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tiff" ContentType="image/tiff"/>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Lst>
  <p:sldSz cx="9144000" cy="6858000" type="screen4x3"/>
  <p:notesSz cx="6858000" cy="9144000"/>
  <p:defaultTextStyle>
    <a:lvl1pPr>
      <a:defRPr baseline="-25000">
        <a:latin typeface="Times New Roman"/>
        <a:ea typeface="Times New Roman"/>
        <a:cs typeface="Times New Roman"/>
        <a:sym typeface="Times New Roman"/>
      </a:defRPr>
    </a:lvl1pPr>
    <a:lvl2pPr indent="457200">
      <a:defRPr baseline="-25000">
        <a:latin typeface="Times New Roman"/>
        <a:ea typeface="Times New Roman"/>
        <a:cs typeface="Times New Roman"/>
        <a:sym typeface="Times New Roman"/>
      </a:defRPr>
    </a:lvl2pPr>
    <a:lvl3pPr indent="914400">
      <a:defRPr baseline="-25000">
        <a:latin typeface="Times New Roman"/>
        <a:ea typeface="Times New Roman"/>
        <a:cs typeface="Times New Roman"/>
        <a:sym typeface="Times New Roman"/>
      </a:defRPr>
    </a:lvl3pPr>
    <a:lvl4pPr indent="1371600">
      <a:defRPr baseline="-25000">
        <a:latin typeface="Times New Roman"/>
        <a:ea typeface="Times New Roman"/>
        <a:cs typeface="Times New Roman"/>
        <a:sym typeface="Times New Roman"/>
      </a:defRPr>
    </a:lvl4pPr>
    <a:lvl5pPr indent="1828800">
      <a:defRPr baseline="-25000">
        <a:latin typeface="Times New Roman"/>
        <a:ea typeface="Times New Roman"/>
        <a:cs typeface="Times New Roman"/>
        <a:sym typeface="Times New Roman"/>
      </a:defRPr>
    </a:lvl5pPr>
    <a:lvl6pPr indent="2286000">
      <a:defRPr baseline="-25000">
        <a:latin typeface="Times New Roman"/>
        <a:ea typeface="Times New Roman"/>
        <a:cs typeface="Times New Roman"/>
        <a:sym typeface="Times New Roman"/>
      </a:defRPr>
    </a:lvl6pPr>
    <a:lvl7pPr indent="2743200">
      <a:defRPr baseline="-25000">
        <a:latin typeface="Times New Roman"/>
        <a:ea typeface="Times New Roman"/>
        <a:cs typeface="Times New Roman"/>
        <a:sym typeface="Times New Roman"/>
      </a:defRPr>
    </a:lvl7pPr>
    <a:lvl8pPr indent="3200400">
      <a:defRPr baseline="-25000">
        <a:latin typeface="Times New Roman"/>
        <a:ea typeface="Times New Roman"/>
        <a:cs typeface="Times New Roman"/>
        <a:sym typeface="Times New Roman"/>
      </a:defRPr>
    </a:lvl8pPr>
    <a:lvl9pPr indent="3657600">
      <a:defRPr baseline="-25000">
        <a:latin typeface="Times New Roman"/>
        <a:ea typeface="Times New Roman"/>
        <a:cs typeface="Times New Roman"/>
        <a:sym typeface="Times New Roman"/>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showPr>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Times New Roman"/>
          <a:ea typeface="Times New Roman"/>
          <a:cs typeface="Times New Roman"/>
        </a:font>
        <a:srgbClr val="000000"/>
      </a:tcTxStyle>
      <a:tcStyle>
        <a:tcBdr>
          <a:left>
            <a:ln w="9525" cap="flat">
              <a:solidFill>
                <a:srgbClr val="000000"/>
              </a:solidFill>
              <a:prstDash val="solid"/>
              <a:bevel/>
            </a:ln>
          </a:left>
          <a:right>
            <a:ln w="9525" cap="flat">
              <a:solidFill>
                <a:srgbClr val="000000"/>
              </a:solidFill>
              <a:prstDash val="solid"/>
              <a:bevel/>
            </a:ln>
          </a:right>
          <a:top>
            <a:ln w="9525" cap="flat">
              <a:solidFill>
                <a:srgbClr val="000000"/>
              </a:solidFill>
              <a:prstDash val="solid"/>
              <a:bevel/>
            </a:ln>
          </a:top>
          <a:bottom>
            <a:ln w="9525" cap="flat">
              <a:solidFill>
                <a:srgbClr val="000000"/>
              </a:solidFill>
              <a:prstDash val="solid"/>
              <a:bevel/>
            </a:ln>
          </a:bottom>
          <a:insideH>
            <a:ln w="9525" cap="flat">
              <a:solidFill>
                <a:srgbClr val="000000"/>
              </a:solidFill>
              <a:prstDash val="solid"/>
              <a:bevel/>
            </a:ln>
          </a:insideH>
          <a:insideV>
            <a:ln w="9525" cap="flat">
              <a:solidFill>
                <a:srgbClr val="000000"/>
              </a:solidFill>
              <a:prstDash val="solid"/>
              <a:bevel/>
            </a:ln>
          </a:insideV>
        </a:tcBdr>
        <a:fill>
          <a:solidFill>
            <a:srgbClr val="000000">
              <a:alpha val="40000"/>
            </a:srgbClr>
          </a:solidFill>
        </a:fill>
      </a:tcStyle>
    </a:wholeTbl>
    <a:band2H>
      <a:tcTxStyle/>
      <a:tcStyle>
        <a:tcBdr/>
        <a:fill>
          <a:solidFill>
            <a:srgbClr val="FFFFFF"/>
          </a:solidFill>
        </a:fill>
      </a:tcStyle>
    </a:band2H>
    <a:firstCol>
      <a:tcTxStyle b="on" i="on">
        <a:font>
          <a:latin typeface="Times New Roman"/>
          <a:ea typeface="Times New Roman"/>
          <a:cs typeface="Times New Roman"/>
        </a:font>
        <a:srgbClr val="000000"/>
      </a:tcTxStyle>
      <a:tcStyle>
        <a:tcBdr>
          <a:left>
            <a:ln w="9525" cap="flat">
              <a:solidFill>
                <a:srgbClr val="000000"/>
              </a:solidFill>
              <a:prstDash val="solid"/>
              <a:bevel/>
            </a:ln>
          </a:left>
          <a:right>
            <a:ln w="25400" cap="flat">
              <a:solidFill>
                <a:srgbClr val="000000"/>
              </a:solidFill>
              <a:prstDash val="solid"/>
              <a:bevel/>
            </a:ln>
          </a:right>
          <a:top>
            <a:ln w="9525" cap="flat">
              <a:solidFill>
                <a:srgbClr val="000000"/>
              </a:solidFill>
              <a:prstDash val="solid"/>
              <a:bevel/>
            </a:ln>
          </a:top>
          <a:bottom>
            <a:ln w="9525" cap="flat">
              <a:solidFill>
                <a:srgbClr val="000000"/>
              </a:solidFill>
              <a:prstDash val="solid"/>
              <a:bevel/>
            </a:ln>
          </a:bottom>
          <a:insideH>
            <a:ln w="9525" cap="flat">
              <a:solidFill>
                <a:srgbClr val="000000"/>
              </a:solidFill>
              <a:prstDash val="solid"/>
              <a:bevel/>
            </a:ln>
          </a:insideH>
          <a:insideV>
            <a:ln w="9525" cap="flat">
              <a:solidFill>
                <a:srgbClr val="000000"/>
              </a:solidFill>
              <a:prstDash val="solid"/>
              <a:bevel/>
            </a:ln>
          </a:insideV>
        </a:tcBdr>
        <a:fill>
          <a:solidFill>
            <a:srgbClr val="000000">
              <a:alpha val="40000"/>
            </a:srgbClr>
          </a:solidFill>
        </a:fill>
      </a:tcStyle>
    </a:firstCol>
    <a:lastRow>
      <a:tcTxStyle b="on" i="on">
        <a:font>
          <a:latin typeface="Times New Roman"/>
          <a:ea typeface="Times New Roman"/>
          <a:cs typeface="Times New Roman"/>
        </a:font>
        <a:srgbClr val="000000"/>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noFill/>
        </a:fill>
      </a:tcStyle>
    </a:lastRow>
    <a:firstRow>
      <a:tcTxStyle b="on" i="on">
        <a:font>
          <a:latin typeface="Times New Roman"/>
          <a:ea typeface="Times New Roman"/>
          <a:cs typeface="Times New Roman"/>
        </a:font>
        <a:srgbClr val="FFFFFF"/>
      </a:tcTxStyle>
      <a:tcStyle>
        <a:tcBdr>
          <a:left>
            <a:ln w="12700" cap="flat">
              <a:noFill/>
              <a:miter lim="400000"/>
            </a:ln>
          </a:left>
          <a:right>
            <a:ln w="12700" cap="flat">
              <a:noFill/>
              <a:miter lim="400000"/>
            </a:ln>
          </a:right>
          <a:top>
            <a:ln w="9525" cap="flat">
              <a:solidFill>
                <a:srgbClr val="000000"/>
              </a:solidFill>
              <a:prstDash val="solid"/>
              <a:bevel/>
            </a:ln>
          </a:top>
          <a:bottom>
            <a:ln w="25400" cap="flat">
              <a:solidFill>
                <a:srgbClr val="FFFFFF"/>
              </a:solidFill>
              <a:prstDash val="solid"/>
              <a:bevel/>
            </a:ln>
          </a:bottom>
          <a:insideH>
            <a:ln w="12700" cap="flat">
              <a:noFill/>
              <a:miter lim="400000"/>
            </a:ln>
          </a:insideH>
          <a:insideV>
            <a:ln w="12700" cap="flat">
              <a:noFill/>
              <a:miter lim="400000"/>
            </a:ln>
          </a:insideV>
        </a:tcBdr>
        <a:fill>
          <a:solidFill/>
        </a:fill>
      </a:tcStyle>
    </a:firstRow>
  </a:tblStyle>
  <a:tblStyle styleId="{C7B018BB-80A7-4F77-B60F-C8B233D01FF8}" styleName="">
    <a:tblBg/>
    <a:wholeTbl>
      <a:tcTxStyle b="on" i="on">
        <a:font>
          <a:latin typeface="Times New Roman"/>
          <a:ea typeface="Times New Roman"/>
          <a:cs typeface="Times New Roman"/>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CDD"/>
          </a:solidFill>
        </a:fill>
      </a:tcStyle>
    </a:wholeTbl>
    <a:band2H>
      <a:tcTxStyle/>
      <a:tcStyle>
        <a:tcBdr/>
        <a:fill>
          <a:solidFill>
            <a:srgbClr val="E7E7EF"/>
          </a:solidFill>
        </a:fill>
      </a:tcStyle>
    </a:band2H>
    <a:firstCol>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33399"/>
          </a:solidFill>
        </a:fill>
      </a:tcStyle>
    </a:firstCol>
    <a:la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33399"/>
          </a:solidFill>
        </a:fill>
      </a:tcStyle>
    </a:lastRow>
    <a:fir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33399"/>
          </a:solidFill>
        </a:fill>
      </a:tcStyle>
    </a:firstRow>
  </a:tblStyle>
  <a:tblStyle styleId="{EEE7283C-3CF3-47DC-8721-378D4A62B228}" styleName="">
    <a:tblBg/>
    <a:wholeTbl>
      <a:tcTxStyle b="on" i="on">
        <a:font>
          <a:latin typeface="Times New Roman"/>
          <a:ea typeface="Times New Roman"/>
          <a:cs typeface="Times New Roman"/>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7F3F4"/>
          </a:solidFill>
        </a:fill>
      </a:tcStyle>
    </a:wholeTbl>
    <a:band2H>
      <a:tcTxStyle/>
      <a:tcStyle>
        <a:tcBdr/>
        <a:fill>
          <a:solidFill>
            <a:srgbClr val="F3F9FA"/>
          </a:solidFill>
        </a:fill>
      </a:tcStyle>
    </a:band2H>
    <a:firstCol>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Col>
    <a:la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lastRow>
    <a:fir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Row>
  </a:tblStyle>
  <a:tblStyle styleId="{CF821DB8-F4EB-4A41-A1BA-3FCAFE7338EE}" styleName="">
    <a:tblBg/>
    <a:wholeTbl>
      <a:tcTxStyle b="on" i="on">
        <a:font>
          <a:latin typeface="Times New Roman"/>
          <a:ea typeface="Times New Roman"/>
          <a:cs typeface="Times New Roman"/>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33BA23B1-9221-436E-865A-0063620EA4FD}" styleName="">
    <a:tblBg/>
    <a:wholeTbl>
      <a:tcTxStyle b="on" i="on">
        <a:font>
          <a:latin typeface="Times New Roman"/>
          <a:ea typeface="Times New Roman"/>
          <a:cs typeface="Times New Roman"/>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CD9"/>
          </a:solidFill>
        </a:fill>
      </a:tcStyle>
    </a:wholeTbl>
    <a:band2H>
      <a:tcTxStyle/>
      <a:tcStyle>
        <a:tcBdr/>
        <a:fill>
          <a:solidFill>
            <a:srgbClr val="E7E7ED"/>
          </a:solidFill>
        </a:fill>
      </a:tcStyle>
    </a:band2H>
    <a:firstCol>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D2D8A"/>
          </a:solidFill>
        </a:fill>
      </a:tcStyle>
    </a:firstCol>
    <a:la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D2D8A"/>
          </a:solidFill>
        </a:fill>
      </a:tcStyle>
    </a:lastRow>
    <a:fir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D2D8A"/>
          </a:solidFill>
        </a:fill>
      </a:tcStyle>
    </a:firstRow>
  </a:tblStyle>
  <a:tblStyle styleId="{2708684C-4D16-4618-839F-0558EEFCDFE6}" styleName="">
    <a:tblBg/>
    <a:wholeTbl>
      <a:tcTxStyle b="on" i="on">
        <a:font>
          <a:latin typeface="Times New Roman"/>
          <a:ea typeface="Times New Roman"/>
          <a:cs typeface="Times New Roman"/>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Times New Roman"/>
          <a:ea typeface="Times New Roman"/>
          <a:cs typeface="Times New Roman"/>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BE0E3"/>
          </a:solidFill>
        </a:fill>
      </a:tcStyle>
    </a:firstCol>
    <a:lastRow>
      <a:tcTxStyle b="on" i="on">
        <a:font>
          <a:latin typeface="Times New Roman"/>
          <a:ea typeface="Times New Roman"/>
          <a:cs typeface="Times New Roman"/>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Times New Roman"/>
          <a:ea typeface="Times New Roman"/>
          <a:cs typeface="Times New Roman"/>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BBE0E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 name="Shape 34"/>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5" name="Shape 35"/>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Book"/>
      </a:defRPr>
    </a:lvl1pPr>
    <a:lvl2pPr indent="228600" defTabSz="457200">
      <a:lnSpc>
        <a:spcPct val="125000"/>
      </a:lnSpc>
      <a:defRPr sz="2400">
        <a:latin typeface="+mj-lt"/>
        <a:ea typeface="+mj-ea"/>
        <a:cs typeface="+mj-cs"/>
        <a:sym typeface="Avenir Book"/>
      </a:defRPr>
    </a:lvl2pPr>
    <a:lvl3pPr indent="457200" defTabSz="457200">
      <a:lnSpc>
        <a:spcPct val="125000"/>
      </a:lnSpc>
      <a:defRPr sz="2400">
        <a:latin typeface="+mj-lt"/>
        <a:ea typeface="+mj-ea"/>
        <a:cs typeface="+mj-cs"/>
        <a:sym typeface="Avenir Book"/>
      </a:defRPr>
    </a:lvl3pPr>
    <a:lvl4pPr indent="685800" defTabSz="457200">
      <a:lnSpc>
        <a:spcPct val="125000"/>
      </a:lnSpc>
      <a:defRPr sz="2400">
        <a:latin typeface="+mj-lt"/>
        <a:ea typeface="+mj-ea"/>
        <a:cs typeface="+mj-cs"/>
        <a:sym typeface="Avenir Book"/>
      </a:defRPr>
    </a:lvl4pPr>
    <a:lvl5pPr indent="914400" defTabSz="457200">
      <a:lnSpc>
        <a:spcPct val="125000"/>
      </a:lnSpc>
      <a:defRPr sz="2400">
        <a:latin typeface="+mj-lt"/>
        <a:ea typeface="+mj-ea"/>
        <a:cs typeface="+mj-cs"/>
        <a:sym typeface="Avenir Book"/>
      </a:defRPr>
    </a:lvl5pPr>
    <a:lvl6pPr indent="1143000" defTabSz="457200">
      <a:lnSpc>
        <a:spcPct val="125000"/>
      </a:lnSpc>
      <a:defRPr sz="2400">
        <a:latin typeface="+mj-lt"/>
        <a:ea typeface="+mj-ea"/>
        <a:cs typeface="+mj-cs"/>
        <a:sym typeface="Avenir Book"/>
      </a:defRPr>
    </a:lvl6pPr>
    <a:lvl7pPr indent="1371600" defTabSz="457200">
      <a:lnSpc>
        <a:spcPct val="125000"/>
      </a:lnSpc>
      <a:defRPr sz="2400">
        <a:latin typeface="+mj-lt"/>
        <a:ea typeface="+mj-ea"/>
        <a:cs typeface="+mj-cs"/>
        <a:sym typeface="Avenir Book"/>
      </a:defRPr>
    </a:lvl7pPr>
    <a:lvl8pPr indent="1600200" defTabSz="457200">
      <a:lnSpc>
        <a:spcPct val="125000"/>
      </a:lnSpc>
      <a:defRPr sz="2400">
        <a:latin typeface="+mj-lt"/>
        <a:ea typeface="+mj-ea"/>
        <a:cs typeface="+mj-cs"/>
        <a:sym typeface="Avenir Book"/>
      </a:defRPr>
    </a:lvl8pPr>
    <a:lvl9pPr indent="1828800" defTabSz="457200">
      <a:lnSpc>
        <a:spcPct val="125000"/>
      </a:lnSpc>
      <a:defRPr sz="2400">
        <a:latin typeface="+mj-lt"/>
        <a:ea typeface="+mj-ea"/>
        <a:cs typeface="+mj-cs"/>
        <a:sym typeface="Avenir Book"/>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 name="Shape 638"/>
          <p:cNvSpPr>
            <a:spLocks noGrp="1" noRot="1" noChangeAspect="1"/>
          </p:cNvSpPr>
          <p:nvPr>
            <p:ph type="sldImg"/>
          </p:nvPr>
        </p:nvSpPr>
        <p:spPr>
          <a:prstGeom prst="rect">
            <a:avLst/>
          </a:prstGeom>
        </p:spPr>
        <p:txBody>
          <a:bodyPr/>
          <a:lstStyle/>
          <a:p>
            <a:pPr lvl="0"/>
            <a:endParaRPr/>
          </a:p>
        </p:txBody>
      </p:sp>
      <p:sp>
        <p:nvSpPr>
          <p:cNvPr id="639" name="Shape 639"/>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r>
              <a:rPr sz="1200"/>
              <a:t>this approach can be used to improve survival and treatment of AML patients.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 name="Shape 701"/>
          <p:cNvSpPr>
            <a:spLocks noGrp="1" noRot="1" noChangeAspect="1"/>
          </p:cNvSpPr>
          <p:nvPr>
            <p:ph type="sldImg"/>
          </p:nvPr>
        </p:nvSpPr>
        <p:spPr>
          <a:prstGeom prst="rect">
            <a:avLst/>
          </a:prstGeom>
        </p:spPr>
        <p:txBody>
          <a:bodyPr/>
          <a:lstStyle/>
          <a:p>
            <a:pPr lvl="0"/>
            <a:endParaRPr/>
          </a:p>
        </p:txBody>
      </p:sp>
      <p:sp>
        <p:nvSpPr>
          <p:cNvPr id="702" name="Shape 702"/>
          <p:cNvSpPr>
            <a:spLocks noGrp="1"/>
          </p:cNvSpPr>
          <p:nvPr>
            <p:ph type="body" sz="quarter" idx="1"/>
          </p:nvPr>
        </p:nvSpPr>
        <p:spPr>
          <a:prstGeom prst="rect">
            <a:avLst/>
          </a:prstGeom>
        </p:spPr>
        <p:txBody>
          <a:bodyPr/>
          <a:lstStyle>
            <a:lvl1pPr>
              <a:defRPr sz="1600"/>
            </a:lvl1pPr>
          </a:lstStyle>
          <a:p>
            <a:pPr lvl="0">
              <a:defRPr sz="1800"/>
            </a:pPr>
            <a:r>
              <a:rPr sz="1600"/>
              <a:t>The importance of epigenetic aberrations in the pathogenesis of leukemias has been revealed by recurrent gene mutations that highlight epigenetic pathways as well as by the clinical success of therapies like 5-azacytidine and decitabine that work through epigenetic mechanisms.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 name="Shape 710"/>
          <p:cNvSpPr>
            <a:spLocks noGrp="1" noRot="1" noChangeAspect="1"/>
          </p:cNvSpPr>
          <p:nvPr>
            <p:ph type="sldImg"/>
          </p:nvPr>
        </p:nvSpPr>
        <p:spPr>
          <a:prstGeom prst="rect">
            <a:avLst/>
          </a:prstGeom>
        </p:spPr>
        <p:txBody>
          <a:bodyPr/>
          <a:lstStyle/>
          <a:p>
            <a:pPr lvl="0"/>
            <a:endParaRPr/>
          </a:p>
        </p:txBody>
      </p:sp>
      <p:sp>
        <p:nvSpPr>
          <p:cNvPr id="711" name="Shape 711"/>
          <p:cNvSpPr>
            <a:spLocks noGrp="1"/>
          </p:cNvSpPr>
          <p:nvPr>
            <p:ph type="body" sz="quarter" idx="1"/>
          </p:nvPr>
        </p:nvSpPr>
        <p:spPr>
          <a:prstGeom prst="rect">
            <a:avLst/>
          </a:prstGeom>
        </p:spPr>
        <p:txBody>
          <a:bodyPr/>
          <a:lstStyle>
            <a:lvl1pPr>
              <a:defRPr sz="1600"/>
            </a:lvl1pPr>
          </a:lstStyle>
          <a:p>
            <a:pPr lvl="0">
              <a:defRPr sz="1800"/>
            </a:pPr>
            <a:r>
              <a:rPr sz="1600"/>
              <a:t>Cytosine methylation. DNMTs (1, 3A, 3B) use S-adenosyl-l-methionine (SAM, AdoMet) as a donor of a methyl-group (CH3-) to catalyze the formation of a covalent bond between the methyl group and the 5-carbon atom of the cytosine ring. AdoMet is converted to S-adenosyl-l-homocysteine (AdoHcy). DNA methyltransferase (DNMT) enzymes, DNMT1, DNMT3A, and DNMT3B, catalyze the transfer of a methyl group to cytosine.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 name="Shape 714"/>
          <p:cNvSpPr>
            <a:spLocks noGrp="1" noRot="1" noChangeAspect="1"/>
          </p:cNvSpPr>
          <p:nvPr>
            <p:ph type="sldImg"/>
          </p:nvPr>
        </p:nvSpPr>
        <p:spPr>
          <a:prstGeom prst="rect">
            <a:avLst/>
          </a:prstGeom>
        </p:spPr>
        <p:txBody>
          <a:bodyPr/>
          <a:lstStyle/>
          <a:p>
            <a:pPr lvl="0"/>
            <a:endParaRPr/>
          </a:p>
        </p:txBody>
      </p:sp>
      <p:sp>
        <p:nvSpPr>
          <p:cNvPr id="715" name="Shape 715"/>
          <p:cNvSpPr>
            <a:spLocks noGrp="1"/>
          </p:cNvSpPr>
          <p:nvPr>
            <p:ph type="body" sz="quarter" idx="1"/>
          </p:nvPr>
        </p:nvSpPr>
        <p:spPr>
          <a:prstGeom prst="rect">
            <a:avLst/>
          </a:prstGeom>
        </p:spPr>
        <p:txBody>
          <a:bodyPr/>
          <a:lstStyle>
            <a:lvl1pPr>
              <a:defRPr sz="1600"/>
            </a:lvl1pPr>
          </a:lstStyle>
          <a:p>
            <a:pPr lvl="0">
              <a:defRPr sz="1800"/>
            </a:pPr>
            <a:r>
              <a:rPr sz="1600"/>
              <a:t>However, precise mechanisms of how gene mutations lead to leukemias and how epigenetic therapies induce clinical remissions are elusive. Current scientific inquiries that take advantage of techniques that can distinguish among the various covalent cytosine modifications at single base resolution are likely to shed light on the ways epigenetic pathways drive leukemogenesis as well as how the hypomethylating drugs induce clinical remissions.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 name="Shape 719"/>
          <p:cNvSpPr>
            <a:spLocks noGrp="1" noRot="1" noChangeAspect="1"/>
          </p:cNvSpPr>
          <p:nvPr>
            <p:ph type="sldImg"/>
          </p:nvPr>
        </p:nvSpPr>
        <p:spPr>
          <a:prstGeom prst="rect">
            <a:avLst/>
          </a:prstGeom>
        </p:spPr>
        <p:txBody>
          <a:bodyPr/>
          <a:lstStyle/>
          <a:p>
            <a:pPr lvl="0"/>
            <a:endParaRPr/>
          </a:p>
        </p:txBody>
      </p:sp>
      <p:sp>
        <p:nvSpPr>
          <p:cNvPr id="720" name="Shape 720"/>
          <p:cNvSpPr>
            <a:spLocks noGrp="1"/>
          </p:cNvSpPr>
          <p:nvPr>
            <p:ph type="body" sz="quarter" idx="1"/>
          </p:nvPr>
        </p:nvSpPr>
        <p:spPr>
          <a:prstGeom prst="rect">
            <a:avLst/>
          </a:prstGeom>
        </p:spPr>
        <p:txBody>
          <a:bodyPr/>
          <a:lstStyle>
            <a:lvl1pPr>
              <a:lnSpc>
                <a:spcPct val="100000"/>
              </a:lnSpc>
              <a:defRPr sz="1200"/>
            </a:lvl1pPr>
          </a:lstStyle>
          <a:p>
            <a:pPr lvl="0">
              <a:defRPr sz="1800"/>
            </a:pPr>
            <a:r>
              <a:rPr sz="1200"/>
              <a:t>The proposed mechanism of action of cytidine analogs. After cellular uptake by equilibrative nucleoside transporter ENT-1 and potentially by other transporter protein, AZA (5-aza-CR) and DAC (5-aza-dCR) are monophosphorylated, by uridine-cytidine kinase (URD-Cyd) and deoxycytidine kinase (dCyd), into 5-aza-cytidine-monophosphate (5-aza-CMP) and 5-aza-2′deoxycytidine-monophosphate (5-aza-dCMP), respectively. Approximately 10–20% of 5-aza-CDP is then converted to 5-aza-2′-deoxy-cytidine-diphosphate (5-aza-dCDP), a step limited by ribonucleotide reductase, while 100% of 5-aza-dCMP undergoes downstream phosphorylation into the active nucleotide for DNA incorporation, 5-aza-2′-deocycytidine-5’-triphosphate (5-aza-dCTP). 5-aza-dCTP then incorporates directly into DNA where it binds and traps DNMTs, which results in direct DNA damage as well as overall decrease in DNMTs and over time decreased DNA methylation and increased gene expression. It is postulated that the remaining 80–90% of AZA is incorporated into RNAs, including tRNA, where it is able to bind and trap DNMT2. It is unclear whether AZA incorporates into mRNA and rRNA and whether its activity in tRNA results in decreased protein synthesis.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 name="Shape 731"/>
          <p:cNvSpPr>
            <a:spLocks noGrp="1" noRot="1" noChangeAspect="1"/>
          </p:cNvSpPr>
          <p:nvPr>
            <p:ph type="sldImg"/>
          </p:nvPr>
        </p:nvSpPr>
        <p:spPr>
          <a:prstGeom prst="rect">
            <a:avLst/>
          </a:prstGeom>
        </p:spPr>
        <p:txBody>
          <a:bodyPr/>
          <a:lstStyle/>
          <a:p>
            <a:pPr lvl="0"/>
            <a:endParaRPr/>
          </a:p>
        </p:txBody>
      </p:sp>
      <p:sp>
        <p:nvSpPr>
          <p:cNvPr id="732" name="Shape 732"/>
          <p:cNvSpPr>
            <a:spLocks noGrp="1"/>
          </p:cNvSpPr>
          <p:nvPr>
            <p:ph type="body" sz="quarter" idx="1"/>
          </p:nvPr>
        </p:nvSpPr>
        <p:spPr>
          <a:prstGeom prst="rect">
            <a:avLst/>
          </a:prstGeom>
        </p:spPr>
        <p:txBody>
          <a:bodyPr/>
          <a:lstStyle>
            <a:lvl1pPr>
              <a:defRPr sz="1600"/>
            </a:lvl1pPr>
          </a:lstStyle>
          <a:p>
            <a:pPr lvl="0">
              <a:defRPr sz="1800"/>
            </a:pPr>
            <a:r>
              <a:rPr sz="1600"/>
              <a:t>The hope is that these studies will also reveal which patients are likely to respond to epigenetic therapies. Thus, the future is likely to bring a new wave of diagnostic and prognostic tools that probe the epigenomics of leukemia to help clinicians in their management of patients.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 name="Shape 737"/>
          <p:cNvSpPr>
            <a:spLocks noGrp="1" noRot="1" noChangeAspect="1"/>
          </p:cNvSpPr>
          <p:nvPr>
            <p:ph type="sldImg"/>
          </p:nvPr>
        </p:nvSpPr>
        <p:spPr>
          <a:prstGeom prst="rect">
            <a:avLst/>
          </a:prstGeom>
        </p:spPr>
        <p:txBody>
          <a:bodyPr/>
          <a:lstStyle/>
          <a:p>
            <a:pPr lvl="0"/>
            <a:endParaRPr/>
          </a:p>
        </p:txBody>
      </p:sp>
      <p:sp>
        <p:nvSpPr>
          <p:cNvPr id="738" name="Shape 738"/>
          <p:cNvSpPr>
            <a:spLocks noGrp="1"/>
          </p:cNvSpPr>
          <p:nvPr>
            <p:ph type="body" sz="quarter" idx="1"/>
          </p:nvPr>
        </p:nvSpPr>
        <p:spPr>
          <a:prstGeom prst="rect">
            <a:avLst/>
          </a:prstGeom>
        </p:spPr>
        <p:txBody>
          <a:bodyPr/>
          <a:lstStyle>
            <a:lvl1pPr>
              <a:lnSpc>
                <a:spcPct val="100000"/>
              </a:lnSpc>
              <a:defRPr sz="1300"/>
            </a:lvl1pPr>
          </a:lstStyle>
          <a:p>
            <a:pPr lvl="0">
              <a:defRPr sz="1800"/>
            </a:pPr>
            <a:r>
              <a:rPr sz="1300"/>
              <a:t>If the prevailing model of how the hypomethylating agents work—via depletion of DNMT levels through protein degradation—is correct, then one might expect that the hypomethylating agents might be less effective in DNMT3A-mutant leukemias, if they are already hypomethylated. Emerging data also suggest that hypermethylation of CpG islands and island shores are associated with miRNA gene silencing and miRNA dysregulation in malignant cells. Therefore, hypomethylation of these regions may increase the expression of miRNAs that act as tumor suppressors or negatively regulate oncogenes. Finally, it is worth noting that the activity of AZA is not limited to DNA hypomethylation, and some evidence suggests that it may have different effects on cell viability, protein synthesis, the cell cycle and gene expression compared with DAC.</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 name="Shape 6"/>
          <p:cNvSpPr>
            <a:spLocks noGrp="1"/>
          </p:cNvSpPr>
          <p:nvPr>
            <p:ph type="title"/>
          </p:nvPr>
        </p:nvSpPr>
        <p:spPr>
          <a:xfrm>
            <a:off x="1046162" y="971550"/>
            <a:ext cx="7789863" cy="2324100"/>
          </a:xfrm>
          <a:prstGeom prst="rect">
            <a:avLst/>
          </a:prstGeom>
        </p:spPr>
        <p:txBody>
          <a:bodyPr/>
          <a:lstStyle/>
          <a:p>
            <a:pPr lvl="0">
              <a:defRPr sz="1800" b="0">
                <a:solidFill>
                  <a:srgbClr val="000000"/>
                </a:solidFill>
              </a:defRPr>
            </a:pPr>
            <a:r>
              <a:rPr sz="3200" b="1">
                <a:solidFill>
                  <a:srgbClr val="07276F"/>
                </a:solidFill>
              </a:rPr>
              <a:t>Title Text</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29" name="Shape 29"/>
          <p:cNvSpPr>
            <a:spLocks noGrp="1"/>
          </p:cNvSpPr>
          <p:nvPr>
            <p:ph type="title"/>
          </p:nvPr>
        </p:nvSpPr>
        <p:spPr>
          <a:prstGeom prst="rect">
            <a:avLst/>
          </a:prstGeom>
        </p:spPr>
        <p:txBody>
          <a:bodyPr/>
          <a:lstStyle/>
          <a:p>
            <a:pPr lvl="0">
              <a:defRPr sz="1800" b="0">
                <a:solidFill>
                  <a:srgbClr val="000000"/>
                </a:solidFill>
              </a:defRPr>
            </a:pPr>
            <a:r>
              <a:rPr sz="3200" b="1">
                <a:solidFill>
                  <a:srgbClr val="07276F"/>
                </a:solidFill>
              </a:rPr>
              <a:t>Title Text</a:t>
            </a:r>
          </a:p>
        </p:txBody>
      </p:sp>
      <p:sp>
        <p:nvSpPr>
          <p:cNvPr id="30" name="Shape 30"/>
          <p:cNvSpPr>
            <a:spLocks noGrp="1"/>
          </p:cNvSpPr>
          <p:nvPr>
            <p:ph type="body" idx="1"/>
          </p:nvPr>
        </p:nvSpPr>
        <p:spPr>
          <a:prstGeom prst="rect">
            <a:avLst/>
          </a:prstGeom>
        </p:spPr>
        <p:txBody>
          <a:bodyPr/>
          <a:lstStyle/>
          <a:p>
            <a:pPr lvl="0">
              <a:defRPr sz="1800"/>
            </a:pPr>
            <a:r>
              <a:rPr sz="2100"/>
              <a:t>Body Level One</a:t>
            </a:r>
          </a:p>
          <a:p>
            <a:pPr lvl="1">
              <a:defRPr sz="1800"/>
            </a:pPr>
            <a:r>
              <a:rPr sz="2100"/>
              <a:t>Body Level Two</a:t>
            </a:r>
          </a:p>
          <a:p>
            <a:pPr lvl="2">
              <a:defRPr sz="1800"/>
            </a:pPr>
            <a:r>
              <a:rPr sz="2100"/>
              <a:t>Body Level Three</a:t>
            </a:r>
          </a:p>
          <a:p>
            <a:pPr lvl="3">
              <a:defRPr sz="1800"/>
            </a:pPr>
            <a:r>
              <a:rPr sz="2100"/>
              <a:t>Body Level Four</a:t>
            </a:r>
          </a:p>
          <a:p>
            <a:pPr lvl="4">
              <a:defRPr sz="1800"/>
            </a:pPr>
            <a:r>
              <a:rPr sz="2100"/>
              <a:t>Body Level Five</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32" name="Shape 32"/>
          <p:cNvSpPr>
            <a:spLocks noGrp="1"/>
          </p:cNvSpPr>
          <p:nvPr>
            <p:ph type="title"/>
          </p:nvPr>
        </p:nvSpPr>
        <p:spPr>
          <a:xfrm>
            <a:off x="6773863" y="47625"/>
            <a:ext cx="1998663" cy="6372225"/>
          </a:xfrm>
          <a:prstGeom prst="rect">
            <a:avLst/>
          </a:prstGeom>
        </p:spPr>
        <p:txBody>
          <a:bodyPr/>
          <a:lstStyle/>
          <a:p>
            <a:pPr lvl="0">
              <a:defRPr sz="1800" b="0">
                <a:solidFill>
                  <a:srgbClr val="000000"/>
                </a:solidFill>
              </a:defRPr>
            </a:pPr>
            <a:r>
              <a:rPr sz="3200" b="1">
                <a:solidFill>
                  <a:srgbClr val="07276F"/>
                </a:solidFill>
              </a:rPr>
              <a:t>Title Text</a:t>
            </a:r>
          </a:p>
        </p:txBody>
      </p:sp>
      <p:sp>
        <p:nvSpPr>
          <p:cNvPr id="33" name="Shape 33"/>
          <p:cNvSpPr>
            <a:spLocks noGrp="1"/>
          </p:cNvSpPr>
          <p:nvPr>
            <p:ph type="body" idx="1"/>
          </p:nvPr>
        </p:nvSpPr>
        <p:spPr>
          <a:xfrm>
            <a:off x="774700" y="904875"/>
            <a:ext cx="5846763" cy="5953125"/>
          </a:xfrm>
          <a:prstGeom prst="rect">
            <a:avLst/>
          </a:prstGeom>
        </p:spPr>
        <p:txBody>
          <a:bodyPr/>
          <a:lstStyle/>
          <a:p>
            <a:pPr lvl="0">
              <a:defRPr sz="1800"/>
            </a:pPr>
            <a:r>
              <a:rPr sz="2100"/>
              <a:t>Body Level One</a:t>
            </a:r>
          </a:p>
          <a:p>
            <a:pPr lvl="1">
              <a:defRPr sz="1800"/>
            </a:pPr>
            <a:r>
              <a:rPr sz="2100"/>
              <a:t>Body Level Two</a:t>
            </a:r>
          </a:p>
          <a:p>
            <a:pPr lvl="2">
              <a:defRPr sz="1800"/>
            </a:pPr>
            <a:r>
              <a:rPr sz="2100"/>
              <a:t>Body Level Three</a:t>
            </a:r>
          </a:p>
          <a:p>
            <a:pPr lvl="3">
              <a:defRPr sz="1800"/>
            </a:pPr>
            <a:r>
              <a:rPr sz="2100"/>
              <a:t>Body Level Four</a:t>
            </a:r>
          </a:p>
          <a:p>
            <a:pPr lvl="4">
              <a:defRPr sz="1800"/>
            </a:pPr>
            <a:r>
              <a:rPr sz="2100"/>
              <a:t>Body Level Five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8" name="Shape 8"/>
          <p:cNvSpPr>
            <a:spLocks noGrp="1"/>
          </p:cNvSpPr>
          <p:nvPr>
            <p:ph type="title"/>
          </p:nvPr>
        </p:nvSpPr>
        <p:spPr>
          <a:prstGeom prst="rect">
            <a:avLst/>
          </a:prstGeom>
        </p:spPr>
        <p:txBody>
          <a:bodyPr/>
          <a:lstStyle/>
          <a:p>
            <a:pPr lvl="0">
              <a:defRPr sz="1800" b="0">
                <a:solidFill>
                  <a:srgbClr val="000000"/>
                </a:solidFill>
              </a:defRPr>
            </a:pPr>
            <a:r>
              <a:rPr sz="3200" b="1">
                <a:solidFill>
                  <a:srgbClr val="07276F"/>
                </a:solidFill>
              </a:rPr>
              <a:t>Title Text</a:t>
            </a:r>
          </a:p>
        </p:txBody>
      </p:sp>
      <p:sp>
        <p:nvSpPr>
          <p:cNvPr id="9" name="Shape 9"/>
          <p:cNvSpPr>
            <a:spLocks noGrp="1"/>
          </p:cNvSpPr>
          <p:nvPr>
            <p:ph type="body" idx="1"/>
          </p:nvPr>
        </p:nvSpPr>
        <p:spPr>
          <a:prstGeom prst="rect">
            <a:avLst/>
          </a:prstGeom>
        </p:spPr>
        <p:txBody>
          <a:bodyPr/>
          <a:lstStyle/>
          <a:p>
            <a:pPr lvl="0">
              <a:defRPr sz="1800"/>
            </a:pPr>
            <a:r>
              <a:rPr sz="2100"/>
              <a:t>Body Level One</a:t>
            </a:r>
          </a:p>
          <a:p>
            <a:pPr lvl="1">
              <a:defRPr sz="1800"/>
            </a:pPr>
            <a:r>
              <a:rPr sz="2100"/>
              <a:t>Body Level Two</a:t>
            </a:r>
          </a:p>
          <a:p>
            <a:pPr lvl="2">
              <a:defRPr sz="1800"/>
            </a:pPr>
            <a:r>
              <a:rPr sz="2100"/>
              <a:t>Body Level Three</a:t>
            </a:r>
          </a:p>
          <a:p>
            <a:pPr lvl="3">
              <a:defRPr sz="1800"/>
            </a:pPr>
            <a:r>
              <a:rPr sz="2100"/>
              <a:t>Body Level Four</a:t>
            </a:r>
          </a:p>
          <a:p>
            <a:pPr lvl="4">
              <a:defRPr sz="1800"/>
            </a:pPr>
            <a:r>
              <a:rPr sz="2100"/>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1" name="Shape 11"/>
          <p:cNvSpPr>
            <a:spLocks noGrp="1"/>
          </p:cNvSpPr>
          <p:nvPr>
            <p:ph type="title"/>
          </p:nvPr>
        </p:nvSpPr>
        <p:spPr>
          <a:xfrm>
            <a:off x="722312" y="4406900"/>
            <a:ext cx="7772401" cy="1362075"/>
          </a:xfrm>
          <a:prstGeom prst="rect">
            <a:avLst/>
          </a:prstGeom>
        </p:spPr>
        <p:txBody>
          <a:bodyPr anchor="t"/>
          <a:lstStyle>
            <a:lvl1pPr>
              <a:defRPr sz="4000" cap="all"/>
            </a:lvl1pPr>
          </a:lstStyle>
          <a:p>
            <a:pPr lvl="0">
              <a:defRPr sz="1800" b="0" cap="none">
                <a:solidFill>
                  <a:srgbClr val="000000"/>
                </a:solidFill>
              </a:defRPr>
            </a:pPr>
            <a:r>
              <a:rPr sz="4000" b="1" cap="all">
                <a:solidFill>
                  <a:srgbClr val="07276F"/>
                </a:solidFill>
              </a:rPr>
              <a:t>Title Text</a:t>
            </a:r>
          </a:p>
        </p:txBody>
      </p:sp>
      <p:sp>
        <p:nvSpPr>
          <p:cNvPr id="12" name="Shape 12"/>
          <p:cNvSpPr>
            <a:spLocks noGrp="1"/>
          </p:cNvSpPr>
          <p:nvPr>
            <p:ph type="body" idx="1"/>
          </p:nvPr>
        </p:nvSpPr>
        <p:spPr>
          <a:xfrm>
            <a:off x="722312" y="2906713"/>
            <a:ext cx="7772401" cy="1500188"/>
          </a:xfrm>
          <a:prstGeom prst="rect">
            <a:avLst/>
          </a:prstGeom>
        </p:spPr>
        <p:txBody>
          <a:bodyPr anchor="b"/>
          <a:lstStyle>
            <a:lvl1pPr marL="0" indent="0">
              <a:spcBef>
                <a:spcPts val="400"/>
              </a:spcBef>
              <a:buSzTx/>
              <a:buNone/>
              <a:defRPr sz="2000"/>
            </a:lvl1pPr>
            <a:lvl2pPr marL="0" indent="457200">
              <a:spcBef>
                <a:spcPts val="400"/>
              </a:spcBef>
              <a:buSzTx/>
              <a:buNone/>
              <a:defRPr sz="2000"/>
            </a:lvl2pPr>
            <a:lvl3pPr marL="0" indent="914400">
              <a:spcBef>
                <a:spcPts val="400"/>
              </a:spcBef>
              <a:buSzTx/>
              <a:buNone/>
              <a:defRPr sz="2000"/>
            </a:lvl3pPr>
            <a:lvl4pPr marL="0" indent="1371600">
              <a:spcBef>
                <a:spcPts val="400"/>
              </a:spcBef>
              <a:buSzTx/>
              <a:buNone/>
              <a:defRPr sz="2000"/>
            </a:lvl4pPr>
            <a:lvl5pPr marL="0" indent="1828800">
              <a:spcBef>
                <a:spcPts val="400"/>
              </a:spcBef>
              <a:buSzTx/>
              <a:buNone/>
              <a:defRPr sz="2000"/>
            </a:lvl5pPr>
          </a:lstStyle>
          <a:p>
            <a:pPr lvl="0">
              <a:defRPr sz="1800"/>
            </a:pPr>
            <a:r>
              <a:rPr sz="2000"/>
              <a:t>Body Level One</a:t>
            </a:r>
          </a:p>
          <a:p>
            <a:pPr lvl="1">
              <a:defRPr sz="1800"/>
            </a:pPr>
            <a:r>
              <a:rPr sz="2000"/>
              <a:t>Body Level Two</a:t>
            </a:r>
          </a:p>
          <a:p>
            <a:pPr lvl="2">
              <a:defRPr sz="1800"/>
            </a:pPr>
            <a:r>
              <a:rPr sz="2000"/>
              <a:t>Body Level Three</a:t>
            </a:r>
          </a:p>
          <a:p>
            <a:pPr lvl="3">
              <a:defRPr sz="1800"/>
            </a:pPr>
            <a:r>
              <a:rPr sz="2000"/>
              <a:t>Body Level Four</a:t>
            </a:r>
          </a:p>
          <a:p>
            <a:pPr lvl="4">
              <a:defRPr sz="1800"/>
            </a:pPr>
            <a:r>
              <a:rPr sz="2000"/>
              <a:t>Body Level Five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4" name="Shape 14"/>
          <p:cNvSpPr>
            <a:spLocks noGrp="1"/>
          </p:cNvSpPr>
          <p:nvPr>
            <p:ph type="title"/>
          </p:nvPr>
        </p:nvSpPr>
        <p:spPr>
          <a:prstGeom prst="rect">
            <a:avLst/>
          </a:prstGeom>
        </p:spPr>
        <p:txBody>
          <a:bodyPr/>
          <a:lstStyle/>
          <a:p>
            <a:pPr lvl="0">
              <a:defRPr sz="1800" b="0">
                <a:solidFill>
                  <a:srgbClr val="000000"/>
                </a:solidFill>
              </a:defRPr>
            </a:pPr>
            <a:r>
              <a:rPr sz="3200" b="1">
                <a:solidFill>
                  <a:srgbClr val="07276F"/>
                </a:solidFill>
              </a:rPr>
              <a:t>Title Text</a:t>
            </a:r>
          </a:p>
        </p:txBody>
      </p:sp>
      <p:sp>
        <p:nvSpPr>
          <p:cNvPr id="15" name="Shape 15"/>
          <p:cNvSpPr>
            <a:spLocks noGrp="1"/>
          </p:cNvSpPr>
          <p:nvPr>
            <p:ph type="body" idx="1"/>
          </p:nvPr>
        </p:nvSpPr>
        <p:spPr>
          <a:xfrm>
            <a:off x="774700" y="1752600"/>
            <a:ext cx="3922713" cy="5105400"/>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17" name="Shape 17"/>
          <p:cNvSpPr>
            <a:spLocks noGrp="1"/>
          </p:cNvSpPr>
          <p:nvPr>
            <p:ph type="title"/>
          </p:nvPr>
        </p:nvSpPr>
        <p:spPr>
          <a:xfrm>
            <a:off x="457200" y="256810"/>
            <a:ext cx="8229600" cy="1178656"/>
          </a:xfrm>
          <a:prstGeom prst="rect">
            <a:avLst/>
          </a:prstGeom>
        </p:spPr>
        <p:txBody>
          <a:bodyPr/>
          <a:lstStyle/>
          <a:p>
            <a:pPr lvl="0">
              <a:defRPr sz="1800" b="0">
                <a:solidFill>
                  <a:srgbClr val="000000"/>
                </a:solidFill>
              </a:defRPr>
            </a:pPr>
            <a:r>
              <a:rPr sz="3200" b="1">
                <a:solidFill>
                  <a:srgbClr val="07276F"/>
                </a:solidFill>
              </a:rPr>
              <a:t>Title Text</a:t>
            </a:r>
          </a:p>
        </p:txBody>
      </p:sp>
      <p:sp>
        <p:nvSpPr>
          <p:cNvPr id="18" name="Shape 18"/>
          <p:cNvSpPr>
            <a:spLocks noGrp="1"/>
          </p:cNvSpPr>
          <p:nvPr>
            <p:ph type="body" idx="1"/>
          </p:nvPr>
        </p:nvSpPr>
        <p:spPr>
          <a:xfrm>
            <a:off x="457200" y="1435465"/>
            <a:ext cx="4040188" cy="739411"/>
          </a:xfrm>
          <a:prstGeom prst="rect">
            <a:avLst/>
          </a:prstGeom>
        </p:spPr>
        <p:txBody>
          <a:bodyPr anchor="b"/>
          <a:lstStyle>
            <a:lvl1pPr marL="0" indent="0">
              <a:buSzTx/>
              <a:buNone/>
              <a:defRPr sz="2400" b="1"/>
            </a:lvl1pPr>
            <a:lvl2pPr marL="0" indent="457200">
              <a:buSzTx/>
              <a:buNone/>
              <a:defRPr sz="2400" b="1"/>
            </a:lvl2pPr>
            <a:lvl3pPr marL="0" indent="914400">
              <a:buSzTx/>
              <a:buNone/>
              <a:defRPr sz="2400" b="1"/>
            </a:lvl3pPr>
            <a:lvl4pPr marL="0" indent="1371600">
              <a:buSzTx/>
              <a:buNone/>
              <a:defRPr sz="2400" b="1"/>
            </a:lvl4pPr>
            <a:lvl5pPr marL="0" indent="1828800">
              <a:buSzTx/>
              <a:buNone/>
              <a:defRPr sz="2400" b="1"/>
            </a:lvl5pPr>
          </a:lstStyle>
          <a:p>
            <a:pPr lvl="0">
              <a:defRPr sz="1800" b="0"/>
            </a:pPr>
            <a:r>
              <a:rPr sz="2400" b="1"/>
              <a:t>Body Level One</a:t>
            </a:r>
          </a:p>
          <a:p>
            <a:pPr lvl="1">
              <a:defRPr sz="1800" b="0"/>
            </a:pPr>
            <a:r>
              <a:rPr sz="2400" b="1"/>
              <a:t>Body Level Two</a:t>
            </a:r>
          </a:p>
          <a:p>
            <a:pPr lvl="2">
              <a:defRPr sz="1800" b="0"/>
            </a:pPr>
            <a:r>
              <a:rPr sz="2400" b="1"/>
              <a:t>Body Level Three</a:t>
            </a:r>
          </a:p>
          <a:p>
            <a:pPr lvl="3">
              <a:defRPr sz="1800" b="0"/>
            </a:pPr>
            <a:r>
              <a:rPr sz="2400" b="1"/>
              <a:t>Body Level Four</a:t>
            </a:r>
          </a:p>
          <a:p>
            <a:pPr lvl="4">
              <a:defRPr sz="1800" b="0"/>
            </a:pPr>
            <a:r>
              <a:rPr sz="2400" b="1"/>
              <a:t>Body Level Five</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20" name="Shape 20"/>
          <p:cNvSpPr>
            <a:spLocks noGrp="1"/>
          </p:cNvSpPr>
          <p:nvPr>
            <p:ph type="title"/>
          </p:nvPr>
        </p:nvSpPr>
        <p:spPr>
          <a:xfrm>
            <a:off x="774700" y="904875"/>
            <a:ext cx="7997825" cy="715963"/>
          </a:xfrm>
          <a:prstGeom prst="rect">
            <a:avLst/>
          </a:prstGeom>
        </p:spPr>
        <p:txBody>
          <a:bodyPr/>
          <a:lstStyle/>
          <a:p>
            <a:pPr lvl="0">
              <a:defRPr sz="1800" b="0">
                <a:solidFill>
                  <a:srgbClr val="000000"/>
                </a:solidFill>
              </a:defRPr>
            </a:pPr>
            <a:r>
              <a:rPr sz="3200" b="1">
                <a:solidFill>
                  <a:srgbClr val="07276F"/>
                </a:solidFill>
              </a:rPr>
              <a:t>Title Text</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23" name="Shape 23"/>
          <p:cNvSpPr>
            <a:spLocks noGrp="1"/>
          </p:cNvSpPr>
          <p:nvPr>
            <p:ph type="title"/>
          </p:nvPr>
        </p:nvSpPr>
        <p:spPr>
          <a:xfrm>
            <a:off x="457200" y="0"/>
            <a:ext cx="3008314" cy="1435100"/>
          </a:xfrm>
          <a:prstGeom prst="rect">
            <a:avLst/>
          </a:prstGeom>
        </p:spPr>
        <p:txBody>
          <a:bodyPr anchor="b"/>
          <a:lstStyle>
            <a:lvl1pPr>
              <a:defRPr sz="2000"/>
            </a:lvl1pPr>
          </a:lstStyle>
          <a:p>
            <a:pPr lvl="0">
              <a:defRPr sz="1800" b="0">
                <a:solidFill>
                  <a:srgbClr val="000000"/>
                </a:solidFill>
              </a:defRPr>
            </a:pPr>
            <a:r>
              <a:rPr sz="2000" b="1">
                <a:solidFill>
                  <a:srgbClr val="07276F"/>
                </a:solidFill>
              </a:rPr>
              <a:t>Title Text</a:t>
            </a:r>
          </a:p>
        </p:txBody>
      </p:sp>
      <p:sp>
        <p:nvSpPr>
          <p:cNvPr id="24" name="Shape 24"/>
          <p:cNvSpPr>
            <a:spLocks noGrp="1"/>
          </p:cNvSpPr>
          <p:nvPr>
            <p:ph type="body" idx="1"/>
          </p:nvPr>
        </p:nvSpPr>
        <p:spPr>
          <a:xfrm>
            <a:off x="3575050" y="273050"/>
            <a:ext cx="5111750" cy="6584950"/>
          </a:xfrm>
          <a:prstGeom prst="rect">
            <a:avLst/>
          </a:prstGeom>
        </p:spPr>
        <p:txBody>
          <a:bodyPr/>
          <a:lstStyle>
            <a:lvl1pPr>
              <a:spcBef>
                <a:spcPts val="700"/>
              </a:spcBef>
              <a:defRPr sz="3200"/>
            </a:lvl1pPr>
            <a:lvl2pPr marL="783771" indent="-326571">
              <a:spcBef>
                <a:spcPts val="700"/>
              </a:spcBef>
              <a:defRPr sz="3200"/>
            </a:lvl2pPr>
            <a:lvl3pPr marL="1219200" indent="-304800">
              <a:spcBef>
                <a:spcPts val="700"/>
              </a:spcBef>
              <a:defRPr sz="3200"/>
            </a:lvl3pPr>
            <a:lvl4pPr marL="1737360" indent="-365760">
              <a:spcBef>
                <a:spcPts val="700"/>
              </a:spcBef>
              <a:defRPr sz="3200"/>
            </a:lvl4pPr>
            <a:lvl5pPr marL="2194560" indent="-365760">
              <a:spcBef>
                <a:spcPts val="700"/>
              </a:spcBef>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26" name="Shape 26"/>
          <p:cNvSpPr>
            <a:spLocks noGrp="1"/>
          </p:cNvSpPr>
          <p:nvPr>
            <p:ph type="title"/>
          </p:nvPr>
        </p:nvSpPr>
        <p:spPr>
          <a:xfrm>
            <a:off x="1792288" y="4800600"/>
            <a:ext cx="5486401" cy="566738"/>
          </a:xfrm>
          <a:prstGeom prst="rect">
            <a:avLst/>
          </a:prstGeom>
        </p:spPr>
        <p:txBody>
          <a:bodyPr anchor="b"/>
          <a:lstStyle>
            <a:lvl1pPr>
              <a:defRPr sz="2000"/>
            </a:lvl1pPr>
          </a:lstStyle>
          <a:p>
            <a:pPr lvl="0">
              <a:defRPr sz="1800" b="0">
                <a:solidFill>
                  <a:srgbClr val="000000"/>
                </a:solidFill>
              </a:defRPr>
            </a:pPr>
            <a:r>
              <a:rPr sz="2000" b="1">
                <a:solidFill>
                  <a:srgbClr val="07276F"/>
                </a:solidFill>
              </a:rPr>
              <a:t>Title Text</a:t>
            </a:r>
          </a:p>
        </p:txBody>
      </p:sp>
      <p:sp>
        <p:nvSpPr>
          <p:cNvPr id="27" name="Shape 27"/>
          <p:cNvSpPr>
            <a:spLocks noGrp="1"/>
          </p:cNvSpPr>
          <p:nvPr>
            <p:ph type="body" idx="1"/>
          </p:nvPr>
        </p:nvSpPr>
        <p:spPr>
          <a:xfrm>
            <a:off x="1792288" y="5367337"/>
            <a:ext cx="5486401" cy="804863"/>
          </a:xfrm>
          <a:prstGeom prst="rect">
            <a:avLst/>
          </a:prstGeom>
        </p:spPr>
        <p:txBody>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pPr lvl="0">
              <a:defRPr sz="1800"/>
            </a:pPr>
            <a:r>
              <a:rPr sz="1400"/>
              <a:t>Body Level One</a:t>
            </a:r>
          </a:p>
          <a:p>
            <a:pPr lvl="1">
              <a:defRPr sz="1800"/>
            </a:pPr>
            <a:r>
              <a:rPr sz="1400"/>
              <a:t>Body Level Two</a:t>
            </a:r>
          </a:p>
          <a:p>
            <a:pPr lvl="2">
              <a:defRPr sz="1800"/>
            </a:pPr>
            <a:r>
              <a:rPr sz="1400"/>
              <a:t>Body Level Three</a:t>
            </a:r>
          </a:p>
          <a:p>
            <a:pPr lvl="3">
              <a:defRPr sz="1800"/>
            </a:pPr>
            <a:r>
              <a:rPr sz="1400"/>
              <a:t>Body Level Four</a:t>
            </a:r>
          </a:p>
          <a:p>
            <a:pPr lvl="4">
              <a:defRPr sz="1800"/>
            </a:pPr>
            <a:r>
              <a:rPr sz="1400"/>
              <a:t>Body Level Five</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rcRect/>
          <a:stretch>
            <a:fillRect/>
          </a:stretch>
        </a:blipFill>
        <a:effectLst/>
      </p:bgPr>
    </p:bg>
    <p:spTree>
      <p:nvGrpSpPr>
        <p:cNvPr id="1" name=""/>
        <p:cNvGrpSpPr/>
        <p:nvPr/>
      </p:nvGrpSpPr>
      <p:grpSpPr>
        <a:xfrm>
          <a:off x="0" y="0"/>
          <a:ext cx="0" cy="0"/>
          <a:chOff x="0" y="0"/>
          <a:chExt cx="0" cy="0"/>
        </a:xfrm>
      </p:grpSpPr>
      <p:pic>
        <p:nvPicPr>
          <p:cNvPr id="2" name="image2.png" descr="CC-logo2"/>
          <p:cNvPicPr/>
          <p:nvPr/>
        </p:nvPicPr>
        <p:blipFill>
          <a:blip r:embed="rId14">
            <a:extLst/>
          </a:blip>
          <a:stretch>
            <a:fillRect/>
          </a:stretch>
        </p:blipFill>
        <p:spPr>
          <a:xfrm>
            <a:off x="6122987" y="6226175"/>
            <a:ext cx="1004888" cy="527050"/>
          </a:xfrm>
          <a:prstGeom prst="rect">
            <a:avLst/>
          </a:prstGeom>
          <a:ln w="12700">
            <a:miter lim="400000"/>
          </a:ln>
        </p:spPr>
      </p:pic>
      <p:sp>
        <p:nvSpPr>
          <p:cNvPr id="3" name="Shape 3"/>
          <p:cNvSpPr>
            <a:spLocks noGrp="1"/>
          </p:cNvSpPr>
          <p:nvPr>
            <p:ph type="title"/>
          </p:nvPr>
        </p:nvSpPr>
        <p:spPr>
          <a:xfrm>
            <a:off x="774700" y="773112"/>
            <a:ext cx="7997825" cy="979488"/>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lstStyle/>
          <a:p>
            <a:pPr lvl="0">
              <a:defRPr sz="1800" b="0">
                <a:solidFill>
                  <a:srgbClr val="000000"/>
                </a:solidFill>
              </a:defRPr>
            </a:pPr>
            <a:r>
              <a:rPr sz="3200" b="1">
                <a:solidFill>
                  <a:srgbClr val="07276F"/>
                </a:solidFill>
              </a:rPr>
              <a:t>Title Text</a:t>
            </a:r>
          </a:p>
        </p:txBody>
      </p:sp>
      <p:sp>
        <p:nvSpPr>
          <p:cNvPr id="4" name="Shape 4"/>
          <p:cNvSpPr>
            <a:spLocks noGrp="1"/>
          </p:cNvSpPr>
          <p:nvPr>
            <p:ph type="body" idx="1"/>
          </p:nvPr>
        </p:nvSpPr>
        <p:spPr>
          <a:xfrm>
            <a:off x="774700" y="1752600"/>
            <a:ext cx="7997825" cy="5105400"/>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pPr lvl="0">
              <a:defRPr sz="1800"/>
            </a:pPr>
            <a:r>
              <a:rPr sz="2100"/>
              <a:t>Body Level One</a:t>
            </a:r>
          </a:p>
          <a:p>
            <a:pPr lvl="1">
              <a:defRPr sz="1800"/>
            </a:pPr>
            <a:r>
              <a:rPr sz="2100"/>
              <a:t>Body Level Two</a:t>
            </a:r>
          </a:p>
          <a:p>
            <a:pPr lvl="2">
              <a:defRPr sz="1800"/>
            </a:pPr>
            <a:r>
              <a:rPr sz="2100"/>
              <a:t>Body Level Three</a:t>
            </a:r>
          </a:p>
          <a:p>
            <a:pPr lvl="3">
              <a:defRPr sz="1800"/>
            </a:pPr>
            <a:r>
              <a:rPr sz="2100"/>
              <a:t>Body Level Four</a:t>
            </a:r>
          </a:p>
          <a:p>
            <a:pPr lvl="4">
              <a:defRPr sz="1800"/>
            </a:pPr>
            <a:r>
              <a:rPr sz="2100"/>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a:defRPr sz="3200" b="1">
          <a:solidFill>
            <a:srgbClr val="07276F"/>
          </a:solidFill>
          <a:latin typeface="Times New Roman"/>
          <a:ea typeface="Times New Roman"/>
          <a:cs typeface="Times New Roman"/>
          <a:sym typeface="Times New Roman"/>
        </a:defRPr>
      </a:lvl1pPr>
      <a:lvl2pPr>
        <a:defRPr sz="3200" b="1">
          <a:solidFill>
            <a:srgbClr val="07276F"/>
          </a:solidFill>
          <a:latin typeface="Times New Roman"/>
          <a:ea typeface="Times New Roman"/>
          <a:cs typeface="Times New Roman"/>
          <a:sym typeface="Times New Roman"/>
        </a:defRPr>
      </a:lvl2pPr>
      <a:lvl3pPr>
        <a:defRPr sz="3200" b="1">
          <a:solidFill>
            <a:srgbClr val="07276F"/>
          </a:solidFill>
          <a:latin typeface="Times New Roman"/>
          <a:ea typeface="Times New Roman"/>
          <a:cs typeface="Times New Roman"/>
          <a:sym typeface="Times New Roman"/>
        </a:defRPr>
      </a:lvl3pPr>
      <a:lvl4pPr>
        <a:defRPr sz="3200" b="1">
          <a:solidFill>
            <a:srgbClr val="07276F"/>
          </a:solidFill>
          <a:latin typeface="Times New Roman"/>
          <a:ea typeface="Times New Roman"/>
          <a:cs typeface="Times New Roman"/>
          <a:sym typeface="Times New Roman"/>
        </a:defRPr>
      </a:lvl4pPr>
      <a:lvl5pPr>
        <a:defRPr sz="3200" b="1">
          <a:solidFill>
            <a:srgbClr val="07276F"/>
          </a:solidFill>
          <a:latin typeface="Times New Roman"/>
          <a:ea typeface="Times New Roman"/>
          <a:cs typeface="Times New Roman"/>
          <a:sym typeface="Times New Roman"/>
        </a:defRPr>
      </a:lvl5pPr>
      <a:lvl6pPr indent="457200">
        <a:defRPr sz="3200" b="1">
          <a:solidFill>
            <a:srgbClr val="07276F"/>
          </a:solidFill>
          <a:latin typeface="Times New Roman"/>
          <a:ea typeface="Times New Roman"/>
          <a:cs typeface="Times New Roman"/>
          <a:sym typeface="Times New Roman"/>
        </a:defRPr>
      </a:lvl6pPr>
      <a:lvl7pPr indent="914400">
        <a:defRPr sz="3200" b="1">
          <a:solidFill>
            <a:srgbClr val="07276F"/>
          </a:solidFill>
          <a:latin typeface="Times New Roman"/>
          <a:ea typeface="Times New Roman"/>
          <a:cs typeface="Times New Roman"/>
          <a:sym typeface="Times New Roman"/>
        </a:defRPr>
      </a:lvl7pPr>
      <a:lvl8pPr indent="1371600">
        <a:defRPr sz="3200" b="1">
          <a:solidFill>
            <a:srgbClr val="07276F"/>
          </a:solidFill>
          <a:latin typeface="Times New Roman"/>
          <a:ea typeface="Times New Roman"/>
          <a:cs typeface="Times New Roman"/>
          <a:sym typeface="Times New Roman"/>
        </a:defRPr>
      </a:lvl8pPr>
      <a:lvl9pPr indent="1828800">
        <a:defRPr sz="3200" b="1">
          <a:solidFill>
            <a:srgbClr val="07276F"/>
          </a:solidFill>
          <a:latin typeface="Times New Roman"/>
          <a:ea typeface="Times New Roman"/>
          <a:cs typeface="Times New Roman"/>
          <a:sym typeface="Times New Roman"/>
        </a:defRPr>
      </a:lvl9pPr>
    </p:titleStyle>
    <p:bodyStyle>
      <a:lvl1pPr marL="342900" indent="-342900">
        <a:spcBef>
          <a:spcPts val="500"/>
        </a:spcBef>
        <a:buSzPct val="100000"/>
        <a:buChar char="•"/>
        <a:defRPr sz="2100">
          <a:latin typeface="Times New Roman"/>
          <a:ea typeface="Times New Roman"/>
          <a:cs typeface="Times New Roman"/>
          <a:sym typeface="Times New Roman"/>
        </a:defRPr>
      </a:lvl1pPr>
      <a:lvl2pPr marL="742950" indent="-285750">
        <a:spcBef>
          <a:spcPts val="500"/>
        </a:spcBef>
        <a:buSzPct val="100000"/>
        <a:buChar char="–"/>
        <a:defRPr sz="2100">
          <a:latin typeface="Times New Roman"/>
          <a:ea typeface="Times New Roman"/>
          <a:cs typeface="Times New Roman"/>
          <a:sym typeface="Times New Roman"/>
        </a:defRPr>
      </a:lvl2pPr>
      <a:lvl3pPr marL="1143000" indent="-228600">
        <a:spcBef>
          <a:spcPts val="500"/>
        </a:spcBef>
        <a:buSzPct val="100000"/>
        <a:buChar char="•"/>
        <a:defRPr sz="2100">
          <a:latin typeface="Times New Roman"/>
          <a:ea typeface="Times New Roman"/>
          <a:cs typeface="Times New Roman"/>
          <a:sym typeface="Times New Roman"/>
        </a:defRPr>
      </a:lvl3pPr>
      <a:lvl4pPr marL="1600200" indent="-228600">
        <a:spcBef>
          <a:spcPts val="500"/>
        </a:spcBef>
        <a:buSzPct val="100000"/>
        <a:buChar char="–"/>
        <a:defRPr sz="2100">
          <a:latin typeface="Times New Roman"/>
          <a:ea typeface="Times New Roman"/>
          <a:cs typeface="Times New Roman"/>
          <a:sym typeface="Times New Roman"/>
        </a:defRPr>
      </a:lvl4pPr>
      <a:lvl5pPr marL="2057400" indent="-228600">
        <a:spcBef>
          <a:spcPts val="500"/>
        </a:spcBef>
        <a:buSzPct val="100000"/>
        <a:buChar char="•"/>
        <a:defRPr sz="2100">
          <a:latin typeface="Times New Roman"/>
          <a:ea typeface="Times New Roman"/>
          <a:cs typeface="Times New Roman"/>
          <a:sym typeface="Times New Roman"/>
        </a:defRPr>
      </a:lvl5pPr>
      <a:lvl6pPr marL="2514600" indent="-228600">
        <a:spcBef>
          <a:spcPts val="500"/>
        </a:spcBef>
        <a:buSzPct val="100000"/>
        <a:buChar char="•"/>
        <a:defRPr sz="2100">
          <a:latin typeface="Times New Roman"/>
          <a:ea typeface="Times New Roman"/>
          <a:cs typeface="Times New Roman"/>
          <a:sym typeface="Times New Roman"/>
        </a:defRPr>
      </a:lvl6pPr>
      <a:lvl7pPr marL="2971800" indent="-228600">
        <a:spcBef>
          <a:spcPts val="500"/>
        </a:spcBef>
        <a:buSzPct val="100000"/>
        <a:buChar char="•"/>
        <a:defRPr sz="2100">
          <a:latin typeface="Times New Roman"/>
          <a:ea typeface="Times New Roman"/>
          <a:cs typeface="Times New Roman"/>
          <a:sym typeface="Times New Roman"/>
        </a:defRPr>
      </a:lvl7pPr>
      <a:lvl8pPr marL="3429000" indent="-228600">
        <a:spcBef>
          <a:spcPts val="500"/>
        </a:spcBef>
        <a:buSzPct val="100000"/>
        <a:buChar char="•"/>
        <a:defRPr sz="2100">
          <a:latin typeface="Times New Roman"/>
          <a:ea typeface="Times New Roman"/>
          <a:cs typeface="Times New Roman"/>
          <a:sym typeface="Times New Roman"/>
        </a:defRPr>
      </a:lvl8pPr>
      <a:lvl9pPr marL="3886200" indent="-228600">
        <a:spcBef>
          <a:spcPts val="500"/>
        </a:spcBef>
        <a:buSzPct val="100000"/>
        <a:buChar char="•"/>
        <a:defRPr sz="2100">
          <a:latin typeface="Times New Roman"/>
          <a:ea typeface="Times New Roman"/>
          <a:cs typeface="Times New Roman"/>
          <a:sym typeface="Times New Roman"/>
        </a:defRPr>
      </a:lvl9pPr>
    </p:bodyStyle>
    <p:otherStyle>
      <a:lvl1pPr algn="r">
        <a:defRPr sz="1200" baseline="-25000">
          <a:solidFill>
            <a:schemeClr val="tx1"/>
          </a:solidFill>
          <a:latin typeface="+mn-lt"/>
          <a:ea typeface="+mn-ea"/>
          <a:cs typeface="+mn-cs"/>
          <a:sym typeface="Times New Roman"/>
        </a:defRPr>
      </a:lvl1pPr>
      <a:lvl2pPr indent="457200" algn="r">
        <a:defRPr sz="1200" baseline="-25000">
          <a:solidFill>
            <a:schemeClr val="tx1"/>
          </a:solidFill>
          <a:latin typeface="+mn-lt"/>
          <a:ea typeface="+mn-ea"/>
          <a:cs typeface="+mn-cs"/>
          <a:sym typeface="Times New Roman"/>
        </a:defRPr>
      </a:lvl2pPr>
      <a:lvl3pPr indent="914400" algn="r">
        <a:defRPr sz="1200" baseline="-25000">
          <a:solidFill>
            <a:schemeClr val="tx1"/>
          </a:solidFill>
          <a:latin typeface="+mn-lt"/>
          <a:ea typeface="+mn-ea"/>
          <a:cs typeface="+mn-cs"/>
          <a:sym typeface="Times New Roman"/>
        </a:defRPr>
      </a:lvl3pPr>
      <a:lvl4pPr indent="1371600" algn="r">
        <a:defRPr sz="1200" baseline="-25000">
          <a:solidFill>
            <a:schemeClr val="tx1"/>
          </a:solidFill>
          <a:latin typeface="+mn-lt"/>
          <a:ea typeface="+mn-ea"/>
          <a:cs typeface="+mn-cs"/>
          <a:sym typeface="Times New Roman"/>
        </a:defRPr>
      </a:lvl4pPr>
      <a:lvl5pPr indent="1828800" algn="r">
        <a:defRPr sz="1200" baseline="-25000">
          <a:solidFill>
            <a:schemeClr val="tx1"/>
          </a:solidFill>
          <a:latin typeface="+mn-lt"/>
          <a:ea typeface="+mn-ea"/>
          <a:cs typeface="+mn-cs"/>
          <a:sym typeface="Times New Roman"/>
        </a:defRPr>
      </a:lvl5pPr>
      <a:lvl6pPr indent="2286000" algn="r">
        <a:defRPr sz="1200" baseline="-25000">
          <a:solidFill>
            <a:schemeClr val="tx1"/>
          </a:solidFill>
          <a:latin typeface="+mn-lt"/>
          <a:ea typeface="+mn-ea"/>
          <a:cs typeface="+mn-cs"/>
          <a:sym typeface="Times New Roman"/>
        </a:defRPr>
      </a:lvl6pPr>
      <a:lvl7pPr indent="2743200" algn="r">
        <a:defRPr sz="1200" baseline="-25000">
          <a:solidFill>
            <a:schemeClr val="tx1"/>
          </a:solidFill>
          <a:latin typeface="+mn-lt"/>
          <a:ea typeface="+mn-ea"/>
          <a:cs typeface="+mn-cs"/>
          <a:sym typeface="Times New Roman"/>
        </a:defRPr>
      </a:lvl7pPr>
      <a:lvl8pPr indent="3200400" algn="r">
        <a:defRPr sz="1200" baseline="-25000">
          <a:solidFill>
            <a:schemeClr val="tx1"/>
          </a:solidFill>
          <a:latin typeface="+mn-lt"/>
          <a:ea typeface="+mn-ea"/>
          <a:cs typeface="+mn-cs"/>
          <a:sym typeface="Times New Roman"/>
        </a:defRPr>
      </a:lvl8pPr>
      <a:lvl9pPr indent="3657600" algn="r">
        <a:defRPr sz="1200" baseline="-25000">
          <a:solidFill>
            <a:schemeClr val="tx1"/>
          </a:solidFill>
          <a:latin typeface="+mn-lt"/>
          <a:ea typeface="+mn-ea"/>
          <a:cs typeface="+mn-cs"/>
          <a:sym typeface="Times New Roman"/>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2.tif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4.tif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hape 37"/>
          <p:cNvSpPr/>
          <p:nvPr/>
        </p:nvSpPr>
        <p:spPr>
          <a:xfrm>
            <a:off x="6629400" y="914400"/>
            <a:ext cx="2209800" cy="34842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spcBef>
                <a:spcPts val="1000"/>
              </a:spcBef>
              <a:defRPr baseline="0">
                <a:solidFill>
                  <a:srgbClr val="FFFFFF"/>
                </a:solidFill>
              </a:defRPr>
            </a:lvl1pPr>
          </a:lstStyle>
          <a:p>
            <a:pPr lvl="0">
              <a:defRPr>
                <a:solidFill>
                  <a:srgbClr val="000000"/>
                </a:solidFill>
              </a:defRPr>
            </a:pPr>
            <a:r>
              <a:rPr>
                <a:solidFill>
                  <a:srgbClr val="FFFFFF"/>
                </a:solidFill>
              </a:rPr>
              <a:t>11/03/14</a:t>
            </a:r>
          </a:p>
        </p:txBody>
      </p:sp>
      <p:sp>
        <p:nvSpPr>
          <p:cNvPr id="38" name="Shape 38"/>
          <p:cNvSpPr>
            <a:spLocks noGrp="1"/>
          </p:cNvSpPr>
          <p:nvPr>
            <p:ph type="title"/>
          </p:nvPr>
        </p:nvSpPr>
        <p:spPr>
          <a:xfrm>
            <a:off x="1046162" y="1828800"/>
            <a:ext cx="7789862" cy="609600"/>
          </a:xfrm>
          <a:prstGeom prst="rect">
            <a:avLst/>
          </a:prstGeom>
        </p:spPr>
        <p:txBody>
          <a:bodyPr lIns="0" tIns="0" rIns="0" bIns="0">
            <a:normAutofit/>
          </a:bodyPr>
          <a:lstStyle>
            <a:lvl1pPr defTabSz="713231">
              <a:defRPr sz="2496"/>
            </a:lvl1pPr>
          </a:lstStyle>
          <a:p>
            <a:pPr lvl="0">
              <a:defRPr sz="1800" b="0">
                <a:solidFill>
                  <a:srgbClr val="000000"/>
                </a:solidFill>
              </a:defRPr>
            </a:pPr>
            <a:r>
              <a:rPr sz="2496" b="1">
                <a:solidFill>
                  <a:srgbClr val="07276F"/>
                </a:solidFill>
              </a:rPr>
              <a:t>Personalized Approach in Acute and Chronic Leukemias</a:t>
            </a:r>
          </a:p>
        </p:txBody>
      </p:sp>
      <p:sp>
        <p:nvSpPr>
          <p:cNvPr id="39" name="Shape 39"/>
          <p:cNvSpPr/>
          <p:nvPr/>
        </p:nvSpPr>
        <p:spPr>
          <a:xfrm>
            <a:off x="890587" y="3565525"/>
            <a:ext cx="3580370" cy="22626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a:defRPr baseline="0"/>
            </a:pPr>
            <a:r>
              <a:rPr sz="3200" baseline="-25000">
                <a:solidFill>
                  <a:srgbClr val="0A1F62"/>
                </a:solidFill>
              </a:rPr>
              <a:t>Emmanuel C. Besa, M.D.</a:t>
            </a:r>
          </a:p>
          <a:p>
            <a:pPr lvl="0">
              <a:defRPr baseline="0"/>
            </a:pPr>
            <a:r>
              <a:rPr sz="3200" baseline="-25000">
                <a:solidFill>
                  <a:srgbClr val="0A1F62"/>
                </a:solidFill>
              </a:rPr>
              <a:t>Professor of Medical Oncology</a:t>
            </a:r>
          </a:p>
          <a:p>
            <a:pPr lvl="0">
              <a:defRPr baseline="0"/>
            </a:pPr>
            <a:r>
              <a:rPr sz="3200" baseline="-25000">
                <a:solidFill>
                  <a:srgbClr val="0A1F62"/>
                </a:solidFill>
              </a:rPr>
              <a:t>Hematologic Malignancies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 name="Shape 523"/>
          <p:cNvSpPr>
            <a:spLocks noGrp="1"/>
          </p:cNvSpPr>
          <p:nvPr>
            <p:ph type="title"/>
          </p:nvPr>
        </p:nvSpPr>
        <p:spPr>
          <a:xfrm>
            <a:off x="673100" y="330199"/>
            <a:ext cx="7997825" cy="715965"/>
          </a:xfrm>
          <a:prstGeom prst="rect">
            <a:avLst/>
          </a:prstGeom>
        </p:spPr>
        <p:txBody>
          <a:bodyPr lIns="0" tIns="0" rIns="0" bIns="0">
            <a:normAutofit/>
          </a:bodyPr>
          <a:lstStyle>
            <a:lvl1pPr defTabSz="640079">
              <a:defRPr sz="2240">
                <a:solidFill>
                  <a:srgbClr val="000000"/>
                </a:solidFill>
                <a:latin typeface="Arial"/>
                <a:ea typeface="Arial"/>
                <a:cs typeface="Arial"/>
                <a:sym typeface="Arial"/>
              </a:defRPr>
            </a:lvl1pPr>
          </a:lstStyle>
          <a:p>
            <a:pPr lvl="0">
              <a:defRPr sz="1800" b="0"/>
            </a:pPr>
            <a:r>
              <a:rPr sz="2240" b="1"/>
              <a:t>IRIS 8-Yr Update: OS (ITT) With Imatinib Treatment in CML</a:t>
            </a:r>
          </a:p>
        </p:txBody>
      </p:sp>
      <p:sp>
        <p:nvSpPr>
          <p:cNvPr id="524" name="Shape 524"/>
          <p:cNvSpPr/>
          <p:nvPr/>
        </p:nvSpPr>
        <p:spPr>
          <a:xfrm>
            <a:off x="4572000" y="3305747"/>
            <a:ext cx="4259263" cy="90849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lgn="ctr" defTabSz="457200">
              <a:defRPr baseline="0"/>
            </a:pPr>
            <a:r>
              <a:rPr sz="2400" baseline="-25000">
                <a:latin typeface="Arial"/>
                <a:ea typeface="Arial"/>
                <a:cs typeface="Arial"/>
                <a:sym typeface="Arial"/>
              </a:rPr>
              <a:t>Estimated OS at 8 yrs: 85% </a:t>
            </a:r>
          </a:p>
          <a:p>
            <a:pPr lvl="0" algn="ctr" defTabSz="457200">
              <a:defRPr baseline="0"/>
            </a:pPr>
            <a:r>
              <a:rPr sz="2400" baseline="-25000">
                <a:latin typeface="Arial"/>
                <a:ea typeface="Arial"/>
                <a:cs typeface="Arial"/>
                <a:sym typeface="Arial"/>
              </a:rPr>
              <a:t>(93% considering only CML-related deaths)</a:t>
            </a:r>
          </a:p>
        </p:txBody>
      </p:sp>
      <p:sp>
        <p:nvSpPr>
          <p:cNvPr id="525" name="Shape 525"/>
          <p:cNvSpPr/>
          <p:nvPr/>
        </p:nvSpPr>
        <p:spPr>
          <a:xfrm>
            <a:off x="2062163" y="6215249"/>
            <a:ext cx="6469063" cy="32260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lvl1pPr>
              <a:defRPr sz="1400">
                <a:solidFill>
                  <a:srgbClr val="FFFFFF"/>
                </a:solidFill>
                <a:latin typeface="Arial"/>
                <a:ea typeface="Arial"/>
                <a:cs typeface="Arial"/>
                <a:sym typeface="Arial"/>
              </a:defRPr>
            </a:lvl1pPr>
          </a:lstStyle>
          <a:p>
            <a:pPr lvl="0">
              <a:defRPr sz="1800" baseline="0">
                <a:solidFill>
                  <a:srgbClr val="000000"/>
                </a:solidFill>
              </a:defRPr>
            </a:pPr>
            <a:r>
              <a:rPr sz="1400" baseline="-25000">
                <a:solidFill>
                  <a:srgbClr val="FFFFFF"/>
                </a:solidFill>
              </a:rPr>
              <a:t>Deininger M, et al. ASH 2009. Abstract 1126.</a:t>
            </a:r>
          </a:p>
        </p:txBody>
      </p:sp>
      <p:sp>
        <p:nvSpPr>
          <p:cNvPr id="526" name="Shape 526"/>
          <p:cNvSpPr/>
          <p:nvPr/>
        </p:nvSpPr>
        <p:spPr>
          <a:xfrm flipH="1">
            <a:off x="1462088" y="2085974"/>
            <a:ext cx="1" cy="3309939"/>
          </a:xfrm>
          <a:prstGeom prst="line">
            <a:avLst/>
          </a:prstGeom>
          <a:ln w="28575">
            <a:solidFill/>
            <a:round/>
          </a:ln>
        </p:spPr>
        <p:txBody>
          <a:bodyPr lIns="0" tIns="0" rIns="0" bIns="0"/>
          <a:lstStyle/>
          <a:p>
            <a:pPr lvl="0" defTabSz="457200">
              <a:defRPr sz="1200" baseline="0">
                <a:latin typeface="+mn-lt"/>
                <a:ea typeface="+mn-ea"/>
                <a:cs typeface="+mn-cs"/>
                <a:sym typeface="Helvetica"/>
              </a:defRPr>
            </a:pPr>
            <a:endParaRPr/>
          </a:p>
        </p:txBody>
      </p:sp>
      <p:sp>
        <p:nvSpPr>
          <p:cNvPr id="527" name="Shape 527"/>
          <p:cNvSpPr/>
          <p:nvPr/>
        </p:nvSpPr>
        <p:spPr>
          <a:xfrm>
            <a:off x="1387475" y="2098675"/>
            <a:ext cx="65089" cy="0"/>
          </a:xfrm>
          <a:prstGeom prst="line">
            <a:avLst/>
          </a:prstGeom>
          <a:ln w="28575">
            <a:solidFill/>
            <a:round/>
          </a:ln>
        </p:spPr>
        <p:txBody>
          <a:bodyPr lIns="0" tIns="0" rIns="0" bIns="0"/>
          <a:lstStyle/>
          <a:p>
            <a:pPr lvl="0" defTabSz="457200">
              <a:defRPr sz="1200" baseline="0">
                <a:latin typeface="+mn-lt"/>
                <a:ea typeface="+mn-ea"/>
                <a:cs typeface="+mn-cs"/>
                <a:sym typeface="Helvetica"/>
              </a:defRPr>
            </a:pPr>
            <a:endParaRPr/>
          </a:p>
        </p:txBody>
      </p:sp>
      <p:sp>
        <p:nvSpPr>
          <p:cNvPr id="528" name="Shape 528"/>
          <p:cNvSpPr/>
          <p:nvPr/>
        </p:nvSpPr>
        <p:spPr>
          <a:xfrm>
            <a:off x="871537" y="1912938"/>
            <a:ext cx="358414" cy="394096"/>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latin typeface="Arial"/>
                <a:ea typeface="Arial"/>
                <a:cs typeface="Arial"/>
                <a:sym typeface="Arial"/>
              </a:defRPr>
            </a:lvl1pPr>
          </a:lstStyle>
          <a:p>
            <a:pPr lvl="0">
              <a:defRPr baseline="0"/>
            </a:pPr>
            <a:r>
              <a:rPr baseline="-25000"/>
              <a:t>100</a:t>
            </a:r>
          </a:p>
        </p:txBody>
      </p:sp>
      <p:sp>
        <p:nvSpPr>
          <p:cNvPr id="529" name="Shape 529"/>
          <p:cNvSpPr/>
          <p:nvPr/>
        </p:nvSpPr>
        <p:spPr>
          <a:xfrm>
            <a:off x="1387475" y="2760663"/>
            <a:ext cx="65089" cy="1"/>
          </a:xfrm>
          <a:prstGeom prst="line">
            <a:avLst/>
          </a:prstGeom>
          <a:ln w="28575">
            <a:solidFill/>
            <a:round/>
          </a:ln>
        </p:spPr>
        <p:txBody>
          <a:bodyPr lIns="0" tIns="0" rIns="0" bIns="0"/>
          <a:lstStyle/>
          <a:p>
            <a:pPr lvl="0" defTabSz="457200">
              <a:defRPr sz="1200" baseline="0">
                <a:latin typeface="+mn-lt"/>
                <a:ea typeface="+mn-ea"/>
                <a:cs typeface="+mn-cs"/>
                <a:sym typeface="Helvetica"/>
              </a:defRPr>
            </a:pPr>
            <a:endParaRPr/>
          </a:p>
        </p:txBody>
      </p:sp>
      <p:sp>
        <p:nvSpPr>
          <p:cNvPr id="530" name="Shape 530"/>
          <p:cNvSpPr/>
          <p:nvPr/>
        </p:nvSpPr>
        <p:spPr>
          <a:xfrm>
            <a:off x="998537" y="2581275"/>
            <a:ext cx="273657" cy="394096"/>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latin typeface="Arial"/>
                <a:ea typeface="Arial"/>
                <a:cs typeface="Arial"/>
                <a:sym typeface="Arial"/>
              </a:defRPr>
            </a:lvl1pPr>
          </a:lstStyle>
          <a:p>
            <a:pPr lvl="0">
              <a:defRPr baseline="0"/>
            </a:pPr>
            <a:r>
              <a:rPr baseline="-25000"/>
              <a:t>80</a:t>
            </a:r>
          </a:p>
        </p:txBody>
      </p:sp>
      <p:sp>
        <p:nvSpPr>
          <p:cNvPr id="531" name="Shape 531"/>
          <p:cNvSpPr/>
          <p:nvPr/>
        </p:nvSpPr>
        <p:spPr>
          <a:xfrm>
            <a:off x="1387475" y="3421062"/>
            <a:ext cx="65089" cy="1"/>
          </a:xfrm>
          <a:prstGeom prst="line">
            <a:avLst/>
          </a:prstGeom>
          <a:ln w="28575">
            <a:solidFill/>
            <a:round/>
          </a:ln>
        </p:spPr>
        <p:txBody>
          <a:bodyPr lIns="0" tIns="0" rIns="0" bIns="0"/>
          <a:lstStyle/>
          <a:p>
            <a:pPr lvl="0" defTabSz="457200">
              <a:defRPr sz="1200" baseline="0">
                <a:latin typeface="+mn-lt"/>
                <a:ea typeface="+mn-ea"/>
                <a:cs typeface="+mn-cs"/>
                <a:sym typeface="Helvetica"/>
              </a:defRPr>
            </a:pPr>
            <a:endParaRPr/>
          </a:p>
        </p:txBody>
      </p:sp>
      <p:sp>
        <p:nvSpPr>
          <p:cNvPr id="532" name="Shape 532"/>
          <p:cNvSpPr/>
          <p:nvPr/>
        </p:nvSpPr>
        <p:spPr>
          <a:xfrm>
            <a:off x="998537" y="3241675"/>
            <a:ext cx="273657" cy="394096"/>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latin typeface="Arial"/>
                <a:ea typeface="Arial"/>
                <a:cs typeface="Arial"/>
                <a:sym typeface="Arial"/>
              </a:defRPr>
            </a:lvl1pPr>
          </a:lstStyle>
          <a:p>
            <a:pPr lvl="0">
              <a:defRPr baseline="0"/>
            </a:pPr>
            <a:r>
              <a:rPr baseline="-25000"/>
              <a:t>60</a:t>
            </a:r>
          </a:p>
        </p:txBody>
      </p:sp>
      <p:sp>
        <p:nvSpPr>
          <p:cNvPr id="533" name="Shape 533"/>
          <p:cNvSpPr/>
          <p:nvPr/>
        </p:nvSpPr>
        <p:spPr>
          <a:xfrm>
            <a:off x="1387475" y="4076700"/>
            <a:ext cx="65089" cy="0"/>
          </a:xfrm>
          <a:prstGeom prst="line">
            <a:avLst/>
          </a:prstGeom>
          <a:ln w="28575">
            <a:solidFill/>
            <a:round/>
          </a:ln>
        </p:spPr>
        <p:txBody>
          <a:bodyPr lIns="0" tIns="0" rIns="0" bIns="0"/>
          <a:lstStyle/>
          <a:p>
            <a:pPr lvl="0" defTabSz="457200">
              <a:defRPr sz="1200" baseline="0">
                <a:latin typeface="+mn-lt"/>
                <a:ea typeface="+mn-ea"/>
                <a:cs typeface="+mn-cs"/>
                <a:sym typeface="Helvetica"/>
              </a:defRPr>
            </a:pPr>
            <a:endParaRPr/>
          </a:p>
        </p:txBody>
      </p:sp>
      <p:sp>
        <p:nvSpPr>
          <p:cNvPr id="534" name="Shape 534"/>
          <p:cNvSpPr/>
          <p:nvPr/>
        </p:nvSpPr>
        <p:spPr>
          <a:xfrm>
            <a:off x="998537" y="3895725"/>
            <a:ext cx="273657" cy="394096"/>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latin typeface="Arial"/>
                <a:ea typeface="Arial"/>
                <a:cs typeface="Arial"/>
                <a:sym typeface="Arial"/>
              </a:defRPr>
            </a:lvl1pPr>
          </a:lstStyle>
          <a:p>
            <a:pPr lvl="0">
              <a:defRPr baseline="0"/>
            </a:pPr>
            <a:r>
              <a:rPr baseline="-25000"/>
              <a:t>40</a:t>
            </a:r>
          </a:p>
        </p:txBody>
      </p:sp>
      <p:sp>
        <p:nvSpPr>
          <p:cNvPr id="535" name="Shape 535"/>
          <p:cNvSpPr/>
          <p:nvPr/>
        </p:nvSpPr>
        <p:spPr>
          <a:xfrm>
            <a:off x="1387475" y="4737100"/>
            <a:ext cx="65089" cy="0"/>
          </a:xfrm>
          <a:prstGeom prst="line">
            <a:avLst/>
          </a:prstGeom>
          <a:ln w="28575">
            <a:solidFill/>
            <a:round/>
          </a:ln>
        </p:spPr>
        <p:txBody>
          <a:bodyPr lIns="0" tIns="0" rIns="0" bIns="0"/>
          <a:lstStyle/>
          <a:p>
            <a:pPr lvl="0" defTabSz="457200">
              <a:defRPr sz="1200" baseline="0">
                <a:latin typeface="+mn-lt"/>
                <a:ea typeface="+mn-ea"/>
                <a:cs typeface="+mn-cs"/>
                <a:sym typeface="Helvetica"/>
              </a:defRPr>
            </a:pPr>
            <a:endParaRPr/>
          </a:p>
        </p:txBody>
      </p:sp>
      <p:sp>
        <p:nvSpPr>
          <p:cNvPr id="536" name="Shape 536"/>
          <p:cNvSpPr/>
          <p:nvPr/>
        </p:nvSpPr>
        <p:spPr>
          <a:xfrm>
            <a:off x="998537" y="4557712"/>
            <a:ext cx="273657" cy="394097"/>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latin typeface="Arial"/>
                <a:ea typeface="Arial"/>
                <a:cs typeface="Arial"/>
                <a:sym typeface="Arial"/>
              </a:defRPr>
            </a:lvl1pPr>
          </a:lstStyle>
          <a:p>
            <a:pPr lvl="0">
              <a:defRPr baseline="0"/>
            </a:pPr>
            <a:r>
              <a:rPr baseline="-25000"/>
              <a:t>20</a:t>
            </a:r>
          </a:p>
        </p:txBody>
      </p:sp>
      <p:sp>
        <p:nvSpPr>
          <p:cNvPr id="537" name="Shape 537"/>
          <p:cNvSpPr/>
          <p:nvPr/>
        </p:nvSpPr>
        <p:spPr>
          <a:xfrm>
            <a:off x="1387475" y="5399087"/>
            <a:ext cx="65089" cy="1"/>
          </a:xfrm>
          <a:prstGeom prst="line">
            <a:avLst/>
          </a:prstGeom>
          <a:ln w="28575">
            <a:solidFill/>
            <a:round/>
          </a:ln>
        </p:spPr>
        <p:txBody>
          <a:bodyPr lIns="0" tIns="0" rIns="0" bIns="0"/>
          <a:lstStyle/>
          <a:p>
            <a:pPr lvl="0" defTabSz="457200">
              <a:defRPr sz="1200" baseline="0">
                <a:latin typeface="+mn-lt"/>
                <a:ea typeface="+mn-ea"/>
                <a:cs typeface="+mn-cs"/>
                <a:sym typeface="Helvetica"/>
              </a:defRPr>
            </a:pPr>
            <a:endParaRPr/>
          </a:p>
        </p:txBody>
      </p:sp>
      <p:sp>
        <p:nvSpPr>
          <p:cNvPr id="538" name="Shape 538"/>
          <p:cNvSpPr/>
          <p:nvPr/>
        </p:nvSpPr>
        <p:spPr>
          <a:xfrm>
            <a:off x="1127125" y="5218112"/>
            <a:ext cx="188898" cy="394097"/>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latin typeface="Arial"/>
                <a:ea typeface="Arial"/>
                <a:cs typeface="Arial"/>
                <a:sym typeface="Arial"/>
              </a:defRPr>
            </a:lvl1pPr>
          </a:lstStyle>
          <a:p>
            <a:pPr lvl="0">
              <a:defRPr baseline="0"/>
            </a:pPr>
            <a:r>
              <a:rPr baseline="-25000"/>
              <a:t>0</a:t>
            </a:r>
          </a:p>
        </p:txBody>
      </p:sp>
      <p:sp>
        <p:nvSpPr>
          <p:cNvPr id="539" name="Shape 539"/>
          <p:cNvSpPr/>
          <p:nvPr/>
        </p:nvSpPr>
        <p:spPr>
          <a:xfrm rot="16200000">
            <a:off x="299487" y="3706984"/>
            <a:ext cx="1031137" cy="39409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b="1">
                <a:latin typeface="Arial"/>
                <a:ea typeface="Arial"/>
                <a:cs typeface="Arial"/>
                <a:sym typeface="Arial"/>
              </a:defRPr>
            </a:lvl1pPr>
          </a:lstStyle>
          <a:p>
            <a:pPr lvl="0">
              <a:defRPr b="0" baseline="0"/>
            </a:pPr>
            <a:r>
              <a:rPr b="1" baseline="-25000"/>
              <a:t>OS (%)</a:t>
            </a:r>
          </a:p>
        </p:txBody>
      </p:sp>
      <p:sp>
        <p:nvSpPr>
          <p:cNvPr id="540" name="Shape 540"/>
          <p:cNvSpPr/>
          <p:nvPr/>
        </p:nvSpPr>
        <p:spPr>
          <a:xfrm>
            <a:off x="1446212" y="5395912"/>
            <a:ext cx="7088187" cy="1"/>
          </a:xfrm>
          <a:prstGeom prst="line">
            <a:avLst/>
          </a:prstGeom>
          <a:ln w="28575">
            <a:solidFill/>
            <a:round/>
          </a:ln>
        </p:spPr>
        <p:txBody>
          <a:bodyPr lIns="0" tIns="0" rIns="0" bIns="0"/>
          <a:lstStyle/>
          <a:p>
            <a:pPr lvl="0" defTabSz="457200">
              <a:defRPr sz="1200" baseline="0">
                <a:latin typeface="+mn-lt"/>
                <a:ea typeface="+mn-ea"/>
                <a:cs typeface="+mn-cs"/>
                <a:sym typeface="Helvetica"/>
              </a:defRPr>
            </a:pPr>
            <a:endParaRPr/>
          </a:p>
        </p:txBody>
      </p:sp>
      <p:sp>
        <p:nvSpPr>
          <p:cNvPr id="541" name="Shape 541"/>
          <p:cNvSpPr/>
          <p:nvPr/>
        </p:nvSpPr>
        <p:spPr>
          <a:xfrm>
            <a:off x="1456373" y="5412422"/>
            <a:ext cx="1" cy="63501"/>
          </a:xfrm>
          <a:prstGeom prst="line">
            <a:avLst/>
          </a:prstGeom>
          <a:ln w="28575">
            <a:solidFill/>
            <a:round/>
          </a:ln>
        </p:spPr>
        <p:txBody>
          <a:bodyPr lIns="0" tIns="0" rIns="0" bIns="0"/>
          <a:lstStyle/>
          <a:p>
            <a:pPr lvl="0" defTabSz="457200">
              <a:defRPr sz="1200" baseline="0">
                <a:latin typeface="+mn-lt"/>
                <a:ea typeface="+mn-ea"/>
                <a:cs typeface="+mn-cs"/>
                <a:sym typeface="Helvetica"/>
              </a:defRPr>
            </a:pPr>
            <a:endParaRPr/>
          </a:p>
        </p:txBody>
      </p:sp>
      <p:sp>
        <p:nvSpPr>
          <p:cNvPr id="542" name="Shape 542"/>
          <p:cNvSpPr/>
          <p:nvPr/>
        </p:nvSpPr>
        <p:spPr>
          <a:xfrm>
            <a:off x="1312862" y="5461000"/>
            <a:ext cx="188899" cy="394096"/>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latin typeface="Arial"/>
                <a:ea typeface="Arial"/>
                <a:cs typeface="Arial"/>
                <a:sym typeface="Arial"/>
              </a:defRPr>
            </a:lvl1pPr>
          </a:lstStyle>
          <a:p>
            <a:pPr lvl="0">
              <a:defRPr baseline="0"/>
            </a:pPr>
            <a:r>
              <a:rPr baseline="-25000"/>
              <a:t>0</a:t>
            </a:r>
          </a:p>
        </p:txBody>
      </p:sp>
      <p:sp>
        <p:nvSpPr>
          <p:cNvPr id="543" name="Shape 543"/>
          <p:cNvSpPr/>
          <p:nvPr/>
        </p:nvSpPr>
        <p:spPr>
          <a:xfrm>
            <a:off x="2258060" y="5412422"/>
            <a:ext cx="1" cy="63501"/>
          </a:xfrm>
          <a:prstGeom prst="line">
            <a:avLst/>
          </a:prstGeom>
          <a:ln w="28575">
            <a:solidFill/>
            <a:round/>
          </a:ln>
        </p:spPr>
        <p:txBody>
          <a:bodyPr lIns="0" tIns="0" rIns="0" bIns="0"/>
          <a:lstStyle/>
          <a:p>
            <a:pPr lvl="0" defTabSz="457200">
              <a:defRPr sz="1200" baseline="0">
                <a:latin typeface="+mn-lt"/>
                <a:ea typeface="+mn-ea"/>
                <a:cs typeface="+mn-cs"/>
                <a:sym typeface="Helvetica"/>
              </a:defRPr>
            </a:pPr>
            <a:endParaRPr/>
          </a:p>
        </p:txBody>
      </p:sp>
      <p:sp>
        <p:nvSpPr>
          <p:cNvPr id="544" name="Shape 544"/>
          <p:cNvSpPr/>
          <p:nvPr/>
        </p:nvSpPr>
        <p:spPr>
          <a:xfrm>
            <a:off x="2019300" y="5461000"/>
            <a:ext cx="273656" cy="394096"/>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latin typeface="Arial"/>
                <a:ea typeface="Arial"/>
                <a:cs typeface="Arial"/>
                <a:sym typeface="Arial"/>
              </a:defRPr>
            </a:lvl1pPr>
          </a:lstStyle>
          <a:p>
            <a:pPr lvl="0">
              <a:defRPr baseline="0"/>
            </a:pPr>
            <a:r>
              <a:rPr baseline="-25000"/>
              <a:t>12</a:t>
            </a:r>
          </a:p>
        </p:txBody>
      </p:sp>
      <p:sp>
        <p:nvSpPr>
          <p:cNvPr id="545" name="Shape 545"/>
          <p:cNvSpPr/>
          <p:nvPr/>
        </p:nvSpPr>
        <p:spPr>
          <a:xfrm>
            <a:off x="3054985" y="5412422"/>
            <a:ext cx="1" cy="63501"/>
          </a:xfrm>
          <a:prstGeom prst="line">
            <a:avLst/>
          </a:prstGeom>
          <a:ln w="28575">
            <a:solidFill/>
            <a:round/>
          </a:ln>
        </p:spPr>
        <p:txBody>
          <a:bodyPr lIns="0" tIns="0" rIns="0" bIns="0"/>
          <a:lstStyle/>
          <a:p>
            <a:pPr lvl="0" defTabSz="457200">
              <a:defRPr sz="1200" baseline="0">
                <a:latin typeface="+mn-lt"/>
                <a:ea typeface="+mn-ea"/>
                <a:cs typeface="+mn-cs"/>
                <a:sym typeface="Helvetica"/>
              </a:defRPr>
            </a:pPr>
            <a:endParaRPr/>
          </a:p>
        </p:txBody>
      </p:sp>
      <p:sp>
        <p:nvSpPr>
          <p:cNvPr id="546" name="Shape 546"/>
          <p:cNvSpPr/>
          <p:nvPr/>
        </p:nvSpPr>
        <p:spPr>
          <a:xfrm>
            <a:off x="2808288" y="5461000"/>
            <a:ext cx="273656" cy="394096"/>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latin typeface="Arial"/>
                <a:ea typeface="Arial"/>
                <a:cs typeface="Arial"/>
                <a:sym typeface="Arial"/>
              </a:defRPr>
            </a:lvl1pPr>
          </a:lstStyle>
          <a:p>
            <a:pPr lvl="0">
              <a:defRPr baseline="0"/>
            </a:pPr>
            <a:r>
              <a:rPr baseline="-25000"/>
              <a:t>24</a:t>
            </a:r>
          </a:p>
        </p:txBody>
      </p:sp>
      <p:sp>
        <p:nvSpPr>
          <p:cNvPr id="547" name="Shape 547"/>
          <p:cNvSpPr/>
          <p:nvPr/>
        </p:nvSpPr>
        <p:spPr>
          <a:xfrm>
            <a:off x="3824922" y="5412422"/>
            <a:ext cx="1" cy="63501"/>
          </a:xfrm>
          <a:prstGeom prst="line">
            <a:avLst/>
          </a:prstGeom>
          <a:ln w="28575">
            <a:solidFill/>
            <a:round/>
          </a:ln>
        </p:spPr>
        <p:txBody>
          <a:bodyPr lIns="0" tIns="0" rIns="0" bIns="0"/>
          <a:lstStyle/>
          <a:p>
            <a:pPr lvl="0" defTabSz="457200">
              <a:defRPr sz="1200" baseline="0">
                <a:latin typeface="+mn-lt"/>
                <a:ea typeface="+mn-ea"/>
                <a:cs typeface="+mn-cs"/>
                <a:sym typeface="Helvetica"/>
              </a:defRPr>
            </a:pPr>
            <a:endParaRPr/>
          </a:p>
        </p:txBody>
      </p:sp>
      <p:sp>
        <p:nvSpPr>
          <p:cNvPr id="548" name="Shape 548"/>
          <p:cNvSpPr/>
          <p:nvPr/>
        </p:nvSpPr>
        <p:spPr>
          <a:xfrm>
            <a:off x="3592512" y="5461000"/>
            <a:ext cx="273657" cy="394096"/>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latin typeface="Arial"/>
                <a:ea typeface="Arial"/>
                <a:cs typeface="Arial"/>
                <a:sym typeface="Arial"/>
              </a:defRPr>
            </a:lvl1pPr>
          </a:lstStyle>
          <a:p>
            <a:pPr lvl="0">
              <a:defRPr baseline="0"/>
            </a:pPr>
            <a:r>
              <a:rPr baseline="-25000"/>
              <a:t>36</a:t>
            </a:r>
          </a:p>
        </p:txBody>
      </p:sp>
      <p:sp>
        <p:nvSpPr>
          <p:cNvPr id="549" name="Shape 549"/>
          <p:cNvSpPr/>
          <p:nvPr/>
        </p:nvSpPr>
        <p:spPr>
          <a:xfrm>
            <a:off x="4612322" y="5412422"/>
            <a:ext cx="1" cy="63501"/>
          </a:xfrm>
          <a:prstGeom prst="line">
            <a:avLst/>
          </a:prstGeom>
          <a:ln w="28575">
            <a:solidFill/>
            <a:round/>
          </a:ln>
        </p:spPr>
        <p:txBody>
          <a:bodyPr lIns="0" tIns="0" rIns="0" bIns="0"/>
          <a:lstStyle/>
          <a:p>
            <a:pPr lvl="0" defTabSz="457200">
              <a:defRPr sz="1200" baseline="0">
                <a:latin typeface="+mn-lt"/>
                <a:ea typeface="+mn-ea"/>
                <a:cs typeface="+mn-cs"/>
                <a:sym typeface="Helvetica"/>
              </a:defRPr>
            </a:pPr>
            <a:endParaRPr/>
          </a:p>
        </p:txBody>
      </p:sp>
      <p:sp>
        <p:nvSpPr>
          <p:cNvPr id="550" name="Shape 550"/>
          <p:cNvSpPr/>
          <p:nvPr/>
        </p:nvSpPr>
        <p:spPr>
          <a:xfrm>
            <a:off x="4384675" y="5461000"/>
            <a:ext cx="273656" cy="394096"/>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latin typeface="Arial"/>
                <a:ea typeface="Arial"/>
                <a:cs typeface="Arial"/>
                <a:sym typeface="Arial"/>
              </a:defRPr>
            </a:lvl1pPr>
          </a:lstStyle>
          <a:p>
            <a:pPr lvl="0">
              <a:defRPr baseline="0"/>
            </a:pPr>
            <a:r>
              <a:rPr baseline="-25000"/>
              <a:t>48</a:t>
            </a:r>
          </a:p>
        </p:txBody>
      </p:sp>
      <p:sp>
        <p:nvSpPr>
          <p:cNvPr id="551" name="Shape 551"/>
          <p:cNvSpPr/>
          <p:nvPr/>
        </p:nvSpPr>
        <p:spPr>
          <a:xfrm>
            <a:off x="5375909" y="5412422"/>
            <a:ext cx="1" cy="63501"/>
          </a:xfrm>
          <a:prstGeom prst="line">
            <a:avLst/>
          </a:prstGeom>
          <a:ln w="28575">
            <a:solidFill/>
            <a:round/>
          </a:ln>
        </p:spPr>
        <p:txBody>
          <a:bodyPr lIns="0" tIns="0" rIns="0" bIns="0"/>
          <a:lstStyle/>
          <a:p>
            <a:pPr lvl="0" defTabSz="457200">
              <a:defRPr sz="1200" baseline="0">
                <a:latin typeface="+mn-lt"/>
                <a:ea typeface="+mn-ea"/>
                <a:cs typeface="+mn-cs"/>
                <a:sym typeface="Helvetica"/>
              </a:defRPr>
            </a:pPr>
            <a:endParaRPr/>
          </a:p>
        </p:txBody>
      </p:sp>
      <p:sp>
        <p:nvSpPr>
          <p:cNvPr id="552" name="Shape 552"/>
          <p:cNvSpPr/>
          <p:nvPr/>
        </p:nvSpPr>
        <p:spPr>
          <a:xfrm>
            <a:off x="5154612" y="5461000"/>
            <a:ext cx="273657" cy="394096"/>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latin typeface="Arial"/>
                <a:ea typeface="Arial"/>
                <a:cs typeface="Arial"/>
                <a:sym typeface="Arial"/>
              </a:defRPr>
            </a:lvl1pPr>
          </a:lstStyle>
          <a:p>
            <a:pPr lvl="0">
              <a:defRPr baseline="0"/>
            </a:pPr>
            <a:r>
              <a:rPr baseline="-25000"/>
              <a:t>60</a:t>
            </a:r>
          </a:p>
        </p:txBody>
      </p:sp>
      <p:sp>
        <p:nvSpPr>
          <p:cNvPr id="553" name="Shape 553"/>
          <p:cNvSpPr/>
          <p:nvPr/>
        </p:nvSpPr>
        <p:spPr>
          <a:xfrm>
            <a:off x="6179184" y="5412422"/>
            <a:ext cx="1" cy="63501"/>
          </a:xfrm>
          <a:prstGeom prst="line">
            <a:avLst/>
          </a:prstGeom>
          <a:ln w="28575">
            <a:solidFill/>
            <a:round/>
          </a:ln>
        </p:spPr>
        <p:txBody>
          <a:bodyPr lIns="0" tIns="0" rIns="0" bIns="0"/>
          <a:lstStyle/>
          <a:p>
            <a:pPr lvl="0" defTabSz="457200">
              <a:defRPr sz="1200" baseline="0">
                <a:latin typeface="+mn-lt"/>
                <a:ea typeface="+mn-ea"/>
                <a:cs typeface="+mn-cs"/>
                <a:sym typeface="Helvetica"/>
              </a:defRPr>
            </a:pPr>
            <a:endParaRPr/>
          </a:p>
        </p:txBody>
      </p:sp>
      <p:sp>
        <p:nvSpPr>
          <p:cNvPr id="554" name="Shape 554"/>
          <p:cNvSpPr/>
          <p:nvPr/>
        </p:nvSpPr>
        <p:spPr>
          <a:xfrm>
            <a:off x="5938837" y="5461000"/>
            <a:ext cx="273657" cy="394096"/>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latin typeface="Arial"/>
                <a:ea typeface="Arial"/>
                <a:cs typeface="Arial"/>
                <a:sym typeface="Arial"/>
              </a:defRPr>
            </a:lvl1pPr>
          </a:lstStyle>
          <a:p>
            <a:pPr lvl="0">
              <a:defRPr baseline="0"/>
            </a:pPr>
            <a:r>
              <a:rPr baseline="-25000"/>
              <a:t>72</a:t>
            </a:r>
          </a:p>
        </p:txBody>
      </p:sp>
      <p:sp>
        <p:nvSpPr>
          <p:cNvPr id="555" name="Shape 555"/>
          <p:cNvSpPr/>
          <p:nvPr/>
        </p:nvSpPr>
        <p:spPr>
          <a:xfrm>
            <a:off x="6957059" y="5412422"/>
            <a:ext cx="1" cy="63501"/>
          </a:xfrm>
          <a:prstGeom prst="line">
            <a:avLst/>
          </a:prstGeom>
          <a:ln w="28575">
            <a:solidFill/>
            <a:round/>
          </a:ln>
        </p:spPr>
        <p:txBody>
          <a:bodyPr lIns="0" tIns="0" rIns="0" bIns="0"/>
          <a:lstStyle/>
          <a:p>
            <a:pPr lvl="0" defTabSz="457200">
              <a:defRPr sz="1200" baseline="0">
                <a:latin typeface="+mn-lt"/>
                <a:ea typeface="+mn-ea"/>
                <a:cs typeface="+mn-cs"/>
                <a:sym typeface="Helvetica"/>
              </a:defRPr>
            </a:pPr>
            <a:endParaRPr/>
          </a:p>
        </p:txBody>
      </p:sp>
      <p:sp>
        <p:nvSpPr>
          <p:cNvPr id="556" name="Shape 556"/>
          <p:cNvSpPr/>
          <p:nvPr/>
        </p:nvSpPr>
        <p:spPr>
          <a:xfrm>
            <a:off x="6731000" y="5461000"/>
            <a:ext cx="273656" cy="394096"/>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latin typeface="Arial"/>
                <a:ea typeface="Arial"/>
                <a:cs typeface="Arial"/>
                <a:sym typeface="Arial"/>
              </a:defRPr>
            </a:lvl1pPr>
          </a:lstStyle>
          <a:p>
            <a:pPr lvl="0">
              <a:defRPr baseline="0"/>
            </a:pPr>
            <a:r>
              <a:rPr baseline="-25000"/>
              <a:t>84</a:t>
            </a:r>
          </a:p>
        </p:txBody>
      </p:sp>
      <p:sp>
        <p:nvSpPr>
          <p:cNvPr id="557" name="Shape 557"/>
          <p:cNvSpPr/>
          <p:nvPr/>
        </p:nvSpPr>
        <p:spPr>
          <a:xfrm>
            <a:off x="7736523" y="5412422"/>
            <a:ext cx="1" cy="63501"/>
          </a:xfrm>
          <a:prstGeom prst="line">
            <a:avLst/>
          </a:prstGeom>
          <a:ln w="28575">
            <a:solidFill/>
            <a:round/>
          </a:ln>
        </p:spPr>
        <p:txBody>
          <a:bodyPr lIns="0" tIns="0" rIns="0" bIns="0"/>
          <a:lstStyle/>
          <a:p>
            <a:pPr lvl="0" defTabSz="457200">
              <a:defRPr sz="1200" baseline="0">
                <a:latin typeface="+mn-lt"/>
                <a:ea typeface="+mn-ea"/>
                <a:cs typeface="+mn-cs"/>
                <a:sym typeface="Helvetica"/>
              </a:defRPr>
            </a:pPr>
            <a:endParaRPr/>
          </a:p>
        </p:txBody>
      </p:sp>
      <p:sp>
        <p:nvSpPr>
          <p:cNvPr id="558" name="Shape 558"/>
          <p:cNvSpPr/>
          <p:nvPr/>
        </p:nvSpPr>
        <p:spPr>
          <a:xfrm>
            <a:off x="7510463" y="5461000"/>
            <a:ext cx="273656" cy="394096"/>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latin typeface="Arial"/>
                <a:ea typeface="Arial"/>
                <a:cs typeface="Arial"/>
                <a:sym typeface="Arial"/>
              </a:defRPr>
            </a:lvl1pPr>
          </a:lstStyle>
          <a:p>
            <a:pPr lvl="0">
              <a:defRPr baseline="0"/>
            </a:pPr>
            <a:r>
              <a:rPr baseline="-25000"/>
              <a:t>96</a:t>
            </a:r>
          </a:p>
        </p:txBody>
      </p:sp>
      <p:sp>
        <p:nvSpPr>
          <p:cNvPr id="559" name="Shape 559"/>
          <p:cNvSpPr/>
          <p:nvPr/>
        </p:nvSpPr>
        <p:spPr>
          <a:xfrm>
            <a:off x="8525509" y="5412422"/>
            <a:ext cx="1" cy="63501"/>
          </a:xfrm>
          <a:prstGeom prst="line">
            <a:avLst/>
          </a:prstGeom>
          <a:ln w="28575">
            <a:solidFill/>
            <a:round/>
          </a:ln>
        </p:spPr>
        <p:txBody>
          <a:bodyPr lIns="0" tIns="0" rIns="0" bIns="0"/>
          <a:lstStyle/>
          <a:p>
            <a:pPr lvl="0" defTabSz="457200">
              <a:defRPr sz="1200" baseline="0">
                <a:latin typeface="+mn-lt"/>
                <a:ea typeface="+mn-ea"/>
                <a:cs typeface="+mn-cs"/>
                <a:sym typeface="Helvetica"/>
              </a:defRPr>
            </a:pPr>
            <a:endParaRPr/>
          </a:p>
        </p:txBody>
      </p:sp>
      <p:sp>
        <p:nvSpPr>
          <p:cNvPr id="560" name="Shape 560"/>
          <p:cNvSpPr/>
          <p:nvPr/>
        </p:nvSpPr>
        <p:spPr>
          <a:xfrm>
            <a:off x="8224838" y="5461000"/>
            <a:ext cx="358414" cy="394096"/>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latin typeface="Arial"/>
                <a:ea typeface="Arial"/>
                <a:cs typeface="Arial"/>
                <a:sym typeface="Arial"/>
              </a:defRPr>
            </a:lvl1pPr>
          </a:lstStyle>
          <a:p>
            <a:pPr lvl="0">
              <a:defRPr baseline="0"/>
            </a:pPr>
            <a:r>
              <a:rPr baseline="-25000"/>
              <a:t>108</a:t>
            </a:r>
          </a:p>
        </p:txBody>
      </p:sp>
      <p:sp>
        <p:nvSpPr>
          <p:cNvPr id="561" name="Shape 561"/>
          <p:cNvSpPr/>
          <p:nvPr/>
        </p:nvSpPr>
        <p:spPr>
          <a:xfrm>
            <a:off x="1377950" y="5655204"/>
            <a:ext cx="7219950" cy="49498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2400" b="1">
                <a:latin typeface="Arial"/>
                <a:ea typeface="Arial"/>
                <a:cs typeface="Arial"/>
                <a:sym typeface="Arial"/>
              </a:defRPr>
            </a:lvl1pPr>
          </a:lstStyle>
          <a:p>
            <a:pPr lvl="0">
              <a:defRPr sz="1800" b="0" baseline="0"/>
            </a:pPr>
            <a:r>
              <a:rPr sz="2400" b="1" baseline="-25000"/>
              <a:t>Mos Since Randomization</a:t>
            </a:r>
          </a:p>
        </p:txBody>
      </p:sp>
      <p:sp>
        <p:nvSpPr>
          <p:cNvPr id="562" name="Shape 562"/>
          <p:cNvSpPr/>
          <p:nvPr/>
        </p:nvSpPr>
        <p:spPr>
          <a:xfrm flipV="1">
            <a:off x="6732588" y="2827338"/>
            <a:ext cx="1" cy="301626"/>
          </a:xfrm>
          <a:prstGeom prst="line">
            <a:avLst/>
          </a:prstGeom>
          <a:ln w="28575">
            <a:solidFill/>
            <a:round/>
            <a:tailEnd type="triangle"/>
          </a:ln>
        </p:spPr>
        <p:txBody>
          <a:bodyPr lIns="0" tIns="0" rIns="0" bIns="0"/>
          <a:lstStyle/>
          <a:p>
            <a:pPr lvl="0" defTabSz="457200">
              <a:defRPr sz="1200" baseline="0">
                <a:latin typeface="+mn-lt"/>
                <a:ea typeface="+mn-ea"/>
                <a:cs typeface="+mn-cs"/>
                <a:sym typeface="Helvetica"/>
              </a:defRPr>
            </a:pPr>
            <a:endParaRPr/>
          </a:p>
        </p:txBody>
      </p:sp>
      <p:sp>
        <p:nvSpPr>
          <p:cNvPr id="563" name="Shape 563"/>
          <p:cNvSpPr/>
          <p:nvPr/>
        </p:nvSpPr>
        <p:spPr>
          <a:xfrm>
            <a:off x="1485900" y="2082800"/>
            <a:ext cx="6653213" cy="5921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18" y="0"/>
                </a:lnTo>
                <a:lnTo>
                  <a:pt x="1218" y="1929"/>
                </a:lnTo>
                <a:lnTo>
                  <a:pt x="1664" y="1929"/>
                </a:lnTo>
                <a:lnTo>
                  <a:pt x="1664" y="2314"/>
                </a:lnTo>
                <a:lnTo>
                  <a:pt x="3140" y="2314"/>
                </a:lnTo>
                <a:lnTo>
                  <a:pt x="3140" y="2893"/>
                </a:lnTo>
                <a:lnTo>
                  <a:pt x="4015" y="2893"/>
                </a:lnTo>
                <a:lnTo>
                  <a:pt x="4015" y="4050"/>
                </a:lnTo>
                <a:lnTo>
                  <a:pt x="5061" y="4050"/>
                </a:lnTo>
                <a:lnTo>
                  <a:pt x="5061" y="4629"/>
                </a:lnTo>
                <a:lnTo>
                  <a:pt x="5233" y="4629"/>
                </a:lnTo>
                <a:lnTo>
                  <a:pt x="5250" y="5979"/>
                </a:lnTo>
                <a:lnTo>
                  <a:pt x="5662" y="5979"/>
                </a:lnTo>
                <a:lnTo>
                  <a:pt x="5696" y="7136"/>
                </a:lnTo>
                <a:lnTo>
                  <a:pt x="6777" y="7136"/>
                </a:lnTo>
                <a:lnTo>
                  <a:pt x="6777" y="8293"/>
                </a:lnTo>
                <a:lnTo>
                  <a:pt x="7154" y="8293"/>
                </a:lnTo>
                <a:lnTo>
                  <a:pt x="7154" y="9450"/>
                </a:lnTo>
                <a:lnTo>
                  <a:pt x="8046" y="9450"/>
                </a:lnTo>
                <a:lnTo>
                  <a:pt x="8046" y="10414"/>
                </a:lnTo>
                <a:lnTo>
                  <a:pt x="9299" y="10414"/>
                </a:lnTo>
                <a:lnTo>
                  <a:pt x="9299" y="11571"/>
                </a:lnTo>
                <a:lnTo>
                  <a:pt x="9728" y="11571"/>
                </a:lnTo>
                <a:lnTo>
                  <a:pt x="9728" y="12536"/>
                </a:lnTo>
                <a:lnTo>
                  <a:pt x="12027" y="12536"/>
                </a:lnTo>
                <a:lnTo>
                  <a:pt x="12044" y="13307"/>
                </a:lnTo>
                <a:lnTo>
                  <a:pt x="12490" y="13114"/>
                </a:lnTo>
                <a:lnTo>
                  <a:pt x="12490" y="14271"/>
                </a:lnTo>
                <a:lnTo>
                  <a:pt x="13090" y="14271"/>
                </a:lnTo>
                <a:lnTo>
                  <a:pt x="13108" y="15621"/>
                </a:lnTo>
                <a:lnTo>
                  <a:pt x="14995" y="15621"/>
                </a:lnTo>
                <a:lnTo>
                  <a:pt x="14995" y="16393"/>
                </a:lnTo>
                <a:lnTo>
                  <a:pt x="17551" y="16393"/>
                </a:lnTo>
                <a:lnTo>
                  <a:pt x="17551" y="17936"/>
                </a:lnTo>
                <a:lnTo>
                  <a:pt x="19009" y="17936"/>
                </a:lnTo>
                <a:lnTo>
                  <a:pt x="19027" y="19286"/>
                </a:lnTo>
                <a:lnTo>
                  <a:pt x="20073" y="19286"/>
                </a:lnTo>
                <a:lnTo>
                  <a:pt x="20107" y="20443"/>
                </a:lnTo>
                <a:lnTo>
                  <a:pt x="20519" y="20443"/>
                </a:lnTo>
                <a:lnTo>
                  <a:pt x="20519" y="21600"/>
                </a:lnTo>
                <a:lnTo>
                  <a:pt x="21600" y="21600"/>
                </a:lnTo>
              </a:path>
            </a:pathLst>
          </a:custGeom>
          <a:ln w="28575">
            <a:solidFill>
              <a:srgbClr val="FF0000"/>
            </a:solidFill>
            <a:round/>
          </a:ln>
        </p:spPr>
        <p:txBody>
          <a:bodyPr lIns="0" tIns="0" rIns="0" bIns="0" anchor="ctr"/>
          <a:lstStyle/>
          <a:p>
            <a:pPr lvl="0" algn="ctr">
              <a:defRPr>
                <a:latin typeface="Arial"/>
                <a:ea typeface="Arial"/>
                <a:cs typeface="Arial"/>
                <a:sym typeface="Arial"/>
              </a:defRPr>
            </a:pPr>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 name="Shape 565"/>
          <p:cNvSpPr>
            <a:spLocks noGrp="1"/>
          </p:cNvSpPr>
          <p:nvPr>
            <p:ph type="title"/>
          </p:nvPr>
        </p:nvSpPr>
        <p:spPr>
          <a:xfrm>
            <a:off x="774700" y="904875"/>
            <a:ext cx="7997825" cy="715964"/>
          </a:xfrm>
          <a:prstGeom prst="rect">
            <a:avLst/>
          </a:prstGeom>
        </p:spPr>
        <p:txBody>
          <a:bodyPr lIns="0" tIns="0" rIns="0" bIns="0">
            <a:normAutofit/>
          </a:bodyPr>
          <a:lstStyle/>
          <a:p>
            <a:pPr lvl="0"/>
            <a:endParaRPr/>
          </a:p>
        </p:txBody>
      </p:sp>
      <p:sp>
        <p:nvSpPr>
          <p:cNvPr id="566" name="Shape 566"/>
          <p:cNvSpPr>
            <a:spLocks noGrp="1"/>
          </p:cNvSpPr>
          <p:nvPr>
            <p:ph type="body" idx="1"/>
          </p:nvPr>
        </p:nvSpPr>
        <p:spPr>
          <a:xfrm>
            <a:off x="774700" y="1752600"/>
            <a:ext cx="7997825" cy="3810000"/>
          </a:xfrm>
          <a:prstGeom prst="rect">
            <a:avLst/>
          </a:prstGeom>
        </p:spPr>
        <p:txBody>
          <a:bodyPr lIns="0" tIns="0" rIns="0" bIns="0">
            <a:normAutofit/>
          </a:bodyPr>
          <a:lstStyle/>
          <a:p>
            <a:pPr lvl="0"/>
            <a:endParaRPr/>
          </a:p>
        </p:txBody>
      </p:sp>
      <p:pic>
        <p:nvPicPr>
          <p:cNvPr id="567" name="image16.png" descr="TEMP4"/>
          <p:cNvPicPr/>
          <p:nvPr/>
        </p:nvPicPr>
        <p:blipFill>
          <a:blip r:embed="rId2">
            <a:extLst/>
          </a:blip>
          <a:stretch>
            <a:fillRect/>
          </a:stretch>
        </p:blipFill>
        <p:spPr>
          <a:xfrm>
            <a:off x="0" y="0"/>
            <a:ext cx="9144000" cy="6858000"/>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 name="Shape 569"/>
          <p:cNvSpPr>
            <a:spLocks noGrp="1"/>
          </p:cNvSpPr>
          <p:nvPr>
            <p:ph type="title"/>
          </p:nvPr>
        </p:nvSpPr>
        <p:spPr>
          <a:xfrm>
            <a:off x="774700" y="904875"/>
            <a:ext cx="7997825" cy="715964"/>
          </a:xfrm>
          <a:prstGeom prst="rect">
            <a:avLst/>
          </a:prstGeom>
        </p:spPr>
        <p:txBody>
          <a:bodyPr lIns="0" tIns="0" rIns="0" bIns="0">
            <a:normAutofit/>
          </a:bodyPr>
          <a:lstStyle/>
          <a:p>
            <a:pPr lvl="0"/>
            <a:endParaRPr/>
          </a:p>
        </p:txBody>
      </p:sp>
      <p:sp>
        <p:nvSpPr>
          <p:cNvPr id="570" name="Shape 570"/>
          <p:cNvSpPr>
            <a:spLocks noGrp="1"/>
          </p:cNvSpPr>
          <p:nvPr>
            <p:ph type="body" idx="1"/>
          </p:nvPr>
        </p:nvSpPr>
        <p:spPr>
          <a:xfrm>
            <a:off x="774700" y="1752600"/>
            <a:ext cx="7997825" cy="3810000"/>
          </a:xfrm>
          <a:prstGeom prst="rect">
            <a:avLst/>
          </a:prstGeom>
        </p:spPr>
        <p:txBody>
          <a:bodyPr lIns="0" tIns="0" rIns="0" bIns="0">
            <a:normAutofit/>
          </a:bodyPr>
          <a:lstStyle/>
          <a:p>
            <a:pPr lvl="0"/>
            <a:endParaRPr/>
          </a:p>
        </p:txBody>
      </p:sp>
      <p:pic>
        <p:nvPicPr>
          <p:cNvPr id="571" name="image17.png" descr="TEMP5"/>
          <p:cNvPicPr/>
          <p:nvPr/>
        </p:nvPicPr>
        <p:blipFill>
          <a:blip r:embed="rId2">
            <a:extLst/>
          </a:blip>
          <a:stretch>
            <a:fillRect/>
          </a:stretch>
        </p:blipFill>
        <p:spPr>
          <a:xfrm>
            <a:off x="0" y="0"/>
            <a:ext cx="9144000" cy="6858000"/>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 name="Shape 573"/>
          <p:cNvSpPr>
            <a:spLocks noGrp="1"/>
          </p:cNvSpPr>
          <p:nvPr>
            <p:ph type="title"/>
          </p:nvPr>
        </p:nvSpPr>
        <p:spPr>
          <a:xfrm>
            <a:off x="622300" y="261938"/>
            <a:ext cx="7997825" cy="715963"/>
          </a:xfrm>
          <a:prstGeom prst="rect">
            <a:avLst/>
          </a:prstGeom>
        </p:spPr>
        <p:txBody>
          <a:bodyPr lIns="0" tIns="0" rIns="0" bIns="0">
            <a:normAutofit/>
          </a:bodyPr>
          <a:lstStyle/>
          <a:p>
            <a:pPr lvl="0">
              <a:defRPr sz="1800" b="0">
                <a:solidFill>
                  <a:srgbClr val="000000"/>
                </a:solidFill>
              </a:defRPr>
            </a:pPr>
            <a:r>
              <a:rPr sz="3200" b="1">
                <a:solidFill>
                  <a:srgbClr val="07276F"/>
                </a:solidFill>
              </a:rPr>
              <a:t>Acute Promyelocytic Leukemia (M-3)</a:t>
            </a:r>
          </a:p>
        </p:txBody>
      </p:sp>
      <p:sp>
        <p:nvSpPr>
          <p:cNvPr id="574" name="Shape 574"/>
          <p:cNvSpPr/>
          <p:nvPr/>
        </p:nvSpPr>
        <p:spPr>
          <a:xfrm>
            <a:off x="388938" y="979487"/>
            <a:ext cx="4594226" cy="480711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342899" lvl="0" indent="-342899">
              <a:spcBef>
                <a:spcPts val="600"/>
              </a:spcBef>
              <a:buSzPct val="100000"/>
              <a:buFont typeface="Arial"/>
              <a:buChar char="•"/>
              <a:defRPr baseline="0"/>
            </a:pPr>
            <a:r>
              <a:rPr sz="2100" baseline="-31333">
                <a:latin typeface="Arial"/>
                <a:ea typeface="Arial"/>
                <a:cs typeface="Arial"/>
                <a:sym typeface="Arial"/>
              </a:rPr>
              <a:t>A) a severe bleeding tendency due to fibrinogenopenia and disseminated intravascular coagulation</a:t>
            </a:r>
            <a:endParaRPr sz="2100" baseline="-25000"/>
          </a:p>
          <a:p>
            <a:pPr marL="342899" lvl="0" indent="-342899">
              <a:spcBef>
                <a:spcPts val="600"/>
              </a:spcBef>
              <a:buSzPct val="100000"/>
              <a:buFont typeface="Arial"/>
              <a:buChar char="•"/>
              <a:defRPr baseline="0"/>
            </a:pPr>
            <a:r>
              <a:rPr sz="2100" baseline="-31333">
                <a:latin typeface="Arial"/>
                <a:ea typeface="Arial"/>
                <a:cs typeface="Arial"/>
                <a:sym typeface="Arial"/>
              </a:rPr>
              <a:t>(B) accumulation of abnormal promyelocytes in bone marrow and chromosomal translocation t(15;17)(q22;q21)</a:t>
            </a:r>
            <a:endParaRPr sz="2100" baseline="-25000"/>
          </a:p>
          <a:p>
            <a:pPr marL="342899" lvl="0" indent="-342899">
              <a:spcBef>
                <a:spcPts val="600"/>
              </a:spcBef>
              <a:buSzPct val="100000"/>
              <a:buFont typeface="Arial"/>
              <a:buChar char="•"/>
              <a:defRPr baseline="0"/>
            </a:pPr>
            <a:r>
              <a:rPr sz="2100" baseline="-31333">
                <a:latin typeface="Arial"/>
                <a:ea typeface="Arial"/>
                <a:cs typeface="Arial"/>
                <a:sym typeface="Arial"/>
              </a:rPr>
              <a:t>(C) with the resultant fusion transcripts between PML and RAR detected by FISH using </a:t>
            </a:r>
            <a:r>
              <a:rPr sz="2100" i="1" baseline="-31333">
                <a:latin typeface="Arial"/>
                <a:ea typeface="Arial"/>
                <a:cs typeface="Arial"/>
                <a:sym typeface="Arial"/>
              </a:rPr>
              <a:t>PML-RAR</a:t>
            </a:r>
            <a:r>
              <a:rPr sz="2100" baseline="-31333">
                <a:latin typeface="Arial"/>
                <a:ea typeface="Arial"/>
                <a:cs typeface="Arial"/>
                <a:sym typeface="Arial"/>
              </a:rPr>
              <a:t> dual-color, dual-fusion translocation probes</a:t>
            </a:r>
            <a:endParaRPr sz="2100" baseline="-25000"/>
          </a:p>
          <a:p>
            <a:pPr marL="342899" lvl="0" indent="-342899">
              <a:spcBef>
                <a:spcPts val="600"/>
              </a:spcBef>
              <a:buSzPct val="100000"/>
              <a:buFont typeface="Arial"/>
              <a:buChar char="•"/>
              <a:defRPr baseline="0"/>
            </a:pPr>
            <a:r>
              <a:rPr sz="2100" baseline="-31333">
                <a:latin typeface="Arial"/>
                <a:ea typeface="Arial"/>
                <a:cs typeface="Arial"/>
                <a:sym typeface="Arial"/>
              </a:rPr>
              <a:t>D) Schematics representing the formation of 15;17 reciprocal chromosomal translocations and fusion transcripts</a:t>
            </a:r>
          </a:p>
        </p:txBody>
      </p:sp>
      <p:pic>
        <p:nvPicPr>
          <p:cNvPr id="575" name="image18.png"/>
          <p:cNvPicPr/>
          <p:nvPr/>
        </p:nvPicPr>
        <p:blipFill>
          <a:blip r:embed="rId2">
            <a:extLst/>
          </a:blip>
          <a:stretch>
            <a:fillRect/>
          </a:stretch>
        </p:blipFill>
        <p:spPr>
          <a:xfrm>
            <a:off x="5126037" y="830262"/>
            <a:ext cx="4017963" cy="5230814"/>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 name="Shape 577"/>
          <p:cNvSpPr>
            <a:spLocks noGrp="1"/>
          </p:cNvSpPr>
          <p:nvPr>
            <p:ph type="title"/>
          </p:nvPr>
        </p:nvSpPr>
        <p:spPr>
          <a:xfrm>
            <a:off x="723900" y="532342"/>
            <a:ext cx="7997825" cy="715964"/>
          </a:xfrm>
          <a:prstGeom prst="rect">
            <a:avLst/>
          </a:prstGeom>
        </p:spPr>
        <p:txBody>
          <a:bodyPr lIns="0" tIns="0" rIns="0" bIns="0">
            <a:normAutofit/>
          </a:bodyPr>
          <a:lstStyle>
            <a:lvl1pPr algn="ctr"/>
          </a:lstStyle>
          <a:p>
            <a:pPr lvl="0">
              <a:defRPr sz="1800" b="0">
                <a:solidFill>
                  <a:srgbClr val="000000"/>
                </a:solidFill>
              </a:defRPr>
            </a:pPr>
            <a:r>
              <a:rPr sz="3200" b="1">
                <a:solidFill>
                  <a:srgbClr val="07276F"/>
                </a:solidFill>
              </a:rPr>
              <a:t>Mechanism of DIC in APL</a:t>
            </a:r>
          </a:p>
        </p:txBody>
      </p:sp>
      <p:pic>
        <p:nvPicPr>
          <p:cNvPr id="578" name="image19.png"/>
          <p:cNvPicPr/>
          <p:nvPr/>
        </p:nvPicPr>
        <p:blipFill>
          <a:blip r:embed="rId2">
            <a:extLst/>
          </a:blip>
          <a:stretch>
            <a:fillRect/>
          </a:stretch>
        </p:blipFill>
        <p:spPr>
          <a:xfrm>
            <a:off x="1725613" y="1254951"/>
            <a:ext cx="5454121" cy="4785093"/>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 name="Shape 580"/>
          <p:cNvSpPr>
            <a:spLocks noGrp="1"/>
          </p:cNvSpPr>
          <p:nvPr>
            <p:ph type="title"/>
          </p:nvPr>
        </p:nvSpPr>
        <p:spPr>
          <a:xfrm>
            <a:off x="534987" y="2106613"/>
            <a:ext cx="3756026" cy="1143001"/>
          </a:xfrm>
          <a:prstGeom prst="rect">
            <a:avLst/>
          </a:prstGeom>
        </p:spPr>
        <p:txBody>
          <a:bodyPr lIns="0" tIns="0" rIns="0" bIns="0">
            <a:normAutofit/>
          </a:bodyPr>
          <a:lstStyle/>
          <a:p>
            <a:pPr lvl="0" defTabSz="374904">
              <a:defRPr sz="1800" b="0">
                <a:solidFill>
                  <a:srgbClr val="000000"/>
                </a:solidFill>
              </a:defRPr>
            </a:pPr>
            <a:r>
              <a:rPr sz="1394" b="1">
                <a:solidFill>
                  <a:srgbClr val="07276F"/>
                </a:solidFill>
              </a:rPr>
              <a:t>Reversal of Coagulopathy by</a:t>
            </a:r>
            <a:br>
              <a:rPr sz="1394" b="1">
                <a:solidFill>
                  <a:srgbClr val="07276F"/>
                </a:solidFill>
              </a:rPr>
            </a:br>
            <a:r>
              <a:rPr sz="1394" b="1">
                <a:solidFill>
                  <a:srgbClr val="07276F"/>
                </a:solidFill>
              </a:rPr>
              <a:t>differentiation</a:t>
            </a:r>
            <a:br>
              <a:rPr sz="1394" b="1">
                <a:solidFill>
                  <a:srgbClr val="07276F"/>
                </a:solidFill>
              </a:rPr>
            </a:br>
            <a:r>
              <a:rPr sz="1394" b="1">
                <a:solidFill>
                  <a:srgbClr val="07276F"/>
                </a:solidFill>
              </a:rPr>
              <a:t>with </a:t>
            </a:r>
            <a:br>
              <a:rPr sz="1394" b="1">
                <a:solidFill>
                  <a:srgbClr val="07276F"/>
                </a:solidFill>
              </a:rPr>
            </a:br>
            <a:r>
              <a:rPr sz="1394" b="1">
                <a:solidFill>
                  <a:srgbClr val="07276F"/>
                </a:solidFill>
              </a:rPr>
              <a:t>ATRA or</a:t>
            </a:r>
            <a:br>
              <a:rPr sz="1394" b="1">
                <a:solidFill>
                  <a:srgbClr val="07276F"/>
                </a:solidFill>
              </a:rPr>
            </a:br>
            <a:r>
              <a:rPr sz="1394" b="1">
                <a:solidFill>
                  <a:srgbClr val="07276F"/>
                </a:solidFill>
              </a:rPr>
              <a:t>ATO</a:t>
            </a:r>
          </a:p>
        </p:txBody>
      </p:sp>
      <p:pic>
        <p:nvPicPr>
          <p:cNvPr id="581" name="image21.png" descr="ATRA"/>
          <p:cNvPicPr/>
          <p:nvPr/>
        </p:nvPicPr>
        <p:blipFill>
          <a:blip r:embed="rId2">
            <a:extLst/>
          </a:blip>
          <a:stretch>
            <a:fillRect/>
          </a:stretch>
        </p:blipFill>
        <p:spPr>
          <a:xfrm>
            <a:off x="3932766" y="290513"/>
            <a:ext cx="4518026" cy="5732463"/>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 name="Shape 583"/>
          <p:cNvSpPr>
            <a:spLocks noGrp="1"/>
          </p:cNvSpPr>
          <p:nvPr>
            <p:ph type="title"/>
          </p:nvPr>
        </p:nvSpPr>
        <p:spPr>
          <a:xfrm>
            <a:off x="673100" y="921807"/>
            <a:ext cx="7997825" cy="715965"/>
          </a:xfrm>
          <a:prstGeom prst="rect">
            <a:avLst/>
          </a:prstGeom>
        </p:spPr>
        <p:txBody>
          <a:bodyPr lIns="0" tIns="0" rIns="0" bIns="0">
            <a:normAutofit/>
          </a:bodyPr>
          <a:lstStyle>
            <a:lvl1pPr algn="ctr"/>
          </a:lstStyle>
          <a:p>
            <a:pPr lvl="0">
              <a:defRPr sz="1800" b="0">
                <a:solidFill>
                  <a:srgbClr val="000000"/>
                </a:solidFill>
              </a:defRPr>
            </a:pPr>
            <a:r>
              <a:rPr sz="3200" b="1">
                <a:solidFill>
                  <a:srgbClr val="07276F"/>
                </a:solidFill>
              </a:rPr>
              <a:t>Mechanism of Action ATRA</a:t>
            </a:r>
          </a:p>
        </p:txBody>
      </p:sp>
      <p:pic>
        <p:nvPicPr>
          <p:cNvPr id="584" name="image20.png"/>
          <p:cNvPicPr/>
          <p:nvPr/>
        </p:nvPicPr>
        <p:blipFill>
          <a:blip r:embed="rId2">
            <a:extLst/>
          </a:blip>
          <a:stretch>
            <a:fillRect/>
          </a:stretch>
        </p:blipFill>
        <p:spPr>
          <a:xfrm>
            <a:off x="1636184" y="1638090"/>
            <a:ext cx="5882217" cy="4427220"/>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 name="Shape 586"/>
          <p:cNvSpPr>
            <a:spLocks noGrp="1"/>
          </p:cNvSpPr>
          <p:nvPr>
            <p:ph type="title"/>
          </p:nvPr>
        </p:nvSpPr>
        <p:spPr>
          <a:xfrm>
            <a:off x="668867" y="381000"/>
            <a:ext cx="7772401" cy="990600"/>
          </a:xfrm>
          <a:prstGeom prst="rect">
            <a:avLst/>
          </a:prstGeom>
        </p:spPr>
        <p:txBody>
          <a:bodyPr lIns="0" tIns="0" rIns="0" bIns="0">
            <a:normAutofit/>
          </a:bodyPr>
          <a:lstStyle>
            <a:lvl1pPr defTabSz="905255">
              <a:defRPr sz="3168"/>
            </a:lvl1pPr>
          </a:lstStyle>
          <a:p>
            <a:pPr lvl="0">
              <a:defRPr sz="1800" b="0">
                <a:solidFill>
                  <a:srgbClr val="000000"/>
                </a:solidFill>
              </a:defRPr>
            </a:pPr>
            <a:r>
              <a:rPr sz="3168" b="1">
                <a:solidFill>
                  <a:srgbClr val="07276F"/>
                </a:solidFill>
              </a:rPr>
              <a:t>Mechanism of ATRA for reversal of DIC &amp; induce Retinoid Syndrome</a:t>
            </a:r>
          </a:p>
        </p:txBody>
      </p:sp>
      <p:pic>
        <p:nvPicPr>
          <p:cNvPr id="587" name="image22.png" descr="hemostasis"/>
          <p:cNvPicPr/>
          <p:nvPr/>
        </p:nvPicPr>
        <p:blipFill>
          <a:blip r:embed="rId2">
            <a:extLst/>
          </a:blip>
          <a:stretch>
            <a:fillRect/>
          </a:stretch>
        </p:blipFill>
        <p:spPr>
          <a:xfrm>
            <a:off x="1586442" y="1321857"/>
            <a:ext cx="5834063" cy="4641851"/>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 name="Shape 589"/>
          <p:cNvSpPr>
            <a:spLocks noGrp="1"/>
          </p:cNvSpPr>
          <p:nvPr>
            <p:ph type="title"/>
          </p:nvPr>
        </p:nvSpPr>
        <p:spPr>
          <a:xfrm>
            <a:off x="685800" y="383884"/>
            <a:ext cx="7772400" cy="990601"/>
          </a:xfrm>
          <a:prstGeom prst="rect">
            <a:avLst/>
          </a:prstGeom>
        </p:spPr>
        <p:txBody>
          <a:bodyPr lIns="0" tIns="0" rIns="0" bIns="0">
            <a:normAutofit/>
          </a:bodyPr>
          <a:lstStyle>
            <a:lvl1pPr defTabSz="905255">
              <a:defRPr sz="3168"/>
            </a:lvl1pPr>
          </a:lstStyle>
          <a:p>
            <a:pPr lvl="0">
              <a:defRPr sz="1800" b="0">
                <a:solidFill>
                  <a:srgbClr val="000000"/>
                </a:solidFill>
              </a:defRPr>
            </a:pPr>
            <a:r>
              <a:rPr sz="3168" b="1">
                <a:solidFill>
                  <a:srgbClr val="07276F"/>
                </a:solidFill>
              </a:rPr>
              <a:t>Differentiation Syndrome due to Increased Cytokines (Cytokine Storm)</a:t>
            </a:r>
          </a:p>
        </p:txBody>
      </p:sp>
      <p:sp>
        <p:nvSpPr>
          <p:cNvPr id="590" name="Shape 590"/>
          <p:cNvSpPr/>
          <p:nvPr/>
        </p:nvSpPr>
        <p:spPr>
          <a:xfrm>
            <a:off x="913871" y="1281112"/>
            <a:ext cx="6996112" cy="469976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defRPr baseline="0"/>
            </a:pPr>
            <a:r>
              <a:rPr sz="2400" baseline="-31333"/>
              <a:t>• High WBC counts as leukemic cells differentiates promotes expressions of one or more adhesion molecules with high incidence of vascular complications and early mortality</a:t>
            </a:r>
          </a:p>
          <a:p>
            <a:pPr lvl="0">
              <a:defRPr baseline="0"/>
            </a:pPr>
            <a:r>
              <a:rPr sz="2400" baseline="-31333"/>
              <a:t>• Clinical features of Retinoid syndrome are:</a:t>
            </a:r>
          </a:p>
          <a:p>
            <a:pPr lvl="0">
              <a:defRPr baseline="0"/>
            </a:pPr>
            <a:r>
              <a:rPr sz="2400" baseline="-31333"/>
              <a:t>	- unexplained fever, </a:t>
            </a:r>
          </a:p>
          <a:p>
            <a:pPr lvl="0">
              <a:defRPr baseline="0"/>
            </a:pPr>
            <a:r>
              <a:rPr sz="2400" baseline="-31333"/>
              <a:t>	- weight gain, </a:t>
            </a:r>
          </a:p>
          <a:p>
            <a:pPr lvl="0">
              <a:defRPr baseline="0"/>
            </a:pPr>
            <a:r>
              <a:rPr sz="2400" baseline="-31333"/>
              <a:t>	- respiratory distress, </a:t>
            </a:r>
          </a:p>
          <a:p>
            <a:pPr lvl="0">
              <a:defRPr baseline="0"/>
            </a:pPr>
            <a:r>
              <a:rPr sz="2400" baseline="-31333"/>
              <a:t>	- interstitial pulmonary infiltrates,</a:t>
            </a:r>
          </a:p>
          <a:p>
            <a:pPr lvl="0">
              <a:defRPr baseline="0"/>
            </a:pPr>
            <a:r>
              <a:rPr sz="2400" baseline="-31333"/>
              <a:t>	- pleural and pericardial effusions, </a:t>
            </a:r>
          </a:p>
          <a:p>
            <a:pPr lvl="0">
              <a:defRPr baseline="0"/>
            </a:pPr>
            <a:r>
              <a:rPr sz="2400" baseline="-31333"/>
              <a:t>	- episodic hypotension </a:t>
            </a:r>
          </a:p>
          <a:p>
            <a:pPr lvl="0">
              <a:defRPr baseline="0"/>
            </a:pPr>
            <a:r>
              <a:rPr sz="2400" baseline="-31333"/>
              <a:t>	- acute renal failure.</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 name="Shape 592"/>
          <p:cNvSpPr>
            <a:spLocks noGrp="1"/>
          </p:cNvSpPr>
          <p:nvPr>
            <p:ph type="title"/>
          </p:nvPr>
        </p:nvSpPr>
        <p:spPr>
          <a:xfrm>
            <a:off x="685799" y="126999"/>
            <a:ext cx="7772401" cy="990601"/>
          </a:xfrm>
          <a:prstGeom prst="rect">
            <a:avLst/>
          </a:prstGeom>
        </p:spPr>
        <p:txBody>
          <a:bodyPr lIns="0" tIns="0" rIns="0" bIns="0">
            <a:normAutofit/>
          </a:bodyPr>
          <a:lstStyle>
            <a:lvl1pPr>
              <a:defRPr sz="2800"/>
            </a:lvl1pPr>
          </a:lstStyle>
          <a:p>
            <a:pPr lvl="0">
              <a:defRPr sz="1800" b="0">
                <a:solidFill>
                  <a:srgbClr val="000000"/>
                </a:solidFill>
              </a:defRPr>
            </a:pPr>
            <a:r>
              <a:rPr sz="2800" b="1">
                <a:solidFill>
                  <a:srgbClr val="07276F"/>
                </a:solidFill>
              </a:rPr>
              <a:t>Special supportive care during induction of APL</a:t>
            </a:r>
          </a:p>
        </p:txBody>
      </p:sp>
      <p:sp>
        <p:nvSpPr>
          <p:cNvPr id="593" name="Shape 593"/>
          <p:cNvSpPr/>
          <p:nvPr/>
        </p:nvSpPr>
        <p:spPr>
          <a:xfrm>
            <a:off x="786342" y="855133"/>
            <a:ext cx="7223126" cy="568986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defRPr baseline="0"/>
            </a:pPr>
            <a:r>
              <a:rPr baseline="-25000"/>
              <a:t>• </a:t>
            </a:r>
            <a:r>
              <a:rPr sz="2400" baseline="-25000"/>
              <a:t>Once APL is suspected by morphology or presence of DIC</a:t>
            </a:r>
            <a:r>
              <a:rPr sz="2400"/>
              <a:t> </a:t>
            </a:r>
            <a:r>
              <a:rPr sz="2400" baseline="-25000"/>
              <a:t>the patient should be treated as an emergency.</a:t>
            </a:r>
          </a:p>
          <a:p>
            <a:pPr lvl="0">
              <a:defRPr baseline="0"/>
            </a:pPr>
            <a:r>
              <a:rPr sz="2400" baseline="-25000"/>
              <a:t>• Start ATRA and supportive measures even before the molecular diagnosis of PML-RARa is available to lower risk of life-threatening</a:t>
            </a:r>
            <a:r>
              <a:rPr sz="2400"/>
              <a:t> </a:t>
            </a:r>
            <a:r>
              <a:rPr sz="2400" baseline="-25000"/>
              <a:t>hemorrhage.</a:t>
            </a:r>
          </a:p>
          <a:p>
            <a:pPr lvl="0">
              <a:defRPr baseline="0"/>
            </a:pPr>
            <a:r>
              <a:rPr sz="2400" baseline="-25000"/>
              <a:t>• Reversal of on-going coagulopathy should be based on liberal Tx</a:t>
            </a:r>
            <a:r>
              <a:rPr sz="2400"/>
              <a:t> </a:t>
            </a:r>
            <a:r>
              <a:rPr sz="2400" baseline="-25000"/>
              <a:t>of FFP and fibrinogen to keep levels &gt;1.5 g/L (150 mg/dL)</a:t>
            </a:r>
          </a:p>
          <a:p>
            <a:pPr lvl="0">
              <a:defRPr baseline="0"/>
            </a:pPr>
            <a:r>
              <a:rPr sz="2400" baseline="-25000"/>
              <a:t> • Thrombocytopenia should be treated with aggressive platelet support</a:t>
            </a:r>
            <a:r>
              <a:rPr sz="2400"/>
              <a:t> </a:t>
            </a:r>
            <a:r>
              <a:rPr sz="2400" baseline="-25000"/>
              <a:t>by</a:t>
            </a:r>
            <a:r>
              <a:rPr sz="2400"/>
              <a:t> </a:t>
            </a:r>
            <a:r>
              <a:rPr sz="2400" baseline="-25000"/>
              <a:t>keeping platelet counts &gt; 30-50,000/µl until coagulopathy resolves.</a:t>
            </a:r>
          </a:p>
          <a:p>
            <a:pPr lvl="0">
              <a:defRPr baseline="0"/>
            </a:pPr>
            <a:r>
              <a:rPr sz="2400" baseline="-25000"/>
              <a:t>• Awareness of the APL differentiation syndrome which are weight gain,</a:t>
            </a:r>
            <a:r>
              <a:rPr sz="2400"/>
              <a:t> </a:t>
            </a:r>
            <a:r>
              <a:rPr sz="2400" baseline="-25000"/>
              <a:t>SOB, increasing WBC leading to ARDS which is life-threatening by starting early in course dexamethasone 10 mg bid IV. Do not stop ATRA</a:t>
            </a:r>
            <a:r>
              <a:rPr sz="2400"/>
              <a:t> </a:t>
            </a:r>
            <a:r>
              <a:rPr sz="2400" baseline="-25000"/>
              <a:t>unless life-threatening and adding chemotherapy does not help.</a:t>
            </a:r>
          </a:p>
          <a:p>
            <a:pPr lvl="0">
              <a:defRPr baseline="0"/>
            </a:pPr>
            <a:endParaRPr sz="2400" baseline="-25000"/>
          </a:p>
          <a:p>
            <a:pPr lvl="0">
              <a:defRPr baseline="0"/>
            </a:pPr>
            <a:r>
              <a:rPr sz="2400" baseline="-25000"/>
              <a:t>Ref: Sanz MA. ASH Educ Book Hematology 2006, page 147.</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41"/>
          <p:cNvSpPr>
            <a:spLocks noGrp="1"/>
          </p:cNvSpPr>
          <p:nvPr>
            <p:ph type="title"/>
          </p:nvPr>
        </p:nvSpPr>
        <p:spPr>
          <a:xfrm>
            <a:off x="774700" y="904875"/>
            <a:ext cx="7997825" cy="715964"/>
          </a:xfrm>
          <a:prstGeom prst="rect">
            <a:avLst/>
          </a:prstGeom>
        </p:spPr>
        <p:txBody>
          <a:bodyPr lIns="0" tIns="0" rIns="0" bIns="0">
            <a:normAutofit/>
          </a:bodyPr>
          <a:lstStyle>
            <a:lvl1pPr defTabSz="676655">
              <a:defRPr sz="2072"/>
            </a:lvl1pPr>
          </a:lstStyle>
          <a:p>
            <a:pPr lvl="0">
              <a:defRPr sz="1800" b="0">
                <a:solidFill>
                  <a:srgbClr val="000000"/>
                </a:solidFill>
              </a:defRPr>
            </a:pPr>
            <a:r>
              <a:rPr sz="2072" b="1">
                <a:solidFill>
                  <a:srgbClr val="07276F"/>
                </a:solidFill>
              </a:rPr>
              <a:t>The Perfect Storm in Hematologic Malignancy in Acute and Chronic Leukemias</a:t>
            </a:r>
          </a:p>
        </p:txBody>
      </p:sp>
      <p:sp>
        <p:nvSpPr>
          <p:cNvPr id="42" name="Shape 42"/>
          <p:cNvSpPr>
            <a:spLocks noGrp="1"/>
          </p:cNvSpPr>
          <p:nvPr>
            <p:ph type="body" idx="1"/>
          </p:nvPr>
        </p:nvSpPr>
        <p:spPr>
          <a:xfrm>
            <a:off x="774700" y="1752600"/>
            <a:ext cx="7997825" cy="3810000"/>
          </a:xfrm>
          <a:prstGeom prst="rect">
            <a:avLst/>
          </a:prstGeom>
        </p:spPr>
        <p:txBody>
          <a:bodyPr lIns="0" tIns="0" rIns="0" bIns="0">
            <a:normAutofit/>
          </a:bodyPr>
          <a:lstStyle/>
          <a:p>
            <a:pPr lvl="0">
              <a:defRPr sz="1800"/>
            </a:pPr>
            <a:r>
              <a:rPr sz="2100"/>
              <a:t>Discovery of the Philadelphia Chromosome as a specific diagnostic marker led to its molecular mechanism in Chronic Myelogenous Leukemia (CML)</a:t>
            </a:r>
          </a:p>
          <a:p>
            <a:pPr lvl="0">
              <a:defRPr sz="1800"/>
            </a:pPr>
            <a:r>
              <a:rPr sz="2100"/>
              <a:t>Translocation led to discovery of BCR-ABL translocation gene which proved to be pathogenetic fusion protein (tyrosine kinase) </a:t>
            </a:r>
          </a:p>
          <a:p>
            <a:pPr lvl="0">
              <a:defRPr sz="1800"/>
            </a:pPr>
            <a:r>
              <a:rPr sz="2100"/>
              <a:t>Designed tyrosine kinase inhibitor (TKI) imatinib blocks specific protein results in reversing CML at the molecular level</a:t>
            </a:r>
          </a:p>
          <a:p>
            <a:pPr lvl="0">
              <a:defRPr sz="1800"/>
            </a:pPr>
            <a:r>
              <a:rPr sz="2100"/>
              <a:t>Change the natural course of the disease resulting in possible cure and eliminating risky bone marrow transplantation as only curative therapy.</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 name="Shape 595"/>
          <p:cNvSpPr/>
          <p:nvPr/>
        </p:nvSpPr>
        <p:spPr>
          <a:xfrm>
            <a:off x="706966" y="1176865"/>
            <a:ext cx="7997826" cy="496620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342899" lvl="0" indent="-342899">
              <a:lnSpc>
                <a:spcPct val="90000"/>
              </a:lnSpc>
              <a:spcBef>
                <a:spcPts val="700"/>
              </a:spcBef>
              <a:buSzPct val="100000"/>
              <a:buFont typeface="Times New Roman"/>
              <a:buChar char="•"/>
              <a:defRPr baseline="0"/>
            </a:pPr>
            <a:r>
              <a:rPr sz="2600" baseline="-29384"/>
              <a:t>Chinese medicine based on Confucius philosophy of guiding bad elements instead of killing them led to differentiation approach to AML supported by shift in Western medicine.</a:t>
            </a:r>
            <a:endParaRPr sz="2600" baseline="-21346"/>
          </a:p>
          <a:p>
            <a:pPr marL="342899" lvl="0" indent="-342899">
              <a:lnSpc>
                <a:spcPct val="90000"/>
              </a:lnSpc>
              <a:spcBef>
                <a:spcPts val="700"/>
              </a:spcBef>
              <a:buSzPct val="100000"/>
              <a:buFont typeface="Times New Roman"/>
              <a:buChar char="•"/>
              <a:defRPr baseline="0"/>
            </a:pPr>
            <a:r>
              <a:rPr sz="2600" baseline="-29384"/>
              <a:t>In vitro evidence of cellular differentiation of leukemic cells by retnoic acid and ATRA was better than 13 CRA</a:t>
            </a:r>
            <a:endParaRPr sz="2600" baseline="-21346"/>
          </a:p>
          <a:p>
            <a:pPr marL="342899" lvl="0" indent="-342899">
              <a:lnSpc>
                <a:spcPct val="90000"/>
              </a:lnSpc>
              <a:spcBef>
                <a:spcPts val="700"/>
              </a:spcBef>
              <a:buSzPct val="100000"/>
              <a:buFont typeface="Times New Roman"/>
              <a:buChar char="•"/>
              <a:defRPr baseline="0"/>
            </a:pPr>
            <a:r>
              <a:rPr sz="2600" baseline="-29384"/>
              <a:t>First APL patient treated with ATRA was a 5-year-old girl</a:t>
            </a:r>
            <a:r>
              <a:rPr sz="2600" baseline="29538"/>
              <a:t> </a:t>
            </a:r>
            <a:r>
              <a:rPr sz="2600" baseline="-29384"/>
              <a:t>who received medical care in Shanghai Children's Hospital in</a:t>
            </a:r>
            <a:r>
              <a:rPr sz="2600" baseline="29538"/>
              <a:t> </a:t>
            </a:r>
            <a:r>
              <a:rPr sz="2600" baseline="-29384"/>
              <a:t>1985</a:t>
            </a:r>
            <a:endParaRPr sz="2600" baseline="-21346"/>
          </a:p>
          <a:p>
            <a:pPr marL="342899" lvl="0" indent="-342899">
              <a:lnSpc>
                <a:spcPct val="90000"/>
              </a:lnSpc>
              <a:spcBef>
                <a:spcPts val="700"/>
              </a:spcBef>
              <a:buSzPct val="100000"/>
              <a:buFont typeface="Times New Roman"/>
              <a:buChar char="•"/>
              <a:defRPr baseline="0"/>
            </a:pPr>
            <a:r>
              <a:rPr sz="2600" baseline="-29384"/>
              <a:t>CR of 85% can be achieved in</a:t>
            </a:r>
            <a:r>
              <a:rPr sz="2600" baseline="29538"/>
              <a:t> </a:t>
            </a:r>
            <a:r>
              <a:rPr sz="2600" baseline="-29384"/>
              <a:t>APL with ATRA alone, continuous treatment of APL with ATRA will</a:t>
            </a:r>
            <a:r>
              <a:rPr sz="2600" baseline="29538"/>
              <a:t> </a:t>
            </a:r>
            <a:r>
              <a:rPr sz="2600" baseline="-29384"/>
              <a:t>cause progressive resistance to the drug and reduction of its</a:t>
            </a:r>
            <a:r>
              <a:rPr sz="2600" baseline="29538"/>
              <a:t> </a:t>
            </a:r>
            <a:r>
              <a:rPr sz="2600" baseline="-29384"/>
              <a:t>plasma concentration because of accelerated clearance, resulting</a:t>
            </a:r>
            <a:r>
              <a:rPr sz="2600" baseline="29538"/>
              <a:t> </a:t>
            </a:r>
            <a:r>
              <a:rPr sz="2600" baseline="-29384"/>
              <a:t>in relapse usually within 3 to 6 months requiring additional chemotherapy for cure.</a:t>
            </a:r>
          </a:p>
        </p:txBody>
      </p:sp>
      <p:sp>
        <p:nvSpPr>
          <p:cNvPr id="596" name="Shape 596"/>
          <p:cNvSpPr>
            <a:spLocks noGrp="1"/>
          </p:cNvSpPr>
          <p:nvPr>
            <p:ph type="title"/>
          </p:nvPr>
        </p:nvSpPr>
        <p:spPr>
          <a:xfrm>
            <a:off x="706966" y="414338"/>
            <a:ext cx="7997826" cy="715963"/>
          </a:xfrm>
          <a:prstGeom prst="rect">
            <a:avLst/>
          </a:prstGeom>
        </p:spPr>
        <p:txBody>
          <a:bodyPr lIns="0" tIns="0" rIns="0" bIns="0">
            <a:normAutofit/>
          </a:bodyPr>
          <a:lstStyle>
            <a:lvl1pPr defTabSz="603504">
              <a:defRPr sz="2112">
                <a:latin typeface="Arial"/>
                <a:ea typeface="Arial"/>
                <a:cs typeface="Arial"/>
                <a:sym typeface="Arial"/>
              </a:defRPr>
            </a:lvl1pPr>
          </a:lstStyle>
          <a:p>
            <a:pPr lvl="0">
              <a:defRPr sz="1800" b="0">
                <a:solidFill>
                  <a:srgbClr val="000000"/>
                </a:solidFill>
              </a:defRPr>
            </a:pPr>
            <a:r>
              <a:rPr sz="2112" b="1">
                <a:solidFill>
                  <a:srgbClr val="07276F"/>
                </a:solidFill>
              </a:rPr>
              <a:t>ATRA as a differentiation therapy for APL: first model of targeted therapy </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 name="Shape 598"/>
          <p:cNvSpPr>
            <a:spLocks noGrp="1"/>
          </p:cNvSpPr>
          <p:nvPr>
            <p:ph type="title"/>
          </p:nvPr>
        </p:nvSpPr>
        <p:spPr>
          <a:xfrm>
            <a:off x="685800" y="0"/>
            <a:ext cx="7772400" cy="990600"/>
          </a:xfrm>
          <a:prstGeom prst="rect">
            <a:avLst/>
          </a:prstGeom>
        </p:spPr>
        <p:txBody>
          <a:bodyPr lIns="0" tIns="0" rIns="0" bIns="0">
            <a:normAutofit/>
          </a:bodyPr>
          <a:lstStyle/>
          <a:p>
            <a:pPr lvl="0">
              <a:defRPr sz="1800" b="0">
                <a:solidFill>
                  <a:srgbClr val="000000"/>
                </a:solidFill>
              </a:defRPr>
            </a:pPr>
            <a:r>
              <a:rPr sz="3200" b="1">
                <a:solidFill>
                  <a:srgbClr val="07276F"/>
                </a:solidFill>
              </a:rPr>
              <a:t>ATRA- Chemo Combinations</a:t>
            </a:r>
          </a:p>
        </p:txBody>
      </p:sp>
      <p:sp>
        <p:nvSpPr>
          <p:cNvPr id="599" name="Shape 599"/>
          <p:cNvSpPr/>
          <p:nvPr/>
        </p:nvSpPr>
        <p:spPr>
          <a:xfrm>
            <a:off x="885825" y="876828"/>
            <a:ext cx="7329490" cy="497179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buSzPct val="100000"/>
              <a:buFont typeface="Verdana"/>
              <a:buChar char="•"/>
              <a:defRPr baseline="0"/>
            </a:pPr>
            <a:r>
              <a:rPr sz="2100" baseline="-27714">
                <a:latin typeface="Verdana"/>
                <a:ea typeface="Verdana"/>
                <a:cs typeface="Verdana"/>
                <a:sym typeface="Verdana"/>
              </a:rPr>
              <a:t>AIDA- ATRA + Idarubicin (GIMEMA)</a:t>
            </a:r>
          </a:p>
          <a:p>
            <a:pPr lvl="0">
              <a:buSzPct val="100000"/>
              <a:buFont typeface="Helvetica"/>
              <a:buChar char="•"/>
              <a:defRPr baseline="0"/>
            </a:pPr>
            <a:r>
              <a:rPr sz="2100" baseline="-27714">
                <a:latin typeface="+mn-lt"/>
                <a:ea typeface="+mn-ea"/>
                <a:cs typeface="+mn-cs"/>
                <a:sym typeface="Helvetica"/>
              </a:rPr>
              <a:t>ATRA was administered orally beginning on the first day of induction at the dosage of 45 mg/m2/d until complete remission (CR), wheras IDA was administered intravenously at the dosage of 12 mg/m2/d on days 2, 4, 6, and 8 of the induction. Patients who achieved CR were consolidated with 3 courses of chemotherapy without ATRA; thereafter, they were followed up for molecular and hematologic CR</a:t>
            </a:r>
          </a:p>
          <a:p>
            <a:pPr lvl="0">
              <a:buSzPct val="100000"/>
              <a:buFont typeface="Helvetica"/>
              <a:buChar char="•"/>
              <a:defRPr baseline="0"/>
            </a:pPr>
            <a:r>
              <a:rPr sz="2100" baseline="-27714">
                <a:latin typeface="+mn-lt"/>
                <a:ea typeface="+mn-ea"/>
                <a:cs typeface="+mn-cs"/>
                <a:sym typeface="Helvetica"/>
              </a:rPr>
              <a:t>The overall survival and event-free survival durations are 85% and 69% respectively; moreover, 14 of 18 (78%) patients who achieved a CR are still alive and in first molecular (RT-PCR) and hematologic CR.</a:t>
            </a:r>
          </a:p>
          <a:p>
            <a:pPr lvl="0">
              <a:buSzPct val="100000"/>
              <a:buFont typeface="Helvetica"/>
              <a:buChar char="•"/>
              <a:defRPr baseline="0"/>
            </a:pPr>
            <a:r>
              <a:rPr sz="2100" baseline="-27714">
                <a:latin typeface="+mn-lt"/>
                <a:ea typeface="+mn-ea"/>
                <a:cs typeface="+mn-cs"/>
                <a:sym typeface="Helvetica"/>
              </a:rPr>
              <a:t>Although the majority of patients with APL are potentially cured by treatments combining all-trans retinoic acid (ATRA) and chemotherapy (CHT), a sizable proportion (around 30%) will relapse during follow-up.</a:t>
            </a:r>
          </a:p>
          <a:p>
            <a:pPr lvl="0">
              <a:buSzPct val="100000"/>
              <a:buFont typeface="Helvetica"/>
              <a:buChar char="•"/>
              <a:defRPr baseline="0"/>
            </a:pPr>
            <a:r>
              <a:rPr sz="2100" baseline="-27714">
                <a:latin typeface="+mn-lt"/>
                <a:ea typeface="+mn-ea"/>
                <a:cs typeface="+mn-cs"/>
                <a:sym typeface="Helvetica"/>
              </a:rPr>
              <a:t>Ref: Diverio D et al. Blood 92:784, 1998 </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 name="Shape 601"/>
          <p:cNvSpPr>
            <a:spLocks noGrp="1"/>
          </p:cNvSpPr>
          <p:nvPr>
            <p:ph type="title"/>
          </p:nvPr>
        </p:nvSpPr>
        <p:spPr>
          <a:xfrm>
            <a:off x="774700" y="904875"/>
            <a:ext cx="7997825" cy="715964"/>
          </a:xfrm>
          <a:prstGeom prst="rect">
            <a:avLst/>
          </a:prstGeom>
        </p:spPr>
        <p:txBody>
          <a:bodyPr lIns="0" tIns="0" rIns="0" bIns="0">
            <a:normAutofit/>
          </a:bodyPr>
          <a:lstStyle/>
          <a:p>
            <a:pPr lvl="0"/>
            <a:endParaRPr/>
          </a:p>
        </p:txBody>
      </p:sp>
      <p:sp>
        <p:nvSpPr>
          <p:cNvPr id="602" name="Shape 602"/>
          <p:cNvSpPr>
            <a:spLocks noGrp="1"/>
          </p:cNvSpPr>
          <p:nvPr>
            <p:ph type="body" idx="1"/>
          </p:nvPr>
        </p:nvSpPr>
        <p:spPr>
          <a:xfrm>
            <a:off x="774700" y="1752600"/>
            <a:ext cx="7997825" cy="3810000"/>
          </a:xfrm>
          <a:prstGeom prst="rect">
            <a:avLst/>
          </a:prstGeom>
        </p:spPr>
        <p:txBody>
          <a:bodyPr lIns="0" tIns="0" rIns="0" bIns="0">
            <a:normAutofit/>
          </a:bodyPr>
          <a:lstStyle/>
          <a:p>
            <a:pPr lvl="0"/>
            <a:endParaRPr/>
          </a:p>
        </p:txBody>
      </p:sp>
      <p:pic>
        <p:nvPicPr>
          <p:cNvPr id="603" name="image23.png" descr="TEMP7"/>
          <p:cNvPicPr/>
          <p:nvPr/>
        </p:nvPicPr>
        <p:blipFill>
          <a:blip r:embed="rId2">
            <a:extLst/>
          </a:blip>
          <a:stretch>
            <a:fillRect/>
          </a:stretch>
        </p:blipFill>
        <p:spPr>
          <a:xfrm>
            <a:off x="0" y="0"/>
            <a:ext cx="9144000" cy="6858000"/>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 name="Shape 605"/>
          <p:cNvSpPr>
            <a:spLocks noGrp="1"/>
          </p:cNvSpPr>
          <p:nvPr>
            <p:ph type="title"/>
          </p:nvPr>
        </p:nvSpPr>
        <p:spPr>
          <a:xfrm>
            <a:off x="655637" y="261938"/>
            <a:ext cx="7997826" cy="715963"/>
          </a:xfrm>
          <a:prstGeom prst="rect">
            <a:avLst/>
          </a:prstGeom>
        </p:spPr>
        <p:txBody>
          <a:bodyPr lIns="0" tIns="0" rIns="0" bIns="0">
            <a:normAutofit/>
          </a:bodyPr>
          <a:lstStyle>
            <a:lvl1pPr defTabSz="603504">
              <a:defRPr sz="2112">
                <a:latin typeface="Arial"/>
                <a:ea typeface="Arial"/>
                <a:cs typeface="Arial"/>
                <a:sym typeface="Arial"/>
              </a:defRPr>
            </a:lvl1pPr>
          </a:lstStyle>
          <a:p>
            <a:pPr lvl="0">
              <a:defRPr sz="1800" b="0">
                <a:solidFill>
                  <a:srgbClr val="000000"/>
                </a:solidFill>
              </a:defRPr>
            </a:pPr>
            <a:r>
              <a:rPr sz="2112" b="1">
                <a:solidFill>
                  <a:srgbClr val="07276F"/>
                </a:solidFill>
              </a:rPr>
              <a:t>Use of ATO in the treatment of APL: taming an evil with a toxic agent</a:t>
            </a:r>
          </a:p>
        </p:txBody>
      </p:sp>
      <p:sp>
        <p:nvSpPr>
          <p:cNvPr id="606" name="Shape 606"/>
          <p:cNvSpPr/>
          <p:nvPr/>
        </p:nvSpPr>
        <p:spPr>
          <a:xfrm>
            <a:off x="655637" y="991658"/>
            <a:ext cx="7997826" cy="49670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342899" lvl="0" indent="-342899">
              <a:spcBef>
                <a:spcPts val="600"/>
              </a:spcBef>
              <a:buSzPct val="100000"/>
              <a:buFont typeface="Times New Roman"/>
              <a:buChar char="•"/>
              <a:defRPr baseline="0"/>
            </a:pPr>
            <a:r>
              <a:rPr sz="2200" baseline="-30181"/>
              <a:t>Arsenic a common naturally occurring substance is one of the oldest drugs in both Western (Hippocrates, 460 BC) and Chinese (NeiJing, 263 BC) medicine for treatment of malaria and CML</a:t>
            </a:r>
            <a:endParaRPr sz="2200" baseline="-24136"/>
          </a:p>
          <a:p>
            <a:pPr marL="329184" lvl="0" indent="-329184">
              <a:spcBef>
                <a:spcPts val="600"/>
              </a:spcBef>
              <a:buSzPct val="100000"/>
              <a:buFont typeface="Times New Roman"/>
              <a:buChar char="•"/>
              <a:defRPr baseline="0"/>
            </a:pPr>
            <a:r>
              <a:rPr sz="2200" baseline="-30181"/>
              <a:t>Sun et.al treated first APL with ATO resulting in 30% survival at 10 yr</a:t>
            </a:r>
          </a:p>
          <a:p>
            <a:pPr marL="329184" lvl="0" indent="-329184">
              <a:spcBef>
                <a:spcPts val="600"/>
              </a:spcBef>
              <a:buSzPct val="100000"/>
              <a:buFont typeface="Times New Roman"/>
              <a:buChar char="•"/>
              <a:defRPr baseline="0"/>
            </a:pPr>
            <a:r>
              <a:rPr sz="2200" baseline="-30181"/>
              <a:t>Multicenter studies show ATO as highly effective as a single agent resulting in long term remissions with 3 yr DFS of 87%</a:t>
            </a:r>
            <a:endParaRPr sz="2200" baseline="-24136"/>
          </a:p>
          <a:p>
            <a:pPr marL="329184" lvl="0" indent="-329184">
              <a:spcBef>
                <a:spcPts val="600"/>
              </a:spcBef>
              <a:buSzPct val="100000"/>
              <a:buFont typeface="Times New Roman"/>
              <a:buChar char="•"/>
              <a:defRPr baseline="0"/>
            </a:pPr>
            <a:r>
              <a:rPr sz="2200" baseline="-30181"/>
              <a:t>AS4S4, another arsenic compound is also highly effective as shown by Lu et al (2002) show a 80% CR rates in newly diagnosed APL</a:t>
            </a:r>
            <a:endParaRPr sz="2200" baseline="-24136"/>
          </a:p>
          <a:p>
            <a:pPr marL="329184" lvl="0" indent="-329184">
              <a:spcBef>
                <a:spcPts val="600"/>
              </a:spcBef>
              <a:buSzPct val="100000"/>
              <a:buFont typeface="Times New Roman"/>
              <a:buChar char="•"/>
              <a:defRPr baseline="0"/>
            </a:pPr>
            <a:r>
              <a:rPr sz="2200" baseline="-30181"/>
              <a:t>A composite natural Realgar-indigo tablet has a 98% CR rates in 60 APL patients</a:t>
            </a:r>
            <a:endParaRPr sz="2200" baseline="-24136"/>
          </a:p>
          <a:p>
            <a:pPr marL="288036" lvl="0" indent="-288036">
              <a:spcBef>
                <a:spcPts val="600"/>
              </a:spcBef>
              <a:buSzPct val="100000"/>
              <a:buFont typeface="Times New Roman"/>
              <a:buChar char="•"/>
              <a:defRPr baseline="0"/>
            </a:pPr>
            <a:r>
              <a:rPr sz="2200" baseline="-30181"/>
              <a:t>Mechanism of action is different in that ATO exerts a dose-dependent activity; ie.differentiation in lower doses and  apoptosis in higher doses thru mitochondrial apoptotic pathways</a:t>
            </a:r>
            <a:endParaRPr sz="2200" baseline="-24136"/>
          </a:p>
          <a:p>
            <a:pPr marL="288036" lvl="0" indent="-288036">
              <a:spcBef>
                <a:spcPts val="600"/>
              </a:spcBef>
              <a:buSzPct val="100000"/>
              <a:buFont typeface="Times New Roman"/>
              <a:buChar char="•"/>
              <a:defRPr baseline="0"/>
            </a:pPr>
            <a:r>
              <a:rPr sz="2200" baseline="-30181"/>
              <a:t>Combining ATRA and ATO is synergistic</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 name="Shape 608"/>
          <p:cNvSpPr>
            <a:spLocks noGrp="1"/>
          </p:cNvSpPr>
          <p:nvPr>
            <p:ph type="title"/>
          </p:nvPr>
        </p:nvSpPr>
        <p:spPr>
          <a:xfrm>
            <a:off x="284163" y="379413"/>
            <a:ext cx="8437562" cy="715963"/>
          </a:xfrm>
          <a:prstGeom prst="rect">
            <a:avLst/>
          </a:prstGeom>
        </p:spPr>
        <p:txBody>
          <a:bodyPr lIns="0" tIns="0" rIns="0" bIns="0">
            <a:normAutofit/>
          </a:bodyPr>
          <a:lstStyle>
            <a:lvl1pPr defTabSz="603504">
              <a:defRPr sz="2112">
                <a:latin typeface="Arial"/>
                <a:ea typeface="Arial"/>
                <a:cs typeface="Arial"/>
                <a:sym typeface="Arial"/>
              </a:defRPr>
            </a:lvl1pPr>
          </a:lstStyle>
          <a:p>
            <a:pPr lvl="0">
              <a:defRPr sz="1800" b="0">
                <a:solidFill>
                  <a:srgbClr val="000000"/>
                </a:solidFill>
              </a:defRPr>
            </a:pPr>
            <a:r>
              <a:rPr sz="2112" b="1">
                <a:solidFill>
                  <a:srgbClr val="07276F"/>
                </a:solidFill>
              </a:rPr>
              <a:t>Schematic representing synergic/additive effects of ATRA and ATO.</a:t>
            </a:r>
          </a:p>
        </p:txBody>
      </p:sp>
      <p:pic>
        <p:nvPicPr>
          <p:cNvPr id="609" name="image24.png"/>
          <p:cNvPicPr/>
          <p:nvPr/>
        </p:nvPicPr>
        <p:blipFill>
          <a:blip r:embed="rId2">
            <a:extLst/>
          </a:blip>
          <a:stretch>
            <a:fillRect/>
          </a:stretch>
        </p:blipFill>
        <p:spPr>
          <a:xfrm>
            <a:off x="1484312" y="1127125"/>
            <a:ext cx="6335714" cy="4911725"/>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 name="Shape 611"/>
          <p:cNvSpPr>
            <a:spLocks noGrp="1"/>
          </p:cNvSpPr>
          <p:nvPr>
            <p:ph type="title"/>
          </p:nvPr>
        </p:nvSpPr>
        <p:spPr>
          <a:xfrm>
            <a:off x="757237" y="396874"/>
            <a:ext cx="7997826" cy="715965"/>
          </a:xfrm>
          <a:prstGeom prst="rect">
            <a:avLst/>
          </a:prstGeom>
        </p:spPr>
        <p:txBody>
          <a:bodyPr lIns="0" tIns="0" rIns="0" bIns="0">
            <a:normAutofit/>
          </a:bodyPr>
          <a:lstStyle>
            <a:lvl1pPr defTabSz="594359">
              <a:defRPr sz="2080"/>
            </a:lvl1pPr>
          </a:lstStyle>
          <a:p>
            <a:pPr lvl="0">
              <a:defRPr sz="1800" b="0">
                <a:solidFill>
                  <a:srgbClr val="000000"/>
                </a:solidFill>
              </a:defRPr>
            </a:pPr>
            <a:r>
              <a:rPr sz="2080" b="1">
                <a:solidFill>
                  <a:srgbClr val="07276F"/>
                </a:solidFill>
              </a:rPr>
              <a:t>Oral Arsenic Trioxide ± Chemotherapy in Patients with Relapsed APL</a:t>
            </a:r>
          </a:p>
        </p:txBody>
      </p:sp>
      <p:sp>
        <p:nvSpPr>
          <p:cNvPr id="612" name="Shape 612"/>
          <p:cNvSpPr/>
          <p:nvPr/>
        </p:nvSpPr>
        <p:spPr>
          <a:xfrm>
            <a:off x="757237" y="1069114"/>
            <a:ext cx="7997826" cy="124863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342900" lvl="0" indent="-342900">
              <a:spcBef>
                <a:spcPts val="500"/>
              </a:spcBef>
              <a:buSzPct val="100000"/>
              <a:buFont typeface="Times New Roman"/>
              <a:buChar char="•"/>
              <a:defRPr baseline="0"/>
            </a:pPr>
            <a:r>
              <a:rPr sz="2100" baseline="-25000"/>
              <a:t>Treatment (N=50): oral AS</a:t>
            </a:r>
            <a:r>
              <a:rPr sz="1600" baseline="-30937"/>
              <a:t>2</a:t>
            </a:r>
            <a:r>
              <a:rPr sz="2100" baseline="-25000"/>
              <a:t>O</a:t>
            </a:r>
            <a:r>
              <a:rPr sz="1600" baseline="-30937"/>
              <a:t>3</a:t>
            </a:r>
            <a:r>
              <a:rPr sz="2100" baseline="-25000"/>
              <a:t> 10 mg/day until CR, ff by consolidation therapy w/ Idarubicin 6 mg/m2/d ove 3 months.</a:t>
            </a:r>
          </a:p>
          <a:p>
            <a:pPr marL="342900" lvl="0" indent="-342900">
              <a:spcBef>
                <a:spcPts val="500"/>
              </a:spcBef>
              <a:buSzPct val="100000"/>
              <a:buFont typeface="Times New Roman"/>
              <a:buChar char="•"/>
              <a:defRPr baseline="0"/>
            </a:pPr>
            <a:r>
              <a:rPr sz="2100" baseline="-25000"/>
              <a:t>Maintenance therapy (n=27): AS</a:t>
            </a:r>
            <a:r>
              <a:rPr sz="1600" baseline="-30937"/>
              <a:t>2</a:t>
            </a:r>
            <a:r>
              <a:rPr sz="2100" baseline="-25000"/>
              <a:t>O</a:t>
            </a:r>
            <a:r>
              <a:rPr sz="1600" baseline="-30937"/>
              <a:t>3</a:t>
            </a:r>
            <a:r>
              <a:rPr sz="2100" baseline="-25000"/>
              <a:t> 10 mg/d x 14 + ATRA</a:t>
            </a:r>
          </a:p>
        </p:txBody>
      </p:sp>
      <p:graphicFrame>
        <p:nvGraphicFramePr>
          <p:cNvPr id="613" name="Table 613"/>
          <p:cNvGraphicFramePr/>
          <p:nvPr/>
        </p:nvGraphicFramePr>
        <p:xfrm>
          <a:off x="922337" y="2379663"/>
          <a:ext cx="6858001" cy="2729074"/>
        </p:xfrm>
        <a:graphic>
          <a:graphicData uri="http://schemas.openxmlformats.org/drawingml/2006/table">
            <a:tbl>
              <a:tblPr>
                <a:tableStyleId>{4C3C2611-4C71-4FC5-86AE-919BDF0F9419}</a:tableStyleId>
              </a:tblPr>
              <a:tblGrid>
                <a:gridCol w="4665662"/>
                <a:gridCol w="2192338"/>
              </a:tblGrid>
              <a:tr h="381243">
                <a:tc>
                  <a:txBody>
                    <a:bodyPr/>
                    <a:lstStyle/>
                    <a:p>
                      <a:pPr lvl="0" algn="l">
                        <a:spcBef>
                          <a:spcPts val="400"/>
                        </a:spcBef>
                        <a:defRPr sz="1800" b="0" i="0" baseline="0"/>
                      </a:pPr>
                      <a:r>
                        <a:rPr sz="1900"/>
                        <a:t>Response</a:t>
                      </a:r>
                    </a:p>
                  </a:txBody>
                  <a:tcPr marL="45720" marR="45720" horzOverflow="overflow">
                    <a:lnL w="28575">
                      <a:solidFill>
                        <a:srgbClr val="000000"/>
                      </a:solidFill>
                      <a:round/>
                    </a:lnL>
                    <a:lnR w="12700">
                      <a:solidFill>
                        <a:srgbClr val="000000"/>
                      </a:solidFill>
                      <a:round/>
                    </a:lnR>
                    <a:lnT w="28575">
                      <a:solidFill>
                        <a:srgbClr val="000000"/>
                      </a:solidFill>
                      <a:round/>
                    </a:lnT>
                    <a:lnB w="12700">
                      <a:solidFill>
                        <a:srgbClr val="000000"/>
                      </a:solidFill>
                      <a:round/>
                    </a:lnB>
                    <a:solidFill>
                      <a:srgbClr val="BBE0E3">
                        <a:alpha val="50195"/>
                      </a:srgbClr>
                    </a:solidFill>
                  </a:tcPr>
                </a:tc>
                <a:tc>
                  <a:txBody>
                    <a:bodyPr/>
                    <a:lstStyle/>
                    <a:p>
                      <a:pPr lvl="0" algn="ctr">
                        <a:spcBef>
                          <a:spcPts val="400"/>
                        </a:spcBef>
                        <a:defRPr sz="1800" b="0" i="0" baseline="0"/>
                      </a:pPr>
                      <a:r>
                        <a:rPr sz="1900"/>
                        <a:t>Patients (N=50)</a:t>
                      </a:r>
                    </a:p>
                  </a:txBody>
                  <a:tcPr marL="45720" marR="45720" horzOverflow="overflow">
                    <a:lnL w="12700">
                      <a:solidFill>
                        <a:srgbClr val="000000"/>
                      </a:solidFill>
                      <a:round/>
                    </a:lnL>
                    <a:lnR w="28575">
                      <a:solidFill>
                        <a:srgbClr val="000000"/>
                      </a:solidFill>
                      <a:round/>
                    </a:lnR>
                    <a:lnT w="28575">
                      <a:solidFill>
                        <a:srgbClr val="000000"/>
                      </a:solidFill>
                      <a:round/>
                    </a:lnT>
                    <a:lnB w="12700">
                      <a:solidFill>
                        <a:srgbClr val="000000"/>
                      </a:solidFill>
                      <a:round/>
                    </a:lnB>
                    <a:solidFill>
                      <a:srgbClr val="BBE0E3">
                        <a:alpha val="50195"/>
                      </a:srgbClr>
                    </a:solidFill>
                  </a:tcPr>
                </a:tc>
              </a:tr>
              <a:tr h="381243">
                <a:tc>
                  <a:txBody>
                    <a:bodyPr/>
                    <a:lstStyle/>
                    <a:p>
                      <a:pPr lvl="0" algn="l">
                        <a:spcBef>
                          <a:spcPts val="400"/>
                        </a:spcBef>
                        <a:defRPr sz="1800" b="0" i="0" baseline="0"/>
                      </a:pPr>
                      <a:r>
                        <a:rPr sz="1900"/>
                        <a:t>CR, n (%)</a:t>
                      </a:r>
                    </a:p>
                  </a:txBody>
                  <a:tcPr marL="45720" marR="45720" horzOverflow="overflow">
                    <a:lnL w="28575">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a:spcBef>
                          <a:spcPts val="400"/>
                        </a:spcBef>
                        <a:defRPr sz="1800" b="0" i="0" baseline="0"/>
                      </a:pPr>
                      <a:r>
                        <a:rPr sz="1900"/>
                        <a:t>49 (98)</a:t>
                      </a:r>
                    </a:p>
                  </a:txBody>
                  <a:tcPr marL="45720" marR="45720" horzOverflow="overflow">
                    <a:lnL w="12700">
                      <a:solidFill>
                        <a:srgbClr val="000000"/>
                      </a:solidFill>
                      <a:round/>
                    </a:lnL>
                    <a:lnR w="28575">
                      <a:solidFill>
                        <a:srgbClr val="000000"/>
                      </a:solidFill>
                      <a:round/>
                    </a:lnR>
                    <a:lnT w="12700">
                      <a:solidFill>
                        <a:srgbClr val="000000"/>
                      </a:solidFill>
                      <a:round/>
                    </a:lnT>
                    <a:lnB w="12700">
                      <a:solidFill>
                        <a:srgbClr val="000000"/>
                      </a:solidFill>
                      <a:round/>
                    </a:lnB>
                    <a:noFill/>
                  </a:tcPr>
                </a:tc>
              </a:tr>
              <a:tr h="381243">
                <a:tc>
                  <a:txBody>
                    <a:bodyPr/>
                    <a:lstStyle/>
                    <a:p>
                      <a:pPr lvl="0" algn="l">
                        <a:spcBef>
                          <a:spcPts val="400"/>
                        </a:spcBef>
                        <a:defRPr sz="1800" b="0" i="0" baseline="0"/>
                      </a:pPr>
                      <a:r>
                        <a:rPr sz="1900"/>
                        <a:t>• Still in remission at median 61-mo ff-up, n</a:t>
                      </a:r>
                    </a:p>
                  </a:txBody>
                  <a:tcPr marL="45720" marR="45720" horzOverflow="overflow">
                    <a:lnL w="28575">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a:spcBef>
                          <a:spcPts val="400"/>
                        </a:spcBef>
                        <a:defRPr sz="1800" b="0" i="0" baseline="0"/>
                      </a:pPr>
                      <a:r>
                        <a:rPr sz="1900"/>
                        <a:t>27</a:t>
                      </a:r>
                    </a:p>
                  </a:txBody>
                  <a:tcPr marL="45720" marR="45720" horzOverflow="overflow">
                    <a:lnL w="12700">
                      <a:solidFill>
                        <a:srgbClr val="000000"/>
                      </a:solidFill>
                      <a:round/>
                    </a:lnL>
                    <a:lnR w="28575">
                      <a:solidFill>
                        <a:srgbClr val="000000"/>
                      </a:solidFill>
                      <a:round/>
                    </a:lnR>
                    <a:lnT w="12700">
                      <a:solidFill>
                        <a:srgbClr val="000000"/>
                      </a:solidFill>
                      <a:round/>
                    </a:lnT>
                    <a:lnB w="12700">
                      <a:solidFill>
                        <a:srgbClr val="000000"/>
                      </a:solidFill>
                      <a:round/>
                    </a:lnB>
                    <a:noFill/>
                  </a:tcPr>
                </a:tc>
              </a:tr>
              <a:tr h="379541">
                <a:tc>
                  <a:txBody>
                    <a:bodyPr/>
                    <a:lstStyle/>
                    <a:p>
                      <a:pPr lvl="0" algn="l">
                        <a:spcBef>
                          <a:spcPts val="400"/>
                        </a:spcBef>
                        <a:defRPr sz="1800" b="0" i="0" baseline="0"/>
                      </a:pPr>
                      <a:r>
                        <a:rPr sz="1900"/>
                        <a:t>• Relapse after achieving CR, n</a:t>
                      </a:r>
                    </a:p>
                  </a:txBody>
                  <a:tcPr marL="45720" marR="45720" horzOverflow="overflow">
                    <a:lnL w="28575">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a:spcBef>
                          <a:spcPts val="400"/>
                        </a:spcBef>
                        <a:defRPr sz="1800" b="0" i="0" baseline="0"/>
                      </a:pPr>
                      <a:r>
                        <a:rPr sz="1900"/>
                        <a:t>22*</a:t>
                      </a:r>
                    </a:p>
                  </a:txBody>
                  <a:tcPr marL="45720" marR="45720" horzOverflow="overflow">
                    <a:lnL w="12700">
                      <a:solidFill>
                        <a:srgbClr val="000000"/>
                      </a:solidFill>
                      <a:round/>
                    </a:lnL>
                    <a:lnR w="28575">
                      <a:solidFill>
                        <a:srgbClr val="000000"/>
                      </a:solidFill>
                      <a:round/>
                    </a:lnR>
                    <a:lnT w="12700">
                      <a:solidFill>
                        <a:srgbClr val="000000"/>
                      </a:solidFill>
                      <a:round/>
                    </a:lnT>
                    <a:lnB w="12700">
                      <a:solidFill>
                        <a:srgbClr val="000000"/>
                      </a:solidFill>
                      <a:round/>
                    </a:lnB>
                    <a:noFill/>
                  </a:tcPr>
                </a:tc>
              </a:tr>
              <a:tr h="381243">
                <a:tc>
                  <a:txBody>
                    <a:bodyPr/>
                    <a:lstStyle/>
                    <a:p>
                      <a:pPr lvl="0" algn="l">
                        <a:spcBef>
                          <a:spcPts val="400"/>
                        </a:spcBef>
                        <a:defRPr sz="1800" b="0" i="0" baseline="0"/>
                      </a:pPr>
                      <a:r>
                        <a:rPr sz="1900"/>
                        <a:t>• CR re-established in relapsed pts, n</a:t>
                      </a:r>
                    </a:p>
                  </a:txBody>
                  <a:tcPr marL="45720" marR="45720" horzOverflow="overflow">
                    <a:lnL w="28575">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a:spcBef>
                          <a:spcPts val="400"/>
                        </a:spcBef>
                        <a:defRPr sz="1800" b="0" i="0" baseline="0"/>
                      </a:pPr>
                      <a:r>
                        <a:rPr sz="1900"/>
                        <a:t>19†</a:t>
                      </a:r>
                    </a:p>
                  </a:txBody>
                  <a:tcPr marL="45720" marR="45720" horzOverflow="overflow">
                    <a:lnL w="12700">
                      <a:solidFill>
                        <a:srgbClr val="000000"/>
                      </a:solidFill>
                      <a:round/>
                    </a:lnL>
                    <a:lnR w="28575">
                      <a:solidFill>
                        <a:srgbClr val="000000"/>
                      </a:solidFill>
                      <a:round/>
                    </a:lnR>
                    <a:lnT w="12700">
                      <a:solidFill>
                        <a:srgbClr val="000000"/>
                      </a:solidFill>
                      <a:round/>
                    </a:lnT>
                    <a:lnB w="12700">
                      <a:solidFill>
                        <a:srgbClr val="000000"/>
                      </a:solidFill>
                      <a:round/>
                    </a:lnB>
                    <a:noFill/>
                  </a:tcPr>
                </a:tc>
              </a:tr>
              <a:tr h="381243">
                <a:tc>
                  <a:txBody>
                    <a:bodyPr/>
                    <a:lstStyle/>
                    <a:p>
                      <a:pPr lvl="0" algn="l">
                        <a:spcBef>
                          <a:spcPts val="400"/>
                        </a:spcBef>
                        <a:defRPr sz="1800" b="0" i="0" baseline="0"/>
                      </a:pPr>
                      <a:r>
                        <a:rPr sz="1900"/>
                        <a:t>4-year OS, n</a:t>
                      </a:r>
                    </a:p>
                  </a:txBody>
                  <a:tcPr marL="45720" marR="45720" horzOverflow="overflow">
                    <a:lnL w="28575">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a:spcBef>
                          <a:spcPts val="400"/>
                        </a:spcBef>
                        <a:defRPr sz="1800" b="0" i="0" baseline="0"/>
                      </a:pPr>
                      <a:r>
                        <a:rPr sz="1900"/>
                        <a:t>71</a:t>
                      </a:r>
                    </a:p>
                  </a:txBody>
                  <a:tcPr marL="45720" marR="45720" horzOverflow="overflow">
                    <a:lnL w="12700">
                      <a:solidFill>
                        <a:srgbClr val="000000"/>
                      </a:solidFill>
                      <a:round/>
                    </a:lnL>
                    <a:lnR w="28575">
                      <a:solidFill>
                        <a:srgbClr val="000000"/>
                      </a:solidFill>
                      <a:round/>
                    </a:lnR>
                    <a:lnT w="12700">
                      <a:solidFill>
                        <a:srgbClr val="000000"/>
                      </a:solidFill>
                      <a:round/>
                    </a:lnT>
                    <a:lnB w="12700">
                      <a:solidFill>
                        <a:srgbClr val="000000"/>
                      </a:solidFill>
                      <a:round/>
                    </a:lnB>
                    <a:noFill/>
                  </a:tcPr>
                </a:tc>
              </a:tr>
              <a:tr h="381243">
                <a:tc>
                  <a:txBody>
                    <a:bodyPr/>
                    <a:lstStyle/>
                    <a:p>
                      <a:pPr lvl="0" algn="l">
                        <a:spcBef>
                          <a:spcPts val="400"/>
                        </a:spcBef>
                        <a:defRPr sz="1800" b="0" i="0" baseline="0"/>
                      </a:pPr>
                      <a:r>
                        <a:rPr sz="1900"/>
                        <a:t>EFS, %</a:t>
                      </a:r>
                    </a:p>
                  </a:txBody>
                  <a:tcPr marL="45720" marR="45720" horzOverflow="overflow">
                    <a:lnL w="28575">
                      <a:solidFill>
                        <a:srgbClr val="000000"/>
                      </a:solidFill>
                      <a:round/>
                    </a:lnL>
                    <a:lnR w="12700">
                      <a:solidFill>
                        <a:srgbClr val="000000"/>
                      </a:solidFill>
                      <a:round/>
                    </a:lnR>
                    <a:lnT w="12700">
                      <a:solidFill>
                        <a:srgbClr val="000000"/>
                      </a:solidFill>
                      <a:round/>
                    </a:lnT>
                    <a:lnB w="28575">
                      <a:solidFill>
                        <a:srgbClr val="000000"/>
                      </a:solidFill>
                      <a:round/>
                    </a:lnB>
                    <a:noFill/>
                  </a:tcPr>
                </a:tc>
                <a:tc>
                  <a:txBody>
                    <a:bodyPr/>
                    <a:lstStyle/>
                    <a:p>
                      <a:pPr lvl="0" algn="ctr">
                        <a:spcBef>
                          <a:spcPts val="400"/>
                        </a:spcBef>
                        <a:defRPr sz="1800" b="0" i="0" baseline="0"/>
                      </a:pPr>
                      <a:r>
                        <a:rPr sz="1900"/>
                        <a:t>53</a:t>
                      </a:r>
                    </a:p>
                  </a:txBody>
                  <a:tcPr marL="45720" marR="45720" horzOverflow="overflow">
                    <a:lnL w="12700">
                      <a:solidFill>
                        <a:srgbClr val="000000"/>
                      </a:solidFill>
                      <a:round/>
                    </a:lnL>
                    <a:lnR w="28575">
                      <a:solidFill>
                        <a:srgbClr val="000000"/>
                      </a:solidFill>
                      <a:round/>
                    </a:lnR>
                    <a:lnT w="12700">
                      <a:solidFill>
                        <a:srgbClr val="000000"/>
                      </a:solidFill>
                      <a:round/>
                    </a:lnT>
                    <a:lnB w="28575">
                      <a:solidFill>
                        <a:srgbClr val="000000"/>
                      </a:solidFill>
                      <a:round/>
                    </a:lnB>
                    <a:noFill/>
                  </a:tcPr>
                </a:tc>
              </a:tr>
            </a:tbl>
          </a:graphicData>
        </a:graphic>
      </p:graphicFrame>
      <p:sp>
        <p:nvSpPr>
          <p:cNvPr id="614" name="Shape 614"/>
          <p:cNvSpPr/>
          <p:nvPr/>
        </p:nvSpPr>
        <p:spPr>
          <a:xfrm>
            <a:off x="873125" y="5108575"/>
            <a:ext cx="5142605" cy="615129"/>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a:buSzPct val="100000"/>
              <a:buChar char="•"/>
              <a:defRPr baseline="0"/>
            </a:pPr>
            <a:r>
              <a:t>*13 with maintenance, 9 without maintenance</a:t>
            </a:r>
          </a:p>
          <a:p>
            <a:pPr lvl="0">
              <a:buSzPct val="100000"/>
              <a:buChar char="•"/>
              <a:defRPr baseline="0"/>
            </a:pPr>
            <a:r>
              <a:t>†8 remain in remission at median 88-month follow-up</a:t>
            </a:r>
          </a:p>
        </p:txBody>
      </p:sp>
      <p:sp>
        <p:nvSpPr>
          <p:cNvPr id="615" name="Shape 615"/>
          <p:cNvSpPr/>
          <p:nvPr/>
        </p:nvSpPr>
        <p:spPr>
          <a:xfrm>
            <a:off x="2498725" y="6229350"/>
            <a:ext cx="2498711" cy="39186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solidFill>
                  <a:srgbClr val="FFFFFF"/>
                </a:solidFill>
              </a:defRPr>
            </a:lvl1pPr>
          </a:lstStyle>
          <a:p>
            <a:pPr lvl="0">
              <a:defRPr baseline="0">
                <a:solidFill>
                  <a:srgbClr val="000000"/>
                </a:solidFill>
              </a:defRPr>
            </a:pPr>
            <a:r>
              <a:rPr baseline="-25000">
                <a:solidFill>
                  <a:srgbClr val="FFFFFF"/>
                </a:solidFill>
              </a:rPr>
              <a:t>Au WY, et.al ASH 2008, Abstract 2958</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7" name="image25.png" descr="TEMP49"/>
          <p:cNvPicPr/>
          <p:nvPr/>
        </p:nvPicPr>
        <p:blipFill>
          <a:blip r:embed="rId2">
            <a:extLst/>
          </a:blip>
          <a:stretch>
            <a:fillRect/>
          </a:stretch>
        </p:blipFill>
        <p:spPr>
          <a:xfrm>
            <a:off x="0" y="0"/>
            <a:ext cx="9144000" cy="6858000"/>
          </a:xfrm>
          <a:prstGeom prst="rect">
            <a:avLst/>
          </a:prstGeom>
          <a:ln w="12700">
            <a:miter lim="400000"/>
          </a:ln>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 name="Shape 619"/>
          <p:cNvSpPr>
            <a:spLocks noGrp="1"/>
          </p:cNvSpPr>
          <p:nvPr>
            <p:ph type="title"/>
          </p:nvPr>
        </p:nvSpPr>
        <p:spPr>
          <a:xfrm>
            <a:off x="774700" y="904875"/>
            <a:ext cx="7997825" cy="715964"/>
          </a:xfrm>
          <a:prstGeom prst="rect">
            <a:avLst/>
          </a:prstGeom>
        </p:spPr>
        <p:txBody>
          <a:bodyPr lIns="0" tIns="0" rIns="0" bIns="0">
            <a:normAutofit/>
          </a:bodyPr>
          <a:lstStyle/>
          <a:p>
            <a:pPr lvl="0"/>
            <a:endParaRPr/>
          </a:p>
        </p:txBody>
      </p:sp>
      <p:sp>
        <p:nvSpPr>
          <p:cNvPr id="620" name="Shape 620"/>
          <p:cNvSpPr>
            <a:spLocks noGrp="1"/>
          </p:cNvSpPr>
          <p:nvPr>
            <p:ph type="body" idx="1"/>
          </p:nvPr>
        </p:nvSpPr>
        <p:spPr>
          <a:xfrm>
            <a:off x="774700" y="1752600"/>
            <a:ext cx="7997825" cy="3810000"/>
          </a:xfrm>
          <a:prstGeom prst="rect">
            <a:avLst/>
          </a:prstGeom>
        </p:spPr>
        <p:txBody>
          <a:bodyPr lIns="0" tIns="0" rIns="0" bIns="0">
            <a:normAutofit/>
          </a:bodyPr>
          <a:lstStyle/>
          <a:p>
            <a:pPr lvl="0"/>
            <a:endParaRPr/>
          </a:p>
        </p:txBody>
      </p:sp>
      <p:pic>
        <p:nvPicPr>
          <p:cNvPr id="621" name="image26.png" descr="TEMP26"/>
          <p:cNvPicPr/>
          <p:nvPr/>
        </p:nvPicPr>
        <p:blipFill>
          <a:blip r:embed="rId2">
            <a:extLst/>
          </a:blip>
          <a:stretch>
            <a:fillRect/>
          </a:stretch>
        </p:blipFill>
        <p:spPr>
          <a:xfrm>
            <a:off x="0" y="0"/>
            <a:ext cx="9144000" cy="6858000"/>
          </a:xfrm>
          <a:prstGeom prst="rect">
            <a:avLst/>
          </a:prstGeom>
          <a:ln w="12700">
            <a:miter lim="400000"/>
          </a:ln>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 name="Shape 623"/>
          <p:cNvSpPr>
            <a:spLocks noGrp="1"/>
          </p:cNvSpPr>
          <p:nvPr>
            <p:ph type="title"/>
          </p:nvPr>
        </p:nvSpPr>
        <p:spPr>
          <a:xfrm>
            <a:off x="690562" y="346074"/>
            <a:ext cx="7997826" cy="715965"/>
          </a:xfrm>
          <a:prstGeom prst="rect">
            <a:avLst/>
          </a:prstGeom>
        </p:spPr>
        <p:txBody>
          <a:bodyPr lIns="0" tIns="0" rIns="0" bIns="0">
            <a:normAutofit/>
          </a:bodyPr>
          <a:lstStyle>
            <a:lvl1pPr>
              <a:defRPr>
                <a:latin typeface="Arial"/>
                <a:ea typeface="Arial"/>
                <a:cs typeface="Arial"/>
                <a:sym typeface="Arial"/>
              </a:defRPr>
            </a:lvl1pPr>
          </a:lstStyle>
          <a:p>
            <a:pPr lvl="0">
              <a:defRPr sz="1800" b="0">
                <a:solidFill>
                  <a:srgbClr val="000000"/>
                </a:solidFill>
              </a:defRPr>
            </a:pPr>
            <a:r>
              <a:rPr sz="3200" b="1">
                <a:solidFill>
                  <a:srgbClr val="07276F"/>
                </a:solidFill>
              </a:rPr>
              <a:t>Countering an Oncoprotein</a:t>
            </a:r>
          </a:p>
        </p:txBody>
      </p:sp>
      <p:pic>
        <p:nvPicPr>
          <p:cNvPr id="624" name="image27.png"/>
          <p:cNvPicPr/>
          <p:nvPr/>
        </p:nvPicPr>
        <p:blipFill>
          <a:blip r:embed="rId2">
            <a:extLst/>
          </a:blip>
          <a:stretch>
            <a:fillRect/>
          </a:stretch>
        </p:blipFill>
        <p:spPr>
          <a:xfrm>
            <a:off x="914400" y="954087"/>
            <a:ext cx="7518400" cy="5108576"/>
          </a:xfrm>
          <a:prstGeom prst="rect">
            <a:avLst/>
          </a:prstGeom>
          <a:ln w="12700">
            <a:miter lim="400000"/>
          </a:ln>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 name="Shape 626"/>
          <p:cNvSpPr>
            <a:spLocks noGrp="1"/>
          </p:cNvSpPr>
          <p:nvPr>
            <p:ph type="title"/>
          </p:nvPr>
        </p:nvSpPr>
        <p:spPr>
          <a:xfrm>
            <a:off x="774700" y="904875"/>
            <a:ext cx="7997825" cy="715964"/>
          </a:xfrm>
          <a:prstGeom prst="rect">
            <a:avLst/>
          </a:prstGeom>
        </p:spPr>
        <p:txBody>
          <a:bodyPr lIns="0" tIns="0" rIns="0" bIns="0">
            <a:normAutofit/>
          </a:bodyPr>
          <a:lstStyle/>
          <a:p>
            <a:pPr lvl="0">
              <a:defRPr sz="1800" b="0">
                <a:solidFill>
                  <a:srgbClr val="000000"/>
                </a:solidFill>
              </a:defRPr>
            </a:pPr>
            <a:r>
              <a:rPr sz="3200" b="1">
                <a:solidFill>
                  <a:srgbClr val="07276F"/>
                </a:solidFill>
              </a:rPr>
              <a:t>Core Binding factor (CBF) in AML Rx</a:t>
            </a:r>
          </a:p>
        </p:txBody>
      </p:sp>
      <p:sp>
        <p:nvSpPr>
          <p:cNvPr id="627" name="Shape 627"/>
          <p:cNvSpPr/>
          <p:nvPr/>
        </p:nvSpPr>
        <p:spPr>
          <a:xfrm>
            <a:off x="774700" y="1752600"/>
            <a:ext cx="7997825" cy="563635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457200" lvl="0" indent="-457200">
              <a:spcBef>
                <a:spcPts val="600"/>
              </a:spcBef>
              <a:buSzPct val="100000"/>
              <a:buFont typeface="Times New Roman"/>
              <a:buChar char="•"/>
              <a:defRPr baseline="0"/>
            </a:pPr>
            <a:r>
              <a:rPr sz="2800" baseline="-25000"/>
              <a:t>In primary adult AML, the highest CR rate (90%) and the longest DFS  (50% at 5 yrs) have been associated with presence of CBF [</a:t>
            </a:r>
            <a:r>
              <a:rPr sz="2800" baseline="-25000">
                <a:latin typeface="Arial"/>
                <a:ea typeface="Arial"/>
                <a:cs typeface="Arial"/>
                <a:sym typeface="Arial"/>
              </a:rPr>
              <a:t>t(8;21)(q22;q22) and inv(16)(p13q22) or t(16;16)(p13;q22)]</a:t>
            </a:r>
            <a:endParaRPr sz="2100" baseline="-25000"/>
          </a:p>
          <a:p>
            <a:pPr marL="457200" lvl="0" indent="-457200">
              <a:spcBef>
                <a:spcPts val="600"/>
              </a:spcBef>
              <a:buSzPct val="100000"/>
              <a:buFont typeface="Times New Roman"/>
              <a:buChar char="•"/>
              <a:defRPr baseline="0"/>
            </a:pPr>
            <a:r>
              <a:rPr sz="2800" baseline="-25000"/>
              <a:t>Superior outcome of CBF gene rearrangement vs other AML may be attributed to increased sensitivity of blast cells to cytarabine and anthracyclines (backbone of AML Tx).</a:t>
            </a:r>
            <a:endParaRPr sz="2100" baseline="-25000"/>
          </a:p>
          <a:p>
            <a:pPr marL="838200" lvl="1" indent="-381000">
              <a:spcBef>
                <a:spcPts val="600"/>
              </a:spcBef>
              <a:buSzPct val="100000"/>
              <a:buFont typeface="Times New Roman"/>
              <a:buChar char="–"/>
              <a:defRPr baseline="0"/>
            </a:pPr>
            <a:r>
              <a:rPr sz="2800" baseline="-25000"/>
              <a:t>CALGB compared three consolidation using High (3 g/m2), Intermediate (400 mg/m2) or Low (100 mg/m2) Ara-C after first CR.</a:t>
            </a:r>
            <a:endParaRPr sz="2100" baseline="-25000"/>
          </a:p>
          <a:p>
            <a:pPr marL="838200" lvl="1" indent="-381000">
              <a:spcBef>
                <a:spcPts val="600"/>
              </a:spcBef>
              <a:buSzPct val="100000"/>
              <a:buFont typeface="Times New Roman"/>
              <a:buChar char="–"/>
              <a:defRPr baseline="0"/>
            </a:pPr>
            <a:r>
              <a:rPr sz="2800" baseline="-25000"/>
              <a:t>7 yr ff up, show estimated patients in CR at 5 yrs was 42% after HDAC, 33% Intermediate DAC, 17% Low DAC consolidation.</a:t>
            </a:r>
            <a:endParaRPr sz="2100" baseline="-25000"/>
          </a:p>
          <a:p>
            <a:pPr marL="838200" lvl="1" indent="-381000">
              <a:spcBef>
                <a:spcPts val="600"/>
              </a:spcBef>
              <a:buSzPct val="100000"/>
              <a:buFont typeface="Times New Roman"/>
              <a:buChar char="–"/>
              <a:defRPr baseline="0"/>
            </a:pPr>
            <a:r>
              <a:rPr sz="2800" baseline="-25000"/>
              <a:t>The best results is using HDAC for consolidation in CBF AML.</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image4.png"/>
          <p:cNvPicPr/>
          <p:nvPr/>
        </p:nvPicPr>
        <p:blipFill>
          <a:blip r:embed="rId2">
            <a:extLst/>
          </a:blip>
          <a:stretch>
            <a:fillRect/>
          </a:stretch>
        </p:blipFill>
        <p:spPr>
          <a:xfrm>
            <a:off x="1697565" y="1689100"/>
            <a:ext cx="5715001" cy="4292600"/>
          </a:xfrm>
          <a:prstGeom prst="rect">
            <a:avLst/>
          </a:prstGeom>
          <a:ln w="12700">
            <a:miter lim="400000"/>
          </a:ln>
        </p:spPr>
      </p:pic>
      <p:pic>
        <p:nvPicPr>
          <p:cNvPr id="45" name="image5.png"/>
          <p:cNvPicPr/>
          <p:nvPr/>
        </p:nvPicPr>
        <p:blipFill>
          <a:blip r:embed="rId3">
            <a:extLst/>
          </a:blip>
          <a:stretch>
            <a:fillRect/>
          </a:stretch>
        </p:blipFill>
        <p:spPr>
          <a:xfrm>
            <a:off x="376766" y="0"/>
            <a:ext cx="8140701" cy="1841500"/>
          </a:xfrm>
          <a:prstGeom prst="rect">
            <a:avLst/>
          </a:prstGeom>
          <a:ln w="12700">
            <a:miter lim="400000"/>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 name="Shape 629"/>
          <p:cNvSpPr>
            <a:spLocks noGrp="1"/>
          </p:cNvSpPr>
          <p:nvPr>
            <p:ph type="title"/>
          </p:nvPr>
        </p:nvSpPr>
        <p:spPr>
          <a:xfrm>
            <a:off x="757766" y="112405"/>
            <a:ext cx="7997826" cy="715964"/>
          </a:xfrm>
          <a:prstGeom prst="rect">
            <a:avLst/>
          </a:prstGeom>
        </p:spPr>
        <p:txBody>
          <a:bodyPr lIns="0" tIns="0" rIns="0" bIns="0">
            <a:normAutofit/>
          </a:bodyPr>
          <a:lstStyle>
            <a:lvl1pPr defTabSz="594359">
              <a:defRPr sz="2080"/>
            </a:lvl1pPr>
          </a:lstStyle>
          <a:p>
            <a:pPr lvl="0">
              <a:defRPr sz="1800" b="0">
                <a:solidFill>
                  <a:srgbClr val="000000"/>
                </a:solidFill>
              </a:defRPr>
            </a:pPr>
            <a:r>
              <a:rPr sz="2080" b="1">
                <a:solidFill>
                  <a:srgbClr val="07276F"/>
                </a:solidFill>
              </a:rPr>
              <a:t>Outcome Prediction in CBF AML using Gene Profile (CALGB Study)</a:t>
            </a:r>
          </a:p>
        </p:txBody>
      </p:sp>
      <p:sp>
        <p:nvSpPr>
          <p:cNvPr id="630" name="Shape 630"/>
          <p:cNvSpPr/>
          <p:nvPr/>
        </p:nvSpPr>
        <p:spPr>
          <a:xfrm>
            <a:off x="573087" y="538583"/>
            <a:ext cx="7997826" cy="496053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342899" lvl="0" indent="-342899">
              <a:lnSpc>
                <a:spcPct val="90000"/>
              </a:lnSpc>
              <a:spcBef>
                <a:spcPts val="700"/>
              </a:spcBef>
              <a:buSzPct val="100000"/>
              <a:buFont typeface="Times New Roman"/>
              <a:buChar char="•"/>
              <a:defRPr baseline="0"/>
            </a:pPr>
            <a:r>
              <a:rPr sz="2700" baseline="-28518"/>
              <a:t>FLT3 mutations did not predict outcome in CBF AML</a:t>
            </a:r>
            <a:endParaRPr sz="2700" baseline="-20777"/>
          </a:p>
          <a:p>
            <a:pPr marL="342899" lvl="0" indent="-342899">
              <a:lnSpc>
                <a:spcPct val="90000"/>
              </a:lnSpc>
              <a:spcBef>
                <a:spcPts val="700"/>
              </a:spcBef>
              <a:buSzPct val="100000"/>
              <a:buFont typeface="Times New Roman"/>
              <a:buChar char="•"/>
              <a:defRPr baseline="0"/>
            </a:pPr>
            <a:r>
              <a:rPr sz="2700" baseline="-28518"/>
              <a:t>Patients with predicted poor outcome in CBF AML had higher expression of genes with leukemogenic potential</a:t>
            </a:r>
            <a:endParaRPr sz="2700" baseline="-20777"/>
          </a:p>
          <a:p>
            <a:pPr marL="742950" lvl="1" indent="-285750">
              <a:lnSpc>
                <a:spcPct val="90000"/>
              </a:lnSpc>
              <a:spcBef>
                <a:spcPts val="700"/>
              </a:spcBef>
              <a:buSzPct val="100000"/>
              <a:buFont typeface="Times New Roman"/>
              <a:buChar char="–"/>
              <a:defRPr baseline="0"/>
            </a:pPr>
            <a:r>
              <a:rPr sz="2700" baseline="-28518"/>
              <a:t>WT1 in t(8;21) and inv(16)</a:t>
            </a:r>
            <a:endParaRPr sz="2700" baseline="-20777"/>
          </a:p>
          <a:p>
            <a:pPr marL="742950" lvl="1" indent="-285750">
              <a:lnSpc>
                <a:spcPct val="90000"/>
              </a:lnSpc>
              <a:spcBef>
                <a:spcPts val="700"/>
              </a:spcBef>
              <a:buSzPct val="100000"/>
              <a:buFont typeface="Times New Roman"/>
              <a:buChar char="–"/>
              <a:defRPr baseline="0"/>
            </a:pPr>
            <a:r>
              <a:rPr sz="2700" baseline="-28518"/>
              <a:t>CCNA1 in t(8;21)</a:t>
            </a:r>
            <a:endParaRPr sz="2700" baseline="-20777"/>
          </a:p>
          <a:p>
            <a:pPr marL="742950" lvl="1" indent="-285750">
              <a:lnSpc>
                <a:spcPct val="90000"/>
              </a:lnSpc>
              <a:spcBef>
                <a:spcPts val="700"/>
              </a:spcBef>
              <a:buSzPct val="100000"/>
              <a:buFont typeface="Times New Roman"/>
              <a:buChar char="–"/>
              <a:defRPr baseline="0"/>
            </a:pPr>
            <a:r>
              <a:rPr sz="2700" baseline="-28518"/>
              <a:t>MYCN in inv(16)</a:t>
            </a:r>
            <a:endParaRPr sz="2700" baseline="-20777"/>
          </a:p>
          <a:p>
            <a:pPr marL="342899" lvl="0" indent="-342899">
              <a:lnSpc>
                <a:spcPct val="90000"/>
              </a:lnSpc>
              <a:spcBef>
                <a:spcPts val="700"/>
              </a:spcBef>
              <a:buSzPct val="100000"/>
              <a:buFont typeface="Times New Roman"/>
              <a:buChar char="•"/>
              <a:defRPr baseline="0"/>
            </a:pPr>
            <a:r>
              <a:rPr sz="2700" baseline="-28518"/>
              <a:t>Gene expression profiling improves outcome prediction among patients with CBF AML.</a:t>
            </a:r>
            <a:endParaRPr sz="2700" baseline="-20777"/>
          </a:p>
          <a:p>
            <a:pPr marL="342899" lvl="0" indent="-342899">
              <a:lnSpc>
                <a:spcPct val="90000"/>
              </a:lnSpc>
              <a:spcBef>
                <a:spcPts val="700"/>
              </a:spcBef>
              <a:buSzPct val="100000"/>
              <a:buFont typeface="Times New Roman"/>
              <a:buChar char="•"/>
              <a:defRPr baseline="0"/>
            </a:pPr>
            <a:r>
              <a:rPr sz="2700" baseline="-28518"/>
              <a:t>Mutations in the KIT, FLT3, JAK2 and RAS genes, haploinsufficiency of the putative tumor suppressor genes TLE1 and TLE4</a:t>
            </a:r>
          </a:p>
        </p:txBody>
      </p:sp>
      <p:sp>
        <p:nvSpPr>
          <p:cNvPr id="631" name="Shape 631"/>
          <p:cNvSpPr/>
          <p:nvPr/>
        </p:nvSpPr>
        <p:spPr>
          <a:xfrm>
            <a:off x="468312" y="5484812"/>
            <a:ext cx="7922190" cy="66180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a:defRPr baseline="0"/>
            </a:pPr>
            <a:r>
              <a:rPr baseline="10999"/>
              <a:t> Ref: Paschka, P, eta</a:t>
            </a:r>
            <a:r>
              <a:rPr sz="1100" baseline="10999"/>
              <a:t>. </a:t>
            </a:r>
            <a:r>
              <a:rPr sz="1100" b="1">
                <a:solidFill>
                  <a:srgbClr val="1E243D"/>
                </a:solidFill>
                <a:latin typeface="Arial"/>
                <a:ea typeface="Arial"/>
                <a:cs typeface="Arial"/>
                <a:sym typeface="Arial"/>
              </a:rPr>
              <a:t>Outcome prediction in adult core binding factor (CBF) acute myeloid leukemia (AML) with gene ex</a:t>
            </a:r>
          </a:p>
          <a:p>
            <a:pPr lvl="0">
              <a:defRPr baseline="0"/>
            </a:pPr>
            <a:r>
              <a:rPr sz="1100" b="1">
                <a:solidFill>
                  <a:srgbClr val="1E243D"/>
                </a:solidFill>
                <a:latin typeface="Arial"/>
                <a:ea typeface="Arial"/>
                <a:cs typeface="Arial"/>
                <a:sym typeface="Arial"/>
              </a:rPr>
              <a:t>pression profiling: A Cancer and Leukemia Group B (B) study</a:t>
            </a:r>
            <a:r>
              <a:rPr b="1">
                <a:solidFill>
                  <a:srgbClr val="1E243D"/>
                </a:solidFill>
                <a:latin typeface="Arial"/>
                <a:ea typeface="Arial"/>
                <a:cs typeface="Arial"/>
                <a:sym typeface="Arial"/>
              </a:rPr>
              <a:t>.</a:t>
            </a:r>
            <a:r>
              <a:rPr baseline="-25000"/>
              <a:t> Abstract ASCO 2007.</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 name="Shape 633"/>
          <p:cNvSpPr>
            <a:spLocks noGrp="1"/>
          </p:cNvSpPr>
          <p:nvPr>
            <p:ph type="title"/>
          </p:nvPr>
        </p:nvSpPr>
        <p:spPr>
          <a:xfrm>
            <a:off x="757237" y="414337"/>
            <a:ext cx="7997826" cy="715963"/>
          </a:xfrm>
          <a:prstGeom prst="rect">
            <a:avLst/>
          </a:prstGeom>
        </p:spPr>
        <p:txBody>
          <a:bodyPr lIns="0" tIns="0" rIns="0" bIns="0">
            <a:normAutofit/>
          </a:bodyPr>
          <a:lstStyle/>
          <a:p>
            <a:pPr lvl="0">
              <a:defRPr sz="1800" b="0">
                <a:solidFill>
                  <a:srgbClr val="000000"/>
                </a:solidFill>
              </a:defRPr>
            </a:pPr>
            <a:r>
              <a:rPr sz="3200" b="1">
                <a:solidFill>
                  <a:srgbClr val="07276F"/>
                </a:solidFill>
              </a:rPr>
              <a:t>Summary of Molecular Markers in AML</a:t>
            </a:r>
          </a:p>
        </p:txBody>
      </p:sp>
      <p:graphicFrame>
        <p:nvGraphicFramePr>
          <p:cNvPr id="634" name="Table 634"/>
          <p:cNvGraphicFramePr/>
          <p:nvPr/>
        </p:nvGraphicFramePr>
        <p:xfrm>
          <a:off x="1143000" y="1397000"/>
          <a:ext cx="6858000" cy="4580764"/>
        </p:xfrm>
        <a:graphic>
          <a:graphicData uri="http://schemas.openxmlformats.org/drawingml/2006/table">
            <a:tbl>
              <a:tblPr>
                <a:tableStyleId>{4C3C2611-4C71-4FC5-86AE-919BDF0F9419}</a:tableStyleId>
              </a:tblPr>
              <a:tblGrid>
                <a:gridCol w="3429000"/>
                <a:gridCol w="3429000"/>
              </a:tblGrid>
              <a:tr h="654905">
                <a:tc>
                  <a:txBody>
                    <a:bodyPr/>
                    <a:lstStyle/>
                    <a:p>
                      <a:pPr lvl="0" algn="l">
                        <a:spcBef>
                          <a:spcPts val="500"/>
                        </a:spcBef>
                        <a:defRPr sz="1800" b="0" i="0" baseline="0"/>
                      </a:pPr>
                      <a:r>
                        <a:rPr sz="2100" b="1"/>
                        <a:t>High Risk</a:t>
                      </a:r>
                    </a:p>
                  </a:txBody>
                  <a:tcPr marL="45720" marR="45720" horzOverflow="overflow">
                    <a:lnL w="28575">
                      <a:solidFill>
                        <a:srgbClr val="000000"/>
                      </a:solidFill>
                      <a:round/>
                    </a:lnL>
                    <a:lnR w="12700">
                      <a:solidFill>
                        <a:srgbClr val="000000"/>
                      </a:solidFill>
                      <a:round/>
                    </a:lnR>
                    <a:lnT w="28575">
                      <a:solidFill>
                        <a:srgbClr val="000000"/>
                      </a:solidFill>
                      <a:round/>
                    </a:lnT>
                    <a:lnB w="12700">
                      <a:solidFill>
                        <a:srgbClr val="000000"/>
                      </a:solidFill>
                      <a:round/>
                    </a:lnB>
                    <a:solidFill>
                      <a:srgbClr val="009999"/>
                    </a:solidFill>
                  </a:tcPr>
                </a:tc>
                <a:tc>
                  <a:txBody>
                    <a:bodyPr/>
                    <a:lstStyle/>
                    <a:p>
                      <a:pPr lvl="0" algn="l">
                        <a:spcBef>
                          <a:spcPts val="500"/>
                        </a:spcBef>
                        <a:defRPr sz="1800" b="0" i="0" baseline="0"/>
                      </a:pPr>
                      <a:r>
                        <a:rPr sz="2100" b="1"/>
                        <a:t>Favorable Risk</a:t>
                      </a:r>
                    </a:p>
                  </a:txBody>
                  <a:tcPr marL="45720" marR="45720" horzOverflow="overflow">
                    <a:lnL w="12700">
                      <a:solidFill>
                        <a:srgbClr val="000000"/>
                      </a:solidFill>
                      <a:round/>
                    </a:lnL>
                    <a:lnR w="28575">
                      <a:solidFill>
                        <a:srgbClr val="000000"/>
                      </a:solidFill>
                      <a:round/>
                    </a:lnR>
                    <a:lnT w="28575">
                      <a:solidFill>
                        <a:srgbClr val="000000"/>
                      </a:solidFill>
                      <a:round/>
                    </a:lnT>
                    <a:lnB w="12700">
                      <a:solidFill>
                        <a:srgbClr val="000000"/>
                      </a:solidFill>
                      <a:round/>
                    </a:lnB>
                    <a:solidFill>
                      <a:srgbClr val="009999"/>
                    </a:solidFill>
                  </a:tcPr>
                </a:tc>
              </a:tr>
              <a:tr h="653117">
                <a:tc>
                  <a:txBody>
                    <a:bodyPr/>
                    <a:lstStyle/>
                    <a:p>
                      <a:pPr lvl="0" algn="l">
                        <a:spcBef>
                          <a:spcPts val="400"/>
                        </a:spcBef>
                        <a:defRPr sz="1800" b="0" i="0" baseline="0"/>
                      </a:pPr>
                      <a:r>
                        <a:rPr sz="1900"/>
                        <a:t>FLT3/ITD mutations (high AR)</a:t>
                      </a:r>
                    </a:p>
                  </a:txBody>
                  <a:tcPr marL="45720" marR="45720" horzOverflow="overflow">
                    <a:lnL w="28575">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l">
                        <a:spcBef>
                          <a:spcPts val="500"/>
                        </a:spcBef>
                        <a:defRPr sz="1800" b="0" i="0" baseline="0"/>
                      </a:pPr>
                      <a:r>
                        <a:rPr sz="1900"/>
                        <a:t>NPM </a:t>
                      </a:r>
                      <a:r>
                        <a:rPr sz="2100"/>
                        <a:t>(nucleophosmin) </a:t>
                      </a:r>
                      <a:r>
                        <a:rPr sz="1900"/>
                        <a:t>mutations</a:t>
                      </a:r>
                    </a:p>
                  </a:txBody>
                  <a:tcPr marL="45720" marR="45720" horzOverflow="overflow">
                    <a:lnL w="12700">
                      <a:solidFill>
                        <a:srgbClr val="000000"/>
                      </a:solidFill>
                      <a:round/>
                    </a:lnL>
                    <a:lnR w="28575">
                      <a:solidFill>
                        <a:srgbClr val="000000"/>
                      </a:solidFill>
                      <a:round/>
                    </a:lnR>
                    <a:lnT w="12700">
                      <a:solidFill>
                        <a:srgbClr val="000000"/>
                      </a:solidFill>
                      <a:round/>
                    </a:lnT>
                    <a:lnB w="12700">
                      <a:solidFill>
                        <a:srgbClr val="000000"/>
                      </a:solidFill>
                      <a:round/>
                    </a:lnB>
                    <a:noFill/>
                  </a:tcPr>
                </a:tc>
              </a:tr>
              <a:tr h="654905">
                <a:tc>
                  <a:txBody>
                    <a:bodyPr/>
                    <a:lstStyle/>
                    <a:p>
                      <a:pPr lvl="0" algn="l">
                        <a:spcBef>
                          <a:spcPts val="400"/>
                        </a:spcBef>
                        <a:defRPr sz="1800" b="0" i="0" baseline="0"/>
                      </a:pPr>
                      <a:r>
                        <a:rPr sz="1900"/>
                        <a:t>KIT mutations in CBF AML</a:t>
                      </a:r>
                    </a:p>
                  </a:txBody>
                  <a:tcPr marL="45720" marR="45720" horzOverflow="overflow">
                    <a:lnL w="28575">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l">
                        <a:spcBef>
                          <a:spcPts val="500"/>
                        </a:spcBef>
                        <a:defRPr sz="1800" b="0" i="0" baseline="0"/>
                      </a:pPr>
                      <a:r>
                        <a:rPr sz="1900"/>
                        <a:t>CEBP</a:t>
                      </a:r>
                      <a:r>
                        <a:rPr sz="2100">
                          <a:latin typeface="Symbol"/>
                          <a:ea typeface="Symbol"/>
                          <a:cs typeface="Symbol"/>
                          <a:sym typeface="Symbol"/>
                        </a:rPr>
                        <a:t>α</a:t>
                      </a:r>
                      <a:r>
                        <a:rPr sz="2100"/>
                        <a:t> </a:t>
                      </a:r>
                      <a:r>
                        <a:rPr sz="1900"/>
                        <a:t> mutations</a:t>
                      </a:r>
                    </a:p>
                  </a:txBody>
                  <a:tcPr marL="45720" marR="45720" horzOverflow="overflow">
                    <a:lnL w="12700">
                      <a:solidFill>
                        <a:srgbClr val="000000"/>
                      </a:solidFill>
                      <a:round/>
                    </a:lnL>
                    <a:lnR w="28575">
                      <a:solidFill>
                        <a:srgbClr val="000000"/>
                      </a:solidFill>
                      <a:round/>
                    </a:lnR>
                    <a:lnT w="12700">
                      <a:solidFill>
                        <a:srgbClr val="000000"/>
                      </a:solidFill>
                      <a:round/>
                    </a:lnT>
                    <a:lnB w="12700">
                      <a:solidFill>
                        <a:srgbClr val="000000"/>
                      </a:solidFill>
                      <a:round/>
                    </a:lnB>
                    <a:noFill/>
                  </a:tcPr>
                </a:tc>
              </a:tr>
              <a:tr h="654905">
                <a:tc>
                  <a:txBody>
                    <a:bodyPr/>
                    <a:lstStyle/>
                    <a:p>
                      <a:pPr lvl="0" algn="l">
                        <a:spcBef>
                          <a:spcPts val="400"/>
                        </a:spcBef>
                        <a:defRPr sz="1800" b="0" i="0" baseline="0"/>
                      </a:pPr>
                      <a:r>
                        <a:rPr sz="1900"/>
                        <a:t>MLL PTD mutations</a:t>
                      </a:r>
                    </a:p>
                  </a:txBody>
                  <a:tcPr marL="45720" marR="45720" horzOverflow="overflow">
                    <a:lnL w="28575">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l">
                        <a:spcBef>
                          <a:spcPts val="400"/>
                        </a:spcBef>
                        <a:defRPr sz="1800" b="0" i="0" baseline="0"/>
                      </a:pPr>
                      <a:endParaRPr/>
                    </a:p>
                  </a:txBody>
                  <a:tcPr marL="45720" marR="45720" horzOverflow="overflow">
                    <a:lnL w="12700">
                      <a:solidFill>
                        <a:srgbClr val="000000"/>
                      </a:solidFill>
                      <a:round/>
                    </a:lnL>
                    <a:lnR w="28575">
                      <a:solidFill>
                        <a:srgbClr val="000000"/>
                      </a:solidFill>
                      <a:round/>
                    </a:lnR>
                    <a:lnT w="12700">
                      <a:solidFill>
                        <a:srgbClr val="000000"/>
                      </a:solidFill>
                      <a:round/>
                    </a:lnT>
                    <a:lnB w="12700">
                      <a:solidFill>
                        <a:srgbClr val="000000"/>
                      </a:solidFill>
                      <a:round/>
                    </a:lnB>
                    <a:noFill/>
                  </a:tcPr>
                </a:tc>
              </a:tr>
              <a:tr h="654905">
                <a:tc>
                  <a:txBody>
                    <a:bodyPr/>
                    <a:lstStyle/>
                    <a:p>
                      <a:pPr lvl="0" algn="l">
                        <a:spcBef>
                          <a:spcPts val="400"/>
                        </a:spcBef>
                        <a:defRPr sz="1800" b="0" i="0" baseline="0"/>
                      </a:pPr>
                      <a:r>
                        <a:rPr sz="1900"/>
                        <a:t>Poor response to therapy (MRD) by flow</a:t>
                      </a:r>
                    </a:p>
                  </a:txBody>
                  <a:tcPr marL="45720" marR="45720" horzOverflow="overflow">
                    <a:lnL w="28575">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l">
                        <a:spcBef>
                          <a:spcPts val="400"/>
                        </a:spcBef>
                        <a:defRPr sz="1800" b="0" i="0" baseline="0"/>
                      </a:pPr>
                      <a:endParaRPr/>
                    </a:p>
                  </a:txBody>
                  <a:tcPr marL="45720" marR="45720" horzOverflow="overflow">
                    <a:lnL w="12700">
                      <a:solidFill>
                        <a:srgbClr val="000000"/>
                      </a:solidFill>
                      <a:round/>
                    </a:lnL>
                    <a:lnR w="28575">
                      <a:solidFill>
                        <a:srgbClr val="000000"/>
                      </a:solidFill>
                      <a:round/>
                    </a:lnR>
                    <a:lnT w="12700">
                      <a:solidFill>
                        <a:srgbClr val="000000"/>
                      </a:solidFill>
                      <a:round/>
                    </a:lnT>
                    <a:lnB w="12700">
                      <a:solidFill>
                        <a:srgbClr val="000000"/>
                      </a:solidFill>
                      <a:round/>
                    </a:lnB>
                    <a:noFill/>
                  </a:tcPr>
                </a:tc>
              </a:tr>
              <a:tr h="653117">
                <a:tc>
                  <a:txBody>
                    <a:bodyPr/>
                    <a:lstStyle/>
                    <a:p>
                      <a:pPr lvl="0" algn="l">
                        <a:spcBef>
                          <a:spcPts val="400"/>
                        </a:spcBef>
                        <a:defRPr sz="1800" b="0" i="0" baseline="0"/>
                      </a:pPr>
                      <a:r>
                        <a:rPr sz="1900"/>
                        <a:t>High WT1, BAALC, ERG expression</a:t>
                      </a:r>
                    </a:p>
                  </a:txBody>
                  <a:tcPr marL="45720" marR="45720" horzOverflow="overflow">
                    <a:lnL w="28575">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l">
                        <a:spcBef>
                          <a:spcPts val="400"/>
                        </a:spcBef>
                        <a:defRPr sz="1800" b="0" i="0" baseline="0"/>
                      </a:pPr>
                      <a:endParaRPr/>
                    </a:p>
                  </a:txBody>
                  <a:tcPr marL="45720" marR="45720" horzOverflow="overflow">
                    <a:lnL w="12700">
                      <a:solidFill>
                        <a:srgbClr val="000000"/>
                      </a:solidFill>
                      <a:round/>
                    </a:lnL>
                    <a:lnR w="28575">
                      <a:solidFill>
                        <a:srgbClr val="000000"/>
                      </a:solidFill>
                      <a:round/>
                    </a:lnR>
                    <a:lnT w="12700">
                      <a:solidFill>
                        <a:srgbClr val="000000"/>
                      </a:solidFill>
                      <a:round/>
                    </a:lnT>
                    <a:lnB w="12700">
                      <a:solidFill>
                        <a:srgbClr val="000000"/>
                      </a:solidFill>
                      <a:round/>
                    </a:lnB>
                    <a:noFill/>
                  </a:tcPr>
                </a:tc>
              </a:tr>
              <a:tr h="654905">
                <a:tc>
                  <a:txBody>
                    <a:bodyPr/>
                    <a:lstStyle/>
                    <a:p>
                      <a:pPr lvl="0" algn="l">
                        <a:spcBef>
                          <a:spcPts val="400"/>
                        </a:spcBef>
                        <a:defRPr sz="1800" b="0" i="0" baseline="0"/>
                      </a:pPr>
                      <a:r>
                        <a:rPr sz="1900"/>
                        <a:t>Gene expression profiles</a:t>
                      </a:r>
                    </a:p>
                  </a:txBody>
                  <a:tcPr marL="45720" marR="45720" horzOverflow="overflow">
                    <a:lnL w="28575">
                      <a:solidFill>
                        <a:srgbClr val="000000"/>
                      </a:solidFill>
                      <a:round/>
                    </a:lnL>
                    <a:lnR w="12700">
                      <a:solidFill>
                        <a:srgbClr val="000000"/>
                      </a:solidFill>
                      <a:round/>
                    </a:lnR>
                    <a:lnT w="12700">
                      <a:solidFill>
                        <a:srgbClr val="000000"/>
                      </a:solidFill>
                      <a:round/>
                    </a:lnT>
                    <a:lnB w="28575">
                      <a:solidFill>
                        <a:srgbClr val="000000"/>
                      </a:solidFill>
                      <a:round/>
                    </a:lnB>
                    <a:noFill/>
                  </a:tcPr>
                </a:tc>
                <a:tc>
                  <a:txBody>
                    <a:bodyPr/>
                    <a:lstStyle/>
                    <a:p>
                      <a:pPr lvl="0" algn="l">
                        <a:spcBef>
                          <a:spcPts val="400"/>
                        </a:spcBef>
                        <a:defRPr sz="1800" b="0" i="0" baseline="0"/>
                      </a:pPr>
                      <a:r>
                        <a:rPr sz="1900"/>
                        <a:t>Gene expression profiles</a:t>
                      </a:r>
                    </a:p>
                  </a:txBody>
                  <a:tcPr marL="45720" marR="45720" horzOverflow="overflow">
                    <a:lnL w="12700">
                      <a:solidFill>
                        <a:srgbClr val="000000"/>
                      </a:solidFill>
                      <a:round/>
                    </a:lnL>
                    <a:lnR w="28575">
                      <a:solidFill>
                        <a:srgbClr val="000000"/>
                      </a:solidFill>
                      <a:round/>
                    </a:lnR>
                    <a:lnT w="12700">
                      <a:solidFill>
                        <a:srgbClr val="000000"/>
                      </a:solidFill>
                      <a:round/>
                    </a:lnT>
                    <a:lnB w="28575">
                      <a:solidFill>
                        <a:srgbClr val="000000"/>
                      </a:solidFill>
                      <a:round/>
                    </a:lnB>
                    <a:noFill/>
                  </a:tcPr>
                </a:tc>
              </a:tr>
            </a:tbl>
          </a:graphicData>
        </a:graphic>
      </p:graphicFrame>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 name="Shape 636"/>
          <p:cNvSpPr>
            <a:spLocks noGrp="1"/>
          </p:cNvSpPr>
          <p:nvPr>
            <p:ph type="title"/>
          </p:nvPr>
        </p:nvSpPr>
        <p:spPr>
          <a:xfrm>
            <a:off x="774700" y="549275"/>
            <a:ext cx="7997825" cy="715964"/>
          </a:xfrm>
          <a:prstGeom prst="rect">
            <a:avLst/>
          </a:prstGeom>
        </p:spPr>
        <p:txBody>
          <a:bodyPr lIns="0" tIns="0" rIns="0" bIns="0">
            <a:normAutofit/>
          </a:bodyPr>
          <a:lstStyle>
            <a:lvl1pPr defTabSz="594359">
              <a:defRPr sz="2080"/>
            </a:lvl1pPr>
          </a:lstStyle>
          <a:p>
            <a:pPr lvl="0">
              <a:defRPr sz="1800" b="0">
                <a:solidFill>
                  <a:srgbClr val="000000"/>
                </a:solidFill>
              </a:defRPr>
            </a:pPr>
            <a:r>
              <a:rPr sz="2080" b="1">
                <a:solidFill>
                  <a:srgbClr val="07276F"/>
                </a:solidFill>
              </a:rPr>
              <a:t>Role of genotype-based approach in the clinical management of adult AML with normal cytogenetics</a:t>
            </a:r>
          </a:p>
        </p:txBody>
      </p:sp>
      <p:sp>
        <p:nvSpPr>
          <p:cNvPr id="637" name="Shape 637"/>
          <p:cNvSpPr>
            <a:spLocks noGrp="1"/>
          </p:cNvSpPr>
          <p:nvPr>
            <p:ph type="body" idx="1"/>
          </p:nvPr>
        </p:nvSpPr>
        <p:spPr>
          <a:xfrm>
            <a:off x="774700" y="1752600"/>
            <a:ext cx="7997825" cy="4292600"/>
          </a:xfrm>
          <a:prstGeom prst="rect">
            <a:avLst/>
          </a:prstGeom>
        </p:spPr>
        <p:txBody>
          <a:bodyPr lIns="0" tIns="0" rIns="0" bIns="0">
            <a:normAutofit/>
          </a:bodyPr>
          <a:lstStyle/>
          <a:p>
            <a:pPr lvl="0">
              <a:defRPr sz="1800"/>
            </a:pPr>
            <a:r>
              <a:rPr sz="2100"/>
              <a:t>AML is the most common form of acute leukemia affecting adults.</a:t>
            </a:r>
          </a:p>
          <a:p>
            <a:pPr lvl="0">
              <a:defRPr sz="1800"/>
            </a:pPr>
            <a:r>
              <a:rPr sz="2100"/>
              <a:t>Nearly 50% of patients exhibit a normal karyotype (CN-AML) with an intermediate cytogenetic risk.</a:t>
            </a:r>
          </a:p>
          <a:p>
            <a:pPr lvl="0">
              <a:defRPr sz="1800"/>
            </a:pPr>
            <a:r>
              <a:rPr sz="2100"/>
              <a:t>Recurrence of genomic aberrations ie. mutations of FLT3, CEBPA, NPM1, RUNX1, TET2, IDH1/2, DNMT3A, ASXL1, MLL and WT1</a:t>
            </a:r>
          </a:p>
          <a:p>
            <a:pPr lvl="0">
              <a:defRPr sz="1800"/>
            </a:pPr>
            <a:r>
              <a:rPr sz="2100"/>
              <a:t> Provides novel insights into biology of this tumor, furnishes accurate prognostic markers as well as useful tools for selecting the most appropriate treatment option.</a:t>
            </a:r>
          </a:p>
          <a:p>
            <a:pPr lvl="0">
              <a:defRPr sz="1800"/>
            </a:pPr>
            <a:r>
              <a:rPr sz="2100"/>
              <a:t>Good prognostic markers such as CEBPA and NPM1 separates the good from rest of the intermediate group patients.</a:t>
            </a:r>
          </a:p>
          <a:p>
            <a:pPr lvl="0">
              <a:defRPr sz="1800"/>
            </a:pPr>
            <a:r>
              <a:rPr sz="2100"/>
              <a:t>The bad prognostic markers such as FLT3 suggest a poor response to standard therapy and justify more aggressive approach.</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41" name="Shape 641"/>
          <p:cNvSpPr>
            <a:spLocks noGrp="1"/>
          </p:cNvSpPr>
          <p:nvPr>
            <p:ph type="title"/>
          </p:nvPr>
        </p:nvSpPr>
        <p:spPr>
          <a:xfrm>
            <a:off x="774700" y="515408"/>
            <a:ext cx="7997825" cy="715965"/>
          </a:xfrm>
          <a:prstGeom prst="rect">
            <a:avLst/>
          </a:prstGeom>
        </p:spPr>
        <p:txBody>
          <a:bodyPr lIns="0" tIns="0" rIns="0" bIns="0">
            <a:normAutofit/>
          </a:bodyPr>
          <a:lstStyle>
            <a:lvl1pPr defTabSz="594359">
              <a:defRPr sz="2080"/>
            </a:lvl1pPr>
          </a:lstStyle>
          <a:p>
            <a:pPr lvl="0">
              <a:defRPr sz="1800" b="0">
                <a:solidFill>
                  <a:srgbClr val="000000"/>
                </a:solidFill>
              </a:defRPr>
            </a:pPr>
            <a:r>
              <a:rPr sz="2080" b="1">
                <a:solidFill>
                  <a:srgbClr val="07276F"/>
                </a:solidFill>
              </a:rPr>
              <a:t>Rearrangement of ALL1 (MLL) in acute myeloid leukemia with normal cytogenetics</a:t>
            </a:r>
          </a:p>
        </p:txBody>
      </p:sp>
      <p:sp>
        <p:nvSpPr>
          <p:cNvPr id="642" name="Shape 642"/>
          <p:cNvSpPr>
            <a:spLocks noGrp="1"/>
          </p:cNvSpPr>
          <p:nvPr>
            <p:ph type="body" idx="1"/>
          </p:nvPr>
        </p:nvSpPr>
        <p:spPr>
          <a:xfrm>
            <a:off x="757766" y="1464732"/>
            <a:ext cx="7997826" cy="3810001"/>
          </a:xfrm>
          <a:prstGeom prst="rect">
            <a:avLst/>
          </a:prstGeom>
        </p:spPr>
        <p:txBody>
          <a:bodyPr lIns="0" tIns="0" rIns="0" bIns="0">
            <a:normAutofit/>
          </a:bodyPr>
          <a:lstStyle/>
          <a:p>
            <a:pPr lvl="0">
              <a:defRPr sz="1800"/>
            </a:pPr>
            <a:r>
              <a:rPr sz="2100"/>
              <a:t>45% of adults with acute myeloid leukemia (AML) have normal cytogenetics and therefore lack structural abnormalities that can assist in the localization and characterization of molecular defects.</a:t>
            </a:r>
          </a:p>
          <a:p>
            <a:pPr lvl="0">
              <a:defRPr sz="1800"/>
            </a:pPr>
            <a:r>
              <a:rPr sz="2100"/>
              <a:t>The partial tandem duplication of the ALL1 (MLL) gene has been found in several such cases of AML, yet its frequency and clinical significance are unclear.</a:t>
            </a:r>
          </a:p>
          <a:p>
            <a:pPr lvl="0">
              <a:defRPr sz="1800"/>
            </a:pPr>
            <a:r>
              <a:rPr sz="2100"/>
              <a:t>Found in ~11% ± 5% of patients making it a frequent molecular defect with shorter duration of CR and thus require new therapeutic approaches.</a:t>
            </a:r>
          </a:p>
          <a:p>
            <a:pPr lvl="0">
              <a:defRPr sz="1800"/>
            </a:pPr>
            <a:r>
              <a:rPr sz="2100"/>
              <a:t>More studues are necessary to refine our treatment options in AML with normal cytogenetics.</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 name="Shape 644"/>
          <p:cNvSpPr>
            <a:spLocks noGrp="1"/>
          </p:cNvSpPr>
          <p:nvPr>
            <p:ph type="title"/>
          </p:nvPr>
        </p:nvSpPr>
        <p:spPr>
          <a:xfrm>
            <a:off x="237066" y="904875"/>
            <a:ext cx="2319866" cy="3667125"/>
          </a:xfrm>
          <a:prstGeom prst="rect">
            <a:avLst/>
          </a:prstGeom>
        </p:spPr>
        <p:txBody>
          <a:bodyPr lIns="0" tIns="0" rIns="0" bIns="0">
            <a:normAutofit/>
          </a:bodyPr>
          <a:lstStyle/>
          <a:p>
            <a:pPr lvl="0">
              <a:defRPr sz="1800" b="0">
                <a:solidFill>
                  <a:srgbClr val="000000"/>
                </a:solidFill>
              </a:defRPr>
            </a:pPr>
            <a:r>
              <a:rPr sz="3200" b="1">
                <a:solidFill>
                  <a:srgbClr val="07276F"/>
                </a:solidFill>
              </a:rPr>
              <a:t>Combined Cytogenetic and molecular markers in AML</a:t>
            </a:r>
          </a:p>
        </p:txBody>
      </p:sp>
      <p:pic>
        <p:nvPicPr>
          <p:cNvPr id="645" name="image28.png"/>
          <p:cNvPicPr/>
          <p:nvPr/>
        </p:nvPicPr>
        <p:blipFill>
          <a:blip r:embed="rId2">
            <a:extLst/>
          </a:blip>
          <a:stretch>
            <a:fillRect/>
          </a:stretch>
        </p:blipFill>
        <p:spPr>
          <a:xfrm>
            <a:off x="2565586" y="0"/>
            <a:ext cx="6578415" cy="6095999"/>
          </a:xfrm>
          <a:prstGeom prst="rect">
            <a:avLst/>
          </a:prstGeom>
          <a:ln w="12700">
            <a:miter lim="400000"/>
          </a:ln>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 name="Shape 647"/>
          <p:cNvSpPr>
            <a:spLocks noGrp="1"/>
          </p:cNvSpPr>
          <p:nvPr>
            <p:ph type="title"/>
          </p:nvPr>
        </p:nvSpPr>
        <p:spPr>
          <a:xfrm>
            <a:off x="622300" y="-1"/>
            <a:ext cx="7997825" cy="715965"/>
          </a:xfrm>
          <a:prstGeom prst="rect">
            <a:avLst/>
          </a:prstGeom>
        </p:spPr>
        <p:txBody>
          <a:bodyPr lIns="0" tIns="0" rIns="0" bIns="0">
            <a:normAutofit/>
          </a:bodyPr>
          <a:lstStyle/>
          <a:p>
            <a:pPr lvl="0">
              <a:defRPr sz="1800" b="0">
                <a:solidFill>
                  <a:srgbClr val="000000"/>
                </a:solidFill>
              </a:defRPr>
            </a:pPr>
            <a:r>
              <a:rPr sz="3200" b="1">
                <a:solidFill>
                  <a:srgbClr val="07276F"/>
                </a:solidFill>
              </a:rPr>
              <a:t>Evolution of Acute Leukemia</a:t>
            </a:r>
          </a:p>
        </p:txBody>
      </p:sp>
      <p:pic>
        <p:nvPicPr>
          <p:cNvPr id="648" name="image29.png"/>
          <p:cNvPicPr/>
          <p:nvPr/>
        </p:nvPicPr>
        <p:blipFill>
          <a:blip r:embed="rId2">
            <a:extLst/>
          </a:blip>
          <a:stretch>
            <a:fillRect/>
          </a:stretch>
        </p:blipFill>
        <p:spPr>
          <a:xfrm>
            <a:off x="1574799" y="806450"/>
            <a:ext cx="5977467" cy="5230284"/>
          </a:xfrm>
          <a:prstGeom prst="rect">
            <a:avLst/>
          </a:prstGeom>
          <a:ln w="12700">
            <a:miter lim="400000"/>
          </a:ln>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0" name="image30.png"/>
          <p:cNvPicPr/>
          <p:nvPr/>
        </p:nvPicPr>
        <p:blipFill>
          <a:blip r:embed="rId2">
            <a:extLst/>
          </a:blip>
          <a:stretch>
            <a:fillRect/>
          </a:stretch>
        </p:blipFill>
        <p:spPr>
          <a:xfrm>
            <a:off x="225425" y="1069975"/>
            <a:ext cx="8675689" cy="4979988"/>
          </a:xfrm>
          <a:prstGeom prst="rect">
            <a:avLst/>
          </a:prstGeom>
          <a:ln w="12700">
            <a:miter lim="400000"/>
          </a:ln>
        </p:spPr>
      </p:pic>
      <p:sp>
        <p:nvSpPr>
          <p:cNvPr id="651" name="Shape 651"/>
          <p:cNvSpPr>
            <a:spLocks noGrp="1"/>
          </p:cNvSpPr>
          <p:nvPr>
            <p:ph type="title"/>
          </p:nvPr>
        </p:nvSpPr>
        <p:spPr>
          <a:xfrm>
            <a:off x="1173162" y="174625"/>
            <a:ext cx="6800851" cy="881063"/>
          </a:xfrm>
          <a:prstGeom prst="rect">
            <a:avLst/>
          </a:prstGeom>
        </p:spPr>
        <p:txBody>
          <a:bodyPr lIns="0" tIns="0" rIns="0" bIns="0">
            <a:normAutofit/>
          </a:bodyPr>
          <a:lstStyle>
            <a:lvl1pPr defTabSz="731520">
              <a:defRPr sz="1920">
                <a:latin typeface="Arial"/>
                <a:ea typeface="Arial"/>
                <a:cs typeface="Arial"/>
                <a:sym typeface="Arial"/>
              </a:defRPr>
            </a:lvl1pPr>
          </a:lstStyle>
          <a:p>
            <a:pPr lvl="0">
              <a:defRPr sz="1800" b="0">
                <a:solidFill>
                  <a:srgbClr val="000000"/>
                </a:solidFill>
              </a:defRPr>
            </a:pPr>
            <a:r>
              <a:rPr sz="1920" b="1">
                <a:solidFill>
                  <a:srgbClr val="07276F"/>
                </a:solidFill>
              </a:rPr>
              <a:t>Revised Survival of individual Cytogenetic in Preleukemic States such as Myelodysplastic Syndrome (MDS)</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3" name="image31.png"/>
          <p:cNvPicPr/>
          <p:nvPr/>
        </p:nvPicPr>
        <p:blipFill>
          <a:blip r:embed="rId2">
            <a:extLst/>
          </a:blip>
          <a:stretch>
            <a:fillRect/>
          </a:stretch>
        </p:blipFill>
        <p:spPr>
          <a:xfrm>
            <a:off x="1874838" y="1187979"/>
            <a:ext cx="4649788" cy="4365626"/>
          </a:xfrm>
          <a:prstGeom prst="rect">
            <a:avLst/>
          </a:prstGeom>
          <a:ln w="12700">
            <a:miter lim="400000"/>
          </a:ln>
        </p:spPr>
      </p:pic>
      <p:sp>
        <p:nvSpPr>
          <p:cNvPr id="654" name="Shape 654"/>
          <p:cNvSpPr/>
          <p:nvPr/>
        </p:nvSpPr>
        <p:spPr>
          <a:xfrm>
            <a:off x="457199" y="456021"/>
            <a:ext cx="8485190" cy="60084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ctr">
              <a:lnSpc>
                <a:spcPct val="97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600" b="1">
                <a:solidFill>
                  <a:srgbClr val="333399"/>
                </a:solidFill>
              </a:defRPr>
            </a:lvl1pPr>
          </a:lstStyle>
          <a:p>
            <a:pPr lvl="0">
              <a:defRPr sz="1800" b="0" baseline="0">
                <a:solidFill>
                  <a:srgbClr val="000000"/>
                </a:solidFill>
              </a:defRPr>
            </a:pPr>
            <a:r>
              <a:rPr sz="3600" b="1" baseline="-25000">
                <a:solidFill>
                  <a:srgbClr val="333399"/>
                </a:solidFill>
              </a:rPr>
              <a:t>Frequency of Mutation and Association with Median Survival.</a:t>
            </a:r>
          </a:p>
        </p:txBody>
      </p:sp>
      <p:sp>
        <p:nvSpPr>
          <p:cNvPr id="655" name="Shape 655"/>
          <p:cNvSpPr>
            <a:spLocks noGrp="1"/>
          </p:cNvSpPr>
          <p:nvPr>
            <p:ph type="title"/>
          </p:nvPr>
        </p:nvSpPr>
        <p:spPr>
          <a:xfrm>
            <a:off x="2791883" y="5648854"/>
            <a:ext cx="4052888" cy="363538"/>
          </a:xfrm>
          <a:prstGeom prst="rect">
            <a:avLst/>
          </a:prstGeom>
        </p:spPr>
        <p:txBody>
          <a:bodyPr lIns="0" tIns="0" rIns="0" bIns="0">
            <a:normAutofit/>
          </a:bodyPr>
          <a:lstStyle>
            <a:lvl1pPr>
              <a:tabLst>
                <a:tab pos="723900" algn="l"/>
                <a:tab pos="1447800" algn="l"/>
                <a:tab pos="2171700" algn="l"/>
                <a:tab pos="2895600" algn="l"/>
                <a:tab pos="3619500" algn="l"/>
              </a:tabLst>
              <a:defRPr sz="1200"/>
            </a:lvl1pPr>
          </a:lstStyle>
          <a:p>
            <a:pPr lvl="0">
              <a:defRPr sz="1800" b="0">
                <a:solidFill>
                  <a:srgbClr val="000000"/>
                </a:solidFill>
              </a:defRPr>
            </a:pPr>
            <a:r>
              <a:rPr sz="1200" b="1">
                <a:solidFill>
                  <a:srgbClr val="07276F"/>
                </a:solidFill>
              </a:rPr>
              <a:t>Bejar R et al. N Engl J Med 2011;364:2496-2506.</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 name="Shape 657"/>
          <p:cNvSpPr>
            <a:spLocks noGrp="1"/>
          </p:cNvSpPr>
          <p:nvPr>
            <p:ph type="title"/>
          </p:nvPr>
        </p:nvSpPr>
        <p:spPr>
          <a:xfrm>
            <a:off x="557212" y="322263"/>
            <a:ext cx="8105776" cy="1143001"/>
          </a:xfrm>
          <a:prstGeom prst="rect">
            <a:avLst/>
          </a:prstGeom>
        </p:spPr>
        <p:txBody>
          <a:bodyPr lIns="0" tIns="0" rIns="0" bIns="0">
            <a:normAutofit/>
          </a:bodyPr>
          <a:lstStyle>
            <a:lvl1pPr>
              <a:defRPr>
                <a:latin typeface="Arial"/>
                <a:ea typeface="Arial"/>
                <a:cs typeface="Arial"/>
                <a:sym typeface="Arial"/>
              </a:defRPr>
            </a:lvl1pPr>
          </a:lstStyle>
          <a:p>
            <a:pPr lvl="0">
              <a:defRPr sz="1800" b="0">
                <a:solidFill>
                  <a:srgbClr val="000000"/>
                </a:solidFill>
              </a:defRPr>
            </a:pPr>
            <a:r>
              <a:rPr sz="3200" b="1">
                <a:solidFill>
                  <a:srgbClr val="07276F"/>
                </a:solidFill>
              </a:rPr>
              <a:t>Classes of somatically acquired driver mutation in MDS, MDS/MPN and MPN</a:t>
            </a:r>
          </a:p>
        </p:txBody>
      </p:sp>
      <p:graphicFrame>
        <p:nvGraphicFramePr>
          <p:cNvPr id="658" name="Table 658"/>
          <p:cNvGraphicFramePr/>
          <p:nvPr/>
        </p:nvGraphicFramePr>
        <p:xfrm>
          <a:off x="557212" y="1693863"/>
          <a:ext cx="8228013" cy="4297656"/>
        </p:xfrm>
        <a:graphic>
          <a:graphicData uri="http://schemas.openxmlformats.org/drawingml/2006/table">
            <a:tbl>
              <a:tblPr firstRow="1" bandRow="1">
                <a:tableStyleId>{4C3C2611-4C71-4FC5-86AE-919BDF0F9419}</a:tableStyleId>
              </a:tblPr>
              <a:tblGrid>
                <a:gridCol w="1371335"/>
                <a:gridCol w="1371335"/>
                <a:gridCol w="1136499"/>
                <a:gridCol w="1791724"/>
                <a:gridCol w="1185784"/>
                <a:gridCol w="1371335"/>
              </a:tblGrid>
              <a:tr h="640028">
                <a:tc>
                  <a:txBody>
                    <a:bodyPr/>
                    <a:lstStyle/>
                    <a:p>
                      <a:pPr lvl="0" algn="l" defTabSz="457200">
                        <a:defRPr sz="1800" b="0" i="0" baseline="0">
                          <a:solidFill>
                            <a:srgbClr val="000000"/>
                          </a:solidFill>
                        </a:defRPr>
                      </a:pPr>
                      <a:r>
                        <a:rPr b="1">
                          <a:solidFill>
                            <a:srgbClr val="FFFFFF"/>
                          </a:solidFill>
                        </a:rPr>
                        <a:t>Signaling</a:t>
                      </a:r>
                    </a:p>
                  </a:txBody>
                  <a:tcPr marL="45714" marR="45714" marT="45714" marB="45714" horzOverflow="overflow">
                    <a:lnL w="12700">
                      <a:solidFill>
                        <a:srgbClr val="FFFFFF"/>
                      </a:solidFill>
                    </a:lnL>
                    <a:lnR w="12700">
                      <a:solidFill>
                        <a:srgbClr val="FFFFFF"/>
                      </a:solidFill>
                    </a:lnR>
                    <a:lnT w="12700">
                      <a:solidFill>
                        <a:srgbClr val="FFFFFF"/>
                      </a:solidFill>
                    </a:lnT>
                    <a:lnB w="38100">
                      <a:solidFill>
                        <a:srgbClr val="FFFFFF"/>
                      </a:solidFill>
                    </a:lnB>
                    <a:solidFill>
                      <a:srgbClr val="333399"/>
                    </a:solidFill>
                  </a:tcPr>
                </a:tc>
                <a:tc>
                  <a:txBody>
                    <a:bodyPr/>
                    <a:lstStyle/>
                    <a:p>
                      <a:pPr lvl="0" algn="l" defTabSz="457200">
                        <a:defRPr sz="1800" b="0" i="0" baseline="0">
                          <a:solidFill>
                            <a:srgbClr val="000000"/>
                          </a:solidFill>
                        </a:defRPr>
                      </a:pPr>
                      <a:r>
                        <a:rPr b="1">
                          <a:solidFill>
                            <a:srgbClr val="FFFFFF"/>
                          </a:solidFill>
                        </a:rPr>
                        <a:t>Epigenetic</a:t>
                      </a:r>
                    </a:p>
                  </a:txBody>
                  <a:tcPr marL="45714" marR="45714" marT="45714" marB="45714" horzOverflow="overflow">
                    <a:lnL w="12700">
                      <a:solidFill>
                        <a:srgbClr val="FFFFFF"/>
                      </a:solidFill>
                    </a:lnL>
                    <a:lnR w="12700">
                      <a:solidFill>
                        <a:srgbClr val="FFFFFF"/>
                      </a:solidFill>
                    </a:lnR>
                    <a:lnT w="12700">
                      <a:solidFill>
                        <a:srgbClr val="FFFFFF"/>
                      </a:solidFill>
                    </a:lnT>
                    <a:lnB w="38100">
                      <a:solidFill>
                        <a:srgbClr val="FFFFFF"/>
                      </a:solidFill>
                    </a:lnB>
                    <a:solidFill>
                      <a:srgbClr val="333399"/>
                    </a:solidFill>
                  </a:tcPr>
                </a:tc>
                <a:tc>
                  <a:txBody>
                    <a:bodyPr/>
                    <a:lstStyle/>
                    <a:p>
                      <a:pPr lvl="0" algn="l" defTabSz="457200">
                        <a:defRPr sz="1800" b="0" i="0" baseline="0">
                          <a:solidFill>
                            <a:srgbClr val="000000"/>
                          </a:solidFill>
                        </a:defRPr>
                      </a:pPr>
                      <a:r>
                        <a:rPr b="1">
                          <a:solidFill>
                            <a:srgbClr val="FFFFFF"/>
                          </a:solidFill>
                        </a:rPr>
                        <a:t>mRNA Splicing</a:t>
                      </a:r>
                    </a:p>
                  </a:txBody>
                  <a:tcPr marL="45714" marR="45714" marT="45714" marB="45714" horzOverflow="overflow">
                    <a:lnL w="12700">
                      <a:solidFill>
                        <a:srgbClr val="FFFFFF"/>
                      </a:solidFill>
                    </a:lnL>
                    <a:lnR w="12700">
                      <a:solidFill>
                        <a:srgbClr val="FFFFFF"/>
                      </a:solidFill>
                    </a:lnR>
                    <a:lnT w="12700">
                      <a:solidFill>
                        <a:srgbClr val="FFFFFF"/>
                      </a:solidFill>
                    </a:lnT>
                    <a:lnB w="38100">
                      <a:solidFill>
                        <a:srgbClr val="FFFFFF"/>
                      </a:solidFill>
                    </a:lnB>
                    <a:solidFill>
                      <a:srgbClr val="333399"/>
                    </a:solidFill>
                  </a:tcPr>
                </a:tc>
                <a:tc>
                  <a:txBody>
                    <a:bodyPr/>
                    <a:lstStyle/>
                    <a:p>
                      <a:pPr lvl="0" algn="l" defTabSz="457200">
                        <a:defRPr sz="1800" b="0" i="0" baseline="0">
                          <a:solidFill>
                            <a:srgbClr val="000000"/>
                          </a:solidFill>
                        </a:defRPr>
                      </a:pPr>
                      <a:r>
                        <a:rPr b="1">
                          <a:solidFill>
                            <a:srgbClr val="FFFFFF"/>
                          </a:solidFill>
                        </a:rPr>
                        <a:t>Transcription</a:t>
                      </a:r>
                    </a:p>
                  </a:txBody>
                  <a:tcPr marL="45714" marR="45714" marT="45714" marB="45714" horzOverflow="overflow">
                    <a:lnL w="12700">
                      <a:solidFill>
                        <a:srgbClr val="FFFFFF"/>
                      </a:solidFill>
                    </a:lnL>
                    <a:lnR w="12700">
                      <a:solidFill>
                        <a:srgbClr val="FFFFFF"/>
                      </a:solidFill>
                    </a:lnR>
                    <a:lnT w="12700">
                      <a:solidFill>
                        <a:srgbClr val="FFFFFF"/>
                      </a:solidFill>
                    </a:lnT>
                    <a:lnB w="38100">
                      <a:solidFill>
                        <a:srgbClr val="FFFFFF"/>
                      </a:solidFill>
                    </a:lnB>
                    <a:solidFill>
                      <a:srgbClr val="333399"/>
                    </a:solidFill>
                  </a:tcPr>
                </a:tc>
                <a:tc>
                  <a:txBody>
                    <a:bodyPr/>
                    <a:lstStyle/>
                    <a:p>
                      <a:pPr lvl="0" algn="l" defTabSz="457200">
                        <a:defRPr sz="1800" b="0" i="0" baseline="0">
                          <a:solidFill>
                            <a:srgbClr val="000000"/>
                          </a:solidFill>
                        </a:defRPr>
                      </a:pPr>
                      <a:r>
                        <a:rPr b="1">
                          <a:solidFill>
                            <a:srgbClr val="FFFFFF"/>
                          </a:solidFill>
                        </a:rPr>
                        <a:t>Cohesin</a:t>
                      </a:r>
                    </a:p>
                  </a:txBody>
                  <a:tcPr marL="45714" marR="45714" marT="45714" marB="45714" horzOverflow="overflow">
                    <a:lnL w="12700">
                      <a:solidFill>
                        <a:srgbClr val="FFFFFF"/>
                      </a:solidFill>
                    </a:lnL>
                    <a:lnR w="12700">
                      <a:solidFill>
                        <a:srgbClr val="FFFFFF"/>
                      </a:solidFill>
                    </a:lnR>
                    <a:lnT w="12700">
                      <a:solidFill>
                        <a:srgbClr val="FFFFFF"/>
                      </a:solidFill>
                    </a:lnT>
                    <a:lnB w="38100">
                      <a:solidFill>
                        <a:srgbClr val="FFFFFF"/>
                      </a:solidFill>
                    </a:lnB>
                    <a:solidFill>
                      <a:srgbClr val="333399"/>
                    </a:solidFill>
                  </a:tcPr>
                </a:tc>
                <a:tc>
                  <a:txBody>
                    <a:bodyPr/>
                    <a:lstStyle/>
                    <a:p>
                      <a:pPr lvl="0" algn="l" defTabSz="457200">
                        <a:defRPr sz="1800" b="0" i="0" baseline="0">
                          <a:solidFill>
                            <a:srgbClr val="000000"/>
                          </a:solidFill>
                        </a:defRPr>
                      </a:pPr>
                      <a:r>
                        <a:rPr b="1">
                          <a:solidFill>
                            <a:srgbClr val="FFFFFF"/>
                          </a:solidFill>
                        </a:rPr>
                        <a:t>Cyto</a:t>
                      </a:r>
                    </a:p>
                  </a:txBody>
                  <a:tcPr marL="45714" marR="45714" marT="45714" marB="45714" horzOverflow="overflow">
                    <a:lnL w="12700">
                      <a:solidFill>
                        <a:srgbClr val="FFFFFF"/>
                      </a:solidFill>
                    </a:lnL>
                    <a:lnR w="12700">
                      <a:solidFill>
                        <a:srgbClr val="FFFFFF"/>
                      </a:solidFill>
                    </a:lnR>
                    <a:lnT w="12700">
                      <a:solidFill>
                        <a:srgbClr val="FFFFFF"/>
                      </a:solidFill>
                    </a:lnT>
                    <a:lnB w="38100">
                      <a:solidFill>
                        <a:srgbClr val="FFFFFF"/>
                      </a:solidFill>
                    </a:lnB>
                    <a:solidFill>
                      <a:srgbClr val="333399"/>
                    </a:solidFill>
                  </a:tcPr>
                </a:tc>
              </a:tr>
              <a:tr h="3657334">
                <a:tc>
                  <a:txBody>
                    <a:bodyPr/>
                    <a:lstStyle/>
                    <a:p>
                      <a:pPr lvl="0" algn="l" defTabSz="457200">
                        <a:defRPr sz="1800" b="0" i="0" baseline="0"/>
                      </a:pPr>
                      <a:r>
                        <a:rPr b="1" i="1"/>
                        <a:t>TKI fusions</a:t>
                      </a:r>
                    </a:p>
                    <a:p>
                      <a:pPr lvl="0" algn="l" defTabSz="457200">
                        <a:defRPr sz="1800" b="0" i="0" baseline="0"/>
                      </a:pPr>
                      <a:r>
                        <a:rPr b="1" i="1"/>
                        <a:t>   Jak2</a:t>
                      </a:r>
                    </a:p>
                    <a:p>
                      <a:pPr lvl="0" algn="l" defTabSz="457200">
                        <a:defRPr sz="1800" b="0" i="0" baseline="0"/>
                      </a:pPr>
                      <a:r>
                        <a:rPr b="1" i="1"/>
                        <a:t>   MPL</a:t>
                      </a:r>
                    </a:p>
                    <a:p>
                      <a:pPr lvl="0" algn="l" defTabSz="457200">
                        <a:defRPr sz="1800" b="0" i="0" baseline="0"/>
                      </a:pPr>
                      <a:r>
                        <a:rPr b="1" i="1"/>
                        <a:t>   CBL</a:t>
                      </a:r>
                    </a:p>
                    <a:p>
                      <a:pPr lvl="0" algn="l" defTabSz="457200">
                        <a:defRPr sz="1800" b="0" i="0" baseline="0"/>
                      </a:pPr>
                      <a:r>
                        <a:rPr b="1" i="1"/>
                        <a:t>   NF1</a:t>
                      </a:r>
                    </a:p>
                    <a:p>
                      <a:pPr lvl="0" algn="l" defTabSz="457200">
                        <a:defRPr sz="1800" b="0" i="0" baseline="0"/>
                      </a:pPr>
                      <a:r>
                        <a:rPr b="1" i="1"/>
                        <a:t>  NRAS</a:t>
                      </a:r>
                    </a:p>
                    <a:p>
                      <a:pPr lvl="0" algn="l" defTabSz="457200">
                        <a:defRPr sz="1800" b="0" i="0" baseline="0"/>
                      </a:pPr>
                      <a:r>
                        <a:rPr b="1" i="1"/>
                        <a:t>  KRAS</a:t>
                      </a:r>
                    </a:p>
                    <a:p>
                      <a:pPr lvl="0" algn="l" defTabSz="457200">
                        <a:defRPr sz="1800" b="0" i="0" baseline="0"/>
                      </a:pPr>
                      <a:r>
                        <a:rPr b="1" i="1"/>
                        <a:t>  CSF3R</a:t>
                      </a:r>
                    </a:p>
                    <a:p>
                      <a:pPr lvl="0" algn="l" defTabSz="457200">
                        <a:defRPr sz="1800" b="0" i="0" baseline="0"/>
                      </a:pPr>
                      <a:r>
                        <a:rPr b="1" i="1"/>
                        <a:t>   RIT2</a:t>
                      </a:r>
                    </a:p>
                    <a:p>
                      <a:pPr lvl="0" algn="l" defTabSz="457200">
                        <a:defRPr sz="1800" b="0" i="0" baseline="0"/>
                      </a:pPr>
                      <a:r>
                        <a:rPr b="1" i="1"/>
                        <a:t>  PTPN11</a:t>
                      </a:r>
                    </a:p>
                    <a:p>
                      <a:pPr lvl="0" algn="l" defTabSz="457200">
                        <a:defRPr sz="1800" b="0" i="0" baseline="0"/>
                      </a:pPr>
                      <a:r>
                        <a:rPr b="1" i="1"/>
                        <a:t>   FLT3</a:t>
                      </a:r>
                    </a:p>
                    <a:p>
                      <a:pPr lvl="0" algn="l" defTabSz="457200">
                        <a:defRPr sz="1800" b="0" i="0" baseline="0"/>
                      </a:pPr>
                      <a:r>
                        <a:rPr b="1" i="1"/>
                        <a:t>   KIT</a:t>
                      </a:r>
                    </a:p>
                    <a:p>
                      <a:pPr lvl="0" algn="l" defTabSz="457200">
                        <a:defRPr sz="1800" b="0" i="0" baseline="0"/>
                      </a:pPr>
                      <a:r>
                        <a:rPr b="1" i="1"/>
                        <a:t>  SETBP1</a:t>
                      </a:r>
                    </a:p>
                  </a:txBody>
                  <a:tcPr marL="45714" marR="45714" marT="45714" marB="45714" horzOverflow="overflow">
                    <a:lnL w="12700">
                      <a:solidFill>
                        <a:srgbClr val="FFFFFF"/>
                      </a:solidFill>
                    </a:lnL>
                    <a:lnR w="12700">
                      <a:solidFill>
                        <a:srgbClr val="FFFFFF"/>
                      </a:solidFill>
                    </a:lnR>
                    <a:lnT w="38100">
                      <a:solidFill>
                        <a:srgbClr val="FFFFFF"/>
                      </a:solidFill>
                    </a:lnT>
                    <a:lnB w="12700">
                      <a:solidFill>
                        <a:srgbClr val="FFFFFF"/>
                      </a:solidFill>
                    </a:lnB>
                    <a:solidFill>
                      <a:srgbClr val="CCCCDD"/>
                    </a:solidFill>
                  </a:tcPr>
                </a:tc>
                <a:tc>
                  <a:txBody>
                    <a:bodyPr/>
                    <a:lstStyle/>
                    <a:p>
                      <a:pPr lvl="0" algn="l" defTabSz="457200">
                        <a:defRPr sz="1800" b="0" i="0" baseline="0"/>
                      </a:pPr>
                      <a:r>
                        <a:rPr b="1" i="1"/>
                        <a:t>   TET2</a:t>
                      </a:r>
                    </a:p>
                    <a:p>
                      <a:pPr lvl="0" algn="l" defTabSz="457200">
                        <a:defRPr sz="1800" b="0" i="0" baseline="0"/>
                      </a:pPr>
                      <a:r>
                        <a:rPr b="1" i="1"/>
                        <a:t>  DNMT3A</a:t>
                      </a:r>
                    </a:p>
                    <a:p>
                      <a:pPr lvl="0" algn="l" defTabSz="457200">
                        <a:defRPr sz="1800" b="0" i="0" baseline="0"/>
                      </a:pPr>
                      <a:r>
                        <a:rPr b="1" i="1"/>
                        <a:t>  IDH1/2</a:t>
                      </a:r>
                    </a:p>
                    <a:p>
                      <a:pPr lvl="0" algn="l" defTabSz="457200">
                        <a:defRPr sz="1800" b="0" i="0" baseline="0"/>
                      </a:pPr>
                      <a:r>
                        <a:rPr b="1" i="1"/>
                        <a:t>    EZH2</a:t>
                      </a:r>
                    </a:p>
                    <a:p>
                      <a:pPr lvl="0" algn="l" defTabSz="457200">
                        <a:defRPr sz="1800" b="0" i="0" baseline="0"/>
                      </a:pPr>
                      <a:r>
                        <a:rPr b="1" i="1"/>
                        <a:t>   ASXL1</a:t>
                      </a:r>
                    </a:p>
                    <a:p>
                      <a:pPr lvl="0" algn="l" defTabSz="457200">
                        <a:defRPr sz="1800" b="0" i="0" baseline="0"/>
                      </a:pPr>
                      <a:r>
                        <a:rPr b="1" i="1"/>
                        <a:t>   PHF6</a:t>
                      </a:r>
                    </a:p>
                    <a:p>
                      <a:pPr lvl="0" algn="l" defTabSz="457200">
                        <a:defRPr sz="1800" b="0" i="0" baseline="0"/>
                      </a:pPr>
                      <a:r>
                        <a:rPr b="1" i="1"/>
                        <a:t> CREBBP</a:t>
                      </a:r>
                    </a:p>
                    <a:p>
                      <a:pPr lvl="0" algn="l" defTabSz="457200">
                        <a:defRPr sz="1800" b="0" i="0" baseline="0"/>
                      </a:pPr>
                      <a:r>
                        <a:rPr b="1" i="1"/>
                        <a:t>   EP300</a:t>
                      </a:r>
                    </a:p>
                  </a:txBody>
                  <a:tcPr marL="45714" marR="45714" marT="45714" marB="45714" horzOverflow="overflow">
                    <a:lnL w="12700">
                      <a:solidFill>
                        <a:srgbClr val="FFFFFF"/>
                      </a:solidFill>
                    </a:lnL>
                    <a:lnR w="12700">
                      <a:solidFill>
                        <a:srgbClr val="FFFFFF"/>
                      </a:solidFill>
                    </a:lnR>
                    <a:lnT w="38100">
                      <a:solidFill>
                        <a:srgbClr val="FFFFFF"/>
                      </a:solidFill>
                    </a:lnT>
                    <a:lnB w="12700">
                      <a:solidFill>
                        <a:srgbClr val="FFFFFF"/>
                      </a:solidFill>
                    </a:lnB>
                    <a:solidFill>
                      <a:srgbClr val="CCCCDD"/>
                    </a:solidFill>
                  </a:tcPr>
                </a:tc>
                <a:tc>
                  <a:txBody>
                    <a:bodyPr/>
                    <a:lstStyle/>
                    <a:p>
                      <a:pPr lvl="0" algn="l" defTabSz="457200">
                        <a:defRPr sz="1800" b="0" i="0" baseline="0"/>
                      </a:pPr>
                      <a:r>
                        <a:rPr b="1" i="1"/>
                        <a:t>  SF381</a:t>
                      </a:r>
                    </a:p>
                    <a:p>
                      <a:pPr lvl="0" algn="l" defTabSz="457200">
                        <a:defRPr sz="1800" b="0" i="0" baseline="0"/>
                      </a:pPr>
                      <a:r>
                        <a:rPr b="1" i="1"/>
                        <a:t>  SRF2</a:t>
                      </a:r>
                    </a:p>
                    <a:p>
                      <a:pPr lvl="0" algn="l" defTabSz="457200">
                        <a:defRPr sz="1800" b="0" i="0" baseline="0"/>
                      </a:pPr>
                      <a:r>
                        <a:rPr b="1" i="1"/>
                        <a:t> U2AF1</a:t>
                      </a:r>
                    </a:p>
                    <a:p>
                      <a:pPr lvl="0" algn="l" defTabSz="457200">
                        <a:defRPr sz="1800" b="0" i="0" baseline="0"/>
                      </a:pPr>
                      <a:r>
                        <a:rPr b="1" i="1"/>
                        <a:t>  ZRSR2</a:t>
                      </a:r>
                    </a:p>
                    <a:p>
                      <a:pPr lvl="0" algn="l" defTabSz="457200">
                        <a:defRPr sz="1800" b="0" i="0" baseline="0"/>
                      </a:pPr>
                      <a:r>
                        <a:rPr b="1" i="1"/>
                        <a:t> LUC7L2</a:t>
                      </a:r>
                    </a:p>
                    <a:p>
                      <a:pPr lvl="0" algn="l" defTabSz="457200">
                        <a:defRPr sz="1800" b="0" i="0" baseline="0"/>
                      </a:pPr>
                      <a:r>
                        <a:rPr b="1" i="1"/>
                        <a:t> PPRF2</a:t>
                      </a:r>
                    </a:p>
                  </a:txBody>
                  <a:tcPr marL="45714" marR="45714" marT="45714" marB="45714" horzOverflow="overflow">
                    <a:lnL w="12700">
                      <a:solidFill>
                        <a:srgbClr val="FFFFFF"/>
                      </a:solidFill>
                    </a:lnL>
                    <a:lnR w="12700">
                      <a:solidFill>
                        <a:srgbClr val="FFFFFF"/>
                      </a:solidFill>
                    </a:lnR>
                    <a:lnT w="38100">
                      <a:solidFill>
                        <a:srgbClr val="FFFFFF"/>
                      </a:solidFill>
                    </a:lnT>
                    <a:lnB w="12700">
                      <a:solidFill>
                        <a:srgbClr val="FFFFFF"/>
                      </a:solidFill>
                    </a:lnB>
                    <a:solidFill>
                      <a:srgbClr val="CCCCDD"/>
                    </a:solidFill>
                  </a:tcPr>
                </a:tc>
                <a:tc>
                  <a:txBody>
                    <a:bodyPr/>
                    <a:lstStyle/>
                    <a:p>
                      <a:pPr lvl="0" algn="l" defTabSz="457200">
                        <a:defRPr sz="1800" b="0" i="0" baseline="0"/>
                      </a:pPr>
                      <a:r>
                        <a:rPr b="1" i="1"/>
                        <a:t>     RUNX1</a:t>
                      </a:r>
                    </a:p>
                    <a:p>
                      <a:pPr lvl="0" algn="l" defTabSz="457200">
                        <a:defRPr sz="1800" b="0" i="0" baseline="0"/>
                      </a:pPr>
                      <a:r>
                        <a:rPr b="1" i="1"/>
                        <a:t>      P53</a:t>
                      </a:r>
                    </a:p>
                    <a:p>
                      <a:pPr lvl="0" algn="l" defTabSz="457200">
                        <a:defRPr sz="1800" b="0" i="0" baseline="0"/>
                      </a:pPr>
                      <a:r>
                        <a:rPr b="1" i="1"/>
                        <a:t>     ETV6</a:t>
                      </a:r>
                    </a:p>
                    <a:p>
                      <a:pPr lvl="0" algn="l" defTabSz="457200">
                        <a:defRPr sz="1800" b="0" i="0" baseline="0"/>
                      </a:pPr>
                      <a:r>
                        <a:rPr b="1" i="1"/>
                        <a:t>     BCOR</a:t>
                      </a:r>
                    </a:p>
                    <a:p>
                      <a:pPr lvl="0" algn="l" defTabSz="457200">
                        <a:defRPr sz="1800" b="0" i="0" baseline="0"/>
                      </a:pPr>
                      <a:r>
                        <a:rPr b="1" i="1"/>
                        <a:t>     CUX1</a:t>
                      </a:r>
                    </a:p>
                  </a:txBody>
                  <a:tcPr marL="45714" marR="45714" marT="45714" marB="45714" horzOverflow="overflow">
                    <a:lnL w="12700">
                      <a:solidFill>
                        <a:srgbClr val="FFFFFF"/>
                      </a:solidFill>
                    </a:lnL>
                    <a:lnR w="12700">
                      <a:solidFill>
                        <a:srgbClr val="FFFFFF"/>
                      </a:solidFill>
                    </a:lnR>
                    <a:lnT w="38100">
                      <a:solidFill>
                        <a:srgbClr val="FFFFFF"/>
                      </a:solidFill>
                    </a:lnT>
                    <a:lnB w="12700">
                      <a:solidFill>
                        <a:srgbClr val="FFFFFF"/>
                      </a:solidFill>
                    </a:lnB>
                    <a:solidFill>
                      <a:srgbClr val="CCCCDD"/>
                    </a:solidFill>
                  </a:tcPr>
                </a:tc>
                <a:tc>
                  <a:txBody>
                    <a:bodyPr/>
                    <a:lstStyle/>
                    <a:p>
                      <a:pPr lvl="0" algn="l" defTabSz="457200">
                        <a:defRPr sz="1800" b="0" i="0" baseline="0"/>
                      </a:pPr>
                      <a:r>
                        <a:rPr b="1" i="1"/>
                        <a:t>STAG2</a:t>
                      </a:r>
                    </a:p>
                    <a:p>
                      <a:pPr lvl="0" algn="l" defTabSz="457200">
                        <a:defRPr sz="1800" b="0" i="0" baseline="0"/>
                      </a:pPr>
                      <a:r>
                        <a:rPr b="1" i="1"/>
                        <a:t>SMC1A</a:t>
                      </a:r>
                    </a:p>
                    <a:p>
                      <a:pPr lvl="0" algn="l" defTabSz="457200">
                        <a:defRPr sz="1800" b="0" i="0" baseline="0"/>
                      </a:pPr>
                      <a:r>
                        <a:rPr b="1" i="1"/>
                        <a:t>SMC3</a:t>
                      </a:r>
                    </a:p>
                    <a:p>
                      <a:pPr lvl="0" algn="l" defTabSz="457200">
                        <a:defRPr sz="1800" b="0" i="0" baseline="0"/>
                      </a:pPr>
                      <a:r>
                        <a:rPr b="1" i="1"/>
                        <a:t>RAD21</a:t>
                      </a:r>
                    </a:p>
                  </a:txBody>
                  <a:tcPr marL="45714" marR="45714" marT="45714" marB="45714" horzOverflow="overflow">
                    <a:lnL w="12700">
                      <a:solidFill>
                        <a:srgbClr val="FFFFFF"/>
                      </a:solidFill>
                    </a:lnL>
                    <a:lnR w="12700">
                      <a:solidFill>
                        <a:srgbClr val="FFFFFF"/>
                      </a:solidFill>
                    </a:lnR>
                    <a:lnT w="38100">
                      <a:solidFill>
                        <a:srgbClr val="FFFFFF"/>
                      </a:solidFill>
                    </a:lnT>
                    <a:lnB w="12700">
                      <a:solidFill>
                        <a:srgbClr val="FFFFFF"/>
                      </a:solidFill>
                    </a:lnB>
                    <a:solidFill>
                      <a:srgbClr val="CCCCDD"/>
                    </a:solidFill>
                  </a:tcPr>
                </a:tc>
                <a:tc>
                  <a:txBody>
                    <a:bodyPr/>
                    <a:lstStyle/>
                    <a:p>
                      <a:pPr lvl="0" algn="l" defTabSz="457200">
                        <a:defRPr sz="1800" b="0" i="0" baseline="0"/>
                      </a:pPr>
                      <a:r>
                        <a:rPr b="1" i="1"/>
                        <a:t>   5q-</a:t>
                      </a:r>
                    </a:p>
                    <a:p>
                      <a:pPr lvl="0" algn="l" defTabSz="457200">
                        <a:defRPr sz="1800" b="0" i="0" baseline="0"/>
                      </a:pPr>
                      <a:r>
                        <a:rPr b="1" i="1"/>
                        <a:t> -7/7q</a:t>
                      </a:r>
                    </a:p>
                    <a:p>
                      <a:pPr lvl="0" algn="l" defTabSz="457200">
                        <a:defRPr sz="1800" b="0" i="0" baseline="0"/>
                      </a:pPr>
                      <a:r>
                        <a:rPr b="1" i="1"/>
                        <a:t>   +8</a:t>
                      </a:r>
                    </a:p>
                    <a:p>
                      <a:pPr lvl="0" algn="l" defTabSz="457200">
                        <a:defRPr sz="1800" b="0" i="0" baseline="0"/>
                      </a:pPr>
                      <a:r>
                        <a:rPr b="1" i="1"/>
                        <a:t>   +19</a:t>
                      </a:r>
                    </a:p>
                    <a:p>
                      <a:pPr lvl="0" algn="l" defTabSz="457200">
                        <a:defRPr sz="1800" b="0" i="0" baseline="0"/>
                      </a:pPr>
                      <a:r>
                        <a:rPr b="1" i="1"/>
                        <a:t>  t(17q)</a:t>
                      </a:r>
                    </a:p>
                    <a:p>
                      <a:pPr lvl="0" algn="l" defTabSz="457200">
                        <a:defRPr sz="1800" b="0" i="0" baseline="0"/>
                      </a:pPr>
                      <a:r>
                        <a:rPr b="1" i="1"/>
                        <a:t>del(11q)</a:t>
                      </a:r>
                    </a:p>
                    <a:p>
                      <a:pPr lvl="0" algn="l" defTabSz="457200">
                        <a:defRPr sz="1800" b="0" i="0" baseline="0"/>
                      </a:pPr>
                      <a:r>
                        <a:rPr b="1" i="1"/>
                        <a:t>del(12p)</a:t>
                      </a:r>
                    </a:p>
                    <a:p>
                      <a:pPr lvl="0" algn="l" defTabSz="457200">
                        <a:defRPr sz="1800" b="0" i="0" baseline="0"/>
                      </a:pPr>
                      <a:r>
                        <a:rPr b="1" i="1"/>
                        <a:t>Del(20q)</a:t>
                      </a:r>
                    </a:p>
                    <a:p>
                      <a:pPr lvl="0" algn="l" defTabSz="457200">
                        <a:defRPr sz="1800" b="0" i="0" baseline="0"/>
                      </a:pPr>
                      <a:r>
                        <a:rPr b="1" i="1"/>
                        <a:t> Inv(3q)</a:t>
                      </a:r>
                    </a:p>
                    <a:p>
                      <a:pPr lvl="0" algn="l" defTabSz="457200">
                        <a:defRPr sz="1800" b="0" i="0" baseline="0"/>
                      </a:pPr>
                      <a:r>
                        <a:rPr b="1" i="1"/>
                        <a:t>  t(3.3)</a:t>
                      </a:r>
                    </a:p>
                  </a:txBody>
                  <a:tcPr marL="45714" marR="45714" marT="45714" marB="45714" horzOverflow="overflow">
                    <a:lnL w="12700">
                      <a:solidFill>
                        <a:srgbClr val="FFFFFF"/>
                      </a:solidFill>
                    </a:lnL>
                    <a:lnR w="12700">
                      <a:solidFill>
                        <a:srgbClr val="FFFFFF"/>
                      </a:solidFill>
                    </a:lnR>
                    <a:lnT w="38100">
                      <a:solidFill>
                        <a:srgbClr val="FFFFFF"/>
                      </a:solidFill>
                    </a:lnT>
                    <a:lnB w="12700">
                      <a:solidFill>
                        <a:srgbClr val="FFFFFF"/>
                      </a:solidFill>
                    </a:lnB>
                    <a:solidFill>
                      <a:srgbClr val="CCCCDD"/>
                    </a:solidFill>
                  </a:tcPr>
                </a:tc>
              </a:tr>
            </a:tbl>
          </a:graphicData>
        </a:graphic>
      </p:graphicFrame>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 name="Shape 660"/>
          <p:cNvSpPr>
            <a:spLocks noGrp="1"/>
          </p:cNvSpPr>
          <p:nvPr>
            <p:ph type="title"/>
          </p:nvPr>
        </p:nvSpPr>
        <p:spPr>
          <a:xfrm>
            <a:off x="774700" y="904875"/>
            <a:ext cx="7997825" cy="715964"/>
          </a:xfrm>
          <a:prstGeom prst="rect">
            <a:avLst/>
          </a:prstGeom>
        </p:spPr>
        <p:txBody>
          <a:bodyPr lIns="0" tIns="0" rIns="0" bIns="0">
            <a:normAutofit/>
          </a:bodyPr>
          <a:lstStyle/>
          <a:p>
            <a:pPr lvl="0"/>
            <a:endParaRPr/>
          </a:p>
        </p:txBody>
      </p:sp>
      <p:sp>
        <p:nvSpPr>
          <p:cNvPr id="661" name="Shape 661"/>
          <p:cNvSpPr>
            <a:spLocks noGrp="1"/>
          </p:cNvSpPr>
          <p:nvPr>
            <p:ph type="body" idx="1"/>
          </p:nvPr>
        </p:nvSpPr>
        <p:spPr>
          <a:xfrm>
            <a:off x="774700" y="1752600"/>
            <a:ext cx="7997825" cy="3810000"/>
          </a:xfrm>
          <a:prstGeom prst="rect">
            <a:avLst/>
          </a:prstGeom>
        </p:spPr>
        <p:txBody>
          <a:bodyPr lIns="0" tIns="0" rIns="0" bIns="0">
            <a:normAutofit/>
          </a:bodyPr>
          <a:lstStyle/>
          <a:p>
            <a:pPr lvl="0"/>
            <a:endParaRPr/>
          </a:p>
        </p:txBody>
      </p:sp>
      <p:pic>
        <p:nvPicPr>
          <p:cNvPr id="662" name="image32.png"/>
          <p:cNvPicPr/>
          <p:nvPr/>
        </p:nvPicPr>
        <p:blipFill>
          <a:blip r:embed="rId2">
            <a:extLst/>
          </a:blip>
          <a:stretch>
            <a:fillRect/>
          </a:stretch>
        </p:blipFill>
        <p:spPr>
          <a:xfrm>
            <a:off x="0" y="0"/>
            <a:ext cx="9144000" cy="6921500"/>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hape 47"/>
          <p:cNvSpPr>
            <a:spLocks noGrp="1"/>
          </p:cNvSpPr>
          <p:nvPr>
            <p:ph type="title"/>
          </p:nvPr>
        </p:nvSpPr>
        <p:spPr>
          <a:xfrm>
            <a:off x="774700" y="430742"/>
            <a:ext cx="7997825" cy="715964"/>
          </a:xfrm>
          <a:prstGeom prst="rect">
            <a:avLst/>
          </a:prstGeom>
        </p:spPr>
        <p:txBody>
          <a:bodyPr lIns="0" tIns="0" rIns="0" bIns="0">
            <a:normAutofit/>
          </a:bodyPr>
          <a:lstStyle>
            <a:lvl1pPr defTabSz="685800">
              <a:defRPr sz="2100">
                <a:latin typeface="Arial"/>
                <a:ea typeface="Arial"/>
                <a:cs typeface="Arial"/>
                <a:sym typeface="Arial"/>
              </a:defRPr>
            </a:lvl1pPr>
          </a:lstStyle>
          <a:p>
            <a:pPr lvl="0">
              <a:defRPr sz="1800" b="0">
                <a:solidFill>
                  <a:srgbClr val="000000"/>
                </a:solidFill>
              </a:defRPr>
            </a:pPr>
            <a:r>
              <a:rPr sz="2100" b="1">
                <a:solidFill>
                  <a:srgbClr val="07276F"/>
                </a:solidFill>
              </a:rPr>
              <a:t>Philadelphia Chromosome Translocation in CML Results in BCR-ABL Oncogene</a:t>
            </a:r>
          </a:p>
        </p:txBody>
      </p:sp>
      <p:sp>
        <p:nvSpPr>
          <p:cNvPr id="48" name="Shape 48"/>
          <p:cNvSpPr>
            <a:spLocks noGrp="1"/>
          </p:cNvSpPr>
          <p:nvPr>
            <p:ph type="body" idx="1"/>
          </p:nvPr>
        </p:nvSpPr>
        <p:spPr>
          <a:xfrm>
            <a:off x="5109633" y="1667933"/>
            <a:ext cx="3848099" cy="1566334"/>
          </a:xfrm>
          <a:prstGeom prst="rect">
            <a:avLst/>
          </a:prstGeom>
        </p:spPr>
        <p:txBody>
          <a:bodyPr lIns="0" tIns="0" rIns="0" bIns="0">
            <a:normAutofit/>
          </a:bodyPr>
          <a:lstStyle/>
          <a:p>
            <a:pPr marL="326571" lvl="0" indent="-326571">
              <a:spcBef>
                <a:spcPts val="600"/>
              </a:spcBef>
              <a:buFont typeface="Wingdings"/>
              <a:buChar char="▪"/>
              <a:defRPr sz="1800"/>
            </a:pPr>
            <a:r>
              <a:rPr sz="2000"/>
              <a:t>Stem cell disorder</a:t>
            </a:r>
          </a:p>
          <a:p>
            <a:pPr marL="326571" lvl="0" indent="-326571">
              <a:spcBef>
                <a:spcPts val="600"/>
              </a:spcBef>
              <a:buFont typeface="Wingdings"/>
              <a:buChar char="▪"/>
              <a:defRPr sz="1800"/>
            </a:pPr>
            <a:r>
              <a:rPr sz="2000"/>
              <a:t>Characterized by myeloproliferation</a:t>
            </a:r>
          </a:p>
          <a:p>
            <a:pPr marL="326571" lvl="0" indent="-326571">
              <a:spcBef>
                <a:spcPts val="600"/>
              </a:spcBef>
              <a:buFont typeface="Wingdings"/>
              <a:buChar char="▪"/>
              <a:defRPr sz="1800"/>
            </a:pPr>
            <a:r>
              <a:rPr sz="2000"/>
              <a:t>Well-described clinical course</a:t>
            </a:r>
          </a:p>
        </p:txBody>
      </p:sp>
      <p:sp>
        <p:nvSpPr>
          <p:cNvPr id="49" name="Shape 49"/>
          <p:cNvSpPr/>
          <p:nvPr/>
        </p:nvSpPr>
        <p:spPr>
          <a:xfrm>
            <a:off x="1611313" y="2036276"/>
            <a:ext cx="395233" cy="32260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400">
                <a:latin typeface="Arial"/>
                <a:ea typeface="Arial"/>
                <a:cs typeface="Arial"/>
                <a:sym typeface="Arial"/>
              </a:defRPr>
            </a:lvl1pPr>
          </a:lstStyle>
          <a:p>
            <a:pPr lvl="0">
              <a:defRPr sz="1800" baseline="0"/>
            </a:pPr>
            <a:r>
              <a:rPr sz="1400" baseline="-25000"/>
              <a:t>22</a:t>
            </a:r>
          </a:p>
        </p:txBody>
      </p:sp>
      <p:sp>
        <p:nvSpPr>
          <p:cNvPr id="50" name="Shape 50"/>
          <p:cNvSpPr/>
          <p:nvPr/>
        </p:nvSpPr>
        <p:spPr>
          <a:xfrm>
            <a:off x="3350719" y="1761437"/>
            <a:ext cx="560871" cy="55958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lgn="ctr">
              <a:defRPr baseline="0"/>
            </a:pPr>
            <a:r>
              <a:rPr sz="1400" baseline="-25000">
                <a:latin typeface="Arial"/>
                <a:ea typeface="Arial"/>
                <a:cs typeface="Arial"/>
                <a:sym typeface="Arial"/>
              </a:rPr>
              <a:t>Ph</a:t>
            </a:r>
            <a:br>
              <a:rPr sz="1400" baseline="-25000">
                <a:latin typeface="Arial"/>
                <a:ea typeface="Arial"/>
                <a:cs typeface="Arial"/>
                <a:sym typeface="Arial"/>
              </a:rPr>
            </a:br>
            <a:r>
              <a:rPr sz="1400" baseline="-25000">
                <a:latin typeface="Arial"/>
                <a:ea typeface="Arial"/>
                <a:cs typeface="Arial"/>
                <a:sym typeface="Arial"/>
              </a:rPr>
              <a:t>22q-</a:t>
            </a:r>
          </a:p>
        </p:txBody>
      </p:sp>
      <p:sp>
        <p:nvSpPr>
          <p:cNvPr id="51" name="Shape 51"/>
          <p:cNvSpPr/>
          <p:nvPr/>
        </p:nvSpPr>
        <p:spPr>
          <a:xfrm>
            <a:off x="3729037" y="2781089"/>
            <a:ext cx="582190" cy="55958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lgn="ctr">
              <a:defRPr baseline="0"/>
            </a:pPr>
            <a:r>
              <a:rPr sz="1400" i="1" baseline="-25000">
                <a:latin typeface="Arial"/>
                <a:ea typeface="Arial"/>
                <a:cs typeface="Arial"/>
                <a:sym typeface="Arial"/>
              </a:rPr>
              <a:t>BCR</a:t>
            </a:r>
            <a:br>
              <a:rPr sz="1400" i="1" baseline="-25000">
                <a:latin typeface="Arial"/>
                <a:ea typeface="Arial"/>
                <a:cs typeface="Arial"/>
                <a:sym typeface="Arial"/>
              </a:rPr>
            </a:br>
            <a:r>
              <a:rPr sz="1400" i="1" baseline="-25000">
                <a:latin typeface="Arial"/>
                <a:ea typeface="Arial"/>
                <a:cs typeface="Arial"/>
                <a:sym typeface="Arial"/>
              </a:rPr>
              <a:t>ABL</a:t>
            </a:r>
          </a:p>
        </p:txBody>
      </p:sp>
      <p:sp>
        <p:nvSpPr>
          <p:cNvPr id="52" name="Shape 52"/>
          <p:cNvSpPr/>
          <p:nvPr/>
        </p:nvSpPr>
        <p:spPr>
          <a:xfrm>
            <a:off x="1898650" y="2830779"/>
            <a:ext cx="583829" cy="32260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400" i="1">
                <a:latin typeface="Arial"/>
                <a:ea typeface="Arial"/>
                <a:cs typeface="Arial"/>
                <a:sym typeface="Arial"/>
              </a:defRPr>
            </a:lvl1pPr>
          </a:lstStyle>
          <a:p>
            <a:pPr lvl="0">
              <a:defRPr sz="1800" i="0" baseline="0"/>
            </a:pPr>
            <a:r>
              <a:rPr sz="1400" i="1" baseline="-25000"/>
              <a:t>BCR</a:t>
            </a:r>
          </a:p>
        </p:txBody>
      </p:sp>
      <p:sp>
        <p:nvSpPr>
          <p:cNvPr id="53" name="Shape 53"/>
          <p:cNvSpPr/>
          <p:nvPr/>
        </p:nvSpPr>
        <p:spPr>
          <a:xfrm>
            <a:off x="708026" y="3051443"/>
            <a:ext cx="541190" cy="32260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400" i="1">
                <a:latin typeface="Arial"/>
                <a:ea typeface="Arial"/>
                <a:cs typeface="Arial"/>
                <a:sym typeface="Arial"/>
              </a:defRPr>
            </a:lvl1pPr>
          </a:lstStyle>
          <a:p>
            <a:pPr lvl="0">
              <a:defRPr sz="1800" i="0" baseline="0"/>
            </a:pPr>
            <a:r>
              <a:rPr sz="1400" i="1" baseline="-25000"/>
              <a:t>ABL</a:t>
            </a:r>
          </a:p>
        </p:txBody>
      </p:sp>
      <p:sp>
        <p:nvSpPr>
          <p:cNvPr id="54" name="Shape 54"/>
          <p:cNvSpPr/>
          <p:nvPr/>
        </p:nvSpPr>
        <p:spPr>
          <a:xfrm>
            <a:off x="1817688" y="2468829"/>
            <a:ext cx="1293936" cy="32260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400">
                <a:latin typeface="Arial"/>
                <a:ea typeface="Arial"/>
                <a:cs typeface="Arial"/>
                <a:sym typeface="Arial"/>
              </a:defRPr>
            </a:lvl1pPr>
          </a:lstStyle>
          <a:p>
            <a:pPr lvl="0">
              <a:defRPr sz="1800" baseline="0"/>
            </a:pPr>
            <a:r>
              <a:rPr sz="1400" baseline="-25000"/>
              <a:t>Translocation</a:t>
            </a:r>
          </a:p>
        </p:txBody>
      </p:sp>
      <p:sp>
        <p:nvSpPr>
          <p:cNvPr id="55" name="Shape 55"/>
          <p:cNvSpPr/>
          <p:nvPr/>
        </p:nvSpPr>
        <p:spPr>
          <a:xfrm>
            <a:off x="1250950" y="3800742"/>
            <a:ext cx="2515713" cy="32260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400">
                <a:latin typeface="Arial"/>
                <a:ea typeface="Arial"/>
                <a:cs typeface="Arial"/>
                <a:sym typeface="Arial"/>
              </a:defRPr>
            </a:lvl1pPr>
          </a:lstStyle>
          <a:p>
            <a:pPr lvl="0">
              <a:defRPr sz="1800" baseline="0"/>
            </a:pPr>
            <a:r>
              <a:rPr sz="1400" baseline="-25000"/>
              <a:t>Transcription and translation</a:t>
            </a:r>
          </a:p>
        </p:txBody>
      </p:sp>
      <p:sp>
        <p:nvSpPr>
          <p:cNvPr id="56" name="Shape 56"/>
          <p:cNvSpPr/>
          <p:nvPr/>
        </p:nvSpPr>
        <p:spPr>
          <a:xfrm>
            <a:off x="381000" y="4251114"/>
            <a:ext cx="1287376" cy="55958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lgn="ctr">
              <a:defRPr baseline="0"/>
            </a:pPr>
            <a:r>
              <a:rPr sz="1400" b="1" baseline="-25000">
                <a:latin typeface="Arial"/>
                <a:ea typeface="Arial"/>
                <a:cs typeface="Arial"/>
                <a:sym typeface="Arial"/>
              </a:rPr>
              <a:t>Inhibition by</a:t>
            </a:r>
            <a:br>
              <a:rPr sz="1400" b="1" baseline="-25000">
                <a:latin typeface="Arial"/>
                <a:ea typeface="Arial"/>
                <a:cs typeface="Arial"/>
                <a:sym typeface="Arial"/>
              </a:rPr>
            </a:br>
            <a:r>
              <a:rPr sz="1400" b="1" baseline="-25000">
                <a:latin typeface="Arial"/>
                <a:ea typeface="Arial"/>
                <a:cs typeface="Arial"/>
                <a:sym typeface="Arial"/>
              </a:rPr>
              <a:t>TKI</a:t>
            </a:r>
          </a:p>
        </p:txBody>
      </p:sp>
      <p:sp>
        <p:nvSpPr>
          <p:cNvPr id="57" name="Shape 57"/>
          <p:cNvSpPr/>
          <p:nvPr/>
        </p:nvSpPr>
        <p:spPr>
          <a:xfrm>
            <a:off x="3162300" y="4049502"/>
            <a:ext cx="1533373" cy="55958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lgn="ctr">
              <a:defRPr baseline="0"/>
            </a:pPr>
            <a:r>
              <a:rPr sz="1400" baseline="-25000">
                <a:latin typeface="Arial"/>
                <a:ea typeface="Arial"/>
                <a:cs typeface="Arial"/>
                <a:sym typeface="Arial"/>
              </a:rPr>
              <a:t>BCR-ABL fusion</a:t>
            </a:r>
            <a:br>
              <a:rPr sz="1400" baseline="-25000">
                <a:latin typeface="Arial"/>
                <a:ea typeface="Arial"/>
                <a:cs typeface="Arial"/>
                <a:sym typeface="Arial"/>
              </a:rPr>
            </a:br>
            <a:r>
              <a:rPr sz="1400" baseline="-25000">
                <a:latin typeface="Arial"/>
                <a:ea typeface="Arial"/>
                <a:cs typeface="Arial"/>
                <a:sym typeface="Arial"/>
              </a:rPr>
              <a:t>protein</a:t>
            </a:r>
          </a:p>
        </p:txBody>
      </p:sp>
      <p:sp>
        <p:nvSpPr>
          <p:cNvPr id="58" name="Shape 58"/>
          <p:cNvSpPr/>
          <p:nvPr/>
        </p:nvSpPr>
        <p:spPr>
          <a:xfrm>
            <a:off x="1400175" y="4684979"/>
            <a:ext cx="2443555" cy="32260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400">
                <a:latin typeface="Arial"/>
                <a:ea typeface="Arial"/>
                <a:cs typeface="Arial"/>
                <a:sym typeface="Arial"/>
              </a:defRPr>
            </a:lvl1pPr>
          </a:lstStyle>
          <a:p>
            <a:pPr lvl="0">
              <a:defRPr sz="1800" baseline="0"/>
            </a:pPr>
            <a:r>
              <a:rPr sz="1400" baseline="-25000"/>
              <a:t>Constitutive tyrosine kinase</a:t>
            </a:r>
          </a:p>
        </p:txBody>
      </p:sp>
      <p:sp>
        <p:nvSpPr>
          <p:cNvPr id="59" name="Shape 59"/>
          <p:cNvSpPr/>
          <p:nvPr/>
        </p:nvSpPr>
        <p:spPr>
          <a:xfrm>
            <a:off x="896938" y="5054867"/>
            <a:ext cx="3316018" cy="32260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400">
                <a:latin typeface="Arial"/>
                <a:ea typeface="Arial"/>
                <a:cs typeface="Arial"/>
                <a:sym typeface="Arial"/>
              </a:defRPr>
            </a:lvl1pPr>
          </a:lstStyle>
          <a:p>
            <a:pPr lvl="0">
              <a:defRPr sz="1800" baseline="0"/>
            </a:pPr>
            <a:r>
              <a:rPr sz="1400" baseline="-25000"/>
              <a:t>Phosphorylation of multiple substrates</a:t>
            </a:r>
          </a:p>
        </p:txBody>
      </p:sp>
      <p:sp>
        <p:nvSpPr>
          <p:cNvPr id="60" name="Shape 60"/>
          <p:cNvSpPr/>
          <p:nvPr/>
        </p:nvSpPr>
        <p:spPr>
          <a:xfrm>
            <a:off x="381000" y="5386654"/>
            <a:ext cx="4539435" cy="32260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400">
                <a:latin typeface="Arial"/>
                <a:ea typeface="Arial"/>
                <a:cs typeface="Arial"/>
                <a:sym typeface="Arial"/>
              </a:defRPr>
            </a:lvl1pPr>
          </a:lstStyle>
          <a:p>
            <a:pPr lvl="0">
              <a:defRPr sz="1800" baseline="0"/>
            </a:pPr>
            <a:r>
              <a:rPr sz="1400" baseline="-25000"/>
              <a:t>Mitogenic signaling and genomic instability increased</a:t>
            </a:r>
          </a:p>
        </p:txBody>
      </p:sp>
      <p:sp>
        <p:nvSpPr>
          <p:cNvPr id="61" name="Shape 61"/>
          <p:cNvSpPr/>
          <p:nvPr/>
        </p:nvSpPr>
        <p:spPr>
          <a:xfrm>
            <a:off x="639764" y="5670817"/>
            <a:ext cx="3796528" cy="32260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400">
                <a:latin typeface="Arial"/>
                <a:ea typeface="Arial"/>
                <a:cs typeface="Arial"/>
                <a:sym typeface="Arial"/>
              </a:defRPr>
            </a:lvl1pPr>
          </a:lstStyle>
          <a:p>
            <a:pPr lvl="0">
              <a:defRPr sz="1800" baseline="0"/>
            </a:pPr>
            <a:r>
              <a:rPr sz="1400" baseline="-25000"/>
              <a:t>Apoptosis and stromal regulation decreased</a:t>
            </a:r>
          </a:p>
        </p:txBody>
      </p:sp>
      <p:sp>
        <p:nvSpPr>
          <p:cNvPr id="62" name="Shape 62"/>
          <p:cNvSpPr/>
          <p:nvPr/>
        </p:nvSpPr>
        <p:spPr>
          <a:xfrm>
            <a:off x="2046288" y="2870200"/>
            <a:ext cx="790466" cy="0"/>
          </a:xfrm>
          <a:prstGeom prst="line">
            <a:avLst/>
          </a:prstGeom>
          <a:ln w="28575">
            <a:solidFill/>
            <a:round/>
            <a:tailEnd type="triangle"/>
          </a:ln>
        </p:spPr>
        <p:txBody>
          <a:bodyPr lIns="0" tIns="0" rIns="0" bIns="0"/>
          <a:lstStyle/>
          <a:p>
            <a:pPr lvl="0" defTabSz="457200">
              <a:defRPr sz="1200" baseline="0">
                <a:latin typeface="+mn-lt"/>
                <a:ea typeface="+mn-ea"/>
                <a:cs typeface="+mn-cs"/>
                <a:sym typeface="Helvetica"/>
              </a:defRPr>
            </a:pPr>
            <a:endParaRPr/>
          </a:p>
        </p:txBody>
      </p:sp>
      <p:sp>
        <p:nvSpPr>
          <p:cNvPr id="63" name="Shape 63"/>
          <p:cNvSpPr/>
          <p:nvPr/>
        </p:nvSpPr>
        <p:spPr>
          <a:xfrm rot="19885300">
            <a:off x="1464867" y="3018853"/>
            <a:ext cx="185318" cy="1047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1"/>
                  <a:pt x="21600" y="21600"/>
                </a:cubicBezTo>
              </a:path>
            </a:pathLst>
          </a:custGeom>
          <a:ln w="28575">
            <a:solidFill/>
            <a:round/>
            <a:tailEnd type="triangle"/>
          </a:ln>
        </p:spPr>
        <p:txBody>
          <a:bodyPr lIns="0" tIns="0" rIns="0" bIns="0" anchor="ctr"/>
          <a:lstStyle/>
          <a:p>
            <a:pPr lvl="0" algn="ctr">
              <a:defRPr>
                <a:latin typeface="Arial"/>
                <a:ea typeface="Arial"/>
                <a:cs typeface="Arial"/>
                <a:sym typeface="Arial"/>
              </a:defRPr>
            </a:pPr>
            <a:endParaRPr/>
          </a:p>
        </p:txBody>
      </p:sp>
      <p:sp>
        <p:nvSpPr>
          <p:cNvPr id="64" name="Shape 64"/>
          <p:cNvSpPr/>
          <p:nvPr/>
        </p:nvSpPr>
        <p:spPr>
          <a:xfrm rot="9961941">
            <a:off x="1455243" y="3132664"/>
            <a:ext cx="185318" cy="1038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1"/>
                  <a:pt x="21600" y="21600"/>
                </a:cubicBezTo>
              </a:path>
            </a:pathLst>
          </a:custGeom>
          <a:ln w="28575">
            <a:solidFill/>
            <a:round/>
            <a:tailEnd type="triangle"/>
          </a:ln>
        </p:spPr>
        <p:txBody>
          <a:bodyPr lIns="0" tIns="0" rIns="0" bIns="0" anchor="ctr"/>
          <a:lstStyle/>
          <a:p>
            <a:pPr lvl="0" algn="ctr">
              <a:defRPr>
                <a:latin typeface="Arial"/>
                <a:ea typeface="Arial"/>
                <a:cs typeface="Arial"/>
                <a:sym typeface="Arial"/>
              </a:defRPr>
            </a:pPr>
            <a:endParaRPr/>
          </a:p>
        </p:txBody>
      </p:sp>
      <p:sp>
        <p:nvSpPr>
          <p:cNvPr id="65" name="Shape 65"/>
          <p:cNvSpPr/>
          <p:nvPr/>
        </p:nvSpPr>
        <p:spPr>
          <a:xfrm>
            <a:off x="2479674" y="3712678"/>
            <a:ext cx="1" cy="226951"/>
          </a:xfrm>
          <a:prstGeom prst="line">
            <a:avLst/>
          </a:prstGeom>
          <a:ln w="28575">
            <a:solidFill/>
            <a:round/>
            <a:tailEnd type="triangle"/>
          </a:ln>
        </p:spPr>
        <p:txBody>
          <a:bodyPr lIns="0" tIns="0" rIns="0" bIns="0"/>
          <a:lstStyle/>
          <a:p>
            <a:pPr lvl="0" defTabSz="457200">
              <a:defRPr sz="1200" baseline="0">
                <a:latin typeface="+mn-lt"/>
                <a:ea typeface="+mn-ea"/>
                <a:cs typeface="+mn-cs"/>
                <a:sym typeface="Helvetica"/>
              </a:defRPr>
            </a:pPr>
            <a:endParaRPr/>
          </a:p>
        </p:txBody>
      </p:sp>
      <p:sp>
        <p:nvSpPr>
          <p:cNvPr id="66" name="Shape 66"/>
          <p:cNvSpPr/>
          <p:nvPr/>
        </p:nvSpPr>
        <p:spPr>
          <a:xfrm>
            <a:off x="2478088" y="4044465"/>
            <a:ext cx="1" cy="226951"/>
          </a:xfrm>
          <a:prstGeom prst="line">
            <a:avLst/>
          </a:prstGeom>
          <a:ln w="28575">
            <a:solidFill/>
            <a:round/>
            <a:tailEnd type="triangle"/>
          </a:ln>
        </p:spPr>
        <p:txBody>
          <a:bodyPr lIns="0" tIns="0" rIns="0" bIns="0"/>
          <a:lstStyle/>
          <a:p>
            <a:pPr lvl="0" defTabSz="457200">
              <a:defRPr sz="1200" baseline="0">
                <a:latin typeface="+mn-lt"/>
                <a:ea typeface="+mn-ea"/>
                <a:cs typeface="+mn-cs"/>
                <a:sym typeface="Helvetica"/>
              </a:defRPr>
            </a:pPr>
            <a:endParaRPr/>
          </a:p>
        </p:txBody>
      </p:sp>
      <p:sp>
        <p:nvSpPr>
          <p:cNvPr id="67" name="Shape 67"/>
          <p:cNvSpPr/>
          <p:nvPr/>
        </p:nvSpPr>
        <p:spPr>
          <a:xfrm>
            <a:off x="1770064" y="4282206"/>
            <a:ext cx="733067" cy="13267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731" y="21600"/>
                </a:lnTo>
                <a:lnTo>
                  <a:pt x="0" y="21600"/>
                </a:lnTo>
                <a:lnTo>
                  <a:pt x="0" y="0"/>
                </a:lnTo>
                <a:close/>
              </a:path>
            </a:pathLst>
          </a:custGeom>
          <a:solidFill>
            <a:srgbClr val="FFFFFF"/>
          </a:solidFill>
          <a:ln w="12700">
            <a:miter lim="400000"/>
          </a:ln>
        </p:spPr>
        <p:txBody>
          <a:bodyPr lIns="0" tIns="0" rIns="0" bIns="0"/>
          <a:lstStyle/>
          <a:p>
            <a:pPr lvl="0">
              <a:lnSpc>
                <a:spcPct val="90000"/>
              </a:lnSpc>
              <a:spcBef>
                <a:spcPts val="700"/>
              </a:spcBef>
              <a:defRPr b="1"/>
            </a:pPr>
            <a:endParaRPr/>
          </a:p>
        </p:txBody>
      </p:sp>
      <p:sp>
        <p:nvSpPr>
          <p:cNvPr id="68" name="Shape 68"/>
          <p:cNvSpPr/>
          <p:nvPr/>
        </p:nvSpPr>
        <p:spPr>
          <a:xfrm flipH="1" flipV="1">
            <a:off x="2382838" y="4283652"/>
            <a:ext cx="819985" cy="14140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731" y="21600"/>
                </a:lnTo>
                <a:lnTo>
                  <a:pt x="0" y="21600"/>
                </a:lnTo>
                <a:lnTo>
                  <a:pt x="0" y="0"/>
                </a:lnTo>
                <a:close/>
              </a:path>
            </a:pathLst>
          </a:custGeom>
          <a:solidFill>
            <a:srgbClr val="333399"/>
          </a:solidFill>
          <a:ln w="12700">
            <a:miter lim="400000"/>
          </a:ln>
        </p:spPr>
        <p:txBody>
          <a:bodyPr lIns="0" tIns="0" rIns="0" bIns="0"/>
          <a:lstStyle/>
          <a:p>
            <a:pPr lvl="0"/>
            <a:endParaRPr/>
          </a:p>
        </p:txBody>
      </p:sp>
      <p:sp>
        <p:nvSpPr>
          <p:cNvPr id="69" name="Shape 69"/>
          <p:cNvSpPr/>
          <p:nvPr/>
        </p:nvSpPr>
        <p:spPr>
          <a:xfrm>
            <a:off x="2476500" y="4405957"/>
            <a:ext cx="1" cy="373595"/>
          </a:xfrm>
          <a:prstGeom prst="line">
            <a:avLst/>
          </a:prstGeom>
          <a:ln w="28575">
            <a:solidFill/>
            <a:round/>
            <a:tailEnd type="triangle"/>
          </a:ln>
        </p:spPr>
        <p:txBody>
          <a:bodyPr lIns="0" tIns="0" rIns="0" bIns="0"/>
          <a:lstStyle/>
          <a:p>
            <a:pPr lvl="0" defTabSz="457200">
              <a:defRPr sz="1200" baseline="0">
                <a:latin typeface="+mn-lt"/>
                <a:ea typeface="+mn-ea"/>
                <a:cs typeface="+mn-cs"/>
                <a:sym typeface="Helvetica"/>
              </a:defRPr>
            </a:pPr>
            <a:endParaRPr/>
          </a:p>
        </p:txBody>
      </p:sp>
      <p:sp>
        <p:nvSpPr>
          <p:cNvPr id="70" name="Shape 70"/>
          <p:cNvSpPr/>
          <p:nvPr/>
        </p:nvSpPr>
        <p:spPr>
          <a:xfrm>
            <a:off x="1749425" y="4618037"/>
            <a:ext cx="621549" cy="1"/>
          </a:xfrm>
          <a:prstGeom prst="line">
            <a:avLst/>
          </a:prstGeom>
          <a:ln w="28575">
            <a:solidFill/>
            <a:round/>
            <a:tailEnd type="triangle"/>
          </a:ln>
        </p:spPr>
        <p:txBody>
          <a:bodyPr lIns="0" tIns="0" rIns="0" bIns="0"/>
          <a:lstStyle/>
          <a:p>
            <a:pPr lvl="0" defTabSz="457200">
              <a:defRPr sz="1200" baseline="0">
                <a:latin typeface="+mn-lt"/>
                <a:ea typeface="+mn-ea"/>
                <a:cs typeface="+mn-cs"/>
                <a:sym typeface="Helvetica"/>
              </a:defRPr>
            </a:pPr>
            <a:endParaRPr/>
          </a:p>
        </p:txBody>
      </p:sp>
      <p:sp>
        <p:nvSpPr>
          <p:cNvPr id="71" name="Shape 71"/>
          <p:cNvSpPr/>
          <p:nvPr/>
        </p:nvSpPr>
        <p:spPr>
          <a:xfrm>
            <a:off x="2476500" y="4954450"/>
            <a:ext cx="1" cy="225204"/>
          </a:xfrm>
          <a:prstGeom prst="line">
            <a:avLst/>
          </a:prstGeom>
          <a:ln w="28575">
            <a:solidFill/>
            <a:round/>
            <a:tailEnd type="triangle"/>
          </a:ln>
        </p:spPr>
        <p:txBody>
          <a:bodyPr lIns="0" tIns="0" rIns="0" bIns="0"/>
          <a:lstStyle/>
          <a:p>
            <a:pPr lvl="0" defTabSz="457200">
              <a:defRPr sz="1200" baseline="0">
                <a:latin typeface="+mn-lt"/>
                <a:ea typeface="+mn-ea"/>
                <a:cs typeface="+mn-cs"/>
                <a:sym typeface="Helvetica"/>
              </a:defRPr>
            </a:pPr>
            <a:endParaRPr/>
          </a:p>
        </p:txBody>
      </p:sp>
      <p:sp>
        <p:nvSpPr>
          <p:cNvPr id="72" name="Shape 72"/>
          <p:cNvSpPr/>
          <p:nvPr/>
        </p:nvSpPr>
        <p:spPr>
          <a:xfrm>
            <a:off x="2487613" y="5295415"/>
            <a:ext cx="1" cy="226951"/>
          </a:xfrm>
          <a:prstGeom prst="line">
            <a:avLst/>
          </a:prstGeom>
          <a:ln w="28575">
            <a:solidFill/>
            <a:round/>
            <a:tailEnd type="triangle"/>
          </a:ln>
        </p:spPr>
        <p:txBody>
          <a:bodyPr lIns="0" tIns="0" rIns="0" bIns="0"/>
          <a:lstStyle/>
          <a:p>
            <a:pPr lvl="0" defTabSz="457200">
              <a:defRPr sz="1200" baseline="0">
                <a:latin typeface="+mn-lt"/>
                <a:ea typeface="+mn-ea"/>
                <a:cs typeface="+mn-cs"/>
                <a:sym typeface="Helvetica"/>
              </a:defRPr>
            </a:pPr>
            <a:endParaRPr/>
          </a:p>
        </p:txBody>
      </p:sp>
      <p:sp>
        <p:nvSpPr>
          <p:cNvPr id="73" name="Shape 73"/>
          <p:cNvSpPr/>
          <p:nvPr/>
        </p:nvSpPr>
        <p:spPr>
          <a:xfrm>
            <a:off x="2497138" y="5883575"/>
            <a:ext cx="1" cy="375340"/>
          </a:xfrm>
          <a:prstGeom prst="line">
            <a:avLst/>
          </a:prstGeom>
          <a:ln w="28575">
            <a:solidFill/>
            <a:round/>
            <a:tailEnd type="triangle"/>
          </a:ln>
        </p:spPr>
        <p:txBody>
          <a:bodyPr lIns="0" tIns="0" rIns="0" bIns="0"/>
          <a:lstStyle/>
          <a:p>
            <a:pPr lvl="0" defTabSz="457200">
              <a:defRPr sz="1200" baseline="0">
                <a:latin typeface="+mn-lt"/>
                <a:ea typeface="+mn-ea"/>
                <a:cs typeface="+mn-cs"/>
                <a:sym typeface="Helvetica"/>
              </a:defRPr>
            </a:pPr>
            <a:endParaRPr/>
          </a:p>
        </p:txBody>
      </p:sp>
      <p:sp>
        <p:nvSpPr>
          <p:cNvPr id="74" name="Shape 74"/>
          <p:cNvSpPr/>
          <p:nvPr/>
        </p:nvSpPr>
        <p:spPr>
          <a:xfrm>
            <a:off x="2400299" y="4560887"/>
            <a:ext cx="137131" cy="105848"/>
          </a:xfrm>
          <a:prstGeom prst="line">
            <a:avLst/>
          </a:prstGeom>
          <a:ln w="28575">
            <a:solidFill>
              <a:srgbClr val="C00000"/>
            </a:solidFill>
            <a:round/>
          </a:ln>
        </p:spPr>
        <p:txBody>
          <a:bodyPr lIns="0" tIns="0" rIns="0" bIns="0"/>
          <a:lstStyle/>
          <a:p>
            <a:pPr lvl="0" defTabSz="457200">
              <a:defRPr sz="1200" baseline="0">
                <a:latin typeface="+mn-lt"/>
                <a:ea typeface="+mn-ea"/>
                <a:cs typeface="+mn-cs"/>
                <a:sym typeface="Helvetica"/>
              </a:defRPr>
            </a:pPr>
            <a:endParaRPr/>
          </a:p>
        </p:txBody>
      </p:sp>
      <p:sp>
        <p:nvSpPr>
          <p:cNvPr id="75" name="Shape 75"/>
          <p:cNvSpPr/>
          <p:nvPr/>
        </p:nvSpPr>
        <p:spPr>
          <a:xfrm flipV="1">
            <a:off x="2420938" y="4659790"/>
            <a:ext cx="143478" cy="12224"/>
          </a:xfrm>
          <a:prstGeom prst="line">
            <a:avLst/>
          </a:prstGeom>
          <a:ln w="28575">
            <a:solidFill>
              <a:srgbClr val="C00000"/>
            </a:solidFill>
            <a:round/>
          </a:ln>
        </p:spPr>
        <p:txBody>
          <a:bodyPr lIns="0" tIns="0" rIns="0" bIns="0"/>
          <a:lstStyle/>
          <a:p>
            <a:pPr lvl="0" defTabSz="457200">
              <a:defRPr sz="1200" baseline="0">
                <a:latin typeface="+mn-lt"/>
                <a:ea typeface="+mn-ea"/>
                <a:cs typeface="+mn-cs"/>
                <a:sym typeface="Helvetica"/>
              </a:defRPr>
            </a:pPr>
            <a:endParaRPr/>
          </a:p>
        </p:txBody>
      </p:sp>
      <p:sp>
        <p:nvSpPr>
          <p:cNvPr id="76" name="Shape 76"/>
          <p:cNvSpPr/>
          <p:nvPr/>
        </p:nvSpPr>
        <p:spPr>
          <a:xfrm>
            <a:off x="2468563" y="3310773"/>
            <a:ext cx="1151259" cy="416824"/>
          </a:xfrm>
          <a:custGeom>
            <a:avLst/>
            <a:gdLst/>
            <a:ahLst/>
            <a:cxnLst>
              <a:cxn ang="0">
                <a:pos x="wd2" y="hd2"/>
              </a:cxn>
              <a:cxn ang="5400000">
                <a:pos x="wd2" y="hd2"/>
              </a:cxn>
              <a:cxn ang="10800000">
                <a:pos x="wd2" y="hd2"/>
              </a:cxn>
              <a:cxn ang="16200000">
                <a:pos x="wd2" y="hd2"/>
              </a:cxn>
            </a:cxnLst>
            <a:rect l="0" t="0" r="r" b="b"/>
            <a:pathLst>
              <a:path w="21600" h="21399" extrusionOk="0">
                <a:moveTo>
                  <a:pt x="21600" y="0"/>
                </a:moveTo>
                <a:cubicBezTo>
                  <a:pt x="21479" y="3041"/>
                  <a:pt x="21359" y="6082"/>
                  <a:pt x="20566" y="8808"/>
                </a:cubicBezTo>
                <a:cubicBezTo>
                  <a:pt x="19774" y="11534"/>
                  <a:pt x="18568" y="14365"/>
                  <a:pt x="16846" y="16357"/>
                </a:cubicBezTo>
                <a:cubicBezTo>
                  <a:pt x="15123" y="18350"/>
                  <a:pt x="12712" y="19922"/>
                  <a:pt x="10232" y="20761"/>
                </a:cubicBezTo>
                <a:cubicBezTo>
                  <a:pt x="7751" y="21600"/>
                  <a:pt x="3669" y="21338"/>
                  <a:pt x="1964" y="21390"/>
                </a:cubicBezTo>
                <a:cubicBezTo>
                  <a:pt x="258" y="21443"/>
                  <a:pt x="129" y="21259"/>
                  <a:pt x="0" y="21076"/>
                </a:cubicBezTo>
              </a:path>
            </a:pathLst>
          </a:custGeom>
          <a:ln w="28575">
            <a:solidFill/>
            <a:round/>
          </a:ln>
        </p:spPr>
        <p:txBody>
          <a:bodyPr lIns="0" tIns="0" rIns="0" bIns="0" anchor="ctr"/>
          <a:lstStyle/>
          <a:p>
            <a:pPr lvl="0"/>
            <a:endParaRPr/>
          </a:p>
        </p:txBody>
      </p:sp>
      <p:grpSp>
        <p:nvGrpSpPr>
          <p:cNvPr id="81" name="Group 81"/>
          <p:cNvGrpSpPr/>
          <p:nvPr/>
        </p:nvGrpSpPr>
        <p:grpSpPr>
          <a:xfrm>
            <a:off x="1162050" y="1842054"/>
            <a:ext cx="273875" cy="1344242"/>
            <a:chOff x="0" y="0"/>
            <a:chExt cx="273874" cy="1344241"/>
          </a:xfrm>
        </p:grpSpPr>
        <p:sp>
          <p:nvSpPr>
            <p:cNvPr id="77" name="Shape 77"/>
            <p:cNvSpPr/>
            <p:nvPr/>
          </p:nvSpPr>
          <p:spPr>
            <a:xfrm>
              <a:off x="0" y="-1"/>
              <a:ext cx="273875" cy="477177"/>
            </a:xfrm>
            <a:prstGeom prst="roundRect">
              <a:avLst>
                <a:gd name="adj" fmla="val 38000"/>
              </a:avLst>
            </a:prstGeom>
            <a:solidFill>
              <a:srgbClr val="BBE0E3"/>
            </a:solidFill>
            <a:ln w="12700" cap="flat">
              <a:noFill/>
              <a:miter lim="400000"/>
            </a:ln>
            <a:effectLst/>
          </p:spPr>
          <p:txBody>
            <a:bodyPr wrap="square" lIns="0" tIns="0" rIns="0" bIns="0" numCol="1" anchor="t">
              <a:noAutofit/>
            </a:bodyPr>
            <a:lstStyle/>
            <a:p>
              <a:pPr lvl="0">
                <a:lnSpc>
                  <a:spcPct val="90000"/>
                </a:lnSpc>
                <a:spcBef>
                  <a:spcPts val="700"/>
                </a:spcBef>
                <a:defRPr b="1"/>
              </a:pPr>
              <a:endParaRPr/>
            </a:p>
          </p:txBody>
        </p:sp>
        <p:sp>
          <p:nvSpPr>
            <p:cNvPr id="78" name="Shape 78"/>
            <p:cNvSpPr/>
            <p:nvPr/>
          </p:nvSpPr>
          <p:spPr>
            <a:xfrm>
              <a:off x="0" y="493665"/>
              <a:ext cx="273875" cy="850577"/>
            </a:xfrm>
            <a:prstGeom prst="roundRect">
              <a:avLst>
                <a:gd name="adj" fmla="val 38000"/>
              </a:avLst>
            </a:prstGeom>
            <a:solidFill>
              <a:srgbClr val="BBE0E3"/>
            </a:solidFill>
            <a:ln w="12700" cap="flat">
              <a:noFill/>
              <a:miter lim="400000"/>
            </a:ln>
            <a:effectLst/>
          </p:spPr>
          <p:txBody>
            <a:bodyPr wrap="square" lIns="0" tIns="0" rIns="0" bIns="0" numCol="1" anchor="t">
              <a:noAutofit/>
            </a:bodyPr>
            <a:lstStyle/>
            <a:p>
              <a:pPr lvl="0">
                <a:lnSpc>
                  <a:spcPct val="90000"/>
                </a:lnSpc>
                <a:spcBef>
                  <a:spcPts val="700"/>
                </a:spcBef>
                <a:defRPr b="1"/>
              </a:pPr>
              <a:endParaRPr/>
            </a:p>
          </p:txBody>
        </p:sp>
        <p:sp>
          <p:nvSpPr>
            <p:cNvPr id="79" name="Shape 79"/>
            <p:cNvSpPr/>
            <p:nvPr/>
          </p:nvSpPr>
          <p:spPr>
            <a:xfrm>
              <a:off x="0" y="1146386"/>
              <a:ext cx="273875" cy="93108"/>
            </a:xfrm>
            <a:prstGeom prst="rect">
              <a:avLst/>
            </a:prstGeom>
            <a:solidFill>
              <a:srgbClr val="333399"/>
            </a:solidFill>
            <a:ln w="12700" cap="flat">
              <a:noFill/>
              <a:miter lim="400000"/>
            </a:ln>
            <a:effectLst/>
          </p:spPr>
          <p:txBody>
            <a:bodyPr wrap="square" lIns="0" tIns="0" rIns="0" bIns="0" numCol="1" anchor="t">
              <a:noAutofit/>
            </a:bodyPr>
            <a:lstStyle/>
            <a:p>
              <a:pPr lvl="0">
                <a:lnSpc>
                  <a:spcPct val="90000"/>
                </a:lnSpc>
                <a:spcBef>
                  <a:spcPts val="700"/>
                </a:spcBef>
                <a:defRPr b="1"/>
              </a:pPr>
              <a:endParaRPr/>
            </a:p>
          </p:txBody>
        </p:sp>
        <p:sp>
          <p:nvSpPr>
            <p:cNvPr id="80" name="Shape 80"/>
            <p:cNvSpPr/>
            <p:nvPr/>
          </p:nvSpPr>
          <p:spPr>
            <a:xfrm>
              <a:off x="111465" y="401528"/>
              <a:ext cx="47380" cy="128024"/>
            </a:xfrm>
            <a:prstGeom prst="rect">
              <a:avLst/>
            </a:prstGeom>
            <a:solidFill>
              <a:srgbClr val="BBE0E3"/>
            </a:solidFill>
            <a:ln w="12700" cap="flat">
              <a:noFill/>
              <a:miter lim="400000"/>
            </a:ln>
            <a:effectLst/>
          </p:spPr>
          <p:txBody>
            <a:bodyPr wrap="square" lIns="0" tIns="0" rIns="0" bIns="0" numCol="1" anchor="t">
              <a:noAutofit/>
            </a:bodyPr>
            <a:lstStyle/>
            <a:p>
              <a:pPr lvl="0">
                <a:lnSpc>
                  <a:spcPct val="90000"/>
                </a:lnSpc>
                <a:spcBef>
                  <a:spcPts val="700"/>
                </a:spcBef>
                <a:defRPr b="1"/>
              </a:pPr>
              <a:endParaRPr/>
            </a:p>
          </p:txBody>
        </p:sp>
      </p:grpSp>
      <p:grpSp>
        <p:nvGrpSpPr>
          <p:cNvPr id="86" name="Group 86"/>
          <p:cNvGrpSpPr/>
          <p:nvPr/>
        </p:nvGrpSpPr>
        <p:grpSpPr>
          <a:xfrm>
            <a:off x="2954339" y="1820178"/>
            <a:ext cx="278795" cy="1558971"/>
            <a:chOff x="0" y="0"/>
            <a:chExt cx="278794" cy="1558969"/>
          </a:xfrm>
        </p:grpSpPr>
        <p:sp>
          <p:nvSpPr>
            <p:cNvPr id="82" name="Shape 82"/>
            <p:cNvSpPr/>
            <p:nvPr/>
          </p:nvSpPr>
          <p:spPr>
            <a:xfrm>
              <a:off x="3644" y="493173"/>
              <a:ext cx="273327" cy="1065797"/>
            </a:xfrm>
            <a:prstGeom prst="roundRect">
              <a:avLst>
                <a:gd name="adj" fmla="val 38000"/>
              </a:avLst>
            </a:prstGeom>
            <a:solidFill>
              <a:srgbClr val="BBE0E3"/>
            </a:solidFill>
            <a:ln w="12700" cap="flat">
              <a:noFill/>
              <a:miter lim="400000"/>
            </a:ln>
            <a:effectLst/>
          </p:spPr>
          <p:txBody>
            <a:bodyPr wrap="square" lIns="0" tIns="0" rIns="0" bIns="0" numCol="1" anchor="t">
              <a:noAutofit/>
            </a:bodyPr>
            <a:lstStyle/>
            <a:p>
              <a:pPr lvl="0">
                <a:lnSpc>
                  <a:spcPct val="90000"/>
                </a:lnSpc>
                <a:spcBef>
                  <a:spcPts val="700"/>
                </a:spcBef>
                <a:defRPr b="1"/>
              </a:pPr>
              <a:endParaRPr/>
            </a:p>
          </p:txBody>
        </p:sp>
        <p:sp>
          <p:nvSpPr>
            <p:cNvPr id="83" name="Shape 83"/>
            <p:cNvSpPr/>
            <p:nvPr/>
          </p:nvSpPr>
          <p:spPr>
            <a:xfrm>
              <a:off x="4556" y="-1"/>
              <a:ext cx="273327" cy="476703"/>
            </a:xfrm>
            <a:prstGeom prst="roundRect">
              <a:avLst>
                <a:gd name="adj" fmla="val 38000"/>
              </a:avLst>
            </a:prstGeom>
            <a:solidFill>
              <a:srgbClr val="BBE0E3"/>
            </a:solidFill>
            <a:ln w="12700" cap="flat">
              <a:noFill/>
              <a:miter lim="400000"/>
            </a:ln>
            <a:effectLst/>
          </p:spPr>
          <p:txBody>
            <a:bodyPr wrap="square" lIns="0" tIns="0" rIns="0" bIns="0" numCol="1" anchor="t">
              <a:noAutofit/>
            </a:bodyPr>
            <a:lstStyle/>
            <a:p>
              <a:pPr lvl="0">
                <a:lnSpc>
                  <a:spcPct val="90000"/>
                </a:lnSpc>
                <a:spcBef>
                  <a:spcPts val="700"/>
                </a:spcBef>
                <a:defRPr b="1"/>
              </a:pPr>
              <a:endParaRPr/>
            </a:p>
          </p:txBody>
        </p:sp>
        <p:sp>
          <p:nvSpPr>
            <p:cNvPr id="84" name="Shape 84"/>
            <p:cNvSpPr/>
            <p:nvPr/>
          </p:nvSpPr>
          <p:spPr>
            <a:xfrm rot="10800000">
              <a:off x="0" y="1134748"/>
              <a:ext cx="278795" cy="424222"/>
            </a:xfrm>
            <a:custGeom>
              <a:avLst/>
              <a:gdLst/>
              <a:ahLst/>
              <a:cxnLst>
                <a:cxn ang="0">
                  <a:pos x="wd2" y="hd2"/>
                </a:cxn>
                <a:cxn ang="5400000">
                  <a:pos x="wd2" y="hd2"/>
                </a:cxn>
                <a:cxn ang="10800000">
                  <a:pos x="wd2" y="hd2"/>
                </a:cxn>
                <a:cxn ang="16200000">
                  <a:pos x="wd2" y="hd2"/>
                </a:cxn>
              </a:cxnLst>
              <a:rect l="0" t="0" r="r" b="b"/>
              <a:pathLst>
                <a:path w="21600" h="21600" extrusionOk="0">
                  <a:moveTo>
                    <a:pt x="8449" y="0"/>
                  </a:moveTo>
                  <a:lnTo>
                    <a:pt x="13151" y="0"/>
                  </a:lnTo>
                  <a:cubicBezTo>
                    <a:pt x="17817" y="0"/>
                    <a:pt x="21600" y="2486"/>
                    <a:pt x="21600" y="5553"/>
                  </a:cubicBezTo>
                  <a:lnTo>
                    <a:pt x="21600" y="21600"/>
                  </a:lnTo>
                  <a:lnTo>
                    <a:pt x="0" y="21600"/>
                  </a:lnTo>
                  <a:lnTo>
                    <a:pt x="0" y="5553"/>
                  </a:lnTo>
                  <a:cubicBezTo>
                    <a:pt x="0" y="2486"/>
                    <a:pt x="3783" y="0"/>
                    <a:pt x="8449" y="0"/>
                  </a:cubicBezTo>
                  <a:close/>
                </a:path>
              </a:pathLst>
            </a:custGeom>
            <a:solidFill>
              <a:srgbClr val="000000"/>
            </a:solidFill>
            <a:ln w="12700" cap="flat">
              <a:noFill/>
              <a:miter lim="400000"/>
            </a:ln>
            <a:effectLst/>
          </p:spPr>
          <p:txBody>
            <a:bodyPr wrap="square" lIns="0" tIns="0" rIns="0" bIns="0" numCol="1" anchor="t">
              <a:noAutofit/>
            </a:bodyPr>
            <a:lstStyle/>
            <a:p>
              <a:pPr lvl="0">
                <a:lnSpc>
                  <a:spcPct val="90000"/>
                </a:lnSpc>
                <a:spcBef>
                  <a:spcPts val="700"/>
                </a:spcBef>
                <a:defRPr b="1"/>
              </a:pPr>
              <a:endParaRPr/>
            </a:p>
          </p:txBody>
        </p:sp>
        <p:sp>
          <p:nvSpPr>
            <p:cNvPr id="85" name="Shape 85"/>
            <p:cNvSpPr/>
            <p:nvPr/>
          </p:nvSpPr>
          <p:spPr>
            <a:xfrm>
              <a:off x="115799" y="406940"/>
              <a:ext cx="47285" cy="127897"/>
            </a:xfrm>
            <a:prstGeom prst="rect">
              <a:avLst/>
            </a:prstGeom>
            <a:solidFill>
              <a:srgbClr val="BBE0E3"/>
            </a:solidFill>
            <a:ln w="12700" cap="flat">
              <a:noFill/>
              <a:miter lim="400000"/>
            </a:ln>
            <a:effectLst/>
          </p:spPr>
          <p:txBody>
            <a:bodyPr wrap="square" lIns="0" tIns="0" rIns="0" bIns="0" numCol="1" anchor="t">
              <a:noAutofit/>
            </a:bodyPr>
            <a:lstStyle/>
            <a:p>
              <a:pPr lvl="0">
                <a:lnSpc>
                  <a:spcPct val="90000"/>
                </a:lnSpc>
                <a:spcBef>
                  <a:spcPts val="700"/>
                </a:spcBef>
                <a:defRPr b="1"/>
              </a:pPr>
              <a:endParaRPr/>
            </a:p>
          </p:txBody>
        </p:sp>
      </p:grpSp>
      <p:grpSp>
        <p:nvGrpSpPr>
          <p:cNvPr id="91" name="Group 91"/>
          <p:cNvGrpSpPr/>
          <p:nvPr/>
        </p:nvGrpSpPr>
        <p:grpSpPr>
          <a:xfrm>
            <a:off x="1670049" y="2311195"/>
            <a:ext cx="267317" cy="1115546"/>
            <a:chOff x="0" y="0"/>
            <a:chExt cx="267315" cy="1115545"/>
          </a:xfrm>
        </p:grpSpPr>
        <p:sp>
          <p:nvSpPr>
            <p:cNvPr id="87" name="Shape 87"/>
            <p:cNvSpPr/>
            <p:nvPr/>
          </p:nvSpPr>
          <p:spPr>
            <a:xfrm>
              <a:off x="6421" y="302390"/>
              <a:ext cx="260895" cy="813156"/>
            </a:xfrm>
            <a:prstGeom prst="roundRect">
              <a:avLst>
                <a:gd name="adj" fmla="val 38000"/>
              </a:avLst>
            </a:prstGeom>
            <a:solidFill>
              <a:srgbClr val="000000"/>
            </a:solidFill>
            <a:ln w="12700" cap="flat">
              <a:noFill/>
              <a:miter lim="400000"/>
            </a:ln>
            <a:effectLst/>
          </p:spPr>
          <p:txBody>
            <a:bodyPr wrap="square" lIns="0" tIns="0" rIns="0" bIns="0" numCol="1" anchor="t">
              <a:noAutofit/>
            </a:bodyPr>
            <a:lstStyle/>
            <a:p>
              <a:pPr lvl="0">
                <a:lnSpc>
                  <a:spcPct val="90000"/>
                </a:lnSpc>
                <a:spcBef>
                  <a:spcPts val="700"/>
                </a:spcBef>
                <a:defRPr b="1"/>
              </a:pPr>
              <a:endParaRPr/>
            </a:p>
          </p:txBody>
        </p:sp>
        <p:sp>
          <p:nvSpPr>
            <p:cNvPr id="88" name="Shape 88"/>
            <p:cNvSpPr/>
            <p:nvPr/>
          </p:nvSpPr>
          <p:spPr>
            <a:xfrm>
              <a:off x="4920" y="616255"/>
              <a:ext cx="262395" cy="69831"/>
            </a:xfrm>
            <a:prstGeom prst="rect">
              <a:avLst/>
            </a:prstGeom>
            <a:solidFill>
              <a:srgbClr val="FFFFFF"/>
            </a:solidFill>
            <a:ln w="12700" cap="flat">
              <a:noFill/>
              <a:miter lim="400000"/>
            </a:ln>
            <a:effectLst/>
          </p:spPr>
          <p:txBody>
            <a:bodyPr wrap="square" lIns="0" tIns="0" rIns="0" bIns="0" numCol="1" anchor="t">
              <a:noAutofit/>
            </a:bodyPr>
            <a:lstStyle/>
            <a:p>
              <a:pPr lvl="0">
                <a:lnSpc>
                  <a:spcPct val="90000"/>
                </a:lnSpc>
                <a:spcBef>
                  <a:spcPts val="700"/>
                </a:spcBef>
                <a:defRPr b="1"/>
              </a:pPr>
              <a:endParaRPr/>
            </a:p>
          </p:txBody>
        </p:sp>
        <p:sp>
          <p:nvSpPr>
            <p:cNvPr id="89" name="Shape 89"/>
            <p:cNvSpPr/>
            <p:nvPr/>
          </p:nvSpPr>
          <p:spPr>
            <a:xfrm>
              <a:off x="-1" y="-1"/>
              <a:ext cx="261862" cy="2791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w="12700" cap="flat">
              <a:noFill/>
              <a:miter lim="400000"/>
            </a:ln>
            <a:effectLst/>
          </p:spPr>
          <p:txBody>
            <a:bodyPr wrap="square" lIns="0" tIns="0" rIns="0" bIns="0" numCol="1" anchor="t">
              <a:noAutofit/>
            </a:bodyPr>
            <a:lstStyle/>
            <a:p>
              <a:pPr lvl="0">
                <a:lnSpc>
                  <a:spcPct val="90000"/>
                </a:lnSpc>
                <a:spcBef>
                  <a:spcPts val="700"/>
                </a:spcBef>
                <a:defRPr b="1"/>
              </a:pPr>
              <a:endParaRPr/>
            </a:p>
          </p:txBody>
        </p:sp>
        <p:sp>
          <p:nvSpPr>
            <p:cNvPr id="90" name="Shape 90"/>
            <p:cNvSpPr/>
            <p:nvPr/>
          </p:nvSpPr>
          <p:spPr>
            <a:xfrm>
              <a:off x="110105" y="214192"/>
              <a:ext cx="47189" cy="127935"/>
            </a:xfrm>
            <a:prstGeom prst="rect">
              <a:avLst/>
            </a:prstGeom>
            <a:solidFill>
              <a:srgbClr val="000000"/>
            </a:solidFill>
            <a:ln w="12700" cap="flat">
              <a:noFill/>
              <a:miter lim="400000"/>
            </a:ln>
            <a:effectLst/>
          </p:spPr>
          <p:txBody>
            <a:bodyPr wrap="square" lIns="0" tIns="0" rIns="0" bIns="0" numCol="1" anchor="t">
              <a:noAutofit/>
            </a:bodyPr>
            <a:lstStyle/>
            <a:p>
              <a:pPr lvl="0">
                <a:lnSpc>
                  <a:spcPct val="90000"/>
                </a:lnSpc>
                <a:spcBef>
                  <a:spcPts val="700"/>
                </a:spcBef>
                <a:defRPr b="1"/>
              </a:pPr>
              <a:endParaRPr/>
            </a:p>
          </p:txBody>
        </p:sp>
      </p:grpSp>
      <p:grpSp>
        <p:nvGrpSpPr>
          <p:cNvPr id="98" name="Group 98"/>
          <p:cNvGrpSpPr/>
          <p:nvPr/>
        </p:nvGrpSpPr>
        <p:grpSpPr>
          <a:xfrm>
            <a:off x="3455989" y="2341214"/>
            <a:ext cx="278795" cy="907801"/>
            <a:chOff x="0" y="0"/>
            <a:chExt cx="278794" cy="907800"/>
          </a:xfrm>
        </p:grpSpPr>
        <p:sp>
          <p:nvSpPr>
            <p:cNvPr id="92" name="Shape 92"/>
            <p:cNvSpPr/>
            <p:nvPr/>
          </p:nvSpPr>
          <p:spPr>
            <a:xfrm>
              <a:off x="17311" y="302279"/>
              <a:ext cx="260575" cy="576457"/>
            </a:xfrm>
            <a:prstGeom prst="roundRect">
              <a:avLst>
                <a:gd name="adj" fmla="val 38000"/>
              </a:avLst>
            </a:prstGeom>
            <a:solidFill>
              <a:srgbClr val="000000"/>
            </a:solidFill>
            <a:ln w="12700" cap="flat">
              <a:noFill/>
              <a:miter lim="400000"/>
            </a:ln>
            <a:effectLst/>
          </p:spPr>
          <p:txBody>
            <a:bodyPr wrap="square" lIns="0" tIns="0" rIns="0" bIns="0" numCol="1" anchor="t">
              <a:noAutofit/>
            </a:bodyPr>
            <a:lstStyle/>
            <a:p>
              <a:pPr lvl="0">
                <a:lnSpc>
                  <a:spcPct val="90000"/>
                </a:lnSpc>
                <a:spcBef>
                  <a:spcPts val="700"/>
                </a:spcBef>
                <a:defRPr b="1"/>
              </a:pPr>
              <a:endParaRPr/>
            </a:p>
          </p:txBody>
        </p:sp>
        <p:sp>
          <p:nvSpPr>
            <p:cNvPr id="93" name="Shape 93"/>
            <p:cNvSpPr/>
            <p:nvPr/>
          </p:nvSpPr>
          <p:spPr>
            <a:xfrm>
              <a:off x="0" y="-1"/>
              <a:ext cx="261541" cy="2790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w="12700" cap="flat">
              <a:noFill/>
              <a:miter lim="400000"/>
            </a:ln>
            <a:effectLst/>
          </p:spPr>
          <p:txBody>
            <a:bodyPr wrap="square" lIns="0" tIns="0" rIns="0" bIns="0" numCol="1" anchor="t">
              <a:noAutofit/>
            </a:bodyPr>
            <a:lstStyle/>
            <a:p>
              <a:pPr lvl="0">
                <a:lnSpc>
                  <a:spcPct val="90000"/>
                </a:lnSpc>
                <a:spcBef>
                  <a:spcPts val="700"/>
                </a:spcBef>
                <a:defRPr b="1"/>
              </a:pPr>
              <a:endParaRPr/>
            </a:p>
          </p:txBody>
        </p:sp>
        <p:sp>
          <p:nvSpPr>
            <p:cNvPr id="94" name="Shape 94"/>
            <p:cNvSpPr/>
            <p:nvPr/>
          </p:nvSpPr>
          <p:spPr>
            <a:xfrm>
              <a:off x="16399" y="611019"/>
              <a:ext cx="260754" cy="87289"/>
            </a:xfrm>
            <a:prstGeom prst="rect">
              <a:avLst/>
            </a:prstGeom>
            <a:solidFill>
              <a:srgbClr val="FFFFFF"/>
            </a:solidFill>
            <a:ln w="12700" cap="flat">
              <a:noFill/>
              <a:miter lim="400000"/>
            </a:ln>
            <a:effectLst/>
          </p:spPr>
          <p:txBody>
            <a:bodyPr wrap="square" lIns="0" tIns="0" rIns="0" bIns="0" numCol="1" anchor="t">
              <a:noAutofit/>
            </a:bodyPr>
            <a:lstStyle/>
            <a:p>
              <a:pPr lvl="0">
                <a:lnSpc>
                  <a:spcPct val="90000"/>
                </a:lnSpc>
                <a:spcBef>
                  <a:spcPts val="700"/>
                </a:spcBef>
                <a:defRPr b="1"/>
              </a:pPr>
              <a:endParaRPr/>
            </a:p>
          </p:txBody>
        </p:sp>
        <p:sp>
          <p:nvSpPr>
            <p:cNvPr id="95" name="Shape 95"/>
            <p:cNvSpPr/>
            <p:nvPr/>
          </p:nvSpPr>
          <p:spPr>
            <a:xfrm>
              <a:off x="11805" y="697561"/>
              <a:ext cx="266989" cy="88167"/>
            </a:xfrm>
            <a:prstGeom prst="rect">
              <a:avLst/>
            </a:prstGeom>
            <a:solidFill>
              <a:srgbClr val="333399"/>
            </a:solidFill>
            <a:ln w="12700" cap="flat">
              <a:noFill/>
              <a:miter lim="400000"/>
            </a:ln>
            <a:effectLst/>
          </p:spPr>
          <p:txBody>
            <a:bodyPr wrap="square" lIns="0" tIns="0" rIns="0" bIns="0" numCol="1" anchor="t">
              <a:noAutofit/>
            </a:bodyPr>
            <a:lstStyle/>
            <a:p>
              <a:pPr lvl="0">
                <a:lnSpc>
                  <a:spcPct val="90000"/>
                </a:lnSpc>
                <a:spcBef>
                  <a:spcPts val="700"/>
                </a:spcBef>
                <a:defRPr b="1"/>
              </a:pPr>
              <a:endParaRPr/>
            </a:p>
          </p:txBody>
        </p:sp>
        <p:sp>
          <p:nvSpPr>
            <p:cNvPr id="96" name="Shape 96"/>
            <p:cNvSpPr/>
            <p:nvPr/>
          </p:nvSpPr>
          <p:spPr>
            <a:xfrm rot="10800000">
              <a:off x="11478" y="785597"/>
              <a:ext cx="267317" cy="122204"/>
            </a:xfrm>
            <a:custGeom>
              <a:avLst/>
              <a:gdLst/>
              <a:ahLst/>
              <a:cxnLst>
                <a:cxn ang="0">
                  <a:pos x="wd2" y="hd2"/>
                </a:cxn>
                <a:cxn ang="5400000">
                  <a:pos x="wd2" y="hd2"/>
                </a:cxn>
                <a:cxn ang="10800000">
                  <a:pos x="wd2" y="hd2"/>
                </a:cxn>
                <a:cxn ang="16200000">
                  <a:pos x="wd2" y="hd2"/>
                </a:cxn>
              </a:cxnLst>
              <a:rect l="0" t="0" r="r" b="b"/>
              <a:pathLst>
                <a:path w="21600" h="21600" extrusionOk="0">
                  <a:moveTo>
                    <a:pt x="4937" y="0"/>
                  </a:moveTo>
                  <a:lnTo>
                    <a:pt x="16663" y="0"/>
                  </a:lnTo>
                  <a:cubicBezTo>
                    <a:pt x="19390" y="0"/>
                    <a:pt x="21600" y="4835"/>
                    <a:pt x="21600" y="10800"/>
                  </a:cubicBezTo>
                  <a:lnTo>
                    <a:pt x="21600" y="21600"/>
                  </a:lnTo>
                  <a:lnTo>
                    <a:pt x="0" y="21600"/>
                  </a:lnTo>
                  <a:lnTo>
                    <a:pt x="0" y="10800"/>
                  </a:lnTo>
                  <a:cubicBezTo>
                    <a:pt x="0" y="4835"/>
                    <a:pt x="2210" y="0"/>
                    <a:pt x="4937" y="0"/>
                  </a:cubicBezTo>
                  <a:close/>
                </a:path>
              </a:pathLst>
            </a:custGeom>
            <a:solidFill>
              <a:srgbClr val="BBE0E3"/>
            </a:solidFill>
            <a:ln w="12700" cap="flat">
              <a:noFill/>
              <a:miter lim="400000"/>
            </a:ln>
            <a:effectLst/>
          </p:spPr>
          <p:txBody>
            <a:bodyPr wrap="square" lIns="0" tIns="0" rIns="0" bIns="0" numCol="1" anchor="t">
              <a:noAutofit/>
            </a:bodyPr>
            <a:lstStyle/>
            <a:p>
              <a:pPr lvl="0">
                <a:lnSpc>
                  <a:spcPct val="90000"/>
                </a:lnSpc>
                <a:spcBef>
                  <a:spcPts val="700"/>
                </a:spcBef>
                <a:defRPr b="1"/>
              </a:pPr>
              <a:endParaRPr/>
            </a:p>
          </p:txBody>
        </p:sp>
        <p:sp>
          <p:nvSpPr>
            <p:cNvPr id="97" name="Shape 97"/>
            <p:cNvSpPr/>
            <p:nvPr/>
          </p:nvSpPr>
          <p:spPr>
            <a:xfrm>
              <a:off x="109969" y="214114"/>
              <a:ext cx="47131" cy="127888"/>
            </a:xfrm>
            <a:prstGeom prst="rect">
              <a:avLst/>
            </a:prstGeom>
            <a:solidFill>
              <a:srgbClr val="000000"/>
            </a:solidFill>
            <a:ln w="12700" cap="flat">
              <a:noFill/>
              <a:miter lim="400000"/>
            </a:ln>
            <a:effectLst/>
          </p:spPr>
          <p:txBody>
            <a:bodyPr wrap="square" lIns="0" tIns="0" rIns="0" bIns="0" numCol="1" anchor="t">
              <a:noAutofit/>
            </a:bodyPr>
            <a:lstStyle/>
            <a:p>
              <a:pPr lvl="0">
                <a:lnSpc>
                  <a:spcPct val="90000"/>
                </a:lnSpc>
                <a:spcBef>
                  <a:spcPts val="700"/>
                </a:spcBef>
                <a:defRPr b="1"/>
              </a:pPr>
              <a:endParaRPr/>
            </a:p>
          </p:txBody>
        </p:sp>
      </p:grpSp>
      <p:sp>
        <p:nvSpPr>
          <p:cNvPr id="99" name="Shape 99"/>
          <p:cNvSpPr/>
          <p:nvPr/>
        </p:nvSpPr>
        <p:spPr>
          <a:xfrm>
            <a:off x="839787" y="3149600"/>
            <a:ext cx="3396378" cy="0"/>
          </a:xfrm>
          <a:prstGeom prst="line">
            <a:avLst/>
          </a:prstGeom>
          <a:ln w="19050">
            <a:solidFill/>
            <a:prstDash val="sysDot"/>
            <a:round/>
          </a:ln>
        </p:spPr>
        <p:txBody>
          <a:bodyPr lIns="0" tIns="0" rIns="0" bIns="0"/>
          <a:lstStyle/>
          <a:p>
            <a:pPr lvl="0" defTabSz="457200">
              <a:defRPr sz="1200" baseline="0">
                <a:latin typeface="+mn-lt"/>
                <a:ea typeface="+mn-ea"/>
                <a:cs typeface="+mn-cs"/>
                <a:sym typeface="Helvetica"/>
              </a:defRPr>
            </a:pPr>
            <a:endParaRPr/>
          </a:p>
        </p:txBody>
      </p:sp>
      <p:sp>
        <p:nvSpPr>
          <p:cNvPr id="100" name="Shape 100"/>
          <p:cNvSpPr/>
          <p:nvPr/>
        </p:nvSpPr>
        <p:spPr>
          <a:xfrm>
            <a:off x="2912533" y="1896534"/>
            <a:ext cx="2201334" cy="453813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166" y="4"/>
                </a:lnTo>
                <a:lnTo>
                  <a:pt x="20349" y="21600"/>
                </a:lnTo>
                <a:lnTo>
                  <a:pt x="0" y="21592"/>
                </a:lnTo>
              </a:path>
            </a:pathLst>
          </a:custGeom>
          <a:ln w="28575">
            <a:solidFill/>
            <a:round/>
            <a:headEnd type="triangle"/>
          </a:ln>
        </p:spPr>
        <p:txBody>
          <a:bodyPr lIns="0" tIns="0" rIns="0" bIns="0" anchor="ctr"/>
          <a:lstStyle/>
          <a:p>
            <a:pPr lvl="0"/>
            <a:endParaRPr/>
          </a:p>
        </p:txBody>
      </p:sp>
      <p:sp>
        <p:nvSpPr>
          <p:cNvPr id="101" name="Shape 101"/>
          <p:cNvSpPr/>
          <p:nvPr/>
        </p:nvSpPr>
        <p:spPr>
          <a:xfrm>
            <a:off x="2342161" y="6246812"/>
            <a:ext cx="354404" cy="322607"/>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gn="ctr">
              <a:defRPr sz="1400">
                <a:ln w="18415">
                  <a:solidFill>
                    <a:srgbClr val="FFFFFF"/>
                  </a:solidFill>
                </a:ln>
                <a:solidFill>
                  <a:srgbClr val="FFFFFF"/>
                </a:solidFill>
                <a:effectLst>
                  <a:outerShdw blurRad="63500" dir="3600000" rotWithShape="0">
                    <a:srgbClr val="000000">
                      <a:alpha val="70000"/>
                    </a:srgbClr>
                  </a:outerShdw>
                </a:effectLst>
                <a:latin typeface="Arial"/>
                <a:ea typeface="Arial"/>
                <a:cs typeface="Arial"/>
                <a:sym typeface="Arial"/>
              </a:defRPr>
            </a:lvl1pPr>
          </a:lstStyle>
          <a:p>
            <a:pPr lvl="0">
              <a:defRPr sz="1800" baseline="0">
                <a:ln w="9525">
                  <a:noFill/>
                </a:ln>
                <a:solidFill>
                  <a:srgbClr val="000000"/>
                </a:solidFill>
                <a:effectLst/>
              </a:defRPr>
            </a:pPr>
            <a:r>
              <a:rPr sz="1400" baseline="-25000">
                <a:ln w="18415">
                  <a:solidFill>
                    <a:srgbClr val="FFFFFF"/>
                  </a:solidFill>
                </a:ln>
                <a:solidFill>
                  <a:srgbClr val="FFFFFF"/>
                </a:solidFill>
                <a:effectLst>
                  <a:outerShdw blurRad="63500" dir="3600000" rotWithShape="0">
                    <a:srgbClr val="000000">
                      <a:alpha val="70000"/>
                    </a:srgbClr>
                  </a:outerShdw>
                </a:effectLst>
              </a:rPr>
              <a:t>CML</a:t>
            </a:r>
          </a:p>
        </p:txBody>
      </p:sp>
      <p:sp>
        <p:nvSpPr>
          <p:cNvPr id="102" name="Shape 102"/>
          <p:cNvSpPr/>
          <p:nvPr/>
        </p:nvSpPr>
        <p:spPr>
          <a:xfrm>
            <a:off x="1154113" y="1562143"/>
            <a:ext cx="395233" cy="32260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400">
                <a:latin typeface="Arial"/>
                <a:ea typeface="Arial"/>
                <a:cs typeface="Arial"/>
                <a:sym typeface="Arial"/>
              </a:defRPr>
            </a:lvl1pPr>
          </a:lstStyle>
          <a:p>
            <a:pPr lvl="0">
              <a:defRPr sz="1800" baseline="0"/>
            </a:pPr>
            <a:r>
              <a:rPr sz="1400" baseline="-25000"/>
              <a:t>9</a:t>
            </a:r>
          </a:p>
        </p:txBody>
      </p:sp>
      <p:sp>
        <p:nvSpPr>
          <p:cNvPr id="103" name="Shape 103"/>
          <p:cNvSpPr/>
          <p:nvPr/>
        </p:nvSpPr>
        <p:spPr>
          <a:xfrm>
            <a:off x="2915180" y="1545210"/>
            <a:ext cx="395233" cy="32260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400">
                <a:latin typeface="Arial"/>
                <a:ea typeface="Arial"/>
                <a:cs typeface="Arial"/>
                <a:sym typeface="Arial"/>
              </a:defRPr>
            </a:lvl1pPr>
          </a:lstStyle>
          <a:p>
            <a:pPr lvl="0">
              <a:defRPr sz="1800" baseline="0"/>
            </a:pPr>
            <a:r>
              <a:rPr sz="1400" baseline="-25000"/>
              <a:t>9</a:t>
            </a:r>
          </a:p>
        </p:txBody>
      </p:sp>
      <p:pic>
        <p:nvPicPr>
          <p:cNvPr id="104" name="image6.png"/>
          <p:cNvPicPr/>
          <p:nvPr/>
        </p:nvPicPr>
        <p:blipFill>
          <a:blip r:embed="rId2">
            <a:extLst/>
          </a:blip>
          <a:stretch>
            <a:fillRect/>
          </a:stretch>
        </p:blipFill>
        <p:spPr>
          <a:xfrm>
            <a:off x="5918198" y="3234266"/>
            <a:ext cx="1617134" cy="2179615"/>
          </a:xfrm>
          <a:prstGeom prst="rect">
            <a:avLst/>
          </a:prstGeom>
          <a:ln w="12700">
            <a:miter lim="400000"/>
          </a:ln>
        </p:spPr>
      </p:pic>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 name="Shape 664"/>
          <p:cNvSpPr>
            <a:spLocks noGrp="1"/>
          </p:cNvSpPr>
          <p:nvPr>
            <p:ph type="title"/>
          </p:nvPr>
        </p:nvSpPr>
        <p:spPr>
          <a:xfrm>
            <a:off x="712788" y="400049"/>
            <a:ext cx="8002586" cy="769940"/>
          </a:xfrm>
          <a:prstGeom prst="rect">
            <a:avLst/>
          </a:prstGeom>
        </p:spPr>
        <p:txBody>
          <a:bodyPr lIns="0" tIns="0" rIns="0" bIns="0">
            <a:normAutofit/>
          </a:bodyPr>
          <a:lstStyle>
            <a:lvl1pPr>
              <a:defRPr sz="3600">
                <a:latin typeface="Arial"/>
                <a:ea typeface="Arial"/>
                <a:cs typeface="Arial"/>
                <a:sym typeface="Arial"/>
              </a:defRPr>
            </a:lvl1pPr>
          </a:lstStyle>
          <a:p>
            <a:pPr lvl="0">
              <a:defRPr sz="1800" b="0">
                <a:solidFill>
                  <a:srgbClr val="000000"/>
                </a:solidFill>
              </a:defRPr>
            </a:pPr>
            <a:r>
              <a:rPr sz="3600" b="1">
                <a:solidFill>
                  <a:srgbClr val="07276F"/>
                </a:solidFill>
              </a:rPr>
              <a:t>Del(5q) MDS is a Ribosomopathy </a:t>
            </a:r>
          </a:p>
        </p:txBody>
      </p:sp>
      <p:pic>
        <p:nvPicPr>
          <p:cNvPr id="665" name="pasted-image.pdf"/>
          <p:cNvPicPr/>
          <p:nvPr/>
        </p:nvPicPr>
        <p:blipFill>
          <a:blip r:embed="rId2">
            <a:extLst/>
          </a:blip>
          <a:stretch>
            <a:fillRect/>
          </a:stretch>
        </p:blipFill>
        <p:spPr>
          <a:xfrm>
            <a:off x="663171" y="1146504"/>
            <a:ext cx="7618087" cy="4874324"/>
          </a:xfrm>
          <a:prstGeom prst="rect">
            <a:avLst/>
          </a:prstGeom>
          <a:ln w="12700">
            <a:miter lim="400000"/>
          </a:ln>
        </p:spPr>
      </p:pic>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 name="Shape 667"/>
          <p:cNvSpPr>
            <a:spLocks noGrp="1"/>
          </p:cNvSpPr>
          <p:nvPr>
            <p:ph type="title"/>
          </p:nvPr>
        </p:nvSpPr>
        <p:spPr>
          <a:xfrm>
            <a:off x="1208087" y="322263"/>
            <a:ext cx="7524751" cy="1143001"/>
          </a:xfrm>
          <a:prstGeom prst="rect">
            <a:avLst/>
          </a:prstGeom>
        </p:spPr>
        <p:txBody>
          <a:bodyPr lIns="0" tIns="0" rIns="0" bIns="0">
            <a:normAutofit/>
          </a:bodyPr>
          <a:lstStyle>
            <a:lvl1pPr>
              <a:defRPr>
                <a:latin typeface="Arial"/>
                <a:ea typeface="Arial"/>
                <a:cs typeface="Arial"/>
                <a:sym typeface="Arial"/>
              </a:defRPr>
            </a:lvl1pPr>
          </a:lstStyle>
          <a:p>
            <a:pPr lvl="0">
              <a:defRPr sz="1800" b="0">
                <a:solidFill>
                  <a:srgbClr val="000000"/>
                </a:solidFill>
              </a:defRPr>
            </a:pPr>
            <a:r>
              <a:rPr sz="3200" b="1">
                <a:solidFill>
                  <a:srgbClr val="07276F"/>
                </a:solidFill>
              </a:rPr>
              <a:t>Importance of micro-RNA in the del(5q-) and p53 Apoptosis</a:t>
            </a:r>
          </a:p>
        </p:txBody>
      </p:sp>
      <p:pic>
        <p:nvPicPr>
          <p:cNvPr id="668" name="image34.png"/>
          <p:cNvPicPr/>
          <p:nvPr/>
        </p:nvPicPr>
        <p:blipFill>
          <a:blip r:embed="rId2">
            <a:extLst/>
          </a:blip>
          <a:srcRect t="5270" b="5269"/>
          <a:stretch>
            <a:fillRect/>
          </a:stretch>
        </p:blipFill>
        <p:spPr>
          <a:xfrm>
            <a:off x="198437" y="1571624"/>
            <a:ext cx="8761413" cy="4304244"/>
          </a:xfrm>
          <a:prstGeom prst="rect">
            <a:avLst/>
          </a:prstGeom>
          <a:ln w="12700">
            <a:miter lim="400000"/>
          </a:ln>
        </p:spPr>
      </p:pic>
      <p:pic>
        <p:nvPicPr>
          <p:cNvPr id="669" name="pasted-image.pdf"/>
          <p:cNvPicPr/>
          <p:nvPr/>
        </p:nvPicPr>
        <p:blipFill>
          <a:blip r:embed="rId3">
            <a:extLst/>
          </a:blip>
          <a:stretch>
            <a:fillRect/>
          </a:stretch>
        </p:blipFill>
        <p:spPr>
          <a:xfrm>
            <a:off x="46900" y="1990769"/>
            <a:ext cx="9050200" cy="3709900"/>
          </a:xfrm>
          <a:prstGeom prst="rect">
            <a:avLst/>
          </a:prstGeom>
          <a:ln w="12700">
            <a:miter lim="400000"/>
          </a:ln>
        </p:spPr>
      </p:pic>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Shape 671"/>
          <p:cNvSpPr>
            <a:spLocks noGrp="1"/>
          </p:cNvSpPr>
          <p:nvPr>
            <p:ph type="title"/>
          </p:nvPr>
        </p:nvSpPr>
        <p:spPr>
          <a:xfrm>
            <a:off x="774700" y="904875"/>
            <a:ext cx="7997825" cy="715964"/>
          </a:xfrm>
          <a:prstGeom prst="rect">
            <a:avLst/>
          </a:prstGeom>
        </p:spPr>
        <p:txBody>
          <a:bodyPr lIns="0" tIns="0" rIns="0" bIns="0">
            <a:normAutofit/>
          </a:bodyPr>
          <a:lstStyle/>
          <a:p>
            <a:pPr lvl="0"/>
            <a:endParaRPr/>
          </a:p>
        </p:txBody>
      </p:sp>
      <p:sp>
        <p:nvSpPr>
          <p:cNvPr id="672" name="Shape 672"/>
          <p:cNvSpPr>
            <a:spLocks noGrp="1"/>
          </p:cNvSpPr>
          <p:nvPr>
            <p:ph type="body" idx="1"/>
          </p:nvPr>
        </p:nvSpPr>
        <p:spPr>
          <a:xfrm>
            <a:off x="774700" y="1752600"/>
            <a:ext cx="7997825" cy="3810000"/>
          </a:xfrm>
          <a:prstGeom prst="rect">
            <a:avLst/>
          </a:prstGeom>
        </p:spPr>
        <p:txBody>
          <a:bodyPr lIns="0" tIns="0" rIns="0" bIns="0">
            <a:normAutofit/>
          </a:bodyPr>
          <a:lstStyle/>
          <a:p>
            <a:pPr lvl="0"/>
            <a:endParaRPr/>
          </a:p>
        </p:txBody>
      </p:sp>
      <p:pic>
        <p:nvPicPr>
          <p:cNvPr id="673" name="image35.png"/>
          <p:cNvPicPr/>
          <p:nvPr/>
        </p:nvPicPr>
        <p:blipFill>
          <a:blip r:embed="rId2">
            <a:extLst/>
          </a:blip>
          <a:stretch>
            <a:fillRect/>
          </a:stretch>
        </p:blipFill>
        <p:spPr>
          <a:xfrm>
            <a:off x="0" y="0"/>
            <a:ext cx="9144000" cy="6858000"/>
          </a:xfrm>
          <a:prstGeom prst="rect">
            <a:avLst/>
          </a:prstGeom>
          <a:ln w="12700">
            <a:miter lim="400000"/>
          </a:ln>
        </p:spPr>
      </p:pic>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 name="Shape 675"/>
          <p:cNvSpPr>
            <a:spLocks noGrp="1"/>
          </p:cNvSpPr>
          <p:nvPr>
            <p:ph type="title"/>
          </p:nvPr>
        </p:nvSpPr>
        <p:spPr>
          <a:xfrm>
            <a:off x="732896" y="620712"/>
            <a:ext cx="7810501" cy="860426"/>
          </a:xfrm>
          <a:prstGeom prst="rect">
            <a:avLst/>
          </a:prstGeom>
        </p:spPr>
        <p:txBody>
          <a:bodyPr lIns="0" tIns="0" rIns="0" bIns="0">
            <a:normAutofit/>
          </a:bodyPr>
          <a:lstStyle>
            <a:lvl1pPr defTabSz="786384">
              <a:defRPr sz="2580">
                <a:latin typeface="Arial"/>
                <a:ea typeface="Arial"/>
                <a:cs typeface="Arial"/>
                <a:sym typeface="Arial"/>
              </a:defRPr>
            </a:lvl1pPr>
          </a:lstStyle>
          <a:p>
            <a:pPr lvl="0">
              <a:defRPr sz="1800" b="0">
                <a:solidFill>
                  <a:srgbClr val="000000"/>
                </a:solidFill>
              </a:defRPr>
            </a:pPr>
            <a:r>
              <a:rPr sz="2580" b="1">
                <a:solidFill>
                  <a:srgbClr val="07276F"/>
                </a:solidFill>
              </a:rPr>
              <a:t>MDS-002/003: LEN Treat – Erythroid Response at 24 wk (Final Report)</a:t>
            </a:r>
          </a:p>
        </p:txBody>
      </p:sp>
      <p:graphicFrame>
        <p:nvGraphicFramePr>
          <p:cNvPr id="676" name="Table 676"/>
          <p:cNvGraphicFramePr/>
          <p:nvPr/>
        </p:nvGraphicFramePr>
        <p:xfrm>
          <a:off x="642408" y="1819275"/>
          <a:ext cx="8054976" cy="3697288"/>
        </p:xfrm>
        <a:graphic>
          <a:graphicData uri="http://schemas.openxmlformats.org/drawingml/2006/table">
            <a:tbl>
              <a:tblPr>
                <a:tableStyleId>{4C3C2611-4C71-4FC5-86AE-919BDF0F9419}</a:tableStyleId>
              </a:tblPr>
              <a:tblGrid>
                <a:gridCol w="1677988"/>
                <a:gridCol w="195262"/>
                <a:gridCol w="2511425"/>
                <a:gridCol w="1779588"/>
                <a:gridCol w="1890711"/>
              </a:tblGrid>
              <a:tr h="944993">
                <a:tc gridSpan="3">
                  <a:txBody>
                    <a:bodyPr/>
                    <a:lstStyle/>
                    <a:p>
                      <a:pPr lvl="0" algn="l">
                        <a:lnSpc>
                          <a:spcPct val="110000"/>
                        </a:lnSpc>
                        <a:spcBef>
                          <a:spcPts val="400"/>
                        </a:spcBef>
                        <a:defRPr sz="1800" b="0" i="0" baseline="0"/>
                      </a:pPr>
                      <a:endParaRPr/>
                    </a:p>
                  </a:txBody>
                  <a:tcPr marL="45720" marR="45720" horzOverflow="overflow">
                    <a:lnL w="28575">
                      <a:solidFill>
                        <a:srgbClr val="000000"/>
                      </a:solidFill>
                      <a:round/>
                    </a:lnL>
                    <a:lnR w="12700">
                      <a:solidFill>
                        <a:srgbClr val="000000"/>
                      </a:solidFill>
                      <a:round/>
                    </a:lnR>
                    <a:lnT w="28575">
                      <a:solidFill>
                        <a:srgbClr val="000000"/>
                      </a:solidFill>
                      <a:round/>
                    </a:lnT>
                    <a:lnB w="12700">
                      <a:solidFill>
                        <a:srgbClr val="000000"/>
                      </a:solidFill>
                      <a:round/>
                    </a:lnB>
                    <a:solidFill>
                      <a:srgbClr val="000000"/>
                    </a:solidFill>
                  </a:tcPr>
                </a:tc>
                <a:tc hMerge="1">
                  <a:txBody>
                    <a:bodyPr/>
                    <a:lstStyle/>
                    <a:p>
                      <a:endParaRPr lang="en-US"/>
                    </a:p>
                  </a:txBody>
                  <a:tcPr/>
                </a:tc>
                <a:tc hMerge="1">
                  <a:txBody>
                    <a:bodyPr/>
                    <a:lstStyle/>
                    <a:p>
                      <a:endParaRPr lang="en-US"/>
                    </a:p>
                  </a:txBody>
                  <a:tcPr/>
                </a:tc>
                <a:tc>
                  <a:txBody>
                    <a:bodyPr/>
                    <a:lstStyle/>
                    <a:p>
                      <a:pPr lvl="0" algn="ctr">
                        <a:lnSpc>
                          <a:spcPct val="110000"/>
                        </a:lnSpc>
                        <a:spcBef>
                          <a:spcPts val="300"/>
                        </a:spcBef>
                        <a:defRPr sz="1800" b="0" i="0" baseline="0"/>
                      </a:pPr>
                      <a:r>
                        <a:rPr sz="1600" b="1">
                          <a:solidFill>
                            <a:srgbClr val="99CC00"/>
                          </a:solidFill>
                          <a:latin typeface="Arial"/>
                          <a:ea typeface="Arial"/>
                          <a:cs typeface="Arial"/>
                          <a:sym typeface="Arial"/>
                        </a:rPr>
                        <a:t>MDS-002      non-del(5q)</a:t>
                      </a:r>
                    </a:p>
                    <a:p>
                      <a:pPr lvl="0" algn="ctr">
                        <a:lnSpc>
                          <a:spcPct val="110000"/>
                        </a:lnSpc>
                        <a:spcBef>
                          <a:spcPts val="300"/>
                        </a:spcBef>
                        <a:defRPr sz="1800" b="0" i="0" baseline="0"/>
                      </a:pPr>
                      <a:r>
                        <a:rPr sz="1600" b="1">
                          <a:solidFill>
                            <a:srgbClr val="99CC00"/>
                          </a:solidFill>
                          <a:latin typeface="Arial"/>
                          <a:ea typeface="Arial"/>
                          <a:cs typeface="Arial"/>
                          <a:sym typeface="Arial"/>
                        </a:rPr>
                        <a:t>(n=215)</a:t>
                      </a:r>
                    </a:p>
                  </a:txBody>
                  <a:tcPr marL="45720" marR="45720" horzOverflow="overflow">
                    <a:lnL w="12700">
                      <a:solidFill>
                        <a:srgbClr val="000000"/>
                      </a:solidFill>
                      <a:round/>
                    </a:lnL>
                    <a:lnR w="12700">
                      <a:solidFill>
                        <a:srgbClr val="000000"/>
                      </a:solidFill>
                      <a:round/>
                    </a:lnR>
                    <a:lnT w="28575">
                      <a:solidFill>
                        <a:srgbClr val="000000"/>
                      </a:solidFill>
                      <a:round/>
                    </a:lnT>
                    <a:lnB w="12700">
                      <a:solidFill>
                        <a:srgbClr val="000000"/>
                      </a:solidFill>
                      <a:round/>
                    </a:lnB>
                    <a:solidFill>
                      <a:srgbClr val="000000"/>
                    </a:solidFill>
                  </a:tcPr>
                </a:tc>
                <a:tc>
                  <a:txBody>
                    <a:bodyPr/>
                    <a:lstStyle/>
                    <a:p>
                      <a:pPr lvl="0" algn="ctr">
                        <a:lnSpc>
                          <a:spcPct val="110000"/>
                        </a:lnSpc>
                        <a:spcBef>
                          <a:spcPts val="300"/>
                        </a:spcBef>
                        <a:defRPr sz="1800" b="0" i="0" baseline="0"/>
                      </a:pPr>
                      <a:r>
                        <a:rPr sz="1600" b="1">
                          <a:solidFill>
                            <a:srgbClr val="99CC00"/>
                          </a:solidFill>
                          <a:latin typeface="Arial"/>
                          <a:ea typeface="Arial"/>
                          <a:cs typeface="Arial"/>
                          <a:sym typeface="Arial"/>
                        </a:rPr>
                        <a:t>MDS-003     del(5q)</a:t>
                      </a:r>
                    </a:p>
                    <a:p>
                      <a:pPr lvl="0" algn="ctr">
                        <a:lnSpc>
                          <a:spcPct val="110000"/>
                        </a:lnSpc>
                        <a:spcBef>
                          <a:spcPts val="300"/>
                        </a:spcBef>
                        <a:defRPr sz="1800" b="0" i="0" baseline="0"/>
                      </a:pPr>
                      <a:r>
                        <a:rPr sz="1600" b="1">
                          <a:solidFill>
                            <a:srgbClr val="99CC00"/>
                          </a:solidFill>
                          <a:latin typeface="Arial"/>
                          <a:ea typeface="Arial"/>
                          <a:cs typeface="Arial"/>
                          <a:sym typeface="Arial"/>
                        </a:rPr>
                        <a:t>(n=148)</a:t>
                      </a:r>
                    </a:p>
                  </a:txBody>
                  <a:tcPr marL="45720" marR="45720" horzOverflow="overflow">
                    <a:lnL w="12700">
                      <a:solidFill>
                        <a:srgbClr val="000000"/>
                      </a:solidFill>
                      <a:round/>
                    </a:lnL>
                    <a:lnR w="28575">
                      <a:solidFill>
                        <a:srgbClr val="000000"/>
                      </a:solidFill>
                      <a:round/>
                    </a:lnR>
                    <a:lnT w="28575">
                      <a:solidFill>
                        <a:srgbClr val="000000"/>
                      </a:solidFill>
                      <a:round/>
                    </a:lnT>
                    <a:lnB w="12700">
                      <a:solidFill>
                        <a:srgbClr val="000000"/>
                      </a:solidFill>
                      <a:round/>
                    </a:lnB>
                    <a:solidFill>
                      <a:srgbClr val="000000"/>
                    </a:solidFill>
                  </a:tcPr>
                </a:tc>
              </a:tr>
              <a:tr h="427089">
                <a:tc>
                  <a:txBody>
                    <a:bodyPr/>
                    <a:lstStyle/>
                    <a:p>
                      <a:pPr lvl="0" algn="l">
                        <a:lnSpc>
                          <a:spcPct val="110000"/>
                        </a:lnSpc>
                        <a:spcBef>
                          <a:spcPts val="500"/>
                        </a:spcBef>
                        <a:defRPr sz="1800" b="0" i="0" baseline="0"/>
                      </a:pPr>
                      <a:r>
                        <a:rPr sz="1600">
                          <a:solidFill>
                            <a:srgbClr val="FFFFFF"/>
                          </a:solidFill>
                          <a:latin typeface="Arial"/>
                          <a:ea typeface="Arial"/>
                          <a:cs typeface="Arial"/>
                          <a:sym typeface="Arial"/>
                        </a:rPr>
                        <a:t>Erythroid Resp</a:t>
                      </a:r>
                    </a:p>
                  </a:txBody>
                  <a:tcPr marL="45720" marR="45720" horzOverflow="overflow">
                    <a:lnL w="28575">
                      <a:solidFill>
                        <a:srgbClr val="000000"/>
                      </a:solidFill>
                      <a:round/>
                    </a:lnL>
                    <a:lnR w="12700">
                      <a:miter lim="400000"/>
                    </a:lnR>
                    <a:lnT w="12700">
                      <a:solidFill>
                        <a:srgbClr val="000000"/>
                      </a:solidFill>
                      <a:round/>
                    </a:lnT>
                    <a:lnB w="12700">
                      <a:miter lim="400000"/>
                    </a:lnB>
                    <a:solidFill>
                      <a:srgbClr val="003399">
                        <a:alpha val="45882"/>
                      </a:srgbClr>
                    </a:solidFill>
                  </a:tcPr>
                </a:tc>
                <a:tc gridSpan="2">
                  <a:txBody>
                    <a:bodyPr/>
                    <a:lstStyle/>
                    <a:p>
                      <a:pPr lvl="0" algn="l">
                        <a:lnSpc>
                          <a:spcPct val="110000"/>
                        </a:lnSpc>
                        <a:spcBef>
                          <a:spcPts val="500"/>
                        </a:spcBef>
                        <a:defRPr sz="1800" b="0" i="0" baseline="0"/>
                      </a:pPr>
                      <a:r>
                        <a:rPr sz="1600">
                          <a:solidFill>
                            <a:srgbClr val="FFFFFF"/>
                          </a:solidFill>
                          <a:latin typeface="Arial"/>
                          <a:ea typeface="Arial"/>
                          <a:cs typeface="Arial"/>
                          <a:sym typeface="Arial"/>
                        </a:rPr>
                        <a:t>Transfusion indep</a:t>
                      </a:r>
                    </a:p>
                  </a:txBody>
                  <a:tcPr marL="45720" marR="45720" horzOverflow="overflow">
                    <a:lnL w="12700">
                      <a:miter lim="400000"/>
                    </a:lnL>
                    <a:lnR w="12700">
                      <a:solidFill>
                        <a:srgbClr val="000000"/>
                      </a:solidFill>
                      <a:round/>
                    </a:lnR>
                    <a:lnT w="12700">
                      <a:solidFill>
                        <a:srgbClr val="000000"/>
                      </a:solidFill>
                      <a:round/>
                    </a:lnT>
                    <a:lnB w="12700">
                      <a:miter lim="400000"/>
                    </a:lnB>
                    <a:solidFill>
                      <a:srgbClr val="003399">
                        <a:alpha val="45882"/>
                      </a:srgbClr>
                    </a:solidFill>
                  </a:tcPr>
                </a:tc>
                <a:tc hMerge="1">
                  <a:txBody>
                    <a:bodyPr/>
                    <a:lstStyle/>
                    <a:p>
                      <a:endParaRPr lang="en-US"/>
                    </a:p>
                  </a:txBody>
                  <a:tcPr/>
                </a:tc>
                <a:tc>
                  <a:txBody>
                    <a:bodyPr/>
                    <a:lstStyle/>
                    <a:p>
                      <a:pPr lvl="0" algn="ctr">
                        <a:lnSpc>
                          <a:spcPct val="110000"/>
                        </a:lnSpc>
                        <a:spcBef>
                          <a:spcPts val="500"/>
                        </a:spcBef>
                        <a:defRPr sz="1800" b="0" i="0" baseline="0"/>
                      </a:pPr>
                      <a:r>
                        <a:rPr sz="1600">
                          <a:solidFill>
                            <a:srgbClr val="FFFFFF"/>
                          </a:solidFill>
                          <a:latin typeface="Arial"/>
                          <a:ea typeface="Arial"/>
                          <a:cs typeface="Arial"/>
                          <a:sym typeface="Arial"/>
                        </a:rPr>
                        <a:t>54 (33%)</a:t>
                      </a:r>
                    </a:p>
                  </a:txBody>
                  <a:tcPr marL="45720" marR="45720" horzOverflow="overflow">
                    <a:lnL w="12700">
                      <a:solidFill>
                        <a:srgbClr val="000000"/>
                      </a:solidFill>
                      <a:round/>
                    </a:lnL>
                    <a:lnR w="12700">
                      <a:solidFill>
                        <a:srgbClr val="000000"/>
                      </a:solidFill>
                      <a:round/>
                    </a:lnR>
                    <a:lnT w="12700">
                      <a:solidFill>
                        <a:srgbClr val="000000"/>
                      </a:solidFill>
                      <a:round/>
                    </a:lnT>
                    <a:lnB w="12700">
                      <a:miter lim="400000"/>
                    </a:lnB>
                    <a:solidFill>
                      <a:srgbClr val="003399">
                        <a:alpha val="45882"/>
                      </a:srgbClr>
                    </a:solidFill>
                  </a:tcPr>
                </a:tc>
                <a:tc>
                  <a:txBody>
                    <a:bodyPr/>
                    <a:lstStyle/>
                    <a:p>
                      <a:pPr lvl="0" algn="ctr">
                        <a:lnSpc>
                          <a:spcPct val="110000"/>
                        </a:lnSpc>
                        <a:spcBef>
                          <a:spcPts val="500"/>
                        </a:spcBef>
                        <a:defRPr sz="1800" b="0" i="0" baseline="0"/>
                      </a:pPr>
                      <a:r>
                        <a:rPr sz="1600">
                          <a:solidFill>
                            <a:srgbClr val="FFFFFF"/>
                          </a:solidFill>
                          <a:latin typeface="Arial"/>
                          <a:ea typeface="Arial"/>
                          <a:cs typeface="Arial"/>
                          <a:sym typeface="Arial"/>
                        </a:rPr>
                        <a:t>99 (67%)*</a:t>
                      </a:r>
                    </a:p>
                  </a:txBody>
                  <a:tcPr marL="45720" marR="45720" horzOverflow="overflow">
                    <a:lnL w="12700">
                      <a:solidFill>
                        <a:srgbClr val="000000"/>
                      </a:solidFill>
                      <a:round/>
                    </a:lnL>
                    <a:lnR w="28575">
                      <a:solidFill>
                        <a:srgbClr val="000000"/>
                      </a:solidFill>
                      <a:round/>
                    </a:lnR>
                    <a:lnT w="12700">
                      <a:solidFill>
                        <a:srgbClr val="000000"/>
                      </a:solidFill>
                      <a:round/>
                    </a:lnT>
                    <a:lnB w="12700">
                      <a:miter lim="400000"/>
                    </a:lnB>
                    <a:solidFill>
                      <a:srgbClr val="003399">
                        <a:alpha val="45882"/>
                      </a:srgbClr>
                    </a:solidFill>
                  </a:tcPr>
                </a:tc>
              </a:tr>
              <a:tr h="427089">
                <a:tc gridSpan="2">
                  <a:txBody>
                    <a:bodyPr/>
                    <a:lstStyle/>
                    <a:p>
                      <a:pPr lvl="0" algn="l">
                        <a:lnSpc>
                          <a:spcPct val="110000"/>
                        </a:lnSpc>
                        <a:spcBef>
                          <a:spcPts val="600"/>
                        </a:spcBef>
                        <a:defRPr sz="1800" b="0" i="0" baseline="0"/>
                      </a:pPr>
                      <a:endParaRPr/>
                    </a:p>
                  </a:txBody>
                  <a:tcPr marL="45720" marR="45720" horzOverflow="overflow">
                    <a:lnL w="28575">
                      <a:solidFill>
                        <a:srgbClr val="000000"/>
                      </a:solidFill>
                      <a:round/>
                    </a:lnL>
                    <a:lnR w="12700">
                      <a:miter lim="400000"/>
                    </a:lnR>
                    <a:lnT w="12700">
                      <a:miter lim="400000"/>
                    </a:lnT>
                    <a:lnB w="12700">
                      <a:miter lim="400000"/>
                    </a:lnB>
                    <a:solidFill>
                      <a:srgbClr val="003399">
                        <a:alpha val="45882"/>
                      </a:srgbClr>
                    </a:solidFill>
                  </a:tcPr>
                </a:tc>
                <a:tc hMerge="1">
                  <a:txBody>
                    <a:bodyPr/>
                    <a:lstStyle/>
                    <a:p>
                      <a:endParaRPr lang="en-US"/>
                    </a:p>
                  </a:txBody>
                  <a:tcPr/>
                </a:tc>
                <a:tc>
                  <a:txBody>
                    <a:bodyPr/>
                    <a:lstStyle/>
                    <a:p>
                      <a:pPr lvl="0" algn="l">
                        <a:lnSpc>
                          <a:spcPct val="110000"/>
                        </a:lnSpc>
                        <a:spcBef>
                          <a:spcPts val="500"/>
                        </a:spcBef>
                        <a:defRPr sz="1800" b="0" i="0" baseline="0"/>
                      </a:pPr>
                      <a:r>
                        <a:rPr sz="1600">
                          <a:solidFill>
                            <a:srgbClr val="FFFFFF"/>
                          </a:solidFill>
                          <a:latin typeface="Arial"/>
                          <a:ea typeface="Arial"/>
                          <a:cs typeface="Arial"/>
                          <a:sym typeface="Arial"/>
                        </a:rPr>
                        <a:t>Minor (&gt;50% ↓)</a:t>
                      </a:r>
                    </a:p>
                  </a:txBody>
                  <a:tcPr marL="45720" marR="45720" horzOverflow="overflow">
                    <a:lnL w="12700">
                      <a:miter lim="400000"/>
                    </a:lnL>
                    <a:lnR w="12700">
                      <a:solidFill>
                        <a:srgbClr val="000000"/>
                      </a:solidFill>
                      <a:round/>
                    </a:lnR>
                    <a:lnT w="12700">
                      <a:miter lim="400000"/>
                    </a:lnT>
                    <a:lnB w="12700">
                      <a:miter lim="400000"/>
                    </a:lnB>
                    <a:solidFill>
                      <a:srgbClr val="003399">
                        <a:alpha val="45882"/>
                      </a:srgbClr>
                    </a:solidFill>
                  </a:tcPr>
                </a:tc>
                <a:tc>
                  <a:txBody>
                    <a:bodyPr/>
                    <a:lstStyle/>
                    <a:p>
                      <a:pPr lvl="0" algn="ctr">
                        <a:lnSpc>
                          <a:spcPct val="110000"/>
                        </a:lnSpc>
                        <a:spcBef>
                          <a:spcPts val="500"/>
                        </a:spcBef>
                        <a:defRPr sz="1800" b="0" i="0" baseline="0"/>
                      </a:pPr>
                      <a:r>
                        <a:rPr sz="1600">
                          <a:solidFill>
                            <a:srgbClr val="FFFFFF"/>
                          </a:solidFill>
                          <a:latin typeface="Arial"/>
                          <a:ea typeface="Arial"/>
                          <a:cs typeface="Arial"/>
                          <a:sym typeface="Arial"/>
                        </a:rPr>
                        <a:t>30 (18%)</a:t>
                      </a:r>
                    </a:p>
                  </a:txBody>
                  <a:tcPr marL="45720" marR="45720" horzOverflow="overflow">
                    <a:lnL w="12700">
                      <a:solidFill>
                        <a:srgbClr val="000000"/>
                      </a:solidFill>
                      <a:round/>
                    </a:lnL>
                    <a:lnR w="12700">
                      <a:solidFill>
                        <a:srgbClr val="000000"/>
                      </a:solidFill>
                      <a:round/>
                    </a:lnR>
                    <a:lnT w="12700">
                      <a:miter lim="400000"/>
                    </a:lnT>
                    <a:lnB w="12700">
                      <a:miter lim="400000"/>
                    </a:lnB>
                    <a:solidFill>
                      <a:srgbClr val="003399">
                        <a:alpha val="45882"/>
                      </a:srgbClr>
                    </a:solidFill>
                  </a:tcPr>
                </a:tc>
                <a:tc>
                  <a:txBody>
                    <a:bodyPr/>
                    <a:lstStyle/>
                    <a:p>
                      <a:pPr lvl="0" algn="ctr">
                        <a:lnSpc>
                          <a:spcPct val="110000"/>
                        </a:lnSpc>
                        <a:spcBef>
                          <a:spcPts val="500"/>
                        </a:spcBef>
                        <a:defRPr sz="1800" b="0" i="0" baseline="0"/>
                      </a:pPr>
                      <a:r>
                        <a:rPr sz="1600">
                          <a:solidFill>
                            <a:srgbClr val="FFFFFF"/>
                          </a:solidFill>
                          <a:latin typeface="Arial"/>
                          <a:ea typeface="Arial"/>
                          <a:cs typeface="Arial"/>
                          <a:sym typeface="Arial"/>
                        </a:rPr>
                        <a:t>13 (9%)</a:t>
                      </a:r>
                    </a:p>
                  </a:txBody>
                  <a:tcPr marL="45720" marR="45720" horzOverflow="overflow">
                    <a:lnL w="12700">
                      <a:solidFill>
                        <a:srgbClr val="000000"/>
                      </a:solidFill>
                      <a:round/>
                    </a:lnL>
                    <a:lnR w="28575">
                      <a:solidFill>
                        <a:srgbClr val="000000"/>
                      </a:solidFill>
                      <a:round/>
                    </a:lnR>
                    <a:lnT w="12700">
                      <a:miter lim="400000"/>
                    </a:lnT>
                    <a:lnB w="12700">
                      <a:miter lim="400000"/>
                    </a:lnB>
                    <a:solidFill>
                      <a:srgbClr val="003399">
                        <a:alpha val="45882"/>
                      </a:srgbClr>
                    </a:solidFill>
                  </a:tcPr>
                </a:tc>
              </a:tr>
              <a:tr h="627963">
                <a:tc gridSpan="2">
                  <a:txBody>
                    <a:bodyPr/>
                    <a:lstStyle/>
                    <a:p>
                      <a:pPr lvl="0" algn="l">
                        <a:lnSpc>
                          <a:spcPct val="110000"/>
                        </a:lnSpc>
                        <a:spcBef>
                          <a:spcPts val="600"/>
                        </a:spcBef>
                        <a:defRPr sz="1800" b="0" i="0" baseline="0"/>
                      </a:pPr>
                      <a:endParaRPr/>
                    </a:p>
                  </a:txBody>
                  <a:tcPr marL="45720" marR="45720" horzOverflow="overflow">
                    <a:lnL w="28575">
                      <a:solidFill>
                        <a:srgbClr val="000000"/>
                      </a:solidFill>
                      <a:round/>
                    </a:lnL>
                    <a:lnR w="12700">
                      <a:miter lim="400000"/>
                    </a:lnR>
                    <a:lnT w="12700">
                      <a:miter lim="400000"/>
                    </a:lnT>
                    <a:lnB w="12700">
                      <a:solidFill>
                        <a:srgbClr val="000000"/>
                      </a:solidFill>
                      <a:round/>
                    </a:lnB>
                    <a:solidFill>
                      <a:srgbClr val="003399">
                        <a:alpha val="45882"/>
                      </a:srgbClr>
                    </a:solidFill>
                  </a:tcPr>
                </a:tc>
                <a:tc hMerge="1">
                  <a:txBody>
                    <a:bodyPr/>
                    <a:lstStyle/>
                    <a:p>
                      <a:endParaRPr lang="en-US"/>
                    </a:p>
                  </a:txBody>
                  <a:tcPr/>
                </a:tc>
                <a:tc>
                  <a:txBody>
                    <a:bodyPr/>
                    <a:lstStyle/>
                    <a:p>
                      <a:pPr lvl="0" algn="l">
                        <a:lnSpc>
                          <a:spcPct val="110000"/>
                        </a:lnSpc>
                        <a:spcBef>
                          <a:spcPts val="500"/>
                        </a:spcBef>
                        <a:defRPr sz="1800" b="0" i="0" baseline="0"/>
                      </a:pPr>
                      <a:r>
                        <a:rPr sz="1600">
                          <a:solidFill>
                            <a:srgbClr val="FFFFFF"/>
                          </a:solidFill>
                          <a:latin typeface="Arial"/>
                          <a:ea typeface="Arial"/>
                          <a:cs typeface="Arial"/>
                          <a:sym typeface="Arial"/>
                        </a:rPr>
                        <a:t>Transfusion indep + minor </a:t>
                      </a:r>
                    </a:p>
                  </a:txBody>
                  <a:tcPr marL="45720" marR="45720" horzOverflow="overflow">
                    <a:lnL w="12700">
                      <a:miter lim="400000"/>
                    </a:lnL>
                    <a:lnR w="12700">
                      <a:solidFill>
                        <a:srgbClr val="000000"/>
                      </a:solidFill>
                      <a:round/>
                    </a:lnR>
                    <a:lnT w="12700">
                      <a:miter lim="400000"/>
                    </a:lnT>
                    <a:lnB w="12700">
                      <a:solidFill>
                        <a:srgbClr val="000000"/>
                      </a:solidFill>
                      <a:round/>
                    </a:lnB>
                    <a:solidFill>
                      <a:srgbClr val="003399">
                        <a:alpha val="45882"/>
                      </a:srgbClr>
                    </a:solidFill>
                  </a:tcPr>
                </a:tc>
                <a:tc>
                  <a:txBody>
                    <a:bodyPr/>
                    <a:lstStyle/>
                    <a:p>
                      <a:pPr lvl="0" algn="ctr">
                        <a:lnSpc>
                          <a:spcPct val="110000"/>
                        </a:lnSpc>
                        <a:spcBef>
                          <a:spcPts val="500"/>
                        </a:spcBef>
                        <a:defRPr sz="1800" b="0" i="0" baseline="0"/>
                      </a:pPr>
                      <a:r>
                        <a:rPr sz="1600">
                          <a:solidFill>
                            <a:srgbClr val="FFFFFF"/>
                          </a:solidFill>
                          <a:latin typeface="Arial"/>
                          <a:ea typeface="Arial"/>
                          <a:cs typeface="Arial"/>
                          <a:sym typeface="Arial"/>
                        </a:rPr>
                        <a:t>84 (51%)</a:t>
                      </a:r>
                    </a:p>
                  </a:txBody>
                  <a:tcPr marL="45720" marR="45720" horzOverflow="overflow">
                    <a:lnL w="12700">
                      <a:solidFill>
                        <a:srgbClr val="000000"/>
                      </a:solidFill>
                      <a:round/>
                    </a:lnL>
                    <a:lnR w="12700">
                      <a:solidFill>
                        <a:srgbClr val="000000"/>
                      </a:solidFill>
                      <a:round/>
                    </a:lnR>
                    <a:lnT w="12700">
                      <a:miter lim="400000"/>
                    </a:lnT>
                    <a:lnB w="12700">
                      <a:solidFill>
                        <a:srgbClr val="000000"/>
                      </a:solidFill>
                      <a:round/>
                    </a:lnB>
                    <a:solidFill>
                      <a:srgbClr val="003399">
                        <a:alpha val="45882"/>
                      </a:srgbClr>
                    </a:solidFill>
                  </a:tcPr>
                </a:tc>
                <a:tc>
                  <a:txBody>
                    <a:bodyPr/>
                    <a:lstStyle/>
                    <a:p>
                      <a:pPr lvl="0" algn="ctr">
                        <a:lnSpc>
                          <a:spcPct val="110000"/>
                        </a:lnSpc>
                        <a:spcBef>
                          <a:spcPts val="500"/>
                        </a:spcBef>
                        <a:defRPr sz="1800" b="0" i="0" baseline="0"/>
                      </a:pPr>
                      <a:r>
                        <a:rPr sz="1600">
                          <a:solidFill>
                            <a:srgbClr val="FFFFFF"/>
                          </a:solidFill>
                          <a:latin typeface="Arial"/>
                          <a:ea typeface="Arial"/>
                          <a:cs typeface="Arial"/>
                          <a:sym typeface="Arial"/>
                        </a:rPr>
                        <a:t>112 (76%)</a:t>
                      </a:r>
                    </a:p>
                  </a:txBody>
                  <a:tcPr marL="45720" marR="45720" horzOverflow="overflow">
                    <a:lnL w="12700">
                      <a:solidFill>
                        <a:srgbClr val="000000"/>
                      </a:solidFill>
                      <a:round/>
                    </a:lnL>
                    <a:lnR w="28575">
                      <a:solidFill>
                        <a:srgbClr val="000000"/>
                      </a:solidFill>
                      <a:round/>
                    </a:lnR>
                    <a:lnT w="12700">
                      <a:miter lim="400000"/>
                    </a:lnT>
                    <a:lnB w="12700">
                      <a:solidFill>
                        <a:srgbClr val="000000"/>
                      </a:solidFill>
                      <a:round/>
                    </a:lnB>
                    <a:solidFill>
                      <a:srgbClr val="003399">
                        <a:alpha val="45882"/>
                      </a:srgbClr>
                    </a:solidFill>
                  </a:tcPr>
                </a:tc>
              </a:tr>
              <a:tr h="428676">
                <a:tc gridSpan="3">
                  <a:txBody>
                    <a:bodyPr/>
                    <a:lstStyle/>
                    <a:p>
                      <a:pPr lvl="0" algn="l">
                        <a:lnSpc>
                          <a:spcPct val="110000"/>
                        </a:lnSpc>
                        <a:spcBef>
                          <a:spcPts val="500"/>
                        </a:spcBef>
                        <a:defRPr sz="1800" b="0" i="0" baseline="0"/>
                      </a:pPr>
                      <a:r>
                        <a:rPr sz="1600">
                          <a:solidFill>
                            <a:srgbClr val="FFFFFF"/>
                          </a:solidFill>
                          <a:latin typeface="Arial"/>
                          <a:ea typeface="Arial"/>
                          <a:cs typeface="Arial"/>
                          <a:sym typeface="Arial"/>
                        </a:rPr>
                        <a:t>Median Duration of Transfusion Independence</a:t>
                      </a:r>
                    </a:p>
                  </a:txBody>
                  <a:tcPr marL="45720" marR="45720" horzOverflow="overflow">
                    <a:lnL w="28575">
                      <a:solidFill>
                        <a:srgbClr val="000000"/>
                      </a:solidFill>
                      <a:round/>
                    </a:lnL>
                    <a:lnR w="12700">
                      <a:solidFill>
                        <a:srgbClr val="000000"/>
                      </a:solidFill>
                      <a:round/>
                    </a:lnR>
                    <a:lnT w="12700">
                      <a:solidFill>
                        <a:srgbClr val="000000"/>
                      </a:solidFill>
                      <a:round/>
                    </a:lnT>
                    <a:lnB w="12700">
                      <a:solidFill>
                        <a:srgbClr val="000000"/>
                      </a:solidFill>
                      <a:round/>
                    </a:lnB>
                    <a:solidFill>
                      <a:srgbClr val="003399">
                        <a:alpha val="45882"/>
                      </a:srgbClr>
                    </a:solidFill>
                  </a:tcPr>
                </a:tc>
                <a:tc hMerge="1">
                  <a:txBody>
                    <a:bodyPr/>
                    <a:lstStyle/>
                    <a:p>
                      <a:endParaRPr lang="en-US"/>
                    </a:p>
                  </a:txBody>
                  <a:tcPr/>
                </a:tc>
                <a:tc hMerge="1">
                  <a:txBody>
                    <a:bodyPr/>
                    <a:lstStyle/>
                    <a:p>
                      <a:endParaRPr lang="en-US"/>
                    </a:p>
                  </a:txBody>
                  <a:tcPr/>
                </a:tc>
                <a:tc>
                  <a:txBody>
                    <a:bodyPr/>
                    <a:lstStyle/>
                    <a:p>
                      <a:pPr lvl="0" algn="ctr">
                        <a:lnSpc>
                          <a:spcPct val="110000"/>
                        </a:lnSpc>
                        <a:spcBef>
                          <a:spcPts val="500"/>
                        </a:spcBef>
                        <a:defRPr sz="1800" b="0" i="0" baseline="0"/>
                      </a:pPr>
                      <a:r>
                        <a:rPr sz="1600">
                          <a:solidFill>
                            <a:srgbClr val="FFFFFF"/>
                          </a:solidFill>
                          <a:latin typeface="Arial"/>
                          <a:ea typeface="Arial"/>
                          <a:cs typeface="Arial"/>
                          <a:sym typeface="Arial"/>
                        </a:rPr>
                        <a:t>41 wk</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003399">
                        <a:alpha val="45882"/>
                      </a:srgbClr>
                    </a:solidFill>
                  </a:tcPr>
                </a:tc>
                <a:tc>
                  <a:txBody>
                    <a:bodyPr/>
                    <a:lstStyle/>
                    <a:p>
                      <a:pPr lvl="0" algn="ctr">
                        <a:lnSpc>
                          <a:spcPct val="110000"/>
                        </a:lnSpc>
                        <a:spcBef>
                          <a:spcPts val="500"/>
                        </a:spcBef>
                        <a:defRPr sz="1800" b="0" i="0" baseline="0"/>
                      </a:pPr>
                      <a:r>
                        <a:rPr sz="1600">
                          <a:solidFill>
                            <a:srgbClr val="FFFFFF"/>
                          </a:solidFill>
                          <a:latin typeface="Arial"/>
                          <a:ea typeface="Arial"/>
                          <a:cs typeface="Arial"/>
                          <a:sym typeface="Arial"/>
                        </a:rPr>
                        <a:t>&gt;47 wk†</a:t>
                      </a:r>
                    </a:p>
                  </a:txBody>
                  <a:tcPr marL="45720" marR="45720" horzOverflow="overflow">
                    <a:lnL w="12700">
                      <a:solidFill>
                        <a:srgbClr val="000000"/>
                      </a:solidFill>
                      <a:round/>
                    </a:lnL>
                    <a:lnR w="28575">
                      <a:solidFill>
                        <a:srgbClr val="000000"/>
                      </a:solidFill>
                      <a:round/>
                    </a:lnR>
                    <a:lnT w="12700">
                      <a:solidFill>
                        <a:srgbClr val="000000"/>
                      </a:solidFill>
                      <a:round/>
                    </a:lnT>
                    <a:lnB w="12700">
                      <a:solidFill>
                        <a:srgbClr val="000000"/>
                      </a:solidFill>
                      <a:round/>
                    </a:lnB>
                    <a:solidFill>
                      <a:srgbClr val="003399">
                        <a:alpha val="45882"/>
                      </a:srgbClr>
                    </a:solidFill>
                  </a:tcPr>
                </a:tc>
              </a:tr>
              <a:tr h="412800">
                <a:tc gridSpan="3">
                  <a:txBody>
                    <a:bodyPr/>
                    <a:lstStyle/>
                    <a:p>
                      <a:pPr lvl="0" algn="l">
                        <a:lnSpc>
                          <a:spcPct val="110000"/>
                        </a:lnSpc>
                        <a:spcBef>
                          <a:spcPts val="500"/>
                        </a:spcBef>
                        <a:defRPr sz="1800" b="0" i="0" baseline="0"/>
                      </a:pPr>
                      <a:r>
                        <a:rPr sz="1600">
                          <a:solidFill>
                            <a:srgbClr val="FFFFFF"/>
                          </a:solidFill>
                          <a:latin typeface="Arial"/>
                          <a:ea typeface="Arial"/>
                          <a:cs typeface="Arial"/>
                          <a:sym typeface="Arial"/>
                        </a:rPr>
                        <a:t>Median Hgb rise</a:t>
                      </a:r>
                    </a:p>
                  </a:txBody>
                  <a:tcPr marL="45720" marR="45720" horzOverflow="overflow">
                    <a:lnL w="28575">
                      <a:solidFill>
                        <a:srgbClr val="000000"/>
                      </a:solidFill>
                      <a:round/>
                    </a:lnL>
                    <a:lnR w="12700">
                      <a:solidFill>
                        <a:srgbClr val="000000"/>
                      </a:solidFill>
                      <a:round/>
                    </a:lnR>
                    <a:lnT w="12700">
                      <a:solidFill>
                        <a:srgbClr val="000000"/>
                      </a:solidFill>
                      <a:round/>
                    </a:lnT>
                    <a:lnB w="12700">
                      <a:solidFill>
                        <a:srgbClr val="000000"/>
                      </a:solidFill>
                      <a:round/>
                    </a:lnB>
                    <a:solidFill>
                      <a:srgbClr val="003399">
                        <a:alpha val="45882"/>
                      </a:srgbClr>
                    </a:solidFill>
                  </a:tcPr>
                </a:tc>
                <a:tc hMerge="1">
                  <a:txBody>
                    <a:bodyPr/>
                    <a:lstStyle/>
                    <a:p>
                      <a:endParaRPr lang="en-US"/>
                    </a:p>
                  </a:txBody>
                  <a:tcPr/>
                </a:tc>
                <a:tc hMerge="1">
                  <a:txBody>
                    <a:bodyPr/>
                    <a:lstStyle/>
                    <a:p>
                      <a:endParaRPr lang="en-US"/>
                    </a:p>
                  </a:txBody>
                  <a:tcPr/>
                </a:tc>
                <a:tc>
                  <a:txBody>
                    <a:bodyPr/>
                    <a:lstStyle/>
                    <a:p>
                      <a:pPr lvl="0" algn="ctr">
                        <a:lnSpc>
                          <a:spcPct val="110000"/>
                        </a:lnSpc>
                        <a:spcBef>
                          <a:spcPts val="500"/>
                        </a:spcBef>
                        <a:defRPr sz="1800" b="0" i="0" baseline="0"/>
                      </a:pPr>
                      <a:r>
                        <a:rPr sz="1600">
                          <a:solidFill>
                            <a:srgbClr val="FFFFFF"/>
                          </a:solidFill>
                          <a:latin typeface="Arial"/>
                          <a:ea typeface="Arial"/>
                          <a:cs typeface="Arial"/>
                          <a:sym typeface="Arial"/>
                        </a:rPr>
                        <a:t>3.2 g/dL [1.0-9.8]</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003399">
                        <a:alpha val="45882"/>
                      </a:srgbClr>
                    </a:solidFill>
                  </a:tcPr>
                </a:tc>
                <a:tc>
                  <a:txBody>
                    <a:bodyPr/>
                    <a:lstStyle/>
                    <a:p>
                      <a:pPr lvl="0" algn="ctr">
                        <a:lnSpc>
                          <a:spcPct val="110000"/>
                        </a:lnSpc>
                        <a:spcBef>
                          <a:spcPts val="500"/>
                        </a:spcBef>
                        <a:defRPr sz="1800" b="0" i="0" baseline="0"/>
                      </a:pPr>
                      <a:r>
                        <a:rPr sz="1600">
                          <a:solidFill>
                            <a:srgbClr val="FFFFFF"/>
                          </a:solidFill>
                          <a:latin typeface="Arial"/>
                          <a:ea typeface="Arial"/>
                          <a:cs typeface="Arial"/>
                          <a:sym typeface="Arial"/>
                        </a:rPr>
                        <a:t>5.4 g/dL [1.1–11.4]</a:t>
                      </a:r>
                    </a:p>
                  </a:txBody>
                  <a:tcPr marL="45720" marR="45720" horzOverflow="overflow">
                    <a:lnL w="12700">
                      <a:solidFill>
                        <a:srgbClr val="000000"/>
                      </a:solidFill>
                      <a:round/>
                    </a:lnL>
                    <a:lnR w="28575">
                      <a:solidFill>
                        <a:srgbClr val="000000"/>
                      </a:solidFill>
                      <a:round/>
                    </a:lnR>
                    <a:lnT w="12700">
                      <a:solidFill>
                        <a:srgbClr val="000000"/>
                      </a:solidFill>
                      <a:round/>
                    </a:lnT>
                    <a:lnB w="12700">
                      <a:solidFill>
                        <a:srgbClr val="000000"/>
                      </a:solidFill>
                      <a:round/>
                    </a:lnB>
                    <a:solidFill>
                      <a:srgbClr val="003399">
                        <a:alpha val="45882"/>
                      </a:srgbClr>
                    </a:solidFill>
                  </a:tcPr>
                </a:tc>
              </a:tr>
              <a:tr h="428676">
                <a:tc gridSpan="3">
                  <a:txBody>
                    <a:bodyPr/>
                    <a:lstStyle/>
                    <a:p>
                      <a:pPr lvl="0" algn="l">
                        <a:lnSpc>
                          <a:spcPct val="90000"/>
                        </a:lnSpc>
                        <a:spcBef>
                          <a:spcPts val="300"/>
                        </a:spcBef>
                        <a:defRPr sz="1800" b="0" i="0" baseline="0"/>
                      </a:pPr>
                      <a:r>
                        <a:rPr sz="1600">
                          <a:solidFill>
                            <a:srgbClr val="FFFFFF"/>
                          </a:solidFill>
                          <a:latin typeface="Arial"/>
                          <a:ea typeface="Arial"/>
                          <a:cs typeface="Arial"/>
                          <a:sym typeface="Arial"/>
                        </a:rPr>
                        <a:t>Median Time to response</a:t>
                      </a:r>
                    </a:p>
                  </a:txBody>
                  <a:tcPr marL="45720" marR="45720" horzOverflow="overflow">
                    <a:lnL w="28575">
                      <a:solidFill>
                        <a:srgbClr val="000000"/>
                      </a:solidFill>
                      <a:round/>
                    </a:lnL>
                    <a:lnR w="12700">
                      <a:solidFill>
                        <a:srgbClr val="000000"/>
                      </a:solidFill>
                      <a:round/>
                    </a:lnR>
                    <a:lnT w="12700">
                      <a:solidFill>
                        <a:srgbClr val="000000"/>
                      </a:solidFill>
                      <a:round/>
                    </a:lnT>
                    <a:lnB w="28575">
                      <a:solidFill>
                        <a:srgbClr val="000000"/>
                      </a:solidFill>
                      <a:round/>
                    </a:lnB>
                    <a:solidFill>
                      <a:srgbClr val="003399">
                        <a:alpha val="45882"/>
                      </a:srgbClr>
                    </a:solidFill>
                  </a:tcPr>
                </a:tc>
                <a:tc hMerge="1">
                  <a:txBody>
                    <a:bodyPr/>
                    <a:lstStyle/>
                    <a:p>
                      <a:endParaRPr lang="en-US"/>
                    </a:p>
                  </a:txBody>
                  <a:tcPr/>
                </a:tc>
                <a:tc hMerge="1">
                  <a:txBody>
                    <a:bodyPr/>
                    <a:lstStyle/>
                    <a:p>
                      <a:endParaRPr lang="en-US"/>
                    </a:p>
                  </a:txBody>
                  <a:tcPr/>
                </a:tc>
                <a:tc>
                  <a:txBody>
                    <a:bodyPr/>
                    <a:lstStyle/>
                    <a:p>
                      <a:pPr lvl="0" algn="ctr">
                        <a:lnSpc>
                          <a:spcPct val="90000"/>
                        </a:lnSpc>
                        <a:spcBef>
                          <a:spcPts val="300"/>
                        </a:spcBef>
                        <a:defRPr sz="1800" b="0" i="0" baseline="0"/>
                      </a:pPr>
                      <a:r>
                        <a:rPr sz="1600">
                          <a:solidFill>
                            <a:srgbClr val="FFFFFF"/>
                          </a:solidFill>
                          <a:latin typeface="Arial"/>
                          <a:ea typeface="Arial"/>
                          <a:cs typeface="Arial"/>
                          <a:sym typeface="Arial"/>
                        </a:rPr>
                        <a:t>4.5 wk [0.3-39.1]</a:t>
                      </a:r>
                    </a:p>
                  </a:txBody>
                  <a:tcPr marL="45720" marR="45720" horzOverflow="overflow">
                    <a:lnL w="12700">
                      <a:solidFill>
                        <a:srgbClr val="000000"/>
                      </a:solidFill>
                      <a:round/>
                    </a:lnL>
                    <a:lnR w="12700">
                      <a:solidFill>
                        <a:srgbClr val="000000"/>
                      </a:solidFill>
                      <a:round/>
                    </a:lnR>
                    <a:lnT w="12700">
                      <a:solidFill>
                        <a:srgbClr val="000000"/>
                      </a:solidFill>
                      <a:round/>
                    </a:lnT>
                    <a:lnB w="28575">
                      <a:solidFill>
                        <a:srgbClr val="000000"/>
                      </a:solidFill>
                      <a:round/>
                    </a:lnB>
                    <a:solidFill>
                      <a:srgbClr val="003399">
                        <a:alpha val="45882"/>
                      </a:srgbClr>
                    </a:solidFill>
                  </a:tcPr>
                </a:tc>
                <a:tc>
                  <a:txBody>
                    <a:bodyPr/>
                    <a:lstStyle/>
                    <a:p>
                      <a:pPr lvl="0" algn="ctr">
                        <a:lnSpc>
                          <a:spcPct val="90000"/>
                        </a:lnSpc>
                        <a:spcBef>
                          <a:spcPts val="300"/>
                        </a:spcBef>
                        <a:defRPr sz="1800" b="0" i="0" baseline="0"/>
                      </a:pPr>
                      <a:r>
                        <a:rPr sz="1600">
                          <a:solidFill>
                            <a:srgbClr val="FFFFFF"/>
                          </a:solidFill>
                          <a:latin typeface="Arial"/>
                          <a:ea typeface="Arial"/>
                          <a:cs typeface="Arial"/>
                          <a:sym typeface="Arial"/>
                        </a:rPr>
                        <a:t>4.6 wk [3.6–5.3]</a:t>
                      </a:r>
                    </a:p>
                  </a:txBody>
                  <a:tcPr marL="45720" marR="45720" horzOverflow="overflow">
                    <a:lnL w="12700">
                      <a:solidFill>
                        <a:srgbClr val="000000"/>
                      </a:solidFill>
                      <a:round/>
                    </a:lnL>
                    <a:lnR w="28575">
                      <a:solidFill>
                        <a:srgbClr val="000000"/>
                      </a:solidFill>
                      <a:round/>
                    </a:lnR>
                    <a:lnT w="12700">
                      <a:solidFill>
                        <a:srgbClr val="000000"/>
                      </a:solidFill>
                      <a:round/>
                    </a:lnT>
                    <a:lnB w="28575">
                      <a:solidFill>
                        <a:srgbClr val="000000"/>
                      </a:solidFill>
                      <a:round/>
                    </a:lnB>
                    <a:solidFill>
                      <a:srgbClr val="003399">
                        <a:alpha val="45882"/>
                      </a:srgbClr>
                    </a:solidFill>
                  </a:tcPr>
                </a:tc>
              </a:tr>
            </a:tbl>
          </a:graphicData>
        </a:graphic>
      </p:graphicFrame>
      <p:sp>
        <p:nvSpPr>
          <p:cNvPr id="677" name="Shape 677"/>
          <p:cNvSpPr/>
          <p:nvPr/>
        </p:nvSpPr>
        <p:spPr>
          <a:xfrm>
            <a:off x="29634" y="5641975"/>
            <a:ext cx="8391526" cy="35001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marL="317676" indent="-201789" algn="ctr">
              <a:lnSpc>
                <a:spcPct val="110000"/>
              </a:lnSpc>
              <a:spcBef>
                <a:spcPts val="800"/>
              </a:spcBef>
              <a:buClr>
                <a:srgbClr val="E274BC"/>
              </a:buClr>
              <a:buSzPct val="130000"/>
              <a:buChar char="•"/>
              <a:defRPr sz="1600">
                <a:solidFill>
                  <a:srgbClr val="FFFFFF"/>
                </a:solidFill>
              </a:defRPr>
            </a:lvl1pPr>
          </a:lstStyle>
          <a:p>
            <a:pPr lvl="0">
              <a:defRPr sz="1800" baseline="0">
                <a:solidFill>
                  <a:srgbClr val="000000"/>
                </a:solidFill>
              </a:defRPr>
            </a:pPr>
            <a:r>
              <a:rPr sz="1600" baseline="-25000">
                <a:solidFill>
                  <a:srgbClr val="FFFFFF"/>
                </a:solidFill>
              </a:rPr>
              <a:t>No significant differences in erythroid response or time to response between 2 dosing regimens</a:t>
            </a:r>
          </a:p>
        </p:txBody>
      </p:sp>
      <p:sp>
        <p:nvSpPr>
          <p:cNvPr id="678" name="Shape 678"/>
          <p:cNvSpPr/>
          <p:nvPr/>
        </p:nvSpPr>
        <p:spPr>
          <a:xfrm>
            <a:off x="1430829" y="5519737"/>
            <a:ext cx="2907848" cy="322607"/>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algn="ctr">
              <a:defRPr baseline="0"/>
            </a:pPr>
            <a:r>
              <a:rPr sz="1400" baseline="-25000">
                <a:solidFill>
                  <a:srgbClr val="FFFFFF"/>
                </a:solidFill>
                <a:effectLst>
                  <a:outerShdw blurRad="38100" dist="38100" dir="2700000" rotWithShape="0">
                    <a:srgbClr val="DDDDDD"/>
                  </a:outerShdw>
                </a:effectLst>
                <a:latin typeface="Arial"/>
                <a:ea typeface="Arial"/>
                <a:cs typeface="Arial"/>
                <a:sym typeface="Arial"/>
              </a:rPr>
              <a:t>*</a:t>
            </a:r>
            <a:r>
              <a:rPr sz="1400" i="1" baseline="-25000">
                <a:solidFill>
                  <a:srgbClr val="FFFFFF"/>
                </a:solidFill>
                <a:effectLst>
                  <a:outerShdw blurRad="38100" dist="38100" dir="2700000" rotWithShape="0">
                    <a:srgbClr val="DDDDDD"/>
                  </a:outerShdw>
                </a:effectLst>
                <a:latin typeface="Arial"/>
                <a:ea typeface="Arial"/>
                <a:cs typeface="Arial"/>
                <a:sym typeface="Arial"/>
              </a:rPr>
              <a:t>P</a:t>
            </a:r>
            <a:r>
              <a:rPr sz="1400" baseline="-25000">
                <a:solidFill>
                  <a:srgbClr val="FFFFFF"/>
                </a:solidFill>
                <a:effectLst>
                  <a:outerShdw blurRad="38100" dist="38100" dir="2700000" rotWithShape="0">
                    <a:srgbClr val="DDDDDD"/>
                  </a:outerShdw>
                </a:effectLst>
                <a:latin typeface="Arial"/>
                <a:ea typeface="Arial"/>
                <a:cs typeface="Arial"/>
                <a:sym typeface="Arial"/>
              </a:rPr>
              <a:t>&lt;0.001; </a:t>
            </a:r>
            <a:r>
              <a:rPr sz="1400" baseline="30000">
                <a:solidFill>
                  <a:srgbClr val="FFFFFF"/>
                </a:solidFill>
                <a:effectLst>
                  <a:outerShdw blurRad="38100" dist="38100" dir="2700000" rotWithShape="0">
                    <a:srgbClr val="DDDDDD"/>
                  </a:outerShdw>
                </a:effectLst>
                <a:latin typeface="Arial"/>
                <a:ea typeface="Arial"/>
                <a:cs typeface="Arial"/>
                <a:sym typeface="Arial"/>
              </a:rPr>
              <a:t>†</a:t>
            </a:r>
            <a:r>
              <a:rPr sz="1400" baseline="-25000">
                <a:solidFill>
                  <a:srgbClr val="FFFFFF"/>
                </a:solidFill>
                <a:effectLst>
                  <a:outerShdw blurRad="38100" dist="38100" dir="2700000" rotWithShape="0">
                    <a:srgbClr val="DDDDDD"/>
                  </a:outerShdw>
                </a:effectLst>
                <a:latin typeface="Arial"/>
                <a:ea typeface="Arial"/>
                <a:cs typeface="Arial"/>
                <a:sym typeface="Arial"/>
              </a:rPr>
              <a:t>Not reached at median</a:t>
            </a:r>
            <a:r>
              <a:rPr sz="1400" baseline="-25000">
                <a:effectLst>
                  <a:outerShdw blurRad="38100" dist="38100" dir="2700000" rotWithShape="0">
                    <a:srgbClr val="DDDDDD"/>
                  </a:outerShdw>
                </a:effectLst>
                <a:latin typeface="Arial"/>
                <a:ea typeface="Arial"/>
                <a:cs typeface="Arial"/>
                <a:sym typeface="Arial"/>
              </a:rPr>
              <a:t> </a:t>
            </a:r>
            <a:r>
              <a:rPr sz="1400" baseline="-25000">
                <a:solidFill>
                  <a:srgbClr val="FFFFFF"/>
                </a:solidFill>
                <a:effectLst>
                  <a:outerShdw blurRad="38100" dist="38100" dir="2700000" rotWithShape="0">
                    <a:srgbClr val="DDDDDD"/>
                  </a:outerShdw>
                </a:effectLst>
                <a:latin typeface="Arial"/>
                <a:ea typeface="Arial"/>
                <a:cs typeface="Arial"/>
                <a:sym typeface="Arial"/>
              </a:rPr>
              <a:t>follow-up of 58 wk</a:t>
            </a:r>
          </a:p>
        </p:txBody>
      </p:sp>
      <p:sp>
        <p:nvSpPr>
          <p:cNvPr id="679" name="Shape 679"/>
          <p:cNvSpPr/>
          <p:nvPr/>
        </p:nvSpPr>
        <p:spPr>
          <a:xfrm>
            <a:off x="-302153" y="5519478"/>
            <a:ext cx="8578851" cy="5595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p>
            <a:pPr lvl="0" algn="r">
              <a:defRPr baseline="0"/>
            </a:pPr>
            <a:r>
              <a:rPr sz="1400" baseline="-25000">
                <a:latin typeface="Arial"/>
                <a:ea typeface="Arial"/>
                <a:cs typeface="Arial"/>
                <a:sym typeface="Arial"/>
              </a:rPr>
              <a:t>List AF et al. </a:t>
            </a:r>
            <a:r>
              <a:rPr sz="1400" i="1" baseline="-25000">
                <a:latin typeface="Arial"/>
                <a:ea typeface="Arial"/>
                <a:cs typeface="Arial"/>
                <a:sym typeface="Arial"/>
              </a:rPr>
              <a:t>J Clin Oncol. </a:t>
            </a:r>
            <a:r>
              <a:rPr sz="1400" baseline="-25000">
                <a:latin typeface="Arial"/>
                <a:ea typeface="Arial"/>
                <a:cs typeface="Arial"/>
                <a:sym typeface="Arial"/>
              </a:rPr>
              <a:t>2005;23(suppl 16S):2s [abstract 5]</a:t>
            </a:r>
            <a:endParaRPr sz="2400" baseline="-25000">
              <a:solidFill>
                <a:srgbClr val="991126"/>
              </a:solidFill>
              <a:latin typeface="Arial"/>
              <a:ea typeface="Arial"/>
              <a:cs typeface="Arial"/>
              <a:sym typeface="Arial"/>
            </a:endParaRPr>
          </a:p>
          <a:p>
            <a:pPr lvl="0" algn="r">
              <a:defRPr baseline="0"/>
            </a:pPr>
            <a:r>
              <a:rPr sz="1400" baseline="-25000">
                <a:latin typeface="Arial"/>
                <a:ea typeface="Arial"/>
                <a:cs typeface="Arial"/>
                <a:sym typeface="Arial"/>
              </a:rPr>
              <a:t>List AF et al. </a:t>
            </a:r>
            <a:r>
              <a:rPr sz="1400" i="1" baseline="-25000">
                <a:latin typeface="Arial"/>
                <a:ea typeface="Arial"/>
                <a:cs typeface="Arial"/>
                <a:sym typeface="Arial"/>
              </a:rPr>
              <a:t>N Engl J Med</a:t>
            </a:r>
            <a:r>
              <a:rPr sz="1400" baseline="-25000">
                <a:latin typeface="Arial"/>
                <a:ea typeface="Arial"/>
                <a:cs typeface="Arial"/>
                <a:sym typeface="Arial"/>
              </a:rPr>
              <a:t> 2006;355&gt;1456-1465]</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 name="Shape 681"/>
          <p:cNvSpPr>
            <a:spLocks noGrp="1"/>
          </p:cNvSpPr>
          <p:nvPr>
            <p:ph type="title"/>
          </p:nvPr>
        </p:nvSpPr>
        <p:spPr>
          <a:xfrm>
            <a:off x="1219200" y="274638"/>
            <a:ext cx="7467600" cy="1143001"/>
          </a:xfrm>
          <a:prstGeom prst="rect">
            <a:avLst/>
          </a:prstGeom>
        </p:spPr>
        <p:txBody>
          <a:bodyPr lIns="0" tIns="0" rIns="0" bIns="0">
            <a:normAutofit/>
          </a:bodyPr>
          <a:lstStyle>
            <a:lvl1pPr>
              <a:defRPr>
                <a:latin typeface="Arial"/>
                <a:ea typeface="Arial"/>
                <a:cs typeface="Arial"/>
                <a:sym typeface="Arial"/>
              </a:defRPr>
            </a:lvl1pPr>
          </a:lstStyle>
          <a:p>
            <a:pPr lvl="0">
              <a:defRPr sz="1800" b="0">
                <a:solidFill>
                  <a:srgbClr val="000000"/>
                </a:solidFill>
              </a:defRPr>
            </a:pPr>
            <a:r>
              <a:rPr sz="3200" b="1">
                <a:solidFill>
                  <a:srgbClr val="07276F"/>
                </a:solidFill>
              </a:rPr>
              <a:t>MDS-003/002: Frequency of  Cytogenetic Response to LEN</a:t>
            </a:r>
          </a:p>
        </p:txBody>
      </p:sp>
      <p:sp>
        <p:nvSpPr>
          <p:cNvPr id="682" name="Shape 682"/>
          <p:cNvSpPr/>
          <p:nvPr/>
        </p:nvSpPr>
        <p:spPr>
          <a:xfrm>
            <a:off x="5060950" y="5790672"/>
            <a:ext cx="2697115" cy="322606"/>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a:spcBef>
                <a:spcPts val="500"/>
              </a:spcBef>
              <a:defRPr baseline="0"/>
            </a:pPr>
            <a:r>
              <a:rPr sz="1400" baseline="-25000">
                <a:latin typeface="Arial"/>
                <a:ea typeface="Arial"/>
                <a:cs typeface="Arial"/>
                <a:sym typeface="Arial"/>
              </a:rPr>
              <a:t>List AF et al. </a:t>
            </a:r>
            <a:r>
              <a:rPr sz="1400" i="1" baseline="-25000">
                <a:latin typeface="Arial"/>
                <a:ea typeface="Arial"/>
                <a:cs typeface="Arial"/>
                <a:sym typeface="Arial"/>
              </a:rPr>
              <a:t>N Engl J Med</a:t>
            </a:r>
            <a:r>
              <a:rPr sz="1400" baseline="-25000">
                <a:latin typeface="Arial"/>
                <a:ea typeface="Arial"/>
                <a:cs typeface="Arial"/>
                <a:sym typeface="Arial"/>
              </a:rPr>
              <a:t> 2006;355&gt;1456-1465]</a:t>
            </a:r>
          </a:p>
        </p:txBody>
      </p:sp>
      <p:graphicFrame>
        <p:nvGraphicFramePr>
          <p:cNvPr id="683" name="Table 683"/>
          <p:cNvGraphicFramePr/>
          <p:nvPr/>
        </p:nvGraphicFramePr>
        <p:xfrm>
          <a:off x="838199" y="1481667"/>
          <a:ext cx="7623176" cy="4303725"/>
        </p:xfrm>
        <a:graphic>
          <a:graphicData uri="http://schemas.openxmlformats.org/drawingml/2006/table">
            <a:tbl>
              <a:tblPr>
                <a:tableStyleId>{4C3C2611-4C71-4FC5-86AE-919BDF0F9419}</a:tableStyleId>
              </a:tblPr>
              <a:tblGrid>
                <a:gridCol w="2805113"/>
                <a:gridCol w="1763711"/>
                <a:gridCol w="1908175"/>
                <a:gridCol w="1146175"/>
              </a:tblGrid>
              <a:tr h="969257">
                <a:tc>
                  <a:txBody>
                    <a:bodyPr/>
                    <a:lstStyle/>
                    <a:p>
                      <a:pPr lvl="0" algn="l">
                        <a:lnSpc>
                          <a:spcPct val="110000"/>
                        </a:lnSpc>
                        <a:spcBef>
                          <a:spcPts val="500"/>
                        </a:spcBef>
                        <a:defRPr sz="1800" b="0" i="0" baseline="0"/>
                      </a:pPr>
                      <a:r>
                        <a:rPr sz="2400">
                          <a:solidFill>
                            <a:srgbClr val="FFFFFF"/>
                          </a:solidFill>
                          <a:latin typeface="Arial"/>
                          <a:ea typeface="Arial"/>
                          <a:cs typeface="Arial"/>
                          <a:sym typeface="Arial"/>
                        </a:rPr>
                        <a:t>Complexity</a:t>
                      </a:r>
                    </a:p>
                  </a:txBody>
                  <a:tcPr marL="45719" marR="45719" marT="45719" marB="45719" horzOverflow="overflow">
                    <a:lnL w="28575">
                      <a:solidFill>
                        <a:srgbClr val="000000"/>
                      </a:solidFill>
                      <a:round/>
                    </a:lnL>
                    <a:lnR w="12700">
                      <a:solidFill>
                        <a:srgbClr val="000000"/>
                      </a:solidFill>
                      <a:round/>
                    </a:lnR>
                    <a:lnT w="28575">
                      <a:solidFill>
                        <a:srgbClr val="000000"/>
                      </a:solidFill>
                      <a:round/>
                    </a:lnT>
                    <a:lnB w="12700">
                      <a:solidFill>
                        <a:srgbClr val="000000"/>
                      </a:solidFill>
                      <a:round/>
                    </a:lnB>
                    <a:solidFill>
                      <a:srgbClr val="333399"/>
                    </a:solidFill>
                  </a:tcPr>
                </a:tc>
                <a:tc>
                  <a:txBody>
                    <a:bodyPr/>
                    <a:lstStyle/>
                    <a:p>
                      <a:pPr lvl="0" algn="l">
                        <a:lnSpc>
                          <a:spcPct val="110000"/>
                        </a:lnSpc>
                        <a:spcBef>
                          <a:spcPts val="500"/>
                        </a:spcBef>
                        <a:defRPr sz="1800" b="0" i="0" baseline="0"/>
                      </a:pPr>
                      <a:r>
                        <a:rPr sz="2400">
                          <a:solidFill>
                            <a:srgbClr val="FFFFFF"/>
                          </a:solidFill>
                          <a:latin typeface="Arial"/>
                          <a:ea typeface="Arial"/>
                          <a:cs typeface="Arial"/>
                          <a:sym typeface="Arial"/>
                        </a:rPr>
                        <a:t>Pts </a:t>
                      </a:r>
                    </a:p>
                    <a:p>
                      <a:pPr lvl="0" algn="l">
                        <a:lnSpc>
                          <a:spcPct val="110000"/>
                        </a:lnSpc>
                        <a:spcBef>
                          <a:spcPts val="500"/>
                        </a:spcBef>
                        <a:defRPr sz="1800" b="0" i="0" baseline="0"/>
                      </a:pPr>
                      <a:r>
                        <a:rPr sz="2400">
                          <a:solidFill>
                            <a:srgbClr val="FFFFFF"/>
                          </a:solidFill>
                          <a:latin typeface="Arial"/>
                          <a:ea typeface="Arial"/>
                          <a:cs typeface="Arial"/>
                          <a:sym typeface="Arial"/>
                        </a:rPr>
                        <a:t>Evaluable</a:t>
                      </a:r>
                    </a:p>
                  </a:txBody>
                  <a:tcPr marL="45719" marR="45719" marT="45719" marB="45719" horzOverflow="overflow">
                    <a:lnL w="12700">
                      <a:solidFill>
                        <a:srgbClr val="000000"/>
                      </a:solidFill>
                      <a:round/>
                    </a:lnL>
                    <a:lnR w="12700">
                      <a:solidFill>
                        <a:srgbClr val="000000"/>
                      </a:solidFill>
                      <a:round/>
                    </a:lnR>
                    <a:lnT w="28575">
                      <a:solidFill>
                        <a:srgbClr val="000000"/>
                      </a:solidFill>
                      <a:round/>
                    </a:lnT>
                    <a:lnB w="12700">
                      <a:solidFill>
                        <a:srgbClr val="000000"/>
                      </a:solidFill>
                      <a:round/>
                    </a:lnB>
                    <a:solidFill>
                      <a:srgbClr val="333399"/>
                    </a:solidFill>
                  </a:tcPr>
                </a:tc>
                <a:tc>
                  <a:txBody>
                    <a:bodyPr/>
                    <a:lstStyle/>
                    <a:p>
                      <a:pPr lvl="0" algn="l">
                        <a:lnSpc>
                          <a:spcPct val="110000"/>
                        </a:lnSpc>
                        <a:spcBef>
                          <a:spcPts val="500"/>
                        </a:spcBef>
                        <a:defRPr sz="1800" b="0" i="0" baseline="0"/>
                      </a:pPr>
                      <a:r>
                        <a:rPr sz="2400">
                          <a:solidFill>
                            <a:srgbClr val="FFFFFF"/>
                          </a:solidFill>
                          <a:latin typeface="Arial"/>
                          <a:ea typeface="Arial"/>
                          <a:cs typeface="Arial"/>
                          <a:sym typeface="Arial"/>
                        </a:rPr>
                        <a:t>CytogeneticResponse</a:t>
                      </a:r>
                    </a:p>
                  </a:txBody>
                  <a:tcPr marL="45719" marR="45719" marT="45719" marB="45719" horzOverflow="overflow">
                    <a:lnL w="12700">
                      <a:solidFill>
                        <a:srgbClr val="000000"/>
                      </a:solidFill>
                      <a:round/>
                    </a:lnL>
                    <a:lnR w="12700">
                      <a:solidFill>
                        <a:srgbClr val="000000"/>
                      </a:solidFill>
                      <a:round/>
                    </a:lnR>
                    <a:lnT w="28575">
                      <a:solidFill>
                        <a:srgbClr val="000000"/>
                      </a:solidFill>
                      <a:round/>
                    </a:lnT>
                    <a:lnB w="12700">
                      <a:solidFill>
                        <a:srgbClr val="000000"/>
                      </a:solidFill>
                      <a:round/>
                    </a:lnB>
                    <a:solidFill>
                      <a:srgbClr val="333399"/>
                    </a:solidFill>
                  </a:tcPr>
                </a:tc>
                <a:tc>
                  <a:txBody>
                    <a:bodyPr/>
                    <a:lstStyle/>
                    <a:p>
                      <a:pPr lvl="0" algn="l">
                        <a:lnSpc>
                          <a:spcPct val="110000"/>
                        </a:lnSpc>
                        <a:spcBef>
                          <a:spcPts val="500"/>
                        </a:spcBef>
                        <a:defRPr sz="1800" b="0" i="0" baseline="0"/>
                      </a:pPr>
                      <a:r>
                        <a:rPr sz="2400">
                          <a:solidFill>
                            <a:srgbClr val="FFFFFF"/>
                          </a:solidFill>
                          <a:latin typeface="Arial"/>
                          <a:ea typeface="Arial"/>
                          <a:cs typeface="Arial"/>
                          <a:sym typeface="Arial"/>
                        </a:rPr>
                        <a:t>CCR</a:t>
                      </a:r>
                    </a:p>
                  </a:txBody>
                  <a:tcPr marL="45719" marR="45719" marT="45719" marB="45719" horzOverflow="overflow">
                    <a:lnL w="12700">
                      <a:solidFill>
                        <a:srgbClr val="000000"/>
                      </a:solidFill>
                      <a:round/>
                    </a:lnL>
                    <a:lnR w="28575">
                      <a:solidFill>
                        <a:srgbClr val="000000"/>
                      </a:solidFill>
                      <a:round/>
                    </a:lnR>
                    <a:lnT w="28575">
                      <a:solidFill>
                        <a:srgbClr val="000000"/>
                      </a:solidFill>
                      <a:round/>
                    </a:lnT>
                    <a:lnB w="12700">
                      <a:solidFill>
                        <a:srgbClr val="000000"/>
                      </a:solidFill>
                      <a:round/>
                    </a:lnB>
                    <a:solidFill>
                      <a:srgbClr val="333399"/>
                    </a:solidFill>
                  </a:tcPr>
                </a:tc>
              </a:tr>
              <a:tr h="812784">
                <a:tc>
                  <a:txBody>
                    <a:bodyPr/>
                    <a:lstStyle/>
                    <a:p>
                      <a:pPr lvl="0" algn="l">
                        <a:lnSpc>
                          <a:spcPct val="110000"/>
                        </a:lnSpc>
                        <a:spcBef>
                          <a:spcPts val="500"/>
                        </a:spcBef>
                        <a:defRPr sz="1800" b="0" i="0" baseline="0"/>
                      </a:pPr>
                      <a:r>
                        <a:rPr sz="2400">
                          <a:solidFill>
                            <a:srgbClr val="FFFFFF"/>
                          </a:solidFill>
                          <a:latin typeface="Arial"/>
                          <a:ea typeface="Arial"/>
                          <a:cs typeface="Arial"/>
                          <a:sym typeface="Arial"/>
                        </a:rPr>
                        <a:t>Isolated 5q- n(%)</a:t>
                      </a:r>
                    </a:p>
                  </a:txBody>
                  <a:tcPr marL="45719" marR="45719" marT="45719" marB="45719" horzOverflow="overflow">
                    <a:lnL w="28575">
                      <a:solidFill>
                        <a:srgbClr val="000000"/>
                      </a:solidFill>
                      <a:round/>
                    </a:lnL>
                    <a:lnR w="12700">
                      <a:solidFill>
                        <a:srgbClr val="000000"/>
                      </a:solidFill>
                      <a:round/>
                    </a:lnR>
                    <a:lnT w="12700">
                      <a:solidFill>
                        <a:srgbClr val="000000"/>
                      </a:solidFill>
                      <a:round/>
                    </a:lnT>
                    <a:lnB w="12700">
                      <a:solidFill>
                        <a:srgbClr val="000000"/>
                      </a:solidFill>
                      <a:round/>
                    </a:lnB>
                    <a:solidFill>
                      <a:srgbClr val="333399"/>
                    </a:solidFill>
                  </a:tcPr>
                </a:tc>
                <a:tc>
                  <a:txBody>
                    <a:bodyPr/>
                    <a:lstStyle/>
                    <a:p>
                      <a:pPr lvl="0" algn="l">
                        <a:lnSpc>
                          <a:spcPct val="110000"/>
                        </a:lnSpc>
                        <a:spcBef>
                          <a:spcPts val="500"/>
                        </a:spcBef>
                        <a:defRPr sz="1800" b="0" i="0" baseline="0"/>
                      </a:pPr>
                      <a:r>
                        <a:rPr sz="2400">
                          <a:solidFill>
                            <a:srgbClr val="FFFFFF"/>
                          </a:solidFill>
                          <a:latin typeface="Arial"/>
                          <a:ea typeface="Arial"/>
                          <a:cs typeface="Arial"/>
                          <a:sym typeface="Arial"/>
                        </a:rPr>
                        <a:t>64</a:t>
                      </a:r>
                    </a:p>
                  </a:txBody>
                  <a:tcPr marL="45719" marR="45719" marT="45719" marB="45719"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333399"/>
                    </a:solidFill>
                  </a:tcPr>
                </a:tc>
                <a:tc>
                  <a:txBody>
                    <a:bodyPr/>
                    <a:lstStyle/>
                    <a:p>
                      <a:pPr lvl="0" algn="l">
                        <a:lnSpc>
                          <a:spcPct val="110000"/>
                        </a:lnSpc>
                        <a:spcBef>
                          <a:spcPts val="500"/>
                        </a:spcBef>
                        <a:defRPr sz="1800" b="0" i="0" baseline="0"/>
                      </a:pPr>
                      <a:r>
                        <a:rPr sz="2400">
                          <a:solidFill>
                            <a:srgbClr val="FFFFFF"/>
                          </a:solidFill>
                          <a:latin typeface="Arial"/>
                          <a:ea typeface="Arial"/>
                          <a:cs typeface="Arial"/>
                          <a:sym typeface="Arial"/>
                        </a:rPr>
                        <a:t>49 (77)</a:t>
                      </a:r>
                    </a:p>
                  </a:txBody>
                  <a:tcPr marL="45719" marR="45719" marT="45719" marB="45719"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333399"/>
                    </a:solidFill>
                  </a:tcPr>
                </a:tc>
                <a:tc>
                  <a:txBody>
                    <a:bodyPr/>
                    <a:lstStyle/>
                    <a:p>
                      <a:pPr lvl="0" algn="l">
                        <a:lnSpc>
                          <a:spcPct val="110000"/>
                        </a:lnSpc>
                        <a:spcBef>
                          <a:spcPts val="500"/>
                        </a:spcBef>
                        <a:defRPr sz="1800" b="0" i="0" baseline="0"/>
                      </a:pPr>
                      <a:r>
                        <a:rPr sz="2400">
                          <a:solidFill>
                            <a:srgbClr val="FFFFFF"/>
                          </a:solidFill>
                          <a:latin typeface="Arial"/>
                          <a:ea typeface="Arial"/>
                          <a:cs typeface="Arial"/>
                          <a:sym typeface="Arial"/>
                        </a:rPr>
                        <a:t>29(45)</a:t>
                      </a:r>
                    </a:p>
                  </a:txBody>
                  <a:tcPr marL="45719" marR="45719" marT="45719" marB="45719" horzOverflow="overflow">
                    <a:lnL w="12700">
                      <a:solidFill>
                        <a:srgbClr val="000000"/>
                      </a:solidFill>
                      <a:round/>
                    </a:lnL>
                    <a:lnR w="28575">
                      <a:solidFill>
                        <a:srgbClr val="000000"/>
                      </a:solidFill>
                      <a:round/>
                    </a:lnR>
                    <a:lnT w="12700">
                      <a:solidFill>
                        <a:srgbClr val="000000"/>
                      </a:solidFill>
                      <a:round/>
                    </a:lnT>
                    <a:lnB w="12700">
                      <a:solidFill>
                        <a:srgbClr val="000000"/>
                      </a:solidFill>
                      <a:round/>
                    </a:lnB>
                    <a:solidFill>
                      <a:srgbClr val="333399"/>
                    </a:solidFill>
                  </a:tcPr>
                </a:tc>
              </a:tr>
              <a:tr h="812784">
                <a:tc>
                  <a:txBody>
                    <a:bodyPr/>
                    <a:lstStyle/>
                    <a:p>
                      <a:pPr lvl="0" algn="l">
                        <a:lnSpc>
                          <a:spcPct val="110000"/>
                        </a:lnSpc>
                        <a:spcBef>
                          <a:spcPts val="500"/>
                        </a:spcBef>
                        <a:defRPr sz="1800" b="0" i="0" baseline="0"/>
                      </a:pPr>
                      <a:r>
                        <a:rPr sz="2400">
                          <a:solidFill>
                            <a:srgbClr val="FFFFFF"/>
                          </a:solidFill>
                          <a:latin typeface="Arial"/>
                          <a:ea typeface="Arial"/>
                          <a:cs typeface="Arial"/>
                          <a:sym typeface="Arial"/>
                        </a:rPr>
                        <a:t>5q- + 1 abn- n(%)</a:t>
                      </a:r>
                    </a:p>
                  </a:txBody>
                  <a:tcPr marL="45719" marR="45719" marT="45719" marB="45719" horzOverflow="overflow">
                    <a:lnL w="28575">
                      <a:solidFill>
                        <a:srgbClr val="000000"/>
                      </a:solidFill>
                      <a:round/>
                    </a:lnL>
                    <a:lnR w="12700">
                      <a:solidFill>
                        <a:srgbClr val="000000"/>
                      </a:solidFill>
                      <a:round/>
                    </a:lnR>
                    <a:lnT w="12700">
                      <a:solidFill>
                        <a:srgbClr val="000000"/>
                      </a:solidFill>
                      <a:round/>
                    </a:lnT>
                    <a:lnB w="12700">
                      <a:solidFill>
                        <a:srgbClr val="000000"/>
                      </a:solidFill>
                      <a:round/>
                    </a:lnB>
                    <a:solidFill>
                      <a:srgbClr val="333399"/>
                    </a:solidFill>
                  </a:tcPr>
                </a:tc>
                <a:tc>
                  <a:txBody>
                    <a:bodyPr/>
                    <a:lstStyle/>
                    <a:p>
                      <a:pPr lvl="0" algn="l">
                        <a:lnSpc>
                          <a:spcPct val="110000"/>
                        </a:lnSpc>
                        <a:spcBef>
                          <a:spcPts val="500"/>
                        </a:spcBef>
                        <a:defRPr sz="1800" b="0" i="0" baseline="0"/>
                      </a:pPr>
                      <a:r>
                        <a:rPr sz="2400">
                          <a:solidFill>
                            <a:srgbClr val="FFFFFF"/>
                          </a:solidFill>
                          <a:latin typeface="Arial"/>
                          <a:ea typeface="Arial"/>
                          <a:cs typeface="Arial"/>
                          <a:sym typeface="Arial"/>
                        </a:rPr>
                        <a:t>15</a:t>
                      </a:r>
                    </a:p>
                  </a:txBody>
                  <a:tcPr marL="45719" marR="45719" marT="45719" marB="45719"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333399"/>
                    </a:solidFill>
                  </a:tcPr>
                </a:tc>
                <a:tc>
                  <a:txBody>
                    <a:bodyPr/>
                    <a:lstStyle/>
                    <a:p>
                      <a:pPr lvl="0" algn="l">
                        <a:lnSpc>
                          <a:spcPct val="110000"/>
                        </a:lnSpc>
                        <a:spcBef>
                          <a:spcPts val="500"/>
                        </a:spcBef>
                        <a:defRPr sz="1800" b="0" i="0" baseline="0"/>
                      </a:pPr>
                      <a:r>
                        <a:rPr sz="2400">
                          <a:solidFill>
                            <a:srgbClr val="FFFFFF"/>
                          </a:solidFill>
                          <a:latin typeface="Arial"/>
                          <a:ea typeface="Arial"/>
                          <a:cs typeface="Arial"/>
                          <a:sym typeface="Arial"/>
                        </a:rPr>
                        <a:t>10 (67)</a:t>
                      </a:r>
                    </a:p>
                  </a:txBody>
                  <a:tcPr marL="45719" marR="45719" marT="45719" marB="45719"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333399"/>
                    </a:solidFill>
                  </a:tcPr>
                </a:tc>
                <a:tc>
                  <a:txBody>
                    <a:bodyPr/>
                    <a:lstStyle/>
                    <a:p>
                      <a:pPr lvl="0" algn="l">
                        <a:lnSpc>
                          <a:spcPct val="110000"/>
                        </a:lnSpc>
                        <a:spcBef>
                          <a:spcPts val="500"/>
                        </a:spcBef>
                        <a:defRPr sz="1800" b="0" i="0" baseline="0"/>
                      </a:pPr>
                      <a:r>
                        <a:rPr sz="2400">
                          <a:solidFill>
                            <a:srgbClr val="FFFFFF"/>
                          </a:solidFill>
                          <a:latin typeface="Arial"/>
                          <a:ea typeface="Arial"/>
                          <a:cs typeface="Arial"/>
                          <a:sym typeface="Arial"/>
                        </a:rPr>
                        <a:t>6 (40)</a:t>
                      </a:r>
                    </a:p>
                  </a:txBody>
                  <a:tcPr marL="45719" marR="45719" marT="45719" marB="45719" horzOverflow="overflow">
                    <a:lnL w="12700">
                      <a:solidFill>
                        <a:srgbClr val="000000"/>
                      </a:solidFill>
                      <a:round/>
                    </a:lnL>
                    <a:lnR w="28575">
                      <a:solidFill>
                        <a:srgbClr val="000000"/>
                      </a:solidFill>
                      <a:round/>
                    </a:lnR>
                    <a:lnT w="12700">
                      <a:solidFill>
                        <a:srgbClr val="000000"/>
                      </a:solidFill>
                      <a:round/>
                    </a:lnT>
                    <a:lnB w="12700">
                      <a:solidFill>
                        <a:srgbClr val="000000"/>
                      </a:solidFill>
                      <a:round/>
                    </a:lnB>
                    <a:solidFill>
                      <a:srgbClr val="333399"/>
                    </a:solidFill>
                  </a:tcPr>
                </a:tc>
              </a:tr>
              <a:tr h="896105">
                <a:tc>
                  <a:txBody>
                    <a:bodyPr/>
                    <a:lstStyle/>
                    <a:p>
                      <a:pPr lvl="0" algn="l">
                        <a:lnSpc>
                          <a:spcPct val="110000"/>
                        </a:lnSpc>
                        <a:spcBef>
                          <a:spcPts val="500"/>
                        </a:spcBef>
                        <a:defRPr sz="1800" b="0" i="0" baseline="0"/>
                      </a:pPr>
                      <a:r>
                        <a:rPr sz="2400">
                          <a:solidFill>
                            <a:srgbClr val="FFFFFF"/>
                          </a:solidFill>
                          <a:latin typeface="Arial"/>
                          <a:ea typeface="Arial"/>
                          <a:cs typeface="Arial"/>
                          <a:sym typeface="Arial"/>
                        </a:rPr>
                        <a:t>Complex (&gt;3 abn)- n(%)</a:t>
                      </a:r>
                    </a:p>
                  </a:txBody>
                  <a:tcPr marL="45719" marR="45719" marT="45719" marB="45719" horzOverflow="overflow">
                    <a:lnL w="28575">
                      <a:solidFill>
                        <a:srgbClr val="000000"/>
                      </a:solidFill>
                      <a:round/>
                    </a:lnL>
                    <a:lnR w="12700">
                      <a:solidFill>
                        <a:srgbClr val="000000"/>
                      </a:solidFill>
                      <a:round/>
                    </a:lnR>
                    <a:lnT w="12700">
                      <a:solidFill>
                        <a:srgbClr val="000000"/>
                      </a:solidFill>
                      <a:round/>
                    </a:lnT>
                    <a:lnB w="12700">
                      <a:solidFill>
                        <a:srgbClr val="000000"/>
                      </a:solidFill>
                      <a:round/>
                    </a:lnB>
                    <a:solidFill>
                      <a:srgbClr val="333399"/>
                    </a:solidFill>
                  </a:tcPr>
                </a:tc>
                <a:tc>
                  <a:txBody>
                    <a:bodyPr/>
                    <a:lstStyle/>
                    <a:p>
                      <a:pPr lvl="0" algn="l">
                        <a:lnSpc>
                          <a:spcPct val="110000"/>
                        </a:lnSpc>
                        <a:spcBef>
                          <a:spcPts val="500"/>
                        </a:spcBef>
                        <a:defRPr sz="1800" b="0" i="0" baseline="0"/>
                      </a:pPr>
                      <a:r>
                        <a:rPr sz="2400">
                          <a:solidFill>
                            <a:srgbClr val="FFFFFF"/>
                          </a:solidFill>
                          <a:latin typeface="Arial"/>
                          <a:ea typeface="Arial"/>
                          <a:cs typeface="Arial"/>
                          <a:sym typeface="Arial"/>
                        </a:rPr>
                        <a:t>6</a:t>
                      </a:r>
                    </a:p>
                  </a:txBody>
                  <a:tcPr marL="45719" marR="45719" marT="45719" marB="45719"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333399"/>
                    </a:solidFill>
                  </a:tcPr>
                </a:tc>
                <a:tc>
                  <a:txBody>
                    <a:bodyPr/>
                    <a:lstStyle/>
                    <a:p>
                      <a:pPr lvl="0" algn="l">
                        <a:lnSpc>
                          <a:spcPct val="110000"/>
                        </a:lnSpc>
                        <a:spcBef>
                          <a:spcPts val="500"/>
                        </a:spcBef>
                        <a:defRPr sz="1800" b="0" i="0" baseline="0"/>
                      </a:pPr>
                      <a:r>
                        <a:rPr sz="2400">
                          <a:solidFill>
                            <a:srgbClr val="FFFFFF"/>
                          </a:solidFill>
                          <a:latin typeface="Arial"/>
                          <a:ea typeface="Arial"/>
                          <a:cs typeface="Arial"/>
                          <a:sym typeface="Arial"/>
                        </a:rPr>
                        <a:t>3 (50)</a:t>
                      </a:r>
                    </a:p>
                  </a:txBody>
                  <a:tcPr marL="45719" marR="45719" marT="45719" marB="45719"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333399"/>
                    </a:solidFill>
                  </a:tcPr>
                </a:tc>
                <a:tc>
                  <a:txBody>
                    <a:bodyPr/>
                    <a:lstStyle/>
                    <a:p>
                      <a:pPr lvl="0" algn="l">
                        <a:lnSpc>
                          <a:spcPct val="110000"/>
                        </a:lnSpc>
                        <a:spcBef>
                          <a:spcPts val="500"/>
                        </a:spcBef>
                        <a:defRPr sz="1800" b="0" i="0" baseline="0"/>
                      </a:pPr>
                      <a:r>
                        <a:rPr sz="2400">
                          <a:solidFill>
                            <a:srgbClr val="FFFFFF"/>
                          </a:solidFill>
                          <a:latin typeface="Arial"/>
                          <a:ea typeface="Arial"/>
                          <a:cs typeface="Arial"/>
                          <a:sym typeface="Arial"/>
                        </a:rPr>
                        <a:t>3 (50)</a:t>
                      </a:r>
                    </a:p>
                  </a:txBody>
                  <a:tcPr marL="45719" marR="45719" marT="45719" marB="45719" horzOverflow="overflow">
                    <a:lnL w="12700">
                      <a:solidFill>
                        <a:srgbClr val="000000"/>
                      </a:solidFill>
                      <a:round/>
                    </a:lnL>
                    <a:lnR w="28575">
                      <a:solidFill>
                        <a:srgbClr val="000000"/>
                      </a:solidFill>
                      <a:round/>
                    </a:lnR>
                    <a:lnT w="12700">
                      <a:solidFill>
                        <a:srgbClr val="000000"/>
                      </a:solidFill>
                      <a:round/>
                    </a:lnT>
                    <a:lnB w="12700">
                      <a:solidFill>
                        <a:srgbClr val="000000"/>
                      </a:solidFill>
                      <a:round/>
                    </a:lnB>
                    <a:solidFill>
                      <a:srgbClr val="333399"/>
                    </a:solidFill>
                  </a:tcPr>
                </a:tc>
              </a:tr>
              <a:tr h="812784">
                <a:tc>
                  <a:txBody>
                    <a:bodyPr/>
                    <a:lstStyle/>
                    <a:p>
                      <a:pPr lvl="0" algn="l">
                        <a:lnSpc>
                          <a:spcPct val="110000"/>
                        </a:lnSpc>
                        <a:spcBef>
                          <a:spcPts val="500"/>
                        </a:spcBef>
                        <a:defRPr sz="1800" b="0" i="0" baseline="0"/>
                      </a:pPr>
                      <a:r>
                        <a:rPr sz="2400">
                          <a:solidFill>
                            <a:srgbClr val="FFFFFF"/>
                          </a:solidFill>
                          <a:latin typeface="Arial"/>
                          <a:ea typeface="Arial"/>
                          <a:cs typeface="Arial"/>
                          <a:sym typeface="Arial"/>
                        </a:rPr>
                        <a:t>Non-5q- group*</a:t>
                      </a:r>
                    </a:p>
                  </a:txBody>
                  <a:tcPr marL="45719" marR="45719" marT="45719" marB="45719" horzOverflow="overflow">
                    <a:lnL w="28575">
                      <a:solidFill>
                        <a:srgbClr val="000000"/>
                      </a:solidFill>
                      <a:round/>
                    </a:lnL>
                    <a:lnR w="12700">
                      <a:solidFill>
                        <a:srgbClr val="000000"/>
                      </a:solidFill>
                      <a:round/>
                    </a:lnR>
                    <a:lnT w="12700">
                      <a:solidFill>
                        <a:srgbClr val="000000"/>
                      </a:solidFill>
                      <a:round/>
                    </a:lnT>
                    <a:lnB w="28575">
                      <a:solidFill>
                        <a:srgbClr val="000000"/>
                      </a:solidFill>
                      <a:round/>
                    </a:lnB>
                    <a:solidFill>
                      <a:srgbClr val="333399"/>
                    </a:solidFill>
                  </a:tcPr>
                </a:tc>
                <a:tc>
                  <a:txBody>
                    <a:bodyPr/>
                    <a:lstStyle/>
                    <a:p>
                      <a:pPr lvl="0" algn="l">
                        <a:lnSpc>
                          <a:spcPct val="110000"/>
                        </a:lnSpc>
                        <a:spcBef>
                          <a:spcPts val="500"/>
                        </a:spcBef>
                        <a:defRPr sz="1800" b="0" i="0" baseline="0"/>
                      </a:pPr>
                      <a:r>
                        <a:rPr sz="2400">
                          <a:solidFill>
                            <a:srgbClr val="FFFFFF"/>
                          </a:solidFill>
                          <a:latin typeface="Arial"/>
                          <a:ea typeface="Arial"/>
                          <a:cs typeface="Arial"/>
                          <a:sym typeface="Arial"/>
                        </a:rPr>
                        <a:t>20</a:t>
                      </a:r>
                    </a:p>
                  </a:txBody>
                  <a:tcPr marL="45719" marR="45719" marT="45719" marB="45719" horzOverflow="overflow">
                    <a:lnL w="12700">
                      <a:solidFill>
                        <a:srgbClr val="000000"/>
                      </a:solidFill>
                      <a:round/>
                    </a:lnL>
                    <a:lnR w="12700">
                      <a:solidFill>
                        <a:srgbClr val="000000"/>
                      </a:solidFill>
                      <a:round/>
                    </a:lnR>
                    <a:lnT w="12700">
                      <a:solidFill>
                        <a:srgbClr val="000000"/>
                      </a:solidFill>
                      <a:round/>
                    </a:lnT>
                    <a:lnB w="28575">
                      <a:solidFill>
                        <a:srgbClr val="000000"/>
                      </a:solidFill>
                      <a:round/>
                    </a:lnB>
                    <a:solidFill>
                      <a:srgbClr val="333399"/>
                    </a:solidFill>
                  </a:tcPr>
                </a:tc>
                <a:tc>
                  <a:txBody>
                    <a:bodyPr/>
                    <a:lstStyle/>
                    <a:p>
                      <a:pPr lvl="0" algn="l">
                        <a:lnSpc>
                          <a:spcPct val="110000"/>
                        </a:lnSpc>
                        <a:spcBef>
                          <a:spcPts val="500"/>
                        </a:spcBef>
                        <a:defRPr sz="1800" b="0" i="0" baseline="0"/>
                      </a:pPr>
                      <a:r>
                        <a:rPr sz="2400">
                          <a:solidFill>
                            <a:srgbClr val="FFFFFF"/>
                          </a:solidFill>
                          <a:latin typeface="Arial"/>
                          <a:ea typeface="Arial"/>
                          <a:cs typeface="Arial"/>
                          <a:sym typeface="Arial"/>
                        </a:rPr>
                        <a:t>9 (45%)</a:t>
                      </a:r>
                    </a:p>
                  </a:txBody>
                  <a:tcPr marL="45719" marR="45719" marT="45719" marB="45719" horzOverflow="overflow">
                    <a:lnL w="12700">
                      <a:solidFill>
                        <a:srgbClr val="000000"/>
                      </a:solidFill>
                      <a:round/>
                    </a:lnL>
                    <a:lnR w="12700">
                      <a:solidFill>
                        <a:srgbClr val="000000"/>
                      </a:solidFill>
                      <a:round/>
                    </a:lnR>
                    <a:lnT w="12700">
                      <a:solidFill>
                        <a:srgbClr val="000000"/>
                      </a:solidFill>
                      <a:round/>
                    </a:lnT>
                    <a:lnB w="28575">
                      <a:solidFill>
                        <a:srgbClr val="000000"/>
                      </a:solidFill>
                      <a:round/>
                    </a:lnB>
                    <a:solidFill>
                      <a:srgbClr val="333399"/>
                    </a:solidFill>
                  </a:tcPr>
                </a:tc>
                <a:tc>
                  <a:txBody>
                    <a:bodyPr/>
                    <a:lstStyle/>
                    <a:p>
                      <a:pPr lvl="0" algn="l">
                        <a:lnSpc>
                          <a:spcPct val="110000"/>
                        </a:lnSpc>
                        <a:spcBef>
                          <a:spcPts val="500"/>
                        </a:spcBef>
                        <a:defRPr sz="1800" b="0" i="0" baseline="0"/>
                      </a:pPr>
                      <a:r>
                        <a:rPr sz="2400">
                          <a:solidFill>
                            <a:srgbClr val="FFFFFF"/>
                          </a:solidFill>
                          <a:latin typeface="Arial"/>
                          <a:ea typeface="Arial"/>
                          <a:cs typeface="Arial"/>
                          <a:sym typeface="Arial"/>
                        </a:rPr>
                        <a:t>n.a.</a:t>
                      </a:r>
                    </a:p>
                  </a:txBody>
                  <a:tcPr marL="45719" marR="45719" marT="45719" marB="45719" horzOverflow="overflow">
                    <a:lnL w="12700">
                      <a:solidFill>
                        <a:srgbClr val="000000"/>
                      </a:solidFill>
                      <a:round/>
                    </a:lnL>
                    <a:lnR w="28575">
                      <a:solidFill>
                        <a:srgbClr val="000000"/>
                      </a:solidFill>
                      <a:round/>
                    </a:lnR>
                    <a:lnT w="12700">
                      <a:solidFill>
                        <a:srgbClr val="000000"/>
                      </a:solidFill>
                      <a:round/>
                    </a:lnT>
                    <a:lnB w="28575">
                      <a:solidFill>
                        <a:srgbClr val="000000"/>
                      </a:solidFill>
                      <a:round/>
                    </a:lnB>
                    <a:solidFill>
                      <a:srgbClr val="333399"/>
                    </a:solidFill>
                  </a:tcPr>
                </a:tc>
              </a:tr>
            </a:tbl>
          </a:graphicData>
        </a:graphic>
      </p:graphicFrame>
      <p:sp>
        <p:nvSpPr>
          <p:cNvPr id="684" name="Shape 684"/>
          <p:cNvSpPr/>
          <p:nvPr/>
        </p:nvSpPr>
        <p:spPr>
          <a:xfrm>
            <a:off x="2421466" y="5842000"/>
            <a:ext cx="3613151" cy="30442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200"/>
            </a:lvl1pPr>
          </a:lstStyle>
          <a:p>
            <a:pPr lvl="0">
              <a:defRPr sz="1800" baseline="0"/>
            </a:pPr>
            <a:r>
              <a:rPr sz="1200" baseline="-25000"/>
              <a:t>* Data on file.  Celgene Corporation</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 name="Shape 686"/>
          <p:cNvSpPr>
            <a:spLocks noGrp="1"/>
          </p:cNvSpPr>
          <p:nvPr>
            <p:ph type="title"/>
          </p:nvPr>
        </p:nvSpPr>
        <p:spPr>
          <a:xfrm>
            <a:off x="1208087" y="322263"/>
            <a:ext cx="6800851" cy="1143001"/>
          </a:xfrm>
          <a:prstGeom prst="rect">
            <a:avLst/>
          </a:prstGeom>
        </p:spPr>
        <p:txBody>
          <a:bodyPr lIns="0" tIns="0" rIns="0" bIns="0">
            <a:normAutofit/>
          </a:bodyPr>
          <a:lstStyle>
            <a:lvl1pPr>
              <a:defRPr>
                <a:latin typeface="Arial"/>
                <a:ea typeface="Arial"/>
                <a:cs typeface="Arial"/>
                <a:sym typeface="Arial"/>
              </a:defRPr>
            </a:lvl1pPr>
          </a:lstStyle>
          <a:p>
            <a:pPr lvl="0">
              <a:defRPr sz="1800" b="0">
                <a:solidFill>
                  <a:srgbClr val="000000"/>
                </a:solidFill>
              </a:defRPr>
            </a:pPr>
            <a:r>
              <a:rPr sz="3200" b="1">
                <a:solidFill>
                  <a:srgbClr val="07276F"/>
                </a:solidFill>
              </a:rPr>
              <a:t>A pooled analysis of MDS 003/004</a:t>
            </a:r>
          </a:p>
        </p:txBody>
      </p:sp>
      <p:pic>
        <p:nvPicPr>
          <p:cNvPr id="687" name="image36.png"/>
          <p:cNvPicPr/>
          <p:nvPr/>
        </p:nvPicPr>
        <p:blipFill>
          <a:blip r:embed="rId2">
            <a:extLst/>
          </a:blip>
          <a:stretch>
            <a:fillRect/>
          </a:stretch>
        </p:blipFill>
        <p:spPr>
          <a:xfrm>
            <a:off x="762000" y="1180042"/>
            <a:ext cx="7518400" cy="4794145"/>
          </a:xfrm>
          <a:prstGeom prst="rect">
            <a:avLst/>
          </a:prstGeom>
          <a:ln w="12700">
            <a:miter lim="400000"/>
          </a:ln>
        </p:spPr>
      </p:pic>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 name="Shape 689"/>
          <p:cNvSpPr>
            <a:spLocks noGrp="1"/>
          </p:cNvSpPr>
          <p:nvPr>
            <p:ph type="title"/>
          </p:nvPr>
        </p:nvSpPr>
        <p:spPr>
          <a:xfrm>
            <a:off x="355600" y="322263"/>
            <a:ext cx="8483600" cy="1143001"/>
          </a:xfrm>
          <a:prstGeom prst="rect">
            <a:avLst/>
          </a:prstGeom>
        </p:spPr>
        <p:txBody>
          <a:bodyPr lIns="0" tIns="0" rIns="0" bIns="0">
            <a:normAutofit/>
          </a:bodyPr>
          <a:lstStyle>
            <a:lvl1pPr>
              <a:defRPr>
                <a:latin typeface="Arial"/>
                <a:ea typeface="Arial"/>
                <a:cs typeface="Arial"/>
                <a:sym typeface="Arial"/>
              </a:defRPr>
            </a:lvl1pPr>
          </a:lstStyle>
          <a:p>
            <a:pPr lvl="0">
              <a:defRPr sz="1800" b="0">
                <a:solidFill>
                  <a:srgbClr val="000000"/>
                </a:solidFill>
              </a:defRPr>
            </a:pPr>
            <a:r>
              <a:rPr sz="3200" b="1">
                <a:solidFill>
                  <a:srgbClr val="07276F"/>
                </a:solidFill>
              </a:rPr>
              <a:t>Overall Survival of del(5q) MDS patients by Cytogenetic Response</a:t>
            </a:r>
          </a:p>
        </p:txBody>
      </p:sp>
      <p:pic>
        <p:nvPicPr>
          <p:cNvPr id="690" name="image37.png"/>
          <p:cNvPicPr/>
          <p:nvPr/>
        </p:nvPicPr>
        <p:blipFill>
          <a:blip r:embed="rId2">
            <a:extLst/>
          </a:blip>
          <a:stretch>
            <a:fillRect/>
          </a:stretch>
        </p:blipFill>
        <p:spPr>
          <a:xfrm>
            <a:off x="730335" y="1419755"/>
            <a:ext cx="7703365" cy="4632326"/>
          </a:xfrm>
          <a:prstGeom prst="rect">
            <a:avLst/>
          </a:prstGeom>
          <a:ln w="12700">
            <a:miter lim="400000"/>
          </a:ln>
        </p:spPr>
      </p:pic>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 name="Shape 692"/>
          <p:cNvSpPr>
            <a:spLocks noGrp="1"/>
          </p:cNvSpPr>
          <p:nvPr>
            <p:ph type="title"/>
          </p:nvPr>
        </p:nvSpPr>
        <p:spPr>
          <a:xfrm>
            <a:off x="974724" y="234950"/>
            <a:ext cx="7497765" cy="1143000"/>
          </a:xfrm>
          <a:prstGeom prst="rect">
            <a:avLst/>
          </a:prstGeom>
        </p:spPr>
        <p:txBody>
          <a:bodyPr lIns="0" tIns="0" rIns="0" bIns="0">
            <a:normAutofit/>
          </a:bodyPr>
          <a:lstStyle/>
          <a:p>
            <a:pPr lvl="0" defTabSz="896111">
              <a:defRPr sz="1800" b="0">
                <a:solidFill>
                  <a:srgbClr val="000000"/>
                </a:solidFill>
              </a:defRPr>
            </a:pPr>
            <a:r>
              <a:rPr sz="2352" b="1" i="1">
                <a:solidFill>
                  <a:srgbClr val="07276F"/>
                </a:solidFill>
                <a:latin typeface="Arial"/>
                <a:ea typeface="Arial"/>
                <a:cs typeface="Arial"/>
                <a:sym typeface="Arial"/>
              </a:rPr>
              <a:t>TP53</a:t>
            </a:r>
            <a:r>
              <a:rPr sz="2352" b="1">
                <a:solidFill>
                  <a:srgbClr val="07276F"/>
                </a:solidFill>
                <a:latin typeface="Arial"/>
                <a:ea typeface="Arial"/>
                <a:cs typeface="Arial"/>
                <a:sym typeface="Arial"/>
              </a:rPr>
              <a:t> suppression promotes erythropoiesis in del(5q) MDS, a targeted therapeutic strategy in lenalidomide-resistant patients</a:t>
            </a:r>
          </a:p>
        </p:txBody>
      </p:sp>
      <p:sp>
        <p:nvSpPr>
          <p:cNvPr id="693" name="Shape 693"/>
          <p:cNvSpPr>
            <a:spLocks noGrp="1"/>
          </p:cNvSpPr>
          <p:nvPr>
            <p:ph type="body" idx="1"/>
          </p:nvPr>
        </p:nvSpPr>
        <p:spPr>
          <a:xfrm>
            <a:off x="400049" y="1492250"/>
            <a:ext cx="8507415" cy="4864100"/>
          </a:xfrm>
          <a:prstGeom prst="rect">
            <a:avLst/>
          </a:prstGeom>
        </p:spPr>
        <p:txBody>
          <a:bodyPr lIns="0" tIns="0" rIns="0" bIns="0">
            <a:normAutofit/>
          </a:bodyPr>
          <a:lstStyle/>
          <a:p>
            <a:pPr marL="391885" lvl="0" indent="-391885">
              <a:buFont typeface="Arial"/>
              <a:defRPr sz="1800"/>
            </a:pPr>
            <a:r>
              <a:rPr sz="2400">
                <a:latin typeface="Arial"/>
                <a:ea typeface="Arial"/>
                <a:cs typeface="Arial"/>
                <a:sym typeface="Arial"/>
              </a:rPr>
              <a:t>Anemia characteristic of del(5q) MDS arises from ribosomal protein insufficiency, resulting in erythroid-specific activation of p53. </a:t>
            </a:r>
          </a:p>
          <a:p>
            <a:pPr marL="391885" lvl="0" indent="-391885">
              <a:buFont typeface="Arial"/>
              <a:defRPr sz="1800"/>
            </a:pPr>
            <a:r>
              <a:rPr sz="2400">
                <a:latin typeface="Arial"/>
                <a:ea typeface="Arial"/>
                <a:cs typeface="Arial"/>
                <a:sym typeface="Arial"/>
              </a:rPr>
              <a:t>8 lower-risk, LEN-refractory del(5q) MDS patients treated with LEN/DEX, a glucocorticoid receptor-dependent antagonist of p53, transfusion independence was restored in 5/8 patients, with </a:t>
            </a:r>
            <a:r>
              <a:rPr sz="2400" i="1">
                <a:latin typeface="Arial"/>
                <a:ea typeface="Arial"/>
                <a:cs typeface="Arial"/>
                <a:sym typeface="Arial"/>
              </a:rPr>
              <a:t>in vivo </a:t>
            </a:r>
            <a:r>
              <a:rPr sz="2400">
                <a:latin typeface="Arial"/>
                <a:ea typeface="Arial"/>
                <a:cs typeface="Arial"/>
                <a:sym typeface="Arial"/>
              </a:rPr>
              <a:t>expansion of erythroid precursors without clonal suppression. </a:t>
            </a:r>
          </a:p>
          <a:p>
            <a:pPr marL="391885" lvl="0" indent="-391885">
              <a:buFont typeface="Arial"/>
              <a:defRPr sz="1800"/>
            </a:pPr>
            <a:r>
              <a:rPr sz="2400">
                <a:latin typeface="Arial"/>
                <a:ea typeface="Arial"/>
                <a:cs typeface="Arial"/>
                <a:sym typeface="Arial"/>
              </a:rPr>
              <a:t>Inhibition of p53 may be a unique therapeutic strategy in patients with lenalidomide-resistant del(5q) MDS.</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 name="Shape 695"/>
          <p:cNvSpPr>
            <a:spLocks noGrp="1"/>
          </p:cNvSpPr>
          <p:nvPr>
            <p:ph type="title"/>
          </p:nvPr>
        </p:nvSpPr>
        <p:spPr>
          <a:xfrm>
            <a:off x="1208087" y="322263"/>
            <a:ext cx="6800851" cy="1143001"/>
          </a:xfrm>
          <a:prstGeom prst="rect">
            <a:avLst/>
          </a:prstGeom>
        </p:spPr>
        <p:txBody>
          <a:bodyPr lIns="0" tIns="0" rIns="0" bIns="0">
            <a:normAutofit/>
          </a:bodyPr>
          <a:lstStyle>
            <a:lvl1pPr>
              <a:defRPr>
                <a:latin typeface="Arial"/>
                <a:ea typeface="Arial"/>
                <a:cs typeface="Arial"/>
                <a:sym typeface="Arial"/>
              </a:defRPr>
            </a:lvl1pPr>
          </a:lstStyle>
          <a:p>
            <a:pPr lvl="0">
              <a:defRPr sz="1800" b="0">
                <a:solidFill>
                  <a:srgbClr val="000000"/>
                </a:solidFill>
              </a:defRPr>
            </a:pPr>
            <a:r>
              <a:rPr sz="3200" b="1">
                <a:solidFill>
                  <a:srgbClr val="07276F"/>
                </a:solidFill>
              </a:rPr>
              <a:t>Overall Survival between Len/Dex vs Placebo/Dex</a:t>
            </a:r>
          </a:p>
        </p:txBody>
      </p:sp>
      <p:pic>
        <p:nvPicPr>
          <p:cNvPr id="696" name="image38.png"/>
          <p:cNvPicPr/>
          <p:nvPr/>
        </p:nvPicPr>
        <p:blipFill>
          <a:blip r:embed="rId2">
            <a:extLst/>
          </a:blip>
          <a:stretch>
            <a:fillRect/>
          </a:stretch>
        </p:blipFill>
        <p:spPr>
          <a:xfrm>
            <a:off x="617537" y="1536700"/>
            <a:ext cx="7958138" cy="4533900"/>
          </a:xfrm>
          <a:prstGeom prst="rect">
            <a:avLst/>
          </a:prstGeom>
          <a:ln w="12700">
            <a:miter lim="400000"/>
          </a:ln>
        </p:spPr>
      </p:pic>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 name="Shape 698"/>
          <p:cNvSpPr>
            <a:spLocks noGrp="1"/>
          </p:cNvSpPr>
          <p:nvPr>
            <p:ph type="title"/>
          </p:nvPr>
        </p:nvSpPr>
        <p:spPr>
          <a:xfrm>
            <a:off x="414338" y="293688"/>
            <a:ext cx="8272461" cy="1143001"/>
          </a:xfrm>
          <a:prstGeom prst="rect">
            <a:avLst/>
          </a:prstGeom>
        </p:spPr>
        <p:txBody>
          <a:bodyPr lIns="0" tIns="0" rIns="0" bIns="0">
            <a:normAutofit/>
          </a:bodyPr>
          <a:lstStyle>
            <a:lvl1pPr>
              <a:defRPr>
                <a:latin typeface="Arial"/>
                <a:ea typeface="Arial"/>
                <a:cs typeface="Arial"/>
                <a:sym typeface="Arial"/>
              </a:defRPr>
            </a:lvl1pPr>
          </a:lstStyle>
          <a:p>
            <a:pPr lvl="0">
              <a:defRPr sz="1800" b="0">
                <a:solidFill>
                  <a:srgbClr val="000000"/>
                </a:solidFill>
              </a:defRPr>
            </a:pPr>
            <a:r>
              <a:rPr sz="3200" b="1">
                <a:solidFill>
                  <a:srgbClr val="07276F"/>
                </a:solidFill>
              </a:rPr>
              <a:t>Mechanism of Action of DMA in DNA or RNA function</a:t>
            </a:r>
          </a:p>
        </p:txBody>
      </p:sp>
      <p:sp>
        <p:nvSpPr>
          <p:cNvPr id="699" name="Shape 699"/>
          <p:cNvSpPr/>
          <p:nvPr/>
        </p:nvSpPr>
        <p:spPr>
          <a:xfrm>
            <a:off x="744537" y="1449387"/>
            <a:ext cx="3767139" cy="314948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293914" lvl="0" indent="-293914">
              <a:spcBef>
                <a:spcPts val="1000"/>
              </a:spcBef>
              <a:buSzPct val="100000"/>
              <a:buFont typeface="Arial"/>
              <a:buChar char="•"/>
              <a:defRPr baseline="0"/>
            </a:pPr>
            <a:r>
              <a:rPr baseline="-25000">
                <a:latin typeface="Arial"/>
                <a:ea typeface="Arial"/>
                <a:cs typeface="Arial"/>
                <a:sym typeface="Arial"/>
              </a:rPr>
              <a:t>By inhibiting hypermethylation, DMA may restore normal function, or expression, to genes that are critical for cell differentiation and proliferation.</a:t>
            </a:r>
            <a:endParaRPr sz="2100" baseline="-25000"/>
          </a:p>
          <a:p>
            <a:pPr marL="293914" lvl="0" indent="-293914">
              <a:spcBef>
                <a:spcPts val="1000"/>
              </a:spcBef>
              <a:buSzPct val="100000"/>
              <a:buFont typeface="Arial"/>
              <a:buChar char="•"/>
              <a:defRPr baseline="0"/>
            </a:pPr>
            <a:r>
              <a:rPr baseline="-25000">
                <a:latin typeface="Arial"/>
                <a:ea typeface="Arial"/>
                <a:cs typeface="Arial"/>
                <a:sym typeface="Arial"/>
              </a:rPr>
              <a:t>DMA a also causes the death of rapidly dividing cells, including cancer cells that are no longer responsive to normal growth control mechanisms.</a:t>
            </a:r>
            <a:endParaRPr sz="2100" baseline="-25000"/>
          </a:p>
          <a:p>
            <a:pPr marL="293914" lvl="0" indent="-293914">
              <a:spcBef>
                <a:spcPts val="1000"/>
              </a:spcBef>
              <a:buSzPct val="100000"/>
              <a:buFont typeface="Arial"/>
              <a:buChar char="•"/>
              <a:defRPr baseline="0"/>
            </a:pPr>
            <a:r>
              <a:rPr baseline="-25000">
                <a:latin typeface="Arial"/>
                <a:ea typeface="Arial"/>
                <a:cs typeface="Arial"/>
                <a:sym typeface="Arial"/>
              </a:rPr>
              <a:t>Cells that do not divide rapidly are relatively insensitive to DMA</a:t>
            </a:r>
          </a:p>
        </p:txBody>
      </p:sp>
      <p:pic>
        <p:nvPicPr>
          <p:cNvPr id="700" name="image39.png" descr="7_VIDAZA_diagram"/>
          <p:cNvPicPr/>
          <p:nvPr/>
        </p:nvPicPr>
        <p:blipFill>
          <a:blip r:embed="rId3" cstate="print">
            <a:extLst/>
          </a:blip>
          <a:stretch>
            <a:fillRect/>
          </a:stretch>
        </p:blipFill>
        <p:spPr>
          <a:xfrm>
            <a:off x="1447800" y="2776538"/>
            <a:ext cx="7696200" cy="3360738"/>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iterate>
                                    <p:tmAbs val="0"/>
                                  </p:iterate>
                                  <p:childTnLst>
                                    <p:set>
                                      <p:cBhvr>
                                        <p:cTn id="6" fill="hold"/>
                                        <p:tgtEl>
                                          <p:spTgt spid="700"/>
                                        </p:tgtEl>
                                        <p:attrNameLst>
                                          <p:attrName>style.visibility</p:attrName>
                                        </p:attrNameLst>
                                      </p:cBhvr>
                                      <p:to>
                                        <p:strVal val="visible"/>
                                      </p:to>
                                    </p:set>
                                    <p:animEffect transition="in" filter="fade">
                                      <p:cBhvr>
                                        <p:cTn id="7" dur="1000"/>
                                        <p:tgtEl>
                                          <p:spTgt spid="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0" grpId="1"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a:spLocks noGrp="1"/>
          </p:cNvSpPr>
          <p:nvPr>
            <p:ph type="title"/>
          </p:nvPr>
        </p:nvSpPr>
        <p:spPr>
          <a:xfrm>
            <a:off x="758825" y="361949"/>
            <a:ext cx="7997825" cy="715965"/>
          </a:xfrm>
          <a:prstGeom prst="rect">
            <a:avLst/>
          </a:prstGeom>
        </p:spPr>
        <p:txBody>
          <a:bodyPr lIns="0" tIns="0" rIns="0" bIns="0">
            <a:normAutofit/>
          </a:bodyPr>
          <a:lstStyle/>
          <a:p>
            <a:pPr lvl="0">
              <a:defRPr sz="1800" b="0">
                <a:solidFill>
                  <a:srgbClr val="000000"/>
                </a:solidFill>
              </a:defRPr>
            </a:pPr>
            <a:r>
              <a:rPr sz="3200" b="1">
                <a:solidFill>
                  <a:srgbClr val="07276F"/>
                </a:solidFill>
              </a:rPr>
              <a:t>Natural Course of CML</a:t>
            </a:r>
          </a:p>
        </p:txBody>
      </p:sp>
      <p:graphicFrame>
        <p:nvGraphicFramePr>
          <p:cNvPr id="107" name="Table 107"/>
          <p:cNvGraphicFramePr/>
          <p:nvPr/>
        </p:nvGraphicFramePr>
        <p:xfrm>
          <a:off x="330200" y="2300816"/>
          <a:ext cx="8466137" cy="2627908"/>
        </p:xfrm>
        <a:graphic>
          <a:graphicData uri="http://schemas.openxmlformats.org/drawingml/2006/table">
            <a:tbl>
              <a:tblPr>
                <a:tableStyleId>{4C3C2611-4C71-4FC5-86AE-919BDF0F9419}</a:tableStyleId>
              </a:tblPr>
              <a:tblGrid>
                <a:gridCol w="1047526"/>
                <a:gridCol w="2732221"/>
                <a:gridCol w="2317726"/>
                <a:gridCol w="2368664"/>
              </a:tblGrid>
              <a:tr h="268298">
                <a:tc>
                  <a:txBody>
                    <a:bodyPr/>
                    <a:lstStyle/>
                    <a:p>
                      <a:pPr lvl="0" algn="l">
                        <a:spcBef>
                          <a:spcPts val="600"/>
                        </a:spcBef>
                        <a:defRPr sz="1800" b="0" i="0" baseline="0"/>
                      </a:pPr>
                      <a:endParaRPr/>
                    </a:p>
                  </a:txBody>
                  <a:tcPr marL="27449" marR="27449" marT="27449" marB="27449" horzOverflow="overflow">
                    <a:noFill/>
                  </a:tcPr>
                </a:tc>
                <a:tc>
                  <a:txBody>
                    <a:bodyPr/>
                    <a:lstStyle/>
                    <a:p>
                      <a:pPr lvl="0" algn="ctr">
                        <a:spcBef>
                          <a:spcPts val="600"/>
                        </a:spcBef>
                        <a:defRPr sz="1800" b="0" i="0" baseline="0"/>
                      </a:pPr>
                      <a:r>
                        <a:rPr sz="1400"/>
                        <a:t>Chronic Phase</a:t>
                      </a:r>
                    </a:p>
                  </a:txBody>
                  <a:tcPr marL="27449" marR="27449" marT="27449" marB="27449" horzOverflow="overflow">
                    <a:noFill/>
                  </a:tcPr>
                </a:tc>
                <a:tc>
                  <a:txBody>
                    <a:bodyPr/>
                    <a:lstStyle/>
                    <a:p>
                      <a:pPr lvl="0" algn="ctr">
                        <a:spcBef>
                          <a:spcPts val="600"/>
                        </a:spcBef>
                        <a:defRPr sz="1800" b="0" i="0" baseline="0"/>
                      </a:pPr>
                      <a:r>
                        <a:rPr sz="1400"/>
                        <a:t>Accelerated Phase</a:t>
                      </a:r>
                    </a:p>
                  </a:txBody>
                  <a:tcPr marL="27449" marR="27449" marT="27449" marB="27449" horzOverflow="overflow">
                    <a:noFill/>
                  </a:tcPr>
                </a:tc>
                <a:tc>
                  <a:txBody>
                    <a:bodyPr/>
                    <a:lstStyle/>
                    <a:p>
                      <a:pPr lvl="0" algn="ctr">
                        <a:spcBef>
                          <a:spcPts val="600"/>
                        </a:spcBef>
                        <a:defRPr sz="1800" b="0" i="0" baseline="0"/>
                      </a:pPr>
                      <a:r>
                        <a:rPr sz="1400"/>
                        <a:t>Blast Phase</a:t>
                      </a:r>
                    </a:p>
                  </a:txBody>
                  <a:tcPr marL="27449" marR="27449" marT="27449" marB="27449" horzOverflow="overflow">
                    <a:noFill/>
                  </a:tcPr>
                </a:tc>
              </a:tr>
              <a:tr h="481697">
                <a:tc>
                  <a:txBody>
                    <a:bodyPr/>
                    <a:lstStyle/>
                    <a:p>
                      <a:pPr lvl="0" algn="l">
                        <a:spcBef>
                          <a:spcPts val="600"/>
                        </a:spcBef>
                        <a:defRPr sz="1800" b="0" i="0" baseline="0"/>
                      </a:pPr>
                      <a:r>
                        <a:rPr sz="1400"/>
                        <a:t>Duration</a:t>
                      </a:r>
                    </a:p>
                  </a:txBody>
                  <a:tcPr marL="27449" marR="27449" marT="27449" marB="27449" horzOverflow="overflow">
                    <a:noFill/>
                  </a:tcPr>
                </a:tc>
                <a:tc>
                  <a:txBody>
                    <a:bodyPr/>
                    <a:lstStyle/>
                    <a:p>
                      <a:pPr lvl="0" algn="ctr">
                        <a:spcBef>
                          <a:spcPts val="600"/>
                        </a:spcBef>
                        <a:defRPr sz="1800" b="0" i="0" baseline="0"/>
                      </a:pPr>
                      <a:r>
                        <a:rPr sz="1400"/>
                        <a:t>If untreated, 3-5 yrs</a:t>
                      </a:r>
                    </a:p>
                  </a:txBody>
                  <a:tcPr marL="27449" marR="27449" marT="27449" marB="27449" horzOverflow="overflow">
                    <a:noFill/>
                  </a:tcPr>
                </a:tc>
                <a:tc>
                  <a:txBody>
                    <a:bodyPr/>
                    <a:lstStyle/>
                    <a:p>
                      <a:pPr lvl="0" algn="ctr">
                        <a:spcBef>
                          <a:spcPts val="600"/>
                        </a:spcBef>
                        <a:defRPr sz="1800" b="0" i="0" baseline="0"/>
                      </a:pPr>
                      <a:r>
                        <a:rPr sz="1400"/>
                        <a:t>Varies</a:t>
                      </a:r>
                    </a:p>
                  </a:txBody>
                  <a:tcPr marL="27449" marR="27449" marT="27449" marB="27449" horzOverflow="overflow">
                    <a:noFill/>
                  </a:tcPr>
                </a:tc>
                <a:tc>
                  <a:txBody>
                    <a:bodyPr/>
                    <a:lstStyle/>
                    <a:p>
                      <a:pPr lvl="0" algn="ctr">
                        <a:spcBef>
                          <a:spcPts val="600"/>
                        </a:spcBef>
                        <a:defRPr sz="1800" b="0" i="0" baseline="0"/>
                      </a:pPr>
                      <a:r>
                        <a:rPr sz="1400"/>
                        <a:t>Median survival of </a:t>
                      </a:r>
                      <a:br>
                        <a:rPr sz="1400"/>
                      </a:br>
                      <a:r>
                        <a:rPr sz="1400"/>
                        <a:t>several mos</a:t>
                      </a:r>
                    </a:p>
                  </a:txBody>
                  <a:tcPr marL="27449" marR="27449" marT="27449" marB="27449" horzOverflow="overflow">
                    <a:noFill/>
                  </a:tcPr>
                </a:tc>
              </a:tr>
              <a:tr h="481697">
                <a:tc>
                  <a:txBody>
                    <a:bodyPr/>
                    <a:lstStyle/>
                    <a:p>
                      <a:pPr lvl="0" algn="l">
                        <a:spcBef>
                          <a:spcPts val="600"/>
                        </a:spcBef>
                        <a:defRPr sz="1800" b="0" i="0" baseline="0"/>
                      </a:pPr>
                      <a:r>
                        <a:rPr sz="1400"/>
                        <a:t>Prognosis</a:t>
                      </a:r>
                    </a:p>
                  </a:txBody>
                  <a:tcPr marL="27449" marR="27449" marT="27449" marB="27449" horzOverflow="overflow">
                    <a:noFill/>
                  </a:tcPr>
                </a:tc>
                <a:tc>
                  <a:txBody>
                    <a:bodyPr/>
                    <a:lstStyle/>
                    <a:p>
                      <a:pPr lvl="0" algn="ctr">
                        <a:spcBef>
                          <a:spcPts val="600"/>
                        </a:spcBef>
                        <a:defRPr sz="1800" b="0" i="0" baseline="0"/>
                      </a:pPr>
                      <a:r>
                        <a:rPr sz="1400"/>
                        <a:t>Responsive to treatment</a:t>
                      </a:r>
                    </a:p>
                  </a:txBody>
                  <a:tcPr marL="27449" marR="27449" marT="27449" marB="27449" horzOverflow="overflow">
                    <a:noFill/>
                  </a:tcPr>
                </a:tc>
                <a:tc>
                  <a:txBody>
                    <a:bodyPr/>
                    <a:lstStyle/>
                    <a:p>
                      <a:pPr lvl="0" algn="ctr">
                        <a:spcBef>
                          <a:spcPts val="600"/>
                        </a:spcBef>
                        <a:defRPr sz="1800" b="0" i="0" baseline="0"/>
                      </a:pPr>
                      <a:r>
                        <a:rPr sz="1400"/>
                        <a:t>Decreased</a:t>
                      </a:r>
                      <a:br>
                        <a:rPr sz="1400"/>
                      </a:br>
                      <a:r>
                        <a:rPr sz="1400"/>
                        <a:t>responsiveness</a:t>
                      </a:r>
                    </a:p>
                  </a:txBody>
                  <a:tcPr marL="27449" marR="27449" marT="27449" marB="27449" horzOverflow="overflow">
                    <a:noFill/>
                  </a:tcPr>
                </a:tc>
                <a:tc>
                  <a:txBody>
                    <a:bodyPr/>
                    <a:lstStyle/>
                    <a:p>
                      <a:pPr lvl="0" algn="ctr">
                        <a:spcBef>
                          <a:spcPts val="600"/>
                        </a:spcBef>
                        <a:defRPr sz="1800" b="0" i="0" baseline="0"/>
                      </a:pPr>
                      <a:r>
                        <a:rPr sz="1400"/>
                        <a:t>Resistant to treatment</a:t>
                      </a:r>
                    </a:p>
                  </a:txBody>
                  <a:tcPr marL="27449" marR="27449" marT="27449" marB="27449" horzOverflow="overflow">
                    <a:noFill/>
                  </a:tcPr>
                </a:tc>
              </a:tr>
              <a:tr h="1335296">
                <a:tc>
                  <a:txBody>
                    <a:bodyPr/>
                    <a:lstStyle/>
                    <a:p>
                      <a:pPr lvl="0" algn="l">
                        <a:spcBef>
                          <a:spcPts val="600"/>
                        </a:spcBef>
                        <a:defRPr sz="1800" b="0" i="0" baseline="0"/>
                      </a:pPr>
                      <a:r>
                        <a:rPr sz="1400"/>
                        <a:t>Symptoms</a:t>
                      </a:r>
                    </a:p>
                  </a:txBody>
                  <a:tcPr marL="27449" marR="27449" marT="27449" marB="27449" horzOverflow="overflow">
                    <a:noFill/>
                  </a:tcPr>
                </a:tc>
                <a:tc>
                  <a:txBody>
                    <a:bodyPr/>
                    <a:lstStyle/>
                    <a:p>
                      <a:pPr lvl="0" algn="ctr">
                        <a:spcBef>
                          <a:spcPts val="600"/>
                        </a:spcBef>
                        <a:defRPr sz="1800" b="0" i="0" baseline="0"/>
                      </a:pPr>
                      <a:r>
                        <a:rPr sz="1400"/>
                        <a:t>Asymptomatic</a:t>
                      </a:r>
                      <a:br>
                        <a:rPr sz="1400"/>
                      </a:br>
                      <a:r>
                        <a:rPr sz="1400"/>
                        <a:t>OR</a:t>
                      </a:r>
                      <a:br>
                        <a:rPr sz="1400"/>
                      </a:br>
                      <a:r>
                        <a:rPr sz="1400"/>
                        <a:t>Fatigue</a:t>
                      </a:r>
                      <a:br>
                        <a:rPr sz="1400"/>
                      </a:br>
                      <a:r>
                        <a:rPr sz="1400"/>
                        <a:t>Weight loss</a:t>
                      </a:r>
                      <a:br>
                        <a:rPr sz="1400"/>
                      </a:br>
                      <a:r>
                        <a:rPr sz="1400"/>
                        <a:t>Abdominal pain or discomfort</a:t>
                      </a:r>
                      <a:br>
                        <a:rPr sz="1400"/>
                      </a:br>
                      <a:r>
                        <a:rPr sz="1400"/>
                        <a:t>Night sweats</a:t>
                      </a:r>
                    </a:p>
                  </a:txBody>
                  <a:tcPr marL="27449" marR="27449" marT="27449" marB="27449" horzOverflow="overflow">
                    <a:noFill/>
                  </a:tcPr>
                </a:tc>
                <a:tc>
                  <a:txBody>
                    <a:bodyPr/>
                    <a:lstStyle/>
                    <a:p>
                      <a:pPr lvl="0" algn="ctr">
                        <a:spcBef>
                          <a:spcPts val="600"/>
                        </a:spcBef>
                        <a:defRPr sz="1800" b="0" i="0" baseline="0"/>
                      </a:pPr>
                      <a:r>
                        <a:rPr sz="1400"/>
                        <a:t>Progressive splenomegaly</a:t>
                      </a:r>
                      <a:br>
                        <a:rPr sz="1400"/>
                      </a:br>
                      <a:r>
                        <a:rPr sz="1400"/>
                        <a:t>Myelofibrosis</a:t>
                      </a:r>
                    </a:p>
                  </a:txBody>
                  <a:tcPr marL="27449" marR="27449" marT="27449" marB="27449" horzOverflow="overflow">
                    <a:noFill/>
                  </a:tcPr>
                </a:tc>
                <a:tc>
                  <a:txBody>
                    <a:bodyPr/>
                    <a:lstStyle/>
                    <a:p>
                      <a:pPr lvl="0" algn="ctr">
                        <a:spcBef>
                          <a:spcPts val="600"/>
                        </a:spcBef>
                        <a:defRPr sz="1800" b="0" i="0" baseline="0"/>
                      </a:pPr>
                      <a:r>
                        <a:rPr sz="1400"/>
                        <a:t>Bleeding complications</a:t>
                      </a:r>
                      <a:br>
                        <a:rPr sz="1400"/>
                      </a:br>
                      <a:r>
                        <a:rPr sz="1400"/>
                        <a:t>Infection complications</a:t>
                      </a:r>
                    </a:p>
                  </a:txBody>
                  <a:tcPr marL="27449" marR="27449" marT="27449" marB="27449" horzOverflow="overflow">
                    <a:noFill/>
                  </a:tcPr>
                </a:tc>
              </a:tr>
            </a:tbl>
          </a:graphicData>
        </a:graphic>
      </p:graphicFrame>
      <p:sp>
        <p:nvSpPr>
          <p:cNvPr id="108" name="Shape 108"/>
          <p:cNvSpPr/>
          <p:nvPr/>
        </p:nvSpPr>
        <p:spPr>
          <a:xfrm>
            <a:off x="28534" y="772748"/>
            <a:ext cx="9037720" cy="993082"/>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18849" y="5400"/>
                </a:lnTo>
                <a:lnTo>
                  <a:pt x="18849" y="0"/>
                </a:lnTo>
                <a:lnTo>
                  <a:pt x="21600" y="10800"/>
                </a:lnTo>
                <a:lnTo>
                  <a:pt x="18849" y="21600"/>
                </a:lnTo>
                <a:lnTo>
                  <a:pt x="18849" y="16200"/>
                </a:lnTo>
                <a:lnTo>
                  <a:pt x="0" y="16200"/>
                </a:lnTo>
                <a:lnTo>
                  <a:pt x="1375" y="10800"/>
                </a:lnTo>
                <a:close/>
              </a:path>
            </a:pathLst>
          </a:custGeom>
          <a:gradFill>
            <a:gsLst>
              <a:gs pos="0">
                <a:srgbClr val="9C9CDF"/>
              </a:gs>
              <a:gs pos="92000">
                <a:srgbClr val="2D2D8A"/>
              </a:gs>
            </a:gsLst>
          </a:gradFill>
          <a:ln w="12700">
            <a:miter lim="400000"/>
          </a:ln>
        </p:spPr>
        <p:txBody>
          <a:bodyPr lIns="0" tIns="0" rIns="0" bIns="0" anchor="ctr"/>
          <a:lstStyle/>
          <a:p>
            <a:pPr lvl="0" algn="ctr" defTabSz="457200"/>
            <a:endParaRPr/>
          </a:p>
        </p:txBody>
      </p:sp>
      <p:sp>
        <p:nvSpPr>
          <p:cNvPr id="109" name="Shape 109"/>
          <p:cNvSpPr/>
          <p:nvPr/>
        </p:nvSpPr>
        <p:spPr>
          <a:xfrm>
            <a:off x="2909491" y="998369"/>
            <a:ext cx="3275806" cy="81277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p>
            <a:pPr lvl="0" algn="ctr" defTabSz="457200">
              <a:defRPr baseline="0"/>
            </a:pPr>
            <a:r>
              <a:rPr sz="2000" b="1" baseline="-25000"/>
              <a:t>Accumulation of immature myeloid cells</a:t>
            </a:r>
          </a:p>
          <a:p>
            <a:pPr lvl="0" algn="ctr" defTabSz="457200">
              <a:defRPr baseline="0"/>
            </a:pPr>
            <a:r>
              <a:rPr sz="2000" b="1" baseline="-25000"/>
              <a:t>New cytogenetic changes</a:t>
            </a:r>
          </a:p>
        </p:txBody>
      </p:sp>
      <p:sp>
        <p:nvSpPr>
          <p:cNvPr id="110" name="Shape 110"/>
          <p:cNvSpPr/>
          <p:nvPr/>
        </p:nvSpPr>
        <p:spPr>
          <a:xfrm>
            <a:off x="233363" y="5271830"/>
            <a:ext cx="8628062" cy="55958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p>
            <a:pPr lvl="0">
              <a:defRPr baseline="0"/>
            </a:pPr>
            <a:r>
              <a:rPr sz="1400" baseline="-25000">
                <a:latin typeface="Arial"/>
                <a:ea typeface="Arial"/>
                <a:cs typeface="Arial"/>
                <a:sym typeface="Arial"/>
              </a:rPr>
              <a:t>Radich JP, et al. Proc Natl Acad Sci U S A. 2006;103:2794-2799. Sawyers CL. N Engl J Med. 1999;340:1330-1340. Druker B, et al. Chronic leukemias. In: Cancer, principles, and practice of oncology. 17th ed. 2005. </a:t>
            </a: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 name="Shape 704"/>
          <p:cNvSpPr>
            <a:spLocks noGrp="1"/>
          </p:cNvSpPr>
          <p:nvPr>
            <p:ph type="title"/>
          </p:nvPr>
        </p:nvSpPr>
        <p:spPr>
          <a:xfrm>
            <a:off x="1260061" y="469082"/>
            <a:ext cx="6623879" cy="903308"/>
          </a:xfrm>
          <a:prstGeom prst="rect">
            <a:avLst/>
          </a:prstGeom>
        </p:spPr>
        <p:txBody>
          <a:bodyPr/>
          <a:lstStyle/>
          <a:p>
            <a:pPr marL="40639" marR="40639" lvl="0">
              <a:lnSpc>
                <a:spcPct val="95000"/>
              </a:lnSpc>
              <a:defRPr sz="1800" b="0">
                <a:solidFill>
                  <a:srgbClr val="000000"/>
                </a:solidFill>
              </a:defRPr>
            </a:pPr>
            <a:r>
              <a:rPr sz="3800" b="1">
                <a:solidFill>
                  <a:srgbClr val="333399"/>
                </a:solidFill>
                <a:uFill>
                  <a:solidFill>
                    <a:srgbClr val="FFEB69"/>
                  </a:solidFill>
                </a:uFill>
                <a:latin typeface="Arial"/>
                <a:ea typeface="Arial"/>
                <a:cs typeface="Arial"/>
                <a:sym typeface="Arial"/>
              </a:rPr>
              <a:t>Hypomethylating Cytosine </a:t>
            </a:r>
            <a:r>
              <a:rPr sz="3800" b="1">
                <a:solidFill>
                  <a:srgbClr val="FFEB69"/>
                </a:solidFill>
                <a:uFill>
                  <a:solidFill>
                    <a:srgbClr val="FFEB69"/>
                  </a:solidFill>
                </a:uFill>
                <a:latin typeface="Arial"/>
                <a:ea typeface="Arial"/>
                <a:cs typeface="Arial"/>
                <a:sym typeface="Arial"/>
              </a:rPr>
              <a:t>Analogs</a:t>
            </a:r>
          </a:p>
        </p:txBody>
      </p:sp>
      <p:pic>
        <p:nvPicPr>
          <p:cNvPr id="705" name="AZA color.png"/>
          <p:cNvPicPr/>
          <p:nvPr/>
        </p:nvPicPr>
        <p:blipFill>
          <a:blip r:embed="rId2">
            <a:extLst/>
          </a:blip>
          <a:stretch>
            <a:fillRect/>
          </a:stretch>
        </p:blipFill>
        <p:spPr>
          <a:xfrm>
            <a:off x="652462" y="2105025"/>
            <a:ext cx="8029576" cy="3592513"/>
          </a:xfrm>
          <a:prstGeom prst="rect">
            <a:avLst/>
          </a:prstGeom>
          <a:ln w="12700">
            <a:miter lim="400000"/>
          </a:ln>
        </p:spPr>
      </p:pic>
      <p:sp>
        <p:nvSpPr>
          <p:cNvPr id="706" name="Shape 706"/>
          <p:cNvSpPr/>
          <p:nvPr/>
        </p:nvSpPr>
        <p:spPr>
          <a:xfrm>
            <a:off x="843806" y="1710531"/>
            <a:ext cx="4197895" cy="3048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marL="40639" marR="40639" lvl="0">
              <a:buClr>
                <a:srgbClr val="000000"/>
              </a:buClr>
              <a:buFont typeface="Arial"/>
              <a:defRPr baseline="0"/>
            </a:pPr>
            <a:r>
              <a:rPr sz="1400">
                <a:uFill>
                  <a:solidFill/>
                </a:uFill>
                <a:latin typeface="Arial"/>
                <a:ea typeface="Arial"/>
                <a:cs typeface="Arial"/>
                <a:sym typeface="Arial"/>
              </a:rPr>
              <a:t>Leone G, et al. </a:t>
            </a:r>
            <a:r>
              <a:rPr sz="1400" i="1">
                <a:uFill>
                  <a:solidFill/>
                </a:uFill>
                <a:latin typeface="Arial"/>
                <a:ea typeface="Arial"/>
                <a:cs typeface="Arial"/>
                <a:sym typeface="Arial"/>
              </a:rPr>
              <a:t>Haematologica. </a:t>
            </a:r>
            <a:r>
              <a:rPr sz="1400">
                <a:uFill>
                  <a:solidFill/>
                </a:uFill>
                <a:latin typeface="Arial"/>
                <a:ea typeface="Arial"/>
                <a:cs typeface="Arial"/>
                <a:sym typeface="Arial"/>
              </a:rPr>
              <a:t>2002;87:1324-1341</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8" name="pasted-image.tif"/>
          <p:cNvPicPr/>
          <p:nvPr/>
        </p:nvPicPr>
        <p:blipFill>
          <a:blip r:embed="rId3">
            <a:extLst/>
          </a:blip>
          <a:stretch>
            <a:fillRect/>
          </a:stretch>
        </p:blipFill>
        <p:spPr>
          <a:xfrm>
            <a:off x="0" y="1773296"/>
            <a:ext cx="9144000" cy="3311408"/>
          </a:xfrm>
          <a:prstGeom prst="rect">
            <a:avLst/>
          </a:prstGeom>
          <a:ln w="12700">
            <a:miter lim="400000"/>
          </a:ln>
        </p:spPr>
      </p:pic>
      <p:sp>
        <p:nvSpPr>
          <p:cNvPr id="709" name="Shape 709"/>
          <p:cNvSpPr>
            <a:spLocks noGrp="1"/>
          </p:cNvSpPr>
          <p:nvPr>
            <p:ph type="title" idx="4294967295"/>
          </p:nvPr>
        </p:nvSpPr>
        <p:spPr>
          <a:xfrm>
            <a:off x="414338" y="293688"/>
            <a:ext cx="8272461" cy="1143001"/>
          </a:xfrm>
          <a:prstGeom prst="rect">
            <a:avLst/>
          </a:prstGeom>
        </p:spPr>
        <p:txBody>
          <a:bodyPr lIns="0" tIns="0" rIns="0" bIns="0">
            <a:normAutofit/>
          </a:bodyPr>
          <a:lstStyle>
            <a:lvl1pPr>
              <a:defRPr>
                <a:latin typeface="Arial"/>
                <a:ea typeface="Arial"/>
                <a:cs typeface="Arial"/>
                <a:sym typeface="Arial"/>
              </a:defRPr>
            </a:lvl1pPr>
          </a:lstStyle>
          <a:p>
            <a:pPr lvl="0">
              <a:defRPr sz="1800" b="0">
                <a:solidFill>
                  <a:srgbClr val="000000"/>
                </a:solidFill>
              </a:defRPr>
            </a:pPr>
            <a:r>
              <a:rPr sz="3200" b="1">
                <a:solidFill>
                  <a:srgbClr val="07276F"/>
                </a:solidFill>
              </a:rPr>
              <a:t>Mechanism of Action of DMA in DNA or RNA function</a:t>
            </a: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3" name="image40.png"/>
          <p:cNvPicPr/>
          <p:nvPr/>
        </p:nvPicPr>
        <p:blipFill>
          <a:blip r:embed="rId3">
            <a:extLst/>
          </a:blip>
          <a:stretch>
            <a:fillRect/>
          </a:stretch>
        </p:blipFill>
        <p:spPr>
          <a:xfrm>
            <a:off x="266700" y="211666"/>
            <a:ext cx="8877300" cy="6477001"/>
          </a:xfrm>
          <a:prstGeom prst="rect">
            <a:avLst/>
          </a:prstGeom>
          <a:ln w="12700">
            <a:miter lim="400000"/>
          </a:ln>
        </p:spPr>
      </p:pic>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 name="pasted-image.tif"/>
          <p:cNvPicPr/>
          <p:nvPr/>
        </p:nvPicPr>
        <p:blipFill>
          <a:blip r:embed="rId3">
            <a:extLst/>
          </a:blip>
          <a:stretch>
            <a:fillRect/>
          </a:stretch>
        </p:blipFill>
        <p:spPr>
          <a:xfrm>
            <a:off x="3920968" y="-22937"/>
            <a:ext cx="4758435" cy="6024739"/>
          </a:xfrm>
          <a:prstGeom prst="rect">
            <a:avLst/>
          </a:prstGeom>
          <a:ln w="12700">
            <a:miter lim="400000"/>
          </a:ln>
        </p:spPr>
      </p:pic>
      <p:sp>
        <p:nvSpPr>
          <p:cNvPr id="718" name="Shape 718"/>
          <p:cNvSpPr>
            <a:spLocks noGrp="1"/>
          </p:cNvSpPr>
          <p:nvPr>
            <p:ph type="title" idx="4294967295"/>
          </p:nvPr>
        </p:nvSpPr>
        <p:spPr>
          <a:xfrm>
            <a:off x="391401" y="1218203"/>
            <a:ext cx="3746007" cy="3542459"/>
          </a:xfrm>
          <a:prstGeom prst="rect">
            <a:avLst/>
          </a:prstGeom>
        </p:spPr>
        <p:txBody>
          <a:bodyPr lIns="0" tIns="0" rIns="0" bIns="0">
            <a:normAutofit/>
          </a:bodyPr>
          <a:lstStyle>
            <a:lvl1pPr>
              <a:defRPr>
                <a:latin typeface="Arial"/>
                <a:ea typeface="Arial"/>
                <a:cs typeface="Arial"/>
                <a:sym typeface="Arial"/>
              </a:defRPr>
            </a:lvl1pPr>
          </a:lstStyle>
          <a:p>
            <a:pPr lvl="0">
              <a:defRPr sz="1800" b="0">
                <a:solidFill>
                  <a:srgbClr val="000000"/>
                </a:solidFill>
              </a:defRPr>
            </a:pPr>
            <a:r>
              <a:rPr sz="3200" b="1">
                <a:solidFill>
                  <a:srgbClr val="07276F"/>
                </a:solidFill>
              </a:rPr>
              <a:t>Mechanism of Action of DMA in DNA or RNA function</a:t>
            </a: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 name="Shape 722"/>
          <p:cNvSpPr>
            <a:spLocks noGrp="1"/>
          </p:cNvSpPr>
          <p:nvPr>
            <p:ph type="title"/>
          </p:nvPr>
        </p:nvSpPr>
        <p:spPr>
          <a:xfrm>
            <a:off x="773112" y="322263"/>
            <a:ext cx="8083551" cy="1143001"/>
          </a:xfrm>
          <a:prstGeom prst="rect">
            <a:avLst/>
          </a:prstGeom>
        </p:spPr>
        <p:txBody>
          <a:bodyPr lIns="0" tIns="0" rIns="0" bIns="0">
            <a:normAutofit/>
          </a:bodyPr>
          <a:lstStyle/>
          <a:p>
            <a:pPr lvl="0">
              <a:defRPr sz="1800" b="0">
                <a:solidFill>
                  <a:srgbClr val="000000"/>
                </a:solidFill>
              </a:defRPr>
            </a:pPr>
            <a:r>
              <a:rPr sz="3200" b="1">
                <a:solidFill>
                  <a:srgbClr val="333399"/>
                </a:solidFill>
                <a:latin typeface="Arial"/>
                <a:ea typeface="Arial"/>
                <a:cs typeface="Arial"/>
                <a:sym typeface="Arial"/>
              </a:rPr>
              <a:t>AZA-001 Trial: VIDAZA</a:t>
            </a:r>
            <a:r>
              <a:rPr sz="3200" b="1" baseline="30000">
                <a:solidFill>
                  <a:srgbClr val="333399"/>
                </a:solidFill>
                <a:latin typeface="Arial"/>
                <a:ea typeface="Arial"/>
                <a:cs typeface="Arial"/>
                <a:sym typeface="Arial"/>
              </a:rPr>
              <a:t>®</a:t>
            </a:r>
            <a:r>
              <a:rPr sz="3200" b="1">
                <a:solidFill>
                  <a:srgbClr val="333399"/>
                </a:solidFill>
                <a:latin typeface="Arial"/>
                <a:ea typeface="Arial"/>
                <a:cs typeface="Arial"/>
                <a:sym typeface="Arial"/>
              </a:rPr>
              <a:t> Significantly</a:t>
            </a:r>
            <a:br>
              <a:rPr sz="3200" b="1">
                <a:solidFill>
                  <a:srgbClr val="333399"/>
                </a:solidFill>
                <a:latin typeface="Arial"/>
                <a:ea typeface="Arial"/>
                <a:cs typeface="Arial"/>
                <a:sym typeface="Arial"/>
              </a:rPr>
            </a:br>
            <a:r>
              <a:rPr sz="3200" b="1">
                <a:solidFill>
                  <a:srgbClr val="333399"/>
                </a:solidFill>
                <a:latin typeface="Arial"/>
                <a:ea typeface="Arial"/>
                <a:cs typeface="Arial"/>
                <a:sym typeface="Arial"/>
              </a:rPr>
              <a:t>Improves Overall Survival (OS)</a:t>
            </a:r>
          </a:p>
        </p:txBody>
      </p:sp>
      <p:sp>
        <p:nvSpPr>
          <p:cNvPr id="723" name="Shape 723"/>
          <p:cNvSpPr/>
          <p:nvPr/>
        </p:nvSpPr>
        <p:spPr>
          <a:xfrm>
            <a:off x="423862" y="5611812"/>
            <a:ext cx="7721601" cy="35200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nSpc>
                <a:spcPct val="90000"/>
              </a:lnSpc>
              <a:spcBef>
                <a:spcPts val="900"/>
              </a:spcBef>
              <a:defRPr sz="1600">
                <a:latin typeface="Arial"/>
                <a:ea typeface="Arial"/>
                <a:cs typeface="Arial"/>
                <a:sym typeface="Arial"/>
              </a:defRPr>
            </a:lvl1pPr>
          </a:lstStyle>
          <a:p>
            <a:pPr lvl="0">
              <a:defRPr sz="1800" baseline="0"/>
            </a:pPr>
            <a:r>
              <a:rPr sz="1600" baseline="-25000"/>
              <a:t>CI=confidence interval; HR=hazard ratio; ITT=intent-to-treat.</a:t>
            </a:r>
          </a:p>
        </p:txBody>
      </p:sp>
      <p:grpSp>
        <p:nvGrpSpPr>
          <p:cNvPr id="726" name="Group 726"/>
          <p:cNvGrpSpPr/>
          <p:nvPr/>
        </p:nvGrpSpPr>
        <p:grpSpPr>
          <a:xfrm>
            <a:off x="0" y="1474787"/>
            <a:ext cx="9144000" cy="4570414"/>
            <a:chOff x="0" y="0"/>
            <a:chExt cx="9143999" cy="4570412"/>
          </a:xfrm>
        </p:grpSpPr>
        <p:sp>
          <p:nvSpPr>
            <p:cNvPr id="724" name="Shape 724"/>
            <p:cNvSpPr/>
            <p:nvPr/>
          </p:nvSpPr>
          <p:spPr>
            <a:xfrm>
              <a:off x="0" y="0"/>
              <a:ext cx="9144000" cy="4570413"/>
            </a:xfrm>
            <a:prstGeom prst="rect">
              <a:avLst/>
            </a:prstGeom>
            <a:solidFill>
              <a:srgbClr val="333399"/>
            </a:solidFill>
            <a:ln w="12700" cap="flat">
              <a:noFill/>
              <a:miter lim="400000"/>
            </a:ln>
            <a:effectLst/>
          </p:spPr>
          <p:txBody>
            <a:bodyPr wrap="square" lIns="0" tIns="0" rIns="0" bIns="0" numCol="1" anchor="t">
              <a:noAutofit/>
            </a:bodyPr>
            <a:lstStyle/>
            <a:p>
              <a:pPr lvl="0"/>
              <a:endParaRPr/>
            </a:p>
          </p:txBody>
        </p:sp>
        <p:pic>
          <p:nvPicPr>
            <p:cNvPr id="725" name="image41.pdf"/>
            <p:cNvPicPr/>
            <p:nvPr/>
          </p:nvPicPr>
          <p:blipFill>
            <a:blip r:embed="rId2">
              <a:extLst/>
            </a:blip>
            <a:stretch>
              <a:fillRect/>
            </a:stretch>
          </p:blipFill>
          <p:spPr>
            <a:xfrm>
              <a:off x="0" y="0"/>
              <a:ext cx="9144000" cy="4570413"/>
            </a:xfrm>
            <a:prstGeom prst="rect">
              <a:avLst/>
            </a:prstGeom>
            <a:ln w="12700" cap="flat">
              <a:noFill/>
              <a:miter lim="400000"/>
            </a:ln>
            <a:effectLst/>
          </p:spPr>
        </p:pic>
      </p:gr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 name="Shape 728"/>
          <p:cNvSpPr>
            <a:spLocks noGrp="1"/>
          </p:cNvSpPr>
          <p:nvPr>
            <p:ph type="title"/>
          </p:nvPr>
        </p:nvSpPr>
        <p:spPr>
          <a:xfrm>
            <a:off x="487363" y="322263"/>
            <a:ext cx="8402637" cy="1143001"/>
          </a:xfrm>
          <a:prstGeom prst="rect">
            <a:avLst/>
          </a:prstGeom>
        </p:spPr>
        <p:txBody>
          <a:bodyPr lIns="0" tIns="0" rIns="0" bIns="0">
            <a:normAutofit/>
          </a:bodyPr>
          <a:lstStyle>
            <a:lvl1pPr>
              <a:defRPr>
                <a:latin typeface="Arial"/>
                <a:ea typeface="Arial"/>
                <a:cs typeface="Arial"/>
                <a:sym typeface="Arial"/>
              </a:defRPr>
            </a:lvl1pPr>
          </a:lstStyle>
          <a:p>
            <a:pPr lvl="0">
              <a:defRPr sz="1800" b="0">
                <a:solidFill>
                  <a:srgbClr val="000000"/>
                </a:solidFill>
              </a:defRPr>
            </a:pPr>
            <a:r>
              <a:rPr sz="3200" b="1">
                <a:solidFill>
                  <a:srgbClr val="07276F"/>
                </a:solidFill>
              </a:rPr>
              <a:t>Overall Survival of Aza-Rx MDS patients by UCK1 expression</a:t>
            </a:r>
          </a:p>
        </p:txBody>
      </p:sp>
      <p:pic>
        <p:nvPicPr>
          <p:cNvPr id="729" name="image42.png"/>
          <p:cNvPicPr/>
          <p:nvPr/>
        </p:nvPicPr>
        <p:blipFill>
          <a:blip r:embed="rId3">
            <a:extLst/>
          </a:blip>
          <a:stretch>
            <a:fillRect/>
          </a:stretch>
        </p:blipFill>
        <p:spPr>
          <a:xfrm>
            <a:off x="0" y="1530350"/>
            <a:ext cx="5970588" cy="4611688"/>
          </a:xfrm>
          <a:prstGeom prst="rect">
            <a:avLst/>
          </a:prstGeom>
          <a:ln w="12700">
            <a:miter lim="400000"/>
          </a:ln>
        </p:spPr>
      </p:pic>
      <p:pic>
        <p:nvPicPr>
          <p:cNvPr id="730" name="image43.png"/>
          <p:cNvPicPr/>
          <p:nvPr/>
        </p:nvPicPr>
        <p:blipFill>
          <a:blip r:embed="rId4">
            <a:extLst/>
          </a:blip>
          <a:stretch>
            <a:fillRect/>
          </a:stretch>
        </p:blipFill>
        <p:spPr>
          <a:xfrm>
            <a:off x="4305300" y="1584325"/>
            <a:ext cx="4838700" cy="2438400"/>
          </a:xfrm>
          <a:prstGeom prst="rect">
            <a:avLst/>
          </a:prstGeom>
          <a:ln w="12700">
            <a:miter lim="400000"/>
          </a:ln>
        </p:spPr>
      </p:pic>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 name="Shape 734"/>
          <p:cNvSpPr>
            <a:spLocks noGrp="1"/>
          </p:cNvSpPr>
          <p:nvPr>
            <p:ph type="title"/>
          </p:nvPr>
        </p:nvSpPr>
        <p:spPr>
          <a:xfrm>
            <a:off x="774700" y="583141"/>
            <a:ext cx="7997825" cy="715964"/>
          </a:xfrm>
          <a:prstGeom prst="rect">
            <a:avLst/>
          </a:prstGeom>
        </p:spPr>
        <p:txBody>
          <a:bodyPr lIns="0" tIns="0" rIns="0" bIns="0">
            <a:normAutofit/>
          </a:bodyPr>
          <a:lstStyle>
            <a:lvl1pPr defTabSz="621791">
              <a:defRPr sz="2176"/>
            </a:lvl1pPr>
          </a:lstStyle>
          <a:p>
            <a:pPr lvl="0">
              <a:defRPr sz="1800" b="0">
                <a:solidFill>
                  <a:srgbClr val="000000"/>
                </a:solidFill>
              </a:defRPr>
            </a:pPr>
            <a:r>
              <a:rPr sz="2176" b="1">
                <a:solidFill>
                  <a:srgbClr val="07276F"/>
                </a:solidFill>
              </a:rPr>
              <a:t>Personalized Approach to Diagnosis &amp; Treatment in MDS &amp; AML</a:t>
            </a:r>
          </a:p>
        </p:txBody>
      </p:sp>
      <p:sp>
        <p:nvSpPr>
          <p:cNvPr id="735" name="Shape 735"/>
          <p:cNvSpPr>
            <a:spLocks noGrp="1"/>
          </p:cNvSpPr>
          <p:nvPr>
            <p:ph type="body" idx="1"/>
          </p:nvPr>
        </p:nvSpPr>
        <p:spPr>
          <a:xfrm>
            <a:off x="774700" y="1752600"/>
            <a:ext cx="7997825" cy="3810000"/>
          </a:xfrm>
          <a:prstGeom prst="rect">
            <a:avLst/>
          </a:prstGeom>
        </p:spPr>
        <p:txBody>
          <a:bodyPr lIns="0" tIns="0" rIns="0" bIns="0">
            <a:normAutofit/>
          </a:bodyPr>
          <a:lstStyle/>
          <a:p>
            <a:pPr marL="339470" lvl="0" indent="-339470" defTabSz="905255">
              <a:spcBef>
                <a:spcPts val="400"/>
              </a:spcBef>
              <a:defRPr sz="1800"/>
            </a:pPr>
            <a:r>
              <a:rPr sz="2079"/>
              <a:t>Research in the molecular mechanism of malignancy and in leukemias have opened up a new personalized approach to complex diseases in cancer.</a:t>
            </a:r>
          </a:p>
          <a:p>
            <a:pPr marL="339470" lvl="0" indent="-339470" defTabSz="905255">
              <a:spcBef>
                <a:spcPts val="400"/>
              </a:spcBef>
              <a:defRPr sz="1800"/>
            </a:pPr>
            <a:r>
              <a:rPr sz="2079"/>
              <a:t>A diagnosis cannot determine appropriate therapy since there are multiple variations within a disease.</a:t>
            </a:r>
          </a:p>
          <a:p>
            <a:pPr marL="339470" lvl="0" indent="-339470" defTabSz="905255">
              <a:spcBef>
                <a:spcPts val="400"/>
              </a:spcBef>
              <a:defRPr sz="1800"/>
            </a:pPr>
            <a:r>
              <a:rPr sz="2079"/>
              <a:t>Hematologic malignancy is an ideal field for this approach since the blood and bone marrow is readily accessible for testing.</a:t>
            </a:r>
          </a:p>
          <a:p>
            <a:pPr marL="339470" lvl="0" indent="-339470" defTabSz="905255">
              <a:spcBef>
                <a:spcPts val="400"/>
              </a:spcBef>
              <a:defRPr sz="1800"/>
            </a:pPr>
            <a:r>
              <a:rPr sz="2079"/>
              <a:t>Clinical trials and cooperative groups using databases of multiple countries and cancer trial groups have improved our understanding of the clinical significance of cytogenetics and genomic markers.</a:t>
            </a:r>
          </a:p>
          <a:p>
            <a:pPr marL="339470" lvl="0" indent="-339470" defTabSz="905255">
              <a:spcBef>
                <a:spcPts val="400"/>
              </a:spcBef>
              <a:defRPr sz="1800"/>
            </a:pPr>
            <a:r>
              <a:rPr sz="2079"/>
              <a:t>The future looks bright in solving and curing this formidable disease.</a:t>
            </a:r>
          </a:p>
        </p:txBody>
      </p:sp>
      <p:sp>
        <p:nvSpPr>
          <p:cNvPr id="736" name="Shape 736"/>
          <p:cNvSpPr>
            <a:spLocks noGrp="1"/>
          </p:cNvSpPr>
          <p:nvPr>
            <p:ph type="sldNum" sz="quarter" idx="4294967295"/>
          </p:nvPr>
        </p:nvSpPr>
        <p:spPr>
          <a:xfrm>
            <a:off x="6553200" y="6172200"/>
            <a:ext cx="2133600" cy="36830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gn="r">
              <a:defRPr sz="1200"/>
            </a:lvl1pPr>
          </a:lstStyle>
          <a:p>
            <a:pPr lvl="0">
              <a:defRPr sz="1800" baseline="0"/>
            </a:pPr>
            <a:fld id="{86CB4B4D-7CA3-9044-876B-883B54F8677D}" type="slidenum">
              <a:rPr sz="1200" baseline="-25000"/>
              <a:pPr lvl="0">
                <a:defRPr sz="1800" baseline="0"/>
              </a:pPr>
              <a:t>56</a:t>
            </a:fld>
            <a:endParaRPr sz="1200" baseline="-2500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p:cNvSpPr>
          <p:nvPr>
            <p:ph type="title"/>
          </p:nvPr>
        </p:nvSpPr>
        <p:spPr>
          <a:xfrm>
            <a:off x="742156" y="561975"/>
            <a:ext cx="7997826" cy="715964"/>
          </a:xfrm>
          <a:prstGeom prst="rect">
            <a:avLst/>
          </a:prstGeom>
        </p:spPr>
        <p:txBody>
          <a:bodyPr lIns="0" tIns="0" rIns="0" bIns="0">
            <a:normAutofit/>
          </a:bodyPr>
          <a:lstStyle/>
          <a:p>
            <a:pPr lvl="0">
              <a:defRPr sz="1800" b="0">
                <a:solidFill>
                  <a:srgbClr val="000000"/>
                </a:solidFill>
              </a:defRPr>
            </a:pPr>
            <a:r>
              <a:rPr sz="3200" b="1">
                <a:solidFill>
                  <a:srgbClr val="07276F"/>
                </a:solidFill>
              </a:rPr>
              <a:t>Diagnosis of CML</a:t>
            </a:r>
          </a:p>
        </p:txBody>
      </p:sp>
      <p:grpSp>
        <p:nvGrpSpPr>
          <p:cNvPr id="135" name="Group 135"/>
          <p:cNvGrpSpPr/>
          <p:nvPr/>
        </p:nvGrpSpPr>
        <p:grpSpPr>
          <a:xfrm>
            <a:off x="174624" y="1976335"/>
            <a:ext cx="8794752" cy="4111566"/>
            <a:chOff x="0" y="0"/>
            <a:chExt cx="8794750" cy="4111564"/>
          </a:xfrm>
        </p:grpSpPr>
        <p:sp>
          <p:nvSpPr>
            <p:cNvPr id="113" name="Shape 113"/>
            <p:cNvSpPr/>
            <p:nvPr/>
          </p:nvSpPr>
          <p:spPr>
            <a:xfrm>
              <a:off x="616498" y="0"/>
              <a:ext cx="833928" cy="35001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lgn="ctr">
                <a:defRPr sz="1600" b="1"/>
              </a:lvl1pPr>
            </a:lstStyle>
            <a:p>
              <a:pPr lvl="0">
                <a:defRPr sz="1800" b="0" baseline="0"/>
              </a:pPr>
              <a:r>
                <a:rPr sz="1600" b="1" baseline="-25000"/>
                <a:t>Hematologic</a:t>
              </a:r>
            </a:p>
          </p:txBody>
        </p:sp>
        <p:sp>
          <p:nvSpPr>
            <p:cNvPr id="114" name="Shape 114"/>
            <p:cNvSpPr/>
            <p:nvPr/>
          </p:nvSpPr>
          <p:spPr>
            <a:xfrm>
              <a:off x="1135061" y="3079750"/>
              <a:ext cx="1758951" cy="55785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lvl="0" algn="ctr">
                <a:defRPr baseline="0"/>
              </a:pPr>
              <a:r>
                <a:rPr sz="1400" baseline="-25000"/>
                <a:t>Bone marrow</a:t>
              </a:r>
              <a:br>
                <a:rPr sz="1400" baseline="-25000"/>
              </a:br>
              <a:r>
                <a:rPr sz="1400" baseline="-25000"/>
                <a:t>(with myeloid hyperplasia)</a:t>
              </a:r>
            </a:p>
          </p:txBody>
        </p:sp>
        <p:sp>
          <p:nvSpPr>
            <p:cNvPr id="115" name="Shape 115"/>
            <p:cNvSpPr/>
            <p:nvPr/>
          </p:nvSpPr>
          <p:spPr>
            <a:xfrm>
              <a:off x="3207902" y="466725"/>
              <a:ext cx="950196" cy="55785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p>
              <a:pPr lvl="0" algn="ctr">
                <a:defRPr baseline="0"/>
              </a:pPr>
              <a:r>
                <a:rPr sz="1400" baseline="-25000"/>
                <a:t>Karyotype</a:t>
              </a:r>
              <a:br>
                <a:rPr sz="1400" baseline="-25000"/>
              </a:br>
              <a:r>
                <a:rPr sz="1400" baseline="-25000"/>
                <a:t>(Ph chromosome)</a:t>
              </a:r>
            </a:p>
          </p:txBody>
        </p:sp>
        <p:sp>
          <p:nvSpPr>
            <p:cNvPr id="116" name="Shape 116"/>
            <p:cNvSpPr/>
            <p:nvPr/>
          </p:nvSpPr>
          <p:spPr>
            <a:xfrm>
              <a:off x="5874988" y="466725"/>
              <a:ext cx="361060" cy="3208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lgn="ctr">
                <a:defRPr sz="1400"/>
              </a:lvl1pPr>
            </a:lstStyle>
            <a:p>
              <a:pPr lvl="0">
                <a:defRPr sz="1800" baseline="0"/>
              </a:pPr>
              <a:r>
                <a:rPr sz="1400" baseline="-25000"/>
                <a:t>FISH</a:t>
              </a:r>
            </a:p>
          </p:txBody>
        </p:sp>
        <p:sp>
          <p:nvSpPr>
            <p:cNvPr id="117" name="Shape 117"/>
            <p:cNvSpPr/>
            <p:nvPr/>
          </p:nvSpPr>
          <p:spPr>
            <a:xfrm>
              <a:off x="2630486" y="3079750"/>
              <a:ext cx="2292351" cy="55785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lvl="0" algn="ctr">
                <a:defRPr baseline="0"/>
              </a:pPr>
              <a:r>
                <a:rPr sz="1400" baseline="-25000"/>
                <a:t>Chromosomal translocation</a:t>
              </a:r>
              <a:endParaRPr baseline="-25000">
                <a:latin typeface="Arial"/>
                <a:ea typeface="Arial"/>
                <a:cs typeface="Arial"/>
                <a:sym typeface="Arial"/>
              </a:endParaRPr>
            </a:p>
            <a:p>
              <a:pPr lvl="0" algn="ctr">
                <a:defRPr baseline="0"/>
              </a:pPr>
              <a:r>
                <a:rPr sz="1400" baseline="-25000"/>
                <a:t>t(9;22)(q34;q11)</a:t>
              </a:r>
            </a:p>
          </p:txBody>
        </p:sp>
        <p:sp>
          <p:nvSpPr>
            <p:cNvPr id="118" name="Shape 118"/>
            <p:cNvSpPr/>
            <p:nvPr/>
          </p:nvSpPr>
          <p:spPr>
            <a:xfrm>
              <a:off x="4452791" y="0"/>
              <a:ext cx="822617" cy="35001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lgn="ctr">
                <a:defRPr sz="1600" b="1"/>
              </a:lvl1pPr>
            </a:lstStyle>
            <a:p>
              <a:pPr lvl="0">
                <a:defRPr sz="1800" b="0" baseline="0"/>
              </a:pPr>
              <a:r>
                <a:rPr sz="1600" b="1" baseline="-25000"/>
                <a:t>Cytogenetic </a:t>
              </a:r>
            </a:p>
          </p:txBody>
        </p:sp>
        <p:sp>
          <p:nvSpPr>
            <p:cNvPr id="119" name="Shape 119"/>
            <p:cNvSpPr/>
            <p:nvPr/>
          </p:nvSpPr>
          <p:spPr>
            <a:xfrm>
              <a:off x="7567797" y="9525"/>
              <a:ext cx="729880" cy="35001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lgn="ctr">
                <a:defRPr sz="1600" b="1"/>
              </a:lvl1pPr>
            </a:lstStyle>
            <a:p>
              <a:pPr lvl="0">
                <a:defRPr sz="1800" b="0" baseline="0"/>
              </a:pPr>
              <a:r>
                <a:rPr sz="1600" b="1" baseline="-25000"/>
                <a:t>Molecular </a:t>
              </a:r>
            </a:p>
          </p:txBody>
        </p:sp>
        <p:pic>
          <p:nvPicPr>
            <p:cNvPr id="120" name="image7.jpg"/>
            <p:cNvPicPr/>
            <p:nvPr/>
          </p:nvPicPr>
          <p:blipFill>
            <a:blip r:embed="rId2">
              <a:extLst/>
            </a:blip>
            <a:stretch>
              <a:fillRect/>
            </a:stretch>
          </p:blipFill>
          <p:spPr>
            <a:xfrm>
              <a:off x="117475" y="1138237"/>
              <a:ext cx="1255713" cy="1931988"/>
            </a:xfrm>
            <a:prstGeom prst="rect">
              <a:avLst/>
            </a:prstGeom>
            <a:ln w="12700" cap="flat">
              <a:noFill/>
              <a:miter lim="400000"/>
            </a:ln>
            <a:effectLst/>
          </p:spPr>
        </p:pic>
        <p:pic>
          <p:nvPicPr>
            <p:cNvPr id="121" name="image8.jpg"/>
            <p:cNvPicPr/>
            <p:nvPr/>
          </p:nvPicPr>
          <p:blipFill>
            <a:blip r:embed="rId3">
              <a:extLst/>
            </a:blip>
            <a:stretch>
              <a:fillRect/>
            </a:stretch>
          </p:blipFill>
          <p:spPr>
            <a:xfrm>
              <a:off x="1357311" y="1138237"/>
              <a:ext cx="1249364" cy="1933576"/>
            </a:xfrm>
            <a:prstGeom prst="rect">
              <a:avLst/>
            </a:prstGeom>
            <a:ln w="12700" cap="flat">
              <a:noFill/>
              <a:miter lim="400000"/>
            </a:ln>
            <a:effectLst/>
          </p:spPr>
        </p:pic>
        <p:pic>
          <p:nvPicPr>
            <p:cNvPr id="122" name="image9.png"/>
            <p:cNvPicPr/>
            <p:nvPr/>
          </p:nvPicPr>
          <p:blipFill>
            <a:blip r:embed="rId4">
              <a:extLst/>
            </a:blip>
            <a:stretch>
              <a:fillRect/>
            </a:stretch>
          </p:blipFill>
          <p:spPr>
            <a:xfrm>
              <a:off x="2641600" y="1135062"/>
              <a:ext cx="1311276" cy="1927226"/>
            </a:xfrm>
            <a:prstGeom prst="rect">
              <a:avLst/>
            </a:prstGeom>
            <a:ln w="12700" cap="flat">
              <a:noFill/>
              <a:miter lim="400000"/>
            </a:ln>
            <a:effectLst/>
          </p:spPr>
        </p:pic>
        <p:pic>
          <p:nvPicPr>
            <p:cNvPr id="123" name="image10.png"/>
            <p:cNvPicPr/>
            <p:nvPr/>
          </p:nvPicPr>
          <p:blipFill>
            <a:blip r:embed="rId5">
              <a:extLst/>
            </a:blip>
            <a:stretch>
              <a:fillRect/>
            </a:stretch>
          </p:blipFill>
          <p:spPr>
            <a:xfrm>
              <a:off x="3949699" y="1135062"/>
              <a:ext cx="1071563" cy="1928813"/>
            </a:xfrm>
            <a:prstGeom prst="rect">
              <a:avLst/>
            </a:prstGeom>
            <a:ln w="12700" cap="flat">
              <a:noFill/>
              <a:miter lim="400000"/>
            </a:ln>
            <a:effectLst/>
          </p:spPr>
        </p:pic>
        <p:pic>
          <p:nvPicPr>
            <p:cNvPr id="124" name="image11.png" descr="CML FISH"/>
            <p:cNvPicPr/>
            <p:nvPr/>
          </p:nvPicPr>
          <p:blipFill>
            <a:blip r:embed="rId6">
              <a:extLst/>
            </a:blip>
            <a:stretch>
              <a:fillRect/>
            </a:stretch>
          </p:blipFill>
          <p:spPr>
            <a:xfrm>
              <a:off x="5056186" y="1139825"/>
              <a:ext cx="2011365" cy="1943100"/>
            </a:xfrm>
            <a:prstGeom prst="rect">
              <a:avLst/>
            </a:prstGeom>
            <a:ln w="12700" cap="flat">
              <a:noFill/>
              <a:miter lim="400000"/>
            </a:ln>
            <a:effectLst/>
          </p:spPr>
        </p:pic>
        <p:pic>
          <p:nvPicPr>
            <p:cNvPr id="125" name="image12.jpg" descr="Unfortunately we are unable to provide accessible alternative text for this. If you require assistance to access this image, please contact help@nature.com or the author"/>
            <p:cNvPicPr/>
            <p:nvPr/>
          </p:nvPicPr>
          <p:blipFill>
            <a:blip r:embed="rId7">
              <a:extLst/>
            </a:blip>
            <a:stretch>
              <a:fillRect/>
            </a:stretch>
          </p:blipFill>
          <p:spPr>
            <a:xfrm>
              <a:off x="7158036" y="979487"/>
              <a:ext cx="1420814" cy="2103438"/>
            </a:xfrm>
            <a:prstGeom prst="rect">
              <a:avLst/>
            </a:prstGeom>
            <a:ln w="12700" cap="flat">
              <a:noFill/>
              <a:miter lim="400000"/>
            </a:ln>
            <a:effectLst/>
          </p:spPr>
        </p:pic>
        <p:sp>
          <p:nvSpPr>
            <p:cNvPr id="126" name="Shape 126"/>
            <p:cNvSpPr/>
            <p:nvPr/>
          </p:nvSpPr>
          <p:spPr>
            <a:xfrm flipH="1">
              <a:off x="8072436" y="2422525"/>
              <a:ext cx="173039" cy="0"/>
            </a:xfrm>
            <a:prstGeom prst="line">
              <a:avLst/>
            </a:prstGeom>
            <a:noFill/>
            <a:ln w="28575" cap="flat">
              <a:solidFill>
                <a:srgbClr val="000000"/>
              </a:solidFill>
              <a:prstDash val="solid"/>
              <a:round/>
              <a:tailEnd type="triangle" w="med" len="me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127" name="Shape 127"/>
            <p:cNvSpPr/>
            <p:nvPr/>
          </p:nvSpPr>
          <p:spPr>
            <a:xfrm>
              <a:off x="125411" y="392113"/>
              <a:ext cx="2178051" cy="1"/>
            </a:xfrm>
            <a:prstGeom prst="line">
              <a:avLst/>
            </a:prstGeom>
            <a:noFill/>
            <a:ln w="28575"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128" name="Shape 128"/>
            <p:cNvSpPr/>
            <p:nvPr/>
          </p:nvSpPr>
          <p:spPr>
            <a:xfrm>
              <a:off x="2543175" y="382588"/>
              <a:ext cx="4535488" cy="1"/>
            </a:xfrm>
            <a:prstGeom prst="line">
              <a:avLst/>
            </a:prstGeom>
            <a:noFill/>
            <a:ln w="28575"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129" name="Shape 129"/>
            <p:cNvSpPr/>
            <p:nvPr/>
          </p:nvSpPr>
          <p:spPr>
            <a:xfrm>
              <a:off x="6630593" y="685800"/>
              <a:ext cx="1018376" cy="3208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lgn="ctr">
                <a:defRPr sz="1400"/>
              </a:lvl1pPr>
            </a:lstStyle>
            <a:p>
              <a:pPr lvl="0">
                <a:defRPr sz="1800" baseline="0"/>
              </a:pPr>
              <a:r>
                <a:rPr sz="1400" baseline="-25000"/>
                <a:t>(BCR-ABL fusion)</a:t>
              </a:r>
            </a:p>
          </p:txBody>
        </p:sp>
        <p:sp>
          <p:nvSpPr>
            <p:cNvPr id="130" name="Shape 130"/>
            <p:cNvSpPr/>
            <p:nvPr/>
          </p:nvSpPr>
          <p:spPr>
            <a:xfrm>
              <a:off x="7245350" y="371475"/>
              <a:ext cx="1346201" cy="0"/>
            </a:xfrm>
            <a:prstGeom prst="line">
              <a:avLst/>
            </a:prstGeom>
            <a:noFill/>
            <a:ln w="28575"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131" name="Shape 131"/>
            <p:cNvSpPr/>
            <p:nvPr/>
          </p:nvSpPr>
          <p:spPr>
            <a:xfrm>
              <a:off x="7767058" y="466725"/>
              <a:ext cx="328185" cy="3208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lgn="ctr">
                <a:defRPr sz="1400"/>
              </a:lvl1pPr>
            </a:lstStyle>
            <a:p>
              <a:pPr lvl="0">
                <a:defRPr sz="1800" baseline="0"/>
              </a:pPr>
              <a:r>
                <a:rPr sz="1400" baseline="-25000"/>
                <a:t>PCR</a:t>
              </a:r>
            </a:p>
          </p:txBody>
        </p:sp>
        <p:sp>
          <p:nvSpPr>
            <p:cNvPr id="132" name="Shape 132"/>
            <p:cNvSpPr/>
            <p:nvPr/>
          </p:nvSpPr>
          <p:spPr>
            <a:xfrm>
              <a:off x="6937375" y="3082925"/>
              <a:ext cx="1857376" cy="7948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lvl="0" algn="ctr">
                <a:defRPr baseline="0"/>
              </a:pPr>
              <a:r>
                <a:rPr sz="1400" baseline="-25000"/>
                <a:t>Abnormal BCR-ABL</a:t>
              </a:r>
              <a:endParaRPr baseline="-25000">
                <a:latin typeface="Arial"/>
                <a:ea typeface="Arial"/>
                <a:cs typeface="Arial"/>
                <a:sym typeface="Arial"/>
              </a:endParaRPr>
            </a:p>
            <a:p>
              <a:pPr lvl="0" algn="ctr">
                <a:defRPr baseline="0"/>
              </a:pPr>
              <a:r>
                <a:rPr sz="1400" baseline="-25000"/>
                <a:t>Lane 1: BCR-ABL+</a:t>
              </a:r>
              <a:br>
                <a:rPr sz="1400" baseline="-25000"/>
              </a:br>
              <a:r>
                <a:rPr sz="1400" baseline="-25000"/>
                <a:t>Lane 2: BCR-ABL- </a:t>
              </a:r>
            </a:p>
          </p:txBody>
        </p:sp>
        <p:sp>
          <p:nvSpPr>
            <p:cNvPr id="133" name="Shape 133"/>
            <p:cNvSpPr/>
            <p:nvPr/>
          </p:nvSpPr>
          <p:spPr>
            <a:xfrm>
              <a:off x="0" y="3067050"/>
              <a:ext cx="1390650" cy="55785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lvl="0" algn="ctr">
                <a:defRPr baseline="0"/>
              </a:pPr>
              <a:r>
                <a:rPr sz="1400" baseline="-25000"/>
                <a:t>Peripheral blood </a:t>
              </a:r>
              <a:br>
                <a:rPr sz="1400" baseline="-25000"/>
              </a:br>
              <a:r>
                <a:rPr sz="1400" baseline="-25000"/>
                <a:t>(with myeloid cells)</a:t>
              </a:r>
            </a:p>
          </p:txBody>
        </p:sp>
        <p:sp>
          <p:nvSpPr>
            <p:cNvPr id="134" name="Shape 134"/>
            <p:cNvSpPr/>
            <p:nvPr/>
          </p:nvSpPr>
          <p:spPr>
            <a:xfrm>
              <a:off x="5100636" y="3079750"/>
              <a:ext cx="1930401" cy="103181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lvl="0" algn="ctr">
                <a:defRPr baseline="0"/>
              </a:pPr>
              <a:r>
                <a:rPr sz="1400" baseline="-25000"/>
                <a:t>Abnormal BCR-ABL</a:t>
              </a:r>
              <a:endParaRPr baseline="-25000">
                <a:latin typeface="Arial"/>
                <a:ea typeface="Arial"/>
                <a:cs typeface="Arial"/>
                <a:sym typeface="Arial"/>
              </a:endParaRPr>
            </a:p>
            <a:p>
              <a:pPr lvl="0" algn="ctr">
                <a:defRPr baseline="0"/>
              </a:pPr>
              <a:r>
                <a:rPr sz="1400" baseline="-25000"/>
                <a:t>Red: BCR</a:t>
              </a:r>
              <a:br>
                <a:rPr sz="1400" baseline="-25000"/>
              </a:br>
              <a:r>
                <a:rPr sz="1400" baseline="-25000"/>
                <a:t>Green: ABL </a:t>
              </a:r>
              <a:endParaRPr baseline="-25000">
                <a:latin typeface="Arial"/>
                <a:ea typeface="Arial"/>
                <a:cs typeface="Arial"/>
                <a:sym typeface="Arial"/>
              </a:endParaRPr>
            </a:p>
            <a:p>
              <a:pPr lvl="0" algn="ctr">
                <a:defRPr baseline="0"/>
              </a:pPr>
              <a:r>
                <a:rPr sz="1400" baseline="-25000"/>
                <a:t>Yellow: fusion</a:t>
              </a:r>
            </a:p>
          </p:txBody>
        </p:sp>
      </p:grpSp>
      <p:sp>
        <p:nvSpPr>
          <p:cNvPr id="136" name="Shape 136"/>
          <p:cNvSpPr/>
          <p:nvPr/>
        </p:nvSpPr>
        <p:spPr>
          <a:xfrm>
            <a:off x="284163" y="6363177"/>
            <a:ext cx="8628062" cy="29321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lvl1pPr>
              <a:defRPr sz="1200">
                <a:solidFill>
                  <a:srgbClr val="CDCDCF"/>
                </a:solidFill>
                <a:latin typeface="Arial"/>
                <a:ea typeface="Arial"/>
                <a:cs typeface="Arial"/>
                <a:sym typeface="Arial"/>
              </a:defRPr>
            </a:lvl1pPr>
          </a:lstStyle>
          <a:p>
            <a:pPr lvl="0">
              <a:defRPr sz="1800" baseline="0">
                <a:solidFill>
                  <a:srgbClr val="000000"/>
                </a:solidFill>
              </a:defRPr>
            </a:pPr>
            <a:r>
              <a:rPr sz="1200" baseline="-25000">
                <a:solidFill>
                  <a:srgbClr val="CDCDCF"/>
                </a:solidFill>
              </a:rPr>
              <a:t>Courtesy of Neil Shah, MD, PhD.</a:t>
            </a:r>
          </a:p>
        </p:txBody>
      </p:sp>
      <p:grpSp>
        <p:nvGrpSpPr>
          <p:cNvPr id="139" name="Group 139"/>
          <p:cNvGrpSpPr/>
          <p:nvPr/>
        </p:nvGrpSpPr>
        <p:grpSpPr>
          <a:xfrm>
            <a:off x="1436687" y="1188773"/>
            <a:ext cx="6270626" cy="649288"/>
            <a:chOff x="0" y="0"/>
            <a:chExt cx="6270625" cy="649287"/>
          </a:xfrm>
        </p:grpSpPr>
        <p:sp>
          <p:nvSpPr>
            <p:cNvPr id="137" name="Shape 137"/>
            <p:cNvSpPr/>
            <p:nvPr/>
          </p:nvSpPr>
          <p:spPr>
            <a:xfrm>
              <a:off x="0" y="-1"/>
              <a:ext cx="6270625" cy="649289"/>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18974" y="5400"/>
                  </a:lnTo>
                  <a:lnTo>
                    <a:pt x="18974" y="0"/>
                  </a:lnTo>
                  <a:lnTo>
                    <a:pt x="21600" y="10800"/>
                  </a:lnTo>
                  <a:lnTo>
                    <a:pt x="18974" y="21600"/>
                  </a:lnTo>
                  <a:lnTo>
                    <a:pt x="18974" y="16200"/>
                  </a:lnTo>
                  <a:lnTo>
                    <a:pt x="0" y="16200"/>
                  </a:lnTo>
                  <a:lnTo>
                    <a:pt x="1313" y="10800"/>
                  </a:lnTo>
                  <a:close/>
                </a:path>
              </a:pathLst>
            </a:custGeom>
            <a:gradFill flip="none" rotWithShape="1">
              <a:gsLst>
                <a:gs pos="0">
                  <a:srgbClr val="CECEEF"/>
                </a:gs>
                <a:gs pos="92000">
                  <a:srgbClr val="2D2D8A"/>
                </a:gs>
              </a:gsLst>
              <a:lin ang="0" scaled="0"/>
            </a:gradFill>
            <a:ln w="12700" cap="flat">
              <a:noFill/>
              <a:miter lim="400000"/>
            </a:ln>
            <a:effectLst/>
          </p:spPr>
          <p:txBody>
            <a:bodyPr wrap="square" lIns="0" tIns="0" rIns="0" bIns="0" numCol="1" anchor="ctr">
              <a:noAutofit/>
            </a:bodyPr>
            <a:lstStyle/>
            <a:p>
              <a:pPr lvl="0" algn="ctr" defTabSz="457200"/>
              <a:endParaRPr/>
            </a:p>
          </p:txBody>
        </p:sp>
        <p:sp>
          <p:nvSpPr>
            <p:cNvPr id="138" name="Shape 138"/>
            <p:cNvSpPr/>
            <p:nvPr/>
          </p:nvSpPr>
          <p:spPr>
            <a:xfrm>
              <a:off x="2782179" y="149635"/>
              <a:ext cx="706267" cy="3500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ctr" defTabSz="457200">
                <a:defRPr sz="1600" b="1"/>
              </a:lvl1pPr>
            </a:lstStyle>
            <a:p>
              <a:pPr lvl="0">
                <a:defRPr sz="1800" b="0" baseline="0"/>
              </a:pPr>
              <a:r>
                <a:rPr sz="1600" b="1" baseline="-25000"/>
                <a:t>Sensitivity</a:t>
              </a:r>
            </a:p>
          </p:txBody>
        </p:sp>
      </p:gr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p:cNvSpPr>
          <p:nvPr>
            <p:ph type="title"/>
          </p:nvPr>
        </p:nvSpPr>
        <p:spPr>
          <a:xfrm>
            <a:off x="723900" y="295274"/>
            <a:ext cx="7997825" cy="715965"/>
          </a:xfrm>
          <a:prstGeom prst="rect">
            <a:avLst/>
          </a:prstGeom>
        </p:spPr>
        <p:txBody>
          <a:bodyPr lIns="0" tIns="0" rIns="0" bIns="0">
            <a:normAutofit/>
          </a:bodyPr>
          <a:lstStyle>
            <a:lvl1pPr defTabSz="603504">
              <a:defRPr sz="2112">
                <a:latin typeface="Arial"/>
                <a:ea typeface="Arial"/>
                <a:cs typeface="Arial"/>
                <a:sym typeface="Arial"/>
              </a:defRPr>
            </a:lvl1pPr>
          </a:lstStyle>
          <a:p>
            <a:pPr lvl="0">
              <a:defRPr sz="1800" b="0">
                <a:solidFill>
                  <a:srgbClr val="000000"/>
                </a:solidFill>
              </a:defRPr>
            </a:pPr>
            <a:r>
              <a:rPr sz="2112" b="1">
                <a:solidFill>
                  <a:srgbClr val="07276F"/>
                </a:solidFill>
              </a:rPr>
              <a:t>Criteria for Hematologic, Cytogenetic, and Molecular Response</a:t>
            </a:r>
          </a:p>
        </p:txBody>
      </p:sp>
      <p:graphicFrame>
        <p:nvGraphicFramePr>
          <p:cNvPr id="142" name="Table 142"/>
          <p:cNvGraphicFramePr/>
          <p:nvPr/>
        </p:nvGraphicFramePr>
        <p:xfrm>
          <a:off x="397933" y="1339850"/>
          <a:ext cx="8466140" cy="4328794"/>
        </p:xfrm>
        <a:graphic>
          <a:graphicData uri="http://schemas.openxmlformats.org/drawingml/2006/table">
            <a:tbl>
              <a:tblPr>
                <a:tableStyleId>{4C3C2611-4C71-4FC5-86AE-919BDF0F9419}</a:tableStyleId>
              </a:tblPr>
              <a:tblGrid>
                <a:gridCol w="2114550"/>
                <a:gridCol w="6351588"/>
              </a:tblGrid>
              <a:tr h="304800">
                <a:tc>
                  <a:txBody>
                    <a:bodyPr/>
                    <a:lstStyle/>
                    <a:p>
                      <a:pPr lvl="0" algn="l">
                        <a:defRPr sz="1800" b="0" i="0" baseline="0"/>
                      </a:pPr>
                      <a:r>
                        <a:rPr sz="1400" b="1">
                          <a:latin typeface="Arial"/>
                          <a:ea typeface="Arial"/>
                          <a:cs typeface="Arial"/>
                          <a:sym typeface="Arial"/>
                        </a:rPr>
                        <a:t>Response</a:t>
                      </a:r>
                    </a:p>
                  </a:txBody>
                  <a:tcPr marL="45720" marR="45720" horzOverflow="overflow">
                    <a:lnL w="12700">
                      <a:miter lim="400000"/>
                    </a:lnL>
                    <a:lnR w="12700">
                      <a:miter lim="400000"/>
                    </a:lnR>
                    <a:lnT w="12700">
                      <a:miter lim="400000"/>
                    </a:lnT>
                    <a:lnB w="12700">
                      <a:miter lim="400000"/>
                    </a:lnB>
                    <a:solidFill>
                      <a:srgbClr val="8B3D9A"/>
                    </a:solidFill>
                  </a:tcPr>
                </a:tc>
                <a:tc>
                  <a:txBody>
                    <a:bodyPr/>
                    <a:lstStyle/>
                    <a:p>
                      <a:pPr lvl="0" algn="l">
                        <a:spcBef>
                          <a:spcPts val="600"/>
                        </a:spcBef>
                        <a:defRPr sz="1800" b="0" i="0" baseline="0"/>
                      </a:pPr>
                      <a:r>
                        <a:rPr sz="1400" b="1">
                          <a:latin typeface="Arial"/>
                          <a:ea typeface="Arial"/>
                          <a:cs typeface="Arial"/>
                          <a:sym typeface="Arial"/>
                        </a:rPr>
                        <a:t>Criteria</a:t>
                      </a:r>
                    </a:p>
                  </a:txBody>
                  <a:tcPr marL="45720" marR="45720" horzOverflow="overflow">
                    <a:lnL w="12700">
                      <a:miter lim="400000"/>
                    </a:lnL>
                    <a:lnR w="12700">
                      <a:miter lim="400000"/>
                    </a:lnR>
                    <a:lnT w="12700">
                      <a:miter lim="400000"/>
                    </a:lnT>
                    <a:lnB w="12700">
                      <a:miter lim="400000"/>
                    </a:lnB>
                    <a:solidFill>
                      <a:srgbClr val="8B3D9A"/>
                    </a:solidFill>
                  </a:tcPr>
                </a:tc>
              </a:tr>
              <a:tr h="1158875">
                <a:tc>
                  <a:txBody>
                    <a:bodyPr/>
                    <a:lstStyle/>
                    <a:p>
                      <a:pPr lvl="0" algn="l">
                        <a:defRPr sz="1800" b="0" i="0" baseline="0"/>
                      </a:pPr>
                      <a:r>
                        <a:rPr sz="1400" b="1">
                          <a:solidFill>
                            <a:srgbClr val="141415"/>
                          </a:solidFill>
                          <a:latin typeface="Arial"/>
                          <a:ea typeface="Arial"/>
                          <a:cs typeface="Arial"/>
                          <a:sym typeface="Arial"/>
                        </a:rPr>
                        <a:t>Complete hematologic response</a:t>
                      </a:r>
                    </a:p>
                  </a:txBody>
                  <a:tcPr marL="45720" marR="45720" horzOverflow="overflow">
                    <a:lnL w="12700">
                      <a:miter lim="400000"/>
                    </a:lnL>
                    <a:lnR w="12700">
                      <a:miter lim="400000"/>
                    </a:lnR>
                    <a:lnT w="12700">
                      <a:miter lim="400000"/>
                    </a:lnT>
                    <a:lnB w="12700">
                      <a:miter lim="400000"/>
                    </a:lnB>
                    <a:solidFill>
                      <a:srgbClr val="808080"/>
                    </a:solidFill>
                  </a:tcPr>
                </a:tc>
                <a:tc>
                  <a:txBody>
                    <a:bodyPr/>
                    <a:lstStyle/>
                    <a:p>
                      <a:pPr marL="189265" lvl="0" indent="-132115" algn="l">
                        <a:buClr>
                          <a:srgbClr val="141415"/>
                        </a:buClr>
                        <a:buSzPct val="100000"/>
                        <a:buFont typeface="Wingdings"/>
                        <a:buChar char="▪"/>
                        <a:defRPr sz="1800" b="0" i="0" baseline="0"/>
                      </a:pPr>
                      <a:r>
                        <a:rPr sz="1400">
                          <a:solidFill>
                            <a:srgbClr val="141415"/>
                          </a:solidFill>
                          <a:latin typeface="Arial"/>
                          <a:ea typeface="Arial"/>
                          <a:cs typeface="Arial"/>
                          <a:sym typeface="Arial"/>
                        </a:rPr>
                        <a:t>Complete normalization of PB counts, leukocyte count &lt; 10 x 10</a:t>
                      </a:r>
                      <a:r>
                        <a:rPr sz="1400" baseline="30000">
                          <a:solidFill>
                            <a:srgbClr val="141415"/>
                          </a:solidFill>
                          <a:latin typeface="Arial"/>
                          <a:ea typeface="Arial"/>
                          <a:cs typeface="Arial"/>
                          <a:sym typeface="Arial"/>
                        </a:rPr>
                        <a:t>9</a:t>
                      </a:r>
                      <a:r>
                        <a:rPr sz="1400">
                          <a:solidFill>
                            <a:srgbClr val="141415"/>
                          </a:solidFill>
                          <a:latin typeface="Arial"/>
                          <a:ea typeface="Arial"/>
                          <a:cs typeface="Arial"/>
                          <a:sym typeface="Arial"/>
                        </a:rPr>
                        <a:t>/L</a:t>
                      </a:r>
                    </a:p>
                    <a:p>
                      <a:pPr marL="189265" lvl="0" indent="-132115" algn="l">
                        <a:buClr>
                          <a:srgbClr val="141415"/>
                        </a:buClr>
                        <a:buSzPct val="100000"/>
                        <a:buFont typeface="Wingdings"/>
                        <a:buChar char="▪"/>
                        <a:defRPr sz="1800" b="0" i="0" baseline="0"/>
                      </a:pPr>
                      <a:r>
                        <a:rPr sz="1400">
                          <a:solidFill>
                            <a:srgbClr val="141415"/>
                          </a:solidFill>
                          <a:latin typeface="Arial"/>
                          <a:ea typeface="Arial"/>
                          <a:cs typeface="Arial"/>
                          <a:sym typeface="Arial"/>
                        </a:rPr>
                        <a:t>Platelet count &lt; 450 x 10</a:t>
                      </a:r>
                      <a:r>
                        <a:rPr sz="1400" baseline="30000">
                          <a:solidFill>
                            <a:srgbClr val="141415"/>
                          </a:solidFill>
                          <a:latin typeface="Arial"/>
                          <a:ea typeface="Arial"/>
                          <a:cs typeface="Arial"/>
                          <a:sym typeface="Arial"/>
                        </a:rPr>
                        <a:t>9</a:t>
                      </a:r>
                      <a:r>
                        <a:rPr sz="1400">
                          <a:solidFill>
                            <a:srgbClr val="141415"/>
                          </a:solidFill>
                          <a:latin typeface="Arial"/>
                          <a:ea typeface="Arial"/>
                          <a:cs typeface="Arial"/>
                          <a:sym typeface="Arial"/>
                        </a:rPr>
                        <a:t>/L</a:t>
                      </a:r>
                    </a:p>
                    <a:p>
                      <a:pPr marL="189265" lvl="0" indent="-132115" algn="l">
                        <a:buClr>
                          <a:srgbClr val="141415"/>
                        </a:buClr>
                        <a:buSzPct val="100000"/>
                        <a:buFont typeface="Wingdings"/>
                        <a:buChar char="▪"/>
                        <a:defRPr sz="1800" b="0" i="0" baseline="0"/>
                      </a:pPr>
                      <a:r>
                        <a:rPr sz="1400">
                          <a:solidFill>
                            <a:srgbClr val="141415"/>
                          </a:solidFill>
                          <a:latin typeface="Arial"/>
                          <a:ea typeface="Arial"/>
                          <a:cs typeface="Arial"/>
                          <a:sym typeface="Arial"/>
                        </a:rPr>
                        <a:t>No myelocytes, promyelocytes, or blasts in PB</a:t>
                      </a:r>
                    </a:p>
                    <a:p>
                      <a:pPr marL="189265" lvl="0" indent="-132115" algn="l">
                        <a:buClr>
                          <a:srgbClr val="141415"/>
                        </a:buClr>
                        <a:buSzPct val="100000"/>
                        <a:buFont typeface="Wingdings"/>
                        <a:buChar char="▪"/>
                        <a:defRPr sz="1800" b="0" i="0" baseline="0"/>
                      </a:pPr>
                      <a:r>
                        <a:rPr sz="1400">
                          <a:solidFill>
                            <a:srgbClr val="141415"/>
                          </a:solidFill>
                          <a:latin typeface="Arial"/>
                          <a:ea typeface="Arial"/>
                          <a:cs typeface="Arial"/>
                          <a:sym typeface="Arial"/>
                        </a:rPr>
                        <a:t>No palpable splenomegaly</a:t>
                      </a:r>
                    </a:p>
                    <a:p>
                      <a:pPr marL="189265" lvl="0" indent="-132115" algn="l">
                        <a:buClr>
                          <a:srgbClr val="141415"/>
                        </a:buClr>
                        <a:buSzPct val="100000"/>
                        <a:buFont typeface="Wingdings"/>
                        <a:buChar char="▪"/>
                        <a:defRPr sz="1800" b="0" i="0" baseline="0"/>
                      </a:pPr>
                      <a:r>
                        <a:rPr sz="1400">
                          <a:solidFill>
                            <a:srgbClr val="141415"/>
                          </a:solidFill>
                          <a:latin typeface="Arial"/>
                          <a:ea typeface="Arial"/>
                          <a:cs typeface="Arial"/>
                          <a:sym typeface="Arial"/>
                        </a:rPr>
                        <a:t>No disease symptoms</a:t>
                      </a:r>
                    </a:p>
                  </a:txBody>
                  <a:tcPr marL="45720" marR="45720" horzOverflow="overflow">
                    <a:lnL w="12700">
                      <a:miter lim="400000"/>
                    </a:lnL>
                    <a:lnR w="12700">
                      <a:miter lim="400000"/>
                    </a:lnR>
                    <a:lnT w="12700">
                      <a:miter lim="400000"/>
                    </a:lnT>
                    <a:lnB w="12700">
                      <a:miter lim="400000"/>
                    </a:lnB>
                    <a:solidFill>
                      <a:srgbClr val="808080"/>
                    </a:solidFill>
                  </a:tcPr>
                </a:tc>
              </a:tr>
              <a:tr h="304800">
                <a:tc gridSpan="2">
                  <a:txBody>
                    <a:bodyPr/>
                    <a:lstStyle/>
                    <a:p>
                      <a:pPr lvl="0" algn="l">
                        <a:defRPr sz="1800" b="0" i="0" baseline="0"/>
                      </a:pPr>
                      <a:r>
                        <a:rPr sz="1400" b="1">
                          <a:solidFill>
                            <a:srgbClr val="141415"/>
                          </a:solidFill>
                          <a:latin typeface="Arial"/>
                          <a:ea typeface="Arial"/>
                          <a:cs typeface="Arial"/>
                          <a:sym typeface="Arial"/>
                        </a:rPr>
                        <a:t>Cytogenetic response</a:t>
                      </a:r>
                    </a:p>
                  </a:txBody>
                  <a:tcPr marL="45720" marR="45720" horzOverflow="overflow">
                    <a:lnL w="12700">
                      <a:miter lim="400000"/>
                    </a:lnL>
                    <a:lnR w="12700">
                      <a:miter lim="400000"/>
                    </a:lnR>
                    <a:lnT w="12700">
                      <a:miter lim="400000"/>
                    </a:lnT>
                    <a:lnB w="12700">
                      <a:miter lim="400000"/>
                    </a:lnB>
                    <a:solidFill>
                      <a:srgbClr val="F2F2F2"/>
                    </a:solidFill>
                  </a:tcPr>
                </a:tc>
                <a:tc hMerge="1">
                  <a:txBody>
                    <a:bodyPr/>
                    <a:lstStyle/>
                    <a:p>
                      <a:endParaRPr lang="en-US"/>
                    </a:p>
                  </a:txBody>
                  <a:tcPr/>
                </a:tc>
              </a:tr>
              <a:tr h="304800">
                <a:tc>
                  <a:txBody>
                    <a:bodyPr/>
                    <a:lstStyle/>
                    <a:p>
                      <a:pPr marL="292100" lvl="0" indent="-177800" algn="l">
                        <a:buClr>
                          <a:srgbClr val="141415"/>
                        </a:buClr>
                        <a:buSzPct val="100000"/>
                        <a:buFont typeface="Wingdings"/>
                        <a:buChar char="▪"/>
                        <a:defRPr sz="1800" b="0" i="0" baseline="0"/>
                      </a:pPr>
                      <a:r>
                        <a:rPr sz="1400">
                          <a:solidFill>
                            <a:srgbClr val="141415"/>
                          </a:solidFill>
                          <a:latin typeface="Arial"/>
                          <a:ea typeface="Arial"/>
                          <a:cs typeface="Arial"/>
                          <a:sym typeface="Arial"/>
                        </a:rPr>
                        <a:t>Complete </a:t>
                      </a:r>
                    </a:p>
                  </a:txBody>
                  <a:tcPr marL="45720" marR="45720" horzOverflow="overflow">
                    <a:lnL w="12700">
                      <a:miter lim="400000"/>
                    </a:lnL>
                    <a:lnR w="12700">
                      <a:miter lim="400000"/>
                    </a:lnR>
                    <a:lnT w="12700">
                      <a:miter lim="400000"/>
                    </a:lnT>
                    <a:lnB w="12700">
                      <a:miter lim="400000"/>
                    </a:lnB>
                    <a:solidFill>
                      <a:srgbClr val="F2F2F2"/>
                    </a:solidFill>
                  </a:tcPr>
                </a:tc>
                <a:tc>
                  <a:txBody>
                    <a:bodyPr/>
                    <a:lstStyle/>
                    <a:p>
                      <a:pPr lvl="0" algn="l">
                        <a:defRPr sz="1800" b="0" i="0" baseline="0"/>
                      </a:pPr>
                      <a:r>
                        <a:rPr sz="1400">
                          <a:solidFill>
                            <a:srgbClr val="141415"/>
                          </a:solidFill>
                          <a:latin typeface="Arial"/>
                          <a:ea typeface="Arial"/>
                          <a:cs typeface="Arial"/>
                          <a:sym typeface="Arial"/>
                        </a:rPr>
                        <a:t>No Ph+ metaphases</a:t>
                      </a:r>
                    </a:p>
                  </a:txBody>
                  <a:tcPr marL="45720" marR="45720" horzOverflow="overflow">
                    <a:lnL w="12700">
                      <a:miter lim="400000"/>
                    </a:lnL>
                    <a:lnR w="12700">
                      <a:miter lim="400000"/>
                    </a:lnR>
                    <a:lnT w="12700">
                      <a:miter lim="400000"/>
                    </a:lnT>
                    <a:lnB w="12700">
                      <a:miter lim="400000"/>
                    </a:lnB>
                    <a:solidFill>
                      <a:srgbClr val="F2F2F2"/>
                    </a:solidFill>
                  </a:tcPr>
                </a:tc>
              </a:tr>
              <a:tr h="304800">
                <a:tc>
                  <a:txBody>
                    <a:bodyPr/>
                    <a:lstStyle/>
                    <a:p>
                      <a:pPr marL="292100" lvl="0" indent="-177800" algn="l">
                        <a:buClr>
                          <a:srgbClr val="141415"/>
                        </a:buClr>
                        <a:buSzPct val="100000"/>
                        <a:buFont typeface="Wingdings"/>
                        <a:buChar char="▪"/>
                        <a:defRPr sz="1800" b="0" i="0" baseline="0"/>
                      </a:pPr>
                      <a:r>
                        <a:rPr sz="1400">
                          <a:solidFill>
                            <a:srgbClr val="141415"/>
                          </a:solidFill>
                          <a:latin typeface="Arial"/>
                          <a:ea typeface="Arial"/>
                          <a:cs typeface="Arial"/>
                          <a:sym typeface="Arial"/>
                        </a:rPr>
                        <a:t>Partial</a:t>
                      </a:r>
                    </a:p>
                  </a:txBody>
                  <a:tcPr marL="45720" marR="45720" horzOverflow="overflow">
                    <a:lnL w="12700">
                      <a:miter lim="400000"/>
                    </a:lnL>
                    <a:lnR w="12700">
                      <a:miter lim="400000"/>
                    </a:lnR>
                    <a:lnT w="12700">
                      <a:miter lim="400000"/>
                    </a:lnT>
                    <a:lnB w="12700">
                      <a:miter lim="400000"/>
                    </a:lnB>
                    <a:solidFill>
                      <a:srgbClr val="F2F2F2"/>
                    </a:solidFill>
                  </a:tcPr>
                </a:tc>
                <a:tc>
                  <a:txBody>
                    <a:bodyPr/>
                    <a:lstStyle/>
                    <a:p>
                      <a:pPr lvl="0" algn="l">
                        <a:defRPr sz="1800" b="0" i="0" baseline="0"/>
                      </a:pPr>
                      <a:r>
                        <a:rPr sz="1400">
                          <a:solidFill>
                            <a:srgbClr val="141415"/>
                          </a:solidFill>
                          <a:latin typeface="Arial"/>
                          <a:ea typeface="Arial"/>
                          <a:cs typeface="Arial"/>
                          <a:sym typeface="Arial"/>
                        </a:rPr>
                        <a:t>1% to 35% Ph+ metaphases </a:t>
                      </a:r>
                    </a:p>
                  </a:txBody>
                  <a:tcPr marL="45720" marR="45720" horzOverflow="overflow">
                    <a:lnL w="12700">
                      <a:miter lim="400000"/>
                    </a:lnL>
                    <a:lnR w="12700">
                      <a:miter lim="400000"/>
                    </a:lnR>
                    <a:lnT w="12700">
                      <a:miter lim="400000"/>
                    </a:lnT>
                    <a:lnB w="12700">
                      <a:miter lim="400000"/>
                    </a:lnB>
                    <a:solidFill>
                      <a:srgbClr val="F2F2F2"/>
                    </a:solidFill>
                  </a:tcPr>
                </a:tc>
              </a:tr>
              <a:tr h="304800">
                <a:tc>
                  <a:txBody>
                    <a:bodyPr/>
                    <a:lstStyle/>
                    <a:p>
                      <a:pPr marL="292100" lvl="0" indent="-177800" algn="l">
                        <a:buClr>
                          <a:srgbClr val="141415"/>
                        </a:buClr>
                        <a:buSzPct val="100000"/>
                        <a:buFont typeface="Wingdings"/>
                        <a:buChar char="▪"/>
                        <a:defRPr sz="1800" b="0" i="0" baseline="0"/>
                      </a:pPr>
                      <a:r>
                        <a:rPr sz="1400">
                          <a:solidFill>
                            <a:srgbClr val="141415"/>
                          </a:solidFill>
                          <a:latin typeface="Arial"/>
                          <a:ea typeface="Arial"/>
                          <a:cs typeface="Arial"/>
                          <a:sym typeface="Arial"/>
                        </a:rPr>
                        <a:t>Major</a:t>
                      </a:r>
                    </a:p>
                  </a:txBody>
                  <a:tcPr marL="45720" marR="45720" horzOverflow="overflow">
                    <a:lnL w="12700">
                      <a:miter lim="400000"/>
                    </a:lnL>
                    <a:lnR w="12700">
                      <a:miter lim="400000"/>
                    </a:lnR>
                    <a:lnT w="12700">
                      <a:miter lim="400000"/>
                    </a:lnT>
                    <a:lnB w="12700">
                      <a:miter lim="400000"/>
                    </a:lnB>
                    <a:solidFill>
                      <a:srgbClr val="F2F2F2"/>
                    </a:solidFill>
                  </a:tcPr>
                </a:tc>
                <a:tc>
                  <a:txBody>
                    <a:bodyPr/>
                    <a:lstStyle/>
                    <a:p>
                      <a:pPr lvl="0" algn="l">
                        <a:defRPr sz="1800" b="0" i="0" baseline="0"/>
                      </a:pPr>
                      <a:r>
                        <a:rPr sz="1400">
                          <a:solidFill>
                            <a:srgbClr val="141415"/>
                          </a:solidFill>
                          <a:latin typeface="Arial"/>
                          <a:ea typeface="Arial"/>
                          <a:cs typeface="Arial"/>
                          <a:sym typeface="Arial"/>
                        </a:rPr>
                        <a:t>0% to 35% Ph+ metaphases (complete + partial)</a:t>
                      </a:r>
                    </a:p>
                  </a:txBody>
                  <a:tcPr marL="45720" marR="45720" horzOverflow="overflow">
                    <a:lnL w="12700">
                      <a:miter lim="400000"/>
                    </a:lnL>
                    <a:lnR w="12700">
                      <a:miter lim="400000"/>
                    </a:lnR>
                    <a:lnT w="12700">
                      <a:miter lim="400000"/>
                    </a:lnT>
                    <a:lnB w="12700">
                      <a:miter lim="400000"/>
                    </a:lnB>
                    <a:solidFill>
                      <a:srgbClr val="F2F2F2"/>
                    </a:solidFill>
                  </a:tcPr>
                </a:tc>
              </a:tr>
              <a:tr h="304800">
                <a:tc>
                  <a:txBody>
                    <a:bodyPr/>
                    <a:lstStyle/>
                    <a:p>
                      <a:pPr marL="292100" lvl="0" indent="-177800" algn="l">
                        <a:buClr>
                          <a:srgbClr val="141415"/>
                        </a:buClr>
                        <a:buSzPct val="100000"/>
                        <a:buFont typeface="Wingdings"/>
                        <a:buChar char="▪"/>
                        <a:defRPr sz="1800" b="0" i="0" baseline="0"/>
                      </a:pPr>
                      <a:r>
                        <a:rPr sz="1400">
                          <a:solidFill>
                            <a:srgbClr val="141415"/>
                          </a:solidFill>
                          <a:latin typeface="Arial"/>
                          <a:ea typeface="Arial"/>
                          <a:cs typeface="Arial"/>
                          <a:sym typeface="Arial"/>
                        </a:rPr>
                        <a:t>Minor</a:t>
                      </a:r>
                    </a:p>
                  </a:txBody>
                  <a:tcPr marL="45720" marR="45720" horzOverflow="overflow">
                    <a:lnL w="12700">
                      <a:miter lim="400000"/>
                    </a:lnL>
                    <a:lnR w="12700">
                      <a:miter lim="400000"/>
                    </a:lnR>
                    <a:lnT w="12700">
                      <a:miter lim="400000"/>
                    </a:lnT>
                    <a:lnB w="12700">
                      <a:miter lim="400000"/>
                    </a:lnB>
                    <a:solidFill>
                      <a:srgbClr val="F2F2F2"/>
                    </a:solidFill>
                  </a:tcPr>
                </a:tc>
                <a:tc>
                  <a:txBody>
                    <a:bodyPr/>
                    <a:lstStyle/>
                    <a:p>
                      <a:pPr lvl="0" algn="l">
                        <a:defRPr sz="1800" b="0" i="0" baseline="0"/>
                      </a:pPr>
                      <a:r>
                        <a:rPr sz="1400">
                          <a:solidFill>
                            <a:srgbClr val="141415"/>
                          </a:solidFill>
                          <a:latin typeface="Arial"/>
                          <a:ea typeface="Arial"/>
                          <a:cs typeface="Arial"/>
                          <a:sym typeface="Arial"/>
                        </a:rPr>
                        <a:t>&gt; 35% Ph+ metaphases </a:t>
                      </a:r>
                    </a:p>
                  </a:txBody>
                  <a:tcPr marL="45720" marR="45720" horzOverflow="overflow">
                    <a:lnL w="12700">
                      <a:miter lim="400000"/>
                    </a:lnL>
                    <a:lnR w="12700">
                      <a:miter lim="400000"/>
                    </a:lnR>
                    <a:lnT w="12700">
                      <a:miter lim="400000"/>
                    </a:lnT>
                    <a:lnB w="12700">
                      <a:miter lim="400000"/>
                    </a:lnB>
                    <a:solidFill>
                      <a:srgbClr val="F2F2F2"/>
                    </a:solidFill>
                  </a:tcPr>
                </a:tc>
              </a:tr>
              <a:tr h="304800">
                <a:tc gridSpan="2">
                  <a:txBody>
                    <a:bodyPr/>
                    <a:lstStyle/>
                    <a:p>
                      <a:pPr lvl="0" algn="l">
                        <a:defRPr sz="1800" b="0" i="0" baseline="0"/>
                      </a:pPr>
                      <a:r>
                        <a:rPr sz="1400" b="1">
                          <a:solidFill>
                            <a:srgbClr val="141415"/>
                          </a:solidFill>
                          <a:latin typeface="Arial"/>
                          <a:ea typeface="Arial"/>
                          <a:cs typeface="Arial"/>
                          <a:sym typeface="Arial"/>
                        </a:rPr>
                        <a:t>Molecular Response</a:t>
                      </a:r>
                    </a:p>
                  </a:txBody>
                  <a:tcPr marL="45720" marR="45720" horzOverflow="overflow">
                    <a:lnL w="12700">
                      <a:miter lim="400000"/>
                    </a:lnL>
                    <a:lnR w="12700">
                      <a:miter lim="400000"/>
                    </a:lnR>
                    <a:lnT w="12700">
                      <a:miter lim="400000"/>
                    </a:lnT>
                    <a:lnB w="12700">
                      <a:miter lim="400000"/>
                    </a:lnB>
                    <a:solidFill>
                      <a:srgbClr val="808080"/>
                    </a:solidFill>
                  </a:tcPr>
                </a:tc>
                <a:tc hMerge="1">
                  <a:txBody>
                    <a:bodyPr/>
                    <a:lstStyle/>
                    <a:p>
                      <a:endParaRPr lang="en-US"/>
                    </a:p>
                  </a:txBody>
                  <a:tcPr/>
                </a:tc>
              </a:tr>
              <a:tr h="517525">
                <a:tc>
                  <a:txBody>
                    <a:bodyPr/>
                    <a:lstStyle/>
                    <a:p>
                      <a:pPr marL="292100" lvl="0" indent="-177800" algn="l">
                        <a:buClr>
                          <a:srgbClr val="141415"/>
                        </a:buClr>
                        <a:buSzPct val="100000"/>
                        <a:buFont typeface="Wingdings"/>
                        <a:buChar char="▪"/>
                        <a:defRPr sz="1800" b="0" i="0" baseline="0"/>
                      </a:pPr>
                      <a:r>
                        <a:rPr sz="1400">
                          <a:solidFill>
                            <a:srgbClr val="141415"/>
                          </a:solidFill>
                          <a:latin typeface="Arial"/>
                          <a:ea typeface="Arial"/>
                          <a:cs typeface="Arial"/>
                          <a:sym typeface="Arial"/>
                        </a:rPr>
                        <a:t>Major</a:t>
                      </a:r>
                    </a:p>
                  </a:txBody>
                  <a:tcPr marL="45720" marR="45720" horzOverflow="overflow">
                    <a:lnL w="12700">
                      <a:miter lim="400000"/>
                    </a:lnL>
                    <a:lnR w="12700">
                      <a:miter lim="400000"/>
                    </a:lnR>
                    <a:lnT w="12700">
                      <a:miter lim="400000"/>
                    </a:lnT>
                    <a:lnB w="12700">
                      <a:miter lim="400000"/>
                    </a:lnB>
                    <a:solidFill>
                      <a:srgbClr val="808080"/>
                    </a:solidFill>
                  </a:tcPr>
                </a:tc>
                <a:tc>
                  <a:txBody>
                    <a:bodyPr/>
                    <a:lstStyle/>
                    <a:p>
                      <a:pPr lvl="0" algn="l">
                        <a:defRPr sz="1800" b="0" i="0" baseline="0"/>
                      </a:pPr>
                      <a:r>
                        <a:rPr sz="1400">
                          <a:solidFill>
                            <a:srgbClr val="141415"/>
                          </a:solidFill>
                          <a:latin typeface="Arial"/>
                          <a:ea typeface="Arial"/>
                          <a:cs typeface="Arial"/>
                          <a:sym typeface="Arial"/>
                        </a:rPr>
                        <a:t>≥ 3 log reduction in BCR-ABL mRNA or BCR-ABL/ABL ≤ 0.1% by QPCR (International Scale)</a:t>
                      </a:r>
                    </a:p>
                  </a:txBody>
                  <a:tcPr marL="45720" marR="45720" horzOverflow="overflow">
                    <a:lnL w="12700">
                      <a:miter lim="400000"/>
                    </a:lnL>
                    <a:lnR w="12700">
                      <a:miter lim="400000"/>
                    </a:lnR>
                    <a:lnT w="12700">
                      <a:miter lim="400000"/>
                    </a:lnT>
                    <a:lnB w="12700">
                      <a:miter lim="400000"/>
                    </a:lnB>
                    <a:solidFill>
                      <a:srgbClr val="808080"/>
                    </a:solidFill>
                  </a:tcPr>
                </a:tc>
              </a:tr>
              <a:tr h="517525">
                <a:tc>
                  <a:txBody>
                    <a:bodyPr/>
                    <a:lstStyle/>
                    <a:p>
                      <a:pPr marL="292100" lvl="0" indent="-177800" algn="l">
                        <a:buClr>
                          <a:srgbClr val="141415"/>
                        </a:buClr>
                        <a:buSzPct val="100000"/>
                        <a:buFont typeface="Wingdings"/>
                        <a:buChar char="▪"/>
                        <a:defRPr sz="1800" b="0" i="0" baseline="0"/>
                      </a:pPr>
                      <a:r>
                        <a:rPr sz="1400">
                          <a:solidFill>
                            <a:srgbClr val="141415"/>
                          </a:solidFill>
                          <a:latin typeface="Arial"/>
                          <a:ea typeface="Arial"/>
                          <a:cs typeface="Arial"/>
                          <a:sym typeface="Arial"/>
                        </a:rPr>
                        <a:t>Complete (CMR or MR</a:t>
                      </a:r>
                      <a:r>
                        <a:rPr sz="1400" baseline="30000">
                          <a:solidFill>
                            <a:srgbClr val="141415"/>
                          </a:solidFill>
                          <a:latin typeface="Arial"/>
                          <a:ea typeface="Arial"/>
                          <a:cs typeface="Arial"/>
                          <a:sym typeface="Arial"/>
                        </a:rPr>
                        <a:t>4.5</a:t>
                      </a:r>
                      <a:r>
                        <a:rPr sz="1400">
                          <a:solidFill>
                            <a:srgbClr val="141415"/>
                          </a:solidFill>
                          <a:latin typeface="Arial"/>
                          <a:ea typeface="Arial"/>
                          <a:cs typeface="Arial"/>
                          <a:sym typeface="Arial"/>
                        </a:rPr>
                        <a:t>)</a:t>
                      </a:r>
                    </a:p>
                  </a:txBody>
                  <a:tcPr marL="45720" marR="45720" horzOverflow="overflow">
                    <a:lnL w="12700">
                      <a:miter lim="400000"/>
                    </a:lnL>
                    <a:lnR w="12700">
                      <a:miter lim="400000"/>
                    </a:lnR>
                    <a:lnT w="12700">
                      <a:miter lim="400000"/>
                    </a:lnT>
                    <a:lnB w="12700">
                      <a:miter lim="400000"/>
                    </a:lnB>
                    <a:solidFill>
                      <a:srgbClr val="808080"/>
                    </a:solidFill>
                  </a:tcPr>
                </a:tc>
                <a:tc>
                  <a:txBody>
                    <a:bodyPr/>
                    <a:lstStyle/>
                    <a:p>
                      <a:pPr lvl="0" algn="l">
                        <a:defRPr sz="1800" b="0" i="0" baseline="0"/>
                      </a:pPr>
                      <a:r>
                        <a:rPr sz="1400">
                          <a:solidFill>
                            <a:srgbClr val="141415"/>
                          </a:solidFill>
                          <a:latin typeface="Arial"/>
                          <a:ea typeface="Arial"/>
                          <a:cs typeface="Arial"/>
                          <a:sym typeface="Arial"/>
                        </a:rPr>
                        <a:t>No detectable BCR-ABL mRNA using assay with sensitivity at least 4.5 logs below standardized baseline</a:t>
                      </a:r>
                    </a:p>
                  </a:txBody>
                  <a:tcPr marL="45720" marR="45720" horzOverflow="overflow">
                    <a:lnL w="12700">
                      <a:miter lim="400000"/>
                    </a:lnL>
                    <a:lnR w="12700">
                      <a:miter lim="400000"/>
                    </a:lnR>
                    <a:lnT w="12700">
                      <a:miter lim="400000"/>
                    </a:lnT>
                    <a:lnB w="12700">
                      <a:miter lim="400000"/>
                    </a:lnB>
                    <a:solidFill>
                      <a:srgbClr val="808080"/>
                    </a:solidFill>
                  </a:tcPr>
                </a:tc>
              </a:tr>
            </a:tbl>
          </a:graphicData>
        </a:graphic>
      </p:graphicFrame>
      <p:sp>
        <p:nvSpPr>
          <p:cNvPr id="143" name="Shape 143"/>
          <p:cNvSpPr/>
          <p:nvPr/>
        </p:nvSpPr>
        <p:spPr>
          <a:xfrm>
            <a:off x="1791230" y="5998439"/>
            <a:ext cx="8493126" cy="32087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lvl1pPr>
              <a:defRPr sz="1400">
                <a:solidFill>
                  <a:srgbClr val="CDCDCF"/>
                </a:solidFill>
              </a:defRPr>
            </a:lvl1pPr>
          </a:lstStyle>
          <a:p>
            <a:pPr lvl="0">
              <a:defRPr sz="1800" baseline="0">
                <a:solidFill>
                  <a:srgbClr val="000000"/>
                </a:solidFill>
              </a:defRPr>
            </a:pPr>
            <a:r>
              <a:rPr sz="1400" baseline="-25000">
                <a:solidFill>
                  <a:srgbClr val="CDCDCF"/>
                </a:solidFill>
              </a:rPr>
              <a:t>NCCN. Clinical practice guidelines in oncology: chronic myelogenous leukemia. v3.2014.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image13.png"/>
          <p:cNvPicPr/>
          <p:nvPr/>
        </p:nvPicPr>
        <p:blipFill>
          <a:blip r:embed="rId2">
            <a:extLst/>
          </a:blip>
          <a:stretch>
            <a:fillRect/>
          </a:stretch>
        </p:blipFill>
        <p:spPr>
          <a:xfrm>
            <a:off x="0" y="194129"/>
            <a:ext cx="9144000" cy="5901532"/>
          </a:xfrm>
          <a:prstGeom prst="rect">
            <a:avLst/>
          </a:prstGeom>
          <a:ln w="12700">
            <a:miter lim="400000"/>
          </a:ln>
        </p:spPr>
      </p:pic>
      <p:pic>
        <p:nvPicPr>
          <p:cNvPr id="146" name="image14.png"/>
          <p:cNvPicPr/>
          <p:nvPr/>
        </p:nvPicPr>
        <p:blipFill>
          <a:blip r:embed="rId3">
            <a:extLst/>
          </a:blip>
          <a:stretch>
            <a:fillRect/>
          </a:stretch>
        </p:blipFill>
        <p:spPr>
          <a:xfrm>
            <a:off x="5774266" y="275166"/>
            <a:ext cx="3166533" cy="1747456"/>
          </a:xfrm>
          <a:prstGeom prst="rect">
            <a:avLst/>
          </a:prstGeom>
          <a:ln w="12700">
            <a:miter lim="400000"/>
          </a:ln>
        </p:spPr>
      </p:pic>
      <p:pic>
        <p:nvPicPr>
          <p:cNvPr id="147" name="image15.png"/>
          <p:cNvPicPr/>
          <p:nvPr/>
        </p:nvPicPr>
        <p:blipFill>
          <a:blip r:embed="rId4">
            <a:extLst/>
          </a:blip>
          <a:stretch>
            <a:fillRect/>
          </a:stretch>
        </p:blipFill>
        <p:spPr>
          <a:xfrm>
            <a:off x="5173133" y="4301066"/>
            <a:ext cx="1295401" cy="1745975"/>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a:spLocks noGrp="1"/>
          </p:cNvSpPr>
          <p:nvPr>
            <p:ph type="title"/>
          </p:nvPr>
        </p:nvSpPr>
        <p:spPr>
          <a:xfrm>
            <a:off x="384175" y="346074"/>
            <a:ext cx="8759825" cy="715965"/>
          </a:xfrm>
          <a:prstGeom prst="rect">
            <a:avLst/>
          </a:prstGeom>
        </p:spPr>
        <p:txBody>
          <a:bodyPr lIns="0" tIns="0" rIns="0" bIns="0">
            <a:normAutofit/>
          </a:bodyPr>
          <a:lstStyle>
            <a:lvl1pPr defTabSz="603504">
              <a:defRPr sz="2112">
                <a:latin typeface="Arial"/>
                <a:ea typeface="Arial"/>
                <a:cs typeface="Arial"/>
                <a:sym typeface="Arial"/>
              </a:defRPr>
            </a:lvl1pPr>
          </a:lstStyle>
          <a:p>
            <a:pPr lvl="0">
              <a:defRPr sz="1800" b="0">
                <a:solidFill>
                  <a:srgbClr val="000000"/>
                </a:solidFill>
              </a:defRPr>
            </a:pPr>
            <a:r>
              <a:rPr sz="2112" b="1">
                <a:solidFill>
                  <a:srgbClr val="07276F"/>
                </a:solidFill>
              </a:rPr>
              <a:t>Imatinib Changed the Therapeutic Landscape for Patients With Ph+ CML</a:t>
            </a:r>
          </a:p>
        </p:txBody>
      </p:sp>
      <p:sp>
        <p:nvSpPr>
          <p:cNvPr id="150" name="Shape 150"/>
          <p:cNvSpPr/>
          <p:nvPr/>
        </p:nvSpPr>
        <p:spPr>
          <a:xfrm>
            <a:off x="2743200" y="5535612"/>
            <a:ext cx="3657600" cy="32260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spcBef>
                <a:spcPts val="800"/>
              </a:spcBef>
              <a:defRPr sz="1400" b="1">
                <a:latin typeface="Arial"/>
                <a:ea typeface="Arial"/>
                <a:cs typeface="Arial"/>
                <a:sym typeface="Arial"/>
              </a:defRPr>
            </a:lvl1pPr>
          </a:lstStyle>
          <a:p>
            <a:pPr lvl="0">
              <a:defRPr sz="1800" b="0" baseline="0"/>
            </a:pPr>
            <a:r>
              <a:rPr sz="1400" b="1" baseline="-25000"/>
              <a:t>Yrs After Diagnosis</a:t>
            </a:r>
          </a:p>
        </p:txBody>
      </p:sp>
      <p:sp>
        <p:nvSpPr>
          <p:cNvPr id="151" name="Shape 151"/>
          <p:cNvSpPr/>
          <p:nvPr/>
        </p:nvSpPr>
        <p:spPr>
          <a:xfrm rot="16200000">
            <a:off x="-648982" y="3384949"/>
            <a:ext cx="3243263" cy="55958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lgn="ctr">
              <a:spcBef>
                <a:spcPts val="800"/>
              </a:spcBef>
              <a:defRPr baseline="0"/>
            </a:pPr>
            <a:r>
              <a:rPr sz="1400" b="1" baseline="-25000">
                <a:latin typeface="Arial"/>
                <a:ea typeface="Arial"/>
                <a:cs typeface="Arial"/>
                <a:sym typeface="Arial"/>
              </a:rPr>
              <a:t>Survival Probability </a:t>
            </a:r>
            <a:br>
              <a:rPr sz="1400" b="1" baseline="-25000">
                <a:latin typeface="Arial"/>
                <a:ea typeface="Arial"/>
                <a:cs typeface="Arial"/>
                <a:sym typeface="Arial"/>
              </a:rPr>
            </a:br>
            <a:r>
              <a:rPr sz="1400" b="1" baseline="-25000">
                <a:latin typeface="Arial"/>
                <a:ea typeface="Arial"/>
                <a:cs typeface="Arial"/>
                <a:sym typeface="Arial"/>
              </a:rPr>
              <a:t>(All Ph+ CML Disease Phases)</a:t>
            </a:r>
          </a:p>
        </p:txBody>
      </p:sp>
      <p:sp>
        <p:nvSpPr>
          <p:cNvPr id="152" name="Shape 152"/>
          <p:cNvSpPr/>
          <p:nvPr/>
        </p:nvSpPr>
        <p:spPr>
          <a:xfrm>
            <a:off x="1576387" y="5346700"/>
            <a:ext cx="212726" cy="267742"/>
          </a:xfrm>
          <a:prstGeom prst="rect">
            <a:avLst/>
          </a:prstGeom>
          <a:ln w="12700">
            <a:miter lim="400000"/>
          </a:ln>
          <a:extLst>
            <a:ext uri="{C572A759-6A51-4108-AA02-DFA0A04FC94B}">
              <ma14:wrappingTextBoxFlag xmlns:ma14="http://schemas.microsoft.com/office/mac/drawingml/2011/main" xmlns="" val="1"/>
            </a:ext>
          </a:extLst>
        </p:spPr>
        <p:txBody>
          <a:bodyPr lIns="18288" tIns="18288" rIns="18288" bIns="18288">
            <a:spAutoFit/>
          </a:bodyPr>
          <a:lstStyle>
            <a:lvl1pPr algn="ctr">
              <a:spcBef>
                <a:spcPts val="800"/>
              </a:spcBef>
              <a:defRPr sz="1400">
                <a:solidFill>
                  <a:srgbClr val="FFFFFF"/>
                </a:solidFill>
                <a:latin typeface="Arial"/>
                <a:ea typeface="Arial"/>
                <a:cs typeface="Arial"/>
                <a:sym typeface="Arial"/>
              </a:defRPr>
            </a:lvl1pPr>
          </a:lstStyle>
          <a:p>
            <a:pPr lvl="0">
              <a:defRPr sz="1800" baseline="0">
                <a:solidFill>
                  <a:srgbClr val="000000"/>
                </a:solidFill>
              </a:defRPr>
            </a:pPr>
            <a:r>
              <a:rPr sz="1400" baseline="-25000">
                <a:solidFill>
                  <a:srgbClr val="FFFFFF"/>
                </a:solidFill>
              </a:rPr>
              <a:t>0</a:t>
            </a:r>
          </a:p>
        </p:txBody>
      </p:sp>
      <p:sp>
        <p:nvSpPr>
          <p:cNvPr id="153" name="Shape 153"/>
          <p:cNvSpPr/>
          <p:nvPr/>
        </p:nvSpPr>
        <p:spPr>
          <a:xfrm>
            <a:off x="2114550" y="5346700"/>
            <a:ext cx="211138" cy="267742"/>
          </a:xfrm>
          <a:prstGeom prst="rect">
            <a:avLst/>
          </a:prstGeom>
          <a:ln w="12700">
            <a:miter lim="400000"/>
          </a:ln>
          <a:extLst>
            <a:ext uri="{C572A759-6A51-4108-AA02-DFA0A04FC94B}">
              <ma14:wrappingTextBoxFlag xmlns:ma14="http://schemas.microsoft.com/office/mac/drawingml/2011/main" xmlns="" val="1"/>
            </a:ext>
          </a:extLst>
        </p:spPr>
        <p:txBody>
          <a:bodyPr lIns="18288" tIns="18288" rIns="18288" bIns="18288">
            <a:spAutoFit/>
          </a:bodyPr>
          <a:lstStyle>
            <a:lvl1pPr algn="ctr">
              <a:spcBef>
                <a:spcPts val="800"/>
              </a:spcBef>
              <a:defRPr sz="1400">
                <a:latin typeface="Arial"/>
                <a:ea typeface="Arial"/>
                <a:cs typeface="Arial"/>
                <a:sym typeface="Arial"/>
              </a:defRPr>
            </a:lvl1pPr>
          </a:lstStyle>
          <a:p>
            <a:pPr lvl="0">
              <a:defRPr sz="1800" baseline="0"/>
            </a:pPr>
            <a:r>
              <a:rPr sz="1400" baseline="-25000"/>
              <a:t>2</a:t>
            </a:r>
          </a:p>
        </p:txBody>
      </p:sp>
      <p:sp>
        <p:nvSpPr>
          <p:cNvPr id="154" name="Shape 154"/>
          <p:cNvSpPr/>
          <p:nvPr/>
        </p:nvSpPr>
        <p:spPr>
          <a:xfrm>
            <a:off x="3189288" y="5346700"/>
            <a:ext cx="212726" cy="267742"/>
          </a:xfrm>
          <a:prstGeom prst="rect">
            <a:avLst/>
          </a:prstGeom>
          <a:ln w="12700">
            <a:miter lim="400000"/>
          </a:ln>
          <a:extLst>
            <a:ext uri="{C572A759-6A51-4108-AA02-DFA0A04FC94B}">
              <ma14:wrappingTextBoxFlag xmlns:ma14="http://schemas.microsoft.com/office/mac/drawingml/2011/main" xmlns="" val="1"/>
            </a:ext>
          </a:extLst>
        </p:spPr>
        <p:txBody>
          <a:bodyPr lIns="18288" tIns="18288" rIns="18288" bIns="18288">
            <a:spAutoFit/>
          </a:bodyPr>
          <a:lstStyle>
            <a:lvl1pPr algn="ctr">
              <a:spcBef>
                <a:spcPts val="800"/>
              </a:spcBef>
              <a:defRPr sz="1400">
                <a:latin typeface="Arial"/>
                <a:ea typeface="Arial"/>
                <a:cs typeface="Arial"/>
                <a:sym typeface="Arial"/>
              </a:defRPr>
            </a:lvl1pPr>
          </a:lstStyle>
          <a:p>
            <a:pPr lvl="0">
              <a:defRPr sz="1800" baseline="0"/>
            </a:pPr>
            <a:r>
              <a:rPr sz="1400" baseline="-25000"/>
              <a:t>6</a:t>
            </a:r>
          </a:p>
        </p:txBody>
      </p:sp>
      <p:sp>
        <p:nvSpPr>
          <p:cNvPr id="155" name="Shape 155"/>
          <p:cNvSpPr/>
          <p:nvPr/>
        </p:nvSpPr>
        <p:spPr>
          <a:xfrm>
            <a:off x="2651125" y="5346700"/>
            <a:ext cx="212725" cy="267742"/>
          </a:xfrm>
          <a:prstGeom prst="rect">
            <a:avLst/>
          </a:prstGeom>
          <a:ln w="12700">
            <a:miter lim="400000"/>
          </a:ln>
          <a:extLst>
            <a:ext uri="{C572A759-6A51-4108-AA02-DFA0A04FC94B}">
              <ma14:wrappingTextBoxFlag xmlns:ma14="http://schemas.microsoft.com/office/mac/drawingml/2011/main" xmlns="" val="1"/>
            </a:ext>
          </a:extLst>
        </p:spPr>
        <p:txBody>
          <a:bodyPr lIns="18288" tIns="18288" rIns="18288" bIns="18288">
            <a:spAutoFit/>
          </a:bodyPr>
          <a:lstStyle>
            <a:lvl1pPr algn="ctr">
              <a:spcBef>
                <a:spcPts val="800"/>
              </a:spcBef>
              <a:defRPr sz="1400">
                <a:latin typeface="Arial"/>
                <a:ea typeface="Arial"/>
                <a:cs typeface="Arial"/>
                <a:sym typeface="Arial"/>
              </a:defRPr>
            </a:lvl1pPr>
          </a:lstStyle>
          <a:p>
            <a:pPr lvl="0">
              <a:defRPr sz="1800" baseline="0"/>
            </a:pPr>
            <a:r>
              <a:rPr sz="1400" baseline="-25000"/>
              <a:t>4</a:t>
            </a:r>
          </a:p>
        </p:txBody>
      </p:sp>
      <p:sp>
        <p:nvSpPr>
          <p:cNvPr id="156" name="Shape 156"/>
          <p:cNvSpPr/>
          <p:nvPr/>
        </p:nvSpPr>
        <p:spPr>
          <a:xfrm>
            <a:off x="3725862" y="5346700"/>
            <a:ext cx="212726" cy="267742"/>
          </a:xfrm>
          <a:prstGeom prst="rect">
            <a:avLst/>
          </a:prstGeom>
          <a:ln w="12700">
            <a:miter lim="400000"/>
          </a:ln>
          <a:extLst>
            <a:ext uri="{C572A759-6A51-4108-AA02-DFA0A04FC94B}">
              <ma14:wrappingTextBoxFlag xmlns:ma14="http://schemas.microsoft.com/office/mac/drawingml/2011/main" xmlns="" val="1"/>
            </a:ext>
          </a:extLst>
        </p:spPr>
        <p:txBody>
          <a:bodyPr lIns="18288" tIns="18288" rIns="18288" bIns="18288">
            <a:spAutoFit/>
          </a:bodyPr>
          <a:lstStyle>
            <a:lvl1pPr algn="ctr">
              <a:spcBef>
                <a:spcPts val="800"/>
              </a:spcBef>
              <a:defRPr sz="1400">
                <a:latin typeface="Arial"/>
                <a:ea typeface="Arial"/>
                <a:cs typeface="Arial"/>
                <a:sym typeface="Arial"/>
              </a:defRPr>
            </a:lvl1pPr>
          </a:lstStyle>
          <a:p>
            <a:pPr lvl="0">
              <a:defRPr sz="1800" baseline="0"/>
            </a:pPr>
            <a:r>
              <a:rPr sz="1400" baseline="-25000"/>
              <a:t>8</a:t>
            </a:r>
          </a:p>
        </p:txBody>
      </p:sp>
      <p:sp>
        <p:nvSpPr>
          <p:cNvPr id="157" name="Shape 157"/>
          <p:cNvSpPr/>
          <p:nvPr/>
        </p:nvSpPr>
        <p:spPr>
          <a:xfrm>
            <a:off x="4279827" y="5346700"/>
            <a:ext cx="181122" cy="267742"/>
          </a:xfrm>
          <a:prstGeom prst="rect">
            <a:avLst/>
          </a:prstGeom>
          <a:ln w="12700">
            <a:miter lim="400000"/>
          </a:ln>
          <a:extLst>
            <a:ext uri="{C572A759-6A51-4108-AA02-DFA0A04FC94B}">
              <ma14:wrappingTextBoxFlag xmlns:ma14="http://schemas.microsoft.com/office/mac/drawingml/2011/main" xmlns="" val="1"/>
            </a:ext>
          </a:extLst>
        </p:spPr>
        <p:txBody>
          <a:bodyPr wrap="none" lIns="18288" tIns="18288" rIns="18288" bIns="18288">
            <a:spAutoFit/>
          </a:bodyPr>
          <a:lstStyle>
            <a:lvl1pPr algn="ctr">
              <a:spcBef>
                <a:spcPts val="800"/>
              </a:spcBef>
              <a:defRPr sz="1400">
                <a:latin typeface="Arial"/>
                <a:ea typeface="Arial"/>
                <a:cs typeface="Arial"/>
                <a:sym typeface="Arial"/>
              </a:defRPr>
            </a:lvl1pPr>
          </a:lstStyle>
          <a:p>
            <a:pPr lvl="0">
              <a:defRPr sz="1800" baseline="0"/>
            </a:pPr>
            <a:r>
              <a:rPr sz="1400" baseline="-25000"/>
              <a:t>10</a:t>
            </a:r>
          </a:p>
        </p:txBody>
      </p:sp>
      <p:sp>
        <p:nvSpPr>
          <p:cNvPr id="158" name="Shape 158"/>
          <p:cNvSpPr/>
          <p:nvPr/>
        </p:nvSpPr>
        <p:spPr>
          <a:xfrm>
            <a:off x="5891139" y="5346700"/>
            <a:ext cx="181122" cy="267742"/>
          </a:xfrm>
          <a:prstGeom prst="rect">
            <a:avLst/>
          </a:prstGeom>
          <a:ln w="12700">
            <a:miter lim="400000"/>
          </a:ln>
          <a:extLst>
            <a:ext uri="{C572A759-6A51-4108-AA02-DFA0A04FC94B}">
              <ma14:wrappingTextBoxFlag xmlns:ma14="http://schemas.microsoft.com/office/mac/drawingml/2011/main" xmlns="" val="1"/>
            </a:ext>
          </a:extLst>
        </p:spPr>
        <p:txBody>
          <a:bodyPr wrap="none" lIns="18288" tIns="18288" rIns="18288" bIns="18288">
            <a:spAutoFit/>
          </a:bodyPr>
          <a:lstStyle>
            <a:lvl1pPr algn="ctr">
              <a:spcBef>
                <a:spcPts val="800"/>
              </a:spcBef>
              <a:defRPr sz="1400">
                <a:latin typeface="Arial"/>
                <a:ea typeface="Arial"/>
                <a:cs typeface="Arial"/>
                <a:sym typeface="Arial"/>
              </a:defRPr>
            </a:lvl1pPr>
          </a:lstStyle>
          <a:p>
            <a:pPr lvl="0">
              <a:defRPr sz="1800" baseline="0"/>
            </a:pPr>
            <a:r>
              <a:rPr sz="1400" baseline="-25000"/>
              <a:t>16</a:t>
            </a:r>
          </a:p>
        </p:txBody>
      </p:sp>
      <p:sp>
        <p:nvSpPr>
          <p:cNvPr id="159" name="Shape 159"/>
          <p:cNvSpPr/>
          <p:nvPr/>
        </p:nvSpPr>
        <p:spPr>
          <a:xfrm>
            <a:off x="6429302" y="5346700"/>
            <a:ext cx="181122" cy="267742"/>
          </a:xfrm>
          <a:prstGeom prst="rect">
            <a:avLst/>
          </a:prstGeom>
          <a:ln w="12700">
            <a:miter lim="400000"/>
          </a:ln>
          <a:extLst>
            <a:ext uri="{C572A759-6A51-4108-AA02-DFA0A04FC94B}">
              <ma14:wrappingTextBoxFlag xmlns:ma14="http://schemas.microsoft.com/office/mac/drawingml/2011/main" xmlns="" val="1"/>
            </a:ext>
          </a:extLst>
        </p:spPr>
        <p:txBody>
          <a:bodyPr wrap="none" lIns="18288" tIns="18288" rIns="18288" bIns="18288">
            <a:spAutoFit/>
          </a:bodyPr>
          <a:lstStyle>
            <a:lvl1pPr algn="ctr">
              <a:spcBef>
                <a:spcPts val="800"/>
              </a:spcBef>
              <a:defRPr sz="1400">
                <a:latin typeface="Arial"/>
                <a:ea typeface="Arial"/>
                <a:cs typeface="Arial"/>
                <a:sym typeface="Arial"/>
              </a:defRPr>
            </a:lvl1pPr>
          </a:lstStyle>
          <a:p>
            <a:pPr lvl="0">
              <a:defRPr sz="1800" baseline="0"/>
            </a:pPr>
            <a:r>
              <a:rPr sz="1400" baseline="-25000"/>
              <a:t>18</a:t>
            </a:r>
          </a:p>
        </p:txBody>
      </p:sp>
      <p:sp>
        <p:nvSpPr>
          <p:cNvPr id="160" name="Shape 160"/>
          <p:cNvSpPr/>
          <p:nvPr/>
        </p:nvSpPr>
        <p:spPr>
          <a:xfrm>
            <a:off x="6965876" y="5346700"/>
            <a:ext cx="181123" cy="267742"/>
          </a:xfrm>
          <a:prstGeom prst="rect">
            <a:avLst/>
          </a:prstGeom>
          <a:ln w="12700">
            <a:miter lim="400000"/>
          </a:ln>
          <a:extLst>
            <a:ext uri="{C572A759-6A51-4108-AA02-DFA0A04FC94B}">
              <ma14:wrappingTextBoxFlag xmlns:ma14="http://schemas.microsoft.com/office/mac/drawingml/2011/main" xmlns="" val="1"/>
            </a:ext>
          </a:extLst>
        </p:spPr>
        <p:txBody>
          <a:bodyPr wrap="none" lIns="18288" tIns="18288" rIns="18288" bIns="18288">
            <a:spAutoFit/>
          </a:bodyPr>
          <a:lstStyle>
            <a:lvl1pPr algn="ctr">
              <a:spcBef>
                <a:spcPts val="800"/>
              </a:spcBef>
              <a:defRPr sz="1400">
                <a:latin typeface="Arial"/>
                <a:ea typeface="Arial"/>
                <a:cs typeface="Arial"/>
                <a:sym typeface="Arial"/>
              </a:defRPr>
            </a:lvl1pPr>
          </a:lstStyle>
          <a:p>
            <a:pPr lvl="0">
              <a:defRPr sz="1800" baseline="0"/>
            </a:pPr>
            <a:r>
              <a:rPr sz="1400" baseline="-25000"/>
              <a:t>20</a:t>
            </a:r>
          </a:p>
        </p:txBody>
      </p:sp>
      <p:sp>
        <p:nvSpPr>
          <p:cNvPr id="161" name="Shape 161"/>
          <p:cNvSpPr/>
          <p:nvPr/>
        </p:nvSpPr>
        <p:spPr>
          <a:xfrm>
            <a:off x="7504833" y="5346700"/>
            <a:ext cx="181122" cy="267742"/>
          </a:xfrm>
          <a:prstGeom prst="rect">
            <a:avLst/>
          </a:prstGeom>
          <a:ln w="12700">
            <a:miter lim="400000"/>
          </a:ln>
          <a:extLst>
            <a:ext uri="{C572A759-6A51-4108-AA02-DFA0A04FC94B}">
              <ma14:wrappingTextBoxFlag xmlns:ma14="http://schemas.microsoft.com/office/mac/drawingml/2011/main" xmlns="" val="1"/>
            </a:ext>
          </a:extLst>
        </p:spPr>
        <p:txBody>
          <a:bodyPr wrap="none" lIns="18288" tIns="18288" rIns="18288" bIns="18288">
            <a:spAutoFit/>
          </a:bodyPr>
          <a:lstStyle>
            <a:lvl1pPr algn="ctr">
              <a:spcBef>
                <a:spcPts val="800"/>
              </a:spcBef>
              <a:defRPr sz="1400">
                <a:latin typeface="Arial"/>
                <a:ea typeface="Arial"/>
                <a:cs typeface="Arial"/>
                <a:sym typeface="Arial"/>
              </a:defRPr>
            </a:lvl1pPr>
          </a:lstStyle>
          <a:p>
            <a:pPr lvl="0">
              <a:defRPr sz="1800" baseline="0"/>
            </a:pPr>
            <a:r>
              <a:rPr sz="1400" baseline="-25000"/>
              <a:t>22</a:t>
            </a:r>
          </a:p>
        </p:txBody>
      </p:sp>
      <p:sp>
        <p:nvSpPr>
          <p:cNvPr id="162" name="Shape 162"/>
          <p:cNvSpPr/>
          <p:nvPr/>
        </p:nvSpPr>
        <p:spPr>
          <a:xfrm>
            <a:off x="4815608" y="5346700"/>
            <a:ext cx="181122" cy="267742"/>
          </a:xfrm>
          <a:prstGeom prst="rect">
            <a:avLst/>
          </a:prstGeom>
          <a:ln w="12700">
            <a:miter lim="400000"/>
          </a:ln>
          <a:extLst>
            <a:ext uri="{C572A759-6A51-4108-AA02-DFA0A04FC94B}">
              <ma14:wrappingTextBoxFlag xmlns:ma14="http://schemas.microsoft.com/office/mac/drawingml/2011/main" xmlns="" val="1"/>
            </a:ext>
          </a:extLst>
        </p:spPr>
        <p:txBody>
          <a:bodyPr wrap="none" lIns="18288" tIns="18288" rIns="18288" bIns="18288">
            <a:spAutoFit/>
          </a:bodyPr>
          <a:lstStyle>
            <a:lvl1pPr algn="ctr">
              <a:spcBef>
                <a:spcPts val="800"/>
              </a:spcBef>
              <a:defRPr sz="1400">
                <a:latin typeface="Arial"/>
                <a:ea typeface="Arial"/>
                <a:cs typeface="Arial"/>
                <a:sym typeface="Arial"/>
              </a:defRPr>
            </a:lvl1pPr>
          </a:lstStyle>
          <a:p>
            <a:pPr lvl="0">
              <a:defRPr sz="1800" baseline="0"/>
            </a:pPr>
            <a:r>
              <a:rPr sz="1400" baseline="-25000"/>
              <a:t>12</a:t>
            </a:r>
          </a:p>
        </p:txBody>
      </p:sp>
      <p:sp>
        <p:nvSpPr>
          <p:cNvPr id="163" name="Shape 163"/>
          <p:cNvSpPr/>
          <p:nvPr/>
        </p:nvSpPr>
        <p:spPr>
          <a:xfrm>
            <a:off x="5352977" y="5346700"/>
            <a:ext cx="181122" cy="267742"/>
          </a:xfrm>
          <a:prstGeom prst="rect">
            <a:avLst/>
          </a:prstGeom>
          <a:ln w="12700">
            <a:miter lim="400000"/>
          </a:ln>
          <a:extLst>
            <a:ext uri="{C572A759-6A51-4108-AA02-DFA0A04FC94B}">
              <ma14:wrappingTextBoxFlag xmlns:ma14="http://schemas.microsoft.com/office/mac/drawingml/2011/main" xmlns="" val="1"/>
            </a:ext>
          </a:extLst>
        </p:spPr>
        <p:txBody>
          <a:bodyPr wrap="none" lIns="18288" tIns="18288" rIns="18288" bIns="18288">
            <a:spAutoFit/>
          </a:bodyPr>
          <a:lstStyle>
            <a:lvl1pPr algn="ctr">
              <a:spcBef>
                <a:spcPts val="800"/>
              </a:spcBef>
              <a:defRPr sz="1400">
                <a:latin typeface="Arial"/>
                <a:ea typeface="Arial"/>
                <a:cs typeface="Arial"/>
                <a:sym typeface="Arial"/>
              </a:defRPr>
            </a:lvl1pPr>
          </a:lstStyle>
          <a:p>
            <a:pPr lvl="0">
              <a:defRPr sz="1800" baseline="0"/>
            </a:pPr>
            <a:r>
              <a:rPr sz="1400" baseline="-25000"/>
              <a:t>14</a:t>
            </a:r>
          </a:p>
        </p:txBody>
      </p:sp>
      <p:sp>
        <p:nvSpPr>
          <p:cNvPr id="164" name="Shape 164"/>
          <p:cNvSpPr/>
          <p:nvPr/>
        </p:nvSpPr>
        <p:spPr>
          <a:xfrm>
            <a:off x="1230312" y="5103812"/>
            <a:ext cx="304801" cy="267743"/>
          </a:xfrm>
          <a:prstGeom prst="rect">
            <a:avLst/>
          </a:prstGeom>
          <a:ln w="12700">
            <a:miter lim="400000"/>
          </a:ln>
          <a:extLst>
            <a:ext uri="{C572A759-6A51-4108-AA02-DFA0A04FC94B}">
              <ma14:wrappingTextBoxFlag xmlns:ma14="http://schemas.microsoft.com/office/mac/drawingml/2011/main" xmlns="" val="1"/>
            </a:ext>
          </a:extLst>
        </p:spPr>
        <p:txBody>
          <a:bodyPr lIns="18288" tIns="18288" rIns="18288" bIns="18288">
            <a:spAutoFit/>
          </a:bodyPr>
          <a:lstStyle>
            <a:lvl1pPr algn="r">
              <a:spcBef>
                <a:spcPts val="800"/>
              </a:spcBef>
              <a:defRPr sz="1400">
                <a:solidFill>
                  <a:srgbClr val="FFFFFF"/>
                </a:solidFill>
                <a:latin typeface="Arial"/>
                <a:ea typeface="Arial"/>
                <a:cs typeface="Arial"/>
                <a:sym typeface="Arial"/>
              </a:defRPr>
            </a:lvl1pPr>
          </a:lstStyle>
          <a:p>
            <a:pPr lvl="0">
              <a:defRPr sz="1800" baseline="0">
                <a:solidFill>
                  <a:srgbClr val="000000"/>
                </a:solidFill>
              </a:defRPr>
            </a:pPr>
            <a:r>
              <a:rPr sz="1400" baseline="-25000">
                <a:solidFill>
                  <a:srgbClr val="FFFFFF"/>
                </a:solidFill>
              </a:rPr>
              <a:t>0</a:t>
            </a:r>
          </a:p>
        </p:txBody>
      </p:sp>
      <p:sp>
        <p:nvSpPr>
          <p:cNvPr id="165" name="Shape 165"/>
          <p:cNvSpPr/>
          <p:nvPr/>
        </p:nvSpPr>
        <p:spPr>
          <a:xfrm>
            <a:off x="1230312" y="4475162"/>
            <a:ext cx="304801" cy="267743"/>
          </a:xfrm>
          <a:prstGeom prst="rect">
            <a:avLst/>
          </a:prstGeom>
          <a:ln w="12700">
            <a:miter lim="400000"/>
          </a:ln>
          <a:extLst>
            <a:ext uri="{C572A759-6A51-4108-AA02-DFA0A04FC94B}">
              <ma14:wrappingTextBoxFlag xmlns:ma14="http://schemas.microsoft.com/office/mac/drawingml/2011/main" xmlns="" val="1"/>
            </a:ext>
          </a:extLst>
        </p:spPr>
        <p:txBody>
          <a:bodyPr lIns="18288" tIns="18288" rIns="18288" bIns="18288">
            <a:spAutoFit/>
          </a:bodyPr>
          <a:lstStyle>
            <a:lvl1pPr algn="r">
              <a:spcBef>
                <a:spcPts val="800"/>
              </a:spcBef>
              <a:defRPr sz="1400">
                <a:solidFill>
                  <a:srgbClr val="FFFFFF"/>
                </a:solidFill>
                <a:latin typeface="Arial"/>
                <a:ea typeface="Arial"/>
                <a:cs typeface="Arial"/>
                <a:sym typeface="Arial"/>
              </a:defRPr>
            </a:lvl1pPr>
          </a:lstStyle>
          <a:p>
            <a:pPr lvl="0">
              <a:defRPr sz="1800" baseline="0">
                <a:solidFill>
                  <a:srgbClr val="000000"/>
                </a:solidFill>
              </a:defRPr>
            </a:pPr>
            <a:r>
              <a:rPr sz="1400" baseline="-25000">
                <a:solidFill>
                  <a:srgbClr val="FFFFFF"/>
                </a:solidFill>
              </a:rPr>
              <a:t>0.2</a:t>
            </a:r>
          </a:p>
        </p:txBody>
      </p:sp>
      <p:sp>
        <p:nvSpPr>
          <p:cNvPr id="166" name="Shape 166"/>
          <p:cNvSpPr/>
          <p:nvPr/>
        </p:nvSpPr>
        <p:spPr>
          <a:xfrm>
            <a:off x="1230312" y="4789487"/>
            <a:ext cx="304801" cy="267743"/>
          </a:xfrm>
          <a:prstGeom prst="rect">
            <a:avLst/>
          </a:prstGeom>
          <a:ln w="12700">
            <a:miter lim="400000"/>
          </a:ln>
          <a:extLst>
            <a:ext uri="{C572A759-6A51-4108-AA02-DFA0A04FC94B}">
              <ma14:wrappingTextBoxFlag xmlns:ma14="http://schemas.microsoft.com/office/mac/drawingml/2011/main" xmlns="" val="1"/>
            </a:ext>
          </a:extLst>
        </p:spPr>
        <p:txBody>
          <a:bodyPr lIns="18288" tIns="18288" rIns="18288" bIns="18288">
            <a:spAutoFit/>
          </a:bodyPr>
          <a:lstStyle>
            <a:lvl1pPr algn="r">
              <a:spcBef>
                <a:spcPts val="800"/>
              </a:spcBef>
              <a:defRPr sz="1400">
                <a:solidFill>
                  <a:srgbClr val="FFFFFF"/>
                </a:solidFill>
                <a:latin typeface="Arial"/>
                <a:ea typeface="Arial"/>
                <a:cs typeface="Arial"/>
                <a:sym typeface="Arial"/>
              </a:defRPr>
            </a:lvl1pPr>
          </a:lstStyle>
          <a:p>
            <a:pPr lvl="0">
              <a:defRPr sz="1800" baseline="0">
                <a:solidFill>
                  <a:srgbClr val="000000"/>
                </a:solidFill>
              </a:defRPr>
            </a:pPr>
            <a:r>
              <a:rPr sz="1400" baseline="-25000">
                <a:solidFill>
                  <a:srgbClr val="FFFFFF"/>
                </a:solidFill>
              </a:rPr>
              <a:t>0.1</a:t>
            </a:r>
          </a:p>
        </p:txBody>
      </p:sp>
      <p:sp>
        <p:nvSpPr>
          <p:cNvPr id="167" name="Shape 167"/>
          <p:cNvSpPr/>
          <p:nvPr/>
        </p:nvSpPr>
        <p:spPr>
          <a:xfrm>
            <a:off x="1230312" y="3532187"/>
            <a:ext cx="304801" cy="267743"/>
          </a:xfrm>
          <a:prstGeom prst="rect">
            <a:avLst/>
          </a:prstGeom>
          <a:ln w="12700">
            <a:miter lim="400000"/>
          </a:ln>
          <a:extLst>
            <a:ext uri="{C572A759-6A51-4108-AA02-DFA0A04FC94B}">
              <ma14:wrappingTextBoxFlag xmlns:ma14="http://schemas.microsoft.com/office/mac/drawingml/2011/main" xmlns="" val="1"/>
            </a:ext>
          </a:extLst>
        </p:spPr>
        <p:txBody>
          <a:bodyPr lIns="18288" tIns="18288" rIns="18288" bIns="18288">
            <a:spAutoFit/>
          </a:bodyPr>
          <a:lstStyle>
            <a:lvl1pPr algn="r">
              <a:spcBef>
                <a:spcPts val="800"/>
              </a:spcBef>
              <a:defRPr sz="1400">
                <a:solidFill>
                  <a:srgbClr val="FFFFFF"/>
                </a:solidFill>
                <a:latin typeface="Arial"/>
                <a:ea typeface="Arial"/>
                <a:cs typeface="Arial"/>
                <a:sym typeface="Arial"/>
              </a:defRPr>
            </a:lvl1pPr>
          </a:lstStyle>
          <a:p>
            <a:pPr lvl="0">
              <a:defRPr sz="1800" baseline="0">
                <a:solidFill>
                  <a:srgbClr val="000000"/>
                </a:solidFill>
              </a:defRPr>
            </a:pPr>
            <a:r>
              <a:rPr sz="1400" baseline="-25000">
                <a:solidFill>
                  <a:srgbClr val="FFFFFF"/>
                </a:solidFill>
              </a:rPr>
              <a:t>0.5</a:t>
            </a:r>
          </a:p>
        </p:txBody>
      </p:sp>
      <p:sp>
        <p:nvSpPr>
          <p:cNvPr id="168" name="Shape 168"/>
          <p:cNvSpPr/>
          <p:nvPr/>
        </p:nvSpPr>
        <p:spPr>
          <a:xfrm>
            <a:off x="1230312" y="3219450"/>
            <a:ext cx="304801" cy="267742"/>
          </a:xfrm>
          <a:prstGeom prst="rect">
            <a:avLst/>
          </a:prstGeom>
          <a:ln w="12700">
            <a:miter lim="400000"/>
          </a:ln>
          <a:extLst>
            <a:ext uri="{C572A759-6A51-4108-AA02-DFA0A04FC94B}">
              <ma14:wrappingTextBoxFlag xmlns:ma14="http://schemas.microsoft.com/office/mac/drawingml/2011/main" xmlns="" val="1"/>
            </a:ext>
          </a:extLst>
        </p:spPr>
        <p:txBody>
          <a:bodyPr lIns="18288" tIns="18288" rIns="18288" bIns="18288">
            <a:spAutoFit/>
          </a:bodyPr>
          <a:lstStyle>
            <a:lvl1pPr algn="r">
              <a:spcBef>
                <a:spcPts val="800"/>
              </a:spcBef>
              <a:defRPr sz="1400">
                <a:solidFill>
                  <a:srgbClr val="FFFFFF"/>
                </a:solidFill>
                <a:latin typeface="Arial"/>
                <a:ea typeface="Arial"/>
                <a:cs typeface="Arial"/>
                <a:sym typeface="Arial"/>
              </a:defRPr>
            </a:lvl1pPr>
          </a:lstStyle>
          <a:p>
            <a:pPr lvl="0">
              <a:defRPr sz="1800" baseline="0">
                <a:solidFill>
                  <a:srgbClr val="000000"/>
                </a:solidFill>
              </a:defRPr>
            </a:pPr>
            <a:r>
              <a:rPr sz="1400" baseline="-25000">
                <a:solidFill>
                  <a:srgbClr val="FFFFFF"/>
                </a:solidFill>
              </a:rPr>
              <a:t>0.6</a:t>
            </a:r>
          </a:p>
        </p:txBody>
      </p:sp>
      <p:sp>
        <p:nvSpPr>
          <p:cNvPr id="169" name="Shape 169"/>
          <p:cNvSpPr/>
          <p:nvPr/>
        </p:nvSpPr>
        <p:spPr>
          <a:xfrm>
            <a:off x="1230312" y="2905125"/>
            <a:ext cx="304801" cy="267742"/>
          </a:xfrm>
          <a:prstGeom prst="rect">
            <a:avLst/>
          </a:prstGeom>
          <a:ln w="12700">
            <a:miter lim="400000"/>
          </a:ln>
          <a:extLst>
            <a:ext uri="{C572A759-6A51-4108-AA02-DFA0A04FC94B}">
              <ma14:wrappingTextBoxFlag xmlns:ma14="http://schemas.microsoft.com/office/mac/drawingml/2011/main" xmlns="" val="1"/>
            </a:ext>
          </a:extLst>
        </p:spPr>
        <p:txBody>
          <a:bodyPr lIns="18288" tIns="18288" rIns="18288" bIns="18288">
            <a:spAutoFit/>
          </a:bodyPr>
          <a:lstStyle>
            <a:lvl1pPr algn="r">
              <a:spcBef>
                <a:spcPts val="800"/>
              </a:spcBef>
              <a:defRPr sz="1400">
                <a:solidFill>
                  <a:srgbClr val="FFFFFF"/>
                </a:solidFill>
                <a:latin typeface="Arial"/>
                <a:ea typeface="Arial"/>
                <a:cs typeface="Arial"/>
                <a:sym typeface="Arial"/>
              </a:defRPr>
            </a:lvl1pPr>
          </a:lstStyle>
          <a:p>
            <a:pPr lvl="0">
              <a:defRPr sz="1800" baseline="0">
                <a:solidFill>
                  <a:srgbClr val="000000"/>
                </a:solidFill>
              </a:defRPr>
            </a:pPr>
            <a:r>
              <a:rPr sz="1400" baseline="-25000">
                <a:solidFill>
                  <a:srgbClr val="FFFFFF"/>
                </a:solidFill>
              </a:rPr>
              <a:t>0.7</a:t>
            </a:r>
          </a:p>
        </p:txBody>
      </p:sp>
      <p:sp>
        <p:nvSpPr>
          <p:cNvPr id="170" name="Shape 170"/>
          <p:cNvSpPr/>
          <p:nvPr/>
        </p:nvSpPr>
        <p:spPr>
          <a:xfrm>
            <a:off x="1230312" y="2590800"/>
            <a:ext cx="304801" cy="267742"/>
          </a:xfrm>
          <a:prstGeom prst="rect">
            <a:avLst/>
          </a:prstGeom>
          <a:ln w="12700">
            <a:miter lim="400000"/>
          </a:ln>
          <a:extLst>
            <a:ext uri="{C572A759-6A51-4108-AA02-DFA0A04FC94B}">
              <ma14:wrappingTextBoxFlag xmlns:ma14="http://schemas.microsoft.com/office/mac/drawingml/2011/main" xmlns="" val="1"/>
            </a:ext>
          </a:extLst>
        </p:spPr>
        <p:txBody>
          <a:bodyPr lIns="18288" tIns="18288" rIns="18288" bIns="18288">
            <a:spAutoFit/>
          </a:bodyPr>
          <a:lstStyle>
            <a:lvl1pPr algn="r">
              <a:spcBef>
                <a:spcPts val="800"/>
              </a:spcBef>
              <a:defRPr sz="1400">
                <a:solidFill>
                  <a:srgbClr val="FFFFFF"/>
                </a:solidFill>
                <a:latin typeface="Arial"/>
                <a:ea typeface="Arial"/>
                <a:cs typeface="Arial"/>
                <a:sym typeface="Arial"/>
              </a:defRPr>
            </a:lvl1pPr>
          </a:lstStyle>
          <a:p>
            <a:pPr lvl="0">
              <a:defRPr sz="1800" baseline="0">
                <a:solidFill>
                  <a:srgbClr val="000000"/>
                </a:solidFill>
              </a:defRPr>
            </a:pPr>
            <a:r>
              <a:rPr sz="1400" baseline="-25000">
                <a:solidFill>
                  <a:srgbClr val="FFFFFF"/>
                </a:solidFill>
              </a:rPr>
              <a:t>0.8</a:t>
            </a:r>
          </a:p>
        </p:txBody>
      </p:sp>
      <p:sp>
        <p:nvSpPr>
          <p:cNvPr id="171" name="Shape 171"/>
          <p:cNvSpPr/>
          <p:nvPr/>
        </p:nvSpPr>
        <p:spPr>
          <a:xfrm>
            <a:off x="1230312" y="2278063"/>
            <a:ext cx="304801" cy="267742"/>
          </a:xfrm>
          <a:prstGeom prst="rect">
            <a:avLst/>
          </a:prstGeom>
          <a:ln w="12700">
            <a:miter lim="400000"/>
          </a:ln>
          <a:extLst>
            <a:ext uri="{C572A759-6A51-4108-AA02-DFA0A04FC94B}">
              <ma14:wrappingTextBoxFlag xmlns:ma14="http://schemas.microsoft.com/office/mac/drawingml/2011/main" xmlns="" val="1"/>
            </a:ext>
          </a:extLst>
        </p:spPr>
        <p:txBody>
          <a:bodyPr lIns="18288" tIns="18288" rIns="18288" bIns="18288">
            <a:spAutoFit/>
          </a:bodyPr>
          <a:lstStyle>
            <a:lvl1pPr algn="r">
              <a:spcBef>
                <a:spcPts val="800"/>
              </a:spcBef>
              <a:defRPr sz="1400">
                <a:solidFill>
                  <a:srgbClr val="FFFFFF"/>
                </a:solidFill>
                <a:latin typeface="Arial"/>
                <a:ea typeface="Arial"/>
                <a:cs typeface="Arial"/>
                <a:sym typeface="Arial"/>
              </a:defRPr>
            </a:lvl1pPr>
          </a:lstStyle>
          <a:p>
            <a:pPr lvl="0">
              <a:defRPr sz="1800" baseline="0">
                <a:solidFill>
                  <a:srgbClr val="000000"/>
                </a:solidFill>
              </a:defRPr>
            </a:pPr>
            <a:r>
              <a:rPr sz="1400" baseline="-25000">
                <a:solidFill>
                  <a:srgbClr val="FFFFFF"/>
                </a:solidFill>
              </a:rPr>
              <a:t>0.9</a:t>
            </a:r>
          </a:p>
        </p:txBody>
      </p:sp>
      <p:sp>
        <p:nvSpPr>
          <p:cNvPr id="172" name="Shape 172"/>
          <p:cNvSpPr/>
          <p:nvPr/>
        </p:nvSpPr>
        <p:spPr>
          <a:xfrm>
            <a:off x="1219200" y="1954213"/>
            <a:ext cx="304800" cy="267742"/>
          </a:xfrm>
          <a:prstGeom prst="rect">
            <a:avLst/>
          </a:prstGeom>
          <a:ln w="12700">
            <a:miter lim="400000"/>
          </a:ln>
          <a:extLst>
            <a:ext uri="{C572A759-6A51-4108-AA02-DFA0A04FC94B}">
              <ma14:wrappingTextBoxFlag xmlns:ma14="http://schemas.microsoft.com/office/mac/drawingml/2011/main" xmlns="" val="1"/>
            </a:ext>
          </a:extLst>
        </p:spPr>
        <p:txBody>
          <a:bodyPr lIns="18288" tIns="18288" rIns="18288" bIns="18288">
            <a:spAutoFit/>
          </a:bodyPr>
          <a:lstStyle>
            <a:lvl1pPr algn="r">
              <a:spcBef>
                <a:spcPts val="800"/>
              </a:spcBef>
              <a:defRPr sz="1400">
                <a:solidFill>
                  <a:srgbClr val="FFFFFF"/>
                </a:solidFill>
                <a:latin typeface="Arial"/>
                <a:ea typeface="Arial"/>
                <a:cs typeface="Arial"/>
                <a:sym typeface="Arial"/>
              </a:defRPr>
            </a:lvl1pPr>
          </a:lstStyle>
          <a:p>
            <a:pPr lvl="0">
              <a:defRPr sz="1800" baseline="0">
                <a:solidFill>
                  <a:srgbClr val="000000"/>
                </a:solidFill>
              </a:defRPr>
            </a:pPr>
            <a:r>
              <a:rPr sz="1400" baseline="-25000">
                <a:solidFill>
                  <a:srgbClr val="FFFFFF"/>
                </a:solidFill>
              </a:rPr>
              <a:t>1.0</a:t>
            </a:r>
          </a:p>
        </p:txBody>
      </p:sp>
      <p:sp>
        <p:nvSpPr>
          <p:cNvPr id="173" name="Shape 173"/>
          <p:cNvSpPr/>
          <p:nvPr/>
        </p:nvSpPr>
        <p:spPr>
          <a:xfrm>
            <a:off x="1230312" y="4162425"/>
            <a:ext cx="304801" cy="267742"/>
          </a:xfrm>
          <a:prstGeom prst="rect">
            <a:avLst/>
          </a:prstGeom>
          <a:ln w="12700">
            <a:miter lim="400000"/>
          </a:ln>
          <a:extLst>
            <a:ext uri="{C572A759-6A51-4108-AA02-DFA0A04FC94B}">
              <ma14:wrappingTextBoxFlag xmlns:ma14="http://schemas.microsoft.com/office/mac/drawingml/2011/main" xmlns="" val="1"/>
            </a:ext>
          </a:extLst>
        </p:spPr>
        <p:txBody>
          <a:bodyPr lIns="18288" tIns="18288" rIns="18288" bIns="18288">
            <a:spAutoFit/>
          </a:bodyPr>
          <a:lstStyle>
            <a:lvl1pPr algn="r">
              <a:spcBef>
                <a:spcPts val="800"/>
              </a:spcBef>
              <a:defRPr sz="1400">
                <a:solidFill>
                  <a:srgbClr val="FFFFFF"/>
                </a:solidFill>
                <a:latin typeface="Arial"/>
                <a:ea typeface="Arial"/>
                <a:cs typeface="Arial"/>
                <a:sym typeface="Arial"/>
              </a:defRPr>
            </a:lvl1pPr>
          </a:lstStyle>
          <a:p>
            <a:pPr lvl="0">
              <a:defRPr sz="1800" baseline="0">
                <a:solidFill>
                  <a:srgbClr val="000000"/>
                </a:solidFill>
              </a:defRPr>
            </a:pPr>
            <a:r>
              <a:rPr sz="1400" baseline="-25000">
                <a:solidFill>
                  <a:srgbClr val="FFFFFF"/>
                </a:solidFill>
              </a:rPr>
              <a:t>0.3</a:t>
            </a:r>
          </a:p>
        </p:txBody>
      </p:sp>
      <p:sp>
        <p:nvSpPr>
          <p:cNvPr id="174" name="Shape 174"/>
          <p:cNvSpPr/>
          <p:nvPr/>
        </p:nvSpPr>
        <p:spPr>
          <a:xfrm>
            <a:off x="1230312" y="3846512"/>
            <a:ext cx="304801" cy="267743"/>
          </a:xfrm>
          <a:prstGeom prst="rect">
            <a:avLst/>
          </a:prstGeom>
          <a:ln w="12700">
            <a:miter lim="400000"/>
          </a:ln>
          <a:extLst>
            <a:ext uri="{C572A759-6A51-4108-AA02-DFA0A04FC94B}">
              <ma14:wrappingTextBoxFlag xmlns:ma14="http://schemas.microsoft.com/office/mac/drawingml/2011/main" xmlns="" val="1"/>
            </a:ext>
          </a:extLst>
        </p:spPr>
        <p:txBody>
          <a:bodyPr lIns="18288" tIns="18288" rIns="18288" bIns="18288">
            <a:spAutoFit/>
          </a:bodyPr>
          <a:lstStyle>
            <a:lvl1pPr algn="r">
              <a:spcBef>
                <a:spcPts val="800"/>
              </a:spcBef>
              <a:defRPr sz="1400">
                <a:solidFill>
                  <a:srgbClr val="FFFFFF"/>
                </a:solidFill>
                <a:latin typeface="Arial"/>
                <a:ea typeface="Arial"/>
                <a:cs typeface="Arial"/>
                <a:sym typeface="Arial"/>
              </a:defRPr>
            </a:lvl1pPr>
          </a:lstStyle>
          <a:p>
            <a:pPr lvl="0">
              <a:defRPr sz="1800" baseline="0">
                <a:solidFill>
                  <a:srgbClr val="000000"/>
                </a:solidFill>
              </a:defRPr>
            </a:pPr>
            <a:r>
              <a:rPr sz="1400" baseline="-25000">
                <a:solidFill>
                  <a:srgbClr val="FFFFFF"/>
                </a:solidFill>
              </a:rPr>
              <a:t>0.4</a:t>
            </a:r>
          </a:p>
        </p:txBody>
      </p:sp>
      <p:sp>
        <p:nvSpPr>
          <p:cNvPr id="175" name="Shape 175"/>
          <p:cNvSpPr/>
          <p:nvPr/>
        </p:nvSpPr>
        <p:spPr>
          <a:xfrm>
            <a:off x="4643437" y="3784600"/>
            <a:ext cx="1314561" cy="306456"/>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a:spcBef>
                <a:spcPts val="700"/>
              </a:spcBef>
              <a:defRPr baseline="0"/>
            </a:pPr>
            <a:r>
              <a:rPr sz="1200" baseline="-25000">
                <a:latin typeface="Arial"/>
                <a:ea typeface="Arial"/>
                <a:cs typeface="Arial"/>
                <a:sym typeface="Arial"/>
              </a:rPr>
              <a:t>1995-2008, IFN-</a:t>
            </a:r>
            <a:r>
              <a:rPr sz="1200" baseline="-25000">
                <a:latin typeface="Symbol"/>
                <a:ea typeface="Symbol"/>
                <a:cs typeface="Symbol"/>
                <a:sym typeface="Symbol"/>
              </a:rPr>
              <a:t>α</a:t>
            </a:r>
            <a:r>
              <a:rPr sz="1200" baseline="-25000">
                <a:latin typeface="Arial"/>
                <a:ea typeface="Arial"/>
                <a:cs typeface="Arial"/>
                <a:sym typeface="Arial"/>
              </a:rPr>
              <a:t> or SCT</a:t>
            </a:r>
            <a:r>
              <a:rPr sz="1200" baseline="30000">
                <a:latin typeface="Arial"/>
                <a:ea typeface="Arial"/>
                <a:cs typeface="Arial"/>
                <a:sym typeface="Arial"/>
              </a:rPr>
              <a:t>‡</a:t>
            </a:r>
          </a:p>
        </p:txBody>
      </p:sp>
      <p:sp>
        <p:nvSpPr>
          <p:cNvPr id="176" name="Shape 176"/>
          <p:cNvSpPr/>
          <p:nvPr/>
        </p:nvSpPr>
        <p:spPr>
          <a:xfrm>
            <a:off x="5743575" y="4379912"/>
            <a:ext cx="908060" cy="306457"/>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a:spcBef>
                <a:spcPts val="700"/>
              </a:spcBef>
              <a:defRPr baseline="0"/>
            </a:pPr>
            <a:r>
              <a:rPr sz="1200" baseline="-25000">
                <a:solidFill>
                  <a:srgbClr val="FFFFFF"/>
                </a:solidFill>
                <a:latin typeface="Arial"/>
                <a:ea typeface="Arial"/>
                <a:cs typeface="Arial"/>
                <a:sym typeface="Arial"/>
              </a:rPr>
              <a:t>1986-2003, IFN-</a:t>
            </a:r>
            <a:r>
              <a:rPr sz="1200" baseline="-25000">
                <a:solidFill>
                  <a:srgbClr val="FFFFFF"/>
                </a:solidFill>
                <a:latin typeface="Symbol"/>
                <a:ea typeface="Symbol"/>
                <a:cs typeface="Symbol"/>
                <a:sym typeface="Symbol"/>
              </a:rPr>
              <a:t>α</a:t>
            </a:r>
          </a:p>
        </p:txBody>
      </p:sp>
      <p:sp>
        <p:nvSpPr>
          <p:cNvPr id="177" name="Shape 177"/>
          <p:cNvSpPr/>
          <p:nvPr/>
        </p:nvSpPr>
        <p:spPr>
          <a:xfrm>
            <a:off x="5743575" y="5003800"/>
            <a:ext cx="1030596" cy="29321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spcBef>
                <a:spcPts val="700"/>
              </a:spcBef>
              <a:defRPr sz="1200">
                <a:solidFill>
                  <a:srgbClr val="DAEDEF"/>
                </a:solidFill>
                <a:latin typeface="Arial"/>
                <a:ea typeface="Arial"/>
                <a:cs typeface="Arial"/>
                <a:sym typeface="Arial"/>
              </a:defRPr>
            </a:lvl1pPr>
          </a:lstStyle>
          <a:p>
            <a:pPr lvl="0">
              <a:defRPr sz="1800" baseline="0">
                <a:solidFill>
                  <a:srgbClr val="000000"/>
                </a:solidFill>
              </a:defRPr>
            </a:pPr>
            <a:r>
              <a:rPr sz="1200" baseline="-25000">
                <a:solidFill>
                  <a:srgbClr val="DAEDEF"/>
                </a:solidFill>
              </a:rPr>
              <a:t>1983-1994, busulfan</a:t>
            </a:r>
          </a:p>
        </p:txBody>
      </p:sp>
      <p:sp>
        <p:nvSpPr>
          <p:cNvPr id="178" name="Shape 178"/>
          <p:cNvSpPr/>
          <p:nvPr/>
        </p:nvSpPr>
        <p:spPr>
          <a:xfrm>
            <a:off x="5743575" y="4640262"/>
            <a:ext cx="1205568" cy="29321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spcBef>
                <a:spcPts val="700"/>
              </a:spcBef>
              <a:defRPr sz="1200">
                <a:solidFill>
                  <a:srgbClr val="808080"/>
                </a:solidFill>
                <a:latin typeface="Arial"/>
                <a:ea typeface="Arial"/>
                <a:cs typeface="Arial"/>
                <a:sym typeface="Arial"/>
              </a:defRPr>
            </a:lvl1pPr>
          </a:lstStyle>
          <a:p>
            <a:pPr lvl="0">
              <a:defRPr sz="1800" baseline="0">
                <a:solidFill>
                  <a:srgbClr val="000000"/>
                </a:solidFill>
              </a:defRPr>
            </a:pPr>
            <a:r>
              <a:rPr sz="1200" baseline="-25000">
                <a:solidFill>
                  <a:srgbClr val="808080"/>
                </a:solidFill>
              </a:rPr>
              <a:t>1983-1994, hydroxyurea</a:t>
            </a:r>
          </a:p>
        </p:txBody>
      </p:sp>
      <p:sp>
        <p:nvSpPr>
          <p:cNvPr id="179" name="Shape 179"/>
          <p:cNvSpPr/>
          <p:nvPr/>
        </p:nvSpPr>
        <p:spPr>
          <a:xfrm>
            <a:off x="4643437" y="3184525"/>
            <a:ext cx="1284448" cy="51321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a:spcBef>
                <a:spcPts val="700"/>
              </a:spcBef>
              <a:defRPr baseline="0"/>
            </a:pPr>
            <a:r>
              <a:rPr sz="1200" baseline="-25000">
                <a:solidFill>
                  <a:srgbClr val="8B3D9A"/>
                </a:solidFill>
                <a:latin typeface="Arial"/>
                <a:ea typeface="Arial"/>
                <a:cs typeface="Arial"/>
                <a:sym typeface="Arial"/>
              </a:rPr>
              <a:t>1997-2008, IFN-</a:t>
            </a:r>
            <a:r>
              <a:rPr sz="1200" baseline="-25000">
                <a:solidFill>
                  <a:srgbClr val="8B3D9A"/>
                </a:solidFill>
                <a:latin typeface="Symbol"/>
                <a:ea typeface="Symbol"/>
                <a:cs typeface="Symbol"/>
                <a:sym typeface="Symbol"/>
              </a:rPr>
              <a:t>α</a:t>
            </a:r>
            <a:r>
              <a:rPr sz="1200" baseline="-25000">
                <a:solidFill>
                  <a:srgbClr val="8B3D9A"/>
                </a:solidFill>
                <a:latin typeface="Arial"/>
                <a:ea typeface="Arial"/>
                <a:cs typeface="Arial"/>
                <a:sym typeface="Arial"/>
              </a:rPr>
              <a:t> or SCT </a:t>
            </a:r>
            <a:br>
              <a:rPr sz="1200" baseline="-25000">
                <a:solidFill>
                  <a:srgbClr val="8B3D9A"/>
                </a:solidFill>
                <a:latin typeface="Arial"/>
                <a:ea typeface="Arial"/>
                <a:cs typeface="Arial"/>
                <a:sym typeface="Arial"/>
              </a:rPr>
            </a:br>
            <a:r>
              <a:rPr sz="1200" baseline="-25000">
                <a:solidFill>
                  <a:srgbClr val="8B3D9A"/>
                </a:solidFill>
                <a:latin typeface="Arial"/>
                <a:ea typeface="Arial"/>
                <a:cs typeface="Arial"/>
                <a:sym typeface="Arial"/>
              </a:rPr>
              <a:t>plus second-line imatinib</a:t>
            </a:r>
            <a:r>
              <a:rPr sz="1200" baseline="30000">
                <a:solidFill>
                  <a:srgbClr val="8B3D9A"/>
                </a:solidFill>
                <a:latin typeface="Arial"/>
                <a:ea typeface="Arial"/>
                <a:cs typeface="Arial"/>
                <a:sym typeface="Arial"/>
              </a:rPr>
              <a:t>†</a:t>
            </a:r>
          </a:p>
        </p:txBody>
      </p:sp>
      <p:sp>
        <p:nvSpPr>
          <p:cNvPr id="180" name="Shape 180"/>
          <p:cNvSpPr/>
          <p:nvPr/>
        </p:nvSpPr>
        <p:spPr>
          <a:xfrm>
            <a:off x="2692400" y="2381250"/>
            <a:ext cx="1036102" cy="29321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spcBef>
                <a:spcPts val="700"/>
              </a:spcBef>
              <a:defRPr sz="1200">
                <a:solidFill>
                  <a:srgbClr val="333399"/>
                </a:solidFill>
                <a:latin typeface="Arial"/>
                <a:ea typeface="Arial"/>
                <a:cs typeface="Arial"/>
                <a:sym typeface="Arial"/>
              </a:defRPr>
            </a:lvl1pPr>
          </a:lstStyle>
          <a:p>
            <a:pPr lvl="0">
              <a:defRPr sz="1800" baseline="0">
                <a:solidFill>
                  <a:srgbClr val="000000"/>
                </a:solidFill>
              </a:defRPr>
            </a:pPr>
            <a:r>
              <a:rPr sz="1200" baseline="-25000">
                <a:solidFill>
                  <a:srgbClr val="333399"/>
                </a:solidFill>
              </a:rPr>
              <a:t>2002-2008, imatinib*</a:t>
            </a:r>
          </a:p>
        </p:txBody>
      </p:sp>
      <p:sp>
        <p:nvSpPr>
          <p:cNvPr id="181" name="Shape 181"/>
          <p:cNvSpPr/>
          <p:nvPr/>
        </p:nvSpPr>
        <p:spPr>
          <a:xfrm>
            <a:off x="5029200" y="1502548"/>
            <a:ext cx="2605089" cy="1725655"/>
          </a:xfrm>
          <a:prstGeom prst="rect">
            <a:avLst/>
          </a:prstGeom>
          <a:solidFill>
            <a:srgbClr val="FFFFFF"/>
          </a:solidFill>
          <a:ln w="3175">
            <a:solidFill>
              <a:srgbClr val="FFFFFF"/>
            </a:solidFill>
            <a:miter/>
          </a:ln>
          <a:extLst>
            <a:ext uri="{C572A759-6A51-4108-AA02-DFA0A04FC94B}">
              <ma14:wrappingTextBoxFlag xmlns:ma14="http://schemas.microsoft.com/office/mac/drawingml/2011/main" xmlns="" val="1"/>
            </a:ext>
          </a:extLst>
        </p:spPr>
        <p:txBody>
          <a:bodyPr tIns="91439" bIns="91439" anchor="ctr">
            <a:spAutoFit/>
          </a:bodyPr>
          <a:lstStyle/>
          <a:p>
            <a:pPr marL="112712" lvl="0" indent="-112712">
              <a:spcBef>
                <a:spcPts val="600"/>
              </a:spcBef>
              <a:defRPr baseline="0"/>
            </a:pPr>
            <a:r>
              <a:rPr sz="1100" b="1" baseline="-25000">
                <a:latin typeface="Arial"/>
                <a:ea typeface="Arial"/>
                <a:cs typeface="Arial"/>
                <a:sym typeface="Arial"/>
              </a:rPr>
              <a:t>Best available therapy    5-Yr OS, %</a:t>
            </a:r>
            <a:endParaRPr baseline="-25000">
              <a:latin typeface="Arial"/>
              <a:ea typeface="Arial"/>
              <a:cs typeface="Arial"/>
              <a:sym typeface="Arial"/>
            </a:endParaRPr>
          </a:p>
          <a:p>
            <a:pPr marL="112712" lvl="0" indent="-112712">
              <a:defRPr baseline="0"/>
            </a:pPr>
            <a:r>
              <a:rPr sz="1100" b="1" baseline="-25000">
                <a:solidFill>
                  <a:srgbClr val="333399"/>
                </a:solidFill>
                <a:latin typeface="Arial"/>
                <a:ea typeface="Arial"/>
                <a:cs typeface="Arial"/>
                <a:sym typeface="Arial"/>
              </a:rPr>
              <a:t>Imatinib* 		93</a:t>
            </a:r>
            <a:endParaRPr baseline="-25000">
              <a:latin typeface="Arial"/>
              <a:ea typeface="Arial"/>
              <a:cs typeface="Arial"/>
              <a:sym typeface="Arial"/>
            </a:endParaRPr>
          </a:p>
          <a:p>
            <a:pPr marL="112712" lvl="0" indent="-112712">
              <a:defRPr baseline="0"/>
            </a:pPr>
            <a:r>
              <a:rPr sz="1100" b="1" baseline="-25000">
                <a:solidFill>
                  <a:srgbClr val="8B3D9A"/>
                </a:solidFill>
                <a:latin typeface="Arial"/>
                <a:ea typeface="Arial"/>
                <a:cs typeface="Arial"/>
                <a:sym typeface="Arial"/>
              </a:rPr>
              <a:t>IFN-</a:t>
            </a:r>
            <a:r>
              <a:rPr sz="1100" baseline="-25000">
                <a:solidFill>
                  <a:srgbClr val="8B3D9A"/>
                </a:solidFill>
                <a:latin typeface="Symbol"/>
                <a:ea typeface="Symbol"/>
                <a:cs typeface="Symbol"/>
                <a:sym typeface="Symbol"/>
              </a:rPr>
              <a:t>α</a:t>
            </a:r>
            <a:r>
              <a:rPr sz="1100" b="1" baseline="-25000">
                <a:solidFill>
                  <a:srgbClr val="8B3D9A"/>
                </a:solidFill>
                <a:latin typeface="Arial"/>
                <a:ea typeface="Arial"/>
                <a:cs typeface="Arial"/>
                <a:sym typeface="Arial"/>
              </a:rPr>
              <a:t> or SCT +</a:t>
            </a:r>
            <a:br>
              <a:rPr sz="1100" b="1" baseline="-25000">
                <a:solidFill>
                  <a:srgbClr val="8B3D9A"/>
                </a:solidFill>
                <a:latin typeface="Arial"/>
                <a:ea typeface="Arial"/>
                <a:cs typeface="Arial"/>
                <a:sym typeface="Arial"/>
              </a:rPr>
            </a:br>
            <a:r>
              <a:rPr sz="1100" b="1" baseline="-25000">
                <a:solidFill>
                  <a:srgbClr val="8B3D9A"/>
                </a:solidFill>
                <a:latin typeface="Arial"/>
                <a:ea typeface="Arial"/>
                <a:cs typeface="Arial"/>
                <a:sym typeface="Arial"/>
              </a:rPr>
              <a:t>second-line imatinib</a:t>
            </a:r>
            <a:r>
              <a:rPr sz="1100" b="1" baseline="30000">
                <a:solidFill>
                  <a:srgbClr val="8B3D9A"/>
                </a:solidFill>
                <a:latin typeface="Arial"/>
                <a:ea typeface="Arial"/>
                <a:cs typeface="Arial"/>
                <a:sym typeface="Arial"/>
              </a:rPr>
              <a:t>†</a:t>
            </a:r>
            <a:r>
              <a:rPr sz="1100" b="1" baseline="-25000">
                <a:solidFill>
                  <a:srgbClr val="8B3D9A"/>
                </a:solidFill>
                <a:latin typeface="Arial"/>
                <a:ea typeface="Arial"/>
                <a:cs typeface="Arial"/>
                <a:sym typeface="Arial"/>
              </a:rPr>
              <a:t> 	71</a:t>
            </a:r>
            <a:endParaRPr baseline="-25000">
              <a:latin typeface="Arial"/>
              <a:ea typeface="Arial"/>
              <a:cs typeface="Arial"/>
              <a:sym typeface="Arial"/>
            </a:endParaRPr>
          </a:p>
          <a:p>
            <a:pPr marL="112712" lvl="0" indent="-112712">
              <a:defRPr baseline="0"/>
            </a:pPr>
            <a:r>
              <a:rPr sz="1100" b="1" baseline="-25000">
                <a:latin typeface="Arial"/>
                <a:ea typeface="Arial"/>
                <a:cs typeface="Arial"/>
                <a:sym typeface="Arial"/>
              </a:rPr>
              <a:t>IFN-</a:t>
            </a:r>
            <a:r>
              <a:rPr sz="1100" baseline="-25000">
                <a:latin typeface="Symbol"/>
                <a:ea typeface="Symbol"/>
                <a:cs typeface="Symbol"/>
                <a:sym typeface="Symbol"/>
              </a:rPr>
              <a:t>α</a:t>
            </a:r>
            <a:r>
              <a:rPr sz="1100" b="1" baseline="-25000">
                <a:latin typeface="Arial"/>
                <a:ea typeface="Arial"/>
                <a:cs typeface="Arial"/>
                <a:sym typeface="Arial"/>
              </a:rPr>
              <a:t> or SCT</a:t>
            </a:r>
            <a:r>
              <a:rPr sz="1100" b="1" baseline="30000">
                <a:latin typeface="Arial"/>
                <a:ea typeface="Arial"/>
                <a:cs typeface="Arial"/>
                <a:sym typeface="Arial"/>
              </a:rPr>
              <a:t>‡</a:t>
            </a:r>
            <a:r>
              <a:rPr sz="1100" b="1" baseline="-25000">
                <a:latin typeface="Arial"/>
                <a:ea typeface="Arial"/>
                <a:cs typeface="Arial"/>
                <a:sym typeface="Arial"/>
              </a:rPr>
              <a:t> 	63</a:t>
            </a:r>
            <a:endParaRPr baseline="-25000">
              <a:latin typeface="Arial"/>
              <a:ea typeface="Arial"/>
              <a:cs typeface="Arial"/>
              <a:sym typeface="Arial"/>
            </a:endParaRPr>
          </a:p>
          <a:p>
            <a:pPr marL="112712" lvl="0" indent="-112712">
              <a:defRPr baseline="0"/>
            </a:pPr>
            <a:r>
              <a:rPr sz="1100" b="1" baseline="-25000">
                <a:solidFill>
                  <a:srgbClr val="F6A108"/>
                </a:solidFill>
                <a:latin typeface="Arial"/>
                <a:ea typeface="Arial"/>
                <a:cs typeface="Arial"/>
                <a:sym typeface="Arial"/>
              </a:rPr>
              <a:t>IFN-</a:t>
            </a:r>
            <a:r>
              <a:rPr sz="1100" baseline="-25000">
                <a:solidFill>
                  <a:srgbClr val="F6A108"/>
                </a:solidFill>
                <a:latin typeface="Symbol"/>
                <a:ea typeface="Symbol"/>
                <a:cs typeface="Symbol"/>
                <a:sym typeface="Symbol"/>
              </a:rPr>
              <a:t>α</a:t>
            </a:r>
            <a:r>
              <a:rPr sz="1100" b="1" baseline="-25000">
                <a:solidFill>
                  <a:srgbClr val="F6A108"/>
                </a:solidFill>
                <a:latin typeface="Arial"/>
                <a:ea typeface="Arial"/>
                <a:cs typeface="Arial"/>
                <a:sym typeface="Arial"/>
              </a:rPr>
              <a:t> 		53</a:t>
            </a:r>
            <a:endParaRPr baseline="-25000">
              <a:latin typeface="Arial"/>
              <a:ea typeface="Arial"/>
              <a:cs typeface="Arial"/>
              <a:sym typeface="Arial"/>
            </a:endParaRPr>
          </a:p>
          <a:p>
            <a:pPr marL="112712" lvl="0" indent="-112712">
              <a:defRPr baseline="0"/>
            </a:pPr>
            <a:r>
              <a:rPr sz="1100" b="1" baseline="-25000">
                <a:solidFill>
                  <a:srgbClr val="808080"/>
                </a:solidFill>
                <a:latin typeface="Arial"/>
                <a:ea typeface="Arial"/>
                <a:cs typeface="Arial"/>
                <a:sym typeface="Arial"/>
              </a:rPr>
              <a:t>Hydroxyurea		46</a:t>
            </a:r>
            <a:endParaRPr baseline="-25000">
              <a:latin typeface="Arial"/>
              <a:ea typeface="Arial"/>
              <a:cs typeface="Arial"/>
              <a:sym typeface="Arial"/>
            </a:endParaRPr>
          </a:p>
          <a:p>
            <a:pPr marL="112712" lvl="0" indent="-112712">
              <a:defRPr baseline="0"/>
            </a:pPr>
            <a:r>
              <a:rPr sz="1100" b="1" baseline="-25000">
                <a:solidFill>
                  <a:srgbClr val="2B85B8"/>
                </a:solidFill>
                <a:latin typeface="Arial"/>
                <a:ea typeface="Arial"/>
                <a:cs typeface="Arial"/>
                <a:sym typeface="Arial"/>
              </a:rPr>
              <a:t>Busulfan		38</a:t>
            </a:r>
          </a:p>
        </p:txBody>
      </p:sp>
      <p:sp>
        <p:nvSpPr>
          <p:cNvPr id="182" name="Shape 182"/>
          <p:cNvSpPr/>
          <p:nvPr/>
        </p:nvSpPr>
        <p:spPr>
          <a:xfrm>
            <a:off x="8301038" y="4805362"/>
            <a:ext cx="276391" cy="231167"/>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1400" b="1">
                <a:latin typeface="Arial"/>
                <a:ea typeface="Arial"/>
                <a:cs typeface="Arial"/>
                <a:sym typeface="Arial"/>
              </a:defRPr>
            </a:lvl1pPr>
          </a:lstStyle>
          <a:p>
            <a:pPr lvl="0">
              <a:defRPr sz="1800" b="0" baseline="0"/>
            </a:pPr>
            <a:r>
              <a:rPr sz="1400" b="1" baseline="-25000"/>
              <a:t>1970</a:t>
            </a:r>
          </a:p>
        </p:txBody>
      </p:sp>
      <p:sp>
        <p:nvSpPr>
          <p:cNvPr id="183" name="Shape 183"/>
          <p:cNvSpPr/>
          <p:nvPr/>
        </p:nvSpPr>
        <p:spPr>
          <a:xfrm>
            <a:off x="8301038" y="2625725"/>
            <a:ext cx="276391" cy="231166"/>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1400" b="1">
                <a:latin typeface="Arial"/>
                <a:ea typeface="Arial"/>
                <a:cs typeface="Arial"/>
                <a:sym typeface="Arial"/>
              </a:defRPr>
            </a:lvl1pPr>
          </a:lstStyle>
          <a:p>
            <a:pPr lvl="0">
              <a:defRPr sz="1800" b="0" baseline="0"/>
            </a:pPr>
            <a:r>
              <a:rPr sz="1400" b="1" baseline="-25000"/>
              <a:t>2000</a:t>
            </a:r>
          </a:p>
        </p:txBody>
      </p:sp>
      <p:sp>
        <p:nvSpPr>
          <p:cNvPr id="184" name="Shape 184"/>
          <p:cNvSpPr/>
          <p:nvPr/>
        </p:nvSpPr>
        <p:spPr>
          <a:xfrm>
            <a:off x="8301038" y="3352800"/>
            <a:ext cx="276391" cy="231166"/>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1400" b="1">
                <a:latin typeface="Arial"/>
                <a:ea typeface="Arial"/>
                <a:cs typeface="Arial"/>
                <a:sym typeface="Arial"/>
              </a:defRPr>
            </a:lvl1pPr>
          </a:lstStyle>
          <a:p>
            <a:pPr lvl="0">
              <a:defRPr sz="1800" b="0" baseline="0"/>
            </a:pPr>
            <a:r>
              <a:rPr sz="1400" b="1" baseline="-25000"/>
              <a:t>1990</a:t>
            </a:r>
          </a:p>
        </p:txBody>
      </p:sp>
      <p:sp>
        <p:nvSpPr>
          <p:cNvPr id="185" name="Shape 185"/>
          <p:cNvSpPr/>
          <p:nvPr/>
        </p:nvSpPr>
        <p:spPr>
          <a:xfrm>
            <a:off x="8301038" y="4079875"/>
            <a:ext cx="276391" cy="231166"/>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1400" b="1">
                <a:latin typeface="Arial"/>
                <a:ea typeface="Arial"/>
                <a:cs typeface="Arial"/>
                <a:sym typeface="Arial"/>
              </a:defRPr>
            </a:lvl1pPr>
          </a:lstStyle>
          <a:p>
            <a:pPr lvl="0">
              <a:defRPr sz="1800" b="0" baseline="0"/>
            </a:pPr>
            <a:r>
              <a:rPr sz="1400" b="1" baseline="-25000"/>
              <a:t>1980</a:t>
            </a:r>
          </a:p>
        </p:txBody>
      </p:sp>
      <p:sp>
        <p:nvSpPr>
          <p:cNvPr id="186" name="Shape 186"/>
          <p:cNvSpPr/>
          <p:nvPr/>
        </p:nvSpPr>
        <p:spPr>
          <a:xfrm>
            <a:off x="8301038" y="5532437"/>
            <a:ext cx="276391" cy="231167"/>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1400" b="1">
                <a:latin typeface="Arial"/>
                <a:ea typeface="Arial"/>
                <a:cs typeface="Arial"/>
                <a:sym typeface="Arial"/>
              </a:defRPr>
            </a:lvl1pPr>
          </a:lstStyle>
          <a:p>
            <a:pPr lvl="0">
              <a:defRPr sz="1800" b="0" baseline="0"/>
            </a:pPr>
            <a:r>
              <a:rPr sz="1400" b="1" baseline="-25000"/>
              <a:t>1960</a:t>
            </a:r>
          </a:p>
        </p:txBody>
      </p:sp>
      <p:sp>
        <p:nvSpPr>
          <p:cNvPr id="187" name="Shape 187"/>
          <p:cNvSpPr/>
          <p:nvPr/>
        </p:nvSpPr>
        <p:spPr>
          <a:xfrm rot="5400000" flipH="1">
            <a:off x="6172200" y="3749675"/>
            <a:ext cx="3651250" cy="152400"/>
          </a:xfrm>
          <a:prstGeom prst="rect">
            <a:avLst/>
          </a:prstGeom>
          <a:solidFill>
            <a:srgbClr val="333399"/>
          </a:solidFill>
          <a:ln w="12700">
            <a:solidFill>
              <a:srgbClr val="FFFFFF"/>
            </a:solidFill>
          </a:ln>
        </p:spPr>
        <p:txBody>
          <a:bodyPr lIns="0" tIns="0" rIns="0" bIns="0" anchor="ctr"/>
          <a:lstStyle/>
          <a:p>
            <a:pPr lvl="0" algn="ctr">
              <a:defRPr b="1">
                <a:solidFill>
                  <a:srgbClr val="FFFFFF"/>
                </a:solidFill>
                <a:latin typeface="Arial"/>
                <a:ea typeface="Arial"/>
                <a:cs typeface="Arial"/>
                <a:sym typeface="Arial"/>
              </a:defRPr>
            </a:pPr>
            <a:endParaRPr/>
          </a:p>
        </p:txBody>
      </p:sp>
      <p:sp>
        <p:nvSpPr>
          <p:cNvPr id="188" name="Shape 188"/>
          <p:cNvSpPr/>
          <p:nvPr/>
        </p:nvSpPr>
        <p:spPr>
          <a:xfrm flipH="1">
            <a:off x="7813675" y="1690688"/>
            <a:ext cx="366714" cy="309563"/>
          </a:xfrm>
          <a:prstGeom prst="triangle">
            <a:avLst/>
          </a:prstGeom>
          <a:solidFill>
            <a:srgbClr val="333399"/>
          </a:solidFill>
          <a:ln w="12700">
            <a:solidFill>
              <a:srgbClr val="FFFFFF"/>
            </a:solidFill>
          </a:ln>
        </p:spPr>
        <p:txBody>
          <a:bodyPr lIns="0" tIns="0" rIns="0" bIns="0" anchor="ctr"/>
          <a:lstStyle/>
          <a:p>
            <a:pPr lvl="0" algn="ctr">
              <a:defRPr b="1">
                <a:solidFill>
                  <a:srgbClr val="FFFFFF"/>
                </a:solidFill>
                <a:latin typeface="Arial"/>
                <a:ea typeface="Arial"/>
                <a:cs typeface="Arial"/>
                <a:sym typeface="Arial"/>
              </a:defRPr>
            </a:pPr>
            <a:endParaRPr/>
          </a:p>
        </p:txBody>
      </p:sp>
      <p:sp>
        <p:nvSpPr>
          <p:cNvPr id="189" name="Shape 189"/>
          <p:cNvSpPr/>
          <p:nvPr/>
        </p:nvSpPr>
        <p:spPr>
          <a:xfrm>
            <a:off x="8301038" y="1900238"/>
            <a:ext cx="276391" cy="231166"/>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1400" b="1">
                <a:latin typeface="Arial"/>
                <a:ea typeface="Arial"/>
                <a:cs typeface="Arial"/>
                <a:sym typeface="Arial"/>
              </a:defRPr>
            </a:lvl1pPr>
          </a:lstStyle>
          <a:p>
            <a:pPr lvl="0">
              <a:defRPr sz="1800" b="0" baseline="0"/>
            </a:pPr>
            <a:r>
              <a:rPr sz="1400" b="1" baseline="-25000"/>
              <a:t>2010</a:t>
            </a:r>
          </a:p>
        </p:txBody>
      </p:sp>
      <p:sp>
        <p:nvSpPr>
          <p:cNvPr id="190" name="Shape 190"/>
          <p:cNvSpPr/>
          <p:nvPr/>
        </p:nvSpPr>
        <p:spPr>
          <a:xfrm rot="5400000" flipH="1">
            <a:off x="6547642" y="4110832"/>
            <a:ext cx="2900365" cy="152401"/>
          </a:xfrm>
          <a:prstGeom prst="rect">
            <a:avLst/>
          </a:prstGeom>
          <a:solidFill>
            <a:srgbClr val="2D2D8A"/>
          </a:solidFill>
          <a:ln w="12700">
            <a:solidFill>
              <a:srgbClr val="FFFFFF"/>
            </a:solidFill>
          </a:ln>
        </p:spPr>
        <p:txBody>
          <a:bodyPr lIns="0" tIns="0" rIns="0" bIns="0" anchor="ctr"/>
          <a:lstStyle/>
          <a:p>
            <a:pPr lvl="0" algn="ctr">
              <a:defRPr b="1">
                <a:solidFill>
                  <a:srgbClr val="FFFFFF"/>
                </a:solidFill>
                <a:latin typeface="Arial"/>
                <a:ea typeface="Arial"/>
                <a:cs typeface="Arial"/>
                <a:sym typeface="Arial"/>
              </a:defRPr>
            </a:pPr>
            <a:endParaRPr/>
          </a:p>
        </p:txBody>
      </p:sp>
      <p:sp>
        <p:nvSpPr>
          <p:cNvPr id="191" name="Shape 191"/>
          <p:cNvSpPr/>
          <p:nvPr/>
        </p:nvSpPr>
        <p:spPr>
          <a:xfrm rot="5400000" flipH="1">
            <a:off x="6744493" y="4321969"/>
            <a:ext cx="2506663" cy="152401"/>
          </a:xfrm>
          <a:prstGeom prst="rect">
            <a:avLst/>
          </a:prstGeom>
          <a:solidFill/>
          <a:ln w="12700">
            <a:solidFill>
              <a:srgbClr val="FFFFFF"/>
            </a:solidFill>
          </a:ln>
        </p:spPr>
        <p:txBody>
          <a:bodyPr lIns="0" tIns="0" rIns="0" bIns="0" anchor="ctr"/>
          <a:lstStyle/>
          <a:p>
            <a:pPr lvl="0" algn="ctr">
              <a:defRPr b="1">
                <a:solidFill>
                  <a:srgbClr val="FFFFFF"/>
                </a:solidFill>
                <a:latin typeface="Arial"/>
                <a:ea typeface="Arial"/>
                <a:cs typeface="Arial"/>
                <a:sym typeface="Arial"/>
              </a:defRPr>
            </a:pPr>
            <a:endParaRPr/>
          </a:p>
        </p:txBody>
      </p:sp>
      <p:sp>
        <p:nvSpPr>
          <p:cNvPr id="192" name="Shape 192"/>
          <p:cNvSpPr/>
          <p:nvPr/>
        </p:nvSpPr>
        <p:spPr>
          <a:xfrm rot="5400000" flipH="1">
            <a:off x="7031036" y="4608512"/>
            <a:ext cx="1933576" cy="152401"/>
          </a:xfrm>
          <a:prstGeom prst="rect">
            <a:avLst/>
          </a:prstGeom>
          <a:solidFill>
            <a:srgbClr val="FFFFFF"/>
          </a:solidFill>
          <a:ln w="12700">
            <a:solidFill>
              <a:srgbClr val="FFFFFF"/>
            </a:solidFill>
          </a:ln>
        </p:spPr>
        <p:txBody>
          <a:bodyPr lIns="0" tIns="0" rIns="0" bIns="0" anchor="ctr"/>
          <a:lstStyle/>
          <a:p>
            <a:pPr lvl="0" algn="ctr">
              <a:defRPr b="1">
                <a:solidFill>
                  <a:srgbClr val="FFFFFF"/>
                </a:solidFill>
                <a:latin typeface="Arial"/>
                <a:ea typeface="Arial"/>
                <a:cs typeface="Arial"/>
                <a:sym typeface="Arial"/>
              </a:defRPr>
            </a:pPr>
            <a:endParaRPr/>
          </a:p>
        </p:txBody>
      </p:sp>
      <p:sp>
        <p:nvSpPr>
          <p:cNvPr id="193" name="Shape 193"/>
          <p:cNvSpPr/>
          <p:nvPr/>
        </p:nvSpPr>
        <p:spPr>
          <a:xfrm rot="5400000" flipH="1">
            <a:off x="7174707" y="4752182"/>
            <a:ext cx="1646236" cy="152401"/>
          </a:xfrm>
          <a:prstGeom prst="rect">
            <a:avLst/>
          </a:prstGeom>
          <a:solidFill>
            <a:srgbClr val="DAEDEF"/>
          </a:solidFill>
          <a:ln w="12700">
            <a:solidFill>
              <a:srgbClr val="FFFFFF"/>
            </a:solidFill>
          </a:ln>
        </p:spPr>
        <p:txBody>
          <a:bodyPr lIns="0" tIns="0" rIns="0" bIns="0" anchor="ctr"/>
          <a:lstStyle/>
          <a:p>
            <a:pPr lvl="0" algn="ctr">
              <a:defRPr b="1">
                <a:solidFill>
                  <a:srgbClr val="FFFFFF"/>
                </a:solidFill>
                <a:latin typeface="Arial"/>
                <a:ea typeface="Arial"/>
                <a:cs typeface="Arial"/>
                <a:sym typeface="Arial"/>
              </a:defRPr>
            </a:pPr>
            <a:endParaRPr/>
          </a:p>
        </p:txBody>
      </p:sp>
      <p:sp>
        <p:nvSpPr>
          <p:cNvPr id="194" name="Shape 194"/>
          <p:cNvSpPr/>
          <p:nvPr/>
        </p:nvSpPr>
        <p:spPr>
          <a:xfrm flipH="1">
            <a:off x="7920673" y="4923473"/>
            <a:ext cx="315913" cy="1"/>
          </a:xfrm>
          <a:prstGeom prst="line">
            <a:avLst/>
          </a:prstGeom>
          <a:ln w="25400">
            <a:solidFill>
              <a:srgbClr val="FFFFFF"/>
            </a:solidFill>
            <a:round/>
          </a:ln>
        </p:spPr>
        <p:txBody>
          <a:bodyPr lIns="0" tIns="0" rIns="0" bIns="0"/>
          <a:lstStyle/>
          <a:p>
            <a:pPr lvl="0" defTabSz="457200">
              <a:defRPr sz="1200" baseline="0">
                <a:latin typeface="+mn-lt"/>
                <a:ea typeface="+mn-ea"/>
                <a:cs typeface="+mn-cs"/>
                <a:sym typeface="Helvetica"/>
              </a:defRPr>
            </a:pPr>
            <a:endParaRPr/>
          </a:p>
        </p:txBody>
      </p:sp>
      <p:sp>
        <p:nvSpPr>
          <p:cNvPr id="195" name="Shape 195"/>
          <p:cNvSpPr/>
          <p:nvPr/>
        </p:nvSpPr>
        <p:spPr>
          <a:xfrm flipH="1">
            <a:off x="7920673" y="4193223"/>
            <a:ext cx="315913" cy="1"/>
          </a:xfrm>
          <a:prstGeom prst="line">
            <a:avLst/>
          </a:prstGeom>
          <a:ln w="25400">
            <a:solidFill>
              <a:srgbClr val="FFFFFF"/>
            </a:solidFill>
            <a:round/>
          </a:ln>
        </p:spPr>
        <p:txBody>
          <a:bodyPr lIns="0" tIns="0" rIns="0" bIns="0"/>
          <a:lstStyle/>
          <a:p>
            <a:pPr lvl="0" defTabSz="457200">
              <a:defRPr sz="1200" baseline="0">
                <a:latin typeface="+mn-lt"/>
                <a:ea typeface="+mn-ea"/>
                <a:cs typeface="+mn-cs"/>
                <a:sym typeface="Helvetica"/>
              </a:defRPr>
            </a:pPr>
            <a:endParaRPr/>
          </a:p>
        </p:txBody>
      </p:sp>
      <p:sp>
        <p:nvSpPr>
          <p:cNvPr id="196" name="Shape 196"/>
          <p:cNvSpPr/>
          <p:nvPr/>
        </p:nvSpPr>
        <p:spPr>
          <a:xfrm flipH="1">
            <a:off x="7920673" y="3464560"/>
            <a:ext cx="315913" cy="1"/>
          </a:xfrm>
          <a:prstGeom prst="line">
            <a:avLst/>
          </a:prstGeom>
          <a:ln w="25400">
            <a:solidFill>
              <a:srgbClr val="FFFFFF"/>
            </a:solidFill>
            <a:round/>
          </a:ln>
        </p:spPr>
        <p:txBody>
          <a:bodyPr lIns="0" tIns="0" rIns="0" bIns="0"/>
          <a:lstStyle/>
          <a:p>
            <a:pPr lvl="0" defTabSz="457200">
              <a:defRPr sz="1200" baseline="0">
                <a:latin typeface="+mn-lt"/>
                <a:ea typeface="+mn-ea"/>
                <a:cs typeface="+mn-cs"/>
                <a:sym typeface="Helvetica"/>
              </a:defRPr>
            </a:pPr>
            <a:endParaRPr/>
          </a:p>
        </p:txBody>
      </p:sp>
      <p:sp>
        <p:nvSpPr>
          <p:cNvPr id="197" name="Shape 197"/>
          <p:cNvSpPr/>
          <p:nvPr/>
        </p:nvSpPr>
        <p:spPr>
          <a:xfrm flipH="1">
            <a:off x="7920673" y="2735897"/>
            <a:ext cx="315913" cy="1"/>
          </a:xfrm>
          <a:prstGeom prst="line">
            <a:avLst/>
          </a:prstGeom>
          <a:ln w="25400">
            <a:solidFill>
              <a:srgbClr val="FFFFFF"/>
            </a:solidFill>
            <a:round/>
          </a:ln>
        </p:spPr>
        <p:txBody>
          <a:bodyPr lIns="0" tIns="0" rIns="0" bIns="0"/>
          <a:lstStyle/>
          <a:p>
            <a:pPr lvl="0" defTabSz="457200">
              <a:defRPr sz="1200" baseline="0">
                <a:latin typeface="+mn-lt"/>
                <a:ea typeface="+mn-ea"/>
                <a:cs typeface="+mn-cs"/>
                <a:sym typeface="Helvetica"/>
              </a:defRPr>
            </a:pPr>
            <a:endParaRPr/>
          </a:p>
        </p:txBody>
      </p:sp>
      <p:sp>
        <p:nvSpPr>
          <p:cNvPr id="198" name="Shape 198"/>
          <p:cNvSpPr/>
          <p:nvPr/>
        </p:nvSpPr>
        <p:spPr>
          <a:xfrm flipH="1">
            <a:off x="7920673" y="5652135"/>
            <a:ext cx="315913" cy="1"/>
          </a:xfrm>
          <a:prstGeom prst="line">
            <a:avLst/>
          </a:prstGeom>
          <a:ln w="25400">
            <a:solidFill>
              <a:srgbClr val="FFFFFF"/>
            </a:solidFill>
            <a:round/>
          </a:ln>
        </p:spPr>
        <p:txBody>
          <a:bodyPr lIns="0" tIns="0" rIns="0" bIns="0"/>
          <a:lstStyle/>
          <a:p>
            <a:pPr lvl="0" defTabSz="457200">
              <a:defRPr sz="1200" baseline="0">
                <a:latin typeface="+mn-lt"/>
                <a:ea typeface="+mn-ea"/>
                <a:cs typeface="+mn-cs"/>
                <a:sym typeface="Helvetica"/>
              </a:defRPr>
            </a:pPr>
            <a:endParaRPr/>
          </a:p>
        </p:txBody>
      </p:sp>
      <p:sp>
        <p:nvSpPr>
          <p:cNvPr id="199" name="Shape 199"/>
          <p:cNvSpPr/>
          <p:nvPr/>
        </p:nvSpPr>
        <p:spPr>
          <a:xfrm flipH="1">
            <a:off x="7920673" y="2005647"/>
            <a:ext cx="315913" cy="1"/>
          </a:xfrm>
          <a:prstGeom prst="line">
            <a:avLst/>
          </a:prstGeom>
          <a:ln w="25400">
            <a:solidFill>
              <a:srgbClr val="FFFFFF"/>
            </a:solidFill>
            <a:round/>
          </a:ln>
        </p:spPr>
        <p:txBody>
          <a:bodyPr lIns="0" tIns="0" rIns="0" bIns="0"/>
          <a:lstStyle/>
          <a:p>
            <a:pPr lvl="0" defTabSz="457200">
              <a:defRPr sz="1200" baseline="0">
                <a:latin typeface="+mn-lt"/>
                <a:ea typeface="+mn-ea"/>
                <a:cs typeface="+mn-cs"/>
                <a:sym typeface="Helvetica"/>
              </a:defRPr>
            </a:pPr>
            <a:endParaRPr/>
          </a:p>
        </p:txBody>
      </p:sp>
      <p:sp>
        <p:nvSpPr>
          <p:cNvPr id="200" name="Shape 200"/>
          <p:cNvSpPr/>
          <p:nvPr/>
        </p:nvSpPr>
        <p:spPr>
          <a:xfrm>
            <a:off x="381000" y="5697343"/>
            <a:ext cx="6708775" cy="32087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p>
            <a:pPr lvl="0">
              <a:defRPr baseline="0"/>
            </a:pPr>
            <a:r>
              <a:rPr sz="1400" baseline="-25000"/>
              <a:t>*CML IV. </a:t>
            </a:r>
            <a:r>
              <a:rPr sz="1400" baseline="30000"/>
              <a:t>†</a:t>
            </a:r>
            <a:r>
              <a:rPr sz="1400" baseline="-25000"/>
              <a:t>CML IIIA. </a:t>
            </a:r>
            <a:r>
              <a:rPr sz="1400" baseline="30000"/>
              <a:t>‡</a:t>
            </a:r>
            <a:r>
              <a:rPr sz="1400" baseline="-25000"/>
              <a:t>CML III.</a:t>
            </a:r>
          </a:p>
        </p:txBody>
      </p:sp>
      <p:grpSp>
        <p:nvGrpSpPr>
          <p:cNvPr id="247" name="Group 247"/>
          <p:cNvGrpSpPr/>
          <p:nvPr/>
        </p:nvGrpSpPr>
        <p:grpSpPr>
          <a:xfrm>
            <a:off x="1671638" y="2063749"/>
            <a:ext cx="1739901" cy="314327"/>
            <a:chOff x="0" y="0"/>
            <a:chExt cx="1739900" cy="314325"/>
          </a:xfrm>
        </p:grpSpPr>
        <p:grpSp>
          <p:nvGrpSpPr>
            <p:cNvPr id="238" name="Group 238"/>
            <p:cNvGrpSpPr/>
            <p:nvPr/>
          </p:nvGrpSpPr>
          <p:grpSpPr>
            <a:xfrm>
              <a:off x="0" y="-1"/>
              <a:ext cx="1739901" cy="285752"/>
              <a:chOff x="0" y="0"/>
              <a:chExt cx="1739900" cy="285750"/>
            </a:xfrm>
          </p:grpSpPr>
          <p:sp>
            <p:nvSpPr>
              <p:cNvPr id="201" name="Shape 201"/>
              <p:cNvSpPr/>
              <p:nvPr/>
            </p:nvSpPr>
            <p:spPr>
              <a:xfrm>
                <a:off x="0" y="16668"/>
                <a:ext cx="1739901" cy="2238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1" y="0"/>
                    </a:lnTo>
                    <a:lnTo>
                      <a:pt x="1862" y="1609"/>
                    </a:lnTo>
                    <a:lnTo>
                      <a:pt x="2305" y="1609"/>
                    </a:lnTo>
                    <a:lnTo>
                      <a:pt x="2305" y="2528"/>
                    </a:lnTo>
                    <a:lnTo>
                      <a:pt x="3250" y="2528"/>
                    </a:lnTo>
                    <a:lnTo>
                      <a:pt x="3250" y="3217"/>
                    </a:lnTo>
                    <a:lnTo>
                      <a:pt x="3457" y="3217"/>
                    </a:lnTo>
                    <a:lnTo>
                      <a:pt x="3457" y="4826"/>
                    </a:lnTo>
                    <a:lnTo>
                      <a:pt x="4344" y="4596"/>
                    </a:lnTo>
                    <a:lnTo>
                      <a:pt x="4344" y="6204"/>
                    </a:lnTo>
                    <a:lnTo>
                      <a:pt x="5171" y="6204"/>
                    </a:lnTo>
                    <a:lnTo>
                      <a:pt x="5201" y="7123"/>
                    </a:lnTo>
                    <a:lnTo>
                      <a:pt x="5378" y="7123"/>
                    </a:lnTo>
                    <a:lnTo>
                      <a:pt x="5378" y="8043"/>
                    </a:lnTo>
                    <a:lnTo>
                      <a:pt x="6146" y="8043"/>
                    </a:lnTo>
                    <a:lnTo>
                      <a:pt x="6117" y="8962"/>
                    </a:lnTo>
                    <a:lnTo>
                      <a:pt x="6382" y="8962"/>
                    </a:lnTo>
                    <a:lnTo>
                      <a:pt x="6382" y="10340"/>
                    </a:lnTo>
                    <a:lnTo>
                      <a:pt x="6855" y="10340"/>
                    </a:lnTo>
                    <a:lnTo>
                      <a:pt x="6855" y="11719"/>
                    </a:lnTo>
                    <a:lnTo>
                      <a:pt x="7919" y="11719"/>
                    </a:lnTo>
                    <a:lnTo>
                      <a:pt x="7889" y="12408"/>
                    </a:lnTo>
                    <a:lnTo>
                      <a:pt x="8037" y="12408"/>
                    </a:lnTo>
                    <a:lnTo>
                      <a:pt x="8037" y="13098"/>
                    </a:lnTo>
                    <a:lnTo>
                      <a:pt x="9190" y="13098"/>
                    </a:lnTo>
                    <a:lnTo>
                      <a:pt x="9160" y="14706"/>
                    </a:lnTo>
                    <a:lnTo>
                      <a:pt x="10549" y="14706"/>
                    </a:lnTo>
                    <a:lnTo>
                      <a:pt x="10578" y="16085"/>
                    </a:lnTo>
                    <a:lnTo>
                      <a:pt x="11967" y="16085"/>
                    </a:lnTo>
                    <a:lnTo>
                      <a:pt x="11938" y="17694"/>
                    </a:lnTo>
                    <a:lnTo>
                      <a:pt x="12144" y="17694"/>
                    </a:lnTo>
                    <a:lnTo>
                      <a:pt x="12115" y="19532"/>
                    </a:lnTo>
                    <a:lnTo>
                      <a:pt x="13267" y="19532"/>
                    </a:lnTo>
                    <a:lnTo>
                      <a:pt x="13297" y="21600"/>
                    </a:lnTo>
                    <a:lnTo>
                      <a:pt x="21600" y="21600"/>
                    </a:lnTo>
                  </a:path>
                </a:pathLst>
              </a:custGeom>
              <a:noFill/>
              <a:ln w="28575" cap="flat">
                <a:solidFill>
                  <a:srgbClr val="333399"/>
                </a:solidFill>
                <a:prstDash val="solid"/>
                <a:round/>
              </a:ln>
              <a:effectLst/>
            </p:spPr>
            <p:txBody>
              <a:bodyPr wrap="square" lIns="0" tIns="0" rIns="0" bIns="0" numCol="1" anchor="ctr">
                <a:noAutofit/>
              </a:bodyPr>
              <a:lstStyle/>
              <a:p>
                <a:pPr lvl="0"/>
                <a:endParaRPr/>
              </a:p>
            </p:txBody>
          </p:sp>
          <p:sp>
            <p:nvSpPr>
              <p:cNvPr id="202" name="Shape 202"/>
              <p:cNvSpPr/>
              <p:nvPr/>
            </p:nvSpPr>
            <p:spPr>
              <a:xfrm>
                <a:off x="1092495" y="197644"/>
                <a:ext cx="1" cy="85726"/>
              </a:xfrm>
              <a:prstGeom prst="line">
                <a:avLst/>
              </a:prstGeom>
              <a:noFill/>
              <a:ln w="76200" cap="flat">
                <a:solidFill>
                  <a:srgbClr val="333399"/>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03" name="Shape 203"/>
              <p:cNvSpPr/>
              <p:nvPr/>
            </p:nvSpPr>
            <p:spPr>
              <a:xfrm>
                <a:off x="1166280" y="197644"/>
                <a:ext cx="1" cy="85726"/>
              </a:xfrm>
              <a:prstGeom prst="line">
                <a:avLst/>
              </a:prstGeom>
              <a:noFill/>
              <a:ln w="76200" cap="flat">
                <a:solidFill>
                  <a:srgbClr val="333399"/>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04" name="Shape 204"/>
              <p:cNvSpPr/>
              <p:nvPr/>
            </p:nvSpPr>
            <p:spPr>
              <a:xfrm>
                <a:off x="1240064" y="197644"/>
                <a:ext cx="1" cy="85726"/>
              </a:xfrm>
              <a:prstGeom prst="line">
                <a:avLst/>
              </a:prstGeom>
              <a:noFill/>
              <a:ln w="76200" cap="flat">
                <a:solidFill>
                  <a:srgbClr val="333399"/>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05" name="Shape 205"/>
              <p:cNvSpPr/>
              <p:nvPr/>
            </p:nvSpPr>
            <p:spPr>
              <a:xfrm>
                <a:off x="1456660" y="197644"/>
                <a:ext cx="1" cy="85726"/>
              </a:xfrm>
              <a:prstGeom prst="line">
                <a:avLst/>
              </a:prstGeom>
              <a:noFill/>
              <a:ln w="76200" cap="flat">
                <a:solidFill>
                  <a:srgbClr val="333399"/>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06" name="Shape 206"/>
              <p:cNvSpPr/>
              <p:nvPr/>
            </p:nvSpPr>
            <p:spPr>
              <a:xfrm>
                <a:off x="1313851" y="197644"/>
                <a:ext cx="1" cy="85726"/>
              </a:xfrm>
              <a:prstGeom prst="line">
                <a:avLst/>
              </a:prstGeom>
              <a:noFill/>
              <a:ln w="76200" cap="flat">
                <a:solidFill>
                  <a:srgbClr val="333399"/>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07" name="Shape 207"/>
              <p:cNvSpPr/>
              <p:nvPr/>
            </p:nvSpPr>
            <p:spPr>
              <a:xfrm>
                <a:off x="1385255" y="200025"/>
                <a:ext cx="1" cy="85726"/>
              </a:xfrm>
              <a:prstGeom prst="line">
                <a:avLst/>
              </a:prstGeom>
              <a:noFill/>
              <a:ln w="76200" cap="flat">
                <a:solidFill>
                  <a:srgbClr val="333399"/>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08" name="Shape 208"/>
              <p:cNvSpPr/>
              <p:nvPr/>
            </p:nvSpPr>
            <p:spPr>
              <a:xfrm>
                <a:off x="797354" y="133349"/>
                <a:ext cx="1" cy="85726"/>
              </a:xfrm>
              <a:prstGeom prst="line">
                <a:avLst/>
              </a:prstGeom>
              <a:noFill/>
              <a:ln w="76200" cap="flat">
                <a:solidFill>
                  <a:srgbClr val="333399"/>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09" name="Shape 209"/>
              <p:cNvSpPr/>
              <p:nvPr/>
            </p:nvSpPr>
            <p:spPr>
              <a:xfrm>
                <a:off x="687866" y="114299"/>
                <a:ext cx="1" cy="85726"/>
              </a:xfrm>
              <a:prstGeom prst="line">
                <a:avLst/>
              </a:prstGeom>
              <a:noFill/>
              <a:ln w="76200" cap="flat">
                <a:solidFill>
                  <a:srgbClr val="333399"/>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10" name="Shape 210"/>
              <p:cNvSpPr/>
              <p:nvPr/>
            </p:nvSpPr>
            <p:spPr>
              <a:xfrm>
                <a:off x="597420" y="95249"/>
                <a:ext cx="1" cy="85726"/>
              </a:xfrm>
              <a:prstGeom prst="line">
                <a:avLst/>
              </a:prstGeom>
              <a:noFill/>
              <a:ln w="57150" cap="flat">
                <a:solidFill>
                  <a:srgbClr val="333399"/>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11" name="Shape 211"/>
              <p:cNvSpPr/>
              <p:nvPr/>
            </p:nvSpPr>
            <p:spPr>
              <a:xfrm>
                <a:off x="1002048" y="169069"/>
                <a:ext cx="1" cy="85726"/>
              </a:xfrm>
              <a:prstGeom prst="line">
                <a:avLst/>
              </a:prstGeom>
              <a:noFill/>
              <a:ln w="57150" cap="flat">
                <a:solidFill>
                  <a:srgbClr val="333399"/>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12" name="Shape 212"/>
              <p:cNvSpPr/>
              <p:nvPr/>
            </p:nvSpPr>
            <p:spPr>
              <a:xfrm>
                <a:off x="849718" y="133349"/>
                <a:ext cx="1" cy="85726"/>
              </a:xfrm>
              <a:prstGeom prst="line">
                <a:avLst/>
              </a:prstGeom>
              <a:noFill/>
              <a:ln w="28575" cap="flat">
                <a:solidFill>
                  <a:srgbClr val="333399"/>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13" name="Shape 213"/>
              <p:cNvSpPr/>
              <p:nvPr/>
            </p:nvSpPr>
            <p:spPr>
              <a:xfrm>
                <a:off x="880661" y="145255"/>
                <a:ext cx="1" cy="85726"/>
              </a:xfrm>
              <a:prstGeom prst="line">
                <a:avLst/>
              </a:prstGeom>
              <a:noFill/>
              <a:ln w="28575" cap="flat">
                <a:solidFill>
                  <a:srgbClr val="333399"/>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14" name="Shape 214"/>
              <p:cNvSpPr/>
              <p:nvPr/>
            </p:nvSpPr>
            <p:spPr>
              <a:xfrm>
                <a:off x="913983" y="145255"/>
                <a:ext cx="1" cy="85726"/>
              </a:xfrm>
              <a:prstGeom prst="line">
                <a:avLst/>
              </a:prstGeom>
              <a:noFill/>
              <a:ln w="28575" cap="flat">
                <a:solidFill>
                  <a:srgbClr val="333399"/>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15" name="Shape 215"/>
              <p:cNvSpPr/>
              <p:nvPr/>
            </p:nvSpPr>
            <p:spPr>
              <a:xfrm>
                <a:off x="947306" y="150018"/>
                <a:ext cx="1" cy="85726"/>
              </a:xfrm>
              <a:prstGeom prst="line">
                <a:avLst/>
              </a:prstGeom>
              <a:noFill/>
              <a:ln w="28575" cap="flat">
                <a:solidFill>
                  <a:srgbClr val="333399"/>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16" name="Shape 216"/>
              <p:cNvSpPr/>
              <p:nvPr/>
            </p:nvSpPr>
            <p:spPr>
              <a:xfrm>
                <a:off x="742611" y="114299"/>
                <a:ext cx="1" cy="85726"/>
              </a:xfrm>
              <a:prstGeom prst="line">
                <a:avLst/>
              </a:prstGeom>
              <a:noFill/>
              <a:ln w="28575" cap="flat">
                <a:solidFill>
                  <a:srgbClr val="333399"/>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17" name="Shape 217"/>
              <p:cNvSpPr/>
              <p:nvPr/>
            </p:nvSpPr>
            <p:spPr>
              <a:xfrm>
                <a:off x="1559008" y="190499"/>
                <a:ext cx="1" cy="85726"/>
              </a:xfrm>
              <a:prstGeom prst="line">
                <a:avLst/>
              </a:prstGeom>
              <a:noFill/>
              <a:ln w="28575" cap="flat">
                <a:solidFill>
                  <a:srgbClr val="333399"/>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18" name="Shape 218"/>
              <p:cNvSpPr/>
              <p:nvPr/>
            </p:nvSpPr>
            <p:spPr>
              <a:xfrm>
                <a:off x="1040132" y="164306"/>
                <a:ext cx="1" cy="85726"/>
              </a:xfrm>
              <a:prstGeom prst="line">
                <a:avLst/>
              </a:prstGeom>
              <a:noFill/>
              <a:ln w="12700" cap="flat">
                <a:solidFill>
                  <a:srgbClr val="333399"/>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19" name="Shape 219"/>
              <p:cNvSpPr/>
              <p:nvPr/>
            </p:nvSpPr>
            <p:spPr>
              <a:xfrm>
                <a:off x="1589951" y="190500"/>
                <a:ext cx="1" cy="85726"/>
              </a:xfrm>
              <a:prstGeom prst="line">
                <a:avLst/>
              </a:prstGeom>
              <a:noFill/>
              <a:ln w="12700" cap="flat">
                <a:solidFill>
                  <a:srgbClr val="333399"/>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20" name="Shape 220"/>
              <p:cNvSpPr/>
              <p:nvPr/>
            </p:nvSpPr>
            <p:spPr>
              <a:xfrm>
                <a:off x="1625653" y="190500"/>
                <a:ext cx="1" cy="85726"/>
              </a:xfrm>
              <a:prstGeom prst="line">
                <a:avLst/>
              </a:prstGeom>
              <a:noFill/>
              <a:ln w="12700" cap="flat">
                <a:solidFill>
                  <a:srgbClr val="333399"/>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21" name="Shape 221"/>
              <p:cNvSpPr/>
              <p:nvPr/>
            </p:nvSpPr>
            <p:spPr>
              <a:xfrm>
                <a:off x="1723240" y="195263"/>
                <a:ext cx="1" cy="85726"/>
              </a:xfrm>
              <a:prstGeom prst="line">
                <a:avLst/>
              </a:prstGeom>
              <a:noFill/>
              <a:ln w="12700" cap="flat">
                <a:solidFill>
                  <a:srgbClr val="333399"/>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22" name="Shape 222"/>
              <p:cNvSpPr/>
              <p:nvPr/>
            </p:nvSpPr>
            <p:spPr>
              <a:xfrm>
                <a:off x="516496" y="73818"/>
                <a:ext cx="1" cy="85726"/>
              </a:xfrm>
              <a:prstGeom prst="line">
                <a:avLst/>
              </a:prstGeom>
              <a:noFill/>
              <a:ln w="12700" cap="flat">
                <a:solidFill>
                  <a:srgbClr val="333399"/>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23" name="Shape 223"/>
              <p:cNvSpPr/>
              <p:nvPr/>
            </p:nvSpPr>
            <p:spPr>
              <a:xfrm>
                <a:off x="554579" y="83343"/>
                <a:ext cx="1" cy="85726"/>
              </a:xfrm>
              <a:prstGeom prst="line">
                <a:avLst/>
              </a:prstGeom>
              <a:noFill/>
              <a:ln w="12700" cap="flat">
                <a:solidFill>
                  <a:srgbClr val="333399"/>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24" name="Shape 224"/>
              <p:cNvSpPr/>
              <p:nvPr/>
            </p:nvSpPr>
            <p:spPr>
              <a:xfrm>
                <a:off x="542678" y="83343"/>
                <a:ext cx="1" cy="85726"/>
              </a:xfrm>
              <a:prstGeom prst="line">
                <a:avLst/>
              </a:prstGeom>
              <a:noFill/>
              <a:ln w="12700" cap="flat">
                <a:solidFill>
                  <a:srgbClr val="333399"/>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25" name="Shape 225"/>
              <p:cNvSpPr/>
              <p:nvPr/>
            </p:nvSpPr>
            <p:spPr>
              <a:xfrm>
                <a:off x="495075" y="71437"/>
                <a:ext cx="1" cy="85726"/>
              </a:xfrm>
              <a:prstGeom prst="line">
                <a:avLst/>
              </a:prstGeom>
              <a:noFill/>
              <a:ln w="12700" cap="flat">
                <a:solidFill>
                  <a:srgbClr val="333399"/>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26" name="Shape 226"/>
              <p:cNvSpPr/>
              <p:nvPr/>
            </p:nvSpPr>
            <p:spPr>
              <a:xfrm>
                <a:off x="464133" y="54768"/>
                <a:ext cx="1" cy="85726"/>
              </a:xfrm>
              <a:prstGeom prst="line">
                <a:avLst/>
              </a:prstGeom>
              <a:noFill/>
              <a:ln w="12700" cap="flat">
                <a:solidFill>
                  <a:srgbClr val="333399"/>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27" name="Shape 227"/>
              <p:cNvSpPr/>
              <p:nvPr/>
            </p:nvSpPr>
            <p:spPr>
              <a:xfrm>
                <a:off x="449852" y="54768"/>
                <a:ext cx="1" cy="85726"/>
              </a:xfrm>
              <a:prstGeom prst="line">
                <a:avLst/>
              </a:prstGeom>
              <a:noFill/>
              <a:ln w="12700" cap="flat">
                <a:solidFill>
                  <a:srgbClr val="333399"/>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28" name="Shape 228"/>
              <p:cNvSpPr/>
              <p:nvPr/>
            </p:nvSpPr>
            <p:spPr>
              <a:xfrm>
                <a:off x="407009" y="42862"/>
                <a:ext cx="1" cy="85726"/>
              </a:xfrm>
              <a:prstGeom prst="line">
                <a:avLst/>
              </a:prstGeom>
              <a:noFill/>
              <a:ln w="12700" cap="flat">
                <a:solidFill>
                  <a:srgbClr val="333399"/>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29" name="Shape 229"/>
              <p:cNvSpPr/>
              <p:nvPr/>
            </p:nvSpPr>
            <p:spPr>
              <a:xfrm>
                <a:off x="392728" y="42862"/>
                <a:ext cx="1" cy="85726"/>
              </a:xfrm>
              <a:prstGeom prst="line">
                <a:avLst/>
              </a:prstGeom>
              <a:noFill/>
              <a:ln w="12700" cap="flat">
                <a:solidFill>
                  <a:srgbClr val="333399"/>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30" name="Shape 230"/>
              <p:cNvSpPr/>
              <p:nvPr/>
            </p:nvSpPr>
            <p:spPr>
              <a:xfrm>
                <a:off x="373687" y="42862"/>
                <a:ext cx="1" cy="85726"/>
              </a:xfrm>
              <a:prstGeom prst="line">
                <a:avLst/>
              </a:prstGeom>
              <a:noFill/>
              <a:ln w="12700" cap="flat">
                <a:solidFill>
                  <a:srgbClr val="333399"/>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31" name="Shape 231"/>
              <p:cNvSpPr/>
              <p:nvPr/>
            </p:nvSpPr>
            <p:spPr>
              <a:xfrm>
                <a:off x="328464" y="23812"/>
                <a:ext cx="1" cy="85726"/>
              </a:xfrm>
              <a:prstGeom prst="line">
                <a:avLst/>
              </a:prstGeom>
              <a:noFill/>
              <a:ln w="12700" cap="flat">
                <a:solidFill>
                  <a:srgbClr val="333399"/>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32" name="Shape 232"/>
              <p:cNvSpPr/>
              <p:nvPr/>
            </p:nvSpPr>
            <p:spPr>
              <a:xfrm>
                <a:off x="307043" y="16668"/>
                <a:ext cx="1" cy="85726"/>
              </a:xfrm>
              <a:prstGeom prst="line">
                <a:avLst/>
              </a:prstGeom>
              <a:noFill/>
              <a:ln w="12700" cap="flat">
                <a:solidFill>
                  <a:srgbClr val="333399"/>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33" name="Shape 233"/>
              <p:cNvSpPr/>
              <p:nvPr/>
            </p:nvSpPr>
            <p:spPr>
              <a:xfrm>
                <a:off x="288001" y="14287"/>
                <a:ext cx="1" cy="85726"/>
              </a:xfrm>
              <a:prstGeom prst="line">
                <a:avLst/>
              </a:prstGeom>
              <a:noFill/>
              <a:ln w="12700" cap="flat">
                <a:solidFill>
                  <a:srgbClr val="333399"/>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34" name="Shape 234"/>
              <p:cNvSpPr/>
              <p:nvPr/>
            </p:nvSpPr>
            <p:spPr>
              <a:xfrm>
                <a:off x="1518546" y="192882"/>
                <a:ext cx="1" cy="85726"/>
              </a:xfrm>
              <a:prstGeom prst="line">
                <a:avLst/>
              </a:prstGeom>
              <a:noFill/>
              <a:ln w="19050" cap="flat">
                <a:solidFill>
                  <a:srgbClr val="333399"/>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35" name="Shape 235"/>
              <p:cNvSpPr/>
              <p:nvPr/>
            </p:nvSpPr>
            <p:spPr>
              <a:xfrm>
                <a:off x="268960" y="7143"/>
                <a:ext cx="1" cy="85726"/>
              </a:xfrm>
              <a:prstGeom prst="line">
                <a:avLst/>
              </a:prstGeom>
              <a:noFill/>
              <a:ln w="19050" cap="flat">
                <a:solidFill>
                  <a:srgbClr val="333399"/>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36" name="Shape 236"/>
              <p:cNvSpPr/>
              <p:nvPr/>
            </p:nvSpPr>
            <p:spPr>
              <a:xfrm>
                <a:off x="242778" y="7143"/>
                <a:ext cx="1" cy="85726"/>
              </a:xfrm>
              <a:prstGeom prst="line">
                <a:avLst/>
              </a:prstGeom>
              <a:noFill/>
              <a:ln w="19050" cap="flat">
                <a:solidFill>
                  <a:srgbClr val="333399"/>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37" name="Shape 237"/>
              <p:cNvSpPr/>
              <p:nvPr/>
            </p:nvSpPr>
            <p:spPr>
              <a:xfrm>
                <a:off x="221356" y="0"/>
                <a:ext cx="1" cy="85725"/>
              </a:xfrm>
              <a:prstGeom prst="line">
                <a:avLst/>
              </a:prstGeom>
              <a:noFill/>
              <a:ln w="19050" cap="flat">
                <a:solidFill>
                  <a:srgbClr val="333399"/>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grpSp>
        <p:grpSp>
          <p:nvGrpSpPr>
            <p:cNvPr id="242" name="Group 242"/>
            <p:cNvGrpSpPr/>
            <p:nvPr/>
          </p:nvGrpSpPr>
          <p:grpSpPr>
            <a:xfrm>
              <a:off x="1320991" y="176212"/>
              <a:ext cx="64264" cy="138114"/>
              <a:chOff x="0" y="0"/>
              <a:chExt cx="64262" cy="138112"/>
            </a:xfrm>
          </p:grpSpPr>
          <p:sp>
            <p:nvSpPr>
              <p:cNvPr id="239" name="Shape 239"/>
              <p:cNvSpPr/>
              <p:nvPr/>
            </p:nvSpPr>
            <p:spPr>
              <a:xfrm>
                <a:off x="0" y="0"/>
                <a:ext cx="64263" cy="1"/>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40" name="Shape 240"/>
              <p:cNvSpPr/>
              <p:nvPr/>
            </p:nvSpPr>
            <p:spPr>
              <a:xfrm>
                <a:off x="0" y="138112"/>
                <a:ext cx="64263" cy="1"/>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41" name="Shape 241"/>
              <p:cNvSpPr/>
              <p:nvPr/>
            </p:nvSpPr>
            <p:spPr>
              <a:xfrm flipV="1">
                <a:off x="33321" y="1"/>
                <a:ext cx="1" cy="135732"/>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grpSp>
        <p:grpSp>
          <p:nvGrpSpPr>
            <p:cNvPr id="246" name="Group 246"/>
            <p:cNvGrpSpPr/>
            <p:nvPr/>
          </p:nvGrpSpPr>
          <p:grpSpPr>
            <a:xfrm>
              <a:off x="502215" y="80961"/>
              <a:ext cx="64264" cy="100015"/>
              <a:chOff x="0" y="0"/>
              <a:chExt cx="64262" cy="100013"/>
            </a:xfrm>
          </p:grpSpPr>
          <p:sp>
            <p:nvSpPr>
              <p:cNvPr id="243" name="Shape 243"/>
              <p:cNvSpPr/>
              <p:nvPr/>
            </p:nvSpPr>
            <p:spPr>
              <a:xfrm>
                <a:off x="0" y="-1"/>
                <a:ext cx="64263" cy="1"/>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44" name="Shape 244"/>
              <p:cNvSpPr/>
              <p:nvPr/>
            </p:nvSpPr>
            <p:spPr>
              <a:xfrm>
                <a:off x="0" y="100013"/>
                <a:ext cx="64263" cy="1"/>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45" name="Shape 245"/>
              <p:cNvSpPr/>
              <p:nvPr/>
            </p:nvSpPr>
            <p:spPr>
              <a:xfrm flipV="1">
                <a:off x="33321" y="1"/>
                <a:ext cx="1" cy="98290"/>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grpSp>
      </p:grpSp>
      <p:grpSp>
        <p:nvGrpSpPr>
          <p:cNvPr id="299" name="Group 299"/>
          <p:cNvGrpSpPr/>
          <p:nvPr/>
        </p:nvGrpSpPr>
        <p:grpSpPr>
          <a:xfrm>
            <a:off x="1668463" y="2081213"/>
            <a:ext cx="2979737" cy="1381126"/>
            <a:chOff x="0" y="0"/>
            <a:chExt cx="2979736" cy="1381125"/>
          </a:xfrm>
        </p:grpSpPr>
        <p:grpSp>
          <p:nvGrpSpPr>
            <p:cNvPr id="290" name="Group 290"/>
            <p:cNvGrpSpPr/>
            <p:nvPr/>
          </p:nvGrpSpPr>
          <p:grpSpPr>
            <a:xfrm>
              <a:off x="0" y="0"/>
              <a:ext cx="2979737" cy="1290637"/>
              <a:chOff x="0" y="0"/>
              <a:chExt cx="2979736" cy="1290636"/>
            </a:xfrm>
          </p:grpSpPr>
          <p:sp>
            <p:nvSpPr>
              <p:cNvPr id="248" name="Shape 248"/>
              <p:cNvSpPr/>
              <p:nvPr/>
            </p:nvSpPr>
            <p:spPr>
              <a:xfrm>
                <a:off x="0" y="0"/>
                <a:ext cx="2979737" cy="12414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5" y="0"/>
                    </a:lnTo>
                    <a:lnTo>
                      <a:pt x="1122" y="539"/>
                    </a:lnTo>
                    <a:lnTo>
                      <a:pt x="1433" y="580"/>
                    </a:lnTo>
                    <a:lnTo>
                      <a:pt x="1450" y="1202"/>
                    </a:lnTo>
                    <a:lnTo>
                      <a:pt x="1692" y="1202"/>
                    </a:lnTo>
                    <a:lnTo>
                      <a:pt x="1692" y="1783"/>
                    </a:lnTo>
                    <a:lnTo>
                      <a:pt x="1865" y="1783"/>
                    </a:lnTo>
                    <a:lnTo>
                      <a:pt x="1847" y="2280"/>
                    </a:lnTo>
                    <a:lnTo>
                      <a:pt x="2124" y="2239"/>
                    </a:lnTo>
                    <a:lnTo>
                      <a:pt x="2141" y="2736"/>
                    </a:lnTo>
                    <a:lnTo>
                      <a:pt x="2296" y="2736"/>
                    </a:lnTo>
                    <a:lnTo>
                      <a:pt x="2279" y="3358"/>
                    </a:lnTo>
                    <a:lnTo>
                      <a:pt x="2486" y="3358"/>
                    </a:lnTo>
                    <a:lnTo>
                      <a:pt x="2504" y="4353"/>
                    </a:lnTo>
                    <a:lnTo>
                      <a:pt x="2711" y="4353"/>
                    </a:lnTo>
                    <a:lnTo>
                      <a:pt x="2711" y="4851"/>
                    </a:lnTo>
                    <a:lnTo>
                      <a:pt x="2935" y="4851"/>
                    </a:lnTo>
                    <a:lnTo>
                      <a:pt x="2953" y="5390"/>
                    </a:lnTo>
                    <a:lnTo>
                      <a:pt x="3142" y="5390"/>
                    </a:lnTo>
                    <a:lnTo>
                      <a:pt x="3160" y="5763"/>
                    </a:lnTo>
                    <a:lnTo>
                      <a:pt x="3332" y="5804"/>
                    </a:lnTo>
                    <a:lnTo>
                      <a:pt x="3332" y="6550"/>
                    </a:lnTo>
                    <a:lnTo>
                      <a:pt x="3471" y="6550"/>
                    </a:lnTo>
                    <a:lnTo>
                      <a:pt x="3471" y="7172"/>
                    </a:lnTo>
                    <a:lnTo>
                      <a:pt x="3678" y="7172"/>
                    </a:lnTo>
                    <a:lnTo>
                      <a:pt x="3678" y="7670"/>
                    </a:lnTo>
                    <a:lnTo>
                      <a:pt x="3816" y="7670"/>
                    </a:lnTo>
                    <a:lnTo>
                      <a:pt x="3799" y="8250"/>
                    </a:lnTo>
                    <a:lnTo>
                      <a:pt x="4040" y="8292"/>
                    </a:lnTo>
                    <a:lnTo>
                      <a:pt x="4040" y="8831"/>
                    </a:lnTo>
                    <a:lnTo>
                      <a:pt x="4368" y="8831"/>
                    </a:lnTo>
                    <a:lnTo>
                      <a:pt x="4351" y="9494"/>
                    </a:lnTo>
                    <a:lnTo>
                      <a:pt x="4696" y="9494"/>
                    </a:lnTo>
                    <a:lnTo>
                      <a:pt x="4696" y="9743"/>
                    </a:lnTo>
                    <a:lnTo>
                      <a:pt x="4904" y="9743"/>
                    </a:lnTo>
                    <a:lnTo>
                      <a:pt x="4904" y="10157"/>
                    </a:lnTo>
                    <a:lnTo>
                      <a:pt x="5145" y="10157"/>
                    </a:lnTo>
                    <a:lnTo>
                      <a:pt x="5163" y="10448"/>
                    </a:lnTo>
                    <a:lnTo>
                      <a:pt x="5370" y="10448"/>
                    </a:lnTo>
                    <a:lnTo>
                      <a:pt x="5370" y="10655"/>
                    </a:lnTo>
                    <a:lnTo>
                      <a:pt x="5784" y="10696"/>
                    </a:lnTo>
                    <a:lnTo>
                      <a:pt x="5801" y="11360"/>
                    </a:lnTo>
                    <a:lnTo>
                      <a:pt x="6095" y="11360"/>
                    </a:lnTo>
                    <a:lnTo>
                      <a:pt x="6112" y="11691"/>
                    </a:lnTo>
                    <a:lnTo>
                      <a:pt x="6371" y="11691"/>
                    </a:lnTo>
                    <a:lnTo>
                      <a:pt x="6371" y="12230"/>
                    </a:lnTo>
                    <a:lnTo>
                      <a:pt x="6561" y="12272"/>
                    </a:lnTo>
                    <a:lnTo>
                      <a:pt x="6561" y="12686"/>
                    </a:lnTo>
                    <a:lnTo>
                      <a:pt x="7131" y="12728"/>
                    </a:lnTo>
                    <a:lnTo>
                      <a:pt x="7131" y="12894"/>
                    </a:lnTo>
                    <a:lnTo>
                      <a:pt x="7355" y="12894"/>
                    </a:lnTo>
                    <a:lnTo>
                      <a:pt x="7373" y="13267"/>
                    </a:lnTo>
                    <a:lnTo>
                      <a:pt x="7753" y="13267"/>
                    </a:lnTo>
                    <a:lnTo>
                      <a:pt x="7753" y="13598"/>
                    </a:lnTo>
                    <a:lnTo>
                      <a:pt x="7977" y="13598"/>
                    </a:lnTo>
                    <a:lnTo>
                      <a:pt x="7977" y="13847"/>
                    </a:lnTo>
                    <a:lnTo>
                      <a:pt x="8184" y="13847"/>
                    </a:lnTo>
                    <a:lnTo>
                      <a:pt x="8184" y="14137"/>
                    </a:lnTo>
                    <a:lnTo>
                      <a:pt x="8633" y="14096"/>
                    </a:lnTo>
                    <a:lnTo>
                      <a:pt x="8633" y="14635"/>
                    </a:lnTo>
                    <a:lnTo>
                      <a:pt x="8806" y="14635"/>
                    </a:lnTo>
                    <a:lnTo>
                      <a:pt x="8823" y="14967"/>
                    </a:lnTo>
                    <a:lnTo>
                      <a:pt x="8944" y="14967"/>
                    </a:lnTo>
                    <a:lnTo>
                      <a:pt x="8944" y="15257"/>
                    </a:lnTo>
                    <a:lnTo>
                      <a:pt x="9220" y="15298"/>
                    </a:lnTo>
                    <a:lnTo>
                      <a:pt x="9237" y="15588"/>
                    </a:lnTo>
                    <a:lnTo>
                      <a:pt x="9652" y="15588"/>
                    </a:lnTo>
                    <a:lnTo>
                      <a:pt x="9669" y="15879"/>
                    </a:lnTo>
                    <a:lnTo>
                      <a:pt x="9859" y="15920"/>
                    </a:lnTo>
                    <a:lnTo>
                      <a:pt x="9859" y="16210"/>
                    </a:lnTo>
                    <a:lnTo>
                      <a:pt x="10083" y="16210"/>
                    </a:lnTo>
                    <a:lnTo>
                      <a:pt x="10083" y="16459"/>
                    </a:lnTo>
                    <a:lnTo>
                      <a:pt x="10308" y="16459"/>
                    </a:lnTo>
                    <a:lnTo>
                      <a:pt x="10308" y="16666"/>
                    </a:lnTo>
                    <a:lnTo>
                      <a:pt x="10550" y="16708"/>
                    </a:lnTo>
                    <a:lnTo>
                      <a:pt x="10567" y="17040"/>
                    </a:lnTo>
                    <a:lnTo>
                      <a:pt x="10895" y="16998"/>
                    </a:lnTo>
                    <a:lnTo>
                      <a:pt x="10930" y="17371"/>
                    </a:lnTo>
                    <a:lnTo>
                      <a:pt x="11309" y="17371"/>
                    </a:lnTo>
                    <a:lnTo>
                      <a:pt x="11309" y="17661"/>
                    </a:lnTo>
                    <a:lnTo>
                      <a:pt x="11637" y="17661"/>
                    </a:lnTo>
                    <a:lnTo>
                      <a:pt x="11637" y="18076"/>
                    </a:lnTo>
                    <a:lnTo>
                      <a:pt x="12604" y="18076"/>
                    </a:lnTo>
                    <a:lnTo>
                      <a:pt x="12604" y="18366"/>
                    </a:lnTo>
                    <a:lnTo>
                      <a:pt x="12984" y="18366"/>
                    </a:lnTo>
                    <a:lnTo>
                      <a:pt x="12984" y="18656"/>
                    </a:lnTo>
                    <a:lnTo>
                      <a:pt x="13450" y="18656"/>
                    </a:lnTo>
                    <a:lnTo>
                      <a:pt x="13450" y="18864"/>
                    </a:lnTo>
                    <a:lnTo>
                      <a:pt x="13709" y="18864"/>
                    </a:lnTo>
                    <a:lnTo>
                      <a:pt x="13709" y="19112"/>
                    </a:lnTo>
                    <a:lnTo>
                      <a:pt x="13986" y="19112"/>
                    </a:lnTo>
                    <a:lnTo>
                      <a:pt x="13986" y="19320"/>
                    </a:lnTo>
                    <a:lnTo>
                      <a:pt x="14158" y="19320"/>
                    </a:lnTo>
                    <a:lnTo>
                      <a:pt x="14158" y="19569"/>
                    </a:lnTo>
                    <a:lnTo>
                      <a:pt x="14538" y="19569"/>
                    </a:lnTo>
                    <a:lnTo>
                      <a:pt x="14555" y="19817"/>
                    </a:lnTo>
                    <a:lnTo>
                      <a:pt x="15971" y="19817"/>
                    </a:lnTo>
                    <a:lnTo>
                      <a:pt x="15954" y="19942"/>
                    </a:lnTo>
                    <a:lnTo>
                      <a:pt x="16144" y="19900"/>
                    </a:lnTo>
                    <a:lnTo>
                      <a:pt x="16144" y="20439"/>
                    </a:lnTo>
                    <a:lnTo>
                      <a:pt x="16800" y="20439"/>
                    </a:lnTo>
                    <a:lnTo>
                      <a:pt x="16800" y="20771"/>
                    </a:lnTo>
                    <a:lnTo>
                      <a:pt x="16990" y="20812"/>
                    </a:lnTo>
                    <a:lnTo>
                      <a:pt x="16990" y="21102"/>
                    </a:lnTo>
                    <a:lnTo>
                      <a:pt x="17560" y="21102"/>
                    </a:lnTo>
                    <a:lnTo>
                      <a:pt x="17560" y="21351"/>
                    </a:lnTo>
                    <a:lnTo>
                      <a:pt x="17750" y="21351"/>
                    </a:lnTo>
                    <a:lnTo>
                      <a:pt x="17767" y="21600"/>
                    </a:lnTo>
                    <a:lnTo>
                      <a:pt x="21600" y="21600"/>
                    </a:lnTo>
                  </a:path>
                </a:pathLst>
              </a:custGeom>
              <a:noFill/>
              <a:ln w="28575" cap="flat">
                <a:solidFill>
                  <a:srgbClr val="2D2D8A"/>
                </a:solidFill>
                <a:prstDash val="solid"/>
                <a:round/>
              </a:ln>
              <a:effectLst/>
            </p:spPr>
            <p:txBody>
              <a:bodyPr wrap="square" lIns="0" tIns="0" rIns="0" bIns="0" numCol="1" anchor="ctr">
                <a:noAutofit/>
              </a:bodyPr>
              <a:lstStyle/>
              <a:p>
                <a:pPr lvl="0" algn="ctr">
                  <a:defRPr>
                    <a:latin typeface="Arial"/>
                    <a:ea typeface="Arial"/>
                    <a:cs typeface="Arial"/>
                    <a:sym typeface="Arial"/>
                  </a:defRPr>
                </a:pPr>
                <a:endParaRPr/>
              </a:p>
            </p:txBody>
          </p:sp>
          <p:sp>
            <p:nvSpPr>
              <p:cNvPr id="249" name="Shape 249"/>
              <p:cNvSpPr/>
              <p:nvPr/>
            </p:nvSpPr>
            <p:spPr>
              <a:xfrm>
                <a:off x="2476499" y="1200150"/>
                <a:ext cx="1" cy="85725"/>
              </a:xfrm>
              <a:prstGeom prst="line">
                <a:avLst/>
              </a:prstGeom>
              <a:noFill/>
              <a:ln w="76200" cap="flat">
                <a:solidFill>
                  <a:srgbClr val="2D2D8A"/>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50" name="Shape 250"/>
              <p:cNvSpPr/>
              <p:nvPr/>
            </p:nvSpPr>
            <p:spPr>
              <a:xfrm>
                <a:off x="2541587" y="1200150"/>
                <a:ext cx="1" cy="85725"/>
              </a:xfrm>
              <a:prstGeom prst="line">
                <a:avLst/>
              </a:prstGeom>
              <a:noFill/>
              <a:ln w="76200" cap="flat">
                <a:solidFill>
                  <a:srgbClr val="2D2D8A"/>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51" name="Shape 251"/>
              <p:cNvSpPr/>
              <p:nvPr/>
            </p:nvSpPr>
            <p:spPr>
              <a:xfrm>
                <a:off x="2781300" y="1200150"/>
                <a:ext cx="0" cy="85725"/>
              </a:xfrm>
              <a:prstGeom prst="line">
                <a:avLst/>
              </a:prstGeom>
              <a:noFill/>
              <a:ln w="57150" cap="flat">
                <a:solidFill>
                  <a:srgbClr val="2D2D8A"/>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52" name="Shape 252"/>
              <p:cNvSpPr/>
              <p:nvPr/>
            </p:nvSpPr>
            <p:spPr>
              <a:xfrm>
                <a:off x="2400299" y="1165225"/>
                <a:ext cx="1" cy="85725"/>
              </a:xfrm>
              <a:prstGeom prst="line">
                <a:avLst/>
              </a:prstGeom>
              <a:noFill/>
              <a:ln w="57150" cap="flat">
                <a:solidFill>
                  <a:srgbClr val="2D2D8A"/>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53" name="Shape 253"/>
              <p:cNvSpPr/>
              <p:nvPr/>
            </p:nvSpPr>
            <p:spPr>
              <a:xfrm>
                <a:off x="2352675" y="1165225"/>
                <a:ext cx="0" cy="85725"/>
              </a:xfrm>
              <a:prstGeom prst="line">
                <a:avLst/>
              </a:prstGeom>
              <a:noFill/>
              <a:ln w="57150" cap="flat">
                <a:solidFill>
                  <a:srgbClr val="2D2D8A"/>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54" name="Shape 254"/>
              <p:cNvSpPr/>
              <p:nvPr/>
            </p:nvSpPr>
            <p:spPr>
              <a:xfrm>
                <a:off x="1700212" y="1004887"/>
                <a:ext cx="1" cy="85726"/>
              </a:xfrm>
              <a:prstGeom prst="line">
                <a:avLst/>
              </a:prstGeom>
              <a:noFill/>
              <a:ln w="57150" cap="flat">
                <a:solidFill>
                  <a:srgbClr val="2D2D8A"/>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55" name="Shape 255"/>
              <p:cNvSpPr/>
              <p:nvPr/>
            </p:nvSpPr>
            <p:spPr>
              <a:xfrm>
                <a:off x="1762124" y="1017587"/>
                <a:ext cx="1" cy="85726"/>
              </a:xfrm>
              <a:prstGeom prst="line">
                <a:avLst/>
              </a:prstGeom>
              <a:noFill/>
              <a:ln w="57150" cap="flat">
                <a:solidFill>
                  <a:srgbClr val="2D2D8A"/>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56" name="Shape 256"/>
              <p:cNvSpPr/>
              <p:nvPr/>
            </p:nvSpPr>
            <p:spPr>
              <a:xfrm>
                <a:off x="1817686" y="1028700"/>
                <a:ext cx="1" cy="85725"/>
              </a:xfrm>
              <a:prstGeom prst="line">
                <a:avLst/>
              </a:prstGeom>
              <a:noFill/>
              <a:ln w="57150" cap="flat">
                <a:solidFill>
                  <a:srgbClr val="2D2D8A"/>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57" name="Shape 257"/>
              <p:cNvSpPr/>
              <p:nvPr/>
            </p:nvSpPr>
            <p:spPr>
              <a:xfrm>
                <a:off x="2019300" y="1089025"/>
                <a:ext cx="1" cy="85725"/>
              </a:xfrm>
              <a:prstGeom prst="line">
                <a:avLst/>
              </a:prstGeom>
              <a:noFill/>
              <a:ln w="57150" cap="flat">
                <a:solidFill>
                  <a:srgbClr val="2D2D8A"/>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58" name="Shape 258"/>
              <p:cNvSpPr/>
              <p:nvPr/>
            </p:nvSpPr>
            <p:spPr>
              <a:xfrm>
                <a:off x="2084386" y="1093787"/>
                <a:ext cx="1" cy="85726"/>
              </a:xfrm>
              <a:prstGeom prst="line">
                <a:avLst/>
              </a:prstGeom>
              <a:noFill/>
              <a:ln w="57150" cap="flat">
                <a:solidFill>
                  <a:srgbClr val="2D2D8A"/>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59" name="Shape 259"/>
              <p:cNvSpPr/>
              <p:nvPr/>
            </p:nvSpPr>
            <p:spPr>
              <a:xfrm>
                <a:off x="2147886" y="1095375"/>
                <a:ext cx="1" cy="85725"/>
              </a:xfrm>
              <a:prstGeom prst="line">
                <a:avLst/>
              </a:prstGeom>
              <a:noFill/>
              <a:ln w="57150" cap="flat">
                <a:solidFill>
                  <a:srgbClr val="2D2D8A"/>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60" name="Shape 260"/>
              <p:cNvSpPr/>
              <p:nvPr/>
            </p:nvSpPr>
            <p:spPr>
              <a:xfrm>
                <a:off x="1546225" y="962025"/>
                <a:ext cx="1" cy="85725"/>
              </a:xfrm>
              <a:prstGeom prst="line">
                <a:avLst/>
              </a:prstGeom>
              <a:noFill/>
              <a:ln w="38100" cap="flat">
                <a:solidFill>
                  <a:srgbClr val="2D2D8A"/>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61" name="Shape 261"/>
              <p:cNvSpPr/>
              <p:nvPr/>
            </p:nvSpPr>
            <p:spPr>
              <a:xfrm>
                <a:off x="1890711" y="1042987"/>
                <a:ext cx="1" cy="85726"/>
              </a:xfrm>
              <a:prstGeom prst="line">
                <a:avLst/>
              </a:prstGeom>
              <a:noFill/>
              <a:ln w="38100" cap="flat">
                <a:solidFill>
                  <a:srgbClr val="2D2D8A"/>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62" name="Shape 262"/>
              <p:cNvSpPr/>
              <p:nvPr/>
            </p:nvSpPr>
            <p:spPr>
              <a:xfrm>
                <a:off x="2195512" y="1098550"/>
                <a:ext cx="1" cy="85725"/>
              </a:xfrm>
              <a:prstGeom prst="line">
                <a:avLst/>
              </a:prstGeom>
              <a:noFill/>
              <a:ln w="38100" cap="flat">
                <a:solidFill>
                  <a:srgbClr val="2D2D8A"/>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63" name="Shape 263"/>
              <p:cNvSpPr/>
              <p:nvPr/>
            </p:nvSpPr>
            <p:spPr>
              <a:xfrm>
                <a:off x="2603499" y="1203325"/>
                <a:ext cx="1" cy="85725"/>
              </a:xfrm>
              <a:prstGeom prst="line">
                <a:avLst/>
              </a:prstGeom>
              <a:noFill/>
              <a:ln w="38100" cap="flat">
                <a:solidFill>
                  <a:srgbClr val="2D2D8A"/>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64" name="Shape 264"/>
              <p:cNvSpPr/>
              <p:nvPr/>
            </p:nvSpPr>
            <p:spPr>
              <a:xfrm>
                <a:off x="2651124" y="1203325"/>
                <a:ext cx="1" cy="85725"/>
              </a:xfrm>
              <a:prstGeom prst="line">
                <a:avLst/>
              </a:prstGeom>
              <a:noFill/>
              <a:ln w="38100" cap="flat">
                <a:solidFill>
                  <a:srgbClr val="2D2D8A"/>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65" name="Shape 265"/>
              <p:cNvSpPr/>
              <p:nvPr/>
            </p:nvSpPr>
            <p:spPr>
              <a:xfrm>
                <a:off x="2714625" y="1198562"/>
                <a:ext cx="1" cy="85726"/>
              </a:xfrm>
              <a:prstGeom prst="line">
                <a:avLst/>
              </a:prstGeom>
              <a:noFill/>
              <a:ln w="38100" cap="flat">
                <a:solidFill>
                  <a:srgbClr val="2D2D8A"/>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66" name="Shape 266"/>
              <p:cNvSpPr/>
              <p:nvPr/>
            </p:nvSpPr>
            <p:spPr>
              <a:xfrm>
                <a:off x="2243136" y="1136650"/>
                <a:ext cx="1" cy="85725"/>
              </a:xfrm>
              <a:prstGeom prst="line">
                <a:avLst/>
              </a:prstGeom>
              <a:noFill/>
              <a:ln w="19050" cap="flat">
                <a:solidFill>
                  <a:srgbClr val="2D2D8A"/>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67" name="Shape 267"/>
              <p:cNvSpPr/>
              <p:nvPr/>
            </p:nvSpPr>
            <p:spPr>
              <a:xfrm>
                <a:off x="2270125" y="1138237"/>
                <a:ext cx="0" cy="85726"/>
              </a:xfrm>
              <a:prstGeom prst="line">
                <a:avLst/>
              </a:prstGeom>
              <a:noFill/>
              <a:ln w="19050" cap="flat">
                <a:solidFill>
                  <a:srgbClr val="2D2D8A"/>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68" name="Shape 268"/>
              <p:cNvSpPr/>
              <p:nvPr/>
            </p:nvSpPr>
            <p:spPr>
              <a:xfrm>
                <a:off x="2298699" y="1139825"/>
                <a:ext cx="1" cy="85725"/>
              </a:xfrm>
              <a:prstGeom prst="line">
                <a:avLst/>
              </a:prstGeom>
              <a:noFill/>
              <a:ln w="19050" cap="flat">
                <a:solidFill>
                  <a:srgbClr val="2D2D8A"/>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69" name="Shape 269"/>
              <p:cNvSpPr/>
              <p:nvPr/>
            </p:nvSpPr>
            <p:spPr>
              <a:xfrm>
                <a:off x="2319337" y="1138237"/>
                <a:ext cx="1" cy="85726"/>
              </a:xfrm>
              <a:prstGeom prst="line">
                <a:avLst/>
              </a:prstGeom>
              <a:noFill/>
              <a:ln w="19050" cap="flat">
                <a:solidFill>
                  <a:srgbClr val="2D2D8A"/>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70" name="Shape 270"/>
              <p:cNvSpPr/>
              <p:nvPr/>
            </p:nvSpPr>
            <p:spPr>
              <a:xfrm>
                <a:off x="2681286" y="1204912"/>
                <a:ext cx="1" cy="85726"/>
              </a:xfrm>
              <a:prstGeom prst="line">
                <a:avLst/>
              </a:prstGeom>
              <a:noFill/>
              <a:ln w="19050" cap="flat">
                <a:solidFill>
                  <a:srgbClr val="2D2D8A"/>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71" name="Shape 271"/>
              <p:cNvSpPr/>
              <p:nvPr/>
            </p:nvSpPr>
            <p:spPr>
              <a:xfrm>
                <a:off x="2822575" y="1203325"/>
                <a:ext cx="0" cy="85725"/>
              </a:xfrm>
              <a:prstGeom prst="line">
                <a:avLst/>
              </a:prstGeom>
              <a:noFill/>
              <a:ln w="19050" cap="flat">
                <a:solidFill>
                  <a:srgbClr val="2D2D8A"/>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72" name="Shape 272"/>
              <p:cNvSpPr/>
              <p:nvPr/>
            </p:nvSpPr>
            <p:spPr>
              <a:xfrm>
                <a:off x="2952749" y="1203325"/>
                <a:ext cx="1" cy="85725"/>
              </a:xfrm>
              <a:prstGeom prst="line">
                <a:avLst/>
              </a:prstGeom>
              <a:noFill/>
              <a:ln w="19050" cap="flat">
                <a:solidFill>
                  <a:srgbClr val="2D2D8A"/>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73" name="Shape 273"/>
              <p:cNvSpPr/>
              <p:nvPr/>
            </p:nvSpPr>
            <p:spPr>
              <a:xfrm>
                <a:off x="2908299" y="1204912"/>
                <a:ext cx="1" cy="85726"/>
              </a:xfrm>
              <a:prstGeom prst="line">
                <a:avLst/>
              </a:prstGeom>
              <a:noFill/>
              <a:ln w="19050" cap="flat">
                <a:solidFill>
                  <a:srgbClr val="2D2D8A"/>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74" name="Shape 274"/>
              <p:cNvSpPr/>
              <p:nvPr/>
            </p:nvSpPr>
            <p:spPr>
              <a:xfrm>
                <a:off x="2890837" y="1204912"/>
                <a:ext cx="1" cy="85726"/>
              </a:xfrm>
              <a:prstGeom prst="line">
                <a:avLst/>
              </a:prstGeom>
              <a:noFill/>
              <a:ln w="19050" cap="flat">
                <a:solidFill>
                  <a:srgbClr val="2D2D8A"/>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75" name="Shape 275"/>
              <p:cNvSpPr/>
              <p:nvPr/>
            </p:nvSpPr>
            <p:spPr>
              <a:xfrm>
                <a:off x="2851149" y="1200150"/>
                <a:ext cx="1" cy="85725"/>
              </a:xfrm>
              <a:prstGeom prst="line">
                <a:avLst/>
              </a:prstGeom>
              <a:noFill/>
              <a:ln w="19050" cap="flat">
                <a:solidFill>
                  <a:srgbClr val="2D2D8A"/>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76" name="Shape 276"/>
              <p:cNvSpPr/>
              <p:nvPr/>
            </p:nvSpPr>
            <p:spPr>
              <a:xfrm>
                <a:off x="1933574" y="1057275"/>
                <a:ext cx="1" cy="85725"/>
              </a:xfrm>
              <a:prstGeom prst="line">
                <a:avLst/>
              </a:prstGeom>
              <a:noFill/>
              <a:ln w="19050" cap="flat">
                <a:solidFill>
                  <a:srgbClr val="2D2D8A"/>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77" name="Shape 277"/>
              <p:cNvSpPr/>
              <p:nvPr/>
            </p:nvSpPr>
            <p:spPr>
              <a:xfrm>
                <a:off x="1979611" y="1081087"/>
                <a:ext cx="1" cy="85726"/>
              </a:xfrm>
              <a:prstGeom prst="line">
                <a:avLst/>
              </a:prstGeom>
              <a:noFill/>
              <a:ln w="19050" cap="flat">
                <a:solidFill>
                  <a:srgbClr val="2D2D8A"/>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78" name="Shape 278"/>
              <p:cNvSpPr/>
              <p:nvPr/>
            </p:nvSpPr>
            <p:spPr>
              <a:xfrm>
                <a:off x="1966912" y="1081087"/>
                <a:ext cx="1" cy="85726"/>
              </a:xfrm>
              <a:prstGeom prst="line">
                <a:avLst/>
              </a:prstGeom>
              <a:noFill/>
              <a:ln w="19050" cap="flat">
                <a:solidFill>
                  <a:srgbClr val="2D2D8A"/>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79" name="Shape 279"/>
              <p:cNvSpPr/>
              <p:nvPr/>
            </p:nvSpPr>
            <p:spPr>
              <a:xfrm>
                <a:off x="1852611" y="1028700"/>
                <a:ext cx="1" cy="85725"/>
              </a:xfrm>
              <a:prstGeom prst="line">
                <a:avLst/>
              </a:prstGeom>
              <a:noFill/>
              <a:ln w="19050" cap="flat">
                <a:solidFill>
                  <a:srgbClr val="2D2D8A"/>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80" name="Shape 280"/>
              <p:cNvSpPr/>
              <p:nvPr/>
            </p:nvSpPr>
            <p:spPr>
              <a:xfrm>
                <a:off x="1384300" y="892175"/>
                <a:ext cx="1" cy="85725"/>
              </a:xfrm>
              <a:prstGeom prst="line">
                <a:avLst/>
              </a:prstGeom>
              <a:noFill/>
              <a:ln w="19050" cap="flat">
                <a:solidFill>
                  <a:srgbClr val="2D2D8A"/>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81" name="Shape 281"/>
              <p:cNvSpPr/>
              <p:nvPr/>
            </p:nvSpPr>
            <p:spPr>
              <a:xfrm>
                <a:off x="1084261" y="747712"/>
                <a:ext cx="1" cy="85726"/>
              </a:xfrm>
              <a:prstGeom prst="line">
                <a:avLst/>
              </a:prstGeom>
              <a:noFill/>
              <a:ln w="19050" cap="flat">
                <a:solidFill>
                  <a:srgbClr val="2D2D8A"/>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82" name="Shape 282"/>
              <p:cNvSpPr/>
              <p:nvPr/>
            </p:nvSpPr>
            <p:spPr>
              <a:xfrm>
                <a:off x="1346200" y="884237"/>
                <a:ext cx="1" cy="85726"/>
              </a:xfrm>
              <a:prstGeom prst="line">
                <a:avLst/>
              </a:prstGeom>
              <a:noFill/>
              <a:ln w="19050" cap="flat">
                <a:solidFill>
                  <a:srgbClr val="2D2D8A"/>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83" name="Shape 283"/>
              <p:cNvSpPr/>
              <p:nvPr/>
            </p:nvSpPr>
            <p:spPr>
              <a:xfrm>
                <a:off x="1462087" y="928687"/>
                <a:ext cx="1" cy="85726"/>
              </a:xfrm>
              <a:prstGeom prst="line">
                <a:avLst/>
              </a:prstGeom>
              <a:noFill/>
              <a:ln w="19050" cap="flat">
                <a:solidFill>
                  <a:srgbClr val="2D2D8A"/>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84" name="Shape 284"/>
              <p:cNvSpPr/>
              <p:nvPr/>
            </p:nvSpPr>
            <p:spPr>
              <a:xfrm>
                <a:off x="1503361" y="952500"/>
                <a:ext cx="1" cy="85725"/>
              </a:xfrm>
              <a:prstGeom prst="line">
                <a:avLst/>
              </a:prstGeom>
              <a:noFill/>
              <a:ln w="19050" cap="flat">
                <a:solidFill>
                  <a:srgbClr val="2D2D8A"/>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85" name="Shape 285"/>
              <p:cNvSpPr/>
              <p:nvPr/>
            </p:nvSpPr>
            <p:spPr>
              <a:xfrm>
                <a:off x="1574800" y="976312"/>
                <a:ext cx="0" cy="85726"/>
              </a:xfrm>
              <a:prstGeom prst="line">
                <a:avLst/>
              </a:prstGeom>
              <a:noFill/>
              <a:ln w="19050" cap="flat">
                <a:solidFill>
                  <a:srgbClr val="2D2D8A"/>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86" name="Shape 286"/>
              <p:cNvSpPr/>
              <p:nvPr/>
            </p:nvSpPr>
            <p:spPr>
              <a:xfrm>
                <a:off x="1593850" y="985837"/>
                <a:ext cx="0" cy="85726"/>
              </a:xfrm>
              <a:prstGeom prst="line">
                <a:avLst/>
              </a:prstGeom>
              <a:noFill/>
              <a:ln w="19050" cap="flat">
                <a:solidFill>
                  <a:srgbClr val="2D2D8A"/>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87" name="Shape 287"/>
              <p:cNvSpPr/>
              <p:nvPr/>
            </p:nvSpPr>
            <p:spPr>
              <a:xfrm>
                <a:off x="1622424" y="998537"/>
                <a:ext cx="1" cy="85726"/>
              </a:xfrm>
              <a:prstGeom prst="line">
                <a:avLst/>
              </a:prstGeom>
              <a:noFill/>
              <a:ln w="19050" cap="flat">
                <a:solidFill>
                  <a:srgbClr val="2D2D8A"/>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88" name="Shape 288"/>
              <p:cNvSpPr/>
              <p:nvPr/>
            </p:nvSpPr>
            <p:spPr>
              <a:xfrm>
                <a:off x="1638299" y="1000125"/>
                <a:ext cx="1" cy="85725"/>
              </a:xfrm>
              <a:prstGeom prst="line">
                <a:avLst/>
              </a:prstGeom>
              <a:noFill/>
              <a:ln w="19050" cap="flat">
                <a:solidFill>
                  <a:srgbClr val="2D2D8A"/>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89" name="Shape 289"/>
              <p:cNvSpPr/>
              <p:nvPr/>
            </p:nvSpPr>
            <p:spPr>
              <a:xfrm>
                <a:off x="1652586" y="1003300"/>
                <a:ext cx="1" cy="85725"/>
              </a:xfrm>
              <a:prstGeom prst="line">
                <a:avLst/>
              </a:prstGeom>
              <a:noFill/>
              <a:ln w="19050" cap="flat">
                <a:solidFill>
                  <a:srgbClr val="2D2D8A"/>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grpSp>
        <p:grpSp>
          <p:nvGrpSpPr>
            <p:cNvPr id="294" name="Group 294"/>
            <p:cNvGrpSpPr/>
            <p:nvPr/>
          </p:nvGrpSpPr>
          <p:grpSpPr>
            <a:xfrm>
              <a:off x="1295745" y="821530"/>
              <a:ext cx="116713" cy="223839"/>
              <a:chOff x="0" y="0"/>
              <a:chExt cx="116712" cy="223838"/>
            </a:xfrm>
          </p:grpSpPr>
          <p:sp>
            <p:nvSpPr>
              <p:cNvPr id="291" name="Shape 291"/>
              <p:cNvSpPr/>
              <p:nvPr/>
            </p:nvSpPr>
            <p:spPr>
              <a:xfrm>
                <a:off x="-1" y="-1"/>
                <a:ext cx="116714" cy="1"/>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92" name="Shape 292"/>
              <p:cNvSpPr/>
              <p:nvPr/>
            </p:nvSpPr>
            <p:spPr>
              <a:xfrm>
                <a:off x="-1" y="223838"/>
                <a:ext cx="116714" cy="1"/>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93" name="Shape 293"/>
              <p:cNvSpPr/>
              <p:nvPr/>
            </p:nvSpPr>
            <p:spPr>
              <a:xfrm flipV="1">
                <a:off x="60517" y="1"/>
                <a:ext cx="1" cy="219980"/>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grpSp>
        <p:grpSp>
          <p:nvGrpSpPr>
            <p:cNvPr id="298" name="Group 298"/>
            <p:cNvGrpSpPr/>
            <p:nvPr/>
          </p:nvGrpSpPr>
          <p:grpSpPr>
            <a:xfrm>
              <a:off x="2643891" y="1100137"/>
              <a:ext cx="116713" cy="280989"/>
              <a:chOff x="0" y="0"/>
              <a:chExt cx="116712" cy="280988"/>
            </a:xfrm>
          </p:grpSpPr>
          <p:sp>
            <p:nvSpPr>
              <p:cNvPr id="295" name="Shape 295"/>
              <p:cNvSpPr/>
              <p:nvPr/>
            </p:nvSpPr>
            <p:spPr>
              <a:xfrm>
                <a:off x="-1" y="0"/>
                <a:ext cx="116714" cy="1"/>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96" name="Shape 296"/>
              <p:cNvSpPr/>
              <p:nvPr/>
            </p:nvSpPr>
            <p:spPr>
              <a:xfrm>
                <a:off x="-1" y="280988"/>
                <a:ext cx="116714" cy="1"/>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297" name="Shape 297"/>
              <p:cNvSpPr/>
              <p:nvPr/>
            </p:nvSpPr>
            <p:spPr>
              <a:xfrm flipV="1">
                <a:off x="60517" y="2"/>
                <a:ext cx="1" cy="276144"/>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grpSp>
      </p:grpSp>
      <p:grpSp>
        <p:nvGrpSpPr>
          <p:cNvPr id="370" name="Group 370"/>
          <p:cNvGrpSpPr/>
          <p:nvPr/>
        </p:nvGrpSpPr>
        <p:grpSpPr>
          <a:xfrm>
            <a:off x="1671638" y="2078037"/>
            <a:ext cx="3032125" cy="1885952"/>
            <a:chOff x="0" y="0"/>
            <a:chExt cx="3032124" cy="1885950"/>
          </a:xfrm>
        </p:grpSpPr>
        <p:grpSp>
          <p:nvGrpSpPr>
            <p:cNvPr id="357" name="Group 357"/>
            <p:cNvGrpSpPr/>
            <p:nvPr/>
          </p:nvGrpSpPr>
          <p:grpSpPr>
            <a:xfrm>
              <a:off x="0" y="-1"/>
              <a:ext cx="3032125" cy="1885952"/>
              <a:chOff x="0" y="0"/>
              <a:chExt cx="3032124" cy="1885950"/>
            </a:xfrm>
          </p:grpSpPr>
          <p:sp>
            <p:nvSpPr>
              <p:cNvPr id="300" name="Shape 300"/>
              <p:cNvSpPr/>
              <p:nvPr/>
            </p:nvSpPr>
            <p:spPr>
              <a:xfrm>
                <a:off x="-1" y="-1"/>
                <a:ext cx="3029745" cy="18430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21" y="0"/>
                    </a:lnTo>
                    <a:lnTo>
                      <a:pt x="1121" y="558"/>
                    </a:lnTo>
                    <a:lnTo>
                      <a:pt x="1443" y="558"/>
                    </a:lnTo>
                    <a:lnTo>
                      <a:pt x="1460" y="921"/>
                    </a:lnTo>
                    <a:lnTo>
                      <a:pt x="1613" y="921"/>
                    </a:lnTo>
                    <a:lnTo>
                      <a:pt x="1613" y="1228"/>
                    </a:lnTo>
                    <a:lnTo>
                      <a:pt x="1834" y="1228"/>
                    </a:lnTo>
                    <a:lnTo>
                      <a:pt x="1834" y="1591"/>
                    </a:lnTo>
                    <a:lnTo>
                      <a:pt x="2055" y="1591"/>
                    </a:lnTo>
                    <a:lnTo>
                      <a:pt x="2055" y="2009"/>
                    </a:lnTo>
                    <a:lnTo>
                      <a:pt x="2242" y="2009"/>
                    </a:lnTo>
                    <a:lnTo>
                      <a:pt x="2242" y="2372"/>
                    </a:lnTo>
                    <a:lnTo>
                      <a:pt x="2462" y="2372"/>
                    </a:lnTo>
                    <a:lnTo>
                      <a:pt x="2462" y="3014"/>
                    </a:lnTo>
                    <a:lnTo>
                      <a:pt x="2666" y="3014"/>
                    </a:lnTo>
                    <a:lnTo>
                      <a:pt x="2666" y="3377"/>
                    </a:lnTo>
                    <a:lnTo>
                      <a:pt x="2921" y="3405"/>
                    </a:lnTo>
                    <a:lnTo>
                      <a:pt x="2938" y="3712"/>
                    </a:lnTo>
                    <a:lnTo>
                      <a:pt x="3108" y="3712"/>
                    </a:lnTo>
                    <a:lnTo>
                      <a:pt x="3125" y="4270"/>
                    </a:lnTo>
                    <a:lnTo>
                      <a:pt x="3294" y="4270"/>
                    </a:lnTo>
                    <a:lnTo>
                      <a:pt x="3277" y="4633"/>
                    </a:lnTo>
                    <a:lnTo>
                      <a:pt x="3430" y="4633"/>
                    </a:lnTo>
                    <a:lnTo>
                      <a:pt x="3430" y="4912"/>
                    </a:lnTo>
                    <a:lnTo>
                      <a:pt x="3668" y="4912"/>
                    </a:lnTo>
                    <a:lnTo>
                      <a:pt x="3668" y="5219"/>
                    </a:lnTo>
                    <a:lnTo>
                      <a:pt x="3906" y="5191"/>
                    </a:lnTo>
                    <a:lnTo>
                      <a:pt x="3906" y="5498"/>
                    </a:lnTo>
                    <a:lnTo>
                      <a:pt x="4109" y="5498"/>
                    </a:lnTo>
                    <a:lnTo>
                      <a:pt x="4092" y="6084"/>
                    </a:lnTo>
                    <a:lnTo>
                      <a:pt x="4296" y="6112"/>
                    </a:lnTo>
                    <a:lnTo>
                      <a:pt x="4296" y="6586"/>
                    </a:lnTo>
                    <a:lnTo>
                      <a:pt x="4432" y="6586"/>
                    </a:lnTo>
                    <a:lnTo>
                      <a:pt x="4432" y="7033"/>
                    </a:lnTo>
                    <a:lnTo>
                      <a:pt x="4619" y="7033"/>
                    </a:lnTo>
                    <a:lnTo>
                      <a:pt x="4619" y="7423"/>
                    </a:lnTo>
                    <a:lnTo>
                      <a:pt x="4891" y="7423"/>
                    </a:lnTo>
                    <a:lnTo>
                      <a:pt x="4908" y="7758"/>
                    </a:lnTo>
                    <a:lnTo>
                      <a:pt x="5094" y="7786"/>
                    </a:lnTo>
                    <a:lnTo>
                      <a:pt x="5094" y="8316"/>
                    </a:lnTo>
                    <a:lnTo>
                      <a:pt x="5349" y="8316"/>
                    </a:lnTo>
                    <a:lnTo>
                      <a:pt x="5366" y="8595"/>
                    </a:lnTo>
                    <a:lnTo>
                      <a:pt x="5638" y="8595"/>
                    </a:lnTo>
                    <a:lnTo>
                      <a:pt x="5655" y="9014"/>
                    </a:lnTo>
                    <a:lnTo>
                      <a:pt x="5808" y="9014"/>
                    </a:lnTo>
                    <a:lnTo>
                      <a:pt x="5808" y="9265"/>
                    </a:lnTo>
                    <a:lnTo>
                      <a:pt x="6113" y="9265"/>
                    </a:lnTo>
                    <a:lnTo>
                      <a:pt x="6130" y="9684"/>
                    </a:lnTo>
                    <a:lnTo>
                      <a:pt x="6266" y="9684"/>
                    </a:lnTo>
                    <a:lnTo>
                      <a:pt x="6266" y="9991"/>
                    </a:lnTo>
                    <a:lnTo>
                      <a:pt x="6521" y="9991"/>
                    </a:lnTo>
                    <a:lnTo>
                      <a:pt x="6538" y="10298"/>
                    </a:lnTo>
                    <a:lnTo>
                      <a:pt x="6725" y="10298"/>
                    </a:lnTo>
                    <a:lnTo>
                      <a:pt x="6708" y="10549"/>
                    </a:lnTo>
                    <a:lnTo>
                      <a:pt x="6928" y="10549"/>
                    </a:lnTo>
                    <a:lnTo>
                      <a:pt x="6928" y="10967"/>
                    </a:lnTo>
                    <a:lnTo>
                      <a:pt x="7166" y="10967"/>
                    </a:lnTo>
                    <a:lnTo>
                      <a:pt x="7149" y="11247"/>
                    </a:lnTo>
                    <a:lnTo>
                      <a:pt x="7353" y="11219"/>
                    </a:lnTo>
                    <a:lnTo>
                      <a:pt x="7353" y="11665"/>
                    </a:lnTo>
                    <a:lnTo>
                      <a:pt x="7709" y="11665"/>
                    </a:lnTo>
                    <a:lnTo>
                      <a:pt x="7692" y="11860"/>
                    </a:lnTo>
                    <a:lnTo>
                      <a:pt x="7879" y="11860"/>
                    </a:lnTo>
                    <a:lnTo>
                      <a:pt x="7862" y="12084"/>
                    </a:lnTo>
                    <a:lnTo>
                      <a:pt x="8117" y="12084"/>
                    </a:lnTo>
                    <a:lnTo>
                      <a:pt x="8117" y="12307"/>
                    </a:lnTo>
                    <a:lnTo>
                      <a:pt x="8508" y="12307"/>
                    </a:lnTo>
                    <a:lnTo>
                      <a:pt x="8508" y="12614"/>
                    </a:lnTo>
                    <a:lnTo>
                      <a:pt x="9000" y="12586"/>
                    </a:lnTo>
                    <a:lnTo>
                      <a:pt x="9000" y="12949"/>
                    </a:lnTo>
                    <a:lnTo>
                      <a:pt x="9255" y="12977"/>
                    </a:lnTo>
                    <a:lnTo>
                      <a:pt x="9272" y="13451"/>
                    </a:lnTo>
                    <a:lnTo>
                      <a:pt x="9883" y="13451"/>
                    </a:lnTo>
                    <a:lnTo>
                      <a:pt x="9883" y="13870"/>
                    </a:lnTo>
                    <a:lnTo>
                      <a:pt x="10375" y="13870"/>
                    </a:lnTo>
                    <a:lnTo>
                      <a:pt x="10358" y="14288"/>
                    </a:lnTo>
                    <a:lnTo>
                      <a:pt x="10630" y="14288"/>
                    </a:lnTo>
                    <a:lnTo>
                      <a:pt x="10630" y="14735"/>
                    </a:lnTo>
                    <a:lnTo>
                      <a:pt x="11038" y="14735"/>
                    </a:lnTo>
                    <a:lnTo>
                      <a:pt x="11055" y="14986"/>
                    </a:lnTo>
                    <a:lnTo>
                      <a:pt x="11242" y="14986"/>
                    </a:lnTo>
                    <a:lnTo>
                      <a:pt x="11242" y="15237"/>
                    </a:lnTo>
                    <a:lnTo>
                      <a:pt x="11428" y="15209"/>
                    </a:lnTo>
                    <a:lnTo>
                      <a:pt x="11411" y="15433"/>
                    </a:lnTo>
                    <a:lnTo>
                      <a:pt x="11683" y="15433"/>
                    </a:lnTo>
                    <a:lnTo>
                      <a:pt x="11683" y="15907"/>
                    </a:lnTo>
                    <a:lnTo>
                      <a:pt x="11955" y="15907"/>
                    </a:lnTo>
                    <a:lnTo>
                      <a:pt x="11955" y="16102"/>
                    </a:lnTo>
                    <a:lnTo>
                      <a:pt x="12108" y="16102"/>
                    </a:lnTo>
                    <a:lnTo>
                      <a:pt x="12125" y="16298"/>
                    </a:lnTo>
                    <a:lnTo>
                      <a:pt x="12464" y="16298"/>
                    </a:lnTo>
                    <a:lnTo>
                      <a:pt x="12447" y="16521"/>
                    </a:lnTo>
                    <a:lnTo>
                      <a:pt x="12889" y="16521"/>
                    </a:lnTo>
                    <a:lnTo>
                      <a:pt x="12889" y="16828"/>
                    </a:lnTo>
                    <a:lnTo>
                      <a:pt x="13245" y="16800"/>
                    </a:lnTo>
                    <a:lnTo>
                      <a:pt x="13279" y="17051"/>
                    </a:lnTo>
                    <a:lnTo>
                      <a:pt x="13840" y="17079"/>
                    </a:lnTo>
                    <a:lnTo>
                      <a:pt x="13840" y="17274"/>
                    </a:lnTo>
                    <a:lnTo>
                      <a:pt x="14281" y="17302"/>
                    </a:lnTo>
                    <a:lnTo>
                      <a:pt x="14298" y="17805"/>
                    </a:lnTo>
                    <a:lnTo>
                      <a:pt x="14570" y="17805"/>
                    </a:lnTo>
                    <a:lnTo>
                      <a:pt x="14570" y="17972"/>
                    </a:lnTo>
                    <a:lnTo>
                      <a:pt x="14977" y="17972"/>
                    </a:lnTo>
                    <a:lnTo>
                      <a:pt x="14977" y="18140"/>
                    </a:lnTo>
                    <a:lnTo>
                      <a:pt x="15215" y="18140"/>
                    </a:lnTo>
                    <a:lnTo>
                      <a:pt x="15198" y="18391"/>
                    </a:lnTo>
                    <a:lnTo>
                      <a:pt x="15453" y="18391"/>
                    </a:lnTo>
                    <a:lnTo>
                      <a:pt x="15470" y="18558"/>
                    </a:lnTo>
                    <a:lnTo>
                      <a:pt x="15843" y="18558"/>
                    </a:lnTo>
                    <a:lnTo>
                      <a:pt x="15843" y="18809"/>
                    </a:lnTo>
                    <a:lnTo>
                      <a:pt x="16115" y="18781"/>
                    </a:lnTo>
                    <a:lnTo>
                      <a:pt x="16115" y="18949"/>
                    </a:lnTo>
                    <a:lnTo>
                      <a:pt x="16234" y="18949"/>
                    </a:lnTo>
                    <a:lnTo>
                      <a:pt x="16234" y="19116"/>
                    </a:lnTo>
                    <a:lnTo>
                      <a:pt x="17032" y="19116"/>
                    </a:lnTo>
                    <a:lnTo>
                      <a:pt x="17049" y="19284"/>
                    </a:lnTo>
                    <a:lnTo>
                      <a:pt x="18323" y="19284"/>
                    </a:lnTo>
                    <a:lnTo>
                      <a:pt x="18340" y="19535"/>
                    </a:lnTo>
                    <a:lnTo>
                      <a:pt x="18492" y="19535"/>
                    </a:lnTo>
                    <a:lnTo>
                      <a:pt x="18509" y="20009"/>
                    </a:lnTo>
                    <a:lnTo>
                      <a:pt x="19104" y="20009"/>
                    </a:lnTo>
                    <a:lnTo>
                      <a:pt x="19104" y="20260"/>
                    </a:lnTo>
                    <a:lnTo>
                      <a:pt x="19274" y="20233"/>
                    </a:lnTo>
                    <a:lnTo>
                      <a:pt x="19291" y="20400"/>
                    </a:lnTo>
                    <a:lnTo>
                      <a:pt x="20123" y="20400"/>
                    </a:lnTo>
                    <a:lnTo>
                      <a:pt x="20140" y="20651"/>
                    </a:lnTo>
                    <a:lnTo>
                      <a:pt x="20428" y="20651"/>
                    </a:lnTo>
                    <a:lnTo>
                      <a:pt x="20462" y="20930"/>
                    </a:lnTo>
                    <a:lnTo>
                      <a:pt x="20649" y="20930"/>
                    </a:lnTo>
                    <a:lnTo>
                      <a:pt x="20632" y="21600"/>
                    </a:lnTo>
                    <a:lnTo>
                      <a:pt x="21600" y="21600"/>
                    </a:lnTo>
                  </a:path>
                </a:pathLst>
              </a:custGeom>
              <a:noFill/>
              <a:ln w="28575" cap="flat">
                <a:solidFill>
                  <a:srgbClr val="000000"/>
                </a:solidFill>
                <a:prstDash val="solid"/>
                <a:round/>
              </a:ln>
              <a:effectLst/>
            </p:spPr>
            <p:txBody>
              <a:bodyPr wrap="square" lIns="0" tIns="0" rIns="0" bIns="0" numCol="1" anchor="ctr">
                <a:noAutofit/>
              </a:bodyPr>
              <a:lstStyle/>
              <a:p>
                <a:pPr lvl="0"/>
                <a:endParaRPr/>
              </a:p>
            </p:txBody>
          </p:sp>
          <p:sp>
            <p:nvSpPr>
              <p:cNvPr id="301" name="Shape 301"/>
              <p:cNvSpPr/>
              <p:nvPr/>
            </p:nvSpPr>
            <p:spPr>
              <a:xfrm>
                <a:off x="3032124" y="1804987"/>
                <a:ext cx="1" cy="80964"/>
              </a:xfrm>
              <a:prstGeom prst="line">
                <a:avLst/>
              </a:prstGeom>
              <a:noFill/>
              <a:ln w="28575"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02" name="Shape 302"/>
              <p:cNvSpPr/>
              <p:nvPr/>
            </p:nvSpPr>
            <p:spPr>
              <a:xfrm>
                <a:off x="2474765" y="1595437"/>
                <a:ext cx="1" cy="80964"/>
              </a:xfrm>
              <a:prstGeom prst="line">
                <a:avLst/>
              </a:prstGeom>
              <a:noFill/>
              <a:ln w="28575"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03" name="Shape 303"/>
              <p:cNvSpPr/>
              <p:nvPr/>
            </p:nvSpPr>
            <p:spPr>
              <a:xfrm>
                <a:off x="2429511" y="1595437"/>
                <a:ext cx="1" cy="80964"/>
              </a:xfrm>
              <a:prstGeom prst="line">
                <a:avLst/>
              </a:prstGeom>
              <a:noFill/>
              <a:ln w="3810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04" name="Shape 304"/>
              <p:cNvSpPr/>
              <p:nvPr/>
            </p:nvSpPr>
            <p:spPr>
              <a:xfrm>
                <a:off x="2353291" y="1585912"/>
                <a:ext cx="1" cy="80964"/>
              </a:xfrm>
              <a:prstGeom prst="line">
                <a:avLst/>
              </a:prstGeom>
              <a:noFill/>
              <a:ln w="3810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05" name="Shape 305"/>
              <p:cNvSpPr/>
              <p:nvPr/>
            </p:nvSpPr>
            <p:spPr>
              <a:xfrm>
                <a:off x="2315181" y="1585912"/>
                <a:ext cx="1" cy="80964"/>
              </a:xfrm>
              <a:prstGeom prst="line">
                <a:avLst/>
              </a:prstGeom>
              <a:noFill/>
              <a:ln w="3810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06" name="Shape 306"/>
              <p:cNvSpPr/>
              <p:nvPr/>
            </p:nvSpPr>
            <p:spPr>
              <a:xfrm>
                <a:off x="2832047" y="1726405"/>
                <a:ext cx="1" cy="80965"/>
              </a:xfrm>
              <a:prstGeom prst="line">
                <a:avLst/>
              </a:prstGeom>
              <a:noFill/>
              <a:ln w="3810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07" name="Shape 307"/>
              <p:cNvSpPr/>
              <p:nvPr/>
            </p:nvSpPr>
            <p:spPr>
              <a:xfrm>
                <a:off x="2867774" y="1724024"/>
                <a:ext cx="1" cy="80964"/>
              </a:xfrm>
              <a:prstGeom prst="line">
                <a:avLst/>
              </a:prstGeom>
              <a:noFill/>
              <a:ln w="3810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08" name="Shape 308"/>
              <p:cNvSpPr/>
              <p:nvPr/>
            </p:nvSpPr>
            <p:spPr>
              <a:xfrm>
                <a:off x="2391400" y="1588292"/>
                <a:ext cx="1" cy="80964"/>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09" name="Shape 309"/>
              <p:cNvSpPr/>
              <p:nvPr/>
            </p:nvSpPr>
            <p:spPr>
              <a:xfrm>
                <a:off x="2508111" y="1597817"/>
                <a:ext cx="1" cy="80964"/>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10" name="Shape 310"/>
              <p:cNvSpPr/>
              <p:nvPr/>
            </p:nvSpPr>
            <p:spPr>
              <a:xfrm>
                <a:off x="2536695" y="1597817"/>
                <a:ext cx="1" cy="80964"/>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11" name="Shape 311"/>
              <p:cNvSpPr/>
              <p:nvPr/>
            </p:nvSpPr>
            <p:spPr>
              <a:xfrm>
                <a:off x="2986867" y="1804987"/>
                <a:ext cx="1" cy="80964"/>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12" name="Shape 312"/>
              <p:cNvSpPr/>
              <p:nvPr/>
            </p:nvSpPr>
            <p:spPr>
              <a:xfrm>
                <a:off x="2951139" y="1802605"/>
                <a:ext cx="1" cy="80964"/>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13" name="Shape 313"/>
              <p:cNvSpPr/>
              <p:nvPr/>
            </p:nvSpPr>
            <p:spPr>
              <a:xfrm>
                <a:off x="2920174" y="1802605"/>
                <a:ext cx="1" cy="80965"/>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14" name="Shape 314"/>
              <p:cNvSpPr/>
              <p:nvPr/>
            </p:nvSpPr>
            <p:spPr>
              <a:xfrm>
                <a:off x="2603386" y="1654967"/>
                <a:ext cx="1" cy="80964"/>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15" name="Shape 315"/>
              <p:cNvSpPr/>
              <p:nvPr/>
            </p:nvSpPr>
            <p:spPr>
              <a:xfrm>
                <a:off x="2631969" y="1662112"/>
                <a:ext cx="1" cy="80964"/>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16" name="Shape 316"/>
              <p:cNvSpPr/>
              <p:nvPr/>
            </p:nvSpPr>
            <p:spPr>
              <a:xfrm>
                <a:off x="2658169" y="1664492"/>
                <a:ext cx="1" cy="80964"/>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17" name="Shape 317"/>
              <p:cNvSpPr/>
              <p:nvPr/>
            </p:nvSpPr>
            <p:spPr>
              <a:xfrm>
                <a:off x="2674842" y="1664492"/>
                <a:ext cx="1" cy="80964"/>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18" name="Shape 318"/>
              <p:cNvSpPr/>
              <p:nvPr/>
            </p:nvSpPr>
            <p:spPr>
              <a:xfrm>
                <a:off x="2703424" y="1685923"/>
                <a:ext cx="1" cy="80964"/>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19" name="Shape 319"/>
              <p:cNvSpPr/>
              <p:nvPr/>
            </p:nvSpPr>
            <p:spPr>
              <a:xfrm>
                <a:off x="2796318" y="1702592"/>
                <a:ext cx="1" cy="80964"/>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20" name="Shape 320"/>
              <p:cNvSpPr/>
              <p:nvPr/>
            </p:nvSpPr>
            <p:spPr>
              <a:xfrm>
                <a:off x="2772499" y="1704973"/>
                <a:ext cx="1" cy="80964"/>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21" name="Shape 321"/>
              <p:cNvSpPr/>
              <p:nvPr/>
            </p:nvSpPr>
            <p:spPr>
              <a:xfrm>
                <a:off x="2741535" y="1702592"/>
                <a:ext cx="1" cy="80964"/>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22" name="Shape 322"/>
              <p:cNvSpPr/>
              <p:nvPr/>
            </p:nvSpPr>
            <p:spPr>
              <a:xfrm>
                <a:off x="2724861" y="1697830"/>
                <a:ext cx="1" cy="80964"/>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23" name="Shape 323"/>
              <p:cNvSpPr/>
              <p:nvPr/>
            </p:nvSpPr>
            <p:spPr>
              <a:xfrm>
                <a:off x="2815373" y="1704974"/>
                <a:ext cx="1" cy="80964"/>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24" name="Shape 324"/>
              <p:cNvSpPr/>
              <p:nvPr/>
            </p:nvSpPr>
            <p:spPr>
              <a:xfrm>
                <a:off x="2284216" y="1576387"/>
                <a:ext cx="1" cy="80964"/>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25" name="Shape 325"/>
              <p:cNvSpPr/>
              <p:nvPr/>
            </p:nvSpPr>
            <p:spPr>
              <a:xfrm>
                <a:off x="1069459" y="966786"/>
                <a:ext cx="1" cy="80964"/>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26" name="Shape 326"/>
              <p:cNvSpPr/>
              <p:nvPr/>
            </p:nvSpPr>
            <p:spPr>
              <a:xfrm>
                <a:off x="1119479" y="995361"/>
                <a:ext cx="1" cy="80964"/>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27" name="Shape 327"/>
              <p:cNvSpPr/>
              <p:nvPr/>
            </p:nvSpPr>
            <p:spPr>
              <a:xfrm>
                <a:off x="1145679" y="1009650"/>
                <a:ext cx="1" cy="80964"/>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28" name="Shape 328"/>
              <p:cNvSpPr/>
              <p:nvPr/>
            </p:nvSpPr>
            <p:spPr>
              <a:xfrm>
                <a:off x="1226664" y="1038223"/>
                <a:ext cx="1" cy="80964"/>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29" name="Shape 329"/>
              <p:cNvSpPr/>
              <p:nvPr/>
            </p:nvSpPr>
            <p:spPr>
              <a:xfrm>
                <a:off x="1343374" y="1107280"/>
                <a:ext cx="1" cy="80965"/>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30" name="Shape 330"/>
              <p:cNvSpPr/>
              <p:nvPr/>
            </p:nvSpPr>
            <p:spPr>
              <a:xfrm>
                <a:off x="1398158" y="1135855"/>
                <a:ext cx="1" cy="80965"/>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31" name="Shape 331"/>
              <p:cNvSpPr/>
              <p:nvPr/>
            </p:nvSpPr>
            <p:spPr>
              <a:xfrm>
                <a:off x="1424358" y="1140618"/>
                <a:ext cx="1" cy="80964"/>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32" name="Shape 332"/>
              <p:cNvSpPr/>
              <p:nvPr/>
            </p:nvSpPr>
            <p:spPr>
              <a:xfrm>
                <a:off x="1524398" y="1226343"/>
                <a:ext cx="1" cy="80964"/>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33" name="Shape 333"/>
              <p:cNvSpPr/>
              <p:nvPr/>
            </p:nvSpPr>
            <p:spPr>
              <a:xfrm>
                <a:off x="1543452" y="1228723"/>
                <a:ext cx="1" cy="80964"/>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34" name="Shape 334"/>
              <p:cNvSpPr/>
              <p:nvPr/>
            </p:nvSpPr>
            <p:spPr>
              <a:xfrm>
                <a:off x="1595853" y="1266823"/>
                <a:ext cx="1" cy="80964"/>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35" name="Shape 335"/>
              <p:cNvSpPr/>
              <p:nvPr/>
            </p:nvSpPr>
            <p:spPr>
              <a:xfrm>
                <a:off x="1626817" y="1283493"/>
                <a:ext cx="1" cy="80964"/>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36" name="Shape 336"/>
              <p:cNvSpPr/>
              <p:nvPr/>
            </p:nvSpPr>
            <p:spPr>
              <a:xfrm>
                <a:off x="1745912" y="1352548"/>
                <a:ext cx="1" cy="80964"/>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37" name="Shape 337"/>
              <p:cNvSpPr/>
              <p:nvPr/>
            </p:nvSpPr>
            <p:spPr>
              <a:xfrm>
                <a:off x="1776876" y="1376361"/>
                <a:ext cx="1" cy="80964"/>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38" name="Shape 338"/>
              <p:cNvSpPr/>
              <p:nvPr/>
            </p:nvSpPr>
            <p:spPr>
              <a:xfrm>
                <a:off x="1643491" y="1326355"/>
                <a:ext cx="1" cy="80965"/>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39" name="Shape 339"/>
              <p:cNvSpPr/>
              <p:nvPr/>
            </p:nvSpPr>
            <p:spPr>
              <a:xfrm>
                <a:off x="1667310" y="1335880"/>
                <a:ext cx="1" cy="80964"/>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40" name="Shape 340"/>
              <p:cNvSpPr/>
              <p:nvPr/>
            </p:nvSpPr>
            <p:spPr>
              <a:xfrm>
                <a:off x="1703038" y="1347786"/>
                <a:ext cx="1" cy="80964"/>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41" name="Shape 341"/>
              <p:cNvSpPr/>
              <p:nvPr/>
            </p:nvSpPr>
            <p:spPr>
              <a:xfrm>
                <a:off x="1867388" y="1412080"/>
                <a:ext cx="1" cy="80965"/>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42" name="Shape 342"/>
              <p:cNvSpPr/>
              <p:nvPr/>
            </p:nvSpPr>
            <p:spPr>
              <a:xfrm>
                <a:off x="1807841" y="1385886"/>
                <a:ext cx="1" cy="80964"/>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43" name="Shape 343"/>
              <p:cNvSpPr/>
              <p:nvPr/>
            </p:nvSpPr>
            <p:spPr>
              <a:xfrm>
                <a:off x="1838805" y="1385886"/>
                <a:ext cx="1" cy="80964"/>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44" name="Shape 344"/>
              <p:cNvSpPr/>
              <p:nvPr/>
            </p:nvSpPr>
            <p:spPr>
              <a:xfrm>
                <a:off x="1888825" y="1409700"/>
                <a:ext cx="1" cy="80964"/>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45" name="Shape 345"/>
              <p:cNvSpPr/>
              <p:nvPr/>
            </p:nvSpPr>
            <p:spPr>
              <a:xfrm>
                <a:off x="1912643" y="1414461"/>
                <a:ext cx="1" cy="80964"/>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46" name="Shape 346"/>
              <p:cNvSpPr/>
              <p:nvPr/>
            </p:nvSpPr>
            <p:spPr>
              <a:xfrm>
                <a:off x="1936463" y="1428748"/>
                <a:ext cx="1" cy="80964"/>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47" name="Shape 347"/>
              <p:cNvSpPr/>
              <p:nvPr/>
            </p:nvSpPr>
            <p:spPr>
              <a:xfrm>
                <a:off x="1962662" y="1447798"/>
                <a:ext cx="1" cy="80964"/>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48" name="Shape 348"/>
              <p:cNvSpPr/>
              <p:nvPr/>
            </p:nvSpPr>
            <p:spPr>
              <a:xfrm>
                <a:off x="1984099" y="1445418"/>
                <a:ext cx="1" cy="80964"/>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49" name="Shape 349"/>
              <p:cNvSpPr/>
              <p:nvPr/>
            </p:nvSpPr>
            <p:spPr>
              <a:xfrm>
                <a:off x="2029355" y="1490661"/>
                <a:ext cx="1" cy="80964"/>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50" name="Shape 350"/>
              <p:cNvSpPr/>
              <p:nvPr/>
            </p:nvSpPr>
            <p:spPr>
              <a:xfrm>
                <a:off x="2086520" y="1502568"/>
                <a:ext cx="1" cy="80964"/>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51" name="Shape 351"/>
              <p:cNvSpPr/>
              <p:nvPr/>
            </p:nvSpPr>
            <p:spPr>
              <a:xfrm>
                <a:off x="2105575" y="1504948"/>
                <a:ext cx="1" cy="80964"/>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52" name="Shape 352"/>
              <p:cNvSpPr/>
              <p:nvPr/>
            </p:nvSpPr>
            <p:spPr>
              <a:xfrm>
                <a:off x="2160358" y="1531143"/>
                <a:ext cx="1" cy="80964"/>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53" name="Shape 353"/>
              <p:cNvSpPr/>
              <p:nvPr/>
            </p:nvSpPr>
            <p:spPr>
              <a:xfrm>
                <a:off x="2129394" y="1512093"/>
                <a:ext cx="1" cy="80964"/>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54" name="Shape 354"/>
              <p:cNvSpPr/>
              <p:nvPr/>
            </p:nvSpPr>
            <p:spPr>
              <a:xfrm>
                <a:off x="2179413" y="1545430"/>
                <a:ext cx="1" cy="80965"/>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55" name="Shape 355"/>
              <p:cNvSpPr/>
              <p:nvPr/>
            </p:nvSpPr>
            <p:spPr>
              <a:xfrm>
                <a:off x="2231814" y="1569243"/>
                <a:ext cx="1" cy="80964"/>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56" name="Shape 356"/>
              <p:cNvSpPr/>
              <p:nvPr/>
            </p:nvSpPr>
            <p:spPr>
              <a:xfrm>
                <a:off x="2255633" y="1571623"/>
                <a:ext cx="1" cy="80964"/>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grpSp>
        <p:grpSp>
          <p:nvGrpSpPr>
            <p:cNvPr id="361" name="Group 361"/>
            <p:cNvGrpSpPr/>
            <p:nvPr/>
          </p:nvGrpSpPr>
          <p:grpSpPr>
            <a:xfrm>
              <a:off x="2612915" y="1588292"/>
              <a:ext cx="190550" cy="280989"/>
              <a:chOff x="0" y="0"/>
              <a:chExt cx="190549" cy="280988"/>
            </a:xfrm>
          </p:grpSpPr>
          <p:sp>
            <p:nvSpPr>
              <p:cNvPr id="358" name="Shape 358"/>
              <p:cNvSpPr/>
              <p:nvPr/>
            </p:nvSpPr>
            <p:spPr>
              <a:xfrm>
                <a:off x="0" y="0"/>
                <a:ext cx="190550" cy="1"/>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59" name="Shape 359"/>
              <p:cNvSpPr/>
              <p:nvPr/>
            </p:nvSpPr>
            <p:spPr>
              <a:xfrm>
                <a:off x="0" y="280988"/>
                <a:ext cx="190550" cy="1"/>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60" name="Shape 360"/>
              <p:cNvSpPr/>
              <p:nvPr/>
            </p:nvSpPr>
            <p:spPr>
              <a:xfrm flipV="1">
                <a:off x="98803" y="1"/>
                <a:ext cx="1" cy="276145"/>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grpSp>
        <p:grpSp>
          <p:nvGrpSpPr>
            <p:cNvPr id="365" name="Group 365"/>
            <p:cNvGrpSpPr/>
            <p:nvPr/>
          </p:nvGrpSpPr>
          <p:grpSpPr>
            <a:xfrm>
              <a:off x="1269539" y="1045367"/>
              <a:ext cx="164350" cy="240508"/>
              <a:chOff x="0" y="0"/>
              <a:chExt cx="164349" cy="240507"/>
            </a:xfrm>
          </p:grpSpPr>
          <p:sp>
            <p:nvSpPr>
              <p:cNvPr id="362" name="Shape 362"/>
              <p:cNvSpPr/>
              <p:nvPr/>
            </p:nvSpPr>
            <p:spPr>
              <a:xfrm>
                <a:off x="-1" y="-1"/>
                <a:ext cx="164351" cy="1"/>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63" name="Shape 363"/>
              <p:cNvSpPr/>
              <p:nvPr/>
            </p:nvSpPr>
            <p:spPr>
              <a:xfrm>
                <a:off x="-1" y="240507"/>
                <a:ext cx="164351" cy="1"/>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64" name="Shape 364"/>
              <p:cNvSpPr/>
              <p:nvPr/>
            </p:nvSpPr>
            <p:spPr>
              <a:xfrm flipV="1">
                <a:off x="85217" y="2"/>
                <a:ext cx="1" cy="236361"/>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grpSp>
        <p:grpSp>
          <p:nvGrpSpPr>
            <p:cNvPr id="369" name="Group 369"/>
            <p:cNvGrpSpPr/>
            <p:nvPr/>
          </p:nvGrpSpPr>
          <p:grpSpPr>
            <a:xfrm>
              <a:off x="488284" y="385761"/>
              <a:ext cx="135766" cy="240508"/>
              <a:chOff x="0" y="0"/>
              <a:chExt cx="135765" cy="240507"/>
            </a:xfrm>
          </p:grpSpPr>
          <p:sp>
            <p:nvSpPr>
              <p:cNvPr id="366" name="Shape 366"/>
              <p:cNvSpPr/>
              <p:nvPr/>
            </p:nvSpPr>
            <p:spPr>
              <a:xfrm>
                <a:off x="-1" y="-1"/>
                <a:ext cx="135767" cy="1"/>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67" name="Shape 367"/>
              <p:cNvSpPr/>
              <p:nvPr/>
            </p:nvSpPr>
            <p:spPr>
              <a:xfrm>
                <a:off x="-1" y="240507"/>
                <a:ext cx="135767" cy="1"/>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68" name="Shape 368"/>
              <p:cNvSpPr/>
              <p:nvPr/>
            </p:nvSpPr>
            <p:spPr>
              <a:xfrm flipV="1">
                <a:off x="70396" y="2"/>
                <a:ext cx="1" cy="236361"/>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grpSp>
      </p:grpSp>
      <p:grpSp>
        <p:nvGrpSpPr>
          <p:cNvPr id="374" name="Group 374"/>
          <p:cNvGrpSpPr/>
          <p:nvPr/>
        </p:nvGrpSpPr>
        <p:grpSpPr>
          <a:xfrm>
            <a:off x="2155825" y="2490788"/>
            <a:ext cx="134938" cy="239713"/>
            <a:chOff x="0" y="0"/>
            <a:chExt cx="134937" cy="239711"/>
          </a:xfrm>
        </p:grpSpPr>
        <p:sp>
          <p:nvSpPr>
            <p:cNvPr id="371" name="Shape 371"/>
            <p:cNvSpPr/>
            <p:nvPr/>
          </p:nvSpPr>
          <p:spPr>
            <a:xfrm>
              <a:off x="0" y="-1"/>
              <a:ext cx="134938" cy="1"/>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72" name="Shape 372"/>
            <p:cNvSpPr/>
            <p:nvPr/>
          </p:nvSpPr>
          <p:spPr>
            <a:xfrm>
              <a:off x="0" y="239711"/>
              <a:ext cx="134938" cy="1"/>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73" name="Shape 373"/>
            <p:cNvSpPr/>
            <p:nvPr/>
          </p:nvSpPr>
          <p:spPr>
            <a:xfrm flipV="1">
              <a:off x="69967" y="2"/>
              <a:ext cx="1" cy="235580"/>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grpSp>
      <p:grpSp>
        <p:nvGrpSpPr>
          <p:cNvPr id="424" name="Group 424"/>
          <p:cNvGrpSpPr/>
          <p:nvPr/>
        </p:nvGrpSpPr>
        <p:grpSpPr>
          <a:xfrm>
            <a:off x="1677987" y="2078038"/>
            <a:ext cx="5132389" cy="2590801"/>
            <a:chOff x="0" y="0"/>
            <a:chExt cx="5132387" cy="2590800"/>
          </a:xfrm>
        </p:grpSpPr>
        <p:sp>
          <p:nvSpPr>
            <p:cNvPr id="375" name="Shape 375"/>
            <p:cNvSpPr/>
            <p:nvPr/>
          </p:nvSpPr>
          <p:spPr>
            <a:xfrm>
              <a:off x="-1" y="-1"/>
              <a:ext cx="5132389" cy="25479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19" y="0"/>
                  </a:lnTo>
                  <a:lnTo>
                    <a:pt x="619" y="404"/>
                  </a:lnTo>
                  <a:lnTo>
                    <a:pt x="803" y="404"/>
                  </a:lnTo>
                  <a:lnTo>
                    <a:pt x="803" y="674"/>
                  </a:lnTo>
                  <a:lnTo>
                    <a:pt x="937" y="708"/>
                  </a:lnTo>
                  <a:lnTo>
                    <a:pt x="937" y="1011"/>
                  </a:lnTo>
                  <a:lnTo>
                    <a:pt x="1171" y="1011"/>
                  </a:lnTo>
                  <a:lnTo>
                    <a:pt x="1171" y="1348"/>
                  </a:lnTo>
                  <a:lnTo>
                    <a:pt x="1288" y="1382"/>
                  </a:lnTo>
                  <a:lnTo>
                    <a:pt x="1288" y="1584"/>
                  </a:lnTo>
                  <a:lnTo>
                    <a:pt x="1405" y="1584"/>
                  </a:lnTo>
                  <a:lnTo>
                    <a:pt x="1422" y="2190"/>
                  </a:lnTo>
                  <a:lnTo>
                    <a:pt x="1539" y="2157"/>
                  </a:lnTo>
                  <a:lnTo>
                    <a:pt x="1539" y="2291"/>
                  </a:lnTo>
                  <a:lnTo>
                    <a:pt x="1673" y="2291"/>
                  </a:lnTo>
                  <a:lnTo>
                    <a:pt x="1656" y="2696"/>
                  </a:lnTo>
                  <a:lnTo>
                    <a:pt x="1740" y="2729"/>
                  </a:lnTo>
                  <a:lnTo>
                    <a:pt x="1723" y="2999"/>
                  </a:lnTo>
                  <a:lnTo>
                    <a:pt x="1840" y="2999"/>
                  </a:lnTo>
                  <a:lnTo>
                    <a:pt x="1840" y="3302"/>
                  </a:lnTo>
                  <a:lnTo>
                    <a:pt x="1941" y="3269"/>
                  </a:lnTo>
                  <a:lnTo>
                    <a:pt x="1941" y="3471"/>
                  </a:lnTo>
                  <a:lnTo>
                    <a:pt x="2075" y="3471"/>
                  </a:lnTo>
                  <a:lnTo>
                    <a:pt x="2058" y="4077"/>
                  </a:lnTo>
                  <a:lnTo>
                    <a:pt x="2225" y="4077"/>
                  </a:lnTo>
                  <a:lnTo>
                    <a:pt x="2225" y="4313"/>
                  </a:lnTo>
                  <a:lnTo>
                    <a:pt x="2376" y="4347"/>
                  </a:lnTo>
                  <a:lnTo>
                    <a:pt x="2376" y="4617"/>
                  </a:lnTo>
                  <a:lnTo>
                    <a:pt x="2493" y="4617"/>
                  </a:lnTo>
                  <a:lnTo>
                    <a:pt x="2493" y="5257"/>
                  </a:lnTo>
                  <a:lnTo>
                    <a:pt x="2644" y="5223"/>
                  </a:lnTo>
                  <a:lnTo>
                    <a:pt x="2644" y="5560"/>
                  </a:lnTo>
                  <a:lnTo>
                    <a:pt x="2727" y="5560"/>
                  </a:lnTo>
                  <a:lnTo>
                    <a:pt x="2744" y="5729"/>
                  </a:lnTo>
                  <a:lnTo>
                    <a:pt x="2828" y="5729"/>
                  </a:lnTo>
                  <a:lnTo>
                    <a:pt x="2828" y="6167"/>
                  </a:lnTo>
                  <a:lnTo>
                    <a:pt x="2945" y="6167"/>
                  </a:lnTo>
                  <a:lnTo>
                    <a:pt x="2945" y="6335"/>
                  </a:lnTo>
                  <a:lnTo>
                    <a:pt x="3079" y="6335"/>
                  </a:lnTo>
                  <a:lnTo>
                    <a:pt x="3095" y="6739"/>
                  </a:lnTo>
                  <a:lnTo>
                    <a:pt x="3129" y="6739"/>
                  </a:lnTo>
                  <a:lnTo>
                    <a:pt x="3129" y="6908"/>
                  </a:lnTo>
                  <a:lnTo>
                    <a:pt x="3229" y="6908"/>
                  </a:lnTo>
                  <a:lnTo>
                    <a:pt x="3229" y="7515"/>
                  </a:lnTo>
                  <a:lnTo>
                    <a:pt x="3330" y="7515"/>
                  </a:lnTo>
                  <a:lnTo>
                    <a:pt x="3313" y="7717"/>
                  </a:lnTo>
                  <a:lnTo>
                    <a:pt x="3413" y="7717"/>
                  </a:lnTo>
                  <a:lnTo>
                    <a:pt x="3413" y="7986"/>
                  </a:lnTo>
                  <a:lnTo>
                    <a:pt x="3497" y="7986"/>
                  </a:lnTo>
                  <a:lnTo>
                    <a:pt x="3497" y="8323"/>
                  </a:lnTo>
                  <a:lnTo>
                    <a:pt x="3631" y="8357"/>
                  </a:lnTo>
                  <a:lnTo>
                    <a:pt x="3647" y="8559"/>
                  </a:lnTo>
                  <a:lnTo>
                    <a:pt x="3748" y="8559"/>
                  </a:lnTo>
                  <a:lnTo>
                    <a:pt x="3748" y="8728"/>
                  </a:lnTo>
                  <a:lnTo>
                    <a:pt x="3898" y="8728"/>
                  </a:lnTo>
                  <a:lnTo>
                    <a:pt x="3898" y="9031"/>
                  </a:lnTo>
                  <a:lnTo>
                    <a:pt x="3982" y="9031"/>
                  </a:lnTo>
                  <a:lnTo>
                    <a:pt x="3982" y="9435"/>
                  </a:lnTo>
                  <a:lnTo>
                    <a:pt x="4066" y="9469"/>
                  </a:lnTo>
                  <a:lnTo>
                    <a:pt x="4066" y="9739"/>
                  </a:lnTo>
                  <a:lnTo>
                    <a:pt x="4166" y="9739"/>
                  </a:lnTo>
                  <a:lnTo>
                    <a:pt x="4166" y="10042"/>
                  </a:lnTo>
                  <a:lnTo>
                    <a:pt x="4317" y="10076"/>
                  </a:lnTo>
                  <a:lnTo>
                    <a:pt x="4300" y="10345"/>
                  </a:lnTo>
                  <a:lnTo>
                    <a:pt x="4417" y="10345"/>
                  </a:lnTo>
                  <a:lnTo>
                    <a:pt x="4417" y="10547"/>
                  </a:lnTo>
                  <a:lnTo>
                    <a:pt x="4501" y="10581"/>
                  </a:lnTo>
                  <a:lnTo>
                    <a:pt x="4501" y="10783"/>
                  </a:lnTo>
                  <a:lnTo>
                    <a:pt x="4584" y="10783"/>
                  </a:lnTo>
                  <a:lnTo>
                    <a:pt x="4584" y="10985"/>
                  </a:lnTo>
                  <a:lnTo>
                    <a:pt x="4735" y="10985"/>
                  </a:lnTo>
                  <a:lnTo>
                    <a:pt x="4718" y="11221"/>
                  </a:lnTo>
                  <a:lnTo>
                    <a:pt x="4852" y="11221"/>
                  </a:lnTo>
                  <a:lnTo>
                    <a:pt x="4852" y="11524"/>
                  </a:lnTo>
                  <a:lnTo>
                    <a:pt x="5003" y="11524"/>
                  </a:lnTo>
                  <a:lnTo>
                    <a:pt x="5003" y="11794"/>
                  </a:lnTo>
                  <a:lnTo>
                    <a:pt x="5086" y="11828"/>
                  </a:lnTo>
                  <a:lnTo>
                    <a:pt x="5086" y="11996"/>
                  </a:lnTo>
                  <a:lnTo>
                    <a:pt x="5287" y="12030"/>
                  </a:lnTo>
                  <a:lnTo>
                    <a:pt x="5287" y="12266"/>
                  </a:lnTo>
                  <a:lnTo>
                    <a:pt x="5454" y="12300"/>
                  </a:lnTo>
                  <a:lnTo>
                    <a:pt x="5438" y="12434"/>
                  </a:lnTo>
                  <a:lnTo>
                    <a:pt x="5588" y="12434"/>
                  </a:lnTo>
                  <a:lnTo>
                    <a:pt x="5605" y="12670"/>
                  </a:lnTo>
                  <a:lnTo>
                    <a:pt x="5722" y="12637"/>
                  </a:lnTo>
                  <a:lnTo>
                    <a:pt x="5856" y="12637"/>
                  </a:lnTo>
                  <a:lnTo>
                    <a:pt x="5873" y="12872"/>
                  </a:lnTo>
                  <a:lnTo>
                    <a:pt x="5990" y="12872"/>
                  </a:lnTo>
                  <a:lnTo>
                    <a:pt x="5990" y="13209"/>
                  </a:lnTo>
                  <a:lnTo>
                    <a:pt x="6090" y="13209"/>
                  </a:lnTo>
                  <a:lnTo>
                    <a:pt x="6090" y="13378"/>
                  </a:lnTo>
                  <a:lnTo>
                    <a:pt x="6191" y="13378"/>
                  </a:lnTo>
                  <a:lnTo>
                    <a:pt x="6191" y="13816"/>
                  </a:lnTo>
                  <a:lnTo>
                    <a:pt x="6308" y="13816"/>
                  </a:lnTo>
                  <a:lnTo>
                    <a:pt x="6308" y="14052"/>
                  </a:lnTo>
                  <a:lnTo>
                    <a:pt x="6475" y="14052"/>
                  </a:lnTo>
                  <a:lnTo>
                    <a:pt x="6475" y="14456"/>
                  </a:lnTo>
                  <a:lnTo>
                    <a:pt x="6592" y="14456"/>
                  </a:lnTo>
                  <a:lnTo>
                    <a:pt x="6592" y="14658"/>
                  </a:lnTo>
                  <a:lnTo>
                    <a:pt x="6726" y="14658"/>
                  </a:lnTo>
                  <a:lnTo>
                    <a:pt x="6726" y="14861"/>
                  </a:lnTo>
                  <a:lnTo>
                    <a:pt x="6910" y="14861"/>
                  </a:lnTo>
                  <a:lnTo>
                    <a:pt x="6910" y="15332"/>
                  </a:lnTo>
                  <a:lnTo>
                    <a:pt x="6927" y="15433"/>
                  </a:lnTo>
                  <a:lnTo>
                    <a:pt x="7077" y="15433"/>
                  </a:lnTo>
                  <a:lnTo>
                    <a:pt x="7061" y="15737"/>
                  </a:lnTo>
                  <a:lnTo>
                    <a:pt x="7278" y="15737"/>
                  </a:lnTo>
                  <a:lnTo>
                    <a:pt x="7278" y="16074"/>
                  </a:lnTo>
                  <a:lnTo>
                    <a:pt x="7429" y="16040"/>
                  </a:lnTo>
                  <a:lnTo>
                    <a:pt x="7429" y="16377"/>
                  </a:lnTo>
                  <a:lnTo>
                    <a:pt x="7579" y="16377"/>
                  </a:lnTo>
                  <a:lnTo>
                    <a:pt x="7579" y="16613"/>
                  </a:lnTo>
                  <a:lnTo>
                    <a:pt x="7797" y="16613"/>
                  </a:lnTo>
                  <a:lnTo>
                    <a:pt x="7797" y="17051"/>
                  </a:lnTo>
                  <a:lnTo>
                    <a:pt x="8115" y="17085"/>
                  </a:lnTo>
                  <a:lnTo>
                    <a:pt x="8115" y="17287"/>
                  </a:lnTo>
                  <a:lnTo>
                    <a:pt x="8382" y="17287"/>
                  </a:lnTo>
                  <a:lnTo>
                    <a:pt x="8382" y="17489"/>
                  </a:lnTo>
                  <a:lnTo>
                    <a:pt x="8734" y="17489"/>
                  </a:lnTo>
                  <a:lnTo>
                    <a:pt x="8734" y="17624"/>
                  </a:lnTo>
                  <a:lnTo>
                    <a:pt x="9152" y="17624"/>
                  </a:lnTo>
                  <a:lnTo>
                    <a:pt x="9185" y="17759"/>
                  </a:lnTo>
                  <a:lnTo>
                    <a:pt x="9453" y="17759"/>
                  </a:lnTo>
                  <a:lnTo>
                    <a:pt x="9470" y="18028"/>
                  </a:lnTo>
                  <a:lnTo>
                    <a:pt x="10039" y="18028"/>
                  </a:lnTo>
                  <a:lnTo>
                    <a:pt x="10055" y="18264"/>
                  </a:lnTo>
                  <a:lnTo>
                    <a:pt x="10390" y="18264"/>
                  </a:lnTo>
                  <a:lnTo>
                    <a:pt x="10407" y="18466"/>
                  </a:lnTo>
                  <a:lnTo>
                    <a:pt x="10591" y="18466"/>
                  </a:lnTo>
                  <a:lnTo>
                    <a:pt x="10591" y="18871"/>
                  </a:lnTo>
                  <a:lnTo>
                    <a:pt x="10775" y="18871"/>
                  </a:lnTo>
                  <a:lnTo>
                    <a:pt x="10775" y="19106"/>
                  </a:lnTo>
                  <a:lnTo>
                    <a:pt x="10942" y="19073"/>
                  </a:lnTo>
                  <a:lnTo>
                    <a:pt x="10925" y="19309"/>
                  </a:lnTo>
                  <a:lnTo>
                    <a:pt x="11093" y="19309"/>
                  </a:lnTo>
                  <a:lnTo>
                    <a:pt x="11110" y="19578"/>
                  </a:lnTo>
                  <a:lnTo>
                    <a:pt x="11611" y="19578"/>
                  </a:lnTo>
                  <a:lnTo>
                    <a:pt x="11611" y="19747"/>
                  </a:lnTo>
                  <a:lnTo>
                    <a:pt x="11762" y="19713"/>
                  </a:lnTo>
                  <a:lnTo>
                    <a:pt x="11745" y="19915"/>
                  </a:lnTo>
                  <a:lnTo>
                    <a:pt x="12398" y="19915"/>
                  </a:lnTo>
                  <a:lnTo>
                    <a:pt x="12398" y="20185"/>
                  </a:lnTo>
                  <a:lnTo>
                    <a:pt x="13034" y="20185"/>
                  </a:lnTo>
                  <a:lnTo>
                    <a:pt x="13034" y="20353"/>
                  </a:lnTo>
                  <a:lnTo>
                    <a:pt x="13770" y="20353"/>
                  </a:lnTo>
                  <a:lnTo>
                    <a:pt x="13753" y="20589"/>
                  </a:lnTo>
                  <a:lnTo>
                    <a:pt x="16246" y="20589"/>
                  </a:lnTo>
                  <a:lnTo>
                    <a:pt x="16229" y="20926"/>
                  </a:lnTo>
                  <a:lnTo>
                    <a:pt x="16698" y="20892"/>
                  </a:lnTo>
                  <a:lnTo>
                    <a:pt x="16731" y="21229"/>
                  </a:lnTo>
                  <a:lnTo>
                    <a:pt x="17467" y="21229"/>
                  </a:lnTo>
                  <a:lnTo>
                    <a:pt x="17484" y="21600"/>
                  </a:lnTo>
                  <a:lnTo>
                    <a:pt x="21600" y="21600"/>
                  </a:lnTo>
                </a:path>
              </a:pathLst>
            </a:custGeom>
            <a:noFill/>
            <a:ln w="28575" cap="flat">
              <a:solidFill>
                <a:srgbClr val="FFFFFF"/>
              </a:solidFill>
              <a:prstDash val="solid"/>
              <a:round/>
            </a:ln>
            <a:effectLst/>
          </p:spPr>
          <p:txBody>
            <a:bodyPr wrap="square" lIns="0" tIns="0" rIns="0" bIns="0" numCol="1" anchor="ctr">
              <a:noAutofit/>
            </a:bodyPr>
            <a:lstStyle/>
            <a:p>
              <a:pPr lvl="0" algn="ctr">
                <a:defRPr>
                  <a:latin typeface="Arial"/>
                  <a:ea typeface="Arial"/>
                  <a:cs typeface="Arial"/>
                  <a:sym typeface="Arial"/>
                </a:defRPr>
              </a:pPr>
              <a:endParaRPr/>
            </a:p>
          </p:txBody>
        </p:sp>
        <p:sp>
          <p:nvSpPr>
            <p:cNvPr id="376" name="Shape 376"/>
            <p:cNvSpPr/>
            <p:nvPr/>
          </p:nvSpPr>
          <p:spPr>
            <a:xfrm>
              <a:off x="1860549" y="1968499"/>
              <a:ext cx="1" cy="80963"/>
            </a:xfrm>
            <a:prstGeom prst="line">
              <a:avLst/>
            </a:prstGeom>
            <a:noFill/>
            <a:ln w="19050" cap="flat">
              <a:solidFill>
                <a:srgbClr val="FFFFFF"/>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77" name="Shape 377"/>
            <p:cNvSpPr/>
            <p:nvPr/>
          </p:nvSpPr>
          <p:spPr>
            <a:xfrm>
              <a:off x="1679575" y="1809750"/>
              <a:ext cx="1" cy="80963"/>
            </a:xfrm>
            <a:prstGeom prst="line">
              <a:avLst/>
            </a:prstGeom>
            <a:noFill/>
            <a:ln w="19050" cap="flat">
              <a:solidFill>
                <a:srgbClr val="FFFFFF"/>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78" name="Shape 378"/>
            <p:cNvSpPr/>
            <p:nvPr/>
          </p:nvSpPr>
          <p:spPr>
            <a:xfrm>
              <a:off x="2740025" y="2278062"/>
              <a:ext cx="1" cy="80964"/>
            </a:xfrm>
            <a:prstGeom prst="line">
              <a:avLst/>
            </a:prstGeom>
            <a:noFill/>
            <a:ln w="19050" cap="flat">
              <a:solidFill>
                <a:srgbClr val="FFFFFF"/>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79" name="Shape 379"/>
            <p:cNvSpPr/>
            <p:nvPr/>
          </p:nvSpPr>
          <p:spPr>
            <a:xfrm>
              <a:off x="2771774" y="2293937"/>
              <a:ext cx="1" cy="80964"/>
            </a:xfrm>
            <a:prstGeom prst="line">
              <a:avLst/>
            </a:prstGeom>
            <a:noFill/>
            <a:ln w="19050" cap="flat">
              <a:solidFill>
                <a:srgbClr val="FFFFFF"/>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80" name="Shape 380"/>
            <p:cNvSpPr/>
            <p:nvPr/>
          </p:nvSpPr>
          <p:spPr>
            <a:xfrm>
              <a:off x="2803524" y="2303462"/>
              <a:ext cx="1" cy="80964"/>
            </a:xfrm>
            <a:prstGeom prst="line">
              <a:avLst/>
            </a:prstGeom>
            <a:noFill/>
            <a:ln w="19050" cap="flat">
              <a:solidFill>
                <a:srgbClr val="FFFFFF"/>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81" name="Shape 381"/>
            <p:cNvSpPr/>
            <p:nvPr/>
          </p:nvSpPr>
          <p:spPr>
            <a:xfrm>
              <a:off x="2857499" y="2308224"/>
              <a:ext cx="1" cy="80963"/>
            </a:xfrm>
            <a:prstGeom prst="line">
              <a:avLst/>
            </a:prstGeom>
            <a:noFill/>
            <a:ln w="19050" cap="flat">
              <a:solidFill>
                <a:srgbClr val="FFFFFF"/>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82" name="Shape 382"/>
            <p:cNvSpPr/>
            <p:nvPr/>
          </p:nvSpPr>
          <p:spPr>
            <a:xfrm>
              <a:off x="2914649" y="2309811"/>
              <a:ext cx="1" cy="80964"/>
            </a:xfrm>
            <a:prstGeom prst="line">
              <a:avLst/>
            </a:prstGeom>
            <a:noFill/>
            <a:ln w="19050" cap="flat">
              <a:solidFill>
                <a:srgbClr val="FFFFFF"/>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83" name="Shape 383"/>
            <p:cNvSpPr/>
            <p:nvPr/>
          </p:nvSpPr>
          <p:spPr>
            <a:xfrm>
              <a:off x="2965450" y="2336799"/>
              <a:ext cx="1" cy="80963"/>
            </a:xfrm>
            <a:prstGeom prst="line">
              <a:avLst/>
            </a:prstGeom>
            <a:noFill/>
            <a:ln w="19050" cap="flat">
              <a:solidFill>
                <a:srgbClr val="FFFFFF"/>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84" name="Shape 384"/>
            <p:cNvSpPr/>
            <p:nvPr/>
          </p:nvSpPr>
          <p:spPr>
            <a:xfrm>
              <a:off x="2987675" y="2336799"/>
              <a:ext cx="1" cy="80963"/>
            </a:xfrm>
            <a:prstGeom prst="line">
              <a:avLst/>
            </a:prstGeom>
            <a:noFill/>
            <a:ln w="19050" cap="flat">
              <a:solidFill>
                <a:srgbClr val="FFFFFF"/>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85" name="Shape 385"/>
            <p:cNvSpPr/>
            <p:nvPr/>
          </p:nvSpPr>
          <p:spPr>
            <a:xfrm>
              <a:off x="3019425" y="2339974"/>
              <a:ext cx="1" cy="80963"/>
            </a:xfrm>
            <a:prstGeom prst="line">
              <a:avLst/>
            </a:prstGeom>
            <a:noFill/>
            <a:ln w="19050" cap="flat">
              <a:solidFill>
                <a:srgbClr val="FFFFFF"/>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86" name="Shape 386"/>
            <p:cNvSpPr/>
            <p:nvPr/>
          </p:nvSpPr>
          <p:spPr>
            <a:xfrm>
              <a:off x="3111499" y="2346324"/>
              <a:ext cx="1" cy="80963"/>
            </a:xfrm>
            <a:prstGeom prst="line">
              <a:avLst/>
            </a:prstGeom>
            <a:noFill/>
            <a:ln w="19050" cap="flat">
              <a:solidFill>
                <a:srgbClr val="FFFFFF"/>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87" name="Shape 387"/>
            <p:cNvSpPr/>
            <p:nvPr/>
          </p:nvSpPr>
          <p:spPr>
            <a:xfrm>
              <a:off x="3146424" y="2352675"/>
              <a:ext cx="1" cy="80963"/>
            </a:xfrm>
            <a:prstGeom prst="line">
              <a:avLst/>
            </a:prstGeom>
            <a:noFill/>
            <a:ln w="19050" cap="flat">
              <a:solidFill>
                <a:srgbClr val="FFFFFF"/>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88" name="Shape 388"/>
            <p:cNvSpPr/>
            <p:nvPr/>
          </p:nvSpPr>
          <p:spPr>
            <a:xfrm>
              <a:off x="3227386" y="2352675"/>
              <a:ext cx="1" cy="80963"/>
            </a:xfrm>
            <a:prstGeom prst="line">
              <a:avLst/>
            </a:prstGeom>
            <a:noFill/>
            <a:ln w="19050" cap="flat">
              <a:solidFill>
                <a:srgbClr val="FFFFFF"/>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89" name="Shape 389"/>
            <p:cNvSpPr/>
            <p:nvPr/>
          </p:nvSpPr>
          <p:spPr>
            <a:xfrm>
              <a:off x="3254375" y="2357437"/>
              <a:ext cx="1" cy="80964"/>
            </a:xfrm>
            <a:prstGeom prst="line">
              <a:avLst/>
            </a:prstGeom>
            <a:noFill/>
            <a:ln w="19050" cap="flat">
              <a:solidFill>
                <a:srgbClr val="FFFFFF"/>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90" name="Shape 390"/>
            <p:cNvSpPr/>
            <p:nvPr/>
          </p:nvSpPr>
          <p:spPr>
            <a:xfrm>
              <a:off x="5127625" y="2508249"/>
              <a:ext cx="1" cy="80963"/>
            </a:xfrm>
            <a:prstGeom prst="line">
              <a:avLst/>
            </a:prstGeom>
            <a:noFill/>
            <a:ln w="19050" cap="flat">
              <a:solidFill>
                <a:srgbClr val="FFFFFF"/>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91" name="Shape 391"/>
            <p:cNvSpPr/>
            <p:nvPr/>
          </p:nvSpPr>
          <p:spPr>
            <a:xfrm>
              <a:off x="4979987" y="2509837"/>
              <a:ext cx="1" cy="80964"/>
            </a:xfrm>
            <a:prstGeom prst="line">
              <a:avLst/>
            </a:prstGeom>
            <a:noFill/>
            <a:ln w="19050" cap="flat">
              <a:solidFill>
                <a:srgbClr val="FFFFFF"/>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92" name="Shape 392"/>
            <p:cNvSpPr/>
            <p:nvPr/>
          </p:nvSpPr>
          <p:spPr>
            <a:xfrm>
              <a:off x="4926012" y="2509837"/>
              <a:ext cx="1" cy="80964"/>
            </a:xfrm>
            <a:prstGeom prst="line">
              <a:avLst/>
            </a:prstGeom>
            <a:noFill/>
            <a:ln w="19050" cap="flat">
              <a:solidFill>
                <a:srgbClr val="FFFFFF"/>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93" name="Shape 393"/>
            <p:cNvSpPr/>
            <p:nvPr/>
          </p:nvSpPr>
          <p:spPr>
            <a:xfrm>
              <a:off x="4900612" y="2506661"/>
              <a:ext cx="1" cy="80964"/>
            </a:xfrm>
            <a:prstGeom prst="line">
              <a:avLst/>
            </a:prstGeom>
            <a:noFill/>
            <a:ln w="19050" cap="flat">
              <a:solidFill>
                <a:srgbClr val="FFFFFF"/>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94" name="Shape 394"/>
            <p:cNvSpPr/>
            <p:nvPr/>
          </p:nvSpPr>
          <p:spPr>
            <a:xfrm>
              <a:off x="4640262" y="2505074"/>
              <a:ext cx="1" cy="80963"/>
            </a:xfrm>
            <a:prstGeom prst="line">
              <a:avLst/>
            </a:prstGeom>
            <a:noFill/>
            <a:ln w="19050" cap="flat">
              <a:solidFill>
                <a:srgbClr val="FFFFFF"/>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95" name="Shape 395"/>
            <p:cNvSpPr/>
            <p:nvPr/>
          </p:nvSpPr>
          <p:spPr>
            <a:xfrm>
              <a:off x="4587875" y="2505074"/>
              <a:ext cx="1" cy="80963"/>
            </a:xfrm>
            <a:prstGeom prst="line">
              <a:avLst/>
            </a:prstGeom>
            <a:noFill/>
            <a:ln w="19050" cap="flat">
              <a:solidFill>
                <a:srgbClr val="FFFFFF"/>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96" name="Shape 396"/>
            <p:cNvSpPr/>
            <p:nvPr/>
          </p:nvSpPr>
          <p:spPr>
            <a:xfrm>
              <a:off x="4522787" y="2505074"/>
              <a:ext cx="1" cy="80963"/>
            </a:xfrm>
            <a:prstGeom prst="line">
              <a:avLst/>
            </a:prstGeom>
            <a:noFill/>
            <a:ln w="19050" cap="flat">
              <a:solidFill>
                <a:srgbClr val="FFFFFF"/>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97" name="Shape 397"/>
            <p:cNvSpPr/>
            <p:nvPr/>
          </p:nvSpPr>
          <p:spPr>
            <a:xfrm>
              <a:off x="4495800" y="2508249"/>
              <a:ext cx="1" cy="80963"/>
            </a:xfrm>
            <a:prstGeom prst="line">
              <a:avLst/>
            </a:prstGeom>
            <a:noFill/>
            <a:ln w="19050" cap="flat">
              <a:solidFill>
                <a:srgbClr val="FFFFFF"/>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98" name="Shape 398"/>
            <p:cNvSpPr/>
            <p:nvPr/>
          </p:nvSpPr>
          <p:spPr>
            <a:xfrm>
              <a:off x="4429124" y="2506661"/>
              <a:ext cx="1" cy="80964"/>
            </a:xfrm>
            <a:prstGeom prst="line">
              <a:avLst/>
            </a:prstGeom>
            <a:noFill/>
            <a:ln w="19050" cap="flat">
              <a:solidFill>
                <a:srgbClr val="FFFFFF"/>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399" name="Shape 399"/>
            <p:cNvSpPr/>
            <p:nvPr/>
          </p:nvSpPr>
          <p:spPr>
            <a:xfrm>
              <a:off x="4248150" y="2497136"/>
              <a:ext cx="1" cy="80964"/>
            </a:xfrm>
            <a:prstGeom prst="line">
              <a:avLst/>
            </a:prstGeom>
            <a:noFill/>
            <a:ln w="19050" cap="flat">
              <a:solidFill>
                <a:srgbClr val="FFFFFF"/>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400" name="Shape 400"/>
            <p:cNvSpPr/>
            <p:nvPr/>
          </p:nvSpPr>
          <p:spPr>
            <a:xfrm>
              <a:off x="4164012" y="2498724"/>
              <a:ext cx="1" cy="80963"/>
            </a:xfrm>
            <a:prstGeom prst="line">
              <a:avLst/>
            </a:prstGeom>
            <a:noFill/>
            <a:ln w="19050" cap="flat">
              <a:solidFill>
                <a:srgbClr val="FFFFFF"/>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401" name="Shape 401"/>
            <p:cNvSpPr/>
            <p:nvPr/>
          </p:nvSpPr>
          <p:spPr>
            <a:xfrm>
              <a:off x="4070350" y="2463800"/>
              <a:ext cx="1" cy="80963"/>
            </a:xfrm>
            <a:prstGeom prst="line">
              <a:avLst/>
            </a:prstGeom>
            <a:noFill/>
            <a:ln w="19050" cap="flat">
              <a:solidFill>
                <a:srgbClr val="FFFFFF"/>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402" name="Shape 402"/>
            <p:cNvSpPr/>
            <p:nvPr/>
          </p:nvSpPr>
          <p:spPr>
            <a:xfrm>
              <a:off x="3959225" y="2425699"/>
              <a:ext cx="1" cy="80963"/>
            </a:xfrm>
            <a:prstGeom prst="line">
              <a:avLst/>
            </a:prstGeom>
            <a:noFill/>
            <a:ln w="19050" cap="flat">
              <a:solidFill>
                <a:srgbClr val="FFFFFF"/>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403" name="Shape 403"/>
            <p:cNvSpPr/>
            <p:nvPr/>
          </p:nvSpPr>
          <p:spPr>
            <a:xfrm>
              <a:off x="3944936" y="2425699"/>
              <a:ext cx="1" cy="80963"/>
            </a:xfrm>
            <a:prstGeom prst="line">
              <a:avLst/>
            </a:prstGeom>
            <a:noFill/>
            <a:ln w="19050" cap="flat">
              <a:solidFill>
                <a:srgbClr val="FFFFFF"/>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404" name="Shape 404"/>
            <p:cNvSpPr/>
            <p:nvPr/>
          </p:nvSpPr>
          <p:spPr>
            <a:xfrm>
              <a:off x="3892550" y="2422524"/>
              <a:ext cx="1" cy="80963"/>
            </a:xfrm>
            <a:prstGeom prst="line">
              <a:avLst/>
            </a:prstGeom>
            <a:noFill/>
            <a:ln w="19050" cap="flat">
              <a:solidFill>
                <a:srgbClr val="FFFFFF"/>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405" name="Shape 405"/>
            <p:cNvSpPr/>
            <p:nvPr/>
          </p:nvSpPr>
          <p:spPr>
            <a:xfrm>
              <a:off x="3836987" y="2387600"/>
              <a:ext cx="1" cy="80963"/>
            </a:xfrm>
            <a:prstGeom prst="line">
              <a:avLst/>
            </a:prstGeom>
            <a:noFill/>
            <a:ln w="19050" cap="flat">
              <a:solidFill>
                <a:srgbClr val="FFFFFF"/>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406" name="Shape 406"/>
            <p:cNvSpPr/>
            <p:nvPr/>
          </p:nvSpPr>
          <p:spPr>
            <a:xfrm>
              <a:off x="3798886" y="2393949"/>
              <a:ext cx="1" cy="80963"/>
            </a:xfrm>
            <a:prstGeom prst="line">
              <a:avLst/>
            </a:prstGeom>
            <a:noFill/>
            <a:ln w="19050" cap="flat">
              <a:solidFill>
                <a:srgbClr val="FFFFFF"/>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407" name="Shape 407"/>
            <p:cNvSpPr/>
            <p:nvPr/>
          </p:nvSpPr>
          <p:spPr>
            <a:xfrm>
              <a:off x="3765550" y="2392361"/>
              <a:ext cx="1" cy="80964"/>
            </a:xfrm>
            <a:prstGeom prst="line">
              <a:avLst/>
            </a:prstGeom>
            <a:noFill/>
            <a:ln w="19050" cap="flat">
              <a:solidFill>
                <a:srgbClr val="FFFFFF"/>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408" name="Shape 408"/>
            <p:cNvSpPr/>
            <p:nvPr/>
          </p:nvSpPr>
          <p:spPr>
            <a:xfrm>
              <a:off x="3738561" y="2392361"/>
              <a:ext cx="1" cy="80964"/>
            </a:xfrm>
            <a:prstGeom prst="line">
              <a:avLst/>
            </a:prstGeom>
            <a:noFill/>
            <a:ln w="19050" cap="flat">
              <a:solidFill>
                <a:srgbClr val="FFFFFF"/>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409" name="Shape 409"/>
            <p:cNvSpPr/>
            <p:nvPr/>
          </p:nvSpPr>
          <p:spPr>
            <a:xfrm>
              <a:off x="3724275" y="2392361"/>
              <a:ext cx="1" cy="80964"/>
            </a:xfrm>
            <a:prstGeom prst="line">
              <a:avLst/>
            </a:prstGeom>
            <a:noFill/>
            <a:ln w="19050" cap="flat">
              <a:solidFill>
                <a:srgbClr val="FFFFFF"/>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410" name="Shape 410"/>
            <p:cNvSpPr/>
            <p:nvPr/>
          </p:nvSpPr>
          <p:spPr>
            <a:xfrm>
              <a:off x="3697287" y="2389186"/>
              <a:ext cx="1" cy="80964"/>
            </a:xfrm>
            <a:prstGeom prst="line">
              <a:avLst/>
            </a:prstGeom>
            <a:noFill/>
            <a:ln w="19050" cap="flat">
              <a:solidFill>
                <a:srgbClr val="FFFFFF"/>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411" name="Shape 411"/>
            <p:cNvSpPr/>
            <p:nvPr/>
          </p:nvSpPr>
          <p:spPr>
            <a:xfrm>
              <a:off x="3400424" y="2392361"/>
              <a:ext cx="1" cy="80964"/>
            </a:xfrm>
            <a:prstGeom prst="line">
              <a:avLst/>
            </a:prstGeom>
            <a:noFill/>
            <a:ln w="19050" cap="flat">
              <a:solidFill>
                <a:srgbClr val="FFFFFF"/>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412" name="Shape 412"/>
            <p:cNvSpPr/>
            <p:nvPr/>
          </p:nvSpPr>
          <p:spPr>
            <a:xfrm>
              <a:off x="3427411" y="2389186"/>
              <a:ext cx="1" cy="80964"/>
            </a:xfrm>
            <a:prstGeom prst="line">
              <a:avLst/>
            </a:prstGeom>
            <a:noFill/>
            <a:ln w="19050" cap="flat">
              <a:solidFill>
                <a:srgbClr val="FFFFFF"/>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413" name="Shape 413"/>
            <p:cNvSpPr/>
            <p:nvPr/>
          </p:nvSpPr>
          <p:spPr>
            <a:xfrm>
              <a:off x="3529012" y="2392361"/>
              <a:ext cx="1" cy="80964"/>
            </a:xfrm>
            <a:prstGeom prst="line">
              <a:avLst/>
            </a:prstGeom>
            <a:noFill/>
            <a:ln w="19050" cap="flat">
              <a:solidFill>
                <a:srgbClr val="FFFFFF"/>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414" name="Shape 414"/>
            <p:cNvSpPr/>
            <p:nvPr/>
          </p:nvSpPr>
          <p:spPr>
            <a:xfrm>
              <a:off x="3576636" y="2392361"/>
              <a:ext cx="1" cy="80964"/>
            </a:xfrm>
            <a:prstGeom prst="line">
              <a:avLst/>
            </a:prstGeom>
            <a:noFill/>
            <a:ln w="19050" cap="flat">
              <a:solidFill>
                <a:srgbClr val="FFFFFF"/>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415" name="Shape 415"/>
            <p:cNvSpPr/>
            <p:nvPr/>
          </p:nvSpPr>
          <p:spPr>
            <a:xfrm>
              <a:off x="3632199" y="2395536"/>
              <a:ext cx="1" cy="80964"/>
            </a:xfrm>
            <a:prstGeom prst="line">
              <a:avLst/>
            </a:prstGeom>
            <a:noFill/>
            <a:ln w="19050" cap="flat">
              <a:solidFill>
                <a:srgbClr val="FFFFFF"/>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416" name="Shape 416"/>
            <p:cNvSpPr/>
            <p:nvPr/>
          </p:nvSpPr>
          <p:spPr>
            <a:xfrm>
              <a:off x="3654424" y="2398711"/>
              <a:ext cx="1" cy="80964"/>
            </a:xfrm>
            <a:prstGeom prst="line">
              <a:avLst/>
            </a:prstGeom>
            <a:noFill/>
            <a:ln w="19050" cap="flat">
              <a:solidFill>
                <a:srgbClr val="FFFFFF"/>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417" name="Shape 417"/>
            <p:cNvSpPr/>
            <p:nvPr/>
          </p:nvSpPr>
          <p:spPr>
            <a:xfrm>
              <a:off x="3513136" y="2392361"/>
              <a:ext cx="1" cy="80964"/>
            </a:xfrm>
            <a:prstGeom prst="line">
              <a:avLst/>
            </a:prstGeom>
            <a:noFill/>
            <a:ln w="19050" cap="flat">
              <a:solidFill>
                <a:srgbClr val="FFFFFF"/>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418" name="Shape 418"/>
            <p:cNvSpPr/>
            <p:nvPr/>
          </p:nvSpPr>
          <p:spPr>
            <a:xfrm>
              <a:off x="3451225" y="2392361"/>
              <a:ext cx="1" cy="80964"/>
            </a:xfrm>
            <a:prstGeom prst="line">
              <a:avLst/>
            </a:prstGeom>
            <a:noFill/>
            <a:ln w="19050" cap="flat">
              <a:solidFill>
                <a:srgbClr val="FFFFFF"/>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419" name="Shape 419"/>
            <p:cNvSpPr/>
            <p:nvPr/>
          </p:nvSpPr>
          <p:spPr>
            <a:xfrm>
              <a:off x="3487736" y="2393949"/>
              <a:ext cx="1" cy="80963"/>
            </a:xfrm>
            <a:prstGeom prst="line">
              <a:avLst/>
            </a:prstGeom>
            <a:noFill/>
            <a:ln w="19050" cap="flat">
              <a:solidFill>
                <a:srgbClr val="FFFFFF"/>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420" name="Shape 420"/>
            <p:cNvSpPr/>
            <p:nvPr/>
          </p:nvSpPr>
          <p:spPr>
            <a:xfrm>
              <a:off x="3600449" y="2390774"/>
              <a:ext cx="1" cy="80963"/>
            </a:xfrm>
            <a:prstGeom prst="line">
              <a:avLst/>
            </a:prstGeom>
            <a:noFill/>
            <a:ln w="19050" cap="flat">
              <a:solidFill>
                <a:srgbClr val="FFFFFF"/>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421" name="Shape 421"/>
            <p:cNvSpPr/>
            <p:nvPr/>
          </p:nvSpPr>
          <p:spPr>
            <a:xfrm>
              <a:off x="3362325" y="2393949"/>
              <a:ext cx="1" cy="80963"/>
            </a:xfrm>
            <a:prstGeom prst="line">
              <a:avLst/>
            </a:prstGeom>
            <a:noFill/>
            <a:ln w="19050" cap="flat">
              <a:solidFill>
                <a:srgbClr val="FFFFFF"/>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422" name="Shape 422"/>
            <p:cNvSpPr/>
            <p:nvPr/>
          </p:nvSpPr>
          <p:spPr>
            <a:xfrm>
              <a:off x="3317874" y="2384425"/>
              <a:ext cx="1" cy="80963"/>
            </a:xfrm>
            <a:prstGeom prst="line">
              <a:avLst/>
            </a:prstGeom>
            <a:noFill/>
            <a:ln w="28575" cap="flat">
              <a:solidFill>
                <a:srgbClr val="FFFFFF"/>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423" name="Shape 423"/>
            <p:cNvSpPr/>
            <p:nvPr/>
          </p:nvSpPr>
          <p:spPr>
            <a:xfrm>
              <a:off x="3286124" y="2386012"/>
              <a:ext cx="1" cy="80964"/>
            </a:xfrm>
            <a:prstGeom prst="line">
              <a:avLst/>
            </a:prstGeom>
            <a:noFill/>
            <a:ln w="28575" cap="flat">
              <a:solidFill>
                <a:srgbClr val="FFFFFF"/>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grpSp>
      <p:grpSp>
        <p:nvGrpSpPr>
          <p:cNvPr id="428" name="Group 428"/>
          <p:cNvGrpSpPr/>
          <p:nvPr/>
        </p:nvGrpSpPr>
        <p:grpSpPr>
          <a:xfrm>
            <a:off x="4327525" y="4248150"/>
            <a:ext cx="95250" cy="280989"/>
            <a:chOff x="0" y="0"/>
            <a:chExt cx="95250" cy="280988"/>
          </a:xfrm>
        </p:grpSpPr>
        <p:sp>
          <p:nvSpPr>
            <p:cNvPr id="425" name="Shape 425"/>
            <p:cNvSpPr/>
            <p:nvPr/>
          </p:nvSpPr>
          <p:spPr>
            <a:xfrm>
              <a:off x="0" y="0"/>
              <a:ext cx="95250" cy="1"/>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426" name="Shape 426"/>
            <p:cNvSpPr/>
            <p:nvPr/>
          </p:nvSpPr>
          <p:spPr>
            <a:xfrm>
              <a:off x="0" y="280988"/>
              <a:ext cx="95250" cy="1"/>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427" name="Shape 427"/>
            <p:cNvSpPr/>
            <p:nvPr/>
          </p:nvSpPr>
          <p:spPr>
            <a:xfrm flipV="1">
              <a:off x="49388" y="1"/>
              <a:ext cx="1" cy="276145"/>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grpSp>
      <p:grpSp>
        <p:nvGrpSpPr>
          <p:cNvPr id="432" name="Group 432"/>
          <p:cNvGrpSpPr/>
          <p:nvPr/>
        </p:nvGrpSpPr>
        <p:grpSpPr>
          <a:xfrm>
            <a:off x="2976563" y="3413125"/>
            <a:ext cx="96838" cy="280989"/>
            <a:chOff x="0" y="0"/>
            <a:chExt cx="96837" cy="280988"/>
          </a:xfrm>
        </p:grpSpPr>
        <p:sp>
          <p:nvSpPr>
            <p:cNvPr id="429" name="Shape 429"/>
            <p:cNvSpPr/>
            <p:nvPr/>
          </p:nvSpPr>
          <p:spPr>
            <a:xfrm>
              <a:off x="-1" y="0"/>
              <a:ext cx="96839" cy="1"/>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430" name="Shape 430"/>
            <p:cNvSpPr/>
            <p:nvPr/>
          </p:nvSpPr>
          <p:spPr>
            <a:xfrm>
              <a:off x="-1" y="280988"/>
              <a:ext cx="96839" cy="1"/>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431" name="Shape 431"/>
            <p:cNvSpPr/>
            <p:nvPr/>
          </p:nvSpPr>
          <p:spPr>
            <a:xfrm flipV="1">
              <a:off x="50211" y="1"/>
              <a:ext cx="1" cy="276145"/>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grpSp>
      <p:grpSp>
        <p:nvGrpSpPr>
          <p:cNvPr id="436" name="Group 436"/>
          <p:cNvGrpSpPr/>
          <p:nvPr/>
        </p:nvGrpSpPr>
        <p:grpSpPr>
          <a:xfrm>
            <a:off x="2109788" y="2755900"/>
            <a:ext cx="184151" cy="280989"/>
            <a:chOff x="0" y="0"/>
            <a:chExt cx="184150" cy="280988"/>
          </a:xfrm>
        </p:grpSpPr>
        <p:sp>
          <p:nvSpPr>
            <p:cNvPr id="433" name="Shape 433"/>
            <p:cNvSpPr/>
            <p:nvPr/>
          </p:nvSpPr>
          <p:spPr>
            <a:xfrm>
              <a:off x="0" y="0"/>
              <a:ext cx="184150" cy="1"/>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434" name="Shape 434"/>
            <p:cNvSpPr/>
            <p:nvPr/>
          </p:nvSpPr>
          <p:spPr>
            <a:xfrm>
              <a:off x="0" y="280988"/>
              <a:ext cx="184150" cy="1"/>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435" name="Shape 435"/>
            <p:cNvSpPr/>
            <p:nvPr/>
          </p:nvSpPr>
          <p:spPr>
            <a:xfrm flipV="1">
              <a:off x="95484" y="1"/>
              <a:ext cx="1" cy="276145"/>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grpSp>
      <p:grpSp>
        <p:nvGrpSpPr>
          <p:cNvPr id="473" name="Group 473"/>
          <p:cNvGrpSpPr/>
          <p:nvPr/>
        </p:nvGrpSpPr>
        <p:grpSpPr>
          <a:xfrm>
            <a:off x="1684338" y="2079624"/>
            <a:ext cx="5567363" cy="2863851"/>
            <a:chOff x="0" y="0"/>
            <a:chExt cx="5567362" cy="2863849"/>
          </a:xfrm>
        </p:grpSpPr>
        <p:grpSp>
          <p:nvGrpSpPr>
            <p:cNvPr id="464" name="Group 464"/>
            <p:cNvGrpSpPr/>
            <p:nvPr/>
          </p:nvGrpSpPr>
          <p:grpSpPr>
            <a:xfrm>
              <a:off x="-1" y="-1"/>
              <a:ext cx="5567364" cy="2863851"/>
              <a:chOff x="0" y="0"/>
              <a:chExt cx="5567362" cy="2863849"/>
            </a:xfrm>
          </p:grpSpPr>
          <p:sp>
            <p:nvSpPr>
              <p:cNvPr id="437" name="Shape 437"/>
              <p:cNvSpPr/>
              <p:nvPr/>
            </p:nvSpPr>
            <p:spPr>
              <a:xfrm>
                <a:off x="-1" y="0"/>
                <a:ext cx="5567364" cy="28152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62" y="0"/>
                    </a:lnTo>
                    <a:lnTo>
                      <a:pt x="580" y="556"/>
                    </a:lnTo>
                    <a:lnTo>
                      <a:pt x="773" y="556"/>
                    </a:lnTo>
                    <a:lnTo>
                      <a:pt x="773" y="764"/>
                    </a:lnTo>
                    <a:lnTo>
                      <a:pt x="948" y="764"/>
                    </a:lnTo>
                    <a:lnTo>
                      <a:pt x="948" y="1007"/>
                    </a:lnTo>
                    <a:lnTo>
                      <a:pt x="1054" y="1007"/>
                    </a:lnTo>
                    <a:lnTo>
                      <a:pt x="1054" y="1285"/>
                    </a:lnTo>
                    <a:lnTo>
                      <a:pt x="1194" y="1285"/>
                    </a:lnTo>
                    <a:lnTo>
                      <a:pt x="1194" y="1563"/>
                    </a:lnTo>
                    <a:lnTo>
                      <a:pt x="1282" y="1563"/>
                    </a:lnTo>
                    <a:lnTo>
                      <a:pt x="1300" y="1841"/>
                    </a:lnTo>
                    <a:lnTo>
                      <a:pt x="1370" y="1841"/>
                    </a:lnTo>
                    <a:lnTo>
                      <a:pt x="1352" y="2118"/>
                    </a:lnTo>
                    <a:lnTo>
                      <a:pt x="1440" y="2118"/>
                    </a:lnTo>
                    <a:lnTo>
                      <a:pt x="1440" y="2466"/>
                    </a:lnTo>
                    <a:lnTo>
                      <a:pt x="1528" y="2466"/>
                    </a:lnTo>
                    <a:lnTo>
                      <a:pt x="1528" y="2813"/>
                    </a:lnTo>
                    <a:lnTo>
                      <a:pt x="1580" y="2813"/>
                    </a:lnTo>
                    <a:lnTo>
                      <a:pt x="1580" y="3160"/>
                    </a:lnTo>
                    <a:lnTo>
                      <a:pt x="1651" y="3160"/>
                    </a:lnTo>
                    <a:lnTo>
                      <a:pt x="1651" y="3368"/>
                    </a:lnTo>
                    <a:lnTo>
                      <a:pt x="1739" y="3403"/>
                    </a:lnTo>
                    <a:lnTo>
                      <a:pt x="1739" y="3785"/>
                    </a:lnTo>
                    <a:lnTo>
                      <a:pt x="1826" y="3785"/>
                    </a:lnTo>
                    <a:lnTo>
                      <a:pt x="1826" y="4063"/>
                    </a:lnTo>
                    <a:lnTo>
                      <a:pt x="2002" y="4063"/>
                    </a:lnTo>
                    <a:lnTo>
                      <a:pt x="2002" y="4445"/>
                    </a:lnTo>
                    <a:lnTo>
                      <a:pt x="2072" y="4445"/>
                    </a:lnTo>
                    <a:lnTo>
                      <a:pt x="2072" y="4792"/>
                    </a:lnTo>
                    <a:lnTo>
                      <a:pt x="2160" y="4792"/>
                    </a:lnTo>
                    <a:lnTo>
                      <a:pt x="2160" y="5001"/>
                    </a:lnTo>
                    <a:lnTo>
                      <a:pt x="2265" y="4966"/>
                    </a:lnTo>
                    <a:lnTo>
                      <a:pt x="2265" y="5522"/>
                    </a:lnTo>
                    <a:lnTo>
                      <a:pt x="2336" y="5522"/>
                    </a:lnTo>
                    <a:lnTo>
                      <a:pt x="2336" y="6042"/>
                    </a:lnTo>
                    <a:lnTo>
                      <a:pt x="2529" y="6042"/>
                    </a:lnTo>
                    <a:lnTo>
                      <a:pt x="2511" y="6251"/>
                    </a:lnTo>
                    <a:lnTo>
                      <a:pt x="2599" y="6251"/>
                    </a:lnTo>
                    <a:lnTo>
                      <a:pt x="2617" y="6598"/>
                    </a:lnTo>
                    <a:lnTo>
                      <a:pt x="2722" y="6598"/>
                    </a:lnTo>
                    <a:lnTo>
                      <a:pt x="2722" y="6772"/>
                    </a:lnTo>
                    <a:lnTo>
                      <a:pt x="2915" y="6737"/>
                    </a:lnTo>
                    <a:lnTo>
                      <a:pt x="2915" y="6980"/>
                    </a:lnTo>
                    <a:lnTo>
                      <a:pt x="3003" y="6980"/>
                    </a:lnTo>
                    <a:lnTo>
                      <a:pt x="2985" y="7188"/>
                    </a:lnTo>
                    <a:lnTo>
                      <a:pt x="3108" y="7188"/>
                    </a:lnTo>
                    <a:lnTo>
                      <a:pt x="3108" y="7466"/>
                    </a:lnTo>
                    <a:lnTo>
                      <a:pt x="3196" y="7466"/>
                    </a:lnTo>
                    <a:lnTo>
                      <a:pt x="3196" y="7848"/>
                    </a:lnTo>
                    <a:lnTo>
                      <a:pt x="3266" y="7848"/>
                    </a:lnTo>
                    <a:lnTo>
                      <a:pt x="3266" y="8230"/>
                    </a:lnTo>
                    <a:lnTo>
                      <a:pt x="3389" y="8265"/>
                    </a:lnTo>
                    <a:lnTo>
                      <a:pt x="3424" y="8473"/>
                    </a:lnTo>
                    <a:lnTo>
                      <a:pt x="3530" y="8473"/>
                    </a:lnTo>
                    <a:lnTo>
                      <a:pt x="3530" y="8890"/>
                    </a:lnTo>
                    <a:lnTo>
                      <a:pt x="3635" y="8855"/>
                    </a:lnTo>
                    <a:lnTo>
                      <a:pt x="3635" y="9098"/>
                    </a:lnTo>
                    <a:lnTo>
                      <a:pt x="3776" y="9098"/>
                    </a:lnTo>
                    <a:lnTo>
                      <a:pt x="3776" y="9341"/>
                    </a:lnTo>
                    <a:lnTo>
                      <a:pt x="3846" y="9376"/>
                    </a:lnTo>
                    <a:lnTo>
                      <a:pt x="3863" y="9654"/>
                    </a:lnTo>
                    <a:lnTo>
                      <a:pt x="3969" y="9654"/>
                    </a:lnTo>
                    <a:lnTo>
                      <a:pt x="3969" y="9932"/>
                    </a:lnTo>
                    <a:lnTo>
                      <a:pt x="4092" y="9932"/>
                    </a:lnTo>
                    <a:lnTo>
                      <a:pt x="4109" y="10140"/>
                    </a:lnTo>
                    <a:lnTo>
                      <a:pt x="4180" y="10140"/>
                    </a:lnTo>
                    <a:lnTo>
                      <a:pt x="4162" y="10453"/>
                    </a:lnTo>
                    <a:lnTo>
                      <a:pt x="4267" y="10453"/>
                    </a:lnTo>
                    <a:lnTo>
                      <a:pt x="4267" y="10800"/>
                    </a:lnTo>
                    <a:lnTo>
                      <a:pt x="4425" y="10800"/>
                    </a:lnTo>
                    <a:lnTo>
                      <a:pt x="4425" y="11043"/>
                    </a:lnTo>
                    <a:lnTo>
                      <a:pt x="4531" y="11043"/>
                    </a:lnTo>
                    <a:lnTo>
                      <a:pt x="4513" y="11460"/>
                    </a:lnTo>
                    <a:lnTo>
                      <a:pt x="4636" y="11460"/>
                    </a:lnTo>
                    <a:lnTo>
                      <a:pt x="4636" y="11703"/>
                    </a:lnTo>
                    <a:lnTo>
                      <a:pt x="4741" y="11738"/>
                    </a:lnTo>
                    <a:lnTo>
                      <a:pt x="4741" y="12015"/>
                    </a:lnTo>
                    <a:lnTo>
                      <a:pt x="4847" y="12050"/>
                    </a:lnTo>
                    <a:lnTo>
                      <a:pt x="4864" y="12397"/>
                    </a:lnTo>
                    <a:lnTo>
                      <a:pt x="4952" y="12363"/>
                    </a:lnTo>
                    <a:lnTo>
                      <a:pt x="4970" y="12467"/>
                    </a:lnTo>
                    <a:lnTo>
                      <a:pt x="4952" y="12641"/>
                    </a:lnTo>
                    <a:lnTo>
                      <a:pt x="5075" y="12675"/>
                    </a:lnTo>
                    <a:lnTo>
                      <a:pt x="5093" y="13092"/>
                    </a:lnTo>
                    <a:lnTo>
                      <a:pt x="5233" y="13092"/>
                    </a:lnTo>
                    <a:lnTo>
                      <a:pt x="5216" y="13717"/>
                    </a:lnTo>
                    <a:lnTo>
                      <a:pt x="5409" y="13717"/>
                    </a:lnTo>
                    <a:lnTo>
                      <a:pt x="5409" y="13960"/>
                    </a:lnTo>
                    <a:lnTo>
                      <a:pt x="5497" y="13960"/>
                    </a:lnTo>
                    <a:lnTo>
                      <a:pt x="5497" y="14238"/>
                    </a:lnTo>
                    <a:lnTo>
                      <a:pt x="5620" y="14238"/>
                    </a:lnTo>
                    <a:lnTo>
                      <a:pt x="5620" y="14446"/>
                    </a:lnTo>
                    <a:lnTo>
                      <a:pt x="5778" y="14446"/>
                    </a:lnTo>
                    <a:lnTo>
                      <a:pt x="5778" y="14655"/>
                    </a:lnTo>
                    <a:lnTo>
                      <a:pt x="5918" y="14655"/>
                    </a:lnTo>
                    <a:lnTo>
                      <a:pt x="5936" y="14794"/>
                    </a:lnTo>
                    <a:lnTo>
                      <a:pt x="6111" y="14828"/>
                    </a:lnTo>
                    <a:lnTo>
                      <a:pt x="6129" y="15002"/>
                    </a:lnTo>
                    <a:lnTo>
                      <a:pt x="6269" y="15002"/>
                    </a:lnTo>
                    <a:lnTo>
                      <a:pt x="6269" y="15176"/>
                    </a:lnTo>
                    <a:lnTo>
                      <a:pt x="6515" y="15176"/>
                    </a:lnTo>
                    <a:lnTo>
                      <a:pt x="6498" y="15384"/>
                    </a:lnTo>
                    <a:lnTo>
                      <a:pt x="6673" y="15384"/>
                    </a:lnTo>
                    <a:lnTo>
                      <a:pt x="6691" y="15627"/>
                    </a:lnTo>
                    <a:lnTo>
                      <a:pt x="6779" y="15627"/>
                    </a:lnTo>
                    <a:lnTo>
                      <a:pt x="6779" y="15940"/>
                    </a:lnTo>
                    <a:lnTo>
                      <a:pt x="6866" y="15940"/>
                    </a:lnTo>
                    <a:lnTo>
                      <a:pt x="6866" y="16183"/>
                    </a:lnTo>
                    <a:lnTo>
                      <a:pt x="6954" y="16183"/>
                    </a:lnTo>
                    <a:lnTo>
                      <a:pt x="6972" y="16356"/>
                    </a:lnTo>
                    <a:lnTo>
                      <a:pt x="7060" y="16391"/>
                    </a:lnTo>
                    <a:lnTo>
                      <a:pt x="7130" y="16426"/>
                    </a:lnTo>
                    <a:lnTo>
                      <a:pt x="7130" y="16669"/>
                    </a:lnTo>
                    <a:lnTo>
                      <a:pt x="7340" y="16669"/>
                    </a:lnTo>
                    <a:lnTo>
                      <a:pt x="7340" y="16912"/>
                    </a:lnTo>
                    <a:lnTo>
                      <a:pt x="7499" y="16912"/>
                    </a:lnTo>
                    <a:lnTo>
                      <a:pt x="7499" y="17294"/>
                    </a:lnTo>
                    <a:lnTo>
                      <a:pt x="7657" y="17294"/>
                    </a:lnTo>
                    <a:lnTo>
                      <a:pt x="7657" y="17502"/>
                    </a:lnTo>
                    <a:lnTo>
                      <a:pt x="7780" y="17502"/>
                    </a:lnTo>
                    <a:lnTo>
                      <a:pt x="7780" y="17711"/>
                    </a:lnTo>
                    <a:lnTo>
                      <a:pt x="7955" y="17711"/>
                    </a:lnTo>
                    <a:lnTo>
                      <a:pt x="7955" y="17884"/>
                    </a:lnTo>
                    <a:lnTo>
                      <a:pt x="8096" y="17884"/>
                    </a:lnTo>
                    <a:lnTo>
                      <a:pt x="8096" y="18232"/>
                    </a:lnTo>
                    <a:lnTo>
                      <a:pt x="8306" y="18232"/>
                    </a:lnTo>
                    <a:lnTo>
                      <a:pt x="8324" y="18440"/>
                    </a:lnTo>
                    <a:lnTo>
                      <a:pt x="8570" y="18405"/>
                    </a:lnTo>
                    <a:lnTo>
                      <a:pt x="8570" y="18614"/>
                    </a:lnTo>
                    <a:lnTo>
                      <a:pt x="8939" y="18614"/>
                    </a:lnTo>
                    <a:lnTo>
                      <a:pt x="8956" y="18857"/>
                    </a:lnTo>
                    <a:lnTo>
                      <a:pt x="9202" y="18857"/>
                    </a:lnTo>
                    <a:lnTo>
                      <a:pt x="9202" y="19100"/>
                    </a:lnTo>
                    <a:lnTo>
                      <a:pt x="9342" y="19100"/>
                    </a:lnTo>
                    <a:lnTo>
                      <a:pt x="9325" y="19273"/>
                    </a:lnTo>
                    <a:lnTo>
                      <a:pt x="9413" y="19308"/>
                    </a:lnTo>
                    <a:lnTo>
                      <a:pt x="9413" y="19586"/>
                    </a:lnTo>
                    <a:lnTo>
                      <a:pt x="10256" y="19586"/>
                    </a:lnTo>
                    <a:lnTo>
                      <a:pt x="10256" y="19759"/>
                    </a:lnTo>
                    <a:lnTo>
                      <a:pt x="10519" y="19759"/>
                    </a:lnTo>
                    <a:lnTo>
                      <a:pt x="10519" y="19933"/>
                    </a:lnTo>
                    <a:lnTo>
                      <a:pt x="11221" y="19933"/>
                    </a:lnTo>
                    <a:lnTo>
                      <a:pt x="11221" y="20072"/>
                    </a:lnTo>
                    <a:lnTo>
                      <a:pt x="11625" y="20037"/>
                    </a:lnTo>
                    <a:lnTo>
                      <a:pt x="11608" y="20176"/>
                    </a:lnTo>
                    <a:lnTo>
                      <a:pt x="11906" y="20211"/>
                    </a:lnTo>
                    <a:lnTo>
                      <a:pt x="11889" y="20385"/>
                    </a:lnTo>
                    <a:lnTo>
                      <a:pt x="12416" y="20385"/>
                    </a:lnTo>
                    <a:lnTo>
                      <a:pt x="12416" y="20489"/>
                    </a:lnTo>
                    <a:lnTo>
                      <a:pt x="12626" y="20489"/>
                    </a:lnTo>
                    <a:lnTo>
                      <a:pt x="12644" y="20801"/>
                    </a:lnTo>
                    <a:lnTo>
                      <a:pt x="12767" y="20801"/>
                    </a:lnTo>
                    <a:lnTo>
                      <a:pt x="12784" y="20975"/>
                    </a:lnTo>
                    <a:lnTo>
                      <a:pt x="12978" y="21010"/>
                    </a:lnTo>
                    <a:lnTo>
                      <a:pt x="12978" y="21114"/>
                    </a:lnTo>
                    <a:lnTo>
                      <a:pt x="13206" y="21079"/>
                    </a:lnTo>
                    <a:lnTo>
                      <a:pt x="13171" y="21357"/>
                    </a:lnTo>
                    <a:lnTo>
                      <a:pt x="13891" y="21392"/>
                    </a:lnTo>
                    <a:lnTo>
                      <a:pt x="13891" y="21496"/>
                    </a:lnTo>
                    <a:lnTo>
                      <a:pt x="14347" y="21496"/>
                    </a:lnTo>
                    <a:lnTo>
                      <a:pt x="14347" y="21600"/>
                    </a:lnTo>
                    <a:lnTo>
                      <a:pt x="21600" y="21600"/>
                    </a:lnTo>
                  </a:path>
                </a:pathLst>
              </a:custGeom>
              <a:noFill/>
              <a:ln w="28575" cap="flat">
                <a:solidFill>
                  <a:srgbClr val="808080"/>
                </a:solidFill>
                <a:prstDash val="solid"/>
                <a:round/>
              </a:ln>
              <a:effectLst/>
            </p:spPr>
            <p:txBody>
              <a:bodyPr wrap="square" lIns="0" tIns="0" rIns="0" bIns="0" numCol="1" anchor="ctr">
                <a:noAutofit/>
              </a:bodyPr>
              <a:lstStyle/>
              <a:p>
                <a:pPr lvl="0"/>
                <a:endParaRPr/>
              </a:p>
            </p:txBody>
          </p:sp>
          <p:sp>
            <p:nvSpPr>
              <p:cNvPr id="438" name="Shape 438"/>
              <p:cNvSpPr/>
              <p:nvPr/>
            </p:nvSpPr>
            <p:spPr>
              <a:xfrm>
                <a:off x="5565253" y="2770826"/>
                <a:ext cx="1" cy="80954"/>
              </a:xfrm>
              <a:prstGeom prst="line">
                <a:avLst/>
              </a:prstGeom>
              <a:noFill/>
              <a:ln w="19050" cap="flat">
                <a:solidFill>
                  <a:srgbClr val="80808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439" name="Shape 439"/>
              <p:cNvSpPr/>
              <p:nvPr/>
            </p:nvSpPr>
            <p:spPr>
              <a:xfrm>
                <a:off x="5219744" y="2778370"/>
                <a:ext cx="1" cy="80954"/>
              </a:xfrm>
              <a:prstGeom prst="line">
                <a:avLst/>
              </a:prstGeom>
              <a:noFill/>
              <a:ln w="19050" cap="flat">
                <a:solidFill>
                  <a:srgbClr val="80808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440" name="Shape 440"/>
              <p:cNvSpPr/>
              <p:nvPr/>
            </p:nvSpPr>
            <p:spPr>
              <a:xfrm>
                <a:off x="5183534" y="2782896"/>
                <a:ext cx="1" cy="80954"/>
              </a:xfrm>
              <a:prstGeom prst="line">
                <a:avLst/>
              </a:prstGeom>
              <a:noFill/>
              <a:ln w="19050" cap="flat">
                <a:solidFill>
                  <a:srgbClr val="80808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441" name="Shape 441"/>
              <p:cNvSpPr/>
              <p:nvPr/>
            </p:nvSpPr>
            <p:spPr>
              <a:xfrm>
                <a:off x="4933079" y="2767809"/>
                <a:ext cx="1" cy="80954"/>
              </a:xfrm>
              <a:prstGeom prst="line">
                <a:avLst/>
              </a:prstGeom>
              <a:noFill/>
              <a:ln w="19050" cap="flat">
                <a:solidFill>
                  <a:srgbClr val="80808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442" name="Shape 442"/>
              <p:cNvSpPr/>
              <p:nvPr/>
            </p:nvSpPr>
            <p:spPr>
              <a:xfrm>
                <a:off x="4818412" y="2770827"/>
                <a:ext cx="1" cy="80954"/>
              </a:xfrm>
              <a:prstGeom prst="line">
                <a:avLst/>
              </a:prstGeom>
              <a:noFill/>
              <a:ln w="19050" cap="flat">
                <a:solidFill>
                  <a:srgbClr val="80808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443" name="Shape 443"/>
              <p:cNvSpPr/>
              <p:nvPr/>
            </p:nvSpPr>
            <p:spPr>
              <a:xfrm>
                <a:off x="4635851" y="2773844"/>
                <a:ext cx="1" cy="80954"/>
              </a:xfrm>
              <a:prstGeom prst="line">
                <a:avLst/>
              </a:prstGeom>
              <a:noFill/>
              <a:ln w="19050" cap="flat">
                <a:solidFill>
                  <a:srgbClr val="80808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444" name="Shape 444"/>
              <p:cNvSpPr/>
              <p:nvPr/>
            </p:nvSpPr>
            <p:spPr>
              <a:xfrm>
                <a:off x="4507605" y="2776862"/>
                <a:ext cx="1" cy="80954"/>
              </a:xfrm>
              <a:prstGeom prst="line">
                <a:avLst/>
              </a:prstGeom>
              <a:noFill/>
              <a:ln w="19050" cap="flat">
                <a:solidFill>
                  <a:srgbClr val="80808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445" name="Shape 445"/>
              <p:cNvSpPr/>
              <p:nvPr/>
            </p:nvSpPr>
            <p:spPr>
              <a:xfrm>
                <a:off x="4275254" y="2775353"/>
                <a:ext cx="1" cy="80954"/>
              </a:xfrm>
              <a:prstGeom prst="line">
                <a:avLst/>
              </a:prstGeom>
              <a:noFill/>
              <a:ln w="19050" cap="flat">
                <a:solidFill>
                  <a:srgbClr val="80808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446" name="Shape 446"/>
              <p:cNvSpPr/>
              <p:nvPr/>
            </p:nvSpPr>
            <p:spPr>
              <a:xfrm>
                <a:off x="4210377" y="2769318"/>
                <a:ext cx="1" cy="80954"/>
              </a:xfrm>
              <a:prstGeom prst="line">
                <a:avLst/>
              </a:prstGeom>
              <a:noFill/>
              <a:ln w="19050" cap="flat">
                <a:solidFill>
                  <a:srgbClr val="80808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447" name="Shape 447"/>
              <p:cNvSpPr/>
              <p:nvPr/>
            </p:nvSpPr>
            <p:spPr>
              <a:xfrm>
                <a:off x="4095711" y="2767809"/>
                <a:ext cx="1" cy="80954"/>
              </a:xfrm>
              <a:prstGeom prst="line">
                <a:avLst/>
              </a:prstGeom>
              <a:noFill/>
              <a:ln w="19050" cap="flat">
                <a:solidFill>
                  <a:srgbClr val="80808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448" name="Shape 448"/>
              <p:cNvSpPr/>
              <p:nvPr/>
            </p:nvSpPr>
            <p:spPr>
              <a:xfrm>
                <a:off x="3958412" y="2770827"/>
                <a:ext cx="1" cy="80954"/>
              </a:xfrm>
              <a:prstGeom prst="line">
                <a:avLst/>
              </a:prstGeom>
              <a:noFill/>
              <a:ln w="19050" cap="flat">
                <a:solidFill>
                  <a:srgbClr val="80808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449" name="Shape 449"/>
              <p:cNvSpPr/>
              <p:nvPr/>
            </p:nvSpPr>
            <p:spPr>
              <a:xfrm>
                <a:off x="3920694" y="2769318"/>
                <a:ext cx="1" cy="80954"/>
              </a:xfrm>
              <a:prstGeom prst="line">
                <a:avLst/>
              </a:prstGeom>
              <a:noFill/>
              <a:ln w="19050" cap="flat">
                <a:solidFill>
                  <a:srgbClr val="80808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450" name="Shape 450"/>
              <p:cNvSpPr/>
              <p:nvPr/>
            </p:nvSpPr>
            <p:spPr>
              <a:xfrm>
                <a:off x="3866378" y="2769318"/>
                <a:ext cx="1" cy="80954"/>
              </a:xfrm>
              <a:prstGeom prst="line">
                <a:avLst/>
              </a:prstGeom>
              <a:noFill/>
              <a:ln w="19050" cap="flat">
                <a:solidFill>
                  <a:srgbClr val="80808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451" name="Shape 451"/>
              <p:cNvSpPr/>
              <p:nvPr/>
            </p:nvSpPr>
            <p:spPr>
              <a:xfrm>
                <a:off x="3796976" y="2763282"/>
                <a:ext cx="1" cy="80954"/>
              </a:xfrm>
              <a:prstGeom prst="line">
                <a:avLst/>
              </a:prstGeom>
              <a:noFill/>
              <a:ln w="19050" cap="flat">
                <a:solidFill>
                  <a:srgbClr val="80808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452" name="Shape 452"/>
              <p:cNvSpPr/>
              <p:nvPr/>
            </p:nvSpPr>
            <p:spPr>
              <a:xfrm>
                <a:off x="3738133" y="2767809"/>
                <a:ext cx="1" cy="80954"/>
              </a:xfrm>
              <a:prstGeom prst="line">
                <a:avLst/>
              </a:prstGeom>
              <a:noFill/>
              <a:ln w="19050" cap="flat">
                <a:solidFill>
                  <a:srgbClr val="80808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453" name="Shape 453"/>
              <p:cNvSpPr/>
              <p:nvPr/>
            </p:nvSpPr>
            <p:spPr>
              <a:xfrm>
                <a:off x="3679291" y="2749704"/>
                <a:ext cx="1" cy="80954"/>
              </a:xfrm>
              <a:prstGeom prst="line">
                <a:avLst/>
              </a:prstGeom>
              <a:noFill/>
              <a:ln w="19050" cap="flat">
                <a:solidFill>
                  <a:srgbClr val="80808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454" name="Shape 454"/>
              <p:cNvSpPr/>
              <p:nvPr/>
            </p:nvSpPr>
            <p:spPr>
              <a:xfrm>
                <a:off x="3584238" y="2754231"/>
                <a:ext cx="1" cy="80954"/>
              </a:xfrm>
              <a:prstGeom prst="line">
                <a:avLst/>
              </a:prstGeom>
              <a:noFill/>
              <a:ln w="19050" cap="flat">
                <a:solidFill>
                  <a:srgbClr val="80808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455" name="Shape 455"/>
              <p:cNvSpPr/>
              <p:nvPr/>
            </p:nvSpPr>
            <p:spPr>
              <a:xfrm>
                <a:off x="3505781" y="2734617"/>
                <a:ext cx="1" cy="80954"/>
              </a:xfrm>
              <a:prstGeom prst="line">
                <a:avLst/>
              </a:prstGeom>
              <a:noFill/>
              <a:ln w="19050" cap="flat">
                <a:solidFill>
                  <a:srgbClr val="80808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456" name="Shape 456"/>
              <p:cNvSpPr/>
              <p:nvPr/>
            </p:nvSpPr>
            <p:spPr>
              <a:xfrm>
                <a:off x="3440903" y="2737634"/>
                <a:ext cx="1" cy="80954"/>
              </a:xfrm>
              <a:prstGeom prst="line">
                <a:avLst/>
              </a:prstGeom>
              <a:noFill/>
              <a:ln w="19050" cap="flat">
                <a:solidFill>
                  <a:srgbClr val="80808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457" name="Shape 457"/>
              <p:cNvSpPr/>
              <p:nvPr/>
            </p:nvSpPr>
            <p:spPr>
              <a:xfrm>
                <a:off x="3400167" y="2733108"/>
                <a:ext cx="1" cy="80954"/>
              </a:xfrm>
              <a:prstGeom prst="line">
                <a:avLst/>
              </a:prstGeom>
              <a:noFill/>
              <a:ln w="19050" cap="flat">
                <a:solidFill>
                  <a:srgbClr val="80808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458" name="Shape 458"/>
              <p:cNvSpPr/>
              <p:nvPr/>
            </p:nvSpPr>
            <p:spPr>
              <a:xfrm>
                <a:off x="3287009" y="2692372"/>
                <a:ext cx="1" cy="80954"/>
              </a:xfrm>
              <a:prstGeom prst="line">
                <a:avLst/>
              </a:prstGeom>
              <a:noFill/>
              <a:ln w="19050" cap="flat">
                <a:solidFill>
                  <a:srgbClr val="80808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459" name="Shape 459"/>
              <p:cNvSpPr/>
              <p:nvPr/>
            </p:nvSpPr>
            <p:spPr>
              <a:xfrm>
                <a:off x="3223640" y="2624479"/>
                <a:ext cx="1" cy="80954"/>
              </a:xfrm>
              <a:prstGeom prst="line">
                <a:avLst/>
              </a:prstGeom>
              <a:noFill/>
              <a:ln w="19050" cap="flat">
                <a:solidFill>
                  <a:srgbClr val="80808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460" name="Shape 460"/>
              <p:cNvSpPr/>
              <p:nvPr/>
            </p:nvSpPr>
            <p:spPr>
              <a:xfrm>
                <a:off x="3194973" y="2609392"/>
                <a:ext cx="1" cy="80954"/>
              </a:xfrm>
              <a:prstGeom prst="line">
                <a:avLst/>
              </a:prstGeom>
              <a:noFill/>
              <a:ln w="19050" cap="flat">
                <a:solidFill>
                  <a:srgbClr val="80808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461" name="Shape 461"/>
              <p:cNvSpPr/>
              <p:nvPr/>
            </p:nvSpPr>
            <p:spPr>
              <a:xfrm>
                <a:off x="3152577" y="2604865"/>
                <a:ext cx="1" cy="80954"/>
              </a:xfrm>
              <a:prstGeom prst="line">
                <a:avLst/>
              </a:prstGeom>
              <a:noFill/>
              <a:ln w="19050" cap="flat">
                <a:solidFill>
                  <a:srgbClr val="80808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462" name="Shape 462"/>
              <p:cNvSpPr/>
              <p:nvPr/>
            </p:nvSpPr>
            <p:spPr>
              <a:xfrm>
                <a:off x="2842520" y="2553568"/>
                <a:ext cx="1" cy="80954"/>
              </a:xfrm>
              <a:prstGeom prst="line">
                <a:avLst/>
              </a:prstGeom>
              <a:noFill/>
              <a:ln w="19050" cap="flat">
                <a:solidFill>
                  <a:srgbClr val="80808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463" name="Shape 463"/>
              <p:cNvSpPr/>
              <p:nvPr/>
            </p:nvSpPr>
            <p:spPr>
              <a:xfrm>
                <a:off x="2768590" y="2556586"/>
                <a:ext cx="1" cy="80954"/>
              </a:xfrm>
              <a:prstGeom prst="line">
                <a:avLst/>
              </a:prstGeom>
              <a:noFill/>
              <a:ln w="19050" cap="flat">
                <a:solidFill>
                  <a:srgbClr val="80808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grpSp>
        <p:grpSp>
          <p:nvGrpSpPr>
            <p:cNvPr id="468" name="Group 468"/>
            <p:cNvGrpSpPr/>
            <p:nvPr/>
          </p:nvGrpSpPr>
          <p:grpSpPr>
            <a:xfrm>
              <a:off x="2637329" y="2432857"/>
              <a:ext cx="95525" cy="280956"/>
              <a:chOff x="0" y="0"/>
              <a:chExt cx="95524" cy="280954"/>
            </a:xfrm>
          </p:grpSpPr>
          <p:sp>
            <p:nvSpPr>
              <p:cNvPr id="465" name="Shape 465"/>
              <p:cNvSpPr/>
              <p:nvPr/>
            </p:nvSpPr>
            <p:spPr>
              <a:xfrm>
                <a:off x="-1" y="-1"/>
                <a:ext cx="95525" cy="1"/>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466" name="Shape 466"/>
              <p:cNvSpPr/>
              <p:nvPr/>
            </p:nvSpPr>
            <p:spPr>
              <a:xfrm>
                <a:off x="-1" y="280954"/>
                <a:ext cx="95525" cy="1"/>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467" name="Shape 467"/>
              <p:cNvSpPr/>
              <p:nvPr/>
            </p:nvSpPr>
            <p:spPr>
              <a:xfrm flipV="1">
                <a:off x="49530" y="2"/>
                <a:ext cx="1" cy="276112"/>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grpSp>
        <p:grpSp>
          <p:nvGrpSpPr>
            <p:cNvPr id="472" name="Group 472"/>
            <p:cNvGrpSpPr/>
            <p:nvPr/>
          </p:nvGrpSpPr>
          <p:grpSpPr>
            <a:xfrm>
              <a:off x="1296032" y="1630212"/>
              <a:ext cx="107125" cy="320581"/>
              <a:chOff x="0" y="0"/>
              <a:chExt cx="107123" cy="320580"/>
            </a:xfrm>
          </p:grpSpPr>
          <p:sp>
            <p:nvSpPr>
              <p:cNvPr id="469" name="Shape 469"/>
              <p:cNvSpPr/>
              <p:nvPr/>
            </p:nvSpPr>
            <p:spPr>
              <a:xfrm>
                <a:off x="0" y="0"/>
                <a:ext cx="107124" cy="1"/>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470" name="Shape 470"/>
              <p:cNvSpPr/>
              <p:nvPr/>
            </p:nvSpPr>
            <p:spPr>
              <a:xfrm>
                <a:off x="0" y="320580"/>
                <a:ext cx="107124" cy="1"/>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471" name="Shape 471"/>
              <p:cNvSpPr/>
              <p:nvPr/>
            </p:nvSpPr>
            <p:spPr>
              <a:xfrm flipV="1">
                <a:off x="55545" y="3"/>
                <a:ext cx="1" cy="315054"/>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grpSp>
      </p:grpSp>
      <p:sp>
        <p:nvSpPr>
          <p:cNvPr id="474" name="Shape 474"/>
          <p:cNvSpPr/>
          <p:nvPr/>
        </p:nvSpPr>
        <p:spPr>
          <a:xfrm>
            <a:off x="5529262" y="4927600"/>
            <a:ext cx="1" cy="80964"/>
          </a:xfrm>
          <a:prstGeom prst="line">
            <a:avLst/>
          </a:prstGeom>
          <a:ln w="19050">
            <a:solidFill>
              <a:srgbClr val="DAEDEF"/>
            </a:solidFill>
            <a:round/>
          </a:ln>
        </p:spPr>
        <p:txBody>
          <a:bodyPr lIns="0" tIns="0" rIns="0" bIns="0"/>
          <a:lstStyle/>
          <a:p>
            <a:pPr lvl="0" defTabSz="457200">
              <a:defRPr sz="1200" baseline="0">
                <a:latin typeface="+mn-lt"/>
                <a:ea typeface="+mn-ea"/>
                <a:cs typeface="+mn-cs"/>
                <a:sym typeface="Helvetica"/>
              </a:defRPr>
            </a:pPr>
            <a:endParaRPr/>
          </a:p>
        </p:txBody>
      </p:sp>
      <p:grpSp>
        <p:nvGrpSpPr>
          <p:cNvPr id="496" name="Group 496"/>
          <p:cNvGrpSpPr/>
          <p:nvPr/>
        </p:nvGrpSpPr>
        <p:grpSpPr>
          <a:xfrm>
            <a:off x="1665287" y="2084388"/>
            <a:ext cx="5781676" cy="2944812"/>
            <a:chOff x="0" y="0"/>
            <a:chExt cx="5781675" cy="2944810"/>
          </a:xfrm>
        </p:grpSpPr>
        <p:grpSp>
          <p:nvGrpSpPr>
            <p:cNvPr id="487" name="Group 487"/>
            <p:cNvGrpSpPr/>
            <p:nvPr/>
          </p:nvGrpSpPr>
          <p:grpSpPr>
            <a:xfrm>
              <a:off x="-1" y="-1"/>
              <a:ext cx="5781676" cy="2944812"/>
              <a:chOff x="0" y="0"/>
              <a:chExt cx="5781675" cy="2944811"/>
            </a:xfrm>
          </p:grpSpPr>
          <p:sp>
            <p:nvSpPr>
              <p:cNvPr id="475" name="Shape 475"/>
              <p:cNvSpPr/>
              <p:nvPr/>
            </p:nvSpPr>
            <p:spPr>
              <a:xfrm>
                <a:off x="-1" y="-1"/>
                <a:ext cx="5781676" cy="29067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23" y="34"/>
                    </a:lnTo>
                    <a:lnTo>
                      <a:pt x="423" y="236"/>
                    </a:lnTo>
                    <a:lnTo>
                      <a:pt x="592" y="236"/>
                    </a:lnTo>
                    <a:lnTo>
                      <a:pt x="592" y="471"/>
                    </a:lnTo>
                    <a:lnTo>
                      <a:pt x="710" y="471"/>
                    </a:lnTo>
                    <a:lnTo>
                      <a:pt x="710" y="572"/>
                    </a:lnTo>
                    <a:lnTo>
                      <a:pt x="846" y="572"/>
                    </a:lnTo>
                    <a:lnTo>
                      <a:pt x="846" y="1077"/>
                    </a:lnTo>
                    <a:lnTo>
                      <a:pt x="913" y="1043"/>
                    </a:lnTo>
                    <a:lnTo>
                      <a:pt x="930" y="1245"/>
                    </a:lnTo>
                    <a:lnTo>
                      <a:pt x="1015" y="1245"/>
                    </a:lnTo>
                    <a:lnTo>
                      <a:pt x="1032" y="1514"/>
                    </a:lnTo>
                    <a:lnTo>
                      <a:pt x="1099" y="1514"/>
                    </a:lnTo>
                    <a:lnTo>
                      <a:pt x="1099" y="1850"/>
                    </a:lnTo>
                    <a:lnTo>
                      <a:pt x="1184" y="1884"/>
                    </a:lnTo>
                    <a:lnTo>
                      <a:pt x="1184" y="2120"/>
                    </a:lnTo>
                    <a:lnTo>
                      <a:pt x="1235" y="2086"/>
                    </a:lnTo>
                    <a:lnTo>
                      <a:pt x="1218" y="2759"/>
                    </a:lnTo>
                    <a:lnTo>
                      <a:pt x="1336" y="2759"/>
                    </a:lnTo>
                    <a:lnTo>
                      <a:pt x="1319" y="2927"/>
                    </a:lnTo>
                    <a:lnTo>
                      <a:pt x="1404" y="2961"/>
                    </a:lnTo>
                    <a:lnTo>
                      <a:pt x="1421" y="3196"/>
                    </a:lnTo>
                    <a:lnTo>
                      <a:pt x="1472" y="3196"/>
                    </a:lnTo>
                    <a:lnTo>
                      <a:pt x="1472" y="3533"/>
                    </a:lnTo>
                    <a:lnTo>
                      <a:pt x="1556" y="3533"/>
                    </a:lnTo>
                    <a:lnTo>
                      <a:pt x="1556" y="4307"/>
                    </a:lnTo>
                    <a:lnTo>
                      <a:pt x="1691" y="4307"/>
                    </a:lnTo>
                    <a:lnTo>
                      <a:pt x="1691" y="4475"/>
                    </a:lnTo>
                    <a:lnTo>
                      <a:pt x="1742" y="4475"/>
                    </a:lnTo>
                    <a:lnTo>
                      <a:pt x="1742" y="4811"/>
                    </a:lnTo>
                    <a:lnTo>
                      <a:pt x="1844" y="4811"/>
                    </a:lnTo>
                    <a:lnTo>
                      <a:pt x="1844" y="4979"/>
                    </a:lnTo>
                    <a:lnTo>
                      <a:pt x="1962" y="4979"/>
                    </a:lnTo>
                    <a:lnTo>
                      <a:pt x="1945" y="5450"/>
                    </a:lnTo>
                    <a:lnTo>
                      <a:pt x="2097" y="5450"/>
                    </a:lnTo>
                    <a:lnTo>
                      <a:pt x="2097" y="5619"/>
                    </a:lnTo>
                    <a:lnTo>
                      <a:pt x="2182" y="5619"/>
                    </a:lnTo>
                    <a:lnTo>
                      <a:pt x="2199" y="6022"/>
                    </a:lnTo>
                    <a:lnTo>
                      <a:pt x="2267" y="6022"/>
                    </a:lnTo>
                    <a:lnTo>
                      <a:pt x="2267" y="6258"/>
                    </a:lnTo>
                    <a:lnTo>
                      <a:pt x="2419" y="6258"/>
                    </a:lnTo>
                    <a:lnTo>
                      <a:pt x="2419" y="6426"/>
                    </a:lnTo>
                    <a:lnTo>
                      <a:pt x="2486" y="6426"/>
                    </a:lnTo>
                    <a:lnTo>
                      <a:pt x="2486" y="6695"/>
                    </a:lnTo>
                    <a:lnTo>
                      <a:pt x="2554" y="6695"/>
                    </a:lnTo>
                    <a:lnTo>
                      <a:pt x="2571" y="7065"/>
                    </a:lnTo>
                    <a:lnTo>
                      <a:pt x="2622" y="7065"/>
                    </a:lnTo>
                    <a:lnTo>
                      <a:pt x="2605" y="7335"/>
                    </a:lnTo>
                    <a:lnTo>
                      <a:pt x="2706" y="7335"/>
                    </a:lnTo>
                    <a:lnTo>
                      <a:pt x="2723" y="7671"/>
                    </a:lnTo>
                    <a:lnTo>
                      <a:pt x="2774" y="7671"/>
                    </a:lnTo>
                    <a:lnTo>
                      <a:pt x="2774" y="8310"/>
                    </a:lnTo>
                    <a:lnTo>
                      <a:pt x="2977" y="8310"/>
                    </a:lnTo>
                    <a:lnTo>
                      <a:pt x="2977" y="8479"/>
                    </a:lnTo>
                    <a:lnTo>
                      <a:pt x="3062" y="8512"/>
                    </a:lnTo>
                    <a:lnTo>
                      <a:pt x="3062" y="8882"/>
                    </a:lnTo>
                    <a:lnTo>
                      <a:pt x="3129" y="8882"/>
                    </a:lnTo>
                    <a:lnTo>
                      <a:pt x="3129" y="9151"/>
                    </a:lnTo>
                    <a:lnTo>
                      <a:pt x="3281" y="9185"/>
                    </a:lnTo>
                    <a:lnTo>
                      <a:pt x="3281" y="9488"/>
                    </a:lnTo>
                    <a:lnTo>
                      <a:pt x="3383" y="9488"/>
                    </a:lnTo>
                    <a:lnTo>
                      <a:pt x="3383" y="9723"/>
                    </a:lnTo>
                    <a:lnTo>
                      <a:pt x="3501" y="9723"/>
                    </a:lnTo>
                    <a:lnTo>
                      <a:pt x="3501" y="9925"/>
                    </a:lnTo>
                    <a:lnTo>
                      <a:pt x="3586" y="9959"/>
                    </a:lnTo>
                    <a:lnTo>
                      <a:pt x="3603" y="10127"/>
                    </a:lnTo>
                    <a:lnTo>
                      <a:pt x="3670" y="10127"/>
                    </a:lnTo>
                    <a:lnTo>
                      <a:pt x="3670" y="10295"/>
                    </a:lnTo>
                    <a:lnTo>
                      <a:pt x="3755" y="10295"/>
                    </a:lnTo>
                    <a:lnTo>
                      <a:pt x="3738" y="10632"/>
                    </a:lnTo>
                    <a:lnTo>
                      <a:pt x="3823" y="10665"/>
                    </a:lnTo>
                    <a:lnTo>
                      <a:pt x="3840" y="10935"/>
                    </a:lnTo>
                    <a:lnTo>
                      <a:pt x="3975" y="11002"/>
                    </a:lnTo>
                    <a:lnTo>
                      <a:pt x="3992" y="11237"/>
                    </a:lnTo>
                    <a:lnTo>
                      <a:pt x="4076" y="11271"/>
                    </a:lnTo>
                    <a:lnTo>
                      <a:pt x="4076" y="11507"/>
                    </a:lnTo>
                    <a:lnTo>
                      <a:pt x="4127" y="11507"/>
                    </a:lnTo>
                    <a:lnTo>
                      <a:pt x="4127" y="11978"/>
                    </a:lnTo>
                    <a:lnTo>
                      <a:pt x="4178" y="11978"/>
                    </a:lnTo>
                    <a:lnTo>
                      <a:pt x="4195" y="12179"/>
                    </a:lnTo>
                    <a:lnTo>
                      <a:pt x="4347" y="12179"/>
                    </a:lnTo>
                    <a:lnTo>
                      <a:pt x="4347" y="12684"/>
                    </a:lnTo>
                    <a:lnTo>
                      <a:pt x="4465" y="12684"/>
                    </a:lnTo>
                    <a:lnTo>
                      <a:pt x="4499" y="12987"/>
                    </a:lnTo>
                    <a:lnTo>
                      <a:pt x="4567" y="13021"/>
                    </a:lnTo>
                    <a:lnTo>
                      <a:pt x="4550" y="13424"/>
                    </a:lnTo>
                    <a:lnTo>
                      <a:pt x="4652" y="13424"/>
                    </a:lnTo>
                    <a:lnTo>
                      <a:pt x="4652" y="13626"/>
                    </a:lnTo>
                    <a:lnTo>
                      <a:pt x="4719" y="13626"/>
                    </a:lnTo>
                    <a:lnTo>
                      <a:pt x="4719" y="13929"/>
                    </a:lnTo>
                    <a:lnTo>
                      <a:pt x="4770" y="13963"/>
                    </a:lnTo>
                    <a:lnTo>
                      <a:pt x="4770" y="14097"/>
                    </a:lnTo>
                    <a:lnTo>
                      <a:pt x="4939" y="14097"/>
                    </a:lnTo>
                    <a:lnTo>
                      <a:pt x="4922" y="14232"/>
                    </a:lnTo>
                    <a:lnTo>
                      <a:pt x="5024" y="14265"/>
                    </a:lnTo>
                    <a:lnTo>
                      <a:pt x="5041" y="14568"/>
                    </a:lnTo>
                    <a:lnTo>
                      <a:pt x="5159" y="14568"/>
                    </a:lnTo>
                    <a:lnTo>
                      <a:pt x="5159" y="14804"/>
                    </a:lnTo>
                    <a:lnTo>
                      <a:pt x="5447" y="14804"/>
                    </a:lnTo>
                    <a:lnTo>
                      <a:pt x="5447" y="15107"/>
                    </a:lnTo>
                    <a:lnTo>
                      <a:pt x="5599" y="15107"/>
                    </a:lnTo>
                    <a:lnTo>
                      <a:pt x="5599" y="15376"/>
                    </a:lnTo>
                    <a:lnTo>
                      <a:pt x="5683" y="15376"/>
                    </a:lnTo>
                    <a:lnTo>
                      <a:pt x="5683" y="15544"/>
                    </a:lnTo>
                    <a:lnTo>
                      <a:pt x="5836" y="15578"/>
                    </a:lnTo>
                    <a:lnTo>
                      <a:pt x="5819" y="15914"/>
                    </a:lnTo>
                    <a:lnTo>
                      <a:pt x="6022" y="15914"/>
                    </a:lnTo>
                    <a:lnTo>
                      <a:pt x="6022" y="16049"/>
                    </a:lnTo>
                    <a:lnTo>
                      <a:pt x="6123" y="16082"/>
                    </a:lnTo>
                    <a:lnTo>
                      <a:pt x="6140" y="16385"/>
                    </a:lnTo>
                    <a:lnTo>
                      <a:pt x="6208" y="16419"/>
                    </a:lnTo>
                    <a:lnTo>
                      <a:pt x="6174" y="16587"/>
                    </a:lnTo>
                    <a:lnTo>
                      <a:pt x="6309" y="16587"/>
                    </a:lnTo>
                    <a:lnTo>
                      <a:pt x="6309" y="16721"/>
                    </a:lnTo>
                    <a:lnTo>
                      <a:pt x="6428" y="16721"/>
                    </a:lnTo>
                    <a:lnTo>
                      <a:pt x="6411" y="16957"/>
                    </a:lnTo>
                    <a:lnTo>
                      <a:pt x="6580" y="16957"/>
                    </a:lnTo>
                    <a:lnTo>
                      <a:pt x="6546" y="17092"/>
                    </a:lnTo>
                    <a:lnTo>
                      <a:pt x="6681" y="17125"/>
                    </a:lnTo>
                    <a:lnTo>
                      <a:pt x="6681" y="17293"/>
                    </a:lnTo>
                    <a:lnTo>
                      <a:pt x="6817" y="17293"/>
                    </a:lnTo>
                    <a:lnTo>
                      <a:pt x="6817" y="17495"/>
                    </a:lnTo>
                    <a:lnTo>
                      <a:pt x="6952" y="17495"/>
                    </a:lnTo>
                    <a:lnTo>
                      <a:pt x="6952" y="17664"/>
                    </a:lnTo>
                    <a:lnTo>
                      <a:pt x="7053" y="17664"/>
                    </a:lnTo>
                    <a:lnTo>
                      <a:pt x="7053" y="17966"/>
                    </a:lnTo>
                    <a:lnTo>
                      <a:pt x="7223" y="18000"/>
                    </a:lnTo>
                    <a:lnTo>
                      <a:pt x="7239" y="18202"/>
                    </a:lnTo>
                    <a:lnTo>
                      <a:pt x="7307" y="18202"/>
                    </a:lnTo>
                    <a:lnTo>
                      <a:pt x="7324" y="18370"/>
                    </a:lnTo>
                    <a:lnTo>
                      <a:pt x="7459" y="18370"/>
                    </a:lnTo>
                    <a:lnTo>
                      <a:pt x="7459" y="18505"/>
                    </a:lnTo>
                    <a:lnTo>
                      <a:pt x="7595" y="18505"/>
                    </a:lnTo>
                    <a:lnTo>
                      <a:pt x="7595" y="18740"/>
                    </a:lnTo>
                    <a:lnTo>
                      <a:pt x="7730" y="18740"/>
                    </a:lnTo>
                    <a:lnTo>
                      <a:pt x="7747" y="18976"/>
                    </a:lnTo>
                    <a:lnTo>
                      <a:pt x="7933" y="18942"/>
                    </a:lnTo>
                    <a:lnTo>
                      <a:pt x="7933" y="19144"/>
                    </a:lnTo>
                    <a:lnTo>
                      <a:pt x="8102" y="19178"/>
                    </a:lnTo>
                    <a:lnTo>
                      <a:pt x="8119" y="19649"/>
                    </a:lnTo>
                    <a:lnTo>
                      <a:pt x="8423" y="19649"/>
                    </a:lnTo>
                    <a:lnTo>
                      <a:pt x="8407" y="19817"/>
                    </a:lnTo>
                    <a:lnTo>
                      <a:pt x="9202" y="19817"/>
                    </a:lnTo>
                    <a:lnTo>
                      <a:pt x="9185" y="20221"/>
                    </a:lnTo>
                    <a:lnTo>
                      <a:pt x="9388" y="20221"/>
                    </a:lnTo>
                    <a:lnTo>
                      <a:pt x="9388" y="20355"/>
                    </a:lnTo>
                    <a:lnTo>
                      <a:pt x="9557" y="20355"/>
                    </a:lnTo>
                    <a:lnTo>
                      <a:pt x="9557" y="20557"/>
                    </a:lnTo>
                    <a:lnTo>
                      <a:pt x="9861" y="20557"/>
                    </a:lnTo>
                    <a:lnTo>
                      <a:pt x="9861" y="20793"/>
                    </a:lnTo>
                    <a:lnTo>
                      <a:pt x="10250" y="20793"/>
                    </a:lnTo>
                    <a:lnTo>
                      <a:pt x="10267" y="20927"/>
                    </a:lnTo>
                    <a:lnTo>
                      <a:pt x="11096" y="20927"/>
                    </a:lnTo>
                    <a:lnTo>
                      <a:pt x="11096" y="21062"/>
                    </a:lnTo>
                    <a:lnTo>
                      <a:pt x="11553" y="21062"/>
                    </a:lnTo>
                    <a:lnTo>
                      <a:pt x="11553" y="21196"/>
                    </a:lnTo>
                    <a:lnTo>
                      <a:pt x="12212" y="21196"/>
                    </a:lnTo>
                    <a:lnTo>
                      <a:pt x="12212" y="21331"/>
                    </a:lnTo>
                    <a:lnTo>
                      <a:pt x="13887" y="21331"/>
                    </a:lnTo>
                    <a:lnTo>
                      <a:pt x="13870" y="21398"/>
                    </a:lnTo>
                    <a:lnTo>
                      <a:pt x="14631" y="21398"/>
                    </a:lnTo>
                    <a:lnTo>
                      <a:pt x="14631" y="21600"/>
                    </a:lnTo>
                    <a:lnTo>
                      <a:pt x="21600" y="21600"/>
                    </a:lnTo>
                  </a:path>
                </a:pathLst>
              </a:custGeom>
              <a:noFill/>
              <a:ln w="28575" cap="flat">
                <a:solidFill>
                  <a:srgbClr val="DAEDEF"/>
                </a:solidFill>
                <a:prstDash val="solid"/>
                <a:round/>
              </a:ln>
              <a:effectLst/>
            </p:spPr>
            <p:txBody>
              <a:bodyPr wrap="square" lIns="0" tIns="0" rIns="0" bIns="0" numCol="1" anchor="ctr">
                <a:noAutofit/>
              </a:bodyPr>
              <a:lstStyle/>
              <a:p>
                <a:pPr lvl="0" algn="ctr">
                  <a:defRPr>
                    <a:latin typeface="Arial"/>
                    <a:ea typeface="Arial"/>
                    <a:cs typeface="Arial"/>
                    <a:sym typeface="Arial"/>
                  </a:defRPr>
                </a:pPr>
                <a:endParaRPr/>
              </a:p>
            </p:txBody>
          </p:sp>
          <p:sp>
            <p:nvSpPr>
              <p:cNvPr id="476" name="Shape 476"/>
              <p:cNvSpPr/>
              <p:nvPr/>
            </p:nvSpPr>
            <p:spPr>
              <a:xfrm>
                <a:off x="5768974" y="2863849"/>
                <a:ext cx="1" cy="80962"/>
              </a:xfrm>
              <a:prstGeom prst="line">
                <a:avLst/>
              </a:prstGeom>
              <a:noFill/>
              <a:ln w="19050" cap="flat">
                <a:solidFill>
                  <a:srgbClr val="DAEDEF"/>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477" name="Shape 477"/>
              <p:cNvSpPr/>
              <p:nvPr/>
            </p:nvSpPr>
            <p:spPr>
              <a:xfrm>
                <a:off x="5730875" y="2863849"/>
                <a:ext cx="1" cy="80962"/>
              </a:xfrm>
              <a:prstGeom prst="line">
                <a:avLst/>
              </a:prstGeom>
              <a:noFill/>
              <a:ln w="19050" cap="flat">
                <a:solidFill>
                  <a:srgbClr val="DAEDEF"/>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478" name="Shape 478"/>
              <p:cNvSpPr/>
              <p:nvPr/>
            </p:nvSpPr>
            <p:spPr>
              <a:xfrm>
                <a:off x="4883149" y="2863849"/>
                <a:ext cx="1" cy="80962"/>
              </a:xfrm>
              <a:prstGeom prst="line">
                <a:avLst/>
              </a:prstGeom>
              <a:noFill/>
              <a:ln w="19050" cap="flat">
                <a:solidFill>
                  <a:srgbClr val="DAEDEF"/>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479" name="Shape 479"/>
              <p:cNvSpPr/>
              <p:nvPr/>
            </p:nvSpPr>
            <p:spPr>
              <a:xfrm>
                <a:off x="4632324" y="2863849"/>
                <a:ext cx="1" cy="80962"/>
              </a:xfrm>
              <a:prstGeom prst="line">
                <a:avLst/>
              </a:prstGeom>
              <a:noFill/>
              <a:ln w="19050" cap="flat">
                <a:solidFill>
                  <a:srgbClr val="DAEDEF"/>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480" name="Shape 480"/>
              <p:cNvSpPr/>
              <p:nvPr/>
            </p:nvSpPr>
            <p:spPr>
              <a:xfrm>
                <a:off x="4554536" y="2863849"/>
                <a:ext cx="1" cy="80962"/>
              </a:xfrm>
              <a:prstGeom prst="line">
                <a:avLst/>
              </a:prstGeom>
              <a:noFill/>
              <a:ln w="19050" cap="flat">
                <a:solidFill>
                  <a:srgbClr val="DAEDEF"/>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481" name="Shape 481"/>
              <p:cNvSpPr/>
              <p:nvPr/>
            </p:nvSpPr>
            <p:spPr>
              <a:xfrm>
                <a:off x="4530725" y="2863849"/>
                <a:ext cx="1" cy="80962"/>
              </a:xfrm>
              <a:prstGeom prst="line">
                <a:avLst/>
              </a:prstGeom>
              <a:noFill/>
              <a:ln w="19050" cap="flat">
                <a:solidFill>
                  <a:srgbClr val="DAEDEF"/>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482" name="Shape 482"/>
              <p:cNvSpPr/>
              <p:nvPr/>
            </p:nvSpPr>
            <p:spPr>
              <a:xfrm>
                <a:off x="4486275" y="2863849"/>
                <a:ext cx="1" cy="80962"/>
              </a:xfrm>
              <a:prstGeom prst="line">
                <a:avLst/>
              </a:prstGeom>
              <a:noFill/>
              <a:ln w="19050" cap="flat">
                <a:solidFill>
                  <a:srgbClr val="DAEDEF"/>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483" name="Shape 483"/>
              <p:cNvSpPr/>
              <p:nvPr/>
            </p:nvSpPr>
            <p:spPr>
              <a:xfrm>
                <a:off x="4340225" y="2863849"/>
                <a:ext cx="1" cy="80962"/>
              </a:xfrm>
              <a:prstGeom prst="line">
                <a:avLst/>
              </a:prstGeom>
              <a:noFill/>
              <a:ln w="19050" cap="flat">
                <a:solidFill>
                  <a:srgbClr val="DAEDEF"/>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484" name="Shape 484"/>
              <p:cNvSpPr/>
              <p:nvPr/>
            </p:nvSpPr>
            <p:spPr>
              <a:xfrm>
                <a:off x="4287836" y="2863849"/>
                <a:ext cx="1" cy="80962"/>
              </a:xfrm>
              <a:prstGeom prst="line">
                <a:avLst/>
              </a:prstGeom>
              <a:noFill/>
              <a:ln w="19050" cap="flat">
                <a:solidFill>
                  <a:srgbClr val="DAEDEF"/>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485" name="Shape 485"/>
              <p:cNvSpPr/>
              <p:nvPr/>
            </p:nvSpPr>
            <p:spPr>
              <a:xfrm>
                <a:off x="4256087" y="2863849"/>
                <a:ext cx="1" cy="80962"/>
              </a:xfrm>
              <a:prstGeom prst="line">
                <a:avLst/>
              </a:prstGeom>
              <a:noFill/>
              <a:ln w="19050" cap="flat">
                <a:solidFill>
                  <a:srgbClr val="DAEDEF"/>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486" name="Shape 486"/>
              <p:cNvSpPr/>
              <p:nvPr/>
            </p:nvSpPr>
            <p:spPr>
              <a:xfrm>
                <a:off x="4183062" y="2863849"/>
                <a:ext cx="1" cy="80962"/>
              </a:xfrm>
              <a:prstGeom prst="line">
                <a:avLst/>
              </a:prstGeom>
              <a:noFill/>
              <a:ln w="19050" cap="flat">
                <a:solidFill>
                  <a:srgbClr val="DAEDEF"/>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grpSp>
        <p:grpSp>
          <p:nvGrpSpPr>
            <p:cNvPr id="491" name="Group 491"/>
            <p:cNvGrpSpPr/>
            <p:nvPr/>
          </p:nvGrpSpPr>
          <p:grpSpPr>
            <a:xfrm>
              <a:off x="2607937" y="2717325"/>
              <a:ext cx="190535" cy="225704"/>
              <a:chOff x="0" y="0"/>
              <a:chExt cx="190533" cy="225703"/>
            </a:xfrm>
          </p:grpSpPr>
          <p:sp>
            <p:nvSpPr>
              <p:cNvPr id="488" name="Shape 488"/>
              <p:cNvSpPr/>
              <p:nvPr/>
            </p:nvSpPr>
            <p:spPr>
              <a:xfrm>
                <a:off x="0" y="0"/>
                <a:ext cx="190534" cy="1"/>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489" name="Shape 489"/>
              <p:cNvSpPr/>
              <p:nvPr/>
            </p:nvSpPr>
            <p:spPr>
              <a:xfrm>
                <a:off x="0" y="225703"/>
                <a:ext cx="190534" cy="1"/>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490" name="Shape 490"/>
              <p:cNvSpPr/>
              <p:nvPr/>
            </p:nvSpPr>
            <p:spPr>
              <a:xfrm flipV="1">
                <a:off x="98794" y="1"/>
                <a:ext cx="1" cy="221813"/>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grpSp>
        <p:grpSp>
          <p:nvGrpSpPr>
            <p:cNvPr id="495" name="Group 495"/>
            <p:cNvGrpSpPr/>
            <p:nvPr/>
          </p:nvGrpSpPr>
          <p:grpSpPr>
            <a:xfrm>
              <a:off x="1266274" y="1950628"/>
              <a:ext cx="190535" cy="225704"/>
              <a:chOff x="0" y="0"/>
              <a:chExt cx="190533" cy="225703"/>
            </a:xfrm>
          </p:grpSpPr>
          <p:sp>
            <p:nvSpPr>
              <p:cNvPr id="492" name="Shape 492"/>
              <p:cNvSpPr/>
              <p:nvPr/>
            </p:nvSpPr>
            <p:spPr>
              <a:xfrm>
                <a:off x="0" y="0"/>
                <a:ext cx="190534" cy="1"/>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493" name="Shape 493"/>
              <p:cNvSpPr/>
              <p:nvPr/>
            </p:nvSpPr>
            <p:spPr>
              <a:xfrm>
                <a:off x="0" y="225703"/>
                <a:ext cx="190534" cy="1"/>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sp>
            <p:nvSpPr>
              <p:cNvPr id="494" name="Shape 494"/>
              <p:cNvSpPr/>
              <p:nvPr/>
            </p:nvSpPr>
            <p:spPr>
              <a:xfrm flipV="1">
                <a:off x="98794" y="1"/>
                <a:ext cx="1" cy="221813"/>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baseline="0">
                    <a:latin typeface="+mn-lt"/>
                    <a:ea typeface="+mn-ea"/>
                    <a:cs typeface="+mn-cs"/>
                    <a:sym typeface="Helvetica"/>
                  </a:defRPr>
                </a:pPr>
                <a:endParaRPr/>
              </a:p>
            </p:txBody>
          </p:sp>
        </p:grpSp>
      </p:grpSp>
      <p:sp>
        <p:nvSpPr>
          <p:cNvPr id="497" name="Shape 497"/>
          <p:cNvSpPr/>
          <p:nvPr/>
        </p:nvSpPr>
        <p:spPr>
          <a:xfrm flipH="1">
            <a:off x="1620837" y="2084388"/>
            <a:ext cx="1" cy="3200401"/>
          </a:xfrm>
          <a:prstGeom prst="line">
            <a:avLst/>
          </a:prstGeom>
          <a:ln w="28575">
            <a:solidFill/>
            <a:round/>
          </a:ln>
        </p:spPr>
        <p:txBody>
          <a:bodyPr lIns="0" tIns="0" rIns="0" bIns="0"/>
          <a:lstStyle/>
          <a:p>
            <a:pPr lvl="0" defTabSz="457200">
              <a:defRPr sz="1200" baseline="0">
                <a:latin typeface="+mn-lt"/>
                <a:ea typeface="+mn-ea"/>
                <a:cs typeface="+mn-cs"/>
                <a:sym typeface="Helvetica"/>
              </a:defRPr>
            </a:pPr>
            <a:endParaRPr/>
          </a:p>
        </p:txBody>
      </p:sp>
      <p:sp>
        <p:nvSpPr>
          <p:cNvPr id="498" name="Shape 498"/>
          <p:cNvSpPr/>
          <p:nvPr/>
        </p:nvSpPr>
        <p:spPr>
          <a:xfrm>
            <a:off x="1603375" y="5284787"/>
            <a:ext cx="5984875" cy="1"/>
          </a:xfrm>
          <a:prstGeom prst="line">
            <a:avLst/>
          </a:prstGeom>
          <a:ln w="28575">
            <a:solidFill/>
            <a:round/>
          </a:ln>
        </p:spPr>
        <p:txBody>
          <a:bodyPr lIns="0" tIns="0" rIns="0" bIns="0"/>
          <a:lstStyle/>
          <a:p>
            <a:pPr lvl="0" defTabSz="457200">
              <a:defRPr sz="1200" baseline="0">
                <a:latin typeface="+mn-lt"/>
                <a:ea typeface="+mn-ea"/>
                <a:cs typeface="+mn-cs"/>
                <a:sym typeface="Helvetica"/>
              </a:defRPr>
            </a:pPr>
            <a:endParaRPr/>
          </a:p>
        </p:txBody>
      </p:sp>
      <p:sp>
        <p:nvSpPr>
          <p:cNvPr id="499" name="Shape 499"/>
          <p:cNvSpPr/>
          <p:nvPr/>
        </p:nvSpPr>
        <p:spPr>
          <a:xfrm>
            <a:off x="1549400" y="2090738"/>
            <a:ext cx="65089" cy="1"/>
          </a:xfrm>
          <a:prstGeom prst="line">
            <a:avLst/>
          </a:prstGeom>
          <a:ln w="28575">
            <a:solidFill/>
            <a:round/>
          </a:ln>
        </p:spPr>
        <p:txBody>
          <a:bodyPr lIns="0" tIns="0" rIns="0" bIns="0"/>
          <a:lstStyle/>
          <a:p>
            <a:pPr lvl="0" defTabSz="457200">
              <a:defRPr sz="1200" baseline="0">
                <a:latin typeface="+mn-lt"/>
                <a:ea typeface="+mn-ea"/>
                <a:cs typeface="+mn-cs"/>
                <a:sym typeface="Helvetica"/>
              </a:defRPr>
            </a:pPr>
            <a:endParaRPr/>
          </a:p>
        </p:txBody>
      </p:sp>
      <p:sp>
        <p:nvSpPr>
          <p:cNvPr id="500" name="Shape 500"/>
          <p:cNvSpPr/>
          <p:nvPr/>
        </p:nvSpPr>
        <p:spPr>
          <a:xfrm>
            <a:off x="1549400" y="2409825"/>
            <a:ext cx="65089" cy="0"/>
          </a:xfrm>
          <a:prstGeom prst="line">
            <a:avLst/>
          </a:prstGeom>
          <a:ln w="28575">
            <a:solidFill/>
            <a:round/>
          </a:ln>
        </p:spPr>
        <p:txBody>
          <a:bodyPr lIns="0" tIns="0" rIns="0" bIns="0"/>
          <a:lstStyle/>
          <a:p>
            <a:pPr lvl="0" defTabSz="457200">
              <a:defRPr sz="1200" baseline="0">
                <a:latin typeface="+mn-lt"/>
                <a:ea typeface="+mn-ea"/>
                <a:cs typeface="+mn-cs"/>
                <a:sym typeface="Helvetica"/>
              </a:defRPr>
            </a:pPr>
            <a:endParaRPr/>
          </a:p>
        </p:txBody>
      </p:sp>
      <p:sp>
        <p:nvSpPr>
          <p:cNvPr id="501" name="Shape 501"/>
          <p:cNvSpPr/>
          <p:nvPr/>
        </p:nvSpPr>
        <p:spPr>
          <a:xfrm>
            <a:off x="1554162" y="2717800"/>
            <a:ext cx="63501" cy="0"/>
          </a:xfrm>
          <a:prstGeom prst="line">
            <a:avLst/>
          </a:prstGeom>
          <a:ln w="28575">
            <a:solidFill/>
            <a:round/>
          </a:ln>
        </p:spPr>
        <p:txBody>
          <a:bodyPr lIns="0" tIns="0" rIns="0" bIns="0"/>
          <a:lstStyle/>
          <a:p>
            <a:pPr lvl="0" defTabSz="457200">
              <a:defRPr sz="1200" baseline="0">
                <a:latin typeface="+mn-lt"/>
                <a:ea typeface="+mn-ea"/>
                <a:cs typeface="+mn-cs"/>
                <a:sym typeface="Helvetica"/>
              </a:defRPr>
            </a:pPr>
            <a:endParaRPr/>
          </a:p>
        </p:txBody>
      </p:sp>
      <p:sp>
        <p:nvSpPr>
          <p:cNvPr id="502" name="Shape 502"/>
          <p:cNvSpPr/>
          <p:nvPr/>
        </p:nvSpPr>
        <p:spPr>
          <a:xfrm>
            <a:off x="1554162" y="3036888"/>
            <a:ext cx="63501" cy="1"/>
          </a:xfrm>
          <a:prstGeom prst="line">
            <a:avLst/>
          </a:prstGeom>
          <a:ln w="28575">
            <a:solidFill/>
            <a:round/>
          </a:ln>
        </p:spPr>
        <p:txBody>
          <a:bodyPr lIns="0" tIns="0" rIns="0" bIns="0"/>
          <a:lstStyle/>
          <a:p>
            <a:pPr lvl="0" defTabSz="457200">
              <a:defRPr sz="1200" baseline="0">
                <a:latin typeface="+mn-lt"/>
                <a:ea typeface="+mn-ea"/>
                <a:cs typeface="+mn-cs"/>
                <a:sym typeface="Helvetica"/>
              </a:defRPr>
            </a:pPr>
            <a:endParaRPr/>
          </a:p>
        </p:txBody>
      </p:sp>
      <p:sp>
        <p:nvSpPr>
          <p:cNvPr id="503" name="Shape 503"/>
          <p:cNvSpPr/>
          <p:nvPr/>
        </p:nvSpPr>
        <p:spPr>
          <a:xfrm>
            <a:off x="1547812" y="3341687"/>
            <a:ext cx="63501" cy="1"/>
          </a:xfrm>
          <a:prstGeom prst="line">
            <a:avLst/>
          </a:prstGeom>
          <a:ln w="28575">
            <a:solidFill/>
            <a:round/>
          </a:ln>
        </p:spPr>
        <p:txBody>
          <a:bodyPr lIns="0" tIns="0" rIns="0" bIns="0"/>
          <a:lstStyle/>
          <a:p>
            <a:pPr lvl="0" defTabSz="457200">
              <a:defRPr sz="1200" baseline="0">
                <a:latin typeface="+mn-lt"/>
                <a:ea typeface="+mn-ea"/>
                <a:cs typeface="+mn-cs"/>
                <a:sym typeface="Helvetica"/>
              </a:defRPr>
            </a:pPr>
            <a:endParaRPr/>
          </a:p>
        </p:txBody>
      </p:sp>
      <p:sp>
        <p:nvSpPr>
          <p:cNvPr id="504" name="Shape 504"/>
          <p:cNvSpPr/>
          <p:nvPr/>
        </p:nvSpPr>
        <p:spPr>
          <a:xfrm>
            <a:off x="1547812" y="3660775"/>
            <a:ext cx="63501" cy="0"/>
          </a:xfrm>
          <a:prstGeom prst="line">
            <a:avLst/>
          </a:prstGeom>
          <a:ln w="28575">
            <a:solidFill/>
            <a:round/>
          </a:ln>
        </p:spPr>
        <p:txBody>
          <a:bodyPr lIns="0" tIns="0" rIns="0" bIns="0"/>
          <a:lstStyle/>
          <a:p>
            <a:pPr lvl="0" defTabSz="457200">
              <a:defRPr sz="1200" baseline="0">
                <a:latin typeface="+mn-lt"/>
                <a:ea typeface="+mn-ea"/>
                <a:cs typeface="+mn-cs"/>
                <a:sym typeface="Helvetica"/>
              </a:defRPr>
            </a:pPr>
            <a:endParaRPr/>
          </a:p>
        </p:txBody>
      </p:sp>
      <p:sp>
        <p:nvSpPr>
          <p:cNvPr id="505" name="Shape 505"/>
          <p:cNvSpPr/>
          <p:nvPr/>
        </p:nvSpPr>
        <p:spPr>
          <a:xfrm>
            <a:off x="1550987" y="3968750"/>
            <a:ext cx="65087" cy="0"/>
          </a:xfrm>
          <a:prstGeom prst="line">
            <a:avLst/>
          </a:prstGeom>
          <a:ln w="28575">
            <a:solidFill/>
            <a:round/>
          </a:ln>
        </p:spPr>
        <p:txBody>
          <a:bodyPr lIns="0" tIns="0" rIns="0" bIns="0"/>
          <a:lstStyle/>
          <a:p>
            <a:pPr lvl="0" defTabSz="457200">
              <a:defRPr sz="1200" baseline="0">
                <a:latin typeface="+mn-lt"/>
                <a:ea typeface="+mn-ea"/>
                <a:cs typeface="+mn-cs"/>
                <a:sym typeface="Helvetica"/>
              </a:defRPr>
            </a:pPr>
            <a:endParaRPr/>
          </a:p>
        </p:txBody>
      </p:sp>
      <p:sp>
        <p:nvSpPr>
          <p:cNvPr id="506" name="Shape 506"/>
          <p:cNvSpPr/>
          <p:nvPr/>
        </p:nvSpPr>
        <p:spPr>
          <a:xfrm>
            <a:off x="1550987" y="4287837"/>
            <a:ext cx="65087" cy="1"/>
          </a:xfrm>
          <a:prstGeom prst="line">
            <a:avLst/>
          </a:prstGeom>
          <a:ln w="28575">
            <a:solidFill/>
            <a:round/>
          </a:ln>
        </p:spPr>
        <p:txBody>
          <a:bodyPr lIns="0" tIns="0" rIns="0" bIns="0"/>
          <a:lstStyle/>
          <a:p>
            <a:pPr lvl="0" defTabSz="457200">
              <a:defRPr sz="1200" baseline="0">
                <a:latin typeface="+mn-lt"/>
                <a:ea typeface="+mn-ea"/>
                <a:cs typeface="+mn-cs"/>
                <a:sym typeface="Helvetica"/>
              </a:defRPr>
            </a:pPr>
            <a:endParaRPr/>
          </a:p>
        </p:txBody>
      </p:sp>
      <p:sp>
        <p:nvSpPr>
          <p:cNvPr id="507" name="Shape 507"/>
          <p:cNvSpPr/>
          <p:nvPr/>
        </p:nvSpPr>
        <p:spPr>
          <a:xfrm>
            <a:off x="1546225" y="4602162"/>
            <a:ext cx="63500" cy="1"/>
          </a:xfrm>
          <a:prstGeom prst="line">
            <a:avLst/>
          </a:prstGeom>
          <a:ln w="28575">
            <a:solidFill/>
            <a:round/>
          </a:ln>
        </p:spPr>
        <p:txBody>
          <a:bodyPr lIns="0" tIns="0" rIns="0" bIns="0"/>
          <a:lstStyle/>
          <a:p>
            <a:pPr lvl="0" defTabSz="457200">
              <a:defRPr sz="1200" baseline="0">
                <a:latin typeface="+mn-lt"/>
                <a:ea typeface="+mn-ea"/>
                <a:cs typeface="+mn-cs"/>
                <a:sym typeface="Helvetica"/>
              </a:defRPr>
            </a:pPr>
            <a:endParaRPr/>
          </a:p>
        </p:txBody>
      </p:sp>
      <p:sp>
        <p:nvSpPr>
          <p:cNvPr id="508" name="Shape 508"/>
          <p:cNvSpPr/>
          <p:nvPr/>
        </p:nvSpPr>
        <p:spPr>
          <a:xfrm>
            <a:off x="1549400" y="4911725"/>
            <a:ext cx="65089" cy="0"/>
          </a:xfrm>
          <a:prstGeom prst="line">
            <a:avLst/>
          </a:prstGeom>
          <a:ln w="28575">
            <a:solidFill/>
            <a:round/>
          </a:ln>
        </p:spPr>
        <p:txBody>
          <a:bodyPr lIns="0" tIns="0" rIns="0" bIns="0"/>
          <a:lstStyle/>
          <a:p>
            <a:pPr lvl="0" defTabSz="457200">
              <a:defRPr sz="1200" baseline="0">
                <a:latin typeface="+mn-lt"/>
                <a:ea typeface="+mn-ea"/>
                <a:cs typeface="+mn-cs"/>
                <a:sym typeface="Helvetica"/>
              </a:defRPr>
            </a:pPr>
            <a:endParaRPr/>
          </a:p>
        </p:txBody>
      </p:sp>
      <p:sp>
        <p:nvSpPr>
          <p:cNvPr id="509" name="Shape 509"/>
          <p:cNvSpPr/>
          <p:nvPr/>
        </p:nvSpPr>
        <p:spPr>
          <a:xfrm>
            <a:off x="1549400" y="5229225"/>
            <a:ext cx="65089" cy="0"/>
          </a:xfrm>
          <a:prstGeom prst="line">
            <a:avLst/>
          </a:prstGeom>
          <a:ln w="28575">
            <a:solidFill/>
            <a:round/>
          </a:ln>
        </p:spPr>
        <p:txBody>
          <a:bodyPr lIns="0" tIns="0" rIns="0" bIns="0"/>
          <a:lstStyle/>
          <a:p>
            <a:pPr lvl="0" defTabSz="457200">
              <a:defRPr sz="1200" baseline="0">
                <a:latin typeface="+mn-lt"/>
                <a:ea typeface="+mn-ea"/>
                <a:cs typeface="+mn-cs"/>
                <a:sym typeface="Helvetica"/>
              </a:defRPr>
            </a:pPr>
            <a:endParaRPr/>
          </a:p>
        </p:txBody>
      </p:sp>
      <p:sp>
        <p:nvSpPr>
          <p:cNvPr id="510" name="Shape 510"/>
          <p:cNvSpPr/>
          <p:nvPr/>
        </p:nvSpPr>
        <p:spPr>
          <a:xfrm>
            <a:off x="2751773" y="5293359"/>
            <a:ext cx="1" cy="63501"/>
          </a:xfrm>
          <a:prstGeom prst="line">
            <a:avLst/>
          </a:prstGeom>
          <a:ln w="28575">
            <a:solidFill/>
            <a:round/>
          </a:ln>
        </p:spPr>
        <p:txBody>
          <a:bodyPr lIns="0" tIns="0" rIns="0" bIns="0"/>
          <a:lstStyle/>
          <a:p>
            <a:pPr lvl="0" defTabSz="457200">
              <a:defRPr sz="1200" baseline="0">
                <a:latin typeface="+mn-lt"/>
                <a:ea typeface="+mn-ea"/>
                <a:cs typeface="+mn-cs"/>
                <a:sym typeface="Helvetica"/>
              </a:defRPr>
            </a:pPr>
            <a:endParaRPr/>
          </a:p>
        </p:txBody>
      </p:sp>
      <p:sp>
        <p:nvSpPr>
          <p:cNvPr id="511" name="Shape 511"/>
          <p:cNvSpPr/>
          <p:nvPr/>
        </p:nvSpPr>
        <p:spPr>
          <a:xfrm>
            <a:off x="2210435" y="5293359"/>
            <a:ext cx="1" cy="63501"/>
          </a:xfrm>
          <a:prstGeom prst="line">
            <a:avLst/>
          </a:prstGeom>
          <a:ln w="28575">
            <a:solidFill/>
            <a:round/>
          </a:ln>
        </p:spPr>
        <p:txBody>
          <a:bodyPr lIns="0" tIns="0" rIns="0" bIns="0"/>
          <a:lstStyle/>
          <a:p>
            <a:pPr lvl="0" defTabSz="457200">
              <a:defRPr sz="1200" baseline="0">
                <a:latin typeface="+mn-lt"/>
                <a:ea typeface="+mn-ea"/>
                <a:cs typeface="+mn-cs"/>
                <a:sym typeface="Helvetica"/>
              </a:defRPr>
            </a:pPr>
            <a:endParaRPr/>
          </a:p>
        </p:txBody>
      </p:sp>
      <p:sp>
        <p:nvSpPr>
          <p:cNvPr id="512" name="Shape 512"/>
          <p:cNvSpPr/>
          <p:nvPr/>
        </p:nvSpPr>
        <p:spPr>
          <a:xfrm>
            <a:off x="1662748" y="5291772"/>
            <a:ext cx="1" cy="63501"/>
          </a:xfrm>
          <a:prstGeom prst="line">
            <a:avLst/>
          </a:prstGeom>
          <a:ln w="28575">
            <a:solidFill/>
            <a:round/>
          </a:ln>
        </p:spPr>
        <p:txBody>
          <a:bodyPr lIns="0" tIns="0" rIns="0" bIns="0"/>
          <a:lstStyle/>
          <a:p>
            <a:pPr lvl="0" defTabSz="457200">
              <a:defRPr sz="1200" baseline="0">
                <a:latin typeface="+mn-lt"/>
                <a:ea typeface="+mn-ea"/>
                <a:cs typeface="+mn-cs"/>
                <a:sym typeface="Helvetica"/>
              </a:defRPr>
            </a:pPr>
            <a:endParaRPr/>
          </a:p>
        </p:txBody>
      </p:sp>
      <p:sp>
        <p:nvSpPr>
          <p:cNvPr id="513" name="Shape 513"/>
          <p:cNvSpPr/>
          <p:nvPr/>
        </p:nvSpPr>
        <p:spPr>
          <a:xfrm>
            <a:off x="4364672" y="5285422"/>
            <a:ext cx="1" cy="63501"/>
          </a:xfrm>
          <a:prstGeom prst="line">
            <a:avLst/>
          </a:prstGeom>
          <a:ln w="28575">
            <a:solidFill/>
            <a:round/>
          </a:ln>
        </p:spPr>
        <p:txBody>
          <a:bodyPr lIns="0" tIns="0" rIns="0" bIns="0"/>
          <a:lstStyle/>
          <a:p>
            <a:pPr lvl="0" defTabSz="457200">
              <a:defRPr sz="1200" baseline="0">
                <a:latin typeface="+mn-lt"/>
                <a:ea typeface="+mn-ea"/>
                <a:cs typeface="+mn-cs"/>
                <a:sym typeface="Helvetica"/>
              </a:defRPr>
            </a:pPr>
            <a:endParaRPr/>
          </a:p>
        </p:txBody>
      </p:sp>
      <p:sp>
        <p:nvSpPr>
          <p:cNvPr id="514" name="Shape 514"/>
          <p:cNvSpPr/>
          <p:nvPr/>
        </p:nvSpPr>
        <p:spPr>
          <a:xfrm>
            <a:off x="3823334" y="5285422"/>
            <a:ext cx="1" cy="63501"/>
          </a:xfrm>
          <a:prstGeom prst="line">
            <a:avLst/>
          </a:prstGeom>
          <a:ln w="28575">
            <a:solidFill/>
            <a:round/>
          </a:ln>
        </p:spPr>
        <p:txBody>
          <a:bodyPr lIns="0" tIns="0" rIns="0" bIns="0"/>
          <a:lstStyle/>
          <a:p>
            <a:pPr lvl="0" defTabSz="457200">
              <a:defRPr sz="1200" baseline="0">
                <a:latin typeface="+mn-lt"/>
                <a:ea typeface="+mn-ea"/>
                <a:cs typeface="+mn-cs"/>
                <a:sym typeface="Helvetica"/>
              </a:defRPr>
            </a:pPr>
            <a:endParaRPr/>
          </a:p>
        </p:txBody>
      </p:sp>
      <p:sp>
        <p:nvSpPr>
          <p:cNvPr id="515" name="Shape 515"/>
          <p:cNvSpPr/>
          <p:nvPr/>
        </p:nvSpPr>
        <p:spPr>
          <a:xfrm>
            <a:off x="3277235" y="5283834"/>
            <a:ext cx="1" cy="63501"/>
          </a:xfrm>
          <a:prstGeom prst="line">
            <a:avLst/>
          </a:prstGeom>
          <a:ln w="28575">
            <a:solidFill/>
            <a:round/>
          </a:ln>
        </p:spPr>
        <p:txBody>
          <a:bodyPr lIns="0" tIns="0" rIns="0" bIns="0"/>
          <a:lstStyle/>
          <a:p>
            <a:pPr lvl="0" defTabSz="457200">
              <a:defRPr sz="1200" baseline="0">
                <a:latin typeface="+mn-lt"/>
                <a:ea typeface="+mn-ea"/>
                <a:cs typeface="+mn-cs"/>
                <a:sym typeface="Helvetica"/>
              </a:defRPr>
            </a:pPr>
            <a:endParaRPr/>
          </a:p>
        </p:txBody>
      </p:sp>
      <p:sp>
        <p:nvSpPr>
          <p:cNvPr id="516" name="Shape 516"/>
          <p:cNvSpPr/>
          <p:nvPr/>
        </p:nvSpPr>
        <p:spPr>
          <a:xfrm>
            <a:off x="5968047" y="5291772"/>
            <a:ext cx="1" cy="63501"/>
          </a:xfrm>
          <a:prstGeom prst="line">
            <a:avLst/>
          </a:prstGeom>
          <a:ln w="28575">
            <a:solidFill/>
            <a:round/>
          </a:ln>
        </p:spPr>
        <p:txBody>
          <a:bodyPr lIns="0" tIns="0" rIns="0" bIns="0"/>
          <a:lstStyle/>
          <a:p>
            <a:pPr lvl="0" defTabSz="457200">
              <a:defRPr sz="1200" baseline="0">
                <a:latin typeface="+mn-lt"/>
                <a:ea typeface="+mn-ea"/>
                <a:cs typeface="+mn-cs"/>
                <a:sym typeface="Helvetica"/>
              </a:defRPr>
            </a:pPr>
            <a:endParaRPr/>
          </a:p>
        </p:txBody>
      </p:sp>
      <p:sp>
        <p:nvSpPr>
          <p:cNvPr id="517" name="Shape 517"/>
          <p:cNvSpPr/>
          <p:nvPr/>
        </p:nvSpPr>
        <p:spPr>
          <a:xfrm>
            <a:off x="5426709" y="5291772"/>
            <a:ext cx="1" cy="63501"/>
          </a:xfrm>
          <a:prstGeom prst="line">
            <a:avLst/>
          </a:prstGeom>
          <a:ln w="28575">
            <a:solidFill/>
            <a:round/>
          </a:ln>
        </p:spPr>
        <p:txBody>
          <a:bodyPr lIns="0" tIns="0" rIns="0" bIns="0"/>
          <a:lstStyle/>
          <a:p>
            <a:pPr lvl="0" defTabSz="457200">
              <a:defRPr sz="1200" baseline="0">
                <a:latin typeface="+mn-lt"/>
                <a:ea typeface="+mn-ea"/>
                <a:cs typeface="+mn-cs"/>
                <a:sym typeface="Helvetica"/>
              </a:defRPr>
            </a:pPr>
            <a:endParaRPr/>
          </a:p>
        </p:txBody>
      </p:sp>
      <p:sp>
        <p:nvSpPr>
          <p:cNvPr id="518" name="Shape 518"/>
          <p:cNvSpPr/>
          <p:nvPr/>
        </p:nvSpPr>
        <p:spPr>
          <a:xfrm>
            <a:off x="4879022" y="5290184"/>
            <a:ext cx="1" cy="63501"/>
          </a:xfrm>
          <a:prstGeom prst="line">
            <a:avLst/>
          </a:prstGeom>
          <a:ln w="28575">
            <a:solidFill/>
            <a:round/>
          </a:ln>
        </p:spPr>
        <p:txBody>
          <a:bodyPr lIns="0" tIns="0" rIns="0" bIns="0"/>
          <a:lstStyle/>
          <a:p>
            <a:pPr lvl="0" defTabSz="457200">
              <a:defRPr sz="1200" baseline="0">
                <a:latin typeface="+mn-lt"/>
                <a:ea typeface="+mn-ea"/>
                <a:cs typeface="+mn-cs"/>
                <a:sym typeface="Helvetica"/>
              </a:defRPr>
            </a:pPr>
            <a:endParaRPr/>
          </a:p>
        </p:txBody>
      </p:sp>
      <p:sp>
        <p:nvSpPr>
          <p:cNvPr id="519" name="Shape 519"/>
          <p:cNvSpPr/>
          <p:nvPr/>
        </p:nvSpPr>
        <p:spPr>
          <a:xfrm>
            <a:off x="7580948" y="5283834"/>
            <a:ext cx="1" cy="63501"/>
          </a:xfrm>
          <a:prstGeom prst="line">
            <a:avLst/>
          </a:prstGeom>
          <a:ln w="28575">
            <a:solidFill/>
            <a:round/>
          </a:ln>
        </p:spPr>
        <p:txBody>
          <a:bodyPr lIns="0" tIns="0" rIns="0" bIns="0"/>
          <a:lstStyle/>
          <a:p>
            <a:pPr lvl="0" defTabSz="457200">
              <a:defRPr sz="1200" baseline="0">
                <a:latin typeface="+mn-lt"/>
                <a:ea typeface="+mn-ea"/>
                <a:cs typeface="+mn-cs"/>
                <a:sym typeface="Helvetica"/>
              </a:defRPr>
            </a:pPr>
            <a:endParaRPr/>
          </a:p>
        </p:txBody>
      </p:sp>
      <p:sp>
        <p:nvSpPr>
          <p:cNvPr id="520" name="Shape 520"/>
          <p:cNvSpPr/>
          <p:nvPr/>
        </p:nvSpPr>
        <p:spPr>
          <a:xfrm>
            <a:off x="7039609" y="5283834"/>
            <a:ext cx="1" cy="63501"/>
          </a:xfrm>
          <a:prstGeom prst="line">
            <a:avLst/>
          </a:prstGeom>
          <a:ln w="28575">
            <a:solidFill/>
            <a:round/>
          </a:ln>
        </p:spPr>
        <p:txBody>
          <a:bodyPr lIns="0" tIns="0" rIns="0" bIns="0"/>
          <a:lstStyle/>
          <a:p>
            <a:pPr lvl="0" defTabSz="457200">
              <a:defRPr sz="1200" baseline="0">
                <a:latin typeface="+mn-lt"/>
                <a:ea typeface="+mn-ea"/>
                <a:cs typeface="+mn-cs"/>
                <a:sym typeface="Helvetica"/>
              </a:defRPr>
            </a:pPr>
            <a:endParaRPr/>
          </a:p>
        </p:txBody>
      </p:sp>
      <p:sp>
        <p:nvSpPr>
          <p:cNvPr id="521" name="Shape 521"/>
          <p:cNvSpPr/>
          <p:nvPr/>
        </p:nvSpPr>
        <p:spPr>
          <a:xfrm>
            <a:off x="6493509" y="5282247"/>
            <a:ext cx="1" cy="63501"/>
          </a:xfrm>
          <a:prstGeom prst="line">
            <a:avLst/>
          </a:prstGeom>
          <a:ln w="28575">
            <a:solidFill/>
            <a:round/>
          </a:ln>
        </p:spPr>
        <p:txBody>
          <a:bodyPr lIns="0" tIns="0" rIns="0" bIns="0"/>
          <a:lstStyle/>
          <a:p>
            <a:pPr lvl="0" defTabSz="457200">
              <a:defRPr sz="1200" baseline="0">
                <a:latin typeface="+mn-lt"/>
                <a:ea typeface="+mn-ea"/>
                <a:cs typeface="+mn-cs"/>
                <a:sym typeface="Helvetica"/>
              </a:defRPr>
            </a:pPr>
            <a:endParaRPr/>
          </a:p>
        </p:txBody>
      </p:sp>
    </p:spTree>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Default">
      <a:majorFont>
        <a:latin typeface="Avenir Book"/>
        <a:ea typeface="Avenir Book"/>
        <a:cs typeface="Avenir Book"/>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2500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BBE0E3"/>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2500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Default">
      <a:majorFont>
        <a:latin typeface="Avenir Book"/>
        <a:ea typeface="Avenir Book"/>
        <a:cs typeface="Avenir Book"/>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2500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BBE0E3"/>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2500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3418</Words>
  <PresentationFormat>On-screen Show (4:3)</PresentationFormat>
  <Paragraphs>412</Paragraphs>
  <Slides>56</Slides>
  <Notes>7</Notes>
  <HiddenSlides>1</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Default</vt:lpstr>
      <vt:lpstr>Personalized Approach in Acute and Chronic Leukemias</vt:lpstr>
      <vt:lpstr>The Perfect Storm in Hematologic Malignancy in Acute and Chronic Leukemias</vt:lpstr>
      <vt:lpstr>Slide 3</vt:lpstr>
      <vt:lpstr>Philadelphia Chromosome Translocation in CML Results in BCR-ABL Oncogene</vt:lpstr>
      <vt:lpstr>Natural Course of CML</vt:lpstr>
      <vt:lpstr>Diagnosis of CML</vt:lpstr>
      <vt:lpstr>Criteria for Hematologic, Cytogenetic, and Molecular Response</vt:lpstr>
      <vt:lpstr>Slide 8</vt:lpstr>
      <vt:lpstr>Imatinib Changed the Therapeutic Landscape for Patients With Ph+ CML</vt:lpstr>
      <vt:lpstr>IRIS 8-Yr Update: OS (ITT) With Imatinib Treatment in CML</vt:lpstr>
      <vt:lpstr>Slide 11</vt:lpstr>
      <vt:lpstr>Slide 12</vt:lpstr>
      <vt:lpstr>Acute Promyelocytic Leukemia (M-3)</vt:lpstr>
      <vt:lpstr>Mechanism of DIC in APL</vt:lpstr>
      <vt:lpstr>Reversal of Coagulopathy by differentiation with  ATRA or ATO</vt:lpstr>
      <vt:lpstr>Mechanism of Action ATRA</vt:lpstr>
      <vt:lpstr>Mechanism of ATRA for reversal of DIC &amp; induce Retinoid Syndrome</vt:lpstr>
      <vt:lpstr>Differentiation Syndrome due to Increased Cytokines (Cytokine Storm)</vt:lpstr>
      <vt:lpstr>Special supportive care during induction of APL</vt:lpstr>
      <vt:lpstr>ATRA as a differentiation therapy for APL: first model of targeted therapy </vt:lpstr>
      <vt:lpstr>ATRA- Chemo Combinations</vt:lpstr>
      <vt:lpstr>Slide 22</vt:lpstr>
      <vt:lpstr>Use of ATO in the treatment of APL: taming an evil with a toxic agent</vt:lpstr>
      <vt:lpstr>Schematic representing synergic/additive effects of ATRA and ATO.</vt:lpstr>
      <vt:lpstr>Oral Arsenic Trioxide ± Chemotherapy in Patients with Relapsed APL</vt:lpstr>
      <vt:lpstr>Slide 26</vt:lpstr>
      <vt:lpstr>Slide 27</vt:lpstr>
      <vt:lpstr>Countering an Oncoprotein</vt:lpstr>
      <vt:lpstr>Core Binding factor (CBF) in AML Rx</vt:lpstr>
      <vt:lpstr>Outcome Prediction in CBF AML using Gene Profile (CALGB Study)</vt:lpstr>
      <vt:lpstr>Summary of Molecular Markers in AML</vt:lpstr>
      <vt:lpstr>Role of genotype-based approach in the clinical management of adult AML with normal cytogenetics</vt:lpstr>
      <vt:lpstr>Rearrangement of ALL1 (MLL) in acute myeloid leukemia with normal cytogenetics</vt:lpstr>
      <vt:lpstr>Combined Cytogenetic and molecular markers in AML</vt:lpstr>
      <vt:lpstr>Evolution of Acute Leukemia</vt:lpstr>
      <vt:lpstr>Revised Survival of individual Cytogenetic in Preleukemic States such as Myelodysplastic Syndrome (MDS)</vt:lpstr>
      <vt:lpstr>Bejar R et al. N Engl J Med 2011;364:2496-2506.</vt:lpstr>
      <vt:lpstr>Classes of somatically acquired driver mutation in MDS, MDS/MPN and MPN</vt:lpstr>
      <vt:lpstr>Slide 39</vt:lpstr>
      <vt:lpstr>Del(5q) MDS is a Ribosomopathy </vt:lpstr>
      <vt:lpstr>Importance of micro-RNA in the del(5q-) and p53 Apoptosis</vt:lpstr>
      <vt:lpstr>Slide 42</vt:lpstr>
      <vt:lpstr>MDS-002/003: LEN Treat – Erythroid Response at 24 wk (Final Report)</vt:lpstr>
      <vt:lpstr>MDS-003/002: Frequency of  Cytogenetic Response to LEN</vt:lpstr>
      <vt:lpstr>A pooled analysis of MDS 003/004</vt:lpstr>
      <vt:lpstr>Overall Survival of del(5q) MDS patients by Cytogenetic Response</vt:lpstr>
      <vt:lpstr>TP53 suppression promotes erythropoiesis in del(5q) MDS, a targeted therapeutic strategy in lenalidomide-resistant patients</vt:lpstr>
      <vt:lpstr>Overall Survival between Len/Dex vs Placebo/Dex</vt:lpstr>
      <vt:lpstr>Mechanism of Action of DMA in DNA or RNA function</vt:lpstr>
      <vt:lpstr>Hypomethylating Cytosine Analogs</vt:lpstr>
      <vt:lpstr>Mechanism of Action of DMA in DNA or RNA function</vt:lpstr>
      <vt:lpstr>Slide 52</vt:lpstr>
      <vt:lpstr>Mechanism of Action of DMA in DNA or RNA function</vt:lpstr>
      <vt:lpstr>AZA-001 Trial: VIDAZA® Significantly Improves Overall Survival (OS)</vt:lpstr>
      <vt:lpstr>Overall Survival of Aza-Rx MDS patients by UCK1 expression</vt:lpstr>
      <vt:lpstr>Personalized Approach to Diagnosis &amp; Treatment in MDS &amp; AML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Personalized Approach in Acute and Chronic Leukemias</dc:title>
  <dc:creator>sushma-bandi</dc:creator>
  <cp:lastModifiedBy>sushma-bandi</cp:lastModifiedBy>
  <cp:revision>1</cp:revision>
  <dcterms:modified xsi:type="dcterms:W3CDTF">2014-10-29T08:18:52Z</dcterms:modified>
</cp:coreProperties>
</file>