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73" r:id="rId3"/>
    <p:sldId id="274" r:id="rId4"/>
    <p:sldId id="275" r:id="rId5"/>
    <p:sldId id="277" r:id="rId6"/>
    <p:sldId id="263" r:id="rId7"/>
    <p:sldId id="281" r:id="rId8"/>
    <p:sldId id="278" r:id="rId9"/>
    <p:sldId id="294" r:id="rId10"/>
    <p:sldId id="282" r:id="rId11"/>
    <p:sldId id="285" r:id="rId12"/>
    <p:sldId id="284" r:id="rId13"/>
    <p:sldId id="289" r:id="rId14"/>
    <p:sldId id="292" r:id="rId15"/>
    <p:sldId id="295" r:id="rId16"/>
    <p:sldId id="293" r:id="rId17"/>
    <p:sldId id="259" r:id="rId18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72"/>
    <a:srgbClr val="6666FF"/>
    <a:srgbClr val="3F9C35"/>
    <a:srgbClr val="FFFFFF"/>
    <a:srgbClr val="34B233"/>
    <a:srgbClr val="000000"/>
    <a:srgbClr val="292929"/>
    <a:srgbClr val="D5D2CA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1944" y="-324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D6E31-9E1F-4B91-AE37-AEDAD5DD8EE6}" type="datetimeFigureOut">
              <a:rPr lang="en-GB" smtClean="0"/>
              <a:t>18/07/2014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44CDF-EDE8-480E-AC02-5DFCD9E41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302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Auteursnaam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8"/>
            <a:ext cx="8442796" cy="840125"/>
          </a:xfr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5467350"/>
            <a:ext cx="9810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12" name="Tijdelijke aanduiding voor afbeelding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3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4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76251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Auteursnaam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8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839787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endParaRPr lang="en-GB" dirty="0" smtClean="0"/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175" y="230188"/>
            <a:ext cx="8677264" cy="1353086"/>
          </a:xfrm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50800" dir="5400000" algn="ctr" rotWithShape="0">
                    <a:srgbClr val="7030A0"/>
                  </a:outerShdw>
                </a:effectLst>
              </a:rPr>
              <a:t>Modeling the drying and sorption behaviour of yam (</a:t>
            </a:r>
            <a:r>
              <a:rPr lang="en-GB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50800" dir="5400000" algn="ctr" rotWithShape="0">
                    <a:srgbClr val="7030A0"/>
                  </a:outerShdw>
                </a:effectLst>
              </a:rPr>
              <a:t>Dioscoreaceae </a:t>
            </a:r>
            <a:r>
              <a:rPr lang="en-GB" i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50800" dir="5400000" algn="ctr" rotWithShape="0">
                    <a:srgbClr val="7030A0"/>
                  </a:outerShdw>
                </a:effectLst>
              </a:rPr>
              <a:t>rotundata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50800" dir="5400000" algn="ctr" rotWithShape="0">
                    <a:srgbClr val="7030A0"/>
                  </a:outerShdw>
                </a:effectLst>
              </a:rPr>
              <a:t>)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" b="1543"/>
          <a:stretch>
            <a:fillRect/>
          </a:stretch>
        </p:blipFill>
        <p:spPr/>
      </p:pic>
      <p:pic>
        <p:nvPicPr>
          <p:cNvPr id="20" name="Tijdelijke aanduiding voor afbeelding 19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quarter" idx="17"/>
          </p:nvPr>
        </p:nvSpPr>
        <p:spPr>
          <a:xfrm>
            <a:off x="85724" y="2495551"/>
            <a:ext cx="9020175" cy="600074"/>
          </a:xfrm>
        </p:spPr>
        <p:txBody>
          <a:bodyPr/>
          <a:lstStyle/>
          <a:p>
            <a:pPr algn="ctr"/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Conference and Exhibition on Food Processing and Technology, Las Vegas, USA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190500" y="1976636"/>
            <a:ext cx="8782845" cy="371475"/>
          </a:xfrm>
        </p:spPr>
        <p:txBody>
          <a:bodyPr/>
          <a:lstStyle/>
          <a:p>
            <a:r>
              <a:rPr lang="en-US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E.A</a:t>
            </a:r>
            <a:r>
              <a:rPr lang="en-US" i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. Amankwah, K.A. Dzisi, G. van Straten, A.J.B. van </a:t>
            </a:r>
            <a:r>
              <a:rPr lang="en-US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Boxtel</a:t>
            </a:r>
            <a:endParaRPr lang="en-GB" i="1" dirty="0">
              <a:ln>
                <a:solidFill>
                  <a:srgbClr val="00206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5467350"/>
            <a:ext cx="9810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96004" y="3280232"/>
            <a:ext cx="2600392" cy="43088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2200" dirty="0">
                <a:solidFill>
                  <a:srgbClr val="C00000"/>
                </a:solidFill>
                <a:latin typeface="Verdana" pitchFamily="34" charset="0"/>
              </a:rPr>
              <a:t>July 21-23, 2014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smtClean="0"/>
              <a:t>Results on sorption isotherms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200" y="771525"/>
            <a:ext cx="8521188" cy="54483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790575"/>
            <a:ext cx="4153454" cy="264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130" y="786606"/>
            <a:ext cx="4071039" cy="264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04975" y="1806411"/>
            <a:ext cx="7239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25°C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4650" y="1787019"/>
            <a:ext cx="1219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desorption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3250" y="2657801"/>
            <a:ext cx="1219200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sorption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14975" y="1836463"/>
            <a:ext cx="723900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50°C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2649" y="1787019"/>
            <a:ext cx="1219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desorption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1749" y="2421764"/>
            <a:ext cx="1219200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sorption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43427" y="3267758"/>
            <a:ext cx="4759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RH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54662" y="3267757"/>
            <a:ext cx="4759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RH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4286" r="6493"/>
          <a:stretch/>
        </p:blipFill>
        <p:spPr bwMode="auto">
          <a:xfrm>
            <a:off x="2628900" y="3419812"/>
            <a:ext cx="4229100" cy="285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47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15963" y="1695450"/>
            <a:ext cx="8521188" cy="4896149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2" y="1021839"/>
            <a:ext cx="5579231" cy="394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91642" y="230188"/>
            <a:ext cx="8442796" cy="791650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bg2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dirty="0"/>
              <a:t>Sorption curve </a:t>
            </a:r>
            <a:r>
              <a:rPr lang="en-GB" dirty="0" smtClean="0"/>
              <a:t>model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623430"/>
              </p:ext>
            </p:extLst>
          </p:nvPr>
        </p:nvGraphicFramePr>
        <p:xfrm>
          <a:off x="352427" y="5102225"/>
          <a:ext cx="7325913" cy="111252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504948"/>
                <a:gridCol w="885825"/>
                <a:gridCol w="748904"/>
                <a:gridCol w="1241821"/>
                <a:gridCol w="851297"/>
                <a:gridCol w="1046559"/>
                <a:gridCol w="104655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</a:rPr>
                        <a:t>At 50°C</a:t>
                      </a:r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en-GB" baseline="-250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GB" baseline="-25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en-GB" baseline="-250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GB" baseline="-25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en-GB" baseline="-25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GB" baseline="-25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</a:rPr>
                        <a:t>K</a:t>
                      </a:r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</a:rPr>
                        <a:t>n</a:t>
                      </a:r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/>
                          </a:solidFill>
                        </a:rPr>
                        <a:t>MSe</a:t>
                      </a:r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2060"/>
                          </a:solidFill>
                        </a:rPr>
                        <a:t>GAB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060"/>
                          </a:solidFill>
                        </a:rPr>
                        <a:t>8.28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060"/>
                          </a:solidFill>
                        </a:rPr>
                        <a:t>0.76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060"/>
                          </a:solidFill>
                        </a:rPr>
                        <a:t>10.14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060"/>
                          </a:solidFill>
                        </a:rPr>
                        <a:t>0.0027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060"/>
                          </a:solidFill>
                        </a:rPr>
                        <a:t>Henderson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060"/>
                          </a:solidFill>
                        </a:rPr>
                        <a:t>0.012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060"/>
                          </a:solidFill>
                        </a:rPr>
                        <a:t>1.65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2060"/>
                          </a:solidFill>
                        </a:rPr>
                        <a:t>0.09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1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13250" y="1143000"/>
                <a:ext cx="8521188" cy="5486400"/>
              </a:xfrm>
            </p:spPr>
            <p:txBody>
              <a:bodyPr/>
              <a:lstStyle/>
              <a:p>
                <a:pPr marL="252413" lvl="3" indent="-252413">
                  <a:spcBef>
                    <a:spcPts val="1200"/>
                  </a:spcBef>
                  <a:buClr>
                    <a:schemeClr val="bg2"/>
                  </a:buClr>
                  <a:buSzPct val="140000"/>
                  <a:buFont typeface="Wingdings" pitchFamily="2" charset="2"/>
                  <a:buChar char="§"/>
                </a:pPr>
                <a:r>
                  <a:rPr lang="en-US" sz="2000" dirty="0" smtClean="0"/>
                  <a:t>Using</a:t>
                </a:r>
                <a:r>
                  <a:rPr lang="en-US" sz="2400" dirty="0" smtClean="0"/>
                  <a:t> 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𝑋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n-GB" sz="24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GB" sz="2400">
                        <a:latin typeface="Cambria Math"/>
                      </a:rPr>
                      <m:t>exp</m:t>
                    </m:r>
                    <m:r>
                      <a:rPr lang="en-GB" sz="2400">
                        <a:latin typeface="Cambria Math"/>
                      </a:rPr>
                      <m:t>(−</m:t>
                    </m:r>
                    <m:r>
                      <a:rPr lang="en-GB" sz="2400" i="1">
                        <a:latin typeface="Cambria Math"/>
                      </a:rPr>
                      <m:t>𝑘𝑡</m:t>
                    </m:r>
                    <m:r>
                      <a:rPr lang="en-GB" sz="2400" i="1">
                        <a:latin typeface="Cambria Math"/>
                      </a:rPr>
                      <m:t>)</m:t>
                    </m:r>
                  </m:oMath>
                </a14:m>
                <a:endParaRPr lang="en-GB" sz="2000" dirty="0" smtClean="0"/>
              </a:p>
              <a:p>
                <a:r>
                  <a:rPr lang="en-GB" sz="2000" dirty="0" smtClean="0"/>
                  <a:t>R-square values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GB" sz="2000" dirty="0" smtClean="0"/>
                  <a:t> </a:t>
                </a:r>
                <a:r>
                  <a:rPr lang="en-US" sz="2000" dirty="0" smtClean="0"/>
                  <a:t>0.995 </a:t>
                </a:r>
                <a:r>
                  <a:rPr lang="en-US" sz="2000" dirty="0" smtClean="0"/>
                  <a:t>are good...</a:t>
                </a:r>
              </a:p>
              <a:p>
                <a:r>
                  <a:rPr lang="en-US" sz="2000" dirty="0" smtClean="0"/>
                  <a:t>... but systematic errors</a:t>
                </a:r>
                <a:endParaRPr lang="en-GB" sz="20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13250" y="1143000"/>
                <a:ext cx="8521188" cy="5486400"/>
              </a:xfrm>
              <a:blipFill rotWithShape="1">
                <a:blip r:embed="rId2"/>
                <a:stretch>
                  <a:fillRect l="-1288" t="-3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 bwMode="auto">
          <a:xfrm>
            <a:off x="491642" y="230188"/>
            <a:ext cx="8442796" cy="791650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bg2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dirty="0">
                <a:solidFill>
                  <a:srgbClr val="005172"/>
                </a:solidFill>
              </a:rPr>
              <a:t>Drying </a:t>
            </a:r>
            <a:r>
              <a:rPr lang="en-GB" dirty="0" smtClean="0">
                <a:solidFill>
                  <a:srgbClr val="005172"/>
                </a:solidFill>
              </a:rPr>
              <a:t>model</a:t>
            </a:r>
            <a:endParaRPr lang="en-GB" dirty="0">
              <a:solidFill>
                <a:srgbClr val="005172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" r="7143"/>
          <a:stretch/>
        </p:blipFill>
        <p:spPr bwMode="auto">
          <a:xfrm>
            <a:off x="2124074" y="2266950"/>
            <a:ext cx="6486526" cy="417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38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US" dirty="0" smtClean="0"/>
              <a:t>Drying rate Vs moisture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200" y="1171575"/>
            <a:ext cx="8521188" cy="4753274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5402" y="1043427"/>
                <a:ext cx="3637023" cy="676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5725" lvl="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𝑑𝑋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r>
                        <a:rPr lang="en-GB" sz="2000" b="0" i="1" smtClean="0">
                          <a:latin typeface="Cambria Math"/>
                        </a:rPr>
                        <m:t>𝑟𝑎𝑡𝑒</m:t>
                      </m:r>
                      <m:r>
                        <a:rPr lang="en-GB" sz="2000" b="0" i="1" smtClean="0">
                          <a:latin typeface="Cambria Math"/>
                        </a:rPr>
                        <m:t>=−</m:t>
                      </m:r>
                      <m:r>
                        <a:rPr lang="en-US" sz="2000" i="1">
                          <a:latin typeface="Cambria Math"/>
                        </a:rPr>
                        <m:t>𝑘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</a:rPr>
                        <m:t>𝑋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𝑋𝑒</m:t>
                      </m:r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02" y="1043427"/>
                <a:ext cx="3637023" cy="6766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4" cstate="print"/>
          <a:srcRect l="4532" r="7679"/>
          <a:stretch>
            <a:fillRect/>
          </a:stretch>
        </p:blipFill>
        <p:spPr bwMode="auto">
          <a:xfrm>
            <a:off x="2343914" y="1581150"/>
            <a:ext cx="6219062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smtClean="0"/>
              <a:t>Drying rate Vs moisture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207364"/>
            <a:ext cx="8521188" cy="4753274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5402" y="1043427"/>
                <a:ext cx="3637023" cy="676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5725" lvl="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𝑑𝑋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r>
                        <a:rPr lang="en-GB" sz="2000" b="0" i="1" smtClean="0">
                          <a:latin typeface="Cambria Math"/>
                        </a:rPr>
                        <m:t>𝑟𝑎𝑡𝑒</m:t>
                      </m:r>
                      <m:r>
                        <a:rPr lang="en-GB" sz="2000" b="0" i="1" smtClean="0">
                          <a:latin typeface="Cambria Math"/>
                        </a:rPr>
                        <m:t>=−</m:t>
                      </m:r>
                      <m:r>
                        <a:rPr lang="en-US" sz="2000" i="1">
                          <a:latin typeface="Cambria Math"/>
                        </a:rPr>
                        <m:t>𝑘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</a:rPr>
                        <m:t>𝑋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𝑋𝑒</m:t>
                      </m:r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02" y="1043427"/>
                <a:ext cx="3637023" cy="6766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1720086"/>
            <a:ext cx="7297737" cy="440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4326731"/>
            <a:ext cx="115252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1666" r="7143"/>
          <a:stretch/>
        </p:blipFill>
        <p:spPr bwMode="auto">
          <a:xfrm>
            <a:off x="3921919" y="1381757"/>
            <a:ext cx="2878932" cy="234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01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Cont. drying rate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200" y="1276350"/>
            <a:ext cx="8521188" cy="4648499"/>
          </a:xfrm>
        </p:spPr>
        <p:txBody>
          <a:bodyPr/>
          <a:lstStyle/>
          <a:p>
            <a:r>
              <a:rPr lang="en-GB" dirty="0" smtClean="0"/>
              <a:t>Rate</a:t>
            </a:r>
            <a:r>
              <a:rPr lang="en-GB" dirty="0" smtClean="0"/>
              <a:t>, k </a:t>
            </a:r>
            <a:r>
              <a:rPr lang="en-GB" dirty="0"/>
              <a:t>is not </a:t>
            </a:r>
            <a:r>
              <a:rPr lang="en-GB" dirty="0" smtClean="0"/>
              <a:t>constant</a:t>
            </a:r>
          </a:p>
          <a:p>
            <a:r>
              <a:rPr lang="en-GB" dirty="0" smtClean="0"/>
              <a:t>This behaviour could not be detected by the empirical models</a:t>
            </a:r>
          </a:p>
          <a:p>
            <a:r>
              <a:rPr lang="en-GB" dirty="0" smtClean="0"/>
              <a:t>Region of phase transition is well defined</a:t>
            </a:r>
          </a:p>
          <a:p>
            <a:r>
              <a:rPr lang="en-GB" dirty="0" smtClean="0"/>
              <a:t>Probably may be the glass transition </a:t>
            </a:r>
            <a:r>
              <a:rPr lang="en-GB" dirty="0" smtClean="0"/>
              <a:t>region coupled with shrinkage</a:t>
            </a:r>
            <a:endParaRPr lang="en-GB" dirty="0" smtClean="0"/>
          </a:p>
          <a:p>
            <a:r>
              <a:rPr lang="en-GB" dirty="0" smtClean="0"/>
              <a:t>There is progressive increase in temp with decreased moisture content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3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>
                <a:solidFill>
                  <a:srgbClr val="005172"/>
                </a:solidFill>
              </a:rPr>
              <a:t>Conclusion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0250" y="1187549"/>
            <a:ext cx="8521188" cy="4089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5172"/>
                </a:solidFill>
              </a:rPr>
              <a:t>The present work reveals that:</a:t>
            </a:r>
          </a:p>
          <a:p>
            <a:r>
              <a:rPr lang="en-US" dirty="0" smtClean="0">
                <a:solidFill>
                  <a:srgbClr val="005172"/>
                </a:solidFill>
              </a:rPr>
              <a:t>Both </a:t>
            </a:r>
            <a:r>
              <a:rPr lang="en-US" dirty="0">
                <a:solidFill>
                  <a:srgbClr val="005172"/>
                </a:solidFill>
              </a:rPr>
              <a:t>drying rate and  diffusion approximation models exhibit two drying phases with a shift </a:t>
            </a:r>
            <a:r>
              <a:rPr lang="en-US" dirty="0" smtClean="0">
                <a:solidFill>
                  <a:srgbClr val="005172"/>
                </a:solidFill>
              </a:rPr>
              <a:t>between 1.2-1.3 </a:t>
            </a:r>
            <a:r>
              <a:rPr lang="en-US" dirty="0">
                <a:solidFill>
                  <a:srgbClr val="005172"/>
                </a:solidFill>
              </a:rPr>
              <a:t>kg water/kg dry matter. </a:t>
            </a:r>
          </a:p>
          <a:p>
            <a:r>
              <a:rPr lang="en-US" dirty="0">
                <a:solidFill>
                  <a:srgbClr val="005172"/>
                </a:solidFill>
              </a:rPr>
              <a:t>This can be explained from shrinkage behavior of yam during </a:t>
            </a:r>
            <a:r>
              <a:rPr lang="en-US" dirty="0" smtClean="0">
                <a:solidFill>
                  <a:srgbClr val="005172"/>
                </a:solidFill>
              </a:rPr>
              <a:t>drying</a:t>
            </a:r>
            <a:endParaRPr lang="en-US" dirty="0">
              <a:solidFill>
                <a:srgbClr val="005172"/>
              </a:solidFill>
            </a:endParaRPr>
          </a:p>
          <a:p>
            <a:r>
              <a:rPr lang="en-US" dirty="0">
                <a:solidFill>
                  <a:srgbClr val="005172"/>
                </a:solidFill>
              </a:rPr>
              <a:t>There was no shift in EMC at different temperatures as reported in literature.</a:t>
            </a:r>
          </a:p>
          <a:p>
            <a:r>
              <a:rPr lang="en-GB" dirty="0">
                <a:solidFill>
                  <a:srgbClr val="005172"/>
                </a:solidFill>
              </a:rPr>
              <a:t>The GAB </a:t>
            </a:r>
            <a:r>
              <a:rPr lang="en-GB" dirty="0" smtClean="0">
                <a:solidFill>
                  <a:srgbClr val="005172"/>
                </a:solidFill>
              </a:rPr>
              <a:t>model fitted </a:t>
            </a:r>
            <a:r>
              <a:rPr lang="en-GB" dirty="0">
                <a:solidFill>
                  <a:srgbClr val="005172"/>
                </a:solidFill>
              </a:rPr>
              <a:t>well the sorption isotherms</a:t>
            </a:r>
          </a:p>
        </p:txBody>
      </p:sp>
    </p:spTree>
    <p:extLst>
      <p:ext uri="{BB962C8B-B14F-4D97-AF65-F5344CB8AC3E}">
        <p14:creationId xmlns:p14="http://schemas.microsoft.com/office/powerpoint/2010/main" val="167930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3200" y="144463"/>
            <a:ext cx="3276000" cy="1353086"/>
          </a:xfrm>
        </p:spPr>
        <p:txBody>
          <a:bodyPr/>
          <a:lstStyle/>
          <a:p>
            <a:r>
              <a:rPr lang="en-GB" dirty="0" smtClean="0">
                <a:solidFill>
                  <a:srgbClr val="005172"/>
                </a:solidFill>
              </a:rPr>
              <a:t>Thanks for your attention</a:t>
            </a:r>
            <a:endParaRPr lang="en-GB" dirty="0">
              <a:solidFill>
                <a:srgbClr val="005172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323850" y="5340451"/>
            <a:ext cx="8524875" cy="888900"/>
          </a:xfrm>
        </p:spPr>
        <p:txBody>
          <a:bodyPr/>
          <a:lstStyle/>
          <a:p>
            <a:pPr lvl="0">
              <a:lnSpc>
                <a:spcPts val="2000"/>
              </a:lnSpc>
              <a:spcBef>
                <a:spcPct val="0"/>
              </a:spcBef>
              <a:buClrTx/>
              <a:buSzTx/>
              <a:defRPr/>
            </a:pPr>
            <a:r>
              <a:rPr lang="en-GB" sz="1600" dirty="0">
                <a:solidFill>
                  <a:srgbClr val="005172"/>
                </a:solidFill>
              </a:rPr>
              <a:t>This work is </a:t>
            </a:r>
            <a:r>
              <a:rPr lang="en-GB" sz="1600" dirty="0" smtClean="0">
                <a:solidFill>
                  <a:srgbClr val="005172"/>
                </a:solidFill>
              </a:rPr>
              <a:t>sponsored </a:t>
            </a:r>
            <a:r>
              <a:rPr lang="en-GB" sz="1600" dirty="0">
                <a:solidFill>
                  <a:srgbClr val="005172"/>
                </a:solidFill>
              </a:rPr>
              <a:t>by Wageningen University Research </a:t>
            </a:r>
            <a:r>
              <a:rPr lang="en-GB" sz="1600" dirty="0" err="1">
                <a:solidFill>
                  <a:srgbClr val="005172"/>
                </a:solidFill>
              </a:rPr>
              <a:t>Center</a:t>
            </a:r>
            <a:r>
              <a:rPr lang="en-GB" sz="1600" dirty="0">
                <a:solidFill>
                  <a:srgbClr val="005172"/>
                </a:solidFill>
              </a:rPr>
              <a:t> (WUR), The Netherlands and in </a:t>
            </a:r>
            <a:r>
              <a:rPr lang="en-GB" sz="1600" dirty="0" err="1">
                <a:solidFill>
                  <a:srgbClr val="005172"/>
                </a:solidFill>
              </a:rPr>
              <a:t>colaboration</a:t>
            </a:r>
            <a:r>
              <a:rPr lang="en-GB" sz="1600" dirty="0">
                <a:solidFill>
                  <a:srgbClr val="005172"/>
                </a:solidFill>
              </a:rPr>
              <a:t> with Kwame Nkrumah University of Science and Technology (KNUST), Ghana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9" r="141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34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4"/>
          <p:cNvSpPr txBox="1">
            <a:spLocks/>
          </p:cNvSpPr>
          <p:nvPr/>
        </p:nvSpPr>
        <p:spPr bwMode="auto">
          <a:xfrm>
            <a:off x="345000" y="1663798"/>
            <a:ext cx="7179750" cy="422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413" indent="-252413" algn="l" rtl="0" fontAlgn="base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Yam </a:t>
            </a:r>
            <a:r>
              <a:rPr lang="en-US" dirty="0"/>
              <a:t>is an important food crop for many people in the yam zone of West Africa</a:t>
            </a:r>
          </a:p>
          <a:p>
            <a:r>
              <a:rPr lang="en-GB" dirty="0" smtClean="0"/>
              <a:t>MC: about 70%</a:t>
            </a:r>
            <a:endParaRPr lang="en-GB" dirty="0"/>
          </a:p>
          <a:p>
            <a:r>
              <a:rPr lang="en-US" dirty="0" smtClean="0"/>
              <a:t>Uses: when </a:t>
            </a:r>
            <a:r>
              <a:rPr lang="en-US" dirty="0"/>
              <a:t>boiled, roasted or </a:t>
            </a:r>
            <a:r>
              <a:rPr lang="en-US" dirty="0" smtClean="0"/>
              <a:t>fried</a:t>
            </a:r>
          </a:p>
          <a:p>
            <a:r>
              <a:rPr lang="en-GB" dirty="0" smtClean="0"/>
              <a:t>Losses: 10-50%</a:t>
            </a:r>
          </a:p>
          <a:p>
            <a:r>
              <a:rPr lang="en-GB" dirty="0" smtClean="0"/>
              <a:t>Production: Ghana is a main producer (third to Nigeria)</a:t>
            </a:r>
          </a:p>
          <a:p>
            <a:r>
              <a:rPr lang="en-GB" dirty="0" smtClean="0"/>
              <a:t>Export: Ghana is leading in West Africa</a:t>
            </a:r>
            <a:endParaRPr lang="en-GB" dirty="0"/>
          </a:p>
        </p:txBody>
      </p:sp>
      <p:sp>
        <p:nvSpPr>
          <p:cNvPr id="3" name="Titel 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Drying of yam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91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200" y="1076325"/>
            <a:ext cx="8521188" cy="4848524"/>
          </a:xfrm>
        </p:spPr>
        <p:txBody>
          <a:bodyPr/>
          <a:lstStyle/>
          <a:p>
            <a:r>
              <a:rPr lang="en-US" dirty="0" smtClean="0"/>
              <a:t>Nutrition: </a:t>
            </a:r>
          </a:p>
          <a:p>
            <a:pPr lvl="1"/>
            <a:r>
              <a:rPr lang="en-US" dirty="0" smtClean="0"/>
              <a:t>4 times more protein as in cassava</a:t>
            </a:r>
            <a:endParaRPr lang="en-US" dirty="0"/>
          </a:p>
          <a:p>
            <a:pPr lvl="1"/>
            <a:r>
              <a:rPr lang="en-US" dirty="0"/>
              <a:t>the only root crop that exceeds rice in protein </a:t>
            </a:r>
            <a:endParaRPr lang="en-GB" dirty="0"/>
          </a:p>
          <a:p>
            <a:pPr lvl="1"/>
            <a:r>
              <a:rPr lang="en-US" dirty="0"/>
              <a:t>overall rating of essential amino acids </a:t>
            </a:r>
            <a:r>
              <a:rPr lang="en-US" dirty="0" smtClean="0"/>
              <a:t>relatively </a:t>
            </a:r>
            <a:r>
              <a:rPr lang="en-US" dirty="0"/>
              <a:t>high and superior to sweet </a:t>
            </a:r>
            <a:r>
              <a:rPr lang="en-US" dirty="0" smtClean="0"/>
              <a:t>potato</a:t>
            </a:r>
          </a:p>
          <a:p>
            <a:pPr lvl="1"/>
            <a:endParaRPr lang="en-US" dirty="0" smtClean="0"/>
          </a:p>
          <a:p>
            <a:r>
              <a:rPr lang="en-GB" dirty="0" smtClean="0"/>
              <a:t>Drying into powders may increase its variability of uses</a:t>
            </a:r>
          </a:p>
          <a:p>
            <a:pPr marL="1239837" lvl="2" indent="-342900">
              <a:spcBef>
                <a:spcPts val="1200"/>
              </a:spcBef>
              <a:buSzPct val="140000"/>
            </a:pPr>
            <a:r>
              <a:rPr lang="en-GB" dirty="0" smtClean="0"/>
              <a:t>In soups </a:t>
            </a:r>
          </a:p>
          <a:p>
            <a:pPr marL="1239837" lvl="2" indent="-342900">
              <a:spcBef>
                <a:spcPts val="1200"/>
              </a:spcBef>
              <a:buSzPct val="140000"/>
            </a:pPr>
            <a:r>
              <a:rPr lang="en-GB" dirty="0" smtClean="0"/>
              <a:t>composite products </a:t>
            </a:r>
          </a:p>
          <a:p>
            <a:pPr marL="1239837" lvl="2" indent="-342900">
              <a:spcBef>
                <a:spcPts val="1200"/>
              </a:spcBef>
              <a:buSzPct val="140000"/>
            </a:pPr>
            <a:r>
              <a:rPr lang="en-GB" dirty="0" smtClean="0"/>
              <a:t>baby foods</a:t>
            </a:r>
            <a:endParaRPr lang="en-GB" dirty="0"/>
          </a:p>
          <a:p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smtClean="0"/>
              <a:t>Yam as a food product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56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4"/>
          <p:cNvSpPr txBox="1">
            <a:spLocks/>
          </p:cNvSpPr>
          <p:nvPr/>
        </p:nvSpPr>
        <p:spPr bwMode="auto">
          <a:xfrm>
            <a:off x="345000" y="1730473"/>
            <a:ext cx="8521188" cy="422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413" indent="-252413" algn="l" rtl="0" fontAlgn="base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Moisture fits: Classical empirical/black-box models are often used</a:t>
            </a:r>
          </a:p>
          <a:p>
            <a:pPr lvl="1"/>
            <a:r>
              <a:rPr lang="en-GB" dirty="0" smtClean="0"/>
              <a:t>High R-square values</a:t>
            </a:r>
          </a:p>
          <a:p>
            <a:r>
              <a:rPr lang="en-GB" dirty="0" smtClean="0"/>
              <a:t>The challenge: To understand moisture transport</a:t>
            </a:r>
          </a:p>
          <a:p>
            <a:endParaRPr lang="en-GB" dirty="0" smtClean="0"/>
          </a:p>
          <a:p>
            <a:r>
              <a:rPr lang="en-GB" dirty="0" smtClean="0"/>
              <a:t>Is a mass driven equation an option?</a:t>
            </a:r>
          </a:p>
          <a:p>
            <a:pPr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3" name="Titel 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Drying properties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2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4"/>
          <p:cNvSpPr txBox="1">
            <a:spLocks/>
          </p:cNvSpPr>
          <p:nvPr/>
        </p:nvSpPr>
        <p:spPr bwMode="auto">
          <a:xfrm>
            <a:off x="345000" y="1152524"/>
            <a:ext cx="8521188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413" indent="-252413" algn="l" rtl="0" fontAlgn="base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Indicates </a:t>
            </a:r>
            <a:r>
              <a:rPr lang="en-US" dirty="0" smtClean="0"/>
              <a:t>equilibrium </a:t>
            </a:r>
            <a:r>
              <a:rPr lang="en-US" dirty="0"/>
              <a:t>conditions of a food product under varying conditions of </a:t>
            </a:r>
            <a:r>
              <a:rPr lang="en-US" dirty="0" smtClean="0"/>
              <a:t>RH </a:t>
            </a:r>
            <a:r>
              <a:rPr lang="en-US" dirty="0"/>
              <a:t>and </a:t>
            </a:r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useful for optimization </a:t>
            </a:r>
          </a:p>
          <a:p>
            <a:pPr lvl="1"/>
            <a:r>
              <a:rPr lang="en-US" dirty="0" smtClean="0"/>
              <a:t>design </a:t>
            </a:r>
            <a:r>
              <a:rPr lang="en-US" dirty="0"/>
              <a:t>of drying </a:t>
            </a:r>
            <a:r>
              <a:rPr lang="en-US" dirty="0" smtClean="0"/>
              <a:t>equipment</a:t>
            </a:r>
          </a:p>
          <a:p>
            <a:pPr lvl="1"/>
            <a:r>
              <a:rPr lang="en-US" dirty="0" smtClean="0"/>
              <a:t>predictions </a:t>
            </a:r>
            <a:r>
              <a:rPr lang="en-US" dirty="0"/>
              <a:t>of quality </a:t>
            </a:r>
            <a:r>
              <a:rPr lang="en-US" dirty="0" smtClean="0"/>
              <a:t>parameters</a:t>
            </a:r>
          </a:p>
          <a:p>
            <a:pPr lvl="1"/>
            <a:r>
              <a:rPr lang="en-US" dirty="0" smtClean="0"/>
              <a:t>shelf-life </a:t>
            </a:r>
            <a:r>
              <a:rPr lang="en-US" dirty="0"/>
              <a:t>study </a:t>
            </a:r>
            <a:endParaRPr lang="en-US" dirty="0" smtClean="0"/>
          </a:p>
          <a:p>
            <a:pPr lvl="1"/>
            <a:r>
              <a:rPr lang="en-US" dirty="0" smtClean="0"/>
              <a:t>storage </a:t>
            </a:r>
            <a:r>
              <a:rPr lang="en-US" dirty="0"/>
              <a:t>investigations</a:t>
            </a:r>
            <a:r>
              <a:rPr lang="en-US" dirty="0" smtClean="0"/>
              <a:t>.</a:t>
            </a:r>
          </a:p>
          <a:p>
            <a:pPr marL="696913" lvl="1" indent="0">
              <a:buNone/>
            </a:pPr>
            <a:endParaRPr lang="en-GB" dirty="0" smtClean="0"/>
          </a:p>
          <a:p>
            <a:r>
              <a:rPr lang="en-GB" dirty="0" smtClean="0"/>
              <a:t>How is it affected by temperature?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3" name="Titel 3"/>
          <p:cNvSpPr>
            <a:spLocks noGrp="1"/>
          </p:cNvSpPr>
          <p:nvPr>
            <p:ph type="title"/>
          </p:nvPr>
        </p:nvSpPr>
        <p:spPr>
          <a:xfrm>
            <a:off x="345000" y="211138"/>
            <a:ext cx="8442796" cy="791650"/>
          </a:xfrm>
        </p:spPr>
        <p:txBody>
          <a:bodyPr/>
          <a:lstStyle/>
          <a:p>
            <a:r>
              <a:rPr lang="en-GB" dirty="0" smtClean="0"/>
              <a:t>Sorption isotherms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80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b="6855"/>
          <a:stretch>
            <a:fillRect/>
          </a:stretch>
        </p:blipFill>
        <p:spPr>
          <a:xfrm>
            <a:off x="2298701" y="1245664"/>
            <a:ext cx="6578600" cy="49339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5" y="6179615"/>
            <a:ext cx="2627995" cy="54216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17" y="1255712"/>
            <a:ext cx="1734820" cy="14970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itle 1"/>
          <p:cNvSpPr txBox="1">
            <a:spLocks/>
          </p:cNvSpPr>
          <p:nvPr/>
        </p:nvSpPr>
        <p:spPr bwMode="white">
          <a:xfrm>
            <a:off x="491642" y="230188"/>
            <a:ext cx="8442796" cy="786329"/>
          </a:xfrm>
          <a:prstGeom prst="rect">
            <a:avLst/>
          </a:prstGeom>
          <a:noFill/>
          <a:ln w="0"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sz="2800" smtClean="0">
                <a:solidFill>
                  <a:srgbClr val="005172"/>
                </a:solidFill>
              </a:rPr>
              <a:t>Dynamic Vapour Sorption analyser (DVS)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82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200" y="1085850"/>
            <a:ext cx="8521188" cy="5105399"/>
          </a:xfrm>
        </p:spPr>
        <p:txBody>
          <a:bodyPr/>
          <a:lstStyle/>
          <a:p>
            <a:pPr lvl="0">
              <a:buClr>
                <a:srgbClr val="005172"/>
              </a:buClr>
            </a:pPr>
            <a:r>
              <a:rPr lang="en-GB" i="1" dirty="0" smtClean="0">
                <a:solidFill>
                  <a:srgbClr val="005172"/>
                </a:solidFill>
              </a:rPr>
              <a:t>Sorption</a:t>
            </a:r>
          </a:p>
          <a:p>
            <a:pPr lvl="1">
              <a:buClr>
                <a:srgbClr val="005172"/>
              </a:buClr>
            </a:pPr>
            <a:r>
              <a:rPr lang="en-US" dirty="0"/>
              <a:t>Henderson, Halsey, </a:t>
            </a:r>
            <a:r>
              <a:rPr lang="en-US" dirty="0" err="1"/>
              <a:t>Oswin</a:t>
            </a:r>
            <a:r>
              <a:rPr lang="en-US" dirty="0"/>
              <a:t> and GAB </a:t>
            </a:r>
            <a:r>
              <a:rPr lang="en-US" dirty="0" smtClean="0"/>
              <a:t>equations</a:t>
            </a:r>
          </a:p>
          <a:p>
            <a:pPr lvl="1">
              <a:buClr>
                <a:srgbClr val="005172"/>
              </a:buClr>
            </a:pPr>
            <a:endParaRPr lang="en-US" i="1" dirty="0">
              <a:solidFill>
                <a:srgbClr val="C00000"/>
              </a:solidFill>
            </a:endParaRPr>
          </a:p>
          <a:p>
            <a:pPr lvl="1">
              <a:buClr>
                <a:srgbClr val="005172"/>
              </a:buClr>
            </a:pPr>
            <a:r>
              <a:rPr lang="en-US" i="1" dirty="0" smtClean="0">
                <a:solidFill>
                  <a:srgbClr val="005172"/>
                </a:solidFill>
              </a:rPr>
              <a:t>The GAB equation is</a:t>
            </a:r>
            <a:endParaRPr lang="en-GB" i="1" dirty="0">
              <a:solidFill>
                <a:srgbClr val="005172"/>
              </a:solidFill>
            </a:endParaRPr>
          </a:p>
          <a:p>
            <a:pPr marL="696913" lvl="1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>
                <a:solidFill>
                  <a:srgbClr val="005172"/>
                </a:solidFill>
              </a:rPr>
              <a:t>Sorption model</a:t>
            </a:r>
            <a:endParaRPr lang="en-GB" dirty="0">
              <a:solidFill>
                <a:srgbClr val="00517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462191" y="3074640"/>
                <a:ext cx="5595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e</m:t>
                          </m:r>
                        </m:sub>
                      </m:sSub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𝑅𝐻</m:t>
                      </m:r>
                      <m:sSup>
                        <m:sSupPr>
                          <m:ctrlPr>
                            <a:rPr lang="en-GB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𝑅𝐻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𝑅𝐻</m:t>
                                  </m:r>
                                  <m:r>
                                    <a:rPr lang="en-US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𝑅𝐻</m:t>
                              </m:r>
                              <m:r>
                                <a:rPr lang="en-US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) 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191" y="3074640"/>
                <a:ext cx="5595699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3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Drying rate measurements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200" y="1123950"/>
            <a:ext cx="8521188" cy="4800899"/>
          </a:xfrm>
        </p:spPr>
        <p:txBody>
          <a:bodyPr/>
          <a:lstStyle/>
          <a:p>
            <a:r>
              <a:rPr lang="en-US" dirty="0" smtClean="0"/>
              <a:t>Yam variety and cultivar: </a:t>
            </a:r>
            <a:r>
              <a:rPr lang="en-US" i="1" dirty="0"/>
              <a:t>D. </a:t>
            </a:r>
            <a:r>
              <a:rPr lang="en-US" i="1" dirty="0" smtClean="0"/>
              <a:t>rotundata, Dente</a:t>
            </a:r>
          </a:p>
          <a:p>
            <a:pPr lvl="1"/>
            <a:r>
              <a:rPr lang="en-US" i="1" dirty="0" smtClean="0"/>
              <a:t>Cut size: 3x3x1 cm</a:t>
            </a:r>
            <a:endParaRPr lang="en-US" i="1" dirty="0"/>
          </a:p>
          <a:p>
            <a:r>
              <a:rPr lang="en-US" i="1" dirty="0" smtClean="0"/>
              <a:t>Drying procedure/ equipment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7462" r="4290" b="5048"/>
          <a:stretch/>
        </p:blipFill>
        <p:spPr bwMode="auto">
          <a:xfrm>
            <a:off x="257174" y="2600325"/>
            <a:ext cx="8007907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19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>
                <a:solidFill>
                  <a:srgbClr val="005172"/>
                </a:solidFill>
              </a:rPr>
              <a:t>Drying model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30725" y="1082774"/>
                <a:ext cx="8521188" cy="4917976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2000" dirty="0" smtClean="0"/>
                  <a:t>Diffusion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𝑑𝑋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𝐷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𝑋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2000" dirty="0" smtClean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2000" dirty="0" smtClean="0"/>
                  <a:t>Approximated by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𝑀𝑅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𝑋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8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sz="20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000" i="1">
                                  <a:latin typeface="Cambria Math"/>
                                </a:rPr>
                                <m:t>𝐷𝑡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 smtClean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2000" dirty="0" smtClean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2000" dirty="0" smtClean="0"/>
                  <a:t>Specifying the drying rate as</a:t>
                </a:r>
                <a:endParaRPr lang="en-GB" i="1" dirty="0" smtClean="0">
                  <a:latin typeface="Cambria Math"/>
                </a:endParaRPr>
              </a:p>
              <a:p>
                <a:pPr marL="0" lvl="3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𝑑𝑟𝑦𝑖𝑛𝑔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𝑟𝑎𝑡𝑒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𝑑𝑋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GB" i="1">
                          <a:latin typeface="Cambria Math"/>
                        </a:rPr>
                        <m:t>=−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𝑋𝑒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 smtClean="0"/>
              </a:p>
              <a:p>
                <a:pPr marL="0" lvl="3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2000" dirty="0" smtClean="0"/>
                  <a:t>Gives</a:t>
                </a:r>
              </a:p>
              <a:p>
                <a:pPr marL="0" lvl="3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𝑋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GB" sz="24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/>
                        </a:rPr>
                        <m:t>exp</m:t>
                      </m:r>
                      <m:r>
                        <a:rPr lang="en-GB" sz="2400" b="0" i="0" smtClean="0">
                          <a:latin typeface="Cambria Math"/>
                        </a:rPr>
                        <m:t>(−</m:t>
                      </m:r>
                      <m:r>
                        <a:rPr lang="en-GB" sz="2400" b="0" i="1" smtClean="0">
                          <a:latin typeface="Cambria Math"/>
                        </a:rPr>
                        <m:t>𝑘𝑡</m:t>
                      </m:r>
                      <m:r>
                        <a:rPr lang="en-GB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 smtClean="0"/>
              </a:p>
              <a:p>
                <a:pPr marL="0" lvl="3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2000" dirty="0" smtClean="0"/>
                  <a:t>Then</a:t>
                </a:r>
                <a:r>
                  <a:rPr lang="en-GB" dirty="0" smtClean="0"/>
                  <a:t> 	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𝑘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/>
                      </a:rPr>
                      <m:t>𝐷</m:t>
                    </m:r>
                  </m:oMath>
                </a14:m>
                <a:endParaRPr lang="en-GB" dirty="0" smtClean="0"/>
              </a:p>
              <a:p>
                <a:pPr marL="0" lvl="3" indent="0">
                  <a:buNone/>
                </a:pPr>
                <a:endParaRPr lang="en-GB" dirty="0"/>
              </a:p>
              <a:p>
                <a:pPr marL="2332037" lvl="3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sz="20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30725" y="1082774"/>
                <a:ext cx="8521188" cy="4917976"/>
              </a:xfrm>
              <a:blipFill rotWithShape="1">
                <a:blip r:embed="rId2"/>
                <a:stretch>
                  <a:fillRect l="-787" t="-620" b="-2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33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geningen UR">
  <a:themeElements>
    <a:clrScheme name="Wageningen UR witte achtergrond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A59D9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3986</TotalTime>
  <Words>649</Words>
  <Application>Microsoft Office PowerPoint</Application>
  <PresentationFormat>On-screen Show (4:3)</PresentationFormat>
  <Paragraphs>135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Wageningen UR</vt:lpstr>
      <vt:lpstr>Modeling the drying and sorption behaviour of yam (Dioscoreaceae rotundata)</vt:lpstr>
      <vt:lpstr>Drying of yam</vt:lpstr>
      <vt:lpstr>Yam as a food product</vt:lpstr>
      <vt:lpstr>Drying properties</vt:lpstr>
      <vt:lpstr>Sorption isotherms</vt:lpstr>
      <vt:lpstr>PowerPoint Presentation</vt:lpstr>
      <vt:lpstr>Sorption model</vt:lpstr>
      <vt:lpstr>Drying rate measurements</vt:lpstr>
      <vt:lpstr>Drying model</vt:lpstr>
      <vt:lpstr>Results on sorption isotherms</vt:lpstr>
      <vt:lpstr>PowerPoint Presentation</vt:lpstr>
      <vt:lpstr>PowerPoint Presentation</vt:lpstr>
      <vt:lpstr>Drying rate Vs moisture </vt:lpstr>
      <vt:lpstr>Drying rate Vs moisture </vt:lpstr>
      <vt:lpstr>Cont. drying rate</vt:lpstr>
      <vt:lpstr>Conclusion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Amankwah, Emmanuel</cp:lastModifiedBy>
  <cp:revision>362</cp:revision>
  <cp:lastPrinted>2014-07-11T08:03:35Z</cp:lastPrinted>
  <dcterms:created xsi:type="dcterms:W3CDTF">2011-09-29T08:30:03Z</dcterms:created>
  <dcterms:modified xsi:type="dcterms:W3CDTF">2014-07-18T15:31:07Z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WHUK.pptx</vt:lpwstr>
  </property>
</Properties>
</file>