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1254" y="-4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4512A12-4118-4219-B7AB-C92BB540B53E}" type="datetimeFigureOut">
              <a:rPr lang="it-IT" smtClean="0"/>
              <a:pPr/>
              <a:t>19/07/2015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49A5BB-2CDC-42A4-B947-715889210D70}" type="slidenum">
              <a:rPr lang="it-IT" smtClean="0"/>
              <a:pPr/>
              <a:t>‹N›</a:t>
            </a:fld>
            <a:endParaRPr lang="it-IT"/>
          </a:p>
        </p:txBody>
      </p:sp>
    </p:spTree>
    <p:extLst>
      <p:ext uri="{BB962C8B-B14F-4D97-AF65-F5344CB8AC3E}">
        <p14:creationId xmlns="" xmlns:p14="http://schemas.microsoft.com/office/powerpoint/2010/main" val="3620134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4512A12-4118-4219-B7AB-C92BB540B53E}" type="datetimeFigureOut">
              <a:rPr lang="it-IT" smtClean="0"/>
              <a:pPr/>
              <a:t>19/07/2015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49A5BB-2CDC-42A4-B947-715889210D70}" type="slidenum">
              <a:rPr lang="it-IT" smtClean="0"/>
              <a:pPr/>
              <a:t>‹N›</a:t>
            </a:fld>
            <a:endParaRPr lang="it-IT"/>
          </a:p>
        </p:txBody>
      </p:sp>
    </p:spTree>
    <p:extLst>
      <p:ext uri="{BB962C8B-B14F-4D97-AF65-F5344CB8AC3E}">
        <p14:creationId xmlns="" xmlns:p14="http://schemas.microsoft.com/office/powerpoint/2010/main" val="1856506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4512A12-4118-4219-B7AB-C92BB540B53E}" type="datetimeFigureOut">
              <a:rPr lang="it-IT" smtClean="0"/>
              <a:pPr/>
              <a:t>19/07/2015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49A5BB-2CDC-42A4-B947-715889210D70}" type="slidenum">
              <a:rPr lang="it-IT" smtClean="0"/>
              <a:pPr/>
              <a:t>‹N›</a:t>
            </a:fld>
            <a:endParaRPr lang="it-IT"/>
          </a:p>
        </p:txBody>
      </p:sp>
    </p:spTree>
    <p:extLst>
      <p:ext uri="{BB962C8B-B14F-4D97-AF65-F5344CB8AC3E}">
        <p14:creationId xmlns="" xmlns:p14="http://schemas.microsoft.com/office/powerpoint/2010/main" val="2971007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4512A12-4118-4219-B7AB-C92BB540B53E}" type="datetimeFigureOut">
              <a:rPr lang="it-IT" smtClean="0"/>
              <a:pPr/>
              <a:t>19/07/2015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49A5BB-2CDC-42A4-B947-715889210D70}" type="slidenum">
              <a:rPr lang="it-IT" smtClean="0"/>
              <a:pPr/>
              <a:t>‹N›</a:t>
            </a:fld>
            <a:endParaRPr lang="it-IT"/>
          </a:p>
        </p:txBody>
      </p:sp>
    </p:spTree>
    <p:extLst>
      <p:ext uri="{BB962C8B-B14F-4D97-AF65-F5344CB8AC3E}">
        <p14:creationId xmlns="" xmlns:p14="http://schemas.microsoft.com/office/powerpoint/2010/main" val="3873833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4512A12-4118-4219-B7AB-C92BB540B53E}" type="datetimeFigureOut">
              <a:rPr lang="it-IT" smtClean="0"/>
              <a:pPr/>
              <a:t>19/07/2015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49A5BB-2CDC-42A4-B947-715889210D70}" type="slidenum">
              <a:rPr lang="it-IT" smtClean="0"/>
              <a:pPr/>
              <a:t>‹N›</a:t>
            </a:fld>
            <a:endParaRPr lang="it-IT"/>
          </a:p>
        </p:txBody>
      </p:sp>
    </p:spTree>
    <p:extLst>
      <p:ext uri="{BB962C8B-B14F-4D97-AF65-F5344CB8AC3E}">
        <p14:creationId xmlns="" xmlns:p14="http://schemas.microsoft.com/office/powerpoint/2010/main" val="845976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4512A12-4118-4219-B7AB-C92BB540B53E}" type="datetimeFigureOut">
              <a:rPr lang="it-IT" smtClean="0"/>
              <a:pPr/>
              <a:t>19/07/2015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749A5BB-2CDC-42A4-B947-715889210D70}" type="slidenum">
              <a:rPr lang="it-IT" smtClean="0"/>
              <a:pPr/>
              <a:t>‹N›</a:t>
            </a:fld>
            <a:endParaRPr lang="it-IT"/>
          </a:p>
        </p:txBody>
      </p:sp>
    </p:spTree>
    <p:extLst>
      <p:ext uri="{BB962C8B-B14F-4D97-AF65-F5344CB8AC3E}">
        <p14:creationId xmlns="" xmlns:p14="http://schemas.microsoft.com/office/powerpoint/2010/main" val="3411830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4512A12-4118-4219-B7AB-C92BB540B53E}" type="datetimeFigureOut">
              <a:rPr lang="it-IT" smtClean="0"/>
              <a:pPr/>
              <a:t>19/07/2015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749A5BB-2CDC-42A4-B947-715889210D70}" type="slidenum">
              <a:rPr lang="it-IT" smtClean="0"/>
              <a:pPr/>
              <a:t>‹N›</a:t>
            </a:fld>
            <a:endParaRPr lang="it-IT"/>
          </a:p>
        </p:txBody>
      </p:sp>
    </p:spTree>
    <p:extLst>
      <p:ext uri="{BB962C8B-B14F-4D97-AF65-F5344CB8AC3E}">
        <p14:creationId xmlns="" xmlns:p14="http://schemas.microsoft.com/office/powerpoint/2010/main" val="3631423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4512A12-4118-4219-B7AB-C92BB540B53E}" type="datetimeFigureOut">
              <a:rPr lang="it-IT" smtClean="0"/>
              <a:pPr/>
              <a:t>19/07/2015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749A5BB-2CDC-42A4-B947-715889210D70}" type="slidenum">
              <a:rPr lang="it-IT" smtClean="0"/>
              <a:pPr/>
              <a:t>‹N›</a:t>
            </a:fld>
            <a:endParaRPr lang="it-IT"/>
          </a:p>
        </p:txBody>
      </p:sp>
    </p:spTree>
    <p:extLst>
      <p:ext uri="{BB962C8B-B14F-4D97-AF65-F5344CB8AC3E}">
        <p14:creationId xmlns="" xmlns:p14="http://schemas.microsoft.com/office/powerpoint/2010/main" val="3260486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4512A12-4118-4219-B7AB-C92BB540B53E}" type="datetimeFigureOut">
              <a:rPr lang="it-IT" smtClean="0"/>
              <a:pPr/>
              <a:t>19/07/2015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749A5BB-2CDC-42A4-B947-715889210D70}" type="slidenum">
              <a:rPr lang="it-IT" smtClean="0"/>
              <a:pPr/>
              <a:t>‹N›</a:t>
            </a:fld>
            <a:endParaRPr lang="it-IT"/>
          </a:p>
        </p:txBody>
      </p:sp>
    </p:spTree>
    <p:extLst>
      <p:ext uri="{BB962C8B-B14F-4D97-AF65-F5344CB8AC3E}">
        <p14:creationId xmlns="" xmlns:p14="http://schemas.microsoft.com/office/powerpoint/2010/main" val="4012309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4512A12-4118-4219-B7AB-C92BB540B53E}" type="datetimeFigureOut">
              <a:rPr lang="it-IT" smtClean="0"/>
              <a:pPr/>
              <a:t>19/07/2015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749A5BB-2CDC-42A4-B947-715889210D70}" type="slidenum">
              <a:rPr lang="it-IT" smtClean="0"/>
              <a:pPr/>
              <a:t>‹N›</a:t>
            </a:fld>
            <a:endParaRPr lang="it-IT"/>
          </a:p>
        </p:txBody>
      </p:sp>
    </p:spTree>
    <p:extLst>
      <p:ext uri="{BB962C8B-B14F-4D97-AF65-F5344CB8AC3E}">
        <p14:creationId xmlns="" xmlns:p14="http://schemas.microsoft.com/office/powerpoint/2010/main" val="129880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4512A12-4118-4219-B7AB-C92BB540B53E}" type="datetimeFigureOut">
              <a:rPr lang="it-IT" smtClean="0"/>
              <a:pPr/>
              <a:t>19/07/2015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749A5BB-2CDC-42A4-B947-715889210D70}" type="slidenum">
              <a:rPr lang="it-IT" smtClean="0"/>
              <a:pPr/>
              <a:t>‹N›</a:t>
            </a:fld>
            <a:endParaRPr lang="it-IT"/>
          </a:p>
        </p:txBody>
      </p:sp>
    </p:spTree>
    <p:extLst>
      <p:ext uri="{BB962C8B-B14F-4D97-AF65-F5344CB8AC3E}">
        <p14:creationId xmlns="" xmlns:p14="http://schemas.microsoft.com/office/powerpoint/2010/main" val="1468438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alpha val="70000"/>
          </a:srgb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12A12-4118-4219-B7AB-C92BB540B53E}" type="datetimeFigureOut">
              <a:rPr lang="it-IT" smtClean="0"/>
              <a:pPr/>
              <a:t>19/07/2015</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9A5BB-2CDC-42A4-B947-715889210D70}" type="slidenum">
              <a:rPr lang="it-IT" smtClean="0"/>
              <a:pPr/>
              <a:t>‹N›</a:t>
            </a:fld>
            <a:endParaRPr lang="it-IT"/>
          </a:p>
        </p:txBody>
      </p:sp>
    </p:spTree>
    <p:extLst>
      <p:ext uri="{BB962C8B-B14F-4D97-AF65-F5344CB8AC3E}">
        <p14:creationId xmlns="" xmlns:p14="http://schemas.microsoft.com/office/powerpoint/2010/main" val="428654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clink.it/assoc/airs/images/Univ_logo_new2.gif"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4588" y="631681"/>
            <a:ext cx="12260236" cy="2387600"/>
          </a:xfrm>
        </p:spPr>
        <p:txBody>
          <a:bodyPr>
            <a:noAutofit/>
          </a:bodyPr>
          <a:lstStyle/>
          <a:p>
            <a:r>
              <a:rPr lang="it-IT" sz="3200" b="1" dirty="0" smtClean="0">
                <a:solidFill>
                  <a:schemeClr val="accent5">
                    <a:lumMod val="50000"/>
                  </a:schemeClr>
                </a:solidFill>
                <a:latin typeface="Adobe Caslon Pro Bold" pitchFamily="18" charset="0"/>
              </a:rPr>
              <a:t>ROLE  OF  PERCUTANEOUS  TIBIAL  NERVE  STIMULATION (PTNS)  IN THE  TREATMENT  OF  NEUROGENIC  OVERACTIVE  BLADDER  SYNDROME</a:t>
            </a:r>
            <a:endParaRPr lang="it-IT" sz="3200" dirty="0">
              <a:solidFill>
                <a:schemeClr val="accent5">
                  <a:lumMod val="50000"/>
                </a:schemeClr>
              </a:solidFill>
            </a:endParaRPr>
          </a:p>
        </p:txBody>
      </p:sp>
      <p:pic>
        <p:nvPicPr>
          <p:cNvPr id="4" name="Immagine 3" descr="4th_international_urology_barcelona.jpg"/>
          <p:cNvPicPr>
            <a:picLocks noChangeAspect="1"/>
          </p:cNvPicPr>
          <p:nvPr/>
        </p:nvPicPr>
        <p:blipFill>
          <a:blip r:embed="rId2" cstate="print"/>
          <a:stretch>
            <a:fillRect/>
          </a:stretch>
        </p:blipFill>
        <p:spPr>
          <a:xfrm>
            <a:off x="535831" y="412324"/>
            <a:ext cx="5524541" cy="518990"/>
          </a:xfrm>
          <a:prstGeom prst="rect">
            <a:avLst/>
          </a:prstGeom>
        </p:spPr>
      </p:pic>
      <p:pic>
        <p:nvPicPr>
          <p:cNvPr id="5" name="Picture 13" descr="Mostra immagine a dimensione intera">
            <a:hlinkClick r:id="rId3"/>
          </p:cNvPr>
          <p:cNvPicPr>
            <a:picLocks noChangeAspect="1" noChangeArrowheads="1"/>
          </p:cNvPicPr>
          <p:nvPr/>
        </p:nvPicPr>
        <p:blipFill>
          <a:blip r:embed="rId4" cstate="print"/>
          <a:srcRect/>
          <a:stretch>
            <a:fillRect/>
          </a:stretch>
        </p:blipFill>
        <p:spPr bwMode="auto">
          <a:xfrm>
            <a:off x="11240565" y="304223"/>
            <a:ext cx="701291" cy="633642"/>
          </a:xfrm>
          <a:prstGeom prst="rect">
            <a:avLst/>
          </a:prstGeom>
          <a:solidFill>
            <a:srgbClr val="002060">
              <a:alpha val="66000"/>
            </a:srgbClr>
          </a:solidFill>
          <a:ln w="9525">
            <a:noFill/>
            <a:miter lim="800000"/>
            <a:headEnd/>
            <a:tailEnd/>
          </a:ln>
        </p:spPr>
      </p:pic>
      <p:sp>
        <p:nvSpPr>
          <p:cNvPr id="6" name="Rettangolo 5"/>
          <p:cNvSpPr/>
          <p:nvPr/>
        </p:nvSpPr>
        <p:spPr>
          <a:xfrm>
            <a:off x="1446727" y="4877168"/>
            <a:ext cx="8979877" cy="707886"/>
          </a:xfrm>
          <a:prstGeom prst="rect">
            <a:avLst/>
          </a:prstGeom>
        </p:spPr>
        <p:txBody>
          <a:bodyPr wrap="square">
            <a:spAutoFit/>
          </a:bodyPr>
          <a:lstStyle/>
          <a:p>
            <a:pPr algn="ctr" defTabSz="212872" fontAlgn="base">
              <a:spcBef>
                <a:spcPct val="0"/>
              </a:spcBef>
              <a:spcAft>
                <a:spcPct val="0"/>
              </a:spcAft>
            </a:pPr>
            <a:r>
              <a:rPr lang="en-GB" sz="2000" b="1" dirty="0" smtClean="0">
                <a:solidFill>
                  <a:schemeClr val="accent5">
                    <a:lumMod val="50000"/>
                  </a:schemeClr>
                </a:solidFill>
                <a:latin typeface="Batang" pitchFamily="18" charset="-127"/>
                <a:ea typeface="Batang" pitchFamily="18" charset="-127"/>
                <a:cs typeface="Arial" pitchFamily="34" charset="0"/>
              </a:rPr>
              <a:t>Department of Gynaecological-Obstetric and </a:t>
            </a:r>
            <a:r>
              <a:rPr lang="en-GB" sz="2000" b="1" dirty="0" err="1" smtClean="0">
                <a:solidFill>
                  <a:schemeClr val="accent5">
                    <a:lumMod val="50000"/>
                  </a:schemeClr>
                </a:solidFill>
                <a:latin typeface="Batang" pitchFamily="18" charset="-127"/>
                <a:ea typeface="Batang" pitchFamily="18" charset="-127"/>
                <a:cs typeface="Arial" pitchFamily="34" charset="0"/>
              </a:rPr>
              <a:t>Urologycal</a:t>
            </a:r>
            <a:r>
              <a:rPr lang="en-GB" sz="2000" b="1" dirty="0" smtClean="0">
                <a:solidFill>
                  <a:schemeClr val="accent5">
                    <a:lumMod val="50000"/>
                  </a:schemeClr>
                </a:solidFill>
                <a:latin typeface="Batang" pitchFamily="18" charset="-127"/>
                <a:ea typeface="Batang" pitchFamily="18" charset="-127"/>
                <a:cs typeface="Arial" pitchFamily="34" charset="0"/>
              </a:rPr>
              <a:t> Sciences, ”Sapienza”</a:t>
            </a:r>
            <a:r>
              <a:rPr lang="it-IT" sz="2000" b="1" dirty="0" smtClean="0">
                <a:solidFill>
                  <a:schemeClr val="accent5">
                    <a:lumMod val="50000"/>
                  </a:schemeClr>
                </a:solidFill>
                <a:latin typeface="Batang" pitchFamily="18" charset="-127"/>
                <a:ea typeface="Batang" pitchFamily="18" charset="-127"/>
              </a:rPr>
              <a:t>,</a:t>
            </a:r>
            <a:r>
              <a:rPr lang="en-GB" sz="2000" b="1" dirty="0" smtClean="0">
                <a:solidFill>
                  <a:schemeClr val="accent5">
                    <a:lumMod val="50000"/>
                  </a:schemeClr>
                </a:solidFill>
                <a:latin typeface="Batang" pitchFamily="18" charset="-127"/>
                <a:ea typeface="Batang" pitchFamily="18" charset="-127"/>
                <a:cs typeface="Arial" pitchFamily="34" charset="0"/>
              </a:rPr>
              <a:t> </a:t>
            </a:r>
            <a:r>
              <a:rPr lang="it-IT" sz="2000" b="1" dirty="0" err="1" smtClean="0">
                <a:solidFill>
                  <a:schemeClr val="accent5">
                    <a:lumMod val="50000"/>
                  </a:schemeClr>
                </a:solidFill>
                <a:latin typeface="Batang" pitchFamily="18" charset="-127"/>
                <a:ea typeface="Batang" pitchFamily="18" charset="-127"/>
                <a:cs typeface="Arial" pitchFamily="34" charset="0"/>
              </a:rPr>
              <a:t>University</a:t>
            </a:r>
            <a:r>
              <a:rPr lang="it-IT" sz="2000" b="1" dirty="0" smtClean="0">
                <a:solidFill>
                  <a:schemeClr val="accent5">
                    <a:lumMod val="50000"/>
                  </a:schemeClr>
                </a:solidFill>
                <a:latin typeface="Batang" pitchFamily="18" charset="-127"/>
                <a:ea typeface="Batang" pitchFamily="18" charset="-127"/>
                <a:cs typeface="Arial" pitchFamily="34" charset="0"/>
              </a:rPr>
              <a:t> of Rome, </a:t>
            </a:r>
            <a:r>
              <a:rPr lang="it-IT" sz="2000" b="1" dirty="0" err="1" smtClean="0">
                <a:solidFill>
                  <a:schemeClr val="accent5">
                    <a:lumMod val="50000"/>
                  </a:schemeClr>
                </a:solidFill>
                <a:latin typeface="Batang" pitchFamily="18" charset="-127"/>
                <a:ea typeface="Batang" pitchFamily="18" charset="-127"/>
                <a:cs typeface="Arial" pitchFamily="34" charset="0"/>
              </a:rPr>
              <a:t>Italy</a:t>
            </a:r>
            <a:r>
              <a:rPr lang="it-IT" sz="2000" dirty="0" smtClean="0">
                <a:solidFill>
                  <a:schemeClr val="accent5">
                    <a:lumMod val="50000"/>
                  </a:schemeClr>
                </a:solidFill>
                <a:latin typeface="Batang" pitchFamily="18" charset="-127"/>
                <a:ea typeface="Batang" pitchFamily="18" charset="-127"/>
                <a:cs typeface="Arial" pitchFamily="34" charset="0"/>
              </a:rPr>
              <a:t>.</a:t>
            </a:r>
            <a:endParaRPr lang="it-IT" sz="2000" dirty="0" smtClean="0">
              <a:solidFill>
                <a:schemeClr val="accent5">
                  <a:lumMod val="50000"/>
                </a:schemeClr>
              </a:solidFill>
              <a:latin typeface="Batang" pitchFamily="18" charset="-127"/>
              <a:ea typeface="Batang" pitchFamily="18" charset="-127"/>
            </a:endParaRPr>
          </a:p>
        </p:txBody>
      </p:sp>
      <p:sp>
        <p:nvSpPr>
          <p:cNvPr id="7" name="Rettangolo 6"/>
          <p:cNvSpPr/>
          <p:nvPr/>
        </p:nvSpPr>
        <p:spPr>
          <a:xfrm>
            <a:off x="-163776" y="3433387"/>
            <a:ext cx="12678770" cy="430887"/>
          </a:xfrm>
          <a:prstGeom prst="rect">
            <a:avLst/>
          </a:prstGeom>
        </p:spPr>
        <p:txBody>
          <a:bodyPr wrap="square">
            <a:spAutoFit/>
          </a:bodyPr>
          <a:lstStyle/>
          <a:p>
            <a:pPr algn="ctr" defTabSz="212872" fontAlgn="base">
              <a:spcBef>
                <a:spcPct val="0"/>
              </a:spcBef>
              <a:spcAft>
                <a:spcPct val="0"/>
              </a:spcAft>
            </a:pPr>
            <a:r>
              <a:rPr lang="it-IT" sz="2200" b="1" dirty="0" smtClean="0">
                <a:solidFill>
                  <a:schemeClr val="accent5">
                    <a:lumMod val="50000"/>
                  </a:schemeClr>
                </a:solidFill>
                <a:latin typeface="Batang" pitchFamily="18" charset="-127"/>
                <a:ea typeface="Batang" pitchFamily="18" charset="-127"/>
              </a:rPr>
              <a:t>Perugia G., </a:t>
            </a:r>
            <a:r>
              <a:rPr lang="it-IT" sz="2200" b="1" dirty="0" err="1" smtClean="0">
                <a:solidFill>
                  <a:schemeClr val="accent5">
                    <a:lumMod val="50000"/>
                  </a:schemeClr>
                </a:solidFill>
                <a:latin typeface="Batang" pitchFamily="18" charset="-127"/>
                <a:ea typeface="Batang" pitchFamily="18" charset="-127"/>
              </a:rPr>
              <a:t>Corongiu</a:t>
            </a:r>
            <a:r>
              <a:rPr lang="it-IT" sz="2200" b="1" dirty="0" smtClean="0">
                <a:solidFill>
                  <a:schemeClr val="accent5">
                    <a:lumMod val="50000"/>
                  </a:schemeClr>
                </a:solidFill>
                <a:latin typeface="Batang" pitchFamily="18" charset="-127"/>
                <a:ea typeface="Batang" pitchFamily="18" charset="-127"/>
              </a:rPr>
              <a:t> E., </a:t>
            </a:r>
            <a:r>
              <a:rPr lang="it-IT" sz="2200" b="1" dirty="0" err="1" smtClean="0">
                <a:solidFill>
                  <a:schemeClr val="accent5">
                    <a:lumMod val="50000"/>
                  </a:schemeClr>
                </a:solidFill>
                <a:latin typeface="Batang" pitchFamily="18" charset="-127"/>
                <a:ea typeface="Batang" pitchFamily="18" charset="-127"/>
              </a:rPr>
              <a:t>Borgoni</a:t>
            </a:r>
            <a:r>
              <a:rPr lang="it-IT" sz="2200" b="1" dirty="0" smtClean="0">
                <a:solidFill>
                  <a:schemeClr val="accent5">
                    <a:lumMod val="50000"/>
                  </a:schemeClr>
                </a:solidFill>
                <a:latin typeface="Batang" pitchFamily="18" charset="-127"/>
                <a:ea typeface="Batang" pitchFamily="18" charset="-127"/>
              </a:rPr>
              <a:t> G., </a:t>
            </a:r>
            <a:r>
              <a:rPr lang="it-IT" sz="2200" b="1" dirty="0" err="1" smtClean="0">
                <a:solidFill>
                  <a:schemeClr val="accent5">
                    <a:lumMod val="50000"/>
                  </a:schemeClr>
                </a:solidFill>
                <a:latin typeface="Batang" pitchFamily="18" charset="-127"/>
                <a:ea typeface="Batang" pitchFamily="18" charset="-127"/>
              </a:rPr>
              <a:t>Polese</a:t>
            </a:r>
            <a:r>
              <a:rPr lang="it-IT" sz="2200" b="1" dirty="0" smtClean="0">
                <a:solidFill>
                  <a:schemeClr val="accent5">
                    <a:lumMod val="50000"/>
                  </a:schemeClr>
                </a:solidFill>
                <a:latin typeface="Batang" pitchFamily="18" charset="-127"/>
                <a:ea typeface="Batang" pitchFamily="18" charset="-127"/>
              </a:rPr>
              <a:t> M., </a:t>
            </a:r>
            <a:r>
              <a:rPr lang="it-IT" sz="2200" b="1" dirty="0" err="1" smtClean="0">
                <a:solidFill>
                  <a:schemeClr val="accent5">
                    <a:lumMod val="50000"/>
                  </a:schemeClr>
                </a:solidFill>
                <a:latin typeface="Batang" pitchFamily="18" charset="-127"/>
                <a:ea typeface="Batang" pitchFamily="18" charset="-127"/>
              </a:rPr>
              <a:t>Prontera</a:t>
            </a:r>
            <a:r>
              <a:rPr lang="it-IT" sz="2200" b="1" dirty="0" smtClean="0">
                <a:solidFill>
                  <a:schemeClr val="accent5">
                    <a:lumMod val="50000"/>
                  </a:schemeClr>
                </a:solidFill>
                <a:latin typeface="Batang" pitchFamily="18" charset="-127"/>
                <a:ea typeface="Batang" pitchFamily="18" charset="-127"/>
              </a:rPr>
              <a:t> P.P., </a:t>
            </a:r>
            <a:r>
              <a:rPr lang="it-IT" sz="2200" b="1" dirty="0" err="1" smtClean="0">
                <a:solidFill>
                  <a:schemeClr val="accent5">
                    <a:lumMod val="50000"/>
                  </a:schemeClr>
                </a:solidFill>
                <a:latin typeface="Batang" pitchFamily="18" charset="-127"/>
                <a:ea typeface="Batang" pitchFamily="18" charset="-127"/>
              </a:rPr>
              <a:t>Olivieri</a:t>
            </a:r>
            <a:r>
              <a:rPr lang="it-IT" sz="2200" b="1" dirty="0" smtClean="0">
                <a:solidFill>
                  <a:schemeClr val="accent5">
                    <a:lumMod val="50000"/>
                  </a:schemeClr>
                </a:solidFill>
                <a:latin typeface="Batang" pitchFamily="18" charset="-127"/>
                <a:ea typeface="Batang" pitchFamily="18" charset="-127"/>
              </a:rPr>
              <a:t> V.,  Liberti M.</a:t>
            </a:r>
            <a:endParaRPr lang="it-IT" sz="2200" b="1" baseline="30000" dirty="0" smtClean="0">
              <a:solidFill>
                <a:schemeClr val="accent5">
                  <a:lumMod val="50000"/>
                </a:schemeClr>
              </a:solidFill>
              <a:latin typeface="Batang" pitchFamily="18" charset="-127"/>
              <a:ea typeface="Batang" pitchFamily="18" charset="-127"/>
            </a:endParaRPr>
          </a:p>
        </p:txBody>
      </p:sp>
    </p:spTree>
    <p:extLst>
      <p:ext uri="{BB962C8B-B14F-4D97-AF65-F5344CB8AC3E}">
        <p14:creationId xmlns="" xmlns:p14="http://schemas.microsoft.com/office/powerpoint/2010/main" val="2511721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376651"/>
            <a:ext cx="5548952" cy="6187921"/>
          </a:xfrm>
        </p:spPr>
        <p:txBody>
          <a:bodyPr>
            <a:normAutofit fontScale="92500" lnSpcReduction="20000"/>
          </a:bodyPr>
          <a:lstStyle/>
          <a:p>
            <a:pPr marL="0" indent="0">
              <a:lnSpc>
                <a:spcPct val="150000"/>
              </a:lnSpc>
              <a:buNone/>
            </a:pPr>
            <a:r>
              <a:rPr lang="en-US" sz="2600" b="1" dirty="0" smtClean="0">
                <a:solidFill>
                  <a:schemeClr val="accent5">
                    <a:lumMod val="50000"/>
                  </a:schemeClr>
                </a:solidFill>
                <a:latin typeface="Adobe Caslon Pro Bold" pitchFamily="18" charset="0"/>
              </a:rPr>
              <a:t>Overactive bladder syndrome (OAB) is characterized by a series of urinary symptoms such as incontinence, urgency, frequency, </a:t>
            </a:r>
            <a:r>
              <a:rPr lang="en-US" sz="2600" b="1" dirty="0" err="1" smtClean="0">
                <a:solidFill>
                  <a:schemeClr val="accent5">
                    <a:lumMod val="50000"/>
                  </a:schemeClr>
                </a:solidFill>
                <a:latin typeface="Adobe Caslon Pro Bold" pitchFamily="18" charset="0"/>
              </a:rPr>
              <a:t>nocturia</a:t>
            </a:r>
            <a:r>
              <a:rPr lang="en-US" sz="2600" b="1" dirty="0" smtClean="0">
                <a:solidFill>
                  <a:schemeClr val="accent5">
                    <a:lumMod val="50000"/>
                  </a:schemeClr>
                </a:solidFill>
                <a:latin typeface="Adobe Caslon Pro Bold" pitchFamily="18" charset="0"/>
              </a:rPr>
              <a:t> and it is  differentiated  in OAB due to an involuntary urodynamic </a:t>
            </a:r>
            <a:r>
              <a:rPr lang="en-US" sz="2600" b="1" dirty="0" err="1" smtClean="0">
                <a:solidFill>
                  <a:schemeClr val="accent5">
                    <a:lumMod val="50000"/>
                  </a:schemeClr>
                </a:solidFill>
                <a:latin typeface="Adobe Caslon Pro Bold" pitchFamily="18" charset="0"/>
              </a:rPr>
              <a:t>detrusor</a:t>
            </a:r>
            <a:r>
              <a:rPr lang="en-US" sz="2600" b="1" dirty="0" smtClean="0">
                <a:solidFill>
                  <a:schemeClr val="accent5">
                    <a:lumMod val="50000"/>
                  </a:schemeClr>
                </a:solidFill>
                <a:latin typeface="Adobe Caslon Pro Bold" pitchFamily="18" charset="0"/>
              </a:rPr>
              <a:t> contraction, and  Neurogenic Detrusor </a:t>
            </a:r>
            <a:r>
              <a:rPr lang="en-US" sz="2600" b="1" dirty="0" err="1" smtClean="0">
                <a:solidFill>
                  <a:schemeClr val="accent5">
                    <a:lumMod val="50000"/>
                  </a:schemeClr>
                </a:solidFill>
                <a:latin typeface="Adobe Caslon Pro Bold" pitchFamily="18" charset="0"/>
              </a:rPr>
              <a:t>Overactivity</a:t>
            </a:r>
            <a:r>
              <a:rPr lang="en-US" sz="2600" b="1" dirty="0" smtClean="0">
                <a:solidFill>
                  <a:schemeClr val="accent5">
                    <a:lumMod val="50000"/>
                  </a:schemeClr>
                </a:solidFill>
                <a:latin typeface="Adobe Caslon Pro Bold" pitchFamily="18" charset="0"/>
              </a:rPr>
              <a:t> (NDO). Many neurologic pathologies can be responsible of NDO. The study is proposed to evaluate the results on symptoms and </a:t>
            </a:r>
            <a:r>
              <a:rPr lang="en-US" sz="2600" b="1" dirty="0" err="1" smtClean="0">
                <a:solidFill>
                  <a:schemeClr val="accent5">
                    <a:lumMod val="50000"/>
                  </a:schemeClr>
                </a:solidFill>
                <a:latin typeface="Adobe Caslon Pro Bold" pitchFamily="18" charset="0"/>
              </a:rPr>
              <a:t>urodynamic</a:t>
            </a:r>
            <a:r>
              <a:rPr lang="en-US" sz="2600" b="1" dirty="0" smtClean="0">
                <a:solidFill>
                  <a:schemeClr val="accent5">
                    <a:lumMod val="50000"/>
                  </a:schemeClr>
                </a:solidFill>
                <a:latin typeface="Adobe Caslon Pro Bold" pitchFamily="18" charset="0"/>
              </a:rPr>
              <a:t> findings of PTNS in patients with NDO.</a:t>
            </a:r>
          </a:p>
        </p:txBody>
      </p:sp>
      <p:pic>
        <p:nvPicPr>
          <p:cNvPr id="4" name="Immagine 3" descr="NDO  symptoms.jpg"/>
          <p:cNvPicPr>
            <a:picLocks noChangeAspect="1"/>
          </p:cNvPicPr>
          <p:nvPr/>
        </p:nvPicPr>
        <p:blipFill>
          <a:blip r:embed="rId2" cstate="print"/>
          <a:stretch>
            <a:fillRect/>
          </a:stretch>
        </p:blipFill>
        <p:spPr>
          <a:xfrm>
            <a:off x="7246960" y="3892610"/>
            <a:ext cx="3953629" cy="2480894"/>
          </a:xfrm>
          <a:prstGeom prst="rect">
            <a:avLst/>
          </a:prstGeom>
        </p:spPr>
      </p:pic>
      <p:pic>
        <p:nvPicPr>
          <p:cNvPr id="5" name="Immagine 4" descr="vignetta OAB.gif"/>
          <p:cNvPicPr>
            <a:picLocks noChangeAspect="1"/>
          </p:cNvPicPr>
          <p:nvPr/>
        </p:nvPicPr>
        <p:blipFill>
          <a:blip r:embed="rId3" cstate="print"/>
          <a:srcRect l="4000" t="2133" r="3542" b="11458"/>
          <a:stretch>
            <a:fillRect/>
          </a:stretch>
        </p:blipFill>
        <p:spPr>
          <a:xfrm>
            <a:off x="7280825" y="570833"/>
            <a:ext cx="3937635" cy="2934951"/>
          </a:xfrm>
          <a:prstGeom prst="rect">
            <a:avLst/>
          </a:prstGeom>
        </p:spPr>
      </p:pic>
    </p:spTree>
    <p:extLst>
      <p:ext uri="{BB962C8B-B14F-4D97-AF65-F5344CB8AC3E}">
        <p14:creationId xmlns="" xmlns:p14="http://schemas.microsoft.com/office/powerpoint/2010/main" val="3265813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72440" y="712397"/>
            <a:ext cx="10515600" cy="4351338"/>
          </a:xfrm>
        </p:spPr>
        <p:txBody>
          <a:bodyPr>
            <a:normAutofit/>
          </a:bodyPr>
          <a:lstStyle/>
          <a:p>
            <a:pPr marL="0" indent="0">
              <a:buNone/>
            </a:pPr>
            <a:endParaRPr lang="en-US" dirty="0" smtClean="0">
              <a:solidFill>
                <a:schemeClr val="accent5">
                  <a:lumMod val="50000"/>
                </a:schemeClr>
              </a:solidFill>
            </a:endParaRPr>
          </a:p>
          <a:p>
            <a:pPr marL="0" indent="0">
              <a:buNone/>
            </a:pPr>
            <a:r>
              <a:rPr lang="en-US" dirty="0" smtClean="0">
                <a:solidFill>
                  <a:schemeClr val="accent5">
                    <a:lumMod val="50000"/>
                  </a:schemeClr>
                </a:solidFill>
              </a:rPr>
              <a:t>12 pts.,9 males and 3 </a:t>
            </a:r>
            <a:r>
              <a:rPr lang="en-US" dirty="0" err="1" smtClean="0">
                <a:solidFill>
                  <a:schemeClr val="accent5">
                    <a:lumMod val="50000"/>
                  </a:schemeClr>
                </a:solidFill>
              </a:rPr>
              <a:t>females,age</a:t>
            </a:r>
            <a:r>
              <a:rPr lang="en-US" dirty="0" smtClean="0">
                <a:solidFill>
                  <a:schemeClr val="accent5">
                    <a:lumMod val="50000"/>
                  </a:schemeClr>
                </a:solidFill>
              </a:rPr>
              <a:t> ranged from 25 and 76 years, with clinical and urodynamic diagnosis of NDO, underwent electrical </a:t>
            </a:r>
            <a:r>
              <a:rPr lang="en-US" dirty="0" err="1" smtClean="0">
                <a:solidFill>
                  <a:schemeClr val="accent5">
                    <a:lumMod val="50000"/>
                  </a:schemeClr>
                </a:solidFill>
              </a:rPr>
              <a:t>tibial</a:t>
            </a:r>
            <a:r>
              <a:rPr lang="en-US" dirty="0" smtClean="0">
                <a:solidFill>
                  <a:schemeClr val="accent5">
                    <a:lumMod val="50000"/>
                  </a:schemeClr>
                </a:solidFill>
              </a:rPr>
              <a:t> nerve stimulations , unilaterally, from the medial malleolus and posteriorly to the edge of the tibia, twice a week for a total of 6  weeks.  </a:t>
            </a:r>
            <a:r>
              <a:rPr lang="en-US" dirty="0" err="1" smtClean="0">
                <a:solidFill>
                  <a:schemeClr val="accent5">
                    <a:lumMod val="50000"/>
                  </a:schemeClr>
                </a:solidFill>
              </a:rPr>
              <a:t>Urodynamic</a:t>
            </a:r>
            <a:r>
              <a:rPr lang="en-US" dirty="0" smtClean="0">
                <a:solidFill>
                  <a:schemeClr val="accent5">
                    <a:lumMod val="50000"/>
                  </a:schemeClr>
                </a:solidFill>
              </a:rPr>
              <a:t> parameters, </a:t>
            </a:r>
            <a:r>
              <a:rPr lang="en-US" dirty="0" err="1" smtClean="0">
                <a:solidFill>
                  <a:schemeClr val="accent5">
                    <a:lumMod val="50000"/>
                  </a:schemeClr>
                </a:solidFill>
              </a:rPr>
              <a:t>OverActive</a:t>
            </a:r>
            <a:r>
              <a:rPr lang="en-US" dirty="0" smtClean="0">
                <a:solidFill>
                  <a:schemeClr val="accent5">
                    <a:lumMod val="50000"/>
                  </a:schemeClr>
                </a:solidFill>
              </a:rPr>
              <a:t> Bladder Symptoms Score (OABSS) and voiding diary were evaluated  in all pts. before treatment, after 6 </a:t>
            </a:r>
            <a:r>
              <a:rPr lang="en-US" dirty="0" err="1" smtClean="0">
                <a:solidFill>
                  <a:schemeClr val="accent5">
                    <a:lumMod val="50000"/>
                  </a:schemeClr>
                </a:solidFill>
              </a:rPr>
              <a:t>elettrical</a:t>
            </a:r>
            <a:r>
              <a:rPr lang="en-US" dirty="0" smtClean="0">
                <a:solidFill>
                  <a:schemeClr val="accent5">
                    <a:lumMod val="50000"/>
                  </a:schemeClr>
                </a:solidFill>
              </a:rPr>
              <a:t> stimulations and at the end of treatment.</a:t>
            </a:r>
          </a:p>
          <a:p>
            <a:endParaRPr lang="it-IT" dirty="0"/>
          </a:p>
        </p:txBody>
      </p:sp>
      <p:pic>
        <p:nvPicPr>
          <p:cNvPr id="4" name="Picture 5" descr="stimolazione_tibiale"/>
          <p:cNvPicPr>
            <a:picLocks noChangeAspect="1" noChangeArrowheads="1"/>
          </p:cNvPicPr>
          <p:nvPr/>
        </p:nvPicPr>
        <p:blipFill>
          <a:blip r:embed="rId2" cstate="print"/>
          <a:srcRect/>
          <a:stretch>
            <a:fillRect/>
          </a:stretch>
        </p:blipFill>
        <p:spPr bwMode="auto">
          <a:xfrm rot="10800000" flipH="1" flipV="1">
            <a:off x="4578920" y="4703252"/>
            <a:ext cx="2302640" cy="1707747"/>
          </a:xfrm>
          <a:prstGeom prst="rect">
            <a:avLst/>
          </a:prstGeom>
          <a:noFill/>
          <a:ln w="9525">
            <a:noFill/>
            <a:miter lim="800000"/>
            <a:headEnd/>
            <a:tailEnd/>
          </a:ln>
        </p:spPr>
      </p:pic>
      <p:pic>
        <p:nvPicPr>
          <p:cNvPr id="5" name="Picture 6"/>
          <p:cNvPicPr>
            <a:picLocks noChangeAspect="1" noChangeArrowheads="1"/>
          </p:cNvPicPr>
          <p:nvPr/>
        </p:nvPicPr>
        <p:blipFill>
          <a:blip r:embed="rId3" cstate="print"/>
          <a:srcRect/>
          <a:stretch>
            <a:fillRect/>
          </a:stretch>
        </p:blipFill>
        <p:spPr>
          <a:xfrm flipH="1">
            <a:off x="1617785" y="4702329"/>
            <a:ext cx="2372634" cy="1683339"/>
          </a:xfrm>
          <a:prstGeom prst="rect">
            <a:avLst/>
          </a:prstGeom>
        </p:spPr>
      </p:pic>
      <p:pic>
        <p:nvPicPr>
          <p:cNvPr id="6" name="Immagine 5"/>
          <p:cNvPicPr>
            <a:picLocks noChangeAspect="1"/>
          </p:cNvPicPr>
          <p:nvPr/>
        </p:nvPicPr>
        <p:blipFill>
          <a:blip r:embed="rId4" cstate="print"/>
          <a:stretch>
            <a:fillRect/>
          </a:stretch>
        </p:blipFill>
        <p:spPr>
          <a:xfrm>
            <a:off x="7470061" y="4689663"/>
            <a:ext cx="2915587" cy="1708670"/>
          </a:xfrm>
          <a:prstGeom prst="rect">
            <a:avLst/>
          </a:prstGeom>
        </p:spPr>
      </p:pic>
    </p:spTree>
    <p:extLst>
      <p:ext uri="{BB962C8B-B14F-4D97-AF65-F5344CB8AC3E}">
        <p14:creationId xmlns="" xmlns:p14="http://schemas.microsoft.com/office/powerpoint/2010/main" val="2444706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137158"/>
            <a:ext cx="10515600" cy="4351338"/>
          </a:xfrm>
        </p:spPr>
        <p:txBody>
          <a:bodyPr>
            <a:normAutofit/>
          </a:bodyPr>
          <a:lstStyle/>
          <a:p>
            <a:pPr marL="0" indent="0" algn="ctr">
              <a:buNone/>
            </a:pPr>
            <a:r>
              <a:rPr lang="en-US" b="1" i="1" u="sng" dirty="0" smtClean="0">
                <a:solidFill>
                  <a:schemeClr val="accent5">
                    <a:lumMod val="50000"/>
                  </a:schemeClr>
                </a:solidFill>
              </a:rPr>
              <a:t>RESULTS</a:t>
            </a:r>
          </a:p>
          <a:p>
            <a:pPr marL="0" indent="0" algn="ctr">
              <a:buNone/>
            </a:pPr>
            <a:endParaRPr lang="en-US" dirty="0">
              <a:solidFill>
                <a:schemeClr val="accent5">
                  <a:lumMod val="50000"/>
                </a:schemeClr>
              </a:solidFill>
            </a:endParaRPr>
          </a:p>
          <a:p>
            <a:pPr marL="0" indent="0">
              <a:lnSpc>
                <a:spcPct val="100000"/>
              </a:lnSpc>
              <a:buNone/>
            </a:pPr>
            <a:r>
              <a:rPr lang="en-US" dirty="0" smtClean="0">
                <a:solidFill>
                  <a:schemeClr val="accent5">
                    <a:lumMod val="50000"/>
                  </a:schemeClr>
                </a:solidFill>
              </a:rPr>
              <a:t>PTNS was found to be effective on OAB </a:t>
            </a:r>
            <a:r>
              <a:rPr lang="en-US" dirty="0" smtClean="0">
                <a:solidFill>
                  <a:schemeClr val="accent5">
                    <a:lumMod val="50000"/>
                  </a:schemeClr>
                </a:solidFill>
              </a:rPr>
              <a:t>symptoms  </a:t>
            </a:r>
            <a:r>
              <a:rPr lang="en-US" dirty="0" smtClean="0">
                <a:solidFill>
                  <a:schemeClr val="accent5">
                    <a:lumMod val="50000"/>
                  </a:schemeClr>
                </a:solidFill>
              </a:rPr>
              <a:t>in all pts. Mean 1st involuntary detrusor contraction ( IDC ) and  mean maximum </a:t>
            </a:r>
            <a:r>
              <a:rPr lang="en-US" dirty="0" err="1" smtClean="0">
                <a:solidFill>
                  <a:schemeClr val="accent5">
                    <a:lumMod val="50000"/>
                  </a:schemeClr>
                </a:solidFill>
              </a:rPr>
              <a:t>cistometric</a:t>
            </a:r>
            <a:r>
              <a:rPr lang="en-US" dirty="0" smtClean="0">
                <a:solidFill>
                  <a:schemeClr val="accent5">
                    <a:lumMod val="50000"/>
                  </a:schemeClr>
                </a:solidFill>
              </a:rPr>
              <a:t> capacity ( MCC ) were significantly improved on standard </a:t>
            </a:r>
            <a:r>
              <a:rPr lang="en-US" dirty="0" err="1" smtClean="0">
                <a:solidFill>
                  <a:schemeClr val="accent5">
                    <a:lumMod val="50000"/>
                  </a:schemeClr>
                </a:solidFill>
              </a:rPr>
              <a:t>cystometry</a:t>
            </a:r>
            <a:r>
              <a:rPr lang="en-US" dirty="0" smtClean="0">
                <a:solidFill>
                  <a:schemeClr val="accent5">
                    <a:lumMod val="50000"/>
                  </a:schemeClr>
                </a:solidFill>
              </a:rPr>
              <a:t>.   8 pts. (66,6%) showed a complete disappearance of IDC and the other 4pts. (33,3%) showed an increased  filling volume to IDC. No complications  have been reported, and  pts. compliance to treatment was very high.</a:t>
            </a:r>
          </a:p>
          <a:p>
            <a:endParaRPr lang="it-IT" dirty="0"/>
          </a:p>
        </p:txBody>
      </p:sp>
    </p:spTree>
    <p:extLst>
      <p:ext uri="{BB962C8B-B14F-4D97-AF65-F5344CB8AC3E}">
        <p14:creationId xmlns="" xmlns:p14="http://schemas.microsoft.com/office/powerpoint/2010/main" val="408395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marL="0" indent="0" algn="ctr"/>
            <a:r>
              <a:rPr lang="en-US" b="1" i="1" u="sng" dirty="0" smtClean="0">
                <a:solidFill>
                  <a:schemeClr val="accent5">
                    <a:lumMod val="50000"/>
                  </a:schemeClr>
                </a:solidFill>
              </a:rPr>
              <a:t>RESULTS</a:t>
            </a:r>
          </a:p>
        </p:txBody>
      </p:sp>
      <p:pic>
        <p:nvPicPr>
          <p:cNvPr id="5" name="Segnaposto contenuto 4" descr="grafico 1 ok.PNG"/>
          <p:cNvPicPr>
            <a:picLocks noGrp="1" noChangeAspect="1"/>
          </p:cNvPicPr>
          <p:nvPr>
            <p:ph sz="half" idx="1"/>
          </p:nvPr>
        </p:nvPicPr>
        <p:blipFill>
          <a:blip r:embed="rId2" cstate="print"/>
          <a:stretch>
            <a:fillRect/>
          </a:stretch>
        </p:blipFill>
        <p:spPr>
          <a:xfrm>
            <a:off x="1071233" y="2415160"/>
            <a:ext cx="4715533" cy="3172268"/>
          </a:xfrm>
          <a:prstGeom prst="rect">
            <a:avLst/>
          </a:prstGeom>
        </p:spPr>
      </p:pic>
      <p:pic>
        <p:nvPicPr>
          <p:cNvPr id="8" name="Segnaposto contenuto 7" descr="grafico 2.PNG"/>
          <p:cNvPicPr>
            <a:picLocks noGrp="1" noChangeAspect="1"/>
          </p:cNvPicPr>
          <p:nvPr>
            <p:ph sz="half" idx="2"/>
          </p:nvPr>
        </p:nvPicPr>
        <p:blipFill>
          <a:blip r:embed="rId3" cstate="print"/>
          <a:stretch>
            <a:fillRect/>
          </a:stretch>
        </p:blipFill>
        <p:spPr>
          <a:xfrm>
            <a:off x="6356921" y="2402006"/>
            <a:ext cx="4799216" cy="3207224"/>
          </a:xfrm>
          <a:prstGeom prst="rect">
            <a:avLst/>
          </a:prstGeom>
        </p:spPr>
      </p:pic>
    </p:spTree>
    <p:extLst>
      <p:ext uri="{BB962C8B-B14F-4D97-AF65-F5344CB8AC3E}">
        <p14:creationId xmlns="" xmlns:p14="http://schemas.microsoft.com/office/powerpoint/2010/main" val="1941188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04966" y="1787876"/>
            <a:ext cx="11245754" cy="2826287"/>
          </a:xfrm>
          <a:prstGeom prst="rect">
            <a:avLst/>
          </a:prstGeom>
        </p:spPr>
        <p:txBody>
          <a:bodyPr wrap="square">
            <a:spAutoFit/>
          </a:bodyPr>
          <a:lstStyle/>
          <a:p>
            <a:pPr algn="ctr"/>
            <a:r>
              <a:rPr lang="en-US" sz="2800" b="1" i="1" u="sng" dirty="0" smtClean="0">
                <a:solidFill>
                  <a:schemeClr val="accent5">
                    <a:lumMod val="50000"/>
                  </a:schemeClr>
                </a:solidFill>
              </a:rPr>
              <a:t>CONCLUSIONS</a:t>
            </a:r>
          </a:p>
          <a:p>
            <a:pPr algn="ctr"/>
            <a:endParaRPr lang="en-US" sz="2800" dirty="0" smtClean="0">
              <a:solidFill>
                <a:schemeClr val="accent5">
                  <a:lumMod val="50000"/>
                </a:schemeClr>
              </a:solidFill>
            </a:endParaRPr>
          </a:p>
          <a:p>
            <a:pPr algn="ctr">
              <a:lnSpc>
                <a:spcPct val="150000"/>
              </a:lnSpc>
            </a:pPr>
            <a:r>
              <a:rPr lang="en-US" sz="2800" dirty="0" smtClean="0">
                <a:solidFill>
                  <a:schemeClr val="accent5">
                    <a:lumMod val="50000"/>
                  </a:schemeClr>
                </a:solidFill>
              </a:rPr>
              <a:t>PTNS is an effective and safe option to treat pts. with symptoms  from NDO. Further studies are needed to assess  the role of this technique, and  to establish the length of treatment in order to maintain the results obtained.</a:t>
            </a:r>
            <a:endParaRPr lang="en-US" sz="2800" dirty="0">
              <a:solidFill>
                <a:schemeClr val="accent5">
                  <a:lumMod val="50000"/>
                </a:schemeClr>
              </a:solidFill>
            </a:endParaRPr>
          </a:p>
        </p:txBody>
      </p:sp>
    </p:spTree>
    <p:extLst>
      <p:ext uri="{BB962C8B-B14F-4D97-AF65-F5344CB8AC3E}">
        <p14:creationId xmlns="" xmlns:p14="http://schemas.microsoft.com/office/powerpoint/2010/main" val="136086078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341</Words>
  <Application>Microsoft Office PowerPoint</Application>
  <PresentationFormat>Personalizzato</PresentationFormat>
  <Paragraphs>13</Paragraphs>
  <Slides>6</Slides>
  <Notes>0</Notes>
  <HiddenSlides>0</HiddenSlides>
  <MMClips>0</MMClips>
  <ScaleCrop>false</ScaleCrop>
  <HeadingPairs>
    <vt:vector size="4" baseType="variant">
      <vt:variant>
        <vt:lpstr>Tema</vt:lpstr>
      </vt:variant>
      <vt:variant>
        <vt:i4>1</vt:i4>
      </vt:variant>
      <vt:variant>
        <vt:lpstr>Titoli diapositive</vt:lpstr>
      </vt:variant>
      <vt:variant>
        <vt:i4>6</vt:i4>
      </vt:variant>
    </vt:vector>
  </HeadingPairs>
  <TitlesOfParts>
    <vt:vector size="7" baseType="lpstr">
      <vt:lpstr>Tema di Office</vt:lpstr>
      <vt:lpstr>ROLE  OF  PERCUTANEOUS  TIBIAL  NERVE  STIMULATION (PTNS)  IN THE  TREATMENT  OF  NEUROGENIC  OVERACTIVE  BLADDER  SYNDROME</vt:lpstr>
      <vt:lpstr>Diapositiva 2</vt:lpstr>
      <vt:lpstr>Diapositiva 3</vt:lpstr>
      <vt:lpstr>Diapositiva 4</vt:lpstr>
      <vt:lpstr>RESULTS</vt:lpstr>
      <vt:lpstr>Diapositiva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PERCUTANEOUS  TIBIAL  NERVE  STIMULATION  IN THE  TREATMENT  OF  NEUROGENIC  OVERACTIVE  BLADDER  SYNDROME</dc:title>
  <dc:creator>lele</dc:creator>
  <cp:lastModifiedBy>antonio</cp:lastModifiedBy>
  <cp:revision>13</cp:revision>
  <dcterms:created xsi:type="dcterms:W3CDTF">2015-07-12T20:51:53Z</dcterms:created>
  <dcterms:modified xsi:type="dcterms:W3CDTF">2015-07-19T16:44:25Z</dcterms:modified>
</cp:coreProperties>
</file>