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2"/>
  </p:notesMasterIdLst>
  <p:handoutMasterIdLst>
    <p:handoutMasterId r:id="rId53"/>
  </p:handoutMasterIdLst>
  <p:sldIdLst>
    <p:sldId id="288" r:id="rId2"/>
    <p:sldId id="349" r:id="rId3"/>
    <p:sldId id="306" r:id="rId4"/>
    <p:sldId id="345" r:id="rId5"/>
    <p:sldId id="344" r:id="rId6"/>
    <p:sldId id="325" r:id="rId7"/>
    <p:sldId id="293" r:id="rId8"/>
    <p:sldId id="347" r:id="rId9"/>
    <p:sldId id="283" r:id="rId10"/>
    <p:sldId id="338" r:id="rId11"/>
    <p:sldId id="337" r:id="rId12"/>
    <p:sldId id="326" r:id="rId13"/>
    <p:sldId id="321" r:id="rId14"/>
    <p:sldId id="322" r:id="rId15"/>
    <p:sldId id="316" r:id="rId16"/>
    <p:sldId id="311" r:id="rId17"/>
    <p:sldId id="323" r:id="rId18"/>
    <p:sldId id="312" r:id="rId19"/>
    <p:sldId id="350" r:id="rId20"/>
    <p:sldId id="351" r:id="rId21"/>
    <p:sldId id="352" r:id="rId22"/>
    <p:sldId id="353" r:id="rId23"/>
    <p:sldId id="355" r:id="rId24"/>
    <p:sldId id="357" r:id="rId25"/>
    <p:sldId id="358" r:id="rId26"/>
    <p:sldId id="364" r:id="rId27"/>
    <p:sldId id="418" r:id="rId28"/>
    <p:sldId id="354" r:id="rId29"/>
    <p:sldId id="381" r:id="rId30"/>
    <p:sldId id="382" r:id="rId31"/>
    <p:sldId id="388" r:id="rId32"/>
    <p:sldId id="386" r:id="rId33"/>
    <p:sldId id="389" r:id="rId34"/>
    <p:sldId id="417" r:id="rId35"/>
    <p:sldId id="391" r:id="rId36"/>
    <p:sldId id="392" r:id="rId37"/>
    <p:sldId id="393" r:id="rId38"/>
    <p:sldId id="394" r:id="rId39"/>
    <p:sldId id="395" r:id="rId40"/>
    <p:sldId id="396" r:id="rId41"/>
    <p:sldId id="397" r:id="rId42"/>
    <p:sldId id="398" r:id="rId43"/>
    <p:sldId id="400" r:id="rId44"/>
    <p:sldId id="401" r:id="rId45"/>
    <p:sldId id="402" r:id="rId46"/>
    <p:sldId id="412" r:id="rId47"/>
    <p:sldId id="413" r:id="rId48"/>
    <p:sldId id="343" r:id="rId49"/>
    <p:sldId id="415" r:id="rId50"/>
    <p:sldId id="310" r:id="rId51"/>
  </p:sldIdLst>
  <p:sldSz cx="9144000" cy="6858000" type="screen4x3"/>
  <p:notesSz cx="6877050"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FF99"/>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7086" autoAdjust="0"/>
  </p:normalViewPr>
  <p:slideViewPr>
    <p:cSldViewPr>
      <p:cViewPr>
        <p:scale>
          <a:sx n="66" d="100"/>
          <a:sy n="66" d="100"/>
        </p:scale>
        <p:origin x="-2142" y="-258"/>
      </p:cViewPr>
      <p:guideLst>
        <p:guide orient="horz" pos="2160"/>
        <p:guide pos="2880"/>
      </p:guideLst>
    </p:cSldViewPr>
  </p:slideViewPr>
  <p:notesTextViewPr>
    <p:cViewPr>
      <p:scale>
        <a:sx n="1" d="1"/>
        <a:sy n="1" d="1"/>
      </p:scale>
      <p:origin x="0" y="0"/>
    </p:cViewPr>
  </p:notesTextViewPr>
  <p:sorterViewPr>
    <p:cViewPr>
      <p:scale>
        <a:sx n="100" d="100"/>
        <a:sy n="100" d="100"/>
      </p:scale>
      <p:origin x="0" y="571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D892B-A8ED-4A9C-AFAD-39A348D83C70}"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F3443A4F-6818-4042-9BCE-8F7F132B92F4}">
      <dgm:prSet phldrT="[Text]" custT="1"/>
      <dgm:spPr>
        <a:noFill/>
        <a:ln>
          <a:noFill/>
        </a:ln>
      </dgm:spPr>
      <dgm:t>
        <a:bodyPr/>
        <a:lstStyle/>
        <a:p>
          <a:pPr marL="484632" algn="ctr" rtl="0" eaLnBrk="1" latinLnBrk="0" hangingPunct="1">
            <a:spcBef>
              <a:spcPct val="0"/>
            </a:spcBef>
            <a:buNone/>
          </a:pPr>
          <a:r>
            <a:rPr kumimoji="0" lang="en-US" sz="2800" b="1" i="1" kern="1200" dirty="0" smtClean="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I- Established Concepts</a:t>
          </a:r>
          <a:endParaRPr kumimoji="0" lang="en-US" sz="2800" b="1" i="1" kern="1200"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endParaRPr>
        </a:p>
      </dgm:t>
    </dgm:pt>
    <dgm:pt modelId="{268B14D1-C782-44DF-966C-5F0A51AB605E}" type="parTrans" cxnId="{7EA1E1C8-64BE-4FF6-974D-793611396CCC}">
      <dgm:prSet/>
      <dgm:spPr/>
      <dgm:t>
        <a:bodyPr/>
        <a:lstStyle/>
        <a:p>
          <a:endParaRPr lang="en-US"/>
        </a:p>
      </dgm:t>
    </dgm:pt>
    <dgm:pt modelId="{7F2A3DC7-756C-4D33-964C-9540BFD8C78F}" type="sibTrans" cxnId="{7EA1E1C8-64BE-4FF6-974D-793611396CCC}">
      <dgm:prSet/>
      <dgm:spPr/>
      <dgm:t>
        <a:bodyPr/>
        <a:lstStyle/>
        <a:p>
          <a:endParaRPr lang="en-US"/>
        </a:p>
      </dgm:t>
    </dgm:pt>
    <dgm:pt modelId="{515371E9-C08C-49CB-82A3-E6FA31785E32}">
      <dgm:prSet phldrT="[Text]" custT="1"/>
      <dgm:spPr>
        <a:noFill/>
        <a:ln>
          <a:noFill/>
        </a:ln>
      </dgm:spPr>
      <dgm:t>
        <a:bodyPr/>
        <a:lstStyle/>
        <a:p>
          <a:r>
            <a:rPr kumimoji="0" lang="en-US" sz="2800" b="1" i="1" kern="1200" dirty="0" smtClean="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II- Emerging Concepts</a:t>
          </a:r>
          <a:endParaRPr kumimoji="0" lang="en-US" sz="2800" b="1" i="1" kern="1200"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endParaRPr>
        </a:p>
      </dgm:t>
    </dgm:pt>
    <dgm:pt modelId="{C6B61D6D-0F72-4D44-B136-71D50C37B950}" type="parTrans" cxnId="{90C5A51C-9732-46C0-8059-3E65DE7F3BF4}">
      <dgm:prSet/>
      <dgm:spPr/>
      <dgm:t>
        <a:bodyPr/>
        <a:lstStyle/>
        <a:p>
          <a:endParaRPr lang="en-US"/>
        </a:p>
      </dgm:t>
    </dgm:pt>
    <dgm:pt modelId="{DF95F8EB-43A6-4AE9-86EF-0F74CE2954D2}" type="sibTrans" cxnId="{90C5A51C-9732-46C0-8059-3E65DE7F3BF4}">
      <dgm:prSet/>
      <dgm:spPr/>
      <dgm:t>
        <a:bodyPr/>
        <a:lstStyle/>
        <a:p>
          <a:endParaRPr lang="en-US"/>
        </a:p>
      </dgm:t>
    </dgm:pt>
    <dgm:pt modelId="{C786777A-BB1A-41FD-AF85-B981BA3193EB}">
      <dgm:prSet phldrT="[Text]" custT="1"/>
      <dgm:spPr>
        <a:noFill/>
        <a:ln>
          <a:noFill/>
        </a:ln>
      </dgm:spPr>
      <dgm:t>
        <a:bodyPr/>
        <a:lstStyle/>
        <a:p>
          <a:pPr marL="484632" algn="ctr" rtl="0" eaLnBrk="1" latinLnBrk="0" hangingPunct="1">
            <a:spcBef>
              <a:spcPct val="0"/>
            </a:spcBef>
            <a:buNone/>
          </a:pPr>
          <a:r>
            <a:rPr kumimoji="0" lang="en-US" sz="3200" b="1" i="1" kern="1200"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THE PATHOGENETIC ROADMAP OF LIVER FIBROSIS</a:t>
          </a:r>
          <a:endParaRPr kumimoji="0" lang="en-US" sz="3200" b="1" i="1" kern="1200"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endParaRPr>
        </a:p>
      </dgm:t>
    </dgm:pt>
    <dgm:pt modelId="{A9574A8B-E73F-4477-86A9-6071A60B4805}" type="sibTrans" cxnId="{0DFEAF99-C759-4B3A-80DC-58F260D0B757}">
      <dgm:prSet/>
      <dgm:spPr/>
      <dgm:t>
        <a:bodyPr/>
        <a:lstStyle/>
        <a:p>
          <a:endParaRPr lang="en-US"/>
        </a:p>
      </dgm:t>
    </dgm:pt>
    <dgm:pt modelId="{24A7496D-8804-409D-AE55-A9B09AF38183}" type="parTrans" cxnId="{0DFEAF99-C759-4B3A-80DC-58F260D0B757}">
      <dgm:prSet/>
      <dgm:spPr/>
      <dgm:t>
        <a:bodyPr/>
        <a:lstStyle/>
        <a:p>
          <a:endParaRPr lang="en-US"/>
        </a:p>
      </dgm:t>
    </dgm:pt>
    <dgm:pt modelId="{31091D3F-CE30-43E5-B13B-3DFDFD4853C3}" type="pres">
      <dgm:prSet presAssocID="{C94D892B-A8ED-4A9C-AFAD-39A348D83C70}" presName="hierChild1" presStyleCnt="0">
        <dgm:presLayoutVars>
          <dgm:orgChart val="1"/>
          <dgm:chPref val="1"/>
          <dgm:dir/>
          <dgm:animOne val="branch"/>
          <dgm:animLvl val="lvl"/>
          <dgm:resizeHandles/>
        </dgm:presLayoutVars>
      </dgm:prSet>
      <dgm:spPr/>
      <dgm:t>
        <a:bodyPr/>
        <a:lstStyle/>
        <a:p>
          <a:endParaRPr lang="en-US"/>
        </a:p>
      </dgm:t>
    </dgm:pt>
    <dgm:pt modelId="{CF59007D-80C9-4A58-B8A3-1D2109C4DEA6}" type="pres">
      <dgm:prSet presAssocID="{C786777A-BB1A-41FD-AF85-B981BA3193EB}" presName="hierRoot1" presStyleCnt="0">
        <dgm:presLayoutVars>
          <dgm:hierBranch val="init"/>
        </dgm:presLayoutVars>
      </dgm:prSet>
      <dgm:spPr/>
    </dgm:pt>
    <dgm:pt modelId="{15E03AD9-43DE-4969-852C-F368C91A4589}" type="pres">
      <dgm:prSet presAssocID="{C786777A-BB1A-41FD-AF85-B981BA3193EB}" presName="rootComposite1" presStyleCnt="0"/>
      <dgm:spPr/>
    </dgm:pt>
    <dgm:pt modelId="{513D5FBE-130A-43BC-A84C-19DD8BEAE655}" type="pres">
      <dgm:prSet presAssocID="{C786777A-BB1A-41FD-AF85-B981BA3193EB}" presName="rootText1" presStyleLbl="node0" presStyleIdx="0" presStyleCnt="1" custScaleX="219995" custLinFactNeighborX="-2490" custLinFactNeighborY="-3772">
        <dgm:presLayoutVars>
          <dgm:chPref val="3"/>
        </dgm:presLayoutVars>
      </dgm:prSet>
      <dgm:spPr/>
      <dgm:t>
        <a:bodyPr/>
        <a:lstStyle/>
        <a:p>
          <a:endParaRPr lang="en-US"/>
        </a:p>
      </dgm:t>
    </dgm:pt>
    <dgm:pt modelId="{B01DED34-16D2-41E7-ADA1-B673AE12141D}" type="pres">
      <dgm:prSet presAssocID="{C786777A-BB1A-41FD-AF85-B981BA3193EB}" presName="rootConnector1" presStyleLbl="node1" presStyleIdx="0" presStyleCnt="0"/>
      <dgm:spPr/>
      <dgm:t>
        <a:bodyPr/>
        <a:lstStyle/>
        <a:p>
          <a:endParaRPr lang="en-US"/>
        </a:p>
      </dgm:t>
    </dgm:pt>
    <dgm:pt modelId="{4BCF7CF0-D38A-4F49-9B33-456D8CE30CF2}" type="pres">
      <dgm:prSet presAssocID="{C786777A-BB1A-41FD-AF85-B981BA3193EB}" presName="hierChild2" presStyleCnt="0"/>
      <dgm:spPr/>
    </dgm:pt>
    <dgm:pt modelId="{20DFE15C-CB95-46F3-8C48-EFC67480ECCF}" type="pres">
      <dgm:prSet presAssocID="{268B14D1-C782-44DF-966C-5F0A51AB605E}" presName="Name37" presStyleLbl="parChTrans1D2" presStyleIdx="0" presStyleCnt="2"/>
      <dgm:spPr/>
      <dgm:t>
        <a:bodyPr/>
        <a:lstStyle/>
        <a:p>
          <a:endParaRPr lang="en-US"/>
        </a:p>
      </dgm:t>
    </dgm:pt>
    <dgm:pt modelId="{1B273F54-6669-4A41-B716-80418BC353B3}" type="pres">
      <dgm:prSet presAssocID="{F3443A4F-6818-4042-9BCE-8F7F132B92F4}" presName="hierRoot2" presStyleCnt="0">
        <dgm:presLayoutVars>
          <dgm:hierBranch val="init"/>
        </dgm:presLayoutVars>
      </dgm:prSet>
      <dgm:spPr/>
    </dgm:pt>
    <dgm:pt modelId="{F1ECBE56-26B2-4065-A7B0-5B37B03137E0}" type="pres">
      <dgm:prSet presAssocID="{F3443A4F-6818-4042-9BCE-8F7F132B92F4}" presName="rootComposite" presStyleCnt="0"/>
      <dgm:spPr/>
    </dgm:pt>
    <dgm:pt modelId="{9856109D-598A-4A3A-9D26-CF901C79BF16}" type="pres">
      <dgm:prSet presAssocID="{F3443A4F-6818-4042-9BCE-8F7F132B92F4}" presName="rootText" presStyleLbl="node2" presStyleIdx="0" presStyleCnt="2" custLinFactNeighborX="3816" custLinFactNeighborY="-2607">
        <dgm:presLayoutVars>
          <dgm:chPref val="3"/>
        </dgm:presLayoutVars>
      </dgm:prSet>
      <dgm:spPr/>
      <dgm:t>
        <a:bodyPr/>
        <a:lstStyle/>
        <a:p>
          <a:endParaRPr lang="en-US"/>
        </a:p>
      </dgm:t>
    </dgm:pt>
    <dgm:pt modelId="{D773F5DA-8BB6-46E8-92AF-8F9A444E98B5}" type="pres">
      <dgm:prSet presAssocID="{F3443A4F-6818-4042-9BCE-8F7F132B92F4}" presName="rootConnector" presStyleLbl="node2" presStyleIdx="0" presStyleCnt="2"/>
      <dgm:spPr/>
      <dgm:t>
        <a:bodyPr/>
        <a:lstStyle/>
        <a:p>
          <a:endParaRPr lang="en-US"/>
        </a:p>
      </dgm:t>
    </dgm:pt>
    <dgm:pt modelId="{EEFE1E34-6B44-44F8-8D4B-44F5D35F8941}" type="pres">
      <dgm:prSet presAssocID="{F3443A4F-6818-4042-9BCE-8F7F132B92F4}" presName="hierChild4" presStyleCnt="0"/>
      <dgm:spPr/>
    </dgm:pt>
    <dgm:pt modelId="{752F38CC-29C2-4BD9-BC99-128A1D1DD08B}" type="pres">
      <dgm:prSet presAssocID="{F3443A4F-6818-4042-9BCE-8F7F132B92F4}" presName="hierChild5" presStyleCnt="0"/>
      <dgm:spPr/>
    </dgm:pt>
    <dgm:pt modelId="{9DFA9788-DD3C-4504-AA13-FAC9098A9EA9}" type="pres">
      <dgm:prSet presAssocID="{C6B61D6D-0F72-4D44-B136-71D50C37B950}" presName="Name37" presStyleLbl="parChTrans1D2" presStyleIdx="1" presStyleCnt="2"/>
      <dgm:spPr/>
      <dgm:t>
        <a:bodyPr/>
        <a:lstStyle/>
        <a:p>
          <a:endParaRPr lang="en-US"/>
        </a:p>
      </dgm:t>
    </dgm:pt>
    <dgm:pt modelId="{0884E3FF-5403-44E3-94C3-0E4FE4BFDA4F}" type="pres">
      <dgm:prSet presAssocID="{515371E9-C08C-49CB-82A3-E6FA31785E32}" presName="hierRoot2" presStyleCnt="0">
        <dgm:presLayoutVars>
          <dgm:hierBranch val="init"/>
        </dgm:presLayoutVars>
      </dgm:prSet>
      <dgm:spPr/>
    </dgm:pt>
    <dgm:pt modelId="{4A9C8B5D-8320-47F8-85E0-F99E0EB9F715}" type="pres">
      <dgm:prSet presAssocID="{515371E9-C08C-49CB-82A3-E6FA31785E32}" presName="rootComposite" presStyleCnt="0"/>
      <dgm:spPr/>
    </dgm:pt>
    <dgm:pt modelId="{8F0E2AEF-B8BD-44F4-AFBE-40AFCD271FEC}" type="pres">
      <dgm:prSet presAssocID="{515371E9-C08C-49CB-82A3-E6FA31785E32}" presName="rootText" presStyleLbl="node2" presStyleIdx="1" presStyleCnt="2" custLinFactNeighborX="830" custLinFactNeighborY="-2607">
        <dgm:presLayoutVars>
          <dgm:chPref val="3"/>
        </dgm:presLayoutVars>
      </dgm:prSet>
      <dgm:spPr/>
      <dgm:t>
        <a:bodyPr/>
        <a:lstStyle/>
        <a:p>
          <a:endParaRPr lang="en-US"/>
        </a:p>
      </dgm:t>
    </dgm:pt>
    <dgm:pt modelId="{D780C399-7DA4-4C50-A86C-B9790B744B5F}" type="pres">
      <dgm:prSet presAssocID="{515371E9-C08C-49CB-82A3-E6FA31785E32}" presName="rootConnector" presStyleLbl="node2" presStyleIdx="1" presStyleCnt="2"/>
      <dgm:spPr/>
      <dgm:t>
        <a:bodyPr/>
        <a:lstStyle/>
        <a:p>
          <a:endParaRPr lang="en-US"/>
        </a:p>
      </dgm:t>
    </dgm:pt>
    <dgm:pt modelId="{A456E33E-1C93-4978-8634-E05F30D9A329}" type="pres">
      <dgm:prSet presAssocID="{515371E9-C08C-49CB-82A3-E6FA31785E32}" presName="hierChild4" presStyleCnt="0"/>
      <dgm:spPr/>
    </dgm:pt>
    <dgm:pt modelId="{B839F45C-F315-4642-AF32-DE76305540F8}" type="pres">
      <dgm:prSet presAssocID="{515371E9-C08C-49CB-82A3-E6FA31785E32}" presName="hierChild5" presStyleCnt="0"/>
      <dgm:spPr/>
    </dgm:pt>
    <dgm:pt modelId="{65F4F72F-4C76-4C8F-9EC8-11F086406D93}" type="pres">
      <dgm:prSet presAssocID="{C786777A-BB1A-41FD-AF85-B981BA3193EB}" presName="hierChild3" presStyleCnt="0"/>
      <dgm:spPr/>
    </dgm:pt>
  </dgm:ptLst>
  <dgm:cxnLst>
    <dgm:cxn modelId="{0DFEAF99-C759-4B3A-80DC-58F260D0B757}" srcId="{C94D892B-A8ED-4A9C-AFAD-39A348D83C70}" destId="{C786777A-BB1A-41FD-AF85-B981BA3193EB}" srcOrd="0" destOrd="0" parTransId="{24A7496D-8804-409D-AE55-A9B09AF38183}" sibTransId="{A9574A8B-E73F-4477-86A9-6071A60B4805}"/>
    <dgm:cxn modelId="{3835D45B-9B3C-4D3F-B5D8-80BA1596985A}" type="presOf" srcId="{C786777A-BB1A-41FD-AF85-B981BA3193EB}" destId="{B01DED34-16D2-41E7-ADA1-B673AE12141D}" srcOrd="1" destOrd="0" presId="urn:microsoft.com/office/officeart/2005/8/layout/orgChart1"/>
    <dgm:cxn modelId="{E77411C6-DAFB-4455-A22A-1A75AB47B993}" type="presOf" srcId="{515371E9-C08C-49CB-82A3-E6FA31785E32}" destId="{8F0E2AEF-B8BD-44F4-AFBE-40AFCD271FEC}" srcOrd="0" destOrd="0" presId="urn:microsoft.com/office/officeart/2005/8/layout/orgChart1"/>
    <dgm:cxn modelId="{49C66556-FC3A-4BB0-94E3-92280DB77088}" type="presOf" srcId="{F3443A4F-6818-4042-9BCE-8F7F132B92F4}" destId="{9856109D-598A-4A3A-9D26-CF901C79BF16}" srcOrd="0" destOrd="0" presId="urn:microsoft.com/office/officeart/2005/8/layout/orgChart1"/>
    <dgm:cxn modelId="{DEFEB528-8B57-44F0-AC63-9C2DB831DB2C}" type="presOf" srcId="{C6B61D6D-0F72-4D44-B136-71D50C37B950}" destId="{9DFA9788-DD3C-4504-AA13-FAC9098A9EA9}" srcOrd="0" destOrd="0" presId="urn:microsoft.com/office/officeart/2005/8/layout/orgChart1"/>
    <dgm:cxn modelId="{C6967024-FA18-439D-A911-F7A072636C6E}" type="presOf" srcId="{515371E9-C08C-49CB-82A3-E6FA31785E32}" destId="{D780C399-7DA4-4C50-A86C-B9790B744B5F}" srcOrd="1" destOrd="0" presId="urn:microsoft.com/office/officeart/2005/8/layout/orgChart1"/>
    <dgm:cxn modelId="{DFB7AB5D-917C-429B-BBB3-E32F5B4B9E32}" type="presOf" srcId="{F3443A4F-6818-4042-9BCE-8F7F132B92F4}" destId="{D773F5DA-8BB6-46E8-92AF-8F9A444E98B5}" srcOrd="1" destOrd="0" presId="urn:microsoft.com/office/officeart/2005/8/layout/orgChart1"/>
    <dgm:cxn modelId="{90C5A51C-9732-46C0-8059-3E65DE7F3BF4}" srcId="{C786777A-BB1A-41FD-AF85-B981BA3193EB}" destId="{515371E9-C08C-49CB-82A3-E6FA31785E32}" srcOrd="1" destOrd="0" parTransId="{C6B61D6D-0F72-4D44-B136-71D50C37B950}" sibTransId="{DF95F8EB-43A6-4AE9-86EF-0F74CE2954D2}"/>
    <dgm:cxn modelId="{7EA1E1C8-64BE-4FF6-974D-793611396CCC}" srcId="{C786777A-BB1A-41FD-AF85-B981BA3193EB}" destId="{F3443A4F-6818-4042-9BCE-8F7F132B92F4}" srcOrd="0" destOrd="0" parTransId="{268B14D1-C782-44DF-966C-5F0A51AB605E}" sibTransId="{7F2A3DC7-756C-4D33-964C-9540BFD8C78F}"/>
    <dgm:cxn modelId="{3D993C57-5EA6-4C98-B6BA-79DF65892936}" type="presOf" srcId="{C94D892B-A8ED-4A9C-AFAD-39A348D83C70}" destId="{31091D3F-CE30-43E5-B13B-3DFDFD4853C3}" srcOrd="0" destOrd="0" presId="urn:microsoft.com/office/officeart/2005/8/layout/orgChart1"/>
    <dgm:cxn modelId="{154780AE-FC1B-4DDB-93EA-4080EFBC5D3F}" type="presOf" srcId="{268B14D1-C782-44DF-966C-5F0A51AB605E}" destId="{20DFE15C-CB95-46F3-8C48-EFC67480ECCF}" srcOrd="0" destOrd="0" presId="urn:microsoft.com/office/officeart/2005/8/layout/orgChart1"/>
    <dgm:cxn modelId="{01B16D32-76A6-455B-9C72-2607466FA640}" type="presOf" srcId="{C786777A-BB1A-41FD-AF85-B981BA3193EB}" destId="{513D5FBE-130A-43BC-A84C-19DD8BEAE655}" srcOrd="0" destOrd="0" presId="urn:microsoft.com/office/officeart/2005/8/layout/orgChart1"/>
    <dgm:cxn modelId="{C906F8EA-5697-4308-9DE1-2286AF10E41F}" type="presParOf" srcId="{31091D3F-CE30-43E5-B13B-3DFDFD4853C3}" destId="{CF59007D-80C9-4A58-B8A3-1D2109C4DEA6}" srcOrd="0" destOrd="0" presId="urn:microsoft.com/office/officeart/2005/8/layout/orgChart1"/>
    <dgm:cxn modelId="{FD803BC3-2D42-4CE3-A2B8-CAD5CB85C4D8}" type="presParOf" srcId="{CF59007D-80C9-4A58-B8A3-1D2109C4DEA6}" destId="{15E03AD9-43DE-4969-852C-F368C91A4589}" srcOrd="0" destOrd="0" presId="urn:microsoft.com/office/officeart/2005/8/layout/orgChart1"/>
    <dgm:cxn modelId="{24C26D5B-FF8F-4086-89B8-B4117C872617}" type="presParOf" srcId="{15E03AD9-43DE-4969-852C-F368C91A4589}" destId="{513D5FBE-130A-43BC-A84C-19DD8BEAE655}" srcOrd="0" destOrd="0" presId="urn:microsoft.com/office/officeart/2005/8/layout/orgChart1"/>
    <dgm:cxn modelId="{577D0908-2B45-4C1A-97E9-1D3470A13F80}" type="presParOf" srcId="{15E03AD9-43DE-4969-852C-F368C91A4589}" destId="{B01DED34-16D2-41E7-ADA1-B673AE12141D}" srcOrd="1" destOrd="0" presId="urn:microsoft.com/office/officeart/2005/8/layout/orgChart1"/>
    <dgm:cxn modelId="{0795EB6D-67D9-41B7-B642-A8BDD589F64D}" type="presParOf" srcId="{CF59007D-80C9-4A58-B8A3-1D2109C4DEA6}" destId="{4BCF7CF0-D38A-4F49-9B33-456D8CE30CF2}" srcOrd="1" destOrd="0" presId="urn:microsoft.com/office/officeart/2005/8/layout/orgChart1"/>
    <dgm:cxn modelId="{6A0B9EE8-B2C4-4BA5-9449-427A6EB0CE16}" type="presParOf" srcId="{4BCF7CF0-D38A-4F49-9B33-456D8CE30CF2}" destId="{20DFE15C-CB95-46F3-8C48-EFC67480ECCF}" srcOrd="0" destOrd="0" presId="urn:microsoft.com/office/officeart/2005/8/layout/orgChart1"/>
    <dgm:cxn modelId="{D0A414A9-6F94-4A44-A381-E018D7595A4F}" type="presParOf" srcId="{4BCF7CF0-D38A-4F49-9B33-456D8CE30CF2}" destId="{1B273F54-6669-4A41-B716-80418BC353B3}" srcOrd="1" destOrd="0" presId="urn:microsoft.com/office/officeart/2005/8/layout/orgChart1"/>
    <dgm:cxn modelId="{6C93F62C-2464-4C11-AB7F-ECD614280DB4}" type="presParOf" srcId="{1B273F54-6669-4A41-B716-80418BC353B3}" destId="{F1ECBE56-26B2-4065-A7B0-5B37B03137E0}" srcOrd="0" destOrd="0" presId="urn:microsoft.com/office/officeart/2005/8/layout/orgChart1"/>
    <dgm:cxn modelId="{8F197F07-7581-4BB5-9E86-9F3F8003871E}" type="presParOf" srcId="{F1ECBE56-26B2-4065-A7B0-5B37B03137E0}" destId="{9856109D-598A-4A3A-9D26-CF901C79BF16}" srcOrd="0" destOrd="0" presId="urn:microsoft.com/office/officeart/2005/8/layout/orgChart1"/>
    <dgm:cxn modelId="{D4800FB0-1F1A-48A5-A41F-B30A67938B57}" type="presParOf" srcId="{F1ECBE56-26B2-4065-A7B0-5B37B03137E0}" destId="{D773F5DA-8BB6-46E8-92AF-8F9A444E98B5}" srcOrd="1" destOrd="0" presId="urn:microsoft.com/office/officeart/2005/8/layout/orgChart1"/>
    <dgm:cxn modelId="{2AC76BA0-6686-4302-AB91-B5E8A248E19B}" type="presParOf" srcId="{1B273F54-6669-4A41-B716-80418BC353B3}" destId="{EEFE1E34-6B44-44F8-8D4B-44F5D35F8941}" srcOrd="1" destOrd="0" presId="urn:microsoft.com/office/officeart/2005/8/layout/orgChart1"/>
    <dgm:cxn modelId="{31FCDA90-ED47-47D8-8710-FD1E8BC2E63A}" type="presParOf" srcId="{1B273F54-6669-4A41-B716-80418BC353B3}" destId="{752F38CC-29C2-4BD9-BC99-128A1D1DD08B}" srcOrd="2" destOrd="0" presId="urn:microsoft.com/office/officeart/2005/8/layout/orgChart1"/>
    <dgm:cxn modelId="{3E2C1281-21EB-4308-AB49-10C4D1391DA0}" type="presParOf" srcId="{4BCF7CF0-D38A-4F49-9B33-456D8CE30CF2}" destId="{9DFA9788-DD3C-4504-AA13-FAC9098A9EA9}" srcOrd="2" destOrd="0" presId="urn:microsoft.com/office/officeart/2005/8/layout/orgChart1"/>
    <dgm:cxn modelId="{C36E3410-0368-47A5-B41C-9EB583856973}" type="presParOf" srcId="{4BCF7CF0-D38A-4F49-9B33-456D8CE30CF2}" destId="{0884E3FF-5403-44E3-94C3-0E4FE4BFDA4F}" srcOrd="3" destOrd="0" presId="urn:microsoft.com/office/officeart/2005/8/layout/orgChart1"/>
    <dgm:cxn modelId="{25A329D9-A708-45A9-996B-DA9E3526A248}" type="presParOf" srcId="{0884E3FF-5403-44E3-94C3-0E4FE4BFDA4F}" destId="{4A9C8B5D-8320-47F8-85E0-F99E0EB9F715}" srcOrd="0" destOrd="0" presId="urn:microsoft.com/office/officeart/2005/8/layout/orgChart1"/>
    <dgm:cxn modelId="{3938CA7C-1C56-4019-BF8D-4D7C3A3CC557}" type="presParOf" srcId="{4A9C8B5D-8320-47F8-85E0-F99E0EB9F715}" destId="{8F0E2AEF-B8BD-44F4-AFBE-40AFCD271FEC}" srcOrd="0" destOrd="0" presId="urn:microsoft.com/office/officeart/2005/8/layout/orgChart1"/>
    <dgm:cxn modelId="{5F107E9B-B5E6-42EA-8956-20CA2E3A3019}" type="presParOf" srcId="{4A9C8B5D-8320-47F8-85E0-F99E0EB9F715}" destId="{D780C399-7DA4-4C50-A86C-B9790B744B5F}" srcOrd="1" destOrd="0" presId="urn:microsoft.com/office/officeart/2005/8/layout/orgChart1"/>
    <dgm:cxn modelId="{97C5DA03-AA43-4EB0-BFC8-F20ABF433CB9}" type="presParOf" srcId="{0884E3FF-5403-44E3-94C3-0E4FE4BFDA4F}" destId="{A456E33E-1C93-4978-8634-E05F30D9A329}" srcOrd="1" destOrd="0" presId="urn:microsoft.com/office/officeart/2005/8/layout/orgChart1"/>
    <dgm:cxn modelId="{61BB565B-2042-4060-96D5-212C34CC6FB9}" type="presParOf" srcId="{0884E3FF-5403-44E3-94C3-0E4FE4BFDA4F}" destId="{B839F45C-F315-4642-AF32-DE76305540F8}" srcOrd="2" destOrd="0" presId="urn:microsoft.com/office/officeart/2005/8/layout/orgChart1"/>
    <dgm:cxn modelId="{B537639D-FC79-468A-8F97-22DEDDD683B6}" type="presParOf" srcId="{CF59007D-80C9-4A58-B8A3-1D2109C4DEA6}" destId="{65F4F72F-4C76-4C8F-9EC8-11F086406D93}"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FA9788-DD3C-4504-AA13-FAC9098A9EA9}">
      <dsp:nvSpPr>
        <dsp:cNvPr id="0" name=""/>
        <dsp:cNvSpPr/>
      </dsp:nvSpPr>
      <dsp:spPr>
        <a:xfrm>
          <a:off x="4094112" y="2149028"/>
          <a:ext cx="2274484" cy="803301"/>
        </a:xfrm>
        <a:custGeom>
          <a:avLst/>
          <a:gdLst/>
          <a:ahLst/>
          <a:cxnLst/>
          <a:rect l="0" t="0" r="0" b="0"/>
          <a:pathLst>
            <a:path>
              <a:moveTo>
                <a:pt x="0" y="0"/>
              </a:moveTo>
              <a:lnTo>
                <a:pt x="0" y="412491"/>
              </a:lnTo>
              <a:lnTo>
                <a:pt x="2274484" y="412491"/>
              </a:lnTo>
              <a:lnTo>
                <a:pt x="2274484" y="8033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FE15C-CB95-46F3-8C48-EFC67480ECCF}">
      <dsp:nvSpPr>
        <dsp:cNvPr id="0" name=""/>
        <dsp:cNvSpPr/>
      </dsp:nvSpPr>
      <dsp:spPr>
        <a:xfrm>
          <a:off x="2005018" y="2149028"/>
          <a:ext cx="2089094" cy="803301"/>
        </a:xfrm>
        <a:custGeom>
          <a:avLst/>
          <a:gdLst/>
          <a:ahLst/>
          <a:cxnLst/>
          <a:rect l="0" t="0" r="0" b="0"/>
          <a:pathLst>
            <a:path>
              <a:moveTo>
                <a:pt x="2089094" y="0"/>
              </a:moveTo>
              <a:lnTo>
                <a:pt x="2089094" y="412491"/>
              </a:lnTo>
              <a:lnTo>
                <a:pt x="0" y="412491"/>
              </a:lnTo>
              <a:lnTo>
                <a:pt x="0" y="8033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3D5FBE-130A-43BC-A84C-19DD8BEAE655}">
      <dsp:nvSpPr>
        <dsp:cNvPr id="0" name=""/>
        <dsp:cNvSpPr/>
      </dsp:nvSpPr>
      <dsp:spPr>
        <a:xfrm>
          <a:off x="0" y="288025"/>
          <a:ext cx="8188225" cy="1861002"/>
        </a:xfrm>
        <a:prstGeom prst="rect">
          <a:avLst/>
        </a:prstGeom>
        <a:no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484632" lvl="0" algn="ctr" defTabSz="1422400" rtl="0" eaLnBrk="1" latinLnBrk="0" hangingPunct="1">
            <a:lnSpc>
              <a:spcPct val="90000"/>
            </a:lnSpc>
            <a:spcBef>
              <a:spcPct val="0"/>
            </a:spcBef>
            <a:spcAft>
              <a:spcPct val="35000"/>
            </a:spcAft>
            <a:buNone/>
          </a:pPr>
          <a:r>
            <a:rPr kumimoji="0" lang="en-US" sz="3200" b="1" i="1" kern="1200"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THE PATHOGENETIC ROADMAP OF LIVER FIBROSIS</a:t>
          </a:r>
          <a:endParaRPr kumimoji="0" lang="en-US" sz="3200" b="1" i="1" kern="1200"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endParaRPr>
        </a:p>
      </dsp:txBody>
      <dsp:txXfrm>
        <a:off x="0" y="288025"/>
        <a:ext cx="8188225" cy="1861002"/>
      </dsp:txXfrm>
    </dsp:sp>
    <dsp:sp modelId="{9856109D-598A-4A3A-9D26-CF901C79BF16}">
      <dsp:nvSpPr>
        <dsp:cNvPr id="0" name=""/>
        <dsp:cNvSpPr/>
      </dsp:nvSpPr>
      <dsp:spPr>
        <a:xfrm>
          <a:off x="144015" y="2952330"/>
          <a:ext cx="3722005" cy="1861002"/>
        </a:xfrm>
        <a:prstGeom prst="rect">
          <a:avLst/>
        </a:prstGeom>
        <a:no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484632" lvl="0" algn="ctr" defTabSz="1244600" rtl="0" eaLnBrk="1" latinLnBrk="0" hangingPunct="1">
            <a:lnSpc>
              <a:spcPct val="90000"/>
            </a:lnSpc>
            <a:spcBef>
              <a:spcPct val="0"/>
            </a:spcBef>
            <a:spcAft>
              <a:spcPct val="35000"/>
            </a:spcAft>
            <a:buNone/>
          </a:pPr>
          <a:r>
            <a:rPr kumimoji="0" lang="en-US" sz="2800" b="1" i="1" kern="1200" dirty="0" smtClean="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I- Established Concepts</a:t>
          </a:r>
          <a:endParaRPr kumimoji="0" lang="en-US" sz="2800" b="1" i="1" kern="1200"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endParaRPr>
        </a:p>
      </dsp:txBody>
      <dsp:txXfrm>
        <a:off x="144015" y="2952330"/>
        <a:ext cx="3722005" cy="1861002"/>
      </dsp:txXfrm>
    </dsp:sp>
    <dsp:sp modelId="{8F0E2AEF-B8BD-44F4-AFBE-40AFCD271FEC}">
      <dsp:nvSpPr>
        <dsp:cNvPr id="0" name=""/>
        <dsp:cNvSpPr/>
      </dsp:nvSpPr>
      <dsp:spPr>
        <a:xfrm>
          <a:off x="4507594" y="2952330"/>
          <a:ext cx="3722005" cy="1861002"/>
        </a:xfrm>
        <a:prstGeom prst="rect">
          <a:avLst/>
        </a:prstGeom>
        <a:no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0" lang="en-US" sz="2800" b="1" i="1" kern="1200" dirty="0" smtClean="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II- Emerging Concepts</a:t>
          </a:r>
          <a:endParaRPr kumimoji="0" lang="en-US" sz="2800" b="1" i="1" kern="1200"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endParaRPr>
        </a:p>
      </dsp:txBody>
      <dsp:txXfrm>
        <a:off x="4507594" y="2952330"/>
        <a:ext cx="3722005" cy="186100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883"/>
          </a:xfrm>
          <a:prstGeom prst="rect">
            <a:avLst/>
          </a:prstGeom>
        </p:spPr>
        <p:txBody>
          <a:bodyPr vert="horz" lIns="93561" tIns="46781" rIns="93561" bIns="46781" rtlCol="0"/>
          <a:lstStyle>
            <a:lvl1pPr algn="l">
              <a:defRPr sz="1200"/>
            </a:lvl1pPr>
          </a:lstStyle>
          <a:p>
            <a:endParaRPr lang="en-US"/>
          </a:p>
        </p:txBody>
      </p:sp>
      <p:sp>
        <p:nvSpPr>
          <p:cNvPr id="3" name="Date Placeholder 2"/>
          <p:cNvSpPr>
            <a:spLocks noGrp="1"/>
          </p:cNvSpPr>
          <p:nvPr>
            <p:ph type="dt" sz="quarter" idx="1"/>
          </p:nvPr>
        </p:nvSpPr>
        <p:spPr>
          <a:xfrm>
            <a:off x="3895404" y="0"/>
            <a:ext cx="2980055" cy="500883"/>
          </a:xfrm>
          <a:prstGeom prst="rect">
            <a:avLst/>
          </a:prstGeom>
        </p:spPr>
        <p:txBody>
          <a:bodyPr vert="horz" lIns="93561" tIns="46781" rIns="93561" bIns="46781" rtlCol="0"/>
          <a:lstStyle>
            <a:lvl1pPr algn="r">
              <a:defRPr sz="1200"/>
            </a:lvl1pPr>
          </a:lstStyle>
          <a:p>
            <a:fld id="{E73E4A82-A220-4409-ADE1-EF8F07C89A4F}" type="datetimeFigureOut">
              <a:rPr lang="en-US" smtClean="0"/>
              <a:pPr/>
              <a:t>10/11/2016</a:t>
            </a:fld>
            <a:endParaRPr lang="en-US"/>
          </a:p>
        </p:txBody>
      </p:sp>
      <p:sp>
        <p:nvSpPr>
          <p:cNvPr id="4" name="Footer Placeholder 3"/>
          <p:cNvSpPr>
            <a:spLocks noGrp="1"/>
          </p:cNvSpPr>
          <p:nvPr>
            <p:ph type="ftr" sz="quarter" idx="2"/>
          </p:nvPr>
        </p:nvSpPr>
        <p:spPr>
          <a:xfrm>
            <a:off x="0" y="9500307"/>
            <a:ext cx="2980055" cy="500883"/>
          </a:xfrm>
          <a:prstGeom prst="rect">
            <a:avLst/>
          </a:prstGeom>
        </p:spPr>
        <p:txBody>
          <a:bodyPr vert="horz" lIns="93561" tIns="46781" rIns="93561" bIns="46781" rtlCol="0" anchor="b"/>
          <a:lstStyle>
            <a:lvl1pPr algn="l">
              <a:defRPr sz="1200"/>
            </a:lvl1pPr>
          </a:lstStyle>
          <a:p>
            <a:endParaRPr lang="en-US"/>
          </a:p>
        </p:txBody>
      </p:sp>
      <p:sp>
        <p:nvSpPr>
          <p:cNvPr id="5" name="Slide Number Placeholder 4"/>
          <p:cNvSpPr>
            <a:spLocks noGrp="1"/>
          </p:cNvSpPr>
          <p:nvPr>
            <p:ph type="sldNum" sz="quarter" idx="3"/>
          </p:nvPr>
        </p:nvSpPr>
        <p:spPr>
          <a:xfrm>
            <a:off x="3895404" y="9500307"/>
            <a:ext cx="2980055" cy="500883"/>
          </a:xfrm>
          <a:prstGeom prst="rect">
            <a:avLst/>
          </a:prstGeom>
        </p:spPr>
        <p:txBody>
          <a:bodyPr vert="horz" lIns="93561" tIns="46781" rIns="93561" bIns="46781" rtlCol="0" anchor="b"/>
          <a:lstStyle>
            <a:lvl1pPr algn="r">
              <a:defRPr sz="1200"/>
            </a:lvl1pPr>
          </a:lstStyle>
          <a:p>
            <a:fld id="{9776E5F3-895D-450D-93DB-D5FF059B7DAC}" type="slidenum">
              <a:rPr lang="en-US" smtClean="0"/>
              <a:pPr/>
              <a:t>‹#›</a:t>
            </a:fld>
            <a:endParaRPr lang="en-US"/>
          </a:p>
        </p:txBody>
      </p:sp>
    </p:spTree>
    <p:extLst>
      <p:ext uri="{BB962C8B-B14F-4D97-AF65-F5344CB8AC3E}">
        <p14:creationId xmlns="" xmlns:p14="http://schemas.microsoft.com/office/powerpoint/2010/main" val="2368227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3561" tIns="46781" rIns="93561" bIns="46781" rtlCol="0"/>
          <a:lstStyle>
            <a:lvl1pPr algn="l">
              <a:defRPr sz="1200"/>
            </a:lvl1pPr>
          </a:lstStyle>
          <a:p>
            <a:endParaRPr lang="en-US"/>
          </a:p>
        </p:txBody>
      </p:sp>
      <p:sp>
        <p:nvSpPr>
          <p:cNvPr id="3" name="Date Placeholder 2"/>
          <p:cNvSpPr>
            <a:spLocks noGrp="1"/>
          </p:cNvSpPr>
          <p:nvPr>
            <p:ph type="dt" idx="1"/>
          </p:nvPr>
        </p:nvSpPr>
        <p:spPr>
          <a:xfrm>
            <a:off x="3895404" y="0"/>
            <a:ext cx="2980055" cy="500142"/>
          </a:xfrm>
          <a:prstGeom prst="rect">
            <a:avLst/>
          </a:prstGeom>
        </p:spPr>
        <p:txBody>
          <a:bodyPr vert="horz" lIns="93561" tIns="46781" rIns="93561" bIns="46781" rtlCol="0"/>
          <a:lstStyle>
            <a:lvl1pPr algn="r">
              <a:defRPr sz="1200"/>
            </a:lvl1pPr>
          </a:lstStyle>
          <a:p>
            <a:fld id="{D7A3F624-4726-4A18-972E-C79F29981A07}" type="datetimeFigureOut">
              <a:rPr lang="en-US" smtClean="0"/>
              <a:pPr/>
              <a:t>10/11/2016</a:t>
            </a:fld>
            <a:endParaRPr lang="en-US"/>
          </a:p>
        </p:txBody>
      </p:sp>
      <p:sp>
        <p:nvSpPr>
          <p:cNvPr id="4" name="Slide Image Placeholder 3"/>
          <p:cNvSpPr>
            <a:spLocks noGrp="1" noRot="1" noChangeAspect="1"/>
          </p:cNvSpPr>
          <p:nvPr>
            <p:ph type="sldImg" idx="2"/>
          </p:nvPr>
        </p:nvSpPr>
        <p:spPr>
          <a:xfrm>
            <a:off x="936625" y="749300"/>
            <a:ext cx="5003800" cy="3752850"/>
          </a:xfrm>
          <a:prstGeom prst="rect">
            <a:avLst/>
          </a:prstGeom>
          <a:noFill/>
          <a:ln w="12700">
            <a:solidFill>
              <a:prstClr val="black"/>
            </a:solidFill>
          </a:ln>
        </p:spPr>
        <p:txBody>
          <a:bodyPr vert="horz" lIns="93561" tIns="46781" rIns="93561" bIns="46781" rtlCol="0" anchor="ctr"/>
          <a:lstStyle/>
          <a:p>
            <a:endParaRPr lang="en-US"/>
          </a:p>
        </p:txBody>
      </p:sp>
      <p:sp>
        <p:nvSpPr>
          <p:cNvPr id="5" name="Notes Placeholder 4"/>
          <p:cNvSpPr>
            <a:spLocks noGrp="1"/>
          </p:cNvSpPr>
          <p:nvPr>
            <p:ph type="body" sz="quarter" idx="3"/>
          </p:nvPr>
        </p:nvSpPr>
        <p:spPr>
          <a:xfrm>
            <a:off x="687705" y="4751349"/>
            <a:ext cx="5501640" cy="4501277"/>
          </a:xfrm>
          <a:prstGeom prst="rect">
            <a:avLst/>
          </a:prstGeom>
        </p:spPr>
        <p:txBody>
          <a:bodyPr vert="horz" lIns="93561" tIns="46781" rIns="93561" bIns="467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00959"/>
            <a:ext cx="2980055" cy="500142"/>
          </a:xfrm>
          <a:prstGeom prst="rect">
            <a:avLst/>
          </a:prstGeom>
        </p:spPr>
        <p:txBody>
          <a:bodyPr vert="horz" lIns="93561" tIns="46781" rIns="93561" bIns="46781" rtlCol="0" anchor="b"/>
          <a:lstStyle>
            <a:lvl1pPr algn="l">
              <a:defRPr sz="1200"/>
            </a:lvl1pPr>
          </a:lstStyle>
          <a:p>
            <a:endParaRPr lang="en-US"/>
          </a:p>
        </p:txBody>
      </p:sp>
      <p:sp>
        <p:nvSpPr>
          <p:cNvPr id="7" name="Slide Number Placeholder 6"/>
          <p:cNvSpPr>
            <a:spLocks noGrp="1"/>
          </p:cNvSpPr>
          <p:nvPr>
            <p:ph type="sldNum" sz="quarter" idx="5"/>
          </p:nvPr>
        </p:nvSpPr>
        <p:spPr>
          <a:xfrm>
            <a:off x="3895404" y="9500959"/>
            <a:ext cx="2980055" cy="500142"/>
          </a:xfrm>
          <a:prstGeom prst="rect">
            <a:avLst/>
          </a:prstGeom>
        </p:spPr>
        <p:txBody>
          <a:bodyPr vert="horz" lIns="93561" tIns="46781" rIns="93561" bIns="46781" rtlCol="0" anchor="b"/>
          <a:lstStyle>
            <a:lvl1pPr algn="r">
              <a:defRPr sz="1200"/>
            </a:lvl1pPr>
          </a:lstStyle>
          <a:p>
            <a:fld id="{9443B9FD-DF1C-45A8-9E8E-2B0EB04BF9F7}" type="slidenum">
              <a:rPr lang="en-US" smtClean="0"/>
              <a:pPr/>
              <a:t>‹#›</a:t>
            </a:fld>
            <a:endParaRPr lang="en-US"/>
          </a:p>
        </p:txBody>
      </p:sp>
    </p:spTree>
    <p:extLst>
      <p:ext uri="{BB962C8B-B14F-4D97-AF65-F5344CB8AC3E}">
        <p14:creationId xmlns="" xmlns:p14="http://schemas.microsoft.com/office/powerpoint/2010/main" val="1279210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3B9FD-DF1C-45A8-9E8E-2B0EB04BF9F7}" type="slidenum">
              <a:rPr lang="en-US" smtClean="0"/>
              <a:pPr/>
              <a:t>6</a:t>
            </a:fld>
            <a:endParaRPr lang="en-US"/>
          </a:p>
        </p:txBody>
      </p:sp>
    </p:spTree>
    <p:extLst>
      <p:ext uri="{BB962C8B-B14F-4D97-AF65-F5344CB8AC3E}">
        <p14:creationId xmlns="" xmlns:p14="http://schemas.microsoft.com/office/powerpoint/2010/main" val="360780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5B91FC4-B47D-4AD8-A660-0E1FCD099938}" type="datetimeFigureOut">
              <a:rPr lang="en-US" smtClean="0"/>
              <a:pPr/>
              <a:t>10/11/2016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E7B6256-E8F6-4DED-8436-769E3BB1DC6E}" type="slidenum">
              <a:rPr lang="en-US" smtClean="0"/>
              <a:pPr/>
              <a:t>‹#›</a:t>
            </a:fld>
            <a:endParaRPr lang="en-US"/>
          </a:p>
        </p:txBody>
      </p:sp>
    </p:spTree>
  </p:cSld>
  <p:clrMapOvr>
    <a:masterClrMapping/>
  </p:clrMapOvr>
  <p:transition spd="slow" advTm="8811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B91FC4-B47D-4AD8-A660-0E1FCD099938}"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B6256-E8F6-4DED-8436-769E3BB1DC6E}" type="slidenum">
              <a:rPr lang="en-US" smtClean="0"/>
              <a:pPr/>
              <a:t>‹#›</a:t>
            </a:fld>
            <a:endParaRPr lang="en-US"/>
          </a:p>
        </p:txBody>
      </p:sp>
    </p:spTree>
  </p:cSld>
  <p:clrMapOvr>
    <a:masterClrMapping/>
  </p:clrMapOvr>
  <p:transition spd="slow" advTm="8811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B91FC4-B47D-4AD8-A660-0E1FCD099938}"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B6256-E8F6-4DED-8436-769E3BB1DC6E}" type="slidenum">
              <a:rPr lang="en-US" smtClean="0"/>
              <a:pPr/>
              <a:t>‹#›</a:t>
            </a:fld>
            <a:endParaRPr lang="en-US"/>
          </a:p>
        </p:txBody>
      </p:sp>
    </p:spTree>
  </p:cSld>
  <p:clrMapOvr>
    <a:masterClrMapping/>
  </p:clrMapOvr>
  <p:transition spd="slow" advTm="8811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5B91FC4-B47D-4AD8-A660-0E1FCD099938}" type="datetimeFigureOut">
              <a:rPr lang="en-US" smtClean="0"/>
              <a:pPr/>
              <a:t>10/11/2016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CE7B6256-E8F6-4DED-8436-769E3BB1DC6E}" type="slidenum">
              <a:rPr lang="en-US" smtClean="0"/>
              <a:pPr/>
              <a:t>‹#›</a:t>
            </a:fld>
            <a:endParaRPr lang="en-US"/>
          </a:p>
        </p:txBody>
      </p:sp>
    </p:spTree>
  </p:cSld>
  <p:clrMapOvr>
    <a:masterClrMapping/>
  </p:clrMapOvr>
  <p:transition spd="slow" advTm="8811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75B91FC4-B47D-4AD8-A660-0E1FCD099938}" type="datetimeFigureOut">
              <a:rPr lang="en-US" smtClean="0"/>
              <a:pPr/>
              <a:t>10/11/2016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CE7B6256-E8F6-4DED-8436-769E3BB1DC6E}"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transition spd="slow" advTm="8811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5B91FC4-B47D-4AD8-A660-0E1FCD099938}" type="datetimeFigureOut">
              <a:rPr lang="en-US" smtClean="0"/>
              <a:pPr/>
              <a:t>10/11/2016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CE7B6256-E8F6-4DED-8436-769E3BB1DC6E}" type="slidenum">
              <a:rPr lang="en-US" smtClean="0"/>
              <a:pPr/>
              <a:t>‹#›</a:t>
            </a:fld>
            <a:endParaRPr lang="en-US"/>
          </a:p>
        </p:txBody>
      </p:sp>
    </p:spTree>
  </p:cSld>
  <p:clrMapOvr>
    <a:masterClrMapping/>
  </p:clrMapOvr>
  <p:transition spd="slow" advTm="8811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5B91FC4-B47D-4AD8-A660-0E1FCD099938}" type="datetimeFigureOut">
              <a:rPr lang="en-US" smtClean="0"/>
              <a:pPr/>
              <a:t>10/11/2016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E7B6256-E8F6-4DED-8436-769E3BB1DC6E}" type="slidenum">
              <a:rPr lang="en-US" smtClean="0"/>
              <a:pPr/>
              <a:t>‹#›</a:t>
            </a:fld>
            <a:endParaRPr lang="en-US"/>
          </a:p>
        </p:txBody>
      </p:sp>
    </p:spTree>
  </p:cSld>
  <p:clrMapOvr>
    <a:masterClrMapping/>
  </p:clrMapOvr>
  <p:transition spd="slow" advTm="8811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B91FC4-B47D-4AD8-A660-0E1FCD099938}" type="datetimeFigureOut">
              <a:rPr lang="en-US" smtClean="0"/>
              <a:pPr/>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7B6256-E8F6-4DED-8436-769E3BB1DC6E}" type="slidenum">
              <a:rPr lang="en-US" smtClean="0"/>
              <a:pPr/>
              <a:t>‹#›</a:t>
            </a:fld>
            <a:endParaRPr lang="en-US"/>
          </a:p>
        </p:txBody>
      </p:sp>
    </p:spTree>
  </p:cSld>
  <p:clrMapOvr>
    <a:masterClrMapping/>
  </p:clrMapOvr>
  <p:transition spd="slow" advTm="8811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5B91FC4-B47D-4AD8-A660-0E1FCD099938}" type="datetimeFigureOut">
              <a:rPr lang="en-US" smtClean="0"/>
              <a:pPr/>
              <a:t>10/11/2016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CE7B6256-E8F6-4DED-8436-769E3BB1DC6E}" type="slidenum">
              <a:rPr lang="en-US" smtClean="0"/>
              <a:pPr/>
              <a:t>‹#›</a:t>
            </a:fld>
            <a:endParaRPr lang="en-US"/>
          </a:p>
        </p:txBody>
      </p:sp>
    </p:spTree>
  </p:cSld>
  <p:clrMapOvr>
    <a:masterClrMapping/>
  </p:clrMapOvr>
  <p:transition spd="slow" advTm="8811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5B91FC4-B47D-4AD8-A660-0E1FCD099938}" type="datetimeFigureOut">
              <a:rPr lang="en-US" smtClean="0"/>
              <a:pPr/>
              <a:t>10/11/2016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E7B6256-E8F6-4DED-8436-769E3BB1DC6E}" type="slidenum">
              <a:rPr lang="en-US" smtClean="0"/>
              <a:pPr/>
              <a:t>‹#›</a:t>
            </a:fld>
            <a:endParaRPr lang="en-US"/>
          </a:p>
        </p:txBody>
      </p:sp>
    </p:spTree>
  </p:cSld>
  <p:clrMapOvr>
    <a:masterClrMapping/>
  </p:clrMapOvr>
  <p:transition spd="slow" advTm="8811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5B91FC4-B47D-4AD8-A660-0E1FCD099938}" type="datetimeFigureOut">
              <a:rPr lang="en-US" smtClean="0"/>
              <a:pPr/>
              <a:t>10/11/2016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E7B6256-E8F6-4DED-8436-769E3BB1DC6E}" type="slidenum">
              <a:rPr lang="en-US" smtClean="0"/>
              <a:pPr/>
              <a:t>‹#›</a:t>
            </a:fld>
            <a:endParaRPr lang="en-US"/>
          </a:p>
        </p:txBody>
      </p:sp>
    </p:spTree>
  </p:cSld>
  <p:clrMapOvr>
    <a:masterClrMapping/>
  </p:clrMapOvr>
  <p:transition spd="slow" advTm="8811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5B91FC4-B47D-4AD8-A660-0E1FCD099938}" type="datetimeFigureOut">
              <a:rPr lang="en-US" smtClean="0"/>
              <a:pPr/>
              <a:t>10/11/2016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E7B6256-E8F6-4DED-8436-769E3BB1DC6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slow" advTm="88110">
    <p:split orient="vert"/>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ciencedirect.com/science/article/pii/S2352304215000069"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ucegypt.edu/Pages/default.aspx"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836712"/>
            <a:ext cx="8062912" cy="1470025"/>
          </a:xfrm>
        </p:spPr>
        <p:txBody>
          <a:bodyPr>
            <a:noAutofit/>
          </a:bodyPr>
          <a:lstStyle/>
          <a:p>
            <a:pPr algn="ctr"/>
            <a: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r>
              <a:rPr lang="en-US" sz="36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r>
              <a:rPr lang="en-US" sz="36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r>
              <a:rPr lang="en-US" sz="36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r>
              <a:rPr lang="en-US" sz="36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r>
              <a:rPr lang="en-US" sz="36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r>
              <a:rPr lang="en-US" sz="36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endParaRPr lang="en-US" sz="3600" b="1" i="1" dirty="0">
              <a:ln w="18000">
                <a:solidFill>
                  <a:schemeClr val="accent1">
                    <a:lumMod val="75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endParaRPr>
          </a:p>
        </p:txBody>
      </p:sp>
      <p:sp>
        <p:nvSpPr>
          <p:cNvPr id="3" name="Subtitle 2"/>
          <p:cNvSpPr>
            <a:spLocks noGrp="1"/>
          </p:cNvSpPr>
          <p:nvPr>
            <p:ph type="subTitle" idx="1"/>
          </p:nvPr>
        </p:nvSpPr>
        <p:spPr>
          <a:xfrm>
            <a:off x="467544" y="476672"/>
            <a:ext cx="8062912" cy="5112568"/>
          </a:xfrm>
        </p:spPr>
        <p:txBody>
          <a:bodyPr>
            <a:normAutofit fontScale="32500" lnSpcReduction="20000"/>
          </a:bodyPr>
          <a:lstStyle/>
          <a:p>
            <a:pPr algn="ctr"/>
            <a:endParaRPr lang="en-US" sz="9800" b="1" dirty="0" smtClean="0">
              <a:ln w="18000">
                <a:solidFill>
                  <a:schemeClr val="bg2">
                    <a:lumMod val="40000"/>
                    <a:lumOff val="60000"/>
                  </a:schemeClr>
                </a:solidFill>
                <a:prstDash val="solid"/>
                <a:miter lim="800000"/>
              </a:ln>
              <a:solidFill>
                <a:srgbClr val="FFFF00"/>
              </a:solidFill>
              <a:effectLst>
                <a:outerShdw blurRad="25500" dist="23000" dir="7020000" algn="tl">
                  <a:srgbClr val="000000">
                    <a:alpha val="50000"/>
                  </a:srgbClr>
                </a:outerShdw>
              </a:effectLst>
            </a:endParaRPr>
          </a:p>
          <a:p>
            <a:pPr algn="ctr"/>
            <a:endParaRPr lang="en-US" sz="98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endParaRPr>
          </a:p>
          <a:p>
            <a:pPr algn="ctr"/>
            <a:r>
              <a:rPr lang="en-US" sz="98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New </a:t>
            </a:r>
            <a:r>
              <a:rPr lang="en-US" sz="98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Insights into the Roadmap of Pathogenesis of Liver Fibrosis</a:t>
            </a:r>
            <a:r>
              <a:rPr lang="en-US" sz="9800" b="1" i="1" dirty="0">
                <a:ln w="18000">
                  <a:solidFill>
                    <a:schemeClr val="accent1">
                      <a:lumMod val="75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9800" b="1" i="1" dirty="0">
                <a:ln w="18000">
                  <a:solidFill>
                    <a:schemeClr val="accent1">
                      <a:lumMod val="75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endParaRPr lang="en-US" sz="9800" b="1" dirty="0">
              <a:ln w="18000">
                <a:solidFill>
                  <a:schemeClr val="bg2">
                    <a:lumMod val="40000"/>
                    <a:lumOff val="60000"/>
                  </a:schemeClr>
                </a:solidFill>
                <a:prstDash val="solid"/>
                <a:miter lim="800000"/>
              </a:ln>
              <a:solidFill>
                <a:srgbClr val="FFFF00"/>
              </a:solidFill>
              <a:effectLst>
                <a:outerShdw blurRad="25500" dist="23000" dir="7020000" algn="tl">
                  <a:srgbClr val="000000">
                    <a:alpha val="50000"/>
                  </a:srgbClr>
                </a:outerShdw>
              </a:effectLst>
            </a:endParaRPr>
          </a:p>
          <a:p>
            <a:pPr algn="ctr"/>
            <a:r>
              <a:rPr lang="en-US" sz="9600" b="1" dirty="0" smtClean="0">
                <a:ln w="18000">
                  <a:solidFill>
                    <a:schemeClr val="bg2">
                      <a:lumMod val="40000"/>
                      <a:lumOff val="60000"/>
                    </a:schemeClr>
                  </a:solidFill>
                  <a:prstDash val="solid"/>
                  <a:miter lim="800000"/>
                </a:ln>
                <a:solidFill>
                  <a:srgbClr val="FFFF00"/>
                </a:solidFill>
                <a:effectLst>
                  <a:outerShdw blurRad="25500" dist="23000" dir="7020000" algn="tl">
                    <a:srgbClr val="000000">
                      <a:alpha val="50000"/>
                    </a:srgbClr>
                  </a:outerShdw>
                </a:effectLst>
              </a:rPr>
              <a:t>By</a:t>
            </a:r>
            <a:endParaRPr lang="en-US" sz="9600" b="1" dirty="0">
              <a:ln w="18000">
                <a:solidFill>
                  <a:schemeClr val="bg2">
                    <a:lumMod val="40000"/>
                    <a:lumOff val="60000"/>
                  </a:schemeClr>
                </a:solidFill>
                <a:prstDash val="solid"/>
                <a:miter lim="800000"/>
              </a:ln>
              <a:solidFill>
                <a:srgbClr val="FFFF00"/>
              </a:solidFill>
              <a:effectLst>
                <a:outerShdw blurRad="25500" dist="23000" dir="7020000" algn="tl">
                  <a:srgbClr val="000000">
                    <a:alpha val="50000"/>
                  </a:srgbClr>
                </a:outerShdw>
              </a:effectLst>
            </a:endParaRPr>
          </a:p>
          <a:p>
            <a:pPr algn="ctr"/>
            <a:r>
              <a:rPr lang="en-US" sz="9600" b="1" dirty="0">
                <a:ln w="18000">
                  <a:solidFill>
                    <a:schemeClr val="accent4">
                      <a:lumMod val="75000"/>
                    </a:schemeClr>
                  </a:solidFill>
                  <a:prstDash val="solid"/>
                  <a:miter lim="800000"/>
                </a:ln>
                <a:solidFill>
                  <a:schemeClr val="tx2"/>
                </a:solidFill>
                <a:effectLst>
                  <a:outerShdw blurRad="25500" dist="23000" dir="7020000" algn="tl">
                    <a:srgbClr val="000000">
                      <a:alpha val="50000"/>
                    </a:srgbClr>
                  </a:outerShdw>
                </a:effectLst>
              </a:rPr>
              <a:t> </a:t>
            </a:r>
          </a:p>
          <a:p>
            <a:pPr algn="ctr"/>
            <a:r>
              <a:rPr lang="en-US" sz="8600" b="1" dirty="0">
                <a:ln>
                  <a:solidFill>
                    <a:schemeClr val="accent5">
                      <a:lumMod val="40000"/>
                      <a:lumOff val="60000"/>
                    </a:schemeClr>
                  </a:solidFill>
                </a:ln>
                <a:solidFill>
                  <a:schemeClr val="accent5">
                    <a:lumMod val="40000"/>
                    <a:lumOff val="60000"/>
                  </a:schemeClr>
                </a:solidFill>
              </a:rPr>
              <a:t>Dr. </a:t>
            </a:r>
            <a:r>
              <a:rPr lang="en-US" sz="8600" b="1" dirty="0" err="1">
                <a:ln>
                  <a:solidFill>
                    <a:schemeClr val="accent5">
                      <a:lumMod val="40000"/>
                      <a:lumOff val="60000"/>
                    </a:schemeClr>
                  </a:solidFill>
                </a:ln>
                <a:solidFill>
                  <a:schemeClr val="accent5">
                    <a:lumMod val="40000"/>
                    <a:lumOff val="60000"/>
                  </a:schemeClr>
                </a:solidFill>
              </a:rPr>
              <a:t>Eman</a:t>
            </a:r>
            <a:r>
              <a:rPr lang="en-US" sz="8600" b="1" dirty="0">
                <a:ln>
                  <a:solidFill>
                    <a:schemeClr val="accent5">
                      <a:lumMod val="40000"/>
                      <a:lumOff val="60000"/>
                    </a:schemeClr>
                  </a:solidFill>
                </a:ln>
                <a:solidFill>
                  <a:schemeClr val="accent5">
                    <a:lumMod val="40000"/>
                    <a:lumOff val="60000"/>
                  </a:schemeClr>
                </a:solidFill>
              </a:rPr>
              <a:t> </a:t>
            </a:r>
            <a:r>
              <a:rPr lang="en-US" sz="8600" b="1" dirty="0" err="1">
                <a:ln>
                  <a:solidFill>
                    <a:schemeClr val="accent5">
                      <a:lumMod val="40000"/>
                      <a:lumOff val="60000"/>
                    </a:schemeClr>
                  </a:solidFill>
                </a:ln>
                <a:solidFill>
                  <a:schemeClr val="accent5">
                    <a:lumMod val="40000"/>
                    <a:lumOff val="60000"/>
                  </a:schemeClr>
                </a:solidFill>
              </a:rPr>
              <a:t>Gamal</a:t>
            </a:r>
            <a:r>
              <a:rPr lang="en-US" sz="8600" b="1" dirty="0">
                <a:ln>
                  <a:solidFill>
                    <a:schemeClr val="accent5">
                      <a:lumMod val="40000"/>
                      <a:lumOff val="60000"/>
                    </a:schemeClr>
                  </a:solidFill>
                </a:ln>
                <a:solidFill>
                  <a:schemeClr val="accent5">
                    <a:lumMod val="40000"/>
                    <a:lumOff val="60000"/>
                  </a:schemeClr>
                </a:solidFill>
              </a:rPr>
              <a:t> El-Din </a:t>
            </a:r>
            <a:r>
              <a:rPr lang="en-US" sz="8600" b="1" dirty="0" smtClean="0">
                <a:ln>
                  <a:solidFill>
                    <a:schemeClr val="accent5">
                      <a:lumMod val="40000"/>
                      <a:lumOff val="60000"/>
                    </a:schemeClr>
                  </a:solidFill>
                </a:ln>
                <a:solidFill>
                  <a:schemeClr val="accent5">
                    <a:lumMod val="40000"/>
                    <a:lumOff val="60000"/>
                  </a:schemeClr>
                </a:solidFill>
              </a:rPr>
              <a:t>El-</a:t>
            </a:r>
            <a:r>
              <a:rPr lang="en-US" sz="8600" b="1" dirty="0" err="1" smtClean="0">
                <a:ln>
                  <a:solidFill>
                    <a:schemeClr val="accent5">
                      <a:lumMod val="40000"/>
                      <a:lumOff val="60000"/>
                    </a:schemeClr>
                  </a:solidFill>
                </a:ln>
                <a:solidFill>
                  <a:schemeClr val="accent5">
                    <a:lumMod val="40000"/>
                    <a:lumOff val="60000"/>
                  </a:schemeClr>
                </a:solidFill>
              </a:rPr>
              <a:t>Ahwany</a:t>
            </a:r>
            <a:endParaRPr lang="en-US" sz="8600" b="1" dirty="0" smtClean="0">
              <a:ln>
                <a:solidFill>
                  <a:schemeClr val="accent5">
                    <a:lumMod val="40000"/>
                    <a:lumOff val="60000"/>
                  </a:schemeClr>
                </a:solidFill>
              </a:ln>
              <a:solidFill>
                <a:schemeClr val="accent5">
                  <a:lumMod val="40000"/>
                  <a:lumOff val="60000"/>
                </a:schemeClr>
              </a:solidFill>
            </a:endParaRPr>
          </a:p>
          <a:p>
            <a:pPr algn="ctr"/>
            <a:endParaRPr lang="en-US" sz="8600" dirty="0">
              <a:solidFill>
                <a:schemeClr val="accent5">
                  <a:lumMod val="40000"/>
                  <a:lumOff val="60000"/>
                </a:schemeClr>
              </a:solidFill>
            </a:endParaRPr>
          </a:p>
          <a:p>
            <a:pPr algn="ctr"/>
            <a:r>
              <a:rPr lang="en-US" sz="7400" b="1" dirty="0" smtClean="0">
                <a:ln w="18000">
                  <a:solidFill>
                    <a:schemeClr val="bg2">
                      <a:lumMod val="40000"/>
                      <a:lumOff val="60000"/>
                    </a:schemeClr>
                  </a:solidFill>
                  <a:prstDash val="solid"/>
                  <a:miter lim="800000"/>
                </a:ln>
                <a:solidFill>
                  <a:srgbClr val="FFFF00"/>
                </a:solidFill>
                <a:effectLst>
                  <a:outerShdw blurRad="25500" dist="23000" dir="7020000" algn="tl">
                    <a:srgbClr val="000000">
                      <a:alpha val="50000"/>
                    </a:srgbClr>
                  </a:outerShdw>
                </a:effectLst>
              </a:rPr>
              <a:t>Professor </a:t>
            </a:r>
            <a:r>
              <a:rPr lang="en-US" sz="7400" b="1" dirty="0">
                <a:ln w="18000">
                  <a:solidFill>
                    <a:schemeClr val="bg2">
                      <a:lumMod val="40000"/>
                      <a:lumOff val="60000"/>
                    </a:schemeClr>
                  </a:solidFill>
                  <a:prstDash val="solid"/>
                  <a:miter lim="800000"/>
                </a:ln>
                <a:solidFill>
                  <a:srgbClr val="FFFF00"/>
                </a:solidFill>
                <a:effectLst>
                  <a:outerShdw blurRad="25500" dist="23000" dir="7020000" algn="tl">
                    <a:srgbClr val="000000">
                      <a:alpha val="50000"/>
                    </a:srgbClr>
                  </a:outerShdw>
                </a:effectLst>
              </a:rPr>
              <a:t>of Immunology</a:t>
            </a:r>
          </a:p>
          <a:p>
            <a:pPr algn="ctr"/>
            <a:r>
              <a:rPr lang="en-US" sz="7400" b="1" dirty="0">
                <a:ln w="18000">
                  <a:solidFill>
                    <a:schemeClr val="bg2">
                      <a:lumMod val="40000"/>
                      <a:lumOff val="60000"/>
                    </a:schemeClr>
                  </a:solidFill>
                  <a:prstDash val="solid"/>
                  <a:miter lim="800000"/>
                </a:ln>
                <a:solidFill>
                  <a:srgbClr val="FFFF00"/>
                </a:solidFill>
                <a:effectLst>
                  <a:outerShdw blurRad="25500" dist="23000" dir="7020000" algn="tl">
                    <a:srgbClr val="000000">
                      <a:alpha val="50000"/>
                    </a:srgbClr>
                  </a:outerShdw>
                </a:effectLst>
              </a:rPr>
              <a:t>Immunology Department</a:t>
            </a:r>
          </a:p>
          <a:p>
            <a:pPr algn="ctr"/>
            <a:r>
              <a:rPr lang="en-US" sz="7400" b="1" dirty="0">
                <a:ln w="18000">
                  <a:solidFill>
                    <a:schemeClr val="bg2">
                      <a:lumMod val="40000"/>
                      <a:lumOff val="60000"/>
                    </a:schemeClr>
                  </a:solidFill>
                  <a:prstDash val="solid"/>
                  <a:miter lim="800000"/>
                </a:ln>
                <a:solidFill>
                  <a:srgbClr val="FFFF00"/>
                </a:solidFill>
                <a:effectLst>
                  <a:outerShdw blurRad="25500" dist="23000" dir="7020000" algn="tl">
                    <a:srgbClr val="000000">
                      <a:alpha val="50000"/>
                    </a:srgbClr>
                  </a:outerShdw>
                </a:effectLst>
              </a:rPr>
              <a:t>Theodor </a:t>
            </a:r>
            <a:r>
              <a:rPr lang="en-US" sz="7400" b="1" dirty="0" err="1">
                <a:ln w="18000">
                  <a:solidFill>
                    <a:schemeClr val="bg2">
                      <a:lumMod val="40000"/>
                      <a:lumOff val="60000"/>
                    </a:schemeClr>
                  </a:solidFill>
                  <a:prstDash val="solid"/>
                  <a:miter lim="800000"/>
                </a:ln>
                <a:solidFill>
                  <a:srgbClr val="FFFF00"/>
                </a:solidFill>
                <a:effectLst>
                  <a:outerShdw blurRad="25500" dist="23000" dir="7020000" algn="tl">
                    <a:srgbClr val="000000">
                      <a:alpha val="50000"/>
                    </a:srgbClr>
                  </a:outerShdw>
                </a:effectLst>
              </a:rPr>
              <a:t>Bilharz</a:t>
            </a:r>
            <a:r>
              <a:rPr lang="en-US" sz="7400" b="1" dirty="0">
                <a:ln w="18000">
                  <a:solidFill>
                    <a:schemeClr val="bg2">
                      <a:lumMod val="40000"/>
                      <a:lumOff val="60000"/>
                    </a:schemeClr>
                  </a:solidFill>
                  <a:prstDash val="solid"/>
                  <a:miter lim="800000"/>
                </a:ln>
                <a:solidFill>
                  <a:srgbClr val="FFFF00"/>
                </a:solidFill>
                <a:effectLst>
                  <a:outerShdw blurRad="25500" dist="23000" dir="7020000" algn="tl">
                    <a:srgbClr val="000000">
                      <a:alpha val="50000"/>
                    </a:srgbClr>
                  </a:outerShdw>
                </a:effectLst>
              </a:rPr>
              <a:t> Research Institute</a:t>
            </a:r>
          </a:p>
          <a:p>
            <a:pPr algn="ctr"/>
            <a:r>
              <a:rPr lang="en-US" sz="9600" b="1" dirty="0">
                <a:ln w="18000">
                  <a:solidFill>
                    <a:schemeClr val="accent4">
                      <a:lumMod val="75000"/>
                    </a:schemeClr>
                  </a:solidFill>
                  <a:prstDash val="solid"/>
                  <a:miter lim="800000"/>
                </a:ln>
                <a:solidFill>
                  <a:schemeClr val="tx2"/>
                </a:solidFill>
                <a:effectLst>
                  <a:outerShdw blurRad="25500" dist="23000" dir="7020000" algn="tl">
                    <a:srgbClr val="000000">
                      <a:alpha val="50000"/>
                    </a:srgbClr>
                  </a:outerShdw>
                </a:effectLst>
              </a:rPr>
              <a:t> </a:t>
            </a:r>
          </a:p>
          <a:p>
            <a:endParaRPr lang="en-US" dirty="0">
              <a:solidFill>
                <a:srgbClr val="FFFF00"/>
              </a:solidFill>
            </a:endParaRPr>
          </a:p>
        </p:txBody>
      </p:sp>
      <p:pic>
        <p:nvPicPr>
          <p:cNvPr id="4" name="Picture 3" descr="لوجو المعهد"/>
          <p:cNvPicPr>
            <a:picLocks noChangeAspect="1" noChangeArrowheads="1"/>
          </p:cNvPicPr>
          <p:nvPr/>
        </p:nvPicPr>
        <p:blipFill>
          <a:blip r:embed="rId2" cstate="print"/>
          <a:srcRect/>
          <a:stretch>
            <a:fillRect/>
          </a:stretch>
        </p:blipFill>
        <p:spPr bwMode="auto">
          <a:xfrm>
            <a:off x="0" y="0"/>
            <a:ext cx="1691680" cy="1124744"/>
          </a:xfrm>
          <a:prstGeom prst="rect">
            <a:avLst/>
          </a:prstGeom>
          <a:ln>
            <a:noFill/>
          </a:ln>
          <a:effectLst>
            <a:softEdge rad="112500"/>
          </a:effectLst>
        </p:spPr>
      </p:pic>
      <p:sp>
        <p:nvSpPr>
          <p:cNvPr id="5" name="Rectangle 4"/>
          <p:cNvSpPr/>
          <p:nvPr/>
        </p:nvSpPr>
        <p:spPr>
          <a:xfrm>
            <a:off x="5652120" y="188640"/>
            <a:ext cx="3491880" cy="923330"/>
          </a:xfrm>
          <a:prstGeom prst="rect">
            <a:avLst/>
          </a:prstGeom>
        </p:spPr>
        <p:txBody>
          <a:bodyPr wrap="square">
            <a:spAutoFit/>
          </a:bodyPr>
          <a:lstStyle/>
          <a:p>
            <a:pPr algn="ctr"/>
            <a:r>
              <a:rPr lang="en-US" b="1" dirty="0" smtClean="0"/>
              <a:t>3</a:t>
            </a:r>
            <a:r>
              <a:rPr lang="en-US" b="1" baseline="30000" dirty="0" smtClean="0"/>
              <a:t>rd</a:t>
            </a:r>
            <a:r>
              <a:rPr lang="en-US" b="1" dirty="0" smtClean="0"/>
              <a:t> Congress of Hepatitis and Liver Diseases October 10-12, 2016 Dubai, UAE</a:t>
            </a:r>
            <a:endParaRPr lang="en-US" b="1" dirty="0"/>
          </a:p>
        </p:txBody>
      </p:sp>
    </p:spTree>
    <p:extLst>
      <p:ext uri="{BB962C8B-B14F-4D97-AF65-F5344CB8AC3E}">
        <p14:creationId xmlns="" xmlns:p14="http://schemas.microsoft.com/office/powerpoint/2010/main" val="3303679886"/>
      </p:ext>
    </p:extLst>
  </p:cSld>
  <p:clrMapOvr>
    <a:masterClrMapping/>
  </p:clrMapOvr>
  <p:transition spd="slow" advTm="88110">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64" y="0"/>
            <a:ext cx="8229600" cy="1399032"/>
          </a:xfrm>
        </p:spPr>
        <p:txBody>
          <a:bodyPr>
            <a:normAutofit/>
          </a:bodyPr>
          <a:lstStyle/>
          <a:p>
            <a:pPr algn="ctr"/>
            <a:r>
              <a:rPr lang="en-US" sz="3200" b="1" i="1" dirty="0" smtClean="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rPr>
              <a:t>2- Peripheral </a:t>
            </a:r>
            <a:r>
              <a:rPr lang="en-US" sz="32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rPr>
              <a:t>Blood Monocytes</a:t>
            </a:r>
          </a:p>
        </p:txBody>
      </p:sp>
      <p:sp>
        <p:nvSpPr>
          <p:cNvPr id="3" name="Content Placeholder 2"/>
          <p:cNvSpPr>
            <a:spLocks noGrp="1"/>
          </p:cNvSpPr>
          <p:nvPr>
            <p:ph idx="1"/>
          </p:nvPr>
        </p:nvSpPr>
        <p:spPr>
          <a:xfrm>
            <a:off x="440864" y="1124744"/>
            <a:ext cx="8229600" cy="4572000"/>
          </a:xfrm>
        </p:spPr>
        <p:txBody>
          <a:bodyPr>
            <a:noAutofit/>
          </a:bodyPr>
          <a:lstStyle/>
          <a:p>
            <a:pPr algn="just">
              <a:buFont typeface="Wingdings" pitchFamily="2" charset="2"/>
              <a:buChar char="v"/>
            </a:pPr>
            <a:r>
              <a:rPr lang="en-US" sz="2000" b="1" dirty="0">
                <a:solidFill>
                  <a:schemeClr val="accent5">
                    <a:lumMod val="20000"/>
                    <a:lumOff val="80000"/>
                  </a:schemeClr>
                </a:solidFill>
              </a:rPr>
              <a:t>Monocytes Are The Master Controller: Tissue damage generated by </a:t>
            </a:r>
            <a:r>
              <a:rPr lang="en-US" sz="2000" b="1" dirty="0" smtClean="0">
                <a:solidFill>
                  <a:schemeClr val="accent5">
                    <a:lumMod val="20000"/>
                    <a:lumOff val="80000"/>
                  </a:schemeClr>
                </a:solidFill>
              </a:rPr>
              <a:t>CLDs or </a:t>
            </a:r>
            <a:r>
              <a:rPr lang="en-US" sz="2000" b="1" dirty="0">
                <a:solidFill>
                  <a:schemeClr val="accent5">
                    <a:lumMod val="20000"/>
                    <a:lumOff val="80000"/>
                  </a:schemeClr>
                </a:solidFill>
              </a:rPr>
              <a:t>injury stimulates the recruitment of monocytes from the blood stream. </a:t>
            </a:r>
            <a:endParaRPr lang="en-US" sz="2000" b="1" dirty="0" smtClean="0">
              <a:solidFill>
                <a:schemeClr val="accent5">
                  <a:lumMod val="20000"/>
                  <a:lumOff val="80000"/>
                </a:schemeClr>
              </a:solidFill>
            </a:endParaRPr>
          </a:p>
          <a:p>
            <a:pPr algn="just">
              <a:buFont typeface="Wingdings" pitchFamily="2" charset="2"/>
              <a:buChar char="v"/>
            </a:pPr>
            <a:r>
              <a:rPr lang="en-US" sz="2000" b="1" dirty="0" smtClean="0">
                <a:solidFill>
                  <a:schemeClr val="accent5">
                    <a:lumMod val="20000"/>
                    <a:lumOff val="80000"/>
                  </a:schemeClr>
                </a:solidFill>
              </a:rPr>
              <a:t>Once </a:t>
            </a:r>
            <a:r>
              <a:rPr lang="en-US" sz="2000" b="1" dirty="0">
                <a:solidFill>
                  <a:schemeClr val="accent5">
                    <a:lumMod val="20000"/>
                    <a:lumOff val="80000"/>
                  </a:schemeClr>
                </a:solidFill>
              </a:rPr>
              <a:t>recruited to the site of injury, these monocytes are stimulated to differentiate into either </a:t>
            </a:r>
            <a:r>
              <a:rPr lang="en-US" sz="2000" b="1" dirty="0" smtClean="0">
                <a:solidFill>
                  <a:schemeClr val="accent5">
                    <a:lumMod val="20000"/>
                    <a:lumOff val="80000"/>
                  </a:schemeClr>
                </a:solidFill>
              </a:rPr>
              <a:t>pro-fibrotic macrophages </a:t>
            </a:r>
            <a:r>
              <a:rPr lang="en-US" sz="2000" b="1" dirty="0">
                <a:solidFill>
                  <a:schemeClr val="accent5">
                    <a:lumMod val="20000"/>
                    <a:lumOff val="80000"/>
                  </a:schemeClr>
                </a:solidFill>
              </a:rPr>
              <a:t>and </a:t>
            </a:r>
            <a:r>
              <a:rPr lang="en-US" sz="2000" b="1" dirty="0" err="1">
                <a:solidFill>
                  <a:schemeClr val="accent5">
                    <a:lumMod val="20000"/>
                    <a:lumOff val="80000"/>
                  </a:schemeClr>
                </a:solidFill>
              </a:rPr>
              <a:t>fibrocytes</a:t>
            </a:r>
            <a:r>
              <a:rPr lang="en-US" sz="2000" b="1" dirty="0">
                <a:solidFill>
                  <a:schemeClr val="accent5">
                    <a:lumMod val="20000"/>
                    <a:lumOff val="80000"/>
                  </a:schemeClr>
                </a:solidFill>
              </a:rPr>
              <a:t> or regulatory macrophages, depending upon the cytokines and growth factors found in conjunction with the damaged tissue. </a:t>
            </a:r>
          </a:p>
        </p:txBody>
      </p:sp>
      <p:pic>
        <p:nvPicPr>
          <p:cNvPr id="4" name="Content Placeholder 4"/>
          <p:cNvPicPr>
            <a:picLocks/>
          </p:cNvPicPr>
          <p:nvPr/>
        </p:nvPicPr>
        <p:blipFill rotWithShape="1">
          <a:blip r:embed="rId2" cstate="print">
            <a:extLst>
              <a:ext uri="{28A0092B-C50C-407E-A947-70E740481C1C}">
                <a14:useLocalDpi xmlns="" xmlns:a14="http://schemas.microsoft.com/office/drawing/2010/main" val="0"/>
              </a:ext>
            </a:extLst>
          </a:blip>
          <a:srcRect l="1281" r="1443" b="71091"/>
          <a:stretch/>
        </p:blipFill>
        <p:spPr bwMode="auto">
          <a:xfrm>
            <a:off x="-32671" y="3789040"/>
            <a:ext cx="9176671" cy="3068960"/>
          </a:xfrm>
          <a:prstGeom prst="rect">
            <a:avLst/>
          </a:prstGeom>
          <a:noFill/>
          <a:ln>
            <a:noFill/>
          </a:ln>
          <a:effectLst/>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984619319"/>
      </p:ext>
    </p:extLst>
  </p:cSld>
  <p:clrMapOvr>
    <a:masterClrMapping/>
  </p:clrMapOvr>
  <p:transition spd="slow" advTm="88110">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91815574"/>
      </p:ext>
    </p:extLst>
  </p:cSld>
  <p:clrMapOvr>
    <a:masterClrMapping/>
  </p:clrMapOvr>
  <p:transition spd="slow" advTm="88110">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rPr>
              <a:t>3- Hepatic Macrophages</a:t>
            </a:r>
            <a:br>
              <a:rPr lang="en-US" sz="32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rPr>
            </a:br>
            <a:endParaRPr lang="en-US" sz="32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endParaRPr>
          </a:p>
        </p:txBody>
      </p:sp>
      <p:sp>
        <p:nvSpPr>
          <p:cNvPr id="3" name="Content Placeholder 2"/>
          <p:cNvSpPr>
            <a:spLocks noGrp="1"/>
          </p:cNvSpPr>
          <p:nvPr>
            <p:ph idx="1"/>
          </p:nvPr>
        </p:nvSpPr>
        <p:spPr>
          <a:xfrm>
            <a:off x="467544" y="1268760"/>
            <a:ext cx="8229600" cy="4572000"/>
          </a:xfrm>
        </p:spPr>
        <p:txBody>
          <a:bodyPr>
            <a:normAutofit fontScale="70000" lnSpcReduction="20000"/>
          </a:bodyPr>
          <a:lstStyle/>
          <a:p>
            <a:pPr>
              <a:buFont typeface="Wingdings" pitchFamily="2" charset="2"/>
              <a:buChar char="v"/>
            </a:pPr>
            <a:r>
              <a:rPr lang="en-US" sz="3400" b="1" dirty="0">
                <a:solidFill>
                  <a:schemeClr val="accent5">
                    <a:lumMod val="20000"/>
                    <a:lumOff val="80000"/>
                  </a:schemeClr>
                </a:solidFill>
              </a:rPr>
              <a:t>The hepatic macrophages is a critical source of TGF-</a:t>
            </a:r>
            <a:r>
              <a:rPr lang="el-GR" sz="3400" b="1" dirty="0">
                <a:solidFill>
                  <a:schemeClr val="accent5">
                    <a:lumMod val="20000"/>
                    <a:lumOff val="80000"/>
                  </a:schemeClr>
                </a:solidFill>
              </a:rPr>
              <a:t>β</a:t>
            </a:r>
            <a:r>
              <a:rPr lang="en-US" sz="3400" b="1" dirty="0">
                <a:solidFill>
                  <a:schemeClr val="accent5">
                    <a:lumMod val="20000"/>
                    <a:lumOff val="80000"/>
                  </a:schemeClr>
                </a:solidFill>
              </a:rPr>
              <a:t> and PFGF in liver fibrosis</a:t>
            </a:r>
            <a:r>
              <a:rPr lang="en-US" sz="3400" b="1" dirty="0" smtClean="0">
                <a:solidFill>
                  <a:schemeClr val="accent5">
                    <a:lumMod val="20000"/>
                    <a:lumOff val="80000"/>
                  </a:schemeClr>
                </a:solidFill>
              </a:rPr>
              <a:t>.</a:t>
            </a:r>
          </a:p>
          <a:p>
            <a:pPr>
              <a:buFont typeface="Wingdings" pitchFamily="2" charset="2"/>
              <a:buChar char="v"/>
            </a:pPr>
            <a:r>
              <a:rPr lang="en-US" sz="3400" b="1" dirty="0" smtClean="0">
                <a:solidFill>
                  <a:schemeClr val="accent5">
                    <a:lumMod val="20000"/>
                    <a:lumOff val="80000"/>
                  </a:schemeClr>
                </a:solidFill>
              </a:rPr>
              <a:t>MQ &amp; KCs secrete the potent </a:t>
            </a:r>
            <a:r>
              <a:rPr lang="en-US" sz="3400" b="1" dirty="0" err="1" smtClean="0">
                <a:solidFill>
                  <a:schemeClr val="accent5">
                    <a:lumMod val="20000"/>
                    <a:lumOff val="80000"/>
                  </a:schemeClr>
                </a:solidFill>
              </a:rPr>
              <a:t>profibrogenic</a:t>
            </a:r>
            <a:r>
              <a:rPr lang="en-US" sz="3400" b="1" dirty="0" smtClean="0">
                <a:solidFill>
                  <a:schemeClr val="accent5">
                    <a:lumMod val="20000"/>
                    <a:lumOff val="80000"/>
                  </a:schemeClr>
                </a:solidFill>
              </a:rPr>
              <a:t> cytokines IL-4 and IL-13.</a:t>
            </a:r>
          </a:p>
          <a:p>
            <a:pPr>
              <a:buFont typeface="Wingdings" pitchFamily="2" charset="2"/>
              <a:buChar char="v"/>
            </a:pPr>
            <a:r>
              <a:rPr lang="en-US" sz="3400" b="1" dirty="0" smtClean="0">
                <a:solidFill>
                  <a:schemeClr val="accent5">
                    <a:lumMod val="20000"/>
                    <a:lumOff val="80000"/>
                  </a:schemeClr>
                </a:solidFill>
              </a:rPr>
              <a:t>MQ secrete IGF-1          stimulate the proliferation and </a:t>
            </a:r>
            <a:r>
              <a:rPr lang="en-US" sz="3400" b="1" dirty="0" err="1" smtClean="0">
                <a:solidFill>
                  <a:schemeClr val="accent5">
                    <a:lumMod val="20000"/>
                    <a:lumOff val="80000"/>
                  </a:schemeClr>
                </a:solidFill>
              </a:rPr>
              <a:t>surivial</a:t>
            </a:r>
            <a:r>
              <a:rPr lang="en-US" sz="3400" b="1" dirty="0" smtClean="0">
                <a:solidFill>
                  <a:schemeClr val="accent5">
                    <a:lumMod val="20000"/>
                    <a:lumOff val="80000"/>
                  </a:schemeClr>
                </a:solidFill>
              </a:rPr>
              <a:t> of </a:t>
            </a:r>
            <a:r>
              <a:rPr lang="en-US" sz="3400" b="1" dirty="0" err="1" smtClean="0">
                <a:solidFill>
                  <a:schemeClr val="accent5">
                    <a:lumMod val="20000"/>
                    <a:lumOff val="80000"/>
                  </a:schemeClr>
                </a:solidFill>
              </a:rPr>
              <a:t>myfibroblasts</a:t>
            </a:r>
            <a:r>
              <a:rPr lang="en-US" sz="3400" b="1" dirty="0" smtClean="0">
                <a:solidFill>
                  <a:schemeClr val="accent5">
                    <a:lumMod val="20000"/>
                    <a:lumOff val="80000"/>
                  </a:schemeClr>
                </a:solidFill>
              </a:rPr>
              <a:t> and </a:t>
            </a:r>
            <a:r>
              <a:rPr lang="en-US" sz="3400" b="1" dirty="0" err="1" smtClean="0">
                <a:solidFill>
                  <a:schemeClr val="accent5">
                    <a:lumMod val="20000"/>
                    <a:lumOff val="80000"/>
                  </a:schemeClr>
                </a:solidFill>
              </a:rPr>
              <a:t>prometes</a:t>
            </a:r>
            <a:r>
              <a:rPr lang="en-US" sz="3400" b="1" dirty="0" smtClean="0">
                <a:solidFill>
                  <a:schemeClr val="accent5">
                    <a:lumMod val="20000"/>
                    <a:lumOff val="80000"/>
                  </a:schemeClr>
                </a:solidFill>
              </a:rPr>
              <a:t> the collagen synthesis by these cells.</a:t>
            </a:r>
          </a:p>
          <a:p>
            <a:pPr>
              <a:buFont typeface="Wingdings" pitchFamily="2" charset="2"/>
              <a:buChar char="v"/>
            </a:pPr>
            <a:endParaRPr lang="en-US" sz="3200" b="1" dirty="0">
              <a:solidFill>
                <a:schemeClr val="accent5">
                  <a:lumMod val="20000"/>
                  <a:lumOff val="80000"/>
                </a:schemeClr>
              </a:solidFill>
            </a:endParaRPr>
          </a:p>
          <a:p>
            <a:pPr marL="484632" indent="0" algn="ctr">
              <a:spcBef>
                <a:spcPct val="0"/>
              </a:spcBef>
              <a:buFont typeface="Wingdings" pitchFamily="2" charset="2"/>
              <a:buChar char="v"/>
            </a:pPr>
            <a:r>
              <a:rPr lang="en-US" sz="46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4- Portal Fibroblasts</a:t>
            </a:r>
          </a:p>
          <a:p>
            <a:pPr algn="just">
              <a:buFont typeface="Wingdings" pitchFamily="2" charset="2"/>
              <a:buChar char="v"/>
            </a:pPr>
            <a:r>
              <a:rPr lang="en-US" sz="3400" b="1" dirty="0">
                <a:solidFill>
                  <a:schemeClr val="accent5">
                    <a:lumMod val="20000"/>
                    <a:lumOff val="80000"/>
                  </a:schemeClr>
                </a:solidFill>
              </a:rPr>
              <a:t>The</a:t>
            </a:r>
            <a:r>
              <a:rPr lang="en-US" sz="3400" dirty="0"/>
              <a:t> </a:t>
            </a:r>
            <a:r>
              <a:rPr lang="en-US" sz="3400" b="1" dirty="0">
                <a:solidFill>
                  <a:schemeClr val="accent5">
                    <a:lumMod val="20000"/>
                    <a:lumOff val="80000"/>
                  </a:schemeClr>
                </a:solidFill>
              </a:rPr>
              <a:t>portal fibroblast were located within the Connective tissue of portal areas.</a:t>
            </a:r>
          </a:p>
          <a:p>
            <a:pPr algn="just">
              <a:buFont typeface="Wingdings" pitchFamily="2" charset="2"/>
              <a:buChar char="v"/>
            </a:pPr>
            <a:r>
              <a:rPr lang="en-US" sz="3400" b="1" dirty="0">
                <a:solidFill>
                  <a:schemeClr val="accent5">
                    <a:lumMod val="20000"/>
                    <a:lumOff val="80000"/>
                  </a:schemeClr>
                </a:solidFill>
              </a:rPr>
              <a:t>During liver injury, PFs express the highly specific fibroblast marker TE7</a:t>
            </a:r>
            <a:r>
              <a:rPr lang="en-US" sz="3400" b="1" dirty="0" smtClean="0">
                <a:solidFill>
                  <a:schemeClr val="accent5">
                    <a:lumMod val="20000"/>
                    <a:lumOff val="80000"/>
                  </a:schemeClr>
                </a:solidFill>
              </a:rPr>
              <a:t>.</a:t>
            </a:r>
            <a:endParaRPr lang="en-US" sz="3400" b="1" dirty="0">
              <a:solidFill>
                <a:schemeClr val="accent5">
                  <a:lumMod val="20000"/>
                  <a:lumOff val="80000"/>
                </a:schemeClr>
              </a:solidFill>
            </a:endParaRPr>
          </a:p>
        </p:txBody>
      </p:sp>
      <p:sp>
        <p:nvSpPr>
          <p:cNvPr id="5" name="Right Arrow 4"/>
          <p:cNvSpPr/>
          <p:nvPr/>
        </p:nvSpPr>
        <p:spPr>
          <a:xfrm>
            <a:off x="3707904" y="2638594"/>
            <a:ext cx="576064" cy="261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99757211"/>
      </p:ext>
    </p:extLst>
  </p:cSld>
  <p:clrMapOvr>
    <a:masterClrMapping/>
  </p:clrMapOvr>
  <p:transition spd="slow" advTm="88110">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399032"/>
          </a:xfrm>
        </p:spPr>
        <p:txBody>
          <a:bodyPr>
            <a:noAutofit/>
          </a:bodyPr>
          <a:lstStyle/>
          <a:p>
            <a:pPr algn="ctr"/>
            <a:r>
              <a:rPr lang="en-US" sz="32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rPr>
              <a:t>5- Epithelial–</a:t>
            </a:r>
            <a:r>
              <a:rPr lang="en-US" sz="3200" b="1" i="1" dirty="0" err="1">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rPr>
              <a:t>Mesenchymal</a:t>
            </a:r>
            <a:r>
              <a:rPr lang="en-US" sz="32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rPr>
              <a:t> Transition (EMT)</a:t>
            </a:r>
            <a: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
            </a:r>
            <a:b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endParaRPr lang="en-US" sz="3200" dirty="0"/>
          </a:p>
        </p:txBody>
      </p:sp>
      <p:sp>
        <p:nvSpPr>
          <p:cNvPr id="3" name="Content Placeholder 2"/>
          <p:cNvSpPr>
            <a:spLocks noGrp="1"/>
          </p:cNvSpPr>
          <p:nvPr>
            <p:ph idx="1"/>
          </p:nvPr>
        </p:nvSpPr>
        <p:spPr>
          <a:xfrm>
            <a:off x="179512" y="1414065"/>
            <a:ext cx="6480720" cy="4609984"/>
          </a:xfrm>
        </p:spPr>
        <p:txBody>
          <a:bodyPr>
            <a:noAutofit/>
          </a:bodyPr>
          <a:lstStyle/>
          <a:p>
            <a:pPr>
              <a:buFont typeface="Wingdings" pitchFamily="2" charset="2"/>
              <a:buChar char="v"/>
            </a:pPr>
            <a:r>
              <a:rPr lang="en-US" sz="2200" b="1" dirty="0">
                <a:solidFill>
                  <a:schemeClr val="accent5">
                    <a:lumMod val="20000"/>
                    <a:lumOff val="80000"/>
                  </a:schemeClr>
                </a:solidFill>
              </a:rPr>
              <a:t>Down regulation of </a:t>
            </a:r>
            <a:r>
              <a:rPr lang="en-US" sz="2200" b="1" dirty="0" smtClean="0">
                <a:solidFill>
                  <a:srgbClr val="92D050"/>
                </a:solidFill>
              </a:rPr>
              <a:t>E-</a:t>
            </a:r>
            <a:r>
              <a:rPr lang="en-US" sz="2200" b="1" dirty="0" err="1" smtClean="0">
                <a:solidFill>
                  <a:srgbClr val="92D050"/>
                </a:solidFill>
              </a:rPr>
              <a:t>Cadehrins</a:t>
            </a:r>
            <a:r>
              <a:rPr lang="en-US" sz="2200" b="1" dirty="0" smtClean="0">
                <a:solidFill>
                  <a:schemeClr val="accent5">
                    <a:lumMod val="20000"/>
                    <a:lumOff val="80000"/>
                  </a:schemeClr>
                </a:solidFill>
              </a:rPr>
              <a:t>.</a:t>
            </a:r>
            <a:endParaRPr lang="en-US" sz="2200" b="1" dirty="0">
              <a:solidFill>
                <a:schemeClr val="accent5">
                  <a:lumMod val="20000"/>
                  <a:lumOff val="80000"/>
                </a:schemeClr>
              </a:solidFill>
            </a:endParaRPr>
          </a:p>
          <a:p>
            <a:pPr>
              <a:buFont typeface="Wingdings" pitchFamily="2" charset="2"/>
              <a:buChar char="v"/>
            </a:pPr>
            <a:r>
              <a:rPr lang="en-US" sz="2200" b="1" dirty="0">
                <a:solidFill>
                  <a:schemeClr val="accent5">
                    <a:lumMod val="20000"/>
                    <a:lumOff val="80000"/>
                  </a:schemeClr>
                </a:solidFill>
              </a:rPr>
              <a:t>Up-regulation of </a:t>
            </a:r>
            <a:r>
              <a:rPr lang="en-US" sz="2200" b="1" dirty="0">
                <a:solidFill>
                  <a:srgbClr val="92D050"/>
                </a:solidFill>
              </a:rPr>
              <a:t>MMPs</a:t>
            </a:r>
            <a:r>
              <a:rPr lang="en-US" sz="2200" b="1" dirty="0">
                <a:solidFill>
                  <a:schemeClr val="accent5">
                    <a:lumMod val="20000"/>
                    <a:lumOff val="80000"/>
                  </a:schemeClr>
                </a:solidFill>
              </a:rPr>
              <a:t>.</a:t>
            </a:r>
          </a:p>
          <a:p>
            <a:pPr>
              <a:buFont typeface="Wingdings" pitchFamily="2" charset="2"/>
              <a:buChar char="v"/>
            </a:pPr>
            <a:r>
              <a:rPr lang="en-US" sz="2200" b="1" dirty="0">
                <a:solidFill>
                  <a:schemeClr val="accent5">
                    <a:lumMod val="20000"/>
                    <a:lumOff val="80000"/>
                  </a:schemeClr>
                </a:solidFill>
              </a:rPr>
              <a:t>Up-regulation and/or </a:t>
            </a:r>
            <a:r>
              <a:rPr lang="en-US" sz="2200" b="1" dirty="0">
                <a:solidFill>
                  <a:srgbClr val="92D050"/>
                </a:solidFill>
              </a:rPr>
              <a:t>nuclear </a:t>
            </a:r>
            <a:r>
              <a:rPr lang="en-US" sz="2200" b="1" dirty="0" smtClean="0">
                <a:solidFill>
                  <a:srgbClr val="92D050"/>
                </a:solidFill>
              </a:rPr>
              <a:t>translocation </a:t>
            </a:r>
            <a:r>
              <a:rPr lang="en-US" sz="2200" b="1" dirty="0">
                <a:solidFill>
                  <a:srgbClr val="92D050"/>
                </a:solidFill>
              </a:rPr>
              <a:t>of transcription factors </a:t>
            </a:r>
            <a:r>
              <a:rPr lang="en-US" sz="2200" b="1" dirty="0">
                <a:solidFill>
                  <a:schemeClr val="accent5">
                    <a:lumMod val="20000"/>
                    <a:lumOff val="80000"/>
                  </a:schemeClr>
                </a:solidFill>
              </a:rPr>
              <a:t>underlying specific gene program.</a:t>
            </a:r>
          </a:p>
          <a:p>
            <a:pPr>
              <a:buFont typeface="Wingdings" pitchFamily="2" charset="2"/>
              <a:buChar char="v"/>
            </a:pPr>
            <a:r>
              <a:rPr lang="en-US" sz="2200" b="1" dirty="0">
                <a:solidFill>
                  <a:schemeClr val="accent5">
                    <a:lumMod val="20000"/>
                    <a:lumOff val="80000"/>
                  </a:schemeClr>
                </a:solidFill>
              </a:rPr>
              <a:t>Loss of </a:t>
            </a:r>
            <a:r>
              <a:rPr lang="en-US" sz="2200" b="1" dirty="0">
                <a:solidFill>
                  <a:srgbClr val="92D050"/>
                </a:solidFill>
              </a:rPr>
              <a:t>cytokeratin</a:t>
            </a:r>
            <a:r>
              <a:rPr lang="en-US" sz="2200" b="1" dirty="0">
                <a:solidFill>
                  <a:schemeClr val="accent5">
                    <a:lumMod val="20000"/>
                    <a:lumOff val="80000"/>
                  </a:schemeClr>
                </a:solidFill>
              </a:rPr>
              <a:t>  and other epithelial  markers.</a:t>
            </a:r>
          </a:p>
          <a:p>
            <a:pPr>
              <a:buFont typeface="Wingdings" pitchFamily="2" charset="2"/>
              <a:buChar char="v"/>
            </a:pPr>
            <a:r>
              <a:rPr lang="en-US" sz="2200" b="1" dirty="0">
                <a:solidFill>
                  <a:schemeClr val="accent5">
                    <a:lumMod val="20000"/>
                    <a:lumOff val="80000"/>
                  </a:schemeClr>
                </a:solidFill>
              </a:rPr>
              <a:t>Expression of </a:t>
            </a:r>
            <a:r>
              <a:rPr lang="en-US" sz="2200" b="1" i="1" dirty="0">
                <a:solidFill>
                  <a:srgbClr val="92D050"/>
                </a:solidFill>
              </a:rPr>
              <a:t>alpha</a:t>
            </a:r>
            <a:r>
              <a:rPr lang="en-US" sz="2200" b="1" dirty="0">
                <a:solidFill>
                  <a:srgbClr val="92D050"/>
                </a:solidFill>
              </a:rPr>
              <a:t>-SMA &amp; FSP-1</a:t>
            </a:r>
            <a:r>
              <a:rPr lang="en-US" sz="2200" b="1" dirty="0">
                <a:solidFill>
                  <a:schemeClr val="accent5">
                    <a:lumMod val="20000"/>
                    <a:lumOff val="80000"/>
                  </a:schemeClr>
                </a:solidFill>
              </a:rPr>
              <a:t>.</a:t>
            </a:r>
          </a:p>
          <a:p>
            <a:pPr>
              <a:buFont typeface="Wingdings" pitchFamily="2" charset="2"/>
              <a:buChar char="v"/>
            </a:pPr>
            <a:r>
              <a:rPr lang="en-US" sz="2200" b="1" dirty="0">
                <a:solidFill>
                  <a:schemeClr val="accent5">
                    <a:lumMod val="20000"/>
                    <a:lumOff val="80000"/>
                  </a:schemeClr>
                </a:solidFill>
              </a:rPr>
              <a:t>The chemokine </a:t>
            </a:r>
            <a:r>
              <a:rPr lang="en-US" sz="2200" b="1" dirty="0" smtClean="0">
                <a:solidFill>
                  <a:srgbClr val="92D050"/>
                </a:solidFill>
              </a:rPr>
              <a:t>Rho-</a:t>
            </a:r>
            <a:r>
              <a:rPr lang="en-US" sz="2200" b="1" dirty="0" err="1" smtClean="0">
                <a:solidFill>
                  <a:srgbClr val="92D050"/>
                </a:solidFill>
              </a:rPr>
              <a:t>GTPases</a:t>
            </a:r>
            <a:r>
              <a:rPr lang="en-US" sz="2200" b="1" dirty="0" smtClean="0">
                <a:solidFill>
                  <a:schemeClr val="accent5">
                    <a:lumMod val="20000"/>
                    <a:lumOff val="80000"/>
                  </a:schemeClr>
                </a:solidFill>
              </a:rPr>
              <a:t> </a:t>
            </a:r>
            <a:r>
              <a:rPr lang="en-US" sz="2200" b="1" dirty="0">
                <a:solidFill>
                  <a:schemeClr val="accent5">
                    <a:lumMod val="20000"/>
                    <a:lumOff val="80000"/>
                  </a:schemeClr>
                </a:solidFill>
              </a:rPr>
              <a:t>mediated cytoskeletal reorganization to favor cell shape changes and activate motility.</a:t>
            </a:r>
          </a:p>
          <a:p>
            <a:pPr>
              <a:buFont typeface="Wingdings" pitchFamily="2" charset="2"/>
              <a:buChar char="v"/>
            </a:pPr>
            <a:r>
              <a:rPr lang="en-US" sz="2200" b="1" dirty="0">
                <a:solidFill>
                  <a:schemeClr val="accent5">
                    <a:lumMod val="20000"/>
                    <a:lumOff val="80000"/>
                  </a:schemeClr>
                </a:solidFill>
              </a:rPr>
              <a:t>The production of </a:t>
            </a:r>
            <a:r>
              <a:rPr lang="en-US" sz="2200" b="1" dirty="0" err="1">
                <a:solidFill>
                  <a:srgbClr val="92D050"/>
                </a:solidFill>
              </a:rPr>
              <a:t>colagen</a:t>
            </a:r>
            <a:r>
              <a:rPr lang="en-US" sz="2200" b="1" dirty="0">
                <a:solidFill>
                  <a:srgbClr val="92D050"/>
                </a:solidFill>
              </a:rPr>
              <a:t> type </a:t>
            </a:r>
            <a:r>
              <a:rPr lang="en-US" sz="2200" b="1" dirty="0" smtClean="0">
                <a:solidFill>
                  <a:srgbClr val="92D050"/>
                </a:solidFill>
              </a:rPr>
              <a:t>I,III  </a:t>
            </a:r>
            <a:r>
              <a:rPr lang="en-US" sz="2200" b="1" dirty="0">
                <a:solidFill>
                  <a:schemeClr val="accent5">
                    <a:lumMod val="20000"/>
                    <a:lumOff val="80000"/>
                  </a:schemeClr>
                </a:solidFill>
              </a:rPr>
              <a:t>&amp; </a:t>
            </a:r>
            <a:r>
              <a:rPr lang="en-US" sz="2200" b="1" dirty="0" err="1">
                <a:solidFill>
                  <a:srgbClr val="92D050"/>
                </a:solidFill>
              </a:rPr>
              <a:t>fibronectin</a:t>
            </a:r>
            <a:r>
              <a:rPr lang="en-US" sz="2200" b="1" dirty="0">
                <a:solidFill>
                  <a:schemeClr val="accent5">
                    <a:lumMod val="20000"/>
                    <a:lumOff val="80000"/>
                  </a:schemeClr>
                </a:solidFill>
              </a:rPr>
              <a:t>.</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88224" y="1563752"/>
            <a:ext cx="2394025" cy="4601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8448798"/>
      </p:ext>
    </p:extLst>
  </p:cSld>
  <p:clrMapOvr>
    <a:masterClrMapping/>
  </p:clrMapOvr>
  <p:transition spd="slow" advTm="88110">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399032"/>
          </a:xfrm>
        </p:spPr>
        <p:txBody>
          <a:bodyPr>
            <a:normAutofit/>
          </a:bodyPr>
          <a:lstStyle/>
          <a:p>
            <a:pPr algn="ctr"/>
            <a:r>
              <a:rPr lang="en-US" sz="32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rPr>
              <a:t>EMT (Cont.)</a:t>
            </a:r>
          </a:p>
        </p:txBody>
      </p:sp>
      <p:sp>
        <p:nvSpPr>
          <p:cNvPr id="3" name="Content Placeholder 2"/>
          <p:cNvSpPr>
            <a:spLocks noGrp="1"/>
          </p:cNvSpPr>
          <p:nvPr>
            <p:ph idx="1"/>
          </p:nvPr>
        </p:nvSpPr>
        <p:spPr>
          <a:xfrm>
            <a:off x="457200" y="908720"/>
            <a:ext cx="8229600" cy="4572000"/>
          </a:xfrm>
        </p:spPr>
        <p:txBody>
          <a:bodyPr>
            <a:normAutofit/>
          </a:bodyPr>
          <a:lstStyle/>
          <a:p>
            <a:pPr algn="just">
              <a:buFont typeface="Wingdings" pitchFamily="2" charset="2"/>
              <a:buChar char="v"/>
            </a:pPr>
            <a:r>
              <a:rPr lang="en-US" sz="2000" b="1" dirty="0" smtClean="0">
                <a:solidFill>
                  <a:schemeClr val="accent5">
                    <a:lumMod val="20000"/>
                    <a:lumOff val="80000"/>
                  </a:schemeClr>
                </a:solidFill>
              </a:rPr>
              <a:t>The </a:t>
            </a:r>
            <a:r>
              <a:rPr lang="en-US" sz="2000" b="1" dirty="0">
                <a:solidFill>
                  <a:schemeClr val="accent5">
                    <a:lumMod val="20000"/>
                    <a:lumOff val="80000"/>
                  </a:schemeClr>
                </a:solidFill>
              </a:rPr>
              <a:t>main molecular pathways involved in the induction of EMT, including </a:t>
            </a:r>
            <a:r>
              <a:rPr lang="en-US" sz="2000" b="1" dirty="0" err="1" smtClean="0">
                <a:solidFill>
                  <a:srgbClr val="92D050"/>
                </a:solidFill>
              </a:rPr>
              <a:t>Wnt</a:t>
            </a:r>
            <a:r>
              <a:rPr lang="en-US" sz="2000" b="1" dirty="0" smtClean="0">
                <a:solidFill>
                  <a:srgbClr val="92D050"/>
                </a:solidFill>
              </a:rPr>
              <a:t>/β-catenin </a:t>
            </a:r>
            <a:r>
              <a:rPr lang="en-US" sz="2000" b="1" dirty="0" smtClean="0">
                <a:solidFill>
                  <a:schemeClr val="accent5">
                    <a:lumMod val="20000"/>
                    <a:lumOff val="80000"/>
                  </a:schemeClr>
                </a:solidFill>
              </a:rPr>
              <a:t>and </a:t>
            </a:r>
            <a:r>
              <a:rPr lang="en-US" sz="2000" b="1" dirty="0">
                <a:solidFill>
                  <a:srgbClr val="92D050"/>
                </a:solidFill>
              </a:rPr>
              <a:t>TGF-β/</a:t>
            </a:r>
            <a:r>
              <a:rPr lang="en-US" sz="2000" b="1" dirty="0" err="1">
                <a:solidFill>
                  <a:srgbClr val="92D050"/>
                </a:solidFill>
              </a:rPr>
              <a:t>Smad</a:t>
            </a:r>
            <a:r>
              <a:rPr lang="en-US" sz="2000" b="1" dirty="0">
                <a:solidFill>
                  <a:srgbClr val="92D050"/>
                </a:solidFill>
              </a:rPr>
              <a:t> </a:t>
            </a:r>
            <a:r>
              <a:rPr lang="en-US" sz="2000" b="1" dirty="0" smtClean="0">
                <a:solidFill>
                  <a:srgbClr val="92D050"/>
                </a:solidFill>
              </a:rPr>
              <a:t>pathways</a:t>
            </a:r>
            <a:r>
              <a:rPr lang="en-US" sz="2000" b="1" dirty="0" smtClean="0">
                <a:solidFill>
                  <a:schemeClr val="accent5">
                    <a:lumMod val="20000"/>
                    <a:lumOff val="80000"/>
                  </a:schemeClr>
                </a:solidFill>
              </a:rPr>
              <a:t>.</a:t>
            </a:r>
          </a:p>
          <a:p>
            <a:pPr algn="just">
              <a:buFont typeface="Wingdings" pitchFamily="2" charset="2"/>
              <a:buChar char="v"/>
            </a:pPr>
            <a:r>
              <a:rPr lang="en-US" sz="3100" b="1" dirty="0" smtClean="0">
                <a:solidFill>
                  <a:schemeClr val="accent5">
                    <a:lumMod val="20000"/>
                    <a:lumOff val="80000"/>
                  </a:schemeClr>
                </a:solidFill>
              </a:rPr>
              <a:t> </a:t>
            </a:r>
            <a:r>
              <a:rPr lang="en-US" sz="2000" b="1" dirty="0">
                <a:solidFill>
                  <a:schemeClr val="accent5">
                    <a:lumMod val="20000"/>
                    <a:lumOff val="80000"/>
                  </a:schemeClr>
                </a:solidFill>
              </a:rPr>
              <a:t>The </a:t>
            </a:r>
            <a:r>
              <a:rPr lang="en-US" sz="2000" b="1" dirty="0">
                <a:solidFill>
                  <a:srgbClr val="92D050"/>
                </a:solidFill>
              </a:rPr>
              <a:t>transcription factor Snail</a:t>
            </a:r>
            <a:r>
              <a:rPr lang="en-US" sz="2000" b="1" dirty="0">
                <a:solidFill>
                  <a:schemeClr val="accent5">
                    <a:lumMod val="20000"/>
                    <a:lumOff val="80000"/>
                  </a:schemeClr>
                </a:solidFill>
              </a:rPr>
              <a:t> controls epithelial–</a:t>
            </a:r>
            <a:r>
              <a:rPr lang="en-US" sz="2000" b="1" dirty="0" err="1">
                <a:solidFill>
                  <a:schemeClr val="accent5">
                    <a:lumMod val="20000"/>
                    <a:lumOff val="80000"/>
                  </a:schemeClr>
                </a:solidFill>
              </a:rPr>
              <a:t>mesenchymal</a:t>
            </a:r>
            <a:r>
              <a:rPr lang="en-US" sz="2000" b="1" dirty="0">
                <a:solidFill>
                  <a:schemeClr val="accent5">
                    <a:lumMod val="20000"/>
                    <a:lumOff val="80000"/>
                  </a:schemeClr>
                </a:solidFill>
              </a:rPr>
              <a:t> transitions by repressing </a:t>
            </a:r>
            <a:r>
              <a:rPr lang="en-US" sz="2000" b="1" dirty="0">
                <a:solidFill>
                  <a:srgbClr val="92D050"/>
                </a:solidFill>
              </a:rPr>
              <a:t>E-cadherin</a:t>
            </a:r>
            <a:r>
              <a:rPr lang="en-US" sz="2000" b="1" dirty="0">
                <a:solidFill>
                  <a:schemeClr val="accent5">
                    <a:lumMod val="20000"/>
                    <a:lumOff val="80000"/>
                  </a:schemeClr>
                </a:solidFill>
              </a:rPr>
              <a:t> </a:t>
            </a:r>
            <a:r>
              <a:rPr lang="en-US" sz="2000" b="1" dirty="0" smtClean="0">
                <a:solidFill>
                  <a:schemeClr val="accent5">
                    <a:lumMod val="20000"/>
                    <a:lumOff val="80000"/>
                  </a:schemeClr>
                </a:solidFill>
              </a:rPr>
              <a:t>expression.</a:t>
            </a:r>
            <a:endParaRPr lang="en-US" sz="2000" b="1" dirty="0">
              <a:solidFill>
                <a:schemeClr val="accent5">
                  <a:lumMod val="20000"/>
                  <a:lumOff val="80000"/>
                </a:schemeClr>
              </a:solidFill>
            </a:endParaRPr>
          </a:p>
          <a:p>
            <a:pPr algn="just"/>
            <a:endParaRPr lang="en-US" sz="2000" b="1" dirty="0">
              <a:solidFill>
                <a:schemeClr val="accent5">
                  <a:lumMod val="20000"/>
                  <a:lumOff val="80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852936"/>
            <a:ext cx="9144000" cy="400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0108526"/>
      </p:ext>
    </p:extLst>
  </p:cSld>
  <p:clrMapOvr>
    <a:masterClrMapping/>
  </p:clrMapOvr>
  <p:transition spd="slow" advTm="88110">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1399032"/>
          </a:xfrm>
        </p:spPr>
        <p:txBody>
          <a:bodyPr>
            <a:normAutofit/>
          </a:bodyPr>
          <a:lstStyle/>
          <a:p>
            <a:pPr algn="ctr"/>
            <a: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The Different </a:t>
            </a:r>
            <a:r>
              <a:rPr lang="en-US" sz="32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Mechanisms </a:t>
            </a:r>
            <a: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of </a:t>
            </a:r>
            <a:r>
              <a:rPr lang="en-US" sz="3200" b="1" i="1" dirty="0" err="1">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Fibrogenesis</a:t>
            </a:r>
            <a:endPar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endParaRPr>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412776"/>
            <a:ext cx="9144000" cy="5445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60451432"/>
      </p:ext>
    </p:extLst>
  </p:cSld>
  <p:clrMapOvr>
    <a:masterClrMapping/>
  </p:clrMapOvr>
  <p:transition spd="slow" advTm="88110">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19" y="188640"/>
            <a:ext cx="8229600" cy="1399032"/>
          </a:xfrm>
        </p:spPr>
        <p:txBody>
          <a:bodyPr>
            <a:normAutofit/>
          </a:bodyPr>
          <a:lstStyle/>
          <a:p>
            <a:pPr algn="ctr"/>
            <a: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OPTIONS FOR DIAGNOSIS AND THERAPY</a:t>
            </a:r>
          </a:p>
        </p:txBody>
      </p:sp>
      <p:sp>
        <p:nvSpPr>
          <p:cNvPr id="3" name="Content Placeholder 2"/>
          <p:cNvSpPr>
            <a:spLocks noGrp="1"/>
          </p:cNvSpPr>
          <p:nvPr>
            <p:ph idx="1"/>
          </p:nvPr>
        </p:nvSpPr>
        <p:spPr>
          <a:xfrm>
            <a:off x="451219" y="1661620"/>
            <a:ext cx="8229600" cy="4572000"/>
          </a:xfrm>
        </p:spPr>
        <p:txBody>
          <a:bodyPr>
            <a:normAutofit fontScale="92500" lnSpcReduction="20000"/>
          </a:bodyPr>
          <a:lstStyle/>
          <a:p>
            <a:pPr marL="64008" indent="0">
              <a:buNone/>
            </a:pPr>
            <a:r>
              <a:rPr lang="en-US" sz="2800" b="1" dirty="0" smtClean="0">
                <a:solidFill>
                  <a:srgbClr val="FFFF00"/>
                </a:solidFill>
              </a:rPr>
              <a:t>A- Diagnosis:</a:t>
            </a:r>
          </a:p>
          <a:p>
            <a:pPr>
              <a:buFont typeface="Wingdings" pitchFamily="2" charset="2"/>
              <a:buChar char="v"/>
            </a:pPr>
            <a:r>
              <a:rPr lang="en-US" sz="2800" b="1" dirty="0" smtClean="0">
                <a:solidFill>
                  <a:schemeClr val="accent5">
                    <a:lumMod val="20000"/>
                    <a:lumOff val="80000"/>
                  </a:schemeClr>
                </a:solidFill>
              </a:rPr>
              <a:t>TGF-</a:t>
            </a:r>
            <a:r>
              <a:rPr lang="el-GR" sz="2800" b="1" i="1" dirty="0" smtClean="0">
                <a:solidFill>
                  <a:schemeClr val="accent5">
                    <a:lumMod val="20000"/>
                    <a:lumOff val="80000"/>
                  </a:schemeClr>
                </a:solidFill>
              </a:rPr>
              <a:t>β</a:t>
            </a:r>
            <a:endParaRPr lang="en-US" sz="2800" b="1" dirty="0">
              <a:solidFill>
                <a:srgbClr val="C00000"/>
              </a:solidFill>
            </a:endParaRPr>
          </a:p>
          <a:p>
            <a:pPr>
              <a:buFont typeface="Wingdings" pitchFamily="2" charset="2"/>
              <a:buChar char="v"/>
            </a:pPr>
            <a:r>
              <a:rPr lang="en-US" sz="2800" b="1" dirty="0" smtClean="0">
                <a:solidFill>
                  <a:schemeClr val="accent5">
                    <a:lumMod val="20000"/>
                    <a:lumOff val="80000"/>
                  </a:schemeClr>
                </a:solidFill>
              </a:rPr>
              <a:t>BMP-7</a:t>
            </a:r>
            <a:endParaRPr lang="en-US" sz="2800" b="1" i="1" dirty="0">
              <a:solidFill>
                <a:schemeClr val="accent5">
                  <a:lumMod val="20000"/>
                  <a:lumOff val="80000"/>
                </a:schemeClr>
              </a:solidFill>
            </a:endParaRPr>
          </a:p>
          <a:p>
            <a:pPr>
              <a:buFont typeface="Wingdings" pitchFamily="2" charset="2"/>
              <a:buChar char="v"/>
            </a:pPr>
            <a:r>
              <a:rPr lang="en-US" sz="2800" b="1" i="1" dirty="0">
                <a:solidFill>
                  <a:schemeClr val="accent5">
                    <a:lumMod val="20000"/>
                    <a:lumOff val="80000"/>
                  </a:schemeClr>
                </a:solidFill>
              </a:rPr>
              <a:t>TGF-</a:t>
            </a:r>
            <a:r>
              <a:rPr lang="el-GR" sz="2800" b="1" i="1" dirty="0">
                <a:solidFill>
                  <a:schemeClr val="accent5">
                    <a:lumMod val="20000"/>
                    <a:lumOff val="80000"/>
                  </a:schemeClr>
                </a:solidFill>
              </a:rPr>
              <a:t>β</a:t>
            </a:r>
            <a:r>
              <a:rPr lang="en-US" sz="2800" b="1" i="1" dirty="0">
                <a:solidFill>
                  <a:schemeClr val="accent5">
                    <a:lumMod val="20000"/>
                    <a:lumOff val="80000"/>
                  </a:schemeClr>
                </a:solidFill>
              </a:rPr>
              <a:t>/BMP-7 Rati</a:t>
            </a:r>
            <a:r>
              <a:rPr lang="en-US" sz="2800" b="1" dirty="0" smtClean="0">
                <a:solidFill>
                  <a:schemeClr val="accent5">
                    <a:lumMod val="20000"/>
                    <a:lumOff val="80000"/>
                  </a:schemeClr>
                </a:solidFill>
              </a:rPr>
              <a:t>o </a:t>
            </a:r>
          </a:p>
          <a:p>
            <a:pPr>
              <a:buFont typeface="Wingdings" pitchFamily="2" charset="2"/>
              <a:buChar char="v"/>
            </a:pPr>
            <a:r>
              <a:rPr lang="en-US" sz="2800" b="1" dirty="0" smtClean="0">
                <a:solidFill>
                  <a:schemeClr val="accent5">
                    <a:lumMod val="20000"/>
                    <a:lumOff val="80000"/>
                  </a:schemeClr>
                </a:solidFill>
              </a:rPr>
              <a:t>CTGF </a:t>
            </a:r>
            <a:endParaRPr lang="en-US" sz="2800" b="1" dirty="0">
              <a:solidFill>
                <a:schemeClr val="accent5">
                  <a:lumMod val="20000"/>
                  <a:lumOff val="80000"/>
                </a:schemeClr>
              </a:solidFill>
            </a:endParaRPr>
          </a:p>
          <a:p>
            <a:pPr>
              <a:buFont typeface="Wingdings" pitchFamily="2" charset="2"/>
              <a:buChar char="v"/>
            </a:pPr>
            <a:r>
              <a:rPr lang="en-US" sz="2800" b="1" dirty="0" smtClean="0">
                <a:solidFill>
                  <a:schemeClr val="accent5">
                    <a:lumMod val="20000"/>
                    <a:lumOff val="80000"/>
                  </a:schemeClr>
                </a:solidFill>
              </a:rPr>
              <a:t>G-CSF</a:t>
            </a:r>
          </a:p>
          <a:p>
            <a:pPr>
              <a:buFont typeface="Wingdings" pitchFamily="2" charset="2"/>
              <a:buChar char="v"/>
            </a:pPr>
            <a:r>
              <a:rPr lang="en-US" sz="2800" b="1" dirty="0" smtClean="0">
                <a:solidFill>
                  <a:schemeClr val="accent5">
                    <a:lumMod val="20000"/>
                    <a:lumOff val="80000"/>
                  </a:schemeClr>
                </a:solidFill>
              </a:rPr>
              <a:t>FSP-1</a:t>
            </a:r>
          </a:p>
          <a:p>
            <a:pPr>
              <a:buFont typeface="Wingdings" pitchFamily="2" charset="2"/>
              <a:buChar char="v"/>
            </a:pPr>
            <a:r>
              <a:rPr lang="en-US" sz="2800" b="1" dirty="0" err="1" smtClean="0">
                <a:solidFill>
                  <a:schemeClr val="accent5">
                    <a:lumMod val="20000"/>
                    <a:lumOff val="80000"/>
                  </a:schemeClr>
                </a:solidFill>
              </a:rPr>
              <a:t>Fibrocytes</a:t>
            </a:r>
            <a:r>
              <a:rPr lang="en-US" sz="2800" b="1" dirty="0" smtClean="0">
                <a:solidFill>
                  <a:schemeClr val="accent5">
                    <a:lumMod val="20000"/>
                    <a:lumOff val="80000"/>
                  </a:schemeClr>
                </a:solidFill>
              </a:rPr>
              <a:t>    </a:t>
            </a:r>
            <a:r>
              <a:rPr lang="en-US" sz="2800" b="1" dirty="0" smtClean="0">
                <a:solidFill>
                  <a:srgbClr val="92D050"/>
                </a:solidFill>
              </a:rPr>
              <a:t>(CD45+, CD34+, CXCR4 &amp; Collagen I).</a:t>
            </a:r>
            <a:endParaRPr lang="en-US" sz="2800" b="1" dirty="0">
              <a:solidFill>
                <a:srgbClr val="92D050"/>
              </a:solidFill>
            </a:endParaRPr>
          </a:p>
          <a:p>
            <a:pPr>
              <a:buFont typeface="Wingdings" pitchFamily="2" charset="2"/>
              <a:buChar char="v"/>
            </a:pPr>
            <a:r>
              <a:rPr lang="en-US" sz="2800" b="1" dirty="0" err="1" smtClean="0">
                <a:solidFill>
                  <a:schemeClr val="accent5">
                    <a:lumMod val="20000"/>
                    <a:lumOff val="80000"/>
                  </a:schemeClr>
                </a:solidFill>
              </a:rPr>
              <a:t>miRNA</a:t>
            </a:r>
            <a:r>
              <a:rPr lang="en-US" sz="2800" b="1" dirty="0" smtClean="0">
                <a:solidFill>
                  <a:schemeClr val="accent5">
                    <a:lumMod val="20000"/>
                    <a:lumOff val="80000"/>
                  </a:schemeClr>
                </a:solidFill>
              </a:rPr>
              <a:t> </a:t>
            </a:r>
            <a:r>
              <a:rPr lang="en-US" sz="2800" b="1" dirty="0" smtClean="0">
                <a:solidFill>
                  <a:srgbClr val="92D050"/>
                </a:solidFill>
              </a:rPr>
              <a:t>(</a:t>
            </a:r>
            <a:r>
              <a:rPr lang="en-US" sz="2800" b="1" dirty="0">
                <a:solidFill>
                  <a:srgbClr val="92D050"/>
                </a:solidFill>
              </a:rPr>
              <a:t>Overexpression of miR-27a and </a:t>
            </a:r>
            <a:r>
              <a:rPr lang="en-US" sz="2800" b="1" dirty="0" smtClean="0">
                <a:solidFill>
                  <a:srgbClr val="92D050"/>
                </a:solidFill>
              </a:rPr>
              <a:t>miR-27b).</a:t>
            </a:r>
            <a:endParaRPr lang="en-US" sz="2800" b="1" dirty="0">
              <a:solidFill>
                <a:srgbClr val="92D050"/>
              </a:solidFill>
            </a:endParaRPr>
          </a:p>
        </p:txBody>
      </p:sp>
      <p:sp>
        <p:nvSpPr>
          <p:cNvPr id="6" name="Up Arrow 5"/>
          <p:cNvSpPr/>
          <p:nvPr/>
        </p:nvSpPr>
        <p:spPr>
          <a:xfrm>
            <a:off x="1990242" y="3584838"/>
            <a:ext cx="275178" cy="4320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2175748" y="2060848"/>
            <a:ext cx="275178" cy="40860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4022759" y="2936766"/>
            <a:ext cx="282051" cy="4320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1990242" y="3152790"/>
            <a:ext cx="275178" cy="4320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1990242" y="4016886"/>
            <a:ext cx="275178" cy="4320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2195736" y="2492896"/>
            <a:ext cx="282051" cy="4320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 xmlns:p14="http://schemas.microsoft.com/office/powerpoint/2010/main" val="1489638307"/>
      </p:ext>
    </p:extLst>
  </p:cSld>
  <p:clrMapOvr>
    <a:masterClrMapping/>
  </p:clrMapOvr>
  <p:transition spd="slow" advTm="88110">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399032"/>
          </a:xfrm>
        </p:spPr>
        <p:txBody>
          <a:bodyPr>
            <a:normAutofit/>
          </a:bodyPr>
          <a:lstStyle/>
          <a:p>
            <a:pPr algn="ctr"/>
            <a: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OPTIONS FOR DIAGNOSIS AND </a:t>
            </a:r>
            <a:r>
              <a:rPr lang="en-US" sz="32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THERAPY</a:t>
            </a:r>
            <a:endParaRPr lang="en-US" sz="3200" dirty="0"/>
          </a:p>
        </p:txBody>
      </p:sp>
      <p:sp>
        <p:nvSpPr>
          <p:cNvPr id="3" name="Content Placeholder 2"/>
          <p:cNvSpPr>
            <a:spLocks noGrp="1"/>
          </p:cNvSpPr>
          <p:nvPr>
            <p:ph idx="1"/>
          </p:nvPr>
        </p:nvSpPr>
        <p:spPr>
          <a:xfrm>
            <a:off x="395536" y="1412776"/>
            <a:ext cx="8229600" cy="4572000"/>
          </a:xfrm>
        </p:spPr>
        <p:txBody>
          <a:bodyPr>
            <a:noAutofit/>
          </a:bodyPr>
          <a:lstStyle/>
          <a:p>
            <a:pPr marL="64008" indent="0">
              <a:buNone/>
            </a:pPr>
            <a:r>
              <a:rPr lang="en-US" sz="2800" b="1" dirty="0">
                <a:solidFill>
                  <a:srgbClr val="FFFF00"/>
                </a:solidFill>
              </a:rPr>
              <a:t>B- Therapy</a:t>
            </a:r>
            <a:r>
              <a:rPr lang="en-US" sz="2000" b="1" dirty="0" smtClean="0">
                <a:solidFill>
                  <a:srgbClr val="FFFF00"/>
                </a:solidFill>
              </a:rPr>
              <a:t>:</a:t>
            </a:r>
          </a:p>
          <a:p>
            <a:pPr algn="just">
              <a:buFont typeface="Wingdings" pitchFamily="2" charset="2"/>
              <a:buChar char="v"/>
            </a:pPr>
            <a:r>
              <a:rPr lang="en-US" sz="2400" b="1" dirty="0">
                <a:solidFill>
                  <a:schemeClr val="accent5">
                    <a:lumMod val="20000"/>
                    <a:lumOff val="80000"/>
                  </a:schemeClr>
                </a:solidFill>
              </a:rPr>
              <a:t>TGF-</a:t>
            </a:r>
            <a:r>
              <a:rPr lang="el-GR" sz="2400" b="1" i="1" dirty="0">
                <a:solidFill>
                  <a:schemeClr val="accent5">
                    <a:lumMod val="20000"/>
                    <a:lumOff val="80000"/>
                  </a:schemeClr>
                </a:solidFill>
              </a:rPr>
              <a:t>β</a:t>
            </a:r>
            <a:r>
              <a:rPr lang="en-US" sz="2400" b="1" i="1" dirty="0">
                <a:solidFill>
                  <a:schemeClr val="accent5">
                    <a:lumMod val="20000"/>
                    <a:lumOff val="80000"/>
                  </a:schemeClr>
                </a:solidFill>
              </a:rPr>
              <a:t>  </a:t>
            </a:r>
            <a:r>
              <a:rPr lang="en-US" sz="2400" b="1" i="1" dirty="0" smtClean="0">
                <a:solidFill>
                  <a:schemeClr val="accent5">
                    <a:lumMod val="20000"/>
                    <a:lumOff val="80000"/>
                  </a:schemeClr>
                </a:solidFill>
              </a:rPr>
              <a:t>               </a:t>
            </a:r>
            <a:r>
              <a:rPr lang="en-US" sz="2400" b="1" dirty="0" smtClean="0">
                <a:solidFill>
                  <a:srgbClr val="92D050"/>
                </a:solidFill>
              </a:rPr>
              <a:t>(Inhibition </a:t>
            </a:r>
            <a:r>
              <a:rPr lang="en-US" sz="2400" b="1" dirty="0">
                <a:solidFill>
                  <a:srgbClr val="92D050"/>
                </a:solidFill>
              </a:rPr>
              <a:t>of </a:t>
            </a:r>
            <a:r>
              <a:rPr lang="en-US" sz="2400" b="1" dirty="0" smtClean="0">
                <a:solidFill>
                  <a:srgbClr val="92D050"/>
                </a:solidFill>
              </a:rPr>
              <a:t>TGF-β).</a:t>
            </a:r>
            <a:endParaRPr lang="en-US" sz="2400" b="1" dirty="0">
              <a:solidFill>
                <a:srgbClr val="92D050"/>
              </a:solidFill>
            </a:endParaRPr>
          </a:p>
          <a:p>
            <a:pPr>
              <a:buFont typeface="Wingdings" pitchFamily="2" charset="2"/>
              <a:buChar char="v"/>
            </a:pPr>
            <a:r>
              <a:rPr lang="en-US" sz="2400" b="1" dirty="0" smtClean="0">
                <a:solidFill>
                  <a:schemeClr val="accent5">
                    <a:lumMod val="20000"/>
                    <a:lumOff val="80000"/>
                  </a:schemeClr>
                </a:solidFill>
              </a:rPr>
              <a:t>BMP-7                 </a:t>
            </a:r>
            <a:r>
              <a:rPr lang="en-US" sz="2400" b="1" dirty="0" smtClean="0">
                <a:solidFill>
                  <a:srgbClr val="92D050"/>
                </a:solidFill>
              </a:rPr>
              <a:t>(BMP-7 </a:t>
            </a:r>
            <a:r>
              <a:rPr lang="en-US" sz="2400" b="1" dirty="0">
                <a:solidFill>
                  <a:srgbClr val="92D050"/>
                </a:solidFill>
              </a:rPr>
              <a:t>peptide fragments </a:t>
            </a:r>
            <a:r>
              <a:rPr lang="en-US" sz="2400" b="1" dirty="0" smtClean="0">
                <a:solidFill>
                  <a:srgbClr val="92D050"/>
                </a:solidFill>
              </a:rPr>
              <a:t>          antagonize TGF-</a:t>
            </a:r>
            <a:r>
              <a:rPr lang="en-US" sz="2400" b="1" i="1" dirty="0" smtClean="0">
                <a:solidFill>
                  <a:srgbClr val="92D050"/>
                </a:solidFill>
              </a:rPr>
              <a:t>β</a:t>
            </a:r>
            <a:r>
              <a:rPr lang="en-US" sz="2400" b="1" dirty="0" smtClean="0">
                <a:solidFill>
                  <a:srgbClr val="92D050"/>
                </a:solidFill>
              </a:rPr>
              <a:t>).</a:t>
            </a:r>
          </a:p>
          <a:p>
            <a:pPr algn="just">
              <a:buFont typeface="Wingdings" pitchFamily="2" charset="2"/>
              <a:buChar char="v"/>
            </a:pPr>
            <a:r>
              <a:rPr lang="en-US" sz="2400" b="1" dirty="0" smtClean="0">
                <a:solidFill>
                  <a:schemeClr val="accent5">
                    <a:lumMod val="20000"/>
                    <a:lumOff val="80000"/>
                  </a:schemeClr>
                </a:solidFill>
              </a:rPr>
              <a:t>CTGF</a:t>
            </a:r>
            <a:r>
              <a:rPr lang="el-GR" sz="2400" b="1" dirty="0" smtClean="0">
                <a:solidFill>
                  <a:schemeClr val="accent5">
                    <a:lumMod val="20000"/>
                    <a:lumOff val="80000"/>
                  </a:schemeClr>
                </a:solidFill>
              </a:rPr>
              <a:t> </a:t>
            </a:r>
            <a:r>
              <a:rPr lang="en-US" sz="2400" b="1" dirty="0" smtClean="0">
                <a:solidFill>
                  <a:schemeClr val="accent5">
                    <a:lumMod val="20000"/>
                    <a:lumOff val="80000"/>
                  </a:schemeClr>
                </a:solidFill>
              </a:rPr>
              <a:t>                </a:t>
            </a:r>
            <a:r>
              <a:rPr lang="en-US" sz="2400" b="1" dirty="0">
                <a:solidFill>
                  <a:srgbClr val="92D050"/>
                </a:solidFill>
              </a:rPr>
              <a:t>(Inhibition of </a:t>
            </a:r>
            <a:r>
              <a:rPr lang="en-US" sz="2400" b="1" dirty="0" smtClean="0">
                <a:solidFill>
                  <a:srgbClr val="92D050"/>
                </a:solidFill>
              </a:rPr>
              <a:t>CTGF).</a:t>
            </a:r>
            <a:endParaRPr lang="en-US" sz="2400" b="1" dirty="0">
              <a:solidFill>
                <a:srgbClr val="92D050"/>
              </a:solidFill>
            </a:endParaRPr>
          </a:p>
          <a:p>
            <a:pPr algn="just">
              <a:buFont typeface="Wingdings" pitchFamily="2" charset="2"/>
              <a:buChar char="v"/>
            </a:pPr>
            <a:r>
              <a:rPr lang="en-US" sz="2400" b="1" dirty="0" err="1" smtClean="0">
                <a:solidFill>
                  <a:schemeClr val="accent5">
                    <a:lumMod val="20000"/>
                    <a:lumOff val="80000"/>
                  </a:schemeClr>
                </a:solidFill>
              </a:rPr>
              <a:t>Fibrocytes</a:t>
            </a:r>
            <a:r>
              <a:rPr lang="en-US" sz="2400" b="1" dirty="0" smtClean="0">
                <a:solidFill>
                  <a:schemeClr val="accent5">
                    <a:lumMod val="20000"/>
                    <a:lumOff val="80000"/>
                  </a:schemeClr>
                </a:solidFill>
              </a:rPr>
              <a:t>                  </a:t>
            </a:r>
            <a:r>
              <a:rPr lang="en-US" sz="2400" b="1" dirty="0" smtClean="0">
                <a:solidFill>
                  <a:srgbClr val="92D050"/>
                </a:solidFill>
              </a:rPr>
              <a:t>(Hormonal modulation).</a:t>
            </a:r>
          </a:p>
          <a:p>
            <a:pPr>
              <a:buFont typeface="Wingdings" pitchFamily="2" charset="2"/>
              <a:buChar char="v"/>
            </a:pPr>
            <a:r>
              <a:rPr lang="en-US" sz="2400" b="1" dirty="0" smtClean="0">
                <a:solidFill>
                  <a:schemeClr val="accent5">
                    <a:lumMod val="20000"/>
                    <a:lumOff val="80000"/>
                  </a:schemeClr>
                </a:solidFill>
              </a:rPr>
              <a:t>G-CSF                </a:t>
            </a:r>
            <a:r>
              <a:rPr lang="en-US" sz="2400" b="1" dirty="0" smtClean="0">
                <a:solidFill>
                  <a:srgbClr val="92D050"/>
                </a:solidFill>
              </a:rPr>
              <a:t>(accelerates </a:t>
            </a:r>
            <a:r>
              <a:rPr lang="en-US" sz="2400" b="1" dirty="0">
                <a:solidFill>
                  <a:srgbClr val="92D050"/>
                </a:solidFill>
              </a:rPr>
              <a:t>healing of experimental liver damage and improves the survival </a:t>
            </a:r>
            <a:r>
              <a:rPr lang="en-US" sz="2400" b="1" dirty="0" smtClean="0">
                <a:solidFill>
                  <a:srgbClr val="92D050"/>
                </a:solidFill>
              </a:rPr>
              <a:t>rate).</a:t>
            </a:r>
          </a:p>
          <a:p>
            <a:pPr>
              <a:buFont typeface="Wingdings" pitchFamily="2" charset="2"/>
              <a:buChar char="v"/>
            </a:pPr>
            <a:r>
              <a:rPr lang="en-US" sz="2400" b="1" dirty="0" err="1">
                <a:solidFill>
                  <a:schemeClr val="accent5">
                    <a:lumMod val="20000"/>
                    <a:lumOff val="80000"/>
                  </a:schemeClr>
                </a:solidFill>
              </a:rPr>
              <a:t>Imatinib</a:t>
            </a:r>
            <a:r>
              <a:rPr lang="en-US" sz="2400" b="1" dirty="0">
                <a:solidFill>
                  <a:schemeClr val="accent5">
                    <a:lumMod val="20000"/>
                    <a:lumOff val="80000"/>
                  </a:schemeClr>
                </a:solidFill>
              </a:rPr>
              <a:t> </a:t>
            </a:r>
            <a:r>
              <a:rPr lang="en-US" sz="2400" b="1" dirty="0" err="1">
                <a:solidFill>
                  <a:schemeClr val="accent5">
                    <a:lumMod val="20000"/>
                    <a:lumOff val="80000"/>
                  </a:schemeClr>
                </a:solidFill>
              </a:rPr>
              <a:t>mesylate</a:t>
            </a:r>
            <a:r>
              <a:rPr lang="en-US" sz="2400" b="1" dirty="0" smtClean="0">
                <a:solidFill>
                  <a:srgbClr val="92D050"/>
                </a:solidFill>
              </a:rPr>
              <a:t>                (PDGFR tyrosine kinase </a:t>
            </a:r>
            <a:r>
              <a:rPr lang="en-US" sz="2400" b="1" dirty="0" err="1" smtClean="0">
                <a:solidFill>
                  <a:srgbClr val="92D050"/>
                </a:solidFill>
              </a:rPr>
              <a:t>inhibtor</a:t>
            </a:r>
            <a:r>
              <a:rPr lang="en-US" sz="2400" b="1" dirty="0" smtClean="0">
                <a:solidFill>
                  <a:srgbClr val="92D050"/>
                </a:solidFill>
              </a:rPr>
              <a:t>).</a:t>
            </a:r>
          </a:p>
          <a:p>
            <a:pPr>
              <a:buFont typeface="Wingdings" pitchFamily="2" charset="2"/>
              <a:buChar char="v"/>
            </a:pPr>
            <a:r>
              <a:rPr lang="en-US" sz="2400" b="1" dirty="0">
                <a:solidFill>
                  <a:schemeClr val="accent5">
                    <a:lumMod val="20000"/>
                    <a:lumOff val="80000"/>
                  </a:schemeClr>
                </a:solidFill>
              </a:rPr>
              <a:t>Gene Therapy </a:t>
            </a:r>
            <a:r>
              <a:rPr lang="en-US" sz="2400" b="1" dirty="0" smtClean="0">
                <a:solidFill>
                  <a:srgbClr val="92D050"/>
                </a:solidFill>
              </a:rPr>
              <a:t>(Using </a:t>
            </a:r>
            <a:r>
              <a:rPr lang="en-US" sz="2400" b="1" dirty="0" err="1" smtClean="0">
                <a:solidFill>
                  <a:srgbClr val="92D050"/>
                </a:solidFill>
              </a:rPr>
              <a:t>siRNA</a:t>
            </a:r>
            <a:r>
              <a:rPr lang="en-US" sz="2400" b="1" dirty="0" smtClean="0">
                <a:solidFill>
                  <a:srgbClr val="92D050"/>
                </a:solidFill>
              </a:rPr>
              <a:t> &amp; </a:t>
            </a:r>
            <a:r>
              <a:rPr lang="en-US" sz="2400" b="1" dirty="0" err="1" smtClean="0">
                <a:solidFill>
                  <a:srgbClr val="92D050"/>
                </a:solidFill>
              </a:rPr>
              <a:t>miRNA</a:t>
            </a:r>
            <a:r>
              <a:rPr lang="en-US" sz="2400" b="1" dirty="0" smtClean="0">
                <a:solidFill>
                  <a:srgbClr val="92D050"/>
                </a:solidFill>
              </a:rPr>
              <a:t>).</a:t>
            </a:r>
          </a:p>
          <a:p>
            <a:endParaRPr lang="en-US" sz="2400" b="1" dirty="0">
              <a:solidFill>
                <a:srgbClr val="92D050"/>
              </a:solidFill>
            </a:endParaRPr>
          </a:p>
        </p:txBody>
      </p:sp>
      <p:sp>
        <p:nvSpPr>
          <p:cNvPr id="4" name="Right Arrow 3"/>
          <p:cNvSpPr/>
          <p:nvPr/>
        </p:nvSpPr>
        <p:spPr>
          <a:xfrm>
            <a:off x="1979712" y="2085935"/>
            <a:ext cx="10801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079368" y="2460904"/>
            <a:ext cx="10801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079368" y="4221088"/>
            <a:ext cx="10801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001384" y="3356992"/>
            <a:ext cx="10801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698375" y="3861048"/>
            <a:ext cx="10801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778495" y="5373216"/>
            <a:ext cx="10801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 xmlns:p14="http://schemas.microsoft.com/office/powerpoint/2010/main" val="2067683872"/>
      </p:ext>
    </p:extLst>
  </p:cSld>
  <p:clrMapOvr>
    <a:masterClrMapping/>
  </p:clrMapOvr>
  <p:transition spd="slow" advTm="88110">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477886"/>
          </a:xfrm>
        </p:spPr>
        <p:txBody>
          <a:bodyPr>
            <a:normAutofit/>
          </a:bodyPr>
          <a:lstStyle/>
          <a:p>
            <a:pPr algn="ctr"/>
            <a:r>
              <a:rPr lang="en-US" sz="36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Conclusions</a:t>
            </a:r>
          </a:p>
        </p:txBody>
      </p:sp>
      <p:sp>
        <p:nvSpPr>
          <p:cNvPr id="3" name="Content Placeholder 2"/>
          <p:cNvSpPr>
            <a:spLocks noGrp="1"/>
          </p:cNvSpPr>
          <p:nvPr>
            <p:ph idx="1"/>
          </p:nvPr>
        </p:nvSpPr>
        <p:spPr>
          <a:xfrm>
            <a:off x="467544" y="1268760"/>
            <a:ext cx="8229600" cy="4572000"/>
          </a:xfrm>
        </p:spPr>
        <p:txBody>
          <a:bodyPr>
            <a:noAutofit/>
          </a:bodyPr>
          <a:lstStyle/>
          <a:p>
            <a:pPr algn="just">
              <a:buFont typeface="Wingdings" pitchFamily="2" charset="2"/>
              <a:buChar char="v"/>
            </a:pPr>
            <a:r>
              <a:rPr lang="en-US" sz="2400" b="1" dirty="0" smtClean="0">
                <a:solidFill>
                  <a:schemeClr val="accent5">
                    <a:lumMod val="20000"/>
                    <a:lumOff val="80000"/>
                  </a:schemeClr>
                </a:solidFill>
              </a:rPr>
              <a:t>It </a:t>
            </a:r>
            <a:r>
              <a:rPr lang="en-US" sz="2400" b="1" dirty="0">
                <a:solidFill>
                  <a:schemeClr val="accent5">
                    <a:lumMod val="20000"/>
                    <a:lumOff val="80000"/>
                  </a:schemeClr>
                </a:solidFill>
              </a:rPr>
              <a:t>is now evident that the heterogeneous pool of (</a:t>
            </a:r>
            <a:r>
              <a:rPr lang="en-US" sz="2400" b="1" dirty="0" err="1" smtClean="0">
                <a:solidFill>
                  <a:schemeClr val="accent5">
                    <a:lumMod val="20000"/>
                    <a:lumOff val="80000"/>
                  </a:schemeClr>
                </a:solidFill>
              </a:rPr>
              <a:t>myo</a:t>
            </a:r>
            <a:r>
              <a:rPr lang="en-US" sz="2400" b="1" dirty="0" smtClean="0">
                <a:solidFill>
                  <a:schemeClr val="accent5">
                    <a:lumMod val="20000"/>
                    <a:lumOff val="80000"/>
                  </a:schemeClr>
                </a:solidFill>
              </a:rPr>
              <a:t>-) fibroblasts </a:t>
            </a:r>
            <a:r>
              <a:rPr lang="en-US" sz="2400" b="1" dirty="0">
                <a:solidFill>
                  <a:schemeClr val="accent5">
                    <a:lumMod val="20000"/>
                    <a:lumOff val="80000"/>
                  </a:schemeClr>
                </a:solidFill>
              </a:rPr>
              <a:t>originates from the EMT of </a:t>
            </a:r>
            <a:r>
              <a:rPr lang="en-US" sz="2400" b="1" dirty="0" err="1">
                <a:solidFill>
                  <a:schemeClr val="accent5">
                    <a:lumMod val="20000"/>
                    <a:lumOff val="80000"/>
                  </a:schemeClr>
                </a:solidFill>
              </a:rPr>
              <a:t>cholangiocytes</a:t>
            </a:r>
            <a:r>
              <a:rPr lang="en-US" sz="2400" b="1" dirty="0">
                <a:solidFill>
                  <a:schemeClr val="accent5">
                    <a:lumMod val="20000"/>
                    <a:lumOff val="80000"/>
                  </a:schemeClr>
                </a:solidFill>
              </a:rPr>
              <a:t> and most likely of hepatocytes, from the influx of bone marrow–derived </a:t>
            </a:r>
            <a:r>
              <a:rPr lang="en-US" sz="2400" b="1" dirty="0" err="1">
                <a:solidFill>
                  <a:schemeClr val="accent5">
                    <a:lumMod val="20000"/>
                    <a:lumOff val="80000"/>
                  </a:schemeClr>
                </a:solidFill>
              </a:rPr>
              <a:t>fibrocytes</a:t>
            </a:r>
            <a:r>
              <a:rPr lang="en-US" sz="2400" b="1" dirty="0">
                <a:solidFill>
                  <a:schemeClr val="accent5">
                    <a:lumMod val="20000"/>
                    <a:lumOff val="80000"/>
                  </a:schemeClr>
                </a:solidFill>
              </a:rPr>
              <a:t> into the damaged liver tissue and from differentiation of a subgroup of circulating monocytes to fibroblasts after homing in the damaged tissue. </a:t>
            </a:r>
          </a:p>
          <a:p>
            <a:pPr algn="just">
              <a:buFont typeface="Wingdings" pitchFamily="2" charset="2"/>
              <a:buChar char="v"/>
            </a:pPr>
            <a:r>
              <a:rPr lang="en-US" sz="2400" b="1" dirty="0">
                <a:solidFill>
                  <a:srgbClr val="92D050"/>
                </a:solidFill>
              </a:rPr>
              <a:t>Thus, the </a:t>
            </a:r>
            <a:r>
              <a:rPr lang="en-US" sz="2400" b="1" dirty="0" err="1">
                <a:solidFill>
                  <a:srgbClr val="92D050"/>
                </a:solidFill>
              </a:rPr>
              <a:t>pathogenetic</a:t>
            </a:r>
            <a:r>
              <a:rPr lang="en-US" sz="2400" b="1" dirty="0">
                <a:solidFill>
                  <a:srgbClr val="92D050"/>
                </a:solidFill>
              </a:rPr>
              <a:t> road map of fibrosis has not (yet?) changed, but newly discovered backstreets now establish a much more complex network of interacting pathways radiating to systemic responses.</a:t>
            </a:r>
          </a:p>
          <a:p>
            <a:endParaRPr lang="en-US" sz="2200" b="1" dirty="0">
              <a:solidFill>
                <a:schemeClr val="accent5">
                  <a:lumMod val="20000"/>
                  <a:lumOff val="80000"/>
                </a:schemeClr>
              </a:solidFill>
            </a:endParaRPr>
          </a:p>
        </p:txBody>
      </p:sp>
    </p:spTree>
    <p:extLst>
      <p:ext uri="{BB962C8B-B14F-4D97-AF65-F5344CB8AC3E}">
        <p14:creationId xmlns="" xmlns:p14="http://schemas.microsoft.com/office/powerpoint/2010/main" val="550538129"/>
      </p:ext>
    </p:extLst>
  </p:cSld>
  <p:clrMapOvr>
    <a:masterClrMapping/>
  </p:clrMapOvr>
  <p:transition spd="slow" advTm="88110">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Published Article</a:t>
            </a:r>
            <a:br>
              <a:rPr lang="en-US" sz="28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endParaRPr lang="en-US" sz="28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endParaRPr>
          </a:p>
        </p:txBody>
      </p:sp>
      <p:sp>
        <p:nvSpPr>
          <p:cNvPr id="3" name="Content Placeholder 2"/>
          <p:cNvSpPr>
            <a:spLocks noGrp="1"/>
          </p:cNvSpPr>
          <p:nvPr>
            <p:ph idx="1"/>
          </p:nvPr>
        </p:nvSpPr>
        <p:spPr>
          <a:xfrm>
            <a:off x="467544" y="1484784"/>
            <a:ext cx="8229600" cy="4572000"/>
          </a:xfrm>
        </p:spPr>
        <p:txBody>
          <a:bodyPr>
            <a:normAutofit fontScale="85000" lnSpcReduction="10000"/>
          </a:bodyPr>
          <a:lstStyle/>
          <a:p>
            <a:pPr algn="ctr">
              <a:buNone/>
            </a:pPr>
            <a:r>
              <a:rPr lang="en-US" sz="2800" b="1" dirty="0" smtClean="0">
                <a:solidFill>
                  <a:schemeClr val="accent5">
                    <a:lumMod val="20000"/>
                    <a:lumOff val="80000"/>
                  </a:schemeClr>
                </a:solidFill>
              </a:rPr>
              <a:t>Serum Markers of Epithelial </a:t>
            </a:r>
            <a:r>
              <a:rPr lang="en-US" sz="2800" b="1" dirty="0" err="1" smtClean="0">
                <a:solidFill>
                  <a:schemeClr val="accent5">
                    <a:lumMod val="20000"/>
                    <a:lumOff val="80000"/>
                  </a:schemeClr>
                </a:solidFill>
              </a:rPr>
              <a:t>Mesenchymal</a:t>
            </a:r>
            <a:r>
              <a:rPr lang="en-US" sz="2800" b="1" dirty="0" smtClean="0">
                <a:solidFill>
                  <a:schemeClr val="accent5">
                    <a:lumMod val="20000"/>
                    <a:lumOff val="80000"/>
                  </a:schemeClr>
                </a:solidFill>
              </a:rPr>
              <a:t> Transition as Predictors of HCV-induced Liver Fibrosis,</a:t>
            </a:r>
          </a:p>
          <a:p>
            <a:pPr algn="ctr">
              <a:buNone/>
            </a:pPr>
            <a:r>
              <a:rPr lang="en-US" sz="2800" b="1" dirty="0" smtClean="0">
                <a:solidFill>
                  <a:schemeClr val="accent5">
                    <a:lumMod val="20000"/>
                    <a:lumOff val="80000"/>
                  </a:schemeClr>
                </a:solidFill>
              </a:rPr>
              <a:t>Cirrhosis and </a:t>
            </a:r>
            <a:r>
              <a:rPr lang="en-US" sz="2800" b="1" dirty="0" err="1" smtClean="0">
                <a:solidFill>
                  <a:schemeClr val="accent5">
                    <a:lumMod val="20000"/>
                    <a:lumOff val="80000"/>
                  </a:schemeClr>
                </a:solidFill>
              </a:rPr>
              <a:t>Hepatocellular</a:t>
            </a:r>
            <a:r>
              <a:rPr lang="en-US" sz="2800" b="1" dirty="0" smtClean="0">
                <a:solidFill>
                  <a:schemeClr val="accent5">
                    <a:lumMod val="20000"/>
                    <a:lumOff val="80000"/>
                  </a:schemeClr>
                </a:solidFill>
              </a:rPr>
              <a:t> Carcinoma</a:t>
            </a:r>
          </a:p>
          <a:p>
            <a:pPr algn="ctr">
              <a:buNone/>
            </a:pPr>
            <a:r>
              <a:rPr lang="en-US" sz="2000" b="1" dirty="0" smtClean="0"/>
              <a:t>Mona M Zoheiry</a:t>
            </a:r>
            <a:r>
              <a:rPr lang="en-US" sz="2000" b="1" dirty="0" smtClean="0">
                <a:solidFill>
                  <a:schemeClr val="accent1"/>
                </a:solidFill>
              </a:rPr>
              <a:t>1</a:t>
            </a:r>
            <a:r>
              <a:rPr lang="en-US" sz="2000" b="1" dirty="0" smtClean="0"/>
              <a:t>, </a:t>
            </a:r>
            <a:r>
              <a:rPr lang="en-US" sz="2000" b="1" dirty="0" err="1" smtClean="0"/>
              <a:t>Shaimaa</a:t>
            </a:r>
            <a:r>
              <a:rPr lang="en-US" sz="2000" b="1" dirty="0" smtClean="0"/>
              <a:t> AA Hasan</a:t>
            </a:r>
            <a:r>
              <a:rPr lang="en-US" sz="2000" b="1" dirty="0" smtClean="0">
                <a:solidFill>
                  <a:schemeClr val="accent1"/>
                </a:solidFill>
              </a:rPr>
              <a:t>1</a:t>
            </a:r>
            <a:r>
              <a:rPr lang="en-US" sz="2000" b="1" dirty="0" smtClean="0"/>
              <a:t>, </a:t>
            </a:r>
            <a:r>
              <a:rPr lang="en-US" sz="2000" b="1" dirty="0" err="1" smtClean="0"/>
              <a:t>Eman</a:t>
            </a:r>
            <a:r>
              <a:rPr lang="en-US" sz="2000" b="1" dirty="0" smtClean="0"/>
              <a:t> El-Ahwany</a:t>
            </a:r>
            <a:r>
              <a:rPr lang="en-US" sz="2000" b="1" dirty="0" smtClean="0">
                <a:solidFill>
                  <a:schemeClr val="accent1"/>
                </a:solidFill>
              </a:rPr>
              <a:t>1</a:t>
            </a:r>
            <a:r>
              <a:rPr lang="en-US" sz="2000" b="1" dirty="0" smtClean="0"/>
              <a:t>, </a:t>
            </a:r>
            <a:r>
              <a:rPr lang="en-US" sz="2000" b="1" dirty="0" err="1" smtClean="0"/>
              <a:t>Faten</a:t>
            </a:r>
            <a:r>
              <a:rPr lang="en-US" sz="2000" b="1" dirty="0" smtClean="0"/>
              <a:t> M Nagy</a:t>
            </a:r>
            <a:r>
              <a:rPr lang="en-US" sz="2000" b="1" dirty="0" smtClean="0">
                <a:solidFill>
                  <a:schemeClr val="accent1"/>
                </a:solidFill>
              </a:rPr>
              <a:t>1</a:t>
            </a:r>
            <a:r>
              <a:rPr lang="en-US" sz="2000" b="1" dirty="0" smtClean="0"/>
              <a:t>, </a:t>
            </a:r>
            <a:r>
              <a:rPr lang="en-US" sz="2000" b="1" dirty="0" err="1" smtClean="0"/>
              <a:t>Hoda</a:t>
            </a:r>
            <a:r>
              <a:rPr lang="en-US" sz="2000" b="1" dirty="0" smtClean="0"/>
              <a:t> Abu Taleb</a:t>
            </a:r>
            <a:r>
              <a:rPr lang="en-US" sz="2000" b="1" dirty="0" smtClean="0">
                <a:solidFill>
                  <a:schemeClr val="accent1"/>
                </a:solidFill>
              </a:rPr>
              <a:t>2</a:t>
            </a:r>
            <a:r>
              <a:rPr lang="en-US" sz="2000" b="1" dirty="0" smtClean="0"/>
              <a:t>, Mona Nosseir</a:t>
            </a:r>
            <a:r>
              <a:rPr lang="en-US" sz="2000" b="1" dirty="0" smtClean="0">
                <a:solidFill>
                  <a:schemeClr val="accent1"/>
                </a:solidFill>
              </a:rPr>
              <a:t>3</a:t>
            </a:r>
            <a:r>
              <a:rPr lang="en-US" sz="2000" b="1" dirty="0" smtClean="0"/>
              <a:t>, Mona Magdy</a:t>
            </a:r>
            <a:r>
              <a:rPr lang="en-US" sz="2000" b="1" dirty="0" smtClean="0">
                <a:solidFill>
                  <a:schemeClr val="accent1"/>
                </a:solidFill>
              </a:rPr>
              <a:t>3</a:t>
            </a:r>
            <a:r>
              <a:rPr lang="en-US" sz="2000" b="1" dirty="0" smtClean="0"/>
              <a:t>, </a:t>
            </a:r>
            <a:r>
              <a:rPr lang="en-US" sz="2000" b="1" dirty="0" err="1" smtClean="0"/>
              <a:t>Safa</a:t>
            </a:r>
            <a:r>
              <a:rPr lang="en-US" sz="2000" b="1" dirty="0" smtClean="0"/>
              <a:t> Meshaal</a:t>
            </a:r>
            <a:r>
              <a:rPr lang="en-US" sz="2000" b="1" dirty="0" smtClean="0">
                <a:solidFill>
                  <a:schemeClr val="accent1"/>
                </a:solidFill>
              </a:rPr>
              <a:t>5</a:t>
            </a:r>
            <a:r>
              <a:rPr lang="en-US" sz="2000" b="1" dirty="0" smtClean="0"/>
              <a:t>, Mohamed </a:t>
            </a:r>
            <a:r>
              <a:rPr lang="en-US" sz="2000" b="1" dirty="0" err="1" smtClean="0"/>
              <a:t>Darwish</a:t>
            </a:r>
            <a:r>
              <a:rPr lang="en-US" sz="2000" b="1" dirty="0" smtClean="0"/>
              <a:t> EL-Talkawy</a:t>
            </a:r>
            <a:r>
              <a:rPr lang="en-US" sz="2000" b="1" dirty="0" smtClean="0">
                <a:solidFill>
                  <a:schemeClr val="accent1"/>
                </a:solidFill>
              </a:rPr>
              <a:t>4</a:t>
            </a:r>
            <a:r>
              <a:rPr lang="en-US" sz="2000" b="1" dirty="0" smtClean="0"/>
              <a:t>, </a:t>
            </a:r>
            <a:r>
              <a:rPr lang="en-US" sz="2000" b="1" dirty="0" err="1" smtClean="0"/>
              <a:t>Inas</a:t>
            </a:r>
            <a:r>
              <a:rPr lang="en-US" sz="2000" b="1" dirty="0" smtClean="0"/>
              <a:t> Raafat</a:t>
            </a:r>
            <a:r>
              <a:rPr lang="en-US" sz="2000" b="1" dirty="0" smtClean="0">
                <a:solidFill>
                  <a:schemeClr val="accent1"/>
                </a:solidFill>
              </a:rPr>
              <a:t>5</a:t>
            </a:r>
          </a:p>
          <a:p>
            <a:pPr algn="just">
              <a:buNone/>
            </a:pPr>
            <a:r>
              <a:rPr lang="en-US" sz="2000" b="1" dirty="0" smtClean="0">
                <a:solidFill>
                  <a:schemeClr val="accent1"/>
                </a:solidFill>
              </a:rPr>
              <a:t>1</a:t>
            </a:r>
            <a:r>
              <a:rPr lang="en-US" sz="2000" b="1" dirty="0" smtClean="0">
                <a:solidFill>
                  <a:srgbClr val="99FF99"/>
                </a:solidFill>
              </a:rPr>
              <a:t> Department of Immunology, Theodor </a:t>
            </a:r>
            <a:r>
              <a:rPr lang="en-US" sz="2000" b="1" dirty="0" err="1" smtClean="0">
                <a:solidFill>
                  <a:srgbClr val="99FF99"/>
                </a:solidFill>
              </a:rPr>
              <a:t>Bilharz</a:t>
            </a:r>
            <a:r>
              <a:rPr lang="en-US" sz="2000" b="1" dirty="0" smtClean="0">
                <a:solidFill>
                  <a:srgbClr val="99FF99"/>
                </a:solidFill>
              </a:rPr>
              <a:t> Research Institute, Giza, Egypt</a:t>
            </a:r>
          </a:p>
          <a:p>
            <a:pPr algn="just">
              <a:buNone/>
            </a:pPr>
            <a:r>
              <a:rPr lang="en-US" sz="2000" b="1" dirty="0" smtClean="0">
                <a:solidFill>
                  <a:schemeClr val="accent1"/>
                </a:solidFill>
              </a:rPr>
              <a:t>2</a:t>
            </a:r>
            <a:r>
              <a:rPr lang="en-US" sz="2000" b="1" dirty="0" smtClean="0">
                <a:solidFill>
                  <a:srgbClr val="99FF99"/>
                </a:solidFill>
              </a:rPr>
              <a:t> Environmental Department, Theodor </a:t>
            </a:r>
            <a:r>
              <a:rPr lang="en-US" sz="2000" b="1" dirty="0" err="1" smtClean="0">
                <a:solidFill>
                  <a:srgbClr val="99FF99"/>
                </a:solidFill>
              </a:rPr>
              <a:t>Bilharz</a:t>
            </a:r>
            <a:r>
              <a:rPr lang="en-US" sz="2000" b="1" dirty="0" smtClean="0">
                <a:solidFill>
                  <a:srgbClr val="99FF99"/>
                </a:solidFill>
              </a:rPr>
              <a:t> Research Institute, Giza, Egypt</a:t>
            </a:r>
          </a:p>
          <a:p>
            <a:pPr algn="just">
              <a:buNone/>
            </a:pPr>
            <a:r>
              <a:rPr lang="en-US" sz="2000" b="1" dirty="0" smtClean="0">
                <a:solidFill>
                  <a:schemeClr val="accent1"/>
                </a:solidFill>
              </a:rPr>
              <a:t>3</a:t>
            </a:r>
            <a:r>
              <a:rPr lang="en-US" sz="2000" b="1" dirty="0" smtClean="0">
                <a:solidFill>
                  <a:srgbClr val="99FF99"/>
                </a:solidFill>
              </a:rPr>
              <a:t> Department of Pathology, Theodor </a:t>
            </a:r>
            <a:r>
              <a:rPr lang="en-US" sz="2000" b="1" dirty="0" err="1" smtClean="0">
                <a:solidFill>
                  <a:srgbClr val="99FF99"/>
                </a:solidFill>
              </a:rPr>
              <a:t>Bilharz</a:t>
            </a:r>
            <a:r>
              <a:rPr lang="en-US" sz="2000" b="1" dirty="0" smtClean="0">
                <a:solidFill>
                  <a:srgbClr val="99FF99"/>
                </a:solidFill>
              </a:rPr>
              <a:t> Research Institute, Giza, Egypt</a:t>
            </a:r>
          </a:p>
          <a:p>
            <a:pPr algn="just">
              <a:buNone/>
            </a:pPr>
            <a:r>
              <a:rPr lang="en-US" sz="2000" b="1" dirty="0" smtClean="0">
                <a:solidFill>
                  <a:schemeClr val="accent1"/>
                </a:solidFill>
              </a:rPr>
              <a:t>4</a:t>
            </a:r>
            <a:r>
              <a:rPr lang="en-US" sz="2000" b="1" dirty="0" smtClean="0">
                <a:solidFill>
                  <a:srgbClr val="99FF99"/>
                </a:solidFill>
              </a:rPr>
              <a:t> Department of Gastroenterology, Theodor </a:t>
            </a:r>
            <a:r>
              <a:rPr lang="en-US" sz="2000" b="1" dirty="0" err="1" smtClean="0">
                <a:solidFill>
                  <a:srgbClr val="99FF99"/>
                </a:solidFill>
              </a:rPr>
              <a:t>Bilharz</a:t>
            </a:r>
            <a:r>
              <a:rPr lang="en-US" sz="2000" b="1" dirty="0" smtClean="0">
                <a:solidFill>
                  <a:srgbClr val="99FF99"/>
                </a:solidFill>
              </a:rPr>
              <a:t> Research Institute, Egypt</a:t>
            </a:r>
          </a:p>
          <a:p>
            <a:pPr algn="just">
              <a:buNone/>
            </a:pPr>
            <a:r>
              <a:rPr lang="en-US" sz="2000" b="1" dirty="0" smtClean="0">
                <a:solidFill>
                  <a:schemeClr val="accent1"/>
                </a:solidFill>
              </a:rPr>
              <a:t>5</a:t>
            </a:r>
            <a:r>
              <a:rPr lang="en-US" sz="2000" b="1" dirty="0" smtClean="0">
                <a:solidFill>
                  <a:srgbClr val="99FF99"/>
                </a:solidFill>
              </a:rPr>
              <a:t> Department of Clinical Pathology, Theodor </a:t>
            </a:r>
            <a:r>
              <a:rPr lang="en-US" sz="2000" b="1" dirty="0" err="1" smtClean="0">
                <a:solidFill>
                  <a:srgbClr val="99FF99"/>
                </a:solidFill>
              </a:rPr>
              <a:t>Bilharz</a:t>
            </a:r>
            <a:r>
              <a:rPr lang="en-US" sz="2000" b="1" dirty="0" smtClean="0">
                <a:solidFill>
                  <a:srgbClr val="99FF99"/>
                </a:solidFill>
              </a:rPr>
              <a:t>  Research Institute,  Egypt</a:t>
            </a:r>
          </a:p>
          <a:p>
            <a:pPr algn="just">
              <a:buNone/>
            </a:pPr>
            <a:r>
              <a:rPr lang="en-US" sz="2400" b="1" dirty="0" smtClean="0">
                <a:solidFill>
                  <a:schemeClr val="accent5">
                    <a:lumMod val="20000"/>
                    <a:lumOff val="80000"/>
                  </a:schemeClr>
                </a:solidFill>
              </a:rPr>
              <a:t>Published in Electronic Physician, December 2015, Volume: 7, Issue: 8, Pages: 1626-1637</a:t>
            </a:r>
          </a:p>
        </p:txBody>
      </p:sp>
    </p:spTree>
  </p:cSld>
  <p:clrMapOvr>
    <a:masterClrMapping/>
  </p:clrMapOvr>
  <p:transition spd="slow" advTm="88110">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206"/>
            <a:ext cx="8229600" cy="1395570"/>
          </a:xfrm>
        </p:spPr>
        <p:txBody>
          <a:bodyPr>
            <a:normAutofit/>
          </a:bodyPr>
          <a:lstStyle/>
          <a:p>
            <a:pPr algn="ctr"/>
            <a:r>
              <a:rPr lang="en-US" sz="32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Pathogenesis </a:t>
            </a:r>
            <a: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of Liver Fibrosis</a:t>
            </a:r>
          </a:p>
        </p:txBody>
      </p:sp>
      <p:pic>
        <p:nvPicPr>
          <p:cNvPr id="4" name="Picture 5"/>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0" y="1196752"/>
            <a:ext cx="9144000" cy="5661247"/>
          </a:xfrm>
          <a:prstGeom prst="rect">
            <a:avLst/>
          </a:prstGeom>
          <a:noFill/>
        </p:spPr>
      </p:pic>
    </p:spTree>
    <p:custDataLst>
      <p:tags r:id="rId1"/>
    </p:custDataLst>
    <p:extLst>
      <p:ext uri="{BB962C8B-B14F-4D97-AF65-F5344CB8AC3E}">
        <p14:creationId xmlns="" xmlns:p14="http://schemas.microsoft.com/office/powerpoint/2010/main" val="4252880587"/>
      </p:ext>
    </p:extLst>
  </p:cSld>
  <p:clrMapOvr>
    <a:masterClrMapping/>
  </p:clrMapOvr>
  <p:transition spd="slow" advTm="88110">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Abstract</a:t>
            </a:r>
          </a:p>
        </p:txBody>
      </p:sp>
      <p:sp>
        <p:nvSpPr>
          <p:cNvPr id="3" name="Content Placeholder 2"/>
          <p:cNvSpPr>
            <a:spLocks noGrp="1"/>
          </p:cNvSpPr>
          <p:nvPr>
            <p:ph idx="1"/>
          </p:nvPr>
        </p:nvSpPr>
        <p:spPr>
          <a:xfrm>
            <a:off x="539552" y="1484784"/>
            <a:ext cx="8229600" cy="4572000"/>
          </a:xfrm>
        </p:spPr>
        <p:txBody>
          <a:bodyPr>
            <a:normAutofit/>
          </a:bodyPr>
          <a:lstStyle/>
          <a:p>
            <a:pPr algn="just">
              <a:buFont typeface="Wingdings" pitchFamily="2" charset="2"/>
              <a:buChar char="v"/>
            </a:pPr>
            <a:r>
              <a:rPr lang="en-US" sz="2000" b="1" dirty="0" smtClean="0">
                <a:solidFill>
                  <a:schemeClr val="accent5">
                    <a:lumMod val="20000"/>
                    <a:lumOff val="80000"/>
                  </a:schemeClr>
                </a:solidFill>
              </a:rPr>
              <a:t>Hepatitis C virus (HCV) is a major cause of chronic liver disease in Egypt, leading to hepatic fibrosis, liver cirrhosis (LC), and </a:t>
            </a:r>
            <a:r>
              <a:rPr lang="en-US" sz="2000" b="1" dirty="0" err="1" smtClean="0">
                <a:solidFill>
                  <a:schemeClr val="accent5">
                    <a:lumMod val="20000"/>
                    <a:lumOff val="80000"/>
                  </a:schemeClr>
                </a:solidFill>
              </a:rPr>
              <a:t>hepatocellular</a:t>
            </a:r>
            <a:r>
              <a:rPr lang="en-US" sz="2000" b="1" dirty="0" smtClean="0">
                <a:solidFill>
                  <a:schemeClr val="accent5">
                    <a:lumMod val="20000"/>
                    <a:lumOff val="80000"/>
                  </a:schemeClr>
                </a:solidFill>
              </a:rPr>
              <a:t> carcinoma (HCC). Liver fibrosis is characterized by excessive deposition of extracellular matrix (ECM). Newly-recognized pathogenic mechanisms point to the epithelial </a:t>
            </a:r>
            <a:r>
              <a:rPr lang="en-US" sz="2000" b="1" dirty="0" err="1" smtClean="0">
                <a:solidFill>
                  <a:schemeClr val="accent5">
                    <a:lumMod val="20000"/>
                    <a:lumOff val="80000"/>
                  </a:schemeClr>
                </a:solidFill>
              </a:rPr>
              <a:t>mesenchymal</a:t>
            </a:r>
            <a:r>
              <a:rPr lang="en-US" sz="2000" b="1" dirty="0" smtClean="0">
                <a:solidFill>
                  <a:schemeClr val="accent5">
                    <a:lumMod val="20000"/>
                    <a:lumOff val="80000"/>
                  </a:schemeClr>
                </a:solidFill>
              </a:rPr>
              <a:t> transition (EMT) of </a:t>
            </a:r>
            <a:r>
              <a:rPr lang="en-US" sz="2000" b="1" dirty="0" err="1" smtClean="0">
                <a:solidFill>
                  <a:schemeClr val="accent5">
                    <a:lumMod val="20000"/>
                    <a:lumOff val="80000"/>
                  </a:schemeClr>
                </a:solidFill>
              </a:rPr>
              <a:t>hepatocytes</a:t>
            </a:r>
            <a:r>
              <a:rPr lang="en-US" sz="2000" b="1" dirty="0" smtClean="0">
                <a:solidFill>
                  <a:schemeClr val="accent5">
                    <a:lumMod val="20000"/>
                    <a:lumOff val="80000"/>
                  </a:schemeClr>
                </a:solidFill>
              </a:rPr>
              <a:t> to matrix synthesizing (</a:t>
            </a:r>
            <a:r>
              <a:rPr lang="en-US" sz="2000" b="1" dirty="0" err="1" smtClean="0">
                <a:solidFill>
                  <a:schemeClr val="accent5">
                    <a:lumMod val="20000"/>
                    <a:lumOff val="80000"/>
                  </a:schemeClr>
                </a:solidFill>
              </a:rPr>
              <a:t>myo</a:t>
            </a:r>
            <a:r>
              <a:rPr lang="en-US" sz="2000" b="1" dirty="0" smtClean="0">
                <a:solidFill>
                  <a:schemeClr val="accent5">
                    <a:lumMod val="20000"/>
                    <a:lumOff val="80000"/>
                  </a:schemeClr>
                </a:solidFill>
              </a:rPr>
              <a:t>-) fibroblasts. Transforming growth factor-beta (TGF-β1), bone </a:t>
            </a:r>
            <a:r>
              <a:rPr lang="en-US" sz="2000" b="1" dirty="0" err="1" smtClean="0">
                <a:solidFill>
                  <a:schemeClr val="accent5">
                    <a:lumMod val="20000"/>
                    <a:lumOff val="80000"/>
                  </a:schemeClr>
                </a:solidFill>
              </a:rPr>
              <a:t>morphogenic</a:t>
            </a:r>
            <a:r>
              <a:rPr lang="en-US" sz="2000" b="1" dirty="0" smtClean="0">
                <a:solidFill>
                  <a:schemeClr val="accent5">
                    <a:lumMod val="20000"/>
                    <a:lumOff val="80000"/>
                  </a:schemeClr>
                </a:solidFill>
              </a:rPr>
              <a:t> protein (BMP)-7, and connective tissue growth factor (CTGF) are biomarkers reflecting the EMT process. YKL-40 is a glycoprotein member of ECM and plays a role in cancer cell proliferation. The purpose of this study was to determine the serum biomarkers of EMT and its impact on the </a:t>
            </a:r>
            <a:r>
              <a:rPr lang="en-US" sz="2000" b="1" dirty="0" err="1" smtClean="0">
                <a:solidFill>
                  <a:schemeClr val="accent5">
                    <a:lumMod val="20000"/>
                    <a:lumOff val="80000"/>
                  </a:schemeClr>
                </a:solidFill>
              </a:rPr>
              <a:t>fibrogenic</a:t>
            </a:r>
            <a:r>
              <a:rPr lang="en-US" sz="2000" b="1" dirty="0" smtClean="0">
                <a:solidFill>
                  <a:schemeClr val="accent5">
                    <a:lumMod val="20000"/>
                    <a:lumOff val="80000"/>
                  </a:schemeClr>
                </a:solidFill>
              </a:rPr>
              <a:t> process and </a:t>
            </a:r>
            <a:r>
              <a:rPr lang="en-US" sz="2000" b="1" dirty="0" err="1" smtClean="0">
                <a:solidFill>
                  <a:schemeClr val="accent5">
                    <a:lumMod val="20000"/>
                    <a:lumOff val="80000"/>
                  </a:schemeClr>
                </a:solidFill>
              </a:rPr>
              <a:t>tumorigenesis</a:t>
            </a:r>
            <a:r>
              <a:rPr lang="en-US" sz="2000" b="1" dirty="0" smtClean="0">
                <a:solidFill>
                  <a:schemeClr val="accent5">
                    <a:lumMod val="20000"/>
                    <a:lumOff val="80000"/>
                  </a:schemeClr>
                </a:solidFill>
              </a:rPr>
              <a:t> in HCV-genotype 4 patients.</a:t>
            </a:r>
          </a:p>
        </p:txBody>
      </p:sp>
    </p:spTree>
  </p:cSld>
  <p:clrMapOvr>
    <a:masterClrMapping/>
  </p:clrMapOvr>
  <p:transition spd="slow" advTm="88110">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Methods</a:t>
            </a:r>
          </a:p>
        </p:txBody>
      </p:sp>
      <p:sp>
        <p:nvSpPr>
          <p:cNvPr id="3" name="Content Placeholder 2"/>
          <p:cNvSpPr>
            <a:spLocks noGrp="1"/>
          </p:cNvSpPr>
          <p:nvPr>
            <p:ph idx="1"/>
          </p:nvPr>
        </p:nvSpPr>
        <p:spPr/>
        <p:txBody>
          <a:bodyPr>
            <a:noAutofit/>
          </a:bodyPr>
          <a:lstStyle/>
          <a:p>
            <a:pPr algn="just">
              <a:buFont typeface="Wingdings" pitchFamily="2" charset="2"/>
              <a:buChar char="v"/>
            </a:pPr>
            <a:r>
              <a:rPr lang="en-US" sz="2000" b="1" dirty="0" smtClean="0">
                <a:solidFill>
                  <a:schemeClr val="accent5">
                    <a:lumMod val="20000"/>
                    <a:lumOff val="80000"/>
                  </a:schemeClr>
                </a:solidFill>
              </a:rPr>
              <a:t> In this case-control study that was conducted in 2013-2014, 97 HCV-infected patients were subjected to clinical examination, laboratory investigations, and liver biopsy</a:t>
            </a:r>
          </a:p>
          <a:p>
            <a:pPr algn="just">
              <a:buFont typeface="Wingdings" pitchFamily="2" charset="2"/>
              <a:buChar char="v"/>
            </a:pPr>
            <a:r>
              <a:rPr lang="en-US" sz="2000" b="1" dirty="0" smtClean="0">
                <a:solidFill>
                  <a:schemeClr val="accent5">
                    <a:lumMod val="20000"/>
                    <a:lumOff val="80000"/>
                  </a:schemeClr>
                </a:solidFill>
              </a:rPr>
              <a:t>According to the </a:t>
            </a:r>
            <a:r>
              <a:rPr lang="en-US" sz="2000" b="1" dirty="0" err="1" smtClean="0">
                <a:solidFill>
                  <a:schemeClr val="accent5">
                    <a:lumMod val="20000"/>
                    <a:lumOff val="80000"/>
                  </a:schemeClr>
                </a:solidFill>
              </a:rPr>
              <a:t>histopathologic</a:t>
            </a:r>
            <a:r>
              <a:rPr lang="en-US" sz="2000" b="1" dirty="0" smtClean="0">
                <a:solidFill>
                  <a:schemeClr val="accent5">
                    <a:lumMod val="20000"/>
                    <a:lumOff val="80000"/>
                  </a:schemeClr>
                </a:solidFill>
              </a:rPr>
              <a:t> examination, they were classified to F0 (14 cases), F1 (17 cases), F2 (15 cases), F3 (18 cases), F4 (22 cases), and HCC (11cases) </a:t>
            </a:r>
          </a:p>
          <a:p>
            <a:pPr algn="just">
              <a:buFont typeface="Wingdings" pitchFamily="2" charset="2"/>
              <a:buChar char="v"/>
            </a:pPr>
            <a:r>
              <a:rPr lang="en-US" sz="2000" b="1" dirty="0" smtClean="0">
                <a:solidFill>
                  <a:schemeClr val="accent5">
                    <a:lumMod val="20000"/>
                    <a:lumOff val="80000"/>
                  </a:schemeClr>
                </a:solidFill>
              </a:rPr>
              <a:t>Fifteen age- and gender-matched subjects were included as normal controls. Serum levels of TGF-β1,BMP-7, CTGF, YKL-40 were assessed, and the TGF-β1/BMP-7 ratios were calculated</a:t>
            </a:r>
          </a:p>
          <a:p>
            <a:pPr algn="just">
              <a:buFont typeface="Wingdings" pitchFamily="2" charset="2"/>
              <a:buChar char="v"/>
            </a:pPr>
            <a:r>
              <a:rPr lang="en-US" sz="2000" b="1" dirty="0" smtClean="0">
                <a:solidFill>
                  <a:schemeClr val="accent5">
                    <a:lumMod val="20000"/>
                    <a:lumOff val="80000"/>
                  </a:schemeClr>
                </a:solidFill>
              </a:rPr>
              <a:t>The data were analyzed by plotting the receiver operating characteristic curve (ROC), Pearson product-moment correlation coefficient, and Spearman's rank correlation coefficient (Spearman's rho)</a:t>
            </a:r>
          </a:p>
        </p:txBody>
      </p:sp>
    </p:spTree>
  </p:cSld>
  <p:clrMapOvr>
    <a:masterClrMapping/>
  </p:clrMapOvr>
  <p:transition spd="slow" advTm="88110">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Results</a:t>
            </a:r>
          </a:p>
        </p:txBody>
      </p:sp>
      <p:sp>
        <p:nvSpPr>
          <p:cNvPr id="3" name="Content Placeholder 2"/>
          <p:cNvSpPr>
            <a:spLocks noGrp="1"/>
          </p:cNvSpPr>
          <p:nvPr>
            <p:ph idx="1"/>
          </p:nvPr>
        </p:nvSpPr>
        <p:spPr>
          <a:xfrm>
            <a:off x="467544" y="1628800"/>
            <a:ext cx="8229600" cy="4572000"/>
          </a:xfrm>
        </p:spPr>
        <p:txBody>
          <a:bodyPr>
            <a:noAutofit/>
          </a:bodyPr>
          <a:lstStyle/>
          <a:p>
            <a:pPr algn="just">
              <a:buFont typeface="Wingdings" pitchFamily="2" charset="2"/>
              <a:buChar char="v"/>
            </a:pPr>
            <a:r>
              <a:rPr lang="en-US" sz="2800" b="1" dirty="0" smtClean="0">
                <a:solidFill>
                  <a:schemeClr val="accent5">
                    <a:lumMod val="20000"/>
                    <a:lumOff val="80000"/>
                  </a:schemeClr>
                </a:solidFill>
              </a:rPr>
              <a:t>Serum levels of TGF-β1, BMP-7, CTGF, and YKL-40 were significantly increased in all patient groups compared to controls (p &lt; 0.001). LC exhibited the highest CTGF level and YKL-40 was highest in HCC </a:t>
            </a:r>
          </a:p>
          <a:p>
            <a:pPr algn="just">
              <a:buFont typeface="Wingdings" pitchFamily="2" charset="2"/>
              <a:buChar char="v"/>
            </a:pPr>
            <a:r>
              <a:rPr lang="en-US" sz="2800" b="1" dirty="0" smtClean="0">
                <a:solidFill>
                  <a:schemeClr val="accent5">
                    <a:lumMod val="20000"/>
                    <a:lumOff val="80000"/>
                  </a:schemeClr>
                </a:solidFill>
              </a:rPr>
              <a:t>The TGF-β1/ BMP-7 ratios reflected the progression of EMT from CHC to LC, however, there was no significant difference between LC and HCC. </a:t>
            </a:r>
          </a:p>
        </p:txBody>
      </p:sp>
    </p:spTree>
  </p:cSld>
  <p:clrMapOvr>
    <a:masterClrMapping/>
  </p:clrMapOvr>
  <p:transition spd="slow" advTm="88110">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9552" y="692696"/>
          <a:ext cx="8064897" cy="5221025"/>
        </p:xfrm>
        <a:graphic>
          <a:graphicData uri="http://schemas.openxmlformats.org/drawingml/2006/table">
            <a:tbl>
              <a:tblPr/>
              <a:tblGrid>
                <a:gridCol w="2255224"/>
                <a:gridCol w="1082408"/>
                <a:gridCol w="1646632"/>
                <a:gridCol w="1418933"/>
                <a:gridCol w="1661700"/>
              </a:tblGrid>
              <a:tr h="1078793">
                <a:tc>
                  <a:txBody>
                    <a:bodyPr/>
                    <a:lstStyle/>
                    <a:p>
                      <a:pPr algn="ctr" rtl="0">
                        <a:lnSpc>
                          <a:spcPct val="115000"/>
                        </a:lnSpc>
                        <a:spcAft>
                          <a:spcPts val="0"/>
                        </a:spcAft>
                      </a:pPr>
                      <a:r>
                        <a:rPr lang="en-US" sz="1800" b="1" dirty="0">
                          <a:solidFill>
                            <a:srgbClr val="FFFF00"/>
                          </a:solidFill>
                          <a:latin typeface="Times New Roman"/>
                          <a:ea typeface="Times New Roman"/>
                          <a:cs typeface="Arial"/>
                        </a:rPr>
                        <a:t>Variables</a:t>
                      </a:r>
                      <a:endParaRPr lang="en-US" sz="1800" b="1" dirty="0">
                        <a:solidFill>
                          <a:srgbClr val="FFFF00"/>
                        </a:solidFill>
                        <a:latin typeface="Calibri"/>
                        <a:ea typeface="Times New Roman"/>
                        <a:cs typeface="Arial"/>
                      </a:endParaRPr>
                    </a:p>
                  </a:txBody>
                  <a:tcPr marL="44014" marR="4401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31849B"/>
                    </a:solidFill>
                  </a:tcPr>
                </a:tc>
                <a:tc>
                  <a:txBody>
                    <a:bodyPr/>
                    <a:lstStyle/>
                    <a:p>
                      <a:pPr algn="ctr" rtl="0">
                        <a:lnSpc>
                          <a:spcPct val="115000"/>
                        </a:lnSpc>
                        <a:spcAft>
                          <a:spcPts val="0"/>
                        </a:spcAft>
                      </a:pPr>
                      <a:r>
                        <a:rPr lang="en-US" sz="1800" b="1" dirty="0">
                          <a:solidFill>
                            <a:srgbClr val="FFFF00"/>
                          </a:solidFill>
                          <a:latin typeface="Times New Roman"/>
                          <a:ea typeface="Times New Roman"/>
                          <a:cs typeface="Arial"/>
                        </a:rPr>
                        <a:t>Controls</a:t>
                      </a:r>
                      <a:endParaRPr lang="en-US" sz="1800" b="1" dirty="0">
                        <a:solidFill>
                          <a:srgbClr val="FFFF00"/>
                        </a:solidFill>
                        <a:latin typeface="Calibri"/>
                        <a:ea typeface="Times New Roman"/>
                        <a:cs typeface="Arial"/>
                      </a:endParaRPr>
                    </a:p>
                    <a:p>
                      <a:pPr algn="ctr" rtl="0">
                        <a:lnSpc>
                          <a:spcPct val="115000"/>
                        </a:lnSpc>
                        <a:spcAft>
                          <a:spcPts val="0"/>
                        </a:spcAft>
                      </a:pPr>
                      <a:r>
                        <a:rPr lang="en-US" sz="1800" b="1" dirty="0">
                          <a:solidFill>
                            <a:srgbClr val="FFFF00"/>
                          </a:solidFill>
                          <a:latin typeface="Times New Roman"/>
                          <a:ea typeface="Times New Roman"/>
                          <a:cs typeface="Arial"/>
                        </a:rPr>
                        <a:t>(n=15)</a:t>
                      </a:r>
                      <a:endParaRPr lang="en-US" sz="1800" b="1" dirty="0">
                        <a:solidFill>
                          <a:srgbClr val="FFFF00"/>
                        </a:solidFill>
                        <a:latin typeface="Calibri"/>
                        <a:ea typeface="Times New Roman"/>
                        <a:cs typeface="Arial"/>
                      </a:endParaRPr>
                    </a:p>
                  </a:txBody>
                  <a:tcPr marL="44014" marR="44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31849B"/>
                    </a:solidFill>
                  </a:tcPr>
                </a:tc>
                <a:tc>
                  <a:txBody>
                    <a:bodyPr/>
                    <a:lstStyle/>
                    <a:p>
                      <a:pPr algn="ctr" rtl="0">
                        <a:lnSpc>
                          <a:spcPct val="115000"/>
                        </a:lnSpc>
                        <a:spcAft>
                          <a:spcPts val="0"/>
                        </a:spcAft>
                      </a:pPr>
                      <a:r>
                        <a:rPr lang="en-US" sz="1800" b="1" dirty="0">
                          <a:solidFill>
                            <a:srgbClr val="FFFF00"/>
                          </a:solidFill>
                          <a:latin typeface="Times New Roman"/>
                          <a:ea typeface="Times New Roman"/>
                          <a:cs typeface="Arial"/>
                        </a:rPr>
                        <a:t>CHC without cirrhosis (n=64)</a:t>
                      </a:r>
                      <a:endParaRPr lang="en-US" sz="1800" b="1" dirty="0">
                        <a:solidFill>
                          <a:srgbClr val="FFFF00"/>
                        </a:solidFill>
                        <a:latin typeface="Calibri"/>
                        <a:ea typeface="Times New Roman"/>
                        <a:cs typeface="Arial"/>
                      </a:endParaRPr>
                    </a:p>
                  </a:txBody>
                  <a:tcPr marL="44014" marR="44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31849B"/>
                    </a:solidFill>
                  </a:tcPr>
                </a:tc>
                <a:tc>
                  <a:txBody>
                    <a:bodyPr/>
                    <a:lstStyle/>
                    <a:p>
                      <a:pPr algn="ctr" rtl="0">
                        <a:lnSpc>
                          <a:spcPct val="115000"/>
                        </a:lnSpc>
                        <a:spcAft>
                          <a:spcPts val="0"/>
                        </a:spcAft>
                      </a:pPr>
                      <a:r>
                        <a:rPr lang="en-US" sz="1800" b="1" dirty="0">
                          <a:solidFill>
                            <a:srgbClr val="FFFF00"/>
                          </a:solidFill>
                          <a:latin typeface="Times New Roman"/>
                          <a:ea typeface="Times New Roman"/>
                          <a:cs typeface="Arial"/>
                        </a:rPr>
                        <a:t>CHC with cirrhosis</a:t>
                      </a:r>
                      <a:endParaRPr lang="en-US" sz="1800" b="1" dirty="0">
                        <a:solidFill>
                          <a:srgbClr val="FFFF00"/>
                        </a:solidFill>
                        <a:latin typeface="Calibri"/>
                        <a:ea typeface="Times New Roman"/>
                        <a:cs typeface="Arial"/>
                      </a:endParaRPr>
                    </a:p>
                    <a:p>
                      <a:pPr algn="ctr" rtl="0">
                        <a:lnSpc>
                          <a:spcPct val="115000"/>
                        </a:lnSpc>
                        <a:spcAft>
                          <a:spcPts val="0"/>
                        </a:spcAft>
                      </a:pPr>
                      <a:r>
                        <a:rPr lang="en-US" sz="1800" b="1" dirty="0">
                          <a:solidFill>
                            <a:srgbClr val="FFFF00"/>
                          </a:solidFill>
                          <a:latin typeface="Times New Roman"/>
                          <a:ea typeface="Times New Roman"/>
                          <a:cs typeface="Arial"/>
                        </a:rPr>
                        <a:t>(n=22)</a:t>
                      </a:r>
                      <a:endParaRPr lang="en-US" sz="1800" b="1" dirty="0">
                        <a:solidFill>
                          <a:srgbClr val="FFFF00"/>
                        </a:solidFill>
                        <a:latin typeface="Calibri"/>
                        <a:ea typeface="Times New Roman"/>
                        <a:cs typeface="Arial"/>
                      </a:endParaRPr>
                    </a:p>
                  </a:txBody>
                  <a:tcPr marL="44014" marR="44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31849B"/>
                    </a:solidFill>
                  </a:tcPr>
                </a:tc>
                <a:tc>
                  <a:txBody>
                    <a:bodyPr/>
                    <a:lstStyle/>
                    <a:p>
                      <a:pPr algn="ctr" rtl="0">
                        <a:lnSpc>
                          <a:spcPct val="115000"/>
                        </a:lnSpc>
                        <a:spcAft>
                          <a:spcPts val="0"/>
                        </a:spcAft>
                      </a:pPr>
                      <a:r>
                        <a:rPr lang="en-US" sz="1800" b="1" dirty="0">
                          <a:solidFill>
                            <a:srgbClr val="FFFF00"/>
                          </a:solidFill>
                          <a:latin typeface="Times New Roman"/>
                          <a:ea typeface="Times New Roman"/>
                          <a:cs typeface="Arial"/>
                        </a:rPr>
                        <a:t>HCV-induced HCC  (n=11)</a:t>
                      </a:r>
                      <a:endParaRPr lang="en-US" sz="1800" b="1" dirty="0">
                        <a:solidFill>
                          <a:srgbClr val="FFFF00"/>
                        </a:solidFill>
                        <a:latin typeface="Calibri"/>
                        <a:ea typeface="Times New Roman"/>
                        <a:cs typeface="Arial"/>
                      </a:endParaRPr>
                    </a:p>
                  </a:txBody>
                  <a:tcPr marL="44014" marR="4401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31849B"/>
                    </a:solidFill>
                  </a:tcPr>
                </a:tc>
              </a:tr>
              <a:tr h="407859">
                <a:tc>
                  <a:txBody>
                    <a:bodyPr/>
                    <a:lstStyle/>
                    <a:p>
                      <a:pPr algn="just" rtl="0">
                        <a:lnSpc>
                          <a:spcPct val="150000"/>
                        </a:lnSpc>
                        <a:spcAft>
                          <a:spcPts val="0"/>
                        </a:spcAft>
                      </a:pPr>
                      <a:r>
                        <a:rPr lang="en-US" sz="1800" b="1" dirty="0">
                          <a:solidFill>
                            <a:srgbClr val="FFFF00"/>
                          </a:solidFill>
                          <a:latin typeface="Times New Roman"/>
                          <a:ea typeface="Times New Roman"/>
                          <a:cs typeface="Arial"/>
                        </a:rPr>
                        <a:t>Age </a:t>
                      </a:r>
                      <a:endParaRPr lang="en-US" sz="1800" b="1" dirty="0">
                        <a:solidFill>
                          <a:srgbClr val="FFFF00"/>
                        </a:solidFill>
                        <a:latin typeface="Calibri"/>
                        <a:ea typeface="Times New Roman"/>
                        <a:cs typeface="Arial"/>
                      </a:endParaRPr>
                    </a:p>
                  </a:txBody>
                  <a:tcPr marL="44014" marR="4401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dirty="0">
                          <a:solidFill>
                            <a:schemeClr val="tx1"/>
                          </a:solidFill>
                          <a:latin typeface="Times New Roman"/>
                          <a:ea typeface="Times New Roman"/>
                          <a:cs typeface="Arial"/>
                        </a:rPr>
                        <a:t>45.0±7.5</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dirty="0">
                          <a:solidFill>
                            <a:schemeClr val="tx1"/>
                          </a:solidFill>
                          <a:latin typeface="Times New Roman"/>
                          <a:ea typeface="Times New Roman"/>
                          <a:cs typeface="Arial"/>
                        </a:rPr>
                        <a:t>47.4±9.3</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a:solidFill>
                            <a:schemeClr val="tx1"/>
                          </a:solidFill>
                          <a:latin typeface="Times New Roman"/>
                          <a:ea typeface="Times New Roman"/>
                          <a:cs typeface="Arial"/>
                        </a:rPr>
                        <a:t>51.3±5.9</a:t>
                      </a:r>
                      <a:endParaRPr lang="en-US" sz="1800" b="1">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dirty="0">
                          <a:solidFill>
                            <a:schemeClr val="tx1"/>
                          </a:solidFill>
                          <a:latin typeface="Times New Roman"/>
                          <a:ea typeface="Times New Roman"/>
                          <a:cs typeface="Arial"/>
                        </a:rPr>
                        <a:t>48.9±7.2</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59">
                <a:tc>
                  <a:txBody>
                    <a:bodyPr/>
                    <a:lstStyle/>
                    <a:p>
                      <a:pPr algn="just" rtl="0">
                        <a:lnSpc>
                          <a:spcPct val="150000"/>
                        </a:lnSpc>
                        <a:spcAft>
                          <a:spcPts val="0"/>
                        </a:spcAft>
                      </a:pPr>
                      <a:r>
                        <a:rPr lang="en-US" sz="1800" b="1" dirty="0">
                          <a:solidFill>
                            <a:srgbClr val="FFFF00"/>
                          </a:solidFill>
                          <a:latin typeface="Times New Roman"/>
                          <a:ea typeface="Times New Roman"/>
                          <a:cs typeface="Arial"/>
                        </a:rPr>
                        <a:t>Gender (M:F)</a:t>
                      </a:r>
                      <a:endParaRPr lang="en-US" sz="1800" b="1" dirty="0">
                        <a:solidFill>
                          <a:srgbClr val="FFFF00"/>
                        </a:solidFill>
                        <a:latin typeface="Calibri"/>
                        <a:ea typeface="Times New Roman"/>
                        <a:cs typeface="Arial"/>
                      </a:endParaRPr>
                    </a:p>
                  </a:txBody>
                  <a:tcPr marL="44014" marR="4401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dirty="0">
                          <a:solidFill>
                            <a:schemeClr val="tx1"/>
                          </a:solidFill>
                          <a:latin typeface="Times New Roman"/>
                          <a:ea typeface="Times New Roman"/>
                          <a:cs typeface="Arial"/>
                        </a:rPr>
                        <a:t>3:2</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dirty="0">
                          <a:solidFill>
                            <a:schemeClr val="tx1"/>
                          </a:solidFill>
                          <a:latin typeface="Times New Roman"/>
                          <a:ea typeface="Times New Roman"/>
                          <a:cs typeface="Arial"/>
                        </a:rPr>
                        <a:t>3:1</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dirty="0">
                          <a:solidFill>
                            <a:schemeClr val="tx1"/>
                          </a:solidFill>
                          <a:latin typeface="Times New Roman"/>
                          <a:ea typeface="Times New Roman"/>
                          <a:cs typeface="Arial"/>
                        </a:rPr>
                        <a:t>6:5</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dirty="0">
                          <a:solidFill>
                            <a:schemeClr val="tx1"/>
                          </a:solidFill>
                          <a:latin typeface="Times New Roman"/>
                          <a:ea typeface="Times New Roman"/>
                          <a:cs typeface="Arial"/>
                        </a:rPr>
                        <a:t>7:4</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07859">
                <a:tc gridSpan="5">
                  <a:txBody>
                    <a:bodyPr/>
                    <a:lstStyle/>
                    <a:p>
                      <a:pPr algn="just" rtl="0">
                        <a:lnSpc>
                          <a:spcPct val="150000"/>
                        </a:lnSpc>
                        <a:spcAft>
                          <a:spcPts val="0"/>
                        </a:spcAft>
                      </a:pPr>
                      <a:r>
                        <a:rPr lang="en-US" sz="1800" b="1" dirty="0">
                          <a:solidFill>
                            <a:srgbClr val="FF0000"/>
                          </a:solidFill>
                          <a:latin typeface="Times New Roman"/>
                          <a:ea typeface="Times New Roman"/>
                          <a:cs typeface="Arial"/>
                        </a:rPr>
                        <a:t>Liver function tests (mean ±SEM)</a:t>
                      </a:r>
                      <a:endParaRPr lang="en-US" sz="1800" b="1" dirty="0">
                        <a:solidFill>
                          <a:srgbClr val="FF0000"/>
                        </a:solidFill>
                        <a:latin typeface="Calibri"/>
                        <a:ea typeface="Times New Roman"/>
                        <a:cs typeface="Arial"/>
                      </a:endParaRPr>
                    </a:p>
                  </a:txBody>
                  <a:tcPr marL="44014" marR="44014"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CD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7859">
                <a:tc>
                  <a:txBody>
                    <a:bodyPr/>
                    <a:lstStyle/>
                    <a:p>
                      <a:pPr algn="l" rtl="0">
                        <a:lnSpc>
                          <a:spcPct val="150000"/>
                        </a:lnSpc>
                        <a:spcAft>
                          <a:spcPts val="0"/>
                        </a:spcAft>
                      </a:pPr>
                      <a:r>
                        <a:rPr lang="en-US" sz="1800" b="1" dirty="0">
                          <a:solidFill>
                            <a:srgbClr val="FFFF00"/>
                          </a:solidFill>
                          <a:latin typeface="Times New Roman"/>
                          <a:ea typeface="Times New Roman"/>
                          <a:cs typeface="Arial"/>
                        </a:rPr>
                        <a:t>AST (U/L)</a:t>
                      </a:r>
                      <a:endParaRPr lang="en-US" sz="1800" b="1" dirty="0">
                        <a:solidFill>
                          <a:srgbClr val="FFFF00"/>
                        </a:solidFill>
                        <a:latin typeface="Calibri"/>
                        <a:ea typeface="Times New Roman"/>
                        <a:cs typeface="Arial"/>
                      </a:endParaRPr>
                    </a:p>
                  </a:txBody>
                  <a:tcPr marL="44014" marR="4401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dirty="0">
                          <a:solidFill>
                            <a:schemeClr val="tx1"/>
                          </a:solidFill>
                          <a:latin typeface="Times New Roman"/>
                          <a:ea typeface="Times New Roman"/>
                          <a:cs typeface="Arial"/>
                        </a:rPr>
                        <a:t>32.6±4.2</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a:solidFill>
                            <a:schemeClr val="tx1"/>
                          </a:solidFill>
                          <a:latin typeface="Times New Roman"/>
                          <a:ea typeface="Times New Roman"/>
                          <a:cs typeface="Arial"/>
                        </a:rPr>
                        <a:t>63.2±29.8</a:t>
                      </a:r>
                      <a:endParaRPr lang="en-US" sz="1800" b="1">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a:solidFill>
                            <a:schemeClr val="tx1"/>
                          </a:solidFill>
                          <a:latin typeface="Times New Roman"/>
                          <a:ea typeface="Times New Roman"/>
                          <a:cs typeface="Arial"/>
                        </a:rPr>
                        <a:t>51.8±4.4</a:t>
                      </a:r>
                      <a:endParaRPr lang="en-US" sz="1800" b="1">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a:solidFill>
                            <a:schemeClr val="tx1"/>
                          </a:solidFill>
                          <a:latin typeface="Times New Roman"/>
                          <a:ea typeface="Times New Roman"/>
                          <a:cs typeface="Arial"/>
                        </a:rPr>
                        <a:t>78.1±16.9</a:t>
                      </a:r>
                      <a:endParaRPr lang="en-US" sz="1800" b="1">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59">
                <a:tc>
                  <a:txBody>
                    <a:bodyPr/>
                    <a:lstStyle/>
                    <a:p>
                      <a:pPr algn="l" rtl="0">
                        <a:lnSpc>
                          <a:spcPct val="115000"/>
                        </a:lnSpc>
                        <a:spcAft>
                          <a:spcPts val="0"/>
                        </a:spcAft>
                      </a:pPr>
                      <a:r>
                        <a:rPr lang="en-US" sz="1800" b="1" dirty="0">
                          <a:solidFill>
                            <a:srgbClr val="FFFF00"/>
                          </a:solidFill>
                          <a:latin typeface="Times New Roman"/>
                          <a:ea typeface="Times New Roman"/>
                          <a:cs typeface="Arial"/>
                        </a:rPr>
                        <a:t>ALT (U/L)</a:t>
                      </a:r>
                      <a:endParaRPr lang="en-US" sz="1800" b="1" dirty="0">
                        <a:solidFill>
                          <a:srgbClr val="FFFF00"/>
                        </a:solidFill>
                        <a:latin typeface="Calibri"/>
                        <a:ea typeface="Times New Roman"/>
                        <a:cs typeface="Arial"/>
                      </a:endParaRPr>
                    </a:p>
                  </a:txBody>
                  <a:tcPr marL="44014" marR="4401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dirty="0">
                          <a:solidFill>
                            <a:schemeClr val="tx1"/>
                          </a:solidFill>
                          <a:latin typeface="Times New Roman"/>
                          <a:ea typeface="Times New Roman"/>
                          <a:cs typeface="Arial"/>
                        </a:rPr>
                        <a:t>31.1±5.1</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a:solidFill>
                            <a:schemeClr val="tx1"/>
                          </a:solidFill>
                          <a:latin typeface="Times New Roman"/>
                          <a:ea typeface="Times New Roman"/>
                          <a:cs typeface="Arial"/>
                        </a:rPr>
                        <a:t>49.1±18.3</a:t>
                      </a:r>
                      <a:endParaRPr lang="en-US" sz="1800" b="1">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dirty="0">
                          <a:solidFill>
                            <a:schemeClr val="tx1"/>
                          </a:solidFill>
                          <a:latin typeface="Times New Roman"/>
                          <a:ea typeface="Times New Roman"/>
                          <a:cs typeface="Arial"/>
                        </a:rPr>
                        <a:t>46.5±5.0</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dirty="0">
                          <a:solidFill>
                            <a:schemeClr val="tx1"/>
                          </a:solidFill>
                          <a:latin typeface="Times New Roman"/>
                          <a:ea typeface="Times New Roman"/>
                          <a:cs typeface="Arial"/>
                        </a:rPr>
                        <a:t>68.2±12.6</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384">
                <a:tc>
                  <a:txBody>
                    <a:bodyPr/>
                    <a:lstStyle/>
                    <a:p>
                      <a:pPr algn="l" rtl="0">
                        <a:lnSpc>
                          <a:spcPct val="115000"/>
                        </a:lnSpc>
                        <a:spcAft>
                          <a:spcPts val="0"/>
                        </a:spcAft>
                      </a:pPr>
                      <a:r>
                        <a:rPr lang="en-US" sz="1800" b="1" dirty="0">
                          <a:solidFill>
                            <a:srgbClr val="FFFF00"/>
                          </a:solidFill>
                          <a:latin typeface="Times New Roman"/>
                          <a:ea typeface="Times New Roman"/>
                          <a:cs typeface="Arial"/>
                        </a:rPr>
                        <a:t>Alkaline </a:t>
                      </a:r>
                      <a:r>
                        <a:rPr lang="en-US" sz="1800" b="1" dirty="0" err="1">
                          <a:solidFill>
                            <a:srgbClr val="FFFF00"/>
                          </a:solidFill>
                          <a:latin typeface="Times New Roman"/>
                          <a:ea typeface="Times New Roman"/>
                          <a:cs typeface="Arial"/>
                        </a:rPr>
                        <a:t>phosphatase</a:t>
                      </a:r>
                      <a:r>
                        <a:rPr lang="en-US" sz="1800" b="1" dirty="0">
                          <a:solidFill>
                            <a:srgbClr val="FFFF00"/>
                          </a:solidFill>
                          <a:latin typeface="Times New Roman"/>
                          <a:ea typeface="Times New Roman"/>
                          <a:cs typeface="Arial"/>
                        </a:rPr>
                        <a:t> (U/L)</a:t>
                      </a:r>
                      <a:endParaRPr lang="en-US" sz="1800" b="1" dirty="0">
                        <a:solidFill>
                          <a:srgbClr val="FFFF00"/>
                        </a:solidFill>
                        <a:latin typeface="Calibri"/>
                        <a:ea typeface="Times New Roman"/>
                        <a:cs typeface="Arial"/>
                      </a:endParaRPr>
                    </a:p>
                  </a:txBody>
                  <a:tcPr marL="44014" marR="4401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dirty="0">
                          <a:solidFill>
                            <a:schemeClr val="tx1"/>
                          </a:solidFill>
                          <a:latin typeface="Times New Roman"/>
                          <a:ea typeface="Times New Roman"/>
                          <a:cs typeface="Arial"/>
                        </a:rPr>
                        <a:t>189±60</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dirty="0">
                          <a:solidFill>
                            <a:schemeClr val="tx1"/>
                          </a:solidFill>
                          <a:latin typeface="Times New Roman"/>
                          <a:ea typeface="Times New Roman"/>
                          <a:cs typeface="Arial"/>
                        </a:rPr>
                        <a:t>331± 78</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a:solidFill>
                            <a:schemeClr val="tx1"/>
                          </a:solidFill>
                          <a:latin typeface="Times New Roman"/>
                          <a:ea typeface="Times New Roman"/>
                          <a:cs typeface="Arial"/>
                        </a:rPr>
                        <a:t>348±68</a:t>
                      </a:r>
                      <a:endParaRPr lang="en-US" sz="1800" b="1">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800" b="1">
                          <a:solidFill>
                            <a:schemeClr val="tx1"/>
                          </a:solidFill>
                          <a:latin typeface="Times New Roman"/>
                          <a:ea typeface="Times New Roman"/>
                          <a:cs typeface="Arial"/>
                        </a:rPr>
                        <a:t>420±73</a:t>
                      </a:r>
                      <a:endParaRPr lang="en-US" sz="1800" b="1">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59">
                <a:tc>
                  <a:txBody>
                    <a:bodyPr/>
                    <a:lstStyle/>
                    <a:p>
                      <a:pPr algn="l" rtl="0">
                        <a:lnSpc>
                          <a:spcPct val="115000"/>
                        </a:lnSpc>
                        <a:spcAft>
                          <a:spcPts val="0"/>
                        </a:spcAft>
                      </a:pPr>
                      <a:r>
                        <a:rPr lang="en-US" sz="1800" b="1" dirty="0">
                          <a:solidFill>
                            <a:srgbClr val="FFFF00"/>
                          </a:solidFill>
                          <a:latin typeface="Times New Roman"/>
                          <a:ea typeface="Times New Roman"/>
                          <a:cs typeface="Arial"/>
                        </a:rPr>
                        <a:t>Albumin (g/</a:t>
                      </a:r>
                      <a:r>
                        <a:rPr lang="en-US" sz="1800" b="1" dirty="0" err="1">
                          <a:solidFill>
                            <a:srgbClr val="FFFF00"/>
                          </a:solidFill>
                          <a:latin typeface="Times New Roman"/>
                          <a:ea typeface="Times New Roman"/>
                          <a:cs typeface="Arial"/>
                        </a:rPr>
                        <a:t>dL</a:t>
                      </a:r>
                      <a:r>
                        <a:rPr lang="en-US" sz="1800" b="1" dirty="0">
                          <a:solidFill>
                            <a:srgbClr val="FFFF00"/>
                          </a:solidFill>
                          <a:latin typeface="Times New Roman"/>
                          <a:ea typeface="Times New Roman"/>
                          <a:cs typeface="Arial"/>
                        </a:rPr>
                        <a:t>)</a:t>
                      </a:r>
                      <a:endParaRPr lang="en-US" sz="1800" b="1" dirty="0">
                        <a:solidFill>
                          <a:srgbClr val="FFFF00"/>
                        </a:solidFill>
                        <a:latin typeface="Calibri"/>
                        <a:ea typeface="Times New Roman"/>
                        <a:cs typeface="Arial"/>
                      </a:endParaRPr>
                    </a:p>
                  </a:txBody>
                  <a:tcPr marL="44014" marR="4401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800" b="1" dirty="0">
                          <a:solidFill>
                            <a:schemeClr val="tx1"/>
                          </a:solidFill>
                          <a:latin typeface="Times New Roman"/>
                          <a:ea typeface="Times New Roman"/>
                          <a:cs typeface="Arial"/>
                        </a:rPr>
                        <a:t>4.4±0.5</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800" b="1" dirty="0">
                          <a:solidFill>
                            <a:schemeClr val="tx1"/>
                          </a:solidFill>
                          <a:latin typeface="Times New Roman"/>
                          <a:ea typeface="Times New Roman"/>
                          <a:cs typeface="Arial"/>
                        </a:rPr>
                        <a:t>3.60±0.85</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800" b="1" dirty="0">
                          <a:solidFill>
                            <a:schemeClr val="tx1"/>
                          </a:solidFill>
                          <a:latin typeface="Times New Roman"/>
                          <a:ea typeface="Times New Roman"/>
                          <a:cs typeface="Arial"/>
                        </a:rPr>
                        <a:t>3.8±0.72</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800" b="1">
                          <a:solidFill>
                            <a:schemeClr val="tx1"/>
                          </a:solidFill>
                          <a:latin typeface="Times New Roman"/>
                          <a:ea typeface="Times New Roman"/>
                          <a:cs typeface="Arial"/>
                        </a:rPr>
                        <a:t>3.08±0.48</a:t>
                      </a:r>
                      <a:endParaRPr lang="en-US" sz="1800" b="1">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59">
                <a:tc>
                  <a:txBody>
                    <a:bodyPr/>
                    <a:lstStyle/>
                    <a:p>
                      <a:pPr algn="l" rtl="0">
                        <a:lnSpc>
                          <a:spcPct val="115000"/>
                        </a:lnSpc>
                        <a:spcAft>
                          <a:spcPts val="0"/>
                        </a:spcAft>
                      </a:pPr>
                      <a:r>
                        <a:rPr lang="en-US" sz="1800" b="1" dirty="0">
                          <a:solidFill>
                            <a:srgbClr val="FFFF00"/>
                          </a:solidFill>
                          <a:latin typeface="Times New Roman"/>
                          <a:ea typeface="Times New Roman"/>
                          <a:cs typeface="Arial"/>
                        </a:rPr>
                        <a:t>PC </a:t>
                      </a:r>
                      <a:endParaRPr lang="en-US" sz="1800" b="1" dirty="0">
                        <a:solidFill>
                          <a:srgbClr val="FFFF00"/>
                        </a:solidFill>
                        <a:latin typeface="Calibri"/>
                        <a:ea typeface="Times New Roman"/>
                        <a:cs typeface="Arial"/>
                      </a:endParaRPr>
                    </a:p>
                  </a:txBody>
                  <a:tcPr marL="44014" marR="4401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800" b="1">
                          <a:solidFill>
                            <a:schemeClr val="tx1"/>
                          </a:solidFill>
                          <a:latin typeface="Times New Roman"/>
                          <a:ea typeface="Times New Roman"/>
                          <a:cs typeface="Arial"/>
                        </a:rPr>
                        <a:t>97.6±3.4</a:t>
                      </a:r>
                      <a:endParaRPr lang="en-US" sz="1800" b="1">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800" b="1" dirty="0">
                          <a:solidFill>
                            <a:schemeClr val="tx1"/>
                          </a:solidFill>
                          <a:latin typeface="Times New Roman"/>
                          <a:ea typeface="Times New Roman"/>
                          <a:cs typeface="Arial"/>
                        </a:rPr>
                        <a:t>89.6±5.8</a:t>
                      </a:r>
                      <a:endParaRPr lang="en-US" sz="1800" b="1" dirty="0">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800" b="1">
                          <a:solidFill>
                            <a:schemeClr val="tx1"/>
                          </a:solidFill>
                          <a:latin typeface="Times New Roman"/>
                          <a:ea typeface="Times New Roman"/>
                          <a:cs typeface="Arial"/>
                        </a:rPr>
                        <a:t>41.5±11.1</a:t>
                      </a:r>
                      <a:endParaRPr lang="en-US" sz="1800" b="1">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800" b="1">
                          <a:solidFill>
                            <a:schemeClr val="tx1"/>
                          </a:solidFill>
                          <a:latin typeface="Times New Roman"/>
                          <a:ea typeface="Times New Roman"/>
                          <a:cs typeface="Arial"/>
                        </a:rPr>
                        <a:t>68.4±3.9</a:t>
                      </a:r>
                      <a:endParaRPr lang="en-US" sz="1800" b="1">
                        <a:solidFill>
                          <a:schemeClr val="tx1"/>
                        </a:solidFill>
                        <a:latin typeface="Calibri"/>
                        <a:ea typeface="Times New Roman"/>
                        <a:cs typeface="Arial"/>
                      </a:endParaRPr>
                    </a:p>
                  </a:txBody>
                  <a:tcPr marL="44014" marR="4401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384">
                <a:tc>
                  <a:txBody>
                    <a:bodyPr/>
                    <a:lstStyle/>
                    <a:p>
                      <a:pPr algn="l" rtl="0">
                        <a:lnSpc>
                          <a:spcPct val="115000"/>
                        </a:lnSpc>
                        <a:spcAft>
                          <a:spcPts val="0"/>
                        </a:spcAft>
                      </a:pPr>
                      <a:r>
                        <a:rPr lang="en-US" sz="1800" b="1" dirty="0">
                          <a:solidFill>
                            <a:srgbClr val="FFFF00"/>
                          </a:solidFill>
                          <a:latin typeface="Times New Roman"/>
                          <a:ea typeface="Times New Roman"/>
                          <a:cs typeface="Arial"/>
                        </a:rPr>
                        <a:t>Alpha-fetoprotein (IU/</a:t>
                      </a:r>
                      <a:r>
                        <a:rPr lang="en-US" sz="1800" b="1" dirty="0" err="1">
                          <a:solidFill>
                            <a:srgbClr val="FFFF00"/>
                          </a:solidFill>
                          <a:latin typeface="Times New Roman"/>
                          <a:ea typeface="Times New Roman"/>
                          <a:cs typeface="Arial"/>
                        </a:rPr>
                        <a:t>mL</a:t>
                      </a:r>
                      <a:r>
                        <a:rPr lang="en-US" sz="1800" b="1" dirty="0">
                          <a:solidFill>
                            <a:srgbClr val="FFFF00"/>
                          </a:solidFill>
                          <a:latin typeface="Times New Roman"/>
                          <a:ea typeface="Times New Roman"/>
                          <a:cs typeface="Arial"/>
                        </a:rPr>
                        <a:t>)</a:t>
                      </a:r>
                      <a:endParaRPr lang="en-US" sz="1800" b="1" dirty="0">
                        <a:solidFill>
                          <a:srgbClr val="FFFF00"/>
                        </a:solidFill>
                        <a:latin typeface="Calibri"/>
                        <a:ea typeface="Times New Roman"/>
                        <a:cs typeface="Arial"/>
                      </a:endParaRPr>
                    </a:p>
                  </a:txBody>
                  <a:tcPr marL="44014" marR="4401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800" b="1" dirty="0">
                          <a:solidFill>
                            <a:schemeClr val="tx1"/>
                          </a:solidFill>
                          <a:latin typeface="Times New Roman"/>
                          <a:ea typeface="Times New Roman"/>
                          <a:cs typeface="Arial"/>
                        </a:rPr>
                        <a:t>3.39±2.9</a:t>
                      </a:r>
                      <a:endParaRPr lang="en-US" sz="1800" b="1" dirty="0">
                        <a:solidFill>
                          <a:schemeClr val="tx1"/>
                        </a:solidFill>
                        <a:latin typeface="Calibri"/>
                        <a:ea typeface="Times New Roman"/>
                        <a:cs typeface="Arial"/>
                      </a:endParaRPr>
                    </a:p>
                  </a:txBody>
                  <a:tcPr marL="44014" marR="44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800" b="1" dirty="0">
                          <a:solidFill>
                            <a:schemeClr val="tx1"/>
                          </a:solidFill>
                          <a:latin typeface="Times New Roman"/>
                          <a:ea typeface="Times New Roman"/>
                          <a:cs typeface="Arial"/>
                        </a:rPr>
                        <a:t>9.38±13.4</a:t>
                      </a:r>
                      <a:endParaRPr lang="en-US" sz="1800" b="1" dirty="0">
                        <a:solidFill>
                          <a:schemeClr val="tx1"/>
                        </a:solidFill>
                        <a:latin typeface="Calibri"/>
                        <a:ea typeface="Times New Roman"/>
                        <a:cs typeface="Arial"/>
                      </a:endParaRPr>
                    </a:p>
                  </a:txBody>
                  <a:tcPr marL="44014" marR="44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800" b="1" dirty="0">
                          <a:solidFill>
                            <a:schemeClr val="tx1"/>
                          </a:solidFill>
                          <a:latin typeface="Times New Roman"/>
                          <a:ea typeface="Times New Roman"/>
                          <a:cs typeface="Arial"/>
                        </a:rPr>
                        <a:t>10.35±15.7</a:t>
                      </a:r>
                      <a:endParaRPr lang="en-US" sz="1800" b="1" dirty="0">
                        <a:solidFill>
                          <a:schemeClr val="tx1"/>
                        </a:solidFill>
                        <a:latin typeface="Calibri"/>
                        <a:ea typeface="Times New Roman"/>
                        <a:cs typeface="Arial"/>
                      </a:endParaRPr>
                    </a:p>
                  </a:txBody>
                  <a:tcPr marL="44014" marR="44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800" b="1" dirty="0">
                          <a:solidFill>
                            <a:schemeClr val="tx1"/>
                          </a:solidFill>
                          <a:latin typeface="Times New Roman"/>
                          <a:ea typeface="Times New Roman"/>
                          <a:cs typeface="Arial"/>
                        </a:rPr>
                        <a:t>25.02±27.6</a:t>
                      </a:r>
                      <a:endParaRPr lang="en-US" sz="1800" b="1" dirty="0">
                        <a:solidFill>
                          <a:schemeClr val="tx1"/>
                        </a:solidFill>
                        <a:latin typeface="Calibri"/>
                        <a:ea typeface="Times New Roman"/>
                        <a:cs typeface="Arial"/>
                      </a:endParaRPr>
                    </a:p>
                  </a:txBody>
                  <a:tcPr marL="44014" marR="44014"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395536" y="188640"/>
            <a:ext cx="840807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24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Table І:</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dirty="0" smtClean="0">
                <a:latin typeface="Times New Roman" pitchFamily="18" charset="0"/>
                <a:ea typeface="Times New Roman" pitchFamily="18" charset="0"/>
                <a:cs typeface="Times New Roman" pitchFamily="18" charset="0"/>
              </a:rPr>
              <a:t> </a:t>
            </a:r>
            <a:r>
              <a:rPr lang="en-US" sz="2400" b="1" dirty="0" smtClean="0">
                <a:latin typeface="Times New Roman" pitchFamily="18" charset="0"/>
                <a:ea typeface="Times New Roman" pitchFamily="18" charset="0"/>
                <a:cs typeface="Times New Roman" pitchFamily="18" charset="0"/>
              </a:rPr>
              <a:t>Demographic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laboratory data of all studied cases</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9457" name="Rectangle 1"/>
          <p:cNvSpPr>
            <a:spLocks noChangeArrowheads="1"/>
          </p:cNvSpPr>
          <p:nvPr/>
        </p:nvSpPr>
        <p:spPr bwMode="auto">
          <a:xfrm>
            <a:off x="395536" y="5966601"/>
            <a:ext cx="844075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2971800" algn="l"/>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Data are expressed as mean± standard deviations (SEM) .</a:t>
            </a:r>
            <a:r>
              <a:rPr lang="en-US" sz="1200" b="1" dirty="0" smtClean="0">
                <a:latin typeface="Arial" pitchFamily="34" charset="0"/>
                <a:cs typeface="Arial" pitchFamily="34" charset="0"/>
              </a:rPr>
              <a:t> </a:t>
            </a: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CHC; chronic hepatitis C, HCC; </a:t>
            </a:r>
            <a:r>
              <a:rPr kumimoji="0" lang="en-US" sz="1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hepatocellular</a:t>
            </a: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carcinoma, HCV; hepatitis C virus.</a:t>
            </a:r>
            <a:r>
              <a:rPr lang="en-US" sz="1200" b="1" dirty="0" smtClean="0">
                <a:latin typeface="Arial" pitchFamily="34" charset="0"/>
                <a:cs typeface="Arial" pitchFamily="34" charset="0"/>
              </a:rPr>
              <a:t> </a:t>
            </a: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Normal range for ALT and AST is up to 40 IU/L.</a:t>
            </a:r>
            <a:r>
              <a:rPr lang="en-US" sz="1200" b="1" dirty="0" smtClean="0">
                <a:latin typeface="Arial" pitchFamily="34" charset="0"/>
                <a:cs typeface="Arial" pitchFamily="34" charset="0"/>
              </a:rPr>
              <a:t> </a:t>
            </a: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Normal range for alkaline </a:t>
            </a:r>
            <a:r>
              <a:rPr kumimoji="0" lang="en-US" sz="1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phosphatase</a:t>
            </a: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up to 250 U/L.</a:t>
            </a:r>
            <a:r>
              <a:rPr lang="en-US" sz="1200" b="1" dirty="0" smtClean="0">
                <a:latin typeface="Arial" pitchFamily="34" charset="0"/>
                <a:cs typeface="Arial" pitchFamily="34" charset="0"/>
              </a:rPr>
              <a:t> </a:t>
            </a: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Normal range for albumin is 3.5-5 g/dl.</a:t>
            </a:r>
            <a:r>
              <a:rPr lang="en-US" sz="1200" b="1" dirty="0" smtClean="0">
                <a:latin typeface="Arial" pitchFamily="34" charset="0"/>
                <a:cs typeface="Arial" pitchFamily="34" charset="0"/>
              </a:rPr>
              <a:t> </a:t>
            </a: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Normal range for PT concentration is 80-100%.</a:t>
            </a:r>
            <a:r>
              <a:rPr lang="en-US" sz="1200" b="1" dirty="0" smtClean="0">
                <a:latin typeface="Arial" pitchFamily="34" charset="0"/>
                <a:cs typeface="Arial" pitchFamily="34" charset="0"/>
              </a:rPr>
              <a:t> </a:t>
            </a: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Normal range for alpha-fetoprotein is 0.1-9.6 IU/</a:t>
            </a:r>
            <a:r>
              <a:rPr kumimoji="0" lang="en-US" sz="1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mL.</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Tm="88110">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512" y="260648"/>
          <a:ext cx="8964487" cy="4383618"/>
        </p:xfrm>
        <a:graphic>
          <a:graphicData uri="http://schemas.openxmlformats.org/drawingml/2006/table">
            <a:tbl>
              <a:tblPr/>
              <a:tblGrid>
                <a:gridCol w="967180"/>
                <a:gridCol w="524097"/>
                <a:gridCol w="1517926"/>
                <a:gridCol w="1649570"/>
                <a:gridCol w="1367501"/>
                <a:gridCol w="1534566"/>
                <a:gridCol w="1403647"/>
              </a:tblGrid>
              <a:tr h="1060390">
                <a:tc gridSpan="7">
                  <a:txBody>
                    <a:bodyPr/>
                    <a:lstStyle/>
                    <a:p>
                      <a:pPr algn="l" rtl="0">
                        <a:lnSpc>
                          <a:spcPct val="100000"/>
                        </a:lnSpc>
                        <a:spcBef>
                          <a:spcPts val="0"/>
                        </a:spcBef>
                        <a:spcAft>
                          <a:spcPts val="0"/>
                        </a:spcAft>
                      </a:pPr>
                      <a:r>
                        <a:rPr lang="en-US" sz="2000" b="1" i="1" kern="1200"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Table ІІ:</a:t>
                      </a:r>
                      <a:r>
                        <a:rPr lang="en-US" sz="1600" b="1" dirty="0">
                          <a:solidFill>
                            <a:schemeClr val="tx1"/>
                          </a:solidFill>
                          <a:latin typeface="Times New Roman"/>
                          <a:ea typeface="Times New Roman"/>
                          <a:cs typeface="Arial"/>
                        </a:rPr>
                        <a:t> </a:t>
                      </a:r>
                      <a:r>
                        <a:rPr lang="en-US" sz="2000" b="1" dirty="0">
                          <a:solidFill>
                            <a:schemeClr val="tx1"/>
                          </a:solidFill>
                          <a:latin typeface="Times New Roman"/>
                          <a:ea typeface="Times New Roman"/>
                          <a:cs typeface="Arial"/>
                        </a:rPr>
                        <a:t>Serum levels of TGF-</a:t>
                      </a:r>
                      <a:r>
                        <a:rPr lang="en-US" sz="2000" b="1" i="1" dirty="0">
                          <a:solidFill>
                            <a:schemeClr val="tx1"/>
                          </a:solidFill>
                          <a:latin typeface="Times New Roman"/>
                          <a:ea typeface="Times New Roman"/>
                          <a:cs typeface="Arial"/>
                        </a:rPr>
                        <a:t>β</a:t>
                      </a:r>
                      <a:r>
                        <a:rPr lang="en-US" sz="2000" b="1" dirty="0">
                          <a:solidFill>
                            <a:schemeClr val="tx1"/>
                          </a:solidFill>
                          <a:latin typeface="Times New Roman"/>
                          <a:ea typeface="Times New Roman"/>
                          <a:cs typeface="Arial"/>
                        </a:rPr>
                        <a:t>1, BMP7, TGF-</a:t>
                      </a:r>
                      <a:r>
                        <a:rPr lang="en-US" sz="2000" b="1" i="1" dirty="0">
                          <a:solidFill>
                            <a:schemeClr val="tx1"/>
                          </a:solidFill>
                          <a:latin typeface="Times New Roman"/>
                          <a:ea typeface="Times New Roman"/>
                          <a:cs typeface="Arial"/>
                        </a:rPr>
                        <a:t>β</a:t>
                      </a:r>
                      <a:r>
                        <a:rPr lang="en-US" sz="2000" b="1" dirty="0">
                          <a:solidFill>
                            <a:schemeClr val="tx1"/>
                          </a:solidFill>
                          <a:latin typeface="Times New Roman"/>
                          <a:ea typeface="Times New Roman"/>
                          <a:cs typeface="Arial"/>
                        </a:rPr>
                        <a:t>1/BMP7, CTGF and YKL-40 ratio in all studied groups</a:t>
                      </a:r>
                      <a:endParaRPr lang="en-US" sz="2000" b="1" dirty="0">
                        <a:solidFill>
                          <a:schemeClr val="tx1"/>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99850">
                <a:tc>
                  <a:txBody>
                    <a:bodyPr/>
                    <a:lstStyle/>
                    <a:p>
                      <a:pPr algn="l" rtl="0">
                        <a:lnSpc>
                          <a:spcPct val="100000"/>
                        </a:lnSpc>
                        <a:spcAft>
                          <a:spcPts val="0"/>
                        </a:spcAft>
                      </a:pPr>
                      <a:r>
                        <a:rPr lang="en-US" sz="2000" b="1" dirty="0">
                          <a:solidFill>
                            <a:srgbClr val="FFFF00"/>
                          </a:solidFill>
                          <a:latin typeface="Times New Roman"/>
                          <a:ea typeface="Times New Roman"/>
                          <a:cs typeface="Arial"/>
                        </a:rPr>
                        <a:t>Group</a:t>
                      </a:r>
                      <a:endParaRPr lang="en-US" sz="2000" b="1" dirty="0">
                        <a:solidFill>
                          <a:srgbClr val="FFFF00"/>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00000"/>
                        </a:lnSpc>
                        <a:spcAft>
                          <a:spcPts val="0"/>
                        </a:spcAft>
                        <a:tabLst>
                          <a:tab pos="847725" algn="l"/>
                        </a:tabLst>
                      </a:pPr>
                      <a:r>
                        <a:rPr lang="en-US" sz="2000" b="1" i="1" dirty="0">
                          <a:solidFill>
                            <a:srgbClr val="FFFF00"/>
                          </a:solidFill>
                          <a:latin typeface="Times New Roman"/>
                          <a:ea typeface="Times New Roman"/>
                          <a:cs typeface="Arial"/>
                        </a:rPr>
                        <a:t>  n</a:t>
                      </a:r>
                      <a:endParaRPr lang="en-US" sz="2000" b="1" dirty="0">
                        <a:solidFill>
                          <a:srgbClr val="FFFF00"/>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2000" b="1" dirty="0">
                          <a:solidFill>
                            <a:srgbClr val="FFFF00"/>
                          </a:solidFill>
                          <a:latin typeface="Times New Roman"/>
                          <a:ea typeface="Times New Roman"/>
                          <a:cs typeface="Arial"/>
                        </a:rPr>
                        <a:t>TGF-</a:t>
                      </a:r>
                      <a:r>
                        <a:rPr lang="en-US" sz="2000" b="1" i="1" dirty="0">
                          <a:solidFill>
                            <a:srgbClr val="FFFF00"/>
                          </a:solidFill>
                          <a:latin typeface="Times New Roman"/>
                          <a:ea typeface="Times New Roman"/>
                          <a:cs typeface="Arial"/>
                        </a:rPr>
                        <a:t>β</a:t>
                      </a:r>
                      <a:r>
                        <a:rPr lang="en-US" sz="2000" b="1" dirty="0">
                          <a:solidFill>
                            <a:srgbClr val="FFFF00"/>
                          </a:solidFill>
                          <a:latin typeface="Times New Roman"/>
                          <a:ea typeface="Times New Roman"/>
                          <a:cs typeface="Arial"/>
                        </a:rPr>
                        <a:t>1 (pg/</a:t>
                      </a:r>
                      <a:r>
                        <a:rPr lang="en-US" sz="2000" b="1" dirty="0" err="1">
                          <a:solidFill>
                            <a:srgbClr val="FFFF00"/>
                          </a:solidFill>
                          <a:latin typeface="Times New Roman"/>
                          <a:ea typeface="Times New Roman"/>
                          <a:cs typeface="Arial"/>
                        </a:rPr>
                        <a:t>mL</a:t>
                      </a:r>
                      <a:r>
                        <a:rPr lang="en-US" sz="2000" b="1" dirty="0">
                          <a:solidFill>
                            <a:srgbClr val="FFFF00"/>
                          </a:solidFill>
                          <a:latin typeface="Times New Roman"/>
                          <a:ea typeface="Times New Roman"/>
                          <a:cs typeface="Arial"/>
                        </a:rPr>
                        <a:t>)</a:t>
                      </a:r>
                      <a:endParaRPr lang="en-US" sz="2000" b="1" dirty="0">
                        <a:solidFill>
                          <a:srgbClr val="FFFF00"/>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2000" b="1" dirty="0">
                          <a:solidFill>
                            <a:srgbClr val="FFFF00"/>
                          </a:solidFill>
                          <a:latin typeface="Times New Roman"/>
                          <a:ea typeface="Times New Roman"/>
                          <a:cs typeface="Arial"/>
                        </a:rPr>
                        <a:t>BMP-7 (pg/</a:t>
                      </a:r>
                      <a:r>
                        <a:rPr lang="en-US" sz="2000" b="1" dirty="0" err="1">
                          <a:solidFill>
                            <a:srgbClr val="FFFF00"/>
                          </a:solidFill>
                          <a:latin typeface="Times New Roman"/>
                          <a:ea typeface="Times New Roman"/>
                          <a:cs typeface="Arial"/>
                        </a:rPr>
                        <a:t>mL</a:t>
                      </a:r>
                      <a:r>
                        <a:rPr lang="en-US" sz="2000" b="1" dirty="0">
                          <a:solidFill>
                            <a:srgbClr val="FFFF00"/>
                          </a:solidFill>
                          <a:latin typeface="Times New Roman"/>
                          <a:ea typeface="Times New Roman"/>
                          <a:cs typeface="Arial"/>
                        </a:rPr>
                        <a:t>)</a:t>
                      </a:r>
                      <a:endParaRPr lang="en-US" sz="2000" b="1" dirty="0">
                        <a:solidFill>
                          <a:srgbClr val="FFFF00"/>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2000" b="1" dirty="0">
                          <a:solidFill>
                            <a:srgbClr val="FFFF00"/>
                          </a:solidFill>
                          <a:latin typeface="Times New Roman"/>
                          <a:ea typeface="Times New Roman"/>
                          <a:cs typeface="Arial"/>
                        </a:rPr>
                        <a:t>TGF-</a:t>
                      </a:r>
                      <a:r>
                        <a:rPr lang="en-US" sz="2000" b="1" i="1" dirty="0">
                          <a:solidFill>
                            <a:srgbClr val="FFFF00"/>
                          </a:solidFill>
                          <a:latin typeface="Times New Roman"/>
                          <a:ea typeface="Times New Roman"/>
                          <a:cs typeface="Arial"/>
                        </a:rPr>
                        <a:t>β</a:t>
                      </a:r>
                      <a:r>
                        <a:rPr lang="en-US" sz="2000" b="1" dirty="0">
                          <a:solidFill>
                            <a:srgbClr val="FFFF00"/>
                          </a:solidFill>
                          <a:latin typeface="Times New Roman"/>
                          <a:ea typeface="Times New Roman"/>
                          <a:cs typeface="Arial"/>
                        </a:rPr>
                        <a:t>1/BMP7 ratio</a:t>
                      </a:r>
                      <a:endParaRPr lang="en-US" sz="2000" b="1" dirty="0">
                        <a:solidFill>
                          <a:srgbClr val="FFFF00"/>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2000" b="1" dirty="0">
                          <a:solidFill>
                            <a:srgbClr val="FFFF00"/>
                          </a:solidFill>
                          <a:latin typeface="Times New Roman"/>
                          <a:ea typeface="Times New Roman"/>
                          <a:cs typeface="Arial"/>
                        </a:rPr>
                        <a:t>CTGF (</a:t>
                      </a:r>
                      <a:r>
                        <a:rPr lang="en-US" sz="2000" b="1" dirty="0" err="1">
                          <a:solidFill>
                            <a:srgbClr val="FFFF00"/>
                          </a:solidFill>
                          <a:latin typeface="Times New Roman"/>
                          <a:ea typeface="Times New Roman"/>
                          <a:cs typeface="Arial"/>
                        </a:rPr>
                        <a:t>ng</a:t>
                      </a:r>
                      <a:r>
                        <a:rPr lang="en-US" sz="2000" b="1" dirty="0">
                          <a:solidFill>
                            <a:srgbClr val="FFFF00"/>
                          </a:solidFill>
                          <a:latin typeface="Times New Roman"/>
                          <a:ea typeface="Times New Roman"/>
                          <a:cs typeface="Arial"/>
                        </a:rPr>
                        <a:t>/</a:t>
                      </a:r>
                      <a:r>
                        <a:rPr lang="en-US" sz="2000" b="1" dirty="0" err="1">
                          <a:solidFill>
                            <a:srgbClr val="FFFF00"/>
                          </a:solidFill>
                          <a:latin typeface="Times New Roman"/>
                          <a:ea typeface="Times New Roman"/>
                          <a:cs typeface="Arial"/>
                        </a:rPr>
                        <a:t>mL</a:t>
                      </a:r>
                      <a:r>
                        <a:rPr lang="en-US" sz="2000" b="1" dirty="0">
                          <a:solidFill>
                            <a:srgbClr val="FFFF00"/>
                          </a:solidFill>
                          <a:latin typeface="Times New Roman"/>
                          <a:ea typeface="Times New Roman"/>
                          <a:cs typeface="Arial"/>
                        </a:rPr>
                        <a:t>)</a:t>
                      </a:r>
                      <a:endParaRPr lang="en-US" sz="2000" b="1" dirty="0">
                        <a:solidFill>
                          <a:srgbClr val="FFFF00"/>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2000" b="1" dirty="0">
                          <a:solidFill>
                            <a:srgbClr val="FFFF00"/>
                          </a:solidFill>
                          <a:latin typeface="Times New Roman"/>
                          <a:ea typeface="Times New Roman"/>
                          <a:cs typeface="Arial"/>
                        </a:rPr>
                        <a:t>YKL-40 (pg/</a:t>
                      </a:r>
                      <a:r>
                        <a:rPr lang="en-US" sz="2000" b="1" dirty="0" err="1">
                          <a:solidFill>
                            <a:srgbClr val="FFFF00"/>
                          </a:solidFill>
                          <a:latin typeface="Times New Roman"/>
                          <a:ea typeface="Times New Roman"/>
                          <a:cs typeface="Arial"/>
                        </a:rPr>
                        <a:t>mL</a:t>
                      </a:r>
                      <a:r>
                        <a:rPr lang="en-US" sz="2000" b="1" dirty="0">
                          <a:solidFill>
                            <a:srgbClr val="FFFF00"/>
                          </a:solidFill>
                          <a:latin typeface="Times New Roman"/>
                          <a:ea typeface="Times New Roman"/>
                          <a:cs typeface="Arial"/>
                        </a:rPr>
                        <a:t>)</a:t>
                      </a:r>
                      <a:endParaRPr lang="en-US" sz="2000" b="1" dirty="0">
                        <a:solidFill>
                          <a:srgbClr val="FFFF00"/>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3378">
                <a:tc>
                  <a:txBody>
                    <a:bodyPr/>
                    <a:lstStyle/>
                    <a:p>
                      <a:pPr algn="ctr" rtl="1">
                        <a:lnSpc>
                          <a:spcPct val="200000"/>
                        </a:lnSpc>
                        <a:spcAft>
                          <a:spcPts val="0"/>
                        </a:spcAft>
                      </a:pPr>
                      <a:r>
                        <a:rPr lang="en-US" sz="1800" b="1" dirty="0">
                          <a:solidFill>
                            <a:srgbClr val="FFFF00"/>
                          </a:solidFill>
                          <a:latin typeface="Times New Roman"/>
                          <a:ea typeface="Times New Roman"/>
                          <a:cs typeface="Arial"/>
                        </a:rPr>
                        <a:t>Control</a:t>
                      </a:r>
                      <a:endParaRPr lang="en-US" sz="1800" b="1" dirty="0">
                        <a:solidFill>
                          <a:srgbClr val="FFFF00"/>
                        </a:solidFill>
                        <a:latin typeface="Calibri"/>
                        <a:ea typeface="Times New Roman"/>
                        <a:cs typeface="Arial"/>
                      </a:endParaRPr>
                    </a:p>
                    <a:p>
                      <a:pPr algn="ctr" rtl="1">
                        <a:lnSpc>
                          <a:spcPct val="200000"/>
                        </a:lnSpc>
                        <a:spcAft>
                          <a:spcPts val="0"/>
                        </a:spcAft>
                      </a:pPr>
                      <a:r>
                        <a:rPr lang="en-US" sz="1800" b="1" dirty="0">
                          <a:solidFill>
                            <a:srgbClr val="FFFF00"/>
                          </a:solidFill>
                          <a:latin typeface="Times New Roman"/>
                          <a:ea typeface="Times New Roman"/>
                          <a:cs typeface="Arial"/>
                        </a:rPr>
                        <a:t>CHC</a:t>
                      </a:r>
                      <a:endParaRPr lang="en-US" sz="1800" b="1" dirty="0">
                        <a:solidFill>
                          <a:srgbClr val="FFFF00"/>
                        </a:solidFill>
                        <a:latin typeface="Calibri"/>
                        <a:ea typeface="Times New Roman"/>
                        <a:cs typeface="Arial"/>
                      </a:endParaRPr>
                    </a:p>
                    <a:p>
                      <a:pPr algn="ctr" rtl="1">
                        <a:lnSpc>
                          <a:spcPct val="200000"/>
                        </a:lnSpc>
                        <a:spcAft>
                          <a:spcPts val="0"/>
                        </a:spcAft>
                      </a:pPr>
                      <a:r>
                        <a:rPr lang="en-US" sz="1800" b="1" dirty="0">
                          <a:solidFill>
                            <a:srgbClr val="FFFF00"/>
                          </a:solidFill>
                          <a:latin typeface="Times New Roman"/>
                          <a:ea typeface="Times New Roman"/>
                          <a:cs typeface="Arial"/>
                        </a:rPr>
                        <a:t>LC</a:t>
                      </a:r>
                      <a:endParaRPr lang="en-US" sz="1800" b="1" dirty="0">
                        <a:solidFill>
                          <a:srgbClr val="FFFF00"/>
                        </a:solidFill>
                        <a:latin typeface="Calibri"/>
                        <a:ea typeface="Times New Roman"/>
                        <a:cs typeface="Arial"/>
                      </a:endParaRPr>
                    </a:p>
                    <a:p>
                      <a:pPr algn="ctr" rtl="1">
                        <a:lnSpc>
                          <a:spcPct val="200000"/>
                        </a:lnSpc>
                        <a:spcAft>
                          <a:spcPts val="0"/>
                        </a:spcAft>
                      </a:pPr>
                      <a:r>
                        <a:rPr lang="en-US" sz="1800" b="1" dirty="0">
                          <a:solidFill>
                            <a:srgbClr val="FFFF00"/>
                          </a:solidFill>
                          <a:latin typeface="Times New Roman"/>
                          <a:ea typeface="Times New Roman"/>
                          <a:cs typeface="Arial"/>
                        </a:rPr>
                        <a:t>HCC</a:t>
                      </a:r>
                      <a:endParaRPr lang="en-US" sz="1800" b="1" dirty="0">
                        <a:solidFill>
                          <a:srgbClr val="FFFF00"/>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dirty="0">
                          <a:solidFill>
                            <a:schemeClr val="tx1"/>
                          </a:solidFill>
                          <a:latin typeface="Times New Roman"/>
                          <a:ea typeface="Times New Roman"/>
                          <a:cs typeface="Arial"/>
                        </a:rPr>
                        <a:t>15</a:t>
                      </a:r>
                      <a:endParaRPr lang="en-US" sz="1800" b="1" dirty="0">
                        <a:solidFill>
                          <a:schemeClr val="tx1"/>
                        </a:solidFill>
                        <a:latin typeface="Calibri"/>
                        <a:ea typeface="Times New Roman"/>
                        <a:cs typeface="Arial"/>
                      </a:endParaRPr>
                    </a:p>
                    <a:p>
                      <a:pPr algn="ctr" rtl="0">
                        <a:lnSpc>
                          <a:spcPct val="200000"/>
                        </a:lnSpc>
                        <a:spcAft>
                          <a:spcPts val="0"/>
                        </a:spcAft>
                      </a:pPr>
                      <a:r>
                        <a:rPr lang="en-US" sz="1800" b="1" dirty="0">
                          <a:solidFill>
                            <a:schemeClr val="tx1"/>
                          </a:solidFill>
                          <a:latin typeface="Times New Roman"/>
                          <a:ea typeface="Times New Roman"/>
                          <a:cs typeface="Arial"/>
                        </a:rPr>
                        <a:t>64</a:t>
                      </a:r>
                      <a:endParaRPr lang="en-US" sz="1800" b="1" dirty="0">
                        <a:solidFill>
                          <a:schemeClr val="tx1"/>
                        </a:solidFill>
                        <a:latin typeface="Calibri"/>
                        <a:ea typeface="Times New Roman"/>
                        <a:cs typeface="Arial"/>
                      </a:endParaRPr>
                    </a:p>
                    <a:p>
                      <a:pPr algn="ctr" rtl="0">
                        <a:lnSpc>
                          <a:spcPct val="200000"/>
                        </a:lnSpc>
                        <a:spcAft>
                          <a:spcPts val="0"/>
                        </a:spcAft>
                      </a:pPr>
                      <a:r>
                        <a:rPr lang="en-US" sz="1800" b="1" dirty="0">
                          <a:solidFill>
                            <a:schemeClr val="tx1"/>
                          </a:solidFill>
                          <a:latin typeface="Times New Roman"/>
                          <a:ea typeface="Times New Roman"/>
                          <a:cs typeface="Arial"/>
                        </a:rPr>
                        <a:t>22</a:t>
                      </a:r>
                      <a:endParaRPr lang="en-US" sz="1800" b="1" dirty="0">
                        <a:solidFill>
                          <a:schemeClr val="tx1"/>
                        </a:solidFill>
                        <a:latin typeface="Calibri"/>
                        <a:ea typeface="Times New Roman"/>
                        <a:cs typeface="Arial"/>
                      </a:endParaRPr>
                    </a:p>
                    <a:p>
                      <a:pPr algn="ctr" rtl="0">
                        <a:lnSpc>
                          <a:spcPct val="200000"/>
                        </a:lnSpc>
                        <a:spcAft>
                          <a:spcPts val="0"/>
                        </a:spcAft>
                      </a:pPr>
                      <a:r>
                        <a:rPr lang="en-US" sz="1800" b="1" dirty="0">
                          <a:solidFill>
                            <a:schemeClr val="tx1"/>
                          </a:solidFill>
                          <a:latin typeface="Times New Roman"/>
                          <a:ea typeface="Times New Roman"/>
                          <a:cs typeface="Arial"/>
                        </a:rPr>
                        <a:t>11</a:t>
                      </a:r>
                      <a:endParaRPr lang="en-US" sz="1800" b="1" dirty="0">
                        <a:solidFill>
                          <a:schemeClr val="tx1"/>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algn="ctr" rtl="0">
                        <a:lnSpc>
                          <a:spcPct val="200000"/>
                        </a:lnSpc>
                        <a:spcAft>
                          <a:spcPts val="0"/>
                        </a:spcAft>
                      </a:pPr>
                      <a:r>
                        <a:rPr lang="en-US" sz="1800" b="1" dirty="0">
                          <a:solidFill>
                            <a:schemeClr val="tx1"/>
                          </a:solidFill>
                          <a:latin typeface="Times New Roman"/>
                          <a:ea typeface="Times New Roman"/>
                          <a:cs typeface="Arial"/>
                        </a:rPr>
                        <a:t>10.98±0.68</a:t>
                      </a:r>
                      <a:endParaRPr lang="en-US" sz="1800" b="1" dirty="0">
                        <a:solidFill>
                          <a:schemeClr val="tx1"/>
                        </a:solidFill>
                        <a:latin typeface="Calibri"/>
                        <a:ea typeface="Times New Roman"/>
                        <a:cs typeface="Arial"/>
                      </a:endParaRPr>
                    </a:p>
                    <a:p>
                      <a:pPr marR="38100" algn="ctr" rtl="0">
                        <a:lnSpc>
                          <a:spcPct val="200000"/>
                        </a:lnSpc>
                        <a:spcAft>
                          <a:spcPts val="0"/>
                        </a:spcAft>
                      </a:pPr>
                      <a:r>
                        <a:rPr lang="en-US" sz="1800" b="1" dirty="0">
                          <a:solidFill>
                            <a:schemeClr val="tx1"/>
                          </a:solidFill>
                          <a:latin typeface="Times New Roman"/>
                          <a:ea typeface="Times New Roman"/>
                          <a:cs typeface="Arial"/>
                        </a:rPr>
                        <a:t>21.81±1.78</a:t>
                      </a:r>
                      <a:r>
                        <a:rPr lang="en-US" sz="1800" b="1" baseline="30000" dirty="0">
                          <a:solidFill>
                            <a:srgbClr val="FF0000"/>
                          </a:solidFill>
                          <a:latin typeface="Times New Roman"/>
                          <a:ea typeface="Times New Roman"/>
                          <a:cs typeface="Arial"/>
                        </a:rPr>
                        <a:t>a</a:t>
                      </a:r>
                      <a:endParaRPr lang="en-US" sz="1800" b="1" dirty="0">
                        <a:solidFill>
                          <a:srgbClr val="FF0000"/>
                        </a:solidFill>
                        <a:latin typeface="Calibri"/>
                        <a:ea typeface="Times New Roman"/>
                        <a:cs typeface="Arial"/>
                      </a:endParaRPr>
                    </a:p>
                    <a:p>
                      <a:pPr marR="38100" algn="ctr" rtl="0">
                        <a:lnSpc>
                          <a:spcPct val="200000"/>
                        </a:lnSpc>
                        <a:spcAft>
                          <a:spcPts val="0"/>
                        </a:spcAft>
                        <a:tabLst>
                          <a:tab pos="331470" algn="r"/>
                        </a:tabLst>
                      </a:pPr>
                      <a:r>
                        <a:rPr lang="en-US" sz="1800" b="1" dirty="0">
                          <a:solidFill>
                            <a:schemeClr val="tx1"/>
                          </a:solidFill>
                          <a:latin typeface="Times New Roman"/>
                          <a:ea typeface="Times New Roman"/>
                          <a:cs typeface="Arial"/>
                        </a:rPr>
                        <a:t>39.87±</a:t>
                      </a:r>
                      <a:r>
                        <a:rPr lang="en-US" sz="1800" b="1" baseline="30000" dirty="0">
                          <a:solidFill>
                            <a:schemeClr val="tx1"/>
                          </a:solidFill>
                          <a:latin typeface="Times New Roman"/>
                          <a:ea typeface="Times New Roman"/>
                          <a:cs typeface="Arial"/>
                        </a:rPr>
                        <a:t> </a:t>
                      </a:r>
                      <a:r>
                        <a:rPr lang="en-US" sz="1800" b="1" baseline="30000" dirty="0" err="1" smtClean="0">
                          <a:solidFill>
                            <a:srgbClr val="FF0000"/>
                          </a:solidFill>
                          <a:latin typeface="Times New Roman"/>
                          <a:ea typeface="Times New Roman"/>
                          <a:cs typeface="Arial"/>
                        </a:rPr>
                        <a:t>a,b</a:t>
                      </a:r>
                      <a:endParaRPr lang="en-US" sz="1800" b="1" dirty="0">
                        <a:solidFill>
                          <a:srgbClr val="FF0000"/>
                        </a:solidFill>
                        <a:latin typeface="Calibri"/>
                        <a:ea typeface="Times New Roman"/>
                        <a:cs typeface="Arial"/>
                      </a:endParaRPr>
                    </a:p>
                    <a:p>
                      <a:pPr marR="38100" algn="ctr" rtl="0">
                        <a:lnSpc>
                          <a:spcPct val="200000"/>
                        </a:lnSpc>
                        <a:spcAft>
                          <a:spcPts val="0"/>
                        </a:spcAft>
                      </a:pPr>
                      <a:r>
                        <a:rPr lang="en-US" sz="1800" b="1" dirty="0">
                          <a:solidFill>
                            <a:schemeClr val="tx1"/>
                          </a:solidFill>
                          <a:latin typeface="Times New Roman"/>
                          <a:ea typeface="Times New Roman"/>
                          <a:cs typeface="Arial"/>
                        </a:rPr>
                        <a:t>20.81±1.41</a:t>
                      </a:r>
                      <a:r>
                        <a:rPr lang="en-US" sz="1800" b="1" baseline="30000" dirty="0">
                          <a:solidFill>
                            <a:srgbClr val="FF0000"/>
                          </a:solidFill>
                          <a:latin typeface="Times New Roman"/>
                          <a:ea typeface="Times New Roman"/>
                          <a:cs typeface="Arial"/>
                        </a:rPr>
                        <a:t>a,c</a:t>
                      </a:r>
                      <a:endParaRPr lang="en-US" sz="1800" b="1" dirty="0">
                        <a:solidFill>
                          <a:srgbClr val="FF0000"/>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rtl="0">
                        <a:lnSpc>
                          <a:spcPct val="200000"/>
                        </a:lnSpc>
                        <a:spcAft>
                          <a:spcPts val="0"/>
                        </a:spcAft>
                      </a:pPr>
                      <a:r>
                        <a:rPr lang="en-US" sz="1800" b="1" dirty="0">
                          <a:solidFill>
                            <a:schemeClr val="tx1"/>
                          </a:solidFill>
                          <a:latin typeface="Times New Roman"/>
                          <a:ea typeface="Times New Roman"/>
                          <a:cs typeface="Arial"/>
                        </a:rPr>
                        <a:t>8.35±0.45</a:t>
                      </a:r>
                      <a:endParaRPr lang="en-US" sz="1800" b="1" dirty="0">
                        <a:solidFill>
                          <a:schemeClr val="tx1"/>
                        </a:solidFill>
                        <a:latin typeface="Calibri"/>
                        <a:ea typeface="Times New Roman"/>
                        <a:cs typeface="Arial"/>
                      </a:endParaRPr>
                    </a:p>
                    <a:p>
                      <a:pPr marR="38100" algn="ctr" rtl="0">
                        <a:lnSpc>
                          <a:spcPct val="200000"/>
                        </a:lnSpc>
                        <a:spcAft>
                          <a:spcPts val="0"/>
                        </a:spcAft>
                      </a:pPr>
                      <a:r>
                        <a:rPr lang="en-US" sz="1800" b="1" dirty="0">
                          <a:solidFill>
                            <a:schemeClr val="tx1"/>
                          </a:solidFill>
                          <a:latin typeface="Times New Roman"/>
                          <a:ea typeface="Times New Roman"/>
                          <a:cs typeface="Arial"/>
                        </a:rPr>
                        <a:t>18.63±1.43</a:t>
                      </a:r>
                      <a:r>
                        <a:rPr lang="en-US" sz="1800" b="1" baseline="30000" dirty="0">
                          <a:solidFill>
                            <a:srgbClr val="FF0000"/>
                          </a:solidFill>
                          <a:latin typeface="Times New Roman"/>
                          <a:ea typeface="Times New Roman"/>
                          <a:cs typeface="Arial"/>
                        </a:rPr>
                        <a:t>a</a:t>
                      </a:r>
                      <a:endParaRPr lang="en-US" sz="1800" b="1" dirty="0">
                        <a:solidFill>
                          <a:srgbClr val="FF0000"/>
                        </a:solidFill>
                        <a:latin typeface="Calibri"/>
                        <a:ea typeface="Times New Roman"/>
                        <a:cs typeface="Arial"/>
                      </a:endParaRPr>
                    </a:p>
                    <a:p>
                      <a:pPr marR="38100" algn="ctr" rtl="0">
                        <a:lnSpc>
                          <a:spcPct val="200000"/>
                        </a:lnSpc>
                        <a:spcAft>
                          <a:spcPts val="0"/>
                        </a:spcAft>
                      </a:pPr>
                      <a:r>
                        <a:rPr lang="en-US" sz="1800" b="1" dirty="0">
                          <a:solidFill>
                            <a:schemeClr val="tx1"/>
                          </a:solidFill>
                          <a:latin typeface="Times New Roman"/>
                          <a:ea typeface="Times New Roman"/>
                          <a:cs typeface="Arial"/>
                        </a:rPr>
                        <a:t>22.33±2.79</a:t>
                      </a:r>
                      <a:r>
                        <a:rPr lang="en-US" sz="1800" b="1" baseline="30000" dirty="0">
                          <a:solidFill>
                            <a:srgbClr val="FF0000"/>
                          </a:solidFill>
                          <a:latin typeface="Times New Roman"/>
                          <a:ea typeface="Times New Roman"/>
                          <a:cs typeface="Arial"/>
                        </a:rPr>
                        <a:t>a,b</a:t>
                      </a:r>
                      <a:endParaRPr lang="en-US" sz="1800" b="1" dirty="0">
                        <a:solidFill>
                          <a:srgbClr val="FF0000"/>
                        </a:solidFill>
                        <a:latin typeface="Calibri"/>
                        <a:ea typeface="Times New Roman"/>
                        <a:cs typeface="Arial"/>
                      </a:endParaRPr>
                    </a:p>
                    <a:p>
                      <a:pPr marR="38100" algn="ctr" rtl="0">
                        <a:lnSpc>
                          <a:spcPct val="200000"/>
                        </a:lnSpc>
                        <a:spcAft>
                          <a:spcPts val="0"/>
                        </a:spcAft>
                      </a:pPr>
                      <a:r>
                        <a:rPr lang="en-US" sz="1800" b="1" dirty="0">
                          <a:solidFill>
                            <a:schemeClr val="tx1"/>
                          </a:solidFill>
                          <a:latin typeface="Times New Roman"/>
                          <a:ea typeface="Times New Roman"/>
                          <a:cs typeface="Arial"/>
                        </a:rPr>
                        <a:t>11.73±0.79</a:t>
                      </a:r>
                      <a:r>
                        <a:rPr lang="en-US" sz="1800" b="1" baseline="30000" dirty="0">
                          <a:solidFill>
                            <a:srgbClr val="FF0000"/>
                          </a:solidFill>
                          <a:latin typeface="Times New Roman"/>
                          <a:ea typeface="Times New Roman"/>
                          <a:cs typeface="Arial"/>
                        </a:rPr>
                        <a:t>a,c,d</a:t>
                      </a:r>
                      <a:endParaRPr lang="en-US" sz="1800" b="1" dirty="0">
                        <a:solidFill>
                          <a:srgbClr val="FF0000"/>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algn="ctr" rtl="0">
                        <a:lnSpc>
                          <a:spcPct val="200000"/>
                        </a:lnSpc>
                        <a:spcAft>
                          <a:spcPts val="0"/>
                        </a:spcAft>
                      </a:pPr>
                      <a:r>
                        <a:rPr lang="en-US" sz="1800" b="1" dirty="0">
                          <a:solidFill>
                            <a:schemeClr val="tx1"/>
                          </a:solidFill>
                          <a:latin typeface="Times New Roman"/>
                          <a:ea typeface="Times New Roman"/>
                          <a:cs typeface="Arial"/>
                        </a:rPr>
                        <a:t>1.35±0.09</a:t>
                      </a:r>
                      <a:endParaRPr lang="en-US" sz="1800" b="1" dirty="0">
                        <a:solidFill>
                          <a:schemeClr val="tx1"/>
                        </a:solidFill>
                        <a:latin typeface="Calibri"/>
                        <a:ea typeface="Times New Roman"/>
                        <a:cs typeface="Arial"/>
                      </a:endParaRPr>
                    </a:p>
                    <a:p>
                      <a:pPr marR="38100" algn="ctr" rtl="0">
                        <a:lnSpc>
                          <a:spcPct val="200000"/>
                        </a:lnSpc>
                        <a:spcAft>
                          <a:spcPts val="0"/>
                        </a:spcAft>
                      </a:pPr>
                      <a:r>
                        <a:rPr lang="en-US" sz="1800" b="1" dirty="0">
                          <a:solidFill>
                            <a:schemeClr val="tx1"/>
                          </a:solidFill>
                          <a:latin typeface="Times New Roman"/>
                          <a:ea typeface="Times New Roman"/>
                          <a:cs typeface="Arial"/>
                        </a:rPr>
                        <a:t>1.39±0.14</a:t>
                      </a:r>
                      <a:endParaRPr lang="en-US" sz="1800" b="1" dirty="0">
                        <a:solidFill>
                          <a:schemeClr val="tx1"/>
                        </a:solidFill>
                        <a:latin typeface="Calibri"/>
                        <a:ea typeface="Times New Roman"/>
                        <a:cs typeface="Arial"/>
                      </a:endParaRPr>
                    </a:p>
                    <a:p>
                      <a:pPr algn="ctr" rtl="0">
                        <a:lnSpc>
                          <a:spcPct val="200000"/>
                        </a:lnSpc>
                        <a:spcAft>
                          <a:spcPts val="0"/>
                        </a:spcAft>
                      </a:pPr>
                      <a:r>
                        <a:rPr lang="en-US" sz="1800" b="1" dirty="0">
                          <a:solidFill>
                            <a:schemeClr val="tx1"/>
                          </a:solidFill>
                          <a:latin typeface="Times New Roman"/>
                          <a:ea typeface="Calibri"/>
                          <a:cs typeface="Arial"/>
                        </a:rPr>
                        <a:t>1.96±0.11</a:t>
                      </a:r>
                      <a:r>
                        <a:rPr lang="en-US" sz="1800" b="1" baseline="30000" dirty="0">
                          <a:solidFill>
                            <a:srgbClr val="FF0000"/>
                          </a:solidFill>
                          <a:latin typeface="Times New Roman"/>
                          <a:ea typeface="Calibri"/>
                          <a:cs typeface="Arial"/>
                        </a:rPr>
                        <a:t>a</a:t>
                      </a:r>
                      <a:r>
                        <a:rPr lang="en-US" sz="1800" b="1" baseline="30000" dirty="0">
                          <a:solidFill>
                            <a:srgbClr val="FF0000"/>
                          </a:solidFill>
                          <a:latin typeface="Times New Roman"/>
                          <a:ea typeface="Times New Roman"/>
                          <a:cs typeface="Arial"/>
                        </a:rPr>
                        <a:t>,b</a:t>
                      </a:r>
                      <a:endParaRPr lang="en-US" sz="1800" b="1" dirty="0">
                        <a:solidFill>
                          <a:srgbClr val="FF0000"/>
                        </a:solidFill>
                        <a:latin typeface="Calibri"/>
                        <a:ea typeface="Times New Roman"/>
                        <a:cs typeface="Arial"/>
                      </a:endParaRPr>
                    </a:p>
                    <a:p>
                      <a:pPr algn="ctr" rtl="0">
                        <a:lnSpc>
                          <a:spcPct val="200000"/>
                        </a:lnSpc>
                        <a:spcAft>
                          <a:spcPts val="0"/>
                        </a:spcAft>
                      </a:pPr>
                      <a:r>
                        <a:rPr lang="en-US" sz="1800" b="1" dirty="0">
                          <a:solidFill>
                            <a:schemeClr val="tx1"/>
                          </a:solidFill>
                          <a:latin typeface="Times New Roman"/>
                          <a:ea typeface="Times New Roman"/>
                          <a:cs typeface="Arial"/>
                        </a:rPr>
                        <a:t>1.89±0.23</a:t>
                      </a:r>
                      <a:r>
                        <a:rPr lang="en-US" sz="1800" b="1" baseline="30000" dirty="0">
                          <a:solidFill>
                            <a:srgbClr val="FF0000"/>
                          </a:solidFill>
                          <a:latin typeface="Times New Roman"/>
                          <a:ea typeface="Times New Roman"/>
                          <a:cs typeface="Arial"/>
                        </a:rPr>
                        <a:t>b</a:t>
                      </a:r>
                      <a:endParaRPr lang="en-US" sz="1800" b="1" dirty="0">
                        <a:solidFill>
                          <a:srgbClr val="FF0000"/>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rtl="0">
                        <a:lnSpc>
                          <a:spcPct val="200000"/>
                        </a:lnSpc>
                        <a:spcBef>
                          <a:spcPts val="1200"/>
                        </a:spcBef>
                        <a:spcAft>
                          <a:spcPts val="0"/>
                        </a:spcAft>
                      </a:pPr>
                      <a:r>
                        <a:rPr lang="en-US" sz="1800" b="1" dirty="0">
                          <a:solidFill>
                            <a:schemeClr val="tx1"/>
                          </a:solidFill>
                          <a:latin typeface="Times New Roman"/>
                          <a:ea typeface="Times New Roman"/>
                          <a:cs typeface="Arial"/>
                        </a:rPr>
                        <a:t>22.97±4.70</a:t>
                      </a:r>
                      <a:endParaRPr lang="en-US" sz="1800" b="1" dirty="0">
                        <a:solidFill>
                          <a:schemeClr val="tx1"/>
                        </a:solidFill>
                        <a:latin typeface="Calibri"/>
                        <a:ea typeface="Times New Roman"/>
                        <a:cs typeface="Arial"/>
                      </a:endParaRPr>
                    </a:p>
                    <a:p>
                      <a:pPr marL="38100" marR="38100" algn="ctr" rtl="0">
                        <a:lnSpc>
                          <a:spcPct val="200000"/>
                        </a:lnSpc>
                        <a:spcAft>
                          <a:spcPts val="0"/>
                        </a:spcAft>
                      </a:pPr>
                      <a:r>
                        <a:rPr lang="en-US" sz="1800" b="1" dirty="0">
                          <a:solidFill>
                            <a:schemeClr val="tx1"/>
                          </a:solidFill>
                          <a:latin typeface="Times New Roman"/>
                          <a:ea typeface="Times New Roman"/>
                          <a:cs typeface="Arial"/>
                        </a:rPr>
                        <a:t>63.67±1.79</a:t>
                      </a:r>
                      <a:r>
                        <a:rPr lang="en-US" sz="1800" b="1" baseline="30000" dirty="0">
                          <a:solidFill>
                            <a:srgbClr val="FF0000"/>
                          </a:solidFill>
                          <a:latin typeface="Times New Roman"/>
                          <a:ea typeface="Times New Roman"/>
                          <a:cs typeface="Arial"/>
                        </a:rPr>
                        <a:t>a</a:t>
                      </a:r>
                      <a:endParaRPr lang="en-US" sz="1800" b="1" dirty="0">
                        <a:solidFill>
                          <a:srgbClr val="FF0000"/>
                        </a:solidFill>
                        <a:latin typeface="Calibri"/>
                        <a:ea typeface="Times New Roman"/>
                        <a:cs typeface="Arial"/>
                      </a:endParaRPr>
                    </a:p>
                    <a:p>
                      <a:pPr marL="38100" marR="38100" algn="ctr" rtl="0">
                        <a:lnSpc>
                          <a:spcPct val="200000"/>
                        </a:lnSpc>
                        <a:spcAft>
                          <a:spcPts val="0"/>
                        </a:spcAft>
                      </a:pPr>
                      <a:r>
                        <a:rPr lang="en-US" sz="1800" b="1" dirty="0">
                          <a:solidFill>
                            <a:schemeClr val="tx1"/>
                          </a:solidFill>
                          <a:latin typeface="Times New Roman"/>
                          <a:ea typeface="Times New Roman"/>
                          <a:cs typeface="Arial"/>
                        </a:rPr>
                        <a:t>77.08±4.02</a:t>
                      </a:r>
                      <a:r>
                        <a:rPr lang="en-US" sz="1800" b="1" baseline="30000" dirty="0">
                          <a:solidFill>
                            <a:srgbClr val="FF0000"/>
                          </a:solidFill>
                          <a:latin typeface="Times New Roman"/>
                          <a:ea typeface="Times New Roman"/>
                          <a:cs typeface="Arial"/>
                        </a:rPr>
                        <a:t>a,b</a:t>
                      </a:r>
                      <a:endParaRPr lang="en-US" sz="1800" b="1" dirty="0">
                        <a:solidFill>
                          <a:srgbClr val="FF0000"/>
                        </a:solidFill>
                        <a:latin typeface="Calibri"/>
                        <a:ea typeface="Times New Roman"/>
                        <a:cs typeface="Arial"/>
                      </a:endParaRPr>
                    </a:p>
                    <a:p>
                      <a:pPr marL="38100" marR="38100" algn="ctr" rtl="0">
                        <a:lnSpc>
                          <a:spcPct val="200000"/>
                        </a:lnSpc>
                        <a:spcAft>
                          <a:spcPts val="0"/>
                        </a:spcAft>
                      </a:pPr>
                      <a:r>
                        <a:rPr lang="en-US" sz="1800" b="1" dirty="0">
                          <a:solidFill>
                            <a:schemeClr val="tx1"/>
                          </a:solidFill>
                          <a:latin typeface="Times New Roman"/>
                          <a:ea typeface="Times New Roman"/>
                          <a:cs typeface="Arial"/>
                        </a:rPr>
                        <a:t>69.46±10.03</a:t>
                      </a:r>
                      <a:r>
                        <a:rPr lang="en-US" sz="1800" b="1" baseline="30000" dirty="0">
                          <a:solidFill>
                            <a:srgbClr val="FF0000"/>
                          </a:solidFill>
                          <a:latin typeface="Times New Roman"/>
                          <a:ea typeface="Times New Roman"/>
                          <a:cs typeface="Arial"/>
                        </a:rPr>
                        <a:t>a</a:t>
                      </a:r>
                      <a:endParaRPr lang="en-US" sz="1800" b="1" dirty="0">
                        <a:solidFill>
                          <a:srgbClr val="FF0000"/>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rtl="0">
                        <a:lnSpc>
                          <a:spcPct val="200000"/>
                        </a:lnSpc>
                        <a:spcAft>
                          <a:spcPts val="0"/>
                        </a:spcAft>
                      </a:pPr>
                      <a:r>
                        <a:rPr lang="en-US" sz="1800" b="1" dirty="0">
                          <a:solidFill>
                            <a:schemeClr val="tx1"/>
                          </a:solidFill>
                          <a:latin typeface="Times New Roman"/>
                          <a:ea typeface="Times New Roman"/>
                          <a:cs typeface="Arial"/>
                        </a:rPr>
                        <a:t>0.58±0.19</a:t>
                      </a:r>
                      <a:endParaRPr lang="en-US" sz="1800" b="1" dirty="0">
                        <a:solidFill>
                          <a:schemeClr val="tx1"/>
                        </a:solidFill>
                        <a:latin typeface="Calibri"/>
                        <a:ea typeface="Times New Roman"/>
                        <a:cs typeface="Arial"/>
                      </a:endParaRPr>
                    </a:p>
                    <a:p>
                      <a:pPr algn="ctr" rtl="0">
                        <a:lnSpc>
                          <a:spcPct val="200000"/>
                        </a:lnSpc>
                        <a:spcAft>
                          <a:spcPts val="0"/>
                        </a:spcAft>
                      </a:pPr>
                      <a:r>
                        <a:rPr lang="en-US" sz="1800" b="1" dirty="0">
                          <a:solidFill>
                            <a:schemeClr val="tx1"/>
                          </a:solidFill>
                          <a:latin typeface="Times New Roman"/>
                          <a:ea typeface="Times New Roman"/>
                          <a:cs typeface="Arial"/>
                        </a:rPr>
                        <a:t>1.69±0.14</a:t>
                      </a:r>
                      <a:r>
                        <a:rPr lang="en-US" sz="1800" b="1" baseline="30000" dirty="0">
                          <a:solidFill>
                            <a:srgbClr val="FF0000"/>
                          </a:solidFill>
                          <a:latin typeface="Times New Roman"/>
                          <a:ea typeface="Times New Roman"/>
                          <a:cs typeface="Arial"/>
                        </a:rPr>
                        <a:t>a</a:t>
                      </a:r>
                      <a:endParaRPr lang="en-US" sz="1800" b="1" dirty="0">
                        <a:solidFill>
                          <a:srgbClr val="FF0000"/>
                        </a:solidFill>
                        <a:latin typeface="Calibri"/>
                        <a:ea typeface="Times New Roman"/>
                        <a:cs typeface="Arial"/>
                      </a:endParaRPr>
                    </a:p>
                    <a:p>
                      <a:pPr algn="ctr" rtl="0">
                        <a:lnSpc>
                          <a:spcPct val="200000"/>
                        </a:lnSpc>
                        <a:spcAft>
                          <a:spcPts val="0"/>
                        </a:spcAft>
                      </a:pPr>
                      <a:r>
                        <a:rPr lang="en-US" sz="1800" b="1" dirty="0">
                          <a:solidFill>
                            <a:schemeClr val="tx1"/>
                          </a:solidFill>
                          <a:latin typeface="Times New Roman"/>
                          <a:ea typeface="Times New Roman"/>
                          <a:cs typeface="Arial"/>
                        </a:rPr>
                        <a:t>2.52±0.13</a:t>
                      </a:r>
                      <a:r>
                        <a:rPr lang="en-US" sz="1800" b="1" baseline="30000" dirty="0">
                          <a:solidFill>
                            <a:srgbClr val="FF0000"/>
                          </a:solidFill>
                          <a:latin typeface="Times New Roman"/>
                          <a:ea typeface="Times New Roman"/>
                          <a:cs typeface="Arial"/>
                        </a:rPr>
                        <a:t>a,b</a:t>
                      </a:r>
                      <a:endParaRPr lang="en-US" sz="1800" b="1" dirty="0">
                        <a:solidFill>
                          <a:srgbClr val="FF0000"/>
                        </a:solidFill>
                        <a:latin typeface="Calibri"/>
                        <a:ea typeface="Times New Roman"/>
                        <a:cs typeface="Arial"/>
                      </a:endParaRPr>
                    </a:p>
                    <a:p>
                      <a:pPr algn="ctr" rtl="0">
                        <a:lnSpc>
                          <a:spcPct val="200000"/>
                        </a:lnSpc>
                        <a:spcAft>
                          <a:spcPts val="0"/>
                        </a:spcAft>
                      </a:pPr>
                      <a:r>
                        <a:rPr lang="en-US" sz="1800" b="1" dirty="0">
                          <a:solidFill>
                            <a:schemeClr val="tx1"/>
                          </a:solidFill>
                          <a:latin typeface="Times New Roman"/>
                          <a:ea typeface="Times New Roman"/>
                          <a:cs typeface="Arial"/>
                        </a:rPr>
                        <a:t>3.16±0.20</a:t>
                      </a:r>
                      <a:r>
                        <a:rPr lang="en-US" sz="1800" b="1" baseline="30000" dirty="0">
                          <a:solidFill>
                            <a:srgbClr val="FF0000"/>
                          </a:solidFill>
                          <a:latin typeface="Times New Roman"/>
                          <a:ea typeface="Times New Roman"/>
                          <a:cs typeface="Arial"/>
                        </a:rPr>
                        <a:t>a,b,e</a:t>
                      </a:r>
                      <a:endParaRPr lang="en-US" sz="1800" b="1" dirty="0">
                        <a:solidFill>
                          <a:srgbClr val="FF0000"/>
                        </a:solidFill>
                        <a:latin typeface="Calibri"/>
                        <a:ea typeface="Times New Roman"/>
                        <a:cs typeface="Arial"/>
                      </a:endParaRPr>
                    </a:p>
                  </a:txBody>
                  <a:tcPr marL="64546" marR="64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33" name="Rectangle 1"/>
          <p:cNvSpPr>
            <a:spLocks noChangeArrowheads="1"/>
          </p:cNvSpPr>
          <p:nvPr/>
        </p:nvSpPr>
        <p:spPr bwMode="auto">
          <a:xfrm>
            <a:off x="395536" y="4869160"/>
            <a:ext cx="849694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Times New Roman" pitchFamily="18" charset="0"/>
                <a:ea typeface="Calibri" pitchFamily="34" charset="0"/>
                <a:cs typeface="Times New Roman" pitchFamily="18" charset="0"/>
              </a:rPr>
              <a:t>Data were expressed as mean ±SEM,  </a:t>
            </a:r>
            <a:r>
              <a:rPr kumimoji="0" lang="en-US" sz="1600" b="1" i="0" u="none" strike="noStrike" cap="none" normalizeH="0" baseline="30000" dirty="0" smtClean="0">
                <a:ln>
                  <a:noFill/>
                </a:ln>
                <a:effectLst/>
                <a:latin typeface="Times New Roman" pitchFamily="18" charset="0"/>
                <a:ea typeface="Calibri" pitchFamily="34" charset="0"/>
                <a:cs typeface="Times New Roman" pitchFamily="18" charset="0"/>
              </a:rPr>
              <a:t> </a:t>
            </a:r>
            <a:r>
              <a:rPr kumimoji="0" lang="en-US" sz="1600" b="1" i="0" u="none" strike="noStrike" cap="none" normalizeH="0" baseline="30000" dirty="0" err="1" smtClean="0">
                <a:ln>
                  <a:noFill/>
                </a:ln>
                <a:solidFill>
                  <a:srgbClr val="FF0000"/>
                </a:solidFill>
                <a:effectLst/>
                <a:latin typeface="Times New Roman" pitchFamily="18" charset="0"/>
                <a:ea typeface="Calibri" pitchFamily="34" charset="0"/>
                <a:cs typeface="Times New Roman" pitchFamily="18" charset="0"/>
              </a:rPr>
              <a:t>a</a:t>
            </a:r>
            <a:r>
              <a:rPr kumimoji="0" lang="en-US" sz="1600" b="1" i="1" u="none" strike="noStrike" cap="none" normalizeH="0" baseline="0" dirty="0" err="1" smtClean="0">
                <a:ln>
                  <a:noFill/>
                </a:ln>
                <a:effectLst/>
                <a:latin typeface="Times New Roman" pitchFamily="18" charset="0"/>
                <a:ea typeface="Calibri" pitchFamily="34" charset="0"/>
                <a:cs typeface="Times New Roman" pitchFamily="18" charset="0"/>
              </a:rPr>
              <a:t>p</a:t>
            </a:r>
            <a:r>
              <a:rPr kumimoji="0" lang="en-US" sz="1600" b="1" i="0" u="none" strike="noStrike" cap="none" normalizeH="0" baseline="0" dirty="0" smtClean="0">
                <a:ln>
                  <a:noFill/>
                </a:ln>
                <a:effectLst/>
                <a:latin typeface="Times New Roman" pitchFamily="18" charset="0"/>
                <a:ea typeface="Calibri" pitchFamily="34" charset="0"/>
                <a:cs typeface="Times New Roman" pitchFamily="18" charset="0"/>
              </a:rPr>
              <a:t>&lt;0.001 significant increase than control, </a:t>
            </a:r>
            <a:r>
              <a:rPr kumimoji="0" lang="en-US" sz="1600" b="1" i="0" u="none" strike="noStrike" cap="none" normalizeH="0" baseline="30000" dirty="0" err="1" smtClean="0">
                <a:ln>
                  <a:noFill/>
                </a:ln>
                <a:solidFill>
                  <a:srgbClr val="FF0000"/>
                </a:solidFill>
                <a:effectLst/>
                <a:latin typeface="Times New Roman" pitchFamily="18" charset="0"/>
                <a:ea typeface="Calibri" pitchFamily="34" charset="0"/>
                <a:cs typeface="Times New Roman" pitchFamily="18" charset="0"/>
              </a:rPr>
              <a:t>b</a:t>
            </a:r>
            <a:r>
              <a:rPr kumimoji="0" lang="en-US" sz="1600" b="1" i="1" u="none" strike="noStrike" cap="none" normalizeH="0" baseline="0" dirty="0" err="1" smtClean="0">
                <a:ln>
                  <a:noFill/>
                </a:ln>
                <a:effectLst/>
                <a:latin typeface="Times New Roman" pitchFamily="18" charset="0"/>
                <a:ea typeface="Calibri" pitchFamily="34" charset="0"/>
                <a:cs typeface="Times New Roman" pitchFamily="18" charset="0"/>
              </a:rPr>
              <a:t>p</a:t>
            </a:r>
            <a:r>
              <a:rPr kumimoji="0" lang="en-US" sz="1600" b="1" i="0" u="none" strike="noStrike" cap="none" normalizeH="0" baseline="0" dirty="0" smtClean="0">
                <a:ln>
                  <a:noFill/>
                </a:ln>
                <a:effectLst/>
                <a:latin typeface="Times New Roman" pitchFamily="18" charset="0"/>
                <a:ea typeface="Calibri" pitchFamily="34" charset="0"/>
                <a:cs typeface="Times New Roman" pitchFamily="18" charset="0"/>
              </a:rPr>
              <a:t>&lt;0.001 significant increase than CHC, </a:t>
            </a:r>
            <a:r>
              <a:rPr kumimoji="0" lang="en-US" sz="16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c</a:t>
            </a:r>
            <a:r>
              <a:rPr kumimoji="0" lang="en-US" sz="1600" b="1" i="1" u="none" strike="noStrike" cap="none" normalizeH="0" baseline="0" dirty="0" smtClean="0">
                <a:ln>
                  <a:noFill/>
                </a:ln>
                <a:effectLst/>
                <a:latin typeface="Times New Roman" pitchFamily="18" charset="0"/>
                <a:ea typeface="Calibri" pitchFamily="34" charset="0"/>
                <a:cs typeface="Times New Roman" pitchFamily="18" charset="0"/>
              </a:rPr>
              <a:t>p</a:t>
            </a:r>
            <a:r>
              <a:rPr kumimoji="0" lang="en-US" sz="1600" b="1" i="0" u="none" strike="noStrike" cap="none" normalizeH="0" baseline="0" dirty="0" smtClean="0">
                <a:ln>
                  <a:noFill/>
                </a:ln>
                <a:effectLst/>
                <a:latin typeface="Times New Roman" pitchFamily="18" charset="0"/>
                <a:ea typeface="Calibri" pitchFamily="34" charset="0"/>
                <a:cs typeface="Times New Roman" pitchFamily="18" charset="0"/>
              </a:rPr>
              <a:t>&lt;0.01 significant decrease  than LC, </a:t>
            </a:r>
            <a:r>
              <a:rPr kumimoji="0" lang="en-US" sz="1600" b="1" i="0" u="none" strike="noStrike" cap="none" normalizeH="0" baseline="30000" dirty="0" err="1" smtClean="0">
                <a:ln>
                  <a:noFill/>
                </a:ln>
                <a:solidFill>
                  <a:srgbClr val="FF0000"/>
                </a:solidFill>
                <a:effectLst/>
                <a:latin typeface="Times New Roman" pitchFamily="18" charset="0"/>
                <a:ea typeface="Calibri" pitchFamily="34" charset="0"/>
                <a:cs typeface="Times New Roman" pitchFamily="18" charset="0"/>
              </a:rPr>
              <a:t>d</a:t>
            </a:r>
            <a:r>
              <a:rPr kumimoji="0" lang="en-US" sz="1600" b="1" i="1" u="none" strike="noStrike" cap="none" normalizeH="0" baseline="0" dirty="0" err="1" smtClean="0">
                <a:ln>
                  <a:noFill/>
                </a:ln>
                <a:effectLst/>
                <a:latin typeface="Times New Roman" pitchFamily="18" charset="0"/>
                <a:ea typeface="Calibri" pitchFamily="34" charset="0"/>
                <a:cs typeface="Times New Roman" pitchFamily="18" charset="0"/>
              </a:rPr>
              <a:t>p</a:t>
            </a:r>
            <a:r>
              <a:rPr kumimoji="0" lang="en-US" sz="1600" b="1" i="0" u="none" strike="noStrike" cap="none" normalizeH="0" baseline="0" dirty="0" smtClean="0">
                <a:ln>
                  <a:noFill/>
                </a:ln>
                <a:effectLst/>
                <a:latin typeface="Times New Roman" pitchFamily="18" charset="0"/>
                <a:ea typeface="Calibri" pitchFamily="34" charset="0"/>
                <a:cs typeface="Times New Roman" pitchFamily="18" charset="0"/>
              </a:rPr>
              <a:t>&lt;0.01 significant decrease than CHC, </a:t>
            </a:r>
            <a:r>
              <a:rPr kumimoji="0" lang="en-US" sz="1600" b="1" i="0" u="none" strike="noStrike" cap="none" normalizeH="0" baseline="30000" dirty="0" err="1" smtClean="0">
                <a:ln>
                  <a:noFill/>
                </a:ln>
                <a:solidFill>
                  <a:srgbClr val="FF0000"/>
                </a:solidFill>
                <a:effectLst/>
                <a:latin typeface="Times New Roman" pitchFamily="18" charset="0"/>
                <a:ea typeface="Calibri" pitchFamily="34" charset="0"/>
                <a:cs typeface="Times New Roman" pitchFamily="18" charset="0"/>
              </a:rPr>
              <a:t>e</a:t>
            </a:r>
            <a:r>
              <a:rPr kumimoji="0" lang="en-US" sz="1600" b="1" i="1" u="none" strike="noStrike" cap="none" normalizeH="0" baseline="0" dirty="0" err="1" smtClean="0">
                <a:ln>
                  <a:noFill/>
                </a:ln>
                <a:effectLst/>
                <a:latin typeface="Times New Roman" pitchFamily="18" charset="0"/>
                <a:ea typeface="Calibri" pitchFamily="34" charset="0"/>
                <a:cs typeface="Times New Roman" pitchFamily="18" charset="0"/>
              </a:rPr>
              <a:t>p</a:t>
            </a:r>
            <a:r>
              <a:rPr kumimoji="0" lang="en-US" sz="1600" b="1" i="0" u="none" strike="noStrike" cap="none" normalizeH="0" baseline="0" dirty="0" smtClean="0">
                <a:ln>
                  <a:noFill/>
                </a:ln>
                <a:effectLst/>
                <a:latin typeface="Times New Roman" pitchFamily="18" charset="0"/>
                <a:ea typeface="Calibri" pitchFamily="34" charset="0"/>
                <a:cs typeface="Times New Roman" pitchFamily="18" charset="0"/>
              </a:rPr>
              <a:t>&lt;0.05 significant increase relative to LC.</a:t>
            </a:r>
            <a:endParaRPr kumimoji="0" lang="en-US"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Tm="88110">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C:\Users\user\Downloads\figure 2.jpg"/>
          <p:cNvPicPr>
            <a:picLocks noChangeAspect="1" noChangeArrowheads="1"/>
          </p:cNvPicPr>
          <p:nvPr/>
        </p:nvPicPr>
        <p:blipFill>
          <a:blip r:embed="rId2" cstate="print"/>
          <a:srcRect/>
          <a:stretch>
            <a:fillRect/>
          </a:stretch>
        </p:blipFill>
        <p:spPr bwMode="auto">
          <a:xfrm>
            <a:off x="0" y="0"/>
            <a:ext cx="9144000" cy="2636912"/>
          </a:xfrm>
          <a:prstGeom prst="rect">
            <a:avLst/>
          </a:prstGeom>
          <a:noFill/>
        </p:spPr>
      </p:pic>
      <p:pic>
        <p:nvPicPr>
          <p:cNvPr id="7" name="Picture 7" descr="C:\Users\user\Downloads\figure 3.jpg"/>
          <p:cNvPicPr>
            <a:picLocks noChangeAspect="1" noChangeArrowheads="1"/>
          </p:cNvPicPr>
          <p:nvPr/>
        </p:nvPicPr>
        <p:blipFill>
          <a:blip r:embed="rId3" cstate="print"/>
          <a:srcRect/>
          <a:stretch>
            <a:fillRect/>
          </a:stretch>
        </p:blipFill>
        <p:spPr bwMode="auto">
          <a:xfrm>
            <a:off x="0" y="2636912"/>
            <a:ext cx="4716016" cy="2736304"/>
          </a:xfrm>
          <a:prstGeom prst="rect">
            <a:avLst/>
          </a:prstGeom>
          <a:noFill/>
        </p:spPr>
      </p:pic>
      <p:pic>
        <p:nvPicPr>
          <p:cNvPr id="8" name="Picture 2" descr="C:\Users\user\Downloads\figure 4.jpg"/>
          <p:cNvPicPr>
            <a:picLocks noChangeAspect="1" noChangeArrowheads="1"/>
          </p:cNvPicPr>
          <p:nvPr/>
        </p:nvPicPr>
        <p:blipFill>
          <a:blip r:embed="rId4" cstate="print"/>
          <a:srcRect/>
          <a:stretch>
            <a:fillRect/>
          </a:stretch>
        </p:blipFill>
        <p:spPr bwMode="auto">
          <a:xfrm>
            <a:off x="4716016" y="2636912"/>
            <a:ext cx="4427984" cy="2736304"/>
          </a:xfrm>
          <a:prstGeom prst="rect">
            <a:avLst/>
          </a:prstGeom>
          <a:noFill/>
        </p:spPr>
      </p:pic>
      <p:sp>
        <p:nvSpPr>
          <p:cNvPr id="45060" name="Rectangle 4"/>
          <p:cNvSpPr>
            <a:spLocks noChangeArrowheads="1"/>
          </p:cNvSpPr>
          <p:nvPr/>
        </p:nvSpPr>
        <p:spPr bwMode="auto">
          <a:xfrm>
            <a:off x="683568" y="5461194"/>
            <a:ext cx="8028384"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221288" algn="l"/>
              </a:tabLst>
            </a:pPr>
            <a:r>
              <a:rPr lang="en-US" sz="20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Figure 1:</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Serum concentration of TGF-</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β1</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BMP7, their ratio, connective tissue growth factor and  YKL40 in HCV infected patients and control serum samples.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221288" algn="l"/>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CHC; chronic hepatitis C, LC; liver cirrhosis, HCC;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hepatocellular</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carcinoma.</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221288" algn="l"/>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Data were expressed as mean ± SEM.</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Tm="88110">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user\Downloads\figure 8.jpg"/>
          <p:cNvPicPr>
            <a:picLocks noChangeAspect="1" noChangeArrowheads="1"/>
          </p:cNvPicPr>
          <p:nvPr/>
        </p:nvPicPr>
        <p:blipFill>
          <a:blip r:embed="rId2" cstate="print"/>
          <a:srcRect/>
          <a:stretch>
            <a:fillRect/>
          </a:stretch>
        </p:blipFill>
        <p:spPr bwMode="auto">
          <a:xfrm>
            <a:off x="0" y="0"/>
            <a:ext cx="9144000" cy="5032673"/>
          </a:xfrm>
          <a:prstGeom prst="rect">
            <a:avLst/>
          </a:prstGeom>
          <a:noFill/>
        </p:spPr>
      </p:pic>
      <p:sp>
        <p:nvSpPr>
          <p:cNvPr id="51203" name="Rectangle 3"/>
          <p:cNvSpPr>
            <a:spLocks noChangeArrowheads="1"/>
          </p:cNvSpPr>
          <p:nvPr/>
        </p:nvSpPr>
        <p:spPr bwMode="auto">
          <a:xfrm>
            <a:off x="323528" y="5126996"/>
            <a:ext cx="8208912"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221288" algn="l"/>
              </a:tabLst>
            </a:pPr>
            <a:r>
              <a:rPr lang="en-US" sz="20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Figure 2: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Receiver-operator characteristic (ROC) curves of serum biomarkers for prediction of significant fibrosis and </a:t>
            </a:r>
            <a:r>
              <a:rPr kumimoji="0" lang="en-US"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cirrhosis </a:t>
            </a:r>
            <a:r>
              <a:rPr kumimoji="0" lang="en-US"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Data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were analyzed considering patients with liver biopsy in the chronic hepatitis group. Among them TGF-</a:t>
            </a: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β</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and BMP-7 were the most sensitive and specific.</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Tm="88110">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08720"/>
            <a:ext cx="8640960" cy="4832092"/>
          </a:xfrm>
          <a:prstGeom prst="rect">
            <a:avLst/>
          </a:prstGeom>
        </p:spPr>
        <p:txBody>
          <a:bodyPr wrap="square">
            <a:spAutoFit/>
          </a:bodyPr>
          <a:lstStyle/>
          <a:p>
            <a:pPr algn="just">
              <a:buClr>
                <a:schemeClr val="accent1"/>
              </a:buClr>
              <a:buFont typeface="Wingdings" pitchFamily="2" charset="2"/>
              <a:buChar char="v"/>
            </a:pPr>
            <a:r>
              <a:rPr lang="en-US" sz="2800" b="1" dirty="0" smtClean="0"/>
              <a:t>To evaluate the usefulness of the studied serum biomarkers for predicting liver fibrosis and cirrhosis at stage F3 </a:t>
            </a:r>
            <a:r>
              <a:rPr lang="en-US" sz="2800" b="1" dirty="0" smtClean="0"/>
              <a:t>and F4 </a:t>
            </a:r>
            <a:r>
              <a:rPr lang="en-US" sz="2800" b="1" dirty="0" smtClean="0"/>
              <a:t>according to METAVIR scoring system, the area under the ROC curve was analyzed. The area under the </a:t>
            </a:r>
            <a:r>
              <a:rPr lang="en-US" sz="2800" b="1" dirty="0" smtClean="0"/>
              <a:t>curve (AUC</a:t>
            </a:r>
            <a:r>
              <a:rPr lang="en-US" sz="2800" b="1" dirty="0" smtClean="0"/>
              <a:t>) of TGF-β1 for identifying significant fibrosis (F3 and F4) was 0.716 (p ˂ 0.045), with a sensitivity 83.33</a:t>
            </a:r>
            <a:r>
              <a:rPr lang="en-US" sz="2800" b="1" dirty="0" smtClean="0"/>
              <a:t>% </a:t>
            </a:r>
            <a:r>
              <a:rPr lang="en-US" sz="2800" b="1" dirty="0" smtClean="0"/>
              <a:t>and specificity 75.0% at a cut off of 5.2. </a:t>
            </a:r>
            <a:r>
              <a:rPr lang="en-US" sz="2800" b="1" dirty="0" smtClean="0"/>
              <a:t>The </a:t>
            </a:r>
            <a:r>
              <a:rPr lang="en-US" sz="2800" b="1" dirty="0" smtClean="0"/>
              <a:t>AUC of </a:t>
            </a:r>
            <a:r>
              <a:rPr lang="en-US" sz="2800" b="1" dirty="0" smtClean="0"/>
              <a:t>BMP-7 was </a:t>
            </a:r>
            <a:r>
              <a:rPr lang="en-US" sz="2800" b="1" dirty="0" smtClean="0"/>
              <a:t>0.733 (p ˂ 0.032). The sensitivity was 84.6%, and the specificity was 66.67% at a cut off 3.4. </a:t>
            </a:r>
            <a:endParaRPr lang="en-US" sz="2800" b="1" dirty="0"/>
          </a:p>
        </p:txBody>
      </p:sp>
    </p:spTree>
  </p:cSld>
  <p:clrMapOvr>
    <a:masterClrMapping/>
  </p:clrMapOvr>
  <p:transition spd="slow" advTm="88110">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Conclusions</a:t>
            </a:r>
            <a:endPar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normAutofit/>
          </a:bodyPr>
          <a:lstStyle/>
          <a:p>
            <a:pPr algn="just">
              <a:buFont typeface="Wingdings" pitchFamily="2" charset="2"/>
              <a:buChar char="v"/>
            </a:pPr>
            <a:r>
              <a:rPr lang="en-US" sz="3200" b="1" dirty="0" smtClean="0">
                <a:solidFill>
                  <a:schemeClr val="accent5">
                    <a:lumMod val="20000"/>
                    <a:lumOff val="80000"/>
                  </a:schemeClr>
                </a:solidFill>
              </a:rPr>
              <a:t> Increased TGF-β1/BMP-7 ratio and CTGF levels reflect the rate of EMT and provide information about </a:t>
            </a:r>
            <a:r>
              <a:rPr lang="en-US" sz="3200" b="1" dirty="0" err="1" smtClean="0">
                <a:solidFill>
                  <a:schemeClr val="accent5">
                    <a:lumMod val="20000"/>
                    <a:lumOff val="80000"/>
                  </a:schemeClr>
                </a:solidFill>
              </a:rPr>
              <a:t>fibrogenic</a:t>
            </a:r>
            <a:r>
              <a:rPr lang="en-US" sz="3200" b="1" dirty="0" smtClean="0">
                <a:solidFill>
                  <a:schemeClr val="accent5">
                    <a:lumMod val="20000"/>
                    <a:lumOff val="80000"/>
                  </a:schemeClr>
                </a:solidFill>
              </a:rPr>
              <a:t> activity. Also, this ratio, in association with YKL-40, can be used to predict malignant transformation in HCV-genotype 4 Egyptian patients</a:t>
            </a:r>
          </a:p>
        </p:txBody>
      </p:sp>
    </p:spTree>
  </p:cSld>
  <p:clrMapOvr>
    <a:masterClrMapping/>
  </p:clrMapOvr>
  <p:transition spd="slow" advTm="88110">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36" y="428179"/>
            <a:ext cx="8572528" cy="6001643"/>
          </a:xfrm>
          <a:prstGeom prst="rect">
            <a:avLst/>
          </a:prstGeom>
        </p:spPr>
        <p:txBody>
          <a:bodyPr wrap="square">
            <a:spAutoFit/>
          </a:bodyPr>
          <a:lstStyle/>
          <a:p>
            <a:pPr algn="just"/>
            <a:r>
              <a:rPr lang="en-US" sz="2400" b="1" dirty="0" err="1">
                <a:latin typeface="Calibri" panose="020F0502020204030204" pitchFamily="34" charset="0"/>
                <a:cs typeface="+mj-cs"/>
              </a:rPr>
              <a:t>Myofibroblast</a:t>
            </a:r>
            <a:r>
              <a:rPr lang="en-US" sz="2400" b="1" dirty="0">
                <a:latin typeface="Calibri" panose="020F0502020204030204" pitchFamily="34" charset="0"/>
                <a:cs typeface="+mj-cs"/>
              </a:rPr>
              <a:t> activation is accompanied by an changed miRNA expression pattern. </a:t>
            </a:r>
            <a:r>
              <a:rPr lang="en-US" sz="2400" b="1" dirty="0">
                <a:latin typeface="Calibri" panose="020F0502020204030204" pitchFamily="34" charset="0"/>
              </a:rPr>
              <a:t>MicroRNAs (miRNAs)  are small, noncoding RNA molecules of 19–24 nucleotides in </a:t>
            </a:r>
            <a:r>
              <a:rPr lang="en-US" sz="2400" b="1" dirty="0" smtClean="0">
                <a:latin typeface="Calibri" panose="020F0502020204030204" pitchFamily="34" charset="0"/>
              </a:rPr>
              <a:t>length. </a:t>
            </a:r>
            <a:r>
              <a:rPr lang="en-US" sz="2400" b="1" dirty="0" err="1" smtClean="0">
                <a:latin typeface="Calibri" panose="020F0502020204030204" pitchFamily="34" charset="0"/>
              </a:rPr>
              <a:t>MiRNA</a:t>
            </a:r>
            <a:r>
              <a:rPr lang="en-US" sz="2400" b="1" dirty="0" smtClean="0">
                <a:latin typeface="Calibri" panose="020F0502020204030204" pitchFamily="34" charset="0"/>
              </a:rPr>
              <a:t> are responsible in transcriptional and post-transcriptional regulation of gene expression.</a:t>
            </a:r>
            <a:endParaRPr lang="en-US" sz="2400" b="1" dirty="0">
              <a:latin typeface="Calibri" panose="020F0502020204030204" pitchFamily="34" charset="0"/>
            </a:endParaRPr>
          </a:p>
          <a:p>
            <a:pPr algn="just" rtl="0">
              <a:buFont typeface="Arial" pitchFamily="34" charset="0"/>
              <a:buChar char="•"/>
            </a:pPr>
            <a:endParaRPr lang="en-US" sz="2400" b="1" dirty="0">
              <a:latin typeface="Calibri" panose="020F0502020204030204" pitchFamily="34" charset="0"/>
              <a:cs typeface="+mj-cs"/>
            </a:endParaRPr>
          </a:p>
          <a:p>
            <a:pPr algn="ctr" rtl="0"/>
            <a:r>
              <a:rPr lang="en-US" sz="2400" b="1" dirty="0" smtClean="0">
                <a:latin typeface="Calibri" panose="020F0502020204030204" pitchFamily="34" charset="0"/>
              </a:rPr>
              <a:t>Chronic </a:t>
            </a:r>
            <a:r>
              <a:rPr lang="en-US" sz="2400" b="1" dirty="0">
                <a:latin typeface="Calibri" panose="020F0502020204030204" pitchFamily="34" charset="0"/>
              </a:rPr>
              <a:t>liver disease </a:t>
            </a:r>
          </a:p>
          <a:p>
            <a:pPr algn="ctr" rtl="0"/>
            <a:endParaRPr lang="en-US" sz="2400" b="1" dirty="0">
              <a:latin typeface="Calibri" panose="020F0502020204030204" pitchFamily="34" charset="0"/>
            </a:endParaRPr>
          </a:p>
          <a:p>
            <a:pPr algn="ctr" rtl="0"/>
            <a:endParaRPr lang="en-US" sz="2400" b="1" dirty="0">
              <a:latin typeface="Calibri" panose="020F0502020204030204" pitchFamily="34" charset="0"/>
            </a:endParaRPr>
          </a:p>
          <a:p>
            <a:pPr algn="ctr" rtl="0"/>
            <a:endParaRPr lang="en-US" sz="2400" b="1" dirty="0">
              <a:latin typeface="Calibri" panose="020F0502020204030204" pitchFamily="34" charset="0"/>
            </a:endParaRPr>
          </a:p>
          <a:p>
            <a:pPr algn="ctr" rtl="0"/>
            <a:r>
              <a:rPr lang="en-US" sz="2400" b="1" dirty="0">
                <a:latin typeface="Calibri" panose="020F0502020204030204" pitchFamily="34" charset="0"/>
              </a:rPr>
              <a:t>change </a:t>
            </a:r>
            <a:r>
              <a:rPr lang="en-US" sz="2400" b="1" dirty="0" err="1">
                <a:latin typeface="Calibri" panose="020F0502020204030204" pitchFamily="34" charset="0"/>
              </a:rPr>
              <a:t>miRNA</a:t>
            </a:r>
            <a:r>
              <a:rPr lang="en-US" sz="2400" b="1" dirty="0">
                <a:latin typeface="Calibri" panose="020F0502020204030204" pitchFamily="34" charset="0"/>
              </a:rPr>
              <a:t> patterns </a:t>
            </a:r>
          </a:p>
          <a:p>
            <a:pPr algn="ctr" rtl="0"/>
            <a:endParaRPr lang="en-US" sz="2400" b="1" dirty="0">
              <a:latin typeface="Calibri" panose="020F0502020204030204" pitchFamily="34" charset="0"/>
            </a:endParaRPr>
          </a:p>
          <a:p>
            <a:pPr algn="ctr" rtl="0"/>
            <a:r>
              <a:rPr lang="en-US" sz="2400" b="1" dirty="0">
                <a:latin typeface="Calibri" panose="020F0502020204030204" pitchFamily="34" charset="0"/>
              </a:rPr>
              <a:t>progression of fibrosis by:</a:t>
            </a:r>
          </a:p>
          <a:p>
            <a:pPr algn="ctr" rtl="0"/>
            <a:endParaRPr lang="en-US" sz="2400" b="1" dirty="0">
              <a:latin typeface="Calibri" panose="020F0502020204030204" pitchFamily="34" charset="0"/>
            </a:endParaRPr>
          </a:p>
          <a:p>
            <a:pPr marL="457200" indent="-457200" algn="just" rtl="0">
              <a:buFont typeface="+mj-lt"/>
              <a:buAutoNum type="arabicPeriod"/>
            </a:pPr>
            <a:r>
              <a:rPr lang="en-US" sz="2400" b="1" dirty="0">
                <a:latin typeface="Calibri" panose="020F0502020204030204" pitchFamily="34" charset="0"/>
              </a:rPr>
              <a:t>their potential to target the expression of ECM proteins </a:t>
            </a:r>
          </a:p>
          <a:p>
            <a:pPr marL="457200" indent="-457200" algn="just" rtl="0">
              <a:buFont typeface="+mj-lt"/>
              <a:buAutoNum type="arabicPeriod"/>
            </a:pPr>
            <a:r>
              <a:rPr lang="en-US" sz="2400" b="1" dirty="0">
                <a:latin typeface="Calibri" panose="020F0502020204030204" pitchFamily="34" charset="0"/>
              </a:rPr>
              <a:t>the synthesis of mediators of </a:t>
            </a:r>
            <a:r>
              <a:rPr lang="en-US" sz="2400" b="1" dirty="0" smtClean="0">
                <a:latin typeface="Calibri" panose="020F0502020204030204" pitchFamily="34" charset="0"/>
              </a:rPr>
              <a:t>pro-</a:t>
            </a:r>
            <a:r>
              <a:rPr lang="en-US" sz="2400" b="1" dirty="0" err="1" smtClean="0">
                <a:latin typeface="Calibri" panose="020F0502020204030204" pitchFamily="34" charset="0"/>
              </a:rPr>
              <a:t>fibrogenic</a:t>
            </a:r>
            <a:r>
              <a:rPr lang="en-US" sz="2400" b="1" dirty="0" smtClean="0">
                <a:latin typeface="Calibri" panose="020F0502020204030204" pitchFamily="34" charset="0"/>
              </a:rPr>
              <a:t> pathways</a:t>
            </a:r>
            <a:endParaRPr lang="ar-EG" sz="2400" b="1" dirty="0">
              <a:latin typeface="Calibri" panose="020F0502020204030204" pitchFamily="34" charset="0"/>
              <a:cs typeface="+mj-cs"/>
            </a:endParaRPr>
          </a:p>
        </p:txBody>
      </p:sp>
      <p:sp>
        <p:nvSpPr>
          <p:cNvPr id="4" name="Down Arrow 3"/>
          <p:cNvSpPr/>
          <p:nvPr/>
        </p:nvSpPr>
        <p:spPr>
          <a:xfrm>
            <a:off x="4495800" y="1981201"/>
            <a:ext cx="228600" cy="685800"/>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Down Arrow 4"/>
          <p:cNvSpPr/>
          <p:nvPr/>
        </p:nvSpPr>
        <p:spPr>
          <a:xfrm>
            <a:off x="4495800" y="3048000"/>
            <a:ext cx="216024" cy="936104"/>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xmlns="" val="1955084839"/>
      </p:ext>
    </p:extLst>
  </p:cSld>
  <p:clrMapOvr>
    <a:masterClrMapping/>
  </p:clrMapOvr>
  <p:transition spd="slow" advTm="88110">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002"/>
            <a:ext cx="8229600" cy="1399032"/>
          </a:xfrm>
          <a:noFill/>
        </p:spPr>
        <p:txBody>
          <a:bodyPr/>
          <a:lstStyle/>
          <a:p>
            <a:pPr algn="ct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234367796"/>
              </p:ext>
            </p:extLst>
          </p:nvPr>
        </p:nvGraphicFramePr>
        <p:xfrm>
          <a:off x="539552" y="116632"/>
          <a:ext cx="8229600" cy="522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 xmlns:p14="http://schemas.microsoft.com/office/powerpoint/2010/main" val="1338874491"/>
      </p:ext>
    </p:extLst>
  </p:cSld>
  <p:clrMapOvr>
    <a:masterClrMapping/>
  </p:clrMapOvr>
  <p:transition spd="slow" advTm="8811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513D5FBE-130A-43BC-A84C-19DD8BEAE655}"/>
                                            </p:graphicEl>
                                          </p:spTgt>
                                        </p:tgtEl>
                                        <p:attrNameLst>
                                          <p:attrName>style.visibility</p:attrName>
                                        </p:attrNameLst>
                                      </p:cBhvr>
                                      <p:to>
                                        <p:strVal val="visible"/>
                                      </p:to>
                                    </p:set>
                                    <p:animEffect transition="in" filter="fade">
                                      <p:cBhvr>
                                        <p:cTn id="7" dur="2000"/>
                                        <p:tgtEl>
                                          <p:spTgt spid="4">
                                            <p:graphicEl>
                                              <a:dgm id="{513D5FBE-130A-43BC-A84C-19DD8BEAE655}"/>
                                            </p:graphicEl>
                                          </p:spTgt>
                                        </p:tgtEl>
                                      </p:cBhvr>
                                    </p:animEffect>
                                    <p:anim calcmode="lin" valueType="num">
                                      <p:cBhvr>
                                        <p:cTn id="8" dur="2000" fill="hold"/>
                                        <p:tgtEl>
                                          <p:spTgt spid="4">
                                            <p:graphicEl>
                                              <a:dgm id="{513D5FBE-130A-43BC-A84C-19DD8BEAE655}"/>
                                            </p:graphicEl>
                                          </p:spTgt>
                                        </p:tgtEl>
                                        <p:attrNameLst>
                                          <p:attrName>ppt_x</p:attrName>
                                        </p:attrNameLst>
                                      </p:cBhvr>
                                      <p:tavLst>
                                        <p:tav tm="0">
                                          <p:val>
                                            <p:strVal val="#ppt_x"/>
                                          </p:val>
                                        </p:tav>
                                        <p:tav tm="100000">
                                          <p:val>
                                            <p:strVal val="#ppt_x"/>
                                          </p:val>
                                        </p:tav>
                                      </p:tavLst>
                                    </p:anim>
                                    <p:anim calcmode="lin" valueType="num">
                                      <p:cBhvr>
                                        <p:cTn id="9" dur="2000" fill="hold"/>
                                        <p:tgtEl>
                                          <p:spTgt spid="4">
                                            <p:graphicEl>
                                              <a:dgm id="{513D5FBE-130A-43BC-A84C-19DD8BEAE65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20DFE15C-CB95-46F3-8C48-EFC67480ECCF}"/>
                                            </p:graphicEl>
                                          </p:spTgt>
                                        </p:tgtEl>
                                        <p:attrNameLst>
                                          <p:attrName>style.visibility</p:attrName>
                                        </p:attrNameLst>
                                      </p:cBhvr>
                                      <p:to>
                                        <p:strVal val="visible"/>
                                      </p:to>
                                    </p:set>
                                    <p:animEffect transition="in" filter="fade">
                                      <p:cBhvr>
                                        <p:cTn id="14" dur="2000"/>
                                        <p:tgtEl>
                                          <p:spTgt spid="4">
                                            <p:graphicEl>
                                              <a:dgm id="{20DFE15C-CB95-46F3-8C48-EFC67480ECCF}"/>
                                            </p:graphicEl>
                                          </p:spTgt>
                                        </p:tgtEl>
                                      </p:cBhvr>
                                    </p:animEffect>
                                    <p:anim calcmode="lin" valueType="num">
                                      <p:cBhvr>
                                        <p:cTn id="15" dur="2000" fill="hold"/>
                                        <p:tgtEl>
                                          <p:spTgt spid="4">
                                            <p:graphicEl>
                                              <a:dgm id="{20DFE15C-CB95-46F3-8C48-EFC67480ECCF}"/>
                                            </p:graphicEl>
                                          </p:spTgt>
                                        </p:tgtEl>
                                        <p:attrNameLst>
                                          <p:attrName>ppt_x</p:attrName>
                                        </p:attrNameLst>
                                      </p:cBhvr>
                                      <p:tavLst>
                                        <p:tav tm="0">
                                          <p:val>
                                            <p:strVal val="#ppt_x"/>
                                          </p:val>
                                        </p:tav>
                                        <p:tav tm="100000">
                                          <p:val>
                                            <p:strVal val="#ppt_x"/>
                                          </p:val>
                                        </p:tav>
                                      </p:tavLst>
                                    </p:anim>
                                    <p:anim calcmode="lin" valueType="num">
                                      <p:cBhvr>
                                        <p:cTn id="16" dur="2000" fill="hold"/>
                                        <p:tgtEl>
                                          <p:spTgt spid="4">
                                            <p:graphicEl>
                                              <a:dgm id="{20DFE15C-CB95-46F3-8C48-EFC67480ECCF}"/>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9856109D-598A-4A3A-9D26-CF901C79BF16}"/>
                                            </p:graphicEl>
                                          </p:spTgt>
                                        </p:tgtEl>
                                        <p:attrNameLst>
                                          <p:attrName>style.visibility</p:attrName>
                                        </p:attrNameLst>
                                      </p:cBhvr>
                                      <p:to>
                                        <p:strVal val="visible"/>
                                      </p:to>
                                    </p:set>
                                    <p:animEffect transition="in" filter="fade">
                                      <p:cBhvr>
                                        <p:cTn id="19" dur="2000"/>
                                        <p:tgtEl>
                                          <p:spTgt spid="4">
                                            <p:graphicEl>
                                              <a:dgm id="{9856109D-598A-4A3A-9D26-CF901C79BF16}"/>
                                            </p:graphicEl>
                                          </p:spTgt>
                                        </p:tgtEl>
                                      </p:cBhvr>
                                    </p:animEffect>
                                    <p:anim calcmode="lin" valueType="num">
                                      <p:cBhvr>
                                        <p:cTn id="20" dur="2000" fill="hold"/>
                                        <p:tgtEl>
                                          <p:spTgt spid="4">
                                            <p:graphicEl>
                                              <a:dgm id="{9856109D-598A-4A3A-9D26-CF901C79BF16}"/>
                                            </p:graphicEl>
                                          </p:spTgt>
                                        </p:tgtEl>
                                        <p:attrNameLst>
                                          <p:attrName>ppt_x</p:attrName>
                                        </p:attrNameLst>
                                      </p:cBhvr>
                                      <p:tavLst>
                                        <p:tav tm="0">
                                          <p:val>
                                            <p:strVal val="#ppt_x"/>
                                          </p:val>
                                        </p:tav>
                                        <p:tav tm="100000">
                                          <p:val>
                                            <p:strVal val="#ppt_x"/>
                                          </p:val>
                                        </p:tav>
                                      </p:tavLst>
                                    </p:anim>
                                    <p:anim calcmode="lin" valueType="num">
                                      <p:cBhvr>
                                        <p:cTn id="21" dur="2000" fill="hold"/>
                                        <p:tgtEl>
                                          <p:spTgt spid="4">
                                            <p:graphicEl>
                                              <a:dgm id="{9856109D-598A-4A3A-9D26-CF901C79BF16}"/>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9DFA9788-DD3C-4504-AA13-FAC9098A9EA9}"/>
                                            </p:graphicEl>
                                          </p:spTgt>
                                        </p:tgtEl>
                                        <p:attrNameLst>
                                          <p:attrName>style.visibility</p:attrName>
                                        </p:attrNameLst>
                                      </p:cBhvr>
                                      <p:to>
                                        <p:strVal val="visible"/>
                                      </p:to>
                                    </p:set>
                                    <p:animEffect transition="in" filter="fade">
                                      <p:cBhvr>
                                        <p:cTn id="26" dur="2000"/>
                                        <p:tgtEl>
                                          <p:spTgt spid="4">
                                            <p:graphicEl>
                                              <a:dgm id="{9DFA9788-DD3C-4504-AA13-FAC9098A9EA9}"/>
                                            </p:graphicEl>
                                          </p:spTgt>
                                        </p:tgtEl>
                                      </p:cBhvr>
                                    </p:animEffect>
                                    <p:anim calcmode="lin" valueType="num">
                                      <p:cBhvr>
                                        <p:cTn id="27" dur="2000" fill="hold"/>
                                        <p:tgtEl>
                                          <p:spTgt spid="4">
                                            <p:graphicEl>
                                              <a:dgm id="{9DFA9788-DD3C-4504-AA13-FAC9098A9EA9}"/>
                                            </p:graphicEl>
                                          </p:spTgt>
                                        </p:tgtEl>
                                        <p:attrNameLst>
                                          <p:attrName>ppt_x</p:attrName>
                                        </p:attrNameLst>
                                      </p:cBhvr>
                                      <p:tavLst>
                                        <p:tav tm="0">
                                          <p:val>
                                            <p:strVal val="#ppt_x"/>
                                          </p:val>
                                        </p:tav>
                                        <p:tav tm="100000">
                                          <p:val>
                                            <p:strVal val="#ppt_x"/>
                                          </p:val>
                                        </p:tav>
                                      </p:tavLst>
                                    </p:anim>
                                    <p:anim calcmode="lin" valueType="num">
                                      <p:cBhvr>
                                        <p:cTn id="28" dur="2000" fill="hold"/>
                                        <p:tgtEl>
                                          <p:spTgt spid="4">
                                            <p:graphicEl>
                                              <a:dgm id="{9DFA9788-DD3C-4504-AA13-FAC9098A9EA9}"/>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8F0E2AEF-B8BD-44F4-AFBE-40AFCD271FEC}"/>
                                            </p:graphicEl>
                                          </p:spTgt>
                                        </p:tgtEl>
                                        <p:attrNameLst>
                                          <p:attrName>style.visibility</p:attrName>
                                        </p:attrNameLst>
                                      </p:cBhvr>
                                      <p:to>
                                        <p:strVal val="visible"/>
                                      </p:to>
                                    </p:set>
                                    <p:animEffect transition="in" filter="fade">
                                      <p:cBhvr>
                                        <p:cTn id="31" dur="1000"/>
                                        <p:tgtEl>
                                          <p:spTgt spid="4">
                                            <p:graphicEl>
                                              <a:dgm id="{8F0E2AEF-B8BD-44F4-AFBE-40AFCD271FEC}"/>
                                            </p:graphicEl>
                                          </p:spTgt>
                                        </p:tgtEl>
                                      </p:cBhvr>
                                    </p:animEffect>
                                    <p:anim calcmode="lin" valueType="num">
                                      <p:cBhvr>
                                        <p:cTn id="32" dur="1000" fill="hold"/>
                                        <p:tgtEl>
                                          <p:spTgt spid="4">
                                            <p:graphicEl>
                                              <a:dgm id="{8F0E2AEF-B8BD-44F4-AFBE-40AFCD271FEC}"/>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8F0E2AEF-B8BD-44F4-AFBE-40AFCD271FE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7"/>
          <p:cNvPicPr>
            <a:picLocks noGrp="1" noChangeAspect="1" noChangeArrowheads="1"/>
          </p:cNvPicPr>
          <p:nvPr>
            <p:ph idx="1"/>
          </p:nvPr>
        </p:nvPicPr>
        <p:blipFill>
          <a:blip r:embed="rId2" cstate="print"/>
          <a:srcRect/>
          <a:stretch>
            <a:fillRect/>
          </a:stretch>
        </p:blipFill>
        <p:spPr>
          <a:xfrm>
            <a:off x="0" y="1628801"/>
            <a:ext cx="9144000" cy="5229199"/>
          </a:xfrm>
          <a:ln>
            <a:solidFill>
              <a:schemeClr val="bg1"/>
            </a:solidFill>
          </a:ln>
        </p:spPr>
      </p:pic>
      <p:sp>
        <p:nvSpPr>
          <p:cNvPr id="4" name="Rectangle 3"/>
          <p:cNvSpPr txBox="1">
            <a:spLocks noChangeArrowheads="1"/>
          </p:cNvSpPr>
          <p:nvPr/>
        </p:nvSpPr>
        <p:spPr bwMode="auto">
          <a:xfrm>
            <a:off x="251520" y="260648"/>
            <a:ext cx="8435975" cy="1684338"/>
          </a:xfrm>
          <a:prstGeom prst="rect">
            <a:avLst/>
          </a:prstGeom>
          <a:noFill/>
          <a:ln w="9525">
            <a:noFill/>
            <a:miter lim="800000"/>
            <a:headEnd/>
            <a:tailEnd/>
          </a:ln>
          <a:effectLst/>
        </p:spPr>
        <p:txBody>
          <a:bodyPr/>
          <a:lstStyle/>
          <a:p>
            <a:pPr marL="342900" indent="-342900" eaLnBrk="1" hangingPunct="1">
              <a:spcBef>
                <a:spcPct val="20000"/>
              </a:spcBef>
              <a:buFont typeface="Wingdings" pitchFamily="2" charset="2"/>
              <a:buChar char="v"/>
              <a:defRPr/>
            </a:pPr>
            <a:r>
              <a:rPr lang="en-US" sz="2600" b="1" kern="0" dirty="0">
                <a:solidFill>
                  <a:schemeClr val="accent1">
                    <a:lumMod val="60000"/>
                    <a:lumOff val="40000"/>
                  </a:schemeClr>
                </a:solidFill>
                <a:latin typeface="+mn-lt"/>
              </a:rPr>
              <a:t>What is </a:t>
            </a:r>
            <a:r>
              <a:rPr lang="en-US" sz="2600" b="1" kern="0" dirty="0" err="1">
                <a:solidFill>
                  <a:schemeClr val="accent1">
                    <a:lumMod val="60000"/>
                    <a:lumOff val="40000"/>
                  </a:schemeClr>
                </a:solidFill>
                <a:latin typeface="+mn-lt"/>
              </a:rPr>
              <a:t>microRNA</a:t>
            </a:r>
            <a:r>
              <a:rPr lang="en-US" sz="2600" b="1" kern="0" dirty="0">
                <a:solidFill>
                  <a:schemeClr val="accent1">
                    <a:lumMod val="60000"/>
                    <a:lumOff val="40000"/>
                  </a:schemeClr>
                </a:solidFill>
                <a:latin typeface="+mn-lt"/>
              </a:rPr>
              <a:t>?</a:t>
            </a:r>
          </a:p>
          <a:p>
            <a:pPr marL="342900" indent="-342900" eaLnBrk="1" hangingPunct="1">
              <a:spcBef>
                <a:spcPct val="20000"/>
              </a:spcBef>
              <a:defRPr/>
            </a:pPr>
            <a:r>
              <a:rPr lang="en-US" sz="2600" b="1" kern="0" dirty="0">
                <a:latin typeface="+mn-lt"/>
              </a:rPr>
              <a:t>Small RNA involved in expression regulation</a:t>
            </a:r>
          </a:p>
        </p:txBody>
      </p:sp>
      <p:sp>
        <p:nvSpPr>
          <p:cNvPr id="6" name="Down Arrow 5"/>
          <p:cNvSpPr/>
          <p:nvPr/>
        </p:nvSpPr>
        <p:spPr>
          <a:xfrm rot="2709201">
            <a:off x="7708518" y="2195557"/>
            <a:ext cx="309563" cy="2273300"/>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US">
              <a:solidFill>
                <a:srgbClr val="FFFFFF"/>
              </a:solidFill>
            </a:endParaRPr>
          </a:p>
        </p:txBody>
      </p:sp>
    </p:spTree>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153400" cy="5447645"/>
          </a:xfrm>
          <a:prstGeom prst="rect">
            <a:avLst/>
          </a:prstGeom>
        </p:spPr>
        <p:txBody>
          <a:bodyPr wrap="square">
            <a:spAutoFit/>
          </a:bodyPr>
          <a:lstStyle/>
          <a:p>
            <a:pPr algn="just">
              <a:buClr>
                <a:schemeClr val="accent1"/>
              </a:buClr>
              <a:buFont typeface="Wingdings" pitchFamily="2" charset="2"/>
              <a:buChar char="v"/>
            </a:pPr>
            <a:r>
              <a:rPr lang="en-US" sz="2000" b="1" dirty="0" smtClean="0"/>
              <a:t>In the liver, previous studies have shown that </a:t>
            </a:r>
            <a:r>
              <a:rPr lang="en-US" sz="2000" b="1" dirty="0" err="1" smtClean="0"/>
              <a:t>miRNAs</a:t>
            </a:r>
            <a:r>
              <a:rPr lang="en-US" sz="2000" b="1" dirty="0" smtClean="0"/>
              <a:t> play a fundamental role in HSCs proliferation, differentiation, apoptosis and migration and the aberrant </a:t>
            </a:r>
            <a:r>
              <a:rPr lang="en-US" sz="2000" b="1" dirty="0" err="1" smtClean="0"/>
              <a:t>miRNA</a:t>
            </a:r>
            <a:r>
              <a:rPr lang="en-US" sz="2000" b="1" dirty="0" smtClean="0"/>
              <a:t> expression is related to the development of liver fibrosis. Also, it was shown that certain </a:t>
            </a:r>
            <a:r>
              <a:rPr lang="en-US" sz="2000" b="1" dirty="0" err="1" smtClean="0"/>
              <a:t>miRNAs</a:t>
            </a:r>
            <a:r>
              <a:rPr lang="en-US" sz="2000" b="1" dirty="0" smtClean="0"/>
              <a:t> integrate pro-</a:t>
            </a:r>
            <a:r>
              <a:rPr lang="en-US" sz="2000" b="1" dirty="0" err="1" smtClean="0"/>
              <a:t>fibrogenic</a:t>
            </a:r>
            <a:r>
              <a:rPr lang="en-US" sz="2000" b="1" dirty="0" smtClean="0"/>
              <a:t> and pro-inflammatory signals in HSCs and control expression of various extracellular matrix genes during hepatic </a:t>
            </a:r>
            <a:r>
              <a:rPr lang="en-US" sz="2000" b="1" dirty="0" err="1" smtClean="0"/>
              <a:t>fibrogenesis</a:t>
            </a:r>
            <a:r>
              <a:rPr lang="en-US" sz="2000" b="1" dirty="0" smtClean="0"/>
              <a:t>.</a:t>
            </a:r>
          </a:p>
          <a:p>
            <a:pPr algn="just"/>
            <a:endParaRPr lang="en-US" sz="2000" b="1" dirty="0" smtClean="0"/>
          </a:p>
          <a:p>
            <a:pPr algn="just"/>
            <a:r>
              <a:rPr lang="en-US" sz="2000" b="1" dirty="0" smtClean="0"/>
              <a:t> </a:t>
            </a:r>
          </a:p>
          <a:p>
            <a:pPr algn="just"/>
            <a:endParaRPr lang="en-US" sz="2400" b="1" dirty="0" smtClean="0"/>
          </a:p>
          <a:p>
            <a:pPr algn="just"/>
            <a:endParaRPr lang="en-US" sz="2400" b="1" dirty="0" smtClean="0"/>
          </a:p>
          <a:p>
            <a:pPr algn="just"/>
            <a:endParaRPr lang="en-US" sz="2400" b="1" dirty="0" smtClean="0"/>
          </a:p>
          <a:p>
            <a:pPr algn="just"/>
            <a:endParaRPr lang="en-US" sz="2400" b="1" dirty="0" smtClean="0"/>
          </a:p>
          <a:p>
            <a:pPr algn="just"/>
            <a:endParaRPr lang="en-US" sz="2400" b="1" dirty="0" smtClean="0"/>
          </a:p>
          <a:p>
            <a:pPr algn="just"/>
            <a:endParaRPr lang="en-US" sz="2400" b="1" dirty="0" smtClean="0"/>
          </a:p>
          <a:p>
            <a:pPr algn="just"/>
            <a:endParaRPr lang="en-US" sz="2400" b="1" dirty="0"/>
          </a:p>
        </p:txBody>
      </p:sp>
      <p:sp>
        <p:nvSpPr>
          <p:cNvPr id="4" name="Rectangle 3"/>
          <p:cNvSpPr/>
          <p:nvPr/>
        </p:nvSpPr>
        <p:spPr>
          <a:xfrm>
            <a:off x="533400" y="3276600"/>
            <a:ext cx="8153400" cy="2554545"/>
          </a:xfrm>
          <a:prstGeom prst="rect">
            <a:avLst/>
          </a:prstGeom>
        </p:spPr>
        <p:txBody>
          <a:bodyPr wrap="square">
            <a:spAutoFit/>
          </a:bodyPr>
          <a:lstStyle/>
          <a:p>
            <a:pPr algn="just">
              <a:buClr>
                <a:schemeClr val="accent1"/>
              </a:buClr>
              <a:buFont typeface="Wingdings" pitchFamily="2" charset="2"/>
              <a:buChar char="v"/>
            </a:pPr>
            <a:r>
              <a:rPr lang="en-US" sz="2000" b="1" dirty="0" err="1" smtClean="0"/>
              <a:t>MiRNAs</a:t>
            </a:r>
            <a:r>
              <a:rPr lang="en-US" sz="2000" b="1" dirty="0" smtClean="0"/>
              <a:t> are class of ~22 nucleotides </a:t>
            </a:r>
            <a:r>
              <a:rPr lang="en-US" sz="2000" b="1" dirty="0" err="1" smtClean="0"/>
              <a:t>noncoding</a:t>
            </a:r>
            <a:r>
              <a:rPr lang="en-US" sz="2000" b="1" dirty="0" smtClean="0"/>
              <a:t> RNAs that participate in the posttranscriptional regulation of many protein-coding mRNA molecules by specifically binding with 3-untranslated region (3-UTR) of target gene. </a:t>
            </a:r>
            <a:r>
              <a:rPr lang="en-US" sz="2000" b="1" dirty="0" err="1" smtClean="0"/>
              <a:t>MiRNA</a:t>
            </a:r>
            <a:r>
              <a:rPr lang="en-US" sz="2000" b="1" dirty="0" smtClean="0"/>
              <a:t> inhibits the target expression either by mRNA degradation or translational repression. The emerging role of </a:t>
            </a:r>
            <a:r>
              <a:rPr lang="en-US" sz="2000" b="1" dirty="0" err="1" smtClean="0"/>
              <a:t>miRNAs</a:t>
            </a:r>
            <a:r>
              <a:rPr lang="en-US" sz="2000" b="1" dirty="0" smtClean="0"/>
              <a:t> in innate and adaptive immunity strongly suggests an association with regulation of inflammatory diseases.</a:t>
            </a:r>
          </a:p>
        </p:txBody>
      </p:sp>
    </p:spTree>
  </p:cSld>
  <p:clrMapOvr>
    <a:masterClrMapping/>
  </p:clrMapOvr>
  <p:transition spd="slow" advTm="88110">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2531" name="Rectangle 3"/>
          <p:cNvSpPr>
            <a:spLocks noChangeArrowheads="1"/>
          </p:cNvSpPr>
          <p:nvPr/>
        </p:nvSpPr>
        <p:spPr bwMode="auto">
          <a:xfrm>
            <a:off x="0" y="990600"/>
            <a:ext cx="8915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
                <a:schemeClr val="accent1">
                  <a:lumMod val="60000"/>
                  <a:lumOff val="40000"/>
                </a:schemeClr>
              </a:buClr>
              <a:buSzTx/>
              <a:buFont typeface="Wingdings" pitchFamily="2" charset="2"/>
              <a:buChar char="v"/>
              <a:tabLst/>
            </a:pP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Circulating </a:t>
            </a:r>
            <a:r>
              <a:rPr kumimoji="0" lang="en-US" sz="2400" b="1" i="0" u="none" strike="noStrike" cap="none" normalizeH="0" baseline="0" dirty="0" err="1" smtClean="0">
                <a:ln>
                  <a:noFill/>
                </a:ln>
                <a:effectLst/>
                <a:latin typeface="Arial" pitchFamily="34" charset="0"/>
                <a:ea typeface="Times New Roman" pitchFamily="18" charset="0"/>
                <a:cs typeface="Arial" pitchFamily="34" charset="0"/>
              </a:rPr>
              <a:t>miRNA</a:t>
            </a: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 exist in at  least two different protected  conditions </a:t>
            </a:r>
            <a:endParaRPr kumimoji="0" lang="en-US" sz="2400" b="1" i="0" u="none" strike="noStrike" cap="none" normalizeH="0" baseline="0" dirty="0" smtClean="0">
              <a:ln>
                <a:noFill/>
              </a:ln>
              <a:effectLst/>
              <a:latin typeface="Arial" pitchFamily="34" charset="0"/>
              <a:cs typeface="Arial" pitchFamily="34" charset="0"/>
            </a:endParaRPr>
          </a:p>
        </p:txBody>
      </p:sp>
      <p:sp>
        <p:nvSpPr>
          <p:cNvPr id="5" name="Rectangle 4"/>
          <p:cNvSpPr/>
          <p:nvPr/>
        </p:nvSpPr>
        <p:spPr>
          <a:xfrm>
            <a:off x="2286000" y="3048000"/>
            <a:ext cx="6705600" cy="830997"/>
          </a:xfrm>
          <a:prstGeom prst="rect">
            <a:avLst/>
          </a:prstGeom>
        </p:spPr>
        <p:txBody>
          <a:bodyPr wrap="square">
            <a:spAutoFit/>
          </a:bodyPr>
          <a:lstStyle/>
          <a:p>
            <a:pPr algn="just"/>
            <a:r>
              <a:rPr lang="en-US" sz="2400" b="1" dirty="0" err="1" smtClean="0">
                <a:solidFill>
                  <a:srgbClr val="FFFF00"/>
                </a:solidFill>
                <a:latin typeface="Arial" pitchFamily="34" charset="0"/>
                <a:cs typeface="Arial" pitchFamily="34" charset="0"/>
              </a:rPr>
              <a:t>Assotiated</a:t>
            </a:r>
            <a:r>
              <a:rPr lang="en-US" sz="2400" b="1" dirty="0" smtClean="0">
                <a:solidFill>
                  <a:srgbClr val="FFFF00"/>
                </a:solidFill>
                <a:latin typeface="Arial" pitchFamily="34" charset="0"/>
                <a:cs typeface="Arial" pitchFamily="34" charset="0"/>
              </a:rPr>
              <a:t> with RNA-binding proteins and lipoprotein  complexes </a:t>
            </a:r>
            <a:endParaRPr lang="ar-EG" sz="2400" b="1" dirty="0">
              <a:solidFill>
                <a:srgbClr val="FFFF00"/>
              </a:solidFill>
              <a:latin typeface="Arial" pitchFamily="34" charset="0"/>
              <a:cs typeface="Arial" pitchFamily="34" charset="0"/>
            </a:endParaRPr>
          </a:p>
        </p:txBody>
      </p:sp>
      <p:sp>
        <p:nvSpPr>
          <p:cNvPr id="22532" name="Rectangle 4"/>
          <p:cNvSpPr>
            <a:spLocks noChangeArrowheads="1"/>
          </p:cNvSpPr>
          <p:nvPr/>
        </p:nvSpPr>
        <p:spPr bwMode="auto">
          <a:xfrm>
            <a:off x="228600" y="4267200"/>
            <a:ext cx="8686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Packaged into </a:t>
            </a:r>
            <a:r>
              <a:rPr kumimoji="0" lang="en-US" sz="2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microparticles</a:t>
            </a:r>
            <a:r>
              <a:rPr kumimoji="0" lang="en-US" sz="2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exosomes,microvesicles</a:t>
            </a:r>
            <a:r>
              <a:rPr kumimoji="0" lang="en-US" sz="24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and apoptotic   bodies) </a:t>
            </a:r>
            <a:endParaRPr kumimoji="0" lang="en-US" sz="2400" b="1" i="0" u="none" strike="noStrike" cap="none" normalizeH="0" baseline="0" dirty="0" smtClean="0">
              <a:ln>
                <a:noFill/>
              </a:ln>
              <a:solidFill>
                <a:srgbClr val="FFFF00"/>
              </a:solidFill>
              <a:effectLst/>
              <a:latin typeface="Arial" pitchFamily="34" charset="0"/>
              <a:cs typeface="Arial" pitchFamily="34" charset="0"/>
            </a:endParaRPr>
          </a:p>
        </p:txBody>
      </p:sp>
      <p:sp>
        <p:nvSpPr>
          <p:cNvPr id="22533" name="Rectangle 5"/>
          <p:cNvSpPr>
            <a:spLocks noChangeArrowheads="1"/>
          </p:cNvSpPr>
          <p:nvPr/>
        </p:nvSpPr>
        <p:spPr bwMode="auto">
          <a:xfrm>
            <a:off x="76200" y="5517177"/>
            <a:ext cx="89154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
                <a:schemeClr val="accent1">
                  <a:lumMod val="60000"/>
                  <a:lumOff val="40000"/>
                </a:schemeClr>
              </a:buClr>
              <a:buSzTx/>
              <a:buFont typeface="Wingdings" pitchFamily="2" charset="2"/>
              <a:buChar char="v"/>
              <a:tabLst/>
            </a:pPr>
            <a:r>
              <a:rPr lang="en-US" sz="2400" b="1" dirty="0" smtClean="0">
                <a:latin typeface="Arial" pitchFamily="34" charset="0"/>
                <a:ea typeface="Times New Roman" pitchFamily="18" charset="0"/>
                <a:cs typeface="Arial" pitchFamily="34" charset="0"/>
              </a:rPr>
              <a:t>This protection of </a:t>
            </a:r>
            <a:r>
              <a:rPr lang="en-US" sz="2400" b="1" dirty="0" err="1" smtClean="0">
                <a:latin typeface="Arial" pitchFamily="34" charset="0"/>
                <a:ea typeface="Times New Roman" pitchFamily="18" charset="0"/>
                <a:cs typeface="Arial" pitchFamily="34" charset="0"/>
              </a:rPr>
              <a:t>miRNA</a:t>
            </a:r>
            <a:r>
              <a:rPr lang="en-US" sz="2400" b="1" dirty="0" smtClean="0">
                <a:latin typeface="Arial" pitchFamily="34" charset="0"/>
                <a:ea typeface="Times New Roman" pitchFamily="18" charset="0"/>
                <a:cs typeface="Arial" pitchFamily="34" charset="0"/>
              </a:rPr>
              <a:t> provide stability and </a:t>
            </a:r>
            <a:r>
              <a:rPr lang="en-US" sz="2400" b="1" dirty="0" err="1" smtClean="0">
                <a:latin typeface="Arial" pitchFamily="34" charset="0"/>
                <a:ea typeface="Times New Roman" pitchFamily="18" charset="0"/>
                <a:cs typeface="Arial" pitchFamily="34" charset="0"/>
              </a:rPr>
              <a:t>resistance to plasma RNase</a:t>
            </a:r>
            <a:r>
              <a:rPr lang="en-US" sz="2400" b="1" dirty="0" smtClean="0">
                <a:latin typeface="Arial" pitchFamily="34" charset="0"/>
                <a:ea typeface="Times New Roman" pitchFamily="18" charset="0"/>
                <a:cs typeface="Arial" pitchFamily="34" charset="0"/>
              </a:rPr>
              <a:t> digestion.</a:t>
            </a:r>
            <a:r>
              <a:rPr kumimoji="0" lang="en-US" sz="2800" b="1" i="0" u="none" strike="noStrike" cap="none" normalizeH="0" baseline="0" dirty="0" smtClean="0">
                <a:ln>
                  <a:noFill/>
                </a:ln>
                <a:effectLst/>
                <a:latin typeface="Arial" pitchFamily="34" charset="0"/>
                <a:ea typeface="Times New Roman" pitchFamily="18" charset="0"/>
                <a:cs typeface="Arial" pitchFamily="34" charset="0"/>
              </a:rPr>
              <a:t>	</a:t>
            </a:r>
            <a:endParaRPr kumimoji="0" lang="en-US" sz="2800" b="1" i="0" u="none" strike="noStrike" cap="none" normalizeH="0" baseline="0" dirty="0" smtClean="0">
              <a:ln>
                <a:noFill/>
              </a:ln>
              <a:effectLst/>
              <a:latin typeface="Arial" pitchFamily="34" charset="0"/>
              <a:cs typeface="Arial" pitchFamily="34" charset="0"/>
            </a:endParaRPr>
          </a:p>
        </p:txBody>
      </p:sp>
      <p:sp>
        <p:nvSpPr>
          <p:cNvPr id="8" name="Down Arrow 7"/>
          <p:cNvSpPr/>
          <p:nvPr/>
        </p:nvSpPr>
        <p:spPr>
          <a:xfrm rot="20766076">
            <a:off x="999989" y="1987520"/>
            <a:ext cx="298583" cy="2017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Down Arrow 8"/>
          <p:cNvSpPr/>
          <p:nvPr/>
        </p:nvSpPr>
        <p:spPr>
          <a:xfrm rot="19811555">
            <a:off x="3975177" y="1655539"/>
            <a:ext cx="275667" cy="1351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ransition spd="slow" advTm="8811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linds(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2532">
                                            <p:txEl>
                                              <p:pRg st="0" end="0"/>
                                            </p:txEl>
                                          </p:spTgt>
                                        </p:tgtEl>
                                        <p:attrNameLst>
                                          <p:attrName>style.visibility</p:attrName>
                                        </p:attrNameLst>
                                      </p:cBhvr>
                                      <p:to>
                                        <p:strVal val="visible"/>
                                      </p:to>
                                    </p:set>
                                    <p:animEffect transition="in" filter="blinds(horizontal)">
                                      <p:cBhvr>
                                        <p:cTn id="29" dur="500"/>
                                        <p:tgtEl>
                                          <p:spTgt spid="225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2533">
                                            <p:txEl>
                                              <p:pRg st="0" end="0"/>
                                            </p:txEl>
                                          </p:spTgt>
                                        </p:tgtEl>
                                        <p:attrNameLst>
                                          <p:attrName>style.visibility</p:attrName>
                                        </p:attrNameLst>
                                      </p:cBhvr>
                                      <p:to>
                                        <p:strVal val="visible"/>
                                      </p:to>
                                    </p:set>
                                    <p:anim calcmode="lin" valueType="num">
                                      <p:cBhvr additive="base">
                                        <p:cTn id="34" dur="500" fill="hold"/>
                                        <p:tgtEl>
                                          <p:spTgt spid="22533">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25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نتيجة بحث الصور عن ‪mirna expression in liver fibrosi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482" y="0"/>
            <a:ext cx="910451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1631554"/>
      </p:ext>
    </p:extLst>
  </p:cSld>
  <p:clrMapOvr>
    <a:masterClrMapping/>
  </p:clrMapOvr>
  <p:transition spd="slow" advTm="88110">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matic representation of HCV infection associated miRNAs in liver disease ...">
            <a:hlinkClick r:id="rId2" tooltip="&quot;Schematic representation of HCV infection associated miRNAs in liver disease ...&quot;"/>
          </p:cNvPr>
          <p:cNvPicPr/>
          <p:nvPr/>
        </p:nvPicPr>
        <p:blipFill>
          <a:blip r:embed="rId3" cstate="print"/>
          <a:srcRect/>
          <a:stretch>
            <a:fillRect/>
          </a:stretch>
        </p:blipFill>
        <p:spPr bwMode="auto">
          <a:xfrm>
            <a:off x="1" y="0"/>
            <a:ext cx="9144000" cy="6857999"/>
          </a:xfrm>
          <a:prstGeom prst="rect">
            <a:avLst/>
          </a:prstGeom>
          <a:noFill/>
          <a:ln w="9525">
            <a:noFill/>
            <a:miter lim="800000"/>
            <a:headEnd/>
            <a:tailEnd/>
          </a:ln>
        </p:spPr>
      </p:pic>
    </p:spTree>
  </p:cSld>
  <p:clrMapOvr>
    <a:masterClrMapping/>
  </p:clrMapOvr>
  <p:transition spd="slow" advTm="88110">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928670"/>
            <a:ext cx="7960968" cy="2246769"/>
          </a:xfrm>
          <a:prstGeom prst="rect">
            <a:avLst/>
          </a:prstGeom>
        </p:spPr>
        <p:txBody>
          <a:bodyPr wrap="square">
            <a:spAutoFit/>
          </a:bodyPr>
          <a:lstStyle/>
          <a:p>
            <a:pPr algn="ctr" rtl="0"/>
            <a:r>
              <a:rPr lang="en-US" sz="2400" b="1" dirty="0">
                <a:latin typeface="Calibri" panose="020F0502020204030204" pitchFamily="34" charset="0"/>
                <a:cs typeface="+mj-cs"/>
              </a:rPr>
              <a:t>In recent years, enormous progress has been made in identifying microRNAs (miRNAs) as important regulators of gene expression and their association with or control of various liver diseases such as hepatitis, fibrosis and hepatocellular carcinoma (HCC</a:t>
            </a:r>
            <a:r>
              <a:rPr lang="en-US" sz="2400" b="1" dirty="0" smtClean="0">
                <a:latin typeface="Calibri" panose="020F0502020204030204" pitchFamily="34" charset="0"/>
                <a:cs typeface="+mj-cs"/>
              </a:rPr>
              <a:t>) </a:t>
            </a:r>
            <a:endParaRPr lang="en-US" sz="2400" b="1" dirty="0">
              <a:latin typeface="Calibri" panose="020F0502020204030204" pitchFamily="34" charset="0"/>
              <a:cs typeface="+mj-cs"/>
            </a:endParaRPr>
          </a:p>
          <a:p>
            <a:pPr algn="just" rtl="0"/>
            <a:endParaRPr lang="ar-EG" sz="2000" dirty="0">
              <a:cs typeface="+mj-cs"/>
            </a:endParaRPr>
          </a:p>
        </p:txBody>
      </p:sp>
      <p:sp>
        <p:nvSpPr>
          <p:cNvPr id="3" name="Flowchart: Alternate Process 2"/>
          <p:cNvSpPr/>
          <p:nvPr/>
        </p:nvSpPr>
        <p:spPr>
          <a:xfrm>
            <a:off x="865914" y="4293096"/>
            <a:ext cx="7416824" cy="144016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EG"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1079612" y="4572000"/>
            <a:ext cx="6984776" cy="830997"/>
          </a:xfrm>
          <a:prstGeom prst="rect">
            <a:avLst/>
          </a:prstGeom>
          <a:noFill/>
        </p:spPr>
        <p:txBody>
          <a:bodyPr wrap="square" rtlCol="1">
            <a:spAutoFit/>
          </a:bodyPr>
          <a:lstStyle/>
          <a:p>
            <a:pPr algn="ctr"/>
            <a:r>
              <a:rPr lang="en-US" sz="2400" b="1" dirty="0">
                <a:solidFill>
                  <a:srgbClr val="FF0000"/>
                </a:solidFill>
                <a:cs typeface="+mj-cs"/>
              </a:rPr>
              <a:t>This means miRNAs can be used for </a:t>
            </a:r>
            <a:r>
              <a:rPr lang="en-US" sz="2400" b="1" dirty="0" smtClean="0">
                <a:solidFill>
                  <a:srgbClr val="FF0000"/>
                </a:solidFill>
                <a:cs typeface="+mj-cs"/>
              </a:rPr>
              <a:t>diagnosis, prognosis </a:t>
            </a:r>
            <a:r>
              <a:rPr lang="en-US" sz="2400" b="1" dirty="0">
                <a:solidFill>
                  <a:srgbClr val="FF0000"/>
                </a:solidFill>
                <a:cs typeface="+mj-cs"/>
              </a:rPr>
              <a:t>and treatment of these diseases</a:t>
            </a:r>
          </a:p>
        </p:txBody>
      </p:sp>
    </p:spTree>
    <p:extLst>
      <p:ext uri="{BB962C8B-B14F-4D97-AF65-F5344CB8AC3E}">
        <p14:creationId xmlns:p14="http://schemas.microsoft.com/office/powerpoint/2010/main" xmlns="" val="2855383228"/>
      </p:ext>
    </p:extLst>
  </p:cSld>
  <p:clrMapOvr>
    <a:masterClrMapping/>
  </p:clrMapOvr>
  <p:transition spd="slow" advTm="8811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3860"/>
            <a:ext cx="8572528" cy="6694140"/>
          </a:xfrm>
          <a:prstGeom prst="rect">
            <a:avLst/>
          </a:prstGeom>
        </p:spPr>
        <p:txBody>
          <a:bodyPr wrap="square">
            <a:spAutoFit/>
          </a:bodyPr>
          <a:lstStyle/>
          <a:p>
            <a:pPr algn="just">
              <a:spcAft>
                <a:spcPts val="600"/>
              </a:spcAft>
            </a:pPr>
            <a:r>
              <a:rPr lang="en-US" sz="2400" b="1" dirty="0">
                <a:solidFill>
                  <a:schemeClr val="accent6">
                    <a:lumMod val="40000"/>
                    <a:lumOff val="60000"/>
                  </a:schemeClr>
                </a:solidFill>
                <a:latin typeface="Calibri" panose="020F0502020204030204" pitchFamily="34" charset="0"/>
              </a:rPr>
              <a:t>For example:</a:t>
            </a:r>
          </a:p>
          <a:p>
            <a:pPr marL="342900" indent="-342900" algn="just">
              <a:spcAft>
                <a:spcPts val="1200"/>
              </a:spcAft>
              <a:buClr>
                <a:schemeClr val="accent1">
                  <a:lumMod val="60000"/>
                  <a:lumOff val="40000"/>
                </a:schemeClr>
              </a:buClr>
              <a:buFont typeface="Wingdings" pitchFamily="2" charset="2"/>
              <a:buChar char="v"/>
            </a:pPr>
            <a:r>
              <a:rPr lang="en-US" sz="2400" b="1" dirty="0">
                <a:latin typeface="Calibri" panose="020F0502020204030204" pitchFamily="34" charset="0"/>
                <a:cs typeface="+mj-cs"/>
              </a:rPr>
              <a:t>miR-122 is considered as the most abundant miRNA in normal liver, highly enriched in the liver parenchyma, accounting for more than 70% of the total miRNA population in hepatocytes.</a:t>
            </a:r>
          </a:p>
          <a:p>
            <a:pPr marL="342900" indent="-342900" algn="just">
              <a:spcAft>
                <a:spcPts val="1200"/>
              </a:spcAft>
              <a:buClr>
                <a:schemeClr val="accent1">
                  <a:lumMod val="60000"/>
                  <a:lumOff val="40000"/>
                </a:schemeClr>
              </a:buClr>
              <a:buFont typeface="Wingdings" pitchFamily="2" charset="2"/>
              <a:buChar char="v"/>
            </a:pPr>
            <a:r>
              <a:rPr lang="en-US" sz="2400" b="1" dirty="0">
                <a:latin typeface="Calibri" panose="020F0502020204030204" pitchFamily="34" charset="0"/>
                <a:cs typeface="+mj-cs"/>
              </a:rPr>
              <a:t>These reduced miR-122 levels after fibrosis are suggested to be based on hepatocyte injury followed by miR-122 release into the blood stream.</a:t>
            </a:r>
          </a:p>
          <a:p>
            <a:pPr marL="342900" lvl="0" indent="-342900" algn="just">
              <a:spcAft>
                <a:spcPts val="1200"/>
              </a:spcAft>
              <a:buClr>
                <a:schemeClr val="accent1">
                  <a:lumMod val="60000"/>
                  <a:lumOff val="40000"/>
                </a:schemeClr>
              </a:buClr>
              <a:buFont typeface="Wingdings" pitchFamily="2" charset="2"/>
              <a:buChar char="v"/>
            </a:pPr>
            <a:r>
              <a:rPr lang="en-US" sz="2400" b="1" dirty="0">
                <a:latin typeface="Calibri" panose="020F0502020204030204" pitchFamily="34" charset="0"/>
                <a:cs typeface="+mj-cs"/>
              </a:rPr>
              <a:t>miR-122 was shown to be involved in HCV replication by the interaction with  HCV RNA genome, resulting in the high stability of the HCV RNA.</a:t>
            </a:r>
          </a:p>
          <a:p>
            <a:pPr marL="342900" lvl="0" indent="-342900" algn="just">
              <a:spcAft>
                <a:spcPts val="1200"/>
              </a:spcAft>
              <a:buClr>
                <a:schemeClr val="accent1">
                  <a:lumMod val="60000"/>
                  <a:lumOff val="40000"/>
                </a:schemeClr>
              </a:buClr>
              <a:buFont typeface="Wingdings" pitchFamily="2" charset="2"/>
              <a:buChar char="v"/>
            </a:pPr>
            <a:r>
              <a:rPr lang="en-US" sz="2400" b="1" dirty="0">
                <a:latin typeface="Calibri" panose="020F0502020204030204" pitchFamily="34" charset="0"/>
                <a:cs typeface="+mj-cs"/>
              </a:rPr>
              <a:t>These data impose miR-122 as a first target of a novel therapeutic strategy to treat chronic HCV infection. </a:t>
            </a:r>
          </a:p>
          <a:p>
            <a:pPr marL="342900" indent="-342900" algn="just">
              <a:buClr>
                <a:schemeClr val="accent1">
                  <a:lumMod val="60000"/>
                  <a:lumOff val="40000"/>
                </a:schemeClr>
              </a:buClr>
              <a:buFont typeface="Wingdings" pitchFamily="2" charset="2"/>
              <a:buChar char="v"/>
            </a:pPr>
            <a:r>
              <a:rPr lang="en-US" sz="2400" b="1" dirty="0">
                <a:latin typeface="Calibri" panose="020F0502020204030204" pitchFamily="34" charset="0"/>
                <a:cs typeface="+mj-cs"/>
              </a:rPr>
              <a:t>The members of the miR-29 family  also function as </a:t>
            </a:r>
            <a:r>
              <a:rPr lang="en-US" sz="2400" b="1" dirty="0" smtClean="0">
                <a:latin typeface="Calibri" panose="020F0502020204030204" pitchFamily="34" charset="0"/>
                <a:cs typeface="+mj-cs"/>
              </a:rPr>
              <a:t>anti-fibrotic </a:t>
            </a:r>
            <a:r>
              <a:rPr lang="en-US" sz="2400" b="1" dirty="0">
                <a:latin typeface="Calibri" panose="020F0502020204030204" pitchFamily="34" charset="0"/>
                <a:cs typeface="+mj-cs"/>
              </a:rPr>
              <a:t>miRNAs, first described in cardiac fibrosis by their inhibitory role on collagen I and III, elastin and fibrillin-1 expression.</a:t>
            </a:r>
            <a:endParaRPr lang="ar-EG" sz="2400" b="1" dirty="0">
              <a:latin typeface="Calibri" panose="020F0502020204030204" pitchFamily="34" charset="0"/>
              <a:cs typeface="+mj-cs"/>
            </a:endParaRPr>
          </a:p>
        </p:txBody>
      </p:sp>
    </p:spTree>
    <p:extLst>
      <p:ext uri="{BB962C8B-B14F-4D97-AF65-F5344CB8AC3E}">
        <p14:creationId xmlns:p14="http://schemas.microsoft.com/office/powerpoint/2010/main" xmlns="" val="568594335"/>
      </p:ext>
    </p:extLst>
  </p:cSld>
  <p:clrMapOvr>
    <a:masterClrMapping/>
  </p:clrMapOvr>
  <p:transition spd="slow" advTm="88110">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Published Article</a:t>
            </a:r>
            <a:br>
              <a:rPr lang="en-US" sz="28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endParaRPr lang="en-US" sz="28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endParaRPr>
          </a:p>
        </p:txBody>
      </p:sp>
      <p:sp>
        <p:nvSpPr>
          <p:cNvPr id="3" name="Content Placeholder 2"/>
          <p:cNvSpPr>
            <a:spLocks noGrp="1"/>
          </p:cNvSpPr>
          <p:nvPr>
            <p:ph idx="1"/>
          </p:nvPr>
        </p:nvSpPr>
        <p:spPr>
          <a:xfrm>
            <a:off x="457200" y="1371600"/>
            <a:ext cx="8229600" cy="4572000"/>
          </a:xfrm>
        </p:spPr>
        <p:txBody>
          <a:bodyPr>
            <a:normAutofit fontScale="40000" lnSpcReduction="20000"/>
          </a:bodyPr>
          <a:lstStyle/>
          <a:p>
            <a:pPr indent="0" algn="ctr">
              <a:lnSpc>
                <a:spcPct val="120000"/>
              </a:lnSpc>
              <a:spcBef>
                <a:spcPts val="0"/>
              </a:spcBef>
              <a:buNone/>
            </a:pPr>
            <a:r>
              <a:rPr lang="en-US" sz="5100" b="1" dirty="0" smtClean="0">
                <a:solidFill>
                  <a:schemeClr val="bg2">
                    <a:lumMod val="20000"/>
                    <a:lumOff val="80000"/>
                  </a:schemeClr>
                </a:solidFill>
                <a:latin typeface="+mn-lt"/>
                <a:ea typeface="+mn-ea"/>
                <a:cs typeface="+mn-cs"/>
              </a:rPr>
              <a:t>Circulating </a:t>
            </a:r>
            <a:r>
              <a:rPr lang="en-US" sz="5100" b="1" dirty="0" err="1" smtClean="0">
                <a:solidFill>
                  <a:schemeClr val="bg2">
                    <a:lumMod val="20000"/>
                    <a:lumOff val="80000"/>
                  </a:schemeClr>
                </a:solidFill>
                <a:latin typeface="+mn-lt"/>
                <a:ea typeface="+mn-ea"/>
                <a:cs typeface="+mn-cs"/>
              </a:rPr>
              <a:t>miRNAs</a:t>
            </a:r>
            <a:r>
              <a:rPr lang="en-US" sz="5100" b="1" dirty="0" smtClean="0">
                <a:solidFill>
                  <a:schemeClr val="bg2">
                    <a:lumMod val="20000"/>
                    <a:lumOff val="80000"/>
                  </a:schemeClr>
                </a:solidFill>
                <a:latin typeface="+mn-lt"/>
                <a:ea typeface="+mn-ea"/>
                <a:cs typeface="+mn-cs"/>
              </a:rPr>
              <a:t> as Predictor Markers for Activation of Hepatic </a:t>
            </a:r>
            <a:r>
              <a:rPr lang="en-US" sz="5100" b="1" dirty="0" err="1" smtClean="0">
                <a:solidFill>
                  <a:schemeClr val="bg2">
                    <a:lumMod val="20000"/>
                    <a:lumOff val="80000"/>
                  </a:schemeClr>
                </a:solidFill>
                <a:latin typeface="+mn-lt"/>
                <a:ea typeface="+mn-ea"/>
                <a:cs typeface="+mn-cs"/>
              </a:rPr>
              <a:t>Stellate</a:t>
            </a:r>
            <a:r>
              <a:rPr lang="en-US" sz="5100" b="1" dirty="0" smtClean="0">
                <a:solidFill>
                  <a:schemeClr val="bg2">
                    <a:lumMod val="20000"/>
                    <a:lumOff val="80000"/>
                  </a:schemeClr>
                </a:solidFill>
                <a:latin typeface="+mn-lt"/>
                <a:ea typeface="+mn-ea"/>
                <a:cs typeface="+mn-cs"/>
              </a:rPr>
              <a:t> Cells and Progression of HCV-Induced Liver Fibrosis</a:t>
            </a:r>
          </a:p>
          <a:p>
            <a:pPr indent="0" algn="ctr">
              <a:lnSpc>
                <a:spcPct val="120000"/>
              </a:lnSpc>
              <a:spcBef>
                <a:spcPts val="0"/>
              </a:spcBef>
              <a:buNone/>
            </a:pPr>
            <a:endParaRPr lang="en-US" sz="5100" b="1" dirty="0" smtClean="0">
              <a:solidFill>
                <a:schemeClr val="bg2">
                  <a:lumMod val="20000"/>
                  <a:lumOff val="80000"/>
                </a:schemeClr>
              </a:solidFill>
              <a:latin typeface="+mn-lt"/>
              <a:ea typeface="+mn-ea"/>
              <a:cs typeface="+mn-cs"/>
            </a:endParaRPr>
          </a:p>
          <a:p>
            <a:pPr indent="0" algn="ctr">
              <a:lnSpc>
                <a:spcPct val="120000"/>
              </a:lnSpc>
              <a:spcBef>
                <a:spcPts val="0"/>
              </a:spcBef>
              <a:buNone/>
            </a:pPr>
            <a:r>
              <a:rPr lang="en-US" sz="4200" b="1" dirty="0" err="1" smtClean="0">
                <a:solidFill>
                  <a:schemeClr val="tx1">
                    <a:lumMod val="95000"/>
                  </a:schemeClr>
                </a:solidFill>
              </a:rPr>
              <a:t>Eman</a:t>
            </a:r>
            <a:r>
              <a:rPr lang="en-US" sz="4200" b="1" dirty="0" smtClean="0">
                <a:solidFill>
                  <a:schemeClr val="tx1">
                    <a:lumMod val="95000"/>
                  </a:schemeClr>
                </a:solidFill>
              </a:rPr>
              <a:t> El-Ahwany</a:t>
            </a:r>
            <a:r>
              <a:rPr lang="en-US" sz="4200" b="1" dirty="0" smtClean="0">
                <a:solidFill>
                  <a:srgbClr val="FF0000"/>
                </a:solidFill>
              </a:rPr>
              <a:t>1</a:t>
            </a:r>
            <a:r>
              <a:rPr lang="en-US" sz="4200" b="1" dirty="0" smtClean="0">
                <a:solidFill>
                  <a:schemeClr val="tx1">
                    <a:lumMod val="95000"/>
                  </a:schemeClr>
                </a:solidFill>
              </a:rPr>
              <a:t>, </a:t>
            </a:r>
            <a:r>
              <a:rPr lang="en-US" sz="4200" b="1" dirty="0" err="1" smtClean="0">
                <a:solidFill>
                  <a:schemeClr val="tx1">
                    <a:lumMod val="95000"/>
                  </a:schemeClr>
                </a:solidFill>
              </a:rPr>
              <a:t>Faten</a:t>
            </a:r>
            <a:r>
              <a:rPr lang="en-US" sz="4200" b="1" dirty="0" smtClean="0">
                <a:solidFill>
                  <a:schemeClr val="tx1">
                    <a:lumMod val="95000"/>
                  </a:schemeClr>
                </a:solidFill>
              </a:rPr>
              <a:t> Nagy</a:t>
            </a:r>
            <a:r>
              <a:rPr lang="en-US" sz="4200" b="1" dirty="0" smtClean="0">
                <a:solidFill>
                  <a:srgbClr val="FF0000"/>
                </a:solidFill>
              </a:rPr>
              <a:t>1</a:t>
            </a:r>
            <a:r>
              <a:rPr lang="en-US" sz="4200" b="1" dirty="0" smtClean="0">
                <a:solidFill>
                  <a:schemeClr val="tx1">
                    <a:lumMod val="95000"/>
                  </a:schemeClr>
                </a:solidFill>
              </a:rPr>
              <a:t>, Mona Zoheiry</a:t>
            </a:r>
            <a:r>
              <a:rPr lang="en-US" sz="4200" b="1" dirty="0" smtClean="0">
                <a:solidFill>
                  <a:srgbClr val="FF0000"/>
                </a:solidFill>
              </a:rPr>
              <a:t>1</a:t>
            </a:r>
            <a:r>
              <a:rPr lang="en-US" sz="4200" b="1" dirty="0" smtClean="0">
                <a:solidFill>
                  <a:schemeClr val="tx1">
                    <a:lumMod val="95000"/>
                  </a:schemeClr>
                </a:solidFill>
              </a:rPr>
              <a:t>, Mohamed Shemis</a:t>
            </a:r>
            <a:r>
              <a:rPr lang="en-US" sz="4200" b="1" dirty="0" smtClean="0">
                <a:solidFill>
                  <a:srgbClr val="FF0000"/>
                </a:solidFill>
              </a:rPr>
              <a:t>2</a:t>
            </a:r>
            <a:r>
              <a:rPr lang="en-US" sz="4200" b="1" dirty="0" smtClean="0">
                <a:solidFill>
                  <a:schemeClr val="tx1">
                    <a:lumMod val="95000"/>
                  </a:schemeClr>
                </a:solidFill>
              </a:rPr>
              <a:t>, Mona Nosseir</a:t>
            </a:r>
            <a:r>
              <a:rPr lang="en-US" sz="4200" b="1" dirty="0" smtClean="0">
                <a:solidFill>
                  <a:srgbClr val="FF0000"/>
                </a:solidFill>
              </a:rPr>
              <a:t>3</a:t>
            </a:r>
            <a:r>
              <a:rPr lang="en-US" sz="4200" b="1" dirty="0" smtClean="0">
                <a:solidFill>
                  <a:schemeClr val="tx1">
                    <a:lumMod val="95000"/>
                  </a:schemeClr>
                </a:solidFill>
              </a:rPr>
              <a:t>, </a:t>
            </a:r>
            <a:r>
              <a:rPr lang="en-US" sz="4200" b="1" dirty="0" err="1" smtClean="0">
                <a:solidFill>
                  <a:schemeClr val="tx1">
                    <a:lumMod val="95000"/>
                  </a:schemeClr>
                </a:solidFill>
              </a:rPr>
              <a:t>Hoda</a:t>
            </a:r>
            <a:r>
              <a:rPr lang="en-US" sz="4200" b="1" dirty="0" smtClean="0">
                <a:solidFill>
                  <a:schemeClr val="tx1">
                    <a:lumMod val="95000"/>
                  </a:schemeClr>
                </a:solidFill>
              </a:rPr>
              <a:t> Abu Taleb</a:t>
            </a:r>
            <a:r>
              <a:rPr lang="en-US" sz="4200" b="1" dirty="0" smtClean="0">
                <a:solidFill>
                  <a:srgbClr val="FF0000"/>
                </a:solidFill>
              </a:rPr>
              <a:t>4</a:t>
            </a:r>
            <a:r>
              <a:rPr lang="en-US" sz="4200" b="1" dirty="0" smtClean="0">
                <a:solidFill>
                  <a:schemeClr val="tx1">
                    <a:lumMod val="95000"/>
                  </a:schemeClr>
                </a:solidFill>
              </a:rPr>
              <a:t>, </a:t>
            </a:r>
            <a:r>
              <a:rPr lang="en-US" sz="4200" b="1" dirty="0" err="1" smtClean="0">
                <a:solidFill>
                  <a:schemeClr val="tx1">
                    <a:lumMod val="95000"/>
                  </a:schemeClr>
                </a:solidFill>
              </a:rPr>
              <a:t>Maged</a:t>
            </a:r>
            <a:endParaRPr lang="en-US" sz="4200" b="1" dirty="0" smtClean="0">
              <a:solidFill>
                <a:schemeClr val="tx1">
                  <a:lumMod val="95000"/>
                </a:schemeClr>
              </a:solidFill>
            </a:endParaRPr>
          </a:p>
          <a:p>
            <a:pPr indent="0" algn="ctr">
              <a:lnSpc>
                <a:spcPct val="120000"/>
              </a:lnSpc>
              <a:spcBef>
                <a:spcPts val="0"/>
              </a:spcBef>
              <a:buNone/>
            </a:pPr>
            <a:r>
              <a:rPr lang="en-US" sz="4200" b="1" dirty="0" smtClean="0">
                <a:solidFill>
                  <a:schemeClr val="tx1">
                    <a:lumMod val="95000"/>
                  </a:schemeClr>
                </a:solidFill>
              </a:rPr>
              <a:t>El Ghannam</a:t>
            </a:r>
            <a:r>
              <a:rPr lang="en-US" sz="4200" b="1" dirty="0" smtClean="0">
                <a:solidFill>
                  <a:srgbClr val="FF0000"/>
                </a:solidFill>
              </a:rPr>
              <a:t>5</a:t>
            </a:r>
            <a:r>
              <a:rPr lang="en-US" sz="4200" b="1" dirty="0" smtClean="0">
                <a:solidFill>
                  <a:schemeClr val="tx1">
                    <a:lumMod val="95000"/>
                  </a:schemeClr>
                </a:solidFill>
              </a:rPr>
              <a:t>, </a:t>
            </a:r>
            <a:r>
              <a:rPr lang="en-US" sz="4200" b="1" dirty="0" err="1" smtClean="0">
                <a:solidFill>
                  <a:schemeClr val="tx1">
                    <a:lumMod val="95000"/>
                  </a:schemeClr>
                </a:solidFill>
              </a:rPr>
              <a:t>Rafaat</a:t>
            </a:r>
            <a:r>
              <a:rPr lang="en-US" sz="4200" b="1" dirty="0" smtClean="0">
                <a:solidFill>
                  <a:schemeClr val="tx1">
                    <a:lumMod val="95000"/>
                  </a:schemeClr>
                </a:solidFill>
              </a:rPr>
              <a:t> Atta</a:t>
            </a:r>
            <a:r>
              <a:rPr lang="en-US" sz="4200" b="1" dirty="0" smtClean="0">
                <a:solidFill>
                  <a:srgbClr val="FF0000"/>
                </a:solidFill>
              </a:rPr>
              <a:t>5</a:t>
            </a:r>
            <a:r>
              <a:rPr lang="en-US" sz="4200" b="1" dirty="0" smtClean="0">
                <a:solidFill>
                  <a:schemeClr val="tx1">
                    <a:lumMod val="95000"/>
                  </a:schemeClr>
                </a:solidFill>
              </a:rPr>
              <a:t>, </a:t>
            </a:r>
            <a:r>
              <a:rPr lang="en-US" sz="4200" b="1" dirty="0" err="1" smtClean="0">
                <a:solidFill>
                  <a:schemeClr val="tx1">
                    <a:lumMod val="95000"/>
                  </a:schemeClr>
                </a:solidFill>
              </a:rPr>
              <a:t>Suher</a:t>
            </a:r>
            <a:r>
              <a:rPr lang="en-US" sz="4200" b="1" dirty="0" smtClean="0">
                <a:solidFill>
                  <a:schemeClr val="tx1">
                    <a:lumMod val="95000"/>
                  </a:schemeClr>
                </a:solidFill>
              </a:rPr>
              <a:t> Zada</a:t>
            </a:r>
            <a:r>
              <a:rPr lang="en-US" sz="4200" b="1" dirty="0" smtClean="0">
                <a:solidFill>
                  <a:srgbClr val="FF0000"/>
                </a:solidFill>
              </a:rPr>
              <a:t>6</a:t>
            </a:r>
          </a:p>
          <a:p>
            <a:pPr>
              <a:buNone/>
            </a:pPr>
            <a:r>
              <a:rPr lang="en-US" sz="4000" b="1" dirty="0" smtClean="0">
                <a:solidFill>
                  <a:srgbClr val="FF0000"/>
                </a:solidFill>
              </a:rPr>
              <a:t>1</a:t>
            </a:r>
            <a:r>
              <a:rPr lang="en-US" sz="4000" dirty="0" smtClean="0"/>
              <a:t> </a:t>
            </a:r>
            <a:r>
              <a:rPr lang="en-US" sz="4000" b="1" dirty="0" smtClean="0">
                <a:solidFill>
                  <a:srgbClr val="99FF99"/>
                </a:solidFill>
                <a:latin typeface="+mn-lt"/>
                <a:ea typeface="+mn-ea"/>
                <a:cs typeface="+mn-cs"/>
              </a:rPr>
              <a:t>Immunology Department, Theodor </a:t>
            </a:r>
            <a:r>
              <a:rPr lang="en-US" sz="4000" b="1" dirty="0" err="1" smtClean="0">
                <a:solidFill>
                  <a:srgbClr val="99FF99"/>
                </a:solidFill>
                <a:latin typeface="+mn-lt"/>
                <a:ea typeface="+mn-ea"/>
                <a:cs typeface="+mn-cs"/>
              </a:rPr>
              <a:t>Bilharz</a:t>
            </a:r>
            <a:r>
              <a:rPr lang="en-US" sz="4000" b="1" dirty="0" smtClean="0">
                <a:solidFill>
                  <a:srgbClr val="99FF99"/>
                </a:solidFill>
                <a:latin typeface="+mn-lt"/>
                <a:ea typeface="+mn-ea"/>
                <a:cs typeface="+mn-cs"/>
              </a:rPr>
              <a:t> Research Institute, Giza, Egypt</a:t>
            </a:r>
          </a:p>
          <a:p>
            <a:pPr marL="448056" indent="-384048" algn="just">
              <a:lnSpc>
                <a:spcPct val="110000"/>
              </a:lnSpc>
              <a:spcBef>
                <a:spcPct val="20000"/>
              </a:spcBef>
              <a:buClr>
                <a:schemeClr val="accent1"/>
              </a:buClr>
              <a:buNone/>
            </a:pPr>
            <a:r>
              <a:rPr lang="en-US" sz="4000" b="1" dirty="0" smtClean="0">
                <a:solidFill>
                  <a:srgbClr val="FF0000"/>
                </a:solidFill>
              </a:rPr>
              <a:t>2 </a:t>
            </a:r>
            <a:r>
              <a:rPr lang="en-US" sz="4000" b="1" dirty="0" smtClean="0">
                <a:solidFill>
                  <a:srgbClr val="99FF99"/>
                </a:solidFill>
                <a:latin typeface="+mn-lt"/>
                <a:ea typeface="+mn-ea"/>
                <a:cs typeface="+mn-cs"/>
              </a:rPr>
              <a:t>Biochemistry Department, Theodor </a:t>
            </a:r>
            <a:r>
              <a:rPr lang="en-US" sz="4000" b="1" dirty="0" err="1" smtClean="0">
                <a:solidFill>
                  <a:srgbClr val="99FF99"/>
                </a:solidFill>
                <a:latin typeface="+mn-lt"/>
                <a:ea typeface="+mn-ea"/>
                <a:cs typeface="+mn-cs"/>
              </a:rPr>
              <a:t>Bilharz</a:t>
            </a:r>
            <a:r>
              <a:rPr lang="en-US" sz="4000" b="1" dirty="0" smtClean="0">
                <a:solidFill>
                  <a:srgbClr val="99FF99"/>
                </a:solidFill>
                <a:latin typeface="+mn-lt"/>
                <a:ea typeface="+mn-ea"/>
                <a:cs typeface="+mn-cs"/>
              </a:rPr>
              <a:t> Research Institute, Giza, Egypt</a:t>
            </a:r>
          </a:p>
          <a:p>
            <a:pPr marL="448056" indent="-384048" algn="just">
              <a:lnSpc>
                <a:spcPct val="110000"/>
              </a:lnSpc>
              <a:spcBef>
                <a:spcPct val="20000"/>
              </a:spcBef>
              <a:buClr>
                <a:schemeClr val="accent1"/>
              </a:buClr>
              <a:buNone/>
            </a:pPr>
            <a:r>
              <a:rPr lang="en-US" sz="4000" b="1" dirty="0" smtClean="0">
                <a:solidFill>
                  <a:srgbClr val="FF0000"/>
                </a:solidFill>
                <a:latin typeface="+mn-lt"/>
                <a:ea typeface="+mn-ea"/>
                <a:cs typeface="+mn-cs"/>
              </a:rPr>
              <a:t>3</a:t>
            </a:r>
            <a:r>
              <a:rPr lang="en-US" sz="4000" b="1" dirty="0" smtClean="0">
                <a:solidFill>
                  <a:srgbClr val="99FF99"/>
                </a:solidFill>
                <a:latin typeface="+mn-lt"/>
                <a:ea typeface="+mn-ea"/>
                <a:cs typeface="+mn-cs"/>
              </a:rPr>
              <a:t> Pathology Department, Theodor </a:t>
            </a:r>
            <a:r>
              <a:rPr lang="en-US" sz="4000" b="1" dirty="0" err="1" smtClean="0">
                <a:solidFill>
                  <a:srgbClr val="99FF99"/>
                </a:solidFill>
                <a:latin typeface="+mn-lt"/>
                <a:ea typeface="+mn-ea"/>
                <a:cs typeface="+mn-cs"/>
              </a:rPr>
              <a:t>Bilharz</a:t>
            </a:r>
            <a:r>
              <a:rPr lang="en-US" sz="4000" b="1" dirty="0" smtClean="0">
                <a:solidFill>
                  <a:srgbClr val="99FF99"/>
                </a:solidFill>
                <a:latin typeface="+mn-lt"/>
                <a:ea typeface="+mn-ea"/>
                <a:cs typeface="+mn-cs"/>
              </a:rPr>
              <a:t> Research Institute, Giza, Egypt</a:t>
            </a:r>
          </a:p>
          <a:p>
            <a:pPr marL="448056" indent="-384048" algn="just">
              <a:lnSpc>
                <a:spcPct val="110000"/>
              </a:lnSpc>
              <a:spcBef>
                <a:spcPct val="20000"/>
              </a:spcBef>
              <a:buClr>
                <a:schemeClr val="accent1"/>
              </a:buClr>
              <a:buNone/>
            </a:pPr>
            <a:r>
              <a:rPr lang="en-US" sz="4000" b="1" dirty="0" smtClean="0">
                <a:solidFill>
                  <a:srgbClr val="FF0000"/>
                </a:solidFill>
                <a:latin typeface="+mn-lt"/>
                <a:ea typeface="+mn-ea"/>
                <a:cs typeface="+mn-cs"/>
              </a:rPr>
              <a:t>4</a:t>
            </a:r>
            <a:r>
              <a:rPr lang="en-US" sz="4000" b="1" dirty="0" smtClean="0">
                <a:solidFill>
                  <a:srgbClr val="99FF99"/>
                </a:solidFill>
                <a:latin typeface="+mn-lt"/>
                <a:ea typeface="+mn-ea"/>
                <a:cs typeface="+mn-cs"/>
              </a:rPr>
              <a:t> Environmental Research Department, Theodor </a:t>
            </a:r>
            <a:r>
              <a:rPr lang="en-US" sz="4000" b="1" dirty="0" err="1" smtClean="0">
                <a:solidFill>
                  <a:srgbClr val="99FF99"/>
                </a:solidFill>
                <a:latin typeface="+mn-lt"/>
                <a:ea typeface="+mn-ea"/>
                <a:cs typeface="+mn-cs"/>
              </a:rPr>
              <a:t>Bilharz</a:t>
            </a:r>
            <a:r>
              <a:rPr lang="en-US" sz="4000" b="1" dirty="0" smtClean="0">
                <a:solidFill>
                  <a:srgbClr val="99FF99"/>
                </a:solidFill>
                <a:latin typeface="+mn-lt"/>
                <a:ea typeface="+mn-ea"/>
                <a:cs typeface="+mn-cs"/>
              </a:rPr>
              <a:t> Research Institute, Egypt</a:t>
            </a:r>
          </a:p>
          <a:p>
            <a:pPr marL="448056" indent="-384048" algn="just">
              <a:lnSpc>
                <a:spcPct val="110000"/>
              </a:lnSpc>
              <a:spcBef>
                <a:spcPct val="20000"/>
              </a:spcBef>
              <a:buClr>
                <a:schemeClr val="accent1"/>
              </a:buClr>
              <a:buNone/>
            </a:pPr>
            <a:r>
              <a:rPr lang="en-US" sz="4000" b="1" dirty="0" smtClean="0">
                <a:solidFill>
                  <a:srgbClr val="FF0000"/>
                </a:solidFill>
                <a:latin typeface="+mn-lt"/>
                <a:ea typeface="+mn-ea"/>
                <a:cs typeface="+mn-cs"/>
              </a:rPr>
              <a:t>5</a:t>
            </a:r>
            <a:r>
              <a:rPr lang="en-US" sz="4000" b="1" dirty="0" smtClean="0">
                <a:solidFill>
                  <a:srgbClr val="99FF99"/>
                </a:solidFill>
                <a:latin typeface="+mn-lt"/>
                <a:ea typeface="+mn-ea"/>
                <a:cs typeface="+mn-cs"/>
              </a:rPr>
              <a:t> Gastroenterology Department, Theodor </a:t>
            </a:r>
            <a:r>
              <a:rPr lang="en-US" sz="4000" b="1" dirty="0" err="1" smtClean="0">
                <a:solidFill>
                  <a:srgbClr val="99FF99"/>
                </a:solidFill>
                <a:latin typeface="+mn-lt"/>
                <a:ea typeface="+mn-ea"/>
                <a:cs typeface="+mn-cs"/>
              </a:rPr>
              <a:t>Bilharz</a:t>
            </a:r>
            <a:r>
              <a:rPr lang="en-US" sz="4000" b="1" dirty="0" smtClean="0">
                <a:solidFill>
                  <a:srgbClr val="99FF99"/>
                </a:solidFill>
                <a:latin typeface="+mn-lt"/>
                <a:ea typeface="+mn-ea"/>
                <a:cs typeface="+mn-cs"/>
              </a:rPr>
              <a:t> Research Institute, Giza, Egypt</a:t>
            </a:r>
          </a:p>
          <a:p>
            <a:pPr marL="448056" indent="-384048" algn="just">
              <a:lnSpc>
                <a:spcPct val="110000"/>
              </a:lnSpc>
              <a:spcBef>
                <a:spcPct val="20000"/>
              </a:spcBef>
              <a:buClr>
                <a:schemeClr val="accent1"/>
              </a:buClr>
              <a:buNone/>
            </a:pPr>
            <a:r>
              <a:rPr lang="en-US" sz="4000" b="1" dirty="0" smtClean="0">
                <a:solidFill>
                  <a:srgbClr val="FF0000"/>
                </a:solidFill>
                <a:latin typeface="+mn-lt"/>
                <a:ea typeface="+mn-ea"/>
                <a:cs typeface="+mn-cs"/>
              </a:rPr>
              <a:t>6</a:t>
            </a:r>
            <a:r>
              <a:rPr lang="en-US" sz="4000" b="1" dirty="0" smtClean="0">
                <a:solidFill>
                  <a:srgbClr val="99FF99"/>
                </a:solidFill>
                <a:latin typeface="+mn-lt"/>
                <a:ea typeface="+mn-ea"/>
                <a:cs typeface="+mn-cs"/>
              </a:rPr>
              <a:t> Biology Department, American University in Cairo,  New Cairo</a:t>
            </a:r>
            <a:r>
              <a:rPr lang="en-US" sz="4000" dirty="0" smtClean="0"/>
              <a:t>, </a:t>
            </a:r>
            <a:r>
              <a:rPr lang="en-US" sz="4000" b="1" dirty="0" smtClean="0">
                <a:solidFill>
                  <a:srgbClr val="99FF99"/>
                </a:solidFill>
                <a:latin typeface="+mn-lt"/>
                <a:ea typeface="+mn-ea"/>
                <a:cs typeface="+mn-cs"/>
              </a:rPr>
              <a:t>Egypt</a:t>
            </a:r>
          </a:p>
          <a:p>
            <a:pPr algn="just">
              <a:buNone/>
            </a:pPr>
            <a:r>
              <a:rPr lang="en-US" sz="4000" b="1" dirty="0" smtClean="0">
                <a:solidFill>
                  <a:schemeClr val="accent5">
                    <a:lumMod val="20000"/>
                    <a:lumOff val="80000"/>
                  </a:schemeClr>
                </a:solidFill>
              </a:rPr>
              <a:t>Published in Electronic Physician, January 2016, Volume: 8, Issue: 1, Pages: 1804-1810</a:t>
            </a:r>
          </a:p>
        </p:txBody>
      </p:sp>
      <p:pic>
        <p:nvPicPr>
          <p:cNvPr id="4" name="Picture 178" descr="AUC%20header3">
            <a:hlinkClick r:id="rId2"/>
          </p:cNvPr>
          <p:cNvPicPr>
            <a:picLocks noChangeAspect="1" noChangeArrowheads="1"/>
          </p:cNvPicPr>
          <p:nvPr/>
        </p:nvPicPr>
        <p:blipFill>
          <a:blip r:embed="rId3" cstate="print"/>
          <a:srcRect/>
          <a:stretch>
            <a:fillRect/>
          </a:stretch>
        </p:blipFill>
        <p:spPr bwMode="auto">
          <a:xfrm>
            <a:off x="47320200" y="1447800"/>
            <a:ext cx="2133600" cy="1943100"/>
          </a:xfrm>
          <a:prstGeom prst="rect">
            <a:avLst/>
          </a:prstGeom>
          <a:noFill/>
          <a:ln w="9525">
            <a:noFill/>
            <a:miter lim="800000"/>
            <a:headEnd/>
            <a:tailEnd/>
          </a:ln>
        </p:spPr>
      </p:pic>
      <p:pic>
        <p:nvPicPr>
          <p:cNvPr id="5" name="Picture 8" descr="tbri"/>
          <p:cNvPicPr>
            <a:picLocks noChangeAspect="1" noChangeArrowheads="1"/>
          </p:cNvPicPr>
          <p:nvPr/>
        </p:nvPicPr>
        <p:blipFill>
          <a:blip r:embed="rId4" cstate="print"/>
          <a:srcRect/>
          <a:stretch>
            <a:fillRect/>
          </a:stretch>
        </p:blipFill>
        <p:spPr bwMode="auto">
          <a:xfrm>
            <a:off x="0" y="0"/>
            <a:ext cx="2209800" cy="1219200"/>
          </a:xfrm>
          <a:prstGeom prst="rect">
            <a:avLst/>
          </a:prstGeom>
          <a:noFill/>
          <a:ln w="9525">
            <a:noFill/>
            <a:miter lim="800000"/>
            <a:headEnd/>
            <a:tailEnd/>
          </a:ln>
        </p:spPr>
      </p:pic>
      <p:pic>
        <p:nvPicPr>
          <p:cNvPr id="6" name="Picture 5" descr="AUC%20header3"/>
          <p:cNvPicPr/>
          <p:nvPr/>
        </p:nvPicPr>
        <p:blipFill>
          <a:blip r:embed="rId3" cstate="print"/>
          <a:srcRect r="42391"/>
          <a:stretch>
            <a:fillRect/>
          </a:stretch>
        </p:blipFill>
        <p:spPr bwMode="auto">
          <a:xfrm>
            <a:off x="6705600" y="0"/>
            <a:ext cx="2438400" cy="1219199"/>
          </a:xfrm>
          <a:prstGeom prst="rect">
            <a:avLst/>
          </a:prstGeom>
          <a:noFill/>
          <a:ln w="9525">
            <a:noFill/>
            <a:miter lim="800000"/>
            <a:headEnd/>
            <a:tailEnd/>
          </a:ln>
        </p:spPr>
      </p:pic>
    </p:spTree>
  </p:cSld>
  <p:clrMapOvr>
    <a:masterClrMapping/>
  </p:clrMapOvr>
  <p:transition spd="slow" advTm="88110">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055380" cy="1400530"/>
          </a:xfrm>
        </p:spPr>
        <p:txBody>
          <a:bodyPr/>
          <a:lstStyle/>
          <a:p>
            <a:pPr algn="ctr"/>
            <a:r>
              <a:rPr lang="en-U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Abstract</a:t>
            </a:r>
            <a:endPar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p:cNvSpPr>
            <a:spLocks noGrp="1"/>
          </p:cNvSpPr>
          <p:nvPr>
            <p:ph idx="1"/>
          </p:nvPr>
        </p:nvSpPr>
        <p:spPr>
          <a:xfrm>
            <a:off x="827700" y="1295401"/>
            <a:ext cx="8011500" cy="4953006"/>
          </a:xfrm>
        </p:spPr>
        <p:txBody>
          <a:bodyPr>
            <a:noAutofit/>
          </a:bodyPr>
          <a:lstStyle/>
          <a:p>
            <a:pPr algn="just">
              <a:buNone/>
            </a:pPr>
            <a:r>
              <a:rPr lang="en-US"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Introduction:</a:t>
            </a:r>
            <a:r>
              <a:rPr lang="en-US" sz="2400" b="1" dirty="0" smtClean="0"/>
              <a:t> Liver fibrosis is the excessive accumulation of extracellular matrix that occurs by activation of hepatic </a:t>
            </a:r>
            <a:r>
              <a:rPr lang="en-US" sz="2400" b="1" dirty="0" err="1" smtClean="0"/>
              <a:t>stellate</a:t>
            </a:r>
            <a:r>
              <a:rPr lang="en-US" sz="2400" b="1" dirty="0" smtClean="0"/>
              <a:t> cells (HSCs), which has been identified as the major driver of liver fibrosis. Several studies confirmed that </a:t>
            </a:r>
            <a:r>
              <a:rPr lang="en-US" sz="2400" b="1" dirty="0" err="1" smtClean="0"/>
              <a:t>miRNAs</a:t>
            </a:r>
            <a:r>
              <a:rPr lang="en-US" sz="2400" b="1" dirty="0" smtClean="0"/>
              <a:t> have regulatory effects on the activation of HSCs by affecting the signaling pathways.</a:t>
            </a:r>
          </a:p>
          <a:p>
            <a:pPr algn="just">
              <a:buNone/>
            </a:pPr>
            <a:r>
              <a:rPr lang="en-US"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aim of this study </a:t>
            </a:r>
            <a:r>
              <a:rPr lang="en-US" sz="2400" b="1" dirty="0" smtClean="0"/>
              <a:t>was to develop non-invasive diagnostic markers by measuring different circulating </a:t>
            </a:r>
            <a:r>
              <a:rPr lang="en-US" sz="2400" b="1" dirty="0" err="1" smtClean="0"/>
              <a:t>miRNAs</a:t>
            </a:r>
            <a:r>
              <a:rPr lang="en-US" sz="2400" b="1" dirty="0" smtClean="0"/>
              <a:t> in serum as predictor markers for early diagnosis of liver fibrosis and its progression.</a:t>
            </a:r>
            <a:endParaRPr lang="en-US" sz="2400" b="1" dirty="0"/>
          </a:p>
        </p:txBody>
      </p:sp>
    </p:spTree>
  </p:cSld>
  <p:clrMapOvr>
    <a:masterClrMapping/>
  </p:clrMapOvr>
  <p:transition spd="slow" advTm="88110">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30490" cy="1400530"/>
          </a:xfrm>
        </p:spPr>
        <p:txBody>
          <a:bodyPr anchor="ct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Methodology</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p:cNvSpPr>
            <a:spLocks noGrp="1"/>
          </p:cNvSpPr>
          <p:nvPr>
            <p:ph idx="1"/>
          </p:nvPr>
        </p:nvSpPr>
        <p:spPr>
          <a:xfrm>
            <a:off x="685800" y="1447800"/>
            <a:ext cx="7924800" cy="4547552"/>
          </a:xfrm>
        </p:spPr>
        <p:txBody>
          <a:bodyPr>
            <a:noAutofit/>
          </a:bodyPr>
          <a:lstStyle/>
          <a:p>
            <a:pPr algn="just">
              <a:buFont typeface="Arial" pitchFamily="34" charset="0"/>
              <a:buChar char="•"/>
            </a:pPr>
            <a:r>
              <a:rPr lang="en-US" sz="2400" b="1" dirty="0" smtClean="0"/>
              <a:t>In this case-control study, we enrolled 66 subjects with chronic hepatitis C (CHC) with early stage of fibrosis and 65 subjects with CHC with late-stage fibrosis. Also, 40 subjects were included as normal controls.</a:t>
            </a:r>
          </a:p>
          <a:p>
            <a:pPr algn="just">
              <a:buFont typeface="Arial" pitchFamily="34" charset="0"/>
              <a:buChar char="•"/>
            </a:pPr>
            <a:r>
              <a:rPr lang="en-US" sz="2400" b="1" dirty="0" smtClean="0"/>
              <a:t>The six main </a:t>
            </a:r>
            <a:r>
              <a:rPr lang="en-US" sz="2400" b="1" dirty="0" err="1" smtClean="0"/>
              <a:t>miRNAs</a:t>
            </a:r>
            <a:r>
              <a:rPr lang="en-US" sz="2400" b="1" dirty="0" smtClean="0"/>
              <a:t>, i.e., miR-138, miR-140, miR-143, miR-325, miR-328, and miR-349, were measured using the reverse transcription-polymerase chain reaction.</a:t>
            </a:r>
            <a:endParaRPr lang="en-US" altLang="en-US" sz="24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210883175"/>
      </p:ext>
    </p:extLst>
  </p:cSld>
  <p:clrMapOvr>
    <a:masterClrMapping/>
  </p:clrMapOvr>
  <p:transition spd="slow" advTm="88110">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I- Established insights</a:t>
            </a:r>
            <a:b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(Role of HSCs in Liver </a:t>
            </a:r>
            <a:r>
              <a:rPr lang="en-US" sz="3200" b="1" i="1" dirty="0" err="1">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Fibrogenesis</a:t>
            </a:r>
            <a: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a:t>
            </a:r>
          </a:p>
        </p:txBody>
      </p:sp>
      <p:sp>
        <p:nvSpPr>
          <p:cNvPr id="3" name="Content Placeholder 2"/>
          <p:cNvSpPr>
            <a:spLocks noGrp="1"/>
          </p:cNvSpPr>
          <p:nvPr>
            <p:ph idx="1"/>
          </p:nvPr>
        </p:nvSpPr>
        <p:spPr/>
        <p:txBody>
          <a:bodyPr>
            <a:normAutofit/>
          </a:bodyPr>
          <a:lstStyle/>
          <a:p>
            <a:pPr lvl="0">
              <a:buNone/>
            </a:pPr>
            <a:r>
              <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1- Sinusoidal Events During </a:t>
            </a:r>
            <a:r>
              <a:rPr lang="en-US" sz="2400" b="1" i="1" dirty="0" smtClean="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Liver Fibrosis.</a:t>
            </a:r>
            <a:endPar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endParaRPr>
          </a:p>
          <a:p>
            <a:pPr marL="64008" lvl="0" indent="0">
              <a:buNone/>
            </a:pPr>
            <a:endPar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endParaRPr>
          </a:p>
          <a:p>
            <a:pPr lvl="0">
              <a:buNone/>
            </a:pPr>
            <a:r>
              <a:rPr lang="en-US" sz="2400" b="1" i="1" dirty="0" smtClean="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2- </a:t>
            </a:r>
            <a:r>
              <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Regulatory </a:t>
            </a:r>
            <a:r>
              <a:rPr lang="en-US" sz="2400" b="1" i="1" dirty="0" smtClean="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Factors </a:t>
            </a:r>
            <a:r>
              <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of HSC </a:t>
            </a:r>
            <a:r>
              <a:rPr lang="en-US" sz="2400" b="1" i="1" dirty="0" smtClean="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Activation in Liver </a:t>
            </a:r>
            <a:r>
              <a:rPr lang="en-US" sz="2400" b="1" i="1" dirty="0" err="1" smtClean="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Fibrogenesis</a:t>
            </a:r>
            <a:r>
              <a:rPr lang="en-US" sz="2400" b="1" i="1" dirty="0" smtClean="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 </a:t>
            </a:r>
          </a:p>
          <a:p>
            <a:pPr lvl="0">
              <a:buNone/>
            </a:pPr>
            <a:endParaRPr lang="en-US" sz="2400" b="1" i="1" dirty="0" smtClean="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endParaRPr>
          </a:p>
          <a:p>
            <a:pPr>
              <a:buNone/>
            </a:pPr>
            <a:r>
              <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3- Regulation of Gene Expression in  HSCs During Liver </a:t>
            </a:r>
            <a:r>
              <a:rPr lang="en-US" sz="2400" b="1" i="1" dirty="0" smtClean="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Fibrosis.</a:t>
            </a:r>
            <a:r>
              <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
            </a:r>
            <a:br>
              <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br>
            <a:endPar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endParaRPr>
          </a:p>
          <a:p>
            <a:pPr marL="64008" lvl="0" indent="0">
              <a:buNone/>
            </a:pPr>
            <a:endPar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endParaRPr>
          </a:p>
        </p:txBody>
      </p:sp>
    </p:spTree>
    <p:extLst>
      <p:ext uri="{BB962C8B-B14F-4D97-AF65-F5344CB8AC3E}">
        <p14:creationId xmlns="" xmlns:p14="http://schemas.microsoft.com/office/powerpoint/2010/main" val="1335019508"/>
      </p:ext>
    </p:extLst>
  </p:cSld>
  <p:clrMapOvr>
    <a:masterClrMapping/>
  </p:clrMapOvr>
  <p:transition spd="slow" advTm="88110">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Results</a:t>
            </a:r>
            <a:endParaRPr lang="en-US" dirty="0"/>
          </a:p>
        </p:txBody>
      </p:sp>
      <p:sp>
        <p:nvSpPr>
          <p:cNvPr id="3" name="Content Placeholder 2"/>
          <p:cNvSpPr>
            <a:spLocks noGrp="1"/>
          </p:cNvSpPr>
          <p:nvPr>
            <p:ph idx="1"/>
          </p:nvPr>
        </p:nvSpPr>
        <p:spPr>
          <a:xfrm>
            <a:off x="533400" y="1447800"/>
            <a:ext cx="8077200" cy="5105400"/>
          </a:xfrm>
        </p:spPr>
        <p:txBody>
          <a:bodyPr>
            <a:normAutofit/>
          </a:bodyPr>
          <a:lstStyle/>
          <a:p>
            <a:pPr algn="just">
              <a:buFont typeface="Wingdings" pitchFamily="2" charset="2"/>
              <a:buChar char="v"/>
            </a:pPr>
            <a:r>
              <a:rPr lang="en-US" sz="2800" b="1" dirty="0" smtClean="0"/>
              <a:t>In the cases of CHC both with early and late stage of fibrosis, the circulating levels of the six main </a:t>
            </a:r>
            <a:r>
              <a:rPr lang="en-US" sz="2800" b="1" dirty="0" err="1" smtClean="0"/>
              <a:t>miRNAs</a:t>
            </a:r>
            <a:r>
              <a:rPr lang="en-US" sz="2800" b="1" dirty="0" smtClean="0"/>
              <a:t> were significantly higher than the levels in the control group. ROC analysis indicated that the sensitivity and specificity of miR-138 were 89.3% and 71.43%, respectively, in the early stage of fibrosis. In the late stage, the sensitivity and specificity of miR-138 were 89.3 and 93.02%, respectively, whereas, for miR-143, they were 75% and 88.4%, respectively.</a:t>
            </a:r>
          </a:p>
        </p:txBody>
      </p:sp>
    </p:spTree>
  </p:cSld>
  <p:clrMapOvr>
    <a:masterClrMapping/>
  </p:clrMapOvr>
  <p:transition spd="slow" advTm="88110">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990600"/>
          <a:ext cx="7696200" cy="4951476"/>
        </p:xfrm>
        <a:graphic>
          <a:graphicData uri="http://schemas.openxmlformats.org/drawingml/2006/table">
            <a:tbl>
              <a:tblPr rtl="1"/>
              <a:tblGrid>
                <a:gridCol w="1867433"/>
                <a:gridCol w="1969709"/>
                <a:gridCol w="1961490"/>
                <a:gridCol w="1897568"/>
              </a:tblGrid>
              <a:tr h="721360">
                <a:tc>
                  <a:txBody>
                    <a:bodyPr/>
                    <a:lstStyle/>
                    <a:p>
                      <a:pPr algn="ctr" rtl="0">
                        <a:lnSpc>
                          <a:spcPct val="115000"/>
                        </a:lnSpc>
                        <a:spcAft>
                          <a:spcPts val="0"/>
                        </a:spcAft>
                      </a:pPr>
                      <a:endParaRPr lang="en-US" sz="1800" dirty="0">
                        <a:solidFill>
                          <a:srgbClr val="FFFF00"/>
                        </a:solidFill>
                        <a:latin typeface="Calibri"/>
                        <a:ea typeface="Times New Roman"/>
                        <a:cs typeface="Arial"/>
                      </a:endParaRPr>
                    </a:p>
                    <a:p>
                      <a:pPr algn="ctr" rtl="0">
                        <a:lnSpc>
                          <a:spcPct val="115000"/>
                        </a:lnSpc>
                        <a:spcAft>
                          <a:spcPts val="0"/>
                        </a:spcAft>
                      </a:pPr>
                      <a:r>
                        <a:rPr lang="en-US" sz="1800" b="1" dirty="0">
                          <a:solidFill>
                            <a:srgbClr val="FFFF00"/>
                          </a:solidFill>
                          <a:latin typeface="Times New Roman"/>
                          <a:ea typeface="Times New Roman"/>
                          <a:cs typeface="Arial"/>
                        </a:rPr>
                        <a:t>CHC with late fibrosis (n</a:t>
                      </a:r>
                      <a:r>
                        <a:rPr lang="en-US" sz="1800" b="1" baseline="-25000" dirty="0">
                          <a:solidFill>
                            <a:srgbClr val="FFFF00"/>
                          </a:solidFill>
                          <a:latin typeface="Times New Roman"/>
                          <a:ea typeface="Times New Roman"/>
                          <a:cs typeface="Arial"/>
                        </a:rPr>
                        <a:t>=</a:t>
                      </a:r>
                      <a:r>
                        <a:rPr lang="en-US" sz="1800" b="1" dirty="0">
                          <a:solidFill>
                            <a:srgbClr val="FFFF00"/>
                          </a:solidFill>
                          <a:latin typeface="Times New Roman"/>
                          <a:ea typeface="Times New Roman"/>
                          <a:cs typeface="Arial"/>
                        </a:rPr>
                        <a:t>65)</a:t>
                      </a:r>
                      <a:endParaRPr lang="en-US" sz="18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800">
                        <a:solidFill>
                          <a:srgbClr val="FFFF00"/>
                        </a:solidFill>
                        <a:latin typeface="Calibri"/>
                        <a:ea typeface="Times New Roman"/>
                        <a:cs typeface="Arial"/>
                      </a:endParaRPr>
                    </a:p>
                    <a:p>
                      <a:pPr algn="ctr" rtl="0">
                        <a:lnSpc>
                          <a:spcPct val="115000"/>
                        </a:lnSpc>
                        <a:spcAft>
                          <a:spcPts val="0"/>
                        </a:spcAft>
                      </a:pPr>
                      <a:r>
                        <a:rPr lang="en-US" sz="1800" b="1">
                          <a:solidFill>
                            <a:srgbClr val="FFFF00"/>
                          </a:solidFill>
                          <a:latin typeface="Times New Roman"/>
                          <a:ea typeface="Times New Roman"/>
                          <a:cs typeface="Arial"/>
                        </a:rPr>
                        <a:t>CHC with early fibrosis (n</a:t>
                      </a:r>
                      <a:r>
                        <a:rPr lang="en-US" sz="1800" b="1" baseline="-25000">
                          <a:solidFill>
                            <a:srgbClr val="FFFF00"/>
                          </a:solidFill>
                          <a:latin typeface="Times New Roman"/>
                          <a:ea typeface="Times New Roman"/>
                          <a:cs typeface="Arial"/>
                        </a:rPr>
                        <a:t>=</a:t>
                      </a:r>
                      <a:r>
                        <a:rPr lang="en-US" sz="1800" b="1">
                          <a:solidFill>
                            <a:srgbClr val="FFFF00"/>
                          </a:solidFill>
                          <a:latin typeface="Times New Roman"/>
                          <a:ea typeface="Times New Roman"/>
                          <a:cs typeface="Arial"/>
                        </a:rPr>
                        <a:t>66)</a:t>
                      </a:r>
                      <a:endParaRPr lang="en-US" sz="180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800" dirty="0">
                        <a:solidFill>
                          <a:srgbClr val="FFFF00"/>
                        </a:solidFill>
                        <a:latin typeface="Calibri"/>
                        <a:ea typeface="Times New Roman"/>
                        <a:cs typeface="Arial"/>
                      </a:endParaRPr>
                    </a:p>
                    <a:p>
                      <a:pPr algn="ctr" rtl="0">
                        <a:lnSpc>
                          <a:spcPct val="115000"/>
                        </a:lnSpc>
                        <a:spcAft>
                          <a:spcPts val="0"/>
                        </a:spcAft>
                      </a:pPr>
                      <a:r>
                        <a:rPr lang="en-US" sz="1800" b="1" dirty="0">
                          <a:solidFill>
                            <a:srgbClr val="FFFF00"/>
                          </a:solidFill>
                          <a:latin typeface="Times New Roman"/>
                          <a:ea typeface="Times New Roman"/>
                          <a:cs typeface="Arial"/>
                        </a:rPr>
                        <a:t>Control (n</a:t>
                      </a:r>
                      <a:r>
                        <a:rPr lang="en-US" sz="1800" b="1" baseline="-25000" dirty="0">
                          <a:solidFill>
                            <a:srgbClr val="FFFF00"/>
                          </a:solidFill>
                          <a:latin typeface="Times New Roman"/>
                          <a:ea typeface="Times New Roman"/>
                          <a:cs typeface="Arial"/>
                        </a:rPr>
                        <a:t>=</a:t>
                      </a:r>
                      <a:r>
                        <a:rPr lang="en-US" sz="1800" b="1" dirty="0">
                          <a:solidFill>
                            <a:srgbClr val="FFFF00"/>
                          </a:solidFill>
                          <a:latin typeface="Times New Roman"/>
                          <a:ea typeface="Times New Roman"/>
                          <a:cs typeface="Arial"/>
                        </a:rPr>
                        <a:t>40) </a:t>
                      </a:r>
                      <a:endParaRPr lang="en-US" sz="18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1800" dirty="0">
                        <a:solidFill>
                          <a:srgbClr val="FFFF00"/>
                        </a:solidFill>
                        <a:latin typeface="Calibri"/>
                        <a:ea typeface="Times New Roman"/>
                        <a:cs typeface="Arial"/>
                      </a:endParaRPr>
                    </a:p>
                    <a:p>
                      <a:pPr algn="ctr" rtl="0">
                        <a:lnSpc>
                          <a:spcPct val="115000"/>
                        </a:lnSpc>
                        <a:spcAft>
                          <a:spcPts val="0"/>
                        </a:spcAft>
                      </a:pPr>
                      <a:r>
                        <a:rPr lang="en-US" sz="1800" b="1" dirty="0">
                          <a:solidFill>
                            <a:srgbClr val="FFFF00"/>
                          </a:solidFill>
                          <a:latin typeface="Times New Roman"/>
                          <a:ea typeface="Times New Roman"/>
                          <a:cs typeface="Arial"/>
                        </a:rPr>
                        <a:t>Parameters</a:t>
                      </a:r>
                      <a:endParaRPr lang="en-US" sz="18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955">
                <a:tc>
                  <a:txBody>
                    <a:bodyPr/>
                    <a:lstStyle/>
                    <a:p>
                      <a:pPr algn="ctr" rtl="0">
                        <a:lnSpc>
                          <a:spcPct val="200000"/>
                        </a:lnSpc>
                        <a:spcAft>
                          <a:spcPts val="0"/>
                        </a:spcAft>
                      </a:pPr>
                      <a:r>
                        <a:rPr lang="en-US" sz="1800" b="1">
                          <a:latin typeface="Times New Roman"/>
                          <a:ea typeface="Times New Roman"/>
                          <a:cs typeface="Arial"/>
                        </a:rPr>
                        <a:t>58.2 ± 9.6</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a:latin typeface="Times New Roman"/>
                          <a:ea typeface="Times New Roman"/>
                          <a:cs typeface="Arial"/>
                        </a:rPr>
                        <a:t>49.3 ± 7.6</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dirty="0">
                          <a:latin typeface="Times New Roman"/>
                          <a:ea typeface="Times New Roman"/>
                          <a:cs typeface="Arial"/>
                        </a:rPr>
                        <a:t>41.7 ± 13.6</a:t>
                      </a:r>
                      <a:endParaRPr lang="en-US" sz="18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dirty="0">
                          <a:solidFill>
                            <a:srgbClr val="FFFF00"/>
                          </a:solidFill>
                          <a:latin typeface="Times New Roman"/>
                          <a:ea typeface="Times New Roman"/>
                          <a:cs typeface="Arial"/>
                        </a:rPr>
                        <a:t>Age</a:t>
                      </a:r>
                      <a:endParaRPr lang="en-US" sz="18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65">
                <a:tc>
                  <a:txBody>
                    <a:bodyPr/>
                    <a:lstStyle/>
                    <a:p>
                      <a:pPr algn="ctr" rtl="0">
                        <a:lnSpc>
                          <a:spcPct val="200000"/>
                        </a:lnSpc>
                        <a:spcAft>
                          <a:spcPts val="0"/>
                        </a:spcAft>
                      </a:pPr>
                      <a:r>
                        <a:rPr lang="en-US" sz="1800" b="1">
                          <a:latin typeface="Times New Roman"/>
                          <a:ea typeface="Times New Roman"/>
                          <a:cs typeface="Arial"/>
                        </a:rPr>
                        <a:t>40 / 25</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a:latin typeface="Times New Roman"/>
                          <a:ea typeface="Times New Roman"/>
                          <a:cs typeface="Arial"/>
                        </a:rPr>
                        <a:t>39 / 27</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dirty="0">
                          <a:latin typeface="Times New Roman"/>
                          <a:ea typeface="Times New Roman"/>
                          <a:cs typeface="Arial"/>
                        </a:rPr>
                        <a:t>23 / 17</a:t>
                      </a:r>
                      <a:endParaRPr lang="en-US" sz="18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dirty="0">
                          <a:solidFill>
                            <a:srgbClr val="FFFF00"/>
                          </a:solidFill>
                          <a:latin typeface="Times New Roman"/>
                          <a:ea typeface="Times New Roman"/>
                          <a:cs typeface="Arial"/>
                        </a:rPr>
                        <a:t>Male / female ratio</a:t>
                      </a:r>
                      <a:endParaRPr lang="en-US" sz="18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135">
                <a:tc>
                  <a:txBody>
                    <a:bodyPr/>
                    <a:lstStyle/>
                    <a:p>
                      <a:pPr algn="ctr" rtl="0">
                        <a:lnSpc>
                          <a:spcPct val="200000"/>
                        </a:lnSpc>
                        <a:spcAft>
                          <a:spcPts val="0"/>
                        </a:spcAft>
                      </a:pPr>
                      <a:r>
                        <a:rPr lang="en-US" sz="1800" b="1">
                          <a:latin typeface="Times New Roman"/>
                          <a:ea typeface="Times New Roman"/>
                          <a:cs typeface="Arial"/>
                        </a:rPr>
                        <a:t>2.6 ± 0.2*</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a:latin typeface="Times New Roman"/>
                          <a:ea typeface="Times New Roman"/>
                          <a:cs typeface="Arial"/>
                        </a:rPr>
                        <a:t>3.7 ±0.6</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dirty="0">
                          <a:latin typeface="Times New Roman"/>
                          <a:ea typeface="Times New Roman"/>
                          <a:cs typeface="Arial"/>
                        </a:rPr>
                        <a:t>4.1 ±0.9</a:t>
                      </a:r>
                      <a:endParaRPr lang="en-US" sz="18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dirty="0">
                          <a:solidFill>
                            <a:srgbClr val="FFFF00"/>
                          </a:solidFill>
                          <a:latin typeface="Times New Roman"/>
                          <a:ea typeface="Times New Roman"/>
                          <a:cs typeface="Arial"/>
                        </a:rPr>
                        <a:t>Albumin (g/dl)</a:t>
                      </a:r>
                      <a:endParaRPr lang="en-US" sz="18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440">
                <a:tc>
                  <a:txBody>
                    <a:bodyPr/>
                    <a:lstStyle/>
                    <a:p>
                      <a:pPr algn="ctr" rtl="0">
                        <a:lnSpc>
                          <a:spcPct val="200000"/>
                        </a:lnSpc>
                        <a:spcAft>
                          <a:spcPts val="0"/>
                        </a:spcAft>
                      </a:pPr>
                      <a:r>
                        <a:rPr lang="en-US" sz="1800" b="1">
                          <a:latin typeface="Times New Roman"/>
                          <a:ea typeface="Times New Roman"/>
                          <a:cs typeface="Arial"/>
                        </a:rPr>
                        <a:t>3  </a:t>
                      </a:r>
                      <a:r>
                        <a:rPr lang="ar-SA" sz="1800" b="1">
                          <a:latin typeface="Times New Roman"/>
                          <a:ea typeface="Times New Roman"/>
                          <a:cs typeface="Arial"/>
                        </a:rPr>
                        <a:t>˃</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a:latin typeface="Times New Roman"/>
                          <a:ea typeface="Times New Roman"/>
                          <a:cs typeface="Arial"/>
                        </a:rPr>
                        <a:t>˃ 1 – 3</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dirty="0">
                          <a:latin typeface="Times New Roman"/>
                          <a:ea typeface="Times New Roman"/>
                          <a:cs typeface="Arial"/>
                        </a:rPr>
                        <a:t>1</a:t>
                      </a:r>
                      <a:r>
                        <a:rPr lang="ar-SA" sz="1800" b="1" dirty="0">
                          <a:latin typeface="Times New Roman"/>
                          <a:ea typeface="Times New Roman"/>
                          <a:cs typeface="Arial"/>
                        </a:rPr>
                        <a:t>˂</a:t>
                      </a:r>
                      <a:endParaRPr lang="en-US" sz="18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dirty="0" err="1">
                          <a:solidFill>
                            <a:srgbClr val="FFFF00"/>
                          </a:solidFill>
                          <a:latin typeface="Times New Roman"/>
                          <a:ea typeface="Times New Roman"/>
                          <a:cs typeface="Arial"/>
                        </a:rPr>
                        <a:t>Bilirubin</a:t>
                      </a:r>
                      <a:r>
                        <a:rPr lang="en-US" sz="1800" b="1" dirty="0">
                          <a:solidFill>
                            <a:srgbClr val="FFFF00"/>
                          </a:solidFill>
                          <a:latin typeface="Times New Roman"/>
                          <a:ea typeface="Times New Roman"/>
                          <a:cs typeface="Arial"/>
                        </a:rPr>
                        <a:t> (mg/dl)</a:t>
                      </a:r>
                      <a:endParaRPr lang="en-US" sz="18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50">
                <a:tc>
                  <a:txBody>
                    <a:bodyPr/>
                    <a:lstStyle/>
                    <a:p>
                      <a:pPr algn="ctr" rtl="0">
                        <a:lnSpc>
                          <a:spcPct val="200000"/>
                        </a:lnSpc>
                        <a:spcAft>
                          <a:spcPts val="0"/>
                        </a:spcAft>
                      </a:pPr>
                      <a:r>
                        <a:rPr lang="en-US" sz="1800" b="1">
                          <a:latin typeface="Times New Roman"/>
                          <a:ea typeface="Times New Roman"/>
                          <a:cs typeface="Arial"/>
                        </a:rPr>
                        <a:t>57.8 ± 15.3*</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a:latin typeface="Times New Roman"/>
                          <a:ea typeface="Times New Roman"/>
                          <a:cs typeface="Arial"/>
                        </a:rPr>
                        <a:t>69.1 ± 17.3*</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dirty="0">
                          <a:latin typeface="Times New Roman"/>
                          <a:ea typeface="Times New Roman"/>
                          <a:cs typeface="Arial"/>
                        </a:rPr>
                        <a:t>36.9 ± 5.2</a:t>
                      </a:r>
                      <a:endParaRPr lang="en-US" sz="18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dirty="0">
                          <a:solidFill>
                            <a:srgbClr val="FFFF00"/>
                          </a:solidFill>
                          <a:latin typeface="Times New Roman"/>
                          <a:ea typeface="Times New Roman"/>
                          <a:cs typeface="Arial"/>
                        </a:rPr>
                        <a:t>ALT (IU/L)</a:t>
                      </a:r>
                      <a:endParaRPr lang="en-US" sz="18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60">
                <a:tc>
                  <a:txBody>
                    <a:bodyPr/>
                    <a:lstStyle/>
                    <a:p>
                      <a:pPr algn="ctr" rtl="0">
                        <a:lnSpc>
                          <a:spcPct val="200000"/>
                        </a:lnSpc>
                        <a:spcAft>
                          <a:spcPts val="0"/>
                        </a:spcAft>
                      </a:pPr>
                      <a:r>
                        <a:rPr lang="en-US" sz="1800" b="1">
                          <a:latin typeface="Times New Roman"/>
                          <a:ea typeface="Times New Roman"/>
                          <a:cs typeface="Arial"/>
                        </a:rPr>
                        <a:t>49.7 ± 11.1*</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a:latin typeface="Times New Roman"/>
                          <a:ea typeface="Times New Roman"/>
                          <a:cs typeface="Arial"/>
                        </a:rPr>
                        <a:t>52.8 ±13.9*</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dirty="0">
                          <a:latin typeface="Times New Roman"/>
                          <a:ea typeface="Times New Roman"/>
                          <a:cs typeface="Arial"/>
                        </a:rPr>
                        <a:t>29.7 ± 8.3</a:t>
                      </a:r>
                      <a:endParaRPr lang="en-US" sz="18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dirty="0">
                          <a:solidFill>
                            <a:srgbClr val="FFFF00"/>
                          </a:solidFill>
                          <a:latin typeface="Times New Roman"/>
                          <a:ea typeface="Times New Roman"/>
                          <a:cs typeface="Arial"/>
                        </a:rPr>
                        <a:t>AST (IU/L)</a:t>
                      </a:r>
                      <a:endParaRPr lang="en-US" sz="18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755">
                <a:tc>
                  <a:txBody>
                    <a:bodyPr/>
                    <a:lstStyle/>
                    <a:p>
                      <a:pPr algn="ctr" rtl="0">
                        <a:lnSpc>
                          <a:spcPct val="200000"/>
                        </a:lnSpc>
                        <a:spcAft>
                          <a:spcPts val="0"/>
                        </a:spcAft>
                      </a:pPr>
                      <a:r>
                        <a:rPr lang="en-US" sz="1800" b="1">
                          <a:latin typeface="Times New Roman"/>
                          <a:ea typeface="Times New Roman"/>
                          <a:cs typeface="Arial"/>
                        </a:rPr>
                        <a:t>6</a:t>
                      </a:r>
                      <a:r>
                        <a:rPr lang="ar-SA" sz="1800" b="1">
                          <a:latin typeface="Times New Roman"/>
                          <a:ea typeface="Times New Roman"/>
                          <a:cs typeface="Arial"/>
                        </a:rPr>
                        <a:t>˃</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a:latin typeface="Times New Roman"/>
                          <a:ea typeface="Times New Roman"/>
                          <a:cs typeface="Arial"/>
                        </a:rPr>
                        <a:t>1.6</a:t>
                      </a:r>
                      <a:endParaRPr lang="en-US" sz="18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1800" b="1" dirty="0">
                          <a:latin typeface="Times New Roman"/>
                          <a:ea typeface="Times New Roman"/>
                          <a:cs typeface="Arial"/>
                        </a:rPr>
                        <a:t>1</a:t>
                      </a:r>
                      <a:endParaRPr lang="en-US" sz="18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b="1" dirty="0" err="1">
                          <a:solidFill>
                            <a:srgbClr val="FFFF00"/>
                          </a:solidFill>
                          <a:latin typeface="Times New Roman"/>
                          <a:ea typeface="Times New Roman"/>
                          <a:cs typeface="Arial"/>
                        </a:rPr>
                        <a:t>Prothrombin</a:t>
                      </a:r>
                      <a:r>
                        <a:rPr lang="en-US" sz="1800" b="1" dirty="0">
                          <a:solidFill>
                            <a:srgbClr val="FFFF00"/>
                          </a:solidFill>
                          <a:latin typeface="Times New Roman"/>
                          <a:ea typeface="Times New Roman"/>
                          <a:cs typeface="Arial"/>
                        </a:rPr>
                        <a:t> time/ seconds</a:t>
                      </a:r>
                      <a:endParaRPr lang="en-US" sz="18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0417" name="Rectangle 1"/>
          <p:cNvSpPr>
            <a:spLocks noChangeArrowheads="1"/>
          </p:cNvSpPr>
          <p:nvPr/>
        </p:nvSpPr>
        <p:spPr bwMode="auto">
          <a:xfrm>
            <a:off x="838200" y="6119336"/>
            <a:ext cx="7620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Times New Roman" pitchFamily="18" charset="0"/>
                <a:ea typeface="Times New Roman" pitchFamily="18" charset="0"/>
                <a:cs typeface="Times New Roman" pitchFamily="18" charset="0"/>
              </a:rPr>
              <a:t>Data are expressed as mean ± SD.</a:t>
            </a:r>
            <a:endParaRPr kumimoji="0" lang="en-US" sz="1200" b="1"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1200" b="1" i="1" u="none" strike="noStrike" cap="none" normalizeH="0" baseline="0" dirty="0" smtClean="0">
                <a:ln>
                  <a:noFill/>
                </a:ln>
                <a:effectLst/>
                <a:latin typeface="Times New Roman" pitchFamily="18" charset="0"/>
                <a:ea typeface="Times New Roman" pitchFamily="18" charset="0"/>
                <a:cs typeface="Times New Roman" pitchFamily="18" charset="0"/>
              </a:rPr>
              <a:t>* p&lt; 0.01</a:t>
            </a:r>
            <a:r>
              <a:rPr kumimoji="0" lang="en-US" sz="1200" b="1" i="0" u="none" strike="noStrike" cap="none" normalizeH="0" baseline="0" dirty="0" smtClean="0">
                <a:ln>
                  <a:noFill/>
                </a:ln>
                <a:effectLst/>
                <a:latin typeface="Times New Roman" pitchFamily="18" charset="0"/>
                <a:ea typeface="Times New Roman" pitchFamily="18" charset="0"/>
                <a:cs typeface="Times New Roman" pitchFamily="18" charset="0"/>
              </a:rPr>
              <a:t> significant versus Control Group.</a:t>
            </a:r>
            <a:r>
              <a:rPr lang="en-US" sz="1200" b="1" dirty="0" smtClean="0">
                <a:latin typeface="Arial" pitchFamily="34" charset="0"/>
                <a:cs typeface="Arial" pitchFamily="34" charset="0"/>
              </a:rPr>
              <a:t> </a:t>
            </a:r>
            <a:r>
              <a:rPr kumimoji="0" lang="en-US" sz="1200" b="1" i="0" u="none" strike="noStrike" cap="none" normalizeH="0" baseline="0" dirty="0" smtClean="0">
                <a:ln>
                  <a:noFill/>
                </a:ln>
                <a:effectLst/>
                <a:latin typeface="Times New Roman" pitchFamily="18" charset="0"/>
                <a:ea typeface="Times New Roman" pitchFamily="18" charset="0"/>
                <a:cs typeface="Times New Roman" pitchFamily="18" charset="0"/>
              </a:rPr>
              <a:t>ALT: </a:t>
            </a:r>
            <a:r>
              <a:rPr kumimoji="0" lang="en-US" sz="1200" b="1" i="0" u="none" strike="noStrike" cap="none" normalizeH="0" baseline="0" dirty="0" err="1" smtClean="0">
                <a:ln>
                  <a:noFill/>
                </a:ln>
                <a:effectLst/>
                <a:latin typeface="Times New Roman" pitchFamily="18" charset="0"/>
                <a:ea typeface="Times New Roman" pitchFamily="18" charset="0"/>
                <a:cs typeface="Times New Roman" pitchFamily="18" charset="0"/>
              </a:rPr>
              <a:t>Alanine</a:t>
            </a:r>
            <a:r>
              <a:rPr kumimoji="0" lang="en-US" sz="1200" b="1" i="0" u="none" strike="noStrike" cap="none" normalizeH="0" baseline="0" dirty="0" smtClean="0">
                <a:ln>
                  <a:noFill/>
                </a:ln>
                <a:effectLst/>
                <a:latin typeface="Times New Roman" pitchFamily="18" charset="0"/>
                <a:ea typeface="Times New Roman" pitchFamily="18" charset="0"/>
                <a:cs typeface="Times New Roman" pitchFamily="18" charset="0"/>
              </a:rPr>
              <a:t> amino </a:t>
            </a:r>
            <a:r>
              <a:rPr kumimoji="0" lang="en-US" sz="1200" b="1" i="0" u="none" strike="noStrike" cap="none" normalizeH="0" baseline="0" dirty="0" err="1" smtClean="0">
                <a:ln>
                  <a:noFill/>
                </a:ln>
                <a:effectLst/>
                <a:latin typeface="Times New Roman" pitchFamily="18" charset="0"/>
                <a:ea typeface="Times New Roman" pitchFamily="18" charset="0"/>
                <a:cs typeface="Times New Roman" pitchFamily="18" charset="0"/>
              </a:rPr>
              <a:t>transferase</a:t>
            </a:r>
            <a:r>
              <a:rPr kumimoji="0" lang="en-US" sz="1200" b="1" i="0" u="none" strike="noStrike" cap="none" normalizeH="0" baseline="0" dirty="0" smtClean="0">
                <a:ln>
                  <a:noFill/>
                </a:ln>
                <a:effectLst/>
                <a:latin typeface="Times New Roman" pitchFamily="18" charset="0"/>
                <a:ea typeface="Times New Roman" pitchFamily="18" charset="0"/>
                <a:cs typeface="Times New Roman" pitchFamily="18" charset="0"/>
              </a:rPr>
              <a:t>, AST: </a:t>
            </a:r>
            <a:r>
              <a:rPr kumimoji="0" lang="en-US" sz="1200" b="1" i="0" u="none" strike="noStrike" cap="none" normalizeH="0" baseline="0" dirty="0" err="1" smtClean="0">
                <a:ln>
                  <a:noFill/>
                </a:ln>
                <a:effectLst/>
                <a:latin typeface="Times New Roman" pitchFamily="18" charset="0"/>
                <a:ea typeface="Times New Roman" pitchFamily="18" charset="0"/>
                <a:cs typeface="Times New Roman" pitchFamily="18" charset="0"/>
              </a:rPr>
              <a:t>Aspartate</a:t>
            </a:r>
            <a:r>
              <a:rPr kumimoji="0" lang="en-US" sz="1200" b="1" i="0" u="none" strike="noStrike" cap="none" normalizeH="0" baseline="0" dirty="0" smtClean="0">
                <a:ln>
                  <a:noFill/>
                </a:ln>
                <a:effectLst/>
                <a:latin typeface="Times New Roman" pitchFamily="18" charset="0"/>
                <a:ea typeface="Times New Roman" pitchFamily="18" charset="0"/>
                <a:cs typeface="Times New Roman" pitchFamily="18" charset="0"/>
              </a:rPr>
              <a:t> amino </a:t>
            </a:r>
            <a:r>
              <a:rPr kumimoji="0" lang="en-US" sz="1200" b="1" i="0" u="none" strike="noStrike" cap="none" normalizeH="0" baseline="0" dirty="0" err="1" smtClean="0">
                <a:ln>
                  <a:noFill/>
                </a:ln>
                <a:effectLst/>
                <a:latin typeface="Times New Roman" pitchFamily="18" charset="0"/>
                <a:ea typeface="Times New Roman" pitchFamily="18" charset="0"/>
                <a:cs typeface="Times New Roman" pitchFamily="18" charset="0"/>
              </a:rPr>
              <a:t>transferase</a:t>
            </a:r>
            <a:r>
              <a:rPr kumimoji="0" lang="en-US" sz="1200" b="1"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en-US" sz="1200" b="1"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Times New Roman" pitchFamily="18" charset="0"/>
                <a:ea typeface="Times New Roman" pitchFamily="18" charset="0"/>
                <a:cs typeface="Times New Roman" pitchFamily="18" charset="0"/>
              </a:rPr>
              <a:t>  Normal range for albumin is 3.5-5 g/</a:t>
            </a:r>
            <a:r>
              <a:rPr kumimoji="0" lang="en-US" sz="1200" b="1" i="0" u="none" strike="noStrike" cap="none" normalizeH="0" baseline="0" dirty="0" err="1" smtClean="0">
                <a:ln>
                  <a:noFill/>
                </a:ln>
                <a:effectLst/>
                <a:latin typeface="Times New Roman" pitchFamily="18" charset="0"/>
                <a:ea typeface="Times New Roman" pitchFamily="18" charset="0"/>
                <a:cs typeface="Times New Roman" pitchFamily="18" charset="0"/>
              </a:rPr>
              <a:t>dL</a:t>
            </a:r>
            <a:r>
              <a:rPr kumimoji="0" lang="en-US" sz="1200" b="1" i="0" u="none" strike="noStrike" cap="none" normalizeH="0" baseline="0" dirty="0" smtClean="0">
                <a:ln>
                  <a:noFill/>
                </a:ln>
                <a:effectLst/>
                <a:latin typeface="Times New Roman" pitchFamily="18" charset="0"/>
                <a:ea typeface="Times New Roman" pitchFamily="18" charset="0"/>
                <a:cs typeface="Times New Roman" pitchFamily="18" charset="0"/>
              </a:rPr>
              <a:t>,  for ALT and AST is up to 40 </a:t>
            </a:r>
            <a:r>
              <a:rPr kumimoji="0" lang="en-US" sz="1200" b="1" i="0" u="none" strike="noStrike" cap="none" normalizeH="0" baseline="0" dirty="0" err="1" smtClean="0">
                <a:ln>
                  <a:noFill/>
                </a:ln>
                <a:effectLst/>
                <a:latin typeface="Times New Roman" pitchFamily="18" charset="0"/>
                <a:ea typeface="Times New Roman" pitchFamily="18" charset="0"/>
                <a:cs typeface="Times New Roman" pitchFamily="18" charset="0"/>
              </a:rPr>
              <a:t>UmL</a:t>
            </a:r>
            <a:r>
              <a:rPr kumimoji="0" lang="en-US" sz="1200" b="1" i="0" u="none" strike="noStrike" cap="none" normalizeH="0" baseline="0" dirty="0" smtClean="0">
                <a:ln>
                  <a:noFill/>
                </a:ln>
                <a:effectLst/>
                <a:latin typeface="Times New Roman" pitchFamily="18" charset="0"/>
                <a:ea typeface="Times New Roman" pitchFamily="18" charset="0"/>
                <a:cs typeface="Times New Roman" pitchFamily="18" charset="0"/>
              </a:rPr>
              <a:t>, for AFP is&lt; or = 20 U/ml.</a:t>
            </a:r>
            <a:endParaRPr kumimoji="0" lang="en-US" sz="1200" b="1" i="0" u="none" strike="noStrike" cap="none" normalizeH="0" baseline="0" dirty="0" smtClean="0">
              <a:ln>
                <a:noFill/>
              </a:ln>
              <a:effectLst/>
              <a:latin typeface="Arial" pitchFamily="34" charset="0"/>
              <a:cs typeface="Arial" pitchFamily="34" charset="0"/>
            </a:endParaRPr>
          </a:p>
        </p:txBody>
      </p:sp>
      <p:sp>
        <p:nvSpPr>
          <p:cNvPr id="4" name="Rectangle 3"/>
          <p:cNvSpPr/>
          <p:nvPr/>
        </p:nvSpPr>
        <p:spPr>
          <a:xfrm>
            <a:off x="762000" y="228600"/>
            <a:ext cx="6934200" cy="646331"/>
          </a:xfrm>
          <a:prstGeom prst="rect">
            <a:avLst/>
          </a:prstGeom>
        </p:spPr>
        <p:txBody>
          <a:bodyPr wrap="square">
            <a:spAutoFit/>
          </a:bodyPr>
          <a:lstStyle/>
          <a:p>
            <a:pPr lvl="0" algn="justLow" defTabSz="914400" fontAlgn="base">
              <a:spcBef>
                <a:spcPct val="0"/>
              </a:spcBef>
              <a:spcAft>
                <a:spcPct val="0"/>
              </a:spcAft>
            </a:pPr>
            <a:r>
              <a:rPr lang="en-US" b="1" dirty="0" smtClean="0">
                <a:solidFill>
                  <a:srgbClr val="FF0000"/>
                </a:solidFill>
                <a:latin typeface="Times New Roman" pitchFamily="18" charset="0"/>
                <a:ea typeface="Times New Roman" pitchFamily="18" charset="0"/>
                <a:cs typeface="Times New Roman" pitchFamily="18" charset="0"/>
              </a:rPr>
              <a:t>Table 1:</a:t>
            </a:r>
            <a:r>
              <a:rPr lang="en-US" b="1" dirty="0" smtClean="0">
                <a:latin typeface="Times New Roman" pitchFamily="18" charset="0"/>
                <a:ea typeface="Times New Roman" pitchFamily="18" charset="0"/>
                <a:cs typeface="Times New Roman" pitchFamily="18" charset="0"/>
              </a:rPr>
              <a:t>  Demographic and laboratory characterization of early and late fibrosis and control groups. </a:t>
            </a:r>
            <a:endParaRPr lang="en-US" sz="1050" b="1" dirty="0" smtClean="0">
              <a:latin typeface="Arial" pitchFamily="34" charset="0"/>
              <a:cs typeface="Arial" pitchFamily="34" charset="0"/>
            </a:endParaRPr>
          </a:p>
        </p:txBody>
      </p:sp>
    </p:spTree>
  </p:cSld>
  <p:clrMapOvr>
    <a:masterClrMapping/>
  </p:clrMapOvr>
  <p:transition spd="slow" advTm="88110">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990600"/>
          <a:ext cx="7924801" cy="5029200"/>
        </p:xfrm>
        <a:graphic>
          <a:graphicData uri="http://schemas.openxmlformats.org/drawingml/2006/table">
            <a:tbl>
              <a:tblPr/>
              <a:tblGrid>
                <a:gridCol w="1907363"/>
                <a:gridCol w="1759688"/>
                <a:gridCol w="2103435"/>
                <a:gridCol w="2154315"/>
              </a:tblGrid>
              <a:tr h="762000">
                <a:tc>
                  <a:txBody>
                    <a:bodyPr/>
                    <a:lstStyle/>
                    <a:p>
                      <a:pPr algn="ctr" rtl="0">
                        <a:lnSpc>
                          <a:spcPct val="200000"/>
                        </a:lnSpc>
                        <a:spcAft>
                          <a:spcPts val="0"/>
                        </a:spcAft>
                      </a:pPr>
                      <a:r>
                        <a:rPr lang="en-US" sz="2000" b="1" dirty="0">
                          <a:solidFill>
                            <a:srgbClr val="FFFF00"/>
                          </a:solidFill>
                          <a:latin typeface="Times New Roman"/>
                          <a:ea typeface="Times New Roman"/>
                          <a:cs typeface="Arial"/>
                        </a:rPr>
                        <a:t>Groups</a:t>
                      </a:r>
                      <a:endParaRPr lang="en-US" sz="20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200000"/>
                        </a:lnSpc>
                        <a:spcAft>
                          <a:spcPts val="0"/>
                        </a:spcAft>
                      </a:pPr>
                      <a:r>
                        <a:rPr lang="en-US" sz="2000" b="1" dirty="0">
                          <a:solidFill>
                            <a:srgbClr val="FFFF00"/>
                          </a:solidFill>
                          <a:latin typeface="Times New Roman"/>
                          <a:ea typeface="Times New Roman"/>
                          <a:cs typeface="Arial"/>
                        </a:rPr>
                        <a:t>Control</a:t>
                      </a:r>
                      <a:endParaRPr lang="en-US" sz="20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200000"/>
                        </a:lnSpc>
                        <a:spcAft>
                          <a:spcPts val="0"/>
                        </a:spcAft>
                      </a:pPr>
                      <a:r>
                        <a:rPr lang="en-US" sz="2000" b="1" dirty="0">
                          <a:solidFill>
                            <a:srgbClr val="FFFF00"/>
                          </a:solidFill>
                          <a:latin typeface="Times New Roman"/>
                          <a:ea typeface="Times New Roman"/>
                          <a:cs typeface="Arial"/>
                        </a:rPr>
                        <a:t>Early Fibrosis</a:t>
                      </a:r>
                      <a:endParaRPr lang="en-US" sz="20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200000"/>
                        </a:lnSpc>
                        <a:spcAft>
                          <a:spcPts val="0"/>
                        </a:spcAft>
                      </a:pPr>
                      <a:r>
                        <a:rPr lang="en-US" sz="2000" b="1" dirty="0">
                          <a:solidFill>
                            <a:srgbClr val="FFFF00"/>
                          </a:solidFill>
                          <a:latin typeface="Times New Roman"/>
                          <a:ea typeface="Times New Roman"/>
                          <a:cs typeface="Arial"/>
                        </a:rPr>
                        <a:t>Late Fibrosis</a:t>
                      </a:r>
                      <a:endParaRPr lang="en-US" sz="20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79">
                <a:tc>
                  <a:txBody>
                    <a:bodyPr/>
                    <a:lstStyle/>
                    <a:p>
                      <a:pPr algn="ctr" rtl="0">
                        <a:lnSpc>
                          <a:spcPct val="200000"/>
                        </a:lnSpc>
                        <a:spcAft>
                          <a:spcPts val="0"/>
                        </a:spcAft>
                      </a:pPr>
                      <a:r>
                        <a:rPr lang="en-US" sz="2000" b="1" dirty="0" err="1">
                          <a:solidFill>
                            <a:srgbClr val="FFFF00"/>
                          </a:solidFill>
                          <a:latin typeface="Times New Roman"/>
                          <a:ea typeface="Times New Roman"/>
                          <a:cs typeface="Arial"/>
                        </a:rPr>
                        <a:t>MicroRNAS</a:t>
                      </a:r>
                      <a:endParaRPr lang="en-US" sz="20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0">
                <a:tc>
                  <a:txBody>
                    <a:bodyPr/>
                    <a:lstStyle/>
                    <a:p>
                      <a:pPr algn="ctr" rtl="0">
                        <a:lnSpc>
                          <a:spcPct val="200000"/>
                        </a:lnSpc>
                        <a:spcAft>
                          <a:spcPts val="0"/>
                        </a:spcAft>
                      </a:pPr>
                      <a:r>
                        <a:rPr lang="en-US" sz="2000" b="1" dirty="0">
                          <a:solidFill>
                            <a:srgbClr val="FFFF00"/>
                          </a:solidFill>
                          <a:latin typeface="Times New Roman"/>
                          <a:ea typeface="Times New Roman"/>
                          <a:cs typeface="Arial"/>
                        </a:rPr>
                        <a:t>miR-138</a:t>
                      </a:r>
                      <a:endParaRPr lang="en-US" sz="2000" b="1"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dirty="0">
                          <a:latin typeface="Times New Roman"/>
                          <a:ea typeface="Times New Roman"/>
                          <a:cs typeface="Arial"/>
                        </a:rPr>
                        <a:t>50.3±1.15</a:t>
                      </a:r>
                      <a:endParaRPr lang="en-US" sz="20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dirty="0">
                          <a:latin typeface="Times New Roman"/>
                          <a:ea typeface="Times New Roman"/>
                          <a:cs typeface="Arial"/>
                        </a:rPr>
                        <a:t>101.90±0.8</a:t>
                      </a:r>
                      <a:r>
                        <a:rPr lang="en-US" sz="2000" b="1" baseline="30000" dirty="0">
                          <a:latin typeface="Times New Roman"/>
                          <a:ea typeface="Times New Roman"/>
                          <a:cs typeface="Arial"/>
                        </a:rPr>
                        <a:t>***</a:t>
                      </a:r>
                      <a:endParaRPr lang="en-US" sz="20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a:latin typeface="Times New Roman"/>
                          <a:ea typeface="Times New Roman"/>
                          <a:cs typeface="Arial"/>
                        </a:rPr>
                        <a:t>160.89±0.70</a:t>
                      </a:r>
                      <a:r>
                        <a:rPr lang="en-US" sz="2000" b="1" baseline="30000">
                          <a:latin typeface="Times New Roman"/>
                          <a:ea typeface="Times New Roman"/>
                          <a:cs typeface="Arial"/>
                        </a:rPr>
                        <a:t>***</a:t>
                      </a:r>
                      <a:endParaRPr lang="en-US" sz="20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0">
                        <a:lnSpc>
                          <a:spcPct val="200000"/>
                        </a:lnSpc>
                        <a:spcAft>
                          <a:spcPts val="0"/>
                        </a:spcAft>
                      </a:pPr>
                      <a:r>
                        <a:rPr lang="en-US" sz="2000" b="1" dirty="0">
                          <a:solidFill>
                            <a:srgbClr val="FFFF00"/>
                          </a:solidFill>
                          <a:latin typeface="Times New Roman"/>
                          <a:ea typeface="Times New Roman"/>
                          <a:cs typeface="Arial"/>
                        </a:rPr>
                        <a:t>miR-140</a:t>
                      </a:r>
                      <a:endParaRPr lang="en-US" sz="2000" b="1"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dirty="0">
                          <a:latin typeface="Times New Roman"/>
                          <a:ea typeface="Times New Roman"/>
                          <a:cs typeface="Arial"/>
                        </a:rPr>
                        <a:t>24.30±0.69</a:t>
                      </a:r>
                      <a:endParaRPr lang="en-US" sz="20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dirty="0">
                          <a:solidFill>
                            <a:schemeClr val="tx1"/>
                          </a:solidFill>
                          <a:latin typeface="Times New Roman"/>
                          <a:ea typeface="Times New Roman"/>
                          <a:cs typeface="Arial"/>
                        </a:rPr>
                        <a:t>51.26±0.8</a:t>
                      </a:r>
                      <a:r>
                        <a:rPr lang="en-US" sz="2000" b="1" baseline="30000" dirty="0">
                          <a:solidFill>
                            <a:schemeClr val="tx1"/>
                          </a:solidFill>
                          <a:latin typeface="Times New Roman"/>
                          <a:ea typeface="Times New Roman"/>
                          <a:cs typeface="Arial"/>
                        </a:rPr>
                        <a:t>**</a:t>
                      </a:r>
                      <a:endParaRPr lang="en-US" sz="2000" b="1"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dirty="0">
                          <a:solidFill>
                            <a:schemeClr val="tx1"/>
                          </a:solidFill>
                          <a:latin typeface="Times New Roman"/>
                          <a:ea typeface="Times New Roman"/>
                          <a:cs typeface="Arial"/>
                        </a:rPr>
                        <a:t>103.71±1.01</a:t>
                      </a:r>
                      <a:r>
                        <a:rPr lang="en-US" sz="2000" b="1" baseline="30000" dirty="0">
                          <a:solidFill>
                            <a:schemeClr val="tx1"/>
                          </a:solidFill>
                          <a:latin typeface="Times New Roman"/>
                          <a:ea typeface="Times New Roman"/>
                          <a:cs typeface="Arial"/>
                        </a:rPr>
                        <a:t>***</a:t>
                      </a:r>
                      <a:endParaRPr lang="en-US" sz="2000" b="1" dirty="0">
                        <a:solidFill>
                          <a:schemeClr val="tx1"/>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0">
                        <a:lnSpc>
                          <a:spcPct val="200000"/>
                        </a:lnSpc>
                        <a:spcAft>
                          <a:spcPts val="0"/>
                        </a:spcAft>
                      </a:pPr>
                      <a:r>
                        <a:rPr lang="en-US" sz="2000" b="1" dirty="0">
                          <a:solidFill>
                            <a:srgbClr val="FFFF00"/>
                          </a:solidFill>
                          <a:latin typeface="Times New Roman"/>
                          <a:ea typeface="Times New Roman"/>
                          <a:cs typeface="Arial"/>
                        </a:rPr>
                        <a:t>miR-143</a:t>
                      </a:r>
                      <a:endParaRPr lang="en-US" sz="2000" b="1"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dirty="0">
                          <a:latin typeface="Times New Roman"/>
                          <a:ea typeface="Times New Roman"/>
                          <a:cs typeface="Arial"/>
                        </a:rPr>
                        <a:t>12.59±0.54</a:t>
                      </a:r>
                      <a:endParaRPr lang="en-US" sz="20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dirty="0">
                          <a:latin typeface="Times New Roman"/>
                          <a:ea typeface="Times New Roman"/>
                          <a:cs typeface="Arial"/>
                        </a:rPr>
                        <a:t>35.87±0.91</a:t>
                      </a:r>
                      <a:r>
                        <a:rPr lang="en-US" sz="2000" b="1" baseline="30000" dirty="0">
                          <a:latin typeface="Times New Roman"/>
                          <a:ea typeface="Times New Roman"/>
                          <a:cs typeface="Arial"/>
                        </a:rPr>
                        <a:t>*</a:t>
                      </a:r>
                      <a:endParaRPr lang="en-US" sz="20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dirty="0">
                          <a:latin typeface="Times New Roman"/>
                          <a:ea typeface="Times New Roman"/>
                          <a:cs typeface="Arial"/>
                        </a:rPr>
                        <a:t>84.24±0.55</a:t>
                      </a:r>
                      <a:r>
                        <a:rPr lang="en-US" sz="2000" b="1" baseline="30000" dirty="0">
                          <a:latin typeface="Times New Roman"/>
                          <a:ea typeface="Times New Roman"/>
                          <a:cs typeface="Arial"/>
                        </a:rPr>
                        <a:t>***</a:t>
                      </a:r>
                      <a:endParaRPr lang="en-US" sz="20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0">
                        <a:lnSpc>
                          <a:spcPct val="200000"/>
                        </a:lnSpc>
                        <a:spcAft>
                          <a:spcPts val="0"/>
                        </a:spcAft>
                      </a:pPr>
                      <a:r>
                        <a:rPr lang="en-US" sz="2000" b="1" dirty="0">
                          <a:solidFill>
                            <a:srgbClr val="FFFF00"/>
                          </a:solidFill>
                          <a:latin typeface="Times New Roman"/>
                          <a:ea typeface="Times New Roman"/>
                          <a:cs typeface="Arial"/>
                        </a:rPr>
                        <a:t>miR-328</a:t>
                      </a:r>
                      <a:endParaRPr lang="en-US" sz="2000" b="1"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a:latin typeface="Times New Roman"/>
                          <a:ea typeface="Times New Roman"/>
                          <a:cs typeface="Arial"/>
                        </a:rPr>
                        <a:t>21.2±0.62</a:t>
                      </a:r>
                      <a:endParaRPr lang="en-US" sz="20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dirty="0">
                          <a:latin typeface="Times New Roman"/>
                          <a:ea typeface="Times New Roman"/>
                          <a:cs typeface="Arial"/>
                        </a:rPr>
                        <a:t>29.61±0.67</a:t>
                      </a:r>
                      <a:r>
                        <a:rPr lang="en-US" sz="2000" b="1" baseline="30000" dirty="0">
                          <a:latin typeface="Times New Roman"/>
                          <a:ea typeface="Times New Roman"/>
                          <a:cs typeface="Arial"/>
                        </a:rPr>
                        <a:t>*</a:t>
                      </a:r>
                      <a:endParaRPr lang="en-US" sz="20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dirty="0">
                          <a:latin typeface="Times New Roman"/>
                          <a:ea typeface="Times New Roman"/>
                          <a:cs typeface="Arial"/>
                        </a:rPr>
                        <a:t>72.18±0.58</a:t>
                      </a:r>
                      <a:r>
                        <a:rPr lang="en-US" sz="2000" b="1" baseline="30000" dirty="0">
                          <a:latin typeface="Times New Roman"/>
                          <a:ea typeface="Times New Roman"/>
                          <a:cs typeface="Arial"/>
                        </a:rPr>
                        <a:t>**</a:t>
                      </a:r>
                      <a:endParaRPr lang="en-US" sz="20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0">
                        <a:lnSpc>
                          <a:spcPct val="200000"/>
                        </a:lnSpc>
                        <a:spcAft>
                          <a:spcPts val="0"/>
                        </a:spcAft>
                      </a:pPr>
                      <a:r>
                        <a:rPr lang="en-US" sz="2000" b="1" dirty="0">
                          <a:solidFill>
                            <a:srgbClr val="FFFF00"/>
                          </a:solidFill>
                          <a:latin typeface="Times New Roman"/>
                          <a:ea typeface="Times New Roman"/>
                          <a:cs typeface="Arial"/>
                        </a:rPr>
                        <a:t>miR-325</a:t>
                      </a:r>
                      <a:endParaRPr lang="en-US" sz="2000" b="1"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a:latin typeface="Times New Roman"/>
                          <a:ea typeface="Times New Roman"/>
                          <a:cs typeface="Arial"/>
                        </a:rPr>
                        <a:t>12.97±0.72</a:t>
                      </a:r>
                      <a:endParaRPr lang="en-US" sz="20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dirty="0">
                          <a:latin typeface="Times New Roman"/>
                          <a:ea typeface="Times New Roman"/>
                          <a:cs typeface="Arial"/>
                        </a:rPr>
                        <a:t>14.9±0.49</a:t>
                      </a:r>
                      <a:r>
                        <a:rPr lang="en-US" sz="2000" b="1" baseline="30000" dirty="0">
                          <a:latin typeface="Times New Roman"/>
                          <a:ea typeface="Times New Roman"/>
                          <a:cs typeface="Arial"/>
                        </a:rPr>
                        <a:t>*</a:t>
                      </a:r>
                      <a:endParaRPr lang="en-US" sz="20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dirty="0">
                          <a:latin typeface="Times New Roman"/>
                          <a:ea typeface="Times New Roman"/>
                          <a:cs typeface="Arial"/>
                        </a:rPr>
                        <a:t>64.53±0.58</a:t>
                      </a:r>
                      <a:r>
                        <a:rPr lang="en-US" sz="2000" b="1" baseline="30000" dirty="0">
                          <a:latin typeface="Times New Roman"/>
                          <a:ea typeface="Times New Roman"/>
                          <a:cs typeface="Arial"/>
                        </a:rPr>
                        <a:t>**</a:t>
                      </a:r>
                      <a:endParaRPr lang="en-US" sz="20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0">
                        <a:lnSpc>
                          <a:spcPct val="200000"/>
                        </a:lnSpc>
                        <a:spcAft>
                          <a:spcPts val="0"/>
                        </a:spcAft>
                      </a:pPr>
                      <a:r>
                        <a:rPr lang="en-US" sz="2000" b="1" dirty="0">
                          <a:solidFill>
                            <a:srgbClr val="FFFF00"/>
                          </a:solidFill>
                          <a:latin typeface="Times New Roman"/>
                          <a:ea typeface="Times New Roman"/>
                          <a:cs typeface="Arial"/>
                        </a:rPr>
                        <a:t>miR-349</a:t>
                      </a:r>
                      <a:endParaRPr lang="en-US" sz="2000" b="1"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a:latin typeface="Times New Roman"/>
                          <a:ea typeface="Times New Roman"/>
                          <a:cs typeface="Arial"/>
                        </a:rPr>
                        <a:t>30.4±0.72</a:t>
                      </a:r>
                      <a:endParaRPr lang="en-US" sz="20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a:latin typeface="Times New Roman"/>
                          <a:ea typeface="Times New Roman"/>
                          <a:cs typeface="Arial"/>
                        </a:rPr>
                        <a:t>34.70±0.48</a:t>
                      </a:r>
                      <a:r>
                        <a:rPr lang="en-US" sz="2000" b="1" baseline="30000">
                          <a:latin typeface="Times New Roman"/>
                          <a:ea typeface="Times New Roman"/>
                          <a:cs typeface="Arial"/>
                        </a:rPr>
                        <a:t>*</a:t>
                      </a:r>
                      <a:endParaRPr lang="en-US" sz="2000" b="1">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200000"/>
                        </a:lnSpc>
                        <a:spcAft>
                          <a:spcPts val="0"/>
                        </a:spcAft>
                      </a:pPr>
                      <a:r>
                        <a:rPr lang="en-US" sz="2000" b="1" dirty="0">
                          <a:latin typeface="Times New Roman"/>
                          <a:ea typeface="Times New Roman"/>
                          <a:cs typeface="Arial"/>
                        </a:rPr>
                        <a:t>63.59±0.56</a:t>
                      </a:r>
                      <a:r>
                        <a:rPr lang="en-US" sz="2000" b="1" baseline="30000" dirty="0">
                          <a:latin typeface="Times New Roman"/>
                          <a:ea typeface="Times New Roman"/>
                          <a:cs typeface="Arial"/>
                        </a:rPr>
                        <a:t>**</a:t>
                      </a:r>
                      <a:endParaRPr lang="en-US" sz="20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8369" name="Rectangle 1"/>
          <p:cNvSpPr>
            <a:spLocks noChangeArrowheads="1"/>
          </p:cNvSpPr>
          <p:nvPr/>
        </p:nvSpPr>
        <p:spPr bwMode="auto">
          <a:xfrm>
            <a:off x="685800" y="5943600"/>
            <a:ext cx="8062143" cy="110799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Data shown are expressed as mean ± S.E.</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&lt;0.001,</a:t>
            </a:r>
            <a:r>
              <a:rPr kumimoji="0" lang="en-US" b="1" i="1"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&lt;0.01, </a:t>
            </a: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&lt;0.05   significant increase compared to normal control.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914400" y="228600"/>
            <a:ext cx="7162800" cy="646331"/>
          </a:xfrm>
          <a:prstGeom prst="rect">
            <a:avLst/>
          </a:prstGeom>
        </p:spPr>
        <p:txBody>
          <a:bodyPr wrap="square">
            <a:spAutoFit/>
          </a:bodyPr>
          <a:lstStyle/>
          <a:p>
            <a:r>
              <a:rPr lang="en-US" b="1" dirty="0" smtClean="0">
                <a:solidFill>
                  <a:srgbClr val="FF0000"/>
                </a:solidFill>
                <a:latin typeface="Times New Roman" pitchFamily="18" charset="0"/>
                <a:ea typeface="Times New Roman" pitchFamily="18" charset="0"/>
                <a:cs typeface="Times New Roman" pitchFamily="18" charset="0"/>
              </a:rPr>
              <a:t>Table 2:</a:t>
            </a:r>
            <a:r>
              <a:rPr lang="en-US" b="1" dirty="0" smtClean="0">
                <a:latin typeface="Times New Roman" pitchFamily="18" charset="0"/>
                <a:ea typeface="Times New Roman" pitchFamily="18" charset="0"/>
                <a:cs typeface="Times New Roman" pitchFamily="18" charset="0"/>
              </a:rPr>
              <a:t> Real time </a:t>
            </a:r>
            <a:r>
              <a:rPr lang="en-US" b="1" dirty="0" err="1" smtClean="0">
                <a:latin typeface="Times New Roman" pitchFamily="18" charset="0"/>
                <a:ea typeface="Times New Roman" pitchFamily="18" charset="0"/>
                <a:cs typeface="Times New Roman" pitchFamily="18" charset="0"/>
              </a:rPr>
              <a:t>qPCR</a:t>
            </a:r>
            <a:r>
              <a:rPr lang="en-US" b="1" dirty="0" smtClean="0">
                <a:latin typeface="Times New Roman" pitchFamily="18" charset="0"/>
                <a:ea typeface="Times New Roman" pitchFamily="18" charset="0"/>
                <a:cs typeface="Times New Roman" pitchFamily="18" charset="0"/>
              </a:rPr>
              <a:t> expression levels of </a:t>
            </a:r>
            <a:r>
              <a:rPr lang="en-US" b="1" dirty="0" err="1" smtClean="0">
                <a:latin typeface="Times New Roman" pitchFamily="18" charset="0"/>
                <a:ea typeface="Times New Roman" pitchFamily="18" charset="0"/>
                <a:cs typeface="Times New Roman" pitchFamily="18" charset="0"/>
              </a:rPr>
              <a:t>miRNAs</a:t>
            </a:r>
            <a:r>
              <a:rPr lang="en-US" b="1" dirty="0" smtClean="0">
                <a:latin typeface="Times New Roman" pitchFamily="18" charset="0"/>
                <a:ea typeface="Times New Roman" pitchFamily="18" charset="0"/>
                <a:cs typeface="Times New Roman" pitchFamily="18" charset="0"/>
              </a:rPr>
              <a:t> in serum of the different studied groups</a:t>
            </a:r>
            <a:endParaRPr lang="en-US" b="1" dirty="0"/>
          </a:p>
        </p:txBody>
      </p:sp>
    </p:spTree>
  </p:cSld>
  <p:clrMapOvr>
    <a:masterClrMapping/>
  </p:clrMapOvr>
  <p:transition spd="slow" advTm="88110">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0"/>
            <a:ext cx="9144000" cy="5410200"/>
          </a:xfrm>
          <a:prstGeom prst="rect">
            <a:avLst/>
          </a:prstGeom>
          <a:noFill/>
          <a:ln w="9525">
            <a:noFill/>
            <a:miter lim="800000"/>
            <a:headEnd/>
            <a:tailEnd/>
          </a:ln>
        </p:spPr>
      </p:pic>
      <p:sp>
        <p:nvSpPr>
          <p:cNvPr id="3" name="Rectangle 2"/>
          <p:cNvSpPr/>
          <p:nvPr/>
        </p:nvSpPr>
        <p:spPr>
          <a:xfrm>
            <a:off x="457200" y="5638800"/>
            <a:ext cx="8229600" cy="646331"/>
          </a:xfrm>
          <a:prstGeom prst="rect">
            <a:avLst/>
          </a:prstGeom>
        </p:spPr>
        <p:txBody>
          <a:bodyPr wrap="square">
            <a:spAutoFit/>
          </a:bodyPr>
          <a:lstStyle/>
          <a:p>
            <a:r>
              <a:rPr lang="en-US" b="1" dirty="0" smtClean="0">
                <a:solidFill>
                  <a:srgbClr val="FF0000"/>
                </a:solidFill>
              </a:rPr>
              <a:t>Figure 1: </a:t>
            </a:r>
            <a:r>
              <a:rPr lang="en-US" b="1" dirty="0" smtClean="0"/>
              <a:t>ROC curve analysis displaying the diagnostic power of the studied </a:t>
            </a:r>
            <a:r>
              <a:rPr lang="en-US" b="1" dirty="0" err="1" smtClean="0"/>
              <a:t>miRNAs</a:t>
            </a:r>
            <a:r>
              <a:rPr lang="en-US" b="1" dirty="0" smtClean="0"/>
              <a:t> in early stage of fibrosis</a:t>
            </a:r>
            <a:r>
              <a:rPr lang="en-US" dirty="0" smtClean="0"/>
              <a:t>.</a:t>
            </a:r>
            <a:endParaRPr lang="en-US" dirty="0"/>
          </a:p>
        </p:txBody>
      </p:sp>
    </p:spTree>
  </p:cSld>
  <p:clrMapOvr>
    <a:masterClrMapping/>
  </p:clrMapOvr>
  <p:transition spd="slow" advTm="88110">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0" y="0"/>
            <a:ext cx="9143999" cy="5486400"/>
          </a:xfrm>
          <a:prstGeom prst="rect">
            <a:avLst/>
          </a:prstGeom>
          <a:noFill/>
          <a:ln w="9525">
            <a:noFill/>
            <a:miter lim="800000"/>
            <a:headEnd/>
            <a:tailEnd/>
          </a:ln>
        </p:spPr>
      </p:pic>
      <p:sp>
        <p:nvSpPr>
          <p:cNvPr id="56322" name="Rectangle 2"/>
          <p:cNvSpPr>
            <a:spLocks noChangeArrowheads="1"/>
          </p:cNvSpPr>
          <p:nvPr/>
        </p:nvSpPr>
        <p:spPr bwMode="auto">
          <a:xfrm>
            <a:off x="228599" y="5655618"/>
            <a:ext cx="868680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Figure 2:</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ROC curve analysis displaying diagnostic power of studied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miRNAs</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late stage of fibrosis.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56323" name="Rectangle 3"/>
          <p:cNvSpPr>
            <a:spLocks noChangeArrowheads="1"/>
          </p:cNvSpPr>
          <p:nvPr/>
        </p:nvSpPr>
        <p:spPr bwMode="auto">
          <a:xfrm>
            <a:off x="609600" y="457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Figure 3:</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ROC curve analysis displaying diagnostic power of studied </a:t>
            </a:r>
            <a:r>
              <a:rPr kumimoji="0" lang="en-US"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miRNAs</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late stage of fibrosis.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Tm="88110">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755" y="452718"/>
            <a:ext cx="6930490" cy="1400530"/>
          </a:xfrm>
        </p:spPr>
        <p:txBody>
          <a:bodyPr anchor="ctr"/>
          <a:lstStyle/>
          <a:p>
            <a:pPr algn="ctr"/>
            <a:r>
              <a:rPr lang="en-U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Conclusions</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p:cNvSpPr>
            <a:spLocks noGrp="1"/>
          </p:cNvSpPr>
          <p:nvPr>
            <p:ph idx="1"/>
          </p:nvPr>
        </p:nvSpPr>
        <p:spPr>
          <a:xfrm>
            <a:off x="533400" y="1219200"/>
            <a:ext cx="7810500" cy="4547552"/>
          </a:xfrm>
        </p:spPr>
        <p:txBody>
          <a:bodyPr>
            <a:noAutofit/>
          </a:bodyPr>
          <a:lstStyle/>
          <a:p>
            <a:pPr marL="0" indent="0" algn="just">
              <a:buNone/>
            </a:pPr>
            <a:endParaRPr lang="en-US" altLang="en-US" sz="2400" dirty="0">
              <a:latin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762000" y="1981200"/>
            <a:ext cx="7924800" cy="4195481"/>
          </a:xfrm>
          <a:prstGeom prst="rect">
            <a:avLst/>
          </a:prstGeom>
        </p:spPr>
        <p:txBody>
          <a:bodyPr vert="horz" lIns="91440" tIns="45720" rIns="91440" bIns="45720" rtlCol="0">
            <a:normAutofit/>
          </a:bodyPr>
          <a:lstStyle/>
          <a:p>
            <a:pPr marL="342900" marR="0" lvl="0" indent="-342900" algn="just" defTabSz="457200" rtl="0" eaLnBrk="1" fontAlgn="auto" latinLnBrk="0" hangingPunct="1">
              <a:lnSpc>
                <a:spcPct val="100000"/>
              </a:lnSpc>
              <a:spcBef>
                <a:spcPts val="1000"/>
              </a:spcBef>
              <a:spcAft>
                <a:spcPts val="0"/>
              </a:spcAft>
              <a:buClr>
                <a:schemeClr val="accent1">
                  <a:lumMod val="60000"/>
                  <a:lumOff val="40000"/>
                </a:schemeClr>
              </a:buClr>
              <a:buSzPct val="80000"/>
              <a:buFont typeface="Wingdings" pitchFamily="2" charset="2"/>
              <a:buChar char="v"/>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This study indicated that </a:t>
            </a:r>
            <a:r>
              <a:rPr kumimoji="0" lang="en-US" sz="2000" b="1" i="0" u="none" strike="noStrike" kern="1200" cap="none" spc="0" normalizeH="0" baseline="0" noProof="0" dirty="0" err="1" smtClean="0">
                <a:ln>
                  <a:noFill/>
                </a:ln>
                <a:solidFill>
                  <a:schemeClr val="tx1"/>
                </a:solidFill>
                <a:effectLst/>
                <a:uLnTx/>
                <a:uFillTx/>
                <a:latin typeface="+mj-lt"/>
                <a:ea typeface="+mj-ea"/>
                <a:cs typeface="+mj-cs"/>
              </a:rPr>
              <a:t>miRNAs</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might be considered potential diagnostic biomarkers for activation of HSCs and formation of fibrosis and offer insight into its progression. </a:t>
            </a:r>
          </a:p>
          <a:p>
            <a:pPr marL="342900" marR="0" lvl="0" indent="-342900" algn="just" defTabSz="457200" rtl="0" eaLnBrk="1" fontAlgn="auto" latinLnBrk="0" hangingPunct="1">
              <a:lnSpc>
                <a:spcPct val="100000"/>
              </a:lnSpc>
              <a:spcBef>
                <a:spcPts val="1000"/>
              </a:spcBef>
              <a:spcAft>
                <a:spcPts val="0"/>
              </a:spcAft>
              <a:buClr>
                <a:schemeClr val="accent1">
                  <a:lumMod val="60000"/>
                  <a:lumOff val="40000"/>
                </a:schemeClr>
              </a:buClr>
              <a:buSzPct val="80000"/>
              <a:buFont typeface="Wingdings" pitchFamily="2" charset="2"/>
              <a:buChar char="v"/>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We found that miR-138 was the more specific </a:t>
            </a:r>
            <a:r>
              <a:rPr kumimoji="0" lang="en-US" sz="2000" b="1" i="0" u="none" strike="noStrike" kern="1200" cap="none" spc="0" normalizeH="0" baseline="0" noProof="0" dirty="0" err="1" smtClean="0">
                <a:ln>
                  <a:noFill/>
                </a:ln>
                <a:solidFill>
                  <a:schemeClr val="tx1"/>
                </a:solidFill>
                <a:effectLst/>
                <a:uLnTx/>
                <a:uFillTx/>
                <a:latin typeface="+mj-lt"/>
                <a:ea typeface="+mj-ea"/>
                <a:cs typeface="+mj-cs"/>
              </a:rPr>
              <a:t>miRNA</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expressed in early and late fibrosis, followed by miR-143 in late fibrosis. However, the other </a:t>
            </a:r>
            <a:r>
              <a:rPr kumimoji="0" lang="en-US" sz="2000" b="1" i="0" u="none" strike="noStrike" kern="1200" cap="none" spc="0" normalizeH="0" baseline="0" noProof="0" dirty="0" err="1" smtClean="0">
                <a:ln>
                  <a:noFill/>
                </a:ln>
                <a:solidFill>
                  <a:schemeClr val="tx1"/>
                </a:solidFill>
                <a:effectLst/>
                <a:uLnTx/>
                <a:uFillTx/>
                <a:latin typeface="+mj-lt"/>
                <a:ea typeface="+mj-ea"/>
                <a:cs typeface="+mj-cs"/>
              </a:rPr>
              <a:t>miRNAs</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that were studied (miR-140, miR-235, miR-238, miR-349) showed increasing expression in late stage of fibrosis more than in the early stage. </a:t>
            </a:r>
          </a:p>
          <a:p>
            <a:pPr marL="342900" marR="0" lvl="0" indent="-342900" algn="just" defTabSz="457200" rtl="0" eaLnBrk="1" fontAlgn="auto" latinLnBrk="0" hangingPunct="1">
              <a:lnSpc>
                <a:spcPct val="100000"/>
              </a:lnSpc>
              <a:spcBef>
                <a:spcPts val="1000"/>
              </a:spcBef>
              <a:spcAft>
                <a:spcPts val="0"/>
              </a:spcAft>
              <a:buClr>
                <a:schemeClr val="accent1">
                  <a:lumMod val="60000"/>
                  <a:lumOff val="40000"/>
                </a:schemeClr>
              </a:buClr>
              <a:buSzPct val="80000"/>
              <a:buFont typeface="Wingdings" pitchFamily="2" charset="2"/>
              <a:buChar char="v"/>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Thus, it is recommended that further study be conducted at a larger scale</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918274453"/>
      </p:ext>
    </p:extLst>
  </p:cSld>
  <p:clrMapOvr>
    <a:masterClrMapping/>
  </p:clrMapOvr>
  <p:transition spd="slow" advTm="88110">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55380" cy="1400530"/>
          </a:xfrm>
        </p:spPr>
        <p:txBody>
          <a:bodyPr/>
          <a:lstStyle/>
          <a:p>
            <a:pPr algn="ctr"/>
            <a:r>
              <a:rPr lang="en-US" sz="4400" b="1" i="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Take Home Message</a:t>
            </a:r>
          </a:p>
        </p:txBody>
      </p:sp>
      <p:sp>
        <p:nvSpPr>
          <p:cNvPr id="3" name="Content Placeholder 2"/>
          <p:cNvSpPr>
            <a:spLocks noGrp="1"/>
          </p:cNvSpPr>
          <p:nvPr>
            <p:ph idx="1"/>
          </p:nvPr>
        </p:nvSpPr>
        <p:spPr>
          <a:xfrm>
            <a:off x="762000" y="2057400"/>
            <a:ext cx="7924800" cy="4195481"/>
          </a:xfrm>
        </p:spPr>
        <p:txBody>
          <a:bodyPr>
            <a:normAutofit/>
          </a:bodyPr>
          <a:lstStyle/>
          <a:p>
            <a:pPr algn="just">
              <a:buFont typeface="Wingdings" pitchFamily="2" charset="2"/>
              <a:buChar char="v"/>
            </a:pPr>
            <a:r>
              <a:rPr lang="en-US" altLang="en-US" sz="2800" b="1" dirty="0" smtClean="0">
                <a:latin typeface="Calibri" panose="020F0502020204030204" pitchFamily="34" charset="0"/>
                <a:cs typeface="Times New Roman" panose="02020603050405020304" pitchFamily="18" charset="0"/>
              </a:rPr>
              <a:t>The circulating </a:t>
            </a:r>
            <a:r>
              <a:rPr lang="en-US" altLang="en-US" sz="2800" b="1" dirty="0" err="1" smtClean="0">
                <a:latin typeface="Calibri" panose="020F0502020204030204" pitchFamily="34" charset="0"/>
                <a:cs typeface="Times New Roman" panose="02020603050405020304" pitchFamily="18" charset="0"/>
              </a:rPr>
              <a:t>miRNAs</a:t>
            </a:r>
            <a:r>
              <a:rPr lang="en-US" altLang="en-US" sz="2800" b="1" dirty="0" smtClean="0">
                <a:latin typeface="Calibri" panose="020F0502020204030204" pitchFamily="34" charset="0"/>
                <a:cs typeface="Times New Roman" panose="02020603050405020304" pitchFamily="18" charset="0"/>
              </a:rPr>
              <a:t> could serve as novel non-invasive diagnostic and prognostic tools for the assessment of liver fibrosis.</a:t>
            </a:r>
          </a:p>
          <a:p>
            <a:pPr algn="just">
              <a:buFont typeface="Wingdings" pitchFamily="2" charset="2"/>
              <a:buChar char="v"/>
            </a:pPr>
            <a:endParaRPr lang="en-US" sz="2800" dirty="0"/>
          </a:p>
        </p:txBody>
      </p:sp>
    </p:spTree>
  </p:cSld>
  <p:clrMapOvr>
    <a:masterClrMapping/>
  </p:clrMapOvr>
  <p:transition spd="slow" advTm="88110">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391" y="1726080"/>
            <a:ext cx="8229600" cy="2541120"/>
          </a:xfrm>
        </p:spPr>
        <p:txBody>
          <a:bodyPr>
            <a:normAutofit fontScale="85000" lnSpcReduction="20000"/>
          </a:bodyPr>
          <a:lstStyle/>
          <a:p>
            <a:pPr algn="l" rtl="0">
              <a:buFont typeface="Wingdings" pitchFamily="2" charset="2"/>
              <a:buChar char="v"/>
            </a:pPr>
            <a:r>
              <a:rPr lang="en-US" sz="3100" b="1" dirty="0">
                <a:latin typeface="Calibri" panose="020F0502020204030204" pitchFamily="34" charset="0"/>
              </a:rPr>
              <a:t>Prof. Dr. Mona </a:t>
            </a:r>
            <a:r>
              <a:rPr lang="en-US" sz="3100" b="1" dirty="0" err="1">
                <a:latin typeface="Calibri" panose="020F0502020204030204" pitchFamily="34" charset="0"/>
              </a:rPr>
              <a:t>Zoheiry</a:t>
            </a:r>
            <a:endParaRPr lang="en-US" sz="3100" b="1" dirty="0">
              <a:latin typeface="Calibri" panose="020F0502020204030204" pitchFamily="34" charset="0"/>
            </a:endParaRPr>
          </a:p>
          <a:p>
            <a:pPr algn="l" rtl="0">
              <a:buFont typeface="Wingdings" pitchFamily="2" charset="2"/>
              <a:buChar char="v"/>
            </a:pPr>
            <a:r>
              <a:rPr lang="en-US" sz="3100" b="1" dirty="0">
                <a:latin typeface="Calibri" panose="020F0502020204030204" pitchFamily="34" charset="0"/>
              </a:rPr>
              <a:t>Prof. Dr. </a:t>
            </a:r>
            <a:r>
              <a:rPr lang="en-US" sz="3100" b="1" dirty="0" err="1">
                <a:latin typeface="Calibri" panose="020F0502020204030204" pitchFamily="34" charset="0"/>
              </a:rPr>
              <a:t>Eman</a:t>
            </a:r>
            <a:r>
              <a:rPr lang="en-US" sz="3100" b="1" dirty="0">
                <a:latin typeface="Calibri" panose="020F0502020204030204" pitchFamily="34" charset="0"/>
              </a:rPr>
              <a:t> El-</a:t>
            </a:r>
            <a:r>
              <a:rPr lang="en-US" sz="3100" b="1" dirty="0" err="1">
                <a:latin typeface="Calibri" panose="020F0502020204030204" pitchFamily="34" charset="0"/>
              </a:rPr>
              <a:t>Ahwany</a:t>
            </a:r>
            <a:endParaRPr lang="en-US" sz="3100" b="1" dirty="0">
              <a:latin typeface="Calibri" panose="020F0502020204030204" pitchFamily="34" charset="0"/>
            </a:endParaRPr>
          </a:p>
          <a:p>
            <a:pPr algn="l" rtl="0">
              <a:buFont typeface="Wingdings" pitchFamily="2" charset="2"/>
              <a:buChar char="v"/>
            </a:pPr>
            <a:r>
              <a:rPr lang="en-US" sz="3100" b="1" dirty="0">
                <a:latin typeface="Calibri" panose="020F0502020204030204" pitchFamily="34" charset="0"/>
              </a:rPr>
              <a:t>Prof. Dr. </a:t>
            </a:r>
            <a:r>
              <a:rPr lang="en-US" sz="3100" b="1" dirty="0" err="1">
                <a:latin typeface="Calibri" panose="020F0502020204030204" pitchFamily="34" charset="0"/>
              </a:rPr>
              <a:t>Faten</a:t>
            </a:r>
            <a:r>
              <a:rPr lang="en-US" sz="3100" b="1" dirty="0">
                <a:latin typeface="Calibri" panose="020F0502020204030204" pitchFamily="34" charset="0"/>
              </a:rPr>
              <a:t> Nagy</a:t>
            </a:r>
          </a:p>
          <a:p>
            <a:pPr algn="l" rtl="0">
              <a:buFont typeface="Wingdings" pitchFamily="2" charset="2"/>
              <a:buChar char="v"/>
            </a:pPr>
            <a:r>
              <a:rPr lang="en-US" sz="3100" b="1" dirty="0">
                <a:latin typeface="Calibri" panose="020F0502020204030204" pitchFamily="34" charset="0"/>
              </a:rPr>
              <a:t>Dr. </a:t>
            </a:r>
            <a:r>
              <a:rPr lang="en-US" sz="3100" b="1" dirty="0" err="1">
                <a:latin typeface="Calibri" panose="020F0502020204030204" pitchFamily="34" charset="0"/>
              </a:rPr>
              <a:t>Hoda</a:t>
            </a:r>
            <a:r>
              <a:rPr lang="en-US" sz="3100" b="1" dirty="0">
                <a:latin typeface="Calibri" panose="020F0502020204030204" pitchFamily="34" charset="0"/>
              </a:rPr>
              <a:t> Abu </a:t>
            </a:r>
            <a:r>
              <a:rPr lang="en-US" sz="3100" b="1" dirty="0" err="1">
                <a:latin typeface="Calibri" panose="020F0502020204030204" pitchFamily="34" charset="0"/>
              </a:rPr>
              <a:t>Taleb</a:t>
            </a:r>
            <a:endParaRPr lang="en-US" sz="3100" b="1" dirty="0">
              <a:latin typeface="Calibri" panose="020F0502020204030204" pitchFamily="34" charset="0"/>
            </a:endParaRPr>
          </a:p>
          <a:p>
            <a:pPr algn="l" rtl="0">
              <a:buFont typeface="Wingdings" pitchFamily="2" charset="2"/>
              <a:buChar char="v"/>
            </a:pPr>
            <a:r>
              <a:rPr lang="en-US" sz="3100" b="1" dirty="0">
                <a:latin typeface="Calibri" panose="020F0502020204030204" pitchFamily="34" charset="0"/>
              </a:rPr>
              <a:t>Dr. Marwa Hassan</a:t>
            </a:r>
          </a:p>
          <a:p>
            <a:pPr algn="l" rtl="0">
              <a:buFont typeface="Wingdings" pitchFamily="2" charset="2"/>
              <a:buChar char="v"/>
            </a:pPr>
            <a:r>
              <a:rPr lang="en-US" sz="3100" b="1" dirty="0">
                <a:latin typeface="Calibri" panose="020F0502020204030204" pitchFamily="34" charset="0"/>
              </a:rPr>
              <a:t>Dr. </a:t>
            </a:r>
            <a:r>
              <a:rPr lang="en-US" sz="3100" b="1" dirty="0" err="1">
                <a:latin typeface="Calibri" panose="020F0502020204030204" pitchFamily="34" charset="0"/>
              </a:rPr>
              <a:t>Shaimaa</a:t>
            </a:r>
            <a:r>
              <a:rPr lang="en-US" sz="3100" b="1" dirty="0">
                <a:latin typeface="Calibri" panose="020F0502020204030204" pitchFamily="34" charset="0"/>
              </a:rPr>
              <a:t> Hassan</a:t>
            </a:r>
            <a:endParaRPr lang="ar-EG" b="1" dirty="0">
              <a:latin typeface="Calibri" panose="020F0502020204030204" pitchFamily="34" charset="0"/>
            </a:endParaRPr>
          </a:p>
        </p:txBody>
      </p:sp>
      <p:pic>
        <p:nvPicPr>
          <p:cNvPr id="5" name="Picture 4" descr="C:\Users\USER\Desktop\Berlin 2011\DSC08598.JPG"/>
          <p:cNvPicPr/>
          <p:nvPr/>
        </p:nvPicPr>
        <p:blipFill>
          <a:blip r:embed="rId2" cstate="print"/>
          <a:srcRect/>
          <a:stretch>
            <a:fillRect/>
          </a:stretch>
        </p:blipFill>
        <p:spPr bwMode="auto">
          <a:xfrm>
            <a:off x="251520" y="4343400"/>
            <a:ext cx="2110680" cy="22860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C:\Users\USER\Documents\camera\IMG-20131014-00391.jpg"/>
          <p:cNvPicPr/>
          <p:nvPr/>
        </p:nvPicPr>
        <p:blipFill>
          <a:blip r:embed="rId3" cstate="print"/>
          <a:srcRect/>
          <a:stretch>
            <a:fillRect/>
          </a:stretch>
        </p:blipFill>
        <p:spPr bwMode="auto">
          <a:xfrm>
            <a:off x="4267200" y="4419600"/>
            <a:ext cx="2438400" cy="2209800"/>
          </a:xfrm>
          <a:prstGeom prst="rect">
            <a:avLst/>
          </a:prstGeom>
          <a:ln w="88900" cap="sq" cmpd="thickThin">
            <a:solidFill>
              <a:srgbClr val="000000"/>
            </a:solidFill>
            <a:prstDash val="solid"/>
            <a:miter lim="800000"/>
          </a:ln>
          <a:effectLst>
            <a:innerShdw blurRad="76200">
              <a:srgbClr val="000000"/>
            </a:innerShdw>
          </a:effectLst>
        </p:spPr>
      </p:pic>
      <p:pic>
        <p:nvPicPr>
          <p:cNvPr id="55298" name="Picture 2" descr="C:\Users\user\Downloads\20160924_133757.jpg"/>
          <p:cNvPicPr>
            <a:picLocks noChangeAspect="1" noChangeArrowheads="1"/>
          </p:cNvPicPr>
          <p:nvPr/>
        </p:nvPicPr>
        <p:blipFill>
          <a:blip r:embed="rId4" cstate="print"/>
          <a:srcRect/>
          <a:stretch>
            <a:fillRect/>
          </a:stretch>
        </p:blipFill>
        <p:spPr bwMode="auto">
          <a:xfrm>
            <a:off x="7010400" y="3810000"/>
            <a:ext cx="1913384" cy="2743200"/>
          </a:xfrm>
          <a:prstGeom prst="rect">
            <a:avLst/>
          </a:prstGeom>
          <a:ln w="88900" cap="sq" cmpd="thickThin">
            <a:solidFill>
              <a:srgbClr val="000000"/>
            </a:solidFill>
            <a:prstDash val="solid"/>
            <a:miter lim="800000"/>
          </a:ln>
          <a:effectLst>
            <a:innerShdw blurRad="76200">
              <a:srgbClr val="000000"/>
            </a:innerShdw>
          </a:effectLst>
        </p:spPr>
      </p:pic>
      <p:sp>
        <p:nvSpPr>
          <p:cNvPr id="8" name="Title 1"/>
          <p:cNvSpPr txBox="1">
            <a:spLocks/>
          </p:cNvSpPr>
          <p:nvPr/>
        </p:nvSpPr>
        <p:spPr>
          <a:xfrm>
            <a:off x="1106755" y="76200"/>
            <a:ext cx="6930490" cy="140053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Immunology Team</a:t>
            </a:r>
            <a:b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(Immunology Department, Theodor </a:t>
            </a:r>
            <a:r>
              <a:rPr lang="en-US" sz="2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Bilharz</a:t>
            </a: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Research Institute)</a:t>
            </a:r>
            <a:r>
              <a:rPr lang="en-US" sz="6600" dirty="0">
                <a:solidFill>
                  <a:srgbClr val="FFFF00"/>
                </a:solidFill>
              </a:rPr>
              <a:t/>
            </a:r>
            <a:br>
              <a:rPr lang="en-US" sz="6600" dirty="0">
                <a:solidFill>
                  <a:srgbClr val="FFFF00"/>
                </a:solidFill>
              </a:rPr>
            </a:b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049" name="Picture 1" descr="C:\Users\user\Downloads\IMG-20161007-WA0010-1.jpg"/>
          <p:cNvPicPr>
            <a:picLocks noChangeAspect="1" noChangeArrowheads="1"/>
          </p:cNvPicPr>
          <p:nvPr/>
        </p:nvPicPr>
        <p:blipFill>
          <a:blip r:embed="rId5" cstate="print"/>
          <a:srcRect/>
          <a:stretch>
            <a:fillRect/>
          </a:stretch>
        </p:blipFill>
        <p:spPr bwMode="auto">
          <a:xfrm>
            <a:off x="6477000" y="1524000"/>
            <a:ext cx="2400300" cy="1676400"/>
          </a:xfrm>
          <a:prstGeom prst="rect">
            <a:avLst/>
          </a:prstGeom>
          <a:ln w="88900" cap="sq" cmpd="thickThin">
            <a:solidFill>
              <a:srgbClr val="000000"/>
            </a:solidFill>
            <a:prstDash val="solid"/>
            <a:miter lim="800000"/>
          </a:ln>
          <a:effectLst>
            <a:innerShdw blurRad="76200">
              <a:srgbClr val="000000"/>
            </a:innerShdw>
          </a:effectLst>
        </p:spPr>
      </p:pic>
      <p:pic>
        <p:nvPicPr>
          <p:cNvPr id="2050" name="Picture 2" descr="C:\Users\user\Downloads\20160601_145215_001-1-1.jpg"/>
          <p:cNvPicPr>
            <a:picLocks noChangeAspect="1" noChangeArrowheads="1"/>
          </p:cNvPicPr>
          <p:nvPr/>
        </p:nvPicPr>
        <p:blipFill>
          <a:blip r:embed="rId6" cstate="print"/>
          <a:srcRect t="40678" r="-1754"/>
          <a:stretch>
            <a:fillRect/>
          </a:stretch>
        </p:blipFill>
        <p:spPr bwMode="auto">
          <a:xfrm>
            <a:off x="4191000" y="1600200"/>
            <a:ext cx="1620858" cy="1905000"/>
          </a:xfrm>
          <a:prstGeom prst="rect">
            <a:avLst/>
          </a:prstGeom>
          <a:ln w="88900" cap="sq" cmpd="thickThin">
            <a:solidFill>
              <a:srgbClr val="000000"/>
            </a:solidFill>
            <a:prstDash val="solid"/>
            <a:miter lim="800000"/>
          </a:ln>
          <a:effectLst>
            <a:innerShdw blurRad="76200">
              <a:srgbClr val="000000"/>
            </a:innerShdw>
          </a:effectLst>
        </p:spPr>
      </p:pic>
      <p:pic>
        <p:nvPicPr>
          <p:cNvPr id="2051" name="Picture 3" descr="C:\Users\user\Downloads\FB_IMG_1475995036865-1-1.jpg"/>
          <p:cNvPicPr>
            <a:picLocks noChangeAspect="1" noChangeArrowheads="1"/>
          </p:cNvPicPr>
          <p:nvPr/>
        </p:nvPicPr>
        <p:blipFill>
          <a:blip r:embed="rId7" cstate="print"/>
          <a:srcRect/>
          <a:stretch>
            <a:fillRect/>
          </a:stretch>
        </p:blipFill>
        <p:spPr bwMode="auto">
          <a:xfrm>
            <a:off x="2667000" y="4419600"/>
            <a:ext cx="1314450" cy="2133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431965483"/>
      </p:ext>
    </p:extLst>
  </p:cSld>
  <p:clrMapOvr>
    <a:masterClrMapping/>
  </p:clrMapOvr>
  <p:transition spd="slow" advTm="88110">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3408"/>
            <a:ext cx="8229600" cy="1399032"/>
          </a:xfrm>
        </p:spPr>
        <p:txBody>
          <a:bodyPr>
            <a:normAutofit/>
          </a:bodyPr>
          <a:lstStyle/>
          <a:p>
            <a:pPr algn="ctr"/>
            <a: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Recommendations</a:t>
            </a:r>
          </a:p>
        </p:txBody>
      </p:sp>
      <p:sp>
        <p:nvSpPr>
          <p:cNvPr id="3" name="Content Placeholder 2"/>
          <p:cNvSpPr>
            <a:spLocks noGrp="1"/>
          </p:cNvSpPr>
          <p:nvPr>
            <p:ph idx="1"/>
          </p:nvPr>
        </p:nvSpPr>
        <p:spPr>
          <a:xfrm>
            <a:off x="539552" y="1052736"/>
            <a:ext cx="8229600" cy="4572000"/>
          </a:xfrm>
        </p:spPr>
        <p:txBody>
          <a:bodyPr>
            <a:normAutofit/>
          </a:bodyPr>
          <a:lstStyle/>
          <a:p>
            <a:pPr algn="just">
              <a:buFont typeface="Wingdings" pitchFamily="2" charset="2"/>
              <a:buChar char="v"/>
            </a:pPr>
            <a:r>
              <a:rPr lang="en-US" sz="3200" b="1" dirty="0">
                <a:solidFill>
                  <a:schemeClr val="accent5">
                    <a:lumMod val="20000"/>
                    <a:lumOff val="80000"/>
                  </a:schemeClr>
                </a:solidFill>
              </a:rPr>
              <a:t>The </a:t>
            </a:r>
            <a:r>
              <a:rPr lang="en-US" sz="3200" b="1" dirty="0" smtClean="0">
                <a:solidFill>
                  <a:schemeClr val="accent5">
                    <a:lumMod val="20000"/>
                    <a:lumOff val="80000"/>
                  </a:schemeClr>
                </a:solidFill>
              </a:rPr>
              <a:t>new and emerging insights of the pathogenesis of liver fibrosis offer </a:t>
            </a:r>
            <a:r>
              <a:rPr lang="en-US" sz="3200" b="1" dirty="0">
                <a:solidFill>
                  <a:schemeClr val="accent5">
                    <a:lumMod val="20000"/>
                    <a:lumOff val="80000"/>
                  </a:schemeClr>
                </a:solidFill>
              </a:rPr>
              <a:t>innovative diagnostic and therapeutic options.</a:t>
            </a:r>
          </a:p>
          <a:p>
            <a:pPr algn="just">
              <a:buFont typeface="Wingdings" pitchFamily="2" charset="2"/>
              <a:buChar char="v"/>
            </a:pPr>
            <a:r>
              <a:rPr lang="en-US" sz="3200" b="1" dirty="0" smtClean="0">
                <a:solidFill>
                  <a:srgbClr val="92D050"/>
                </a:solidFill>
              </a:rPr>
              <a:t>It </a:t>
            </a:r>
            <a:r>
              <a:rPr lang="en-US" sz="3200" b="1" dirty="0">
                <a:solidFill>
                  <a:srgbClr val="92D050"/>
                </a:solidFill>
              </a:rPr>
              <a:t>is likely that in a 5-year time frame more and more evidence will be provided for an effective translation of these insights in clinical </a:t>
            </a:r>
            <a:r>
              <a:rPr lang="en-US" sz="3200" b="1" dirty="0" smtClean="0">
                <a:solidFill>
                  <a:srgbClr val="92D050"/>
                </a:solidFill>
              </a:rPr>
              <a:t>practice.</a:t>
            </a:r>
            <a:endParaRPr lang="en-US" sz="3200" b="1" dirty="0">
              <a:solidFill>
                <a:srgbClr val="92D050"/>
              </a:solidFill>
            </a:endParaRPr>
          </a:p>
          <a:p>
            <a:pPr>
              <a:buFont typeface="Wingdings" pitchFamily="2" charset="2"/>
              <a:buChar char="v"/>
            </a:pPr>
            <a:endParaRPr lang="en-US" dirty="0"/>
          </a:p>
        </p:txBody>
      </p:sp>
    </p:spTree>
    <p:extLst>
      <p:ext uri="{BB962C8B-B14F-4D97-AF65-F5344CB8AC3E}">
        <p14:creationId xmlns="" xmlns:p14="http://schemas.microsoft.com/office/powerpoint/2010/main" val="595883301"/>
      </p:ext>
    </p:extLst>
  </p:cSld>
  <p:clrMapOvr>
    <a:masterClrMapping/>
  </p:clrMapOvr>
  <p:transition spd="slow" advTm="88110">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smtClean="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Biography</a:t>
            </a:r>
            <a:endPar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lstStyle/>
          <a:p>
            <a:pPr algn="just">
              <a:buFont typeface="Wingdings" pitchFamily="2" charset="2"/>
              <a:buChar char="v"/>
            </a:pPr>
            <a:r>
              <a:rPr lang="en-US" b="1" dirty="0" smtClean="0"/>
              <a:t>All the diagrams are cited from </a:t>
            </a:r>
            <a:r>
              <a:rPr lang="en-US" b="1" dirty="0" err="1" smtClean="0"/>
              <a:t>Gressener</a:t>
            </a:r>
            <a:r>
              <a:rPr lang="en-US" b="1" dirty="0" smtClean="0"/>
              <a:t> </a:t>
            </a:r>
            <a:r>
              <a:rPr lang="en-US" b="1" i="1" dirty="0" smtClean="0"/>
              <a:t>et al</a:t>
            </a:r>
            <a:r>
              <a:rPr lang="en-US" b="1" dirty="0" smtClean="0"/>
              <a:t>., 2008, </a:t>
            </a:r>
            <a:r>
              <a:rPr lang="en-US" b="1" dirty="0" err="1" smtClean="0"/>
              <a:t>Hernandaz-Gea</a:t>
            </a:r>
            <a:r>
              <a:rPr lang="en-US" b="1" dirty="0" smtClean="0"/>
              <a:t> and </a:t>
            </a:r>
            <a:r>
              <a:rPr lang="en-US" b="1" dirty="0" err="1" smtClean="0"/>
              <a:t>Fiedman</a:t>
            </a:r>
            <a:r>
              <a:rPr lang="en-US" b="1" dirty="0" smtClean="0"/>
              <a:t> (2011) and </a:t>
            </a:r>
            <a:r>
              <a:rPr lang="en-US" b="1" dirty="0" err="1" smtClean="0"/>
              <a:t>Shrivastava</a:t>
            </a:r>
            <a:r>
              <a:rPr lang="en-US" b="1" dirty="0" smtClean="0"/>
              <a:t> et al., 2015.</a:t>
            </a:r>
            <a:endParaRPr lang="en-US" b="1" dirty="0"/>
          </a:p>
        </p:txBody>
      </p:sp>
    </p:spTree>
  </p:cSld>
  <p:clrMapOvr>
    <a:masterClrMapping/>
  </p:clrMapOvr>
  <p:transition spd="slow" advTm="88110">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399032"/>
          </a:xfrm>
        </p:spPr>
        <p:txBody>
          <a:bodyPr>
            <a:normAutofit fontScale="90000"/>
          </a:bodyPr>
          <a:lstStyle/>
          <a:p>
            <a:pPr algn="ctr"/>
            <a:r>
              <a:rPr lang="en-US" sz="3600" b="1" i="1"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t>1- Sinusoidal Events During </a:t>
            </a:r>
            <a:r>
              <a:rPr lang="en-US" sz="3600" b="1" i="1" dirty="0" err="1">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t>Fibrosing</a:t>
            </a:r>
            <a:r>
              <a:rPr lang="en-US" sz="3600" b="1" i="1"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t> Liver </a:t>
            </a:r>
            <a:r>
              <a:rPr lang="en-US" sz="3600" b="1" i="1" dirty="0" smtClean="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t>Injury</a:t>
            </a:r>
            <a:r>
              <a:rPr lang="en-US" sz="3600" b="1" i="1"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t/>
            </a:r>
            <a:br>
              <a:rPr lang="en-US" sz="3600" b="1" i="1"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br>
            <a:r>
              <a:rPr lang="en-US" sz="3200" b="1" i="1"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t/>
            </a:r>
            <a:br>
              <a:rPr lang="en-US" sz="3200" b="1" i="1"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br>
            <a:endParaRPr lang="en-US" sz="3200" dirty="0"/>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700808"/>
            <a:ext cx="9144000" cy="5157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34093503"/>
      </p:ext>
    </p:extLst>
  </p:cSld>
  <p:clrMapOvr>
    <a:masterClrMapping/>
  </p:clrMapOvr>
  <p:transition spd="slow" advTm="88110">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049" name="Object 1"/>
          <p:cNvGraphicFramePr>
            <a:graphicFrameLocks noChangeAspect="1"/>
          </p:cNvGraphicFramePr>
          <p:nvPr/>
        </p:nvGraphicFramePr>
        <p:xfrm>
          <a:off x="0" y="0"/>
          <a:ext cx="9144000" cy="6858000"/>
        </p:xfrm>
        <a:graphic>
          <a:graphicData uri="http://schemas.openxmlformats.org/presentationml/2006/ole">
            <p:oleObj spid="_x0000_s2049" name="Slide" r:id="rId4" imgW="4572180" imgH="3428933" progId="PowerPoint.Slide.8">
              <p:embed/>
            </p:oleObj>
          </a:graphicData>
        </a:graphic>
      </p:graphicFrame>
    </p:spTree>
    <p:extLst>
      <p:ext uri="{BB962C8B-B14F-4D97-AF65-F5344CB8AC3E}">
        <p14:creationId xmlns="" xmlns:p14="http://schemas.microsoft.com/office/powerpoint/2010/main" val="4192810843"/>
      </p:ext>
    </p:extLst>
  </p:cSld>
  <p:clrMapOvr>
    <a:masterClrMapping/>
  </p:clrMapOvr>
  <p:transition spd="slow" advTm="88110">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t>2-Regulatory Factors of HSCs Activation in Liver </a:t>
            </a:r>
            <a:r>
              <a:rPr lang="en-US" sz="3200" b="1" i="1" dirty="0" err="1">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t>Fibrogenesis</a:t>
            </a:r>
            <a:endParaRPr lang="en-US" sz="3200" b="1" i="1"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endParaRPr>
          </a:p>
        </p:txBody>
      </p:sp>
      <p:sp>
        <p:nvSpPr>
          <p:cNvPr id="3" name="Content Placeholder 2"/>
          <p:cNvSpPr>
            <a:spLocks noGrp="1"/>
          </p:cNvSpPr>
          <p:nvPr>
            <p:ph idx="1"/>
          </p:nvPr>
        </p:nvSpPr>
        <p:spPr>
          <a:xfrm>
            <a:off x="251520" y="1772816"/>
            <a:ext cx="8229600" cy="4572000"/>
          </a:xfrm>
        </p:spPr>
        <p:txBody>
          <a:bodyPr>
            <a:normAutofit fontScale="55000" lnSpcReduction="20000"/>
          </a:bodyPr>
          <a:lstStyle/>
          <a:p>
            <a:pPr>
              <a:buFont typeface="Wingdings" pitchFamily="2" charset="2"/>
              <a:buChar char="v"/>
            </a:pPr>
            <a:r>
              <a:rPr lang="en-US" sz="3800" b="1" dirty="0" err="1" smtClean="0">
                <a:solidFill>
                  <a:schemeClr val="accent1">
                    <a:lumMod val="40000"/>
                    <a:lumOff val="60000"/>
                  </a:schemeClr>
                </a:solidFill>
              </a:rPr>
              <a:t>Chemokines</a:t>
            </a:r>
            <a:endParaRPr lang="en-US" sz="3800" b="1" dirty="0" smtClean="0">
              <a:solidFill>
                <a:schemeClr val="accent1">
                  <a:lumMod val="40000"/>
                  <a:lumOff val="60000"/>
                </a:schemeClr>
              </a:solidFill>
            </a:endParaRPr>
          </a:p>
          <a:p>
            <a:pPr marL="64008" indent="0">
              <a:buNone/>
            </a:pPr>
            <a:r>
              <a:rPr lang="en-US" sz="2600" b="1" dirty="0" smtClean="0">
                <a:solidFill>
                  <a:srgbClr val="FF0000"/>
                </a:solidFill>
              </a:rPr>
              <a:t>     </a:t>
            </a:r>
            <a:r>
              <a:rPr lang="en-US" sz="3200" b="1" dirty="0">
                <a:solidFill>
                  <a:srgbClr val="FF0000"/>
                </a:solidFill>
              </a:rPr>
              <a:t>↑</a:t>
            </a:r>
            <a:r>
              <a:rPr lang="en-US" sz="3200" b="1" dirty="0">
                <a:solidFill>
                  <a:schemeClr val="accent5">
                    <a:lumMod val="20000"/>
                    <a:lumOff val="80000"/>
                  </a:schemeClr>
                </a:solidFill>
              </a:rPr>
              <a:t>MCP-1 </a:t>
            </a:r>
            <a:r>
              <a:rPr lang="en-US" sz="3200" b="1" dirty="0">
                <a:solidFill>
                  <a:srgbClr val="92D050"/>
                </a:solidFill>
              </a:rPr>
              <a:t>(</a:t>
            </a:r>
            <a:r>
              <a:rPr lang="en-US" sz="3200" b="1" dirty="0" err="1">
                <a:solidFill>
                  <a:srgbClr val="92D050"/>
                </a:solidFill>
              </a:rPr>
              <a:t>Chemotaxis</a:t>
            </a:r>
            <a:r>
              <a:rPr lang="en-US" sz="3200" b="1" dirty="0" smtClean="0">
                <a:solidFill>
                  <a:srgbClr val="92D050"/>
                </a:solidFill>
              </a:rPr>
              <a:t>)</a:t>
            </a:r>
            <a:r>
              <a:rPr lang="en-US" sz="3200" b="1" dirty="0" smtClean="0">
                <a:solidFill>
                  <a:schemeClr val="accent5">
                    <a:lumMod val="20000"/>
                    <a:lumOff val="80000"/>
                  </a:schemeClr>
                </a:solidFill>
              </a:rPr>
              <a:t>.</a:t>
            </a:r>
            <a:endParaRPr lang="en-US" sz="3200" b="1" dirty="0">
              <a:solidFill>
                <a:schemeClr val="accent5">
                  <a:lumMod val="20000"/>
                  <a:lumOff val="80000"/>
                </a:schemeClr>
              </a:solidFill>
            </a:endParaRPr>
          </a:p>
          <a:p>
            <a:pPr>
              <a:buFont typeface="Wingdings" pitchFamily="2" charset="2"/>
              <a:buChar char="v"/>
            </a:pPr>
            <a:r>
              <a:rPr lang="en-US" sz="3800" b="1" dirty="0" smtClean="0">
                <a:solidFill>
                  <a:schemeClr val="accent1">
                    <a:lumMod val="40000"/>
                    <a:lumOff val="60000"/>
                  </a:schemeClr>
                </a:solidFill>
              </a:rPr>
              <a:t>Growth factors</a:t>
            </a:r>
          </a:p>
          <a:p>
            <a:pPr marL="64008" indent="0">
              <a:buNone/>
            </a:pPr>
            <a:r>
              <a:rPr lang="en-US" sz="3600" b="1" dirty="0" smtClean="0">
                <a:solidFill>
                  <a:srgbClr val="FF0000"/>
                </a:solidFill>
              </a:rPr>
              <a:t>     </a:t>
            </a:r>
            <a:r>
              <a:rPr lang="en-US" sz="3200" b="1" dirty="0" smtClean="0">
                <a:solidFill>
                  <a:srgbClr val="FF0000"/>
                </a:solidFill>
              </a:rPr>
              <a:t>↑ </a:t>
            </a:r>
            <a:r>
              <a:rPr lang="en-US" sz="3200" b="1" dirty="0" smtClean="0">
                <a:solidFill>
                  <a:schemeClr val="accent5">
                    <a:lumMod val="20000"/>
                    <a:lumOff val="80000"/>
                  </a:schemeClr>
                </a:solidFill>
              </a:rPr>
              <a:t>TGF-</a:t>
            </a:r>
            <a:r>
              <a:rPr lang="en-US" sz="3200" b="1" i="1" dirty="0" smtClean="0">
                <a:solidFill>
                  <a:schemeClr val="accent5">
                    <a:lumMod val="20000"/>
                    <a:lumOff val="80000"/>
                  </a:schemeClr>
                </a:solidFill>
              </a:rPr>
              <a:t>beta </a:t>
            </a:r>
            <a:r>
              <a:rPr lang="en-US" sz="3200" b="1" i="1" dirty="0" smtClean="0">
                <a:solidFill>
                  <a:srgbClr val="92D050"/>
                </a:solidFill>
              </a:rPr>
              <a:t>(ECM Synthesis).</a:t>
            </a:r>
            <a:endParaRPr lang="en-US" sz="3200" b="1" dirty="0">
              <a:solidFill>
                <a:schemeClr val="accent5">
                  <a:lumMod val="20000"/>
                  <a:lumOff val="80000"/>
                </a:schemeClr>
              </a:solidFill>
            </a:endParaRPr>
          </a:p>
          <a:p>
            <a:pPr>
              <a:buNone/>
            </a:pPr>
            <a:r>
              <a:rPr lang="en-US" sz="3200" b="1" dirty="0" smtClean="0">
                <a:solidFill>
                  <a:srgbClr val="FF0000"/>
                </a:solidFill>
              </a:rPr>
              <a:t>      ↑ </a:t>
            </a:r>
            <a:r>
              <a:rPr lang="en-US" sz="3200" b="1" dirty="0" smtClean="0">
                <a:solidFill>
                  <a:schemeClr val="accent5">
                    <a:lumMod val="20000"/>
                    <a:lumOff val="80000"/>
                  </a:schemeClr>
                </a:solidFill>
              </a:rPr>
              <a:t>PDGF </a:t>
            </a:r>
            <a:r>
              <a:rPr lang="en-US" sz="3200" b="1" dirty="0" smtClean="0">
                <a:solidFill>
                  <a:srgbClr val="92D050"/>
                </a:solidFill>
              </a:rPr>
              <a:t>(Proliferation)</a:t>
            </a:r>
            <a:r>
              <a:rPr lang="en-US" sz="3200" b="1" dirty="0" smtClean="0">
                <a:solidFill>
                  <a:schemeClr val="accent5">
                    <a:lumMod val="20000"/>
                    <a:lumOff val="80000"/>
                  </a:schemeClr>
                </a:solidFill>
              </a:rPr>
              <a:t>.</a:t>
            </a:r>
            <a:endParaRPr lang="en-US" sz="3200" b="1" dirty="0">
              <a:solidFill>
                <a:schemeClr val="accent5">
                  <a:lumMod val="20000"/>
                  <a:lumOff val="80000"/>
                </a:schemeClr>
              </a:solidFill>
            </a:endParaRPr>
          </a:p>
          <a:p>
            <a:pPr>
              <a:buNone/>
            </a:pPr>
            <a:r>
              <a:rPr lang="en-US" sz="3200" b="1" dirty="0" smtClean="0">
                <a:solidFill>
                  <a:srgbClr val="FF0000"/>
                </a:solidFill>
              </a:rPr>
              <a:t>      ↑ </a:t>
            </a:r>
            <a:r>
              <a:rPr lang="en-US" sz="3200" b="1" dirty="0" smtClean="0">
                <a:solidFill>
                  <a:schemeClr val="accent5">
                    <a:lumMod val="20000"/>
                    <a:lumOff val="80000"/>
                  </a:schemeClr>
                </a:solidFill>
              </a:rPr>
              <a:t>VEGF </a:t>
            </a:r>
            <a:r>
              <a:rPr lang="en-US" sz="3200" b="1" dirty="0" smtClean="0">
                <a:solidFill>
                  <a:srgbClr val="92D050"/>
                </a:solidFill>
              </a:rPr>
              <a:t>(Pro-</a:t>
            </a:r>
            <a:r>
              <a:rPr lang="en-US" sz="3200" b="1" dirty="0" err="1" smtClean="0">
                <a:solidFill>
                  <a:srgbClr val="92D050"/>
                </a:solidFill>
              </a:rPr>
              <a:t>angiogenic</a:t>
            </a:r>
            <a:r>
              <a:rPr lang="en-US" sz="3200" b="1" dirty="0" smtClean="0">
                <a:solidFill>
                  <a:srgbClr val="92D050"/>
                </a:solidFill>
              </a:rPr>
              <a:t>)</a:t>
            </a:r>
            <a:r>
              <a:rPr lang="en-US" sz="3200" b="1" dirty="0" smtClean="0">
                <a:solidFill>
                  <a:schemeClr val="accent5">
                    <a:lumMod val="20000"/>
                    <a:lumOff val="80000"/>
                  </a:schemeClr>
                </a:solidFill>
              </a:rPr>
              <a:t>.</a:t>
            </a:r>
          </a:p>
          <a:p>
            <a:pPr>
              <a:buFont typeface="Wingdings" pitchFamily="2" charset="2"/>
              <a:buChar char="v"/>
            </a:pPr>
            <a:r>
              <a:rPr lang="en-US" sz="3800" b="1" dirty="0" smtClean="0">
                <a:solidFill>
                  <a:schemeClr val="accent1">
                    <a:lumMod val="40000"/>
                    <a:lumOff val="60000"/>
                  </a:schemeClr>
                </a:solidFill>
              </a:rPr>
              <a:t>Cytokines</a:t>
            </a:r>
          </a:p>
          <a:p>
            <a:pPr marL="64008" indent="0">
              <a:buNone/>
            </a:pPr>
            <a:r>
              <a:rPr lang="en-US" sz="2800" b="1" dirty="0" smtClean="0">
                <a:solidFill>
                  <a:schemeClr val="accent5">
                    <a:lumMod val="20000"/>
                    <a:lumOff val="80000"/>
                  </a:schemeClr>
                </a:solidFill>
              </a:rPr>
              <a:t>      </a:t>
            </a:r>
            <a:r>
              <a:rPr lang="en-US" sz="3200" b="1" dirty="0" smtClean="0">
                <a:solidFill>
                  <a:srgbClr val="FF0000"/>
                </a:solidFill>
              </a:rPr>
              <a:t>↑</a:t>
            </a:r>
            <a:r>
              <a:rPr lang="en-US" sz="3200" b="1" dirty="0" smtClean="0">
                <a:solidFill>
                  <a:schemeClr val="accent5">
                    <a:lumMod val="20000"/>
                    <a:lumOff val="80000"/>
                  </a:schemeClr>
                </a:solidFill>
              </a:rPr>
              <a:t> IL-1, IL-6  </a:t>
            </a:r>
            <a:r>
              <a:rPr lang="en-US" sz="3200" b="1" dirty="0" smtClean="0">
                <a:solidFill>
                  <a:srgbClr val="92D050"/>
                </a:solidFill>
              </a:rPr>
              <a:t>(Pro-inflammatory ).</a:t>
            </a:r>
            <a:endParaRPr lang="en-US" sz="3200" b="1" dirty="0" smtClean="0">
              <a:solidFill>
                <a:schemeClr val="accent5">
                  <a:lumMod val="20000"/>
                  <a:lumOff val="80000"/>
                </a:schemeClr>
              </a:solidFill>
            </a:endParaRPr>
          </a:p>
          <a:p>
            <a:pPr marL="64008" indent="0">
              <a:buNone/>
            </a:pPr>
            <a:r>
              <a:rPr lang="en-US" sz="3200" b="1" dirty="0" smtClean="0">
                <a:solidFill>
                  <a:srgbClr val="FF0000"/>
                </a:solidFill>
              </a:rPr>
              <a:t>     ↓</a:t>
            </a:r>
            <a:r>
              <a:rPr lang="en-US" sz="3200" b="1" dirty="0" smtClean="0">
                <a:solidFill>
                  <a:schemeClr val="accent5">
                    <a:lumMod val="20000"/>
                    <a:lumOff val="80000"/>
                  </a:schemeClr>
                </a:solidFill>
              </a:rPr>
              <a:t> IL-10 </a:t>
            </a:r>
            <a:r>
              <a:rPr lang="en-US" sz="3200" b="1" dirty="0" smtClean="0">
                <a:solidFill>
                  <a:srgbClr val="92D050"/>
                </a:solidFill>
              </a:rPr>
              <a:t>(Anti-inflammatory).</a:t>
            </a:r>
            <a:r>
              <a:rPr lang="en-US" sz="3200" b="1" dirty="0" smtClean="0">
                <a:solidFill>
                  <a:schemeClr val="accent5">
                    <a:lumMod val="20000"/>
                    <a:lumOff val="80000"/>
                  </a:schemeClr>
                </a:solidFill>
              </a:rPr>
              <a:t> </a:t>
            </a:r>
          </a:p>
          <a:p>
            <a:pPr marL="64008" indent="0">
              <a:buNone/>
            </a:pPr>
            <a:r>
              <a:rPr lang="en-US" sz="3200" b="1" dirty="0" smtClean="0">
                <a:solidFill>
                  <a:srgbClr val="FF0000"/>
                </a:solidFill>
              </a:rPr>
              <a:t>     ↑ </a:t>
            </a:r>
            <a:r>
              <a:rPr lang="en-US" sz="3200" b="1" dirty="0" smtClean="0">
                <a:solidFill>
                  <a:schemeClr val="accent5">
                    <a:lumMod val="20000"/>
                    <a:lumOff val="80000"/>
                  </a:schemeClr>
                </a:solidFill>
              </a:rPr>
              <a:t>IL-4 </a:t>
            </a:r>
            <a:r>
              <a:rPr lang="en-US" sz="3200" b="1" dirty="0">
                <a:solidFill>
                  <a:schemeClr val="accent5">
                    <a:lumMod val="20000"/>
                    <a:lumOff val="80000"/>
                  </a:schemeClr>
                </a:solidFill>
              </a:rPr>
              <a:t>&amp; Il-13 </a:t>
            </a:r>
            <a:r>
              <a:rPr lang="en-US" sz="3200" b="1" dirty="0">
                <a:solidFill>
                  <a:srgbClr val="92D050"/>
                </a:solidFill>
              </a:rPr>
              <a:t>(</a:t>
            </a:r>
            <a:r>
              <a:rPr lang="en-US" sz="3200" b="1" dirty="0" smtClean="0">
                <a:solidFill>
                  <a:srgbClr val="92D050"/>
                </a:solidFill>
              </a:rPr>
              <a:t>Pro-</a:t>
            </a:r>
            <a:r>
              <a:rPr lang="en-US" sz="3200" b="1" dirty="0" err="1" smtClean="0">
                <a:solidFill>
                  <a:srgbClr val="92D050"/>
                </a:solidFill>
              </a:rPr>
              <a:t>fibrogenic</a:t>
            </a:r>
            <a:r>
              <a:rPr lang="en-US" sz="3200" b="1" dirty="0" smtClean="0">
                <a:solidFill>
                  <a:srgbClr val="92D050"/>
                </a:solidFill>
              </a:rPr>
              <a:t>)</a:t>
            </a:r>
            <a:r>
              <a:rPr lang="en-US" sz="3200" b="1" dirty="0" smtClean="0">
                <a:solidFill>
                  <a:schemeClr val="accent5">
                    <a:lumMod val="20000"/>
                    <a:lumOff val="80000"/>
                  </a:schemeClr>
                </a:solidFill>
              </a:rPr>
              <a:t>.</a:t>
            </a:r>
            <a:endParaRPr lang="en-US" sz="3200" b="1" dirty="0">
              <a:solidFill>
                <a:schemeClr val="accent5">
                  <a:lumMod val="20000"/>
                  <a:lumOff val="80000"/>
                </a:schemeClr>
              </a:solidFill>
            </a:endParaRPr>
          </a:p>
          <a:p>
            <a:pPr marL="64008" indent="0">
              <a:buNone/>
            </a:pPr>
            <a:r>
              <a:rPr lang="en-US" sz="3200" b="1" dirty="0" smtClean="0">
                <a:solidFill>
                  <a:srgbClr val="FF0000"/>
                </a:solidFill>
              </a:rPr>
              <a:t>     ↑ </a:t>
            </a:r>
            <a:r>
              <a:rPr lang="en-US" sz="3200" b="1" dirty="0" err="1" smtClean="0">
                <a:solidFill>
                  <a:schemeClr val="accent5">
                    <a:lumMod val="20000"/>
                    <a:lumOff val="80000"/>
                  </a:schemeClr>
                </a:solidFill>
              </a:rPr>
              <a:t>Endothelin</a:t>
            </a:r>
            <a:r>
              <a:rPr lang="en-US" sz="3200" b="1" dirty="0" smtClean="0">
                <a:solidFill>
                  <a:schemeClr val="accent5">
                    <a:lumMod val="20000"/>
                    <a:lumOff val="80000"/>
                  </a:schemeClr>
                </a:solidFill>
              </a:rPr>
              <a:t> 1 </a:t>
            </a:r>
            <a:r>
              <a:rPr lang="en-US" sz="3200" b="1" dirty="0" smtClean="0">
                <a:solidFill>
                  <a:srgbClr val="92D050"/>
                </a:solidFill>
              </a:rPr>
              <a:t>(Contractility)</a:t>
            </a:r>
            <a:r>
              <a:rPr lang="en-US" sz="3200" b="1" dirty="0" smtClean="0">
                <a:solidFill>
                  <a:schemeClr val="accent5">
                    <a:lumMod val="20000"/>
                    <a:lumOff val="80000"/>
                  </a:schemeClr>
                </a:solidFill>
              </a:rPr>
              <a:t>.</a:t>
            </a:r>
          </a:p>
          <a:p>
            <a:pPr marL="64008" indent="0">
              <a:buNone/>
            </a:pPr>
            <a:r>
              <a:rPr lang="en-US" sz="3200" b="1" dirty="0" smtClean="0">
                <a:solidFill>
                  <a:srgbClr val="FF0000"/>
                </a:solidFill>
              </a:rPr>
              <a:t>     ↑ </a:t>
            </a:r>
            <a:r>
              <a:rPr lang="en-US" sz="3200" b="1" dirty="0" err="1" smtClean="0">
                <a:solidFill>
                  <a:schemeClr val="accent5">
                    <a:lumMod val="20000"/>
                    <a:lumOff val="80000"/>
                  </a:schemeClr>
                </a:solidFill>
              </a:rPr>
              <a:t>Adipokines</a:t>
            </a:r>
            <a:r>
              <a:rPr lang="en-US" sz="3200" b="1" dirty="0" smtClean="0">
                <a:solidFill>
                  <a:schemeClr val="accent5">
                    <a:lumMod val="20000"/>
                    <a:lumOff val="80000"/>
                  </a:schemeClr>
                </a:solidFill>
              </a:rPr>
              <a:t> </a:t>
            </a:r>
            <a:r>
              <a:rPr lang="en-US" sz="3200" b="1" dirty="0">
                <a:solidFill>
                  <a:schemeClr val="accent5">
                    <a:lumMod val="20000"/>
                    <a:lumOff val="80000"/>
                  </a:schemeClr>
                </a:solidFill>
              </a:rPr>
              <a:t>(</a:t>
            </a:r>
            <a:r>
              <a:rPr lang="en-US" sz="3200" b="1" dirty="0" err="1">
                <a:solidFill>
                  <a:schemeClr val="accent5">
                    <a:lumMod val="20000"/>
                    <a:lumOff val="80000"/>
                  </a:schemeClr>
                </a:solidFill>
              </a:rPr>
              <a:t>Leptin</a:t>
            </a:r>
            <a:r>
              <a:rPr lang="en-US" sz="3200" b="1" dirty="0" smtClean="0">
                <a:solidFill>
                  <a:schemeClr val="accent5">
                    <a:lumMod val="20000"/>
                    <a:lumOff val="80000"/>
                  </a:schemeClr>
                </a:solidFill>
              </a:rPr>
              <a:t>) </a:t>
            </a:r>
            <a:r>
              <a:rPr lang="en-US" sz="3200" b="1" dirty="0" smtClean="0">
                <a:solidFill>
                  <a:srgbClr val="92D050"/>
                </a:solidFill>
              </a:rPr>
              <a:t>(Pro-</a:t>
            </a:r>
            <a:r>
              <a:rPr lang="en-US" sz="3200" b="1" dirty="0" err="1" smtClean="0">
                <a:solidFill>
                  <a:srgbClr val="92D050"/>
                </a:solidFill>
              </a:rPr>
              <a:t>fibrogenic</a:t>
            </a:r>
            <a:r>
              <a:rPr lang="en-US" sz="3200" b="1" dirty="0" smtClean="0">
                <a:solidFill>
                  <a:srgbClr val="92D050"/>
                </a:solidFill>
              </a:rPr>
              <a:t> ).</a:t>
            </a:r>
            <a:endParaRPr lang="en-US" sz="3200" b="1" dirty="0">
              <a:solidFill>
                <a:schemeClr val="accent5">
                  <a:lumMod val="20000"/>
                  <a:lumOff val="80000"/>
                </a:schemeClr>
              </a:solidFill>
            </a:endParaRPr>
          </a:p>
          <a:p>
            <a:pPr>
              <a:buFont typeface="Wingdings" pitchFamily="2" charset="2"/>
              <a:buChar char="v"/>
            </a:pPr>
            <a:r>
              <a:rPr lang="en-US" sz="3800" b="1" dirty="0" smtClean="0">
                <a:solidFill>
                  <a:schemeClr val="accent1">
                    <a:lumMod val="40000"/>
                    <a:lumOff val="60000"/>
                  </a:schemeClr>
                </a:solidFill>
              </a:rPr>
              <a:t>Membrane bound receptors</a:t>
            </a:r>
          </a:p>
          <a:p>
            <a:pPr marL="64008" indent="0">
              <a:buNone/>
            </a:pPr>
            <a:r>
              <a:rPr lang="en-US" sz="2800" b="1" dirty="0" smtClean="0">
                <a:solidFill>
                  <a:schemeClr val="accent5">
                    <a:lumMod val="20000"/>
                    <a:lumOff val="80000"/>
                  </a:schemeClr>
                </a:solidFill>
              </a:rPr>
              <a:t>      </a:t>
            </a:r>
            <a:r>
              <a:rPr lang="en-US" sz="2800" b="1" dirty="0" smtClean="0">
                <a:solidFill>
                  <a:srgbClr val="FF0000"/>
                </a:solidFill>
              </a:rPr>
              <a:t>↑</a:t>
            </a:r>
            <a:r>
              <a:rPr lang="en-US" sz="2800" b="1" dirty="0" smtClean="0">
                <a:solidFill>
                  <a:schemeClr val="accent5">
                    <a:lumMod val="20000"/>
                    <a:lumOff val="80000"/>
                  </a:schemeClr>
                </a:solidFill>
              </a:rPr>
              <a:t> </a:t>
            </a:r>
            <a:r>
              <a:rPr lang="en-US" sz="3200" b="1" dirty="0" smtClean="0">
                <a:solidFill>
                  <a:schemeClr val="accent5">
                    <a:lumMod val="20000"/>
                    <a:lumOff val="80000"/>
                  </a:schemeClr>
                </a:solidFill>
              </a:rPr>
              <a:t>Toll-like Receptor </a:t>
            </a:r>
            <a:r>
              <a:rPr lang="en-US" sz="3200" b="1" dirty="0" smtClean="0">
                <a:solidFill>
                  <a:srgbClr val="92D050"/>
                </a:solidFill>
              </a:rPr>
              <a:t>(Activation of HSCS)</a:t>
            </a:r>
            <a:r>
              <a:rPr lang="en-US" sz="3200" b="1" dirty="0" smtClean="0">
                <a:solidFill>
                  <a:schemeClr val="accent5">
                    <a:lumMod val="20000"/>
                    <a:lumOff val="80000"/>
                  </a:schemeClr>
                </a:solidFill>
              </a:rPr>
              <a:t>.</a:t>
            </a:r>
          </a:p>
        </p:txBody>
      </p:sp>
      <p:pic>
        <p:nvPicPr>
          <p:cNvPr id="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04048" y="1772816"/>
            <a:ext cx="4139952" cy="5085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094250085"/>
      </p:ext>
    </p:extLst>
  </p:cSld>
  <p:clrMapOvr>
    <a:masterClrMapping/>
  </p:clrMapOvr>
  <p:transition spd="slow" advTm="88110">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sz="3200" b="1" i="1"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t>3- Regulation of </a:t>
            </a:r>
            <a:r>
              <a:rPr lang="en-US" sz="3200" b="1" i="1" dirty="0" smtClean="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t>Gene </a:t>
            </a:r>
            <a:r>
              <a:rPr lang="en-US" sz="3200" b="1" i="1"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t>Expression </a:t>
            </a:r>
            <a:r>
              <a:rPr lang="en-US" sz="3200" b="1" i="1" dirty="0" smtClean="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t>in  HSCs During Liver Fibrosis</a:t>
            </a:r>
            <a:r>
              <a:rPr lang="en-US" sz="3200" b="1" i="1"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t/>
            </a:r>
            <a:br>
              <a:rPr lang="en-US" sz="3200" b="1" i="1"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rPr>
            </a:br>
            <a:endParaRPr lang="en-US" sz="3200" b="1" i="1" dirty="0">
              <a:ln w="18000">
                <a:solidFill>
                  <a:schemeClr val="accent1">
                    <a:lumMod val="60000"/>
                    <a:lumOff val="40000"/>
                  </a:schemeClr>
                </a:solidFill>
                <a:prstDash val="solid"/>
                <a:miter lim="800000"/>
              </a:ln>
              <a:solidFill>
                <a:schemeClr val="accent1">
                  <a:lumMod val="20000"/>
                  <a:lumOff val="80000"/>
                </a:schemeClr>
              </a:solidFill>
              <a:effectLst>
                <a:glow rad="63500">
                  <a:schemeClr val="accent1">
                    <a:satMod val="175000"/>
                    <a:alpha val="40000"/>
                  </a:schemeClr>
                </a:glow>
                <a:outerShdw blurRad="25500" dist="23000" dir="7020000" algn="tl">
                  <a:srgbClr val="000000">
                    <a:alpha val="50000"/>
                  </a:srgbClr>
                </a:outerShdw>
              </a:effectLst>
            </a:endParaRPr>
          </a:p>
        </p:txBody>
      </p:sp>
      <p:sp>
        <p:nvSpPr>
          <p:cNvPr id="3" name="Content Placeholder 2"/>
          <p:cNvSpPr>
            <a:spLocks noGrp="1"/>
          </p:cNvSpPr>
          <p:nvPr>
            <p:ph idx="1"/>
          </p:nvPr>
        </p:nvSpPr>
        <p:spPr>
          <a:xfrm>
            <a:off x="611560" y="1628800"/>
            <a:ext cx="8229600" cy="4572000"/>
          </a:xfrm>
        </p:spPr>
        <p:txBody>
          <a:bodyPr>
            <a:noAutofit/>
          </a:bodyPr>
          <a:lstStyle/>
          <a:p>
            <a:pPr algn="just">
              <a:buFont typeface="Wingdings" pitchFamily="2" charset="2"/>
              <a:buChar char="v"/>
            </a:pPr>
            <a:r>
              <a:rPr lang="en-US" sz="2200" b="1" dirty="0">
                <a:solidFill>
                  <a:schemeClr val="accent5">
                    <a:lumMod val="20000"/>
                    <a:lumOff val="80000"/>
                  </a:schemeClr>
                </a:solidFill>
              </a:rPr>
              <a:t>There has been tremendous progress in revealing the </a:t>
            </a:r>
            <a:r>
              <a:rPr lang="en-US" sz="2200" b="1" dirty="0">
                <a:solidFill>
                  <a:srgbClr val="92D050"/>
                </a:solidFill>
              </a:rPr>
              <a:t>regulatory mechanisms </a:t>
            </a:r>
            <a:r>
              <a:rPr lang="en-US" sz="2200" b="1" dirty="0">
                <a:solidFill>
                  <a:schemeClr val="accent5">
                    <a:lumMod val="20000"/>
                    <a:lumOff val="80000"/>
                  </a:schemeClr>
                </a:solidFill>
              </a:rPr>
              <a:t>that </a:t>
            </a:r>
            <a:r>
              <a:rPr lang="en-US" sz="2200" b="1" dirty="0">
                <a:solidFill>
                  <a:srgbClr val="92D050"/>
                </a:solidFill>
              </a:rPr>
              <a:t>control gene expression </a:t>
            </a:r>
            <a:r>
              <a:rPr lang="en-US" sz="2200" b="1" dirty="0" smtClean="0">
                <a:solidFill>
                  <a:srgbClr val="92D050"/>
                </a:solidFill>
              </a:rPr>
              <a:t>and the epigenetic modification </a:t>
            </a:r>
            <a:r>
              <a:rPr lang="en-US" sz="2200" b="1" dirty="0" smtClean="0">
                <a:solidFill>
                  <a:schemeClr val="accent5">
                    <a:lumMod val="20000"/>
                    <a:lumOff val="80000"/>
                  </a:schemeClr>
                </a:solidFill>
              </a:rPr>
              <a:t>in </a:t>
            </a:r>
            <a:r>
              <a:rPr lang="en-US" sz="2200" b="1" dirty="0">
                <a:solidFill>
                  <a:schemeClr val="accent5">
                    <a:lumMod val="20000"/>
                    <a:lumOff val="80000"/>
                  </a:schemeClr>
                </a:solidFill>
              </a:rPr>
              <a:t>HSCs during </a:t>
            </a:r>
            <a:r>
              <a:rPr lang="en-US" sz="2200" b="1" dirty="0" smtClean="0">
                <a:solidFill>
                  <a:schemeClr val="accent5">
                    <a:lumMod val="20000"/>
                    <a:lumOff val="80000"/>
                  </a:schemeClr>
                </a:solidFill>
              </a:rPr>
              <a:t>liver fibrosis.</a:t>
            </a:r>
          </a:p>
          <a:p>
            <a:pPr algn="just">
              <a:buFont typeface="Wingdings" pitchFamily="2" charset="2"/>
              <a:buChar char="v"/>
            </a:pPr>
            <a:r>
              <a:rPr lang="en-US" sz="2200" b="1" dirty="0" smtClean="0">
                <a:solidFill>
                  <a:schemeClr val="accent5">
                    <a:lumMod val="20000"/>
                    <a:lumOff val="80000"/>
                  </a:schemeClr>
                </a:solidFill>
              </a:rPr>
              <a:t>The recent research </a:t>
            </a:r>
            <a:r>
              <a:rPr lang="en-US" sz="2200" b="1" dirty="0">
                <a:solidFill>
                  <a:schemeClr val="accent5">
                    <a:lumMod val="20000"/>
                    <a:lumOff val="80000"/>
                  </a:schemeClr>
                </a:solidFill>
              </a:rPr>
              <a:t>has focused on </a:t>
            </a:r>
            <a:r>
              <a:rPr lang="en-US" sz="2200" b="1" dirty="0">
                <a:solidFill>
                  <a:srgbClr val="92D050"/>
                </a:solidFill>
              </a:rPr>
              <a:t>transcriptional control pathways</a:t>
            </a:r>
            <a:r>
              <a:rPr lang="en-US" sz="2200" b="1" dirty="0" smtClean="0">
                <a:solidFill>
                  <a:schemeClr val="accent5">
                    <a:lumMod val="20000"/>
                    <a:lumOff val="80000"/>
                  </a:schemeClr>
                </a:solidFill>
              </a:rPr>
              <a:t>.</a:t>
            </a:r>
          </a:p>
          <a:p>
            <a:pPr algn="just">
              <a:buFont typeface="Wingdings" pitchFamily="2" charset="2"/>
              <a:buChar char="v"/>
            </a:pPr>
            <a:r>
              <a:rPr lang="en-US" sz="2200" b="1" dirty="0">
                <a:solidFill>
                  <a:schemeClr val="accent5">
                    <a:lumMod val="20000"/>
                    <a:lumOff val="80000"/>
                  </a:schemeClr>
                </a:solidFill>
              </a:rPr>
              <a:t>Recently, </a:t>
            </a:r>
            <a:r>
              <a:rPr lang="en-US" sz="2200" b="1" dirty="0">
                <a:solidFill>
                  <a:srgbClr val="92D050"/>
                </a:solidFill>
              </a:rPr>
              <a:t>microRNAs (</a:t>
            </a:r>
            <a:r>
              <a:rPr lang="en-US" sz="2200" b="1" dirty="0" err="1">
                <a:solidFill>
                  <a:srgbClr val="92D050"/>
                </a:solidFill>
              </a:rPr>
              <a:t>miRNAs</a:t>
            </a:r>
            <a:r>
              <a:rPr lang="en-US" sz="2200" b="1" dirty="0">
                <a:solidFill>
                  <a:srgbClr val="92D050"/>
                </a:solidFill>
              </a:rPr>
              <a:t>) </a:t>
            </a:r>
            <a:r>
              <a:rPr lang="en-US" sz="2200" b="1" dirty="0">
                <a:solidFill>
                  <a:schemeClr val="accent5">
                    <a:lumMod val="20000"/>
                    <a:lumOff val="80000"/>
                  </a:schemeClr>
                </a:solidFill>
              </a:rPr>
              <a:t>have been shown to play fundamentally important roles in regulation of gene expression in </a:t>
            </a:r>
            <a:r>
              <a:rPr lang="en-US" sz="2200" b="1" dirty="0" smtClean="0">
                <a:solidFill>
                  <a:schemeClr val="accent5">
                    <a:lumMod val="20000"/>
                    <a:lumOff val="80000"/>
                  </a:schemeClr>
                </a:solidFill>
              </a:rPr>
              <a:t>liver fibrosis. </a:t>
            </a:r>
          </a:p>
          <a:p>
            <a:pPr algn="just">
              <a:buFont typeface="Wingdings" pitchFamily="2" charset="2"/>
              <a:buChar char="v"/>
            </a:pPr>
            <a:r>
              <a:rPr lang="en-US" sz="2200" b="1" dirty="0" smtClean="0">
                <a:solidFill>
                  <a:srgbClr val="92D050"/>
                </a:solidFill>
              </a:rPr>
              <a:t>MicroRNAs </a:t>
            </a:r>
            <a:r>
              <a:rPr lang="en-US" sz="2200" b="1" dirty="0">
                <a:solidFill>
                  <a:srgbClr val="92D050"/>
                </a:solidFill>
              </a:rPr>
              <a:t>(</a:t>
            </a:r>
            <a:r>
              <a:rPr lang="en-US" sz="2200" b="1" dirty="0" err="1">
                <a:solidFill>
                  <a:srgbClr val="92D050"/>
                </a:solidFill>
              </a:rPr>
              <a:t>miRNAs</a:t>
            </a:r>
            <a:r>
              <a:rPr lang="en-US" sz="2200" b="1" dirty="0">
                <a:solidFill>
                  <a:srgbClr val="92D050"/>
                </a:solidFill>
              </a:rPr>
              <a:t>) </a:t>
            </a:r>
            <a:r>
              <a:rPr lang="en-US" sz="2200" b="1" dirty="0">
                <a:solidFill>
                  <a:schemeClr val="accent5">
                    <a:lumMod val="20000"/>
                    <a:lumOff val="80000"/>
                  </a:schemeClr>
                </a:solidFill>
              </a:rPr>
              <a:t>are endogenous small non-coding RNAs that control gene expression by degrading target mRNA or suppressing their </a:t>
            </a:r>
            <a:r>
              <a:rPr lang="en-US" sz="2200" b="1" dirty="0" smtClean="0">
                <a:solidFill>
                  <a:schemeClr val="accent5">
                    <a:lumMod val="20000"/>
                    <a:lumOff val="80000"/>
                  </a:schemeClr>
                </a:solidFill>
              </a:rPr>
              <a:t>translation.</a:t>
            </a:r>
            <a:endParaRPr lang="en-US" sz="2200" b="1" dirty="0">
              <a:solidFill>
                <a:schemeClr val="accent5">
                  <a:lumMod val="20000"/>
                  <a:lumOff val="80000"/>
                </a:schemeClr>
              </a:solidFill>
            </a:endParaRPr>
          </a:p>
        </p:txBody>
      </p:sp>
    </p:spTree>
    <p:extLst>
      <p:ext uri="{BB962C8B-B14F-4D97-AF65-F5344CB8AC3E}">
        <p14:creationId xmlns="" xmlns:p14="http://schemas.microsoft.com/office/powerpoint/2010/main" val="2891994797"/>
      </p:ext>
    </p:extLst>
  </p:cSld>
  <p:clrMapOvr>
    <a:masterClrMapping/>
  </p:clrMapOvr>
  <p:transition spd="slow" advTm="88110">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399032"/>
          </a:xfrm>
        </p:spPr>
        <p:txBody>
          <a:bodyPr>
            <a:noAutofit/>
          </a:bodyPr>
          <a:lstStyle/>
          <a:p>
            <a:pPr lvl="0" algn="ctr"/>
            <a: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t>II- EMERGING CONCEPTS FOR THE MECHANISMS OF LIVER  FIBROSIS</a:t>
            </a:r>
            <a:br>
              <a:rPr lang="en-US" sz="3200" b="1" i="1" dirty="0">
                <a:ln w="18000">
                  <a:solidFill>
                    <a:schemeClr val="accent1">
                      <a:lumMod val="60000"/>
                      <a:lumOff val="40000"/>
                    </a:schemeClr>
                  </a:solidFill>
                  <a:prstDash val="solid"/>
                  <a:miter lim="800000"/>
                </a:ln>
                <a:solidFill>
                  <a:schemeClr val="accent1">
                    <a:lumMod val="60000"/>
                    <a:lumOff val="40000"/>
                  </a:schemeClr>
                </a:solidFill>
                <a:effectLst>
                  <a:glow rad="63500">
                    <a:schemeClr val="accent1">
                      <a:satMod val="175000"/>
                      <a:alpha val="40000"/>
                    </a:schemeClr>
                  </a:glow>
                  <a:outerShdw blurRad="25500" dist="23000" dir="7020000" algn="tl">
                    <a:srgbClr val="000000">
                      <a:alpha val="50000"/>
                    </a:srgbClr>
                  </a:outerShdw>
                </a:effectLst>
              </a:rPr>
            </a:br>
            <a:endParaRPr lang="en-US" sz="3200" dirty="0"/>
          </a:p>
        </p:txBody>
      </p:sp>
      <p:sp>
        <p:nvSpPr>
          <p:cNvPr id="3" name="Content Placeholder 2"/>
          <p:cNvSpPr>
            <a:spLocks noGrp="1"/>
          </p:cNvSpPr>
          <p:nvPr>
            <p:ph idx="1"/>
          </p:nvPr>
        </p:nvSpPr>
        <p:spPr>
          <a:xfrm>
            <a:off x="463160" y="1340768"/>
            <a:ext cx="8229600" cy="4572000"/>
          </a:xfrm>
        </p:spPr>
        <p:txBody>
          <a:bodyPr>
            <a:normAutofit/>
          </a:bodyPr>
          <a:lstStyle/>
          <a:p>
            <a:pPr marL="484632" indent="0">
              <a:spcBef>
                <a:spcPct val="0"/>
              </a:spcBef>
              <a:buNone/>
            </a:pPr>
            <a:r>
              <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1- Bone-marrow Derived </a:t>
            </a:r>
            <a:r>
              <a:rPr lang="en-US" sz="2400" b="1" i="1" dirty="0" err="1">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Fibrocytes</a:t>
            </a:r>
            <a:r>
              <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a:t>
            </a:r>
          </a:p>
          <a:p>
            <a:pPr marL="484632" indent="0">
              <a:spcBef>
                <a:spcPct val="0"/>
              </a:spcBef>
              <a:buNone/>
            </a:pPr>
            <a:r>
              <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2- Peripheral Blood Monocytes.</a:t>
            </a:r>
          </a:p>
          <a:p>
            <a:pPr marL="484632" indent="0">
              <a:spcBef>
                <a:spcPct val="0"/>
              </a:spcBef>
              <a:buNone/>
            </a:pPr>
            <a:r>
              <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3- Hepatic Macrophages.</a:t>
            </a:r>
          </a:p>
          <a:p>
            <a:pPr marL="484632" indent="0">
              <a:spcBef>
                <a:spcPct val="0"/>
              </a:spcBef>
              <a:buNone/>
            </a:pPr>
            <a:r>
              <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4- Portal Fibroblasts.</a:t>
            </a:r>
          </a:p>
          <a:p>
            <a:pPr marL="484632" indent="0">
              <a:spcBef>
                <a:spcPct val="0"/>
              </a:spcBef>
              <a:buNone/>
            </a:pPr>
            <a:r>
              <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5- Epithelial </a:t>
            </a:r>
            <a:r>
              <a:rPr lang="en-US" sz="2400" b="1" i="1" dirty="0" err="1">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Mesenchymal</a:t>
            </a:r>
            <a:r>
              <a:rPr lang="en-US" sz="24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latin typeface="+mj-lt"/>
                <a:ea typeface="+mj-ea"/>
                <a:cs typeface="+mj-cs"/>
              </a:rPr>
              <a:t> transition (EMT)</a:t>
            </a:r>
          </a:p>
        </p:txBody>
      </p:sp>
      <p:pic>
        <p:nvPicPr>
          <p:cNvPr id="4" name="Picture 3"/>
          <p:cNvPicPr/>
          <p:nvPr/>
        </p:nvPicPr>
        <p:blipFill>
          <a:blip r:embed="rId2" cstate="print"/>
          <a:stretch>
            <a:fillRect/>
          </a:stretch>
        </p:blipFill>
        <p:spPr>
          <a:xfrm>
            <a:off x="1" y="3356992"/>
            <a:ext cx="9155918" cy="3501008"/>
          </a:xfrm>
          <a:prstGeom prst="rect">
            <a:avLst/>
          </a:prstGeom>
          <a:ln>
            <a:solidFill>
              <a:schemeClr val="tx1"/>
            </a:solidFill>
          </a:ln>
        </p:spPr>
      </p:pic>
    </p:spTree>
    <p:extLst>
      <p:ext uri="{BB962C8B-B14F-4D97-AF65-F5344CB8AC3E}">
        <p14:creationId xmlns="" xmlns:p14="http://schemas.microsoft.com/office/powerpoint/2010/main" val="1517723959"/>
      </p:ext>
    </p:extLst>
  </p:cSld>
  <p:clrMapOvr>
    <a:masterClrMapping/>
  </p:clrMapOvr>
  <p:transition spd="slow" advTm="88110">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8229600" cy="1399032"/>
          </a:xfrm>
        </p:spPr>
        <p:txBody>
          <a:bodyPr>
            <a:normAutofit/>
          </a:bodyPr>
          <a:lstStyle/>
          <a:p>
            <a:pPr algn="ctr"/>
            <a:r>
              <a:rPr lang="en-US" sz="3200" b="1" i="1" dirty="0" smtClean="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rPr>
              <a:t>1-Bone </a:t>
            </a:r>
            <a:r>
              <a:rPr lang="en-US" sz="32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rPr>
              <a:t>Marrow </a:t>
            </a:r>
            <a:r>
              <a:rPr lang="en-US" sz="3200" b="1" i="1" dirty="0" smtClean="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rPr>
              <a:t>Derived-</a:t>
            </a:r>
            <a:r>
              <a:rPr lang="en-US" sz="3200" b="1" i="1" dirty="0" err="1" smtClean="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rPr>
              <a:t>Fibrocytes</a:t>
            </a:r>
            <a:endParaRPr lang="en-US" sz="3200" b="1" i="1" dirty="0">
              <a:ln w="18000">
                <a:solidFill>
                  <a:schemeClr val="accent1">
                    <a:lumMod val="60000"/>
                    <a:lumOff val="40000"/>
                  </a:schemeClr>
                </a:solidFill>
                <a:prstDash val="solid"/>
                <a:miter lim="800000"/>
              </a:ln>
              <a:solidFill>
                <a:srgbClr val="92D050"/>
              </a:solidFill>
              <a:effectLst>
                <a:glow rad="63500">
                  <a:schemeClr val="accent1">
                    <a:satMod val="175000"/>
                    <a:alpha val="40000"/>
                  </a:schemeClr>
                </a:glow>
                <a:outerShdw blurRad="25500" dist="23000" dir="7020000" algn="tl">
                  <a:srgbClr val="000000">
                    <a:alpha val="50000"/>
                  </a:srgbClr>
                </a:outerShdw>
              </a:effectLst>
            </a:endParaRPr>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836712"/>
            <a:ext cx="9144000" cy="6021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27189148"/>
      </p:ext>
    </p:extLst>
  </p:cSld>
  <p:clrMapOvr>
    <a:masterClrMapping/>
  </p:clrMapOvr>
  <p:transition spd="slow" advTm="88110">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0|0.5|1.1"/>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0.1|0.1|0.2|0.1|0.1|0.1|0.1"/>
</p:tagLst>
</file>

<file path=ppt/tags/tag5.xml><?xml version="1.0" encoding="utf-8"?>
<p:tagLst xmlns:a="http://schemas.openxmlformats.org/drawingml/2006/main" xmlns:r="http://schemas.openxmlformats.org/officeDocument/2006/relationships" xmlns:p="http://schemas.openxmlformats.org/presentationml/2006/main">
  <p:tag name="TIMING" val="|0.1|0.2|0.2|0.2|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2488</TotalTime>
  <Words>3101</Words>
  <Application>Microsoft Office PowerPoint</Application>
  <PresentationFormat>On-screen Show (4:3)</PresentationFormat>
  <Paragraphs>361</Paragraphs>
  <Slides>50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Verve</vt:lpstr>
      <vt:lpstr>Slide</vt:lpstr>
      <vt:lpstr>             </vt:lpstr>
      <vt:lpstr>Pathogenesis of Liver Fibrosis</vt:lpstr>
      <vt:lpstr>Slide 3</vt:lpstr>
      <vt:lpstr>I- Established insights (Role of HSCs in Liver Fibrogenesis)</vt:lpstr>
      <vt:lpstr>1- Sinusoidal Events During Fibrosing Liver Injury  </vt:lpstr>
      <vt:lpstr>2-Regulatory Factors of HSCs Activation in Liver Fibrogenesis</vt:lpstr>
      <vt:lpstr>3- Regulation of Gene Expression in  HSCs During Liver Fibrosis </vt:lpstr>
      <vt:lpstr>II- EMERGING CONCEPTS FOR THE MECHANISMS OF LIVER  FIBROSIS </vt:lpstr>
      <vt:lpstr>1-Bone Marrow Derived-Fibrocytes</vt:lpstr>
      <vt:lpstr>2- Peripheral Blood Monocytes</vt:lpstr>
      <vt:lpstr>Slide 11</vt:lpstr>
      <vt:lpstr>3- Hepatic Macrophages </vt:lpstr>
      <vt:lpstr>5- Epithelial–Mesenchymal Transition (EMT) </vt:lpstr>
      <vt:lpstr>EMT (Cont.)</vt:lpstr>
      <vt:lpstr>The Different Mechanisms of Fibrogenesis</vt:lpstr>
      <vt:lpstr>OPTIONS FOR DIAGNOSIS AND THERAPY</vt:lpstr>
      <vt:lpstr>OPTIONS FOR DIAGNOSIS AND THERAPY</vt:lpstr>
      <vt:lpstr>Conclusions</vt:lpstr>
      <vt:lpstr>Published Article </vt:lpstr>
      <vt:lpstr>Abstract</vt:lpstr>
      <vt:lpstr>Methods</vt:lpstr>
      <vt:lpstr>Results</vt:lpstr>
      <vt:lpstr>Slide 23</vt:lpstr>
      <vt:lpstr>Slide 24</vt:lpstr>
      <vt:lpstr>Slide 25</vt:lpstr>
      <vt:lpstr>Slide 26</vt:lpstr>
      <vt:lpstr>Slide 27</vt:lpstr>
      <vt:lpstr>Conclusions</vt:lpstr>
      <vt:lpstr>Slide 29</vt:lpstr>
      <vt:lpstr>Slide 30</vt:lpstr>
      <vt:lpstr>Slide 31</vt:lpstr>
      <vt:lpstr>Slide 32</vt:lpstr>
      <vt:lpstr>Slide 33</vt:lpstr>
      <vt:lpstr>Slide 34</vt:lpstr>
      <vt:lpstr>Slide 35</vt:lpstr>
      <vt:lpstr>Slide 36</vt:lpstr>
      <vt:lpstr>Published Article </vt:lpstr>
      <vt:lpstr>Abstract</vt:lpstr>
      <vt:lpstr>Methodology</vt:lpstr>
      <vt:lpstr>Results</vt:lpstr>
      <vt:lpstr>Slide 41</vt:lpstr>
      <vt:lpstr>Slide 42</vt:lpstr>
      <vt:lpstr>Slide 43</vt:lpstr>
      <vt:lpstr>Slide 44</vt:lpstr>
      <vt:lpstr>Conclusions</vt:lpstr>
      <vt:lpstr>Take Home Message</vt:lpstr>
      <vt:lpstr>Slide 47</vt:lpstr>
      <vt:lpstr>Recommendations</vt:lpstr>
      <vt:lpstr>Biography</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Mahitab El Tamamy</dc:creator>
  <cp:lastModifiedBy>user</cp:lastModifiedBy>
  <cp:revision>198</cp:revision>
  <cp:lastPrinted>2011-09-10T20:54:58Z</cp:lastPrinted>
  <dcterms:created xsi:type="dcterms:W3CDTF">2011-08-24T21:06:44Z</dcterms:created>
  <dcterms:modified xsi:type="dcterms:W3CDTF">2016-10-11T03:46:08Z</dcterms:modified>
</cp:coreProperties>
</file>