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9" r:id="rId2"/>
    <p:sldId id="328" r:id="rId3"/>
    <p:sldId id="346" r:id="rId4"/>
    <p:sldId id="345" r:id="rId5"/>
    <p:sldId id="340" r:id="rId6"/>
    <p:sldId id="281" r:id="rId7"/>
    <p:sldId id="347" r:id="rId8"/>
    <p:sldId id="332" r:id="rId9"/>
    <p:sldId id="335" r:id="rId10"/>
    <p:sldId id="333" r:id="rId11"/>
    <p:sldId id="341" r:id="rId12"/>
    <p:sldId id="348" r:id="rId13"/>
    <p:sldId id="349" r:id="rId14"/>
    <p:sldId id="342" r:id="rId15"/>
    <p:sldId id="350" r:id="rId16"/>
    <p:sldId id="336" r:id="rId17"/>
  </p:sldIdLst>
  <p:sldSz cx="9144000" cy="6858000" type="screen4x3"/>
  <p:notesSz cx="6735763" cy="98663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9413" cy="493713"/>
          </a:xfrm>
          <a:prstGeom prst="rect">
            <a:avLst/>
          </a:prstGeom>
        </p:spPr>
        <p:txBody>
          <a:bodyPr vert="horz" lIns="94814" tIns="47407" rIns="94814" bIns="47407"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14763" y="0"/>
            <a:ext cx="2919412" cy="493713"/>
          </a:xfrm>
          <a:prstGeom prst="rect">
            <a:avLst/>
          </a:prstGeom>
        </p:spPr>
        <p:txBody>
          <a:bodyPr vert="horz" lIns="94814" tIns="47407" rIns="94814" bIns="47407" rtlCol="0"/>
          <a:lstStyle>
            <a:lvl1pPr algn="r" fontAlgn="auto">
              <a:spcBef>
                <a:spcPts val="0"/>
              </a:spcBef>
              <a:spcAft>
                <a:spcPts val="0"/>
              </a:spcAft>
              <a:defRPr sz="1200">
                <a:latin typeface="+mn-lt"/>
              </a:defRPr>
            </a:lvl1pPr>
          </a:lstStyle>
          <a:p>
            <a:pPr>
              <a:defRPr/>
            </a:pPr>
            <a:fld id="{328C740F-97DC-43BC-AD7B-74573B9F49FC}" type="datetimeFigureOut">
              <a:rPr lang="pt-BR"/>
              <a:pPr>
                <a:defRPr/>
              </a:pPr>
              <a:t>28/10/2014</a:t>
            </a:fld>
            <a:endParaRPr lang="pt-BR"/>
          </a:p>
        </p:txBody>
      </p:sp>
      <p:sp>
        <p:nvSpPr>
          <p:cNvPr id="4" name="Espaço Reservado para Rodapé 3"/>
          <p:cNvSpPr>
            <a:spLocks noGrp="1"/>
          </p:cNvSpPr>
          <p:nvPr>
            <p:ph type="ftr" sz="quarter" idx="2"/>
          </p:nvPr>
        </p:nvSpPr>
        <p:spPr>
          <a:xfrm>
            <a:off x="0" y="9371013"/>
            <a:ext cx="2919413" cy="493712"/>
          </a:xfrm>
          <a:prstGeom prst="rect">
            <a:avLst/>
          </a:prstGeom>
        </p:spPr>
        <p:txBody>
          <a:bodyPr vert="horz" lIns="94814" tIns="47407" rIns="94814" bIns="47407"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14763" y="9371013"/>
            <a:ext cx="2919412" cy="493712"/>
          </a:xfrm>
          <a:prstGeom prst="rect">
            <a:avLst/>
          </a:prstGeom>
        </p:spPr>
        <p:txBody>
          <a:bodyPr vert="horz" lIns="94814" tIns="47407" rIns="94814" bIns="47407" rtlCol="0" anchor="b"/>
          <a:lstStyle>
            <a:lvl1pPr algn="r" fontAlgn="auto">
              <a:spcBef>
                <a:spcPts val="0"/>
              </a:spcBef>
              <a:spcAft>
                <a:spcPts val="0"/>
              </a:spcAft>
              <a:defRPr sz="1200">
                <a:latin typeface="+mn-lt"/>
              </a:defRPr>
            </a:lvl1pPr>
          </a:lstStyle>
          <a:p>
            <a:pPr>
              <a:defRPr/>
            </a:pPr>
            <a:fld id="{731ED207-CE26-4CBD-9A66-A2145EC6EAE4}" type="slidenum">
              <a:rPr lang="pt-BR"/>
              <a:pPr>
                <a:defRPr/>
              </a:pPr>
              <a:t>‹#›</a:t>
            </a:fld>
            <a:endParaRPr lang="pt-BR"/>
          </a:p>
        </p:txBody>
      </p:sp>
    </p:spTree>
    <p:extLst>
      <p:ext uri="{BB962C8B-B14F-4D97-AF65-F5344CB8AC3E}">
        <p14:creationId xmlns:p14="http://schemas.microsoft.com/office/powerpoint/2010/main" val="190616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9413" cy="493713"/>
          </a:xfrm>
          <a:prstGeom prst="rect">
            <a:avLst/>
          </a:prstGeom>
        </p:spPr>
        <p:txBody>
          <a:bodyPr vert="horz" lIns="94814" tIns="47407" rIns="94814" bIns="47407"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14763" y="0"/>
            <a:ext cx="2919412" cy="493713"/>
          </a:xfrm>
          <a:prstGeom prst="rect">
            <a:avLst/>
          </a:prstGeom>
        </p:spPr>
        <p:txBody>
          <a:bodyPr vert="horz" lIns="94814" tIns="47407" rIns="94814" bIns="47407" rtlCol="0"/>
          <a:lstStyle>
            <a:lvl1pPr algn="r" fontAlgn="auto">
              <a:spcBef>
                <a:spcPts val="0"/>
              </a:spcBef>
              <a:spcAft>
                <a:spcPts val="0"/>
              </a:spcAft>
              <a:defRPr sz="1200">
                <a:latin typeface="+mn-lt"/>
              </a:defRPr>
            </a:lvl1pPr>
          </a:lstStyle>
          <a:p>
            <a:pPr>
              <a:defRPr/>
            </a:pPr>
            <a:fld id="{34517F84-4082-4D46-A780-9067910E8F7C}" type="datetimeFigureOut">
              <a:rPr lang="pt-BR"/>
              <a:pPr>
                <a:defRPr/>
              </a:pPr>
              <a:t>28/10/2014</a:t>
            </a:fld>
            <a:endParaRPr lang="pt-BR"/>
          </a:p>
        </p:txBody>
      </p:sp>
      <p:sp>
        <p:nvSpPr>
          <p:cNvPr id="4" name="Espaço Reservado para Imagem de Slide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4814" tIns="47407" rIns="94814" bIns="47407" rtlCol="0" anchor="ctr"/>
          <a:lstStyle/>
          <a:p>
            <a:pPr lvl="0"/>
            <a:endParaRPr lang="pt-BR" noProof="0"/>
          </a:p>
        </p:txBody>
      </p:sp>
      <p:sp>
        <p:nvSpPr>
          <p:cNvPr id="5" name="Espaço Reservado para Anotações 4"/>
          <p:cNvSpPr>
            <a:spLocks noGrp="1"/>
          </p:cNvSpPr>
          <p:nvPr>
            <p:ph type="body" sz="quarter" idx="3"/>
          </p:nvPr>
        </p:nvSpPr>
        <p:spPr>
          <a:xfrm>
            <a:off x="674688" y="4687888"/>
            <a:ext cx="5387975" cy="4438650"/>
          </a:xfrm>
          <a:prstGeom prst="rect">
            <a:avLst/>
          </a:prstGeom>
        </p:spPr>
        <p:txBody>
          <a:bodyPr vert="horz" lIns="94814" tIns="47407" rIns="94814" bIns="47407"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371013"/>
            <a:ext cx="2919413" cy="493712"/>
          </a:xfrm>
          <a:prstGeom prst="rect">
            <a:avLst/>
          </a:prstGeom>
        </p:spPr>
        <p:txBody>
          <a:bodyPr vert="horz" lIns="94814" tIns="47407" rIns="94814" bIns="47407"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14763" y="9371013"/>
            <a:ext cx="2919412" cy="493712"/>
          </a:xfrm>
          <a:prstGeom prst="rect">
            <a:avLst/>
          </a:prstGeom>
        </p:spPr>
        <p:txBody>
          <a:bodyPr vert="horz" lIns="94814" tIns="47407" rIns="94814" bIns="47407" rtlCol="0" anchor="b"/>
          <a:lstStyle>
            <a:lvl1pPr algn="r" fontAlgn="auto">
              <a:spcBef>
                <a:spcPts val="0"/>
              </a:spcBef>
              <a:spcAft>
                <a:spcPts val="0"/>
              </a:spcAft>
              <a:defRPr sz="1200">
                <a:latin typeface="+mn-lt"/>
              </a:defRPr>
            </a:lvl1pPr>
          </a:lstStyle>
          <a:p>
            <a:pPr>
              <a:defRPr/>
            </a:pPr>
            <a:fld id="{FE80AEA9-3808-49B3-90B3-E83F2E5853DE}" type="slidenum">
              <a:rPr lang="pt-BR"/>
              <a:pPr>
                <a:defRPr/>
              </a:pPr>
              <a:t>‹#›</a:t>
            </a:fld>
            <a:endParaRPr lang="pt-BR"/>
          </a:p>
        </p:txBody>
      </p:sp>
    </p:spTree>
    <p:extLst>
      <p:ext uri="{BB962C8B-B14F-4D97-AF65-F5344CB8AC3E}">
        <p14:creationId xmlns:p14="http://schemas.microsoft.com/office/powerpoint/2010/main" val="1488491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6AF10-8BCD-49A3-B84A-533E68DCAFDE}" type="slidenum">
              <a:rPr lang="pt-BR">
                <a:solidFill>
                  <a:srgbClr val="000000"/>
                </a:solidFill>
              </a:rPr>
              <a:pPr fontAlgn="base">
                <a:spcBef>
                  <a:spcPct val="0"/>
                </a:spcBef>
                <a:spcAft>
                  <a:spcPct val="0"/>
                </a:spcAft>
                <a:defRPr/>
              </a:pPr>
              <a:t>1</a:t>
            </a:fld>
            <a:endParaRPr lang="pt-B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FD75941-3042-4860-BCEA-4DD492C89F9F}" type="datetimeFigureOut">
              <a:rPr lang="pt-BR"/>
              <a:pPr>
                <a:defRPr/>
              </a:pPr>
              <a:t>28/10/2014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CAA237-5B07-43B6-AD67-D3238F2D202E}"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DC36BE8-7611-4B89-B768-C6E957CFC35F}" type="datetimeFigureOut">
              <a:rPr lang="pt-BR"/>
              <a:pPr>
                <a:defRPr/>
              </a:pPr>
              <a:t>28/10/2014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EBC8996-E9DF-44A6-A28A-E0F757D2AF6C}"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C9E951E-2FB6-46AE-987F-7C4E765818DC}" type="datetimeFigureOut">
              <a:rPr lang="pt-BR"/>
              <a:pPr>
                <a:defRPr/>
              </a:pPr>
              <a:t>28/10/2014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C866BAE-AB17-4430-8808-266E365DBA8A}"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0277B75-E26A-44FC-92E2-E11F4C350073}" type="datetimeFigureOut">
              <a:rPr lang="pt-BR"/>
              <a:pPr>
                <a:defRPr/>
              </a:pPr>
              <a:t>28/10/2014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6DC802D-AC86-488F-B810-536DCB4BD081}"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7045C76-A1C6-4464-9AB0-44D4A67D1033}" type="datetimeFigureOut">
              <a:rPr lang="pt-BR"/>
              <a:pPr>
                <a:defRPr/>
              </a:pPr>
              <a:t>28/10/2014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A705140-102B-4410-ABD3-8E31706D6DDF}"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3685D937-F7F2-4194-ABEF-67E7073CCD7E}" type="datetimeFigureOut">
              <a:rPr lang="pt-BR"/>
              <a:pPr>
                <a:defRPr/>
              </a:pPr>
              <a:t>28/10/2014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790DD03-EA17-41A1-90C3-8473F655B82B}"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123A2557-A95B-430A-B350-3FCE09893831}" type="datetimeFigureOut">
              <a:rPr lang="pt-BR"/>
              <a:pPr>
                <a:defRPr/>
              </a:pPr>
              <a:t>28/10/2014</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9E9645D-1A3D-4C5B-91E9-21DE9519A436}"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ADC163F6-741A-40DD-9573-8107CF6870D2}" type="datetimeFigureOut">
              <a:rPr lang="pt-BR"/>
              <a:pPr>
                <a:defRPr/>
              </a:pPr>
              <a:t>28/10/2014</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584AC49-4404-4285-913C-AE5E89AA767D}"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8D1F2A59-59C4-49CB-AFE2-267AAAA06DCE}" type="datetimeFigureOut">
              <a:rPr lang="pt-BR"/>
              <a:pPr>
                <a:defRPr/>
              </a:pPr>
              <a:t>28/10/2014</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4B03BF85-108A-48C7-A848-C85CB18FA851}"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D52D6D0B-3EF5-4E5E-88DD-BA4A5DA58FA0}" type="datetimeFigureOut">
              <a:rPr lang="pt-BR"/>
              <a:pPr>
                <a:defRPr/>
              </a:pPr>
              <a:t>28/10/2014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19F8FD9-5788-4667-A032-F7FEB97883E1}"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99C3F6A-A29D-497F-B12B-21D76FFE07DC}" type="datetimeFigureOut">
              <a:rPr lang="pt-BR"/>
              <a:pPr>
                <a:defRPr/>
              </a:pPr>
              <a:t>28/10/2014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86D9F39-3B0D-45EC-93A8-E6A8FBB45F96}"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258E14-27B0-4C36-A5B3-92FD9ED1B174}" type="datetimeFigureOut">
              <a:rPr lang="pt-BR"/>
              <a:pPr>
                <a:defRPr/>
              </a:pPr>
              <a:t>28/10/2014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A130494-4352-4203-9B09-B5F30CF32D68}"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dc.gov/hicpac/pdf/guidelines/eic_in_hcf_0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p:cNvPicPr>
            <a:picLocks noChangeAspect="1"/>
          </p:cNvPicPr>
          <p:nvPr/>
        </p:nvPicPr>
        <p:blipFill>
          <a:blip r:embed="rId4"/>
          <a:srcRect r="62054"/>
          <a:stretch>
            <a:fillRect/>
          </a:stretch>
        </p:blipFill>
        <p:spPr bwMode="auto">
          <a:xfrm>
            <a:off x="34925" y="188913"/>
            <a:ext cx="2228850" cy="1235075"/>
          </a:xfrm>
          <a:prstGeom prst="rect">
            <a:avLst/>
          </a:prstGeom>
          <a:noFill/>
          <a:ln w="9525">
            <a:noFill/>
            <a:miter lim="800000"/>
            <a:headEnd/>
            <a:tailEnd/>
          </a:ln>
        </p:spPr>
      </p:pic>
      <p:sp>
        <p:nvSpPr>
          <p:cNvPr id="2" name="Retângulo 1"/>
          <p:cNvSpPr/>
          <p:nvPr/>
        </p:nvSpPr>
        <p:spPr>
          <a:xfrm>
            <a:off x="900113" y="2205038"/>
            <a:ext cx="7146925" cy="1511300"/>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ctr" fontAlgn="auto">
              <a:lnSpc>
                <a:spcPct val="120000"/>
              </a:lnSpc>
              <a:spcBef>
                <a:spcPts val="600"/>
              </a:spcBef>
              <a:spcAft>
                <a:spcPts val="600"/>
              </a:spcAft>
              <a:defRPr/>
            </a:pPr>
            <a:r>
              <a:rPr lang="en-US" sz="2400" dirty="0"/>
              <a:t>NASAL COLONIZATION BY MICROORGANISMS IN NURSING PROFESSIONALS IN UNITS SPECIALIZING IN HIV/AIDS </a:t>
            </a:r>
          </a:p>
        </p:txBody>
      </p:sp>
      <p:sp>
        <p:nvSpPr>
          <p:cNvPr id="15363" name="CaixaDeTexto 2"/>
          <p:cNvSpPr txBox="1">
            <a:spLocks noChangeArrowheads="1"/>
          </p:cNvSpPr>
          <p:nvPr/>
        </p:nvSpPr>
        <p:spPr bwMode="auto">
          <a:xfrm>
            <a:off x="3563938" y="6021388"/>
            <a:ext cx="1749425" cy="646112"/>
          </a:xfrm>
          <a:prstGeom prst="rect">
            <a:avLst/>
          </a:prstGeom>
          <a:noFill/>
          <a:ln w="9525">
            <a:noFill/>
            <a:miter lim="800000"/>
            <a:headEnd/>
            <a:tailEnd/>
          </a:ln>
        </p:spPr>
        <p:txBody>
          <a:bodyPr wrap="none">
            <a:spAutoFit/>
          </a:bodyPr>
          <a:lstStyle/>
          <a:p>
            <a:pPr algn="ctr"/>
            <a:r>
              <a:rPr lang="pt-BR" b="1">
                <a:solidFill>
                  <a:schemeClr val="tx2"/>
                </a:solidFill>
                <a:latin typeface="Cambria" pitchFamily="18" charset="0"/>
              </a:rPr>
              <a:t>Las Vegas, USA</a:t>
            </a:r>
          </a:p>
          <a:p>
            <a:pPr algn="ctr"/>
            <a:r>
              <a:rPr lang="pt-BR" b="1">
                <a:solidFill>
                  <a:schemeClr val="tx2"/>
                </a:solidFill>
                <a:latin typeface="Cambria" pitchFamily="18" charset="0"/>
              </a:rPr>
              <a:t>2014</a:t>
            </a:r>
          </a:p>
        </p:txBody>
      </p:sp>
      <p:pic>
        <p:nvPicPr>
          <p:cNvPr id="15364" name="Picture 10" descr="http://t3.gstatic.com/images?q=tbn:ANd9GcTy8sQyLkB89m-EoRGAxxw-Ex_QySENXp5AcFl8LWfB5t3vRZVG"/>
          <p:cNvPicPr>
            <a:picLocks noChangeAspect="1" noChangeArrowheads="1"/>
          </p:cNvPicPr>
          <p:nvPr/>
        </p:nvPicPr>
        <p:blipFill>
          <a:blip r:embed="rId5"/>
          <a:srcRect/>
          <a:stretch>
            <a:fillRect/>
          </a:stretch>
        </p:blipFill>
        <p:spPr bwMode="auto">
          <a:xfrm>
            <a:off x="7966075" y="200025"/>
            <a:ext cx="1069975" cy="1212850"/>
          </a:xfrm>
          <a:prstGeom prst="rect">
            <a:avLst/>
          </a:prstGeom>
          <a:noFill/>
          <a:ln w="9525">
            <a:noFill/>
            <a:miter lim="800000"/>
            <a:headEnd/>
            <a:tailEnd/>
          </a:ln>
        </p:spPr>
      </p:pic>
      <p:sp>
        <p:nvSpPr>
          <p:cNvPr id="15365" name="Subtítulo 2"/>
          <p:cNvSpPr txBox="1">
            <a:spLocks/>
          </p:cNvSpPr>
          <p:nvPr/>
        </p:nvSpPr>
        <p:spPr bwMode="auto">
          <a:xfrm>
            <a:off x="2339975" y="260350"/>
            <a:ext cx="5472113" cy="1512888"/>
          </a:xfrm>
          <a:prstGeom prst="rect">
            <a:avLst/>
          </a:prstGeom>
          <a:noFill/>
          <a:ln w="9525">
            <a:noFill/>
            <a:miter lim="800000"/>
            <a:headEnd/>
            <a:tailEnd/>
          </a:ln>
        </p:spPr>
        <p:txBody>
          <a:bodyPr/>
          <a:lstStyle/>
          <a:p>
            <a:pPr algn="ctr"/>
            <a:r>
              <a:rPr lang="en-US">
                <a:solidFill>
                  <a:srgbClr val="000000"/>
                </a:solidFill>
                <a:latin typeface="Calibri" pitchFamily="34" charset="0"/>
              </a:rPr>
              <a:t>University of São Paulo at Ribeirão Preto College of Nursing. </a:t>
            </a:r>
            <a:r>
              <a:rPr lang="pt-BR">
                <a:solidFill>
                  <a:srgbClr val="000000"/>
                </a:solidFill>
                <a:latin typeface="Calibri" pitchFamily="34" charset="0"/>
              </a:rPr>
              <a:t>WHO Collaborating Centre for Nursing Research Development. Ribeirão Preto (SP), Brazil. </a:t>
            </a:r>
          </a:p>
          <a:p>
            <a:pPr algn="ctr"/>
            <a:r>
              <a:rPr lang="pt-BR">
                <a:solidFill>
                  <a:srgbClr val="000000"/>
                </a:solidFill>
                <a:latin typeface="Calibri" pitchFamily="34" charset="0"/>
              </a:rPr>
              <a:t>RENAIDST – Rede Nacional </a:t>
            </a:r>
          </a:p>
          <a:p>
            <a:pPr algn="ctr"/>
            <a:r>
              <a:rPr lang="pt-BR">
                <a:solidFill>
                  <a:srgbClr val="000000"/>
                </a:solidFill>
                <a:latin typeface="Calibri" pitchFamily="34" charset="0"/>
              </a:rPr>
              <a:t> </a:t>
            </a:r>
            <a:endParaRPr lang="en-US">
              <a:solidFill>
                <a:srgbClr val="000000"/>
              </a:solidFill>
              <a:latin typeface="Calibri" pitchFamily="34" charset="0"/>
            </a:endParaRPr>
          </a:p>
        </p:txBody>
      </p:sp>
      <p:sp>
        <p:nvSpPr>
          <p:cNvPr id="15366" name="AutoShape 2" descr="data:image/jpeg;base64,/9j/4AAQSkZJRgABAQAAAQABAAD/2wCEAAkGBhQSERUUEhQUFBQVFBcXFBUVFBcXFRcVFRUVFBQUFRQXHCYeFxojGRQUHy8gIycpLCwsFR4xNTAqNSYrLCkBCQoKDgwOGg8PGiwkHSUsLCosLCwvLCksLCksLCwsLCwsLCwsKSwsLCwsLCkpLCwsLCwsLCksLCwsLCwpLCwpLP/AABEIAM4A9QMBIgACEQEDEQH/xAAcAAABBQEBAQAAAAAAAAAAAAAAAgMEBQYBBwj/xAA+EAABAwEGAwUGBAQGAwEAAAABAAIRAwQFEiExQQZRYRMicYGhMlKRscHwBxRC0SNicuEkM4KSwvEWQ7IV/8QAGQEAAwEBAQAAAAAAAAAAAAAAAAIDAQQF/8QAKREAAgICAgIBAwQDAQAAAAAAAAECEQMhEjEEQVETYbEFIjKRcYGhI//aAAwDAQACEQMRAD8A2xXFQu4zokwxr39YAHqZ9E6ziVp/Q74hSc4rtirFN+i5Qq1l+NP6Xeiebejfdd6fus+pH5N+jP4JiFHbb2nZ3w/ZOsrtO/0WqcX7FeOS7QtCEJhAQhCABCEIAEIQgAQhCABCEIAEIQgAQhCABCEIAEIQgAQhCABCEIA6EICEAecWCzQFdWaioVBquLIxee2eukLoWRT6Fn/snrPRyUplNKbYyyzdEr8opraadbTWUZZAbZyEvsyp4pJYoJ4ylHonOEZdoqyFxWlSydFX1qJac/JdcMnLT7OLJicdrobQhCqRBCEIAF1CEAEIhCEAcQuoQBxCEIAEIQgAQhCABCEIAEIQgDoQgIQBiLKrmyKkshV9YW5Lz2eui1swU2mxR7M1T6LFiQMcYE82minTUhrE6RNsS2inBSS2NTuBPxFsj4U1aLIHCD5KYWrkLKMuzM1KZaSDqEhWl72fRw8D9PvqqtdUXaOKceLoF1cXUwgIQuoAIRCEIA4hdlchAAuJNWu1olzg0c3EAfEqvPEtlnD+ZoTy7Zk5eaALJCYs9up1BNN7XjSWODhPKQU9iQB1CJQgAQhCABCEIA6EICEAYiyMWgsLQqKyBXdhK89nrou6GisKLVXWd0qyoFahWSmBPNCaanmlURNjzGpxNNKWCmsQ7CSWpwLhCAIVspYmkcxl47esLOrVVGrL2kYXkHmfhsnxPtEsy0mcQuByMSscwpEpEolADi4Qkh6z3Gl+ihRdmQA0ueWmHROFrGnZz3ZTsA46wg0j8Rcf0aD3UmPbjYO+4tc5rDsyGxiqHZpLQIzOy8zve/7RankdrVMGMAc5oGU94jCxo8GgmPMxKF5lwxVIbDnPa1oAwlxMvjQv/SCfZa2dYmE2v2jyzMMzOFs57lziTLj1JHWE3RSKO/8A5ZcO8/HBjunuA+72r8p6NDipF0XOxznMqHs3QSA7tCXty7oZTYST8PDJX108LCs1ktw0wAQakueZz9mRA6ZD+tbjh/g2nRBNB9akXQXOY8CSJiWFpYRmcsK55Z0tHTHC3swFwvp2asaRJlzpaXV69jwGBk4EZ4gRBPu+C3Nmv+vZXtZXp1DTee5jqNqOk7U6+QqdGPhx/S53sq5qcDuqB0mz1y7X8xZmB5yie3oYXNdp3sJIhUPY2my06tKuypaaNMfxaNU9sRSdOFwqAYg0gOw1QHMJaQ9tIgrY5OXROWNLs2NhvGnWbipuDgDB1Ba4ate0wWuHIgFNXpfNKztxVXYZ9kaud4D66LEXY5jrTNntMfwGustdzpxMDiRZ7U0/5mGXsz7wFMQZ1zPFFurGoa1YOhxIB2DZ7obyEJ2/gnDGm9s9cui92Wkfwp88lMx5kHUarz/8Nr0Dagz7pAXrL6jH55ERDh9ZUFmd0y8/GXoqJQlWmzmm7fCfZP08UhdKdnG1WmGJCQ5CDDJWYK3sqpLHVVxZXZrzj2EXlkKsqD1TWasrOi5amK0WLaida5RqSfa1PZNj7SnmphoTzUyFY6ELgKCU1iiKiyXHDjTpNqt1Dw09Q6Y9R6rXOWX/ABBb/gzlM1Gf8j9Fi7NaTVMxVPih/RLHFDuQVPSpg65JIaCYV9i/Tx2XzeLDuE/R4mDjELOVaICgWs1GkFhcBGrZ16x5JMmRwVs6fF8CPkzUIySv5NNe/GPZVcDWh0RjJJGZ2EcliOJ74dVruc+RTcWdhTcWgucAWmoTOTWkVCJ3cDtC7accy8GctRHQHT7lVl8VxVcCKbi7B2bAGw1uKo8udJOmEwPHVSwZnKb5dHqfqf6Xi8fx8bxK5XTat39/7qiuqsDzMQ0kEBo9pxAhoBzwjQdBO6ubnutpIcWjFM5gGORnPP5epi2awFpl+buewHJvTr4Kzo2toBEx12VZzvSPEhDj/JGssRyaNytnc4hsFeO0r0qU6kYpzXtF03cTZGvnvFsrklBpnQpWi6shC5e1jfDK9ETWoyQ3Q1Kbo7WhP8wALZ0exm0rAs4pLKwYXgd6M9J5L0S7bWKrMJ1LdjqCIMFPB0TyRPG+Lvyzq9WvZWCmx7cxhwh9TOX4P0TllzBO6RclGlbGdhUdL6wJaTGROgPKCI81G40uOpY6xovks1pu2czY+I0I5hVlyV3MIwg4mPD2xykYxl5HzVotpmOMXXwXtxcLV7LVNKo0hzDHQg5tc07gg/PkvW+HLFgBLsyRmlts4tVGlXIh7W59QdQecHP4qxsjICWcanZqncKCrd7XAjY7bfBZ+3WLs8xOWoPzC1cKHeFnxQRtMjmDkQmT49EJRUuzJdohNhC6TjMdZCruyqqszQVb2WMl5x66LGgdFaWd6q6QUyi5YDLii5TKarrM9TWJ0ybJEpYKaBS1tiDjXJUpjHCZNvYDBcAeU5/BZyoZRb6JiruJLNjszxrEO/2kE+kqcx0p3DOR0OqdMRrR5UbG07Ln5FnJKtzewq1Kbv0uIHhq30hRjegXU9HCsiuiuvCMUDZLsVWDkCSM4ECBzcTk0dT6qLUqS4nmfEqTRu1jmgVQHA95wdm2GkHvAZElxb5AgdUW2duZ8Y0UvFVSvaqct/yw8CkKf/sOF0vDnCXNByDgADmRkMSh2yw9i/swScAaJOshrZ9ZW4bRGPDEF0vM8j3Y6QxpbH8yreL7vAZ24HeBaHciDlJ6jJJ5GNzjo7v0bz4eLlf1L4tVr5tGTqvMYevrH91Ip3ZDCDmHa/NRKbpMnWVobJSlnko/wVIM2R+RkeSe2zO2WxA1wObhP/a+jLpoD8uxu2EfJeBULqe+qGtMS4GfDZezXFZnhrajariOzwPpHNuIfrG4KyTt2R4/toprz4La6rOwfiEZEHnIWtu+7xiD4IyGW2kTCj2OocUO1V/SaiFyFyPiZ7j3hsWyyOaB/Fp9+kd8QGbfBwy8Y5LxOw0Yc1wyI/6ghfRVq0iYnKfHJeI8TWD8tbXtDS1jnYmTp/NB/qn4p5PYuNWj0L8PLwJDqbiXA5ty9kRotQW4XEfDwWQ/D22szbiDSc+RdEYRPL2jC2NqqgkQQY1jrsqyacLJKLjJocCatToafM/ASlsKjW+p3XdGn1ySJmmNIdOmqFPwIXRZy8UYOw11cWdyylitMFX1ltK4Wj00y8pPUqk9VVC0SrCg7NKzS1oVVYUairaAU6khCMnNcnAVFY5JtVowtKaxatmd434s/LUzh9s5DxVR+G9kfVca1Ylz3d4k7DYD73WS42tZq1w3qvQuEazaFlqVXAwxsmBnhETA8Fzt21Z6fBQwuuzbNb/ZKBTdktbarGvYZa4SClrrR5Lvpnmv4jUotQj9VNpPiC5v/ELMvMBav8QqLn2oR+mk0fFzz9VlX2N/Iq22iMceOM+TYizCXK7oUJIkaRHU6z5bdZPJQLDYzIkK7o008F7EzztnG2YY8ZAkNwjwnEZ84+C5eNj7Wk9nvNIHjqPWFJaEotVKOezyiztIMOEEHPyV7Yn91x5BW3EtxtLTVY2HjN8fqG5jmNVnrPaSAWjdcmSNHqYsikrRJuW0VDUDqdNzyDyXolyXnXYDis9TDqSIMeQMrO8LENPJelXY0FsjdRu2Velszt038K9dwaCIOYIg+YW2s78lmxcQp2p1VojGM+Uq/pVIBJTQ0yeSmlQm8WktIbBOUTtBBlec/iEw1nQ0SaeYI1Lj7Y9B8FZt4seRWcCBiccIOcDQR5Kns1eRmZM5n6qlO+TI/USVIoeHbzggbr1e5KstC8gs9mwWxzdscjwPeHzXsdxN7g8FFr9x0uVwstQFBtbZFTw+UFWQaoB7tZwOjgCPl9FV6pnOt2ii8j8ELWMpCNAhP9RkOKPnCy1wr277QOSyNmrZrQWGskkjqizU2fPRWVmYVR2Sur6wvlRZYt7MxTWNUSgFKaUCsdlQbzqd0qZKhXi2WrJGx7PI74d/is9wR57L0vhiymrY6rBq9sDzXn3Edgd2sgZzllzXpP4fyKWFwIdAMFLw2junk/8AJ12i+ua7uwpNpzMDP+ynhcec0itXDGlx0AJPkrpVpHmSk5Pk+zHcQOxWh55ED/a0D5yq/s09VqFzi46kknxJlJAXclSPMk7diBTCWGpULsJjBC6q6+6jg2WagH6D6FZ7hu+Kpe5lUlzs4aFKWTi6KxxuS0bItlYriK620XhzcmPJy5O1I8FMvi+q9OAGFszBOeY1His9eNqtL4NfFhnKRDQf+kNqSKY4yhL8l3dV6NZElby5OJaeXeC8gY2dFt+E7vaILs/Fck4pbO+Mm9M3zr9a8w3M9FMtLXdg+BLiwhoGskKHZnMEQAmOIrycKJbTP8QwGf1bJYPexZLVIx7rvAbBkZ+asLr4Yq1INMGDu7Jqm2+9y5zaYDZiahAkDmtJcb5bDTAaF6VLo8vg1uzyy8rG9l4ljh3xhkDPYaL1W4qbgwSFjKVRtpvF9VoxNaWifewkMn5lbux/5rWgeywuPi4ho/5JH48W3Js6PrtJRLJoVTer4r0+rXfMK5Co78H8al/S75hRyxqJTE7kTLVeTacAg5iRAQn20muaJAMc1xCgmrJyuz5dIh0q4u+vMKoJlSbFVgpHs6Vpm0u92i0thWOuyutVd9ZQaLro0VAyFJaFAs9ZTGPSmUPtauVLPKGOT7HIM6KkcNse8OcJhXQsrWxkMtEthTdrtIaJJhakDk2La+FScQXhP8Np6u+g+vwTVpvr3fjt/dVZM5ldWLG+2cefIl+1CISgEQuhdRxnYVfdtpFV1YvnCx5Dc4Aw5Zc5IKfvG2ClTc4nQGPGMgs86t2Nia6TL3tnriOahmfSO3xIq3JjnEvb03OdTMsOYkTDf2VXcY7Jr69TIkHMjPyWk4ntIDbPRBzqDHUzzwA90eZ/+VmuKLyaKlKiwAhpDnDbLQHzWZO0kVwR43J/6Esr1K9VofMg4iDtizAPlCvL9JfQNJoBOUmNADi/Yeabuym1lJ1V/tGTO5cVcXbZ2loc6AJlxOkDMklZjjzn9kPmnwx/dnnZouYe8I+S0VzXlEJ+yOZaa1SI7MElpj2gDrG07KTw1dlF9pLXMkCYz7pg8kzxrI2o+iXOWOKcl2X122p1UgME8z+keJUy86HYtD3OxVDkwbAnlz8U5eNtYwBjGtbBOQyAAVDXtjqp7Se5T7rd5J1d9FbH48Yb9nPPPKeukTLvpQ105kySfvqlU75qNoPs9Np7aqcIPusI77vhl5rt3ONScoAMzoIGZCveF2Mex1ZsEkkZ/paDkB6nzVVEm5ETh3hsUKZxuMjPLLQGNuf0V1cDsTqtSdXhoznJoxQMv5/RQL9tr2UzlGLLf72KteHrOW2amDqW4j/rOL5EJ5aVCLuy0Y5VPEYA7N52JBPiJ+in0nZff3zVRx6135Cq5k4mYXZcgRiP+0lQyQtNFscqdkq4LwFZr3D2A/A3qWgFx+Lo8kLnCd29hY6NM5OwBz/63990+bo8kJYxpUbKVuz5tt111aNpqWfCXFrsjpLTm13mCCr27eBLZVgtbTE+9UA2J5cgtu25BarQ6tBwgBjTHtBmIuOukmB0W2uu7w1ojKOhGjIVFhjVvsX60r0eVWThG2sMGjMa4XsOwPvTuFd2OwV2+1Sqj/Q75hbG6n4m1HyO84xntIb9FbWZxgnbONNz/ZJPxY+mUh5Ul2jHWarsZHirSi5aJjcTe80GZ1E7wNUw+7qRJhpBHumBry0XNLxGumXXlRfaK1rk+xyfdc/uu/3D6hMvsL27T4FReGa9FVlhL2P03qi4jf3mjaCfOYVk2o6Ywn4Ktv3PCdxI+v0KbEmpKyeb+DoqEoJ+xWB9V0MBPXYeJWoocK0wyHSXbuBj4Dku881JsyC6tV/4rT953p+ySeEmHR7h5BFG8WeY8RYqrHuBGBgIGeeIkNJIVTxO0iwsDc3BzT5yvSrT+F9JzSDXqgGCYazbOM+oTNf8Jqb2jDXqD+prXfKFPJBtpo68M1CLTMFZKmMG0ViJDR5BrYAHwVFYLI6tUdUOrnSOjR7I+C31+/hjaWNiiRXpxJA7j8s4LCc/I+Sx/wCYNGmRBD5iIzHORsoOLXZ0xkn0T2Q+s2kXRSp96oSYADczml3nehtbuxoS2lvzfHMbN6LOYXVJDZgxI5kblae4rA6nAA/iO06DmVqfGPFezHFSlyl6Lrhu5wDg0aPbO5OzVKF0tsr3VGzhGIiTtCtrJY20qcAgkCSTqXHUqv4itQ7MgkRA/ddmHHwicOfL9SX2KOraXOOFv+ZVMaaA6n4K5vCz9mxtFky4Nb+5ULg+y4y6u4GJhnQDdXFpZitAeRk2N1WrIWN33/h7IGCAXnCTvmM/SV3ga+ezPZO9l7u7yBMaqk4yt+J7WbMBd5k/sPVQrDadtCYjpyP3zR7odLR6bxbdpqCmAJ74BjqQFbvIaIGQAgeAy/dYy6+I6zi2mwdpmAMWeFwmDPT6LZVWnCCYzAnx3+qxpqkzPmjtmGev39ypFegHtc1wlrgWuHMEQQo1kkuMjIff7qaFOXY8ThQo1stBZECZneELEjWygsd3tawBogAEDLkByKk9qW03QdA7mNlWduMBwkzBOk7DkUh9qw2eo7FHcduRmTA+S6mvyQv8DXD1sd2QEj4jqVomvIbGW3LYSsVctqLaYk69RyH7q/pXkSRO5MZN2ICHG2F0XrKjgNM8ttgJS6tYMbJ89dhKorRezySGMnM7R056Ju2Nq1gWk4BnMTOkRmUvD5G5fBc0b4ECcp+UTuu2+8R7LTE5ZeCpaV3RlmcIylxPxA+8lY0LCcRJOk7eSWorZts4ZIw0znzPWDPzTdg4dOPFVqOfJnDPdzM6KypUhJz0n5QptFqVukMuxVGiGgBoAA2GicQEKJQbdqkl5+/ik2qthEpDaoiT99E9asS9iXOJdAMfcqU1gAhRqWGcQ1KVUk6LXsEFV/Lw/b76qivfhWz21p7RuGqMu1bAfPXZw6H0V5TaSM082iNQsaVUzU2naPK2/hvWs7zhb2w/SWwPiCclb3dwzWphznMh7urTAHLNegrhbKlGKjKys5ylHieeXpWfSBxgt09ppA8joVh70t7rTWbSZu7OOW5XuzrMCIIkHUHMHxB1WctfANnxOqUWijUI1b7B/wBH6f8ATC6VNHM4MzjXNpUwxoyEDVQbRb4nXXmo98WerReWVW4TM65EbFp3Ccu67g4Bzj7Tss9PTqrKiVDX/i9asccsbOjXOMxzhoOyl2TgGoTHat0AJDHR0iYVvZrc2m8txaRE5yI1+wtndzmuYDl8d91KSrZVNvRA4c4bbZWmTjedXREDkBttPPyV0QDrokn0XB6KXY4UqQbPjqnMS4HJQWM1ES8GtyxAHWJ8kKu4nqAdnP8ANv8A0oVIrQkuzAV2VWggB4cQRBZsYAMjwK62xWh9E08Qa0xJkk5EkiPE81pbuqjDhOZyBJEmJOWZ0Uqy1Gj4jYDcroc3skooz93XDMY3PdG0ACSRGWv6Vd2K7WjPAJ0GWgLualWeuM9dRuOZCcoVtRHLc+8kbexl6OWShrlvqR/N1T1Fhk6envJNDfu+nJydaCCcuew5ysfs1ehVFpk5+vVLjXP3uaaLnBxz57jxTVWqcRzG+/MLABlSHu1328OauLIZzWTtp75z1HInYK/uN2RGfwSy6Nj2Wy4Sgpuo/JRSKtjFR0mMlDNM4ozjbkE++lj2zUijZ8tfvmq3ROrO0qcBL7PNLLclzCp2PR0NSWiCeR+f38kohELDRQQksPoUpYacCCF1CAGa1Fpzc1ro5gHI66odZWkRhbHLCI+C7agcDoyOEweRgwUmw1cVNrju0H4iU3qzPdEC1cNUKntUmzzbLT6ZJFnufshFKo6Pdf3s4jJwgj10VwUhzeS1TYriinfbKlI99hwn9TTIG+e431hS2XozAHE5HL1A5dU6ZB6engote7Kb9sOcy2Bn1BEbKlxfZPa6LAdNEtpTVls+BsSTvJ6pwZKTKGe4pbNRv9P1P7ITnEzO8w/ykfA/3XFtGMzlSuGPaYGYP6T4/MeqtLJVaZiOfs9Qfqq+87OBhyGTuXIjr1UiwtggQPIHqOavaaJ9Ms8cExqZ2HiENrw4jPMHfzCVSeMTesbDkQmrRXAcDnty5kIq/wCg6Hm1++QBkep3Errq5DtNeh3H9lCZbe83XbfxCUbVL25bDc9UV+Av8j9WuZnoNhyKiVa7wfLmPdUS8LSZaIGg+RUU24n4ch7o/dbT/wCGX+SQ8Fz4xZxnn0HJXtztIc7P581SXVLqpk/cgLT2GzHMzrO/VLIZFiHapsUzuUkAyfNOAZ/fJR6KHWU4S2tSWjNKhYzUEIAyXA1dAWAEIIQAgINEsbBPWD9PoE4m/wBQ8PqP3TiDQQhCwCHfFqFOhUedmmPEiB6lF008NGmOTG/IKl4ttJc+jZxpUqNLj0xRC0jGwIVWqgvuIncv8HSuNK64pFMqY3sKtMFR3NMZKYQmyFqYrQmm7mlkJrDElPNKGCKPiQ5s8HfRdTd9vmrHutHqSf2XFvKgZ//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15367" name="AutoShape 4" descr="data:image/jpeg;base64,/9j/4AAQSkZJRgABAQAAAQABAAD/2wCEAAkGBhQSERUUEhQUFBQVFBcXFBUVFBcXFRcVFRUVFBQUFRQXHCYeFxojGRQUHy8gIycpLCwsFR4xNTAqNSYrLCkBCQoKDgwOGg8PGiwkHSUsLCosLCwvLCksLCksLCwsLCwsLCwsKSwsLCwsLCkpLCwsLCwsLCksLCwsLCwpLCwpLP/AABEIAM4A9QMBIgACEQEDEQH/xAAcAAABBQEBAQAAAAAAAAAAAAAAAgMEBQYBBwj/xAA+EAABAwEGAwUGBAQGAwEAAAABAAIRAwQFEiExQQZRYRMicYGhMlKRscHwBxRC0SNicuEkM4KSwvEWQ7IV/8QAGQEAAwEBAQAAAAAAAAAAAAAAAAIDAQQF/8QAKREAAgICAgIBAwQDAQAAAAAAAAECEQMhEjEEQVETYbEFIjKRcYGhI//aAAwDAQACEQMRAD8A2xXFQu4zokwxr39YAHqZ9E6ziVp/Q74hSc4rtirFN+i5Qq1l+NP6Xeiebejfdd6fus+pH5N+jP4JiFHbb2nZ3w/ZOsrtO/0WqcX7FeOS7QtCEJhAQhCABCEIAEIQgAQhCABCEIAEIQgAQhCABCEIAEIQgAQhCABCEIA6EICEAecWCzQFdWaioVBquLIxee2eukLoWRT6Fn/snrPRyUplNKbYyyzdEr8opraadbTWUZZAbZyEvsyp4pJYoJ4ylHonOEZdoqyFxWlSydFX1qJac/JdcMnLT7OLJicdrobQhCqRBCEIAF1CEAEIhCEAcQuoQBxCEIAEIQgAQhCABCEIAEIQgDoQgIQBiLKrmyKkshV9YW5Lz2eui1swU2mxR7M1T6LFiQMcYE82minTUhrE6RNsS2inBSS2NTuBPxFsj4U1aLIHCD5KYWrkLKMuzM1KZaSDqEhWl72fRw8D9PvqqtdUXaOKceLoF1cXUwgIQuoAIRCEIA4hdlchAAuJNWu1olzg0c3EAfEqvPEtlnD+ZoTy7Zk5eaALJCYs9up1BNN7XjSWODhPKQU9iQB1CJQgAQhCABCEIA6EICEAYiyMWgsLQqKyBXdhK89nrou6GisKLVXWd0qyoFahWSmBPNCaanmlURNjzGpxNNKWCmsQ7CSWpwLhCAIVspYmkcxl47esLOrVVGrL2kYXkHmfhsnxPtEsy0mcQuByMSscwpEpEolADi4Qkh6z3Gl+ihRdmQA0ueWmHROFrGnZz3ZTsA46wg0j8Rcf0aD3UmPbjYO+4tc5rDsyGxiqHZpLQIzOy8zve/7RankdrVMGMAc5oGU94jCxo8GgmPMxKF5lwxVIbDnPa1oAwlxMvjQv/SCfZa2dYmE2v2jyzMMzOFs57lziTLj1JHWE3RSKO/8A5ZcO8/HBjunuA+72r8p6NDipF0XOxznMqHs3QSA7tCXty7oZTYST8PDJX108LCs1ktw0wAQakueZz9mRA6ZD+tbjh/g2nRBNB9akXQXOY8CSJiWFpYRmcsK55Z0tHTHC3swFwvp2asaRJlzpaXV69jwGBk4EZ4gRBPu+C3Nmv+vZXtZXp1DTee5jqNqOk7U6+QqdGPhx/S53sq5qcDuqB0mz1y7X8xZmB5yie3oYXNdp3sJIhUPY2my06tKuypaaNMfxaNU9sRSdOFwqAYg0gOw1QHMJaQ9tIgrY5OXROWNLs2NhvGnWbipuDgDB1Ba4ate0wWuHIgFNXpfNKztxVXYZ9kaud4D66LEXY5jrTNntMfwGustdzpxMDiRZ7U0/5mGXsz7wFMQZ1zPFFurGoa1YOhxIB2DZ7obyEJ2/gnDGm9s9cui92Wkfwp88lMx5kHUarz/8Nr0Dagz7pAXrL6jH55ERDh9ZUFmd0y8/GXoqJQlWmzmm7fCfZP08UhdKdnG1WmGJCQ5CDDJWYK3sqpLHVVxZXZrzj2EXlkKsqD1TWasrOi5amK0WLaida5RqSfa1PZNj7SnmphoTzUyFY6ELgKCU1iiKiyXHDjTpNqt1Dw09Q6Y9R6rXOWX/ABBb/gzlM1Gf8j9Fi7NaTVMxVPih/RLHFDuQVPSpg65JIaCYV9i/Tx2XzeLDuE/R4mDjELOVaICgWs1GkFhcBGrZ16x5JMmRwVs6fF8CPkzUIySv5NNe/GPZVcDWh0RjJJGZ2EcliOJ74dVruc+RTcWdhTcWgucAWmoTOTWkVCJ3cDtC7accy8GctRHQHT7lVl8VxVcCKbi7B2bAGw1uKo8udJOmEwPHVSwZnKb5dHqfqf6Xi8fx8bxK5XTat39/7qiuqsDzMQ0kEBo9pxAhoBzwjQdBO6ubnutpIcWjFM5gGORnPP5epi2awFpl+buewHJvTr4Kzo2toBEx12VZzvSPEhDj/JGssRyaNytnc4hsFeO0r0qU6kYpzXtF03cTZGvnvFsrklBpnQpWi6shC5e1jfDK9ETWoyQ3Q1Kbo7WhP8wALZ0exm0rAs4pLKwYXgd6M9J5L0S7bWKrMJ1LdjqCIMFPB0TyRPG+Lvyzq9WvZWCmx7cxhwh9TOX4P0TllzBO6RclGlbGdhUdL6wJaTGROgPKCI81G40uOpY6xovks1pu2czY+I0I5hVlyV3MIwg4mPD2xykYxl5HzVotpmOMXXwXtxcLV7LVNKo0hzDHQg5tc07gg/PkvW+HLFgBLsyRmlts4tVGlXIh7W59QdQecHP4qxsjICWcanZqncKCrd7XAjY7bfBZ+3WLs8xOWoPzC1cKHeFnxQRtMjmDkQmT49EJRUuzJdohNhC6TjMdZCruyqqszQVb2WMl5x66LGgdFaWd6q6QUyi5YDLii5TKarrM9TWJ0ybJEpYKaBS1tiDjXJUpjHCZNvYDBcAeU5/BZyoZRb6JiruJLNjszxrEO/2kE+kqcx0p3DOR0OqdMRrR5UbG07Ln5FnJKtzewq1Kbv0uIHhq30hRjegXU9HCsiuiuvCMUDZLsVWDkCSM4ECBzcTk0dT6qLUqS4nmfEqTRu1jmgVQHA95wdm2GkHvAZElxb5AgdUW2duZ8Y0UvFVSvaqct/yw8CkKf/sOF0vDnCXNByDgADmRkMSh2yw9i/swScAaJOshrZ9ZW4bRGPDEF0vM8j3Y6QxpbH8yreL7vAZ24HeBaHciDlJ6jJJ5GNzjo7v0bz4eLlf1L4tVr5tGTqvMYevrH91Ip3ZDCDmHa/NRKbpMnWVobJSlnko/wVIM2R+RkeSe2zO2WxA1wObhP/a+jLpoD8uxu2EfJeBULqe+qGtMS4GfDZezXFZnhrajariOzwPpHNuIfrG4KyTt2R4/toprz4La6rOwfiEZEHnIWtu+7xiD4IyGW2kTCj2OocUO1V/SaiFyFyPiZ7j3hsWyyOaB/Fp9+kd8QGbfBwy8Y5LxOw0Yc1wyI/6ghfRVq0iYnKfHJeI8TWD8tbXtDS1jnYmTp/NB/qn4p5PYuNWj0L8PLwJDqbiXA5ty9kRotQW4XEfDwWQ/D22szbiDSc+RdEYRPL2jC2NqqgkQQY1jrsqyacLJKLjJocCatToafM/ASlsKjW+p3XdGn1ySJmmNIdOmqFPwIXRZy8UYOw11cWdyylitMFX1ltK4Wj00y8pPUqk9VVC0SrCg7NKzS1oVVYUairaAU6khCMnNcnAVFY5JtVowtKaxatmd434s/LUzh9s5DxVR+G9kfVca1Ylz3d4k7DYD73WS42tZq1w3qvQuEazaFlqVXAwxsmBnhETA8Fzt21Z6fBQwuuzbNb/ZKBTdktbarGvYZa4SClrrR5Lvpnmv4jUotQj9VNpPiC5v/ELMvMBav8QqLn2oR+mk0fFzz9VlX2N/Iq22iMceOM+TYizCXK7oUJIkaRHU6z5bdZPJQLDYzIkK7o008F7EzztnG2YY8ZAkNwjwnEZ84+C5eNj7Wk9nvNIHjqPWFJaEotVKOezyiztIMOEEHPyV7Yn91x5BW3EtxtLTVY2HjN8fqG5jmNVnrPaSAWjdcmSNHqYsikrRJuW0VDUDqdNzyDyXolyXnXYDis9TDqSIMeQMrO8LENPJelXY0FsjdRu2Velszt038K9dwaCIOYIg+YW2s78lmxcQp2p1VojGM+Uq/pVIBJTQ0yeSmlQm8WktIbBOUTtBBlec/iEw1nQ0SaeYI1Lj7Y9B8FZt4seRWcCBiccIOcDQR5Kns1eRmZM5n6qlO+TI/USVIoeHbzggbr1e5KstC8gs9mwWxzdscjwPeHzXsdxN7g8FFr9x0uVwstQFBtbZFTw+UFWQaoB7tZwOjgCPl9FV6pnOt2ii8j8ELWMpCNAhP9RkOKPnCy1wr277QOSyNmrZrQWGskkjqizU2fPRWVmYVR2Sur6wvlRZYt7MxTWNUSgFKaUCsdlQbzqd0qZKhXi2WrJGx7PI74d/is9wR57L0vhiymrY6rBq9sDzXn3Edgd2sgZzllzXpP4fyKWFwIdAMFLw2junk/8AJ12i+ua7uwpNpzMDP+ynhcec0itXDGlx0AJPkrpVpHmSk5Pk+zHcQOxWh55ED/a0D5yq/s09VqFzi46kknxJlJAXclSPMk7diBTCWGpULsJjBC6q6+6jg2WagH6D6FZ7hu+Kpe5lUlzs4aFKWTi6KxxuS0bItlYriK620XhzcmPJy5O1I8FMvi+q9OAGFszBOeY1His9eNqtL4NfFhnKRDQf+kNqSKY4yhL8l3dV6NZElby5OJaeXeC8gY2dFt+E7vaILs/Fck4pbO+Mm9M3zr9a8w3M9FMtLXdg+BLiwhoGskKHZnMEQAmOIrycKJbTP8QwGf1bJYPexZLVIx7rvAbBkZ+asLr4Yq1INMGDu7Jqm2+9y5zaYDZiahAkDmtJcb5bDTAaF6VLo8vg1uzyy8rG9l4ljh3xhkDPYaL1W4qbgwSFjKVRtpvF9VoxNaWifewkMn5lbux/5rWgeywuPi4ho/5JH48W3Js6PrtJRLJoVTer4r0+rXfMK5Co78H8al/S75hRyxqJTE7kTLVeTacAg5iRAQn20muaJAMc1xCgmrJyuz5dIh0q4u+vMKoJlSbFVgpHs6Vpm0u92i0thWOuyutVd9ZQaLro0VAyFJaFAs9ZTGPSmUPtauVLPKGOT7HIM6KkcNse8OcJhXQsrWxkMtEthTdrtIaJJhakDk2La+FScQXhP8Np6u+g+vwTVpvr3fjt/dVZM5ldWLG+2cefIl+1CISgEQuhdRxnYVfdtpFV1YvnCx5Dc4Aw5Zc5IKfvG2ClTc4nQGPGMgs86t2Nia6TL3tnriOahmfSO3xIq3JjnEvb03OdTMsOYkTDf2VXcY7Jr69TIkHMjPyWk4ntIDbPRBzqDHUzzwA90eZ/+VmuKLyaKlKiwAhpDnDbLQHzWZO0kVwR43J/6Esr1K9VofMg4iDtizAPlCvL9JfQNJoBOUmNADi/Yeabuym1lJ1V/tGTO5cVcXbZ2loc6AJlxOkDMklZjjzn9kPmnwx/dnnZouYe8I+S0VzXlEJ+yOZaa1SI7MElpj2gDrG07KTw1dlF9pLXMkCYz7pg8kzxrI2o+iXOWOKcl2X122p1UgME8z+keJUy86HYtD3OxVDkwbAnlz8U5eNtYwBjGtbBOQyAAVDXtjqp7Se5T7rd5J1d9FbH48Yb9nPPPKeukTLvpQ105kySfvqlU75qNoPs9Np7aqcIPusI77vhl5rt3ONScoAMzoIGZCveF2Mex1ZsEkkZ/paDkB6nzVVEm5ETh3hsUKZxuMjPLLQGNuf0V1cDsTqtSdXhoznJoxQMv5/RQL9tr2UzlGLLf72KteHrOW2amDqW4j/rOL5EJ5aVCLuy0Y5VPEYA7N52JBPiJ+in0nZff3zVRx6135Cq5k4mYXZcgRiP+0lQyQtNFscqdkq4LwFZr3D2A/A3qWgFx+Lo8kLnCd29hY6NM5OwBz/63990+bo8kJYxpUbKVuz5tt111aNpqWfCXFrsjpLTm13mCCr27eBLZVgtbTE+9UA2J5cgtu25BarQ6tBwgBjTHtBmIuOukmB0W2uu7w1ojKOhGjIVFhjVvsX60r0eVWThG2sMGjMa4XsOwPvTuFd2OwV2+1Sqj/Q75hbG6n4m1HyO84xntIb9FbWZxgnbONNz/ZJPxY+mUh5Ul2jHWarsZHirSi5aJjcTe80GZ1E7wNUw+7qRJhpBHumBry0XNLxGumXXlRfaK1rk+xyfdc/uu/3D6hMvsL27T4FReGa9FVlhL2P03qi4jf3mjaCfOYVk2o6Ywn4Ktv3PCdxI+v0KbEmpKyeb+DoqEoJ+xWB9V0MBPXYeJWoocK0wyHSXbuBj4Dku881JsyC6tV/4rT953p+ySeEmHR7h5BFG8WeY8RYqrHuBGBgIGeeIkNJIVTxO0iwsDc3BzT5yvSrT+F9JzSDXqgGCYazbOM+oTNf8Jqb2jDXqD+prXfKFPJBtpo68M1CLTMFZKmMG0ViJDR5BrYAHwVFYLI6tUdUOrnSOjR7I+C31+/hjaWNiiRXpxJA7j8s4LCc/I+Sx/wCYNGmRBD5iIzHORsoOLXZ0xkn0T2Q+s2kXRSp96oSYADczml3nehtbuxoS2lvzfHMbN6LOYXVJDZgxI5kblae4rA6nAA/iO06DmVqfGPFezHFSlyl6Lrhu5wDg0aPbO5OzVKF0tsr3VGzhGIiTtCtrJY20qcAgkCSTqXHUqv4itQ7MgkRA/ddmHHwicOfL9SX2KOraXOOFv+ZVMaaA6n4K5vCz9mxtFky4Nb+5ULg+y4y6u4GJhnQDdXFpZitAeRk2N1WrIWN33/h7IGCAXnCTvmM/SV3ga+ezPZO9l7u7yBMaqk4yt+J7WbMBd5k/sPVQrDadtCYjpyP3zR7odLR6bxbdpqCmAJ74BjqQFbvIaIGQAgeAy/dYy6+I6zi2mwdpmAMWeFwmDPT6LZVWnCCYzAnx3+qxpqkzPmjtmGev39ypFegHtc1wlrgWuHMEQQo1kkuMjIff7qaFOXY8ThQo1stBZECZneELEjWygsd3tawBogAEDLkByKk9qW03QdA7mNlWduMBwkzBOk7DkUh9qw2eo7FHcduRmTA+S6mvyQv8DXD1sd2QEj4jqVomvIbGW3LYSsVctqLaYk69RyH7q/pXkSRO5MZN2ICHG2F0XrKjgNM8ttgJS6tYMbJ89dhKorRezySGMnM7R056Ju2Nq1gWk4BnMTOkRmUvD5G5fBc0b4ECcp+UTuu2+8R7LTE5ZeCpaV3RlmcIylxPxA+8lY0LCcRJOk7eSWorZts4ZIw0znzPWDPzTdg4dOPFVqOfJnDPdzM6KypUhJz0n5QptFqVukMuxVGiGgBoAA2GicQEKJQbdqkl5+/ik2qthEpDaoiT99E9asS9iXOJdAMfcqU1gAhRqWGcQ1KVUk6LXsEFV/Lw/b76qivfhWz21p7RuGqMu1bAfPXZw6H0V5TaSM082iNQsaVUzU2naPK2/hvWs7zhb2w/SWwPiCclb3dwzWphznMh7urTAHLNegrhbKlGKjKys5ylHieeXpWfSBxgt09ppA8joVh70t7rTWbSZu7OOW5XuzrMCIIkHUHMHxB1WctfANnxOqUWijUI1b7B/wBH6f8ATC6VNHM4MzjXNpUwxoyEDVQbRb4nXXmo98WerReWVW4TM65EbFp3Ccu67g4Bzj7Tss9PTqrKiVDX/i9asccsbOjXOMxzhoOyl2TgGoTHat0AJDHR0iYVvZrc2m8txaRE5yI1+wtndzmuYDl8d91KSrZVNvRA4c4bbZWmTjedXREDkBttPPyV0QDrokn0XB6KXY4UqQbPjqnMS4HJQWM1ES8GtyxAHWJ8kKu4nqAdnP8ANv8A0oVIrQkuzAV2VWggB4cQRBZsYAMjwK62xWh9E08Qa0xJkk5EkiPE81pbuqjDhOZyBJEmJOWZ0Uqy1Gj4jYDcroc3skooz93XDMY3PdG0ACSRGWv6Vd2K7WjPAJ0GWgLualWeuM9dRuOZCcoVtRHLc+8kbexl6OWShrlvqR/N1T1Fhk6envJNDfu+nJydaCCcuew5ysfs1ehVFpk5+vVLjXP3uaaLnBxz57jxTVWqcRzG+/MLABlSHu1328OauLIZzWTtp75z1HInYK/uN2RGfwSy6Nj2Wy4Sgpuo/JRSKtjFR0mMlDNM4ozjbkE++lj2zUijZ8tfvmq3ROrO0qcBL7PNLLclzCp2PR0NSWiCeR+f38kohELDRQQksPoUpYacCCF1CAGa1Fpzc1ro5gHI66odZWkRhbHLCI+C7agcDoyOEweRgwUmw1cVNrju0H4iU3qzPdEC1cNUKntUmzzbLT6ZJFnufshFKo6Pdf3s4jJwgj10VwUhzeS1TYriinfbKlI99hwn9TTIG+e431hS2XozAHE5HL1A5dU6ZB6engote7Kb9sOcy2Bn1BEbKlxfZPa6LAdNEtpTVls+BsSTvJ6pwZKTKGe4pbNRv9P1P7ITnEzO8w/ykfA/3XFtGMzlSuGPaYGYP6T4/MeqtLJVaZiOfs9Qfqq+87OBhyGTuXIjr1UiwtggQPIHqOavaaJ9Ms8cExqZ2HiENrw4jPMHfzCVSeMTesbDkQmrRXAcDnty5kIq/wCg6Hm1++QBkep3Errq5DtNeh3H9lCZbe83XbfxCUbVL25bDc9UV+Av8j9WuZnoNhyKiVa7wfLmPdUS8LSZaIGg+RUU24n4ch7o/dbT/wCGX+SQ8Fz4xZxnn0HJXtztIc7P581SXVLqpk/cgLT2GzHMzrO/VLIZFiHapsUzuUkAyfNOAZ/fJR6KHWU4S2tSWjNKhYzUEIAyXA1dAWAEIIQAgINEsbBPWD9PoE4m/wBQ8PqP3TiDQQhCwCHfFqFOhUedmmPEiB6lF008NGmOTG/IKl4ttJc+jZxpUqNLj0xRC0jGwIVWqgvuIncv8HSuNK64pFMqY3sKtMFR3NMZKYQmyFqYrQmm7mlkJrDElPNKGCKPiQ5s8HfRdTd9vmrHutHqSf2XFvKgZ//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pt-BR">
              <a:latin typeface="Calibri" pitchFamily="34" charset="0"/>
            </a:endParaRPr>
          </a:p>
        </p:txBody>
      </p:sp>
      <p:sp>
        <p:nvSpPr>
          <p:cNvPr id="15368" name="AutoShape 10" descr="data:image/jpeg;base64,/9j/4AAQSkZJRgABAQAAAQABAAD/2wBDAAkGBwgHBgkIBwgKCgkLDRYPDQwMDRsUFRAWIB0iIiAdHx8kKDQsJCYxJx8fLT0tMTU3Ojo6Iys/RD84QzQ5Ojf/2wBDAQoKCg0MDRoPDxo3JR8lNzc3Nzc3Nzc3Nzc3Nzc3Nzc3Nzc3Nzc3Nzc3Nzc3Nzc3Nzc3Nzc3Nzc3Nzc3Nzc3Nzf/wAARCACoASsDASIAAhEBAxEB/8QAGwAAAgMBAQEAAAAAAAAAAAAAAwQBAgUABgf/xAA6EAACAQIEBQIEBAUEAQUAAAABAhEAAwQSITEFE0FRYSJxMoGR8EJSocEGFCOx0RVi4fFyMzRDgsL/xAAYAQEBAQEBAAAAAAAAAAAAAAAAAQIDBP/EACIRAQEBAQEAAwACAgMAAAAAAAABEQIhEiIxA1FBcRNhYv/aAAwDAQACEQMRAD8AwrIdgRIjQbUf158oImZ2oNmcrGSIjrRQCAHzGZ71HhSuZlO0Be3T7FcS/MiR9PFQwywVJ1Gompj+rGY+80F7bNmIB1E0zbkjU7AUtbSDOeN+u9HT4lGaZFAdcxg6b1AJknpVlAYwDBFcFBVtelBZZ61zAhp+tQolfIoqrKUAwDII32olxCVkVwWDG9XVNSpOhoFMpA36VRlaSOvtTiW4Ygjbape0QSetBkXVYJvvNKOlzOFAOoPT3rRxVoge4rPuWCx+Np6a0EklCwdhInSNetVa4z5QNAAIFVFiHADnUnrVgpzTOnaguwYAQQdahTuAZgVIWbcljJMb1a1a0ZiYAH1oKtmImqjMTM6CjMdMuwqwtqgCs8d/erJpbhW8WUTNXw9622jAa71c2LdwnNclY0FCHDl/+K/GuxroxJ/208JhrbJNh4YGcprRw1xlOVxB81j4PC4pSCrIQOuatbDjFto1kGpY007UEAijDWkl/mFEKgSmMLzy0El+89K51qD5ajLTHL2jrVuVWVK5KqU8U5y/FRy6BTJ4rglN8uu5dDCuSpyGmTbqOXRcLFDUZaZKeKjJQx4hrVpQe8eahuUu22bzt9xRrvq/Cdh0oY0AGQmG7VpgK3lIbNvGnvVyqcz/AG1YGFjJ+GJipIzOTlInuKCIUxlMGT/xRFyie8CptrBMqToelFVROqmQB0oCW8uVW+tEUD4uh6VFkw0FTBPamLYykqV3FAMoA4y7ftV1UKykag70ZEz+kj2oi29AIoKtZEg/harLZBlSNRTdtc9sgiI71wtEESNetAstoMPIohwpcyBpGtNC1DM3SiZDy9OooMW9hlYww6VmYnCKiyBrrFeo/ls0GKSxeEIRQV6H96DzCWQCWPQVVbYCsep0Fal6wLdr4T6ppVgFAXKfhHSgWIQBVMTv1++1XuKB6PFXT1YgSp0bt4ri4JLZTsQNKgGqKQR1XWouqCmgJJp/D4ZW9WJuCwu5BHqb5VN7iFjD+jC2gvdzq31rpyzfWbZ4Vj2abqrZX81xo/TetHC4DB2zN6696NwvpH+aTfF52zEmO5q6tib4jD2mK9W6D51pqTf8No47DYZItWkSNgBJpJOJXbuJGUmSdhXYHhjG4WxDm4QNAuwPvW3hMLgcES4tA3TtOtZti+QvaGIuvmIIEa+aeF1raZFhTGpFTfLtlafSdgNhVVSsF6Rh1drywxmd5rVVQygrqKz1BA061oYQqqBP71Kc1xTxXcumxbqeX4rLZMWqnlU5yvFdyqKT5dRy6d5XioNrxTQibdRy6dNrxVeX4po+cgswIgdBXQ2eABMzV7atBjpHSr5WA5g3mNq25BqZTLlGg3+/apM58pAn38UXJlA6ZhVrlgreGVpO5MUA7ZbORA60xlPLIIGwnWotWmzEg950oxQyEJ3AoKoraekakka+/wDzTAUkqsahQJqLSMbgQnQGmLSTcY9BrQWt/wDrGRpNGtKGJnzUWk9Jzb9DR7dv0gdSaCbKZRB3mrtaGrdNqMiSJjVelGAVrMEbmoFkthrWu80RUHK06UdLeW4oI30PvV1s5bhtxoRQL2bSsIHSh37Qe0ubWFb96fwljNcZVGv3/mhG16VGX84/U0HmuJYcoUQCRFZLI2djGwr22JwYvgyvTTx9zWPi8FZwoIuNnc/hXp71Z7+M24wcJhrjh3IVVB+NjoNP8VN1lsWjyspgRmI1+XamsQyhJBAjoay773LrFUBJI0AFdJzn6zLevIUv4sktp9KXFu8yC7ccW7Rk5nMf9nxT1tLGEuDNlv4lmCxP9NB/+j+nvWXy7/EOIG3cuEkuRJ/Co7D2q6688zlrYfD57Ns4dcwbXmXV0AHXL+3itfCqy5QxLQd2P3FDsKFsAI0KqgBT0FFthmChTEmudus3rTgxGRAtpRtvRcJZe60tpJ3JruHYZbrhc0mO1M8i87qgRgSYCxUZO4nB5bFprJzqBqRrQbXLUPnBLx6R0rWwmGOHsojFZjUUwbNtjmdLZPcga1nW8Y9qwLiTm9XauCshysDTt7AOua5hxIGpWhJdDjLeE+eoqyoJh7xEBtR3p20yXDA381nm3kYQQQetGtA51CncjapY1Oq0Ba8V3KpsJprU5KxrqT5XioNrxTvLqpt0CJt+Kry6eNuqcuqr5SFCg6nYaTRVCH05tM0b0MldAvb9akBYAO866V0cFgoZWlthprRbVq2Q2a5B6a1RQqpBEtH61BYZjERQGRFUCG6nWaIUEkzsBGtUsgde2goiAdfHT60B8LEFj0mmLFubbsDHSgplW3p+I0wpIRRHSaJoqWwEC7zTKJLKjaRsarbTO6jsKatJmJP0oiFRtSN5omWGWNjH1q4tuoAPyNQq3GzEVFGVQz67z2pm4kJzAJZRtS1pXDydp19q0LY9IzexrNagCBkxEqNJH0rkX+ooy7l9Y8mji20p7ZfpSXFMYcMttLQ/qMCSew1pPS+B8TxluwhtIQbh0JH4a8tjLimASTOpouLvHKAZk6kg1n4fDYviWK5NnXX1MdlHmu/MnMc8vdKXQb90iQltfjc7LTV61YP8PYi7hUZSLyqzNuV/YGh/xDgr2AxSYY/+3C5kjq3UnzUWne7gcXh0/Hbz5Z/KZ/tNP310kk8jDRJv2lH5h/eneF4T+XR8Tml7kooI2HU0HCIzYyyOzj+9exuYCwMJZQKcqIIgydRM/Pep1fF6vjzwCiADp1ouH1uGCYA0jvViqWwQbZzbUSyAAIAGZvaubkf4Thbn83aNz0aFhPWK9LaRxAVo9+tZXDgBdUGMwtypAjrr+1bFsqZA7H51K1BAIJOu29GX4gTvsKEqjKsACNvFXUbkmo1DVjUNHQ0vi8Cl71JC3O/emsMpVCx69KJkWdGIqNZsYAtXbd0W2U5u3etXAYRswZkiNp70/atqfUNu/WmEWRAECl6Xnj0IWvzN9KsLadjRfQpg61IcawoFZdMgRtJ5FQbR/CZ8UYOpHqAq2RTsYNXDChTuINV5dNlZ0YfOhm206VDHxxdQYB2AmpzeuMp+ImKIAVViMvTU1QKyxchSZ27V2edKFnhQD8MTRblvJcIOpkHQ+KWDXFmIhh9PvWjKbhvaqub9NqIuHiYUzrtRkY5YKk6DU1RFbOc2WTM/fzpizmN1UyLBiiDFMzIAKNbAN0JBgaVS0pN4nSFM0fDZmDsEG1AazPqJJFNWl9CjNuaClom2JEEnrTaIQACJy1CCW2glXPtUtZKDPmGUxvXKme3trO3WjMIQI8lY361GlEtDNnVpBOvijcorbEOMhWJ6byPl/mrWU5ZygSG70ZOWtq5h7xhch9R7VFkJ4rE/y+FJD/1QwjTYxGv6V5nEXGy8x3zNDSSfencXjRib7wfQunaT3+dYd+6bq8lAzM2YDT3rtzzjF+1yIKG+WysAoEtcOygdfvvROF4sYW8tyyxCg6A7sI6+etejwvAsOeDLgcQDmcB7rrup3EexIrynEMDieGYs4bFLBGqsNnHek6luN3nJ43f4jwdviPCOfYcM9tC6wNY6/fivJcOuNYvpdBGZWnXrXpuA8RTCXOXdOa24gg6wT1rF43w9uF44jXk3Dnte3Y+1OfLhLsI4bD8viltFJjmDL7EiK9qlsjC2VaZFtQQRB261l8Dt4fFoHa0rXLR3KyY6fvXocajZyANAo/tWer7jNu+PP8TVQtvKuoJE+P8AuaSuseYuVTo01tcVw+ZECASoJ17D/o1iwzENp8WlZZbmEIBwrkaTkJPY6f3rbNhreoUwNQP3rzuGuqcCFdlVo9MnttXp8JezqASRK5oI271K1HIrkxlpi1hmJBuGB2qyXIMZxppoKuHJMqCfJrNrpJFz6dAI7DtVkXMwUbDeqL1J3o9hYSerGo1BkUHfRRXPd9RVToNoqLxygW1+etQigaxUaXVdqKFioTQTV9TVjUioWNO1SBXAamauNtqsi4qIIymq5WG1WIqQxFP9q+LupVCMxiATpXZGjLmMZiIj77UN3YGBb6frXAG4BK6k6+K28gq2i1g3S+ijQVCtca/GYz3jxXXH5dlbeWDlk+9BK3DcORJFVKcDm3qWJ1O3vTdouyOxOoUQY70lh7ZiXUzG1OojJZAyxmIOlGRcKrBGdiZbSm7PptjLIk60BDcVEUWyQddqZRnzgcrYdqBhWlwDJgUdHaCVmZ6UtZa6czG2RRgL8qAhqKMt3ULl7zFEGIVkylZGmhpdbuLBY8gnQ9KlbmLgxhjPtUVp2mQsubWTpO4rG/iPiAzGxZYekRcfv1imMVj8RhMOzNZhicqyvWsBmBUyDJ3JrfHPunfWTCNzFItzMFmdDJqxYYZsItxVF28rPAM5VkxPvFGweC/1DG28Ko0c+o9h1Nen43/C9jGEXsEws4lVAg/C0CPloK113JV4/j+ofBuJW1CpiIZNPV1EbT3FaH8QYfC8UwgsuQWIm3dXdT3FeBxhxfDL5tX7T27gO3cdx4o3D+N4u0wUliGOqk1LxvsT53jys68t3huMaxfU5xs3Rh3Fa2MzcX4SlvU4mx6kBPxL1HuKjilwcUs8srDT6WA1U1gYbG43hmN5d0MHtkEHuOhrUu/7T/1HoP4fw+Kwl0sVXKVhkmSa9PjHNw54IBRTHypXhOKXiVgYjD2gDPqWIIbwavxS9iFvZVtenKK527T32qYu0LgU5iAQVkffmsm3w24GM3gFGoEVp2LrG0Ld9CJ2j73qOTcVyVgj/cY/vUA7OAtW2BIZiDpO1bWBli77iMvzrMTOxg6DwCaft3jbthFyovdv+6lWNC2ZJPcmiqDvWcuNtWxOfMe8Vz8XUgBVJ96zjexqkwppq3C5Z0AG50rzd3id4rCekeNKkYi67yW3FPis7jcu4uyGJa4D/wCIn9arb4hZe6ttQTJiSa86xYvqSfczREbluLhaMpkSavxT/kuvWqdxRFIisr/UxdkYXC4i/wD7lXKv1NaduYBIIJEx2rM8dubog1q0aVUVfpXSOsVI70M70Qmh1ms18WFq5Jl9SB1oiq+cKraFu/SrJpJ1I061a0oNw3fVA81t5ALmd7hIOsRvTA1thQxzTJg1RZUNofUO9XRHN+QpB7TREpbvSAGOs/iph1xBYWy+oAHxUINy3JWWYg9dBRLLPnzXMwBA3O9GR1W+10Kt3Y/moyjFEM3Nj/70vhzmzQGkeaYURbCksSdd6gPat4vKo5u+vx02i4kSWujT/fS9tIMZiFUb1ZVIQRmMmgcUXhbE3dz+apIxMHLcIP8A50tdMQoOw6a0G/c5VhrtxjA2BO5pikuK3sTdxBttfJW2YjP1rLvC/l0uGY/NRlMksSZJk9qvg8N/PYxbIb0xLGK7z6xzn26W4XjMVh2TlXQpESZ1Pet7DcSxF5rZuYh0Cq4b16Gc0Se+q+0ea83e4HxHANcuIP5gbk2zqPlWZa4i9my1t3YMSdCIgzWbOem865/Hucdgb/EMPlxTC4hQR/U1B6kGK8LxfhGP4YTcS4btkHdW9S+4rWwHGmt2UQMSOx2p97+Hxyeu7y3PRjofnUzrhPnL5XjcFxG8l0NzDp5rf4ZbwfEWD4w5ltS2UkydNvI8Uhxbgiks+DLJcJ6jRtPvWr/w5g8Uge9fBti20AFozHvPYVbZ1NJLz7Hr8NibeiYa4ETpbbRSPEbVTiy4gYoZsSLaZB8Tisx2xLuFznKT+A6VmcWuG9xIq7MzIokz4Fcl5uxq4nGWbZCtimusojQk6/2oP+pXCf6QIE7lh+1YZutczaHaDrtTOHOVV1J1qjVTF4l97h270a0brmGuGfes21dMAQQI0puyGVhM70DyZg0HWjpCgFtBSRLqkrMnr2p7hWAbGXA+Ik2l7n4jUWLq4vNksqztGyCa08Lw/F3QjFEtr3dtfoKdwuGsYYRZtKk7kb07YaJT5is3p054/sj/AKMguf1r7tpMIAo/zT1jBYazBt2Un8zCT9TRzLIOhH9qgSNIms7XScyCiIOs+Kv1E/pQQ2kztRA0wajUFmuza1QNUFo1q/JrVyaiCe1UEsdqL6Rudas9J6+NsWVWgCIrpuLZKnKJaB9/Kgvm2BOoFEMkJLtM9D1ro8qitduDSIUfX71o7G418WwROx7bVS0sQQ0emSKgM3PdixkCQTRDHpsfEQz6/LWiIr3TmkekDWkcMvNuHmOSFBMTTa3WI1bKmlEOoDAFuJJ1NXtsTeymDlEUol4mFtkgSdTvREMKQWJYioh4OwWDBLHSioTmQTNKoAuQOSTvVze+IjQQdqA73CGJMT0jU1lcYvtKWp/3NFMBzOjGTWRindsTceSdYHyrfE2p1ciovEEBtAfNb/A7uCwa3H5rNcb8TJGX9T3ry152I7t2odvH5Fyz5rr1JfGf451mx79MT6CUYMzHWCDWZxHh2GxvJS/ZUuQ0tENueteftcRgqQdqes8cuBlLOCBr6hNc/hZ+NfK/5Z/FOAXcO5/k8QYH4bn+awmxGLwjFcQjLHXp9a9fieLYDEqearpcnU22kfQ0BcPYxPow+NRs0SlxSs/tSddT9X69fpDhXE7+Je1hLSi6bhgW21B/xXpsTbFq2LQtg5RrBnXrSfD8LgeF4l79sIcS3pzAelR2GtE/1myxKYlVAYHVTInsaz19vyJkzJXYYMt0Xg/9Ocro2w8153EXs96/i1M8xzlnsSf2re4ly8Lw+5y7pnEAKoHvqa87csZbKKGJBJOlZXMils3MwXQ54p23mVlQQCNaDYstIYvoAK0BhwEF2SSTVBLdh4ViREU5bXctGlAw1t3aFNOWbDPdFtddaBnAWGxVwKNF3Y9hXo8PbW2ipbACqNAKXsWLWGtKiGZ1J7mmU8GsWunMwwmp/vRwQg89qDaOVMxHn51KGTJ3rLcNpcLCVAB7UQEMNoPilgT+HSKujz8WhqNSispB29q4ZpqUY7bg1YNrqtGlRMdqstsmJO1WDdlrix/EYp4uRMhRC6nqaj0jc61Q3Oi/WqaU018hATvrAioYozGI338fcVCEKCSO1VDKGLEek9Irs8wi5Vts6nXLB9/uaiba22kgBiPnQ2ui3aykasDVrpQm2SDEbRQXshBbd1PcUZLQuW1UkTvVLeRUGUQGkxVzeBzgDULppRB0VB6LY6mT3FSLtu3opDNGuvWl7MmxqDqddN66RYUjLLFd42ohwXCGLM2p2E+KujE2YXWSdaXwiZ1zXhAncjenrRQjKqwoGgoha4+S07LEhZntWVqRHTvTvFDy1FpW+IywHis83FSHbVVOoOxrrxPNc+/chnhdoXeIIkZgvqM/fett+E8NdmNzDW5/2yNflWRhOO2rDFkwlgEiJVACfnRLnHxmGW3bAJkgLUstrrPJkHvfw9gnkpzLR6FWn9DWVe/h67y3e1i1O49Skda1LX8QKxCnDo9xtFABP0ArQS+q2Q2Ow1ldytpfi+dZ+0X5PGJwLiF26qW8jA/E5eFUdzXo+G4GxwoRbui7fy+u6VB+gOwqcTxFAoREVLURkpFMWjApJJJAiJq/az1i9b+GcRibOV+aiXA2np9JHyrIuYXORyXJVlzhvE1sLgA7i5dhLMzPf2q9y3btwtu3lRUyjTU+TU3GpMKYuyt4pmb0qAqyems/5od3DoGVSBljQ/fzp22qlShkmdKKLYe0LZHqG2n6VlNZy2FCa7xtTdq2sBQYGbv0oyWVY5UQzGmnWiW7YWAykENrpQRZtQBGpitbA2ltoS3xnrSlnKpEDWN4py0YYZtqinrcHrRlOlK22APimFJ7VlqH2P8AS0qoJI8VSy2a3lPtXZgNG0I6VGxgTGrb0QNIg0urzB861bMN50qLKZRjmXKTRS7A6EdaWsHdyPaiZtfao1KLzHPWumdyTQ81dnoaLP0qJ80JngAzQzc1oa+TBmCmRM1IzFcpH4qBmYbncCiozGDI1Pauzii5N24ABooirXrhOJAAkjSJrraEZmkbTQVn+YLMZI10oHeawcaCAD1rs7KM5XXT7/WgIxdW2nvVpZiqAjYTp3oNC25OQx0qBeU8xyAQBS+dgGII0mP0pdc4w7GRrr9/Sg0bN9nBD+kTTAxDMqrbBAPWskXGi3+bfamldgVRSAKIBxO/OIFtROTr5NIXld1YNOtHdRzLhJBYmr2MFduMHdwlqZLv+3eu08jlZvbKt8P4hdBFuycoEzIH96cw/BMSzA4q6ti2OpILH2A/eta5ixbUizG3xEf2HSkb2JJ1LST1NZm106/k/o/hWw2AtFMHbysR6rrGXYe/T2FLXsblEgE77msu5jMoiaDZXEY64FtA5YOZjsB71ckZnPXX6PfxjXCFAJPQCtPg3DnuXLV/FelAdE2Lf4FXwGBtYd7YQC5d/Mw0HsK0OYVuSSNP+qzev6b85/BcTiXvXgW+FfSo2AoHMzs4I6HrtXMGUakantS4LKJBEkGawyOrsGzhfhiircIIvEd9KUZbpBhhA3ii2nhArsDvp9f+aB1XZIe0vxfoaPZhrgzmDM0ladxciRkIEUQZ0cliDrA08UDVu4M2VV+HSmtS2bLGxpCy5V5O5p+bjSWiBvQHtk6TAphCe9Jo3TtRkfXes1qHEfKZHzFHlLi6n5jcUiGq4eNQYNRqU3yh0errbQasSx7UoL7j8X1FTzid2NRo612NBHy6VAbzSguCp5vmmKaz1xuUrzaqbtMDRuVHN8L9KUNyq8ymK+aEDWSdhVlU/m0murq6OS0QnxHUd6gqNfUTMDeurqDlQaAN361ZfSXcuZAECa6uoKtJWOYdXPX3o6WwbSIWPwzvXV1BLoq3S0+lf8VTCpcuFjbbXKYJOg1rq6iiKcNhACx512OshQf3oL4o3nDu5JnvXV1dY5X9UuXEYnpWdibhLQksx6CurqV045hnBcKNxlbFtAieWDr861Mq2kCKAoGyiurq521aYw0yGD7T9/fehXW1aHJ0B3811dUZHtEXLQm4QVOuv60C5AQ5WMhTu3SurqBnChLqOrMSwjrQTa5d34yNTrNdXUQZCGSQ5kAdaYW4QQGOYZo1NdXUDFo2iJmCRO9M22OU5XnxNdXVFEDQNqIHiurqC63KtzPNdXVGonmeanmV1dRU8zzXc2urqiu5lV5tdXUVBuearzPNdXUH/9k="/>
          <p:cNvSpPr>
            <a:spLocks noChangeAspect="1" noChangeArrowheads="1"/>
          </p:cNvSpPr>
          <p:nvPr/>
        </p:nvSpPr>
        <p:spPr bwMode="auto">
          <a:xfrm>
            <a:off x="560388" y="187325"/>
            <a:ext cx="304800" cy="304800"/>
          </a:xfrm>
          <a:prstGeom prst="rect">
            <a:avLst/>
          </a:prstGeom>
          <a:noFill/>
          <a:ln w="9525">
            <a:noFill/>
            <a:miter lim="800000"/>
            <a:headEnd/>
            <a:tailEnd/>
          </a:ln>
        </p:spPr>
        <p:txBody>
          <a:bodyPr/>
          <a:lstStyle/>
          <a:p>
            <a:endParaRPr lang="pt-BR">
              <a:latin typeface="Calibri" pitchFamily="34" charset="0"/>
            </a:endParaRPr>
          </a:p>
        </p:txBody>
      </p:sp>
      <p:sp>
        <p:nvSpPr>
          <p:cNvPr id="18" name="Retângulo 1"/>
          <p:cNvSpPr/>
          <p:nvPr/>
        </p:nvSpPr>
        <p:spPr>
          <a:xfrm>
            <a:off x="971550" y="4149725"/>
            <a:ext cx="7146925" cy="187166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anchor="ctr"/>
          <a:lstStyle/>
          <a:p>
            <a:pPr algn="r"/>
            <a:r>
              <a:rPr lang="en-US" b="1">
                <a:solidFill>
                  <a:schemeClr val="hlink"/>
                </a:solidFill>
              </a:rPr>
              <a:t>Elucir Gir</a:t>
            </a:r>
            <a:r>
              <a:rPr lang="en-US">
                <a:solidFill>
                  <a:schemeClr val="hlink"/>
                </a:solidFill>
              </a:rPr>
              <a:t> </a:t>
            </a:r>
          </a:p>
          <a:p>
            <a:pPr algn="r"/>
            <a:r>
              <a:rPr lang="en-US">
                <a:solidFill>
                  <a:schemeClr val="hlink"/>
                </a:solidFill>
              </a:rPr>
              <a:t>Lílian Andreia Fleck Reinato </a:t>
            </a:r>
          </a:p>
          <a:p>
            <a:pPr algn="r"/>
            <a:r>
              <a:rPr lang="en-US">
                <a:solidFill>
                  <a:schemeClr val="hlink"/>
                </a:solidFill>
              </a:rPr>
              <a:t>Fernanda Maria Vieira Pereira </a:t>
            </a:r>
          </a:p>
          <a:p>
            <a:pPr algn="r"/>
            <a:r>
              <a:rPr lang="en-US">
                <a:solidFill>
                  <a:schemeClr val="hlink"/>
                </a:solidFill>
              </a:rPr>
              <a:t>Letícia Pimenta Lopes </a:t>
            </a:r>
          </a:p>
          <a:p>
            <a:pPr algn="r"/>
            <a:r>
              <a:rPr lang="en-US">
                <a:solidFill>
                  <a:schemeClr val="hlink"/>
                </a:solidFill>
              </a:rPr>
              <a:t>Daiana Patrícia Marchetti Pio</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586038"/>
            <a:ext cx="7848600" cy="151447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0"/>
              </a:spcAft>
              <a:defRPr/>
            </a:pPr>
            <a:r>
              <a:rPr lang="en-US" sz="2400" dirty="0"/>
              <a:t>The category of nursing professionals with the largest representation in this study were female nursing assistants,75.4%.	</a:t>
            </a:r>
            <a:endParaRPr lang="pt-BR" sz="2400" dirty="0"/>
          </a:p>
        </p:txBody>
      </p:sp>
      <p:pic>
        <p:nvPicPr>
          <p:cNvPr id="26626"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Conclusion</a:t>
            </a:r>
          </a:p>
        </p:txBody>
      </p:sp>
      <p:pic>
        <p:nvPicPr>
          <p:cNvPr id="26628" name="Picture 6"/>
          <p:cNvPicPr>
            <a:picLocks noChangeAspect="1"/>
          </p:cNvPicPr>
          <p:nvPr/>
        </p:nvPicPr>
        <p:blipFill>
          <a:blip r:embed="rId3"/>
          <a:srcRect/>
          <a:stretch>
            <a:fillRect/>
          </a:stretch>
        </p:blipFill>
        <p:spPr bwMode="auto">
          <a:xfrm>
            <a:off x="912813" y="4221163"/>
            <a:ext cx="3227387" cy="2484437"/>
          </a:xfrm>
          <a:prstGeom prst="rect">
            <a:avLst/>
          </a:prstGeom>
          <a:noFill/>
          <a:ln w="9525">
            <a:noFill/>
            <a:miter lim="800000"/>
            <a:headEnd/>
            <a:tailEnd/>
          </a:ln>
        </p:spPr>
      </p:pic>
      <p:pic>
        <p:nvPicPr>
          <p:cNvPr id="26629" name="Picture 7"/>
          <p:cNvPicPr>
            <a:picLocks noChangeAspect="1"/>
          </p:cNvPicPr>
          <p:nvPr/>
        </p:nvPicPr>
        <p:blipFill>
          <a:blip r:embed="rId4"/>
          <a:srcRect/>
          <a:stretch>
            <a:fillRect/>
          </a:stretch>
        </p:blipFill>
        <p:spPr bwMode="auto">
          <a:xfrm>
            <a:off x="4972050" y="4221163"/>
            <a:ext cx="3128963" cy="2501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730500"/>
            <a:ext cx="7848600" cy="151447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0"/>
              </a:spcAft>
              <a:defRPr/>
            </a:pPr>
            <a:r>
              <a:rPr lang="en-US" sz="2400" i="1" dirty="0"/>
              <a:t>Staphylococcus </a:t>
            </a:r>
            <a:r>
              <a:rPr lang="en-US" sz="2400" i="1" dirty="0" err="1"/>
              <a:t>aureus</a:t>
            </a:r>
            <a:r>
              <a:rPr lang="en-US" sz="2400" i="1" dirty="0"/>
              <a:t> </a:t>
            </a:r>
            <a:r>
              <a:rPr lang="en-US" sz="2400" dirty="0"/>
              <a:t>was the microorganism most prevalent in the subjects of this study, representing 23.0% of those identified in the nasal site, being that 6.6% were MRSA. </a:t>
            </a:r>
            <a:endParaRPr lang="pt-BR" sz="2400" dirty="0"/>
          </a:p>
        </p:txBody>
      </p:sp>
      <p:pic>
        <p:nvPicPr>
          <p:cNvPr id="27650"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Conclusion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730500"/>
            <a:ext cx="7848600" cy="2474913"/>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0"/>
              </a:spcAft>
              <a:defRPr/>
            </a:pPr>
            <a:r>
              <a:rPr lang="en-US" sz="2400" dirty="0"/>
              <a:t>Long periods of hospitalization and prolonged and/or inadequate use of antimicrobials, together with the presence of invasive procedures, are factors that contribute to human colonization by microorganisms in hospitals (HIDRON, et al., 2005). </a:t>
            </a:r>
            <a:endParaRPr lang="pt-BR" sz="2400" dirty="0"/>
          </a:p>
        </p:txBody>
      </p:sp>
      <p:pic>
        <p:nvPicPr>
          <p:cNvPr id="28674"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Discussion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636838"/>
            <a:ext cx="7848600" cy="391477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0"/>
              </a:spcAft>
              <a:defRPr/>
            </a:pPr>
            <a:r>
              <a:rPr lang="en-US" sz="2400" dirty="0"/>
              <a:t>Research conducted in a unit specializing in HIV/AIDS found that immunosuppression and prolonged use of antimicrobials associated with long hospitalization periods may facilitate colonization by multi-resistant bacteria in individuals with HIV/AIDS</a:t>
            </a:r>
            <a:r>
              <a:rPr lang="en-US" sz="2400" baseline="30000" dirty="0"/>
              <a:t> </a:t>
            </a:r>
            <a:r>
              <a:rPr lang="en-US" sz="2400" dirty="0"/>
              <a:t>(REINATO, et al., 2013). Consequently, nursing professionals who provide direct assistance to these patients have a higher risk of contamination and colonization by resistant pathogens. </a:t>
            </a:r>
            <a:endParaRPr lang="pt-BR" sz="2400" dirty="0"/>
          </a:p>
        </p:txBody>
      </p:sp>
      <p:pic>
        <p:nvPicPr>
          <p:cNvPr id="29698"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Discussion</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606675"/>
            <a:ext cx="7848600" cy="966788"/>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20000"/>
              </a:lnSpc>
              <a:spcBef>
                <a:spcPts val="0"/>
              </a:spcBef>
              <a:spcAft>
                <a:spcPts val="0"/>
              </a:spcAft>
              <a:defRPr/>
            </a:pPr>
            <a:r>
              <a:rPr lang="en-US" sz="2400" dirty="0"/>
              <a:t>The authors declare the absence of conflicts of interest concerning this article. </a:t>
            </a:r>
            <a:endParaRPr lang="pt-BR" sz="2400" dirty="0"/>
          </a:p>
        </p:txBody>
      </p:sp>
      <p:pic>
        <p:nvPicPr>
          <p:cNvPr id="30722"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773238"/>
            <a:ext cx="7921625" cy="719137"/>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en-US" sz="2800" b="1" dirty="0"/>
              <a:t>Conflicts of interest</a:t>
            </a:r>
            <a:endParaRPr lang="pt-BR" sz="2800" dirty="0"/>
          </a:p>
        </p:txBody>
      </p:sp>
      <p:sp>
        <p:nvSpPr>
          <p:cNvPr id="5" name="Retângulo 1"/>
          <p:cNvSpPr/>
          <p:nvPr/>
        </p:nvSpPr>
        <p:spPr>
          <a:xfrm>
            <a:off x="611188" y="3716338"/>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pt-BR" sz="2800" dirty="0" err="1">
                <a:solidFill>
                  <a:schemeClr val="bg1"/>
                </a:solidFill>
              </a:rPr>
              <a:t>Acknowledgement</a:t>
            </a:r>
            <a:endParaRPr lang="pt-BR" sz="2800" dirty="0">
              <a:solidFill>
                <a:schemeClr val="bg1"/>
              </a:solidFill>
            </a:endParaRPr>
          </a:p>
        </p:txBody>
      </p:sp>
      <p:sp>
        <p:nvSpPr>
          <p:cNvPr id="6" name="Retângulo 10"/>
          <p:cNvSpPr/>
          <p:nvPr/>
        </p:nvSpPr>
        <p:spPr>
          <a:xfrm>
            <a:off x="684213" y="4478338"/>
            <a:ext cx="7848600" cy="96678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20000"/>
              </a:lnSpc>
              <a:spcBef>
                <a:spcPts val="0"/>
              </a:spcBef>
              <a:spcAft>
                <a:spcPts val="0"/>
              </a:spcAft>
              <a:defRPr/>
            </a:pPr>
            <a:r>
              <a:rPr lang="en-US" sz="2400" dirty="0" err="1"/>
              <a:t>CNPq</a:t>
            </a:r>
            <a:r>
              <a:rPr lang="en-US" sz="2400" dirty="0"/>
              <a:t> – </a:t>
            </a:r>
            <a:r>
              <a:rPr lang="en-US" sz="2400" dirty="0" err="1"/>
              <a:t>Conselho</a:t>
            </a:r>
            <a:r>
              <a:rPr lang="en-US" sz="2400" dirty="0"/>
              <a:t> </a:t>
            </a:r>
            <a:r>
              <a:rPr lang="en-US" sz="2400" dirty="0" err="1"/>
              <a:t>Nacional</a:t>
            </a:r>
            <a:r>
              <a:rPr lang="en-US" sz="2400" dirty="0"/>
              <a:t> </a:t>
            </a:r>
            <a:r>
              <a:rPr lang="pt-BR" sz="2400" dirty="0"/>
              <a:t>de Desenvolvimento Científico e Tecnológico.</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7" name="Retângulo 1"/>
          <p:cNvSpPr/>
          <p:nvPr/>
        </p:nvSpPr>
        <p:spPr>
          <a:xfrm>
            <a:off x="611188" y="1916113"/>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pt-BR" sz="2800" dirty="0" err="1">
                <a:solidFill>
                  <a:schemeClr val="bg1"/>
                </a:solidFill>
              </a:rPr>
              <a:t>Contact</a:t>
            </a:r>
            <a:r>
              <a:rPr lang="pt-BR" sz="2800" dirty="0">
                <a:solidFill>
                  <a:schemeClr val="bg1"/>
                </a:solidFill>
              </a:rPr>
              <a:t> </a:t>
            </a:r>
            <a:r>
              <a:rPr lang="pt-BR" sz="2800" dirty="0" err="1">
                <a:solidFill>
                  <a:schemeClr val="bg1"/>
                </a:solidFill>
              </a:rPr>
              <a:t>Author</a:t>
            </a:r>
            <a:endParaRPr lang="pt-BR" sz="2800" dirty="0">
              <a:solidFill>
                <a:schemeClr val="bg1"/>
              </a:solidFill>
            </a:endParaRPr>
          </a:p>
        </p:txBody>
      </p:sp>
      <p:sp>
        <p:nvSpPr>
          <p:cNvPr id="8" name="Retângulo 10"/>
          <p:cNvSpPr/>
          <p:nvPr/>
        </p:nvSpPr>
        <p:spPr>
          <a:xfrm>
            <a:off x="684213" y="2708275"/>
            <a:ext cx="7848600" cy="185420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20000"/>
              </a:lnSpc>
              <a:spcBef>
                <a:spcPts val="0"/>
              </a:spcBef>
              <a:spcAft>
                <a:spcPts val="0"/>
              </a:spcAft>
              <a:defRPr/>
            </a:pPr>
            <a:r>
              <a:rPr lang="en-US" sz="2400" dirty="0" err="1"/>
              <a:t>Elucir</a:t>
            </a:r>
            <a:r>
              <a:rPr lang="en-US" sz="2400" dirty="0"/>
              <a:t> </a:t>
            </a:r>
            <a:r>
              <a:rPr lang="en-US" sz="2400" dirty="0" err="1"/>
              <a:t>Gir</a:t>
            </a:r>
            <a:r>
              <a:rPr lang="en-US" sz="2400" dirty="0"/>
              <a:t>. University of São Paulo. Nursing School of </a:t>
            </a:r>
            <a:r>
              <a:rPr lang="en-US" sz="2400" dirty="0" err="1"/>
              <a:t>Ribeirão</a:t>
            </a:r>
            <a:r>
              <a:rPr lang="en-US" sz="2400" dirty="0"/>
              <a:t> </a:t>
            </a:r>
            <a:r>
              <a:rPr lang="en-US" sz="2400" dirty="0" err="1"/>
              <a:t>Preto</a:t>
            </a:r>
            <a:r>
              <a:rPr lang="en-US" sz="2400" dirty="0"/>
              <a:t>. Department of General and Specialized Nursing. Av. </a:t>
            </a:r>
            <a:r>
              <a:rPr lang="en-US" sz="2400" dirty="0" err="1"/>
              <a:t>Bandeirantes</a:t>
            </a:r>
            <a:r>
              <a:rPr lang="en-US" sz="2400" dirty="0"/>
              <a:t>, 3900. Neighborhood: Monte </a:t>
            </a:r>
            <a:r>
              <a:rPr lang="en-US" sz="2400" dirty="0" err="1"/>
              <a:t>Alegre</a:t>
            </a:r>
            <a:r>
              <a:rPr lang="en-US" sz="2400" dirty="0"/>
              <a:t>. CEP: 14040-902, </a:t>
            </a:r>
            <a:r>
              <a:rPr lang="en-US" sz="2400" dirty="0" err="1"/>
              <a:t>Ribeirão</a:t>
            </a:r>
            <a:r>
              <a:rPr lang="en-US" sz="2400" dirty="0"/>
              <a:t> </a:t>
            </a:r>
            <a:r>
              <a:rPr lang="en-US" sz="2400" dirty="0" err="1"/>
              <a:t>Preto</a:t>
            </a:r>
            <a:r>
              <a:rPr lang="en-US" sz="2400" dirty="0"/>
              <a:t>, SP, Brazil</a:t>
            </a:r>
            <a:endParaRPr lang="pt-BR" sz="24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468313" y="1844675"/>
            <a:ext cx="8280400" cy="481330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90000"/>
              </a:lnSpc>
              <a:spcBef>
                <a:spcPts val="0"/>
              </a:spcBef>
              <a:spcAft>
                <a:spcPts val="1200"/>
              </a:spcAft>
              <a:defRPr/>
            </a:pPr>
            <a:r>
              <a:rPr lang="en-US" sz="1500" dirty="0"/>
              <a:t>Silva ECBF, </a:t>
            </a:r>
            <a:r>
              <a:rPr lang="en-US" sz="1500" dirty="0" err="1"/>
              <a:t>Samico</a:t>
            </a:r>
            <a:r>
              <a:rPr lang="en-US" sz="1500" dirty="0"/>
              <a:t> TM, Cardoso RR, </a:t>
            </a:r>
            <a:r>
              <a:rPr lang="en-US" sz="1500" dirty="0" err="1"/>
              <a:t>Rabelo</a:t>
            </a:r>
            <a:r>
              <a:rPr lang="en-US" sz="1500" dirty="0"/>
              <a:t> MA, </a:t>
            </a:r>
            <a:r>
              <a:rPr lang="en-US" sz="1500" dirty="0" err="1"/>
              <a:t>Bezerra</a:t>
            </a:r>
            <a:r>
              <a:rPr lang="en-US" sz="1500" dirty="0"/>
              <a:t> </a:t>
            </a:r>
            <a:r>
              <a:rPr lang="en-US" sz="1500" dirty="0" err="1"/>
              <a:t>Neto</a:t>
            </a:r>
            <a:r>
              <a:rPr lang="en-US" sz="1500" dirty="0"/>
              <a:t> AM, </a:t>
            </a:r>
            <a:r>
              <a:rPr lang="en-US" sz="1500" dirty="0" err="1"/>
              <a:t>Melo</a:t>
            </a:r>
            <a:r>
              <a:rPr lang="en-US" sz="1500" dirty="0"/>
              <a:t> FL et al. Colonization by Staphylococcus </a:t>
            </a:r>
            <a:r>
              <a:rPr lang="en-US" sz="1500" dirty="0" err="1"/>
              <a:t>aureus</a:t>
            </a:r>
            <a:r>
              <a:rPr lang="en-US" sz="1500" dirty="0"/>
              <a:t> among the nursing staff of a teaching hospital in </a:t>
            </a:r>
            <a:r>
              <a:rPr lang="en-US" sz="1500" dirty="0" err="1"/>
              <a:t>pernambuco</a:t>
            </a:r>
            <a:r>
              <a:rPr lang="en-US" sz="1500" dirty="0"/>
              <a:t>. </a:t>
            </a:r>
            <a:r>
              <a:rPr lang="en-US" sz="1500" b="1" dirty="0"/>
              <a:t>Rev. Esc. </a:t>
            </a:r>
            <a:r>
              <a:rPr lang="en-US" sz="1500" b="1" dirty="0" err="1"/>
              <a:t>Enferm</a:t>
            </a:r>
            <a:r>
              <a:rPr lang="en-US" sz="1500" b="1" dirty="0"/>
              <a:t>.</a:t>
            </a:r>
            <a:r>
              <a:rPr lang="en-US" sz="1500" dirty="0"/>
              <a:t> USP. 2012 feb;46(1):132-7.</a:t>
            </a:r>
            <a:endParaRPr lang="pt-BR" sz="1500" dirty="0"/>
          </a:p>
          <a:p>
            <a:pPr algn="just" fontAlgn="auto">
              <a:lnSpc>
                <a:spcPct val="90000"/>
              </a:lnSpc>
              <a:spcBef>
                <a:spcPts val="0"/>
              </a:spcBef>
              <a:spcAft>
                <a:spcPts val="1200"/>
              </a:spcAft>
              <a:defRPr/>
            </a:pPr>
            <a:r>
              <a:rPr lang="en-US" sz="1500" dirty="0"/>
              <a:t>Centers for Disease Control and Prevention. Guidelines for environmental infection control in health-care facilities. Recommendations of CDC and the healthcare infection control practices advisory committee (HICPAC). </a:t>
            </a:r>
            <a:r>
              <a:rPr lang="en-US" sz="1500" b="1" dirty="0"/>
              <a:t>MMWR</a:t>
            </a:r>
            <a:r>
              <a:rPr lang="en-US" sz="1500" dirty="0"/>
              <a:t>. 2003 jun;52(10):1-42. Available from: </a:t>
            </a:r>
            <a:r>
              <a:rPr lang="en-US" sz="1500" u="sng" dirty="0">
                <a:hlinkClick r:id="rId2"/>
              </a:rPr>
              <a:t>http://www.cdc.gov/hicpac/pdf/guidelines/eic_in_hcf_03.pdf</a:t>
            </a:r>
            <a:r>
              <a:rPr lang="en-US" sz="1500" dirty="0"/>
              <a:t>.</a:t>
            </a:r>
          </a:p>
          <a:p>
            <a:pPr algn="just" fontAlgn="auto">
              <a:lnSpc>
                <a:spcPct val="90000"/>
              </a:lnSpc>
              <a:spcBef>
                <a:spcPts val="0"/>
              </a:spcBef>
              <a:spcAft>
                <a:spcPts val="1200"/>
              </a:spcAft>
              <a:defRPr/>
            </a:pPr>
            <a:r>
              <a:rPr lang="en-US" sz="1500" dirty="0" err="1"/>
              <a:t>Drees</a:t>
            </a:r>
            <a:r>
              <a:rPr lang="en-US" sz="1500" dirty="0"/>
              <a:t> M, </a:t>
            </a:r>
            <a:r>
              <a:rPr lang="en-US" sz="1500" dirty="0" err="1"/>
              <a:t>Snydman</a:t>
            </a:r>
            <a:r>
              <a:rPr lang="en-US" sz="1500" dirty="0"/>
              <a:t> DR, </a:t>
            </a:r>
            <a:r>
              <a:rPr lang="en-US" sz="1500" dirty="0" err="1"/>
              <a:t>Schmid</a:t>
            </a:r>
            <a:r>
              <a:rPr lang="en-US" sz="1500" dirty="0"/>
              <a:t> CH, Barefoot L, </a:t>
            </a:r>
            <a:r>
              <a:rPr lang="en-US" sz="1500" dirty="0" err="1"/>
              <a:t>Hansjosten</a:t>
            </a:r>
            <a:r>
              <a:rPr lang="en-US" sz="1500" dirty="0"/>
              <a:t> K, </a:t>
            </a:r>
            <a:r>
              <a:rPr lang="en-US" sz="1500" dirty="0" err="1"/>
              <a:t>Vue</a:t>
            </a:r>
            <a:r>
              <a:rPr lang="en-US" sz="1500" dirty="0"/>
              <a:t> PM et al. Prior environmental contamination increases the risk of acquisition of </a:t>
            </a:r>
            <a:r>
              <a:rPr lang="en-US" sz="1500" dirty="0" err="1"/>
              <a:t>vancomycin</a:t>
            </a:r>
            <a:r>
              <a:rPr lang="en-US" sz="1500" dirty="0"/>
              <a:t>-resistant </a:t>
            </a:r>
            <a:r>
              <a:rPr lang="en-US" sz="1500" i="1" dirty="0"/>
              <a:t>Enterococci</a:t>
            </a:r>
            <a:r>
              <a:rPr lang="en-US" sz="1500" dirty="0"/>
              <a:t>. </a:t>
            </a:r>
            <a:r>
              <a:rPr lang="en-US" sz="1500" b="1" dirty="0" err="1"/>
              <a:t>Clin</a:t>
            </a:r>
            <a:r>
              <a:rPr lang="en-US" sz="1500" b="1" dirty="0"/>
              <a:t>. Infect. Dis.</a:t>
            </a:r>
            <a:r>
              <a:rPr lang="en-US" sz="1500" dirty="0"/>
              <a:t> 2008 mar;46(5):678-85.</a:t>
            </a:r>
          </a:p>
          <a:p>
            <a:pPr algn="just" fontAlgn="auto">
              <a:lnSpc>
                <a:spcPct val="90000"/>
              </a:lnSpc>
              <a:spcBef>
                <a:spcPts val="0"/>
              </a:spcBef>
              <a:spcAft>
                <a:spcPts val="1200"/>
              </a:spcAft>
              <a:defRPr/>
            </a:pPr>
            <a:r>
              <a:rPr lang="en-US" sz="1500" dirty="0" err="1"/>
              <a:t>Hidron</a:t>
            </a:r>
            <a:r>
              <a:rPr lang="en-US" sz="1500" dirty="0"/>
              <a:t> AI, </a:t>
            </a:r>
            <a:r>
              <a:rPr lang="en-US" sz="1500" dirty="0" err="1"/>
              <a:t>Kourbatova</a:t>
            </a:r>
            <a:r>
              <a:rPr lang="en-US" sz="1500" dirty="0"/>
              <a:t> EV, </a:t>
            </a:r>
            <a:r>
              <a:rPr lang="en-US" sz="1500" dirty="0" err="1"/>
              <a:t>Halvosa</a:t>
            </a:r>
            <a:r>
              <a:rPr lang="en-US" sz="1500" dirty="0"/>
              <a:t> JS, Terrell BJ, </a:t>
            </a:r>
            <a:r>
              <a:rPr lang="en-US" sz="1500" dirty="0" err="1"/>
              <a:t>Mcdougal</a:t>
            </a:r>
            <a:r>
              <a:rPr lang="en-US" sz="1500" dirty="0"/>
              <a:t> LK, </a:t>
            </a:r>
            <a:r>
              <a:rPr lang="en-US" sz="1500" dirty="0" err="1"/>
              <a:t>Tenover</a:t>
            </a:r>
            <a:r>
              <a:rPr lang="en-US" sz="1500" dirty="0"/>
              <a:t> FC et al. Risk factors for colonization with methicillin-resistant Staphylococcus </a:t>
            </a:r>
            <a:r>
              <a:rPr lang="en-US" sz="1500" dirty="0" err="1"/>
              <a:t>aureus</a:t>
            </a:r>
            <a:r>
              <a:rPr lang="en-US" sz="1500" dirty="0"/>
              <a:t> (MRSA) in patients admitted to an urban hospital: emergence of community-associated MRSA nasal carriage. </a:t>
            </a:r>
            <a:r>
              <a:rPr lang="en-US" sz="1500" b="1" dirty="0"/>
              <a:t>Clinical Infectious Diseases.</a:t>
            </a:r>
            <a:r>
              <a:rPr lang="en-US" sz="1500" dirty="0"/>
              <a:t> 2005 jun;41(2):159-66.</a:t>
            </a:r>
            <a:endParaRPr lang="pt-BR" sz="1500" dirty="0"/>
          </a:p>
          <a:p>
            <a:pPr algn="just" fontAlgn="auto">
              <a:lnSpc>
                <a:spcPct val="90000"/>
              </a:lnSpc>
              <a:spcBef>
                <a:spcPts val="0"/>
              </a:spcBef>
              <a:spcAft>
                <a:spcPts val="1200"/>
              </a:spcAft>
              <a:defRPr/>
            </a:pPr>
            <a:r>
              <a:rPr lang="en-US" sz="1500" dirty="0"/>
              <a:t>Reinato LAF, </a:t>
            </a:r>
            <a:r>
              <a:rPr lang="en-US" sz="1500" dirty="0" err="1"/>
              <a:t>Pio</a:t>
            </a:r>
            <a:r>
              <a:rPr lang="en-US" sz="1500" dirty="0"/>
              <a:t> DPM, Lopes LP, Pereira FMV, Lopes AER, </a:t>
            </a:r>
            <a:r>
              <a:rPr lang="en-US" sz="1500" dirty="0" err="1"/>
              <a:t>Gir</a:t>
            </a:r>
            <a:r>
              <a:rPr lang="en-US" sz="1500" dirty="0"/>
              <a:t> E. Nasal colonization with Staphylococcus </a:t>
            </a:r>
            <a:r>
              <a:rPr lang="en-US" sz="1500" dirty="0" err="1"/>
              <a:t>aureus</a:t>
            </a:r>
            <a:r>
              <a:rPr lang="en-US" sz="1500" dirty="0"/>
              <a:t> in individuals with HIV/AIDS attended in a Brazilian Teaching Hospital. </a:t>
            </a:r>
            <a:r>
              <a:rPr lang="en-US" sz="1500" b="1" dirty="0"/>
              <a:t>Rev. Latino-Am. </a:t>
            </a:r>
            <a:r>
              <a:rPr lang="en-US" sz="1500" b="1" dirty="0" err="1"/>
              <a:t>Enfermagem</a:t>
            </a:r>
            <a:r>
              <a:rPr lang="en-US" sz="1500" b="1" dirty="0"/>
              <a:t>.</a:t>
            </a:r>
            <a:r>
              <a:rPr lang="en-US" sz="1500" dirty="0"/>
              <a:t> 2013 nov-dec;21(6):1235-9.</a:t>
            </a:r>
          </a:p>
          <a:p>
            <a:pPr algn="just" fontAlgn="auto">
              <a:lnSpc>
                <a:spcPct val="90000"/>
              </a:lnSpc>
              <a:spcBef>
                <a:spcPts val="0"/>
              </a:spcBef>
              <a:spcAft>
                <a:spcPts val="1200"/>
              </a:spcAft>
              <a:defRPr/>
            </a:pPr>
            <a:r>
              <a:rPr lang="en-US" sz="1500" dirty="0" err="1"/>
              <a:t>Brasil</a:t>
            </a:r>
            <a:r>
              <a:rPr lang="en-US" sz="1500" dirty="0"/>
              <a:t>. </a:t>
            </a:r>
            <a:r>
              <a:rPr lang="en-US" sz="1500" dirty="0" err="1"/>
              <a:t>Agência</a:t>
            </a:r>
            <a:r>
              <a:rPr lang="en-US" sz="1500" dirty="0"/>
              <a:t> </a:t>
            </a:r>
            <a:r>
              <a:rPr lang="en-US" sz="1500" dirty="0" err="1"/>
              <a:t>Nacional</a:t>
            </a:r>
            <a:r>
              <a:rPr lang="en-US" sz="1500" dirty="0"/>
              <a:t> de </a:t>
            </a:r>
            <a:r>
              <a:rPr lang="en-US" sz="1500" dirty="0" err="1"/>
              <a:t>Vigilância</a:t>
            </a:r>
            <a:r>
              <a:rPr lang="en-US" sz="1500" dirty="0"/>
              <a:t> </a:t>
            </a:r>
            <a:r>
              <a:rPr lang="en-US" sz="1500" dirty="0" err="1"/>
              <a:t>Sanitária</a:t>
            </a:r>
            <a:r>
              <a:rPr lang="en-US" sz="1500" dirty="0"/>
              <a:t>. </a:t>
            </a:r>
            <a:r>
              <a:rPr lang="en-US" sz="1500" dirty="0" err="1"/>
              <a:t>Investigação</a:t>
            </a:r>
            <a:r>
              <a:rPr lang="en-US" sz="1500" dirty="0"/>
              <a:t> e </a:t>
            </a:r>
            <a:r>
              <a:rPr lang="en-US" sz="1500" dirty="0" err="1"/>
              <a:t>controle</a:t>
            </a:r>
            <a:r>
              <a:rPr lang="en-US" sz="1500" dirty="0"/>
              <a:t> de </a:t>
            </a:r>
            <a:r>
              <a:rPr lang="en-US" sz="1500" dirty="0" err="1"/>
              <a:t>bactérias</a:t>
            </a:r>
            <a:r>
              <a:rPr lang="en-US" sz="1500" dirty="0"/>
              <a:t> </a:t>
            </a:r>
            <a:r>
              <a:rPr lang="en-US" sz="1500" dirty="0" err="1"/>
              <a:t>multirresistentes</a:t>
            </a:r>
            <a:r>
              <a:rPr lang="en-US" sz="1500" dirty="0"/>
              <a:t>. Brasília, 2007. 21p.</a:t>
            </a:r>
            <a:endParaRPr lang="pt-BR" sz="1500" dirty="0"/>
          </a:p>
        </p:txBody>
      </p:sp>
      <p:pic>
        <p:nvPicPr>
          <p:cNvPr id="32770" name="Picture 8"/>
          <p:cNvPicPr>
            <a:picLocks noChangeAspect="1"/>
          </p:cNvPicPr>
          <p:nvPr/>
        </p:nvPicPr>
        <p:blipFill>
          <a:blip r:embed="rId3"/>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341438"/>
            <a:ext cx="7921625" cy="431800"/>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References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7" name="Retângulo 1"/>
          <p:cNvSpPr/>
          <p:nvPr/>
        </p:nvSpPr>
        <p:spPr>
          <a:xfrm>
            <a:off x="611188" y="1484313"/>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Introduction</a:t>
            </a:r>
          </a:p>
        </p:txBody>
      </p:sp>
      <p:sp>
        <p:nvSpPr>
          <p:cNvPr id="8" name="Retângulo 10"/>
          <p:cNvSpPr/>
          <p:nvPr/>
        </p:nvSpPr>
        <p:spPr>
          <a:xfrm>
            <a:off x="611188" y="2425700"/>
            <a:ext cx="7848600" cy="194310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a:spcBef>
                <a:spcPts val="1200"/>
              </a:spcBef>
            </a:pPr>
            <a:r>
              <a:rPr lang="en-US" sz="2400">
                <a:solidFill>
                  <a:schemeClr val="hlink"/>
                </a:solidFill>
              </a:rPr>
              <a:t>Antimicrobial resistance is considered a public health problem worldwide. Two main factors have contributed to the sharp increase in this resistance: the misuse of antibiotics and spread of resistant microorganisms (PENDLETON; GORMAN; GILMORE, 2013)</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7" name="Retângulo 1"/>
          <p:cNvSpPr/>
          <p:nvPr/>
        </p:nvSpPr>
        <p:spPr>
          <a:xfrm>
            <a:off x="611188" y="1484313"/>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Introduction</a:t>
            </a:r>
          </a:p>
        </p:txBody>
      </p:sp>
      <p:sp>
        <p:nvSpPr>
          <p:cNvPr id="8" name="Retângulo 10"/>
          <p:cNvSpPr/>
          <p:nvPr/>
        </p:nvSpPr>
        <p:spPr>
          <a:xfrm>
            <a:off x="611188" y="2560638"/>
            <a:ext cx="7848600" cy="295433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1200"/>
              </a:spcAft>
              <a:defRPr/>
            </a:pPr>
            <a:r>
              <a:rPr lang="en-US" sz="2400" dirty="0"/>
              <a:t>The main control measures for multi-resistant microorganisms consist of early identification of colonized or infected patients, identification of the area of isolation of patients with illustrative signs, and adherence to the contact precaution measures recommended by the Department of Hospital Infection Control (BRAZIL, 2007).</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7" name="Retângulo 1"/>
          <p:cNvSpPr/>
          <p:nvPr/>
        </p:nvSpPr>
        <p:spPr>
          <a:xfrm>
            <a:off x="611188" y="1484313"/>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Introduction</a:t>
            </a:r>
          </a:p>
        </p:txBody>
      </p:sp>
      <p:sp>
        <p:nvSpPr>
          <p:cNvPr id="8" name="Retângulo 10"/>
          <p:cNvSpPr/>
          <p:nvPr/>
        </p:nvSpPr>
        <p:spPr>
          <a:xfrm>
            <a:off x="611188" y="2205038"/>
            <a:ext cx="7848600" cy="437673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20000"/>
              </a:lnSpc>
              <a:spcBef>
                <a:spcPts val="0"/>
              </a:spcBef>
              <a:spcAft>
                <a:spcPts val="1200"/>
              </a:spcAft>
              <a:defRPr/>
            </a:pPr>
            <a:r>
              <a:rPr lang="en-US" sz="2400" dirty="0"/>
              <a:t>Health professionals, especially nursing staff during direct contact with patients, objects, and environmental surfaces, constitute a class susceptible to colonization by resistant pathogens (SILVA, et al.,2012).</a:t>
            </a:r>
          </a:p>
          <a:p>
            <a:pPr algn="just" fontAlgn="auto">
              <a:lnSpc>
                <a:spcPct val="120000"/>
              </a:lnSpc>
              <a:spcBef>
                <a:spcPts val="0"/>
              </a:spcBef>
              <a:spcAft>
                <a:spcPts val="1200"/>
              </a:spcAft>
              <a:defRPr/>
            </a:pPr>
            <a:r>
              <a:rPr lang="en-US" sz="2400" dirty="0"/>
              <a:t>The hands of these professionals are considered the main vehicle of transmission of bacteria between patients</a:t>
            </a:r>
            <a:r>
              <a:rPr lang="pt-BR" sz="2400" dirty="0"/>
              <a:t> (CDC, 2003; DREES et al, 2008). </a:t>
            </a:r>
          </a:p>
          <a:p>
            <a:pPr algn="just" fontAlgn="auto">
              <a:lnSpc>
                <a:spcPct val="120000"/>
              </a:lnSpc>
              <a:spcBef>
                <a:spcPts val="0"/>
              </a:spcBef>
              <a:spcAft>
                <a:spcPts val="1200"/>
              </a:spcAft>
              <a:defRPr/>
            </a:pPr>
            <a:r>
              <a:rPr lang="en-US" sz="2400" dirty="0"/>
              <a:t>Nursing professionals are susceptible to nasal colonization by microorganisms. </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7" name="Retângulo 1"/>
          <p:cNvSpPr/>
          <p:nvPr/>
        </p:nvSpPr>
        <p:spPr>
          <a:xfrm>
            <a:off x="611188" y="18446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Objective</a:t>
            </a:r>
          </a:p>
        </p:txBody>
      </p:sp>
      <p:sp>
        <p:nvSpPr>
          <p:cNvPr id="8" name="Retângulo 10"/>
          <p:cNvSpPr/>
          <p:nvPr/>
        </p:nvSpPr>
        <p:spPr>
          <a:xfrm>
            <a:off x="611188" y="3141663"/>
            <a:ext cx="7848600" cy="140970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20000"/>
              </a:lnSpc>
              <a:spcBef>
                <a:spcPts val="0"/>
              </a:spcBef>
              <a:spcAft>
                <a:spcPts val="0"/>
              </a:spcAft>
              <a:defRPr/>
            </a:pPr>
            <a:r>
              <a:rPr lang="en-US" sz="2400" dirty="0"/>
              <a:t>This study aimed to investigate the presence of microorganisms in the nostrils of nursing professionals in a Brazilian teaching hospital. </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586038"/>
            <a:ext cx="7848600" cy="295433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fontAlgn="auto">
              <a:lnSpc>
                <a:spcPct val="130000"/>
              </a:lnSpc>
              <a:spcBef>
                <a:spcPts val="0"/>
              </a:spcBef>
              <a:spcAft>
                <a:spcPts val="0"/>
              </a:spcAft>
              <a:buFont typeface="Wingdings" charset="2"/>
              <a:buChar char="Ø"/>
              <a:defRPr/>
            </a:pPr>
            <a:r>
              <a:rPr lang="en-US" sz="2400" dirty="0"/>
              <a:t>Cross-sectional study conducted at two inpatient units specializing in HIV/AIDS. Nasal secretion samples were collected from nursing staff from January to February 2012.</a:t>
            </a:r>
          </a:p>
          <a:p>
            <a:pPr marL="342900" indent="-342900" algn="just" fontAlgn="auto">
              <a:lnSpc>
                <a:spcPct val="130000"/>
              </a:lnSpc>
              <a:spcBef>
                <a:spcPts val="0"/>
              </a:spcBef>
              <a:spcAft>
                <a:spcPts val="0"/>
              </a:spcAft>
              <a:buFont typeface="Wingdings" charset="2"/>
              <a:buChar char="Ø"/>
              <a:defRPr/>
            </a:pPr>
            <a:r>
              <a:rPr lang="en-US" sz="2400" dirty="0"/>
              <a:t>After this the nasal secretions were collected using a Stuart swab. </a:t>
            </a:r>
          </a:p>
        </p:txBody>
      </p:sp>
      <p:pic>
        <p:nvPicPr>
          <p:cNvPr id="21506"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en-US" sz="2800" b="1" dirty="0"/>
              <a:t>Methodology</a:t>
            </a:r>
            <a:endParaRPr lang="pt-BR" sz="28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586038"/>
            <a:ext cx="7848600" cy="199548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fontAlgn="auto">
              <a:lnSpc>
                <a:spcPct val="130000"/>
              </a:lnSpc>
              <a:spcBef>
                <a:spcPts val="0"/>
              </a:spcBef>
              <a:spcAft>
                <a:spcPts val="0"/>
              </a:spcAft>
              <a:buFont typeface="Wingdings" charset="2"/>
              <a:buChar char="Ø"/>
              <a:defRPr/>
            </a:pPr>
            <a:r>
              <a:rPr lang="en-US" sz="2400" dirty="0"/>
              <a:t>Samples were collected by researches, processed at the institution's microbiology laboratory and analyzed using the software SPSS version 19.0.</a:t>
            </a:r>
          </a:p>
          <a:p>
            <a:pPr marL="342900" indent="-342900" algn="just" fontAlgn="auto">
              <a:lnSpc>
                <a:spcPct val="130000"/>
              </a:lnSpc>
              <a:spcBef>
                <a:spcPts val="0"/>
              </a:spcBef>
              <a:spcAft>
                <a:spcPts val="0"/>
              </a:spcAft>
              <a:buFont typeface="Wingdings" charset="2"/>
              <a:buChar char="Ø"/>
              <a:defRPr/>
            </a:pPr>
            <a:r>
              <a:rPr lang="en-US" sz="2400" dirty="0"/>
              <a:t>The ethical aspects were followed. </a:t>
            </a:r>
          </a:p>
        </p:txBody>
      </p:sp>
      <p:pic>
        <p:nvPicPr>
          <p:cNvPr id="22530"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lang="en-US" sz="2800" b="1" dirty="0"/>
              <a:t>Methodology</a:t>
            </a:r>
            <a:endParaRPr lang="pt-BR" sz="28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84213" y="2586038"/>
            <a:ext cx="7848600" cy="295433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spAutoFit/>
          </a:bodyPr>
          <a:lstStyle/>
          <a:p>
            <a:pPr algn="just" fontAlgn="auto">
              <a:lnSpc>
                <a:spcPct val="130000"/>
              </a:lnSpc>
              <a:spcBef>
                <a:spcPts val="0"/>
              </a:spcBef>
              <a:spcAft>
                <a:spcPts val="0"/>
              </a:spcAft>
              <a:defRPr/>
            </a:pPr>
            <a:r>
              <a:rPr lang="en-US" sz="2400" dirty="0"/>
              <a:t>Of the 73 professionals providing nursing services, nasal secretion samples were collected from 61 (83.6%). Six types of microorganisms were isolated in 20 (32.8%) positive cultures. It is important to note that </a:t>
            </a:r>
            <a:r>
              <a:rPr lang="en-US" sz="2400" i="1" dirty="0"/>
              <a:t>Staphylococcus </a:t>
            </a:r>
            <a:r>
              <a:rPr lang="en-US" sz="2400" i="1" dirty="0" err="1"/>
              <a:t>aureus</a:t>
            </a:r>
            <a:r>
              <a:rPr lang="en-US" sz="2400" i="1" dirty="0"/>
              <a:t> </a:t>
            </a:r>
            <a:r>
              <a:rPr lang="en-US" sz="2400" dirty="0"/>
              <a:t>represented 23.0%, four of which were Methicillin-resistant (MRSA). </a:t>
            </a:r>
          </a:p>
        </p:txBody>
      </p:sp>
      <p:pic>
        <p:nvPicPr>
          <p:cNvPr id="23554" name="Picture 8"/>
          <p:cNvPicPr>
            <a:picLocks noChangeAspect="1"/>
          </p:cNvPicPr>
          <p:nvPr/>
        </p:nvPicPr>
        <p:blipFill>
          <a:blip r:embed="rId2"/>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6287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sz="2800" b="1" dirty="0"/>
              <a:t>Results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 name="Picture 8"/>
          <p:cNvPicPr>
            <a:picLocks noChangeAspect="1"/>
          </p:cNvPicPr>
          <p:nvPr/>
        </p:nvPicPr>
        <p:blipFill>
          <a:blip r:embed="rId3"/>
          <a:srcRect/>
          <a:stretch>
            <a:fillRect/>
          </a:stretch>
        </p:blipFill>
        <p:spPr bwMode="auto">
          <a:xfrm>
            <a:off x="900113" y="-7938"/>
            <a:ext cx="6743700" cy="1435101"/>
          </a:xfrm>
          <a:prstGeom prst="rect">
            <a:avLst/>
          </a:prstGeom>
          <a:noFill/>
          <a:ln w="9525">
            <a:noFill/>
            <a:miter lim="800000"/>
            <a:headEnd/>
            <a:tailEnd/>
          </a:ln>
        </p:spPr>
      </p:pic>
      <p:sp>
        <p:nvSpPr>
          <p:cNvPr id="10" name="Retângulo 1"/>
          <p:cNvSpPr/>
          <p:nvPr/>
        </p:nvSpPr>
        <p:spPr>
          <a:xfrm>
            <a:off x="611188" y="1412875"/>
            <a:ext cx="7921625" cy="720725"/>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anchor="ctr"/>
          <a:lstStyle/>
          <a:p>
            <a:pPr algn="just" fontAlgn="auto">
              <a:spcBef>
                <a:spcPts val="0"/>
              </a:spcBef>
              <a:spcAft>
                <a:spcPts val="0"/>
              </a:spcAft>
              <a:defRPr/>
            </a:pPr>
            <a:r>
              <a:rPr lang="en-US" dirty="0"/>
              <a:t>Table - Distribution of the presences microorganisms in the nasal secretion samples of nursing professionals (n=61). </a:t>
            </a:r>
            <a:r>
              <a:rPr lang="en-US" dirty="0" err="1"/>
              <a:t>Ribeirão</a:t>
            </a:r>
            <a:r>
              <a:rPr lang="en-US" dirty="0"/>
              <a:t> </a:t>
            </a:r>
            <a:r>
              <a:rPr lang="en-US" dirty="0" err="1"/>
              <a:t>Preto</a:t>
            </a:r>
            <a:r>
              <a:rPr lang="en-US" dirty="0"/>
              <a:t>, SP, Brazil, 2012</a:t>
            </a:r>
            <a:endParaRPr lang="en-US" b="1" dirty="0"/>
          </a:p>
        </p:txBody>
      </p:sp>
      <p:graphicFrame>
        <p:nvGraphicFramePr>
          <p:cNvPr id="2149" name="Object 101"/>
          <p:cNvGraphicFramePr>
            <a:graphicFrameLocks noChangeAspect="1"/>
          </p:cNvGraphicFramePr>
          <p:nvPr/>
        </p:nvGraphicFramePr>
        <p:xfrm>
          <a:off x="850900" y="2125663"/>
          <a:ext cx="7392988" cy="5048250"/>
        </p:xfrm>
        <a:graphic>
          <a:graphicData uri="http://schemas.openxmlformats.org/presentationml/2006/ole">
            <mc:AlternateContent xmlns:mc="http://schemas.openxmlformats.org/markup-compatibility/2006">
              <mc:Choice xmlns:v="urn:schemas-microsoft-com:vml" Requires="v">
                <p:oleObj spid="_x0000_s2150" name="Document" r:id="rId5" imgW="5562395" imgH="3797160" progId="">
                  <p:embed/>
                </p:oleObj>
              </mc:Choice>
              <mc:Fallback>
                <p:oleObj name="Document" r:id="rId5" imgW="5562395" imgH="3797160" progId="">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00" y="2125663"/>
                        <a:ext cx="7392988" cy="504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10829</TotalTime>
  <Words>880</Words>
  <Application>Microsoft Office PowerPoint</Application>
  <PresentationFormat>On-screen Show (4:3)</PresentationFormat>
  <Paragraphs>52</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Tema do Office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Prática Baseada em Evidências e Enfermagem Perioperatória</dc:title>
  <dc:creator>sedoc</dc:creator>
  <cp:lastModifiedBy>OMICS Conferences</cp:lastModifiedBy>
  <cp:revision>222</cp:revision>
  <cp:lastPrinted>2014-05-04T21:55:35Z</cp:lastPrinted>
  <dcterms:created xsi:type="dcterms:W3CDTF">2014-04-28T12:57:07Z</dcterms:created>
  <dcterms:modified xsi:type="dcterms:W3CDTF">2014-10-28T20:15:44Z</dcterms:modified>
</cp:coreProperties>
</file>