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3" r:id="rId3"/>
    <p:sldId id="294" r:id="rId4"/>
    <p:sldId id="295" r:id="rId5"/>
    <p:sldId id="297" r:id="rId6"/>
    <p:sldId id="296" r:id="rId7"/>
    <p:sldId id="298" r:id="rId8"/>
    <p:sldId id="322" r:id="rId9"/>
    <p:sldId id="277" r:id="rId10"/>
    <p:sldId id="299" r:id="rId11"/>
    <p:sldId id="323" r:id="rId12"/>
    <p:sldId id="257" r:id="rId13"/>
    <p:sldId id="259" r:id="rId14"/>
    <p:sldId id="260" r:id="rId15"/>
    <p:sldId id="261" r:id="rId16"/>
    <p:sldId id="263" r:id="rId17"/>
    <p:sldId id="286" r:id="rId18"/>
    <p:sldId id="262" r:id="rId19"/>
    <p:sldId id="264" r:id="rId20"/>
    <p:sldId id="317" r:id="rId21"/>
    <p:sldId id="265" r:id="rId22"/>
    <p:sldId id="267" r:id="rId23"/>
    <p:sldId id="272" r:id="rId24"/>
    <p:sldId id="302" r:id="rId25"/>
    <p:sldId id="303" r:id="rId26"/>
    <p:sldId id="300" r:id="rId27"/>
    <p:sldId id="304" r:id="rId28"/>
    <p:sldId id="305" r:id="rId29"/>
    <p:sldId id="306" r:id="rId30"/>
    <p:sldId id="307" r:id="rId31"/>
    <p:sldId id="308" r:id="rId32"/>
    <p:sldId id="319" r:id="rId33"/>
    <p:sldId id="309" r:id="rId34"/>
    <p:sldId id="310" r:id="rId35"/>
    <p:sldId id="311" r:id="rId36"/>
    <p:sldId id="312" r:id="rId37"/>
    <p:sldId id="313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87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204D8-FC7C-407C-883D-92A071ED6AA3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8BCA2-4F54-40FA-B7F7-A2B8B2B96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8BCA2-4F54-40FA-B7F7-A2B8B2B964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0CB-F7D5-453D-BD33-4DC88CF9680C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7EF-FFBD-443B-B402-5DBE7EC57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0CB-F7D5-453D-BD33-4DC88CF9680C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7EF-FFBD-443B-B402-5DBE7EC57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0CB-F7D5-453D-BD33-4DC88CF9680C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7EF-FFBD-443B-B402-5DBE7EC57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0CB-F7D5-453D-BD33-4DC88CF9680C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7EF-FFBD-443B-B402-5DBE7EC57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0CB-F7D5-453D-BD33-4DC88CF9680C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7EF-FFBD-443B-B402-5DBE7EC57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0CB-F7D5-453D-BD33-4DC88CF9680C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7EF-FFBD-443B-B402-5DBE7EC57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0CB-F7D5-453D-BD33-4DC88CF9680C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7EF-FFBD-443B-B402-5DBE7EC57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0CB-F7D5-453D-BD33-4DC88CF9680C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7EF-FFBD-443B-B402-5DBE7EC57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0CB-F7D5-453D-BD33-4DC88CF9680C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7EF-FFBD-443B-B402-5DBE7EC57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0CB-F7D5-453D-BD33-4DC88CF9680C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7EF-FFBD-443B-B402-5DBE7EC57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0CB-F7D5-453D-BD33-4DC88CF9680C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7EF-FFBD-443B-B402-5DBE7EC57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30CB-F7D5-453D-BD33-4DC88CF9680C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EE7EF-FFBD-443B-B402-5DBE7EC57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pollutioncontrol.conferenceseries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Human mercury exposure associated with artisanal gold miners in </a:t>
            </a:r>
            <a:r>
              <a:rPr lang="en-US" b="1" dirty="0" smtClean="0">
                <a:solidFill>
                  <a:srgbClr val="C00000"/>
                </a:solidFill>
              </a:rPr>
              <a:t>Sudan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Eltayeb Tayrab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Manahil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Azhary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Abd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Elrahim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>
                <a:solidFill>
                  <a:schemeClr val="tx1"/>
                </a:solidFill>
              </a:rPr>
              <a:t>Mohammed </a:t>
            </a:r>
            <a:r>
              <a:rPr lang="en-US" sz="2600" dirty="0" err="1" smtClean="0">
                <a:solidFill>
                  <a:schemeClr val="tx1"/>
                </a:solidFill>
              </a:rPr>
              <a:t>Elbagir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>
                <a:solidFill>
                  <a:schemeClr val="tx1"/>
                </a:solidFill>
              </a:rPr>
              <a:t>Mohamed </a:t>
            </a:r>
            <a:r>
              <a:rPr lang="en-US" sz="2600" dirty="0" err="1" smtClean="0">
                <a:solidFill>
                  <a:schemeClr val="tx1"/>
                </a:solidFill>
              </a:rPr>
              <a:t>Yassen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>
                <a:solidFill>
                  <a:schemeClr val="tx1"/>
                </a:solidFill>
              </a:rPr>
              <a:t>Ali </a:t>
            </a:r>
            <a:r>
              <a:rPr lang="en-US" sz="2600" dirty="0" err="1" smtClean="0">
                <a:solidFill>
                  <a:schemeClr val="tx1"/>
                </a:solidFill>
              </a:rPr>
              <a:t>Kodi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User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97082"/>
            <a:ext cx="3810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2" descr="Description: OMICS International">
            <a:hlinkClick r:id="rId4" tooltip="&quot;//&lt;![CDATA[&#10;(function(){var g=this,h=function(b,d){var a=b.split(&quot;.&quot;),c=g;a[0]in c||!c.execScript||c.execScript(&quot;var &quot;+a[0]);for(var e;a.length&amp;&amp;(e=a.shift());)a.length||void 0===d?c[e]?c=c[e]:c=c[e]={}:c[e]=d};var l=function(b){var d=b.length;if(0&lt;d){for(var a=Array(d),c=0;c&lt;d;c++)a[c]=b[c];return a}return[]};var m=function(b){var d=window;if(d.addEventListener)d.addEventListener(&quot;load&quot;,b,!1);else if(d.attachEvent)d.attachEvent(&quot;onload&quot;,b);else{var a=d.onload;d.onload=function(){b.call(this);a&amp;&amp;a.call(this)}}};var n,p=function(b,d,a,c,e){this.f=b;this.h=d;this.i=a;this.c=e;this.e={height:window.innerHeight||document.documentElement.clientHeight||document.body.clientHeight,width:window.innerWidth||document.documentElement.clientWidth||document.body.clientWidth};this.g=c;this.b={};this.a=[];this.d={}},q=function(b,d){var a,c,e=d.getAttribute(&quot;pagespeed_url_hash&quot;);if(a=e&amp;&amp;!(e in b.d))if(0&gt;=d.offsetWidth&amp;&amp;0&gt;=d.offsetHeight)a=!1;else{c=d.getBoundingClientRect();var f=document.body;a=c.top+(&quot;pageYOffset&quot;in window?window.pageYOffset:(document.documentElement||f.parentNode||f).scrollTop);c=c.left+(&quot;pageXOffset&quot;in window?window.pageXOffset:(document.documentElement||f.parentNode||f).scrollLeft);f=a.toString()+&quot;,&quot;+c;b.b.hasOwnProperty(f)?a=!1:(b.b[f]=!0,a=a&lt;=b.e.height&amp;&amp;c&lt;=b.e.width)}a&amp;&amp;(b.a.push(e),b.d[e]=!0)};p.prototype.checkImageForCriticality=function(b){b.getBoundingClientRect&amp;&amp;q(this,b)};h(&quot;pagespeed.CriticalImages.checkImageForCriticality&quot;,function(b){n.checkImageForCriticality(b)});h(&quot;pagespeed.CriticalImages.checkCriticalImages&quot;,function(){r(n)});var r=function(b){b.b={};for(var d=[&quot;IMG&quot;,&quot;INPUT&quot;],a=[],c=0;c&lt;d.length;++c)a=a.concat(l(document.getElementsByTagName(d[c])));if(0!=a.length&amp;&amp;a[0].getBoundingClientRect){for(c=0;d=a[c];++c)q(b,d);a=&quot;oh=&quot;+b.i;b.c&amp;&amp;(a+=&quot;&amp;n=&quot;+b.c);if(d=0!=b.a.length)for(a+=&quot;&amp;ci=&quot;+encodeURIComponent(b.a[0]),c=1;c&lt;b.a.length;++c){var e=&quot;,&quot;+encodeURIComponent(b.a[c]);131072&gt;=a.length+e.length&amp;&amp;(a+=e)}b.g&amp;&amp;(e=&quot;&amp;rd=&quot;+encodeURIComponent(JSON.stringify(s())),131072&gt;=a.length+e.length&amp;&amp;(a+=e),d=!0);t=a;if(d){c=b.f;b=b.h;var f;if(window.XMLHttpRequest)f=new XMLHttpRequest;else if(window.ActiveXObject)try{f=new ActiveXObject(&quot;Msxml2.XMLHTTP&quot;)}catch(k){try{f=new ActiveXObject(&quot;Microsoft.XMLHTTP&quot;)}catch(u){}}f&amp;&amp;(f.open(&quot;POST&quot;,c+(-1==c.indexOf(&quot;?&quot;)?&quot;?&quot;:&quot;&amp;&quot;)+&quot;url=&quot;+encodeURIComponent(b)),f.setRequestHeader(&quot;Content-Type&quot;,&quot;application/x-www-form-urlencoded&quot;),f.send(a))}}},s=function(){var b={},d=document.getElementsByTagName(&quot;IMG&quot;);if(0==d.length)return{};var a=d[0];if(!(&quot;naturalWidth&quot;in a&amp;&amp;&quot;naturalHeight&quot;in a))return{};for(var c=0;a=d[c];++c){var e=a.getAttribute(&quot;pagespeed_url_hash&quot;);e&amp;&amp;(!(e in b)&amp;&amp;0&lt;a.width&amp;&amp;0&lt;a.height&amp;&amp;0&lt;a.naturalWidth&amp;&amp;0&lt;a.naturalHeight||e in b&amp;&amp;a.width&gt;=b[e].k&amp;&amp;a.height&gt;=b[e].j)&amp;&amp;(b[e]={rw:a.width,rh:a.height,ow:a.naturalWidth,oh:a.naturalHeight})}return b},t=&quot;&quot;;h(&quot;pagespeed.CriticalImages.getBeaconData&quot;,function(){return t});h(&quot;pagespeed.CriticalImages.Run&quot;,function(b,d,a,c,e,f){var k=new p(b,d,a,e,f);n=k;c&amp;&amp;m(function(){window.setTimeout(function(){r(k)},0)})});})();pagespeed.CriticalImages.Run('/mod_pagespeed_beacon','https://pollutioncontrol.conferenceseries.com/scientific-program.php?day=1&amp;sid=2061&amp;date=2016-04-25','a-Qq6rI91p',true,false,'QEXYbCRQa60');&#10;//]]&gt;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2450"/>
            <a:ext cx="22669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196BA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International Conference on 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24A4DD"/>
                </a:solidFill>
                <a:effectLst/>
                <a:latin typeface="Impact" pitchFamily="34" charset="0"/>
                <a:ea typeface="Times New Roman" pitchFamily="18" charset="0"/>
                <a:cs typeface="Helvetica" charset="0"/>
              </a:rPr>
              <a:t>Pollution Control &amp; Sustainable Environment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Heating of mercury in a pan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:\ \shoroog\mail[7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0771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6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Why traditional gold mining?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Traditional gold mining merged strongly in Sudan in last 5 year after Southern Sudan referendum, and after loosing more than 70% of petroleum income.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9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Objectives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US" sz="4400" dirty="0" smtClean="0"/>
              <a:t>To measure the blood mercury  and lung function in gold miners at the River Nile State, Sudan.</a:t>
            </a:r>
          </a:p>
          <a:p>
            <a:pPr lvl="0"/>
            <a:r>
              <a:rPr lang="en-US" sz="4400" dirty="0" smtClean="0"/>
              <a:t>The function included </a:t>
            </a:r>
            <a:r>
              <a:rPr lang="en-US" sz="4400" dirty="0"/>
              <a:t>forced expiratory volume in the first second </a:t>
            </a:r>
            <a:r>
              <a:rPr lang="en-US" sz="4400" dirty="0" smtClean="0"/>
              <a:t>(</a:t>
            </a:r>
            <a:r>
              <a:rPr lang="en-US" sz="4400" dirty="0" smtClean="0">
                <a:solidFill>
                  <a:srgbClr val="002060"/>
                </a:solidFill>
              </a:rPr>
              <a:t>FEV1</a:t>
            </a:r>
            <a:r>
              <a:rPr lang="en-US" sz="4400" dirty="0" smtClean="0"/>
              <a:t>), </a:t>
            </a:r>
            <a:r>
              <a:rPr lang="en-US" sz="4400" dirty="0"/>
              <a:t>and forced vital capacity (</a:t>
            </a:r>
            <a:r>
              <a:rPr lang="en-US" sz="4400" dirty="0">
                <a:solidFill>
                  <a:srgbClr val="002060"/>
                </a:solidFill>
              </a:rPr>
              <a:t>FVC</a:t>
            </a:r>
            <a:r>
              <a:rPr lang="en-US" sz="4400" dirty="0" smtClean="0"/>
              <a:t>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Descriptive</a:t>
            </a:r>
            <a:r>
              <a:rPr lang="en-US" sz="4000" dirty="0"/>
              <a:t>, analytic</a:t>
            </a:r>
            <a:r>
              <a:rPr lang="en-US" sz="4000" dirty="0" smtClean="0"/>
              <a:t>, prospective </a:t>
            </a:r>
            <a:r>
              <a:rPr lang="en-US" sz="4000" dirty="0"/>
              <a:t>study.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River Nile </a:t>
            </a:r>
            <a:r>
              <a:rPr lang="en-US" dirty="0" smtClean="0"/>
              <a:t>State (</a:t>
            </a:r>
            <a:r>
              <a:rPr lang="en-US" dirty="0" err="1" smtClean="0"/>
              <a:t>Abohamad</a:t>
            </a:r>
            <a:r>
              <a:rPr lang="en-US" dirty="0" smtClean="0"/>
              <a:t>) and the </a:t>
            </a:r>
            <a:r>
              <a:rPr lang="en-US" dirty="0"/>
              <a:t>National Ribat University </a:t>
            </a:r>
            <a:r>
              <a:rPr lang="en-US" dirty="0" smtClean="0"/>
              <a:t>Hospital (Khartoum).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Faculty of Environmental Sciences and Disaster Management.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Faculty of Medical </a:t>
            </a:r>
            <a:r>
              <a:rPr lang="en-US" dirty="0"/>
              <a:t>L</a:t>
            </a:r>
            <a:r>
              <a:rPr lang="en-US" dirty="0" smtClean="0"/>
              <a:t>aboratory Sciences.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Faculty of Medicine.</a:t>
            </a:r>
          </a:p>
          <a:p>
            <a:r>
              <a:rPr lang="en-US" dirty="0" smtClean="0"/>
              <a:t>Abu </a:t>
            </a:r>
            <a:r>
              <a:rPr lang="en-US" dirty="0" err="1"/>
              <a:t>Hamad</a:t>
            </a:r>
            <a:r>
              <a:rPr lang="en-US" dirty="0"/>
              <a:t> </a:t>
            </a:r>
            <a:r>
              <a:rPr lang="en-US" dirty="0" err="1"/>
              <a:t>google</a:t>
            </a:r>
            <a:r>
              <a:rPr lang="en-US" dirty="0"/>
              <a:t> satellite </a:t>
            </a:r>
            <a:r>
              <a:rPr lang="en-US" dirty="0" smtClean="0"/>
              <a:t>map; this </a:t>
            </a:r>
            <a:r>
              <a:rPr lang="en-US" dirty="0"/>
              <a:t>place is situated in Northern, Sudan, its geographical coordinates are </a:t>
            </a:r>
            <a:r>
              <a:rPr lang="en-US" b="1" dirty="0">
                <a:solidFill>
                  <a:srgbClr val="C00000"/>
                </a:solidFill>
              </a:rPr>
              <a:t>19° 32</a:t>
            </a:r>
            <a:r>
              <a:rPr lang="en-US" dirty="0"/>
              <a:t>' </a:t>
            </a:r>
            <a:r>
              <a:rPr lang="en-US" dirty="0">
                <a:solidFill>
                  <a:srgbClr val="C00000"/>
                </a:solidFill>
              </a:rPr>
              <a:t>0" </a:t>
            </a:r>
            <a:r>
              <a:rPr lang="en-US" dirty="0">
                <a:solidFill>
                  <a:srgbClr val="FF0000"/>
                </a:solidFill>
              </a:rPr>
              <a:t>North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33° 19' 0" </a:t>
            </a:r>
            <a:r>
              <a:rPr lang="en-US" dirty="0">
                <a:solidFill>
                  <a:srgbClr val="FF0000"/>
                </a:solidFill>
              </a:rPr>
              <a:t>East.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Study 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December   2012 – </a:t>
            </a:r>
            <a:r>
              <a:rPr lang="en-US" sz="4000" dirty="0" smtClean="0"/>
              <a:t>January   2014</a:t>
            </a:r>
            <a:r>
              <a:rPr lang="en-US" sz="4000" dirty="0"/>
              <a:t>.</a:t>
            </a: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Study population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Sudanese male miners working in the </a:t>
            </a:r>
            <a:r>
              <a:rPr lang="en-US" dirty="0" smtClean="0"/>
              <a:t>traditional mining </a:t>
            </a:r>
            <a:r>
              <a:rPr lang="en-US" dirty="0"/>
              <a:t>sites in River Nile </a:t>
            </a:r>
            <a:r>
              <a:rPr lang="en-US" dirty="0" smtClean="0"/>
              <a:t>State, in </a:t>
            </a:r>
            <a:r>
              <a:rPr lang="en-US" dirty="0" err="1" smtClean="0"/>
              <a:t>Abohamad</a:t>
            </a:r>
            <a:r>
              <a:rPr lang="en-US" dirty="0" smtClean="0"/>
              <a:t> and surrounding area.</a:t>
            </a:r>
          </a:p>
          <a:p>
            <a:r>
              <a:rPr lang="en-US" dirty="0" smtClean="0"/>
              <a:t>Aged </a:t>
            </a:r>
            <a:r>
              <a:rPr lang="en-US" dirty="0" smtClean="0">
                <a:solidFill>
                  <a:srgbClr val="C00000"/>
                </a:solidFill>
              </a:rPr>
              <a:t>18-55</a:t>
            </a:r>
            <a:r>
              <a:rPr lang="en-US" dirty="0" smtClean="0"/>
              <a:t> years.</a:t>
            </a:r>
            <a:endParaRPr lang="en-US" dirty="0"/>
          </a:p>
          <a:p>
            <a:r>
              <a:rPr lang="en-US" dirty="0" smtClean="0"/>
              <a:t>Working in the field of traditional gold mining for not less than </a:t>
            </a:r>
            <a:r>
              <a:rPr lang="en-US" dirty="0" smtClean="0">
                <a:solidFill>
                  <a:srgbClr val="C00000"/>
                </a:solidFill>
              </a:rPr>
              <a:t>6 months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ser\Documents\Abohamad\SAM_2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02000" y="-12001500"/>
            <a:ext cx="41148000" cy="3086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Sample </a:t>
            </a:r>
            <a:r>
              <a:rPr lang="en-US" b="1" dirty="0" smtClean="0"/>
              <a:t>size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83</a:t>
            </a:r>
            <a:r>
              <a:rPr lang="en-US" dirty="0" smtClean="0"/>
              <a:t> traditional gold miners:</a:t>
            </a:r>
          </a:p>
          <a:p>
            <a:r>
              <a:rPr lang="en-US" dirty="0" smtClean="0"/>
              <a:t>wells (</a:t>
            </a:r>
            <a:r>
              <a:rPr lang="en-US" dirty="0" smtClean="0">
                <a:solidFill>
                  <a:srgbClr val="C00000"/>
                </a:solidFill>
              </a:rPr>
              <a:t>39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mills (</a:t>
            </a:r>
            <a:r>
              <a:rPr lang="en-US" dirty="0" smtClean="0">
                <a:solidFill>
                  <a:srgbClr val="C00000"/>
                </a:solidFill>
              </a:rPr>
              <a:t>26</a:t>
            </a:r>
            <a:r>
              <a:rPr lang="en-US" dirty="0" smtClean="0"/>
              <a:t>)</a:t>
            </a:r>
          </a:p>
          <a:p>
            <a:r>
              <a:rPr lang="en-US" dirty="0" smtClean="0"/>
              <a:t> mercury washing (</a:t>
            </a:r>
            <a:r>
              <a:rPr lang="en-US" dirty="0" smtClean="0">
                <a:solidFill>
                  <a:srgbClr val="C00000"/>
                </a:solidFill>
              </a:rPr>
              <a:t>14</a:t>
            </a:r>
            <a:r>
              <a:rPr lang="en-US" dirty="0" smtClean="0"/>
              <a:t>)</a:t>
            </a:r>
          </a:p>
          <a:p>
            <a:r>
              <a:rPr lang="en-US" dirty="0" smtClean="0"/>
              <a:t> mercury burning (</a:t>
            </a:r>
            <a:r>
              <a:rPr lang="en-US" dirty="0" smtClean="0">
                <a:solidFill>
                  <a:srgbClr val="C00000"/>
                </a:solidFill>
              </a:rPr>
              <a:t>5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50</a:t>
            </a:r>
            <a:r>
              <a:rPr lang="en-US" dirty="0" smtClean="0"/>
              <a:t> normal healthy controls, from Khartoum State not been in mining areas.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ml venous blood in plain container (no anticoagulant), from both traditional gold miners and controls.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Mercury (Hg) is a ubiquitous and highly toxic environmental pollutant </a:t>
            </a:r>
            <a:r>
              <a:rPr lang="en-US" sz="2400" dirty="0"/>
              <a:t>(</a:t>
            </a:r>
            <a:r>
              <a:rPr lang="en-US" sz="2400" dirty="0" err="1">
                <a:solidFill>
                  <a:srgbClr val="FF0000"/>
                </a:solidFill>
              </a:rPr>
              <a:t>Chunying</a:t>
            </a:r>
            <a:r>
              <a:rPr lang="en-US" sz="2400" dirty="0">
                <a:solidFill>
                  <a:srgbClr val="FF0000"/>
                </a:solidFill>
              </a:rPr>
              <a:t> et al, 2005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</a:t>
            </a:r>
            <a:r>
              <a:rPr lang="en-US" dirty="0"/>
              <a:t>is found in three forms with different toxicities: elemental, inorganic and organic </a:t>
            </a:r>
            <a:r>
              <a:rPr lang="en-US" sz="2400" dirty="0"/>
              <a:t>(</a:t>
            </a:r>
            <a:r>
              <a:rPr lang="en-US" sz="2400" dirty="0" err="1">
                <a:solidFill>
                  <a:srgbClr val="FF0000"/>
                </a:solidFill>
              </a:rPr>
              <a:t>Orloff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et al</a:t>
            </a:r>
            <a:r>
              <a:rPr lang="en-US" sz="2400" dirty="0">
                <a:solidFill>
                  <a:srgbClr val="FF0000"/>
                </a:solidFill>
              </a:rPr>
              <a:t>., </a:t>
            </a:r>
            <a:r>
              <a:rPr lang="en-US" sz="2400" dirty="0" smtClean="0">
                <a:solidFill>
                  <a:srgbClr val="FF0000"/>
                </a:solidFill>
              </a:rPr>
              <a:t>1997)</a:t>
            </a:r>
            <a:endParaRPr lang="en-US" sz="2400" baseline="30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Mercury concentration in the blood is one of mercury exposure biomarkers.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27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Manual spirometer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112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Ethical </a:t>
            </a:r>
            <a:r>
              <a:rPr lang="en-US" b="1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Ethical approval </a:t>
            </a:r>
            <a:r>
              <a:rPr lang="en-US" dirty="0" smtClean="0"/>
              <a:t>was </a:t>
            </a:r>
            <a:r>
              <a:rPr lang="en-US" dirty="0"/>
              <a:t>obtained from ethical committee in National </a:t>
            </a:r>
            <a:r>
              <a:rPr lang="en-US" dirty="0" err="1"/>
              <a:t>Ribat</a:t>
            </a:r>
            <a:r>
              <a:rPr lang="en-US" dirty="0"/>
              <a:t> University; any </a:t>
            </a:r>
            <a:r>
              <a:rPr lang="en-US" dirty="0" smtClean="0"/>
              <a:t>patient gave </a:t>
            </a:r>
            <a:r>
              <a:rPr lang="en-US" dirty="0"/>
              <a:t>approval </a:t>
            </a:r>
            <a:r>
              <a:rPr lang="en-US" dirty="0" smtClean="0"/>
              <a:t>consent.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Data analysis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SPSS </a:t>
            </a:r>
            <a:r>
              <a:rPr lang="en-US" dirty="0" smtClean="0"/>
              <a:t> version (20), and Microsoft </a:t>
            </a:r>
            <a:r>
              <a:rPr lang="en-US" dirty="0"/>
              <a:t>E</a:t>
            </a:r>
            <a:r>
              <a:rPr lang="en-US" dirty="0" smtClean="0"/>
              <a:t>xcel  2007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National </a:t>
            </a:r>
            <a:r>
              <a:rPr lang="en-US" dirty="0" err="1" smtClean="0"/>
              <a:t>Ribat</a:t>
            </a:r>
            <a:r>
              <a:rPr lang="en-US" dirty="0" smtClean="0"/>
              <a:t> University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revealed that the serum mercury in the traditional gold miners was </a:t>
            </a:r>
            <a:r>
              <a:rPr lang="en-US" b="1" dirty="0">
                <a:solidFill>
                  <a:srgbClr val="FF0000"/>
                </a:solidFill>
              </a:rPr>
              <a:t>(24.9 ± 32.24mg/l)</a:t>
            </a:r>
            <a:r>
              <a:rPr lang="en-US" dirty="0"/>
              <a:t> versus </a:t>
            </a:r>
            <a:r>
              <a:rPr lang="en-US" dirty="0">
                <a:solidFill>
                  <a:srgbClr val="00B050"/>
                </a:solidFill>
              </a:rPr>
              <a:t>(1.40 ± 0.94mg/l) </a:t>
            </a:r>
            <a:r>
              <a:rPr lang="en-US" dirty="0"/>
              <a:t>in the non-exposed control group; with </a:t>
            </a:r>
            <a:r>
              <a:rPr lang="en-US" dirty="0" smtClean="0"/>
              <a:t>P </a:t>
            </a:r>
            <a:r>
              <a:rPr lang="en-US" dirty="0"/>
              <a:t>value </a:t>
            </a:r>
            <a:r>
              <a:rPr lang="en-US" dirty="0">
                <a:solidFill>
                  <a:srgbClr val="FF0000"/>
                </a:solidFill>
              </a:rPr>
              <a:t>(p= 0.000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088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Results of lung function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333067"/>
              </p:ext>
            </p:extLst>
          </p:nvPr>
        </p:nvGraphicFramePr>
        <p:xfrm>
          <a:off x="76200" y="1066800"/>
          <a:ext cx="9067800" cy="5874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6166"/>
                <a:gridCol w="3006834"/>
                <a:gridCol w="2971800"/>
                <a:gridCol w="1143000"/>
              </a:tblGrid>
              <a:tr h="19383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Parameters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Traditional gold miners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(n=83)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(Mean ± </a:t>
                      </a:r>
                      <a:r>
                        <a:rPr lang="en-US" sz="1800" dirty="0" err="1">
                          <a:effectLst/>
                        </a:rPr>
                        <a:t>Std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Non exposed healthy controls (n= 50)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(Mean ± </a:t>
                      </a:r>
                      <a:r>
                        <a:rPr lang="en-US" sz="1800" dirty="0" err="1">
                          <a:effectLst/>
                        </a:rPr>
                        <a:t>Std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value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556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Age (years)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30.46±10.01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28.1±5.39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780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Weight (kg)</a:t>
                      </a:r>
                      <a:endParaRPr lang="en-US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63.14±10.51</a:t>
                      </a:r>
                      <a:endParaRPr lang="en-US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63.00±10.96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780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Height (cm)</a:t>
                      </a:r>
                      <a:endParaRPr lang="en-US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169±6.44</a:t>
                      </a:r>
                      <a:endParaRPr lang="en-US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168.45±6.46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7416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Mercury (Hg) (mg/l)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24.9±32.24</a:t>
                      </a:r>
                      <a:endParaRPr lang="en-US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Range (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0.86–124mg/l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1.4±0.94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Range  (0.29–3.6 mg/l)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0.000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31938" y="1943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63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Results of lung function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536857"/>
              </p:ext>
            </p:extLst>
          </p:nvPr>
        </p:nvGraphicFramePr>
        <p:xfrm>
          <a:off x="152399" y="1447799"/>
          <a:ext cx="8382001" cy="5249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367"/>
                <a:gridCol w="2854434"/>
                <a:gridCol w="3886200"/>
              </a:tblGrid>
              <a:tr h="12408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Parameters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Traditional gold miners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(n=83)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(Mean ± </a:t>
                      </a:r>
                      <a:r>
                        <a:rPr lang="en-US" sz="1800" dirty="0" err="1">
                          <a:effectLst/>
                        </a:rPr>
                        <a:t>Std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Non exposed healthy controls (n= 50)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(Mean ± </a:t>
                      </a:r>
                      <a:r>
                        <a:rPr lang="en-US" sz="1800" dirty="0" err="1">
                          <a:effectLst/>
                        </a:rPr>
                        <a:t>Std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1621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Mean FEV1 (L)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3.24±0.57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3.40±0.39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569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Mean FVC (L)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3.7±0.69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3.86±0.60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008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FEVI/FVC   ratio (%)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31938" y="1943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17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Results: clinical symptoms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coughing </a:t>
            </a:r>
            <a:r>
              <a:rPr lang="en-US" sz="2800" dirty="0">
                <a:solidFill>
                  <a:srgbClr val="FF0000"/>
                </a:solidFill>
              </a:rPr>
              <a:t>35(42.2%),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headache</a:t>
            </a:r>
            <a:r>
              <a:rPr lang="en-US" sz="2800" dirty="0" smtClean="0">
                <a:solidFill>
                  <a:srgbClr val="FF0000"/>
                </a:solidFill>
              </a:rPr>
              <a:t>31(37.3</a:t>
            </a:r>
            <a:r>
              <a:rPr lang="en-US" sz="2800" dirty="0">
                <a:solidFill>
                  <a:srgbClr val="FF0000"/>
                </a:solidFill>
              </a:rPr>
              <a:t>%)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excessive </a:t>
            </a:r>
            <a:r>
              <a:rPr lang="en-US" sz="2800" dirty="0"/>
              <a:t>sputum production </a:t>
            </a:r>
            <a:r>
              <a:rPr lang="en-US" sz="2800" dirty="0">
                <a:solidFill>
                  <a:srgbClr val="FF0000"/>
                </a:solidFill>
              </a:rPr>
              <a:t>28(33.7%), </a:t>
            </a:r>
          </a:p>
          <a:p>
            <a:r>
              <a:rPr lang="en-US" sz="2800" dirty="0" smtClean="0"/>
              <a:t>dizziness </a:t>
            </a:r>
            <a:r>
              <a:rPr lang="en-US" sz="2800" dirty="0">
                <a:solidFill>
                  <a:srgbClr val="FF0000"/>
                </a:solidFill>
              </a:rPr>
              <a:t>27(32.5%), </a:t>
            </a:r>
          </a:p>
          <a:p>
            <a:r>
              <a:rPr lang="en-US" sz="2800" dirty="0" smtClean="0"/>
              <a:t>chest </a:t>
            </a:r>
            <a:r>
              <a:rPr lang="en-US" sz="2800" dirty="0"/>
              <a:t>pain </a:t>
            </a:r>
            <a:r>
              <a:rPr lang="en-US" sz="2800" dirty="0">
                <a:solidFill>
                  <a:srgbClr val="FF0000"/>
                </a:solidFill>
              </a:rPr>
              <a:t>26(31.3%),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752600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shortness of breath (SOB) </a:t>
            </a:r>
            <a:r>
              <a:rPr lang="en-US" sz="2400" dirty="0">
                <a:solidFill>
                  <a:srgbClr val="FF0000"/>
                </a:solidFill>
              </a:rPr>
              <a:t>25(30.1%),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weight </a:t>
            </a:r>
            <a:r>
              <a:rPr lang="en-US" sz="2400" dirty="0"/>
              <a:t>loss </a:t>
            </a:r>
            <a:r>
              <a:rPr lang="en-US" sz="2400" dirty="0">
                <a:solidFill>
                  <a:srgbClr val="FF0000"/>
                </a:solidFill>
              </a:rPr>
              <a:t>22(26.5%),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 wheezing </a:t>
            </a:r>
            <a:r>
              <a:rPr lang="en-US" sz="2400" dirty="0">
                <a:solidFill>
                  <a:srgbClr val="FF0000"/>
                </a:solidFill>
              </a:rPr>
              <a:t>17(20.5%),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hemoptysis </a:t>
            </a:r>
            <a:r>
              <a:rPr lang="en-US" sz="2400" dirty="0">
                <a:solidFill>
                  <a:srgbClr val="FF0000"/>
                </a:solidFill>
              </a:rPr>
              <a:t>6(7.2%),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burning micturition </a:t>
            </a:r>
            <a:r>
              <a:rPr lang="en-US" sz="2400" dirty="0">
                <a:solidFill>
                  <a:srgbClr val="FF0000"/>
                </a:solidFill>
              </a:rPr>
              <a:t>31(37.3%)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constipation </a:t>
            </a:r>
            <a:r>
              <a:rPr lang="en-US" sz="2400" dirty="0">
                <a:solidFill>
                  <a:srgbClr val="FF0000"/>
                </a:solidFill>
              </a:rPr>
              <a:t>17(20.5%) . 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6989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Discussion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absorption of liquid </a:t>
            </a:r>
            <a:r>
              <a:rPr lang="en-US" dirty="0" smtClean="0"/>
              <a:t>Hg0 </a:t>
            </a:r>
            <a:r>
              <a:rPr lang="en-US" dirty="0"/>
              <a:t>is minimal, and acute toxicity does not occur easily, but the problem arises when liquid mercury is heated and bursts into the gaseous phase, which causes acute interstitial pneumonia when inhaled at a high </a:t>
            </a:r>
            <a:r>
              <a:rPr lang="en-US" dirty="0" smtClean="0"/>
              <a:t>concentration.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67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Discussion</a:t>
            </a:r>
            <a:r>
              <a:rPr lang="en-US" b="1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(continue</a:t>
            </a:r>
            <a:r>
              <a:rPr lang="en-US" dirty="0" smtClean="0">
                <a:solidFill>
                  <a:srgbClr val="C00000"/>
                </a:solidFill>
              </a:rPr>
              <a:t>…)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In the present study the traditional gold miners, work in a hot climate in a deserting area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As seen in the field; Sudanese traditional gold miners do not take any safety measure when dealing with mercury, even gloves or </a:t>
            </a:r>
            <a:r>
              <a:rPr lang="en-US" sz="3600" dirty="0" smtClean="0"/>
              <a:t>masks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6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One </a:t>
            </a:r>
            <a:r>
              <a:rPr lang="en-US" sz="3600" dirty="0"/>
              <a:t>of the most common uses of mercury is for the extraction of gold from gold-containing ores </a:t>
            </a:r>
            <a:r>
              <a:rPr lang="en-US" sz="2400" dirty="0"/>
              <a:t>(</a:t>
            </a:r>
            <a:r>
              <a:rPr lang="en-US" sz="2400" dirty="0" err="1">
                <a:solidFill>
                  <a:srgbClr val="FF0000"/>
                </a:solidFill>
              </a:rPr>
              <a:t>Kampalath</a:t>
            </a:r>
            <a:r>
              <a:rPr lang="en-US" sz="2400" dirty="0">
                <a:solidFill>
                  <a:srgbClr val="FF0000"/>
                </a:solidFill>
              </a:rPr>
              <a:t> &amp; Jay </a:t>
            </a:r>
            <a:r>
              <a:rPr lang="en-US" sz="2400" dirty="0" smtClean="0">
                <a:solidFill>
                  <a:srgbClr val="FF0000"/>
                </a:solidFill>
              </a:rPr>
              <a:t>2015)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87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Discussion</a:t>
            </a:r>
            <a:r>
              <a:rPr lang="en-US" b="1" dirty="0"/>
              <a:t> </a:t>
            </a:r>
            <a:r>
              <a:rPr lang="en-US" dirty="0">
                <a:solidFill>
                  <a:srgbClr val="C00000"/>
                </a:solidFill>
              </a:rPr>
              <a:t>(continue…)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treat the mercury as if; non-toxic substance; especially in washing stage to extract gold from washed stoned powder, and when heating the gold-mercury mixture to evaporate mercury and remain gold in metallic </a:t>
            </a:r>
            <a:r>
              <a:rPr lang="en-US" dirty="0" smtClean="0"/>
              <a:t>pans.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47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Discussion</a:t>
            </a:r>
            <a:r>
              <a:rPr lang="en-US" b="1" dirty="0"/>
              <a:t> </a:t>
            </a:r>
            <a:r>
              <a:rPr lang="en-US" dirty="0">
                <a:solidFill>
                  <a:srgbClr val="C00000"/>
                </a:solidFill>
              </a:rPr>
              <a:t>(continue…)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source of exposure is that all the serious stages occur in the same area not exceeding few meters between stone milling, washing and </a:t>
            </a:r>
            <a:r>
              <a:rPr lang="en-US" dirty="0" err="1"/>
              <a:t>modling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165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ser\Documents\Abohamad\P314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7460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Discussion</a:t>
            </a:r>
            <a:r>
              <a:rPr lang="en-US" b="1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(continue</a:t>
            </a:r>
            <a:r>
              <a:rPr lang="en-US" dirty="0" smtClean="0">
                <a:solidFill>
                  <a:srgbClr val="C00000"/>
                </a:solidFill>
              </a:rPr>
              <a:t>…)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…Risk..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these miners and their families are exposed to dangerously high levels of mercury in the workplace. Similar finding was also reported earlier in </a:t>
            </a:r>
            <a:r>
              <a:rPr lang="en-US" dirty="0">
                <a:solidFill>
                  <a:srgbClr val="FF0000"/>
                </a:solidFill>
              </a:rPr>
              <a:t>Brazil by </a:t>
            </a:r>
            <a:r>
              <a:rPr lang="en-US" dirty="0" err="1" smtClean="0">
                <a:solidFill>
                  <a:srgbClr val="FF0000"/>
                </a:solidFill>
              </a:rPr>
              <a:t>Castilhos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et 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(2015</a:t>
            </a:r>
            <a:r>
              <a:rPr lang="en-US" dirty="0" smtClean="0"/>
              <a:t>)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/>
              <a:t>in Iran by </a:t>
            </a:r>
            <a:r>
              <a:rPr lang="en-US" dirty="0" err="1">
                <a:solidFill>
                  <a:srgbClr val="FF0000"/>
                </a:solidFill>
              </a:rPr>
              <a:t>Babak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et al</a:t>
            </a:r>
            <a:r>
              <a:rPr lang="en-US" dirty="0">
                <a:solidFill>
                  <a:srgbClr val="FF0000"/>
                </a:solidFill>
              </a:rPr>
              <a:t> (2013</a:t>
            </a:r>
            <a:r>
              <a:rPr lang="en-US" dirty="0" smtClean="0">
                <a:solidFill>
                  <a:srgbClr val="FF0000"/>
                </a:solidFill>
              </a:rPr>
              <a:t>).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49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Discussion</a:t>
            </a:r>
            <a:r>
              <a:rPr lang="en-US" b="1" dirty="0"/>
              <a:t> </a:t>
            </a:r>
            <a:r>
              <a:rPr lang="en-US" dirty="0">
                <a:solidFill>
                  <a:srgbClr val="C00000"/>
                </a:solidFill>
              </a:rPr>
              <a:t>(continue…)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These gold miners </a:t>
            </a:r>
            <a:r>
              <a:rPr lang="en-US" dirty="0" smtClean="0"/>
              <a:t>complain </a:t>
            </a:r>
            <a:r>
              <a:rPr lang="en-US" dirty="0"/>
              <a:t>from multi symptoms like persistent cough, headache, dizziness, chest pain, </a:t>
            </a:r>
            <a:r>
              <a:rPr lang="en-US" dirty="0" smtClean="0"/>
              <a:t>shortness </a:t>
            </a:r>
            <a:r>
              <a:rPr lang="en-US" dirty="0"/>
              <a:t>of breath, wheezing and even hemoptysis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These health effect may be associated with repeated exposure to mercury, which influence enzymes, cell membrane and neuron functioning as reported by (</a:t>
            </a:r>
            <a:r>
              <a:rPr lang="en-US" dirty="0">
                <a:solidFill>
                  <a:srgbClr val="FF0000"/>
                </a:solidFill>
              </a:rPr>
              <a:t>Hong et al; </a:t>
            </a:r>
            <a:r>
              <a:rPr lang="en-US" dirty="0" smtClean="0">
                <a:solidFill>
                  <a:srgbClr val="FF0000"/>
                </a:solidFill>
              </a:rPr>
              <a:t>2012).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41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Discussion</a:t>
            </a:r>
            <a:r>
              <a:rPr lang="en-US" b="1" dirty="0"/>
              <a:t> </a:t>
            </a:r>
            <a:r>
              <a:rPr lang="en-US" dirty="0">
                <a:solidFill>
                  <a:srgbClr val="C00000"/>
                </a:solidFill>
              </a:rPr>
              <a:t>(continue…)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most of the above clinical signs especially cough, headache, dizziness, muscle weakness were also reported in artisanal gold miners in </a:t>
            </a:r>
            <a:r>
              <a:rPr lang="en-US" dirty="0" smtClean="0">
                <a:solidFill>
                  <a:srgbClr val="C00000"/>
                </a:solidFill>
              </a:rPr>
              <a:t>Burkina </a:t>
            </a:r>
            <a:r>
              <a:rPr lang="en-US" dirty="0">
                <a:solidFill>
                  <a:srgbClr val="C00000"/>
                </a:solidFill>
              </a:rPr>
              <a:t>Faso </a:t>
            </a:r>
            <a:r>
              <a:rPr lang="en-US" dirty="0"/>
              <a:t>by </a:t>
            </a:r>
            <a:r>
              <a:rPr lang="en-US" dirty="0" err="1">
                <a:solidFill>
                  <a:srgbClr val="FF0000"/>
                </a:solidFill>
              </a:rPr>
              <a:t>Tomicic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et al</a:t>
            </a:r>
            <a:r>
              <a:rPr lang="en-US" dirty="0">
                <a:solidFill>
                  <a:srgbClr val="FF0000"/>
                </a:solidFill>
              </a:rPr>
              <a:t> (2011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Indonesia</a:t>
            </a:r>
            <a:r>
              <a:rPr lang="en-US" dirty="0"/>
              <a:t> by </a:t>
            </a:r>
            <a:r>
              <a:rPr lang="en-US" dirty="0">
                <a:solidFill>
                  <a:srgbClr val="FF0000"/>
                </a:solidFill>
              </a:rPr>
              <a:t>Bose-O'Reilly et al (2010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00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Conclusion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erum </a:t>
            </a:r>
            <a:r>
              <a:rPr lang="en-US" dirty="0"/>
              <a:t>mercury levels significantly increase in the traditional gold miners working in </a:t>
            </a:r>
            <a:r>
              <a:rPr lang="en-US" dirty="0" err="1"/>
              <a:t>Abuhamed</a:t>
            </a:r>
            <a:r>
              <a:rPr lang="en-US" dirty="0"/>
              <a:t>, River Nile State</a:t>
            </a:r>
            <a:r>
              <a:rPr lang="en-US" dirty="0" smtClean="0"/>
              <a:t>, Sudan; </a:t>
            </a:r>
            <a:r>
              <a:rPr lang="en-US" dirty="0"/>
              <a:t>while forced expiratory volume in the first second (FEV1) and forced vital capacity (FVC) and forced expiratory volume decrease.</a:t>
            </a:r>
          </a:p>
        </p:txBody>
      </p:sp>
    </p:spTree>
    <p:extLst>
      <p:ext uri="{BB962C8B-B14F-4D97-AF65-F5344CB8AC3E}">
        <p14:creationId xmlns:p14="http://schemas.microsoft.com/office/powerpoint/2010/main" val="777288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Occupational exposure to mercury is prevalent among traditional gold mining workers in Sudan. </a:t>
            </a:r>
            <a:endParaRPr lang="en-US" dirty="0" smtClean="0"/>
          </a:p>
          <a:p>
            <a:r>
              <a:rPr lang="en-US" dirty="0" smtClean="0"/>
              <a:t>Medical </a:t>
            </a:r>
            <a:r>
              <a:rPr lang="en-US" dirty="0"/>
              <a:t>surveillance for all artisanal gold miners, including, quarterly and semiannual serum mercury assessment, and self-safety measures should be adopted.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97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n-US" sz="6000" dirty="0" smtClean="0">
                <a:latin typeface="Algerian" pitchFamily="82" charset="0"/>
              </a:rPr>
              <a:t>Thanks</a:t>
            </a:r>
            <a:r>
              <a:rPr lang="en-US" sz="4400" dirty="0" smtClean="0">
                <a:latin typeface="Algerian" pitchFamily="82" charset="0"/>
              </a:rPr>
              <a:t> </a:t>
            </a:r>
            <a:endParaRPr lang="en-US" sz="44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risk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artisanal small scale gold mining sites, the heating of the gold-mercury mixture with little or no personal protection, results in the evaporation of mercury and exposures through inhalation </a:t>
            </a:r>
            <a:r>
              <a:rPr lang="en-US" sz="2600" dirty="0">
                <a:solidFill>
                  <a:srgbClr val="FF0000"/>
                </a:solidFill>
              </a:rPr>
              <a:t>(WHO 1991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vapor emitted from metallic mercury is a potent neurotoxic agent 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dirty="0" err="1">
                <a:solidFill>
                  <a:srgbClr val="FF0000"/>
                </a:solidFill>
              </a:rPr>
              <a:t>Sofya</a:t>
            </a:r>
            <a:r>
              <a:rPr lang="en-US" sz="2600" dirty="0">
                <a:solidFill>
                  <a:srgbClr val="FF0000"/>
                </a:solidFill>
              </a:rPr>
              <a:t> &amp; Thomas, 2009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; </a:t>
            </a:r>
            <a:r>
              <a:rPr lang="en-US" dirty="0"/>
              <a:t>this vapor is a colorless and odorless substance 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dirty="0" err="1">
                <a:solidFill>
                  <a:srgbClr val="FF0000"/>
                </a:solidFill>
              </a:rPr>
              <a:t>Gonul</a:t>
            </a:r>
            <a:r>
              <a:rPr lang="en-US" sz="2600" dirty="0">
                <a:solidFill>
                  <a:srgbClr val="FF0000"/>
                </a:solidFill>
              </a:rPr>
              <a:t> et al, 2014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; </a:t>
            </a:r>
            <a:r>
              <a:rPr lang="en-US" dirty="0"/>
              <a:t>approximately 80% of it is absorbed via the lungs </a:t>
            </a:r>
            <a:r>
              <a:rPr lang="en-US" sz="2600" dirty="0">
                <a:solidFill>
                  <a:srgbClr val="FF0000"/>
                </a:solidFill>
              </a:rPr>
              <a:t>(WHO, 1976</a:t>
            </a:r>
            <a:r>
              <a:rPr lang="en-US" sz="2600" dirty="0" smtClean="0">
                <a:solidFill>
                  <a:srgbClr val="FF0000"/>
                </a:solidFill>
              </a:rPr>
              <a:t>).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Mills for powdering stones(Sudan)</a:t>
            </a:r>
            <a:endParaRPr lang="en-US" dirty="0"/>
          </a:p>
        </p:txBody>
      </p:sp>
      <p:pic>
        <p:nvPicPr>
          <p:cNvPr id="2050" name="Picture 2" descr="H:\ \shoroog\mailCA1DOA8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15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7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Mercury in  an open dish(washing)-Sudan</a:t>
            </a:r>
            <a:endParaRPr lang="en-US" dirty="0"/>
          </a:p>
        </p:txBody>
      </p:sp>
      <p:pic>
        <p:nvPicPr>
          <p:cNvPr id="1027" name="Picture 3" descr="H:\ \shoroog\SAM_2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0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and legs effects (Sudan) </a:t>
            </a:r>
            <a:endParaRPr lang="en-US" dirty="0"/>
          </a:p>
        </p:txBody>
      </p:sp>
      <p:pic>
        <p:nvPicPr>
          <p:cNvPr id="3074" name="Picture 2" descr="H:\ \shoroog\DSCN0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41222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 \shoroog\DSCN0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06" y="2209800"/>
            <a:ext cx="383089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0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Mercury measurement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Serum mercury was measured by direct mercury analyzer (DMA-80).</a:t>
            </a:r>
          </a:p>
        </p:txBody>
      </p:sp>
    </p:spTree>
    <p:extLst>
      <p:ext uri="{BB962C8B-B14F-4D97-AF65-F5344CB8AC3E}">
        <p14:creationId xmlns:p14="http://schemas.microsoft.com/office/powerpoint/2010/main" val="52094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Partner </a:t>
            </a:r>
            <a:r>
              <a:rPr lang="en-US" b="1" dirty="0" smtClean="0">
                <a:solidFill>
                  <a:srgbClr val="C00000"/>
                </a:solidFill>
              </a:rPr>
              <a:t>institutions (Sudan)</a:t>
            </a:r>
            <a:r>
              <a:rPr lang="en-US" u="sng" dirty="0">
                <a:solidFill>
                  <a:srgbClr val="C00000"/>
                </a:solidFill>
              </a:rPr>
              <a:t/>
            </a:r>
            <a:br>
              <a:rPr lang="en-US" u="sng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Ministry of Minerals</a:t>
            </a:r>
          </a:p>
          <a:p>
            <a:r>
              <a:rPr lang="en-US" dirty="0" smtClean="0"/>
              <a:t>Federal Ministry of Health</a:t>
            </a:r>
          </a:p>
          <a:p>
            <a:r>
              <a:rPr lang="en-US" dirty="0" smtClean="0"/>
              <a:t>Khartoum State (</a:t>
            </a:r>
            <a:r>
              <a:rPr lang="en-US" dirty="0" smtClean="0">
                <a:solidFill>
                  <a:srgbClr val="FF0000"/>
                </a:solidFill>
              </a:rPr>
              <a:t>environmental section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Ministry of Petroleum (</a:t>
            </a:r>
            <a:r>
              <a:rPr lang="en-US" dirty="0" smtClean="0">
                <a:solidFill>
                  <a:srgbClr val="FF0000"/>
                </a:solidFill>
              </a:rPr>
              <a:t>petroleum laboratory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1184</Words>
  <Application>Microsoft Office PowerPoint</Application>
  <PresentationFormat>On-screen Show (4:3)</PresentationFormat>
  <Paragraphs>147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Human mercury exposure associated with artisanal gold miners in Sudan</vt:lpstr>
      <vt:lpstr>Background </vt:lpstr>
      <vt:lpstr>Uses </vt:lpstr>
      <vt:lpstr>The risk </vt:lpstr>
      <vt:lpstr>Mills for powdering stones(Sudan)</vt:lpstr>
      <vt:lpstr>Mercury in  an open dish(washing)-Sudan</vt:lpstr>
      <vt:lpstr>Hands and legs effects (Sudan) </vt:lpstr>
      <vt:lpstr>Mercury measurement</vt:lpstr>
      <vt:lpstr>Partner institutions (Sudan) </vt:lpstr>
      <vt:lpstr> Heating of mercury in a pan</vt:lpstr>
      <vt:lpstr>Why traditional gold mining?</vt:lpstr>
      <vt:lpstr>The Objectives</vt:lpstr>
      <vt:lpstr>Study design</vt:lpstr>
      <vt:lpstr>Study area</vt:lpstr>
      <vt:lpstr>Study duration</vt:lpstr>
      <vt:lpstr>Study population</vt:lpstr>
      <vt:lpstr>PowerPoint Presentation</vt:lpstr>
      <vt:lpstr>Sample size </vt:lpstr>
      <vt:lpstr>Data collection</vt:lpstr>
      <vt:lpstr>Manual spirometer</vt:lpstr>
      <vt:lpstr>Ethical considerations</vt:lpstr>
      <vt:lpstr>Data analysis </vt:lpstr>
      <vt:lpstr>funding</vt:lpstr>
      <vt:lpstr>Results </vt:lpstr>
      <vt:lpstr>Results of lung function</vt:lpstr>
      <vt:lpstr>Results of lung function</vt:lpstr>
      <vt:lpstr>Results: clinical symptoms</vt:lpstr>
      <vt:lpstr>Discussion</vt:lpstr>
      <vt:lpstr>Discussion (continue…)</vt:lpstr>
      <vt:lpstr>Discussion (continue…)</vt:lpstr>
      <vt:lpstr>Discussion (continue…)</vt:lpstr>
      <vt:lpstr>PowerPoint Presentation</vt:lpstr>
      <vt:lpstr>Discussion (continue…) …Risk..  </vt:lpstr>
      <vt:lpstr>Discussion (continue…)</vt:lpstr>
      <vt:lpstr>Discussion (continue…)</vt:lpstr>
      <vt:lpstr>Conclusion </vt:lpstr>
      <vt:lpstr>Conclusion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tradional gold minning of health in a</dc:title>
  <dc:creator>MRT</dc:creator>
  <cp:lastModifiedBy>Pollution Control 2016</cp:lastModifiedBy>
  <cp:revision>132</cp:revision>
  <dcterms:created xsi:type="dcterms:W3CDTF">2013-08-24T04:35:08Z</dcterms:created>
  <dcterms:modified xsi:type="dcterms:W3CDTF">2016-05-30T12:11:41Z</dcterms:modified>
</cp:coreProperties>
</file>