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57" r:id="rId4"/>
    <p:sldId id="258" r:id="rId5"/>
    <p:sldId id="271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60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AFFA74-61F9-4CDE-9736-42BB22F1F4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798B69-68C5-4F23-A438-FD6B511A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FFA74-61F9-4CDE-9736-42BB22F1F4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8B69-68C5-4F23-A438-FD6B511A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FFA74-61F9-4CDE-9736-42BB22F1F4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8B69-68C5-4F23-A438-FD6B511A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FFA74-61F9-4CDE-9736-42BB22F1F4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8B69-68C5-4F23-A438-FD6B511A36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FFA74-61F9-4CDE-9736-42BB22F1F4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8B69-68C5-4F23-A438-FD6B511A36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FFA74-61F9-4CDE-9736-42BB22F1F4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8B69-68C5-4F23-A438-FD6B511A36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FFA74-61F9-4CDE-9736-42BB22F1F4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8B69-68C5-4F23-A438-FD6B511A36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FFA74-61F9-4CDE-9736-42BB22F1F4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8B69-68C5-4F23-A438-FD6B511A36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FFA74-61F9-4CDE-9736-42BB22F1F4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8B69-68C5-4F23-A438-FD6B511A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AFFA74-61F9-4CDE-9736-42BB22F1F4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98B69-68C5-4F23-A438-FD6B511A36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AFFA74-61F9-4CDE-9736-42BB22F1F4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798B69-68C5-4F23-A438-FD6B511A36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AFFA74-61F9-4CDE-9736-42BB22F1F43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798B69-68C5-4F23-A438-FD6B511A36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048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dirty="0" smtClean="0"/>
              <a:t>Strategies to support maternal-newborn bonding for mothers of newborn babies admitted in a neonatal intensive care unit at one of the tertiary hospitals in Malawi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err="1" smtClean="0"/>
              <a:t>Ellemes</a:t>
            </a:r>
            <a:r>
              <a:rPr lang="en-US" sz="1600" dirty="0" smtClean="0"/>
              <a:t> </a:t>
            </a:r>
            <a:r>
              <a:rPr lang="en-US" sz="1600" dirty="0" err="1" smtClean="0"/>
              <a:t>Phuma-Ngaiyaye</a:t>
            </a:r>
            <a:r>
              <a:rPr lang="en-US" sz="1600" dirty="0" smtClean="0"/>
              <a:t>, MSC</a:t>
            </a:r>
          </a:p>
          <a:p>
            <a:r>
              <a:rPr lang="en-US" sz="1600" dirty="0" err="1" smtClean="0"/>
              <a:t>Mzuzu</a:t>
            </a:r>
            <a:r>
              <a:rPr lang="en-US" sz="1600" dirty="0" smtClean="0"/>
              <a:t> University, Malawi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50566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Nurses and midwives use different approaches to promote maternal-newborn bonding</a:t>
            </a:r>
          </a:p>
          <a:p>
            <a:pPr lvl="1" algn="just"/>
            <a:r>
              <a:rPr lang="en-US" dirty="0" smtClean="0"/>
              <a:t>Breastfeeding-promoted a feeling of ‘being together’</a:t>
            </a:r>
          </a:p>
          <a:p>
            <a:pPr lvl="2" algn="just"/>
            <a:r>
              <a:rPr lang="en-US" dirty="0" smtClean="0"/>
              <a:t>“</a:t>
            </a:r>
            <a:r>
              <a:rPr lang="en-US" i="1" dirty="0" smtClean="0"/>
              <a:t>when the neonate is admitted in this unit…usually we encourage the mother to be coming for breastfeeding…feeding their babies, it is important…for attachment as well</a:t>
            </a:r>
            <a:r>
              <a:rPr lang="en-US" dirty="0" smtClean="0"/>
              <a:t>” (Nurse-Midwife)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Maternal-newborn interaction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2518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Caregiver participation in newborn’s routine care</a:t>
            </a:r>
          </a:p>
          <a:p>
            <a:pPr lvl="1" algn="just"/>
            <a:r>
              <a:rPr lang="en-US" dirty="0" smtClean="0"/>
              <a:t>Mothers involved in newborn care i.e. feeding, touching, changing nappies</a:t>
            </a:r>
          </a:p>
          <a:p>
            <a:pPr lvl="2" algn="just"/>
            <a:r>
              <a:rPr lang="en-US" dirty="0" smtClean="0"/>
              <a:t>“…they assist us, they also involve us…like feeding the baby, we do it ourselves…sometimes changing nappies. The nurses also encourage us to communicate with the baby…playing with the baby…” (Mother)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Maternal-newborn interaction cont.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7410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Kangaroo mother care</a:t>
            </a:r>
          </a:p>
          <a:p>
            <a:pPr lvl="1" algn="just"/>
            <a:r>
              <a:rPr lang="en-US" dirty="0" smtClean="0"/>
              <a:t>Mothers with premature babies encouraged to do KMC-to promote skin-to-skin contact-reciprocal pleasure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Maternal-newborn interaction cont.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9648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relationship </a:t>
            </a:r>
            <a:r>
              <a:rPr lang="en-US" dirty="0"/>
              <a:t>between the mother and nurse </a:t>
            </a:r>
            <a:r>
              <a:rPr lang="en-US" dirty="0" smtClean="0"/>
              <a:t>was viewed as important in </a:t>
            </a:r>
            <a:r>
              <a:rPr lang="en-US" dirty="0"/>
              <a:t>supporting a mother to establish a connection with her </a:t>
            </a:r>
            <a:r>
              <a:rPr lang="en-US" dirty="0" smtClean="0"/>
              <a:t>infant</a:t>
            </a:r>
          </a:p>
          <a:p>
            <a:pPr algn="just"/>
            <a:r>
              <a:rPr lang="en-US" dirty="0" smtClean="0"/>
              <a:t>Friendly and sensitive nurses were viewed as being supportive to the mothers</a:t>
            </a:r>
          </a:p>
          <a:p>
            <a:pPr lvl="1" algn="just"/>
            <a:r>
              <a:rPr lang="en-US" dirty="0" smtClean="0"/>
              <a:t>guided </a:t>
            </a:r>
            <a:r>
              <a:rPr lang="en-US" dirty="0"/>
              <a:t>and </a:t>
            </a:r>
            <a:r>
              <a:rPr lang="en-US" dirty="0" smtClean="0"/>
              <a:t>strengthened </a:t>
            </a:r>
            <a:r>
              <a:rPr lang="en-US" dirty="0"/>
              <a:t>maternal responses to their infants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Maternal-nurse interaction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1193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Mothers reported developing a positive connection with their newborn babies when they were assisted by the nurses</a:t>
            </a:r>
          </a:p>
          <a:p>
            <a:pPr algn="just"/>
            <a:r>
              <a:rPr lang="en-US" dirty="0" smtClean="0"/>
              <a:t>The nurses and midwives provided psychosocial support to the mothers</a:t>
            </a:r>
          </a:p>
          <a:p>
            <a:pPr lvl="1" algn="just"/>
            <a:r>
              <a:rPr lang="en-US" dirty="0" smtClean="0"/>
              <a:t>Guidance, emotional support, encouragement and education-maternal confidence</a:t>
            </a:r>
          </a:p>
          <a:p>
            <a:pPr marL="457200" lvl="1" indent="0"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Maternal-nurse interaction cont.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99055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Continuous communication with mothers</a:t>
            </a:r>
          </a:p>
          <a:p>
            <a:pPr lvl="1" algn="just"/>
            <a:r>
              <a:rPr lang="en-US" dirty="0" smtClean="0"/>
              <a:t>Mothers reported that nurses who continuously communicated with caregivers enhanced attachment i.e.</a:t>
            </a:r>
          </a:p>
          <a:p>
            <a:pPr lvl="2" algn="just"/>
            <a:r>
              <a:rPr lang="en-US" dirty="0" smtClean="0"/>
              <a:t>There was reduced anxiety among mothers</a:t>
            </a:r>
          </a:p>
          <a:p>
            <a:pPr lvl="2" algn="just"/>
            <a:r>
              <a:rPr lang="en-US" dirty="0" smtClean="0"/>
              <a:t>Mothers understood the health status of their newborn babies</a:t>
            </a:r>
          </a:p>
          <a:p>
            <a:pPr lvl="2" algn="just"/>
            <a:r>
              <a:rPr lang="en-US" dirty="0" smtClean="0"/>
              <a:t>Mothers developed confidence in the care provided to the newborn babies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Maternal-nurse interaction cont.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3198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Nurses and midwives who encourage mother-newborn interaction through breastfeeding, maternal participation in newborn care, KMC, in addition to maternal-nurse interaction through psychosocial support and communication are key to promoting maternal-newborn bonding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3266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Nurses need to be active in initiating these strategies to facilitate maternal-newborn bonding and attachment</a:t>
            </a:r>
          </a:p>
          <a:p>
            <a:pPr algn="just"/>
            <a:r>
              <a:rPr lang="en-US" dirty="0" smtClean="0"/>
              <a:t>Nurses need adequate support and clear guidelines for effective support to mothers with newborn babies in the intensive neonatal care units.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 cont.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9546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Obeidat</a:t>
            </a:r>
            <a:r>
              <a:rPr lang="en-US" dirty="0"/>
              <a:t>, </a:t>
            </a:r>
            <a:r>
              <a:rPr lang="en-US" dirty="0" smtClean="0"/>
              <a:t>H.M., Bond</a:t>
            </a:r>
            <a:r>
              <a:rPr lang="en-US" dirty="0"/>
              <a:t>, </a:t>
            </a:r>
            <a:r>
              <a:rPr lang="en-US" dirty="0" smtClean="0"/>
              <a:t>E.A. &amp; </a:t>
            </a:r>
            <a:r>
              <a:rPr lang="en-US" dirty="0" err="1" smtClean="0"/>
              <a:t>Callister</a:t>
            </a:r>
            <a:r>
              <a:rPr lang="en-US" dirty="0"/>
              <a:t>, L. C. (2009). The Parental Experience of Having an Infant in the Newborn Intensive Care </a:t>
            </a:r>
            <a:r>
              <a:rPr lang="en-US" dirty="0" smtClean="0"/>
              <a:t>Unit. </a:t>
            </a:r>
            <a:r>
              <a:rPr lang="en-US" i="1" dirty="0" smtClean="0"/>
              <a:t>Journal Perinatal Education</a:t>
            </a:r>
            <a:r>
              <a:rPr lang="en-US" dirty="0" smtClean="0"/>
              <a:t>. 18; </a:t>
            </a:r>
            <a:r>
              <a:rPr lang="en-US" dirty="0"/>
              <a:t>23–29</a:t>
            </a:r>
            <a:r>
              <a:rPr lang="en-US" dirty="0" smtClean="0"/>
              <a:t>. </a:t>
            </a:r>
            <a:r>
              <a:rPr lang="en-US" dirty="0" err="1" smtClean="0"/>
              <a:t>doi</a:t>
            </a:r>
            <a:r>
              <a:rPr lang="en-US" dirty="0"/>
              <a:t>:  </a:t>
            </a:r>
            <a:r>
              <a:rPr lang="en-US" dirty="0" smtClean="0"/>
              <a:t>10.1624/105812409X461199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52819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Kearvell</a:t>
            </a:r>
            <a:r>
              <a:rPr lang="en-US" dirty="0" smtClean="0"/>
              <a:t>, H. </a:t>
            </a:r>
            <a:r>
              <a:rPr lang="en-US" dirty="0"/>
              <a:t>&amp; </a:t>
            </a:r>
            <a:r>
              <a:rPr lang="en-US" dirty="0" smtClean="0"/>
              <a:t>Grant, J. (2010). Getting </a:t>
            </a:r>
            <a:r>
              <a:rPr lang="en-US" dirty="0"/>
              <a:t>connected: How nurses can support mother/infant attachment in the neonatal intensive care unit. </a:t>
            </a:r>
            <a:r>
              <a:rPr lang="en-US" dirty="0" smtClean="0"/>
              <a:t>Australian Journal of </a:t>
            </a:r>
            <a:r>
              <a:rPr lang="en-US" dirty="0"/>
              <a:t>Advanced </a:t>
            </a:r>
            <a:r>
              <a:rPr lang="en-US" dirty="0" smtClean="0"/>
              <a:t>Nursing, Vol. 27; 75-82.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 cont.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667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09600"/>
            <a:ext cx="6124690" cy="548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516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Bonding is considered the central developmental force across the lifespan (Feldman, Weller, </a:t>
            </a:r>
            <a:r>
              <a:rPr lang="en-US" dirty="0" err="1" smtClean="0"/>
              <a:t>Leckman</a:t>
            </a:r>
            <a:r>
              <a:rPr lang="en-US" dirty="0" smtClean="0"/>
              <a:t>, </a:t>
            </a:r>
            <a:r>
              <a:rPr lang="en-US" dirty="0" err="1" smtClean="0"/>
              <a:t>Kuint</a:t>
            </a:r>
            <a:r>
              <a:rPr lang="en-US" dirty="0" smtClean="0"/>
              <a:t>, &amp; Edelman, 1999).</a:t>
            </a:r>
          </a:p>
          <a:p>
            <a:pPr algn="just"/>
            <a:r>
              <a:rPr lang="en-US" dirty="0" smtClean="0">
                <a:effectLst/>
                <a:latin typeface="Arial"/>
                <a:ea typeface="Calibri"/>
              </a:rPr>
              <a:t>To enhance maternal-</a:t>
            </a:r>
            <a:r>
              <a:rPr lang="en-US" dirty="0" smtClean="0">
                <a:latin typeface="Arial"/>
                <a:ea typeface="Calibri"/>
              </a:rPr>
              <a:t>newborn </a:t>
            </a:r>
            <a:r>
              <a:rPr lang="en-US" dirty="0" smtClean="0">
                <a:effectLst/>
                <a:latin typeface="Arial"/>
                <a:ea typeface="Calibri"/>
              </a:rPr>
              <a:t>attachment infants need to be close to their mothers to cue their needs and mothers need to be close to respond to them (Karl et al., 2006). </a:t>
            </a:r>
          </a:p>
          <a:p>
            <a:endParaRPr lang="en-US" dirty="0" smtClean="0">
              <a:effectLst/>
              <a:latin typeface="Arial"/>
              <a:ea typeface="Calibri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354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Illness and hospitalization of a newborn baby may interfere with the natural maternal-infant bonding and attachment process</a:t>
            </a:r>
          </a:p>
          <a:p>
            <a:pPr algn="just"/>
            <a:r>
              <a:rPr lang="en-US" dirty="0" smtClean="0"/>
              <a:t>Mothers struggle in getting connected with their newborn babies due to restrictions in the neonatal intensive care units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cont.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132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Studies show that nurses play an important role in supporting maternal-newborn bonding while  providing specialised care in the neonatal intensive care unit (</a:t>
            </a:r>
            <a:r>
              <a:rPr lang="en-US" dirty="0" err="1"/>
              <a:t>Kearvell</a:t>
            </a:r>
            <a:r>
              <a:rPr lang="en-US" dirty="0"/>
              <a:t> &amp; Grant, 2010; </a:t>
            </a:r>
            <a:r>
              <a:rPr lang="en-US" dirty="0" err="1"/>
              <a:t>Obeidat</a:t>
            </a:r>
            <a:r>
              <a:rPr lang="en-US" dirty="0"/>
              <a:t> et al., 2009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cont.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5566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To explore </a:t>
            </a:r>
            <a:r>
              <a:rPr lang="en-US" dirty="0"/>
              <a:t>the strategies used by </a:t>
            </a:r>
            <a:r>
              <a:rPr lang="en-US" dirty="0" smtClean="0"/>
              <a:t>nurses and midwives </a:t>
            </a:r>
            <a:r>
              <a:rPr lang="en-US" dirty="0"/>
              <a:t>to support maternal-newborn bonding and attachment for mothers with neonates admitted in a neonatal intensive care unit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3402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study was conducted at a tertiary hospital in the Eastern part of </a:t>
            </a:r>
            <a:r>
              <a:rPr lang="en-US" dirty="0"/>
              <a:t>M</a:t>
            </a:r>
            <a:r>
              <a:rPr lang="en-US" dirty="0" smtClean="0"/>
              <a:t>alawi</a:t>
            </a:r>
          </a:p>
          <a:p>
            <a:pPr algn="just"/>
            <a:r>
              <a:rPr lang="en-US" dirty="0" smtClean="0"/>
              <a:t>Qualitative-in-depth interviews and observations</a:t>
            </a:r>
          </a:p>
          <a:p>
            <a:pPr algn="just"/>
            <a:r>
              <a:rPr lang="en-US" dirty="0" smtClean="0"/>
              <a:t> 15 participants were included-10 caregivers and 5 nurses and midwives</a:t>
            </a:r>
          </a:p>
          <a:p>
            <a:pPr algn="just"/>
            <a:r>
              <a:rPr lang="en-US" dirty="0" smtClean="0"/>
              <a:t>Data was transcribed verbatim and content analysis used to identify themes and patterns in the text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Methodology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3667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study met all the ethics requirements</a:t>
            </a:r>
          </a:p>
          <a:p>
            <a:pPr algn="just"/>
            <a:r>
              <a:rPr lang="en-US" dirty="0" smtClean="0"/>
              <a:t>Participants gave both verbal and written consent</a:t>
            </a:r>
          </a:p>
          <a:p>
            <a:pPr algn="just"/>
            <a:r>
              <a:rPr lang="en-US" dirty="0" smtClean="0"/>
              <a:t>Integrity, privacy and confidentiality was observed throughout the process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Ethical considerations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7785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Results revealed that nurses use several strategies to support maternal-newborn bonding</a:t>
            </a:r>
          </a:p>
          <a:p>
            <a:pPr algn="just"/>
            <a:r>
              <a:rPr lang="en-US" dirty="0" smtClean="0"/>
              <a:t>Two themes</a:t>
            </a:r>
          </a:p>
          <a:p>
            <a:pPr lvl="1" algn="just"/>
            <a:r>
              <a:rPr lang="en-US" dirty="0" smtClean="0"/>
              <a:t>Maternal-newborn interaction</a:t>
            </a:r>
          </a:p>
          <a:p>
            <a:pPr lvl="1" algn="just"/>
            <a:r>
              <a:rPr lang="en-US" dirty="0" smtClean="0"/>
              <a:t>Maternal-nurse/midwife interaction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1887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614</TotalTime>
  <Words>707</Words>
  <Application>Microsoft Office PowerPoint</Application>
  <PresentationFormat>On-screen Show (4:3)</PresentationFormat>
  <Paragraphs>61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Strategies to support maternal-newborn bonding for mothers of newborn babies admitted in a neonatal intensive care unit at one of the tertiary hospitals in Malawi</vt:lpstr>
      <vt:lpstr>PowerPoint Presentation</vt:lpstr>
      <vt:lpstr>Introduction</vt:lpstr>
      <vt:lpstr>Introduction cont.</vt:lpstr>
      <vt:lpstr>Introduction cont.</vt:lpstr>
      <vt:lpstr>Purpose</vt:lpstr>
      <vt:lpstr>Methodology</vt:lpstr>
      <vt:lpstr>Ethical considerations</vt:lpstr>
      <vt:lpstr>Results</vt:lpstr>
      <vt:lpstr>Maternal-newborn interaction</vt:lpstr>
      <vt:lpstr>Maternal-newborn interaction cont.</vt:lpstr>
      <vt:lpstr>Maternal-newborn interaction cont.</vt:lpstr>
      <vt:lpstr>Maternal-nurse interaction</vt:lpstr>
      <vt:lpstr>Maternal-nurse interaction cont.</vt:lpstr>
      <vt:lpstr>Maternal-nurse interaction cont.</vt:lpstr>
      <vt:lpstr>Conclusion</vt:lpstr>
      <vt:lpstr>Conclusion cont.</vt:lpstr>
      <vt:lpstr>References</vt:lpstr>
      <vt:lpstr>References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to support maternal-newborn bonding for mothers of newborn babies admitted in a neonatal intensive care unit at one of the tertiary hospitals in Malawi</dc:title>
  <dc:creator>Phuma</dc:creator>
  <cp:lastModifiedBy>Phuma</cp:lastModifiedBy>
  <cp:revision>47</cp:revision>
  <dcterms:created xsi:type="dcterms:W3CDTF">2015-08-04T14:55:53Z</dcterms:created>
  <dcterms:modified xsi:type="dcterms:W3CDTF">2015-10-07T02:05:22Z</dcterms:modified>
</cp:coreProperties>
</file>