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7" r:id="rId6"/>
    <p:sldId id="268" r:id="rId7"/>
    <p:sldId id="273" r:id="rId8"/>
    <p:sldId id="261" r:id="rId9"/>
    <p:sldId id="269" r:id="rId10"/>
    <p:sldId id="270" r:id="rId11"/>
    <p:sldId id="274" r:id="rId12"/>
    <p:sldId id="265" r:id="rId13"/>
    <p:sldId id="27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Sheet1!$D$4</c:f>
              <c:strCache>
                <c:ptCount val="1"/>
                <c:pt idx="0">
                  <c:v>2001</c:v>
                </c:pt>
              </c:strCache>
            </c:strRef>
          </c:tx>
          <c:dLbls>
            <c:dLblPos val="outEnd"/>
            <c:showVal val="1"/>
          </c:dLbls>
          <c:cat>
            <c:strRef>
              <c:f>Sheet1!$C$5:$C$6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Sheet1!$D$5:$D$6</c:f>
              <c:numCache>
                <c:formatCode>General</c:formatCode>
                <c:ptCount val="2"/>
                <c:pt idx="0">
                  <c:v>5.5</c:v>
                </c:pt>
                <c:pt idx="1">
                  <c:v>16.600000000000001</c:v>
                </c:pt>
              </c:numCache>
            </c:numRef>
          </c:val>
        </c:ser>
        <c:ser>
          <c:idx val="1"/>
          <c:order val="1"/>
          <c:tx>
            <c:strRef>
              <c:f>Sheet1!$E$4</c:f>
              <c:strCache>
                <c:ptCount val="1"/>
                <c:pt idx="0">
                  <c:v>2006</c:v>
                </c:pt>
              </c:strCache>
            </c:strRef>
          </c:tx>
          <c:dLbls>
            <c:dLblPos val="outEnd"/>
            <c:showVal val="1"/>
          </c:dLbls>
          <c:cat>
            <c:strRef>
              <c:f>Sheet1!$C$5:$C$6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Sheet1!$E$5:$E$6</c:f>
              <c:numCache>
                <c:formatCode>General</c:formatCode>
                <c:ptCount val="2"/>
                <c:pt idx="0">
                  <c:v>12.5</c:v>
                </c:pt>
                <c:pt idx="1">
                  <c:v>21.1</c:v>
                </c:pt>
              </c:numCache>
            </c:numRef>
          </c:val>
        </c:ser>
        <c:ser>
          <c:idx val="2"/>
          <c:order val="2"/>
          <c:tx>
            <c:strRef>
              <c:f>Sheet1!$G$4</c:f>
              <c:strCache>
                <c:ptCount val="1"/>
                <c:pt idx="0">
                  <c:v>2011</c:v>
                </c:pt>
              </c:strCache>
            </c:strRef>
          </c:tx>
          <c:dLbls>
            <c:dLblPos val="outEnd"/>
            <c:showVal val="1"/>
          </c:dLbls>
          <c:cat>
            <c:strRef>
              <c:f>Sheet1!$C$5:$C$6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Sheet1!$G$5:$G$6</c:f>
              <c:numCache>
                <c:formatCode>General</c:formatCode>
                <c:ptCount val="2"/>
                <c:pt idx="0">
                  <c:v>14</c:v>
                </c:pt>
                <c:pt idx="1">
                  <c:v>26.5</c:v>
                </c:pt>
              </c:numCache>
            </c:numRef>
          </c:val>
        </c:ser>
        <c:dLbls>
          <c:showVal val="1"/>
        </c:dLbls>
        <c:axId val="83367424"/>
        <c:axId val="83368960"/>
      </c:barChart>
      <c:catAx>
        <c:axId val="83367424"/>
        <c:scaling>
          <c:orientation val="minMax"/>
        </c:scaling>
        <c:axPos val="b"/>
        <c:numFmt formatCode="General" sourceLinked="1"/>
        <c:majorTickMark val="none"/>
        <c:tickLblPos val="nextTo"/>
        <c:crossAx val="83368960"/>
        <c:crosses val="autoZero"/>
        <c:auto val="1"/>
        <c:lblAlgn val="ctr"/>
        <c:lblOffset val="100"/>
      </c:catAx>
      <c:valAx>
        <c:axId val="833689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3367424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 sz="180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645223351935378"/>
          <c:y val="0.115393888263967"/>
          <c:w val="0.77267474454042973"/>
          <c:h val="0.67969366842843593"/>
        </c:manualLayout>
      </c:layout>
      <c:barChart>
        <c:barDir val="col"/>
        <c:grouping val="clustered"/>
        <c:ser>
          <c:idx val="0"/>
          <c:order val="0"/>
          <c:tx>
            <c:strRef>
              <c:f>Sheet1!$I$9</c:f>
              <c:strCache>
                <c:ptCount val="1"/>
                <c:pt idx="0">
                  <c:v>2006</c:v>
                </c:pt>
              </c:strCache>
            </c:strRef>
          </c:tx>
          <c:cat>
            <c:strRef>
              <c:f>Sheet1!$H$10:$H$19</c:f>
              <c:strCache>
                <c:ptCount val="10"/>
                <c:pt idx="0">
                  <c:v>Central 1</c:v>
                </c:pt>
                <c:pt idx="1">
                  <c:v>Central 2</c:v>
                </c:pt>
                <c:pt idx="2">
                  <c:v>Kampala</c:v>
                </c:pt>
                <c:pt idx="3">
                  <c:v>East Central</c:v>
                </c:pt>
                <c:pt idx="4">
                  <c:v>Eastern</c:v>
                </c:pt>
                <c:pt idx="5">
                  <c:v>North</c:v>
                </c:pt>
                <c:pt idx="6">
                  <c:v>Westnile</c:v>
                </c:pt>
                <c:pt idx="7">
                  <c:v>Western</c:v>
                </c:pt>
                <c:pt idx="8">
                  <c:v>South West</c:v>
                </c:pt>
                <c:pt idx="9">
                  <c:v>Karamoja</c:v>
                </c:pt>
              </c:strCache>
            </c:strRef>
          </c:cat>
          <c:val>
            <c:numRef>
              <c:f>Sheet1!$I$10:$I$19</c:f>
              <c:numCache>
                <c:formatCode>General</c:formatCode>
                <c:ptCount val="10"/>
                <c:pt idx="0">
                  <c:v>20.100000000000001</c:v>
                </c:pt>
                <c:pt idx="1">
                  <c:v>21.8</c:v>
                </c:pt>
                <c:pt idx="2">
                  <c:v>11.7</c:v>
                </c:pt>
                <c:pt idx="3">
                  <c:v>11.2</c:v>
                </c:pt>
                <c:pt idx="4">
                  <c:v>9.4</c:v>
                </c:pt>
                <c:pt idx="5">
                  <c:v>6.4</c:v>
                </c:pt>
                <c:pt idx="6">
                  <c:v>3</c:v>
                </c:pt>
                <c:pt idx="7">
                  <c:v>13.8</c:v>
                </c:pt>
                <c:pt idx="8">
                  <c:v>15.5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Sheet1!$J$9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Sheet1!$H$10:$H$19</c:f>
              <c:strCache>
                <c:ptCount val="10"/>
                <c:pt idx="0">
                  <c:v>Central 1</c:v>
                </c:pt>
                <c:pt idx="1">
                  <c:v>Central 2</c:v>
                </c:pt>
                <c:pt idx="2">
                  <c:v>Kampala</c:v>
                </c:pt>
                <c:pt idx="3">
                  <c:v>East Central</c:v>
                </c:pt>
                <c:pt idx="4">
                  <c:v>Eastern</c:v>
                </c:pt>
                <c:pt idx="5">
                  <c:v>North</c:v>
                </c:pt>
                <c:pt idx="6">
                  <c:v>Westnile</c:v>
                </c:pt>
                <c:pt idx="7">
                  <c:v>Western</c:v>
                </c:pt>
                <c:pt idx="8">
                  <c:v>South West</c:v>
                </c:pt>
                <c:pt idx="9">
                  <c:v>Karamoja</c:v>
                </c:pt>
              </c:strCache>
            </c:strRef>
          </c:cat>
          <c:val>
            <c:numRef>
              <c:f>Sheet1!$J$10:$J$19</c:f>
              <c:numCache>
                <c:formatCode>General</c:formatCode>
                <c:ptCount val="10"/>
                <c:pt idx="0">
                  <c:v>16.2</c:v>
                </c:pt>
                <c:pt idx="1">
                  <c:v>15.5</c:v>
                </c:pt>
                <c:pt idx="2">
                  <c:v>9.2000000000000011</c:v>
                </c:pt>
                <c:pt idx="3">
                  <c:v>28</c:v>
                </c:pt>
                <c:pt idx="4">
                  <c:v>17.600000000000001</c:v>
                </c:pt>
                <c:pt idx="5">
                  <c:v>5.4</c:v>
                </c:pt>
                <c:pt idx="6">
                  <c:v>1.8</c:v>
                </c:pt>
                <c:pt idx="7">
                  <c:v>14.1</c:v>
                </c:pt>
                <c:pt idx="8">
                  <c:v>13.3</c:v>
                </c:pt>
                <c:pt idx="9">
                  <c:v>2.5</c:v>
                </c:pt>
              </c:numCache>
            </c:numRef>
          </c:val>
        </c:ser>
        <c:axId val="83447168"/>
        <c:axId val="83453056"/>
      </c:barChart>
      <c:catAx>
        <c:axId val="83447168"/>
        <c:scaling>
          <c:orientation val="minMax"/>
        </c:scaling>
        <c:axPos val="b"/>
        <c:majorTickMark val="none"/>
        <c:tickLblPos val="nextTo"/>
        <c:crossAx val="83453056"/>
        <c:crosses val="autoZero"/>
        <c:auto val="1"/>
        <c:lblAlgn val="ctr"/>
        <c:lblOffset val="100"/>
      </c:catAx>
      <c:valAx>
        <c:axId val="8345305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34471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161229846269283"/>
          <c:y val="0.13715259550889472"/>
          <c:w val="0.74933508311461072"/>
          <c:h val="0.65419167198694761"/>
        </c:manualLayout>
      </c:layout>
      <c:barChart>
        <c:barDir val="col"/>
        <c:grouping val="clustered"/>
        <c:ser>
          <c:idx val="0"/>
          <c:order val="0"/>
          <c:tx>
            <c:strRef>
              <c:f>Sheet1!$N$9</c:f>
              <c:strCache>
                <c:ptCount val="1"/>
                <c:pt idx="0">
                  <c:v>2006</c:v>
                </c:pt>
              </c:strCache>
            </c:strRef>
          </c:tx>
          <c:cat>
            <c:strRef>
              <c:f>Sheet1!$M$10:$M$19</c:f>
              <c:strCache>
                <c:ptCount val="10"/>
                <c:pt idx="0">
                  <c:v>Central 1</c:v>
                </c:pt>
                <c:pt idx="1">
                  <c:v>Central 2</c:v>
                </c:pt>
                <c:pt idx="2">
                  <c:v>Kampala</c:v>
                </c:pt>
                <c:pt idx="3">
                  <c:v>East Central</c:v>
                </c:pt>
                <c:pt idx="4">
                  <c:v>Eastern</c:v>
                </c:pt>
                <c:pt idx="5">
                  <c:v>North</c:v>
                </c:pt>
                <c:pt idx="6">
                  <c:v>Westnile</c:v>
                </c:pt>
                <c:pt idx="7">
                  <c:v>Western</c:v>
                </c:pt>
                <c:pt idx="8">
                  <c:v>South West</c:v>
                </c:pt>
                <c:pt idx="9">
                  <c:v>Karamoja</c:v>
                </c:pt>
              </c:strCache>
            </c:strRef>
          </c:cat>
          <c:val>
            <c:numRef>
              <c:f>Sheet1!$N$10:$N$19</c:f>
              <c:numCache>
                <c:formatCode>General</c:formatCode>
                <c:ptCount val="10"/>
                <c:pt idx="0">
                  <c:v>37.4</c:v>
                </c:pt>
                <c:pt idx="1">
                  <c:v>32.700000000000003</c:v>
                </c:pt>
                <c:pt idx="2">
                  <c:v>22.5</c:v>
                </c:pt>
                <c:pt idx="3">
                  <c:v>31.7</c:v>
                </c:pt>
                <c:pt idx="4">
                  <c:v>12.9</c:v>
                </c:pt>
                <c:pt idx="5">
                  <c:v>7.7</c:v>
                </c:pt>
                <c:pt idx="6">
                  <c:v>16.3</c:v>
                </c:pt>
                <c:pt idx="7">
                  <c:v>28.3</c:v>
                </c:pt>
                <c:pt idx="8">
                  <c:v>17.399999999999999</c:v>
                </c:pt>
                <c:pt idx="9">
                  <c:v>0.60000000000000064</c:v>
                </c:pt>
              </c:numCache>
            </c:numRef>
          </c:val>
        </c:ser>
        <c:ser>
          <c:idx val="1"/>
          <c:order val="1"/>
          <c:tx>
            <c:strRef>
              <c:f>Sheet1!$O$9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Sheet1!$M$10:$M$19</c:f>
              <c:strCache>
                <c:ptCount val="10"/>
                <c:pt idx="0">
                  <c:v>Central 1</c:v>
                </c:pt>
                <c:pt idx="1">
                  <c:v>Central 2</c:v>
                </c:pt>
                <c:pt idx="2">
                  <c:v>Kampala</c:v>
                </c:pt>
                <c:pt idx="3">
                  <c:v>East Central</c:v>
                </c:pt>
                <c:pt idx="4">
                  <c:v>Eastern</c:v>
                </c:pt>
                <c:pt idx="5">
                  <c:v>North</c:v>
                </c:pt>
                <c:pt idx="6">
                  <c:v>Westnile</c:v>
                </c:pt>
                <c:pt idx="7">
                  <c:v>Western</c:v>
                </c:pt>
                <c:pt idx="8">
                  <c:v>South West</c:v>
                </c:pt>
                <c:pt idx="9">
                  <c:v>Karamoja</c:v>
                </c:pt>
              </c:strCache>
            </c:strRef>
          </c:cat>
          <c:val>
            <c:numRef>
              <c:f>Sheet1!$O$10:$O$19</c:f>
              <c:numCache>
                <c:formatCode>General</c:formatCode>
                <c:ptCount val="10"/>
                <c:pt idx="0">
                  <c:v>32.700000000000003</c:v>
                </c:pt>
                <c:pt idx="1">
                  <c:v>34</c:v>
                </c:pt>
                <c:pt idx="2">
                  <c:v>31.1</c:v>
                </c:pt>
                <c:pt idx="3">
                  <c:v>37.1</c:v>
                </c:pt>
                <c:pt idx="4">
                  <c:v>21.2</c:v>
                </c:pt>
                <c:pt idx="5">
                  <c:v>10</c:v>
                </c:pt>
                <c:pt idx="6">
                  <c:v>11.1</c:v>
                </c:pt>
                <c:pt idx="7">
                  <c:v>35</c:v>
                </c:pt>
                <c:pt idx="8">
                  <c:v>23.6</c:v>
                </c:pt>
                <c:pt idx="9">
                  <c:v>1.1000000000000001</c:v>
                </c:pt>
              </c:numCache>
            </c:numRef>
          </c:val>
        </c:ser>
        <c:axId val="83465728"/>
        <c:axId val="83467264"/>
      </c:barChart>
      <c:catAx>
        <c:axId val="83465728"/>
        <c:scaling>
          <c:orientation val="minMax"/>
        </c:scaling>
        <c:axPos val="b"/>
        <c:majorTickMark val="none"/>
        <c:tickLblPos val="nextTo"/>
        <c:crossAx val="83467264"/>
        <c:crosses val="autoZero"/>
        <c:auto val="1"/>
        <c:lblAlgn val="ctr"/>
        <c:lblOffset val="100"/>
      </c:catAx>
      <c:valAx>
        <c:axId val="834672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3465728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 sz="180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Sheet1!$D$12</c:f>
              <c:strCache>
                <c:ptCount val="1"/>
                <c:pt idx="0">
                  <c:v>No education</c:v>
                </c:pt>
              </c:strCache>
            </c:strRef>
          </c:tx>
          <c:dLbls>
            <c:dLblPos val="outEnd"/>
            <c:showVal val="1"/>
          </c:dLbls>
          <c:cat>
            <c:multiLvlStrRef>
              <c:f>Sheet1!$E$10:$H$11</c:f>
              <c:multiLvlStrCache>
                <c:ptCount val="4"/>
                <c:lvl>
                  <c:pt idx="0">
                    <c:v>Men</c:v>
                  </c:pt>
                  <c:pt idx="1">
                    <c:v>Women</c:v>
                  </c:pt>
                  <c:pt idx="2">
                    <c:v>Men</c:v>
                  </c:pt>
                  <c:pt idx="3">
                    <c:v>Women</c:v>
                  </c:pt>
                </c:lvl>
                <c:lvl>
                  <c:pt idx="0">
                    <c:v>2006</c:v>
                  </c:pt>
                  <c:pt idx="2">
                    <c:v>2011</c:v>
                  </c:pt>
                </c:lvl>
              </c:multiLvlStrCache>
            </c:multiLvlStrRef>
          </c:cat>
          <c:val>
            <c:numRef>
              <c:f>Sheet1!$E$12:$H$12</c:f>
              <c:numCache>
                <c:formatCode>General</c:formatCode>
                <c:ptCount val="4"/>
                <c:pt idx="0">
                  <c:v>9.6</c:v>
                </c:pt>
                <c:pt idx="1">
                  <c:v>19.3</c:v>
                </c:pt>
                <c:pt idx="2">
                  <c:v>16.2</c:v>
                </c:pt>
                <c:pt idx="3">
                  <c:v>23</c:v>
                </c:pt>
              </c:numCache>
            </c:numRef>
          </c:val>
        </c:ser>
        <c:ser>
          <c:idx val="1"/>
          <c:order val="1"/>
          <c:tx>
            <c:strRef>
              <c:f>Sheet1!$D$13</c:f>
              <c:strCache>
                <c:ptCount val="1"/>
                <c:pt idx="0">
                  <c:v>Secondary (+) ed </c:v>
                </c:pt>
              </c:strCache>
            </c:strRef>
          </c:tx>
          <c:dLbls>
            <c:dLblPos val="outEnd"/>
            <c:showVal val="1"/>
          </c:dLbls>
          <c:cat>
            <c:multiLvlStrRef>
              <c:f>Sheet1!$E$10:$H$11</c:f>
              <c:multiLvlStrCache>
                <c:ptCount val="4"/>
                <c:lvl>
                  <c:pt idx="0">
                    <c:v>Men</c:v>
                  </c:pt>
                  <c:pt idx="1">
                    <c:v>Women</c:v>
                  </c:pt>
                  <c:pt idx="2">
                    <c:v>Men</c:v>
                  </c:pt>
                  <c:pt idx="3">
                    <c:v>Women</c:v>
                  </c:pt>
                </c:lvl>
                <c:lvl>
                  <c:pt idx="0">
                    <c:v>2006</c:v>
                  </c:pt>
                  <c:pt idx="2">
                    <c:v>2011</c:v>
                  </c:pt>
                </c:lvl>
              </c:multiLvlStrCache>
            </c:multiLvlStrRef>
          </c:cat>
          <c:val>
            <c:numRef>
              <c:f>Sheet1!$E$13:$H$13</c:f>
              <c:numCache>
                <c:formatCode>General</c:formatCode>
                <c:ptCount val="4"/>
                <c:pt idx="0">
                  <c:v>8.3000000000000007</c:v>
                </c:pt>
                <c:pt idx="1">
                  <c:v>21.3</c:v>
                </c:pt>
                <c:pt idx="2">
                  <c:v>10.4</c:v>
                </c:pt>
                <c:pt idx="3">
                  <c:v>25.9</c:v>
                </c:pt>
              </c:numCache>
            </c:numRef>
          </c:val>
        </c:ser>
        <c:dLbls>
          <c:showVal val="1"/>
        </c:dLbls>
        <c:axId val="83498112"/>
        <c:axId val="83499648"/>
      </c:barChart>
      <c:catAx>
        <c:axId val="83498112"/>
        <c:scaling>
          <c:orientation val="minMax"/>
        </c:scaling>
        <c:axPos val="b"/>
        <c:tickLblPos val="nextTo"/>
        <c:crossAx val="83499648"/>
        <c:crosses val="autoZero"/>
        <c:auto val="1"/>
        <c:lblAlgn val="ctr"/>
        <c:lblOffset val="100"/>
      </c:catAx>
      <c:valAx>
        <c:axId val="834996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3498112"/>
        <c:crosses val="autoZero"/>
        <c:crossBetween val="between"/>
      </c:valAx>
    </c:plotArea>
    <c:legend>
      <c:legendPos val="r"/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solidFill>
      <a:schemeClr val="lt1"/>
    </a:solidFill>
    <a:ln w="28575" cap="flat" cmpd="sng" algn="ctr">
      <a:solidFill>
        <a:schemeClr val="accent1"/>
      </a:solidFill>
      <a:prstDash val="solid"/>
    </a:ln>
    <a:effectLst/>
  </c:spPr>
  <c:txPr>
    <a:bodyPr/>
    <a:lstStyle/>
    <a:p>
      <a:pPr>
        <a:defRPr sz="180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9.2250204439434283E-2"/>
          <c:y val="8.7582145586232424E-2"/>
          <c:w val="0.82516527605455492"/>
          <c:h val="0.74999383652241736"/>
        </c:manualLayout>
      </c:layout>
      <c:barChart>
        <c:barDir val="col"/>
        <c:grouping val="clustered"/>
        <c:ser>
          <c:idx val="0"/>
          <c:order val="0"/>
          <c:tx>
            <c:strRef>
              <c:f>Sheet1!$J$32</c:f>
              <c:strCache>
                <c:ptCount val="1"/>
                <c:pt idx="0">
                  <c:v>2001</c:v>
                </c:pt>
              </c:strCache>
            </c:strRef>
          </c:tx>
          <c:cat>
            <c:multiLvlStrRef>
              <c:f>Sheet1!$K$30:$P$31</c:f>
              <c:multiLvlStrCache>
                <c:ptCount val="6"/>
                <c:lvl>
                  <c:pt idx="0">
                    <c:v>Nev Married</c:v>
                  </c:pt>
                  <c:pt idx="1">
                    <c:v>Married</c:v>
                  </c:pt>
                  <c:pt idx="2">
                    <c:v>Divorced, S&amp;W</c:v>
                  </c:pt>
                  <c:pt idx="3">
                    <c:v>Nev Married</c:v>
                  </c:pt>
                  <c:pt idx="4">
                    <c:v>Married</c:v>
                  </c:pt>
                  <c:pt idx="5">
                    <c:v>Divorced, S&amp;W</c:v>
                  </c:pt>
                </c:lvl>
                <c:lvl>
                  <c:pt idx="0">
                    <c:v>Men</c:v>
                  </c:pt>
                  <c:pt idx="3">
                    <c:v>Women</c:v>
                  </c:pt>
                </c:lvl>
              </c:multiLvlStrCache>
            </c:multiLvlStrRef>
          </c:cat>
          <c:val>
            <c:numRef>
              <c:f>Sheet1!$K$32:$P$32</c:f>
              <c:numCache>
                <c:formatCode>General</c:formatCode>
                <c:ptCount val="6"/>
                <c:pt idx="0">
                  <c:v>5.9</c:v>
                </c:pt>
                <c:pt idx="1">
                  <c:v>5.5</c:v>
                </c:pt>
                <c:pt idx="2">
                  <c:v>3.8</c:v>
                </c:pt>
                <c:pt idx="3">
                  <c:v>14.5</c:v>
                </c:pt>
                <c:pt idx="4">
                  <c:v>16.399999999999999</c:v>
                </c:pt>
                <c:pt idx="5">
                  <c:v>19.3</c:v>
                </c:pt>
              </c:numCache>
            </c:numRef>
          </c:val>
        </c:ser>
        <c:ser>
          <c:idx val="1"/>
          <c:order val="1"/>
          <c:tx>
            <c:strRef>
              <c:f>Sheet1!$J$33</c:f>
              <c:strCache>
                <c:ptCount val="1"/>
                <c:pt idx="0">
                  <c:v>2006</c:v>
                </c:pt>
              </c:strCache>
            </c:strRef>
          </c:tx>
          <c:cat>
            <c:multiLvlStrRef>
              <c:f>Sheet1!$K$30:$P$31</c:f>
              <c:multiLvlStrCache>
                <c:ptCount val="6"/>
                <c:lvl>
                  <c:pt idx="0">
                    <c:v>Nev Married</c:v>
                  </c:pt>
                  <c:pt idx="1">
                    <c:v>Married</c:v>
                  </c:pt>
                  <c:pt idx="2">
                    <c:v>Divorced, S&amp;W</c:v>
                  </c:pt>
                  <c:pt idx="3">
                    <c:v>Nev Married</c:v>
                  </c:pt>
                  <c:pt idx="4">
                    <c:v>Married</c:v>
                  </c:pt>
                  <c:pt idx="5">
                    <c:v>Divorced, S&amp;W</c:v>
                  </c:pt>
                </c:lvl>
                <c:lvl>
                  <c:pt idx="0">
                    <c:v>Men</c:v>
                  </c:pt>
                  <c:pt idx="3">
                    <c:v>Women</c:v>
                  </c:pt>
                </c:lvl>
              </c:multiLvlStrCache>
            </c:multiLvlStrRef>
          </c:cat>
          <c:val>
            <c:numRef>
              <c:f>Sheet1!$K$33:$P$33</c:f>
              <c:numCache>
                <c:formatCode>General</c:formatCode>
                <c:ptCount val="6"/>
                <c:pt idx="0">
                  <c:v>8.3000000000000007</c:v>
                </c:pt>
                <c:pt idx="1">
                  <c:v>14</c:v>
                </c:pt>
                <c:pt idx="2">
                  <c:v>17.5</c:v>
                </c:pt>
                <c:pt idx="3">
                  <c:v>15.9</c:v>
                </c:pt>
                <c:pt idx="4">
                  <c:v>22.7</c:v>
                </c:pt>
                <c:pt idx="5">
                  <c:v>23.7</c:v>
                </c:pt>
              </c:numCache>
            </c:numRef>
          </c:val>
        </c:ser>
        <c:ser>
          <c:idx val="2"/>
          <c:order val="2"/>
          <c:tx>
            <c:strRef>
              <c:f>Sheet1!$J$34</c:f>
              <c:strCache>
                <c:ptCount val="1"/>
                <c:pt idx="0">
                  <c:v>2011</c:v>
                </c:pt>
              </c:strCache>
            </c:strRef>
          </c:tx>
          <c:cat>
            <c:multiLvlStrRef>
              <c:f>Sheet1!$K$30:$P$31</c:f>
              <c:multiLvlStrCache>
                <c:ptCount val="6"/>
                <c:lvl>
                  <c:pt idx="0">
                    <c:v>Nev Married</c:v>
                  </c:pt>
                  <c:pt idx="1">
                    <c:v>Married</c:v>
                  </c:pt>
                  <c:pt idx="2">
                    <c:v>Divorced, S&amp;W</c:v>
                  </c:pt>
                  <c:pt idx="3">
                    <c:v>Nev Married</c:v>
                  </c:pt>
                  <c:pt idx="4">
                    <c:v>Married</c:v>
                  </c:pt>
                  <c:pt idx="5">
                    <c:v>Divorced, S&amp;W</c:v>
                  </c:pt>
                </c:lvl>
                <c:lvl>
                  <c:pt idx="0">
                    <c:v>Men</c:v>
                  </c:pt>
                  <c:pt idx="3">
                    <c:v>Women</c:v>
                  </c:pt>
                </c:lvl>
              </c:multiLvlStrCache>
            </c:multiLvlStrRef>
          </c:cat>
          <c:val>
            <c:numRef>
              <c:f>Sheet1!$K$34:$P$34</c:f>
              <c:numCache>
                <c:formatCode>General</c:formatCode>
                <c:ptCount val="6"/>
                <c:pt idx="0">
                  <c:v>10.1</c:v>
                </c:pt>
                <c:pt idx="1">
                  <c:v>14.8</c:v>
                </c:pt>
                <c:pt idx="2">
                  <c:v>19.3</c:v>
                </c:pt>
                <c:pt idx="3">
                  <c:v>22.5</c:v>
                </c:pt>
                <c:pt idx="4">
                  <c:v>27.2</c:v>
                </c:pt>
                <c:pt idx="5">
                  <c:v>25.9</c:v>
                </c:pt>
              </c:numCache>
            </c:numRef>
          </c:val>
        </c:ser>
        <c:axId val="83529728"/>
        <c:axId val="83531264"/>
      </c:barChart>
      <c:catAx>
        <c:axId val="8352972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3531264"/>
        <c:crosses val="autoZero"/>
        <c:auto val="1"/>
        <c:lblAlgn val="ctr"/>
        <c:lblOffset val="100"/>
      </c:catAx>
      <c:valAx>
        <c:axId val="835312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Percentage</a:t>
                </a:r>
              </a:p>
            </c:rich>
          </c:tx>
          <c:layout>
            <c:manualLayout>
              <c:xMode val="edge"/>
              <c:yMode val="edge"/>
              <c:x val="0"/>
              <c:y val="0.33243097777334951"/>
            </c:manualLayout>
          </c:layout>
        </c:title>
        <c:numFmt formatCode="General" sourceLinked="1"/>
        <c:tickLblPos val="nextTo"/>
        <c:crossAx val="83529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1773846526621639"/>
          <c:y val="0.34828717650399243"/>
          <c:w val="8.2261534733783614E-2"/>
          <c:h val="0.19084869008788174"/>
        </c:manualLayout>
      </c:layout>
    </c:legend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Sheet1!$A$15</c:f>
              <c:strCache>
                <c:ptCount val="1"/>
                <c:pt idx="0">
                  <c:v>2001</c:v>
                </c:pt>
              </c:strCache>
            </c:strRef>
          </c:tx>
          <c:cat>
            <c:multiLvlStrRef>
              <c:f>Sheet1!$B$13:$E$14</c:f>
              <c:multiLvlStrCache>
                <c:ptCount val="4"/>
                <c:lvl>
                  <c:pt idx="0">
                    <c:v>Urban</c:v>
                  </c:pt>
                  <c:pt idx="1">
                    <c:v>Rural</c:v>
                  </c:pt>
                  <c:pt idx="2">
                    <c:v>Urban</c:v>
                  </c:pt>
                  <c:pt idx="3">
                    <c:v>Rural</c:v>
                  </c:pt>
                </c:lvl>
                <c:lvl>
                  <c:pt idx="0">
                    <c:v>Men</c:v>
                  </c:pt>
                  <c:pt idx="2">
                    <c:v>Women</c:v>
                  </c:pt>
                </c:lvl>
              </c:multiLvlStrCache>
            </c:multiLvlStrRef>
          </c:cat>
          <c:val>
            <c:numRef>
              <c:f>Sheet1!$B$15:$E$15</c:f>
              <c:numCache>
                <c:formatCode>General</c:formatCode>
                <c:ptCount val="4"/>
                <c:pt idx="0">
                  <c:v>6</c:v>
                </c:pt>
                <c:pt idx="1">
                  <c:v>5.4</c:v>
                </c:pt>
                <c:pt idx="2">
                  <c:v>22.6</c:v>
                </c:pt>
                <c:pt idx="3">
                  <c:v>15.4</c:v>
                </c:pt>
              </c:numCache>
            </c:numRef>
          </c:val>
        </c:ser>
        <c:ser>
          <c:idx val="1"/>
          <c:order val="1"/>
          <c:tx>
            <c:strRef>
              <c:f>Sheet1!$A$16</c:f>
              <c:strCache>
                <c:ptCount val="1"/>
                <c:pt idx="0">
                  <c:v>2006</c:v>
                </c:pt>
              </c:strCache>
            </c:strRef>
          </c:tx>
          <c:cat>
            <c:multiLvlStrRef>
              <c:f>Sheet1!$B$13:$E$14</c:f>
              <c:multiLvlStrCache>
                <c:ptCount val="4"/>
                <c:lvl>
                  <c:pt idx="0">
                    <c:v>Urban</c:v>
                  </c:pt>
                  <c:pt idx="1">
                    <c:v>Rural</c:v>
                  </c:pt>
                  <c:pt idx="2">
                    <c:v>Urban</c:v>
                  </c:pt>
                  <c:pt idx="3">
                    <c:v>Rural</c:v>
                  </c:pt>
                </c:lvl>
                <c:lvl>
                  <c:pt idx="0">
                    <c:v>Men</c:v>
                  </c:pt>
                  <c:pt idx="2">
                    <c:v>Women</c:v>
                  </c:pt>
                </c:lvl>
              </c:multiLvlStrCache>
            </c:multiLvlStrRef>
          </c:cat>
          <c:val>
            <c:numRef>
              <c:f>Sheet1!$B$16:$E$16</c:f>
              <c:numCache>
                <c:formatCode>General</c:formatCode>
                <c:ptCount val="4"/>
                <c:pt idx="0">
                  <c:v>9.5</c:v>
                </c:pt>
                <c:pt idx="1">
                  <c:v>13.5</c:v>
                </c:pt>
                <c:pt idx="2">
                  <c:v>21</c:v>
                </c:pt>
                <c:pt idx="3">
                  <c:v>22.3</c:v>
                </c:pt>
              </c:numCache>
            </c:numRef>
          </c:val>
        </c:ser>
        <c:ser>
          <c:idx val="2"/>
          <c:order val="2"/>
          <c:tx>
            <c:strRef>
              <c:f>Sheet1!$A$17</c:f>
              <c:strCache>
                <c:ptCount val="1"/>
                <c:pt idx="0">
                  <c:v>2011</c:v>
                </c:pt>
              </c:strCache>
            </c:strRef>
          </c:tx>
          <c:cat>
            <c:multiLvlStrRef>
              <c:f>Sheet1!$B$13:$E$14</c:f>
              <c:multiLvlStrCache>
                <c:ptCount val="4"/>
                <c:lvl>
                  <c:pt idx="0">
                    <c:v>Urban</c:v>
                  </c:pt>
                  <c:pt idx="1">
                    <c:v>Rural</c:v>
                  </c:pt>
                  <c:pt idx="2">
                    <c:v>Urban</c:v>
                  </c:pt>
                  <c:pt idx="3">
                    <c:v>Rural</c:v>
                  </c:pt>
                </c:lvl>
                <c:lvl>
                  <c:pt idx="0">
                    <c:v>Men</c:v>
                  </c:pt>
                  <c:pt idx="2">
                    <c:v>Women</c:v>
                  </c:pt>
                </c:lvl>
              </c:multiLvlStrCache>
            </c:multiLvlStrRef>
          </c:cat>
          <c:val>
            <c:numRef>
              <c:f>Sheet1!$B$17:$E$17</c:f>
              <c:numCache>
                <c:formatCode>General</c:formatCode>
                <c:ptCount val="4"/>
                <c:pt idx="0">
                  <c:v>10</c:v>
                </c:pt>
                <c:pt idx="1">
                  <c:v>15</c:v>
                </c:pt>
                <c:pt idx="2">
                  <c:v>28.9</c:v>
                </c:pt>
                <c:pt idx="3">
                  <c:v>25.9</c:v>
                </c:pt>
              </c:numCache>
            </c:numRef>
          </c:val>
        </c:ser>
        <c:axId val="83757696"/>
        <c:axId val="83767680"/>
      </c:barChart>
      <c:catAx>
        <c:axId val="83757696"/>
        <c:scaling>
          <c:orientation val="minMax"/>
        </c:scaling>
        <c:axPos val="b"/>
        <c:majorTickMark val="none"/>
        <c:tickLblPos val="nextTo"/>
        <c:crossAx val="83767680"/>
        <c:crosses val="autoZero"/>
        <c:auto val="1"/>
        <c:lblAlgn val="ctr"/>
        <c:lblOffset val="100"/>
      </c:catAx>
      <c:valAx>
        <c:axId val="837676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</a:t>
                </a:r>
              </a:p>
            </c:rich>
          </c:tx>
        </c:title>
        <c:numFmt formatCode="General" sourceLinked="1"/>
        <c:majorTickMark val="none"/>
        <c:tickLblPos val="nextTo"/>
        <c:crossAx val="83757696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Sheet2!$C$6</c:f>
              <c:strCache>
                <c:ptCount val="1"/>
                <c:pt idx="0">
                  <c:v>2006</c:v>
                </c:pt>
              </c:strCache>
            </c:strRef>
          </c:tx>
          <c:cat>
            <c:multiLvlStrRef>
              <c:f>Sheet2!$D$4:$N$5</c:f>
              <c:multiLvlStrCache>
                <c:ptCount val="11"/>
                <c:lvl>
                  <c:pt idx="0">
                    <c:v>Lowest</c:v>
                  </c:pt>
                  <c:pt idx="1">
                    <c:v>Second</c:v>
                  </c:pt>
                  <c:pt idx="2">
                    <c:v>Middle</c:v>
                  </c:pt>
                  <c:pt idx="3">
                    <c:v>Fourth</c:v>
                  </c:pt>
                  <c:pt idx="4">
                    <c:v>Highest</c:v>
                  </c:pt>
                  <c:pt idx="6">
                    <c:v>Lowest</c:v>
                  </c:pt>
                  <c:pt idx="7">
                    <c:v>Second</c:v>
                  </c:pt>
                  <c:pt idx="8">
                    <c:v>Middle</c:v>
                  </c:pt>
                  <c:pt idx="9">
                    <c:v>Fourth</c:v>
                  </c:pt>
                  <c:pt idx="10">
                    <c:v>Highest</c:v>
                  </c:pt>
                </c:lvl>
                <c:lvl>
                  <c:pt idx="0">
                    <c:v>Men</c:v>
                  </c:pt>
                  <c:pt idx="6">
                    <c:v>Women</c:v>
                  </c:pt>
                </c:lvl>
              </c:multiLvlStrCache>
            </c:multiLvlStrRef>
          </c:cat>
          <c:val>
            <c:numRef>
              <c:f>Sheet2!$D$6:$N$6</c:f>
              <c:numCache>
                <c:formatCode>General</c:formatCode>
                <c:ptCount val="11"/>
                <c:pt idx="0">
                  <c:v>9.8000000000000007</c:v>
                </c:pt>
                <c:pt idx="1">
                  <c:v>14</c:v>
                </c:pt>
                <c:pt idx="2">
                  <c:v>16.5</c:v>
                </c:pt>
                <c:pt idx="3">
                  <c:v>13.4</c:v>
                </c:pt>
                <c:pt idx="4">
                  <c:v>10.6</c:v>
                </c:pt>
                <c:pt idx="6">
                  <c:v>13.2</c:v>
                </c:pt>
                <c:pt idx="7">
                  <c:v>19.399999999999999</c:v>
                </c:pt>
                <c:pt idx="8">
                  <c:v>23.5</c:v>
                </c:pt>
                <c:pt idx="9">
                  <c:v>28.3</c:v>
                </c:pt>
                <c:pt idx="10">
                  <c:v>25.6</c:v>
                </c:pt>
              </c:numCache>
            </c:numRef>
          </c:val>
        </c:ser>
        <c:ser>
          <c:idx val="1"/>
          <c:order val="1"/>
          <c:tx>
            <c:strRef>
              <c:f>Sheet2!$C$7</c:f>
              <c:strCache>
                <c:ptCount val="1"/>
                <c:pt idx="0">
                  <c:v>2011</c:v>
                </c:pt>
              </c:strCache>
            </c:strRef>
          </c:tx>
          <c:cat>
            <c:multiLvlStrRef>
              <c:f>Sheet2!$D$4:$N$5</c:f>
              <c:multiLvlStrCache>
                <c:ptCount val="11"/>
                <c:lvl>
                  <c:pt idx="0">
                    <c:v>Lowest</c:v>
                  </c:pt>
                  <c:pt idx="1">
                    <c:v>Second</c:v>
                  </c:pt>
                  <c:pt idx="2">
                    <c:v>Middle</c:v>
                  </c:pt>
                  <c:pt idx="3">
                    <c:v>Fourth</c:v>
                  </c:pt>
                  <c:pt idx="4">
                    <c:v>Highest</c:v>
                  </c:pt>
                  <c:pt idx="6">
                    <c:v>Lowest</c:v>
                  </c:pt>
                  <c:pt idx="7">
                    <c:v>Second</c:v>
                  </c:pt>
                  <c:pt idx="8">
                    <c:v>Middle</c:v>
                  </c:pt>
                  <c:pt idx="9">
                    <c:v>Fourth</c:v>
                  </c:pt>
                  <c:pt idx="10">
                    <c:v>Highest</c:v>
                  </c:pt>
                </c:lvl>
                <c:lvl>
                  <c:pt idx="0">
                    <c:v>Men</c:v>
                  </c:pt>
                  <c:pt idx="6">
                    <c:v>Women</c:v>
                  </c:pt>
                </c:lvl>
              </c:multiLvlStrCache>
            </c:multiLvlStrRef>
          </c:cat>
          <c:val>
            <c:numRef>
              <c:f>Sheet2!$D$7:$N$7</c:f>
              <c:numCache>
                <c:formatCode>General</c:formatCode>
                <c:ptCount val="11"/>
                <c:pt idx="0">
                  <c:v>13.3</c:v>
                </c:pt>
                <c:pt idx="1">
                  <c:v>13.2</c:v>
                </c:pt>
                <c:pt idx="2">
                  <c:v>17.600000000000001</c:v>
                </c:pt>
                <c:pt idx="3">
                  <c:v>15.6</c:v>
                </c:pt>
                <c:pt idx="4">
                  <c:v>10.6</c:v>
                </c:pt>
                <c:pt idx="6">
                  <c:v>18.2</c:v>
                </c:pt>
                <c:pt idx="7">
                  <c:v>23.9</c:v>
                </c:pt>
                <c:pt idx="8">
                  <c:v>30.4</c:v>
                </c:pt>
                <c:pt idx="9">
                  <c:v>30.8</c:v>
                </c:pt>
                <c:pt idx="10">
                  <c:v>28.2</c:v>
                </c:pt>
              </c:numCache>
            </c:numRef>
          </c:val>
        </c:ser>
        <c:axId val="83780352"/>
        <c:axId val="83781888"/>
      </c:barChart>
      <c:catAx>
        <c:axId val="83780352"/>
        <c:scaling>
          <c:orientation val="minMax"/>
        </c:scaling>
        <c:axPos val="b"/>
        <c:tickLblPos val="nextTo"/>
        <c:crossAx val="83781888"/>
        <c:crosses val="autoZero"/>
        <c:auto val="1"/>
        <c:lblAlgn val="ctr"/>
        <c:lblOffset val="100"/>
      </c:catAx>
      <c:valAx>
        <c:axId val="837818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</a:t>
                </a:r>
              </a:p>
            </c:rich>
          </c:tx>
        </c:title>
        <c:numFmt formatCode="General" sourceLinked="1"/>
        <c:tickLblPos val="nextTo"/>
        <c:crossAx val="83780352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20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Men</a:t>
            </a:r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Percent val="1"/>
          </c:dLbls>
          <c:cat>
            <c:strRef>
              <c:f>Sheet1!$C$8:$C$9</c:f>
              <c:strCache>
                <c:ptCount val="2"/>
                <c:pt idx="0">
                  <c:v>Sought Rx</c:v>
                </c:pt>
                <c:pt idx="1">
                  <c:v>Didn’t seek Rx</c:v>
                </c:pt>
              </c:strCache>
            </c:strRef>
          </c:cat>
          <c:val>
            <c:numRef>
              <c:f>Sheet1!$D$8:$D$9</c:f>
              <c:numCache>
                <c:formatCode>General</c:formatCode>
                <c:ptCount val="2"/>
                <c:pt idx="0">
                  <c:v>63</c:v>
                </c:pt>
                <c:pt idx="1">
                  <c:v>27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6530069610863973"/>
          <c:y val="0.49058675998833523"/>
          <c:w val="0.32020655026817296"/>
          <c:h val="0.35540040828229852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Women</a:t>
            </a:r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Percent val="1"/>
          </c:dLbls>
          <c:cat>
            <c:strRef>
              <c:f>Sheet1!$C$13:$C$14</c:f>
              <c:strCache>
                <c:ptCount val="2"/>
                <c:pt idx="0">
                  <c:v>Sought Rx</c:v>
                </c:pt>
                <c:pt idx="1">
                  <c:v>Didn’t seek Rx</c:v>
                </c:pt>
              </c:strCache>
            </c:strRef>
          </c:cat>
          <c:val>
            <c:numRef>
              <c:f>Sheet1!$D$13:$D$14</c:f>
              <c:numCache>
                <c:formatCode>General</c:formatCode>
                <c:ptCount val="2"/>
                <c:pt idx="0">
                  <c:v>648</c:v>
                </c:pt>
                <c:pt idx="1">
                  <c:v>414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4364109728219687"/>
          <c:y val="0.25191010498687688"/>
          <c:w val="0.33485352637371985"/>
          <c:h val="0.30399212598425296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055E9A9-6FAF-46B7-B0F1-B856C8B2AE95}" type="datetimeFigureOut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D798D4C-7CE2-4F6F-9A1F-B1D813101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66B6DD-9FC1-43D4-990B-E149ECBC0F48}" type="datetimeFigureOut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E81781-13DB-4FEE-8244-2B3A6F51B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CF510-7D5B-48C5-9555-2E849D6ABE91}" type="datetimeFigureOut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FADF7-CEC0-44C6-A973-623797D5B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8AAC6-695B-4E53-8276-D54FDF47EF9F}" type="datetimeFigureOut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5C357-5DC8-4A30-94F9-FB7E110FA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2190E-34CC-457F-8AF9-C916B6A0D00F}" type="datetimeFigureOut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48F1B-3887-4215-A1CA-A8BD87A58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26C9D3-2388-4A2A-AD33-968874D29CF3}" type="datetimeFigureOut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B9A359-2616-45AA-808D-C4C5A79A0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838C0-740F-4CF6-9AFB-F41710404167}" type="datetimeFigureOut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4C84D-3E38-4DA8-9722-5BE61CAAF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A6D5A8-747B-4C5E-8D67-8B823FD24E8E}" type="datetimeFigureOut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9CFC16-EEC1-4135-A37F-46A3E513A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A0782-FE43-42D0-8E23-3097ED15903E}" type="datetimeFigureOut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2CA78-6188-486A-B733-D96C9C29C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07E4D9-9B82-4040-AB7D-F1CC80357A56}" type="datetimeFigureOut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124F7F-BE63-4F1F-92E3-446DF164E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ABF4FB-B4CE-4A7D-9DA7-E4591D0AC6D9}" type="datetimeFigureOut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3FA625-5272-41E2-B3E4-6950B62AF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56A5B4-9BD0-4FC3-9499-B632E944B2AE}" type="datetimeFigureOut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1531FD-D171-48BE-892B-C1904C2E3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83FCD1CA-A91B-49BA-80E0-F187E7C364B4}" type="datetimeFigureOut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215D78E-2028-4CB4-85C6-B9132FAA0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0" r:id="rId2"/>
    <p:sldLayoutId id="2147483786" r:id="rId3"/>
    <p:sldLayoutId id="2147483781" r:id="rId4"/>
    <p:sldLayoutId id="2147483787" r:id="rId5"/>
    <p:sldLayoutId id="2147483782" r:id="rId6"/>
    <p:sldLayoutId id="2147483788" r:id="rId7"/>
    <p:sldLayoutId id="2147483789" r:id="rId8"/>
    <p:sldLayoutId id="2147483790" r:id="rId9"/>
    <p:sldLayoutId id="2147483783" r:id="rId10"/>
    <p:sldLayoutId id="21474837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5617C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5617C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5617C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5617C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5617C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5617C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5617C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5617C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5617C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ctrTitle"/>
          </p:nvPr>
        </p:nvSpPr>
        <p:spPr>
          <a:xfrm>
            <a:off x="1066800" y="838200"/>
            <a:ext cx="91440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>
                    <a:satMod val="130000"/>
                  </a:schemeClr>
                </a:solidFill>
              </a:rPr>
              <a:t>Uganda: which direction are we heading? </a:t>
            </a:r>
            <a:br>
              <a:rPr lang="en-US" sz="32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200" b="1" dirty="0" smtClean="0">
                <a:solidFill>
                  <a:schemeClr val="tx2">
                    <a:satMod val="130000"/>
                  </a:schemeClr>
                </a:solidFill>
              </a:rPr>
              <a:t>The escalating prevalence of sexually              transmitted infections.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sz="32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73914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Elizabeth Margret Asiimwe, Joseph Matovu, Rose </a:t>
            </a:r>
            <a:r>
              <a:rPr lang="en-US" sz="2000" dirty="0" err="1" smtClean="0"/>
              <a:t>Baryamutuma</a:t>
            </a:r>
            <a:r>
              <a:rPr lang="en-US" sz="2000" dirty="0" smtClean="0"/>
              <a:t>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err="1" smtClean="0"/>
              <a:t>Dyogo</a:t>
            </a:r>
            <a:r>
              <a:rPr lang="en-US" sz="2000" dirty="0" smtClean="0"/>
              <a:t> </a:t>
            </a:r>
            <a:r>
              <a:rPr lang="en-US" sz="2000" dirty="0" err="1" smtClean="0"/>
              <a:t>Nantamu</a:t>
            </a:r>
            <a:r>
              <a:rPr lang="en-US" sz="2000" dirty="0" smtClean="0"/>
              <a:t>, Rhoda </a:t>
            </a:r>
            <a:r>
              <a:rPr lang="en-US" sz="2000" dirty="0" err="1" smtClean="0"/>
              <a:t>Wanyenze</a:t>
            </a:r>
            <a:r>
              <a:rPr lang="en-US" sz="2000" dirty="0" smtClean="0"/>
              <a:t>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013700" y="5702300"/>
          <a:ext cx="1130300" cy="1155700"/>
        </p:xfrm>
        <a:graphic>
          <a:graphicData uri="http://schemas.openxmlformats.org/presentationml/2006/ole">
            <p:oleObj spid="_x0000_s1026" name="Picture" r:id="rId3" imgW="2114286" imgH="2160190" progId="StaticMetafile">
              <p:embed/>
            </p:oleObj>
          </a:graphicData>
        </a:graphic>
      </p:graphicFrame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4"/>
          <a:srcRect r="30339"/>
          <a:stretch>
            <a:fillRect/>
          </a:stretch>
        </p:blipFill>
        <p:spPr bwMode="auto">
          <a:xfrm>
            <a:off x="0" y="5943600"/>
            <a:ext cx="1281113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524000" y="5562600"/>
            <a:ext cx="5867400" cy="91440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algn="ctr" fontAlgn="auto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baseline="30000" dirty="0">
                <a:latin typeface="Arial" pitchFamily="34" charset="0"/>
                <a:cs typeface="Arial" pitchFamily="34" charset="0"/>
              </a:rPr>
              <a:t>nd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STI, STD &amp; HIV CONFERENCE</a:t>
            </a:r>
          </a:p>
          <a:p>
            <a:pPr algn="ctr" fontAlgn="auto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27</a:t>
            </a:r>
            <a:r>
              <a:rPr lang="en-US" sz="3200" baseline="30000" dirty="0">
                <a:latin typeface="Arial" pitchFamily="34" charset="0"/>
                <a:cs typeface="Arial" pitchFamily="34" charset="0"/>
              </a:rPr>
              <a:t>th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– 29</a:t>
            </a:r>
            <a:r>
              <a:rPr lang="en-US" sz="3200" baseline="30000" dirty="0">
                <a:latin typeface="Arial" pitchFamily="34" charset="0"/>
                <a:cs typeface="Arial" pitchFamily="34" charset="0"/>
              </a:rPr>
              <a:t>th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October 2014</a:t>
            </a:r>
          </a:p>
          <a:p>
            <a:pPr fontAlgn="auto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990600" y="990600"/>
          <a:ext cx="81534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1143000" y="0"/>
            <a:ext cx="7499350" cy="76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STI prevalence by Wealth quintile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49935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Treatment seeking for STIs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886200" y="3657600"/>
          <a:ext cx="52578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990600" y="838200"/>
          <a:ext cx="50292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>
                    <a:satMod val="130000"/>
                  </a:schemeClr>
                </a:solidFill>
              </a:rPr>
              <a:t>Conclusion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8153400" cy="541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200" smtClean="0"/>
              <a:t>Persistent increase in the  prevalence of STI in the country  especially in the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200" smtClean="0"/>
              <a:t>eastern region,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200" smtClean="0"/>
              <a:t>Married, divorced, widowed &amp; separated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200" smtClean="0"/>
              <a:t>wealthier women,</a:t>
            </a:r>
          </a:p>
          <a:p>
            <a:pPr eaLnBrk="1" hangingPunct="1">
              <a:buFont typeface="Wingdings 2" pitchFamily="18" charset="2"/>
              <a:buNone/>
            </a:pPr>
            <a:endParaRPr lang="en-US" sz="2200" smtClean="0"/>
          </a:p>
          <a:p>
            <a:pPr eaLnBrk="1" hangingPunct="1">
              <a:lnSpc>
                <a:spcPct val="150000"/>
              </a:lnSpc>
            </a:pPr>
            <a:r>
              <a:rPr lang="en-US" sz="2200" smtClean="0"/>
              <a:t>The surging trend calls for an urgent need for the country to re-examine STI preventive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1371600" y="2590800"/>
            <a:ext cx="7499350" cy="10668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mtClean="0"/>
              <a:t>Thank you for listening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43850" cy="533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Background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8153400" cy="5715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smtClean="0"/>
              <a:t>Sexually transmitted infections (STIs) have been controlled in the developed world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In sub-Saharan Africa the burden continues to grow.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STIs increase the likelihood of HIV infection and various complications;  a study in Mwanza, Tanzania, demonstrated that STIs accounted for almost half of new HIV infections.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High STIs prevalence may jeopardize “getting to ZERO new HIV infections by 2015”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This paper presents the STI burden to guide interventions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162800" cy="609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>
                    <a:satMod val="130000"/>
                  </a:schemeClr>
                </a:solidFill>
              </a:rPr>
              <a:t>Methodology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8305800" cy="5562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smtClean="0"/>
              <a:t>We reviewed Uganda Demographic and Health Survey (UDHS) reports of (2001, 2006 and 2011) for  STI prevalence.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The population surveyed per year was;  9208 (2001), 11,034 (2006) and 11,820 (2011). 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We extracted data of the people with self reported STI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We present the results by; gender, country’s geographic regions, residence (rural or urban), wealth categories,  marital status.</a:t>
            </a:r>
          </a:p>
          <a:p>
            <a:pPr eaLnBrk="1" hangingPunct="1">
              <a:lnSpc>
                <a:spcPct val="150000"/>
              </a:lnSpc>
            </a:pPr>
            <a:endParaRPr lang="en-US" sz="2400" smtClean="0"/>
          </a:p>
          <a:p>
            <a:pPr eaLnBrk="1" hangingPunct="1">
              <a:lnSpc>
                <a:spcPct val="15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620000" cy="609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2">
                    <a:satMod val="130000"/>
                  </a:schemeClr>
                </a:solidFill>
              </a:rPr>
              <a:t>Results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1219200" y="1447800"/>
          <a:ext cx="7620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8" name="Content Placeholder 4"/>
          <p:cNvSpPr>
            <a:spLocks noGrp="1"/>
          </p:cNvSpPr>
          <p:nvPr>
            <p:ph idx="1"/>
          </p:nvPr>
        </p:nvSpPr>
        <p:spPr>
          <a:xfrm>
            <a:off x="1219200" y="685800"/>
            <a:ext cx="7499350" cy="5334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STI prevalence between 2001 &amp; 2011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066800" y="762000"/>
          <a:ext cx="78486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1066800" y="228600"/>
            <a:ext cx="7499350" cy="76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STI prevalence by region among Men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143000" y="838200"/>
          <a:ext cx="76962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5" name="Content Placeholder 4"/>
          <p:cNvSpPr>
            <a:spLocks noGrp="1"/>
          </p:cNvSpPr>
          <p:nvPr>
            <p:ph idx="1"/>
          </p:nvPr>
        </p:nvSpPr>
        <p:spPr>
          <a:xfrm>
            <a:off x="1066800" y="0"/>
            <a:ext cx="7499350" cy="76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STI prevalence by region among Women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096250" cy="8382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400" b="1" dirty="0" smtClean="0"/>
              <a:t>STIs prevalence among men &amp; women by education status</a:t>
            </a:r>
            <a:endParaRPr lang="en-US" sz="2400" b="1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143000" y="1295400"/>
          <a:ext cx="77724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/>
          <p:nvPr/>
        </p:nvGraphicFramePr>
        <p:xfrm>
          <a:off x="990600" y="457200"/>
          <a:ext cx="81534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3" name="Content Placeholder 4"/>
          <p:cNvSpPr>
            <a:spLocks noGrp="1"/>
          </p:cNvSpPr>
          <p:nvPr>
            <p:ph idx="1"/>
          </p:nvPr>
        </p:nvSpPr>
        <p:spPr>
          <a:xfrm>
            <a:off x="1143000" y="0"/>
            <a:ext cx="7499350" cy="76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STI prevalence by marital status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1066800" y="838200"/>
          <a:ext cx="7741920" cy="5847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7" name="Content Placeholder 4"/>
          <p:cNvSpPr>
            <a:spLocks noGrp="1"/>
          </p:cNvSpPr>
          <p:nvPr>
            <p:ph idx="1"/>
          </p:nvPr>
        </p:nvSpPr>
        <p:spPr>
          <a:xfrm>
            <a:off x="1143000" y="0"/>
            <a:ext cx="7772400" cy="76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STI prevalence by residence (Urban &amp; Rural)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943</TotalTime>
  <Words>297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Gill Sans MT</vt:lpstr>
      <vt:lpstr>Wingdings 2</vt:lpstr>
      <vt:lpstr>Verdana</vt:lpstr>
      <vt:lpstr>Calibri</vt:lpstr>
      <vt:lpstr>Solstice</vt:lpstr>
      <vt:lpstr>Picture</vt:lpstr>
      <vt:lpstr>Uganda: which direction are we heading?  The escalating prevalence of sexually              transmitted infections. </vt:lpstr>
      <vt:lpstr>Background</vt:lpstr>
      <vt:lpstr>Methodology</vt:lpstr>
      <vt:lpstr>Results</vt:lpstr>
      <vt:lpstr>Slide 5</vt:lpstr>
      <vt:lpstr>Slide 6</vt:lpstr>
      <vt:lpstr>STIs prevalence among men &amp; women by education status</vt:lpstr>
      <vt:lpstr>Slide 8</vt:lpstr>
      <vt:lpstr>Slide 9</vt:lpstr>
      <vt:lpstr>Slide 10</vt:lpstr>
      <vt:lpstr>Treatment seeking for STIs</vt:lpstr>
      <vt:lpstr>Conclusion</vt:lpstr>
      <vt:lpstr>Slide 13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Uganda: which direction are we heading?  The escalating prevalence of sexually transmitted infections.</dc:title>
  <dc:creator>use8</dc:creator>
  <cp:lastModifiedBy>sahoo</cp:lastModifiedBy>
  <cp:revision>93</cp:revision>
  <dcterms:created xsi:type="dcterms:W3CDTF">2014-06-08T05:12:02Z</dcterms:created>
  <dcterms:modified xsi:type="dcterms:W3CDTF">2014-10-31T10:19:21Z</dcterms:modified>
</cp:coreProperties>
</file>