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60" r:id="rId2"/>
    <p:sldId id="337" r:id="rId3"/>
    <p:sldId id="627" r:id="rId4"/>
    <p:sldId id="625" r:id="rId5"/>
    <p:sldId id="474" r:id="rId6"/>
    <p:sldId id="502" r:id="rId7"/>
    <p:sldId id="475" r:id="rId8"/>
    <p:sldId id="503" r:id="rId9"/>
    <p:sldId id="476" r:id="rId10"/>
    <p:sldId id="504" r:id="rId11"/>
    <p:sldId id="561" r:id="rId12"/>
    <p:sldId id="338" r:id="rId13"/>
    <p:sldId id="651" r:id="rId14"/>
    <p:sldId id="652" r:id="rId15"/>
    <p:sldId id="660" r:id="rId16"/>
    <p:sldId id="706" r:id="rId17"/>
    <p:sldId id="704" r:id="rId18"/>
    <p:sldId id="662" r:id="rId19"/>
    <p:sldId id="663" r:id="rId20"/>
    <p:sldId id="664" r:id="rId21"/>
    <p:sldId id="665" r:id="rId22"/>
    <p:sldId id="667" r:id="rId23"/>
    <p:sldId id="628" r:id="rId24"/>
    <p:sldId id="548" r:id="rId25"/>
    <p:sldId id="563" r:id="rId26"/>
    <p:sldId id="616" r:id="rId27"/>
    <p:sldId id="567" r:id="rId28"/>
    <p:sldId id="565" r:id="rId29"/>
    <p:sldId id="644" r:id="rId30"/>
    <p:sldId id="645" r:id="rId31"/>
    <p:sldId id="553" r:id="rId32"/>
    <p:sldId id="671" r:id="rId33"/>
    <p:sldId id="673" r:id="rId34"/>
    <p:sldId id="672" r:id="rId35"/>
    <p:sldId id="674" r:id="rId36"/>
    <p:sldId id="675" r:id="rId37"/>
    <p:sldId id="676" r:id="rId38"/>
    <p:sldId id="678" r:id="rId39"/>
    <p:sldId id="679" r:id="rId40"/>
    <p:sldId id="680" r:id="rId41"/>
    <p:sldId id="681" r:id="rId42"/>
    <p:sldId id="629" r:id="rId43"/>
    <p:sldId id="583" r:id="rId44"/>
    <p:sldId id="648" r:id="rId45"/>
    <p:sldId id="586" r:id="rId46"/>
    <p:sldId id="582" r:id="rId47"/>
    <p:sldId id="584" r:id="rId48"/>
    <p:sldId id="589" r:id="rId49"/>
    <p:sldId id="593" r:id="rId50"/>
    <p:sldId id="592" r:id="rId51"/>
    <p:sldId id="591" r:id="rId52"/>
    <p:sldId id="590" r:id="rId53"/>
    <p:sldId id="587" r:id="rId54"/>
    <p:sldId id="588" r:id="rId55"/>
    <p:sldId id="650" r:id="rId56"/>
    <p:sldId id="630" r:id="rId57"/>
    <p:sldId id="707" r:id="rId58"/>
    <p:sldId id="683" r:id="rId59"/>
    <p:sldId id="657" r:id="rId60"/>
    <p:sldId id="684" r:id="rId61"/>
    <p:sldId id="685" r:id="rId62"/>
    <p:sldId id="686" r:id="rId63"/>
    <p:sldId id="656" r:id="rId64"/>
    <p:sldId id="693" r:id="rId65"/>
    <p:sldId id="695" r:id="rId66"/>
    <p:sldId id="696" r:id="rId67"/>
    <p:sldId id="694" r:id="rId68"/>
    <p:sldId id="703" r:id="rId69"/>
    <p:sldId id="697" r:id="rId70"/>
    <p:sldId id="699" r:id="rId71"/>
    <p:sldId id="700" r:id="rId72"/>
    <p:sldId id="632" r:id="rId73"/>
    <p:sldId id="669" r:id="rId74"/>
    <p:sldId id="550" r:id="rId75"/>
    <p:sldId id="623" r:id="rId76"/>
    <p:sldId id="461" r:id="rId7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86" d="100"/>
        <a:sy n="86" d="100"/>
      </p:scale>
      <p:origin x="0" y="11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DC9D312-3AE9-4619-9C2B-89ED4C559E1B}" type="datetimeFigureOut">
              <a:rPr lang="en-AU" smtClean="0"/>
              <a:t>22/09/2015</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604DC88-A63E-4080-B9FD-3068F87A8563}" type="slidenum">
              <a:rPr lang="en-AU" smtClean="0"/>
              <a:t>‹#›</a:t>
            </a:fld>
            <a:endParaRPr lang="en-AU"/>
          </a:p>
        </p:txBody>
      </p:sp>
    </p:spTree>
    <p:extLst>
      <p:ext uri="{BB962C8B-B14F-4D97-AF65-F5344CB8AC3E}">
        <p14:creationId xmlns:p14="http://schemas.microsoft.com/office/powerpoint/2010/main" val="1512042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Traffic_engineering_(transportation)" TargetMode="External"/><Relationship Id="rId7" Type="http://schemas.openxmlformats.org/officeDocument/2006/relationships/hyperlink" Target="http://en.wikipedia.org/wiki/Toll_road"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en.wikipedia.org/wiki/Road_surface_marking" TargetMode="External"/><Relationship Id="rId5" Type="http://schemas.openxmlformats.org/officeDocument/2006/relationships/hyperlink" Target="http://en.wikipedia.org/wiki/Traffic_light" TargetMode="External"/><Relationship Id="rId4" Type="http://schemas.openxmlformats.org/officeDocument/2006/relationships/hyperlink" Target="http://en.wikipedia.org/wiki/Traffic_sig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81FC2CD-8A34-4D46-BBEE-99BF3FFD90D1}" type="slidenum">
              <a:rPr lang="en-US" smtClean="0"/>
              <a:pPr/>
              <a:t>1</a:t>
            </a:fld>
            <a:endParaRPr lang="en-US" dirty="0"/>
          </a:p>
        </p:txBody>
      </p:sp>
    </p:spTree>
    <p:extLst>
      <p:ext uri="{BB962C8B-B14F-4D97-AF65-F5344CB8AC3E}">
        <p14:creationId xmlns:p14="http://schemas.microsoft.com/office/powerpoint/2010/main" val="155561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Not about computer security, but Ambient</a:t>
            </a:r>
            <a:r>
              <a:rPr lang="en-AU" baseline="0" dirty="0" smtClean="0"/>
              <a:t> security that include </a:t>
            </a:r>
            <a:r>
              <a:rPr lang="en-AU" baseline="0" dirty="0" err="1" smtClean="0"/>
              <a:t>comput</a:t>
            </a:r>
            <a:endParaRPr lang="en-AU" baseline="0" dirty="0" smtClean="0"/>
          </a:p>
          <a:p>
            <a:r>
              <a:rPr lang="en-AU" sz="1200" kern="1200" dirty="0" smtClean="0">
                <a:solidFill>
                  <a:schemeClr val="tx1"/>
                </a:solidFill>
                <a:effectLst/>
                <a:latin typeface="+mn-lt"/>
                <a:ea typeface="+mn-ea"/>
                <a:cs typeface="+mn-cs"/>
              </a:rPr>
              <a:t>In this chapter, we address the problem of data tampering to ensure that the data stored on the RFID tag is authentic. We specifically consider the issue of detecting data tampering on the RFID tags for applications such as data integrity management. To address this issue we present a novel fragile watermarking scheme which embeds a fragile watermark (or pattern) in the serial number partition of the RFID tag. This pattern is verified to identify if the data on the RFID tags is tampered or not. The novelty of this watermarking scheme lies in the fact that we have applied watermarking technology to RFID tags; in comparison most of the existing watermarking schemes are limited to images, audio or video applications. We term this scheme as </a:t>
            </a:r>
            <a:r>
              <a:rPr lang="en-AU" sz="1200" i="1"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because it is a tamper detection solution. </a:t>
            </a:r>
            <a:r>
              <a:rPr lang="en-AU" sz="1200" i="1"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is designed such that it can be easily plugged into existing RFID middleware applications. This proposal is one of the </a:t>
            </a:r>
            <a:r>
              <a:rPr lang="en-AU" sz="1200" i="1" kern="1200" dirty="0" smtClean="0">
                <a:solidFill>
                  <a:schemeClr val="tx1"/>
                </a:solidFill>
                <a:effectLst/>
                <a:latin typeface="+mn-lt"/>
                <a:ea typeface="+mn-ea"/>
                <a:cs typeface="+mn-cs"/>
              </a:rPr>
              <a:t>first</a:t>
            </a:r>
            <a:r>
              <a:rPr lang="en-AU" sz="1200" kern="1200" dirty="0" smtClean="0">
                <a:solidFill>
                  <a:schemeClr val="tx1"/>
                </a:solidFill>
                <a:effectLst/>
                <a:latin typeface="+mn-lt"/>
                <a:ea typeface="+mn-ea"/>
                <a:cs typeface="+mn-cs"/>
              </a:rPr>
              <a:t> works that integrates watermarking and RFID technologies and we have applied for a preliminary patent for this work.</a:t>
            </a:r>
          </a:p>
          <a:p>
            <a:r>
              <a:rPr lang="en-AU" sz="1200" kern="1200" dirty="0" smtClean="0">
                <a:solidFill>
                  <a:schemeClr val="tx1"/>
                </a:solidFill>
                <a:effectLst/>
                <a:latin typeface="+mn-lt"/>
                <a:ea typeface="+mn-ea"/>
                <a:cs typeface="+mn-cs"/>
              </a:rPr>
              <a:t>This chapter provides detailed theoretical foundation for </a:t>
            </a:r>
            <a:r>
              <a:rPr lang="en-AU" sz="1200"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solution. It also explains the algorithm design in detail by addressing all the requirements laid out in chapter 4. To validate the feasibility of the proposed scheme we simulated the </a:t>
            </a:r>
            <a:r>
              <a:rPr lang="en-AU" sz="1200"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RFID system. This chapter also provides complete details on how the simulation was implemented to validate the proposed scheme. The chapter is then concluded by a discussion on simulation results.</a:t>
            </a:r>
          </a:p>
          <a:p>
            <a:r>
              <a:rPr lang="en-AU" sz="1200" kern="1200" dirty="0" smtClean="0">
                <a:solidFill>
                  <a:schemeClr val="tx1"/>
                </a:solidFill>
                <a:effectLst/>
                <a:latin typeface="+mn-lt"/>
                <a:ea typeface="+mn-ea"/>
                <a:cs typeface="+mn-cs"/>
              </a:rPr>
              <a:t>We now outline the main requirements and design rationale for </a:t>
            </a:r>
            <a:r>
              <a:rPr lang="en-AU" sz="1200"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this represents the </a:t>
            </a:r>
            <a:r>
              <a:rPr lang="en-AU" sz="1200" i="1" kern="1200" dirty="0" smtClean="0">
                <a:solidFill>
                  <a:schemeClr val="tx1"/>
                </a:solidFill>
                <a:effectLst/>
                <a:latin typeface="+mn-lt"/>
                <a:ea typeface="+mn-ea"/>
                <a:cs typeface="+mn-cs"/>
              </a:rPr>
              <a:t>first</a:t>
            </a:r>
            <a:r>
              <a:rPr lang="en-AU" sz="1200" kern="1200" dirty="0" smtClean="0">
                <a:solidFill>
                  <a:schemeClr val="tx1"/>
                </a:solidFill>
                <a:effectLst/>
                <a:latin typeface="+mn-lt"/>
                <a:ea typeface="+mn-ea"/>
                <a:cs typeface="+mn-cs"/>
              </a:rPr>
              <a:t> two steps in the conceptual process discussed in chapter 4.</a:t>
            </a:r>
          </a:p>
          <a:p>
            <a:endParaRPr lang="en-AU" dirty="0" smtClean="0"/>
          </a:p>
          <a:p>
            <a:pPr lvl="1"/>
            <a:r>
              <a:rPr lang="en-AU" sz="1200" b="1" u="sng" kern="1200" dirty="0" smtClean="0">
                <a:solidFill>
                  <a:schemeClr val="tx1"/>
                </a:solidFill>
                <a:effectLst/>
                <a:latin typeface="+mn-lt"/>
                <a:ea typeface="+mn-ea"/>
                <a:cs typeface="+mn-cs"/>
              </a:rPr>
              <a:t>Theoretical Foundation for </a:t>
            </a:r>
            <a:r>
              <a:rPr lang="en-AU" sz="1200" b="1" u="sng" kern="1200" dirty="0" err="1" smtClean="0">
                <a:solidFill>
                  <a:schemeClr val="tx1"/>
                </a:solidFill>
                <a:effectLst/>
                <a:latin typeface="+mn-lt"/>
                <a:ea typeface="+mn-ea"/>
                <a:cs typeface="+mn-cs"/>
              </a:rPr>
              <a:t>TamDetect</a:t>
            </a:r>
            <a:endParaRPr lang="en-AU" sz="1200" b="1" u="sng"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In this section we propose the theoretical foundation for </a:t>
            </a:r>
            <a:r>
              <a:rPr lang="en-AU" sz="1200"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to address the issue of data tampering in RFID tags. This represents the third stage of the conceptual process described in section 4.5.3 where design decisions are analysed and an algorithm is presented. The proposed framework is shown in Figure 10.3, 10.4 and 10.5 and can be decomposed in four different stages:- </a:t>
            </a:r>
          </a:p>
          <a:p>
            <a:pPr lvl="0"/>
            <a:r>
              <a:rPr lang="en-AU" sz="1200" kern="1200" dirty="0" smtClean="0">
                <a:solidFill>
                  <a:schemeClr val="tx1"/>
                </a:solidFill>
                <a:effectLst/>
                <a:latin typeface="+mn-lt"/>
                <a:ea typeface="+mn-ea"/>
                <a:cs typeface="+mn-cs"/>
              </a:rPr>
              <a:t>Watermark Generation</a:t>
            </a:r>
          </a:p>
          <a:p>
            <a:pPr lvl="0"/>
            <a:r>
              <a:rPr lang="en-AU" sz="1200" kern="1200" dirty="0" smtClean="0">
                <a:solidFill>
                  <a:schemeClr val="tx1"/>
                </a:solidFill>
                <a:effectLst/>
                <a:latin typeface="+mn-lt"/>
                <a:ea typeface="+mn-ea"/>
                <a:cs typeface="+mn-cs"/>
              </a:rPr>
              <a:t>Selecting the Embedding Location</a:t>
            </a:r>
          </a:p>
          <a:p>
            <a:pPr lvl="0"/>
            <a:r>
              <a:rPr lang="en-AU" sz="1200" kern="1200" dirty="0" smtClean="0">
                <a:solidFill>
                  <a:schemeClr val="tx1"/>
                </a:solidFill>
                <a:effectLst/>
                <a:latin typeface="+mn-lt"/>
                <a:ea typeface="+mn-ea"/>
                <a:cs typeface="+mn-cs"/>
              </a:rPr>
              <a:t>Watermark Embedding </a:t>
            </a:r>
          </a:p>
          <a:p>
            <a:r>
              <a:rPr lang="en-AU" sz="1200" kern="1200" dirty="0" smtClean="0">
                <a:solidFill>
                  <a:schemeClr val="tx1"/>
                </a:solidFill>
                <a:effectLst/>
                <a:latin typeface="+mn-lt"/>
                <a:ea typeface="+mn-ea"/>
                <a:cs typeface="+mn-cs"/>
              </a:rPr>
              <a:t>Tamper Detection</a:t>
            </a:r>
            <a:endParaRPr lang="en-AU" dirty="0"/>
          </a:p>
        </p:txBody>
      </p:sp>
      <p:sp>
        <p:nvSpPr>
          <p:cNvPr id="4" name="Slide Number Placeholder 3"/>
          <p:cNvSpPr>
            <a:spLocks noGrp="1"/>
          </p:cNvSpPr>
          <p:nvPr>
            <p:ph type="sldNum" sz="quarter" idx="10"/>
          </p:nvPr>
        </p:nvSpPr>
        <p:spPr/>
        <p:txBody>
          <a:bodyPr/>
          <a:lstStyle/>
          <a:p>
            <a:fld id="{4A8BB690-734C-4E51-AC9C-8F06565F95D8}" type="slidenum">
              <a:rPr lang="en-AU" smtClean="0"/>
              <a:t>17</a:t>
            </a:fld>
            <a:endParaRPr lang="en-AU"/>
          </a:p>
        </p:txBody>
      </p:sp>
    </p:spTree>
    <p:extLst>
      <p:ext uri="{BB962C8B-B14F-4D97-AF65-F5344CB8AC3E}">
        <p14:creationId xmlns:p14="http://schemas.microsoft.com/office/powerpoint/2010/main" val="292486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Not about computer security, but Ambient</a:t>
            </a:r>
            <a:r>
              <a:rPr lang="en-AU" baseline="0" dirty="0" smtClean="0"/>
              <a:t> security that include </a:t>
            </a:r>
            <a:r>
              <a:rPr lang="en-AU" baseline="0" dirty="0" err="1" smtClean="0"/>
              <a:t>comput</a:t>
            </a:r>
            <a:endParaRPr lang="en-AU" baseline="0" dirty="0" smtClean="0"/>
          </a:p>
          <a:p>
            <a:r>
              <a:rPr lang="en-AU" sz="1200" kern="1200" dirty="0" smtClean="0">
                <a:solidFill>
                  <a:schemeClr val="tx1"/>
                </a:solidFill>
                <a:effectLst/>
                <a:latin typeface="+mn-lt"/>
                <a:ea typeface="+mn-ea"/>
                <a:cs typeface="+mn-cs"/>
              </a:rPr>
              <a:t>In this chapter, we address the problem of data tampering to ensure that the data stored on the RFID tag is authentic. We specifically consider the issue of detecting data tampering on the RFID tags for applications such as data integrity management. To address this issue we present a novel fragile watermarking scheme which embeds a fragile watermark (or pattern) in the serial number partition of the RFID tag. This pattern is verified to identify if the data on the RFID tags is tampered or not. The novelty of this watermarking scheme lies in the fact that we have applied watermarking technology to RFID tags; in comparison most of the existing watermarking schemes are limited to images, audio or video applications. We term this scheme as </a:t>
            </a:r>
            <a:r>
              <a:rPr lang="en-AU" sz="1200" i="1"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because it is a tamper detection solution. </a:t>
            </a:r>
            <a:r>
              <a:rPr lang="en-AU" sz="1200" i="1"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is designed such that it can be easily plugged into existing RFID middleware applications. This proposal is one of the </a:t>
            </a:r>
            <a:r>
              <a:rPr lang="en-AU" sz="1200" i="1" kern="1200" dirty="0" smtClean="0">
                <a:solidFill>
                  <a:schemeClr val="tx1"/>
                </a:solidFill>
                <a:effectLst/>
                <a:latin typeface="+mn-lt"/>
                <a:ea typeface="+mn-ea"/>
                <a:cs typeface="+mn-cs"/>
              </a:rPr>
              <a:t>first</a:t>
            </a:r>
            <a:r>
              <a:rPr lang="en-AU" sz="1200" kern="1200" dirty="0" smtClean="0">
                <a:solidFill>
                  <a:schemeClr val="tx1"/>
                </a:solidFill>
                <a:effectLst/>
                <a:latin typeface="+mn-lt"/>
                <a:ea typeface="+mn-ea"/>
                <a:cs typeface="+mn-cs"/>
              </a:rPr>
              <a:t> works that integrates watermarking and RFID technologies and we have applied for a preliminary patent for this work.</a:t>
            </a:r>
          </a:p>
          <a:p>
            <a:r>
              <a:rPr lang="en-AU" sz="1200" kern="1200" dirty="0" smtClean="0">
                <a:solidFill>
                  <a:schemeClr val="tx1"/>
                </a:solidFill>
                <a:effectLst/>
                <a:latin typeface="+mn-lt"/>
                <a:ea typeface="+mn-ea"/>
                <a:cs typeface="+mn-cs"/>
              </a:rPr>
              <a:t>This chapter provides detailed theoretical foundation for </a:t>
            </a:r>
            <a:r>
              <a:rPr lang="en-AU" sz="1200"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solution. It also explains the algorithm design in detail by addressing all the requirements laid out in chapter 4. To validate the feasibility of the proposed scheme we simulated the </a:t>
            </a:r>
            <a:r>
              <a:rPr lang="en-AU" sz="1200"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RFID system. This chapter also provides complete details on how the simulation was implemented to validate the proposed scheme. The chapter is then concluded by a discussion on simulation results.</a:t>
            </a:r>
          </a:p>
          <a:p>
            <a:r>
              <a:rPr lang="en-AU" sz="1200" kern="1200" dirty="0" smtClean="0">
                <a:solidFill>
                  <a:schemeClr val="tx1"/>
                </a:solidFill>
                <a:effectLst/>
                <a:latin typeface="+mn-lt"/>
                <a:ea typeface="+mn-ea"/>
                <a:cs typeface="+mn-cs"/>
              </a:rPr>
              <a:t>We now outline the main requirements and design rationale for </a:t>
            </a:r>
            <a:r>
              <a:rPr lang="en-AU" sz="1200"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this represents the </a:t>
            </a:r>
            <a:r>
              <a:rPr lang="en-AU" sz="1200" i="1" kern="1200" dirty="0" smtClean="0">
                <a:solidFill>
                  <a:schemeClr val="tx1"/>
                </a:solidFill>
                <a:effectLst/>
                <a:latin typeface="+mn-lt"/>
                <a:ea typeface="+mn-ea"/>
                <a:cs typeface="+mn-cs"/>
              </a:rPr>
              <a:t>first</a:t>
            </a:r>
            <a:r>
              <a:rPr lang="en-AU" sz="1200" kern="1200" dirty="0" smtClean="0">
                <a:solidFill>
                  <a:schemeClr val="tx1"/>
                </a:solidFill>
                <a:effectLst/>
                <a:latin typeface="+mn-lt"/>
                <a:ea typeface="+mn-ea"/>
                <a:cs typeface="+mn-cs"/>
              </a:rPr>
              <a:t> two steps in the conceptual process discussed in chapter 4.</a:t>
            </a:r>
          </a:p>
          <a:p>
            <a:endParaRPr lang="en-AU" dirty="0" smtClean="0"/>
          </a:p>
          <a:p>
            <a:pPr lvl="1"/>
            <a:r>
              <a:rPr lang="en-AU" sz="1200" b="1" u="sng" kern="1200" dirty="0" smtClean="0">
                <a:solidFill>
                  <a:schemeClr val="tx1"/>
                </a:solidFill>
                <a:effectLst/>
                <a:latin typeface="+mn-lt"/>
                <a:ea typeface="+mn-ea"/>
                <a:cs typeface="+mn-cs"/>
              </a:rPr>
              <a:t>Theoretical Foundation for </a:t>
            </a:r>
            <a:r>
              <a:rPr lang="en-AU" sz="1200" b="1" u="sng" kern="1200" dirty="0" err="1" smtClean="0">
                <a:solidFill>
                  <a:schemeClr val="tx1"/>
                </a:solidFill>
                <a:effectLst/>
                <a:latin typeface="+mn-lt"/>
                <a:ea typeface="+mn-ea"/>
                <a:cs typeface="+mn-cs"/>
              </a:rPr>
              <a:t>TamDetect</a:t>
            </a:r>
            <a:endParaRPr lang="en-AU" sz="1200" b="1" u="sng"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In this section we propose the theoretical foundation for </a:t>
            </a:r>
            <a:r>
              <a:rPr lang="en-AU" sz="1200" kern="1200" dirty="0" err="1" smtClean="0">
                <a:solidFill>
                  <a:schemeClr val="tx1"/>
                </a:solidFill>
                <a:effectLst/>
                <a:latin typeface="+mn-lt"/>
                <a:ea typeface="+mn-ea"/>
                <a:cs typeface="+mn-cs"/>
              </a:rPr>
              <a:t>TamDetect</a:t>
            </a:r>
            <a:r>
              <a:rPr lang="en-AU" sz="1200" kern="1200" dirty="0" smtClean="0">
                <a:solidFill>
                  <a:schemeClr val="tx1"/>
                </a:solidFill>
                <a:effectLst/>
                <a:latin typeface="+mn-lt"/>
                <a:ea typeface="+mn-ea"/>
                <a:cs typeface="+mn-cs"/>
              </a:rPr>
              <a:t> to address the issue of data tampering in RFID tags. This represents the third stage of the conceptual process described in section 4.5.3 where design decisions are analysed and an algorithm is presented. The proposed framework is shown in Figure 10.3, 10.4 and 10.5 and can be decomposed in four different stages:- </a:t>
            </a:r>
          </a:p>
          <a:p>
            <a:pPr lvl="0"/>
            <a:r>
              <a:rPr lang="en-AU" sz="1200" kern="1200" dirty="0" smtClean="0">
                <a:solidFill>
                  <a:schemeClr val="tx1"/>
                </a:solidFill>
                <a:effectLst/>
                <a:latin typeface="+mn-lt"/>
                <a:ea typeface="+mn-ea"/>
                <a:cs typeface="+mn-cs"/>
              </a:rPr>
              <a:t>Watermark Generation</a:t>
            </a:r>
          </a:p>
          <a:p>
            <a:pPr lvl="0"/>
            <a:r>
              <a:rPr lang="en-AU" sz="1200" kern="1200" dirty="0" smtClean="0">
                <a:solidFill>
                  <a:schemeClr val="tx1"/>
                </a:solidFill>
                <a:effectLst/>
                <a:latin typeface="+mn-lt"/>
                <a:ea typeface="+mn-ea"/>
                <a:cs typeface="+mn-cs"/>
              </a:rPr>
              <a:t>Selecting the Embedding Location</a:t>
            </a:r>
          </a:p>
          <a:p>
            <a:pPr lvl="0"/>
            <a:r>
              <a:rPr lang="en-AU" sz="1200" kern="1200" dirty="0" smtClean="0">
                <a:solidFill>
                  <a:schemeClr val="tx1"/>
                </a:solidFill>
                <a:effectLst/>
                <a:latin typeface="+mn-lt"/>
                <a:ea typeface="+mn-ea"/>
                <a:cs typeface="+mn-cs"/>
              </a:rPr>
              <a:t>Watermark Embedding </a:t>
            </a:r>
          </a:p>
          <a:p>
            <a:r>
              <a:rPr lang="en-AU" sz="1200" kern="1200" dirty="0" smtClean="0">
                <a:solidFill>
                  <a:schemeClr val="tx1"/>
                </a:solidFill>
                <a:effectLst/>
                <a:latin typeface="+mn-lt"/>
                <a:ea typeface="+mn-ea"/>
                <a:cs typeface="+mn-cs"/>
              </a:rPr>
              <a:t>Tamper Detection</a:t>
            </a:r>
            <a:endParaRPr lang="en-AU" dirty="0"/>
          </a:p>
        </p:txBody>
      </p:sp>
      <p:sp>
        <p:nvSpPr>
          <p:cNvPr id="4" name="Slide Number Placeholder 3"/>
          <p:cNvSpPr>
            <a:spLocks noGrp="1"/>
          </p:cNvSpPr>
          <p:nvPr>
            <p:ph type="sldNum" sz="quarter" idx="10"/>
          </p:nvPr>
        </p:nvSpPr>
        <p:spPr/>
        <p:txBody>
          <a:bodyPr/>
          <a:lstStyle/>
          <a:p>
            <a:fld id="{4A8BB690-734C-4E51-AC9C-8F06565F95D8}" type="slidenum">
              <a:rPr lang="en-AU" smtClean="0"/>
              <a:t>18</a:t>
            </a:fld>
            <a:endParaRPr lang="en-AU"/>
          </a:p>
        </p:txBody>
      </p:sp>
    </p:spTree>
    <p:extLst>
      <p:ext uri="{BB962C8B-B14F-4D97-AF65-F5344CB8AC3E}">
        <p14:creationId xmlns:p14="http://schemas.microsoft.com/office/powerpoint/2010/main" val="292486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8BB690-734C-4E51-AC9C-8F06565F95D8}" type="slidenum">
              <a:rPr lang="en-AU" smtClean="0"/>
              <a:t>19</a:t>
            </a:fld>
            <a:endParaRPr lang="en-AU"/>
          </a:p>
        </p:txBody>
      </p:sp>
    </p:spTree>
    <p:extLst>
      <p:ext uri="{BB962C8B-B14F-4D97-AF65-F5344CB8AC3E}">
        <p14:creationId xmlns:p14="http://schemas.microsoft.com/office/powerpoint/2010/main" val="290563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and Real time Analytics</a:t>
            </a:r>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23</a:t>
            </a:fld>
            <a:endParaRPr lang="en-AU" dirty="0"/>
          </a:p>
        </p:txBody>
      </p:sp>
    </p:spTree>
    <p:extLst>
      <p:ext uri="{BB962C8B-B14F-4D97-AF65-F5344CB8AC3E}">
        <p14:creationId xmlns:p14="http://schemas.microsoft.com/office/powerpoint/2010/main" val="366445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spcBef>
                <a:spcPct val="30000"/>
              </a:spcBef>
              <a:defRPr kumimoji="1" sz="1100">
                <a:solidFill>
                  <a:schemeClr val="tx1"/>
                </a:solidFill>
                <a:latin typeface="Arial" pitchFamily="34" charset="0"/>
                <a:ea typeface="MS PMincho" pitchFamily="18" charset="-128"/>
              </a:defRPr>
            </a:lvl1pPr>
            <a:lvl2pPr marL="685817" indent="-263776" defTabSz="914423" eaLnBrk="0" hangingPunct="0">
              <a:spcBef>
                <a:spcPct val="30000"/>
              </a:spcBef>
              <a:defRPr kumimoji="1" sz="1100">
                <a:solidFill>
                  <a:schemeClr val="tx1"/>
                </a:solidFill>
                <a:latin typeface="Arial" pitchFamily="34" charset="0"/>
                <a:ea typeface="MS PMincho" pitchFamily="18" charset="-128"/>
              </a:defRPr>
            </a:lvl2pPr>
            <a:lvl3pPr marL="1055103" indent="-211021" defTabSz="914423" eaLnBrk="0" hangingPunct="0">
              <a:spcBef>
                <a:spcPct val="30000"/>
              </a:spcBef>
              <a:defRPr kumimoji="1" sz="1100">
                <a:solidFill>
                  <a:schemeClr val="tx1"/>
                </a:solidFill>
                <a:latin typeface="Arial" pitchFamily="34" charset="0"/>
                <a:ea typeface="MS PMincho" pitchFamily="18" charset="-128"/>
              </a:defRPr>
            </a:lvl3pPr>
            <a:lvl4pPr marL="1477145" indent="-211021" defTabSz="914423" eaLnBrk="0" hangingPunct="0">
              <a:spcBef>
                <a:spcPct val="30000"/>
              </a:spcBef>
              <a:defRPr kumimoji="1" sz="1100">
                <a:solidFill>
                  <a:schemeClr val="tx1"/>
                </a:solidFill>
                <a:latin typeface="Arial" pitchFamily="34" charset="0"/>
                <a:ea typeface="MS PMincho" pitchFamily="18" charset="-128"/>
              </a:defRPr>
            </a:lvl4pPr>
            <a:lvl5pPr marL="1899186" indent="-211021" defTabSz="914423" eaLnBrk="0" hangingPunct="0">
              <a:spcBef>
                <a:spcPct val="30000"/>
              </a:spcBef>
              <a:defRPr kumimoji="1" sz="1100">
                <a:solidFill>
                  <a:schemeClr val="tx1"/>
                </a:solidFill>
                <a:latin typeface="Arial" pitchFamily="34" charset="0"/>
                <a:ea typeface="MS PMincho" pitchFamily="18" charset="-128"/>
              </a:defRPr>
            </a:lvl5pPr>
            <a:lvl6pPr marL="2321227"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6pPr>
            <a:lvl7pPr marL="2743269"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7pPr>
            <a:lvl8pPr marL="3165310"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8pPr>
            <a:lvl9pPr marL="3587351"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9pPr>
          </a:lstStyle>
          <a:p>
            <a:pPr eaLnBrk="1" hangingPunct="1">
              <a:spcBef>
                <a:spcPct val="0"/>
              </a:spcBef>
            </a:pPr>
            <a:fld id="{3CAF92C8-4A3E-498D-AE88-250F5E228AD7}" type="slidenum">
              <a:rPr lang="en-US" altLang="ja-JP" sz="1200">
                <a:ea typeface="MS PGothic" pitchFamily="34" charset="-128"/>
              </a:rPr>
              <a:pPr eaLnBrk="1" hangingPunct="1">
                <a:spcBef>
                  <a:spcPct val="0"/>
                </a:spcBef>
              </a:pPr>
              <a:t>26</a:t>
            </a:fld>
            <a:endParaRPr lang="en-US" altLang="ja-JP" sz="1200">
              <a:ea typeface="MS PGothic"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TextEdit="1"/>
          </p:cNvSpPr>
          <p:nvPr>
            <p:ph type="sldImg"/>
          </p:nvPr>
        </p:nvSpPr>
        <p:spPr>
          <a:xfrm>
            <a:off x="917575" y="744538"/>
            <a:ext cx="4962525" cy="3722687"/>
          </a:xfrm>
          <a:ln/>
        </p:spPr>
      </p:sp>
      <p:sp>
        <p:nvSpPr>
          <p:cNvPr id="225283" name="Rectangle 3"/>
          <p:cNvSpPr>
            <a:spLocks noGrp="1"/>
          </p:cNvSpPr>
          <p:nvPr>
            <p:ph type="body" idx="1"/>
          </p:nvPr>
        </p:nvSpPr>
        <p:spPr>
          <a:xfrm>
            <a:off x="679464" y="4714653"/>
            <a:ext cx="5438748" cy="44682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AU" altLang="en-US" smtClean="0">
                <a:latin typeface="Arial" pitchFamily="34" charset="0"/>
              </a:rPr>
              <a:t>Traffic Engineering, Operations and management involve </a:t>
            </a:r>
            <a:r>
              <a:rPr lang="en-AU" altLang="en-US" smtClean="0">
                <a:latin typeface="Arial" pitchFamily="34" charset="0"/>
                <a:hlinkClick r:id="rId3" action="ppaction://hlinkfile" tooltip="Traffic engineering (transportation)"/>
              </a:rPr>
              <a:t>traffic engineering</a:t>
            </a:r>
            <a:r>
              <a:rPr lang="en-AU" altLang="en-US" smtClean="0">
                <a:latin typeface="Arial" pitchFamily="34" charset="0"/>
              </a:rPr>
              <a:t>, so that vehicles move smoothly on the road or track. Older techniques include </a:t>
            </a:r>
            <a:r>
              <a:rPr lang="en-AU" altLang="en-US" smtClean="0">
                <a:latin typeface="Arial" pitchFamily="34" charset="0"/>
                <a:hlinkClick r:id="rId4" action="ppaction://hlinkfile" tooltip="Traffic sign"/>
              </a:rPr>
              <a:t>signs</a:t>
            </a:r>
            <a:r>
              <a:rPr lang="en-AU" altLang="en-US" smtClean="0">
                <a:latin typeface="Arial" pitchFamily="34" charset="0"/>
              </a:rPr>
              <a:t>, </a:t>
            </a:r>
            <a:r>
              <a:rPr lang="en-AU" altLang="en-US" smtClean="0">
                <a:latin typeface="Arial" pitchFamily="34" charset="0"/>
                <a:hlinkClick r:id="rId5" action="ppaction://hlinkfile" tooltip="Traffic light"/>
              </a:rPr>
              <a:t>signals</a:t>
            </a:r>
            <a:r>
              <a:rPr lang="en-AU" altLang="en-US" smtClean="0">
                <a:latin typeface="Arial" pitchFamily="34" charset="0"/>
              </a:rPr>
              <a:t>, </a:t>
            </a:r>
            <a:r>
              <a:rPr lang="en-AU" altLang="en-US" smtClean="0">
                <a:latin typeface="Arial" pitchFamily="34" charset="0"/>
                <a:hlinkClick r:id="rId6" action="ppaction://hlinkfile" tooltip="Road surface marking"/>
              </a:rPr>
              <a:t>markings</a:t>
            </a:r>
            <a:r>
              <a:rPr lang="en-AU" altLang="en-US" smtClean="0">
                <a:latin typeface="Arial" pitchFamily="34" charset="0"/>
              </a:rPr>
              <a:t>, and </a:t>
            </a:r>
            <a:r>
              <a:rPr lang="en-AU" altLang="en-US" smtClean="0">
                <a:latin typeface="Arial" pitchFamily="34" charset="0"/>
                <a:hlinkClick r:id="rId7" action="ppaction://hlinkfile" tooltip="Toll road"/>
              </a:rPr>
              <a:t>tolling</a:t>
            </a:r>
            <a:r>
              <a:rPr lang="en-AU" altLang="en-US" smtClean="0">
                <a:latin typeface="Arial" pitchFamily="34" charset="0"/>
              </a:rPr>
              <a:t>. </a:t>
            </a:r>
          </a:p>
          <a:p>
            <a:pPr eaLnBrk="1" hangingPunct="1">
              <a:spcBef>
                <a:spcPct val="0"/>
              </a:spcBef>
            </a:pPr>
            <a:endParaRPr lang="en-US" altLang="en-US" smtClean="0">
              <a:latin typeface="Arial" pitchFamily="34" charset="0"/>
            </a:endParaRPr>
          </a:p>
          <a:p>
            <a:pPr eaLnBrk="1" hangingPunct="1">
              <a:spcBef>
                <a:spcPct val="0"/>
              </a:spcBef>
            </a:pPr>
            <a:endParaRPr lang="en-US" altLang="en-US" smtClean="0">
              <a:latin typeface="Arial" pitchFamily="34" charset="0"/>
            </a:endParaRPr>
          </a:p>
          <a:p>
            <a:pPr eaLnBrk="1" hangingPunct="1"/>
            <a:r>
              <a:rPr lang="en-US" altLang="en-US" sz="1700" b="1">
                <a:latin typeface="Arial" pitchFamily="34" charset="0"/>
              </a:rPr>
              <a:t>Road and Traffic Management</a:t>
            </a:r>
            <a:endParaRPr lang="en-AU" altLang="en-US" sz="1700">
              <a:latin typeface="Arial" pitchFamily="34" charset="0"/>
            </a:endParaRPr>
          </a:p>
          <a:p>
            <a:pPr eaLnBrk="1" hangingPunct="1"/>
            <a:r>
              <a:rPr lang="en-AU" altLang="en-US" sz="1700">
                <a:latin typeface="Arial" pitchFamily="34" charset="0"/>
              </a:rPr>
              <a:t>The road traffic system consists of:</a:t>
            </a:r>
          </a:p>
          <a:p>
            <a:pPr lvl="1" eaLnBrk="1" hangingPunct="1"/>
            <a:r>
              <a:rPr lang="en-AU" altLang="en-US" sz="1700">
                <a:latin typeface="Arial" pitchFamily="34" charset="0"/>
              </a:rPr>
              <a:t>Road users (pedestrians, cyclists, riders, drivers)</a:t>
            </a:r>
          </a:p>
          <a:p>
            <a:pPr lvl="1" eaLnBrk="1" hangingPunct="1"/>
            <a:r>
              <a:rPr lang="en-AU" altLang="en-US" sz="1700">
                <a:latin typeface="Arial" pitchFamily="34" charset="0"/>
              </a:rPr>
              <a:t>Vehicles</a:t>
            </a:r>
          </a:p>
          <a:p>
            <a:pPr lvl="1" eaLnBrk="1" hangingPunct="1"/>
            <a:r>
              <a:rPr lang="en-AU" altLang="en-US" sz="1700">
                <a:latin typeface="Arial" pitchFamily="34" charset="0"/>
              </a:rPr>
              <a:t>Roadways</a:t>
            </a:r>
          </a:p>
          <a:p>
            <a:pPr eaLnBrk="1" hangingPunct="1"/>
            <a:r>
              <a:rPr lang="en-AU" altLang="en-US" sz="1700">
                <a:latin typeface="Arial" pitchFamily="34" charset="0"/>
              </a:rPr>
              <a:t>...working with this interaction is a fundamental part of what we do</a:t>
            </a:r>
          </a:p>
          <a:p>
            <a:pPr lvl="1" eaLnBrk="1" hangingPunct="1"/>
            <a:endParaRPr lang="en-AU" altLang="en-US" sz="1700">
              <a:latin typeface="Arial" pitchFamily="34" charset="0"/>
            </a:endParaRPr>
          </a:p>
          <a:p>
            <a:pPr eaLnBrk="1" hangingPunct="1"/>
            <a:r>
              <a:rPr lang="en-AU" altLang="en-US" sz="1700">
                <a:latin typeface="Arial" pitchFamily="34" charset="0"/>
              </a:rPr>
              <a:t>Access to the road system is quite open</a:t>
            </a:r>
          </a:p>
          <a:p>
            <a:pPr lvl="1" eaLnBrk="1" hangingPunct="1"/>
            <a:r>
              <a:rPr lang="en-AU" altLang="en-US" sz="1700">
                <a:latin typeface="Arial" pitchFamily="34" charset="0"/>
              </a:rPr>
              <a:t>No licence requirements for pedestrians and cyclists </a:t>
            </a:r>
          </a:p>
          <a:p>
            <a:pPr lvl="1" eaLnBrk="1" hangingPunct="1"/>
            <a:r>
              <a:rPr lang="en-AU" altLang="en-US" sz="1700">
                <a:latin typeface="Arial" pitchFamily="34" charset="0"/>
              </a:rPr>
              <a:t>Large number of car, bus and truck drivers</a:t>
            </a:r>
          </a:p>
          <a:p>
            <a:pPr eaLnBrk="1" hangingPunct="1"/>
            <a:endParaRPr lang="en-AU" altLang="en-US" sz="1700">
              <a:latin typeface="Arial" pitchFamily="34" charset="0"/>
            </a:endParaRPr>
          </a:p>
          <a:p>
            <a:pPr eaLnBrk="1" hangingPunct="1"/>
            <a:r>
              <a:rPr lang="en-AU" altLang="en-US" sz="1700">
                <a:latin typeface="Arial" pitchFamily="34" charset="0"/>
              </a:rPr>
              <a:t>When things go wrong, can result in serious injuries and fatalities</a:t>
            </a:r>
          </a:p>
          <a:p>
            <a:pPr eaLnBrk="1" hangingPunct="1"/>
            <a:endParaRPr lang="en-AU" altLang="en-US" sz="1700">
              <a:latin typeface="Arial" pitchFamily="34" charset="0"/>
            </a:endParaRPr>
          </a:p>
          <a:p>
            <a:pPr eaLnBrk="1" hangingPunct="1"/>
            <a:r>
              <a:rPr lang="en-AU" altLang="en-US" sz="1700">
                <a:latin typeface="Arial" pitchFamily="34" charset="0"/>
              </a:rPr>
              <a:t>Even careful road users make mistakes</a:t>
            </a:r>
          </a:p>
          <a:p>
            <a:pPr lvl="1" eaLnBrk="1" hangingPunct="1"/>
            <a:r>
              <a:rPr lang="en-AU" altLang="en-US" sz="1700">
                <a:latin typeface="Arial" pitchFamily="34" charset="0"/>
              </a:rPr>
              <a:t>Vision zero and safe systems approach acknowledge this</a:t>
            </a:r>
          </a:p>
          <a:p>
            <a:pPr eaLnBrk="1" hangingPunct="1">
              <a:spcBef>
                <a:spcPct val="0"/>
              </a:spcBef>
            </a:pPr>
            <a:endParaRPr lang="en-US" altLang="en-US" smtClean="0">
              <a:latin typeface="Arial" pitchFamily="34" charset="0"/>
            </a:endParaRPr>
          </a:p>
          <a:p>
            <a:pPr eaLnBrk="1" hangingPunct="1">
              <a:spcBef>
                <a:spcPct val="0"/>
              </a:spcBef>
            </a:pPr>
            <a:endParaRPr lang="en-US" altLang="en-US" smtClean="0">
              <a:latin typeface="Arial" pitchFamily="34" charset="0"/>
            </a:endParaRPr>
          </a:p>
          <a:p>
            <a:pPr eaLnBrk="1" hangingPunct="1"/>
            <a:r>
              <a:rPr lang="en-AU" altLang="en-US" sz="1800" b="1">
                <a:latin typeface="Arial" pitchFamily="34" charset="0"/>
              </a:rPr>
              <a:t>How do we introduce something new?</a:t>
            </a:r>
          </a:p>
          <a:p>
            <a:pPr eaLnBrk="1" hangingPunct="1"/>
            <a:r>
              <a:rPr lang="en-AU" altLang="en-US" sz="1800">
                <a:latin typeface="Arial" pitchFamily="34" charset="0"/>
              </a:rPr>
              <a:t>Need confidence in success before deployment</a:t>
            </a:r>
          </a:p>
          <a:p>
            <a:pPr eaLnBrk="1" hangingPunct="1"/>
            <a:endParaRPr lang="en-AU" altLang="en-US" sz="1800">
              <a:latin typeface="Arial" pitchFamily="34" charset="0"/>
            </a:endParaRPr>
          </a:p>
          <a:p>
            <a:pPr eaLnBrk="1" hangingPunct="1"/>
            <a:r>
              <a:rPr lang="en-AU" altLang="en-US" sz="1800">
                <a:latin typeface="Arial" pitchFamily="34" charset="0"/>
              </a:rPr>
              <a:t>Using the toolkit available to us</a:t>
            </a:r>
          </a:p>
          <a:p>
            <a:pPr lvl="1" eaLnBrk="1" hangingPunct="1"/>
            <a:r>
              <a:rPr lang="en-AU" altLang="en-US" sz="1800">
                <a:latin typeface="Arial" pitchFamily="34" charset="0"/>
              </a:rPr>
              <a:t>Engineering</a:t>
            </a:r>
          </a:p>
          <a:p>
            <a:pPr lvl="1" eaLnBrk="1" hangingPunct="1"/>
            <a:r>
              <a:rPr lang="en-AU" altLang="en-US" sz="1800">
                <a:latin typeface="Arial" pitchFamily="34" charset="0"/>
              </a:rPr>
              <a:t>Education</a:t>
            </a:r>
          </a:p>
          <a:p>
            <a:pPr lvl="1" eaLnBrk="1" hangingPunct="1"/>
            <a:r>
              <a:rPr lang="en-AU" altLang="en-US" sz="1800">
                <a:latin typeface="Arial" pitchFamily="34" charset="0"/>
              </a:rPr>
              <a:t>Enforcement</a:t>
            </a:r>
          </a:p>
          <a:p>
            <a:pPr lvl="1" eaLnBrk="1" hangingPunct="1"/>
            <a:r>
              <a:rPr lang="en-AU" altLang="en-US" sz="1800">
                <a:latin typeface="Arial" pitchFamily="34" charset="0"/>
              </a:rPr>
              <a:t>Encouragement</a:t>
            </a:r>
          </a:p>
          <a:p>
            <a:pPr lvl="1" eaLnBrk="1" hangingPunct="1"/>
            <a:r>
              <a:rPr lang="en-AU" altLang="en-US" sz="1800">
                <a:latin typeface="Arial" pitchFamily="34" charset="0"/>
              </a:rPr>
              <a:t>Evaluation and Continuous Improvement</a:t>
            </a:r>
          </a:p>
          <a:p>
            <a:pPr lvl="1" eaLnBrk="1" hangingPunct="1"/>
            <a:endParaRPr lang="en-AU" altLang="en-US" sz="1800">
              <a:latin typeface="Arial" pitchFamily="34" charset="0"/>
            </a:endParaRPr>
          </a:p>
          <a:p>
            <a:pPr eaLnBrk="1" hangingPunct="1"/>
            <a:r>
              <a:rPr lang="en-AU" altLang="en-US" sz="1800">
                <a:latin typeface="Arial" pitchFamily="34" charset="0"/>
              </a:rPr>
              <a:t>Two examples of Managed Freeways elements for lane use management from Australia and UK</a:t>
            </a:r>
          </a:p>
          <a:p>
            <a:pPr eaLnBrk="1" hangingPunct="1">
              <a:spcBef>
                <a:spcPct val="0"/>
              </a:spcBef>
            </a:pPr>
            <a:endParaRPr lang="en-US"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917575" y="744538"/>
            <a:ext cx="4962525" cy="3722687"/>
          </a:xfrm>
          <a:ln w="12700"/>
        </p:spPr>
      </p:sp>
      <p:sp>
        <p:nvSpPr>
          <p:cNvPr id="226307" name="Notes Placeholder 2"/>
          <p:cNvSpPr>
            <a:spLocks noGrp="1"/>
          </p:cNvSpPr>
          <p:nvPr>
            <p:ph type="body" idx="1"/>
          </p:nvPr>
        </p:nvSpPr>
        <p:spPr>
          <a:xfrm>
            <a:off x="679464" y="4714653"/>
            <a:ext cx="5438748" cy="44682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dirty="0" smtClean="0">
                <a:latin typeface="Arial" pitchFamily="34" charset="0"/>
              </a:rPr>
              <a:t>Smart Camp Project</a:t>
            </a:r>
            <a:r>
              <a:rPr lang="en-AU" altLang="en-US" dirty="0" smtClean="0">
                <a:latin typeface="Arial" pitchFamily="34" charset="0"/>
              </a:rPr>
              <a:t> is funded by </a:t>
            </a:r>
            <a:r>
              <a:rPr lang="en-AU" altLang="en-US" b="1" dirty="0" smtClean="0">
                <a:latin typeface="Arial" pitchFamily="34" charset="0"/>
              </a:rPr>
              <a:t>Fleetwood </a:t>
            </a:r>
            <a:r>
              <a:rPr lang="en-AU" altLang="en-US" b="1" dirty="0" err="1" smtClean="0">
                <a:latin typeface="Arial" pitchFamily="34" charset="0"/>
              </a:rPr>
              <a:t>Int</a:t>
            </a:r>
            <a:r>
              <a:rPr lang="en-AU" altLang="en-US" b="1" dirty="0" smtClean="0">
                <a:latin typeface="Arial" pitchFamily="34" charset="0"/>
              </a:rPr>
              <a:t> Corp</a:t>
            </a:r>
            <a:r>
              <a:rPr lang="en-AU" altLang="en-US" dirty="0" smtClean="0">
                <a:latin typeface="Arial" pitchFamily="34" charset="0"/>
              </a:rPr>
              <a:t> and Australian Research Council.  This project addresses the issues of high cost and high consumption of energy in mining Industries. DEBII develops a world class unique wireless, infrared, sensor monitoring system. This system is going to save hundreds of thousand dollars per year from Industry and will help the world to cope with the energy shortages. </a:t>
            </a:r>
          </a:p>
          <a:p>
            <a:endParaRPr lang="en-AU" altLang="en-US"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spcBef>
                <a:spcPct val="30000"/>
              </a:spcBef>
              <a:defRPr kumimoji="1" sz="1100">
                <a:solidFill>
                  <a:schemeClr val="tx1"/>
                </a:solidFill>
                <a:latin typeface="Arial" pitchFamily="34" charset="0"/>
                <a:ea typeface="MS PMincho" pitchFamily="18" charset="-128"/>
              </a:defRPr>
            </a:lvl1pPr>
            <a:lvl2pPr marL="685817" indent="-263776" defTabSz="914423" eaLnBrk="0" hangingPunct="0">
              <a:spcBef>
                <a:spcPct val="30000"/>
              </a:spcBef>
              <a:defRPr kumimoji="1" sz="1100">
                <a:solidFill>
                  <a:schemeClr val="tx1"/>
                </a:solidFill>
                <a:latin typeface="Arial" pitchFamily="34" charset="0"/>
                <a:ea typeface="MS PMincho" pitchFamily="18" charset="-128"/>
              </a:defRPr>
            </a:lvl2pPr>
            <a:lvl3pPr marL="1055103" indent="-211021" defTabSz="914423" eaLnBrk="0" hangingPunct="0">
              <a:spcBef>
                <a:spcPct val="30000"/>
              </a:spcBef>
              <a:defRPr kumimoji="1" sz="1100">
                <a:solidFill>
                  <a:schemeClr val="tx1"/>
                </a:solidFill>
                <a:latin typeface="Arial" pitchFamily="34" charset="0"/>
                <a:ea typeface="MS PMincho" pitchFamily="18" charset="-128"/>
              </a:defRPr>
            </a:lvl3pPr>
            <a:lvl4pPr marL="1477145" indent="-211021" defTabSz="914423" eaLnBrk="0" hangingPunct="0">
              <a:spcBef>
                <a:spcPct val="30000"/>
              </a:spcBef>
              <a:defRPr kumimoji="1" sz="1100">
                <a:solidFill>
                  <a:schemeClr val="tx1"/>
                </a:solidFill>
                <a:latin typeface="Arial" pitchFamily="34" charset="0"/>
                <a:ea typeface="MS PMincho" pitchFamily="18" charset="-128"/>
              </a:defRPr>
            </a:lvl4pPr>
            <a:lvl5pPr marL="1899186" indent="-211021" defTabSz="914423" eaLnBrk="0" hangingPunct="0">
              <a:spcBef>
                <a:spcPct val="30000"/>
              </a:spcBef>
              <a:defRPr kumimoji="1" sz="1100">
                <a:solidFill>
                  <a:schemeClr val="tx1"/>
                </a:solidFill>
                <a:latin typeface="Arial" pitchFamily="34" charset="0"/>
                <a:ea typeface="MS PMincho" pitchFamily="18" charset="-128"/>
              </a:defRPr>
            </a:lvl5pPr>
            <a:lvl6pPr marL="2321227"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6pPr>
            <a:lvl7pPr marL="2743269"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7pPr>
            <a:lvl8pPr marL="3165310"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8pPr>
            <a:lvl9pPr marL="3587351"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9pPr>
          </a:lstStyle>
          <a:p>
            <a:pPr eaLnBrk="1" hangingPunct="1">
              <a:spcBef>
                <a:spcPct val="0"/>
              </a:spcBef>
            </a:pPr>
            <a:fld id="{3CAF92C8-4A3E-498D-AE88-250F5E228AD7}" type="slidenum">
              <a:rPr lang="en-US" altLang="ja-JP" sz="1200">
                <a:ea typeface="MS PGothic" pitchFamily="34" charset="-128"/>
              </a:rPr>
              <a:pPr eaLnBrk="1" hangingPunct="1">
                <a:spcBef>
                  <a:spcPct val="0"/>
                </a:spcBef>
              </a:pPr>
              <a:t>34</a:t>
            </a:fld>
            <a:endParaRPr lang="en-US" altLang="ja-JP" sz="1200">
              <a:ea typeface="MS PGothic"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04456" indent="-294550">
              <a:lnSpc>
                <a:spcPct val="90000"/>
              </a:lnSpc>
              <a:spcBef>
                <a:spcPct val="0"/>
              </a:spcBef>
              <a:buFont typeface="Wingdings 2" pitchFamily="18" charset="2"/>
              <a:buChar char=""/>
            </a:pPr>
            <a:r>
              <a:rPr lang="en-AU" altLang="en-US" sz="1700" b="1">
                <a:latin typeface="Arial" pitchFamily="34" charset="0"/>
              </a:rPr>
              <a:t>Architecture for Compositionality</a:t>
            </a:r>
          </a:p>
          <a:p>
            <a:pPr marL="674094" lvl="1" indent="-252052">
              <a:lnSpc>
                <a:spcPct val="90000"/>
              </a:lnSpc>
              <a:buFont typeface="Wingdings" pitchFamily="2" charset="2"/>
              <a:buChar char=""/>
            </a:pPr>
            <a:r>
              <a:rPr lang="en-AU" altLang="en-US" sz="1500">
                <a:latin typeface="Arial" pitchFamily="34" charset="0"/>
              </a:rPr>
              <a:t>integrates heterogeneous components from physical and cyber world</a:t>
            </a:r>
          </a:p>
          <a:p>
            <a:pPr marL="404456" indent="-294550">
              <a:lnSpc>
                <a:spcPct val="90000"/>
              </a:lnSpc>
              <a:spcBef>
                <a:spcPct val="0"/>
              </a:spcBef>
              <a:buFont typeface="Wingdings 2" pitchFamily="18" charset="2"/>
              <a:buChar char=""/>
            </a:pPr>
            <a:r>
              <a:rPr lang="en-US" altLang="en-US" sz="1700" b="1">
                <a:latin typeface="Arial" pitchFamily="34" charset="0"/>
              </a:rPr>
              <a:t>Real Time Distributed Sensing, Computation and Control</a:t>
            </a:r>
            <a:r>
              <a:rPr lang="en-AU" altLang="en-US" sz="1700" b="1">
                <a:latin typeface="Arial" pitchFamily="34" charset="0"/>
              </a:rPr>
              <a:t> </a:t>
            </a:r>
          </a:p>
          <a:p>
            <a:pPr marL="674094" lvl="1" indent="-252052">
              <a:lnSpc>
                <a:spcPct val="90000"/>
              </a:lnSpc>
              <a:buFont typeface="Wingdings" pitchFamily="2" charset="2"/>
              <a:buChar char=""/>
            </a:pPr>
            <a:r>
              <a:rPr lang="en-AU" altLang="en-US" sz="1500">
                <a:latin typeface="Arial" pitchFamily="34" charset="0"/>
              </a:rPr>
              <a:t>information collection and decision making in a distributed network environment with high latency and high uncertainty </a:t>
            </a:r>
          </a:p>
          <a:p>
            <a:pPr marL="674094" lvl="1" indent="-252052">
              <a:lnSpc>
                <a:spcPct val="90000"/>
              </a:lnSpc>
              <a:buFont typeface="Wingdings" pitchFamily="2" charset="2"/>
              <a:buChar char=""/>
            </a:pPr>
            <a:r>
              <a:rPr lang="en-AU" altLang="en-US" sz="1500">
                <a:latin typeface="Arial" pitchFamily="34" charset="0"/>
              </a:rPr>
              <a:t>micro-level network communication to prevent adverse effects at the macro-scale in distributed environment</a:t>
            </a:r>
          </a:p>
          <a:p>
            <a:pPr marL="674094" lvl="1" indent="-252052">
              <a:lnSpc>
                <a:spcPct val="90000"/>
              </a:lnSpc>
              <a:buFont typeface="Wingdings" pitchFamily="2" charset="2"/>
              <a:buChar char=""/>
            </a:pPr>
            <a:r>
              <a:rPr lang="en-AU" altLang="en-US" sz="1500">
                <a:latin typeface="Arial" pitchFamily="34" charset="0"/>
              </a:rPr>
              <a:t>control without centralized administration, measurement and incomplete information.</a:t>
            </a:r>
          </a:p>
          <a:p>
            <a:pPr marL="404456" indent="-294550">
              <a:lnSpc>
                <a:spcPct val="90000"/>
              </a:lnSpc>
              <a:spcBef>
                <a:spcPct val="0"/>
              </a:spcBef>
              <a:buFont typeface="Wingdings 2" pitchFamily="18" charset="2"/>
              <a:buChar char=""/>
            </a:pPr>
            <a:r>
              <a:rPr lang="en-US" altLang="en-US" sz="1700" b="1">
                <a:latin typeface="Arial" pitchFamily="34" charset="0"/>
              </a:rPr>
              <a:t>Physical Interfaces and Integration</a:t>
            </a:r>
            <a:r>
              <a:rPr lang="en-AU" altLang="en-US" sz="1700" b="1">
                <a:latin typeface="Arial" pitchFamily="34" charset="0"/>
              </a:rPr>
              <a:t> </a:t>
            </a:r>
          </a:p>
          <a:p>
            <a:pPr marL="674094" lvl="1" indent="-252052">
              <a:lnSpc>
                <a:spcPct val="90000"/>
              </a:lnSpc>
              <a:buFont typeface="Wingdings" pitchFamily="2" charset="2"/>
              <a:buChar char=""/>
            </a:pPr>
            <a:r>
              <a:rPr lang="en-AU" altLang="en-US" sz="1500">
                <a:latin typeface="Arial" pitchFamily="34" charset="0"/>
              </a:rPr>
              <a:t>abstract physical objects </a:t>
            </a:r>
          </a:p>
          <a:p>
            <a:pPr marL="674094" lvl="1" indent="-252052">
              <a:lnSpc>
                <a:spcPct val="90000"/>
              </a:lnSpc>
              <a:buFont typeface="Wingdings" pitchFamily="2" charset="2"/>
              <a:buChar char=""/>
            </a:pPr>
            <a:r>
              <a:rPr lang="en-AU" altLang="en-US" sz="1500">
                <a:latin typeface="Arial" pitchFamily="34" charset="0"/>
              </a:rPr>
              <a:t>mathematical representation of these models</a:t>
            </a:r>
          </a:p>
          <a:p>
            <a:pPr marL="674094" lvl="1" indent="-252052">
              <a:lnSpc>
                <a:spcPct val="90000"/>
              </a:lnSpc>
              <a:buFont typeface="Wingdings" pitchFamily="2" charset="2"/>
              <a:buChar char=""/>
            </a:pPr>
            <a:r>
              <a:rPr lang="en-AU" altLang="en-US" sz="1500">
                <a:latin typeface="Arial" pitchFamily="34" charset="0"/>
              </a:rPr>
              <a:t>abstractions that captures relationships between physical objects and CPS.</a:t>
            </a:r>
          </a:p>
          <a:p>
            <a:pPr marL="404456" indent="-294550">
              <a:lnSpc>
                <a:spcPct val="90000"/>
              </a:lnSpc>
              <a:spcBef>
                <a:spcPct val="0"/>
              </a:spcBef>
              <a:buFont typeface="Wingdings 2" pitchFamily="18" charset="2"/>
              <a:buChar char=""/>
            </a:pPr>
            <a:r>
              <a:rPr lang="en-US" altLang="en-US" sz="1700" b="1">
                <a:latin typeface="Arial" pitchFamily="34" charset="0"/>
              </a:rPr>
              <a:t>Human Interfaces and Integration</a:t>
            </a:r>
            <a:r>
              <a:rPr lang="en-AU" altLang="en-US" sz="1700" b="1">
                <a:latin typeface="Arial" pitchFamily="34" charset="0"/>
              </a:rPr>
              <a:t> </a:t>
            </a:r>
          </a:p>
          <a:p>
            <a:pPr marL="674094" lvl="1" indent="-252052">
              <a:lnSpc>
                <a:spcPct val="90000"/>
              </a:lnSpc>
              <a:buFont typeface="Wingdings" pitchFamily="2" charset="2"/>
              <a:buChar char=""/>
            </a:pPr>
            <a:r>
              <a:rPr lang="en-AU" altLang="en-US" sz="1500">
                <a:latin typeface="Arial" pitchFamily="34" charset="0"/>
              </a:rPr>
              <a:t>integration and adaptation between human scales and physical system scales</a:t>
            </a:r>
          </a:p>
          <a:p>
            <a:pPr marL="674094" lvl="1" indent="-252052">
              <a:lnSpc>
                <a:spcPct val="90000"/>
              </a:lnSpc>
              <a:buFont typeface="Wingdings" pitchFamily="2" charset="2"/>
              <a:buChar char=""/>
            </a:pPr>
            <a:r>
              <a:rPr lang="en-AU" altLang="en-US" sz="1500">
                <a:latin typeface="Arial" pitchFamily="34" charset="0"/>
              </a:rPr>
              <a:t>local contextual actions pertinent to users who are part of the system rather than just being the "users" of the system</a:t>
            </a:r>
          </a:p>
          <a:p>
            <a:pPr marL="674094" lvl="1" indent="-252052">
              <a:lnSpc>
                <a:spcPct val="90000"/>
              </a:lnSpc>
              <a:buFont typeface="Wingdings" pitchFamily="2" charset="2"/>
              <a:buChar char=""/>
            </a:pPr>
            <a:r>
              <a:rPr lang="en-AU" altLang="en-US" sz="1500">
                <a:latin typeface="Arial" pitchFamily="34" charset="0"/>
              </a:rPr>
              <a:t>theories on the boundary (e.g. hand-over or switch) between human control and (semi-) automatic control.</a:t>
            </a:r>
            <a:endParaRPr lang="en-US" altLang="en-US" sz="1500">
              <a:latin typeface="Arial" pitchFamily="34" charset="0"/>
            </a:endParaRPr>
          </a:p>
          <a:p>
            <a:pPr marL="404456" indent="-294550">
              <a:lnSpc>
                <a:spcPct val="90000"/>
              </a:lnSpc>
              <a:spcBef>
                <a:spcPct val="0"/>
              </a:spcBef>
              <a:buFont typeface="Wingdings 2" pitchFamily="18" charset="2"/>
              <a:buChar char=""/>
            </a:pPr>
            <a:r>
              <a:rPr lang="en-US" altLang="en-US" sz="1700" b="1">
                <a:latin typeface="Arial" pitchFamily="34" charset="0"/>
              </a:rPr>
              <a:t>Information: From Data to Knowledge</a:t>
            </a:r>
            <a:r>
              <a:rPr lang="en-AU" altLang="en-US" sz="1700" b="1">
                <a:latin typeface="Arial" pitchFamily="34" charset="0"/>
              </a:rPr>
              <a:t> </a:t>
            </a:r>
          </a:p>
          <a:p>
            <a:pPr marL="674094" lvl="1" indent="-252052">
              <a:lnSpc>
                <a:spcPct val="90000"/>
              </a:lnSpc>
              <a:buFont typeface="Wingdings" pitchFamily="2" charset="2"/>
              <a:buChar char=""/>
            </a:pPr>
            <a:r>
              <a:rPr lang="en-AU" altLang="en-US" sz="1500">
                <a:latin typeface="Arial" pitchFamily="34" charset="0"/>
              </a:rPr>
              <a:t>algorithms for data fusion that deal with data cleansing, filtering, validation, etc. </a:t>
            </a:r>
          </a:p>
          <a:p>
            <a:pPr marL="674094" lvl="1" indent="-252052">
              <a:lnSpc>
                <a:spcPct val="90000"/>
              </a:lnSpc>
              <a:buFont typeface="Wingdings" pitchFamily="2" charset="2"/>
              <a:buChar char=""/>
            </a:pPr>
            <a:r>
              <a:rPr lang="en-AU" altLang="en-US" sz="1500">
                <a:latin typeface="Arial" pitchFamily="34" charset="0"/>
              </a:rPr>
              <a:t>data stream mining in real-time </a:t>
            </a:r>
          </a:p>
          <a:p>
            <a:pPr marL="674094" lvl="1" indent="-252052">
              <a:lnSpc>
                <a:spcPct val="90000"/>
              </a:lnSpc>
              <a:buFont typeface="Wingdings" pitchFamily="2" charset="2"/>
              <a:buChar char=""/>
            </a:pPr>
            <a:r>
              <a:rPr lang="en-AU" altLang="en-US" sz="1500">
                <a:latin typeface="Arial" pitchFamily="34" charset="0"/>
              </a:rPr>
              <a:t>storage and maintenance of different </a:t>
            </a:r>
            <a:r>
              <a:rPr lang="en-AU" altLang="en-US" sz="1300">
                <a:latin typeface="Arial" pitchFamily="34" charset="0"/>
              </a:rPr>
              <a:t>representations</a:t>
            </a:r>
            <a:r>
              <a:rPr lang="en-AU" altLang="en-US" sz="1500">
                <a:latin typeface="Arial" pitchFamily="34" charset="0"/>
              </a:rPr>
              <a:t> of the same data for efficient </a:t>
            </a:r>
            <a:r>
              <a:rPr lang="en-AU" altLang="en-US" sz="1300">
                <a:latin typeface="Arial" pitchFamily="34" charset="0"/>
              </a:rPr>
              <a:t>and effective (e.g. visualization) information retrieval and knowledge extraction.</a:t>
            </a:r>
            <a:endParaRPr lang="en-US" altLang="en-US" sz="1300">
              <a:latin typeface="Arial" pitchFamily="34" charset="0"/>
            </a:endParaRPr>
          </a:p>
          <a:p>
            <a:pPr marL="404456" indent="-294550">
              <a:lnSpc>
                <a:spcPct val="90000"/>
              </a:lnSpc>
            </a:pPr>
            <a:endParaRPr lang="en-US" altLang="en-US" sz="1500" b="1">
              <a:latin typeface="Arial" pitchFamily="34" charset="0"/>
            </a:endParaRPr>
          </a:p>
          <a:p>
            <a:pPr marL="404456" indent="-294550">
              <a:lnSpc>
                <a:spcPct val="90000"/>
              </a:lnSpc>
            </a:pPr>
            <a:r>
              <a:rPr lang="en-US" altLang="en-US" sz="1500" b="1">
                <a:latin typeface="Arial" pitchFamily="34" charset="0"/>
              </a:rPr>
              <a:t>Modeling and Analysis: Heterogeneity, Scales, Views</a:t>
            </a:r>
            <a:r>
              <a:rPr lang="en-AU" altLang="en-US" sz="1500" b="1">
                <a:latin typeface="Arial" pitchFamily="34" charset="0"/>
              </a:rPr>
              <a:t> </a:t>
            </a:r>
          </a:p>
          <a:p>
            <a:pPr marL="674094" lvl="1" indent="-252052">
              <a:lnSpc>
                <a:spcPct val="90000"/>
              </a:lnSpc>
            </a:pPr>
            <a:r>
              <a:rPr lang="en-AU" altLang="en-US" smtClean="0">
                <a:latin typeface="Arial" pitchFamily="34" charset="0"/>
              </a:rPr>
              <a:t>integration of temporal, eventual, and spatial data </a:t>
            </a:r>
          </a:p>
          <a:p>
            <a:pPr marL="674094" lvl="1" indent="-252052">
              <a:lnSpc>
                <a:spcPct val="90000"/>
              </a:lnSpc>
            </a:pPr>
            <a:r>
              <a:rPr lang="en-AU" altLang="en-US" smtClean="0">
                <a:latin typeface="Arial" pitchFamily="34" charset="0"/>
              </a:rPr>
              <a:t>characterize dimensions of physical objects such as time (e.g. to meet real-time deadline), location, energy, memory footprint, cost, uncertainty from sensor data, etc.</a:t>
            </a:r>
          </a:p>
          <a:p>
            <a:pPr marL="674094" lvl="1" indent="-252052">
              <a:lnSpc>
                <a:spcPct val="90000"/>
              </a:lnSpc>
            </a:pPr>
            <a:r>
              <a:rPr lang="en-AU" altLang="en-US" smtClean="0">
                <a:latin typeface="Arial" pitchFamily="34" charset="0"/>
              </a:rPr>
              <a:t>abstractions and models for cyber-physical control that can deal with - through compensation, feedback processing, verification, etc. – uncertainty </a:t>
            </a:r>
          </a:p>
          <a:p>
            <a:pPr marL="674094" lvl="1" indent="-252052">
              <a:lnSpc>
                <a:spcPct val="90000"/>
              </a:lnSpc>
            </a:pPr>
            <a:r>
              <a:rPr lang="en-AU" altLang="en-US" smtClean="0">
                <a:latin typeface="Arial" pitchFamily="34" charset="0"/>
              </a:rPr>
              <a:t>theories on "design for imperfection“ to ensure stability, reliability, and predictability of CPS</a:t>
            </a:r>
          </a:p>
          <a:p>
            <a:pPr marL="674094" lvl="1" indent="-252052">
              <a:lnSpc>
                <a:spcPct val="90000"/>
              </a:lnSpc>
            </a:pPr>
            <a:r>
              <a:rPr lang="en-AU" altLang="en-US" smtClean="0">
                <a:latin typeface="Arial" pitchFamily="34" charset="0"/>
              </a:rPr>
              <a:t>system evolution </a:t>
            </a:r>
          </a:p>
          <a:p>
            <a:pPr marL="674094" lvl="1" indent="-252052">
              <a:lnSpc>
                <a:spcPct val="90000"/>
              </a:lnSpc>
            </a:pPr>
            <a:r>
              <a:rPr lang="en-AU" altLang="en-US" smtClean="0">
                <a:latin typeface="Arial" pitchFamily="34" charset="0"/>
              </a:rPr>
              <a:t>dealing with issues in large-scaled systems such as efficiency trade-offs between local and global, emergent behaviour of complex systems, etc.</a:t>
            </a:r>
          </a:p>
          <a:p>
            <a:pPr marL="404456" indent="-294550">
              <a:lnSpc>
                <a:spcPct val="90000"/>
              </a:lnSpc>
            </a:pPr>
            <a:r>
              <a:rPr lang="en-US" altLang="en-US" sz="1500" b="1">
                <a:latin typeface="Arial" pitchFamily="34" charset="0"/>
              </a:rPr>
              <a:t>Privacy, Trust, Security, Risk</a:t>
            </a:r>
            <a:r>
              <a:rPr lang="en-AU" altLang="en-US" sz="1500" b="1">
                <a:latin typeface="Arial" pitchFamily="34" charset="0"/>
              </a:rPr>
              <a:t>  for QoS</a:t>
            </a:r>
          </a:p>
          <a:p>
            <a:pPr marL="674094" lvl="1" indent="-252052">
              <a:lnSpc>
                <a:spcPct val="90000"/>
              </a:lnSpc>
            </a:pPr>
            <a:r>
              <a:rPr lang="en-AU" altLang="en-US" smtClean="0">
                <a:latin typeface="Arial" pitchFamily="34" charset="0"/>
              </a:rPr>
              <a:t>design principles for resilient CPS, threat/hazard analysis, cyber-physical inter-dependence anatomy, investigation/prediction of gaming plots at different layers of CPS</a:t>
            </a:r>
          </a:p>
          <a:p>
            <a:pPr marL="674094" lvl="1" indent="-252052">
              <a:lnSpc>
                <a:spcPct val="90000"/>
              </a:lnSpc>
            </a:pPr>
            <a:r>
              <a:rPr lang="en-AU" altLang="en-US" smtClean="0">
                <a:latin typeface="Arial" pitchFamily="34" charset="0"/>
              </a:rPr>
              <a:t>privacy specification that allow reasoning about and proof of privacy properties</a:t>
            </a:r>
          </a:p>
          <a:p>
            <a:pPr marL="674094" lvl="1" indent="-252052">
              <a:lnSpc>
                <a:spcPct val="90000"/>
              </a:lnSpc>
            </a:pPr>
            <a:r>
              <a:rPr lang="en-AU" altLang="en-US" smtClean="0">
                <a:latin typeface="Arial" pitchFamily="34" charset="0"/>
              </a:rPr>
              <a:t>information hiding for real-time streams</a:t>
            </a:r>
          </a:p>
          <a:p>
            <a:pPr marL="674094" lvl="1" indent="-252052">
              <a:lnSpc>
                <a:spcPct val="90000"/>
              </a:lnSpc>
            </a:pPr>
            <a:r>
              <a:rPr lang="en-AU" altLang="en-US" smtClean="0">
                <a:latin typeface="Arial" pitchFamily="34" charset="0"/>
              </a:rPr>
              <a:t>light-weight security solutions </a:t>
            </a:r>
          </a:p>
          <a:p>
            <a:pPr marL="674094" lvl="1" indent="-252052">
              <a:lnSpc>
                <a:spcPct val="90000"/>
              </a:lnSpc>
            </a:pPr>
            <a:r>
              <a:rPr lang="en-AU" altLang="en-US" smtClean="0">
                <a:latin typeface="Arial" pitchFamily="34" charset="0"/>
              </a:rPr>
              <a:t>confidence and trust maps, context-dependent trust models, and truth/falseness detection capabilities.</a:t>
            </a:r>
          </a:p>
          <a:p>
            <a:pPr marL="404456" indent="-294550">
              <a:lnSpc>
                <a:spcPct val="90000"/>
              </a:lnSpc>
            </a:pPr>
            <a:r>
              <a:rPr lang="en-US" altLang="en-US" sz="1500" b="1">
                <a:latin typeface="Arial" pitchFamily="34" charset="0"/>
              </a:rPr>
              <a:t>Robustness, Adaptation, Reconfiguration</a:t>
            </a:r>
            <a:r>
              <a:rPr lang="en-AU" altLang="en-US" sz="1300" b="1">
                <a:latin typeface="Arial" pitchFamily="34" charset="0"/>
              </a:rPr>
              <a:t> </a:t>
            </a:r>
          </a:p>
          <a:p>
            <a:pPr marL="674094" lvl="1" indent="-252052">
              <a:lnSpc>
                <a:spcPct val="90000"/>
              </a:lnSpc>
            </a:pPr>
            <a:r>
              <a:rPr lang="en-AU" altLang="en-US" smtClean="0">
                <a:latin typeface="Arial" pitchFamily="34" charset="0"/>
              </a:rPr>
              <a:t>robust system design that deals with and lives on unexpected uncertainties occurring in both cyber and physical worlds</a:t>
            </a:r>
          </a:p>
          <a:p>
            <a:pPr marL="674094" lvl="1" indent="-252052">
              <a:lnSpc>
                <a:spcPct val="90000"/>
              </a:lnSpc>
            </a:pPr>
            <a:r>
              <a:rPr lang="en-AU" altLang="en-US" smtClean="0">
                <a:latin typeface="Arial" pitchFamily="34" charset="0"/>
              </a:rPr>
              <a:t>adapt to faults through (self-) reconfiguration at both physical and cyber levels</a:t>
            </a:r>
          </a:p>
          <a:p>
            <a:pPr marL="674094" lvl="1" indent="-252052">
              <a:lnSpc>
                <a:spcPct val="90000"/>
              </a:lnSpc>
            </a:pPr>
            <a:r>
              <a:rPr lang="en-AU" altLang="en-US" smtClean="0">
                <a:latin typeface="Arial" pitchFamily="34" charset="0"/>
              </a:rPr>
              <a:t>fault recovery techniques</a:t>
            </a:r>
          </a:p>
          <a:p>
            <a:pPr marL="674094" lvl="1" indent="-252052">
              <a:lnSpc>
                <a:spcPct val="90000"/>
              </a:lnSpc>
            </a:pPr>
            <a:r>
              <a:rPr lang="en-AU" altLang="en-US" smtClean="0">
                <a:latin typeface="Arial" pitchFamily="34" charset="0"/>
              </a:rPr>
              <a:t>system evolvement through learning faults and dealing with uncertainties in the past scenarios and through  run-time reconfiguration and hot deployment</a:t>
            </a:r>
          </a:p>
          <a:p>
            <a:pPr marL="404456" indent="-294550">
              <a:lnSpc>
                <a:spcPct val="90000"/>
              </a:lnSpc>
            </a:pPr>
            <a:r>
              <a:rPr lang="en-US" altLang="en-US" sz="1500" b="1">
                <a:latin typeface="Arial" pitchFamily="34" charset="0"/>
              </a:rPr>
              <a:t>Software</a:t>
            </a:r>
          </a:p>
          <a:p>
            <a:pPr marL="674094" lvl="1" indent="-252052">
              <a:lnSpc>
                <a:spcPct val="90000"/>
              </a:lnSpc>
            </a:pPr>
            <a:r>
              <a:rPr lang="en-AU" altLang="en-US" smtClean="0">
                <a:latin typeface="Arial" pitchFamily="34" charset="0"/>
              </a:rPr>
              <a:t>programming languages and abstraction models (of semantics and performance) that provide infrastructure to manage the massive complexity and scales of CPS</a:t>
            </a:r>
          </a:p>
          <a:p>
            <a:pPr marL="674094" lvl="1" indent="-252052">
              <a:lnSpc>
                <a:spcPct val="90000"/>
              </a:lnSpc>
            </a:pPr>
            <a:r>
              <a:rPr lang="en-AU" altLang="en-US" smtClean="0">
                <a:latin typeface="Arial" pitchFamily="34" charset="0"/>
              </a:rPr>
              <a:t>control theories that can reason about the behaviour of the hardware platform that runs the software and their inter-related feedback loop effects</a:t>
            </a:r>
          </a:p>
          <a:p>
            <a:pPr marL="674094" lvl="1" indent="-252052">
              <a:lnSpc>
                <a:spcPct val="90000"/>
              </a:lnSpc>
            </a:pPr>
            <a:r>
              <a:rPr lang="en-AU" altLang="en-US" smtClean="0">
                <a:latin typeface="Arial" pitchFamily="34" charset="0"/>
              </a:rPr>
              <a:t>computational models that establish an explicit connection between computational faults and control-theoretical error conditions and that includes time in their elementary semantics and the evaluation judgment (e.g. the correctness of an algorithm)</a:t>
            </a:r>
          </a:p>
          <a:p>
            <a:pPr marL="674094" lvl="1" indent="-252052">
              <a:lnSpc>
                <a:spcPct val="90000"/>
              </a:lnSpc>
            </a:pPr>
            <a:r>
              <a:rPr lang="en-AU" altLang="en-US" smtClean="0">
                <a:latin typeface="Arial" pitchFamily="34" charset="0"/>
              </a:rPr>
              <a:t>a framework that integrates various software techniques into a holistic solution for CPS</a:t>
            </a:r>
            <a:endParaRPr lang="en-US" altLang="en-US" smtClean="0">
              <a:latin typeface="Arial" pitchFamily="34" charset="0"/>
            </a:endParaRPr>
          </a:p>
          <a:p>
            <a:pPr marL="404456" indent="-294550"/>
            <a:endParaRPr lang="en-AU" altLang="en-US" smtClean="0">
              <a:latin typeface="Arial" pitchFamily="34" charset="0"/>
            </a:endParaRPr>
          </a:p>
          <a:p>
            <a:pPr marL="404456" indent="-294550"/>
            <a:endParaRPr lang="en-AU" altLang="en-US" smtClean="0">
              <a:latin typeface="Arial" pitchFamily="34" charset="0"/>
            </a:endParaRPr>
          </a:p>
          <a:p>
            <a:pPr marL="404456" indent="-294550"/>
            <a:r>
              <a:rPr lang="en-AU" altLang="en-US" smtClean="0">
                <a:latin typeface="Arial" pitchFamily="34" charset="0"/>
              </a:rPr>
              <a:t>Design and Architecture Framework</a:t>
            </a:r>
          </a:p>
          <a:p>
            <a:pPr marL="404456" indent="-294550"/>
            <a:r>
              <a:rPr lang="en-AU" altLang="en-US" smtClean="0">
                <a:latin typeface="Arial" pitchFamily="34" charset="0"/>
              </a:rPr>
              <a:t>Heterogeneous applications/systems operating at different time &amp; space scales.</a:t>
            </a:r>
          </a:p>
          <a:p>
            <a:pPr marL="404456" indent="-294550"/>
            <a:r>
              <a:rPr lang="en-AU" altLang="en-US" smtClean="0">
                <a:latin typeface="Arial" pitchFamily="34" charset="0"/>
              </a:rPr>
              <a:t>QoS composition of Cyber, Network and Physical components</a:t>
            </a:r>
          </a:p>
          <a:p>
            <a:pPr marL="404456" indent="-294550"/>
            <a:r>
              <a:rPr lang="en-AU" altLang="en-US" smtClean="0">
                <a:latin typeface="Arial" pitchFamily="34" charset="0"/>
              </a:rPr>
              <a:t>Privacy, Security, Trust, Risks and Decisions</a:t>
            </a:r>
          </a:p>
          <a:p>
            <a:pPr marL="404456" indent="-294550"/>
            <a:r>
              <a:rPr lang="en-AU" altLang="en-US" smtClean="0">
                <a:latin typeface="Arial" pitchFamily="34" charset="0"/>
              </a:rPr>
              <a:t>Real Time Information &amp; Resources</a:t>
            </a:r>
          </a:p>
          <a:p>
            <a:pPr marL="404456" indent="-294550">
              <a:buFontTx/>
              <a:buChar char="•"/>
            </a:pPr>
            <a:endParaRPr lang="en-US" altLang="en-US" smtClean="0">
              <a:latin typeface="Arial" pitchFamily="34" charset="0"/>
            </a:endParaRPr>
          </a:p>
          <a:p>
            <a:pPr marL="404456" indent="-294550">
              <a:buFontTx/>
              <a:buChar char="•"/>
            </a:pPr>
            <a:endParaRPr lang="en-US" altLang="en-US" smtClean="0">
              <a:latin typeface="Arial" pitchFamily="34" charset="0"/>
            </a:endParaRPr>
          </a:p>
          <a:p>
            <a:pPr marL="404456" indent="-294550">
              <a:buFontTx/>
              <a:buChar char="•"/>
            </a:pPr>
            <a:r>
              <a:rPr lang="en-US" altLang="en-US" smtClean="0">
                <a:latin typeface="Arial" pitchFamily="34" charset="0"/>
              </a:rPr>
              <a:t>Software Architectures </a:t>
            </a:r>
          </a:p>
          <a:p>
            <a:pPr marL="404456" indent="-294550">
              <a:buFontTx/>
              <a:buChar char="•"/>
            </a:pPr>
            <a:r>
              <a:rPr lang="en-US" altLang="en-US" smtClean="0">
                <a:latin typeface="Arial" pitchFamily="34" charset="0"/>
              </a:rPr>
              <a:t>Web of Things</a:t>
            </a:r>
          </a:p>
          <a:p>
            <a:pPr marL="404456" indent="-294550">
              <a:buFontTx/>
              <a:buChar char="•"/>
            </a:pPr>
            <a:r>
              <a:rPr lang="en-US" altLang="en-US" smtClean="0">
                <a:latin typeface="Arial" pitchFamily="34" charset="0"/>
              </a:rPr>
              <a:t>Internet of Things</a:t>
            </a:r>
          </a:p>
          <a:p>
            <a:pPr marL="404456" indent="-294550">
              <a:buFontTx/>
              <a:buChar char="•"/>
            </a:pPr>
            <a:r>
              <a:rPr lang="en-US" altLang="en-US" smtClean="0">
                <a:latin typeface="Arial" pitchFamily="34" charset="0"/>
              </a:rPr>
              <a:t>new theories and engineering practices</a:t>
            </a:r>
          </a:p>
          <a:p>
            <a:pPr marL="404456" indent="-294550">
              <a:buFontTx/>
              <a:buChar char="•"/>
            </a:pPr>
            <a:r>
              <a:rPr lang="en-US" altLang="en-US" smtClean="0">
                <a:latin typeface="Arial" pitchFamily="34" charset="0"/>
              </a:rPr>
              <a:t>model cyber and physical resources in a unified framework</a:t>
            </a:r>
          </a:p>
          <a:p>
            <a:pPr marL="404456" indent="-294550">
              <a:buFontTx/>
              <a:buChar char="•"/>
            </a:pPr>
            <a:r>
              <a:rPr lang="en-US" altLang="en-US" smtClean="0">
                <a:latin typeface="Arial" pitchFamily="34" charset="0"/>
              </a:rPr>
              <a:t>integrated models addressing issues from both worlds</a:t>
            </a:r>
          </a:p>
          <a:p>
            <a:pPr marL="404456" indent="-294550">
              <a:buFontTx/>
              <a:buChar char="•"/>
            </a:pPr>
            <a:r>
              <a:rPr lang="en-US" altLang="en-US" smtClean="0">
                <a:latin typeface="Arial" pitchFamily="34" charset="0"/>
              </a:rPr>
              <a:t>a novel architecture which allows the connection of sensors/actuators into the internet in a form suitable for standardized finding and invocation of sensors/actuators based on the Web of Things</a:t>
            </a:r>
          </a:p>
          <a:p>
            <a:pPr marL="404456" indent="-294550">
              <a:buFontTx/>
              <a:buChar char="•"/>
            </a:pPr>
            <a:r>
              <a:rPr lang="en-US" altLang="en-US" smtClean="0">
                <a:latin typeface="Arial" pitchFamily="34" charset="0"/>
              </a:rPr>
              <a:t>direct connection of real-world objects with the internet in contrast to the earlier web which allows connection of virtual objects</a:t>
            </a:r>
          </a:p>
          <a:p>
            <a:pPr marL="404456" indent="-294550"/>
            <a:endParaRPr lang="en-AU" altLang="en-US" smtClean="0">
              <a:latin typeface="Arial" pitchFamily="34" charset="0"/>
            </a:endParaRPr>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spcBef>
                <a:spcPct val="30000"/>
              </a:spcBef>
              <a:defRPr kumimoji="1" sz="1100">
                <a:solidFill>
                  <a:schemeClr val="tx1"/>
                </a:solidFill>
                <a:latin typeface="Arial" pitchFamily="34" charset="0"/>
                <a:ea typeface="MS PMincho" pitchFamily="18" charset="-128"/>
              </a:defRPr>
            </a:lvl1pPr>
            <a:lvl2pPr marL="685817" indent="-263776" defTabSz="914423" eaLnBrk="0" hangingPunct="0">
              <a:spcBef>
                <a:spcPct val="30000"/>
              </a:spcBef>
              <a:defRPr kumimoji="1" sz="1100">
                <a:solidFill>
                  <a:schemeClr val="tx1"/>
                </a:solidFill>
                <a:latin typeface="Arial" pitchFamily="34" charset="0"/>
                <a:ea typeface="MS PMincho" pitchFamily="18" charset="-128"/>
              </a:defRPr>
            </a:lvl2pPr>
            <a:lvl3pPr marL="1055103" indent="-211021" defTabSz="914423" eaLnBrk="0" hangingPunct="0">
              <a:spcBef>
                <a:spcPct val="30000"/>
              </a:spcBef>
              <a:defRPr kumimoji="1" sz="1100">
                <a:solidFill>
                  <a:schemeClr val="tx1"/>
                </a:solidFill>
                <a:latin typeface="Arial" pitchFamily="34" charset="0"/>
                <a:ea typeface="MS PMincho" pitchFamily="18" charset="-128"/>
              </a:defRPr>
            </a:lvl3pPr>
            <a:lvl4pPr marL="1477145" indent="-211021" defTabSz="914423" eaLnBrk="0" hangingPunct="0">
              <a:spcBef>
                <a:spcPct val="30000"/>
              </a:spcBef>
              <a:defRPr kumimoji="1" sz="1100">
                <a:solidFill>
                  <a:schemeClr val="tx1"/>
                </a:solidFill>
                <a:latin typeface="Arial" pitchFamily="34" charset="0"/>
                <a:ea typeface="MS PMincho" pitchFamily="18" charset="-128"/>
              </a:defRPr>
            </a:lvl4pPr>
            <a:lvl5pPr marL="1899186" indent="-211021" defTabSz="914423" eaLnBrk="0" hangingPunct="0">
              <a:spcBef>
                <a:spcPct val="30000"/>
              </a:spcBef>
              <a:defRPr kumimoji="1" sz="1100">
                <a:solidFill>
                  <a:schemeClr val="tx1"/>
                </a:solidFill>
                <a:latin typeface="Arial" pitchFamily="34" charset="0"/>
                <a:ea typeface="MS PMincho" pitchFamily="18" charset="-128"/>
              </a:defRPr>
            </a:lvl5pPr>
            <a:lvl6pPr marL="2321227"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6pPr>
            <a:lvl7pPr marL="2743269"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7pPr>
            <a:lvl8pPr marL="3165310"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8pPr>
            <a:lvl9pPr marL="3587351" indent="-211021" defTabSz="914423" eaLnBrk="0" fontAlgn="base" hangingPunct="0">
              <a:spcBef>
                <a:spcPct val="30000"/>
              </a:spcBef>
              <a:spcAft>
                <a:spcPct val="0"/>
              </a:spcAft>
              <a:defRPr kumimoji="1" sz="1100">
                <a:solidFill>
                  <a:schemeClr val="tx1"/>
                </a:solidFill>
                <a:latin typeface="Arial" pitchFamily="34" charset="0"/>
                <a:ea typeface="MS PMincho" pitchFamily="18" charset="-128"/>
              </a:defRPr>
            </a:lvl9pPr>
          </a:lstStyle>
          <a:p>
            <a:pPr eaLnBrk="1" hangingPunct="1">
              <a:spcBef>
                <a:spcPct val="0"/>
              </a:spcBef>
            </a:pPr>
            <a:fld id="{06C7E863-49A7-4826-852A-174753BFF0F1}" type="slidenum">
              <a:rPr lang="en-US" altLang="ja-JP" sz="1200">
                <a:ea typeface="MS PGothic" pitchFamily="34" charset="-128"/>
              </a:rPr>
              <a:pPr eaLnBrk="1" hangingPunct="1">
                <a:spcBef>
                  <a:spcPct val="0"/>
                </a:spcBef>
              </a:pPr>
              <a:t>35</a:t>
            </a:fld>
            <a:endParaRPr lang="en-US" altLang="ja-JP" sz="1200">
              <a:ea typeface="MS PGothic"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mtClean="0"/>
              <a:t>- Additive metric: sum of the individual QoS metric along a network path. end-to-end delay (latency), which is the sum of the transmission delays across each link and the processing delays of each router. Delay jitter and logarithm of probability</a:t>
            </a:r>
          </a:p>
          <a:p>
            <a:r>
              <a:rPr lang="en-AU" altLang="en-US" smtClean="0"/>
              <a:t>of successful transmission</a:t>
            </a:r>
          </a:p>
          <a:p>
            <a:endParaRPr lang="en-AU" altLang="en-US" smtClean="0"/>
          </a:p>
          <a:p>
            <a:r>
              <a:rPr lang="en-AU" altLang="en-US" smtClean="0"/>
              <a:t>- Multiplicative metric: product of the individual QoS metrics along a path. probability of successful transmission and reliability. Metrics of this type can be changed into an additive metric by taking their logarithms.</a:t>
            </a:r>
          </a:p>
          <a:p>
            <a:endParaRPr lang="en-AU" altLang="en-US" smtClean="0"/>
          </a:p>
          <a:p>
            <a:pPr>
              <a:buFontTx/>
              <a:buChar char="-"/>
            </a:pPr>
            <a:r>
              <a:rPr lang="en-AU" altLang="en-US" smtClean="0"/>
              <a:t>Concave metric: either the maximum or minimum QoS metric of all the individual QoS metric along a path. minimum available bandwidth.</a:t>
            </a:r>
          </a:p>
          <a:p>
            <a:pPr>
              <a:buFontTx/>
              <a:buChar char="-"/>
            </a:pPr>
            <a:endParaRPr lang="en-AU" altLang="en-US" smtClean="0"/>
          </a:p>
        </p:txBody>
      </p:sp>
      <p:sp>
        <p:nvSpPr>
          <p:cNvPr id="4" name="Slide Number Placeholder 3"/>
          <p:cNvSpPr>
            <a:spLocks noGrp="1"/>
          </p:cNvSpPr>
          <p:nvPr>
            <p:ph type="sldNum" sz="quarter" idx="5"/>
          </p:nvPr>
        </p:nvSpPr>
        <p:spPr/>
        <p:txBody>
          <a:bodyPr/>
          <a:lstStyle>
            <a:lvl1pPr eaLnBrk="0" hangingPunct="0">
              <a:defRPr sz="2000">
                <a:solidFill>
                  <a:schemeClr val="tx1"/>
                </a:solidFill>
                <a:latin typeface="Arial Rounded MT Bold" pitchFamily="34" charset="0"/>
                <a:cs typeface="Arial" pitchFamily="34" charset="0"/>
              </a:defRPr>
            </a:lvl1pPr>
            <a:lvl2pPr marL="742950" indent="-285750" eaLnBrk="0" hangingPunct="0">
              <a:defRPr sz="2000">
                <a:solidFill>
                  <a:schemeClr val="tx1"/>
                </a:solidFill>
                <a:latin typeface="Arial Rounded MT Bold" pitchFamily="34" charset="0"/>
                <a:cs typeface="Arial" pitchFamily="34" charset="0"/>
              </a:defRPr>
            </a:lvl2pPr>
            <a:lvl3pPr marL="1143000" indent="-228600" eaLnBrk="0" hangingPunct="0">
              <a:defRPr sz="2000">
                <a:solidFill>
                  <a:schemeClr val="tx1"/>
                </a:solidFill>
                <a:latin typeface="Arial Rounded MT Bold" pitchFamily="34" charset="0"/>
                <a:cs typeface="Arial" pitchFamily="34" charset="0"/>
              </a:defRPr>
            </a:lvl3pPr>
            <a:lvl4pPr marL="1600200" indent="-228600" eaLnBrk="0" hangingPunct="0">
              <a:defRPr sz="2000">
                <a:solidFill>
                  <a:schemeClr val="tx1"/>
                </a:solidFill>
                <a:latin typeface="Arial Rounded MT Bold" pitchFamily="34" charset="0"/>
                <a:cs typeface="Arial" pitchFamily="34" charset="0"/>
              </a:defRPr>
            </a:lvl4pPr>
            <a:lvl5pPr marL="2057400" indent="-228600" eaLnBrk="0" hangingPunct="0">
              <a:defRPr sz="2000">
                <a:solidFill>
                  <a:schemeClr val="tx1"/>
                </a:solidFill>
                <a:latin typeface="Arial Rounded MT Bold"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Rounded MT Bold"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Rounded MT Bold"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Rounded MT Bold"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Rounded MT Bold" pitchFamily="34" charset="0"/>
                <a:cs typeface="Arial" pitchFamily="34" charset="0"/>
              </a:defRPr>
            </a:lvl9pPr>
          </a:lstStyle>
          <a:p>
            <a:pPr eaLnBrk="1" hangingPunct="1"/>
            <a:fld id="{D4423759-384C-42CA-881C-9EB6F46FF6F6}" type="slidenum">
              <a:rPr lang="en-US" altLang="en-US" sz="1200">
                <a:latin typeface="Arial" pitchFamily="34" charset="0"/>
              </a:rPr>
              <a:pPr eaLnBrk="1" hangingPunct="1"/>
              <a:t>41</a:t>
            </a:fld>
            <a:endParaRPr lang="en-US" altLang="en-US"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and Real time Analytics</a:t>
            </a:r>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2</a:t>
            </a:fld>
            <a:endParaRPr lang="en-AU" dirty="0"/>
          </a:p>
        </p:txBody>
      </p:sp>
    </p:spTree>
    <p:extLst>
      <p:ext uri="{BB962C8B-B14F-4D97-AF65-F5344CB8AC3E}">
        <p14:creationId xmlns:p14="http://schemas.microsoft.com/office/powerpoint/2010/main" val="3664454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and Real time Analytics</a:t>
            </a:r>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42</a:t>
            </a:fld>
            <a:endParaRPr lang="en-AU" dirty="0"/>
          </a:p>
        </p:txBody>
      </p:sp>
    </p:spTree>
    <p:extLst>
      <p:ext uri="{BB962C8B-B14F-4D97-AF65-F5344CB8AC3E}">
        <p14:creationId xmlns:p14="http://schemas.microsoft.com/office/powerpoint/2010/main" val="3664454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and Real time Analytics</a:t>
            </a:r>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56</a:t>
            </a:fld>
            <a:endParaRPr lang="en-AU" dirty="0"/>
          </a:p>
        </p:txBody>
      </p:sp>
    </p:spTree>
    <p:extLst>
      <p:ext uri="{BB962C8B-B14F-4D97-AF65-F5344CB8AC3E}">
        <p14:creationId xmlns:p14="http://schemas.microsoft.com/office/powerpoint/2010/main" val="3664454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917575" y="744538"/>
            <a:ext cx="4962525" cy="37226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latin typeface="Times" pitchFamily="-16" charset="0"/>
            </a:endParaRP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16" charset="0"/>
              </a:defRPr>
            </a:lvl1pPr>
            <a:lvl2pPr marL="742950" indent="-285750">
              <a:spcBef>
                <a:spcPct val="30000"/>
              </a:spcBef>
              <a:defRPr sz="1200">
                <a:solidFill>
                  <a:schemeClr val="tx1"/>
                </a:solidFill>
                <a:latin typeface="Times" pitchFamily="-16" charset="0"/>
              </a:defRPr>
            </a:lvl2pPr>
            <a:lvl3pPr marL="1143000" indent="-228600">
              <a:spcBef>
                <a:spcPct val="30000"/>
              </a:spcBef>
              <a:defRPr sz="1200">
                <a:solidFill>
                  <a:schemeClr val="tx1"/>
                </a:solidFill>
                <a:latin typeface="Times" pitchFamily="-16" charset="0"/>
              </a:defRPr>
            </a:lvl3pPr>
            <a:lvl4pPr marL="1600200" indent="-228600">
              <a:spcBef>
                <a:spcPct val="30000"/>
              </a:spcBef>
              <a:defRPr sz="1200">
                <a:solidFill>
                  <a:schemeClr val="tx1"/>
                </a:solidFill>
                <a:latin typeface="Times" pitchFamily="-16" charset="0"/>
              </a:defRPr>
            </a:lvl4pPr>
            <a:lvl5pPr marL="2057400" indent="-228600">
              <a:spcBef>
                <a:spcPct val="30000"/>
              </a:spcBef>
              <a:defRPr sz="1200">
                <a:solidFill>
                  <a:schemeClr val="tx1"/>
                </a:solidFill>
                <a:latin typeface="Times" pitchFamily="-16" charset="0"/>
              </a:defRPr>
            </a:lvl5pPr>
            <a:lvl6pPr marL="2514600" indent="-228600" eaLnBrk="0" fontAlgn="base" hangingPunct="0">
              <a:spcBef>
                <a:spcPct val="30000"/>
              </a:spcBef>
              <a:spcAft>
                <a:spcPct val="0"/>
              </a:spcAft>
              <a:defRPr sz="1200">
                <a:solidFill>
                  <a:schemeClr val="tx1"/>
                </a:solidFill>
                <a:latin typeface="Times" pitchFamily="-16" charset="0"/>
              </a:defRPr>
            </a:lvl6pPr>
            <a:lvl7pPr marL="2971800" indent="-228600" eaLnBrk="0" fontAlgn="base" hangingPunct="0">
              <a:spcBef>
                <a:spcPct val="30000"/>
              </a:spcBef>
              <a:spcAft>
                <a:spcPct val="0"/>
              </a:spcAft>
              <a:defRPr sz="1200">
                <a:solidFill>
                  <a:schemeClr val="tx1"/>
                </a:solidFill>
                <a:latin typeface="Times" pitchFamily="-16" charset="0"/>
              </a:defRPr>
            </a:lvl7pPr>
            <a:lvl8pPr marL="3429000" indent="-228600" eaLnBrk="0" fontAlgn="base" hangingPunct="0">
              <a:spcBef>
                <a:spcPct val="30000"/>
              </a:spcBef>
              <a:spcAft>
                <a:spcPct val="0"/>
              </a:spcAft>
              <a:defRPr sz="1200">
                <a:solidFill>
                  <a:schemeClr val="tx1"/>
                </a:solidFill>
                <a:latin typeface="Times" pitchFamily="-16" charset="0"/>
              </a:defRPr>
            </a:lvl8pPr>
            <a:lvl9pPr marL="3886200" indent="-228600" eaLnBrk="0" fontAlgn="base" hangingPunct="0">
              <a:spcBef>
                <a:spcPct val="30000"/>
              </a:spcBef>
              <a:spcAft>
                <a:spcPct val="0"/>
              </a:spcAft>
              <a:defRPr sz="1200">
                <a:solidFill>
                  <a:schemeClr val="tx1"/>
                </a:solidFill>
                <a:latin typeface="Times" pitchFamily="-16" charset="0"/>
              </a:defRPr>
            </a:lvl9pPr>
          </a:lstStyle>
          <a:p>
            <a:pPr>
              <a:spcBef>
                <a:spcPct val="0"/>
              </a:spcBef>
            </a:pPr>
            <a:fld id="{BA494FB0-2005-4094-A700-D52B547B010A}" type="slidenum">
              <a:rPr lang="en-US" altLang="ja-JP" smtClean="0">
                <a:latin typeface="Arial" charset="0"/>
              </a:rPr>
              <a:pPr>
                <a:spcBef>
                  <a:spcPct val="0"/>
                </a:spcBef>
              </a:pPr>
              <a:t>71</a:t>
            </a:fld>
            <a:endParaRPr lang="en-US" altLang="ja-JP"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and Real time Analytics</a:t>
            </a:r>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72</a:t>
            </a:fld>
            <a:endParaRPr lang="en-AU" dirty="0"/>
          </a:p>
        </p:txBody>
      </p:sp>
    </p:spTree>
    <p:extLst>
      <p:ext uri="{BB962C8B-B14F-4D97-AF65-F5344CB8AC3E}">
        <p14:creationId xmlns:p14="http://schemas.microsoft.com/office/powerpoint/2010/main" val="3664454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and Real time Analytics</a:t>
            </a:r>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73</a:t>
            </a:fld>
            <a:endParaRPr lang="en-AU" dirty="0"/>
          </a:p>
        </p:txBody>
      </p:sp>
    </p:spTree>
    <p:extLst>
      <p:ext uri="{BB962C8B-B14F-4D97-AF65-F5344CB8AC3E}">
        <p14:creationId xmlns:p14="http://schemas.microsoft.com/office/powerpoint/2010/main" val="3664454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281FC2CD-8A34-4D46-BBEE-99BF3FFD90D1}" type="slidenum">
              <a:rPr lang="en-US" smtClean="0"/>
              <a:pPr/>
              <a:t>76</a:t>
            </a:fld>
            <a:endParaRPr lang="en-US" dirty="0"/>
          </a:p>
        </p:txBody>
      </p:sp>
    </p:spTree>
    <p:extLst>
      <p:ext uri="{BB962C8B-B14F-4D97-AF65-F5344CB8AC3E}">
        <p14:creationId xmlns:p14="http://schemas.microsoft.com/office/powerpoint/2010/main" val="3170814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and Real time Analytics</a:t>
            </a:r>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3</a:t>
            </a:fld>
            <a:endParaRPr lang="en-AU" dirty="0"/>
          </a:p>
        </p:txBody>
      </p:sp>
    </p:spTree>
    <p:extLst>
      <p:ext uri="{BB962C8B-B14F-4D97-AF65-F5344CB8AC3E}">
        <p14:creationId xmlns:p14="http://schemas.microsoft.com/office/powerpoint/2010/main" val="366445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altLang="en-US" sz="1200" dirty="0" smtClean="0"/>
              <a:t>Adapted from </a:t>
            </a:r>
            <a:r>
              <a:rPr lang="en-AU" altLang="en-US" sz="1200" dirty="0" err="1" smtClean="0"/>
              <a:t>from</a:t>
            </a:r>
            <a:r>
              <a:rPr lang="en-AU" altLang="en-US" sz="1200" dirty="0" smtClean="0"/>
              <a:t> http://clasejosemanuel.blogspot.com/2011/05/cada-vez-mas-cerca-el-internet-de-las.html</a:t>
            </a:r>
          </a:p>
          <a:p>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4</a:t>
            </a:fld>
            <a:endParaRPr lang="en-AU"/>
          </a:p>
        </p:txBody>
      </p:sp>
    </p:spTree>
    <p:extLst>
      <p:ext uri="{BB962C8B-B14F-4D97-AF65-F5344CB8AC3E}">
        <p14:creationId xmlns:p14="http://schemas.microsoft.com/office/powerpoint/2010/main" val="223205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t>Ongoing advances in science and engineering will improve the link between computational and physical elements, dramatically increasing the adaptability, autonomy, efficiency, functionality, reliability, safety, and usability of cyber-physical systems. </a:t>
            </a:r>
          </a:p>
          <a:p>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9</a:t>
            </a:fld>
            <a:endParaRPr lang="en-AU"/>
          </a:p>
        </p:txBody>
      </p:sp>
    </p:spTree>
    <p:extLst>
      <p:ext uri="{BB962C8B-B14F-4D97-AF65-F5344CB8AC3E}">
        <p14:creationId xmlns:p14="http://schemas.microsoft.com/office/powerpoint/2010/main" val="2724140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smtClean="0"/>
              <a:t>Ongoing advances in science and engineering will improve the link between computational and physical elements, dramatically increasing the adaptability, autonomy, efficiency, functionality, reliability, safety, and usability of cyber-physical systems. </a:t>
            </a:r>
          </a:p>
          <a:p>
            <a:endParaRPr lang="en-AU"/>
          </a:p>
        </p:txBody>
      </p:sp>
      <p:sp>
        <p:nvSpPr>
          <p:cNvPr id="4" name="Slide Number Placeholder 3"/>
          <p:cNvSpPr>
            <a:spLocks noGrp="1"/>
          </p:cNvSpPr>
          <p:nvPr>
            <p:ph type="sldNum" sz="quarter" idx="10"/>
          </p:nvPr>
        </p:nvSpPr>
        <p:spPr/>
        <p:txBody>
          <a:bodyPr/>
          <a:lstStyle/>
          <a:p>
            <a:fld id="{2604DC88-A63E-4080-B9FD-3068F87A8563}" type="slidenum">
              <a:rPr lang="en-AU" smtClean="0"/>
              <a:t>10</a:t>
            </a:fld>
            <a:endParaRPr lang="en-AU"/>
          </a:p>
        </p:txBody>
      </p:sp>
    </p:spTree>
    <p:extLst>
      <p:ext uri="{BB962C8B-B14F-4D97-AF65-F5344CB8AC3E}">
        <p14:creationId xmlns:p14="http://schemas.microsoft.com/office/powerpoint/2010/main" val="272414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3732" name="Slide Number Placeholder 3"/>
          <p:cNvSpPr>
            <a:spLocks noGrp="1"/>
          </p:cNvSpPr>
          <p:nvPr>
            <p:ph type="sldNum" sz="quarter" idx="5"/>
          </p:nvPr>
        </p:nvSpPr>
        <p:spPr/>
        <p:txBody>
          <a:bodyPr/>
          <a:lstStyle>
            <a:lvl1pPr eaLnBrk="0" hangingPunct="0">
              <a:defRPr sz="2000">
                <a:solidFill>
                  <a:schemeClr val="tx1"/>
                </a:solidFill>
                <a:latin typeface="Arial Rounded MT Bold" pitchFamily="34" charset="0"/>
                <a:cs typeface="Arial" pitchFamily="34" charset="0"/>
              </a:defRPr>
            </a:lvl1pPr>
            <a:lvl2pPr marL="742950" indent="-285750" eaLnBrk="0" hangingPunct="0">
              <a:defRPr sz="2000">
                <a:solidFill>
                  <a:schemeClr val="tx1"/>
                </a:solidFill>
                <a:latin typeface="Arial Rounded MT Bold" pitchFamily="34" charset="0"/>
                <a:cs typeface="Arial" pitchFamily="34" charset="0"/>
              </a:defRPr>
            </a:lvl2pPr>
            <a:lvl3pPr marL="1143000" indent="-228600" eaLnBrk="0" hangingPunct="0">
              <a:defRPr sz="2000">
                <a:solidFill>
                  <a:schemeClr val="tx1"/>
                </a:solidFill>
                <a:latin typeface="Arial Rounded MT Bold" pitchFamily="34" charset="0"/>
                <a:cs typeface="Arial" pitchFamily="34" charset="0"/>
              </a:defRPr>
            </a:lvl3pPr>
            <a:lvl4pPr marL="1600200" indent="-228600" eaLnBrk="0" hangingPunct="0">
              <a:defRPr sz="2000">
                <a:solidFill>
                  <a:schemeClr val="tx1"/>
                </a:solidFill>
                <a:latin typeface="Arial Rounded MT Bold" pitchFamily="34" charset="0"/>
                <a:cs typeface="Arial" pitchFamily="34" charset="0"/>
              </a:defRPr>
            </a:lvl4pPr>
            <a:lvl5pPr marL="2057400" indent="-228600" eaLnBrk="0" hangingPunct="0">
              <a:defRPr sz="2000">
                <a:solidFill>
                  <a:schemeClr val="tx1"/>
                </a:solidFill>
                <a:latin typeface="Arial Rounded MT Bold"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Rounded MT Bold"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Rounded MT Bold"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Rounded MT Bold"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Rounded MT Bold" pitchFamily="34" charset="0"/>
                <a:cs typeface="Arial" pitchFamily="34" charset="0"/>
              </a:defRPr>
            </a:lvl9pPr>
          </a:lstStyle>
          <a:p>
            <a:pPr eaLnBrk="1" hangingPunct="1"/>
            <a:fld id="{7F96C886-718D-4BB8-B784-148328E50071}" type="slidenum">
              <a:rPr lang="en-US" altLang="en-US" sz="1200">
                <a:latin typeface="Arial" pitchFamily="34" charset="0"/>
                <a:ea typeface="SimSun" pitchFamily="2" charset="-122"/>
              </a:rPr>
              <a:pPr eaLnBrk="1" hangingPunct="1"/>
              <a:t>11</a:t>
            </a:fld>
            <a:endParaRPr lang="en-US" altLang="en-US" sz="1200">
              <a:latin typeface="Arial" pitchFamily="34" charset="0"/>
              <a:ea typeface="SimSun"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and Real time Analytics</a:t>
            </a:r>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13</a:t>
            </a:fld>
            <a:endParaRPr lang="en-AU" dirty="0"/>
          </a:p>
        </p:txBody>
      </p:sp>
    </p:spTree>
    <p:extLst>
      <p:ext uri="{BB962C8B-B14F-4D97-AF65-F5344CB8AC3E}">
        <p14:creationId xmlns:p14="http://schemas.microsoft.com/office/powerpoint/2010/main" val="3664454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and Real time Analytics</a:t>
            </a:r>
            <a:endParaRPr lang="en-AU" dirty="0"/>
          </a:p>
        </p:txBody>
      </p:sp>
      <p:sp>
        <p:nvSpPr>
          <p:cNvPr id="4" name="Slide Number Placeholder 3"/>
          <p:cNvSpPr>
            <a:spLocks noGrp="1"/>
          </p:cNvSpPr>
          <p:nvPr>
            <p:ph type="sldNum" sz="quarter" idx="10"/>
          </p:nvPr>
        </p:nvSpPr>
        <p:spPr/>
        <p:txBody>
          <a:bodyPr/>
          <a:lstStyle/>
          <a:p>
            <a:fld id="{2604DC88-A63E-4080-B9FD-3068F87A8563}" type="slidenum">
              <a:rPr lang="en-AU" smtClean="0"/>
              <a:t>15</a:t>
            </a:fld>
            <a:endParaRPr lang="en-AU" dirty="0"/>
          </a:p>
        </p:txBody>
      </p:sp>
    </p:spTree>
    <p:extLst>
      <p:ext uri="{BB962C8B-B14F-4D97-AF65-F5344CB8AC3E}">
        <p14:creationId xmlns:p14="http://schemas.microsoft.com/office/powerpoint/2010/main" val="366445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r>
              <a:rPr lang="en-AU" smtClean="0"/>
              <a:t>E.chang@adfa.edu.au</a:t>
            </a:r>
            <a:endParaRPr lang="en-AU"/>
          </a:p>
        </p:txBody>
      </p:sp>
      <p:sp>
        <p:nvSpPr>
          <p:cNvPr id="6" name="Slide Number Placeholder 5"/>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355189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r>
              <a:rPr lang="en-AU" smtClean="0"/>
              <a:t>E.chang@adfa.edu.au</a:t>
            </a:r>
            <a:endParaRPr lang="en-AU"/>
          </a:p>
        </p:txBody>
      </p:sp>
      <p:sp>
        <p:nvSpPr>
          <p:cNvPr id="6" name="Slide Number Placeholder 5"/>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209881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r>
              <a:rPr lang="en-AU" smtClean="0"/>
              <a:t>E.chang@adfa.edu.au</a:t>
            </a:r>
            <a:endParaRPr lang="en-AU"/>
          </a:p>
        </p:txBody>
      </p:sp>
      <p:sp>
        <p:nvSpPr>
          <p:cNvPr id="6" name="Slide Number Placeholder 5"/>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1363047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2" name="Picture 1" descr="powerpoint-header.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91904"/>
            <a:ext cx="9144000" cy="2161032"/>
          </a:xfrm>
          <a:prstGeom prst="rect">
            <a:avLst/>
          </a:prstGeom>
        </p:spPr>
      </p:pic>
      <p:sp>
        <p:nvSpPr>
          <p:cNvPr id="5" name="Text Placeholder 4"/>
          <p:cNvSpPr>
            <a:spLocks noGrp="1"/>
          </p:cNvSpPr>
          <p:nvPr>
            <p:ph type="body" sz="quarter" idx="10"/>
          </p:nvPr>
        </p:nvSpPr>
        <p:spPr>
          <a:xfrm>
            <a:off x="2340339" y="1268412"/>
            <a:ext cx="5688012" cy="576411"/>
          </a:xfrm>
          <a:prstGeom prst="rect">
            <a:avLst/>
          </a:prstGeom>
        </p:spPr>
        <p:txBody>
          <a:bodyPr/>
          <a:lstStyle>
            <a:lvl1pPr>
              <a:buNone/>
              <a:defRPr baseline="0">
                <a:latin typeface="Arial" pitchFamily="34" charset="0"/>
                <a:cs typeface="Arial" pitchFamily="34" charset="0"/>
              </a:defRPr>
            </a:lvl1pPr>
          </a:lstStyle>
          <a:p>
            <a:pPr lvl="0"/>
            <a:r>
              <a:rPr lang="en-US" smtClean="0"/>
              <a:t>Click to edit Master text styles</a:t>
            </a:r>
          </a:p>
        </p:txBody>
      </p:sp>
      <p:sp>
        <p:nvSpPr>
          <p:cNvPr id="7" name="Text Placeholder 6"/>
          <p:cNvSpPr>
            <a:spLocks noGrp="1"/>
          </p:cNvSpPr>
          <p:nvPr>
            <p:ph type="body" sz="quarter" idx="11"/>
          </p:nvPr>
        </p:nvSpPr>
        <p:spPr>
          <a:xfrm>
            <a:off x="2339752" y="1836000"/>
            <a:ext cx="5689600" cy="431800"/>
          </a:xfrm>
          <a:prstGeom prst="rect">
            <a:avLst/>
          </a:prstGeom>
        </p:spPr>
        <p:txBody>
          <a:bodyPr/>
          <a:lstStyle>
            <a:lvl1pPr>
              <a:buNone/>
              <a:defRPr sz="2000">
                <a:latin typeface="Arial" pitchFamily="34" charset="0"/>
                <a:cs typeface="Arial" pitchFamily="34" charset="0"/>
              </a:defRPr>
            </a:lvl1pPr>
          </a:lstStyle>
          <a:p>
            <a:pPr lvl="0"/>
            <a:r>
              <a:rPr lang="en-US" smtClean="0"/>
              <a:t>Click to edit Master text styles</a:t>
            </a:r>
          </a:p>
        </p:txBody>
      </p:sp>
      <p:sp>
        <p:nvSpPr>
          <p:cNvPr id="4" name="Text Placeholder 3"/>
          <p:cNvSpPr>
            <a:spLocks noGrp="1"/>
          </p:cNvSpPr>
          <p:nvPr>
            <p:ph type="body" sz="quarter" idx="12" hasCustomPrompt="1"/>
          </p:nvPr>
        </p:nvSpPr>
        <p:spPr>
          <a:xfrm>
            <a:off x="2362200" y="2420888"/>
            <a:ext cx="5472608" cy="288032"/>
          </a:xfrm>
          <a:prstGeom prst="rect">
            <a:avLst/>
          </a:prstGeom>
        </p:spPr>
        <p:txBody>
          <a:bodyPr vert="horz"/>
          <a:lstStyle>
            <a:lvl1pPr marL="0" indent="0">
              <a:buNone/>
              <a:defRPr sz="900">
                <a:solidFill>
                  <a:srgbClr val="FFFFFF"/>
                </a:solidFill>
                <a:latin typeface="Arial" pitchFamily="34" charset="0"/>
                <a:cs typeface="Arial" pitchFamily="34" charset="0"/>
              </a:defRPr>
            </a:lvl1pPr>
          </a:lstStyle>
          <a:p>
            <a:pPr lvl="0"/>
            <a:r>
              <a:rPr lang="en-AU" dirty="0" smtClean="0"/>
              <a:t>Click to ADD SCHOOL or UNIT NAME</a:t>
            </a:r>
          </a:p>
        </p:txBody>
      </p:sp>
      <p:pic>
        <p:nvPicPr>
          <p:cNvPr id="10" name="Picture 9" descr="ADFACrest_rgb_blacktext.jpg"/>
          <p:cNvPicPr>
            <a:picLocks noChangeAspect="1"/>
          </p:cNvPicPr>
          <p:nvPr userDrawn="1"/>
        </p:nvPicPr>
        <p:blipFill>
          <a:blip r:embed="rId3" cstate="print"/>
          <a:stretch>
            <a:fillRect/>
          </a:stretch>
        </p:blipFill>
        <p:spPr>
          <a:xfrm>
            <a:off x="7391400" y="6160224"/>
            <a:ext cx="1676400" cy="612431"/>
          </a:xfrm>
          <a:prstGeom prst="rect">
            <a:avLst/>
          </a:prstGeom>
        </p:spPr>
      </p:pic>
    </p:spTree>
    <p:extLst>
      <p:ext uri="{BB962C8B-B14F-4D97-AF65-F5344CB8AC3E}">
        <p14:creationId xmlns:p14="http://schemas.microsoft.com/office/powerpoint/2010/main" val="3635129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77272"/>
            <a:ext cx="9144000"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userDrawn="1"/>
        </p:nvSpPr>
        <p:spPr>
          <a:xfrm>
            <a:off x="2483768" y="6165304"/>
            <a:ext cx="5040560" cy="276999"/>
          </a:xfrm>
          <a:prstGeom prst="rect">
            <a:avLst/>
          </a:prstGeom>
          <a:noFill/>
        </p:spPr>
        <p:txBody>
          <a:bodyPr wrap="square" rtlCol="0">
            <a:spAutoFit/>
          </a:bodyPr>
          <a:lstStyle/>
          <a:p>
            <a:r>
              <a:rPr lang="en-AU" sz="1200" dirty="0" smtClean="0"/>
              <a:t>E. Chang, M. Machizaud, M. Dunn; UNSW@ADFA 2015</a:t>
            </a:r>
            <a:endParaRPr lang="en-AU" sz="1200" dirty="0"/>
          </a:p>
        </p:txBody>
      </p:sp>
    </p:spTree>
    <p:extLst>
      <p:ext uri="{BB962C8B-B14F-4D97-AF65-F5344CB8AC3E}">
        <p14:creationId xmlns:p14="http://schemas.microsoft.com/office/powerpoint/2010/main" val="308777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r>
              <a:rPr lang="en-AU" smtClean="0"/>
              <a:t>E.chang@adfa.edu.au</a:t>
            </a:r>
            <a:endParaRPr lang="en-AU"/>
          </a:p>
        </p:txBody>
      </p:sp>
      <p:sp>
        <p:nvSpPr>
          <p:cNvPr id="6" name="Slide Number Placeholder 5"/>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449735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r>
              <a:rPr lang="en-AU" smtClean="0"/>
              <a:t>E.chang@adfa.edu.au</a:t>
            </a:r>
            <a:endParaRPr lang="en-AU"/>
          </a:p>
        </p:txBody>
      </p:sp>
      <p:sp>
        <p:nvSpPr>
          <p:cNvPr id="7" name="Slide Number Placeholder 6"/>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1660213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r>
              <a:rPr lang="en-AU" smtClean="0"/>
              <a:t>E.chang@adfa.edu.au</a:t>
            </a:r>
            <a:endParaRPr lang="en-AU"/>
          </a:p>
        </p:txBody>
      </p:sp>
      <p:sp>
        <p:nvSpPr>
          <p:cNvPr id="9" name="Slide Number Placeholder 8"/>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120201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r>
              <a:rPr lang="en-AU" smtClean="0"/>
              <a:t>E.chang@adfa.edu.au</a:t>
            </a:r>
            <a:endParaRPr lang="en-AU"/>
          </a:p>
        </p:txBody>
      </p:sp>
      <p:sp>
        <p:nvSpPr>
          <p:cNvPr id="5" name="Slide Number Placeholder 4"/>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132474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r>
              <a:rPr lang="en-AU" smtClean="0"/>
              <a:t>E.chang@adfa.edu.au</a:t>
            </a:r>
            <a:endParaRPr lang="en-AU"/>
          </a:p>
        </p:txBody>
      </p:sp>
      <p:sp>
        <p:nvSpPr>
          <p:cNvPr id="4" name="Slide Number Placeholder 3"/>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3861497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r>
              <a:rPr lang="en-AU" smtClean="0"/>
              <a:t>E.chang@adfa.edu.au</a:t>
            </a:r>
            <a:endParaRPr lang="en-AU"/>
          </a:p>
        </p:txBody>
      </p:sp>
      <p:sp>
        <p:nvSpPr>
          <p:cNvPr id="7" name="Slide Number Placeholder 6"/>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3714126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r>
              <a:rPr lang="en-AU" smtClean="0"/>
              <a:t>E.chang@adfa.edu.au</a:t>
            </a:r>
            <a:endParaRPr lang="en-AU"/>
          </a:p>
        </p:txBody>
      </p:sp>
      <p:sp>
        <p:nvSpPr>
          <p:cNvPr id="7" name="Slide Number Placeholder 6"/>
          <p:cNvSpPr>
            <a:spLocks noGrp="1"/>
          </p:cNvSpPr>
          <p:nvPr>
            <p:ph type="sldNum" sz="quarter" idx="12"/>
          </p:nvPr>
        </p:nvSpPr>
        <p:spPr/>
        <p:txBody>
          <a:bodyPr/>
          <a:lstStyle/>
          <a:p>
            <a:fld id="{754472E2-E4AD-44B5-967C-312E046394B6}" type="slidenum">
              <a:rPr lang="en-AU" smtClean="0"/>
              <a:t>‹#›</a:t>
            </a:fld>
            <a:endParaRPr lang="en-AU"/>
          </a:p>
        </p:txBody>
      </p:sp>
    </p:spTree>
    <p:extLst>
      <p:ext uri="{BB962C8B-B14F-4D97-AF65-F5344CB8AC3E}">
        <p14:creationId xmlns:p14="http://schemas.microsoft.com/office/powerpoint/2010/main" val="38419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smtClean="0"/>
              <a:t>E.chang@adfa.edu.au</a:t>
            </a:r>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472E2-E4AD-44B5-967C-312E046394B6}" type="slidenum">
              <a:rPr lang="en-AU" smtClean="0"/>
              <a:t>‹#›</a:t>
            </a:fld>
            <a:endParaRPr lang="en-AU"/>
          </a:p>
        </p:txBody>
      </p:sp>
    </p:spTree>
    <p:extLst>
      <p:ext uri="{BB962C8B-B14F-4D97-AF65-F5344CB8AC3E}">
        <p14:creationId xmlns:p14="http://schemas.microsoft.com/office/powerpoint/2010/main" val="3156688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images.google.com/imgres?imgurl=http://www.xbow.com/Products/Product_images/Wireless_images/IRIS_sml.jpg&amp;imgrefurl=http://www.xbow.com/Products/productdetails.aspx?sid=264&amp;usg=__Nv7NodA-jkeknMl_XUj9_7oxN34=&amp;h=201&amp;w=210&amp;sz=13&amp;hl=en&amp;start=2&amp;um=1&amp;tbnid=wqwgz2vz1fFdYM:&amp;tbnh=101&amp;tbnw=106&amp;prev=/images?q=Iris+mote&amp;hl=en&amp;rls=GGLJ,GGLJ:2008-31,GGLJ:en&amp;um=1" TargetMode="External"/><Relationship Id="rId5" Type="http://schemas.openxmlformats.org/officeDocument/2006/relationships/image" Target="../media/image9.jpeg"/><Relationship Id="rId4" Type="http://schemas.openxmlformats.org/officeDocument/2006/relationships/hyperlink" Target="http://images.google.com/imgres?imgurl=http://www.ceid.upatras.gr/courses/sensornets/files/telosb.png&amp;imgrefurl=http://www.ceid.upatras.gr/courses/sensornets/lab.html&amp;usg=__B24kT_89CjR1GoPb_Y63auI_L_o=&amp;h=347&amp;w=446&amp;sz=147&amp;hl=en&amp;start=4&amp;um=1&amp;tbnid=1M1XsqPC6qPLHM:&amp;tbnh=99&amp;tbnw=127&amp;prev=/images?q=telosB&amp;hl=en&amp;rls=GGLJ,GGLJ:2008-31,GGLJ:en&amp;um=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au/url?sa=i&amp;rct=j&amp;q=&amp;esrc=s&amp;frm=1&amp;source=images&amp;cd=&amp;cad=rja&amp;uact=8&amp;ved=0CAUQjhxqFQoTCMq6laqZg8gCFUFBlAodTloI5g&amp;url=http://www.revelytix.com/?q%3Dcontent/loom-api&amp;psig=AFQjCNFB9Oju6wTn2xlpSgpUTUAn6OSZHA&amp;ust=1442754533102269"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ideo" Target="file:///C:\2002-2010-viro\cs-research-recorder\2012%20Research%20slids\2012-07-22-25-QU\3-MovieFuture%20Inteli-vehicles\PersonalPodReal.AVI" TargetMode="External"/><Relationship Id="rId5" Type="http://schemas.openxmlformats.org/officeDocument/2006/relationships/image" Target="../media/image40.pn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15.xml"/><Relationship Id="rId7"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4.jpe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notesSlide" Target="../notesSlides/notesSlide16.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landmobile.co.uk/news/ericssons-maritime-ict-cloud-enables-connected-ships" TargetMode="External"/><Relationship Id="rId2" Type="http://schemas.openxmlformats.org/officeDocument/2006/relationships/hyperlink" Target="http://ascelibrary.org/doi/pdf/10.1061/9780784413036.327" TargetMode="External"/><Relationship Id="rId1" Type="http://schemas.openxmlformats.org/officeDocument/2006/relationships/slideLayout" Target="../slideLayouts/slideLayout2.xml"/><Relationship Id="rId5" Type="http://schemas.openxmlformats.org/officeDocument/2006/relationships/hyperlink" Target="http://themarineinstallersrant.blogspot.com.au/2015/02/iot-and-your-boat.html" TargetMode="External"/><Relationship Id="rId4" Type="http://schemas.openxmlformats.org/officeDocument/2006/relationships/hyperlink" Target="http://osdelivers.blackducksoftware.com/2015/02/11/industrial-internet-of-things-in-the-maritime-industry/"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601957" y="836712"/>
            <a:ext cx="6012160" cy="1512167"/>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b="1" dirty="0"/>
              <a:t>Advances in Internet of Things and Cyber Physical Systems and </a:t>
            </a:r>
            <a:endParaRPr lang="en-AU" sz="3200" b="1" dirty="0"/>
          </a:p>
          <a:p>
            <a:r>
              <a:rPr lang="en-IN" sz="3200" b="1" dirty="0"/>
              <a:t>its </a:t>
            </a:r>
            <a:r>
              <a:rPr lang="en-IN" sz="3200" b="1" dirty="0" smtClean="0"/>
              <a:t>Adoption </a:t>
            </a:r>
            <a:r>
              <a:rPr lang="en-IN" sz="3200" b="1" dirty="0"/>
              <a:t>to Smart Ship</a:t>
            </a:r>
            <a:endParaRPr lang="en-AU" sz="3200" b="1" dirty="0">
              <a:solidFill>
                <a:schemeClr val="accent3">
                  <a:lumMod val="50000"/>
                </a:schemeClr>
              </a:solidFill>
            </a:endParaRPr>
          </a:p>
        </p:txBody>
      </p:sp>
      <p:sp>
        <p:nvSpPr>
          <p:cNvPr id="8" name="Subtitle 2"/>
          <p:cNvSpPr txBox="1">
            <a:spLocks/>
          </p:cNvSpPr>
          <p:nvPr/>
        </p:nvSpPr>
        <p:spPr>
          <a:xfrm>
            <a:off x="841717" y="4293096"/>
            <a:ext cx="7772400" cy="1944216"/>
          </a:xfrm>
          <a:prstGeom prst="rect">
            <a:avLst/>
          </a:prstGeom>
        </p:spPr>
        <p:txBody>
          <a:bodyPr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AU" sz="4800" b="1" dirty="0" smtClean="0">
                <a:solidFill>
                  <a:schemeClr val="accent5">
                    <a:lumMod val="75000"/>
                  </a:schemeClr>
                </a:solidFill>
              </a:rPr>
              <a:t>Professor Elizabeth Chang</a:t>
            </a:r>
          </a:p>
          <a:p>
            <a:pPr marL="0" indent="0" algn="ctr">
              <a:buNone/>
              <a:defRPr/>
            </a:pPr>
            <a:r>
              <a:rPr lang="en-AU" b="1" dirty="0" smtClean="0">
                <a:solidFill>
                  <a:schemeClr val="accent5">
                    <a:lumMod val="75000"/>
                  </a:schemeClr>
                </a:solidFill>
              </a:rPr>
              <a:t>The University of New South Wales</a:t>
            </a:r>
          </a:p>
          <a:p>
            <a:pPr marL="0" indent="0" algn="ctr">
              <a:buNone/>
              <a:defRPr/>
            </a:pPr>
            <a:r>
              <a:rPr lang="en-AU" b="1" dirty="0" smtClean="0">
                <a:solidFill>
                  <a:schemeClr val="accent5">
                    <a:lumMod val="75000"/>
                  </a:schemeClr>
                </a:solidFill>
              </a:rPr>
              <a:t>Australian Defence Force Academy</a:t>
            </a:r>
          </a:p>
          <a:p>
            <a:pPr marL="0" indent="0" algn="ctr">
              <a:buNone/>
              <a:defRPr/>
            </a:pPr>
            <a:endParaRPr lang="en-AU" sz="2600" b="1" dirty="0" smtClean="0">
              <a:solidFill>
                <a:schemeClr val="tx1">
                  <a:lumMod val="50000"/>
                  <a:lumOff val="50000"/>
                </a:schemeClr>
              </a:solidFill>
            </a:endParaRPr>
          </a:p>
          <a:p>
            <a:pPr marL="0" indent="0" algn="ctr">
              <a:buNone/>
              <a:defRPr/>
            </a:pPr>
            <a:r>
              <a:rPr lang="en-AU" sz="2600" b="1" dirty="0" smtClean="0">
                <a:solidFill>
                  <a:schemeClr val="tx1">
                    <a:lumMod val="50000"/>
                    <a:lumOff val="50000"/>
                  </a:schemeClr>
                </a:solidFill>
              </a:rPr>
              <a:t>International conference on Wireless Communication and Network, </a:t>
            </a:r>
          </a:p>
          <a:p>
            <a:pPr marL="0" indent="0" algn="ctr">
              <a:buNone/>
              <a:defRPr/>
            </a:pPr>
            <a:r>
              <a:rPr lang="en-AU" sz="2600" b="1" dirty="0" smtClean="0">
                <a:solidFill>
                  <a:schemeClr val="tx1">
                    <a:lumMod val="50000"/>
                    <a:lumOff val="50000"/>
                  </a:schemeClr>
                </a:solidFill>
              </a:rPr>
              <a:t>Sept 21-23, 2015 Baltimore, USA</a:t>
            </a:r>
          </a:p>
          <a:p>
            <a:pPr marL="0" indent="0" algn="ctr">
              <a:buNone/>
              <a:defRPr/>
            </a:pPr>
            <a:endParaRPr lang="en-AU" sz="2000" dirty="0">
              <a:solidFill>
                <a:schemeClr val="accent5">
                  <a:lumMod val="75000"/>
                </a:schemeClr>
              </a:solidFill>
            </a:endParaRPr>
          </a:p>
        </p:txBody>
      </p:sp>
    </p:spTree>
    <p:extLst>
      <p:ext uri="{BB962C8B-B14F-4D97-AF65-F5344CB8AC3E}">
        <p14:creationId xmlns:p14="http://schemas.microsoft.com/office/powerpoint/2010/main" val="2940936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0"/>
            <a:ext cx="9144000" cy="1143000"/>
          </a:xfrm>
        </p:spPr>
        <p:txBody>
          <a:bodyPr>
            <a:normAutofit/>
          </a:bodyPr>
          <a:lstStyle/>
          <a:p>
            <a:r>
              <a:rPr lang="en-AU" altLang="en-US" sz="3600" b="1" dirty="0" smtClean="0"/>
              <a:t>CPS - Examples</a:t>
            </a:r>
            <a:endParaRPr lang="en-AU" altLang="en-US" sz="3600" b="1" dirty="0"/>
          </a:p>
        </p:txBody>
      </p:sp>
      <p:sp>
        <p:nvSpPr>
          <p:cNvPr id="50179" name="Content Placeholder 2"/>
          <p:cNvSpPr>
            <a:spLocks noGrp="1"/>
          </p:cNvSpPr>
          <p:nvPr>
            <p:ph idx="1"/>
          </p:nvPr>
        </p:nvSpPr>
        <p:spPr>
          <a:xfrm>
            <a:off x="385238" y="980729"/>
            <a:ext cx="8748712" cy="1440160"/>
          </a:xfrm>
        </p:spPr>
        <p:txBody>
          <a:bodyPr>
            <a:noAutofit/>
          </a:bodyPr>
          <a:lstStyle/>
          <a:p>
            <a:pPr marL="0" indent="0">
              <a:buNone/>
            </a:pPr>
            <a:r>
              <a:rPr lang="en-AU" sz="2400" dirty="0" smtClean="0"/>
              <a:t>Ongoing </a:t>
            </a:r>
            <a:r>
              <a:rPr lang="en-AU" sz="2400" dirty="0"/>
              <a:t>advances in science and engineering will improve the link between computational and physical elements, dramatically increasing the adaptability, autonomy, efficiency, functionality, reliability, safety, and usability of cyber-physical systems. </a:t>
            </a:r>
            <a:endParaRPr lang="en-AU" sz="2400" dirty="0" smtClean="0"/>
          </a:p>
          <a:p>
            <a:pPr marL="0" indent="0">
              <a:buNone/>
            </a:pPr>
            <a:endParaRPr lang="en-AU" sz="2400" dirty="0"/>
          </a:p>
          <a:p>
            <a:pPr marL="0" indent="0">
              <a:buNone/>
            </a:pPr>
            <a:endParaRPr lang="en-AU" altLang="en-US" sz="2400" dirty="0" smtClean="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2636912"/>
            <a:ext cx="7446199" cy="3291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723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sz="2000">
                <a:solidFill>
                  <a:schemeClr val="tx1"/>
                </a:solidFill>
                <a:latin typeface="Arial Rounded MT Bold" pitchFamily="34" charset="0"/>
                <a:cs typeface="Arial" pitchFamily="34" charset="0"/>
              </a:defRPr>
            </a:lvl1pPr>
            <a:lvl2pPr marL="742950" indent="-285750" eaLnBrk="0" hangingPunct="0">
              <a:defRPr sz="2000">
                <a:solidFill>
                  <a:schemeClr val="tx1"/>
                </a:solidFill>
                <a:latin typeface="Arial Rounded MT Bold" pitchFamily="34" charset="0"/>
                <a:cs typeface="Arial" pitchFamily="34" charset="0"/>
              </a:defRPr>
            </a:lvl2pPr>
            <a:lvl3pPr marL="1143000" indent="-228600" eaLnBrk="0" hangingPunct="0">
              <a:defRPr sz="2000">
                <a:solidFill>
                  <a:schemeClr val="tx1"/>
                </a:solidFill>
                <a:latin typeface="Arial Rounded MT Bold" pitchFamily="34" charset="0"/>
                <a:cs typeface="Arial" pitchFamily="34" charset="0"/>
              </a:defRPr>
            </a:lvl3pPr>
            <a:lvl4pPr marL="1600200" indent="-228600" eaLnBrk="0" hangingPunct="0">
              <a:defRPr sz="2000">
                <a:solidFill>
                  <a:schemeClr val="tx1"/>
                </a:solidFill>
                <a:latin typeface="Arial Rounded MT Bold" pitchFamily="34" charset="0"/>
                <a:cs typeface="Arial" pitchFamily="34" charset="0"/>
              </a:defRPr>
            </a:lvl4pPr>
            <a:lvl5pPr marL="2057400" indent="-228600" eaLnBrk="0" hangingPunct="0">
              <a:defRPr sz="2000">
                <a:solidFill>
                  <a:schemeClr val="tx1"/>
                </a:solidFill>
                <a:latin typeface="Arial Rounded MT Bold"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Rounded MT Bold"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Rounded MT Bold"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Rounded MT Bold"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Rounded MT Bold" pitchFamily="34" charset="0"/>
                <a:cs typeface="Arial" pitchFamily="34" charset="0"/>
              </a:defRPr>
            </a:lvl9pPr>
          </a:lstStyle>
          <a:p>
            <a:pPr eaLnBrk="1" hangingPunct="1"/>
            <a:fld id="{7F002644-A9E0-4614-95B8-4887248AA0FB}" type="slidenum">
              <a:rPr lang="en-AU" altLang="en-US" sz="1200">
                <a:solidFill>
                  <a:srgbClr val="3F3F3F"/>
                </a:solidFill>
              </a:rPr>
              <a:pPr eaLnBrk="1" hangingPunct="1"/>
              <a:t>11</a:t>
            </a:fld>
            <a:endParaRPr lang="en-AU" altLang="en-US" sz="1200">
              <a:solidFill>
                <a:srgbClr val="3F3F3F"/>
              </a:solidFill>
            </a:endParaRPr>
          </a:p>
        </p:txBody>
      </p:sp>
      <p:sp>
        <p:nvSpPr>
          <p:cNvPr id="31747" name="Rectangle 8"/>
          <p:cNvSpPr>
            <a:spLocks/>
          </p:cNvSpPr>
          <p:nvPr/>
        </p:nvSpPr>
        <p:spPr bwMode="auto">
          <a:xfrm>
            <a:off x="-173775" y="1589583"/>
            <a:ext cx="9468544" cy="335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Rounded MT Bold" pitchFamily="34" charset="0"/>
                <a:cs typeface="Arial" pitchFamily="34" charset="0"/>
              </a:defRPr>
            </a:lvl1pPr>
            <a:lvl2pPr marL="800100" indent="-342900" eaLnBrk="0" hangingPunct="0">
              <a:defRPr sz="2000">
                <a:solidFill>
                  <a:schemeClr val="tx1"/>
                </a:solidFill>
                <a:latin typeface="Arial Rounded MT Bold" pitchFamily="34" charset="0"/>
                <a:cs typeface="Arial" pitchFamily="34" charset="0"/>
              </a:defRPr>
            </a:lvl2pPr>
            <a:lvl3pPr marL="1143000" indent="-228600" eaLnBrk="0" hangingPunct="0">
              <a:defRPr sz="2000">
                <a:solidFill>
                  <a:schemeClr val="tx1"/>
                </a:solidFill>
                <a:latin typeface="Arial Rounded MT Bold" pitchFamily="34" charset="0"/>
                <a:cs typeface="Arial" pitchFamily="34" charset="0"/>
              </a:defRPr>
            </a:lvl3pPr>
            <a:lvl4pPr marL="1600200" indent="-228600" eaLnBrk="0" hangingPunct="0">
              <a:defRPr sz="2000">
                <a:solidFill>
                  <a:schemeClr val="tx1"/>
                </a:solidFill>
                <a:latin typeface="Arial Rounded MT Bold" pitchFamily="34" charset="0"/>
                <a:cs typeface="Arial" pitchFamily="34" charset="0"/>
              </a:defRPr>
            </a:lvl4pPr>
            <a:lvl5pPr marL="2057400" indent="-228600" eaLnBrk="0" hangingPunct="0">
              <a:defRPr sz="2000">
                <a:solidFill>
                  <a:schemeClr val="tx1"/>
                </a:solidFill>
                <a:latin typeface="Arial Rounded MT Bold"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Rounded MT Bold"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Rounded MT Bold"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Rounded MT Bold"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Rounded MT Bold" pitchFamily="34" charset="0"/>
                <a:cs typeface="Arial" pitchFamily="34" charset="0"/>
              </a:defRPr>
            </a:lvl9pPr>
          </a:lstStyle>
          <a:p>
            <a:pPr lvl="1">
              <a:spcBef>
                <a:spcPct val="20000"/>
              </a:spcBef>
              <a:buFont typeface="Arial" pitchFamily="34" charset="0"/>
              <a:buChar char="•"/>
            </a:pPr>
            <a:r>
              <a:rPr lang="en-AU" altLang="en-US" sz="2400" dirty="0" smtClean="0">
                <a:latin typeface="+mn-lt"/>
              </a:rPr>
              <a:t>Wireless </a:t>
            </a:r>
            <a:r>
              <a:rPr lang="en-AU" altLang="en-US" sz="2400" dirty="0">
                <a:latin typeface="+mn-lt"/>
              </a:rPr>
              <a:t>Sensor Networks (WSN)</a:t>
            </a:r>
          </a:p>
          <a:p>
            <a:pPr lvl="1">
              <a:spcBef>
                <a:spcPct val="20000"/>
              </a:spcBef>
              <a:buFont typeface="Arial" pitchFamily="34" charset="0"/>
              <a:buChar char="•"/>
            </a:pPr>
            <a:r>
              <a:rPr lang="en-AU" altLang="en-US" sz="2400" dirty="0" smtClean="0">
                <a:latin typeface="+mn-lt"/>
              </a:rPr>
              <a:t>Embedded </a:t>
            </a:r>
            <a:r>
              <a:rPr lang="en-AU" altLang="en-US" sz="2400" dirty="0">
                <a:latin typeface="+mn-lt"/>
              </a:rPr>
              <a:t>devices, with tiny computers, sensors, </a:t>
            </a:r>
            <a:r>
              <a:rPr lang="en-GB" sz="2400" dirty="0" smtClean="0">
                <a:latin typeface="+mn-lt"/>
              </a:rPr>
              <a:t>actuators </a:t>
            </a:r>
            <a:r>
              <a:rPr lang="en-AU" altLang="en-US" sz="2400" dirty="0" smtClean="0">
                <a:latin typeface="+mn-lt"/>
              </a:rPr>
              <a:t>and </a:t>
            </a:r>
            <a:r>
              <a:rPr lang="en-AU" altLang="en-US" sz="2400" dirty="0">
                <a:latin typeface="+mn-lt"/>
              </a:rPr>
              <a:t>network interfaces,</a:t>
            </a:r>
          </a:p>
          <a:p>
            <a:pPr lvl="1">
              <a:spcBef>
                <a:spcPct val="20000"/>
              </a:spcBef>
              <a:buFont typeface="Arial" pitchFamily="34" charset="0"/>
              <a:buChar char="•"/>
            </a:pPr>
            <a:r>
              <a:rPr lang="en-AU" altLang="en-US" sz="2400" dirty="0">
                <a:latin typeface="+mn-lt"/>
              </a:rPr>
              <a:t>Ability to deploy sensors with flexibility and mobility, on the </a:t>
            </a:r>
            <a:r>
              <a:rPr lang="en-AU" altLang="en-US" sz="2400" dirty="0" smtClean="0">
                <a:latin typeface="+mn-lt"/>
              </a:rPr>
              <a:t>Web</a:t>
            </a:r>
            <a:endParaRPr lang="en-AU" altLang="en-US" sz="2400" dirty="0">
              <a:latin typeface="+mn-lt"/>
            </a:endParaRPr>
          </a:p>
          <a:p>
            <a:pPr lvl="1">
              <a:spcBef>
                <a:spcPct val="20000"/>
              </a:spcBef>
              <a:buFont typeface="Arial" pitchFamily="34" charset="0"/>
              <a:buChar char="•"/>
            </a:pPr>
            <a:r>
              <a:rPr lang="en-AU" altLang="en-US" sz="2400" dirty="0" smtClean="0">
                <a:latin typeface="+mn-lt"/>
              </a:rPr>
              <a:t>Allows </a:t>
            </a:r>
            <a:r>
              <a:rPr lang="en-AU" altLang="en-US" sz="2400" dirty="0">
                <a:latin typeface="+mn-lt"/>
              </a:rPr>
              <a:t>to retrieve data about objects and interact with them</a:t>
            </a:r>
          </a:p>
          <a:p>
            <a:pPr lvl="1">
              <a:spcBef>
                <a:spcPct val="20000"/>
              </a:spcBef>
              <a:buFont typeface="Arial" pitchFamily="34" charset="0"/>
              <a:buChar char="•"/>
            </a:pPr>
            <a:r>
              <a:rPr lang="en-AU" altLang="en-US" sz="2400" dirty="0">
                <a:latin typeface="+mn-lt"/>
              </a:rPr>
              <a:t>New </a:t>
            </a:r>
            <a:r>
              <a:rPr lang="en-AU" altLang="en-US" sz="2400" dirty="0" smtClean="0">
                <a:latin typeface="+mn-lt"/>
              </a:rPr>
              <a:t>global networks, enabling </a:t>
            </a:r>
            <a:r>
              <a:rPr lang="en-AU" altLang="en-US" sz="2400" dirty="0">
                <a:latin typeface="+mn-lt"/>
              </a:rPr>
              <a:t>new applications and providing new opportunities for humanities and business</a:t>
            </a:r>
          </a:p>
          <a:p>
            <a:pPr>
              <a:spcBef>
                <a:spcPct val="20000"/>
              </a:spcBef>
              <a:buFont typeface="Arial" pitchFamily="34" charset="0"/>
              <a:buNone/>
            </a:pPr>
            <a:endParaRPr lang="en-AU" altLang="en-US" sz="2400" dirty="0">
              <a:solidFill>
                <a:schemeClr val="tx1">
                  <a:lumMod val="75000"/>
                  <a:lumOff val="25000"/>
                </a:schemeClr>
              </a:solidFill>
              <a:latin typeface="Calibri" pitchFamily="34" charset="0"/>
            </a:endParaRPr>
          </a:p>
          <a:p>
            <a:pPr>
              <a:spcBef>
                <a:spcPct val="20000"/>
              </a:spcBef>
              <a:buFont typeface="Arial" pitchFamily="34" charset="0"/>
              <a:buChar char="•"/>
            </a:pPr>
            <a:endParaRPr lang="en-US" altLang="en-US" sz="2400" dirty="0">
              <a:solidFill>
                <a:schemeClr val="tx1">
                  <a:lumMod val="75000"/>
                  <a:lumOff val="25000"/>
                </a:schemeClr>
              </a:solidFill>
              <a:latin typeface="Calibri" pitchFamily="34" charset="0"/>
            </a:endParaRPr>
          </a:p>
          <a:p>
            <a:pPr>
              <a:spcBef>
                <a:spcPct val="20000"/>
              </a:spcBef>
              <a:buFont typeface="Arial" pitchFamily="34" charset="0"/>
              <a:buChar char="•"/>
            </a:pPr>
            <a:endParaRPr lang="en-US" altLang="en-US" sz="2400" dirty="0">
              <a:solidFill>
                <a:schemeClr val="tx1">
                  <a:lumMod val="75000"/>
                  <a:lumOff val="25000"/>
                </a:schemeClr>
              </a:solidFill>
              <a:latin typeface="Calibri" pitchFamily="34" charset="0"/>
            </a:endParaRPr>
          </a:p>
        </p:txBody>
      </p:sp>
      <p:grpSp>
        <p:nvGrpSpPr>
          <p:cNvPr id="31748" name="Group 7"/>
          <p:cNvGrpSpPr>
            <a:grpSpLocks/>
          </p:cNvGrpSpPr>
          <p:nvPr/>
        </p:nvGrpSpPr>
        <p:grpSpPr bwMode="auto">
          <a:xfrm>
            <a:off x="900113" y="5157192"/>
            <a:ext cx="5400675" cy="1484312"/>
            <a:chOff x="270" y="2025"/>
            <a:chExt cx="4866" cy="1404"/>
          </a:xfrm>
        </p:grpSpPr>
        <p:pic>
          <p:nvPicPr>
            <p:cNvPr id="317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 y="2025"/>
              <a:ext cx="1845"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 descr="http://tbn3.google.com/images?q=tbn:1M1XsqPC6qPLHM:http://www.ceid.upatras.gr/courses/sensornets/files/telosb.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8" y="2205"/>
              <a:ext cx="1260"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2" descr="http://tbn0.google.com/images?q=tbn:wqwgz2vz1fFdYM:http://www.xbow.com/Products/Product_images/Wireless_images/IRIS_sml.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0" y="2295"/>
              <a:ext cx="1086"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9" name="Picture 14" descr="a0118393_4a3e0e4f6798d"/>
          <p:cNvPicPr>
            <a:picLocks noChangeAspect="1" noChangeArrowheads="1"/>
          </p:cNvPicPr>
          <p:nvPr/>
        </p:nvPicPr>
        <p:blipFill>
          <a:blip r:embed="rId8" cstate="print">
            <a:extLst>
              <a:ext uri="{28A0092B-C50C-407E-A947-70E740481C1C}">
                <a14:useLocalDpi xmlns:a14="http://schemas.microsoft.com/office/drawing/2010/main" val="0"/>
              </a:ext>
            </a:extLst>
          </a:blip>
          <a:srcRect l="6410" t="5074" r="16080" b="1361"/>
          <a:stretch>
            <a:fillRect/>
          </a:stretch>
        </p:blipFill>
        <p:spPr bwMode="auto">
          <a:xfrm>
            <a:off x="7235825" y="5661025"/>
            <a:ext cx="7667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503" y="8803"/>
            <a:ext cx="9144000" cy="707886"/>
          </a:xfrm>
          <a:prstGeom prst="rect">
            <a:avLst/>
          </a:prstGeom>
          <a:noFill/>
        </p:spPr>
        <p:txBody>
          <a:bodyPr>
            <a:spAutoFit/>
          </a:bodyPr>
          <a:lstStyle/>
          <a:p>
            <a:pPr>
              <a:defRPr/>
            </a:pPr>
            <a:r>
              <a:rPr lang="en-GB" sz="4000" b="1" dirty="0" smtClean="0"/>
              <a:t>      Underlying Technologies </a:t>
            </a:r>
          </a:p>
        </p:txBody>
      </p:sp>
      <p:sp>
        <p:nvSpPr>
          <p:cNvPr id="4" name="Rectangle 3"/>
          <p:cNvSpPr/>
          <p:nvPr/>
        </p:nvSpPr>
        <p:spPr>
          <a:xfrm>
            <a:off x="2555776" y="716689"/>
            <a:ext cx="6264697" cy="707886"/>
          </a:xfrm>
          <a:prstGeom prst="rect">
            <a:avLst/>
          </a:prstGeom>
        </p:spPr>
        <p:txBody>
          <a:bodyPr wrap="square">
            <a:spAutoFit/>
          </a:bodyPr>
          <a:lstStyle/>
          <a:p>
            <a:r>
              <a:rPr lang="en-GB" sz="4000" b="1" dirty="0"/>
              <a:t> </a:t>
            </a:r>
            <a:r>
              <a:rPr lang="en-GB" sz="4000" b="1" dirty="0">
                <a:solidFill>
                  <a:srgbClr val="0070C0"/>
                </a:solidFill>
              </a:rPr>
              <a:t>– Wireless </a:t>
            </a:r>
            <a:r>
              <a:rPr lang="en-GB" sz="4000" b="1" dirty="0" smtClean="0">
                <a:solidFill>
                  <a:srgbClr val="0070C0"/>
                </a:solidFill>
              </a:rPr>
              <a:t>Communications</a:t>
            </a:r>
            <a:endParaRPr lang="en-AU" sz="4000" dirty="0"/>
          </a:p>
        </p:txBody>
      </p:sp>
    </p:spTree>
    <p:extLst>
      <p:ext uri="{BB962C8B-B14F-4D97-AF65-F5344CB8AC3E}">
        <p14:creationId xmlns:p14="http://schemas.microsoft.com/office/powerpoint/2010/main" val="71188199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16632"/>
            <a:ext cx="9144000" cy="1323439"/>
          </a:xfrm>
          <a:prstGeom prst="rect">
            <a:avLst/>
          </a:prstGeom>
          <a:noFill/>
        </p:spPr>
        <p:txBody>
          <a:bodyPr>
            <a:spAutoFit/>
          </a:bodyPr>
          <a:lstStyle/>
          <a:p>
            <a:pPr>
              <a:defRPr/>
            </a:pPr>
            <a:r>
              <a:rPr lang="en-GB" sz="4000" b="1" dirty="0" smtClean="0"/>
              <a:t>          Smarter World</a:t>
            </a:r>
          </a:p>
          <a:p>
            <a:pPr algn="ctr">
              <a:defRPr/>
            </a:pPr>
            <a:r>
              <a:rPr lang="en-GB" sz="4000" b="1" dirty="0" smtClean="0"/>
              <a:t>                 </a:t>
            </a:r>
            <a:r>
              <a:rPr lang="en-GB" sz="4000" b="1" dirty="0" smtClean="0">
                <a:solidFill>
                  <a:srgbClr val="0070C0"/>
                </a:solidFill>
              </a:rPr>
              <a:t>– Smart from here</a:t>
            </a:r>
            <a:endParaRPr lang="en-AU" sz="4000" b="1" dirty="0">
              <a:solidFill>
                <a:srgbClr val="0070C0"/>
              </a:solidFill>
              <a:cs typeface="Arial" charset="0"/>
            </a:endParaRPr>
          </a:p>
        </p:txBody>
      </p:sp>
      <p:sp>
        <p:nvSpPr>
          <p:cNvPr id="3" name="TextBox 2"/>
          <p:cNvSpPr txBox="1"/>
          <p:nvPr/>
        </p:nvSpPr>
        <p:spPr>
          <a:xfrm>
            <a:off x="539552" y="1638420"/>
            <a:ext cx="8352928" cy="3416320"/>
          </a:xfrm>
          <a:prstGeom prst="rect">
            <a:avLst/>
          </a:prstGeom>
          <a:noFill/>
        </p:spPr>
        <p:txBody>
          <a:bodyPr wrap="square" rtlCol="0">
            <a:spAutoFit/>
          </a:bodyPr>
          <a:lstStyle/>
          <a:p>
            <a:pPr marL="571500" indent="-571500">
              <a:buFont typeface="Arial" panose="020B0604020202020204" pitchFamily="34" charset="0"/>
              <a:buChar char="•"/>
            </a:pPr>
            <a:r>
              <a:rPr lang="en-AU" sz="2400" dirty="0" smtClean="0"/>
              <a:t>Today, the world has 340 trillion </a:t>
            </a:r>
            <a:r>
              <a:rPr lang="en-AU" sz="2400" dirty="0" err="1" smtClean="0"/>
              <a:t>trillion</a:t>
            </a:r>
            <a:r>
              <a:rPr lang="en-AU" sz="2400" dirty="0" smtClean="0"/>
              <a:t> </a:t>
            </a:r>
            <a:r>
              <a:rPr lang="en-AU" sz="2400" dirty="0" err="1" smtClean="0"/>
              <a:t>trillion</a:t>
            </a:r>
            <a:r>
              <a:rPr lang="en-AU" sz="2400" dirty="0" smtClean="0"/>
              <a:t> unique IP addresses </a:t>
            </a:r>
            <a:r>
              <a:rPr lang="en-AU" sz="2400" dirty="0"/>
              <a:t>[Maxim Integrated 2014]</a:t>
            </a:r>
          </a:p>
          <a:p>
            <a:pPr marL="571500" indent="-571500">
              <a:buFont typeface="Arial" panose="020B0604020202020204" pitchFamily="34" charset="0"/>
              <a:buChar char="•"/>
            </a:pPr>
            <a:r>
              <a:rPr lang="en-AU" sz="2400" dirty="0" smtClean="0"/>
              <a:t>Each </a:t>
            </a:r>
            <a:r>
              <a:rPr lang="en-AU" sz="2400" dirty="0" smtClean="0"/>
              <a:t>Person could have zillions of sensors with unique address [</a:t>
            </a:r>
            <a:r>
              <a:rPr lang="en-AU" sz="2400" dirty="0"/>
              <a:t>Maxim Integrated </a:t>
            </a:r>
            <a:r>
              <a:rPr lang="en-AU" sz="2400" dirty="0" smtClean="0"/>
              <a:t>2014]</a:t>
            </a:r>
            <a:endParaRPr lang="en-AU" sz="2400" dirty="0"/>
          </a:p>
          <a:p>
            <a:pPr marL="571500" indent="-571500">
              <a:buFont typeface="Arial" panose="020B0604020202020204" pitchFamily="34" charset="0"/>
              <a:buChar char="•"/>
            </a:pPr>
            <a:r>
              <a:rPr lang="en-AU" sz="2400" dirty="0" smtClean="0"/>
              <a:t>60 </a:t>
            </a:r>
            <a:r>
              <a:rPr lang="en-AU" sz="2400" dirty="0" smtClean="0"/>
              <a:t>billions RFID Tags embedded across entire </a:t>
            </a:r>
            <a:r>
              <a:rPr lang="en-AU" sz="2400" dirty="0" smtClean="0"/>
              <a:t>ecosystems</a:t>
            </a:r>
          </a:p>
          <a:p>
            <a:pPr marL="571500" indent="-571500">
              <a:buFont typeface="Arial" panose="020B0604020202020204" pitchFamily="34" charset="0"/>
              <a:buChar char="•"/>
            </a:pPr>
            <a:r>
              <a:rPr lang="en-US" sz="2400" dirty="0"/>
              <a:t>many manufactured items, goods or assets today utilizing the Internet of Things are already Internet enabled, they have capability to talk to Internet, talk to each other, talk to service providers and talk to infrastructure and environment</a:t>
            </a:r>
            <a:endParaRPr lang="en-AU" sz="2400" dirty="0" smtClean="0"/>
          </a:p>
        </p:txBody>
      </p:sp>
      <p:sp>
        <p:nvSpPr>
          <p:cNvPr id="2" name="Rectangle 1"/>
          <p:cNvSpPr/>
          <p:nvPr/>
        </p:nvSpPr>
        <p:spPr>
          <a:xfrm>
            <a:off x="1403648" y="5174348"/>
            <a:ext cx="6912768" cy="584775"/>
          </a:xfrm>
          <a:prstGeom prst="rect">
            <a:avLst/>
          </a:prstGeom>
        </p:spPr>
        <p:txBody>
          <a:bodyPr wrap="square">
            <a:spAutoFit/>
          </a:bodyPr>
          <a:lstStyle/>
          <a:p>
            <a:pPr algn="r">
              <a:defRPr/>
            </a:pPr>
            <a:r>
              <a:rPr lang="en-GB" sz="3200" b="1" dirty="0"/>
              <a:t>Smart </a:t>
            </a:r>
            <a:r>
              <a:rPr lang="en-GB" sz="3200" b="1" dirty="0" smtClean="0"/>
              <a:t>Things </a:t>
            </a:r>
            <a:r>
              <a:rPr lang="en-GB" sz="3200" b="1" dirty="0">
                <a:solidFill>
                  <a:srgbClr val="0070C0"/>
                </a:solidFill>
              </a:rPr>
              <a:t>– are here to stay</a:t>
            </a:r>
            <a:endParaRPr lang="en-AU" sz="3200" b="1" dirty="0">
              <a:solidFill>
                <a:srgbClr val="0070C0"/>
              </a:solidFill>
              <a:cs typeface="Arial" charset="0"/>
            </a:endParaRPr>
          </a:p>
        </p:txBody>
      </p:sp>
    </p:spTree>
    <p:extLst>
      <p:ext uri="{BB962C8B-B14F-4D97-AF65-F5344CB8AC3E}">
        <p14:creationId xmlns:p14="http://schemas.microsoft.com/office/powerpoint/2010/main" val="24478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0" y="0"/>
            <a:ext cx="9144000" cy="6858000"/>
          </a:xfrm>
          <a:gradFill>
            <a:gsLst>
              <a:gs pos="0">
                <a:srgbClr val="FFF200"/>
              </a:gs>
              <a:gs pos="74000">
                <a:srgbClr val="FF7A00"/>
              </a:gs>
              <a:gs pos="91000">
                <a:srgbClr val="FF0300"/>
              </a:gs>
              <a:gs pos="100000">
                <a:srgbClr val="4D0808"/>
              </a:gs>
            </a:gsLst>
            <a:lin ang="5400000" scaled="0"/>
          </a:gradFill>
        </p:spPr>
        <p:txBody>
          <a:bodyPr>
            <a:normAutofit/>
          </a:bodyPr>
          <a:lstStyle/>
          <a:p>
            <a:pPr marL="514350" indent="-514350" algn="ctr">
              <a:buFont typeface="+mj-lt"/>
              <a:buAutoNum type="arabicPeriod"/>
            </a:pPr>
            <a:endParaRPr lang="en-GB" altLang="en-US" sz="6000" b="1" dirty="0" smtClean="0"/>
          </a:p>
          <a:p>
            <a:pPr marL="514350" indent="-514350" algn="ctr">
              <a:buFont typeface="+mj-lt"/>
              <a:buAutoNum type="arabicPeriod"/>
            </a:pPr>
            <a:endParaRPr lang="en-AU" altLang="en-US" sz="6000" b="1" dirty="0" smtClean="0"/>
          </a:p>
          <a:p>
            <a:pPr marL="0" indent="0" algn="ctr">
              <a:buNone/>
            </a:pPr>
            <a:r>
              <a:rPr lang="en-AU" altLang="en-US" sz="6000" b="1" dirty="0" smtClean="0"/>
              <a:t>2. </a:t>
            </a:r>
            <a:r>
              <a:rPr lang="en-GB" altLang="en-US" sz="6000" b="1" dirty="0" smtClean="0"/>
              <a:t>IoT and CPS Adoption</a:t>
            </a:r>
          </a:p>
          <a:p>
            <a:pPr marL="0" indent="0" algn="ctr">
              <a:buNone/>
            </a:pPr>
            <a:r>
              <a:rPr lang="en-GB" altLang="en-US" sz="6000" b="1" dirty="0" smtClean="0">
                <a:solidFill>
                  <a:srgbClr val="0070C0"/>
                </a:solidFill>
              </a:rPr>
              <a:t>                   -  Top 5 Issues</a:t>
            </a:r>
            <a:endParaRPr lang="en-GB" altLang="en-US" sz="6000" b="1" dirty="0">
              <a:solidFill>
                <a:srgbClr val="0070C0"/>
              </a:solidFill>
            </a:endParaRPr>
          </a:p>
          <a:p>
            <a:pPr marL="0" indent="0" algn="ctr">
              <a:buNone/>
            </a:pPr>
            <a:r>
              <a:rPr lang="en-AU" altLang="en-US" sz="6000" b="1" dirty="0" smtClean="0"/>
              <a:t> </a:t>
            </a:r>
            <a:endParaRPr lang="en-AU" altLang="en-US" sz="6000" dirty="0" smtClean="0"/>
          </a:p>
          <a:p>
            <a:pPr marL="0" indent="0" algn="ctr">
              <a:buNone/>
            </a:pPr>
            <a:endParaRPr lang="en-AU" altLang="en-US" sz="6000" dirty="0" smtClean="0"/>
          </a:p>
        </p:txBody>
      </p:sp>
    </p:spTree>
    <p:extLst>
      <p:ext uri="{BB962C8B-B14F-4D97-AF65-F5344CB8AC3E}">
        <p14:creationId xmlns:p14="http://schemas.microsoft.com/office/powerpoint/2010/main" val="423638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12776"/>
            <a:ext cx="9217024" cy="3888432"/>
          </a:xfrm>
          <a:noFill/>
        </p:spPr>
        <p:txBody>
          <a:bodyPr>
            <a:normAutofit/>
          </a:bodyPr>
          <a:lstStyle/>
          <a:p>
            <a:pPr marL="0" indent="0" algn="ctr">
              <a:buNone/>
            </a:pPr>
            <a:r>
              <a:rPr lang="en-US" sz="4400" b="1" dirty="0" smtClean="0">
                <a:solidFill>
                  <a:srgbClr val="FF0000"/>
                </a:solidFill>
              </a:rPr>
              <a:t>Top 5 Issues</a:t>
            </a:r>
          </a:p>
          <a:p>
            <a:pPr marL="0" indent="0" algn="ctr">
              <a:buNone/>
            </a:pPr>
            <a:endParaRPr lang="en-US" sz="2400" b="1" dirty="0" smtClean="0">
              <a:solidFill>
                <a:srgbClr val="FF0000"/>
              </a:solidFill>
            </a:endParaRPr>
          </a:p>
          <a:p>
            <a:pPr marL="514350" indent="-514350">
              <a:buFont typeface="+mj-lt"/>
              <a:buAutoNum type="arabicPeriod"/>
            </a:pPr>
            <a:r>
              <a:rPr lang="en-US" sz="2800" b="1" dirty="0" smtClean="0"/>
              <a:t>Security</a:t>
            </a:r>
            <a:r>
              <a:rPr lang="en-US" sz="2800" dirty="0" smtClean="0"/>
              <a:t> (Data, Asset, Resource, Humanity, Safety, Privacy)</a:t>
            </a:r>
          </a:p>
          <a:p>
            <a:pPr marL="514350" indent="-514350">
              <a:buFont typeface="+mj-lt"/>
              <a:buAutoNum type="arabicPeriod"/>
            </a:pPr>
            <a:r>
              <a:rPr lang="en-US" sz="2800" b="1" dirty="0" err="1" smtClean="0"/>
              <a:t>QoS</a:t>
            </a:r>
            <a:r>
              <a:rPr lang="en-US" sz="2800" b="1" dirty="0" smtClean="0"/>
              <a:t> and Reliability</a:t>
            </a:r>
            <a:r>
              <a:rPr lang="en-US" sz="2800" dirty="0" smtClean="0"/>
              <a:t> </a:t>
            </a:r>
            <a:r>
              <a:rPr lang="en-US" sz="2800" dirty="0" smtClean="0"/>
              <a:t>(Service Guarantee, </a:t>
            </a:r>
            <a:r>
              <a:rPr lang="en-US" sz="2800" dirty="0" smtClean="0"/>
              <a:t>Trust</a:t>
            </a:r>
            <a:r>
              <a:rPr lang="en-US" sz="2800" dirty="0" smtClean="0"/>
              <a:t>)</a:t>
            </a:r>
          </a:p>
          <a:p>
            <a:pPr marL="514350" indent="-514350">
              <a:buFont typeface="+mj-lt"/>
              <a:buAutoNum type="arabicPeriod"/>
            </a:pPr>
            <a:r>
              <a:rPr lang="en-AU" sz="2800" b="1" dirty="0" smtClean="0"/>
              <a:t>Disaster and Outages </a:t>
            </a:r>
            <a:r>
              <a:rPr lang="en-AU" sz="2800" dirty="0" smtClean="0"/>
              <a:t>(Risks, Losses, Consequences)</a:t>
            </a:r>
            <a:endParaRPr lang="en-AU" sz="2800" dirty="0"/>
          </a:p>
          <a:p>
            <a:pPr marL="514350" indent="-514350">
              <a:buFont typeface="+mj-lt"/>
              <a:buAutoNum type="arabicPeriod"/>
            </a:pPr>
            <a:r>
              <a:rPr lang="en-AU" sz="2800" b="1" dirty="0" smtClean="0"/>
              <a:t>Cost </a:t>
            </a:r>
            <a:r>
              <a:rPr lang="en-AU" sz="2800" b="1" dirty="0" smtClean="0"/>
              <a:t>and </a:t>
            </a:r>
            <a:r>
              <a:rPr lang="en-AU" sz="2800" b="1" dirty="0" err="1" smtClean="0"/>
              <a:t>RoI</a:t>
            </a:r>
            <a:r>
              <a:rPr lang="en-AU" sz="2800" b="1" dirty="0" smtClean="0"/>
              <a:t> </a:t>
            </a:r>
            <a:r>
              <a:rPr lang="en-AU" sz="2800" dirty="0" smtClean="0"/>
              <a:t>(Capital expenses)</a:t>
            </a:r>
            <a:endParaRPr lang="en-AU" sz="2800" dirty="0"/>
          </a:p>
          <a:p>
            <a:pPr marL="514350" indent="-514350">
              <a:buFont typeface="+mj-lt"/>
              <a:buAutoNum type="arabicPeriod"/>
            </a:pPr>
            <a:r>
              <a:rPr lang="en-AU" sz="2800" b="1" dirty="0" smtClean="0"/>
              <a:t>Big Data </a:t>
            </a:r>
            <a:r>
              <a:rPr lang="en-AU" sz="2800" dirty="0" smtClean="0"/>
              <a:t>(Heterogeneous, Multi-sources, Large n Complex)</a:t>
            </a:r>
          </a:p>
          <a:p>
            <a:pPr marL="514350" indent="-514350">
              <a:buFont typeface="+mj-lt"/>
              <a:buAutoNum type="arabicPeriod"/>
            </a:pPr>
            <a:endParaRPr lang="en-GB" sz="2800" dirty="0"/>
          </a:p>
          <a:p>
            <a:pPr marL="514350" indent="-514350">
              <a:buFont typeface="+mj-lt"/>
              <a:buAutoNum type="arabicPeriod"/>
            </a:pPr>
            <a:endParaRPr lang="en-AU" sz="2800" dirty="0" smtClean="0"/>
          </a:p>
        </p:txBody>
      </p:sp>
      <p:sp>
        <p:nvSpPr>
          <p:cNvPr id="6" name="Title 1"/>
          <p:cNvSpPr>
            <a:spLocks noGrp="1"/>
          </p:cNvSpPr>
          <p:nvPr>
            <p:ph type="title"/>
          </p:nvPr>
        </p:nvSpPr>
        <p:spPr>
          <a:xfrm>
            <a:off x="0" y="32121"/>
            <a:ext cx="9144000" cy="1252728"/>
          </a:xfrm>
        </p:spPr>
        <p:txBody>
          <a:bodyPr>
            <a:normAutofit/>
          </a:bodyPr>
          <a:lstStyle/>
          <a:p>
            <a:pPr fontAlgn="auto">
              <a:spcAft>
                <a:spcPts val="0"/>
              </a:spcAft>
              <a:defRPr/>
            </a:pPr>
            <a:r>
              <a:rPr lang="en-US" b="1" dirty="0" smtClean="0"/>
              <a:t>IoT </a:t>
            </a:r>
            <a:r>
              <a:rPr lang="en-US" b="1" dirty="0"/>
              <a:t>and CPS Adoption </a:t>
            </a:r>
            <a:endParaRPr lang="en-AU" dirty="0">
              <a:solidFill>
                <a:schemeClr val="accent1">
                  <a:satMod val="150000"/>
                </a:schemeClr>
              </a:solidFill>
            </a:endParaRPr>
          </a:p>
        </p:txBody>
      </p:sp>
    </p:spTree>
    <p:extLst>
      <p:ext uri="{BB962C8B-B14F-4D97-AF65-F5344CB8AC3E}">
        <p14:creationId xmlns:p14="http://schemas.microsoft.com/office/powerpoint/2010/main" val="367292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0" y="0"/>
            <a:ext cx="9144000" cy="6858000"/>
          </a:xfrm>
          <a:gradFill>
            <a:gsLst>
              <a:gs pos="0">
                <a:srgbClr val="FFF200"/>
              </a:gs>
              <a:gs pos="74000">
                <a:srgbClr val="FF7A00"/>
              </a:gs>
              <a:gs pos="91000">
                <a:srgbClr val="FF0300"/>
              </a:gs>
              <a:gs pos="100000">
                <a:srgbClr val="4D0808"/>
              </a:gs>
            </a:gsLst>
            <a:lin ang="5400000" scaled="0"/>
          </a:gradFill>
        </p:spPr>
        <p:txBody>
          <a:bodyPr>
            <a:normAutofit/>
          </a:bodyPr>
          <a:lstStyle/>
          <a:p>
            <a:pPr marL="514350" indent="-514350" algn="ctr">
              <a:buFont typeface="+mj-lt"/>
              <a:buAutoNum type="arabicPeriod"/>
            </a:pPr>
            <a:endParaRPr lang="en-GB" altLang="en-US" sz="6000" b="1" dirty="0" smtClean="0"/>
          </a:p>
          <a:p>
            <a:pPr marL="514350" indent="-514350" algn="ctr">
              <a:buFont typeface="+mj-lt"/>
              <a:buAutoNum type="arabicPeriod"/>
            </a:pPr>
            <a:endParaRPr lang="en-AU" altLang="en-US" sz="6000" b="1" dirty="0" smtClean="0"/>
          </a:p>
          <a:p>
            <a:pPr marL="0" indent="0">
              <a:buNone/>
            </a:pPr>
            <a:r>
              <a:rPr lang="en-AU" altLang="en-US" sz="6000" b="1" dirty="0" smtClean="0"/>
              <a:t>3. </a:t>
            </a:r>
            <a:r>
              <a:rPr lang="en-GB" altLang="en-US" sz="6000" b="1" dirty="0"/>
              <a:t>IoT and CPS Solutions </a:t>
            </a:r>
            <a:endParaRPr lang="en-GB" altLang="en-US" sz="6000" b="1" dirty="0" smtClean="0"/>
          </a:p>
          <a:p>
            <a:pPr marL="0" indent="0">
              <a:buNone/>
            </a:pPr>
            <a:r>
              <a:rPr lang="en-GB" altLang="en-US" sz="6000" b="1" dirty="0" smtClean="0">
                <a:solidFill>
                  <a:srgbClr val="0070C0"/>
                </a:solidFill>
              </a:rPr>
              <a:t>     </a:t>
            </a:r>
            <a:r>
              <a:rPr lang="en-GB" altLang="en-US" sz="6000" b="1" dirty="0">
                <a:solidFill>
                  <a:srgbClr val="0070C0"/>
                </a:solidFill>
              </a:rPr>
              <a:t>State of Art Progress</a:t>
            </a:r>
          </a:p>
          <a:p>
            <a:pPr marL="0" indent="0" algn="ctr">
              <a:buNone/>
            </a:pPr>
            <a:endParaRPr lang="en-AU" altLang="en-US" sz="6000" dirty="0" smtClean="0"/>
          </a:p>
          <a:p>
            <a:pPr marL="0" indent="0" algn="ctr">
              <a:buNone/>
            </a:pPr>
            <a:endParaRPr lang="en-AU" altLang="en-US" sz="6000" dirty="0" smtClean="0"/>
          </a:p>
        </p:txBody>
      </p:sp>
    </p:spTree>
    <p:extLst>
      <p:ext uri="{BB962C8B-B14F-4D97-AF65-F5344CB8AC3E}">
        <p14:creationId xmlns:p14="http://schemas.microsoft.com/office/powerpoint/2010/main" val="1765321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12776"/>
            <a:ext cx="4248472" cy="3888432"/>
          </a:xfrm>
          <a:noFill/>
          <a:ln>
            <a:solidFill>
              <a:schemeClr val="accent1">
                <a:shade val="50000"/>
              </a:schemeClr>
            </a:solidFill>
          </a:ln>
        </p:spPr>
        <p:txBody>
          <a:bodyPr>
            <a:normAutofit fontScale="70000" lnSpcReduction="20000"/>
          </a:bodyPr>
          <a:lstStyle/>
          <a:p>
            <a:pPr marL="0" indent="0" algn="ctr">
              <a:buNone/>
            </a:pPr>
            <a:r>
              <a:rPr lang="en-US" sz="4400" b="1" dirty="0" smtClean="0">
                <a:solidFill>
                  <a:srgbClr val="FF0000"/>
                </a:solidFill>
              </a:rPr>
              <a:t>Top 5 Issues</a:t>
            </a:r>
          </a:p>
          <a:p>
            <a:pPr marL="0" indent="0" algn="ctr">
              <a:buNone/>
            </a:pPr>
            <a:endParaRPr lang="en-US" sz="2400" b="1" dirty="0" smtClean="0">
              <a:solidFill>
                <a:srgbClr val="FF0000"/>
              </a:solidFill>
            </a:endParaRPr>
          </a:p>
          <a:p>
            <a:pPr marL="514350" indent="-514350">
              <a:buFont typeface="+mj-lt"/>
              <a:buAutoNum type="arabicPeriod"/>
            </a:pPr>
            <a:r>
              <a:rPr lang="en-US" sz="2800" b="1" dirty="0" smtClean="0"/>
              <a:t>Security</a:t>
            </a:r>
            <a:r>
              <a:rPr lang="en-US" sz="2800" dirty="0" smtClean="0"/>
              <a:t> (Data, Asset, Resource, Humanity, Safety, Privacy)</a:t>
            </a:r>
          </a:p>
          <a:p>
            <a:pPr marL="514350" indent="-514350">
              <a:buFont typeface="+mj-lt"/>
              <a:buAutoNum type="arabicPeriod"/>
            </a:pPr>
            <a:r>
              <a:rPr lang="en-US" sz="2800" b="1" dirty="0" err="1" smtClean="0"/>
              <a:t>QoS</a:t>
            </a:r>
            <a:r>
              <a:rPr lang="en-US" sz="2800" b="1" dirty="0" smtClean="0"/>
              <a:t> and Reliability</a:t>
            </a:r>
            <a:r>
              <a:rPr lang="en-US" sz="2800" dirty="0" smtClean="0"/>
              <a:t> (Service Guarantee, SLA, Trust)</a:t>
            </a:r>
          </a:p>
          <a:p>
            <a:pPr marL="514350" indent="-514350">
              <a:buFont typeface="+mj-lt"/>
              <a:buAutoNum type="arabicPeriod"/>
            </a:pPr>
            <a:r>
              <a:rPr lang="en-AU" sz="2800" b="1" dirty="0" smtClean="0"/>
              <a:t>Disaster and Outages </a:t>
            </a:r>
            <a:r>
              <a:rPr lang="en-AU" sz="2800" dirty="0" smtClean="0"/>
              <a:t>(Risks, Losses, Consequences)</a:t>
            </a:r>
            <a:endParaRPr lang="en-AU" sz="2800" dirty="0"/>
          </a:p>
          <a:p>
            <a:pPr marL="514350" indent="-514350">
              <a:buFont typeface="+mj-lt"/>
              <a:buAutoNum type="arabicPeriod"/>
            </a:pPr>
            <a:r>
              <a:rPr lang="en-AU" sz="2800" b="1" dirty="0" smtClean="0"/>
              <a:t>Cost and </a:t>
            </a:r>
            <a:r>
              <a:rPr lang="en-AU" sz="2800" b="1" dirty="0" err="1" smtClean="0"/>
              <a:t>RoI</a:t>
            </a:r>
            <a:r>
              <a:rPr lang="en-AU" sz="2800" b="1" dirty="0" smtClean="0"/>
              <a:t> </a:t>
            </a:r>
            <a:r>
              <a:rPr lang="en-AU" sz="2800" dirty="0" smtClean="0"/>
              <a:t>(Capital </a:t>
            </a:r>
            <a:r>
              <a:rPr lang="en-AU" sz="2800" dirty="0" smtClean="0"/>
              <a:t>expenses)</a:t>
            </a:r>
            <a:endParaRPr lang="en-AU" sz="2800" dirty="0"/>
          </a:p>
          <a:p>
            <a:pPr marL="514350" indent="-514350">
              <a:buFont typeface="+mj-lt"/>
              <a:buAutoNum type="arabicPeriod"/>
            </a:pPr>
            <a:r>
              <a:rPr lang="en-AU" sz="2800" b="1" dirty="0" smtClean="0"/>
              <a:t>Big Data </a:t>
            </a:r>
            <a:r>
              <a:rPr lang="en-AU" sz="2800" dirty="0" smtClean="0"/>
              <a:t>(Heterogeneous, Multi-sources, Large n Complex)</a:t>
            </a:r>
          </a:p>
          <a:p>
            <a:pPr marL="514350" indent="-514350">
              <a:buFont typeface="+mj-lt"/>
              <a:buAutoNum type="arabicPeriod"/>
            </a:pPr>
            <a:endParaRPr lang="en-GB" sz="2800" dirty="0"/>
          </a:p>
          <a:p>
            <a:pPr marL="514350" indent="-514350">
              <a:buFont typeface="+mj-lt"/>
              <a:buAutoNum type="arabicPeriod"/>
            </a:pPr>
            <a:endParaRPr lang="en-AU" sz="2800" dirty="0" smtClean="0"/>
          </a:p>
        </p:txBody>
      </p:sp>
      <p:sp>
        <p:nvSpPr>
          <p:cNvPr id="6" name="Title 1"/>
          <p:cNvSpPr>
            <a:spLocks noGrp="1"/>
          </p:cNvSpPr>
          <p:nvPr>
            <p:ph type="title"/>
          </p:nvPr>
        </p:nvSpPr>
        <p:spPr>
          <a:xfrm>
            <a:off x="0" y="32121"/>
            <a:ext cx="9144000" cy="1252728"/>
          </a:xfrm>
        </p:spPr>
        <p:txBody>
          <a:bodyPr>
            <a:normAutofit/>
          </a:bodyPr>
          <a:lstStyle/>
          <a:p>
            <a:pPr fontAlgn="auto">
              <a:spcAft>
                <a:spcPts val="0"/>
              </a:spcAft>
              <a:defRPr/>
            </a:pPr>
            <a:r>
              <a:rPr lang="en-US" b="1" dirty="0" smtClean="0"/>
              <a:t>Embracing New Technology</a:t>
            </a:r>
            <a:endParaRPr lang="en-AU" dirty="0">
              <a:solidFill>
                <a:schemeClr val="accent1">
                  <a:satMod val="150000"/>
                </a:schemeClr>
              </a:solidFill>
            </a:endParaRPr>
          </a:p>
        </p:txBody>
      </p:sp>
      <p:sp>
        <p:nvSpPr>
          <p:cNvPr id="4" name="Content Placeholder 2"/>
          <p:cNvSpPr txBox="1">
            <a:spLocks/>
          </p:cNvSpPr>
          <p:nvPr/>
        </p:nvSpPr>
        <p:spPr>
          <a:xfrm>
            <a:off x="4788024" y="1385066"/>
            <a:ext cx="4211960" cy="3960440"/>
          </a:xfrm>
          <a:prstGeom prst="rect">
            <a:avLst/>
          </a:prstGeom>
          <a:noFill/>
          <a:ln>
            <a:solidFill>
              <a:schemeClr val="accent1">
                <a:shade val="50000"/>
              </a:schemeClr>
            </a:solidFill>
          </a:ln>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5900" b="1" dirty="0" smtClean="0">
                <a:solidFill>
                  <a:srgbClr val="FF0000"/>
                </a:solidFill>
              </a:rPr>
              <a:t>Top 5 R&amp;D</a:t>
            </a:r>
          </a:p>
          <a:p>
            <a:pPr marL="0" indent="0">
              <a:buNone/>
            </a:pPr>
            <a:endParaRPr lang="en-US" sz="3600" b="1" dirty="0" smtClean="0">
              <a:solidFill>
                <a:srgbClr val="FF0000"/>
              </a:solidFill>
            </a:endParaRPr>
          </a:p>
          <a:p>
            <a:pPr marL="514350" indent="-514350">
              <a:buFont typeface="+mj-lt"/>
              <a:buAutoNum type="arabicPeriod"/>
            </a:pPr>
            <a:r>
              <a:rPr lang="en-US" sz="3800" b="1" dirty="0" smtClean="0"/>
              <a:t>Embedded System</a:t>
            </a:r>
            <a:r>
              <a:rPr lang="en-US" sz="3800" dirty="0" smtClean="0"/>
              <a:t>, both software and hardware ( ZigBee, Silicon, Blue tooth,.. )</a:t>
            </a:r>
          </a:p>
          <a:p>
            <a:pPr marL="514350" indent="-514350">
              <a:buFont typeface="+mj-lt"/>
              <a:buAutoNum type="arabicPeriod"/>
            </a:pPr>
            <a:r>
              <a:rPr lang="en-US" sz="3800" b="1" dirty="0" smtClean="0"/>
              <a:t>Autonomous Computing</a:t>
            </a:r>
            <a:r>
              <a:rPr lang="en-US" sz="3800" dirty="0" smtClean="0"/>
              <a:t>, Industrial Agents, AI, ML, Onto-Auto ,…</a:t>
            </a:r>
          </a:p>
          <a:p>
            <a:pPr marL="514350" indent="-514350">
              <a:buFont typeface="+mj-lt"/>
              <a:buAutoNum type="arabicPeriod"/>
            </a:pPr>
            <a:r>
              <a:rPr lang="en-AU" sz="3800" b="1" dirty="0" smtClean="0"/>
              <a:t>Self-organization</a:t>
            </a:r>
            <a:r>
              <a:rPr lang="en-AU" sz="3800" dirty="0"/>
              <a:t> </a:t>
            </a:r>
            <a:r>
              <a:rPr lang="en-AU" sz="3800" dirty="0" smtClean="0"/>
              <a:t>(frameworks, models, techniques, policies, processes,</a:t>
            </a:r>
          </a:p>
          <a:p>
            <a:pPr marL="514350" indent="-514350">
              <a:buFont typeface="+mj-lt"/>
              <a:buAutoNum type="arabicPeriod"/>
            </a:pPr>
            <a:r>
              <a:rPr lang="en-GB" sz="3800" b="1" dirty="0" smtClean="0"/>
              <a:t>Planning, Prediction and Forecast </a:t>
            </a:r>
            <a:r>
              <a:rPr lang="en-GB" sz="3800" dirty="0" smtClean="0"/>
              <a:t>(Coalitions, Time of Usage Pricing..)</a:t>
            </a:r>
            <a:endParaRPr lang="en-AU" sz="3800" dirty="0"/>
          </a:p>
          <a:p>
            <a:pPr marL="514350" indent="-514350">
              <a:buFont typeface="+mj-lt"/>
              <a:buAutoNum type="arabicPeriod"/>
            </a:pPr>
            <a:r>
              <a:rPr lang="en-US" sz="3800" b="1" dirty="0" smtClean="0"/>
              <a:t>Predictive, Descriptive and Prescriptive Analytics</a:t>
            </a:r>
            <a:r>
              <a:rPr lang="en-US" sz="3800" dirty="0" smtClean="0"/>
              <a:t>, Conjoint DM, Data Lake, Dynamic Data Mart.</a:t>
            </a:r>
            <a:endParaRPr lang="en-US" sz="2800" dirty="0" smtClean="0"/>
          </a:p>
        </p:txBody>
      </p:sp>
    </p:spTree>
    <p:extLst>
      <p:ext uri="{BB962C8B-B14F-4D97-AF65-F5344CB8AC3E}">
        <p14:creationId xmlns:p14="http://schemas.microsoft.com/office/powerpoint/2010/main" val="3493727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2" y="21366"/>
            <a:ext cx="9002554" cy="1143000"/>
          </a:xfrm>
          <a:noFill/>
        </p:spPr>
        <p:txBody>
          <a:bodyPr/>
          <a:lstStyle/>
          <a:p>
            <a:r>
              <a:rPr lang="en-US" b="1" dirty="0" smtClean="0"/>
              <a:t>IoT Deployment </a:t>
            </a:r>
            <a:r>
              <a:rPr lang="en-US" b="1" dirty="0"/>
              <a:t>– Security</a:t>
            </a:r>
            <a:endParaRPr lang="en-AU" b="1" dirty="0"/>
          </a:p>
        </p:txBody>
      </p:sp>
      <p:sp>
        <p:nvSpPr>
          <p:cNvPr id="6" name="TextBox 5"/>
          <p:cNvSpPr txBox="1"/>
          <p:nvPr/>
        </p:nvSpPr>
        <p:spPr>
          <a:xfrm>
            <a:off x="4788024" y="6526916"/>
            <a:ext cx="4033192" cy="369332"/>
          </a:xfrm>
          <a:prstGeom prst="rect">
            <a:avLst/>
          </a:prstGeom>
          <a:noFill/>
        </p:spPr>
        <p:txBody>
          <a:bodyPr wrap="square" rtlCol="0">
            <a:spAutoFit/>
          </a:bodyPr>
          <a:lstStyle/>
          <a:p>
            <a:r>
              <a:rPr lang="en-AU" dirty="0" smtClean="0">
                <a:solidFill>
                  <a:srgbClr val="C00000"/>
                </a:solidFill>
              </a:rPr>
              <a:t>data mining, log mining, process mining</a:t>
            </a:r>
            <a:endParaRPr lang="en-AU" dirty="0">
              <a:solidFill>
                <a:srgbClr val="C00000"/>
              </a:solidFill>
            </a:endParaRPr>
          </a:p>
        </p:txBody>
      </p:sp>
      <p:sp>
        <p:nvSpPr>
          <p:cNvPr id="5" name="TextBox 4"/>
          <p:cNvSpPr txBox="1"/>
          <p:nvPr/>
        </p:nvSpPr>
        <p:spPr>
          <a:xfrm>
            <a:off x="3203848" y="6581059"/>
            <a:ext cx="2088232" cy="276999"/>
          </a:xfrm>
          <a:prstGeom prst="rect">
            <a:avLst/>
          </a:prstGeom>
          <a:noFill/>
        </p:spPr>
        <p:txBody>
          <a:bodyPr wrap="square" rtlCol="0">
            <a:spAutoFit/>
          </a:bodyPr>
          <a:lstStyle/>
          <a:p>
            <a:r>
              <a:rPr lang="en-AU" sz="1200" dirty="0" smtClean="0"/>
              <a:t>Ambient Security </a:t>
            </a:r>
            <a:endParaRPr lang="en-AU" sz="1200" dirty="0"/>
          </a:p>
        </p:txBody>
      </p:sp>
      <p:sp>
        <p:nvSpPr>
          <p:cNvPr id="7" name="Content Placeholder 6"/>
          <p:cNvSpPr>
            <a:spLocks noGrp="1"/>
          </p:cNvSpPr>
          <p:nvPr>
            <p:ph idx="1"/>
          </p:nvPr>
        </p:nvSpPr>
        <p:spPr>
          <a:xfrm>
            <a:off x="467544" y="1412776"/>
            <a:ext cx="8229600" cy="4525963"/>
          </a:xfrm>
        </p:spPr>
        <p:txBody>
          <a:bodyPr>
            <a:normAutofit fontScale="70000" lnSpcReduction="20000"/>
          </a:bodyPr>
          <a:lstStyle/>
          <a:p>
            <a:r>
              <a:rPr lang="en-GB" dirty="0" smtClean="0"/>
              <a:t>Demand Build-in security, </a:t>
            </a:r>
            <a:r>
              <a:rPr lang="en-GB" b="1" dirty="0" smtClean="0">
                <a:solidFill>
                  <a:srgbClr val="0070C0"/>
                </a:solidFill>
              </a:rPr>
              <a:t>software and </a:t>
            </a:r>
            <a:r>
              <a:rPr lang="en-GB" b="1" dirty="0" smtClean="0">
                <a:solidFill>
                  <a:srgbClr val="0070C0"/>
                </a:solidFill>
              </a:rPr>
              <a:t>hardware</a:t>
            </a:r>
            <a:r>
              <a:rPr lang="en-GB" dirty="0" smtClean="0">
                <a:solidFill>
                  <a:srgbClr val="0070C0"/>
                </a:solidFill>
              </a:rPr>
              <a:t> </a:t>
            </a:r>
            <a:endParaRPr lang="en-GB" dirty="0" smtClean="0">
              <a:solidFill>
                <a:srgbClr val="0070C0"/>
              </a:solidFill>
            </a:endParaRPr>
          </a:p>
          <a:p>
            <a:r>
              <a:rPr lang="en-GB" dirty="0" smtClean="0"/>
              <a:t>Silicon, ZigBee, ZigBee Pro, Blue Tooth</a:t>
            </a:r>
          </a:p>
          <a:p>
            <a:r>
              <a:rPr lang="en-GB" dirty="0" smtClean="0"/>
              <a:t>Silicon algorithms: AFS and elliptic curve cryptography, MAXQ1050, MAX32590 secure micro-controllers, bootloaders, life cycle protection of devices.</a:t>
            </a:r>
          </a:p>
          <a:p>
            <a:r>
              <a:rPr lang="en-GB" dirty="0" smtClean="0"/>
              <a:t>Security cameras, like ATM, </a:t>
            </a:r>
          </a:p>
          <a:p>
            <a:r>
              <a:rPr lang="en-GB" dirty="0" smtClean="0"/>
              <a:t>Supervised multitude of remote distributed sensors and control devices and health </a:t>
            </a:r>
            <a:r>
              <a:rPr lang="en-GB" dirty="0"/>
              <a:t>sensors</a:t>
            </a:r>
            <a:endParaRPr lang="en-GB" dirty="0" smtClean="0"/>
          </a:p>
          <a:p>
            <a:r>
              <a:rPr lang="en-GB" dirty="0" smtClean="0"/>
              <a:t>Detection on falsifying sensors data, underreporting consumption, resulting power shut down.</a:t>
            </a:r>
          </a:p>
          <a:p>
            <a:r>
              <a:rPr lang="en-GB" dirty="0" smtClean="0"/>
              <a:t>Algorithms: AES-128, secret keys, alarm standard, cryptography, stenography,</a:t>
            </a:r>
          </a:p>
          <a:p>
            <a:r>
              <a:rPr lang="en-GB" dirty="0" smtClean="0"/>
              <a:t>Risks, Trust, Cyber and ambient Security, Intrusion detection, Machine to Machine communication</a:t>
            </a:r>
          </a:p>
          <a:p>
            <a:endParaRPr lang="en-AU" dirty="0"/>
          </a:p>
        </p:txBody>
      </p:sp>
    </p:spTree>
    <p:extLst>
      <p:ext uri="{BB962C8B-B14F-4D97-AF65-F5344CB8AC3E}">
        <p14:creationId xmlns:p14="http://schemas.microsoft.com/office/powerpoint/2010/main" val="3206196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2" y="21366"/>
            <a:ext cx="9002554" cy="1143000"/>
          </a:xfrm>
          <a:noFill/>
        </p:spPr>
        <p:txBody>
          <a:bodyPr/>
          <a:lstStyle/>
          <a:p>
            <a:r>
              <a:rPr lang="en-US" b="1" dirty="0" smtClean="0"/>
              <a:t>Our Work- Tamper Security</a:t>
            </a:r>
            <a:endParaRPr lang="en-AU" b="1" dirty="0"/>
          </a:p>
        </p:txBody>
      </p:sp>
      <p:sp>
        <p:nvSpPr>
          <p:cNvPr id="3" name="Content Placeholder 2"/>
          <p:cNvSpPr>
            <a:spLocks noGrp="1"/>
          </p:cNvSpPr>
          <p:nvPr>
            <p:ph idx="1"/>
          </p:nvPr>
        </p:nvSpPr>
        <p:spPr>
          <a:xfrm>
            <a:off x="143508" y="2636912"/>
            <a:ext cx="4104456" cy="2374523"/>
          </a:xfrm>
        </p:spPr>
        <p:txBody>
          <a:bodyPr>
            <a:normAutofit fontScale="77500" lnSpcReduction="20000"/>
          </a:bodyPr>
          <a:lstStyle/>
          <a:p>
            <a:pPr marL="0" indent="0">
              <a:buNone/>
            </a:pPr>
            <a:r>
              <a:rPr lang="en-AU" sz="2400" dirty="0" smtClean="0"/>
              <a:t>Technology underpinning the above are:</a:t>
            </a:r>
          </a:p>
          <a:p>
            <a:r>
              <a:rPr lang="en-AU" sz="2000" dirty="0" smtClean="0"/>
              <a:t>Cyber Security</a:t>
            </a:r>
          </a:p>
          <a:p>
            <a:r>
              <a:rPr lang="en-AU" sz="2000" dirty="0" smtClean="0"/>
              <a:t>Network Security</a:t>
            </a:r>
          </a:p>
          <a:p>
            <a:r>
              <a:rPr lang="en-AU" sz="2000" dirty="0"/>
              <a:t>Data and Database Security</a:t>
            </a:r>
          </a:p>
          <a:p>
            <a:r>
              <a:rPr lang="en-AU" sz="2000" dirty="0"/>
              <a:t>RFID </a:t>
            </a:r>
            <a:r>
              <a:rPr lang="en-GB" sz="2000" dirty="0"/>
              <a:t>tamper detection</a:t>
            </a:r>
            <a:r>
              <a:rPr lang="en-US" sz="2000" dirty="0"/>
              <a:t> </a:t>
            </a:r>
          </a:p>
          <a:p>
            <a:r>
              <a:rPr lang="en-US" sz="2000" dirty="0" smtClean="0"/>
              <a:t>Barcode </a:t>
            </a:r>
            <a:r>
              <a:rPr lang="en-US" sz="2000" dirty="0"/>
              <a:t>Watermarking</a:t>
            </a:r>
            <a:endParaRPr lang="en-AU" sz="2000" dirty="0"/>
          </a:p>
          <a:p>
            <a:r>
              <a:rPr lang="en-AU" sz="2000" dirty="0" smtClean="0"/>
              <a:t>Information Security</a:t>
            </a:r>
          </a:p>
          <a:p>
            <a:r>
              <a:rPr lang="en-GB" sz="2000" dirty="0" smtClean="0"/>
              <a:t>Finger Print</a:t>
            </a:r>
            <a:endParaRPr lang="en-AU" sz="2000" dirty="0"/>
          </a:p>
          <a:p>
            <a:pPr marL="0" indent="0">
              <a:buNone/>
            </a:pPr>
            <a:endParaRPr lang="en-AU" sz="2400" dirty="0"/>
          </a:p>
        </p:txBody>
      </p:sp>
      <p:sp>
        <p:nvSpPr>
          <p:cNvPr id="4" name="Rectangle 3"/>
          <p:cNvSpPr/>
          <p:nvPr/>
        </p:nvSpPr>
        <p:spPr>
          <a:xfrm>
            <a:off x="323528" y="1124744"/>
            <a:ext cx="8640960" cy="923330"/>
          </a:xfrm>
          <a:prstGeom prst="rect">
            <a:avLst/>
          </a:prstGeom>
        </p:spPr>
        <p:txBody>
          <a:bodyPr wrap="square">
            <a:spAutoFit/>
          </a:bodyPr>
          <a:lstStyle/>
          <a:p>
            <a:pPr>
              <a:defRPr/>
            </a:pPr>
            <a:r>
              <a:rPr lang="en-GB" b="1" dirty="0"/>
              <a:t>Security </a:t>
            </a:r>
            <a:r>
              <a:rPr lang="en-GB" dirty="0"/>
              <a:t>help identify and measure </a:t>
            </a:r>
            <a:r>
              <a:rPr lang="en-GB" dirty="0" smtClean="0"/>
              <a:t>the network </a:t>
            </a:r>
            <a:r>
              <a:rPr lang="en-US" dirty="0" smtClean="0"/>
              <a:t>vulnerability</a:t>
            </a:r>
            <a:r>
              <a:rPr lang="en-US" dirty="0"/>
              <a:t>, </a:t>
            </a:r>
            <a:r>
              <a:rPr lang="en-US" dirty="0" smtClean="0"/>
              <a:t>monitoring and control of </a:t>
            </a:r>
            <a:r>
              <a:rPr lang="en-US" dirty="0"/>
              <a:t>malicious </a:t>
            </a:r>
            <a:r>
              <a:rPr lang="en-US" dirty="0" smtClean="0"/>
              <a:t>activities. </a:t>
            </a:r>
            <a:r>
              <a:rPr lang="en-US" dirty="0"/>
              <a:t>It </a:t>
            </a:r>
            <a:r>
              <a:rPr lang="en-US" dirty="0" smtClean="0"/>
              <a:t>also detects the </a:t>
            </a:r>
            <a:r>
              <a:rPr lang="en-GB" dirty="0"/>
              <a:t>attacks, fraud, </a:t>
            </a:r>
            <a:r>
              <a:rPr lang="en-GB" dirty="0" smtClean="0"/>
              <a:t>and intrusion etc. [</a:t>
            </a:r>
            <a:r>
              <a:rPr lang="en-GB" dirty="0" err="1" smtClean="0"/>
              <a:t>Potdar</a:t>
            </a:r>
            <a:r>
              <a:rPr lang="en-GB" dirty="0" smtClean="0"/>
              <a:t>, Chang </a:t>
            </a:r>
            <a:r>
              <a:rPr lang="en-GB" dirty="0" err="1" smtClean="0"/>
              <a:t>etal</a:t>
            </a:r>
            <a:r>
              <a:rPr lang="en-GB" dirty="0" smtClean="0"/>
              <a:t> 2005-2013]</a:t>
            </a:r>
            <a:endParaRPr lang="en-GB" dirty="0"/>
          </a:p>
        </p:txBody>
      </p:sp>
      <p:graphicFrame>
        <p:nvGraphicFramePr>
          <p:cNvPr id="8" name="Object 7"/>
          <p:cNvGraphicFramePr>
            <a:graphicFrameLocks noChangeAspect="1"/>
          </p:cNvGraphicFramePr>
          <p:nvPr>
            <p:extLst>
              <p:ext uri="{D42A27DB-BD31-4B8C-83A1-F6EECF244321}">
                <p14:modId xmlns:p14="http://schemas.microsoft.com/office/powerpoint/2010/main" val="3063579396"/>
              </p:ext>
            </p:extLst>
          </p:nvPr>
        </p:nvGraphicFramePr>
        <p:xfrm>
          <a:off x="4429863" y="1869241"/>
          <a:ext cx="3814545" cy="4013133"/>
        </p:xfrm>
        <a:graphic>
          <a:graphicData uri="http://schemas.openxmlformats.org/presentationml/2006/ole">
            <mc:AlternateContent xmlns:mc="http://schemas.openxmlformats.org/markup-compatibility/2006">
              <mc:Choice xmlns:v="urn:schemas-microsoft-com:vml" Requires="v">
                <p:oleObj spid="_x0000_s37946" name="Bitmap Image" r:id="rId4" imgW="5753903" imgH="6047619" progId="Paint.Picture">
                  <p:embed/>
                </p:oleObj>
              </mc:Choice>
              <mc:Fallback>
                <p:oleObj name="Bitmap Image" r:id="rId4" imgW="5753903" imgH="604761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863" y="1869241"/>
                        <a:ext cx="3814545" cy="4013133"/>
                      </a:xfrm>
                      <a:prstGeom prst="rect">
                        <a:avLst/>
                      </a:prstGeom>
                      <a:noFill/>
                    </p:spPr>
                  </p:pic>
                </p:oleObj>
              </mc:Fallback>
            </mc:AlternateContent>
          </a:graphicData>
        </a:graphic>
      </p:graphicFrame>
    </p:spTree>
    <p:extLst>
      <p:ext uri="{BB962C8B-B14F-4D97-AF65-F5344CB8AC3E}">
        <p14:creationId xmlns:p14="http://schemas.microsoft.com/office/powerpoint/2010/main" val="583508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5"/>
          <p:cNvSpPr/>
          <p:nvPr/>
        </p:nvSpPr>
        <p:spPr>
          <a:xfrm>
            <a:off x="-36512" y="0"/>
            <a:ext cx="9141321" cy="1138773"/>
          </a:xfrm>
          <a:prstGeom prst="rect">
            <a:avLst/>
          </a:prstGeom>
        </p:spPr>
        <p:txBody>
          <a:bodyPr wrap="square">
            <a:spAutoFit/>
          </a:bodyPr>
          <a:lstStyle/>
          <a:p>
            <a:r>
              <a:rPr lang="en-AU" sz="3200" b="1" dirty="0" smtClean="0"/>
              <a:t>Our Work ZigBee Attack Experiment </a:t>
            </a:r>
            <a:r>
              <a:rPr lang="en-AU" dirty="0" smtClean="0"/>
              <a:t>  </a:t>
            </a:r>
          </a:p>
          <a:p>
            <a:r>
              <a:rPr lang="en-AU" dirty="0" smtClean="0"/>
              <a:t>Simulate operations </a:t>
            </a:r>
            <a:r>
              <a:rPr lang="en-AU" dirty="0"/>
              <a:t>to disrupt, deny, degrade or destroy c</a:t>
            </a:r>
            <a:r>
              <a:rPr lang="en-AU" dirty="0" smtClean="0"/>
              <a:t>ommunication data </a:t>
            </a:r>
            <a:r>
              <a:rPr lang="en-AU" dirty="0"/>
              <a:t>within </a:t>
            </a:r>
            <a:r>
              <a:rPr lang="en-AU" dirty="0" smtClean="0"/>
              <a:t>nodes, hub </a:t>
            </a:r>
            <a:r>
              <a:rPr lang="en-AU" dirty="0"/>
              <a:t>and </a:t>
            </a:r>
            <a:r>
              <a:rPr lang="en-AU" dirty="0" smtClean="0"/>
              <a:t>networks.  [</a:t>
            </a:r>
            <a:r>
              <a:rPr lang="en-AU" i="1" dirty="0" smtClean="0"/>
              <a:t>PhD theses and Publication available</a:t>
            </a:r>
            <a:r>
              <a:rPr lang="en-AU" dirty="0" smtClean="0"/>
              <a:t>]</a:t>
            </a:r>
            <a:endParaRPr lang="en-AU" dirty="0"/>
          </a:p>
        </p:txBody>
      </p:sp>
      <p:pic>
        <p:nvPicPr>
          <p:cNvPr id="153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1" y="1269582"/>
            <a:ext cx="9180512" cy="557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83793" y="1335541"/>
            <a:ext cx="936104" cy="307777"/>
          </a:xfrm>
          <a:prstGeom prst="rect">
            <a:avLst/>
          </a:prstGeom>
          <a:noFill/>
        </p:spPr>
        <p:txBody>
          <a:bodyPr wrap="square" rtlCol="0">
            <a:spAutoFit/>
          </a:bodyPr>
          <a:lstStyle/>
          <a:p>
            <a:r>
              <a:rPr lang="en-AU" sz="1400" b="1" dirty="0" smtClean="0">
                <a:solidFill>
                  <a:schemeClr val="tx1">
                    <a:lumMod val="75000"/>
                    <a:lumOff val="25000"/>
                  </a:schemeClr>
                </a:solidFill>
              </a:rPr>
              <a:t>Attacks</a:t>
            </a:r>
            <a:endParaRPr lang="en-AU" sz="1400" b="1" dirty="0">
              <a:solidFill>
                <a:schemeClr val="tx1">
                  <a:lumMod val="75000"/>
                  <a:lumOff val="25000"/>
                </a:schemeClr>
              </a:solidFill>
            </a:endParaRPr>
          </a:p>
        </p:txBody>
      </p:sp>
      <p:sp>
        <p:nvSpPr>
          <p:cNvPr id="7" name="TextBox 6"/>
          <p:cNvSpPr txBox="1"/>
          <p:nvPr/>
        </p:nvSpPr>
        <p:spPr>
          <a:xfrm>
            <a:off x="5212618" y="889951"/>
            <a:ext cx="792088" cy="276999"/>
          </a:xfrm>
          <a:prstGeom prst="rect">
            <a:avLst/>
          </a:prstGeom>
          <a:noFill/>
        </p:spPr>
        <p:txBody>
          <a:bodyPr wrap="square" rtlCol="0">
            <a:spAutoFit/>
          </a:bodyPr>
          <a:lstStyle/>
          <a:p>
            <a:r>
              <a:rPr lang="en-AU" sz="1200" b="1" dirty="0" smtClean="0">
                <a:solidFill>
                  <a:schemeClr val="tx1">
                    <a:lumMod val="75000"/>
                    <a:lumOff val="25000"/>
                  </a:schemeClr>
                </a:solidFill>
              </a:rPr>
              <a:t>Security</a:t>
            </a:r>
            <a:endParaRPr lang="en-AU" sz="1200" b="1" dirty="0">
              <a:solidFill>
                <a:schemeClr val="tx1">
                  <a:lumMod val="75000"/>
                  <a:lumOff val="25000"/>
                </a:schemeClr>
              </a:solidFill>
            </a:endParaRPr>
          </a:p>
        </p:txBody>
      </p:sp>
      <p:sp>
        <p:nvSpPr>
          <p:cNvPr id="8" name="TextBox 7"/>
          <p:cNvSpPr txBox="1"/>
          <p:nvPr/>
        </p:nvSpPr>
        <p:spPr>
          <a:xfrm>
            <a:off x="5104606" y="1027764"/>
            <a:ext cx="1008112" cy="307777"/>
          </a:xfrm>
          <a:prstGeom prst="rect">
            <a:avLst/>
          </a:prstGeom>
          <a:noFill/>
        </p:spPr>
        <p:txBody>
          <a:bodyPr wrap="square" rtlCol="0">
            <a:spAutoFit/>
          </a:bodyPr>
          <a:lstStyle/>
          <a:p>
            <a:r>
              <a:rPr lang="en-AU" sz="1400" b="1" dirty="0" smtClean="0">
                <a:solidFill>
                  <a:schemeClr val="tx1">
                    <a:lumMod val="75000"/>
                    <a:lumOff val="25000"/>
                  </a:schemeClr>
                </a:solidFill>
              </a:rPr>
              <a:t>Analytics</a:t>
            </a:r>
            <a:endParaRPr lang="en-AU" sz="1400" b="1" dirty="0">
              <a:solidFill>
                <a:schemeClr val="tx1">
                  <a:lumMod val="75000"/>
                  <a:lumOff val="25000"/>
                </a:schemeClr>
              </a:solidFill>
            </a:endParaRPr>
          </a:p>
        </p:txBody>
      </p:sp>
      <p:sp>
        <p:nvSpPr>
          <p:cNvPr id="9" name="TextBox 8"/>
          <p:cNvSpPr txBox="1"/>
          <p:nvPr/>
        </p:nvSpPr>
        <p:spPr>
          <a:xfrm>
            <a:off x="7953240" y="2480707"/>
            <a:ext cx="995671" cy="276999"/>
          </a:xfrm>
          <a:prstGeom prst="rect">
            <a:avLst/>
          </a:prstGeom>
          <a:noFill/>
        </p:spPr>
        <p:txBody>
          <a:bodyPr wrap="square" rtlCol="0">
            <a:spAutoFit/>
          </a:bodyPr>
          <a:lstStyle/>
          <a:p>
            <a:r>
              <a:rPr lang="en-AU" sz="1200" b="1" dirty="0" smtClean="0">
                <a:solidFill>
                  <a:schemeClr val="tx1">
                    <a:lumMod val="75000"/>
                    <a:lumOff val="25000"/>
                  </a:schemeClr>
                </a:solidFill>
              </a:rPr>
              <a:t>Addressing</a:t>
            </a:r>
            <a:endParaRPr lang="en-AU" sz="1200" b="1" dirty="0">
              <a:solidFill>
                <a:schemeClr val="tx1">
                  <a:lumMod val="75000"/>
                  <a:lumOff val="25000"/>
                </a:schemeClr>
              </a:solidFill>
            </a:endParaRPr>
          </a:p>
        </p:txBody>
      </p:sp>
      <p:sp>
        <p:nvSpPr>
          <p:cNvPr id="3" name="Rectangle 2"/>
          <p:cNvSpPr/>
          <p:nvPr/>
        </p:nvSpPr>
        <p:spPr>
          <a:xfrm>
            <a:off x="7596336" y="6165304"/>
            <a:ext cx="1179618" cy="369332"/>
          </a:xfrm>
          <a:prstGeom prst="rect">
            <a:avLst/>
          </a:prstGeom>
        </p:spPr>
        <p:txBody>
          <a:bodyPr wrap="none">
            <a:spAutoFit/>
          </a:bodyPr>
          <a:lstStyle/>
          <a:p>
            <a:r>
              <a:rPr lang="en-US" dirty="0" smtClean="0"/>
              <a:t>ZigBee Pro</a:t>
            </a:r>
            <a:endParaRPr lang="en-AU" dirty="0"/>
          </a:p>
        </p:txBody>
      </p:sp>
    </p:spTree>
    <p:extLst>
      <p:ext uri="{BB962C8B-B14F-4D97-AF65-F5344CB8AC3E}">
        <p14:creationId xmlns:p14="http://schemas.microsoft.com/office/powerpoint/2010/main" val="964505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fontAlgn="auto">
              <a:spcAft>
                <a:spcPts val="0"/>
              </a:spcAft>
              <a:defRPr/>
            </a:pPr>
            <a:r>
              <a:rPr lang="en-AU" b="1" dirty="0" smtClean="0"/>
              <a:t>Content</a:t>
            </a:r>
          </a:p>
        </p:txBody>
      </p:sp>
      <p:sp>
        <p:nvSpPr>
          <p:cNvPr id="27651" name="Content Placeholder 2"/>
          <p:cNvSpPr>
            <a:spLocks noGrp="1"/>
          </p:cNvSpPr>
          <p:nvPr>
            <p:ph idx="1"/>
          </p:nvPr>
        </p:nvSpPr>
        <p:spPr>
          <a:xfrm>
            <a:off x="971600" y="1484784"/>
            <a:ext cx="8172400" cy="4309939"/>
          </a:xfrm>
        </p:spPr>
        <p:txBody>
          <a:bodyPr>
            <a:normAutofit/>
          </a:bodyPr>
          <a:lstStyle/>
          <a:p>
            <a:pPr marL="514350" indent="-514350">
              <a:buFont typeface="+mj-lt"/>
              <a:buAutoNum type="arabicPeriod"/>
            </a:pPr>
            <a:r>
              <a:rPr lang="en-AU" altLang="en-US" sz="2800" b="1" dirty="0" smtClean="0"/>
              <a:t>IoT </a:t>
            </a:r>
            <a:r>
              <a:rPr lang="en-AU" altLang="en-US" sz="2800" b="1" dirty="0"/>
              <a:t>and CPS </a:t>
            </a:r>
            <a:r>
              <a:rPr lang="en-AU" altLang="en-US" sz="2800" b="1" dirty="0">
                <a:solidFill>
                  <a:srgbClr val="0070C0"/>
                </a:solidFill>
              </a:rPr>
              <a:t>– </a:t>
            </a:r>
            <a:r>
              <a:rPr lang="en-AU" altLang="en-US" sz="2800" b="1" dirty="0" smtClean="0">
                <a:solidFill>
                  <a:srgbClr val="0070C0"/>
                </a:solidFill>
              </a:rPr>
              <a:t>New Industrial Frontier</a:t>
            </a:r>
            <a:endParaRPr lang="en-AU" altLang="en-US" sz="2800" b="1" dirty="0">
              <a:solidFill>
                <a:srgbClr val="0070C0"/>
              </a:solidFill>
            </a:endParaRPr>
          </a:p>
          <a:p>
            <a:pPr marL="514350" indent="-514350">
              <a:buFont typeface="+mj-lt"/>
              <a:buAutoNum type="arabicPeriod"/>
            </a:pPr>
            <a:r>
              <a:rPr lang="en-GB" altLang="en-US" sz="2800" b="1" dirty="0" smtClean="0"/>
              <a:t>Top 5 Issues </a:t>
            </a:r>
            <a:r>
              <a:rPr lang="en-AU" altLang="en-US" sz="2800" b="1" dirty="0">
                <a:solidFill>
                  <a:srgbClr val="0070C0"/>
                </a:solidFill>
              </a:rPr>
              <a:t>–</a:t>
            </a:r>
            <a:r>
              <a:rPr lang="en-GB" altLang="en-US" sz="2800" b="1" dirty="0" smtClean="0">
                <a:solidFill>
                  <a:srgbClr val="0070C0"/>
                </a:solidFill>
              </a:rPr>
              <a:t> IoT and CPS Adoption</a:t>
            </a:r>
          </a:p>
          <a:p>
            <a:pPr marL="514350" indent="-514350">
              <a:buFont typeface="+mj-lt"/>
              <a:buAutoNum type="arabicPeriod"/>
            </a:pPr>
            <a:r>
              <a:rPr lang="en-GB" altLang="en-US" sz="2800" b="1" dirty="0"/>
              <a:t>IoT and CPS Solutions </a:t>
            </a:r>
            <a:r>
              <a:rPr lang="en-GB" altLang="en-US" sz="2800" b="1" dirty="0" smtClean="0">
                <a:solidFill>
                  <a:srgbClr val="0070C0"/>
                </a:solidFill>
              </a:rPr>
              <a:t>– Effort to date</a:t>
            </a:r>
            <a:endParaRPr lang="en-GB" altLang="en-US" sz="2800" b="1" dirty="0">
              <a:solidFill>
                <a:srgbClr val="0070C0"/>
              </a:solidFill>
            </a:endParaRPr>
          </a:p>
          <a:p>
            <a:pPr marL="514350" indent="-514350">
              <a:buFont typeface="+mj-lt"/>
              <a:buAutoNum type="arabicPeriod"/>
            </a:pPr>
            <a:r>
              <a:rPr lang="en-GB" altLang="en-US" sz="2800" b="1" dirty="0" smtClean="0"/>
              <a:t>Smart </a:t>
            </a:r>
            <a:r>
              <a:rPr lang="en-GB" altLang="en-US" sz="2800" b="1" dirty="0"/>
              <a:t>Adoption </a:t>
            </a:r>
            <a:r>
              <a:rPr lang="en-GB" altLang="en-US" sz="2800" b="1" dirty="0" smtClean="0"/>
              <a:t> </a:t>
            </a:r>
            <a:r>
              <a:rPr lang="en-AU" altLang="en-US" sz="2800" b="1" dirty="0" smtClean="0">
                <a:solidFill>
                  <a:srgbClr val="0070C0"/>
                </a:solidFill>
              </a:rPr>
              <a:t>– </a:t>
            </a:r>
            <a:r>
              <a:rPr lang="en-GB" altLang="en-US" sz="2800" b="1" dirty="0" smtClean="0">
                <a:solidFill>
                  <a:srgbClr val="0070C0"/>
                </a:solidFill>
              </a:rPr>
              <a:t>The Success Evidence</a:t>
            </a:r>
            <a:endParaRPr lang="en-GB" altLang="en-US" sz="2800" b="1" dirty="0">
              <a:solidFill>
                <a:srgbClr val="0070C0"/>
              </a:solidFill>
            </a:endParaRPr>
          </a:p>
          <a:p>
            <a:pPr marL="514350" indent="-514350">
              <a:buFont typeface="+mj-lt"/>
              <a:buAutoNum type="arabicPeriod"/>
            </a:pPr>
            <a:r>
              <a:rPr lang="en-GB" altLang="en-US" sz="2800" b="1" dirty="0" smtClean="0"/>
              <a:t>Smart Ship </a:t>
            </a:r>
            <a:r>
              <a:rPr lang="en-GB" altLang="en-US" sz="2800" b="1" dirty="0" smtClean="0">
                <a:solidFill>
                  <a:srgbClr val="0070C0"/>
                </a:solidFill>
              </a:rPr>
              <a:t>– Top 10 Challenges</a:t>
            </a:r>
          </a:p>
          <a:p>
            <a:pPr marL="514350" indent="-514350">
              <a:buFont typeface="+mj-lt"/>
              <a:buAutoNum type="arabicPeriod"/>
            </a:pPr>
            <a:r>
              <a:rPr lang="en-AU" altLang="en-US" sz="2800" b="1" dirty="0" smtClean="0"/>
              <a:t>Smart Ship Solution </a:t>
            </a:r>
            <a:r>
              <a:rPr lang="en-AU" altLang="en-US" sz="2800" b="1" dirty="0" smtClean="0">
                <a:solidFill>
                  <a:srgbClr val="0070C0"/>
                </a:solidFill>
              </a:rPr>
              <a:t>– Embrace new Technology</a:t>
            </a:r>
            <a:endParaRPr lang="en-AU" altLang="en-US" sz="2800" b="1" dirty="0">
              <a:solidFill>
                <a:srgbClr val="0070C0"/>
              </a:solidFill>
            </a:endParaRPr>
          </a:p>
          <a:p>
            <a:pPr marL="0" indent="0">
              <a:buNone/>
            </a:pPr>
            <a:r>
              <a:rPr lang="en-AU" altLang="en-US" sz="2800" b="1" dirty="0"/>
              <a:t> </a:t>
            </a:r>
            <a:r>
              <a:rPr lang="en-AU" altLang="en-US" sz="2800" b="1" dirty="0" smtClean="0"/>
              <a:t>     </a:t>
            </a:r>
            <a:r>
              <a:rPr lang="en-AU" altLang="en-US" sz="2800" dirty="0" smtClean="0"/>
              <a:t>Conclusion</a:t>
            </a:r>
            <a:r>
              <a:rPr lang="en-AU" altLang="en-US" sz="2800" b="1" dirty="0" smtClean="0"/>
              <a:t> </a:t>
            </a:r>
          </a:p>
          <a:p>
            <a:pPr marL="0" indent="0">
              <a:buNone/>
            </a:pPr>
            <a:endParaRPr lang="en-AU" altLang="en-US" sz="2800" dirty="0" smtClean="0"/>
          </a:p>
          <a:p>
            <a:pPr marL="0" indent="0">
              <a:buNone/>
            </a:pPr>
            <a:endParaRPr lang="en-AU" altLang="en-US" sz="2800" dirty="0" smtClean="0"/>
          </a:p>
        </p:txBody>
      </p:sp>
    </p:spTree>
    <p:extLst>
      <p:ext uri="{BB962C8B-B14F-4D97-AF65-F5344CB8AC3E}">
        <p14:creationId xmlns:p14="http://schemas.microsoft.com/office/powerpoint/2010/main" val="2101170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435280" cy="1252728"/>
          </a:xfrm>
        </p:spPr>
        <p:txBody>
          <a:bodyPr>
            <a:normAutofit/>
          </a:bodyPr>
          <a:lstStyle/>
          <a:p>
            <a:pPr fontAlgn="auto">
              <a:spcAft>
                <a:spcPts val="0"/>
              </a:spcAft>
              <a:defRPr/>
            </a:pPr>
            <a:r>
              <a:rPr lang="en-US" sz="3600" b="1" dirty="0" smtClean="0"/>
              <a:t>Research – Autonomy</a:t>
            </a:r>
            <a:endParaRPr lang="en-AU" sz="3600" dirty="0">
              <a:solidFill>
                <a:schemeClr val="accent1">
                  <a:satMod val="150000"/>
                </a:schemeClr>
              </a:solidFill>
            </a:endParaRPr>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608" y="1628800"/>
            <a:ext cx="5414392"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5536" y="1628800"/>
            <a:ext cx="3334072"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Dynamic management Schemes</a:t>
            </a:r>
          </a:p>
          <a:p>
            <a:pPr marL="285750" indent="-285750">
              <a:buFont typeface="Arial" panose="020B0604020202020204" pitchFamily="34" charset="0"/>
              <a:buChar char="•"/>
            </a:pPr>
            <a:r>
              <a:rPr lang="en-GB" sz="2400" dirty="0" smtClean="0"/>
              <a:t>Situation awareness</a:t>
            </a:r>
          </a:p>
          <a:p>
            <a:pPr marL="285750" indent="-285750">
              <a:buFont typeface="Arial" panose="020B0604020202020204" pitchFamily="34" charset="0"/>
              <a:buChar char="•"/>
            </a:pPr>
            <a:r>
              <a:rPr lang="en-GB" sz="2400" dirty="0" smtClean="0"/>
              <a:t>Global self-organized network</a:t>
            </a:r>
          </a:p>
          <a:p>
            <a:pPr marL="285750" indent="-285750">
              <a:buFont typeface="Arial" panose="020B0604020202020204" pitchFamily="34" charset="0"/>
              <a:buChar char="•"/>
            </a:pPr>
            <a:r>
              <a:rPr lang="en-GB" sz="2400" dirty="0" smtClean="0"/>
              <a:t>Evolution theories</a:t>
            </a:r>
          </a:p>
          <a:p>
            <a:pPr marL="285750" indent="-285750">
              <a:buFont typeface="Arial" panose="020B0604020202020204" pitchFamily="34" charset="0"/>
              <a:buChar char="•"/>
            </a:pPr>
            <a:r>
              <a:rPr lang="en-GB" sz="2400" dirty="0" smtClean="0"/>
              <a:t>Regulation Mechanism</a:t>
            </a:r>
          </a:p>
          <a:p>
            <a:pPr marL="285750" indent="-285750">
              <a:buFont typeface="Arial" panose="020B0604020202020204" pitchFamily="34" charset="0"/>
              <a:buChar char="•"/>
            </a:pPr>
            <a:r>
              <a:rPr lang="en-GB" sz="2400" dirty="0" smtClean="0"/>
              <a:t>Random service detection</a:t>
            </a:r>
          </a:p>
          <a:p>
            <a:pPr marL="285750" indent="-285750">
              <a:buFont typeface="Arial" panose="020B0604020202020204" pitchFamily="34" charset="0"/>
              <a:buChar char="•"/>
            </a:pPr>
            <a:r>
              <a:rPr lang="en-GB" sz="2400" dirty="0" smtClean="0"/>
              <a:t>Service discovery and configuration</a:t>
            </a:r>
          </a:p>
          <a:p>
            <a:pPr marL="285750" indent="-285750">
              <a:buFont typeface="Arial" panose="020B0604020202020204" pitchFamily="34" charset="0"/>
              <a:buChar char="•"/>
            </a:pPr>
            <a:endParaRPr lang="en-AU" sz="2400" dirty="0"/>
          </a:p>
        </p:txBody>
      </p:sp>
    </p:spTree>
    <p:extLst>
      <p:ext uri="{BB962C8B-B14F-4D97-AF65-F5344CB8AC3E}">
        <p14:creationId xmlns:p14="http://schemas.microsoft.com/office/powerpoint/2010/main" val="3081775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435280" cy="1252728"/>
          </a:xfrm>
        </p:spPr>
        <p:txBody>
          <a:bodyPr>
            <a:normAutofit/>
          </a:bodyPr>
          <a:lstStyle/>
          <a:p>
            <a:pPr fontAlgn="auto">
              <a:spcAft>
                <a:spcPts val="0"/>
              </a:spcAft>
              <a:defRPr/>
            </a:pPr>
            <a:r>
              <a:rPr lang="en-US" sz="3600" b="1" dirty="0" smtClean="0"/>
              <a:t>Research – Self-organization</a:t>
            </a:r>
            <a:endParaRPr lang="en-AU" sz="3600" dirty="0">
              <a:solidFill>
                <a:schemeClr val="accent1">
                  <a:satMod val="150000"/>
                </a:schemeClr>
              </a:solidFill>
            </a:endParaRPr>
          </a:p>
        </p:txBody>
      </p:sp>
      <p:pic>
        <p:nvPicPr>
          <p:cNvPr id="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4150406" cy="2188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7020272" y="4474771"/>
            <a:ext cx="1959363" cy="1187109"/>
          </a:xfrm>
          <a:noFill/>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302980"/>
            <a:ext cx="34956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1926" y="4302980"/>
            <a:ext cx="2304306" cy="166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20072" y="1412776"/>
            <a:ext cx="3168352" cy="3416320"/>
          </a:xfrm>
          <a:prstGeom prst="rect">
            <a:avLst/>
          </a:prstGeom>
          <a:noFill/>
        </p:spPr>
        <p:txBody>
          <a:bodyPr wrap="square" rtlCol="0">
            <a:spAutoFit/>
          </a:bodyPr>
          <a:lstStyle/>
          <a:p>
            <a:r>
              <a:rPr lang="en-GB" sz="2400" b="1" dirty="0" smtClean="0"/>
              <a:t>Our work:</a:t>
            </a:r>
          </a:p>
          <a:p>
            <a:r>
              <a:rPr lang="en-GB" sz="2400" dirty="0" smtClean="0"/>
              <a:t>Architectures, </a:t>
            </a:r>
            <a:r>
              <a:rPr lang="en-GB" sz="2400" dirty="0"/>
              <a:t>M</a:t>
            </a:r>
            <a:r>
              <a:rPr lang="en-GB" sz="2400" dirty="0" smtClean="0"/>
              <a:t>odels, Temporary coalition</a:t>
            </a:r>
          </a:p>
          <a:p>
            <a:r>
              <a:rPr lang="en-GB" sz="2400" dirty="0" smtClean="0"/>
              <a:t>Multipath algorithms</a:t>
            </a:r>
          </a:p>
          <a:p>
            <a:r>
              <a:rPr lang="en-GB" sz="2400" dirty="0" smtClean="0"/>
              <a:t>NS2 simulations</a:t>
            </a:r>
          </a:p>
          <a:p>
            <a:r>
              <a:rPr lang="en-GB" sz="2400" dirty="0" smtClean="0"/>
              <a:t>Fault tolerance</a:t>
            </a:r>
          </a:p>
          <a:p>
            <a:r>
              <a:rPr lang="en-GB" sz="2400" dirty="0" smtClean="0"/>
              <a:t>Geo graphic protocols</a:t>
            </a:r>
          </a:p>
          <a:p>
            <a:endParaRPr lang="en-GB" sz="2400" dirty="0" smtClean="0"/>
          </a:p>
          <a:p>
            <a:endParaRPr lang="en-AU" sz="2400" dirty="0"/>
          </a:p>
        </p:txBody>
      </p:sp>
    </p:spTree>
    <p:extLst>
      <p:ext uri="{BB962C8B-B14F-4D97-AF65-F5344CB8AC3E}">
        <p14:creationId xmlns:p14="http://schemas.microsoft.com/office/powerpoint/2010/main" val="2613853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435280" cy="1252728"/>
          </a:xfrm>
        </p:spPr>
        <p:txBody>
          <a:bodyPr>
            <a:normAutofit/>
          </a:bodyPr>
          <a:lstStyle/>
          <a:p>
            <a:pPr fontAlgn="auto">
              <a:spcAft>
                <a:spcPts val="0"/>
              </a:spcAft>
              <a:defRPr/>
            </a:pPr>
            <a:r>
              <a:rPr lang="en-US" sz="3600" b="1" dirty="0" smtClean="0"/>
              <a:t>Research – Big Data, DataMart, Data Lakes</a:t>
            </a:r>
            <a:endParaRPr lang="en-AU" sz="3600" dirty="0">
              <a:solidFill>
                <a:schemeClr val="accent1">
                  <a:satMod val="150000"/>
                </a:schemeClr>
              </a:solidFill>
            </a:endParaRPr>
          </a:p>
        </p:txBody>
      </p:sp>
      <p:sp>
        <p:nvSpPr>
          <p:cNvPr id="2" name="Content Placeholder 1"/>
          <p:cNvSpPr>
            <a:spLocks noGrp="1"/>
          </p:cNvSpPr>
          <p:nvPr>
            <p:ph idx="1"/>
          </p:nvPr>
        </p:nvSpPr>
        <p:spPr>
          <a:xfrm>
            <a:off x="21824" y="1570918"/>
            <a:ext cx="3902104" cy="4525963"/>
          </a:xfrm>
        </p:spPr>
        <p:txBody>
          <a:bodyPr>
            <a:normAutofit/>
          </a:bodyPr>
          <a:lstStyle/>
          <a:p>
            <a:pPr marL="457200" lvl="1" indent="0">
              <a:buNone/>
            </a:pPr>
            <a:r>
              <a:rPr lang="en-GB" b="1" dirty="0" smtClean="0"/>
              <a:t>Our Recent work:</a:t>
            </a:r>
            <a:endParaRPr lang="en-AU" b="1" dirty="0"/>
          </a:p>
          <a:p>
            <a:pPr marL="457200" lvl="1" indent="0">
              <a:buNone/>
            </a:pPr>
            <a:r>
              <a:rPr lang="en-GB" b="1" dirty="0" smtClean="0"/>
              <a:t>Dynamic DataMart </a:t>
            </a:r>
            <a:r>
              <a:rPr lang="en-GB" dirty="0" smtClean="0"/>
              <a:t>scheme.</a:t>
            </a:r>
            <a:endParaRPr lang="en-AU" dirty="0" smtClean="0"/>
          </a:p>
          <a:p>
            <a:pPr marL="457200" lvl="1" indent="0">
              <a:buNone/>
            </a:pPr>
            <a:r>
              <a:rPr lang="en-AU" b="1" dirty="0" smtClean="0"/>
              <a:t>Data Lake</a:t>
            </a:r>
            <a:r>
              <a:rPr lang="en-AU" dirty="0" smtClean="0"/>
              <a:t>: </a:t>
            </a:r>
            <a:r>
              <a:rPr lang="en-AU" sz="2400" dirty="0" smtClean="0"/>
              <a:t>Data dump</a:t>
            </a:r>
            <a:r>
              <a:rPr lang="en-AU" sz="2400" dirty="0"/>
              <a:t>, </a:t>
            </a:r>
            <a:r>
              <a:rPr lang="en-AU" sz="2400" dirty="0" smtClean="0"/>
              <a:t>heterogeneous </a:t>
            </a:r>
            <a:r>
              <a:rPr lang="en-AU" sz="2400" dirty="0"/>
              <a:t>data repository, </a:t>
            </a:r>
            <a:r>
              <a:rPr lang="en-AU" sz="2400" dirty="0" smtClean="0"/>
              <a:t>data integration from multiple sources, dump </a:t>
            </a:r>
            <a:r>
              <a:rPr lang="en-AU" sz="2400" dirty="0"/>
              <a:t>raw </a:t>
            </a:r>
            <a:r>
              <a:rPr lang="en-AU" sz="2400" i="1" dirty="0"/>
              <a:t>data</a:t>
            </a:r>
            <a:r>
              <a:rPr lang="en-AU" sz="2400" dirty="0"/>
              <a:t> in its native format until it is needed</a:t>
            </a:r>
          </a:p>
          <a:p>
            <a:endParaRPr lang="en-AU"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440" y="2276872"/>
            <a:ext cx="5040560" cy="2682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96136" y="5422287"/>
            <a:ext cx="3080395" cy="369332"/>
          </a:xfrm>
          <a:prstGeom prst="rect">
            <a:avLst/>
          </a:prstGeom>
        </p:spPr>
        <p:txBody>
          <a:bodyPr wrap="none">
            <a:spAutoFit/>
          </a:bodyPr>
          <a:lstStyle/>
          <a:p>
            <a:r>
              <a:rPr lang="en-AU" dirty="0">
                <a:hlinkClick r:id="rId3"/>
              </a:rPr>
              <a:t>Loom API | www.revelytix.com</a:t>
            </a:r>
            <a:endParaRPr lang="en-AU" dirty="0"/>
          </a:p>
        </p:txBody>
      </p:sp>
    </p:spTree>
    <p:extLst>
      <p:ext uri="{BB962C8B-B14F-4D97-AF65-F5344CB8AC3E}">
        <p14:creationId xmlns:p14="http://schemas.microsoft.com/office/powerpoint/2010/main" val="2083935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0" y="0"/>
            <a:ext cx="9144000" cy="6858000"/>
          </a:xfrm>
          <a:gradFill>
            <a:gsLst>
              <a:gs pos="0">
                <a:srgbClr val="FFF200"/>
              </a:gs>
              <a:gs pos="74000">
                <a:srgbClr val="FF7A00"/>
              </a:gs>
              <a:gs pos="91000">
                <a:srgbClr val="FF0300"/>
              </a:gs>
              <a:gs pos="100000">
                <a:srgbClr val="4D0808"/>
              </a:gs>
            </a:gsLst>
            <a:lin ang="5400000" scaled="0"/>
          </a:gradFill>
        </p:spPr>
        <p:txBody>
          <a:bodyPr>
            <a:normAutofit/>
          </a:bodyPr>
          <a:lstStyle/>
          <a:p>
            <a:pPr marL="514350" indent="-514350" algn="ctr">
              <a:buFont typeface="+mj-lt"/>
              <a:buAutoNum type="arabicPeriod"/>
            </a:pPr>
            <a:endParaRPr lang="en-GB" altLang="en-US" sz="6000" b="1" dirty="0" smtClean="0"/>
          </a:p>
          <a:p>
            <a:pPr marL="0" indent="0" algn="ctr">
              <a:buNone/>
            </a:pPr>
            <a:endParaRPr lang="en-GB" altLang="en-US" sz="6000" b="1" dirty="0" smtClean="0"/>
          </a:p>
          <a:p>
            <a:pPr marL="0" indent="0" algn="ctr">
              <a:buNone/>
            </a:pPr>
            <a:r>
              <a:rPr lang="en-AU" altLang="en-US" sz="6000" b="1" dirty="0" smtClean="0"/>
              <a:t>4. </a:t>
            </a:r>
            <a:r>
              <a:rPr lang="en-GB" altLang="en-US" sz="6000" b="1" dirty="0"/>
              <a:t>Smart </a:t>
            </a:r>
            <a:r>
              <a:rPr lang="en-GB" altLang="en-US" sz="6000" b="1" dirty="0" smtClean="0"/>
              <a:t>Adoption </a:t>
            </a:r>
          </a:p>
          <a:p>
            <a:pPr marL="0" indent="0" algn="ctr">
              <a:buNone/>
            </a:pPr>
            <a:r>
              <a:rPr lang="en-GB" altLang="en-US" sz="6000" b="1" dirty="0" smtClean="0">
                <a:solidFill>
                  <a:srgbClr val="0070C0"/>
                </a:solidFill>
              </a:rPr>
              <a:t> Face the issues</a:t>
            </a:r>
          </a:p>
          <a:p>
            <a:pPr marL="0" indent="0" algn="ctr">
              <a:buNone/>
            </a:pPr>
            <a:r>
              <a:rPr lang="en-GB" altLang="en-US" sz="5400" b="1" dirty="0" smtClean="0">
                <a:solidFill>
                  <a:srgbClr val="0070C0"/>
                </a:solidFill>
              </a:rPr>
              <a:t>Make our World Smarter</a:t>
            </a:r>
            <a:endParaRPr lang="en-AU" altLang="en-US" sz="5400" dirty="0" smtClean="0"/>
          </a:p>
          <a:p>
            <a:pPr marL="0" indent="0" algn="ctr">
              <a:buNone/>
            </a:pPr>
            <a:endParaRPr lang="en-AU" altLang="en-US" sz="6000" dirty="0" smtClean="0"/>
          </a:p>
        </p:txBody>
      </p:sp>
    </p:spTree>
    <p:extLst>
      <p:ext uri="{BB962C8B-B14F-4D97-AF65-F5344CB8AC3E}">
        <p14:creationId xmlns:p14="http://schemas.microsoft.com/office/powerpoint/2010/main" val="1210814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machine_7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3579023" cy="2376263"/>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596" y="1212776"/>
            <a:ext cx="4367696" cy="259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Storskärm-800xa600x3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1" y="4077072"/>
            <a:ext cx="397415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snod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881845"/>
            <a:ext cx="3758815" cy="293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BB P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7800" y="5846960"/>
            <a:ext cx="1605273" cy="966416"/>
          </a:xfrm>
          <a:prstGeom prst="rect">
            <a:avLst/>
          </a:prstGeom>
          <a:solidFill>
            <a:schemeClr val="bg1"/>
          </a:solidFill>
          <a:ln>
            <a:noFill/>
          </a:ln>
        </p:spPr>
      </p:pic>
      <p:sp>
        <p:nvSpPr>
          <p:cNvPr id="6" name="Title 1"/>
          <p:cNvSpPr>
            <a:spLocks noGrp="1"/>
          </p:cNvSpPr>
          <p:nvPr>
            <p:ph type="title"/>
          </p:nvPr>
        </p:nvSpPr>
        <p:spPr>
          <a:xfrm>
            <a:off x="0" y="0"/>
            <a:ext cx="9144000" cy="1252728"/>
          </a:xfrm>
        </p:spPr>
        <p:txBody>
          <a:bodyPr>
            <a:normAutofit/>
          </a:bodyPr>
          <a:lstStyle/>
          <a:p>
            <a:pPr fontAlgn="auto">
              <a:spcAft>
                <a:spcPts val="0"/>
              </a:spcAft>
              <a:defRPr/>
            </a:pPr>
            <a:r>
              <a:rPr lang="en-US" sz="3600" b="1" dirty="0" smtClean="0"/>
              <a:t>Manufacturing Adoption of IoT and CPS</a:t>
            </a:r>
            <a:br>
              <a:rPr lang="en-US" sz="3600" b="1" dirty="0" smtClean="0"/>
            </a:br>
            <a:r>
              <a:rPr lang="en-US" sz="2400" dirty="0" smtClean="0"/>
              <a:t>The world effort since 1980s  </a:t>
            </a:r>
            <a:endParaRPr lang="en-AU" sz="2400" dirty="0">
              <a:solidFill>
                <a:schemeClr val="accent1">
                  <a:satMod val="150000"/>
                </a:schemeClr>
              </a:solidFill>
            </a:endParaRPr>
          </a:p>
        </p:txBody>
      </p:sp>
    </p:spTree>
    <p:extLst>
      <p:ext uri="{BB962C8B-B14F-4D97-AF65-F5344CB8AC3E}">
        <p14:creationId xmlns:p14="http://schemas.microsoft.com/office/powerpoint/2010/main" val="1498339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435280" cy="1252728"/>
          </a:xfrm>
        </p:spPr>
        <p:txBody>
          <a:bodyPr>
            <a:normAutofit/>
          </a:bodyPr>
          <a:lstStyle/>
          <a:p>
            <a:pPr fontAlgn="auto">
              <a:spcAft>
                <a:spcPts val="0"/>
              </a:spcAft>
              <a:defRPr/>
            </a:pPr>
            <a:r>
              <a:rPr lang="en-US" sz="3600" b="1" dirty="0" smtClean="0"/>
              <a:t>Defence Adoption of IoT </a:t>
            </a:r>
            <a:r>
              <a:rPr lang="en-US" sz="3600" b="1" dirty="0"/>
              <a:t>and </a:t>
            </a:r>
            <a:r>
              <a:rPr lang="en-US" sz="3600" b="1" dirty="0" smtClean="0"/>
              <a:t>CPS</a:t>
            </a:r>
            <a:br>
              <a:rPr lang="en-US" sz="3600" b="1" dirty="0" smtClean="0"/>
            </a:br>
            <a:r>
              <a:rPr lang="en-US" sz="2800" dirty="0" smtClean="0"/>
              <a:t>since 1990s  </a:t>
            </a:r>
            <a:endParaRPr lang="en-AU" sz="2800" dirty="0">
              <a:solidFill>
                <a:schemeClr val="accent1">
                  <a:satMod val="150000"/>
                </a:schemeClr>
              </a:solidFill>
            </a:endParaRPr>
          </a:p>
        </p:txBody>
      </p:sp>
      <p:pic>
        <p:nvPicPr>
          <p:cNvPr id="7" name="Picture 3" descr="starwars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256184"/>
            <a:ext cx="4327496" cy="302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DSCF000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326955" y="4725144"/>
            <a:ext cx="2277857" cy="2132857"/>
          </a:xfrm>
          <a:prstGeom prst="rect">
            <a:avLst/>
          </a:prstGeom>
        </p:spPr>
      </p:pic>
      <p:pic>
        <p:nvPicPr>
          <p:cNvPr id="11" name="Picture 3" descr="DSCF0047"/>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6660232" y="4509120"/>
            <a:ext cx="2455288" cy="2348880"/>
          </a:xfrm>
        </p:spPr>
      </p:pic>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6" y="5445224"/>
            <a:ext cx="1519184" cy="141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256185"/>
            <a:ext cx="2808312" cy="172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Hermes 450 on operations with soldiers of 32 Regiment Royal Artillery"/>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a:xfrm>
            <a:off x="1286447" y="3061503"/>
            <a:ext cx="3044552" cy="160967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99" y="4725144"/>
            <a:ext cx="4268269" cy="221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7457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25"/>
            <a:ext cx="91440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6"/>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1551A27-1A3F-4D6B-AEA9-163647911196}" type="slidenum">
              <a:rPr lang="en-AU" altLang="en-US" sz="1200">
                <a:solidFill>
                  <a:srgbClr val="898989"/>
                </a:solidFill>
                <a:latin typeface="Arial" pitchFamily="34" charset="0"/>
              </a:rPr>
              <a:pPr eaLnBrk="1" hangingPunct="1">
                <a:spcBef>
                  <a:spcPct val="0"/>
                </a:spcBef>
                <a:buFontTx/>
                <a:buNone/>
              </a:pPr>
              <a:t>26</a:t>
            </a:fld>
            <a:endParaRPr lang="en-AU" altLang="en-US" sz="1200">
              <a:solidFill>
                <a:srgbClr val="898989"/>
              </a:solidFill>
              <a:latin typeface="Arial" pitchFamily="34" charset="0"/>
            </a:endParaRPr>
          </a:p>
        </p:txBody>
      </p:sp>
      <p:sp>
        <p:nvSpPr>
          <p:cNvPr id="7" name="Title 1"/>
          <p:cNvSpPr>
            <a:spLocks noGrp="1"/>
          </p:cNvSpPr>
          <p:nvPr>
            <p:ph type="title"/>
          </p:nvPr>
        </p:nvSpPr>
        <p:spPr>
          <a:xfrm>
            <a:off x="0" y="32121"/>
            <a:ext cx="9144000" cy="1252728"/>
          </a:xfrm>
          <a:solidFill>
            <a:schemeClr val="bg1"/>
          </a:solidFill>
        </p:spPr>
        <p:txBody>
          <a:bodyPr>
            <a:normAutofit/>
          </a:bodyPr>
          <a:lstStyle/>
          <a:p>
            <a:pPr fontAlgn="auto">
              <a:spcAft>
                <a:spcPts val="0"/>
              </a:spcAft>
              <a:defRPr/>
            </a:pPr>
            <a:r>
              <a:rPr lang="en-US" sz="3600" b="1" dirty="0" smtClean="0"/>
              <a:t>Medicare Adoption of IoT </a:t>
            </a:r>
            <a:r>
              <a:rPr lang="en-US" sz="3600" b="1" dirty="0"/>
              <a:t>and </a:t>
            </a:r>
            <a:r>
              <a:rPr lang="en-US" sz="3600" b="1" dirty="0" smtClean="0"/>
              <a:t>CPS</a:t>
            </a:r>
            <a:br>
              <a:rPr lang="en-US" sz="3600" b="1" dirty="0" smtClean="0"/>
            </a:br>
            <a:r>
              <a:rPr lang="en-US" sz="2800" dirty="0"/>
              <a:t>The world effort </a:t>
            </a:r>
            <a:r>
              <a:rPr lang="en-US" sz="2800" dirty="0" smtClean="0"/>
              <a:t>Since 2000s</a:t>
            </a:r>
            <a:endParaRPr lang="en-AU" sz="2800" dirty="0">
              <a:solidFill>
                <a:schemeClr val="accent1">
                  <a:satMod val="150000"/>
                </a:schemeClr>
              </a:solidFill>
            </a:endParaRPr>
          </a:p>
        </p:txBody>
      </p:sp>
      <p:sp>
        <p:nvSpPr>
          <p:cNvPr id="2" name="Rectangle 1"/>
          <p:cNvSpPr/>
          <p:nvPr/>
        </p:nvSpPr>
        <p:spPr>
          <a:xfrm>
            <a:off x="95582" y="1700808"/>
            <a:ext cx="3765583" cy="369332"/>
          </a:xfrm>
          <a:prstGeom prst="rect">
            <a:avLst/>
          </a:prstGeom>
          <a:solidFill>
            <a:schemeClr val="bg1"/>
          </a:solidFill>
        </p:spPr>
        <p:txBody>
          <a:bodyPr wrap="none">
            <a:spAutoFit/>
          </a:bodyPr>
          <a:lstStyle/>
          <a:p>
            <a:r>
              <a:rPr lang="en-AU" dirty="0" smtClean="0"/>
              <a:t>Robotic </a:t>
            </a:r>
            <a:r>
              <a:rPr lang="en-AU" dirty="0"/>
              <a:t>surgery and </a:t>
            </a:r>
            <a:r>
              <a:rPr lang="en-AU" dirty="0" smtClean="0"/>
              <a:t>remote operation</a:t>
            </a:r>
            <a:endParaRPr lang="en-AU" dirty="0"/>
          </a:p>
        </p:txBody>
      </p:sp>
    </p:spTree>
    <p:extLst>
      <p:ext uri="{BB962C8B-B14F-4D97-AF65-F5344CB8AC3E}">
        <p14:creationId xmlns:p14="http://schemas.microsoft.com/office/powerpoint/2010/main" val="124224754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435280" cy="1252728"/>
          </a:xfrm>
        </p:spPr>
        <p:txBody>
          <a:bodyPr>
            <a:normAutofit/>
          </a:bodyPr>
          <a:lstStyle/>
          <a:p>
            <a:pPr fontAlgn="auto">
              <a:spcAft>
                <a:spcPts val="0"/>
              </a:spcAft>
              <a:defRPr/>
            </a:pPr>
            <a:r>
              <a:rPr lang="en-US" sz="3600" b="1" dirty="0" smtClean="0"/>
              <a:t>Smart City Adoption of IoT </a:t>
            </a:r>
            <a:r>
              <a:rPr lang="en-US" sz="3600" b="1" dirty="0"/>
              <a:t>and </a:t>
            </a:r>
            <a:r>
              <a:rPr lang="en-US" sz="3600" b="1" dirty="0" smtClean="0"/>
              <a:t>CPS</a:t>
            </a:r>
            <a:br>
              <a:rPr lang="en-US" sz="3600" b="1" dirty="0" smtClean="0"/>
            </a:br>
            <a:r>
              <a:rPr lang="en-US" sz="2800" dirty="0"/>
              <a:t>The world </a:t>
            </a:r>
            <a:r>
              <a:rPr lang="en-US" sz="2800" dirty="0" smtClean="0"/>
              <a:t>since mid 2000s  </a:t>
            </a:r>
            <a:endParaRPr lang="en-AU" sz="2800" dirty="0">
              <a:solidFill>
                <a:schemeClr val="accent1">
                  <a:satMod val="150000"/>
                </a:schemeClr>
              </a:solidFill>
            </a:endParaRPr>
          </a:p>
        </p:txBody>
      </p:sp>
      <p:pic>
        <p:nvPicPr>
          <p:cNvPr id="4" name="Picture 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0768"/>
            <a:ext cx="9036496" cy="551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755109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435280" cy="1252728"/>
          </a:xfrm>
        </p:spPr>
        <p:txBody>
          <a:bodyPr>
            <a:normAutofit/>
          </a:bodyPr>
          <a:lstStyle/>
          <a:p>
            <a:pPr fontAlgn="auto">
              <a:spcAft>
                <a:spcPts val="0"/>
              </a:spcAft>
              <a:defRPr/>
            </a:pPr>
            <a:r>
              <a:rPr lang="en-US" sz="3600" b="1" dirty="0" smtClean="0"/>
              <a:t>Smart Home Adoption of IoT </a:t>
            </a:r>
            <a:r>
              <a:rPr lang="en-US" sz="3600" b="1" dirty="0"/>
              <a:t>and </a:t>
            </a:r>
            <a:r>
              <a:rPr lang="en-US" sz="3600" b="1" dirty="0" smtClean="0"/>
              <a:t>CPS</a:t>
            </a:r>
            <a:br>
              <a:rPr lang="en-US" sz="3600" b="1" dirty="0" smtClean="0"/>
            </a:br>
            <a:r>
              <a:rPr lang="en-US" sz="2800" dirty="0"/>
              <a:t>The world </a:t>
            </a:r>
            <a:r>
              <a:rPr lang="en-US" sz="2800" dirty="0" smtClean="0"/>
              <a:t>effort since early 2010s</a:t>
            </a:r>
            <a:r>
              <a:rPr lang="en-US" sz="2800" b="1" dirty="0" smtClean="0"/>
              <a:t>  </a:t>
            </a:r>
            <a:endParaRPr lang="en-AU" sz="2800" dirty="0">
              <a:solidFill>
                <a:schemeClr val="accent1">
                  <a:satMod val="150000"/>
                </a:schemeClr>
              </a:solidFill>
            </a:endParaRPr>
          </a:p>
        </p:txBody>
      </p:sp>
      <p:pic>
        <p:nvPicPr>
          <p:cNvPr id="5" name="Picture 19" descr="FullSmartH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060848"/>
            <a:ext cx="3322095" cy="2349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412776"/>
            <a:ext cx="4437508" cy="2030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861048"/>
            <a:ext cx="4500563"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9826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435280" cy="1252728"/>
          </a:xfrm>
        </p:spPr>
        <p:txBody>
          <a:bodyPr>
            <a:normAutofit fontScale="90000"/>
          </a:bodyPr>
          <a:lstStyle/>
          <a:p>
            <a:pPr fontAlgn="auto">
              <a:spcAft>
                <a:spcPts val="0"/>
              </a:spcAft>
              <a:defRPr/>
            </a:pPr>
            <a:r>
              <a:rPr lang="en-US" sz="3600" b="1" dirty="0" smtClean="0"/>
              <a:t>Smart Grid  - Successful Adoption of IoT </a:t>
            </a:r>
            <a:r>
              <a:rPr lang="en-US" sz="3600" b="1" dirty="0"/>
              <a:t>and </a:t>
            </a:r>
            <a:r>
              <a:rPr lang="en-US" sz="3600" b="1" dirty="0" smtClean="0"/>
              <a:t>CPS</a:t>
            </a:r>
            <a:br>
              <a:rPr lang="en-US" sz="3600" b="1" dirty="0" smtClean="0"/>
            </a:br>
            <a:r>
              <a:rPr lang="en-US" b="1" dirty="0">
                <a:solidFill>
                  <a:srgbClr val="C00000"/>
                </a:solidFill>
              </a:rPr>
              <a:t>The </a:t>
            </a:r>
            <a:r>
              <a:rPr lang="en-US" b="1" dirty="0" smtClean="0">
                <a:solidFill>
                  <a:srgbClr val="C00000"/>
                </a:solidFill>
              </a:rPr>
              <a:t>No.1 successful evidence and </a:t>
            </a:r>
            <a:r>
              <a:rPr lang="en-US" b="1" dirty="0" err="1" smtClean="0">
                <a:solidFill>
                  <a:srgbClr val="C00000"/>
                </a:solidFill>
              </a:rPr>
              <a:t>RoI</a:t>
            </a:r>
            <a:endParaRPr lang="en-AU" b="1" dirty="0">
              <a:solidFill>
                <a:srgbClr val="C0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662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0" y="0"/>
            <a:ext cx="9144000" cy="6858000"/>
          </a:xfrm>
          <a:gradFill>
            <a:gsLst>
              <a:gs pos="0">
                <a:srgbClr val="FFF200"/>
              </a:gs>
              <a:gs pos="74000">
                <a:srgbClr val="FF7A00"/>
              </a:gs>
              <a:gs pos="91000">
                <a:srgbClr val="FF0300"/>
              </a:gs>
              <a:gs pos="100000">
                <a:srgbClr val="4D0808"/>
              </a:gs>
            </a:gsLst>
            <a:lin ang="5400000" scaled="0"/>
          </a:gradFill>
        </p:spPr>
        <p:txBody>
          <a:bodyPr>
            <a:normAutofit/>
          </a:bodyPr>
          <a:lstStyle/>
          <a:p>
            <a:pPr marL="514350" indent="-514350" algn="ctr">
              <a:buFont typeface="+mj-lt"/>
              <a:buAutoNum type="arabicPeriod"/>
            </a:pPr>
            <a:endParaRPr lang="en-GB" altLang="en-US" sz="6000" b="1" dirty="0" smtClean="0"/>
          </a:p>
          <a:p>
            <a:pPr marL="514350" indent="-514350" algn="ctr">
              <a:buFont typeface="+mj-lt"/>
              <a:buAutoNum type="arabicPeriod"/>
            </a:pPr>
            <a:endParaRPr lang="en-AU" altLang="en-US" sz="6000" b="1" dirty="0" smtClean="0"/>
          </a:p>
          <a:p>
            <a:pPr marL="0" indent="0">
              <a:buNone/>
            </a:pPr>
            <a:r>
              <a:rPr lang="en-AU" altLang="en-US" sz="6000" b="1" dirty="0" smtClean="0"/>
              <a:t>     1. IoT </a:t>
            </a:r>
            <a:r>
              <a:rPr lang="en-AU" altLang="en-US" sz="6000" b="1" dirty="0"/>
              <a:t>and CPS </a:t>
            </a:r>
            <a:endParaRPr lang="en-AU" altLang="en-US" sz="6000" b="1" dirty="0" smtClean="0"/>
          </a:p>
          <a:p>
            <a:pPr marL="0" indent="0" algn="ctr">
              <a:buNone/>
            </a:pPr>
            <a:r>
              <a:rPr lang="en-AU" altLang="en-US" sz="6000" b="1" dirty="0" smtClean="0">
                <a:solidFill>
                  <a:srgbClr val="0070C0"/>
                </a:solidFill>
              </a:rPr>
              <a:t>       - New Industrial Frontier</a:t>
            </a:r>
            <a:endParaRPr lang="en-AU" altLang="en-US" sz="6000" b="1" dirty="0">
              <a:solidFill>
                <a:srgbClr val="0070C0"/>
              </a:solidFill>
            </a:endParaRPr>
          </a:p>
          <a:p>
            <a:pPr marL="0" indent="0" algn="ctr">
              <a:buNone/>
            </a:pPr>
            <a:endParaRPr lang="en-AU" altLang="en-US" sz="6000" dirty="0" smtClean="0"/>
          </a:p>
          <a:p>
            <a:pPr marL="0" indent="0" algn="ctr">
              <a:buNone/>
            </a:pPr>
            <a:endParaRPr lang="en-AU" altLang="en-US" sz="6000" dirty="0" smtClean="0"/>
          </a:p>
        </p:txBody>
      </p:sp>
    </p:spTree>
    <p:extLst>
      <p:ext uri="{BB962C8B-B14F-4D97-AF65-F5344CB8AC3E}">
        <p14:creationId xmlns:p14="http://schemas.microsoft.com/office/powerpoint/2010/main" val="27226803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435280" cy="1252728"/>
          </a:xfrm>
        </p:spPr>
        <p:txBody>
          <a:bodyPr>
            <a:normAutofit/>
          </a:bodyPr>
          <a:lstStyle/>
          <a:p>
            <a:pPr fontAlgn="auto">
              <a:spcAft>
                <a:spcPts val="0"/>
              </a:spcAft>
              <a:defRPr/>
            </a:pPr>
            <a:r>
              <a:rPr lang="en-US" sz="3600" b="1" dirty="0" smtClean="0"/>
              <a:t>Smart Transportation </a:t>
            </a:r>
            <a:br>
              <a:rPr lang="en-US" sz="3600" b="1" dirty="0" smtClean="0"/>
            </a:br>
            <a:r>
              <a:rPr lang="en-US" sz="2800" b="1" dirty="0" smtClean="0">
                <a:solidFill>
                  <a:srgbClr val="C00000"/>
                </a:solidFill>
              </a:rPr>
              <a:t>The No.2 successful evidence and </a:t>
            </a:r>
            <a:r>
              <a:rPr lang="en-US" sz="2800" b="1" dirty="0" err="1" smtClean="0">
                <a:solidFill>
                  <a:srgbClr val="C00000"/>
                </a:solidFill>
              </a:rPr>
              <a:t>RoI</a:t>
            </a:r>
            <a:endParaRPr lang="en-AU" sz="2800" b="1" dirty="0">
              <a:solidFill>
                <a:srgbClr val="C00000"/>
              </a:solidFill>
            </a:endParaRP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6" y="1475526"/>
            <a:ext cx="912705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6" y="4797152"/>
            <a:ext cx="4392488" cy="206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ersonalPodReal.AVI">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409434" y="4976534"/>
            <a:ext cx="4734566" cy="188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20170" y="1260964"/>
            <a:ext cx="4923830" cy="461665"/>
          </a:xfrm>
          <a:prstGeom prst="rect">
            <a:avLst/>
          </a:prstGeom>
        </p:spPr>
        <p:txBody>
          <a:bodyPr wrap="square">
            <a:spAutoFit/>
          </a:bodyPr>
          <a:lstStyle/>
          <a:p>
            <a:r>
              <a:rPr lang="en-AU" sz="1200" dirty="0"/>
              <a:t>http://connectedcarexpo.com/smart-transportation-innovation-coalition-stic/</a:t>
            </a:r>
          </a:p>
        </p:txBody>
      </p:sp>
      <p:sp>
        <p:nvSpPr>
          <p:cNvPr id="3" name="TextBox 2"/>
          <p:cNvSpPr txBox="1"/>
          <p:nvPr/>
        </p:nvSpPr>
        <p:spPr>
          <a:xfrm>
            <a:off x="6911752" y="6453336"/>
            <a:ext cx="2232248" cy="369332"/>
          </a:xfrm>
          <a:prstGeom prst="rect">
            <a:avLst/>
          </a:prstGeom>
          <a:noFill/>
        </p:spPr>
        <p:txBody>
          <a:bodyPr wrap="square" rtlCol="0">
            <a:spAutoFit/>
          </a:bodyPr>
          <a:lstStyle/>
          <a:p>
            <a:r>
              <a:rPr lang="en-GB" dirty="0" smtClean="0"/>
              <a:t>London Airport2013</a:t>
            </a:r>
            <a:endParaRPr lang="en-AU" dirty="0"/>
          </a:p>
        </p:txBody>
      </p:sp>
    </p:spTree>
    <p:extLst>
      <p:ext uri="{BB962C8B-B14F-4D97-AF65-F5344CB8AC3E}">
        <p14:creationId xmlns:p14="http://schemas.microsoft.com/office/powerpoint/2010/main" val="200739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892480" cy="1252728"/>
          </a:xfrm>
        </p:spPr>
        <p:txBody>
          <a:bodyPr>
            <a:normAutofit fontScale="90000"/>
          </a:bodyPr>
          <a:lstStyle/>
          <a:p>
            <a:pPr fontAlgn="auto">
              <a:spcAft>
                <a:spcPts val="0"/>
              </a:spcAft>
              <a:defRPr/>
            </a:pPr>
            <a:r>
              <a:rPr lang="en-US" sz="3100" dirty="0"/>
              <a:t>Our work </a:t>
            </a:r>
            <a:r>
              <a:rPr lang="en-US" sz="3100" dirty="0" smtClean="0"/>
              <a:t>2008-2010 </a:t>
            </a:r>
            <a:r>
              <a:rPr lang="en-US" sz="2000" dirty="0" smtClean="0"/>
              <a:t>funded by StatoilHydro </a:t>
            </a:r>
            <a:r>
              <a:rPr lang="en-US" sz="3600" dirty="0" smtClean="0"/>
              <a:t/>
            </a:r>
            <a:br>
              <a:rPr lang="en-US" sz="3600" dirty="0" smtClean="0"/>
            </a:br>
            <a:r>
              <a:rPr lang="en-US" sz="3600" b="1" dirty="0" smtClean="0"/>
              <a:t>Mining Industry Project with IoT </a:t>
            </a:r>
            <a:r>
              <a:rPr lang="en-US" sz="3600" b="1" dirty="0"/>
              <a:t>and </a:t>
            </a:r>
            <a:r>
              <a:rPr lang="en-US" sz="3600" b="1" dirty="0" smtClean="0"/>
              <a:t>CPS</a:t>
            </a:r>
            <a:br>
              <a:rPr lang="en-US" sz="3600" b="1" dirty="0" smtClean="0"/>
            </a:br>
            <a:endParaRPr lang="en-AU" sz="2800" dirty="0">
              <a:solidFill>
                <a:schemeClr val="accent1">
                  <a:satMod val="150000"/>
                </a:schemeClr>
              </a:solidFill>
            </a:endParaRPr>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610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547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62579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Slide Number Placeholder 1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0E900B1-FD15-4D1D-8AF0-17B6696C1019}" type="slidenum">
              <a:rPr lang="en-AU" altLang="en-US" sz="1200">
                <a:solidFill>
                  <a:srgbClr val="898989"/>
                </a:solidFill>
                <a:latin typeface="Arial" pitchFamily="34" charset="0"/>
              </a:rPr>
              <a:pPr eaLnBrk="1" hangingPunct="1">
                <a:spcBef>
                  <a:spcPct val="0"/>
                </a:spcBef>
                <a:buFontTx/>
                <a:buNone/>
              </a:pPr>
              <a:t>32</a:t>
            </a:fld>
            <a:endParaRPr lang="en-AU" altLang="en-US" sz="1200">
              <a:solidFill>
                <a:srgbClr val="898989"/>
              </a:solidFill>
              <a:latin typeface="Arial" pitchFamily="34" charset="0"/>
            </a:endParaRPr>
          </a:p>
        </p:txBody>
      </p:sp>
      <p:pic>
        <p:nvPicPr>
          <p:cNvPr id="70660" name="Picture 10" descr="traff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8150" y="3773488"/>
            <a:ext cx="1831975"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0661" name="Object 2"/>
          <p:cNvGraphicFramePr>
            <a:graphicFrameLocks noChangeAspect="1"/>
          </p:cNvGraphicFramePr>
          <p:nvPr>
            <p:extLst>
              <p:ext uri="{D42A27DB-BD31-4B8C-83A1-F6EECF244321}">
                <p14:modId xmlns:p14="http://schemas.microsoft.com/office/powerpoint/2010/main" val="2096290260"/>
              </p:ext>
            </p:extLst>
          </p:nvPr>
        </p:nvGraphicFramePr>
        <p:xfrm>
          <a:off x="0" y="4513263"/>
          <a:ext cx="3090863" cy="2344737"/>
        </p:xfrm>
        <a:graphic>
          <a:graphicData uri="http://schemas.openxmlformats.org/presentationml/2006/ole">
            <mc:AlternateContent xmlns:mc="http://schemas.openxmlformats.org/markup-compatibility/2006">
              <mc:Choice xmlns:v="urn:schemas-microsoft-com:vml" Requires="v">
                <p:oleObj spid="_x0000_s38972" name="Visio" r:id="rId6" imgW="6722626" imgH="5747147" progId="Visio.Drawing.11">
                  <p:embed/>
                </p:oleObj>
              </mc:Choice>
              <mc:Fallback>
                <p:oleObj name="Visio" r:id="rId6" imgW="6722626" imgH="5747147"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13263"/>
                        <a:ext cx="3090863" cy="2344737"/>
                      </a:xfrm>
                      <a:prstGeom prst="rect">
                        <a:avLst/>
                      </a:prstGeom>
                      <a:solidFill>
                        <a:schemeClr val="bg1"/>
                      </a:solidFill>
                      <a:ln>
                        <a:noFill/>
                      </a:ln>
                    </p:spPr>
                  </p:pic>
                </p:oleObj>
              </mc:Fallback>
            </mc:AlternateContent>
          </a:graphicData>
        </a:graphic>
      </p:graphicFrame>
      <p:sp>
        <p:nvSpPr>
          <p:cNvPr id="70662" name="Text Box 13"/>
          <p:cNvSpPr txBox="1">
            <a:spLocks noChangeArrowheads="1"/>
          </p:cNvSpPr>
          <p:nvPr/>
        </p:nvSpPr>
        <p:spPr bwMode="auto">
          <a:xfrm>
            <a:off x="4789488" y="927100"/>
            <a:ext cx="4354512" cy="5694363"/>
          </a:xfrm>
          <a:prstGeom prst="rect">
            <a:avLst/>
          </a:prstGeom>
          <a:solidFill>
            <a:schemeClr val="bg1">
              <a:alpha val="94901"/>
            </a:schemeClr>
          </a:solidFill>
          <a:ln w="9525">
            <a:solidFill>
              <a:schemeClr val="tx1"/>
            </a:solidFill>
            <a:miter lim="800000"/>
            <a:headEnd/>
            <a:tailEnd/>
          </a:ln>
        </p:spPr>
        <p:txBody>
          <a:bodyPr>
            <a:spAutoFit/>
          </a:bodyPr>
          <a:lstStyle>
            <a:lvl1pPr marL="304800" indent="-3048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50000"/>
              </a:spcBef>
              <a:buFontTx/>
              <a:buNone/>
            </a:pPr>
            <a:endParaRPr lang="en-AU" altLang="en-US" sz="1600" b="1" i="1" dirty="0">
              <a:solidFill>
                <a:srgbClr val="0000FF"/>
              </a:solidFill>
            </a:endParaRPr>
          </a:p>
          <a:p>
            <a:pPr eaLnBrk="1" hangingPunct="1">
              <a:spcBef>
                <a:spcPct val="0"/>
              </a:spcBef>
              <a:buFontTx/>
              <a:buNone/>
            </a:pPr>
            <a:r>
              <a:rPr lang="en-AU" altLang="en-US" sz="2000" b="1" dirty="0">
                <a:solidFill>
                  <a:srgbClr val="0000FF"/>
                </a:solidFill>
              </a:rPr>
              <a:t>Real Time Traffic Prediction using Wireless Sensor Networks &amp; Real Time Data Mining</a:t>
            </a:r>
          </a:p>
          <a:p>
            <a:pPr eaLnBrk="1" hangingPunct="1">
              <a:spcBef>
                <a:spcPct val="0"/>
              </a:spcBef>
              <a:buFontTx/>
              <a:buNone/>
            </a:pPr>
            <a:endParaRPr lang="en-AU" altLang="en-US" sz="1600" b="1" dirty="0"/>
          </a:p>
          <a:p>
            <a:pPr eaLnBrk="1" hangingPunct="1">
              <a:spcBef>
                <a:spcPct val="0"/>
              </a:spcBef>
              <a:buFontTx/>
              <a:buNone/>
            </a:pPr>
            <a:r>
              <a:rPr lang="en-AU" altLang="en-US" sz="1600" b="1" dirty="0"/>
              <a:t>Aims</a:t>
            </a:r>
            <a:r>
              <a:rPr lang="en-AU" altLang="en-US" sz="1600" dirty="0"/>
              <a:t>:</a:t>
            </a:r>
          </a:p>
          <a:p>
            <a:pPr eaLnBrk="1" hangingPunct="1">
              <a:spcBef>
                <a:spcPct val="0"/>
              </a:spcBef>
              <a:buFontTx/>
              <a:buChar char="•"/>
            </a:pPr>
            <a:r>
              <a:rPr lang="en-AU" altLang="en-US" sz="1600" dirty="0"/>
              <a:t>Traffic flow Prediction in motorways and arterial roads</a:t>
            </a:r>
          </a:p>
          <a:p>
            <a:pPr eaLnBrk="1" hangingPunct="1">
              <a:spcBef>
                <a:spcPct val="0"/>
              </a:spcBef>
              <a:buFontTx/>
              <a:buChar char="•"/>
            </a:pPr>
            <a:r>
              <a:rPr lang="en-AU" altLang="en-US" sz="1600" dirty="0"/>
              <a:t>Traffic Congestion Forecasting  and Management through Real-time data mining</a:t>
            </a:r>
          </a:p>
          <a:p>
            <a:pPr eaLnBrk="1" hangingPunct="1">
              <a:spcBef>
                <a:spcPct val="0"/>
              </a:spcBef>
              <a:buFontTx/>
              <a:buNone/>
            </a:pPr>
            <a:endParaRPr lang="en-AU" altLang="en-US" sz="1600" b="1" dirty="0"/>
          </a:p>
          <a:p>
            <a:pPr eaLnBrk="1" hangingPunct="1">
              <a:spcBef>
                <a:spcPct val="0"/>
              </a:spcBef>
              <a:buFontTx/>
              <a:buNone/>
            </a:pPr>
            <a:r>
              <a:rPr lang="en-AU" altLang="en-US" sz="1600" b="1" dirty="0"/>
              <a:t>Challenges</a:t>
            </a:r>
            <a:r>
              <a:rPr lang="en-AU" altLang="en-US" sz="1600" dirty="0"/>
              <a:t>:</a:t>
            </a:r>
          </a:p>
          <a:p>
            <a:pPr eaLnBrk="1" hangingPunct="1">
              <a:spcBef>
                <a:spcPct val="0"/>
              </a:spcBef>
              <a:buFontTx/>
              <a:buChar char="•"/>
            </a:pPr>
            <a:r>
              <a:rPr lang="en-AU" altLang="en-US" sz="1600" dirty="0"/>
              <a:t>Smart system to predict traffic on existing infrastructure</a:t>
            </a:r>
          </a:p>
          <a:p>
            <a:pPr eaLnBrk="1" hangingPunct="1">
              <a:spcBef>
                <a:spcPct val="0"/>
              </a:spcBef>
              <a:buFontTx/>
              <a:buChar char="•"/>
            </a:pPr>
            <a:r>
              <a:rPr lang="en-AU" altLang="en-US" sz="1600" dirty="0"/>
              <a:t>Traffic prediction models on arterial roads</a:t>
            </a:r>
          </a:p>
          <a:p>
            <a:pPr eaLnBrk="1" hangingPunct="1">
              <a:spcBef>
                <a:spcPct val="0"/>
              </a:spcBef>
              <a:buFontTx/>
              <a:buChar char="•"/>
            </a:pPr>
            <a:r>
              <a:rPr lang="en-AU" altLang="en-US" sz="1600" dirty="0"/>
              <a:t>Manage congestion in real-time</a:t>
            </a:r>
          </a:p>
          <a:p>
            <a:pPr eaLnBrk="1" hangingPunct="1">
              <a:spcBef>
                <a:spcPct val="0"/>
              </a:spcBef>
              <a:buFontTx/>
              <a:buNone/>
            </a:pPr>
            <a:endParaRPr lang="en-AU" altLang="en-US" sz="1600" b="1" dirty="0"/>
          </a:p>
          <a:p>
            <a:pPr eaLnBrk="1" hangingPunct="1">
              <a:spcBef>
                <a:spcPct val="0"/>
              </a:spcBef>
              <a:buFontTx/>
              <a:buNone/>
            </a:pPr>
            <a:r>
              <a:rPr lang="en-AU" altLang="en-US" sz="1600" b="1" dirty="0"/>
              <a:t>Outcome </a:t>
            </a:r>
            <a:r>
              <a:rPr lang="en-AU" altLang="en-US" sz="1600" dirty="0"/>
              <a:t>:</a:t>
            </a:r>
          </a:p>
          <a:p>
            <a:pPr eaLnBrk="1" hangingPunct="1">
              <a:spcBef>
                <a:spcPct val="0"/>
              </a:spcBef>
              <a:buFontTx/>
              <a:buChar char="•"/>
            </a:pPr>
            <a:r>
              <a:rPr lang="en-AU" altLang="en-US" sz="1600" dirty="0"/>
              <a:t>Traffic prediction and simulation System based on historical data and real time sampled data</a:t>
            </a:r>
          </a:p>
          <a:p>
            <a:pPr eaLnBrk="1" hangingPunct="1">
              <a:spcBef>
                <a:spcPct val="0"/>
              </a:spcBef>
              <a:buFontTx/>
              <a:buChar char="•"/>
            </a:pPr>
            <a:r>
              <a:rPr lang="en-AU" altLang="en-US" sz="1600" dirty="0"/>
              <a:t>Develop new prediction algorithms</a:t>
            </a:r>
          </a:p>
          <a:p>
            <a:pPr eaLnBrk="1" hangingPunct="1">
              <a:spcBef>
                <a:spcPct val="0"/>
              </a:spcBef>
              <a:buFontTx/>
              <a:buChar char="•"/>
            </a:pPr>
            <a:r>
              <a:rPr lang="en-AU" altLang="en-US" sz="1600" dirty="0"/>
              <a:t>Enable management congestion in real-time</a:t>
            </a:r>
          </a:p>
        </p:txBody>
      </p:sp>
      <p:pic>
        <p:nvPicPr>
          <p:cNvPr id="8" name="Picture 8" descr="Transport CP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856" y="2596787"/>
            <a:ext cx="5868144" cy="426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0" y="0"/>
            <a:ext cx="9144000" cy="1143000"/>
          </a:xfrm>
          <a:prstGeom prst="rect">
            <a:avLst/>
          </a:prstGeom>
          <a:noFill/>
          <a:ln w="9525">
            <a:noFill/>
            <a:miter lim="800000"/>
            <a:headEnd/>
            <a:tailEnd/>
          </a:ln>
        </p:spPr>
        <p:txBody>
          <a:bodyPr anchor="ctr"/>
          <a:lstStyle/>
          <a:p>
            <a:pPr algn="ctr">
              <a:defRPr/>
            </a:pPr>
            <a:r>
              <a:rPr lang="en-AU" sz="2800" dirty="0">
                <a:latin typeface="+mj-lt"/>
                <a:cs typeface="+mj-cs"/>
              </a:rPr>
              <a:t>Our Work </a:t>
            </a:r>
            <a:r>
              <a:rPr lang="en-AU" sz="2800" dirty="0" smtClean="0">
                <a:latin typeface="+mj-lt"/>
                <a:cs typeface="+mj-cs"/>
              </a:rPr>
              <a:t>2009-2012 </a:t>
            </a:r>
            <a:r>
              <a:rPr lang="en-AU" dirty="0" smtClean="0">
                <a:latin typeface="+mj-lt"/>
                <a:cs typeface="+mj-cs"/>
              </a:rPr>
              <a:t>Funded by ARC and Main Road WA</a:t>
            </a:r>
            <a:r>
              <a:rPr lang="en-AU" sz="2800" dirty="0" smtClean="0">
                <a:latin typeface="+mj-lt"/>
                <a:cs typeface="+mj-cs"/>
              </a:rPr>
              <a:t> </a:t>
            </a:r>
            <a:endParaRPr lang="en-AU" sz="2800" dirty="0">
              <a:latin typeface="+mj-lt"/>
              <a:cs typeface="+mj-cs"/>
            </a:endParaRPr>
          </a:p>
          <a:p>
            <a:pPr algn="ctr">
              <a:defRPr/>
            </a:pPr>
            <a:r>
              <a:rPr kumimoji="0" lang="en-AU" sz="3200" b="1" dirty="0" smtClean="0">
                <a:latin typeface="+mj-lt"/>
                <a:cs typeface="+mj-cs"/>
              </a:rPr>
              <a:t>Traffic Control Project with IoT and CPS </a:t>
            </a:r>
          </a:p>
        </p:txBody>
      </p:sp>
    </p:spTree>
    <p:extLst>
      <p:ext uri="{BB962C8B-B14F-4D97-AF65-F5344CB8AC3E}">
        <p14:creationId xmlns:p14="http://schemas.microsoft.com/office/powerpoint/2010/main" val="1088615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07106E5-8DD4-46A3-BC1B-AA7597DAC355}" type="slidenum">
              <a:rPr lang="en-AU" altLang="en-US" sz="1200">
                <a:solidFill>
                  <a:srgbClr val="898989"/>
                </a:solidFill>
                <a:latin typeface="Arial" pitchFamily="34" charset="0"/>
              </a:rPr>
              <a:pPr eaLnBrk="1" hangingPunct="1">
                <a:spcBef>
                  <a:spcPct val="0"/>
                </a:spcBef>
                <a:buFontTx/>
                <a:buNone/>
              </a:pPr>
              <a:t>33</a:t>
            </a:fld>
            <a:endParaRPr lang="en-AU" altLang="en-US" sz="1200">
              <a:solidFill>
                <a:srgbClr val="898989"/>
              </a:solidFill>
              <a:latin typeface="Arial" pitchFamily="34" charset="0"/>
            </a:endParaRPr>
          </a:p>
        </p:txBody>
      </p:sp>
      <p:pic>
        <p:nvPicPr>
          <p:cNvPr id="53254" name="Object 8"/>
          <p:cNvPicPr>
            <a:picLocks noChangeArrowheads="1"/>
          </p:cNvPicPr>
          <p:nvPr/>
        </p:nvPicPr>
        <p:blipFill>
          <a:blip r:embed="rId4"/>
          <a:srcRect/>
          <a:stretch>
            <a:fillRect/>
          </a:stretch>
        </p:blipFill>
        <p:spPr bwMode="auto">
          <a:xfrm>
            <a:off x="0" y="936625"/>
            <a:ext cx="9144000" cy="4230688"/>
          </a:xfrm>
          <a:prstGeom prst="rect">
            <a:avLst/>
          </a:prstGeom>
          <a:solidFill>
            <a:schemeClr val="tx2">
              <a:lumMod val="20000"/>
              <a:lumOff val="80000"/>
            </a:schemeClr>
          </a:solidFill>
        </p:spPr>
      </p:pic>
      <p:sp>
        <p:nvSpPr>
          <p:cNvPr id="71684" name="Rectangle 11"/>
          <p:cNvSpPr>
            <a:spLocks noChangeArrowheads="1"/>
          </p:cNvSpPr>
          <p:nvPr/>
        </p:nvSpPr>
        <p:spPr bwMode="auto">
          <a:xfrm>
            <a:off x="0" y="5380038"/>
            <a:ext cx="9144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AU" altLang="en-US" sz="1800" b="1">
                <a:latin typeface="Arial" pitchFamily="34" charset="0"/>
              </a:rPr>
              <a:t>Smart  Fleet Camp Project</a:t>
            </a:r>
            <a:r>
              <a:rPr lang="en-AU" altLang="en-US" sz="1800">
                <a:latin typeface="Arial" pitchFamily="34" charset="0"/>
              </a:rPr>
              <a:t> is funded by </a:t>
            </a:r>
            <a:r>
              <a:rPr lang="en-AU" altLang="en-US" sz="1800" b="1">
                <a:latin typeface="Arial" pitchFamily="34" charset="0"/>
              </a:rPr>
              <a:t>Fleetwood Int Corp</a:t>
            </a:r>
            <a:r>
              <a:rPr lang="en-AU" altLang="en-US" sz="1800">
                <a:latin typeface="Arial" pitchFamily="34" charset="0"/>
              </a:rPr>
              <a:t> and Australian Research Council.  This project addresses the issues of high cost and high consumption of energy in mining Industries. we develop a world class unique wireless, infrared, sensor monitoring system. This system is going to save hundreds of thousand dollars per year from Industry and will help the world to cope with the energy shortages. </a:t>
            </a:r>
          </a:p>
        </p:txBody>
      </p:sp>
      <p:pic>
        <p:nvPicPr>
          <p:cNvPr id="71685" name="Picture 3" descr="C:\Photos\2011\1-Jan 2011\2011-01-10 Karatha\10 Jan 2011-Karatha\P11100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238" y="3095625"/>
            <a:ext cx="2392362"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9475" y="3241675"/>
            <a:ext cx="19145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6984" name="Object 7"/>
          <p:cNvGraphicFramePr>
            <a:graphicFrameLocks noChangeAspect="1"/>
          </p:cNvGraphicFramePr>
          <p:nvPr>
            <p:extLst>
              <p:ext uri="{D42A27DB-BD31-4B8C-83A1-F6EECF244321}">
                <p14:modId xmlns:p14="http://schemas.microsoft.com/office/powerpoint/2010/main" val="2953168926"/>
              </p:ext>
            </p:extLst>
          </p:nvPr>
        </p:nvGraphicFramePr>
        <p:xfrm>
          <a:off x="2436912" y="3051969"/>
          <a:ext cx="6707088" cy="3688174"/>
        </p:xfrm>
        <a:graphic>
          <a:graphicData uri="http://schemas.openxmlformats.org/presentationml/2006/ole">
            <mc:AlternateContent xmlns:mc="http://schemas.openxmlformats.org/markup-compatibility/2006">
              <mc:Choice xmlns:v="urn:schemas-microsoft-com:vml" Requires="v">
                <p:oleObj spid="_x0000_s39996" name="Visio" r:id="rId7" imgW="9478962" imgH="7173489" progId="Visio.Drawing.11">
                  <p:embed/>
                </p:oleObj>
              </mc:Choice>
              <mc:Fallback>
                <p:oleObj name="Visio" r:id="rId7" imgW="9478962" imgH="7173489"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6912" y="3051969"/>
                        <a:ext cx="6707088" cy="3688174"/>
                      </a:xfrm>
                      <a:prstGeom prst="rect">
                        <a:avLst/>
                      </a:prstGeom>
                      <a:solidFill>
                        <a:srgbClr val="FFFFCC"/>
                      </a:solidFill>
                      <a:ln>
                        <a:noFill/>
                      </a:ln>
                      <a:extLst/>
                    </p:spPr>
                  </p:pic>
                </p:oleObj>
              </mc:Fallback>
            </mc:AlternateContent>
          </a:graphicData>
        </a:graphic>
      </p:graphicFrame>
      <p:sp>
        <p:nvSpPr>
          <p:cNvPr id="2" name="Footer Placeholder 1"/>
          <p:cNvSpPr>
            <a:spLocks noGrp="1"/>
          </p:cNvSpPr>
          <p:nvPr>
            <p:ph type="ftr" sz="quarter" idx="11"/>
          </p:nvPr>
        </p:nvSpPr>
        <p:spPr/>
        <p:txBody>
          <a:bodyPr/>
          <a:lstStyle/>
          <a:p>
            <a:r>
              <a:rPr lang="en-AU" smtClean="0"/>
              <a:t>E.chang@adfa.edu.au</a:t>
            </a:r>
            <a:endParaRPr lang="en-AU"/>
          </a:p>
        </p:txBody>
      </p:sp>
      <p:sp>
        <p:nvSpPr>
          <p:cNvPr id="11" name="Title 1"/>
          <p:cNvSpPr txBox="1">
            <a:spLocks/>
          </p:cNvSpPr>
          <p:nvPr/>
        </p:nvSpPr>
        <p:spPr>
          <a:xfrm>
            <a:off x="251520" y="32121"/>
            <a:ext cx="8435280" cy="125272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dirty="0"/>
              <a:t>Our work </a:t>
            </a:r>
            <a:r>
              <a:rPr lang="en-US" sz="2800" dirty="0" smtClean="0"/>
              <a:t>2010-2013 funded </a:t>
            </a:r>
            <a:r>
              <a:rPr lang="en-US" sz="1800" dirty="0" smtClean="0"/>
              <a:t>by ARC and Fleetwood</a:t>
            </a:r>
            <a:endParaRPr lang="en-AU" sz="1800" dirty="0">
              <a:solidFill>
                <a:schemeClr val="accent1">
                  <a:satMod val="150000"/>
                </a:schemeClr>
              </a:solidFill>
            </a:endParaRPr>
          </a:p>
          <a:p>
            <a:pPr>
              <a:defRPr/>
            </a:pPr>
            <a:r>
              <a:rPr lang="en-US" sz="3600" b="1" dirty="0" smtClean="0"/>
              <a:t>Smart Energy Usage with IoT and CPS </a:t>
            </a:r>
          </a:p>
        </p:txBody>
      </p:sp>
    </p:spTree>
    <p:extLst>
      <p:ext uri="{BB962C8B-B14F-4D97-AF65-F5344CB8AC3E}">
        <p14:creationId xmlns:p14="http://schemas.microsoft.com/office/powerpoint/2010/main" val="357626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984"/>
                                        </p:tgtEl>
                                        <p:attrNameLst>
                                          <p:attrName>style.visibility</p:attrName>
                                        </p:attrNameLst>
                                      </p:cBhvr>
                                      <p:to>
                                        <p:strVal val="visible"/>
                                      </p:to>
                                    </p:set>
                                    <p:animEffect transition="in" filter="fade">
                                      <p:cBhvr>
                                        <p:cTn id="7" dur="500"/>
                                        <p:tgtEl>
                                          <p:spTgt spid="126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17600"/>
            <a:ext cx="9144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3733" name="Slide Number Placeholder 6"/>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1551A27-1A3F-4D6B-AEA9-163647911196}" type="slidenum">
              <a:rPr lang="en-AU" altLang="en-US" sz="1200">
                <a:solidFill>
                  <a:srgbClr val="898989"/>
                </a:solidFill>
                <a:latin typeface="Arial" pitchFamily="34" charset="0"/>
              </a:rPr>
              <a:pPr eaLnBrk="1" hangingPunct="1">
                <a:spcBef>
                  <a:spcPct val="0"/>
                </a:spcBef>
                <a:buFontTx/>
                <a:buNone/>
              </a:pPr>
              <a:t>34</a:t>
            </a:fld>
            <a:endParaRPr lang="en-AU" altLang="en-US" sz="1200">
              <a:solidFill>
                <a:srgbClr val="898989"/>
              </a:solidFill>
              <a:latin typeface="Arial" pitchFamily="34" charset="0"/>
            </a:endParaRPr>
          </a:p>
        </p:txBody>
      </p:sp>
      <p:sp>
        <p:nvSpPr>
          <p:cNvPr id="6" name="Title 1"/>
          <p:cNvSpPr txBox="1">
            <a:spLocks/>
          </p:cNvSpPr>
          <p:nvPr/>
        </p:nvSpPr>
        <p:spPr>
          <a:xfrm>
            <a:off x="0" y="32121"/>
            <a:ext cx="9144000" cy="1252728"/>
          </a:xfrm>
          <a:prstGeom prst="rect">
            <a:avLst/>
          </a:prstGeom>
          <a:solidFill>
            <a:schemeClr val="bg1"/>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100" smtClean="0"/>
              <a:t>Our work 2011-2013 </a:t>
            </a:r>
            <a:r>
              <a:rPr lang="en-US" sz="3600" smtClean="0"/>
              <a:t/>
            </a:r>
            <a:br>
              <a:rPr lang="en-US" sz="3600" smtClean="0"/>
            </a:br>
            <a:r>
              <a:rPr lang="en-US" sz="3600" b="1" smtClean="0"/>
              <a:t>Health/Aged care with IoT and CPS </a:t>
            </a:r>
            <a:br>
              <a:rPr lang="en-US" sz="3600" b="1" smtClean="0"/>
            </a:br>
            <a:endParaRPr lang="en-AU" sz="2800" dirty="0">
              <a:solidFill>
                <a:schemeClr val="accent1">
                  <a:satMod val="150000"/>
                </a:schemeClr>
              </a:solidFill>
            </a:endParaRPr>
          </a:p>
        </p:txBody>
      </p:sp>
    </p:spTree>
    <p:extLst>
      <p:ext uri="{BB962C8B-B14F-4D97-AF65-F5344CB8AC3E}">
        <p14:creationId xmlns:p14="http://schemas.microsoft.com/office/powerpoint/2010/main" val="37140146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855663"/>
            <a:ext cx="9144000" cy="6002337"/>
          </a:xfrm>
          <a:solidFill>
            <a:schemeClr val="bg1"/>
          </a:solidFill>
        </p:spPr>
        <p:txBody>
          <a:bodyPr rtlCol="0">
            <a:noAutofit/>
          </a:bodyPr>
          <a:lstStyle/>
          <a:p>
            <a:pPr marL="336550" indent="-319088" eaLnBrk="1" fontAlgn="auto" hangingPunct="1">
              <a:spcBef>
                <a:spcPts val="0"/>
              </a:spcBef>
              <a:spcAft>
                <a:spcPts val="0"/>
              </a:spcAft>
              <a:buFont typeface="Wingdings" pitchFamily="2" charset="2"/>
              <a:buChar char="§"/>
              <a:defRPr/>
            </a:pPr>
            <a:r>
              <a:rPr lang="en-AU" sz="1400" b="1" dirty="0" smtClean="0">
                <a:ea typeface="+mn-ea"/>
              </a:rPr>
              <a:t>New Architecture for Compositionality</a:t>
            </a:r>
          </a:p>
          <a:p>
            <a:pPr marL="736600" lvl="2" indent="-319088" eaLnBrk="1" fontAlgn="auto" hangingPunct="1">
              <a:spcBef>
                <a:spcPts val="0"/>
              </a:spcBef>
              <a:spcAft>
                <a:spcPts val="0"/>
              </a:spcAft>
              <a:buFont typeface="Courier New" pitchFamily="49" charset="0"/>
              <a:buChar char="o"/>
              <a:defRPr/>
            </a:pPr>
            <a:r>
              <a:rPr lang="en-AU" sz="1400" dirty="0" smtClean="0">
                <a:ea typeface="+mn-ea"/>
              </a:rPr>
              <a:t>integrates heterogeneous components from physical and cyber world</a:t>
            </a:r>
          </a:p>
          <a:p>
            <a:pPr>
              <a:spcBef>
                <a:spcPts val="0"/>
              </a:spcBef>
              <a:spcAft>
                <a:spcPts val="0"/>
              </a:spcAft>
              <a:buFont typeface="Wingdings" pitchFamily="2" charset="2"/>
              <a:buChar char="§"/>
              <a:defRPr/>
            </a:pPr>
            <a:r>
              <a:rPr lang="en-AU" sz="1400" b="1" dirty="0">
                <a:cs typeface="Arial" pitchFamily="34" charset="0"/>
              </a:rPr>
              <a:t>Device visibility &amp; invocation on the web</a:t>
            </a:r>
          </a:p>
          <a:p>
            <a:pPr marL="736600" lvl="2" indent="-319088" eaLnBrk="1" fontAlgn="auto" hangingPunct="1">
              <a:spcBef>
                <a:spcPts val="0"/>
              </a:spcBef>
              <a:spcAft>
                <a:spcPts val="0"/>
              </a:spcAft>
              <a:buFont typeface="Courier New" pitchFamily="49" charset="0"/>
              <a:buChar char="o"/>
              <a:defRPr/>
            </a:pPr>
            <a:r>
              <a:rPr lang="en-AU" sz="1400" dirty="0">
                <a:ea typeface="+mn-ea"/>
              </a:rPr>
              <a:t>abstractions that captures relationships between physical objects and CPS.</a:t>
            </a:r>
          </a:p>
          <a:p>
            <a:pPr eaLnBrk="1" hangingPunct="1">
              <a:spcBef>
                <a:spcPts val="0"/>
              </a:spcBef>
              <a:spcAft>
                <a:spcPts val="0"/>
              </a:spcAft>
              <a:buFont typeface="Wingdings" pitchFamily="2" charset="2"/>
              <a:buChar char="§"/>
              <a:defRPr/>
            </a:pPr>
            <a:r>
              <a:rPr lang="en-US" sz="1400" b="1" dirty="0"/>
              <a:t>Engineering Software </a:t>
            </a:r>
          </a:p>
          <a:p>
            <a:pPr lvl="1" eaLnBrk="1" hangingPunct="1">
              <a:spcBef>
                <a:spcPts val="0"/>
              </a:spcBef>
              <a:spcAft>
                <a:spcPts val="0"/>
              </a:spcAft>
              <a:buFont typeface="Courier New" pitchFamily="49" charset="0"/>
              <a:buChar char="o"/>
              <a:defRPr/>
            </a:pPr>
            <a:r>
              <a:rPr lang="en-AU" sz="1400" dirty="0"/>
              <a:t>Abstraction and Semantics of Devices and events</a:t>
            </a:r>
          </a:p>
          <a:p>
            <a:pPr lvl="1" eaLnBrk="1" hangingPunct="1">
              <a:spcBef>
                <a:spcPts val="0"/>
              </a:spcBef>
              <a:spcAft>
                <a:spcPts val="0"/>
              </a:spcAft>
              <a:buFont typeface="Courier New" pitchFamily="49" charset="0"/>
              <a:buChar char="o"/>
              <a:defRPr/>
            </a:pPr>
            <a:r>
              <a:rPr lang="en-AU" sz="1400" dirty="0"/>
              <a:t>Composition of sensors/actuators and events</a:t>
            </a:r>
          </a:p>
          <a:p>
            <a:pPr lvl="1">
              <a:spcBef>
                <a:spcPts val="0"/>
              </a:spcBef>
              <a:spcAft>
                <a:spcPts val="0"/>
              </a:spcAft>
              <a:buFont typeface="Courier New" pitchFamily="49" charset="0"/>
              <a:buChar char="o"/>
              <a:defRPr/>
            </a:pPr>
            <a:r>
              <a:rPr lang="en-AU" sz="1400" dirty="0"/>
              <a:t>Storage of ‘annotated’ data with clearly defined semantics</a:t>
            </a:r>
          </a:p>
          <a:p>
            <a:pPr lvl="1">
              <a:spcBef>
                <a:spcPts val="0"/>
              </a:spcBef>
              <a:spcAft>
                <a:spcPts val="0"/>
              </a:spcAft>
              <a:buFont typeface="Courier New" pitchFamily="49" charset="0"/>
              <a:buChar char="o"/>
              <a:defRPr/>
            </a:pPr>
            <a:r>
              <a:rPr lang="en-AU" sz="1400" dirty="0"/>
              <a:t>Data exchange using platform independent &amp; common format</a:t>
            </a:r>
          </a:p>
          <a:p>
            <a:pPr lvl="1" eaLnBrk="1" hangingPunct="1">
              <a:spcBef>
                <a:spcPts val="0"/>
              </a:spcBef>
              <a:spcAft>
                <a:spcPts val="0"/>
              </a:spcAft>
              <a:buFont typeface="Courier New" pitchFamily="49" charset="0"/>
              <a:buChar char="o"/>
              <a:defRPr/>
            </a:pPr>
            <a:r>
              <a:rPr lang="en-AU" sz="1400" dirty="0"/>
              <a:t>programming languages and abstraction models </a:t>
            </a:r>
            <a:endParaRPr lang="en-AU" sz="1400" dirty="0">
              <a:ea typeface="+mn-ea"/>
            </a:endParaRPr>
          </a:p>
          <a:p>
            <a:pPr eaLnBrk="1" fontAlgn="auto" hangingPunct="1">
              <a:spcBef>
                <a:spcPts val="0"/>
              </a:spcBef>
              <a:spcAft>
                <a:spcPts val="0"/>
              </a:spcAft>
              <a:buFont typeface="Wingdings" pitchFamily="2" charset="2"/>
              <a:buChar char="§"/>
              <a:defRPr/>
            </a:pPr>
            <a:r>
              <a:rPr lang="en-US" sz="1400" b="1" dirty="0" smtClean="0"/>
              <a:t>Privacy</a:t>
            </a:r>
            <a:r>
              <a:rPr lang="en-US" sz="1400" b="1" dirty="0"/>
              <a:t>, Trust, Security, Risk</a:t>
            </a:r>
            <a:r>
              <a:rPr lang="en-AU" sz="1400" b="1" dirty="0"/>
              <a:t>  for </a:t>
            </a:r>
            <a:r>
              <a:rPr lang="en-AU" sz="1400" b="1" dirty="0" err="1"/>
              <a:t>QoS</a:t>
            </a:r>
            <a:endParaRPr lang="en-AU" sz="1400" b="1" dirty="0"/>
          </a:p>
          <a:p>
            <a:pPr lvl="1" eaLnBrk="1" fontAlgn="auto" hangingPunct="1">
              <a:spcBef>
                <a:spcPts val="0"/>
              </a:spcBef>
              <a:spcAft>
                <a:spcPts val="0"/>
              </a:spcAft>
              <a:buFont typeface="Courier New" pitchFamily="49" charset="0"/>
              <a:buChar char="o"/>
              <a:defRPr/>
            </a:pPr>
            <a:r>
              <a:rPr lang="en-AU" sz="1400" dirty="0"/>
              <a:t>threat/hazard analysis, cyber-physical inter-dependence anatomy, investigation/prediction of gaming plots at different layers of CPS, privacy specification, light-weight security, confidence and trust maps, privacy properties, context-dependent trust models</a:t>
            </a:r>
          </a:p>
          <a:p>
            <a:pPr marL="336550" indent="-319088" eaLnBrk="1" fontAlgn="auto" hangingPunct="1">
              <a:spcBef>
                <a:spcPts val="0"/>
              </a:spcBef>
              <a:spcAft>
                <a:spcPts val="0"/>
              </a:spcAft>
              <a:buFont typeface="Wingdings" pitchFamily="2" charset="2"/>
              <a:buChar char="§"/>
              <a:defRPr/>
            </a:pPr>
            <a:r>
              <a:rPr lang="en-US" sz="1400" b="1" dirty="0" smtClean="0">
                <a:ea typeface="+mn-ea"/>
              </a:rPr>
              <a:t>Real Time Distributed Sensing, Computation and Control</a:t>
            </a:r>
            <a:r>
              <a:rPr lang="en-AU" sz="1400" b="1" dirty="0" smtClean="0">
                <a:ea typeface="+mn-ea"/>
              </a:rPr>
              <a:t> </a:t>
            </a:r>
          </a:p>
          <a:p>
            <a:pPr marL="736600" lvl="2" indent="-319088" eaLnBrk="1" fontAlgn="auto" hangingPunct="1">
              <a:spcBef>
                <a:spcPts val="0"/>
              </a:spcBef>
              <a:spcAft>
                <a:spcPts val="0"/>
              </a:spcAft>
              <a:buFont typeface="Courier New" pitchFamily="49" charset="0"/>
              <a:buChar char="o"/>
              <a:defRPr/>
            </a:pPr>
            <a:r>
              <a:rPr lang="en-AU" sz="1400" dirty="0" smtClean="0">
                <a:ea typeface="+mn-ea"/>
              </a:rPr>
              <a:t>information collection and decision making in a distributed network environment with high latency and high uncertainty </a:t>
            </a:r>
          </a:p>
          <a:p>
            <a:pPr marL="336550" indent="-319088" eaLnBrk="1" fontAlgn="auto" hangingPunct="1">
              <a:spcBef>
                <a:spcPts val="0"/>
              </a:spcBef>
              <a:spcAft>
                <a:spcPts val="0"/>
              </a:spcAft>
              <a:buFont typeface="Wingdings" pitchFamily="2" charset="2"/>
              <a:buChar char="§"/>
              <a:defRPr/>
            </a:pPr>
            <a:r>
              <a:rPr lang="en-US" sz="1400" b="1" dirty="0" smtClean="0">
                <a:ea typeface="+mn-ea"/>
              </a:rPr>
              <a:t>Human Interfaces and Integration</a:t>
            </a:r>
            <a:r>
              <a:rPr lang="en-AU" sz="1400" b="1" dirty="0" smtClean="0">
                <a:ea typeface="+mn-ea"/>
              </a:rPr>
              <a:t> </a:t>
            </a:r>
          </a:p>
          <a:p>
            <a:pPr marL="736600" lvl="2" indent="-319088" eaLnBrk="1" fontAlgn="auto" hangingPunct="1">
              <a:spcBef>
                <a:spcPts val="0"/>
              </a:spcBef>
              <a:spcAft>
                <a:spcPts val="0"/>
              </a:spcAft>
              <a:buFont typeface="Courier New" pitchFamily="49" charset="0"/>
              <a:buChar char="o"/>
              <a:defRPr/>
            </a:pPr>
            <a:r>
              <a:rPr lang="en-AU" sz="1400" dirty="0" smtClean="0">
                <a:ea typeface="+mn-ea"/>
              </a:rPr>
              <a:t>integration and adaptation between human scales and physical system scales</a:t>
            </a:r>
          </a:p>
          <a:p>
            <a:pPr marL="336550" indent="-319088" eaLnBrk="1" fontAlgn="auto" hangingPunct="1">
              <a:spcBef>
                <a:spcPts val="0"/>
              </a:spcBef>
              <a:spcAft>
                <a:spcPts val="0"/>
              </a:spcAft>
              <a:buFont typeface="Wingdings" pitchFamily="2" charset="2"/>
              <a:buChar char="§"/>
              <a:defRPr/>
            </a:pPr>
            <a:r>
              <a:rPr lang="en-US" sz="1400" b="1" dirty="0" smtClean="0">
                <a:ea typeface="+mn-ea"/>
              </a:rPr>
              <a:t>Information: From Data to Knowledge</a:t>
            </a:r>
            <a:r>
              <a:rPr lang="en-AU" sz="1400" b="1" dirty="0" smtClean="0">
                <a:ea typeface="+mn-ea"/>
              </a:rPr>
              <a:t> </a:t>
            </a:r>
          </a:p>
          <a:p>
            <a:pPr marL="736600" lvl="2" indent="-319088" eaLnBrk="1" fontAlgn="auto" hangingPunct="1">
              <a:spcBef>
                <a:spcPts val="0"/>
              </a:spcBef>
              <a:spcAft>
                <a:spcPts val="0"/>
              </a:spcAft>
              <a:buFont typeface="Courier New" pitchFamily="49" charset="0"/>
              <a:buChar char="o"/>
              <a:defRPr/>
            </a:pPr>
            <a:r>
              <a:rPr lang="en-AU" sz="1400" dirty="0" smtClean="0">
                <a:ea typeface="+mn-ea"/>
              </a:rPr>
              <a:t>data fusion and data </a:t>
            </a:r>
            <a:r>
              <a:rPr lang="en-AU" sz="1400" dirty="0">
                <a:ea typeface="+mn-ea"/>
              </a:rPr>
              <a:t>stream mining in real-time </a:t>
            </a:r>
            <a:endParaRPr lang="en-AU" sz="1400" dirty="0" smtClean="0">
              <a:ea typeface="+mn-ea"/>
            </a:endParaRPr>
          </a:p>
          <a:p>
            <a:pPr eaLnBrk="1" fontAlgn="auto" hangingPunct="1">
              <a:spcBef>
                <a:spcPts val="0"/>
              </a:spcBef>
              <a:spcAft>
                <a:spcPts val="0"/>
              </a:spcAft>
              <a:buFont typeface="Wingdings" pitchFamily="2" charset="2"/>
              <a:buChar char="§"/>
              <a:defRPr/>
            </a:pPr>
            <a:r>
              <a:rPr lang="en-US" sz="1400" b="1" dirty="0"/>
              <a:t>Robustness, Adaptation, Reconfiguration</a:t>
            </a:r>
            <a:r>
              <a:rPr lang="en-AU" sz="1400" b="1" dirty="0"/>
              <a:t> </a:t>
            </a:r>
          </a:p>
          <a:p>
            <a:pPr lvl="1" eaLnBrk="1" fontAlgn="auto" hangingPunct="1">
              <a:spcBef>
                <a:spcPts val="0"/>
              </a:spcBef>
              <a:spcAft>
                <a:spcPts val="0"/>
              </a:spcAft>
              <a:buFont typeface="Courier New" pitchFamily="49" charset="0"/>
              <a:buChar char="o"/>
              <a:defRPr/>
            </a:pPr>
            <a:r>
              <a:rPr lang="en-AU" sz="1400" dirty="0"/>
              <a:t>adapt to faults through (self-) reconfiguration at both physical and cyber levels  and fault recovery techniques</a:t>
            </a:r>
          </a:p>
          <a:p>
            <a:pPr eaLnBrk="1" fontAlgn="auto" hangingPunct="1">
              <a:spcBef>
                <a:spcPts val="0"/>
              </a:spcBef>
              <a:spcAft>
                <a:spcPts val="0"/>
              </a:spcAft>
              <a:buFont typeface="Wingdings" pitchFamily="2" charset="2"/>
              <a:buChar char="§"/>
              <a:defRPr/>
            </a:pPr>
            <a:r>
              <a:rPr lang="en-US" sz="1400" b="1" dirty="0" smtClean="0"/>
              <a:t>Modeling </a:t>
            </a:r>
            <a:r>
              <a:rPr lang="en-US" sz="1400" b="1" dirty="0"/>
              <a:t>and Analysis: Heterogeneity, Scales, Views</a:t>
            </a:r>
            <a:r>
              <a:rPr lang="en-AU" sz="1400" b="1" dirty="0"/>
              <a:t> </a:t>
            </a:r>
          </a:p>
          <a:p>
            <a:pPr lvl="1" eaLnBrk="1" fontAlgn="auto" hangingPunct="1">
              <a:spcBef>
                <a:spcPts val="0"/>
              </a:spcBef>
              <a:spcAft>
                <a:spcPts val="0"/>
              </a:spcAft>
              <a:buFont typeface="Courier New" pitchFamily="49" charset="0"/>
              <a:buChar char="o"/>
              <a:defRPr/>
            </a:pPr>
            <a:r>
              <a:rPr lang="en-AU" sz="1400" dirty="0" smtClean="0"/>
              <a:t>dealing with issues in large-scaled systems such as efficiency trade-offs between local and global, emergent behaviour of complex systems, etc.</a:t>
            </a:r>
            <a:endParaRPr lang="en-AU" sz="1400" dirty="0"/>
          </a:p>
        </p:txBody>
      </p:sp>
      <p:sp>
        <p:nvSpPr>
          <p:cNvPr id="4" name="Title 1"/>
          <p:cNvSpPr txBox="1">
            <a:spLocks/>
          </p:cNvSpPr>
          <p:nvPr/>
        </p:nvSpPr>
        <p:spPr bwMode="auto">
          <a:xfrm>
            <a:off x="0" y="0"/>
            <a:ext cx="9144000" cy="798513"/>
          </a:xfrm>
          <a:prstGeom prst="rect">
            <a:avLst/>
          </a:prstGeom>
          <a:noFill/>
          <a:ln w="9525">
            <a:noFill/>
            <a:miter lim="800000"/>
            <a:headEnd/>
            <a:tailEnd/>
          </a:ln>
        </p:spPr>
        <p:txBody>
          <a:bodyPr anchor="ctr">
            <a:normAutofit/>
          </a:bodyPr>
          <a:lstStyle/>
          <a:p>
            <a:pPr algn="ctr" fontAlgn="auto">
              <a:spcAft>
                <a:spcPts val="0"/>
              </a:spcAft>
              <a:defRPr/>
            </a:pPr>
            <a:r>
              <a:rPr kumimoji="0" lang="en-AU" sz="3200" b="1" dirty="0">
                <a:latin typeface="+mj-lt"/>
                <a:ea typeface="+mj-ea"/>
                <a:cs typeface="+mj-cs"/>
              </a:rPr>
              <a:t>Our </a:t>
            </a:r>
            <a:r>
              <a:rPr kumimoji="0" lang="en-AU" sz="3200" b="1" dirty="0" smtClean="0">
                <a:latin typeface="+mj-lt"/>
                <a:ea typeface="+mj-ea"/>
                <a:cs typeface="+mj-cs"/>
              </a:rPr>
              <a:t>Work – IoT and </a:t>
            </a:r>
            <a:r>
              <a:rPr lang="en-AU" sz="3200" b="1" dirty="0" smtClean="0">
                <a:latin typeface="+mj-lt"/>
                <a:ea typeface="+mj-ea"/>
                <a:cs typeface="+mj-cs"/>
              </a:rPr>
              <a:t>CPS </a:t>
            </a:r>
            <a:r>
              <a:rPr kumimoji="0" lang="en-AU" sz="3200" b="1" dirty="0" smtClean="0">
                <a:latin typeface="+mj-lt"/>
                <a:ea typeface="+mj-ea"/>
                <a:cs typeface="+mj-cs"/>
              </a:rPr>
              <a:t>Architecture</a:t>
            </a:r>
            <a:endParaRPr kumimoji="0" lang="en-AU" sz="3200" b="1" dirty="0">
              <a:latin typeface="+mj-lt"/>
              <a:ea typeface="+mj-ea"/>
              <a:cs typeface="+mj-cs"/>
            </a:endParaRPr>
          </a:p>
        </p:txBody>
      </p:sp>
      <p:sp>
        <p:nvSpPr>
          <p:cNvPr id="62468"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9595F8E-C286-4F7E-B0B0-D1A51629DC59}" type="slidenum">
              <a:rPr lang="en-AU" altLang="en-US" sz="1200">
                <a:solidFill>
                  <a:srgbClr val="898989"/>
                </a:solidFill>
                <a:latin typeface="Arial" pitchFamily="34" charset="0"/>
              </a:rPr>
              <a:pPr eaLnBrk="1" hangingPunct="1">
                <a:spcBef>
                  <a:spcPct val="0"/>
                </a:spcBef>
                <a:buFontTx/>
                <a:buNone/>
              </a:pPr>
              <a:t>35</a:t>
            </a:fld>
            <a:endParaRPr lang="en-AU" altLang="en-US" sz="1200">
              <a:solidFill>
                <a:srgbClr val="898989"/>
              </a:solidFill>
              <a:latin typeface="Arial" pitchFamily="34" charset="0"/>
            </a:endParaRPr>
          </a:p>
        </p:txBody>
      </p:sp>
    </p:spTree>
    <p:extLst>
      <p:ext uri="{BB962C8B-B14F-4D97-AF65-F5344CB8AC3E}">
        <p14:creationId xmlns:p14="http://schemas.microsoft.com/office/powerpoint/2010/main" val="276912617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pPr fontAlgn="auto">
              <a:spcAft>
                <a:spcPts val="0"/>
              </a:spcAft>
              <a:defRPr/>
            </a:pPr>
            <a:r>
              <a:rPr lang="en-AU" b="1" dirty="0" smtClean="0">
                <a:solidFill>
                  <a:schemeClr val="tx1">
                    <a:lumMod val="75000"/>
                    <a:lumOff val="25000"/>
                  </a:schemeClr>
                </a:solidFill>
              </a:rPr>
              <a:t>Design of Reference Architecture</a:t>
            </a:r>
          </a:p>
        </p:txBody>
      </p:sp>
      <p:sp>
        <p:nvSpPr>
          <p:cNvPr id="57347" name="Content Placeholder 2"/>
          <p:cNvSpPr>
            <a:spLocks noGrp="1"/>
          </p:cNvSpPr>
          <p:nvPr>
            <p:ph idx="1"/>
          </p:nvPr>
        </p:nvSpPr>
        <p:spPr>
          <a:xfrm>
            <a:off x="457200" y="1600200"/>
            <a:ext cx="8507288" cy="4277072"/>
          </a:xfrm>
        </p:spPr>
        <p:txBody>
          <a:bodyPr>
            <a:normAutofit/>
          </a:bodyPr>
          <a:lstStyle/>
          <a:p>
            <a:r>
              <a:rPr lang="en-AU" altLang="en-US" sz="2400" dirty="0"/>
              <a:t>C</a:t>
            </a:r>
            <a:r>
              <a:rPr lang="en-AU" altLang="en-US" sz="2400" dirty="0" smtClean="0"/>
              <a:t>apture both domain requirements and infrastructure requirements at a high level of abstraction </a:t>
            </a:r>
          </a:p>
          <a:p>
            <a:r>
              <a:rPr lang="en-AU" altLang="en-US" sz="2400" dirty="0" smtClean="0"/>
              <a:t>The two key architectural components are Node and Fabric </a:t>
            </a:r>
          </a:p>
          <a:p>
            <a:r>
              <a:rPr lang="en-AU" altLang="en-US" sz="2400" dirty="0" smtClean="0"/>
              <a:t>Node is a Web protocols-enabled computing unit that carries out data transformation </a:t>
            </a:r>
          </a:p>
          <a:p>
            <a:r>
              <a:rPr lang="en-AU" altLang="en-US" sz="2400" dirty="0" smtClean="0"/>
              <a:t>Three types of CPS Nodes - Actuator, Sensor and Controller</a:t>
            </a:r>
          </a:p>
          <a:p>
            <a:r>
              <a:rPr lang="en-AU" altLang="en-US" sz="2400" dirty="0" smtClean="0"/>
              <a:t>CPS Fabric facilitates communication amongst CPS Nodes, derive context and integrate with decision making modules and other related computational functions. </a:t>
            </a:r>
          </a:p>
        </p:txBody>
      </p:sp>
    </p:spTree>
    <p:extLst>
      <p:ext uri="{BB962C8B-B14F-4D97-AF65-F5344CB8AC3E}">
        <p14:creationId xmlns:p14="http://schemas.microsoft.com/office/powerpoint/2010/main" val="975017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0"/>
            <a:ext cx="9144000" cy="1143000"/>
          </a:xfrm>
          <a:noFill/>
        </p:spPr>
        <p:txBody>
          <a:bodyPr rtlCol="0">
            <a:normAutofit/>
          </a:bodyPr>
          <a:lstStyle/>
          <a:p>
            <a:pPr eaLnBrk="1" fontAlgn="auto" hangingPunct="1">
              <a:spcAft>
                <a:spcPts val="0"/>
              </a:spcAft>
              <a:defRPr/>
            </a:pPr>
            <a:r>
              <a:rPr lang="en-AU" b="1" dirty="0" smtClean="0">
                <a:ea typeface="+mj-ea"/>
              </a:rPr>
              <a:t>Architecture</a:t>
            </a:r>
          </a:p>
        </p:txBody>
      </p:sp>
      <p:pic>
        <p:nvPicPr>
          <p:cNvPr id="634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44574"/>
            <a:ext cx="9144000" cy="5229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3492" name="TextBox 8"/>
          <p:cNvSpPr txBox="1">
            <a:spLocks noChangeArrowheads="1"/>
          </p:cNvSpPr>
          <p:nvPr/>
        </p:nvSpPr>
        <p:spPr bwMode="auto">
          <a:xfrm>
            <a:off x="0" y="6273800"/>
            <a:ext cx="9144000" cy="584200"/>
          </a:xfrm>
          <a:prstGeom prst="rect">
            <a:avLst/>
          </a:prstGeom>
          <a:solidFill>
            <a:schemeClr val="bg1"/>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AU" altLang="en-US" sz="1600" dirty="0">
                <a:latin typeface="Arial" pitchFamily="34" charset="0"/>
              </a:rPr>
              <a:t>“Web of Things Framework for Cyber-Physical Systems,” Concurrency and Computation: Practice and Experience, 23(9), 2011, pp. 905–923 ; With T.S. Dillon, H. </a:t>
            </a:r>
            <a:r>
              <a:rPr lang="en-AU" altLang="en-US" sz="1600" dirty="0" err="1">
                <a:latin typeface="Arial" pitchFamily="34" charset="0"/>
              </a:rPr>
              <a:t>Zhuge</a:t>
            </a:r>
            <a:r>
              <a:rPr lang="en-AU" altLang="en-US" sz="1600" dirty="0">
                <a:latin typeface="Arial" pitchFamily="34" charset="0"/>
              </a:rPr>
              <a:t>, C. Wu, J. Singh</a:t>
            </a:r>
          </a:p>
        </p:txBody>
      </p:sp>
      <p:sp>
        <p:nvSpPr>
          <p:cNvPr id="63493"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1270094-2175-4797-8C44-A8EECA763DDC}" type="slidenum">
              <a:rPr lang="en-AU" altLang="en-US" sz="1200">
                <a:solidFill>
                  <a:srgbClr val="898989"/>
                </a:solidFill>
                <a:latin typeface="Arial" pitchFamily="34" charset="0"/>
              </a:rPr>
              <a:pPr eaLnBrk="1" hangingPunct="1">
                <a:spcBef>
                  <a:spcPct val="0"/>
                </a:spcBef>
                <a:buFontTx/>
                <a:buNone/>
              </a:pPr>
              <a:t>37</a:t>
            </a:fld>
            <a:endParaRPr lang="en-AU" altLang="en-US" sz="1200">
              <a:solidFill>
                <a:srgbClr val="898989"/>
              </a:solidFill>
              <a:latin typeface="Arial" pitchFamily="34" charset="0"/>
            </a:endParaRPr>
          </a:p>
        </p:txBody>
      </p:sp>
    </p:spTree>
    <p:extLst>
      <p:ext uri="{BB962C8B-B14F-4D97-AF65-F5344CB8AC3E}">
        <p14:creationId xmlns:p14="http://schemas.microsoft.com/office/powerpoint/2010/main" val="3534988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96752"/>
            <a:ext cx="7452320" cy="49770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4516" name="TextBox 6"/>
          <p:cNvSpPr txBox="1">
            <a:spLocks noChangeArrowheads="1"/>
          </p:cNvSpPr>
          <p:nvPr/>
        </p:nvSpPr>
        <p:spPr bwMode="auto">
          <a:xfrm>
            <a:off x="7761288" y="2593975"/>
            <a:ext cx="714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AU" altLang="en-US" sz="1800">
                <a:latin typeface="Arial" pitchFamily="34" charset="0"/>
              </a:rPr>
              <a:t>QoS</a:t>
            </a:r>
          </a:p>
        </p:txBody>
      </p:sp>
      <p:cxnSp>
        <p:nvCxnSpPr>
          <p:cNvPr id="11" name="Straight Arrow Connector 10"/>
          <p:cNvCxnSpPr/>
          <p:nvPr/>
        </p:nvCxnSpPr>
        <p:spPr>
          <a:xfrm rot="10800000" flipV="1">
            <a:off x="5940425" y="2924175"/>
            <a:ext cx="1785938" cy="89376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011863" y="2924175"/>
            <a:ext cx="1728787" cy="2524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4519" name="TextBox 8"/>
          <p:cNvSpPr txBox="1">
            <a:spLocks noChangeArrowheads="1"/>
          </p:cNvSpPr>
          <p:nvPr/>
        </p:nvSpPr>
        <p:spPr bwMode="auto">
          <a:xfrm>
            <a:off x="0" y="6225595"/>
            <a:ext cx="9144000" cy="523875"/>
          </a:xfrm>
          <a:prstGeom prst="rect">
            <a:avLst/>
          </a:prstGeom>
          <a:solidFill>
            <a:schemeClr val="bg1"/>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AU" altLang="en-US" sz="1400" dirty="0">
                <a:latin typeface="Arial" pitchFamily="34" charset="0"/>
              </a:rPr>
              <a:t>“Web of Things Framework for Cyber-Physical Systems,” Concurrency and Computation: Practice and Experience, 23(9), 2011, pp. 905–923 ; With T.S. Dillon, H. </a:t>
            </a:r>
            <a:r>
              <a:rPr lang="en-AU" altLang="en-US" sz="1400" dirty="0" err="1">
                <a:latin typeface="Arial" pitchFamily="34" charset="0"/>
              </a:rPr>
              <a:t>Zhuge</a:t>
            </a:r>
            <a:r>
              <a:rPr lang="en-AU" altLang="en-US" sz="1400" dirty="0">
                <a:latin typeface="Arial" pitchFamily="34" charset="0"/>
              </a:rPr>
              <a:t>, C. Wu, J. Singh</a:t>
            </a:r>
          </a:p>
        </p:txBody>
      </p:sp>
      <p:sp>
        <p:nvSpPr>
          <p:cNvPr id="64520" name="Slide Number Placeholder 7"/>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DD1436A-55E1-47E6-BFFD-FDDAC1052026}" type="slidenum">
              <a:rPr lang="en-AU" altLang="en-US" sz="1200">
                <a:solidFill>
                  <a:srgbClr val="898989"/>
                </a:solidFill>
                <a:latin typeface="Arial" pitchFamily="34" charset="0"/>
              </a:rPr>
              <a:pPr eaLnBrk="1" hangingPunct="1">
                <a:spcBef>
                  <a:spcPct val="0"/>
                </a:spcBef>
                <a:buFontTx/>
                <a:buNone/>
              </a:pPr>
              <a:t>38</a:t>
            </a:fld>
            <a:endParaRPr lang="en-AU" altLang="en-US" sz="1200">
              <a:solidFill>
                <a:srgbClr val="898989"/>
              </a:solidFill>
              <a:latin typeface="Arial" pitchFamily="34" charset="0"/>
            </a:endParaRPr>
          </a:p>
        </p:txBody>
      </p:sp>
      <p:sp>
        <p:nvSpPr>
          <p:cNvPr id="10" name="Title 1"/>
          <p:cNvSpPr txBox="1">
            <a:spLocks/>
          </p:cNvSpPr>
          <p:nvPr/>
        </p:nvSpPr>
        <p:spPr>
          <a:xfrm>
            <a:off x="0" y="0"/>
            <a:ext cx="9144000" cy="1143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AU" b="1" dirty="0" smtClean="0"/>
              <a:t>Our CPS Architecture - based on </a:t>
            </a:r>
            <a:r>
              <a:rPr lang="en-AU" b="1" dirty="0" err="1" smtClean="0"/>
              <a:t>WoT</a:t>
            </a:r>
            <a:endParaRPr lang="en-AU" b="1" dirty="0" smtClean="0"/>
          </a:p>
        </p:txBody>
      </p:sp>
    </p:spTree>
    <p:extLst>
      <p:ext uri="{BB962C8B-B14F-4D97-AF65-F5344CB8AC3E}">
        <p14:creationId xmlns:p14="http://schemas.microsoft.com/office/powerpoint/2010/main" val="135541406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143000"/>
          </a:xfrm>
          <a:noFill/>
        </p:spPr>
        <p:txBody>
          <a:bodyPr rtlCol="0">
            <a:normAutofit/>
          </a:bodyPr>
          <a:lstStyle/>
          <a:p>
            <a:pPr eaLnBrk="1" fontAlgn="auto" hangingPunct="1">
              <a:spcAft>
                <a:spcPts val="0"/>
              </a:spcAft>
              <a:defRPr/>
            </a:pPr>
            <a:r>
              <a:rPr lang="en-AU" b="1" dirty="0" smtClean="0">
                <a:ea typeface="+mj-ea"/>
              </a:rPr>
              <a:t>Our CPS Node</a:t>
            </a:r>
          </a:p>
        </p:txBody>
      </p:sp>
      <p:sp>
        <p:nvSpPr>
          <p:cNvPr id="66564"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D2FD741-065A-492A-8100-56751AAFA8A0}" type="slidenum">
              <a:rPr lang="en-AU" altLang="en-US" sz="1200">
                <a:solidFill>
                  <a:srgbClr val="898989"/>
                </a:solidFill>
                <a:latin typeface="Arial" pitchFamily="34" charset="0"/>
              </a:rPr>
              <a:pPr eaLnBrk="1" hangingPunct="1">
                <a:spcBef>
                  <a:spcPct val="0"/>
                </a:spcBef>
                <a:buFontTx/>
                <a:buNone/>
              </a:pPr>
              <a:t>39</a:t>
            </a:fld>
            <a:endParaRPr lang="en-AU" altLang="en-US" sz="1200">
              <a:solidFill>
                <a:srgbClr val="898989"/>
              </a:solidFill>
              <a:latin typeface="Arial" pitchFamily="34" charset="0"/>
            </a:endParaRPr>
          </a:p>
        </p:txBody>
      </p:sp>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8720"/>
            <a:ext cx="9144000" cy="50898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0" y="6001721"/>
            <a:ext cx="9144000" cy="792088"/>
          </a:xfrm>
          <a:solidFill>
            <a:schemeClr val="bg1"/>
          </a:solidFill>
        </p:spPr>
        <p:txBody>
          <a:bodyPr>
            <a:normAutofit/>
          </a:bodyPr>
          <a:lstStyle/>
          <a:p>
            <a:pPr marL="0" indent="0" eaLnBrk="1" hangingPunct="1">
              <a:buNone/>
            </a:pPr>
            <a:r>
              <a:rPr lang="en-AU" altLang="en-US" sz="1100" dirty="0" smtClean="0"/>
              <a:t>Consist of Low-level run-time for communication, scheduling, and </a:t>
            </a:r>
            <a:r>
              <a:rPr lang="en-AU" altLang="en-US" sz="1100" dirty="0" err="1" smtClean="0"/>
              <a:t>WoT</a:t>
            </a:r>
            <a:r>
              <a:rPr lang="en-AU" altLang="en-US" sz="1100" dirty="0" smtClean="0"/>
              <a:t> resources management. Dynamically allocates network bandwidth, processing power and storage capacity for dealing with a large amount of data from the CPS device (sensor/actuator). Scheduler allocates computing resources to working threads (events) with different priorities to meet end-to-end </a:t>
            </a:r>
            <a:r>
              <a:rPr lang="en-AU" altLang="en-US" sz="1100" dirty="0" err="1" smtClean="0"/>
              <a:t>QoS</a:t>
            </a:r>
            <a:r>
              <a:rPr lang="en-AU" altLang="en-US" sz="1100" dirty="0" smtClean="0"/>
              <a:t> requirement. Provide load balancing., Detects and identifies </a:t>
            </a:r>
            <a:r>
              <a:rPr lang="en-AU" altLang="en-US" sz="1100" b="1" dirty="0" smtClean="0"/>
              <a:t>newly connected physical d</a:t>
            </a:r>
            <a:r>
              <a:rPr lang="en-AU" altLang="en-US" sz="1100" dirty="0" smtClean="0"/>
              <a:t>evices and their associated resources. Provide these resource specifications to the </a:t>
            </a:r>
            <a:r>
              <a:rPr lang="en-AU" altLang="en-US" sz="1100" dirty="0" err="1" smtClean="0"/>
              <a:t>WoT</a:t>
            </a:r>
            <a:r>
              <a:rPr lang="en-AU" altLang="en-US" sz="1100" dirty="0" smtClean="0"/>
              <a:t> Overlay layer for manipulation by the cyber object.</a:t>
            </a:r>
          </a:p>
        </p:txBody>
      </p:sp>
    </p:spTree>
    <p:extLst>
      <p:ext uri="{BB962C8B-B14F-4D97-AF65-F5344CB8AC3E}">
        <p14:creationId xmlns:p14="http://schemas.microsoft.com/office/powerpoint/2010/main" val="1640217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75676"/>
            <a:ext cx="9144000" cy="1417638"/>
          </a:xfrm>
        </p:spPr>
        <p:txBody>
          <a:bodyPr>
            <a:normAutofit fontScale="90000"/>
          </a:bodyPr>
          <a:lstStyle/>
          <a:p>
            <a:pPr algn="l" fontAlgn="auto">
              <a:spcAft>
                <a:spcPts val="0"/>
              </a:spcAft>
              <a:defRPr/>
            </a:pPr>
            <a:r>
              <a:rPr lang="en-AU" sz="3600" b="1" dirty="0"/>
              <a:t> </a:t>
            </a:r>
            <a:r>
              <a:rPr lang="en-AU" b="1" dirty="0" smtClean="0"/>
              <a:t>New Industrial Frontier </a:t>
            </a:r>
            <a:r>
              <a:rPr lang="en-AU" sz="3600" b="1" dirty="0" smtClean="0"/>
              <a:t/>
            </a:r>
            <a:br>
              <a:rPr lang="en-AU" sz="3600" b="1" dirty="0" smtClean="0"/>
            </a:br>
            <a:r>
              <a:rPr lang="en-AU" sz="3600" b="1" dirty="0" smtClean="0"/>
              <a:t>                     </a:t>
            </a:r>
            <a:r>
              <a:rPr lang="en-AU" sz="4000" b="1" dirty="0" smtClean="0">
                <a:solidFill>
                  <a:srgbClr val="0070C0"/>
                </a:solidFill>
                <a:latin typeface="Arial Rounded MT Bold" panose="020F0704030504030204" pitchFamily="34" charset="0"/>
              </a:rPr>
              <a:t>– IoT, </a:t>
            </a:r>
            <a:r>
              <a:rPr lang="en-AU" sz="4000" b="1" dirty="0" err="1" smtClean="0">
                <a:solidFill>
                  <a:srgbClr val="0070C0"/>
                </a:solidFill>
                <a:latin typeface="Arial Rounded MT Bold" panose="020F0704030504030204" pitchFamily="34" charset="0"/>
              </a:rPr>
              <a:t>WoT</a:t>
            </a:r>
            <a:r>
              <a:rPr lang="en-AU" sz="4000" b="1" dirty="0" smtClean="0">
                <a:solidFill>
                  <a:srgbClr val="0070C0"/>
                </a:solidFill>
                <a:latin typeface="Arial Rounded MT Bold" panose="020F0704030504030204" pitchFamily="34" charset="0"/>
              </a:rPr>
              <a:t> and CPS</a:t>
            </a:r>
            <a:r>
              <a:rPr lang="en-AU" sz="4000" b="1" dirty="0" smtClean="0">
                <a:solidFill>
                  <a:srgbClr val="0070C0"/>
                </a:solidFill>
              </a:rPr>
              <a:t/>
            </a:r>
            <a:br>
              <a:rPr lang="en-AU" sz="4000" b="1" dirty="0" smtClean="0">
                <a:solidFill>
                  <a:srgbClr val="0070C0"/>
                </a:solidFill>
              </a:rPr>
            </a:br>
            <a:r>
              <a:rPr lang="en-AU" sz="3600" b="1" dirty="0" smtClean="0">
                <a:solidFill>
                  <a:srgbClr val="0070C0"/>
                </a:solidFill>
              </a:rPr>
              <a:t>                         </a:t>
            </a:r>
            <a:endParaRPr lang="en-AU" sz="2200" b="1" dirty="0" smtClean="0">
              <a:solidFill>
                <a:schemeClr val="accent3">
                  <a:lumMod val="75000"/>
                </a:schemeClr>
              </a:solidFill>
            </a:endParaRPr>
          </a:p>
        </p:txBody>
      </p:sp>
      <p:pic>
        <p:nvPicPr>
          <p:cNvPr id="49155" name="Content Placeholder 3" descr="a_machine_to_machine.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161" y="2204864"/>
            <a:ext cx="9144000" cy="4644721"/>
          </a:xfrm>
          <a:noFill/>
        </p:spPr>
      </p:pic>
      <p:sp>
        <p:nvSpPr>
          <p:cNvPr id="49156" name="TextBox 4"/>
          <p:cNvSpPr txBox="1">
            <a:spLocks noChangeArrowheads="1"/>
          </p:cNvSpPr>
          <p:nvPr/>
        </p:nvSpPr>
        <p:spPr bwMode="auto">
          <a:xfrm>
            <a:off x="6372200" y="5085184"/>
            <a:ext cx="2736304" cy="1015663"/>
          </a:xfrm>
          <a:prstGeom prst="rect">
            <a:avLst/>
          </a:prstGeom>
          <a:noFill/>
          <a:ln>
            <a:noFill/>
          </a:ln>
        </p:spPr>
        <p:txBody>
          <a:bodyPr wrap="square">
            <a:spAutoFit/>
          </a:bodyPr>
          <a:lstStyle>
            <a:lvl1pPr eaLnBrk="0" hangingPunct="0">
              <a:defRPr sz="2000">
                <a:solidFill>
                  <a:schemeClr val="tx1"/>
                </a:solidFill>
                <a:latin typeface="Arial Rounded MT Bold" pitchFamily="34" charset="0"/>
                <a:cs typeface="Arial" pitchFamily="34" charset="0"/>
              </a:defRPr>
            </a:lvl1pPr>
            <a:lvl2pPr marL="742950" indent="-285750" eaLnBrk="0" hangingPunct="0">
              <a:defRPr sz="2000">
                <a:solidFill>
                  <a:schemeClr val="tx1"/>
                </a:solidFill>
                <a:latin typeface="Arial Rounded MT Bold" pitchFamily="34" charset="0"/>
                <a:cs typeface="Arial" pitchFamily="34" charset="0"/>
              </a:defRPr>
            </a:lvl2pPr>
            <a:lvl3pPr marL="1143000" indent="-228600" eaLnBrk="0" hangingPunct="0">
              <a:defRPr sz="2000">
                <a:solidFill>
                  <a:schemeClr val="tx1"/>
                </a:solidFill>
                <a:latin typeface="Arial Rounded MT Bold" pitchFamily="34" charset="0"/>
                <a:cs typeface="Arial" pitchFamily="34" charset="0"/>
              </a:defRPr>
            </a:lvl3pPr>
            <a:lvl4pPr marL="1600200" indent="-228600" eaLnBrk="0" hangingPunct="0">
              <a:defRPr sz="2000">
                <a:solidFill>
                  <a:schemeClr val="tx1"/>
                </a:solidFill>
                <a:latin typeface="Arial Rounded MT Bold" pitchFamily="34" charset="0"/>
                <a:cs typeface="Arial" pitchFamily="34" charset="0"/>
              </a:defRPr>
            </a:lvl4pPr>
            <a:lvl5pPr marL="2057400" indent="-228600" eaLnBrk="0" hangingPunct="0">
              <a:defRPr sz="2000">
                <a:solidFill>
                  <a:schemeClr val="tx1"/>
                </a:solidFill>
                <a:latin typeface="Arial Rounded MT Bold"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Rounded MT Bold"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Rounded MT Bold"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Rounded MT Bold"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Rounded MT Bold" pitchFamily="34" charset="0"/>
                <a:cs typeface="Arial" pitchFamily="34" charset="0"/>
              </a:defRPr>
            </a:lvl9pPr>
          </a:lstStyle>
          <a:p>
            <a:pPr eaLnBrk="1" hangingPunct="1"/>
            <a:r>
              <a:rPr lang="en-AU" altLang="en-US" dirty="0" smtClean="0">
                <a:solidFill>
                  <a:schemeClr val="tx1">
                    <a:lumMod val="50000"/>
                    <a:lumOff val="50000"/>
                  </a:schemeClr>
                </a:solidFill>
              </a:rPr>
              <a:t>Tech evolution</a:t>
            </a:r>
          </a:p>
          <a:p>
            <a:pPr eaLnBrk="1" hangingPunct="1"/>
            <a:r>
              <a:rPr lang="en-GB" altLang="en-US" dirty="0" smtClean="0">
                <a:solidFill>
                  <a:schemeClr val="tx1">
                    <a:lumMod val="50000"/>
                    <a:lumOff val="50000"/>
                  </a:schemeClr>
                </a:solidFill>
              </a:rPr>
              <a:t>Toward wireless and mobile </a:t>
            </a:r>
            <a:r>
              <a:rPr lang="en-GB" altLang="en-US" dirty="0" err="1" smtClean="0">
                <a:solidFill>
                  <a:schemeClr val="tx1">
                    <a:lumMod val="50000"/>
                    <a:lumOff val="50000"/>
                  </a:schemeClr>
                </a:solidFill>
              </a:rPr>
              <a:t>communica</a:t>
            </a:r>
            <a:endParaRPr lang="en-AU" altLang="en-US" dirty="0">
              <a:solidFill>
                <a:schemeClr val="tx1">
                  <a:lumMod val="50000"/>
                  <a:lumOff val="50000"/>
                </a:schemeClr>
              </a:solidFill>
            </a:endParaRPr>
          </a:p>
        </p:txBody>
      </p:sp>
      <p:sp>
        <p:nvSpPr>
          <p:cNvPr id="3" name="Cloud Callout 2"/>
          <p:cNvSpPr/>
          <p:nvPr/>
        </p:nvSpPr>
        <p:spPr>
          <a:xfrm>
            <a:off x="7915070" y="1252010"/>
            <a:ext cx="1331640" cy="792088"/>
          </a:xfrm>
          <a:prstGeom prst="cloudCallout">
            <a:avLst>
              <a:gd name="adj1" fmla="val -7634"/>
              <a:gd name="adj2" fmla="val 107976"/>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CPS</a:t>
            </a:r>
          </a:p>
          <a:p>
            <a:pPr algn="ctr"/>
            <a:r>
              <a:rPr lang="en-GB" sz="1600" b="1" dirty="0" err="1" smtClean="0">
                <a:solidFill>
                  <a:schemeClr val="tx1"/>
                </a:solidFill>
              </a:rPr>
              <a:t>WoT</a:t>
            </a:r>
            <a:r>
              <a:rPr lang="en-GB" sz="1600" b="1" dirty="0" smtClean="0">
                <a:solidFill>
                  <a:schemeClr val="tx1"/>
                </a:solidFill>
              </a:rPr>
              <a:t> </a:t>
            </a:r>
            <a:r>
              <a:rPr lang="en-GB" sz="1600" b="1" dirty="0" err="1" smtClean="0">
                <a:solidFill>
                  <a:schemeClr val="tx1"/>
                </a:solidFill>
              </a:rPr>
              <a:t>IoT</a:t>
            </a:r>
            <a:endParaRPr lang="en-AU" sz="1600" b="1" dirty="0">
              <a:solidFill>
                <a:schemeClr val="tx1"/>
              </a:solidFill>
            </a:endParaRPr>
          </a:p>
        </p:txBody>
      </p:sp>
      <p:sp>
        <p:nvSpPr>
          <p:cNvPr id="4" name="TextBox 3"/>
          <p:cNvSpPr txBox="1"/>
          <p:nvPr/>
        </p:nvSpPr>
        <p:spPr>
          <a:xfrm>
            <a:off x="6652953" y="5764"/>
            <a:ext cx="2484214" cy="1077218"/>
          </a:xfrm>
          <a:prstGeom prst="rect">
            <a:avLst/>
          </a:prstGeom>
          <a:noFill/>
        </p:spPr>
        <p:txBody>
          <a:bodyPr wrap="square" rtlCol="0">
            <a:spAutoFit/>
          </a:bodyPr>
          <a:lstStyle/>
          <a:p>
            <a:pPr algn="r"/>
            <a:r>
              <a:rPr lang="en-GB" sz="1600" dirty="0" smtClean="0"/>
              <a:t>Clouds</a:t>
            </a:r>
          </a:p>
          <a:p>
            <a:pPr algn="r"/>
            <a:r>
              <a:rPr lang="en-GB" sz="1600" dirty="0" smtClean="0"/>
              <a:t>Internet of Things</a:t>
            </a:r>
          </a:p>
          <a:p>
            <a:pPr algn="r"/>
            <a:r>
              <a:rPr lang="en-GB" sz="1600" dirty="0" smtClean="0"/>
              <a:t>Web of Things</a:t>
            </a:r>
          </a:p>
          <a:p>
            <a:pPr algn="r"/>
            <a:r>
              <a:rPr lang="en-GB" sz="1600" dirty="0" smtClean="0"/>
              <a:t>Cyber Physical Systems</a:t>
            </a:r>
            <a:endParaRPr lang="en-AU" sz="1600" dirty="0"/>
          </a:p>
        </p:txBody>
      </p:sp>
      <p:sp>
        <p:nvSpPr>
          <p:cNvPr id="9" name="TextBox 4"/>
          <p:cNvSpPr txBox="1">
            <a:spLocks noChangeArrowheads="1"/>
          </p:cNvSpPr>
          <p:nvPr/>
        </p:nvSpPr>
        <p:spPr bwMode="auto">
          <a:xfrm>
            <a:off x="2267744" y="1252010"/>
            <a:ext cx="5153142" cy="400110"/>
          </a:xfrm>
          <a:prstGeom prst="rect">
            <a:avLst/>
          </a:prstGeom>
          <a:noFill/>
          <a:ln>
            <a:noFill/>
          </a:ln>
        </p:spPr>
        <p:txBody>
          <a:bodyPr wrap="square">
            <a:spAutoFit/>
          </a:bodyPr>
          <a:lstStyle>
            <a:lvl1pPr eaLnBrk="0" hangingPunct="0">
              <a:defRPr sz="2000">
                <a:solidFill>
                  <a:schemeClr val="tx1"/>
                </a:solidFill>
                <a:latin typeface="Arial Rounded MT Bold" pitchFamily="34" charset="0"/>
                <a:cs typeface="Arial" pitchFamily="34" charset="0"/>
              </a:defRPr>
            </a:lvl1pPr>
            <a:lvl2pPr marL="742950" indent="-285750" eaLnBrk="0" hangingPunct="0">
              <a:defRPr sz="2000">
                <a:solidFill>
                  <a:schemeClr val="tx1"/>
                </a:solidFill>
                <a:latin typeface="Arial Rounded MT Bold" pitchFamily="34" charset="0"/>
                <a:cs typeface="Arial" pitchFamily="34" charset="0"/>
              </a:defRPr>
            </a:lvl2pPr>
            <a:lvl3pPr marL="1143000" indent="-228600" eaLnBrk="0" hangingPunct="0">
              <a:defRPr sz="2000">
                <a:solidFill>
                  <a:schemeClr val="tx1"/>
                </a:solidFill>
                <a:latin typeface="Arial Rounded MT Bold" pitchFamily="34" charset="0"/>
                <a:cs typeface="Arial" pitchFamily="34" charset="0"/>
              </a:defRPr>
            </a:lvl3pPr>
            <a:lvl4pPr marL="1600200" indent="-228600" eaLnBrk="0" hangingPunct="0">
              <a:defRPr sz="2000">
                <a:solidFill>
                  <a:schemeClr val="tx1"/>
                </a:solidFill>
                <a:latin typeface="Arial Rounded MT Bold" pitchFamily="34" charset="0"/>
                <a:cs typeface="Arial" pitchFamily="34" charset="0"/>
              </a:defRPr>
            </a:lvl4pPr>
            <a:lvl5pPr marL="2057400" indent="-228600" eaLnBrk="0" hangingPunct="0">
              <a:defRPr sz="2000">
                <a:solidFill>
                  <a:schemeClr val="tx1"/>
                </a:solidFill>
                <a:latin typeface="Arial Rounded MT Bold"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Rounded MT Bold"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Rounded MT Bold"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Rounded MT Bold"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Rounded MT Bold" pitchFamily="34" charset="0"/>
                <a:cs typeface="Arial" pitchFamily="34" charset="0"/>
              </a:defRPr>
            </a:lvl9pPr>
          </a:lstStyle>
          <a:p>
            <a:pPr eaLnBrk="1" hangingPunct="1"/>
            <a:r>
              <a:rPr lang="en-AU" altLang="en-US" dirty="0" smtClean="0">
                <a:solidFill>
                  <a:srgbClr val="C00000"/>
                </a:solidFill>
              </a:rPr>
              <a:t>mobility</a:t>
            </a:r>
            <a:r>
              <a:rPr lang="en-AU" altLang="en-US" dirty="0" smtClean="0">
                <a:solidFill>
                  <a:srgbClr val="C00000"/>
                </a:solidFill>
              </a:rPr>
              <a:t>, flexibility, safety </a:t>
            </a:r>
            <a:endParaRPr lang="en-AU" altLang="en-US" dirty="0">
              <a:solidFill>
                <a:srgbClr val="C00000"/>
              </a:solidFill>
            </a:endParaRPr>
          </a:p>
        </p:txBody>
      </p:sp>
    </p:spTree>
    <p:extLst>
      <p:ext uri="{BB962C8B-B14F-4D97-AF65-F5344CB8AC3E}">
        <p14:creationId xmlns:p14="http://schemas.microsoft.com/office/powerpoint/2010/main" val="14077447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0"/>
            <a:ext cx="9144000" cy="1143000"/>
          </a:xfrm>
          <a:noFill/>
        </p:spPr>
        <p:txBody>
          <a:bodyPr rtlCol="0">
            <a:normAutofit/>
          </a:bodyPr>
          <a:lstStyle/>
          <a:p>
            <a:pPr eaLnBrk="1" fontAlgn="auto" hangingPunct="1">
              <a:spcAft>
                <a:spcPts val="0"/>
              </a:spcAft>
              <a:defRPr/>
            </a:pPr>
            <a:r>
              <a:rPr lang="en-AU" b="1" dirty="0" smtClean="0">
                <a:ea typeface="+mj-ea"/>
              </a:rPr>
              <a:t>Our CPS Fabric</a:t>
            </a:r>
          </a:p>
        </p:txBody>
      </p:sp>
      <p:sp>
        <p:nvSpPr>
          <p:cNvPr id="68612"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795CB9B-A847-4EB2-A750-CE0384EECA19}" type="slidenum">
              <a:rPr lang="en-AU" altLang="en-US" sz="1200">
                <a:solidFill>
                  <a:srgbClr val="898989"/>
                </a:solidFill>
                <a:latin typeface="Arial" pitchFamily="34" charset="0"/>
              </a:rPr>
              <a:pPr eaLnBrk="1" hangingPunct="1">
                <a:spcBef>
                  <a:spcPct val="0"/>
                </a:spcBef>
                <a:buFontTx/>
                <a:buNone/>
              </a:pPr>
              <a:t>40</a:t>
            </a:fld>
            <a:endParaRPr lang="en-AU" altLang="en-US" sz="1200">
              <a:solidFill>
                <a:srgbClr val="898989"/>
              </a:solidFill>
              <a:latin typeface="Arial" pitchFamily="34" charset="0"/>
            </a:endParaRPr>
          </a:p>
        </p:txBody>
      </p:sp>
      <p:sp>
        <p:nvSpPr>
          <p:cNvPr id="5" name="Content Placeholder 2"/>
          <p:cNvSpPr>
            <a:spLocks noGrp="1"/>
          </p:cNvSpPr>
          <p:nvPr>
            <p:ph idx="1"/>
          </p:nvPr>
        </p:nvSpPr>
        <p:spPr>
          <a:xfrm>
            <a:off x="0" y="5976990"/>
            <a:ext cx="9144000" cy="820687"/>
          </a:xfrm>
          <a:solidFill>
            <a:schemeClr val="bg1"/>
          </a:solidFill>
        </p:spPr>
        <p:txBody>
          <a:bodyPr>
            <a:noAutofit/>
          </a:bodyPr>
          <a:lstStyle/>
          <a:p>
            <a:pPr marL="0" indent="0">
              <a:buNone/>
            </a:pPr>
            <a:r>
              <a:rPr lang="en-AU" altLang="en-US" sz="1100" dirty="0" smtClean="0"/>
              <a:t>Manage Service requirements at the application (cyber) level and network level. Uses an application-aware virtual network on top of the existing IP-network, Provides multi-routing, admission control, and on-network caching mechanism. </a:t>
            </a:r>
            <a:r>
              <a:rPr lang="en-AU" altLang="en-US" sz="1100" dirty="0"/>
              <a:t>Overlay Router component that uses multiple path delivery for time-critical </a:t>
            </a:r>
            <a:r>
              <a:rPr lang="en-AU" altLang="en-US" sz="1100" dirty="0" err="1"/>
              <a:t>RESTful</a:t>
            </a:r>
            <a:r>
              <a:rPr lang="en-AU" altLang="en-US" sz="1100" dirty="0"/>
              <a:t> messages. Delay Analyser component that uses admission control to ensure end-to-end delays meets the CPS </a:t>
            </a:r>
            <a:r>
              <a:rPr lang="en-AU" altLang="en-US" sz="1100" dirty="0" err="1"/>
              <a:t>QoS</a:t>
            </a:r>
            <a:r>
              <a:rPr lang="en-AU" altLang="en-US" sz="1100" dirty="0"/>
              <a:t> requirement. </a:t>
            </a:r>
            <a:r>
              <a:rPr lang="en-AU" altLang="en-US" sz="1100" dirty="0" err="1"/>
              <a:t>QoS</a:t>
            </a:r>
            <a:r>
              <a:rPr lang="en-AU" altLang="en-US" sz="1100" dirty="0"/>
              <a:t> Monitor component that obtains updated conditions of the underlying network using probes. </a:t>
            </a:r>
          </a:p>
          <a:p>
            <a:endParaRPr lang="en-AU" altLang="en-US" sz="1100" dirty="0" smtClean="0"/>
          </a:p>
        </p:txBody>
      </p:sp>
      <p:pic>
        <p:nvPicPr>
          <p:cNvPr id="686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9036496" cy="49685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53653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fontAlgn="auto">
              <a:spcAft>
                <a:spcPts val="0"/>
              </a:spcAft>
              <a:defRPr/>
            </a:pPr>
            <a:r>
              <a:rPr lang="en-AU" b="1" dirty="0" smtClean="0"/>
              <a:t>IoT and CPS Services</a:t>
            </a:r>
          </a:p>
        </p:txBody>
      </p:sp>
      <p:sp>
        <p:nvSpPr>
          <p:cNvPr id="63491" name="Content Placeholder 2"/>
          <p:cNvSpPr>
            <a:spLocks noGrp="1"/>
          </p:cNvSpPr>
          <p:nvPr>
            <p:ph idx="1"/>
          </p:nvPr>
        </p:nvSpPr>
        <p:spPr>
          <a:xfrm>
            <a:off x="395536" y="1484784"/>
            <a:ext cx="8229600" cy="4525963"/>
          </a:xfrm>
        </p:spPr>
        <p:txBody>
          <a:bodyPr>
            <a:normAutofit lnSpcReduction="10000"/>
          </a:bodyPr>
          <a:lstStyle/>
          <a:p>
            <a:r>
              <a:rPr lang="en-AU" altLang="en-US" dirty="0"/>
              <a:t>P</a:t>
            </a:r>
            <a:r>
              <a:rPr lang="en-AU" altLang="en-US" dirty="0" smtClean="0"/>
              <a:t>erformance guarantees.</a:t>
            </a:r>
          </a:p>
          <a:p>
            <a:r>
              <a:rPr lang="en-AU" altLang="en-US" dirty="0"/>
              <a:t>D</a:t>
            </a:r>
            <a:r>
              <a:rPr lang="en-AU" altLang="en-US" dirty="0" smtClean="0"/>
              <a:t>ifferent priority to different applications, users, or data flows, or to guarantee a certain level of performance to a data flow.</a:t>
            </a:r>
          </a:p>
          <a:p>
            <a:r>
              <a:rPr lang="en-AU" altLang="en-US" dirty="0" smtClean="0"/>
              <a:t>Best Effort, Absolute </a:t>
            </a:r>
            <a:r>
              <a:rPr lang="en-AU" altLang="en-US" dirty="0" err="1" smtClean="0"/>
              <a:t>QoS</a:t>
            </a:r>
            <a:r>
              <a:rPr lang="en-AU" altLang="en-US" dirty="0" smtClean="0"/>
              <a:t> &amp; Statistical </a:t>
            </a:r>
            <a:r>
              <a:rPr lang="en-AU" altLang="en-US" dirty="0" err="1" smtClean="0"/>
              <a:t>QoS</a:t>
            </a:r>
            <a:r>
              <a:rPr lang="en-AU" altLang="en-US" dirty="0" smtClean="0"/>
              <a:t> </a:t>
            </a:r>
          </a:p>
          <a:p>
            <a:r>
              <a:rPr lang="en-AU" altLang="en-US" dirty="0" err="1" smtClean="0"/>
              <a:t>QoS</a:t>
            </a:r>
            <a:r>
              <a:rPr lang="en-AU" altLang="en-US" dirty="0" smtClean="0"/>
              <a:t> measurement:</a:t>
            </a:r>
          </a:p>
          <a:p>
            <a:pPr lvl="1"/>
            <a:r>
              <a:rPr lang="en-AU" altLang="en-US" dirty="0" smtClean="0"/>
              <a:t>Additive metric - Latency</a:t>
            </a:r>
          </a:p>
          <a:p>
            <a:pPr lvl="1"/>
            <a:r>
              <a:rPr lang="en-AU" altLang="en-US" dirty="0" smtClean="0"/>
              <a:t>Multiplicative metric – Reliability</a:t>
            </a:r>
          </a:p>
          <a:p>
            <a:pPr lvl="1"/>
            <a:r>
              <a:rPr lang="en-AU" altLang="en-US" dirty="0" smtClean="0"/>
              <a:t>Concave metric - Bandwidth</a:t>
            </a:r>
          </a:p>
          <a:p>
            <a:endParaRPr lang="en-AU" altLang="en-US" dirty="0" smtClean="0"/>
          </a:p>
        </p:txBody>
      </p:sp>
    </p:spTree>
    <p:extLst>
      <p:ext uri="{BB962C8B-B14F-4D97-AF65-F5344CB8AC3E}">
        <p14:creationId xmlns:p14="http://schemas.microsoft.com/office/powerpoint/2010/main" val="191391604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0" y="0"/>
            <a:ext cx="9144000" cy="6858000"/>
          </a:xfrm>
          <a:gradFill>
            <a:gsLst>
              <a:gs pos="0">
                <a:srgbClr val="FFF200"/>
              </a:gs>
              <a:gs pos="74000">
                <a:srgbClr val="FF7A00"/>
              </a:gs>
              <a:gs pos="91000">
                <a:srgbClr val="FF0300"/>
              </a:gs>
              <a:gs pos="100000">
                <a:srgbClr val="4D0808"/>
              </a:gs>
            </a:gsLst>
            <a:lin ang="5400000" scaled="0"/>
          </a:gradFill>
        </p:spPr>
        <p:txBody>
          <a:bodyPr>
            <a:normAutofit/>
          </a:bodyPr>
          <a:lstStyle/>
          <a:p>
            <a:pPr marL="514350" indent="-514350" algn="ctr">
              <a:buFont typeface="+mj-lt"/>
              <a:buAutoNum type="arabicPeriod"/>
            </a:pPr>
            <a:endParaRPr lang="en-GB" altLang="en-US" sz="6000" b="1" dirty="0" smtClean="0"/>
          </a:p>
          <a:p>
            <a:pPr marL="0" indent="0" algn="ctr">
              <a:buNone/>
            </a:pPr>
            <a:endParaRPr lang="en-AU" altLang="en-US" sz="6000" b="1" dirty="0"/>
          </a:p>
          <a:p>
            <a:pPr marL="0" indent="0">
              <a:buNone/>
            </a:pPr>
            <a:r>
              <a:rPr lang="en-AU" altLang="en-US" sz="6000" b="1" dirty="0" smtClean="0"/>
              <a:t>    5. </a:t>
            </a:r>
            <a:r>
              <a:rPr lang="en-GB" altLang="en-US" sz="6000" b="1" dirty="0" smtClean="0"/>
              <a:t>Smart </a:t>
            </a:r>
            <a:r>
              <a:rPr lang="en-GB" altLang="en-US" sz="6000" b="1" dirty="0"/>
              <a:t>Ship </a:t>
            </a:r>
            <a:endParaRPr lang="en-GB" altLang="en-US" sz="6000" b="1" dirty="0" smtClean="0"/>
          </a:p>
          <a:p>
            <a:pPr marL="0" indent="0" algn="ctr">
              <a:buNone/>
            </a:pPr>
            <a:r>
              <a:rPr lang="en-GB" altLang="en-US" sz="6000" b="1" dirty="0">
                <a:solidFill>
                  <a:srgbClr val="0070C0"/>
                </a:solidFill>
              </a:rPr>
              <a:t> </a:t>
            </a:r>
            <a:r>
              <a:rPr lang="en-GB" altLang="en-US" sz="6000" b="1" dirty="0" smtClean="0">
                <a:solidFill>
                  <a:srgbClr val="0070C0"/>
                </a:solidFill>
              </a:rPr>
              <a:t>               – </a:t>
            </a:r>
            <a:r>
              <a:rPr lang="en-GB" altLang="en-US" sz="6000" b="1" dirty="0">
                <a:solidFill>
                  <a:srgbClr val="0070C0"/>
                </a:solidFill>
              </a:rPr>
              <a:t>Top 10 Issues</a:t>
            </a:r>
          </a:p>
          <a:p>
            <a:pPr marL="0" indent="0" algn="ctr">
              <a:buNone/>
            </a:pPr>
            <a:endParaRPr lang="en-AU" altLang="en-US" sz="6000" dirty="0" smtClean="0"/>
          </a:p>
          <a:p>
            <a:pPr marL="0" indent="0" algn="ctr">
              <a:buNone/>
            </a:pPr>
            <a:endParaRPr lang="en-AU" altLang="en-US" sz="6000" dirty="0" smtClean="0"/>
          </a:p>
        </p:txBody>
      </p:sp>
      <p:sp>
        <p:nvSpPr>
          <p:cNvPr id="2" name="TextBox 1"/>
          <p:cNvSpPr txBox="1"/>
          <p:nvPr/>
        </p:nvSpPr>
        <p:spPr>
          <a:xfrm>
            <a:off x="4427984" y="4532108"/>
            <a:ext cx="4176464" cy="369332"/>
          </a:xfrm>
          <a:prstGeom prst="rect">
            <a:avLst/>
          </a:prstGeom>
          <a:noFill/>
        </p:spPr>
        <p:txBody>
          <a:bodyPr wrap="square" rtlCol="0">
            <a:spAutoFit/>
          </a:bodyPr>
          <a:lstStyle/>
          <a:p>
            <a:r>
              <a:rPr lang="en-GB" dirty="0" smtClean="0"/>
              <a:t>Our recent work funded by ADF 2014-2018</a:t>
            </a:r>
            <a:endParaRPr lang="en-AU" dirty="0"/>
          </a:p>
        </p:txBody>
      </p:sp>
    </p:spTree>
    <p:extLst>
      <p:ext uri="{BB962C8B-B14F-4D97-AF65-F5344CB8AC3E}">
        <p14:creationId xmlns:p14="http://schemas.microsoft.com/office/powerpoint/2010/main" val="12108147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AU" dirty="0" smtClean="0"/>
              <a:t>Ship and Types</a:t>
            </a:r>
            <a:endParaRPr lang="en-AU" dirty="0"/>
          </a:p>
        </p:txBody>
      </p:sp>
      <p:sp>
        <p:nvSpPr>
          <p:cNvPr id="3" name="Content Placeholder 2"/>
          <p:cNvSpPr>
            <a:spLocks noGrp="1"/>
          </p:cNvSpPr>
          <p:nvPr>
            <p:ph idx="1"/>
          </p:nvPr>
        </p:nvSpPr>
        <p:spPr>
          <a:xfrm>
            <a:off x="0" y="4113075"/>
            <a:ext cx="9144000" cy="2952329"/>
          </a:xfrm>
          <a:solidFill>
            <a:schemeClr val="bg1"/>
          </a:solidFill>
        </p:spPr>
        <p:txBody>
          <a:bodyPr>
            <a:normAutofit fontScale="92500" lnSpcReduction="20000"/>
          </a:bodyPr>
          <a:lstStyle/>
          <a:p>
            <a:pPr marL="0" indent="0">
              <a:buNone/>
            </a:pPr>
            <a:r>
              <a:rPr lang="en-AU" b="1" dirty="0" smtClean="0"/>
              <a:t>Baselines</a:t>
            </a:r>
          </a:p>
          <a:p>
            <a:r>
              <a:rPr lang="en-AU" dirty="0" smtClean="0"/>
              <a:t>Small ship: 13,000 + items, Large Ship 45,000 items</a:t>
            </a:r>
          </a:p>
          <a:p>
            <a:r>
              <a:rPr lang="en-AU" dirty="0" smtClean="0"/>
              <a:t>Small warehouses or Floating warehouses</a:t>
            </a:r>
            <a:endParaRPr lang="en-AU" dirty="0"/>
          </a:p>
          <a:p>
            <a:r>
              <a:rPr lang="en-AU" dirty="0" smtClean="0"/>
              <a:t>1 – 6 months journey Assets supply</a:t>
            </a:r>
          </a:p>
          <a:p>
            <a:r>
              <a:rPr lang="en-AU" dirty="0" smtClean="0"/>
              <a:t>People, Foods and Medical supply</a:t>
            </a:r>
          </a:p>
          <a:p>
            <a:r>
              <a:rPr lang="en-AU" dirty="0" smtClean="0"/>
              <a:t>Reliability, security and safety</a:t>
            </a:r>
          </a:p>
          <a:p>
            <a:endParaRPr lang="en-AU" dirty="0" smtClean="0"/>
          </a:p>
          <a:p>
            <a:endParaRPr lang="en-AU"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232270"/>
            <a:ext cx="2736304" cy="129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1" y="1052736"/>
            <a:ext cx="2738745"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640" y="1093467"/>
            <a:ext cx="3240360" cy="243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751" y="1093466"/>
            <a:ext cx="3059832" cy="243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05191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AU" b="1" dirty="0" smtClean="0"/>
              <a:t>Top 10 Issues for On-Board Ship</a:t>
            </a:r>
            <a:endParaRPr lang="en-AU" b="1" dirty="0"/>
          </a:p>
        </p:txBody>
      </p:sp>
      <p:sp>
        <p:nvSpPr>
          <p:cNvPr id="3" name="Content Placeholder 2"/>
          <p:cNvSpPr>
            <a:spLocks noGrp="1"/>
          </p:cNvSpPr>
          <p:nvPr>
            <p:ph idx="1"/>
          </p:nvPr>
        </p:nvSpPr>
        <p:spPr>
          <a:xfrm>
            <a:off x="323528" y="1484784"/>
            <a:ext cx="7355160" cy="4525963"/>
          </a:xfrm>
        </p:spPr>
        <p:txBody>
          <a:bodyPr>
            <a:normAutofit fontScale="85000" lnSpcReduction="20000"/>
          </a:bodyPr>
          <a:lstStyle/>
          <a:p>
            <a:pPr marL="514350" indent="-514350">
              <a:buFont typeface="+mj-lt"/>
              <a:buAutoNum type="arabicPeriod"/>
            </a:pPr>
            <a:r>
              <a:rPr lang="en-AU" b="1" dirty="0" smtClean="0">
                <a:solidFill>
                  <a:srgbClr val="0070C0"/>
                </a:solidFill>
              </a:rPr>
              <a:t>Security and Safety</a:t>
            </a:r>
            <a:endParaRPr lang="en-AU" b="1" dirty="0">
              <a:solidFill>
                <a:srgbClr val="0070C0"/>
              </a:solidFill>
            </a:endParaRPr>
          </a:p>
          <a:p>
            <a:pPr marL="514350" indent="-514350">
              <a:buFont typeface="+mj-lt"/>
              <a:buAutoNum type="arabicPeriod"/>
            </a:pPr>
            <a:r>
              <a:rPr lang="en-AU" b="1" dirty="0" smtClean="0">
                <a:solidFill>
                  <a:srgbClr val="0070C0"/>
                </a:solidFill>
              </a:rPr>
              <a:t>Communication issues</a:t>
            </a:r>
          </a:p>
          <a:p>
            <a:pPr marL="514350" indent="-514350">
              <a:buFont typeface="+mj-lt"/>
              <a:buAutoNum type="arabicPeriod"/>
            </a:pPr>
            <a:r>
              <a:rPr lang="en-AU" b="1" dirty="0">
                <a:solidFill>
                  <a:srgbClr val="0070C0"/>
                </a:solidFill>
              </a:rPr>
              <a:t>On-Shore and Off-Shore Asset </a:t>
            </a:r>
            <a:r>
              <a:rPr lang="en-AU" b="1" dirty="0" smtClean="0">
                <a:solidFill>
                  <a:srgbClr val="0070C0"/>
                </a:solidFill>
              </a:rPr>
              <a:t>Visibility</a:t>
            </a:r>
          </a:p>
          <a:p>
            <a:pPr marL="514350" indent="-514350">
              <a:buFont typeface="+mj-lt"/>
              <a:buAutoNum type="arabicPeriod"/>
            </a:pPr>
            <a:r>
              <a:rPr lang="en-AU" b="1" dirty="0">
                <a:solidFill>
                  <a:srgbClr val="0070C0"/>
                </a:solidFill>
              </a:rPr>
              <a:t>Manual Data Entry System on-board ship</a:t>
            </a:r>
          </a:p>
          <a:p>
            <a:pPr marL="514350" indent="-514350">
              <a:buFont typeface="+mj-lt"/>
              <a:buAutoNum type="arabicPeriod"/>
            </a:pPr>
            <a:r>
              <a:rPr lang="en-AU" b="1" dirty="0">
                <a:solidFill>
                  <a:srgbClr val="0070C0"/>
                </a:solidFill>
              </a:rPr>
              <a:t>Engineering Reliability and Maintenance</a:t>
            </a:r>
          </a:p>
          <a:p>
            <a:pPr marL="514350" indent="-514350">
              <a:buFont typeface="+mj-lt"/>
              <a:buAutoNum type="arabicPeriod"/>
            </a:pPr>
            <a:r>
              <a:rPr lang="en-AU" b="1" dirty="0">
                <a:solidFill>
                  <a:srgbClr val="0070C0"/>
                </a:solidFill>
              </a:rPr>
              <a:t>Ship </a:t>
            </a:r>
            <a:r>
              <a:rPr lang="en-AU" b="1" dirty="0" smtClean="0">
                <a:solidFill>
                  <a:srgbClr val="0070C0"/>
                </a:solidFill>
              </a:rPr>
              <a:t>Tracking and Sustainment</a:t>
            </a:r>
            <a:endParaRPr lang="en-AU" b="1" dirty="0">
              <a:solidFill>
                <a:srgbClr val="0070C0"/>
              </a:solidFill>
            </a:endParaRPr>
          </a:p>
          <a:p>
            <a:pPr marL="514350" indent="-514350">
              <a:buFont typeface="+mj-lt"/>
              <a:buAutoNum type="arabicPeriod"/>
            </a:pPr>
            <a:r>
              <a:rPr lang="en-AU" b="1" dirty="0">
                <a:solidFill>
                  <a:srgbClr val="0070C0"/>
                </a:solidFill>
              </a:rPr>
              <a:t>Long Lead Time</a:t>
            </a:r>
          </a:p>
          <a:p>
            <a:pPr marL="514350" indent="-514350">
              <a:buFont typeface="+mj-lt"/>
              <a:buAutoNum type="arabicPeriod"/>
            </a:pPr>
            <a:r>
              <a:rPr lang="en-AU" b="1" dirty="0" smtClean="0">
                <a:solidFill>
                  <a:srgbClr val="0070C0"/>
                </a:solidFill>
              </a:rPr>
              <a:t>Repairs n </a:t>
            </a:r>
            <a:r>
              <a:rPr lang="en-AU" b="1" dirty="0">
                <a:solidFill>
                  <a:srgbClr val="0070C0"/>
                </a:solidFill>
              </a:rPr>
              <a:t>Overhaul</a:t>
            </a:r>
          </a:p>
          <a:p>
            <a:pPr marL="514350" indent="-514350">
              <a:buFont typeface="+mj-lt"/>
              <a:buAutoNum type="arabicPeriod"/>
            </a:pPr>
            <a:r>
              <a:rPr lang="en-AU" b="1" dirty="0" smtClean="0">
                <a:solidFill>
                  <a:srgbClr val="0070C0"/>
                </a:solidFill>
              </a:rPr>
              <a:t>Poor </a:t>
            </a:r>
            <a:r>
              <a:rPr lang="en-AU" b="1" dirty="0">
                <a:solidFill>
                  <a:srgbClr val="0070C0"/>
                </a:solidFill>
              </a:rPr>
              <a:t>Demand </a:t>
            </a:r>
            <a:r>
              <a:rPr lang="en-AU" b="1" dirty="0" smtClean="0">
                <a:solidFill>
                  <a:srgbClr val="0070C0"/>
                </a:solidFill>
              </a:rPr>
              <a:t>Planning</a:t>
            </a:r>
          </a:p>
          <a:p>
            <a:pPr marL="514350" indent="-514350">
              <a:buFont typeface="+mj-lt"/>
              <a:buAutoNum type="arabicPeriod"/>
            </a:pPr>
            <a:r>
              <a:rPr lang="en-AU" b="1" dirty="0">
                <a:solidFill>
                  <a:srgbClr val="0070C0"/>
                </a:solidFill>
              </a:rPr>
              <a:t>Un-balance </a:t>
            </a:r>
            <a:r>
              <a:rPr lang="en-AU" b="1" dirty="0" smtClean="0">
                <a:solidFill>
                  <a:srgbClr val="0070C0"/>
                </a:solidFill>
              </a:rPr>
              <a:t>Ship Inventory </a:t>
            </a:r>
            <a:r>
              <a:rPr lang="en-AU" b="1" dirty="0">
                <a:solidFill>
                  <a:srgbClr val="0070C0"/>
                </a:solidFill>
              </a:rPr>
              <a:t>and </a:t>
            </a:r>
            <a:r>
              <a:rPr lang="en-AU" b="1" dirty="0" smtClean="0">
                <a:solidFill>
                  <a:srgbClr val="0070C0"/>
                </a:solidFill>
              </a:rPr>
              <a:t>Budget</a:t>
            </a:r>
          </a:p>
          <a:p>
            <a:pPr marL="514350" indent="-514350">
              <a:buFont typeface="+mj-lt"/>
              <a:buAutoNum type="arabicPeriod"/>
            </a:pPr>
            <a:endParaRPr lang="en-AU" b="1" dirty="0">
              <a:solidFill>
                <a:srgbClr val="0070C0"/>
              </a:solidFill>
            </a:endParaRPr>
          </a:p>
          <a:p>
            <a:pPr marL="514350" indent="-514350">
              <a:buFont typeface="+mj-lt"/>
              <a:buAutoNum type="arabicPeriod"/>
            </a:pPr>
            <a:endParaRPr lang="en-AU" b="1" dirty="0">
              <a:solidFill>
                <a:srgbClr val="0070C0"/>
              </a:solidFill>
            </a:endParaRPr>
          </a:p>
          <a:p>
            <a:pPr marL="514350" indent="-514350">
              <a:buFont typeface="+mj-lt"/>
              <a:buAutoNum type="arabicPeriod"/>
            </a:pPr>
            <a:endParaRPr lang="en-AU" b="1" dirty="0">
              <a:solidFill>
                <a:srgbClr val="0070C0"/>
              </a:solidFill>
            </a:endParaRPr>
          </a:p>
          <a:p>
            <a:pPr marL="514350" indent="-514350">
              <a:buFont typeface="+mj-lt"/>
              <a:buAutoNum type="arabicPeriod"/>
            </a:pPr>
            <a:endParaRPr lang="en-AU" b="1" dirty="0">
              <a:solidFill>
                <a:srgbClr val="0070C0"/>
              </a:solidFill>
            </a:endParaRPr>
          </a:p>
          <a:p>
            <a:pPr marL="514350" indent="-514350">
              <a:buFont typeface="+mj-lt"/>
              <a:buAutoNum type="arabicPeriod"/>
            </a:pPr>
            <a:endParaRPr lang="en-AU" dirty="0"/>
          </a:p>
          <a:p>
            <a:pPr marL="514350" indent="-514350">
              <a:buFont typeface="+mj-lt"/>
              <a:buAutoNum type="arabicPeriod"/>
            </a:pPr>
            <a:endParaRPr lang="en-AU" b="1" dirty="0" smtClean="0">
              <a:solidFill>
                <a:srgbClr val="0070C0"/>
              </a:solidFill>
            </a:endParaRPr>
          </a:p>
        </p:txBody>
      </p:sp>
    </p:spTree>
    <p:extLst>
      <p:ext uri="{BB962C8B-B14F-4D97-AF65-F5344CB8AC3E}">
        <p14:creationId xmlns:p14="http://schemas.microsoft.com/office/powerpoint/2010/main" val="36554622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Top 10 Issues for On-Board Ship</a:t>
            </a:r>
          </a:p>
        </p:txBody>
      </p:sp>
      <p:sp>
        <p:nvSpPr>
          <p:cNvPr id="3" name="Content Placeholder 2"/>
          <p:cNvSpPr>
            <a:spLocks noGrp="1"/>
          </p:cNvSpPr>
          <p:nvPr>
            <p:ph idx="1"/>
          </p:nvPr>
        </p:nvSpPr>
        <p:spPr>
          <a:xfrm>
            <a:off x="179512" y="1600200"/>
            <a:ext cx="8964488" cy="4525963"/>
          </a:xfrm>
        </p:spPr>
        <p:txBody>
          <a:bodyPr/>
          <a:lstStyle/>
          <a:p>
            <a:pPr marL="0" indent="0">
              <a:buNone/>
            </a:pPr>
            <a:r>
              <a:rPr lang="en-AU" b="1" dirty="0" smtClean="0">
                <a:solidFill>
                  <a:srgbClr val="0070C0"/>
                </a:solidFill>
              </a:rPr>
              <a:t>1. Security and Safety</a:t>
            </a:r>
          </a:p>
          <a:p>
            <a:pPr lvl="1"/>
            <a:r>
              <a:rPr lang="en-GB" dirty="0" smtClean="0"/>
              <a:t>Human Assets</a:t>
            </a:r>
          </a:p>
          <a:p>
            <a:pPr lvl="1"/>
            <a:r>
              <a:rPr lang="en-GB" dirty="0" smtClean="0"/>
              <a:t>Physical goods assets</a:t>
            </a:r>
            <a:endParaRPr lang="en-AU" dirty="0" smtClean="0"/>
          </a:p>
          <a:p>
            <a:pPr lvl="1"/>
            <a:r>
              <a:rPr lang="en-AU" dirty="0" smtClean="0"/>
              <a:t>Defence services</a:t>
            </a:r>
          </a:p>
          <a:p>
            <a:pPr lvl="1"/>
            <a:r>
              <a:rPr lang="en-AU" dirty="0" smtClean="0"/>
              <a:t>Piracy attacks </a:t>
            </a:r>
          </a:p>
          <a:p>
            <a:pPr lvl="1"/>
            <a:r>
              <a:rPr lang="en-AU" dirty="0" smtClean="0"/>
              <a:t>Privacy</a:t>
            </a:r>
          </a:p>
          <a:p>
            <a:pPr lvl="1"/>
            <a:r>
              <a:rPr lang="en-AU" dirty="0" smtClean="0"/>
              <a:t>Safety </a:t>
            </a:r>
          </a:p>
          <a:p>
            <a:pPr lvl="1"/>
            <a:r>
              <a:rPr lang="en-AU" dirty="0" smtClean="0"/>
              <a:t>Financial responsibility</a:t>
            </a:r>
          </a:p>
          <a:p>
            <a:pPr lvl="1"/>
            <a:endParaRPr lang="en-AU" dirty="0" smtClean="0"/>
          </a:p>
          <a:p>
            <a:pPr lvl="1"/>
            <a:endParaRPr lang="en-AU" dirty="0"/>
          </a:p>
        </p:txBody>
      </p:sp>
    </p:spTree>
    <p:extLst>
      <p:ext uri="{BB962C8B-B14F-4D97-AF65-F5344CB8AC3E}">
        <p14:creationId xmlns:p14="http://schemas.microsoft.com/office/powerpoint/2010/main" val="29038961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AU" b="1" dirty="0" smtClean="0"/>
              <a:t>Top 10 Issues for On-Board Ship</a:t>
            </a:r>
            <a:endParaRPr lang="en-AU" b="1" dirty="0"/>
          </a:p>
        </p:txBody>
      </p:sp>
      <p:sp>
        <p:nvSpPr>
          <p:cNvPr id="3" name="Content Placeholder 2"/>
          <p:cNvSpPr>
            <a:spLocks noGrp="1"/>
          </p:cNvSpPr>
          <p:nvPr>
            <p:ph idx="1"/>
          </p:nvPr>
        </p:nvSpPr>
        <p:spPr/>
        <p:txBody>
          <a:bodyPr/>
          <a:lstStyle/>
          <a:p>
            <a:pPr marL="0" indent="0">
              <a:buNone/>
            </a:pPr>
            <a:r>
              <a:rPr lang="en-AU" b="1" dirty="0" smtClean="0">
                <a:solidFill>
                  <a:srgbClr val="0070C0"/>
                </a:solidFill>
              </a:rPr>
              <a:t>2.  Communication issues</a:t>
            </a:r>
          </a:p>
          <a:p>
            <a:pPr lvl="1"/>
            <a:r>
              <a:rPr lang="en-AU" dirty="0" smtClean="0"/>
              <a:t>On and off communication</a:t>
            </a:r>
          </a:p>
          <a:p>
            <a:pPr lvl="1"/>
            <a:r>
              <a:rPr lang="en-AU" dirty="0" smtClean="0"/>
              <a:t>Whether conditions</a:t>
            </a:r>
          </a:p>
          <a:p>
            <a:pPr lvl="1"/>
            <a:r>
              <a:rPr lang="en-AU" dirty="0" smtClean="0"/>
              <a:t>Access to satellite</a:t>
            </a:r>
          </a:p>
          <a:p>
            <a:pPr lvl="1"/>
            <a:r>
              <a:rPr lang="en-AU" dirty="0" smtClean="0"/>
              <a:t>Data exchange – normally 24 hrs delay (communication load, encryption, extraction, txt packet send/receive)</a:t>
            </a:r>
          </a:p>
          <a:p>
            <a:pPr lvl="1"/>
            <a:endParaRPr lang="en-AU" dirty="0"/>
          </a:p>
        </p:txBody>
      </p:sp>
    </p:spTree>
    <p:extLst>
      <p:ext uri="{BB962C8B-B14F-4D97-AF65-F5344CB8AC3E}">
        <p14:creationId xmlns:p14="http://schemas.microsoft.com/office/powerpoint/2010/main" val="9353227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Top 10 Issues for On-Board Ship</a:t>
            </a:r>
          </a:p>
        </p:txBody>
      </p:sp>
      <p:sp>
        <p:nvSpPr>
          <p:cNvPr id="3" name="Content Placeholder 2"/>
          <p:cNvSpPr>
            <a:spLocks noGrp="1"/>
          </p:cNvSpPr>
          <p:nvPr>
            <p:ph idx="1"/>
          </p:nvPr>
        </p:nvSpPr>
        <p:spPr>
          <a:xfrm>
            <a:off x="179512" y="1600200"/>
            <a:ext cx="8964488" cy="4525963"/>
          </a:xfrm>
        </p:spPr>
        <p:txBody>
          <a:bodyPr/>
          <a:lstStyle/>
          <a:p>
            <a:pPr marL="0" indent="0">
              <a:buNone/>
            </a:pPr>
            <a:r>
              <a:rPr lang="en-AU" b="1" dirty="0" smtClean="0">
                <a:solidFill>
                  <a:srgbClr val="0070C0"/>
                </a:solidFill>
              </a:rPr>
              <a:t>3.  On-Shore and Off-Shore Asset Visibility</a:t>
            </a:r>
          </a:p>
          <a:p>
            <a:pPr lvl="1"/>
            <a:r>
              <a:rPr lang="en-AU" dirty="0"/>
              <a:t>E</a:t>
            </a:r>
            <a:r>
              <a:rPr lang="en-AU" dirty="0" smtClean="0"/>
              <a:t>nd-to-end Data visibility</a:t>
            </a:r>
          </a:p>
          <a:p>
            <a:pPr lvl="1"/>
            <a:r>
              <a:rPr lang="en-AU" dirty="0" smtClean="0"/>
              <a:t>Data Misalignment </a:t>
            </a:r>
          </a:p>
          <a:p>
            <a:pPr lvl="1"/>
            <a:r>
              <a:rPr lang="en-AU" dirty="0" smtClean="0"/>
              <a:t>Data Entry Error and Data Reject</a:t>
            </a:r>
          </a:p>
          <a:p>
            <a:pPr lvl="1"/>
            <a:r>
              <a:rPr lang="en-AU" dirty="0" smtClean="0"/>
              <a:t>Track n Trace Spares, </a:t>
            </a:r>
          </a:p>
          <a:p>
            <a:pPr lvl="1"/>
            <a:r>
              <a:rPr lang="en-AU" dirty="0" smtClean="0"/>
              <a:t>Track n Track “</a:t>
            </a:r>
            <a:r>
              <a:rPr lang="en-AU" dirty="0" err="1" smtClean="0"/>
              <a:t>usuage</a:t>
            </a:r>
            <a:r>
              <a:rPr lang="en-AU" dirty="0" smtClean="0"/>
              <a:t>” and “returns” (broken ones)</a:t>
            </a:r>
          </a:p>
          <a:p>
            <a:pPr lvl="1"/>
            <a:r>
              <a:rPr lang="en-AU" dirty="0" smtClean="0"/>
              <a:t>Financial Accountability</a:t>
            </a:r>
          </a:p>
          <a:p>
            <a:pPr lvl="1"/>
            <a:endParaRPr lang="en-AU" dirty="0" smtClean="0"/>
          </a:p>
          <a:p>
            <a:pPr lvl="1"/>
            <a:endParaRPr lang="en-AU" dirty="0"/>
          </a:p>
        </p:txBody>
      </p:sp>
    </p:spTree>
    <p:extLst>
      <p:ext uri="{BB962C8B-B14F-4D97-AF65-F5344CB8AC3E}">
        <p14:creationId xmlns:p14="http://schemas.microsoft.com/office/powerpoint/2010/main" val="6710747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Top 10 Issues for On-Board Ship</a:t>
            </a:r>
          </a:p>
        </p:txBody>
      </p:sp>
      <p:sp>
        <p:nvSpPr>
          <p:cNvPr id="3" name="Content Placeholder 2"/>
          <p:cNvSpPr>
            <a:spLocks noGrp="1"/>
          </p:cNvSpPr>
          <p:nvPr>
            <p:ph idx="1"/>
          </p:nvPr>
        </p:nvSpPr>
        <p:spPr>
          <a:xfrm>
            <a:off x="179512" y="1600200"/>
            <a:ext cx="8964488" cy="4525963"/>
          </a:xfrm>
        </p:spPr>
        <p:txBody>
          <a:bodyPr/>
          <a:lstStyle/>
          <a:p>
            <a:pPr marL="0" indent="0">
              <a:buNone/>
            </a:pPr>
            <a:r>
              <a:rPr lang="en-AU" b="1" dirty="0" smtClean="0">
                <a:solidFill>
                  <a:srgbClr val="0070C0"/>
                </a:solidFill>
              </a:rPr>
              <a:t>4.  Manual Data Entry System on-board ship</a:t>
            </a:r>
          </a:p>
          <a:p>
            <a:pPr lvl="1"/>
            <a:r>
              <a:rPr lang="en-AU" dirty="0" smtClean="0"/>
              <a:t>Manual based data entry</a:t>
            </a:r>
          </a:p>
          <a:p>
            <a:pPr lvl="1"/>
            <a:r>
              <a:rPr lang="en-AU" dirty="0" smtClean="0"/>
              <a:t>No automation support</a:t>
            </a:r>
          </a:p>
          <a:p>
            <a:pPr lvl="1"/>
            <a:r>
              <a:rPr lang="en-AU" dirty="0" smtClean="0"/>
              <a:t>Error-prone</a:t>
            </a:r>
          </a:p>
          <a:p>
            <a:pPr lvl="1"/>
            <a:r>
              <a:rPr lang="en-AU" dirty="0"/>
              <a:t>On-shore and off-shore data alignment</a:t>
            </a:r>
          </a:p>
          <a:p>
            <a:pPr lvl="1"/>
            <a:r>
              <a:rPr lang="en-AU" dirty="0" smtClean="0"/>
              <a:t>On-shore </a:t>
            </a:r>
            <a:r>
              <a:rPr lang="en-AU" dirty="0"/>
              <a:t>and off-shore systems’ communication</a:t>
            </a:r>
          </a:p>
          <a:p>
            <a:pPr lvl="1"/>
            <a:endParaRPr lang="en-AU" dirty="0" smtClean="0"/>
          </a:p>
          <a:p>
            <a:pPr lvl="1"/>
            <a:endParaRPr lang="en-AU" dirty="0"/>
          </a:p>
        </p:txBody>
      </p:sp>
    </p:spTree>
    <p:extLst>
      <p:ext uri="{BB962C8B-B14F-4D97-AF65-F5344CB8AC3E}">
        <p14:creationId xmlns:p14="http://schemas.microsoft.com/office/powerpoint/2010/main" val="29038961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Top 10 Issues for On-Board Ship</a:t>
            </a:r>
          </a:p>
        </p:txBody>
      </p:sp>
      <p:sp>
        <p:nvSpPr>
          <p:cNvPr id="3" name="Content Placeholder 2"/>
          <p:cNvSpPr>
            <a:spLocks noGrp="1"/>
          </p:cNvSpPr>
          <p:nvPr>
            <p:ph idx="1"/>
          </p:nvPr>
        </p:nvSpPr>
        <p:spPr>
          <a:xfrm>
            <a:off x="179512" y="1600200"/>
            <a:ext cx="8964488" cy="4525963"/>
          </a:xfrm>
        </p:spPr>
        <p:txBody>
          <a:bodyPr/>
          <a:lstStyle/>
          <a:p>
            <a:pPr marL="0" indent="0">
              <a:buNone/>
            </a:pPr>
            <a:r>
              <a:rPr lang="en-AU" b="1" dirty="0" smtClean="0">
                <a:solidFill>
                  <a:srgbClr val="0070C0"/>
                </a:solidFill>
              </a:rPr>
              <a:t>5.  Engineering Reliability and Maintenance </a:t>
            </a:r>
          </a:p>
          <a:p>
            <a:pPr lvl="1"/>
            <a:r>
              <a:rPr lang="en-AU" dirty="0" smtClean="0"/>
              <a:t>Keep pace with scheduled maintenance </a:t>
            </a:r>
          </a:p>
          <a:p>
            <a:pPr lvl="1"/>
            <a:r>
              <a:rPr lang="en-AU" dirty="0" smtClean="0"/>
              <a:t>Outside manufacturing warrantee</a:t>
            </a:r>
          </a:p>
          <a:p>
            <a:pPr lvl="1"/>
            <a:r>
              <a:rPr lang="en-AU" dirty="0" smtClean="0"/>
              <a:t>Varied engineering depreciation predictions</a:t>
            </a:r>
          </a:p>
          <a:p>
            <a:pPr lvl="1"/>
            <a:r>
              <a:rPr lang="en-AU" dirty="0" smtClean="0"/>
              <a:t>Challenges in Engineering reliability modelling</a:t>
            </a:r>
          </a:p>
          <a:p>
            <a:pPr lvl="1"/>
            <a:r>
              <a:rPr lang="en-AU" dirty="0" smtClean="0"/>
              <a:t>Approaches to Engineering replacement</a:t>
            </a:r>
          </a:p>
          <a:p>
            <a:pPr lvl="1"/>
            <a:endParaRPr lang="en-AU" dirty="0" smtClean="0"/>
          </a:p>
          <a:p>
            <a:pPr lvl="1"/>
            <a:endParaRPr lang="en-AU" dirty="0"/>
          </a:p>
        </p:txBody>
      </p:sp>
    </p:spTree>
    <p:extLst>
      <p:ext uri="{BB962C8B-B14F-4D97-AF65-F5344CB8AC3E}">
        <p14:creationId xmlns:p14="http://schemas.microsoft.com/office/powerpoint/2010/main" val="1053548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7544" y="25121"/>
            <a:ext cx="8229600" cy="1143000"/>
          </a:xfrm>
        </p:spPr>
        <p:txBody>
          <a:bodyPr/>
          <a:lstStyle/>
          <a:p>
            <a:pPr fontAlgn="auto">
              <a:spcAft>
                <a:spcPts val="0"/>
              </a:spcAft>
              <a:defRPr/>
            </a:pPr>
            <a:r>
              <a:rPr lang="en-AU" b="1" dirty="0" smtClean="0"/>
              <a:t>IoT - </a:t>
            </a:r>
            <a:r>
              <a:rPr lang="en-AU" altLang="en-US" b="1" dirty="0" smtClean="0"/>
              <a:t>Examples</a:t>
            </a:r>
            <a:endParaRPr lang="en-AU" b="1" dirty="0" smtClean="0"/>
          </a:p>
        </p:txBody>
      </p:sp>
      <p:sp>
        <p:nvSpPr>
          <p:cNvPr id="50179" name="Content Placeholder 2"/>
          <p:cNvSpPr>
            <a:spLocks noGrp="1"/>
          </p:cNvSpPr>
          <p:nvPr>
            <p:ph idx="1"/>
          </p:nvPr>
        </p:nvSpPr>
        <p:spPr>
          <a:xfrm>
            <a:off x="251520" y="1556793"/>
            <a:ext cx="8748712" cy="4320480"/>
          </a:xfrm>
        </p:spPr>
        <p:txBody>
          <a:bodyPr>
            <a:noAutofit/>
          </a:bodyPr>
          <a:lstStyle/>
          <a:p>
            <a:r>
              <a:rPr lang="en-AU" sz="2400" dirty="0" smtClean="0"/>
              <a:t>The</a:t>
            </a:r>
            <a:r>
              <a:rPr lang="en-AU" sz="2400" dirty="0"/>
              <a:t> </a:t>
            </a:r>
            <a:r>
              <a:rPr lang="en-AU" sz="2400" b="1" dirty="0"/>
              <a:t>Internet of Things</a:t>
            </a:r>
            <a:r>
              <a:rPr lang="en-AU" sz="2400" dirty="0"/>
              <a:t> (</a:t>
            </a:r>
            <a:r>
              <a:rPr lang="en-AU" sz="2400" b="1" dirty="0"/>
              <a:t>IoT</a:t>
            </a:r>
            <a:r>
              <a:rPr lang="en-AU" sz="2400" dirty="0"/>
              <a:t>, also </a:t>
            </a:r>
            <a:r>
              <a:rPr lang="en-AU" sz="2400" b="1" dirty="0"/>
              <a:t>Cloud of Things</a:t>
            </a:r>
            <a:r>
              <a:rPr lang="en-AU" sz="2400" dirty="0"/>
              <a:t> or </a:t>
            </a:r>
            <a:r>
              <a:rPr lang="en-AU" sz="2400" b="1" dirty="0" err="1"/>
              <a:t>CoT</a:t>
            </a:r>
            <a:r>
              <a:rPr lang="en-AU" sz="2400" dirty="0"/>
              <a:t>) refers to the interconnection of uniquely identifiable embedded computing like devices within the existing </a:t>
            </a:r>
            <a:r>
              <a:rPr lang="en-AU" sz="2400" dirty="0">
                <a:solidFill>
                  <a:srgbClr val="0070C0"/>
                </a:solidFill>
              </a:rPr>
              <a:t>Internet</a:t>
            </a:r>
            <a:r>
              <a:rPr lang="en-AU" sz="2400" dirty="0"/>
              <a:t> infrastructure. </a:t>
            </a:r>
            <a:r>
              <a:rPr lang="en-AU" sz="2400" dirty="0" smtClean="0"/>
              <a:t>Example:</a:t>
            </a:r>
            <a:r>
              <a:rPr lang="en-AU" sz="2400" dirty="0"/>
              <a:t> </a:t>
            </a:r>
            <a:r>
              <a:rPr lang="en-AU" sz="2400" dirty="0">
                <a:solidFill>
                  <a:srgbClr val="0070C0"/>
                </a:solidFill>
              </a:rPr>
              <a:t>Smart </a:t>
            </a:r>
            <a:r>
              <a:rPr lang="en-AU" sz="2400" dirty="0" smtClean="0">
                <a:solidFill>
                  <a:srgbClr val="0070C0"/>
                </a:solidFill>
              </a:rPr>
              <a:t>Grid</a:t>
            </a:r>
          </a:p>
          <a:p>
            <a:r>
              <a:rPr lang="en-AU" altLang="en-US" sz="2400" dirty="0" smtClean="0"/>
              <a:t>Networks </a:t>
            </a:r>
            <a:r>
              <a:rPr lang="en-AU" altLang="en-US" sz="2400" dirty="0"/>
              <a:t>of functional </a:t>
            </a:r>
            <a:r>
              <a:rPr lang="en-AU" altLang="en-US" sz="2400" dirty="0">
                <a:solidFill>
                  <a:srgbClr val="0070C0"/>
                </a:solidFill>
              </a:rPr>
              <a:t>tightly coupled </a:t>
            </a:r>
            <a:r>
              <a:rPr lang="en-AU" altLang="en-US" sz="2400" dirty="0" smtClean="0"/>
              <a:t>system</a:t>
            </a:r>
          </a:p>
          <a:p>
            <a:r>
              <a:rPr lang="en-AU" sz="2400" dirty="0"/>
              <a:t>the Internet of Things is primarily focusing on using various technologies such </a:t>
            </a:r>
            <a:r>
              <a:rPr lang="en-AU" sz="2400" dirty="0" smtClean="0"/>
              <a:t>as </a:t>
            </a:r>
            <a:r>
              <a:rPr lang="en-AU" sz="2400" dirty="0" smtClean="0">
                <a:solidFill>
                  <a:srgbClr val="0070C0"/>
                </a:solidFill>
              </a:rPr>
              <a:t>RFID</a:t>
            </a:r>
            <a:r>
              <a:rPr lang="en-AU" sz="2400" dirty="0">
                <a:solidFill>
                  <a:srgbClr val="0070C0"/>
                </a:solidFill>
              </a:rPr>
              <a:t>, </a:t>
            </a:r>
            <a:r>
              <a:rPr lang="en-AU" sz="2400" dirty="0" err="1">
                <a:solidFill>
                  <a:srgbClr val="0070C0"/>
                </a:solidFill>
              </a:rPr>
              <a:t>Zigbee</a:t>
            </a:r>
            <a:r>
              <a:rPr lang="en-AU" sz="2400" dirty="0">
                <a:solidFill>
                  <a:srgbClr val="0070C0"/>
                </a:solidFill>
              </a:rPr>
              <a:t>, Bluetooth or 6LoWPAN</a:t>
            </a:r>
            <a:r>
              <a:rPr lang="en-AU" sz="2400" dirty="0"/>
              <a:t>.</a:t>
            </a:r>
            <a:endParaRPr lang="en-AU" altLang="en-US" sz="2400" dirty="0"/>
          </a:p>
          <a:p>
            <a:r>
              <a:rPr lang="en-AU" sz="2400" dirty="0" smtClean="0"/>
              <a:t>Things</a:t>
            </a:r>
            <a:r>
              <a:rPr lang="en-AU" sz="2400" dirty="0"/>
              <a:t>, in the </a:t>
            </a:r>
            <a:r>
              <a:rPr lang="en-AU" sz="2400" dirty="0" err="1"/>
              <a:t>IoT</a:t>
            </a:r>
            <a:r>
              <a:rPr lang="en-AU" sz="2400" dirty="0"/>
              <a:t>, can refer to a wide variety of devices such as heart monitoring implants, biochip transponders on farm animals, automobiles with built-in sensors, or field operation </a:t>
            </a:r>
            <a:r>
              <a:rPr lang="en-AU" sz="2400" dirty="0" smtClean="0"/>
              <a:t>devices.</a:t>
            </a:r>
            <a:endParaRPr lang="en-AU" altLang="en-US" sz="2400" dirty="0" smtClean="0"/>
          </a:p>
        </p:txBody>
      </p:sp>
    </p:spTree>
    <p:extLst>
      <p:ext uri="{BB962C8B-B14F-4D97-AF65-F5344CB8AC3E}">
        <p14:creationId xmlns:p14="http://schemas.microsoft.com/office/powerpoint/2010/main" val="13984913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Top 10 Issues for On-Board Ship</a:t>
            </a:r>
          </a:p>
        </p:txBody>
      </p:sp>
      <p:sp>
        <p:nvSpPr>
          <p:cNvPr id="3" name="Content Placeholder 2"/>
          <p:cNvSpPr>
            <a:spLocks noGrp="1"/>
          </p:cNvSpPr>
          <p:nvPr>
            <p:ph idx="1"/>
          </p:nvPr>
        </p:nvSpPr>
        <p:spPr>
          <a:xfrm>
            <a:off x="179512" y="1600200"/>
            <a:ext cx="8964488" cy="4525963"/>
          </a:xfrm>
        </p:spPr>
        <p:txBody>
          <a:bodyPr/>
          <a:lstStyle/>
          <a:p>
            <a:pPr marL="0" indent="0">
              <a:buNone/>
            </a:pPr>
            <a:r>
              <a:rPr lang="en-AU" b="1" dirty="0" smtClean="0">
                <a:solidFill>
                  <a:srgbClr val="0070C0"/>
                </a:solidFill>
              </a:rPr>
              <a:t>6.  Ship Tracking and Sustainment</a:t>
            </a:r>
          </a:p>
          <a:p>
            <a:pPr lvl="1"/>
            <a:r>
              <a:rPr lang="en-AU" dirty="0" smtClean="0"/>
              <a:t>Identify where about in emergency situation</a:t>
            </a:r>
          </a:p>
          <a:p>
            <a:pPr lvl="1"/>
            <a:r>
              <a:rPr lang="en-AU" dirty="0" smtClean="0"/>
              <a:t>Submarine rescue</a:t>
            </a:r>
          </a:p>
          <a:p>
            <a:pPr lvl="1"/>
            <a:r>
              <a:rPr lang="en-AU" dirty="0" smtClean="0"/>
              <a:t>Natural Disaster relief</a:t>
            </a:r>
          </a:p>
          <a:p>
            <a:pPr lvl="1"/>
            <a:r>
              <a:rPr lang="en-AU" dirty="0" smtClean="0"/>
              <a:t>Substantial cost (financial and human resources)</a:t>
            </a:r>
          </a:p>
          <a:p>
            <a:pPr lvl="1"/>
            <a:r>
              <a:rPr lang="en-AU" dirty="0" smtClean="0"/>
              <a:t>Substantial damages</a:t>
            </a:r>
          </a:p>
          <a:p>
            <a:pPr marL="457200" lvl="1" indent="0">
              <a:buNone/>
            </a:pPr>
            <a:endParaRPr lang="en-AU" dirty="0" smtClean="0"/>
          </a:p>
          <a:p>
            <a:pPr lvl="1"/>
            <a:endParaRPr lang="en-AU" dirty="0"/>
          </a:p>
        </p:txBody>
      </p:sp>
    </p:spTree>
    <p:extLst>
      <p:ext uri="{BB962C8B-B14F-4D97-AF65-F5344CB8AC3E}">
        <p14:creationId xmlns:p14="http://schemas.microsoft.com/office/powerpoint/2010/main" val="2903896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Top 10 Issues for On-Board Ship</a:t>
            </a:r>
          </a:p>
        </p:txBody>
      </p:sp>
      <p:sp>
        <p:nvSpPr>
          <p:cNvPr id="3" name="Content Placeholder 2"/>
          <p:cNvSpPr>
            <a:spLocks noGrp="1"/>
          </p:cNvSpPr>
          <p:nvPr>
            <p:ph idx="1"/>
          </p:nvPr>
        </p:nvSpPr>
        <p:spPr>
          <a:xfrm>
            <a:off x="179512" y="1600200"/>
            <a:ext cx="8964488" cy="4525963"/>
          </a:xfrm>
        </p:spPr>
        <p:txBody>
          <a:bodyPr>
            <a:normAutofit/>
          </a:bodyPr>
          <a:lstStyle/>
          <a:p>
            <a:pPr marL="0" indent="0">
              <a:buNone/>
            </a:pPr>
            <a:r>
              <a:rPr lang="en-AU" b="1" dirty="0" smtClean="0">
                <a:solidFill>
                  <a:srgbClr val="0070C0"/>
                </a:solidFill>
              </a:rPr>
              <a:t>7.  Long Lead Time</a:t>
            </a:r>
          </a:p>
          <a:p>
            <a:pPr lvl="1"/>
            <a:r>
              <a:rPr lang="en-AU" dirty="0" smtClean="0"/>
              <a:t>Repair loop between 6 weeks to 6 months</a:t>
            </a:r>
          </a:p>
          <a:p>
            <a:pPr lvl="1"/>
            <a:r>
              <a:rPr lang="en-AU" dirty="0" smtClean="0"/>
              <a:t>Lead time to “issue” (delivery the parts)</a:t>
            </a:r>
          </a:p>
          <a:p>
            <a:pPr lvl="1"/>
            <a:r>
              <a:rPr lang="en-AU" dirty="0" smtClean="0"/>
              <a:t>Lead time to “Return” (return the broken parts)</a:t>
            </a:r>
          </a:p>
          <a:p>
            <a:pPr lvl="1"/>
            <a:r>
              <a:rPr lang="en-AU" dirty="0" smtClean="0"/>
              <a:t>Repair pool estimation</a:t>
            </a:r>
          </a:p>
          <a:p>
            <a:pPr lvl="1"/>
            <a:r>
              <a:rPr lang="en-AU" dirty="0" smtClean="0"/>
              <a:t>Balance between Schedule vs un-schedules maintenance</a:t>
            </a:r>
          </a:p>
          <a:p>
            <a:pPr lvl="1"/>
            <a:endParaRPr lang="en-AU" dirty="0"/>
          </a:p>
        </p:txBody>
      </p:sp>
    </p:spTree>
    <p:extLst>
      <p:ext uri="{BB962C8B-B14F-4D97-AF65-F5344CB8AC3E}">
        <p14:creationId xmlns:p14="http://schemas.microsoft.com/office/powerpoint/2010/main" val="29038961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Top 10 Issues for On-Board Ship</a:t>
            </a:r>
          </a:p>
        </p:txBody>
      </p:sp>
      <p:sp>
        <p:nvSpPr>
          <p:cNvPr id="3" name="Content Placeholder 2"/>
          <p:cNvSpPr>
            <a:spLocks noGrp="1"/>
          </p:cNvSpPr>
          <p:nvPr>
            <p:ph idx="1"/>
          </p:nvPr>
        </p:nvSpPr>
        <p:spPr>
          <a:xfrm>
            <a:off x="179512" y="1600200"/>
            <a:ext cx="8964488" cy="4525963"/>
          </a:xfrm>
        </p:spPr>
        <p:txBody>
          <a:bodyPr/>
          <a:lstStyle/>
          <a:p>
            <a:pPr marL="0" indent="0">
              <a:buNone/>
            </a:pPr>
            <a:r>
              <a:rPr lang="en-AU" b="1" dirty="0" smtClean="0">
                <a:solidFill>
                  <a:srgbClr val="0070C0"/>
                </a:solidFill>
              </a:rPr>
              <a:t>8. JIT Repairs and Overhaul</a:t>
            </a:r>
          </a:p>
          <a:p>
            <a:pPr lvl="1"/>
            <a:r>
              <a:rPr lang="en-AU" dirty="0" smtClean="0"/>
              <a:t>Engineering diagnostics</a:t>
            </a:r>
          </a:p>
          <a:p>
            <a:pPr lvl="1"/>
            <a:r>
              <a:rPr lang="en-AU" dirty="0"/>
              <a:t>Engineering Expert</a:t>
            </a:r>
          </a:p>
          <a:p>
            <a:pPr lvl="1"/>
            <a:r>
              <a:rPr lang="en-AU" dirty="0" smtClean="0"/>
              <a:t>Data Expert</a:t>
            </a:r>
          </a:p>
          <a:p>
            <a:pPr lvl="1"/>
            <a:r>
              <a:rPr lang="en-AU" dirty="0" smtClean="0"/>
              <a:t>Budget constraints </a:t>
            </a:r>
          </a:p>
          <a:p>
            <a:pPr lvl="1"/>
            <a:r>
              <a:rPr lang="en-AU" dirty="0" smtClean="0"/>
              <a:t>Inventory forecast</a:t>
            </a:r>
          </a:p>
          <a:p>
            <a:pPr lvl="1"/>
            <a:r>
              <a:rPr lang="en-AU" dirty="0" smtClean="0"/>
              <a:t>Inventory planning</a:t>
            </a:r>
          </a:p>
          <a:p>
            <a:pPr lvl="1"/>
            <a:endParaRPr lang="en-AU" dirty="0" smtClean="0"/>
          </a:p>
          <a:p>
            <a:pPr lvl="1"/>
            <a:endParaRPr lang="en-AU" dirty="0"/>
          </a:p>
        </p:txBody>
      </p:sp>
    </p:spTree>
    <p:extLst>
      <p:ext uri="{BB962C8B-B14F-4D97-AF65-F5344CB8AC3E}">
        <p14:creationId xmlns:p14="http://schemas.microsoft.com/office/powerpoint/2010/main" val="29038961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Top 10 Issues for On-Board Ship</a:t>
            </a:r>
          </a:p>
        </p:txBody>
      </p:sp>
      <p:sp>
        <p:nvSpPr>
          <p:cNvPr id="3" name="Content Placeholder 2"/>
          <p:cNvSpPr>
            <a:spLocks noGrp="1"/>
          </p:cNvSpPr>
          <p:nvPr>
            <p:ph idx="1"/>
          </p:nvPr>
        </p:nvSpPr>
        <p:spPr>
          <a:xfrm>
            <a:off x="179512" y="1600200"/>
            <a:ext cx="8964488" cy="4525963"/>
          </a:xfrm>
        </p:spPr>
        <p:txBody>
          <a:bodyPr/>
          <a:lstStyle/>
          <a:p>
            <a:pPr marL="0" indent="0">
              <a:buNone/>
            </a:pPr>
            <a:r>
              <a:rPr lang="en-AU" b="1" dirty="0" smtClean="0">
                <a:solidFill>
                  <a:srgbClr val="0070C0"/>
                </a:solidFill>
              </a:rPr>
              <a:t>9.  Poor Demand Planning</a:t>
            </a:r>
          </a:p>
          <a:p>
            <a:pPr lvl="1"/>
            <a:r>
              <a:rPr lang="en-AU" dirty="0" smtClean="0"/>
              <a:t>Older Platforms</a:t>
            </a:r>
          </a:p>
          <a:p>
            <a:pPr lvl="1"/>
            <a:r>
              <a:rPr lang="en-AU" dirty="0" smtClean="0"/>
              <a:t>Un-expected breakdown</a:t>
            </a:r>
          </a:p>
          <a:p>
            <a:pPr lvl="1"/>
            <a:r>
              <a:rPr lang="en-AU" dirty="0" smtClean="0"/>
              <a:t>Difficult to forecast</a:t>
            </a:r>
          </a:p>
          <a:p>
            <a:pPr lvl="1"/>
            <a:r>
              <a:rPr lang="en-AU" dirty="0" smtClean="0"/>
              <a:t>Multi factors and multi variables (Operator behaviours, Usage and usage rate, engineering reliability, maintenance, </a:t>
            </a:r>
            <a:r>
              <a:rPr lang="en-AU" dirty="0" err="1" smtClean="0"/>
              <a:t>etc</a:t>
            </a:r>
            <a:r>
              <a:rPr lang="en-AU" dirty="0" smtClean="0"/>
              <a:t>)</a:t>
            </a:r>
          </a:p>
          <a:p>
            <a:pPr marL="457200" lvl="1" indent="0">
              <a:buNone/>
            </a:pPr>
            <a:endParaRPr lang="en-AU" dirty="0" smtClean="0"/>
          </a:p>
          <a:p>
            <a:pPr lvl="1"/>
            <a:endParaRPr lang="en-AU" dirty="0"/>
          </a:p>
        </p:txBody>
      </p:sp>
    </p:spTree>
    <p:extLst>
      <p:ext uri="{BB962C8B-B14F-4D97-AF65-F5344CB8AC3E}">
        <p14:creationId xmlns:p14="http://schemas.microsoft.com/office/powerpoint/2010/main" val="29038961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Top 10 Issues for On-Board Ship</a:t>
            </a:r>
          </a:p>
        </p:txBody>
      </p:sp>
      <p:sp>
        <p:nvSpPr>
          <p:cNvPr id="3" name="Content Placeholder 2"/>
          <p:cNvSpPr>
            <a:spLocks noGrp="1"/>
          </p:cNvSpPr>
          <p:nvPr>
            <p:ph idx="1"/>
          </p:nvPr>
        </p:nvSpPr>
        <p:spPr>
          <a:xfrm>
            <a:off x="179512" y="1544780"/>
            <a:ext cx="8964488" cy="4525963"/>
          </a:xfrm>
        </p:spPr>
        <p:txBody>
          <a:bodyPr>
            <a:normAutofit/>
          </a:bodyPr>
          <a:lstStyle/>
          <a:p>
            <a:pPr marL="0" indent="0">
              <a:buNone/>
            </a:pPr>
            <a:r>
              <a:rPr lang="en-AU" b="1" dirty="0" smtClean="0">
                <a:solidFill>
                  <a:srgbClr val="0070C0"/>
                </a:solidFill>
              </a:rPr>
              <a:t>10.  Un-balance Inventory and Budget</a:t>
            </a:r>
          </a:p>
          <a:p>
            <a:pPr lvl="1"/>
            <a:r>
              <a:rPr lang="en-AU" dirty="0" smtClean="0"/>
              <a:t>Cost of urgent repair</a:t>
            </a:r>
          </a:p>
          <a:p>
            <a:pPr lvl="1"/>
            <a:r>
              <a:rPr lang="en-AU" dirty="0" smtClean="0"/>
              <a:t>Poor “safety Stock” </a:t>
            </a:r>
          </a:p>
          <a:p>
            <a:pPr marL="457200" lvl="1" indent="0">
              <a:buNone/>
            </a:pPr>
            <a:r>
              <a:rPr lang="en-AU" sz="1400" dirty="0"/>
              <a:t> </a:t>
            </a:r>
            <a:r>
              <a:rPr lang="en-AU" sz="1400" dirty="0" smtClean="0"/>
              <a:t>       (what you need, you do not have, what you don’t need, you have plenty)</a:t>
            </a:r>
          </a:p>
          <a:p>
            <a:pPr lvl="1"/>
            <a:r>
              <a:rPr lang="en-AU" dirty="0" smtClean="0"/>
              <a:t>Cost–to-hold</a:t>
            </a:r>
          </a:p>
          <a:p>
            <a:pPr lvl="1"/>
            <a:r>
              <a:rPr lang="en-AU" dirty="0" smtClean="0"/>
              <a:t>Optimisation of Inventory</a:t>
            </a:r>
          </a:p>
          <a:p>
            <a:pPr lvl="1"/>
            <a:r>
              <a:rPr lang="en-AU" dirty="0" smtClean="0"/>
              <a:t>Optimisation of budget </a:t>
            </a:r>
          </a:p>
          <a:p>
            <a:pPr lvl="1"/>
            <a:r>
              <a:rPr lang="en-AU" dirty="0" smtClean="0"/>
              <a:t>Buy vs repair decision</a:t>
            </a:r>
          </a:p>
          <a:p>
            <a:pPr lvl="1"/>
            <a:r>
              <a:rPr lang="en-AU" dirty="0" smtClean="0"/>
              <a:t>Value for money</a:t>
            </a:r>
          </a:p>
          <a:p>
            <a:pPr lvl="1"/>
            <a:endParaRPr lang="en-AU" dirty="0" smtClean="0"/>
          </a:p>
          <a:p>
            <a:pPr lvl="1"/>
            <a:endParaRPr lang="en-AU" dirty="0"/>
          </a:p>
        </p:txBody>
      </p:sp>
    </p:spTree>
    <p:extLst>
      <p:ext uri="{BB962C8B-B14F-4D97-AF65-F5344CB8AC3E}">
        <p14:creationId xmlns:p14="http://schemas.microsoft.com/office/powerpoint/2010/main" val="29038961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AU" b="1" dirty="0" smtClean="0"/>
              <a:t>Top 10 Issues for On-Board Ship</a:t>
            </a:r>
            <a:endParaRPr lang="en-AU" b="1" dirty="0"/>
          </a:p>
        </p:txBody>
      </p:sp>
      <p:sp>
        <p:nvSpPr>
          <p:cNvPr id="3" name="Content Placeholder 2"/>
          <p:cNvSpPr>
            <a:spLocks noGrp="1"/>
          </p:cNvSpPr>
          <p:nvPr>
            <p:ph idx="1"/>
          </p:nvPr>
        </p:nvSpPr>
        <p:spPr>
          <a:xfrm>
            <a:off x="278401" y="1340768"/>
            <a:ext cx="6669863" cy="4525963"/>
          </a:xfrm>
        </p:spPr>
        <p:txBody>
          <a:bodyPr>
            <a:normAutofit fontScale="85000" lnSpcReduction="20000"/>
          </a:bodyPr>
          <a:lstStyle/>
          <a:p>
            <a:pPr marL="514350" indent="-514350">
              <a:buFont typeface="+mj-lt"/>
              <a:buAutoNum type="arabicPeriod"/>
            </a:pPr>
            <a:r>
              <a:rPr lang="en-AU" b="1" dirty="0" smtClean="0">
                <a:solidFill>
                  <a:srgbClr val="0070C0"/>
                </a:solidFill>
              </a:rPr>
              <a:t>Security and Safety</a:t>
            </a:r>
            <a:endParaRPr lang="en-AU" b="1" dirty="0">
              <a:solidFill>
                <a:srgbClr val="0070C0"/>
              </a:solidFill>
            </a:endParaRPr>
          </a:p>
          <a:p>
            <a:pPr marL="514350" indent="-514350">
              <a:buFont typeface="+mj-lt"/>
              <a:buAutoNum type="arabicPeriod"/>
            </a:pPr>
            <a:r>
              <a:rPr lang="en-AU" b="1" dirty="0" smtClean="0">
                <a:solidFill>
                  <a:srgbClr val="0070C0"/>
                </a:solidFill>
              </a:rPr>
              <a:t>Communication issues</a:t>
            </a:r>
          </a:p>
          <a:p>
            <a:pPr marL="514350" indent="-514350">
              <a:buFont typeface="+mj-lt"/>
              <a:buAutoNum type="arabicPeriod"/>
            </a:pPr>
            <a:r>
              <a:rPr lang="en-AU" b="1" dirty="0">
                <a:solidFill>
                  <a:srgbClr val="0070C0"/>
                </a:solidFill>
              </a:rPr>
              <a:t>On-Shore and Off-Shore Asset </a:t>
            </a:r>
            <a:r>
              <a:rPr lang="en-AU" b="1" dirty="0" smtClean="0">
                <a:solidFill>
                  <a:srgbClr val="0070C0"/>
                </a:solidFill>
              </a:rPr>
              <a:t>Visibility</a:t>
            </a:r>
          </a:p>
          <a:p>
            <a:pPr marL="514350" indent="-514350">
              <a:buFont typeface="+mj-lt"/>
              <a:buAutoNum type="arabicPeriod"/>
            </a:pPr>
            <a:r>
              <a:rPr lang="en-AU" b="1" dirty="0">
                <a:solidFill>
                  <a:srgbClr val="0070C0"/>
                </a:solidFill>
              </a:rPr>
              <a:t>Manual Data Entry System on-board ship</a:t>
            </a:r>
          </a:p>
          <a:p>
            <a:pPr marL="514350" indent="-514350">
              <a:buFont typeface="+mj-lt"/>
              <a:buAutoNum type="arabicPeriod"/>
            </a:pPr>
            <a:r>
              <a:rPr lang="en-AU" b="1" dirty="0">
                <a:solidFill>
                  <a:srgbClr val="0070C0"/>
                </a:solidFill>
              </a:rPr>
              <a:t>Engineering Reliability and Maintenance</a:t>
            </a:r>
          </a:p>
          <a:p>
            <a:pPr marL="514350" indent="-514350">
              <a:buFont typeface="+mj-lt"/>
              <a:buAutoNum type="arabicPeriod"/>
            </a:pPr>
            <a:r>
              <a:rPr lang="en-AU" b="1" dirty="0">
                <a:solidFill>
                  <a:srgbClr val="0070C0"/>
                </a:solidFill>
              </a:rPr>
              <a:t>Ship </a:t>
            </a:r>
            <a:r>
              <a:rPr lang="en-AU" b="1" dirty="0" smtClean="0">
                <a:solidFill>
                  <a:srgbClr val="0070C0"/>
                </a:solidFill>
              </a:rPr>
              <a:t>Tracking and Sustainment</a:t>
            </a:r>
            <a:endParaRPr lang="en-AU" b="1" dirty="0">
              <a:solidFill>
                <a:srgbClr val="0070C0"/>
              </a:solidFill>
            </a:endParaRPr>
          </a:p>
          <a:p>
            <a:pPr marL="514350" indent="-514350">
              <a:buFont typeface="+mj-lt"/>
              <a:buAutoNum type="arabicPeriod"/>
            </a:pPr>
            <a:r>
              <a:rPr lang="en-AU" b="1" dirty="0">
                <a:solidFill>
                  <a:srgbClr val="0070C0"/>
                </a:solidFill>
              </a:rPr>
              <a:t>Long Lead Time</a:t>
            </a:r>
          </a:p>
          <a:p>
            <a:pPr marL="514350" indent="-514350">
              <a:buFont typeface="+mj-lt"/>
              <a:buAutoNum type="arabicPeriod"/>
            </a:pPr>
            <a:r>
              <a:rPr lang="en-AU" b="1" dirty="0" smtClean="0">
                <a:solidFill>
                  <a:srgbClr val="0070C0"/>
                </a:solidFill>
              </a:rPr>
              <a:t>Repairs n </a:t>
            </a:r>
            <a:r>
              <a:rPr lang="en-AU" b="1" dirty="0">
                <a:solidFill>
                  <a:srgbClr val="0070C0"/>
                </a:solidFill>
              </a:rPr>
              <a:t>Overhaul</a:t>
            </a:r>
          </a:p>
          <a:p>
            <a:pPr marL="514350" indent="-514350">
              <a:buFont typeface="+mj-lt"/>
              <a:buAutoNum type="arabicPeriod"/>
            </a:pPr>
            <a:r>
              <a:rPr lang="en-AU" b="1" dirty="0" smtClean="0">
                <a:solidFill>
                  <a:srgbClr val="0070C0"/>
                </a:solidFill>
              </a:rPr>
              <a:t>Poor </a:t>
            </a:r>
            <a:r>
              <a:rPr lang="en-AU" b="1" dirty="0">
                <a:solidFill>
                  <a:srgbClr val="0070C0"/>
                </a:solidFill>
              </a:rPr>
              <a:t>Demand </a:t>
            </a:r>
            <a:r>
              <a:rPr lang="en-AU" b="1" dirty="0" smtClean="0">
                <a:solidFill>
                  <a:srgbClr val="0070C0"/>
                </a:solidFill>
              </a:rPr>
              <a:t>Planning</a:t>
            </a:r>
          </a:p>
          <a:p>
            <a:pPr marL="514350" indent="-514350">
              <a:buFont typeface="+mj-lt"/>
              <a:buAutoNum type="arabicPeriod"/>
            </a:pPr>
            <a:r>
              <a:rPr lang="en-AU" b="1" dirty="0">
                <a:solidFill>
                  <a:srgbClr val="0070C0"/>
                </a:solidFill>
              </a:rPr>
              <a:t>Un-balance </a:t>
            </a:r>
            <a:r>
              <a:rPr lang="en-AU" b="1" dirty="0" smtClean="0">
                <a:solidFill>
                  <a:srgbClr val="0070C0"/>
                </a:solidFill>
              </a:rPr>
              <a:t>Ship Inventory </a:t>
            </a:r>
            <a:r>
              <a:rPr lang="en-AU" b="1" dirty="0">
                <a:solidFill>
                  <a:srgbClr val="0070C0"/>
                </a:solidFill>
              </a:rPr>
              <a:t>and </a:t>
            </a:r>
            <a:r>
              <a:rPr lang="en-AU" b="1" dirty="0" smtClean="0">
                <a:solidFill>
                  <a:srgbClr val="0070C0"/>
                </a:solidFill>
              </a:rPr>
              <a:t>Budget</a:t>
            </a:r>
          </a:p>
          <a:p>
            <a:pPr marL="514350" indent="-514350">
              <a:buFont typeface="+mj-lt"/>
              <a:buAutoNum type="arabicPeriod"/>
            </a:pPr>
            <a:endParaRPr lang="en-AU" b="1" dirty="0">
              <a:solidFill>
                <a:srgbClr val="0070C0"/>
              </a:solidFill>
            </a:endParaRPr>
          </a:p>
          <a:p>
            <a:pPr marL="514350" indent="-514350">
              <a:buFont typeface="+mj-lt"/>
              <a:buAutoNum type="arabicPeriod"/>
            </a:pPr>
            <a:endParaRPr lang="en-AU" b="1" dirty="0">
              <a:solidFill>
                <a:srgbClr val="0070C0"/>
              </a:solidFill>
            </a:endParaRPr>
          </a:p>
          <a:p>
            <a:pPr marL="514350" indent="-514350">
              <a:buFont typeface="+mj-lt"/>
              <a:buAutoNum type="arabicPeriod"/>
            </a:pPr>
            <a:endParaRPr lang="en-AU" b="1" dirty="0">
              <a:solidFill>
                <a:srgbClr val="0070C0"/>
              </a:solidFill>
            </a:endParaRPr>
          </a:p>
          <a:p>
            <a:pPr marL="514350" indent="-514350">
              <a:buFont typeface="+mj-lt"/>
              <a:buAutoNum type="arabicPeriod"/>
            </a:pPr>
            <a:endParaRPr lang="en-AU" b="1" dirty="0">
              <a:solidFill>
                <a:srgbClr val="0070C0"/>
              </a:solidFill>
            </a:endParaRPr>
          </a:p>
          <a:p>
            <a:pPr marL="514350" indent="-514350">
              <a:buFont typeface="+mj-lt"/>
              <a:buAutoNum type="arabicPeriod"/>
            </a:pPr>
            <a:endParaRPr lang="en-AU" dirty="0"/>
          </a:p>
          <a:p>
            <a:pPr marL="514350" indent="-514350">
              <a:buFont typeface="+mj-lt"/>
              <a:buAutoNum type="arabicPeriod"/>
            </a:pPr>
            <a:endParaRPr lang="en-AU" b="1" dirty="0" smtClean="0">
              <a:solidFill>
                <a:srgbClr val="0070C0"/>
              </a:solidFill>
            </a:endParaRPr>
          </a:p>
        </p:txBody>
      </p:sp>
      <p:grpSp>
        <p:nvGrpSpPr>
          <p:cNvPr id="6" name="Group 5"/>
          <p:cNvGrpSpPr/>
          <p:nvPr/>
        </p:nvGrpSpPr>
        <p:grpSpPr>
          <a:xfrm>
            <a:off x="6948264" y="1484784"/>
            <a:ext cx="1656184" cy="1440160"/>
            <a:chOff x="6948264" y="1772816"/>
            <a:chExt cx="1656184" cy="1152128"/>
          </a:xfrm>
        </p:grpSpPr>
        <p:sp>
          <p:nvSpPr>
            <p:cNvPr id="4" name="Right Brace 3"/>
            <p:cNvSpPr/>
            <p:nvPr/>
          </p:nvSpPr>
          <p:spPr>
            <a:xfrm>
              <a:off x="6948264" y="1772816"/>
              <a:ext cx="720080" cy="1152128"/>
            </a:xfrm>
            <a:prstGeom prst="rightBrac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5" name="TextBox 4"/>
            <p:cNvSpPr txBox="1"/>
            <p:nvPr/>
          </p:nvSpPr>
          <p:spPr>
            <a:xfrm>
              <a:off x="7668344" y="2056492"/>
              <a:ext cx="936104" cy="584775"/>
            </a:xfrm>
            <a:prstGeom prst="rect">
              <a:avLst/>
            </a:prstGeom>
            <a:noFill/>
          </p:spPr>
          <p:txBody>
            <a:bodyPr wrap="square" rtlCol="0">
              <a:spAutoFit/>
            </a:bodyPr>
            <a:lstStyle/>
            <a:p>
              <a:r>
                <a:rPr lang="en-GB" sz="3200" b="1" dirty="0" smtClean="0">
                  <a:solidFill>
                    <a:srgbClr val="FF0000"/>
                  </a:solidFill>
                </a:rPr>
                <a:t>IoT</a:t>
              </a:r>
              <a:endParaRPr lang="en-AU" sz="3200" b="1" dirty="0">
                <a:solidFill>
                  <a:srgbClr val="FF0000"/>
                </a:solidFill>
              </a:endParaRPr>
            </a:p>
          </p:txBody>
        </p:sp>
      </p:grpSp>
      <p:grpSp>
        <p:nvGrpSpPr>
          <p:cNvPr id="7" name="Group 6"/>
          <p:cNvGrpSpPr/>
          <p:nvPr/>
        </p:nvGrpSpPr>
        <p:grpSpPr>
          <a:xfrm>
            <a:off x="6948264" y="3178518"/>
            <a:ext cx="1656184" cy="1152128"/>
            <a:chOff x="6948264" y="1772816"/>
            <a:chExt cx="1656184" cy="1152128"/>
          </a:xfrm>
        </p:grpSpPr>
        <p:sp>
          <p:nvSpPr>
            <p:cNvPr id="8" name="Right Brace 7"/>
            <p:cNvSpPr/>
            <p:nvPr/>
          </p:nvSpPr>
          <p:spPr>
            <a:xfrm>
              <a:off x="6948264" y="1772816"/>
              <a:ext cx="720080" cy="1152128"/>
            </a:xfrm>
            <a:prstGeom prst="rightBrac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 name="TextBox 8"/>
            <p:cNvSpPr txBox="1"/>
            <p:nvPr/>
          </p:nvSpPr>
          <p:spPr>
            <a:xfrm>
              <a:off x="7668344" y="2056492"/>
              <a:ext cx="936104" cy="584775"/>
            </a:xfrm>
            <a:prstGeom prst="rect">
              <a:avLst/>
            </a:prstGeom>
            <a:noFill/>
          </p:spPr>
          <p:txBody>
            <a:bodyPr wrap="square" rtlCol="0">
              <a:spAutoFit/>
            </a:bodyPr>
            <a:lstStyle/>
            <a:p>
              <a:r>
                <a:rPr lang="en-GB" sz="3200" b="1" dirty="0" smtClean="0">
                  <a:solidFill>
                    <a:srgbClr val="FF0000"/>
                  </a:solidFill>
                </a:rPr>
                <a:t>CPS</a:t>
              </a:r>
              <a:endParaRPr lang="en-AU" sz="3200" b="1" dirty="0">
                <a:solidFill>
                  <a:srgbClr val="FF0000"/>
                </a:solidFill>
              </a:endParaRPr>
            </a:p>
          </p:txBody>
        </p:sp>
      </p:grpSp>
      <p:grpSp>
        <p:nvGrpSpPr>
          <p:cNvPr id="10" name="Group 9"/>
          <p:cNvGrpSpPr/>
          <p:nvPr/>
        </p:nvGrpSpPr>
        <p:grpSpPr>
          <a:xfrm>
            <a:off x="6944548" y="4517504"/>
            <a:ext cx="1803915" cy="868451"/>
            <a:chOff x="6948264" y="1772816"/>
            <a:chExt cx="1799878" cy="1152128"/>
          </a:xfrm>
        </p:grpSpPr>
        <p:sp>
          <p:nvSpPr>
            <p:cNvPr id="11" name="Right Brace 10"/>
            <p:cNvSpPr/>
            <p:nvPr/>
          </p:nvSpPr>
          <p:spPr>
            <a:xfrm>
              <a:off x="6948264" y="1772816"/>
              <a:ext cx="720080" cy="1152128"/>
            </a:xfrm>
            <a:prstGeom prst="rightBrac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 name="TextBox 11"/>
            <p:cNvSpPr txBox="1"/>
            <p:nvPr/>
          </p:nvSpPr>
          <p:spPr>
            <a:xfrm>
              <a:off x="7668344" y="1960984"/>
              <a:ext cx="1079798" cy="775790"/>
            </a:xfrm>
            <a:prstGeom prst="rect">
              <a:avLst/>
            </a:prstGeom>
            <a:noFill/>
          </p:spPr>
          <p:txBody>
            <a:bodyPr wrap="square" rtlCol="0">
              <a:spAutoFit/>
            </a:bodyPr>
            <a:lstStyle/>
            <a:p>
              <a:r>
                <a:rPr lang="en-GB" sz="3200" b="1" dirty="0" smtClean="0">
                  <a:solidFill>
                    <a:srgbClr val="FF0000"/>
                  </a:solidFill>
                </a:rPr>
                <a:t>Data</a:t>
              </a:r>
              <a:endParaRPr lang="en-AU" sz="3200" b="1" dirty="0">
                <a:solidFill>
                  <a:srgbClr val="FF0000"/>
                </a:solidFill>
              </a:endParaRPr>
            </a:p>
          </p:txBody>
        </p:sp>
      </p:grpSp>
    </p:spTree>
    <p:extLst>
      <p:ext uri="{BB962C8B-B14F-4D97-AF65-F5344CB8AC3E}">
        <p14:creationId xmlns:p14="http://schemas.microsoft.com/office/powerpoint/2010/main" val="42520601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0" y="0"/>
            <a:ext cx="9144000" cy="6858000"/>
          </a:xfrm>
          <a:gradFill>
            <a:gsLst>
              <a:gs pos="0">
                <a:srgbClr val="FFF200"/>
              </a:gs>
              <a:gs pos="74000">
                <a:srgbClr val="FF7A00"/>
              </a:gs>
              <a:gs pos="91000">
                <a:srgbClr val="FF0300"/>
              </a:gs>
              <a:gs pos="100000">
                <a:srgbClr val="4D0808"/>
              </a:gs>
            </a:gsLst>
            <a:lin ang="5400000" scaled="0"/>
          </a:gradFill>
        </p:spPr>
        <p:txBody>
          <a:bodyPr>
            <a:normAutofit/>
          </a:bodyPr>
          <a:lstStyle/>
          <a:p>
            <a:pPr marL="514350" indent="-514350" algn="ctr">
              <a:buFont typeface="+mj-lt"/>
              <a:buAutoNum type="arabicPeriod"/>
            </a:pPr>
            <a:endParaRPr lang="en-GB" altLang="en-US" sz="6000" b="1" dirty="0" smtClean="0"/>
          </a:p>
          <a:p>
            <a:pPr marL="514350" indent="-514350" algn="ctr">
              <a:buFont typeface="+mj-lt"/>
              <a:buAutoNum type="arabicPeriod"/>
            </a:pPr>
            <a:endParaRPr lang="en-AU" altLang="en-US" sz="6000" b="1" dirty="0" smtClean="0"/>
          </a:p>
          <a:p>
            <a:pPr marL="0" indent="0">
              <a:buNone/>
            </a:pPr>
            <a:r>
              <a:rPr lang="en-AU" altLang="en-US" sz="6000" b="1" dirty="0" smtClean="0"/>
              <a:t>5. </a:t>
            </a:r>
            <a:r>
              <a:rPr lang="en-AU" altLang="en-US" sz="6000" b="1" dirty="0"/>
              <a:t>Smart Ship Solution </a:t>
            </a:r>
            <a:endParaRPr lang="en-AU" altLang="en-US" sz="6000" b="1" dirty="0" smtClean="0"/>
          </a:p>
          <a:p>
            <a:pPr marL="0" indent="0">
              <a:buNone/>
            </a:pPr>
            <a:r>
              <a:rPr lang="en-AU" altLang="en-US" sz="6000" b="1" dirty="0" smtClean="0">
                <a:solidFill>
                  <a:srgbClr val="0070C0"/>
                </a:solidFill>
              </a:rPr>
              <a:t>– </a:t>
            </a:r>
            <a:r>
              <a:rPr lang="en-AU" altLang="en-US" sz="6000" b="1" dirty="0">
                <a:solidFill>
                  <a:srgbClr val="0070C0"/>
                </a:solidFill>
              </a:rPr>
              <a:t>Embrace new Technology</a:t>
            </a:r>
          </a:p>
          <a:p>
            <a:pPr marL="0" indent="0" algn="ctr">
              <a:buNone/>
            </a:pPr>
            <a:endParaRPr lang="en-AU" altLang="en-US" sz="6000" dirty="0" smtClean="0"/>
          </a:p>
          <a:p>
            <a:pPr marL="0" indent="0" algn="ctr">
              <a:buNone/>
            </a:pPr>
            <a:endParaRPr lang="en-AU" altLang="en-US" sz="6000" dirty="0" smtClean="0"/>
          </a:p>
        </p:txBody>
      </p:sp>
    </p:spTree>
    <p:extLst>
      <p:ext uri="{BB962C8B-B14F-4D97-AF65-F5344CB8AC3E}">
        <p14:creationId xmlns:p14="http://schemas.microsoft.com/office/powerpoint/2010/main" val="12108147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Existing Work</a:t>
            </a:r>
            <a:endParaRPr lang="en-AU" dirty="0"/>
          </a:p>
        </p:txBody>
      </p:sp>
      <p:sp>
        <p:nvSpPr>
          <p:cNvPr id="3" name="Content Placeholder 2"/>
          <p:cNvSpPr>
            <a:spLocks noGrp="1"/>
          </p:cNvSpPr>
          <p:nvPr>
            <p:ph idx="1"/>
          </p:nvPr>
        </p:nvSpPr>
        <p:spPr/>
        <p:txBody>
          <a:bodyPr>
            <a:normAutofit fontScale="70000" lnSpcReduction="20000"/>
          </a:bodyPr>
          <a:lstStyle/>
          <a:p>
            <a:pPr lvl="0"/>
            <a:r>
              <a:rPr lang="en-GB" dirty="0"/>
              <a:t>S</a:t>
            </a:r>
            <a:r>
              <a:rPr lang="en-GB" dirty="0" smtClean="0"/>
              <a:t>afety </a:t>
            </a:r>
            <a:r>
              <a:rPr lang="en-GB" dirty="0"/>
              <a:t>and efficiency of inland shipping </a:t>
            </a:r>
            <a:r>
              <a:rPr lang="en-GB" dirty="0" smtClean="0"/>
              <a:t>[2013 </a:t>
            </a:r>
            <a:r>
              <a:rPr lang="en-GB" u="sng" dirty="0">
                <a:hlinkClick r:id="rId2"/>
              </a:rPr>
              <a:t>http://</a:t>
            </a:r>
            <a:r>
              <a:rPr lang="en-GB" u="sng" dirty="0" smtClean="0">
                <a:hlinkClick r:id="rId2"/>
              </a:rPr>
              <a:t>ascelibrary.org/doi/pdf/10.1061/9780784413036.327</a:t>
            </a:r>
            <a:r>
              <a:rPr lang="en-GB" u="sng" dirty="0" smtClean="0"/>
              <a:t>]</a:t>
            </a:r>
          </a:p>
          <a:p>
            <a:pPr lvl="0"/>
            <a:r>
              <a:rPr lang="en-GB" dirty="0"/>
              <a:t>Ericsson's Maritime ICT </a:t>
            </a:r>
            <a:r>
              <a:rPr lang="en-GB" dirty="0" smtClean="0"/>
              <a:t>Cloud, </a:t>
            </a:r>
            <a:r>
              <a:rPr lang="en-GB" dirty="0"/>
              <a:t>connect vessels at sea with shore-based operations,</a:t>
            </a:r>
            <a:r>
              <a:rPr lang="en-GB" dirty="0" smtClean="0"/>
              <a:t>  [2015 </a:t>
            </a:r>
            <a:r>
              <a:rPr lang="en-GB" u="sng" dirty="0" smtClean="0">
                <a:hlinkClick r:id="rId3"/>
              </a:rPr>
              <a:t>http</a:t>
            </a:r>
            <a:r>
              <a:rPr lang="en-GB" u="sng" dirty="0">
                <a:hlinkClick r:id="rId3"/>
              </a:rPr>
              <a:t>://www.landmobile.co.uk/news/ericssons-maritime-ict-cloud-enables-connected-ships</a:t>
            </a:r>
            <a:endParaRPr lang="en-AU" dirty="0"/>
          </a:p>
          <a:p>
            <a:r>
              <a:rPr lang="fr-FR" dirty="0"/>
              <a:t>Route </a:t>
            </a:r>
            <a:r>
              <a:rPr lang="fr-FR" dirty="0" smtClean="0"/>
              <a:t>Exchange, </a:t>
            </a:r>
            <a:r>
              <a:rPr lang="fr-FR" dirty="0" err="1" smtClean="0"/>
              <a:t>connect</a:t>
            </a:r>
            <a:r>
              <a:rPr lang="fr-FR" dirty="0" smtClean="0"/>
              <a:t> Maritime cloud, services, </a:t>
            </a:r>
            <a:r>
              <a:rPr lang="fr-FR" dirty="0" err="1" smtClean="0"/>
              <a:t>stakeholders</a:t>
            </a:r>
            <a:r>
              <a:rPr lang="fr-FR" dirty="0" smtClean="0"/>
              <a:t> and </a:t>
            </a:r>
            <a:r>
              <a:rPr lang="fr-FR" dirty="0" err="1" smtClean="0"/>
              <a:t>geolocation</a:t>
            </a:r>
            <a:r>
              <a:rPr lang="fr-FR" dirty="0" smtClean="0"/>
              <a:t> of </a:t>
            </a:r>
            <a:r>
              <a:rPr lang="fr-FR" dirty="0" err="1" smtClean="0"/>
              <a:t>ships</a:t>
            </a:r>
            <a:r>
              <a:rPr lang="fr-FR" dirty="0" smtClean="0"/>
              <a:t> [2015 </a:t>
            </a:r>
            <a:r>
              <a:rPr lang="fr-FR" dirty="0"/>
              <a:t>Application </a:t>
            </a:r>
            <a:r>
              <a:rPr lang="fr-FR" dirty="0" smtClean="0"/>
              <a:t>REX </a:t>
            </a:r>
            <a:r>
              <a:rPr lang="fr-FR" u="sng" dirty="0">
                <a:hlinkClick r:id="rId4"/>
              </a:rPr>
              <a:t>http://osdelivers.blackducksoftware.com/2015/02/11/industrial-internet-of-things-in-the-maritime-industry</a:t>
            </a:r>
            <a:r>
              <a:rPr lang="fr-FR" u="sng" dirty="0" smtClean="0">
                <a:hlinkClick r:id="rId4"/>
              </a:rPr>
              <a:t>/</a:t>
            </a:r>
            <a:endParaRPr lang="fr-FR" u="sng" dirty="0" smtClean="0"/>
          </a:p>
          <a:p>
            <a:pPr lvl="0"/>
            <a:r>
              <a:rPr lang="en-GB" dirty="0"/>
              <a:t>Signal K: connect all the previously disconnected Things on </a:t>
            </a:r>
            <a:r>
              <a:rPr lang="en-GB" dirty="0" smtClean="0"/>
              <a:t>the </a:t>
            </a:r>
            <a:r>
              <a:rPr lang="en-GB" dirty="0"/>
              <a:t>boat into a Network of Things </a:t>
            </a:r>
            <a:r>
              <a:rPr lang="en-GB" u="sng" dirty="0" smtClean="0">
                <a:hlinkClick r:id="rId5"/>
              </a:rPr>
              <a:t>http</a:t>
            </a:r>
            <a:r>
              <a:rPr lang="en-GB" u="sng" dirty="0">
                <a:hlinkClick r:id="rId5"/>
              </a:rPr>
              <a:t>://themarineinstallersrant.blogspot.com.au/2015/02/iot-and-your-boat.html</a:t>
            </a:r>
            <a:endParaRPr lang="en-AU" dirty="0"/>
          </a:p>
          <a:p>
            <a:endParaRPr lang="en-AU" dirty="0"/>
          </a:p>
          <a:p>
            <a:endParaRPr lang="en-AU" dirty="0"/>
          </a:p>
          <a:p>
            <a:pPr lvl="0"/>
            <a:endParaRPr lang="en-GB" dirty="0" smtClean="0"/>
          </a:p>
          <a:p>
            <a:pPr lvl="0"/>
            <a:endParaRPr lang="en-AU" dirty="0"/>
          </a:p>
          <a:p>
            <a:endParaRPr lang="en-AU" dirty="0"/>
          </a:p>
        </p:txBody>
      </p:sp>
    </p:spTree>
    <p:extLst>
      <p:ext uri="{BB962C8B-B14F-4D97-AF65-F5344CB8AC3E}">
        <p14:creationId xmlns:p14="http://schemas.microsoft.com/office/powerpoint/2010/main" val="4179976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fontScale="90000"/>
          </a:bodyPr>
          <a:lstStyle/>
          <a:p>
            <a:pPr algn="l"/>
            <a:r>
              <a:rPr lang="en-AU" b="1" dirty="0" smtClean="0"/>
              <a:t>   IoT </a:t>
            </a:r>
            <a:r>
              <a:rPr lang="en-AU" b="1" dirty="0" smtClean="0"/>
              <a:t>for Smart </a:t>
            </a:r>
            <a:r>
              <a:rPr lang="en-AU" b="1" dirty="0"/>
              <a:t>Ship</a:t>
            </a:r>
            <a:br>
              <a:rPr lang="en-AU" b="1" dirty="0"/>
            </a:br>
            <a:r>
              <a:rPr lang="en-AU" sz="2000" b="1" dirty="0" smtClean="0"/>
              <a:t>        Our </a:t>
            </a:r>
            <a:r>
              <a:rPr lang="en-AU" sz="2000" b="1" dirty="0"/>
              <a:t>solution (IoT, Voice, RFID, MobApp)</a:t>
            </a:r>
            <a:br>
              <a:rPr lang="en-AU" sz="2000" b="1" dirty="0"/>
            </a:br>
            <a:r>
              <a:rPr lang="en-AU" altLang="en-US" sz="2000" b="1" dirty="0" smtClean="0">
                <a:solidFill>
                  <a:srgbClr val="FF0000"/>
                </a:solidFill>
              </a:rPr>
              <a:t>        Tightly </a:t>
            </a:r>
            <a:r>
              <a:rPr lang="en-AU" altLang="en-US" sz="2000" b="1" dirty="0">
                <a:solidFill>
                  <a:srgbClr val="FF0000"/>
                </a:solidFill>
              </a:rPr>
              <a:t>coupled and controlled system</a:t>
            </a:r>
            <a:endParaRPr lang="en-AU" sz="2000" b="1" dirty="0"/>
          </a:p>
        </p:txBody>
      </p:sp>
      <p:sp>
        <p:nvSpPr>
          <p:cNvPr id="4" name="Content Placeholder 3"/>
          <p:cNvSpPr>
            <a:spLocks noGrp="1"/>
          </p:cNvSpPr>
          <p:nvPr>
            <p:ph idx="1"/>
          </p:nvPr>
        </p:nvSpPr>
        <p:spPr>
          <a:xfrm>
            <a:off x="0" y="1563994"/>
            <a:ext cx="1796320" cy="4310691"/>
          </a:xfrm>
        </p:spPr>
        <p:txBody>
          <a:bodyPr>
            <a:normAutofit fontScale="92500"/>
          </a:bodyPr>
          <a:lstStyle/>
          <a:p>
            <a:pPr marL="0" indent="0">
              <a:buNone/>
            </a:pPr>
            <a:r>
              <a:rPr lang="en-GB" sz="1400" b="1" dirty="0" smtClean="0"/>
              <a:t>Our proposed work</a:t>
            </a:r>
          </a:p>
          <a:p>
            <a:r>
              <a:rPr lang="en-GB" sz="1400" dirty="0" smtClean="0"/>
              <a:t>Voice </a:t>
            </a:r>
            <a:r>
              <a:rPr lang="en-GB" sz="1400" dirty="0"/>
              <a:t>headset, locations of each item… </a:t>
            </a:r>
            <a:endParaRPr lang="en-AU" sz="1400" dirty="0"/>
          </a:p>
          <a:p>
            <a:r>
              <a:rPr lang="en-GB" sz="1400" dirty="0" smtClean="0"/>
              <a:t>share </a:t>
            </a:r>
            <a:r>
              <a:rPr lang="en-GB" sz="1400" dirty="0"/>
              <a:t>this information inside a single </a:t>
            </a:r>
            <a:r>
              <a:rPr lang="en-GB" sz="1400" dirty="0" smtClean="0"/>
              <a:t>ship</a:t>
            </a:r>
            <a:endParaRPr lang="en-AU" sz="1400" dirty="0"/>
          </a:p>
          <a:p>
            <a:r>
              <a:rPr lang="en-GB" sz="1400" dirty="0" smtClean="0"/>
              <a:t>use </a:t>
            </a:r>
            <a:r>
              <a:rPr lang="en-GB" sz="1400" dirty="0"/>
              <a:t>voice for managing the ship and sending information. </a:t>
            </a:r>
            <a:endParaRPr lang="en-GB" sz="1400" dirty="0" smtClean="0"/>
          </a:p>
          <a:p>
            <a:r>
              <a:rPr lang="en-GB" sz="1400" dirty="0" smtClean="0"/>
              <a:t>monitoring</a:t>
            </a:r>
            <a:r>
              <a:rPr lang="en-GB" sz="1400" dirty="0"/>
              <a:t>, navigation, </a:t>
            </a:r>
            <a:r>
              <a:rPr lang="en-GB" sz="1400" dirty="0" smtClean="0"/>
              <a:t>asset movement</a:t>
            </a:r>
            <a:endParaRPr lang="en-AU" sz="1400" dirty="0"/>
          </a:p>
          <a:p>
            <a:r>
              <a:rPr lang="en-GB" sz="1400" dirty="0"/>
              <a:t>Location of operators </a:t>
            </a:r>
            <a:r>
              <a:rPr lang="en-GB" sz="1400" dirty="0" smtClean="0"/>
              <a:t>, assets and via </a:t>
            </a:r>
            <a:r>
              <a:rPr lang="en-GB" sz="1400" dirty="0"/>
              <a:t>a sensor or the headset </a:t>
            </a:r>
            <a:endParaRPr lang="en-GB" sz="1400" dirty="0" smtClean="0"/>
          </a:p>
          <a:p>
            <a:r>
              <a:rPr lang="en-GB" sz="1400" dirty="0" smtClean="0"/>
              <a:t>Managers </a:t>
            </a:r>
            <a:r>
              <a:rPr lang="en-GB" sz="1400" dirty="0"/>
              <a:t>to assign </a:t>
            </a:r>
            <a:r>
              <a:rPr lang="en-GB" sz="1400" dirty="0" smtClean="0"/>
              <a:t>orders</a:t>
            </a:r>
            <a:endParaRPr lang="en-AU" sz="1400" b="1" dirty="0"/>
          </a:p>
        </p:txBody>
      </p:sp>
      <p:sp>
        <p:nvSpPr>
          <p:cNvPr id="6" name="Rectangle 5"/>
          <p:cNvSpPr/>
          <p:nvPr/>
        </p:nvSpPr>
        <p:spPr>
          <a:xfrm>
            <a:off x="5220072" y="0"/>
            <a:ext cx="3923928" cy="1384995"/>
          </a:xfrm>
          <a:prstGeom prst="rect">
            <a:avLst/>
          </a:prstGeom>
          <a:noFill/>
        </p:spPr>
        <p:txBody>
          <a:bodyPr wrap="square">
            <a:spAutoFit/>
          </a:bodyPr>
          <a:lstStyle/>
          <a:p>
            <a:pPr algn="r"/>
            <a:r>
              <a:rPr lang="en-GB" sz="1400" b="1" dirty="0" smtClean="0">
                <a:solidFill>
                  <a:srgbClr val="0070C0"/>
                </a:solidFill>
              </a:rPr>
              <a:t>Ship Top Issues</a:t>
            </a:r>
            <a:endParaRPr lang="en-AU" sz="1400" b="1" dirty="0" smtClean="0">
              <a:solidFill>
                <a:srgbClr val="0070C0"/>
              </a:solidFill>
            </a:endParaRPr>
          </a:p>
          <a:p>
            <a:pPr algn="r"/>
            <a:r>
              <a:rPr lang="en-AU" sz="1400" dirty="0" smtClean="0">
                <a:solidFill>
                  <a:srgbClr val="0070C0"/>
                </a:solidFill>
              </a:rPr>
              <a:t>Security </a:t>
            </a:r>
            <a:r>
              <a:rPr lang="en-AU" sz="1400" dirty="0">
                <a:solidFill>
                  <a:srgbClr val="0070C0"/>
                </a:solidFill>
              </a:rPr>
              <a:t>and Safety</a:t>
            </a:r>
          </a:p>
          <a:p>
            <a:pPr algn="r"/>
            <a:r>
              <a:rPr lang="en-AU" sz="1400" dirty="0" smtClean="0">
                <a:solidFill>
                  <a:srgbClr val="0070C0"/>
                </a:solidFill>
              </a:rPr>
              <a:t>Communication </a:t>
            </a:r>
            <a:r>
              <a:rPr lang="en-AU" sz="1400" dirty="0">
                <a:solidFill>
                  <a:srgbClr val="0070C0"/>
                </a:solidFill>
              </a:rPr>
              <a:t>issues</a:t>
            </a:r>
          </a:p>
          <a:p>
            <a:pPr algn="r"/>
            <a:r>
              <a:rPr lang="en-AU" sz="1400" dirty="0">
                <a:solidFill>
                  <a:srgbClr val="0070C0"/>
                </a:solidFill>
              </a:rPr>
              <a:t>On-Shore and Off-Shore Asset Visibility</a:t>
            </a:r>
          </a:p>
          <a:p>
            <a:pPr algn="r"/>
            <a:r>
              <a:rPr lang="en-AU" sz="1400" dirty="0">
                <a:solidFill>
                  <a:srgbClr val="0070C0"/>
                </a:solidFill>
              </a:rPr>
              <a:t>Manual Data Entry System on-board ship</a:t>
            </a:r>
          </a:p>
          <a:p>
            <a:pPr algn="r"/>
            <a:r>
              <a:rPr lang="en-AU" sz="1400" dirty="0">
                <a:solidFill>
                  <a:srgbClr val="0070C0"/>
                </a:solidFill>
              </a:rPr>
              <a:t>Engineering Reliability and Maintenance</a:t>
            </a: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320" y="1384995"/>
            <a:ext cx="7456200" cy="5473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2247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2" y="116632"/>
            <a:ext cx="8697144" cy="836712"/>
          </a:xfrm>
        </p:spPr>
        <p:txBody>
          <a:bodyPr>
            <a:normAutofit fontScale="90000"/>
          </a:bodyPr>
          <a:lstStyle/>
          <a:p>
            <a:pPr algn="l"/>
            <a:r>
              <a:rPr lang="en-AU" b="1" dirty="0" smtClean="0"/>
              <a:t>   Smart Ship with CPS</a:t>
            </a:r>
            <a:br>
              <a:rPr lang="en-AU" b="1" dirty="0" smtClean="0"/>
            </a:br>
            <a:r>
              <a:rPr lang="en-AU" sz="2000" b="1" dirty="0" smtClean="0"/>
              <a:t>Our </a:t>
            </a:r>
            <a:r>
              <a:rPr lang="en-AU" sz="2000" b="1" dirty="0" smtClean="0"/>
              <a:t>solution </a:t>
            </a:r>
            <a:r>
              <a:rPr lang="en-AU" sz="1600" dirty="0" smtClean="0"/>
              <a:t>(on-shore+ Off-shore, Sys Integration, E-to-E Visibility)</a:t>
            </a:r>
            <a:r>
              <a:rPr lang="en-AU" sz="1600" dirty="0" smtClean="0"/>
              <a:t/>
            </a:r>
            <a:br>
              <a:rPr lang="en-AU" sz="1600" dirty="0" smtClean="0"/>
            </a:br>
            <a:r>
              <a:rPr lang="en-AU" sz="2700" b="1" dirty="0" smtClean="0">
                <a:solidFill>
                  <a:srgbClr val="FF0000"/>
                </a:solidFill>
              </a:rPr>
              <a:t>Globally connected Systems of Systems</a:t>
            </a:r>
            <a:endParaRPr lang="en-AU" sz="2700" b="1" dirty="0">
              <a:solidFill>
                <a:srgbClr val="FF0000"/>
              </a:solidFill>
            </a:endParaRPr>
          </a:p>
        </p:txBody>
      </p:sp>
      <p:grpSp>
        <p:nvGrpSpPr>
          <p:cNvPr id="4" name="Group 3"/>
          <p:cNvGrpSpPr/>
          <p:nvPr/>
        </p:nvGrpSpPr>
        <p:grpSpPr>
          <a:xfrm>
            <a:off x="-15164" y="1628799"/>
            <a:ext cx="9159164" cy="5225721"/>
            <a:chOff x="-15164" y="908721"/>
            <a:chExt cx="9159164" cy="5945800"/>
          </a:xfrm>
        </p:grpSpPr>
        <p:pic>
          <p:nvPicPr>
            <p:cNvPr id="31746" name="Picture 2" descr="C:\Users\Lisa\Desktop\SmartShip\Image-IoT CPS for Ship-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4" y="908721"/>
              <a:ext cx="9159164" cy="5945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3568" y="6093296"/>
              <a:ext cx="432048" cy="276999"/>
            </a:xfrm>
            <a:prstGeom prst="rect">
              <a:avLst/>
            </a:prstGeom>
            <a:noFill/>
          </p:spPr>
          <p:txBody>
            <a:bodyPr wrap="square" rtlCol="0">
              <a:spAutoFit/>
            </a:bodyPr>
            <a:lstStyle/>
            <a:p>
              <a:r>
                <a:rPr lang="en-GB" sz="1200" dirty="0" smtClean="0"/>
                <a:t>IoT</a:t>
              </a:r>
              <a:endParaRPr lang="en-AU" sz="1200" dirty="0"/>
            </a:p>
          </p:txBody>
        </p:sp>
        <p:sp>
          <p:nvSpPr>
            <p:cNvPr id="9" name="TextBox 8"/>
            <p:cNvSpPr txBox="1"/>
            <p:nvPr/>
          </p:nvSpPr>
          <p:spPr>
            <a:xfrm>
              <a:off x="1763688" y="5730607"/>
              <a:ext cx="432048" cy="276999"/>
            </a:xfrm>
            <a:prstGeom prst="rect">
              <a:avLst/>
            </a:prstGeom>
            <a:noFill/>
          </p:spPr>
          <p:txBody>
            <a:bodyPr wrap="square" rtlCol="0">
              <a:spAutoFit/>
            </a:bodyPr>
            <a:lstStyle/>
            <a:p>
              <a:r>
                <a:rPr lang="en-GB" sz="1200" dirty="0" smtClean="0"/>
                <a:t>IoT</a:t>
              </a:r>
              <a:endParaRPr lang="en-AU" sz="1200" dirty="0"/>
            </a:p>
          </p:txBody>
        </p:sp>
        <p:sp>
          <p:nvSpPr>
            <p:cNvPr id="10" name="TextBox 9"/>
            <p:cNvSpPr txBox="1"/>
            <p:nvPr/>
          </p:nvSpPr>
          <p:spPr>
            <a:xfrm>
              <a:off x="3203848" y="5600879"/>
              <a:ext cx="432048" cy="276999"/>
            </a:xfrm>
            <a:prstGeom prst="rect">
              <a:avLst/>
            </a:prstGeom>
            <a:noFill/>
          </p:spPr>
          <p:txBody>
            <a:bodyPr wrap="square" rtlCol="0">
              <a:spAutoFit/>
            </a:bodyPr>
            <a:lstStyle/>
            <a:p>
              <a:r>
                <a:rPr lang="en-GB" sz="1200" dirty="0" smtClean="0"/>
                <a:t>IoT</a:t>
              </a:r>
              <a:endParaRPr lang="en-AU" sz="1200" dirty="0"/>
            </a:p>
          </p:txBody>
        </p:sp>
        <p:sp>
          <p:nvSpPr>
            <p:cNvPr id="11" name="TextBox 10"/>
            <p:cNvSpPr txBox="1"/>
            <p:nvPr/>
          </p:nvSpPr>
          <p:spPr>
            <a:xfrm>
              <a:off x="5724128" y="6046649"/>
              <a:ext cx="432048" cy="276999"/>
            </a:xfrm>
            <a:prstGeom prst="rect">
              <a:avLst/>
            </a:prstGeom>
            <a:noFill/>
          </p:spPr>
          <p:txBody>
            <a:bodyPr wrap="square" rtlCol="0">
              <a:spAutoFit/>
            </a:bodyPr>
            <a:lstStyle/>
            <a:p>
              <a:r>
                <a:rPr lang="en-GB" sz="1200" dirty="0" smtClean="0"/>
                <a:t>IoT</a:t>
              </a:r>
              <a:endParaRPr lang="en-AU" sz="1200" dirty="0"/>
            </a:p>
          </p:txBody>
        </p:sp>
        <p:sp>
          <p:nvSpPr>
            <p:cNvPr id="12" name="TextBox 11"/>
            <p:cNvSpPr txBox="1"/>
            <p:nvPr/>
          </p:nvSpPr>
          <p:spPr>
            <a:xfrm>
              <a:off x="7236296" y="5869106"/>
              <a:ext cx="432048" cy="276999"/>
            </a:xfrm>
            <a:prstGeom prst="rect">
              <a:avLst/>
            </a:prstGeom>
            <a:noFill/>
          </p:spPr>
          <p:txBody>
            <a:bodyPr wrap="square" rtlCol="0">
              <a:spAutoFit/>
            </a:bodyPr>
            <a:lstStyle/>
            <a:p>
              <a:r>
                <a:rPr lang="en-GB" sz="1200" dirty="0" smtClean="0"/>
                <a:t>IoT</a:t>
              </a:r>
              <a:endParaRPr lang="en-AU" sz="1200" dirty="0"/>
            </a:p>
          </p:txBody>
        </p:sp>
        <p:sp>
          <p:nvSpPr>
            <p:cNvPr id="13" name="TextBox 12"/>
            <p:cNvSpPr txBox="1"/>
            <p:nvPr/>
          </p:nvSpPr>
          <p:spPr>
            <a:xfrm>
              <a:off x="8460432" y="5578207"/>
              <a:ext cx="432048" cy="276999"/>
            </a:xfrm>
            <a:prstGeom prst="rect">
              <a:avLst/>
            </a:prstGeom>
            <a:noFill/>
          </p:spPr>
          <p:txBody>
            <a:bodyPr wrap="square" rtlCol="0">
              <a:spAutoFit/>
            </a:bodyPr>
            <a:lstStyle/>
            <a:p>
              <a:r>
                <a:rPr lang="en-GB" sz="1200" dirty="0" smtClean="0"/>
                <a:t>IoT</a:t>
              </a:r>
              <a:endParaRPr lang="en-AU" sz="1200" dirty="0"/>
            </a:p>
          </p:txBody>
        </p:sp>
      </p:grpSp>
      <p:sp>
        <p:nvSpPr>
          <p:cNvPr id="3" name="Rectangle 2"/>
          <p:cNvSpPr/>
          <p:nvPr/>
        </p:nvSpPr>
        <p:spPr>
          <a:xfrm>
            <a:off x="5314973" y="-11433"/>
            <a:ext cx="3842645" cy="1384995"/>
          </a:xfrm>
          <a:prstGeom prst="rect">
            <a:avLst/>
          </a:prstGeom>
        </p:spPr>
        <p:txBody>
          <a:bodyPr wrap="square">
            <a:spAutoFit/>
          </a:bodyPr>
          <a:lstStyle/>
          <a:p>
            <a:r>
              <a:rPr lang="en-GB" sz="1400" b="1" dirty="0" smtClean="0">
                <a:solidFill>
                  <a:srgbClr val="0070C0"/>
                </a:solidFill>
              </a:rPr>
              <a:t>Ship Top Issues</a:t>
            </a:r>
            <a:endParaRPr lang="en-AU" sz="1400" b="1" dirty="0" smtClean="0">
              <a:solidFill>
                <a:srgbClr val="0070C0"/>
              </a:solidFill>
            </a:endParaRPr>
          </a:p>
          <a:p>
            <a:pPr marL="514350" indent="-514350">
              <a:buFont typeface="Arial" panose="020B0604020202020204" pitchFamily="34" charset="0"/>
              <a:buChar char="•"/>
            </a:pPr>
            <a:r>
              <a:rPr lang="en-AU" sz="1400" b="1" dirty="0" smtClean="0">
                <a:solidFill>
                  <a:srgbClr val="0070C0"/>
                </a:solidFill>
              </a:rPr>
              <a:t>On-Shore </a:t>
            </a:r>
            <a:r>
              <a:rPr lang="en-AU" sz="1400" b="1" dirty="0">
                <a:solidFill>
                  <a:srgbClr val="0070C0"/>
                </a:solidFill>
              </a:rPr>
              <a:t>and Off-Shore Asset Visibility</a:t>
            </a:r>
          </a:p>
          <a:p>
            <a:pPr marL="514350" indent="-514350">
              <a:buFont typeface="Arial" panose="020B0604020202020204" pitchFamily="34" charset="0"/>
              <a:buChar char="•"/>
            </a:pPr>
            <a:r>
              <a:rPr lang="en-AU" sz="1400" b="1" dirty="0" smtClean="0">
                <a:solidFill>
                  <a:srgbClr val="0070C0"/>
                </a:solidFill>
              </a:rPr>
              <a:t>Engineering Reliability and Maintenance</a:t>
            </a:r>
          </a:p>
          <a:p>
            <a:pPr marL="514350" indent="-514350">
              <a:buFont typeface="Arial" panose="020B0604020202020204" pitchFamily="34" charset="0"/>
              <a:buChar char="•"/>
            </a:pPr>
            <a:r>
              <a:rPr lang="en-AU" sz="1400" b="1" dirty="0" smtClean="0">
                <a:solidFill>
                  <a:srgbClr val="0070C0"/>
                </a:solidFill>
              </a:rPr>
              <a:t>Ship </a:t>
            </a:r>
            <a:r>
              <a:rPr lang="en-AU" sz="1400" b="1" dirty="0">
                <a:solidFill>
                  <a:srgbClr val="0070C0"/>
                </a:solidFill>
              </a:rPr>
              <a:t>Tracking and Sustainment</a:t>
            </a:r>
          </a:p>
          <a:p>
            <a:pPr marL="514350" indent="-514350">
              <a:buFont typeface="Arial" panose="020B0604020202020204" pitchFamily="34" charset="0"/>
              <a:buChar char="•"/>
            </a:pPr>
            <a:r>
              <a:rPr lang="en-AU" sz="1400" b="1" dirty="0">
                <a:solidFill>
                  <a:srgbClr val="0070C0"/>
                </a:solidFill>
              </a:rPr>
              <a:t>Long Lead Time</a:t>
            </a:r>
          </a:p>
          <a:p>
            <a:pPr marL="514350" indent="-514350">
              <a:buFont typeface="Arial" panose="020B0604020202020204" pitchFamily="34" charset="0"/>
              <a:buChar char="•"/>
            </a:pPr>
            <a:r>
              <a:rPr lang="en-AU" sz="1400" b="1" dirty="0">
                <a:solidFill>
                  <a:srgbClr val="0070C0"/>
                </a:solidFill>
              </a:rPr>
              <a:t>Repairs n Overhaul</a:t>
            </a:r>
          </a:p>
        </p:txBody>
      </p:sp>
    </p:spTree>
    <p:extLst>
      <p:ext uri="{BB962C8B-B14F-4D97-AF65-F5344CB8AC3E}">
        <p14:creationId xmlns:p14="http://schemas.microsoft.com/office/powerpoint/2010/main" val="1848895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67544" y="2512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AU" b="1" dirty="0" smtClean="0"/>
              <a:t>IoT - </a:t>
            </a:r>
            <a:r>
              <a:rPr lang="en-AU" altLang="en-US" b="1" dirty="0" smtClean="0"/>
              <a:t>Tightly coupled system</a:t>
            </a:r>
            <a:endParaRPr lang="en-AU" b="1" dirty="0" smtClean="0"/>
          </a:p>
        </p:txBody>
      </p:sp>
      <p:sp>
        <p:nvSpPr>
          <p:cNvPr id="2" name="Rectangle 1"/>
          <p:cNvSpPr/>
          <p:nvPr/>
        </p:nvSpPr>
        <p:spPr>
          <a:xfrm>
            <a:off x="6714681" y="998844"/>
            <a:ext cx="2117264" cy="338554"/>
          </a:xfrm>
          <a:prstGeom prst="rect">
            <a:avLst/>
          </a:prstGeom>
        </p:spPr>
        <p:txBody>
          <a:bodyPr wrap="square">
            <a:spAutoFit/>
          </a:bodyPr>
          <a:lstStyle/>
          <a:p>
            <a:r>
              <a:rPr lang="en-AU" sz="1600" dirty="0" smtClean="0">
                <a:solidFill>
                  <a:srgbClr val="FFC000"/>
                </a:solidFill>
              </a:rPr>
              <a:t>Maxim Integrated 2014</a:t>
            </a:r>
            <a:endParaRPr lang="en-AU" sz="1600" dirty="0">
              <a:solidFill>
                <a:srgbClr val="FFC000"/>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 y="1268760"/>
            <a:ext cx="9136541"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0604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29600" cy="1143000"/>
          </a:xfrm>
        </p:spPr>
        <p:txBody>
          <a:bodyPr>
            <a:normAutofit/>
          </a:bodyPr>
          <a:lstStyle/>
          <a:p>
            <a:r>
              <a:rPr lang="en-AU" b="1" dirty="0" smtClean="0"/>
              <a:t>IoT for Smart Ship</a:t>
            </a:r>
            <a:endParaRPr lang="en-AU" b="1"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8840"/>
            <a:ext cx="9082427" cy="383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 de texte 80"/>
          <p:cNvSpPr txBox="1"/>
          <p:nvPr/>
        </p:nvSpPr>
        <p:spPr>
          <a:xfrm>
            <a:off x="2039620" y="1086450"/>
            <a:ext cx="5064760" cy="508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GB" sz="2000" dirty="0" smtClean="0">
                <a:solidFill>
                  <a:srgbClr val="000000"/>
                </a:solidFill>
                <a:effectLst/>
                <a:latin typeface="Arial"/>
                <a:ea typeface="Arial"/>
              </a:rPr>
              <a:t>Our Smart Ship Solution Process</a:t>
            </a:r>
            <a:endParaRPr lang="en-AU" sz="2000" dirty="0">
              <a:solidFill>
                <a:srgbClr val="000000"/>
              </a:solidFill>
              <a:effectLst/>
              <a:latin typeface="Arial"/>
              <a:ea typeface="Arial"/>
            </a:endParaRPr>
          </a:p>
        </p:txBody>
      </p:sp>
      <p:sp>
        <p:nvSpPr>
          <p:cNvPr id="3" name="Rectangle 2"/>
          <p:cNvSpPr/>
          <p:nvPr/>
        </p:nvSpPr>
        <p:spPr>
          <a:xfrm>
            <a:off x="4860032" y="3212976"/>
            <a:ext cx="50405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5112060" y="3501008"/>
            <a:ext cx="73075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918416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6"/>
            <a:ext cx="8229600" cy="1143000"/>
          </a:xfrm>
        </p:spPr>
        <p:txBody>
          <a:bodyPr>
            <a:normAutofit/>
          </a:bodyPr>
          <a:lstStyle/>
          <a:p>
            <a:r>
              <a:rPr lang="en-GB" sz="3600" b="1" dirty="0">
                <a:solidFill>
                  <a:srgbClr val="000000"/>
                </a:solidFill>
                <a:latin typeface="+mn-lt"/>
                <a:ea typeface="Arial"/>
              </a:rPr>
              <a:t>Software Integration</a:t>
            </a:r>
            <a:r>
              <a:rPr lang="en-AU" sz="3600" b="1" dirty="0" smtClean="0">
                <a:latin typeface="+mn-lt"/>
              </a:rPr>
              <a:t> </a:t>
            </a:r>
            <a:r>
              <a:rPr lang="en-AU" sz="3600" b="1" dirty="0" smtClean="0">
                <a:latin typeface="+mn-lt"/>
              </a:rPr>
              <a:t>for Smart Ship</a:t>
            </a:r>
            <a:endParaRPr lang="en-AU" sz="3600" b="1" dirty="0">
              <a:latin typeface="+mn-lt"/>
            </a:endParaRPr>
          </a:p>
        </p:txBody>
      </p:sp>
      <p:sp>
        <p:nvSpPr>
          <p:cNvPr id="7" name="Zone de texte 80"/>
          <p:cNvSpPr txBox="1"/>
          <p:nvPr/>
        </p:nvSpPr>
        <p:spPr>
          <a:xfrm>
            <a:off x="0" y="832133"/>
            <a:ext cx="9144000" cy="508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GB" sz="2000" dirty="0">
                <a:solidFill>
                  <a:srgbClr val="000000"/>
                </a:solidFill>
                <a:latin typeface="Arial"/>
                <a:ea typeface="Arial"/>
              </a:rPr>
              <a:t>Our Smart Ship </a:t>
            </a:r>
            <a:r>
              <a:rPr lang="en-GB" sz="2000" dirty="0" smtClean="0">
                <a:solidFill>
                  <a:srgbClr val="000000"/>
                </a:solidFill>
                <a:latin typeface="Arial"/>
                <a:ea typeface="Arial"/>
              </a:rPr>
              <a:t>Solution </a:t>
            </a:r>
            <a:r>
              <a:rPr lang="en-GB" sz="2000" dirty="0" smtClean="0">
                <a:solidFill>
                  <a:srgbClr val="000000"/>
                </a:solidFill>
                <a:latin typeface="Arial"/>
                <a:ea typeface="Arial"/>
              </a:rPr>
              <a:t>integration of </a:t>
            </a:r>
            <a:r>
              <a:rPr lang="en-GB" sz="2000" dirty="0" smtClean="0">
                <a:solidFill>
                  <a:srgbClr val="000000"/>
                </a:solidFill>
                <a:latin typeface="Arial"/>
                <a:ea typeface="Arial"/>
              </a:rPr>
              <a:t>RFID</a:t>
            </a:r>
            <a:r>
              <a:rPr lang="en-GB" sz="2000" dirty="0" smtClean="0">
                <a:solidFill>
                  <a:srgbClr val="000000"/>
                </a:solidFill>
                <a:latin typeface="Arial"/>
                <a:ea typeface="Arial"/>
              </a:rPr>
              <a:t>, Voice, Data, </a:t>
            </a:r>
            <a:r>
              <a:rPr lang="en-GB" sz="2000" dirty="0" err="1" smtClean="0">
                <a:solidFill>
                  <a:srgbClr val="000000"/>
                </a:solidFill>
                <a:latin typeface="Arial"/>
                <a:ea typeface="Arial"/>
              </a:rPr>
              <a:t>MobApp</a:t>
            </a:r>
            <a:r>
              <a:rPr lang="en-GB" sz="2000" dirty="0" smtClean="0">
                <a:solidFill>
                  <a:srgbClr val="000000"/>
                </a:solidFill>
                <a:latin typeface="Arial"/>
                <a:ea typeface="Arial"/>
              </a:rPr>
              <a:t>,+</a:t>
            </a:r>
            <a:endParaRPr lang="en-AU" sz="2000" dirty="0">
              <a:solidFill>
                <a:srgbClr val="000000"/>
              </a:solidFill>
              <a:latin typeface="Arial"/>
              <a:ea typeface="Aria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8841"/>
            <a:ext cx="3940471"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012020"/>
            <a:ext cx="3797710" cy="366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0515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4000" b="1" dirty="0" smtClean="0"/>
              <a:t>Voice + </a:t>
            </a:r>
            <a:r>
              <a:rPr lang="en-AU" sz="4000" b="1" dirty="0" smtClean="0"/>
              <a:t>IoT, Enable </a:t>
            </a:r>
            <a:r>
              <a:rPr lang="en-AU" sz="4000" b="1" dirty="0" smtClean="0"/>
              <a:t>A</a:t>
            </a:r>
            <a:r>
              <a:rPr lang="en-AU" sz="4000" b="1" dirty="0" smtClean="0"/>
              <a:t>utomation</a:t>
            </a:r>
            <a:endParaRPr lang="en-AU" sz="4000" b="1"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97616"/>
            <a:ext cx="4320480"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14172" y="1196752"/>
            <a:ext cx="3744416" cy="307777"/>
          </a:xfrm>
          <a:prstGeom prst="rect">
            <a:avLst/>
          </a:prstGeom>
          <a:noFill/>
        </p:spPr>
        <p:txBody>
          <a:bodyPr wrap="square" rtlCol="0">
            <a:spAutoFit/>
          </a:bodyPr>
          <a:lstStyle/>
          <a:p>
            <a:r>
              <a:rPr lang="en-AU" sz="1400" dirty="0" smtClean="0">
                <a:solidFill>
                  <a:schemeClr val="accent6">
                    <a:lumMod val="50000"/>
                  </a:schemeClr>
                </a:solidFill>
              </a:rPr>
              <a:t>Powered by Honeywell Voice link Technology</a:t>
            </a:r>
            <a:endParaRPr lang="en-AU" sz="1400" dirty="0">
              <a:solidFill>
                <a:schemeClr val="accent6">
                  <a:lumMod val="50000"/>
                </a:schemeClr>
              </a:solidFill>
            </a:endParaRP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00808"/>
            <a:ext cx="4499992"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4721278" y="4149080"/>
            <a:ext cx="4530204" cy="1697008"/>
          </a:xfrm>
        </p:spPr>
        <p:txBody>
          <a:bodyPr>
            <a:normAutofit/>
          </a:bodyPr>
          <a:lstStyle/>
          <a:p>
            <a:pPr marL="971550" lvl="1" indent="-514350">
              <a:buFont typeface="+mj-lt"/>
              <a:buAutoNum type="arabicPeriod"/>
            </a:pPr>
            <a:r>
              <a:rPr lang="en-AU" sz="1400" dirty="0" smtClean="0"/>
              <a:t>Engineering Diagnostics (repair or overhaul)</a:t>
            </a:r>
          </a:p>
          <a:p>
            <a:pPr marL="971550" lvl="1" indent="-514350">
              <a:buFont typeface="+mj-lt"/>
              <a:buAutoNum type="arabicPeriod"/>
            </a:pPr>
            <a:r>
              <a:rPr lang="en-AU" sz="1400" dirty="0"/>
              <a:t>Breakdown scenario </a:t>
            </a:r>
            <a:r>
              <a:rPr lang="en-AU" sz="1400" dirty="0" smtClean="0"/>
              <a:t>outline</a:t>
            </a:r>
          </a:p>
          <a:p>
            <a:pPr marL="971550" lvl="1" indent="-514350">
              <a:buFont typeface="+mj-lt"/>
              <a:buAutoNum type="arabicPeriod"/>
            </a:pPr>
            <a:r>
              <a:rPr lang="en-AU" sz="1400" dirty="0" smtClean="0"/>
              <a:t>FastTrack of asset on the on-board ship</a:t>
            </a:r>
          </a:p>
          <a:p>
            <a:pPr marL="971550" lvl="1" indent="-514350">
              <a:buFont typeface="+mj-lt"/>
              <a:buAutoNum type="arabicPeriod"/>
            </a:pPr>
            <a:r>
              <a:rPr lang="en-AU" sz="1400" dirty="0" smtClean="0"/>
              <a:t>Urgent demand description</a:t>
            </a:r>
          </a:p>
          <a:p>
            <a:pPr marL="971550" lvl="1" indent="-514350">
              <a:buFont typeface="+mj-lt"/>
              <a:buAutoNum type="arabicPeriod"/>
            </a:pPr>
            <a:r>
              <a:rPr lang="en-AU" sz="1400" dirty="0" smtClean="0"/>
              <a:t>Accurate recording of asset usage rate</a:t>
            </a:r>
          </a:p>
          <a:p>
            <a:pPr marL="971550" lvl="1" indent="-514350">
              <a:buFont typeface="+mj-lt"/>
              <a:buAutoNum type="arabicPeriod"/>
            </a:pPr>
            <a:r>
              <a:rPr lang="en-AU" sz="1400" dirty="0" smtClean="0"/>
              <a:t>Tracking “Return” of the assets</a:t>
            </a:r>
          </a:p>
          <a:p>
            <a:pPr marL="971550" lvl="1" indent="-514350">
              <a:buFont typeface="+mj-lt"/>
              <a:buAutoNum type="arabicPeriod"/>
            </a:pPr>
            <a:endParaRPr lang="en-AU" sz="1400" dirty="0" smtClean="0"/>
          </a:p>
          <a:p>
            <a:pPr marL="971550" lvl="1" indent="-514350">
              <a:buFont typeface="+mj-lt"/>
              <a:buAutoNum type="arabicPeriod"/>
            </a:pPr>
            <a:endParaRPr lang="en-AU" sz="1400" dirty="0" smtClean="0"/>
          </a:p>
          <a:p>
            <a:pPr marL="457200" lvl="1" indent="0">
              <a:buNone/>
            </a:pPr>
            <a:endParaRPr lang="en-AU" sz="1400" dirty="0" smtClean="0"/>
          </a:p>
          <a:p>
            <a:pPr lvl="1"/>
            <a:endParaRPr lang="en-AU" sz="1400" dirty="0"/>
          </a:p>
        </p:txBody>
      </p:sp>
    </p:spTree>
    <p:extLst>
      <p:ext uri="{BB962C8B-B14F-4D97-AF65-F5344CB8AC3E}">
        <p14:creationId xmlns:p14="http://schemas.microsoft.com/office/powerpoint/2010/main" val="2216174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42" y="0"/>
            <a:ext cx="9120158" cy="1143000"/>
          </a:xfrm>
        </p:spPr>
        <p:txBody>
          <a:bodyPr>
            <a:normAutofit/>
          </a:bodyPr>
          <a:lstStyle/>
          <a:p>
            <a:r>
              <a:rPr lang="en-AU" b="1" dirty="0" smtClean="0"/>
              <a:t>Smart Ship </a:t>
            </a:r>
            <a:r>
              <a:rPr lang="en-AU" b="1" dirty="0" smtClean="0"/>
              <a:t>with IoT n CPS</a:t>
            </a:r>
            <a:endParaRPr lang="en-AU" sz="2400" b="1" dirty="0">
              <a:solidFill>
                <a:srgbClr val="FF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 y="1384994"/>
            <a:ext cx="9108505" cy="5473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76805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dirty="0"/>
              <a:t>The co-joint data and content mining on Big Data </a:t>
            </a:r>
            <a:r>
              <a:rPr lang="en-GB" dirty="0" smtClean="0"/>
              <a:t>including </a:t>
            </a:r>
            <a:r>
              <a:rPr lang="en-GB" dirty="0"/>
              <a:t>the combined RFID and wireless sensors data on the goods and assets handling, warehousing and transportation, GPS, GPRS and position location system for transport vehicle and shipment tracking, Surveillance Systems for Operator Performance and situation awareness, provenance of Goods and Asset tracking. </a:t>
            </a:r>
            <a:endParaRPr lang="en-GB" dirty="0" smtClean="0"/>
          </a:p>
          <a:p>
            <a:r>
              <a:rPr lang="en-GB" dirty="0" smtClean="0"/>
              <a:t>The conjoint </a:t>
            </a:r>
            <a:r>
              <a:rPr lang="en-GB" dirty="0"/>
              <a:t>data and content mining are also needed for Inter- and </a:t>
            </a:r>
            <a:r>
              <a:rPr lang="en-GB" dirty="0" smtClean="0"/>
              <a:t>intra-ship, on-shore and off-shore transactions; </a:t>
            </a:r>
            <a:r>
              <a:rPr lang="en-GB" dirty="0"/>
              <a:t>data monitoring, </a:t>
            </a:r>
            <a:endParaRPr lang="en-GB" dirty="0" smtClean="0"/>
          </a:p>
          <a:p>
            <a:r>
              <a:rPr lang="en-GB" dirty="0" smtClean="0"/>
              <a:t>Black-box </a:t>
            </a:r>
            <a:r>
              <a:rPr lang="en-GB" dirty="0"/>
              <a:t>(on </a:t>
            </a:r>
            <a:r>
              <a:rPr lang="en-GB" dirty="0" smtClean="0"/>
              <a:t>ships </a:t>
            </a:r>
            <a:r>
              <a:rPr lang="en-GB" dirty="0"/>
              <a:t>vessels) communication and </a:t>
            </a:r>
            <a:r>
              <a:rPr lang="en-GB" dirty="0" smtClean="0"/>
              <a:t>auto </a:t>
            </a:r>
            <a:r>
              <a:rPr lang="en-GB" dirty="0"/>
              <a:t>and semi-automated physical flow and information </a:t>
            </a:r>
            <a:r>
              <a:rPr lang="en-GB" dirty="0" smtClean="0"/>
              <a:t>flow</a:t>
            </a:r>
            <a:endParaRPr lang="en-AU" dirty="0"/>
          </a:p>
          <a:p>
            <a:endParaRPr lang="en-AU" dirty="0"/>
          </a:p>
        </p:txBody>
      </p:sp>
      <p:sp>
        <p:nvSpPr>
          <p:cNvPr id="4" name="Title 1"/>
          <p:cNvSpPr>
            <a:spLocks noGrp="1"/>
          </p:cNvSpPr>
          <p:nvPr>
            <p:ph type="title"/>
          </p:nvPr>
        </p:nvSpPr>
        <p:spPr>
          <a:xfrm>
            <a:off x="395536" y="188640"/>
            <a:ext cx="8229600" cy="1143000"/>
          </a:xfrm>
        </p:spPr>
        <p:txBody>
          <a:bodyPr/>
          <a:lstStyle/>
          <a:p>
            <a:r>
              <a:rPr lang="en-GB" b="1" dirty="0" smtClean="0">
                <a:solidFill>
                  <a:srgbClr val="0070C0"/>
                </a:solidFill>
              </a:rPr>
              <a:t>Conjoint DM and In real time</a:t>
            </a:r>
            <a:endParaRPr lang="en-AU" b="1" dirty="0">
              <a:solidFill>
                <a:srgbClr val="0070C0"/>
              </a:solidFill>
            </a:endParaRPr>
          </a:p>
        </p:txBody>
      </p:sp>
    </p:spTree>
    <p:extLst>
      <p:ext uri="{BB962C8B-B14F-4D97-AF65-F5344CB8AC3E}">
        <p14:creationId xmlns:p14="http://schemas.microsoft.com/office/powerpoint/2010/main" val="9002561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t>One of our biggest challenges in the </a:t>
            </a:r>
            <a:r>
              <a:rPr lang="en-GB" dirty="0" smtClean="0"/>
              <a:t>conjoint </a:t>
            </a:r>
            <a:r>
              <a:rPr lang="en-GB" dirty="0"/>
              <a:t>data mining has been the assurance that the </a:t>
            </a:r>
            <a:r>
              <a:rPr lang="en-GB" dirty="0" smtClean="0"/>
              <a:t>data quality, data are trusted </a:t>
            </a:r>
            <a:r>
              <a:rPr lang="en-GB" dirty="0"/>
              <a:t>and </a:t>
            </a:r>
            <a:r>
              <a:rPr lang="en-GB" dirty="0" smtClean="0"/>
              <a:t>transmitted securely.</a:t>
            </a:r>
          </a:p>
          <a:p>
            <a:r>
              <a:rPr lang="en-GB" dirty="0" smtClean="0"/>
              <a:t>If </a:t>
            </a:r>
            <a:r>
              <a:rPr lang="en-GB" dirty="0"/>
              <a:t>the wrong decision is made based on the poor data set, it could result in major financial losses, high casualties and possible terrorist attack through the use of  transport.  </a:t>
            </a:r>
            <a:endParaRPr lang="en-AU" dirty="0"/>
          </a:p>
          <a:p>
            <a:endParaRPr lang="en-AU" dirty="0"/>
          </a:p>
        </p:txBody>
      </p:sp>
      <p:sp>
        <p:nvSpPr>
          <p:cNvPr id="4" name="Title 1"/>
          <p:cNvSpPr>
            <a:spLocks noGrp="1"/>
          </p:cNvSpPr>
          <p:nvPr>
            <p:ph type="title"/>
          </p:nvPr>
        </p:nvSpPr>
        <p:spPr>
          <a:xfrm>
            <a:off x="395536" y="188640"/>
            <a:ext cx="8229600" cy="1143000"/>
          </a:xfrm>
        </p:spPr>
        <p:txBody>
          <a:bodyPr>
            <a:normAutofit/>
          </a:bodyPr>
          <a:lstStyle/>
          <a:p>
            <a:r>
              <a:rPr lang="en-GB" b="1" dirty="0" smtClean="0">
                <a:solidFill>
                  <a:srgbClr val="0070C0"/>
                </a:solidFill>
              </a:rPr>
              <a:t>Challenges on Conjoint DM</a:t>
            </a:r>
            <a:endParaRPr lang="en-AU" b="1" dirty="0">
              <a:solidFill>
                <a:srgbClr val="0070C0"/>
              </a:solidFill>
            </a:endParaRPr>
          </a:p>
        </p:txBody>
      </p:sp>
    </p:spTree>
    <p:extLst>
      <p:ext uri="{BB962C8B-B14F-4D97-AF65-F5344CB8AC3E}">
        <p14:creationId xmlns:p14="http://schemas.microsoft.com/office/powerpoint/2010/main" val="36629594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hangingPunct="0"/>
            <a:r>
              <a:rPr lang="en-US" dirty="0" smtClean="0"/>
              <a:t>use </a:t>
            </a:r>
            <a:r>
              <a:rPr lang="en-US" dirty="0"/>
              <a:t>structured data to disambiguate text segments and link them to records </a:t>
            </a:r>
            <a:endParaRPr lang="en-US" dirty="0" smtClean="0"/>
          </a:p>
          <a:p>
            <a:pPr lvl="0" hangingPunct="0"/>
            <a:r>
              <a:rPr lang="en-US" dirty="0" smtClean="0"/>
              <a:t>use </a:t>
            </a:r>
            <a:r>
              <a:rPr lang="en-US" dirty="0"/>
              <a:t>ontologies to disambiguate and annotate content segments to permit </a:t>
            </a:r>
            <a:r>
              <a:rPr lang="en-US" dirty="0" smtClean="0"/>
              <a:t>Data </a:t>
            </a:r>
            <a:r>
              <a:rPr lang="en-US" dirty="0"/>
              <a:t>investigations</a:t>
            </a:r>
            <a:endParaRPr lang="en-AU" dirty="0"/>
          </a:p>
          <a:p>
            <a:pPr lvl="0" hangingPunct="0"/>
            <a:r>
              <a:rPr lang="en-US" dirty="0" smtClean="0"/>
              <a:t>conjoint </a:t>
            </a:r>
            <a:r>
              <a:rPr lang="en-US" dirty="0"/>
              <a:t>analysis of linked structured and content elements</a:t>
            </a:r>
            <a:endParaRPr lang="en-AU" dirty="0"/>
          </a:p>
          <a:p>
            <a:endParaRPr lang="en-AU" dirty="0"/>
          </a:p>
        </p:txBody>
      </p:sp>
      <p:sp>
        <p:nvSpPr>
          <p:cNvPr id="5" name="Title 1"/>
          <p:cNvSpPr>
            <a:spLocks noGrp="1"/>
          </p:cNvSpPr>
          <p:nvPr>
            <p:ph type="title"/>
          </p:nvPr>
        </p:nvSpPr>
        <p:spPr/>
        <p:txBody>
          <a:bodyPr>
            <a:normAutofit/>
          </a:bodyPr>
          <a:lstStyle/>
          <a:p>
            <a:r>
              <a:rPr lang="en-GB" b="1" dirty="0" smtClean="0">
                <a:solidFill>
                  <a:srgbClr val="0070C0"/>
                </a:solidFill>
              </a:rPr>
              <a:t>Our Approach on Conjoint DM</a:t>
            </a:r>
            <a:endParaRPr lang="en-AU" b="1" dirty="0">
              <a:solidFill>
                <a:srgbClr val="0070C0"/>
              </a:solidFill>
            </a:endParaRPr>
          </a:p>
        </p:txBody>
      </p:sp>
    </p:spTree>
    <p:extLst>
      <p:ext uri="{BB962C8B-B14F-4D97-AF65-F5344CB8AC3E}">
        <p14:creationId xmlns:p14="http://schemas.microsoft.com/office/powerpoint/2010/main" val="1719088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340768"/>
            <a:ext cx="8229600" cy="4525963"/>
          </a:xfrm>
        </p:spPr>
        <p:txBody>
          <a:bodyPr>
            <a:normAutofit fontScale="92500" lnSpcReduction="20000"/>
          </a:bodyPr>
          <a:lstStyle/>
          <a:p>
            <a:r>
              <a:rPr lang="en-GB" sz="2800" dirty="0"/>
              <a:t>We </a:t>
            </a:r>
            <a:r>
              <a:rPr lang="en-GB" sz="2800" dirty="0" smtClean="0"/>
              <a:t>have developed ship ontology aimed at managing </a:t>
            </a:r>
            <a:r>
              <a:rPr lang="en-GB" sz="2800" dirty="0"/>
              <a:t>the Big data by defining the meaning of data through adding context that gives information on the data. </a:t>
            </a:r>
            <a:endParaRPr lang="en-GB" sz="2800" dirty="0" smtClean="0"/>
          </a:p>
          <a:p>
            <a:r>
              <a:rPr lang="en-GB" sz="2800" dirty="0" smtClean="0"/>
              <a:t>Our </a:t>
            </a:r>
            <a:r>
              <a:rPr lang="en-GB" sz="2800" dirty="0"/>
              <a:t>works include Ontologies, RDF annotations and contexts. We carry out mining and visualization of big data both relational data </a:t>
            </a:r>
            <a:r>
              <a:rPr lang="en-GB" sz="2800" dirty="0" smtClean="0"/>
              <a:t>(ship warehouse data) </a:t>
            </a:r>
            <a:r>
              <a:rPr lang="en-GB" sz="2800" dirty="0"/>
              <a:t>and complex data includes tree structured data (Geo-data), </a:t>
            </a:r>
            <a:endParaRPr lang="en-GB" sz="2800" dirty="0" smtClean="0"/>
          </a:p>
          <a:p>
            <a:r>
              <a:rPr lang="en-GB" sz="2800" dirty="0" smtClean="0"/>
              <a:t>We work on XML based asset management (procedures </a:t>
            </a:r>
            <a:r>
              <a:rPr lang="en-GB" sz="2800" dirty="0"/>
              <a:t>and workflows), </a:t>
            </a:r>
            <a:r>
              <a:rPr lang="en-GB" sz="2800" dirty="0" smtClean="0"/>
              <a:t>semi-unstructured </a:t>
            </a:r>
            <a:r>
              <a:rPr lang="en-GB" sz="2800" dirty="0"/>
              <a:t>textual </a:t>
            </a:r>
            <a:r>
              <a:rPr lang="en-GB" sz="2800" dirty="0" smtClean="0"/>
              <a:t>data, voice data, image </a:t>
            </a:r>
            <a:r>
              <a:rPr lang="en-GB" sz="2800" dirty="0"/>
              <a:t>data (positions and locations), multimedia data (surveillance data), graphical data (Asset tracking data). </a:t>
            </a:r>
            <a:endParaRPr lang="en-AU" sz="2800" dirty="0"/>
          </a:p>
          <a:p>
            <a:endParaRPr lang="en-AU" dirty="0"/>
          </a:p>
        </p:txBody>
      </p:sp>
      <p:sp>
        <p:nvSpPr>
          <p:cNvPr id="4" name="Title 1"/>
          <p:cNvSpPr>
            <a:spLocks noGrp="1"/>
          </p:cNvSpPr>
          <p:nvPr>
            <p:ph type="title"/>
          </p:nvPr>
        </p:nvSpPr>
        <p:spPr>
          <a:xfrm>
            <a:off x="395536" y="188640"/>
            <a:ext cx="8229600" cy="1143000"/>
          </a:xfrm>
        </p:spPr>
        <p:txBody>
          <a:bodyPr>
            <a:normAutofit/>
          </a:bodyPr>
          <a:lstStyle/>
          <a:p>
            <a:r>
              <a:rPr lang="en-GB" b="1" dirty="0" smtClean="0">
                <a:solidFill>
                  <a:srgbClr val="0070C0"/>
                </a:solidFill>
              </a:rPr>
              <a:t>Conjoint DM + Ship Ontology</a:t>
            </a:r>
            <a:endParaRPr lang="en-AU" b="1" dirty="0">
              <a:solidFill>
                <a:srgbClr val="0070C0"/>
              </a:solidFill>
            </a:endParaRPr>
          </a:p>
        </p:txBody>
      </p:sp>
    </p:spTree>
    <p:extLst>
      <p:ext uri="{BB962C8B-B14F-4D97-AF65-F5344CB8AC3E}">
        <p14:creationId xmlns:p14="http://schemas.microsoft.com/office/powerpoint/2010/main" val="22958826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AU" b="1" dirty="0" smtClean="0">
                <a:solidFill>
                  <a:srgbClr val="0070C0"/>
                </a:solidFill>
              </a:rPr>
              <a:t>Real time Data Intelligence for Smart Ship</a:t>
            </a:r>
            <a:endParaRPr lang="en-AU" b="1" dirty="0">
              <a:solidFill>
                <a:srgbClr val="0070C0"/>
              </a:solidFill>
            </a:endParaRPr>
          </a:p>
        </p:txBody>
      </p:sp>
      <p:sp>
        <p:nvSpPr>
          <p:cNvPr id="3" name="Content Placeholder 2"/>
          <p:cNvSpPr>
            <a:spLocks noGrp="1"/>
          </p:cNvSpPr>
          <p:nvPr>
            <p:ph idx="1"/>
          </p:nvPr>
        </p:nvSpPr>
        <p:spPr>
          <a:xfrm>
            <a:off x="0" y="1736725"/>
            <a:ext cx="8964488" cy="4525963"/>
          </a:xfrm>
        </p:spPr>
        <p:txBody>
          <a:bodyPr/>
          <a:lstStyle/>
          <a:p>
            <a:pPr marL="0" indent="0">
              <a:buNone/>
            </a:pPr>
            <a:r>
              <a:rPr lang="en-AU" b="1" dirty="0" smtClean="0"/>
              <a:t>Ship Asset Ontology</a:t>
            </a:r>
          </a:p>
          <a:p>
            <a:pPr marL="457200" lvl="1" indent="0">
              <a:buNone/>
            </a:pPr>
            <a:endParaRPr lang="en-AU" dirty="0" smtClean="0"/>
          </a:p>
          <a:p>
            <a:pPr marL="457200" lvl="1" indent="0">
              <a:buNone/>
            </a:pPr>
            <a:endParaRPr lang="en-AU" dirty="0"/>
          </a:p>
        </p:txBody>
      </p:sp>
      <p:sp>
        <p:nvSpPr>
          <p:cNvPr id="4" name="TextBox 3"/>
          <p:cNvSpPr txBox="1"/>
          <p:nvPr/>
        </p:nvSpPr>
        <p:spPr>
          <a:xfrm>
            <a:off x="6084167" y="1736725"/>
            <a:ext cx="2082101" cy="369332"/>
          </a:xfrm>
          <a:prstGeom prst="rect">
            <a:avLst/>
          </a:prstGeom>
          <a:noFill/>
        </p:spPr>
        <p:txBody>
          <a:bodyPr wrap="square" rtlCol="0">
            <a:spAutoFit/>
          </a:bodyPr>
          <a:lstStyle/>
          <a:p>
            <a:r>
              <a:rPr lang="en-AU" b="1" dirty="0" smtClean="0"/>
              <a:t>Ship Class Common </a:t>
            </a:r>
            <a:endParaRPr lang="en-AU" b="1" dirty="0"/>
          </a:p>
        </p:txBody>
      </p:sp>
      <p:sp>
        <p:nvSpPr>
          <p:cNvPr id="5" name="TextBox 4"/>
          <p:cNvSpPr txBox="1"/>
          <p:nvPr/>
        </p:nvSpPr>
        <p:spPr>
          <a:xfrm>
            <a:off x="4662156" y="2663841"/>
            <a:ext cx="1224012" cy="523220"/>
          </a:xfrm>
          <a:prstGeom prst="rect">
            <a:avLst/>
          </a:prstGeom>
          <a:noFill/>
        </p:spPr>
        <p:txBody>
          <a:bodyPr wrap="square" rtlCol="0">
            <a:spAutoFit/>
          </a:bodyPr>
          <a:lstStyle/>
          <a:p>
            <a:r>
              <a:rPr lang="en-AU" sz="1400" b="1" dirty="0" smtClean="0"/>
              <a:t>Ship </a:t>
            </a:r>
            <a:r>
              <a:rPr lang="en-AU" sz="1400" b="1" dirty="0"/>
              <a:t>T</a:t>
            </a:r>
            <a:r>
              <a:rPr lang="en-AU" sz="1400" b="1" dirty="0" smtClean="0"/>
              <a:t>ype 1 Common </a:t>
            </a:r>
            <a:endParaRPr lang="en-AU" sz="1400" b="1" dirty="0"/>
          </a:p>
        </p:txBody>
      </p:sp>
      <p:sp>
        <p:nvSpPr>
          <p:cNvPr id="6" name="TextBox 5"/>
          <p:cNvSpPr txBox="1"/>
          <p:nvPr/>
        </p:nvSpPr>
        <p:spPr>
          <a:xfrm>
            <a:off x="6322859" y="2663841"/>
            <a:ext cx="1080120" cy="523220"/>
          </a:xfrm>
          <a:prstGeom prst="rect">
            <a:avLst/>
          </a:prstGeom>
          <a:noFill/>
        </p:spPr>
        <p:txBody>
          <a:bodyPr wrap="square" rtlCol="0">
            <a:spAutoFit/>
          </a:bodyPr>
          <a:lstStyle/>
          <a:p>
            <a:r>
              <a:rPr lang="en-AU" sz="1400" b="1" dirty="0" smtClean="0"/>
              <a:t>Ship </a:t>
            </a:r>
            <a:r>
              <a:rPr lang="en-AU" sz="1400" b="1" dirty="0"/>
              <a:t>T</a:t>
            </a:r>
            <a:r>
              <a:rPr lang="en-AU" sz="1400" b="1" dirty="0" smtClean="0"/>
              <a:t>ype 2</a:t>
            </a:r>
          </a:p>
          <a:p>
            <a:r>
              <a:rPr lang="en-AU" sz="1400" b="1" dirty="0" smtClean="0"/>
              <a:t>Common </a:t>
            </a:r>
            <a:endParaRPr lang="en-AU" sz="1400" b="1" dirty="0"/>
          </a:p>
        </p:txBody>
      </p:sp>
      <p:sp>
        <p:nvSpPr>
          <p:cNvPr id="8" name="TextBox 7"/>
          <p:cNvSpPr txBox="1"/>
          <p:nvPr/>
        </p:nvSpPr>
        <p:spPr>
          <a:xfrm>
            <a:off x="3203848" y="3645024"/>
            <a:ext cx="720080" cy="276999"/>
          </a:xfrm>
          <a:prstGeom prst="rect">
            <a:avLst/>
          </a:prstGeom>
          <a:noFill/>
        </p:spPr>
        <p:txBody>
          <a:bodyPr wrap="square" rtlCol="0">
            <a:spAutoFit/>
          </a:bodyPr>
          <a:lstStyle/>
          <a:p>
            <a:r>
              <a:rPr lang="en-AU" sz="1200" b="1" dirty="0" smtClean="0"/>
              <a:t>Ship 1A </a:t>
            </a:r>
            <a:endParaRPr lang="en-AU" sz="1200" b="1" dirty="0"/>
          </a:p>
        </p:txBody>
      </p:sp>
      <p:cxnSp>
        <p:nvCxnSpPr>
          <p:cNvPr id="10" name="Straight Connector 9"/>
          <p:cNvCxnSpPr/>
          <p:nvPr/>
        </p:nvCxnSpPr>
        <p:spPr>
          <a:xfrm flipH="1">
            <a:off x="5508104" y="2115024"/>
            <a:ext cx="1152128" cy="442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6" idx="0"/>
          </p:cNvCxnSpPr>
          <p:nvPr/>
        </p:nvCxnSpPr>
        <p:spPr>
          <a:xfrm>
            <a:off x="6862919" y="2202954"/>
            <a:ext cx="0" cy="460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2"/>
          </p:cNvCxnSpPr>
          <p:nvPr/>
        </p:nvCxnSpPr>
        <p:spPr>
          <a:xfrm>
            <a:off x="7125218" y="2106057"/>
            <a:ext cx="1041051" cy="4789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924512" y="3658924"/>
            <a:ext cx="791503" cy="276999"/>
          </a:xfrm>
          <a:prstGeom prst="rect">
            <a:avLst/>
          </a:prstGeom>
          <a:noFill/>
        </p:spPr>
        <p:txBody>
          <a:bodyPr wrap="square" rtlCol="0">
            <a:spAutoFit/>
          </a:bodyPr>
          <a:lstStyle/>
          <a:p>
            <a:r>
              <a:rPr lang="en-AU" sz="1200" b="1" dirty="0" smtClean="0"/>
              <a:t>Ship 1B </a:t>
            </a:r>
            <a:endParaRPr lang="en-AU" sz="1200" b="1" dirty="0"/>
          </a:p>
        </p:txBody>
      </p:sp>
      <p:sp>
        <p:nvSpPr>
          <p:cNvPr id="17" name="TextBox 16"/>
          <p:cNvSpPr txBox="1"/>
          <p:nvPr/>
        </p:nvSpPr>
        <p:spPr>
          <a:xfrm>
            <a:off x="5004048" y="3658924"/>
            <a:ext cx="864096" cy="276999"/>
          </a:xfrm>
          <a:prstGeom prst="rect">
            <a:avLst/>
          </a:prstGeom>
          <a:noFill/>
        </p:spPr>
        <p:txBody>
          <a:bodyPr wrap="square" rtlCol="0">
            <a:spAutoFit/>
          </a:bodyPr>
          <a:lstStyle/>
          <a:p>
            <a:r>
              <a:rPr lang="en-AU" sz="1200" b="1" dirty="0" smtClean="0"/>
              <a:t>Ship 1N </a:t>
            </a:r>
            <a:endParaRPr lang="en-AU" sz="1200" b="1" dirty="0"/>
          </a:p>
        </p:txBody>
      </p:sp>
      <p:sp>
        <p:nvSpPr>
          <p:cNvPr id="18" name="TextBox 17"/>
          <p:cNvSpPr txBox="1"/>
          <p:nvPr/>
        </p:nvSpPr>
        <p:spPr>
          <a:xfrm>
            <a:off x="5962819" y="3672093"/>
            <a:ext cx="720080" cy="276999"/>
          </a:xfrm>
          <a:prstGeom prst="rect">
            <a:avLst/>
          </a:prstGeom>
          <a:noFill/>
        </p:spPr>
        <p:txBody>
          <a:bodyPr wrap="square" rtlCol="0">
            <a:spAutoFit/>
          </a:bodyPr>
          <a:lstStyle/>
          <a:p>
            <a:r>
              <a:rPr lang="en-AU" sz="1200" b="1" dirty="0" smtClean="0"/>
              <a:t>Ship 2A </a:t>
            </a:r>
            <a:endParaRPr lang="en-AU" sz="1200" b="1" dirty="0"/>
          </a:p>
        </p:txBody>
      </p:sp>
      <p:sp>
        <p:nvSpPr>
          <p:cNvPr id="19" name="TextBox 18"/>
          <p:cNvSpPr txBox="1"/>
          <p:nvPr/>
        </p:nvSpPr>
        <p:spPr>
          <a:xfrm>
            <a:off x="6720288" y="3668566"/>
            <a:ext cx="720080" cy="276999"/>
          </a:xfrm>
          <a:prstGeom prst="rect">
            <a:avLst/>
          </a:prstGeom>
          <a:noFill/>
        </p:spPr>
        <p:txBody>
          <a:bodyPr wrap="square" rtlCol="0">
            <a:spAutoFit/>
          </a:bodyPr>
          <a:lstStyle/>
          <a:p>
            <a:r>
              <a:rPr lang="en-AU" sz="1200" b="1" dirty="0" smtClean="0"/>
              <a:t>Ship 2B </a:t>
            </a:r>
            <a:endParaRPr lang="en-AU" sz="1200" b="1" dirty="0"/>
          </a:p>
        </p:txBody>
      </p:sp>
      <p:sp>
        <p:nvSpPr>
          <p:cNvPr id="20" name="TextBox 19"/>
          <p:cNvSpPr txBox="1"/>
          <p:nvPr/>
        </p:nvSpPr>
        <p:spPr>
          <a:xfrm>
            <a:off x="7637963" y="3672093"/>
            <a:ext cx="864096" cy="276999"/>
          </a:xfrm>
          <a:prstGeom prst="rect">
            <a:avLst/>
          </a:prstGeom>
          <a:noFill/>
        </p:spPr>
        <p:txBody>
          <a:bodyPr wrap="square" rtlCol="0">
            <a:spAutoFit/>
          </a:bodyPr>
          <a:lstStyle/>
          <a:p>
            <a:r>
              <a:rPr lang="en-AU" sz="1200" b="1" dirty="0" smtClean="0"/>
              <a:t>Ship 2N </a:t>
            </a:r>
            <a:endParaRPr lang="en-AU" sz="1200" b="1" dirty="0"/>
          </a:p>
        </p:txBody>
      </p:sp>
      <p:cxnSp>
        <p:nvCxnSpPr>
          <p:cNvPr id="22" name="Straight Connector 21"/>
          <p:cNvCxnSpPr>
            <a:endCxn id="8" idx="0"/>
          </p:cNvCxnSpPr>
          <p:nvPr/>
        </p:nvCxnSpPr>
        <p:spPr>
          <a:xfrm flipH="1">
            <a:off x="3563888" y="3180597"/>
            <a:ext cx="1296144" cy="464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6" idx="0"/>
          </p:cNvCxnSpPr>
          <p:nvPr/>
        </p:nvCxnSpPr>
        <p:spPr>
          <a:xfrm flipH="1">
            <a:off x="4320264" y="3180597"/>
            <a:ext cx="683784" cy="4783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7" idx="0"/>
          </p:cNvCxnSpPr>
          <p:nvPr/>
        </p:nvCxnSpPr>
        <p:spPr>
          <a:xfrm>
            <a:off x="5202092" y="3180597"/>
            <a:ext cx="234004" cy="4783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8" idx="0"/>
          </p:cNvCxnSpPr>
          <p:nvPr/>
        </p:nvCxnSpPr>
        <p:spPr>
          <a:xfrm flipH="1">
            <a:off x="6322859" y="3172359"/>
            <a:ext cx="337373" cy="49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6" idx="2"/>
          </p:cNvCxnSpPr>
          <p:nvPr/>
        </p:nvCxnSpPr>
        <p:spPr>
          <a:xfrm>
            <a:off x="6862919" y="3187061"/>
            <a:ext cx="0" cy="276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080328" y="3180597"/>
            <a:ext cx="804040" cy="487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388424" y="3172359"/>
            <a:ext cx="218582" cy="472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607006" y="3172359"/>
            <a:ext cx="0" cy="499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607006" y="3172359"/>
            <a:ext cx="429490" cy="499734"/>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791264" y="4342592"/>
            <a:ext cx="1086345" cy="276999"/>
          </a:xfrm>
          <a:prstGeom prst="rect">
            <a:avLst/>
          </a:prstGeom>
          <a:noFill/>
        </p:spPr>
        <p:txBody>
          <a:bodyPr wrap="square" rtlCol="0">
            <a:spAutoFit/>
          </a:bodyPr>
          <a:lstStyle/>
          <a:p>
            <a:r>
              <a:rPr lang="en-AU" sz="1200" b="1" dirty="0" smtClean="0"/>
              <a:t>Platform 1A1</a:t>
            </a:r>
            <a:endParaRPr lang="en-AU" sz="1200" b="1" dirty="0"/>
          </a:p>
        </p:txBody>
      </p:sp>
      <p:sp>
        <p:nvSpPr>
          <p:cNvPr id="41" name="TextBox 40"/>
          <p:cNvSpPr txBox="1"/>
          <p:nvPr/>
        </p:nvSpPr>
        <p:spPr>
          <a:xfrm>
            <a:off x="8063880" y="2687455"/>
            <a:ext cx="1080120" cy="523220"/>
          </a:xfrm>
          <a:prstGeom prst="rect">
            <a:avLst/>
          </a:prstGeom>
          <a:noFill/>
        </p:spPr>
        <p:txBody>
          <a:bodyPr wrap="square" rtlCol="0">
            <a:spAutoFit/>
          </a:bodyPr>
          <a:lstStyle/>
          <a:p>
            <a:r>
              <a:rPr lang="en-AU" sz="1400" b="1" dirty="0" smtClean="0"/>
              <a:t>Ship </a:t>
            </a:r>
            <a:r>
              <a:rPr lang="en-AU" sz="1400" b="1" dirty="0"/>
              <a:t>T</a:t>
            </a:r>
            <a:r>
              <a:rPr lang="en-AU" sz="1400" b="1" dirty="0" smtClean="0"/>
              <a:t>ype N</a:t>
            </a:r>
          </a:p>
          <a:p>
            <a:r>
              <a:rPr lang="en-AU" sz="1400" b="1" dirty="0" smtClean="0"/>
              <a:t>Common </a:t>
            </a:r>
            <a:endParaRPr lang="en-AU" sz="1400" b="1" dirty="0"/>
          </a:p>
        </p:txBody>
      </p:sp>
      <p:sp>
        <p:nvSpPr>
          <p:cNvPr id="42" name="TextBox 41"/>
          <p:cNvSpPr txBox="1"/>
          <p:nvPr/>
        </p:nvSpPr>
        <p:spPr>
          <a:xfrm>
            <a:off x="827584" y="4869160"/>
            <a:ext cx="1008112" cy="276999"/>
          </a:xfrm>
          <a:prstGeom prst="rect">
            <a:avLst/>
          </a:prstGeom>
          <a:noFill/>
        </p:spPr>
        <p:txBody>
          <a:bodyPr wrap="square" rtlCol="0">
            <a:spAutoFit/>
          </a:bodyPr>
          <a:lstStyle/>
          <a:p>
            <a:r>
              <a:rPr lang="en-AU" sz="1200" b="1" dirty="0" smtClean="0"/>
              <a:t>System X1</a:t>
            </a:r>
            <a:endParaRPr lang="en-AU" sz="1200" b="1" dirty="0"/>
          </a:p>
        </p:txBody>
      </p:sp>
      <p:sp>
        <p:nvSpPr>
          <p:cNvPr id="43" name="TextBox 42"/>
          <p:cNvSpPr txBox="1"/>
          <p:nvPr/>
        </p:nvSpPr>
        <p:spPr>
          <a:xfrm>
            <a:off x="2922040" y="4363793"/>
            <a:ext cx="1217911" cy="276999"/>
          </a:xfrm>
          <a:prstGeom prst="rect">
            <a:avLst/>
          </a:prstGeom>
          <a:noFill/>
        </p:spPr>
        <p:txBody>
          <a:bodyPr wrap="square" rtlCol="0">
            <a:spAutoFit/>
          </a:bodyPr>
          <a:lstStyle/>
          <a:p>
            <a:r>
              <a:rPr lang="en-AU" sz="1200" b="1" dirty="0" smtClean="0"/>
              <a:t>Platform 1A2</a:t>
            </a:r>
            <a:endParaRPr lang="en-AU" sz="1200" b="1" dirty="0"/>
          </a:p>
        </p:txBody>
      </p:sp>
      <p:sp>
        <p:nvSpPr>
          <p:cNvPr id="44" name="TextBox 43"/>
          <p:cNvSpPr txBox="1"/>
          <p:nvPr/>
        </p:nvSpPr>
        <p:spPr>
          <a:xfrm>
            <a:off x="4124641" y="4354998"/>
            <a:ext cx="1217911" cy="276999"/>
          </a:xfrm>
          <a:prstGeom prst="rect">
            <a:avLst/>
          </a:prstGeom>
          <a:noFill/>
        </p:spPr>
        <p:txBody>
          <a:bodyPr wrap="square" rtlCol="0">
            <a:spAutoFit/>
          </a:bodyPr>
          <a:lstStyle/>
          <a:p>
            <a:r>
              <a:rPr lang="en-AU" sz="1200" b="1" dirty="0" smtClean="0"/>
              <a:t>Platform 1AN</a:t>
            </a:r>
            <a:endParaRPr lang="en-AU" sz="1200" b="1" dirty="0"/>
          </a:p>
        </p:txBody>
      </p:sp>
      <p:sp>
        <p:nvSpPr>
          <p:cNvPr id="45" name="TextBox 44"/>
          <p:cNvSpPr txBox="1"/>
          <p:nvPr/>
        </p:nvSpPr>
        <p:spPr>
          <a:xfrm>
            <a:off x="1830381" y="4883060"/>
            <a:ext cx="1008112" cy="276999"/>
          </a:xfrm>
          <a:prstGeom prst="rect">
            <a:avLst/>
          </a:prstGeom>
          <a:noFill/>
        </p:spPr>
        <p:txBody>
          <a:bodyPr wrap="square" rtlCol="0">
            <a:spAutoFit/>
          </a:bodyPr>
          <a:lstStyle/>
          <a:p>
            <a:r>
              <a:rPr lang="en-AU" sz="1200" b="1" dirty="0" smtClean="0"/>
              <a:t>System X2</a:t>
            </a:r>
            <a:endParaRPr lang="en-AU" sz="1200" b="1" dirty="0"/>
          </a:p>
        </p:txBody>
      </p:sp>
      <p:sp>
        <p:nvSpPr>
          <p:cNvPr id="46" name="TextBox 45"/>
          <p:cNvSpPr txBox="1"/>
          <p:nvPr/>
        </p:nvSpPr>
        <p:spPr>
          <a:xfrm>
            <a:off x="2872235" y="4883060"/>
            <a:ext cx="1008112" cy="276999"/>
          </a:xfrm>
          <a:prstGeom prst="rect">
            <a:avLst/>
          </a:prstGeom>
          <a:noFill/>
        </p:spPr>
        <p:txBody>
          <a:bodyPr wrap="square" rtlCol="0">
            <a:spAutoFit/>
          </a:bodyPr>
          <a:lstStyle/>
          <a:p>
            <a:r>
              <a:rPr lang="en-AU" sz="1200" b="1" dirty="0" smtClean="0"/>
              <a:t>System XN</a:t>
            </a:r>
            <a:endParaRPr lang="en-AU" sz="1200" b="1" dirty="0"/>
          </a:p>
        </p:txBody>
      </p:sp>
      <p:sp>
        <p:nvSpPr>
          <p:cNvPr id="47" name="TextBox 46"/>
          <p:cNvSpPr txBox="1"/>
          <p:nvPr/>
        </p:nvSpPr>
        <p:spPr>
          <a:xfrm>
            <a:off x="179512" y="5373216"/>
            <a:ext cx="1285455" cy="276999"/>
          </a:xfrm>
          <a:prstGeom prst="rect">
            <a:avLst/>
          </a:prstGeom>
          <a:noFill/>
        </p:spPr>
        <p:txBody>
          <a:bodyPr wrap="square" rtlCol="0">
            <a:spAutoFit/>
          </a:bodyPr>
          <a:lstStyle/>
          <a:p>
            <a:r>
              <a:rPr lang="en-AU" sz="1200" b="1" dirty="0" smtClean="0"/>
              <a:t>Sub-System X1</a:t>
            </a:r>
            <a:endParaRPr lang="en-AU" sz="1200" b="1" dirty="0"/>
          </a:p>
        </p:txBody>
      </p:sp>
      <p:sp>
        <p:nvSpPr>
          <p:cNvPr id="48" name="TextBox 47"/>
          <p:cNvSpPr txBox="1"/>
          <p:nvPr/>
        </p:nvSpPr>
        <p:spPr>
          <a:xfrm>
            <a:off x="1458105" y="5393381"/>
            <a:ext cx="1285455" cy="276999"/>
          </a:xfrm>
          <a:prstGeom prst="rect">
            <a:avLst/>
          </a:prstGeom>
          <a:noFill/>
        </p:spPr>
        <p:txBody>
          <a:bodyPr wrap="square" rtlCol="0">
            <a:spAutoFit/>
          </a:bodyPr>
          <a:lstStyle/>
          <a:p>
            <a:r>
              <a:rPr lang="en-AU" sz="1200" b="1" dirty="0" smtClean="0"/>
              <a:t>Sub-System X2</a:t>
            </a:r>
            <a:endParaRPr lang="en-AU" sz="1200" b="1" dirty="0"/>
          </a:p>
        </p:txBody>
      </p:sp>
      <p:sp>
        <p:nvSpPr>
          <p:cNvPr id="49" name="TextBox 48"/>
          <p:cNvSpPr txBox="1"/>
          <p:nvPr/>
        </p:nvSpPr>
        <p:spPr>
          <a:xfrm>
            <a:off x="2836394" y="5393381"/>
            <a:ext cx="1285455" cy="276999"/>
          </a:xfrm>
          <a:prstGeom prst="rect">
            <a:avLst/>
          </a:prstGeom>
          <a:noFill/>
        </p:spPr>
        <p:txBody>
          <a:bodyPr wrap="square" rtlCol="0">
            <a:spAutoFit/>
          </a:bodyPr>
          <a:lstStyle/>
          <a:p>
            <a:r>
              <a:rPr lang="en-AU" sz="1200" b="1" dirty="0" smtClean="0"/>
              <a:t>Sub-System XN</a:t>
            </a:r>
            <a:endParaRPr lang="en-AU" sz="1200" b="1" dirty="0"/>
          </a:p>
        </p:txBody>
      </p:sp>
      <p:sp>
        <p:nvSpPr>
          <p:cNvPr id="50" name="TextBox 49"/>
          <p:cNvSpPr txBox="1"/>
          <p:nvPr/>
        </p:nvSpPr>
        <p:spPr>
          <a:xfrm>
            <a:off x="0" y="5802615"/>
            <a:ext cx="1285455" cy="276999"/>
          </a:xfrm>
          <a:prstGeom prst="rect">
            <a:avLst/>
          </a:prstGeom>
          <a:noFill/>
        </p:spPr>
        <p:txBody>
          <a:bodyPr wrap="square" rtlCol="0">
            <a:spAutoFit/>
          </a:bodyPr>
          <a:lstStyle/>
          <a:p>
            <a:r>
              <a:rPr lang="en-AU" sz="1200" b="1" dirty="0" smtClean="0"/>
              <a:t>Parts X1</a:t>
            </a:r>
            <a:endParaRPr lang="en-AU" sz="1200" b="1" dirty="0"/>
          </a:p>
        </p:txBody>
      </p:sp>
      <p:sp>
        <p:nvSpPr>
          <p:cNvPr id="51" name="TextBox 50"/>
          <p:cNvSpPr txBox="1"/>
          <p:nvPr/>
        </p:nvSpPr>
        <p:spPr>
          <a:xfrm>
            <a:off x="827584" y="5815573"/>
            <a:ext cx="1285455" cy="276999"/>
          </a:xfrm>
          <a:prstGeom prst="rect">
            <a:avLst/>
          </a:prstGeom>
          <a:noFill/>
        </p:spPr>
        <p:txBody>
          <a:bodyPr wrap="square" rtlCol="0">
            <a:spAutoFit/>
          </a:bodyPr>
          <a:lstStyle/>
          <a:p>
            <a:r>
              <a:rPr lang="en-AU" sz="1200" b="1" dirty="0" smtClean="0"/>
              <a:t>Parts X2</a:t>
            </a:r>
            <a:endParaRPr lang="en-AU" sz="1200" b="1" dirty="0"/>
          </a:p>
        </p:txBody>
      </p:sp>
      <p:sp>
        <p:nvSpPr>
          <p:cNvPr id="52" name="TextBox 51"/>
          <p:cNvSpPr txBox="1"/>
          <p:nvPr/>
        </p:nvSpPr>
        <p:spPr>
          <a:xfrm>
            <a:off x="1830381" y="5802614"/>
            <a:ext cx="1285455" cy="276999"/>
          </a:xfrm>
          <a:prstGeom prst="rect">
            <a:avLst/>
          </a:prstGeom>
          <a:noFill/>
        </p:spPr>
        <p:txBody>
          <a:bodyPr wrap="square" rtlCol="0">
            <a:spAutoFit/>
          </a:bodyPr>
          <a:lstStyle/>
          <a:p>
            <a:r>
              <a:rPr lang="en-AU" sz="1200" b="1" dirty="0" smtClean="0"/>
              <a:t>Parts XN</a:t>
            </a:r>
            <a:endParaRPr lang="en-AU" sz="1200" b="1" dirty="0"/>
          </a:p>
        </p:txBody>
      </p:sp>
      <p:cxnSp>
        <p:nvCxnSpPr>
          <p:cNvPr id="54" name="Straight Connector 53"/>
          <p:cNvCxnSpPr/>
          <p:nvPr/>
        </p:nvCxnSpPr>
        <p:spPr>
          <a:xfrm flipH="1">
            <a:off x="2473108" y="3935923"/>
            <a:ext cx="730740" cy="419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376291" y="3949092"/>
            <a:ext cx="102830" cy="414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58376" y="3949092"/>
            <a:ext cx="813624" cy="414701"/>
          </a:xfrm>
          <a:prstGeom prst="line">
            <a:avLst/>
          </a:prstGeom>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6152035" y="4087372"/>
            <a:ext cx="594044" cy="357173"/>
            <a:chOff x="5202092" y="3935923"/>
            <a:chExt cx="594044" cy="357173"/>
          </a:xfrm>
        </p:grpSpPr>
        <p:cxnSp>
          <p:nvCxnSpPr>
            <p:cNvPr id="60" name="Straight Connector 59"/>
            <p:cNvCxnSpPr/>
            <p:nvPr/>
          </p:nvCxnSpPr>
          <p:spPr>
            <a:xfrm flipH="1">
              <a:off x="5202092" y="3949092"/>
              <a:ext cx="140460" cy="207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17" idx="2"/>
            </p:cNvCxnSpPr>
            <p:nvPr/>
          </p:nvCxnSpPr>
          <p:spPr>
            <a:xfrm>
              <a:off x="5436096" y="3935923"/>
              <a:ext cx="0" cy="285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508104" y="3949092"/>
              <a:ext cx="288032" cy="3440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5354492" y="4088323"/>
            <a:ext cx="594044" cy="357173"/>
            <a:chOff x="5202092" y="3935923"/>
            <a:chExt cx="594044" cy="357173"/>
          </a:xfrm>
        </p:grpSpPr>
        <p:cxnSp>
          <p:nvCxnSpPr>
            <p:cNvPr id="68" name="Straight Connector 67"/>
            <p:cNvCxnSpPr/>
            <p:nvPr/>
          </p:nvCxnSpPr>
          <p:spPr>
            <a:xfrm flipH="1">
              <a:off x="5202092" y="3949092"/>
              <a:ext cx="140460" cy="207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436096" y="3935923"/>
              <a:ext cx="0" cy="285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508104" y="3949092"/>
              <a:ext cx="288032" cy="3440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6888304" y="4082260"/>
            <a:ext cx="594044" cy="357173"/>
            <a:chOff x="5202092" y="3935923"/>
            <a:chExt cx="594044" cy="357173"/>
          </a:xfrm>
        </p:grpSpPr>
        <p:cxnSp>
          <p:nvCxnSpPr>
            <p:cNvPr id="72" name="Straight Connector 71"/>
            <p:cNvCxnSpPr/>
            <p:nvPr/>
          </p:nvCxnSpPr>
          <p:spPr>
            <a:xfrm flipH="1">
              <a:off x="5202092" y="3949092"/>
              <a:ext cx="140460" cy="207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36096" y="3935923"/>
              <a:ext cx="0" cy="285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508104" y="3949092"/>
              <a:ext cx="288032" cy="3440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7799781" y="4110704"/>
            <a:ext cx="594044" cy="357173"/>
            <a:chOff x="5202092" y="3935923"/>
            <a:chExt cx="594044" cy="357173"/>
          </a:xfrm>
        </p:grpSpPr>
        <p:cxnSp>
          <p:nvCxnSpPr>
            <p:cNvPr id="76" name="Straight Connector 75"/>
            <p:cNvCxnSpPr/>
            <p:nvPr/>
          </p:nvCxnSpPr>
          <p:spPr>
            <a:xfrm flipH="1">
              <a:off x="5202092" y="3949092"/>
              <a:ext cx="140460" cy="207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436096" y="3935923"/>
              <a:ext cx="0" cy="285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508104" y="3949092"/>
              <a:ext cx="288032" cy="3440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1331643" y="4628833"/>
            <a:ext cx="1590400" cy="298334"/>
            <a:chOff x="4755500" y="3935923"/>
            <a:chExt cx="1040636" cy="357173"/>
          </a:xfrm>
        </p:grpSpPr>
        <p:cxnSp>
          <p:nvCxnSpPr>
            <p:cNvPr id="80" name="Straight Connector 79"/>
            <p:cNvCxnSpPr>
              <a:endCxn id="42" idx="0"/>
            </p:cNvCxnSpPr>
            <p:nvPr/>
          </p:nvCxnSpPr>
          <p:spPr>
            <a:xfrm flipH="1">
              <a:off x="4755500" y="3949092"/>
              <a:ext cx="587053" cy="27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436096" y="3935923"/>
              <a:ext cx="0" cy="285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508104" y="3949092"/>
              <a:ext cx="288032" cy="3440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3617916" y="4633677"/>
            <a:ext cx="594044" cy="357173"/>
            <a:chOff x="5202092" y="3935923"/>
            <a:chExt cx="594044" cy="357173"/>
          </a:xfrm>
        </p:grpSpPr>
        <p:cxnSp>
          <p:nvCxnSpPr>
            <p:cNvPr id="84" name="Straight Connector 83"/>
            <p:cNvCxnSpPr/>
            <p:nvPr/>
          </p:nvCxnSpPr>
          <p:spPr>
            <a:xfrm flipH="1">
              <a:off x="5202092" y="3949092"/>
              <a:ext cx="140460" cy="207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436096" y="3935923"/>
              <a:ext cx="0" cy="285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508104" y="3949092"/>
              <a:ext cx="288032" cy="3440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4735256" y="4664386"/>
            <a:ext cx="594044" cy="357173"/>
            <a:chOff x="5202092" y="3935923"/>
            <a:chExt cx="594044" cy="357173"/>
          </a:xfrm>
        </p:grpSpPr>
        <p:cxnSp>
          <p:nvCxnSpPr>
            <p:cNvPr id="88" name="Straight Connector 87"/>
            <p:cNvCxnSpPr/>
            <p:nvPr/>
          </p:nvCxnSpPr>
          <p:spPr>
            <a:xfrm flipH="1">
              <a:off x="5202092" y="3949092"/>
              <a:ext cx="140460" cy="207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436096" y="3935923"/>
              <a:ext cx="0" cy="285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508104" y="3949092"/>
              <a:ext cx="288032" cy="34400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a:endCxn id="47" idx="0"/>
          </p:cNvCxnSpPr>
          <p:nvPr/>
        </p:nvCxnSpPr>
        <p:spPr>
          <a:xfrm flipH="1">
            <a:off x="822240" y="5160059"/>
            <a:ext cx="293376" cy="213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2" idx="2"/>
          </p:cNvCxnSpPr>
          <p:nvPr/>
        </p:nvCxnSpPr>
        <p:spPr>
          <a:xfrm>
            <a:off x="1331640" y="5146159"/>
            <a:ext cx="448598" cy="365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555939" y="5160059"/>
            <a:ext cx="1647909" cy="233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323528" y="5650215"/>
            <a:ext cx="216024" cy="152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68928" y="5650215"/>
            <a:ext cx="0" cy="165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285455" y="5650215"/>
            <a:ext cx="694257" cy="1653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8295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29600" cy="4525963"/>
          </a:xfrm>
        </p:spPr>
        <p:txBody>
          <a:bodyPr>
            <a:normAutofit fontScale="77500" lnSpcReduction="20000"/>
          </a:bodyPr>
          <a:lstStyle/>
          <a:p>
            <a:pPr lvl="0" hangingPunct="0"/>
            <a:r>
              <a:rPr lang="en-US" dirty="0" smtClean="0"/>
              <a:t>cleansing </a:t>
            </a:r>
            <a:r>
              <a:rPr lang="en-US" dirty="0"/>
              <a:t>and filtering the noisy unstructured data with respect to structured data; </a:t>
            </a:r>
            <a:endParaRPr lang="en-AU" dirty="0"/>
          </a:p>
          <a:p>
            <a:pPr lvl="0" hangingPunct="0"/>
            <a:r>
              <a:rPr lang="en-US" dirty="0"/>
              <a:t>text annotation to enrich the unstructured data semantically;</a:t>
            </a:r>
            <a:endParaRPr lang="en-AU" dirty="0"/>
          </a:p>
          <a:p>
            <a:pPr lvl="0" hangingPunct="0"/>
            <a:r>
              <a:rPr lang="en-US" dirty="0"/>
              <a:t>fuzzy matching and searching over structured data based on annotated values for deriving the correlation between data and content;</a:t>
            </a:r>
            <a:endParaRPr lang="en-AU" dirty="0"/>
          </a:p>
          <a:p>
            <a:pPr lvl="0" hangingPunct="0"/>
            <a:r>
              <a:rPr lang="en-US" dirty="0"/>
              <a:t>discovering the linkages between data and content;</a:t>
            </a:r>
            <a:endParaRPr lang="en-AU" dirty="0"/>
          </a:p>
          <a:p>
            <a:pPr lvl="0" hangingPunct="0"/>
            <a:r>
              <a:rPr lang="en-US" dirty="0"/>
              <a:t>representations of the conjoint information that is suitable for </a:t>
            </a:r>
            <a:r>
              <a:rPr lang="en-US" dirty="0" smtClean="0"/>
              <a:t>predictive analytics; </a:t>
            </a:r>
            <a:endParaRPr lang="en-AU" dirty="0"/>
          </a:p>
          <a:p>
            <a:pPr lvl="0" hangingPunct="0"/>
            <a:r>
              <a:rPr lang="en-US" dirty="0"/>
              <a:t>allowing new insights in the form of business intelligence and deep knowledge from the integrated data and content together.</a:t>
            </a:r>
            <a:endParaRPr lang="en-AU" dirty="0"/>
          </a:p>
          <a:p>
            <a:endParaRPr lang="en-AU" dirty="0"/>
          </a:p>
        </p:txBody>
      </p:sp>
      <p:sp>
        <p:nvSpPr>
          <p:cNvPr id="5" name="Title 1"/>
          <p:cNvSpPr txBox="1">
            <a:spLocks/>
          </p:cNvSpPr>
          <p:nvPr/>
        </p:nvSpPr>
        <p:spPr>
          <a:xfrm>
            <a:off x="609600"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rgbClr val="0070C0"/>
                </a:solidFill>
              </a:rPr>
              <a:t>Our Aim on Conjoint DM</a:t>
            </a:r>
            <a:endParaRPr lang="en-AU" b="1" dirty="0">
              <a:solidFill>
                <a:srgbClr val="0070C0"/>
              </a:solidFill>
            </a:endParaRPr>
          </a:p>
        </p:txBody>
      </p:sp>
    </p:spTree>
    <p:extLst>
      <p:ext uri="{BB962C8B-B14F-4D97-AF65-F5344CB8AC3E}">
        <p14:creationId xmlns:p14="http://schemas.microsoft.com/office/powerpoint/2010/main" val="4233911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7544" y="116632"/>
            <a:ext cx="8229600" cy="1143000"/>
          </a:xfrm>
        </p:spPr>
        <p:txBody>
          <a:bodyPr/>
          <a:lstStyle/>
          <a:p>
            <a:pPr fontAlgn="auto">
              <a:spcAft>
                <a:spcPts val="0"/>
              </a:spcAft>
              <a:defRPr/>
            </a:pPr>
            <a:r>
              <a:rPr lang="en-AU" b="1" dirty="0" err="1" smtClean="0"/>
              <a:t>WoT</a:t>
            </a:r>
            <a:r>
              <a:rPr lang="en-AU" b="1" dirty="0" smtClean="0"/>
              <a:t> -</a:t>
            </a:r>
            <a:r>
              <a:rPr lang="en-AU" altLang="en-US" b="1" dirty="0"/>
              <a:t> </a:t>
            </a:r>
            <a:r>
              <a:rPr lang="en-AU" altLang="en-US" b="1" dirty="0" smtClean="0"/>
              <a:t>Systems </a:t>
            </a:r>
            <a:r>
              <a:rPr lang="en-AU" altLang="en-US" b="1" dirty="0"/>
              <a:t>of </a:t>
            </a:r>
            <a:r>
              <a:rPr lang="en-AU" altLang="en-US" b="1" dirty="0" smtClean="0"/>
              <a:t>systems </a:t>
            </a:r>
            <a:endParaRPr lang="en-AU" b="1" dirty="0" smtClean="0"/>
          </a:p>
        </p:txBody>
      </p:sp>
      <p:sp>
        <p:nvSpPr>
          <p:cNvPr id="50179" name="Content Placeholder 2"/>
          <p:cNvSpPr>
            <a:spLocks noGrp="1"/>
          </p:cNvSpPr>
          <p:nvPr>
            <p:ph idx="1"/>
          </p:nvPr>
        </p:nvSpPr>
        <p:spPr>
          <a:xfrm>
            <a:off x="395288" y="1196752"/>
            <a:ext cx="8748712" cy="5373687"/>
          </a:xfrm>
        </p:spPr>
        <p:txBody>
          <a:bodyPr>
            <a:normAutofit/>
          </a:bodyPr>
          <a:lstStyle/>
          <a:p>
            <a:r>
              <a:rPr lang="en-AU" sz="2800" dirty="0"/>
              <a:t>The </a:t>
            </a:r>
            <a:r>
              <a:rPr lang="en-AU" sz="2800" b="1" dirty="0"/>
              <a:t>Web of Things</a:t>
            </a:r>
            <a:r>
              <a:rPr lang="en-AU" sz="2800" dirty="0"/>
              <a:t> (or </a:t>
            </a:r>
            <a:r>
              <a:rPr lang="en-AU" sz="2800" b="1" dirty="0" err="1"/>
              <a:t>WoT</a:t>
            </a:r>
            <a:r>
              <a:rPr lang="en-AU" sz="2800" dirty="0"/>
              <a:t>) is a concept and plan to fully incorporate every-day physical objects into the </a:t>
            </a:r>
            <a:r>
              <a:rPr lang="en-AU" sz="2800" dirty="0">
                <a:solidFill>
                  <a:srgbClr val="0070C0"/>
                </a:solidFill>
              </a:rPr>
              <a:t>World Wide </a:t>
            </a:r>
            <a:r>
              <a:rPr lang="en-AU" sz="2800" dirty="0" smtClean="0">
                <a:solidFill>
                  <a:srgbClr val="0070C0"/>
                </a:solidFill>
              </a:rPr>
              <a:t>Web</a:t>
            </a:r>
            <a:r>
              <a:rPr lang="en-AU" sz="2800" dirty="0" smtClean="0"/>
              <a:t>.</a:t>
            </a:r>
            <a:endParaRPr lang="en-AU" sz="2800" dirty="0"/>
          </a:p>
          <a:p>
            <a:r>
              <a:rPr lang="en-AU" sz="2800" dirty="0"/>
              <a:t>The Web of Things is primarily an evolution of the </a:t>
            </a:r>
            <a:r>
              <a:rPr lang="en-AU" sz="2800" dirty="0">
                <a:solidFill>
                  <a:srgbClr val="0070C0"/>
                </a:solidFill>
              </a:rPr>
              <a:t>Internet of </a:t>
            </a:r>
            <a:r>
              <a:rPr lang="en-AU" sz="2800" dirty="0" smtClean="0">
                <a:solidFill>
                  <a:srgbClr val="0070C0"/>
                </a:solidFill>
              </a:rPr>
              <a:t>Things</a:t>
            </a:r>
            <a:r>
              <a:rPr lang="en-AU" sz="2800" dirty="0" smtClean="0"/>
              <a:t>.</a:t>
            </a:r>
          </a:p>
          <a:p>
            <a:r>
              <a:rPr lang="en-AU" sz="2800" dirty="0" smtClean="0"/>
              <a:t>On </a:t>
            </a:r>
            <a:r>
              <a:rPr lang="en-AU" sz="2800" dirty="0"/>
              <a:t>the other hand, just like what the </a:t>
            </a:r>
            <a:r>
              <a:rPr lang="en-AU" sz="2800" dirty="0">
                <a:solidFill>
                  <a:srgbClr val="0070C0"/>
                </a:solidFill>
              </a:rPr>
              <a:t>Web</a:t>
            </a:r>
            <a:r>
              <a:rPr lang="en-AU" sz="2800" dirty="0"/>
              <a:t> is to the Internet, </a:t>
            </a:r>
            <a:r>
              <a:rPr lang="en-AU" sz="2800" dirty="0" smtClean="0"/>
              <a:t>allow </a:t>
            </a:r>
            <a:r>
              <a:rPr lang="en-AU" sz="2800" dirty="0"/>
              <a:t>building an application layer for physical </a:t>
            </a:r>
            <a:r>
              <a:rPr lang="en-AU" sz="2800" dirty="0" smtClean="0"/>
              <a:t>objects, or use </a:t>
            </a:r>
            <a:r>
              <a:rPr lang="en-AU" sz="2800" dirty="0"/>
              <a:t>3rd party applications. </a:t>
            </a:r>
            <a:endParaRPr lang="en-AU" sz="2800" dirty="0" smtClean="0"/>
          </a:p>
          <a:p>
            <a:r>
              <a:rPr lang="en-AU" sz="2800" dirty="0" smtClean="0"/>
              <a:t>The use of </a:t>
            </a:r>
            <a:r>
              <a:rPr lang="en-AU" sz="2800" dirty="0"/>
              <a:t>embedded </a:t>
            </a:r>
            <a:r>
              <a:rPr lang="en-AU" sz="2800" dirty="0" smtClean="0"/>
              <a:t>devices.</a:t>
            </a:r>
            <a:endParaRPr lang="en-AU" sz="2800" dirty="0"/>
          </a:p>
          <a:p>
            <a:endParaRPr lang="en-AU" altLang="en-US" sz="2800" dirty="0" smtClean="0"/>
          </a:p>
        </p:txBody>
      </p:sp>
    </p:spTree>
    <p:extLst>
      <p:ext uri="{BB962C8B-B14F-4D97-AF65-F5344CB8AC3E}">
        <p14:creationId xmlns:p14="http://schemas.microsoft.com/office/powerpoint/2010/main" val="7697118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81907"/>
            <a:ext cx="9144000" cy="5544616"/>
          </a:xfrm>
          <a:solidFill>
            <a:schemeClr val="bg1"/>
          </a:solidFill>
        </p:spPr>
        <p:txBody>
          <a:bodyPr>
            <a:noAutofit/>
          </a:bodyPr>
          <a:lstStyle/>
          <a:p>
            <a:pPr marL="400050" lvl="1" indent="0">
              <a:buNone/>
            </a:pPr>
            <a:r>
              <a:rPr lang="en-AU" sz="1600" dirty="0"/>
              <a:t>The Dynamic Data Mart Engine [39, 40] is a forward and backward loop that carries out 3M and 3R functions</a:t>
            </a:r>
            <a:r>
              <a:rPr lang="en-AU" sz="1600" dirty="0" smtClean="0"/>
              <a:t>,.</a:t>
            </a:r>
            <a:endParaRPr lang="en-AU" sz="1600" dirty="0"/>
          </a:p>
          <a:p>
            <a:pPr marL="400050" lvl="1" indent="0">
              <a:buNone/>
            </a:pPr>
            <a:endParaRPr lang="en-AU" sz="1600" b="1" dirty="0" smtClean="0"/>
          </a:p>
          <a:p>
            <a:pPr marL="400050" lvl="1" indent="0">
              <a:buNone/>
            </a:pPr>
            <a:r>
              <a:rPr lang="en-AU" sz="1600" b="1" dirty="0" smtClean="0"/>
              <a:t>3M</a:t>
            </a:r>
            <a:r>
              <a:rPr lang="en-AU" sz="1600" b="1" dirty="0"/>
              <a:t>, namely:</a:t>
            </a:r>
            <a:endParaRPr lang="en-AU" sz="1600" dirty="0"/>
          </a:p>
          <a:p>
            <a:pPr lvl="1"/>
            <a:r>
              <a:rPr lang="en-AU" sz="1600" u="sng" dirty="0"/>
              <a:t>Data Mining</a:t>
            </a:r>
            <a:r>
              <a:rPr lang="en-AU" sz="1600" dirty="0"/>
              <a:t>: mining the application log, that mines the user’s behaviours/user’s decision makings and usage rates of each view and window widgets clicks, providing usage rates.</a:t>
            </a:r>
          </a:p>
          <a:p>
            <a:pPr lvl="1"/>
            <a:r>
              <a:rPr lang="en-AU" sz="1600" u="sng" dirty="0"/>
              <a:t>Data Marshalling</a:t>
            </a:r>
            <a:r>
              <a:rPr lang="en-AU" sz="1600" dirty="0"/>
              <a:t>: for low usage rate views, we collect the data set, put them on probation period, to see whether we can reuse.  </a:t>
            </a:r>
          </a:p>
          <a:p>
            <a:pPr lvl="1"/>
            <a:r>
              <a:rPr lang="en-AU" sz="1600" u="sng" dirty="0"/>
              <a:t>Data Meshing:</a:t>
            </a:r>
            <a:r>
              <a:rPr lang="en-AU" sz="1600" dirty="0"/>
              <a:t> based on the data mining and data marshalling report, we create new views that potential will attract the usage.</a:t>
            </a:r>
          </a:p>
          <a:p>
            <a:pPr marL="400050" lvl="1" indent="0">
              <a:buNone/>
            </a:pPr>
            <a:r>
              <a:rPr lang="en-AU" sz="1600" b="1" dirty="0" smtClean="0"/>
              <a:t>3R</a:t>
            </a:r>
            <a:r>
              <a:rPr lang="en-AU" sz="1600" b="1" dirty="0"/>
              <a:t>, namely:</a:t>
            </a:r>
            <a:endParaRPr lang="en-AU" sz="1600" dirty="0"/>
          </a:p>
          <a:p>
            <a:pPr lvl="1"/>
            <a:r>
              <a:rPr lang="en-AU" sz="1600" u="sng" dirty="0"/>
              <a:t>Recommendation</a:t>
            </a:r>
            <a:r>
              <a:rPr lang="en-AU" sz="1600" dirty="0"/>
              <a:t>: Following up 3M, we provide recommendation to the user, just like how Amazon.com gives it to people who have purchased a book by recommending them other similar books that other people have bought to the RI managers, that are likely to use the similar data set and making similar decision, but this decision making is now recorded and reused.</a:t>
            </a:r>
          </a:p>
          <a:p>
            <a:pPr lvl="1"/>
            <a:r>
              <a:rPr lang="en-AU" sz="1600" u="sng" dirty="0"/>
              <a:t>Reconciliation</a:t>
            </a:r>
            <a:r>
              <a:rPr lang="en-AU" sz="1600" dirty="0"/>
              <a:t>: If the data is likely useful with high hit rate, but the view is not useful to finish a task, we reconcile all the window widgets and data set, provide new window workflows or widgets workflows.</a:t>
            </a:r>
          </a:p>
          <a:p>
            <a:pPr lvl="1"/>
            <a:r>
              <a:rPr lang="en-AU" sz="1600" u="sng" dirty="0"/>
              <a:t>Representation</a:t>
            </a:r>
            <a:r>
              <a:rPr lang="en-AU" sz="1600" dirty="0"/>
              <a:t>: We then represent a new view to replace the old view to the user.</a:t>
            </a:r>
          </a:p>
          <a:p>
            <a:pPr marL="0" indent="0" algn="ctr">
              <a:buNone/>
            </a:pPr>
            <a:r>
              <a:rPr lang="en-AU" sz="1600" dirty="0"/>
              <a:t> </a:t>
            </a:r>
            <a:r>
              <a:rPr lang="en-AU" sz="1600" i="1" dirty="0" smtClean="0"/>
              <a:t>Citation: Chang </a:t>
            </a:r>
            <a:r>
              <a:rPr lang="en-AU" sz="1600" i="1" dirty="0" err="1" smtClean="0"/>
              <a:t>etal</a:t>
            </a:r>
            <a:r>
              <a:rPr lang="en-AU" sz="1600" i="1" dirty="0" smtClean="0"/>
              <a:t> </a:t>
            </a:r>
            <a:r>
              <a:rPr lang="en-AU" sz="1600" i="1" dirty="0"/>
              <a:t> </a:t>
            </a:r>
            <a:r>
              <a:rPr lang="en-AU" sz="1600" i="1" dirty="0" smtClean="0"/>
              <a:t>“Dynamic Data Mart”, Keynote, IFIP World  Computer Congress WCC 2015</a:t>
            </a:r>
            <a:endParaRPr lang="en-AU" sz="1600" i="1" dirty="0"/>
          </a:p>
          <a:p>
            <a:endParaRPr lang="en-AU" sz="1600" dirty="0"/>
          </a:p>
        </p:txBody>
      </p:sp>
      <p:sp>
        <p:nvSpPr>
          <p:cNvPr id="4" name="Title 1"/>
          <p:cNvSpPr>
            <a:spLocks noGrp="1"/>
          </p:cNvSpPr>
          <p:nvPr>
            <p:ph type="title"/>
          </p:nvPr>
        </p:nvSpPr>
        <p:spPr>
          <a:xfrm>
            <a:off x="0" y="260648"/>
            <a:ext cx="9144000" cy="1143000"/>
          </a:xfrm>
        </p:spPr>
        <p:txBody>
          <a:bodyPr>
            <a:normAutofit/>
          </a:bodyPr>
          <a:lstStyle/>
          <a:p>
            <a:r>
              <a:rPr lang="en-AU" sz="3200" b="1" dirty="0" smtClean="0"/>
              <a:t>Front-end Mobile App </a:t>
            </a:r>
            <a:br>
              <a:rPr lang="en-AU" sz="3200" b="1" dirty="0" smtClean="0"/>
            </a:br>
            <a:r>
              <a:rPr lang="en-AU" sz="2800" b="1" dirty="0" smtClean="0">
                <a:solidFill>
                  <a:srgbClr val="0070C0"/>
                </a:solidFill>
              </a:rPr>
              <a:t>powered by </a:t>
            </a:r>
            <a:r>
              <a:rPr lang="en-AU" sz="2800" b="1" dirty="0" smtClean="0">
                <a:solidFill>
                  <a:srgbClr val="0070C0"/>
                </a:solidFill>
              </a:rPr>
              <a:t>Dynamic DataMart from Data Lake</a:t>
            </a:r>
            <a:endParaRPr lang="en-AU" sz="2800" b="1" dirty="0">
              <a:solidFill>
                <a:srgbClr val="0070C0"/>
              </a:solidFill>
            </a:endParaRPr>
          </a:p>
        </p:txBody>
      </p:sp>
    </p:spTree>
    <p:extLst>
      <p:ext uri="{BB962C8B-B14F-4D97-AF65-F5344CB8AC3E}">
        <p14:creationId xmlns:p14="http://schemas.microsoft.com/office/powerpoint/2010/main" val="21320385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501650"/>
            <a:ext cx="8124825"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45059" name="Picture 16" descr="三者の相互作用"/>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7888" y="1906588"/>
            <a:ext cx="3995737"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Oval 19"/>
          <p:cNvSpPr>
            <a:spLocks noChangeArrowheads="1"/>
          </p:cNvSpPr>
          <p:nvPr/>
        </p:nvSpPr>
        <p:spPr bwMode="auto">
          <a:xfrm>
            <a:off x="4002088" y="2470150"/>
            <a:ext cx="401637" cy="436563"/>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nSpc>
                <a:spcPct val="88000"/>
              </a:lnSpc>
              <a:spcBef>
                <a:spcPct val="30000"/>
              </a:spcBef>
              <a:buSzPct val="80000"/>
              <a:buFont typeface="Wingdings" pitchFamily="-16" charset="2"/>
              <a:buChar char="q"/>
              <a:defRPr sz="2200" b="1">
                <a:solidFill>
                  <a:schemeClr val="tx1"/>
                </a:solidFill>
                <a:latin typeface="Arial" charset="0"/>
              </a:defRPr>
            </a:lvl1pPr>
            <a:lvl2pPr marL="742950" indent="-285750">
              <a:lnSpc>
                <a:spcPct val="88000"/>
              </a:lnSpc>
              <a:spcBef>
                <a:spcPct val="30000"/>
              </a:spcBef>
              <a:buSzPct val="100000"/>
              <a:buFont typeface="Times" pitchFamily="-16" charset="0"/>
              <a:buChar char="•"/>
              <a:defRPr sz="1600" b="1">
                <a:solidFill>
                  <a:schemeClr val="tx1"/>
                </a:solidFill>
                <a:latin typeface="Arial" charset="0"/>
              </a:defRPr>
            </a:lvl2pPr>
            <a:lvl3pPr marL="1143000" indent="-228600">
              <a:lnSpc>
                <a:spcPct val="88000"/>
              </a:lnSpc>
              <a:spcBef>
                <a:spcPct val="30000"/>
              </a:spcBef>
              <a:buSzPct val="85000"/>
              <a:buChar char="o"/>
              <a:defRPr sz="1600" b="1">
                <a:solidFill>
                  <a:schemeClr val="tx1"/>
                </a:solidFill>
                <a:latin typeface="Arial" charset="0"/>
              </a:defRPr>
            </a:lvl3pPr>
            <a:lvl4pPr marL="1600200" indent="-228600">
              <a:lnSpc>
                <a:spcPct val="88000"/>
              </a:lnSpc>
              <a:spcBef>
                <a:spcPct val="30000"/>
              </a:spcBef>
              <a:buSzPct val="100000"/>
              <a:buChar char="•"/>
              <a:defRPr sz="1300" b="1">
                <a:solidFill>
                  <a:schemeClr val="tx1"/>
                </a:solidFill>
                <a:latin typeface="Arial" charset="0"/>
              </a:defRPr>
            </a:lvl4pPr>
            <a:lvl5pPr marL="2057400" indent="-228600">
              <a:lnSpc>
                <a:spcPct val="88000"/>
              </a:lnSpc>
              <a:spcBef>
                <a:spcPct val="30000"/>
              </a:spcBef>
              <a:buSzPct val="85000"/>
              <a:buChar char="o"/>
              <a:defRPr sz="1300" b="1">
                <a:solidFill>
                  <a:schemeClr val="tx1"/>
                </a:solidFill>
                <a:latin typeface="Arial" charset="0"/>
              </a:defRPr>
            </a:lvl5pPr>
            <a:lvl6pPr marL="2514600" indent="-228600" eaLnBrk="0" fontAlgn="base" hangingPunct="0">
              <a:lnSpc>
                <a:spcPct val="88000"/>
              </a:lnSpc>
              <a:spcBef>
                <a:spcPct val="30000"/>
              </a:spcBef>
              <a:spcAft>
                <a:spcPct val="0"/>
              </a:spcAft>
              <a:buSzPct val="85000"/>
              <a:buChar char="o"/>
              <a:defRPr sz="1300" b="1">
                <a:solidFill>
                  <a:schemeClr val="tx1"/>
                </a:solidFill>
                <a:latin typeface="Arial" charset="0"/>
              </a:defRPr>
            </a:lvl6pPr>
            <a:lvl7pPr marL="2971800" indent="-228600" eaLnBrk="0" fontAlgn="base" hangingPunct="0">
              <a:lnSpc>
                <a:spcPct val="88000"/>
              </a:lnSpc>
              <a:spcBef>
                <a:spcPct val="30000"/>
              </a:spcBef>
              <a:spcAft>
                <a:spcPct val="0"/>
              </a:spcAft>
              <a:buSzPct val="85000"/>
              <a:buChar char="o"/>
              <a:defRPr sz="1300" b="1">
                <a:solidFill>
                  <a:schemeClr val="tx1"/>
                </a:solidFill>
                <a:latin typeface="Arial" charset="0"/>
              </a:defRPr>
            </a:lvl7pPr>
            <a:lvl8pPr marL="3429000" indent="-228600" eaLnBrk="0" fontAlgn="base" hangingPunct="0">
              <a:lnSpc>
                <a:spcPct val="88000"/>
              </a:lnSpc>
              <a:spcBef>
                <a:spcPct val="30000"/>
              </a:spcBef>
              <a:spcAft>
                <a:spcPct val="0"/>
              </a:spcAft>
              <a:buSzPct val="85000"/>
              <a:buChar char="o"/>
              <a:defRPr sz="1300" b="1">
                <a:solidFill>
                  <a:schemeClr val="tx1"/>
                </a:solidFill>
                <a:latin typeface="Arial" charset="0"/>
              </a:defRPr>
            </a:lvl8pPr>
            <a:lvl9pPr marL="3886200" indent="-228600" eaLnBrk="0" fontAlgn="base" hangingPunct="0">
              <a:lnSpc>
                <a:spcPct val="88000"/>
              </a:lnSpc>
              <a:spcBef>
                <a:spcPct val="30000"/>
              </a:spcBef>
              <a:spcAft>
                <a:spcPct val="0"/>
              </a:spcAft>
              <a:buSzPct val="85000"/>
              <a:buChar char="o"/>
              <a:defRPr sz="1300" b="1">
                <a:solidFill>
                  <a:schemeClr val="tx1"/>
                </a:solidFill>
                <a:latin typeface="Arial" charset="0"/>
              </a:defRPr>
            </a:lvl9pPr>
          </a:lstStyle>
          <a:p>
            <a:pPr eaLnBrk="1" hangingPunct="1">
              <a:lnSpc>
                <a:spcPct val="100000"/>
              </a:lnSpc>
              <a:spcBef>
                <a:spcPct val="0"/>
              </a:spcBef>
              <a:buSzTx/>
              <a:buFontTx/>
              <a:buNone/>
            </a:pPr>
            <a:endParaRPr lang="en-US" altLang="en-US" sz="1600" b="0">
              <a:latin typeface="Calibri" pitchFamily="34" charset="0"/>
            </a:endParaRPr>
          </a:p>
        </p:txBody>
      </p:sp>
      <p:grpSp>
        <p:nvGrpSpPr>
          <p:cNvPr id="2" name="Group 20"/>
          <p:cNvGrpSpPr>
            <a:grpSpLocks/>
          </p:cNvGrpSpPr>
          <p:nvPr/>
        </p:nvGrpSpPr>
        <p:grpSpPr bwMode="auto">
          <a:xfrm>
            <a:off x="2403475" y="2322513"/>
            <a:ext cx="3525838" cy="3205162"/>
            <a:chOff x="1474" y="1479"/>
            <a:chExt cx="2994" cy="2722"/>
          </a:xfrm>
        </p:grpSpPr>
        <p:sp>
          <p:nvSpPr>
            <p:cNvPr id="45073" name="Oval 21"/>
            <p:cNvSpPr>
              <a:spLocks noChangeArrowheads="1"/>
            </p:cNvSpPr>
            <p:nvPr/>
          </p:nvSpPr>
          <p:spPr bwMode="auto">
            <a:xfrm>
              <a:off x="1474" y="1479"/>
              <a:ext cx="2994" cy="272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8000"/>
                </a:lnSpc>
                <a:spcBef>
                  <a:spcPct val="30000"/>
                </a:spcBef>
                <a:buSzPct val="80000"/>
                <a:buFont typeface="Wingdings" pitchFamily="-16" charset="2"/>
                <a:buChar char="q"/>
                <a:defRPr sz="2200" b="1">
                  <a:solidFill>
                    <a:schemeClr val="tx1"/>
                  </a:solidFill>
                  <a:latin typeface="Arial" charset="0"/>
                </a:defRPr>
              </a:lvl1pPr>
              <a:lvl2pPr marL="742950" indent="-285750">
                <a:lnSpc>
                  <a:spcPct val="88000"/>
                </a:lnSpc>
                <a:spcBef>
                  <a:spcPct val="30000"/>
                </a:spcBef>
                <a:buSzPct val="100000"/>
                <a:buFont typeface="Times" pitchFamily="-16" charset="0"/>
                <a:buChar char="•"/>
                <a:defRPr sz="1600" b="1">
                  <a:solidFill>
                    <a:schemeClr val="tx1"/>
                  </a:solidFill>
                  <a:latin typeface="Arial" charset="0"/>
                </a:defRPr>
              </a:lvl2pPr>
              <a:lvl3pPr marL="1143000" indent="-228600">
                <a:lnSpc>
                  <a:spcPct val="88000"/>
                </a:lnSpc>
                <a:spcBef>
                  <a:spcPct val="30000"/>
                </a:spcBef>
                <a:buSzPct val="85000"/>
                <a:buChar char="o"/>
                <a:defRPr sz="1600" b="1">
                  <a:solidFill>
                    <a:schemeClr val="tx1"/>
                  </a:solidFill>
                  <a:latin typeface="Arial" charset="0"/>
                </a:defRPr>
              </a:lvl3pPr>
              <a:lvl4pPr marL="1600200" indent="-228600">
                <a:lnSpc>
                  <a:spcPct val="88000"/>
                </a:lnSpc>
                <a:spcBef>
                  <a:spcPct val="30000"/>
                </a:spcBef>
                <a:buSzPct val="100000"/>
                <a:buChar char="•"/>
                <a:defRPr sz="1300" b="1">
                  <a:solidFill>
                    <a:schemeClr val="tx1"/>
                  </a:solidFill>
                  <a:latin typeface="Arial" charset="0"/>
                </a:defRPr>
              </a:lvl4pPr>
              <a:lvl5pPr marL="2057400" indent="-228600">
                <a:lnSpc>
                  <a:spcPct val="88000"/>
                </a:lnSpc>
                <a:spcBef>
                  <a:spcPct val="30000"/>
                </a:spcBef>
                <a:buSzPct val="85000"/>
                <a:buChar char="o"/>
                <a:defRPr sz="1300" b="1">
                  <a:solidFill>
                    <a:schemeClr val="tx1"/>
                  </a:solidFill>
                  <a:latin typeface="Arial" charset="0"/>
                </a:defRPr>
              </a:lvl5pPr>
              <a:lvl6pPr marL="2514600" indent="-228600" eaLnBrk="0" fontAlgn="base" hangingPunct="0">
                <a:lnSpc>
                  <a:spcPct val="88000"/>
                </a:lnSpc>
                <a:spcBef>
                  <a:spcPct val="30000"/>
                </a:spcBef>
                <a:spcAft>
                  <a:spcPct val="0"/>
                </a:spcAft>
                <a:buSzPct val="85000"/>
                <a:buChar char="o"/>
                <a:defRPr sz="1300" b="1">
                  <a:solidFill>
                    <a:schemeClr val="tx1"/>
                  </a:solidFill>
                  <a:latin typeface="Arial" charset="0"/>
                </a:defRPr>
              </a:lvl6pPr>
              <a:lvl7pPr marL="2971800" indent="-228600" eaLnBrk="0" fontAlgn="base" hangingPunct="0">
                <a:lnSpc>
                  <a:spcPct val="88000"/>
                </a:lnSpc>
                <a:spcBef>
                  <a:spcPct val="30000"/>
                </a:spcBef>
                <a:spcAft>
                  <a:spcPct val="0"/>
                </a:spcAft>
                <a:buSzPct val="85000"/>
                <a:buChar char="o"/>
                <a:defRPr sz="1300" b="1">
                  <a:solidFill>
                    <a:schemeClr val="tx1"/>
                  </a:solidFill>
                  <a:latin typeface="Arial" charset="0"/>
                </a:defRPr>
              </a:lvl7pPr>
              <a:lvl8pPr marL="3429000" indent="-228600" eaLnBrk="0" fontAlgn="base" hangingPunct="0">
                <a:lnSpc>
                  <a:spcPct val="88000"/>
                </a:lnSpc>
                <a:spcBef>
                  <a:spcPct val="30000"/>
                </a:spcBef>
                <a:spcAft>
                  <a:spcPct val="0"/>
                </a:spcAft>
                <a:buSzPct val="85000"/>
                <a:buChar char="o"/>
                <a:defRPr sz="1300" b="1">
                  <a:solidFill>
                    <a:schemeClr val="tx1"/>
                  </a:solidFill>
                  <a:latin typeface="Arial" charset="0"/>
                </a:defRPr>
              </a:lvl8pPr>
              <a:lvl9pPr marL="3886200" indent="-228600" eaLnBrk="0" fontAlgn="base" hangingPunct="0">
                <a:lnSpc>
                  <a:spcPct val="88000"/>
                </a:lnSpc>
                <a:spcBef>
                  <a:spcPct val="30000"/>
                </a:spcBef>
                <a:spcAft>
                  <a:spcPct val="0"/>
                </a:spcAft>
                <a:buSzPct val="85000"/>
                <a:buChar char="o"/>
                <a:defRPr sz="1300" b="1">
                  <a:solidFill>
                    <a:schemeClr val="tx1"/>
                  </a:solidFill>
                  <a:latin typeface="Arial" charset="0"/>
                </a:defRPr>
              </a:lvl9pPr>
            </a:lstStyle>
            <a:p>
              <a:pPr eaLnBrk="1" hangingPunct="1">
                <a:lnSpc>
                  <a:spcPct val="100000"/>
                </a:lnSpc>
                <a:spcBef>
                  <a:spcPct val="0"/>
                </a:spcBef>
                <a:buSzTx/>
                <a:buFontTx/>
                <a:buNone/>
              </a:pPr>
              <a:endParaRPr lang="en-US" altLang="en-US" sz="1600" b="0">
                <a:latin typeface="Calibri" pitchFamily="34" charset="0"/>
              </a:endParaRPr>
            </a:p>
          </p:txBody>
        </p:sp>
        <p:sp>
          <p:nvSpPr>
            <p:cNvPr id="45074" name="AutoShape 22"/>
            <p:cNvSpPr>
              <a:spLocks noChangeArrowheads="1"/>
            </p:cNvSpPr>
            <p:nvPr/>
          </p:nvSpPr>
          <p:spPr bwMode="auto">
            <a:xfrm rot="6930450">
              <a:off x="1973" y="1842"/>
              <a:ext cx="1996" cy="19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60 h 21600"/>
                <a:gd name="T20" fmla="*/ 18440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10005"/>
                    <a:pt x="16024" y="9220"/>
                    <a:pt x="15686" y="8502"/>
                  </a:cubicBezTo>
                  <a:lnTo>
                    <a:pt x="20573" y="6204"/>
                  </a:lnTo>
                  <a:cubicBezTo>
                    <a:pt x="21249" y="7641"/>
                    <a:pt x="21599" y="9211"/>
                    <a:pt x="21600" y="10799"/>
                  </a:cubicBezTo>
                  <a:lnTo>
                    <a:pt x="21600" y="10800"/>
                  </a:lnTo>
                  <a:lnTo>
                    <a:pt x="24300" y="10800"/>
                  </a:lnTo>
                  <a:lnTo>
                    <a:pt x="18900" y="16200"/>
                  </a:lnTo>
                  <a:lnTo>
                    <a:pt x="13500" y="10800"/>
                  </a:lnTo>
                  <a:lnTo>
                    <a:pt x="16200" y="10800"/>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45075" name="AutoShape 23"/>
            <p:cNvSpPr>
              <a:spLocks noChangeArrowheads="1"/>
            </p:cNvSpPr>
            <p:nvPr/>
          </p:nvSpPr>
          <p:spPr bwMode="auto">
            <a:xfrm rot="3872941" flipV="1">
              <a:off x="1973" y="1842"/>
              <a:ext cx="1996" cy="19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60 h 21600"/>
                <a:gd name="T20" fmla="*/ 18440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984"/>
                    <a:pt x="16015" y="9179"/>
                    <a:pt x="15659" y="8445"/>
                  </a:cubicBezTo>
                  <a:lnTo>
                    <a:pt x="20518" y="6090"/>
                  </a:lnTo>
                  <a:cubicBezTo>
                    <a:pt x="21230" y="7558"/>
                    <a:pt x="21599" y="9168"/>
                    <a:pt x="21600" y="10799"/>
                  </a:cubicBezTo>
                  <a:lnTo>
                    <a:pt x="21600" y="10800"/>
                  </a:lnTo>
                  <a:lnTo>
                    <a:pt x="24300" y="10800"/>
                  </a:lnTo>
                  <a:lnTo>
                    <a:pt x="18900" y="16200"/>
                  </a:lnTo>
                  <a:lnTo>
                    <a:pt x="13500" y="10800"/>
                  </a:lnTo>
                  <a:lnTo>
                    <a:pt x="16200" y="10800"/>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45076" name="AutoShape 24"/>
            <p:cNvSpPr>
              <a:spLocks noChangeArrowheads="1"/>
            </p:cNvSpPr>
            <p:nvPr/>
          </p:nvSpPr>
          <p:spPr bwMode="auto">
            <a:xfrm rot="-7548344">
              <a:off x="1973" y="1842"/>
              <a:ext cx="1996" cy="19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60 h 21600"/>
                <a:gd name="T20" fmla="*/ 18440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10005"/>
                    <a:pt x="16024" y="9220"/>
                    <a:pt x="15686" y="8502"/>
                  </a:cubicBezTo>
                  <a:lnTo>
                    <a:pt x="20573" y="6204"/>
                  </a:lnTo>
                  <a:cubicBezTo>
                    <a:pt x="21249" y="7641"/>
                    <a:pt x="21599" y="9211"/>
                    <a:pt x="21600" y="10799"/>
                  </a:cubicBezTo>
                  <a:lnTo>
                    <a:pt x="21600" y="10800"/>
                  </a:lnTo>
                  <a:lnTo>
                    <a:pt x="24300" y="10800"/>
                  </a:lnTo>
                  <a:lnTo>
                    <a:pt x="18900" y="16200"/>
                  </a:lnTo>
                  <a:lnTo>
                    <a:pt x="13500" y="10800"/>
                  </a:lnTo>
                  <a:lnTo>
                    <a:pt x="16200" y="10800"/>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45077" name="AutoShape 25"/>
            <p:cNvSpPr>
              <a:spLocks noChangeArrowheads="1"/>
            </p:cNvSpPr>
            <p:nvPr/>
          </p:nvSpPr>
          <p:spPr bwMode="auto">
            <a:xfrm rot="11028593" flipV="1">
              <a:off x="1973" y="1842"/>
              <a:ext cx="1996" cy="19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60 h 21600"/>
                <a:gd name="T20" fmla="*/ 18440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10000"/>
                    <a:pt x="16022" y="9211"/>
                    <a:pt x="15680" y="8489"/>
                  </a:cubicBezTo>
                  <a:lnTo>
                    <a:pt x="20561" y="6179"/>
                  </a:lnTo>
                  <a:cubicBezTo>
                    <a:pt x="21245" y="7623"/>
                    <a:pt x="21599" y="9201"/>
                    <a:pt x="21600" y="10799"/>
                  </a:cubicBezTo>
                  <a:lnTo>
                    <a:pt x="21600" y="10800"/>
                  </a:lnTo>
                  <a:lnTo>
                    <a:pt x="24300" y="10800"/>
                  </a:lnTo>
                  <a:lnTo>
                    <a:pt x="18900" y="16200"/>
                  </a:lnTo>
                  <a:lnTo>
                    <a:pt x="13500" y="10800"/>
                  </a:lnTo>
                  <a:lnTo>
                    <a:pt x="16200" y="10800"/>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45078" name="AutoShape 26"/>
            <p:cNvSpPr>
              <a:spLocks noChangeArrowheads="1"/>
            </p:cNvSpPr>
            <p:nvPr/>
          </p:nvSpPr>
          <p:spPr bwMode="auto">
            <a:xfrm rot="-263633">
              <a:off x="1973" y="1842"/>
              <a:ext cx="1996" cy="19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60 h 21600"/>
                <a:gd name="T20" fmla="*/ 18440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989"/>
                    <a:pt x="16017" y="9189"/>
                    <a:pt x="15666" y="8459"/>
                  </a:cubicBezTo>
                  <a:lnTo>
                    <a:pt x="20532" y="6118"/>
                  </a:lnTo>
                  <a:cubicBezTo>
                    <a:pt x="21235" y="7579"/>
                    <a:pt x="21599" y="9179"/>
                    <a:pt x="21600" y="10799"/>
                  </a:cubicBezTo>
                  <a:lnTo>
                    <a:pt x="21600" y="10800"/>
                  </a:lnTo>
                  <a:lnTo>
                    <a:pt x="24300" y="10800"/>
                  </a:lnTo>
                  <a:lnTo>
                    <a:pt x="18900" y="16200"/>
                  </a:lnTo>
                  <a:lnTo>
                    <a:pt x="13500" y="10800"/>
                  </a:lnTo>
                  <a:lnTo>
                    <a:pt x="16200" y="10800"/>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45079" name="AutoShape 27"/>
            <p:cNvSpPr>
              <a:spLocks noChangeArrowheads="1"/>
            </p:cNvSpPr>
            <p:nvPr/>
          </p:nvSpPr>
          <p:spPr bwMode="auto">
            <a:xfrm rot="18278859" flipV="1">
              <a:off x="1973" y="1842"/>
              <a:ext cx="1996" cy="19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60 h 21600"/>
                <a:gd name="T20" fmla="*/ 18440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10000"/>
                    <a:pt x="16022" y="9211"/>
                    <a:pt x="15680" y="8489"/>
                  </a:cubicBezTo>
                  <a:lnTo>
                    <a:pt x="20561" y="6179"/>
                  </a:lnTo>
                  <a:cubicBezTo>
                    <a:pt x="21245" y="7623"/>
                    <a:pt x="21599" y="9201"/>
                    <a:pt x="21600" y="10799"/>
                  </a:cubicBezTo>
                  <a:lnTo>
                    <a:pt x="21600" y="10800"/>
                  </a:lnTo>
                  <a:lnTo>
                    <a:pt x="24300" y="10800"/>
                  </a:lnTo>
                  <a:lnTo>
                    <a:pt x="18900" y="16200"/>
                  </a:lnTo>
                  <a:lnTo>
                    <a:pt x="13500" y="10800"/>
                  </a:lnTo>
                  <a:lnTo>
                    <a:pt x="16200" y="10800"/>
                  </a:lnTo>
                  <a:close/>
                </a:path>
              </a:pathLst>
            </a:custGeom>
            <a:solidFill>
              <a:srgbClr val="3399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grpSp>
      <p:sp>
        <p:nvSpPr>
          <p:cNvPr id="45062" name="Text Box 33"/>
          <p:cNvSpPr txBox="1">
            <a:spLocks noChangeArrowheads="1"/>
          </p:cNvSpPr>
          <p:nvPr/>
        </p:nvSpPr>
        <p:spPr bwMode="auto">
          <a:xfrm>
            <a:off x="2351088" y="4471988"/>
            <a:ext cx="1252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nSpc>
                <a:spcPct val="88000"/>
              </a:lnSpc>
              <a:spcBef>
                <a:spcPct val="30000"/>
              </a:spcBef>
              <a:buSzPct val="80000"/>
              <a:buFont typeface="Wingdings" pitchFamily="-16" charset="2"/>
              <a:buChar char="q"/>
              <a:defRPr sz="2200" b="1">
                <a:solidFill>
                  <a:schemeClr val="tx1"/>
                </a:solidFill>
                <a:latin typeface="Arial" charset="0"/>
              </a:defRPr>
            </a:lvl1pPr>
            <a:lvl2pPr marL="742950" indent="-285750">
              <a:lnSpc>
                <a:spcPct val="88000"/>
              </a:lnSpc>
              <a:spcBef>
                <a:spcPct val="30000"/>
              </a:spcBef>
              <a:buSzPct val="100000"/>
              <a:buFont typeface="Times" pitchFamily="-16" charset="0"/>
              <a:buChar char="•"/>
              <a:defRPr sz="1600" b="1">
                <a:solidFill>
                  <a:schemeClr val="tx1"/>
                </a:solidFill>
                <a:latin typeface="Arial" charset="0"/>
              </a:defRPr>
            </a:lvl2pPr>
            <a:lvl3pPr marL="1143000" indent="-228600">
              <a:lnSpc>
                <a:spcPct val="88000"/>
              </a:lnSpc>
              <a:spcBef>
                <a:spcPct val="30000"/>
              </a:spcBef>
              <a:buSzPct val="85000"/>
              <a:buChar char="o"/>
              <a:defRPr sz="1600" b="1">
                <a:solidFill>
                  <a:schemeClr val="tx1"/>
                </a:solidFill>
                <a:latin typeface="Arial" charset="0"/>
              </a:defRPr>
            </a:lvl3pPr>
            <a:lvl4pPr marL="1600200" indent="-228600">
              <a:lnSpc>
                <a:spcPct val="88000"/>
              </a:lnSpc>
              <a:spcBef>
                <a:spcPct val="30000"/>
              </a:spcBef>
              <a:buSzPct val="100000"/>
              <a:buChar char="•"/>
              <a:defRPr sz="1300" b="1">
                <a:solidFill>
                  <a:schemeClr val="tx1"/>
                </a:solidFill>
                <a:latin typeface="Arial" charset="0"/>
              </a:defRPr>
            </a:lvl4pPr>
            <a:lvl5pPr marL="2057400" indent="-228600">
              <a:lnSpc>
                <a:spcPct val="88000"/>
              </a:lnSpc>
              <a:spcBef>
                <a:spcPct val="30000"/>
              </a:spcBef>
              <a:buSzPct val="85000"/>
              <a:buChar char="o"/>
              <a:defRPr sz="1300" b="1">
                <a:solidFill>
                  <a:schemeClr val="tx1"/>
                </a:solidFill>
                <a:latin typeface="Arial" charset="0"/>
              </a:defRPr>
            </a:lvl5pPr>
            <a:lvl6pPr marL="2514600" indent="-228600" eaLnBrk="0" fontAlgn="base" hangingPunct="0">
              <a:lnSpc>
                <a:spcPct val="88000"/>
              </a:lnSpc>
              <a:spcBef>
                <a:spcPct val="30000"/>
              </a:spcBef>
              <a:spcAft>
                <a:spcPct val="0"/>
              </a:spcAft>
              <a:buSzPct val="85000"/>
              <a:buChar char="o"/>
              <a:defRPr sz="1300" b="1">
                <a:solidFill>
                  <a:schemeClr val="tx1"/>
                </a:solidFill>
                <a:latin typeface="Arial" charset="0"/>
              </a:defRPr>
            </a:lvl6pPr>
            <a:lvl7pPr marL="2971800" indent="-228600" eaLnBrk="0" fontAlgn="base" hangingPunct="0">
              <a:lnSpc>
                <a:spcPct val="88000"/>
              </a:lnSpc>
              <a:spcBef>
                <a:spcPct val="30000"/>
              </a:spcBef>
              <a:spcAft>
                <a:spcPct val="0"/>
              </a:spcAft>
              <a:buSzPct val="85000"/>
              <a:buChar char="o"/>
              <a:defRPr sz="1300" b="1">
                <a:solidFill>
                  <a:schemeClr val="tx1"/>
                </a:solidFill>
                <a:latin typeface="Arial" charset="0"/>
              </a:defRPr>
            </a:lvl7pPr>
            <a:lvl8pPr marL="3429000" indent="-228600" eaLnBrk="0" fontAlgn="base" hangingPunct="0">
              <a:lnSpc>
                <a:spcPct val="88000"/>
              </a:lnSpc>
              <a:spcBef>
                <a:spcPct val="30000"/>
              </a:spcBef>
              <a:spcAft>
                <a:spcPct val="0"/>
              </a:spcAft>
              <a:buSzPct val="85000"/>
              <a:buChar char="o"/>
              <a:defRPr sz="1300" b="1">
                <a:solidFill>
                  <a:schemeClr val="tx1"/>
                </a:solidFill>
                <a:latin typeface="Arial" charset="0"/>
              </a:defRPr>
            </a:lvl8pPr>
            <a:lvl9pPr marL="3886200" indent="-228600" eaLnBrk="0" fontAlgn="base" hangingPunct="0">
              <a:lnSpc>
                <a:spcPct val="88000"/>
              </a:lnSpc>
              <a:spcBef>
                <a:spcPct val="30000"/>
              </a:spcBef>
              <a:spcAft>
                <a:spcPct val="0"/>
              </a:spcAft>
              <a:buSzPct val="85000"/>
              <a:buChar char="o"/>
              <a:defRPr sz="1300" b="1">
                <a:solidFill>
                  <a:schemeClr val="tx1"/>
                </a:solidFill>
                <a:latin typeface="Arial" charset="0"/>
              </a:defRPr>
            </a:lvl9pPr>
          </a:lstStyle>
          <a:p>
            <a:pPr eaLnBrk="1" hangingPunct="1">
              <a:lnSpc>
                <a:spcPct val="100000"/>
              </a:lnSpc>
              <a:spcBef>
                <a:spcPct val="0"/>
              </a:spcBef>
              <a:buSzTx/>
              <a:buFontTx/>
              <a:buNone/>
            </a:pPr>
            <a:r>
              <a:rPr lang="en-US" altLang="ja-JP" sz="2800">
                <a:solidFill>
                  <a:srgbClr val="FF0000"/>
                </a:solidFill>
                <a:latin typeface="Tahoma" pitchFamily="34" charset="0"/>
                <a:ea typeface="ＭＳ Ｐゴシック" pitchFamily="34" charset="-128"/>
              </a:rPr>
              <a:t>Views</a:t>
            </a:r>
          </a:p>
        </p:txBody>
      </p:sp>
      <p:sp>
        <p:nvSpPr>
          <p:cNvPr id="45063" name="Text Box 31"/>
          <p:cNvSpPr txBox="1">
            <a:spLocks noChangeArrowheads="1"/>
          </p:cNvSpPr>
          <p:nvPr/>
        </p:nvSpPr>
        <p:spPr bwMode="auto">
          <a:xfrm>
            <a:off x="3567113" y="2470150"/>
            <a:ext cx="1157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nSpc>
                <a:spcPct val="88000"/>
              </a:lnSpc>
              <a:spcBef>
                <a:spcPct val="30000"/>
              </a:spcBef>
              <a:buSzPct val="80000"/>
              <a:buFont typeface="Wingdings" pitchFamily="-16" charset="2"/>
              <a:buChar char="q"/>
              <a:defRPr sz="2200" b="1">
                <a:solidFill>
                  <a:schemeClr val="tx1"/>
                </a:solidFill>
                <a:latin typeface="Arial" charset="0"/>
              </a:defRPr>
            </a:lvl1pPr>
            <a:lvl2pPr marL="742950" indent="-285750">
              <a:lnSpc>
                <a:spcPct val="88000"/>
              </a:lnSpc>
              <a:spcBef>
                <a:spcPct val="30000"/>
              </a:spcBef>
              <a:buSzPct val="100000"/>
              <a:buFont typeface="Times" pitchFamily="-16" charset="0"/>
              <a:buChar char="•"/>
              <a:defRPr sz="1600" b="1">
                <a:solidFill>
                  <a:schemeClr val="tx1"/>
                </a:solidFill>
                <a:latin typeface="Arial" charset="0"/>
              </a:defRPr>
            </a:lvl2pPr>
            <a:lvl3pPr marL="1143000" indent="-228600">
              <a:lnSpc>
                <a:spcPct val="88000"/>
              </a:lnSpc>
              <a:spcBef>
                <a:spcPct val="30000"/>
              </a:spcBef>
              <a:buSzPct val="85000"/>
              <a:buChar char="o"/>
              <a:defRPr sz="1600" b="1">
                <a:solidFill>
                  <a:schemeClr val="tx1"/>
                </a:solidFill>
                <a:latin typeface="Arial" charset="0"/>
              </a:defRPr>
            </a:lvl3pPr>
            <a:lvl4pPr marL="1600200" indent="-228600">
              <a:lnSpc>
                <a:spcPct val="88000"/>
              </a:lnSpc>
              <a:spcBef>
                <a:spcPct val="30000"/>
              </a:spcBef>
              <a:buSzPct val="100000"/>
              <a:buChar char="•"/>
              <a:defRPr sz="1300" b="1">
                <a:solidFill>
                  <a:schemeClr val="tx1"/>
                </a:solidFill>
                <a:latin typeface="Arial" charset="0"/>
              </a:defRPr>
            </a:lvl4pPr>
            <a:lvl5pPr marL="2057400" indent="-228600">
              <a:lnSpc>
                <a:spcPct val="88000"/>
              </a:lnSpc>
              <a:spcBef>
                <a:spcPct val="30000"/>
              </a:spcBef>
              <a:buSzPct val="85000"/>
              <a:buChar char="o"/>
              <a:defRPr sz="1300" b="1">
                <a:solidFill>
                  <a:schemeClr val="tx1"/>
                </a:solidFill>
                <a:latin typeface="Arial" charset="0"/>
              </a:defRPr>
            </a:lvl5pPr>
            <a:lvl6pPr marL="2514600" indent="-228600" eaLnBrk="0" fontAlgn="base" hangingPunct="0">
              <a:lnSpc>
                <a:spcPct val="88000"/>
              </a:lnSpc>
              <a:spcBef>
                <a:spcPct val="30000"/>
              </a:spcBef>
              <a:spcAft>
                <a:spcPct val="0"/>
              </a:spcAft>
              <a:buSzPct val="85000"/>
              <a:buChar char="o"/>
              <a:defRPr sz="1300" b="1">
                <a:solidFill>
                  <a:schemeClr val="tx1"/>
                </a:solidFill>
                <a:latin typeface="Arial" charset="0"/>
              </a:defRPr>
            </a:lvl6pPr>
            <a:lvl7pPr marL="2971800" indent="-228600" eaLnBrk="0" fontAlgn="base" hangingPunct="0">
              <a:lnSpc>
                <a:spcPct val="88000"/>
              </a:lnSpc>
              <a:spcBef>
                <a:spcPct val="30000"/>
              </a:spcBef>
              <a:spcAft>
                <a:spcPct val="0"/>
              </a:spcAft>
              <a:buSzPct val="85000"/>
              <a:buChar char="o"/>
              <a:defRPr sz="1300" b="1">
                <a:solidFill>
                  <a:schemeClr val="tx1"/>
                </a:solidFill>
                <a:latin typeface="Arial" charset="0"/>
              </a:defRPr>
            </a:lvl7pPr>
            <a:lvl8pPr marL="3429000" indent="-228600" eaLnBrk="0" fontAlgn="base" hangingPunct="0">
              <a:lnSpc>
                <a:spcPct val="88000"/>
              </a:lnSpc>
              <a:spcBef>
                <a:spcPct val="30000"/>
              </a:spcBef>
              <a:spcAft>
                <a:spcPct val="0"/>
              </a:spcAft>
              <a:buSzPct val="85000"/>
              <a:buChar char="o"/>
              <a:defRPr sz="1300" b="1">
                <a:solidFill>
                  <a:schemeClr val="tx1"/>
                </a:solidFill>
                <a:latin typeface="Arial" charset="0"/>
              </a:defRPr>
            </a:lvl8pPr>
            <a:lvl9pPr marL="3886200" indent="-228600" eaLnBrk="0" fontAlgn="base" hangingPunct="0">
              <a:lnSpc>
                <a:spcPct val="88000"/>
              </a:lnSpc>
              <a:spcBef>
                <a:spcPct val="30000"/>
              </a:spcBef>
              <a:spcAft>
                <a:spcPct val="0"/>
              </a:spcAft>
              <a:buSzPct val="85000"/>
              <a:buChar char="o"/>
              <a:defRPr sz="1300" b="1">
                <a:solidFill>
                  <a:schemeClr val="tx1"/>
                </a:solidFill>
                <a:latin typeface="Arial" charset="0"/>
              </a:defRPr>
            </a:lvl9pPr>
          </a:lstStyle>
          <a:p>
            <a:pPr eaLnBrk="1" hangingPunct="1">
              <a:lnSpc>
                <a:spcPct val="100000"/>
              </a:lnSpc>
              <a:spcBef>
                <a:spcPct val="0"/>
              </a:spcBef>
              <a:buSzTx/>
              <a:buFontTx/>
              <a:buNone/>
            </a:pPr>
            <a:r>
              <a:rPr lang="en-US" altLang="ja-JP" sz="3200">
                <a:solidFill>
                  <a:srgbClr val="0000FF"/>
                </a:solidFill>
                <a:latin typeface="Tahoma" pitchFamily="34" charset="0"/>
                <a:ea typeface="ＭＳ Ｐゴシック" pitchFamily="34" charset="-128"/>
              </a:rPr>
              <a:t>Data</a:t>
            </a:r>
          </a:p>
        </p:txBody>
      </p:sp>
      <p:sp>
        <p:nvSpPr>
          <p:cNvPr id="7203" name="TextBox 52"/>
          <p:cNvSpPr txBox="1">
            <a:spLocks noChangeArrowheads="1"/>
          </p:cNvSpPr>
          <p:nvPr/>
        </p:nvSpPr>
        <p:spPr bwMode="auto">
          <a:xfrm rot="18344967">
            <a:off x="1144588" y="2865438"/>
            <a:ext cx="2209800" cy="400050"/>
          </a:xfrm>
          <a:prstGeom prst="rect">
            <a:avLst/>
          </a:prstGeom>
          <a:solidFill>
            <a:schemeClr val="bg1"/>
          </a:solidFill>
          <a:ln>
            <a:noFill/>
          </a:ln>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eaLnBrk="1" hangingPunct="1">
              <a:defRPr/>
            </a:pPr>
            <a:r>
              <a:rPr lang="en-AU" altLang="en-US" b="1" dirty="0" smtClean="0">
                <a:solidFill>
                  <a:schemeClr val="accent5">
                    <a:lumMod val="50000"/>
                  </a:schemeClr>
                </a:solidFill>
                <a:latin typeface="Calibri" pitchFamily="34" charset="0"/>
              </a:rPr>
              <a:t>   </a:t>
            </a:r>
            <a:r>
              <a:rPr lang="en-AU" altLang="en-US" sz="2000" b="1" dirty="0" smtClean="0">
                <a:solidFill>
                  <a:schemeClr val="accent5">
                    <a:lumMod val="50000"/>
                  </a:schemeClr>
                </a:solidFill>
                <a:latin typeface="Calibri" pitchFamily="34" charset="0"/>
              </a:rPr>
              <a:t>Recommendation</a:t>
            </a:r>
            <a:endParaRPr lang="en-US" altLang="en-US" sz="2000" b="1" dirty="0" smtClean="0">
              <a:solidFill>
                <a:schemeClr val="accent5">
                  <a:lumMod val="50000"/>
                </a:schemeClr>
              </a:solidFill>
              <a:latin typeface="Calibri" pitchFamily="34" charset="0"/>
            </a:endParaRPr>
          </a:p>
        </p:txBody>
      </p:sp>
      <p:sp>
        <p:nvSpPr>
          <p:cNvPr id="7201" name="TextBox 51"/>
          <p:cNvSpPr txBox="1">
            <a:spLocks noChangeArrowheads="1"/>
          </p:cNvSpPr>
          <p:nvPr/>
        </p:nvSpPr>
        <p:spPr bwMode="auto">
          <a:xfrm rot="3184196">
            <a:off x="5026025" y="2865438"/>
            <a:ext cx="1924050" cy="400050"/>
          </a:xfrm>
          <a:prstGeom prst="rect">
            <a:avLst/>
          </a:prstGeom>
          <a:solidFill>
            <a:schemeClr val="bg1"/>
          </a:solidFill>
          <a:ln>
            <a:noFill/>
          </a:ln>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eaLnBrk="1" hangingPunct="1">
              <a:defRPr/>
            </a:pPr>
            <a:r>
              <a:rPr lang="en-AU" altLang="en-US" sz="2000" b="1" dirty="0" smtClean="0">
                <a:solidFill>
                  <a:schemeClr val="accent5">
                    <a:lumMod val="50000"/>
                  </a:schemeClr>
                </a:solidFill>
                <a:latin typeface="Calibri" pitchFamily="34" charset="0"/>
              </a:rPr>
              <a:t>Reconciliation</a:t>
            </a:r>
            <a:endParaRPr lang="en-US" altLang="en-US" sz="2000" b="1" dirty="0" smtClean="0">
              <a:solidFill>
                <a:schemeClr val="accent5">
                  <a:lumMod val="50000"/>
                </a:schemeClr>
              </a:solidFill>
              <a:latin typeface="Calibri" pitchFamily="34" charset="0"/>
            </a:endParaRPr>
          </a:p>
        </p:txBody>
      </p:sp>
      <p:sp>
        <p:nvSpPr>
          <p:cNvPr id="7199" name="TextBox 53"/>
          <p:cNvSpPr txBox="1">
            <a:spLocks noChangeArrowheads="1"/>
          </p:cNvSpPr>
          <p:nvPr/>
        </p:nvSpPr>
        <p:spPr bwMode="auto">
          <a:xfrm>
            <a:off x="3101975" y="5859463"/>
            <a:ext cx="2125663" cy="400050"/>
          </a:xfrm>
          <a:prstGeom prst="rect">
            <a:avLst/>
          </a:prstGeom>
          <a:solidFill>
            <a:schemeClr val="bg1"/>
          </a:solidFill>
          <a:ln>
            <a:noFill/>
          </a:ln>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eaLnBrk="1" hangingPunct="1">
              <a:defRPr/>
            </a:pPr>
            <a:r>
              <a:rPr lang="en-AU" altLang="en-US" sz="2000" b="1" dirty="0" smtClean="0">
                <a:solidFill>
                  <a:schemeClr val="accent5">
                    <a:lumMod val="50000"/>
                  </a:schemeClr>
                </a:solidFill>
                <a:latin typeface="Calibri" pitchFamily="34" charset="0"/>
              </a:rPr>
              <a:t> Representation</a:t>
            </a:r>
            <a:endParaRPr lang="en-US" altLang="en-US" sz="2000" b="1" dirty="0" smtClean="0">
              <a:solidFill>
                <a:schemeClr val="accent5">
                  <a:lumMod val="50000"/>
                </a:schemeClr>
              </a:solidFill>
              <a:latin typeface="Calibri" pitchFamily="34" charset="0"/>
            </a:endParaRPr>
          </a:p>
        </p:txBody>
      </p:sp>
      <p:sp>
        <p:nvSpPr>
          <p:cNvPr id="7186" name="Text Box 30"/>
          <p:cNvSpPr txBox="1">
            <a:spLocks noChangeArrowheads="1"/>
          </p:cNvSpPr>
          <p:nvPr/>
        </p:nvSpPr>
        <p:spPr bwMode="auto">
          <a:xfrm>
            <a:off x="4670425" y="4300538"/>
            <a:ext cx="1368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eaLnBrk="1" hangingPunct="1">
              <a:defRPr/>
            </a:pPr>
            <a:r>
              <a:rPr lang="en-AU" altLang="ja-JP" sz="2400" b="1" dirty="0" smtClean="0">
                <a:solidFill>
                  <a:schemeClr val="accent6">
                    <a:lumMod val="75000"/>
                  </a:schemeClr>
                </a:solidFill>
                <a:latin typeface="Tahoma" pitchFamily="34" charset="0"/>
              </a:rPr>
              <a:t> Drop/</a:t>
            </a:r>
          </a:p>
          <a:p>
            <a:pPr eaLnBrk="1" hangingPunct="1">
              <a:defRPr/>
            </a:pPr>
            <a:r>
              <a:rPr lang="en-AU" altLang="ja-JP" sz="2400" b="1" dirty="0" smtClean="0">
                <a:solidFill>
                  <a:schemeClr val="accent6">
                    <a:lumMod val="75000"/>
                  </a:schemeClr>
                </a:solidFill>
                <a:latin typeface="Tahoma" pitchFamily="34" charset="0"/>
              </a:rPr>
              <a:t>Create</a:t>
            </a:r>
            <a:endParaRPr lang="en-US" altLang="ja-JP" sz="2400" b="1" dirty="0" smtClean="0">
              <a:solidFill>
                <a:schemeClr val="accent6">
                  <a:lumMod val="75000"/>
                </a:schemeClr>
              </a:solidFill>
              <a:latin typeface="Tahoma" pitchFamily="34" charset="0"/>
            </a:endParaRPr>
          </a:p>
        </p:txBody>
      </p:sp>
      <p:sp>
        <p:nvSpPr>
          <p:cNvPr id="45068" name="TextBox 71"/>
          <p:cNvSpPr txBox="1">
            <a:spLocks noChangeArrowheads="1"/>
          </p:cNvSpPr>
          <p:nvPr/>
        </p:nvSpPr>
        <p:spPr bwMode="auto">
          <a:xfrm rot="3224034">
            <a:off x="4798219" y="3093244"/>
            <a:ext cx="1690688" cy="400050"/>
          </a:xfrm>
          <a:prstGeom prst="rect">
            <a:avLst/>
          </a:prstGeom>
          <a:gradFill rotWithShape="0">
            <a:gsLst>
              <a:gs pos="0">
                <a:srgbClr val="FFF200"/>
              </a:gs>
              <a:gs pos="83000">
                <a:srgbClr val="FF7A00"/>
              </a:gs>
              <a:gs pos="92999">
                <a:srgbClr val="FF0300"/>
              </a:gs>
              <a:gs pos="100000">
                <a:srgbClr val="4D0808"/>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8000"/>
              </a:lnSpc>
              <a:spcBef>
                <a:spcPct val="30000"/>
              </a:spcBef>
              <a:buSzPct val="80000"/>
              <a:buFont typeface="Wingdings" pitchFamily="-16" charset="2"/>
              <a:buChar char="q"/>
              <a:defRPr sz="2200" b="1">
                <a:solidFill>
                  <a:schemeClr val="tx1"/>
                </a:solidFill>
                <a:latin typeface="Arial" charset="0"/>
              </a:defRPr>
            </a:lvl1pPr>
            <a:lvl2pPr marL="742950" indent="-285750">
              <a:lnSpc>
                <a:spcPct val="88000"/>
              </a:lnSpc>
              <a:spcBef>
                <a:spcPct val="30000"/>
              </a:spcBef>
              <a:buSzPct val="100000"/>
              <a:buFont typeface="Times" pitchFamily="-16" charset="0"/>
              <a:buChar char="•"/>
              <a:defRPr sz="1600" b="1">
                <a:solidFill>
                  <a:schemeClr val="tx1"/>
                </a:solidFill>
                <a:latin typeface="Arial" charset="0"/>
              </a:defRPr>
            </a:lvl2pPr>
            <a:lvl3pPr marL="1143000" indent="-228600">
              <a:lnSpc>
                <a:spcPct val="88000"/>
              </a:lnSpc>
              <a:spcBef>
                <a:spcPct val="30000"/>
              </a:spcBef>
              <a:buSzPct val="85000"/>
              <a:buChar char="o"/>
              <a:defRPr sz="1600" b="1">
                <a:solidFill>
                  <a:schemeClr val="tx1"/>
                </a:solidFill>
                <a:latin typeface="Arial" charset="0"/>
              </a:defRPr>
            </a:lvl3pPr>
            <a:lvl4pPr marL="1600200" indent="-228600">
              <a:lnSpc>
                <a:spcPct val="88000"/>
              </a:lnSpc>
              <a:spcBef>
                <a:spcPct val="30000"/>
              </a:spcBef>
              <a:buSzPct val="100000"/>
              <a:buChar char="•"/>
              <a:defRPr sz="1300" b="1">
                <a:solidFill>
                  <a:schemeClr val="tx1"/>
                </a:solidFill>
                <a:latin typeface="Arial" charset="0"/>
              </a:defRPr>
            </a:lvl4pPr>
            <a:lvl5pPr marL="2057400" indent="-228600">
              <a:lnSpc>
                <a:spcPct val="88000"/>
              </a:lnSpc>
              <a:spcBef>
                <a:spcPct val="30000"/>
              </a:spcBef>
              <a:buSzPct val="85000"/>
              <a:buChar char="o"/>
              <a:defRPr sz="1300" b="1">
                <a:solidFill>
                  <a:schemeClr val="tx1"/>
                </a:solidFill>
                <a:latin typeface="Arial" charset="0"/>
              </a:defRPr>
            </a:lvl5pPr>
            <a:lvl6pPr marL="2514600" indent="-228600" eaLnBrk="0" fontAlgn="base" hangingPunct="0">
              <a:lnSpc>
                <a:spcPct val="88000"/>
              </a:lnSpc>
              <a:spcBef>
                <a:spcPct val="30000"/>
              </a:spcBef>
              <a:spcAft>
                <a:spcPct val="0"/>
              </a:spcAft>
              <a:buSzPct val="85000"/>
              <a:buChar char="o"/>
              <a:defRPr sz="1300" b="1">
                <a:solidFill>
                  <a:schemeClr val="tx1"/>
                </a:solidFill>
                <a:latin typeface="Arial" charset="0"/>
              </a:defRPr>
            </a:lvl6pPr>
            <a:lvl7pPr marL="2971800" indent="-228600" eaLnBrk="0" fontAlgn="base" hangingPunct="0">
              <a:lnSpc>
                <a:spcPct val="88000"/>
              </a:lnSpc>
              <a:spcBef>
                <a:spcPct val="30000"/>
              </a:spcBef>
              <a:spcAft>
                <a:spcPct val="0"/>
              </a:spcAft>
              <a:buSzPct val="85000"/>
              <a:buChar char="o"/>
              <a:defRPr sz="1300" b="1">
                <a:solidFill>
                  <a:schemeClr val="tx1"/>
                </a:solidFill>
                <a:latin typeface="Arial" charset="0"/>
              </a:defRPr>
            </a:lvl7pPr>
            <a:lvl8pPr marL="3429000" indent="-228600" eaLnBrk="0" fontAlgn="base" hangingPunct="0">
              <a:lnSpc>
                <a:spcPct val="88000"/>
              </a:lnSpc>
              <a:spcBef>
                <a:spcPct val="30000"/>
              </a:spcBef>
              <a:spcAft>
                <a:spcPct val="0"/>
              </a:spcAft>
              <a:buSzPct val="85000"/>
              <a:buChar char="o"/>
              <a:defRPr sz="1300" b="1">
                <a:solidFill>
                  <a:schemeClr val="tx1"/>
                </a:solidFill>
                <a:latin typeface="Arial" charset="0"/>
              </a:defRPr>
            </a:lvl8pPr>
            <a:lvl9pPr marL="3886200" indent="-228600" eaLnBrk="0" fontAlgn="base" hangingPunct="0">
              <a:lnSpc>
                <a:spcPct val="88000"/>
              </a:lnSpc>
              <a:spcBef>
                <a:spcPct val="30000"/>
              </a:spcBef>
              <a:spcAft>
                <a:spcPct val="0"/>
              </a:spcAft>
              <a:buSzPct val="85000"/>
              <a:buChar char="o"/>
              <a:defRPr sz="1300" b="1">
                <a:solidFill>
                  <a:schemeClr val="tx1"/>
                </a:solidFill>
                <a:latin typeface="Arial" charset="0"/>
              </a:defRPr>
            </a:lvl9pPr>
          </a:lstStyle>
          <a:p>
            <a:pPr eaLnBrk="1" hangingPunct="1">
              <a:lnSpc>
                <a:spcPct val="100000"/>
              </a:lnSpc>
              <a:spcBef>
                <a:spcPct val="0"/>
              </a:spcBef>
              <a:buSzTx/>
              <a:buFontTx/>
              <a:buNone/>
            </a:pPr>
            <a:r>
              <a:rPr lang="en-AU" altLang="en-US" sz="2000">
                <a:solidFill>
                  <a:srgbClr val="0033CC"/>
                </a:solidFill>
                <a:latin typeface="Calibri" pitchFamily="34" charset="0"/>
              </a:rPr>
              <a:t>Data Mining</a:t>
            </a:r>
            <a:endParaRPr lang="en-US" altLang="en-US" sz="2000">
              <a:solidFill>
                <a:srgbClr val="0033CC"/>
              </a:solidFill>
              <a:latin typeface="Calibri" pitchFamily="34" charset="0"/>
            </a:endParaRPr>
          </a:p>
        </p:txBody>
      </p:sp>
      <p:sp>
        <p:nvSpPr>
          <p:cNvPr id="45069" name="TextBox 75"/>
          <p:cNvSpPr txBox="1">
            <a:spLocks noChangeArrowheads="1"/>
          </p:cNvSpPr>
          <p:nvPr/>
        </p:nvSpPr>
        <p:spPr bwMode="auto">
          <a:xfrm>
            <a:off x="3101975" y="5462588"/>
            <a:ext cx="2128838" cy="400050"/>
          </a:xfrm>
          <a:prstGeom prst="rect">
            <a:avLst/>
          </a:prstGeom>
          <a:gradFill rotWithShape="0">
            <a:gsLst>
              <a:gs pos="0">
                <a:srgbClr val="FFF200"/>
              </a:gs>
              <a:gs pos="78000">
                <a:srgbClr val="FF7A00"/>
              </a:gs>
              <a:gs pos="92999">
                <a:srgbClr val="FF0300"/>
              </a:gs>
              <a:gs pos="100000">
                <a:srgbClr val="4D0808"/>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8000"/>
              </a:lnSpc>
              <a:spcBef>
                <a:spcPct val="30000"/>
              </a:spcBef>
              <a:buSzPct val="80000"/>
              <a:buFont typeface="Wingdings" pitchFamily="-16" charset="2"/>
              <a:buChar char="q"/>
              <a:defRPr sz="2200" b="1">
                <a:solidFill>
                  <a:schemeClr val="tx1"/>
                </a:solidFill>
                <a:latin typeface="Arial" charset="0"/>
              </a:defRPr>
            </a:lvl1pPr>
            <a:lvl2pPr marL="742950" indent="-285750">
              <a:lnSpc>
                <a:spcPct val="88000"/>
              </a:lnSpc>
              <a:spcBef>
                <a:spcPct val="30000"/>
              </a:spcBef>
              <a:buSzPct val="100000"/>
              <a:buFont typeface="Times" pitchFamily="-16" charset="0"/>
              <a:buChar char="•"/>
              <a:defRPr sz="1600" b="1">
                <a:solidFill>
                  <a:schemeClr val="tx1"/>
                </a:solidFill>
                <a:latin typeface="Arial" charset="0"/>
              </a:defRPr>
            </a:lvl2pPr>
            <a:lvl3pPr marL="1143000" indent="-228600">
              <a:lnSpc>
                <a:spcPct val="88000"/>
              </a:lnSpc>
              <a:spcBef>
                <a:spcPct val="30000"/>
              </a:spcBef>
              <a:buSzPct val="85000"/>
              <a:buChar char="o"/>
              <a:defRPr sz="1600" b="1">
                <a:solidFill>
                  <a:schemeClr val="tx1"/>
                </a:solidFill>
                <a:latin typeface="Arial" charset="0"/>
              </a:defRPr>
            </a:lvl3pPr>
            <a:lvl4pPr marL="1600200" indent="-228600">
              <a:lnSpc>
                <a:spcPct val="88000"/>
              </a:lnSpc>
              <a:spcBef>
                <a:spcPct val="30000"/>
              </a:spcBef>
              <a:buSzPct val="100000"/>
              <a:buChar char="•"/>
              <a:defRPr sz="1300" b="1">
                <a:solidFill>
                  <a:schemeClr val="tx1"/>
                </a:solidFill>
                <a:latin typeface="Arial" charset="0"/>
              </a:defRPr>
            </a:lvl4pPr>
            <a:lvl5pPr marL="2057400" indent="-228600">
              <a:lnSpc>
                <a:spcPct val="88000"/>
              </a:lnSpc>
              <a:spcBef>
                <a:spcPct val="30000"/>
              </a:spcBef>
              <a:buSzPct val="85000"/>
              <a:buChar char="o"/>
              <a:defRPr sz="1300" b="1">
                <a:solidFill>
                  <a:schemeClr val="tx1"/>
                </a:solidFill>
                <a:latin typeface="Arial" charset="0"/>
              </a:defRPr>
            </a:lvl5pPr>
            <a:lvl6pPr marL="2514600" indent="-228600" eaLnBrk="0" fontAlgn="base" hangingPunct="0">
              <a:lnSpc>
                <a:spcPct val="88000"/>
              </a:lnSpc>
              <a:spcBef>
                <a:spcPct val="30000"/>
              </a:spcBef>
              <a:spcAft>
                <a:spcPct val="0"/>
              </a:spcAft>
              <a:buSzPct val="85000"/>
              <a:buChar char="o"/>
              <a:defRPr sz="1300" b="1">
                <a:solidFill>
                  <a:schemeClr val="tx1"/>
                </a:solidFill>
                <a:latin typeface="Arial" charset="0"/>
              </a:defRPr>
            </a:lvl6pPr>
            <a:lvl7pPr marL="2971800" indent="-228600" eaLnBrk="0" fontAlgn="base" hangingPunct="0">
              <a:lnSpc>
                <a:spcPct val="88000"/>
              </a:lnSpc>
              <a:spcBef>
                <a:spcPct val="30000"/>
              </a:spcBef>
              <a:spcAft>
                <a:spcPct val="0"/>
              </a:spcAft>
              <a:buSzPct val="85000"/>
              <a:buChar char="o"/>
              <a:defRPr sz="1300" b="1">
                <a:solidFill>
                  <a:schemeClr val="tx1"/>
                </a:solidFill>
                <a:latin typeface="Arial" charset="0"/>
              </a:defRPr>
            </a:lvl7pPr>
            <a:lvl8pPr marL="3429000" indent="-228600" eaLnBrk="0" fontAlgn="base" hangingPunct="0">
              <a:lnSpc>
                <a:spcPct val="88000"/>
              </a:lnSpc>
              <a:spcBef>
                <a:spcPct val="30000"/>
              </a:spcBef>
              <a:spcAft>
                <a:spcPct val="0"/>
              </a:spcAft>
              <a:buSzPct val="85000"/>
              <a:buChar char="o"/>
              <a:defRPr sz="1300" b="1">
                <a:solidFill>
                  <a:schemeClr val="tx1"/>
                </a:solidFill>
                <a:latin typeface="Arial" charset="0"/>
              </a:defRPr>
            </a:lvl8pPr>
            <a:lvl9pPr marL="3886200" indent="-228600" eaLnBrk="0" fontAlgn="base" hangingPunct="0">
              <a:lnSpc>
                <a:spcPct val="88000"/>
              </a:lnSpc>
              <a:spcBef>
                <a:spcPct val="30000"/>
              </a:spcBef>
              <a:spcAft>
                <a:spcPct val="0"/>
              </a:spcAft>
              <a:buSzPct val="85000"/>
              <a:buChar char="o"/>
              <a:defRPr sz="1300" b="1">
                <a:solidFill>
                  <a:schemeClr val="tx1"/>
                </a:solidFill>
                <a:latin typeface="Arial" charset="0"/>
              </a:defRPr>
            </a:lvl9pPr>
          </a:lstStyle>
          <a:p>
            <a:pPr eaLnBrk="1" hangingPunct="1">
              <a:lnSpc>
                <a:spcPct val="100000"/>
              </a:lnSpc>
              <a:spcBef>
                <a:spcPct val="0"/>
              </a:spcBef>
              <a:buSzTx/>
              <a:buFontTx/>
              <a:buNone/>
            </a:pPr>
            <a:r>
              <a:rPr lang="en-AU" altLang="en-US" sz="2000">
                <a:solidFill>
                  <a:srgbClr val="0033CC"/>
                </a:solidFill>
                <a:latin typeface="Calibri" pitchFamily="34" charset="0"/>
              </a:rPr>
              <a:t>Data Marshalling</a:t>
            </a:r>
            <a:endParaRPr lang="en-US" altLang="en-US" sz="2000">
              <a:solidFill>
                <a:srgbClr val="0033CC"/>
              </a:solidFill>
              <a:latin typeface="Calibri" pitchFamily="34" charset="0"/>
            </a:endParaRPr>
          </a:p>
        </p:txBody>
      </p:sp>
      <p:sp>
        <p:nvSpPr>
          <p:cNvPr id="45070" name="TextBox 94"/>
          <p:cNvSpPr txBox="1">
            <a:spLocks noChangeArrowheads="1"/>
          </p:cNvSpPr>
          <p:nvPr/>
        </p:nvSpPr>
        <p:spPr bwMode="auto">
          <a:xfrm rot="-3286513">
            <a:off x="1647825" y="3084513"/>
            <a:ext cx="1905000" cy="400050"/>
          </a:xfrm>
          <a:prstGeom prst="rect">
            <a:avLst/>
          </a:prstGeom>
          <a:gradFill rotWithShape="0">
            <a:gsLst>
              <a:gs pos="0">
                <a:srgbClr val="FFF200"/>
              </a:gs>
              <a:gs pos="64000">
                <a:srgbClr val="FF7A00"/>
              </a:gs>
              <a:gs pos="100000">
                <a:srgbClr val="FF0300"/>
              </a:gs>
              <a:gs pos="100000">
                <a:srgbClr val="4D0808"/>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8000"/>
              </a:lnSpc>
              <a:spcBef>
                <a:spcPct val="30000"/>
              </a:spcBef>
              <a:buSzPct val="80000"/>
              <a:buFont typeface="Wingdings" pitchFamily="-16" charset="2"/>
              <a:buChar char="q"/>
              <a:defRPr sz="2200" b="1">
                <a:solidFill>
                  <a:schemeClr val="tx1"/>
                </a:solidFill>
                <a:latin typeface="Arial" charset="0"/>
              </a:defRPr>
            </a:lvl1pPr>
            <a:lvl2pPr marL="742950" indent="-285750">
              <a:lnSpc>
                <a:spcPct val="88000"/>
              </a:lnSpc>
              <a:spcBef>
                <a:spcPct val="30000"/>
              </a:spcBef>
              <a:buSzPct val="100000"/>
              <a:buFont typeface="Times" pitchFamily="-16" charset="0"/>
              <a:buChar char="•"/>
              <a:defRPr sz="1600" b="1">
                <a:solidFill>
                  <a:schemeClr val="tx1"/>
                </a:solidFill>
                <a:latin typeface="Arial" charset="0"/>
              </a:defRPr>
            </a:lvl2pPr>
            <a:lvl3pPr marL="1143000" indent="-228600">
              <a:lnSpc>
                <a:spcPct val="88000"/>
              </a:lnSpc>
              <a:spcBef>
                <a:spcPct val="30000"/>
              </a:spcBef>
              <a:buSzPct val="85000"/>
              <a:buChar char="o"/>
              <a:defRPr sz="1600" b="1">
                <a:solidFill>
                  <a:schemeClr val="tx1"/>
                </a:solidFill>
                <a:latin typeface="Arial" charset="0"/>
              </a:defRPr>
            </a:lvl3pPr>
            <a:lvl4pPr marL="1600200" indent="-228600">
              <a:lnSpc>
                <a:spcPct val="88000"/>
              </a:lnSpc>
              <a:spcBef>
                <a:spcPct val="30000"/>
              </a:spcBef>
              <a:buSzPct val="100000"/>
              <a:buChar char="•"/>
              <a:defRPr sz="1300" b="1">
                <a:solidFill>
                  <a:schemeClr val="tx1"/>
                </a:solidFill>
                <a:latin typeface="Arial" charset="0"/>
              </a:defRPr>
            </a:lvl4pPr>
            <a:lvl5pPr marL="2057400" indent="-228600">
              <a:lnSpc>
                <a:spcPct val="88000"/>
              </a:lnSpc>
              <a:spcBef>
                <a:spcPct val="30000"/>
              </a:spcBef>
              <a:buSzPct val="85000"/>
              <a:buChar char="o"/>
              <a:defRPr sz="1300" b="1">
                <a:solidFill>
                  <a:schemeClr val="tx1"/>
                </a:solidFill>
                <a:latin typeface="Arial" charset="0"/>
              </a:defRPr>
            </a:lvl5pPr>
            <a:lvl6pPr marL="2514600" indent="-228600" eaLnBrk="0" fontAlgn="base" hangingPunct="0">
              <a:lnSpc>
                <a:spcPct val="88000"/>
              </a:lnSpc>
              <a:spcBef>
                <a:spcPct val="30000"/>
              </a:spcBef>
              <a:spcAft>
                <a:spcPct val="0"/>
              </a:spcAft>
              <a:buSzPct val="85000"/>
              <a:buChar char="o"/>
              <a:defRPr sz="1300" b="1">
                <a:solidFill>
                  <a:schemeClr val="tx1"/>
                </a:solidFill>
                <a:latin typeface="Arial" charset="0"/>
              </a:defRPr>
            </a:lvl6pPr>
            <a:lvl7pPr marL="2971800" indent="-228600" eaLnBrk="0" fontAlgn="base" hangingPunct="0">
              <a:lnSpc>
                <a:spcPct val="88000"/>
              </a:lnSpc>
              <a:spcBef>
                <a:spcPct val="30000"/>
              </a:spcBef>
              <a:spcAft>
                <a:spcPct val="0"/>
              </a:spcAft>
              <a:buSzPct val="85000"/>
              <a:buChar char="o"/>
              <a:defRPr sz="1300" b="1">
                <a:solidFill>
                  <a:schemeClr val="tx1"/>
                </a:solidFill>
                <a:latin typeface="Arial" charset="0"/>
              </a:defRPr>
            </a:lvl7pPr>
            <a:lvl8pPr marL="3429000" indent="-228600" eaLnBrk="0" fontAlgn="base" hangingPunct="0">
              <a:lnSpc>
                <a:spcPct val="88000"/>
              </a:lnSpc>
              <a:spcBef>
                <a:spcPct val="30000"/>
              </a:spcBef>
              <a:spcAft>
                <a:spcPct val="0"/>
              </a:spcAft>
              <a:buSzPct val="85000"/>
              <a:buChar char="o"/>
              <a:defRPr sz="1300" b="1">
                <a:solidFill>
                  <a:schemeClr val="tx1"/>
                </a:solidFill>
                <a:latin typeface="Arial" charset="0"/>
              </a:defRPr>
            </a:lvl8pPr>
            <a:lvl9pPr marL="3886200" indent="-228600" eaLnBrk="0" fontAlgn="base" hangingPunct="0">
              <a:lnSpc>
                <a:spcPct val="88000"/>
              </a:lnSpc>
              <a:spcBef>
                <a:spcPct val="30000"/>
              </a:spcBef>
              <a:spcAft>
                <a:spcPct val="0"/>
              </a:spcAft>
              <a:buSzPct val="85000"/>
              <a:buChar char="o"/>
              <a:defRPr sz="1300" b="1">
                <a:solidFill>
                  <a:schemeClr val="tx1"/>
                </a:solidFill>
                <a:latin typeface="Arial" charset="0"/>
              </a:defRPr>
            </a:lvl9pPr>
          </a:lstStyle>
          <a:p>
            <a:pPr eaLnBrk="1" hangingPunct="1">
              <a:lnSpc>
                <a:spcPct val="100000"/>
              </a:lnSpc>
              <a:spcBef>
                <a:spcPct val="0"/>
              </a:spcBef>
              <a:buSzTx/>
              <a:buFontTx/>
              <a:buNone/>
            </a:pPr>
            <a:r>
              <a:rPr lang="en-AU" altLang="en-US" sz="2000">
                <a:solidFill>
                  <a:srgbClr val="0033CC"/>
                </a:solidFill>
                <a:latin typeface="Calibri" pitchFamily="34" charset="0"/>
              </a:rPr>
              <a:t>Data Meshing</a:t>
            </a:r>
            <a:endParaRPr lang="en-US" altLang="en-US" sz="2000">
              <a:solidFill>
                <a:srgbClr val="0033CC"/>
              </a:solidFill>
              <a:latin typeface="Calibri" pitchFamily="34" charset="0"/>
            </a:endParaRPr>
          </a:p>
        </p:txBody>
      </p:sp>
      <p:sp>
        <p:nvSpPr>
          <p:cNvPr id="45071" name="Title 8"/>
          <p:cNvSpPr>
            <a:spLocks noGrp="1"/>
          </p:cNvSpPr>
          <p:nvPr>
            <p:ph type="title"/>
          </p:nvPr>
        </p:nvSpPr>
        <p:spPr>
          <a:xfrm>
            <a:off x="2014538" y="504825"/>
            <a:ext cx="4303712" cy="584200"/>
          </a:xfrm>
        </p:spPr>
        <p:txBody>
          <a:bodyPr>
            <a:normAutofit fontScale="90000"/>
          </a:bodyPr>
          <a:lstStyle/>
          <a:p>
            <a:r>
              <a:rPr lang="en-AU" altLang="en-US" smtClean="0"/>
              <a:t>Dynamic Data Mart</a:t>
            </a:r>
          </a:p>
        </p:txBody>
      </p:sp>
      <p:sp>
        <p:nvSpPr>
          <p:cNvPr id="45072" name="TextBox 2"/>
          <p:cNvSpPr txBox="1">
            <a:spLocks noChangeArrowheads="1"/>
          </p:cNvSpPr>
          <p:nvPr/>
        </p:nvSpPr>
        <p:spPr bwMode="auto">
          <a:xfrm>
            <a:off x="7475538" y="654050"/>
            <a:ext cx="1506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AU" altLang="en-US" sz="2000"/>
              <a:t>3M + 3R</a:t>
            </a:r>
          </a:p>
        </p:txBody>
      </p:sp>
      <p:sp>
        <p:nvSpPr>
          <p:cNvPr id="3" name="TextBox 2"/>
          <p:cNvSpPr txBox="1"/>
          <p:nvPr/>
        </p:nvSpPr>
        <p:spPr>
          <a:xfrm>
            <a:off x="179512" y="0"/>
            <a:ext cx="8640960" cy="307777"/>
          </a:xfrm>
          <a:prstGeom prst="rect">
            <a:avLst/>
          </a:prstGeom>
          <a:noFill/>
        </p:spPr>
        <p:txBody>
          <a:bodyPr wrap="square" rtlCol="0">
            <a:spAutoFit/>
          </a:bodyPr>
          <a:lstStyle/>
          <a:p>
            <a:r>
              <a:rPr lang="en-GB" sz="1400" b="1" i="1" dirty="0" smtClean="0"/>
              <a:t>Chang, </a:t>
            </a:r>
            <a:r>
              <a:rPr lang="en-GB" sz="1400" b="1" i="1" dirty="0" err="1" smtClean="0"/>
              <a:t>Rahayu</a:t>
            </a:r>
            <a:r>
              <a:rPr lang="en-GB" sz="1400" b="1" i="1" dirty="0" smtClean="0"/>
              <a:t>, Diallo, Machizud  “Dynamic DataMart” Keynote, WCC 2015, Korea </a:t>
            </a:r>
            <a:endParaRPr lang="en-AU" sz="1400" b="1" i="1" dirty="0"/>
          </a:p>
        </p:txBody>
      </p:sp>
    </p:spTree>
    <p:extLst>
      <p:ext uri="{BB962C8B-B14F-4D97-AF65-F5344CB8AC3E}">
        <p14:creationId xmlns:p14="http://schemas.microsoft.com/office/powerpoint/2010/main" val="1457636510"/>
      </p:ext>
    </p:extLst>
  </p:cSld>
  <p:clrMapOvr>
    <a:masterClrMapping/>
  </p:clrMapOvr>
  <p:transition spd="med"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5400000">
                                      <p:cBhvr>
                                        <p:cTn id="6" dur="2600" fill="hold"/>
                                        <p:tgtEl>
                                          <p:spTgt spid="2"/>
                                        </p:tgtEl>
                                        <p:attrNameLst>
                                          <p:attrName>r</p:attrName>
                                        </p:attrNameLst>
                                      </p:cBhvr>
                                    </p:animRot>
                                  </p:childTnLst>
                                </p:cTn>
                              </p:par>
                            </p:childTnLst>
                          </p:cTn>
                        </p:par>
                        <p:par>
                          <p:cTn id="7" fill="hold" nodeType="afterGroup">
                            <p:stCondLst>
                              <p:cond delay="2600"/>
                            </p:stCondLst>
                            <p:childTnLst>
                              <p:par>
                                <p:cTn id="8" presetID="22" presetClass="entr" presetSubtype="1" fill="hold" grpId="0" nodeType="afterEffect">
                                  <p:stCondLst>
                                    <p:cond delay="0"/>
                                  </p:stCondLst>
                                  <p:childTnLst>
                                    <p:set>
                                      <p:cBhvr>
                                        <p:cTn id="9" dur="1" fill="hold">
                                          <p:stCondLst>
                                            <p:cond delay="0"/>
                                          </p:stCondLst>
                                        </p:cTn>
                                        <p:tgtEl>
                                          <p:spTgt spid="7203"/>
                                        </p:tgtEl>
                                        <p:attrNameLst>
                                          <p:attrName>style.visibility</p:attrName>
                                        </p:attrNameLst>
                                      </p:cBhvr>
                                      <p:to>
                                        <p:strVal val="visible"/>
                                      </p:to>
                                    </p:set>
                                    <p:animEffect transition="in" filter="wipe(up)">
                                      <p:cBhvr>
                                        <p:cTn id="10" dur="2500"/>
                                        <p:tgtEl>
                                          <p:spTgt spid="7203"/>
                                        </p:tgtEl>
                                      </p:cBhvr>
                                    </p:animEffect>
                                  </p:childTnLst>
                                </p:cTn>
                              </p:par>
                              <p:par>
                                <p:cTn id="11" presetID="8" presetClass="emph" presetSubtype="0" fill="hold" nodeType="withEffect">
                                  <p:stCondLst>
                                    <p:cond delay="500"/>
                                  </p:stCondLst>
                                  <p:childTnLst>
                                    <p:animRot by="5400000">
                                      <p:cBhvr>
                                        <p:cTn id="12" dur="5000" fill="hold"/>
                                        <p:tgtEl>
                                          <p:spTgt spid="2"/>
                                        </p:tgtEl>
                                        <p:attrNameLst>
                                          <p:attrName>r</p:attrName>
                                        </p:attrNameLst>
                                      </p:cBhvr>
                                    </p:animRot>
                                  </p:childTnLst>
                                </p:cTn>
                              </p:par>
                              <p:par>
                                <p:cTn id="13" presetID="22" presetClass="entr" presetSubtype="8" fill="hold" grpId="0" nodeType="withEffect">
                                  <p:stCondLst>
                                    <p:cond delay="0"/>
                                  </p:stCondLst>
                                  <p:childTnLst>
                                    <p:set>
                                      <p:cBhvr>
                                        <p:cTn id="14" dur="1" fill="hold">
                                          <p:stCondLst>
                                            <p:cond delay="0"/>
                                          </p:stCondLst>
                                        </p:cTn>
                                        <p:tgtEl>
                                          <p:spTgt spid="7199"/>
                                        </p:tgtEl>
                                        <p:attrNameLst>
                                          <p:attrName>style.visibility</p:attrName>
                                        </p:attrNameLst>
                                      </p:cBhvr>
                                      <p:to>
                                        <p:strVal val="visible"/>
                                      </p:to>
                                    </p:set>
                                    <p:animEffect transition="in" filter="wipe(left)">
                                      <p:cBhvr>
                                        <p:cTn id="15" dur="5000"/>
                                        <p:tgtEl>
                                          <p:spTgt spid="7199"/>
                                        </p:tgtEl>
                                      </p:cBhvr>
                                    </p:animEffect>
                                  </p:childTnLst>
                                </p:cTn>
                              </p:par>
                              <p:par>
                                <p:cTn id="16" presetID="8" presetClass="emph" presetSubtype="0" fill="hold" nodeType="withEffect">
                                  <p:stCondLst>
                                    <p:cond delay="0"/>
                                  </p:stCondLst>
                                  <p:childTnLst>
                                    <p:animRot by="5400000">
                                      <p:cBhvr>
                                        <p:cTn id="17" dur="3000" fill="hold"/>
                                        <p:tgtEl>
                                          <p:spTgt spid="2"/>
                                        </p:tgtEl>
                                        <p:attrNameLst>
                                          <p:attrName>r</p:attrName>
                                        </p:attrNameLst>
                                      </p:cBhvr>
                                    </p:animRot>
                                  </p:childTnLst>
                                </p:cTn>
                              </p:par>
                              <p:par>
                                <p:cTn id="18" presetID="22" presetClass="entr" presetSubtype="4" fill="hold" grpId="0" nodeType="withEffect">
                                  <p:stCondLst>
                                    <p:cond delay="0"/>
                                  </p:stCondLst>
                                  <p:childTnLst>
                                    <p:set>
                                      <p:cBhvr>
                                        <p:cTn id="19" dur="1" fill="hold">
                                          <p:stCondLst>
                                            <p:cond delay="0"/>
                                          </p:stCondLst>
                                        </p:cTn>
                                        <p:tgtEl>
                                          <p:spTgt spid="7201"/>
                                        </p:tgtEl>
                                        <p:attrNameLst>
                                          <p:attrName>style.visibility</p:attrName>
                                        </p:attrNameLst>
                                      </p:cBhvr>
                                      <p:to>
                                        <p:strVal val="visible"/>
                                      </p:to>
                                    </p:set>
                                    <p:animEffect transition="in" filter="wipe(down)">
                                      <p:cBhvr>
                                        <p:cTn id="20" dur="5000"/>
                                        <p:tgtEl>
                                          <p:spTgt spid="7201"/>
                                        </p:tgtEl>
                                      </p:cBhvr>
                                    </p:animEffect>
                                  </p:childTnLst>
                                </p:cTn>
                              </p:par>
                            </p:childTnLst>
                          </p:cTn>
                        </p:par>
                        <p:par>
                          <p:cTn id="21" fill="hold" nodeType="afterGroup">
                            <p:stCondLst>
                              <p:cond delay="8100"/>
                            </p:stCondLst>
                            <p:childTnLst>
                              <p:par>
                                <p:cTn id="22" presetID="8" presetClass="emph" presetSubtype="0" fill="hold" nodeType="afterEffect">
                                  <p:stCondLst>
                                    <p:cond delay="0"/>
                                  </p:stCondLst>
                                  <p:childTnLst>
                                    <p:animRot by="-5400000">
                                      <p:cBhvr>
                                        <p:cTn id="23" dur="3000" fill="hold"/>
                                        <p:tgtEl>
                                          <p:spTgt spid="2"/>
                                        </p:tgtEl>
                                        <p:attrNameLst>
                                          <p:attrName>r</p:attrName>
                                        </p:attrNameLst>
                                      </p:cBhvr>
                                    </p:animRot>
                                  </p:childTnLst>
                                </p:cTn>
                              </p:par>
                              <p:par>
                                <p:cTn id="24" presetID="8" presetClass="emph" presetSubtype="0" fill="hold" nodeType="withEffect">
                                  <p:stCondLst>
                                    <p:cond delay="0"/>
                                  </p:stCondLst>
                                  <p:childTnLst>
                                    <p:animRot by="-5400000">
                                      <p:cBhvr>
                                        <p:cTn id="25" dur="3000" fill="hold"/>
                                        <p:tgtEl>
                                          <p:spTgt spid="2"/>
                                        </p:tgtEl>
                                        <p:attrNameLst>
                                          <p:attrName>r</p:attrName>
                                        </p:attrNameLst>
                                      </p:cBhvr>
                                    </p:animRot>
                                  </p:childTnLst>
                                </p:cTn>
                              </p:par>
                            </p:childTnLst>
                          </p:cTn>
                        </p:par>
                        <p:par>
                          <p:cTn id="26" fill="hold" nodeType="afterGroup">
                            <p:stCondLst>
                              <p:cond delay="11100"/>
                            </p:stCondLst>
                            <p:childTnLst>
                              <p:par>
                                <p:cTn id="27" presetID="8" presetClass="emph" presetSubtype="0" fill="hold" nodeType="afterEffect">
                                  <p:stCondLst>
                                    <p:cond delay="0"/>
                                  </p:stCondLst>
                                  <p:childTnLst>
                                    <p:animRot by="5400000">
                                      <p:cBhvr>
                                        <p:cTn id="28" dur="3000" fill="hold"/>
                                        <p:tgtEl>
                                          <p:spTgt spid="2"/>
                                        </p:tgtEl>
                                        <p:attrNameLst>
                                          <p:attrName>r</p:attrName>
                                        </p:attrNameLst>
                                      </p:cBhvr>
                                    </p:animRot>
                                  </p:childTnLst>
                                </p:cTn>
                              </p:par>
                              <p:par>
                                <p:cTn id="29" presetID="8" presetClass="emph" presetSubtype="0" fill="hold" nodeType="withEffect">
                                  <p:stCondLst>
                                    <p:cond delay="0"/>
                                  </p:stCondLst>
                                  <p:childTnLst>
                                    <p:animRot by="5400000">
                                      <p:cBhvr>
                                        <p:cTn id="30" dur="3000" fill="hold"/>
                                        <p:tgtEl>
                                          <p:spTgt spid="2"/>
                                        </p:tgtEl>
                                        <p:attrNameLst>
                                          <p:attrName>r</p:attrName>
                                        </p:attrNameLst>
                                      </p:cBhvr>
                                    </p:animRot>
                                  </p:childTnLst>
                                </p:cTn>
                              </p:par>
                              <p:par>
                                <p:cTn id="31" presetID="8" presetClass="emph" presetSubtype="0" decel="50000" fill="hold" nodeType="withEffect">
                                  <p:stCondLst>
                                    <p:cond delay="0"/>
                                  </p:stCondLst>
                                  <p:childTnLst>
                                    <p:animRot by="5400000">
                                      <p:cBhvr>
                                        <p:cTn id="32" dur="3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3" grpId="0" animBg="1"/>
      <p:bldP spid="7201" grpId="0" animBg="1"/>
      <p:bldP spid="719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0" y="0"/>
            <a:ext cx="9144000" cy="6858000"/>
          </a:xfrm>
          <a:gradFill>
            <a:gsLst>
              <a:gs pos="0">
                <a:srgbClr val="FFF200"/>
              </a:gs>
              <a:gs pos="74000">
                <a:srgbClr val="FF7A00"/>
              </a:gs>
              <a:gs pos="91000">
                <a:srgbClr val="FF0300"/>
              </a:gs>
              <a:gs pos="100000">
                <a:srgbClr val="4D0808"/>
              </a:gs>
            </a:gsLst>
            <a:lin ang="5400000" scaled="0"/>
          </a:gradFill>
        </p:spPr>
        <p:txBody>
          <a:bodyPr>
            <a:normAutofit/>
          </a:bodyPr>
          <a:lstStyle/>
          <a:p>
            <a:pPr marL="514350" indent="-514350" algn="ctr">
              <a:buFont typeface="+mj-lt"/>
              <a:buAutoNum type="arabicPeriod"/>
            </a:pPr>
            <a:endParaRPr lang="en-GB" altLang="en-US" sz="6000" b="1" dirty="0" smtClean="0"/>
          </a:p>
          <a:p>
            <a:pPr marL="514350" indent="-514350" algn="ctr">
              <a:buFont typeface="+mj-lt"/>
              <a:buAutoNum type="arabicPeriod"/>
            </a:pPr>
            <a:endParaRPr lang="en-AU" altLang="en-US" sz="6000" b="1" dirty="0" smtClean="0"/>
          </a:p>
          <a:p>
            <a:pPr marL="0" indent="0">
              <a:buNone/>
            </a:pPr>
            <a:r>
              <a:rPr lang="en-AU" altLang="en-US" sz="6000" b="1" dirty="0" smtClean="0"/>
              <a:t>               Conclusion </a:t>
            </a:r>
          </a:p>
          <a:p>
            <a:pPr marL="0" indent="0" algn="ctr">
              <a:buNone/>
            </a:pPr>
            <a:endParaRPr lang="en-AU" altLang="en-US" sz="6000" dirty="0" smtClean="0"/>
          </a:p>
        </p:txBody>
      </p:sp>
    </p:spTree>
    <p:extLst>
      <p:ext uri="{BB962C8B-B14F-4D97-AF65-F5344CB8AC3E}">
        <p14:creationId xmlns:p14="http://schemas.microsoft.com/office/powerpoint/2010/main" val="12108147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fontAlgn="auto">
              <a:spcAft>
                <a:spcPts val="0"/>
              </a:spcAft>
              <a:defRPr/>
            </a:pPr>
            <a:r>
              <a:rPr lang="en-GB" b="1" dirty="0" smtClean="0"/>
              <a:t>Summary</a:t>
            </a:r>
            <a:endParaRPr lang="en-AU" b="1" dirty="0" smtClean="0"/>
          </a:p>
        </p:txBody>
      </p:sp>
      <p:sp>
        <p:nvSpPr>
          <p:cNvPr id="27651" name="Content Placeholder 2"/>
          <p:cNvSpPr>
            <a:spLocks noGrp="1"/>
          </p:cNvSpPr>
          <p:nvPr>
            <p:ph idx="1"/>
          </p:nvPr>
        </p:nvSpPr>
        <p:spPr>
          <a:xfrm>
            <a:off x="971600" y="1484784"/>
            <a:ext cx="8172400" cy="4309939"/>
          </a:xfrm>
        </p:spPr>
        <p:txBody>
          <a:bodyPr>
            <a:normAutofit/>
          </a:bodyPr>
          <a:lstStyle/>
          <a:p>
            <a:pPr marL="514350" indent="-514350">
              <a:buFont typeface="+mj-lt"/>
              <a:buAutoNum type="arabicPeriod"/>
            </a:pPr>
            <a:r>
              <a:rPr lang="en-AU" altLang="en-US" sz="2800" b="1" dirty="0" smtClean="0"/>
              <a:t>IoT </a:t>
            </a:r>
            <a:r>
              <a:rPr lang="en-AU" altLang="en-US" sz="2800" b="1" dirty="0"/>
              <a:t>and CPS </a:t>
            </a:r>
            <a:r>
              <a:rPr lang="en-AU" altLang="en-US" sz="2800" b="1" dirty="0">
                <a:solidFill>
                  <a:srgbClr val="0070C0"/>
                </a:solidFill>
              </a:rPr>
              <a:t>– </a:t>
            </a:r>
            <a:r>
              <a:rPr lang="en-AU" altLang="en-US" sz="2800" b="1" dirty="0" smtClean="0">
                <a:solidFill>
                  <a:srgbClr val="0070C0"/>
                </a:solidFill>
              </a:rPr>
              <a:t>New Industrial Frontier</a:t>
            </a:r>
            <a:endParaRPr lang="en-AU" altLang="en-US" sz="2800" b="1" dirty="0">
              <a:solidFill>
                <a:srgbClr val="0070C0"/>
              </a:solidFill>
            </a:endParaRPr>
          </a:p>
          <a:p>
            <a:pPr marL="514350" indent="-514350">
              <a:buFont typeface="+mj-lt"/>
              <a:buAutoNum type="arabicPeriod"/>
            </a:pPr>
            <a:r>
              <a:rPr lang="en-GB" altLang="en-US" sz="2800" b="1" dirty="0" smtClean="0"/>
              <a:t>Top 5 Issues </a:t>
            </a:r>
            <a:r>
              <a:rPr lang="en-AU" altLang="en-US" sz="2800" b="1" dirty="0">
                <a:solidFill>
                  <a:srgbClr val="0070C0"/>
                </a:solidFill>
              </a:rPr>
              <a:t>–</a:t>
            </a:r>
            <a:r>
              <a:rPr lang="en-GB" altLang="en-US" sz="2800" b="1" dirty="0" smtClean="0">
                <a:solidFill>
                  <a:srgbClr val="0070C0"/>
                </a:solidFill>
              </a:rPr>
              <a:t> IoT and CPS Adoption</a:t>
            </a:r>
          </a:p>
          <a:p>
            <a:pPr marL="514350" indent="-514350">
              <a:buFont typeface="+mj-lt"/>
              <a:buAutoNum type="arabicPeriod"/>
            </a:pPr>
            <a:r>
              <a:rPr lang="en-GB" altLang="en-US" sz="2800" b="1" dirty="0"/>
              <a:t>IoT and CPS Solutions </a:t>
            </a:r>
            <a:r>
              <a:rPr lang="en-GB" altLang="en-US" sz="2800" b="1" dirty="0" smtClean="0">
                <a:solidFill>
                  <a:srgbClr val="0070C0"/>
                </a:solidFill>
              </a:rPr>
              <a:t>– Ours and World Effort</a:t>
            </a:r>
            <a:endParaRPr lang="en-GB" altLang="en-US" sz="2800" b="1" dirty="0">
              <a:solidFill>
                <a:srgbClr val="0070C0"/>
              </a:solidFill>
            </a:endParaRPr>
          </a:p>
          <a:p>
            <a:pPr marL="514350" indent="-514350">
              <a:buFont typeface="+mj-lt"/>
              <a:buAutoNum type="arabicPeriod"/>
            </a:pPr>
            <a:r>
              <a:rPr lang="en-GB" altLang="en-US" sz="2800" b="1" dirty="0" smtClean="0"/>
              <a:t>Smart </a:t>
            </a:r>
            <a:r>
              <a:rPr lang="en-GB" altLang="en-US" sz="2800" b="1" dirty="0"/>
              <a:t>Adoption </a:t>
            </a:r>
            <a:r>
              <a:rPr lang="en-GB" altLang="en-US" sz="2800" b="1" dirty="0" smtClean="0"/>
              <a:t> </a:t>
            </a:r>
            <a:r>
              <a:rPr lang="en-AU" altLang="en-US" sz="2800" b="1" dirty="0" smtClean="0">
                <a:solidFill>
                  <a:srgbClr val="0070C0"/>
                </a:solidFill>
              </a:rPr>
              <a:t>– </a:t>
            </a:r>
            <a:r>
              <a:rPr lang="en-GB" altLang="en-US" sz="2800" b="1" dirty="0" smtClean="0">
                <a:solidFill>
                  <a:srgbClr val="0070C0"/>
                </a:solidFill>
              </a:rPr>
              <a:t>The Success Evidence</a:t>
            </a:r>
            <a:endParaRPr lang="en-GB" altLang="en-US" sz="2800" b="1" dirty="0">
              <a:solidFill>
                <a:srgbClr val="0070C0"/>
              </a:solidFill>
            </a:endParaRPr>
          </a:p>
          <a:p>
            <a:pPr marL="514350" indent="-514350">
              <a:buFont typeface="+mj-lt"/>
              <a:buAutoNum type="arabicPeriod"/>
            </a:pPr>
            <a:r>
              <a:rPr lang="en-GB" altLang="en-US" sz="2800" b="1" dirty="0" smtClean="0"/>
              <a:t>Smart Ship </a:t>
            </a:r>
            <a:r>
              <a:rPr lang="en-GB" altLang="en-US" sz="2800" b="1" dirty="0" smtClean="0">
                <a:solidFill>
                  <a:srgbClr val="0070C0"/>
                </a:solidFill>
              </a:rPr>
              <a:t>– Top 10 Challenges</a:t>
            </a:r>
          </a:p>
          <a:p>
            <a:pPr marL="514350" indent="-514350">
              <a:buFont typeface="+mj-lt"/>
              <a:buAutoNum type="arabicPeriod"/>
            </a:pPr>
            <a:r>
              <a:rPr lang="en-AU" altLang="en-US" sz="2800" b="1" dirty="0" smtClean="0"/>
              <a:t>Smart Ship Solution </a:t>
            </a:r>
            <a:r>
              <a:rPr lang="en-AU" altLang="en-US" sz="2800" b="1" dirty="0" smtClean="0">
                <a:solidFill>
                  <a:srgbClr val="0070C0"/>
                </a:solidFill>
              </a:rPr>
              <a:t>– Embrace new Technology</a:t>
            </a:r>
            <a:endParaRPr lang="en-AU" altLang="en-US" sz="2800" b="1" dirty="0">
              <a:solidFill>
                <a:srgbClr val="0070C0"/>
              </a:solidFill>
            </a:endParaRPr>
          </a:p>
          <a:p>
            <a:pPr marL="0" indent="0">
              <a:buNone/>
            </a:pPr>
            <a:r>
              <a:rPr lang="en-AU" altLang="en-US" sz="2800" b="1" dirty="0"/>
              <a:t> </a:t>
            </a:r>
            <a:r>
              <a:rPr lang="en-AU" altLang="en-US" sz="2800" b="1" dirty="0" smtClean="0"/>
              <a:t>     </a:t>
            </a:r>
            <a:r>
              <a:rPr lang="en-AU" altLang="en-US" sz="2800" dirty="0" smtClean="0"/>
              <a:t>Conclusion</a:t>
            </a:r>
            <a:r>
              <a:rPr lang="en-AU" altLang="en-US" sz="2800" b="1" dirty="0" smtClean="0"/>
              <a:t> </a:t>
            </a:r>
          </a:p>
          <a:p>
            <a:pPr marL="0" indent="0">
              <a:buNone/>
            </a:pPr>
            <a:endParaRPr lang="en-AU" altLang="en-US" sz="2800" dirty="0" smtClean="0"/>
          </a:p>
          <a:p>
            <a:pPr marL="0" indent="0">
              <a:buNone/>
            </a:pPr>
            <a:endParaRPr lang="en-AU" altLang="en-US" sz="2800" dirty="0" smtClean="0"/>
          </a:p>
        </p:txBody>
      </p:sp>
    </p:spTree>
    <p:extLst>
      <p:ext uri="{BB962C8B-B14F-4D97-AF65-F5344CB8AC3E}">
        <p14:creationId xmlns:p14="http://schemas.microsoft.com/office/powerpoint/2010/main" val="21799151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520" y="32121"/>
            <a:ext cx="8435280" cy="1252728"/>
          </a:xfrm>
        </p:spPr>
        <p:txBody>
          <a:bodyPr>
            <a:noAutofit/>
          </a:bodyPr>
          <a:lstStyle/>
          <a:p>
            <a:pPr fontAlgn="auto">
              <a:spcAft>
                <a:spcPts val="0"/>
              </a:spcAft>
              <a:defRPr/>
            </a:pPr>
            <a:r>
              <a:rPr lang="en-US" sz="4800" b="1" dirty="0" smtClean="0"/>
              <a:t>Unleashing the Potential</a:t>
            </a:r>
            <a:endParaRPr lang="en-AU" sz="4800" dirty="0">
              <a:solidFill>
                <a:schemeClr val="accent1">
                  <a:satMod val="150000"/>
                </a:schemeClr>
              </a:solidFill>
            </a:endParaRPr>
          </a:p>
        </p:txBody>
      </p:sp>
      <p:sp>
        <p:nvSpPr>
          <p:cNvPr id="3" name="TextBox 2"/>
          <p:cNvSpPr txBox="1"/>
          <p:nvPr/>
        </p:nvSpPr>
        <p:spPr>
          <a:xfrm>
            <a:off x="395536" y="2276872"/>
            <a:ext cx="8532440" cy="3108543"/>
          </a:xfrm>
          <a:prstGeom prst="rect">
            <a:avLst/>
          </a:prstGeom>
          <a:noFill/>
        </p:spPr>
        <p:txBody>
          <a:bodyPr wrap="square" rtlCol="0">
            <a:spAutoFit/>
          </a:bodyPr>
          <a:lstStyle/>
          <a:p>
            <a:r>
              <a:rPr lang="en-GB" sz="2800" b="1" dirty="0" smtClean="0">
                <a:solidFill>
                  <a:srgbClr val="0070C0"/>
                </a:solidFill>
              </a:rPr>
              <a:t>Despite mounting political pressures and regulations</a:t>
            </a:r>
            <a:r>
              <a:rPr lang="en-GB" sz="2800" b="1" dirty="0" smtClean="0">
                <a:solidFill>
                  <a:srgbClr val="0070C0"/>
                </a:solidFill>
              </a:rPr>
              <a:t>, about security issues with </a:t>
            </a:r>
            <a:r>
              <a:rPr lang="en-GB" sz="2800" b="1" dirty="0" err="1" smtClean="0">
                <a:solidFill>
                  <a:srgbClr val="0070C0"/>
                </a:solidFill>
              </a:rPr>
              <a:t>IoT</a:t>
            </a:r>
            <a:r>
              <a:rPr lang="en-GB" sz="2800" b="1" dirty="0" smtClean="0">
                <a:solidFill>
                  <a:srgbClr val="0070C0"/>
                </a:solidFill>
              </a:rPr>
              <a:t> and CPS</a:t>
            </a:r>
            <a:endParaRPr lang="en-GB" sz="2800" b="1" dirty="0" smtClean="0">
              <a:solidFill>
                <a:srgbClr val="0070C0"/>
              </a:solidFill>
            </a:endParaRPr>
          </a:p>
          <a:p>
            <a:pPr marL="457200" indent="-457200">
              <a:buFont typeface="Arial" panose="020B0604020202020204" pitchFamily="34" charset="0"/>
              <a:buChar char="•"/>
            </a:pPr>
            <a:r>
              <a:rPr lang="en-GB" sz="2800" b="1" dirty="0" smtClean="0">
                <a:solidFill>
                  <a:srgbClr val="0070C0"/>
                </a:solidFill>
              </a:rPr>
              <a:t>IoT and CPS adoption, will be rolled out one by one, </a:t>
            </a:r>
          </a:p>
          <a:p>
            <a:pPr marL="457200" indent="-457200">
              <a:buFont typeface="Arial" panose="020B0604020202020204" pitchFamily="34" charset="0"/>
              <a:buChar char="•"/>
            </a:pPr>
            <a:r>
              <a:rPr lang="en-GB" sz="2800" b="1" dirty="0">
                <a:solidFill>
                  <a:srgbClr val="0070C0"/>
                </a:solidFill>
              </a:rPr>
              <a:t>Providing smarter world with great </a:t>
            </a:r>
            <a:r>
              <a:rPr lang="en-GB" sz="2800" b="1" dirty="0" err="1">
                <a:solidFill>
                  <a:srgbClr val="0070C0"/>
                </a:solidFill>
              </a:rPr>
              <a:t>RoI</a:t>
            </a:r>
            <a:endParaRPr lang="en-GB" sz="2800" b="1" dirty="0">
              <a:solidFill>
                <a:srgbClr val="0070C0"/>
              </a:solidFill>
            </a:endParaRPr>
          </a:p>
          <a:p>
            <a:pPr marL="457200" indent="-457200">
              <a:buFont typeface="Arial" panose="020B0604020202020204" pitchFamily="34" charset="0"/>
              <a:buChar char="•"/>
            </a:pPr>
            <a:r>
              <a:rPr lang="en-GB" sz="2800" b="1" dirty="0" smtClean="0">
                <a:solidFill>
                  <a:srgbClr val="0070C0"/>
                </a:solidFill>
              </a:rPr>
              <a:t>Preserve </a:t>
            </a:r>
            <a:r>
              <a:rPr lang="en-GB" sz="2800" b="1" dirty="0" smtClean="0">
                <a:solidFill>
                  <a:srgbClr val="0070C0"/>
                </a:solidFill>
              </a:rPr>
              <a:t>precious resources, </a:t>
            </a:r>
            <a:r>
              <a:rPr lang="en-GB" sz="2800" b="1" dirty="0" smtClean="0">
                <a:solidFill>
                  <a:srgbClr val="0070C0"/>
                </a:solidFill>
              </a:rPr>
              <a:t>human </a:t>
            </a:r>
            <a:r>
              <a:rPr lang="en-GB" sz="2800" b="1" dirty="0" smtClean="0">
                <a:solidFill>
                  <a:srgbClr val="0070C0"/>
                </a:solidFill>
              </a:rPr>
              <a:t>lives, fuel, human endeavour, and time </a:t>
            </a:r>
          </a:p>
          <a:p>
            <a:pPr marL="457200" indent="-457200">
              <a:buFont typeface="Arial" panose="020B0604020202020204" pitchFamily="34" charset="0"/>
              <a:buChar char="•"/>
            </a:pPr>
            <a:r>
              <a:rPr lang="en-GB" sz="2800" b="1" dirty="0" smtClean="0">
                <a:solidFill>
                  <a:srgbClr val="0070C0"/>
                </a:solidFill>
              </a:rPr>
              <a:t>Demonstrate value for money</a:t>
            </a:r>
            <a:endParaRPr lang="en-AU" sz="2800" b="1" dirty="0">
              <a:solidFill>
                <a:srgbClr val="0070C0"/>
              </a:solidFill>
            </a:endParaRPr>
          </a:p>
        </p:txBody>
      </p:sp>
    </p:spTree>
    <p:extLst>
      <p:ext uri="{BB962C8B-B14F-4D97-AF65-F5344CB8AC3E}">
        <p14:creationId xmlns:p14="http://schemas.microsoft.com/office/powerpoint/2010/main" val="25175406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Acknowledgement</a:t>
            </a:r>
            <a:endParaRPr lang="en-AU" dirty="0"/>
          </a:p>
        </p:txBody>
      </p:sp>
      <p:sp>
        <p:nvSpPr>
          <p:cNvPr id="3" name="Content Placeholder 2"/>
          <p:cNvSpPr>
            <a:spLocks noGrp="1"/>
          </p:cNvSpPr>
          <p:nvPr>
            <p:ph idx="1"/>
          </p:nvPr>
        </p:nvSpPr>
        <p:spPr/>
        <p:txBody>
          <a:bodyPr>
            <a:normAutofit/>
          </a:bodyPr>
          <a:lstStyle/>
          <a:p>
            <a:r>
              <a:rPr lang="en-AU" sz="2800" dirty="0" smtClean="0"/>
              <a:t>UNSW@ADFA Asset Management Graduates</a:t>
            </a:r>
          </a:p>
          <a:p>
            <a:r>
              <a:rPr lang="en-AU" sz="2800" dirty="0" smtClean="0"/>
              <a:t>CAPT Miko, CMDR M. O’Brian, MAJGEN M. Clifford</a:t>
            </a:r>
          </a:p>
          <a:p>
            <a:r>
              <a:rPr lang="en-AU" sz="2800" dirty="0" smtClean="0"/>
              <a:t>Inventory Reform Group CAS Group ADF and their financial sponsorship</a:t>
            </a:r>
          </a:p>
          <a:p>
            <a:r>
              <a:rPr lang="en-AU" sz="2800" dirty="0" smtClean="0"/>
              <a:t>Honeywell USA and Australia</a:t>
            </a:r>
          </a:p>
          <a:p>
            <a:r>
              <a:rPr lang="en-AU" sz="2800" dirty="0" smtClean="0"/>
              <a:t>Linfox Australia</a:t>
            </a:r>
          </a:p>
          <a:p>
            <a:r>
              <a:rPr lang="en-GB" sz="2800" dirty="0" smtClean="0"/>
              <a:t>Google image</a:t>
            </a:r>
            <a:endParaRPr lang="en-AU" sz="2800" dirty="0" smtClean="0"/>
          </a:p>
          <a:p>
            <a:endParaRPr lang="en-AU" sz="2800" dirty="0"/>
          </a:p>
        </p:txBody>
      </p:sp>
    </p:spTree>
    <p:extLst>
      <p:ext uri="{BB962C8B-B14F-4D97-AF65-F5344CB8AC3E}">
        <p14:creationId xmlns:p14="http://schemas.microsoft.com/office/powerpoint/2010/main" val="38122671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84976" cy="1008112"/>
          </a:xfrm>
          <a:solidFill>
            <a:srgbClr val="FFDA3F"/>
          </a:solidFill>
          <a:effectLst/>
        </p:spPr>
        <p:txBody>
          <a:bodyPr anchor="ctr">
            <a:normAutofit/>
          </a:bodyPr>
          <a:lstStyle/>
          <a:p>
            <a:pPr algn="ctr"/>
            <a:r>
              <a:rPr lang="en-US" sz="2400" b="1" dirty="0" smtClean="0"/>
              <a:t> </a:t>
            </a:r>
            <a:r>
              <a:rPr lang="en-US" b="1" dirty="0" smtClean="0"/>
              <a:t/>
            </a:r>
            <a:br>
              <a:rPr lang="en-US" b="1" dirty="0" smtClean="0"/>
            </a:br>
            <a:endParaRPr lang="en-US" sz="2800" b="1" dirty="0"/>
          </a:p>
        </p:txBody>
      </p:sp>
      <p:sp>
        <p:nvSpPr>
          <p:cNvPr id="4" name="Slide Number Placeholder 3"/>
          <p:cNvSpPr>
            <a:spLocks noGrp="1"/>
          </p:cNvSpPr>
          <p:nvPr>
            <p:ph type="sldNum" sz="quarter" idx="4294967295"/>
          </p:nvPr>
        </p:nvSpPr>
        <p:spPr>
          <a:xfrm>
            <a:off x="457200" y="6356350"/>
            <a:ext cx="2133600" cy="365125"/>
          </a:xfrm>
        </p:spPr>
        <p:txBody>
          <a:bodyPr/>
          <a:lstStyle/>
          <a:p>
            <a:fld id="{1BF8B40A-FD5E-4FFA-BD86-DB424FE1A8DA}" type="slidenum">
              <a:rPr lang="en-AU" smtClean="0"/>
              <a:t>76</a:t>
            </a:fld>
            <a:endParaRPr lang="en-AU" dirty="0"/>
          </a:p>
        </p:txBody>
      </p:sp>
      <p:sp>
        <p:nvSpPr>
          <p:cNvPr id="3" name="TextBox 2"/>
          <p:cNvSpPr txBox="1"/>
          <p:nvPr/>
        </p:nvSpPr>
        <p:spPr>
          <a:xfrm>
            <a:off x="1619672" y="2761017"/>
            <a:ext cx="6768752" cy="2862322"/>
          </a:xfrm>
          <a:prstGeom prst="rect">
            <a:avLst/>
          </a:prstGeom>
        </p:spPr>
        <p:txBody>
          <a:bodyPr wrap="squar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AU" sz="3600" b="1" dirty="0" smtClean="0">
                <a:latin typeface="Arial" pitchFamily="34" charset="0"/>
                <a:ea typeface="+mn-ea"/>
                <a:cs typeface="Arial" pitchFamily="34" charset="0"/>
              </a:rPr>
              <a:t>Questions?</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AU" sz="2400" b="1" dirty="0" smtClean="0">
              <a:solidFill>
                <a:schemeClr val="tx1">
                  <a:lumMod val="75000"/>
                  <a:lumOff val="25000"/>
                </a:schemeClr>
              </a:solidFill>
              <a:latin typeface="Arial" pitchFamily="34" charset="0"/>
              <a:cs typeface="Arial" pitchFamily="34" charset="0"/>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AU" sz="2400" b="1" dirty="0" smtClean="0">
                <a:solidFill>
                  <a:schemeClr val="tx1">
                    <a:lumMod val="75000"/>
                    <a:lumOff val="25000"/>
                  </a:schemeClr>
                </a:solidFill>
                <a:latin typeface="Arial" pitchFamily="34" charset="0"/>
                <a:cs typeface="Arial" pitchFamily="34" charset="0"/>
              </a:rPr>
              <a:t>Contact: e.chang@adfa.edu.au</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3600" b="1" i="0" u="none" strike="noStrike" kern="1200" cap="none" spc="0" normalizeH="0" baseline="0" noProof="0" dirty="0">
              <a:ln>
                <a:noFill/>
              </a:ln>
              <a:solidFill>
                <a:schemeClr val="tx1"/>
              </a:solidFill>
              <a:effectLst/>
              <a:uLnTx/>
              <a:uFillTx/>
              <a:latin typeface="Arial" pitchFamily="34" charset="0"/>
              <a:cs typeface="Arial" pitchFamily="34" charset="0"/>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3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7272"/>
            <a:ext cx="9144000"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35696" y="4869160"/>
            <a:ext cx="6840760" cy="369332"/>
          </a:xfrm>
          <a:prstGeom prst="rect">
            <a:avLst/>
          </a:prstGeom>
          <a:noFill/>
        </p:spPr>
        <p:txBody>
          <a:bodyPr wrap="square" rtlCol="0">
            <a:spAutoFit/>
          </a:bodyPr>
          <a:lstStyle/>
          <a:p>
            <a:pPr algn="r"/>
            <a:r>
              <a:rPr lang="en-GB" b="1" dirty="0" smtClean="0">
                <a:solidFill>
                  <a:srgbClr val="0070C0"/>
                </a:solidFill>
              </a:rPr>
              <a:t>Work experience and PhD programs welcome at UNSW@ADFA</a:t>
            </a:r>
            <a:endParaRPr lang="en-AU" b="1" dirty="0">
              <a:solidFill>
                <a:srgbClr val="0070C0"/>
              </a:solidFill>
            </a:endParaRPr>
          </a:p>
        </p:txBody>
      </p:sp>
    </p:spTree>
    <p:extLst>
      <p:ext uri="{BB962C8B-B14F-4D97-AF65-F5344CB8AC3E}">
        <p14:creationId xmlns:p14="http://schemas.microsoft.com/office/powerpoint/2010/main" val="29120638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0768" y="1124744"/>
            <a:ext cx="7956376" cy="470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AU" b="1" dirty="0" err="1" smtClean="0"/>
              <a:t>WoT</a:t>
            </a:r>
            <a:r>
              <a:rPr lang="en-AU" b="1" dirty="0" smtClean="0"/>
              <a:t> -</a:t>
            </a:r>
            <a:r>
              <a:rPr lang="en-AU" altLang="en-US" b="1" dirty="0" smtClean="0"/>
              <a:t> Examples</a:t>
            </a:r>
            <a:endParaRPr lang="en-AU" b="1" dirty="0" smtClean="0"/>
          </a:p>
        </p:txBody>
      </p:sp>
    </p:spTree>
    <p:extLst>
      <p:ext uri="{BB962C8B-B14F-4D97-AF65-F5344CB8AC3E}">
        <p14:creationId xmlns:p14="http://schemas.microsoft.com/office/powerpoint/2010/main" val="3780668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0"/>
            <a:ext cx="9144000" cy="1143000"/>
          </a:xfrm>
        </p:spPr>
        <p:txBody>
          <a:bodyPr>
            <a:normAutofit/>
          </a:bodyPr>
          <a:lstStyle/>
          <a:p>
            <a:r>
              <a:rPr lang="en-AU" altLang="en-US" sz="3600" b="1" dirty="0" smtClean="0"/>
              <a:t>CPS - Globally </a:t>
            </a:r>
            <a:r>
              <a:rPr lang="en-AU" altLang="en-US" sz="3600" b="1" dirty="0"/>
              <a:t>connected systems of systems</a:t>
            </a:r>
          </a:p>
        </p:txBody>
      </p:sp>
      <p:sp>
        <p:nvSpPr>
          <p:cNvPr id="50179" name="Content Placeholder 2"/>
          <p:cNvSpPr>
            <a:spLocks noGrp="1"/>
          </p:cNvSpPr>
          <p:nvPr>
            <p:ph idx="1"/>
          </p:nvPr>
        </p:nvSpPr>
        <p:spPr>
          <a:xfrm>
            <a:off x="251520" y="1124744"/>
            <a:ext cx="8748712" cy="4464496"/>
          </a:xfrm>
        </p:spPr>
        <p:txBody>
          <a:bodyPr>
            <a:noAutofit/>
          </a:bodyPr>
          <a:lstStyle/>
          <a:p>
            <a:r>
              <a:rPr lang="en-AU" sz="2400" dirty="0"/>
              <a:t>A </a:t>
            </a:r>
            <a:r>
              <a:rPr lang="en-AU" sz="2400" b="1" dirty="0"/>
              <a:t>cyber-physical system</a:t>
            </a:r>
            <a:r>
              <a:rPr lang="en-AU" sz="2400" dirty="0"/>
              <a:t> (</a:t>
            </a:r>
            <a:r>
              <a:rPr lang="en-AU" sz="2400" b="1" dirty="0"/>
              <a:t>CPS</a:t>
            </a:r>
            <a:r>
              <a:rPr lang="en-AU" sz="2400" dirty="0"/>
              <a:t>) is a </a:t>
            </a:r>
            <a:r>
              <a:rPr lang="en-AU" sz="2400" dirty="0" smtClean="0"/>
              <a:t>globally connected </a:t>
            </a:r>
            <a:r>
              <a:rPr lang="en-AU" sz="2400" dirty="0" err="1" smtClean="0"/>
              <a:t>WoT</a:t>
            </a:r>
            <a:r>
              <a:rPr lang="en-AU" sz="2400" dirty="0" smtClean="0"/>
              <a:t>.</a:t>
            </a:r>
          </a:p>
          <a:p>
            <a:r>
              <a:rPr lang="en-AU" sz="2400" dirty="0" smtClean="0"/>
              <a:t>Bring </a:t>
            </a:r>
            <a:r>
              <a:rPr lang="en-AU" sz="2400" dirty="0" smtClean="0">
                <a:solidFill>
                  <a:srgbClr val="0070C0"/>
                </a:solidFill>
              </a:rPr>
              <a:t>embedded systems </a:t>
            </a:r>
            <a:r>
              <a:rPr lang="en-AU" sz="2400" dirty="0" smtClean="0"/>
              <a:t>to the Web. </a:t>
            </a:r>
            <a:r>
              <a:rPr lang="en-AU" sz="2400" dirty="0" err="1" smtClean="0"/>
              <a:t>ie</a:t>
            </a:r>
            <a:r>
              <a:rPr lang="en-AU" sz="2400" dirty="0" smtClean="0"/>
              <a:t>: aerospace</a:t>
            </a:r>
            <a:r>
              <a:rPr lang="en-AU" sz="2400" dirty="0"/>
              <a:t>, automotive, chemical processes, civil infrastructure, energy, healthcare, manufacturing, transportation, entertainment, and consumer appliances. </a:t>
            </a:r>
            <a:endParaRPr lang="en-AU" sz="2400" dirty="0" smtClean="0"/>
          </a:p>
          <a:p>
            <a:r>
              <a:rPr lang="en-AU" sz="2400" dirty="0" smtClean="0"/>
              <a:t>Adaptations: collision avoidance; </a:t>
            </a:r>
            <a:r>
              <a:rPr lang="en-AU" sz="2400" dirty="0"/>
              <a:t>precision (e.g., robotic surgery and </a:t>
            </a:r>
            <a:r>
              <a:rPr lang="en-AU" sz="2400" dirty="0" err="1"/>
              <a:t>nano</a:t>
            </a:r>
            <a:r>
              <a:rPr lang="en-AU" sz="2400" dirty="0"/>
              <a:t>-level manufacturing); operation in dangerous or inaccessible environments (e.g., search and rescue, firefighting, and deep-sea exploration); coordination (e.g., air traffic control, war fighting); </a:t>
            </a:r>
            <a:endParaRPr lang="en-AU" sz="2400" dirty="0" smtClean="0"/>
          </a:p>
          <a:p>
            <a:r>
              <a:rPr lang="en-AU" sz="2400" dirty="0" smtClean="0"/>
              <a:t>The </a:t>
            </a:r>
            <a:r>
              <a:rPr lang="en-AU" sz="2400" dirty="0">
                <a:solidFill>
                  <a:srgbClr val="0070C0"/>
                </a:solidFill>
              </a:rPr>
              <a:t>US National Science Foundation </a:t>
            </a:r>
            <a:r>
              <a:rPr lang="en-AU" sz="2400" dirty="0"/>
              <a:t>(NSF) has identified cyber-physical systems as a key area of </a:t>
            </a:r>
            <a:r>
              <a:rPr lang="en-AU" sz="2400" dirty="0" smtClean="0"/>
              <a:t>research. </a:t>
            </a:r>
            <a:r>
              <a:rPr lang="en-AU" sz="2400" dirty="0"/>
              <a:t>Starting in late </a:t>
            </a:r>
            <a:r>
              <a:rPr lang="en-AU" sz="2400" dirty="0" smtClean="0"/>
              <a:t>2006.</a:t>
            </a:r>
            <a:endParaRPr lang="en-AU" sz="2400" dirty="0"/>
          </a:p>
          <a:p>
            <a:endParaRPr lang="en-AU" sz="2400" dirty="0"/>
          </a:p>
        </p:txBody>
      </p:sp>
    </p:spTree>
    <p:extLst>
      <p:ext uri="{BB962C8B-B14F-4D97-AF65-F5344CB8AC3E}">
        <p14:creationId xmlns:p14="http://schemas.microsoft.com/office/powerpoint/2010/main" val="1437980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2291</TotalTime>
  <Words>5434</Words>
  <Application>Microsoft Office PowerPoint</Application>
  <PresentationFormat>On-screen Show (4:3)</PresentationFormat>
  <Paragraphs>671</Paragraphs>
  <Slides>76</Slides>
  <Notes>25</Notes>
  <HiddenSlides>7</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79" baseType="lpstr">
      <vt:lpstr>Office Theme</vt:lpstr>
      <vt:lpstr>Bitmap Image</vt:lpstr>
      <vt:lpstr>Visio</vt:lpstr>
      <vt:lpstr>PowerPoint Presentation</vt:lpstr>
      <vt:lpstr>Content</vt:lpstr>
      <vt:lpstr>PowerPoint Presentation</vt:lpstr>
      <vt:lpstr> New Industrial Frontier                       – IoT, WoT and CPS                          </vt:lpstr>
      <vt:lpstr>IoT - Examples</vt:lpstr>
      <vt:lpstr>PowerPoint Presentation</vt:lpstr>
      <vt:lpstr>WoT - Systems of systems </vt:lpstr>
      <vt:lpstr>PowerPoint Presentation</vt:lpstr>
      <vt:lpstr>CPS - Globally connected systems of systems</vt:lpstr>
      <vt:lpstr>CPS - Examples</vt:lpstr>
      <vt:lpstr>PowerPoint Presentation</vt:lpstr>
      <vt:lpstr>PowerPoint Presentation</vt:lpstr>
      <vt:lpstr>PowerPoint Presentation</vt:lpstr>
      <vt:lpstr>IoT and CPS Adoption </vt:lpstr>
      <vt:lpstr>PowerPoint Presentation</vt:lpstr>
      <vt:lpstr>Embracing New Technology</vt:lpstr>
      <vt:lpstr>IoT Deployment – Security</vt:lpstr>
      <vt:lpstr>Our Work- Tamper Security</vt:lpstr>
      <vt:lpstr>PowerPoint Presentation</vt:lpstr>
      <vt:lpstr>Research – Autonomy</vt:lpstr>
      <vt:lpstr>Research – Self-organization</vt:lpstr>
      <vt:lpstr>Research – Big Data, DataMart, Data Lakes</vt:lpstr>
      <vt:lpstr>PowerPoint Presentation</vt:lpstr>
      <vt:lpstr>Manufacturing Adoption of IoT and CPS The world effort since 1980s  </vt:lpstr>
      <vt:lpstr>Defence Adoption of IoT and CPS since 1990s  </vt:lpstr>
      <vt:lpstr>Medicare Adoption of IoT and CPS The world effort Since 2000s</vt:lpstr>
      <vt:lpstr>Smart City Adoption of IoT and CPS The world since mid 2000s  </vt:lpstr>
      <vt:lpstr>Smart Home Adoption of IoT and CPS The world effort since early 2010s  </vt:lpstr>
      <vt:lpstr>Smart Grid  - Successful Adoption of IoT and CPS The No.1 successful evidence and RoI</vt:lpstr>
      <vt:lpstr>Smart Transportation  The No.2 successful evidence and RoI</vt:lpstr>
      <vt:lpstr>Our work 2008-2010 funded by StatoilHydro  Mining Industry Project with IoT and CPS </vt:lpstr>
      <vt:lpstr>PowerPoint Presentation</vt:lpstr>
      <vt:lpstr>PowerPoint Presentation</vt:lpstr>
      <vt:lpstr>PowerPoint Presentation</vt:lpstr>
      <vt:lpstr>PowerPoint Presentation</vt:lpstr>
      <vt:lpstr>Design of Reference Architecture</vt:lpstr>
      <vt:lpstr>Architecture</vt:lpstr>
      <vt:lpstr>PowerPoint Presentation</vt:lpstr>
      <vt:lpstr>Our CPS Node</vt:lpstr>
      <vt:lpstr>Our CPS Fabric</vt:lpstr>
      <vt:lpstr>IoT and CPS Services</vt:lpstr>
      <vt:lpstr>PowerPoint Presentation</vt:lpstr>
      <vt:lpstr>Ship and Types</vt:lpstr>
      <vt:lpstr>Top 10 Issues for On-Board Ship</vt:lpstr>
      <vt:lpstr>Top 10 Issues for On-Board Ship</vt:lpstr>
      <vt:lpstr>Top 10 Issues for On-Board Ship</vt:lpstr>
      <vt:lpstr>Top 10 Issues for On-Board Ship</vt:lpstr>
      <vt:lpstr>Top 10 Issues for On-Board Ship</vt:lpstr>
      <vt:lpstr>Top 10 Issues for On-Board Ship</vt:lpstr>
      <vt:lpstr>Top 10 Issues for On-Board Ship</vt:lpstr>
      <vt:lpstr>Top 10 Issues for On-Board Ship</vt:lpstr>
      <vt:lpstr>Top 10 Issues for On-Board Ship</vt:lpstr>
      <vt:lpstr>Top 10 Issues for On-Board Ship</vt:lpstr>
      <vt:lpstr>Top 10 Issues for On-Board Ship</vt:lpstr>
      <vt:lpstr>Top 10 Issues for On-Board Ship</vt:lpstr>
      <vt:lpstr>PowerPoint Presentation</vt:lpstr>
      <vt:lpstr>Existing Work</vt:lpstr>
      <vt:lpstr>   IoT for Smart Ship         Our solution (IoT, Voice, RFID, MobApp)         Tightly coupled and controlled system</vt:lpstr>
      <vt:lpstr>   Smart Ship with CPS Our solution (on-shore+ Off-shore, Sys Integration, E-to-E Visibility) Globally connected Systems of Systems</vt:lpstr>
      <vt:lpstr>IoT for Smart Ship</vt:lpstr>
      <vt:lpstr>Software Integration for Smart Ship</vt:lpstr>
      <vt:lpstr>Voice + IoT, Enable Automation</vt:lpstr>
      <vt:lpstr>Smart Ship with IoT n CPS</vt:lpstr>
      <vt:lpstr>Conjoint DM and In real time</vt:lpstr>
      <vt:lpstr>Challenges on Conjoint DM</vt:lpstr>
      <vt:lpstr>Our Approach on Conjoint DM</vt:lpstr>
      <vt:lpstr>Conjoint DM + Ship Ontology</vt:lpstr>
      <vt:lpstr>Real time Data Intelligence for Smart Ship</vt:lpstr>
      <vt:lpstr>PowerPoint Presentation</vt:lpstr>
      <vt:lpstr>Front-end Mobile App  powered by Dynamic DataMart from Data Lake</vt:lpstr>
      <vt:lpstr>Dynamic Data Mart</vt:lpstr>
      <vt:lpstr>PowerPoint Presentation</vt:lpstr>
      <vt:lpstr>Summary</vt:lpstr>
      <vt:lpstr>Unleashing the Potential</vt:lpstr>
      <vt:lpstr>Acknowledgement</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of Things and Cyber Physical System</dc:title>
  <dc:creator>Elizabeth;Chang</dc:creator>
  <cp:keywords>Smart Ship</cp:keywords>
  <cp:lastModifiedBy>Lisa</cp:lastModifiedBy>
  <cp:revision>235</cp:revision>
  <cp:lastPrinted>2015-09-19T16:18:38Z</cp:lastPrinted>
  <dcterms:created xsi:type="dcterms:W3CDTF">2014-08-04T10:32:37Z</dcterms:created>
  <dcterms:modified xsi:type="dcterms:W3CDTF">2015-09-22T12:48:36Z</dcterms:modified>
</cp:coreProperties>
</file>