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74"/>
  </p:notesMasterIdLst>
  <p:sldIdLst>
    <p:sldId id="286" r:id="rId6"/>
    <p:sldId id="287" r:id="rId7"/>
    <p:sldId id="336" r:id="rId8"/>
    <p:sldId id="330" r:id="rId9"/>
    <p:sldId id="350" r:id="rId10"/>
    <p:sldId id="351" r:id="rId11"/>
    <p:sldId id="353" r:id="rId12"/>
    <p:sldId id="362" r:id="rId13"/>
    <p:sldId id="356" r:id="rId14"/>
    <p:sldId id="383" r:id="rId15"/>
    <p:sldId id="354" r:id="rId16"/>
    <p:sldId id="358" r:id="rId17"/>
    <p:sldId id="360" r:id="rId18"/>
    <p:sldId id="364" r:id="rId19"/>
    <p:sldId id="372" r:id="rId20"/>
    <p:sldId id="370" r:id="rId21"/>
    <p:sldId id="373" r:id="rId22"/>
    <p:sldId id="374" r:id="rId23"/>
    <p:sldId id="375" r:id="rId24"/>
    <p:sldId id="376" r:id="rId25"/>
    <p:sldId id="378" r:id="rId26"/>
    <p:sldId id="379" r:id="rId27"/>
    <p:sldId id="380" r:id="rId28"/>
    <p:sldId id="381" r:id="rId29"/>
    <p:sldId id="382" r:id="rId30"/>
    <p:sldId id="394" r:id="rId31"/>
    <p:sldId id="294" r:id="rId32"/>
    <p:sldId id="338" r:id="rId33"/>
    <p:sldId id="339" r:id="rId34"/>
    <p:sldId id="340"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31" r:id="rId49"/>
    <p:sldId id="312" r:id="rId50"/>
    <p:sldId id="332" r:id="rId51"/>
    <p:sldId id="390" r:id="rId52"/>
    <p:sldId id="313" r:id="rId53"/>
    <p:sldId id="314" r:id="rId54"/>
    <p:sldId id="315" r:id="rId55"/>
    <p:sldId id="317" r:id="rId56"/>
    <p:sldId id="318" r:id="rId57"/>
    <p:sldId id="328" r:id="rId58"/>
    <p:sldId id="326" r:id="rId59"/>
    <p:sldId id="392" r:id="rId60"/>
    <p:sldId id="391" r:id="rId61"/>
    <p:sldId id="385" r:id="rId62"/>
    <p:sldId id="386" r:id="rId63"/>
    <p:sldId id="387" r:id="rId64"/>
    <p:sldId id="349" r:id="rId65"/>
    <p:sldId id="325" r:id="rId66"/>
    <p:sldId id="335" r:id="rId67"/>
    <p:sldId id="344" r:id="rId68"/>
    <p:sldId id="388" r:id="rId69"/>
    <p:sldId id="329" r:id="rId70"/>
    <p:sldId id="393" r:id="rId71"/>
    <p:sldId id="384" r:id="rId72"/>
    <p:sldId id="274" r:id="rId73"/>
  </p:sldIdLst>
  <p:sldSz cx="9144000" cy="6858000" type="screen4x3"/>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50444" autoAdjust="0"/>
  </p:normalViewPr>
  <p:slideViewPr>
    <p:cSldViewPr>
      <p:cViewPr>
        <p:scale>
          <a:sx n="66" d="100"/>
          <a:sy n="66" d="100"/>
        </p:scale>
        <p:origin x="-1416"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446491-64D4-4C92-8AEE-37173431A120}" type="doc">
      <dgm:prSet loTypeId="urn:microsoft.com/office/officeart/2005/8/layout/cycle3" loCatId="cycle" qsTypeId="urn:microsoft.com/office/officeart/2005/8/quickstyle/3d1" qsCatId="3D" csTypeId="urn:microsoft.com/office/officeart/2005/8/colors/colorful5" csCatId="colorful" phldr="1"/>
      <dgm:spPr/>
      <dgm:t>
        <a:bodyPr/>
        <a:lstStyle/>
        <a:p>
          <a:endParaRPr lang="en-GB"/>
        </a:p>
      </dgm:t>
    </dgm:pt>
    <dgm:pt modelId="{163D3E9D-14C2-437A-A534-66EC4F475113}">
      <dgm:prSet phldrT="[Text]" custT="1"/>
      <dgm:spPr/>
      <dgm:t>
        <a:bodyPr/>
        <a:lstStyle/>
        <a:p>
          <a:r>
            <a:rPr lang="en-US" sz="2000" u="none" dirty="0" smtClean="0">
              <a:solidFill>
                <a:schemeClr val="accent6">
                  <a:lumMod val="50000"/>
                </a:schemeClr>
              </a:solidFill>
            </a:rPr>
            <a:t>Collection of infection control metrics (ongoing and systematic)</a:t>
          </a:r>
          <a:endParaRPr lang="en-GB" sz="2000" u="none" dirty="0">
            <a:solidFill>
              <a:schemeClr val="accent6">
                <a:lumMod val="50000"/>
              </a:schemeClr>
            </a:solidFill>
          </a:endParaRPr>
        </a:p>
      </dgm:t>
    </dgm:pt>
    <dgm:pt modelId="{DC5AECEA-66A5-4D11-8694-24FE447E082F}" type="parTrans" cxnId="{A32ABBE5-9BBA-4DE4-9345-603276CC4776}">
      <dgm:prSet/>
      <dgm:spPr/>
      <dgm:t>
        <a:bodyPr/>
        <a:lstStyle/>
        <a:p>
          <a:endParaRPr lang="en-GB" sz="2000">
            <a:solidFill>
              <a:schemeClr val="accent6">
                <a:lumMod val="50000"/>
              </a:schemeClr>
            </a:solidFill>
          </a:endParaRPr>
        </a:p>
      </dgm:t>
    </dgm:pt>
    <dgm:pt modelId="{2DA90FBE-8E9B-4B14-A5E0-7EADC15A11D0}" type="sibTrans" cxnId="{A32ABBE5-9BBA-4DE4-9345-603276CC4776}">
      <dgm:prSet custT="1"/>
      <dgm:spPr/>
      <dgm:t>
        <a:bodyPr/>
        <a:lstStyle/>
        <a:p>
          <a:endParaRPr lang="en-GB" sz="2000">
            <a:solidFill>
              <a:schemeClr val="accent6">
                <a:lumMod val="50000"/>
              </a:schemeClr>
            </a:solidFill>
          </a:endParaRPr>
        </a:p>
      </dgm:t>
    </dgm:pt>
    <dgm:pt modelId="{954F76DF-2276-4C64-B329-FD6CCC5FE0FB}">
      <dgm:prSet phldrT="[Text]" custT="1"/>
      <dgm:spPr/>
      <dgm:t>
        <a:bodyPr/>
        <a:lstStyle/>
        <a:p>
          <a:r>
            <a:rPr lang="en-US" sz="2000" dirty="0" smtClean="0">
              <a:solidFill>
                <a:schemeClr val="accent6">
                  <a:lumMod val="50000"/>
                </a:schemeClr>
              </a:solidFill>
            </a:rPr>
            <a:t>Analysis</a:t>
          </a:r>
          <a:endParaRPr lang="en-GB" sz="2000" dirty="0">
            <a:solidFill>
              <a:schemeClr val="accent6">
                <a:lumMod val="50000"/>
              </a:schemeClr>
            </a:solidFill>
          </a:endParaRPr>
        </a:p>
      </dgm:t>
    </dgm:pt>
    <dgm:pt modelId="{7DB5B979-76B2-4AA0-8BA7-259E954990EE}" type="parTrans" cxnId="{08D4A72D-F53B-4418-9E49-F5008580AA5E}">
      <dgm:prSet/>
      <dgm:spPr/>
      <dgm:t>
        <a:bodyPr/>
        <a:lstStyle/>
        <a:p>
          <a:endParaRPr lang="en-GB" sz="2000">
            <a:solidFill>
              <a:schemeClr val="accent6">
                <a:lumMod val="50000"/>
              </a:schemeClr>
            </a:solidFill>
          </a:endParaRPr>
        </a:p>
      </dgm:t>
    </dgm:pt>
    <dgm:pt modelId="{122048BD-A32A-4E28-A1E7-C4A9C425BDEC}" type="sibTrans" cxnId="{08D4A72D-F53B-4418-9E49-F5008580AA5E}">
      <dgm:prSet custT="1"/>
      <dgm:spPr/>
      <dgm:t>
        <a:bodyPr/>
        <a:lstStyle/>
        <a:p>
          <a:endParaRPr lang="en-GB" sz="2000">
            <a:solidFill>
              <a:schemeClr val="accent6">
                <a:lumMod val="50000"/>
              </a:schemeClr>
            </a:solidFill>
          </a:endParaRPr>
        </a:p>
      </dgm:t>
    </dgm:pt>
    <dgm:pt modelId="{D80E2B6E-1042-474C-BA04-A658A9C534C5}">
      <dgm:prSet phldrT="[Text]" custT="1"/>
      <dgm:spPr/>
      <dgm:t>
        <a:bodyPr/>
        <a:lstStyle/>
        <a:p>
          <a:r>
            <a:rPr lang="en-US" sz="2000" dirty="0" smtClean="0">
              <a:solidFill>
                <a:schemeClr val="accent6">
                  <a:lumMod val="50000"/>
                </a:schemeClr>
              </a:solidFill>
            </a:rPr>
            <a:t>Interpretation</a:t>
          </a:r>
          <a:endParaRPr lang="en-GB" sz="2000" dirty="0">
            <a:solidFill>
              <a:schemeClr val="accent6">
                <a:lumMod val="50000"/>
              </a:schemeClr>
            </a:solidFill>
          </a:endParaRPr>
        </a:p>
      </dgm:t>
    </dgm:pt>
    <dgm:pt modelId="{478C8339-ED34-4284-8B4D-9189012FBC66}" type="parTrans" cxnId="{1CC0B93E-9F72-4B7F-BD8A-F89140478CA1}">
      <dgm:prSet/>
      <dgm:spPr/>
      <dgm:t>
        <a:bodyPr/>
        <a:lstStyle/>
        <a:p>
          <a:endParaRPr lang="en-GB" sz="2000">
            <a:solidFill>
              <a:schemeClr val="accent6">
                <a:lumMod val="50000"/>
              </a:schemeClr>
            </a:solidFill>
          </a:endParaRPr>
        </a:p>
      </dgm:t>
    </dgm:pt>
    <dgm:pt modelId="{06D7CC5A-A6FA-42D2-A2F2-6DAE8F003B1E}" type="sibTrans" cxnId="{1CC0B93E-9F72-4B7F-BD8A-F89140478CA1}">
      <dgm:prSet custT="1"/>
      <dgm:spPr/>
      <dgm:t>
        <a:bodyPr/>
        <a:lstStyle/>
        <a:p>
          <a:endParaRPr lang="en-GB" sz="2000">
            <a:solidFill>
              <a:schemeClr val="accent6">
                <a:lumMod val="50000"/>
              </a:schemeClr>
            </a:solidFill>
          </a:endParaRPr>
        </a:p>
      </dgm:t>
    </dgm:pt>
    <dgm:pt modelId="{48C52E34-6126-4BB3-A997-78377E449C0B}">
      <dgm:prSet phldrT="[Text]" custT="1"/>
      <dgm:spPr/>
      <dgm:t>
        <a:bodyPr/>
        <a:lstStyle/>
        <a:p>
          <a:r>
            <a:rPr lang="en-US" sz="2000" dirty="0" smtClean="0">
              <a:solidFill>
                <a:schemeClr val="accent6">
                  <a:lumMod val="50000"/>
                </a:schemeClr>
              </a:solidFill>
            </a:rPr>
            <a:t>Dissemination to those who need to know</a:t>
          </a:r>
        </a:p>
        <a:p>
          <a:r>
            <a:rPr lang="en-US" sz="2000" dirty="0" smtClean="0">
              <a:solidFill>
                <a:schemeClr val="accent6">
                  <a:lumMod val="50000"/>
                </a:schemeClr>
              </a:solidFill>
            </a:rPr>
            <a:t>(Timely)</a:t>
          </a:r>
          <a:endParaRPr lang="en-GB" sz="2000" dirty="0">
            <a:solidFill>
              <a:schemeClr val="accent6">
                <a:lumMod val="50000"/>
              </a:schemeClr>
            </a:solidFill>
          </a:endParaRPr>
        </a:p>
      </dgm:t>
    </dgm:pt>
    <dgm:pt modelId="{EBEB359E-AD72-4E1E-AD38-38F279CCA14C}" type="parTrans" cxnId="{7C339191-851D-4B4C-866C-08D347B0133F}">
      <dgm:prSet/>
      <dgm:spPr/>
      <dgm:t>
        <a:bodyPr/>
        <a:lstStyle/>
        <a:p>
          <a:endParaRPr lang="en-GB" sz="2000">
            <a:solidFill>
              <a:schemeClr val="accent6">
                <a:lumMod val="50000"/>
              </a:schemeClr>
            </a:solidFill>
          </a:endParaRPr>
        </a:p>
      </dgm:t>
    </dgm:pt>
    <dgm:pt modelId="{C55A1479-3C89-4667-8BB1-9AA8F462358F}" type="sibTrans" cxnId="{7C339191-851D-4B4C-866C-08D347B0133F}">
      <dgm:prSet custT="1"/>
      <dgm:spPr/>
      <dgm:t>
        <a:bodyPr/>
        <a:lstStyle/>
        <a:p>
          <a:endParaRPr lang="en-GB" sz="2000">
            <a:solidFill>
              <a:schemeClr val="accent6">
                <a:lumMod val="50000"/>
              </a:schemeClr>
            </a:solidFill>
          </a:endParaRPr>
        </a:p>
      </dgm:t>
    </dgm:pt>
    <dgm:pt modelId="{EB53D045-137B-470E-B0C6-D14EE9A4A994}">
      <dgm:prSet phldrT="[Text]" custT="1"/>
      <dgm:spPr/>
      <dgm:t>
        <a:bodyPr/>
        <a:lstStyle/>
        <a:p>
          <a:r>
            <a:rPr lang="en-US" sz="2000" dirty="0" smtClean="0">
              <a:solidFill>
                <a:schemeClr val="accent6">
                  <a:lumMod val="50000"/>
                </a:schemeClr>
              </a:solidFill>
            </a:rPr>
            <a:t>Application</a:t>
          </a:r>
          <a:endParaRPr lang="en-GB" sz="2000" dirty="0">
            <a:solidFill>
              <a:schemeClr val="accent6">
                <a:lumMod val="50000"/>
              </a:schemeClr>
            </a:solidFill>
          </a:endParaRPr>
        </a:p>
      </dgm:t>
    </dgm:pt>
    <dgm:pt modelId="{409D6ED7-3FEC-4D95-9D36-6419E66BFC47}" type="parTrans" cxnId="{6B16BE86-8860-4DB9-9024-AB915B59EA1F}">
      <dgm:prSet/>
      <dgm:spPr/>
      <dgm:t>
        <a:bodyPr/>
        <a:lstStyle/>
        <a:p>
          <a:endParaRPr lang="en-GB" sz="2000">
            <a:solidFill>
              <a:schemeClr val="accent6">
                <a:lumMod val="50000"/>
              </a:schemeClr>
            </a:solidFill>
          </a:endParaRPr>
        </a:p>
      </dgm:t>
    </dgm:pt>
    <dgm:pt modelId="{9BDCD7F0-ABBC-4FD8-BBBF-60A910244513}" type="sibTrans" cxnId="{6B16BE86-8860-4DB9-9024-AB915B59EA1F}">
      <dgm:prSet custT="1"/>
      <dgm:spPr/>
      <dgm:t>
        <a:bodyPr/>
        <a:lstStyle/>
        <a:p>
          <a:endParaRPr lang="en-GB" sz="2000">
            <a:solidFill>
              <a:schemeClr val="accent6">
                <a:lumMod val="50000"/>
              </a:schemeClr>
            </a:solidFill>
          </a:endParaRPr>
        </a:p>
      </dgm:t>
    </dgm:pt>
    <dgm:pt modelId="{CBD9610C-9DC6-4238-85A6-A12EB23EBF19}" type="pres">
      <dgm:prSet presAssocID="{A6446491-64D4-4C92-8AEE-37173431A120}" presName="Name0" presStyleCnt="0">
        <dgm:presLayoutVars>
          <dgm:dir/>
          <dgm:resizeHandles val="exact"/>
        </dgm:presLayoutVars>
      </dgm:prSet>
      <dgm:spPr/>
      <dgm:t>
        <a:bodyPr/>
        <a:lstStyle/>
        <a:p>
          <a:endParaRPr lang="en-US"/>
        </a:p>
      </dgm:t>
    </dgm:pt>
    <dgm:pt modelId="{A2341155-2BA4-46FF-BE26-504783E1FAE8}" type="pres">
      <dgm:prSet presAssocID="{A6446491-64D4-4C92-8AEE-37173431A120}" presName="cycle" presStyleCnt="0"/>
      <dgm:spPr/>
    </dgm:pt>
    <dgm:pt modelId="{B53D18D2-E0C5-4F02-9114-EB4E5E0E4B59}" type="pres">
      <dgm:prSet presAssocID="{163D3E9D-14C2-437A-A534-66EC4F475113}" presName="nodeFirstNode" presStyleLbl="node1" presStyleIdx="0" presStyleCnt="5">
        <dgm:presLayoutVars>
          <dgm:bulletEnabled val="1"/>
        </dgm:presLayoutVars>
      </dgm:prSet>
      <dgm:spPr/>
      <dgm:t>
        <a:bodyPr/>
        <a:lstStyle/>
        <a:p>
          <a:endParaRPr lang="en-US"/>
        </a:p>
      </dgm:t>
    </dgm:pt>
    <dgm:pt modelId="{8A2F4AB4-2014-4BF0-BAF0-0F1BB1A1E9BA}" type="pres">
      <dgm:prSet presAssocID="{2DA90FBE-8E9B-4B14-A5E0-7EADC15A11D0}" presName="sibTransFirstNode" presStyleLbl="bgShp" presStyleIdx="0" presStyleCnt="1"/>
      <dgm:spPr/>
      <dgm:t>
        <a:bodyPr/>
        <a:lstStyle/>
        <a:p>
          <a:endParaRPr lang="en-US"/>
        </a:p>
      </dgm:t>
    </dgm:pt>
    <dgm:pt modelId="{5F9BFAA9-EC0B-4964-949C-A5A0AC188416}" type="pres">
      <dgm:prSet presAssocID="{954F76DF-2276-4C64-B329-FD6CCC5FE0FB}" presName="nodeFollowingNodes" presStyleLbl="node1" presStyleIdx="1" presStyleCnt="5">
        <dgm:presLayoutVars>
          <dgm:bulletEnabled val="1"/>
        </dgm:presLayoutVars>
      </dgm:prSet>
      <dgm:spPr/>
      <dgm:t>
        <a:bodyPr/>
        <a:lstStyle/>
        <a:p>
          <a:endParaRPr lang="en-US"/>
        </a:p>
      </dgm:t>
    </dgm:pt>
    <dgm:pt modelId="{A26B3D86-89D6-4DE6-820B-9EADFDE83866}" type="pres">
      <dgm:prSet presAssocID="{D80E2B6E-1042-474C-BA04-A658A9C534C5}" presName="nodeFollowingNodes" presStyleLbl="node1" presStyleIdx="2" presStyleCnt="5">
        <dgm:presLayoutVars>
          <dgm:bulletEnabled val="1"/>
        </dgm:presLayoutVars>
      </dgm:prSet>
      <dgm:spPr/>
      <dgm:t>
        <a:bodyPr/>
        <a:lstStyle/>
        <a:p>
          <a:endParaRPr lang="en-US"/>
        </a:p>
      </dgm:t>
    </dgm:pt>
    <dgm:pt modelId="{74BE1992-044D-432F-B81E-2B182547E32A}" type="pres">
      <dgm:prSet presAssocID="{48C52E34-6126-4BB3-A997-78377E449C0B}" presName="nodeFollowingNodes" presStyleLbl="node1" presStyleIdx="3" presStyleCnt="5">
        <dgm:presLayoutVars>
          <dgm:bulletEnabled val="1"/>
        </dgm:presLayoutVars>
      </dgm:prSet>
      <dgm:spPr/>
      <dgm:t>
        <a:bodyPr/>
        <a:lstStyle/>
        <a:p>
          <a:endParaRPr lang="en-US"/>
        </a:p>
      </dgm:t>
    </dgm:pt>
    <dgm:pt modelId="{24A9CC6D-B25C-41F2-ACEC-FE8383FB37EF}" type="pres">
      <dgm:prSet presAssocID="{EB53D045-137B-470E-B0C6-D14EE9A4A994}" presName="nodeFollowingNodes" presStyleLbl="node1" presStyleIdx="4" presStyleCnt="5">
        <dgm:presLayoutVars>
          <dgm:bulletEnabled val="1"/>
        </dgm:presLayoutVars>
      </dgm:prSet>
      <dgm:spPr/>
      <dgm:t>
        <a:bodyPr/>
        <a:lstStyle/>
        <a:p>
          <a:endParaRPr lang="en-US"/>
        </a:p>
      </dgm:t>
    </dgm:pt>
  </dgm:ptLst>
  <dgm:cxnLst>
    <dgm:cxn modelId="{08D4A72D-F53B-4418-9E49-F5008580AA5E}" srcId="{A6446491-64D4-4C92-8AEE-37173431A120}" destId="{954F76DF-2276-4C64-B329-FD6CCC5FE0FB}" srcOrd="1" destOrd="0" parTransId="{7DB5B979-76B2-4AA0-8BA7-259E954990EE}" sibTransId="{122048BD-A32A-4E28-A1E7-C4A9C425BDEC}"/>
    <dgm:cxn modelId="{A7D192E4-27D0-46F7-8353-A445C3ED4C55}" type="presOf" srcId="{2DA90FBE-8E9B-4B14-A5E0-7EADC15A11D0}" destId="{8A2F4AB4-2014-4BF0-BAF0-0F1BB1A1E9BA}" srcOrd="0" destOrd="0" presId="urn:microsoft.com/office/officeart/2005/8/layout/cycle3"/>
    <dgm:cxn modelId="{3E21AF92-5401-4ABA-A9E2-B616D19FE109}" type="presOf" srcId="{A6446491-64D4-4C92-8AEE-37173431A120}" destId="{CBD9610C-9DC6-4238-85A6-A12EB23EBF19}" srcOrd="0" destOrd="0" presId="urn:microsoft.com/office/officeart/2005/8/layout/cycle3"/>
    <dgm:cxn modelId="{1CC0B93E-9F72-4B7F-BD8A-F89140478CA1}" srcId="{A6446491-64D4-4C92-8AEE-37173431A120}" destId="{D80E2B6E-1042-474C-BA04-A658A9C534C5}" srcOrd="2" destOrd="0" parTransId="{478C8339-ED34-4284-8B4D-9189012FBC66}" sibTransId="{06D7CC5A-A6FA-42D2-A2F2-6DAE8F003B1E}"/>
    <dgm:cxn modelId="{3C098CB4-B7C6-4B36-ACBA-11B89FF1D6AA}" type="presOf" srcId="{163D3E9D-14C2-437A-A534-66EC4F475113}" destId="{B53D18D2-E0C5-4F02-9114-EB4E5E0E4B59}" srcOrd="0" destOrd="0" presId="urn:microsoft.com/office/officeart/2005/8/layout/cycle3"/>
    <dgm:cxn modelId="{3597725B-24C7-476C-89A7-B168A4F5603D}" type="presOf" srcId="{EB53D045-137B-470E-B0C6-D14EE9A4A994}" destId="{24A9CC6D-B25C-41F2-ACEC-FE8383FB37EF}" srcOrd="0" destOrd="0" presId="urn:microsoft.com/office/officeart/2005/8/layout/cycle3"/>
    <dgm:cxn modelId="{A32ABBE5-9BBA-4DE4-9345-603276CC4776}" srcId="{A6446491-64D4-4C92-8AEE-37173431A120}" destId="{163D3E9D-14C2-437A-A534-66EC4F475113}" srcOrd="0" destOrd="0" parTransId="{DC5AECEA-66A5-4D11-8694-24FE447E082F}" sibTransId="{2DA90FBE-8E9B-4B14-A5E0-7EADC15A11D0}"/>
    <dgm:cxn modelId="{7625D61E-5F91-4F89-A658-6F0D22F11AF8}" type="presOf" srcId="{954F76DF-2276-4C64-B329-FD6CCC5FE0FB}" destId="{5F9BFAA9-EC0B-4964-949C-A5A0AC188416}" srcOrd="0" destOrd="0" presId="urn:microsoft.com/office/officeart/2005/8/layout/cycle3"/>
    <dgm:cxn modelId="{3C5207A1-4BF9-4E17-8104-AD3D8921319B}" type="presOf" srcId="{D80E2B6E-1042-474C-BA04-A658A9C534C5}" destId="{A26B3D86-89D6-4DE6-820B-9EADFDE83866}" srcOrd="0" destOrd="0" presId="urn:microsoft.com/office/officeart/2005/8/layout/cycle3"/>
    <dgm:cxn modelId="{7C339191-851D-4B4C-866C-08D347B0133F}" srcId="{A6446491-64D4-4C92-8AEE-37173431A120}" destId="{48C52E34-6126-4BB3-A997-78377E449C0B}" srcOrd="3" destOrd="0" parTransId="{EBEB359E-AD72-4E1E-AD38-38F279CCA14C}" sibTransId="{C55A1479-3C89-4667-8BB1-9AA8F462358F}"/>
    <dgm:cxn modelId="{F38A9823-B4ED-4CE0-9A8C-3F9C8FAD7DE7}" type="presOf" srcId="{48C52E34-6126-4BB3-A997-78377E449C0B}" destId="{74BE1992-044D-432F-B81E-2B182547E32A}" srcOrd="0" destOrd="0" presId="urn:microsoft.com/office/officeart/2005/8/layout/cycle3"/>
    <dgm:cxn modelId="{6B16BE86-8860-4DB9-9024-AB915B59EA1F}" srcId="{A6446491-64D4-4C92-8AEE-37173431A120}" destId="{EB53D045-137B-470E-B0C6-D14EE9A4A994}" srcOrd="4" destOrd="0" parTransId="{409D6ED7-3FEC-4D95-9D36-6419E66BFC47}" sibTransId="{9BDCD7F0-ABBC-4FD8-BBBF-60A910244513}"/>
    <dgm:cxn modelId="{87EEC5D7-25B0-41D1-9D77-E2E139DC164D}" type="presParOf" srcId="{CBD9610C-9DC6-4238-85A6-A12EB23EBF19}" destId="{A2341155-2BA4-46FF-BE26-504783E1FAE8}" srcOrd="0" destOrd="0" presId="urn:microsoft.com/office/officeart/2005/8/layout/cycle3"/>
    <dgm:cxn modelId="{C042B82C-BAE0-46AA-96AC-C67AC22187F5}" type="presParOf" srcId="{A2341155-2BA4-46FF-BE26-504783E1FAE8}" destId="{B53D18D2-E0C5-4F02-9114-EB4E5E0E4B59}" srcOrd="0" destOrd="0" presId="urn:microsoft.com/office/officeart/2005/8/layout/cycle3"/>
    <dgm:cxn modelId="{E0400479-AA9F-49F9-AC03-2E075013C33B}" type="presParOf" srcId="{A2341155-2BA4-46FF-BE26-504783E1FAE8}" destId="{8A2F4AB4-2014-4BF0-BAF0-0F1BB1A1E9BA}" srcOrd="1" destOrd="0" presId="urn:microsoft.com/office/officeart/2005/8/layout/cycle3"/>
    <dgm:cxn modelId="{62B390EC-A4D0-4231-BA53-00006D34BD39}" type="presParOf" srcId="{A2341155-2BA4-46FF-BE26-504783E1FAE8}" destId="{5F9BFAA9-EC0B-4964-949C-A5A0AC188416}" srcOrd="2" destOrd="0" presId="urn:microsoft.com/office/officeart/2005/8/layout/cycle3"/>
    <dgm:cxn modelId="{148380E3-06A8-4459-9B22-65467ECC28DF}" type="presParOf" srcId="{A2341155-2BA4-46FF-BE26-504783E1FAE8}" destId="{A26B3D86-89D6-4DE6-820B-9EADFDE83866}" srcOrd="3" destOrd="0" presId="urn:microsoft.com/office/officeart/2005/8/layout/cycle3"/>
    <dgm:cxn modelId="{F6894F8E-46A7-4F2E-8578-F477B071FA18}" type="presParOf" srcId="{A2341155-2BA4-46FF-BE26-504783E1FAE8}" destId="{74BE1992-044D-432F-B81E-2B182547E32A}" srcOrd="4" destOrd="0" presId="urn:microsoft.com/office/officeart/2005/8/layout/cycle3"/>
    <dgm:cxn modelId="{96A687C1-090B-44FD-9735-4AA15256775E}" type="presParOf" srcId="{A2341155-2BA4-46FF-BE26-504783E1FAE8}" destId="{24A9CC6D-B25C-41F2-ACEC-FE8383FB37EF}"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2EE940-ABEF-4283-B160-3DE2F7BA16E9}" type="doc">
      <dgm:prSet loTypeId="urn:microsoft.com/office/officeart/2005/8/layout/chevron1" loCatId="process" qsTypeId="urn:microsoft.com/office/officeart/2005/8/quickstyle/3d3" qsCatId="3D" csTypeId="urn:microsoft.com/office/officeart/2005/8/colors/colorful2" csCatId="colorful" phldr="1"/>
      <dgm:spPr/>
    </dgm:pt>
    <dgm:pt modelId="{89F07C2B-2797-425E-A55D-4060C1C75009}">
      <dgm:prSet phldrT="[Text]" custT="1"/>
      <dgm:spPr>
        <a:solidFill>
          <a:srgbClr val="FF0000"/>
        </a:solidFill>
      </dgm:spPr>
      <dgm:t>
        <a:bodyPr/>
        <a:lstStyle/>
        <a:p>
          <a:r>
            <a:rPr lang="en-US" sz="2000" b="1" dirty="0" smtClean="0">
              <a:solidFill>
                <a:schemeClr val="accent6">
                  <a:lumMod val="50000"/>
                </a:schemeClr>
              </a:solidFill>
            </a:rPr>
            <a:t>Identification: philosophy of the role</a:t>
          </a:r>
          <a:endParaRPr lang="en-US" sz="2000" b="1" dirty="0">
            <a:solidFill>
              <a:schemeClr val="accent6">
                <a:lumMod val="50000"/>
              </a:schemeClr>
            </a:solidFill>
          </a:endParaRPr>
        </a:p>
      </dgm:t>
    </dgm:pt>
    <dgm:pt modelId="{DC272875-33C2-42A4-8276-899006FC5FFF}" type="parTrans" cxnId="{F66E2A4A-B0A0-4A54-939A-C95C63EBC0C2}">
      <dgm:prSet/>
      <dgm:spPr/>
      <dgm:t>
        <a:bodyPr/>
        <a:lstStyle/>
        <a:p>
          <a:endParaRPr lang="en-US" sz="1800" b="1">
            <a:solidFill>
              <a:schemeClr val="accent6">
                <a:lumMod val="50000"/>
              </a:schemeClr>
            </a:solidFill>
          </a:endParaRPr>
        </a:p>
      </dgm:t>
    </dgm:pt>
    <dgm:pt modelId="{A342AA33-9A52-4CF6-8925-FE9A8EB6F5CE}" type="sibTrans" cxnId="{F66E2A4A-B0A0-4A54-939A-C95C63EBC0C2}">
      <dgm:prSet/>
      <dgm:spPr/>
      <dgm:t>
        <a:bodyPr/>
        <a:lstStyle/>
        <a:p>
          <a:endParaRPr lang="en-US" sz="1800" b="1">
            <a:solidFill>
              <a:schemeClr val="accent6">
                <a:lumMod val="50000"/>
              </a:schemeClr>
            </a:solidFill>
          </a:endParaRPr>
        </a:p>
      </dgm:t>
    </dgm:pt>
    <dgm:pt modelId="{F53AFA26-8825-4212-8A5E-C37F64AF2861}">
      <dgm:prSet phldrT="[Text]" custT="1"/>
      <dgm:spPr>
        <a:solidFill>
          <a:srgbClr val="FFC000"/>
        </a:solidFill>
      </dgm:spPr>
      <dgm:t>
        <a:bodyPr/>
        <a:lstStyle/>
        <a:p>
          <a:r>
            <a:rPr lang="en-US" sz="2000" b="1" dirty="0" smtClean="0">
              <a:solidFill>
                <a:schemeClr val="accent6">
                  <a:lumMod val="50000"/>
                </a:schemeClr>
              </a:solidFill>
            </a:rPr>
            <a:t>Transition: Implementation based on available skills </a:t>
          </a:r>
          <a:endParaRPr lang="en-US" sz="2000" b="1" dirty="0">
            <a:solidFill>
              <a:schemeClr val="accent6">
                <a:lumMod val="50000"/>
              </a:schemeClr>
            </a:solidFill>
          </a:endParaRPr>
        </a:p>
      </dgm:t>
    </dgm:pt>
    <dgm:pt modelId="{59A8E709-DF83-40E3-A2FB-03668C4A29E0}" type="parTrans" cxnId="{FFD2DC24-8CE6-46F5-A5FC-C30BCB0EB755}">
      <dgm:prSet/>
      <dgm:spPr/>
      <dgm:t>
        <a:bodyPr/>
        <a:lstStyle/>
        <a:p>
          <a:endParaRPr lang="en-US" sz="1800" b="1">
            <a:solidFill>
              <a:schemeClr val="accent6">
                <a:lumMod val="50000"/>
              </a:schemeClr>
            </a:solidFill>
          </a:endParaRPr>
        </a:p>
      </dgm:t>
    </dgm:pt>
    <dgm:pt modelId="{63111EDE-2571-4B87-9456-57EDC876F319}" type="sibTrans" cxnId="{FFD2DC24-8CE6-46F5-A5FC-C30BCB0EB755}">
      <dgm:prSet/>
      <dgm:spPr/>
      <dgm:t>
        <a:bodyPr/>
        <a:lstStyle/>
        <a:p>
          <a:endParaRPr lang="en-US" sz="1800" b="1">
            <a:solidFill>
              <a:schemeClr val="accent6">
                <a:lumMod val="50000"/>
              </a:schemeClr>
            </a:solidFill>
          </a:endParaRPr>
        </a:p>
      </dgm:t>
    </dgm:pt>
    <dgm:pt modelId="{C4B8BD70-2D6B-4341-B02D-217EA4F75E9E}">
      <dgm:prSet phldrT="[Text]" custT="1"/>
      <dgm:spPr>
        <a:solidFill>
          <a:srgbClr val="92D050"/>
        </a:solidFill>
      </dgm:spPr>
      <dgm:t>
        <a:bodyPr/>
        <a:lstStyle/>
        <a:p>
          <a:r>
            <a:rPr lang="en-US" sz="2000" b="1" dirty="0" smtClean="0">
              <a:solidFill>
                <a:schemeClr val="accent6">
                  <a:lumMod val="50000"/>
                </a:schemeClr>
              </a:solidFill>
            </a:rPr>
            <a:t>Confirmation: Perceived as the professional</a:t>
          </a:r>
          <a:endParaRPr lang="en-US" sz="2000" b="1" dirty="0">
            <a:solidFill>
              <a:schemeClr val="accent6">
                <a:lumMod val="50000"/>
              </a:schemeClr>
            </a:solidFill>
          </a:endParaRPr>
        </a:p>
      </dgm:t>
    </dgm:pt>
    <dgm:pt modelId="{8796525A-A767-4CB1-B452-58580FA54CF5}" type="parTrans" cxnId="{D4B882F9-6458-4438-8046-67BC7A4201E2}">
      <dgm:prSet/>
      <dgm:spPr/>
      <dgm:t>
        <a:bodyPr/>
        <a:lstStyle/>
        <a:p>
          <a:endParaRPr lang="en-US" sz="1800" b="1">
            <a:solidFill>
              <a:schemeClr val="accent6">
                <a:lumMod val="50000"/>
              </a:schemeClr>
            </a:solidFill>
          </a:endParaRPr>
        </a:p>
      </dgm:t>
    </dgm:pt>
    <dgm:pt modelId="{3DA6F267-02C7-4877-A95A-368A1C3C7B5D}" type="sibTrans" cxnId="{D4B882F9-6458-4438-8046-67BC7A4201E2}">
      <dgm:prSet/>
      <dgm:spPr/>
      <dgm:t>
        <a:bodyPr/>
        <a:lstStyle/>
        <a:p>
          <a:endParaRPr lang="en-US" sz="1800" b="1">
            <a:solidFill>
              <a:schemeClr val="accent6">
                <a:lumMod val="50000"/>
              </a:schemeClr>
            </a:solidFill>
          </a:endParaRPr>
        </a:p>
      </dgm:t>
    </dgm:pt>
    <dgm:pt modelId="{0A0B2145-4599-49C7-8CB8-529E746011A7}" type="pres">
      <dgm:prSet presAssocID="{EE2EE940-ABEF-4283-B160-3DE2F7BA16E9}" presName="Name0" presStyleCnt="0">
        <dgm:presLayoutVars>
          <dgm:dir/>
          <dgm:animLvl val="lvl"/>
          <dgm:resizeHandles val="exact"/>
        </dgm:presLayoutVars>
      </dgm:prSet>
      <dgm:spPr/>
    </dgm:pt>
    <dgm:pt modelId="{62DA4CD2-8E30-4C1E-B68D-A452CDCB835E}" type="pres">
      <dgm:prSet presAssocID="{89F07C2B-2797-425E-A55D-4060C1C75009}" presName="parTxOnly" presStyleLbl="node1" presStyleIdx="0" presStyleCnt="3">
        <dgm:presLayoutVars>
          <dgm:chMax val="0"/>
          <dgm:chPref val="0"/>
          <dgm:bulletEnabled val="1"/>
        </dgm:presLayoutVars>
      </dgm:prSet>
      <dgm:spPr/>
      <dgm:t>
        <a:bodyPr/>
        <a:lstStyle/>
        <a:p>
          <a:endParaRPr lang="en-US"/>
        </a:p>
      </dgm:t>
    </dgm:pt>
    <dgm:pt modelId="{98B0CF54-7337-45EC-8353-FB7A5A431DAB}" type="pres">
      <dgm:prSet presAssocID="{A342AA33-9A52-4CF6-8925-FE9A8EB6F5CE}" presName="parTxOnlySpace" presStyleCnt="0"/>
      <dgm:spPr/>
    </dgm:pt>
    <dgm:pt modelId="{24AC649C-B95F-4055-BD3A-6251AEFEBE92}" type="pres">
      <dgm:prSet presAssocID="{F53AFA26-8825-4212-8A5E-C37F64AF2861}" presName="parTxOnly" presStyleLbl="node1" presStyleIdx="1" presStyleCnt="3" custScaleX="131153" custScaleY="130464" custLinFactNeighborX="5700" custLinFactNeighborY="2350">
        <dgm:presLayoutVars>
          <dgm:chMax val="0"/>
          <dgm:chPref val="0"/>
          <dgm:bulletEnabled val="1"/>
        </dgm:presLayoutVars>
      </dgm:prSet>
      <dgm:spPr/>
      <dgm:t>
        <a:bodyPr/>
        <a:lstStyle/>
        <a:p>
          <a:endParaRPr lang="en-US"/>
        </a:p>
      </dgm:t>
    </dgm:pt>
    <dgm:pt modelId="{D80A2F3D-35C3-4830-B191-EF301CB435AD}" type="pres">
      <dgm:prSet presAssocID="{63111EDE-2571-4B87-9456-57EDC876F319}" presName="parTxOnlySpace" presStyleCnt="0"/>
      <dgm:spPr/>
    </dgm:pt>
    <dgm:pt modelId="{C482AA09-E06A-4BAE-AB81-D00F3B9A1D6A}" type="pres">
      <dgm:prSet presAssocID="{C4B8BD70-2D6B-4341-B02D-217EA4F75E9E}" presName="parTxOnly" presStyleLbl="node1" presStyleIdx="2" presStyleCnt="3">
        <dgm:presLayoutVars>
          <dgm:chMax val="0"/>
          <dgm:chPref val="0"/>
          <dgm:bulletEnabled val="1"/>
        </dgm:presLayoutVars>
      </dgm:prSet>
      <dgm:spPr/>
      <dgm:t>
        <a:bodyPr/>
        <a:lstStyle/>
        <a:p>
          <a:endParaRPr lang="en-US"/>
        </a:p>
      </dgm:t>
    </dgm:pt>
  </dgm:ptLst>
  <dgm:cxnLst>
    <dgm:cxn modelId="{E8EA9F0F-02A2-49CC-AD69-92EFBC06F008}" type="presOf" srcId="{C4B8BD70-2D6B-4341-B02D-217EA4F75E9E}" destId="{C482AA09-E06A-4BAE-AB81-D00F3B9A1D6A}" srcOrd="0" destOrd="0" presId="urn:microsoft.com/office/officeart/2005/8/layout/chevron1"/>
    <dgm:cxn modelId="{F66E2A4A-B0A0-4A54-939A-C95C63EBC0C2}" srcId="{EE2EE940-ABEF-4283-B160-3DE2F7BA16E9}" destId="{89F07C2B-2797-425E-A55D-4060C1C75009}" srcOrd="0" destOrd="0" parTransId="{DC272875-33C2-42A4-8276-899006FC5FFF}" sibTransId="{A342AA33-9A52-4CF6-8925-FE9A8EB6F5CE}"/>
    <dgm:cxn modelId="{A3921F65-5E11-4858-984B-14DE779FEDE4}" type="presOf" srcId="{89F07C2B-2797-425E-A55D-4060C1C75009}" destId="{62DA4CD2-8E30-4C1E-B68D-A452CDCB835E}" srcOrd="0" destOrd="0" presId="urn:microsoft.com/office/officeart/2005/8/layout/chevron1"/>
    <dgm:cxn modelId="{FFD2DC24-8CE6-46F5-A5FC-C30BCB0EB755}" srcId="{EE2EE940-ABEF-4283-B160-3DE2F7BA16E9}" destId="{F53AFA26-8825-4212-8A5E-C37F64AF2861}" srcOrd="1" destOrd="0" parTransId="{59A8E709-DF83-40E3-A2FB-03668C4A29E0}" sibTransId="{63111EDE-2571-4B87-9456-57EDC876F319}"/>
    <dgm:cxn modelId="{DDB6A39F-8A0E-4ECC-9918-A31C1A1041D2}" type="presOf" srcId="{EE2EE940-ABEF-4283-B160-3DE2F7BA16E9}" destId="{0A0B2145-4599-49C7-8CB8-529E746011A7}" srcOrd="0" destOrd="0" presId="urn:microsoft.com/office/officeart/2005/8/layout/chevron1"/>
    <dgm:cxn modelId="{F7C73F3B-6923-4744-B523-54460C44896B}" type="presOf" srcId="{F53AFA26-8825-4212-8A5E-C37F64AF2861}" destId="{24AC649C-B95F-4055-BD3A-6251AEFEBE92}" srcOrd="0" destOrd="0" presId="urn:microsoft.com/office/officeart/2005/8/layout/chevron1"/>
    <dgm:cxn modelId="{D4B882F9-6458-4438-8046-67BC7A4201E2}" srcId="{EE2EE940-ABEF-4283-B160-3DE2F7BA16E9}" destId="{C4B8BD70-2D6B-4341-B02D-217EA4F75E9E}" srcOrd="2" destOrd="0" parTransId="{8796525A-A767-4CB1-B452-58580FA54CF5}" sibTransId="{3DA6F267-02C7-4877-A95A-368A1C3C7B5D}"/>
    <dgm:cxn modelId="{A3A6D89B-3EC2-442B-9014-C9887112702B}" type="presParOf" srcId="{0A0B2145-4599-49C7-8CB8-529E746011A7}" destId="{62DA4CD2-8E30-4C1E-B68D-A452CDCB835E}" srcOrd="0" destOrd="0" presId="urn:microsoft.com/office/officeart/2005/8/layout/chevron1"/>
    <dgm:cxn modelId="{41E0AD3D-A9BA-4C0F-81B1-0FE3FCD53454}" type="presParOf" srcId="{0A0B2145-4599-49C7-8CB8-529E746011A7}" destId="{98B0CF54-7337-45EC-8353-FB7A5A431DAB}" srcOrd="1" destOrd="0" presId="urn:microsoft.com/office/officeart/2005/8/layout/chevron1"/>
    <dgm:cxn modelId="{4886D560-D77F-46D9-9526-B59F2CCDE263}" type="presParOf" srcId="{0A0B2145-4599-49C7-8CB8-529E746011A7}" destId="{24AC649C-B95F-4055-BD3A-6251AEFEBE92}" srcOrd="2" destOrd="0" presId="urn:microsoft.com/office/officeart/2005/8/layout/chevron1"/>
    <dgm:cxn modelId="{FFFB1E01-DCF2-452A-9B2F-326297F2DD5C}" type="presParOf" srcId="{0A0B2145-4599-49C7-8CB8-529E746011A7}" destId="{D80A2F3D-35C3-4830-B191-EF301CB435AD}" srcOrd="3" destOrd="0" presId="urn:microsoft.com/office/officeart/2005/8/layout/chevron1"/>
    <dgm:cxn modelId="{84FCBA86-1C78-41BC-A335-04B740F852B6}" type="presParOf" srcId="{0A0B2145-4599-49C7-8CB8-529E746011A7}" destId="{C482AA09-E06A-4BAE-AB81-D00F3B9A1D6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F4AB4-2014-4BF0-BAF0-0F1BB1A1E9BA}">
      <dsp:nvSpPr>
        <dsp:cNvPr id="0" name=""/>
        <dsp:cNvSpPr/>
      </dsp:nvSpPr>
      <dsp:spPr>
        <a:xfrm>
          <a:off x="1873976" y="-35526"/>
          <a:ext cx="5396047" cy="5396047"/>
        </a:xfrm>
        <a:prstGeom prst="circularArrow">
          <a:avLst>
            <a:gd name="adj1" fmla="val 5544"/>
            <a:gd name="adj2" fmla="val 330680"/>
            <a:gd name="adj3" fmla="val 13750994"/>
            <a:gd name="adj4" fmla="val 17401156"/>
            <a:gd name="adj5" fmla="val 5757"/>
          </a:avLst>
        </a:prstGeom>
        <a:gradFill rotWithShape="0">
          <a:gsLst>
            <a:gs pos="0">
              <a:schemeClr val="accent5">
                <a:tint val="40000"/>
                <a:hueOff val="0"/>
                <a:satOff val="0"/>
                <a:lumOff val="0"/>
                <a:alphaOff val="0"/>
                <a:tint val="100000"/>
                <a:shade val="100000"/>
                <a:satMod val="130000"/>
              </a:schemeClr>
            </a:gs>
            <a:gs pos="100000">
              <a:schemeClr val="accent5">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53D18D2-E0C5-4F02-9114-EB4E5E0E4B59}">
      <dsp:nvSpPr>
        <dsp:cNvPr id="0" name=""/>
        <dsp:cNvSpPr/>
      </dsp:nvSpPr>
      <dsp:spPr>
        <a:xfrm>
          <a:off x="3295054" y="48"/>
          <a:ext cx="2553890" cy="1276945"/>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u="none" kern="1200" dirty="0" smtClean="0">
              <a:solidFill>
                <a:schemeClr val="accent6">
                  <a:lumMod val="50000"/>
                </a:schemeClr>
              </a:solidFill>
            </a:rPr>
            <a:t>Collection of infection control metrics (ongoing and systematic)</a:t>
          </a:r>
          <a:endParaRPr lang="en-GB" sz="2000" u="none" kern="1200" dirty="0">
            <a:solidFill>
              <a:schemeClr val="accent6">
                <a:lumMod val="50000"/>
              </a:schemeClr>
            </a:solidFill>
          </a:endParaRPr>
        </a:p>
      </dsp:txBody>
      <dsp:txXfrm>
        <a:off x="3357389" y="62383"/>
        <a:ext cx="2429220" cy="1152275"/>
      </dsp:txXfrm>
    </dsp:sp>
    <dsp:sp modelId="{5F9BFAA9-EC0B-4964-949C-A5A0AC188416}">
      <dsp:nvSpPr>
        <dsp:cNvPr id="0" name=""/>
        <dsp:cNvSpPr/>
      </dsp:nvSpPr>
      <dsp:spPr>
        <a:xfrm>
          <a:off x="5483517" y="1590059"/>
          <a:ext cx="2553890" cy="1276945"/>
        </a:xfrm>
        <a:prstGeom prst="roundRect">
          <a:avLst/>
        </a:prstGeom>
        <a:gradFill rotWithShape="0">
          <a:gsLst>
            <a:gs pos="0">
              <a:schemeClr val="accent5">
                <a:hueOff val="89827"/>
                <a:satOff val="-328"/>
                <a:lumOff val="-4558"/>
                <a:alphaOff val="0"/>
                <a:tint val="100000"/>
                <a:shade val="100000"/>
                <a:satMod val="130000"/>
              </a:schemeClr>
            </a:gs>
            <a:gs pos="100000">
              <a:schemeClr val="accent5">
                <a:hueOff val="89827"/>
                <a:satOff val="-328"/>
                <a:lumOff val="-45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6">
                  <a:lumMod val="50000"/>
                </a:schemeClr>
              </a:solidFill>
            </a:rPr>
            <a:t>Analysis</a:t>
          </a:r>
          <a:endParaRPr lang="en-GB" sz="2000" kern="1200" dirty="0">
            <a:solidFill>
              <a:schemeClr val="accent6">
                <a:lumMod val="50000"/>
              </a:schemeClr>
            </a:solidFill>
          </a:endParaRPr>
        </a:p>
      </dsp:txBody>
      <dsp:txXfrm>
        <a:off x="5545852" y="1652394"/>
        <a:ext cx="2429220" cy="1152275"/>
      </dsp:txXfrm>
    </dsp:sp>
    <dsp:sp modelId="{A26B3D86-89D6-4DE6-820B-9EADFDE83866}">
      <dsp:nvSpPr>
        <dsp:cNvPr id="0" name=""/>
        <dsp:cNvSpPr/>
      </dsp:nvSpPr>
      <dsp:spPr>
        <a:xfrm>
          <a:off x="4647599" y="4162752"/>
          <a:ext cx="2553890" cy="1276945"/>
        </a:xfrm>
        <a:prstGeom prst="roundRect">
          <a:avLst/>
        </a:prstGeom>
        <a:gradFill rotWithShape="0">
          <a:gsLst>
            <a:gs pos="0">
              <a:schemeClr val="accent5">
                <a:hueOff val="179653"/>
                <a:satOff val="-656"/>
                <a:lumOff val="-9117"/>
                <a:alphaOff val="0"/>
                <a:tint val="100000"/>
                <a:shade val="100000"/>
                <a:satMod val="130000"/>
              </a:schemeClr>
            </a:gs>
            <a:gs pos="100000">
              <a:schemeClr val="accent5">
                <a:hueOff val="179653"/>
                <a:satOff val="-656"/>
                <a:lumOff val="-911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6">
                  <a:lumMod val="50000"/>
                </a:schemeClr>
              </a:solidFill>
            </a:rPr>
            <a:t>Interpretation</a:t>
          </a:r>
          <a:endParaRPr lang="en-GB" sz="2000" kern="1200" dirty="0">
            <a:solidFill>
              <a:schemeClr val="accent6">
                <a:lumMod val="50000"/>
              </a:schemeClr>
            </a:solidFill>
          </a:endParaRPr>
        </a:p>
      </dsp:txBody>
      <dsp:txXfrm>
        <a:off x="4709934" y="4225087"/>
        <a:ext cx="2429220" cy="1152275"/>
      </dsp:txXfrm>
    </dsp:sp>
    <dsp:sp modelId="{74BE1992-044D-432F-B81E-2B182547E32A}">
      <dsp:nvSpPr>
        <dsp:cNvPr id="0" name=""/>
        <dsp:cNvSpPr/>
      </dsp:nvSpPr>
      <dsp:spPr>
        <a:xfrm>
          <a:off x="1942509" y="4162752"/>
          <a:ext cx="2553890" cy="1276945"/>
        </a:xfrm>
        <a:prstGeom prst="roundRect">
          <a:avLst/>
        </a:prstGeom>
        <a:gradFill rotWithShape="0">
          <a:gsLst>
            <a:gs pos="0">
              <a:schemeClr val="accent5">
                <a:hueOff val="269480"/>
                <a:satOff val="-985"/>
                <a:lumOff val="-13675"/>
                <a:alphaOff val="0"/>
                <a:tint val="100000"/>
                <a:shade val="100000"/>
                <a:satMod val="130000"/>
              </a:schemeClr>
            </a:gs>
            <a:gs pos="100000">
              <a:schemeClr val="accent5">
                <a:hueOff val="269480"/>
                <a:satOff val="-985"/>
                <a:lumOff val="-1367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6">
                  <a:lumMod val="50000"/>
                </a:schemeClr>
              </a:solidFill>
            </a:rPr>
            <a:t>Dissemination to those who need to know</a:t>
          </a:r>
        </a:p>
        <a:p>
          <a:pPr lvl="0" algn="ctr" defTabSz="889000">
            <a:lnSpc>
              <a:spcPct val="90000"/>
            </a:lnSpc>
            <a:spcBef>
              <a:spcPct val="0"/>
            </a:spcBef>
            <a:spcAft>
              <a:spcPct val="35000"/>
            </a:spcAft>
          </a:pPr>
          <a:r>
            <a:rPr lang="en-US" sz="2000" kern="1200" dirty="0" smtClean="0">
              <a:solidFill>
                <a:schemeClr val="accent6">
                  <a:lumMod val="50000"/>
                </a:schemeClr>
              </a:solidFill>
            </a:rPr>
            <a:t>(Timely)</a:t>
          </a:r>
          <a:endParaRPr lang="en-GB" sz="2000" kern="1200" dirty="0">
            <a:solidFill>
              <a:schemeClr val="accent6">
                <a:lumMod val="50000"/>
              </a:schemeClr>
            </a:solidFill>
          </a:endParaRPr>
        </a:p>
      </dsp:txBody>
      <dsp:txXfrm>
        <a:off x="2004844" y="4225087"/>
        <a:ext cx="2429220" cy="1152275"/>
      </dsp:txXfrm>
    </dsp:sp>
    <dsp:sp modelId="{24A9CC6D-B25C-41F2-ACEC-FE8383FB37EF}">
      <dsp:nvSpPr>
        <dsp:cNvPr id="0" name=""/>
        <dsp:cNvSpPr/>
      </dsp:nvSpPr>
      <dsp:spPr>
        <a:xfrm>
          <a:off x="1106591" y="1590059"/>
          <a:ext cx="2553890" cy="1276945"/>
        </a:xfrm>
        <a:prstGeom prst="roundRect">
          <a:avLst/>
        </a:prstGeom>
        <a:gradFill rotWithShape="0">
          <a:gsLst>
            <a:gs pos="0">
              <a:schemeClr val="accent5">
                <a:hueOff val="359307"/>
                <a:satOff val="-1313"/>
                <a:lumOff val="-18234"/>
                <a:alphaOff val="0"/>
                <a:tint val="100000"/>
                <a:shade val="100000"/>
                <a:satMod val="130000"/>
              </a:schemeClr>
            </a:gs>
            <a:gs pos="100000">
              <a:schemeClr val="accent5">
                <a:hueOff val="359307"/>
                <a:satOff val="-1313"/>
                <a:lumOff val="-18234"/>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6">
                  <a:lumMod val="50000"/>
                </a:schemeClr>
              </a:solidFill>
            </a:rPr>
            <a:t>Application</a:t>
          </a:r>
          <a:endParaRPr lang="en-GB" sz="2000" kern="1200" dirty="0">
            <a:solidFill>
              <a:schemeClr val="accent6">
                <a:lumMod val="50000"/>
              </a:schemeClr>
            </a:solidFill>
          </a:endParaRPr>
        </a:p>
      </dsp:txBody>
      <dsp:txXfrm>
        <a:off x="1168926" y="1652394"/>
        <a:ext cx="2429220" cy="11522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A4CD2-8E30-4C1E-B68D-A452CDCB835E}">
      <dsp:nvSpPr>
        <dsp:cNvPr id="0" name=""/>
        <dsp:cNvSpPr/>
      </dsp:nvSpPr>
      <dsp:spPr>
        <a:xfrm>
          <a:off x="1369" y="449386"/>
          <a:ext cx="2937867" cy="1175146"/>
        </a:xfrm>
        <a:prstGeom prst="chevron">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accent6">
                  <a:lumMod val="50000"/>
                </a:schemeClr>
              </a:solidFill>
            </a:rPr>
            <a:t>Identification: philosophy of the role</a:t>
          </a:r>
          <a:endParaRPr lang="en-US" sz="2000" b="1" kern="1200" dirty="0">
            <a:solidFill>
              <a:schemeClr val="accent6">
                <a:lumMod val="50000"/>
              </a:schemeClr>
            </a:solidFill>
          </a:endParaRPr>
        </a:p>
      </dsp:txBody>
      <dsp:txXfrm>
        <a:off x="588942" y="449386"/>
        <a:ext cx="1762721" cy="1175146"/>
      </dsp:txXfrm>
    </dsp:sp>
    <dsp:sp modelId="{24AC649C-B95F-4055-BD3A-6251AEFEBE92}">
      <dsp:nvSpPr>
        <dsp:cNvPr id="0" name=""/>
        <dsp:cNvSpPr/>
      </dsp:nvSpPr>
      <dsp:spPr>
        <a:xfrm>
          <a:off x="2662195" y="298004"/>
          <a:ext cx="3853100" cy="1533143"/>
        </a:xfrm>
        <a:prstGeom prst="chevron">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accent6">
                  <a:lumMod val="50000"/>
                </a:schemeClr>
              </a:solidFill>
            </a:rPr>
            <a:t>Transition: Implementation based on available skills </a:t>
          </a:r>
          <a:endParaRPr lang="en-US" sz="2000" b="1" kern="1200" dirty="0">
            <a:solidFill>
              <a:schemeClr val="accent6">
                <a:lumMod val="50000"/>
              </a:schemeClr>
            </a:solidFill>
          </a:endParaRPr>
        </a:p>
      </dsp:txBody>
      <dsp:txXfrm>
        <a:off x="3428767" y="298004"/>
        <a:ext cx="2319957" cy="1533143"/>
      </dsp:txXfrm>
    </dsp:sp>
    <dsp:sp modelId="{C482AA09-E06A-4BAE-AB81-D00F3B9A1D6A}">
      <dsp:nvSpPr>
        <dsp:cNvPr id="0" name=""/>
        <dsp:cNvSpPr/>
      </dsp:nvSpPr>
      <dsp:spPr>
        <a:xfrm>
          <a:off x="6204763" y="449386"/>
          <a:ext cx="2937867" cy="1175146"/>
        </a:xfrm>
        <a:prstGeom prst="chevron">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accent6">
                  <a:lumMod val="50000"/>
                </a:schemeClr>
              </a:solidFill>
            </a:rPr>
            <a:t>Confirmation: Perceived as the professional</a:t>
          </a:r>
          <a:endParaRPr lang="en-US" sz="2000" b="1" kern="1200" dirty="0">
            <a:solidFill>
              <a:schemeClr val="accent6">
                <a:lumMod val="50000"/>
              </a:schemeClr>
            </a:solidFill>
          </a:endParaRPr>
        </a:p>
      </dsp:txBody>
      <dsp:txXfrm>
        <a:off x="6792336" y="449386"/>
        <a:ext cx="1762721" cy="117514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4DFE7586-813C-4230-A974-75714EFA3396}" type="datetimeFigureOut">
              <a:rPr lang="en-GB" smtClean="0"/>
              <a:pPr/>
              <a:t>25/11/2016</a:t>
            </a:fld>
            <a:endParaRPr lang="en-GB"/>
          </a:p>
        </p:txBody>
      </p:sp>
      <p:sp>
        <p:nvSpPr>
          <p:cNvPr id="4" name="Slide Image Placeholder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14875"/>
            <a:ext cx="5486400"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718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163"/>
            <a:ext cx="2971800" cy="496887"/>
          </a:xfrm>
          <a:prstGeom prst="rect">
            <a:avLst/>
          </a:prstGeom>
        </p:spPr>
        <p:txBody>
          <a:bodyPr vert="horz" lIns="91440" tIns="45720" rIns="91440" bIns="45720" rtlCol="0" anchor="b"/>
          <a:lstStyle>
            <a:lvl1pPr algn="r">
              <a:defRPr sz="1200"/>
            </a:lvl1pPr>
          </a:lstStyle>
          <a:p>
            <a:fld id="{61952716-4962-424E-A7C7-FDD8857E527F}" type="slidenum">
              <a:rPr lang="en-GB" smtClean="0"/>
              <a:pPr/>
              <a:t>‹#›</a:t>
            </a:fld>
            <a:endParaRPr lang="en-GB"/>
          </a:p>
        </p:txBody>
      </p:sp>
    </p:spTree>
    <p:extLst>
      <p:ext uri="{BB962C8B-B14F-4D97-AF65-F5344CB8AC3E}">
        <p14:creationId xmlns:p14="http://schemas.microsoft.com/office/powerpoint/2010/main" val="358370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4</a:t>
            </a:fld>
            <a:endParaRPr lang="en-GB"/>
          </a:p>
        </p:txBody>
      </p:sp>
    </p:spTree>
    <p:extLst>
      <p:ext uri="{BB962C8B-B14F-4D97-AF65-F5344CB8AC3E}">
        <p14:creationId xmlns:p14="http://schemas.microsoft.com/office/powerpoint/2010/main" val="7324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61952716-4962-424E-A7C7-FDD8857E527F}" type="slidenum">
              <a:rPr lang="en-GB" smtClean="0"/>
              <a:pPr/>
              <a:t>30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31</a:t>
            </a:fld>
            <a:endParaRPr lang="en-US"/>
          </a:p>
        </p:txBody>
      </p:sp>
    </p:spTree>
    <p:extLst>
      <p:ext uri="{BB962C8B-B14F-4D97-AF65-F5344CB8AC3E}">
        <p14:creationId xmlns:p14="http://schemas.microsoft.com/office/powerpoint/2010/main" val="135352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32</a:t>
            </a:fld>
            <a:endParaRPr lang="en-US"/>
          </a:p>
        </p:txBody>
      </p:sp>
    </p:spTree>
    <p:extLst>
      <p:ext uri="{BB962C8B-B14F-4D97-AF65-F5344CB8AC3E}">
        <p14:creationId xmlns:p14="http://schemas.microsoft.com/office/powerpoint/2010/main" val="717477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33</a:t>
            </a:fld>
            <a:endParaRPr lang="en-US"/>
          </a:p>
        </p:txBody>
      </p:sp>
    </p:spTree>
    <p:extLst>
      <p:ext uri="{BB962C8B-B14F-4D97-AF65-F5344CB8AC3E}">
        <p14:creationId xmlns:p14="http://schemas.microsoft.com/office/powerpoint/2010/main" val="1402771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34</a:t>
            </a:fld>
            <a:endParaRPr lang="en-US"/>
          </a:p>
        </p:txBody>
      </p:sp>
    </p:spTree>
    <p:extLst>
      <p:ext uri="{BB962C8B-B14F-4D97-AF65-F5344CB8AC3E}">
        <p14:creationId xmlns:p14="http://schemas.microsoft.com/office/powerpoint/2010/main" val="366224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35</a:t>
            </a:fld>
            <a:endParaRPr lang="en-US"/>
          </a:p>
        </p:txBody>
      </p:sp>
    </p:spTree>
    <p:extLst>
      <p:ext uri="{BB962C8B-B14F-4D97-AF65-F5344CB8AC3E}">
        <p14:creationId xmlns:p14="http://schemas.microsoft.com/office/powerpoint/2010/main" val="141305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36</a:t>
            </a:fld>
            <a:endParaRPr lang="en-US"/>
          </a:p>
        </p:txBody>
      </p:sp>
    </p:spTree>
    <p:extLst>
      <p:ext uri="{BB962C8B-B14F-4D97-AF65-F5344CB8AC3E}">
        <p14:creationId xmlns:p14="http://schemas.microsoft.com/office/powerpoint/2010/main" val="71829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37</a:t>
            </a:fld>
            <a:endParaRPr lang="en-US"/>
          </a:p>
        </p:txBody>
      </p:sp>
    </p:spTree>
    <p:extLst>
      <p:ext uri="{BB962C8B-B14F-4D97-AF65-F5344CB8AC3E}">
        <p14:creationId xmlns:p14="http://schemas.microsoft.com/office/powerpoint/2010/main" val="2701092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38</a:t>
            </a:fld>
            <a:endParaRPr lang="en-US"/>
          </a:p>
        </p:txBody>
      </p:sp>
    </p:spTree>
    <p:extLst>
      <p:ext uri="{BB962C8B-B14F-4D97-AF65-F5344CB8AC3E}">
        <p14:creationId xmlns:p14="http://schemas.microsoft.com/office/powerpoint/2010/main" val="1485812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39</a:t>
            </a:fld>
            <a:endParaRPr lang="en-US"/>
          </a:p>
        </p:txBody>
      </p:sp>
    </p:spTree>
    <p:extLst>
      <p:ext uri="{BB962C8B-B14F-4D97-AF65-F5344CB8AC3E}">
        <p14:creationId xmlns:p14="http://schemas.microsoft.com/office/powerpoint/2010/main" val="41655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6</a:t>
            </a:fld>
            <a:endParaRPr lang="en-GB"/>
          </a:p>
        </p:txBody>
      </p:sp>
    </p:spTree>
    <p:extLst>
      <p:ext uri="{BB962C8B-B14F-4D97-AF65-F5344CB8AC3E}">
        <p14:creationId xmlns:p14="http://schemas.microsoft.com/office/powerpoint/2010/main" val="1301221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40</a:t>
            </a:fld>
            <a:endParaRPr lang="en-US"/>
          </a:p>
        </p:txBody>
      </p:sp>
    </p:spTree>
    <p:extLst>
      <p:ext uri="{BB962C8B-B14F-4D97-AF65-F5344CB8AC3E}">
        <p14:creationId xmlns:p14="http://schemas.microsoft.com/office/powerpoint/2010/main" val="1598779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41</a:t>
            </a:fld>
            <a:endParaRPr lang="en-US"/>
          </a:p>
        </p:txBody>
      </p:sp>
    </p:spTree>
    <p:extLst>
      <p:ext uri="{BB962C8B-B14F-4D97-AF65-F5344CB8AC3E}">
        <p14:creationId xmlns:p14="http://schemas.microsoft.com/office/powerpoint/2010/main" val="75945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2D35-904B-457A-AF2D-0E3C2F51E00F}" type="slidenum">
              <a:rPr lang="en-US" smtClean="0"/>
              <a:pPr/>
              <a:t>42</a:t>
            </a:fld>
            <a:endParaRPr lang="en-US"/>
          </a:p>
        </p:txBody>
      </p:sp>
    </p:spTree>
    <p:extLst>
      <p:ext uri="{BB962C8B-B14F-4D97-AF65-F5344CB8AC3E}">
        <p14:creationId xmlns:p14="http://schemas.microsoft.com/office/powerpoint/2010/main" val="2698065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43</a:t>
            </a:fld>
            <a:endParaRPr lang="en-US"/>
          </a:p>
        </p:txBody>
      </p:sp>
    </p:spTree>
    <p:extLst>
      <p:ext uri="{BB962C8B-B14F-4D97-AF65-F5344CB8AC3E}">
        <p14:creationId xmlns:p14="http://schemas.microsoft.com/office/powerpoint/2010/main" val="157854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48</a:t>
            </a:fld>
            <a:endParaRPr lang="en-US"/>
          </a:p>
        </p:txBody>
      </p:sp>
    </p:spTree>
    <p:extLst>
      <p:ext uri="{BB962C8B-B14F-4D97-AF65-F5344CB8AC3E}">
        <p14:creationId xmlns:p14="http://schemas.microsoft.com/office/powerpoint/2010/main" val="3944439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49</a:t>
            </a:fld>
            <a:endParaRPr lang="en-GB"/>
          </a:p>
        </p:txBody>
      </p:sp>
    </p:spTree>
    <p:extLst>
      <p:ext uri="{BB962C8B-B14F-4D97-AF65-F5344CB8AC3E}">
        <p14:creationId xmlns:p14="http://schemas.microsoft.com/office/powerpoint/2010/main" val="732488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50</a:t>
            </a:fld>
            <a:endParaRPr lang="en-US"/>
          </a:p>
        </p:txBody>
      </p:sp>
    </p:spTree>
    <p:extLst>
      <p:ext uri="{BB962C8B-B14F-4D97-AF65-F5344CB8AC3E}">
        <p14:creationId xmlns:p14="http://schemas.microsoft.com/office/powerpoint/2010/main" val="2462389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endParaRPr lang="en-US" baseline="0" dirty="0" smtClean="0"/>
          </a:p>
          <a:p>
            <a:endParaRPr lang="en-US" baseline="0" dirty="0" smtClean="0"/>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51</a:t>
            </a:fld>
            <a:endParaRPr lang="en-US"/>
          </a:p>
        </p:txBody>
      </p:sp>
    </p:spTree>
    <p:extLst>
      <p:ext uri="{BB962C8B-B14F-4D97-AF65-F5344CB8AC3E}">
        <p14:creationId xmlns:p14="http://schemas.microsoft.com/office/powerpoint/2010/main" val="4038865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7642D35-904B-457A-AF2D-0E3C2F51E00F}" type="slidenum">
              <a:rPr lang="en-US" smtClean="0"/>
              <a:pPr/>
              <a:t>52</a:t>
            </a:fld>
            <a:endParaRPr lang="en-US"/>
          </a:p>
        </p:txBody>
      </p:sp>
    </p:spTree>
    <p:extLst>
      <p:ext uri="{BB962C8B-B14F-4D97-AF65-F5344CB8AC3E}">
        <p14:creationId xmlns:p14="http://schemas.microsoft.com/office/powerpoint/2010/main" val="615097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53</a:t>
            </a:fld>
            <a:endParaRPr lang="en-US"/>
          </a:p>
        </p:txBody>
      </p:sp>
    </p:spTree>
    <p:extLst>
      <p:ext uri="{BB962C8B-B14F-4D97-AF65-F5344CB8AC3E}">
        <p14:creationId xmlns:p14="http://schemas.microsoft.com/office/powerpoint/2010/main" val="151640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7</a:t>
            </a:fld>
            <a:endParaRPr lang="en-GB"/>
          </a:p>
        </p:txBody>
      </p:sp>
    </p:spTree>
    <p:extLst>
      <p:ext uri="{BB962C8B-B14F-4D97-AF65-F5344CB8AC3E}">
        <p14:creationId xmlns:p14="http://schemas.microsoft.com/office/powerpoint/2010/main" val="3006224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54</a:t>
            </a:fld>
            <a:endParaRPr lang="en-US"/>
          </a:p>
        </p:txBody>
      </p:sp>
    </p:spTree>
    <p:extLst>
      <p:ext uri="{BB962C8B-B14F-4D97-AF65-F5344CB8AC3E}">
        <p14:creationId xmlns:p14="http://schemas.microsoft.com/office/powerpoint/2010/main" val="4165806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56</a:t>
            </a:fld>
            <a:endParaRPr lang="en-GB"/>
          </a:p>
        </p:txBody>
      </p:sp>
    </p:spTree>
    <p:extLst>
      <p:ext uri="{BB962C8B-B14F-4D97-AF65-F5344CB8AC3E}">
        <p14:creationId xmlns:p14="http://schemas.microsoft.com/office/powerpoint/2010/main" val="2986271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7E92EBA1-EC5F-4736-B560-489DE11500D1}" type="slidenum">
              <a:rPr lang="en-GB" smtClean="0"/>
              <a:pPr/>
              <a:t>57</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7E92EBA1-EC5F-4736-B560-489DE11500D1}" type="slidenum">
              <a:rPr lang="en-GB" smtClean="0"/>
              <a:pPr/>
              <a:t>58</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pPr>
              <a:buNone/>
            </a:pPr>
            <a:endParaRPr lang="en-US" baseline="0" dirty="0" smtClean="0"/>
          </a:p>
        </p:txBody>
      </p:sp>
      <p:sp>
        <p:nvSpPr>
          <p:cNvPr id="4" name="عنصر نائب لرقم الشريحة 3"/>
          <p:cNvSpPr>
            <a:spLocks noGrp="1"/>
          </p:cNvSpPr>
          <p:nvPr>
            <p:ph type="sldNum" sz="quarter" idx="10"/>
          </p:nvPr>
        </p:nvSpPr>
        <p:spPr/>
        <p:txBody>
          <a:bodyPr/>
          <a:lstStyle/>
          <a:p>
            <a:fld id="{7E92EBA1-EC5F-4736-B560-489DE11500D1}" type="slidenum">
              <a:rPr lang="en-GB" smtClean="0"/>
              <a:pPr/>
              <a:t>60</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642D35-904B-457A-AF2D-0E3C2F51E00F}" type="slidenum">
              <a:rPr lang="en-US" smtClean="0"/>
              <a:pPr/>
              <a:t>61</a:t>
            </a:fld>
            <a:endParaRPr lang="en-US"/>
          </a:p>
        </p:txBody>
      </p:sp>
    </p:spTree>
    <p:extLst>
      <p:ext uri="{BB962C8B-B14F-4D97-AF65-F5344CB8AC3E}">
        <p14:creationId xmlns:p14="http://schemas.microsoft.com/office/powerpoint/2010/main" val="1160328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63</a:t>
            </a:fld>
            <a:endParaRPr lang="en-GB"/>
          </a:p>
        </p:txBody>
      </p:sp>
    </p:spTree>
    <p:extLst>
      <p:ext uri="{BB962C8B-B14F-4D97-AF65-F5344CB8AC3E}">
        <p14:creationId xmlns:p14="http://schemas.microsoft.com/office/powerpoint/2010/main" val="24388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baseline="0" dirty="0" smtClean="0"/>
          </a:p>
        </p:txBody>
      </p:sp>
      <p:sp>
        <p:nvSpPr>
          <p:cNvPr id="4" name="عنصر نائب لرقم الشريحة 3"/>
          <p:cNvSpPr>
            <a:spLocks noGrp="1"/>
          </p:cNvSpPr>
          <p:nvPr>
            <p:ph type="sldNum" sz="quarter" idx="10"/>
          </p:nvPr>
        </p:nvSpPr>
        <p:spPr/>
        <p:txBody>
          <a:bodyPr/>
          <a:lstStyle/>
          <a:p>
            <a:fld id="{50B614AD-565C-4C94-9F69-E1681C8931EC}" type="slidenum">
              <a:rPr lang="en-GB" smtClean="0"/>
              <a:pPr/>
              <a:t>64</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7642D35-904B-457A-AF2D-0E3C2F51E00F}" type="slidenum">
              <a:rPr lang="en-US" smtClean="0"/>
              <a:pPr/>
              <a:t>65</a:t>
            </a:fld>
            <a:endParaRPr lang="en-US"/>
          </a:p>
        </p:txBody>
      </p:sp>
    </p:spTree>
    <p:extLst>
      <p:ext uri="{BB962C8B-B14F-4D97-AF65-F5344CB8AC3E}">
        <p14:creationId xmlns:p14="http://schemas.microsoft.com/office/powerpoint/2010/main" val="3029206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66</a:t>
            </a:fld>
            <a:endParaRPr lang="en-GB"/>
          </a:p>
        </p:txBody>
      </p:sp>
    </p:spTree>
    <p:extLst>
      <p:ext uri="{BB962C8B-B14F-4D97-AF65-F5344CB8AC3E}">
        <p14:creationId xmlns:p14="http://schemas.microsoft.com/office/powerpoint/2010/main" val="73248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C1BD77-1597-44D7-ABFD-5BC566FF2B99}" type="slidenum">
              <a:rPr lang="en-GB" smtClean="0"/>
              <a:t>8</a:t>
            </a:fld>
            <a:endParaRPr lang="en-GB"/>
          </a:p>
        </p:txBody>
      </p:sp>
    </p:spTree>
    <p:extLst>
      <p:ext uri="{BB962C8B-B14F-4D97-AF65-F5344CB8AC3E}">
        <p14:creationId xmlns:p14="http://schemas.microsoft.com/office/powerpoint/2010/main" val="2613711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68</a:t>
            </a:fld>
            <a:endParaRPr lang="en-GB"/>
          </a:p>
        </p:txBody>
      </p:sp>
    </p:spTree>
    <p:extLst>
      <p:ext uri="{BB962C8B-B14F-4D97-AF65-F5344CB8AC3E}">
        <p14:creationId xmlns:p14="http://schemas.microsoft.com/office/powerpoint/2010/main" val="107509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C1BD77-1597-44D7-ABFD-5BC566FF2B99}" type="slidenum">
              <a:rPr lang="en-GB" smtClean="0"/>
              <a:t>12</a:t>
            </a:fld>
            <a:endParaRPr lang="en-GB"/>
          </a:p>
        </p:txBody>
      </p:sp>
    </p:spTree>
    <p:extLst>
      <p:ext uri="{BB962C8B-B14F-4D97-AF65-F5344CB8AC3E}">
        <p14:creationId xmlns:p14="http://schemas.microsoft.com/office/powerpoint/2010/main" val="257691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26</a:t>
            </a:fld>
            <a:endParaRPr lang="en-GB"/>
          </a:p>
        </p:txBody>
      </p:sp>
    </p:spTree>
    <p:extLst>
      <p:ext uri="{BB962C8B-B14F-4D97-AF65-F5344CB8AC3E}">
        <p14:creationId xmlns:p14="http://schemas.microsoft.com/office/powerpoint/2010/main" val="732488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2716-4962-424E-A7C7-FDD8857E527F}" type="slidenum">
              <a:rPr lang="en-GB" smtClean="0"/>
              <a:pPr/>
              <a:t>27</a:t>
            </a:fld>
            <a:endParaRPr lang="en-GB"/>
          </a:p>
        </p:txBody>
      </p:sp>
    </p:spTree>
    <p:extLst>
      <p:ext uri="{BB962C8B-B14F-4D97-AF65-F5344CB8AC3E}">
        <p14:creationId xmlns:p14="http://schemas.microsoft.com/office/powerpoint/2010/main" val="73248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US" dirty="0" smtClean="0"/>
          </a:p>
        </p:txBody>
      </p:sp>
      <p:sp>
        <p:nvSpPr>
          <p:cNvPr id="4" name="عنصر نائب لرقم الشريحة 3"/>
          <p:cNvSpPr>
            <a:spLocks noGrp="1"/>
          </p:cNvSpPr>
          <p:nvPr>
            <p:ph type="sldNum" sz="quarter" idx="10"/>
          </p:nvPr>
        </p:nvSpPr>
        <p:spPr/>
        <p:txBody>
          <a:bodyPr/>
          <a:lstStyle/>
          <a:p>
            <a:fld id="{61952716-4962-424E-A7C7-FDD8857E527F}" type="slidenum">
              <a:rPr lang="en-GB" smtClean="0"/>
              <a:pPr/>
              <a:t>28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en-GB" dirty="0"/>
          </a:p>
        </p:txBody>
      </p:sp>
      <p:sp>
        <p:nvSpPr>
          <p:cNvPr id="4" name="عنصر نائب لرقم الشريحة 3"/>
          <p:cNvSpPr>
            <a:spLocks noGrp="1"/>
          </p:cNvSpPr>
          <p:nvPr>
            <p:ph type="sldNum" sz="quarter" idx="10"/>
          </p:nvPr>
        </p:nvSpPr>
        <p:spPr/>
        <p:txBody>
          <a:bodyPr/>
          <a:lstStyle/>
          <a:p>
            <a:fld id="{61952716-4962-424E-A7C7-FDD8857E527F}" type="slidenum">
              <a:rPr lang="en-GB" smtClean="0"/>
              <a:pPr/>
              <a:t>29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6" name="Picture 5" descr="A1_Title1_Band-01.jpg"/>
          <p:cNvPicPr>
            <a:picLocks noChangeAspect="1"/>
          </p:cNvPicPr>
          <p:nvPr userDrawn="1"/>
        </p:nvPicPr>
        <p:blipFill>
          <a:blip r:embed="rId2" cstate="print"/>
          <a:stretch>
            <a:fillRect/>
          </a:stretch>
        </p:blipFill>
        <p:spPr>
          <a:xfrm>
            <a:off x="0" y="1144800"/>
            <a:ext cx="9144000" cy="2286000"/>
          </a:xfrm>
          <a:prstGeom prst="rect">
            <a:avLst/>
          </a:prstGeom>
        </p:spPr>
      </p:pic>
      <p:sp>
        <p:nvSpPr>
          <p:cNvPr id="3" name="Subtitle 2"/>
          <p:cNvSpPr>
            <a:spLocks noGrp="1"/>
          </p:cNvSpPr>
          <p:nvPr>
            <p:ph type="subTitle" idx="1"/>
          </p:nvPr>
        </p:nvSpPr>
        <p:spPr>
          <a:xfrm>
            <a:off x="2898000" y="2786400"/>
            <a:ext cx="5502275" cy="481848"/>
          </a:xfrm>
          <a:prstGeom prst="rect">
            <a:avLst/>
          </a:prstGeom>
        </p:spPr>
        <p:txBody>
          <a:bodyPr anchor="b" anchorCtr="0">
            <a:noAutofit/>
          </a:bodyPr>
          <a:lstStyle>
            <a:lvl1pPr marL="0" indent="0" algn="l">
              <a:spcAft>
                <a:spcPts val="0"/>
              </a:spcAft>
              <a:buNone/>
              <a:defRPr sz="1200">
                <a:solidFill>
                  <a:srgbClr val="80BBC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0" name="Text Placeholder 9"/>
          <p:cNvSpPr>
            <a:spLocks noGrp="1"/>
          </p:cNvSpPr>
          <p:nvPr>
            <p:ph type="body" sz="quarter" idx="10"/>
          </p:nvPr>
        </p:nvSpPr>
        <p:spPr>
          <a:xfrm>
            <a:off x="2898000" y="1343025"/>
            <a:ext cx="5505450" cy="1443375"/>
          </a:xfrm>
          <a:prstGeom prst="rect">
            <a:avLst/>
          </a:prstGeom>
        </p:spPr>
        <p:txBody>
          <a:bodyPr>
            <a:normAutofit/>
          </a:bodyPr>
          <a:lstStyle>
            <a:lvl1pPr marL="0" indent="0">
              <a:lnSpc>
                <a:spcPct val="90000"/>
              </a:lnSpc>
              <a:spcBef>
                <a:spcPts val="0"/>
              </a:spcBef>
              <a:spcAft>
                <a:spcPts val="400"/>
              </a:spcAft>
              <a:buFontTx/>
              <a:buNone/>
              <a:defRPr sz="1200" b="1">
                <a:solidFill>
                  <a:schemeClr val="bg1"/>
                </a:solidFill>
              </a:defRPr>
            </a:lvl1pPr>
            <a:lvl2pPr marL="0" indent="0">
              <a:lnSpc>
                <a:spcPct val="90000"/>
              </a:lnSpc>
              <a:spcBef>
                <a:spcPts val="0"/>
              </a:spcBef>
              <a:spcAft>
                <a:spcPts val="0"/>
              </a:spcAft>
              <a:buFontTx/>
              <a:buNone/>
              <a:defRPr sz="3200">
                <a:solidFill>
                  <a:schemeClr val="accent2"/>
                </a:solidFill>
              </a:defRPr>
            </a:lvl2pPr>
            <a:lvl3pPr marL="0" indent="0">
              <a:spcBef>
                <a:spcPts val="0"/>
              </a:spcBef>
              <a:spcAft>
                <a:spcPts val="0"/>
              </a:spcAft>
              <a:buFontTx/>
              <a:buNone/>
              <a:defRPr sz="3200">
                <a:solidFill>
                  <a:schemeClr val="accent2"/>
                </a:solidFill>
              </a:defRPr>
            </a:lvl3pPr>
            <a:lvl4pPr marL="0" indent="0">
              <a:spcBef>
                <a:spcPts val="0"/>
              </a:spcBef>
              <a:spcAft>
                <a:spcPts val="0"/>
              </a:spcAft>
              <a:buFontTx/>
              <a:buNone/>
              <a:defRPr sz="3200">
                <a:solidFill>
                  <a:schemeClr val="accent2"/>
                </a:solidFill>
              </a:defRPr>
            </a:lvl4pPr>
            <a:lvl5pPr marL="0" indent="0">
              <a:spcBef>
                <a:spcPts val="0"/>
              </a:spcBef>
              <a:spcAft>
                <a:spcPts val="0"/>
              </a:spcAft>
              <a:buFontTx/>
              <a:buNone/>
              <a:defRPr sz="3200">
                <a:solidFill>
                  <a:schemeClr val="accent2"/>
                </a:solidFill>
              </a:defRPr>
            </a:lvl5pPr>
          </a:lstStyle>
          <a:p>
            <a:pPr lvl="0"/>
            <a:r>
              <a:rPr lang="en-US" smtClean="0"/>
              <a:t>Click to edit Master text styles</a:t>
            </a:r>
          </a:p>
          <a:p>
            <a:pPr lvl="1"/>
            <a:r>
              <a:rPr lang="en-US" smtClean="0"/>
              <a:t>Second level</a:t>
            </a:r>
          </a:p>
        </p:txBody>
      </p:sp>
      <p:sp>
        <p:nvSpPr>
          <p:cNvPr id="9" name="Date Placeholder 3"/>
          <p:cNvSpPr>
            <a:spLocks noGrp="1"/>
          </p:cNvSpPr>
          <p:nvPr>
            <p:ph type="dt" sz="half" idx="2"/>
          </p:nvPr>
        </p:nvSpPr>
        <p:spPr>
          <a:xfrm>
            <a:off x="2906475" y="6325659"/>
            <a:ext cx="5308601" cy="365125"/>
          </a:xfrm>
          <a:prstGeom prst="rect">
            <a:avLst/>
          </a:prstGeom>
        </p:spPr>
        <p:txBody>
          <a:bodyPr vert="horz" lIns="91440" tIns="45720" rIns="91440" bIns="45720" rtlCol="0" anchor="ctr"/>
          <a:lstStyle>
            <a:lvl1pPr algn="l">
              <a:defRPr sz="1200">
                <a:solidFill>
                  <a:schemeClr val="tx1"/>
                </a:solidFill>
              </a:defRPr>
            </a:lvl1pPr>
          </a:lstStyle>
          <a:p>
            <a:r>
              <a:rPr lang="en-US" smtClean="0">
                <a:solidFill>
                  <a:srgbClr val="414141"/>
                </a:solidFill>
              </a:rPr>
              <a:t>Infection Prevention and Control-2014</a:t>
            </a:r>
            <a:endParaRPr lang="en-GB" dirty="0">
              <a:solidFill>
                <a:srgbClr val="414141"/>
              </a:solidFill>
            </a:endParaRPr>
          </a:p>
        </p:txBody>
      </p:sp>
      <p:pic>
        <p:nvPicPr>
          <p:cNvPr id="8" name="Picture 7" descr="CCAD_E_W_R_2014.png"/>
          <p:cNvPicPr>
            <a:picLocks noChangeAspect="1"/>
          </p:cNvPicPr>
          <p:nvPr userDrawn="1"/>
        </p:nvPicPr>
        <p:blipFill>
          <a:blip r:embed="rId3" cstate="print"/>
          <a:stretch>
            <a:fillRect/>
          </a:stretch>
        </p:blipFill>
        <p:spPr>
          <a:xfrm>
            <a:off x="831215" y="1389974"/>
            <a:ext cx="1545387" cy="412103"/>
          </a:xfrm>
          <a:prstGeom prst="rect">
            <a:avLst/>
          </a:prstGeom>
        </p:spPr>
      </p:pic>
    </p:spTree>
    <p:extLst>
      <p:ext uri="{BB962C8B-B14F-4D97-AF65-F5344CB8AC3E}">
        <p14:creationId xmlns:p14="http://schemas.microsoft.com/office/powerpoint/2010/main" val="2140743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with white caption">
    <p:bg>
      <p:bgPr>
        <a:solidFill>
          <a:schemeClr val="accent4"/>
        </a:solidFill>
        <a:effectLst/>
      </p:bgPr>
    </p:bg>
    <p:spTree>
      <p:nvGrpSpPr>
        <p:cNvPr id="1" name=""/>
        <p:cNvGrpSpPr/>
        <p:nvPr/>
      </p:nvGrpSpPr>
      <p:grpSpPr>
        <a:xfrm>
          <a:off x="0" y="0"/>
          <a:ext cx="0" cy="0"/>
          <a:chOff x="0" y="0"/>
          <a:chExt cx="0" cy="0"/>
        </a:xfrm>
      </p:grpSpPr>
      <p:sp>
        <p:nvSpPr>
          <p:cNvPr id="8" name="Picture Placeholder 12"/>
          <p:cNvSpPr>
            <a:spLocks noGrp="1"/>
          </p:cNvSpPr>
          <p:nvPr>
            <p:ph type="pic" sz="quarter" idx="13"/>
          </p:nvPr>
        </p:nvSpPr>
        <p:spPr>
          <a:xfrm>
            <a:off x="0" y="6828"/>
            <a:ext cx="9144000" cy="6858000"/>
          </a:xfrm>
          <a:prstGeom prst="rect">
            <a:avLst/>
          </a:prstGeom>
        </p:spPr>
        <p:txBody>
          <a:bodyPr/>
          <a:lstStyle/>
          <a:p>
            <a:r>
              <a:rPr lang="en-US" smtClean="0"/>
              <a:t>Click icon to add picture</a:t>
            </a:r>
            <a:endParaRPr lang="en-GB"/>
          </a:p>
        </p:txBody>
      </p:sp>
      <p:sp>
        <p:nvSpPr>
          <p:cNvPr id="3" name="Content Placeholder 2"/>
          <p:cNvSpPr>
            <a:spLocks noGrp="1"/>
          </p:cNvSpPr>
          <p:nvPr>
            <p:ph idx="1"/>
          </p:nvPr>
        </p:nvSpPr>
        <p:spPr>
          <a:xfrm>
            <a:off x="720000" y="342900"/>
            <a:ext cx="3408362" cy="2876550"/>
          </a:xfrm>
          <a:prstGeom prst="rect">
            <a:avLst/>
          </a:prstGeom>
        </p:spPr>
        <p:txBody>
          <a:bodyPr>
            <a:normAutofit/>
          </a:bodyPr>
          <a:lstStyle>
            <a:lvl1pPr>
              <a:lnSpc>
                <a:spcPct val="90000"/>
              </a:lnSpc>
              <a:spcAft>
                <a:spcPts val="0"/>
              </a:spcAft>
              <a:defRPr sz="1800">
                <a:solidFill>
                  <a:schemeClr val="bg1"/>
                </a:solidFill>
              </a:defRPr>
            </a:lvl1pPr>
            <a:lvl2pPr>
              <a:defRPr sz="2200"/>
            </a:lvl2pPr>
            <a:lvl3pPr>
              <a:defRPr sz="2200"/>
            </a:lvl3pPr>
            <a:lvl4pPr>
              <a:defRPr sz="2200"/>
            </a:lvl4pPr>
            <a:lvl5pPr>
              <a:defRPr sz="2200"/>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FFFFFF"/>
                </a:solidFill>
              </a:defRPr>
            </a:lvl1pPr>
          </a:lstStyle>
          <a:p>
            <a:r>
              <a:rPr lang="en-US" smtClean="0"/>
              <a:t>Infection Prevention and Control-2014</a:t>
            </a:r>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1A5D97F-A706-4F46-82EE-9ACD2CDC42CC}" type="slidenum">
              <a:rPr lang="en-GB" smtClean="0"/>
              <a:pPr/>
              <a:t>‹#›</a:t>
            </a:fld>
            <a:endParaRPr lang="en-GB"/>
          </a:p>
        </p:txBody>
      </p:sp>
    </p:spTree>
    <p:extLst>
      <p:ext uri="{BB962C8B-B14F-4D97-AF65-F5344CB8AC3E}">
        <p14:creationId xmlns:p14="http://schemas.microsoft.com/office/powerpoint/2010/main" val="3495430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with ban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0" name="Picture 9" descr="A1_Header_Band+Pattern_reverse-01.jpg"/>
          <p:cNvPicPr>
            <a:picLocks noChangeAspect="1"/>
          </p:cNvPicPr>
          <p:nvPr userDrawn="1"/>
        </p:nvPicPr>
        <p:blipFill>
          <a:blip r:embed="rId3"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lvl1pPr>
              <a:defRPr>
                <a:solidFill>
                  <a:schemeClr val="bg1"/>
                </a:solidFill>
              </a:defRPr>
            </a:lvl1pPr>
          </a:lstStyle>
          <a:p>
            <a:r>
              <a:rPr lang="en-US" smtClean="0"/>
              <a:t>Click to edit Master title style</a:t>
            </a:r>
            <a:endParaRPr lang="en-GB" dirty="0"/>
          </a:p>
        </p:txBody>
      </p:sp>
      <p:sp>
        <p:nvSpPr>
          <p:cNvPr id="5" name="Date Placeholder 4"/>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6" name="Footer Placeholder 5"/>
          <p:cNvSpPr>
            <a:spLocks noGrp="1"/>
          </p:cNvSpPr>
          <p:nvPr>
            <p:ph type="ftr" sz="quarter" idx="11"/>
          </p:nvPr>
        </p:nvSpPr>
        <p:spPr/>
        <p:txBody>
          <a:bodyPr/>
          <a:lstStyle/>
          <a:p>
            <a:endParaRPr lang="en-GB">
              <a:solidFill>
                <a:srgbClr val="414141"/>
              </a:solidFill>
            </a:endParaRPr>
          </a:p>
        </p:txBody>
      </p:sp>
      <p:sp>
        <p:nvSpPr>
          <p:cNvPr id="7" name="Slide Number Placeholder 6"/>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
        <p:nvSpPr>
          <p:cNvPr id="12" name="Chart Placeholder 11"/>
          <p:cNvSpPr>
            <a:spLocks noGrp="1"/>
          </p:cNvSpPr>
          <p:nvPr>
            <p:ph type="chart" sz="quarter" idx="13"/>
          </p:nvPr>
        </p:nvSpPr>
        <p:spPr>
          <a:xfrm>
            <a:off x="693540" y="2435225"/>
            <a:ext cx="8164710" cy="3081338"/>
          </a:xfrm>
          <a:prstGeom prst="rect">
            <a:avLst/>
          </a:prstGeom>
        </p:spPr>
        <p:txBody>
          <a:bodyPr lIns="108000" rIns="108000">
            <a:normAutofit/>
          </a:bodyPr>
          <a:lstStyle>
            <a:lvl1pPr>
              <a:defRPr sz="1500"/>
            </a:lvl1pPr>
          </a:lstStyle>
          <a:p>
            <a:r>
              <a:rPr lang="en-US" smtClean="0"/>
              <a:t>Click icon to add chart</a:t>
            </a:r>
            <a:endParaRPr lang="en-GB"/>
          </a:p>
        </p:txBody>
      </p:sp>
      <p:sp>
        <p:nvSpPr>
          <p:cNvPr id="9" name="Text Placeholder 8"/>
          <p:cNvSpPr>
            <a:spLocks noGrp="1"/>
          </p:cNvSpPr>
          <p:nvPr>
            <p:ph type="body" sz="quarter" idx="15"/>
          </p:nvPr>
        </p:nvSpPr>
        <p:spPr>
          <a:xfrm>
            <a:off x="731837" y="1603375"/>
            <a:ext cx="8126413" cy="635000"/>
          </a:xfrm>
          <a:prstGeom prst="rect">
            <a:avLst/>
          </a:prstGeom>
        </p:spPr>
        <p:txBody>
          <a:bodyPr vert="horz"/>
          <a:lstStyle>
            <a:lvl1pPr marL="0" indent="0">
              <a:spcAft>
                <a:spcPts val="0"/>
              </a:spcAft>
              <a:buFontTx/>
              <a:buNone/>
              <a:defRPr sz="1600" b="1"/>
            </a:lvl1pPr>
            <a:lvl2pPr marL="0" indent="0">
              <a:spcAft>
                <a:spcPts val="0"/>
              </a:spcAft>
              <a:buFontTx/>
              <a:buNone/>
              <a:defRPr sz="1600"/>
            </a:lvl2pPr>
            <a:lvl3pPr marL="0" indent="0">
              <a:spcAft>
                <a:spcPts val="0"/>
              </a:spcAft>
              <a:buFontTx/>
              <a:buNone/>
              <a:defRPr sz="1600"/>
            </a:lvl3pPr>
            <a:lvl4pPr marL="0" indent="0">
              <a:spcAft>
                <a:spcPts val="0"/>
              </a:spcAft>
              <a:buFontTx/>
              <a:buNone/>
              <a:defRPr sz="1600"/>
            </a:lvl4pPr>
            <a:lvl5pPr marL="0" indent="0">
              <a:spcAft>
                <a:spcPts val="0"/>
              </a:spcAft>
              <a:buFontTx/>
              <a:buNone/>
              <a:defRPr sz="1600"/>
            </a:lvl5pPr>
          </a:lstStyle>
          <a:p>
            <a:pPr lvl="0"/>
            <a:r>
              <a:rPr lang="en-US" smtClean="0"/>
              <a:t>Click to edit Master text styles</a:t>
            </a:r>
          </a:p>
          <a:p>
            <a:pPr lvl="1"/>
            <a:r>
              <a:rPr lang="en-US" smtClean="0"/>
              <a:t>Second level</a:t>
            </a:r>
          </a:p>
        </p:txBody>
      </p:sp>
      <p:sp>
        <p:nvSpPr>
          <p:cNvPr id="15" name="Text Placeholder 14"/>
          <p:cNvSpPr>
            <a:spLocks noGrp="1"/>
          </p:cNvSpPr>
          <p:nvPr>
            <p:ph type="body" sz="quarter" idx="16"/>
          </p:nvPr>
        </p:nvSpPr>
        <p:spPr>
          <a:xfrm>
            <a:off x="735012" y="5516563"/>
            <a:ext cx="8123238" cy="519113"/>
          </a:xfrm>
          <a:prstGeom prst="rect">
            <a:avLst/>
          </a:prstGeom>
        </p:spPr>
        <p:txBody>
          <a:bodyPr vert="horz" anchor="b" anchorCtr="0"/>
          <a:lstStyle>
            <a:lvl1pPr>
              <a:spcAft>
                <a:spcPts val="0"/>
              </a:spcAft>
              <a:defRPr sz="800"/>
            </a:lvl1pPr>
          </a:lstStyle>
          <a:p>
            <a:pPr lvl="0"/>
            <a:r>
              <a:rPr lang="en-US" smtClean="0"/>
              <a:t>Click to edit Master text styles</a:t>
            </a:r>
          </a:p>
        </p:txBody>
      </p:sp>
    </p:spTree>
    <p:extLst>
      <p:ext uri="{BB962C8B-B14F-4D97-AF65-F5344CB8AC3E}">
        <p14:creationId xmlns:p14="http://schemas.microsoft.com/office/powerpoint/2010/main" val="1216302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6" name="Picture 15" descr="A1_Header_Pattern_reverse-01.jpg"/>
          <p:cNvPicPr>
            <a:picLocks noChangeAspect="1"/>
          </p:cNvPicPr>
          <p:nvPr userDrawn="1"/>
        </p:nvPicPr>
        <p:blipFill>
          <a:blip r:embed="rId3"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p>
            <a:r>
              <a:rPr lang="en-US" smtClean="0"/>
              <a:t>Click to edit Master title style</a:t>
            </a:r>
            <a:endParaRPr lang="en-GB" dirty="0"/>
          </a:p>
        </p:txBody>
      </p:sp>
      <p:sp>
        <p:nvSpPr>
          <p:cNvPr id="5" name="Date Placeholder 4"/>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6" name="Footer Placeholder 5"/>
          <p:cNvSpPr>
            <a:spLocks noGrp="1"/>
          </p:cNvSpPr>
          <p:nvPr>
            <p:ph type="ftr" sz="quarter" idx="11"/>
          </p:nvPr>
        </p:nvSpPr>
        <p:spPr/>
        <p:txBody>
          <a:bodyPr/>
          <a:lstStyle/>
          <a:p>
            <a:endParaRPr lang="en-GB">
              <a:solidFill>
                <a:srgbClr val="414141"/>
              </a:solidFill>
            </a:endParaRPr>
          </a:p>
        </p:txBody>
      </p:sp>
      <p:sp>
        <p:nvSpPr>
          <p:cNvPr id="7" name="Slide Number Placeholder 6"/>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
        <p:nvSpPr>
          <p:cNvPr id="12" name="Chart Placeholder 11"/>
          <p:cNvSpPr>
            <a:spLocks noGrp="1"/>
          </p:cNvSpPr>
          <p:nvPr>
            <p:ph type="chart" sz="quarter" idx="13"/>
          </p:nvPr>
        </p:nvSpPr>
        <p:spPr>
          <a:xfrm>
            <a:off x="693540" y="2435225"/>
            <a:ext cx="8164710" cy="3081338"/>
          </a:xfrm>
          <a:prstGeom prst="rect">
            <a:avLst/>
          </a:prstGeom>
        </p:spPr>
        <p:txBody>
          <a:bodyPr lIns="108000" rIns="108000">
            <a:normAutofit/>
          </a:bodyPr>
          <a:lstStyle>
            <a:lvl1pPr>
              <a:defRPr sz="1500"/>
            </a:lvl1pPr>
          </a:lstStyle>
          <a:p>
            <a:r>
              <a:rPr lang="en-US" smtClean="0"/>
              <a:t>Click icon to add chart</a:t>
            </a:r>
            <a:endParaRPr lang="en-GB"/>
          </a:p>
        </p:txBody>
      </p:sp>
      <p:sp>
        <p:nvSpPr>
          <p:cNvPr id="9" name="Text Placeholder 8"/>
          <p:cNvSpPr>
            <a:spLocks noGrp="1"/>
          </p:cNvSpPr>
          <p:nvPr>
            <p:ph type="body" sz="quarter" idx="15"/>
          </p:nvPr>
        </p:nvSpPr>
        <p:spPr>
          <a:xfrm>
            <a:off x="731837" y="1603375"/>
            <a:ext cx="8126413" cy="635000"/>
          </a:xfrm>
          <a:prstGeom prst="rect">
            <a:avLst/>
          </a:prstGeom>
        </p:spPr>
        <p:txBody>
          <a:bodyPr vert="horz"/>
          <a:lstStyle>
            <a:lvl1pPr marL="0" indent="0">
              <a:spcAft>
                <a:spcPts val="0"/>
              </a:spcAft>
              <a:buFontTx/>
              <a:buNone/>
              <a:defRPr sz="1600" b="1"/>
            </a:lvl1pPr>
            <a:lvl2pPr marL="0" indent="0">
              <a:spcAft>
                <a:spcPts val="0"/>
              </a:spcAft>
              <a:buFontTx/>
              <a:buNone/>
              <a:defRPr sz="1600"/>
            </a:lvl2pPr>
            <a:lvl3pPr marL="0" indent="0">
              <a:spcAft>
                <a:spcPts val="0"/>
              </a:spcAft>
              <a:buFontTx/>
              <a:buNone/>
              <a:defRPr sz="1600"/>
            </a:lvl3pPr>
            <a:lvl4pPr marL="0" indent="0">
              <a:spcAft>
                <a:spcPts val="0"/>
              </a:spcAft>
              <a:buFontTx/>
              <a:buNone/>
              <a:defRPr sz="1600"/>
            </a:lvl4pPr>
            <a:lvl5pPr marL="0" indent="0">
              <a:spcAft>
                <a:spcPts val="0"/>
              </a:spcAft>
              <a:buFontTx/>
              <a:buNone/>
              <a:defRPr sz="1600"/>
            </a:lvl5pPr>
          </a:lstStyle>
          <a:p>
            <a:pPr lvl="0"/>
            <a:r>
              <a:rPr lang="en-US" smtClean="0"/>
              <a:t>Click to edit Master text styles</a:t>
            </a:r>
          </a:p>
          <a:p>
            <a:pPr lvl="1"/>
            <a:r>
              <a:rPr lang="en-US" smtClean="0"/>
              <a:t>Second level</a:t>
            </a:r>
          </a:p>
        </p:txBody>
      </p:sp>
      <p:sp>
        <p:nvSpPr>
          <p:cNvPr id="15" name="Text Placeholder 14"/>
          <p:cNvSpPr>
            <a:spLocks noGrp="1"/>
          </p:cNvSpPr>
          <p:nvPr>
            <p:ph type="body" sz="quarter" idx="16"/>
          </p:nvPr>
        </p:nvSpPr>
        <p:spPr>
          <a:xfrm>
            <a:off x="735012" y="5516563"/>
            <a:ext cx="8123238" cy="519113"/>
          </a:xfrm>
          <a:prstGeom prst="rect">
            <a:avLst/>
          </a:prstGeom>
        </p:spPr>
        <p:txBody>
          <a:bodyPr vert="horz" anchor="b" anchorCtr="0"/>
          <a:lstStyle>
            <a:lvl1pPr>
              <a:spcAft>
                <a:spcPts val="0"/>
              </a:spcAft>
              <a:defRPr sz="800"/>
            </a:lvl1pPr>
          </a:lstStyle>
          <a:p>
            <a:pPr lvl="0"/>
            <a:r>
              <a:rPr lang="en-US" smtClean="0"/>
              <a:t>Click to edit Master text styles</a:t>
            </a:r>
          </a:p>
        </p:txBody>
      </p:sp>
    </p:spTree>
    <p:extLst>
      <p:ext uri="{BB962C8B-B14F-4D97-AF65-F5344CB8AC3E}">
        <p14:creationId xmlns:p14="http://schemas.microsoft.com/office/powerpoint/2010/main" val="2823048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graphic with band">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3" name="Picture 12" descr="A1_Header_Band+Pattern_reverse-01.jpg"/>
          <p:cNvPicPr>
            <a:picLocks noChangeAspect="1"/>
          </p:cNvPicPr>
          <p:nvPr userDrawn="1"/>
        </p:nvPicPr>
        <p:blipFill>
          <a:blip r:embed="rId3"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lvl1pPr>
              <a:defRPr>
                <a:solidFill>
                  <a:srgbClr val="FFFFFF"/>
                </a:solidFill>
              </a:defRPr>
            </a:lvl1pPr>
          </a:lstStyle>
          <a:p>
            <a:r>
              <a:rPr lang="en-US" smtClean="0"/>
              <a:t>Click to edit Master title style</a:t>
            </a:r>
            <a:endParaRPr lang="en-GB" dirty="0"/>
          </a:p>
        </p:txBody>
      </p:sp>
      <p:sp>
        <p:nvSpPr>
          <p:cNvPr id="5" name="Date Placeholder 4"/>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6" name="Footer Placeholder 5"/>
          <p:cNvSpPr>
            <a:spLocks noGrp="1"/>
          </p:cNvSpPr>
          <p:nvPr>
            <p:ph type="ftr" sz="quarter" idx="11"/>
          </p:nvPr>
        </p:nvSpPr>
        <p:spPr/>
        <p:txBody>
          <a:bodyPr/>
          <a:lstStyle/>
          <a:p>
            <a:endParaRPr lang="en-GB">
              <a:solidFill>
                <a:srgbClr val="414141"/>
              </a:solidFill>
            </a:endParaRPr>
          </a:p>
        </p:txBody>
      </p:sp>
      <p:sp>
        <p:nvSpPr>
          <p:cNvPr id="7" name="Slide Number Placeholder 6"/>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
        <p:nvSpPr>
          <p:cNvPr id="12" name="Chart Placeholder 11"/>
          <p:cNvSpPr>
            <a:spLocks noGrp="1"/>
          </p:cNvSpPr>
          <p:nvPr>
            <p:ph type="chart" sz="quarter" idx="13"/>
          </p:nvPr>
        </p:nvSpPr>
        <p:spPr>
          <a:xfrm>
            <a:off x="693540" y="2435225"/>
            <a:ext cx="3819723" cy="3081338"/>
          </a:xfrm>
          <a:prstGeom prst="rect">
            <a:avLst/>
          </a:prstGeom>
        </p:spPr>
        <p:txBody>
          <a:bodyPr lIns="108000" rIns="108000">
            <a:normAutofit/>
          </a:bodyPr>
          <a:lstStyle>
            <a:lvl1pPr>
              <a:defRPr sz="1500"/>
            </a:lvl1pPr>
          </a:lstStyle>
          <a:p>
            <a:r>
              <a:rPr lang="en-US" smtClean="0"/>
              <a:t>Click icon to add chart</a:t>
            </a:r>
            <a:endParaRPr lang="en-GB"/>
          </a:p>
        </p:txBody>
      </p:sp>
      <p:sp>
        <p:nvSpPr>
          <p:cNvPr id="9" name="Text Placeholder 8"/>
          <p:cNvSpPr>
            <a:spLocks noGrp="1"/>
          </p:cNvSpPr>
          <p:nvPr>
            <p:ph type="body" sz="quarter" idx="15"/>
          </p:nvPr>
        </p:nvSpPr>
        <p:spPr>
          <a:xfrm>
            <a:off x="731838" y="1603375"/>
            <a:ext cx="3781426" cy="635000"/>
          </a:xfrm>
          <a:prstGeom prst="rect">
            <a:avLst/>
          </a:prstGeom>
        </p:spPr>
        <p:txBody>
          <a:bodyPr vert="horz"/>
          <a:lstStyle>
            <a:lvl1pPr marL="0" indent="0">
              <a:spcAft>
                <a:spcPts val="0"/>
              </a:spcAft>
              <a:buFontTx/>
              <a:buNone/>
              <a:defRPr sz="1600" b="1"/>
            </a:lvl1pPr>
            <a:lvl2pPr marL="0" indent="0">
              <a:spcAft>
                <a:spcPts val="0"/>
              </a:spcAft>
              <a:buFontTx/>
              <a:buNone/>
              <a:defRPr sz="1600"/>
            </a:lvl2pPr>
            <a:lvl3pPr marL="0" indent="0">
              <a:spcAft>
                <a:spcPts val="0"/>
              </a:spcAft>
              <a:buFontTx/>
              <a:buNone/>
              <a:defRPr sz="1600"/>
            </a:lvl3pPr>
            <a:lvl4pPr marL="0" indent="0">
              <a:spcAft>
                <a:spcPts val="0"/>
              </a:spcAft>
              <a:buFontTx/>
              <a:buNone/>
              <a:defRPr sz="1600"/>
            </a:lvl4pPr>
            <a:lvl5pPr marL="0" indent="0">
              <a:spcAft>
                <a:spcPts val="0"/>
              </a:spcAft>
              <a:buFontTx/>
              <a:buNone/>
              <a:defRPr sz="1600"/>
            </a:lvl5pPr>
          </a:lstStyle>
          <a:p>
            <a:pPr lvl="0"/>
            <a:r>
              <a:rPr lang="en-US" smtClean="0"/>
              <a:t>Click to edit Master text styles</a:t>
            </a:r>
          </a:p>
          <a:p>
            <a:pPr lvl="1"/>
            <a:r>
              <a:rPr lang="en-US" smtClean="0"/>
              <a:t>Second level</a:t>
            </a:r>
          </a:p>
        </p:txBody>
      </p:sp>
      <p:sp>
        <p:nvSpPr>
          <p:cNvPr id="15" name="Text Placeholder 14"/>
          <p:cNvSpPr>
            <a:spLocks noGrp="1"/>
          </p:cNvSpPr>
          <p:nvPr>
            <p:ph type="body" sz="quarter" idx="16"/>
          </p:nvPr>
        </p:nvSpPr>
        <p:spPr>
          <a:xfrm>
            <a:off x="735011" y="5516563"/>
            <a:ext cx="7680327" cy="519113"/>
          </a:xfrm>
          <a:prstGeom prst="rect">
            <a:avLst/>
          </a:prstGeom>
        </p:spPr>
        <p:txBody>
          <a:bodyPr vert="horz" anchor="b" anchorCtr="0"/>
          <a:lstStyle>
            <a:lvl1pPr>
              <a:spcAft>
                <a:spcPts val="0"/>
              </a:spcAft>
              <a:defRPr sz="800"/>
            </a:lvl1pPr>
          </a:lstStyle>
          <a:p>
            <a:pPr lvl="0"/>
            <a:r>
              <a:rPr lang="en-US" smtClean="0"/>
              <a:t>Click to edit Master text styles</a:t>
            </a:r>
          </a:p>
        </p:txBody>
      </p:sp>
      <p:sp>
        <p:nvSpPr>
          <p:cNvPr id="10" name="Chart Placeholder 11"/>
          <p:cNvSpPr>
            <a:spLocks noGrp="1"/>
          </p:cNvSpPr>
          <p:nvPr>
            <p:ph type="chart" sz="quarter" idx="17"/>
          </p:nvPr>
        </p:nvSpPr>
        <p:spPr>
          <a:xfrm>
            <a:off x="5038526" y="2435225"/>
            <a:ext cx="3819723" cy="3081338"/>
          </a:xfrm>
          <a:prstGeom prst="rect">
            <a:avLst/>
          </a:prstGeom>
        </p:spPr>
        <p:txBody>
          <a:bodyPr lIns="108000" rIns="108000">
            <a:normAutofit/>
          </a:bodyPr>
          <a:lstStyle>
            <a:lvl1pPr>
              <a:defRPr sz="1500"/>
            </a:lvl1pPr>
          </a:lstStyle>
          <a:p>
            <a:r>
              <a:rPr lang="en-US" smtClean="0"/>
              <a:t>Click icon to add chart</a:t>
            </a:r>
            <a:endParaRPr lang="en-GB"/>
          </a:p>
        </p:txBody>
      </p:sp>
      <p:sp>
        <p:nvSpPr>
          <p:cNvPr id="11" name="Text Placeholder 8"/>
          <p:cNvSpPr>
            <a:spLocks noGrp="1"/>
          </p:cNvSpPr>
          <p:nvPr>
            <p:ph type="body" sz="quarter" idx="18"/>
          </p:nvPr>
        </p:nvSpPr>
        <p:spPr>
          <a:xfrm>
            <a:off x="5076824" y="1603375"/>
            <a:ext cx="3781426" cy="635000"/>
          </a:xfrm>
          <a:prstGeom prst="rect">
            <a:avLst/>
          </a:prstGeom>
        </p:spPr>
        <p:txBody>
          <a:bodyPr vert="horz"/>
          <a:lstStyle>
            <a:lvl1pPr marL="0" indent="0">
              <a:spcAft>
                <a:spcPts val="0"/>
              </a:spcAft>
              <a:buFontTx/>
              <a:buNone/>
              <a:defRPr sz="1600" b="1"/>
            </a:lvl1pPr>
            <a:lvl2pPr marL="0" indent="0">
              <a:spcAft>
                <a:spcPts val="0"/>
              </a:spcAft>
              <a:buFontTx/>
              <a:buNone/>
              <a:defRPr sz="1600"/>
            </a:lvl2pPr>
            <a:lvl3pPr marL="0" indent="0">
              <a:spcAft>
                <a:spcPts val="0"/>
              </a:spcAft>
              <a:buFontTx/>
              <a:buNone/>
              <a:defRPr sz="1600"/>
            </a:lvl3pPr>
            <a:lvl4pPr marL="0" indent="0">
              <a:spcAft>
                <a:spcPts val="0"/>
              </a:spcAft>
              <a:buFontTx/>
              <a:buNone/>
              <a:defRPr sz="1600"/>
            </a:lvl4pPr>
            <a:lvl5pPr marL="0" indent="0">
              <a:spcAft>
                <a:spcPts val="0"/>
              </a:spcAft>
              <a:buFontTx/>
              <a:buNone/>
              <a:defRPr sz="16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929088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graphic">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6" name="Picture 15" descr="A1_Header_Pattern_reverse-01.jpg"/>
          <p:cNvPicPr>
            <a:picLocks noChangeAspect="1"/>
          </p:cNvPicPr>
          <p:nvPr userDrawn="1"/>
        </p:nvPicPr>
        <p:blipFill>
          <a:blip r:embed="rId3"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p>
            <a:r>
              <a:rPr lang="en-US" smtClean="0"/>
              <a:t>Click to edit Master title style</a:t>
            </a:r>
            <a:endParaRPr lang="en-GB" dirty="0"/>
          </a:p>
        </p:txBody>
      </p:sp>
      <p:sp>
        <p:nvSpPr>
          <p:cNvPr id="5" name="Date Placeholder 4"/>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6" name="Footer Placeholder 5"/>
          <p:cNvSpPr>
            <a:spLocks noGrp="1"/>
          </p:cNvSpPr>
          <p:nvPr>
            <p:ph type="ftr" sz="quarter" idx="11"/>
          </p:nvPr>
        </p:nvSpPr>
        <p:spPr/>
        <p:txBody>
          <a:bodyPr/>
          <a:lstStyle/>
          <a:p>
            <a:endParaRPr lang="en-GB">
              <a:solidFill>
                <a:srgbClr val="414141"/>
              </a:solidFill>
            </a:endParaRPr>
          </a:p>
        </p:txBody>
      </p:sp>
      <p:sp>
        <p:nvSpPr>
          <p:cNvPr id="7" name="Slide Number Placeholder 6"/>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
        <p:nvSpPr>
          <p:cNvPr id="12" name="Chart Placeholder 11"/>
          <p:cNvSpPr>
            <a:spLocks noGrp="1"/>
          </p:cNvSpPr>
          <p:nvPr>
            <p:ph type="chart" sz="quarter" idx="13"/>
          </p:nvPr>
        </p:nvSpPr>
        <p:spPr>
          <a:xfrm>
            <a:off x="693540" y="2435225"/>
            <a:ext cx="3819723" cy="3081338"/>
          </a:xfrm>
          <a:prstGeom prst="rect">
            <a:avLst/>
          </a:prstGeom>
        </p:spPr>
        <p:txBody>
          <a:bodyPr lIns="108000" rIns="108000">
            <a:normAutofit/>
          </a:bodyPr>
          <a:lstStyle>
            <a:lvl1pPr>
              <a:defRPr sz="1500"/>
            </a:lvl1pPr>
          </a:lstStyle>
          <a:p>
            <a:r>
              <a:rPr lang="en-US" smtClean="0"/>
              <a:t>Click icon to add chart</a:t>
            </a:r>
            <a:endParaRPr lang="en-GB"/>
          </a:p>
        </p:txBody>
      </p:sp>
      <p:sp>
        <p:nvSpPr>
          <p:cNvPr id="9" name="Text Placeholder 8"/>
          <p:cNvSpPr>
            <a:spLocks noGrp="1"/>
          </p:cNvSpPr>
          <p:nvPr>
            <p:ph type="body" sz="quarter" idx="15"/>
          </p:nvPr>
        </p:nvSpPr>
        <p:spPr>
          <a:xfrm>
            <a:off x="731838" y="1603375"/>
            <a:ext cx="3781426" cy="635000"/>
          </a:xfrm>
          <a:prstGeom prst="rect">
            <a:avLst/>
          </a:prstGeom>
        </p:spPr>
        <p:txBody>
          <a:bodyPr vert="horz"/>
          <a:lstStyle>
            <a:lvl1pPr marL="0" indent="0">
              <a:spcAft>
                <a:spcPts val="0"/>
              </a:spcAft>
              <a:buFontTx/>
              <a:buNone/>
              <a:defRPr sz="1600" b="1"/>
            </a:lvl1pPr>
            <a:lvl2pPr marL="0" indent="0">
              <a:spcAft>
                <a:spcPts val="0"/>
              </a:spcAft>
              <a:buFontTx/>
              <a:buNone/>
              <a:defRPr sz="1600"/>
            </a:lvl2pPr>
            <a:lvl3pPr marL="0" indent="0">
              <a:spcAft>
                <a:spcPts val="0"/>
              </a:spcAft>
              <a:buFontTx/>
              <a:buNone/>
              <a:defRPr sz="1600"/>
            </a:lvl3pPr>
            <a:lvl4pPr marL="0" indent="0">
              <a:spcAft>
                <a:spcPts val="0"/>
              </a:spcAft>
              <a:buFontTx/>
              <a:buNone/>
              <a:defRPr sz="1600"/>
            </a:lvl4pPr>
            <a:lvl5pPr marL="0" indent="0">
              <a:spcAft>
                <a:spcPts val="0"/>
              </a:spcAft>
              <a:buFontTx/>
              <a:buNone/>
              <a:defRPr sz="1600"/>
            </a:lvl5pPr>
          </a:lstStyle>
          <a:p>
            <a:pPr lvl="0"/>
            <a:r>
              <a:rPr lang="en-US" smtClean="0"/>
              <a:t>Click to edit Master text styles</a:t>
            </a:r>
          </a:p>
          <a:p>
            <a:pPr lvl="1"/>
            <a:r>
              <a:rPr lang="en-US" smtClean="0"/>
              <a:t>Second level</a:t>
            </a:r>
          </a:p>
        </p:txBody>
      </p:sp>
      <p:sp>
        <p:nvSpPr>
          <p:cNvPr id="15" name="Text Placeholder 14"/>
          <p:cNvSpPr>
            <a:spLocks noGrp="1"/>
          </p:cNvSpPr>
          <p:nvPr>
            <p:ph type="body" sz="quarter" idx="16"/>
          </p:nvPr>
        </p:nvSpPr>
        <p:spPr>
          <a:xfrm>
            <a:off x="735011" y="5516563"/>
            <a:ext cx="7680327" cy="519113"/>
          </a:xfrm>
          <a:prstGeom prst="rect">
            <a:avLst/>
          </a:prstGeom>
        </p:spPr>
        <p:txBody>
          <a:bodyPr vert="horz" anchor="b" anchorCtr="0"/>
          <a:lstStyle>
            <a:lvl1pPr>
              <a:spcAft>
                <a:spcPts val="0"/>
              </a:spcAft>
              <a:defRPr sz="800"/>
            </a:lvl1pPr>
          </a:lstStyle>
          <a:p>
            <a:pPr lvl="0"/>
            <a:r>
              <a:rPr lang="en-US" smtClean="0"/>
              <a:t>Click to edit Master text styles</a:t>
            </a:r>
          </a:p>
        </p:txBody>
      </p:sp>
      <p:sp>
        <p:nvSpPr>
          <p:cNvPr id="10" name="Chart Placeholder 11"/>
          <p:cNvSpPr>
            <a:spLocks noGrp="1"/>
          </p:cNvSpPr>
          <p:nvPr>
            <p:ph type="chart" sz="quarter" idx="17"/>
          </p:nvPr>
        </p:nvSpPr>
        <p:spPr>
          <a:xfrm>
            <a:off x="5038526" y="2435225"/>
            <a:ext cx="3819723" cy="3081338"/>
          </a:xfrm>
          <a:prstGeom prst="rect">
            <a:avLst/>
          </a:prstGeom>
        </p:spPr>
        <p:txBody>
          <a:bodyPr lIns="108000" rIns="108000">
            <a:normAutofit/>
          </a:bodyPr>
          <a:lstStyle>
            <a:lvl1pPr>
              <a:defRPr sz="1500"/>
            </a:lvl1pPr>
          </a:lstStyle>
          <a:p>
            <a:r>
              <a:rPr lang="en-US" smtClean="0"/>
              <a:t>Click icon to add chart</a:t>
            </a:r>
            <a:endParaRPr lang="en-GB"/>
          </a:p>
        </p:txBody>
      </p:sp>
      <p:sp>
        <p:nvSpPr>
          <p:cNvPr id="11" name="Text Placeholder 8"/>
          <p:cNvSpPr>
            <a:spLocks noGrp="1"/>
          </p:cNvSpPr>
          <p:nvPr>
            <p:ph type="body" sz="quarter" idx="18"/>
          </p:nvPr>
        </p:nvSpPr>
        <p:spPr>
          <a:xfrm>
            <a:off x="5076824" y="1603375"/>
            <a:ext cx="3781426" cy="635000"/>
          </a:xfrm>
          <a:prstGeom prst="rect">
            <a:avLst/>
          </a:prstGeom>
        </p:spPr>
        <p:txBody>
          <a:bodyPr vert="horz"/>
          <a:lstStyle>
            <a:lvl1pPr marL="0" indent="0">
              <a:spcAft>
                <a:spcPts val="0"/>
              </a:spcAft>
              <a:buFontTx/>
              <a:buNone/>
              <a:defRPr sz="1600" b="1"/>
            </a:lvl1pPr>
            <a:lvl2pPr marL="0" indent="0">
              <a:spcAft>
                <a:spcPts val="0"/>
              </a:spcAft>
              <a:buFontTx/>
              <a:buNone/>
              <a:defRPr sz="1600"/>
            </a:lvl2pPr>
            <a:lvl3pPr marL="0" indent="0">
              <a:spcAft>
                <a:spcPts val="0"/>
              </a:spcAft>
              <a:buFontTx/>
              <a:buNone/>
              <a:defRPr sz="1600"/>
            </a:lvl3pPr>
            <a:lvl4pPr marL="0" indent="0">
              <a:spcAft>
                <a:spcPts val="0"/>
              </a:spcAft>
              <a:buFontTx/>
              <a:buNone/>
              <a:defRPr sz="1600"/>
            </a:lvl4pPr>
            <a:lvl5pPr marL="0" indent="0">
              <a:spcAft>
                <a:spcPts val="0"/>
              </a:spcAft>
              <a:buFontTx/>
              <a:buNone/>
              <a:defRPr sz="16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81701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1_Header_Pattern_reverse-01.jpg"/>
          <p:cNvPicPr>
            <a:picLocks noChangeAspect="1"/>
          </p:cNvPicPr>
          <p:nvPr userDrawn="1"/>
        </p:nvPicPr>
        <p:blipFill>
          <a:blip r:embed="rId2"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4" name="Footer Placeholder 3"/>
          <p:cNvSpPr>
            <a:spLocks noGrp="1"/>
          </p:cNvSpPr>
          <p:nvPr>
            <p:ph type="ftr" sz="quarter" idx="11"/>
          </p:nvPr>
        </p:nvSpPr>
        <p:spPr/>
        <p:txBody>
          <a:bodyPr/>
          <a:lstStyle/>
          <a:p>
            <a:endParaRPr lang="en-GB">
              <a:solidFill>
                <a:srgbClr val="414141"/>
              </a:solidFill>
            </a:endParaRPr>
          </a:p>
        </p:txBody>
      </p:sp>
      <p:sp>
        <p:nvSpPr>
          <p:cNvPr id="5" name="Slide Number Placeholder 4"/>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Tree>
    <p:extLst>
      <p:ext uri="{BB962C8B-B14F-4D97-AF65-F5344CB8AC3E}">
        <p14:creationId xmlns:p14="http://schemas.microsoft.com/office/powerpoint/2010/main" val="115937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Instructions">
    <p:spTree>
      <p:nvGrpSpPr>
        <p:cNvPr id="1" name=""/>
        <p:cNvGrpSpPr/>
        <p:nvPr/>
      </p:nvGrpSpPr>
      <p:grpSpPr>
        <a:xfrm>
          <a:off x="0" y="0"/>
          <a:ext cx="0" cy="0"/>
          <a:chOff x="0" y="0"/>
          <a:chExt cx="0" cy="0"/>
        </a:xfrm>
      </p:grpSpPr>
      <p:pic>
        <p:nvPicPr>
          <p:cNvPr id="8" name="Picture 7" descr="A1_Header_Pattern_reverse-01.jpg"/>
          <p:cNvPicPr>
            <a:picLocks noChangeAspect="1"/>
          </p:cNvPicPr>
          <p:nvPr userDrawn="1"/>
        </p:nvPicPr>
        <p:blipFill>
          <a:blip r:embed="rId2"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709613" y="1584000"/>
            <a:ext cx="7726362" cy="4855894"/>
          </a:xfrm>
          <a:prstGeom prst="rect">
            <a:avLst/>
          </a:prstGeom>
        </p:spPr>
        <p:txBody>
          <a:bodyPr/>
          <a:lstStyle>
            <a:lvl1pPr marL="252000" indent="-252000">
              <a:spcBef>
                <a:spcPts val="1200"/>
              </a:spcBef>
              <a:spcAft>
                <a:spcPts val="0"/>
              </a:spcAft>
              <a:buSzPct val="100000"/>
              <a:buFontTx/>
              <a:buBlip>
                <a:blip r:embed="rId3"/>
              </a:buBlip>
              <a:defRPr lang="en-GB" sz="2200" kern="1200" dirty="0" smtClean="0">
                <a:solidFill>
                  <a:schemeClr val="tx1"/>
                </a:solidFill>
                <a:latin typeface="+mn-lt"/>
                <a:ea typeface="+mn-ea"/>
                <a:cs typeface="+mn-cs"/>
              </a:defRPr>
            </a:lvl1pPr>
            <a:lvl2pPr marL="504000">
              <a:spcBef>
                <a:spcPts val="1200"/>
              </a:spcBef>
              <a:buSzPct val="100000"/>
              <a:buFontTx/>
              <a:buBlip>
                <a:blip r:embed="rId3"/>
              </a:buBlip>
              <a:defRPr/>
            </a:lvl2pPr>
            <a:lvl3pPr marL="756000">
              <a:buSzPct val="100000"/>
              <a:buFontTx/>
              <a:buBlip>
                <a:blip r:embed="rId4"/>
              </a:buBlip>
              <a:defRPr/>
            </a:lvl3pPr>
            <a:lvl4pPr marL="1008000">
              <a:buSzPct val="100000"/>
              <a:buFontTx/>
              <a:buBlip>
                <a:blip r:embed="rId4"/>
              </a:buBlip>
              <a:defRPr/>
            </a:lvl4pPr>
            <a:lvl5pPr marL="1260000">
              <a:buSzPct val="100000"/>
              <a:buFontTx/>
              <a:buBlip>
                <a:blip r:embed="rId4"/>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
        <p:nvSpPr>
          <p:cNvPr id="7" name="TextBox 6"/>
          <p:cNvSpPr txBox="1"/>
          <p:nvPr userDrawn="1"/>
        </p:nvSpPr>
        <p:spPr>
          <a:xfrm>
            <a:off x="735013" y="6421894"/>
            <a:ext cx="771766" cy="215444"/>
          </a:xfrm>
          <a:prstGeom prst="rect">
            <a:avLst/>
          </a:prstGeom>
          <a:noFill/>
        </p:spPr>
        <p:txBody>
          <a:bodyPr wrap="none" rtlCol="0">
            <a:spAutoFit/>
          </a:bodyPr>
          <a:lstStyle/>
          <a:p>
            <a:pPr defTabSz="457200"/>
            <a:r>
              <a:rPr lang="en-GB" sz="800" b="1" dirty="0" smtClean="0">
                <a:solidFill>
                  <a:srgbClr val="414141"/>
                </a:solidFill>
              </a:rPr>
              <a:t>Instructions</a:t>
            </a:r>
            <a:endParaRPr lang="en-GB" sz="800" b="1" dirty="0">
              <a:solidFill>
                <a:srgbClr val="414141"/>
              </a:solidFill>
            </a:endParaRPr>
          </a:p>
        </p:txBody>
      </p:sp>
    </p:spTree>
    <p:extLst>
      <p:ext uri="{BB962C8B-B14F-4D97-AF65-F5344CB8AC3E}">
        <p14:creationId xmlns:p14="http://schemas.microsoft.com/office/powerpoint/2010/main" val="29518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out image">
    <p:spTree>
      <p:nvGrpSpPr>
        <p:cNvPr id="1" name=""/>
        <p:cNvGrpSpPr/>
        <p:nvPr/>
      </p:nvGrpSpPr>
      <p:grpSpPr>
        <a:xfrm>
          <a:off x="0" y="0"/>
          <a:ext cx="0" cy="0"/>
          <a:chOff x="0" y="0"/>
          <a:chExt cx="0" cy="0"/>
        </a:xfrm>
      </p:grpSpPr>
      <p:pic>
        <p:nvPicPr>
          <p:cNvPr id="8" name="Picture 7" descr="A1_Title2_Backgr-01.jpg"/>
          <p:cNvPicPr>
            <a:picLocks noChangeAspect="1"/>
          </p:cNvPicPr>
          <p:nvPr userDrawn="1"/>
        </p:nvPicPr>
        <p:blipFill>
          <a:blip r:embed="rId2" cstate="print"/>
          <a:stretch>
            <a:fillRect/>
          </a:stretch>
        </p:blipFill>
        <p:spPr>
          <a:xfrm>
            <a:off x="0" y="0"/>
            <a:ext cx="9144000" cy="6858000"/>
          </a:xfrm>
          <a:prstGeom prst="rect">
            <a:avLst/>
          </a:prstGeom>
        </p:spPr>
      </p:pic>
      <p:sp>
        <p:nvSpPr>
          <p:cNvPr id="5" name="Subtitle 2"/>
          <p:cNvSpPr>
            <a:spLocks noGrp="1"/>
          </p:cNvSpPr>
          <p:nvPr>
            <p:ph type="subTitle" idx="1"/>
          </p:nvPr>
        </p:nvSpPr>
        <p:spPr>
          <a:xfrm>
            <a:off x="2898000" y="2786400"/>
            <a:ext cx="5502275" cy="481848"/>
          </a:xfrm>
          <a:prstGeom prst="rect">
            <a:avLst/>
          </a:prstGeom>
        </p:spPr>
        <p:txBody>
          <a:bodyPr anchor="b" anchorCtr="0">
            <a:noAutofit/>
          </a:bodyPr>
          <a:lstStyle>
            <a:lvl1pPr marL="0" indent="0" algn="l">
              <a:spcAft>
                <a:spcPts val="0"/>
              </a:spcAft>
              <a:buNone/>
              <a:defRPr sz="1200">
                <a:solidFill>
                  <a:srgbClr val="80BBC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6" name="Text Placeholder 9"/>
          <p:cNvSpPr>
            <a:spLocks noGrp="1"/>
          </p:cNvSpPr>
          <p:nvPr>
            <p:ph type="body" sz="quarter" idx="10"/>
          </p:nvPr>
        </p:nvSpPr>
        <p:spPr>
          <a:xfrm>
            <a:off x="2898000" y="1343025"/>
            <a:ext cx="5505450" cy="1443375"/>
          </a:xfrm>
          <a:prstGeom prst="rect">
            <a:avLst/>
          </a:prstGeom>
        </p:spPr>
        <p:txBody>
          <a:bodyPr>
            <a:normAutofit/>
          </a:bodyPr>
          <a:lstStyle>
            <a:lvl1pPr marL="0" indent="0">
              <a:lnSpc>
                <a:spcPct val="90000"/>
              </a:lnSpc>
              <a:spcBef>
                <a:spcPts val="0"/>
              </a:spcBef>
              <a:spcAft>
                <a:spcPts val="400"/>
              </a:spcAft>
              <a:buFontTx/>
              <a:buNone/>
              <a:defRPr sz="1200" b="1">
                <a:solidFill>
                  <a:schemeClr val="bg1"/>
                </a:solidFill>
              </a:defRPr>
            </a:lvl1pPr>
            <a:lvl2pPr marL="0" indent="0">
              <a:lnSpc>
                <a:spcPct val="90000"/>
              </a:lnSpc>
              <a:spcBef>
                <a:spcPts val="0"/>
              </a:spcBef>
              <a:spcAft>
                <a:spcPts val="0"/>
              </a:spcAft>
              <a:buFontTx/>
              <a:buNone/>
              <a:defRPr sz="3200">
                <a:solidFill>
                  <a:schemeClr val="accent2"/>
                </a:solidFill>
              </a:defRPr>
            </a:lvl2pPr>
            <a:lvl3pPr marL="0" indent="0">
              <a:spcBef>
                <a:spcPts val="0"/>
              </a:spcBef>
              <a:spcAft>
                <a:spcPts val="0"/>
              </a:spcAft>
              <a:buFontTx/>
              <a:buNone/>
              <a:defRPr sz="3200">
                <a:solidFill>
                  <a:schemeClr val="accent2"/>
                </a:solidFill>
              </a:defRPr>
            </a:lvl3pPr>
            <a:lvl4pPr marL="0" indent="0">
              <a:spcBef>
                <a:spcPts val="0"/>
              </a:spcBef>
              <a:spcAft>
                <a:spcPts val="0"/>
              </a:spcAft>
              <a:buFontTx/>
              <a:buNone/>
              <a:defRPr sz="3200">
                <a:solidFill>
                  <a:schemeClr val="accent2"/>
                </a:solidFill>
              </a:defRPr>
            </a:lvl4pPr>
            <a:lvl5pPr marL="0" indent="0">
              <a:spcBef>
                <a:spcPts val="0"/>
              </a:spcBef>
              <a:spcAft>
                <a:spcPts val="0"/>
              </a:spcAft>
              <a:buFontTx/>
              <a:buNone/>
              <a:defRPr sz="3200">
                <a:solidFill>
                  <a:schemeClr val="accent2"/>
                </a:solidFill>
              </a:defRPr>
            </a:lvl5pPr>
          </a:lstStyle>
          <a:p>
            <a:pPr lvl="0"/>
            <a:r>
              <a:rPr lang="en-US" smtClean="0"/>
              <a:t>Click to edit Master text styles</a:t>
            </a:r>
          </a:p>
          <a:p>
            <a:pPr lvl="1"/>
            <a:r>
              <a:rPr lang="en-US" smtClean="0"/>
              <a:t>Second level</a:t>
            </a:r>
          </a:p>
        </p:txBody>
      </p:sp>
      <p:sp>
        <p:nvSpPr>
          <p:cNvPr id="7" name="Date Placeholder 3"/>
          <p:cNvSpPr>
            <a:spLocks noGrp="1"/>
          </p:cNvSpPr>
          <p:nvPr>
            <p:ph type="dt" sz="half" idx="2"/>
          </p:nvPr>
        </p:nvSpPr>
        <p:spPr>
          <a:xfrm>
            <a:off x="2906475" y="6325659"/>
            <a:ext cx="5308601" cy="365125"/>
          </a:xfrm>
          <a:prstGeom prst="rect">
            <a:avLst/>
          </a:prstGeom>
        </p:spPr>
        <p:txBody>
          <a:bodyPr vert="horz" lIns="91440" tIns="45720" rIns="91440" bIns="45720" rtlCol="0" anchor="ctr"/>
          <a:lstStyle>
            <a:lvl1pPr algn="l">
              <a:defRPr sz="1200">
                <a:solidFill>
                  <a:srgbClr val="FFFFFF"/>
                </a:solidFill>
              </a:defRPr>
            </a:lvl1pPr>
          </a:lstStyle>
          <a:p>
            <a:r>
              <a:rPr lang="en-US" smtClean="0"/>
              <a:t>Infection Prevention and Control-2014</a:t>
            </a:r>
            <a:endParaRPr lang="en-GB" dirty="0"/>
          </a:p>
        </p:txBody>
      </p:sp>
      <p:pic>
        <p:nvPicPr>
          <p:cNvPr id="9" name="Picture 8" descr="CCAD_E_W_R_2014.png"/>
          <p:cNvPicPr>
            <a:picLocks noChangeAspect="1"/>
          </p:cNvPicPr>
          <p:nvPr userDrawn="1"/>
        </p:nvPicPr>
        <p:blipFill>
          <a:blip r:embed="rId3" cstate="print"/>
          <a:stretch>
            <a:fillRect/>
          </a:stretch>
        </p:blipFill>
        <p:spPr>
          <a:xfrm>
            <a:off x="831215" y="1389974"/>
            <a:ext cx="1545387" cy="412103"/>
          </a:xfrm>
          <a:prstGeom prst="rect">
            <a:avLst/>
          </a:prstGeom>
        </p:spPr>
      </p:pic>
    </p:spTree>
    <p:extLst>
      <p:ext uri="{BB962C8B-B14F-4D97-AF65-F5344CB8AC3E}">
        <p14:creationId xmlns:p14="http://schemas.microsoft.com/office/powerpoint/2010/main" val="1253808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ith band">
    <p:spTree>
      <p:nvGrpSpPr>
        <p:cNvPr id="1" name=""/>
        <p:cNvGrpSpPr/>
        <p:nvPr/>
      </p:nvGrpSpPr>
      <p:grpSpPr>
        <a:xfrm>
          <a:off x="0" y="0"/>
          <a:ext cx="0" cy="0"/>
          <a:chOff x="0" y="0"/>
          <a:chExt cx="0" cy="0"/>
        </a:xfrm>
      </p:grpSpPr>
      <p:pic>
        <p:nvPicPr>
          <p:cNvPr id="8" name="Picture 7" descr="A1_Header_Band+Pattern_reverse-01.jpg"/>
          <p:cNvPicPr>
            <a:picLocks noChangeAspect="1"/>
          </p:cNvPicPr>
          <p:nvPr userDrawn="1"/>
        </p:nvPicPr>
        <p:blipFill>
          <a:blip r:embed="rId2"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0"/>
            <a:ext cx="8138250" cy="1188000"/>
          </a:xfrm>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709613" y="1566000"/>
            <a:ext cx="7726362" cy="4781884"/>
          </a:xfrm>
          <a:prstGeom prst="rect">
            <a:avLst/>
          </a:prstGeom>
        </p:spPr>
        <p:txBody>
          <a:bodyPr>
            <a:normAutofit/>
          </a:bodyPr>
          <a:lstStyle>
            <a:lvl1pPr>
              <a:spcBef>
                <a:spcPts val="1200"/>
              </a:spcBef>
              <a:spcAft>
                <a:spcPts val="0"/>
              </a:spcAft>
              <a:defRPr/>
            </a:lvl1pPr>
            <a:lvl2pPr marL="252000">
              <a:spcBef>
                <a:spcPts val="1200"/>
              </a:spcBef>
              <a:spcAft>
                <a:spcPts val="0"/>
              </a:spcAft>
              <a:buSzPct val="100000"/>
              <a:buFontTx/>
              <a:buBlip>
                <a:blip r:embed="rId3"/>
              </a:buBlip>
              <a:defRPr/>
            </a:lvl2pPr>
            <a:lvl3pPr marL="504000">
              <a:spcAft>
                <a:spcPts val="0"/>
              </a:spcAft>
              <a:buSzPct val="100000"/>
              <a:buFontTx/>
              <a:buBlip>
                <a:blip r:embed="rId4"/>
              </a:buBlip>
              <a:defRPr/>
            </a:lvl3pPr>
            <a:lvl4pPr marL="756000">
              <a:buSzPct val="100000"/>
              <a:buFontTx/>
              <a:buBlip>
                <a:blip r:embed="rId4"/>
              </a:buBlip>
              <a:defRPr/>
            </a:lvl4pPr>
            <a:lvl5pPr marL="1008000">
              <a:buSzPct val="100000"/>
              <a:buFontTx/>
              <a:buBlip>
                <a:blip r:embed="rId4"/>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5" name="Footer Placeholder 4"/>
          <p:cNvSpPr>
            <a:spLocks noGrp="1"/>
          </p:cNvSpPr>
          <p:nvPr>
            <p:ph type="ftr" sz="quarter" idx="11"/>
          </p:nvPr>
        </p:nvSpPr>
        <p:spPr/>
        <p:txBody>
          <a:bodyPr/>
          <a:lstStyle/>
          <a:p>
            <a:endParaRPr lang="en-GB">
              <a:solidFill>
                <a:srgbClr val="414141"/>
              </a:solidFill>
            </a:endParaRPr>
          </a:p>
        </p:txBody>
      </p:sp>
      <p:sp>
        <p:nvSpPr>
          <p:cNvPr id="6" name="Slide Number Placeholder 5"/>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Tree>
    <p:extLst>
      <p:ext uri="{BB962C8B-B14F-4D97-AF65-F5344CB8AC3E}">
        <p14:creationId xmlns:p14="http://schemas.microsoft.com/office/powerpoint/2010/main" val="1927380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1_Header_Pattern_reverse-01.jpg"/>
          <p:cNvPicPr>
            <a:picLocks noChangeAspect="1"/>
          </p:cNvPicPr>
          <p:nvPr userDrawn="1"/>
        </p:nvPicPr>
        <p:blipFill>
          <a:blip r:embed="rId2"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709613" y="1566000"/>
            <a:ext cx="7726362" cy="4781884"/>
          </a:xfrm>
          <a:prstGeom prst="rect">
            <a:avLst/>
          </a:prstGeom>
        </p:spPr>
        <p:txBody>
          <a:bodyPr>
            <a:normAutofit/>
          </a:bodyPr>
          <a:lstStyle>
            <a:lvl1pPr>
              <a:spcAft>
                <a:spcPts val="0"/>
              </a:spcAft>
              <a:defRPr/>
            </a:lvl1pPr>
            <a:lvl2pPr marL="252000">
              <a:spcBef>
                <a:spcPts val="1200"/>
              </a:spcBef>
              <a:buSzPct val="100000"/>
              <a:buFontTx/>
              <a:buBlip>
                <a:blip r:embed="rId3"/>
              </a:buBlip>
              <a:defRPr/>
            </a:lvl2pPr>
            <a:lvl3pPr marL="504000">
              <a:buSzPct val="100000"/>
              <a:buFontTx/>
              <a:buBlip>
                <a:blip r:embed="rId4"/>
              </a:buBlip>
              <a:defRPr/>
            </a:lvl3pPr>
            <a:lvl4pPr marL="756000">
              <a:buSzPct val="100000"/>
              <a:buFontTx/>
              <a:buBlip>
                <a:blip r:embed="rId4"/>
              </a:buBlip>
              <a:defRPr/>
            </a:lvl4pPr>
            <a:lvl5pPr marL="1008000">
              <a:buSzPct val="100000"/>
              <a:buFontTx/>
              <a:buBlip>
                <a:blip r:embed="rId4"/>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5" name="Footer Placeholder 4"/>
          <p:cNvSpPr>
            <a:spLocks noGrp="1"/>
          </p:cNvSpPr>
          <p:nvPr>
            <p:ph type="ftr" sz="quarter" idx="11"/>
          </p:nvPr>
        </p:nvSpPr>
        <p:spPr/>
        <p:txBody>
          <a:bodyPr/>
          <a:lstStyle/>
          <a:p>
            <a:endParaRPr lang="en-GB">
              <a:solidFill>
                <a:srgbClr val="414141"/>
              </a:solidFill>
            </a:endParaRPr>
          </a:p>
        </p:txBody>
      </p:sp>
      <p:sp>
        <p:nvSpPr>
          <p:cNvPr id="6" name="Slide Number Placeholder 5"/>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Tree>
    <p:extLst>
      <p:ext uri="{BB962C8B-B14F-4D97-AF65-F5344CB8AC3E}">
        <p14:creationId xmlns:p14="http://schemas.microsoft.com/office/powerpoint/2010/main" val="4094118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p:spTree>
      <p:nvGrpSpPr>
        <p:cNvPr id="1" name=""/>
        <p:cNvGrpSpPr/>
        <p:nvPr/>
      </p:nvGrpSpPr>
      <p:grpSpPr>
        <a:xfrm>
          <a:off x="0" y="0"/>
          <a:ext cx="0" cy="0"/>
          <a:chOff x="0" y="0"/>
          <a:chExt cx="0" cy="0"/>
        </a:xfrm>
      </p:grpSpPr>
      <p:pic>
        <p:nvPicPr>
          <p:cNvPr id="7" name="Picture 6" descr="A1_Divider.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709200" y="1992328"/>
            <a:ext cx="7772400" cy="1676400"/>
          </a:xfrm>
        </p:spPr>
        <p:txBody>
          <a:bodyPr anchor="t">
            <a:normAutofit/>
          </a:bodyPr>
          <a:lstStyle>
            <a:lvl1pPr algn="l">
              <a:defRPr sz="2600" b="0" cap="none">
                <a:solidFill>
                  <a:schemeClr val="accent2"/>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709200" y="0"/>
            <a:ext cx="7772400" cy="2054241"/>
          </a:xfrm>
          <a:prstGeom prst="rect">
            <a:avLst/>
          </a:prstGeom>
        </p:spPr>
        <p:txBody>
          <a:bodyPr anchor="b">
            <a:normAutofit/>
          </a:bodyPr>
          <a:lstStyle>
            <a:lvl1pPr marL="0" indent="0">
              <a:buNone/>
              <a:defRPr sz="26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smtClean="0">
                <a:solidFill>
                  <a:prstClr val="white"/>
                </a:solidFill>
              </a:rPr>
              <a:t>Infection Prevention and Control-2014</a:t>
            </a:r>
            <a:endParaRPr lang="en-GB"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1A5D97F-A706-4F46-82EE-9ACD2CDC42CC}"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779727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with band">
    <p:spTree>
      <p:nvGrpSpPr>
        <p:cNvPr id="1" name=""/>
        <p:cNvGrpSpPr/>
        <p:nvPr/>
      </p:nvGrpSpPr>
      <p:grpSpPr>
        <a:xfrm>
          <a:off x="0" y="0"/>
          <a:ext cx="0" cy="0"/>
          <a:chOff x="0" y="0"/>
          <a:chExt cx="0" cy="0"/>
        </a:xfrm>
      </p:grpSpPr>
      <p:pic>
        <p:nvPicPr>
          <p:cNvPr id="10" name="Picture 9" descr="A1_Header_Band+Pattern_reverse-01.jpg"/>
          <p:cNvPicPr>
            <a:picLocks noChangeAspect="1"/>
          </p:cNvPicPr>
          <p:nvPr userDrawn="1"/>
        </p:nvPicPr>
        <p:blipFill>
          <a:blip r:embed="rId2"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lvl1pPr>
              <a:defRPr>
                <a:solidFill>
                  <a:srgbClr val="FFFFFF"/>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827088" y="1585050"/>
            <a:ext cx="3686175" cy="4781884"/>
          </a:xfrm>
          <a:prstGeom prst="rect">
            <a:avLst/>
          </a:prstGeom>
        </p:spPr>
        <p:txBody>
          <a:bodyPr lIns="0" rIns="0">
            <a:normAutofit/>
          </a:bodyPr>
          <a:lstStyle>
            <a:lvl1pPr>
              <a:spcBef>
                <a:spcPts val="1200"/>
              </a:spcBef>
              <a:spcAft>
                <a:spcPts val="0"/>
              </a:spcAft>
              <a:defRPr sz="2200"/>
            </a:lvl1pPr>
            <a:lvl2pPr marL="252000">
              <a:spcBef>
                <a:spcPts val="1200"/>
              </a:spcBef>
              <a:buSzPct val="100000"/>
              <a:buFontTx/>
              <a:buBlip>
                <a:blip r:embed="rId3"/>
              </a:buBlip>
              <a:defRPr sz="2200"/>
            </a:lvl2pPr>
            <a:lvl3pPr marL="504000">
              <a:buSzPct val="100000"/>
              <a:buFontTx/>
              <a:buBlip>
                <a:blip r:embed="rId4"/>
              </a:buBlip>
              <a:defRPr sz="2200"/>
            </a:lvl3pPr>
            <a:lvl4pPr marL="756000">
              <a:buSzPct val="100000"/>
              <a:buFontTx/>
              <a:buBlip>
                <a:blip r:embed="rId4"/>
              </a:buBlip>
              <a:defRPr sz="2200"/>
            </a:lvl4pPr>
            <a:lvl5pPr marL="1008000">
              <a:buSzPct val="100000"/>
              <a:buFontTx/>
              <a:buBlip>
                <a:blip r:embed="rId4"/>
              </a:buBlip>
              <a:defRPr sz="2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5" name="Footer Placeholder 4"/>
          <p:cNvSpPr>
            <a:spLocks noGrp="1"/>
          </p:cNvSpPr>
          <p:nvPr>
            <p:ph type="ftr" sz="quarter" idx="11"/>
          </p:nvPr>
        </p:nvSpPr>
        <p:spPr/>
        <p:txBody>
          <a:bodyPr/>
          <a:lstStyle/>
          <a:p>
            <a:endParaRPr lang="en-GB">
              <a:solidFill>
                <a:srgbClr val="414141"/>
              </a:solidFill>
            </a:endParaRPr>
          </a:p>
        </p:txBody>
      </p:sp>
      <p:sp>
        <p:nvSpPr>
          <p:cNvPr id="6" name="Slide Number Placeholder 5"/>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
        <p:nvSpPr>
          <p:cNvPr id="9" name="Content Placeholder 2"/>
          <p:cNvSpPr>
            <a:spLocks noGrp="1"/>
          </p:cNvSpPr>
          <p:nvPr>
            <p:ph idx="13"/>
          </p:nvPr>
        </p:nvSpPr>
        <p:spPr>
          <a:xfrm>
            <a:off x="4633913" y="1584000"/>
            <a:ext cx="4224336" cy="4781884"/>
          </a:xfrm>
          <a:prstGeom prst="rect">
            <a:avLst/>
          </a:prstGeom>
        </p:spPr>
        <p:txBody>
          <a:bodyPr rIns="0">
            <a:normAutofit/>
          </a:bodyPr>
          <a:lstStyle>
            <a:lvl1pPr>
              <a:spcBef>
                <a:spcPts val="1200"/>
              </a:spcBef>
              <a:spcAft>
                <a:spcPts val="0"/>
              </a:spcAft>
              <a:defRPr sz="2200"/>
            </a:lvl1pPr>
            <a:lvl2pPr marL="252000">
              <a:spcBef>
                <a:spcPts val="1200"/>
              </a:spcBef>
              <a:buSzPct val="100000"/>
              <a:buFontTx/>
              <a:buBlip>
                <a:blip r:embed="rId3"/>
              </a:buBlip>
              <a:defRPr sz="2200"/>
            </a:lvl2pPr>
            <a:lvl3pPr marL="504000">
              <a:buSzPct val="100000"/>
              <a:buFontTx/>
              <a:buBlip>
                <a:blip r:embed="rId4"/>
              </a:buBlip>
              <a:defRPr sz="2200"/>
            </a:lvl3pPr>
            <a:lvl4pPr marL="756000">
              <a:buSzPct val="100000"/>
              <a:buFontTx/>
              <a:buBlip>
                <a:blip r:embed="rId4"/>
              </a:buBlip>
              <a:defRPr sz="2200"/>
            </a:lvl4pPr>
            <a:lvl5pPr marL="1008000">
              <a:buSzPct val="100000"/>
              <a:buFontTx/>
              <a:buBlip>
                <a:blip r:embed="rId4"/>
              </a:buBlip>
              <a:defRPr sz="2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43948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7" name="Picture 6" descr="A1_Header_Pattern_reverse-01.jpg"/>
          <p:cNvPicPr>
            <a:picLocks noChangeAspect="1"/>
          </p:cNvPicPr>
          <p:nvPr userDrawn="1"/>
        </p:nvPicPr>
        <p:blipFill>
          <a:blip r:embed="rId2" cstate="print"/>
          <a:stretch>
            <a:fillRect/>
          </a:stretch>
        </p:blipFill>
        <p:spPr>
          <a:xfrm>
            <a:off x="0" y="297"/>
            <a:ext cx="9144000" cy="1294805"/>
          </a:xfrm>
          <a:prstGeom prst="rect">
            <a:avLst/>
          </a:prstGeom>
        </p:spPr>
      </p:pic>
      <p:sp>
        <p:nvSpPr>
          <p:cNvPr id="2" name="Title 1"/>
          <p:cNvSpPr>
            <a:spLocks noGrp="1"/>
          </p:cNvSpPr>
          <p:nvPr>
            <p:ph type="title"/>
          </p:nvPr>
        </p:nvSpPr>
        <p:spPr>
          <a:xfrm>
            <a:off x="720000" y="-1"/>
            <a:ext cx="8138250" cy="1188000"/>
          </a:xfrm>
        </p:spPr>
        <p:txBody>
          <a:bodyPr/>
          <a:lstStyle/>
          <a:p>
            <a:r>
              <a:rPr lang="en-US" smtClean="0"/>
              <a:t>Click to edit Master title style</a:t>
            </a:r>
            <a:endParaRPr lang="en-GB" dirty="0"/>
          </a:p>
        </p:txBody>
      </p:sp>
      <p:sp>
        <p:nvSpPr>
          <p:cNvPr id="3" name="Content Placeholder 2"/>
          <p:cNvSpPr>
            <a:spLocks noGrp="1"/>
          </p:cNvSpPr>
          <p:nvPr>
            <p:ph idx="1"/>
          </p:nvPr>
        </p:nvSpPr>
        <p:spPr>
          <a:xfrm>
            <a:off x="827088" y="1585050"/>
            <a:ext cx="3686175" cy="4781884"/>
          </a:xfrm>
          <a:prstGeom prst="rect">
            <a:avLst/>
          </a:prstGeom>
        </p:spPr>
        <p:txBody>
          <a:bodyPr lIns="0" rIns="0">
            <a:normAutofit/>
          </a:bodyPr>
          <a:lstStyle>
            <a:lvl1pPr>
              <a:spcBef>
                <a:spcPts val="1200"/>
              </a:spcBef>
              <a:spcAft>
                <a:spcPts val="0"/>
              </a:spcAft>
              <a:defRPr sz="2200"/>
            </a:lvl1pPr>
            <a:lvl2pPr marL="252000">
              <a:spcBef>
                <a:spcPts val="1200"/>
              </a:spcBef>
              <a:buSzPct val="100000"/>
              <a:buFontTx/>
              <a:buBlip>
                <a:blip r:embed="rId3"/>
              </a:buBlip>
              <a:defRPr sz="2200"/>
            </a:lvl2pPr>
            <a:lvl3pPr marL="504000">
              <a:buSzPct val="100000"/>
              <a:buFontTx/>
              <a:buBlip>
                <a:blip r:embed="rId4"/>
              </a:buBlip>
              <a:defRPr sz="2200"/>
            </a:lvl3pPr>
            <a:lvl4pPr marL="756000">
              <a:buSzPct val="100000"/>
              <a:buFontTx/>
              <a:buBlip>
                <a:blip r:embed="rId4"/>
              </a:buBlip>
              <a:defRPr sz="2200"/>
            </a:lvl4pPr>
            <a:lvl5pPr marL="1008000">
              <a:buSzPct val="100000"/>
              <a:buFontTx/>
              <a:buBlip>
                <a:blip r:embed="rId4"/>
              </a:buBlip>
              <a:defRPr sz="2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5" name="Footer Placeholder 4"/>
          <p:cNvSpPr>
            <a:spLocks noGrp="1"/>
          </p:cNvSpPr>
          <p:nvPr>
            <p:ph type="ftr" sz="quarter" idx="11"/>
          </p:nvPr>
        </p:nvSpPr>
        <p:spPr/>
        <p:txBody>
          <a:bodyPr/>
          <a:lstStyle/>
          <a:p>
            <a:endParaRPr lang="en-GB">
              <a:solidFill>
                <a:srgbClr val="414141"/>
              </a:solidFill>
            </a:endParaRPr>
          </a:p>
        </p:txBody>
      </p:sp>
      <p:sp>
        <p:nvSpPr>
          <p:cNvPr id="6" name="Slide Number Placeholder 5"/>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
        <p:nvSpPr>
          <p:cNvPr id="9" name="Content Placeholder 2"/>
          <p:cNvSpPr>
            <a:spLocks noGrp="1"/>
          </p:cNvSpPr>
          <p:nvPr>
            <p:ph idx="13"/>
          </p:nvPr>
        </p:nvSpPr>
        <p:spPr>
          <a:xfrm>
            <a:off x="4633913" y="1584000"/>
            <a:ext cx="4224336" cy="4781884"/>
          </a:xfrm>
          <a:prstGeom prst="rect">
            <a:avLst/>
          </a:prstGeom>
        </p:spPr>
        <p:txBody>
          <a:bodyPr rIns="0">
            <a:normAutofit/>
          </a:bodyPr>
          <a:lstStyle>
            <a:lvl1pPr>
              <a:spcBef>
                <a:spcPts val="1200"/>
              </a:spcBef>
              <a:spcAft>
                <a:spcPts val="0"/>
              </a:spcAft>
              <a:defRPr sz="2200"/>
            </a:lvl1pPr>
            <a:lvl2pPr marL="252000">
              <a:spcBef>
                <a:spcPts val="1200"/>
              </a:spcBef>
              <a:buSzPct val="100000"/>
              <a:buFontTx/>
              <a:buBlip>
                <a:blip r:embed="rId3"/>
              </a:buBlip>
              <a:defRPr sz="2200"/>
            </a:lvl2pPr>
            <a:lvl3pPr marL="504000">
              <a:buSzPct val="100000"/>
              <a:buFontTx/>
              <a:buBlip>
                <a:blip r:embed="rId4"/>
              </a:buBlip>
              <a:defRPr sz="2200"/>
            </a:lvl3pPr>
            <a:lvl4pPr marL="756000">
              <a:buSzPct val="100000"/>
              <a:buFontTx/>
              <a:buBlip>
                <a:blip r:embed="rId4"/>
              </a:buBlip>
              <a:defRPr sz="2200"/>
            </a:lvl4pPr>
            <a:lvl5pPr marL="1008000">
              <a:buSzPct val="100000"/>
              <a:buFontTx/>
              <a:buBlip>
                <a:blip r:embed="rId4"/>
              </a:buBlip>
              <a:defRPr sz="2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45906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Large statement">
    <p:spTree>
      <p:nvGrpSpPr>
        <p:cNvPr id="1" name=""/>
        <p:cNvGrpSpPr/>
        <p:nvPr/>
      </p:nvGrpSpPr>
      <p:grpSpPr>
        <a:xfrm>
          <a:off x="0" y="0"/>
          <a:ext cx="0" cy="0"/>
          <a:chOff x="0" y="0"/>
          <a:chExt cx="0" cy="0"/>
        </a:xfrm>
      </p:grpSpPr>
      <p:pic>
        <p:nvPicPr>
          <p:cNvPr id="7" name="Picture 6" descr="BlackBackgr+Pattern_Reverse.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720000" y="-1"/>
            <a:ext cx="8138250" cy="1188000"/>
          </a:xfrm>
        </p:spPr>
        <p:txBody>
          <a:bodyPr/>
          <a:lstStyle>
            <a:lvl1pPr>
              <a:defRPr>
                <a:solidFill>
                  <a:srgbClr val="80BBC0"/>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709613" y="1579562"/>
            <a:ext cx="7726362" cy="4768321"/>
          </a:xfrm>
          <a:prstGeom prst="rect">
            <a:avLst/>
          </a:prstGeom>
        </p:spPr>
        <p:txBody>
          <a:bodyPr>
            <a:normAutofit/>
          </a:bodyPr>
          <a:lstStyle>
            <a:lvl1pPr>
              <a:lnSpc>
                <a:spcPct val="90000"/>
              </a:lnSpc>
              <a:spcAft>
                <a:spcPts val="0"/>
              </a:spcAft>
              <a:defRPr sz="3600">
                <a:solidFill>
                  <a:schemeClr val="bg1"/>
                </a:solidFill>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smtClean="0">
                <a:solidFill>
                  <a:prstClr val="white"/>
                </a:solidFill>
              </a:rPr>
              <a:t>Infection Prevention and Control-2014</a:t>
            </a:r>
            <a:endParaRPr lang="en-GB">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1A5D97F-A706-4F46-82EE-9ACD2CDC42CC}"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68043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black caption">
    <p:spTree>
      <p:nvGrpSpPr>
        <p:cNvPr id="1" name=""/>
        <p:cNvGrpSpPr/>
        <p:nvPr/>
      </p:nvGrpSpPr>
      <p:grpSpPr>
        <a:xfrm>
          <a:off x="0" y="0"/>
          <a:ext cx="0" cy="0"/>
          <a:chOff x="0" y="0"/>
          <a:chExt cx="0" cy="0"/>
        </a:xfrm>
      </p:grpSpPr>
      <p:sp>
        <p:nvSpPr>
          <p:cNvPr id="8" name="Picture Placeholder 12"/>
          <p:cNvSpPr>
            <a:spLocks noGrp="1"/>
          </p:cNvSpPr>
          <p:nvPr>
            <p:ph type="pic" sz="quarter" idx="13"/>
          </p:nvPr>
        </p:nvSpPr>
        <p:spPr>
          <a:xfrm>
            <a:off x="0" y="6828"/>
            <a:ext cx="9144000" cy="6858000"/>
          </a:xfrm>
          <a:prstGeom prst="rect">
            <a:avLst/>
          </a:prstGeom>
        </p:spPr>
        <p:txBody>
          <a:bodyPr/>
          <a:lstStyle/>
          <a:p>
            <a:r>
              <a:rPr lang="en-US" smtClean="0"/>
              <a:t>Click icon to add picture</a:t>
            </a:r>
            <a:endParaRPr lang="en-GB"/>
          </a:p>
        </p:txBody>
      </p:sp>
      <p:sp>
        <p:nvSpPr>
          <p:cNvPr id="3" name="Content Placeholder 2"/>
          <p:cNvSpPr>
            <a:spLocks noGrp="1"/>
          </p:cNvSpPr>
          <p:nvPr>
            <p:ph idx="1"/>
          </p:nvPr>
        </p:nvSpPr>
        <p:spPr>
          <a:xfrm>
            <a:off x="720000" y="342900"/>
            <a:ext cx="3408362" cy="2876550"/>
          </a:xfrm>
          <a:prstGeom prst="rect">
            <a:avLst/>
          </a:prstGeom>
        </p:spPr>
        <p:txBody>
          <a:bodyPr>
            <a:normAutofit/>
          </a:bodyPr>
          <a:lstStyle>
            <a:lvl1pPr>
              <a:lnSpc>
                <a:spcPct val="90000"/>
              </a:lnSpc>
              <a:spcAft>
                <a:spcPts val="0"/>
              </a:spcAft>
              <a:defRPr sz="1800"/>
            </a:lvl1pPr>
            <a:lvl2pPr>
              <a:defRPr sz="2200"/>
            </a:lvl2pPr>
            <a:lvl3pPr>
              <a:defRPr sz="2200"/>
            </a:lvl3pPr>
            <a:lvl4pPr>
              <a:defRPr sz="2200"/>
            </a:lvl4pPr>
            <a:lvl5pPr>
              <a:defRPr sz="2200"/>
            </a:lvl5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srgbClr val="414141"/>
                </a:solidFill>
              </a:rPr>
              <a:t>Infection Prevention and Control-2014</a:t>
            </a:r>
            <a:endParaRPr lang="en-GB">
              <a:solidFill>
                <a:srgbClr val="414141"/>
              </a:solidFill>
            </a:endParaRPr>
          </a:p>
        </p:txBody>
      </p:sp>
      <p:sp>
        <p:nvSpPr>
          <p:cNvPr id="5" name="Footer Placeholder 4"/>
          <p:cNvSpPr>
            <a:spLocks noGrp="1"/>
          </p:cNvSpPr>
          <p:nvPr>
            <p:ph type="ftr" sz="quarter" idx="11"/>
          </p:nvPr>
        </p:nvSpPr>
        <p:spPr/>
        <p:txBody>
          <a:bodyPr/>
          <a:lstStyle/>
          <a:p>
            <a:endParaRPr lang="en-GB">
              <a:solidFill>
                <a:srgbClr val="414141"/>
              </a:solidFill>
            </a:endParaRPr>
          </a:p>
        </p:txBody>
      </p:sp>
      <p:sp>
        <p:nvSpPr>
          <p:cNvPr id="6" name="Slide Number Placeholder 5"/>
          <p:cNvSpPr>
            <a:spLocks noGrp="1"/>
          </p:cNvSpPr>
          <p:nvPr>
            <p:ph type="sldNum" sz="quarter" idx="12"/>
          </p:nvPr>
        </p:nvSpPr>
        <p:spPr/>
        <p:txBody>
          <a:bodyPr/>
          <a:lstStyle/>
          <a:p>
            <a:fld id="{E1A5D97F-A706-4F46-82EE-9ACD2CDC42CC}" type="slidenum">
              <a:rPr lang="en-GB" smtClean="0">
                <a:solidFill>
                  <a:srgbClr val="414141"/>
                </a:solidFill>
              </a:rPr>
              <a:pPr/>
              <a:t>‹#›</a:t>
            </a:fld>
            <a:endParaRPr lang="en-GB">
              <a:solidFill>
                <a:srgbClr val="414141"/>
              </a:solidFill>
            </a:endParaRPr>
          </a:p>
        </p:txBody>
      </p:sp>
    </p:spTree>
    <p:extLst>
      <p:ext uri="{BB962C8B-B14F-4D97-AF65-F5344CB8AC3E}">
        <p14:creationId xmlns:p14="http://schemas.microsoft.com/office/powerpoint/2010/main" val="3351140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3047"/>
            <a:ext cx="8138250" cy="1188000"/>
          </a:xfrm>
          <a:prstGeom prst="rect">
            <a:avLst/>
          </a:prstGeom>
        </p:spPr>
        <p:txBody>
          <a:bodyPr vert="horz" lIns="91440" tIns="45720" rIns="91440" bIns="45720" rtlCol="0" anchor="b" anchorCtr="0">
            <a:normAutofit/>
          </a:bodyPr>
          <a:lstStyle/>
          <a:p>
            <a:r>
              <a:rPr lang="en-US" smtClean="0"/>
              <a:t>Click to edit Master title style</a:t>
            </a:r>
            <a:endParaRPr lang="en-GB" dirty="0"/>
          </a:p>
        </p:txBody>
      </p:sp>
      <p:sp>
        <p:nvSpPr>
          <p:cNvPr id="4" name="Date Placeholder 3"/>
          <p:cNvSpPr>
            <a:spLocks noGrp="1"/>
          </p:cNvSpPr>
          <p:nvPr>
            <p:ph type="dt" sz="half" idx="2"/>
          </p:nvPr>
        </p:nvSpPr>
        <p:spPr>
          <a:xfrm>
            <a:off x="2905124" y="6347884"/>
            <a:ext cx="5308601" cy="365125"/>
          </a:xfrm>
          <a:prstGeom prst="rect">
            <a:avLst/>
          </a:prstGeom>
        </p:spPr>
        <p:txBody>
          <a:bodyPr vert="horz" lIns="91440" tIns="45720" rIns="91440" bIns="45720" rtlCol="0" anchor="ctr"/>
          <a:lstStyle>
            <a:lvl1pPr algn="l">
              <a:defRPr sz="800">
                <a:solidFill>
                  <a:schemeClr val="tx1"/>
                </a:solidFill>
              </a:defRPr>
            </a:lvl1pPr>
          </a:lstStyle>
          <a:p>
            <a:pPr defTabSz="457200"/>
            <a:r>
              <a:rPr lang="en-US" smtClean="0">
                <a:solidFill>
                  <a:srgbClr val="414141"/>
                </a:solidFill>
              </a:rPr>
              <a:t>Infection Prevention and Control-2014</a:t>
            </a:r>
            <a:endParaRPr lang="en-GB" dirty="0">
              <a:solidFill>
                <a:srgbClr val="414141"/>
              </a:solidFill>
            </a:endParaRPr>
          </a:p>
        </p:txBody>
      </p:sp>
      <p:sp>
        <p:nvSpPr>
          <p:cNvPr id="5" name="Footer Placeholder 4"/>
          <p:cNvSpPr>
            <a:spLocks noGrp="1"/>
          </p:cNvSpPr>
          <p:nvPr>
            <p:ph type="ftr" sz="quarter" idx="3"/>
          </p:nvPr>
        </p:nvSpPr>
        <p:spPr>
          <a:xfrm>
            <a:off x="735012" y="6347884"/>
            <a:ext cx="2170111" cy="365125"/>
          </a:xfrm>
          <a:prstGeom prst="rect">
            <a:avLst/>
          </a:prstGeom>
        </p:spPr>
        <p:txBody>
          <a:bodyPr vert="horz" lIns="91440" tIns="45720" rIns="91440" bIns="45720" rtlCol="0" anchor="ctr"/>
          <a:lstStyle>
            <a:lvl1pPr algn="l">
              <a:defRPr sz="800" b="1">
                <a:solidFill>
                  <a:schemeClr val="tx1"/>
                </a:solidFill>
              </a:defRPr>
            </a:lvl1pPr>
          </a:lstStyle>
          <a:p>
            <a:pPr defTabSz="457200"/>
            <a:endParaRPr lang="en-GB" dirty="0">
              <a:solidFill>
                <a:srgbClr val="414141"/>
              </a:solidFill>
            </a:endParaRPr>
          </a:p>
        </p:txBody>
      </p:sp>
      <p:sp>
        <p:nvSpPr>
          <p:cNvPr id="6" name="Slide Number Placeholder 5"/>
          <p:cNvSpPr>
            <a:spLocks noGrp="1"/>
          </p:cNvSpPr>
          <p:nvPr>
            <p:ph type="sldNum" sz="quarter" idx="4"/>
          </p:nvPr>
        </p:nvSpPr>
        <p:spPr>
          <a:xfrm>
            <a:off x="8213724" y="6347884"/>
            <a:ext cx="733215" cy="365125"/>
          </a:xfrm>
          <a:prstGeom prst="rect">
            <a:avLst/>
          </a:prstGeom>
        </p:spPr>
        <p:txBody>
          <a:bodyPr vert="horz" lIns="91440" tIns="45720" rIns="91440" bIns="45720" rtlCol="0" anchor="ctr"/>
          <a:lstStyle>
            <a:lvl1pPr algn="r">
              <a:defRPr sz="800">
                <a:solidFill>
                  <a:schemeClr val="tx1"/>
                </a:solidFill>
              </a:defRPr>
            </a:lvl1pPr>
          </a:lstStyle>
          <a:p>
            <a:pPr defTabSz="457200"/>
            <a:fld id="{E1A5D97F-A706-4F46-82EE-9ACD2CDC42CC}" type="slidenum">
              <a:rPr lang="en-GB" smtClean="0">
                <a:solidFill>
                  <a:srgbClr val="414141"/>
                </a:solidFill>
              </a:rPr>
              <a:pPr defTabSz="457200"/>
              <a:t>‹#›</a:t>
            </a:fld>
            <a:endParaRPr lang="en-GB" dirty="0">
              <a:solidFill>
                <a:srgbClr val="414141"/>
              </a:solidFill>
            </a:endParaRPr>
          </a:p>
        </p:txBody>
      </p:sp>
    </p:spTree>
    <p:extLst>
      <p:ext uri="{BB962C8B-B14F-4D97-AF65-F5344CB8AC3E}">
        <p14:creationId xmlns:p14="http://schemas.microsoft.com/office/powerpoint/2010/main" val="25952213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457200" rtl="0" eaLnBrk="1" latinLnBrk="0" hangingPunct="1">
        <a:lnSpc>
          <a:spcPct val="90000"/>
        </a:lnSpc>
        <a:spcBef>
          <a:spcPct val="0"/>
        </a:spcBef>
        <a:buNone/>
        <a:defRPr sz="2600" kern="1200">
          <a:solidFill>
            <a:schemeClr val="bg2"/>
          </a:solidFill>
          <a:latin typeface="+mj-lt"/>
          <a:ea typeface="+mj-ea"/>
          <a:cs typeface="+mj-cs"/>
        </a:defRPr>
      </a:lvl1pPr>
    </p:titleStyle>
    <p:bodyStyle>
      <a:lvl1pPr marL="0" indent="0" algn="l" defTabSz="457200" rtl="0" eaLnBrk="1" latinLnBrk="0" hangingPunct="1">
        <a:spcBef>
          <a:spcPts val="0"/>
        </a:spcBef>
        <a:spcAft>
          <a:spcPts val="1200"/>
        </a:spcAft>
        <a:buFontTx/>
        <a:buNone/>
        <a:defRPr sz="2600" kern="1200">
          <a:solidFill>
            <a:schemeClr val="tx1"/>
          </a:solidFill>
          <a:latin typeface="+mn-lt"/>
          <a:ea typeface="+mn-ea"/>
          <a:cs typeface="+mn-cs"/>
        </a:defRPr>
      </a:lvl1pPr>
      <a:lvl2pPr marL="540000" indent="-252000" algn="l" defTabSz="457200" rtl="0" eaLnBrk="1" latinLnBrk="0" hangingPunct="1">
        <a:spcBef>
          <a:spcPts val="0"/>
        </a:spcBef>
        <a:buSzPct val="100000"/>
        <a:buFontTx/>
        <a:buBlip>
          <a:blip r:embed="rId18"/>
        </a:buBlip>
        <a:defRPr sz="2200" kern="1200">
          <a:solidFill>
            <a:schemeClr val="tx1"/>
          </a:solidFill>
          <a:latin typeface="+mn-lt"/>
          <a:ea typeface="+mn-ea"/>
          <a:cs typeface="+mn-cs"/>
        </a:defRPr>
      </a:lvl2pPr>
      <a:lvl3pPr marL="1080000" indent="-252000" algn="l" defTabSz="457200" rtl="0" eaLnBrk="1" latinLnBrk="0" hangingPunct="1">
        <a:spcBef>
          <a:spcPts val="1200"/>
        </a:spcBef>
        <a:buSzPct val="100000"/>
        <a:buFontTx/>
        <a:buBlip>
          <a:blip r:embed="rId19"/>
        </a:buBlip>
        <a:defRPr lang="en-US" sz="2200" kern="1200" dirty="0" smtClean="0">
          <a:solidFill>
            <a:schemeClr val="tx1"/>
          </a:solidFill>
          <a:latin typeface="+mn-lt"/>
          <a:ea typeface="+mn-ea"/>
          <a:cs typeface="+mn-cs"/>
        </a:defRPr>
      </a:lvl3pPr>
      <a:lvl4pPr marL="1080000" indent="-252000" algn="l" defTabSz="457200" rtl="0" eaLnBrk="1" latinLnBrk="0" hangingPunct="1">
        <a:spcBef>
          <a:spcPts val="0"/>
        </a:spcBef>
        <a:buFontTx/>
        <a:buNone/>
        <a:defRPr sz="2200" kern="1200">
          <a:solidFill>
            <a:schemeClr val="tx1"/>
          </a:solidFill>
          <a:latin typeface="+mn-lt"/>
          <a:ea typeface="+mn-ea"/>
          <a:cs typeface="+mn-cs"/>
        </a:defRPr>
      </a:lvl4pPr>
      <a:lvl5pPr marL="1620000" indent="-252000" algn="l" defTabSz="457200" rtl="0" eaLnBrk="1" latinLnBrk="0" hangingPunct="1">
        <a:spcBef>
          <a:spcPts val="0"/>
        </a:spcBef>
        <a:buFont typeface="Arial"/>
        <a:buChar char="−"/>
        <a:defRPr sz="2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cdc.gov/hicpac/index.html"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hyperlink" Target="http://www.bing.com/images/search?q=CUROS&amp;view=detailv2&amp;&amp;id=DBF3145449ED3798266D3D4433BB2E1C196039CF&amp;selectedIndex=5&amp;ccid=ODXZSCOv&amp;simid=608030279300219745&amp;thid=OIP.M3835d94823af33693cf6aee89265f8cfo0"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www.idsociety.org/Stewardship_Policy/"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4.gif"/><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hyperlink" Target="http://www.gallup.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2898000" y="1343025"/>
            <a:ext cx="5994480" cy="1443375"/>
          </a:xfrm>
        </p:spPr>
        <p:txBody>
          <a:bodyPr>
            <a:noAutofit/>
          </a:bodyPr>
          <a:lstStyle/>
          <a:p>
            <a:r>
              <a:rPr lang="en-US" sz="6000" b="0" dirty="0" smtClean="0">
                <a:solidFill>
                  <a:schemeClr val="bg2">
                    <a:lumMod val="20000"/>
                    <a:lumOff val="80000"/>
                  </a:schemeClr>
                </a:solidFill>
                <a:latin typeface="Calibri"/>
                <a:ea typeface="+mj-ea"/>
                <a:cs typeface="+mj-cs"/>
              </a:rPr>
              <a:t>Infection control</a:t>
            </a:r>
          </a:p>
          <a:p>
            <a:r>
              <a:rPr lang="en-US" sz="3600" i="1" dirty="0" smtClean="0">
                <a:solidFill>
                  <a:schemeClr val="bg2">
                    <a:lumMod val="20000"/>
                    <a:lumOff val="80000"/>
                  </a:schemeClr>
                </a:solidFill>
                <a:latin typeface="Calibri"/>
                <a:ea typeface="+mj-ea"/>
                <a:cs typeface="+mj-cs"/>
              </a:rPr>
              <a:t>The science of a profession</a:t>
            </a:r>
            <a:endParaRPr lang="en-US" sz="2400" i="1" dirty="0">
              <a:solidFill>
                <a:schemeClr val="bg2">
                  <a:lumMod val="20000"/>
                  <a:lumOff val="80000"/>
                </a:schemeClr>
              </a:solidFill>
            </a:endParaRPr>
          </a:p>
        </p:txBody>
      </p:sp>
      <p:sp>
        <p:nvSpPr>
          <p:cNvPr id="4" name="Rectangle 3"/>
          <p:cNvSpPr/>
          <p:nvPr/>
        </p:nvSpPr>
        <p:spPr>
          <a:xfrm>
            <a:off x="0" y="6027003"/>
            <a:ext cx="4572000" cy="830997"/>
          </a:xfrm>
          <a:prstGeom prst="rect">
            <a:avLst/>
          </a:prstGeom>
        </p:spPr>
        <p:txBody>
          <a:bodyPr>
            <a:spAutoFit/>
          </a:bodyPr>
          <a:lstStyle/>
          <a:p>
            <a:pPr lvl="0">
              <a:defRPr/>
            </a:pPr>
            <a:r>
              <a:rPr lang="en-US" sz="1600" b="1" dirty="0">
                <a:solidFill>
                  <a:schemeClr val="bg2">
                    <a:lumMod val="20000"/>
                    <a:lumOff val="80000"/>
                  </a:schemeClr>
                </a:solidFill>
                <a:latin typeface="Calibri"/>
              </a:rPr>
              <a:t>Elias Tannous</a:t>
            </a:r>
          </a:p>
          <a:p>
            <a:pPr lvl="0">
              <a:defRPr/>
            </a:pPr>
            <a:r>
              <a:rPr lang="en-US" sz="1600" b="1" dirty="0">
                <a:solidFill>
                  <a:schemeClr val="bg2">
                    <a:lumMod val="20000"/>
                    <a:lumOff val="80000"/>
                  </a:schemeClr>
                </a:solidFill>
                <a:latin typeface="Calibri"/>
              </a:rPr>
              <a:t>Infection Control Officer</a:t>
            </a:r>
          </a:p>
          <a:p>
            <a:pPr lvl="0">
              <a:defRPr/>
            </a:pPr>
            <a:r>
              <a:rPr lang="en-US" sz="1600" b="1" dirty="0">
                <a:solidFill>
                  <a:schemeClr val="bg2">
                    <a:lumMod val="20000"/>
                    <a:lumOff val="80000"/>
                  </a:schemeClr>
                </a:solidFill>
                <a:latin typeface="Calibri"/>
              </a:rPr>
              <a:t>Cleveland Clinic Abu Dhabi</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3286" y="3573016"/>
            <a:ext cx="5590714" cy="3284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781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dirty="0">
                <a:solidFill>
                  <a:schemeClr val="bg2">
                    <a:lumMod val="20000"/>
                    <a:lumOff val="80000"/>
                  </a:schemeClr>
                </a:solidFill>
              </a:rPr>
              <a:t>Standard Precautions include:</a:t>
            </a:r>
          </a:p>
        </p:txBody>
      </p:sp>
      <p:sp>
        <p:nvSpPr>
          <p:cNvPr id="4" name="Text Placeholder 3"/>
          <p:cNvSpPr>
            <a:spLocks noGrp="1"/>
          </p:cNvSpPr>
          <p:nvPr>
            <p:ph type="body" sz="quarter" idx="15"/>
          </p:nvPr>
        </p:nvSpPr>
        <p:spPr>
          <a:xfrm>
            <a:off x="0" y="1700808"/>
            <a:ext cx="9144000" cy="4536504"/>
          </a:xfrm>
        </p:spPr>
        <p:txBody>
          <a:bodyPr/>
          <a:lstStyle/>
          <a:p>
            <a:pPr marL="742950" indent="-742950">
              <a:buFont typeface="+mj-lt"/>
              <a:buAutoNum type="arabicPeriod"/>
            </a:pPr>
            <a:r>
              <a:rPr lang="en-US" sz="3600" b="0" dirty="0" smtClean="0"/>
              <a:t>Hand hygiene </a:t>
            </a:r>
          </a:p>
          <a:p>
            <a:pPr marL="742950" indent="-742950">
              <a:buFont typeface="+mj-lt"/>
              <a:buAutoNum type="arabicPeriod"/>
            </a:pPr>
            <a:r>
              <a:rPr lang="en-US" sz="3600" b="0" dirty="0" smtClean="0"/>
              <a:t>Use </a:t>
            </a:r>
            <a:r>
              <a:rPr lang="en-US" sz="3600" b="0" dirty="0"/>
              <a:t>of personal protective equipment </a:t>
            </a:r>
            <a:endParaRPr lang="en-US" sz="3600" b="0" dirty="0" smtClean="0"/>
          </a:p>
          <a:p>
            <a:pPr marL="742950" indent="-742950">
              <a:buFont typeface="+mj-lt"/>
              <a:buAutoNum type="arabicPeriod"/>
            </a:pPr>
            <a:r>
              <a:rPr lang="en-US" sz="3600" b="0" dirty="0" smtClean="0"/>
              <a:t>Respiratory </a:t>
            </a:r>
            <a:r>
              <a:rPr lang="en-US" sz="3600" b="0" dirty="0"/>
              <a:t>hygiene and cough </a:t>
            </a:r>
            <a:r>
              <a:rPr lang="en-US" sz="3600" b="0" dirty="0" smtClean="0"/>
              <a:t>etiquette</a:t>
            </a:r>
          </a:p>
          <a:p>
            <a:pPr marL="742950" indent="-742950">
              <a:buFont typeface="+mj-lt"/>
              <a:buAutoNum type="arabicPeriod"/>
            </a:pPr>
            <a:r>
              <a:rPr lang="en-US" sz="3600" b="0" dirty="0" smtClean="0"/>
              <a:t>Safe </a:t>
            </a:r>
            <a:r>
              <a:rPr lang="en-US" sz="3600" b="0" dirty="0"/>
              <a:t>injection </a:t>
            </a:r>
            <a:r>
              <a:rPr lang="en-US" sz="3600" b="0" dirty="0" smtClean="0"/>
              <a:t>practices </a:t>
            </a:r>
          </a:p>
          <a:p>
            <a:pPr marL="742950" indent="-742950">
              <a:buFont typeface="+mj-lt"/>
              <a:buAutoNum type="arabicPeriod"/>
            </a:pPr>
            <a:r>
              <a:rPr lang="en-US" sz="3600" b="0" dirty="0" smtClean="0"/>
              <a:t>Safe </a:t>
            </a:r>
            <a:r>
              <a:rPr lang="en-US" sz="3600" b="0" dirty="0"/>
              <a:t>handling of potentially contaminated equipment or surfaces in the patient </a:t>
            </a:r>
            <a:r>
              <a:rPr lang="en-US" sz="3600" b="0" dirty="0" smtClean="0"/>
              <a:t>environment</a:t>
            </a:r>
            <a:endParaRPr lang="en-US" sz="3600" b="0" dirty="0"/>
          </a:p>
        </p:txBody>
      </p:sp>
      <p:sp>
        <p:nvSpPr>
          <p:cNvPr id="5" name="Text Placeholder 4"/>
          <p:cNvSpPr>
            <a:spLocks noGrp="1"/>
          </p:cNvSpPr>
          <p:nvPr>
            <p:ph type="body" sz="quarter" idx="16"/>
          </p:nvPr>
        </p:nvSpPr>
        <p:spPr>
          <a:xfrm>
            <a:off x="0" y="6453336"/>
            <a:ext cx="9144000" cy="404664"/>
          </a:xfrm>
        </p:spPr>
        <p:txBody>
          <a:bodyPr/>
          <a:lstStyle/>
          <a:p>
            <a:r>
              <a:rPr lang="en-US" sz="1400" b="1" dirty="0">
                <a:hlinkClick r:id="rId2" action="ppaction://hlinkfile"/>
              </a:rPr>
              <a:t>Healthcare Infection Control Practices Advisory Committee (HICPAC</a:t>
            </a:r>
            <a:r>
              <a:rPr lang="en-US" sz="1400" b="1" dirty="0" smtClean="0">
                <a:hlinkClick r:id="rId2" action="ppaction://hlinkfile"/>
              </a:rPr>
              <a:t>)</a:t>
            </a:r>
            <a:r>
              <a:rPr lang="en-US" sz="1400" b="1" dirty="0"/>
              <a:t> 2007 Guideline for Isolation Precautions: Preventing Transmission of Infectious Agents in Healthcare Settings </a:t>
            </a:r>
            <a:endParaRPr lang="en-US" sz="1400" dirty="0"/>
          </a:p>
        </p:txBody>
      </p:sp>
    </p:spTree>
    <p:extLst>
      <p:ext uri="{BB962C8B-B14F-4D97-AF65-F5344CB8AC3E}">
        <p14:creationId xmlns:p14="http://schemas.microsoft.com/office/powerpoint/2010/main" val="1825752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ia.atitesting.com/RM/01_AMS/Media_01/RM_AMS_CH106_chain_of_infection/images/medi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07604"/>
            <a:ext cx="9144000" cy="55172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a:spLocks noGrp="1"/>
          </p:cNvSpPr>
          <p:nvPr>
            <p:ph type="title"/>
          </p:nvPr>
        </p:nvSpPr>
        <p:spPr>
          <a:xfrm>
            <a:off x="0" y="0"/>
            <a:ext cx="9144000" cy="1188000"/>
          </a:xfrm>
        </p:spPr>
        <p:txBody>
          <a:bodyPr>
            <a:noAutofit/>
          </a:bodyPr>
          <a:lstStyle/>
          <a:p>
            <a:r>
              <a:rPr lang="en-US" sz="2800" dirty="0" smtClean="0">
                <a:solidFill>
                  <a:schemeClr val="bg2">
                    <a:lumMod val="20000"/>
                    <a:lumOff val="80000"/>
                  </a:schemeClr>
                </a:solidFill>
              </a:rPr>
              <a:t>2</a:t>
            </a:r>
            <a:r>
              <a:rPr lang="en-US" sz="2800" baseline="30000" dirty="0" smtClean="0">
                <a:solidFill>
                  <a:schemeClr val="bg2">
                    <a:lumMod val="20000"/>
                    <a:lumOff val="80000"/>
                  </a:schemeClr>
                </a:solidFill>
              </a:rPr>
              <a:t>nd </a:t>
            </a:r>
            <a:r>
              <a:rPr lang="en-US" sz="2800" dirty="0" smtClean="0">
                <a:solidFill>
                  <a:schemeClr val="bg2">
                    <a:lumMod val="20000"/>
                    <a:lumOff val="80000"/>
                  </a:schemeClr>
                </a:solidFill>
              </a:rPr>
              <a:t> analogy</a:t>
            </a:r>
            <a:r>
              <a:rPr lang="en-US" sz="2800" dirty="0">
                <a:solidFill>
                  <a:schemeClr val="bg2">
                    <a:lumMod val="20000"/>
                    <a:lumOff val="80000"/>
                  </a:schemeClr>
                </a:solidFill>
              </a:rPr>
              <a:t>: </a:t>
            </a:r>
            <a:r>
              <a:rPr lang="en-US" sz="2800" dirty="0" smtClean="0">
                <a:solidFill>
                  <a:schemeClr val="bg2">
                    <a:lumMod val="20000"/>
                    <a:lumOff val="80000"/>
                  </a:schemeClr>
                </a:solidFill>
              </a:rPr>
              <a:t>the chain analogy</a:t>
            </a:r>
            <a:br>
              <a:rPr lang="en-US" sz="2800" dirty="0" smtClean="0">
                <a:solidFill>
                  <a:schemeClr val="bg2">
                    <a:lumMod val="20000"/>
                    <a:lumOff val="80000"/>
                  </a:schemeClr>
                </a:solidFill>
              </a:rPr>
            </a:br>
            <a:r>
              <a:rPr lang="en-US" sz="2400" i="1" dirty="0" smtClean="0">
                <a:solidFill>
                  <a:schemeClr val="bg2">
                    <a:lumMod val="20000"/>
                    <a:lumOff val="80000"/>
                  </a:schemeClr>
                </a:solidFill>
              </a:rPr>
              <a:t>The rationale behind using specific infection control measures </a:t>
            </a:r>
            <a:endParaRPr lang="en-GB" sz="2400" i="1" dirty="0">
              <a:solidFill>
                <a:schemeClr val="bg2">
                  <a:lumMod val="20000"/>
                  <a:lumOff val="80000"/>
                </a:schemeClr>
              </a:solidFill>
            </a:endParaRPr>
          </a:p>
        </p:txBody>
      </p:sp>
      <p:sp>
        <p:nvSpPr>
          <p:cNvPr id="2" name="AutoShape 2" descr="https://www.atrainceu.com/images/img_77_inf_ctrl/chain_of_infection_2.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19645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5" descr="chain of inf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087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5" descr="chain of infection"/>
          <p:cNvPicPr>
            <a:picLocks noChangeAspect="1" noChangeArrowheads="1"/>
          </p:cNvPicPr>
          <p:nvPr/>
        </p:nvPicPr>
        <p:blipFill rotWithShape="1">
          <a:blip r:embed="rId2">
            <a:extLst>
              <a:ext uri="{28A0092B-C50C-407E-A947-70E740481C1C}">
                <a14:useLocalDpi xmlns:a14="http://schemas.microsoft.com/office/drawing/2010/main" val="0"/>
              </a:ext>
            </a:extLst>
          </a:blip>
          <a:srcRect l="27041" r="35764" b="87945"/>
          <a:stretch/>
        </p:blipFill>
        <p:spPr bwMode="auto">
          <a:xfrm>
            <a:off x="1043608" y="1749760"/>
            <a:ext cx="7020272" cy="350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282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000"/>
          </a:xfrm>
        </p:spPr>
        <p:txBody>
          <a:bodyPr>
            <a:normAutofit/>
          </a:bodyPr>
          <a:lstStyle/>
          <a:p>
            <a:r>
              <a:rPr lang="en-US" sz="4800" dirty="0" smtClean="0">
                <a:solidFill>
                  <a:schemeClr val="bg2">
                    <a:lumMod val="20000"/>
                    <a:lumOff val="80000"/>
                  </a:schemeClr>
                </a:solidFill>
              </a:rPr>
              <a:t>Other preventative strategies: </a:t>
            </a:r>
            <a:endParaRPr lang="en-US" sz="4800" dirty="0">
              <a:solidFill>
                <a:schemeClr val="bg2">
                  <a:lumMod val="20000"/>
                  <a:lumOff val="80000"/>
                </a:schemeClr>
              </a:solidFill>
            </a:endParaRPr>
          </a:p>
        </p:txBody>
      </p:sp>
      <p:sp>
        <p:nvSpPr>
          <p:cNvPr id="3" name="Content Placeholder 2"/>
          <p:cNvSpPr>
            <a:spLocks noGrp="1"/>
          </p:cNvSpPr>
          <p:nvPr>
            <p:ph idx="1"/>
          </p:nvPr>
        </p:nvSpPr>
        <p:spPr>
          <a:xfrm>
            <a:off x="179512" y="1988840"/>
            <a:ext cx="8496944" cy="4205820"/>
          </a:xfrm>
        </p:spPr>
        <p:txBody>
          <a:bodyPr>
            <a:normAutofit/>
          </a:bodyPr>
          <a:lstStyle/>
          <a:p>
            <a:pPr marL="571500" indent="-571500">
              <a:buFont typeface="Arial" pitchFamily="34" charset="0"/>
              <a:buChar char="•"/>
            </a:pPr>
            <a:r>
              <a:rPr lang="en-US" sz="4400" dirty="0"/>
              <a:t>Institute for Healthcare </a:t>
            </a:r>
            <a:r>
              <a:rPr lang="en-US" sz="4400" dirty="0" smtClean="0"/>
              <a:t>Improvement (IHI) bundles and beyond.</a:t>
            </a:r>
          </a:p>
          <a:p>
            <a:pPr marL="571500" indent="-571500">
              <a:buFont typeface="Arial" pitchFamily="34" charset="0"/>
              <a:buChar char="•"/>
            </a:pPr>
            <a:r>
              <a:rPr lang="en-US" sz="4400" dirty="0" smtClean="0"/>
              <a:t>Antimicrobial Stewardship Programs (ASPs).</a:t>
            </a:r>
            <a:endParaRPr lang="en-US" sz="4400" dirty="0"/>
          </a:p>
        </p:txBody>
      </p:sp>
    </p:spTree>
    <p:extLst>
      <p:ext uri="{BB962C8B-B14F-4D97-AF65-F5344CB8AC3E}">
        <p14:creationId xmlns:p14="http://schemas.microsoft.com/office/powerpoint/2010/main" val="3586817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1188000"/>
          </a:xfrm>
        </p:spPr>
        <p:txBody>
          <a:bodyPr>
            <a:normAutofit/>
          </a:bodyPr>
          <a:lstStyle/>
          <a:p>
            <a:pPr algn="ctr"/>
            <a:r>
              <a:rPr lang="en-US" sz="3600" dirty="0">
                <a:solidFill>
                  <a:schemeClr val="bg2">
                    <a:lumMod val="20000"/>
                    <a:lumOff val="80000"/>
                  </a:schemeClr>
                </a:solidFill>
              </a:rPr>
              <a:t>A bundle is more than a list of the right things to do for a given patient …</a:t>
            </a:r>
            <a:endParaRPr lang="en-US" sz="3200" dirty="0">
              <a:solidFill>
                <a:schemeClr val="bg2">
                  <a:lumMod val="20000"/>
                  <a:lumOff val="80000"/>
                </a:schemeClr>
              </a:solidFill>
            </a:endParaRPr>
          </a:p>
        </p:txBody>
      </p:sp>
      <p:sp>
        <p:nvSpPr>
          <p:cNvPr id="4" name="Rectangle 3"/>
          <p:cNvSpPr>
            <a:spLocks noGrp="1"/>
          </p:cNvSpPr>
          <p:nvPr>
            <p:ph idx="1"/>
          </p:nvPr>
        </p:nvSpPr>
        <p:spPr>
          <a:xfrm>
            <a:off x="179512" y="1412776"/>
            <a:ext cx="8964488" cy="4935108"/>
          </a:xfrm>
        </p:spPr>
        <p:txBody>
          <a:bodyPr>
            <a:normAutofit/>
          </a:bodyPr>
          <a:lstStyle/>
          <a:p>
            <a:pPr eaLnBrk="1" hangingPunct="1">
              <a:buFont typeface="Arial" charset="0"/>
              <a:buNone/>
            </a:pPr>
            <a:r>
              <a:rPr lang="en-US" sz="2800" dirty="0" smtClean="0"/>
              <a:t>A bundle has specific elements that make it unique:</a:t>
            </a:r>
          </a:p>
          <a:p>
            <a:pPr eaLnBrk="1" hangingPunct="1">
              <a:buFont typeface="Arial" charset="0"/>
              <a:buNone/>
            </a:pPr>
            <a:endParaRPr lang="en-US" sz="2800" dirty="0" smtClean="0"/>
          </a:p>
          <a:p>
            <a:pPr marL="342900" indent="-342900" eaLnBrk="1" hangingPunct="1">
              <a:lnSpc>
                <a:spcPct val="150000"/>
              </a:lnSpc>
              <a:spcBef>
                <a:spcPts val="0"/>
              </a:spcBef>
              <a:buFont typeface="Arial" panose="020B0604020202020204" pitchFamily="34" charset="0"/>
              <a:buChar char="•"/>
            </a:pPr>
            <a:r>
              <a:rPr lang="en-US" sz="3600" dirty="0" smtClean="0">
                <a:solidFill>
                  <a:schemeClr val="tx1">
                    <a:lumMod val="50000"/>
                  </a:schemeClr>
                </a:solidFill>
              </a:rPr>
              <a:t>All necessary.</a:t>
            </a:r>
          </a:p>
          <a:p>
            <a:pPr marL="180000" indent="-342900" eaLnBrk="1" hangingPunct="1">
              <a:lnSpc>
                <a:spcPct val="150000"/>
              </a:lnSpc>
              <a:spcBef>
                <a:spcPts val="0"/>
              </a:spcBef>
              <a:buFont typeface="Arial" panose="020B0604020202020204" pitchFamily="34" charset="0"/>
              <a:buChar char="•"/>
            </a:pPr>
            <a:r>
              <a:rPr lang="en-US" sz="3600" dirty="0" smtClean="0">
                <a:solidFill>
                  <a:schemeClr val="tx1">
                    <a:lumMod val="50000"/>
                  </a:schemeClr>
                </a:solidFill>
              </a:rPr>
              <a:t>Based on randomized controlled trials </a:t>
            </a:r>
            <a:r>
              <a:rPr lang="en-US" sz="2400" dirty="0" smtClean="0">
                <a:solidFill>
                  <a:schemeClr val="tx1">
                    <a:lumMod val="50000"/>
                  </a:schemeClr>
                </a:solidFill>
              </a:rPr>
              <a:t>(level 1A)</a:t>
            </a:r>
          </a:p>
          <a:p>
            <a:pPr marL="180000" indent="-342900" eaLnBrk="1" hangingPunct="1">
              <a:lnSpc>
                <a:spcPct val="150000"/>
              </a:lnSpc>
              <a:spcBef>
                <a:spcPts val="0"/>
              </a:spcBef>
              <a:buFont typeface="Arial" panose="020B0604020202020204" pitchFamily="34" charset="0"/>
              <a:buChar char="•"/>
            </a:pPr>
            <a:r>
              <a:rPr lang="en-US" sz="3600" dirty="0" smtClean="0">
                <a:solidFill>
                  <a:schemeClr val="tx1">
                    <a:lumMod val="50000"/>
                  </a:schemeClr>
                </a:solidFill>
              </a:rPr>
              <a:t>All-or-nothing measurement. </a:t>
            </a:r>
          </a:p>
        </p:txBody>
      </p:sp>
    </p:spTree>
    <p:extLst>
      <p:ext uri="{BB962C8B-B14F-4D97-AF65-F5344CB8AC3E}">
        <p14:creationId xmlns:p14="http://schemas.microsoft.com/office/powerpoint/2010/main" val="116042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normAutofit/>
          </a:bodyPr>
          <a:lstStyle/>
          <a:p>
            <a:pPr algn="ctr"/>
            <a:r>
              <a:rPr lang="en-US" sz="4800" dirty="0">
                <a:solidFill>
                  <a:schemeClr val="bg2">
                    <a:lumMod val="20000"/>
                    <a:lumOff val="80000"/>
                  </a:schemeClr>
                </a:solidFill>
              </a:rPr>
              <a:t>Pathogenesis of CLABSI</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91" y="1052736"/>
            <a:ext cx="9247213" cy="5688631"/>
          </a:xfrm>
          <a:prstGeom prst="rect">
            <a:avLst/>
          </a:prstGeom>
        </p:spPr>
      </p:pic>
    </p:spTree>
    <p:extLst>
      <p:ext uri="{BB962C8B-B14F-4D97-AF65-F5344CB8AC3E}">
        <p14:creationId xmlns:p14="http://schemas.microsoft.com/office/powerpoint/2010/main" val="1378259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000"/>
          </a:xfrm>
        </p:spPr>
        <p:txBody>
          <a:bodyPr>
            <a:normAutofit/>
          </a:bodyPr>
          <a:lstStyle/>
          <a:p>
            <a:pPr algn="ctr"/>
            <a:r>
              <a:rPr lang="en-GB" sz="4800" b="1" dirty="0">
                <a:solidFill>
                  <a:schemeClr val="bg2">
                    <a:lumMod val="20000"/>
                    <a:lumOff val="80000"/>
                  </a:schemeClr>
                </a:solidFill>
              </a:rPr>
              <a:t>The IHI Central Line Bundle</a:t>
            </a:r>
            <a:endParaRPr lang="en-US" sz="4400" dirty="0">
              <a:solidFill>
                <a:schemeClr val="bg2">
                  <a:lumMod val="20000"/>
                  <a:lumOff val="80000"/>
                </a:schemeClr>
              </a:solidFill>
            </a:endParaRPr>
          </a:p>
        </p:txBody>
      </p:sp>
      <p:sp>
        <p:nvSpPr>
          <p:cNvPr id="4" name="TextBox 3"/>
          <p:cNvSpPr txBox="1">
            <a:spLocks noChangeArrowheads="1"/>
          </p:cNvSpPr>
          <p:nvPr/>
        </p:nvSpPr>
        <p:spPr bwMode="auto">
          <a:xfrm>
            <a:off x="17381" y="807468"/>
            <a:ext cx="8839200" cy="6124754"/>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endParaRPr lang="en-GB" sz="2800" dirty="0" smtClean="0">
              <a:solidFill>
                <a:srgbClr val="414141"/>
              </a:solidFill>
            </a:endParaRPr>
          </a:p>
          <a:p>
            <a:pPr marL="342900" indent="-342900">
              <a:buFont typeface="Arial" panose="020B0604020202020204" pitchFamily="34" charset="0"/>
              <a:buChar char="•"/>
            </a:pPr>
            <a:r>
              <a:rPr lang="en-GB" sz="2800" dirty="0" smtClean="0">
                <a:solidFill>
                  <a:srgbClr val="414141"/>
                </a:solidFill>
              </a:rPr>
              <a:t>Hand hygiene</a:t>
            </a:r>
          </a:p>
          <a:p>
            <a:pPr marL="342900" indent="-342900">
              <a:buFont typeface="Arial" panose="020B0604020202020204" pitchFamily="34" charset="0"/>
              <a:buChar char="•"/>
            </a:pPr>
            <a:endParaRPr lang="en-GB" sz="2800" dirty="0" smtClean="0">
              <a:solidFill>
                <a:srgbClr val="414141"/>
              </a:solidFill>
            </a:endParaRPr>
          </a:p>
          <a:p>
            <a:pPr marL="342900" indent="-342900">
              <a:buFont typeface="Arial" panose="020B0604020202020204" pitchFamily="34" charset="0"/>
              <a:buChar char="•"/>
            </a:pPr>
            <a:r>
              <a:rPr lang="en-GB" sz="2800" dirty="0" smtClean="0">
                <a:solidFill>
                  <a:srgbClr val="414141"/>
                </a:solidFill>
              </a:rPr>
              <a:t>Maximal barrier precautions upon insertion</a:t>
            </a:r>
          </a:p>
          <a:p>
            <a:pPr marL="342900" indent="-342900">
              <a:buFont typeface="Arial" panose="020B0604020202020204" pitchFamily="34" charset="0"/>
              <a:buChar char="•"/>
            </a:pPr>
            <a:endParaRPr lang="en-GB" sz="2800" dirty="0" smtClean="0">
              <a:solidFill>
                <a:srgbClr val="414141"/>
              </a:solidFill>
            </a:endParaRPr>
          </a:p>
          <a:p>
            <a:pPr marL="342900" indent="-342900">
              <a:buFont typeface="Arial" panose="020B0604020202020204" pitchFamily="34" charset="0"/>
              <a:buChar char="•"/>
            </a:pPr>
            <a:r>
              <a:rPr lang="en-GB" sz="2800" dirty="0" smtClean="0">
                <a:solidFill>
                  <a:srgbClr val="414141"/>
                </a:solidFill>
              </a:rPr>
              <a:t>Chlorhexidine skin antisepsis</a:t>
            </a:r>
          </a:p>
          <a:p>
            <a:pPr marL="342900" indent="-342900">
              <a:buFont typeface="Arial" panose="020B0604020202020204" pitchFamily="34" charset="0"/>
              <a:buChar char="•"/>
            </a:pPr>
            <a:endParaRPr lang="en-GB" sz="2800" dirty="0" smtClean="0">
              <a:solidFill>
                <a:srgbClr val="414141"/>
              </a:solidFill>
            </a:endParaRPr>
          </a:p>
          <a:p>
            <a:pPr marL="342900" indent="-342900">
              <a:buFont typeface="Arial" panose="020B0604020202020204" pitchFamily="34" charset="0"/>
              <a:buChar char="•"/>
            </a:pPr>
            <a:r>
              <a:rPr lang="en-GB" sz="2800" dirty="0" smtClean="0">
                <a:solidFill>
                  <a:srgbClr val="414141"/>
                </a:solidFill>
              </a:rPr>
              <a:t>Optimal catheter site selection, with avoidance of the femoral vein for central venous access in adult patients</a:t>
            </a:r>
          </a:p>
          <a:p>
            <a:pPr marL="342900" indent="-342900">
              <a:buFont typeface="Arial" panose="020B0604020202020204" pitchFamily="34" charset="0"/>
              <a:buChar char="•"/>
            </a:pPr>
            <a:endParaRPr lang="en-GB" sz="2800" dirty="0" smtClean="0">
              <a:solidFill>
                <a:srgbClr val="414141"/>
              </a:solidFill>
            </a:endParaRPr>
          </a:p>
          <a:p>
            <a:pPr marL="342900" indent="-342900">
              <a:buFont typeface="Arial" panose="020B0604020202020204" pitchFamily="34" charset="0"/>
              <a:buChar char="•"/>
            </a:pPr>
            <a:r>
              <a:rPr lang="en-GB" sz="2800" dirty="0" smtClean="0">
                <a:solidFill>
                  <a:srgbClr val="414141"/>
                </a:solidFill>
              </a:rPr>
              <a:t>Daily review of line necessity with prompt removal of unnecessary lines</a:t>
            </a:r>
          </a:p>
          <a:p>
            <a:r>
              <a:rPr lang="en-GB" sz="2800" dirty="0" smtClean="0">
                <a:solidFill>
                  <a:srgbClr val="414141"/>
                </a:solidFill>
              </a:rPr>
              <a:t> </a:t>
            </a:r>
            <a:endParaRPr lang="en-GB" sz="2800" dirty="0">
              <a:solidFill>
                <a:srgbClr val="414141"/>
              </a:solidFill>
            </a:endParaRPr>
          </a:p>
        </p:txBody>
      </p:sp>
    </p:spTree>
    <p:extLst>
      <p:ext uri="{BB962C8B-B14F-4D97-AF65-F5344CB8AC3E}">
        <p14:creationId xmlns:p14="http://schemas.microsoft.com/office/powerpoint/2010/main" val="272418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762000"/>
          </a:xfrm>
          <a:prstGeom prst="rect">
            <a:avLst/>
          </a:prstGeom>
        </p:spPr>
        <p:txBody>
          <a:bodyPr vert="horz" lIns="91440" tIns="45720" rIns="91440" bIns="45720" rtlCol="0" anchor="b" anchorCtr="0">
            <a:normAutofit fontScale="97500"/>
          </a:bodyPr>
          <a:lstStyle>
            <a:lvl1pPr algn="l" defTabSz="457200" rtl="0" eaLnBrk="1" latinLnBrk="0" hangingPunct="1">
              <a:lnSpc>
                <a:spcPct val="90000"/>
              </a:lnSpc>
              <a:spcBef>
                <a:spcPct val="0"/>
              </a:spcBef>
              <a:buNone/>
              <a:defRPr sz="2600" kern="1200">
                <a:solidFill>
                  <a:schemeClr val="bg1"/>
                </a:solidFill>
                <a:latin typeface="+mj-lt"/>
                <a:ea typeface="+mj-ea"/>
                <a:cs typeface="+mj-cs"/>
              </a:defRPr>
            </a:lvl1pPr>
          </a:lstStyle>
          <a:p>
            <a:r>
              <a:rPr lang="en-US" sz="3600" dirty="0" smtClean="0">
                <a:solidFill>
                  <a:schemeClr val="bg2">
                    <a:lumMod val="20000"/>
                    <a:lumOff val="80000"/>
                  </a:schemeClr>
                </a:solidFill>
              </a:rPr>
              <a:t>Most infections are related to maintenance !!</a:t>
            </a:r>
            <a:endParaRPr lang="en-GB" sz="3600" dirty="0" smtClean="0">
              <a:solidFill>
                <a:schemeClr val="bg2">
                  <a:lumMod val="20000"/>
                  <a:lumOff val="80000"/>
                </a:schemeClr>
              </a:solidFill>
            </a:endParaRPr>
          </a:p>
        </p:txBody>
      </p:sp>
      <p:pic>
        <p:nvPicPr>
          <p:cNvPr id="5" name="Picture 5"/>
          <p:cNvPicPr>
            <a:picLocks noChangeAspect="1" noChangeArrowheads="1"/>
          </p:cNvPicPr>
          <p:nvPr/>
        </p:nvPicPr>
        <p:blipFill rotWithShape="1">
          <a:blip r:embed="rId2"/>
          <a:srcRect b="6390"/>
          <a:stretch/>
        </p:blipFill>
        <p:spPr bwMode="auto">
          <a:xfrm>
            <a:off x="0" y="762000"/>
            <a:ext cx="9144000" cy="5410200"/>
          </a:xfrm>
          <a:prstGeom prst="rect">
            <a:avLst/>
          </a:prstGeom>
          <a:noFill/>
          <a:ln w="9525">
            <a:noFill/>
            <a:miter lim="800000"/>
            <a:headEnd/>
            <a:tailEnd/>
          </a:ln>
        </p:spPr>
      </p:pic>
      <p:sp>
        <p:nvSpPr>
          <p:cNvPr id="6" name="Text Box 6"/>
          <p:cNvSpPr txBox="1">
            <a:spLocks noChangeArrowheads="1"/>
          </p:cNvSpPr>
          <p:nvPr/>
        </p:nvSpPr>
        <p:spPr bwMode="auto">
          <a:xfrm>
            <a:off x="-29766" y="6396335"/>
            <a:ext cx="9173766" cy="461665"/>
          </a:xfrm>
          <a:prstGeom prst="rect">
            <a:avLst/>
          </a:prstGeom>
          <a:noFill/>
          <a:ln w="9525">
            <a:noFill/>
            <a:miter lim="800000"/>
            <a:headEnd/>
            <a:tailEnd/>
          </a:ln>
        </p:spPr>
        <p:txBody>
          <a:bodyPr wrap="square">
            <a:spAutoFit/>
          </a:bodyPr>
          <a:lstStyle/>
          <a:p>
            <a:r>
              <a:rPr lang="en-US" sz="1200" i="1" dirty="0">
                <a:solidFill>
                  <a:srgbClr val="414141"/>
                </a:solidFill>
              </a:rPr>
              <a:t>J Davis. </a:t>
            </a:r>
            <a:r>
              <a:rPr lang="en-US" sz="1200" dirty="0">
                <a:solidFill>
                  <a:srgbClr val="414141"/>
                </a:solidFill>
              </a:rPr>
              <a:t>Central-Line-Associated Bloodstream Infection: Comprehensive, Data-Driven Prevention. </a:t>
            </a:r>
            <a:r>
              <a:rPr lang="en-US" sz="1200" b="1" dirty="0">
                <a:solidFill>
                  <a:srgbClr val="414141"/>
                </a:solidFill>
              </a:rPr>
              <a:t>Pennsylvania Patient Safety Advisory: </a:t>
            </a:r>
            <a:r>
              <a:rPr lang="en-US" sz="1200" dirty="0" smtClean="0">
                <a:solidFill>
                  <a:srgbClr val="414141"/>
                </a:solidFill>
              </a:rPr>
              <a:t>Focus on infection prevention. </a:t>
            </a:r>
            <a:r>
              <a:rPr lang="en-US" sz="1200" dirty="0">
                <a:solidFill>
                  <a:srgbClr val="414141"/>
                </a:solidFill>
              </a:rPr>
              <a:t>Vol. 8, No. 3—September </a:t>
            </a:r>
            <a:r>
              <a:rPr lang="en-US" sz="1200" dirty="0" smtClean="0">
                <a:solidFill>
                  <a:srgbClr val="414141"/>
                </a:solidFill>
              </a:rPr>
              <a:t>2011.</a:t>
            </a:r>
            <a:endParaRPr lang="en-US" sz="1200" dirty="0">
              <a:solidFill>
                <a:srgbClr val="414141"/>
              </a:solidFill>
            </a:endParaRPr>
          </a:p>
        </p:txBody>
      </p:sp>
    </p:spTree>
    <p:extLst>
      <p:ext uri="{BB962C8B-B14F-4D97-AF65-F5344CB8AC3E}">
        <p14:creationId xmlns:p14="http://schemas.microsoft.com/office/powerpoint/2010/main" val="19348709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7" descr="content04"/>
          <p:cNvPicPr>
            <a:picLocks noChangeAspect="1" noChangeArrowheads="1"/>
          </p:cNvPicPr>
          <p:nvPr/>
        </p:nvPicPr>
        <p:blipFill>
          <a:blip r:embed="rId2"/>
          <a:srcRect/>
          <a:stretch>
            <a:fillRect/>
          </a:stretch>
        </p:blipFill>
        <p:spPr bwMode="auto">
          <a:xfrm>
            <a:off x="0" y="0"/>
            <a:ext cx="9144000" cy="6348710"/>
          </a:xfrm>
          <a:prstGeom prst="rect">
            <a:avLst/>
          </a:prstGeom>
          <a:noFill/>
          <a:ln w="9525">
            <a:noFill/>
            <a:miter lim="800000"/>
            <a:headEnd/>
            <a:tailEnd/>
          </a:ln>
        </p:spPr>
      </p:pic>
      <p:sp>
        <p:nvSpPr>
          <p:cNvPr id="5" name="Text Box 5"/>
          <p:cNvSpPr txBox="1">
            <a:spLocks noChangeArrowheads="1"/>
          </p:cNvSpPr>
          <p:nvPr/>
        </p:nvSpPr>
        <p:spPr bwMode="auto">
          <a:xfrm>
            <a:off x="27806" y="6348710"/>
            <a:ext cx="9144000" cy="461665"/>
          </a:xfrm>
          <a:prstGeom prst="rect">
            <a:avLst/>
          </a:prstGeom>
          <a:noFill/>
          <a:ln w="9525">
            <a:noFill/>
            <a:miter lim="800000"/>
            <a:headEnd/>
            <a:tailEnd/>
          </a:ln>
        </p:spPr>
        <p:txBody>
          <a:bodyPr>
            <a:spAutoFit/>
          </a:bodyPr>
          <a:lstStyle/>
          <a:p>
            <a:r>
              <a:rPr lang="en-US" sz="1200" dirty="0">
                <a:solidFill>
                  <a:srgbClr val="414141"/>
                </a:solidFill>
              </a:rPr>
              <a:t>M E </a:t>
            </a:r>
            <a:r>
              <a:rPr lang="en-US" sz="1200" dirty="0" err="1">
                <a:solidFill>
                  <a:srgbClr val="414141"/>
                </a:solidFill>
              </a:rPr>
              <a:t>Seddon</a:t>
            </a:r>
            <a:r>
              <a:rPr lang="en-US" sz="1200" dirty="0">
                <a:solidFill>
                  <a:srgbClr val="414141"/>
                </a:solidFill>
              </a:rPr>
              <a:t>, C J Hocking, P Mead, C Simpson. Aiming for zero: decreasing central line associated </a:t>
            </a:r>
            <a:r>
              <a:rPr lang="en-US" sz="1200" dirty="0" err="1">
                <a:solidFill>
                  <a:srgbClr val="414141"/>
                </a:solidFill>
              </a:rPr>
              <a:t>bacteraemia</a:t>
            </a:r>
            <a:r>
              <a:rPr lang="en-US" sz="1200" dirty="0">
                <a:solidFill>
                  <a:srgbClr val="414141"/>
                </a:solidFill>
              </a:rPr>
              <a:t> in the intensive care unit, </a:t>
            </a:r>
            <a:r>
              <a:rPr lang="en-US" sz="1200" i="1" dirty="0">
                <a:solidFill>
                  <a:srgbClr val="414141"/>
                </a:solidFill>
              </a:rPr>
              <a:t>New Zealand Medical Association,</a:t>
            </a:r>
            <a:r>
              <a:rPr lang="en-US" sz="1200" dirty="0">
                <a:solidFill>
                  <a:srgbClr val="414141"/>
                </a:solidFill>
              </a:rPr>
              <a:t> July 2011, 124 (1339)  </a:t>
            </a:r>
          </a:p>
        </p:txBody>
      </p:sp>
    </p:spTree>
    <p:extLst>
      <p:ext uri="{BB962C8B-B14F-4D97-AF65-F5344CB8AC3E}">
        <p14:creationId xmlns:p14="http://schemas.microsoft.com/office/powerpoint/2010/main" val="3810276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58250" cy="1268760"/>
          </a:xfrm>
        </p:spPr>
        <p:txBody>
          <a:bodyPr>
            <a:normAutofit/>
          </a:bodyPr>
          <a:lstStyle/>
          <a:p>
            <a:pPr algn="ctr"/>
            <a:r>
              <a:rPr lang="en-US" sz="4800" dirty="0" smtClean="0">
                <a:solidFill>
                  <a:schemeClr val="bg2">
                    <a:lumMod val="20000"/>
                    <a:lumOff val="80000"/>
                  </a:schemeClr>
                </a:solidFill>
              </a:rPr>
              <a:t>    </a:t>
            </a:r>
            <a:r>
              <a:rPr lang="en-US" sz="4800" b="1" dirty="0" smtClean="0">
                <a:solidFill>
                  <a:schemeClr val="bg2">
                    <a:lumMod val="20000"/>
                    <a:lumOff val="80000"/>
                  </a:schemeClr>
                </a:solidFill>
              </a:rPr>
              <a:t>Disclosures</a:t>
            </a:r>
            <a:endParaRPr lang="en-GB" sz="4800" b="1" dirty="0">
              <a:solidFill>
                <a:schemeClr val="bg2">
                  <a:lumMod val="20000"/>
                  <a:lumOff val="80000"/>
                </a:schemeClr>
              </a:solidFill>
            </a:endParaRPr>
          </a:p>
        </p:txBody>
      </p:sp>
      <p:sp>
        <p:nvSpPr>
          <p:cNvPr id="3" name="Content Placeholder 2"/>
          <p:cNvSpPr>
            <a:spLocks noGrp="1"/>
          </p:cNvSpPr>
          <p:nvPr>
            <p:ph idx="1"/>
          </p:nvPr>
        </p:nvSpPr>
        <p:spPr>
          <a:xfrm>
            <a:off x="755576" y="2060848"/>
            <a:ext cx="7726362" cy="4277828"/>
          </a:xfrm>
        </p:spPr>
        <p:txBody>
          <a:bodyPr>
            <a:normAutofit/>
          </a:bodyPr>
          <a:lstStyle/>
          <a:p>
            <a:r>
              <a:rPr lang="en-US" sz="3200" dirty="0" smtClean="0"/>
              <a:t>Nothing to disclose.</a:t>
            </a:r>
            <a:endParaRPr lang="en-GB" sz="3200" dirty="0"/>
          </a:p>
        </p:txBody>
      </p:sp>
    </p:spTree>
    <p:extLst>
      <p:ext uri="{BB962C8B-B14F-4D97-AF65-F5344CB8AC3E}">
        <p14:creationId xmlns:p14="http://schemas.microsoft.com/office/powerpoint/2010/main" val="3535883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000"/>
          </a:xfrm>
        </p:spPr>
        <p:txBody>
          <a:bodyPr>
            <a:normAutofit/>
          </a:bodyPr>
          <a:lstStyle/>
          <a:p>
            <a:pPr algn="ctr"/>
            <a:r>
              <a:rPr lang="en-US" sz="3200" b="1" dirty="0" smtClean="0">
                <a:solidFill>
                  <a:schemeClr val="bg2">
                    <a:lumMod val="20000"/>
                    <a:lumOff val="80000"/>
                  </a:schemeClr>
                </a:solidFill>
              </a:rPr>
              <a:t>Elements of a CL bundle to include the maintenance and care elements</a:t>
            </a:r>
            <a:endParaRPr lang="en-US" sz="3200" b="1" dirty="0">
              <a:solidFill>
                <a:schemeClr val="bg2">
                  <a:lumMod val="20000"/>
                  <a:lumOff val="80000"/>
                </a:schemeClr>
              </a:solidFill>
            </a:endParaRPr>
          </a:p>
        </p:txBody>
      </p:sp>
      <p:sp>
        <p:nvSpPr>
          <p:cNvPr id="4" name="TextBox 3"/>
          <p:cNvSpPr txBox="1"/>
          <p:nvPr/>
        </p:nvSpPr>
        <p:spPr>
          <a:xfrm>
            <a:off x="0" y="1268760"/>
            <a:ext cx="9144000" cy="5632311"/>
          </a:xfrm>
          <a:prstGeom prst="rect">
            <a:avLst/>
          </a:prstGeom>
          <a:noFill/>
        </p:spPr>
        <p:txBody>
          <a:bodyPr wrap="square" rtlCol="0">
            <a:spAutoFit/>
          </a:bodyPr>
          <a:lstStyle/>
          <a:p>
            <a:pPr marL="342900" lvl="1" indent="-342900">
              <a:buFont typeface="Arial" pitchFamily="34" charset="0"/>
              <a:buChar char="•"/>
            </a:pPr>
            <a:r>
              <a:rPr lang="en-US" sz="3600" dirty="0">
                <a:solidFill>
                  <a:srgbClr val="414141"/>
                </a:solidFill>
              </a:rPr>
              <a:t>Hand Hygiene</a:t>
            </a:r>
          </a:p>
          <a:p>
            <a:endParaRPr lang="en-US" sz="3600" dirty="0">
              <a:solidFill>
                <a:srgbClr val="414141"/>
              </a:solidFill>
            </a:endParaRPr>
          </a:p>
          <a:p>
            <a:pPr marL="342900" lvl="1" indent="-342900">
              <a:buFont typeface="Arial" pitchFamily="34" charset="0"/>
              <a:buChar char="•"/>
            </a:pPr>
            <a:r>
              <a:rPr lang="en-US" sz="3600" dirty="0" smtClean="0">
                <a:solidFill>
                  <a:srgbClr val="414141"/>
                </a:solidFill>
              </a:rPr>
              <a:t>Catheter </a:t>
            </a:r>
            <a:r>
              <a:rPr lang="en-US" sz="3600" dirty="0">
                <a:solidFill>
                  <a:srgbClr val="414141"/>
                </a:solidFill>
              </a:rPr>
              <a:t>site </a:t>
            </a:r>
            <a:r>
              <a:rPr lang="en-US" sz="3600" dirty="0" smtClean="0">
                <a:solidFill>
                  <a:srgbClr val="414141"/>
                </a:solidFill>
              </a:rPr>
              <a:t>inspection: </a:t>
            </a:r>
            <a:r>
              <a:rPr lang="en-GB" sz="3600" dirty="0" smtClean="0">
                <a:solidFill>
                  <a:srgbClr val="414141"/>
                </a:solidFill>
              </a:rPr>
              <a:t>Daily </a:t>
            </a:r>
            <a:r>
              <a:rPr lang="en-GB" sz="3600" dirty="0">
                <a:solidFill>
                  <a:srgbClr val="414141"/>
                </a:solidFill>
              </a:rPr>
              <a:t>observation of catheter site for signs of </a:t>
            </a:r>
            <a:r>
              <a:rPr lang="en-GB" sz="3600" dirty="0" smtClean="0">
                <a:solidFill>
                  <a:srgbClr val="414141"/>
                </a:solidFill>
              </a:rPr>
              <a:t>infection</a:t>
            </a:r>
            <a:endParaRPr lang="en-US" sz="3600" dirty="0">
              <a:solidFill>
                <a:srgbClr val="414141"/>
              </a:solidFill>
            </a:endParaRPr>
          </a:p>
          <a:p>
            <a:r>
              <a:rPr lang="en-US" sz="3600" dirty="0">
                <a:solidFill>
                  <a:srgbClr val="414141"/>
                </a:solidFill>
              </a:rPr>
              <a:t> </a:t>
            </a:r>
          </a:p>
          <a:p>
            <a:pPr marL="342900" lvl="1" indent="-342900">
              <a:buFont typeface="Arial" pitchFamily="34" charset="0"/>
              <a:buChar char="•"/>
            </a:pPr>
            <a:r>
              <a:rPr lang="en-US" sz="3600" dirty="0">
                <a:solidFill>
                  <a:srgbClr val="414141"/>
                </a:solidFill>
              </a:rPr>
              <a:t>Integrity of </a:t>
            </a:r>
            <a:r>
              <a:rPr lang="en-US" sz="3600" dirty="0" smtClean="0">
                <a:solidFill>
                  <a:srgbClr val="414141"/>
                </a:solidFill>
              </a:rPr>
              <a:t>Dressings </a:t>
            </a:r>
            <a:r>
              <a:rPr lang="en-US" sz="3600" dirty="0">
                <a:solidFill>
                  <a:srgbClr val="414141"/>
                </a:solidFill>
              </a:rPr>
              <a:t> </a:t>
            </a:r>
            <a:endParaRPr lang="en-US" sz="3600" dirty="0" smtClean="0">
              <a:solidFill>
                <a:srgbClr val="414141"/>
              </a:solidFill>
            </a:endParaRPr>
          </a:p>
          <a:p>
            <a:pPr marL="342900" lvl="1" indent="-342900">
              <a:buFont typeface="Arial" pitchFamily="34" charset="0"/>
              <a:buChar char="•"/>
            </a:pPr>
            <a:endParaRPr lang="en-US" sz="3600" dirty="0">
              <a:solidFill>
                <a:srgbClr val="414141"/>
              </a:solidFill>
            </a:endParaRPr>
          </a:p>
          <a:p>
            <a:pPr marL="342900" lvl="1" indent="-342900">
              <a:buFont typeface="Arial" pitchFamily="34" charset="0"/>
              <a:buChar char="•"/>
            </a:pPr>
            <a:r>
              <a:rPr lang="en-US" sz="3600" dirty="0" smtClean="0">
                <a:solidFill>
                  <a:srgbClr val="414141"/>
                </a:solidFill>
              </a:rPr>
              <a:t>Scrub the hub</a:t>
            </a:r>
            <a:endParaRPr lang="en-US" sz="3600" i="1" dirty="0">
              <a:solidFill>
                <a:srgbClr val="414141"/>
              </a:solidFill>
            </a:endParaRPr>
          </a:p>
          <a:p>
            <a:endParaRPr lang="en-US" sz="3600" dirty="0">
              <a:solidFill>
                <a:srgbClr val="414141"/>
              </a:solidFill>
            </a:endParaRPr>
          </a:p>
          <a:p>
            <a:pPr marL="342900" lvl="1" indent="-342900">
              <a:buFont typeface="Arial" pitchFamily="34" charset="0"/>
              <a:buChar char="•"/>
            </a:pPr>
            <a:r>
              <a:rPr lang="en-US" sz="3600" dirty="0">
                <a:solidFill>
                  <a:srgbClr val="414141"/>
                </a:solidFill>
              </a:rPr>
              <a:t>Administration set </a:t>
            </a:r>
            <a:r>
              <a:rPr lang="en-US" sz="3600" dirty="0" smtClean="0">
                <a:solidFill>
                  <a:srgbClr val="414141"/>
                </a:solidFill>
              </a:rPr>
              <a:t>replacement</a:t>
            </a:r>
            <a:endParaRPr lang="en-US" sz="3600" dirty="0">
              <a:solidFill>
                <a:srgbClr val="414141"/>
              </a:solidFill>
            </a:endParaRPr>
          </a:p>
        </p:txBody>
      </p:sp>
      <p:pic>
        <p:nvPicPr>
          <p:cNvPr id="1026" name="Picture 2" descr="http://solutions.3mcanada.ca/3MContentRetrievalAPI/BlobServlet?lmd=1239807805000&amp;locale=en_CA&amp;assetType=MMM_Image&amp;assetId=1180612071436&amp;blobAttribute=ImageF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1484784"/>
            <a:ext cx="2160240" cy="108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central line hub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698802"/>
            <a:ext cx="2275399" cy="1342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tse1.mm.bing.net/th?&amp;id=OIP.M3835d94823af33693cf6aee89265f8cfo0&amp;w=299&amp;h=224&amp;c=0&amp;pid=1.9&amp;rs=0&amp;p=0&amp;r=0">
            <a:hlinkClick r:id="rId4" tooltip="View image details"/>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4660" y="3645024"/>
            <a:ext cx="2275399" cy="1342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783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88000"/>
          </a:xfrm>
        </p:spPr>
        <p:txBody>
          <a:bodyPr>
            <a:normAutofit/>
          </a:bodyPr>
          <a:lstStyle/>
          <a:p>
            <a:pPr algn="ctr"/>
            <a:r>
              <a:rPr lang="en-US" sz="4400" b="1" dirty="0" smtClean="0">
                <a:solidFill>
                  <a:schemeClr val="bg2">
                    <a:lumMod val="20000"/>
                    <a:lumOff val="80000"/>
                  </a:schemeClr>
                </a:solidFill>
              </a:rPr>
              <a:t>Elements of the ventilator bundle</a:t>
            </a:r>
            <a:endParaRPr lang="en-US" sz="4400" b="1" dirty="0">
              <a:solidFill>
                <a:schemeClr val="bg2">
                  <a:lumMod val="20000"/>
                  <a:lumOff val="80000"/>
                </a:schemeClr>
              </a:solidFill>
            </a:endParaRPr>
          </a:p>
        </p:txBody>
      </p:sp>
      <p:sp>
        <p:nvSpPr>
          <p:cNvPr id="5" name="Content Placeholder 2"/>
          <p:cNvSpPr>
            <a:spLocks noGrp="1"/>
          </p:cNvSpPr>
          <p:nvPr>
            <p:ph idx="1"/>
          </p:nvPr>
        </p:nvSpPr>
        <p:spPr>
          <a:xfrm>
            <a:off x="0" y="1628800"/>
            <a:ext cx="9144000" cy="4752528"/>
          </a:xfrm>
        </p:spPr>
        <p:txBody>
          <a:bodyPr>
            <a:noAutofit/>
          </a:bodyPr>
          <a:lstStyle/>
          <a:p>
            <a:pPr marL="457200" lvl="1" indent="-457200">
              <a:buFont typeface="Arial" pitchFamily="34" charset="0"/>
              <a:buChar char="•"/>
            </a:pPr>
            <a:r>
              <a:rPr lang="en-US" sz="3200" dirty="0"/>
              <a:t>Daily sedation interruptions and assessment of readiness to extubate, as clinically indicated.</a:t>
            </a:r>
          </a:p>
          <a:p>
            <a:pPr marL="457200" indent="-457200">
              <a:buFont typeface="Arial" pitchFamily="34" charset="0"/>
              <a:buChar char="•"/>
            </a:pPr>
            <a:r>
              <a:rPr lang="en-US" sz="3200" dirty="0" smtClean="0"/>
              <a:t>HOB </a:t>
            </a:r>
            <a:r>
              <a:rPr lang="en-US" sz="3200" dirty="0"/>
              <a:t>at 30 </a:t>
            </a:r>
            <a:r>
              <a:rPr lang="en-US" sz="3200" dirty="0" smtClean="0"/>
              <a:t>degrees.</a:t>
            </a:r>
            <a:endParaRPr lang="en-US" sz="3200" dirty="0"/>
          </a:p>
          <a:p>
            <a:pPr marL="457200" indent="-457200">
              <a:buFont typeface="Arial" pitchFamily="34" charset="0"/>
              <a:buChar char="•"/>
            </a:pPr>
            <a:r>
              <a:rPr lang="en-US" sz="3200" dirty="0"/>
              <a:t>O</a:t>
            </a:r>
            <a:r>
              <a:rPr lang="en-US" sz="3200" dirty="0" smtClean="0"/>
              <a:t>ral </a:t>
            </a:r>
            <a:r>
              <a:rPr lang="en-US" sz="3200" dirty="0"/>
              <a:t>care with </a:t>
            </a:r>
            <a:r>
              <a:rPr lang="en-US" sz="3200" dirty="0" smtClean="0"/>
              <a:t>CHG</a:t>
            </a:r>
            <a:endParaRPr lang="en-US" sz="3200" dirty="0"/>
          </a:p>
          <a:p>
            <a:pPr marL="457200" indent="-457200">
              <a:buFont typeface="Arial" pitchFamily="34" charset="0"/>
              <a:buChar char="•"/>
            </a:pPr>
            <a:r>
              <a:rPr lang="en-US" sz="3200" dirty="0" smtClean="0"/>
              <a:t>PUD prophylaxis. </a:t>
            </a:r>
            <a:endParaRPr lang="en-US" sz="3200" dirty="0"/>
          </a:p>
          <a:p>
            <a:pPr marL="457200" indent="-457200">
              <a:buFont typeface="Arial" pitchFamily="34" charset="0"/>
              <a:buChar char="•"/>
            </a:pPr>
            <a:r>
              <a:rPr lang="en-US" sz="3200" dirty="0" smtClean="0"/>
              <a:t>DVT prophylaxis.</a:t>
            </a:r>
            <a:endParaRPr lang="en-US" sz="3200" dirty="0"/>
          </a:p>
          <a:p>
            <a:pPr marL="457200" indent="-457200">
              <a:buFont typeface="Arial" pitchFamily="34" charset="0"/>
              <a:buChar char="•"/>
            </a:pPr>
            <a:endParaRPr lang="en-US" sz="3200" dirty="0"/>
          </a:p>
        </p:txBody>
      </p:sp>
    </p:spTree>
    <p:extLst>
      <p:ext uri="{BB962C8B-B14F-4D97-AF65-F5344CB8AC3E}">
        <p14:creationId xmlns:p14="http://schemas.microsoft.com/office/powerpoint/2010/main" val="3110544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188000"/>
          </a:xfrm>
        </p:spPr>
        <p:txBody>
          <a:bodyPr>
            <a:normAutofit fontScale="90000"/>
          </a:bodyPr>
          <a:lstStyle/>
          <a:p>
            <a:pPr algn="ctr"/>
            <a:r>
              <a:rPr lang="en-US" sz="4400" b="1" dirty="0" smtClean="0">
                <a:solidFill>
                  <a:schemeClr val="bg2">
                    <a:lumMod val="20000"/>
                    <a:lumOff val="80000"/>
                  </a:schemeClr>
                </a:solidFill>
              </a:rPr>
              <a:t>Elements of the urinary catheter bundle</a:t>
            </a:r>
            <a:endParaRPr lang="en-US" sz="4400" b="1" dirty="0">
              <a:solidFill>
                <a:schemeClr val="bg2">
                  <a:lumMod val="20000"/>
                  <a:lumOff val="80000"/>
                </a:schemeClr>
              </a:solidFill>
            </a:endParaRPr>
          </a:p>
        </p:txBody>
      </p:sp>
      <p:sp>
        <p:nvSpPr>
          <p:cNvPr id="5" name="Content Placeholder 2"/>
          <p:cNvSpPr>
            <a:spLocks noGrp="1"/>
          </p:cNvSpPr>
          <p:nvPr>
            <p:ph idx="1"/>
          </p:nvPr>
        </p:nvSpPr>
        <p:spPr>
          <a:xfrm>
            <a:off x="0" y="1484784"/>
            <a:ext cx="9143999" cy="4100075"/>
          </a:xfrm>
        </p:spPr>
        <p:txBody>
          <a:bodyPr>
            <a:noAutofit/>
          </a:bodyPr>
          <a:lstStyle/>
          <a:p>
            <a:pPr marL="457200" lvl="1" indent="-285750">
              <a:buFont typeface="Arial" pitchFamily="34" charset="0"/>
              <a:buChar char="•"/>
            </a:pPr>
            <a:r>
              <a:rPr lang="en-US" sz="3600" dirty="0" smtClean="0">
                <a:solidFill>
                  <a:schemeClr val="tx1">
                    <a:lumMod val="50000"/>
                  </a:schemeClr>
                </a:solidFill>
              </a:rPr>
              <a:t>Aseptic technique at insertion </a:t>
            </a:r>
          </a:p>
          <a:p>
            <a:pPr marL="457200" lvl="2" indent="-285750">
              <a:buFont typeface="Arial" pitchFamily="34" charset="0"/>
              <a:buChar char="•"/>
            </a:pPr>
            <a:r>
              <a:rPr lang="en-US" sz="3600" dirty="0" smtClean="0">
                <a:solidFill>
                  <a:schemeClr val="tx1">
                    <a:lumMod val="50000"/>
                  </a:schemeClr>
                </a:solidFill>
              </a:rPr>
              <a:t>Maintain </a:t>
            </a:r>
            <a:r>
              <a:rPr lang="en-US" sz="3600" dirty="0">
                <a:solidFill>
                  <a:schemeClr val="tx1">
                    <a:lumMod val="50000"/>
                  </a:schemeClr>
                </a:solidFill>
              </a:rPr>
              <a:t>unobstructed urine </a:t>
            </a:r>
            <a:r>
              <a:rPr lang="en-US" sz="3600" dirty="0" smtClean="0">
                <a:solidFill>
                  <a:schemeClr val="tx1">
                    <a:lumMod val="50000"/>
                  </a:schemeClr>
                </a:solidFill>
              </a:rPr>
              <a:t>flow </a:t>
            </a:r>
          </a:p>
          <a:p>
            <a:pPr marL="457200" lvl="2" indent="-285750">
              <a:buFont typeface="Arial" pitchFamily="34" charset="0"/>
              <a:buChar char="•"/>
            </a:pPr>
            <a:r>
              <a:rPr lang="en-US" sz="3600" dirty="0" smtClean="0">
                <a:solidFill>
                  <a:schemeClr val="tx1">
                    <a:lumMod val="50000"/>
                  </a:schemeClr>
                </a:solidFill>
              </a:rPr>
              <a:t>Maintain </a:t>
            </a:r>
            <a:r>
              <a:rPr lang="en-US" sz="3600" dirty="0">
                <a:solidFill>
                  <a:schemeClr val="tx1">
                    <a:lumMod val="50000"/>
                  </a:schemeClr>
                </a:solidFill>
              </a:rPr>
              <a:t>a closed drainage system.</a:t>
            </a:r>
          </a:p>
          <a:p>
            <a:pPr marL="457200" lvl="2" indent="-285750">
              <a:buFont typeface="Arial" pitchFamily="34" charset="0"/>
              <a:buChar char="•"/>
            </a:pPr>
            <a:r>
              <a:rPr lang="en-US" sz="3600" dirty="0" smtClean="0">
                <a:solidFill>
                  <a:schemeClr val="tx1">
                    <a:lumMod val="50000"/>
                  </a:schemeClr>
                </a:solidFill>
              </a:rPr>
              <a:t>Perform </a:t>
            </a:r>
            <a:r>
              <a:rPr lang="en-US" sz="3600" dirty="0">
                <a:solidFill>
                  <a:schemeClr val="tx1">
                    <a:lumMod val="50000"/>
                  </a:schemeClr>
                </a:solidFill>
              </a:rPr>
              <a:t>daily meatal </a:t>
            </a:r>
            <a:r>
              <a:rPr lang="en-US" sz="3600" dirty="0" smtClean="0">
                <a:solidFill>
                  <a:schemeClr val="tx1">
                    <a:lumMod val="50000"/>
                  </a:schemeClr>
                </a:solidFill>
              </a:rPr>
              <a:t>care.</a:t>
            </a:r>
            <a:endParaRPr lang="en-US" sz="3600" dirty="0">
              <a:solidFill>
                <a:schemeClr val="tx1">
                  <a:lumMod val="50000"/>
                </a:schemeClr>
              </a:solidFill>
            </a:endParaRPr>
          </a:p>
          <a:p>
            <a:pPr marL="457200" lvl="2" indent="-285750">
              <a:buFont typeface="Arial" pitchFamily="34" charset="0"/>
              <a:buChar char="•"/>
            </a:pPr>
            <a:r>
              <a:rPr lang="en-US" sz="3600" dirty="0">
                <a:solidFill>
                  <a:schemeClr val="tx1">
                    <a:lumMod val="50000"/>
                  </a:schemeClr>
                </a:solidFill>
              </a:rPr>
              <a:t>Secure indwelling catheter to </a:t>
            </a:r>
            <a:r>
              <a:rPr lang="en-US" sz="3600" dirty="0" smtClean="0">
                <a:solidFill>
                  <a:schemeClr val="tx1">
                    <a:lumMod val="50000"/>
                  </a:schemeClr>
                </a:solidFill>
              </a:rPr>
              <a:t>leg.</a:t>
            </a:r>
            <a:endParaRPr lang="en-US" sz="3600" dirty="0">
              <a:solidFill>
                <a:schemeClr val="tx1">
                  <a:lumMod val="50000"/>
                </a:schemeClr>
              </a:solidFill>
            </a:endParaRPr>
          </a:p>
          <a:p>
            <a:pPr marL="457200" lvl="2" indent="-285750">
              <a:buFont typeface="Arial" pitchFamily="34" charset="0"/>
              <a:buChar char="•"/>
            </a:pPr>
            <a:r>
              <a:rPr lang="en-US" sz="3600" dirty="0">
                <a:solidFill>
                  <a:schemeClr val="tx1">
                    <a:lumMod val="50000"/>
                  </a:schemeClr>
                </a:solidFill>
              </a:rPr>
              <a:t>Review urinary catheter necessity daily and remove promptly. </a:t>
            </a:r>
          </a:p>
          <a:p>
            <a:endParaRPr lang="en-US" sz="3600" dirty="0">
              <a:solidFill>
                <a:schemeClr val="tx1">
                  <a:lumMod val="50000"/>
                </a:scheme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134" y="5584858"/>
            <a:ext cx="3129314" cy="1273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5224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p:spPr>
        <p:txBody>
          <a:bodyPr>
            <a:noAutofit/>
          </a:bodyPr>
          <a:lstStyle/>
          <a:p>
            <a:pPr algn="ctr"/>
            <a:r>
              <a:rPr lang="en-US" sz="4000" b="1" dirty="0">
                <a:solidFill>
                  <a:schemeClr val="bg2">
                    <a:lumMod val="20000"/>
                    <a:lumOff val="80000"/>
                  </a:schemeClr>
                </a:solidFill>
              </a:rPr>
              <a:t>Antimicrobial </a:t>
            </a:r>
            <a:r>
              <a:rPr lang="en-US" sz="4000" b="1" dirty="0" smtClean="0">
                <a:solidFill>
                  <a:schemeClr val="bg2">
                    <a:lumMod val="20000"/>
                    <a:lumOff val="80000"/>
                  </a:schemeClr>
                </a:solidFill>
              </a:rPr>
              <a:t>Stewardship Programs </a:t>
            </a:r>
            <a:endParaRPr lang="en-US" sz="4000" b="1" dirty="0">
              <a:solidFill>
                <a:schemeClr val="bg2">
                  <a:lumMod val="20000"/>
                  <a:lumOff val="80000"/>
                </a:schemeClr>
              </a:solidFill>
            </a:endParaRPr>
          </a:p>
        </p:txBody>
      </p:sp>
      <p:sp>
        <p:nvSpPr>
          <p:cNvPr id="3" name="Content Placeholder 2"/>
          <p:cNvSpPr>
            <a:spLocks noGrp="1"/>
          </p:cNvSpPr>
          <p:nvPr>
            <p:ph idx="1"/>
          </p:nvPr>
        </p:nvSpPr>
        <p:spPr>
          <a:xfrm>
            <a:off x="179512" y="1412776"/>
            <a:ext cx="8964488" cy="4935108"/>
          </a:xfrm>
        </p:spPr>
        <p:txBody>
          <a:bodyPr/>
          <a:lstStyle/>
          <a:p>
            <a:r>
              <a:rPr lang="en-US" b="1" i="1" dirty="0" smtClean="0"/>
              <a:t>Improve </a:t>
            </a:r>
            <a:r>
              <a:rPr lang="en-US" b="1" i="1" dirty="0"/>
              <a:t>and </a:t>
            </a:r>
            <a:r>
              <a:rPr lang="en-US" b="1" i="1" dirty="0" smtClean="0"/>
              <a:t>measure </a:t>
            </a:r>
            <a:r>
              <a:rPr lang="en-US" b="1" i="1" dirty="0"/>
              <a:t>the appropriate use of antimicrobials by </a:t>
            </a:r>
            <a:r>
              <a:rPr lang="en-US" b="1" i="1" dirty="0" smtClean="0"/>
              <a:t>promoting:</a:t>
            </a:r>
          </a:p>
          <a:p>
            <a:endParaRPr lang="en-US" dirty="0" smtClean="0"/>
          </a:p>
          <a:p>
            <a:pPr marL="514350" indent="-514350">
              <a:buFont typeface="+mj-lt"/>
              <a:buAutoNum type="arabicPeriod"/>
            </a:pPr>
            <a:r>
              <a:rPr lang="en-US" sz="3200" dirty="0" smtClean="0"/>
              <a:t>The selection of the </a:t>
            </a:r>
            <a:r>
              <a:rPr lang="en-US" sz="3200" dirty="0"/>
              <a:t>optimal antimicrobial drug </a:t>
            </a:r>
            <a:r>
              <a:rPr lang="en-US" sz="3200" dirty="0" smtClean="0"/>
              <a:t>regimen.</a:t>
            </a:r>
          </a:p>
          <a:p>
            <a:pPr marL="514350" indent="-514350">
              <a:buFont typeface="+mj-lt"/>
              <a:buAutoNum type="arabicPeriod"/>
            </a:pPr>
            <a:r>
              <a:rPr lang="en-US" sz="3200" dirty="0" smtClean="0"/>
              <a:t>The appropriate dose.</a:t>
            </a:r>
          </a:p>
          <a:p>
            <a:pPr marL="514350" indent="-514350">
              <a:buFont typeface="+mj-lt"/>
              <a:buAutoNum type="arabicPeriod"/>
            </a:pPr>
            <a:r>
              <a:rPr lang="en-US" sz="3200" dirty="0" smtClean="0"/>
              <a:t>The duration </a:t>
            </a:r>
            <a:r>
              <a:rPr lang="en-US" sz="3200" dirty="0"/>
              <a:t>of </a:t>
            </a:r>
            <a:r>
              <a:rPr lang="en-US" sz="3200" dirty="0" smtClean="0"/>
              <a:t>therapy.</a:t>
            </a:r>
          </a:p>
          <a:p>
            <a:pPr marL="514350" indent="-514350">
              <a:buFont typeface="+mj-lt"/>
              <a:buAutoNum type="arabicPeriod"/>
            </a:pPr>
            <a:r>
              <a:rPr lang="en-US" sz="3200" dirty="0" smtClean="0"/>
              <a:t>The </a:t>
            </a:r>
            <a:r>
              <a:rPr lang="en-US" sz="3200" dirty="0"/>
              <a:t>route of administration.</a:t>
            </a:r>
            <a:r>
              <a:rPr lang="en-US" dirty="0"/>
              <a:t> </a:t>
            </a:r>
          </a:p>
        </p:txBody>
      </p:sp>
      <p:sp>
        <p:nvSpPr>
          <p:cNvPr id="5" name="TextBox 4"/>
          <p:cNvSpPr txBox="1"/>
          <p:nvPr/>
        </p:nvSpPr>
        <p:spPr>
          <a:xfrm>
            <a:off x="0" y="6488668"/>
            <a:ext cx="8640960" cy="369332"/>
          </a:xfrm>
          <a:prstGeom prst="rect">
            <a:avLst/>
          </a:prstGeom>
          <a:noFill/>
        </p:spPr>
        <p:txBody>
          <a:bodyPr wrap="square" rtlCol="0">
            <a:spAutoFit/>
          </a:bodyPr>
          <a:lstStyle/>
          <a:p>
            <a:r>
              <a:rPr lang="en-US" dirty="0"/>
              <a:t>Source: </a:t>
            </a:r>
            <a:r>
              <a:rPr lang="en-US" dirty="0">
                <a:hlinkClick r:id="rId2"/>
              </a:rPr>
              <a:t>http://www.idsociety.org/Stewardship_Policy</a:t>
            </a:r>
            <a:r>
              <a:rPr lang="en-US" dirty="0" smtClean="0">
                <a:hlinkClick r:id="rId2"/>
              </a:rPr>
              <a:t>/</a:t>
            </a:r>
            <a:r>
              <a:rPr lang="en-US" dirty="0" smtClean="0"/>
              <a:t>  accessed 22/11/2016.</a:t>
            </a:r>
            <a:endParaRPr lang="en-US" dirty="0"/>
          </a:p>
        </p:txBody>
      </p:sp>
    </p:spTree>
    <p:extLst>
      <p:ext uri="{BB962C8B-B14F-4D97-AF65-F5344CB8AC3E}">
        <p14:creationId xmlns:p14="http://schemas.microsoft.com/office/powerpoint/2010/main" val="762936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normAutofit fontScale="90000"/>
          </a:bodyPr>
          <a:lstStyle/>
          <a:p>
            <a:pPr algn="ctr"/>
            <a:r>
              <a:rPr lang="en-US" sz="5400" b="1" dirty="0" smtClean="0">
                <a:solidFill>
                  <a:schemeClr val="bg2">
                    <a:lumMod val="20000"/>
                    <a:lumOff val="80000"/>
                  </a:schemeClr>
                </a:solidFill>
              </a:rPr>
              <a:t>Surveillance activities</a:t>
            </a:r>
            <a:endParaRPr lang="en-US" sz="5400" b="1" dirty="0">
              <a:solidFill>
                <a:schemeClr val="bg2">
                  <a:lumMod val="20000"/>
                  <a:lumOff val="80000"/>
                </a:schemeClr>
              </a:solidFill>
            </a:endParaRPr>
          </a:p>
        </p:txBody>
      </p:sp>
      <p:sp>
        <p:nvSpPr>
          <p:cNvPr id="3" name="Content Placeholder 2"/>
          <p:cNvSpPr>
            <a:spLocks noGrp="1"/>
          </p:cNvSpPr>
          <p:nvPr>
            <p:ph idx="1"/>
          </p:nvPr>
        </p:nvSpPr>
        <p:spPr>
          <a:xfrm>
            <a:off x="0" y="1340768"/>
            <a:ext cx="9144000" cy="5517232"/>
          </a:xfrm>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2827817008"/>
              </p:ext>
            </p:extLst>
          </p:nvPr>
        </p:nvGraphicFramePr>
        <p:xfrm>
          <a:off x="0" y="1418254"/>
          <a:ext cx="9144000" cy="5439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0" y="786458"/>
            <a:ext cx="9144000" cy="369332"/>
          </a:xfrm>
          <a:prstGeom prst="rect">
            <a:avLst/>
          </a:prstGeom>
          <a:noFill/>
        </p:spPr>
        <p:txBody>
          <a:bodyPr wrap="square" rtlCol="0">
            <a:spAutoFit/>
          </a:bodyPr>
          <a:lstStyle/>
          <a:p>
            <a:r>
              <a:rPr lang="en-US" i="1" dirty="0" smtClean="0">
                <a:solidFill>
                  <a:schemeClr val="bg2">
                    <a:lumMod val="20000"/>
                    <a:lumOff val="80000"/>
                  </a:schemeClr>
                </a:solidFill>
              </a:rPr>
              <a:t>Definitions, protocols, results displayed as rates,  benchmarking </a:t>
            </a:r>
            <a:endParaRPr lang="en-US" i="1" dirty="0">
              <a:solidFill>
                <a:schemeClr val="bg2">
                  <a:lumMod val="20000"/>
                  <a:lumOff val="80000"/>
                </a:schemeClr>
              </a:solidFill>
            </a:endParaRPr>
          </a:p>
        </p:txBody>
      </p:sp>
    </p:spTree>
    <p:extLst>
      <p:ext uri="{BB962C8B-B14F-4D97-AF65-F5344CB8AC3E}">
        <p14:creationId xmlns:p14="http://schemas.microsoft.com/office/powerpoint/2010/main" val="297656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000" t="18666" r="24000" b="10000"/>
          <a:stretch/>
        </p:blipFill>
        <p:spPr bwMode="auto">
          <a:xfrm>
            <a:off x="0" y="8384"/>
            <a:ext cx="9144000" cy="684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952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115715" name="Picture 3"/>
          <p:cNvPicPr>
            <a:picLocks noChangeAspect="1" noChangeArrowheads="1"/>
          </p:cNvPicPr>
          <p:nvPr/>
        </p:nvPicPr>
        <p:blipFill rotWithShape="1">
          <a:blip r:embed="rId3" cstate="print">
            <a:extLst/>
          </a:blip>
          <a:srcRect l="17730" t="15602" r="16618"/>
          <a:stretch/>
        </p:blipFill>
        <p:spPr bwMode="auto">
          <a:xfrm>
            <a:off x="0" y="0"/>
            <a:ext cx="9144000" cy="6858000"/>
          </a:xfrm>
          <a:prstGeom prst="rect">
            <a:avLst/>
          </a:prstGeom>
          <a:noFill/>
          <a:ln w="9525">
            <a:noFill/>
            <a:miter lim="800000"/>
            <a:headEnd/>
            <a:tailEnd/>
          </a:ln>
          <a:effectLst>
            <a:glow rad="101600">
              <a:schemeClr val="accent3">
                <a:satMod val="175000"/>
                <a:alpha val="40000"/>
              </a:schemeClr>
            </a:glow>
          </a:effectLst>
        </p:spPr>
      </p:pic>
      <p:sp>
        <p:nvSpPr>
          <p:cNvPr id="4" name="TextBox 3"/>
          <p:cNvSpPr txBox="1"/>
          <p:nvPr/>
        </p:nvSpPr>
        <p:spPr>
          <a:xfrm>
            <a:off x="2195736" y="6550223"/>
            <a:ext cx="3888432" cy="338554"/>
          </a:xfrm>
          <a:prstGeom prst="rect">
            <a:avLst/>
          </a:prstGeom>
          <a:noFill/>
        </p:spPr>
        <p:txBody>
          <a:bodyPr wrap="square" rtlCol="0">
            <a:spAutoFit/>
          </a:bodyPr>
          <a:lstStyle/>
          <a:p>
            <a:r>
              <a:rPr lang="en-US" sz="1600" b="1" dirty="0" smtClean="0">
                <a:solidFill>
                  <a:schemeClr val="bg2">
                    <a:lumMod val="60000"/>
                    <a:lumOff val="40000"/>
                  </a:schemeClr>
                </a:solidFill>
              </a:rPr>
              <a:t>Structure: </a:t>
            </a:r>
            <a:r>
              <a:rPr lang="en-US" sz="1600" b="1" smtClean="0">
                <a:solidFill>
                  <a:schemeClr val="bg2">
                    <a:lumMod val="60000"/>
                    <a:lumOff val="40000"/>
                  </a:schemeClr>
                </a:solidFill>
              </a:rPr>
              <a:t>SENIC-DELPHI- Others.</a:t>
            </a:r>
            <a:endParaRPr lang="en-GB" sz="1600" b="1" dirty="0">
              <a:solidFill>
                <a:schemeClr val="bg2">
                  <a:lumMod val="60000"/>
                  <a:lumOff val="40000"/>
                </a:schemeClr>
              </a:solidFill>
            </a:endParaRPr>
          </a:p>
        </p:txBody>
      </p:sp>
      <p:sp>
        <p:nvSpPr>
          <p:cNvPr id="6" name="TextBox 5"/>
          <p:cNvSpPr txBox="1"/>
          <p:nvPr/>
        </p:nvSpPr>
        <p:spPr>
          <a:xfrm>
            <a:off x="2933818" y="6035391"/>
            <a:ext cx="4500500" cy="338554"/>
          </a:xfrm>
          <a:prstGeom prst="rect">
            <a:avLst/>
          </a:prstGeom>
          <a:noFill/>
        </p:spPr>
        <p:txBody>
          <a:bodyPr wrap="square" rtlCol="0">
            <a:spAutoFit/>
          </a:bodyPr>
          <a:lstStyle/>
          <a:p>
            <a:r>
              <a:rPr lang="en-US" sz="1600" b="1" dirty="0" smtClean="0">
                <a:solidFill>
                  <a:schemeClr val="bg2">
                    <a:lumMod val="60000"/>
                    <a:lumOff val="40000"/>
                  </a:schemeClr>
                </a:solidFill>
              </a:rPr>
              <a:t>Pre-requisites: qualification-CBIC</a:t>
            </a:r>
            <a:endParaRPr lang="en-GB" sz="1600" b="1" dirty="0">
              <a:solidFill>
                <a:schemeClr val="bg2">
                  <a:lumMod val="60000"/>
                  <a:lumOff val="40000"/>
                </a:schemeClr>
              </a:solidFill>
            </a:endParaRPr>
          </a:p>
        </p:txBody>
      </p:sp>
      <p:sp>
        <p:nvSpPr>
          <p:cNvPr id="7" name="TextBox 6"/>
          <p:cNvSpPr txBox="1"/>
          <p:nvPr/>
        </p:nvSpPr>
        <p:spPr>
          <a:xfrm>
            <a:off x="3491880" y="5696837"/>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Competencies :APIC</a:t>
            </a:r>
            <a:endParaRPr lang="en-GB" sz="1600" b="1" dirty="0">
              <a:solidFill>
                <a:schemeClr val="bg2">
                  <a:lumMod val="60000"/>
                  <a:lumOff val="40000"/>
                </a:schemeClr>
              </a:solidFill>
            </a:endParaRPr>
          </a:p>
        </p:txBody>
      </p:sp>
      <p:sp>
        <p:nvSpPr>
          <p:cNvPr id="8" name="TextBox 7"/>
          <p:cNvSpPr txBox="1"/>
          <p:nvPr/>
        </p:nvSpPr>
        <p:spPr>
          <a:xfrm>
            <a:off x="3995936" y="5316018"/>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Value: first do no harm </a:t>
            </a:r>
            <a:endParaRPr lang="en-GB" sz="1600" b="1" dirty="0">
              <a:solidFill>
                <a:schemeClr val="bg2">
                  <a:lumMod val="60000"/>
                  <a:lumOff val="40000"/>
                </a:schemeClr>
              </a:solidFill>
            </a:endParaRPr>
          </a:p>
        </p:txBody>
      </p:sp>
      <p:sp>
        <p:nvSpPr>
          <p:cNvPr id="5" name="TextBox 4"/>
          <p:cNvSpPr txBox="1"/>
          <p:nvPr/>
        </p:nvSpPr>
        <p:spPr>
          <a:xfrm>
            <a:off x="4671392" y="4089745"/>
            <a:ext cx="4409728" cy="830997"/>
          </a:xfrm>
          <a:prstGeom prst="rect">
            <a:avLst/>
          </a:prstGeom>
          <a:noFill/>
        </p:spPr>
        <p:txBody>
          <a:bodyPr wrap="square" rtlCol="0">
            <a:spAutoFit/>
          </a:bodyPr>
          <a:lstStyle/>
          <a:p>
            <a:r>
              <a:rPr lang="en-US" sz="1600" b="1" dirty="0" smtClean="0">
                <a:solidFill>
                  <a:srgbClr val="C00000"/>
                </a:solidFill>
              </a:rPr>
              <a:t>Role dvlpt: entry, transition, confirmation </a:t>
            </a:r>
          </a:p>
          <a:p>
            <a:r>
              <a:rPr lang="en-US" sz="1600" b="1" dirty="0" smtClean="0">
                <a:solidFill>
                  <a:srgbClr val="C00000"/>
                </a:solidFill>
              </a:rPr>
              <a:t>Multiple roles</a:t>
            </a:r>
          </a:p>
          <a:p>
            <a:r>
              <a:rPr lang="en-US" sz="1600" b="1" dirty="0" smtClean="0">
                <a:solidFill>
                  <a:srgbClr val="C00000"/>
                </a:solidFill>
              </a:rPr>
              <a:t>Role conflict</a:t>
            </a:r>
            <a:endParaRPr lang="en-GB" sz="1600" b="1" dirty="0">
              <a:solidFill>
                <a:srgbClr val="C00000"/>
              </a:solidFill>
            </a:endParaRPr>
          </a:p>
        </p:txBody>
      </p:sp>
      <p:sp>
        <p:nvSpPr>
          <p:cNvPr id="10" name="TextBox 9"/>
          <p:cNvSpPr txBox="1"/>
          <p:nvPr/>
        </p:nvSpPr>
        <p:spPr>
          <a:xfrm>
            <a:off x="0" y="4042518"/>
            <a:ext cx="4409728" cy="1077218"/>
          </a:xfrm>
          <a:prstGeom prst="rect">
            <a:avLst/>
          </a:prstGeom>
          <a:noFill/>
        </p:spPr>
        <p:txBody>
          <a:bodyPr wrap="square" rtlCol="0">
            <a:spAutoFit/>
          </a:bodyPr>
          <a:lstStyle/>
          <a:p>
            <a:pPr algn="r"/>
            <a:r>
              <a:rPr lang="en-US" sz="1600" b="1" dirty="0" smtClean="0">
                <a:solidFill>
                  <a:srgbClr val="C00000"/>
                </a:solidFill>
              </a:rPr>
              <a:t>Role overload</a:t>
            </a:r>
          </a:p>
          <a:p>
            <a:pPr algn="r"/>
            <a:r>
              <a:rPr lang="en-US" sz="1600" b="1" dirty="0" smtClean="0">
                <a:solidFill>
                  <a:srgbClr val="C00000"/>
                </a:solidFill>
              </a:rPr>
              <a:t>Role ambiguity</a:t>
            </a:r>
          </a:p>
          <a:p>
            <a:pPr algn="r"/>
            <a:r>
              <a:rPr lang="en-US" sz="1600" b="1" dirty="0" smtClean="0">
                <a:solidFill>
                  <a:srgbClr val="C00000"/>
                </a:solidFill>
              </a:rPr>
              <a:t>Engagement and  consciousness</a:t>
            </a:r>
          </a:p>
          <a:p>
            <a:pPr algn="r"/>
            <a:r>
              <a:rPr lang="en-US" sz="1600" b="1" dirty="0" smtClean="0">
                <a:solidFill>
                  <a:srgbClr val="C00000"/>
                </a:solidFill>
              </a:rPr>
              <a:t>Adaptability and passion</a:t>
            </a:r>
            <a:endParaRPr lang="en-GB" sz="1600" b="1" dirty="0">
              <a:solidFill>
                <a:srgbClr val="C00000"/>
              </a:solidFill>
            </a:endParaRPr>
          </a:p>
        </p:txBody>
      </p:sp>
      <p:cxnSp>
        <p:nvCxnSpPr>
          <p:cNvPr id="11" name="Straight Connector 10"/>
          <p:cNvCxnSpPr/>
          <p:nvPr/>
        </p:nvCxnSpPr>
        <p:spPr>
          <a:xfrm>
            <a:off x="-26876" y="5076922"/>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a:off x="-252536" y="4042518"/>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3" name="TextBox 12"/>
          <p:cNvSpPr txBox="1"/>
          <p:nvPr/>
        </p:nvSpPr>
        <p:spPr>
          <a:xfrm>
            <a:off x="0" y="0"/>
            <a:ext cx="4671392" cy="830997"/>
          </a:xfrm>
          <a:prstGeom prst="rect">
            <a:avLst/>
          </a:prstGeom>
          <a:noFill/>
        </p:spPr>
        <p:txBody>
          <a:bodyPr wrap="square" rtlCol="0">
            <a:spAutoFit/>
          </a:bodyPr>
          <a:lstStyle/>
          <a:p>
            <a:r>
              <a:rPr lang="en-US" sz="2400" b="1" dirty="0" smtClean="0">
                <a:solidFill>
                  <a:schemeClr val="accent2">
                    <a:lumMod val="25000"/>
                  </a:schemeClr>
                </a:solidFill>
              </a:rPr>
              <a:t>Infection Control: The Science</a:t>
            </a:r>
          </a:p>
          <a:p>
            <a:r>
              <a:rPr lang="en-US" sz="2400" b="1" dirty="0" smtClean="0">
                <a:solidFill>
                  <a:schemeClr val="accent2">
                    <a:lumMod val="25000"/>
                  </a:schemeClr>
                </a:solidFill>
              </a:rPr>
              <a:t>of a Profession </a:t>
            </a:r>
            <a:endParaRPr lang="en-GB" sz="2400" b="1" dirty="0">
              <a:solidFill>
                <a:schemeClr val="accent2">
                  <a:lumMod val="25000"/>
                </a:schemeClr>
              </a:solidFill>
            </a:endParaRPr>
          </a:p>
        </p:txBody>
      </p:sp>
      <p:pic>
        <p:nvPicPr>
          <p:cNvPr id="17" name="Picture 10" descr="https://encrypted-tbn2.gstatic.com/images?q=tbn:ANd9GcQbM_THgnpw5jgPSo8V00DYb_3r_GaLLVC5wB_IFMYOB30oOcF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891" y="68997"/>
            <a:ext cx="1490431"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173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115715" name="Picture 3"/>
          <p:cNvPicPr>
            <a:picLocks noChangeAspect="1" noChangeArrowheads="1"/>
          </p:cNvPicPr>
          <p:nvPr/>
        </p:nvPicPr>
        <p:blipFill rotWithShape="1">
          <a:blip r:embed="rId3" cstate="print"/>
          <a:srcRect l="17730" t="15602" r="16618"/>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195736" y="6550223"/>
            <a:ext cx="3888432" cy="338554"/>
          </a:xfrm>
          <a:prstGeom prst="rect">
            <a:avLst/>
          </a:prstGeom>
          <a:noFill/>
        </p:spPr>
        <p:txBody>
          <a:bodyPr wrap="square" rtlCol="0">
            <a:spAutoFit/>
          </a:bodyPr>
          <a:lstStyle/>
          <a:p>
            <a:r>
              <a:rPr lang="en-US" sz="1600" b="1" dirty="0" smtClean="0">
                <a:solidFill>
                  <a:schemeClr val="bg2">
                    <a:lumMod val="60000"/>
                    <a:lumOff val="40000"/>
                  </a:schemeClr>
                </a:solidFill>
              </a:rPr>
              <a:t>Structure: SENIC-DELPHI- </a:t>
            </a:r>
            <a:r>
              <a:rPr lang="en-US" sz="1600" b="1" dirty="0" err="1" smtClean="0">
                <a:solidFill>
                  <a:schemeClr val="bg2">
                    <a:lumMod val="60000"/>
                    <a:lumOff val="40000"/>
                  </a:schemeClr>
                </a:solidFill>
              </a:rPr>
              <a:t>Ohters</a:t>
            </a:r>
            <a:r>
              <a:rPr lang="en-US" sz="1600" b="1" dirty="0" smtClean="0">
                <a:solidFill>
                  <a:schemeClr val="bg2">
                    <a:lumMod val="60000"/>
                    <a:lumOff val="40000"/>
                  </a:schemeClr>
                </a:solidFill>
              </a:rPr>
              <a:t>.</a:t>
            </a:r>
            <a:endParaRPr lang="en-GB" sz="1600" b="1" dirty="0">
              <a:solidFill>
                <a:schemeClr val="bg2">
                  <a:lumMod val="60000"/>
                  <a:lumOff val="40000"/>
                </a:schemeClr>
              </a:solidFill>
            </a:endParaRPr>
          </a:p>
        </p:txBody>
      </p:sp>
      <p:sp>
        <p:nvSpPr>
          <p:cNvPr id="6" name="TextBox 5"/>
          <p:cNvSpPr txBox="1"/>
          <p:nvPr/>
        </p:nvSpPr>
        <p:spPr>
          <a:xfrm>
            <a:off x="2933818" y="6035391"/>
            <a:ext cx="4500500" cy="338554"/>
          </a:xfrm>
          <a:prstGeom prst="rect">
            <a:avLst/>
          </a:prstGeom>
          <a:noFill/>
        </p:spPr>
        <p:txBody>
          <a:bodyPr wrap="square" rtlCol="0">
            <a:spAutoFit/>
          </a:bodyPr>
          <a:lstStyle/>
          <a:p>
            <a:r>
              <a:rPr lang="en-US" sz="1600" b="1" dirty="0" smtClean="0">
                <a:solidFill>
                  <a:schemeClr val="bg2">
                    <a:lumMod val="60000"/>
                    <a:lumOff val="40000"/>
                  </a:schemeClr>
                </a:solidFill>
              </a:rPr>
              <a:t>Pre-requisites: qualification-CBIC</a:t>
            </a:r>
            <a:endParaRPr lang="en-GB" sz="1600" b="1" dirty="0">
              <a:solidFill>
                <a:schemeClr val="bg2">
                  <a:lumMod val="60000"/>
                  <a:lumOff val="40000"/>
                </a:schemeClr>
              </a:solidFill>
            </a:endParaRPr>
          </a:p>
        </p:txBody>
      </p:sp>
      <p:sp>
        <p:nvSpPr>
          <p:cNvPr id="7" name="TextBox 6"/>
          <p:cNvSpPr txBox="1"/>
          <p:nvPr/>
        </p:nvSpPr>
        <p:spPr>
          <a:xfrm>
            <a:off x="3491880" y="5696837"/>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Competencies :APIC</a:t>
            </a:r>
            <a:endParaRPr lang="en-GB" sz="1600" b="1" dirty="0">
              <a:solidFill>
                <a:schemeClr val="bg2">
                  <a:lumMod val="60000"/>
                  <a:lumOff val="40000"/>
                </a:schemeClr>
              </a:solidFill>
            </a:endParaRPr>
          </a:p>
        </p:txBody>
      </p:sp>
      <p:sp>
        <p:nvSpPr>
          <p:cNvPr id="8" name="TextBox 7"/>
          <p:cNvSpPr txBox="1"/>
          <p:nvPr/>
        </p:nvSpPr>
        <p:spPr>
          <a:xfrm>
            <a:off x="3995936" y="5316018"/>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Value: first do no harm </a:t>
            </a:r>
            <a:endParaRPr lang="en-GB" sz="1600" b="1" dirty="0">
              <a:solidFill>
                <a:schemeClr val="bg2">
                  <a:lumMod val="60000"/>
                  <a:lumOff val="40000"/>
                </a:schemeClr>
              </a:solidFill>
            </a:endParaRPr>
          </a:p>
        </p:txBody>
      </p:sp>
      <p:sp>
        <p:nvSpPr>
          <p:cNvPr id="5" name="TextBox 4"/>
          <p:cNvSpPr txBox="1"/>
          <p:nvPr/>
        </p:nvSpPr>
        <p:spPr>
          <a:xfrm>
            <a:off x="4671392" y="4089745"/>
            <a:ext cx="4409728" cy="830997"/>
          </a:xfrm>
          <a:prstGeom prst="rect">
            <a:avLst/>
          </a:prstGeom>
          <a:noFill/>
        </p:spPr>
        <p:txBody>
          <a:bodyPr wrap="square" rtlCol="0">
            <a:spAutoFit/>
          </a:bodyPr>
          <a:lstStyle/>
          <a:p>
            <a:r>
              <a:rPr lang="en-US" sz="1600" b="1" dirty="0" smtClean="0">
                <a:solidFill>
                  <a:srgbClr val="C00000"/>
                </a:solidFill>
              </a:rPr>
              <a:t>Role dvlpt: entrée, transition, confirmation </a:t>
            </a:r>
          </a:p>
          <a:p>
            <a:r>
              <a:rPr lang="en-US" sz="1600" b="1" dirty="0" smtClean="0">
                <a:solidFill>
                  <a:srgbClr val="C00000"/>
                </a:solidFill>
              </a:rPr>
              <a:t>Multiple roles</a:t>
            </a:r>
          </a:p>
          <a:p>
            <a:r>
              <a:rPr lang="en-US" sz="1600" b="1" dirty="0" smtClean="0">
                <a:solidFill>
                  <a:srgbClr val="C00000"/>
                </a:solidFill>
              </a:rPr>
              <a:t>Role conflict</a:t>
            </a:r>
            <a:endParaRPr lang="en-GB" sz="1600" b="1" dirty="0">
              <a:solidFill>
                <a:srgbClr val="C00000"/>
              </a:solidFill>
            </a:endParaRPr>
          </a:p>
        </p:txBody>
      </p:sp>
      <p:sp>
        <p:nvSpPr>
          <p:cNvPr id="10" name="TextBox 9"/>
          <p:cNvSpPr txBox="1"/>
          <p:nvPr/>
        </p:nvSpPr>
        <p:spPr>
          <a:xfrm>
            <a:off x="0" y="4042518"/>
            <a:ext cx="4409728" cy="1077218"/>
          </a:xfrm>
          <a:prstGeom prst="rect">
            <a:avLst/>
          </a:prstGeom>
          <a:noFill/>
        </p:spPr>
        <p:txBody>
          <a:bodyPr wrap="square" rtlCol="0">
            <a:spAutoFit/>
          </a:bodyPr>
          <a:lstStyle/>
          <a:p>
            <a:pPr algn="r"/>
            <a:r>
              <a:rPr lang="en-US" sz="1600" b="1" dirty="0" smtClean="0">
                <a:solidFill>
                  <a:srgbClr val="C00000"/>
                </a:solidFill>
              </a:rPr>
              <a:t>Role overload</a:t>
            </a:r>
          </a:p>
          <a:p>
            <a:pPr algn="r"/>
            <a:r>
              <a:rPr lang="en-US" sz="1600" b="1" dirty="0" smtClean="0">
                <a:solidFill>
                  <a:srgbClr val="C00000"/>
                </a:solidFill>
              </a:rPr>
              <a:t>Role ambiguity</a:t>
            </a:r>
          </a:p>
          <a:p>
            <a:pPr algn="r"/>
            <a:r>
              <a:rPr lang="en-US" sz="1600" b="1" dirty="0" smtClean="0">
                <a:solidFill>
                  <a:srgbClr val="C00000"/>
                </a:solidFill>
              </a:rPr>
              <a:t>Engagement and  consciousness</a:t>
            </a:r>
          </a:p>
          <a:p>
            <a:pPr algn="r"/>
            <a:r>
              <a:rPr lang="en-US" sz="1600" b="1" dirty="0" smtClean="0">
                <a:solidFill>
                  <a:srgbClr val="C00000"/>
                </a:solidFill>
              </a:rPr>
              <a:t>Adaptability and passion</a:t>
            </a:r>
            <a:endParaRPr lang="en-GB" sz="1600" b="1" dirty="0">
              <a:solidFill>
                <a:srgbClr val="C00000"/>
              </a:solidFill>
            </a:endParaRPr>
          </a:p>
        </p:txBody>
      </p:sp>
      <p:cxnSp>
        <p:nvCxnSpPr>
          <p:cNvPr id="11" name="Straight Connector 10"/>
          <p:cNvCxnSpPr/>
          <p:nvPr/>
        </p:nvCxnSpPr>
        <p:spPr>
          <a:xfrm>
            <a:off x="-26876" y="5076922"/>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a:off x="-252536" y="4042518"/>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3" name="TextBox 12"/>
          <p:cNvSpPr txBox="1"/>
          <p:nvPr/>
        </p:nvSpPr>
        <p:spPr>
          <a:xfrm>
            <a:off x="0" y="0"/>
            <a:ext cx="4671392" cy="830997"/>
          </a:xfrm>
          <a:prstGeom prst="rect">
            <a:avLst/>
          </a:prstGeom>
          <a:noFill/>
        </p:spPr>
        <p:txBody>
          <a:bodyPr wrap="square" rtlCol="0">
            <a:spAutoFit/>
          </a:bodyPr>
          <a:lstStyle/>
          <a:p>
            <a:r>
              <a:rPr lang="en-US" sz="2400" b="1" dirty="0" smtClean="0">
                <a:solidFill>
                  <a:schemeClr val="accent2">
                    <a:lumMod val="25000"/>
                  </a:schemeClr>
                </a:solidFill>
              </a:rPr>
              <a:t>Infection control: the science</a:t>
            </a:r>
          </a:p>
          <a:p>
            <a:r>
              <a:rPr lang="en-US" sz="2400" b="1" dirty="0" smtClean="0">
                <a:solidFill>
                  <a:schemeClr val="accent2">
                    <a:lumMod val="25000"/>
                  </a:schemeClr>
                </a:solidFill>
              </a:rPr>
              <a:t>of a profession </a:t>
            </a:r>
            <a:endParaRPr lang="en-GB" sz="2400" b="1" dirty="0">
              <a:solidFill>
                <a:schemeClr val="accent2">
                  <a:lumMod val="25000"/>
                </a:schemeClr>
              </a:solidFill>
            </a:endParaRPr>
          </a:p>
        </p:txBody>
      </p:sp>
      <p:pic>
        <p:nvPicPr>
          <p:cNvPr id="17" name="Picture 10" descr="https://encrypted-tbn2.gstatic.com/images?q=tbn:ANd9GcQbM_THgnpw5jgPSo8V00DYb_3r_GaLLVC5wB_IFMYOB30oOcF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891" y="68997"/>
            <a:ext cx="1490431"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52536" y="-99392"/>
            <a:ext cx="9793088" cy="5176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05648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760"/>
          </a:xfrm>
        </p:spPr>
        <p:txBody>
          <a:bodyPr>
            <a:normAutofit/>
          </a:bodyPr>
          <a:lstStyle/>
          <a:p>
            <a:pPr algn="ctr"/>
            <a:r>
              <a:rPr lang="en-US" sz="4800" b="1" dirty="0" smtClean="0">
                <a:solidFill>
                  <a:schemeClr val="bg2">
                    <a:lumMod val="20000"/>
                    <a:lumOff val="80000"/>
                  </a:schemeClr>
                </a:solidFill>
              </a:rPr>
              <a:t>Historical perspective</a:t>
            </a:r>
            <a:endParaRPr lang="en-GB" sz="4800" b="1" dirty="0">
              <a:solidFill>
                <a:schemeClr val="bg2">
                  <a:lumMod val="20000"/>
                  <a:lumOff val="80000"/>
                </a:schemeClr>
              </a:solidFill>
            </a:endParaRPr>
          </a:p>
        </p:txBody>
      </p:sp>
      <p:sp>
        <p:nvSpPr>
          <p:cNvPr id="6" name="Content Placeholder 2"/>
          <p:cNvSpPr>
            <a:spLocks noGrp="1"/>
          </p:cNvSpPr>
          <p:nvPr>
            <p:ph idx="1"/>
          </p:nvPr>
        </p:nvSpPr>
        <p:spPr>
          <a:xfrm>
            <a:off x="34636" y="1447800"/>
            <a:ext cx="6553587" cy="4525963"/>
          </a:xfrm>
        </p:spPr>
        <p:txBody>
          <a:bodyPr>
            <a:normAutofit lnSpcReduction="10000"/>
          </a:bodyPr>
          <a:lstStyle/>
          <a:p>
            <a:pPr algn="just"/>
            <a:r>
              <a:rPr lang="en-US" sz="2800" dirty="0" smtClean="0"/>
              <a:t>The 50s &amp; 60s pandemics in the US and Britain.</a:t>
            </a:r>
          </a:p>
          <a:p>
            <a:pPr algn="just"/>
            <a:endParaRPr lang="en-US" sz="2800" dirty="0" smtClean="0"/>
          </a:p>
          <a:p>
            <a:pPr algn="just"/>
            <a:r>
              <a:rPr lang="en-US" sz="2800" dirty="0" smtClean="0">
                <a:solidFill>
                  <a:schemeClr val="accent2">
                    <a:lumMod val="50000"/>
                  </a:schemeClr>
                </a:solidFill>
              </a:rPr>
              <a:t>1959: In Britain, infection control sister </a:t>
            </a:r>
            <a:r>
              <a:rPr lang="en-US" sz="1600" b="1" dirty="0" smtClean="0"/>
              <a:t>(role: to document the incidence of infections, advising on preventative measures and assessing the efficacy of these interventions).</a:t>
            </a:r>
          </a:p>
          <a:p>
            <a:pPr algn="just"/>
            <a:endParaRPr lang="en-US" sz="1600" dirty="0"/>
          </a:p>
          <a:p>
            <a:pPr algn="just"/>
            <a:r>
              <a:rPr lang="en-US" sz="2800" dirty="0" smtClean="0">
                <a:solidFill>
                  <a:schemeClr val="accent2">
                    <a:lumMod val="50000"/>
                  </a:schemeClr>
                </a:solidFill>
              </a:rPr>
              <a:t>1963: In USA, infection control nurse</a:t>
            </a:r>
            <a:r>
              <a:rPr lang="en-US" sz="2800" dirty="0" smtClean="0"/>
              <a:t> </a:t>
            </a:r>
            <a:r>
              <a:rPr lang="en-US" sz="1600" b="1" dirty="0" smtClean="0"/>
              <a:t>(role: surveillance of infections, supervision of isolation techniques, education of staff and advisement of the infection control committee)</a:t>
            </a:r>
            <a:endParaRPr lang="en-US" sz="1800" b="1" dirty="0" smtClean="0"/>
          </a:p>
        </p:txBody>
      </p:sp>
      <p:sp>
        <p:nvSpPr>
          <p:cNvPr id="7" name="Rectangle 5"/>
          <p:cNvSpPr/>
          <p:nvPr/>
        </p:nvSpPr>
        <p:spPr>
          <a:xfrm>
            <a:off x="-2" y="6304002"/>
            <a:ext cx="9144002" cy="553998"/>
          </a:xfrm>
          <a:prstGeom prst="rect">
            <a:avLst/>
          </a:prstGeom>
        </p:spPr>
        <p:txBody>
          <a:bodyPr wrap="square">
            <a:spAutoFit/>
          </a:bodyPr>
          <a:lstStyle/>
          <a:p>
            <a:r>
              <a:rPr lang="en-US" sz="1000" dirty="0" smtClean="0"/>
              <a:t>The "hospital epidemiologist" in U.S. hospitals, 1976-1977: a description of the head of the infection surveillance and control program. Report from the SENIC project. Infect Control. 1980 Jan-Feb;1(1):21-32.</a:t>
            </a:r>
          </a:p>
          <a:p>
            <a:r>
              <a:rPr lang="en-US" sz="1000" dirty="0" smtClean="0"/>
              <a:t>WENZEL K : The role of the infection control nurse. </a:t>
            </a:r>
            <a:r>
              <a:rPr lang="en-US" sz="1000" dirty="0" err="1" smtClean="0"/>
              <a:t>Nurs</a:t>
            </a:r>
            <a:r>
              <a:rPr lang="en-US" sz="1000" dirty="0" smtClean="0"/>
              <a:t> </a:t>
            </a:r>
            <a:r>
              <a:rPr lang="en-US" sz="1000" dirty="0" err="1" smtClean="0"/>
              <a:t>Clin</a:t>
            </a:r>
            <a:r>
              <a:rPr lang="en-US" sz="1000" dirty="0" smtClean="0"/>
              <a:t> North Am. 5::89.--98</a:t>
            </a:r>
            <a:endParaRPr lang="en-US" sz="1000" dirty="0"/>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43750" t="34375" r="18750" b="16667"/>
          <a:stretch>
            <a:fillRect/>
          </a:stretch>
        </p:blipFill>
        <p:spPr bwMode="auto">
          <a:xfrm>
            <a:off x="6804248" y="1340768"/>
            <a:ext cx="2088232" cy="2392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AIME196106010-00001"/>
          <p:cNvPicPr>
            <a:picLocks noChangeAspect="1" noChangeArrowheads="1"/>
          </p:cNvPicPr>
          <p:nvPr/>
        </p:nvPicPr>
        <p:blipFill>
          <a:blip r:embed="rId4" cstate="print">
            <a:extLst>
              <a:ext uri="{28A0092B-C50C-407E-A947-70E740481C1C}">
                <a14:useLocalDpi xmlns:a14="http://schemas.microsoft.com/office/drawing/2010/main" val="0"/>
              </a:ext>
            </a:extLst>
          </a:blip>
          <a:srcRect l="6090" t="13422" r="26917" b="50336"/>
          <a:stretch>
            <a:fillRect/>
          </a:stretch>
        </p:blipFill>
        <p:spPr bwMode="auto">
          <a:xfrm>
            <a:off x="6876256" y="3861048"/>
            <a:ext cx="1995056"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883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260648"/>
            <a:ext cx="9144000" cy="1008111"/>
          </a:xfrm>
        </p:spPr>
        <p:txBody>
          <a:bodyPr>
            <a:normAutofit fontScale="90000"/>
          </a:bodyPr>
          <a:lstStyle/>
          <a:p>
            <a:r>
              <a:rPr lang="en-US" sz="4400" b="1" dirty="0" smtClean="0">
                <a:solidFill>
                  <a:schemeClr val="bg2">
                    <a:lumMod val="20000"/>
                    <a:lumOff val="80000"/>
                  </a:schemeClr>
                </a:solidFill>
              </a:rPr>
              <a:t>The need for a scientific context…</a:t>
            </a:r>
            <a:endParaRPr lang="en-GB" sz="4000" dirty="0">
              <a:solidFill>
                <a:schemeClr val="bg2">
                  <a:lumMod val="20000"/>
                  <a:lumOff val="80000"/>
                </a:schemeClr>
              </a:solidFill>
            </a:endParaRPr>
          </a:p>
        </p:txBody>
      </p:sp>
      <p:sp>
        <p:nvSpPr>
          <p:cNvPr id="6" name="مستطيل 5"/>
          <p:cNvSpPr/>
          <p:nvPr/>
        </p:nvSpPr>
        <p:spPr>
          <a:xfrm>
            <a:off x="3635896" y="1556792"/>
            <a:ext cx="5112568" cy="4893647"/>
          </a:xfrm>
          <a:prstGeom prst="rect">
            <a:avLst/>
          </a:prstGeom>
        </p:spPr>
        <p:txBody>
          <a:bodyPr wrap="square">
            <a:spAutoFit/>
          </a:bodyPr>
          <a:lstStyle/>
          <a:p>
            <a:pPr marL="457200" indent="-457200" algn="just">
              <a:buFont typeface="Arial" pitchFamily="34" charset="0"/>
              <a:buChar char="•"/>
            </a:pPr>
            <a:r>
              <a:rPr lang="en-US" sz="2400" dirty="0" smtClean="0"/>
              <a:t>Did the creation of a position solve the issue?</a:t>
            </a:r>
          </a:p>
          <a:p>
            <a:pPr marL="457200" indent="-457200" algn="just">
              <a:buFont typeface="Arial" pitchFamily="34" charset="0"/>
              <a:buChar char="•"/>
            </a:pPr>
            <a:endParaRPr lang="en-US" sz="2400" dirty="0" smtClean="0"/>
          </a:p>
          <a:p>
            <a:pPr marL="457200" indent="-457200" algn="just">
              <a:buFont typeface="Arial" pitchFamily="34" charset="0"/>
              <a:buChar char="•"/>
            </a:pPr>
            <a:r>
              <a:rPr lang="en-US" sz="2400" dirty="0" smtClean="0"/>
              <a:t>Concerns of the American Hospital Association (AHA), the National Communicable Disease Centre and the Joint Commission on Accreditation of Hospitals (JCAH).</a:t>
            </a:r>
          </a:p>
          <a:p>
            <a:pPr marL="457200" indent="-457200" algn="just">
              <a:buFont typeface="Arial" pitchFamily="34" charset="0"/>
              <a:buChar char="•"/>
            </a:pPr>
            <a:endParaRPr lang="en-US" sz="2400" dirty="0" smtClean="0"/>
          </a:p>
          <a:p>
            <a:pPr marL="457200" indent="-457200" algn="just">
              <a:buFont typeface="Arial" pitchFamily="34" charset="0"/>
              <a:buChar char="•"/>
            </a:pPr>
            <a:r>
              <a:rPr lang="en-US" sz="2400" dirty="0" smtClean="0"/>
              <a:t>Infection control requires a balance between surveillance, education and consultation.   </a:t>
            </a:r>
          </a:p>
        </p:txBody>
      </p:sp>
      <p:pic>
        <p:nvPicPr>
          <p:cNvPr id="107522" name="Picture 2" descr="Image result for CONCERN"/>
          <p:cNvPicPr>
            <a:picLocks noChangeAspect="1" noChangeArrowheads="1"/>
          </p:cNvPicPr>
          <p:nvPr/>
        </p:nvPicPr>
        <p:blipFill>
          <a:blip r:embed="rId3" cstate="print"/>
          <a:srcRect/>
          <a:stretch>
            <a:fillRect/>
          </a:stretch>
        </p:blipFill>
        <p:spPr bwMode="auto">
          <a:xfrm>
            <a:off x="0" y="1484784"/>
            <a:ext cx="3419872" cy="46863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188000"/>
          </a:xfrm>
        </p:spPr>
        <p:txBody>
          <a:bodyPr>
            <a:normAutofit/>
          </a:bodyPr>
          <a:lstStyle/>
          <a:p>
            <a:pPr algn="ctr"/>
            <a:r>
              <a:rPr lang="en-US" sz="4800" b="1" dirty="0" smtClean="0">
                <a:solidFill>
                  <a:schemeClr val="bg2">
                    <a:lumMod val="20000"/>
                    <a:lumOff val="80000"/>
                  </a:schemeClr>
                </a:solidFill>
              </a:rPr>
              <a:t>Learning objectives </a:t>
            </a:r>
            <a:endParaRPr lang="en-GB" sz="4800" b="1" dirty="0">
              <a:solidFill>
                <a:schemeClr val="bg2">
                  <a:lumMod val="20000"/>
                  <a:lumOff val="80000"/>
                </a:schemeClr>
              </a:solidFill>
            </a:endParaRPr>
          </a:p>
        </p:txBody>
      </p:sp>
      <p:sp>
        <p:nvSpPr>
          <p:cNvPr id="3" name="عنصر نائب للمحتوى 2"/>
          <p:cNvSpPr>
            <a:spLocks noGrp="1"/>
          </p:cNvSpPr>
          <p:nvPr>
            <p:ph idx="1"/>
          </p:nvPr>
        </p:nvSpPr>
        <p:spPr>
          <a:xfrm>
            <a:off x="0" y="1340768"/>
            <a:ext cx="9144000" cy="5517232"/>
          </a:xfrm>
        </p:spPr>
        <p:txBody>
          <a:bodyPr>
            <a:normAutofit fontScale="92500" lnSpcReduction="20000"/>
          </a:bodyPr>
          <a:lstStyle/>
          <a:p>
            <a:r>
              <a:rPr lang="en-GB" i="1" dirty="0" smtClean="0"/>
              <a:t>At the end of this session, attendees should be able to:</a:t>
            </a:r>
          </a:p>
          <a:p>
            <a:pPr marL="228600"/>
            <a:endParaRPr lang="en-GB" dirty="0"/>
          </a:p>
          <a:p>
            <a:pPr marL="742950" indent="-514350">
              <a:buFont typeface="+mj-lt"/>
              <a:buAutoNum type="arabicPeriod"/>
            </a:pPr>
            <a:r>
              <a:rPr lang="en-GB" sz="3000" dirty="0" smtClean="0"/>
              <a:t>Understand the essential elements of Infection  prevention and control functions.</a:t>
            </a:r>
          </a:p>
          <a:p>
            <a:pPr marL="742950" indent="-514350">
              <a:buFont typeface="+mj-lt"/>
              <a:buAutoNum type="arabicPeriod"/>
            </a:pPr>
            <a:endParaRPr lang="en-GB" sz="3000" dirty="0" smtClean="0"/>
          </a:p>
          <a:p>
            <a:pPr marL="742950" indent="-514350">
              <a:buFont typeface="+mj-lt"/>
              <a:buAutoNum type="arabicPeriod"/>
            </a:pPr>
            <a:r>
              <a:rPr lang="en-GB" sz="3000" dirty="0" smtClean="0"/>
              <a:t>Identify and describe the science behind the IC profession.</a:t>
            </a:r>
          </a:p>
          <a:p>
            <a:pPr marL="742950" indent="-514350">
              <a:buFont typeface="+mj-lt"/>
              <a:buAutoNum type="arabicPeriod"/>
            </a:pPr>
            <a:endParaRPr lang="en-US" sz="3000" dirty="0" smtClean="0"/>
          </a:p>
          <a:p>
            <a:pPr marL="742950" indent="-514350">
              <a:buFont typeface="+mj-lt"/>
              <a:buAutoNum type="arabicPeriod"/>
            </a:pPr>
            <a:r>
              <a:rPr lang="en-GB" sz="3000" dirty="0" smtClean="0"/>
              <a:t>Recognize three challenges in the IC practice and ways to tackle them.</a:t>
            </a:r>
          </a:p>
          <a:p>
            <a:pPr marL="742950" indent="-514350">
              <a:buFont typeface="+mj-lt"/>
              <a:buAutoNum type="arabicPeriod"/>
            </a:pPr>
            <a:endParaRPr lang="en-GB" sz="3000" dirty="0" smtClean="0"/>
          </a:p>
          <a:p>
            <a:pPr marL="742950" indent="-514350">
              <a:buFont typeface="+mj-lt"/>
              <a:buAutoNum type="arabicPeriod"/>
            </a:pPr>
            <a:r>
              <a:rPr lang="en-US" sz="3000" i="1" dirty="0" smtClean="0"/>
              <a:t>To be asked later</a:t>
            </a:r>
            <a:r>
              <a:rPr lang="en-US" sz="3000" i="1" dirty="0" smtClean="0">
                <a:sym typeface="Wingdings" pitchFamily="2" charset="2"/>
              </a:rPr>
              <a:t>.</a:t>
            </a:r>
            <a:endParaRPr lang="en-GB" sz="3000" i="1" dirty="0" smtClean="0"/>
          </a:p>
          <a:p>
            <a:pPr marL="628650" indent="-400050">
              <a:buFont typeface="Arial" pitchFamily="34" charset="0"/>
              <a:buChar char="•"/>
            </a:pPr>
            <a:endParaRPr lang="en-US" sz="3000" dirty="0" smtClean="0"/>
          </a:p>
          <a:p>
            <a:pPr marL="628650" indent="-400050">
              <a:buFont typeface="Arial" pitchFamily="34" charset="0"/>
              <a:buChar char="•"/>
            </a:pPr>
            <a:endParaRPr lang="en-GB" sz="3000" dirty="0" smtClean="0"/>
          </a:p>
          <a:p>
            <a:endParaRPr lang="en-US" dirty="0" smtClean="0"/>
          </a:p>
          <a:p>
            <a:endParaRPr lang="en-US" dirty="0" smtClean="0"/>
          </a:p>
          <a:p>
            <a:endParaRPr lang="en-GB" dirty="0"/>
          </a:p>
        </p:txBody>
      </p:sp>
      <p:pic>
        <p:nvPicPr>
          <p:cNvPr id="2050" name="Picture 2" descr="Image result for smiley f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4076" y="5949280"/>
            <a:ext cx="659611" cy="659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8858250" cy="1188000"/>
          </a:xfrm>
        </p:spPr>
        <p:txBody>
          <a:bodyPr>
            <a:normAutofit/>
          </a:bodyPr>
          <a:lstStyle/>
          <a:p>
            <a:pPr algn="ctr"/>
            <a:r>
              <a:rPr lang="en-US" sz="3600" b="1" dirty="0" smtClean="0">
                <a:solidFill>
                  <a:schemeClr val="bg2">
                    <a:lumMod val="20000"/>
                    <a:lumOff val="80000"/>
                  </a:schemeClr>
                </a:solidFill>
              </a:rPr>
              <a:t>Study on the Efficacy of </a:t>
            </a:r>
            <a:r>
              <a:rPr lang="en-US" sz="3600" b="1" dirty="0" err="1" smtClean="0">
                <a:solidFill>
                  <a:schemeClr val="bg2">
                    <a:lumMod val="20000"/>
                    <a:lumOff val="80000"/>
                  </a:schemeClr>
                </a:solidFill>
              </a:rPr>
              <a:t>Nosocomial</a:t>
            </a:r>
            <a:r>
              <a:rPr lang="en-US" sz="3600" b="1" dirty="0" smtClean="0">
                <a:solidFill>
                  <a:schemeClr val="bg2">
                    <a:lumMod val="20000"/>
                    <a:lumOff val="80000"/>
                  </a:schemeClr>
                </a:solidFill>
              </a:rPr>
              <a:t> Infection Control (SENIC Project)</a:t>
            </a:r>
            <a:endParaRPr lang="en-GB" sz="3200" dirty="0">
              <a:solidFill>
                <a:schemeClr val="bg2">
                  <a:lumMod val="20000"/>
                  <a:lumOff val="80000"/>
                </a:schemeClr>
              </a:solidFill>
            </a:endParaRPr>
          </a:p>
        </p:txBody>
      </p:sp>
      <p:sp>
        <p:nvSpPr>
          <p:cNvPr id="4" name="Content Placeholder 2"/>
          <p:cNvSpPr>
            <a:spLocks noGrp="1"/>
          </p:cNvSpPr>
          <p:nvPr>
            <p:ph idx="1"/>
          </p:nvPr>
        </p:nvSpPr>
        <p:spPr>
          <a:xfrm>
            <a:off x="304800" y="1772816"/>
            <a:ext cx="8839200" cy="3810000"/>
          </a:xfrm>
        </p:spPr>
        <p:txBody>
          <a:bodyPr>
            <a:normAutofit/>
          </a:bodyPr>
          <a:lstStyle/>
          <a:p>
            <a:pPr marL="0" indent="0">
              <a:buNone/>
            </a:pPr>
            <a:r>
              <a:rPr lang="en-US" sz="3200" dirty="0" smtClean="0"/>
              <a:t>Nationwide study by the CDC </a:t>
            </a:r>
            <a:r>
              <a:rPr lang="en-US" sz="2400" b="1" dirty="0" smtClean="0"/>
              <a:t>(3-phased project 1974-1983) </a:t>
            </a:r>
          </a:p>
          <a:p>
            <a:pPr marL="0" indent="0">
              <a:buNone/>
            </a:pPr>
            <a:endParaRPr lang="en-US" b="1" dirty="0" smtClean="0"/>
          </a:p>
          <a:p>
            <a:pPr marL="0" indent="0">
              <a:buNone/>
            </a:pPr>
            <a:r>
              <a:rPr lang="en-US" sz="3600" b="1" dirty="0" smtClean="0"/>
              <a:t>Aim: </a:t>
            </a:r>
          </a:p>
          <a:p>
            <a:pPr marL="0" indent="0">
              <a:buNone/>
            </a:pPr>
            <a:r>
              <a:rPr lang="en-US" dirty="0" smtClean="0"/>
              <a:t>      </a:t>
            </a:r>
            <a:r>
              <a:rPr lang="en-US" sz="3200" dirty="0" smtClean="0"/>
              <a:t>To evaluate approaches to infection control.</a:t>
            </a:r>
            <a:r>
              <a:rPr lang="en-US" dirty="0" smtClean="0"/>
              <a:t> </a:t>
            </a:r>
          </a:p>
          <a:p>
            <a:pPr marL="0" indent="0">
              <a:buNone/>
            </a:pPr>
            <a:endParaRPr lang="en-US" dirty="0" smtClean="0"/>
          </a:p>
        </p:txBody>
      </p:sp>
      <p:sp>
        <p:nvSpPr>
          <p:cNvPr id="5" name="Rectangle 3"/>
          <p:cNvSpPr/>
          <p:nvPr/>
        </p:nvSpPr>
        <p:spPr>
          <a:xfrm>
            <a:off x="0" y="6396335"/>
            <a:ext cx="9144000" cy="523220"/>
          </a:xfrm>
          <a:prstGeom prst="rect">
            <a:avLst/>
          </a:prstGeom>
        </p:spPr>
        <p:txBody>
          <a:bodyPr wrap="square">
            <a:spAutoFit/>
          </a:bodyPr>
          <a:lstStyle/>
          <a:p>
            <a:r>
              <a:rPr lang="en-US" sz="1400" dirty="0" smtClean="0"/>
              <a:t>Haley RW, </a:t>
            </a:r>
            <a:r>
              <a:rPr lang="en-US" sz="1400" dirty="0" err="1" smtClean="0"/>
              <a:t>Quade</a:t>
            </a:r>
            <a:r>
              <a:rPr lang="en-US" sz="1400" dirty="0" smtClean="0"/>
              <a:t> D, Freeman HE, Bennett JV, et al. Study on the Efficacy of Nosocomial Infection Control (SENIC Project): Summary of study design. American Journal of Epidemiology 1980;111(5);472‑85.</a:t>
            </a:r>
            <a:endParaRPr lang="en-US"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a:buNone/>
            </a:pPr>
            <a:r>
              <a:rPr lang="en-US" sz="2800" b="1" dirty="0"/>
              <a:t>Three </a:t>
            </a:r>
            <a:r>
              <a:rPr lang="en-US" sz="2800" b="1" dirty="0" smtClean="0"/>
              <a:t> primary </a:t>
            </a:r>
            <a:r>
              <a:rPr lang="en-US" sz="2800" b="1" dirty="0"/>
              <a:t>objectives</a:t>
            </a:r>
            <a:r>
              <a:rPr lang="en-US" sz="2800" dirty="0"/>
              <a:t>: </a:t>
            </a:r>
            <a:endParaRPr lang="en-US" sz="2800" dirty="0" smtClean="0"/>
          </a:p>
          <a:p>
            <a:pPr marL="0" indent="0">
              <a:buNone/>
            </a:pPr>
            <a:endParaRPr lang="en-US" sz="2800" dirty="0"/>
          </a:p>
          <a:p>
            <a:pPr marL="514350" indent="-514350">
              <a:buFont typeface="+mj-lt"/>
              <a:buAutoNum type="arabicPeriod"/>
            </a:pPr>
            <a:r>
              <a:rPr lang="en-US" sz="3600" dirty="0" smtClean="0"/>
              <a:t>Do IC programs lower infection rate.</a:t>
            </a:r>
          </a:p>
          <a:p>
            <a:pPr marL="514350" indent="-514350">
              <a:buFont typeface="+mj-lt"/>
              <a:buAutoNum type="arabicPeriod"/>
            </a:pPr>
            <a:endParaRPr lang="en-US" sz="3600" dirty="0"/>
          </a:p>
          <a:p>
            <a:pPr marL="514350" indent="-514350">
              <a:buFont typeface="+mj-lt"/>
              <a:buAutoNum type="arabicPeriod"/>
            </a:pPr>
            <a:r>
              <a:rPr lang="en-US" sz="3600" dirty="0"/>
              <a:t>T</a:t>
            </a:r>
            <a:r>
              <a:rPr lang="en-US" sz="3600" dirty="0" smtClean="0"/>
              <a:t>o </a:t>
            </a:r>
            <a:r>
              <a:rPr lang="en-US" sz="3600" dirty="0"/>
              <a:t>describe the current status of </a:t>
            </a:r>
            <a:r>
              <a:rPr lang="en-US" sz="3600" dirty="0" smtClean="0"/>
              <a:t>IC program and current Infection rates. </a:t>
            </a:r>
          </a:p>
          <a:p>
            <a:pPr marL="514350" indent="-514350">
              <a:buFont typeface="+mj-lt"/>
              <a:buAutoNum type="arabicPeriod"/>
            </a:pPr>
            <a:endParaRPr lang="en-US" sz="3600" dirty="0"/>
          </a:p>
          <a:p>
            <a:pPr marL="514350" indent="-514350">
              <a:buFont typeface="+mj-lt"/>
              <a:buAutoNum type="arabicPeriod"/>
            </a:pPr>
            <a:r>
              <a:rPr lang="en-US" sz="3600" dirty="0"/>
              <a:t>T</a:t>
            </a:r>
            <a:r>
              <a:rPr lang="en-US" sz="3600" dirty="0" smtClean="0"/>
              <a:t>o </a:t>
            </a:r>
            <a:r>
              <a:rPr lang="en-US" sz="3600" dirty="0"/>
              <a:t>demonstrate the relationships among characteristics of hospitals and patients, components of ISCPs, and changes in the infection rate.</a:t>
            </a:r>
          </a:p>
          <a:p>
            <a:endParaRPr lang="en-US" sz="2800" dirty="0"/>
          </a:p>
        </p:txBody>
      </p:sp>
    </p:spTree>
    <p:extLst>
      <p:ext uri="{BB962C8B-B14F-4D97-AF65-F5344CB8AC3E}">
        <p14:creationId xmlns:p14="http://schemas.microsoft.com/office/powerpoint/2010/main" val="130307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858250" cy="980729"/>
          </a:xfrm>
        </p:spPr>
        <p:txBody>
          <a:bodyPr>
            <a:normAutofit/>
          </a:bodyPr>
          <a:lstStyle/>
          <a:p>
            <a:r>
              <a:rPr lang="en-US" sz="3600" b="1" dirty="0" smtClean="0"/>
              <a:t>Results</a:t>
            </a:r>
            <a:endParaRPr lang="en-US" sz="3600" b="1" dirty="0"/>
          </a:p>
        </p:txBody>
      </p:sp>
      <p:sp>
        <p:nvSpPr>
          <p:cNvPr id="3" name="Content Placeholder 2"/>
          <p:cNvSpPr>
            <a:spLocks noGrp="1"/>
          </p:cNvSpPr>
          <p:nvPr>
            <p:ph idx="1"/>
          </p:nvPr>
        </p:nvSpPr>
        <p:spPr>
          <a:xfrm>
            <a:off x="179513" y="1196752"/>
            <a:ext cx="6120680" cy="5151132"/>
          </a:xfrm>
        </p:spPr>
        <p:txBody>
          <a:bodyPr>
            <a:normAutofit/>
          </a:bodyPr>
          <a:lstStyle/>
          <a:p>
            <a:r>
              <a:rPr lang="en-US" sz="4000" dirty="0"/>
              <a:t>32% of nosocomial infections </a:t>
            </a:r>
            <a:r>
              <a:rPr lang="en-US" sz="4000" dirty="0" smtClean="0"/>
              <a:t>could </a:t>
            </a:r>
            <a:r>
              <a:rPr lang="en-US" sz="4000" dirty="0"/>
              <a:t>be </a:t>
            </a:r>
            <a:r>
              <a:rPr lang="en-US" sz="4000" dirty="0" smtClean="0"/>
              <a:t>prevented.</a:t>
            </a:r>
          </a:p>
          <a:p>
            <a:pPr marL="0" indent="0">
              <a:buNone/>
            </a:pPr>
            <a:endParaRPr lang="en-US" sz="4000" dirty="0" smtClean="0"/>
          </a:p>
          <a:p>
            <a:r>
              <a:rPr lang="en-US" sz="4000" dirty="0" smtClean="0"/>
              <a:t>Infection </a:t>
            </a:r>
            <a:r>
              <a:rPr lang="en-US" sz="4000" dirty="0"/>
              <a:t>prevention and control programs </a:t>
            </a:r>
            <a:r>
              <a:rPr lang="en-US" sz="4000" dirty="0" smtClean="0"/>
              <a:t>are not only clinically </a:t>
            </a:r>
            <a:r>
              <a:rPr lang="en-US" sz="4000" dirty="0"/>
              <a:t>effective but also cost-effective</a:t>
            </a:r>
            <a:r>
              <a:rPr lang="en-US" sz="4000" dirty="0" smtClean="0"/>
              <a:t>.</a:t>
            </a:r>
          </a:p>
          <a:p>
            <a:pPr marL="0" indent="0">
              <a:buNone/>
            </a:pPr>
            <a:endParaRPr lang="en-US" sz="4000" dirty="0"/>
          </a:p>
        </p:txBody>
      </p:sp>
      <p:pic>
        <p:nvPicPr>
          <p:cNvPr id="65538" name="Picture 2" descr="Image result for cauti"/>
          <p:cNvPicPr>
            <a:picLocks noChangeAspect="1" noChangeArrowheads="1"/>
          </p:cNvPicPr>
          <p:nvPr/>
        </p:nvPicPr>
        <p:blipFill>
          <a:blip r:embed="rId3" cstate="print"/>
          <a:srcRect/>
          <a:stretch>
            <a:fillRect/>
          </a:stretch>
        </p:blipFill>
        <p:spPr bwMode="auto">
          <a:xfrm>
            <a:off x="6638744" y="764704"/>
            <a:ext cx="1693249" cy="1700808"/>
          </a:xfrm>
          <a:prstGeom prst="rect">
            <a:avLst/>
          </a:prstGeom>
          <a:noFill/>
        </p:spPr>
      </p:pic>
      <p:pic>
        <p:nvPicPr>
          <p:cNvPr id="65540" name="Picture 4" descr="Image result for clabsi"/>
          <p:cNvPicPr>
            <a:picLocks noChangeAspect="1" noChangeArrowheads="1"/>
          </p:cNvPicPr>
          <p:nvPr/>
        </p:nvPicPr>
        <p:blipFill>
          <a:blip r:embed="rId4" cstate="print"/>
          <a:srcRect l="26935" t="10723" r="10670" b="8852"/>
          <a:stretch>
            <a:fillRect/>
          </a:stretch>
        </p:blipFill>
        <p:spPr bwMode="auto">
          <a:xfrm>
            <a:off x="7108766" y="5301207"/>
            <a:ext cx="1084212" cy="936105"/>
          </a:xfrm>
          <a:prstGeom prst="rect">
            <a:avLst/>
          </a:prstGeom>
          <a:noFill/>
        </p:spPr>
      </p:pic>
      <p:pic>
        <p:nvPicPr>
          <p:cNvPr id="65542" name="Picture 6" descr="Image result for superficial surgical site infection"/>
          <p:cNvPicPr>
            <a:picLocks noChangeAspect="1" noChangeArrowheads="1"/>
          </p:cNvPicPr>
          <p:nvPr/>
        </p:nvPicPr>
        <p:blipFill>
          <a:blip r:embed="rId5" cstate="print"/>
          <a:srcRect t="6631" b="7159"/>
          <a:stretch>
            <a:fillRect/>
          </a:stretch>
        </p:blipFill>
        <p:spPr bwMode="auto">
          <a:xfrm>
            <a:off x="6555387" y="2852936"/>
            <a:ext cx="2009800" cy="1584176"/>
          </a:xfrm>
          <a:prstGeom prst="rect">
            <a:avLst/>
          </a:prstGeom>
          <a:noFill/>
        </p:spPr>
      </p:pic>
    </p:spTree>
    <p:extLst>
      <p:ext uri="{BB962C8B-B14F-4D97-AF65-F5344CB8AC3E}">
        <p14:creationId xmlns:p14="http://schemas.microsoft.com/office/powerpoint/2010/main" val="869048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281" y="1844824"/>
            <a:ext cx="8839199" cy="4520307"/>
          </a:xfrm>
        </p:spPr>
        <p:txBody>
          <a:bodyPr>
            <a:normAutofit/>
          </a:bodyPr>
          <a:lstStyle/>
          <a:p>
            <a:r>
              <a:rPr lang="en-US" sz="2800" dirty="0" smtClean="0"/>
              <a:t>Infection Control Practitioners, many of them nurses, were essential components of an effective program.</a:t>
            </a:r>
          </a:p>
          <a:p>
            <a:endParaRPr lang="en-US" sz="2800" dirty="0" smtClean="0"/>
          </a:p>
          <a:p>
            <a:endParaRPr lang="en-US" sz="2800" dirty="0" smtClean="0"/>
          </a:p>
          <a:p>
            <a:r>
              <a:rPr lang="en-US" sz="2800" dirty="0" smtClean="0"/>
              <a:t>Having one ICP per 250 occupied beds was associated with an effective program.</a:t>
            </a:r>
            <a:endParaRPr lang="en-US" sz="2800" dirty="0"/>
          </a:p>
        </p:txBody>
      </p:sp>
      <p:sp>
        <p:nvSpPr>
          <p:cNvPr id="4" name="Rectangle 3"/>
          <p:cNvSpPr/>
          <p:nvPr/>
        </p:nvSpPr>
        <p:spPr>
          <a:xfrm>
            <a:off x="0" y="6396335"/>
            <a:ext cx="9117106" cy="461665"/>
          </a:xfrm>
          <a:prstGeom prst="rect">
            <a:avLst/>
          </a:prstGeom>
        </p:spPr>
        <p:txBody>
          <a:bodyPr wrap="square">
            <a:spAutoFit/>
          </a:bodyPr>
          <a:lstStyle/>
          <a:p>
            <a:r>
              <a:rPr lang="en-US" sz="1200" dirty="0"/>
              <a:t>Haley RW, </a:t>
            </a:r>
            <a:r>
              <a:rPr lang="en-US" sz="1200" dirty="0" smtClean="0"/>
              <a:t> </a:t>
            </a:r>
            <a:r>
              <a:rPr lang="en-US" sz="1200" dirty="0"/>
              <a:t>et al. Update from the SENIC project. </a:t>
            </a:r>
            <a:r>
              <a:rPr lang="en-US" sz="1200" dirty="0" smtClean="0"/>
              <a:t>Hospital infection </a:t>
            </a:r>
            <a:r>
              <a:rPr lang="en-US" sz="1200" dirty="0"/>
              <a:t>control: recent progress and opportunities </a:t>
            </a:r>
            <a:r>
              <a:rPr lang="en-US" sz="1200" dirty="0" smtClean="0"/>
              <a:t>under prospective </a:t>
            </a:r>
            <a:r>
              <a:rPr lang="en-US" sz="1200" dirty="0"/>
              <a:t>payment. Am J Infect Control 1985;13:97-108.</a:t>
            </a:r>
          </a:p>
        </p:txBody>
      </p:sp>
      <p:sp>
        <p:nvSpPr>
          <p:cNvPr id="5" name="Title 1"/>
          <p:cNvSpPr>
            <a:spLocks noGrp="1"/>
          </p:cNvSpPr>
          <p:nvPr>
            <p:ph type="title"/>
          </p:nvPr>
        </p:nvSpPr>
        <p:spPr>
          <a:xfrm>
            <a:off x="0" y="-1"/>
            <a:ext cx="8858250" cy="1188000"/>
          </a:xfrm>
        </p:spPr>
        <p:txBody>
          <a:bodyPr>
            <a:normAutofit/>
          </a:bodyPr>
          <a:lstStyle/>
          <a:p>
            <a:r>
              <a:rPr lang="en-US" sz="3600" b="1" dirty="0" smtClean="0"/>
              <a:t>Results </a:t>
            </a:r>
            <a:r>
              <a:rPr lang="en-US" sz="3200" dirty="0" smtClean="0"/>
              <a:t>cont’d</a:t>
            </a:r>
            <a:endParaRPr lang="en-US" sz="3200" dirty="0"/>
          </a:p>
        </p:txBody>
      </p:sp>
    </p:spTree>
    <p:extLst>
      <p:ext uri="{BB962C8B-B14F-4D97-AF65-F5344CB8AC3E}">
        <p14:creationId xmlns:p14="http://schemas.microsoft.com/office/powerpoint/2010/main" val="1799221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28800"/>
            <a:ext cx="8388424" cy="4525963"/>
          </a:xfrm>
        </p:spPr>
        <p:txBody>
          <a:bodyPr>
            <a:normAutofit/>
          </a:bodyPr>
          <a:lstStyle/>
          <a:p>
            <a:r>
              <a:rPr lang="en-US" sz="2800" dirty="0"/>
              <a:t>T</a:t>
            </a:r>
            <a:r>
              <a:rPr lang="en-US" sz="2800" dirty="0" smtClean="0"/>
              <a:t>rained </a:t>
            </a:r>
            <a:r>
              <a:rPr lang="en-US" sz="2800" dirty="0"/>
              <a:t>hospital epidemiologist </a:t>
            </a:r>
            <a:r>
              <a:rPr lang="en-US" sz="2800" dirty="0" smtClean="0"/>
              <a:t>is an </a:t>
            </a:r>
            <a:r>
              <a:rPr lang="en-US" sz="2800" dirty="0"/>
              <a:t>essential component of an effective hospital </a:t>
            </a:r>
            <a:r>
              <a:rPr lang="en-US" sz="2800" dirty="0" smtClean="0"/>
              <a:t>infection control program.</a:t>
            </a:r>
          </a:p>
          <a:p>
            <a:endParaRPr lang="en-US" sz="2800" dirty="0"/>
          </a:p>
          <a:p>
            <a:r>
              <a:rPr lang="en-US" sz="2800" dirty="0" smtClean="0"/>
              <a:t>Hospital epidemiologists (during the study) were clinicians </a:t>
            </a:r>
            <a:r>
              <a:rPr lang="en-US" sz="2800" dirty="0"/>
              <a:t>with training in internal medicine or pediatrics and in infectious diseases.</a:t>
            </a:r>
          </a:p>
          <a:p>
            <a:endParaRPr lang="en-US" sz="2800" dirty="0"/>
          </a:p>
        </p:txBody>
      </p:sp>
      <p:sp>
        <p:nvSpPr>
          <p:cNvPr id="4" name="Title 1"/>
          <p:cNvSpPr>
            <a:spLocks noGrp="1"/>
          </p:cNvSpPr>
          <p:nvPr>
            <p:ph type="title"/>
          </p:nvPr>
        </p:nvSpPr>
        <p:spPr>
          <a:xfrm>
            <a:off x="0" y="-1"/>
            <a:ext cx="8858250" cy="1188000"/>
          </a:xfrm>
        </p:spPr>
        <p:txBody>
          <a:bodyPr>
            <a:normAutofit/>
          </a:bodyPr>
          <a:lstStyle/>
          <a:p>
            <a:r>
              <a:rPr lang="en-US" sz="3600" b="1" dirty="0" smtClean="0"/>
              <a:t>Results </a:t>
            </a:r>
            <a:r>
              <a:rPr lang="en-US" sz="3200" dirty="0" smtClean="0"/>
              <a:t>cont’d</a:t>
            </a:r>
            <a:endParaRPr lang="en-US" sz="3200" dirty="0"/>
          </a:p>
        </p:txBody>
      </p:sp>
    </p:spTree>
    <p:extLst>
      <p:ext uri="{BB962C8B-B14F-4D97-AF65-F5344CB8AC3E}">
        <p14:creationId xmlns:p14="http://schemas.microsoft.com/office/powerpoint/2010/main" val="2181790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10"/>
            <a:ext cx="9163812" cy="1143000"/>
          </a:xfrm>
        </p:spPr>
        <p:txBody>
          <a:bodyPr>
            <a:normAutofit/>
          </a:bodyPr>
          <a:lstStyle/>
          <a:p>
            <a:r>
              <a:rPr lang="en-US" sz="4000" dirty="0" smtClean="0"/>
              <a:t>Delphi project (1985) </a:t>
            </a:r>
            <a:endParaRPr lang="en-US" sz="4000" dirty="0"/>
          </a:p>
        </p:txBody>
      </p:sp>
      <p:sp>
        <p:nvSpPr>
          <p:cNvPr id="3" name="Content Placeholder 2"/>
          <p:cNvSpPr>
            <a:spLocks noGrp="1"/>
          </p:cNvSpPr>
          <p:nvPr>
            <p:ph idx="1"/>
          </p:nvPr>
        </p:nvSpPr>
        <p:spPr/>
        <p:txBody>
          <a:bodyPr>
            <a:normAutofit/>
          </a:bodyPr>
          <a:lstStyle/>
          <a:p>
            <a:pPr marL="0" indent="0">
              <a:buNone/>
            </a:pPr>
            <a:r>
              <a:rPr lang="en-US" b="1" dirty="0" smtClean="0"/>
              <a:t>Drivers:  </a:t>
            </a:r>
            <a:r>
              <a:rPr lang="en-US" sz="4000" b="1" dirty="0" smtClean="0"/>
              <a:t>Change</a:t>
            </a:r>
            <a:r>
              <a:rPr lang="en-US" b="1" dirty="0" smtClean="0"/>
              <a:t> </a:t>
            </a:r>
          </a:p>
          <a:p>
            <a:pPr marL="0" indent="0">
              <a:buNone/>
            </a:pPr>
            <a:endParaRPr lang="en-US" b="1" dirty="0"/>
          </a:p>
          <a:p>
            <a:pPr marL="514350" indent="-514350">
              <a:buFont typeface="+mj-lt"/>
              <a:buAutoNum type="arabicPeriod"/>
            </a:pPr>
            <a:r>
              <a:rPr lang="en-US" b="1" dirty="0" smtClean="0"/>
              <a:t>The structures of the health care system</a:t>
            </a:r>
          </a:p>
          <a:p>
            <a:pPr marL="514350" indent="-514350">
              <a:buFont typeface="+mj-lt"/>
              <a:buAutoNum type="arabicPeriod"/>
            </a:pPr>
            <a:r>
              <a:rPr lang="en-US" b="1" dirty="0"/>
              <a:t>P</a:t>
            </a:r>
            <a:r>
              <a:rPr lang="en-US" b="1" dirty="0" smtClean="0"/>
              <a:t>atient populations</a:t>
            </a:r>
          </a:p>
          <a:p>
            <a:pPr marL="514350" indent="-514350">
              <a:buFont typeface="+mj-lt"/>
              <a:buAutoNum type="arabicPeriod"/>
            </a:pPr>
            <a:r>
              <a:rPr lang="en-US" b="1" dirty="0"/>
              <a:t>E</a:t>
            </a:r>
            <a:r>
              <a:rPr lang="en-US" b="1" dirty="0" smtClean="0"/>
              <a:t>xpectations </a:t>
            </a:r>
            <a:r>
              <a:rPr lang="en-US" b="1" dirty="0"/>
              <a:t>about the work of infection prevention and control </a:t>
            </a:r>
            <a:r>
              <a:rPr lang="en-US" b="1" dirty="0" smtClean="0"/>
              <a:t>programs</a:t>
            </a:r>
            <a:endParaRPr lang="en-US"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0"/>
            <a:ext cx="1217676" cy="80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8664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8" y="-18256"/>
            <a:ext cx="8138250" cy="1188000"/>
          </a:xfrm>
        </p:spPr>
        <p:txBody>
          <a:bodyPr>
            <a:normAutofit/>
          </a:bodyPr>
          <a:lstStyle/>
          <a:p>
            <a:r>
              <a:rPr lang="en-US" sz="4800" dirty="0" smtClean="0"/>
              <a:t>Method</a:t>
            </a:r>
            <a:endParaRPr lang="en-US" sz="4800" dirty="0"/>
          </a:p>
        </p:txBody>
      </p:sp>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188640"/>
            <a:ext cx="5526360"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5825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 y="228600"/>
            <a:ext cx="9116568" cy="6477000"/>
          </a:xfrm>
        </p:spPr>
        <p:txBody>
          <a:bodyPr>
            <a:normAutofit fontScale="92500" lnSpcReduction="20000"/>
          </a:bodyPr>
          <a:lstStyle/>
          <a:p>
            <a:pPr marL="0" indent="0">
              <a:buNone/>
            </a:pPr>
            <a:r>
              <a:rPr lang="en-US" sz="4400" b="1" dirty="0" smtClean="0">
                <a:solidFill>
                  <a:schemeClr val="bg2">
                    <a:lumMod val="75000"/>
                  </a:schemeClr>
                </a:solidFill>
              </a:rPr>
              <a:t>Results</a:t>
            </a:r>
            <a:r>
              <a:rPr lang="en-US" sz="5700" b="1" dirty="0" smtClean="0"/>
              <a:t> </a:t>
            </a:r>
          </a:p>
          <a:p>
            <a:endParaRPr lang="en-US" dirty="0"/>
          </a:p>
          <a:p>
            <a:r>
              <a:rPr lang="en-US" sz="3900" dirty="0" smtClean="0"/>
              <a:t>39</a:t>
            </a:r>
            <a:r>
              <a:rPr lang="en-US" sz="3900" dirty="0"/>
              <a:t>% of IPs time was spent on surveillance and identifying </a:t>
            </a:r>
            <a:r>
              <a:rPr lang="en-US" sz="3900" dirty="0" smtClean="0"/>
              <a:t>infections</a:t>
            </a:r>
          </a:p>
          <a:p>
            <a:endParaRPr lang="en-US" dirty="0" smtClean="0"/>
          </a:p>
          <a:p>
            <a:endParaRPr lang="en-US" sz="3600" dirty="0" smtClean="0"/>
          </a:p>
          <a:p>
            <a:endParaRPr lang="en-US" sz="3600" dirty="0"/>
          </a:p>
          <a:p>
            <a:r>
              <a:rPr lang="en-US" sz="3600" dirty="0"/>
              <a:t>The most frequently cited reasons for </a:t>
            </a:r>
            <a:r>
              <a:rPr lang="en-US" sz="3600" dirty="0" smtClean="0"/>
              <a:t>non-performance </a:t>
            </a:r>
            <a:r>
              <a:rPr lang="en-US" sz="3600" dirty="0"/>
              <a:t>of essential infection control </a:t>
            </a:r>
            <a:r>
              <a:rPr lang="en-US" sz="3600" dirty="0" smtClean="0"/>
              <a:t>tasks: </a:t>
            </a:r>
          </a:p>
          <a:p>
            <a:pPr marL="742950" indent="-742950">
              <a:buFont typeface="+mj-lt"/>
              <a:buAutoNum type="arabicPeriod"/>
            </a:pPr>
            <a:endParaRPr lang="en-US" sz="3600" dirty="0"/>
          </a:p>
          <a:p>
            <a:pPr marL="742950" indent="-742950">
              <a:buFont typeface="+mj-lt"/>
              <a:buAutoNum type="arabicPeriod"/>
            </a:pPr>
            <a:r>
              <a:rPr lang="en-US" sz="3600" dirty="0" smtClean="0"/>
              <a:t>Competing responsibilities</a:t>
            </a:r>
          </a:p>
          <a:p>
            <a:pPr marL="742950" indent="-742950">
              <a:buFont typeface="+mj-lt"/>
              <a:buAutoNum type="arabicPeriod"/>
            </a:pPr>
            <a:r>
              <a:rPr lang="en-US" sz="3600" dirty="0" smtClean="0"/>
              <a:t>Lack </a:t>
            </a:r>
            <a:r>
              <a:rPr lang="en-US" sz="3600" dirty="0"/>
              <a:t>of adequate </a:t>
            </a:r>
            <a:r>
              <a:rPr lang="en-US" sz="3600" dirty="0" smtClean="0"/>
              <a:t>resources</a:t>
            </a:r>
          </a:p>
          <a:p>
            <a:endParaRPr lang="en-US" sz="3600" dirty="0"/>
          </a:p>
          <a:p>
            <a:r>
              <a:rPr lang="en-US" sz="3600" dirty="0" smtClean="0"/>
              <a:t> </a:t>
            </a:r>
          </a:p>
          <a:p>
            <a:endParaRPr lang="en-US" sz="3600" dirty="0" smtClean="0"/>
          </a:p>
        </p:txBody>
      </p:sp>
    </p:spTree>
    <p:extLst>
      <p:ext uri="{BB962C8B-B14F-4D97-AF65-F5344CB8AC3E}">
        <p14:creationId xmlns:p14="http://schemas.microsoft.com/office/powerpoint/2010/main" val="31865960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 y="-24384"/>
            <a:ext cx="9107424" cy="6500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476476"/>
            <a:ext cx="9144000" cy="369332"/>
          </a:xfrm>
          <a:prstGeom prst="rect">
            <a:avLst/>
          </a:prstGeom>
          <a:noFill/>
        </p:spPr>
        <p:txBody>
          <a:bodyPr wrap="square" rtlCol="0">
            <a:spAutoFit/>
          </a:bodyPr>
          <a:lstStyle/>
          <a:p>
            <a:r>
              <a:rPr lang="en-US" dirty="0"/>
              <a:t>I</a:t>
            </a:r>
            <a:r>
              <a:rPr lang="en-US" dirty="0" smtClean="0"/>
              <a:t>nfection </a:t>
            </a:r>
            <a:r>
              <a:rPr lang="en-US" dirty="0"/>
              <a:t>control and hospital epidemiology </a:t>
            </a:r>
            <a:r>
              <a:rPr lang="en-US" dirty="0" smtClean="0"/>
              <a:t>February </a:t>
            </a:r>
            <a:r>
              <a:rPr lang="en-US" dirty="0"/>
              <a:t>2010, vol. 31, no. 2</a:t>
            </a:r>
          </a:p>
        </p:txBody>
      </p:sp>
      <p:sp>
        <p:nvSpPr>
          <p:cNvPr id="5" name="TextBox 4"/>
          <p:cNvSpPr txBox="1"/>
          <p:nvPr/>
        </p:nvSpPr>
        <p:spPr>
          <a:xfrm>
            <a:off x="36576" y="5317950"/>
            <a:ext cx="9107424" cy="1077218"/>
          </a:xfrm>
          <a:prstGeom prst="rect">
            <a:avLst/>
          </a:prstGeom>
          <a:solidFill>
            <a:schemeClr val="accent1"/>
          </a:solidFill>
        </p:spPr>
        <p:txBody>
          <a:bodyPr wrap="square" rtlCol="0">
            <a:spAutoFit/>
          </a:bodyPr>
          <a:lstStyle/>
          <a:p>
            <a:pPr lvl="0">
              <a:defRPr/>
            </a:pPr>
            <a:r>
              <a:rPr lang="en-US" sz="1600" dirty="0">
                <a:solidFill>
                  <a:prstClr val="black"/>
                </a:solidFill>
                <a:latin typeface="Calibri"/>
              </a:rPr>
              <a:t>The Delphi panel suggested that 0.8–1.0 ICP FTEs for every 100 occupied acute care beds was adequate staffing. The authors suggested that recommendations for staffing must consider not only the number of occupied beds but also the scope of the program, the complexity of the healthcare facility, the characteristics of the patient population, and the unique or urgent needs of the facility and community.</a:t>
            </a:r>
          </a:p>
        </p:txBody>
      </p:sp>
    </p:spTree>
    <p:extLst>
      <p:ext uri="{BB962C8B-B14F-4D97-AF65-F5344CB8AC3E}">
        <p14:creationId xmlns:p14="http://schemas.microsoft.com/office/powerpoint/2010/main" val="1243964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913" y="974361"/>
            <a:ext cx="74961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5024" y="6402110"/>
            <a:ext cx="8963472" cy="461665"/>
          </a:xfrm>
          <a:prstGeom prst="rect">
            <a:avLst/>
          </a:prstGeom>
          <a:noFill/>
        </p:spPr>
        <p:txBody>
          <a:bodyPr wrap="square" rtlCol="0">
            <a:spAutoFit/>
          </a:bodyPr>
          <a:lstStyle/>
          <a:p>
            <a:r>
              <a:rPr lang="en-US" sz="1200" dirty="0"/>
              <a:t>Staffing requirements for </a:t>
            </a:r>
            <a:r>
              <a:rPr lang="en-US" sz="1200" dirty="0" smtClean="0"/>
              <a:t>infection control </a:t>
            </a:r>
            <a:r>
              <a:rPr lang="en-US" sz="1200" dirty="0"/>
              <a:t>programs in US </a:t>
            </a:r>
            <a:r>
              <a:rPr lang="en-US" sz="1200" dirty="0" smtClean="0"/>
              <a:t>health care </a:t>
            </a:r>
            <a:r>
              <a:rPr lang="en-US" sz="1200" dirty="0"/>
              <a:t>facilities: Delphi </a:t>
            </a:r>
            <a:r>
              <a:rPr lang="en-US" sz="1200" dirty="0" smtClean="0"/>
              <a:t>project. O’Boyle</a:t>
            </a:r>
            <a:r>
              <a:rPr lang="en-US" sz="1200" dirty="0"/>
              <a:t>, Jackson, and </a:t>
            </a:r>
            <a:r>
              <a:rPr lang="en-US" sz="1200" dirty="0" err="1" smtClean="0"/>
              <a:t>Henly</a:t>
            </a:r>
            <a:r>
              <a:rPr lang="en-US" sz="1200" dirty="0" smtClean="0"/>
              <a:t> Vol</a:t>
            </a:r>
            <a:r>
              <a:rPr lang="en-US" sz="1200" dirty="0"/>
              <a:t>. 30 No. 6</a:t>
            </a:r>
          </a:p>
        </p:txBody>
      </p:sp>
      <p:cxnSp>
        <p:nvCxnSpPr>
          <p:cNvPr id="6" name="Straight Arrow Connector 5"/>
          <p:cNvCxnSpPr/>
          <p:nvPr/>
        </p:nvCxnSpPr>
        <p:spPr>
          <a:xfrm flipH="1">
            <a:off x="5436096" y="1628800"/>
            <a:ext cx="1728192" cy="216024"/>
          </a:xfrm>
          <a:prstGeom prst="straightConnector1">
            <a:avLst/>
          </a:prstGeom>
          <a:ln w="57150" cap="flat" cmpd="sng" algn="ctr">
            <a:solidFill>
              <a:srgbClr val="C00000"/>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591896" y="3284984"/>
            <a:ext cx="1728192" cy="0"/>
          </a:xfrm>
          <a:prstGeom prst="straightConnector1">
            <a:avLst/>
          </a:prstGeom>
          <a:ln w="57150" cap="flat" cmpd="sng" algn="ctr">
            <a:solidFill>
              <a:srgbClr val="C00000"/>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5000626" y="4581128"/>
            <a:ext cx="606722" cy="576064"/>
          </a:xfrm>
          <a:prstGeom prst="straightConnector1">
            <a:avLst/>
          </a:prstGeom>
          <a:ln w="57150" cap="flat" cmpd="sng" algn="ctr">
            <a:solidFill>
              <a:srgbClr val="00B050"/>
            </a:solidFill>
            <a:prstDash val="solid"/>
            <a:round/>
            <a:headEnd type="none" w="med" len="med"/>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2532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115715" name="Picture 3"/>
          <p:cNvPicPr>
            <a:picLocks noChangeAspect="1" noChangeArrowheads="1"/>
          </p:cNvPicPr>
          <p:nvPr/>
        </p:nvPicPr>
        <p:blipFill rotWithShape="1">
          <a:blip r:embed="rId3" cstate="print">
            <a:extLst/>
          </a:blip>
          <a:srcRect l="17730" t="15602" r="16618"/>
          <a:stretch/>
        </p:blipFill>
        <p:spPr bwMode="auto">
          <a:xfrm>
            <a:off x="0" y="0"/>
            <a:ext cx="9144000" cy="6858000"/>
          </a:xfrm>
          <a:prstGeom prst="rect">
            <a:avLst/>
          </a:prstGeom>
          <a:noFill/>
          <a:ln w="9525">
            <a:noFill/>
            <a:miter lim="800000"/>
            <a:headEnd/>
            <a:tailEnd/>
          </a:ln>
          <a:effectLst>
            <a:glow rad="101600">
              <a:schemeClr val="accent3">
                <a:satMod val="175000"/>
                <a:alpha val="40000"/>
              </a:schemeClr>
            </a:glow>
          </a:effectLst>
        </p:spPr>
      </p:pic>
      <p:sp>
        <p:nvSpPr>
          <p:cNvPr id="4" name="TextBox 3"/>
          <p:cNvSpPr txBox="1"/>
          <p:nvPr/>
        </p:nvSpPr>
        <p:spPr>
          <a:xfrm>
            <a:off x="2195736" y="6550223"/>
            <a:ext cx="3888432" cy="338554"/>
          </a:xfrm>
          <a:prstGeom prst="rect">
            <a:avLst/>
          </a:prstGeom>
          <a:noFill/>
        </p:spPr>
        <p:txBody>
          <a:bodyPr wrap="square" rtlCol="0">
            <a:spAutoFit/>
          </a:bodyPr>
          <a:lstStyle/>
          <a:p>
            <a:r>
              <a:rPr lang="en-US" sz="1600" b="1" dirty="0" smtClean="0">
                <a:solidFill>
                  <a:schemeClr val="bg2">
                    <a:lumMod val="60000"/>
                    <a:lumOff val="40000"/>
                  </a:schemeClr>
                </a:solidFill>
              </a:rPr>
              <a:t>Structure: </a:t>
            </a:r>
            <a:r>
              <a:rPr lang="en-US" sz="1600" b="1" smtClean="0">
                <a:solidFill>
                  <a:schemeClr val="bg2">
                    <a:lumMod val="60000"/>
                    <a:lumOff val="40000"/>
                  </a:schemeClr>
                </a:solidFill>
              </a:rPr>
              <a:t>SENIC-DELPHI- Others.</a:t>
            </a:r>
            <a:endParaRPr lang="en-GB" sz="1600" b="1" dirty="0">
              <a:solidFill>
                <a:schemeClr val="bg2">
                  <a:lumMod val="60000"/>
                  <a:lumOff val="40000"/>
                </a:schemeClr>
              </a:solidFill>
            </a:endParaRPr>
          </a:p>
        </p:txBody>
      </p:sp>
      <p:sp>
        <p:nvSpPr>
          <p:cNvPr id="6" name="TextBox 5"/>
          <p:cNvSpPr txBox="1"/>
          <p:nvPr/>
        </p:nvSpPr>
        <p:spPr>
          <a:xfrm>
            <a:off x="2933818" y="6035391"/>
            <a:ext cx="4500500" cy="338554"/>
          </a:xfrm>
          <a:prstGeom prst="rect">
            <a:avLst/>
          </a:prstGeom>
          <a:noFill/>
        </p:spPr>
        <p:txBody>
          <a:bodyPr wrap="square" rtlCol="0">
            <a:spAutoFit/>
          </a:bodyPr>
          <a:lstStyle/>
          <a:p>
            <a:r>
              <a:rPr lang="en-US" sz="1600" b="1" dirty="0" smtClean="0">
                <a:solidFill>
                  <a:schemeClr val="bg2">
                    <a:lumMod val="60000"/>
                    <a:lumOff val="40000"/>
                  </a:schemeClr>
                </a:solidFill>
              </a:rPr>
              <a:t>Pre-requisites: qualification-CBIC</a:t>
            </a:r>
            <a:endParaRPr lang="en-GB" sz="1600" b="1" dirty="0">
              <a:solidFill>
                <a:schemeClr val="bg2">
                  <a:lumMod val="60000"/>
                  <a:lumOff val="40000"/>
                </a:schemeClr>
              </a:solidFill>
            </a:endParaRPr>
          </a:p>
        </p:txBody>
      </p:sp>
      <p:sp>
        <p:nvSpPr>
          <p:cNvPr id="7" name="TextBox 6"/>
          <p:cNvSpPr txBox="1"/>
          <p:nvPr/>
        </p:nvSpPr>
        <p:spPr>
          <a:xfrm>
            <a:off x="3491880" y="5696837"/>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Competencies :APIC</a:t>
            </a:r>
            <a:endParaRPr lang="en-GB" sz="1600" b="1" dirty="0">
              <a:solidFill>
                <a:schemeClr val="bg2">
                  <a:lumMod val="60000"/>
                  <a:lumOff val="40000"/>
                </a:schemeClr>
              </a:solidFill>
            </a:endParaRPr>
          </a:p>
        </p:txBody>
      </p:sp>
      <p:sp>
        <p:nvSpPr>
          <p:cNvPr id="8" name="TextBox 7"/>
          <p:cNvSpPr txBox="1"/>
          <p:nvPr/>
        </p:nvSpPr>
        <p:spPr>
          <a:xfrm>
            <a:off x="3995936" y="5316018"/>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Value: first do no harm </a:t>
            </a:r>
            <a:endParaRPr lang="en-GB" sz="1600" b="1" dirty="0">
              <a:solidFill>
                <a:schemeClr val="bg2">
                  <a:lumMod val="60000"/>
                  <a:lumOff val="40000"/>
                </a:schemeClr>
              </a:solidFill>
            </a:endParaRPr>
          </a:p>
        </p:txBody>
      </p:sp>
      <p:sp>
        <p:nvSpPr>
          <p:cNvPr id="5" name="TextBox 4"/>
          <p:cNvSpPr txBox="1"/>
          <p:nvPr/>
        </p:nvSpPr>
        <p:spPr>
          <a:xfrm>
            <a:off x="4671392" y="4089745"/>
            <a:ext cx="4409728" cy="830997"/>
          </a:xfrm>
          <a:prstGeom prst="rect">
            <a:avLst/>
          </a:prstGeom>
          <a:noFill/>
        </p:spPr>
        <p:txBody>
          <a:bodyPr wrap="square" rtlCol="0">
            <a:spAutoFit/>
          </a:bodyPr>
          <a:lstStyle/>
          <a:p>
            <a:r>
              <a:rPr lang="en-US" sz="1600" b="1" dirty="0" smtClean="0">
                <a:solidFill>
                  <a:srgbClr val="C00000"/>
                </a:solidFill>
              </a:rPr>
              <a:t>Role dvlpt: entry, transition, confirmation </a:t>
            </a:r>
          </a:p>
          <a:p>
            <a:r>
              <a:rPr lang="en-US" sz="1600" b="1" dirty="0" smtClean="0">
                <a:solidFill>
                  <a:srgbClr val="C00000"/>
                </a:solidFill>
              </a:rPr>
              <a:t>Multiple roles</a:t>
            </a:r>
          </a:p>
          <a:p>
            <a:r>
              <a:rPr lang="en-US" sz="1600" b="1" dirty="0" smtClean="0">
                <a:solidFill>
                  <a:srgbClr val="C00000"/>
                </a:solidFill>
              </a:rPr>
              <a:t>Role conflict</a:t>
            </a:r>
            <a:endParaRPr lang="en-GB" sz="1600" b="1" dirty="0">
              <a:solidFill>
                <a:srgbClr val="C00000"/>
              </a:solidFill>
            </a:endParaRPr>
          </a:p>
        </p:txBody>
      </p:sp>
      <p:sp>
        <p:nvSpPr>
          <p:cNvPr id="10" name="TextBox 9"/>
          <p:cNvSpPr txBox="1"/>
          <p:nvPr/>
        </p:nvSpPr>
        <p:spPr>
          <a:xfrm>
            <a:off x="0" y="4042518"/>
            <a:ext cx="4409728" cy="1077218"/>
          </a:xfrm>
          <a:prstGeom prst="rect">
            <a:avLst/>
          </a:prstGeom>
          <a:noFill/>
        </p:spPr>
        <p:txBody>
          <a:bodyPr wrap="square" rtlCol="0">
            <a:spAutoFit/>
          </a:bodyPr>
          <a:lstStyle/>
          <a:p>
            <a:pPr algn="r"/>
            <a:r>
              <a:rPr lang="en-US" sz="1600" b="1" dirty="0" smtClean="0">
                <a:solidFill>
                  <a:srgbClr val="C00000"/>
                </a:solidFill>
              </a:rPr>
              <a:t>Role overload</a:t>
            </a:r>
          </a:p>
          <a:p>
            <a:pPr algn="r"/>
            <a:r>
              <a:rPr lang="en-US" sz="1600" b="1" dirty="0" smtClean="0">
                <a:solidFill>
                  <a:srgbClr val="C00000"/>
                </a:solidFill>
              </a:rPr>
              <a:t>Role ambiguity</a:t>
            </a:r>
          </a:p>
          <a:p>
            <a:pPr algn="r"/>
            <a:r>
              <a:rPr lang="en-US" sz="1600" b="1" dirty="0" smtClean="0">
                <a:solidFill>
                  <a:srgbClr val="C00000"/>
                </a:solidFill>
              </a:rPr>
              <a:t>Engagement and  consciousness</a:t>
            </a:r>
          </a:p>
          <a:p>
            <a:pPr algn="r"/>
            <a:r>
              <a:rPr lang="en-US" sz="1600" b="1" dirty="0" smtClean="0">
                <a:solidFill>
                  <a:srgbClr val="C00000"/>
                </a:solidFill>
              </a:rPr>
              <a:t>Adaptability and passion</a:t>
            </a:r>
            <a:endParaRPr lang="en-GB" sz="1600" b="1" dirty="0">
              <a:solidFill>
                <a:srgbClr val="C00000"/>
              </a:solidFill>
            </a:endParaRPr>
          </a:p>
        </p:txBody>
      </p:sp>
      <p:cxnSp>
        <p:nvCxnSpPr>
          <p:cNvPr id="11" name="Straight Connector 10"/>
          <p:cNvCxnSpPr/>
          <p:nvPr/>
        </p:nvCxnSpPr>
        <p:spPr>
          <a:xfrm>
            <a:off x="-26876" y="5076922"/>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a:off x="-252536" y="4042518"/>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3" name="TextBox 12"/>
          <p:cNvSpPr txBox="1"/>
          <p:nvPr/>
        </p:nvSpPr>
        <p:spPr>
          <a:xfrm>
            <a:off x="0" y="0"/>
            <a:ext cx="4671392" cy="830997"/>
          </a:xfrm>
          <a:prstGeom prst="rect">
            <a:avLst/>
          </a:prstGeom>
          <a:noFill/>
        </p:spPr>
        <p:txBody>
          <a:bodyPr wrap="square" rtlCol="0">
            <a:spAutoFit/>
          </a:bodyPr>
          <a:lstStyle/>
          <a:p>
            <a:r>
              <a:rPr lang="en-US" sz="2400" b="1" dirty="0" smtClean="0">
                <a:solidFill>
                  <a:schemeClr val="accent2">
                    <a:lumMod val="25000"/>
                  </a:schemeClr>
                </a:solidFill>
              </a:rPr>
              <a:t>Infection Control: The Science</a:t>
            </a:r>
          </a:p>
          <a:p>
            <a:r>
              <a:rPr lang="en-US" sz="2400" b="1" dirty="0" smtClean="0">
                <a:solidFill>
                  <a:schemeClr val="accent2">
                    <a:lumMod val="25000"/>
                  </a:schemeClr>
                </a:solidFill>
              </a:rPr>
              <a:t>of a Profession </a:t>
            </a:r>
            <a:endParaRPr lang="en-GB" sz="2400" b="1" dirty="0">
              <a:solidFill>
                <a:schemeClr val="accent2">
                  <a:lumMod val="25000"/>
                </a:schemeClr>
              </a:solidFill>
            </a:endParaRPr>
          </a:p>
        </p:txBody>
      </p:sp>
      <p:pic>
        <p:nvPicPr>
          <p:cNvPr id="17" name="Picture 10" descr="https://encrypted-tbn2.gstatic.com/images?q=tbn:ANd9GcQbM_THgnpw5jgPSo8V00DYb_3r_GaLLVC5wB_IFMYOB30oOcF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891" y="68997"/>
            <a:ext cx="1490431"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247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809" y="1600200"/>
            <a:ext cx="8534400" cy="4525963"/>
          </a:xfrm>
        </p:spPr>
        <p:txBody>
          <a:bodyPr/>
          <a:lstStyle/>
          <a:p>
            <a:pPr marL="0" indent="0">
              <a:buNone/>
            </a:pPr>
            <a:r>
              <a:rPr lang="en-US" b="1" dirty="0" smtClean="0"/>
              <a:t>Objective:</a:t>
            </a:r>
            <a:r>
              <a:rPr lang="en-US" dirty="0" smtClean="0"/>
              <a:t> to </a:t>
            </a:r>
            <a:r>
              <a:rPr lang="en-US" dirty="0"/>
              <a:t>provide a snapshot of the staffing and structure of </a:t>
            </a:r>
            <a:r>
              <a:rPr lang="en-US" dirty="0" smtClean="0"/>
              <a:t>hospital-based infection </a:t>
            </a:r>
            <a:r>
              <a:rPr lang="en-US" dirty="0"/>
              <a:t>prevention and control programs in the United States. </a:t>
            </a:r>
            <a:endParaRPr lang="en-US" dirty="0" smtClean="0"/>
          </a:p>
          <a:p>
            <a:endParaRPr lang="en-US" dirty="0"/>
          </a:p>
          <a:p>
            <a:pPr marL="0" indent="0">
              <a:buNone/>
            </a:pPr>
            <a:r>
              <a:rPr lang="en-US" b="1" dirty="0" smtClean="0"/>
              <a:t>Method: </a:t>
            </a:r>
          </a:p>
          <a:p>
            <a:pPr marL="457200" indent="-457200">
              <a:buFont typeface="Arial" panose="020B0604020202020204" pitchFamily="34" charset="0"/>
              <a:buChar char="•"/>
            </a:pPr>
            <a:r>
              <a:rPr lang="en-US" dirty="0" smtClean="0"/>
              <a:t>A </a:t>
            </a:r>
            <a:r>
              <a:rPr lang="en-US" dirty="0"/>
              <a:t>Web-based survey </a:t>
            </a:r>
            <a:endParaRPr lang="en-US" dirty="0" smtClean="0"/>
          </a:p>
          <a:p>
            <a:pPr marL="457200" indent="-457200">
              <a:buFont typeface="Arial" panose="020B0604020202020204" pitchFamily="34" charset="0"/>
              <a:buChar char="•"/>
            </a:pPr>
            <a:r>
              <a:rPr lang="en-US" dirty="0" smtClean="0"/>
              <a:t>441 hospitals </a:t>
            </a:r>
            <a:r>
              <a:rPr lang="en-US" dirty="0"/>
              <a:t>that participate in the National Healthcare Safety Network.</a:t>
            </a:r>
          </a:p>
        </p:txBody>
      </p:sp>
      <p:sp>
        <p:nvSpPr>
          <p:cNvPr id="4" name="Rectangle 3"/>
          <p:cNvSpPr/>
          <p:nvPr/>
        </p:nvSpPr>
        <p:spPr>
          <a:xfrm>
            <a:off x="0" y="48718"/>
            <a:ext cx="7924800" cy="1200329"/>
          </a:xfrm>
          <a:prstGeom prst="rect">
            <a:avLst/>
          </a:prstGeom>
        </p:spPr>
        <p:txBody>
          <a:bodyPr wrap="square">
            <a:spAutoFit/>
          </a:bodyPr>
          <a:lstStyle/>
          <a:p>
            <a:pPr algn="ctr"/>
            <a:r>
              <a:rPr lang="en-US" sz="3600" b="1" dirty="0"/>
              <a:t>Staffing and structure of infection prevention and control</a:t>
            </a:r>
            <a:endParaRPr lang="en-US" sz="3600" dirty="0"/>
          </a:p>
        </p:txBody>
      </p:sp>
      <p:sp>
        <p:nvSpPr>
          <p:cNvPr id="5" name="Rectangle 4"/>
          <p:cNvSpPr/>
          <p:nvPr/>
        </p:nvSpPr>
        <p:spPr>
          <a:xfrm>
            <a:off x="-23736" y="6347697"/>
            <a:ext cx="9161490" cy="523220"/>
          </a:xfrm>
          <a:prstGeom prst="rect">
            <a:avLst/>
          </a:prstGeom>
        </p:spPr>
        <p:txBody>
          <a:bodyPr wrap="square">
            <a:spAutoFit/>
          </a:bodyPr>
          <a:lstStyle/>
          <a:p>
            <a:r>
              <a:rPr lang="en-US" sz="1400" dirty="0" smtClean="0"/>
              <a:t>Patricia W. Stone, </a:t>
            </a:r>
            <a:r>
              <a:rPr lang="en-US" sz="1400" i="1" dirty="0" smtClean="0"/>
              <a:t>et al</a:t>
            </a:r>
            <a:r>
              <a:rPr lang="en-US" sz="1400" dirty="0" smtClean="0"/>
              <a:t>. </a:t>
            </a:r>
            <a:r>
              <a:rPr lang="en-US" sz="1400" dirty="0"/>
              <a:t>Staffing and structure of infection prevention and </a:t>
            </a:r>
            <a:r>
              <a:rPr lang="en-US" sz="1400" dirty="0" smtClean="0"/>
              <a:t>control </a:t>
            </a:r>
            <a:r>
              <a:rPr lang="en-US" sz="1400" i="1" dirty="0" smtClean="0"/>
              <a:t>Am </a:t>
            </a:r>
            <a:r>
              <a:rPr lang="en-US" sz="1400" i="1" dirty="0"/>
              <a:t>J Infect Control</a:t>
            </a:r>
            <a:r>
              <a:rPr lang="en-US" sz="1400" dirty="0"/>
              <a:t>. 2009 June ; 37(5): 351–357. </a:t>
            </a:r>
          </a:p>
        </p:txBody>
      </p:sp>
    </p:spTree>
    <p:extLst>
      <p:ext uri="{BB962C8B-B14F-4D97-AF65-F5344CB8AC3E}">
        <p14:creationId xmlns:p14="http://schemas.microsoft.com/office/powerpoint/2010/main" val="565461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572000" y="980728"/>
            <a:ext cx="1152128" cy="576064"/>
          </a:xfrm>
          <a:prstGeom prst="ellipse">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7380312" y="980728"/>
            <a:ext cx="1152128" cy="576064"/>
          </a:xfrm>
          <a:prstGeom prst="ellipse">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88660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 y="10899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355976" y="2636912"/>
            <a:ext cx="1152128" cy="576064"/>
          </a:xfrm>
          <a:prstGeom prst="ellipse">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15997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55" y="0"/>
            <a:ext cx="9129010" cy="688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9512" y="1700808"/>
            <a:ext cx="8784976" cy="432048"/>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171330" y="3117822"/>
            <a:ext cx="8784976" cy="432048"/>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189789" y="4437112"/>
            <a:ext cx="8784976" cy="432048"/>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141862" y="5841268"/>
            <a:ext cx="8784976" cy="360040"/>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13296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US" sz="4400" dirty="0" smtClean="0"/>
              <a:t>         APIC  Competencies</a:t>
            </a:r>
            <a:endParaRPr lang="en-GB" sz="4400" dirty="0"/>
          </a:p>
        </p:txBody>
      </p:sp>
    </p:spTree>
    <p:extLst>
      <p:ext uri="{BB962C8B-B14F-4D97-AF65-F5344CB8AC3E}">
        <p14:creationId xmlns:p14="http://schemas.microsoft.com/office/powerpoint/2010/main" val="28078736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1026" name="Picture 2" descr="http://apic.org/Resource_/TinyMceFileManager/Practice_Guidance/APIC_IPCompModelR_full.jpg"/>
          <p:cNvPicPr>
            <a:picLocks noChangeAspect="1" noChangeArrowheads="1"/>
          </p:cNvPicPr>
          <p:nvPr/>
        </p:nvPicPr>
        <p:blipFill>
          <a:blip r:embed="rId2" cstate="print"/>
          <a:srcRect/>
          <a:stretch>
            <a:fillRect/>
          </a:stretch>
        </p:blipFill>
        <p:spPr bwMode="auto">
          <a:xfrm>
            <a:off x="63500" y="0"/>
            <a:ext cx="9080500" cy="6858000"/>
          </a:xfrm>
          <a:prstGeom prst="rect">
            <a:avLst/>
          </a:prstGeom>
          <a:noFill/>
        </p:spPr>
      </p:pic>
    </p:spTree>
    <p:extLst>
      <p:ext uri="{BB962C8B-B14F-4D97-AF65-F5344CB8AC3E}">
        <p14:creationId xmlns:p14="http://schemas.microsoft.com/office/powerpoint/2010/main" val="38044046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4400" dirty="0" smtClean="0"/>
              <a:t>CBIC profile of Infection Control Professionals</a:t>
            </a:r>
            <a:endParaRPr lang="en-GB" sz="4400" dirty="0"/>
          </a:p>
        </p:txBody>
      </p:sp>
    </p:spTree>
    <p:extLst>
      <p:ext uri="{BB962C8B-B14F-4D97-AF65-F5344CB8AC3E}">
        <p14:creationId xmlns:p14="http://schemas.microsoft.com/office/powerpoint/2010/main" val="32580375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00" t="7112" r="17375" b="4889"/>
          <a:stretch/>
        </p:blipFill>
        <p:spPr bwMode="auto">
          <a:xfrm>
            <a:off x="32370" y="23986"/>
            <a:ext cx="9111630" cy="6834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957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13" t="8177" r="15163" b="5148"/>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41205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115715" name="Picture 3"/>
          <p:cNvPicPr>
            <a:picLocks noChangeAspect="1" noChangeArrowheads="1"/>
          </p:cNvPicPr>
          <p:nvPr/>
        </p:nvPicPr>
        <p:blipFill rotWithShape="1">
          <a:blip r:embed="rId3" cstate="print"/>
          <a:srcRect l="17730" t="15602" r="16618"/>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195736" y="6550223"/>
            <a:ext cx="3888432" cy="338554"/>
          </a:xfrm>
          <a:prstGeom prst="rect">
            <a:avLst/>
          </a:prstGeom>
          <a:noFill/>
        </p:spPr>
        <p:txBody>
          <a:bodyPr wrap="square" rtlCol="0">
            <a:spAutoFit/>
          </a:bodyPr>
          <a:lstStyle/>
          <a:p>
            <a:r>
              <a:rPr lang="en-US" sz="1600" b="1" dirty="0" smtClean="0">
                <a:solidFill>
                  <a:schemeClr val="bg2">
                    <a:lumMod val="60000"/>
                    <a:lumOff val="40000"/>
                  </a:schemeClr>
                </a:solidFill>
              </a:rPr>
              <a:t>Structure: SENIC-DELPHI- Others.</a:t>
            </a:r>
            <a:endParaRPr lang="en-GB" sz="1600" b="1" dirty="0">
              <a:solidFill>
                <a:schemeClr val="bg2">
                  <a:lumMod val="60000"/>
                  <a:lumOff val="40000"/>
                </a:schemeClr>
              </a:solidFill>
            </a:endParaRPr>
          </a:p>
        </p:txBody>
      </p:sp>
      <p:sp>
        <p:nvSpPr>
          <p:cNvPr id="6" name="TextBox 5"/>
          <p:cNvSpPr txBox="1"/>
          <p:nvPr/>
        </p:nvSpPr>
        <p:spPr>
          <a:xfrm>
            <a:off x="2933818" y="6035391"/>
            <a:ext cx="4500500" cy="338554"/>
          </a:xfrm>
          <a:prstGeom prst="rect">
            <a:avLst/>
          </a:prstGeom>
          <a:noFill/>
        </p:spPr>
        <p:txBody>
          <a:bodyPr wrap="square" rtlCol="0">
            <a:spAutoFit/>
          </a:bodyPr>
          <a:lstStyle/>
          <a:p>
            <a:r>
              <a:rPr lang="en-US" sz="1600" b="1" dirty="0" smtClean="0">
                <a:solidFill>
                  <a:schemeClr val="bg2">
                    <a:lumMod val="60000"/>
                    <a:lumOff val="40000"/>
                  </a:schemeClr>
                </a:solidFill>
              </a:rPr>
              <a:t>Pre-requisites: qualification-CBIC</a:t>
            </a:r>
            <a:endParaRPr lang="en-GB" sz="1600" b="1" dirty="0">
              <a:solidFill>
                <a:schemeClr val="bg2">
                  <a:lumMod val="60000"/>
                  <a:lumOff val="40000"/>
                </a:schemeClr>
              </a:solidFill>
            </a:endParaRPr>
          </a:p>
        </p:txBody>
      </p:sp>
      <p:sp>
        <p:nvSpPr>
          <p:cNvPr id="7" name="TextBox 6"/>
          <p:cNvSpPr txBox="1"/>
          <p:nvPr/>
        </p:nvSpPr>
        <p:spPr>
          <a:xfrm>
            <a:off x="3491880" y="5696837"/>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Competencies :APIC</a:t>
            </a:r>
            <a:endParaRPr lang="en-GB" sz="1600" b="1" dirty="0">
              <a:solidFill>
                <a:schemeClr val="bg2">
                  <a:lumMod val="60000"/>
                  <a:lumOff val="40000"/>
                </a:schemeClr>
              </a:solidFill>
            </a:endParaRPr>
          </a:p>
        </p:txBody>
      </p:sp>
      <p:sp>
        <p:nvSpPr>
          <p:cNvPr id="8" name="TextBox 7"/>
          <p:cNvSpPr txBox="1"/>
          <p:nvPr/>
        </p:nvSpPr>
        <p:spPr>
          <a:xfrm>
            <a:off x="3995936" y="5316018"/>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Value: first do no harm </a:t>
            </a:r>
            <a:endParaRPr lang="en-GB" sz="1600" b="1" dirty="0">
              <a:solidFill>
                <a:schemeClr val="bg2">
                  <a:lumMod val="60000"/>
                  <a:lumOff val="40000"/>
                </a:schemeClr>
              </a:solidFill>
            </a:endParaRPr>
          </a:p>
        </p:txBody>
      </p:sp>
      <p:sp>
        <p:nvSpPr>
          <p:cNvPr id="5" name="TextBox 4"/>
          <p:cNvSpPr txBox="1"/>
          <p:nvPr/>
        </p:nvSpPr>
        <p:spPr>
          <a:xfrm>
            <a:off x="4671392" y="4089745"/>
            <a:ext cx="4409728" cy="830997"/>
          </a:xfrm>
          <a:prstGeom prst="rect">
            <a:avLst/>
          </a:prstGeom>
          <a:noFill/>
        </p:spPr>
        <p:txBody>
          <a:bodyPr wrap="square" rtlCol="0">
            <a:spAutoFit/>
          </a:bodyPr>
          <a:lstStyle/>
          <a:p>
            <a:r>
              <a:rPr lang="en-US" sz="1600" b="1" dirty="0" smtClean="0">
                <a:solidFill>
                  <a:srgbClr val="C00000"/>
                </a:solidFill>
              </a:rPr>
              <a:t>Role dvlpt: entry, transition, confirmation </a:t>
            </a:r>
          </a:p>
          <a:p>
            <a:r>
              <a:rPr lang="en-US" sz="1600" b="1" dirty="0" smtClean="0">
                <a:solidFill>
                  <a:srgbClr val="C00000"/>
                </a:solidFill>
              </a:rPr>
              <a:t>Multiple roles</a:t>
            </a:r>
          </a:p>
          <a:p>
            <a:r>
              <a:rPr lang="en-US" sz="1600" b="1" dirty="0" smtClean="0">
                <a:solidFill>
                  <a:srgbClr val="C00000"/>
                </a:solidFill>
              </a:rPr>
              <a:t>Role conflict</a:t>
            </a:r>
            <a:endParaRPr lang="en-GB" sz="1600" b="1" dirty="0">
              <a:solidFill>
                <a:srgbClr val="C00000"/>
              </a:solidFill>
            </a:endParaRPr>
          </a:p>
        </p:txBody>
      </p:sp>
      <p:sp>
        <p:nvSpPr>
          <p:cNvPr id="10" name="TextBox 9"/>
          <p:cNvSpPr txBox="1"/>
          <p:nvPr/>
        </p:nvSpPr>
        <p:spPr>
          <a:xfrm>
            <a:off x="0" y="4042518"/>
            <a:ext cx="4409728" cy="1077218"/>
          </a:xfrm>
          <a:prstGeom prst="rect">
            <a:avLst/>
          </a:prstGeom>
          <a:noFill/>
        </p:spPr>
        <p:txBody>
          <a:bodyPr wrap="square" rtlCol="0">
            <a:spAutoFit/>
          </a:bodyPr>
          <a:lstStyle/>
          <a:p>
            <a:pPr algn="r"/>
            <a:r>
              <a:rPr lang="en-US" sz="1600" b="1" dirty="0" smtClean="0">
                <a:solidFill>
                  <a:srgbClr val="C00000"/>
                </a:solidFill>
              </a:rPr>
              <a:t>Role overload</a:t>
            </a:r>
          </a:p>
          <a:p>
            <a:pPr algn="r"/>
            <a:r>
              <a:rPr lang="en-US" sz="1600" b="1" dirty="0" smtClean="0">
                <a:solidFill>
                  <a:srgbClr val="C00000"/>
                </a:solidFill>
              </a:rPr>
              <a:t>Role ambiguity</a:t>
            </a:r>
          </a:p>
          <a:p>
            <a:pPr algn="r"/>
            <a:r>
              <a:rPr lang="en-US" sz="1600" b="1" dirty="0" smtClean="0">
                <a:solidFill>
                  <a:srgbClr val="C00000"/>
                </a:solidFill>
              </a:rPr>
              <a:t>Engagement and  consciousness</a:t>
            </a:r>
          </a:p>
          <a:p>
            <a:pPr algn="r"/>
            <a:r>
              <a:rPr lang="en-US" sz="1600" b="1" dirty="0" smtClean="0">
                <a:solidFill>
                  <a:srgbClr val="C00000"/>
                </a:solidFill>
              </a:rPr>
              <a:t>Adaptability and passion</a:t>
            </a:r>
            <a:endParaRPr lang="en-GB" sz="1600" b="1" dirty="0">
              <a:solidFill>
                <a:srgbClr val="C00000"/>
              </a:solidFill>
            </a:endParaRPr>
          </a:p>
        </p:txBody>
      </p:sp>
      <p:cxnSp>
        <p:nvCxnSpPr>
          <p:cNvPr id="11" name="Straight Connector 10"/>
          <p:cNvCxnSpPr/>
          <p:nvPr/>
        </p:nvCxnSpPr>
        <p:spPr>
          <a:xfrm>
            <a:off x="-26876" y="5076922"/>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a:off x="-252536" y="4042518"/>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3" name="TextBox 12"/>
          <p:cNvSpPr txBox="1"/>
          <p:nvPr/>
        </p:nvSpPr>
        <p:spPr>
          <a:xfrm>
            <a:off x="0" y="0"/>
            <a:ext cx="4671392" cy="830997"/>
          </a:xfrm>
          <a:prstGeom prst="rect">
            <a:avLst/>
          </a:prstGeom>
          <a:noFill/>
        </p:spPr>
        <p:txBody>
          <a:bodyPr wrap="square" rtlCol="0">
            <a:spAutoFit/>
          </a:bodyPr>
          <a:lstStyle/>
          <a:p>
            <a:r>
              <a:rPr lang="en-US" sz="2400" b="1" dirty="0" smtClean="0">
                <a:solidFill>
                  <a:schemeClr val="accent2">
                    <a:lumMod val="25000"/>
                  </a:schemeClr>
                </a:solidFill>
              </a:rPr>
              <a:t>Infection control: the science</a:t>
            </a:r>
          </a:p>
          <a:p>
            <a:r>
              <a:rPr lang="en-US" sz="2400" b="1" dirty="0" smtClean="0">
                <a:solidFill>
                  <a:schemeClr val="accent2">
                    <a:lumMod val="25000"/>
                  </a:schemeClr>
                </a:solidFill>
              </a:rPr>
              <a:t>of a profession </a:t>
            </a:r>
            <a:endParaRPr lang="en-GB" sz="2400" b="1" dirty="0">
              <a:solidFill>
                <a:schemeClr val="accent2">
                  <a:lumMod val="25000"/>
                </a:schemeClr>
              </a:solidFill>
            </a:endParaRPr>
          </a:p>
        </p:txBody>
      </p:sp>
      <p:pic>
        <p:nvPicPr>
          <p:cNvPr id="17" name="Picture 10" descr="https://encrypted-tbn2.gstatic.com/images?q=tbn:ANd9GcQbM_THgnpw5jgPSo8V00DYb_3r_GaLLVC5wB_IFMYOB30oOcF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891" y="68997"/>
            <a:ext cx="1490431"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540568" y="-99392"/>
            <a:ext cx="9910228" cy="4141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695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000"/>
          </a:xfrm>
        </p:spPr>
        <p:txBody>
          <a:bodyPr>
            <a:noAutofit/>
          </a:bodyPr>
          <a:lstStyle/>
          <a:p>
            <a:r>
              <a:rPr lang="en-US" sz="4000" b="1" dirty="0" smtClean="0">
                <a:solidFill>
                  <a:schemeClr val="bg2">
                    <a:lumMod val="20000"/>
                    <a:lumOff val="80000"/>
                  </a:schemeClr>
                </a:solidFill>
              </a:rPr>
              <a:t>Major functions of an IC professional</a:t>
            </a:r>
            <a:endParaRPr lang="en-US" sz="4000" b="1" dirty="0">
              <a:solidFill>
                <a:schemeClr val="bg2">
                  <a:lumMod val="20000"/>
                  <a:lumOff val="80000"/>
                </a:schemeClr>
              </a:solidFill>
            </a:endParaRPr>
          </a:p>
        </p:txBody>
      </p:sp>
      <p:sp>
        <p:nvSpPr>
          <p:cNvPr id="3" name="Content Placeholder 2"/>
          <p:cNvSpPr>
            <a:spLocks noGrp="1"/>
          </p:cNvSpPr>
          <p:nvPr>
            <p:ph idx="1"/>
          </p:nvPr>
        </p:nvSpPr>
        <p:spPr>
          <a:xfrm>
            <a:off x="467544" y="1628800"/>
            <a:ext cx="7726362" cy="4781884"/>
          </a:xfrm>
        </p:spPr>
        <p:txBody>
          <a:bodyPr>
            <a:normAutofit/>
          </a:bodyPr>
          <a:lstStyle/>
          <a:p>
            <a:pPr marL="457200" indent="-457200">
              <a:buFont typeface="Arial" pitchFamily="34" charset="0"/>
              <a:buChar char="•"/>
            </a:pPr>
            <a:r>
              <a:rPr lang="en-US" sz="4000" dirty="0"/>
              <a:t>Prevention</a:t>
            </a:r>
          </a:p>
          <a:p>
            <a:pPr marL="457200" indent="-457200">
              <a:buFont typeface="Arial" pitchFamily="34" charset="0"/>
              <a:buChar char="•"/>
            </a:pPr>
            <a:r>
              <a:rPr lang="en-US" sz="4000" dirty="0"/>
              <a:t>Surveillance</a:t>
            </a:r>
          </a:p>
          <a:p>
            <a:pPr marL="457200" indent="-457200">
              <a:buFont typeface="Arial" pitchFamily="34" charset="0"/>
              <a:buChar char="•"/>
            </a:pPr>
            <a:r>
              <a:rPr lang="en-US" sz="4000" dirty="0"/>
              <a:t>Education</a:t>
            </a:r>
          </a:p>
          <a:p>
            <a:pPr marL="457200" indent="-457200">
              <a:buFont typeface="Arial" pitchFamily="34" charset="0"/>
              <a:buChar char="•"/>
            </a:pPr>
            <a:r>
              <a:rPr lang="en-US" sz="4000" dirty="0"/>
              <a:t>Research </a:t>
            </a:r>
          </a:p>
        </p:txBody>
      </p:sp>
    </p:spTree>
    <p:extLst>
      <p:ext uri="{BB962C8B-B14F-4D97-AF65-F5344CB8AC3E}">
        <p14:creationId xmlns:p14="http://schemas.microsoft.com/office/powerpoint/2010/main" val="25540806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r>
              <a:rPr lang="en-US" sz="4400" dirty="0" smtClean="0"/>
              <a:t>Role development process </a:t>
            </a:r>
            <a:endParaRPr lang="en-US" sz="4400" dirty="0"/>
          </a:p>
        </p:txBody>
      </p:sp>
      <p:sp>
        <p:nvSpPr>
          <p:cNvPr id="3" name="Content Placeholder 2"/>
          <p:cNvSpPr>
            <a:spLocks noGrp="1"/>
          </p:cNvSpPr>
          <p:nvPr>
            <p:ph idx="1"/>
          </p:nvPr>
        </p:nvSpPr>
        <p:spPr>
          <a:xfrm>
            <a:off x="457200" y="1447800"/>
            <a:ext cx="8229600" cy="4525963"/>
          </a:xfrm>
        </p:spPr>
        <p:txBody>
          <a:bodyPr>
            <a:normAutofit/>
          </a:bodyPr>
          <a:lstStyle/>
          <a:p>
            <a:pPr marL="0" indent="0">
              <a:buNone/>
            </a:pPr>
            <a:r>
              <a:rPr lang="en-US" sz="3200" dirty="0" smtClean="0"/>
              <a:t>3 phases:</a:t>
            </a:r>
          </a:p>
          <a:p>
            <a:pPr marL="0" indent="0">
              <a:buNone/>
            </a:pPr>
            <a:endParaRPr lang="en-US" sz="3200" dirty="0"/>
          </a:p>
          <a:p>
            <a:pPr marL="0" indent="0">
              <a:buNone/>
            </a:pPr>
            <a:r>
              <a:rPr lang="en-US" sz="3200" dirty="0" smtClean="0"/>
              <a:t>Role identification: purpose and objective</a:t>
            </a:r>
          </a:p>
          <a:p>
            <a:pPr marL="0" indent="0">
              <a:buNone/>
            </a:pPr>
            <a:r>
              <a:rPr lang="en-US" sz="3200" dirty="0" smtClean="0"/>
              <a:t>Role transition: implementation</a:t>
            </a:r>
          </a:p>
          <a:p>
            <a:pPr marL="0" indent="0">
              <a:buNone/>
            </a:pPr>
            <a:r>
              <a:rPr lang="en-US" sz="3200" dirty="0" smtClean="0"/>
              <a:t>Role confirmation: recognized by others</a:t>
            </a:r>
            <a:endParaRPr lang="en-US" sz="3200" dirty="0"/>
          </a:p>
        </p:txBody>
      </p:sp>
      <p:sp>
        <p:nvSpPr>
          <p:cNvPr id="4" name="TextBox 3"/>
          <p:cNvSpPr txBox="1"/>
          <p:nvPr/>
        </p:nvSpPr>
        <p:spPr>
          <a:xfrm>
            <a:off x="0" y="6538436"/>
            <a:ext cx="9144000" cy="276999"/>
          </a:xfrm>
          <a:prstGeom prst="rect">
            <a:avLst/>
          </a:prstGeom>
          <a:noFill/>
        </p:spPr>
        <p:txBody>
          <a:bodyPr wrap="square" rtlCol="0">
            <a:spAutoFit/>
          </a:bodyPr>
          <a:lstStyle/>
          <a:p>
            <a:r>
              <a:rPr lang="en-US" sz="1200" dirty="0" err="1"/>
              <a:t>Oda</a:t>
            </a:r>
            <a:r>
              <a:rPr lang="en-US" sz="1200" dirty="0"/>
              <a:t> </a:t>
            </a:r>
            <a:r>
              <a:rPr lang="en-US" sz="1200" dirty="0" smtClean="0"/>
              <a:t>D., </a:t>
            </a:r>
            <a:r>
              <a:rPr lang="en-US" sz="1200" dirty="0" err="1"/>
              <a:t>Specialised</a:t>
            </a:r>
            <a:r>
              <a:rPr lang="en-US" sz="1200" dirty="0"/>
              <a:t> role development: a three phase process, Nurse Outlook, 25(6) 374-377</a:t>
            </a:r>
          </a:p>
        </p:txBody>
      </p:sp>
      <p:graphicFrame>
        <p:nvGraphicFramePr>
          <p:cNvPr id="5" name="Diagram 4"/>
          <p:cNvGraphicFramePr/>
          <p:nvPr>
            <p:extLst>
              <p:ext uri="{D42A27DB-BD31-4B8C-83A1-F6EECF244321}">
                <p14:modId xmlns:p14="http://schemas.microsoft.com/office/powerpoint/2010/main" val="1427459619"/>
              </p:ext>
            </p:extLst>
          </p:nvPr>
        </p:nvGraphicFramePr>
        <p:xfrm>
          <a:off x="0" y="4149080"/>
          <a:ext cx="9144000" cy="207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1219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33873"/>
            <a:ext cx="8434387" cy="4781884"/>
          </a:xfrm>
        </p:spPr>
        <p:txBody>
          <a:bodyPr>
            <a:normAutofit/>
          </a:bodyPr>
          <a:lstStyle/>
          <a:p>
            <a:pPr marL="0" indent="0">
              <a:buNone/>
            </a:pPr>
            <a:r>
              <a:rPr lang="en-US" sz="3600" dirty="0" smtClean="0"/>
              <a:t>Overt social behavior: role is convincing and appropriate.</a:t>
            </a:r>
          </a:p>
          <a:p>
            <a:pPr marL="0" indent="0">
              <a:buNone/>
            </a:pPr>
            <a:endParaRPr lang="en-US" sz="3600" dirty="0" smtClean="0"/>
          </a:p>
          <a:p>
            <a:pPr marL="0" indent="0">
              <a:buNone/>
            </a:pPr>
            <a:r>
              <a:rPr lang="en-US" sz="3600" dirty="0" smtClean="0"/>
              <a:t>1- Is the conduct appropriate to the position?</a:t>
            </a:r>
          </a:p>
          <a:p>
            <a:pPr marL="0" indent="0">
              <a:buNone/>
            </a:pPr>
            <a:r>
              <a:rPr lang="en-US" sz="3600" dirty="0" smtClean="0"/>
              <a:t>2- Is the enactment proper?</a:t>
            </a:r>
          </a:p>
          <a:p>
            <a:pPr marL="0" indent="0">
              <a:buNone/>
            </a:pPr>
            <a:r>
              <a:rPr lang="en-US" sz="3600" dirty="0" smtClean="0"/>
              <a:t>3- Is the enactment convincing? </a:t>
            </a:r>
          </a:p>
          <a:p>
            <a:pPr marL="0" indent="0">
              <a:buNone/>
            </a:pPr>
            <a:endParaRPr lang="en-US" sz="3600" dirty="0"/>
          </a:p>
        </p:txBody>
      </p:sp>
      <p:sp>
        <p:nvSpPr>
          <p:cNvPr id="5" name="Title 1"/>
          <p:cNvSpPr>
            <a:spLocks noGrp="1"/>
          </p:cNvSpPr>
          <p:nvPr>
            <p:ph type="title"/>
          </p:nvPr>
        </p:nvSpPr>
        <p:spPr>
          <a:xfrm>
            <a:off x="0" y="332656"/>
            <a:ext cx="9144000" cy="1143000"/>
          </a:xfrm>
        </p:spPr>
        <p:txBody>
          <a:bodyPr>
            <a:noAutofit/>
          </a:bodyPr>
          <a:lstStyle/>
          <a:p>
            <a:r>
              <a:rPr lang="en-US" sz="3600" dirty="0"/>
              <a:t>Important concepts in the role </a:t>
            </a:r>
            <a:r>
              <a:rPr lang="en-US" sz="3600" dirty="0" smtClean="0"/>
              <a:t>development process of ICPs </a:t>
            </a:r>
            <a:r>
              <a:rPr lang="en-US" sz="3600" dirty="0"/>
              <a:t/>
            </a:r>
            <a:br>
              <a:rPr lang="en-US" sz="3600" dirty="0"/>
            </a:br>
            <a:endParaRPr lang="en-US" sz="3600" dirty="0"/>
          </a:p>
        </p:txBody>
      </p:sp>
      <p:sp>
        <p:nvSpPr>
          <p:cNvPr id="4" name="TextBox 3"/>
          <p:cNvSpPr txBox="1"/>
          <p:nvPr/>
        </p:nvSpPr>
        <p:spPr>
          <a:xfrm>
            <a:off x="0" y="6396335"/>
            <a:ext cx="9144000" cy="461665"/>
          </a:xfrm>
          <a:prstGeom prst="rect">
            <a:avLst/>
          </a:prstGeom>
          <a:noFill/>
        </p:spPr>
        <p:txBody>
          <a:bodyPr wrap="square" rtlCol="0">
            <a:spAutoFit/>
          </a:bodyPr>
          <a:lstStyle/>
          <a:p>
            <a:r>
              <a:rPr lang="en-US" sz="1200" b="1" dirty="0"/>
              <a:t>Theodore R. </a:t>
            </a:r>
            <a:r>
              <a:rPr lang="en-US" sz="1200" b="1" dirty="0" err="1"/>
              <a:t>Sarbin</a:t>
            </a:r>
            <a:r>
              <a:rPr lang="en-US" sz="1200" b="1" dirty="0"/>
              <a:t> (</a:t>
            </a:r>
            <a:r>
              <a:rPr lang="en-US" sz="1200" b="1" dirty="0" smtClean="0"/>
              <a:t>1954) </a:t>
            </a:r>
            <a:r>
              <a:rPr lang="en-US" sz="1200" dirty="0" smtClean="0"/>
              <a:t>Role </a:t>
            </a:r>
            <a:r>
              <a:rPr lang="en-US" sz="1200" dirty="0"/>
              <a:t>theory. In G. </a:t>
            </a:r>
            <a:r>
              <a:rPr lang="en-US" sz="1200" dirty="0" err="1"/>
              <a:t>Lindzey</a:t>
            </a:r>
            <a:r>
              <a:rPr lang="en-US" sz="1200" dirty="0"/>
              <a:t> (Ed.), </a:t>
            </a:r>
            <a:r>
              <a:rPr lang="en-US" sz="1200" b="1" dirty="0"/>
              <a:t>Handbook of social psychology. Vol. I. Theory and method</a:t>
            </a:r>
            <a:r>
              <a:rPr lang="en-US" sz="1200" dirty="0"/>
              <a:t> (pp. 223-258). Cambridge, MA: Addison-Wesley Publishing Company.</a:t>
            </a:r>
          </a:p>
        </p:txBody>
      </p:sp>
    </p:spTree>
    <p:extLst>
      <p:ext uri="{BB962C8B-B14F-4D97-AF65-F5344CB8AC3E}">
        <p14:creationId xmlns:p14="http://schemas.microsoft.com/office/powerpoint/2010/main" val="30110324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712968" cy="3382963"/>
          </a:xfrm>
        </p:spPr>
        <p:txBody>
          <a:bodyPr>
            <a:normAutofit/>
          </a:bodyPr>
          <a:lstStyle/>
          <a:p>
            <a:pPr marL="0" indent="0" algn="ctr">
              <a:buNone/>
            </a:pPr>
            <a:r>
              <a:rPr lang="en-US" sz="3600" dirty="0" smtClean="0"/>
              <a:t>IC profession: a profession with multiple roles </a:t>
            </a:r>
            <a:endParaRPr lang="en-US" sz="3600" dirty="0"/>
          </a:p>
        </p:txBody>
      </p:sp>
      <p:sp>
        <p:nvSpPr>
          <p:cNvPr id="4" name="Title 1"/>
          <p:cNvSpPr>
            <a:spLocks noGrp="1"/>
          </p:cNvSpPr>
          <p:nvPr>
            <p:ph type="title"/>
          </p:nvPr>
        </p:nvSpPr>
        <p:spPr>
          <a:xfrm>
            <a:off x="0" y="404664"/>
            <a:ext cx="9144000" cy="1143000"/>
          </a:xfrm>
        </p:spPr>
        <p:txBody>
          <a:bodyPr>
            <a:noAutofit/>
          </a:bodyPr>
          <a:lstStyle/>
          <a:p>
            <a:r>
              <a:rPr lang="en-US" sz="3600" dirty="0"/>
              <a:t>Important concepts in the role </a:t>
            </a:r>
            <a:r>
              <a:rPr lang="en-US" sz="3600" dirty="0" smtClean="0"/>
              <a:t>development process of ICPs </a:t>
            </a:r>
            <a:r>
              <a:rPr lang="en-US" sz="3600" dirty="0"/>
              <a:t/>
            </a:r>
            <a:br>
              <a:rPr lang="en-US" sz="3600" dirty="0"/>
            </a:br>
            <a:endParaRPr lang="en-US" sz="3600" dirty="0"/>
          </a:p>
        </p:txBody>
      </p:sp>
    </p:spTree>
    <p:extLst>
      <p:ext uri="{BB962C8B-B14F-4D97-AF65-F5344CB8AC3E}">
        <p14:creationId xmlns:p14="http://schemas.microsoft.com/office/powerpoint/2010/main" val="14795918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0" y="0"/>
            <a:ext cx="9124900" cy="1143000"/>
          </a:xfrm>
        </p:spPr>
        <p:txBody>
          <a:bodyPr>
            <a:normAutofit/>
          </a:bodyPr>
          <a:lstStyle/>
          <a:p>
            <a:r>
              <a:rPr lang="en-US" sz="3600" dirty="0"/>
              <a:t>Critical </a:t>
            </a:r>
            <a:r>
              <a:rPr lang="en-US" sz="3600" dirty="0" smtClean="0"/>
              <a:t>thinking: essential skill in the medical field.   </a:t>
            </a:r>
            <a:endParaRPr lang="en-US" sz="3600" dirty="0"/>
          </a:p>
        </p:txBody>
      </p:sp>
      <p:sp>
        <p:nvSpPr>
          <p:cNvPr id="3" name="Content Placeholder 2"/>
          <p:cNvSpPr>
            <a:spLocks noGrp="1"/>
          </p:cNvSpPr>
          <p:nvPr>
            <p:ph idx="1"/>
          </p:nvPr>
        </p:nvSpPr>
        <p:spPr>
          <a:xfrm>
            <a:off x="4343400" y="1905000"/>
            <a:ext cx="4549080" cy="3352800"/>
          </a:xfrm>
        </p:spPr>
        <p:txBody>
          <a:bodyPr>
            <a:normAutofit/>
          </a:bodyPr>
          <a:lstStyle/>
          <a:p>
            <a:pPr marL="0" indent="0">
              <a:buNone/>
            </a:pPr>
            <a:r>
              <a:rPr lang="en-US" sz="3600" dirty="0" smtClean="0"/>
              <a:t>Popeye comes to you with Melena.</a:t>
            </a:r>
          </a:p>
          <a:p>
            <a:pPr marL="0" indent="0">
              <a:buNone/>
            </a:pPr>
            <a:endParaRPr lang="en-US" sz="3600" dirty="0" smtClean="0"/>
          </a:p>
          <a:p>
            <a:pPr marL="0" indent="0">
              <a:buNone/>
            </a:pPr>
            <a:endParaRPr lang="en-US" sz="3600" dirty="0" smtClean="0"/>
          </a:p>
          <a:p>
            <a:pPr marL="0" indent="0">
              <a:buNone/>
            </a:pPr>
            <a:r>
              <a:rPr lang="en-US" sz="3600" dirty="0" smtClean="0"/>
              <a:t>What do you do? </a:t>
            </a:r>
            <a:endParaRPr lang="en-US" sz="36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76400"/>
            <a:ext cx="3733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54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85800"/>
            <a:ext cx="8229600" cy="1143000"/>
          </a:xfrm>
        </p:spPr>
        <p:txBody>
          <a:bodyPr>
            <a:noAutofit/>
          </a:bodyPr>
          <a:lstStyle/>
          <a:p>
            <a:pPr algn="l"/>
            <a:r>
              <a:rPr lang="en-US" sz="3200" dirty="0" smtClean="0"/>
              <a:t>Science sans conscience </a:t>
            </a:r>
            <a:r>
              <a:rPr lang="en-US" sz="3200" dirty="0" err="1" smtClean="0"/>
              <a:t>n’est</a:t>
            </a:r>
            <a:r>
              <a:rPr lang="en-US" sz="3200" dirty="0" smtClean="0"/>
              <a:t> </a:t>
            </a:r>
            <a:r>
              <a:rPr lang="en-US" sz="3200" dirty="0" err="1" smtClean="0"/>
              <a:t>que</a:t>
            </a:r>
            <a:r>
              <a:rPr lang="en-US" sz="3200" dirty="0" smtClean="0"/>
              <a:t> </a:t>
            </a:r>
            <a:r>
              <a:rPr lang="en-US" sz="3200" dirty="0" err="1" smtClean="0"/>
              <a:t>ruine</a:t>
            </a:r>
            <a:r>
              <a:rPr lang="en-US" sz="3200" dirty="0" smtClean="0"/>
              <a:t> de   </a:t>
            </a:r>
            <a:r>
              <a:rPr lang="en-US" sz="3200" dirty="0" err="1" smtClean="0"/>
              <a:t>l’Âme</a:t>
            </a:r>
            <a:r>
              <a:rPr lang="en-US" sz="3200" dirty="0"/>
              <a:t> </a:t>
            </a:r>
            <a:r>
              <a:rPr lang="en-US" sz="2400" dirty="0" smtClean="0"/>
              <a:t>(Rabelais).</a:t>
            </a:r>
            <a:r>
              <a:rPr lang="en-US" sz="3200" dirty="0" smtClean="0"/>
              <a:t/>
            </a:r>
            <a:br>
              <a:rPr lang="en-US" sz="3200" dirty="0" smtClean="0"/>
            </a:br>
            <a:r>
              <a:rPr lang="en-US" sz="3200" dirty="0"/>
              <a:t/>
            </a:r>
            <a:br>
              <a:rPr lang="en-US" sz="3200" dirty="0"/>
            </a:br>
            <a:r>
              <a:rPr lang="en-US" sz="3200" dirty="0" smtClean="0"/>
              <a:t> </a:t>
            </a:r>
            <a:endParaRPr lang="en-US" sz="3200" dirty="0"/>
          </a:p>
        </p:txBody>
      </p:sp>
      <p:sp>
        <p:nvSpPr>
          <p:cNvPr id="4" name="TextBox 3"/>
          <p:cNvSpPr txBox="1"/>
          <p:nvPr/>
        </p:nvSpPr>
        <p:spPr>
          <a:xfrm>
            <a:off x="251520" y="1340768"/>
            <a:ext cx="8930580" cy="3108543"/>
          </a:xfrm>
          <a:prstGeom prst="rect">
            <a:avLst/>
          </a:prstGeom>
          <a:noFill/>
        </p:spPr>
        <p:txBody>
          <a:bodyPr wrap="square" rtlCol="0">
            <a:spAutoFit/>
          </a:bodyPr>
          <a:lstStyle/>
          <a:p>
            <a:r>
              <a:rPr lang="en-US" sz="2800" dirty="0" smtClean="0"/>
              <a:t>i.e.</a:t>
            </a:r>
          </a:p>
          <a:p>
            <a:pPr marL="457200" indent="-457200">
              <a:buFont typeface="Arial" panose="020B0604020202020204" pitchFamily="34" charset="0"/>
              <a:buChar char="•"/>
            </a:pPr>
            <a:r>
              <a:rPr lang="en-US" sz="2800" dirty="0" smtClean="0"/>
              <a:t>People  tend to publish positive results more than the negative ones.</a:t>
            </a:r>
          </a:p>
          <a:p>
            <a:pPr marL="457200" indent="-457200">
              <a:buFont typeface="Arial" panose="020B0604020202020204" pitchFamily="34" charset="0"/>
              <a:buChar char="•"/>
            </a:pPr>
            <a:r>
              <a:rPr lang="en-US" sz="2800" dirty="0" smtClean="0"/>
              <a:t>Science says no antibiotics for flu, though, lots are still prescribing them. </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  </a:t>
            </a:r>
            <a:endParaRPr lang="en-US" sz="2800" dirty="0"/>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67" r="28666" b="29173"/>
          <a:stretch/>
        </p:blipFill>
        <p:spPr bwMode="auto">
          <a:xfrm>
            <a:off x="533400" y="4097949"/>
            <a:ext cx="4267200" cy="274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t1.gstatic.com/images?q=tbn:ANd9GcRMoaNJ0ovQw1RPjhix8UF3bjMu6B_w5h42_If8Vigs8wsccO8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550" y="4278605"/>
            <a:ext cx="19240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3765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Three challenges in IC </a:t>
            </a:r>
          </a:p>
        </p:txBody>
      </p:sp>
      <p:sp>
        <p:nvSpPr>
          <p:cNvPr id="3" name="Content Placeholder 2"/>
          <p:cNvSpPr>
            <a:spLocks noGrp="1"/>
          </p:cNvSpPr>
          <p:nvPr>
            <p:ph idx="1"/>
          </p:nvPr>
        </p:nvSpPr>
        <p:spPr>
          <a:xfrm>
            <a:off x="0" y="1566000"/>
            <a:ext cx="9036495" cy="4781884"/>
          </a:xfrm>
        </p:spPr>
        <p:txBody>
          <a:bodyPr>
            <a:normAutofit/>
          </a:bodyPr>
          <a:lstStyle/>
          <a:p>
            <a:pPr marL="742950" indent="-742950">
              <a:buFont typeface="+mj-lt"/>
              <a:buAutoNum type="arabicPeriod"/>
            </a:pPr>
            <a:r>
              <a:rPr lang="en-US" sz="3600" dirty="0" smtClean="0"/>
              <a:t>Implementing the science.</a:t>
            </a:r>
          </a:p>
          <a:p>
            <a:pPr marL="742950" indent="-742950">
              <a:buFont typeface="+mj-lt"/>
              <a:buAutoNum type="arabicPeriod"/>
            </a:pPr>
            <a:r>
              <a:rPr lang="en-US" sz="3600" dirty="0" smtClean="0"/>
              <a:t>Not adopting a multimodal approach. </a:t>
            </a:r>
          </a:p>
          <a:p>
            <a:pPr marL="742950" indent="-742950">
              <a:buFont typeface="+mj-lt"/>
              <a:buAutoNum type="arabicPeriod"/>
            </a:pPr>
            <a:r>
              <a:rPr lang="en-US" sz="3600" dirty="0" smtClean="0"/>
              <a:t>Not scanning  the culture and environment before start implementing the science.</a:t>
            </a:r>
            <a:endParaRPr lang="en-US" sz="3600" dirty="0"/>
          </a:p>
        </p:txBody>
      </p:sp>
    </p:spTree>
    <p:extLst>
      <p:ext uri="{BB962C8B-B14F-4D97-AF65-F5344CB8AC3E}">
        <p14:creationId xmlns:p14="http://schemas.microsoft.com/office/powerpoint/2010/main" val="15533366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37" t="6451" r="49963" b="65227"/>
          <a:stretch/>
        </p:blipFill>
        <p:spPr bwMode="auto">
          <a:xfrm>
            <a:off x="29303" y="333077"/>
            <a:ext cx="9114697" cy="1367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74" t="5973" r="54780" b="63071"/>
          <a:stretch/>
        </p:blipFill>
        <p:spPr bwMode="auto">
          <a:xfrm>
            <a:off x="0" y="1664956"/>
            <a:ext cx="3614524" cy="17518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1916" y="2328025"/>
            <a:ext cx="42672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3310100"/>
            <a:ext cx="4187825"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5055155"/>
            <a:ext cx="42068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343" y="5934670"/>
            <a:ext cx="4032448" cy="923330"/>
          </a:xfrm>
          <a:prstGeom prst="rect">
            <a:avLst/>
          </a:prstGeom>
          <a:noFill/>
        </p:spPr>
        <p:txBody>
          <a:bodyPr wrap="square" rtlCol="0">
            <a:spAutoFit/>
          </a:bodyPr>
          <a:lstStyle/>
          <a:p>
            <a:r>
              <a:rPr lang="en-US" b="1" dirty="0" smtClean="0"/>
              <a:t>Is this knowledge? </a:t>
            </a:r>
          </a:p>
          <a:p>
            <a:r>
              <a:rPr lang="en-US" b="1" dirty="0" smtClean="0"/>
              <a:t>Are we lacking the  good science?</a:t>
            </a:r>
            <a:endParaRPr lang="en-US" b="1" dirty="0"/>
          </a:p>
          <a:p>
            <a:r>
              <a:rPr lang="en-US" b="1" dirty="0" smtClean="0"/>
              <a:t>Implementation </a:t>
            </a:r>
            <a:r>
              <a:rPr lang="en-US" b="1" dirty="0"/>
              <a:t>of the </a:t>
            </a:r>
            <a:r>
              <a:rPr lang="en-US" b="1" dirty="0" smtClean="0"/>
              <a:t>science???</a:t>
            </a:r>
            <a:endParaRPr lang="en-GB" b="1" dirty="0"/>
          </a:p>
        </p:txBody>
      </p:sp>
    </p:spTree>
    <p:extLst>
      <p:ext uri="{BB962C8B-B14F-4D97-AF65-F5344CB8AC3E}">
        <p14:creationId xmlns:p14="http://schemas.microsoft.com/office/powerpoint/2010/main" val="32274213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en-GB" dirty="0"/>
          </a:p>
        </p:txBody>
      </p:sp>
      <p:pic>
        <p:nvPicPr>
          <p:cNvPr id="1026" name="Picture 2" descr="C:\Users\DGL-PC\Desktop\conceptual model.bmp bleu"/>
          <p:cNvPicPr>
            <a:picLocks noChangeAspect="1" noChangeArrowheads="1"/>
          </p:cNvPicPr>
          <p:nvPr/>
        </p:nvPicPr>
        <p:blipFill>
          <a:blip r:embed="rId3" cstate="print"/>
          <a:srcRect/>
          <a:stretch>
            <a:fillRect/>
          </a:stretch>
        </p:blipFill>
        <p:spPr bwMode="auto">
          <a:xfrm>
            <a:off x="1" y="0"/>
            <a:ext cx="9144000" cy="6858001"/>
          </a:xfrm>
          <a:prstGeom prst="rect">
            <a:avLst/>
          </a:prstGeom>
          <a:noFill/>
        </p:spPr>
      </p:pic>
    </p:spTree>
    <p:extLst>
      <p:ext uri="{BB962C8B-B14F-4D97-AF65-F5344CB8AC3E}">
        <p14:creationId xmlns:p14="http://schemas.microsoft.com/office/powerpoint/2010/main" val="16969029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en-GB" dirty="0"/>
          </a:p>
        </p:txBody>
      </p:sp>
      <p:pic>
        <p:nvPicPr>
          <p:cNvPr id="1026" name="Picture 2" descr="C:\Users\DGL-PC\Desktop\conceptual model.bmp bleu"/>
          <p:cNvPicPr>
            <a:picLocks noChangeAspect="1" noChangeArrowheads="1"/>
          </p:cNvPicPr>
          <p:nvPr/>
        </p:nvPicPr>
        <p:blipFill rotWithShape="1">
          <a:blip r:embed="rId3" cstate="print"/>
          <a:srcRect l="946" t="12910" r="58905" b="700"/>
          <a:stretch/>
        </p:blipFill>
        <p:spPr bwMode="auto">
          <a:xfrm>
            <a:off x="669454" y="0"/>
            <a:ext cx="8208912" cy="6858000"/>
          </a:xfrm>
          <a:prstGeom prst="rect">
            <a:avLst/>
          </a:prstGeom>
          <a:noFill/>
        </p:spPr>
      </p:pic>
    </p:spTree>
    <p:extLst>
      <p:ext uri="{BB962C8B-B14F-4D97-AF65-F5344CB8AC3E}">
        <p14:creationId xmlns:p14="http://schemas.microsoft.com/office/powerpoint/2010/main" val="18681085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DGL-PC\Desktop\conceptual model.bmp bleu"/>
          <p:cNvPicPr>
            <a:picLocks noChangeAspect="1" noChangeArrowheads="1"/>
          </p:cNvPicPr>
          <p:nvPr/>
        </p:nvPicPr>
        <p:blipFill rotWithShape="1">
          <a:blip r:embed="rId2" cstate="print"/>
          <a:srcRect l="60834" t="12500"/>
          <a:stretch/>
        </p:blipFill>
        <p:spPr bwMode="auto">
          <a:xfrm>
            <a:off x="1223628" y="0"/>
            <a:ext cx="6696744" cy="6858000"/>
          </a:xfrm>
          <a:prstGeom prst="rect">
            <a:avLst/>
          </a:prstGeom>
          <a:noFill/>
        </p:spPr>
      </p:pic>
    </p:spTree>
    <p:extLst>
      <p:ext uri="{BB962C8B-B14F-4D97-AF65-F5344CB8AC3E}">
        <p14:creationId xmlns:p14="http://schemas.microsoft.com/office/powerpoint/2010/main" val="3946237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p:spPr>
        <p:txBody>
          <a:bodyPr>
            <a:noAutofit/>
          </a:bodyPr>
          <a:lstStyle/>
          <a:p>
            <a:pPr algn="ctr"/>
            <a:r>
              <a:rPr lang="en-US" sz="3600" b="1" dirty="0" smtClean="0">
                <a:solidFill>
                  <a:schemeClr val="bg2">
                    <a:lumMod val="20000"/>
                    <a:lumOff val="80000"/>
                  </a:schemeClr>
                </a:solidFill>
              </a:rPr>
              <a:t>Healthcare Associated Infections HAIs </a:t>
            </a:r>
            <a:r>
              <a:rPr lang="en-US" sz="3600" b="1" dirty="0">
                <a:solidFill>
                  <a:schemeClr val="bg2">
                    <a:lumMod val="20000"/>
                    <a:lumOff val="80000"/>
                  </a:schemeClr>
                </a:solidFill>
              </a:rPr>
              <a:t/>
            </a:r>
            <a:br>
              <a:rPr lang="en-US" sz="3600" b="1" dirty="0">
                <a:solidFill>
                  <a:schemeClr val="bg2">
                    <a:lumMod val="20000"/>
                    <a:lumOff val="80000"/>
                  </a:schemeClr>
                </a:solidFill>
              </a:rPr>
            </a:br>
            <a:endParaRPr lang="en-US" sz="3200" b="1" dirty="0">
              <a:solidFill>
                <a:schemeClr val="bg2">
                  <a:lumMod val="20000"/>
                  <a:lumOff val="80000"/>
                </a:schemeClr>
              </a:solidFill>
            </a:endParaRPr>
          </a:p>
        </p:txBody>
      </p:sp>
      <p:sp>
        <p:nvSpPr>
          <p:cNvPr id="3" name="Content Placeholder 2"/>
          <p:cNvSpPr>
            <a:spLocks noGrp="1"/>
          </p:cNvSpPr>
          <p:nvPr>
            <p:ph idx="1"/>
          </p:nvPr>
        </p:nvSpPr>
        <p:spPr>
          <a:xfrm>
            <a:off x="24780" y="1268760"/>
            <a:ext cx="8856984" cy="5589240"/>
          </a:xfrm>
        </p:spPr>
        <p:txBody>
          <a:bodyPr>
            <a:normAutofit lnSpcReduction="10000"/>
          </a:bodyPr>
          <a:lstStyle/>
          <a:p>
            <a:pPr marL="432000" lvl="2" indent="-457200">
              <a:spcBef>
                <a:spcPts val="600"/>
              </a:spcBef>
              <a:buSzTx/>
              <a:buFont typeface="Arial" pitchFamily="34" charset="0"/>
              <a:buChar char="•"/>
            </a:pPr>
            <a:r>
              <a:rPr lang="en-GB" sz="3200" dirty="0" smtClean="0">
                <a:solidFill>
                  <a:schemeClr val="tx1">
                    <a:lumMod val="50000"/>
                  </a:schemeClr>
                </a:solidFill>
              </a:rPr>
              <a:t>Infection </a:t>
            </a:r>
            <a:r>
              <a:rPr lang="en-GB" sz="3200" dirty="0">
                <a:solidFill>
                  <a:schemeClr val="tx1">
                    <a:lumMod val="50000"/>
                  </a:schemeClr>
                </a:solidFill>
              </a:rPr>
              <a:t>occurring </a:t>
            </a:r>
            <a:r>
              <a:rPr lang="en-GB" sz="3200" dirty="0" smtClean="0">
                <a:solidFill>
                  <a:schemeClr val="tx1">
                    <a:lumMod val="50000"/>
                  </a:schemeClr>
                </a:solidFill>
              </a:rPr>
              <a:t>during </a:t>
            </a:r>
            <a:r>
              <a:rPr lang="en-GB" sz="3200" dirty="0">
                <a:solidFill>
                  <a:schemeClr val="tx1">
                    <a:lumMod val="50000"/>
                  </a:schemeClr>
                </a:solidFill>
              </a:rPr>
              <a:t>the process of </a:t>
            </a:r>
            <a:r>
              <a:rPr lang="en-GB" sz="3200" dirty="0" smtClean="0">
                <a:solidFill>
                  <a:schemeClr val="tx1">
                    <a:lumMod val="50000"/>
                  </a:schemeClr>
                </a:solidFill>
              </a:rPr>
              <a:t>care.</a:t>
            </a:r>
          </a:p>
          <a:p>
            <a:pPr marL="432000" lvl="2" indent="-457200">
              <a:spcBef>
                <a:spcPts val="600"/>
              </a:spcBef>
              <a:buSzTx/>
              <a:buFont typeface="Arial" pitchFamily="34" charset="0"/>
              <a:buChar char="•"/>
            </a:pPr>
            <a:endParaRPr lang="en-GB" sz="3200" dirty="0" smtClean="0">
              <a:solidFill>
                <a:schemeClr val="tx1">
                  <a:lumMod val="50000"/>
                </a:schemeClr>
              </a:solidFill>
            </a:endParaRPr>
          </a:p>
          <a:p>
            <a:pPr marL="432000" lvl="2" indent="-457200">
              <a:spcBef>
                <a:spcPts val="600"/>
              </a:spcBef>
              <a:buSzTx/>
              <a:buFont typeface="Arial" pitchFamily="34" charset="0"/>
              <a:buChar char="•"/>
            </a:pPr>
            <a:r>
              <a:rPr lang="en-GB" sz="3200" dirty="0" smtClean="0">
                <a:solidFill>
                  <a:schemeClr val="tx1">
                    <a:lumMod val="50000"/>
                  </a:schemeClr>
                </a:solidFill>
              </a:rPr>
              <a:t>Not </a:t>
            </a:r>
            <a:r>
              <a:rPr lang="en-GB" sz="3200" dirty="0">
                <a:solidFill>
                  <a:schemeClr val="tx1">
                    <a:lumMod val="50000"/>
                  </a:schemeClr>
                </a:solidFill>
              </a:rPr>
              <a:t>present or incubating at the time of admission</a:t>
            </a:r>
            <a:r>
              <a:rPr lang="en-GB" sz="3200" dirty="0" smtClean="0">
                <a:solidFill>
                  <a:schemeClr val="tx1">
                    <a:lumMod val="50000"/>
                  </a:schemeClr>
                </a:solidFill>
              </a:rPr>
              <a:t>.</a:t>
            </a:r>
          </a:p>
          <a:p>
            <a:pPr marL="432000" lvl="2" indent="-457200">
              <a:spcBef>
                <a:spcPts val="600"/>
              </a:spcBef>
              <a:buSzTx/>
              <a:buFont typeface="Arial" pitchFamily="34" charset="0"/>
              <a:buChar char="•"/>
            </a:pPr>
            <a:endParaRPr lang="en-GB" sz="3200" dirty="0" smtClean="0">
              <a:solidFill>
                <a:schemeClr val="tx1">
                  <a:lumMod val="50000"/>
                </a:schemeClr>
              </a:solidFill>
            </a:endParaRPr>
          </a:p>
          <a:p>
            <a:pPr marL="432000" lvl="2" indent="-457200">
              <a:spcBef>
                <a:spcPts val="600"/>
              </a:spcBef>
              <a:buSzTx/>
              <a:buFont typeface="Arial" pitchFamily="34" charset="0"/>
              <a:buChar char="•"/>
            </a:pPr>
            <a:r>
              <a:rPr lang="en-GB" sz="3200" dirty="0" smtClean="0">
                <a:solidFill>
                  <a:schemeClr val="tx1">
                    <a:lumMod val="50000"/>
                  </a:schemeClr>
                </a:solidFill>
              </a:rPr>
              <a:t>Infections </a:t>
            </a:r>
            <a:r>
              <a:rPr lang="en-GB" sz="3200" dirty="0">
                <a:solidFill>
                  <a:schemeClr val="tx1">
                    <a:lumMod val="50000"/>
                  </a:schemeClr>
                </a:solidFill>
              </a:rPr>
              <a:t>acquired in the health-care facility but appearing after </a:t>
            </a:r>
            <a:r>
              <a:rPr lang="en-GB" sz="3200" dirty="0" smtClean="0">
                <a:solidFill>
                  <a:schemeClr val="tx1">
                    <a:lumMod val="50000"/>
                  </a:schemeClr>
                </a:solidFill>
              </a:rPr>
              <a:t>discharge.</a:t>
            </a:r>
          </a:p>
          <a:p>
            <a:pPr marL="432000" lvl="2" indent="-457200">
              <a:spcBef>
                <a:spcPts val="600"/>
              </a:spcBef>
              <a:buSzTx/>
              <a:buFont typeface="Arial" pitchFamily="34" charset="0"/>
              <a:buChar char="•"/>
            </a:pPr>
            <a:endParaRPr lang="en-GB" sz="3200" dirty="0" smtClean="0">
              <a:solidFill>
                <a:schemeClr val="tx1">
                  <a:lumMod val="50000"/>
                </a:schemeClr>
              </a:solidFill>
            </a:endParaRPr>
          </a:p>
          <a:p>
            <a:pPr marL="432000" lvl="2" indent="-457200">
              <a:spcBef>
                <a:spcPts val="600"/>
              </a:spcBef>
              <a:buSzTx/>
              <a:buFont typeface="Arial" pitchFamily="34" charset="0"/>
              <a:buChar char="•"/>
            </a:pPr>
            <a:r>
              <a:rPr lang="en-GB" sz="3200" dirty="0" smtClean="0">
                <a:solidFill>
                  <a:schemeClr val="tx1">
                    <a:lumMod val="50000"/>
                  </a:schemeClr>
                </a:solidFill>
              </a:rPr>
              <a:t>Occupational </a:t>
            </a:r>
            <a:r>
              <a:rPr lang="en-GB" sz="3200" dirty="0">
                <a:solidFill>
                  <a:schemeClr val="tx1">
                    <a:lumMod val="50000"/>
                  </a:schemeClr>
                </a:solidFill>
              </a:rPr>
              <a:t>infections among health-care workers of the </a:t>
            </a:r>
            <a:r>
              <a:rPr lang="en-GB" sz="3200" dirty="0" smtClean="0">
                <a:solidFill>
                  <a:schemeClr val="tx1">
                    <a:lumMod val="50000"/>
                  </a:schemeClr>
                </a:solidFill>
              </a:rPr>
              <a:t>facility.</a:t>
            </a:r>
            <a:endParaRPr lang="en-US" altLang="en-US" sz="3200" dirty="0">
              <a:solidFill>
                <a:schemeClr val="tx1">
                  <a:lumMod val="50000"/>
                </a:schemeClr>
              </a:solidFill>
              <a:cs typeface="Tahoma" pitchFamily="34" charset="0"/>
            </a:endParaRPr>
          </a:p>
          <a:p>
            <a:endParaRPr lang="en-US" sz="2800" dirty="0"/>
          </a:p>
        </p:txBody>
      </p:sp>
      <p:sp>
        <p:nvSpPr>
          <p:cNvPr id="4" name="TextBox 3"/>
          <p:cNvSpPr txBox="1"/>
          <p:nvPr/>
        </p:nvSpPr>
        <p:spPr>
          <a:xfrm>
            <a:off x="6999890" y="6501772"/>
            <a:ext cx="2144110" cy="307777"/>
          </a:xfrm>
          <a:prstGeom prst="rect">
            <a:avLst/>
          </a:prstGeom>
          <a:noFill/>
        </p:spPr>
        <p:txBody>
          <a:bodyPr wrap="square" rtlCol="0">
            <a:spAutoFit/>
          </a:bodyPr>
          <a:lstStyle/>
          <a:p>
            <a:pPr algn="r" defTabSz="457200"/>
            <a:r>
              <a:rPr lang="en-US" sz="1400" b="1" dirty="0" smtClean="0">
                <a:solidFill>
                  <a:srgbClr val="414141"/>
                </a:solidFill>
              </a:rPr>
              <a:t>Source: WHO </a:t>
            </a:r>
            <a:endParaRPr lang="en-US" sz="1400" b="1" dirty="0">
              <a:solidFill>
                <a:srgbClr val="414141"/>
              </a:solidFill>
            </a:endParaRPr>
          </a:p>
        </p:txBody>
      </p:sp>
    </p:spTree>
    <p:extLst>
      <p:ext uri="{BB962C8B-B14F-4D97-AF65-F5344CB8AC3E}">
        <p14:creationId xmlns:p14="http://schemas.microsoft.com/office/powerpoint/2010/main" val="20151788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1026" name="Picture 2" descr="C:\Users\DGL-PC\Desktop\culture and environment.bmp"/>
          <p:cNvPicPr>
            <a:picLocks noChangeAspect="1" noChangeArrowheads="1"/>
          </p:cNvPicPr>
          <p:nvPr/>
        </p:nvPicPr>
        <p:blipFill>
          <a:blip r:embed="rId3" cstate="print"/>
          <a:srcRect/>
          <a:stretch>
            <a:fillRect/>
          </a:stretch>
        </p:blipFill>
        <p:spPr bwMode="auto">
          <a:xfrm>
            <a:off x="0" y="0"/>
            <a:ext cx="9144000" cy="7046640"/>
          </a:xfrm>
          <a:prstGeom prst="rect">
            <a:avLst/>
          </a:prstGeom>
          <a:noFill/>
        </p:spPr>
      </p:pic>
      <p:sp>
        <p:nvSpPr>
          <p:cNvPr id="4" name="TextBox 3"/>
          <p:cNvSpPr txBox="1"/>
          <p:nvPr/>
        </p:nvSpPr>
        <p:spPr>
          <a:xfrm>
            <a:off x="0" y="0"/>
            <a:ext cx="9144000" cy="369332"/>
          </a:xfrm>
          <a:prstGeom prst="rect">
            <a:avLst/>
          </a:prstGeom>
          <a:noFill/>
        </p:spPr>
        <p:txBody>
          <a:bodyPr wrap="square" rtlCol="0">
            <a:spAutoFit/>
          </a:bodyPr>
          <a:lstStyle/>
          <a:p>
            <a:pPr algn="ctr"/>
            <a:r>
              <a:rPr lang="en-US" b="1" dirty="0" smtClean="0">
                <a:solidFill>
                  <a:schemeClr val="accent6">
                    <a:lumMod val="50000"/>
                  </a:schemeClr>
                </a:solidFill>
              </a:rPr>
              <a:t>The super duper IC professional  who knows only IC is just an “idiot savant”</a:t>
            </a:r>
            <a:endParaRPr lang="en-US" b="1" dirty="0">
              <a:solidFill>
                <a:schemeClr val="accent6">
                  <a:lumMod val="50000"/>
                </a:schemeClr>
              </a:solidFill>
            </a:endParaRPr>
          </a:p>
        </p:txBody>
      </p:sp>
    </p:spTree>
    <p:extLst>
      <p:ext uri="{BB962C8B-B14F-4D97-AF65-F5344CB8AC3E}">
        <p14:creationId xmlns:p14="http://schemas.microsoft.com/office/powerpoint/2010/main" val="775105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8858250" cy="404665"/>
          </a:xfrm>
        </p:spPr>
        <p:txBody>
          <a:bodyPr>
            <a:noAutofit/>
          </a:bodyPr>
          <a:lstStyle/>
          <a:p>
            <a:r>
              <a:rPr lang="en-US" sz="4000" dirty="0" smtClean="0"/>
              <a:t>Get engaged and engage others</a:t>
            </a:r>
            <a:endParaRPr lang="en-US" sz="4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371600"/>
            <a:ext cx="5867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99022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25" t="9636" r="29723" b="16666"/>
          <a:stretch/>
        </p:blipFill>
        <p:spPr bwMode="auto">
          <a:xfrm>
            <a:off x="0" y="9128"/>
            <a:ext cx="3521015" cy="248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5888"/>
          <a:stretch/>
        </p:blipFill>
        <p:spPr bwMode="auto">
          <a:xfrm>
            <a:off x="1452562" y="1844824"/>
            <a:ext cx="6719838"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488668"/>
            <a:ext cx="6084168" cy="338554"/>
          </a:xfrm>
          <a:prstGeom prst="rect">
            <a:avLst/>
          </a:prstGeom>
        </p:spPr>
        <p:txBody>
          <a:bodyPr wrap="square">
            <a:spAutoFit/>
          </a:bodyPr>
          <a:lstStyle/>
          <a:p>
            <a:r>
              <a:rPr lang="en-GB" sz="1600" dirty="0" smtClean="0"/>
              <a:t>Source: </a:t>
            </a:r>
            <a:r>
              <a:rPr lang="en-GB" sz="1600" dirty="0" smtClean="0">
                <a:hlinkClick r:id="rId4"/>
              </a:rPr>
              <a:t>www.gallup.com/</a:t>
            </a:r>
            <a:r>
              <a:rPr lang="en-GB" sz="1600" dirty="0" smtClean="0"/>
              <a:t>  accessed 15/05/2016</a:t>
            </a:r>
            <a:endParaRPr lang="en-GB" sz="1600" dirty="0"/>
          </a:p>
        </p:txBody>
      </p:sp>
    </p:spTree>
    <p:extLst>
      <p:ext uri="{BB962C8B-B14F-4D97-AF65-F5344CB8AC3E}">
        <p14:creationId xmlns:p14="http://schemas.microsoft.com/office/powerpoint/2010/main" val="30469243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3075" name="Picture 3"/>
          <p:cNvPicPr>
            <a:picLocks noChangeAspect="1" noChangeArrowheads="1"/>
          </p:cNvPicPr>
          <p:nvPr/>
        </p:nvPicPr>
        <p:blipFill>
          <a:blip r:embed="rId3" cstate="print"/>
          <a:srcRect/>
          <a:stretch>
            <a:fillRect/>
          </a:stretch>
        </p:blipFill>
        <p:spPr bwMode="auto">
          <a:xfrm>
            <a:off x="1187624" y="-1786"/>
            <a:ext cx="6408712" cy="6279703"/>
          </a:xfrm>
          <a:prstGeom prst="rect">
            <a:avLst/>
          </a:prstGeom>
          <a:ln>
            <a:noFill/>
          </a:ln>
          <a:effectLst>
            <a:outerShdw blurRad="292100" dist="139700" dir="2700000" algn="tl" rotWithShape="0">
              <a:srgbClr val="333333">
                <a:alpha val="65000"/>
              </a:srgbClr>
            </a:outerShdw>
          </a:effectLst>
        </p:spPr>
      </p:pic>
      <p:sp>
        <p:nvSpPr>
          <p:cNvPr id="6" name="مربع نص 5"/>
          <p:cNvSpPr txBox="1"/>
          <p:nvPr/>
        </p:nvSpPr>
        <p:spPr>
          <a:xfrm>
            <a:off x="0" y="6396335"/>
            <a:ext cx="9144000" cy="523220"/>
          </a:xfrm>
          <a:prstGeom prst="rect">
            <a:avLst/>
          </a:prstGeom>
          <a:noFill/>
        </p:spPr>
        <p:txBody>
          <a:bodyPr wrap="square" rtlCol="0">
            <a:spAutoFit/>
          </a:bodyPr>
          <a:lstStyle/>
          <a:p>
            <a:pPr algn="l" rtl="0"/>
            <a:r>
              <a:rPr lang="en-GB" sz="1400" dirty="0" smtClean="0"/>
              <a:t>Tannous and </a:t>
            </a:r>
            <a:r>
              <a:rPr lang="en-GB" sz="1400" dirty="0" err="1" smtClean="0"/>
              <a:t>Hanan</a:t>
            </a:r>
            <a:r>
              <a:rPr lang="en-GB" sz="1400" dirty="0" smtClean="0"/>
              <a:t>: P135: Changing challenges into projects: a strategy to improve hand hygiene compliance rates. Antimicrobial Resistance and Infection Control 2013 2(</a:t>
            </a:r>
            <a:r>
              <a:rPr lang="en-GB" sz="1400" dirty="0" err="1" smtClean="0"/>
              <a:t>Suppl</a:t>
            </a:r>
            <a:r>
              <a:rPr lang="en-GB" sz="1400" dirty="0" smtClean="0"/>
              <a:t> 1):P135.</a:t>
            </a:r>
            <a:endParaRPr lang="en-GB" sz="1400" dirty="0"/>
          </a:p>
        </p:txBody>
      </p:sp>
    </p:spTree>
    <p:extLst>
      <p:ext uri="{BB962C8B-B14F-4D97-AF65-F5344CB8AC3E}">
        <p14:creationId xmlns:p14="http://schemas.microsoft.com/office/powerpoint/2010/main" val="5751343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4" name="Picture 2" descr="C:\Users\DGL-PC\Desktop\ccip hhcr.bm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5938172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88000"/>
          </a:xfrm>
        </p:spPr>
        <p:txBody>
          <a:bodyPr>
            <a:normAutofit/>
          </a:bodyPr>
          <a:lstStyle/>
          <a:p>
            <a:r>
              <a:rPr lang="en-US" sz="4800" dirty="0" smtClean="0"/>
              <a:t>Final thoughts</a:t>
            </a:r>
            <a:endParaRPr lang="en-US" sz="4800" dirty="0"/>
          </a:p>
        </p:txBody>
      </p:sp>
      <p:sp>
        <p:nvSpPr>
          <p:cNvPr id="3" name="Content Placeholder 2"/>
          <p:cNvSpPr>
            <a:spLocks noGrp="1"/>
          </p:cNvSpPr>
          <p:nvPr>
            <p:ph idx="1"/>
          </p:nvPr>
        </p:nvSpPr>
        <p:spPr>
          <a:xfrm>
            <a:off x="179512" y="980728"/>
            <a:ext cx="5904656" cy="5231717"/>
          </a:xfrm>
        </p:spPr>
        <p:txBody>
          <a:bodyPr>
            <a:normAutofit lnSpcReduction="10000"/>
          </a:bodyPr>
          <a:lstStyle/>
          <a:p>
            <a:pPr marL="0" indent="0">
              <a:buNone/>
            </a:pPr>
            <a:r>
              <a:rPr lang="en-US" sz="3600" dirty="0"/>
              <a:t>Put </a:t>
            </a:r>
            <a:r>
              <a:rPr lang="en-US" sz="3600" dirty="0" smtClean="0"/>
              <a:t>that </a:t>
            </a:r>
            <a:r>
              <a:rPr lang="en-US" sz="3600" dirty="0"/>
              <a:t>CAP </a:t>
            </a:r>
            <a:r>
              <a:rPr lang="en-US" sz="3600" dirty="0" smtClean="0"/>
              <a:t>on.</a:t>
            </a:r>
          </a:p>
          <a:p>
            <a:pPr marL="0" indent="0">
              <a:buNone/>
            </a:pPr>
            <a:endParaRPr lang="en-US" sz="3600" dirty="0"/>
          </a:p>
          <a:p>
            <a:pPr marL="0" indent="0">
              <a:buNone/>
            </a:pPr>
            <a:r>
              <a:rPr lang="en-US" sz="3600" b="1" dirty="0" smtClean="0"/>
              <a:t>C</a:t>
            </a:r>
            <a:r>
              <a:rPr lang="en-US" sz="3600" dirty="0" smtClean="0"/>
              <a:t>onsciousness</a:t>
            </a:r>
          </a:p>
          <a:p>
            <a:pPr marL="0" indent="0">
              <a:buNone/>
            </a:pPr>
            <a:r>
              <a:rPr lang="en-US" sz="3600" b="1" dirty="0" smtClean="0"/>
              <a:t>A</a:t>
            </a:r>
            <a:r>
              <a:rPr lang="en-US" sz="3600" dirty="0" smtClean="0"/>
              <a:t>daptability</a:t>
            </a:r>
          </a:p>
          <a:p>
            <a:pPr marL="0" indent="0">
              <a:buNone/>
            </a:pPr>
            <a:r>
              <a:rPr lang="en-US" sz="3600" b="1" dirty="0" smtClean="0"/>
              <a:t>P</a:t>
            </a:r>
            <a:r>
              <a:rPr lang="en-US" sz="3600" dirty="0" smtClean="0"/>
              <a:t>assion</a:t>
            </a:r>
          </a:p>
          <a:p>
            <a:pPr marL="0" indent="0">
              <a:buNone/>
            </a:pPr>
            <a:endParaRPr lang="en-US" sz="3600" dirty="0"/>
          </a:p>
          <a:p>
            <a:pPr marL="0" indent="0">
              <a:buNone/>
            </a:pPr>
            <a:r>
              <a:rPr lang="en-US" sz="3600" dirty="0" smtClean="0"/>
              <a:t>Start working with your 3Hs </a:t>
            </a:r>
          </a:p>
          <a:p>
            <a:pPr marL="0" indent="0">
              <a:buNone/>
            </a:pPr>
            <a:r>
              <a:rPr lang="en-US" sz="3600" b="1" dirty="0" smtClean="0"/>
              <a:t>H</a:t>
            </a:r>
            <a:r>
              <a:rPr lang="en-US" sz="3600" dirty="0" smtClean="0"/>
              <a:t>ead</a:t>
            </a:r>
          </a:p>
          <a:p>
            <a:pPr marL="0" indent="0">
              <a:buNone/>
            </a:pPr>
            <a:r>
              <a:rPr lang="en-US" sz="3600" b="1" dirty="0" smtClean="0"/>
              <a:t>H</a:t>
            </a:r>
            <a:r>
              <a:rPr lang="en-US" sz="3600" dirty="0" smtClean="0"/>
              <a:t>eart</a:t>
            </a:r>
          </a:p>
          <a:p>
            <a:pPr marL="0" indent="0">
              <a:buNone/>
            </a:pPr>
            <a:r>
              <a:rPr lang="en-US" sz="3600" b="1" dirty="0" smtClean="0"/>
              <a:t>H</a:t>
            </a:r>
            <a:r>
              <a:rPr lang="en-US" sz="3600" dirty="0" smtClean="0"/>
              <a:t>and </a:t>
            </a:r>
          </a:p>
          <a:p>
            <a:pPr marL="0" indent="0">
              <a:buNone/>
            </a:pPr>
            <a:endParaRPr lang="en-US" sz="3600" dirty="0"/>
          </a:p>
        </p:txBody>
      </p:sp>
      <p:pic>
        <p:nvPicPr>
          <p:cNvPr id="9218" name="Picture 2" descr="http://upload.wikimedia.org/wikipedia/commons/b/b6/Casquette_a_heli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7278" y="620688"/>
            <a:ext cx="2300012" cy="1983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AutoShape 2" descr="https://mudpreacher.files.wordpress.com/2013/03/heart_head_hand_lessons.jpg?w=300&amp;h=225"/>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725143"/>
            <a:ext cx="4608512" cy="157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4928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115715" name="Picture 3"/>
          <p:cNvPicPr>
            <a:picLocks noChangeAspect="1" noChangeArrowheads="1"/>
          </p:cNvPicPr>
          <p:nvPr/>
        </p:nvPicPr>
        <p:blipFill rotWithShape="1">
          <a:blip r:embed="rId3" cstate="print">
            <a:extLst/>
          </a:blip>
          <a:srcRect l="17730" t="15602" r="16618"/>
          <a:stretch/>
        </p:blipFill>
        <p:spPr bwMode="auto">
          <a:xfrm>
            <a:off x="0" y="0"/>
            <a:ext cx="9144000" cy="6858000"/>
          </a:xfrm>
          <a:prstGeom prst="rect">
            <a:avLst/>
          </a:prstGeom>
          <a:noFill/>
          <a:ln w="9525">
            <a:noFill/>
            <a:miter lim="800000"/>
            <a:headEnd/>
            <a:tailEnd/>
          </a:ln>
          <a:effectLst>
            <a:glow rad="101600">
              <a:schemeClr val="accent3">
                <a:satMod val="175000"/>
                <a:alpha val="40000"/>
              </a:schemeClr>
            </a:glow>
          </a:effectLst>
        </p:spPr>
      </p:pic>
      <p:sp>
        <p:nvSpPr>
          <p:cNvPr id="4" name="TextBox 3"/>
          <p:cNvSpPr txBox="1"/>
          <p:nvPr/>
        </p:nvSpPr>
        <p:spPr>
          <a:xfrm>
            <a:off x="2195736" y="6550223"/>
            <a:ext cx="3888432" cy="338554"/>
          </a:xfrm>
          <a:prstGeom prst="rect">
            <a:avLst/>
          </a:prstGeom>
          <a:noFill/>
        </p:spPr>
        <p:txBody>
          <a:bodyPr wrap="square" rtlCol="0">
            <a:spAutoFit/>
          </a:bodyPr>
          <a:lstStyle/>
          <a:p>
            <a:r>
              <a:rPr lang="en-US" sz="1600" b="1" dirty="0" smtClean="0">
                <a:solidFill>
                  <a:schemeClr val="bg2">
                    <a:lumMod val="60000"/>
                    <a:lumOff val="40000"/>
                  </a:schemeClr>
                </a:solidFill>
              </a:rPr>
              <a:t>Structure: </a:t>
            </a:r>
            <a:r>
              <a:rPr lang="en-US" sz="1600" b="1" smtClean="0">
                <a:solidFill>
                  <a:schemeClr val="bg2">
                    <a:lumMod val="60000"/>
                    <a:lumOff val="40000"/>
                  </a:schemeClr>
                </a:solidFill>
              </a:rPr>
              <a:t>SENIC-DELPHI- Others.</a:t>
            </a:r>
            <a:endParaRPr lang="en-GB" sz="1600" b="1" dirty="0">
              <a:solidFill>
                <a:schemeClr val="bg2">
                  <a:lumMod val="60000"/>
                  <a:lumOff val="40000"/>
                </a:schemeClr>
              </a:solidFill>
            </a:endParaRPr>
          </a:p>
        </p:txBody>
      </p:sp>
      <p:sp>
        <p:nvSpPr>
          <p:cNvPr id="6" name="TextBox 5"/>
          <p:cNvSpPr txBox="1"/>
          <p:nvPr/>
        </p:nvSpPr>
        <p:spPr>
          <a:xfrm>
            <a:off x="2933818" y="6035391"/>
            <a:ext cx="4500500" cy="338554"/>
          </a:xfrm>
          <a:prstGeom prst="rect">
            <a:avLst/>
          </a:prstGeom>
          <a:noFill/>
        </p:spPr>
        <p:txBody>
          <a:bodyPr wrap="square" rtlCol="0">
            <a:spAutoFit/>
          </a:bodyPr>
          <a:lstStyle/>
          <a:p>
            <a:r>
              <a:rPr lang="en-US" sz="1600" b="1" dirty="0" smtClean="0">
                <a:solidFill>
                  <a:schemeClr val="bg2">
                    <a:lumMod val="60000"/>
                    <a:lumOff val="40000"/>
                  </a:schemeClr>
                </a:solidFill>
              </a:rPr>
              <a:t>Pre-requisites: qualification-CBIC</a:t>
            </a:r>
            <a:endParaRPr lang="en-GB" sz="1600" b="1" dirty="0">
              <a:solidFill>
                <a:schemeClr val="bg2">
                  <a:lumMod val="60000"/>
                  <a:lumOff val="40000"/>
                </a:schemeClr>
              </a:solidFill>
            </a:endParaRPr>
          </a:p>
        </p:txBody>
      </p:sp>
      <p:sp>
        <p:nvSpPr>
          <p:cNvPr id="7" name="TextBox 6"/>
          <p:cNvSpPr txBox="1"/>
          <p:nvPr/>
        </p:nvSpPr>
        <p:spPr>
          <a:xfrm>
            <a:off x="3491880" y="5696837"/>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Competencies :APIC</a:t>
            </a:r>
            <a:endParaRPr lang="en-GB" sz="1600" b="1" dirty="0">
              <a:solidFill>
                <a:schemeClr val="bg2">
                  <a:lumMod val="60000"/>
                  <a:lumOff val="40000"/>
                </a:schemeClr>
              </a:solidFill>
            </a:endParaRPr>
          </a:p>
        </p:txBody>
      </p:sp>
      <p:sp>
        <p:nvSpPr>
          <p:cNvPr id="8" name="TextBox 7"/>
          <p:cNvSpPr txBox="1"/>
          <p:nvPr/>
        </p:nvSpPr>
        <p:spPr>
          <a:xfrm>
            <a:off x="3995936" y="5316018"/>
            <a:ext cx="3384376" cy="338554"/>
          </a:xfrm>
          <a:prstGeom prst="rect">
            <a:avLst/>
          </a:prstGeom>
          <a:noFill/>
        </p:spPr>
        <p:txBody>
          <a:bodyPr wrap="square" rtlCol="0">
            <a:spAutoFit/>
          </a:bodyPr>
          <a:lstStyle/>
          <a:p>
            <a:r>
              <a:rPr lang="en-US" sz="1600" b="1" dirty="0" smtClean="0">
                <a:solidFill>
                  <a:schemeClr val="bg2">
                    <a:lumMod val="60000"/>
                    <a:lumOff val="40000"/>
                  </a:schemeClr>
                </a:solidFill>
              </a:rPr>
              <a:t>Value: first do no harm </a:t>
            </a:r>
            <a:endParaRPr lang="en-GB" sz="1600" b="1" dirty="0">
              <a:solidFill>
                <a:schemeClr val="bg2">
                  <a:lumMod val="60000"/>
                  <a:lumOff val="40000"/>
                </a:schemeClr>
              </a:solidFill>
            </a:endParaRPr>
          </a:p>
        </p:txBody>
      </p:sp>
      <p:sp>
        <p:nvSpPr>
          <p:cNvPr id="5" name="TextBox 4"/>
          <p:cNvSpPr txBox="1"/>
          <p:nvPr/>
        </p:nvSpPr>
        <p:spPr>
          <a:xfrm>
            <a:off x="4671392" y="4089745"/>
            <a:ext cx="4409728" cy="830997"/>
          </a:xfrm>
          <a:prstGeom prst="rect">
            <a:avLst/>
          </a:prstGeom>
          <a:noFill/>
        </p:spPr>
        <p:txBody>
          <a:bodyPr wrap="square" rtlCol="0">
            <a:spAutoFit/>
          </a:bodyPr>
          <a:lstStyle/>
          <a:p>
            <a:r>
              <a:rPr lang="en-US" sz="1600" b="1" dirty="0" smtClean="0">
                <a:solidFill>
                  <a:srgbClr val="C00000"/>
                </a:solidFill>
              </a:rPr>
              <a:t>Role dvlpt: entry, transition, confirmation </a:t>
            </a:r>
          </a:p>
          <a:p>
            <a:r>
              <a:rPr lang="en-US" sz="1600" b="1" dirty="0" smtClean="0">
                <a:solidFill>
                  <a:srgbClr val="C00000"/>
                </a:solidFill>
              </a:rPr>
              <a:t>Multiple roles</a:t>
            </a:r>
          </a:p>
          <a:p>
            <a:r>
              <a:rPr lang="en-US" sz="1600" b="1" dirty="0" smtClean="0">
                <a:solidFill>
                  <a:srgbClr val="C00000"/>
                </a:solidFill>
              </a:rPr>
              <a:t>Role conflict</a:t>
            </a:r>
            <a:endParaRPr lang="en-GB" sz="1600" b="1" dirty="0">
              <a:solidFill>
                <a:srgbClr val="C00000"/>
              </a:solidFill>
            </a:endParaRPr>
          </a:p>
        </p:txBody>
      </p:sp>
      <p:sp>
        <p:nvSpPr>
          <p:cNvPr id="10" name="TextBox 9"/>
          <p:cNvSpPr txBox="1"/>
          <p:nvPr/>
        </p:nvSpPr>
        <p:spPr>
          <a:xfrm>
            <a:off x="0" y="4042518"/>
            <a:ext cx="4409728" cy="1077218"/>
          </a:xfrm>
          <a:prstGeom prst="rect">
            <a:avLst/>
          </a:prstGeom>
          <a:noFill/>
        </p:spPr>
        <p:txBody>
          <a:bodyPr wrap="square" rtlCol="0">
            <a:spAutoFit/>
          </a:bodyPr>
          <a:lstStyle/>
          <a:p>
            <a:pPr algn="r"/>
            <a:r>
              <a:rPr lang="en-US" sz="1600" b="1" dirty="0" smtClean="0">
                <a:solidFill>
                  <a:srgbClr val="C00000"/>
                </a:solidFill>
              </a:rPr>
              <a:t>Role overload</a:t>
            </a:r>
          </a:p>
          <a:p>
            <a:pPr algn="r"/>
            <a:r>
              <a:rPr lang="en-US" sz="1600" b="1" dirty="0" smtClean="0">
                <a:solidFill>
                  <a:srgbClr val="C00000"/>
                </a:solidFill>
              </a:rPr>
              <a:t>Role ambiguity</a:t>
            </a:r>
          </a:p>
          <a:p>
            <a:pPr algn="r"/>
            <a:r>
              <a:rPr lang="en-US" sz="1600" b="1" dirty="0" smtClean="0">
                <a:solidFill>
                  <a:srgbClr val="C00000"/>
                </a:solidFill>
              </a:rPr>
              <a:t>Engagement and  consciousness</a:t>
            </a:r>
          </a:p>
          <a:p>
            <a:pPr algn="r"/>
            <a:r>
              <a:rPr lang="en-US" sz="1600" b="1" dirty="0" smtClean="0">
                <a:solidFill>
                  <a:srgbClr val="C00000"/>
                </a:solidFill>
              </a:rPr>
              <a:t>Adaptability and passion</a:t>
            </a:r>
            <a:endParaRPr lang="en-GB" sz="1600" b="1" dirty="0">
              <a:solidFill>
                <a:srgbClr val="C00000"/>
              </a:solidFill>
            </a:endParaRPr>
          </a:p>
        </p:txBody>
      </p:sp>
      <p:cxnSp>
        <p:nvCxnSpPr>
          <p:cNvPr id="11" name="Straight Connector 10"/>
          <p:cNvCxnSpPr/>
          <p:nvPr/>
        </p:nvCxnSpPr>
        <p:spPr>
          <a:xfrm>
            <a:off x="-26876" y="5076922"/>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5" name="Straight Connector 14"/>
          <p:cNvCxnSpPr/>
          <p:nvPr/>
        </p:nvCxnSpPr>
        <p:spPr>
          <a:xfrm>
            <a:off x="-252536" y="4042518"/>
            <a:ext cx="9396536" cy="0"/>
          </a:xfrm>
          <a:prstGeom prst="line">
            <a:avLst/>
          </a:prstGeom>
          <a:ln w="57150">
            <a:solidFill>
              <a:srgbClr val="FFFF00"/>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3" name="TextBox 12"/>
          <p:cNvSpPr txBox="1"/>
          <p:nvPr/>
        </p:nvSpPr>
        <p:spPr>
          <a:xfrm>
            <a:off x="0" y="0"/>
            <a:ext cx="4671392" cy="830997"/>
          </a:xfrm>
          <a:prstGeom prst="rect">
            <a:avLst/>
          </a:prstGeom>
          <a:noFill/>
        </p:spPr>
        <p:txBody>
          <a:bodyPr wrap="square" rtlCol="0">
            <a:spAutoFit/>
          </a:bodyPr>
          <a:lstStyle/>
          <a:p>
            <a:r>
              <a:rPr lang="en-US" sz="2400" b="1" dirty="0" smtClean="0">
                <a:solidFill>
                  <a:schemeClr val="accent2">
                    <a:lumMod val="25000"/>
                  </a:schemeClr>
                </a:solidFill>
              </a:rPr>
              <a:t>Infection Control: The Science</a:t>
            </a:r>
          </a:p>
          <a:p>
            <a:r>
              <a:rPr lang="en-US" sz="2400" b="1" dirty="0" smtClean="0">
                <a:solidFill>
                  <a:schemeClr val="accent2">
                    <a:lumMod val="25000"/>
                  </a:schemeClr>
                </a:solidFill>
              </a:rPr>
              <a:t>of a Profession </a:t>
            </a:r>
            <a:endParaRPr lang="en-GB" sz="2400" b="1" dirty="0">
              <a:solidFill>
                <a:schemeClr val="accent2">
                  <a:lumMod val="25000"/>
                </a:schemeClr>
              </a:solidFill>
            </a:endParaRPr>
          </a:p>
        </p:txBody>
      </p:sp>
      <p:pic>
        <p:nvPicPr>
          <p:cNvPr id="17" name="Picture 10" descr="https://encrypted-tbn2.gstatic.com/images?q=tbn:ANd9GcQbM_THgnpw5jgPSo8V00DYb_3r_GaLLVC5wB_IFMYOB30oOcF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5891" y="68997"/>
            <a:ext cx="1490431" cy="152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1800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0"/>
            <a:ext cx="9144000" cy="1188000"/>
          </a:xfrm>
        </p:spPr>
        <p:txBody>
          <a:bodyPr>
            <a:normAutofit/>
          </a:bodyPr>
          <a:lstStyle/>
          <a:p>
            <a:pPr algn="ctr"/>
            <a:r>
              <a:rPr lang="en-US" sz="4800" b="1" dirty="0" smtClean="0">
                <a:solidFill>
                  <a:schemeClr val="bg2">
                    <a:lumMod val="20000"/>
                    <a:lumOff val="80000"/>
                  </a:schemeClr>
                </a:solidFill>
              </a:rPr>
              <a:t>Learning objective #4 </a:t>
            </a:r>
            <a:endParaRPr lang="en-GB" sz="4800" b="1" dirty="0">
              <a:solidFill>
                <a:schemeClr val="bg2">
                  <a:lumMod val="20000"/>
                  <a:lumOff val="80000"/>
                </a:schemeClr>
              </a:solidFill>
            </a:endParaRPr>
          </a:p>
        </p:txBody>
      </p:sp>
      <p:sp>
        <p:nvSpPr>
          <p:cNvPr id="3" name="عنصر نائب للمحتوى 2"/>
          <p:cNvSpPr>
            <a:spLocks noGrp="1"/>
          </p:cNvSpPr>
          <p:nvPr>
            <p:ph idx="1"/>
          </p:nvPr>
        </p:nvSpPr>
        <p:spPr>
          <a:xfrm>
            <a:off x="0" y="1340768"/>
            <a:ext cx="9144000" cy="5517232"/>
          </a:xfrm>
        </p:spPr>
        <p:txBody>
          <a:bodyPr>
            <a:normAutofit/>
          </a:bodyPr>
          <a:lstStyle/>
          <a:p>
            <a:r>
              <a:rPr lang="en-GB" i="1" dirty="0" smtClean="0"/>
              <a:t>At the end of this session and the congress, each attendee should be able to answer the question:</a:t>
            </a:r>
          </a:p>
          <a:p>
            <a:endParaRPr lang="en-GB" i="1" dirty="0"/>
          </a:p>
          <a:p>
            <a:endParaRPr lang="en-GB" i="1" dirty="0" smtClean="0"/>
          </a:p>
          <a:p>
            <a:pPr algn="ctr"/>
            <a:r>
              <a:rPr lang="en-GB" b="1" i="1" dirty="0" smtClean="0"/>
              <a:t>Knowing what I now know, how can I use this new knowledge acquired from this congress to save lives. </a:t>
            </a:r>
          </a:p>
          <a:p>
            <a:pPr marL="228600"/>
            <a:endParaRPr lang="en-GB" dirty="0"/>
          </a:p>
          <a:p>
            <a:pPr marL="228600"/>
            <a:endParaRPr lang="en-GB" sz="3000" dirty="0" smtClean="0"/>
          </a:p>
          <a:p>
            <a:pPr marL="228600"/>
            <a:endParaRPr lang="en-US" sz="3000" dirty="0" smtClean="0"/>
          </a:p>
          <a:p>
            <a:pPr marL="628650" indent="-400050">
              <a:buFont typeface="Arial" pitchFamily="34" charset="0"/>
              <a:buChar char="•"/>
            </a:pPr>
            <a:endParaRPr lang="en-GB" sz="3000" dirty="0" smtClean="0"/>
          </a:p>
          <a:p>
            <a:endParaRPr lang="en-US" dirty="0" smtClean="0"/>
          </a:p>
          <a:p>
            <a:endParaRPr lang="en-US" dirty="0" smtClean="0"/>
          </a:p>
          <a:p>
            <a:endParaRPr lang="en-GB" dirty="0"/>
          </a:p>
        </p:txBody>
      </p:sp>
    </p:spTree>
    <p:extLst>
      <p:ext uri="{BB962C8B-B14F-4D97-AF65-F5344CB8AC3E}">
        <p14:creationId xmlns:p14="http://schemas.microsoft.com/office/powerpoint/2010/main" val="4839314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83568" y="3212976"/>
            <a:ext cx="7726362" cy="854888"/>
          </a:xfrm>
        </p:spPr>
        <p:txBody>
          <a:bodyPr>
            <a:noAutofit/>
          </a:bodyPr>
          <a:lstStyle/>
          <a:p>
            <a:pPr algn="ctr"/>
            <a:r>
              <a:rPr lang="en-US" sz="8800" dirty="0" smtClean="0"/>
              <a:t>Thank you</a:t>
            </a:r>
            <a:endParaRPr lang="en-GB" sz="8800" dirty="0"/>
          </a:p>
        </p:txBody>
      </p:sp>
    </p:spTree>
    <p:extLst>
      <p:ext uri="{BB962C8B-B14F-4D97-AF65-F5344CB8AC3E}">
        <p14:creationId xmlns:p14="http://schemas.microsoft.com/office/powerpoint/2010/main" val="3145267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8000"/>
          </a:xfrm>
        </p:spPr>
        <p:txBody>
          <a:bodyPr>
            <a:normAutofit/>
          </a:bodyPr>
          <a:lstStyle/>
          <a:p>
            <a:pPr algn="ctr"/>
            <a:r>
              <a:rPr lang="en-US" sz="4400" b="1" dirty="0" smtClean="0">
                <a:solidFill>
                  <a:schemeClr val="bg2">
                    <a:lumMod val="20000"/>
                    <a:lumOff val="80000"/>
                  </a:schemeClr>
                </a:solidFill>
              </a:rPr>
              <a:t>Classification of HAIs</a:t>
            </a:r>
            <a:endParaRPr lang="en-US" sz="4400" b="1" dirty="0">
              <a:solidFill>
                <a:schemeClr val="bg2">
                  <a:lumMod val="20000"/>
                  <a:lumOff val="80000"/>
                </a:schemeClr>
              </a:solidFill>
            </a:endParaRPr>
          </a:p>
        </p:txBody>
      </p:sp>
      <p:sp>
        <p:nvSpPr>
          <p:cNvPr id="3" name="Content Placeholder 2"/>
          <p:cNvSpPr>
            <a:spLocks noGrp="1"/>
          </p:cNvSpPr>
          <p:nvPr>
            <p:ph idx="1"/>
          </p:nvPr>
        </p:nvSpPr>
        <p:spPr>
          <a:xfrm>
            <a:off x="179512" y="1484784"/>
            <a:ext cx="8676456" cy="5301208"/>
          </a:xfrm>
        </p:spPr>
        <p:txBody>
          <a:bodyPr>
            <a:normAutofit/>
          </a:bodyPr>
          <a:lstStyle/>
          <a:p>
            <a:pPr marL="457200" indent="-457200">
              <a:buFont typeface="Arial" pitchFamily="34" charset="0"/>
              <a:buChar char="•"/>
            </a:pPr>
            <a:r>
              <a:rPr lang="en-US" sz="3600" dirty="0"/>
              <a:t>Infectious </a:t>
            </a:r>
            <a:r>
              <a:rPr lang="en-US" sz="3600" dirty="0" smtClean="0"/>
              <a:t>diseases</a:t>
            </a:r>
          </a:p>
          <a:p>
            <a:pPr marL="457200" indent="-457200">
              <a:buFont typeface="Arial" pitchFamily="34" charset="0"/>
              <a:buChar char="•"/>
            </a:pPr>
            <a:r>
              <a:rPr lang="en-US" sz="3600" dirty="0" smtClean="0"/>
              <a:t>Procedures related infections</a:t>
            </a:r>
          </a:p>
          <a:p>
            <a:pPr marL="457200" indent="-457200">
              <a:buFont typeface="Arial" pitchFamily="34" charset="0"/>
              <a:buChar char="•"/>
            </a:pPr>
            <a:r>
              <a:rPr lang="en-US" sz="3600" dirty="0" smtClean="0"/>
              <a:t>Devices related infections</a:t>
            </a:r>
            <a:endParaRPr lang="en-US" sz="3600" i="1" dirty="0" smtClean="0"/>
          </a:p>
          <a:p>
            <a:pPr marL="457200" indent="-457200">
              <a:buFont typeface="Arial" pitchFamily="34" charset="0"/>
              <a:buChar char="•"/>
            </a:pPr>
            <a:r>
              <a:rPr lang="en-US" sz="3600" dirty="0" smtClean="0"/>
              <a:t>Occupational exposures</a:t>
            </a:r>
          </a:p>
          <a:p>
            <a:pPr marL="457200" indent="-457200">
              <a:buFont typeface="Arial" pitchFamily="34" charset="0"/>
              <a:buChar char="•"/>
            </a:pPr>
            <a:r>
              <a:rPr lang="en-US" sz="3600" dirty="0" smtClean="0"/>
              <a:t>Infections related to the misuse of antimicrobials</a:t>
            </a:r>
            <a:endParaRPr lang="en-US" sz="3600" i="1" dirty="0"/>
          </a:p>
        </p:txBody>
      </p:sp>
    </p:spTree>
    <p:extLst>
      <p:ext uri="{BB962C8B-B14F-4D97-AF65-F5344CB8AC3E}">
        <p14:creationId xmlns:p14="http://schemas.microsoft.com/office/powerpoint/2010/main" val="1963293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80728"/>
          </a:xfrm>
        </p:spPr>
        <p:txBody>
          <a:bodyPr>
            <a:normAutofit/>
          </a:bodyPr>
          <a:lstStyle/>
          <a:p>
            <a:pPr algn="ctr"/>
            <a:r>
              <a:rPr lang="en-GB" sz="3600" b="1" dirty="0" smtClean="0">
                <a:solidFill>
                  <a:schemeClr val="bg2">
                    <a:lumMod val="20000"/>
                    <a:lumOff val="80000"/>
                  </a:schemeClr>
                </a:solidFill>
              </a:rPr>
              <a:t>The impact </a:t>
            </a:r>
            <a:r>
              <a:rPr lang="en-GB" sz="3600" b="1" dirty="0">
                <a:solidFill>
                  <a:schemeClr val="bg2">
                    <a:lumMod val="20000"/>
                    <a:lumOff val="80000"/>
                  </a:schemeClr>
                </a:solidFill>
              </a:rPr>
              <a:t>of </a:t>
            </a:r>
            <a:r>
              <a:rPr lang="en-US" sz="3600" b="1" dirty="0">
                <a:solidFill>
                  <a:schemeClr val="bg2">
                    <a:lumMod val="20000"/>
                    <a:lumOff val="80000"/>
                  </a:schemeClr>
                </a:solidFill>
              </a:rPr>
              <a:t>HAIs</a:t>
            </a:r>
            <a:endParaRPr lang="en-GB" sz="3200" b="1" dirty="0">
              <a:solidFill>
                <a:schemeClr val="bg2">
                  <a:lumMod val="20000"/>
                  <a:lumOff val="80000"/>
                </a:schemeClr>
              </a:solidFill>
            </a:endParaRPr>
          </a:p>
        </p:txBody>
      </p:sp>
      <p:sp>
        <p:nvSpPr>
          <p:cNvPr id="3" name="Content Placeholder 2"/>
          <p:cNvSpPr>
            <a:spLocks noGrp="1"/>
          </p:cNvSpPr>
          <p:nvPr>
            <p:ph idx="1"/>
          </p:nvPr>
        </p:nvSpPr>
        <p:spPr>
          <a:xfrm>
            <a:off x="179512" y="1412776"/>
            <a:ext cx="8964488" cy="4077072"/>
          </a:xfrm>
        </p:spPr>
        <p:txBody>
          <a:bodyPr>
            <a:noAutofit/>
          </a:bodyPr>
          <a:lstStyle/>
          <a:p>
            <a:pPr lvl="1">
              <a:buFont typeface="Arial" pitchFamily="34" charset="0"/>
              <a:buChar char="•"/>
            </a:pPr>
            <a:r>
              <a:rPr lang="en-GB" sz="3600" dirty="0" smtClean="0"/>
              <a:t>More serious illnesses</a:t>
            </a:r>
          </a:p>
          <a:p>
            <a:pPr lvl="1">
              <a:buFont typeface="Arial" pitchFamily="34" charset="0"/>
              <a:buChar char="•"/>
            </a:pPr>
            <a:r>
              <a:rPr lang="en-GB" sz="3600" dirty="0" smtClean="0"/>
              <a:t>Prolongation of stay in a health-care facility</a:t>
            </a:r>
          </a:p>
          <a:p>
            <a:pPr lvl="1">
              <a:buFont typeface="Arial" pitchFamily="34" charset="0"/>
              <a:buChar char="•"/>
            </a:pPr>
            <a:r>
              <a:rPr lang="en-GB" sz="3600" dirty="0" smtClean="0"/>
              <a:t>Long-term disability</a:t>
            </a:r>
          </a:p>
          <a:p>
            <a:pPr lvl="1">
              <a:buFont typeface="Arial" pitchFamily="34" charset="0"/>
              <a:buChar char="•"/>
            </a:pPr>
            <a:r>
              <a:rPr lang="en-GB" sz="3600" dirty="0" smtClean="0"/>
              <a:t>Excess deaths </a:t>
            </a:r>
          </a:p>
          <a:p>
            <a:pPr lvl="1">
              <a:buFont typeface="Arial" pitchFamily="34" charset="0"/>
              <a:buChar char="•"/>
            </a:pPr>
            <a:r>
              <a:rPr lang="en-GB" sz="3600" dirty="0" smtClean="0"/>
              <a:t>High additional financial burden</a:t>
            </a:r>
          </a:p>
          <a:p>
            <a:pPr lvl="1">
              <a:buFont typeface="Arial" pitchFamily="34" charset="0"/>
              <a:buChar char="•"/>
            </a:pPr>
            <a:r>
              <a:rPr lang="en-GB" sz="3600" dirty="0" smtClean="0"/>
              <a:t>High personal costs on patients and their families</a:t>
            </a:r>
          </a:p>
          <a:p>
            <a:endParaRPr lang="en-GB" sz="3200" dirty="0"/>
          </a:p>
        </p:txBody>
      </p:sp>
      <p:sp>
        <p:nvSpPr>
          <p:cNvPr id="5" name="TextBox 4"/>
          <p:cNvSpPr txBox="1"/>
          <p:nvPr/>
        </p:nvSpPr>
        <p:spPr>
          <a:xfrm>
            <a:off x="6999890" y="6501772"/>
            <a:ext cx="2144110" cy="307777"/>
          </a:xfrm>
          <a:prstGeom prst="rect">
            <a:avLst/>
          </a:prstGeom>
          <a:noFill/>
        </p:spPr>
        <p:txBody>
          <a:bodyPr wrap="square" rtlCol="0">
            <a:spAutoFit/>
          </a:bodyPr>
          <a:lstStyle/>
          <a:p>
            <a:pPr algn="r" defTabSz="457200"/>
            <a:r>
              <a:rPr lang="en-US" sz="1400" b="1" dirty="0" smtClean="0">
                <a:solidFill>
                  <a:srgbClr val="414141"/>
                </a:solidFill>
              </a:rPr>
              <a:t>Source: WHO </a:t>
            </a:r>
            <a:endParaRPr lang="en-US" sz="1400" b="1" dirty="0">
              <a:solidFill>
                <a:srgbClr val="414141"/>
              </a:solidFill>
            </a:endParaRPr>
          </a:p>
        </p:txBody>
      </p:sp>
    </p:spTree>
    <p:extLst>
      <p:ext uri="{BB962C8B-B14F-4D97-AF65-F5344CB8AC3E}">
        <p14:creationId xmlns:p14="http://schemas.microsoft.com/office/powerpoint/2010/main" val="38027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1"/>
            <a:ext cx="9144000" cy="1196754"/>
          </a:xfrm>
        </p:spPr>
        <p:txBody>
          <a:bodyPr>
            <a:normAutofit/>
          </a:bodyPr>
          <a:lstStyle/>
          <a:p>
            <a:r>
              <a:rPr lang="en-US" sz="3600" dirty="0">
                <a:solidFill>
                  <a:schemeClr val="bg2">
                    <a:lumMod val="20000"/>
                    <a:lumOff val="80000"/>
                  </a:schemeClr>
                </a:solidFill>
              </a:rPr>
              <a:t>1</a:t>
            </a:r>
            <a:r>
              <a:rPr lang="en-US" sz="3600" baseline="30000" dirty="0">
                <a:solidFill>
                  <a:schemeClr val="bg2">
                    <a:lumMod val="20000"/>
                    <a:lumOff val="80000"/>
                  </a:schemeClr>
                </a:solidFill>
              </a:rPr>
              <a:t>st</a:t>
            </a:r>
            <a:r>
              <a:rPr lang="en-US" sz="3600" dirty="0">
                <a:solidFill>
                  <a:schemeClr val="bg2">
                    <a:lumMod val="20000"/>
                    <a:lumOff val="80000"/>
                  </a:schemeClr>
                </a:solidFill>
              </a:rPr>
              <a:t> analogy: </a:t>
            </a:r>
            <a:r>
              <a:rPr lang="en-US" sz="3600" dirty="0" smtClean="0">
                <a:solidFill>
                  <a:schemeClr val="bg2">
                    <a:lumMod val="20000"/>
                    <a:lumOff val="80000"/>
                  </a:schemeClr>
                </a:solidFill>
              </a:rPr>
              <a:t>the Iceberg analogy</a:t>
            </a:r>
            <a:br>
              <a:rPr lang="en-US" sz="3600" dirty="0" smtClean="0">
                <a:solidFill>
                  <a:schemeClr val="bg2">
                    <a:lumMod val="20000"/>
                    <a:lumOff val="80000"/>
                  </a:schemeClr>
                </a:solidFill>
              </a:rPr>
            </a:br>
            <a:r>
              <a:rPr lang="en-US" sz="2400" i="1" dirty="0" smtClean="0">
                <a:solidFill>
                  <a:schemeClr val="bg2">
                    <a:lumMod val="20000"/>
                    <a:lumOff val="80000"/>
                  </a:schemeClr>
                </a:solidFill>
              </a:rPr>
              <a:t>The rationale behind standard precautions</a:t>
            </a:r>
            <a:endParaRPr lang="en-GB" sz="2400" i="1" dirty="0">
              <a:solidFill>
                <a:schemeClr val="bg2">
                  <a:lumMod val="20000"/>
                  <a:lumOff val="80000"/>
                </a:schemeClr>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833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CCAD_PPT_Template_2014_turquoise">
  <a:themeElements>
    <a:clrScheme name="Custom 19">
      <a:dk1>
        <a:srgbClr val="414141"/>
      </a:dk1>
      <a:lt1>
        <a:sysClr val="window" lastClr="FFFFFF"/>
      </a:lt1>
      <a:dk2>
        <a:srgbClr val="E17000"/>
      </a:dk2>
      <a:lt2>
        <a:srgbClr val="007883"/>
      </a:lt2>
      <a:accent1>
        <a:srgbClr val="C2C2A2"/>
      </a:accent1>
      <a:accent2>
        <a:srgbClr val="BAE0CD"/>
      </a:accent2>
      <a:accent3>
        <a:srgbClr val="C88F42"/>
      </a:accent3>
      <a:accent4>
        <a:srgbClr val="A09EA0"/>
      </a:accent4>
      <a:accent5>
        <a:srgbClr val="5C7F92"/>
      </a:accent5>
      <a:accent6>
        <a:srgbClr val="394A58"/>
      </a:accent6>
      <a:hlink>
        <a:srgbClr val="414141"/>
      </a:hlink>
      <a:folHlink>
        <a:srgbClr val="41414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a9f414fb-bbe2-420f-ae41-38178cfa906e">MYDEPOPS-80-302</_dlc_DocId>
    <_dlc_DocIdUrl xmlns="a9f414fb-bbe2-420f-ae41-38178cfa906e">
      <Url>http://mydepartments.clevelandclinicabudhabi.ae/dep/OPS/qps/_layouts/DocIdRedir.aspx?ID=MYDEPOPS-80-302</Url>
      <Description>MYDEPOPS-80-302</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94A25331F8C5D4D937036849925F623" ma:contentTypeVersion="5" ma:contentTypeDescription="Create a new document." ma:contentTypeScope="" ma:versionID="44645a42f165b2609765c5cc84d43289">
  <xsd:schema xmlns:xsd="http://www.w3.org/2001/XMLSchema" xmlns:xs="http://www.w3.org/2001/XMLSchema" xmlns:p="http://schemas.microsoft.com/office/2006/metadata/properties" xmlns:ns2="a9f414fb-bbe2-420f-ae41-38178cfa906e" targetNamespace="http://schemas.microsoft.com/office/2006/metadata/properties" ma:root="true" ma:fieldsID="2fc003dfdb15c174493a752682150b55" ns2:_="">
    <xsd:import namespace="a9f414fb-bbe2-420f-ae41-38178cfa906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f414fb-bbe2-420f-ae41-38178cfa906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0B9D10-ABAF-4BC3-B39D-334F5F388F0E}">
  <ds:schemaRefs>
    <ds:schemaRef ds:uri="http://schemas.microsoft.com/sharepoint/events"/>
  </ds:schemaRefs>
</ds:datastoreItem>
</file>

<file path=customXml/itemProps2.xml><?xml version="1.0" encoding="utf-8"?>
<ds:datastoreItem xmlns:ds="http://schemas.openxmlformats.org/officeDocument/2006/customXml" ds:itemID="{92FDE17E-C929-4AA2-B327-96580859B36E}">
  <ds:schemaRefs>
    <ds:schemaRef ds:uri="http://schemas.microsoft.com/sharepoint/v3/contenttype/forms"/>
  </ds:schemaRefs>
</ds:datastoreItem>
</file>

<file path=customXml/itemProps3.xml><?xml version="1.0" encoding="utf-8"?>
<ds:datastoreItem xmlns:ds="http://schemas.openxmlformats.org/officeDocument/2006/customXml" ds:itemID="{7F28369E-40B7-4A56-AB38-43DFEE6D1B02}">
  <ds:schemaRefs>
    <ds:schemaRef ds:uri="http://schemas.microsoft.com/office/2006/documentManagement/types"/>
    <ds:schemaRef ds:uri="http://purl.org/dc/dcmitype/"/>
    <ds:schemaRef ds:uri="http://purl.org/dc/elements/1.1/"/>
    <ds:schemaRef ds:uri="http://schemas.microsoft.com/office/infopath/2007/PartnerControls"/>
    <ds:schemaRef ds:uri="http://schemas.microsoft.com/office/2006/metadata/properties"/>
    <ds:schemaRef ds:uri="http://www.w3.org/XML/1998/namespace"/>
    <ds:schemaRef ds:uri="http://purl.org/dc/terms/"/>
    <ds:schemaRef ds:uri="http://schemas.openxmlformats.org/package/2006/metadata/core-properties"/>
    <ds:schemaRef ds:uri="a9f414fb-bbe2-420f-ae41-38178cfa906e"/>
  </ds:schemaRefs>
</ds:datastoreItem>
</file>

<file path=customXml/itemProps4.xml><?xml version="1.0" encoding="utf-8"?>
<ds:datastoreItem xmlns:ds="http://schemas.openxmlformats.org/officeDocument/2006/customXml" ds:itemID="{184A54DF-9123-4CF3-AF71-2F5B80463C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f414fb-bbe2-420f-ae41-38178cfa9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3495</TotalTime>
  <Words>1947</Words>
  <Application>Microsoft Office PowerPoint</Application>
  <PresentationFormat>On-screen Show (4:3)</PresentationFormat>
  <Paragraphs>370</Paragraphs>
  <Slides>68</Slides>
  <Notes>40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CCAD_PPT_Template_2014_turquoise</vt:lpstr>
      <vt:lpstr>PowerPoint Presentation</vt:lpstr>
      <vt:lpstr>    Disclosures</vt:lpstr>
      <vt:lpstr>Learning objectives </vt:lpstr>
      <vt:lpstr>PowerPoint Presentation</vt:lpstr>
      <vt:lpstr>Major functions of an IC professional</vt:lpstr>
      <vt:lpstr>Healthcare Associated Infections HAIs  </vt:lpstr>
      <vt:lpstr>Classification of HAIs</vt:lpstr>
      <vt:lpstr>The impact of HAIs</vt:lpstr>
      <vt:lpstr>1st analogy: the Iceberg analogy The rationale behind standard precautions</vt:lpstr>
      <vt:lpstr>Standard Precautions include:</vt:lpstr>
      <vt:lpstr>2nd  analogy: the chain analogy The rationale behind using specific infection control measures </vt:lpstr>
      <vt:lpstr>PowerPoint Presentation</vt:lpstr>
      <vt:lpstr>PowerPoint Presentation</vt:lpstr>
      <vt:lpstr>Other preventative strategies: </vt:lpstr>
      <vt:lpstr>A bundle is more than a list of the right things to do for a given patient …</vt:lpstr>
      <vt:lpstr>Pathogenesis of CLABSI</vt:lpstr>
      <vt:lpstr>The IHI Central Line Bundle</vt:lpstr>
      <vt:lpstr>PowerPoint Presentation</vt:lpstr>
      <vt:lpstr>PowerPoint Presentation</vt:lpstr>
      <vt:lpstr>Elements of a CL bundle to include the maintenance and care elements</vt:lpstr>
      <vt:lpstr>Elements of the ventilator bundle</vt:lpstr>
      <vt:lpstr>Elements of the urinary catheter bundle</vt:lpstr>
      <vt:lpstr>Antimicrobial Stewardship Programs </vt:lpstr>
      <vt:lpstr>Surveillance activities</vt:lpstr>
      <vt:lpstr>PowerPoint Presentation</vt:lpstr>
      <vt:lpstr>PowerPoint Presentation</vt:lpstr>
      <vt:lpstr>PowerPoint Presentation</vt:lpstr>
      <vt:lpstr>Historical perspective</vt:lpstr>
      <vt:lpstr>The need for a scientific context…</vt:lpstr>
      <vt:lpstr>Study on the Efficacy of Nosocomial Infection Control (SENIC Project)</vt:lpstr>
      <vt:lpstr>PowerPoint Presentation</vt:lpstr>
      <vt:lpstr>Results</vt:lpstr>
      <vt:lpstr>Results cont’d</vt:lpstr>
      <vt:lpstr>Results cont’d</vt:lpstr>
      <vt:lpstr>Delphi project (1985) </vt:lpstr>
      <vt:lpstr>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development process </vt:lpstr>
      <vt:lpstr>Important concepts in the role development process of ICPs  </vt:lpstr>
      <vt:lpstr>Important concepts in the role development process of ICPs  </vt:lpstr>
      <vt:lpstr>Critical thinking: essential skill in the medical field.   </vt:lpstr>
      <vt:lpstr>Science sans conscience n’est que ruine de   l’Âme (Rabelais).   </vt:lpstr>
      <vt:lpstr>Three challenges in IC </vt:lpstr>
      <vt:lpstr>PowerPoint Presentation</vt:lpstr>
      <vt:lpstr>PowerPoint Presentation</vt:lpstr>
      <vt:lpstr>PowerPoint Presentation</vt:lpstr>
      <vt:lpstr>PowerPoint Presentation</vt:lpstr>
      <vt:lpstr>PowerPoint Presentation</vt:lpstr>
      <vt:lpstr>Get engaged and engage others</vt:lpstr>
      <vt:lpstr>PowerPoint Presentation</vt:lpstr>
      <vt:lpstr>PowerPoint Presentation</vt:lpstr>
      <vt:lpstr>PowerPoint Presentation</vt:lpstr>
      <vt:lpstr>Final thoughts</vt:lpstr>
      <vt:lpstr>PowerPoint Presentation</vt:lpstr>
      <vt:lpstr>Learning objective #4 </vt:lpstr>
      <vt:lpstr>PowerPoint Presentation</vt:lpstr>
    </vt:vector>
  </TitlesOfParts>
  <Company>Cleveland Clinic Abu Dhabi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Johnson</dc:creator>
  <cp:lastModifiedBy>Elias Tannous</cp:lastModifiedBy>
  <cp:revision>205</cp:revision>
  <cp:lastPrinted>2016-04-05T08:24:56Z</cp:lastPrinted>
  <dcterms:created xsi:type="dcterms:W3CDTF">2015-07-13T10:44:34Z</dcterms:created>
  <dcterms:modified xsi:type="dcterms:W3CDTF">2016-11-25T17:53:49Z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0x010100D94A25331F8C5D4D937036849925F623</vt:lpwstr>
  </property>
  <property fmtid="{D5CDD505-2E9C-101B-9397-08002B2CF9AE}" pid="3" name="_dlc_DocIdItemGuid">
    <vt:lpwstr>05c21376-0bdb-47a4-8c15-2b78bebad8c2</vt:lpwstr>
  </property>
</Properties>
</file>