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tags/tag7.xml" ContentType="application/vnd.openxmlformats-officedocument.presentationml.tags+xml"/>
  <Override PartName="/ppt/notesSlides/notesSlide17.xml" ContentType="application/vnd.openxmlformats-officedocument.presentationml.notesSlide+xml"/>
  <Override PartName="/ppt/charts/chart4.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8.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9.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5.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0.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6" r:id="rId2"/>
    <p:sldMasterId id="2147483698" r:id="rId3"/>
  </p:sldMasterIdLst>
  <p:notesMasterIdLst>
    <p:notesMasterId r:id="rId36"/>
  </p:notesMasterIdLst>
  <p:handoutMasterIdLst>
    <p:handoutMasterId r:id="rId37"/>
  </p:handoutMasterIdLst>
  <p:sldIdLst>
    <p:sldId id="257" r:id="rId4"/>
    <p:sldId id="440" r:id="rId5"/>
    <p:sldId id="408" r:id="rId6"/>
    <p:sldId id="438" r:id="rId7"/>
    <p:sldId id="413" r:id="rId8"/>
    <p:sldId id="379" r:id="rId9"/>
    <p:sldId id="414" r:id="rId10"/>
    <p:sldId id="415" r:id="rId11"/>
    <p:sldId id="416" r:id="rId12"/>
    <p:sldId id="417" r:id="rId13"/>
    <p:sldId id="420" r:id="rId14"/>
    <p:sldId id="419" r:id="rId15"/>
    <p:sldId id="435" r:id="rId16"/>
    <p:sldId id="433" r:id="rId17"/>
    <p:sldId id="423" r:id="rId18"/>
    <p:sldId id="425" r:id="rId19"/>
    <p:sldId id="426" r:id="rId20"/>
    <p:sldId id="434" r:id="rId21"/>
    <p:sldId id="427" r:id="rId22"/>
    <p:sldId id="428" r:id="rId23"/>
    <p:sldId id="430" r:id="rId24"/>
    <p:sldId id="439" r:id="rId25"/>
    <p:sldId id="376" r:id="rId26"/>
    <p:sldId id="395" r:id="rId27"/>
    <p:sldId id="383" r:id="rId28"/>
    <p:sldId id="392" r:id="rId29"/>
    <p:sldId id="436" r:id="rId30"/>
    <p:sldId id="442" r:id="rId31"/>
    <p:sldId id="443" r:id="rId32"/>
    <p:sldId id="441" r:id="rId33"/>
    <p:sldId id="397" r:id="rId34"/>
    <p:sldId id="382"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C138"/>
    <a:srgbClr val="006666"/>
    <a:srgbClr val="F7FD0F"/>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50" autoAdjust="0"/>
    <p:restoredTop sz="82923" autoAdjust="0"/>
  </p:normalViewPr>
  <p:slideViewPr>
    <p:cSldViewPr>
      <p:cViewPr>
        <p:scale>
          <a:sx n="60" d="100"/>
          <a:sy n="60" d="100"/>
        </p:scale>
        <p:origin x="-1524" y="-228"/>
      </p:cViewPr>
      <p:guideLst>
        <p:guide orient="horz" pos="2160"/>
        <p:guide pos="2880"/>
      </p:guideLst>
    </p:cSldViewPr>
  </p:slideViewPr>
  <p:outlineViewPr>
    <p:cViewPr>
      <p:scale>
        <a:sx n="33" d="100"/>
        <a:sy n="33" d="100"/>
      </p:scale>
      <p:origin x="0" y="2046"/>
    </p:cViewPr>
  </p:outlineViewPr>
  <p:notesTextViewPr>
    <p:cViewPr>
      <p:scale>
        <a:sx n="100" d="100"/>
        <a:sy n="100" d="100"/>
      </p:scale>
      <p:origin x="0" y="0"/>
    </p:cViewPr>
  </p:notesTextViewPr>
  <p:sorterViewPr>
    <p:cViewPr>
      <p:scale>
        <a:sx n="66" d="100"/>
        <a:sy n="66" d="100"/>
      </p:scale>
      <p:origin x="0" y="786"/>
    </p:cViewPr>
  </p:sorterViewPr>
  <p:notesViewPr>
    <p:cSldViewPr>
      <p:cViewPr varScale="1">
        <p:scale>
          <a:sx n="53" d="100"/>
          <a:sy n="53" d="100"/>
        </p:scale>
        <p:origin x="-2832"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charts/_rels/chart1.xml.rels><?xml version="1.0" encoding="UTF-8" standalone="yes"?>
<Relationships xmlns="http://schemas.openxmlformats.org/package/2006/relationships"><Relationship Id="rId1" Type="http://schemas.openxmlformats.org/officeDocument/2006/relationships/oleObject" Target="file:///C:\Users\Owner\Desktop\Possible%20BBA\16.6%20Raw%20R.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Owner\Desktop\Possible%20BBA\16.6%20Raw%20R.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owner\Desktop\triplicates%20miR675.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owner\Desktop\BBA\New%20results%20BBA\qpcr%20results%20(26-12-13).xlsx" TargetMode="Externa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Documents%20and%20Settings\user\My%20Documents\Michal\Lab\Transfections\8_8_10_A549\Graph_A549_8_8_10.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errBars>
            <c:errBarType val="both"/>
            <c:errValType val="cust"/>
            <c:noEndCap val="0"/>
            <c:plus>
              <c:numRef>
                <c:f>'16 - Text Report'!$O$15:$O$17</c:f>
                <c:numCache>
                  <c:formatCode>General</c:formatCode>
                  <c:ptCount val="3"/>
                  <c:pt idx="0">
                    <c:v>2190.1217622163172</c:v>
                  </c:pt>
                  <c:pt idx="1">
                    <c:v>17402.969095339111</c:v>
                  </c:pt>
                  <c:pt idx="2">
                    <c:v>142.31303524273522</c:v>
                  </c:pt>
                </c:numCache>
              </c:numRef>
            </c:plus>
            <c:minus>
              <c:numRef>
                <c:f>'16 - Text Report'!$O$15:$O$17</c:f>
                <c:numCache>
                  <c:formatCode>General</c:formatCode>
                  <c:ptCount val="3"/>
                  <c:pt idx="0">
                    <c:v>2190.1217622163172</c:v>
                  </c:pt>
                  <c:pt idx="1">
                    <c:v>17402.969095339111</c:v>
                  </c:pt>
                  <c:pt idx="2">
                    <c:v>142.31303524273522</c:v>
                  </c:pt>
                </c:numCache>
              </c:numRef>
            </c:minus>
          </c:errBars>
          <c:val>
            <c:numRef>
              <c:f>'16 - Text Report'!$O$9:$O$11</c:f>
              <c:numCache>
                <c:formatCode>0.00E+00</c:formatCode>
                <c:ptCount val="3"/>
                <c:pt idx="0">
                  <c:v>86633.333333333328</c:v>
                </c:pt>
                <c:pt idx="1">
                  <c:v>271494.66666666669</c:v>
                </c:pt>
                <c:pt idx="2">
                  <c:v>70227.81</c:v>
                </c:pt>
              </c:numCache>
            </c:numRef>
          </c:val>
        </c:ser>
        <c:dLbls>
          <c:showLegendKey val="0"/>
          <c:showVal val="0"/>
          <c:showCatName val="0"/>
          <c:showSerName val="0"/>
          <c:showPercent val="0"/>
          <c:showBubbleSize val="0"/>
        </c:dLbls>
        <c:gapWidth val="150"/>
        <c:axId val="366649344"/>
        <c:axId val="366650880"/>
      </c:barChart>
      <c:catAx>
        <c:axId val="366649344"/>
        <c:scaling>
          <c:orientation val="minMax"/>
        </c:scaling>
        <c:delete val="1"/>
        <c:axPos val="b"/>
        <c:majorTickMark val="out"/>
        <c:minorTickMark val="none"/>
        <c:tickLblPos val="none"/>
        <c:crossAx val="366650880"/>
        <c:crosses val="autoZero"/>
        <c:auto val="1"/>
        <c:lblAlgn val="ctr"/>
        <c:lblOffset val="100"/>
        <c:noMultiLvlLbl val="0"/>
      </c:catAx>
      <c:valAx>
        <c:axId val="366650880"/>
        <c:scaling>
          <c:orientation val="minMax"/>
        </c:scaling>
        <c:delete val="0"/>
        <c:axPos val="l"/>
        <c:majorGridlines/>
        <c:title>
          <c:tx>
            <c:rich>
              <a:bodyPr rot="-5400000" vert="horz"/>
              <a:lstStyle/>
              <a:p>
                <a:pPr>
                  <a:defRPr lang="he-IL"/>
                </a:pPr>
                <a:r>
                  <a:rPr lang="en-US" sz="1200"/>
                  <a:t>H19 RNA copy numbers normalized to </a:t>
                </a:r>
                <a:r>
                  <a:rPr lang="el-GR" sz="1200"/>
                  <a:t>β-</a:t>
                </a:r>
                <a:r>
                  <a:rPr lang="en-US" sz="1200"/>
                  <a:t>actin</a:t>
                </a:r>
              </a:p>
            </c:rich>
          </c:tx>
          <c:overlay val="0"/>
        </c:title>
        <c:numFmt formatCode="0.00E+00" sourceLinked="0"/>
        <c:majorTickMark val="out"/>
        <c:minorTickMark val="none"/>
        <c:tickLblPos val="nextTo"/>
        <c:txPr>
          <a:bodyPr/>
          <a:lstStyle/>
          <a:p>
            <a:pPr>
              <a:defRPr lang="he-IL"/>
            </a:pPr>
            <a:endParaRPr lang="en-US"/>
          </a:p>
        </c:txPr>
        <c:crossAx val="366649344"/>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errBars>
            <c:errBarType val="both"/>
            <c:errValType val="cust"/>
            <c:noEndCap val="0"/>
            <c:plus>
              <c:numRef>
                <c:f>'[16.6 Raw R.xlsx]16 - Text Report'!$N$32:$N$34</c:f>
                <c:numCache>
                  <c:formatCode>General</c:formatCode>
                  <c:ptCount val="3"/>
                  <c:pt idx="0">
                    <c:v>17.39492263085204</c:v>
                  </c:pt>
                  <c:pt idx="1">
                    <c:v>99.379743073392419</c:v>
                  </c:pt>
                  <c:pt idx="2">
                    <c:v>6.1878914017620632</c:v>
                  </c:pt>
                </c:numCache>
              </c:numRef>
            </c:plus>
            <c:minus>
              <c:numRef>
                <c:f>'[16.6 Raw R.xlsx]16 - Text Report'!$N$32:$N$34</c:f>
                <c:numCache>
                  <c:formatCode>General</c:formatCode>
                  <c:ptCount val="3"/>
                  <c:pt idx="0">
                    <c:v>17.39492263085204</c:v>
                  </c:pt>
                  <c:pt idx="1">
                    <c:v>99.379743073392419</c:v>
                  </c:pt>
                  <c:pt idx="2">
                    <c:v>6.1878914017620632</c:v>
                  </c:pt>
                </c:numCache>
              </c:numRef>
            </c:minus>
          </c:errBars>
          <c:val>
            <c:numRef>
              <c:f>'[16.6 Raw R.xlsx]16 - Text Report'!$N$27:$N$29</c:f>
              <c:numCache>
                <c:formatCode>General</c:formatCode>
                <c:ptCount val="3"/>
                <c:pt idx="0">
                  <c:v>572.86666666666667</c:v>
                </c:pt>
                <c:pt idx="1">
                  <c:v>1650.2966666666919</c:v>
                </c:pt>
                <c:pt idx="2" formatCode="0.00E+00">
                  <c:v>295.2</c:v>
                </c:pt>
              </c:numCache>
            </c:numRef>
          </c:val>
        </c:ser>
        <c:dLbls>
          <c:showLegendKey val="0"/>
          <c:showVal val="0"/>
          <c:showCatName val="0"/>
          <c:showSerName val="0"/>
          <c:showPercent val="0"/>
          <c:showBubbleSize val="0"/>
        </c:dLbls>
        <c:gapWidth val="150"/>
        <c:axId val="366663168"/>
        <c:axId val="366664704"/>
      </c:barChart>
      <c:catAx>
        <c:axId val="366663168"/>
        <c:scaling>
          <c:orientation val="minMax"/>
        </c:scaling>
        <c:delete val="1"/>
        <c:axPos val="b"/>
        <c:majorTickMark val="out"/>
        <c:minorTickMark val="none"/>
        <c:tickLblPos val="none"/>
        <c:crossAx val="366664704"/>
        <c:crosses val="autoZero"/>
        <c:auto val="1"/>
        <c:lblAlgn val="ctr"/>
        <c:lblOffset val="100"/>
        <c:noMultiLvlLbl val="0"/>
      </c:catAx>
      <c:valAx>
        <c:axId val="366664704"/>
        <c:scaling>
          <c:orientation val="minMax"/>
        </c:scaling>
        <c:delete val="0"/>
        <c:axPos val="l"/>
        <c:majorGridlines/>
        <c:title>
          <c:tx>
            <c:rich>
              <a:bodyPr rot="-5400000" vert="horz"/>
              <a:lstStyle/>
              <a:p>
                <a:pPr>
                  <a:defRPr lang="he-IL"/>
                </a:pPr>
                <a:r>
                  <a:rPr lang="en-US" sz="1200"/>
                  <a:t>Slug RNA copy numbers normalized to </a:t>
                </a:r>
                <a:r>
                  <a:rPr lang="el-GR" sz="1200"/>
                  <a:t>β- </a:t>
                </a:r>
                <a:r>
                  <a:rPr lang="en-US" sz="1200"/>
                  <a:t>actin</a:t>
                </a:r>
              </a:p>
            </c:rich>
          </c:tx>
          <c:overlay val="0"/>
        </c:title>
        <c:numFmt formatCode="General" sourceLinked="1"/>
        <c:majorTickMark val="out"/>
        <c:minorTickMark val="none"/>
        <c:tickLblPos val="nextTo"/>
        <c:txPr>
          <a:bodyPr/>
          <a:lstStyle/>
          <a:p>
            <a:pPr>
              <a:defRPr lang="he-IL"/>
            </a:pPr>
            <a:endParaRPr lang="en-US"/>
          </a:p>
        </c:txPr>
        <c:crossAx val="366663168"/>
        <c:crosses val="autoZero"/>
        <c:crossBetween val="between"/>
      </c:valAx>
      <c:spPr>
        <a:noFill/>
        <a:ln w="25400">
          <a:noFill/>
        </a:ln>
      </c:spPr>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errBars>
            <c:errBarType val="both"/>
            <c:errValType val="cust"/>
            <c:noEndCap val="0"/>
            <c:plus>
              <c:numRef>
                <c:f>Sheet1!$K$19:$K$21</c:f>
                <c:numCache>
                  <c:formatCode>General</c:formatCode>
                  <c:ptCount val="3"/>
                  <c:pt idx="0">
                    <c:v>2.2225349864411804E-2</c:v>
                  </c:pt>
                  <c:pt idx="1">
                    <c:v>8.6135448679323268E-2</c:v>
                  </c:pt>
                  <c:pt idx="2">
                    <c:v>0.10979756973232527</c:v>
                  </c:pt>
                </c:numCache>
              </c:numRef>
            </c:plus>
            <c:minus>
              <c:numRef>
                <c:f>Sheet1!$K$19:$K$21</c:f>
                <c:numCache>
                  <c:formatCode>General</c:formatCode>
                  <c:ptCount val="3"/>
                  <c:pt idx="0">
                    <c:v>2.2225349864411804E-2</c:v>
                  </c:pt>
                  <c:pt idx="1">
                    <c:v>8.6135448679323268E-2</c:v>
                  </c:pt>
                  <c:pt idx="2">
                    <c:v>0.10979756973232527</c:v>
                  </c:pt>
                </c:numCache>
              </c:numRef>
            </c:minus>
          </c:errBars>
          <c:val>
            <c:numRef>
              <c:f>Sheet1!$J$19:$J$21</c:f>
              <c:numCache>
                <c:formatCode>General</c:formatCode>
                <c:ptCount val="3"/>
                <c:pt idx="0">
                  <c:v>1</c:v>
                </c:pt>
                <c:pt idx="1">
                  <c:v>2.9393728222996507</c:v>
                </c:pt>
                <c:pt idx="2">
                  <c:v>1.1951219512195119</c:v>
                </c:pt>
              </c:numCache>
            </c:numRef>
          </c:val>
        </c:ser>
        <c:dLbls>
          <c:showLegendKey val="0"/>
          <c:showVal val="0"/>
          <c:showCatName val="0"/>
          <c:showSerName val="0"/>
          <c:showPercent val="0"/>
          <c:showBubbleSize val="0"/>
        </c:dLbls>
        <c:gapWidth val="150"/>
        <c:axId val="367340544"/>
        <c:axId val="367346432"/>
      </c:barChart>
      <c:catAx>
        <c:axId val="367340544"/>
        <c:scaling>
          <c:orientation val="minMax"/>
        </c:scaling>
        <c:delete val="1"/>
        <c:axPos val="b"/>
        <c:majorTickMark val="out"/>
        <c:minorTickMark val="none"/>
        <c:tickLblPos val="none"/>
        <c:crossAx val="367346432"/>
        <c:crosses val="autoZero"/>
        <c:auto val="1"/>
        <c:lblAlgn val="ctr"/>
        <c:lblOffset val="100"/>
        <c:noMultiLvlLbl val="0"/>
      </c:catAx>
      <c:valAx>
        <c:axId val="367346432"/>
        <c:scaling>
          <c:orientation val="minMax"/>
        </c:scaling>
        <c:delete val="0"/>
        <c:axPos val="l"/>
        <c:majorGridlines/>
        <c:title>
          <c:tx>
            <c:rich>
              <a:bodyPr rot="-5400000" vert="horz"/>
              <a:lstStyle/>
              <a:p>
                <a:pPr>
                  <a:defRPr lang="he-IL"/>
                </a:pPr>
                <a:r>
                  <a:rPr lang="en-US" sz="1200"/>
                  <a:t>Relative fold induction of miR-675 normalized to RNU48</a:t>
                </a:r>
              </a:p>
            </c:rich>
          </c:tx>
          <c:layout>
            <c:manualLayout>
              <c:xMode val="edge"/>
              <c:yMode val="edge"/>
              <c:x val="3.0555555555555582E-2"/>
              <c:y val="0.13075422863808667"/>
            </c:manualLayout>
          </c:layout>
          <c:overlay val="0"/>
        </c:title>
        <c:numFmt formatCode="General" sourceLinked="1"/>
        <c:majorTickMark val="out"/>
        <c:minorTickMark val="none"/>
        <c:tickLblPos val="nextTo"/>
        <c:txPr>
          <a:bodyPr/>
          <a:lstStyle/>
          <a:p>
            <a:pPr>
              <a:defRPr lang="he-IL"/>
            </a:pPr>
            <a:endParaRPr lang="en-US"/>
          </a:p>
        </c:txPr>
        <c:crossAx val="367340544"/>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errBars>
            <c:errBarType val="both"/>
            <c:errValType val="cust"/>
            <c:noEndCap val="0"/>
            <c:plus>
              <c:numRef>
                <c:f>Sheet1!$L$37:$L$40</c:f>
                <c:numCache>
                  <c:formatCode>General</c:formatCode>
                  <c:ptCount val="4"/>
                  <c:pt idx="0">
                    <c:v>49.940798284904183</c:v>
                  </c:pt>
                  <c:pt idx="1">
                    <c:v>842.15992147175541</c:v>
                  </c:pt>
                  <c:pt idx="2">
                    <c:v>1412.3384863410047</c:v>
                  </c:pt>
                  <c:pt idx="3">
                    <c:v>549.21155608136417</c:v>
                  </c:pt>
                </c:numCache>
              </c:numRef>
            </c:plus>
            <c:minus>
              <c:numRef>
                <c:f>Sheet1!$L$37:$L$40</c:f>
                <c:numCache>
                  <c:formatCode>General</c:formatCode>
                  <c:ptCount val="4"/>
                  <c:pt idx="0">
                    <c:v>49.940798284904183</c:v>
                  </c:pt>
                  <c:pt idx="1">
                    <c:v>842.15992147175541</c:v>
                  </c:pt>
                  <c:pt idx="2">
                    <c:v>1412.3384863410047</c:v>
                  </c:pt>
                  <c:pt idx="3">
                    <c:v>549.21155608136417</c:v>
                  </c:pt>
                </c:numCache>
              </c:numRef>
            </c:minus>
          </c:errBars>
          <c:val>
            <c:numRef>
              <c:f>Sheet1!$L$33:$L$36</c:f>
              <c:numCache>
                <c:formatCode>General</c:formatCode>
                <c:ptCount val="4"/>
                <c:pt idx="0">
                  <c:v>1389.6666666666667</c:v>
                </c:pt>
                <c:pt idx="1">
                  <c:v>10817.863704413427</c:v>
                </c:pt>
                <c:pt idx="2">
                  <c:v>4097.0861620455553</c:v>
                </c:pt>
                <c:pt idx="3">
                  <c:v>5710.1420693004939</c:v>
                </c:pt>
              </c:numCache>
            </c:numRef>
          </c:val>
        </c:ser>
        <c:dLbls>
          <c:showLegendKey val="0"/>
          <c:showVal val="0"/>
          <c:showCatName val="0"/>
          <c:showSerName val="0"/>
          <c:showPercent val="0"/>
          <c:showBubbleSize val="0"/>
        </c:dLbls>
        <c:gapWidth val="150"/>
        <c:axId val="367804800"/>
        <c:axId val="367806336"/>
      </c:barChart>
      <c:catAx>
        <c:axId val="367804800"/>
        <c:scaling>
          <c:orientation val="minMax"/>
        </c:scaling>
        <c:delete val="1"/>
        <c:axPos val="b"/>
        <c:majorTickMark val="out"/>
        <c:minorTickMark val="none"/>
        <c:tickLblPos val="none"/>
        <c:crossAx val="367806336"/>
        <c:crosses val="autoZero"/>
        <c:auto val="1"/>
        <c:lblAlgn val="ctr"/>
        <c:lblOffset val="100"/>
        <c:noMultiLvlLbl val="0"/>
      </c:catAx>
      <c:valAx>
        <c:axId val="367806336"/>
        <c:scaling>
          <c:orientation val="minMax"/>
        </c:scaling>
        <c:delete val="0"/>
        <c:axPos val="l"/>
        <c:majorGridlines/>
        <c:title>
          <c:tx>
            <c:rich>
              <a:bodyPr rot="-5400000" vert="horz"/>
              <a:lstStyle/>
              <a:p>
                <a:pPr>
                  <a:defRPr lang="he-IL"/>
                </a:pPr>
                <a:r>
                  <a:rPr lang="en-US" sz="1200" dirty="0"/>
                  <a:t>Slug RNA copy numbers normalized to </a:t>
                </a:r>
                <a:r>
                  <a:rPr lang="el-GR" sz="1200" dirty="0"/>
                  <a:t>β-</a:t>
                </a:r>
                <a:r>
                  <a:rPr lang="en-US" sz="1200" dirty="0" err="1"/>
                  <a:t>actin</a:t>
                </a:r>
                <a:endParaRPr lang="en-US" sz="1200" dirty="0"/>
              </a:p>
            </c:rich>
          </c:tx>
          <c:overlay val="0"/>
        </c:title>
        <c:numFmt formatCode="General" sourceLinked="1"/>
        <c:majorTickMark val="out"/>
        <c:minorTickMark val="none"/>
        <c:tickLblPos val="nextTo"/>
        <c:txPr>
          <a:bodyPr/>
          <a:lstStyle/>
          <a:p>
            <a:pPr>
              <a:defRPr lang="he-IL"/>
            </a:pPr>
            <a:endParaRPr lang="en-US"/>
          </a:p>
        </c:txPr>
        <c:crossAx val="367804800"/>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715707443786029"/>
          <c:y val="0.20491854466467554"/>
          <c:w val="0.77936962750716365"/>
          <c:h val="0.55610972568578565"/>
        </c:manualLayout>
      </c:layout>
      <c:scatterChart>
        <c:scatterStyle val="lineMarker"/>
        <c:varyColors val="0"/>
        <c:ser>
          <c:idx val="0"/>
          <c:order val="0"/>
          <c:tx>
            <c:v>H19-DTA</c:v>
          </c:tx>
          <c:spPr>
            <a:ln w="25400">
              <a:solidFill>
                <a:srgbClr val="000080"/>
              </a:solidFill>
              <a:prstDash val="solid"/>
            </a:ln>
          </c:spPr>
          <c:marker>
            <c:symbol val="diamond"/>
            <c:size val="7"/>
            <c:spPr>
              <a:solidFill>
                <a:srgbClr val="000080"/>
              </a:solidFill>
              <a:ln>
                <a:solidFill>
                  <a:srgbClr val="000080"/>
                </a:solidFill>
                <a:prstDash val="solid"/>
              </a:ln>
            </c:spPr>
          </c:marker>
          <c:xVal>
            <c:numRef>
              <c:f>('T24P cell'!$P$27,'T24P cell'!$P$33,'T24P cell'!$P$36,'T24P cell'!$P$39,'T24P cell'!$P$42)</c:f>
              <c:numCache>
                <c:formatCode>General</c:formatCode>
                <c:ptCount val="5"/>
                <c:pt idx="0">
                  <c:v>0</c:v>
                </c:pt>
                <c:pt idx="1">
                  <c:v>1.4999999999999998E-2</c:v>
                </c:pt>
                <c:pt idx="2">
                  <c:v>2.5000000000000057E-2</c:v>
                </c:pt>
                <c:pt idx="3">
                  <c:v>5.0000000000000114E-2</c:v>
                </c:pt>
                <c:pt idx="4">
                  <c:v>0.1</c:v>
                </c:pt>
              </c:numCache>
            </c:numRef>
          </c:xVal>
          <c:yVal>
            <c:numRef>
              <c:f>('T24P cell'!$O$27,'T24P cell'!$O$33,'T24P cell'!$O$36,'T24P cell'!$O$39,'T24P cell'!$O$42)</c:f>
              <c:numCache>
                <c:formatCode>0.0</c:formatCode>
                <c:ptCount val="5"/>
                <c:pt idx="0" formatCode="0.00">
                  <c:v>100</c:v>
                </c:pt>
                <c:pt idx="1">
                  <c:v>46.561211753098085</c:v>
                </c:pt>
                <c:pt idx="2">
                  <c:v>18.091517285929104</c:v>
                </c:pt>
                <c:pt idx="3">
                  <c:v>12.437265256823144</c:v>
                </c:pt>
                <c:pt idx="4">
                  <c:v>10.394984481904865</c:v>
                </c:pt>
              </c:numCache>
            </c:numRef>
          </c:yVal>
          <c:smooth val="0"/>
        </c:ser>
        <c:dLbls>
          <c:showLegendKey val="0"/>
          <c:showVal val="0"/>
          <c:showCatName val="0"/>
          <c:showSerName val="0"/>
          <c:showPercent val="0"/>
          <c:showBubbleSize val="0"/>
        </c:dLbls>
        <c:axId val="367513984"/>
        <c:axId val="367516288"/>
      </c:scatterChart>
      <c:valAx>
        <c:axId val="367513984"/>
        <c:scaling>
          <c:orientation val="minMax"/>
          <c:max val="0.1"/>
          <c:min val="0"/>
        </c:scaling>
        <c:delete val="0"/>
        <c:axPos val="b"/>
        <c:title>
          <c:tx>
            <c:rich>
              <a:bodyPr/>
              <a:lstStyle/>
              <a:p>
                <a:pPr>
                  <a:defRPr sz="925" b="1" i="0" u="none" strike="noStrike" baseline="0">
                    <a:solidFill>
                      <a:srgbClr val="000000"/>
                    </a:solidFill>
                    <a:latin typeface="Arial"/>
                    <a:ea typeface="Arial"/>
                    <a:cs typeface="Arial"/>
                  </a:defRPr>
                </a:pPr>
                <a:r>
                  <a:rPr lang="el-GR"/>
                  <a:t>
μ</a:t>
                </a:r>
                <a:r>
                  <a:rPr lang="en-US"/>
                  <a:t>g plasmid/well (12 wells plate)</a:t>
                </a:r>
              </a:p>
            </c:rich>
          </c:tx>
          <c:layout>
            <c:manualLayout>
              <c:xMode val="edge"/>
              <c:yMode val="edge"/>
              <c:x val="0.40544417241962438"/>
              <c:y val="0.89526182777036856"/>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en-US"/>
          </a:p>
        </c:txPr>
        <c:crossAx val="367516288"/>
        <c:crosses val="autoZero"/>
        <c:crossBetween val="midCat"/>
        <c:majorUnit val="2.0000000000000052E-2"/>
      </c:valAx>
      <c:valAx>
        <c:axId val="367516288"/>
        <c:scaling>
          <c:orientation val="minMax"/>
          <c:max val="100"/>
        </c:scaling>
        <c:delete val="0"/>
        <c:axPos val="l"/>
        <c:title>
          <c:tx>
            <c:rich>
              <a:bodyPr/>
              <a:lstStyle/>
              <a:p>
                <a:pPr>
                  <a:defRPr sz="925" b="1" i="0" u="none" strike="noStrike" baseline="0">
                    <a:solidFill>
                      <a:srgbClr val="000000"/>
                    </a:solidFill>
                    <a:latin typeface="Arial"/>
                    <a:ea typeface="Arial"/>
                    <a:cs typeface="Arial"/>
                  </a:defRPr>
                </a:pPr>
                <a:r>
                  <a:rPr lang="en-US" dirty="0"/>
                  <a:t>Relative </a:t>
                </a:r>
                <a:r>
                  <a:rPr lang="en-US" dirty="0" err="1"/>
                  <a:t>luciferase</a:t>
                </a:r>
                <a:r>
                  <a:rPr lang="en-US" dirty="0"/>
                  <a:t> activity
 (%of control)</a:t>
                </a:r>
              </a:p>
            </c:rich>
          </c:tx>
          <c:layout>
            <c:manualLayout>
              <c:xMode val="edge"/>
              <c:yMode val="edge"/>
              <c:x val="3.2254133181805915E-2"/>
              <c:y val="0.16267218752828316"/>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en-US"/>
          </a:p>
        </c:txPr>
        <c:crossAx val="367513984"/>
        <c:crosses val="autoZero"/>
        <c:crossBetween val="midCat"/>
      </c:valAx>
      <c:spPr>
        <a:noFill/>
        <a:ln w="25400">
          <a:noFill/>
        </a:ln>
      </c:spPr>
    </c:plotArea>
    <c:plotVisOnly val="1"/>
    <c:dispBlanksAs val="gap"/>
    <c:showDLblsOverMax val="0"/>
  </c:chart>
  <c:spPr>
    <a:solidFill>
      <a:srgbClr val="FFFFFF"/>
    </a:solidFill>
    <a:ln w="38100">
      <a:solidFill>
        <a:srgbClr val="000000"/>
      </a:solidFill>
      <a:prstDash val="solid"/>
    </a:ln>
  </c:spPr>
  <c:txPr>
    <a:bodyPr/>
    <a:lstStyle/>
    <a:p>
      <a:pPr>
        <a:defRPr sz="1575" b="0" i="0" u="none" strike="noStrike" baseline="0">
          <a:solidFill>
            <a:srgbClr val="000000"/>
          </a:solidFill>
          <a:latin typeface="Arial"/>
          <a:ea typeface="Arial"/>
          <a:cs typeface="Arial"/>
        </a:defRPr>
      </a:pPr>
      <a:endParaRPr lang="en-US"/>
    </a:p>
  </c:txPr>
  <c:externalData r:id="rId2">
    <c:autoUpdate val="0"/>
  </c:externalData>
  <c:userShapes r:id="rId3"/>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7BEE1D-700F-4B0F-BF07-3434BE5FA2C4}"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1A520676-D3FB-4673-847B-664A4E4CA53A}">
      <dgm:prSet phldrT="[Text]"/>
      <dgm:spPr/>
      <dgm:t>
        <a:bodyPr/>
        <a:lstStyle/>
        <a:p>
          <a:r>
            <a:rPr lang="en-US" b="1" dirty="0" smtClean="0">
              <a:solidFill>
                <a:schemeClr val="bg1"/>
              </a:solidFill>
              <a:effectLst>
                <a:outerShdw blurRad="38100" dist="38100" dir="2700000" algn="tl">
                  <a:srgbClr val="000000">
                    <a:alpha val="43137"/>
                  </a:srgbClr>
                </a:outerShdw>
              </a:effectLst>
            </a:rPr>
            <a:t>Genomic instability</a:t>
          </a:r>
          <a:endParaRPr lang="en-US" b="1" dirty="0">
            <a:solidFill>
              <a:schemeClr val="bg1"/>
            </a:solidFill>
            <a:effectLst>
              <a:outerShdw blurRad="38100" dist="38100" dir="2700000" algn="tl">
                <a:srgbClr val="000000">
                  <a:alpha val="43137"/>
                </a:srgbClr>
              </a:outerShdw>
            </a:effectLst>
          </a:endParaRPr>
        </a:p>
      </dgm:t>
    </dgm:pt>
    <dgm:pt modelId="{BF8A5C07-E9A0-488C-9831-B74D96DF6378}" type="parTrans" cxnId="{598A152B-BA2E-4125-B146-6ADDC76A8AC8}">
      <dgm:prSet/>
      <dgm:spPr/>
      <dgm:t>
        <a:bodyPr/>
        <a:lstStyle/>
        <a:p>
          <a:endParaRPr lang="en-US"/>
        </a:p>
      </dgm:t>
    </dgm:pt>
    <dgm:pt modelId="{2F7E0072-31FC-40A7-A166-D584C80B0ED4}" type="sibTrans" cxnId="{598A152B-BA2E-4125-B146-6ADDC76A8AC8}">
      <dgm:prSet/>
      <dgm:spPr/>
      <dgm:t>
        <a:bodyPr/>
        <a:lstStyle/>
        <a:p>
          <a:endParaRPr lang="en-US"/>
        </a:p>
      </dgm:t>
    </dgm:pt>
    <dgm:pt modelId="{B518043D-C045-4024-B2A2-0FA8E24D8F19}">
      <dgm:prSet phldrT="[Text]"/>
      <dgm:spPr/>
      <dgm:t>
        <a:bodyPr/>
        <a:lstStyle/>
        <a:p>
          <a:r>
            <a:rPr lang="en-US" b="1" dirty="0" smtClean="0">
              <a:solidFill>
                <a:schemeClr val="bg1"/>
              </a:solidFill>
              <a:effectLst>
                <a:outerShdw blurRad="38100" dist="38100" dir="2700000" algn="tl">
                  <a:srgbClr val="000000">
                    <a:alpha val="43137"/>
                  </a:srgbClr>
                </a:outerShdw>
              </a:effectLst>
            </a:rPr>
            <a:t>Angiogenesis</a:t>
          </a:r>
          <a:endParaRPr lang="en-US" b="1" dirty="0">
            <a:solidFill>
              <a:schemeClr val="bg1"/>
            </a:solidFill>
            <a:effectLst>
              <a:outerShdw blurRad="38100" dist="38100" dir="2700000" algn="tl">
                <a:srgbClr val="000000">
                  <a:alpha val="43137"/>
                </a:srgbClr>
              </a:outerShdw>
            </a:effectLst>
          </a:endParaRPr>
        </a:p>
      </dgm:t>
    </dgm:pt>
    <dgm:pt modelId="{8EBE0840-17B1-4817-AB9E-C67748ECB873}" type="parTrans" cxnId="{79976D4E-B0B5-43FE-B6FD-D71F3A39599F}">
      <dgm:prSet/>
      <dgm:spPr/>
      <dgm:t>
        <a:bodyPr/>
        <a:lstStyle/>
        <a:p>
          <a:endParaRPr lang="en-US"/>
        </a:p>
      </dgm:t>
    </dgm:pt>
    <dgm:pt modelId="{5BE61CC8-F5DD-4AB0-9825-0CE7A37B5CB5}" type="sibTrans" cxnId="{79976D4E-B0B5-43FE-B6FD-D71F3A39599F}">
      <dgm:prSet/>
      <dgm:spPr/>
      <dgm:t>
        <a:bodyPr/>
        <a:lstStyle/>
        <a:p>
          <a:endParaRPr lang="en-US"/>
        </a:p>
      </dgm:t>
    </dgm:pt>
    <dgm:pt modelId="{85BC6B31-9297-4D15-9A38-6D6DCB66DB8B}">
      <dgm:prSet phldrT="[Text]"/>
      <dgm:spPr/>
      <dgm:t>
        <a:bodyPr/>
        <a:lstStyle/>
        <a:p>
          <a:r>
            <a:rPr lang="en-US" b="1" dirty="0" smtClean="0">
              <a:solidFill>
                <a:schemeClr val="bg1"/>
              </a:solidFill>
              <a:effectLst>
                <a:outerShdw blurRad="38100" dist="38100" dir="2700000" algn="tl">
                  <a:srgbClr val="000000">
                    <a:alpha val="43137"/>
                  </a:srgbClr>
                </a:outerShdw>
              </a:effectLst>
            </a:rPr>
            <a:t>EMT</a:t>
          </a:r>
          <a:endParaRPr lang="en-US" b="1" dirty="0">
            <a:solidFill>
              <a:schemeClr val="bg1"/>
            </a:solidFill>
            <a:effectLst>
              <a:outerShdw blurRad="38100" dist="38100" dir="2700000" algn="tl">
                <a:srgbClr val="000000">
                  <a:alpha val="43137"/>
                </a:srgbClr>
              </a:outerShdw>
            </a:effectLst>
          </a:endParaRPr>
        </a:p>
      </dgm:t>
    </dgm:pt>
    <dgm:pt modelId="{6226A5B9-3907-44D5-9F60-38C7B4896684}" type="parTrans" cxnId="{C3EEA858-EB09-4342-A0F7-84D462AB9418}">
      <dgm:prSet/>
      <dgm:spPr/>
      <dgm:t>
        <a:bodyPr/>
        <a:lstStyle/>
        <a:p>
          <a:endParaRPr lang="en-US"/>
        </a:p>
      </dgm:t>
    </dgm:pt>
    <dgm:pt modelId="{0DC5E2B8-9AD5-456F-BEAA-DD04BF52EBD7}" type="sibTrans" cxnId="{C3EEA858-EB09-4342-A0F7-84D462AB9418}">
      <dgm:prSet/>
      <dgm:spPr/>
      <dgm:t>
        <a:bodyPr/>
        <a:lstStyle/>
        <a:p>
          <a:endParaRPr lang="en-US"/>
        </a:p>
      </dgm:t>
    </dgm:pt>
    <dgm:pt modelId="{50FE1A78-0E09-4C13-83C4-0DEA1097BFBB}">
      <dgm:prSet phldrT="[Text]"/>
      <dgm:spPr/>
      <dgm:t>
        <a:bodyPr/>
        <a:lstStyle/>
        <a:p>
          <a:r>
            <a:rPr lang="en-US" b="1" dirty="0" smtClean="0">
              <a:solidFill>
                <a:schemeClr val="bg1"/>
              </a:solidFill>
              <a:effectLst>
                <a:outerShdw blurRad="38100" dist="38100" dir="2700000" algn="tl">
                  <a:srgbClr val="000000">
                    <a:alpha val="43137"/>
                  </a:srgbClr>
                </a:outerShdw>
              </a:effectLst>
            </a:rPr>
            <a:t>Drug resistance</a:t>
          </a:r>
          <a:endParaRPr lang="en-US" b="1" dirty="0">
            <a:solidFill>
              <a:schemeClr val="bg1"/>
            </a:solidFill>
            <a:effectLst>
              <a:outerShdw blurRad="38100" dist="38100" dir="2700000" algn="tl">
                <a:srgbClr val="000000">
                  <a:alpha val="43137"/>
                </a:srgbClr>
              </a:outerShdw>
            </a:effectLst>
          </a:endParaRPr>
        </a:p>
      </dgm:t>
    </dgm:pt>
    <dgm:pt modelId="{05859F9D-3076-43F1-A5F8-01A0934492E0}" type="parTrans" cxnId="{8CCA6EAA-B35F-4456-82C4-AD7DF2375334}">
      <dgm:prSet/>
      <dgm:spPr/>
      <dgm:t>
        <a:bodyPr/>
        <a:lstStyle/>
        <a:p>
          <a:endParaRPr lang="en-US"/>
        </a:p>
      </dgm:t>
    </dgm:pt>
    <dgm:pt modelId="{0381564C-83A0-4CCB-A059-7D009A97A384}" type="sibTrans" cxnId="{8CCA6EAA-B35F-4456-82C4-AD7DF2375334}">
      <dgm:prSet/>
      <dgm:spPr/>
      <dgm:t>
        <a:bodyPr/>
        <a:lstStyle/>
        <a:p>
          <a:endParaRPr lang="en-US"/>
        </a:p>
      </dgm:t>
    </dgm:pt>
    <dgm:pt modelId="{E230EDC9-AE48-4ADB-9D1F-9E7C575B498B}">
      <dgm:prSet phldrT="[Text]"/>
      <dgm:spPr/>
      <dgm:t>
        <a:bodyPr/>
        <a:lstStyle/>
        <a:p>
          <a:r>
            <a:rPr lang="en-US" b="1" dirty="0" smtClean="0">
              <a:solidFill>
                <a:schemeClr val="bg1"/>
              </a:solidFill>
              <a:effectLst>
                <a:outerShdw blurRad="38100" dist="38100" dir="2700000" algn="tl">
                  <a:srgbClr val="000000">
                    <a:alpha val="43137"/>
                  </a:srgbClr>
                </a:outerShdw>
              </a:effectLst>
            </a:rPr>
            <a:t>Cancer cell </a:t>
          </a:r>
          <a:r>
            <a:rPr lang="en-US" b="1" dirty="0" err="1" smtClean="0">
              <a:solidFill>
                <a:schemeClr val="bg1"/>
              </a:solidFill>
              <a:effectLst>
                <a:outerShdw blurRad="38100" dist="38100" dir="2700000" algn="tl">
                  <a:srgbClr val="000000">
                    <a:alpha val="43137"/>
                  </a:srgbClr>
                </a:outerShdw>
              </a:effectLst>
            </a:rPr>
            <a:t>stemness</a:t>
          </a:r>
          <a:endParaRPr lang="en-US" b="1" dirty="0">
            <a:solidFill>
              <a:schemeClr val="bg1"/>
            </a:solidFill>
            <a:effectLst>
              <a:outerShdw blurRad="38100" dist="38100" dir="2700000" algn="tl">
                <a:srgbClr val="000000">
                  <a:alpha val="43137"/>
                </a:srgbClr>
              </a:outerShdw>
            </a:effectLst>
          </a:endParaRPr>
        </a:p>
      </dgm:t>
    </dgm:pt>
    <dgm:pt modelId="{2F36C11D-F36A-4789-BDEF-4578E25E6D5D}" type="parTrans" cxnId="{B80EDCF8-A3AF-4D05-A357-E3447E1710F3}">
      <dgm:prSet/>
      <dgm:spPr/>
      <dgm:t>
        <a:bodyPr/>
        <a:lstStyle/>
        <a:p>
          <a:endParaRPr lang="en-US"/>
        </a:p>
      </dgm:t>
    </dgm:pt>
    <dgm:pt modelId="{A36E2EBE-16EF-4C8E-B60D-CC890E7D33A2}" type="sibTrans" cxnId="{B80EDCF8-A3AF-4D05-A357-E3447E1710F3}">
      <dgm:prSet/>
      <dgm:spPr/>
      <dgm:t>
        <a:bodyPr/>
        <a:lstStyle/>
        <a:p>
          <a:endParaRPr lang="en-US"/>
        </a:p>
      </dgm:t>
    </dgm:pt>
    <dgm:pt modelId="{D5E97043-CD9F-422C-A384-BFEF2E60D9D2}" type="pres">
      <dgm:prSet presAssocID="{2D7BEE1D-700F-4B0F-BF07-3434BE5FA2C4}" presName="cycle" presStyleCnt="0">
        <dgm:presLayoutVars>
          <dgm:dir/>
          <dgm:resizeHandles val="exact"/>
        </dgm:presLayoutVars>
      </dgm:prSet>
      <dgm:spPr/>
      <dgm:t>
        <a:bodyPr/>
        <a:lstStyle/>
        <a:p>
          <a:endParaRPr lang="en-US"/>
        </a:p>
      </dgm:t>
    </dgm:pt>
    <dgm:pt modelId="{A218773C-FC7A-4BD3-A5E3-C694457FAA55}" type="pres">
      <dgm:prSet presAssocID="{1A520676-D3FB-4673-847B-664A4E4CA53A}" presName="node" presStyleLbl="node1" presStyleIdx="0" presStyleCnt="5">
        <dgm:presLayoutVars>
          <dgm:bulletEnabled val="1"/>
        </dgm:presLayoutVars>
      </dgm:prSet>
      <dgm:spPr/>
      <dgm:t>
        <a:bodyPr/>
        <a:lstStyle/>
        <a:p>
          <a:endParaRPr lang="en-US"/>
        </a:p>
      </dgm:t>
    </dgm:pt>
    <dgm:pt modelId="{B262396E-8951-4DB4-89B2-4F5C61B3449B}" type="pres">
      <dgm:prSet presAssocID="{1A520676-D3FB-4673-847B-664A4E4CA53A}" presName="spNode" presStyleCnt="0"/>
      <dgm:spPr/>
    </dgm:pt>
    <dgm:pt modelId="{6557F3F0-A586-43B5-913E-F8567640CC3B}" type="pres">
      <dgm:prSet presAssocID="{2F7E0072-31FC-40A7-A166-D584C80B0ED4}" presName="sibTrans" presStyleLbl="sibTrans1D1" presStyleIdx="0" presStyleCnt="5"/>
      <dgm:spPr/>
      <dgm:t>
        <a:bodyPr/>
        <a:lstStyle/>
        <a:p>
          <a:endParaRPr lang="en-US"/>
        </a:p>
      </dgm:t>
    </dgm:pt>
    <dgm:pt modelId="{D3C8049F-2194-468B-980F-D207EC37A3D7}" type="pres">
      <dgm:prSet presAssocID="{B518043D-C045-4024-B2A2-0FA8E24D8F19}" presName="node" presStyleLbl="node1" presStyleIdx="1" presStyleCnt="5">
        <dgm:presLayoutVars>
          <dgm:bulletEnabled val="1"/>
        </dgm:presLayoutVars>
      </dgm:prSet>
      <dgm:spPr/>
      <dgm:t>
        <a:bodyPr/>
        <a:lstStyle/>
        <a:p>
          <a:endParaRPr lang="en-US"/>
        </a:p>
      </dgm:t>
    </dgm:pt>
    <dgm:pt modelId="{D99FB92A-09AF-420B-96C5-FC2A37D3B768}" type="pres">
      <dgm:prSet presAssocID="{B518043D-C045-4024-B2A2-0FA8E24D8F19}" presName="spNode" presStyleCnt="0"/>
      <dgm:spPr/>
    </dgm:pt>
    <dgm:pt modelId="{BEE34895-15B0-4E52-877A-F3D9FB4B95A6}" type="pres">
      <dgm:prSet presAssocID="{5BE61CC8-F5DD-4AB0-9825-0CE7A37B5CB5}" presName="sibTrans" presStyleLbl="sibTrans1D1" presStyleIdx="1" presStyleCnt="5"/>
      <dgm:spPr/>
      <dgm:t>
        <a:bodyPr/>
        <a:lstStyle/>
        <a:p>
          <a:endParaRPr lang="en-US"/>
        </a:p>
      </dgm:t>
    </dgm:pt>
    <dgm:pt modelId="{81B9F311-9613-4CFF-9463-1CD30E2A60FD}" type="pres">
      <dgm:prSet presAssocID="{85BC6B31-9297-4D15-9A38-6D6DCB66DB8B}" presName="node" presStyleLbl="node1" presStyleIdx="2" presStyleCnt="5">
        <dgm:presLayoutVars>
          <dgm:bulletEnabled val="1"/>
        </dgm:presLayoutVars>
      </dgm:prSet>
      <dgm:spPr/>
      <dgm:t>
        <a:bodyPr/>
        <a:lstStyle/>
        <a:p>
          <a:endParaRPr lang="en-US"/>
        </a:p>
      </dgm:t>
    </dgm:pt>
    <dgm:pt modelId="{C3FA920E-5833-4AF0-8E45-BFE421913A96}" type="pres">
      <dgm:prSet presAssocID="{85BC6B31-9297-4D15-9A38-6D6DCB66DB8B}" presName="spNode" presStyleCnt="0"/>
      <dgm:spPr/>
    </dgm:pt>
    <dgm:pt modelId="{B3153B79-1761-4CEA-B050-39178B4521C8}" type="pres">
      <dgm:prSet presAssocID="{0DC5E2B8-9AD5-456F-BEAA-DD04BF52EBD7}" presName="sibTrans" presStyleLbl="sibTrans1D1" presStyleIdx="2" presStyleCnt="5"/>
      <dgm:spPr/>
      <dgm:t>
        <a:bodyPr/>
        <a:lstStyle/>
        <a:p>
          <a:endParaRPr lang="en-US"/>
        </a:p>
      </dgm:t>
    </dgm:pt>
    <dgm:pt modelId="{7DD69959-0847-4395-AFA5-54164BBD5C2D}" type="pres">
      <dgm:prSet presAssocID="{50FE1A78-0E09-4C13-83C4-0DEA1097BFBB}" presName="node" presStyleLbl="node1" presStyleIdx="3" presStyleCnt="5">
        <dgm:presLayoutVars>
          <dgm:bulletEnabled val="1"/>
        </dgm:presLayoutVars>
      </dgm:prSet>
      <dgm:spPr/>
      <dgm:t>
        <a:bodyPr/>
        <a:lstStyle/>
        <a:p>
          <a:endParaRPr lang="en-US"/>
        </a:p>
      </dgm:t>
    </dgm:pt>
    <dgm:pt modelId="{C903D850-F1A3-43BE-971E-F1818998E42B}" type="pres">
      <dgm:prSet presAssocID="{50FE1A78-0E09-4C13-83C4-0DEA1097BFBB}" presName="spNode" presStyleCnt="0"/>
      <dgm:spPr/>
    </dgm:pt>
    <dgm:pt modelId="{CFA65329-7385-4D62-9767-7242C03FC22C}" type="pres">
      <dgm:prSet presAssocID="{0381564C-83A0-4CCB-A059-7D009A97A384}" presName="sibTrans" presStyleLbl="sibTrans1D1" presStyleIdx="3" presStyleCnt="5"/>
      <dgm:spPr/>
      <dgm:t>
        <a:bodyPr/>
        <a:lstStyle/>
        <a:p>
          <a:endParaRPr lang="en-US"/>
        </a:p>
      </dgm:t>
    </dgm:pt>
    <dgm:pt modelId="{FBAF2B9D-5CEB-4526-8B7A-008E9CD3692F}" type="pres">
      <dgm:prSet presAssocID="{E230EDC9-AE48-4ADB-9D1F-9E7C575B498B}" presName="node" presStyleLbl="node1" presStyleIdx="4" presStyleCnt="5">
        <dgm:presLayoutVars>
          <dgm:bulletEnabled val="1"/>
        </dgm:presLayoutVars>
      </dgm:prSet>
      <dgm:spPr/>
      <dgm:t>
        <a:bodyPr/>
        <a:lstStyle/>
        <a:p>
          <a:endParaRPr lang="en-US"/>
        </a:p>
      </dgm:t>
    </dgm:pt>
    <dgm:pt modelId="{D99BD024-FF88-45ED-9BF0-2225B82F2942}" type="pres">
      <dgm:prSet presAssocID="{E230EDC9-AE48-4ADB-9D1F-9E7C575B498B}" presName="spNode" presStyleCnt="0"/>
      <dgm:spPr/>
    </dgm:pt>
    <dgm:pt modelId="{86B1870F-3136-476A-B7D9-29251EDE3F23}" type="pres">
      <dgm:prSet presAssocID="{A36E2EBE-16EF-4C8E-B60D-CC890E7D33A2}" presName="sibTrans" presStyleLbl="sibTrans1D1" presStyleIdx="4" presStyleCnt="5"/>
      <dgm:spPr/>
      <dgm:t>
        <a:bodyPr/>
        <a:lstStyle/>
        <a:p>
          <a:endParaRPr lang="en-US"/>
        </a:p>
      </dgm:t>
    </dgm:pt>
  </dgm:ptLst>
  <dgm:cxnLst>
    <dgm:cxn modelId="{C3EEA858-EB09-4342-A0F7-84D462AB9418}" srcId="{2D7BEE1D-700F-4B0F-BF07-3434BE5FA2C4}" destId="{85BC6B31-9297-4D15-9A38-6D6DCB66DB8B}" srcOrd="2" destOrd="0" parTransId="{6226A5B9-3907-44D5-9F60-38C7B4896684}" sibTransId="{0DC5E2B8-9AD5-456F-BEAA-DD04BF52EBD7}"/>
    <dgm:cxn modelId="{7472A39E-EB44-453C-874D-860FA6F93DE0}" type="presOf" srcId="{B518043D-C045-4024-B2A2-0FA8E24D8F19}" destId="{D3C8049F-2194-468B-980F-D207EC37A3D7}" srcOrd="0" destOrd="0" presId="urn:microsoft.com/office/officeart/2005/8/layout/cycle6"/>
    <dgm:cxn modelId="{B9365D51-C9EB-44D6-A5A9-6F0EE3164A33}" type="presOf" srcId="{0381564C-83A0-4CCB-A059-7D009A97A384}" destId="{CFA65329-7385-4D62-9767-7242C03FC22C}" srcOrd="0" destOrd="0" presId="urn:microsoft.com/office/officeart/2005/8/layout/cycle6"/>
    <dgm:cxn modelId="{79976D4E-B0B5-43FE-B6FD-D71F3A39599F}" srcId="{2D7BEE1D-700F-4B0F-BF07-3434BE5FA2C4}" destId="{B518043D-C045-4024-B2A2-0FA8E24D8F19}" srcOrd="1" destOrd="0" parTransId="{8EBE0840-17B1-4817-AB9E-C67748ECB873}" sibTransId="{5BE61CC8-F5DD-4AB0-9825-0CE7A37B5CB5}"/>
    <dgm:cxn modelId="{B11A539D-3E2F-43A4-8725-3A83503CD2A9}" type="presOf" srcId="{50FE1A78-0E09-4C13-83C4-0DEA1097BFBB}" destId="{7DD69959-0847-4395-AFA5-54164BBD5C2D}" srcOrd="0" destOrd="0" presId="urn:microsoft.com/office/officeart/2005/8/layout/cycle6"/>
    <dgm:cxn modelId="{598A152B-BA2E-4125-B146-6ADDC76A8AC8}" srcId="{2D7BEE1D-700F-4B0F-BF07-3434BE5FA2C4}" destId="{1A520676-D3FB-4673-847B-664A4E4CA53A}" srcOrd="0" destOrd="0" parTransId="{BF8A5C07-E9A0-488C-9831-B74D96DF6378}" sibTransId="{2F7E0072-31FC-40A7-A166-D584C80B0ED4}"/>
    <dgm:cxn modelId="{68F5D64F-4527-4C39-819E-7DAD6D335248}" type="presOf" srcId="{0DC5E2B8-9AD5-456F-BEAA-DD04BF52EBD7}" destId="{B3153B79-1761-4CEA-B050-39178B4521C8}" srcOrd="0" destOrd="0" presId="urn:microsoft.com/office/officeart/2005/8/layout/cycle6"/>
    <dgm:cxn modelId="{A4A74E2C-48C6-4EE5-B62F-45E6E60D5CD7}" type="presOf" srcId="{85BC6B31-9297-4D15-9A38-6D6DCB66DB8B}" destId="{81B9F311-9613-4CFF-9463-1CD30E2A60FD}" srcOrd="0" destOrd="0" presId="urn:microsoft.com/office/officeart/2005/8/layout/cycle6"/>
    <dgm:cxn modelId="{33883FE3-3C22-4695-9814-3A816FD3EF54}" type="presOf" srcId="{2D7BEE1D-700F-4B0F-BF07-3434BE5FA2C4}" destId="{D5E97043-CD9F-422C-A384-BFEF2E60D9D2}" srcOrd="0" destOrd="0" presId="urn:microsoft.com/office/officeart/2005/8/layout/cycle6"/>
    <dgm:cxn modelId="{26BD27A5-0738-419A-B9D7-6AFBFA6E739E}" type="presOf" srcId="{E230EDC9-AE48-4ADB-9D1F-9E7C575B498B}" destId="{FBAF2B9D-5CEB-4526-8B7A-008E9CD3692F}" srcOrd="0" destOrd="0" presId="urn:microsoft.com/office/officeart/2005/8/layout/cycle6"/>
    <dgm:cxn modelId="{8CCA6EAA-B35F-4456-82C4-AD7DF2375334}" srcId="{2D7BEE1D-700F-4B0F-BF07-3434BE5FA2C4}" destId="{50FE1A78-0E09-4C13-83C4-0DEA1097BFBB}" srcOrd="3" destOrd="0" parTransId="{05859F9D-3076-43F1-A5F8-01A0934492E0}" sibTransId="{0381564C-83A0-4CCB-A059-7D009A97A384}"/>
    <dgm:cxn modelId="{B80EDCF8-A3AF-4D05-A357-E3447E1710F3}" srcId="{2D7BEE1D-700F-4B0F-BF07-3434BE5FA2C4}" destId="{E230EDC9-AE48-4ADB-9D1F-9E7C575B498B}" srcOrd="4" destOrd="0" parTransId="{2F36C11D-F36A-4789-BDEF-4578E25E6D5D}" sibTransId="{A36E2EBE-16EF-4C8E-B60D-CC890E7D33A2}"/>
    <dgm:cxn modelId="{4916C942-E63D-4A2A-8AA6-54846594CE27}" type="presOf" srcId="{5BE61CC8-F5DD-4AB0-9825-0CE7A37B5CB5}" destId="{BEE34895-15B0-4E52-877A-F3D9FB4B95A6}" srcOrd="0" destOrd="0" presId="urn:microsoft.com/office/officeart/2005/8/layout/cycle6"/>
    <dgm:cxn modelId="{A4C1F84D-6D7F-4E83-B163-49A71637AAD4}" type="presOf" srcId="{1A520676-D3FB-4673-847B-664A4E4CA53A}" destId="{A218773C-FC7A-4BD3-A5E3-C694457FAA55}" srcOrd="0" destOrd="0" presId="urn:microsoft.com/office/officeart/2005/8/layout/cycle6"/>
    <dgm:cxn modelId="{587D25B9-C783-4325-B820-1AAC33C19062}" type="presOf" srcId="{A36E2EBE-16EF-4C8E-B60D-CC890E7D33A2}" destId="{86B1870F-3136-476A-B7D9-29251EDE3F23}" srcOrd="0" destOrd="0" presId="urn:microsoft.com/office/officeart/2005/8/layout/cycle6"/>
    <dgm:cxn modelId="{FAE1BEBD-2993-43D6-9DB8-C51FB7238F7C}" type="presOf" srcId="{2F7E0072-31FC-40A7-A166-D584C80B0ED4}" destId="{6557F3F0-A586-43B5-913E-F8567640CC3B}" srcOrd="0" destOrd="0" presId="urn:microsoft.com/office/officeart/2005/8/layout/cycle6"/>
    <dgm:cxn modelId="{96E092FC-B35A-4694-A6B1-D6F617861CCE}" type="presParOf" srcId="{D5E97043-CD9F-422C-A384-BFEF2E60D9D2}" destId="{A218773C-FC7A-4BD3-A5E3-C694457FAA55}" srcOrd="0" destOrd="0" presId="urn:microsoft.com/office/officeart/2005/8/layout/cycle6"/>
    <dgm:cxn modelId="{DE10C09E-C243-4375-90E1-9F9EA13B6C92}" type="presParOf" srcId="{D5E97043-CD9F-422C-A384-BFEF2E60D9D2}" destId="{B262396E-8951-4DB4-89B2-4F5C61B3449B}" srcOrd="1" destOrd="0" presId="urn:microsoft.com/office/officeart/2005/8/layout/cycle6"/>
    <dgm:cxn modelId="{EAE55E15-8DAB-4DA2-A500-6B2EB94D3832}" type="presParOf" srcId="{D5E97043-CD9F-422C-A384-BFEF2E60D9D2}" destId="{6557F3F0-A586-43B5-913E-F8567640CC3B}" srcOrd="2" destOrd="0" presId="urn:microsoft.com/office/officeart/2005/8/layout/cycle6"/>
    <dgm:cxn modelId="{6EC7B990-26B8-41F6-936B-6B4FA46D9106}" type="presParOf" srcId="{D5E97043-CD9F-422C-A384-BFEF2E60D9D2}" destId="{D3C8049F-2194-468B-980F-D207EC37A3D7}" srcOrd="3" destOrd="0" presId="urn:microsoft.com/office/officeart/2005/8/layout/cycle6"/>
    <dgm:cxn modelId="{2A19375B-CC93-4B87-B85C-813BC16B1C28}" type="presParOf" srcId="{D5E97043-CD9F-422C-A384-BFEF2E60D9D2}" destId="{D99FB92A-09AF-420B-96C5-FC2A37D3B768}" srcOrd="4" destOrd="0" presId="urn:microsoft.com/office/officeart/2005/8/layout/cycle6"/>
    <dgm:cxn modelId="{D3A59433-0A73-4056-A0A1-4161ED5A5A21}" type="presParOf" srcId="{D5E97043-CD9F-422C-A384-BFEF2E60D9D2}" destId="{BEE34895-15B0-4E52-877A-F3D9FB4B95A6}" srcOrd="5" destOrd="0" presId="urn:microsoft.com/office/officeart/2005/8/layout/cycle6"/>
    <dgm:cxn modelId="{D5DC5960-33EA-4411-BCDC-1A6CBE5019E8}" type="presParOf" srcId="{D5E97043-CD9F-422C-A384-BFEF2E60D9D2}" destId="{81B9F311-9613-4CFF-9463-1CD30E2A60FD}" srcOrd="6" destOrd="0" presId="urn:microsoft.com/office/officeart/2005/8/layout/cycle6"/>
    <dgm:cxn modelId="{EECDC752-F891-4F69-A207-7E6229DB48C6}" type="presParOf" srcId="{D5E97043-CD9F-422C-A384-BFEF2E60D9D2}" destId="{C3FA920E-5833-4AF0-8E45-BFE421913A96}" srcOrd="7" destOrd="0" presId="urn:microsoft.com/office/officeart/2005/8/layout/cycle6"/>
    <dgm:cxn modelId="{B2033D5B-EDF2-4785-90C8-F53706994618}" type="presParOf" srcId="{D5E97043-CD9F-422C-A384-BFEF2E60D9D2}" destId="{B3153B79-1761-4CEA-B050-39178B4521C8}" srcOrd="8" destOrd="0" presId="urn:microsoft.com/office/officeart/2005/8/layout/cycle6"/>
    <dgm:cxn modelId="{F9346F69-FE2F-43A8-A6E1-D141516C1E4C}" type="presParOf" srcId="{D5E97043-CD9F-422C-A384-BFEF2E60D9D2}" destId="{7DD69959-0847-4395-AFA5-54164BBD5C2D}" srcOrd="9" destOrd="0" presId="urn:microsoft.com/office/officeart/2005/8/layout/cycle6"/>
    <dgm:cxn modelId="{49D80DFC-4B57-4091-9409-9888B1643F34}" type="presParOf" srcId="{D5E97043-CD9F-422C-A384-BFEF2E60D9D2}" destId="{C903D850-F1A3-43BE-971E-F1818998E42B}" srcOrd="10" destOrd="0" presId="urn:microsoft.com/office/officeart/2005/8/layout/cycle6"/>
    <dgm:cxn modelId="{80B59583-D0EA-438A-8902-EAE3E608A0DE}" type="presParOf" srcId="{D5E97043-CD9F-422C-A384-BFEF2E60D9D2}" destId="{CFA65329-7385-4D62-9767-7242C03FC22C}" srcOrd="11" destOrd="0" presId="urn:microsoft.com/office/officeart/2005/8/layout/cycle6"/>
    <dgm:cxn modelId="{FCCE082E-531B-42DF-92CA-F77E59F270B8}" type="presParOf" srcId="{D5E97043-CD9F-422C-A384-BFEF2E60D9D2}" destId="{FBAF2B9D-5CEB-4526-8B7A-008E9CD3692F}" srcOrd="12" destOrd="0" presId="urn:microsoft.com/office/officeart/2005/8/layout/cycle6"/>
    <dgm:cxn modelId="{3EBBBD55-D79E-4EF1-9EAB-7E432BEBE2BD}" type="presParOf" srcId="{D5E97043-CD9F-422C-A384-BFEF2E60D9D2}" destId="{D99BD024-FF88-45ED-9BF0-2225B82F2942}" srcOrd="13" destOrd="0" presId="urn:microsoft.com/office/officeart/2005/8/layout/cycle6"/>
    <dgm:cxn modelId="{32DD8AA6-AF81-40F0-804E-2608D5FC9E6A}" type="presParOf" srcId="{D5E97043-CD9F-422C-A384-BFEF2E60D9D2}" destId="{86B1870F-3136-476A-B7D9-29251EDE3F23}" srcOrd="14" destOrd="0" presId="urn:microsoft.com/office/officeart/2005/8/layout/cycle6"/>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18773C-FC7A-4BD3-A5E3-C694457FAA55}">
      <dsp:nvSpPr>
        <dsp:cNvPr id="0" name=""/>
        <dsp:cNvSpPr/>
      </dsp:nvSpPr>
      <dsp:spPr>
        <a:xfrm>
          <a:off x="2750669" y="954"/>
          <a:ext cx="975661" cy="63417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smtClean="0">
              <a:solidFill>
                <a:schemeClr val="bg1"/>
              </a:solidFill>
              <a:effectLst>
                <a:outerShdw blurRad="38100" dist="38100" dir="2700000" algn="tl">
                  <a:srgbClr val="000000">
                    <a:alpha val="43137"/>
                  </a:srgbClr>
                </a:outerShdw>
              </a:effectLst>
            </a:rPr>
            <a:t>Genomic instability</a:t>
          </a:r>
          <a:endParaRPr lang="en-US" sz="1100" b="1" kern="1200" dirty="0">
            <a:solidFill>
              <a:schemeClr val="bg1"/>
            </a:solidFill>
            <a:effectLst>
              <a:outerShdw blurRad="38100" dist="38100" dir="2700000" algn="tl">
                <a:srgbClr val="000000">
                  <a:alpha val="43137"/>
                </a:srgbClr>
              </a:outerShdw>
            </a:effectLst>
          </a:endParaRPr>
        </a:p>
      </dsp:txBody>
      <dsp:txXfrm>
        <a:off x="2781627" y="31912"/>
        <a:ext cx="913745" cy="572263"/>
      </dsp:txXfrm>
    </dsp:sp>
    <dsp:sp modelId="{6557F3F0-A586-43B5-913E-F8567640CC3B}">
      <dsp:nvSpPr>
        <dsp:cNvPr id="0" name=""/>
        <dsp:cNvSpPr/>
      </dsp:nvSpPr>
      <dsp:spPr>
        <a:xfrm>
          <a:off x="1970639" y="318044"/>
          <a:ext cx="2535721" cy="2535721"/>
        </a:xfrm>
        <a:custGeom>
          <a:avLst/>
          <a:gdLst/>
          <a:ahLst/>
          <a:cxnLst/>
          <a:rect l="0" t="0" r="0" b="0"/>
          <a:pathLst>
            <a:path>
              <a:moveTo>
                <a:pt x="1762404" y="100428"/>
              </a:moveTo>
              <a:arcTo wR="1267860" hR="1267860" stAng="17577500" swAng="196307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3C8049F-2194-468B-980F-D207EC37A3D7}">
      <dsp:nvSpPr>
        <dsp:cNvPr id="0" name=""/>
        <dsp:cNvSpPr/>
      </dsp:nvSpPr>
      <dsp:spPr>
        <a:xfrm>
          <a:off x="3956476" y="877024"/>
          <a:ext cx="975661" cy="63417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smtClean="0">
              <a:solidFill>
                <a:schemeClr val="bg1"/>
              </a:solidFill>
              <a:effectLst>
                <a:outerShdw blurRad="38100" dist="38100" dir="2700000" algn="tl">
                  <a:srgbClr val="000000">
                    <a:alpha val="43137"/>
                  </a:srgbClr>
                </a:outerShdw>
              </a:effectLst>
            </a:rPr>
            <a:t>Angiogenesis</a:t>
          </a:r>
          <a:endParaRPr lang="en-US" sz="1100" b="1" kern="1200" dirty="0">
            <a:solidFill>
              <a:schemeClr val="bg1"/>
            </a:solidFill>
            <a:effectLst>
              <a:outerShdw blurRad="38100" dist="38100" dir="2700000" algn="tl">
                <a:srgbClr val="000000">
                  <a:alpha val="43137"/>
                </a:srgbClr>
              </a:outerShdw>
            </a:effectLst>
          </a:endParaRPr>
        </a:p>
      </dsp:txBody>
      <dsp:txXfrm>
        <a:off x="3987434" y="907982"/>
        <a:ext cx="913745" cy="572263"/>
      </dsp:txXfrm>
    </dsp:sp>
    <dsp:sp modelId="{BEE34895-15B0-4E52-877A-F3D9FB4B95A6}">
      <dsp:nvSpPr>
        <dsp:cNvPr id="0" name=""/>
        <dsp:cNvSpPr/>
      </dsp:nvSpPr>
      <dsp:spPr>
        <a:xfrm>
          <a:off x="1970639" y="318044"/>
          <a:ext cx="2535721" cy="2535721"/>
        </a:xfrm>
        <a:custGeom>
          <a:avLst/>
          <a:gdLst/>
          <a:ahLst/>
          <a:cxnLst/>
          <a:rect l="0" t="0" r="0" b="0"/>
          <a:pathLst>
            <a:path>
              <a:moveTo>
                <a:pt x="2533971" y="1201268"/>
              </a:moveTo>
              <a:arcTo wR="1267860" hR="1267860" stAng="21419356" swAng="219748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1B9F311-9613-4CFF-9463-1CD30E2A60FD}">
      <dsp:nvSpPr>
        <dsp:cNvPr id="0" name=""/>
        <dsp:cNvSpPr/>
      </dsp:nvSpPr>
      <dsp:spPr>
        <a:xfrm>
          <a:off x="3495899" y="2294536"/>
          <a:ext cx="975661" cy="63417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smtClean="0">
              <a:solidFill>
                <a:schemeClr val="bg1"/>
              </a:solidFill>
              <a:effectLst>
                <a:outerShdw blurRad="38100" dist="38100" dir="2700000" algn="tl">
                  <a:srgbClr val="000000">
                    <a:alpha val="43137"/>
                  </a:srgbClr>
                </a:outerShdw>
              </a:effectLst>
            </a:rPr>
            <a:t>EMT</a:t>
          </a:r>
          <a:endParaRPr lang="en-US" sz="1100" b="1" kern="1200" dirty="0">
            <a:solidFill>
              <a:schemeClr val="bg1"/>
            </a:solidFill>
            <a:effectLst>
              <a:outerShdw blurRad="38100" dist="38100" dir="2700000" algn="tl">
                <a:srgbClr val="000000">
                  <a:alpha val="43137"/>
                </a:srgbClr>
              </a:outerShdw>
            </a:effectLst>
          </a:endParaRPr>
        </a:p>
      </dsp:txBody>
      <dsp:txXfrm>
        <a:off x="3526857" y="2325494"/>
        <a:ext cx="913745" cy="572263"/>
      </dsp:txXfrm>
    </dsp:sp>
    <dsp:sp modelId="{B3153B79-1761-4CEA-B050-39178B4521C8}">
      <dsp:nvSpPr>
        <dsp:cNvPr id="0" name=""/>
        <dsp:cNvSpPr/>
      </dsp:nvSpPr>
      <dsp:spPr>
        <a:xfrm>
          <a:off x="1970639" y="318044"/>
          <a:ext cx="2535721" cy="2535721"/>
        </a:xfrm>
        <a:custGeom>
          <a:avLst/>
          <a:gdLst/>
          <a:ahLst/>
          <a:cxnLst/>
          <a:rect l="0" t="0" r="0" b="0"/>
          <a:pathLst>
            <a:path>
              <a:moveTo>
                <a:pt x="1520216" y="2510352"/>
              </a:moveTo>
              <a:arcTo wR="1267860" hR="1267860" stAng="4711147" swAng="1377706"/>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DD69959-0847-4395-AFA5-54164BBD5C2D}">
      <dsp:nvSpPr>
        <dsp:cNvPr id="0" name=""/>
        <dsp:cNvSpPr/>
      </dsp:nvSpPr>
      <dsp:spPr>
        <a:xfrm>
          <a:off x="2005439" y="2294536"/>
          <a:ext cx="975661" cy="63417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smtClean="0">
              <a:solidFill>
                <a:schemeClr val="bg1"/>
              </a:solidFill>
              <a:effectLst>
                <a:outerShdw blurRad="38100" dist="38100" dir="2700000" algn="tl">
                  <a:srgbClr val="000000">
                    <a:alpha val="43137"/>
                  </a:srgbClr>
                </a:outerShdw>
              </a:effectLst>
            </a:rPr>
            <a:t>Drug resistance</a:t>
          </a:r>
          <a:endParaRPr lang="en-US" sz="1100" b="1" kern="1200" dirty="0">
            <a:solidFill>
              <a:schemeClr val="bg1"/>
            </a:solidFill>
            <a:effectLst>
              <a:outerShdw blurRad="38100" dist="38100" dir="2700000" algn="tl">
                <a:srgbClr val="000000">
                  <a:alpha val="43137"/>
                </a:srgbClr>
              </a:outerShdw>
            </a:effectLst>
          </a:endParaRPr>
        </a:p>
      </dsp:txBody>
      <dsp:txXfrm>
        <a:off x="2036397" y="2325494"/>
        <a:ext cx="913745" cy="572263"/>
      </dsp:txXfrm>
    </dsp:sp>
    <dsp:sp modelId="{CFA65329-7385-4D62-9767-7242C03FC22C}">
      <dsp:nvSpPr>
        <dsp:cNvPr id="0" name=""/>
        <dsp:cNvSpPr/>
      </dsp:nvSpPr>
      <dsp:spPr>
        <a:xfrm>
          <a:off x="1970639" y="318044"/>
          <a:ext cx="2535721" cy="2535721"/>
        </a:xfrm>
        <a:custGeom>
          <a:avLst/>
          <a:gdLst/>
          <a:ahLst/>
          <a:cxnLst/>
          <a:rect l="0" t="0" r="0" b="0"/>
          <a:pathLst>
            <a:path>
              <a:moveTo>
                <a:pt x="212004" y="1969742"/>
              </a:moveTo>
              <a:arcTo wR="1267860" hR="1267860" stAng="8783158" swAng="219748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BAF2B9D-5CEB-4526-8B7A-008E9CD3692F}">
      <dsp:nvSpPr>
        <dsp:cNvPr id="0" name=""/>
        <dsp:cNvSpPr/>
      </dsp:nvSpPr>
      <dsp:spPr>
        <a:xfrm>
          <a:off x="1544862" y="877024"/>
          <a:ext cx="975661" cy="63417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smtClean="0">
              <a:solidFill>
                <a:schemeClr val="bg1"/>
              </a:solidFill>
              <a:effectLst>
                <a:outerShdw blurRad="38100" dist="38100" dir="2700000" algn="tl">
                  <a:srgbClr val="000000">
                    <a:alpha val="43137"/>
                  </a:srgbClr>
                </a:outerShdw>
              </a:effectLst>
            </a:rPr>
            <a:t>Cancer cell </a:t>
          </a:r>
          <a:r>
            <a:rPr lang="en-US" sz="1100" b="1" kern="1200" dirty="0" err="1" smtClean="0">
              <a:solidFill>
                <a:schemeClr val="bg1"/>
              </a:solidFill>
              <a:effectLst>
                <a:outerShdw blurRad="38100" dist="38100" dir="2700000" algn="tl">
                  <a:srgbClr val="000000">
                    <a:alpha val="43137"/>
                  </a:srgbClr>
                </a:outerShdw>
              </a:effectLst>
            </a:rPr>
            <a:t>stemness</a:t>
          </a:r>
          <a:endParaRPr lang="en-US" sz="1100" b="1" kern="1200" dirty="0">
            <a:solidFill>
              <a:schemeClr val="bg1"/>
            </a:solidFill>
            <a:effectLst>
              <a:outerShdw blurRad="38100" dist="38100" dir="2700000" algn="tl">
                <a:srgbClr val="000000">
                  <a:alpha val="43137"/>
                </a:srgbClr>
              </a:outerShdw>
            </a:effectLst>
          </a:endParaRPr>
        </a:p>
      </dsp:txBody>
      <dsp:txXfrm>
        <a:off x="1575820" y="907982"/>
        <a:ext cx="913745" cy="572263"/>
      </dsp:txXfrm>
    </dsp:sp>
    <dsp:sp modelId="{86B1870F-3136-476A-B7D9-29251EDE3F23}">
      <dsp:nvSpPr>
        <dsp:cNvPr id="0" name=""/>
        <dsp:cNvSpPr/>
      </dsp:nvSpPr>
      <dsp:spPr>
        <a:xfrm>
          <a:off x="1970639" y="318044"/>
          <a:ext cx="2535721" cy="2535721"/>
        </a:xfrm>
        <a:custGeom>
          <a:avLst/>
          <a:gdLst/>
          <a:ahLst/>
          <a:cxnLst/>
          <a:rect l="0" t="0" r="0" b="0"/>
          <a:pathLst>
            <a:path>
              <a:moveTo>
                <a:pt x="220778" y="552954"/>
              </a:moveTo>
              <a:arcTo wR="1267860" hR="1267860" stAng="12859422" swAng="196307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emf"/></Relationships>
</file>

<file path=ppt/drawings/drawing1.xml><?xml version="1.0" encoding="utf-8"?>
<c:userShapes xmlns:c="http://schemas.openxmlformats.org/drawingml/2006/chart">
  <cdr:relSizeAnchor xmlns:cdr="http://schemas.openxmlformats.org/drawingml/2006/chartDrawing">
    <cdr:from>
      <cdr:x>0.51232</cdr:x>
      <cdr:y>0.44003</cdr:y>
    </cdr:from>
    <cdr:to>
      <cdr:x>0.52957</cdr:x>
      <cdr:y>0.4922</cdr:y>
    </cdr:to>
    <cdr:sp macro="" textlink="">
      <cdr:nvSpPr>
        <cdr:cNvPr id="61441" name="Text Box 1"/>
        <cdr:cNvSpPr txBox="1">
          <a:spLocks xmlns:a="http://schemas.openxmlformats.org/drawingml/2006/main" noChangeArrowheads="1"/>
        </cdr:cNvSpPr>
      </cdr:nvSpPr>
      <cdr:spPr bwMode="auto">
        <a:xfrm xmlns:a="http://schemas.openxmlformats.org/drawingml/2006/main">
          <a:off x="3414197" y="1688071"/>
          <a:ext cx="114847" cy="199759"/>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36576" tIns="22860" rIns="36576" bIns="22860" anchor="ctr" upright="1"/>
        <a:lstStyle xmlns:a="http://schemas.openxmlformats.org/drawingml/2006/main"/>
        <a:p xmlns:a="http://schemas.openxmlformats.org/drawingml/2006/main">
          <a:pPr algn="ctr" rtl="0">
            <a:defRPr sz="1000"/>
          </a:pPr>
          <a:r>
            <a:rPr lang="en-US" sz="1200" b="0" i="0" u="none" strike="noStrike" baseline="0">
              <a:solidFill>
                <a:srgbClr val="000000"/>
              </a:solidFill>
              <a:latin typeface="Arial"/>
              <a:cs typeface="Arial"/>
            </a:rPr>
            <a:t> </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מציין מיקום של תאריך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23ABC21-276A-4CBA-BD3B-751674C677B4}" type="datetimeFigureOut">
              <a:rPr lang="en-US" smtClean="0"/>
              <a:t>10/22/2015</a:t>
            </a:fld>
            <a:endParaRPr lang="en-US"/>
          </a:p>
        </p:txBody>
      </p:sp>
      <p:sp>
        <p:nvSpPr>
          <p:cNvPr id="4" name="מציין מיקום של כותרת תחתונה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מציין מיקום של מספר שקופית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7702E80-B037-40BC-B2D8-2DEDC1284666}" type="slidenum">
              <a:rPr lang="en-US" smtClean="0"/>
              <a:t>‹#›</a:t>
            </a:fld>
            <a:endParaRPr lang="en-US"/>
          </a:p>
        </p:txBody>
      </p:sp>
    </p:spTree>
    <p:extLst>
      <p:ext uri="{BB962C8B-B14F-4D97-AF65-F5344CB8AC3E}">
        <p14:creationId xmlns:p14="http://schemas.microsoft.com/office/powerpoint/2010/main" val="9950717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28B700-0799-4321-B15F-A527AD9EF0C2}" type="datetimeFigureOut">
              <a:rPr lang="en-US" smtClean="0"/>
              <a:pPr/>
              <a:t>10/22/2015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4530AB-753F-4BF7-81BC-756931BD7C21}" type="slidenum">
              <a:rPr lang="en-US" smtClean="0"/>
              <a:pPr/>
              <a:t>‹#›</a:t>
            </a:fld>
            <a:endParaRPr lang="en-US"/>
          </a:p>
        </p:txBody>
      </p:sp>
    </p:spTree>
    <p:extLst>
      <p:ext uri="{BB962C8B-B14F-4D97-AF65-F5344CB8AC3E}">
        <p14:creationId xmlns:p14="http://schemas.microsoft.com/office/powerpoint/2010/main" val="1160173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171450" indent="-171450">
              <a:buFont typeface="Arial" panose="020B0604020202020204" pitchFamily="34" charset="0"/>
              <a:buChar char="•"/>
            </a:pPr>
            <a:r>
              <a:rPr lang="en-US" dirty="0" smtClean="0"/>
              <a:t>At</a:t>
            </a:r>
            <a:r>
              <a:rPr lang="en-US" baseline="0" dirty="0" smtClean="0"/>
              <a:t> first I would like to thank the conference administration staff for their efforts &amp; kind hospitality. </a:t>
            </a:r>
          </a:p>
          <a:p>
            <a:pPr marL="171450" indent="-171450">
              <a:buFont typeface="Arial" panose="020B0604020202020204" pitchFamily="34" charset="0"/>
              <a:buChar char="•"/>
            </a:pPr>
            <a:r>
              <a:rPr lang="en-US" baseline="0" dirty="0" smtClean="0"/>
              <a:t>Well Our lab, headed by PROF. Avraham Hochberg , is mainly focused on H19 Biology in the context of cancer research.</a:t>
            </a:r>
            <a:endParaRPr lang="en-US" dirty="0"/>
          </a:p>
        </p:txBody>
      </p:sp>
      <p:sp>
        <p:nvSpPr>
          <p:cNvPr id="4" name="מציין מיקום של מספר שקופית 3"/>
          <p:cNvSpPr>
            <a:spLocks noGrp="1"/>
          </p:cNvSpPr>
          <p:nvPr>
            <p:ph type="sldNum" sz="quarter" idx="10"/>
          </p:nvPr>
        </p:nvSpPr>
        <p:spPr/>
        <p:txBody>
          <a:bodyPr/>
          <a:lstStyle/>
          <a:p>
            <a:fld id="{9EA96160-45EA-40A0-BC08-51C6462A2FCB}"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9759863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Indeed, expression of p53 ,</a:t>
            </a:r>
            <a:r>
              <a:rPr lang="en-US" baseline="0" dirty="0" smtClean="0"/>
              <a:t> either WT or in its </a:t>
            </a:r>
            <a:r>
              <a:rPr lang="en-US" baseline="0" dirty="0" err="1" smtClean="0"/>
              <a:t>tetramerization</a:t>
            </a:r>
            <a:r>
              <a:rPr lang="en-US" baseline="0" dirty="0" smtClean="0"/>
              <a:t>-disabled form, is sufficient to prevent this hypoxic h19 upregulation. We therefore established the </a:t>
            </a:r>
            <a:r>
              <a:rPr lang="en-US" baseline="0" dirty="0" err="1" smtClean="0"/>
              <a:t>counterregulation</a:t>
            </a:r>
            <a:r>
              <a:rPr lang="en-US" baseline="0" dirty="0" smtClean="0"/>
              <a:t> between p53 and h19 in hypoxia.</a:t>
            </a:r>
            <a:endParaRPr lang="he-IL" dirty="0" smtClean="0"/>
          </a:p>
          <a:p>
            <a:r>
              <a:rPr lang="he-IL" u="sng" dirty="0" smtClean="0">
                <a:solidFill>
                  <a:srgbClr val="FF0000"/>
                </a:solidFill>
              </a:rPr>
              <a:t> ניתן לוותר במקרה שאין זמן</a:t>
            </a:r>
            <a:endParaRPr lang="en-US" u="sng" dirty="0">
              <a:solidFill>
                <a:srgbClr val="FF0000"/>
              </a:solidFill>
            </a:endParaRPr>
          </a:p>
        </p:txBody>
      </p:sp>
      <p:sp>
        <p:nvSpPr>
          <p:cNvPr id="4" name="מציין מיקום של מספר שקופית 3"/>
          <p:cNvSpPr>
            <a:spLocks noGrp="1"/>
          </p:cNvSpPr>
          <p:nvPr>
            <p:ph type="sldNum" sz="quarter" idx="10"/>
          </p:nvPr>
        </p:nvSpPr>
        <p:spPr/>
        <p:txBody>
          <a:bodyPr/>
          <a:lstStyle/>
          <a:p>
            <a:fld id="{7C4530AB-753F-4BF7-81BC-756931BD7C21}" type="slidenum">
              <a:rPr lang="en-US" smtClean="0"/>
              <a:pPr/>
              <a:t>10</a:t>
            </a:fld>
            <a:endParaRPr lang="en-US"/>
          </a:p>
        </p:txBody>
      </p:sp>
    </p:spTree>
    <p:extLst>
      <p:ext uri="{BB962C8B-B14F-4D97-AF65-F5344CB8AC3E}">
        <p14:creationId xmlns:p14="http://schemas.microsoft.com/office/powerpoint/2010/main" val="3897461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171450" indent="-171450">
              <a:buFont typeface="Arial" panose="020B0604020202020204" pitchFamily="34" charset="0"/>
              <a:buChar char="•"/>
            </a:pPr>
            <a:r>
              <a:rPr lang="en-US" dirty="0" smtClean="0"/>
              <a:t>Another interesting evidence for</a:t>
            </a:r>
            <a:r>
              <a:rPr lang="en-US" baseline="0" dirty="0" smtClean="0"/>
              <a:t> h19 mediated tumorigenesis stress response, arises from a </a:t>
            </a:r>
            <a:r>
              <a:rPr lang="en-US" dirty="0" smtClean="0"/>
              <a:t>differential transcription </a:t>
            </a:r>
            <a:r>
              <a:rPr lang="en-US" baseline="0" dirty="0" smtClean="0"/>
              <a:t>array we used to identify h19 knockdown effect in hypoxic  liver cancer cells </a:t>
            </a:r>
          </a:p>
          <a:p>
            <a:pPr marL="171450" indent="-171450">
              <a:buFont typeface="Arial" panose="020B0604020202020204" pitchFamily="34" charset="0"/>
              <a:buChar char="•"/>
            </a:pPr>
            <a:r>
              <a:rPr lang="en-US" baseline="0" dirty="0" smtClean="0"/>
              <a:t>We have shown that h19 regulates transcription pattern that supports many of the tumorigenic related processes which are elicited upon hypoxia. Processes like MDR angiogenesis survival and apoptosis inhibition.</a:t>
            </a:r>
            <a:endParaRPr lang="en-US" dirty="0"/>
          </a:p>
        </p:txBody>
      </p:sp>
      <p:sp>
        <p:nvSpPr>
          <p:cNvPr id="4" name="מציין מיקום של מספר שקופית 3"/>
          <p:cNvSpPr>
            <a:spLocks noGrp="1"/>
          </p:cNvSpPr>
          <p:nvPr>
            <p:ph type="sldNum" sz="quarter" idx="10"/>
          </p:nvPr>
        </p:nvSpPr>
        <p:spPr/>
        <p:txBody>
          <a:bodyPr/>
          <a:lstStyle/>
          <a:p>
            <a:fld id="{7C4530AB-753F-4BF7-81BC-756931BD7C21}" type="slidenum">
              <a:rPr lang="en-US" smtClean="0"/>
              <a:pPr/>
              <a:t>11</a:t>
            </a:fld>
            <a:endParaRPr lang="en-US"/>
          </a:p>
        </p:txBody>
      </p:sp>
    </p:spTree>
    <p:extLst>
      <p:ext uri="{BB962C8B-B14F-4D97-AF65-F5344CB8AC3E}">
        <p14:creationId xmlns:p14="http://schemas.microsoft.com/office/powerpoint/2010/main" val="3577867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txBox="1">
            <a:spLocks noGrp="1" noChangeArrowheads="1"/>
          </p:cNvSpPr>
          <p:nvPr/>
        </p:nvSpPr>
        <p:spPr bwMode="auto">
          <a:xfrm>
            <a:off x="3884463" y="8685878"/>
            <a:ext cx="2972004" cy="456704"/>
          </a:xfrm>
          <a:prstGeom prst="rect">
            <a:avLst/>
          </a:prstGeom>
          <a:noFill/>
          <a:ln w="9525">
            <a:noFill/>
            <a:miter lim="800000"/>
            <a:headEnd/>
            <a:tailEnd/>
          </a:ln>
        </p:spPr>
        <p:txBody>
          <a:bodyPr lIns="91431" tIns="45716" rIns="91431" bIns="45716" anchor="b"/>
          <a:lstStyle/>
          <a:p>
            <a:pPr algn="r" defTabSz="914423"/>
            <a:fld id="{06881DE8-AE49-49BB-A2F9-4B8CAB9A7941}" type="slidenum">
              <a:rPr lang="he-IL" sz="1200"/>
              <a:pPr algn="r" defTabSz="914423"/>
              <a:t>12</a:t>
            </a:fld>
            <a:endParaRPr lang="en-US" sz="1200" dirty="0"/>
          </a:p>
        </p:txBody>
      </p:sp>
      <p:sp>
        <p:nvSpPr>
          <p:cNvPr id="207875" name="Rectangle 2"/>
          <p:cNvSpPr>
            <a:spLocks noGrp="1" noRot="1" noChangeAspect="1" noChangeArrowheads="1" noTextEdit="1"/>
          </p:cNvSpPr>
          <p:nvPr>
            <p:ph type="sldImg"/>
          </p:nvPr>
        </p:nvSpPr>
        <p:spPr>
          <a:xfrm>
            <a:off x="1143000" y="685800"/>
            <a:ext cx="4572000" cy="3429000"/>
          </a:xfrm>
          <a:ln/>
        </p:spPr>
      </p:sp>
      <p:sp>
        <p:nvSpPr>
          <p:cNvPr id="207876" name="Rectangle 3"/>
          <p:cNvSpPr>
            <a:spLocks noGrp="1" noChangeArrowheads="1"/>
          </p:cNvSpPr>
          <p:nvPr>
            <p:ph type="body" idx="1"/>
          </p:nvPr>
        </p:nvSpPr>
        <p:spPr>
          <a:noFill/>
          <a:ln/>
        </p:spPr>
        <p:txBody>
          <a:bodyPr/>
          <a:lstStyle/>
          <a:p>
            <a:pPr marL="171450" indent="-171450">
              <a:buFont typeface="Arial" panose="020B0604020202020204" pitchFamily="34" charset="0"/>
              <a:buChar char="•"/>
            </a:pPr>
            <a:r>
              <a:rPr lang="en-US" dirty="0" smtClean="0"/>
              <a:t>We</a:t>
            </a:r>
            <a:r>
              <a:rPr lang="en-US" baseline="0" dirty="0" smtClean="0"/>
              <a:t> also confirmed these results in vivo with a mouse heterotopic model of bladder cancer </a:t>
            </a:r>
          </a:p>
          <a:p>
            <a:pPr marL="171450" indent="-171450">
              <a:buFont typeface="Arial" panose="020B0604020202020204" pitchFamily="34" charset="0"/>
              <a:buChar char="•"/>
            </a:pPr>
            <a:r>
              <a:rPr lang="en-US" baseline="0" dirty="0" smtClean="0"/>
              <a:t>H19 overexpressing cells are pro-proliferative as seen in the upper panel and </a:t>
            </a:r>
            <a:r>
              <a:rPr lang="en-US" baseline="0" dirty="0" err="1" smtClean="0"/>
              <a:t>angiogenic</a:t>
            </a:r>
            <a:r>
              <a:rPr lang="en-US" baseline="0" dirty="0" smtClean="0"/>
              <a:t> as seen below.</a:t>
            </a:r>
            <a:endParaRPr lang="he-IL" dirty="0" smtClean="0"/>
          </a:p>
        </p:txBody>
      </p:sp>
    </p:spTree>
    <p:extLst>
      <p:ext uri="{BB962C8B-B14F-4D97-AF65-F5344CB8AC3E}">
        <p14:creationId xmlns:p14="http://schemas.microsoft.com/office/powerpoint/2010/main" val="2453058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171450" indent="-171450">
              <a:buFont typeface="Arial" panose="020B0604020202020204" pitchFamily="34" charset="0"/>
              <a:buChar char="•"/>
            </a:pPr>
            <a:r>
              <a:rPr lang="en-US" dirty="0" smtClean="0"/>
              <a:t>all together,</a:t>
            </a:r>
            <a:r>
              <a:rPr lang="en-US" baseline="0" dirty="0" smtClean="0"/>
              <a:t> and t</a:t>
            </a:r>
            <a:r>
              <a:rPr lang="en-US" dirty="0" smtClean="0"/>
              <a:t>o summarize so far, we have shown that h19 confer on the stressed cell many</a:t>
            </a:r>
            <a:r>
              <a:rPr lang="en-US" baseline="0" dirty="0" smtClean="0"/>
              <a:t> tumorigenic properties. </a:t>
            </a:r>
          </a:p>
          <a:p>
            <a:pPr marL="171450" indent="-171450">
              <a:buFont typeface="Arial" panose="020B0604020202020204" pitchFamily="34" charset="0"/>
              <a:buChar char="•"/>
            </a:pPr>
            <a:r>
              <a:rPr lang="en-US" baseline="0" dirty="0" smtClean="0"/>
              <a:t>We’ll now turn to one of the fatal characteristics of cancer, EMT.</a:t>
            </a:r>
            <a:endParaRPr lang="en-US" dirty="0"/>
          </a:p>
        </p:txBody>
      </p:sp>
      <p:sp>
        <p:nvSpPr>
          <p:cNvPr id="4" name="מציין מיקום של מספר שקופית 3"/>
          <p:cNvSpPr>
            <a:spLocks noGrp="1"/>
          </p:cNvSpPr>
          <p:nvPr>
            <p:ph type="sldNum" sz="quarter" idx="10"/>
          </p:nvPr>
        </p:nvSpPr>
        <p:spPr/>
        <p:txBody>
          <a:bodyPr/>
          <a:lstStyle/>
          <a:p>
            <a:fld id="{7C4530AB-753F-4BF7-81BC-756931BD7C21}" type="slidenum">
              <a:rPr lang="en-US" smtClean="0"/>
              <a:pPr/>
              <a:t>13</a:t>
            </a:fld>
            <a:endParaRPr lang="en-US"/>
          </a:p>
        </p:txBody>
      </p:sp>
    </p:spTree>
    <p:extLst>
      <p:ext uri="{BB962C8B-B14F-4D97-AF65-F5344CB8AC3E}">
        <p14:creationId xmlns:p14="http://schemas.microsoft.com/office/powerpoint/2010/main" val="3652128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smtClean="0"/>
              <a:t>In the next</a:t>
            </a:r>
            <a:r>
              <a:rPr lang="en-US" baseline="0" dirty="0" smtClean="0"/>
              <a:t> </a:t>
            </a:r>
            <a:r>
              <a:rPr lang="en-US" dirty="0" smtClean="0"/>
              <a:t>section we will briefly review our recent</a:t>
            </a:r>
            <a:r>
              <a:rPr lang="en-US" baseline="0" dirty="0" smtClean="0"/>
              <a:t> published </a:t>
            </a:r>
            <a:r>
              <a:rPr lang="en-US" dirty="0" smtClean="0"/>
              <a:t>findings regarding</a:t>
            </a:r>
            <a:r>
              <a:rPr lang="en-US" baseline="0" dirty="0" smtClean="0"/>
              <a:t> </a:t>
            </a:r>
            <a:r>
              <a:rPr lang="en-US" dirty="0" smtClean="0"/>
              <a:t>h19 involvement in </a:t>
            </a:r>
            <a:r>
              <a:rPr lang="en-US" dirty="0" err="1" smtClean="0"/>
              <a:t>emt</a:t>
            </a:r>
            <a:r>
              <a:rPr lang="en-US" dirty="0" smtClean="0"/>
              <a:t>.</a:t>
            </a:r>
            <a:endParaRPr lang="en-US" dirty="0"/>
          </a:p>
        </p:txBody>
      </p:sp>
      <p:sp>
        <p:nvSpPr>
          <p:cNvPr id="4" name="מציין מיקום של מספר שקופית 3"/>
          <p:cNvSpPr>
            <a:spLocks noGrp="1"/>
          </p:cNvSpPr>
          <p:nvPr>
            <p:ph type="sldNum" sz="quarter" idx="10"/>
          </p:nvPr>
        </p:nvSpPr>
        <p:spPr/>
        <p:txBody>
          <a:bodyPr/>
          <a:lstStyle/>
          <a:p>
            <a:fld id="{7C4530AB-753F-4BF7-81BC-756931BD7C21}" type="slidenum">
              <a:rPr lang="en-US" smtClean="0"/>
              <a:pPr/>
              <a:t>14</a:t>
            </a:fld>
            <a:endParaRPr lang="en-US"/>
          </a:p>
        </p:txBody>
      </p:sp>
    </p:spTree>
    <p:extLst>
      <p:ext uri="{BB962C8B-B14F-4D97-AF65-F5344CB8AC3E}">
        <p14:creationId xmlns:p14="http://schemas.microsoft.com/office/powerpoint/2010/main" val="3107923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In</a:t>
            </a:r>
            <a:r>
              <a:rPr lang="en-US" baseline="0" dirty="0" smtClean="0"/>
              <a:t> order to metastasize, epithelial cells in the primary tumor should disperse, lose their epithelial junctions and acquire motility and spreading properties. This epithelial to mesenchymal  transition  which is triggered by environmental cues, such as hypoxia, inflammation and extracellular ligands like </a:t>
            </a:r>
            <a:r>
              <a:rPr lang="en-US" baseline="0" dirty="0" err="1" smtClean="0"/>
              <a:t>TGFb</a:t>
            </a:r>
            <a:r>
              <a:rPr lang="en-US" baseline="0" dirty="0" smtClean="0"/>
              <a:t> and others, is accompanied with loss of epithelial markers and acquisition of mesenchymal markers.</a:t>
            </a:r>
            <a:endParaRPr lang="en-US" dirty="0" smtClean="0"/>
          </a:p>
          <a:p>
            <a:pPr marL="171450" indent="-171450">
              <a:buFont typeface="Arial" panose="020B0604020202020204" pitchFamily="34" charset="0"/>
              <a:buChar char="•"/>
            </a:pPr>
            <a:r>
              <a:rPr lang="en-US" dirty="0" smtClean="0"/>
              <a:t>Analysis of many tumors </a:t>
            </a:r>
            <a:r>
              <a:rPr lang="en-US" dirty="0" err="1" smtClean="0"/>
              <a:t>rebeal</a:t>
            </a:r>
            <a:r>
              <a:rPr lang="en-US" dirty="0" smtClean="0"/>
              <a:t> that </a:t>
            </a:r>
            <a:r>
              <a:rPr lang="en-US" baseline="0" dirty="0" smtClean="0"/>
              <a:t>H19 expression is seen both in the primary and the secondary site.</a:t>
            </a:r>
          </a:p>
          <a:p>
            <a:pPr marL="171450" indent="-171450">
              <a:buFont typeface="Arial" panose="020B0604020202020204" pitchFamily="34" charset="0"/>
              <a:buChar char="•"/>
            </a:pPr>
            <a:r>
              <a:rPr lang="en-US" baseline="0" dirty="0" smtClean="0"/>
              <a:t>Also, H19 is often highly expressed in  the invasive front of primary tumors.</a:t>
            </a:r>
          </a:p>
          <a:p>
            <a:pPr marL="171450" indent="-171450">
              <a:buFont typeface="Arial" panose="020B0604020202020204" pitchFamily="34" charset="0"/>
              <a:buChar char="•"/>
            </a:pPr>
            <a:r>
              <a:rPr lang="en-US" baseline="0" dirty="0" smtClean="0"/>
              <a:t>Together with the hypoxia connection which also induces </a:t>
            </a:r>
            <a:r>
              <a:rPr lang="en-US" baseline="0" dirty="0" err="1" smtClean="0"/>
              <a:t>emt</a:t>
            </a:r>
            <a:r>
              <a:rPr lang="en-US" baseline="0" dirty="0" smtClean="0"/>
              <a:t>, it was reasonable to study h19 involvement in </a:t>
            </a:r>
            <a:r>
              <a:rPr lang="en-US" baseline="0" dirty="0" err="1" smtClean="0"/>
              <a:t>emt</a:t>
            </a:r>
            <a:r>
              <a:rPr lang="en-US" baseline="0" dirty="0" smtClean="0"/>
              <a:t>.</a:t>
            </a:r>
            <a:endParaRPr lang="en-US" dirty="0" smtClean="0"/>
          </a:p>
        </p:txBody>
      </p:sp>
      <p:sp>
        <p:nvSpPr>
          <p:cNvPr id="4" name="מציין מיקום של מספר שקופית 3"/>
          <p:cNvSpPr>
            <a:spLocks noGrp="1"/>
          </p:cNvSpPr>
          <p:nvPr>
            <p:ph type="sldNum" sz="quarter" idx="10"/>
          </p:nvPr>
        </p:nvSpPr>
        <p:spPr/>
        <p:txBody>
          <a:bodyPr/>
          <a:lstStyle/>
          <a:p>
            <a:fld id="{7C4530AB-753F-4BF7-81BC-756931BD7C21}" type="slidenum">
              <a:rPr lang="en-US" smtClean="0"/>
              <a:pPr/>
              <a:t>15</a:t>
            </a:fld>
            <a:endParaRPr lang="en-US"/>
          </a:p>
        </p:txBody>
      </p:sp>
    </p:spTree>
    <p:extLst>
      <p:ext uri="{BB962C8B-B14F-4D97-AF65-F5344CB8AC3E}">
        <p14:creationId xmlns:p14="http://schemas.microsoft.com/office/powerpoint/2010/main" val="1818305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171450" indent="-171450">
              <a:buFont typeface="Arial" panose="020B0604020202020204" pitchFamily="34" charset="0"/>
              <a:buChar char="•"/>
            </a:pPr>
            <a:r>
              <a:rPr lang="en-US" dirty="0" smtClean="0"/>
              <a:t>We have shown that </a:t>
            </a:r>
            <a:r>
              <a:rPr lang="en-US" dirty="0" err="1" smtClean="0"/>
              <a:t>Tgf</a:t>
            </a:r>
            <a:r>
              <a:rPr lang="en-US" baseline="0" dirty="0" err="1" smtClean="0"/>
              <a:t>b</a:t>
            </a:r>
            <a:r>
              <a:rPr lang="en-US" baseline="0" dirty="0" smtClean="0"/>
              <a:t>, a known EMT inducer, Induces both h19 and its micro-RNA MIR 675. It also enhances the mesenchymal marker slug . </a:t>
            </a:r>
            <a:endParaRPr lang="he-IL" baseline="0" dirty="0" smtClean="0"/>
          </a:p>
          <a:p>
            <a:pPr marL="171450" indent="-171450">
              <a:buFont typeface="Arial" panose="020B0604020202020204" pitchFamily="34" charset="0"/>
              <a:buChar char="•"/>
            </a:pPr>
            <a:r>
              <a:rPr lang="en-US" baseline="0" dirty="0" smtClean="0"/>
              <a:t>Specific </a:t>
            </a:r>
            <a:r>
              <a:rPr lang="en-US" baseline="0" dirty="0" err="1" smtClean="0"/>
              <a:t>Inhibiton</a:t>
            </a:r>
            <a:r>
              <a:rPr lang="en-US" baseline="0" dirty="0" smtClean="0"/>
              <a:t> of </a:t>
            </a:r>
            <a:r>
              <a:rPr lang="en-US" baseline="0" dirty="0" err="1" smtClean="0"/>
              <a:t>tgfb</a:t>
            </a:r>
            <a:r>
              <a:rPr lang="en-US" baseline="0" dirty="0" smtClean="0"/>
              <a:t> ablates the effects on both slug and h19 and its mir675. </a:t>
            </a:r>
            <a:endParaRPr lang="en-US" dirty="0"/>
          </a:p>
        </p:txBody>
      </p:sp>
      <p:sp>
        <p:nvSpPr>
          <p:cNvPr id="4" name="מציין מיקום של מספר שקופית 3"/>
          <p:cNvSpPr>
            <a:spLocks noGrp="1"/>
          </p:cNvSpPr>
          <p:nvPr>
            <p:ph type="sldNum" sz="quarter" idx="10"/>
          </p:nvPr>
        </p:nvSpPr>
        <p:spPr/>
        <p:txBody>
          <a:bodyPr/>
          <a:lstStyle/>
          <a:p>
            <a:fld id="{7C4530AB-753F-4BF7-81BC-756931BD7C21}" type="slidenum">
              <a:rPr lang="en-US" smtClean="0"/>
              <a:pPr/>
              <a:t>16</a:t>
            </a:fld>
            <a:endParaRPr lang="en-US"/>
          </a:p>
        </p:txBody>
      </p:sp>
    </p:spTree>
    <p:extLst>
      <p:ext uri="{BB962C8B-B14F-4D97-AF65-F5344CB8AC3E}">
        <p14:creationId xmlns:p14="http://schemas.microsoft.com/office/powerpoint/2010/main" val="30839711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smtClean="0"/>
              <a:t>?</a:t>
            </a:r>
          </a:p>
          <a:p>
            <a:r>
              <a:rPr lang="en-US" dirty="0" smtClean="0"/>
              <a:t>It</a:t>
            </a:r>
            <a:r>
              <a:rPr lang="en-US" baseline="0" dirty="0" smtClean="0"/>
              <a:t> seems that the coordinated induction of both H19 and the mesenchymal marker Slug </a:t>
            </a:r>
            <a:r>
              <a:rPr lang="en-US" dirty="0" smtClean="0"/>
              <a:t>is not circumstantial and that h19 controls slug</a:t>
            </a:r>
            <a:r>
              <a:rPr lang="en-US" baseline="0" dirty="0" smtClean="0"/>
              <a:t> expression</a:t>
            </a:r>
            <a:r>
              <a:rPr lang="en-US" dirty="0" smtClean="0"/>
              <a:t>,</a:t>
            </a:r>
            <a:r>
              <a:rPr lang="en-US" baseline="0" dirty="0" smtClean="0"/>
              <a:t> since H19 KD reduces TGFB DEPENDENT induction OF SLUG .</a:t>
            </a:r>
            <a:endParaRPr lang="he-IL" baseline="0" dirty="0" smtClean="0"/>
          </a:p>
          <a:p>
            <a:r>
              <a:rPr lang="he-IL" u="sng" baseline="0" dirty="0" smtClean="0"/>
              <a:t>אולי מיותר</a:t>
            </a:r>
            <a:endParaRPr lang="en-US" u="sng" dirty="0"/>
          </a:p>
        </p:txBody>
      </p:sp>
      <p:sp>
        <p:nvSpPr>
          <p:cNvPr id="4" name="מציין מיקום של מספר שקופית 3"/>
          <p:cNvSpPr>
            <a:spLocks noGrp="1"/>
          </p:cNvSpPr>
          <p:nvPr>
            <p:ph type="sldNum" sz="quarter" idx="10"/>
          </p:nvPr>
        </p:nvSpPr>
        <p:spPr/>
        <p:txBody>
          <a:bodyPr/>
          <a:lstStyle/>
          <a:p>
            <a:fld id="{7C4530AB-753F-4BF7-81BC-756931BD7C21}" type="slidenum">
              <a:rPr lang="en-US" smtClean="0"/>
              <a:pPr/>
              <a:t>17</a:t>
            </a:fld>
            <a:endParaRPr lang="en-US"/>
          </a:p>
        </p:txBody>
      </p:sp>
    </p:spTree>
    <p:extLst>
      <p:ext uri="{BB962C8B-B14F-4D97-AF65-F5344CB8AC3E}">
        <p14:creationId xmlns:p14="http://schemas.microsoft.com/office/powerpoint/2010/main" val="2831393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smtClean="0"/>
              <a:t>We</a:t>
            </a:r>
            <a:r>
              <a:rPr lang="en-US" baseline="0" dirty="0" smtClean="0"/>
              <a:t> have shown that h19 is involved in </a:t>
            </a:r>
            <a:r>
              <a:rPr lang="en-US" baseline="0" dirty="0" err="1" smtClean="0"/>
              <a:t>emt</a:t>
            </a:r>
            <a:r>
              <a:rPr lang="en-US" baseline="0" dirty="0" smtClean="0"/>
              <a:t> </a:t>
            </a:r>
            <a:r>
              <a:rPr lang="en-US" dirty="0" smtClean="0"/>
              <a:t>,However,</a:t>
            </a:r>
            <a:r>
              <a:rPr lang="en-US" baseline="0" dirty="0" smtClean="0"/>
              <a:t> in  order to establish and colonize a secondary tumor site, cancer cells should go through a seemingly contrary process- MET, mesenchymal to epithelial transition. It appears that H19 plays a role also in MET!</a:t>
            </a:r>
            <a:endParaRPr lang="en-US" dirty="0"/>
          </a:p>
        </p:txBody>
      </p:sp>
      <p:sp>
        <p:nvSpPr>
          <p:cNvPr id="4" name="מציין מיקום של מספר שקופית 3"/>
          <p:cNvSpPr>
            <a:spLocks noGrp="1"/>
          </p:cNvSpPr>
          <p:nvPr>
            <p:ph type="sldNum" sz="quarter" idx="10"/>
          </p:nvPr>
        </p:nvSpPr>
        <p:spPr/>
        <p:txBody>
          <a:bodyPr/>
          <a:lstStyle/>
          <a:p>
            <a:fld id="{7C4530AB-753F-4BF7-81BC-756931BD7C21}" type="slidenum">
              <a:rPr lang="en-US" smtClean="0"/>
              <a:pPr/>
              <a:t>18</a:t>
            </a:fld>
            <a:endParaRPr lang="en-US"/>
          </a:p>
        </p:txBody>
      </p:sp>
    </p:spTree>
    <p:extLst>
      <p:ext uri="{BB962C8B-B14F-4D97-AF65-F5344CB8AC3E}">
        <p14:creationId xmlns:p14="http://schemas.microsoft.com/office/powerpoint/2010/main" val="18044891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171450" indent="-171450">
              <a:buFont typeface="Arial" panose="020B0604020202020204" pitchFamily="34" charset="0"/>
              <a:buChar char="•"/>
            </a:pPr>
            <a:r>
              <a:rPr lang="en-US" dirty="0" smtClean="0"/>
              <a:t>One</a:t>
            </a:r>
            <a:r>
              <a:rPr lang="en-US" baseline="0" dirty="0" smtClean="0"/>
              <a:t> good model of </a:t>
            </a:r>
            <a:r>
              <a:rPr lang="en-US" baseline="0" dirty="0" err="1" smtClean="0"/>
              <a:t>metstasis</a:t>
            </a:r>
            <a:r>
              <a:rPr lang="en-US" baseline="0" dirty="0" smtClean="0"/>
              <a:t> to secondary site is the breast cancer cell lines model. </a:t>
            </a:r>
          </a:p>
          <a:p>
            <a:pPr marL="171450" indent="-171450">
              <a:buFont typeface="Arial" panose="020B0604020202020204" pitchFamily="34" charset="0"/>
              <a:buChar char="•"/>
            </a:pPr>
            <a:r>
              <a:rPr lang="en-US" baseline="0" dirty="0" smtClean="0"/>
              <a:t>In this model different mammary gland cell lines from the same parent cell line differ by their metastatic potential </a:t>
            </a:r>
          </a:p>
          <a:p>
            <a:pPr marL="171450" indent="-171450">
              <a:buFont typeface="Arial" panose="020B0604020202020204" pitchFamily="34" charset="0"/>
              <a:buChar char="•"/>
            </a:pPr>
            <a:r>
              <a:rPr lang="en-US" baseline="0" dirty="0" smtClean="0"/>
              <a:t>This model was previously used by Weinberg’s group to identify the metastatic marker Twist. </a:t>
            </a:r>
          </a:p>
          <a:p>
            <a:pPr marL="171450" indent="-171450">
              <a:buFont typeface="Arial" panose="020B0604020202020204" pitchFamily="34" charset="0"/>
              <a:buChar char="•"/>
            </a:pPr>
            <a:r>
              <a:rPr lang="en-US" baseline="0" dirty="0" smtClean="0"/>
              <a:t>Intriguingly we have found that H19 expression level is positively correlated with the metastatic potential of the different cell line</a:t>
            </a:r>
            <a:endParaRPr lang="en-US" dirty="0"/>
          </a:p>
        </p:txBody>
      </p:sp>
      <p:sp>
        <p:nvSpPr>
          <p:cNvPr id="4" name="מציין מיקום של מספר שקופית 3"/>
          <p:cNvSpPr>
            <a:spLocks noGrp="1"/>
          </p:cNvSpPr>
          <p:nvPr>
            <p:ph type="sldNum" sz="quarter" idx="10"/>
          </p:nvPr>
        </p:nvSpPr>
        <p:spPr/>
        <p:txBody>
          <a:bodyPr/>
          <a:lstStyle/>
          <a:p>
            <a:fld id="{7C4530AB-753F-4BF7-81BC-756931BD7C21}" type="slidenum">
              <a:rPr lang="en-US" smtClean="0"/>
              <a:pPr/>
              <a:t>19</a:t>
            </a:fld>
            <a:endParaRPr lang="en-US"/>
          </a:p>
        </p:txBody>
      </p:sp>
    </p:spTree>
    <p:extLst>
      <p:ext uri="{BB962C8B-B14F-4D97-AF65-F5344CB8AC3E}">
        <p14:creationId xmlns:p14="http://schemas.microsoft.com/office/powerpoint/2010/main" val="1886068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smtClean="0"/>
              <a:t>In this lecture </a:t>
            </a:r>
          </a:p>
          <a:p>
            <a:pPr marL="171450" indent="-171450">
              <a:buFont typeface="Arial" panose="020B0604020202020204" pitchFamily="34" charset="0"/>
              <a:buChar char="•"/>
            </a:pPr>
            <a:r>
              <a:rPr lang="en-US" dirty="0" smtClean="0"/>
              <a:t>we’ll introduce</a:t>
            </a:r>
            <a:r>
              <a:rPr lang="en-US" baseline="0" dirty="0" smtClean="0"/>
              <a:t> the h19 gene and elaborate its key role in all stages of cancer progression from initiation to metastasis</a:t>
            </a:r>
          </a:p>
          <a:p>
            <a:pPr marL="171450" indent="-171450">
              <a:buFont typeface="Arial" panose="020B0604020202020204" pitchFamily="34" charset="0"/>
              <a:buChar char="•"/>
            </a:pPr>
            <a:r>
              <a:rPr lang="en-US" dirty="0" smtClean="0"/>
              <a:t>We’ll show how H19 mediates</a:t>
            </a:r>
            <a:r>
              <a:rPr lang="en-US" baseline="0" dirty="0" smtClean="0"/>
              <a:t> </a:t>
            </a:r>
            <a:r>
              <a:rPr lang="en-US" dirty="0" smtClean="0"/>
              <a:t>tumorigenesis</a:t>
            </a:r>
            <a:r>
              <a:rPr lang="en-US" baseline="0" dirty="0" smtClean="0"/>
              <a:t> as</a:t>
            </a:r>
            <a:r>
              <a:rPr lang="en-US" dirty="0" smtClean="0"/>
              <a:t> a stress response mechanism.</a:t>
            </a:r>
          </a:p>
          <a:p>
            <a:pPr marL="171450" indent="-171450">
              <a:buFont typeface="Arial" panose="020B0604020202020204" pitchFamily="34" charset="0"/>
              <a:buChar char="•"/>
            </a:pPr>
            <a:r>
              <a:rPr lang="en-US" dirty="0" smtClean="0"/>
              <a:t>And how H19</a:t>
            </a:r>
            <a:r>
              <a:rPr lang="en-US" baseline="0" dirty="0" smtClean="0"/>
              <a:t> contributes to </a:t>
            </a:r>
            <a:r>
              <a:rPr lang="en-US" dirty="0" smtClean="0"/>
              <a:t>contradictory cancer processes like EMT</a:t>
            </a:r>
            <a:r>
              <a:rPr lang="en-US" baseline="0" dirty="0" smtClean="0"/>
              <a:t> &amp; MET.</a:t>
            </a:r>
            <a:endParaRPr lang="en-US" dirty="0" smtClean="0"/>
          </a:p>
          <a:p>
            <a:r>
              <a:rPr lang="en-US" dirty="0" smtClean="0"/>
              <a:t>This topic is also covered in a review</a:t>
            </a:r>
            <a:r>
              <a:rPr lang="en-US" baseline="0" dirty="0" smtClean="0"/>
              <a:t> article which has just been accepted for publication in molecular cancer.</a:t>
            </a:r>
          </a:p>
          <a:p>
            <a:r>
              <a:rPr lang="en-US" dirty="0" smtClean="0"/>
              <a:t>Finally</a:t>
            </a:r>
            <a:r>
              <a:rPr lang="en-US" baseline="0" dirty="0" smtClean="0"/>
              <a:t> I’ll review our h19 based cancer therapy – especially bc819. </a:t>
            </a:r>
          </a:p>
          <a:p>
            <a:pPr marL="171450" indent="-171450">
              <a:buFont typeface="Arial" panose="020B0604020202020204" pitchFamily="34" charset="0"/>
              <a:buChar char="•"/>
            </a:pPr>
            <a:r>
              <a:rPr lang="en-US" baseline="0" dirty="0" smtClean="0"/>
              <a:t>I’ll present some of the preclinical results , </a:t>
            </a:r>
          </a:p>
          <a:p>
            <a:pPr marL="171450" indent="-171450">
              <a:buFont typeface="Arial" panose="020B0604020202020204" pitchFamily="34" charset="0"/>
              <a:buChar char="•"/>
            </a:pPr>
            <a:r>
              <a:rPr lang="en-US" baseline="0" dirty="0" smtClean="0"/>
              <a:t>discuss our main clinical trials </a:t>
            </a:r>
          </a:p>
          <a:p>
            <a:pPr marL="171450" indent="-171450">
              <a:buFont typeface="Arial" panose="020B0604020202020204" pitchFamily="34" charset="0"/>
              <a:buChar char="•"/>
            </a:pPr>
            <a:r>
              <a:rPr lang="en-US" baseline="0" dirty="0" smtClean="0"/>
              <a:t>and talk about our plans for future drug dev.</a:t>
            </a:r>
            <a:endParaRPr lang="en-US" dirty="0"/>
          </a:p>
        </p:txBody>
      </p:sp>
      <p:sp>
        <p:nvSpPr>
          <p:cNvPr id="4" name="מציין מיקום של מספר שקופית 3"/>
          <p:cNvSpPr>
            <a:spLocks noGrp="1"/>
          </p:cNvSpPr>
          <p:nvPr>
            <p:ph type="sldNum" sz="quarter" idx="10"/>
          </p:nvPr>
        </p:nvSpPr>
        <p:spPr/>
        <p:txBody>
          <a:bodyPr/>
          <a:lstStyle/>
          <a:p>
            <a:fld id="{7C4530AB-753F-4BF7-81BC-756931BD7C21}" type="slidenum">
              <a:rPr lang="en-US" smtClean="0"/>
              <a:pPr/>
              <a:t>2</a:t>
            </a:fld>
            <a:endParaRPr lang="en-US"/>
          </a:p>
        </p:txBody>
      </p:sp>
    </p:spTree>
    <p:extLst>
      <p:ext uri="{BB962C8B-B14F-4D97-AF65-F5344CB8AC3E}">
        <p14:creationId xmlns:p14="http://schemas.microsoft.com/office/powerpoint/2010/main" val="3657426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ייתכן</a:t>
            </a:r>
            <a:r>
              <a:rPr lang="he-IL" baseline="0" dirty="0" smtClean="0"/>
              <a:t> שניתן לוותר</a:t>
            </a:r>
            <a:r>
              <a:rPr lang="en-US" dirty="0" smtClean="0"/>
              <a:t>?</a:t>
            </a:r>
          </a:p>
          <a:p>
            <a:r>
              <a:rPr lang="en-US" sz="1200" b="0" i="0" kern="1200" dirty="0" smtClean="0">
                <a:solidFill>
                  <a:schemeClr val="tx1"/>
                </a:solidFill>
                <a:effectLst/>
                <a:latin typeface="+mn-lt"/>
                <a:ea typeface="+mn-ea"/>
                <a:cs typeface="+mn-cs"/>
              </a:rPr>
              <a:t>H19</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also</a:t>
            </a:r>
            <a:r>
              <a:rPr lang="en-US" sz="1200" b="0" i="0" kern="1200" baseline="0" dirty="0" smtClean="0">
                <a:solidFill>
                  <a:schemeClr val="tx1"/>
                </a:solidFill>
                <a:effectLst/>
                <a:latin typeface="+mn-lt"/>
                <a:ea typeface="+mn-ea"/>
                <a:cs typeface="+mn-cs"/>
              </a:rPr>
              <a:t> promotes secondary site formation. we used a lung </a:t>
            </a:r>
            <a:r>
              <a:rPr lang="en-US" sz="1200" b="0" i="0" kern="1200" baseline="0" dirty="0" err="1" smtClean="0">
                <a:solidFill>
                  <a:schemeClr val="tx1"/>
                </a:solidFill>
                <a:effectLst/>
                <a:latin typeface="+mn-lt"/>
                <a:ea typeface="+mn-ea"/>
                <a:cs typeface="+mn-cs"/>
              </a:rPr>
              <a:t>metstasis</a:t>
            </a:r>
            <a:r>
              <a:rPr lang="en-US" sz="1200" b="0" i="0" kern="1200" baseline="0" dirty="0" smtClean="0">
                <a:solidFill>
                  <a:schemeClr val="tx1"/>
                </a:solidFill>
                <a:effectLst/>
                <a:latin typeface="+mn-lt"/>
                <a:ea typeface="+mn-ea"/>
                <a:cs typeface="+mn-cs"/>
              </a:rPr>
              <a:t> model in vivo, injected cells to the vain tail and compared the number and size of the tumors formed in the lungs. cells that overexpressed h19 by stable transfection formed more tumors, also bigger in size on </a:t>
            </a:r>
            <a:r>
              <a:rPr lang="en-US" sz="1200" b="0" i="0" kern="1200" baseline="0" dirty="0" err="1" smtClean="0">
                <a:solidFill>
                  <a:schemeClr val="tx1"/>
                </a:solidFill>
                <a:effectLst/>
                <a:latin typeface="+mn-lt"/>
                <a:ea typeface="+mn-ea"/>
                <a:cs typeface="+mn-cs"/>
              </a:rPr>
              <a:t>avarage</a:t>
            </a:r>
            <a:r>
              <a:rPr lang="en-US" sz="1200" b="0" i="0" kern="1200" baseline="0" dirty="0" smtClean="0">
                <a:solidFill>
                  <a:schemeClr val="tx1"/>
                </a:solidFill>
                <a:effectLst/>
                <a:latin typeface="+mn-lt"/>
                <a:ea typeface="+mn-ea"/>
                <a:cs typeface="+mn-cs"/>
              </a:rPr>
              <a:t>. therefore, it can be concluded that h19 is involved in met as it is involved in </a:t>
            </a:r>
            <a:r>
              <a:rPr lang="en-US" sz="1200" b="0" i="0" kern="1200" baseline="0" dirty="0" err="1" smtClean="0">
                <a:solidFill>
                  <a:schemeClr val="tx1"/>
                </a:solidFill>
                <a:effectLst/>
                <a:latin typeface="+mn-lt"/>
                <a:ea typeface="+mn-ea"/>
                <a:cs typeface="+mn-cs"/>
              </a:rPr>
              <a:t>emt</a:t>
            </a:r>
            <a:r>
              <a:rPr lang="en-US" sz="1200" b="0" i="0" kern="1200" baseline="0" dirty="0" smtClean="0">
                <a:solidFill>
                  <a:schemeClr val="tx1"/>
                </a:solidFill>
                <a:effectLst/>
                <a:latin typeface="+mn-lt"/>
                <a:ea typeface="+mn-ea"/>
                <a:cs typeface="+mn-cs"/>
              </a:rPr>
              <a:t>.</a:t>
            </a:r>
            <a:endParaRPr lang="en-US" dirty="0"/>
          </a:p>
        </p:txBody>
      </p:sp>
      <p:sp>
        <p:nvSpPr>
          <p:cNvPr id="4" name="מציין מיקום של מספר שקופית 3"/>
          <p:cNvSpPr>
            <a:spLocks noGrp="1"/>
          </p:cNvSpPr>
          <p:nvPr>
            <p:ph type="sldNum" sz="quarter" idx="10"/>
          </p:nvPr>
        </p:nvSpPr>
        <p:spPr/>
        <p:txBody>
          <a:bodyPr/>
          <a:lstStyle/>
          <a:p>
            <a:fld id="{7C4530AB-753F-4BF7-81BC-756931BD7C21}" type="slidenum">
              <a:rPr lang="en-US" smtClean="0"/>
              <a:pPr/>
              <a:t>20</a:t>
            </a:fld>
            <a:endParaRPr lang="en-US"/>
          </a:p>
        </p:txBody>
      </p:sp>
    </p:spTree>
    <p:extLst>
      <p:ext uri="{BB962C8B-B14F-4D97-AF65-F5344CB8AC3E}">
        <p14:creationId xmlns:p14="http://schemas.microsoft.com/office/powerpoint/2010/main" val="3286467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171450" indent="-171450">
              <a:buFont typeface="Arial" panose="020B0604020202020204" pitchFamily="34" charset="0"/>
              <a:buChar char="•"/>
            </a:pPr>
            <a:r>
              <a:rPr lang="en-US" dirty="0" smtClean="0"/>
              <a:t>So, how do</a:t>
            </a:r>
            <a:r>
              <a:rPr lang="en-US" baseline="0" dirty="0" smtClean="0"/>
              <a:t> we explain that h19 participates in two </a:t>
            </a:r>
            <a:r>
              <a:rPr lang="en-US" dirty="0" smtClean="0"/>
              <a:t>converse</a:t>
            </a:r>
            <a:r>
              <a:rPr lang="en-US" baseline="0" dirty="0" smtClean="0"/>
              <a:t> processes?</a:t>
            </a:r>
            <a:r>
              <a:rPr lang="en-US" dirty="0" smtClean="0"/>
              <a:t> </a:t>
            </a:r>
          </a:p>
          <a:p>
            <a:pPr marL="171450" indent="-171450">
              <a:buFont typeface="Arial" panose="020B0604020202020204" pitchFamily="34" charset="0"/>
              <a:buChar char="•"/>
            </a:pPr>
            <a:r>
              <a:rPr lang="en-US" dirty="0" smtClean="0"/>
              <a:t>we </a:t>
            </a:r>
            <a:r>
              <a:rPr lang="en-US" baseline="0" dirty="0" smtClean="0"/>
              <a:t>believe that h19 acts differently in EMT and MET depending on cellular context and environmental cues, but serves the same purpose of tumorigenesis progression.</a:t>
            </a:r>
          </a:p>
          <a:p>
            <a:pPr marL="171450" indent="-171450">
              <a:buFont typeface="Arial" panose="020B0604020202020204" pitchFamily="34" charset="0"/>
              <a:buChar char="•"/>
            </a:pPr>
            <a:r>
              <a:rPr lang="en-US" baseline="0" dirty="0" smtClean="0"/>
              <a:t>We noticed that H19 , according to literature can potentially control key plyers in both processes– EMT (slug &amp; snail) &amp; MET (by upregulating of miRNAs as mir200). Intriguingly, h19 can also sponge mir200 and inhibit its activity in EMT.</a:t>
            </a:r>
          </a:p>
          <a:p>
            <a:pPr marL="171450" indent="-171450">
              <a:buFont typeface="Arial" panose="020B0604020202020204" pitchFamily="34" charset="0"/>
              <a:buChar char="•"/>
            </a:pPr>
            <a:r>
              <a:rPr lang="en-US" baseline="0" dirty="0" smtClean="0"/>
              <a:t>Since H19 is eventually a regulator of pivotal molecular circuit which is may underlie the balance between EMT &amp; MET, it possibly mediates the switch between the two process, during cancer progression.</a:t>
            </a:r>
            <a:endParaRPr lang="en-US" dirty="0"/>
          </a:p>
        </p:txBody>
      </p:sp>
      <p:sp>
        <p:nvSpPr>
          <p:cNvPr id="4" name="מציין מיקום של מספר שקופית 3"/>
          <p:cNvSpPr>
            <a:spLocks noGrp="1"/>
          </p:cNvSpPr>
          <p:nvPr>
            <p:ph type="sldNum" sz="quarter" idx="10"/>
          </p:nvPr>
        </p:nvSpPr>
        <p:spPr/>
        <p:txBody>
          <a:bodyPr/>
          <a:lstStyle/>
          <a:p>
            <a:fld id="{7C4530AB-753F-4BF7-81BC-756931BD7C21}" type="slidenum">
              <a:rPr lang="en-US" smtClean="0"/>
              <a:pPr/>
              <a:t>21</a:t>
            </a:fld>
            <a:endParaRPr lang="en-US"/>
          </a:p>
        </p:txBody>
      </p:sp>
    </p:spTree>
    <p:extLst>
      <p:ext uri="{BB962C8B-B14F-4D97-AF65-F5344CB8AC3E}">
        <p14:creationId xmlns:p14="http://schemas.microsoft.com/office/powerpoint/2010/main" val="5487093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won’t get into the details of this scheme that delineates h19 involvement in cancer progression.</a:t>
            </a:r>
            <a:r>
              <a:rPr lang="en-US" baseline="0" dirty="0" smtClean="0"/>
              <a:t> However the main concept here is that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h19 responds to various stress conditions by promoting and supporting  proliferation &amp; tumorigenesis along the various stages of cancer progression from tumor initiation to secondary tumor, and in the seemingly inverse EMT and MET processes,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During this process mutations in tumor suppressor genes  like p53 and </a:t>
            </a:r>
            <a:r>
              <a:rPr lang="en-US" baseline="0" dirty="0" err="1" smtClean="0"/>
              <a:t>Rb</a:t>
            </a:r>
            <a:r>
              <a:rPr lang="en-US" baseline="0" dirty="0" smtClean="0"/>
              <a:t> are acquired and contribute to h19 upregulation that, in turn, confer on cancer cells an adaptive advantage. </a:t>
            </a:r>
            <a:endParaRPr lang="en-US" dirty="0" smtClean="0"/>
          </a:p>
          <a:p>
            <a:endParaRPr lang="en-US" dirty="0"/>
          </a:p>
        </p:txBody>
      </p:sp>
      <p:sp>
        <p:nvSpPr>
          <p:cNvPr id="4" name="מציין מיקום של מספר שקופית 3"/>
          <p:cNvSpPr>
            <a:spLocks noGrp="1"/>
          </p:cNvSpPr>
          <p:nvPr>
            <p:ph type="sldNum" sz="quarter" idx="10"/>
          </p:nvPr>
        </p:nvSpPr>
        <p:spPr/>
        <p:txBody>
          <a:bodyPr/>
          <a:lstStyle/>
          <a:p>
            <a:fld id="{7C4530AB-753F-4BF7-81BC-756931BD7C21}" type="slidenum">
              <a:rPr lang="en-US" smtClean="0"/>
              <a:pPr/>
              <a:t>22</a:t>
            </a:fld>
            <a:endParaRPr lang="en-US"/>
          </a:p>
        </p:txBody>
      </p:sp>
    </p:spTree>
    <p:extLst>
      <p:ext uri="{BB962C8B-B14F-4D97-AF65-F5344CB8AC3E}">
        <p14:creationId xmlns:p14="http://schemas.microsoft.com/office/powerpoint/2010/main" val="32983548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solidFill>
                  <a:schemeClr val="bg1"/>
                </a:solidFill>
              </a:rPr>
              <a:t>As</a:t>
            </a:r>
            <a:r>
              <a:rPr lang="en-US" baseline="0" dirty="0" smtClean="0">
                <a:solidFill>
                  <a:schemeClr val="bg1"/>
                </a:solidFill>
              </a:rPr>
              <a:t> </a:t>
            </a:r>
            <a:r>
              <a:rPr lang="en-US" dirty="0" smtClean="0">
                <a:solidFill>
                  <a:schemeClr val="bg1"/>
                </a:solidFill>
              </a:rPr>
              <a:t>we have already mentioned h19 is</a:t>
            </a:r>
            <a:r>
              <a:rPr lang="en-US" baseline="0" dirty="0" smtClean="0">
                <a:solidFill>
                  <a:schemeClr val="bg1"/>
                </a:solidFill>
              </a:rPr>
              <a:t> AN </a:t>
            </a:r>
            <a:r>
              <a:rPr lang="en-US" baseline="0" dirty="0" err="1" smtClean="0">
                <a:solidFill>
                  <a:schemeClr val="bg1"/>
                </a:solidFill>
              </a:rPr>
              <a:t>oncofetal</a:t>
            </a:r>
            <a:r>
              <a:rPr lang="en-US" baseline="0" dirty="0" smtClean="0">
                <a:solidFill>
                  <a:schemeClr val="bg1"/>
                </a:solidFill>
              </a:rPr>
              <a:t> </a:t>
            </a:r>
            <a:r>
              <a:rPr lang="en-US" baseline="0" dirty="0" err="1" smtClean="0">
                <a:solidFill>
                  <a:schemeClr val="bg1"/>
                </a:solidFill>
              </a:rPr>
              <a:t>rna</a:t>
            </a:r>
            <a:r>
              <a:rPr lang="en-US" baseline="0" dirty="0" smtClean="0">
                <a:solidFill>
                  <a:schemeClr val="bg1"/>
                </a:solidFill>
              </a:rPr>
              <a:t> with a unique expression pattern restricted to cancerous tissues in adults.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solidFill>
                  <a:schemeClr val="bg1"/>
                </a:solidFill>
              </a:rPr>
              <a:t>As such, it’s an excellent target for cancer therapy. </a:t>
            </a:r>
            <a:endParaRPr lang="en-US" dirty="0" smtClean="0">
              <a:solidFill>
                <a:schemeClr val="bg1"/>
              </a:solidFill>
            </a:endParaRPr>
          </a:p>
          <a:p>
            <a:pPr marL="171450" indent="-171450">
              <a:buFont typeface="Arial" panose="020B0604020202020204" pitchFamily="34" charset="0"/>
              <a:buChar char="•"/>
            </a:pPr>
            <a:r>
              <a:rPr lang="en-US" dirty="0" smtClean="0"/>
              <a:t>To harness this</a:t>
            </a:r>
            <a:r>
              <a:rPr lang="en-US" baseline="0" dirty="0" smtClean="0"/>
              <a:t> unique expression pattern for therapy</a:t>
            </a:r>
            <a:r>
              <a:rPr lang="en-US" dirty="0" smtClean="0"/>
              <a:t>, our lab developed</a:t>
            </a:r>
            <a:r>
              <a:rPr lang="en-US" baseline="0" dirty="0" smtClean="0"/>
              <a:t> a therapeutic plasmid , bc819, that expresses the diphtheria toxin A chain under h19 promoter regulation </a:t>
            </a:r>
          </a:p>
          <a:p>
            <a:pPr marL="171450" indent="-171450">
              <a:buFont typeface="Arial" panose="020B0604020202020204" pitchFamily="34" charset="0"/>
              <a:buChar char="•"/>
            </a:pPr>
            <a:r>
              <a:rPr lang="en-US" baseline="0" dirty="0" smtClean="0"/>
              <a:t>This plasmid  is designed to specifically eliminate cancer cells as long as they express h19 .</a:t>
            </a:r>
            <a:endParaRPr lang="en-US" dirty="0"/>
          </a:p>
        </p:txBody>
      </p:sp>
      <p:sp>
        <p:nvSpPr>
          <p:cNvPr id="4" name="מציין מיקום של מספר שקופית 3"/>
          <p:cNvSpPr>
            <a:spLocks noGrp="1"/>
          </p:cNvSpPr>
          <p:nvPr>
            <p:ph type="sldNum" sz="quarter" idx="10"/>
          </p:nvPr>
        </p:nvSpPr>
        <p:spPr/>
        <p:txBody>
          <a:bodyPr/>
          <a:lstStyle/>
          <a:p>
            <a:fld id="{7C4530AB-753F-4BF7-81BC-756931BD7C21}" type="slidenum">
              <a:rPr lang="en-US" smtClean="0"/>
              <a:pPr/>
              <a:t>23</a:t>
            </a:fld>
            <a:endParaRPr lang="en-US"/>
          </a:p>
        </p:txBody>
      </p:sp>
    </p:spTree>
    <p:extLst>
      <p:ext uri="{BB962C8B-B14F-4D97-AF65-F5344CB8AC3E}">
        <p14:creationId xmlns:p14="http://schemas.microsoft.com/office/powerpoint/2010/main" val="29364126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171450" indent="-171450">
              <a:buFont typeface="Arial" panose="020B0604020202020204" pitchFamily="34" charset="0"/>
              <a:buChar char="•"/>
            </a:pPr>
            <a:r>
              <a:rPr lang="en-US" dirty="0" smtClean="0"/>
              <a:t>As applied in bladder cancer, the plasmid</a:t>
            </a:r>
            <a:r>
              <a:rPr lang="en-US" baseline="0" dirty="0" smtClean="0"/>
              <a:t> instilled into the bladder, and enters all cells. </a:t>
            </a:r>
          </a:p>
          <a:p>
            <a:pPr marL="171450" indent="-171450">
              <a:buFont typeface="Arial" panose="020B0604020202020204" pitchFamily="34" charset="0"/>
              <a:buChar char="•"/>
            </a:pPr>
            <a:r>
              <a:rPr lang="en-US" baseline="0" dirty="0" smtClean="0"/>
              <a:t>However, it’s switched-on only in cancer cells in which h19 promoter is natively active. </a:t>
            </a:r>
          </a:p>
          <a:p>
            <a:pPr marL="171450" indent="-171450">
              <a:buFont typeface="Arial" panose="020B0604020202020204" pitchFamily="34" charset="0"/>
              <a:buChar char="•"/>
            </a:pPr>
            <a:r>
              <a:rPr lang="en-US" baseline="0" dirty="0" smtClean="0"/>
              <a:t>Active plasmid results in cancer-cell-death due to the </a:t>
            </a:r>
            <a:r>
              <a:rPr lang="en-US" baseline="0" dirty="0" err="1" smtClean="0"/>
              <a:t>diphteria</a:t>
            </a:r>
            <a:r>
              <a:rPr lang="en-US" baseline="0" dirty="0" smtClean="0"/>
              <a:t> toxin expression.</a:t>
            </a:r>
            <a:endParaRPr lang="en-US" dirty="0"/>
          </a:p>
        </p:txBody>
      </p:sp>
      <p:sp>
        <p:nvSpPr>
          <p:cNvPr id="4" name="מציין מיקום של מספר שקופית 3"/>
          <p:cNvSpPr>
            <a:spLocks noGrp="1"/>
          </p:cNvSpPr>
          <p:nvPr>
            <p:ph type="sldNum" sz="quarter" idx="10"/>
          </p:nvPr>
        </p:nvSpPr>
        <p:spPr/>
        <p:txBody>
          <a:bodyPr/>
          <a:lstStyle/>
          <a:p>
            <a:fld id="{7C4530AB-753F-4BF7-81BC-756931BD7C21}" type="slidenum">
              <a:rPr lang="en-US" smtClean="0"/>
              <a:pPr/>
              <a:t>24</a:t>
            </a:fld>
            <a:endParaRPr lang="en-US"/>
          </a:p>
        </p:txBody>
      </p:sp>
    </p:spTree>
    <p:extLst>
      <p:ext uri="{BB962C8B-B14F-4D97-AF65-F5344CB8AC3E}">
        <p14:creationId xmlns:p14="http://schemas.microsoft.com/office/powerpoint/2010/main" val="14382949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smtClean="0"/>
              <a:t>???</a:t>
            </a:r>
          </a:p>
          <a:p>
            <a:r>
              <a:rPr lang="en-US" dirty="0" smtClean="0"/>
              <a:t>We have developed  an in vitro method</a:t>
            </a:r>
            <a:r>
              <a:rPr lang="en-US" baseline="0" dirty="0" smtClean="0"/>
              <a:t> to evaluate plasmid activity in various cell lines by co-transfection with constitutive luciferase reporter used as a measure for cell viability. </a:t>
            </a:r>
          </a:p>
          <a:p>
            <a:r>
              <a:rPr lang="en-US" baseline="0" dirty="0" smtClean="0"/>
              <a:t>In </a:t>
            </a:r>
            <a:r>
              <a:rPr lang="en-US" b="1" baseline="0" dirty="0" smtClean="0"/>
              <a:t>more than 100 cancer cell lines  tested </a:t>
            </a:r>
            <a:r>
              <a:rPr lang="en-US" baseline="0" dirty="0" smtClean="0"/>
              <a:t>the </a:t>
            </a:r>
            <a:r>
              <a:rPr lang="en-US" b="1" baseline="0" dirty="0" smtClean="0"/>
              <a:t>plasmid is active and efficient</a:t>
            </a:r>
            <a:r>
              <a:rPr lang="en-US" baseline="0" dirty="0" smtClean="0"/>
              <a:t>, reducing the luciferase level to almost zero.</a:t>
            </a:r>
            <a:endParaRPr lang="en-US" dirty="0"/>
          </a:p>
        </p:txBody>
      </p:sp>
      <p:sp>
        <p:nvSpPr>
          <p:cNvPr id="4" name="מציין מיקום של מספר שקופית 3"/>
          <p:cNvSpPr>
            <a:spLocks noGrp="1"/>
          </p:cNvSpPr>
          <p:nvPr>
            <p:ph type="sldNum" sz="quarter" idx="10"/>
          </p:nvPr>
        </p:nvSpPr>
        <p:spPr/>
        <p:txBody>
          <a:bodyPr/>
          <a:lstStyle/>
          <a:p>
            <a:fld id="{7C4530AB-753F-4BF7-81BC-756931BD7C21}" type="slidenum">
              <a:rPr lang="en-US" smtClean="0"/>
              <a:pPr/>
              <a:t>25</a:t>
            </a:fld>
            <a:endParaRPr lang="en-US"/>
          </a:p>
        </p:txBody>
      </p:sp>
    </p:spTree>
    <p:extLst>
      <p:ext uri="{BB962C8B-B14F-4D97-AF65-F5344CB8AC3E}">
        <p14:creationId xmlns:p14="http://schemas.microsoft.com/office/powerpoint/2010/main" val="35463130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171450" indent="-171450">
              <a:buFont typeface="Arial" panose="020B0604020202020204" pitchFamily="34" charset="0"/>
              <a:buChar char="•"/>
            </a:pPr>
            <a:r>
              <a:rPr lang="en-US" dirty="0" smtClean="0"/>
              <a:t>Our</a:t>
            </a:r>
            <a:r>
              <a:rPr lang="en-US" baseline="0" dirty="0" smtClean="0"/>
              <a:t> lab has studied in preclinical orthotopic models administration of the plasmid via different routes and in many indications, such as </a:t>
            </a:r>
          </a:p>
          <a:p>
            <a:pPr marL="171450" indent="-171450">
              <a:buFont typeface="Arial" panose="020B0604020202020204" pitchFamily="34" charset="0"/>
              <a:buChar char="•"/>
            </a:pPr>
            <a:r>
              <a:rPr lang="en-US" baseline="0" dirty="0" err="1" smtClean="0"/>
              <a:t>intravesical</a:t>
            </a:r>
            <a:r>
              <a:rPr lang="en-US" baseline="0" dirty="0" smtClean="0"/>
              <a:t> administration to the bladder, </a:t>
            </a:r>
          </a:p>
          <a:p>
            <a:pPr marL="171450" indent="-171450">
              <a:buFont typeface="Arial" panose="020B0604020202020204" pitchFamily="34" charset="0"/>
              <a:buChar char="•"/>
            </a:pPr>
            <a:r>
              <a:rPr lang="en-US" baseline="0" dirty="0" smtClean="0"/>
              <a:t>intra-arterial injection in HCC </a:t>
            </a:r>
          </a:p>
          <a:p>
            <a:pPr marL="171450" indent="-171450">
              <a:buFont typeface="Arial" panose="020B0604020202020204" pitchFamily="34" charset="0"/>
              <a:buChar char="•"/>
            </a:pPr>
            <a:r>
              <a:rPr lang="en-US" baseline="0" dirty="0" smtClean="0"/>
              <a:t>and intraperitoneal administration in ovarian cancer. </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All have manifested profound  tumor inhibition.</a:t>
            </a:r>
            <a:endParaRPr lang="en-US" dirty="0"/>
          </a:p>
        </p:txBody>
      </p:sp>
      <p:sp>
        <p:nvSpPr>
          <p:cNvPr id="4" name="מציין מיקום של מספר שקופית 3"/>
          <p:cNvSpPr>
            <a:spLocks noGrp="1"/>
          </p:cNvSpPr>
          <p:nvPr>
            <p:ph type="sldNum" sz="quarter" idx="10"/>
          </p:nvPr>
        </p:nvSpPr>
        <p:spPr/>
        <p:txBody>
          <a:bodyPr/>
          <a:lstStyle/>
          <a:p>
            <a:fld id="{7C4530AB-753F-4BF7-81BC-756931BD7C21}" type="slidenum">
              <a:rPr lang="en-US" smtClean="0"/>
              <a:pPr/>
              <a:t>26</a:t>
            </a:fld>
            <a:endParaRPr lang="en-US"/>
          </a:p>
        </p:txBody>
      </p:sp>
    </p:spTree>
    <p:extLst>
      <p:ext uri="{BB962C8B-B14F-4D97-AF65-F5344CB8AC3E}">
        <p14:creationId xmlns:p14="http://schemas.microsoft.com/office/powerpoint/2010/main" val="34561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We</a:t>
            </a:r>
            <a:r>
              <a:rPr lang="en-US" baseline="0" dirty="0" smtClean="0"/>
              <a:t>’ll now briefly review the clinical trials in which BC819 is applied.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Most of the trials were conducted by the biomedical company </a:t>
            </a:r>
            <a:r>
              <a:rPr lang="en-US" baseline="0" dirty="0" err="1" smtClean="0"/>
              <a:t>Biocancell</a:t>
            </a:r>
            <a:r>
              <a:rPr lang="en-US" baseline="0" dirty="0" smtClean="0"/>
              <a:t>, that Prof Hochberg is also its </a:t>
            </a:r>
            <a:r>
              <a:rPr lang="en-US" sz="1200" dirty="0" smtClean="0">
                <a:solidFill>
                  <a:srgbClr val="4D4F53"/>
                </a:solidFill>
                <a:latin typeface="Calibri" panose="020F0502020204030204" pitchFamily="34" charset="0"/>
              </a:rPr>
              <a:t>Founder and Chief Scientist.</a:t>
            </a:r>
          </a:p>
          <a:p>
            <a:endParaRPr lang="en-US" dirty="0"/>
          </a:p>
        </p:txBody>
      </p:sp>
      <p:sp>
        <p:nvSpPr>
          <p:cNvPr id="4" name="מציין מיקום של מספר שקופית 3"/>
          <p:cNvSpPr>
            <a:spLocks noGrp="1"/>
          </p:cNvSpPr>
          <p:nvPr>
            <p:ph type="sldNum" sz="quarter" idx="10"/>
          </p:nvPr>
        </p:nvSpPr>
        <p:spPr/>
        <p:txBody>
          <a:bodyPr/>
          <a:lstStyle/>
          <a:p>
            <a:fld id="{7C4530AB-753F-4BF7-81BC-756931BD7C21}" type="slidenum">
              <a:rPr lang="en-US" smtClean="0"/>
              <a:pPr/>
              <a:t>27</a:t>
            </a:fld>
            <a:endParaRPr lang="en-US"/>
          </a:p>
        </p:txBody>
      </p:sp>
    </p:spTree>
    <p:extLst>
      <p:ext uri="{BB962C8B-B14F-4D97-AF65-F5344CB8AC3E}">
        <p14:creationId xmlns:p14="http://schemas.microsoft.com/office/powerpoint/2010/main" val="36521284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BC819 has</a:t>
            </a:r>
            <a:r>
              <a:rPr lang="en-US" baseline="0" dirty="0" smtClean="0"/>
              <a:t> an excellent safety profile. Out of almost 1800 (eighteen </a:t>
            </a:r>
            <a:r>
              <a:rPr lang="en-US" baseline="0" dirty="0" err="1" smtClean="0"/>
              <a:t>houndred</a:t>
            </a:r>
            <a:r>
              <a:rPr lang="en-US" baseline="0" dirty="0" smtClean="0"/>
              <a:t>) injections, only 3 were suspected to cause SAE related to the drug treatment. </a:t>
            </a:r>
            <a:r>
              <a:rPr lang="en-US" sz="1200" dirty="0" smtClean="0"/>
              <a: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4</a:t>
            </a:r>
            <a:r>
              <a:rPr lang="en-US" sz="1200" baseline="0" dirty="0" smtClean="0"/>
              <a:t> phase 1/2b studies in bladder, pancreatic and ovarian cancer confirmed the safety and </a:t>
            </a:r>
            <a:r>
              <a:rPr lang="en-US" sz="1200" baseline="0" dirty="0" err="1" smtClean="0"/>
              <a:t>tolerabilty</a:t>
            </a:r>
            <a:r>
              <a:rPr lang="en-US" sz="1200" baseline="0" dirty="0" smtClean="0"/>
              <a:t> of the treatment,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t>And phase 2 studies in bladder and pancreas Have shown efficacy.</a:t>
            </a:r>
            <a:endParaRPr lang="en-US" dirty="0" smtClean="0"/>
          </a:p>
          <a:p>
            <a:pPr marL="171450" indent="-171450">
              <a:buFont typeface="Arial" panose="020B0604020202020204" pitchFamily="34" charset="0"/>
              <a:buChar char="•"/>
            </a:pPr>
            <a:endParaRPr lang="en-US" dirty="0"/>
          </a:p>
        </p:txBody>
      </p:sp>
      <p:sp>
        <p:nvSpPr>
          <p:cNvPr id="4" name="מציין מיקום של מספר שקופית 3"/>
          <p:cNvSpPr>
            <a:spLocks noGrp="1"/>
          </p:cNvSpPr>
          <p:nvPr>
            <p:ph type="sldNum" sz="quarter" idx="10"/>
          </p:nvPr>
        </p:nvSpPr>
        <p:spPr/>
        <p:txBody>
          <a:bodyPr/>
          <a:lstStyle/>
          <a:p>
            <a:fld id="{7C4530AB-753F-4BF7-81BC-756931BD7C21}" type="slidenum">
              <a:rPr lang="en-US" smtClean="0"/>
              <a:pPr/>
              <a:t>28</a:t>
            </a:fld>
            <a:endParaRPr lang="en-US"/>
          </a:p>
        </p:txBody>
      </p:sp>
    </p:spTree>
    <p:extLst>
      <p:ext uri="{BB962C8B-B14F-4D97-AF65-F5344CB8AC3E}">
        <p14:creationId xmlns:p14="http://schemas.microsoft.com/office/powerpoint/2010/main" val="6300859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171450" indent="-171450">
              <a:buFont typeface="Arial" panose="020B0604020202020204" pitchFamily="34" charset="0"/>
              <a:buChar char="•"/>
            </a:pPr>
            <a:r>
              <a:rPr lang="en-US" dirty="0" smtClean="0"/>
              <a:t>We are currently</a:t>
            </a:r>
            <a:r>
              <a:rPr lang="en-US" baseline="0" dirty="0" smtClean="0"/>
              <a:t> </a:t>
            </a:r>
            <a:r>
              <a:rPr lang="en-US" dirty="0" smtClean="0"/>
              <a:t>focused on </a:t>
            </a:r>
            <a:r>
              <a:rPr lang="en-US" b="1" dirty="0" smtClean="0"/>
              <a:t>NMI bladder</a:t>
            </a:r>
            <a:r>
              <a:rPr lang="en-US" b="1" baseline="0" dirty="0" smtClean="0"/>
              <a:t> cancer </a:t>
            </a:r>
            <a:r>
              <a:rPr lang="en-US" baseline="0" dirty="0" smtClean="0"/>
              <a:t>treatment and </a:t>
            </a:r>
            <a:r>
              <a:rPr lang="en-US" b="1" baseline="0" dirty="0" smtClean="0"/>
              <a:t>are about to run two phase 3 studies during the next year</a:t>
            </a:r>
            <a:r>
              <a:rPr lang="en-US" baseline="0" dirty="0" smtClean="0"/>
              <a:t>, </a:t>
            </a:r>
          </a:p>
          <a:p>
            <a:pPr marL="171450" indent="-171450">
              <a:buFont typeface="Arial" panose="020B0604020202020204" pitchFamily="34" charset="0"/>
              <a:buChar char="•"/>
            </a:pPr>
            <a:r>
              <a:rPr lang="en-US" baseline="0" dirty="0" smtClean="0"/>
              <a:t>the first to compare the </a:t>
            </a:r>
            <a:r>
              <a:rPr lang="en-US" b="1" baseline="0" dirty="0" smtClean="0"/>
              <a:t>combination of BC819 with STD of care, </a:t>
            </a:r>
            <a:r>
              <a:rPr lang="en-US" b="1" baseline="0" dirty="0" err="1" smtClean="0"/>
              <a:t>BCG</a:t>
            </a:r>
            <a:r>
              <a:rPr lang="en-US" baseline="0" dirty="0" err="1" smtClean="0"/>
              <a:t>,in</a:t>
            </a:r>
            <a:r>
              <a:rPr lang="en-US" baseline="0" dirty="0" smtClean="0"/>
              <a:t> patients with </a:t>
            </a:r>
            <a:r>
              <a:rPr lang="en-US" b="1" baseline="0" dirty="0" smtClean="0"/>
              <a:t>tumor recurrence after BCG treatment</a:t>
            </a:r>
            <a:r>
              <a:rPr lang="en-US" baseline="0" dirty="0" smtClean="0"/>
              <a:t>. </a:t>
            </a:r>
          </a:p>
          <a:p>
            <a:pPr marL="171450" indent="-171450">
              <a:buFont typeface="Arial" panose="020B0604020202020204" pitchFamily="34" charset="0"/>
              <a:buChar char="•"/>
            </a:pPr>
            <a:r>
              <a:rPr lang="en-US" baseline="0" dirty="0" smtClean="0"/>
              <a:t>This study was granted a </a:t>
            </a:r>
            <a:r>
              <a:rPr lang="en-US" b="1" baseline="0" dirty="0" smtClean="0"/>
              <a:t>special assessment protocol status </a:t>
            </a:r>
            <a:r>
              <a:rPr lang="en-US" baseline="0" dirty="0" smtClean="0"/>
              <a:t>by the FDA,</a:t>
            </a:r>
          </a:p>
          <a:p>
            <a:pPr marL="171450" indent="-171450">
              <a:buFont typeface="Arial" panose="020B0604020202020204" pitchFamily="34" charset="0"/>
              <a:buChar char="•"/>
            </a:pPr>
            <a:r>
              <a:rPr lang="en-US" baseline="0" dirty="0" smtClean="0"/>
              <a:t>The second study is to evaluate </a:t>
            </a:r>
            <a:r>
              <a:rPr lang="en-US" b="1" baseline="0" dirty="0" smtClean="0"/>
              <a:t>BC819 efficacy in patients which do not respond to BCG</a:t>
            </a:r>
            <a:r>
              <a:rPr lang="en-US" baseline="0" dirty="0" smtClean="0"/>
              <a:t>.</a:t>
            </a:r>
          </a:p>
          <a:p>
            <a:pPr marL="171450" indent="-171450">
              <a:buFont typeface="Arial" panose="020B0604020202020204" pitchFamily="34" charset="0"/>
              <a:buChar char="•"/>
            </a:pPr>
            <a:r>
              <a:rPr lang="en-US" baseline="0" dirty="0" smtClean="0"/>
              <a:t>Both studies were granted a </a:t>
            </a:r>
            <a:r>
              <a:rPr lang="en-US" b="1" baseline="0" dirty="0" smtClean="0"/>
              <a:t>fast track by the FDA</a:t>
            </a:r>
            <a:r>
              <a:rPr lang="en-US" baseline="0" dirty="0" smtClean="0"/>
              <a:t>.</a:t>
            </a:r>
          </a:p>
          <a:p>
            <a:pPr marL="171450" indent="-171450">
              <a:buFont typeface="Arial" panose="020B0604020202020204" pitchFamily="34" charset="0"/>
              <a:buChar char="•"/>
            </a:pPr>
            <a:r>
              <a:rPr lang="en-US" b="1" baseline="0" dirty="0" smtClean="0"/>
              <a:t>We also plan to start in the upcoming year </a:t>
            </a:r>
            <a:r>
              <a:rPr lang="en-US" baseline="0" dirty="0" smtClean="0"/>
              <a:t>safety studies with our </a:t>
            </a:r>
            <a:r>
              <a:rPr lang="en-US" b="1" baseline="0" dirty="0" smtClean="0"/>
              <a:t>new generation</a:t>
            </a:r>
            <a:r>
              <a:rPr lang="en-US" baseline="0" dirty="0" smtClean="0"/>
              <a:t> </a:t>
            </a:r>
            <a:r>
              <a:rPr lang="en-US" baseline="0" dirty="0" err="1" smtClean="0"/>
              <a:t>plamsid</a:t>
            </a:r>
            <a:r>
              <a:rPr lang="en-US" baseline="0" dirty="0" smtClean="0"/>
              <a:t> bc821</a:t>
            </a:r>
          </a:p>
          <a:p>
            <a:pPr marL="171450" indent="-171450">
              <a:buFont typeface="Arial" panose="020B0604020202020204" pitchFamily="34" charset="0"/>
              <a:buChar char="•"/>
            </a:pPr>
            <a:r>
              <a:rPr lang="en-US" baseline="0" dirty="0" smtClean="0"/>
              <a:t>BC821 contains, in </a:t>
            </a:r>
            <a:r>
              <a:rPr lang="en-US" baseline="0" dirty="0" err="1" smtClean="0"/>
              <a:t>additioan</a:t>
            </a:r>
            <a:r>
              <a:rPr lang="en-US" baseline="0" dirty="0" smtClean="0"/>
              <a:t> to the h19-diphthria toxin A </a:t>
            </a:r>
            <a:r>
              <a:rPr lang="en-US" baseline="0" dirty="0" err="1" smtClean="0"/>
              <a:t>cassete</a:t>
            </a:r>
            <a:r>
              <a:rPr lang="en-US" baseline="0" dirty="0" smtClean="0"/>
              <a:t>, another DT expression cassette controlled by the  igf2 p4 promoter, which is also cancer specific. This plasmid should cover the </a:t>
            </a:r>
            <a:r>
              <a:rPr lang="en-US" b="1" i="0" baseline="0" dirty="0" smtClean="0"/>
              <a:t>vast majority of cancers</a:t>
            </a:r>
            <a:r>
              <a:rPr lang="en-US" baseline="0" dirty="0" smtClean="0"/>
              <a:t>, and is </a:t>
            </a:r>
            <a:r>
              <a:rPr lang="en-US" b="1" baseline="0" dirty="0" smtClean="0"/>
              <a:t>designated for IV treatment </a:t>
            </a:r>
            <a:r>
              <a:rPr lang="en-US" baseline="0" dirty="0" smtClean="0"/>
              <a:t>of both </a:t>
            </a:r>
            <a:r>
              <a:rPr lang="en-US" b="1" baseline="0" dirty="0" smtClean="0"/>
              <a:t>primary tumors and their metastases</a:t>
            </a:r>
            <a:r>
              <a:rPr lang="en-US" baseline="0" dirty="0" smtClean="0"/>
              <a:t>.</a:t>
            </a:r>
          </a:p>
        </p:txBody>
      </p:sp>
      <p:sp>
        <p:nvSpPr>
          <p:cNvPr id="4" name="מציין מיקום של מספר שקופית 3"/>
          <p:cNvSpPr>
            <a:spLocks noGrp="1"/>
          </p:cNvSpPr>
          <p:nvPr>
            <p:ph type="sldNum" sz="quarter" idx="10"/>
          </p:nvPr>
        </p:nvSpPr>
        <p:spPr/>
        <p:txBody>
          <a:bodyPr/>
          <a:lstStyle/>
          <a:p>
            <a:fld id="{7C4530AB-753F-4BF7-81BC-756931BD7C21}" type="slidenum">
              <a:rPr lang="en-US" smtClean="0"/>
              <a:pPr/>
              <a:t>29</a:t>
            </a:fld>
            <a:endParaRPr lang="en-US"/>
          </a:p>
        </p:txBody>
      </p:sp>
    </p:spTree>
    <p:extLst>
      <p:ext uri="{BB962C8B-B14F-4D97-AF65-F5344CB8AC3E}">
        <p14:creationId xmlns:p14="http://schemas.microsoft.com/office/powerpoint/2010/main" val="558384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171450" indent="-171450">
              <a:buFont typeface="Arial" panose="020B0604020202020204" pitchFamily="34" charset="0"/>
              <a:buChar char="•"/>
            </a:pPr>
            <a:r>
              <a:rPr lang="en-US" dirty="0" smtClean="0"/>
              <a:t>H19 , that</a:t>
            </a:r>
            <a:r>
              <a:rPr lang="en-US" baseline="0" dirty="0" smtClean="0"/>
              <a:t> resides on Human </a:t>
            </a:r>
            <a:r>
              <a:rPr lang="en-US" baseline="0" dirty="0" err="1" smtClean="0"/>
              <a:t>ch</a:t>
            </a:r>
            <a:r>
              <a:rPr lang="en-US" baseline="0" dirty="0" smtClean="0"/>
              <a:t> 11, is a paternally imprinted and </a:t>
            </a:r>
            <a:r>
              <a:rPr lang="en-US" baseline="0" dirty="0" err="1" smtClean="0"/>
              <a:t>matternally</a:t>
            </a:r>
            <a:r>
              <a:rPr lang="en-US" baseline="0" dirty="0" smtClean="0"/>
              <a:t> expressed gene, as opposed to its reciprocally imprinted neighbor gene IGF2, </a:t>
            </a:r>
          </a:p>
          <a:p>
            <a:pPr marL="171450" indent="-171450">
              <a:buFont typeface="Arial" panose="020B0604020202020204" pitchFamily="34" charset="0"/>
              <a:buChar char="•"/>
            </a:pPr>
            <a:r>
              <a:rPr lang="en-US" baseline="0" dirty="0" smtClean="0"/>
              <a:t>H19 </a:t>
            </a:r>
            <a:r>
              <a:rPr lang="en-US" dirty="0" smtClean="0"/>
              <a:t>functions</a:t>
            </a:r>
            <a:r>
              <a:rPr lang="en-US" baseline="0" dirty="0" smtClean="0"/>
              <a:t> as a whole </a:t>
            </a:r>
            <a:r>
              <a:rPr lang="en-US" baseline="0" dirty="0" err="1" smtClean="0"/>
              <a:t>lncRNA</a:t>
            </a:r>
            <a:r>
              <a:rPr lang="en-US" baseline="0" dirty="0" smtClean="0"/>
              <a:t> , serving as a </a:t>
            </a:r>
            <a:r>
              <a:rPr lang="en-US" baseline="0" dirty="0" err="1" smtClean="0"/>
              <a:t>deocy</a:t>
            </a:r>
            <a:r>
              <a:rPr lang="en-US" baseline="0" dirty="0" smtClean="0"/>
              <a:t> for proteins and micro RNAs and as a scaffold for proteins, however it also exerts some of its functions through its microRNA 675(six seventy-five). </a:t>
            </a:r>
          </a:p>
        </p:txBody>
      </p:sp>
      <p:sp>
        <p:nvSpPr>
          <p:cNvPr id="4" name="מציין מיקום של מספר שקופית 3"/>
          <p:cNvSpPr>
            <a:spLocks noGrp="1"/>
          </p:cNvSpPr>
          <p:nvPr>
            <p:ph type="sldNum" sz="quarter" idx="10"/>
          </p:nvPr>
        </p:nvSpPr>
        <p:spPr/>
        <p:txBody>
          <a:bodyPr/>
          <a:lstStyle/>
          <a:p>
            <a:fld id="{7C4530AB-753F-4BF7-81BC-756931BD7C21}" type="slidenum">
              <a:rPr lang="en-US" smtClean="0"/>
              <a:pPr/>
              <a:t>3</a:t>
            </a:fld>
            <a:endParaRPr lang="en-US"/>
          </a:p>
        </p:txBody>
      </p:sp>
    </p:spTree>
    <p:extLst>
      <p:ext uri="{BB962C8B-B14F-4D97-AF65-F5344CB8AC3E}">
        <p14:creationId xmlns:p14="http://schemas.microsoft.com/office/powerpoint/2010/main" val="21357778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10"/>
          </p:nvPr>
        </p:nvSpPr>
        <p:spPr/>
        <p:txBody>
          <a:bodyPr/>
          <a:lstStyle/>
          <a:p>
            <a:fld id="{7C4530AB-753F-4BF7-81BC-756931BD7C21}" type="slidenum">
              <a:rPr lang="en-US" smtClean="0"/>
              <a:pPr/>
              <a:t>30</a:t>
            </a:fld>
            <a:endParaRPr lang="en-US"/>
          </a:p>
        </p:txBody>
      </p:sp>
    </p:spTree>
    <p:extLst>
      <p:ext uri="{BB962C8B-B14F-4D97-AF65-F5344CB8AC3E}">
        <p14:creationId xmlns:p14="http://schemas.microsoft.com/office/powerpoint/2010/main" val="27950297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smtClean="0"/>
              <a:t>Finally</a:t>
            </a:r>
            <a:r>
              <a:rPr lang="en-US" baseline="0" dirty="0" smtClean="0"/>
              <a:t> , </a:t>
            </a:r>
            <a:r>
              <a:rPr lang="en-US" dirty="0" smtClean="0"/>
              <a:t>I would</a:t>
            </a:r>
            <a:r>
              <a:rPr lang="en-US" baseline="0" dirty="0" smtClean="0"/>
              <a:t> like to emphasize the profound contribution of Prof Hochberg’s </a:t>
            </a:r>
            <a:r>
              <a:rPr lang="en-US" b="1" baseline="0" dirty="0" smtClean="0"/>
              <a:t>lab members </a:t>
            </a:r>
            <a:r>
              <a:rPr lang="en-US" baseline="0" dirty="0" smtClean="0"/>
              <a:t>and especially of </a:t>
            </a:r>
            <a:r>
              <a:rPr lang="en-US" b="1" baseline="0" dirty="0" smtClean="0"/>
              <a:t>the first author on most of our recent scientific papers</a:t>
            </a:r>
            <a:r>
              <a:rPr lang="en-US" baseline="0" dirty="0" smtClean="0"/>
              <a:t>, </a:t>
            </a:r>
            <a:r>
              <a:rPr lang="en-US" baseline="0" dirty="0" err="1" smtClean="0"/>
              <a:t>Dr</a:t>
            </a:r>
            <a:r>
              <a:rPr lang="en-US" baseline="0" dirty="0" smtClean="0"/>
              <a:t> Imad </a:t>
            </a:r>
            <a:r>
              <a:rPr lang="en-US" baseline="0" dirty="0" err="1" smtClean="0"/>
              <a:t>Matouk</a:t>
            </a:r>
            <a:r>
              <a:rPr lang="en-US" baseline="0" dirty="0" smtClean="0"/>
              <a:t>. </a:t>
            </a:r>
          </a:p>
          <a:p>
            <a:r>
              <a:rPr lang="en-US" baseline="0" dirty="0" smtClean="0"/>
              <a:t>Thank you.</a:t>
            </a:r>
            <a:endParaRPr lang="en-US" dirty="0"/>
          </a:p>
        </p:txBody>
      </p:sp>
      <p:sp>
        <p:nvSpPr>
          <p:cNvPr id="4" name="מציין מיקום של מספר שקופית 3"/>
          <p:cNvSpPr>
            <a:spLocks noGrp="1"/>
          </p:cNvSpPr>
          <p:nvPr>
            <p:ph type="sldNum" sz="quarter" idx="10"/>
          </p:nvPr>
        </p:nvSpPr>
        <p:spPr/>
        <p:txBody>
          <a:bodyPr/>
          <a:lstStyle/>
          <a:p>
            <a:fld id="{7C4530AB-753F-4BF7-81BC-756931BD7C21}" type="slidenum">
              <a:rPr lang="en-US" smtClean="0"/>
              <a:pPr/>
              <a:t>31</a:t>
            </a:fld>
            <a:endParaRPr lang="en-US"/>
          </a:p>
        </p:txBody>
      </p:sp>
    </p:spTree>
    <p:extLst>
      <p:ext uri="{BB962C8B-B14F-4D97-AF65-F5344CB8AC3E}">
        <p14:creationId xmlns:p14="http://schemas.microsoft.com/office/powerpoint/2010/main" val="31739721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F06F09-5B47-43BE-B9F9-67813323CC56}"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761672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H19</a:t>
            </a:r>
            <a:r>
              <a:rPr lang="en-US" baseline="0" dirty="0" smtClean="0"/>
              <a:t> is the first </a:t>
            </a:r>
            <a:r>
              <a:rPr lang="en-US" baseline="0" dirty="0" err="1" smtClean="0"/>
              <a:t>oncofetal</a:t>
            </a:r>
            <a:r>
              <a:rPr lang="en-US" baseline="0" dirty="0" smtClean="0"/>
              <a:t> (TITLE)….the term </a:t>
            </a:r>
            <a:r>
              <a:rPr lang="en-US" baseline="0" dirty="0" err="1" smtClean="0"/>
              <a:t>oncofetal</a:t>
            </a:r>
            <a:r>
              <a:rPr lang="en-US" baseline="0" dirty="0" smtClean="0"/>
              <a:t> describes h19’s  unique expression pattern, since it’s expressed mainly in fetal tissue but its expression is shut down after birth and upregulated  again only in cancer, in which it’s expressed in a multitude of cancers and in very high rates.</a:t>
            </a:r>
          </a:p>
          <a:p>
            <a:pPr marL="171450" indent="-171450">
              <a:buFont typeface="Arial" panose="020B0604020202020204" pitchFamily="34" charset="0"/>
              <a:buChar char="•"/>
            </a:pPr>
            <a:r>
              <a:rPr lang="en-US" baseline="0" dirty="0" smtClean="0"/>
              <a:t>We will show here that H19 plays a key role </a:t>
            </a:r>
            <a:r>
              <a:rPr lang="en-US" baseline="0" dirty="0" err="1" smtClean="0"/>
              <a:t>througout</a:t>
            </a:r>
            <a:r>
              <a:rPr lang="en-US" baseline="0" dirty="0" smtClean="0"/>
              <a:t> cancer progression, from initiation to metastasis.</a:t>
            </a:r>
            <a:endParaRPr lang="en-US" dirty="0"/>
          </a:p>
        </p:txBody>
      </p:sp>
      <p:sp>
        <p:nvSpPr>
          <p:cNvPr id="4" name="Slide Number Placeholder 3"/>
          <p:cNvSpPr>
            <a:spLocks noGrp="1"/>
          </p:cNvSpPr>
          <p:nvPr>
            <p:ph type="sldNum" sz="quarter" idx="10"/>
          </p:nvPr>
        </p:nvSpPr>
        <p:spPr/>
        <p:txBody>
          <a:bodyPr/>
          <a:lstStyle/>
          <a:p>
            <a:fld id="{9EA96160-45EA-40A0-BC08-51C6462A2FCB}" type="slidenum">
              <a:rPr lang="en-US" smtClean="0"/>
              <a:pPr/>
              <a:t>4</a:t>
            </a:fld>
            <a:endParaRPr lang="en-US" dirty="0"/>
          </a:p>
        </p:txBody>
      </p:sp>
    </p:spTree>
    <p:extLst>
      <p:ext uri="{BB962C8B-B14F-4D97-AF65-F5344CB8AC3E}">
        <p14:creationId xmlns:p14="http://schemas.microsoft.com/office/powerpoint/2010/main" val="4077039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smtClean="0"/>
              <a:t>We will start with showing </a:t>
            </a:r>
            <a:r>
              <a:rPr lang="en-US" baseline="0" dirty="0" smtClean="0"/>
              <a:t> several examples that enabled us to assume that </a:t>
            </a:r>
            <a:r>
              <a:rPr lang="en-US" dirty="0" smtClean="0"/>
              <a:t>H19</a:t>
            </a:r>
            <a:r>
              <a:rPr lang="en-US" baseline="0" dirty="0" smtClean="0"/>
              <a:t> is responsible for tumorigenesis as a response mechanism to various stress conditions. and the first example is genome instability</a:t>
            </a:r>
            <a:endParaRPr lang="en-US" dirty="0"/>
          </a:p>
        </p:txBody>
      </p:sp>
      <p:sp>
        <p:nvSpPr>
          <p:cNvPr id="4" name="מציין מיקום של מספר שקופית 3"/>
          <p:cNvSpPr>
            <a:spLocks noGrp="1"/>
          </p:cNvSpPr>
          <p:nvPr>
            <p:ph type="sldNum" sz="quarter" idx="10"/>
          </p:nvPr>
        </p:nvSpPr>
        <p:spPr/>
        <p:txBody>
          <a:bodyPr/>
          <a:lstStyle/>
          <a:p>
            <a:fld id="{7C4530AB-753F-4BF7-81BC-756931BD7C21}" type="slidenum">
              <a:rPr lang="en-US" smtClean="0"/>
              <a:pPr/>
              <a:t>5</a:t>
            </a:fld>
            <a:endParaRPr lang="en-US"/>
          </a:p>
        </p:txBody>
      </p:sp>
    </p:spTree>
    <p:extLst>
      <p:ext uri="{BB962C8B-B14F-4D97-AF65-F5344CB8AC3E}">
        <p14:creationId xmlns:p14="http://schemas.microsoft.com/office/powerpoint/2010/main" val="3652128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u="none" baseline="0" dirty="0" smtClean="0"/>
              <a:t>Chromosomal  instability is considered as an initial protection against tumorigenesis . Polyploidy makes it difficult to cells to rapidly proliferate. However it is a state that lowers the activation energy towards further caner, (since it is) being a good starting point for further mutational events and cellular imbalance.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u="none" baseline="0" dirty="0" smtClean="0"/>
              <a:t>Studying liver and bone marrow models, </a:t>
            </a:r>
            <a:r>
              <a:rPr lang="en-US" sz="1000" b="0" u="none" dirty="0" err="1" smtClean="0"/>
              <a:t>Zipori</a:t>
            </a:r>
            <a:r>
              <a:rPr lang="en-US" sz="1000" b="0" u="none" baseline="0" dirty="0" smtClean="0"/>
              <a:t> and his colleagues </a:t>
            </a:r>
            <a:r>
              <a:rPr lang="en-US" sz="1000" b="0" u="sng" baseline="0" dirty="0" smtClean="0"/>
              <a:t>have(?) shown </a:t>
            </a:r>
            <a:r>
              <a:rPr lang="en-US" sz="1000" b="0" u="none" baseline="0" dirty="0" smtClean="0"/>
              <a:t>that decline in p53 led to elevation in h19  level, an already  described </a:t>
            </a:r>
            <a:r>
              <a:rPr lang="en-US" sz="1000" b="0" u="none" baseline="0" dirty="0" err="1" smtClean="0"/>
              <a:t>reuglatory</a:t>
            </a:r>
            <a:r>
              <a:rPr lang="en-US" sz="1000" b="0" u="none" baseline="0" dirty="0" smtClean="0"/>
              <a:t> connection reported by us and others. But they’ve also shown that P53 decline can lead either to </a:t>
            </a:r>
            <a:r>
              <a:rPr lang="en-US" sz="1000" b="0" u="none" baseline="0" dirty="0" err="1" smtClean="0"/>
              <a:t>ployploidy</a:t>
            </a:r>
            <a:r>
              <a:rPr lang="en-US" sz="1000" b="0" u="none" baseline="0" dirty="0" smtClean="0"/>
              <a:t>  or to h19 upregulation.  </a:t>
            </a:r>
            <a:r>
              <a:rPr lang="en-US" sz="1000" b="0" u="none" baseline="0" dirty="0" err="1" smtClean="0"/>
              <a:t>whILE</a:t>
            </a:r>
            <a:r>
              <a:rPr lang="en-US" sz="1000" b="0" u="none" baseline="0" dirty="0" smtClean="0"/>
              <a:t> polyploidy puts, at least temporarily, breaks on tumorigenesis,  they found that the alternate H19 upregulation supports tumorigenic phenotype.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u="none" baseline="0" dirty="0" smtClean="0"/>
              <a:t>Therefore, this is one of the early stages in which h19 reacts to stress- in this case P53 DOWNREGULATION - by enhancing a tumorigenic phenotype instead of other stress management mechanisms- like polyploidy.</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u="none"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u="none" dirty="0" smtClean="0"/>
          </a:p>
        </p:txBody>
      </p:sp>
      <p:sp>
        <p:nvSpPr>
          <p:cNvPr id="4" name="מציין מיקום של מספר שקופית 3"/>
          <p:cNvSpPr>
            <a:spLocks noGrp="1"/>
          </p:cNvSpPr>
          <p:nvPr>
            <p:ph type="sldNum" sz="quarter" idx="10"/>
          </p:nvPr>
        </p:nvSpPr>
        <p:spPr/>
        <p:txBody>
          <a:bodyPr/>
          <a:lstStyle/>
          <a:p>
            <a:fld id="{6A2277AD-6263-47BE-86B9-D44ED6A73ADB}" type="slidenum">
              <a:rPr lang="en-US" smtClean="0"/>
              <a:pPr/>
              <a:t>6</a:t>
            </a:fld>
            <a:endParaRPr lang="en-US"/>
          </a:p>
        </p:txBody>
      </p:sp>
    </p:spTree>
    <p:extLst>
      <p:ext uri="{BB962C8B-B14F-4D97-AF65-F5344CB8AC3E}">
        <p14:creationId xmlns:p14="http://schemas.microsoft.com/office/powerpoint/2010/main" val="1346397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smtClean="0"/>
              <a:t>The</a:t>
            </a:r>
            <a:r>
              <a:rPr lang="en-US" baseline="0" dirty="0" smtClean="0"/>
              <a:t> results </a:t>
            </a:r>
            <a:r>
              <a:rPr lang="en-US" baseline="0" dirty="0" err="1" smtClean="0"/>
              <a:t>i’ve</a:t>
            </a:r>
            <a:r>
              <a:rPr lang="en-US" baseline="0" dirty="0" smtClean="0"/>
              <a:t> just shown  align with several findings by our lab </a:t>
            </a:r>
            <a:endParaRPr lang="en-US" dirty="0" smtClean="0"/>
          </a:p>
          <a:p>
            <a:r>
              <a:rPr lang="en-US" dirty="0" smtClean="0"/>
              <a:t>For example,</a:t>
            </a:r>
            <a:r>
              <a:rPr lang="en-US" baseline="0" dirty="0" smtClean="0"/>
              <a:t> when comparing proliferation in response to serum starvation stress, we have seen that H19 overexpression enhances proliferation even under starvation. </a:t>
            </a:r>
            <a:endParaRPr lang="en-US" dirty="0"/>
          </a:p>
        </p:txBody>
      </p:sp>
      <p:sp>
        <p:nvSpPr>
          <p:cNvPr id="4" name="מציין מיקום של מספר שקופית 3"/>
          <p:cNvSpPr>
            <a:spLocks noGrp="1"/>
          </p:cNvSpPr>
          <p:nvPr>
            <p:ph type="sldNum" sz="quarter" idx="10"/>
          </p:nvPr>
        </p:nvSpPr>
        <p:spPr/>
        <p:txBody>
          <a:bodyPr/>
          <a:lstStyle/>
          <a:p>
            <a:fld id="{7C4530AB-753F-4BF7-81BC-756931BD7C21}" type="slidenum">
              <a:rPr lang="en-US" smtClean="0"/>
              <a:pPr/>
              <a:t>7</a:t>
            </a:fld>
            <a:endParaRPr lang="en-US"/>
          </a:p>
        </p:txBody>
      </p:sp>
    </p:spTree>
    <p:extLst>
      <p:ext uri="{BB962C8B-B14F-4D97-AF65-F5344CB8AC3E}">
        <p14:creationId xmlns:p14="http://schemas.microsoft.com/office/powerpoint/2010/main" val="2856719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smtClean="0"/>
              <a:t>Hypoxia , which is a common</a:t>
            </a:r>
            <a:r>
              <a:rPr lang="en-US" baseline="0" dirty="0" smtClean="0"/>
              <a:t> stress condition in many tumors is, </a:t>
            </a:r>
            <a:r>
              <a:rPr lang="en-US" baseline="0" dirty="0" err="1" smtClean="0"/>
              <a:t>perse</a:t>
            </a:r>
            <a:r>
              <a:rPr lang="en-US" baseline="0" dirty="0" smtClean="0"/>
              <a:t>, a trigger for many processes typical to cancer. not only genome instability that we have just described, but also </a:t>
            </a:r>
            <a:r>
              <a:rPr lang="en-US" baseline="0" dirty="0" err="1" smtClean="0"/>
              <a:t>stemness</a:t>
            </a:r>
            <a:r>
              <a:rPr lang="en-US" baseline="0" dirty="0" smtClean="0"/>
              <a:t>, angiogenesis to cope with hypoxia, multi-drug resistance and epithelial to mesenchymal transition.</a:t>
            </a:r>
          </a:p>
          <a:p>
            <a:pPr marL="171450" indent="-171450">
              <a:buFont typeface="Arial" panose="020B0604020202020204" pitchFamily="34" charset="0"/>
              <a:buChar char="•"/>
            </a:pPr>
            <a:r>
              <a:rPr lang="en-US" baseline="0" dirty="0" smtClean="0"/>
              <a:t>We’ve  found that H19 is upregulated upon hypoxia as seen in hepatocellular cancer cells,…… </a:t>
            </a:r>
          </a:p>
          <a:p>
            <a:pPr marL="171450" indent="-171450">
              <a:buFont typeface="Arial" panose="020B0604020202020204" pitchFamily="34" charset="0"/>
              <a:buChar char="•"/>
            </a:pPr>
            <a:r>
              <a:rPr lang="en-US" baseline="0" dirty="0" smtClean="0"/>
              <a:t>We also have shown that mimicry of hypoxia using cobalt chloride (that </a:t>
            </a:r>
            <a:r>
              <a:rPr lang="en-US" baseline="0" dirty="0" err="1" smtClean="0"/>
              <a:t>stabililizes</a:t>
            </a:r>
            <a:r>
              <a:rPr lang="en-US" baseline="0" dirty="0" smtClean="0"/>
              <a:t> hif1alpha ) </a:t>
            </a:r>
            <a:r>
              <a:rPr lang="en-US" baseline="0" dirty="0" err="1" smtClean="0"/>
              <a:t>upregultes</a:t>
            </a:r>
            <a:r>
              <a:rPr lang="en-US" baseline="0" dirty="0" smtClean="0"/>
              <a:t> h19.</a:t>
            </a:r>
          </a:p>
          <a:p>
            <a:pPr marL="171450" indent="-171450">
              <a:buFont typeface="Arial" panose="020B0604020202020204" pitchFamily="34" charset="0"/>
              <a:buChar char="•"/>
            </a:pPr>
            <a:r>
              <a:rPr lang="en-US" baseline="0" dirty="0" smtClean="0"/>
              <a:t>We have also validated, what is not shown here, by </a:t>
            </a:r>
            <a:r>
              <a:rPr lang="en-US" baseline="0" dirty="0" err="1" smtClean="0"/>
              <a:t>rna</a:t>
            </a:r>
            <a:r>
              <a:rPr lang="en-US" baseline="0" dirty="0" smtClean="0"/>
              <a:t> silencing of hif1 alpha that this factor is essential for h19 upregulation in hypoxia.</a:t>
            </a:r>
            <a:endParaRPr lang="en-US" dirty="0"/>
          </a:p>
        </p:txBody>
      </p:sp>
      <p:sp>
        <p:nvSpPr>
          <p:cNvPr id="4" name="Slide Number Placeholder 3"/>
          <p:cNvSpPr>
            <a:spLocks noGrp="1"/>
          </p:cNvSpPr>
          <p:nvPr>
            <p:ph type="sldNum" sz="quarter" idx="10"/>
          </p:nvPr>
        </p:nvSpPr>
        <p:spPr/>
        <p:txBody>
          <a:bodyPr/>
          <a:lstStyle/>
          <a:p>
            <a:fld id="{7C4530AB-753F-4BF7-81BC-756931BD7C21}" type="slidenum">
              <a:rPr lang="en-US" smtClean="0"/>
              <a:pPr/>
              <a:t>8</a:t>
            </a:fld>
            <a:endParaRPr lang="en-US"/>
          </a:p>
        </p:txBody>
      </p:sp>
    </p:spTree>
    <p:extLst>
      <p:ext uri="{BB962C8B-B14F-4D97-AF65-F5344CB8AC3E}">
        <p14:creationId xmlns:p14="http://schemas.microsoft.com/office/powerpoint/2010/main" val="3233351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מציין מיקום של תמונת שקופית 1"/>
          <p:cNvSpPr>
            <a:spLocks noGrp="1" noRot="1" noChangeAspect="1" noTextEdit="1"/>
          </p:cNvSpPr>
          <p:nvPr>
            <p:ph type="sldImg"/>
          </p:nvPr>
        </p:nvSpPr>
        <p:spPr>
          <a:xfrm>
            <a:off x="1143000" y="685800"/>
            <a:ext cx="4572000" cy="3429000"/>
          </a:xfrm>
          <a:ln/>
        </p:spPr>
      </p:sp>
      <p:sp>
        <p:nvSpPr>
          <p:cNvPr id="208899" name="מציין מיקום של הערות 2"/>
          <p:cNvSpPr>
            <a:spLocks noGrp="1"/>
          </p:cNvSpPr>
          <p:nvPr>
            <p:ph type="body" idx="1"/>
          </p:nvPr>
        </p:nvSpPr>
        <p:spPr>
          <a:noFill/>
          <a:ln/>
        </p:spPr>
        <p:txBody>
          <a:bodyPr/>
          <a:lstStyle/>
          <a:p>
            <a:pPr>
              <a:spcBef>
                <a:spcPct val="0"/>
              </a:spcBef>
            </a:pPr>
            <a:r>
              <a:rPr lang="en-US" dirty="0" smtClean="0"/>
              <a:t>We</a:t>
            </a:r>
            <a:r>
              <a:rPr lang="en-US" baseline="0" dirty="0" smtClean="0"/>
              <a:t> have noticed that upregulation of h19 in response to hypoxia was detected mainly in p53 null or mutant cells in a screen of over than 25 cancer cell lines from several indications.</a:t>
            </a:r>
            <a:endParaRPr lang="he-IL" dirty="0" smtClean="0"/>
          </a:p>
        </p:txBody>
      </p:sp>
      <p:sp>
        <p:nvSpPr>
          <p:cNvPr id="208900" name="מציין מיקום של מספר שקופית 3"/>
          <p:cNvSpPr txBox="1">
            <a:spLocks noGrp="1"/>
          </p:cNvSpPr>
          <p:nvPr/>
        </p:nvSpPr>
        <p:spPr bwMode="auto">
          <a:xfrm>
            <a:off x="1535" y="8685878"/>
            <a:ext cx="2972004" cy="456704"/>
          </a:xfrm>
          <a:prstGeom prst="rect">
            <a:avLst/>
          </a:prstGeom>
          <a:noFill/>
          <a:ln w="9525">
            <a:noFill/>
            <a:miter lim="800000"/>
            <a:headEnd/>
            <a:tailEnd/>
          </a:ln>
        </p:spPr>
        <p:txBody>
          <a:bodyPr lIns="91422" tIns="45712" rIns="91422" bIns="45712" anchor="b"/>
          <a:lstStyle/>
          <a:p>
            <a:pPr defTabSz="912958"/>
            <a:fld id="{1428C5A9-B2E7-4501-8693-C980D2B02BED}" type="slidenum">
              <a:rPr lang="he-IL" sz="1200"/>
              <a:pPr defTabSz="912958"/>
              <a:t>9</a:t>
            </a:fld>
            <a:endParaRPr lang="he-IL" sz="1200" dirty="0"/>
          </a:p>
        </p:txBody>
      </p:sp>
    </p:spTree>
    <p:extLst>
      <p:ext uri="{BB962C8B-B14F-4D97-AF65-F5344CB8AC3E}">
        <p14:creationId xmlns:p14="http://schemas.microsoft.com/office/powerpoint/2010/main" val="1994163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1"/>
          <p:cNvGrpSpPr>
            <a:grpSpLocks/>
          </p:cNvGrpSpPr>
          <p:nvPr/>
        </p:nvGrpSpPr>
        <p:grpSpPr bwMode="auto">
          <a:xfrm>
            <a:off x="0" y="0"/>
            <a:ext cx="9144000" cy="6400800"/>
            <a:chOff x="0" y="0"/>
            <a:chExt cx="9144000" cy="6400800"/>
          </a:xfrm>
        </p:grpSpPr>
        <p:sp>
          <p:nvSpPr>
            <p:cNvPr id="5" name="Rectangle 15"/>
            <p:cNvSpPr/>
            <p:nvPr/>
          </p:nvSpPr>
          <p:spPr>
            <a:xfrm>
              <a:off x="1828800" y="4572000"/>
              <a:ext cx="6858000" cy="1828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a:solidFill>
                  <a:prstClr val="white"/>
                </a:solidFill>
              </a:endParaRPr>
            </a:p>
          </p:txBody>
        </p:sp>
        <p:grpSp>
          <p:nvGrpSpPr>
            <p:cNvPr id="6" name="Group 10"/>
            <p:cNvGrpSpPr>
              <a:grpSpLocks/>
            </p:cNvGrpSpPr>
            <p:nvPr/>
          </p:nvGrpSpPr>
          <p:grpSpPr bwMode="auto">
            <a:xfrm>
              <a:off x="0" y="0"/>
              <a:ext cx="9144000" cy="6400800"/>
              <a:chOff x="0" y="0"/>
              <a:chExt cx="9144000" cy="6400800"/>
            </a:xfrm>
          </p:grpSpPr>
          <p:sp>
            <p:nvSpPr>
              <p:cNvPr id="8" name="Rectangle 14"/>
              <p:cNvSpPr/>
              <p:nvPr/>
            </p:nvSpPr>
            <p:spPr>
              <a:xfrm>
                <a:off x="0" y="0"/>
                <a:ext cx="1828800" cy="6400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a:solidFill>
                    <a:prstClr val="white"/>
                  </a:solidFill>
                </a:endParaRPr>
              </a:p>
            </p:txBody>
          </p:sp>
          <p:sp>
            <p:nvSpPr>
              <p:cNvPr id="9" name="Rectangle 9"/>
              <p:cNvSpPr/>
              <p:nvPr/>
            </p:nvSpPr>
            <p:spPr>
              <a:xfrm>
                <a:off x="0" y="4572000"/>
                <a:ext cx="9144000" cy="1828800"/>
              </a:xfrm>
              <a:prstGeom prst="rect">
                <a:avLst/>
              </a:prstGeom>
              <a:solidFill>
                <a:schemeClr val="accent1"/>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a:solidFill>
                    <a:prstClr val="white"/>
                  </a:solidFill>
                </a:endParaRPr>
              </a:p>
            </p:txBody>
          </p:sp>
        </p:grpSp>
        <p:sp>
          <p:nvSpPr>
            <p:cNvPr id="7" name="Rectangle 12"/>
            <p:cNvSpPr/>
            <p:nvPr/>
          </p:nvSpPr>
          <p:spPr>
            <a:xfrm>
              <a:off x="0" y="4572000"/>
              <a:ext cx="1828800" cy="18288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a:solidFill>
                  <a:prstClr val="white"/>
                </a:solidFill>
              </a:endParaRPr>
            </a:p>
          </p:txBody>
        </p:sp>
      </p:grpSp>
      <p:sp>
        <p:nvSpPr>
          <p:cNvPr id="3" name="Subtitle 2"/>
          <p:cNvSpPr>
            <a:spLocks noGrp="1"/>
          </p:cNvSpPr>
          <p:nvPr>
            <p:ph type="subTitle" idx="1"/>
          </p:nvPr>
        </p:nvSpPr>
        <p:spPr>
          <a:xfrm>
            <a:off x="1905000" y="5867400"/>
            <a:ext cx="6570722" cy="457200"/>
          </a:xfrm>
        </p:spPr>
        <p:txBody>
          <a:bodyPr>
            <a:normAutofit/>
            <a:scene3d>
              <a:camera prst="orthographicFront"/>
              <a:lightRig rig="soft" dir="t">
                <a:rot lat="0" lon="0" rev="10800000"/>
              </a:lightRig>
            </a:scene3d>
            <a:sp3d>
              <a:contourClr>
                <a:srgbClr val="DDDDDD"/>
              </a:contourClr>
            </a:sp3d>
          </a:bodyPr>
          <a:lstStyle>
            <a:lvl1pPr marL="0" indent="0" algn="l">
              <a:spcBef>
                <a:spcPts val="0"/>
              </a:spcBef>
              <a:buNone/>
              <a:defRPr sz="2000">
                <a:solidFill>
                  <a:schemeClr val="tx1">
                    <a:alpha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2" name="Title 1"/>
          <p:cNvSpPr>
            <a:spLocks noGrp="1"/>
          </p:cNvSpPr>
          <p:nvPr>
            <p:ph type="ctrTitle"/>
          </p:nvPr>
        </p:nvSpPr>
        <p:spPr>
          <a:xfrm>
            <a:off x="1905000" y="4648200"/>
            <a:ext cx="6553200" cy="1219200"/>
          </a:xfrm>
        </p:spPr>
        <p:txBody>
          <a:bodyPr anchor="b" anchorCtr="0">
            <a:noAutofit/>
          </a:bodyPr>
          <a:lstStyle>
            <a:lvl1pPr algn="l">
              <a:defRPr sz="3600"/>
            </a:lvl1pPr>
          </a:lstStyle>
          <a:p>
            <a:r>
              <a:rPr lang="en-US" smtClean="0"/>
              <a:t>Click to edit Master title style</a:t>
            </a:r>
            <a:endParaRPr/>
          </a:p>
        </p:txBody>
      </p:sp>
      <p:sp>
        <p:nvSpPr>
          <p:cNvPr id="10" name="Date Placeholder 3"/>
          <p:cNvSpPr>
            <a:spLocks noGrp="1"/>
          </p:cNvSpPr>
          <p:nvPr>
            <p:ph type="dt" sz="half" idx="10"/>
          </p:nvPr>
        </p:nvSpPr>
        <p:spPr>
          <a:xfrm>
            <a:off x="6934200" y="6553200"/>
            <a:ext cx="1676400" cy="228600"/>
          </a:xfrm>
        </p:spPr>
        <p:txBody>
          <a:bodyPr anchor="t" anchorCtr="0"/>
          <a:lstStyle>
            <a:lvl1pPr marL="0" algn="r" defTabSz="914400" rtl="0" eaLnBrk="1" latinLnBrk="0" hangingPunct="1">
              <a:defRPr sz="900" kern="1200" cap="small" baseline="0">
                <a:solidFill>
                  <a:sysClr val="windowText" lastClr="000000"/>
                </a:solidFill>
                <a:latin typeface="+mj-lt"/>
                <a:ea typeface="+mn-ea"/>
                <a:cs typeface="+mn-cs"/>
              </a:defRPr>
            </a:lvl1pPr>
          </a:lstStyle>
          <a:p>
            <a:pPr>
              <a:defRPr/>
            </a:pPr>
            <a:fld id="{0EA681F1-D3D3-4CC4-A99A-BCBD57477D7F}" type="datetime1">
              <a:rPr lang="en-US" smtClean="0">
                <a:solidFill>
                  <a:prstClr val="black">
                    <a:tint val="75000"/>
                  </a:prstClr>
                </a:solidFill>
              </a:rPr>
              <a:t>10/22/2015</a:t>
            </a:fld>
            <a:endParaRPr lang="en-US" dirty="0">
              <a:solidFill>
                <a:prstClr val="black">
                  <a:tint val="75000"/>
                </a:prstClr>
              </a:solidFill>
            </a:endParaRPr>
          </a:p>
        </p:txBody>
      </p:sp>
      <p:sp>
        <p:nvSpPr>
          <p:cNvPr id="11" name="Footer Placeholder 4"/>
          <p:cNvSpPr>
            <a:spLocks noGrp="1"/>
          </p:cNvSpPr>
          <p:nvPr>
            <p:ph type="ftr" sz="quarter" idx="11"/>
          </p:nvPr>
        </p:nvSpPr>
        <p:spPr>
          <a:xfrm>
            <a:off x="1892300" y="6553200"/>
            <a:ext cx="1676400" cy="228600"/>
          </a:xfrm>
        </p:spPr>
        <p:txBody>
          <a:bodyPr anchor="t" anchorCtr="0"/>
          <a:lstStyle>
            <a:lvl1pPr rtl="1">
              <a:defRPr>
                <a:solidFill>
                  <a:sysClr val="windowText" lastClr="000000"/>
                </a:solidFill>
              </a:defRPr>
            </a:lvl1pPr>
          </a:lstStyle>
          <a:p>
            <a:pPr>
              <a:defRPr/>
            </a:pPr>
            <a:endParaRPr lang="en-US" dirty="0">
              <a:solidFill>
                <a:prstClr val="black">
                  <a:tint val="75000"/>
                </a:prstClr>
              </a:solidFill>
            </a:endParaRPr>
          </a:p>
        </p:txBody>
      </p:sp>
      <p:sp>
        <p:nvSpPr>
          <p:cNvPr id="12" name="Slide Number Placeholder 5"/>
          <p:cNvSpPr>
            <a:spLocks noGrp="1"/>
          </p:cNvSpPr>
          <p:nvPr>
            <p:ph type="sldNum" sz="quarter" idx="12"/>
          </p:nvPr>
        </p:nvSpPr>
        <p:spPr>
          <a:xfrm>
            <a:off x="4870450" y="6553200"/>
            <a:ext cx="762000" cy="228600"/>
          </a:xfrm>
        </p:spPr>
        <p:txBody>
          <a:bodyPr/>
          <a:lstStyle>
            <a:lvl1pPr rtl="1">
              <a:defRPr sz="900"/>
            </a:lvl1pPr>
          </a:lstStyle>
          <a:p>
            <a:pPr fontAlgn="base">
              <a:spcBef>
                <a:spcPct val="0"/>
              </a:spcBef>
              <a:spcAft>
                <a:spcPct val="0"/>
              </a:spcAft>
            </a:pPr>
            <a:fld id="{4C21CE2B-7C2F-40CB-82A7-330D06354035}" type="slidenum">
              <a:rPr lang="en-US" altLang="en-US" smtClean="0"/>
              <a:pPr fontAlgn="base">
                <a:spcBef>
                  <a:spcPct val="0"/>
                </a:spcBef>
                <a:spcAft>
                  <a:spcPct val="0"/>
                </a:spcAft>
              </a:pPr>
              <a:t>‹#›</a:t>
            </a:fld>
            <a:endParaRPr lang="en-US" altLang="en-US" dirty="0" smtClean="0"/>
          </a:p>
        </p:txBody>
      </p:sp>
    </p:spTree>
  </p:cSld>
  <p:clrMapOvr>
    <a:masterClrMapping/>
  </p:clrMapOvr>
  <p:transition>
    <p:pull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lvl1pPr rtl="1">
              <a:defRPr/>
            </a:lvl1pPr>
          </a:lstStyle>
          <a:p>
            <a:pPr>
              <a:defRPr/>
            </a:pPr>
            <a:fld id="{BF2F9013-2537-43B9-928A-EB2300016849}" type="datetime1">
              <a:rPr lang="en-US" smtClean="0">
                <a:solidFill>
                  <a:prstClr val="black">
                    <a:tint val="75000"/>
                  </a:prstClr>
                </a:solidFill>
              </a:rPr>
              <a:t>10/22/2015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rtl="1">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rtl="1">
              <a:defRPr/>
            </a:lvl1pPr>
          </a:lstStyle>
          <a:p>
            <a:pPr fontAlgn="base">
              <a:spcBef>
                <a:spcPct val="0"/>
              </a:spcBef>
              <a:spcAft>
                <a:spcPct val="0"/>
              </a:spcAft>
            </a:pPr>
            <a:fld id="{4C21CE2B-7C2F-40CB-82A7-330D06354035}" type="slidenum">
              <a:rPr lang="en-US" altLang="en-US" smtClean="0"/>
              <a:pPr fontAlgn="base">
                <a:spcBef>
                  <a:spcPct val="0"/>
                </a:spcBef>
                <a:spcAft>
                  <a:spcPct val="0"/>
                </a:spcAft>
              </a:pPr>
              <a:t>‹#›</a:t>
            </a:fld>
            <a:endParaRPr lang="en-US" altLang="en-US" dirty="0" smtClean="0"/>
          </a:p>
        </p:txBody>
      </p:sp>
    </p:spTree>
  </p:cSld>
  <p:clrMapOvr>
    <a:masterClrMapping/>
  </p:clrMapOvr>
  <p:transition>
    <p:pull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4" name="Group 10"/>
          <p:cNvGrpSpPr>
            <a:grpSpLocks/>
          </p:cNvGrpSpPr>
          <p:nvPr/>
        </p:nvGrpSpPr>
        <p:grpSpPr bwMode="auto">
          <a:xfrm>
            <a:off x="0" y="0"/>
            <a:ext cx="9144000" cy="6858000"/>
            <a:chOff x="-442912" y="457200"/>
            <a:chExt cx="9144000" cy="6858000"/>
          </a:xfrm>
        </p:grpSpPr>
        <p:sp>
          <p:nvSpPr>
            <p:cNvPr id="5" name="Rectangle 17"/>
            <p:cNvSpPr/>
            <p:nvPr/>
          </p:nvSpPr>
          <p:spPr>
            <a:xfrm>
              <a:off x="-442912" y="457200"/>
              <a:ext cx="9129712" cy="1676400"/>
            </a:xfrm>
            <a:prstGeom prst="rect">
              <a:avLst/>
            </a:prstGeom>
            <a:solidFill>
              <a:schemeClr val="accent3"/>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a:solidFill>
                  <a:prstClr val="white"/>
                </a:solidFill>
              </a:endParaRPr>
            </a:p>
          </p:txBody>
        </p:sp>
        <p:sp>
          <p:nvSpPr>
            <p:cNvPr id="6" name="Rectangle 18"/>
            <p:cNvSpPr/>
            <p:nvPr/>
          </p:nvSpPr>
          <p:spPr>
            <a:xfrm>
              <a:off x="6872288" y="457200"/>
              <a:ext cx="18288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a:solidFill>
                  <a:prstClr val="white"/>
                </a:solidFill>
              </a:endParaRPr>
            </a:p>
          </p:txBody>
        </p:sp>
        <p:sp>
          <p:nvSpPr>
            <p:cNvPr id="7" name="Rectangle 19"/>
            <p:cNvSpPr/>
            <p:nvPr/>
          </p:nvSpPr>
          <p:spPr>
            <a:xfrm>
              <a:off x="6872288" y="457200"/>
              <a:ext cx="1828800" cy="167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a:solidFill>
                  <a:prstClr val="white"/>
                </a:solidFill>
              </a:endParaRPr>
            </a:p>
          </p:txBody>
        </p:sp>
        <p:sp>
          <p:nvSpPr>
            <p:cNvPr id="8" name="Oval 20"/>
            <p:cNvSpPr/>
            <p:nvPr/>
          </p:nvSpPr>
          <p:spPr>
            <a:xfrm>
              <a:off x="7367588" y="876300"/>
              <a:ext cx="838200" cy="83820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a:solidFill>
                  <a:prstClr val="white"/>
                </a:solidFill>
              </a:endParaRPr>
            </a:p>
          </p:txBody>
        </p:sp>
      </p:grpSp>
      <p:sp>
        <p:nvSpPr>
          <p:cNvPr id="2" name="Vertical Title 1"/>
          <p:cNvSpPr>
            <a:spLocks noGrp="1"/>
          </p:cNvSpPr>
          <p:nvPr>
            <p:ph type="title" orient="vert"/>
          </p:nvPr>
        </p:nvSpPr>
        <p:spPr>
          <a:xfrm>
            <a:off x="7467600" y="2298700"/>
            <a:ext cx="1447800" cy="3827463"/>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33400" y="2286000"/>
            <a:ext cx="5943600" cy="3840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9" name="Date Placeholder 3"/>
          <p:cNvSpPr>
            <a:spLocks noGrp="1"/>
          </p:cNvSpPr>
          <p:nvPr>
            <p:ph type="dt" sz="half" idx="10"/>
          </p:nvPr>
        </p:nvSpPr>
        <p:spPr/>
        <p:txBody>
          <a:bodyPr/>
          <a:lstStyle>
            <a:lvl1pPr rtl="1">
              <a:defRPr/>
            </a:lvl1pPr>
          </a:lstStyle>
          <a:p>
            <a:pPr>
              <a:defRPr/>
            </a:pPr>
            <a:fld id="{01323476-3EC0-4523-A8FC-E9DFB2C1EAD5}" type="datetime1">
              <a:rPr lang="en-US" smtClean="0">
                <a:solidFill>
                  <a:prstClr val="black">
                    <a:tint val="75000"/>
                  </a:prstClr>
                </a:solidFill>
              </a:rPr>
              <a:t>10/22/2015</a:t>
            </a:fld>
            <a:endParaRPr lang="en-US" dirty="0">
              <a:solidFill>
                <a:prstClr val="black">
                  <a:tint val="75000"/>
                </a:prstClr>
              </a:solidFill>
            </a:endParaRPr>
          </a:p>
        </p:txBody>
      </p:sp>
      <p:sp>
        <p:nvSpPr>
          <p:cNvPr id="10" name="Footer Placeholder 4"/>
          <p:cNvSpPr>
            <a:spLocks noGrp="1"/>
          </p:cNvSpPr>
          <p:nvPr>
            <p:ph type="ftr" sz="quarter" idx="11"/>
          </p:nvPr>
        </p:nvSpPr>
        <p:spPr/>
        <p:txBody>
          <a:bodyPr/>
          <a:lstStyle>
            <a:lvl1pPr rtl="1">
              <a:defRPr/>
            </a:lvl1pPr>
          </a:lstStyle>
          <a:p>
            <a:pPr>
              <a:defRPr/>
            </a:pPr>
            <a:endParaRPr lang="en-US" dirty="0">
              <a:solidFill>
                <a:prstClr val="black">
                  <a:tint val="75000"/>
                </a:prstClr>
              </a:solidFill>
            </a:endParaRPr>
          </a:p>
        </p:txBody>
      </p:sp>
      <p:sp>
        <p:nvSpPr>
          <p:cNvPr id="11" name="Slide Number Placeholder 5"/>
          <p:cNvSpPr>
            <a:spLocks noGrp="1"/>
          </p:cNvSpPr>
          <p:nvPr>
            <p:ph type="sldNum" sz="quarter" idx="12"/>
          </p:nvPr>
        </p:nvSpPr>
        <p:spPr>
          <a:xfrm>
            <a:off x="7848600" y="533400"/>
            <a:ext cx="762000" cy="609600"/>
          </a:xfrm>
        </p:spPr>
        <p:txBody>
          <a:bodyPr/>
          <a:lstStyle>
            <a:lvl1pPr rtl="1">
              <a:defRPr/>
            </a:lvl1pPr>
          </a:lstStyle>
          <a:p>
            <a:pPr fontAlgn="base">
              <a:spcBef>
                <a:spcPct val="0"/>
              </a:spcBef>
              <a:spcAft>
                <a:spcPct val="0"/>
              </a:spcAft>
            </a:pPr>
            <a:fld id="{4C21CE2B-7C2F-40CB-82A7-330D06354035}" type="slidenum">
              <a:rPr lang="en-US" altLang="en-US" smtClean="0"/>
              <a:pPr fontAlgn="base">
                <a:spcBef>
                  <a:spcPct val="0"/>
                </a:spcBef>
                <a:spcAft>
                  <a:spcPct val="0"/>
                </a:spcAft>
              </a:pPr>
              <a:t>‹#›</a:t>
            </a:fld>
            <a:endParaRPr lang="en-US" altLang="en-US" dirty="0" smtClean="0"/>
          </a:p>
        </p:txBody>
      </p:sp>
    </p:spTree>
  </p:cSld>
  <p:clrMapOvr>
    <a:masterClrMapping/>
  </p:clrMapOvr>
  <p:transition>
    <p:pull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he-IL"/>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lipArt Placeholder 3"/>
          <p:cNvSpPr>
            <a:spLocks noGrp="1"/>
          </p:cNvSpPr>
          <p:nvPr>
            <p:ph type="clipArt" sz="half" idx="2"/>
          </p:nvPr>
        </p:nvSpPr>
        <p:spPr>
          <a:xfrm>
            <a:off x="4648200" y="1981200"/>
            <a:ext cx="3810000" cy="4114800"/>
          </a:xfrm>
        </p:spPr>
        <p:txBody>
          <a:bodyPr rtlCol="0">
            <a:normAutofit/>
          </a:bodyPr>
          <a:lstStyle/>
          <a:p>
            <a:pPr lvl="0"/>
            <a:r>
              <a:rPr lang="en-US" noProof="0" smtClean="0"/>
              <a:t>Click icon to add clip art</a:t>
            </a:r>
            <a:endParaRPr lang="he-IL" noProof="0"/>
          </a:p>
        </p:txBody>
      </p:sp>
      <p:sp>
        <p:nvSpPr>
          <p:cNvPr id="5" name="Date Placeholder 4"/>
          <p:cNvSpPr>
            <a:spLocks noGrp="1"/>
          </p:cNvSpPr>
          <p:nvPr>
            <p:ph type="dt" sz="half" idx="10"/>
          </p:nvPr>
        </p:nvSpPr>
        <p:spPr>
          <a:xfrm>
            <a:off x="685800" y="6248400"/>
            <a:ext cx="1905000" cy="457200"/>
          </a:xfrm>
        </p:spPr>
        <p:txBody>
          <a:bodyPr/>
          <a:lstStyle>
            <a:lvl1pPr rtl="1">
              <a:defRPr/>
            </a:lvl1pPr>
          </a:lstStyle>
          <a:p>
            <a:pPr>
              <a:defRPr/>
            </a:pPr>
            <a:fld id="{084FD723-6B15-4011-BAF3-1FBDD19C24B7}" type="datetime1">
              <a:rPr lang="en-US" smtClean="0">
                <a:solidFill>
                  <a:prstClr val="black">
                    <a:tint val="75000"/>
                  </a:prstClr>
                </a:solidFill>
              </a:rPr>
              <a:t>10/22/2015</a:t>
            </a:fld>
            <a:endParaRPr lang="en-US" dirty="0">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rtl="1">
              <a:defRPr/>
            </a:lvl1p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rtl="1">
              <a:defRPr/>
            </a:lvl1pPr>
          </a:lstStyle>
          <a:p>
            <a:pPr fontAlgn="base">
              <a:spcBef>
                <a:spcPct val="0"/>
              </a:spcBef>
              <a:spcAft>
                <a:spcPct val="0"/>
              </a:spcAft>
            </a:pPr>
            <a:fld id="{4C21CE2B-7C2F-40CB-82A7-330D06354035}" type="slidenum">
              <a:rPr lang="en-US" altLang="en-US" smtClean="0"/>
              <a:pPr fontAlgn="base">
                <a:spcBef>
                  <a:spcPct val="0"/>
                </a:spcBef>
                <a:spcAft>
                  <a:spcPct val="0"/>
                </a:spcAft>
              </a:pPr>
              <a:t>‹#›</a:t>
            </a:fld>
            <a:endParaRPr lang="en-US" altLang="en-US" dirty="0" smtClean="0"/>
          </a:p>
        </p:txBody>
      </p:sp>
    </p:spTree>
  </p:cSld>
  <p:clrMapOvr>
    <a:masterClrMapping/>
  </p:clrMapOvr>
  <p:transition>
    <p:pull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defRPr/>
            </a:pPr>
            <a:endParaRPr lang="he-IL">
              <a:latin typeface="Arial" pitchFamily="34" charset="0"/>
              <a:cs typeface="Arial" pitchFamily="34" charset="0"/>
            </a:endParaRPr>
          </a:p>
        </p:txBody>
      </p:sp>
      <p:sp>
        <p:nvSpPr>
          <p:cNvPr id="168962"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smtClean="0"/>
              <a:t>Click to edit Master title style</a:t>
            </a:r>
            <a:endParaRPr lang="en-US"/>
          </a:p>
        </p:txBody>
      </p:sp>
      <p:sp>
        <p:nvSpPr>
          <p:cNvPr id="16896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smtClean="0"/>
              <a:t>Click to edit Master subtitle style</a:t>
            </a:r>
            <a:endParaRPr lang="en-US"/>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95534F20-AA5B-46B7-95B8-3C2FCAAA9AFC}" type="slidenum">
              <a:rPr lang="he-IL"/>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fld id="{ADD25828-70BE-44EC-B8B1-C4CC1B36541E}" type="datetime1">
              <a:rPr lang="en-US" smtClean="0"/>
              <a:t>10/22/2015</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fld id="{C11A2499-6DCD-423B-BADB-100189C33501}" type="datetime1">
              <a:rPr lang="en-US" smtClean="0"/>
              <a:t>10/22/2015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0A9AE5-E1A7-4A27-9961-B048A4903CB1}" type="slidenum">
              <a:rPr lang="he-IL"/>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he-I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8937D336-20B9-4474-8260-999A06D90804}" type="datetime1">
              <a:rPr lang="en-US" smtClean="0"/>
              <a:t>10/22/2015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302D46-DE62-41BA-8180-C031D83680FF}" type="slidenum">
              <a:rPr lang="he-IL"/>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Rectangle 4"/>
          <p:cNvSpPr>
            <a:spLocks noGrp="1" noChangeArrowheads="1"/>
          </p:cNvSpPr>
          <p:nvPr>
            <p:ph type="dt" sz="half" idx="10"/>
          </p:nvPr>
        </p:nvSpPr>
        <p:spPr>
          <a:ln/>
        </p:spPr>
        <p:txBody>
          <a:bodyPr/>
          <a:lstStyle>
            <a:lvl1pPr>
              <a:defRPr/>
            </a:lvl1pPr>
          </a:lstStyle>
          <a:p>
            <a:pPr>
              <a:defRPr/>
            </a:pPr>
            <a:fld id="{A7A1D651-F025-41A5-AEBA-8947368AE3CF}" type="datetime1">
              <a:rPr lang="en-US" smtClean="0"/>
              <a:t>10/22/2015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3AEAACB-8A9A-41F6-85BB-6248226511A2}" type="slidenum">
              <a:rPr lang="he-IL"/>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he-I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7" name="Rectangle 4"/>
          <p:cNvSpPr>
            <a:spLocks noGrp="1" noChangeArrowheads="1"/>
          </p:cNvSpPr>
          <p:nvPr>
            <p:ph type="dt" sz="half" idx="10"/>
          </p:nvPr>
        </p:nvSpPr>
        <p:spPr>
          <a:ln/>
        </p:spPr>
        <p:txBody>
          <a:bodyPr/>
          <a:lstStyle>
            <a:lvl1pPr>
              <a:defRPr/>
            </a:lvl1pPr>
          </a:lstStyle>
          <a:p>
            <a:pPr>
              <a:defRPr/>
            </a:pPr>
            <a:fld id="{5887371D-B309-41DA-8346-DE02FA2AC841}" type="datetime1">
              <a:rPr lang="en-US" smtClean="0"/>
              <a:t>10/22/2015</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8718DF4-2F3E-4A3D-A156-C4A6FDB9CF36}" type="slidenum">
              <a:rPr lang="he-IL"/>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Rectangle 4"/>
          <p:cNvSpPr>
            <a:spLocks noGrp="1" noChangeArrowheads="1"/>
          </p:cNvSpPr>
          <p:nvPr>
            <p:ph type="dt" sz="half" idx="10"/>
          </p:nvPr>
        </p:nvSpPr>
        <p:spPr>
          <a:ln/>
        </p:spPr>
        <p:txBody>
          <a:bodyPr/>
          <a:lstStyle>
            <a:lvl1pPr>
              <a:defRPr/>
            </a:lvl1pPr>
          </a:lstStyle>
          <a:p>
            <a:pPr>
              <a:defRPr/>
            </a:pPr>
            <a:fld id="{9997ECC8-D9AF-4646-A7F0-F3EE15D42F4A}" type="datetime1">
              <a:rPr lang="en-US" smtClean="0"/>
              <a:t>10/22/2015</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E21E9EE-BFA3-48C6-8516-7258A34C7931}" type="slidenum">
              <a:rPr lang="he-IL"/>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AD63B39E-8F0D-4EA5-B2A4-2A6551F3340D}" type="datetime1">
              <a:rPr lang="en-US" smtClean="0"/>
              <a:t>10/22/2015</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9190F5E-80D3-4C12-A5C6-F0293F6E4AB3}" type="slidenum">
              <a:rPr lang="he-IL"/>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lvl1pPr rtl="1">
              <a:defRPr/>
            </a:lvl1pPr>
          </a:lstStyle>
          <a:p>
            <a:pPr>
              <a:defRPr/>
            </a:pPr>
            <a:fld id="{0EAC7F0D-7B88-4240-B6F2-FC0875C4314A}" type="datetime1">
              <a:rPr lang="en-US" smtClean="0">
                <a:solidFill>
                  <a:prstClr val="black">
                    <a:tint val="75000"/>
                  </a:prstClr>
                </a:solidFill>
              </a:rPr>
              <a:t>10/22/2015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rtl="1">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rtl="1">
              <a:defRPr/>
            </a:lvl1pPr>
          </a:lstStyle>
          <a:p>
            <a:pPr fontAlgn="base">
              <a:spcBef>
                <a:spcPct val="0"/>
              </a:spcBef>
              <a:spcAft>
                <a:spcPct val="0"/>
              </a:spcAft>
            </a:pPr>
            <a:fld id="{4C21CE2B-7C2F-40CB-82A7-330D06354035}" type="slidenum">
              <a:rPr lang="en-US" altLang="en-US" smtClean="0"/>
              <a:pPr fontAlgn="base">
                <a:spcBef>
                  <a:spcPct val="0"/>
                </a:spcBef>
                <a:spcAft>
                  <a:spcPct val="0"/>
                </a:spcAft>
              </a:pPr>
              <a:t>‹#›</a:t>
            </a:fld>
            <a:endParaRPr lang="en-US" altLang="en-US" dirty="0" smtClean="0"/>
          </a:p>
        </p:txBody>
      </p:sp>
    </p:spTree>
  </p:cSld>
  <p:clrMapOvr>
    <a:masterClrMapping/>
  </p:clrMapOvr>
  <p:transition>
    <p:pull dir="d"/>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he-I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A311568-A2D3-410C-BB0B-06462D7F6A93}" type="datetime1">
              <a:rPr lang="en-US" smtClean="0"/>
              <a:t>10/22/2015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7E0613-F07C-4BB4-8B2C-C842FB4BF4E2}" type="slidenum">
              <a:rPr lang="he-IL"/>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he-I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he-IL"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95D332B-6343-4A9A-B31D-F07D43438D17}" type="datetime1">
              <a:rPr lang="en-US" smtClean="0"/>
              <a:t>10/22/2015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DFA0E06-452F-497A-B4DB-6F462186DF6C}" type="slidenum">
              <a:rPr lang="he-IL"/>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fld id="{07EB1D53-31CB-46AD-8900-E01AF94218BE}" type="datetime1">
              <a:rPr lang="en-US" smtClean="0"/>
              <a:t>10/22/2015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21E452-AD6C-491C-A25B-08648027963C}" type="slidenum">
              <a:rPr lang="he-IL"/>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he-IL"/>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fld id="{B5F4FCFC-2391-494A-93A8-ECA2DFF649F5}" type="datetime1">
              <a:rPr lang="en-US" smtClean="0"/>
              <a:t>10/22/2015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CDF550-5D29-4D20-8CFC-315D4015F841}" type="slidenum">
              <a:rPr lang="he-IL"/>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D8EDBA8-442B-4AC1-A591-4B81E4C2B5DC}" type="datetime1">
              <a:rPr lang="en-US" smtClean="0">
                <a:solidFill>
                  <a:prstClr val="black">
                    <a:tint val="75000"/>
                  </a:prstClr>
                </a:solidFill>
              </a:rPr>
              <a:t>10/22/2015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D9796-2F01-44CB-8AF9-50594A06049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437E8D-FD29-438B-B032-725F49EF0994}" type="datetime1">
              <a:rPr lang="en-US" smtClean="0">
                <a:solidFill>
                  <a:prstClr val="black">
                    <a:tint val="75000"/>
                  </a:prstClr>
                </a:solidFill>
              </a:rPr>
              <a:t>10/22/2015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D9796-2F01-44CB-8AF9-50594A06049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610BCF-1F23-4869-A6C2-ABA691286284}" type="datetime1">
              <a:rPr lang="en-US" smtClean="0">
                <a:solidFill>
                  <a:prstClr val="black">
                    <a:tint val="75000"/>
                  </a:prstClr>
                </a:solidFill>
              </a:rPr>
              <a:t>10/22/2015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D9796-2F01-44CB-8AF9-50594A06049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F03A8D0-448B-417E-BDC6-CB92FA595A10}" type="datetime1">
              <a:rPr lang="en-US" smtClean="0">
                <a:solidFill>
                  <a:prstClr val="black">
                    <a:tint val="75000"/>
                  </a:prstClr>
                </a:solidFill>
              </a:rPr>
              <a:t>10/22/2015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D9796-2F01-44CB-8AF9-50594A06049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F3F11F1-201A-4BEB-B10D-246355D32861}" type="datetime1">
              <a:rPr lang="en-US" smtClean="0">
                <a:solidFill>
                  <a:prstClr val="black">
                    <a:tint val="75000"/>
                  </a:prstClr>
                </a:solidFill>
              </a:rPr>
              <a:t>10/22/2015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D9796-2F01-44CB-8AF9-50594A06049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78222D9-6D01-4406-96D4-BC906903E284}" type="datetime1">
              <a:rPr lang="en-US" smtClean="0">
                <a:solidFill>
                  <a:prstClr val="black">
                    <a:tint val="75000"/>
                  </a:prstClr>
                </a:solidFill>
              </a:rPr>
              <a:t>10/22/2015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D9796-2F01-44CB-8AF9-50594A06049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4" name="Group 10"/>
          <p:cNvGrpSpPr>
            <a:grpSpLocks/>
          </p:cNvGrpSpPr>
          <p:nvPr/>
        </p:nvGrpSpPr>
        <p:grpSpPr bwMode="auto">
          <a:xfrm>
            <a:off x="0" y="0"/>
            <a:ext cx="9144000" cy="6858000"/>
            <a:chOff x="0" y="0"/>
            <a:chExt cx="9144000" cy="6858000"/>
          </a:xfrm>
        </p:grpSpPr>
        <p:sp>
          <p:nvSpPr>
            <p:cNvPr id="5" name="Rectangle 6"/>
            <p:cNvSpPr/>
            <p:nvPr/>
          </p:nvSpPr>
          <p:spPr>
            <a:xfrm>
              <a:off x="0" y="0"/>
              <a:ext cx="18288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a:solidFill>
                  <a:prstClr val="white"/>
                </a:solidFill>
              </a:endParaRPr>
            </a:p>
          </p:txBody>
        </p:sp>
        <p:sp>
          <p:nvSpPr>
            <p:cNvPr id="6" name="Rectangle 7"/>
            <p:cNvSpPr/>
            <p:nvPr/>
          </p:nvSpPr>
          <p:spPr>
            <a:xfrm>
              <a:off x="0" y="2514600"/>
              <a:ext cx="1828800" cy="18288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a:solidFill>
                  <a:prstClr val="white"/>
                </a:solidFill>
              </a:endParaRPr>
            </a:p>
          </p:txBody>
        </p:sp>
        <p:sp>
          <p:nvSpPr>
            <p:cNvPr id="7" name="Rectangle 8"/>
            <p:cNvSpPr/>
            <p:nvPr/>
          </p:nvSpPr>
          <p:spPr>
            <a:xfrm>
              <a:off x="1828800" y="2514600"/>
              <a:ext cx="7315200" cy="1828800"/>
            </a:xfrm>
            <a:prstGeom prst="rect">
              <a:avLst/>
            </a:prstGeom>
            <a:solidFill>
              <a:schemeClr val="accent1"/>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a:solidFill>
                  <a:prstClr val="white"/>
                </a:solidFill>
              </a:endParaRPr>
            </a:p>
          </p:txBody>
        </p:sp>
      </p:grpSp>
      <p:sp>
        <p:nvSpPr>
          <p:cNvPr id="2" name="Title 1"/>
          <p:cNvSpPr>
            <a:spLocks noGrp="1"/>
          </p:cNvSpPr>
          <p:nvPr>
            <p:ph type="title"/>
          </p:nvPr>
        </p:nvSpPr>
        <p:spPr>
          <a:xfrm>
            <a:off x="1905000" y="2667000"/>
            <a:ext cx="6629400" cy="1143000"/>
          </a:xfrm>
        </p:spPr>
        <p:txBody>
          <a:bodyPr anchor="b" anchorCtr="0">
            <a:noAutofit/>
          </a:bodyPr>
          <a:lstStyle>
            <a:lvl1pPr algn="l" defTabSz="914400" rtl="0" eaLnBrk="1" latinLnBrk="0" hangingPunct="1">
              <a:spcBef>
                <a:spcPct val="0"/>
              </a:spcBef>
              <a:buNone/>
              <a:defRPr sz="3600" kern="1200" cap="small" spc="200"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152400" y="4495800"/>
            <a:ext cx="1524000" cy="2057400"/>
          </a:xfrm>
        </p:spPr>
        <p:txBody>
          <a:bodyPr rtlCol="0">
            <a:normAutofit/>
          </a:bodyPr>
          <a:lstStyle>
            <a:lvl1pPr marL="0" indent="0">
              <a:lnSpc>
                <a:spcPct val="200000"/>
              </a:lnSpc>
              <a:buNone/>
              <a:defRPr sz="1600" b="1" kern="1200">
                <a:solidFill>
                  <a:srgbClr val="000000">
                    <a:alpha val="50196"/>
                  </a:srgb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Date Placeholder 3"/>
          <p:cNvSpPr>
            <a:spLocks noGrp="1"/>
          </p:cNvSpPr>
          <p:nvPr>
            <p:ph type="dt" sz="half" idx="10"/>
          </p:nvPr>
        </p:nvSpPr>
        <p:spPr>
          <a:xfrm>
            <a:off x="6931025" y="6556375"/>
            <a:ext cx="1673225" cy="228600"/>
          </a:xfrm>
        </p:spPr>
        <p:txBody>
          <a:bodyPr/>
          <a:lstStyle>
            <a:lvl1pPr rtl="1">
              <a:defRPr/>
            </a:lvl1pPr>
          </a:lstStyle>
          <a:p>
            <a:pPr>
              <a:defRPr/>
            </a:pPr>
            <a:fld id="{720A8E75-467E-45FC-B3AE-3964EF743A4D}" type="datetime1">
              <a:rPr lang="en-US" smtClean="0">
                <a:solidFill>
                  <a:prstClr val="black">
                    <a:tint val="75000"/>
                  </a:prstClr>
                </a:solidFill>
              </a:rPr>
              <a:t>10/22/2015</a:t>
            </a:fld>
            <a:endParaRPr lang="en-US" dirty="0">
              <a:solidFill>
                <a:prstClr val="black">
                  <a:tint val="75000"/>
                </a:prstClr>
              </a:solidFill>
            </a:endParaRPr>
          </a:p>
        </p:txBody>
      </p:sp>
      <p:sp>
        <p:nvSpPr>
          <p:cNvPr id="9" name="Footer Placeholder 4"/>
          <p:cNvSpPr>
            <a:spLocks noGrp="1"/>
          </p:cNvSpPr>
          <p:nvPr>
            <p:ph type="ftr" sz="quarter" idx="11"/>
          </p:nvPr>
        </p:nvSpPr>
        <p:spPr>
          <a:xfrm>
            <a:off x="1892300" y="6556375"/>
            <a:ext cx="1673225" cy="228600"/>
          </a:xfrm>
        </p:spPr>
        <p:txBody>
          <a:bodyPr/>
          <a:lstStyle>
            <a:lvl1pPr rtl="1">
              <a:defRPr/>
            </a:lvl1pPr>
          </a:lstStyle>
          <a:p>
            <a:pPr>
              <a:defRPr/>
            </a:pPr>
            <a:endParaRPr lang="en-US" dirty="0">
              <a:solidFill>
                <a:prstClr val="black">
                  <a:tint val="75000"/>
                </a:prstClr>
              </a:solidFill>
            </a:endParaRPr>
          </a:p>
        </p:txBody>
      </p:sp>
      <p:sp>
        <p:nvSpPr>
          <p:cNvPr id="10" name="Slide Number Placeholder 5"/>
          <p:cNvSpPr>
            <a:spLocks noGrp="1"/>
          </p:cNvSpPr>
          <p:nvPr>
            <p:ph type="sldNum" sz="quarter" idx="12"/>
          </p:nvPr>
        </p:nvSpPr>
        <p:spPr>
          <a:xfrm>
            <a:off x="4867275" y="6556375"/>
            <a:ext cx="762000" cy="228600"/>
          </a:xfrm>
        </p:spPr>
        <p:txBody>
          <a:bodyPr/>
          <a:lstStyle>
            <a:lvl1pPr>
              <a:defRPr sz="900"/>
            </a:lvl1pPr>
          </a:lstStyle>
          <a:p>
            <a:pPr fontAlgn="base">
              <a:spcBef>
                <a:spcPct val="0"/>
              </a:spcBef>
              <a:spcAft>
                <a:spcPct val="0"/>
              </a:spcAft>
            </a:pPr>
            <a:fld id="{4C21CE2B-7C2F-40CB-82A7-330D06354035}" type="slidenum">
              <a:rPr lang="en-US" altLang="en-US" smtClean="0"/>
              <a:pPr fontAlgn="base">
                <a:spcBef>
                  <a:spcPct val="0"/>
                </a:spcBef>
                <a:spcAft>
                  <a:spcPct val="0"/>
                </a:spcAft>
              </a:pPr>
              <a:t>‹#›</a:t>
            </a:fld>
            <a:endParaRPr lang="en-US" altLang="en-US" dirty="0" smtClean="0"/>
          </a:p>
        </p:txBody>
      </p:sp>
    </p:spTree>
  </p:cSld>
  <p:clrMapOvr>
    <a:masterClrMapping/>
  </p:clrMapOvr>
  <p:transition>
    <p:pull dir="d"/>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D1D33-507B-4397-BC0B-1A3F8A9C5834}" type="datetime1">
              <a:rPr lang="en-US" smtClean="0">
                <a:solidFill>
                  <a:prstClr val="black">
                    <a:tint val="75000"/>
                  </a:prstClr>
                </a:solidFill>
              </a:rPr>
              <a:t>10/22/2015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D9796-2F01-44CB-8AF9-50594A06049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89ED8A-EED0-4607-8DE4-BA8B67509B04}" type="datetime1">
              <a:rPr lang="en-US" smtClean="0">
                <a:solidFill>
                  <a:prstClr val="black">
                    <a:tint val="75000"/>
                  </a:prstClr>
                </a:solidFill>
              </a:rPr>
              <a:t>10/22/2015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D9796-2F01-44CB-8AF9-50594A06049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EF904D-35D3-4D7B-9381-1306E059FB13}" type="datetime1">
              <a:rPr lang="en-US" smtClean="0">
                <a:solidFill>
                  <a:prstClr val="black">
                    <a:tint val="75000"/>
                  </a:prstClr>
                </a:solidFill>
              </a:rPr>
              <a:t>10/22/2015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D9796-2F01-44CB-8AF9-50594A06049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F2CB20-833D-4A98-9C33-CE2A6568C8CD}" type="datetime1">
              <a:rPr lang="en-US" smtClean="0">
                <a:solidFill>
                  <a:prstClr val="black">
                    <a:tint val="75000"/>
                  </a:prstClr>
                </a:solidFill>
              </a:rPr>
              <a:t>10/22/2015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D9796-2F01-44CB-8AF9-50594A06049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E9BB3F-BD17-41AF-ADA9-CFD52FE08974}" type="datetime1">
              <a:rPr lang="en-US" smtClean="0">
                <a:solidFill>
                  <a:prstClr val="black">
                    <a:tint val="75000"/>
                  </a:prstClr>
                </a:solidFill>
              </a:rPr>
              <a:t>10/22/2015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D9796-2F01-44CB-8AF9-50594A06049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38400" y="228600"/>
            <a:ext cx="6248400"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2438400" y="2298700"/>
            <a:ext cx="2971800" cy="3827463"/>
          </a:xfrm>
        </p:spPr>
        <p:txBody>
          <a:bodyPr>
            <a:normAutofit/>
          </a:bodyPr>
          <a:lstStyle>
            <a:lvl1pPr marL="228600" indent="-228600">
              <a:defRPr sz="1800"/>
            </a:lvl1pPr>
            <a:lvl2pPr marL="457200" indent="-228600">
              <a:defRPr sz="1800"/>
            </a:lvl2pPr>
            <a:lvl3pPr marL="685800" indent="-228600">
              <a:defRPr sz="1800"/>
            </a:lvl3pPr>
            <a:lvl4pPr marL="914400" indent="-228600">
              <a:defRPr sz="1800"/>
            </a:lvl4pPr>
            <a:lvl5pPr marL="1143000" indent="-228600">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5715000" y="2298700"/>
            <a:ext cx="2971800" cy="3827463"/>
          </a:xfrm>
        </p:spPr>
        <p:txBody>
          <a:bodyPr>
            <a:normAutofit/>
          </a:bodyPr>
          <a:lstStyle>
            <a:lvl1pPr marL="228600" indent="-228600">
              <a:defRPr sz="1800"/>
            </a:lvl1pPr>
            <a:lvl2pPr marL="457200" indent="-228600">
              <a:defRPr sz="1800"/>
            </a:lvl2pPr>
            <a:lvl3pPr marL="685800" indent="-228600">
              <a:defRPr sz="1800"/>
            </a:lvl3pPr>
            <a:lvl4pPr marL="914400" indent="-228600">
              <a:defRPr sz="1800"/>
            </a:lvl4pPr>
            <a:lvl5pPr marL="1143000" indent="-228600">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lvl1pPr rtl="1">
              <a:defRPr/>
            </a:lvl1pPr>
          </a:lstStyle>
          <a:p>
            <a:pPr>
              <a:defRPr/>
            </a:pPr>
            <a:fld id="{F519EB31-8FB1-4E2E-9F4E-B5AB33F73449}" type="datetime1">
              <a:rPr lang="en-US" smtClean="0">
                <a:solidFill>
                  <a:prstClr val="black">
                    <a:tint val="75000"/>
                  </a:prstClr>
                </a:solidFill>
              </a:rPr>
              <a:t>10/22/2015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rtl="1">
              <a:defRPr/>
            </a:lvl1p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rtl="1">
              <a:defRPr/>
            </a:lvl1pPr>
          </a:lstStyle>
          <a:p>
            <a:pPr fontAlgn="base">
              <a:spcBef>
                <a:spcPct val="0"/>
              </a:spcBef>
              <a:spcAft>
                <a:spcPct val="0"/>
              </a:spcAft>
            </a:pPr>
            <a:fld id="{4C21CE2B-7C2F-40CB-82A7-330D06354035}" type="slidenum">
              <a:rPr lang="en-US" altLang="en-US" smtClean="0"/>
              <a:pPr fontAlgn="base">
                <a:spcBef>
                  <a:spcPct val="0"/>
                </a:spcBef>
                <a:spcAft>
                  <a:spcPct val="0"/>
                </a:spcAft>
              </a:pPr>
              <a:t>‹#›</a:t>
            </a:fld>
            <a:endParaRPr lang="en-US" altLang="en-US" dirty="0" smtClean="0"/>
          </a:p>
        </p:txBody>
      </p:sp>
    </p:spTree>
  </p:cSld>
  <p:clrMapOvr>
    <a:masterClrMapping/>
  </p:clrMapOvr>
  <p:transition>
    <p:pull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38400" y="228600"/>
            <a:ext cx="6248400" cy="1143000"/>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2438400" y="2291697"/>
            <a:ext cx="2971800" cy="639762"/>
          </a:xfrm>
        </p:spPr>
        <p:txBody>
          <a:bodyPr rtlCol="0" anchor="ctr">
            <a:noAutofit/>
          </a:bodyPr>
          <a:lstStyle>
            <a:lvl1pPr marL="0" indent="0">
              <a:buNone/>
              <a:defRPr sz="2200" b="0" kern="120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447925" y="3137647"/>
            <a:ext cx="2971800" cy="2999232"/>
          </a:xfrm>
        </p:spPr>
        <p:txBody>
          <a:bodyPr rtlCol="0">
            <a:normAutofit/>
          </a:bodyPr>
          <a:lstStyle>
            <a:lvl1pPr marL="228600" indent="-228600" algn="l" defTabSz="914400" rtl="0" eaLnBrk="1" latinLnBrk="0" hangingPunct="1">
              <a:buSzPct val="80000"/>
              <a:buFont typeface="Wingdings" pitchFamily="2" charset="2"/>
              <a:defRPr sz="1800" kern="1200">
                <a:solidFill>
                  <a:schemeClr val="tx1"/>
                </a:solidFill>
                <a:latin typeface="+mn-lt"/>
                <a:ea typeface="+mn-ea"/>
                <a:cs typeface="+mn-cs"/>
              </a:defRPr>
            </a:lvl1pPr>
            <a:lvl2pPr marL="457200" indent="-228600" algn="l" defTabSz="914400" rtl="0" eaLnBrk="1" latinLnBrk="0" hangingPunct="1">
              <a:buSzPct val="80000"/>
              <a:buFont typeface="Wingdings" pitchFamily="2" charset="2"/>
              <a:tabLst/>
              <a:defRPr sz="1800" kern="1200">
                <a:solidFill>
                  <a:schemeClr val="tx1"/>
                </a:solidFill>
                <a:latin typeface="+mn-lt"/>
                <a:ea typeface="+mn-ea"/>
                <a:cs typeface="+mn-cs"/>
              </a:defRPr>
            </a:lvl2pPr>
            <a:lvl3pPr marL="685800" indent="-228600" algn="l" defTabSz="914400" rtl="0" eaLnBrk="1" latinLnBrk="0" hangingPunct="1">
              <a:buSzPct val="80000"/>
              <a:buFont typeface="Wingdings" pitchFamily="2" charset="2"/>
              <a:tabLst/>
              <a:defRPr sz="1800" kern="1200">
                <a:solidFill>
                  <a:schemeClr val="tx1"/>
                </a:solidFill>
                <a:latin typeface="+mn-lt"/>
                <a:ea typeface="+mn-ea"/>
                <a:cs typeface="+mn-cs"/>
              </a:defRPr>
            </a:lvl3pPr>
            <a:lvl4pPr marL="914400" indent="-228600" algn="l" defTabSz="914400" rtl="0" eaLnBrk="1" latinLnBrk="0" hangingPunct="1">
              <a:buSzPct val="80000"/>
              <a:buFont typeface="Wingdings" pitchFamily="2" charset="2"/>
              <a:tabLst/>
              <a:defRPr sz="1800" kern="1200">
                <a:solidFill>
                  <a:schemeClr val="tx1"/>
                </a:solidFill>
                <a:latin typeface="+mn-lt"/>
                <a:ea typeface="+mn-ea"/>
                <a:cs typeface="+mn-cs"/>
              </a:defRPr>
            </a:lvl4pPr>
            <a:lvl5pPr marL="1143000" indent="-228600" algn="l" defTabSz="914400" rtl="0" eaLnBrk="1" latinLnBrk="0" hangingPunct="1">
              <a:buSzPct val="80000"/>
              <a:buFont typeface="Wingdings" pitchFamily="2" charset="2"/>
              <a:tabLst/>
              <a:defRPr sz="1800" kern="120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5715000" y="2291697"/>
            <a:ext cx="2971800" cy="639762"/>
          </a:xfrm>
        </p:spPr>
        <p:txBody>
          <a:bodyPr anchor="ctr">
            <a:noAutofit/>
          </a:bodyPr>
          <a:lstStyle>
            <a:lvl1pPr marL="0" indent="0">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715000" y="3137647"/>
            <a:ext cx="2971800" cy="3001962"/>
          </a:xfrm>
        </p:spPr>
        <p:txBody>
          <a:bodyPr rtlCol="0">
            <a:normAutofit/>
          </a:bodyPr>
          <a:lstStyle>
            <a:lvl1pPr marL="228600" indent="-228600" algn="l" defTabSz="914400" rtl="0" eaLnBrk="1" latinLnBrk="0" hangingPunct="1">
              <a:buSzPct val="80000"/>
              <a:buFont typeface="Wingdings" pitchFamily="2" charset="2"/>
              <a:defRPr sz="1800" kern="1200">
                <a:solidFill>
                  <a:schemeClr val="tx1"/>
                </a:solidFill>
                <a:latin typeface="+mn-lt"/>
                <a:ea typeface="+mn-ea"/>
                <a:cs typeface="+mn-cs"/>
              </a:defRPr>
            </a:lvl1pPr>
            <a:lvl2pPr marL="457200" indent="-228600" algn="l" defTabSz="914400" rtl="0" eaLnBrk="1" latinLnBrk="0" hangingPunct="1">
              <a:buSzPct val="80000"/>
              <a:buFont typeface="Wingdings" pitchFamily="2" charset="2"/>
              <a:defRPr sz="1800" kern="1200">
                <a:solidFill>
                  <a:schemeClr val="tx1"/>
                </a:solidFill>
                <a:latin typeface="+mn-lt"/>
                <a:ea typeface="+mn-ea"/>
                <a:cs typeface="+mn-cs"/>
              </a:defRPr>
            </a:lvl2pPr>
            <a:lvl3pPr marL="685800" indent="-228600" algn="l" defTabSz="914400" rtl="0" eaLnBrk="1" latinLnBrk="0" hangingPunct="1">
              <a:buSzPct val="80000"/>
              <a:buFont typeface="Wingdings" pitchFamily="2" charset="2"/>
              <a:defRPr sz="1800" kern="1200">
                <a:solidFill>
                  <a:schemeClr val="tx1"/>
                </a:solidFill>
                <a:latin typeface="+mn-lt"/>
                <a:ea typeface="+mn-ea"/>
                <a:cs typeface="+mn-cs"/>
              </a:defRPr>
            </a:lvl3pPr>
            <a:lvl4pPr marL="914400" indent="-228600" algn="l" defTabSz="914400" rtl="0" eaLnBrk="1" latinLnBrk="0" hangingPunct="1">
              <a:buSzPct val="80000"/>
              <a:buFont typeface="Wingdings" pitchFamily="2" charset="2"/>
              <a:defRPr sz="1800" kern="1200">
                <a:solidFill>
                  <a:schemeClr val="tx1"/>
                </a:solidFill>
                <a:latin typeface="+mn-lt"/>
                <a:ea typeface="+mn-ea"/>
                <a:cs typeface="+mn-cs"/>
              </a:defRPr>
            </a:lvl4pPr>
            <a:lvl5pPr marL="1143000" indent="-228600" algn="l" defTabSz="914400" rtl="0" eaLnBrk="1" latinLnBrk="0" hangingPunct="1">
              <a:buSzPct val="80000"/>
              <a:buFont typeface="Wingdings" pitchFamily="2" charset="2"/>
              <a:defRPr sz="1800" kern="120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lvl1pPr rtl="1">
              <a:defRPr/>
            </a:lvl1pPr>
          </a:lstStyle>
          <a:p>
            <a:pPr>
              <a:defRPr/>
            </a:pPr>
            <a:fld id="{9F6AE810-6346-47EC-A692-D3D9A94A624A}" type="datetime1">
              <a:rPr lang="en-US" smtClean="0">
                <a:solidFill>
                  <a:prstClr val="black">
                    <a:tint val="75000"/>
                  </a:prstClr>
                </a:solidFill>
              </a:rPr>
              <a:t>10/22/2015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rtl="1">
              <a:defRPr/>
            </a:lvl1p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rtl="1">
              <a:defRPr/>
            </a:lvl1pPr>
          </a:lstStyle>
          <a:p>
            <a:pPr fontAlgn="base">
              <a:spcBef>
                <a:spcPct val="0"/>
              </a:spcBef>
              <a:spcAft>
                <a:spcPct val="0"/>
              </a:spcAft>
            </a:pPr>
            <a:fld id="{4C21CE2B-7C2F-40CB-82A7-330D06354035}" type="slidenum">
              <a:rPr lang="en-US" altLang="en-US" smtClean="0"/>
              <a:pPr fontAlgn="base">
                <a:spcBef>
                  <a:spcPct val="0"/>
                </a:spcBef>
                <a:spcAft>
                  <a:spcPct val="0"/>
                </a:spcAft>
              </a:pPr>
              <a:t>‹#›</a:t>
            </a:fld>
            <a:endParaRPr lang="en-US" altLang="en-US" dirty="0" smtClean="0"/>
          </a:p>
        </p:txBody>
      </p:sp>
    </p:spTree>
  </p:cSld>
  <p:clrMapOvr>
    <a:masterClrMapping/>
  </p:clrMapOvr>
  <p:transition>
    <p:pull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grpSp>
        <p:nvGrpSpPr>
          <p:cNvPr id="3" name="Group 10"/>
          <p:cNvGrpSpPr>
            <a:grpSpLocks/>
          </p:cNvGrpSpPr>
          <p:nvPr/>
        </p:nvGrpSpPr>
        <p:grpSpPr bwMode="auto">
          <a:xfrm>
            <a:off x="0" y="0"/>
            <a:ext cx="9144000" cy="1676400"/>
            <a:chOff x="0" y="0"/>
            <a:chExt cx="9144000" cy="1676400"/>
          </a:xfrm>
        </p:grpSpPr>
        <p:sp>
          <p:nvSpPr>
            <p:cNvPr id="4" name="Rectangle 6"/>
            <p:cNvSpPr/>
            <p:nvPr/>
          </p:nvSpPr>
          <p:spPr>
            <a:xfrm>
              <a:off x="0" y="0"/>
              <a:ext cx="9144000" cy="1676400"/>
            </a:xfrm>
            <a:prstGeom prst="rect">
              <a:avLst/>
            </a:prstGeom>
            <a:solidFill>
              <a:schemeClr val="accent1"/>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a:solidFill>
                  <a:prstClr val="white"/>
                </a:solidFill>
              </a:endParaRPr>
            </a:p>
          </p:txBody>
        </p:sp>
        <p:sp>
          <p:nvSpPr>
            <p:cNvPr id="5" name="Rectangle 8"/>
            <p:cNvSpPr/>
            <p:nvPr/>
          </p:nvSpPr>
          <p:spPr>
            <a:xfrm>
              <a:off x="0" y="0"/>
              <a:ext cx="1828800" cy="167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a:solidFill>
                  <a:prstClr val="white"/>
                </a:solidFill>
              </a:endParaRPr>
            </a:p>
          </p:txBody>
        </p:sp>
        <p:sp>
          <p:nvSpPr>
            <p:cNvPr id="6" name="Oval 9"/>
            <p:cNvSpPr/>
            <p:nvPr/>
          </p:nvSpPr>
          <p:spPr>
            <a:xfrm>
              <a:off x="495300" y="419100"/>
              <a:ext cx="838200" cy="83820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a:solidFill>
                  <a:prstClr val="white"/>
                </a:solidFill>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7" name="Date Placeholder 2"/>
          <p:cNvSpPr>
            <a:spLocks noGrp="1"/>
          </p:cNvSpPr>
          <p:nvPr>
            <p:ph type="dt" sz="half" idx="10"/>
          </p:nvPr>
        </p:nvSpPr>
        <p:spPr/>
        <p:txBody>
          <a:bodyPr/>
          <a:lstStyle>
            <a:lvl1pPr rtl="1">
              <a:defRPr/>
            </a:lvl1pPr>
          </a:lstStyle>
          <a:p>
            <a:pPr>
              <a:defRPr/>
            </a:pPr>
            <a:fld id="{EB2E3625-C68C-4A1E-AB2E-44917F55D3BF}" type="datetime1">
              <a:rPr lang="en-US" smtClean="0">
                <a:solidFill>
                  <a:prstClr val="black">
                    <a:tint val="75000"/>
                  </a:prstClr>
                </a:solidFill>
              </a:rPr>
              <a:t>10/22/2015</a:t>
            </a:fld>
            <a:endParaRPr lang="en-US" dirty="0">
              <a:solidFill>
                <a:prstClr val="black">
                  <a:tint val="75000"/>
                </a:prstClr>
              </a:solidFill>
            </a:endParaRPr>
          </a:p>
        </p:txBody>
      </p:sp>
      <p:sp>
        <p:nvSpPr>
          <p:cNvPr id="8" name="Footer Placeholder 3"/>
          <p:cNvSpPr>
            <a:spLocks noGrp="1"/>
          </p:cNvSpPr>
          <p:nvPr>
            <p:ph type="ftr" sz="quarter" idx="11"/>
          </p:nvPr>
        </p:nvSpPr>
        <p:spPr/>
        <p:txBody>
          <a:bodyPr/>
          <a:lstStyle>
            <a:lvl1pPr rtl="1">
              <a:defRPr/>
            </a:lvl1pPr>
          </a:lstStyle>
          <a:p>
            <a:pPr>
              <a:defRPr/>
            </a:pPr>
            <a:endParaRPr lang="en-US" dirty="0">
              <a:solidFill>
                <a:prstClr val="black">
                  <a:tint val="75000"/>
                </a:prstClr>
              </a:solidFill>
            </a:endParaRPr>
          </a:p>
        </p:txBody>
      </p:sp>
      <p:sp>
        <p:nvSpPr>
          <p:cNvPr id="9" name="Slide Number Placeholder 4"/>
          <p:cNvSpPr>
            <a:spLocks noGrp="1"/>
          </p:cNvSpPr>
          <p:nvPr>
            <p:ph type="sldNum" sz="quarter" idx="12"/>
          </p:nvPr>
        </p:nvSpPr>
        <p:spPr/>
        <p:txBody>
          <a:bodyPr/>
          <a:lstStyle>
            <a:lvl1pPr rtl="1">
              <a:defRPr/>
            </a:lvl1pPr>
          </a:lstStyle>
          <a:p>
            <a:pPr fontAlgn="base">
              <a:spcBef>
                <a:spcPct val="0"/>
              </a:spcBef>
              <a:spcAft>
                <a:spcPct val="0"/>
              </a:spcAft>
            </a:pPr>
            <a:fld id="{4C21CE2B-7C2F-40CB-82A7-330D06354035}" type="slidenum">
              <a:rPr lang="en-US" altLang="en-US" smtClean="0"/>
              <a:pPr fontAlgn="base">
                <a:spcBef>
                  <a:spcPct val="0"/>
                </a:spcBef>
                <a:spcAft>
                  <a:spcPct val="0"/>
                </a:spcAft>
              </a:pPr>
              <a:t>‹#›</a:t>
            </a:fld>
            <a:endParaRPr lang="en-US" altLang="en-US" dirty="0" smtClean="0"/>
          </a:p>
        </p:txBody>
      </p:sp>
    </p:spTree>
  </p:cSld>
  <p:clrMapOvr>
    <a:masterClrMapping/>
  </p:clrMapOvr>
  <p:transition>
    <p:pull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2" name="Group 9"/>
          <p:cNvGrpSpPr>
            <a:grpSpLocks/>
          </p:cNvGrpSpPr>
          <p:nvPr/>
        </p:nvGrpSpPr>
        <p:grpSpPr bwMode="auto">
          <a:xfrm>
            <a:off x="0" y="0"/>
            <a:ext cx="1828800" cy="1676400"/>
            <a:chOff x="457200" y="457200"/>
            <a:chExt cx="1828800" cy="1676400"/>
          </a:xfrm>
        </p:grpSpPr>
        <p:sp>
          <p:nvSpPr>
            <p:cNvPr id="3" name="Rectangle 7"/>
            <p:cNvSpPr/>
            <p:nvPr/>
          </p:nvSpPr>
          <p:spPr>
            <a:xfrm>
              <a:off x="457200" y="457200"/>
              <a:ext cx="1828800" cy="1676400"/>
            </a:xfrm>
            <a:prstGeom prst="rect">
              <a:avLst/>
            </a:prstGeom>
            <a:solidFill>
              <a:schemeClr val="accent2"/>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a:solidFill>
                  <a:prstClr val="white"/>
                </a:solidFill>
              </a:endParaRPr>
            </a:p>
          </p:txBody>
        </p:sp>
        <p:sp>
          <p:nvSpPr>
            <p:cNvPr id="4" name="Oval 8"/>
            <p:cNvSpPr/>
            <p:nvPr/>
          </p:nvSpPr>
          <p:spPr>
            <a:xfrm>
              <a:off x="952500" y="876300"/>
              <a:ext cx="838200" cy="83820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a:solidFill>
                  <a:prstClr val="white"/>
                </a:solidFill>
              </a:endParaRPr>
            </a:p>
          </p:txBody>
        </p:sp>
      </p:grpSp>
      <p:sp>
        <p:nvSpPr>
          <p:cNvPr id="5" name="Date Placeholder 1"/>
          <p:cNvSpPr>
            <a:spLocks noGrp="1"/>
          </p:cNvSpPr>
          <p:nvPr>
            <p:ph type="dt" sz="half" idx="10"/>
          </p:nvPr>
        </p:nvSpPr>
        <p:spPr/>
        <p:txBody>
          <a:bodyPr/>
          <a:lstStyle>
            <a:lvl1pPr rtl="1">
              <a:defRPr/>
            </a:lvl1pPr>
          </a:lstStyle>
          <a:p>
            <a:pPr>
              <a:defRPr/>
            </a:pPr>
            <a:fld id="{5D93AB5D-47CE-4554-9AD8-DBD718146DC5}" type="datetime1">
              <a:rPr lang="en-US" smtClean="0">
                <a:solidFill>
                  <a:prstClr val="black">
                    <a:tint val="75000"/>
                  </a:prstClr>
                </a:solidFill>
              </a:rPr>
              <a:t>10/22/2015</a:t>
            </a:fld>
            <a:endParaRPr lang="en-US" dirty="0">
              <a:solidFill>
                <a:prstClr val="black">
                  <a:tint val="75000"/>
                </a:prstClr>
              </a:solidFill>
            </a:endParaRPr>
          </a:p>
        </p:txBody>
      </p:sp>
      <p:sp>
        <p:nvSpPr>
          <p:cNvPr id="6" name="Footer Placeholder 2"/>
          <p:cNvSpPr>
            <a:spLocks noGrp="1"/>
          </p:cNvSpPr>
          <p:nvPr>
            <p:ph type="ftr" sz="quarter" idx="11"/>
          </p:nvPr>
        </p:nvSpPr>
        <p:spPr/>
        <p:txBody>
          <a:bodyPr/>
          <a:lstStyle>
            <a:lvl1pPr rtl="1">
              <a:defRPr/>
            </a:lvl1pPr>
          </a:lstStyle>
          <a:p>
            <a:pPr>
              <a:defRPr/>
            </a:pPr>
            <a:endParaRPr lang="en-US" dirty="0">
              <a:solidFill>
                <a:prstClr val="black">
                  <a:tint val="75000"/>
                </a:prstClr>
              </a:solidFill>
            </a:endParaRPr>
          </a:p>
        </p:txBody>
      </p:sp>
      <p:sp>
        <p:nvSpPr>
          <p:cNvPr id="7" name="Slide Number Placeholder 3"/>
          <p:cNvSpPr>
            <a:spLocks noGrp="1"/>
          </p:cNvSpPr>
          <p:nvPr>
            <p:ph type="sldNum" sz="quarter" idx="12"/>
          </p:nvPr>
        </p:nvSpPr>
        <p:spPr/>
        <p:txBody>
          <a:bodyPr/>
          <a:lstStyle>
            <a:lvl1pPr rtl="1">
              <a:defRPr/>
            </a:lvl1pPr>
          </a:lstStyle>
          <a:p>
            <a:pPr fontAlgn="base">
              <a:spcBef>
                <a:spcPct val="0"/>
              </a:spcBef>
              <a:spcAft>
                <a:spcPct val="0"/>
              </a:spcAft>
            </a:pPr>
            <a:fld id="{4C21CE2B-7C2F-40CB-82A7-330D06354035}" type="slidenum">
              <a:rPr lang="en-US" altLang="en-US" smtClean="0"/>
              <a:pPr fontAlgn="base">
                <a:spcBef>
                  <a:spcPct val="0"/>
                </a:spcBef>
                <a:spcAft>
                  <a:spcPct val="0"/>
                </a:spcAft>
              </a:pPr>
              <a:t>‹#›</a:t>
            </a:fld>
            <a:endParaRPr lang="en-US" altLang="en-US" dirty="0" smtClean="0"/>
          </a:p>
        </p:txBody>
      </p:sp>
    </p:spTree>
  </p:cSld>
  <p:clrMapOvr>
    <a:masterClrMapping/>
  </p:clrMapOvr>
  <p:transition>
    <p:pull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41448" y="228600"/>
            <a:ext cx="6245352" cy="1143000"/>
          </a:xfrm>
        </p:spPr>
        <p:txBody>
          <a:bodyPr/>
          <a:lstStyle>
            <a:lvl1pPr algn="r" defTabSz="914400" rtl="0" eaLnBrk="1" latinLnBrk="0" hangingPunct="1">
              <a:spcBef>
                <a:spcPct val="0"/>
              </a:spcBef>
              <a:buNone/>
              <a:defRPr sz="4400" kern="1200" cap="small" spc="200" baseline="0">
                <a:solidFill>
                  <a:schemeClr val="tx1"/>
                </a:solidFill>
                <a:latin typeface="+mj-lt"/>
                <a:ea typeface="+mj-ea"/>
                <a:cs typeface="+mj-cs"/>
              </a:defRPr>
            </a:lvl1pPr>
          </a:lstStyle>
          <a:p>
            <a:r>
              <a:rPr lang="en-US" smtClean="0"/>
              <a:t>Click to edit Master title style</a:t>
            </a:r>
            <a:endParaRPr/>
          </a:p>
        </p:txBody>
      </p:sp>
      <p:sp>
        <p:nvSpPr>
          <p:cNvPr id="3" name="Content Placeholder 2"/>
          <p:cNvSpPr>
            <a:spLocks noGrp="1"/>
          </p:cNvSpPr>
          <p:nvPr>
            <p:ph idx="1"/>
          </p:nvPr>
        </p:nvSpPr>
        <p:spPr>
          <a:xfrm>
            <a:off x="2706624" y="2446991"/>
            <a:ext cx="5715000" cy="3531198"/>
          </a:xfrm>
        </p:spPr>
        <p:txBody>
          <a:bodyPr>
            <a:normAutofit/>
          </a:bodyPr>
          <a:lstStyle>
            <a:lvl1pPr>
              <a:defRPr sz="22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164592" y="3031490"/>
            <a:ext cx="1524000" cy="2362200"/>
          </a:xfrm>
        </p:spPr>
        <p:txBody>
          <a:bodyPr/>
          <a:lstStyle>
            <a:lvl1pPr marL="0" indent="0">
              <a:lnSpc>
                <a:spcPct val="150000"/>
              </a:lnSpc>
              <a:buNone/>
              <a:defRPr sz="1400" b="1">
                <a:solidFill>
                  <a:srgbClr val="000000">
                    <a:alpha val="50196"/>
                  </a:srgb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rtl="1">
              <a:defRPr/>
            </a:lvl1pPr>
          </a:lstStyle>
          <a:p>
            <a:pPr>
              <a:defRPr/>
            </a:pPr>
            <a:fld id="{1C6CAA4F-51EB-4209-AF65-2ADB1F10A225}" type="datetime1">
              <a:rPr lang="en-US" smtClean="0">
                <a:solidFill>
                  <a:prstClr val="black">
                    <a:tint val="75000"/>
                  </a:prstClr>
                </a:solidFill>
              </a:rPr>
              <a:t>10/22/2015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rtl="1">
              <a:defRPr/>
            </a:lvl1p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rtl="1">
              <a:defRPr/>
            </a:lvl1pPr>
          </a:lstStyle>
          <a:p>
            <a:pPr fontAlgn="base">
              <a:spcBef>
                <a:spcPct val="0"/>
              </a:spcBef>
              <a:spcAft>
                <a:spcPct val="0"/>
              </a:spcAft>
            </a:pPr>
            <a:fld id="{4C21CE2B-7C2F-40CB-82A7-330D06354035}" type="slidenum">
              <a:rPr lang="en-US" altLang="en-US" smtClean="0"/>
              <a:pPr fontAlgn="base">
                <a:spcBef>
                  <a:spcPct val="0"/>
                </a:spcBef>
                <a:spcAft>
                  <a:spcPct val="0"/>
                </a:spcAft>
              </a:pPr>
              <a:t>‹#›</a:t>
            </a:fld>
            <a:endParaRPr lang="en-US" altLang="en-US" dirty="0" smtClean="0"/>
          </a:p>
        </p:txBody>
      </p:sp>
    </p:spTree>
  </p:cSld>
  <p:clrMapOvr>
    <a:masterClrMapping/>
  </p:clrMapOvr>
  <p:transition>
    <p:pull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41448" y="228600"/>
            <a:ext cx="6245352" cy="1143000"/>
          </a:xfrm>
        </p:spPr>
        <p:txBody>
          <a:bodyPr/>
          <a:lstStyle>
            <a:lvl1pPr algn="r" defTabSz="914400" rtl="0" eaLnBrk="1" latinLnBrk="0" hangingPunct="1">
              <a:spcBef>
                <a:spcPct val="0"/>
              </a:spcBef>
              <a:buNone/>
              <a:defRPr sz="4400" kern="1200" cap="small" spc="200" baseline="0">
                <a:solidFill>
                  <a:schemeClr val="tx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2706624" y="2450592"/>
            <a:ext cx="5715000" cy="3529584"/>
          </a:xfrm>
          <a:noFill/>
          <a:ln w="101600" cmpd="sng">
            <a:miter lim="800000"/>
          </a:ln>
          <a:effectLst>
            <a:outerShdw blurRad="63500" sx="102000" sy="102000" algn="ctr" rotWithShape="0">
              <a:prstClr val="black">
                <a:alpha val="30000"/>
              </a:prstClr>
            </a:outerShdw>
          </a:effectLst>
        </p:spPr>
        <p:style>
          <a:lnRef idx="3">
            <a:schemeClr val="lt1"/>
          </a:lnRef>
          <a:fillRef idx="1">
            <a:schemeClr val="accent2"/>
          </a:fillRef>
          <a:effectRef idx="1">
            <a:schemeClr val="accent2"/>
          </a:effectRef>
          <a:fontRef idx="none"/>
        </p:style>
        <p:txBody>
          <a:bodyPr rtlCol="0">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noProof="0"/>
          </a:p>
        </p:txBody>
      </p:sp>
      <p:sp>
        <p:nvSpPr>
          <p:cNvPr id="4" name="Text Placeholder 3"/>
          <p:cNvSpPr>
            <a:spLocks noGrp="1"/>
          </p:cNvSpPr>
          <p:nvPr>
            <p:ph type="body" sz="half" idx="2"/>
          </p:nvPr>
        </p:nvSpPr>
        <p:spPr>
          <a:xfrm>
            <a:off x="164592" y="3031489"/>
            <a:ext cx="1527048" cy="2359152"/>
          </a:xfrm>
        </p:spPr>
        <p:txBody>
          <a:bodyPr rtlCol="0">
            <a:normAutofit/>
          </a:bodyPr>
          <a:lstStyle>
            <a:lvl1pPr marL="0" indent="0">
              <a:lnSpc>
                <a:spcPct val="150000"/>
              </a:lnSpc>
              <a:buNone/>
              <a:defRPr sz="1400" b="1" kern="1200">
                <a:solidFill>
                  <a:srgbClr val="000000">
                    <a:alpha val="50196"/>
                  </a:srgb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rtl="1">
              <a:defRPr/>
            </a:lvl1pPr>
          </a:lstStyle>
          <a:p>
            <a:pPr>
              <a:defRPr/>
            </a:pPr>
            <a:fld id="{CDEB8FCE-6100-45B3-AF7F-97BB7948FEF7}" type="datetime1">
              <a:rPr lang="en-US" smtClean="0">
                <a:solidFill>
                  <a:prstClr val="black">
                    <a:tint val="75000"/>
                  </a:prstClr>
                </a:solidFill>
              </a:rPr>
              <a:t>10/22/2015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rtl="1">
              <a:defRPr/>
            </a:lvl1p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rtl="1">
              <a:defRPr/>
            </a:lvl1pPr>
          </a:lstStyle>
          <a:p>
            <a:pPr fontAlgn="base">
              <a:spcBef>
                <a:spcPct val="0"/>
              </a:spcBef>
              <a:spcAft>
                <a:spcPct val="0"/>
              </a:spcAft>
            </a:pPr>
            <a:fld id="{4C21CE2B-7C2F-40CB-82A7-330D06354035}" type="slidenum">
              <a:rPr lang="en-US" altLang="en-US" smtClean="0"/>
              <a:pPr fontAlgn="base">
                <a:spcBef>
                  <a:spcPct val="0"/>
                </a:spcBef>
                <a:spcAft>
                  <a:spcPct val="0"/>
                </a:spcAft>
              </a:pPr>
              <a:t>‹#›</a:t>
            </a:fld>
            <a:endParaRPr lang="en-US" altLang="en-US" dirty="0" smtClean="0"/>
          </a:p>
        </p:txBody>
      </p:sp>
    </p:spTree>
  </p:cSld>
  <p:clrMapOvr>
    <a:masterClrMapping/>
  </p:clrMapOvr>
  <p:transition>
    <p:pull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NUL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3" name="Group 11"/>
          <p:cNvGrpSpPr>
            <a:grpSpLocks/>
          </p:cNvGrpSpPr>
          <p:nvPr/>
        </p:nvGrpSpPr>
        <p:grpSpPr bwMode="auto">
          <a:xfrm>
            <a:off x="0" y="0"/>
            <a:ext cx="9144000" cy="6858000"/>
            <a:chOff x="0" y="0"/>
            <a:chExt cx="9144000" cy="6858000"/>
          </a:xfrm>
        </p:grpSpPr>
        <p:sp>
          <p:nvSpPr>
            <p:cNvPr id="7" name="Rectangle 6"/>
            <p:cNvSpPr/>
            <p:nvPr/>
          </p:nvSpPr>
          <p:spPr>
            <a:xfrm>
              <a:off x="457200" y="0"/>
              <a:ext cx="8686800" cy="1676400"/>
            </a:xfrm>
            <a:prstGeom prst="rect">
              <a:avLst/>
            </a:prstGeom>
            <a:solidFill>
              <a:schemeClr val="accent1"/>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a:solidFill>
                  <a:prstClr val="white"/>
                </a:solidFill>
              </a:endParaRPr>
            </a:p>
          </p:txBody>
        </p:sp>
        <p:sp>
          <p:nvSpPr>
            <p:cNvPr id="8" name="Rectangle 7"/>
            <p:cNvSpPr/>
            <p:nvPr/>
          </p:nvSpPr>
          <p:spPr>
            <a:xfrm>
              <a:off x="0" y="0"/>
              <a:ext cx="18288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a:solidFill>
                  <a:prstClr val="white"/>
                </a:solidFill>
              </a:endParaRPr>
            </a:p>
          </p:txBody>
        </p:sp>
        <p:sp>
          <p:nvSpPr>
            <p:cNvPr id="9" name="Rectangle 8"/>
            <p:cNvSpPr/>
            <p:nvPr/>
          </p:nvSpPr>
          <p:spPr>
            <a:xfrm>
              <a:off x="0" y="0"/>
              <a:ext cx="1828800" cy="167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a:solidFill>
                  <a:prstClr val="white"/>
                </a:solidFill>
              </a:endParaRPr>
            </a:p>
          </p:txBody>
        </p:sp>
        <p:sp>
          <p:nvSpPr>
            <p:cNvPr id="11" name="Oval 10"/>
            <p:cNvSpPr/>
            <p:nvPr/>
          </p:nvSpPr>
          <p:spPr>
            <a:xfrm>
              <a:off x="495300" y="419100"/>
              <a:ext cx="838200" cy="83820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a:solidFill>
                  <a:prstClr val="white"/>
                </a:solidFill>
              </a:endParaRPr>
            </a:p>
          </p:txBody>
        </p:sp>
      </p:grpSp>
      <p:sp>
        <p:nvSpPr>
          <p:cNvPr id="7171" name="Text Placeholder 2"/>
          <p:cNvSpPr>
            <a:spLocks noGrp="1"/>
          </p:cNvSpPr>
          <p:nvPr>
            <p:ph type="body" idx="1"/>
          </p:nvPr>
        </p:nvSpPr>
        <p:spPr bwMode="auto">
          <a:xfrm>
            <a:off x="2438400" y="2286000"/>
            <a:ext cx="6248400" cy="3840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Title Placeholder 1"/>
          <p:cNvSpPr>
            <a:spLocks noGrp="1"/>
          </p:cNvSpPr>
          <p:nvPr>
            <p:ph type="title"/>
          </p:nvPr>
        </p:nvSpPr>
        <p:spPr>
          <a:xfrm>
            <a:off x="2438400" y="228600"/>
            <a:ext cx="6248400" cy="1143000"/>
          </a:xfrm>
          <a:prstGeom prst="rect">
            <a:avLst/>
          </a:prstGeom>
        </p:spPr>
        <p:txBody>
          <a:bodyPr vert="horz" lIns="91440" tIns="45720" rIns="91440" bIns="45720" rtlCol="0" anchor="ctr">
            <a:normAutofit/>
          </a:bodyPr>
          <a:lstStyle/>
          <a:p>
            <a:r>
              <a:rPr lang="en-US" smtClean="0"/>
              <a:t>Click to edit Master title style</a:t>
            </a:r>
            <a:endParaRPr/>
          </a:p>
        </p:txBody>
      </p:sp>
      <p:sp>
        <p:nvSpPr>
          <p:cNvPr id="4" name="Date Placeholder 3"/>
          <p:cNvSpPr>
            <a:spLocks noGrp="1"/>
          </p:cNvSpPr>
          <p:nvPr>
            <p:ph type="dt" sz="half" idx="2"/>
          </p:nvPr>
        </p:nvSpPr>
        <p:spPr>
          <a:xfrm>
            <a:off x="6553200" y="6351588"/>
            <a:ext cx="2133600" cy="365125"/>
          </a:xfrm>
          <a:prstGeom prst="rect">
            <a:avLst/>
          </a:prstGeom>
        </p:spPr>
        <p:txBody>
          <a:bodyPr vert="horz" lIns="91440" tIns="45720" rIns="91440" bIns="45720" rtlCol="0" anchor="ctr"/>
          <a:lstStyle>
            <a:lvl1pPr algn="r" rtl="0" fontAlgn="auto">
              <a:spcBef>
                <a:spcPts val="0"/>
              </a:spcBef>
              <a:spcAft>
                <a:spcPts val="0"/>
              </a:spcAft>
              <a:defRPr sz="900" cap="small" baseline="0">
                <a:solidFill>
                  <a:prstClr val="black"/>
                </a:solidFill>
                <a:latin typeface="+mj-lt"/>
                <a:cs typeface="+mn-cs"/>
              </a:defRPr>
            </a:lvl1pPr>
          </a:lstStyle>
          <a:p>
            <a:pPr>
              <a:defRPr/>
            </a:pPr>
            <a:fld id="{E1836530-3555-4D66-B142-90E8BBDFE470}" type="datetime1">
              <a:rPr lang="en-US" smtClean="0">
                <a:solidFill>
                  <a:prstClr val="black">
                    <a:tint val="75000"/>
                  </a:prstClr>
                </a:solidFill>
              </a:rPr>
              <a:t>10/22/2015</a:t>
            </a:fld>
            <a:endParaRPr lang="en-US" dirty="0">
              <a:solidFill>
                <a:prstClr val="black">
                  <a:tint val="75000"/>
                </a:prstClr>
              </a:solidFill>
            </a:endParaRPr>
          </a:p>
        </p:txBody>
      </p:sp>
      <p:sp>
        <p:nvSpPr>
          <p:cNvPr id="5" name="Footer Placeholder 4"/>
          <p:cNvSpPr>
            <a:spLocks noGrp="1"/>
          </p:cNvSpPr>
          <p:nvPr>
            <p:ph type="ftr" sz="quarter" idx="3"/>
          </p:nvPr>
        </p:nvSpPr>
        <p:spPr>
          <a:xfrm>
            <a:off x="2438400" y="6356350"/>
            <a:ext cx="2895600" cy="365125"/>
          </a:xfrm>
          <a:prstGeom prst="rect">
            <a:avLst/>
          </a:prstGeom>
        </p:spPr>
        <p:txBody>
          <a:bodyPr vert="horz" lIns="91440" tIns="45720" rIns="91440" bIns="45720" rtlCol="0" anchor="ctr"/>
          <a:lstStyle>
            <a:lvl1pPr algn="l" rtl="0" fontAlgn="auto">
              <a:spcBef>
                <a:spcPts val="0"/>
              </a:spcBef>
              <a:spcAft>
                <a:spcPts val="0"/>
              </a:spcAft>
              <a:defRPr sz="900" cap="small" baseline="0">
                <a:solidFill>
                  <a:prstClr val="black"/>
                </a:solidFill>
                <a:latin typeface="+mj-lt"/>
                <a:cs typeface="+mn-cs"/>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533400" y="533400"/>
            <a:ext cx="762000" cy="609600"/>
          </a:xfrm>
          <a:prstGeom prst="rect">
            <a:avLst/>
          </a:prstGeom>
        </p:spPr>
        <p:txBody>
          <a:bodyPr vert="horz" wrap="square" lIns="91440" tIns="45720" rIns="91440" bIns="45720" numCol="1" anchor="ctr" anchorCtr="0" compatLnSpc="1">
            <a:prstTxWarp prst="textNoShape">
              <a:avLst/>
            </a:prstTxWarp>
          </a:bodyPr>
          <a:lstStyle>
            <a:lvl1pPr algn="ctr" rtl="0">
              <a:defRPr sz="1600">
                <a:solidFill>
                  <a:srgbClr val="000000"/>
                </a:solidFill>
                <a:latin typeface="Trebuchet MS" pitchFamily="34" charset="0"/>
                <a:cs typeface="Arial" pitchFamily="34" charset="0"/>
              </a:defRPr>
            </a:lvl1pPr>
          </a:lstStyle>
          <a:p>
            <a:pPr fontAlgn="base">
              <a:spcBef>
                <a:spcPct val="0"/>
              </a:spcBef>
              <a:spcAft>
                <a:spcPct val="0"/>
              </a:spcAft>
            </a:pPr>
            <a:fld id="{4C21CE2B-7C2F-40CB-82A7-330D06354035}" type="slidenum">
              <a:rPr lang="en-US" altLang="en-US" smtClean="0"/>
              <a:pPr fontAlgn="base">
                <a:spcBef>
                  <a:spcPct val="0"/>
                </a:spcBef>
                <a:spcAft>
                  <a:spcPct val="0"/>
                </a:spcAft>
              </a:pPr>
              <a:t>‹#›</a:t>
            </a:fld>
            <a:endParaRPr lang="en-US" altLang="en-US" dirty="0" smtClean="0"/>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p:pull dir="d"/>
  </p:transition>
  <p:timing>
    <p:tnLst>
      <p:par>
        <p:cTn id="1" dur="indefinite" restart="never" nodeType="tmRoot"/>
      </p:par>
    </p:tnLst>
  </p:timing>
  <p:hf hdr="0" ftr="0" dt="0"/>
  <p:txStyles>
    <p:titleStyle>
      <a:lvl1pPr algn="r" rtl="1" eaLnBrk="1" fontAlgn="base" hangingPunct="1">
        <a:spcBef>
          <a:spcPct val="0"/>
        </a:spcBef>
        <a:spcAft>
          <a:spcPct val="0"/>
        </a:spcAft>
        <a:defRPr sz="4400" kern="1200" cap="small" spc="200">
          <a:solidFill>
            <a:schemeClr val="tx1"/>
          </a:solidFill>
          <a:latin typeface="+mj-lt"/>
          <a:ea typeface="Gisha"/>
          <a:cs typeface="+mj-cs"/>
        </a:defRPr>
      </a:lvl1pPr>
      <a:lvl2pPr algn="r" rtl="1" eaLnBrk="1" fontAlgn="base" hangingPunct="1">
        <a:spcBef>
          <a:spcPct val="0"/>
        </a:spcBef>
        <a:spcAft>
          <a:spcPct val="0"/>
        </a:spcAft>
        <a:defRPr sz="4400">
          <a:solidFill>
            <a:schemeClr val="tx1"/>
          </a:solidFill>
          <a:latin typeface="Trebuchet MS" pitchFamily="34" charset="0"/>
          <a:ea typeface="Gisha"/>
          <a:cs typeface="Gisha"/>
        </a:defRPr>
      </a:lvl2pPr>
      <a:lvl3pPr algn="r" rtl="1" eaLnBrk="1" fontAlgn="base" hangingPunct="1">
        <a:spcBef>
          <a:spcPct val="0"/>
        </a:spcBef>
        <a:spcAft>
          <a:spcPct val="0"/>
        </a:spcAft>
        <a:defRPr sz="4400">
          <a:solidFill>
            <a:schemeClr val="tx1"/>
          </a:solidFill>
          <a:latin typeface="Trebuchet MS" pitchFamily="34" charset="0"/>
          <a:ea typeface="Gisha"/>
          <a:cs typeface="Gisha"/>
        </a:defRPr>
      </a:lvl3pPr>
      <a:lvl4pPr algn="r" rtl="1" eaLnBrk="1" fontAlgn="base" hangingPunct="1">
        <a:spcBef>
          <a:spcPct val="0"/>
        </a:spcBef>
        <a:spcAft>
          <a:spcPct val="0"/>
        </a:spcAft>
        <a:defRPr sz="4400">
          <a:solidFill>
            <a:schemeClr val="tx1"/>
          </a:solidFill>
          <a:latin typeface="Trebuchet MS" pitchFamily="34" charset="0"/>
          <a:ea typeface="Gisha"/>
          <a:cs typeface="Gisha"/>
        </a:defRPr>
      </a:lvl4pPr>
      <a:lvl5pPr algn="r" rtl="1" eaLnBrk="1" fontAlgn="base" hangingPunct="1">
        <a:spcBef>
          <a:spcPct val="0"/>
        </a:spcBef>
        <a:spcAft>
          <a:spcPct val="0"/>
        </a:spcAft>
        <a:defRPr sz="4400">
          <a:solidFill>
            <a:schemeClr val="tx1"/>
          </a:solidFill>
          <a:latin typeface="Trebuchet MS" pitchFamily="34" charset="0"/>
          <a:ea typeface="Gisha"/>
          <a:cs typeface="Gisha"/>
        </a:defRPr>
      </a:lvl5pPr>
      <a:lvl6pPr marL="457200" algn="r" rtl="1" eaLnBrk="1" fontAlgn="base" hangingPunct="1">
        <a:spcBef>
          <a:spcPct val="0"/>
        </a:spcBef>
        <a:spcAft>
          <a:spcPct val="0"/>
        </a:spcAft>
        <a:defRPr sz="4400">
          <a:solidFill>
            <a:schemeClr val="tx1"/>
          </a:solidFill>
          <a:latin typeface="Trebuchet MS" pitchFamily="34" charset="0"/>
          <a:ea typeface="Gisha"/>
          <a:cs typeface="Gisha"/>
        </a:defRPr>
      </a:lvl6pPr>
      <a:lvl7pPr marL="914400" algn="r" rtl="1" eaLnBrk="1" fontAlgn="base" hangingPunct="1">
        <a:spcBef>
          <a:spcPct val="0"/>
        </a:spcBef>
        <a:spcAft>
          <a:spcPct val="0"/>
        </a:spcAft>
        <a:defRPr sz="4400">
          <a:solidFill>
            <a:schemeClr val="tx1"/>
          </a:solidFill>
          <a:latin typeface="Trebuchet MS" pitchFamily="34" charset="0"/>
          <a:ea typeface="Gisha"/>
          <a:cs typeface="Gisha"/>
        </a:defRPr>
      </a:lvl7pPr>
      <a:lvl8pPr marL="1371600" algn="r" rtl="1" eaLnBrk="1" fontAlgn="base" hangingPunct="1">
        <a:spcBef>
          <a:spcPct val="0"/>
        </a:spcBef>
        <a:spcAft>
          <a:spcPct val="0"/>
        </a:spcAft>
        <a:defRPr sz="4400">
          <a:solidFill>
            <a:schemeClr val="tx1"/>
          </a:solidFill>
          <a:latin typeface="Trebuchet MS" pitchFamily="34" charset="0"/>
          <a:ea typeface="Gisha"/>
          <a:cs typeface="Gisha"/>
        </a:defRPr>
      </a:lvl8pPr>
      <a:lvl9pPr marL="1828800" algn="r" rtl="1" eaLnBrk="1" fontAlgn="base" hangingPunct="1">
        <a:spcBef>
          <a:spcPct val="0"/>
        </a:spcBef>
        <a:spcAft>
          <a:spcPct val="0"/>
        </a:spcAft>
        <a:defRPr sz="4400">
          <a:solidFill>
            <a:schemeClr val="tx1"/>
          </a:solidFill>
          <a:latin typeface="Trebuchet MS" pitchFamily="34" charset="0"/>
          <a:ea typeface="Gisha"/>
          <a:cs typeface="Gisha"/>
        </a:defRPr>
      </a:lvl9pPr>
    </p:titleStyle>
    <p:bodyStyle>
      <a:lvl1pPr marL="457200" indent="-457200" algn="r" rtl="1" eaLnBrk="1" fontAlgn="base" hangingPunct="1">
        <a:spcBef>
          <a:spcPts val="1800"/>
        </a:spcBef>
        <a:spcAft>
          <a:spcPct val="0"/>
        </a:spcAft>
        <a:buClr>
          <a:schemeClr val="accent1"/>
        </a:buClr>
        <a:buSzPct val="80000"/>
        <a:buFont typeface="Wingdings" pitchFamily="2" charset="2"/>
        <a:buChar char=""/>
        <a:defRPr sz="2200" kern="1200">
          <a:solidFill>
            <a:schemeClr val="tx1"/>
          </a:solidFill>
          <a:latin typeface="+mn-lt"/>
          <a:ea typeface="+mn-ea"/>
          <a:cs typeface="+mn-cs"/>
        </a:defRPr>
      </a:lvl1pPr>
      <a:lvl2pPr marL="914400" indent="-457200" algn="r" rtl="1" eaLnBrk="1" fontAlgn="base" hangingPunct="1">
        <a:spcBef>
          <a:spcPts val="1800"/>
        </a:spcBef>
        <a:spcAft>
          <a:spcPct val="0"/>
        </a:spcAft>
        <a:buClr>
          <a:schemeClr val="accent2"/>
        </a:buClr>
        <a:buSzPct val="80000"/>
        <a:buFont typeface="Wingdings" pitchFamily="2" charset="2"/>
        <a:buChar char=""/>
        <a:defRPr sz="2000" kern="1200">
          <a:solidFill>
            <a:schemeClr val="tx1"/>
          </a:solidFill>
          <a:latin typeface="+mn-lt"/>
          <a:ea typeface="+mn-ea"/>
          <a:cs typeface="+mn-cs"/>
        </a:defRPr>
      </a:lvl2pPr>
      <a:lvl3pPr marL="1371600" indent="-457200" algn="r" rtl="1" eaLnBrk="1" fontAlgn="base" hangingPunct="1">
        <a:spcBef>
          <a:spcPts val="1200"/>
        </a:spcBef>
        <a:spcAft>
          <a:spcPct val="0"/>
        </a:spcAft>
        <a:buClr>
          <a:srgbClr val="D4E336"/>
        </a:buClr>
        <a:buSzPct val="80000"/>
        <a:buFont typeface="Wingdings" pitchFamily="2" charset="2"/>
        <a:buChar char=""/>
        <a:defRPr sz="2400" kern="1200">
          <a:solidFill>
            <a:schemeClr val="tx1"/>
          </a:solidFill>
          <a:latin typeface="+mn-lt"/>
          <a:ea typeface="+mn-ea"/>
          <a:cs typeface="+mn-cs"/>
        </a:defRPr>
      </a:lvl3pPr>
      <a:lvl4pPr marL="1828800" indent="-457200" algn="r" rtl="1" eaLnBrk="1" fontAlgn="base" hangingPunct="1">
        <a:spcBef>
          <a:spcPts val="1200"/>
        </a:spcBef>
        <a:spcAft>
          <a:spcPct val="0"/>
        </a:spcAft>
        <a:buClr>
          <a:srgbClr val="0C8228"/>
        </a:buClr>
        <a:buSzPct val="80000"/>
        <a:buFont typeface="Wingdings" pitchFamily="2" charset="2"/>
        <a:buChar char=""/>
        <a:defRPr sz="1600" kern="1200">
          <a:solidFill>
            <a:schemeClr val="tx1"/>
          </a:solidFill>
          <a:latin typeface="+mn-lt"/>
          <a:ea typeface="+mn-ea"/>
          <a:cs typeface="+mn-cs"/>
        </a:defRPr>
      </a:lvl4pPr>
      <a:lvl5pPr marL="2286000" indent="-457200" algn="r" rtl="1" eaLnBrk="1" fontAlgn="base" hangingPunct="1">
        <a:spcBef>
          <a:spcPts val="1200"/>
        </a:spcBef>
        <a:spcAft>
          <a:spcPct val="0"/>
        </a:spcAft>
        <a:buClr>
          <a:srgbClr val="C0EDA8"/>
        </a:buClr>
        <a:buSzPct val="80000"/>
        <a:buFont typeface="Wingdings" pitchFamily="2" charset="2"/>
        <a:buChar char=""/>
        <a:defRPr sz="1600" kern="1200">
          <a:solidFill>
            <a:schemeClr val="tx1"/>
          </a:solidFill>
          <a:latin typeface="+mn-lt"/>
          <a:ea typeface="+mn-ea"/>
          <a:cs typeface="+mn-cs"/>
        </a:defRPr>
      </a:lvl5pPr>
      <a:lvl6pPr marL="2743200" indent="-457200" algn="r" defTabSz="914400" rtl="1" eaLnBrk="1" latinLnBrk="0" hangingPunct="1">
        <a:spcBef>
          <a:spcPts val="1200"/>
        </a:spcBef>
        <a:buClr>
          <a:schemeClr val="accent6"/>
        </a:buClr>
        <a:buSzPct val="90000"/>
        <a:buFont typeface="Wingdings" pitchFamily="2" charset="2"/>
        <a:buChar char=""/>
        <a:defRPr sz="1600" kern="1200">
          <a:solidFill>
            <a:schemeClr val="tx1"/>
          </a:solidFill>
          <a:latin typeface="+mn-lt"/>
          <a:ea typeface="+mn-ea"/>
          <a:cs typeface="+mn-cs"/>
        </a:defRPr>
      </a:lvl6pPr>
      <a:lvl7pPr marL="3200400" indent="-457200" algn="r" defTabSz="914400" rtl="1" eaLnBrk="1" latinLnBrk="0" hangingPunct="1">
        <a:spcBef>
          <a:spcPts val="1200"/>
        </a:spcBef>
        <a:buClr>
          <a:schemeClr val="accent1"/>
        </a:buClr>
        <a:buSzPct val="70000"/>
        <a:buFont typeface="Wingdings" pitchFamily="2" charset="2"/>
        <a:buChar char="¢"/>
        <a:defRPr sz="1600" kern="1200" baseline="0">
          <a:solidFill>
            <a:schemeClr val="tx1"/>
          </a:solidFill>
          <a:latin typeface="+mn-lt"/>
          <a:ea typeface="+mn-ea"/>
          <a:cs typeface="+mn-cs"/>
        </a:defRPr>
      </a:lvl7pPr>
      <a:lvl8pPr marL="3657600" indent="-457200" algn="r" defTabSz="914400" rtl="1" eaLnBrk="1" latinLnBrk="0" hangingPunct="1">
        <a:spcBef>
          <a:spcPts val="1200"/>
        </a:spcBef>
        <a:buClr>
          <a:schemeClr val="accent3"/>
        </a:buClr>
        <a:buFont typeface="Courier New" pitchFamily="49" charset="0"/>
        <a:buChar char="o"/>
        <a:defRPr sz="1600" kern="1200" baseline="0">
          <a:solidFill>
            <a:schemeClr val="tx1"/>
          </a:solidFill>
          <a:latin typeface="+mn-lt"/>
          <a:ea typeface="+mn-ea"/>
          <a:cs typeface="+mn-cs"/>
        </a:defRPr>
      </a:lvl8pPr>
      <a:lvl9pPr marL="4114800" indent="-457200" algn="r" defTabSz="914400" rtl="1" eaLnBrk="1" latinLnBrk="0" hangingPunct="1">
        <a:spcBef>
          <a:spcPts val="1200"/>
        </a:spcBef>
        <a:buClr>
          <a:schemeClr val="accent5"/>
        </a:buClr>
        <a:buFont typeface="Arial" pitchFamily="34" charset="0"/>
        <a:buChar char="•"/>
        <a:defRPr sz="1600" kern="1200" baseline="0">
          <a:solidFill>
            <a:schemeClr val="tx1"/>
          </a:solidFill>
          <a:latin typeface="+mn-lt"/>
          <a:ea typeface="+mn-ea"/>
          <a:cs typeface="+mn-cs"/>
        </a:defRPr>
      </a:lvl9pPr>
    </p:bodyStyle>
    <p:otherStyle>
      <a:defPPr>
        <a:defRP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793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79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a:defRPr sz="1400">
                <a:effectLst>
                  <a:outerShdw blurRad="38100" dist="38100" dir="2700000" algn="tl">
                    <a:srgbClr val="000000"/>
                  </a:outerShdw>
                </a:effectLst>
                <a:latin typeface="Arial" pitchFamily="34" charset="0"/>
                <a:cs typeface="Arial" pitchFamily="34" charset="0"/>
              </a:defRPr>
            </a:lvl1pPr>
          </a:lstStyle>
          <a:p>
            <a:pPr>
              <a:defRPr/>
            </a:pPr>
            <a:fld id="{E47C4930-10EC-46DD-B4AD-CAB66C9FDD06}" type="datetime1">
              <a:rPr lang="en-US" smtClean="0"/>
              <a:t>10/22/2015</a:t>
            </a:fld>
            <a:endParaRPr lang="en-US"/>
          </a:p>
        </p:txBody>
      </p:sp>
      <p:sp>
        <p:nvSpPr>
          <p:cNvPr id="1679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rtl="0">
              <a:defRPr sz="1400">
                <a:effectLst>
                  <a:outerShdw blurRad="38100" dist="38100" dir="2700000" algn="tl">
                    <a:srgbClr val="000000"/>
                  </a:outerShdw>
                </a:effectLst>
                <a:latin typeface="Arial" pitchFamily="34" charset="0"/>
                <a:cs typeface="Arial" pitchFamily="34" charset="0"/>
              </a:defRPr>
            </a:lvl1pPr>
          </a:lstStyle>
          <a:p>
            <a:pPr>
              <a:defRPr/>
            </a:pPr>
            <a:endParaRPr lang="en-US"/>
          </a:p>
        </p:txBody>
      </p:sp>
      <p:sp>
        <p:nvSpPr>
          <p:cNvPr id="1679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rtl="0">
              <a:defRPr sz="1400">
                <a:effectLst>
                  <a:outerShdw blurRad="38100" dist="38100" dir="2700000" algn="tl">
                    <a:srgbClr val="000000"/>
                  </a:outerShdw>
                </a:effectLst>
                <a:latin typeface="Arial" pitchFamily="34" charset="0"/>
                <a:cs typeface="Arial" pitchFamily="34" charset="0"/>
              </a:defRPr>
            </a:lvl1pPr>
          </a:lstStyle>
          <a:p>
            <a:pPr>
              <a:defRPr/>
            </a:pPr>
            <a:fld id="{5869F726-93C4-4978-BDBD-F5A2BB074FB1}" type="slidenum">
              <a:rPr lang="he-IL"/>
              <a:pPr>
                <a:defRPr/>
              </a:pPr>
              <a:t>‹#›</a:t>
            </a:fld>
            <a:endParaRPr lang="en-US"/>
          </a:p>
        </p:txBody>
      </p:sp>
    </p:spTree>
  </p:cSld>
  <p:clrMap bg1="dk2" tx1="lt1" bg2="dk1"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ftr="0" dt="0"/>
  <p:txStyles>
    <p:titleStyle>
      <a:lvl1pPr algn="l" rtl="1"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1"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2pPr>
      <a:lvl3pPr algn="l" rtl="1"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3pPr>
      <a:lvl4pPr algn="l" rtl="1"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4pPr>
      <a:lvl5pPr algn="l" rtl="1"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5pPr>
      <a:lvl6pPr marL="457200" algn="l" rtl="1"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6pPr>
      <a:lvl7pPr marL="914400" algn="l" rtl="1"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7pPr>
      <a:lvl8pPr marL="1371600" algn="l" rtl="1"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8pPr>
      <a:lvl9pPr marL="1828800" algn="l" rtl="1"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9pPr>
    </p:titleStyle>
    <p:bodyStyle>
      <a:lvl1pPr marL="342900" indent="-342900" algn="r" rtl="1" eaLnBrk="1" fontAlgn="base" hangingPunct="1">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r" rtl="1" eaLnBrk="1" fontAlgn="base" hangingPunct="1">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cs typeface="+mn-cs"/>
        </a:defRPr>
      </a:lvl2pPr>
      <a:lvl3pPr marL="1143000" indent="-228600" algn="r" rtl="1" eaLnBrk="1" fontAlgn="base" hangingPunct="1">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cs typeface="+mn-cs"/>
        </a:defRPr>
      </a:lvl3pPr>
      <a:lvl4pPr marL="1600200" indent="-228600" algn="r" rtl="1" eaLnBrk="1" fontAlgn="base" hangingPunct="1">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cs typeface="+mn-cs"/>
        </a:defRPr>
      </a:lvl4pPr>
      <a:lvl5pPr marL="2057400" indent="-228600" algn="r" rtl="1"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5pPr>
      <a:lvl6pPr marL="2514600" indent="-228600" algn="r" rtl="1"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6pPr>
      <a:lvl7pPr marL="2971800" indent="-228600" algn="r" rtl="1"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7pPr>
      <a:lvl8pPr marL="3429000" indent="-228600" algn="r" rtl="1"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8pPr>
      <a:lvl9pPr marL="3886200" indent="-228600" algn="r" rtl="1"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5E42D7-023D-43C8-B8ED-252D60F676E1}" type="datetime1">
              <a:rPr lang="en-US" smtClean="0">
                <a:solidFill>
                  <a:prstClr val="black">
                    <a:tint val="75000"/>
                  </a:prstClr>
                </a:solidFill>
              </a:rPr>
              <a:t>10/22/2015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D9796-2F01-44CB-8AF9-50594A060495}"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7" Type="http://schemas.openxmlformats.org/officeDocument/2006/relationships/image" Target="../media/image2.png"/><Relationship Id="rId2" Type="http://schemas.microsoft.com/office/2007/relationships/media" Target="../media/media10.wav"/><Relationship Id="rId1" Type="http://schemas.openxmlformats.org/officeDocument/2006/relationships/tags" Target="../tags/tag4.xml"/><Relationship Id="rId6" Type="http://schemas.openxmlformats.org/officeDocument/2006/relationships/image" Target="../media/image10.tiff"/><Relationship Id="rId5" Type="http://schemas.openxmlformats.org/officeDocument/2006/relationships/notesSlide" Target="../notesSlides/notesSlide10.xml"/><Relationship Id="rId4"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2.png"/><Relationship Id="rId2" Type="http://schemas.openxmlformats.org/officeDocument/2006/relationships/audio" Target="../media/media11.wav"/><Relationship Id="rId1" Type="http://schemas.microsoft.com/office/2007/relationships/media" Target="../media/media11.wav"/><Relationship Id="rId6" Type="http://schemas.microsoft.com/office/2007/relationships/hdphoto" Target="../media/hdphoto1.wdp"/><Relationship Id="rId5" Type="http://schemas.openxmlformats.org/officeDocument/2006/relationships/image" Target="../media/image11.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7" Type="http://schemas.openxmlformats.org/officeDocument/2006/relationships/image" Target="../media/image2.png"/><Relationship Id="rId2" Type="http://schemas.microsoft.com/office/2007/relationships/media" Target="../media/media12.wav"/><Relationship Id="rId1" Type="http://schemas.openxmlformats.org/officeDocument/2006/relationships/tags" Target="../tags/tag5.xml"/><Relationship Id="rId6" Type="http://schemas.openxmlformats.org/officeDocument/2006/relationships/image" Target="../media/image12.jpeg"/><Relationship Id="rId5" Type="http://schemas.openxmlformats.org/officeDocument/2006/relationships/notesSlide" Target="../notesSlides/notesSlide12.xml"/><Relationship Id="rId4"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2.png"/><Relationship Id="rId5" Type="http://schemas.openxmlformats.org/officeDocument/2006/relationships/image" Target="../media/image15.gif"/><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audio" Target="../media/media16.wav"/><Relationship Id="rId7" Type="http://schemas.openxmlformats.org/officeDocument/2006/relationships/chart" Target="../charts/chart2.xml"/><Relationship Id="rId2" Type="http://schemas.microsoft.com/office/2007/relationships/media" Target="../media/media16.wav"/><Relationship Id="rId1" Type="http://schemas.openxmlformats.org/officeDocument/2006/relationships/tags" Target="../tags/tag6.xml"/><Relationship Id="rId6" Type="http://schemas.openxmlformats.org/officeDocument/2006/relationships/chart" Target="../charts/chart1.xml"/><Relationship Id="rId5" Type="http://schemas.openxmlformats.org/officeDocument/2006/relationships/notesSlide" Target="../notesSlides/notesSlide16.xml"/><Relationship Id="rId4" Type="http://schemas.openxmlformats.org/officeDocument/2006/relationships/slideLayout" Target="../slideLayouts/slideLayout25.xml"/><Relationship Id="rId9"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audio" Target="../media/media17.wav"/><Relationship Id="rId7" Type="http://schemas.openxmlformats.org/officeDocument/2006/relationships/image" Target="../media/image2.png"/><Relationship Id="rId2" Type="http://schemas.microsoft.com/office/2007/relationships/media" Target="../media/media17.wav"/><Relationship Id="rId1" Type="http://schemas.openxmlformats.org/officeDocument/2006/relationships/tags" Target="../tags/tag7.xml"/><Relationship Id="rId6" Type="http://schemas.openxmlformats.org/officeDocument/2006/relationships/chart" Target="../charts/chart4.xml"/><Relationship Id="rId5" Type="http://schemas.openxmlformats.org/officeDocument/2006/relationships/notesSlide" Target="../notesSlides/notesSlide17.xml"/><Relationship Id="rId4"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2.png"/><Relationship Id="rId5" Type="http://schemas.openxmlformats.org/officeDocument/2006/relationships/image" Target="../media/image16.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2.png"/><Relationship Id="rId5" Type="http://schemas.openxmlformats.org/officeDocument/2006/relationships/image" Target="../media/image17.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audio" Target="../media/media21.wav"/><Relationship Id="rId2" Type="http://schemas.microsoft.com/office/2007/relationships/media" Target="../media/media21.wav"/><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notesSlide" Target="../notesSlides/notesSlide21.xml"/><Relationship Id="rId4"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30.xml"/><Relationship Id="rId7" Type="http://schemas.microsoft.com/office/2007/relationships/hdphoto" Target="../media/hdphoto2.wdp"/><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2.png"/><Relationship Id="rId5" Type="http://schemas.openxmlformats.org/officeDocument/2006/relationships/image" Target="../media/image21.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media24.wav"/><Relationship Id="rId7" Type="http://schemas.openxmlformats.org/officeDocument/2006/relationships/image" Target="../media/image23.png"/><Relationship Id="rId2" Type="http://schemas.microsoft.com/office/2007/relationships/media" Target="../media/media24.wav"/><Relationship Id="rId1" Type="http://schemas.openxmlformats.org/officeDocument/2006/relationships/tags" Target="../tags/tag9.xml"/><Relationship Id="rId6" Type="http://schemas.openxmlformats.org/officeDocument/2006/relationships/image" Target="../media/image22.png"/><Relationship Id="rId5" Type="http://schemas.openxmlformats.org/officeDocument/2006/relationships/notesSlide" Target="../notesSlides/notesSlide24.xml"/><Relationship Id="rId4" Type="http://schemas.openxmlformats.org/officeDocument/2006/relationships/slideLayout" Target="../slideLayouts/slideLayout30.xml"/><Relationship Id="rId9"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4.xml"/><Relationship Id="rId7" Type="http://schemas.openxmlformats.org/officeDocument/2006/relationships/chart" Target="../charts/chart5.xml"/><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audio" Target="../media/media26.wav"/><Relationship Id="rId7" Type="http://schemas.openxmlformats.org/officeDocument/2006/relationships/image" Target="../media/image29.jpeg"/><Relationship Id="rId12" Type="http://schemas.openxmlformats.org/officeDocument/2006/relationships/image" Target="../media/image2.png"/><Relationship Id="rId2" Type="http://schemas.microsoft.com/office/2007/relationships/media" Target="../media/media26.wav"/><Relationship Id="rId1" Type="http://schemas.openxmlformats.org/officeDocument/2006/relationships/vmlDrawing" Target="../drawings/vmlDrawing2.vml"/><Relationship Id="rId6" Type="http://schemas.openxmlformats.org/officeDocument/2006/relationships/image" Target="../media/image28.png"/><Relationship Id="rId11" Type="http://schemas.openxmlformats.org/officeDocument/2006/relationships/image" Target="../media/image30.png"/><Relationship Id="rId5" Type="http://schemas.openxmlformats.org/officeDocument/2006/relationships/notesSlide" Target="../notesSlides/notesSlide26.xml"/><Relationship Id="rId10" Type="http://schemas.openxmlformats.org/officeDocument/2006/relationships/image" Target="../media/image27.emf"/><Relationship Id="rId4" Type="http://schemas.openxmlformats.org/officeDocument/2006/relationships/slideLayout" Target="../slideLayouts/slideLayout30.xml"/><Relationship Id="rId9" Type="http://schemas.openxmlformats.org/officeDocument/2006/relationships/oleObject" Target="../embeddings/Microsoft_Excel_97-2003_Worksheet2.xls"/></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28.wav"/><Relationship Id="rId1" Type="http://schemas.microsoft.com/office/2007/relationships/media" Target="../media/media28.wav"/><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audio" Target="../media/media29.wav"/><Relationship Id="rId7" Type="http://schemas.openxmlformats.org/officeDocument/2006/relationships/image" Target="../media/image2.png"/><Relationship Id="rId2" Type="http://schemas.microsoft.com/office/2007/relationships/media" Target="../media/media29.wav"/><Relationship Id="rId1" Type="http://schemas.openxmlformats.org/officeDocument/2006/relationships/tags" Target="../tags/tag10.xml"/><Relationship Id="rId6" Type="http://schemas.openxmlformats.org/officeDocument/2006/relationships/image" Target="../media/image33.jpeg"/><Relationship Id="rId5" Type="http://schemas.openxmlformats.org/officeDocument/2006/relationships/notesSlide" Target="../notesSlides/notesSlide29.xml"/><Relationship Id="rId4"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3.wav"/><Relationship Id="rId7" Type="http://schemas.openxmlformats.org/officeDocument/2006/relationships/image" Target="../media/image4.gif"/><Relationship Id="rId2" Type="http://schemas.microsoft.com/office/2007/relationships/media" Target="../media/media3.wav"/><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3.xml"/><Relationship Id="rId4"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30.wav"/><Relationship Id="rId1" Type="http://schemas.microsoft.com/office/2007/relationships/media" Target="../media/media30.wav"/><Relationship Id="rId5" Type="http://schemas.openxmlformats.org/officeDocument/2006/relationships/image" Target="../media/image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2.png"/><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6.xml"/><Relationship Id="rId4"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oleObject" Target="../embeddings/Microsoft_Excel_97-2003_Worksheet1.xls"/><Relationship Id="rId13" Type="http://schemas.openxmlformats.org/officeDocument/2006/relationships/diagramQuickStyle" Target="../diagrams/quickStyle1.xml"/><Relationship Id="rId3" Type="http://schemas.microsoft.com/office/2007/relationships/media" Target="../media/media8.wav"/><Relationship Id="rId7" Type="http://schemas.openxmlformats.org/officeDocument/2006/relationships/oleObject" Target="../embeddings/oleObject1.bin"/><Relationship Id="rId12" Type="http://schemas.openxmlformats.org/officeDocument/2006/relationships/diagramLayout" Target="../diagrams/layout1.xml"/><Relationship Id="rId2" Type="http://schemas.openxmlformats.org/officeDocument/2006/relationships/tags" Target="../tags/tag3.xml"/><Relationship Id="rId16" Type="http://schemas.openxmlformats.org/officeDocument/2006/relationships/image" Target="../media/image2.png"/><Relationship Id="rId1" Type="http://schemas.openxmlformats.org/officeDocument/2006/relationships/vmlDrawing" Target="../drawings/vmlDrawing1.vml"/><Relationship Id="rId6" Type="http://schemas.openxmlformats.org/officeDocument/2006/relationships/notesSlide" Target="../notesSlides/notesSlide8.xml"/><Relationship Id="rId11" Type="http://schemas.openxmlformats.org/officeDocument/2006/relationships/diagramData" Target="../diagrams/data1.xml"/><Relationship Id="rId5" Type="http://schemas.openxmlformats.org/officeDocument/2006/relationships/slideLayout" Target="../slideLayouts/slideLayout30.xml"/><Relationship Id="rId15" Type="http://schemas.microsoft.com/office/2007/relationships/diagramDrawing" Target="../diagrams/drawing1.xml"/><Relationship Id="rId10" Type="http://schemas.openxmlformats.org/officeDocument/2006/relationships/image" Target="../media/image8.png"/><Relationship Id="rId4" Type="http://schemas.openxmlformats.org/officeDocument/2006/relationships/audio" Target="../media/media8.wav"/><Relationship Id="rId9" Type="http://schemas.openxmlformats.org/officeDocument/2006/relationships/image" Target="../media/image7.emf"/><Relationship Id="rId14" Type="http://schemas.openxmlformats.org/officeDocument/2006/relationships/diagramColors" Target="../diagrams/colors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375" y="1219200"/>
            <a:ext cx="9064625" cy="1981200"/>
          </a:xfrm>
        </p:spPr>
        <p:txBody>
          <a:bodyPr>
            <a:normAutofit fontScale="90000"/>
          </a:bodyPr>
          <a:lstStyle/>
          <a:p>
            <a:pPr>
              <a:defRPr/>
            </a:pPr>
            <a:r>
              <a:rPr lang="en-US" sz="4400" b="1" dirty="0" smtClean="0"/>
              <a:t>From Chromosoma</a:t>
            </a:r>
            <a:r>
              <a:rPr lang="en-US" b="1" dirty="0" smtClean="0"/>
              <a:t>l Instability to Metastasis: </a:t>
            </a:r>
            <a:br>
              <a:rPr lang="en-US" b="1" dirty="0" smtClean="0"/>
            </a:br>
            <a:r>
              <a:rPr lang="en-US" b="1" dirty="0" smtClean="0"/>
              <a:t>H19’s role in cancer progression and its clinical significance</a:t>
            </a:r>
            <a:endParaRPr lang="en-US" sz="4400" b="1" dirty="0"/>
          </a:p>
        </p:txBody>
      </p:sp>
      <p:sp>
        <p:nvSpPr>
          <p:cNvPr id="3" name="Rectangle 2"/>
          <p:cNvSpPr>
            <a:spLocks noChangeArrowheads="1"/>
          </p:cNvSpPr>
          <p:nvPr/>
        </p:nvSpPr>
        <p:spPr bwMode="auto">
          <a:xfrm>
            <a:off x="1403648" y="4754940"/>
            <a:ext cx="6336704" cy="1569660"/>
          </a:xfrm>
          <a:prstGeom prst="rect">
            <a:avLst/>
          </a:prstGeom>
          <a:noFill/>
          <a:ln w="9525">
            <a:noFill/>
            <a:miter lim="800000"/>
            <a:headEnd/>
            <a:tailEnd/>
          </a:ln>
        </p:spPr>
        <p:txBody>
          <a:bodyPr wrap="square">
            <a:spAutoFit/>
          </a:bodyPr>
          <a:lstStyle/>
          <a:p>
            <a:pPr algn="ctr"/>
            <a:r>
              <a:rPr lang="en-US" sz="2400" dirty="0" smtClean="0">
                <a:solidFill>
                  <a:schemeClr val="tx1"/>
                </a:solidFill>
              </a:rPr>
              <a:t>E</a:t>
            </a:r>
            <a:r>
              <a:rPr lang="en-US" sz="2400" dirty="0" smtClean="0"/>
              <a:t>li Raveh</a:t>
            </a:r>
          </a:p>
          <a:p>
            <a:pPr algn="ctr"/>
            <a:r>
              <a:rPr lang="en-US" sz="2400" dirty="0" smtClean="0"/>
              <a:t>Chemical Biology Dept.</a:t>
            </a:r>
            <a:endParaRPr lang="en-US" sz="2400" dirty="0">
              <a:solidFill>
                <a:schemeClr val="tx1"/>
              </a:solidFill>
            </a:endParaRPr>
          </a:p>
          <a:p>
            <a:pPr algn="ctr"/>
            <a:r>
              <a:rPr lang="en-US" sz="2400" dirty="0">
                <a:solidFill>
                  <a:schemeClr val="tx1"/>
                </a:solidFill>
              </a:rPr>
              <a:t>Institute of Life Sciences </a:t>
            </a:r>
          </a:p>
          <a:p>
            <a:pPr algn="ctr"/>
            <a:endParaRPr lang="en-US" sz="2400" dirty="0">
              <a:solidFill>
                <a:schemeClr val="tx1"/>
              </a:solidFill>
            </a:endParaRPr>
          </a:p>
        </p:txBody>
      </p:sp>
      <p:pic>
        <p:nvPicPr>
          <p:cNvPr id="4" name="תמונה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8800" y="5284978"/>
            <a:ext cx="4724400" cy="1573022"/>
          </a:xfrm>
          <a:prstGeom prst="rect">
            <a:avLst/>
          </a:prstGeom>
        </p:spPr>
      </p:pic>
      <p:sp>
        <p:nvSpPr>
          <p:cNvPr id="5" name="מציין מיקום של מספר שקופית 4"/>
          <p:cNvSpPr>
            <a:spLocks noGrp="1"/>
          </p:cNvSpPr>
          <p:nvPr>
            <p:ph type="sldNum" sz="quarter" idx="12"/>
          </p:nvPr>
        </p:nvSpPr>
        <p:spPr/>
        <p:txBody>
          <a:bodyPr/>
          <a:lstStyle/>
          <a:p>
            <a:fld id="{028D9796-2F01-44CB-8AF9-50594A060495}" type="slidenum">
              <a:rPr lang="en-US" smtClean="0">
                <a:solidFill>
                  <a:prstClr val="black">
                    <a:tint val="75000"/>
                  </a:prstClr>
                </a:solidFill>
              </a:rPr>
              <a:pPr/>
              <a:t>1</a:t>
            </a:fld>
            <a:endParaRPr lang="en-US">
              <a:solidFill>
                <a:prstClr val="black">
                  <a:tint val="75000"/>
                </a:prstClr>
              </a:solidFill>
            </a:endParaRPr>
          </a:p>
        </p:txBody>
      </p:sp>
      <p:pic>
        <p:nvPicPr>
          <p:cNvPr id="7" name="שמע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86372865"/>
      </p:ext>
    </p:extLst>
  </p:cSld>
  <p:clrMapOvr>
    <a:masterClrMapping/>
  </p:clrMapOvr>
  <p:transition spd="med" advTm="1855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Slide Number Placeholder 38"/>
          <p:cNvSpPr>
            <a:spLocks noGrp="1"/>
          </p:cNvSpPr>
          <p:nvPr>
            <p:ph type="sldNum" sz="quarter" idx="12"/>
          </p:nvPr>
        </p:nvSpPr>
        <p:spPr>
          <a:xfrm>
            <a:off x="6858000" y="6416675"/>
            <a:ext cx="2133600" cy="365125"/>
          </a:xfrm>
          <a:noFill/>
        </p:spPr>
        <p:txBody>
          <a:bodyPr/>
          <a:lstStyle/>
          <a:p>
            <a:fld id="{63532E23-F4AC-4CE4-9754-D57F83F9AD43}" type="slidenum">
              <a:rPr lang="he-IL" smtClean="0"/>
              <a:pPr/>
              <a:t>10</a:t>
            </a:fld>
            <a:endParaRPr lang="en-US" smtClean="0"/>
          </a:p>
        </p:txBody>
      </p:sp>
      <p:sp>
        <p:nvSpPr>
          <p:cNvPr id="40" name="TextBox 39"/>
          <p:cNvSpPr txBox="1"/>
          <p:nvPr/>
        </p:nvSpPr>
        <p:spPr>
          <a:xfrm>
            <a:off x="0" y="-76200"/>
            <a:ext cx="8991600" cy="1323439"/>
          </a:xfrm>
          <a:prstGeom prst="rect">
            <a:avLst/>
          </a:prstGeom>
          <a:noFill/>
        </p:spPr>
        <p:txBody>
          <a:bodyPr wrap="square" rtlCol="0">
            <a:spAutoFit/>
          </a:bodyPr>
          <a:lstStyle/>
          <a:p>
            <a:pPr algn="ctr"/>
            <a:r>
              <a:rPr lang="en-US" sz="4000" dirty="0" smtClean="0"/>
              <a:t>Nuclear monomeric P53 suppresses H19 up-regulation upon hypoxia</a:t>
            </a:r>
            <a:endParaRPr lang="en-US" sz="4000" dirty="0"/>
          </a:p>
        </p:txBody>
      </p:sp>
      <p:pic>
        <p:nvPicPr>
          <p:cNvPr id="173060" name="Picture 4"/>
          <p:cNvPicPr>
            <a:picLocks noChangeAspect="1" noChangeArrowheads="1"/>
          </p:cNvPicPr>
          <p:nvPr/>
        </p:nvPicPr>
        <p:blipFill rotWithShape="1">
          <a:blip r:embed="rId6" cstate="print"/>
          <a:srcRect t="29393" r="5689"/>
          <a:stretch/>
        </p:blipFill>
        <p:spPr bwMode="auto">
          <a:xfrm>
            <a:off x="0" y="2590800"/>
            <a:ext cx="8623738" cy="4191000"/>
          </a:xfrm>
          <a:prstGeom prst="rect">
            <a:avLst/>
          </a:prstGeom>
          <a:noFill/>
          <a:ln w="9525">
            <a:noFill/>
            <a:miter lim="800000"/>
            <a:headEnd/>
            <a:tailEnd/>
          </a:ln>
          <a:effectLst/>
        </p:spPr>
      </p:pic>
      <p:grpSp>
        <p:nvGrpSpPr>
          <p:cNvPr id="19" name="Group 18"/>
          <p:cNvGrpSpPr/>
          <p:nvPr/>
        </p:nvGrpSpPr>
        <p:grpSpPr>
          <a:xfrm>
            <a:off x="1143000" y="1447800"/>
            <a:ext cx="6781800" cy="990600"/>
            <a:chOff x="1143000" y="533400"/>
            <a:chExt cx="6781800" cy="1444624"/>
          </a:xfrm>
        </p:grpSpPr>
        <p:sp>
          <p:nvSpPr>
            <p:cNvPr id="20" name="Oval 19"/>
            <p:cNvSpPr/>
            <p:nvPr/>
          </p:nvSpPr>
          <p:spPr>
            <a:xfrm>
              <a:off x="1143000" y="914400"/>
              <a:ext cx="12954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effectLst>
                    <a:outerShdw blurRad="38100" dist="38100" dir="2700000" algn="tl">
                      <a:srgbClr val="000000">
                        <a:alpha val="43137"/>
                      </a:srgbClr>
                    </a:outerShdw>
                  </a:effectLst>
                </a:rPr>
                <a:t>H358 cells</a:t>
              </a:r>
              <a:endParaRPr lang="en-US" dirty="0">
                <a:effectLst>
                  <a:outerShdw blurRad="38100" dist="38100" dir="2700000" algn="tl">
                    <a:srgbClr val="000000">
                      <a:alpha val="43137"/>
                    </a:srgbClr>
                  </a:outerShdw>
                </a:effectLst>
              </a:endParaRPr>
            </a:p>
          </p:txBody>
        </p:sp>
        <p:cxnSp>
          <p:nvCxnSpPr>
            <p:cNvPr id="21" name="Straight Arrow Connector 20"/>
            <p:cNvCxnSpPr>
              <a:stCxn id="20" idx="6"/>
            </p:cNvCxnSpPr>
            <p:nvPr/>
          </p:nvCxnSpPr>
          <p:spPr>
            <a:xfrm flipV="1">
              <a:off x="2438400" y="685800"/>
              <a:ext cx="6858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20" idx="6"/>
            </p:cNvCxnSpPr>
            <p:nvPr/>
          </p:nvCxnSpPr>
          <p:spPr>
            <a:xfrm>
              <a:off x="2438400" y="1295400"/>
              <a:ext cx="8382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124200" y="533400"/>
              <a:ext cx="1524000" cy="538609"/>
            </a:xfrm>
            <a:prstGeom prst="rect">
              <a:avLst/>
            </a:prstGeom>
            <a:noFill/>
          </p:spPr>
          <p:txBody>
            <a:bodyPr wrap="square" rtlCol="0">
              <a:spAutoFit/>
            </a:bodyPr>
            <a:lstStyle/>
            <a:p>
              <a:r>
                <a:rPr lang="en-US" dirty="0" smtClean="0"/>
                <a:t> P53</a:t>
              </a:r>
            </a:p>
          </p:txBody>
        </p:sp>
        <p:sp>
          <p:nvSpPr>
            <p:cNvPr id="24" name="TextBox 23"/>
            <p:cNvSpPr txBox="1"/>
            <p:nvPr/>
          </p:nvSpPr>
          <p:spPr>
            <a:xfrm>
              <a:off x="3200400" y="1439415"/>
              <a:ext cx="1524000" cy="538609"/>
            </a:xfrm>
            <a:prstGeom prst="rect">
              <a:avLst/>
            </a:prstGeom>
            <a:noFill/>
          </p:spPr>
          <p:txBody>
            <a:bodyPr wrap="square" rtlCol="0">
              <a:spAutoFit/>
            </a:bodyPr>
            <a:lstStyle/>
            <a:p>
              <a:r>
                <a:rPr lang="en-US" dirty="0" smtClean="0"/>
                <a:t>Control vector</a:t>
              </a:r>
              <a:endParaRPr lang="en-US" dirty="0"/>
            </a:p>
          </p:txBody>
        </p:sp>
        <p:sp>
          <p:nvSpPr>
            <p:cNvPr id="25" name="Right Arrow 24"/>
            <p:cNvSpPr/>
            <p:nvPr/>
          </p:nvSpPr>
          <p:spPr>
            <a:xfrm>
              <a:off x="4343400" y="1066800"/>
              <a:ext cx="1066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4343400" y="533400"/>
              <a:ext cx="1066800" cy="381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2"/>
                  </a:solidFill>
                </a:rPr>
                <a:t>Hypoxia</a:t>
              </a:r>
              <a:endParaRPr lang="en-US" dirty="0">
                <a:solidFill>
                  <a:schemeClr val="tx2"/>
                </a:solidFill>
              </a:endParaRPr>
            </a:p>
          </p:txBody>
        </p:sp>
        <p:sp>
          <p:nvSpPr>
            <p:cNvPr id="27" name="Rectangle 26"/>
            <p:cNvSpPr/>
            <p:nvPr/>
          </p:nvSpPr>
          <p:spPr>
            <a:xfrm>
              <a:off x="5867400" y="838200"/>
              <a:ext cx="2057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effectLst>
                    <a:outerShdw blurRad="38100" dist="38100" dir="2700000" algn="tl">
                      <a:srgbClr val="000000">
                        <a:alpha val="43137"/>
                      </a:srgbClr>
                    </a:outerShdw>
                  </a:effectLst>
                </a:rPr>
                <a:t>H19  expression</a:t>
              </a:r>
              <a:endParaRPr lang="en-US" dirty="0">
                <a:effectLst>
                  <a:outerShdw blurRad="38100" dist="38100" dir="2700000" algn="tl">
                    <a:srgbClr val="000000">
                      <a:alpha val="43137"/>
                    </a:srgbClr>
                  </a:outerShdw>
                </a:effectLst>
              </a:endParaRPr>
            </a:p>
          </p:txBody>
        </p:sp>
      </p:grpSp>
      <p:pic>
        <p:nvPicPr>
          <p:cNvPr id="3" name="שמע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57653326"/>
      </p:ext>
    </p:extLst>
  </p:cSld>
  <p:clrMapOvr>
    <a:masterClrMapping/>
  </p:clrMapOvr>
  <p:transition advTm="4807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 presetClass="entr" presetSubtype="32" fill="hold" nodeType="clickEffect">
                                  <p:stCondLst>
                                    <p:cond delay="0"/>
                                  </p:stCondLst>
                                  <p:childTnLst>
                                    <p:set>
                                      <p:cBhvr>
                                        <p:cTn id="10" dur="1" fill="hold">
                                          <p:stCondLst>
                                            <p:cond delay="0"/>
                                          </p:stCondLst>
                                        </p:cTn>
                                        <p:tgtEl>
                                          <p:spTgt spid="173060"/>
                                        </p:tgtEl>
                                        <p:attrNameLst>
                                          <p:attrName>style.visibility</p:attrName>
                                        </p:attrNameLst>
                                      </p:cBhvr>
                                      <p:to>
                                        <p:strVal val="visible"/>
                                      </p:to>
                                    </p:set>
                                    <p:animEffect transition="in" filter="box(out)">
                                      <p:cBhvr>
                                        <p:cTn id="11" dur="500"/>
                                        <p:tgtEl>
                                          <p:spTgt spid="17306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40"/>
          <p:cNvSpPr>
            <a:spLocks noChangeArrowheads="1"/>
          </p:cNvSpPr>
          <p:nvPr/>
        </p:nvSpPr>
        <p:spPr bwMode="auto">
          <a:xfrm flipH="1">
            <a:off x="6576661" y="2288927"/>
            <a:ext cx="2286956" cy="2133600"/>
          </a:xfrm>
          <a:prstGeom prst="round2DiagRect">
            <a:avLst/>
          </a:prstGeom>
          <a:ln>
            <a:headEnd/>
            <a:tailEnd/>
          </a:ln>
        </p:spPr>
        <p:style>
          <a:lnRef idx="2">
            <a:schemeClr val="accent4"/>
          </a:lnRef>
          <a:fillRef idx="1">
            <a:schemeClr val="lt1"/>
          </a:fillRef>
          <a:effectRef idx="0">
            <a:schemeClr val="accent4"/>
          </a:effectRef>
          <a:fontRef idx="minor">
            <a:schemeClr val="dk1"/>
          </a:fontRef>
        </p:style>
        <p:txBody>
          <a:bodyPr wrap="none" anchor="ctr"/>
          <a:lstStyle/>
          <a:p>
            <a:endParaRPr lang="en-US"/>
          </a:p>
        </p:txBody>
      </p:sp>
      <p:sp>
        <p:nvSpPr>
          <p:cNvPr id="118788" name="Rectangle 4"/>
          <p:cNvSpPr>
            <a:spLocks noChangeArrowheads="1"/>
          </p:cNvSpPr>
          <p:nvPr/>
        </p:nvSpPr>
        <p:spPr bwMode="auto">
          <a:xfrm>
            <a:off x="0" y="-76200"/>
            <a:ext cx="9067800" cy="1143000"/>
          </a:xfrm>
          <a:prstGeom prst="rect">
            <a:avLst/>
          </a:prstGeom>
          <a:noFill/>
          <a:ln w="9525">
            <a:noFill/>
            <a:miter lim="800000"/>
            <a:headEnd/>
            <a:tailEnd/>
          </a:ln>
          <a:effectLst/>
        </p:spPr>
        <p:txBody>
          <a:bodyPr anchor="ctr"/>
          <a:lstStyle/>
          <a:p>
            <a:pPr algn="ctr"/>
            <a:r>
              <a:rPr lang="en-US" sz="4000" dirty="0">
                <a:latin typeface="+mj-lt"/>
                <a:cs typeface="Times New Roman" pitchFamily="18" charset="0"/>
              </a:rPr>
              <a:t>Microarray </a:t>
            </a:r>
            <a:r>
              <a:rPr lang="en-US" sz="4000" dirty="0" smtClean="0">
                <a:latin typeface="+mj-lt"/>
                <a:cs typeface="Times New Roman" pitchFamily="18" charset="0"/>
              </a:rPr>
              <a:t>Data</a:t>
            </a:r>
            <a:r>
              <a:rPr lang="en-US" sz="4000" dirty="0">
                <a:latin typeface="+mj-lt"/>
                <a:cs typeface="Times New Roman" pitchFamily="18" charset="0"/>
              </a:rPr>
              <a:t>: H19 </a:t>
            </a:r>
            <a:r>
              <a:rPr lang="en-US" sz="4000" dirty="0" smtClean="0">
                <a:latin typeface="+mj-lt"/>
                <a:cs typeface="Times New Roman" pitchFamily="18" charset="0"/>
              </a:rPr>
              <a:t>Modulates Gene Expression </a:t>
            </a:r>
            <a:r>
              <a:rPr lang="en-US" sz="4000" dirty="0">
                <a:latin typeface="+mj-lt"/>
                <a:cs typeface="Times New Roman" pitchFamily="18" charset="0"/>
              </a:rPr>
              <a:t>in </a:t>
            </a:r>
            <a:r>
              <a:rPr lang="en-US" sz="4000" dirty="0" smtClean="0">
                <a:latin typeface="+mj-lt"/>
                <a:cs typeface="Times New Roman" pitchFamily="18" charset="0"/>
              </a:rPr>
              <a:t>Hypoxic </a:t>
            </a:r>
            <a:r>
              <a:rPr lang="en-US" sz="4000" dirty="0">
                <a:latin typeface="+mj-lt"/>
                <a:cs typeface="Times New Roman" pitchFamily="18" charset="0"/>
              </a:rPr>
              <a:t>S</a:t>
            </a:r>
            <a:r>
              <a:rPr lang="en-US" sz="4000" dirty="0" smtClean="0">
                <a:latin typeface="+mj-lt"/>
                <a:cs typeface="Times New Roman" pitchFamily="18" charset="0"/>
              </a:rPr>
              <a:t>tress</a:t>
            </a:r>
            <a:endParaRPr lang="en-US" sz="4000" dirty="0">
              <a:latin typeface="+mj-lt"/>
              <a:cs typeface="Times New Roman" pitchFamily="18" charset="0"/>
            </a:endParaRPr>
          </a:p>
        </p:txBody>
      </p:sp>
      <p:sp>
        <p:nvSpPr>
          <p:cNvPr id="118789" name="Text Box 5"/>
          <p:cNvSpPr txBox="1">
            <a:spLocks noChangeArrowheads="1"/>
          </p:cNvSpPr>
          <p:nvPr/>
        </p:nvSpPr>
        <p:spPr bwMode="auto">
          <a:xfrm>
            <a:off x="1546225" y="2581335"/>
            <a:ext cx="1368425" cy="366713"/>
          </a:xfrm>
          <a:prstGeom prst="rect">
            <a:avLst/>
          </a:prstGeom>
          <a:noFill/>
          <a:ln w="9525">
            <a:noFill/>
            <a:miter lim="800000"/>
            <a:headEnd/>
            <a:tailEnd/>
          </a:ln>
          <a:effectLst/>
        </p:spPr>
        <p:txBody>
          <a:bodyPr>
            <a:spAutoFit/>
          </a:bodyPr>
          <a:lstStyle/>
          <a:p>
            <a:pPr>
              <a:spcBef>
                <a:spcPct val="50000"/>
              </a:spcBef>
            </a:pPr>
            <a:endParaRPr lang="en-US">
              <a:latin typeface="Times New Roman" pitchFamily="18" charset="0"/>
              <a:cs typeface="Times New Roman" pitchFamily="18" charset="0"/>
            </a:endParaRPr>
          </a:p>
        </p:txBody>
      </p:sp>
      <p:sp>
        <p:nvSpPr>
          <p:cNvPr id="118790" name="Text Box 6"/>
          <p:cNvSpPr txBox="1">
            <a:spLocks noChangeArrowheads="1"/>
          </p:cNvSpPr>
          <p:nvPr/>
        </p:nvSpPr>
        <p:spPr bwMode="auto">
          <a:xfrm>
            <a:off x="1762125" y="3013135"/>
            <a:ext cx="1728788" cy="366713"/>
          </a:xfrm>
          <a:prstGeom prst="rect">
            <a:avLst/>
          </a:prstGeom>
          <a:noFill/>
          <a:ln w="9525">
            <a:noFill/>
            <a:miter lim="800000"/>
            <a:headEnd/>
            <a:tailEnd/>
          </a:ln>
          <a:effectLst/>
        </p:spPr>
        <p:txBody>
          <a:bodyPr>
            <a:spAutoFit/>
          </a:bodyPr>
          <a:lstStyle/>
          <a:p>
            <a:pPr>
              <a:spcBef>
                <a:spcPct val="50000"/>
              </a:spcBef>
            </a:pPr>
            <a:endParaRPr lang="en-US">
              <a:latin typeface="Times New Roman" pitchFamily="18" charset="0"/>
              <a:cs typeface="Times New Roman" pitchFamily="18" charset="0"/>
            </a:endParaRPr>
          </a:p>
        </p:txBody>
      </p:sp>
      <p:sp>
        <p:nvSpPr>
          <p:cNvPr id="118793" name="Rectangle 9"/>
          <p:cNvSpPr>
            <a:spLocks noChangeArrowheads="1"/>
          </p:cNvSpPr>
          <p:nvPr/>
        </p:nvSpPr>
        <p:spPr bwMode="auto">
          <a:xfrm>
            <a:off x="323850" y="2295911"/>
            <a:ext cx="2087563" cy="2020193"/>
          </a:xfrm>
          <a:prstGeom prst="round2DiagRect">
            <a:avLst/>
          </a:prstGeom>
          <a:ln>
            <a:headEnd/>
            <a:tailEnd/>
          </a:ln>
        </p:spPr>
        <p:style>
          <a:lnRef idx="2">
            <a:schemeClr val="accent4"/>
          </a:lnRef>
          <a:fillRef idx="1">
            <a:schemeClr val="lt1"/>
          </a:fillRef>
          <a:effectRef idx="0">
            <a:schemeClr val="accent4"/>
          </a:effectRef>
          <a:fontRef idx="minor">
            <a:schemeClr val="dk1"/>
          </a:fontRef>
        </p:style>
        <p:txBody>
          <a:bodyPr wrap="none" anchor="ctr"/>
          <a:lstStyle/>
          <a:p>
            <a:endParaRPr lang="en-US"/>
          </a:p>
        </p:txBody>
      </p:sp>
      <p:sp>
        <p:nvSpPr>
          <p:cNvPr id="118794" name="Text Box 10"/>
          <p:cNvSpPr txBox="1">
            <a:spLocks noChangeArrowheads="1"/>
          </p:cNvSpPr>
          <p:nvPr/>
        </p:nvSpPr>
        <p:spPr bwMode="auto">
          <a:xfrm>
            <a:off x="457200" y="2291446"/>
            <a:ext cx="1895071" cy="461665"/>
          </a:xfrm>
          <a:prstGeom prst="rect">
            <a:avLst/>
          </a:prstGeom>
          <a:noFill/>
          <a:ln w="9525">
            <a:noFill/>
            <a:miter lim="800000"/>
            <a:headEnd/>
            <a:tailEnd/>
          </a:ln>
          <a:effectLst/>
        </p:spPr>
        <p:txBody>
          <a:bodyPr wrap="none">
            <a:spAutoFit/>
          </a:bodyPr>
          <a:lstStyle/>
          <a:p>
            <a:r>
              <a:rPr lang="en-US" sz="2400" b="1" dirty="0" smtClean="0">
                <a:solidFill>
                  <a:srgbClr val="FF0000"/>
                </a:solidFill>
                <a:latin typeface="Times New Roman" pitchFamily="18" charset="0"/>
                <a:cs typeface="Times New Roman" pitchFamily="18" charset="0"/>
              </a:rPr>
              <a:t>Angiogenesis</a:t>
            </a:r>
            <a:endParaRPr lang="en-US" sz="2400" b="1" dirty="0">
              <a:solidFill>
                <a:srgbClr val="FF0000"/>
              </a:solidFill>
              <a:latin typeface="Times New Roman" pitchFamily="18" charset="0"/>
              <a:cs typeface="Times New Roman" pitchFamily="18" charset="0"/>
            </a:endParaRPr>
          </a:p>
        </p:txBody>
      </p:sp>
      <p:sp>
        <p:nvSpPr>
          <p:cNvPr id="118795" name="Text Box 11"/>
          <p:cNvSpPr txBox="1">
            <a:spLocks noChangeArrowheads="1"/>
          </p:cNvSpPr>
          <p:nvPr/>
        </p:nvSpPr>
        <p:spPr bwMode="auto">
          <a:xfrm>
            <a:off x="539552" y="2802760"/>
            <a:ext cx="1707519" cy="1323439"/>
          </a:xfrm>
          <a:prstGeom prst="rect">
            <a:avLst/>
          </a:prstGeom>
          <a:noFill/>
          <a:ln w="9525">
            <a:noFill/>
            <a:miter lim="800000"/>
            <a:headEnd/>
            <a:tailEnd/>
          </a:ln>
          <a:effectLst/>
        </p:spPr>
        <p:txBody>
          <a:bodyPr wrap="none">
            <a:spAutoFit/>
          </a:bodyPr>
          <a:lstStyle/>
          <a:p>
            <a:pPr algn="l"/>
            <a:r>
              <a:rPr lang="en-US" sz="1600" b="1" dirty="0" smtClean="0">
                <a:latin typeface="Times New Roman" pitchFamily="18" charset="0"/>
                <a:cs typeface="Times New Roman" pitchFamily="18" charset="0"/>
              </a:rPr>
              <a:t>ANGIOGENIN</a:t>
            </a:r>
            <a:endParaRPr lang="en-US" sz="1600" b="1" dirty="0">
              <a:latin typeface="Times New Roman" pitchFamily="18" charset="0"/>
              <a:cs typeface="Times New Roman" pitchFamily="18" charset="0"/>
            </a:endParaRPr>
          </a:p>
          <a:p>
            <a:pPr algn="l"/>
            <a:r>
              <a:rPr lang="en-US" sz="1600" b="1" dirty="0" smtClean="0">
                <a:latin typeface="Times New Roman" pitchFamily="18" charset="0"/>
                <a:cs typeface="Times New Roman" pitchFamily="18" charset="0"/>
              </a:rPr>
              <a:t>FGF18</a:t>
            </a:r>
            <a:endParaRPr lang="en-US" sz="1600" b="1" dirty="0">
              <a:latin typeface="Times New Roman" pitchFamily="18" charset="0"/>
              <a:cs typeface="Times New Roman" pitchFamily="18" charset="0"/>
            </a:endParaRPr>
          </a:p>
          <a:p>
            <a:pPr algn="l"/>
            <a:r>
              <a:rPr lang="en-US" sz="1600" b="1" dirty="0" smtClean="0">
                <a:latin typeface="Times New Roman" pitchFamily="18" charset="0"/>
                <a:cs typeface="Times New Roman" pitchFamily="18" charset="0"/>
              </a:rPr>
              <a:t>B61</a:t>
            </a:r>
            <a:endParaRPr lang="en-US" sz="1600" b="1" dirty="0">
              <a:latin typeface="Times New Roman" pitchFamily="18" charset="0"/>
              <a:cs typeface="Times New Roman" pitchFamily="18" charset="0"/>
            </a:endParaRPr>
          </a:p>
          <a:p>
            <a:pPr algn="l"/>
            <a:r>
              <a:rPr lang="en-US" sz="1600" b="1" dirty="0" smtClean="0">
                <a:latin typeface="Times New Roman" pitchFamily="18" charset="0"/>
                <a:cs typeface="Times New Roman" pitchFamily="18" charset="0"/>
              </a:rPr>
              <a:t>Id2</a:t>
            </a:r>
            <a:endParaRPr lang="en-US" sz="1600" b="1" dirty="0">
              <a:latin typeface="Times New Roman" pitchFamily="18" charset="0"/>
              <a:cs typeface="Times New Roman" pitchFamily="18" charset="0"/>
            </a:endParaRPr>
          </a:p>
          <a:p>
            <a:pPr algn="l"/>
            <a:r>
              <a:rPr lang="en-US" sz="1600" b="1" dirty="0" err="1" smtClean="0">
                <a:latin typeface="Times New Roman" pitchFamily="18" charset="0"/>
                <a:cs typeface="Times New Roman" pitchFamily="18" charset="0"/>
              </a:rPr>
              <a:t>Angiotensinase</a:t>
            </a:r>
            <a:r>
              <a:rPr lang="en-US" sz="1600" b="1" dirty="0" smtClean="0">
                <a:latin typeface="Times New Roman" pitchFamily="18" charset="0"/>
                <a:cs typeface="Times New Roman" pitchFamily="18" charset="0"/>
              </a:rPr>
              <a:t> </a:t>
            </a:r>
            <a:r>
              <a:rPr lang="en-US" sz="1600" b="1" dirty="0">
                <a:latin typeface="Times New Roman" pitchFamily="18" charset="0"/>
                <a:cs typeface="Times New Roman" pitchFamily="18" charset="0"/>
              </a:rPr>
              <a:t>C</a:t>
            </a:r>
          </a:p>
        </p:txBody>
      </p:sp>
      <p:sp>
        <p:nvSpPr>
          <p:cNvPr id="118796" name="Line 12"/>
          <p:cNvSpPr>
            <a:spLocks noChangeShapeType="1"/>
          </p:cNvSpPr>
          <p:nvPr/>
        </p:nvSpPr>
        <p:spPr bwMode="auto">
          <a:xfrm flipV="1">
            <a:off x="466725" y="2820183"/>
            <a:ext cx="0" cy="936625"/>
          </a:xfrm>
          <a:prstGeom prst="line">
            <a:avLst/>
          </a:prstGeom>
          <a:noFill/>
          <a:ln w="57150">
            <a:solidFill>
              <a:schemeClr val="tx1"/>
            </a:solidFill>
            <a:round/>
            <a:headEnd/>
            <a:tailEnd type="triangle" w="med" len="med"/>
          </a:ln>
          <a:effectLst/>
        </p:spPr>
        <p:txBody>
          <a:bodyPr/>
          <a:lstStyle/>
          <a:p>
            <a:endParaRPr lang="en-US"/>
          </a:p>
        </p:txBody>
      </p:sp>
      <p:grpSp>
        <p:nvGrpSpPr>
          <p:cNvPr id="2" name="Group 14"/>
          <p:cNvGrpSpPr>
            <a:grpSpLocks/>
          </p:cNvGrpSpPr>
          <p:nvPr/>
        </p:nvGrpSpPr>
        <p:grpSpPr bwMode="auto">
          <a:xfrm>
            <a:off x="6577358" y="2268241"/>
            <a:ext cx="1452124" cy="1999176"/>
            <a:chOff x="3871" y="1335"/>
            <a:chExt cx="944" cy="1307"/>
          </a:xfrm>
          <a:noFill/>
        </p:grpSpPr>
        <p:sp>
          <p:nvSpPr>
            <p:cNvPr id="118800" name="Text Box 16"/>
            <p:cNvSpPr txBox="1">
              <a:spLocks noChangeArrowheads="1"/>
            </p:cNvSpPr>
            <p:nvPr/>
          </p:nvSpPr>
          <p:spPr bwMode="auto">
            <a:xfrm>
              <a:off x="3871" y="1335"/>
              <a:ext cx="872" cy="302"/>
            </a:xfrm>
            <a:prstGeom prst="rect">
              <a:avLst/>
            </a:prstGeom>
            <a:grpFill/>
            <a:ln w="9525">
              <a:noFill/>
              <a:miter lim="800000"/>
              <a:headEnd/>
              <a:tailEnd/>
            </a:ln>
            <a:effectLst/>
          </p:spPr>
          <p:txBody>
            <a:bodyPr wrap="square">
              <a:spAutoFit/>
            </a:bodyPr>
            <a:lstStyle/>
            <a:p>
              <a:pPr algn="ctr">
                <a:spcBef>
                  <a:spcPct val="50000"/>
                </a:spcBef>
              </a:pPr>
              <a:r>
                <a:rPr lang="en-US" sz="2400" b="1" dirty="0">
                  <a:solidFill>
                    <a:srgbClr val="FF0000"/>
                  </a:solidFill>
                  <a:latin typeface="Times New Roman" pitchFamily="18" charset="0"/>
                  <a:cs typeface="Times New Roman" pitchFamily="18" charset="0"/>
                </a:rPr>
                <a:t>Survival</a:t>
              </a:r>
            </a:p>
          </p:txBody>
        </p:sp>
        <p:sp>
          <p:nvSpPr>
            <p:cNvPr id="118801" name="Text Box 17"/>
            <p:cNvSpPr txBox="1">
              <a:spLocks noChangeArrowheads="1"/>
            </p:cNvSpPr>
            <p:nvPr/>
          </p:nvSpPr>
          <p:spPr bwMode="auto">
            <a:xfrm>
              <a:off x="4206" y="1616"/>
              <a:ext cx="609" cy="1026"/>
            </a:xfrm>
            <a:prstGeom prst="rect">
              <a:avLst/>
            </a:prstGeom>
            <a:noFill/>
            <a:ln w="9525">
              <a:noFill/>
              <a:miter lim="800000"/>
              <a:headEnd/>
              <a:tailEnd/>
            </a:ln>
            <a:effectLst/>
          </p:spPr>
          <p:txBody>
            <a:bodyPr wrap="none">
              <a:spAutoFit/>
            </a:bodyPr>
            <a:lstStyle>
              <a:defPPr>
                <a:defRPr lang="he-IL"/>
              </a:defPPr>
              <a:lvl1pPr algn="l">
                <a:defRPr sz="1400" b="1">
                  <a:latin typeface="Times New Roman" pitchFamily="18" charset="0"/>
                  <a:cs typeface="Times New Roman" pitchFamily="18" charset="0"/>
                </a:defRPr>
              </a:lvl1pPr>
            </a:lstStyle>
            <a:p>
              <a:r>
                <a:rPr lang="en-US" sz="1600" dirty="0" smtClean="0"/>
                <a:t>AKT-1</a:t>
              </a:r>
              <a:endParaRPr lang="en-US" sz="1600" dirty="0"/>
            </a:p>
            <a:p>
              <a:r>
                <a:rPr lang="en-US" sz="1600" dirty="0"/>
                <a:t>EBAG-9</a:t>
              </a:r>
            </a:p>
            <a:p>
              <a:r>
                <a:rPr lang="en-US" sz="1600" dirty="0"/>
                <a:t>MITF</a:t>
              </a:r>
            </a:p>
            <a:p>
              <a:r>
                <a:rPr lang="en-US" sz="1600" dirty="0"/>
                <a:t>IER3</a:t>
              </a:r>
            </a:p>
            <a:p>
              <a:r>
                <a:rPr lang="en-US" sz="1600" dirty="0" smtClean="0"/>
                <a:t>PRKCZ</a:t>
              </a:r>
            </a:p>
            <a:p>
              <a:r>
                <a:rPr lang="en-US" sz="1600" dirty="0" smtClean="0"/>
                <a:t>BCL3</a:t>
              </a:r>
              <a:endParaRPr lang="en-US" sz="1600" dirty="0"/>
            </a:p>
          </p:txBody>
        </p:sp>
      </p:grpSp>
      <p:sp>
        <p:nvSpPr>
          <p:cNvPr id="118802" name="Line 18"/>
          <p:cNvSpPr>
            <a:spLocks noChangeShapeType="1"/>
          </p:cNvSpPr>
          <p:nvPr/>
        </p:nvSpPr>
        <p:spPr bwMode="auto">
          <a:xfrm flipV="1">
            <a:off x="6732588" y="2998539"/>
            <a:ext cx="0" cy="936625"/>
          </a:xfrm>
          <a:prstGeom prst="line">
            <a:avLst/>
          </a:prstGeom>
          <a:noFill/>
          <a:ln w="57150">
            <a:solidFill>
              <a:schemeClr val="tx1"/>
            </a:solidFill>
            <a:round/>
            <a:headEnd/>
            <a:tailEnd type="triangle" w="med" len="med"/>
          </a:ln>
          <a:effectLst/>
        </p:spPr>
        <p:txBody>
          <a:bodyPr/>
          <a:lstStyle/>
          <a:p>
            <a:endParaRPr lang="en-US"/>
          </a:p>
        </p:txBody>
      </p:sp>
      <p:sp>
        <p:nvSpPr>
          <p:cNvPr id="118809" name="Text Box 25"/>
          <p:cNvSpPr txBox="1">
            <a:spLocks noChangeArrowheads="1"/>
          </p:cNvSpPr>
          <p:nvPr/>
        </p:nvSpPr>
        <p:spPr bwMode="auto">
          <a:xfrm>
            <a:off x="6659563" y="4933702"/>
            <a:ext cx="2016125" cy="366712"/>
          </a:xfrm>
          <a:prstGeom prst="rect">
            <a:avLst/>
          </a:prstGeom>
          <a:noFill/>
          <a:ln w="9525">
            <a:noFill/>
            <a:miter lim="800000"/>
            <a:headEnd/>
            <a:tailEnd/>
          </a:ln>
          <a:effectLst/>
        </p:spPr>
        <p:txBody>
          <a:bodyPr>
            <a:spAutoFit/>
          </a:bodyPr>
          <a:lstStyle/>
          <a:p>
            <a:pPr>
              <a:spcBef>
                <a:spcPct val="50000"/>
              </a:spcBef>
            </a:pPr>
            <a:endParaRPr lang="en-US">
              <a:latin typeface="Times New Roman" pitchFamily="18" charset="0"/>
              <a:cs typeface="Times New Roman" pitchFamily="18" charset="0"/>
            </a:endParaRPr>
          </a:p>
        </p:txBody>
      </p:sp>
      <p:sp>
        <p:nvSpPr>
          <p:cNvPr id="118818" name="Text Box 34"/>
          <p:cNvSpPr txBox="1">
            <a:spLocks noChangeArrowheads="1"/>
          </p:cNvSpPr>
          <p:nvPr/>
        </p:nvSpPr>
        <p:spPr bwMode="auto">
          <a:xfrm>
            <a:off x="3851920" y="2538050"/>
            <a:ext cx="1171922" cy="707886"/>
          </a:xfrm>
          <a:prstGeom prst="rect">
            <a:avLst/>
          </a:prstGeom>
          <a:noFill/>
          <a:ln w="9525">
            <a:noFill/>
            <a:miter lim="800000"/>
            <a:headEnd/>
            <a:tailEnd/>
          </a:ln>
          <a:effectLst/>
        </p:spPr>
        <p:txBody>
          <a:bodyPr wrap="square">
            <a:spAutoFit/>
          </a:bodyPr>
          <a:lstStyle/>
          <a:p>
            <a:pPr algn="ctr">
              <a:spcBef>
                <a:spcPct val="50000"/>
              </a:spcBef>
            </a:pP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H19</a:t>
            </a:r>
          </a:p>
        </p:txBody>
      </p:sp>
      <p:sp>
        <p:nvSpPr>
          <p:cNvPr id="118820" name="Line 36"/>
          <p:cNvSpPr>
            <a:spLocks noChangeShapeType="1"/>
          </p:cNvSpPr>
          <p:nvPr/>
        </p:nvSpPr>
        <p:spPr bwMode="auto">
          <a:xfrm flipH="1">
            <a:off x="2563812" y="2868673"/>
            <a:ext cx="1093787" cy="0"/>
          </a:xfrm>
          <a:prstGeom prst="line">
            <a:avLst/>
          </a:prstGeom>
          <a:noFill/>
          <a:ln w="76200">
            <a:solidFill>
              <a:schemeClr val="tx1"/>
            </a:solidFill>
            <a:round/>
            <a:headEnd/>
            <a:tailEnd type="triangle" w="med" len="med"/>
          </a:ln>
          <a:effectLst/>
        </p:spPr>
        <p:txBody>
          <a:bodyPr/>
          <a:lstStyle/>
          <a:p>
            <a:endParaRPr lang="en-US"/>
          </a:p>
        </p:txBody>
      </p:sp>
      <p:sp>
        <p:nvSpPr>
          <p:cNvPr id="118821" name="Line 37"/>
          <p:cNvSpPr>
            <a:spLocks noChangeShapeType="1"/>
          </p:cNvSpPr>
          <p:nvPr/>
        </p:nvSpPr>
        <p:spPr bwMode="auto">
          <a:xfrm>
            <a:off x="5045422" y="2838510"/>
            <a:ext cx="1355378" cy="0"/>
          </a:xfrm>
          <a:prstGeom prst="line">
            <a:avLst/>
          </a:prstGeom>
          <a:noFill/>
          <a:ln w="76200">
            <a:solidFill>
              <a:schemeClr val="tx1"/>
            </a:solidFill>
            <a:round/>
            <a:headEnd/>
            <a:tailEnd type="triangle" w="med" len="med"/>
          </a:ln>
          <a:effectLst/>
        </p:spPr>
        <p:txBody>
          <a:bodyPr/>
          <a:lstStyle/>
          <a:p>
            <a:endParaRPr lang="en-US"/>
          </a:p>
        </p:txBody>
      </p:sp>
      <p:sp>
        <p:nvSpPr>
          <p:cNvPr id="118824" name="Rectangle 40"/>
          <p:cNvSpPr>
            <a:spLocks noChangeArrowheads="1"/>
          </p:cNvSpPr>
          <p:nvPr/>
        </p:nvSpPr>
        <p:spPr bwMode="auto">
          <a:xfrm flipH="1">
            <a:off x="6576660" y="4544704"/>
            <a:ext cx="2338739" cy="2133600"/>
          </a:xfrm>
          <a:prstGeom prst="round2DiagRect">
            <a:avLst/>
          </a:prstGeom>
          <a:ln w="38100">
            <a:solidFill>
              <a:srgbClr val="FF0000"/>
            </a:solidFill>
            <a:headEnd/>
            <a:tailEnd/>
          </a:ln>
        </p:spPr>
        <p:style>
          <a:lnRef idx="2">
            <a:schemeClr val="accent2"/>
          </a:lnRef>
          <a:fillRef idx="1">
            <a:schemeClr val="lt1"/>
          </a:fillRef>
          <a:effectRef idx="0">
            <a:schemeClr val="accent2"/>
          </a:effectRef>
          <a:fontRef idx="minor">
            <a:schemeClr val="dk1"/>
          </a:fontRef>
        </p:style>
        <p:txBody>
          <a:bodyPr wrap="none" anchor="ctr"/>
          <a:lstStyle/>
          <a:p>
            <a:endParaRPr lang="en-US"/>
          </a:p>
        </p:txBody>
      </p:sp>
      <p:sp>
        <p:nvSpPr>
          <p:cNvPr id="118825" name="Text Box 41"/>
          <p:cNvSpPr txBox="1">
            <a:spLocks noChangeArrowheads="1"/>
          </p:cNvSpPr>
          <p:nvPr/>
        </p:nvSpPr>
        <p:spPr bwMode="auto">
          <a:xfrm>
            <a:off x="6598911" y="4544704"/>
            <a:ext cx="1706889" cy="461665"/>
          </a:xfrm>
          <a:prstGeom prst="rect">
            <a:avLst/>
          </a:prstGeom>
          <a:noFill/>
          <a:ln w="9525">
            <a:noFill/>
            <a:miter lim="800000"/>
            <a:headEnd/>
            <a:tailEnd/>
          </a:ln>
          <a:effectLst/>
        </p:spPr>
        <p:txBody>
          <a:bodyPr wrap="square">
            <a:spAutoFit/>
          </a:bodyPr>
          <a:lstStyle/>
          <a:p>
            <a:pPr>
              <a:spcBef>
                <a:spcPct val="50000"/>
              </a:spcBef>
            </a:pPr>
            <a:r>
              <a:rPr lang="en-US" sz="2400" b="1" dirty="0">
                <a:solidFill>
                  <a:srgbClr val="FF0000"/>
                </a:solidFill>
                <a:latin typeface="Times New Roman" pitchFamily="18" charset="0"/>
                <a:cs typeface="Times New Roman" pitchFamily="18" charset="0"/>
              </a:rPr>
              <a:t>Apoptosis</a:t>
            </a:r>
          </a:p>
        </p:txBody>
      </p:sp>
      <p:sp>
        <p:nvSpPr>
          <p:cNvPr id="118826" name="Text Box 42"/>
          <p:cNvSpPr txBox="1">
            <a:spLocks noChangeArrowheads="1"/>
          </p:cNvSpPr>
          <p:nvPr/>
        </p:nvSpPr>
        <p:spPr bwMode="auto">
          <a:xfrm>
            <a:off x="7022683" y="5257366"/>
            <a:ext cx="1095172" cy="584775"/>
          </a:xfrm>
          <a:prstGeom prst="rect">
            <a:avLst/>
          </a:prstGeom>
          <a:noFill/>
          <a:ln w="9525">
            <a:noFill/>
            <a:miter lim="800000"/>
            <a:headEnd/>
            <a:tailEnd/>
          </a:ln>
          <a:effectLst/>
        </p:spPr>
        <p:txBody>
          <a:bodyPr wrap="none">
            <a:spAutoFit/>
          </a:bodyPr>
          <a:lstStyle>
            <a:defPPr>
              <a:defRPr lang="he-IL"/>
            </a:defPPr>
            <a:lvl1pPr algn="l">
              <a:defRPr sz="1400" b="1">
                <a:latin typeface="Times New Roman" pitchFamily="18" charset="0"/>
                <a:cs typeface="Times New Roman" pitchFamily="18" charset="0"/>
              </a:defRPr>
            </a:lvl1pPr>
          </a:lstStyle>
          <a:p>
            <a:r>
              <a:rPr lang="en-US" sz="1600" dirty="0"/>
              <a:t>Caspase 3</a:t>
            </a:r>
          </a:p>
          <a:p>
            <a:r>
              <a:rPr lang="en-US" sz="1600" dirty="0"/>
              <a:t>GADD153</a:t>
            </a:r>
          </a:p>
        </p:txBody>
      </p:sp>
      <p:sp>
        <p:nvSpPr>
          <p:cNvPr id="118827" name="Line 43"/>
          <p:cNvSpPr>
            <a:spLocks noChangeShapeType="1"/>
          </p:cNvSpPr>
          <p:nvPr/>
        </p:nvSpPr>
        <p:spPr bwMode="auto">
          <a:xfrm>
            <a:off x="8460432" y="5086295"/>
            <a:ext cx="0" cy="1220159"/>
          </a:xfrm>
          <a:prstGeom prst="line">
            <a:avLst/>
          </a:prstGeom>
          <a:noFill/>
          <a:ln w="57150">
            <a:solidFill>
              <a:schemeClr val="tx1"/>
            </a:solidFill>
            <a:round/>
            <a:headEnd/>
            <a:tailEnd type="triangle" w="med" len="med"/>
          </a:ln>
          <a:effectLst/>
        </p:spPr>
        <p:txBody>
          <a:bodyPr/>
          <a:lstStyle/>
          <a:p>
            <a:endParaRPr lang="en-US"/>
          </a:p>
        </p:txBody>
      </p:sp>
      <p:sp>
        <p:nvSpPr>
          <p:cNvPr id="118829" name="Text Box 45"/>
          <p:cNvSpPr txBox="1">
            <a:spLocks noChangeArrowheads="1"/>
          </p:cNvSpPr>
          <p:nvPr/>
        </p:nvSpPr>
        <p:spPr bwMode="auto">
          <a:xfrm>
            <a:off x="76200" y="6553200"/>
            <a:ext cx="3429000" cy="338554"/>
          </a:xfrm>
          <a:prstGeom prst="rect">
            <a:avLst/>
          </a:prstGeom>
          <a:noFill/>
          <a:ln w="9525">
            <a:noFill/>
            <a:miter lim="800000"/>
            <a:headEnd/>
            <a:tailEnd/>
          </a:ln>
          <a:effectLst/>
        </p:spPr>
        <p:txBody>
          <a:bodyPr wrap="square">
            <a:spAutoFit/>
          </a:bodyPr>
          <a:lstStyle/>
          <a:p>
            <a:pPr>
              <a:spcBef>
                <a:spcPct val="50000"/>
              </a:spcBef>
            </a:pPr>
            <a:r>
              <a:rPr lang="en-US" sz="1600" dirty="0" err="1"/>
              <a:t>Matouk</a:t>
            </a:r>
            <a:r>
              <a:rPr lang="en-US" sz="1600" dirty="0"/>
              <a:t> et </a:t>
            </a:r>
            <a:r>
              <a:rPr lang="en-US" sz="1600" dirty="0" smtClean="0"/>
              <a:t>al,2007. </a:t>
            </a:r>
            <a:r>
              <a:rPr lang="en-US" sz="1600" dirty="0" err="1"/>
              <a:t>PLoS</a:t>
            </a:r>
            <a:r>
              <a:rPr lang="en-US" sz="1600" dirty="0"/>
              <a:t> ONE </a:t>
            </a:r>
          </a:p>
        </p:txBody>
      </p:sp>
      <p:sp>
        <p:nvSpPr>
          <p:cNvPr id="31" name="Rectangle 30"/>
          <p:cNvSpPr/>
          <p:nvPr/>
        </p:nvSpPr>
        <p:spPr>
          <a:xfrm>
            <a:off x="251520" y="4435535"/>
            <a:ext cx="2209800" cy="2133600"/>
          </a:xfrm>
          <a:prstGeom prst="round2DiagRect">
            <a:avLst/>
          </a:prstGeom>
          <a:ln>
            <a:headEnd/>
            <a:tailEnd/>
          </a:ln>
        </p:spPr>
        <p:style>
          <a:lnRef idx="2">
            <a:schemeClr val="accent4"/>
          </a:lnRef>
          <a:fillRef idx="1">
            <a:schemeClr val="lt1"/>
          </a:fillRef>
          <a:effectRef idx="0">
            <a:schemeClr val="accent4"/>
          </a:effectRef>
          <a:fontRef idx="minor">
            <a:schemeClr val="dk1"/>
          </a:fontRef>
        </p:style>
        <p:txBody>
          <a:bodyPr wrap="none" anchor="ctr"/>
          <a:lstStyle/>
          <a:p>
            <a:endParaRPr lang="he-IL"/>
          </a:p>
        </p:txBody>
      </p:sp>
      <p:sp>
        <p:nvSpPr>
          <p:cNvPr id="33" name="TextBox 32"/>
          <p:cNvSpPr txBox="1"/>
          <p:nvPr/>
        </p:nvSpPr>
        <p:spPr>
          <a:xfrm>
            <a:off x="251520" y="4435535"/>
            <a:ext cx="1143000" cy="461665"/>
          </a:xfrm>
          <a:prstGeom prst="rect">
            <a:avLst/>
          </a:prstGeom>
          <a:noFill/>
        </p:spPr>
        <p:txBody>
          <a:bodyPr wrap="square" rtlCol="1">
            <a:spAutoFit/>
          </a:bodyPr>
          <a:lstStyle/>
          <a:p>
            <a:r>
              <a:rPr lang="en-US" sz="2400" b="1" dirty="0">
                <a:solidFill>
                  <a:srgbClr val="FF0000"/>
                </a:solidFill>
                <a:latin typeface="Times New Roman" pitchFamily="18" charset="0"/>
                <a:cs typeface="Times New Roman" pitchFamily="18" charset="0"/>
              </a:rPr>
              <a:t>MDR</a:t>
            </a:r>
            <a:endParaRPr lang="he-IL" sz="2400" b="1" dirty="0">
              <a:solidFill>
                <a:srgbClr val="FF0000"/>
              </a:solidFill>
              <a:latin typeface="Times New Roman" pitchFamily="18" charset="0"/>
              <a:cs typeface="Times New Roman" pitchFamily="18" charset="0"/>
            </a:endParaRPr>
          </a:p>
        </p:txBody>
      </p:sp>
      <p:sp>
        <p:nvSpPr>
          <p:cNvPr id="34" name="TextBox 33"/>
          <p:cNvSpPr txBox="1"/>
          <p:nvPr/>
        </p:nvSpPr>
        <p:spPr>
          <a:xfrm>
            <a:off x="792034" y="4833030"/>
            <a:ext cx="1264577" cy="1569660"/>
          </a:xfrm>
          <a:prstGeom prst="rect">
            <a:avLst/>
          </a:prstGeom>
          <a:noFill/>
          <a:ln w="9525">
            <a:noFill/>
            <a:miter lim="800000"/>
            <a:headEnd/>
            <a:tailEnd/>
          </a:ln>
          <a:effectLst/>
        </p:spPr>
        <p:txBody>
          <a:bodyPr wrap="none">
            <a:spAutoFit/>
          </a:bodyPr>
          <a:lstStyle>
            <a:defPPr>
              <a:defRPr lang="he-IL"/>
            </a:defPPr>
            <a:lvl1pPr algn="l">
              <a:defRPr sz="1400" b="1">
                <a:latin typeface="Times New Roman" pitchFamily="18" charset="0"/>
                <a:cs typeface="Times New Roman" pitchFamily="18" charset="0"/>
              </a:defRPr>
            </a:lvl1pPr>
          </a:lstStyle>
          <a:p>
            <a:r>
              <a:rPr lang="en-US" sz="1600" dirty="0"/>
              <a:t>MDR1</a:t>
            </a:r>
          </a:p>
          <a:p>
            <a:r>
              <a:rPr lang="en-US" sz="1600" dirty="0" err="1"/>
              <a:t>Sorcin</a:t>
            </a:r>
            <a:endParaRPr lang="en-US" sz="1600" dirty="0"/>
          </a:p>
          <a:p>
            <a:r>
              <a:rPr lang="en-US" sz="1600" dirty="0"/>
              <a:t>Cav2</a:t>
            </a:r>
          </a:p>
          <a:p>
            <a:r>
              <a:rPr lang="en-US" sz="1600" dirty="0"/>
              <a:t>MITF</a:t>
            </a:r>
          </a:p>
          <a:p>
            <a:r>
              <a:rPr lang="en-US" sz="1600" dirty="0"/>
              <a:t>TYMS</a:t>
            </a:r>
          </a:p>
          <a:p>
            <a:r>
              <a:rPr lang="en-US" sz="1600" dirty="0" err="1"/>
              <a:t>Thioredoxin</a:t>
            </a:r>
            <a:endParaRPr lang="he-IL" sz="1600" dirty="0"/>
          </a:p>
        </p:txBody>
      </p:sp>
      <p:sp>
        <p:nvSpPr>
          <p:cNvPr id="35" name="Line 12"/>
          <p:cNvSpPr>
            <a:spLocks noChangeShapeType="1"/>
          </p:cNvSpPr>
          <p:nvPr/>
        </p:nvSpPr>
        <p:spPr bwMode="auto">
          <a:xfrm flipV="1">
            <a:off x="533400" y="5273735"/>
            <a:ext cx="0" cy="936625"/>
          </a:xfrm>
          <a:prstGeom prst="line">
            <a:avLst/>
          </a:prstGeom>
          <a:noFill/>
          <a:ln w="57150">
            <a:solidFill>
              <a:schemeClr val="tx1"/>
            </a:solidFill>
            <a:round/>
            <a:headEnd/>
            <a:tailEnd type="triangle" w="med" len="med"/>
          </a:ln>
          <a:effectLst/>
        </p:spPr>
        <p:txBody>
          <a:bodyPr/>
          <a:lstStyle/>
          <a:p>
            <a:endParaRPr lang="en-US"/>
          </a:p>
        </p:txBody>
      </p:sp>
      <p:sp>
        <p:nvSpPr>
          <p:cNvPr id="36" name="Line 36"/>
          <p:cNvSpPr>
            <a:spLocks noChangeShapeType="1"/>
          </p:cNvSpPr>
          <p:nvPr/>
        </p:nvSpPr>
        <p:spPr bwMode="auto">
          <a:xfrm flipH="1">
            <a:off x="2555776" y="3536886"/>
            <a:ext cx="1371602" cy="1292225"/>
          </a:xfrm>
          <a:prstGeom prst="line">
            <a:avLst/>
          </a:prstGeom>
          <a:noFill/>
          <a:ln w="76200">
            <a:solidFill>
              <a:schemeClr val="tx1"/>
            </a:solidFill>
            <a:round/>
            <a:headEnd/>
            <a:tailEnd type="triangle" w="med" len="med"/>
          </a:ln>
          <a:effectLst/>
        </p:spPr>
        <p:txBody>
          <a:bodyPr/>
          <a:lstStyle/>
          <a:p>
            <a:endParaRPr lang="en-US"/>
          </a:p>
        </p:txBody>
      </p:sp>
      <p:sp>
        <p:nvSpPr>
          <p:cNvPr id="37" name="Line 36"/>
          <p:cNvSpPr>
            <a:spLocks noChangeShapeType="1"/>
          </p:cNvSpPr>
          <p:nvPr/>
        </p:nvSpPr>
        <p:spPr bwMode="auto">
          <a:xfrm>
            <a:off x="5045422" y="3572211"/>
            <a:ext cx="1295400" cy="1295400"/>
          </a:xfrm>
          <a:prstGeom prst="line">
            <a:avLst/>
          </a:prstGeom>
          <a:noFill/>
          <a:ln w="76200">
            <a:solidFill>
              <a:schemeClr val="tx1"/>
            </a:solidFill>
            <a:round/>
            <a:headEnd/>
            <a:tailEnd type="triangle" w="med" len="med"/>
          </a:ln>
          <a:effectLst/>
        </p:spPr>
        <p:txBody>
          <a:bodyPr/>
          <a:lstStyle/>
          <a:p>
            <a:endParaRPr lang="en-US"/>
          </a:p>
        </p:txBody>
      </p:sp>
      <p:sp>
        <p:nvSpPr>
          <p:cNvPr id="39" name="Slide Number Placeholder 38"/>
          <p:cNvSpPr>
            <a:spLocks noGrp="1"/>
          </p:cNvSpPr>
          <p:nvPr>
            <p:ph type="sldNum" sz="quarter" idx="12"/>
          </p:nvPr>
        </p:nvSpPr>
        <p:spPr>
          <a:xfrm>
            <a:off x="6858000" y="6492875"/>
            <a:ext cx="2133600" cy="365125"/>
          </a:xfrm>
          <a:noFill/>
        </p:spPr>
        <p:txBody>
          <a:bodyPr/>
          <a:lstStyle/>
          <a:p>
            <a:fld id="{63532E23-F4AC-4CE4-9754-D57F83F9AD43}" type="slidenum">
              <a:rPr lang="he-IL" smtClean="0"/>
              <a:pPr/>
              <a:t>11</a:t>
            </a:fld>
            <a:endParaRPr lang="en-US" dirty="0" smtClean="0"/>
          </a:p>
        </p:txBody>
      </p:sp>
      <p:grpSp>
        <p:nvGrpSpPr>
          <p:cNvPr id="30" name="Group 20"/>
          <p:cNvGrpSpPr/>
          <p:nvPr/>
        </p:nvGrpSpPr>
        <p:grpSpPr>
          <a:xfrm>
            <a:off x="952084" y="1202595"/>
            <a:ext cx="6768055" cy="978932"/>
            <a:chOff x="1156745" y="533400"/>
            <a:chExt cx="6768055" cy="1223665"/>
          </a:xfrm>
        </p:grpSpPr>
        <p:sp>
          <p:nvSpPr>
            <p:cNvPr id="38" name="Oval 7"/>
            <p:cNvSpPr/>
            <p:nvPr/>
          </p:nvSpPr>
          <p:spPr>
            <a:xfrm>
              <a:off x="1156745" y="723900"/>
              <a:ext cx="1295400" cy="762000"/>
            </a:xfrm>
            <a:prstGeom prst="ellipse">
              <a:avLst/>
            </a:prstGeom>
            <a:blipFill dpi="0" rotWithShape="1">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Hep3b cells</a:t>
              </a:r>
              <a:endParaRPr lang="en-US" b="1" dirty="0">
                <a:solidFill>
                  <a:schemeClr val="tx1"/>
                </a:solidFill>
              </a:endParaRPr>
            </a:p>
          </p:txBody>
        </p:sp>
        <p:cxnSp>
          <p:nvCxnSpPr>
            <p:cNvPr id="40" name="Straight Arrow Connector 9"/>
            <p:cNvCxnSpPr>
              <a:stCxn id="38" idx="6"/>
              <a:endCxn id="42" idx="1"/>
            </p:cNvCxnSpPr>
            <p:nvPr/>
          </p:nvCxnSpPr>
          <p:spPr>
            <a:xfrm flipV="1">
              <a:off x="2452145" y="718066"/>
              <a:ext cx="672055" cy="3868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11"/>
            <p:cNvCxnSpPr>
              <a:stCxn id="38" idx="6"/>
              <a:endCxn id="43" idx="1"/>
            </p:cNvCxnSpPr>
            <p:nvPr/>
          </p:nvCxnSpPr>
          <p:spPr>
            <a:xfrm>
              <a:off x="2452145" y="1104900"/>
              <a:ext cx="724316" cy="4213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124200" y="533400"/>
              <a:ext cx="1524000" cy="369332"/>
            </a:xfrm>
            <a:prstGeom prst="rect">
              <a:avLst/>
            </a:prstGeom>
            <a:noFill/>
          </p:spPr>
          <p:txBody>
            <a:bodyPr wrap="square" rtlCol="0">
              <a:spAutoFit/>
            </a:bodyPr>
            <a:lstStyle/>
            <a:p>
              <a:r>
                <a:rPr lang="en-US" dirty="0" smtClean="0"/>
                <a:t>H19 </a:t>
              </a:r>
              <a:r>
                <a:rPr lang="en-US" dirty="0" err="1" smtClean="0"/>
                <a:t>siRNA</a:t>
              </a:r>
              <a:endParaRPr lang="en-US" dirty="0"/>
            </a:p>
          </p:txBody>
        </p:sp>
        <p:sp>
          <p:nvSpPr>
            <p:cNvPr id="43" name="TextBox 42"/>
            <p:cNvSpPr txBox="1"/>
            <p:nvPr/>
          </p:nvSpPr>
          <p:spPr>
            <a:xfrm>
              <a:off x="3176461" y="1295400"/>
              <a:ext cx="1524000" cy="461665"/>
            </a:xfrm>
            <a:prstGeom prst="rect">
              <a:avLst/>
            </a:prstGeom>
            <a:noFill/>
          </p:spPr>
          <p:txBody>
            <a:bodyPr wrap="square" rtlCol="0">
              <a:spAutoFit/>
            </a:bodyPr>
            <a:lstStyle/>
            <a:p>
              <a:r>
                <a:rPr lang="en-US" dirty="0" smtClean="0"/>
                <a:t> control</a:t>
              </a:r>
              <a:endParaRPr lang="en-US" dirty="0"/>
            </a:p>
          </p:txBody>
        </p:sp>
        <p:sp>
          <p:nvSpPr>
            <p:cNvPr id="44" name="Right Arrow 17"/>
            <p:cNvSpPr/>
            <p:nvPr/>
          </p:nvSpPr>
          <p:spPr>
            <a:xfrm>
              <a:off x="4343400" y="1066800"/>
              <a:ext cx="1066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18"/>
            <p:cNvSpPr/>
            <p:nvPr/>
          </p:nvSpPr>
          <p:spPr>
            <a:xfrm>
              <a:off x="4343400" y="533400"/>
              <a:ext cx="1066800" cy="381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2060"/>
                  </a:solidFill>
                </a:rPr>
                <a:t>Hypoxia</a:t>
              </a:r>
              <a:endParaRPr lang="en-US" dirty="0">
                <a:solidFill>
                  <a:srgbClr val="002060"/>
                </a:solidFill>
              </a:endParaRPr>
            </a:p>
          </p:txBody>
        </p:sp>
        <p:sp>
          <p:nvSpPr>
            <p:cNvPr id="46" name="Rectangle 19"/>
            <p:cNvSpPr/>
            <p:nvPr/>
          </p:nvSpPr>
          <p:spPr>
            <a:xfrm>
              <a:off x="5867400" y="685800"/>
              <a:ext cx="20574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effectLst>
                    <a:outerShdw blurRad="38100" dist="38100" dir="2700000" algn="tl">
                      <a:srgbClr val="000000">
                        <a:alpha val="43137"/>
                      </a:srgbClr>
                    </a:outerShdw>
                  </a:effectLst>
                </a:rPr>
                <a:t>Gene expression profiling</a:t>
              </a:r>
              <a:endParaRPr lang="en-US" b="1" dirty="0">
                <a:effectLst>
                  <a:outerShdw blurRad="38100" dist="38100" dir="2700000" algn="tl">
                    <a:srgbClr val="000000">
                      <a:alpha val="43137"/>
                    </a:srgbClr>
                  </a:outerShdw>
                </a:effectLst>
              </a:endParaRPr>
            </a:p>
          </p:txBody>
        </p:sp>
      </p:grpSp>
      <p:pic>
        <p:nvPicPr>
          <p:cNvPr id="4" name="שמע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03255144"/>
      </p:ext>
    </p:extLst>
  </p:cSld>
  <p:clrMapOvr>
    <a:masterClrMapping/>
  </p:clrMapOvr>
  <p:transition advTm="5677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Slide Number Placeholder 3"/>
          <p:cNvSpPr>
            <a:spLocks noGrp="1"/>
          </p:cNvSpPr>
          <p:nvPr>
            <p:ph type="sldNum" sz="quarter" idx="12"/>
          </p:nvPr>
        </p:nvSpPr>
        <p:spPr>
          <a:xfrm>
            <a:off x="6902450" y="6408738"/>
            <a:ext cx="2133600" cy="476250"/>
          </a:xfrm>
          <a:noFill/>
        </p:spPr>
        <p:txBody>
          <a:bodyPr/>
          <a:lstStyle/>
          <a:p>
            <a:fld id="{172BB345-0079-45BC-8B3D-D4277B94274D}" type="slidenum">
              <a:rPr lang="he-IL" smtClean="0"/>
              <a:pPr/>
              <a:t>12</a:t>
            </a:fld>
            <a:endParaRPr lang="en-US" smtClean="0"/>
          </a:p>
        </p:txBody>
      </p:sp>
      <p:sp>
        <p:nvSpPr>
          <p:cNvPr id="40963" name="Text Box 3"/>
          <p:cNvSpPr txBox="1">
            <a:spLocks noChangeArrowheads="1"/>
          </p:cNvSpPr>
          <p:nvPr/>
        </p:nvSpPr>
        <p:spPr bwMode="auto">
          <a:xfrm>
            <a:off x="152400" y="0"/>
            <a:ext cx="8839200" cy="1295400"/>
          </a:xfrm>
          <a:prstGeom prst="rect">
            <a:avLst/>
          </a:prstGeom>
          <a:noFill/>
          <a:ln w="9525">
            <a:noFill/>
            <a:miter lim="800000"/>
            <a:headEnd/>
            <a:tailEnd/>
          </a:ln>
        </p:spPr>
        <p:txBody>
          <a:bodyPr/>
          <a:lstStyle/>
          <a:p>
            <a:pPr algn="ctr">
              <a:spcBef>
                <a:spcPct val="50000"/>
              </a:spcBef>
            </a:pPr>
            <a:r>
              <a:rPr lang="en-US" sz="3600" dirty="0"/>
              <a:t>H19 </a:t>
            </a:r>
            <a:r>
              <a:rPr lang="en-US" sz="3600" dirty="0" err="1" smtClean="0"/>
              <a:t>Overexpression</a:t>
            </a:r>
            <a:r>
              <a:rPr lang="en-US" sz="3600" dirty="0" smtClean="0"/>
              <a:t> Enhances </a:t>
            </a:r>
            <a:r>
              <a:rPr lang="en-US" sz="3600" dirty="0" err="1" smtClean="0"/>
              <a:t>Tumorigenesis</a:t>
            </a:r>
            <a:r>
              <a:rPr lang="en-US" sz="3600" dirty="0" smtClean="0"/>
              <a:t> and  </a:t>
            </a:r>
            <a:r>
              <a:rPr lang="en-US" sz="3600" b="1" dirty="0" smtClean="0"/>
              <a:t>Angiogenesis</a:t>
            </a:r>
            <a:r>
              <a:rPr lang="en-US" sz="3600" dirty="0" smtClean="0"/>
              <a:t> of  Bladder </a:t>
            </a:r>
            <a:r>
              <a:rPr lang="en-US" sz="3600" dirty="0"/>
              <a:t>C</a:t>
            </a:r>
            <a:r>
              <a:rPr lang="en-US" sz="3600" dirty="0" smtClean="0"/>
              <a:t>ancer Cells </a:t>
            </a:r>
            <a:endParaRPr lang="en-US" sz="3600" dirty="0"/>
          </a:p>
        </p:txBody>
      </p:sp>
      <p:sp>
        <p:nvSpPr>
          <p:cNvPr id="5" name="TextBox 4"/>
          <p:cNvSpPr txBox="1"/>
          <p:nvPr/>
        </p:nvSpPr>
        <p:spPr>
          <a:xfrm>
            <a:off x="6248400" y="6504801"/>
            <a:ext cx="2438400" cy="276999"/>
          </a:xfrm>
          <a:prstGeom prst="rect">
            <a:avLst/>
          </a:prstGeom>
          <a:noFill/>
        </p:spPr>
        <p:txBody>
          <a:bodyPr wrap="square" rtlCol="0">
            <a:spAutoFit/>
          </a:bodyPr>
          <a:lstStyle/>
          <a:p>
            <a:r>
              <a:rPr lang="en-US" sz="1200" dirty="0" err="1" smtClean="0"/>
              <a:t>Matouk</a:t>
            </a:r>
            <a:r>
              <a:rPr lang="en-US" sz="1200" dirty="0" smtClean="0"/>
              <a:t> et al, </a:t>
            </a:r>
            <a:r>
              <a:rPr lang="en-US" sz="1200" dirty="0" err="1" smtClean="0"/>
              <a:t>PLoS</a:t>
            </a:r>
            <a:r>
              <a:rPr lang="en-US" sz="1200" dirty="0" smtClean="0"/>
              <a:t> ONE 2007</a:t>
            </a:r>
            <a:endParaRPr lang="en-US" sz="1200" dirty="0"/>
          </a:p>
        </p:txBody>
      </p:sp>
      <p:pic>
        <p:nvPicPr>
          <p:cNvPr id="8" name="Picture 7" descr="Slide10.jpg"/>
          <p:cNvPicPr>
            <a:picLocks noChangeAspect="1"/>
          </p:cNvPicPr>
          <p:nvPr/>
        </p:nvPicPr>
        <p:blipFill>
          <a:blip r:embed="rId6" cstate="print"/>
          <a:srcRect b="50410"/>
          <a:stretch>
            <a:fillRect/>
          </a:stretch>
        </p:blipFill>
        <p:spPr>
          <a:xfrm>
            <a:off x="832104" y="1411224"/>
            <a:ext cx="7397496" cy="2398776"/>
          </a:xfrm>
          <a:prstGeom prst="rect">
            <a:avLst/>
          </a:prstGeom>
        </p:spPr>
      </p:pic>
      <p:pic>
        <p:nvPicPr>
          <p:cNvPr id="6" name="Picture 5" descr="Slide10.jpg"/>
          <p:cNvPicPr>
            <a:picLocks noChangeAspect="1"/>
          </p:cNvPicPr>
          <p:nvPr/>
        </p:nvPicPr>
        <p:blipFill>
          <a:blip r:embed="rId6" cstate="print"/>
          <a:srcRect t="50410"/>
          <a:stretch>
            <a:fillRect/>
          </a:stretch>
        </p:blipFill>
        <p:spPr>
          <a:xfrm>
            <a:off x="838200" y="4002024"/>
            <a:ext cx="7397496" cy="2398776"/>
          </a:xfrm>
          <a:prstGeom prst="rect">
            <a:avLst/>
          </a:prstGeom>
        </p:spPr>
      </p:pic>
      <p:pic>
        <p:nvPicPr>
          <p:cNvPr id="3" name="שמע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04047635"/>
      </p:ext>
    </p:extLst>
  </p:cSld>
  <p:clrMapOvr>
    <a:masterClrMapping/>
  </p:clrMapOvr>
  <p:transition advTm="334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 presetClass="entr" presetSubtype="32"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ox(ou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אליפסה 23"/>
          <p:cNvSpPr/>
          <p:nvPr/>
        </p:nvSpPr>
        <p:spPr>
          <a:xfrm>
            <a:off x="2725761" y="2360996"/>
            <a:ext cx="4216098" cy="3736325"/>
          </a:xfrm>
          <a:prstGeom prst="ellipse">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אליפסה 4"/>
          <p:cNvSpPr/>
          <p:nvPr/>
        </p:nvSpPr>
        <p:spPr>
          <a:xfrm>
            <a:off x="4071810" y="3675826"/>
            <a:ext cx="1524000" cy="1063292"/>
          </a:xfrm>
          <a:prstGeom prst="ellipse">
            <a:avLst/>
          </a:prstGeom>
          <a:solidFill>
            <a:schemeClr val="accent3">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smtClean="0"/>
              <a:t>TP53/ Hypoxia/</a:t>
            </a:r>
            <a:endParaRPr lang="en-US" sz="1600" b="1" dirty="0"/>
          </a:p>
          <a:p>
            <a:pPr algn="ctr"/>
            <a:r>
              <a:rPr lang="en-US" sz="1600" b="1" dirty="0" smtClean="0"/>
              <a:t>Serum starvation</a:t>
            </a:r>
            <a:endParaRPr lang="en-US" sz="1600" b="1" dirty="0"/>
          </a:p>
        </p:txBody>
      </p:sp>
      <p:grpSp>
        <p:nvGrpSpPr>
          <p:cNvPr id="7" name="קבוצה 6"/>
          <p:cNvGrpSpPr/>
          <p:nvPr/>
        </p:nvGrpSpPr>
        <p:grpSpPr>
          <a:xfrm>
            <a:off x="6492657" y="2620562"/>
            <a:ext cx="1808880" cy="792000"/>
            <a:chOff x="5880806" y="2046805"/>
            <a:chExt cx="1808880" cy="749566"/>
          </a:xfrm>
          <a:solidFill>
            <a:schemeClr val="tx1">
              <a:lumMod val="50000"/>
              <a:lumOff val="50000"/>
            </a:schemeClr>
          </a:solidFill>
        </p:grpSpPr>
        <p:sp>
          <p:nvSpPr>
            <p:cNvPr id="8" name="מלבן מעוגל 7"/>
            <p:cNvSpPr/>
            <p:nvPr/>
          </p:nvSpPr>
          <p:spPr>
            <a:xfrm>
              <a:off x="5880806" y="2046805"/>
              <a:ext cx="1808880" cy="749566"/>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מלבן 8"/>
            <p:cNvSpPr/>
            <p:nvPr/>
          </p:nvSpPr>
          <p:spPr>
            <a:xfrm>
              <a:off x="5899267" y="2083396"/>
              <a:ext cx="1735698" cy="67638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b="1" kern="1200" dirty="0" smtClean="0">
                  <a:solidFill>
                    <a:schemeClr val="bg1"/>
                  </a:solidFill>
                  <a:effectLst>
                    <a:outerShdw blurRad="38100" dist="38100" dir="2700000" algn="tl">
                      <a:srgbClr val="000000">
                        <a:alpha val="43137"/>
                      </a:srgbClr>
                    </a:outerShdw>
                  </a:effectLst>
                </a:rPr>
                <a:t>Angiogenesis</a:t>
              </a:r>
              <a:endParaRPr lang="en-US" sz="1900" b="1" kern="1200" dirty="0">
                <a:solidFill>
                  <a:schemeClr val="bg1"/>
                </a:solidFill>
                <a:effectLst>
                  <a:outerShdw blurRad="38100" dist="38100" dir="2700000" algn="tl">
                    <a:srgbClr val="000000">
                      <a:alpha val="43137"/>
                    </a:srgbClr>
                  </a:outerShdw>
                </a:effectLst>
              </a:endParaRPr>
            </a:p>
          </p:txBody>
        </p:sp>
      </p:grpSp>
      <p:grpSp>
        <p:nvGrpSpPr>
          <p:cNvPr id="10" name="קבוצה 9"/>
          <p:cNvGrpSpPr/>
          <p:nvPr/>
        </p:nvGrpSpPr>
        <p:grpSpPr>
          <a:xfrm>
            <a:off x="1805755" y="5456400"/>
            <a:ext cx="1824615" cy="792000"/>
            <a:chOff x="6010672" y="2705472"/>
            <a:chExt cx="1824615" cy="804011"/>
          </a:xfrm>
          <a:solidFill>
            <a:schemeClr val="tx1">
              <a:lumMod val="50000"/>
              <a:lumOff val="50000"/>
            </a:schemeClr>
          </a:solidFill>
        </p:grpSpPr>
        <p:sp>
          <p:nvSpPr>
            <p:cNvPr id="11" name="מלבן מעוגל 10"/>
            <p:cNvSpPr/>
            <p:nvPr/>
          </p:nvSpPr>
          <p:spPr>
            <a:xfrm>
              <a:off x="6010672" y="2705472"/>
              <a:ext cx="1824615" cy="804011"/>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מלבן 11"/>
            <p:cNvSpPr/>
            <p:nvPr/>
          </p:nvSpPr>
          <p:spPr>
            <a:xfrm>
              <a:off x="6049921" y="2744721"/>
              <a:ext cx="1746117" cy="72551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bg1"/>
                  </a:solidFill>
                  <a:effectLst>
                    <a:outerShdw blurRad="38100" dist="38100" dir="2700000" algn="tl">
                      <a:srgbClr val="000000">
                        <a:alpha val="43137"/>
                      </a:srgbClr>
                    </a:outerShdw>
                  </a:effectLst>
                </a:rPr>
                <a:t>EMT</a:t>
              </a:r>
              <a:endParaRPr lang="en-US" sz="2000" b="1" kern="1200" dirty="0">
                <a:solidFill>
                  <a:schemeClr val="bg1"/>
                </a:solidFill>
                <a:effectLst>
                  <a:outerShdw blurRad="38100" dist="38100" dir="2700000" algn="tl">
                    <a:srgbClr val="000000">
                      <a:alpha val="43137"/>
                    </a:srgbClr>
                  </a:outerShdw>
                </a:effectLst>
              </a:endParaRPr>
            </a:p>
          </p:txBody>
        </p:sp>
      </p:grpSp>
      <p:grpSp>
        <p:nvGrpSpPr>
          <p:cNvPr id="13" name="קבוצה 12"/>
          <p:cNvGrpSpPr/>
          <p:nvPr/>
        </p:nvGrpSpPr>
        <p:grpSpPr>
          <a:xfrm>
            <a:off x="4098281" y="1607660"/>
            <a:ext cx="1561345" cy="792000"/>
            <a:chOff x="3936177" y="321315"/>
            <a:chExt cx="2061649" cy="956019"/>
          </a:xfrm>
          <a:solidFill>
            <a:schemeClr val="tx1">
              <a:lumMod val="50000"/>
              <a:lumOff val="50000"/>
            </a:schemeClr>
          </a:solidFill>
        </p:grpSpPr>
        <p:sp>
          <p:nvSpPr>
            <p:cNvPr id="14" name="מלבן מעוגל 13"/>
            <p:cNvSpPr/>
            <p:nvPr/>
          </p:nvSpPr>
          <p:spPr>
            <a:xfrm>
              <a:off x="3936177" y="321315"/>
              <a:ext cx="2061649" cy="956019"/>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מלבן 14"/>
            <p:cNvSpPr/>
            <p:nvPr/>
          </p:nvSpPr>
          <p:spPr>
            <a:xfrm>
              <a:off x="3985489" y="367983"/>
              <a:ext cx="1973302" cy="86268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bg1"/>
                  </a:solidFill>
                  <a:effectLst>
                    <a:outerShdw blurRad="38100" dist="38100" dir="2700000" algn="tl">
                      <a:srgbClr val="000000">
                        <a:alpha val="43137"/>
                      </a:srgbClr>
                    </a:outerShdw>
                  </a:effectLst>
                </a:rPr>
                <a:t>Proliferation</a:t>
              </a:r>
              <a:endParaRPr lang="en-US" sz="2000" b="1" kern="1200" dirty="0">
                <a:solidFill>
                  <a:schemeClr val="bg1"/>
                </a:solidFill>
                <a:effectLst>
                  <a:outerShdw blurRad="38100" dist="38100" dir="2700000" algn="tl">
                    <a:srgbClr val="000000">
                      <a:alpha val="43137"/>
                    </a:srgbClr>
                  </a:outerShdw>
                </a:effectLst>
              </a:endParaRPr>
            </a:p>
          </p:txBody>
        </p:sp>
      </p:grpSp>
      <p:grpSp>
        <p:nvGrpSpPr>
          <p:cNvPr id="16" name="קבוצה 15"/>
          <p:cNvGrpSpPr/>
          <p:nvPr/>
        </p:nvGrpSpPr>
        <p:grpSpPr>
          <a:xfrm>
            <a:off x="1297939" y="2709271"/>
            <a:ext cx="1780449" cy="792000"/>
            <a:chOff x="1003912" y="2699991"/>
            <a:chExt cx="1780449" cy="814974"/>
          </a:xfrm>
        </p:grpSpPr>
        <p:sp>
          <p:nvSpPr>
            <p:cNvPr id="17" name="מלבן מעוגל 16"/>
            <p:cNvSpPr/>
            <p:nvPr/>
          </p:nvSpPr>
          <p:spPr>
            <a:xfrm>
              <a:off x="1003912" y="2699991"/>
              <a:ext cx="1780449" cy="81497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מלבן 17"/>
            <p:cNvSpPr/>
            <p:nvPr/>
          </p:nvSpPr>
          <p:spPr>
            <a:xfrm>
              <a:off x="1043696" y="2739775"/>
              <a:ext cx="1700881" cy="735406"/>
            </a:xfrm>
            <a:prstGeom prst="rect">
              <a:avLst/>
            </a:prstGeom>
            <a:solidFill>
              <a:schemeClr val="tx1">
                <a:lumMod val="50000"/>
                <a:lumOff val="50000"/>
              </a:scheme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bg1"/>
                  </a:solidFill>
                  <a:effectLst>
                    <a:outerShdw blurRad="38100" dist="38100" dir="2700000" algn="tl">
                      <a:srgbClr val="000000">
                        <a:alpha val="43137"/>
                      </a:srgbClr>
                    </a:outerShdw>
                  </a:effectLst>
                </a:rPr>
                <a:t>Cancer cell </a:t>
              </a:r>
              <a:r>
                <a:rPr lang="en-US" sz="2000" b="1" kern="1200" dirty="0" err="1" smtClean="0">
                  <a:solidFill>
                    <a:schemeClr val="bg1"/>
                  </a:solidFill>
                  <a:effectLst>
                    <a:outerShdw blurRad="38100" dist="38100" dir="2700000" algn="tl">
                      <a:srgbClr val="000000">
                        <a:alpha val="43137"/>
                      </a:srgbClr>
                    </a:outerShdw>
                  </a:effectLst>
                </a:rPr>
                <a:t>stemness</a:t>
              </a:r>
              <a:endParaRPr lang="en-US" sz="2000" b="1" kern="1200" dirty="0">
                <a:solidFill>
                  <a:schemeClr val="bg1"/>
                </a:solidFill>
                <a:effectLst>
                  <a:outerShdw blurRad="38100" dist="38100" dir="2700000" algn="tl">
                    <a:srgbClr val="000000">
                      <a:alpha val="43137"/>
                    </a:srgbClr>
                  </a:outerShdw>
                </a:effectLst>
              </a:endParaRPr>
            </a:p>
          </p:txBody>
        </p:sp>
      </p:grpSp>
      <p:grpSp>
        <p:nvGrpSpPr>
          <p:cNvPr id="19" name="קבוצה 18"/>
          <p:cNvGrpSpPr/>
          <p:nvPr/>
        </p:nvGrpSpPr>
        <p:grpSpPr>
          <a:xfrm>
            <a:off x="6265882" y="5207659"/>
            <a:ext cx="1638338" cy="792000"/>
            <a:chOff x="3589389" y="4805647"/>
            <a:chExt cx="1638338" cy="1632504"/>
          </a:xfrm>
        </p:grpSpPr>
        <p:sp>
          <p:nvSpPr>
            <p:cNvPr id="20" name="מלבן מעוגל 19"/>
            <p:cNvSpPr/>
            <p:nvPr/>
          </p:nvSpPr>
          <p:spPr>
            <a:xfrm>
              <a:off x="3589389" y="4805647"/>
              <a:ext cx="1638338" cy="1632504"/>
            </a:xfrm>
            <a:prstGeom prst="roundRect">
              <a:avLst/>
            </a:prstGeom>
            <a:solidFill>
              <a:schemeClr val="tx1">
                <a:lumMod val="50000"/>
                <a:lumOff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מלבן 20"/>
            <p:cNvSpPr/>
            <p:nvPr/>
          </p:nvSpPr>
          <p:spPr>
            <a:xfrm>
              <a:off x="3669081" y="4885339"/>
              <a:ext cx="1478954" cy="1473120"/>
            </a:xfrm>
            <a:prstGeom prst="rect">
              <a:avLst/>
            </a:prstGeom>
            <a:solidFill>
              <a:schemeClr val="tx1">
                <a:lumMod val="50000"/>
                <a:lumOff val="50000"/>
              </a:schemeClr>
            </a:solidFill>
            <a:ln>
              <a:solidFill>
                <a:schemeClr val="tx1">
                  <a:lumMod val="50000"/>
                  <a:lumOff val="50000"/>
                </a:schemeClr>
              </a:solidFill>
            </a:ln>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bg1"/>
                  </a:solidFill>
                  <a:effectLst>
                    <a:outerShdw blurRad="38100" dist="38100" dir="2700000" algn="tl">
                      <a:srgbClr val="000000">
                        <a:alpha val="43137"/>
                      </a:srgbClr>
                    </a:outerShdw>
                  </a:effectLst>
                </a:rPr>
                <a:t>Drug resistance</a:t>
              </a:r>
              <a:endParaRPr lang="en-US" sz="2000" b="1" kern="1200" dirty="0">
                <a:solidFill>
                  <a:schemeClr val="bg1"/>
                </a:solidFill>
                <a:effectLst>
                  <a:outerShdw blurRad="38100" dist="38100" dir="2700000" algn="tl">
                    <a:srgbClr val="000000">
                      <a:alpha val="43137"/>
                    </a:srgbClr>
                  </a:outerShdw>
                </a:effectLst>
              </a:endParaRPr>
            </a:p>
          </p:txBody>
        </p:sp>
      </p:grpSp>
      <p:sp>
        <p:nvSpPr>
          <p:cNvPr id="25" name="TextBox 24"/>
          <p:cNvSpPr txBox="1"/>
          <p:nvPr/>
        </p:nvSpPr>
        <p:spPr>
          <a:xfrm>
            <a:off x="5659626" y="3509308"/>
            <a:ext cx="606256" cy="400110"/>
          </a:xfrm>
          <a:prstGeom prst="rect">
            <a:avLst/>
          </a:prstGeom>
          <a:noFill/>
        </p:spPr>
        <p:txBody>
          <a:bodyPr wrap="none" rtlCol="0">
            <a:spAutoFit/>
          </a:bodyPr>
          <a:lstStyle/>
          <a:p>
            <a:r>
              <a:rPr lang="en-US" sz="2000" b="1" dirty="0" smtClean="0">
                <a:solidFill>
                  <a:schemeClr val="bg1"/>
                </a:solidFill>
              </a:rPr>
              <a:t>H19</a:t>
            </a:r>
            <a:endParaRPr lang="en-US" sz="2000" b="1" dirty="0">
              <a:solidFill>
                <a:schemeClr val="bg1"/>
              </a:solidFill>
            </a:endParaRPr>
          </a:p>
        </p:txBody>
      </p:sp>
      <p:sp>
        <p:nvSpPr>
          <p:cNvPr id="26" name="TextBox 25"/>
          <p:cNvSpPr txBox="1"/>
          <p:nvPr/>
        </p:nvSpPr>
        <p:spPr>
          <a:xfrm>
            <a:off x="4552322" y="2920604"/>
            <a:ext cx="606256" cy="400110"/>
          </a:xfrm>
          <a:prstGeom prst="rect">
            <a:avLst/>
          </a:prstGeom>
          <a:noFill/>
        </p:spPr>
        <p:txBody>
          <a:bodyPr wrap="none" rtlCol="0">
            <a:spAutoFit/>
          </a:bodyPr>
          <a:lstStyle/>
          <a:p>
            <a:r>
              <a:rPr lang="en-US" sz="2000" b="1" dirty="0" smtClean="0">
                <a:solidFill>
                  <a:schemeClr val="bg1"/>
                </a:solidFill>
              </a:rPr>
              <a:t>H19</a:t>
            </a:r>
            <a:endParaRPr lang="en-US" sz="2000" b="1" dirty="0">
              <a:solidFill>
                <a:schemeClr val="bg1"/>
              </a:solidFill>
            </a:endParaRPr>
          </a:p>
        </p:txBody>
      </p:sp>
      <p:sp>
        <p:nvSpPr>
          <p:cNvPr id="27" name="TextBox 26"/>
          <p:cNvSpPr txBox="1"/>
          <p:nvPr/>
        </p:nvSpPr>
        <p:spPr>
          <a:xfrm>
            <a:off x="3279944" y="3514134"/>
            <a:ext cx="606256" cy="400110"/>
          </a:xfrm>
          <a:prstGeom prst="rect">
            <a:avLst/>
          </a:prstGeom>
          <a:noFill/>
        </p:spPr>
        <p:txBody>
          <a:bodyPr wrap="none" rtlCol="0">
            <a:spAutoFit/>
          </a:bodyPr>
          <a:lstStyle/>
          <a:p>
            <a:r>
              <a:rPr lang="en-US" sz="2000" b="1" dirty="0" smtClean="0">
                <a:solidFill>
                  <a:schemeClr val="bg1"/>
                </a:solidFill>
              </a:rPr>
              <a:t>H19</a:t>
            </a:r>
            <a:endParaRPr lang="en-US" sz="2000" b="1" dirty="0">
              <a:solidFill>
                <a:schemeClr val="bg1"/>
              </a:solidFill>
            </a:endParaRPr>
          </a:p>
        </p:txBody>
      </p:sp>
      <p:sp>
        <p:nvSpPr>
          <p:cNvPr id="28" name="TextBox 27"/>
          <p:cNvSpPr txBox="1"/>
          <p:nvPr/>
        </p:nvSpPr>
        <p:spPr>
          <a:xfrm>
            <a:off x="5550443" y="4689415"/>
            <a:ext cx="606256" cy="400110"/>
          </a:xfrm>
          <a:prstGeom prst="rect">
            <a:avLst/>
          </a:prstGeom>
          <a:noFill/>
        </p:spPr>
        <p:txBody>
          <a:bodyPr wrap="none" rtlCol="0">
            <a:spAutoFit/>
          </a:bodyPr>
          <a:lstStyle/>
          <a:p>
            <a:r>
              <a:rPr lang="en-US" sz="2000" b="1" dirty="0" smtClean="0">
                <a:solidFill>
                  <a:schemeClr val="bg1"/>
                </a:solidFill>
              </a:rPr>
              <a:t>H19</a:t>
            </a:r>
            <a:endParaRPr lang="en-US" sz="2000" b="1" dirty="0">
              <a:solidFill>
                <a:schemeClr val="bg1"/>
              </a:solidFill>
            </a:endParaRPr>
          </a:p>
        </p:txBody>
      </p:sp>
      <p:sp>
        <p:nvSpPr>
          <p:cNvPr id="29" name="TextBox 28"/>
          <p:cNvSpPr txBox="1"/>
          <p:nvPr/>
        </p:nvSpPr>
        <p:spPr>
          <a:xfrm>
            <a:off x="3737144" y="4765615"/>
            <a:ext cx="606256" cy="400110"/>
          </a:xfrm>
          <a:prstGeom prst="rect">
            <a:avLst/>
          </a:prstGeom>
          <a:noFill/>
        </p:spPr>
        <p:txBody>
          <a:bodyPr wrap="none" rtlCol="0">
            <a:spAutoFit/>
          </a:bodyPr>
          <a:lstStyle/>
          <a:p>
            <a:r>
              <a:rPr lang="en-US" sz="2000" b="1" dirty="0" smtClean="0">
                <a:solidFill>
                  <a:schemeClr val="bg1"/>
                </a:solidFill>
              </a:rPr>
              <a:t>H19</a:t>
            </a:r>
            <a:endParaRPr lang="en-US" sz="2000" b="1" dirty="0">
              <a:solidFill>
                <a:schemeClr val="bg1"/>
              </a:solidFill>
            </a:endParaRPr>
          </a:p>
        </p:txBody>
      </p:sp>
      <p:grpSp>
        <p:nvGrpSpPr>
          <p:cNvPr id="40" name="קבוצה 39"/>
          <p:cNvGrpSpPr/>
          <p:nvPr/>
        </p:nvGrpSpPr>
        <p:grpSpPr>
          <a:xfrm>
            <a:off x="5490540" y="3347028"/>
            <a:ext cx="921777" cy="780519"/>
            <a:chOff x="5490540" y="2543813"/>
            <a:chExt cx="921777" cy="780519"/>
          </a:xfrm>
        </p:grpSpPr>
        <p:sp>
          <p:nvSpPr>
            <p:cNvPr id="32" name="חץ למעלה 31"/>
            <p:cNvSpPr/>
            <p:nvPr/>
          </p:nvSpPr>
          <p:spPr>
            <a:xfrm rot="4080145">
              <a:off x="5369779" y="2970898"/>
              <a:ext cx="474195" cy="232674"/>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חץ למעלה 32"/>
            <p:cNvSpPr/>
            <p:nvPr/>
          </p:nvSpPr>
          <p:spPr>
            <a:xfrm rot="4080145">
              <a:off x="6058882" y="2664574"/>
              <a:ext cx="474195" cy="232674"/>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קבוצה 35"/>
          <p:cNvGrpSpPr/>
          <p:nvPr/>
        </p:nvGrpSpPr>
        <p:grpSpPr>
          <a:xfrm>
            <a:off x="5278463" y="4486407"/>
            <a:ext cx="1068851" cy="847259"/>
            <a:chOff x="5278463" y="3683192"/>
            <a:chExt cx="1068851" cy="847259"/>
          </a:xfrm>
        </p:grpSpPr>
        <p:sp>
          <p:nvSpPr>
            <p:cNvPr id="34" name="חץ למעלה 33"/>
            <p:cNvSpPr/>
            <p:nvPr/>
          </p:nvSpPr>
          <p:spPr>
            <a:xfrm rot="8476967">
              <a:off x="5278463" y="3683192"/>
              <a:ext cx="474195" cy="232674"/>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חץ למעלה 34"/>
            <p:cNvSpPr/>
            <p:nvPr/>
          </p:nvSpPr>
          <p:spPr>
            <a:xfrm rot="8476967">
              <a:off x="5873119" y="4297777"/>
              <a:ext cx="474195" cy="232674"/>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קבוצה 40"/>
          <p:cNvGrpSpPr/>
          <p:nvPr/>
        </p:nvGrpSpPr>
        <p:grpSpPr>
          <a:xfrm rot="17576570">
            <a:off x="4394561" y="2709009"/>
            <a:ext cx="921777" cy="780519"/>
            <a:chOff x="5490540" y="2543813"/>
            <a:chExt cx="921777" cy="780519"/>
          </a:xfrm>
        </p:grpSpPr>
        <p:sp>
          <p:nvSpPr>
            <p:cNvPr id="42" name="חץ למעלה 41"/>
            <p:cNvSpPr/>
            <p:nvPr/>
          </p:nvSpPr>
          <p:spPr>
            <a:xfrm rot="4080145">
              <a:off x="5369779" y="2970898"/>
              <a:ext cx="474195" cy="232674"/>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חץ למעלה 42"/>
            <p:cNvSpPr/>
            <p:nvPr/>
          </p:nvSpPr>
          <p:spPr>
            <a:xfrm rot="4080145">
              <a:off x="6058882" y="2664574"/>
              <a:ext cx="474195" cy="232674"/>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קבוצה 43"/>
          <p:cNvGrpSpPr/>
          <p:nvPr/>
        </p:nvGrpSpPr>
        <p:grpSpPr>
          <a:xfrm rot="14513113">
            <a:off x="3113338" y="3323929"/>
            <a:ext cx="921777" cy="780519"/>
            <a:chOff x="5490540" y="2543813"/>
            <a:chExt cx="921777" cy="780519"/>
          </a:xfrm>
        </p:grpSpPr>
        <p:sp>
          <p:nvSpPr>
            <p:cNvPr id="45" name="חץ למעלה 44"/>
            <p:cNvSpPr/>
            <p:nvPr/>
          </p:nvSpPr>
          <p:spPr>
            <a:xfrm rot="4080145">
              <a:off x="5369779" y="2970898"/>
              <a:ext cx="474195" cy="232674"/>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חץ למעלה 45"/>
            <p:cNvSpPr/>
            <p:nvPr/>
          </p:nvSpPr>
          <p:spPr>
            <a:xfrm rot="4080145">
              <a:off x="6058882" y="2664574"/>
              <a:ext cx="474195" cy="232674"/>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קבוצה 46"/>
          <p:cNvGrpSpPr/>
          <p:nvPr/>
        </p:nvGrpSpPr>
        <p:grpSpPr>
          <a:xfrm rot="9407952">
            <a:off x="3514072" y="4587998"/>
            <a:ext cx="921777" cy="780519"/>
            <a:chOff x="5490540" y="2543813"/>
            <a:chExt cx="921777" cy="780519"/>
          </a:xfrm>
        </p:grpSpPr>
        <p:sp>
          <p:nvSpPr>
            <p:cNvPr id="48" name="חץ למעלה 47"/>
            <p:cNvSpPr/>
            <p:nvPr/>
          </p:nvSpPr>
          <p:spPr>
            <a:xfrm rot="4080145">
              <a:off x="5369779" y="2970898"/>
              <a:ext cx="474195" cy="232674"/>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חץ למעלה 48"/>
            <p:cNvSpPr/>
            <p:nvPr/>
          </p:nvSpPr>
          <p:spPr>
            <a:xfrm rot="4080145">
              <a:off x="6058882" y="2664574"/>
              <a:ext cx="474195" cy="232674"/>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מציין מיקום של מספר שקופית 49"/>
          <p:cNvSpPr>
            <a:spLocks noGrp="1"/>
          </p:cNvSpPr>
          <p:nvPr>
            <p:ph type="sldNum" sz="quarter" idx="12"/>
          </p:nvPr>
        </p:nvSpPr>
        <p:spPr/>
        <p:txBody>
          <a:bodyPr/>
          <a:lstStyle/>
          <a:p>
            <a:fld id="{028D9796-2F01-44CB-8AF9-50594A060495}" type="slidenum">
              <a:rPr lang="en-US" smtClean="0">
                <a:solidFill>
                  <a:prstClr val="black">
                    <a:tint val="75000"/>
                  </a:prstClr>
                </a:solidFill>
              </a:rPr>
              <a:pPr/>
              <a:t>13</a:t>
            </a:fld>
            <a:endParaRPr lang="en-US">
              <a:solidFill>
                <a:prstClr val="black">
                  <a:tint val="75000"/>
                </a:prstClr>
              </a:solidFill>
            </a:endParaRPr>
          </a:p>
        </p:txBody>
      </p:sp>
      <p:sp>
        <p:nvSpPr>
          <p:cNvPr id="51" name="Text Box 3"/>
          <p:cNvSpPr txBox="1">
            <a:spLocks noChangeArrowheads="1"/>
          </p:cNvSpPr>
          <p:nvPr/>
        </p:nvSpPr>
        <p:spPr bwMode="auto">
          <a:xfrm>
            <a:off x="190130" y="15766"/>
            <a:ext cx="8839200" cy="1295400"/>
          </a:xfrm>
          <a:prstGeom prst="rect">
            <a:avLst/>
          </a:prstGeom>
          <a:noFill/>
          <a:ln w="9525">
            <a:noFill/>
            <a:miter lim="800000"/>
            <a:headEnd/>
            <a:tailEnd/>
          </a:ln>
        </p:spPr>
        <p:txBody>
          <a:bodyPr/>
          <a:lstStyle/>
          <a:p>
            <a:pPr algn="ctr">
              <a:spcBef>
                <a:spcPct val="50000"/>
              </a:spcBef>
            </a:pPr>
            <a:r>
              <a:rPr lang="en-US" sz="4000" dirty="0"/>
              <a:t>H19 </a:t>
            </a:r>
            <a:r>
              <a:rPr lang="en-US" sz="4000" dirty="0" smtClean="0"/>
              <a:t>is a pivotal mediator of cancerous response to various stress conditions</a:t>
            </a:r>
            <a:endParaRPr lang="en-US" sz="4000" dirty="0"/>
          </a:p>
        </p:txBody>
      </p:sp>
      <p:pic>
        <p:nvPicPr>
          <p:cNvPr id="3" name="שמע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77586256"/>
      </p:ext>
    </p:extLst>
  </p:cSld>
  <p:clrMapOvr>
    <a:masterClrMapping/>
  </p:clrMapOvr>
  <mc:AlternateContent xmlns:mc="http://schemas.openxmlformats.org/markup-compatibility/2006" xmlns:p14="http://schemas.microsoft.com/office/powerpoint/2010/main">
    <mc:Choice Requires="p14">
      <p:transition spd="slow" p14:dur="2000" advTm="44297"/>
    </mc:Choice>
    <mc:Fallback xmlns="">
      <p:transition spd="slow" advTm="44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1"/>
          <p:cNvSpPr txBox="1">
            <a:spLocks noGrp="1"/>
          </p:cNvSpPr>
          <p:nvPr>
            <p:ph type="ctrTitle"/>
          </p:nvPr>
        </p:nvSpPr>
        <p:spPr>
          <a:xfrm>
            <a:off x="685800" y="1371600"/>
            <a:ext cx="7772400" cy="1470025"/>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cs typeface="Times New Roman" panose="02020603050405020304" pitchFamily="18" charset="0"/>
              </a:rPr>
              <a:t>H19  in EMT</a:t>
            </a:r>
            <a:br>
              <a:rPr lang="en-US" dirty="0" smtClean="0">
                <a:cs typeface="Times New Roman" panose="02020603050405020304" pitchFamily="18" charset="0"/>
              </a:rPr>
            </a:br>
            <a:endParaRPr lang="en-US" sz="3200" dirty="0"/>
          </a:p>
        </p:txBody>
      </p:sp>
      <p:pic>
        <p:nvPicPr>
          <p:cNvPr id="1433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7690" t="15661" r="22816" b="41271"/>
          <a:stretch/>
        </p:blipFill>
        <p:spPr bwMode="auto">
          <a:xfrm>
            <a:off x="685800" y="2804839"/>
            <a:ext cx="7740869" cy="3150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מציין מיקום של מספר שקופית 1"/>
          <p:cNvSpPr>
            <a:spLocks noGrp="1"/>
          </p:cNvSpPr>
          <p:nvPr>
            <p:ph type="sldNum" sz="quarter" idx="12"/>
          </p:nvPr>
        </p:nvSpPr>
        <p:spPr/>
        <p:txBody>
          <a:bodyPr/>
          <a:lstStyle/>
          <a:p>
            <a:fld id="{028D9796-2F01-44CB-8AF9-50594A060495}" type="slidenum">
              <a:rPr lang="en-US" smtClean="0">
                <a:solidFill>
                  <a:prstClr val="black">
                    <a:tint val="75000"/>
                  </a:prstClr>
                </a:solidFill>
              </a:rPr>
              <a:pPr/>
              <a:t>14</a:t>
            </a:fld>
            <a:endParaRPr lang="en-US">
              <a:solidFill>
                <a:prstClr val="black">
                  <a:tint val="75000"/>
                </a:prstClr>
              </a:solidFill>
            </a:endParaRPr>
          </a:p>
        </p:txBody>
      </p:sp>
      <p:pic>
        <p:nvPicPr>
          <p:cNvPr id="6" name="שמע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03930743"/>
      </p:ext>
    </p:extLst>
  </p:cSld>
  <p:clrMapOvr>
    <a:masterClrMapping/>
  </p:clrMapOvr>
  <mc:AlternateContent xmlns:mc="http://schemas.openxmlformats.org/markup-compatibility/2006" xmlns:p14="http://schemas.microsoft.com/office/powerpoint/2010/main">
    <mc:Choice Requires="p14">
      <p:transition spd="slow" p14:dur="2000" advTm="14562"/>
    </mc:Choice>
    <mc:Fallback xmlns="">
      <p:transition spd="slow" advTm="14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he-IL"/>
          </a:p>
        </p:txBody>
      </p:sp>
      <p:pic>
        <p:nvPicPr>
          <p:cNvPr id="4" name="Picture 2" descr="http://www.sabiosciences.com/images/Fig3_Fibrosis.gif"/>
          <p:cNvPicPr>
            <a:picLocks noChangeAspect="1" noChangeArrowheads="1"/>
          </p:cNvPicPr>
          <p:nvPr/>
        </p:nvPicPr>
        <p:blipFill>
          <a:blip r:embed="rId5" cstate="print"/>
          <a:srcRect/>
          <a:stretch>
            <a:fillRect/>
          </a:stretch>
        </p:blipFill>
        <p:spPr bwMode="auto">
          <a:xfrm>
            <a:off x="0" y="1676400"/>
            <a:ext cx="9144000" cy="3581400"/>
          </a:xfrm>
          <a:prstGeom prst="rect">
            <a:avLst/>
          </a:prstGeom>
          <a:noFill/>
        </p:spPr>
      </p:pic>
      <p:sp>
        <p:nvSpPr>
          <p:cNvPr id="5" name="Slide Number Placeholder 1"/>
          <p:cNvSpPr>
            <a:spLocks noGrp="1"/>
          </p:cNvSpPr>
          <p:nvPr>
            <p:ph type="sldNum" sz="quarter" idx="12"/>
          </p:nvPr>
        </p:nvSpPr>
        <p:spPr>
          <a:xfrm>
            <a:off x="6553200" y="6356350"/>
            <a:ext cx="2133600" cy="365125"/>
          </a:xfrm>
        </p:spPr>
        <p:txBody>
          <a:bodyPr/>
          <a:lstStyle/>
          <a:p>
            <a:pPr fontAlgn="base">
              <a:spcBef>
                <a:spcPct val="0"/>
              </a:spcBef>
              <a:spcAft>
                <a:spcPct val="0"/>
              </a:spcAft>
            </a:pPr>
            <a:fld id="{4C21CE2B-7C2F-40CB-82A7-330D06354035}" type="slidenum">
              <a:rPr lang="en-US" altLang="en-US" smtClean="0"/>
              <a:pPr fontAlgn="base">
                <a:spcBef>
                  <a:spcPct val="0"/>
                </a:spcBef>
                <a:spcAft>
                  <a:spcPct val="0"/>
                </a:spcAft>
              </a:pPr>
              <a:t>15</a:t>
            </a:fld>
            <a:endParaRPr lang="en-US" altLang="en-US" dirty="0" smtClean="0"/>
          </a:p>
        </p:txBody>
      </p:sp>
      <p:sp>
        <p:nvSpPr>
          <p:cNvPr id="6" name="Rectangle 3"/>
          <p:cNvSpPr/>
          <p:nvPr/>
        </p:nvSpPr>
        <p:spPr>
          <a:xfrm>
            <a:off x="0" y="152400"/>
            <a:ext cx="8991600" cy="707886"/>
          </a:xfrm>
          <a:prstGeom prst="rect">
            <a:avLst/>
          </a:prstGeom>
        </p:spPr>
        <p:txBody>
          <a:bodyPr wrap="square">
            <a:spAutoFit/>
          </a:bodyPr>
          <a:lstStyle/>
          <a:p>
            <a:pPr algn="ctr"/>
            <a:r>
              <a:rPr lang="en-US" sz="4000" dirty="0" smtClean="0"/>
              <a:t>H19 involvement in metastasis</a:t>
            </a:r>
            <a:endParaRPr lang="he-IL" sz="4000" dirty="0"/>
          </a:p>
        </p:txBody>
      </p:sp>
      <p:pic>
        <p:nvPicPr>
          <p:cNvPr id="8" name="שמע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25218453"/>
      </p:ext>
    </p:extLst>
  </p:cSld>
  <p:clrMapOvr>
    <a:masterClrMapping/>
  </p:clrMapOvr>
  <mc:AlternateContent xmlns:mc="http://schemas.openxmlformats.org/markup-compatibility/2006" xmlns:p14="http://schemas.microsoft.com/office/powerpoint/2010/main">
    <mc:Choice Requires="p14">
      <p:transition spd="slow" p14:dur="2000" advTm="82325"/>
    </mc:Choice>
    <mc:Fallback xmlns="">
      <p:transition spd="slow" advTm="82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smtClean="0"/>
              <a:t>TGF-</a:t>
            </a:r>
            <a:r>
              <a:rPr lang="el-GR" dirty="0" smtClean="0"/>
              <a:t>β</a:t>
            </a:r>
            <a:r>
              <a:rPr lang="en-US" dirty="0" smtClean="0"/>
              <a:t> Induces H19/miR-675 and Slug</a:t>
            </a:r>
            <a:endParaRPr lang="he-IL" dirty="0"/>
          </a:p>
        </p:txBody>
      </p:sp>
      <p:grpSp>
        <p:nvGrpSpPr>
          <p:cNvPr id="11" name="Group 40"/>
          <p:cNvGrpSpPr/>
          <p:nvPr/>
        </p:nvGrpSpPr>
        <p:grpSpPr>
          <a:xfrm>
            <a:off x="457200" y="4067156"/>
            <a:ext cx="3352800" cy="2790844"/>
            <a:chOff x="2571736" y="571480"/>
            <a:chExt cx="3352800" cy="3260878"/>
          </a:xfrm>
        </p:grpSpPr>
        <p:sp>
          <p:nvSpPr>
            <p:cNvPr id="16" name="Rectangle 15"/>
            <p:cNvSpPr/>
            <p:nvPr/>
          </p:nvSpPr>
          <p:spPr>
            <a:xfrm>
              <a:off x="3000364" y="3286124"/>
              <a:ext cx="2783200" cy="5462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smtClean="0">
                  <a:solidFill>
                    <a:prstClr val="black"/>
                  </a:solidFill>
                </a:rPr>
                <a:t>TGF-</a:t>
              </a:r>
              <a:r>
                <a:rPr lang="el-GR" sz="1200" b="1" dirty="0" smtClean="0">
                  <a:solidFill>
                    <a:prstClr val="black"/>
                  </a:solidFill>
                </a:rPr>
                <a:t>β</a:t>
              </a:r>
              <a:r>
                <a:rPr lang="en-US" sz="1200" b="1" dirty="0" smtClean="0">
                  <a:solidFill>
                    <a:prstClr val="black"/>
                  </a:solidFill>
                </a:rPr>
                <a:t>                   -                  +                +</a:t>
              </a:r>
            </a:p>
            <a:p>
              <a:r>
                <a:rPr lang="en-US" sz="1200" b="1" dirty="0" smtClean="0">
                  <a:solidFill>
                    <a:prstClr val="black"/>
                  </a:solidFill>
                </a:rPr>
                <a:t> LY 294002           -                  -                 +</a:t>
              </a:r>
              <a:endParaRPr lang="en-US" sz="1200" b="1" dirty="0">
                <a:solidFill>
                  <a:prstClr val="black"/>
                </a:solidFill>
              </a:endParaRPr>
            </a:p>
          </p:txBody>
        </p:sp>
        <p:graphicFrame>
          <p:nvGraphicFramePr>
            <p:cNvPr id="17" name="Chart 16"/>
            <p:cNvGraphicFramePr/>
            <p:nvPr/>
          </p:nvGraphicFramePr>
          <p:xfrm>
            <a:off x="2571736" y="571480"/>
            <a:ext cx="3352800" cy="2743200"/>
          </p:xfrm>
          <a:graphic>
            <a:graphicData uri="http://schemas.openxmlformats.org/drawingml/2006/chart">
              <c:chart xmlns:c="http://schemas.openxmlformats.org/drawingml/2006/chart" xmlns:r="http://schemas.openxmlformats.org/officeDocument/2006/relationships" r:id="rId6"/>
            </a:graphicData>
          </a:graphic>
        </p:graphicFrame>
      </p:grpSp>
      <p:grpSp>
        <p:nvGrpSpPr>
          <p:cNvPr id="21" name="Group 41"/>
          <p:cNvGrpSpPr/>
          <p:nvPr/>
        </p:nvGrpSpPr>
        <p:grpSpPr>
          <a:xfrm>
            <a:off x="5181600" y="1524000"/>
            <a:ext cx="3276600" cy="2685532"/>
            <a:chOff x="4038600" y="95570"/>
            <a:chExt cx="3276600" cy="3094364"/>
          </a:xfrm>
        </p:grpSpPr>
        <p:sp>
          <p:nvSpPr>
            <p:cNvPr id="25" name="Rectangle 24"/>
            <p:cNvSpPr/>
            <p:nvPr/>
          </p:nvSpPr>
          <p:spPr>
            <a:xfrm>
              <a:off x="4343400" y="2732734"/>
              <a:ext cx="2971800" cy="457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smtClean="0">
                  <a:solidFill>
                    <a:prstClr val="black"/>
                  </a:solidFill>
                </a:rPr>
                <a:t>TGF -</a:t>
              </a:r>
              <a:r>
                <a:rPr lang="el-GR" sz="1200" b="1" dirty="0" smtClean="0">
                  <a:solidFill>
                    <a:prstClr val="black"/>
                  </a:solidFill>
                </a:rPr>
                <a:t>β</a:t>
              </a:r>
              <a:r>
                <a:rPr lang="en-US" sz="1200" b="1" dirty="0" smtClean="0">
                  <a:solidFill>
                    <a:prstClr val="black"/>
                  </a:solidFill>
                </a:rPr>
                <a:t>               -                  +                  +</a:t>
              </a:r>
            </a:p>
            <a:p>
              <a:r>
                <a:rPr lang="en-US" sz="1200" b="1" dirty="0" smtClean="0">
                  <a:solidFill>
                    <a:prstClr val="black"/>
                  </a:solidFill>
                </a:rPr>
                <a:t> Ly 294002       -                   -                   +</a:t>
              </a:r>
              <a:endParaRPr lang="en-US" sz="1200" b="1" dirty="0">
                <a:solidFill>
                  <a:prstClr val="black"/>
                </a:solidFill>
              </a:endParaRPr>
            </a:p>
          </p:txBody>
        </p:sp>
        <p:graphicFrame>
          <p:nvGraphicFramePr>
            <p:cNvPr id="26" name="Chart 25"/>
            <p:cNvGraphicFramePr/>
            <p:nvPr/>
          </p:nvGraphicFramePr>
          <p:xfrm>
            <a:off x="4038600" y="95570"/>
            <a:ext cx="3276600" cy="2743201"/>
          </p:xfrm>
          <a:graphic>
            <a:graphicData uri="http://schemas.openxmlformats.org/drawingml/2006/chart">
              <c:chart xmlns:c="http://schemas.openxmlformats.org/drawingml/2006/chart" xmlns:r="http://schemas.openxmlformats.org/officeDocument/2006/relationships" r:id="rId7"/>
            </a:graphicData>
          </a:graphic>
        </p:graphicFrame>
      </p:grpSp>
      <p:grpSp>
        <p:nvGrpSpPr>
          <p:cNvPr id="28" name="Group 46"/>
          <p:cNvGrpSpPr/>
          <p:nvPr/>
        </p:nvGrpSpPr>
        <p:grpSpPr>
          <a:xfrm>
            <a:off x="4814918" y="4510202"/>
            <a:ext cx="3948082" cy="2271598"/>
            <a:chOff x="0" y="3786190"/>
            <a:chExt cx="3948082" cy="2671778"/>
          </a:xfrm>
        </p:grpSpPr>
        <p:graphicFrame>
          <p:nvGraphicFramePr>
            <p:cNvPr id="34" name="Chart 33"/>
            <p:cNvGraphicFramePr/>
            <p:nvPr/>
          </p:nvGraphicFramePr>
          <p:xfrm>
            <a:off x="0" y="3786190"/>
            <a:ext cx="3915544" cy="2311152"/>
          </p:xfrm>
          <a:graphic>
            <a:graphicData uri="http://schemas.openxmlformats.org/drawingml/2006/chart">
              <c:chart xmlns:c="http://schemas.openxmlformats.org/drawingml/2006/chart" xmlns:r="http://schemas.openxmlformats.org/officeDocument/2006/relationships" r:id="rId8"/>
            </a:graphicData>
          </a:graphic>
        </p:graphicFrame>
        <p:sp>
          <p:nvSpPr>
            <p:cNvPr id="35" name="Rectangle 34"/>
            <p:cNvSpPr/>
            <p:nvPr/>
          </p:nvSpPr>
          <p:spPr>
            <a:xfrm>
              <a:off x="214282" y="6000768"/>
              <a:ext cx="3733800" cy="457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smtClean="0">
                  <a:solidFill>
                    <a:prstClr val="black"/>
                  </a:solidFill>
                </a:rPr>
                <a:t>TGF-</a:t>
              </a:r>
              <a:r>
                <a:rPr lang="el-GR" sz="1200" b="1" dirty="0" smtClean="0">
                  <a:solidFill>
                    <a:prstClr val="black"/>
                  </a:solidFill>
                </a:rPr>
                <a:t>β</a:t>
              </a:r>
              <a:r>
                <a:rPr lang="en-US" sz="1200" b="1" dirty="0" smtClean="0">
                  <a:solidFill>
                    <a:prstClr val="black"/>
                  </a:solidFill>
                </a:rPr>
                <a:t>                        -                       +                         +</a:t>
              </a:r>
            </a:p>
            <a:p>
              <a:r>
                <a:rPr lang="en-US" sz="1200" b="1" dirty="0" smtClean="0">
                  <a:solidFill>
                    <a:prstClr val="black"/>
                  </a:solidFill>
                </a:rPr>
                <a:t> Ly 294002               -                        -                         +</a:t>
              </a:r>
              <a:endParaRPr lang="en-US" sz="1200" b="1" dirty="0">
                <a:solidFill>
                  <a:prstClr val="black"/>
                </a:solidFill>
              </a:endParaRPr>
            </a:p>
          </p:txBody>
        </p:sp>
      </p:grpSp>
      <p:sp>
        <p:nvSpPr>
          <p:cNvPr id="36" name="Slide Number Placeholder 1"/>
          <p:cNvSpPr>
            <a:spLocks noGrp="1"/>
          </p:cNvSpPr>
          <p:nvPr>
            <p:ph type="sldNum" sz="quarter" idx="12"/>
          </p:nvPr>
        </p:nvSpPr>
        <p:spPr>
          <a:xfrm>
            <a:off x="6934200" y="6356350"/>
            <a:ext cx="2133600" cy="365125"/>
          </a:xfrm>
        </p:spPr>
        <p:txBody>
          <a:bodyPr/>
          <a:lstStyle/>
          <a:p>
            <a:pPr fontAlgn="base">
              <a:spcBef>
                <a:spcPct val="0"/>
              </a:spcBef>
              <a:spcAft>
                <a:spcPct val="0"/>
              </a:spcAft>
            </a:pPr>
            <a:fld id="{4C21CE2B-7C2F-40CB-82A7-330D06354035}" type="slidenum">
              <a:rPr lang="en-US" altLang="en-US" smtClean="0"/>
              <a:pPr fontAlgn="base">
                <a:spcBef>
                  <a:spcPct val="0"/>
                </a:spcBef>
                <a:spcAft>
                  <a:spcPct val="0"/>
                </a:spcAft>
              </a:pPr>
              <a:t>16</a:t>
            </a:fld>
            <a:endParaRPr lang="en-US" altLang="en-US" dirty="0" smtClean="0"/>
          </a:p>
        </p:txBody>
      </p:sp>
      <p:grpSp>
        <p:nvGrpSpPr>
          <p:cNvPr id="20" name="Group 19"/>
          <p:cNvGrpSpPr/>
          <p:nvPr/>
        </p:nvGrpSpPr>
        <p:grpSpPr>
          <a:xfrm>
            <a:off x="990600" y="2057400"/>
            <a:ext cx="3200400" cy="1424464"/>
            <a:chOff x="76200" y="5486400"/>
            <a:chExt cx="3200400" cy="1424464"/>
          </a:xfrm>
        </p:grpSpPr>
        <p:grpSp>
          <p:nvGrpSpPr>
            <p:cNvPr id="29" name="Group 20"/>
            <p:cNvGrpSpPr/>
            <p:nvPr/>
          </p:nvGrpSpPr>
          <p:grpSpPr>
            <a:xfrm>
              <a:off x="76200" y="5684520"/>
              <a:ext cx="3200400" cy="1226344"/>
              <a:chOff x="1143000" y="685800"/>
              <a:chExt cx="3200400" cy="1532930"/>
            </a:xfrm>
          </p:grpSpPr>
          <p:sp>
            <p:nvSpPr>
              <p:cNvPr id="37" name="Oval 36"/>
              <p:cNvSpPr/>
              <p:nvPr/>
            </p:nvSpPr>
            <p:spPr>
              <a:xfrm>
                <a:off x="1143000" y="914400"/>
                <a:ext cx="12954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Hep3b </a:t>
                </a:r>
                <a:endParaRPr lang="en-US" dirty="0"/>
              </a:p>
            </p:txBody>
          </p:sp>
          <p:cxnSp>
            <p:nvCxnSpPr>
              <p:cNvPr id="38" name="Straight Arrow Connector 37"/>
              <p:cNvCxnSpPr>
                <a:stCxn id="37" idx="6"/>
              </p:cNvCxnSpPr>
              <p:nvPr/>
            </p:nvCxnSpPr>
            <p:spPr>
              <a:xfrm flipV="1">
                <a:off x="2438400" y="685800"/>
                <a:ext cx="6858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37" idx="6"/>
              </p:cNvCxnSpPr>
              <p:nvPr/>
            </p:nvCxnSpPr>
            <p:spPr>
              <a:xfrm>
                <a:off x="2438400" y="1295400"/>
                <a:ext cx="8382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276600" y="1295400"/>
                <a:ext cx="1066800" cy="923330"/>
              </a:xfrm>
              <a:prstGeom prst="rect">
                <a:avLst/>
              </a:prstGeom>
              <a:noFill/>
            </p:spPr>
            <p:txBody>
              <a:bodyPr wrap="square" rtlCol="0">
                <a:spAutoFit/>
              </a:bodyPr>
              <a:lstStyle/>
              <a:p>
                <a:endParaRPr lang="en-US" sz="1400" dirty="0" smtClean="0"/>
              </a:p>
              <a:p>
                <a:r>
                  <a:rPr lang="en-US" sz="1400" dirty="0" smtClean="0"/>
                  <a:t>TGF</a:t>
                </a:r>
                <a:r>
                  <a:rPr lang="el-GR" sz="1400" dirty="0" smtClean="0">
                    <a:latin typeface="Calibri"/>
                  </a:rPr>
                  <a:t>β</a:t>
                </a:r>
                <a:r>
                  <a:rPr lang="en-US" sz="1400" dirty="0" smtClean="0">
                    <a:latin typeface="Calibri"/>
                  </a:rPr>
                  <a:t>+</a:t>
                </a:r>
              </a:p>
              <a:p>
                <a:r>
                  <a:rPr lang="en-US" sz="1400" dirty="0" smtClean="0"/>
                  <a:t>LY294002 </a:t>
                </a:r>
                <a:endParaRPr lang="en-US" sz="1400" dirty="0"/>
              </a:p>
            </p:txBody>
          </p:sp>
        </p:grpSp>
        <p:sp>
          <p:nvSpPr>
            <p:cNvPr id="45" name="Rectangle 44"/>
            <p:cNvSpPr/>
            <p:nvPr/>
          </p:nvSpPr>
          <p:spPr>
            <a:xfrm>
              <a:off x="1981200" y="5486400"/>
              <a:ext cx="559384" cy="307777"/>
            </a:xfrm>
            <a:prstGeom prst="rect">
              <a:avLst/>
            </a:prstGeom>
          </p:spPr>
          <p:txBody>
            <a:bodyPr wrap="none">
              <a:spAutoFit/>
            </a:bodyPr>
            <a:lstStyle/>
            <a:p>
              <a:r>
                <a:rPr lang="en-US" sz="1400" dirty="0" smtClean="0"/>
                <a:t>TGF</a:t>
              </a:r>
              <a:r>
                <a:rPr lang="el-GR" sz="1400" dirty="0" smtClean="0"/>
                <a:t>β</a:t>
              </a:r>
              <a:endParaRPr lang="en-US" sz="1400" dirty="0"/>
            </a:p>
          </p:txBody>
        </p:sp>
      </p:grpSp>
      <p:sp>
        <p:nvSpPr>
          <p:cNvPr id="22" name="Rectangle 21"/>
          <p:cNvSpPr/>
          <p:nvPr/>
        </p:nvSpPr>
        <p:spPr>
          <a:xfrm>
            <a:off x="990600" y="6637800"/>
            <a:ext cx="25200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105400" y="6553200"/>
            <a:ext cx="3352800" cy="22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562600" y="4038600"/>
            <a:ext cx="27432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2286000" y="2743200"/>
            <a:ext cx="27432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7620000" y="3124200"/>
            <a:ext cx="609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8534400" y="5486400"/>
            <a:ext cx="6096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7848600" y="5638800"/>
            <a:ext cx="609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3048000" y="5638800"/>
            <a:ext cx="609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7772400" y="1371600"/>
            <a:ext cx="582211" cy="369332"/>
          </a:xfrm>
          <a:prstGeom prst="rect">
            <a:avLst/>
          </a:prstGeom>
          <a:noFill/>
        </p:spPr>
        <p:txBody>
          <a:bodyPr wrap="none" rtlCol="0">
            <a:spAutoFit/>
          </a:bodyPr>
          <a:lstStyle/>
          <a:p>
            <a:r>
              <a:rPr lang="en-US" b="1" dirty="0" smtClean="0"/>
              <a:t>Slug</a:t>
            </a:r>
            <a:endParaRPr lang="en-US" b="1" dirty="0"/>
          </a:p>
        </p:txBody>
      </p:sp>
      <p:sp>
        <p:nvSpPr>
          <p:cNvPr id="44" name="TextBox 43"/>
          <p:cNvSpPr txBox="1"/>
          <p:nvPr/>
        </p:nvSpPr>
        <p:spPr>
          <a:xfrm>
            <a:off x="7772400" y="4343400"/>
            <a:ext cx="979755" cy="369332"/>
          </a:xfrm>
          <a:prstGeom prst="rect">
            <a:avLst/>
          </a:prstGeom>
          <a:noFill/>
        </p:spPr>
        <p:txBody>
          <a:bodyPr wrap="none" rtlCol="0">
            <a:spAutoFit/>
          </a:bodyPr>
          <a:lstStyle/>
          <a:p>
            <a:r>
              <a:rPr lang="en-US" b="1" dirty="0" smtClean="0"/>
              <a:t>miR-675</a:t>
            </a:r>
            <a:endParaRPr lang="en-US" b="1" dirty="0"/>
          </a:p>
        </p:txBody>
      </p:sp>
      <p:sp>
        <p:nvSpPr>
          <p:cNvPr id="46" name="TextBox 45"/>
          <p:cNvSpPr txBox="1"/>
          <p:nvPr/>
        </p:nvSpPr>
        <p:spPr>
          <a:xfrm>
            <a:off x="3124200" y="3810000"/>
            <a:ext cx="564578" cy="369332"/>
          </a:xfrm>
          <a:prstGeom prst="rect">
            <a:avLst/>
          </a:prstGeom>
          <a:noFill/>
        </p:spPr>
        <p:txBody>
          <a:bodyPr wrap="none" rtlCol="0">
            <a:spAutoFit/>
          </a:bodyPr>
          <a:lstStyle/>
          <a:p>
            <a:r>
              <a:rPr lang="en-US" b="1" dirty="0" smtClean="0"/>
              <a:t>H19</a:t>
            </a:r>
            <a:endParaRPr lang="en-US" b="1" dirty="0"/>
          </a:p>
        </p:txBody>
      </p:sp>
      <p:pic>
        <p:nvPicPr>
          <p:cNvPr id="7" name="שמע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177369003"/>
      </p:ext>
    </p:extLst>
  </p:cSld>
  <p:clrMapOvr>
    <a:masterClrMapping/>
  </p:clrMapOvr>
  <p:transition advTm="448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 presetClass="exit" presetSubtype="16" fill="hold" grpId="0" nodeType="clickEffect">
                                  <p:stCondLst>
                                    <p:cond delay="0"/>
                                  </p:stCondLst>
                                  <p:childTnLst>
                                    <p:animEffect transition="out" filter="box(in)">
                                      <p:cBhvr>
                                        <p:cTn id="10" dur="500"/>
                                        <p:tgtEl>
                                          <p:spTgt spid="22"/>
                                        </p:tgtEl>
                                      </p:cBhvr>
                                    </p:animEffect>
                                    <p:set>
                                      <p:cBhvr>
                                        <p:cTn id="11" dur="1" fill="hold">
                                          <p:stCondLst>
                                            <p:cond delay="499"/>
                                          </p:stCondLst>
                                        </p:cTn>
                                        <p:tgtEl>
                                          <p:spTgt spid="22"/>
                                        </p:tgtEl>
                                        <p:attrNameLst>
                                          <p:attrName>style.visibility</p:attrName>
                                        </p:attrNameLst>
                                      </p:cBhvr>
                                      <p:to>
                                        <p:strVal val="hidden"/>
                                      </p:to>
                                    </p:set>
                                  </p:childTnLst>
                                </p:cTn>
                              </p:par>
                              <p:par>
                                <p:cTn id="12" presetID="4" presetClass="exit" presetSubtype="16" fill="hold" grpId="0" nodeType="withEffect">
                                  <p:stCondLst>
                                    <p:cond delay="0"/>
                                  </p:stCondLst>
                                  <p:childTnLst>
                                    <p:animEffect transition="out" filter="box(in)">
                                      <p:cBhvr>
                                        <p:cTn id="13" dur="500"/>
                                        <p:tgtEl>
                                          <p:spTgt spid="23"/>
                                        </p:tgtEl>
                                      </p:cBhvr>
                                    </p:animEffect>
                                    <p:set>
                                      <p:cBhvr>
                                        <p:cTn id="14" dur="1" fill="hold">
                                          <p:stCondLst>
                                            <p:cond delay="499"/>
                                          </p:stCondLst>
                                        </p:cTn>
                                        <p:tgtEl>
                                          <p:spTgt spid="23"/>
                                        </p:tgtEl>
                                        <p:attrNameLst>
                                          <p:attrName>style.visibility</p:attrName>
                                        </p:attrNameLst>
                                      </p:cBhvr>
                                      <p:to>
                                        <p:strVal val="hidden"/>
                                      </p:to>
                                    </p:set>
                                  </p:childTnLst>
                                </p:cTn>
                              </p:par>
                              <p:par>
                                <p:cTn id="15" presetID="4" presetClass="exit" presetSubtype="16" fill="hold" grpId="0" nodeType="withEffect">
                                  <p:stCondLst>
                                    <p:cond delay="0"/>
                                  </p:stCondLst>
                                  <p:childTnLst>
                                    <p:animEffect transition="out" filter="box(in)">
                                      <p:cBhvr>
                                        <p:cTn id="16" dur="500"/>
                                        <p:tgtEl>
                                          <p:spTgt spid="24"/>
                                        </p:tgtEl>
                                      </p:cBhvr>
                                    </p:animEffect>
                                    <p:set>
                                      <p:cBhvr>
                                        <p:cTn id="17" dur="1" fill="hold">
                                          <p:stCondLst>
                                            <p:cond delay="499"/>
                                          </p:stCondLst>
                                        </p:cTn>
                                        <p:tgtEl>
                                          <p:spTgt spid="24"/>
                                        </p:tgtEl>
                                        <p:attrNameLst>
                                          <p:attrName>style.visibility</p:attrName>
                                        </p:attrNameLst>
                                      </p:cBhvr>
                                      <p:to>
                                        <p:strVal val="hidden"/>
                                      </p:to>
                                    </p:set>
                                  </p:childTnLst>
                                </p:cTn>
                              </p:par>
                              <p:par>
                                <p:cTn id="18" presetID="4" presetClass="exit" presetSubtype="16" fill="hold" grpId="0" nodeType="withEffect">
                                  <p:stCondLst>
                                    <p:cond delay="0"/>
                                  </p:stCondLst>
                                  <p:childTnLst>
                                    <p:animEffect transition="out" filter="box(in)">
                                      <p:cBhvr>
                                        <p:cTn id="19" dur="500"/>
                                        <p:tgtEl>
                                          <p:spTgt spid="27"/>
                                        </p:tgtEl>
                                      </p:cBhvr>
                                    </p:animEffect>
                                    <p:set>
                                      <p:cBhvr>
                                        <p:cTn id="20" dur="1" fill="hold">
                                          <p:stCondLst>
                                            <p:cond delay="499"/>
                                          </p:stCondLst>
                                        </p:cTn>
                                        <p:tgtEl>
                                          <p:spTgt spid="27"/>
                                        </p:tgtEl>
                                        <p:attrNameLst>
                                          <p:attrName>style.visibility</p:attrName>
                                        </p:attrNameLst>
                                      </p:cBhvr>
                                      <p:to>
                                        <p:strVal val="hidden"/>
                                      </p:to>
                                    </p:set>
                                  </p:childTnLst>
                                </p:cTn>
                              </p:par>
                              <p:par>
                                <p:cTn id="21" presetID="3" presetClass="exit" presetSubtype="10" fill="hold" grpId="0" nodeType="withEffect">
                                  <p:stCondLst>
                                    <p:cond delay="0"/>
                                  </p:stCondLst>
                                  <p:childTnLst>
                                    <p:animEffect transition="out" filter="blinds(horizontal)">
                                      <p:cBhvr>
                                        <p:cTn id="22" dur="500"/>
                                        <p:tgtEl>
                                          <p:spTgt spid="30"/>
                                        </p:tgtEl>
                                      </p:cBhvr>
                                    </p:animEffect>
                                    <p:set>
                                      <p:cBhvr>
                                        <p:cTn id="23" dur="1" fill="hold">
                                          <p:stCondLst>
                                            <p:cond delay="499"/>
                                          </p:stCondLst>
                                        </p:cTn>
                                        <p:tgtEl>
                                          <p:spTgt spid="30"/>
                                        </p:tgtEl>
                                        <p:attrNameLst>
                                          <p:attrName>style.visibility</p:attrName>
                                        </p:attrNameLst>
                                      </p:cBhvr>
                                      <p:to>
                                        <p:strVal val="hidden"/>
                                      </p:to>
                                    </p:set>
                                  </p:childTnLst>
                                </p:cTn>
                              </p:par>
                              <p:par>
                                <p:cTn id="24" presetID="3" presetClass="exit" presetSubtype="10" fill="hold" grpId="0" nodeType="withEffect">
                                  <p:stCondLst>
                                    <p:cond delay="0"/>
                                  </p:stCondLst>
                                  <p:childTnLst>
                                    <p:animEffect transition="out" filter="blinds(horizontal)">
                                      <p:cBhvr>
                                        <p:cTn id="25" dur="500"/>
                                        <p:tgtEl>
                                          <p:spTgt spid="40"/>
                                        </p:tgtEl>
                                      </p:cBhvr>
                                    </p:animEffect>
                                    <p:set>
                                      <p:cBhvr>
                                        <p:cTn id="26" dur="1" fill="hold">
                                          <p:stCondLst>
                                            <p:cond delay="499"/>
                                          </p:stCondLst>
                                        </p:cTn>
                                        <p:tgtEl>
                                          <p:spTgt spid="40"/>
                                        </p:tgtEl>
                                        <p:attrNameLst>
                                          <p:attrName>style.visibility</p:attrName>
                                        </p:attrNameLst>
                                      </p:cBhvr>
                                      <p:to>
                                        <p:strVal val="hidden"/>
                                      </p:to>
                                    </p:set>
                                  </p:childTnLst>
                                </p:cTn>
                              </p:par>
                              <p:par>
                                <p:cTn id="27" presetID="3" presetClass="exit" presetSubtype="10" fill="hold" grpId="0" nodeType="withEffect">
                                  <p:stCondLst>
                                    <p:cond delay="0"/>
                                  </p:stCondLst>
                                  <p:childTnLst>
                                    <p:animEffect transition="out" filter="blinds(horizontal)">
                                      <p:cBhvr>
                                        <p:cTn id="28" dur="500"/>
                                        <p:tgtEl>
                                          <p:spTgt spid="42"/>
                                        </p:tgtEl>
                                      </p:cBhvr>
                                    </p:animEffect>
                                    <p:set>
                                      <p:cBhvr>
                                        <p:cTn id="29" dur="1" fill="hold">
                                          <p:stCondLst>
                                            <p:cond delay="4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7"/>
                </p:tgtEl>
              </p:cMediaNode>
            </p:audio>
          </p:childTnLst>
        </p:cTn>
      </p:par>
    </p:tnLst>
    <p:bldLst>
      <p:bldP spid="22" grpId="0" animBg="1"/>
      <p:bldP spid="23" grpId="0" animBg="1"/>
      <p:bldP spid="24" grpId="0" animBg="1"/>
      <p:bldP spid="27" grpId="0" animBg="1"/>
      <p:bldP spid="30" grpId="0" animBg="1"/>
      <p:bldP spid="40" grpId="0" animBg="1"/>
      <p:bldP spid="4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0" y="-76200"/>
            <a:ext cx="9144000" cy="1323439"/>
          </a:xfrm>
          <a:prstGeom prst="rect">
            <a:avLst/>
          </a:prstGeom>
          <a:solidFill>
            <a:schemeClr val="bg1"/>
          </a:solidFill>
        </p:spPr>
        <p:txBody>
          <a:bodyPr wrap="square" rtlCol="1">
            <a:spAutoFit/>
          </a:bodyPr>
          <a:lstStyle/>
          <a:p>
            <a:pPr algn="ctr"/>
            <a:r>
              <a:rPr lang="en-US" sz="4000" dirty="0" smtClean="0">
                <a:solidFill>
                  <a:prstClr val="black"/>
                </a:solidFill>
              </a:rPr>
              <a:t>Slug induction triggered by TGF</a:t>
            </a:r>
            <a:r>
              <a:rPr lang="el-GR" sz="4000" dirty="0" smtClean="0">
                <a:solidFill>
                  <a:prstClr val="black"/>
                </a:solidFill>
              </a:rPr>
              <a:t>β</a:t>
            </a:r>
            <a:r>
              <a:rPr lang="en-US" sz="4000" dirty="0" smtClean="0">
                <a:solidFill>
                  <a:prstClr val="black"/>
                </a:solidFill>
              </a:rPr>
              <a:t> is H19 dependent</a:t>
            </a:r>
            <a:endParaRPr lang="he-IL" sz="4000" dirty="0">
              <a:solidFill>
                <a:prstClr val="black"/>
              </a:solidFill>
            </a:endParaRPr>
          </a:p>
        </p:txBody>
      </p:sp>
      <p:grpSp>
        <p:nvGrpSpPr>
          <p:cNvPr id="28" name="Group 27"/>
          <p:cNvGrpSpPr/>
          <p:nvPr/>
        </p:nvGrpSpPr>
        <p:grpSpPr>
          <a:xfrm>
            <a:off x="1524000" y="1600200"/>
            <a:ext cx="5867400" cy="1209020"/>
            <a:chOff x="76200" y="5486400"/>
            <a:chExt cx="5867400" cy="1209020"/>
          </a:xfrm>
        </p:grpSpPr>
        <p:grpSp>
          <p:nvGrpSpPr>
            <p:cNvPr id="17" name="Group 20"/>
            <p:cNvGrpSpPr/>
            <p:nvPr/>
          </p:nvGrpSpPr>
          <p:grpSpPr>
            <a:xfrm>
              <a:off x="76200" y="5608320"/>
              <a:ext cx="3390900" cy="1087100"/>
              <a:chOff x="1143000" y="590550"/>
              <a:chExt cx="3390900" cy="1358875"/>
            </a:xfrm>
          </p:grpSpPr>
          <p:sp>
            <p:nvSpPr>
              <p:cNvPr id="18" name="Oval 17"/>
              <p:cNvSpPr/>
              <p:nvPr/>
            </p:nvSpPr>
            <p:spPr>
              <a:xfrm>
                <a:off x="1143000" y="819150"/>
                <a:ext cx="12954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effectLst>
                      <a:outerShdw blurRad="38100" dist="38100" dir="2700000" algn="tl">
                        <a:srgbClr val="000000">
                          <a:alpha val="43137"/>
                        </a:srgbClr>
                      </a:outerShdw>
                    </a:effectLst>
                  </a:rPr>
                  <a:t>Umuc3</a:t>
                </a:r>
                <a:r>
                  <a:rPr lang="en-US" dirty="0" smtClean="0"/>
                  <a:t> </a:t>
                </a:r>
                <a:endParaRPr lang="en-US" dirty="0"/>
              </a:p>
            </p:txBody>
          </p:sp>
          <p:cxnSp>
            <p:nvCxnSpPr>
              <p:cNvPr id="19" name="Straight Arrow Connector 18"/>
              <p:cNvCxnSpPr>
                <a:stCxn id="18" idx="6"/>
              </p:cNvCxnSpPr>
              <p:nvPr/>
            </p:nvCxnSpPr>
            <p:spPr>
              <a:xfrm flipV="1">
                <a:off x="2438400" y="590550"/>
                <a:ext cx="6858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8" idx="6"/>
              </p:cNvCxnSpPr>
              <p:nvPr/>
            </p:nvCxnSpPr>
            <p:spPr>
              <a:xfrm>
                <a:off x="2438400" y="1200150"/>
                <a:ext cx="8382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276600" y="1295400"/>
                <a:ext cx="1257300" cy="654025"/>
              </a:xfrm>
              <a:prstGeom prst="rect">
                <a:avLst/>
              </a:prstGeom>
              <a:noFill/>
            </p:spPr>
            <p:txBody>
              <a:bodyPr wrap="square" rtlCol="0">
                <a:spAutoFit/>
              </a:bodyPr>
              <a:lstStyle/>
              <a:p>
                <a:r>
                  <a:rPr lang="en-US" sz="1400" dirty="0" smtClean="0"/>
                  <a:t>Control</a:t>
                </a:r>
                <a:endParaRPr lang="en-US" sz="1400" dirty="0"/>
              </a:p>
              <a:p>
                <a:endParaRPr lang="en-US" sz="1400" dirty="0" smtClean="0"/>
              </a:p>
            </p:txBody>
          </p:sp>
        </p:grpSp>
        <p:sp>
          <p:nvSpPr>
            <p:cNvPr id="22" name="TextBox 21"/>
            <p:cNvSpPr txBox="1"/>
            <p:nvPr/>
          </p:nvSpPr>
          <p:spPr>
            <a:xfrm>
              <a:off x="2133600" y="5486400"/>
              <a:ext cx="1066800" cy="523220"/>
            </a:xfrm>
            <a:prstGeom prst="rect">
              <a:avLst/>
            </a:prstGeom>
            <a:noFill/>
          </p:spPr>
          <p:txBody>
            <a:bodyPr wrap="square" rtlCol="0">
              <a:spAutoFit/>
            </a:bodyPr>
            <a:lstStyle/>
            <a:p>
              <a:r>
                <a:rPr lang="en-US" sz="1400" dirty="0" smtClean="0"/>
                <a:t>H19 </a:t>
              </a:r>
              <a:r>
                <a:rPr lang="en-US" sz="1400" dirty="0" err="1" smtClean="0"/>
                <a:t>siRNA</a:t>
              </a:r>
              <a:r>
                <a:rPr lang="en-US" sz="1400" dirty="0" smtClean="0"/>
                <a:t> 1 and 2</a:t>
              </a:r>
            </a:p>
          </p:txBody>
        </p:sp>
        <p:sp>
          <p:nvSpPr>
            <p:cNvPr id="23" name="Right Arrow 22"/>
            <p:cNvSpPr/>
            <p:nvPr/>
          </p:nvSpPr>
          <p:spPr>
            <a:xfrm>
              <a:off x="2819400" y="5943600"/>
              <a:ext cx="16002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200400" y="5638800"/>
              <a:ext cx="990600" cy="369332"/>
            </a:xfrm>
            <a:prstGeom prst="rect">
              <a:avLst/>
            </a:prstGeom>
            <a:noFill/>
          </p:spPr>
          <p:txBody>
            <a:bodyPr wrap="square" rtlCol="0">
              <a:spAutoFit/>
            </a:bodyPr>
            <a:lstStyle/>
            <a:p>
              <a:r>
                <a:rPr lang="en-US" dirty="0" smtClean="0"/>
                <a:t>TGF</a:t>
              </a:r>
              <a:r>
                <a:rPr lang="el-GR" dirty="0" smtClean="0">
                  <a:latin typeface="Calibri"/>
                </a:rPr>
                <a:t>β</a:t>
              </a:r>
              <a:endParaRPr lang="en-US" dirty="0"/>
            </a:p>
          </p:txBody>
        </p:sp>
        <p:sp>
          <p:nvSpPr>
            <p:cNvPr id="25" name="TextBox 24"/>
            <p:cNvSpPr txBox="1"/>
            <p:nvPr/>
          </p:nvSpPr>
          <p:spPr>
            <a:xfrm>
              <a:off x="4648200" y="5715000"/>
              <a:ext cx="1295400" cy="646331"/>
            </a:xfrm>
            <a:prstGeom prst="rect">
              <a:avLst/>
            </a:prstGeom>
            <a:noFill/>
          </p:spPr>
          <p:txBody>
            <a:bodyPr wrap="square" rtlCol="0">
              <a:spAutoFit/>
            </a:bodyPr>
            <a:lstStyle/>
            <a:p>
              <a:r>
                <a:rPr lang="en-US" b="1" dirty="0" smtClean="0"/>
                <a:t>Slug expression</a:t>
              </a:r>
              <a:endParaRPr lang="en-US" b="1" dirty="0"/>
            </a:p>
          </p:txBody>
        </p:sp>
      </p:grpSp>
      <p:grpSp>
        <p:nvGrpSpPr>
          <p:cNvPr id="27" name="Group 26"/>
          <p:cNvGrpSpPr/>
          <p:nvPr/>
        </p:nvGrpSpPr>
        <p:grpSpPr>
          <a:xfrm>
            <a:off x="1981200" y="3124200"/>
            <a:ext cx="4367348" cy="3581400"/>
            <a:chOff x="1828800" y="838200"/>
            <a:chExt cx="4367348" cy="3581400"/>
          </a:xfrm>
        </p:grpSpPr>
        <p:grpSp>
          <p:nvGrpSpPr>
            <p:cNvPr id="2" name="Group 39"/>
            <p:cNvGrpSpPr/>
            <p:nvPr/>
          </p:nvGrpSpPr>
          <p:grpSpPr>
            <a:xfrm>
              <a:off x="1828800" y="1330630"/>
              <a:ext cx="4214842" cy="2860370"/>
              <a:chOff x="4714876" y="500042"/>
              <a:chExt cx="4214842" cy="2860370"/>
            </a:xfrm>
          </p:grpSpPr>
          <p:graphicFrame>
            <p:nvGraphicFramePr>
              <p:cNvPr id="4" name="Chart 3"/>
              <p:cNvGraphicFramePr/>
              <p:nvPr/>
            </p:nvGraphicFramePr>
            <p:xfrm>
              <a:off x="4714876" y="500042"/>
              <a:ext cx="4214842" cy="2428892"/>
            </p:xfrm>
            <a:graphic>
              <a:graphicData uri="http://schemas.openxmlformats.org/drawingml/2006/chart">
                <c:chart xmlns:c="http://schemas.openxmlformats.org/drawingml/2006/chart" xmlns:r="http://schemas.openxmlformats.org/officeDocument/2006/relationships" r:id="rId6"/>
              </a:graphicData>
            </a:graphic>
          </p:graphicFrame>
          <p:sp>
            <p:nvSpPr>
              <p:cNvPr id="6" name="Rectangle 5"/>
              <p:cNvSpPr/>
              <p:nvPr/>
            </p:nvSpPr>
            <p:spPr>
              <a:xfrm>
                <a:off x="5357818" y="3000372"/>
                <a:ext cx="3528392" cy="3600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e-IL" sz="1200" b="1" dirty="0" smtClean="0">
                    <a:solidFill>
                      <a:prstClr val="black"/>
                    </a:solidFill>
                  </a:rPr>
                  <a:t> </a:t>
                </a:r>
                <a:r>
                  <a:rPr lang="en-US" sz="1200" b="1" dirty="0" smtClean="0">
                    <a:solidFill>
                      <a:prstClr val="black"/>
                    </a:solidFill>
                  </a:rPr>
                  <a:t>TGF</a:t>
                </a:r>
                <a:r>
                  <a:rPr lang="el-GR" sz="1200" b="1" dirty="0" smtClean="0">
                    <a:solidFill>
                      <a:prstClr val="black"/>
                    </a:solidFill>
                    <a:latin typeface="Calibri"/>
                  </a:rPr>
                  <a:t>β</a:t>
                </a:r>
                <a:r>
                  <a:rPr lang="en-US" sz="1200" b="1" dirty="0" smtClean="0">
                    <a:solidFill>
                      <a:prstClr val="black"/>
                    </a:solidFill>
                  </a:rPr>
                  <a:t>          -                  +                    +                    +</a:t>
                </a:r>
              </a:p>
              <a:p>
                <a:r>
                  <a:rPr lang="en-US" sz="1200" b="1" dirty="0" smtClean="0">
                    <a:solidFill>
                      <a:prstClr val="black"/>
                    </a:solidFill>
                  </a:rPr>
                  <a:t>siRNA        </a:t>
                </a:r>
                <a:r>
                  <a:rPr lang="en-US" sz="1200" b="1" dirty="0" err="1" smtClean="0">
                    <a:solidFill>
                      <a:prstClr val="black"/>
                    </a:solidFill>
                  </a:rPr>
                  <a:t>cont</a:t>
                </a:r>
                <a:r>
                  <a:rPr lang="en-US" sz="1200" b="1" dirty="0" smtClean="0">
                    <a:solidFill>
                      <a:prstClr val="black"/>
                    </a:solidFill>
                  </a:rPr>
                  <a:t>          </a:t>
                </a:r>
                <a:r>
                  <a:rPr lang="en-US" sz="1200" b="1" dirty="0" err="1" smtClean="0">
                    <a:solidFill>
                      <a:prstClr val="black"/>
                    </a:solidFill>
                  </a:rPr>
                  <a:t>cont</a:t>
                </a:r>
                <a:r>
                  <a:rPr lang="en-US" sz="1200" b="1" dirty="0" smtClean="0">
                    <a:solidFill>
                      <a:prstClr val="black"/>
                    </a:solidFill>
                  </a:rPr>
                  <a:t>               H19 (1)     H19 (2)</a:t>
                </a:r>
                <a:endParaRPr lang="en-US" sz="1200" b="1" dirty="0">
                  <a:solidFill>
                    <a:prstClr val="black"/>
                  </a:solidFill>
                </a:endParaRPr>
              </a:p>
            </p:txBody>
          </p:sp>
        </p:grpSp>
        <p:sp>
          <p:nvSpPr>
            <p:cNvPr id="47" name="Rectangle 46"/>
            <p:cNvSpPr/>
            <p:nvPr/>
          </p:nvSpPr>
          <p:spPr>
            <a:xfrm>
              <a:off x="1981200" y="838200"/>
              <a:ext cx="4214948" cy="3581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9" name="Right Arrow 28"/>
            <p:cNvSpPr/>
            <p:nvPr/>
          </p:nvSpPr>
          <p:spPr>
            <a:xfrm rot="5400000">
              <a:off x="3752850" y="1276350"/>
              <a:ext cx="4953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p:cNvSpPr/>
            <p:nvPr/>
          </p:nvSpPr>
          <p:spPr>
            <a:xfrm rot="5400000">
              <a:off x="4514850" y="2266950"/>
              <a:ext cx="495300" cy="381000"/>
            </a:xfrm>
            <a:prstGeom prst="rightArrow">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p:cNvSpPr/>
            <p:nvPr/>
          </p:nvSpPr>
          <p:spPr>
            <a:xfrm rot="5400000">
              <a:off x="5276850" y="2114550"/>
              <a:ext cx="495300" cy="381000"/>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מציין מיקום של מספר שקופית 2"/>
          <p:cNvSpPr>
            <a:spLocks noGrp="1"/>
          </p:cNvSpPr>
          <p:nvPr>
            <p:ph type="sldNum" sz="quarter" idx="12"/>
          </p:nvPr>
        </p:nvSpPr>
        <p:spPr/>
        <p:txBody>
          <a:bodyPr/>
          <a:lstStyle/>
          <a:p>
            <a:fld id="{028D9796-2F01-44CB-8AF9-50594A060495}" type="slidenum">
              <a:rPr lang="en-US" smtClean="0">
                <a:solidFill>
                  <a:prstClr val="black">
                    <a:tint val="75000"/>
                  </a:prstClr>
                </a:solidFill>
              </a:rPr>
              <a:pPr/>
              <a:t>17</a:t>
            </a:fld>
            <a:endParaRPr lang="en-US">
              <a:solidFill>
                <a:prstClr val="black">
                  <a:tint val="75000"/>
                </a:prstClr>
              </a:solidFill>
            </a:endParaRPr>
          </a:p>
        </p:txBody>
      </p:sp>
      <p:pic>
        <p:nvPicPr>
          <p:cNvPr id="8" name="שמע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90427245"/>
      </p:ext>
    </p:extLst>
  </p:cSld>
  <p:clrMapOvr>
    <a:masterClrMapping/>
  </p:clrMapOvr>
  <p:transition advTm="3182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 presetClass="entr" presetSubtype="32"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box(out)">
                                      <p:cBhvr>
                                        <p:cTn id="1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1"/>
          <p:cNvSpPr txBox="1">
            <a:spLocks noGrp="1"/>
          </p:cNvSpPr>
          <p:nvPr>
            <p:ph type="ctrTitle"/>
          </p:nvPr>
        </p:nvSpPr>
        <p:spPr>
          <a:xfrm>
            <a:off x="685800" y="2133600"/>
            <a:ext cx="7772400" cy="1470025"/>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cs typeface="Times New Roman" panose="02020603050405020304" pitchFamily="18" charset="0"/>
              </a:rPr>
              <a:t>H19  dichotomy- </a:t>
            </a:r>
            <a:br>
              <a:rPr lang="en-US" dirty="0" smtClean="0">
                <a:cs typeface="Times New Roman" panose="02020603050405020304" pitchFamily="18" charset="0"/>
              </a:rPr>
            </a:br>
            <a:r>
              <a:rPr lang="en-US" dirty="0" smtClean="0">
                <a:cs typeface="Times New Roman" panose="02020603050405020304" pitchFamily="18" charset="0"/>
              </a:rPr>
              <a:t>H19 enables differentiation plasticity  to support both EMT &amp; MET </a:t>
            </a:r>
            <a:br>
              <a:rPr lang="en-US" dirty="0" smtClean="0">
                <a:cs typeface="Times New Roman" panose="02020603050405020304" pitchFamily="18" charset="0"/>
              </a:rPr>
            </a:br>
            <a:endParaRPr lang="en-US" sz="3200" dirty="0"/>
          </a:p>
        </p:txBody>
      </p:sp>
      <p:sp>
        <p:nvSpPr>
          <p:cNvPr id="2" name="מציין מיקום של מספר שקופית 1"/>
          <p:cNvSpPr>
            <a:spLocks noGrp="1"/>
          </p:cNvSpPr>
          <p:nvPr>
            <p:ph type="sldNum" sz="quarter" idx="12"/>
          </p:nvPr>
        </p:nvSpPr>
        <p:spPr/>
        <p:txBody>
          <a:bodyPr/>
          <a:lstStyle/>
          <a:p>
            <a:fld id="{028D9796-2F01-44CB-8AF9-50594A060495}" type="slidenum">
              <a:rPr lang="en-US" smtClean="0">
                <a:solidFill>
                  <a:prstClr val="black">
                    <a:tint val="75000"/>
                  </a:prstClr>
                </a:solidFill>
              </a:rPr>
              <a:pPr/>
              <a:t>18</a:t>
            </a:fld>
            <a:endParaRPr lang="en-US">
              <a:solidFill>
                <a:prstClr val="black">
                  <a:tint val="75000"/>
                </a:prstClr>
              </a:solidFill>
            </a:endParaRPr>
          </a:p>
        </p:txBody>
      </p:sp>
      <p:pic>
        <p:nvPicPr>
          <p:cNvPr id="6" name="שמע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46226454"/>
      </p:ext>
    </p:extLst>
  </p:cSld>
  <p:clrMapOvr>
    <a:masterClrMapping/>
  </p:clrMapOvr>
  <mc:AlternateContent xmlns:mc="http://schemas.openxmlformats.org/markup-compatibility/2006" xmlns:p14="http://schemas.microsoft.com/office/powerpoint/2010/main">
    <mc:Choice Requires="p14">
      <p:transition spd="slow" p14:dur="2000" advTm="34538"/>
    </mc:Choice>
    <mc:Fallback xmlns="">
      <p:transition spd="slow" advTm="34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763000" cy="1143000"/>
          </a:xfrm>
        </p:spPr>
        <p:txBody>
          <a:bodyPr>
            <a:normAutofit fontScale="90000"/>
          </a:bodyPr>
          <a:lstStyle/>
          <a:p>
            <a:r>
              <a:rPr lang="en-US" dirty="0" smtClean="0"/>
              <a:t>High  abundance of </a:t>
            </a:r>
            <a:r>
              <a:rPr lang="en-US" b="1" dirty="0" smtClean="0"/>
              <a:t>H19</a:t>
            </a:r>
            <a:r>
              <a:rPr lang="en-US" dirty="0" smtClean="0"/>
              <a:t> correlates </a:t>
            </a:r>
            <a:r>
              <a:rPr lang="en-US" b="1" dirty="0" smtClean="0"/>
              <a:t>metastatic potential</a:t>
            </a:r>
            <a:endParaRPr lang="he-IL" b="1" dirty="0"/>
          </a:p>
        </p:txBody>
      </p:sp>
      <p:pic>
        <p:nvPicPr>
          <p:cNvPr id="35" name="Picture 34" descr="Slide27.jpg"/>
          <p:cNvPicPr>
            <a:picLocks noChangeAspect="1"/>
          </p:cNvPicPr>
          <p:nvPr/>
        </p:nvPicPr>
        <p:blipFill>
          <a:blip r:embed="rId5" cstate="print"/>
          <a:stretch>
            <a:fillRect/>
          </a:stretch>
        </p:blipFill>
        <p:spPr>
          <a:xfrm>
            <a:off x="810768" y="1295400"/>
            <a:ext cx="7571232" cy="5401056"/>
          </a:xfrm>
          <a:prstGeom prst="rect">
            <a:avLst/>
          </a:prstGeom>
        </p:spPr>
      </p:pic>
      <p:sp>
        <p:nvSpPr>
          <p:cNvPr id="37" name="Slide Number Placeholder 1"/>
          <p:cNvSpPr>
            <a:spLocks noGrp="1"/>
          </p:cNvSpPr>
          <p:nvPr>
            <p:ph type="sldNum" sz="quarter" idx="12"/>
          </p:nvPr>
        </p:nvSpPr>
        <p:spPr>
          <a:xfrm>
            <a:off x="6934200" y="6356350"/>
            <a:ext cx="2133600" cy="365125"/>
          </a:xfrm>
        </p:spPr>
        <p:txBody>
          <a:bodyPr/>
          <a:lstStyle/>
          <a:p>
            <a:pPr fontAlgn="base">
              <a:spcBef>
                <a:spcPct val="0"/>
              </a:spcBef>
              <a:spcAft>
                <a:spcPct val="0"/>
              </a:spcAft>
            </a:pPr>
            <a:fld id="{4C21CE2B-7C2F-40CB-82A7-330D06354035}" type="slidenum">
              <a:rPr lang="en-US" altLang="en-US" smtClean="0"/>
              <a:pPr fontAlgn="base">
                <a:spcBef>
                  <a:spcPct val="0"/>
                </a:spcBef>
                <a:spcAft>
                  <a:spcPct val="0"/>
                </a:spcAft>
              </a:pPr>
              <a:t>19</a:t>
            </a:fld>
            <a:endParaRPr lang="en-US" altLang="en-US" dirty="0" smtClean="0"/>
          </a:p>
        </p:txBody>
      </p:sp>
      <p:pic>
        <p:nvPicPr>
          <p:cNvPr id="4" name="שמע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57124836"/>
      </p:ext>
    </p:extLst>
  </p:cSld>
  <p:clrMapOvr>
    <a:masterClrMapping/>
  </p:clrMapOvr>
  <p:transition advTm="293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76200"/>
            <a:ext cx="8229600" cy="1143000"/>
          </a:xfrm>
        </p:spPr>
        <p:txBody>
          <a:bodyPr>
            <a:noAutofit/>
          </a:bodyPr>
          <a:lstStyle/>
          <a:p>
            <a:r>
              <a:rPr lang="en-US" sz="4000" dirty="0" smtClean="0"/>
              <a:t>H19 : a major gene in cancer,</a:t>
            </a:r>
            <a:br>
              <a:rPr lang="en-US" sz="4000" dirty="0" smtClean="0"/>
            </a:br>
            <a:r>
              <a:rPr lang="en-US" sz="4000" dirty="0" smtClean="0"/>
              <a:t>an excellent target for therapy</a:t>
            </a:r>
            <a:endParaRPr lang="en-US" sz="4000" dirty="0"/>
          </a:p>
        </p:txBody>
      </p:sp>
      <p:sp>
        <p:nvSpPr>
          <p:cNvPr id="3" name="מציין מיקום תוכן 2"/>
          <p:cNvSpPr>
            <a:spLocks noGrp="1"/>
          </p:cNvSpPr>
          <p:nvPr>
            <p:ph idx="1"/>
          </p:nvPr>
        </p:nvSpPr>
        <p:spPr/>
        <p:txBody>
          <a:bodyPr>
            <a:normAutofit fontScale="92500"/>
          </a:bodyPr>
          <a:lstStyle/>
          <a:p>
            <a:pPr>
              <a:lnSpc>
                <a:spcPct val="150000"/>
              </a:lnSpc>
            </a:pPr>
            <a:r>
              <a:rPr lang="en-US" dirty="0" smtClean="0"/>
              <a:t>H19 &amp; its key role in cancer:</a:t>
            </a:r>
          </a:p>
          <a:p>
            <a:pPr lvl="1">
              <a:lnSpc>
                <a:spcPct val="150000"/>
              </a:lnSpc>
            </a:pPr>
            <a:r>
              <a:rPr lang="en-US" dirty="0" smtClean="0"/>
              <a:t>H19 : a pivotal player  throughout  cancer progression</a:t>
            </a:r>
          </a:p>
          <a:p>
            <a:pPr lvl="1">
              <a:lnSpc>
                <a:spcPct val="150000"/>
              </a:lnSpc>
            </a:pPr>
            <a:r>
              <a:rPr lang="en-US" dirty="0" smtClean="0"/>
              <a:t>H19 : a cancer </a:t>
            </a:r>
            <a:r>
              <a:rPr lang="en-US" dirty="0"/>
              <a:t>oriented mediator </a:t>
            </a:r>
            <a:r>
              <a:rPr lang="en-US" dirty="0" smtClean="0"/>
              <a:t>of </a:t>
            </a:r>
            <a:r>
              <a:rPr lang="en-US" dirty="0"/>
              <a:t>stress </a:t>
            </a:r>
            <a:r>
              <a:rPr lang="en-US" dirty="0" smtClean="0"/>
              <a:t>response</a:t>
            </a:r>
          </a:p>
          <a:p>
            <a:pPr lvl="1">
              <a:lnSpc>
                <a:spcPct val="150000"/>
              </a:lnSpc>
            </a:pPr>
            <a:r>
              <a:rPr lang="en-US" dirty="0" smtClean="0"/>
              <a:t>H19 in the antithetic EMT and MET processes</a:t>
            </a:r>
          </a:p>
          <a:p>
            <a:pPr>
              <a:lnSpc>
                <a:spcPct val="150000"/>
              </a:lnSpc>
            </a:pPr>
            <a:r>
              <a:rPr lang="en-US" dirty="0" smtClean="0"/>
              <a:t>BC819: a novel H19-based cancer therapy</a:t>
            </a:r>
          </a:p>
          <a:p>
            <a:pPr lvl="1">
              <a:lnSpc>
                <a:spcPct val="150000"/>
              </a:lnSpc>
            </a:pPr>
            <a:r>
              <a:rPr lang="en-US" dirty="0"/>
              <a:t>Preclinical data and clinical studies</a:t>
            </a:r>
          </a:p>
          <a:p>
            <a:pPr marL="457200" lvl="1" indent="0">
              <a:lnSpc>
                <a:spcPct val="150000"/>
              </a:lnSpc>
              <a:buNone/>
            </a:pPr>
            <a:endParaRPr lang="en-US" dirty="0" smtClean="0"/>
          </a:p>
        </p:txBody>
      </p:sp>
      <p:sp>
        <p:nvSpPr>
          <p:cNvPr id="4" name="מציין מיקום של מספר שקופית 3"/>
          <p:cNvSpPr>
            <a:spLocks noGrp="1"/>
          </p:cNvSpPr>
          <p:nvPr>
            <p:ph type="sldNum" sz="quarter" idx="12"/>
          </p:nvPr>
        </p:nvSpPr>
        <p:spPr/>
        <p:txBody>
          <a:bodyPr/>
          <a:lstStyle/>
          <a:p>
            <a:fld id="{028D9796-2F01-44CB-8AF9-50594A060495}" type="slidenum">
              <a:rPr lang="en-US" smtClean="0">
                <a:solidFill>
                  <a:prstClr val="black">
                    <a:tint val="75000"/>
                  </a:prstClr>
                </a:solidFill>
              </a:rPr>
              <a:pPr/>
              <a:t>2</a:t>
            </a:fld>
            <a:endParaRPr lang="en-US">
              <a:solidFill>
                <a:prstClr val="black">
                  <a:tint val="75000"/>
                </a:prstClr>
              </a:solidFill>
            </a:endParaRPr>
          </a:p>
        </p:txBody>
      </p:sp>
      <p:pic>
        <p:nvPicPr>
          <p:cNvPr id="6" name="שמע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44148481"/>
      </p:ext>
    </p:extLst>
  </p:cSld>
  <p:clrMapOvr>
    <a:masterClrMapping/>
  </p:clrMapOvr>
  <mc:AlternateContent xmlns:mc="http://schemas.openxmlformats.org/markup-compatibility/2006" xmlns:p14="http://schemas.microsoft.com/office/powerpoint/2010/main">
    <mc:Choice Requires="p14">
      <p:transition spd="slow" p14:dur="2000" advTm="47170"/>
    </mc:Choice>
    <mc:Fallback xmlns="">
      <p:transition spd="slow" advTm="47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52400"/>
            <a:ext cx="8991600" cy="1143000"/>
          </a:xfrm>
        </p:spPr>
        <p:txBody>
          <a:bodyPr>
            <a:noAutofit/>
          </a:bodyPr>
          <a:lstStyle/>
          <a:p>
            <a:pPr algn="ctr"/>
            <a:r>
              <a:rPr lang="en-US" sz="4000" dirty="0" smtClean="0"/>
              <a:t>H19</a:t>
            </a:r>
            <a:r>
              <a:rPr lang="en-GB" sz="4000" dirty="0" smtClean="0"/>
              <a:t> enhanced lung colonization </a:t>
            </a:r>
            <a:r>
              <a:rPr lang="en-GB" sz="4000" i="1" dirty="0" smtClean="0"/>
              <a:t>in vivo</a:t>
            </a:r>
            <a:r>
              <a:rPr lang="en-US" sz="4000" dirty="0" smtClean="0"/>
              <a:t/>
            </a:r>
            <a:br>
              <a:rPr lang="en-US" sz="4000" dirty="0" smtClean="0"/>
            </a:br>
            <a:endParaRPr lang="he-IL" sz="4000" dirty="0"/>
          </a:p>
        </p:txBody>
      </p:sp>
      <p:grpSp>
        <p:nvGrpSpPr>
          <p:cNvPr id="21" name="Group 20"/>
          <p:cNvGrpSpPr/>
          <p:nvPr/>
        </p:nvGrpSpPr>
        <p:grpSpPr>
          <a:xfrm>
            <a:off x="0" y="2015359"/>
            <a:ext cx="9144000" cy="3124200"/>
            <a:chOff x="0" y="3733800"/>
            <a:chExt cx="9144000" cy="3124200"/>
          </a:xfrm>
        </p:grpSpPr>
        <p:sp>
          <p:nvSpPr>
            <p:cNvPr id="11" name="TextBox 10"/>
            <p:cNvSpPr txBox="1"/>
            <p:nvPr/>
          </p:nvSpPr>
          <p:spPr>
            <a:xfrm>
              <a:off x="2362200" y="5715000"/>
              <a:ext cx="1066800" cy="461665"/>
            </a:xfrm>
            <a:prstGeom prst="rect">
              <a:avLst/>
            </a:prstGeom>
            <a:noFill/>
          </p:spPr>
          <p:txBody>
            <a:bodyPr wrap="square" rtlCol="0">
              <a:spAutoFit/>
            </a:bodyPr>
            <a:lstStyle/>
            <a:p>
              <a:r>
                <a:rPr lang="en-US" sz="1200" b="1" dirty="0" smtClean="0"/>
                <a:t>Visible lung metastasis</a:t>
              </a:r>
              <a:endParaRPr lang="en-US" sz="1200" b="1" dirty="0"/>
            </a:p>
          </p:txBody>
        </p:sp>
        <p:pic>
          <p:nvPicPr>
            <p:cNvPr id="25" name="Picture 24" descr="Slide30.jpg"/>
            <p:cNvPicPr>
              <a:picLocks noChangeAspect="1"/>
            </p:cNvPicPr>
            <p:nvPr/>
          </p:nvPicPr>
          <p:blipFill>
            <a:blip r:embed="rId5" cstate="print"/>
            <a:srcRect t="46194"/>
            <a:stretch>
              <a:fillRect/>
            </a:stretch>
          </p:blipFill>
          <p:spPr>
            <a:xfrm>
              <a:off x="3200400" y="3733800"/>
              <a:ext cx="5943600" cy="3124200"/>
            </a:xfrm>
            <a:prstGeom prst="rect">
              <a:avLst/>
            </a:prstGeom>
          </p:spPr>
        </p:pic>
        <p:grpSp>
          <p:nvGrpSpPr>
            <p:cNvPr id="17" name="Group 16"/>
            <p:cNvGrpSpPr/>
            <p:nvPr/>
          </p:nvGrpSpPr>
          <p:grpSpPr>
            <a:xfrm>
              <a:off x="0" y="3810000"/>
              <a:ext cx="3048000" cy="2640687"/>
              <a:chOff x="0" y="4038600"/>
              <a:chExt cx="3048000" cy="2640687"/>
            </a:xfrm>
          </p:grpSpPr>
          <p:cxnSp>
            <p:nvCxnSpPr>
              <p:cNvPr id="6" name="Straight Arrow Connector 5"/>
              <p:cNvCxnSpPr/>
              <p:nvPr/>
            </p:nvCxnSpPr>
            <p:spPr>
              <a:xfrm>
                <a:off x="304800" y="5257800"/>
                <a:ext cx="22098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8" name="TextBox 7"/>
              <p:cNvSpPr txBox="1"/>
              <p:nvPr/>
            </p:nvSpPr>
            <p:spPr>
              <a:xfrm>
                <a:off x="0" y="5334000"/>
                <a:ext cx="457200" cy="369332"/>
              </a:xfrm>
              <a:prstGeom prst="rect">
                <a:avLst/>
              </a:prstGeom>
              <a:noFill/>
            </p:spPr>
            <p:txBody>
              <a:bodyPr wrap="square" rtlCol="0">
                <a:spAutoFit/>
              </a:bodyPr>
              <a:lstStyle/>
              <a:p>
                <a:r>
                  <a:rPr lang="en-US" dirty="0" smtClean="0"/>
                  <a:t>D1</a:t>
                </a:r>
                <a:endParaRPr lang="en-US" dirty="0"/>
              </a:p>
            </p:txBody>
          </p:sp>
          <p:sp>
            <p:nvSpPr>
              <p:cNvPr id="9" name="TextBox 8"/>
              <p:cNvSpPr txBox="1"/>
              <p:nvPr/>
            </p:nvSpPr>
            <p:spPr>
              <a:xfrm>
                <a:off x="2286000" y="5334000"/>
                <a:ext cx="762000" cy="369332"/>
              </a:xfrm>
              <a:prstGeom prst="rect">
                <a:avLst/>
              </a:prstGeom>
              <a:noFill/>
            </p:spPr>
            <p:txBody>
              <a:bodyPr wrap="square" rtlCol="0">
                <a:spAutoFit/>
              </a:bodyPr>
              <a:lstStyle/>
              <a:p>
                <a:r>
                  <a:rPr lang="en-US" dirty="0" smtClean="0"/>
                  <a:t>D45</a:t>
                </a:r>
                <a:endParaRPr lang="en-US" dirty="0"/>
              </a:p>
            </p:txBody>
          </p:sp>
          <p:sp>
            <p:nvSpPr>
              <p:cNvPr id="10" name="TextBox 9"/>
              <p:cNvSpPr txBox="1"/>
              <p:nvPr/>
            </p:nvSpPr>
            <p:spPr>
              <a:xfrm>
                <a:off x="0" y="5715000"/>
                <a:ext cx="838200" cy="461665"/>
              </a:xfrm>
              <a:prstGeom prst="rect">
                <a:avLst/>
              </a:prstGeom>
              <a:noFill/>
            </p:spPr>
            <p:txBody>
              <a:bodyPr wrap="square" rtlCol="0">
                <a:spAutoFit/>
              </a:bodyPr>
              <a:lstStyle/>
              <a:p>
                <a:r>
                  <a:rPr lang="en-US" sz="1200" b="1" dirty="0" smtClean="0"/>
                  <a:t>I.V.</a:t>
                </a:r>
              </a:p>
              <a:p>
                <a:r>
                  <a:rPr lang="en-US" sz="1200" b="1" dirty="0" smtClean="0"/>
                  <a:t>injection</a:t>
                </a:r>
                <a:endParaRPr lang="en-US" sz="1200" b="1" dirty="0"/>
              </a:p>
            </p:txBody>
          </p:sp>
          <p:sp>
            <p:nvSpPr>
              <p:cNvPr id="12" name="TextBox 11"/>
              <p:cNvSpPr txBox="1"/>
              <p:nvPr/>
            </p:nvSpPr>
            <p:spPr>
              <a:xfrm>
                <a:off x="1066800" y="4038600"/>
                <a:ext cx="762000" cy="646331"/>
              </a:xfrm>
              <a:prstGeom prst="rect">
                <a:avLst/>
              </a:prstGeom>
              <a:noFill/>
            </p:spPr>
            <p:txBody>
              <a:bodyPr wrap="square" rtlCol="0">
                <a:spAutoFit/>
              </a:bodyPr>
              <a:lstStyle/>
              <a:p>
                <a:r>
                  <a:rPr lang="en-US" dirty="0" smtClean="0"/>
                  <a:t>    D28</a:t>
                </a:r>
                <a:endParaRPr lang="en-US" dirty="0"/>
              </a:p>
            </p:txBody>
          </p:sp>
          <p:sp>
            <p:nvSpPr>
              <p:cNvPr id="13" name="TextBox 12"/>
              <p:cNvSpPr txBox="1"/>
              <p:nvPr/>
            </p:nvSpPr>
            <p:spPr>
              <a:xfrm>
                <a:off x="990600" y="5725180"/>
                <a:ext cx="990600" cy="954107"/>
              </a:xfrm>
              <a:prstGeom prst="rect">
                <a:avLst/>
              </a:prstGeom>
              <a:noFill/>
            </p:spPr>
            <p:txBody>
              <a:bodyPr wrap="square" rtlCol="0">
                <a:spAutoFit/>
              </a:bodyPr>
              <a:lstStyle/>
              <a:p>
                <a:r>
                  <a:rPr lang="en-US" sz="1400" b="1" dirty="0" smtClean="0"/>
                  <a:t>Mice sacrificed.</a:t>
                </a:r>
              </a:p>
              <a:p>
                <a:r>
                  <a:rPr lang="en-US" sz="1400" b="1" dirty="0" smtClean="0"/>
                  <a:t>Lung examined</a:t>
                </a:r>
                <a:endParaRPr lang="en-US" sz="1400" b="1" dirty="0"/>
              </a:p>
            </p:txBody>
          </p:sp>
          <p:cxnSp>
            <p:nvCxnSpPr>
              <p:cNvPr id="15" name="Straight Arrow Connector 14"/>
              <p:cNvCxnSpPr/>
              <p:nvPr/>
            </p:nvCxnSpPr>
            <p:spPr>
              <a:xfrm>
                <a:off x="1371600" y="4724400"/>
                <a:ext cx="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14" name="Oval 13"/>
            <p:cNvSpPr/>
            <p:nvPr/>
          </p:nvSpPr>
          <p:spPr>
            <a:xfrm>
              <a:off x="4495800" y="5029200"/>
              <a:ext cx="609600" cy="533400"/>
            </a:xfrm>
            <a:prstGeom prst="ellipse">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876800" y="5562600"/>
              <a:ext cx="533400" cy="457200"/>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מציין מיקום של מספר שקופית 1"/>
          <p:cNvSpPr>
            <a:spLocks noGrp="1"/>
          </p:cNvSpPr>
          <p:nvPr>
            <p:ph type="sldNum" sz="quarter" idx="12"/>
          </p:nvPr>
        </p:nvSpPr>
        <p:spPr/>
        <p:txBody>
          <a:bodyPr/>
          <a:lstStyle/>
          <a:p>
            <a:fld id="{028D9796-2F01-44CB-8AF9-50594A060495}" type="slidenum">
              <a:rPr lang="en-US" smtClean="0">
                <a:solidFill>
                  <a:prstClr val="black">
                    <a:tint val="75000"/>
                  </a:prstClr>
                </a:solidFill>
              </a:rPr>
              <a:pPr/>
              <a:t>20</a:t>
            </a:fld>
            <a:endParaRPr lang="en-US">
              <a:solidFill>
                <a:prstClr val="black">
                  <a:tint val="75000"/>
                </a:prstClr>
              </a:solidFill>
            </a:endParaRPr>
          </a:p>
        </p:txBody>
      </p:sp>
      <p:pic>
        <p:nvPicPr>
          <p:cNvPr id="5" name="שמע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13431416"/>
      </p:ext>
    </p:extLst>
  </p:cSld>
  <p:clrMapOvr>
    <a:masterClrMapping/>
  </p:clrMapOvr>
  <p:transition advTm="4420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9" name="מחבר חץ ישר 68"/>
          <p:cNvCxnSpPr/>
          <p:nvPr/>
        </p:nvCxnSpPr>
        <p:spPr>
          <a:xfrm>
            <a:off x="1341604" y="2035091"/>
            <a:ext cx="467022" cy="368904"/>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985475" y="1283503"/>
            <a:ext cx="1456857" cy="464116"/>
          </a:xfrm>
          <a:prstGeom prst="rect">
            <a:avLst/>
          </a:prstGeom>
          <a:noFill/>
        </p:spPr>
        <p:txBody>
          <a:bodyPr wrap="none" lIns="72560" tIns="36279" rIns="72560" bIns="36279" rtlCol="0">
            <a:spAutoFit/>
          </a:bodyPr>
          <a:lstStyle/>
          <a:p>
            <a:r>
              <a:rPr lang="en-US" sz="2500" b="1" dirty="0">
                <a:solidFill>
                  <a:schemeClr val="bg1"/>
                </a:solidFill>
              </a:rPr>
              <a:t>EMT-MET</a:t>
            </a:r>
          </a:p>
        </p:txBody>
      </p:sp>
      <p:sp>
        <p:nvSpPr>
          <p:cNvPr id="71" name="TextBox 70"/>
          <p:cNvSpPr txBox="1"/>
          <p:nvPr/>
        </p:nvSpPr>
        <p:spPr>
          <a:xfrm>
            <a:off x="5315167" y="3358142"/>
            <a:ext cx="678400" cy="317559"/>
          </a:xfrm>
          <a:prstGeom prst="rect">
            <a:avLst/>
          </a:prstGeom>
          <a:noFill/>
          <a:ln>
            <a:noFill/>
          </a:ln>
        </p:spPr>
        <p:txBody>
          <a:bodyPr wrap="square" lIns="72560" tIns="36279" rIns="72560" bIns="36279" rtlCol="0">
            <a:spAutoFit/>
          </a:bodyPr>
          <a:lstStyle/>
          <a:p>
            <a:r>
              <a:rPr lang="en-US" sz="1600" b="1" dirty="0"/>
              <a:t>EZH2</a:t>
            </a:r>
          </a:p>
        </p:txBody>
      </p:sp>
      <p:sp>
        <p:nvSpPr>
          <p:cNvPr id="72" name="TextBox 71"/>
          <p:cNvSpPr txBox="1"/>
          <p:nvPr/>
        </p:nvSpPr>
        <p:spPr>
          <a:xfrm>
            <a:off x="4462811" y="5426593"/>
            <a:ext cx="738065" cy="293123"/>
          </a:xfrm>
          <a:prstGeom prst="rect">
            <a:avLst/>
          </a:prstGeom>
          <a:noFill/>
          <a:ln>
            <a:solidFill>
              <a:schemeClr val="tx1"/>
            </a:solidFill>
          </a:ln>
        </p:spPr>
        <p:txBody>
          <a:bodyPr wrap="square" lIns="72560" tIns="36279" rIns="72560" bIns="36279" rtlCol="0">
            <a:spAutoFit/>
          </a:bodyPr>
          <a:lstStyle/>
          <a:p>
            <a:pPr algn="ctr"/>
            <a:r>
              <a:rPr lang="en-US" sz="1400" b="1" dirty="0"/>
              <a:t>ZEB1/2</a:t>
            </a:r>
          </a:p>
        </p:txBody>
      </p:sp>
      <p:sp>
        <p:nvSpPr>
          <p:cNvPr id="73" name="TextBox 72"/>
          <p:cNvSpPr txBox="1"/>
          <p:nvPr/>
        </p:nvSpPr>
        <p:spPr>
          <a:xfrm>
            <a:off x="2095399" y="4340718"/>
            <a:ext cx="1124931" cy="405394"/>
          </a:xfrm>
          <a:prstGeom prst="roundRect">
            <a:avLst/>
          </a:prstGeom>
          <a:noFill/>
          <a:ln>
            <a:solidFill>
              <a:schemeClr val="tx1"/>
            </a:solidFill>
          </a:ln>
        </p:spPr>
        <p:txBody>
          <a:bodyPr wrap="square" lIns="72560" tIns="36279" rIns="72560" bIns="36279" rtlCol="0">
            <a:spAutoFit/>
          </a:bodyPr>
          <a:lstStyle/>
          <a:p>
            <a:pPr algn="ctr"/>
            <a:r>
              <a:rPr lang="en-US" sz="1900" b="1" dirty="0" smtClean="0">
                <a:solidFill>
                  <a:schemeClr val="accent4"/>
                </a:solidFill>
              </a:rPr>
              <a:t>miR200</a:t>
            </a:r>
            <a:endParaRPr lang="en-US" sz="1900" b="1" dirty="0">
              <a:solidFill>
                <a:schemeClr val="accent4"/>
              </a:solidFill>
            </a:endParaRPr>
          </a:p>
        </p:txBody>
      </p:sp>
      <p:cxnSp>
        <p:nvCxnSpPr>
          <p:cNvPr id="74" name="מחבר חץ ישר 73"/>
          <p:cNvCxnSpPr/>
          <p:nvPr/>
        </p:nvCxnSpPr>
        <p:spPr>
          <a:xfrm>
            <a:off x="5600897" y="3654902"/>
            <a:ext cx="0" cy="896465"/>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75" name="מחבר חץ ישר 74"/>
          <p:cNvCxnSpPr/>
          <p:nvPr/>
        </p:nvCxnSpPr>
        <p:spPr>
          <a:xfrm>
            <a:off x="2567159" y="3809108"/>
            <a:ext cx="0" cy="523328"/>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76" name="מחבר חץ ישר 75"/>
          <p:cNvCxnSpPr/>
          <p:nvPr/>
        </p:nvCxnSpPr>
        <p:spPr>
          <a:xfrm flipH="1">
            <a:off x="5706799" y="3257582"/>
            <a:ext cx="226138" cy="191944"/>
          </a:xfrm>
          <a:prstGeom prst="straightConnector1">
            <a:avLst/>
          </a:prstGeom>
          <a:ln w="38100">
            <a:solidFill>
              <a:schemeClr val="tx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4972291" y="4580843"/>
            <a:ext cx="1055462" cy="317551"/>
          </a:xfrm>
          <a:prstGeom prst="rect">
            <a:avLst/>
          </a:prstGeom>
          <a:noFill/>
          <a:ln>
            <a:noFill/>
          </a:ln>
        </p:spPr>
        <p:txBody>
          <a:bodyPr wrap="square" lIns="72560" tIns="36279" rIns="72560" bIns="36279" rtlCol="0">
            <a:spAutoFit/>
          </a:bodyPr>
          <a:lstStyle/>
          <a:p>
            <a:pPr algn="ctr"/>
            <a:r>
              <a:rPr lang="en-US" sz="1600" b="1" dirty="0">
                <a:latin typeface="Symbol" panose="05050102010706020507" pitchFamily="18" charset="2"/>
              </a:rPr>
              <a:t>b-</a:t>
            </a:r>
            <a:r>
              <a:rPr lang="en-US" sz="1600" b="1" dirty="0"/>
              <a:t>Catenin</a:t>
            </a:r>
          </a:p>
        </p:txBody>
      </p:sp>
      <p:sp>
        <p:nvSpPr>
          <p:cNvPr id="78" name="TextBox 77"/>
          <p:cNvSpPr txBox="1"/>
          <p:nvPr/>
        </p:nvSpPr>
        <p:spPr>
          <a:xfrm>
            <a:off x="609600" y="5069396"/>
            <a:ext cx="730030" cy="873486"/>
          </a:xfrm>
          <a:prstGeom prst="rect">
            <a:avLst/>
          </a:prstGeom>
          <a:noFill/>
        </p:spPr>
        <p:txBody>
          <a:bodyPr wrap="none" lIns="72560" tIns="36279" rIns="72560" bIns="36279" rtlCol="0">
            <a:spAutoFit/>
          </a:bodyPr>
          <a:lstStyle/>
          <a:p>
            <a:r>
              <a:rPr lang="en-US" sz="1300" b="1" dirty="0"/>
              <a:t>TGFBI</a:t>
            </a:r>
          </a:p>
          <a:p>
            <a:r>
              <a:rPr lang="en-US" sz="1300" dirty="0"/>
              <a:t>(</a:t>
            </a:r>
            <a:r>
              <a:rPr lang="en-US" sz="1300" dirty="0" err="1"/>
              <a:t>TGF</a:t>
            </a:r>
            <a:r>
              <a:rPr lang="en-US" sz="1300" dirty="0" err="1">
                <a:latin typeface="Symbol" panose="05050102010706020507" pitchFamily="18" charset="2"/>
              </a:rPr>
              <a:t>b</a:t>
            </a:r>
            <a:r>
              <a:rPr lang="en-US" sz="1300" dirty="0"/>
              <a:t> </a:t>
            </a:r>
          </a:p>
          <a:p>
            <a:r>
              <a:rPr lang="en-US" sz="1300" dirty="0"/>
              <a:t>induced </a:t>
            </a:r>
          </a:p>
          <a:p>
            <a:r>
              <a:rPr lang="en-US" sz="1300" dirty="0"/>
              <a:t>protein)</a:t>
            </a:r>
          </a:p>
        </p:txBody>
      </p:sp>
      <p:sp>
        <p:nvSpPr>
          <p:cNvPr id="79" name="חץ למעלה 50"/>
          <p:cNvSpPr/>
          <p:nvPr/>
        </p:nvSpPr>
        <p:spPr>
          <a:xfrm rot="10800000">
            <a:off x="835146" y="3771907"/>
            <a:ext cx="228584" cy="1319088"/>
          </a:xfrm>
          <a:custGeom>
            <a:avLst/>
            <a:gdLst>
              <a:gd name="connsiteX0" fmla="*/ 0 w 1892959"/>
              <a:gd name="connsiteY0" fmla="*/ 946480 h 2715331"/>
              <a:gd name="connsiteX1" fmla="*/ 946480 w 1892959"/>
              <a:gd name="connsiteY1" fmla="*/ 0 h 2715331"/>
              <a:gd name="connsiteX2" fmla="*/ 1892959 w 1892959"/>
              <a:gd name="connsiteY2" fmla="*/ 946480 h 2715331"/>
              <a:gd name="connsiteX3" fmla="*/ 1058211 w 1892959"/>
              <a:gd name="connsiteY3" fmla="*/ 946480 h 2715331"/>
              <a:gd name="connsiteX4" fmla="*/ 1058211 w 1892959"/>
              <a:gd name="connsiteY4" fmla="*/ 2715331 h 2715331"/>
              <a:gd name="connsiteX5" fmla="*/ 834748 w 1892959"/>
              <a:gd name="connsiteY5" fmla="*/ 2715331 h 2715331"/>
              <a:gd name="connsiteX6" fmla="*/ 834748 w 1892959"/>
              <a:gd name="connsiteY6" fmla="*/ 946480 h 2715331"/>
              <a:gd name="connsiteX7" fmla="*/ 0 w 1892959"/>
              <a:gd name="connsiteY7" fmla="*/ 946480 h 2715331"/>
              <a:gd name="connsiteX0" fmla="*/ 0 w 1892959"/>
              <a:gd name="connsiteY0" fmla="*/ 85243 h 1854094"/>
              <a:gd name="connsiteX1" fmla="*/ 946480 w 1892959"/>
              <a:gd name="connsiteY1" fmla="*/ 0 h 1854094"/>
              <a:gd name="connsiteX2" fmla="*/ 1892959 w 1892959"/>
              <a:gd name="connsiteY2" fmla="*/ 85243 h 1854094"/>
              <a:gd name="connsiteX3" fmla="*/ 1058211 w 1892959"/>
              <a:gd name="connsiteY3" fmla="*/ 85243 h 1854094"/>
              <a:gd name="connsiteX4" fmla="*/ 1058211 w 1892959"/>
              <a:gd name="connsiteY4" fmla="*/ 1854094 h 1854094"/>
              <a:gd name="connsiteX5" fmla="*/ 834748 w 1892959"/>
              <a:gd name="connsiteY5" fmla="*/ 1854094 h 1854094"/>
              <a:gd name="connsiteX6" fmla="*/ 834748 w 1892959"/>
              <a:gd name="connsiteY6" fmla="*/ 85243 h 1854094"/>
              <a:gd name="connsiteX7" fmla="*/ 0 w 1892959"/>
              <a:gd name="connsiteY7" fmla="*/ 85243 h 1854094"/>
              <a:gd name="connsiteX0" fmla="*/ 0 w 1892959"/>
              <a:gd name="connsiteY0" fmla="*/ 182 h 1769033"/>
              <a:gd name="connsiteX1" fmla="*/ 946480 w 1892959"/>
              <a:gd name="connsiteY1" fmla="*/ 0 h 1769033"/>
              <a:gd name="connsiteX2" fmla="*/ 1892959 w 1892959"/>
              <a:gd name="connsiteY2" fmla="*/ 182 h 1769033"/>
              <a:gd name="connsiteX3" fmla="*/ 1058211 w 1892959"/>
              <a:gd name="connsiteY3" fmla="*/ 182 h 1769033"/>
              <a:gd name="connsiteX4" fmla="*/ 1058211 w 1892959"/>
              <a:gd name="connsiteY4" fmla="*/ 1769033 h 1769033"/>
              <a:gd name="connsiteX5" fmla="*/ 834748 w 1892959"/>
              <a:gd name="connsiteY5" fmla="*/ 1769033 h 1769033"/>
              <a:gd name="connsiteX6" fmla="*/ 834748 w 1892959"/>
              <a:gd name="connsiteY6" fmla="*/ 182 h 1769033"/>
              <a:gd name="connsiteX7" fmla="*/ 0 w 1892959"/>
              <a:gd name="connsiteY7" fmla="*/ 182 h 1769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2959" h="1769033">
                <a:moveTo>
                  <a:pt x="0" y="182"/>
                </a:moveTo>
                <a:lnTo>
                  <a:pt x="946480" y="0"/>
                </a:lnTo>
                <a:lnTo>
                  <a:pt x="1892959" y="182"/>
                </a:lnTo>
                <a:lnTo>
                  <a:pt x="1058211" y="182"/>
                </a:lnTo>
                <a:lnTo>
                  <a:pt x="1058211" y="1769033"/>
                </a:lnTo>
                <a:lnTo>
                  <a:pt x="834748" y="1769033"/>
                </a:lnTo>
                <a:lnTo>
                  <a:pt x="834748" y="182"/>
                </a:lnTo>
                <a:lnTo>
                  <a:pt x="0" y="182"/>
                </a:lnTo>
                <a:close/>
              </a:path>
            </a:pathLst>
          </a:cu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560" tIns="36279" rIns="72560" bIns="36279" rtlCol="0" anchor="ctr"/>
          <a:lstStyle/>
          <a:p>
            <a:pPr algn="ctr"/>
            <a:endParaRPr lang="en-US" sz="1100"/>
          </a:p>
        </p:txBody>
      </p:sp>
      <p:cxnSp>
        <p:nvCxnSpPr>
          <p:cNvPr id="80" name="מחבר חץ ישר 79"/>
          <p:cNvCxnSpPr/>
          <p:nvPr/>
        </p:nvCxnSpPr>
        <p:spPr>
          <a:xfrm flipH="1">
            <a:off x="1687598" y="3540600"/>
            <a:ext cx="506842" cy="0"/>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81" name="מחבר ישר 80"/>
          <p:cNvCxnSpPr/>
          <p:nvPr/>
        </p:nvCxnSpPr>
        <p:spPr>
          <a:xfrm>
            <a:off x="4229392" y="1676296"/>
            <a:ext cx="0" cy="457210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58554" y="6096005"/>
            <a:ext cx="3437011" cy="366414"/>
          </a:xfrm>
          <a:prstGeom prst="rect">
            <a:avLst/>
          </a:prstGeom>
          <a:noFill/>
        </p:spPr>
        <p:txBody>
          <a:bodyPr wrap="square" lIns="72560" tIns="36279" rIns="72560" bIns="36279" rtlCol="0">
            <a:spAutoFit/>
          </a:bodyPr>
          <a:lstStyle/>
          <a:p>
            <a:r>
              <a:rPr lang="en-US" sz="1900" b="1" dirty="0"/>
              <a:t>“MET”: </a:t>
            </a:r>
            <a:r>
              <a:rPr lang="en-US" sz="1600" u="sng" dirty="0"/>
              <a:t>Secondary site colonization</a:t>
            </a:r>
          </a:p>
        </p:txBody>
      </p:sp>
      <p:sp>
        <p:nvSpPr>
          <p:cNvPr id="83" name="TextBox 82"/>
          <p:cNvSpPr txBox="1"/>
          <p:nvPr/>
        </p:nvSpPr>
        <p:spPr>
          <a:xfrm>
            <a:off x="7016016" y="6096005"/>
            <a:ext cx="1958906" cy="366414"/>
          </a:xfrm>
          <a:prstGeom prst="rect">
            <a:avLst/>
          </a:prstGeom>
          <a:noFill/>
        </p:spPr>
        <p:txBody>
          <a:bodyPr wrap="square" lIns="72560" tIns="36279" rIns="72560" bIns="36279" rtlCol="0">
            <a:spAutoFit/>
          </a:bodyPr>
          <a:lstStyle/>
          <a:p>
            <a:pPr algn="r"/>
            <a:r>
              <a:rPr lang="en-US" sz="1900" b="1" dirty="0"/>
              <a:t>EMT: </a:t>
            </a:r>
            <a:r>
              <a:rPr lang="en-US" sz="1600" u="sng" dirty="0"/>
              <a:t>Primary site </a:t>
            </a:r>
          </a:p>
        </p:txBody>
      </p:sp>
      <p:sp>
        <p:nvSpPr>
          <p:cNvPr id="84" name="חץ למעלה 50"/>
          <p:cNvSpPr/>
          <p:nvPr/>
        </p:nvSpPr>
        <p:spPr>
          <a:xfrm rot="10800000">
            <a:off x="1199502" y="3771907"/>
            <a:ext cx="164272" cy="603821"/>
          </a:xfrm>
          <a:custGeom>
            <a:avLst/>
            <a:gdLst>
              <a:gd name="connsiteX0" fmla="*/ 0 w 1892959"/>
              <a:gd name="connsiteY0" fmla="*/ 946480 h 2715331"/>
              <a:gd name="connsiteX1" fmla="*/ 946480 w 1892959"/>
              <a:gd name="connsiteY1" fmla="*/ 0 h 2715331"/>
              <a:gd name="connsiteX2" fmla="*/ 1892959 w 1892959"/>
              <a:gd name="connsiteY2" fmla="*/ 946480 h 2715331"/>
              <a:gd name="connsiteX3" fmla="*/ 1058211 w 1892959"/>
              <a:gd name="connsiteY3" fmla="*/ 946480 h 2715331"/>
              <a:gd name="connsiteX4" fmla="*/ 1058211 w 1892959"/>
              <a:gd name="connsiteY4" fmla="*/ 2715331 h 2715331"/>
              <a:gd name="connsiteX5" fmla="*/ 834748 w 1892959"/>
              <a:gd name="connsiteY5" fmla="*/ 2715331 h 2715331"/>
              <a:gd name="connsiteX6" fmla="*/ 834748 w 1892959"/>
              <a:gd name="connsiteY6" fmla="*/ 946480 h 2715331"/>
              <a:gd name="connsiteX7" fmla="*/ 0 w 1892959"/>
              <a:gd name="connsiteY7" fmla="*/ 946480 h 2715331"/>
              <a:gd name="connsiteX0" fmla="*/ 0 w 1892959"/>
              <a:gd name="connsiteY0" fmla="*/ 85243 h 1854094"/>
              <a:gd name="connsiteX1" fmla="*/ 946480 w 1892959"/>
              <a:gd name="connsiteY1" fmla="*/ 0 h 1854094"/>
              <a:gd name="connsiteX2" fmla="*/ 1892959 w 1892959"/>
              <a:gd name="connsiteY2" fmla="*/ 85243 h 1854094"/>
              <a:gd name="connsiteX3" fmla="*/ 1058211 w 1892959"/>
              <a:gd name="connsiteY3" fmla="*/ 85243 h 1854094"/>
              <a:gd name="connsiteX4" fmla="*/ 1058211 w 1892959"/>
              <a:gd name="connsiteY4" fmla="*/ 1854094 h 1854094"/>
              <a:gd name="connsiteX5" fmla="*/ 834748 w 1892959"/>
              <a:gd name="connsiteY5" fmla="*/ 1854094 h 1854094"/>
              <a:gd name="connsiteX6" fmla="*/ 834748 w 1892959"/>
              <a:gd name="connsiteY6" fmla="*/ 85243 h 1854094"/>
              <a:gd name="connsiteX7" fmla="*/ 0 w 1892959"/>
              <a:gd name="connsiteY7" fmla="*/ 85243 h 1854094"/>
              <a:gd name="connsiteX0" fmla="*/ 0 w 1892959"/>
              <a:gd name="connsiteY0" fmla="*/ 182 h 1769033"/>
              <a:gd name="connsiteX1" fmla="*/ 946480 w 1892959"/>
              <a:gd name="connsiteY1" fmla="*/ 0 h 1769033"/>
              <a:gd name="connsiteX2" fmla="*/ 1892959 w 1892959"/>
              <a:gd name="connsiteY2" fmla="*/ 182 h 1769033"/>
              <a:gd name="connsiteX3" fmla="*/ 1058211 w 1892959"/>
              <a:gd name="connsiteY3" fmla="*/ 182 h 1769033"/>
              <a:gd name="connsiteX4" fmla="*/ 1058211 w 1892959"/>
              <a:gd name="connsiteY4" fmla="*/ 1769033 h 1769033"/>
              <a:gd name="connsiteX5" fmla="*/ 834748 w 1892959"/>
              <a:gd name="connsiteY5" fmla="*/ 1769033 h 1769033"/>
              <a:gd name="connsiteX6" fmla="*/ 834748 w 1892959"/>
              <a:gd name="connsiteY6" fmla="*/ 182 h 1769033"/>
              <a:gd name="connsiteX7" fmla="*/ 0 w 1892959"/>
              <a:gd name="connsiteY7" fmla="*/ 182 h 1769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2959" h="1769033">
                <a:moveTo>
                  <a:pt x="0" y="182"/>
                </a:moveTo>
                <a:lnTo>
                  <a:pt x="946480" y="0"/>
                </a:lnTo>
                <a:lnTo>
                  <a:pt x="1892959" y="182"/>
                </a:lnTo>
                <a:lnTo>
                  <a:pt x="1058211" y="182"/>
                </a:lnTo>
                <a:lnTo>
                  <a:pt x="1058211" y="1769033"/>
                </a:lnTo>
                <a:lnTo>
                  <a:pt x="834748" y="1769033"/>
                </a:lnTo>
                <a:lnTo>
                  <a:pt x="834748" y="182"/>
                </a:lnTo>
                <a:lnTo>
                  <a:pt x="0" y="182"/>
                </a:lnTo>
                <a:close/>
              </a:path>
            </a:pathLst>
          </a:cu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560" tIns="36279" rIns="72560" bIns="36279" rtlCol="0" anchor="ctr"/>
          <a:lstStyle/>
          <a:p>
            <a:pPr algn="ctr"/>
            <a:endParaRPr lang="en-US" sz="1100"/>
          </a:p>
        </p:txBody>
      </p:sp>
      <p:sp>
        <p:nvSpPr>
          <p:cNvPr id="85" name="TextBox 84"/>
          <p:cNvSpPr txBox="1"/>
          <p:nvPr/>
        </p:nvSpPr>
        <p:spPr>
          <a:xfrm>
            <a:off x="1104117" y="4383581"/>
            <a:ext cx="555764" cy="366414"/>
          </a:xfrm>
          <a:prstGeom prst="rect">
            <a:avLst/>
          </a:prstGeom>
          <a:noFill/>
          <a:ln>
            <a:noFill/>
          </a:ln>
        </p:spPr>
        <p:txBody>
          <a:bodyPr wrap="square" lIns="72560" tIns="36279" rIns="72560" bIns="36279" rtlCol="0">
            <a:spAutoFit/>
          </a:bodyPr>
          <a:lstStyle/>
          <a:p>
            <a:r>
              <a:rPr lang="en-US" sz="1900" b="1" dirty="0" err="1"/>
              <a:t>Rb</a:t>
            </a:r>
            <a:endParaRPr lang="en-US" sz="1900" b="1" dirty="0"/>
          </a:p>
        </p:txBody>
      </p:sp>
      <p:sp>
        <p:nvSpPr>
          <p:cNvPr id="86" name="חץ למעלה 50"/>
          <p:cNvSpPr/>
          <p:nvPr/>
        </p:nvSpPr>
        <p:spPr>
          <a:xfrm rot="10800000">
            <a:off x="1275555" y="4726489"/>
            <a:ext cx="228584" cy="449997"/>
          </a:xfrm>
          <a:custGeom>
            <a:avLst/>
            <a:gdLst>
              <a:gd name="connsiteX0" fmla="*/ 0 w 1892959"/>
              <a:gd name="connsiteY0" fmla="*/ 946480 h 2715331"/>
              <a:gd name="connsiteX1" fmla="*/ 946480 w 1892959"/>
              <a:gd name="connsiteY1" fmla="*/ 0 h 2715331"/>
              <a:gd name="connsiteX2" fmla="*/ 1892959 w 1892959"/>
              <a:gd name="connsiteY2" fmla="*/ 946480 h 2715331"/>
              <a:gd name="connsiteX3" fmla="*/ 1058211 w 1892959"/>
              <a:gd name="connsiteY3" fmla="*/ 946480 h 2715331"/>
              <a:gd name="connsiteX4" fmla="*/ 1058211 w 1892959"/>
              <a:gd name="connsiteY4" fmla="*/ 2715331 h 2715331"/>
              <a:gd name="connsiteX5" fmla="*/ 834748 w 1892959"/>
              <a:gd name="connsiteY5" fmla="*/ 2715331 h 2715331"/>
              <a:gd name="connsiteX6" fmla="*/ 834748 w 1892959"/>
              <a:gd name="connsiteY6" fmla="*/ 946480 h 2715331"/>
              <a:gd name="connsiteX7" fmla="*/ 0 w 1892959"/>
              <a:gd name="connsiteY7" fmla="*/ 946480 h 2715331"/>
              <a:gd name="connsiteX0" fmla="*/ 0 w 1892959"/>
              <a:gd name="connsiteY0" fmla="*/ 85243 h 1854094"/>
              <a:gd name="connsiteX1" fmla="*/ 946480 w 1892959"/>
              <a:gd name="connsiteY1" fmla="*/ 0 h 1854094"/>
              <a:gd name="connsiteX2" fmla="*/ 1892959 w 1892959"/>
              <a:gd name="connsiteY2" fmla="*/ 85243 h 1854094"/>
              <a:gd name="connsiteX3" fmla="*/ 1058211 w 1892959"/>
              <a:gd name="connsiteY3" fmla="*/ 85243 h 1854094"/>
              <a:gd name="connsiteX4" fmla="*/ 1058211 w 1892959"/>
              <a:gd name="connsiteY4" fmla="*/ 1854094 h 1854094"/>
              <a:gd name="connsiteX5" fmla="*/ 834748 w 1892959"/>
              <a:gd name="connsiteY5" fmla="*/ 1854094 h 1854094"/>
              <a:gd name="connsiteX6" fmla="*/ 834748 w 1892959"/>
              <a:gd name="connsiteY6" fmla="*/ 85243 h 1854094"/>
              <a:gd name="connsiteX7" fmla="*/ 0 w 1892959"/>
              <a:gd name="connsiteY7" fmla="*/ 85243 h 1854094"/>
              <a:gd name="connsiteX0" fmla="*/ 0 w 1892959"/>
              <a:gd name="connsiteY0" fmla="*/ 182 h 1769033"/>
              <a:gd name="connsiteX1" fmla="*/ 946480 w 1892959"/>
              <a:gd name="connsiteY1" fmla="*/ 0 h 1769033"/>
              <a:gd name="connsiteX2" fmla="*/ 1892959 w 1892959"/>
              <a:gd name="connsiteY2" fmla="*/ 182 h 1769033"/>
              <a:gd name="connsiteX3" fmla="*/ 1058211 w 1892959"/>
              <a:gd name="connsiteY3" fmla="*/ 182 h 1769033"/>
              <a:gd name="connsiteX4" fmla="*/ 1058211 w 1892959"/>
              <a:gd name="connsiteY4" fmla="*/ 1769033 h 1769033"/>
              <a:gd name="connsiteX5" fmla="*/ 834748 w 1892959"/>
              <a:gd name="connsiteY5" fmla="*/ 1769033 h 1769033"/>
              <a:gd name="connsiteX6" fmla="*/ 834748 w 1892959"/>
              <a:gd name="connsiteY6" fmla="*/ 182 h 1769033"/>
              <a:gd name="connsiteX7" fmla="*/ 0 w 1892959"/>
              <a:gd name="connsiteY7" fmla="*/ 182 h 1769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2959" h="1769033">
                <a:moveTo>
                  <a:pt x="0" y="182"/>
                </a:moveTo>
                <a:lnTo>
                  <a:pt x="946480" y="0"/>
                </a:lnTo>
                <a:lnTo>
                  <a:pt x="1892959" y="182"/>
                </a:lnTo>
                <a:lnTo>
                  <a:pt x="1058211" y="182"/>
                </a:lnTo>
                <a:lnTo>
                  <a:pt x="1058211" y="1769033"/>
                </a:lnTo>
                <a:lnTo>
                  <a:pt x="834748" y="1769033"/>
                </a:lnTo>
                <a:lnTo>
                  <a:pt x="834748" y="182"/>
                </a:lnTo>
                <a:lnTo>
                  <a:pt x="0" y="182"/>
                </a:lnTo>
                <a:close/>
              </a:path>
            </a:pathLst>
          </a:cu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560" tIns="36279" rIns="72560" bIns="36279" rtlCol="0" anchor="ctr"/>
          <a:lstStyle/>
          <a:p>
            <a:pPr algn="ctr"/>
            <a:endParaRPr lang="en-US" sz="1100"/>
          </a:p>
        </p:txBody>
      </p:sp>
      <p:sp>
        <p:nvSpPr>
          <p:cNvPr id="87" name="TextBox 86"/>
          <p:cNvSpPr txBox="1"/>
          <p:nvPr/>
        </p:nvSpPr>
        <p:spPr>
          <a:xfrm>
            <a:off x="1286680" y="5228948"/>
            <a:ext cx="907760" cy="586255"/>
          </a:xfrm>
          <a:prstGeom prst="rect">
            <a:avLst/>
          </a:prstGeom>
          <a:noFill/>
          <a:ln>
            <a:solidFill>
              <a:schemeClr val="tx1"/>
            </a:solidFill>
          </a:ln>
        </p:spPr>
        <p:txBody>
          <a:bodyPr wrap="square" lIns="72560" tIns="36279" rIns="72560" bIns="36279" rtlCol="0">
            <a:spAutoFit/>
          </a:bodyPr>
          <a:lstStyle/>
          <a:p>
            <a:pPr algn="ctr"/>
            <a:r>
              <a:rPr lang="en-US" sz="1100" dirty="0"/>
              <a:t>Proliferation&amp; colonization </a:t>
            </a:r>
          </a:p>
        </p:txBody>
      </p:sp>
      <p:cxnSp>
        <p:nvCxnSpPr>
          <p:cNvPr id="88" name="מחבר ישר 87"/>
          <p:cNvCxnSpPr/>
          <p:nvPr/>
        </p:nvCxnSpPr>
        <p:spPr>
          <a:xfrm flipV="1">
            <a:off x="1281639" y="4897373"/>
            <a:ext cx="182272" cy="163501"/>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9" name="TextBox 88"/>
          <p:cNvSpPr txBox="1"/>
          <p:nvPr/>
        </p:nvSpPr>
        <p:spPr>
          <a:xfrm>
            <a:off x="6095063" y="1042818"/>
            <a:ext cx="2516584" cy="240685"/>
          </a:xfrm>
          <a:prstGeom prst="roundRect">
            <a:avLst>
              <a:gd name="adj" fmla="val 29684"/>
            </a:avLst>
          </a:prstGeom>
        </p:spPr>
        <p:style>
          <a:lnRef idx="2">
            <a:schemeClr val="dk1"/>
          </a:lnRef>
          <a:fillRef idx="1">
            <a:schemeClr val="lt1"/>
          </a:fillRef>
          <a:effectRef idx="0">
            <a:schemeClr val="dk1"/>
          </a:effectRef>
          <a:fontRef idx="minor">
            <a:schemeClr val="dk1"/>
          </a:fontRef>
        </p:style>
        <p:txBody>
          <a:bodyPr wrap="square" lIns="72560" tIns="0" rIns="72560" bIns="0" rtlCol="0" anchor="ctr">
            <a:spAutoFit/>
          </a:bodyPr>
          <a:lstStyle/>
          <a:p>
            <a:pPr algn="ctr"/>
            <a:r>
              <a:rPr lang="en-US" sz="1300" dirty="0"/>
              <a:t>Micro-environment  factors</a:t>
            </a:r>
          </a:p>
        </p:txBody>
      </p:sp>
      <p:sp>
        <p:nvSpPr>
          <p:cNvPr id="90" name="TextBox 89"/>
          <p:cNvSpPr txBox="1"/>
          <p:nvPr/>
        </p:nvSpPr>
        <p:spPr>
          <a:xfrm>
            <a:off x="5961202" y="2990078"/>
            <a:ext cx="747107" cy="459447"/>
          </a:xfrm>
          <a:prstGeom prst="roundRect">
            <a:avLst/>
          </a:prstGeom>
          <a:solidFill>
            <a:schemeClr val="accent6">
              <a:lumMod val="20000"/>
              <a:lumOff val="80000"/>
            </a:schemeClr>
          </a:solidFill>
          <a:ln>
            <a:solidFill>
              <a:schemeClr val="tx1"/>
            </a:solidFill>
          </a:ln>
        </p:spPr>
        <p:txBody>
          <a:bodyPr wrap="square" lIns="72560" tIns="36279" rIns="72560" bIns="36279" rtlCol="0">
            <a:spAutoFit/>
          </a:bodyPr>
          <a:lstStyle/>
          <a:p>
            <a:pPr algn="ctr"/>
            <a:r>
              <a:rPr lang="en-US" sz="2200" b="1" dirty="0"/>
              <a:t>H19       </a:t>
            </a:r>
          </a:p>
        </p:txBody>
      </p:sp>
      <p:sp>
        <p:nvSpPr>
          <p:cNvPr id="91" name="TextBox 90"/>
          <p:cNvSpPr txBox="1"/>
          <p:nvPr/>
        </p:nvSpPr>
        <p:spPr>
          <a:xfrm>
            <a:off x="5521885" y="5331559"/>
            <a:ext cx="1470444" cy="415261"/>
          </a:xfrm>
          <a:prstGeom prst="rect">
            <a:avLst/>
          </a:prstGeom>
          <a:noFill/>
        </p:spPr>
        <p:txBody>
          <a:bodyPr wrap="none" lIns="72560" tIns="36279" rIns="72560" bIns="36279" rtlCol="0">
            <a:spAutoFit/>
          </a:bodyPr>
          <a:lstStyle/>
          <a:p>
            <a:r>
              <a:rPr lang="en-US" sz="2200" b="1" dirty="0"/>
              <a:t>E- cadherin</a:t>
            </a:r>
          </a:p>
        </p:txBody>
      </p:sp>
      <p:sp>
        <p:nvSpPr>
          <p:cNvPr id="92" name="TextBox 91"/>
          <p:cNvSpPr txBox="1"/>
          <p:nvPr/>
        </p:nvSpPr>
        <p:spPr>
          <a:xfrm>
            <a:off x="4822490" y="1689321"/>
            <a:ext cx="747107" cy="351341"/>
          </a:xfrm>
          <a:prstGeom prst="roundRect">
            <a:avLst/>
          </a:prstGeom>
          <a:solidFill>
            <a:schemeClr val="bg2"/>
          </a:solidFill>
          <a:ln>
            <a:solidFill>
              <a:schemeClr val="tx1"/>
            </a:solidFill>
          </a:ln>
        </p:spPr>
        <p:txBody>
          <a:bodyPr wrap="square" lIns="72560" tIns="36279" rIns="72560" bIns="36279" rtlCol="0" anchor="ctr">
            <a:spAutoFit/>
          </a:bodyPr>
          <a:lstStyle/>
          <a:p>
            <a:pPr algn="ctr"/>
            <a:r>
              <a:rPr lang="en-US" sz="1600" b="1" dirty="0" err="1"/>
              <a:t>Tgf</a:t>
            </a:r>
            <a:r>
              <a:rPr lang="en-US" sz="1600" b="1" dirty="0"/>
              <a:t>-</a:t>
            </a:r>
            <a:r>
              <a:rPr lang="en-US" sz="1600" b="1" dirty="0">
                <a:latin typeface="Symbol" panose="05050102010706020507" pitchFamily="18" charset="2"/>
              </a:rPr>
              <a:t>b</a:t>
            </a:r>
            <a:endParaRPr lang="en-US" sz="1600" dirty="0"/>
          </a:p>
        </p:txBody>
      </p:sp>
      <p:sp>
        <p:nvSpPr>
          <p:cNvPr id="93" name="TextBox 92"/>
          <p:cNvSpPr txBox="1"/>
          <p:nvPr/>
        </p:nvSpPr>
        <p:spPr>
          <a:xfrm>
            <a:off x="5829099" y="1689321"/>
            <a:ext cx="971865" cy="351341"/>
          </a:xfrm>
          <a:prstGeom prst="roundRect">
            <a:avLst/>
          </a:prstGeom>
          <a:solidFill>
            <a:schemeClr val="bg2"/>
          </a:solidFill>
          <a:ln>
            <a:solidFill>
              <a:schemeClr val="tx1"/>
            </a:solidFill>
          </a:ln>
        </p:spPr>
        <p:txBody>
          <a:bodyPr wrap="square" lIns="72560" tIns="36279" rIns="72560" bIns="36279" rtlCol="0" anchor="ctr">
            <a:spAutoFit/>
          </a:bodyPr>
          <a:lstStyle/>
          <a:p>
            <a:pPr algn="ctr"/>
            <a:r>
              <a:rPr lang="en-US" sz="1600" b="1" dirty="0"/>
              <a:t>Hypoxia</a:t>
            </a:r>
            <a:endParaRPr lang="en-US" sz="1600" dirty="0"/>
          </a:p>
        </p:txBody>
      </p:sp>
      <p:sp>
        <p:nvSpPr>
          <p:cNvPr id="94" name="TextBox 93"/>
          <p:cNvSpPr txBox="1"/>
          <p:nvPr/>
        </p:nvSpPr>
        <p:spPr>
          <a:xfrm>
            <a:off x="808510" y="1874779"/>
            <a:ext cx="601135" cy="351341"/>
          </a:xfrm>
          <a:prstGeom prst="roundRect">
            <a:avLst/>
          </a:prstGeom>
          <a:solidFill>
            <a:schemeClr val="bg2"/>
          </a:solidFill>
          <a:ln>
            <a:solidFill>
              <a:schemeClr val="tx1"/>
            </a:solidFill>
          </a:ln>
        </p:spPr>
        <p:txBody>
          <a:bodyPr wrap="square" lIns="72560" tIns="36279" rIns="72560" bIns="36279" rtlCol="0">
            <a:spAutoFit/>
          </a:bodyPr>
          <a:lstStyle/>
          <a:p>
            <a:pPr algn="ctr"/>
            <a:r>
              <a:rPr lang="en-US" sz="1600" b="1" dirty="0"/>
              <a:t>SHH</a:t>
            </a:r>
            <a:endParaRPr lang="en-US" sz="1600" dirty="0"/>
          </a:p>
        </p:txBody>
      </p:sp>
      <p:sp>
        <p:nvSpPr>
          <p:cNvPr id="95" name="TextBox 94"/>
          <p:cNvSpPr txBox="1"/>
          <p:nvPr/>
        </p:nvSpPr>
        <p:spPr>
          <a:xfrm>
            <a:off x="6915257" y="1706693"/>
            <a:ext cx="1221591" cy="302398"/>
          </a:xfrm>
          <a:prstGeom prst="roundRect">
            <a:avLst/>
          </a:prstGeom>
          <a:solidFill>
            <a:schemeClr val="bg2"/>
          </a:solidFill>
          <a:ln>
            <a:solidFill>
              <a:schemeClr val="tx1"/>
            </a:solidFill>
          </a:ln>
        </p:spPr>
        <p:txBody>
          <a:bodyPr wrap="square" lIns="72560" tIns="36279" rIns="72560" bIns="36279" rtlCol="0">
            <a:spAutoFit/>
          </a:bodyPr>
          <a:lstStyle/>
          <a:p>
            <a:pPr algn="ctr"/>
            <a:r>
              <a:rPr lang="en-US" sz="1300" b="1" dirty="0"/>
              <a:t>Chemotherapy </a:t>
            </a:r>
            <a:endParaRPr lang="en-US" sz="1300" dirty="0"/>
          </a:p>
        </p:txBody>
      </p:sp>
      <p:sp>
        <p:nvSpPr>
          <p:cNvPr id="96" name="TextBox 95"/>
          <p:cNvSpPr txBox="1"/>
          <p:nvPr/>
        </p:nvSpPr>
        <p:spPr>
          <a:xfrm>
            <a:off x="1777060" y="2340458"/>
            <a:ext cx="1102078" cy="317551"/>
          </a:xfrm>
          <a:prstGeom prst="rect">
            <a:avLst/>
          </a:prstGeom>
          <a:noFill/>
        </p:spPr>
        <p:txBody>
          <a:bodyPr wrap="none" lIns="72560" tIns="36279" rIns="72560" bIns="36279" rtlCol="0">
            <a:spAutoFit/>
          </a:bodyPr>
          <a:lstStyle/>
          <a:p>
            <a:r>
              <a:rPr lang="en-US" sz="1600" b="1" dirty="0"/>
              <a:t>Yap1+TEAD</a:t>
            </a:r>
          </a:p>
        </p:txBody>
      </p:sp>
      <p:cxnSp>
        <p:nvCxnSpPr>
          <p:cNvPr id="97" name="מחבר חץ ישר 96"/>
          <p:cNvCxnSpPr/>
          <p:nvPr/>
        </p:nvCxnSpPr>
        <p:spPr>
          <a:xfrm>
            <a:off x="6366453" y="3479402"/>
            <a:ext cx="29219" cy="1156165"/>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98" name="TextBox 97"/>
          <p:cNvSpPr txBox="1"/>
          <p:nvPr/>
        </p:nvSpPr>
        <p:spPr>
          <a:xfrm>
            <a:off x="6115212" y="4626476"/>
            <a:ext cx="1178001" cy="366406"/>
          </a:xfrm>
          <a:prstGeom prst="rect">
            <a:avLst/>
          </a:prstGeom>
          <a:noFill/>
        </p:spPr>
        <p:txBody>
          <a:bodyPr wrap="none" lIns="72560" tIns="36279" rIns="72560" bIns="36279" rtlCol="0">
            <a:spAutoFit/>
          </a:bodyPr>
          <a:lstStyle/>
          <a:p>
            <a:r>
              <a:rPr lang="en-US" sz="1900" b="1" dirty="0"/>
              <a:t>Slug, Snail</a:t>
            </a:r>
          </a:p>
        </p:txBody>
      </p:sp>
      <p:sp>
        <p:nvSpPr>
          <p:cNvPr id="99" name="חץ מעוקל שמאלה 98"/>
          <p:cNvSpPr/>
          <p:nvPr/>
        </p:nvSpPr>
        <p:spPr>
          <a:xfrm flipH="1" flipV="1">
            <a:off x="5875905" y="3449525"/>
            <a:ext cx="230063" cy="1351499"/>
          </a:xfrm>
          <a:prstGeom prst="curvedLef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560" tIns="36279" rIns="72560" bIns="36279" rtlCol="0" anchor="ctr"/>
          <a:lstStyle/>
          <a:p>
            <a:pPr algn="ctr"/>
            <a:endParaRPr lang="en-US">
              <a:solidFill>
                <a:schemeClr val="tx1"/>
              </a:solidFill>
            </a:endParaRPr>
          </a:p>
        </p:txBody>
      </p:sp>
      <p:sp>
        <p:nvSpPr>
          <p:cNvPr id="100" name="חץ למטה 99"/>
          <p:cNvSpPr/>
          <p:nvPr/>
        </p:nvSpPr>
        <p:spPr>
          <a:xfrm rot="10800000" flipH="1" flipV="1">
            <a:off x="6086945" y="2102708"/>
            <a:ext cx="428291" cy="866380"/>
          </a:xfrm>
          <a:prstGeom prst="down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560" tIns="36279" rIns="72560" bIns="36279" rtlCol="0" anchor="ctr"/>
          <a:lstStyle/>
          <a:p>
            <a:pPr algn="ctr"/>
            <a:endParaRPr lang="en-US"/>
          </a:p>
        </p:txBody>
      </p:sp>
      <p:sp>
        <p:nvSpPr>
          <p:cNvPr id="101" name="TextBox 100"/>
          <p:cNvSpPr txBox="1"/>
          <p:nvPr/>
        </p:nvSpPr>
        <p:spPr>
          <a:xfrm rot="5394137">
            <a:off x="5844242" y="2349157"/>
            <a:ext cx="877507" cy="227155"/>
          </a:xfrm>
          <a:prstGeom prst="rect">
            <a:avLst/>
          </a:prstGeom>
          <a:noFill/>
          <a:ln>
            <a:noFill/>
          </a:ln>
        </p:spPr>
        <p:txBody>
          <a:bodyPr wrap="none" lIns="72560" tIns="36279" rIns="72560" bIns="36279" rtlCol="0">
            <a:spAutoFit/>
          </a:bodyPr>
          <a:lstStyle/>
          <a:p>
            <a:r>
              <a:rPr lang="en-US" sz="900" b="1" dirty="0">
                <a:solidFill>
                  <a:schemeClr val="bg1"/>
                </a:solidFill>
              </a:rPr>
              <a:t>(P53 </a:t>
            </a:r>
            <a:r>
              <a:rPr lang="en-US" sz="1000" b="1" dirty="0">
                <a:solidFill>
                  <a:schemeClr val="bg1"/>
                </a:solidFill>
              </a:rPr>
              <a:t>mutated</a:t>
            </a:r>
            <a:r>
              <a:rPr lang="en-US" sz="900" b="1" dirty="0">
                <a:solidFill>
                  <a:schemeClr val="bg1"/>
                </a:solidFill>
              </a:rPr>
              <a:t>)</a:t>
            </a:r>
          </a:p>
        </p:txBody>
      </p:sp>
      <p:cxnSp>
        <p:nvCxnSpPr>
          <p:cNvPr id="102" name="מחבר חץ ישר 101"/>
          <p:cNvCxnSpPr/>
          <p:nvPr/>
        </p:nvCxnSpPr>
        <p:spPr>
          <a:xfrm flipH="1">
            <a:off x="6708308" y="2054666"/>
            <a:ext cx="763350" cy="935412"/>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4400830" y="4000513"/>
            <a:ext cx="881034" cy="565709"/>
          </a:xfrm>
          <a:prstGeom prst="rect">
            <a:avLst/>
          </a:prstGeom>
          <a:noFill/>
        </p:spPr>
        <p:txBody>
          <a:bodyPr wrap="none" lIns="72560" tIns="36279" rIns="72560" bIns="36279" rtlCol="0">
            <a:spAutoFit/>
          </a:bodyPr>
          <a:lstStyle/>
          <a:p>
            <a:pPr marL="137309" indent="-137309">
              <a:buFont typeface="Arial" panose="020B0604020202020204" pitchFamily="34" charset="0"/>
              <a:buChar char="•"/>
            </a:pPr>
            <a:r>
              <a:rPr lang="en-US" sz="1600" b="1" dirty="0"/>
              <a:t>C-</a:t>
            </a:r>
            <a:r>
              <a:rPr lang="en-US" sz="1600" b="1" dirty="0" err="1"/>
              <a:t>Myc</a:t>
            </a:r>
            <a:endParaRPr lang="en-US" sz="1600" b="1" dirty="0"/>
          </a:p>
          <a:p>
            <a:pPr marL="137309" indent="-137309">
              <a:buFont typeface="Arial" panose="020B0604020202020204" pitchFamily="34" charset="0"/>
              <a:buChar char="•"/>
            </a:pPr>
            <a:r>
              <a:rPr lang="en-US" sz="1600" b="1" dirty="0"/>
              <a:t>Hmga2</a:t>
            </a:r>
          </a:p>
        </p:txBody>
      </p:sp>
      <p:cxnSp>
        <p:nvCxnSpPr>
          <p:cNvPr id="104" name="מחבר חץ ישר 103"/>
          <p:cNvCxnSpPr/>
          <p:nvPr/>
        </p:nvCxnSpPr>
        <p:spPr>
          <a:xfrm>
            <a:off x="6728818" y="3199948"/>
            <a:ext cx="739766" cy="0"/>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7479449" y="3044831"/>
            <a:ext cx="921605" cy="351333"/>
          </a:xfrm>
          <a:prstGeom prst="roundRect">
            <a:avLst/>
          </a:prstGeom>
          <a:solidFill>
            <a:schemeClr val="accent6">
              <a:lumMod val="20000"/>
              <a:lumOff val="80000"/>
            </a:schemeClr>
          </a:solidFill>
          <a:ln>
            <a:solidFill>
              <a:schemeClr val="tx1"/>
            </a:solidFill>
          </a:ln>
        </p:spPr>
        <p:txBody>
          <a:bodyPr wrap="square" lIns="72560" tIns="36279" rIns="72560" bIns="36279" rtlCol="0">
            <a:spAutoFit/>
          </a:bodyPr>
          <a:lstStyle/>
          <a:p>
            <a:pPr algn="ctr"/>
            <a:r>
              <a:rPr lang="en-US" sz="1600" b="1" dirty="0"/>
              <a:t>miR675       </a:t>
            </a:r>
          </a:p>
        </p:txBody>
      </p:sp>
      <p:sp>
        <p:nvSpPr>
          <p:cNvPr id="106" name="TextBox 105"/>
          <p:cNvSpPr txBox="1"/>
          <p:nvPr/>
        </p:nvSpPr>
        <p:spPr>
          <a:xfrm>
            <a:off x="7755675" y="3991992"/>
            <a:ext cx="278842" cy="415261"/>
          </a:xfrm>
          <a:prstGeom prst="rect">
            <a:avLst/>
          </a:prstGeom>
          <a:noFill/>
          <a:ln>
            <a:noFill/>
          </a:ln>
        </p:spPr>
        <p:txBody>
          <a:bodyPr wrap="none" lIns="72560" tIns="36279" rIns="72560" bIns="36279" rtlCol="0">
            <a:spAutoFit/>
          </a:bodyPr>
          <a:lstStyle/>
          <a:p>
            <a:r>
              <a:rPr lang="en-US" sz="2200" b="1" dirty="0"/>
              <a:t>?</a:t>
            </a:r>
          </a:p>
        </p:txBody>
      </p:sp>
      <p:sp>
        <p:nvSpPr>
          <p:cNvPr id="107" name="חץ למעלה 50"/>
          <p:cNvSpPr/>
          <p:nvPr/>
        </p:nvSpPr>
        <p:spPr>
          <a:xfrm rot="10800000">
            <a:off x="7757276" y="3462159"/>
            <a:ext cx="228584" cy="509504"/>
          </a:xfrm>
          <a:custGeom>
            <a:avLst/>
            <a:gdLst>
              <a:gd name="connsiteX0" fmla="*/ 0 w 1892959"/>
              <a:gd name="connsiteY0" fmla="*/ 946480 h 2715331"/>
              <a:gd name="connsiteX1" fmla="*/ 946480 w 1892959"/>
              <a:gd name="connsiteY1" fmla="*/ 0 h 2715331"/>
              <a:gd name="connsiteX2" fmla="*/ 1892959 w 1892959"/>
              <a:gd name="connsiteY2" fmla="*/ 946480 h 2715331"/>
              <a:gd name="connsiteX3" fmla="*/ 1058211 w 1892959"/>
              <a:gd name="connsiteY3" fmla="*/ 946480 h 2715331"/>
              <a:gd name="connsiteX4" fmla="*/ 1058211 w 1892959"/>
              <a:gd name="connsiteY4" fmla="*/ 2715331 h 2715331"/>
              <a:gd name="connsiteX5" fmla="*/ 834748 w 1892959"/>
              <a:gd name="connsiteY5" fmla="*/ 2715331 h 2715331"/>
              <a:gd name="connsiteX6" fmla="*/ 834748 w 1892959"/>
              <a:gd name="connsiteY6" fmla="*/ 946480 h 2715331"/>
              <a:gd name="connsiteX7" fmla="*/ 0 w 1892959"/>
              <a:gd name="connsiteY7" fmla="*/ 946480 h 2715331"/>
              <a:gd name="connsiteX0" fmla="*/ 0 w 1892959"/>
              <a:gd name="connsiteY0" fmla="*/ 85243 h 1854094"/>
              <a:gd name="connsiteX1" fmla="*/ 946480 w 1892959"/>
              <a:gd name="connsiteY1" fmla="*/ 0 h 1854094"/>
              <a:gd name="connsiteX2" fmla="*/ 1892959 w 1892959"/>
              <a:gd name="connsiteY2" fmla="*/ 85243 h 1854094"/>
              <a:gd name="connsiteX3" fmla="*/ 1058211 w 1892959"/>
              <a:gd name="connsiteY3" fmla="*/ 85243 h 1854094"/>
              <a:gd name="connsiteX4" fmla="*/ 1058211 w 1892959"/>
              <a:gd name="connsiteY4" fmla="*/ 1854094 h 1854094"/>
              <a:gd name="connsiteX5" fmla="*/ 834748 w 1892959"/>
              <a:gd name="connsiteY5" fmla="*/ 1854094 h 1854094"/>
              <a:gd name="connsiteX6" fmla="*/ 834748 w 1892959"/>
              <a:gd name="connsiteY6" fmla="*/ 85243 h 1854094"/>
              <a:gd name="connsiteX7" fmla="*/ 0 w 1892959"/>
              <a:gd name="connsiteY7" fmla="*/ 85243 h 1854094"/>
              <a:gd name="connsiteX0" fmla="*/ 0 w 1892959"/>
              <a:gd name="connsiteY0" fmla="*/ 182 h 1769033"/>
              <a:gd name="connsiteX1" fmla="*/ 946480 w 1892959"/>
              <a:gd name="connsiteY1" fmla="*/ 0 h 1769033"/>
              <a:gd name="connsiteX2" fmla="*/ 1892959 w 1892959"/>
              <a:gd name="connsiteY2" fmla="*/ 182 h 1769033"/>
              <a:gd name="connsiteX3" fmla="*/ 1058211 w 1892959"/>
              <a:gd name="connsiteY3" fmla="*/ 182 h 1769033"/>
              <a:gd name="connsiteX4" fmla="*/ 1058211 w 1892959"/>
              <a:gd name="connsiteY4" fmla="*/ 1769033 h 1769033"/>
              <a:gd name="connsiteX5" fmla="*/ 834748 w 1892959"/>
              <a:gd name="connsiteY5" fmla="*/ 1769033 h 1769033"/>
              <a:gd name="connsiteX6" fmla="*/ 834748 w 1892959"/>
              <a:gd name="connsiteY6" fmla="*/ 182 h 1769033"/>
              <a:gd name="connsiteX7" fmla="*/ 0 w 1892959"/>
              <a:gd name="connsiteY7" fmla="*/ 182 h 1769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2959" h="1769033">
                <a:moveTo>
                  <a:pt x="0" y="182"/>
                </a:moveTo>
                <a:lnTo>
                  <a:pt x="946480" y="0"/>
                </a:lnTo>
                <a:lnTo>
                  <a:pt x="1892959" y="182"/>
                </a:lnTo>
                <a:lnTo>
                  <a:pt x="1058211" y="182"/>
                </a:lnTo>
                <a:lnTo>
                  <a:pt x="1058211" y="1769033"/>
                </a:lnTo>
                <a:lnTo>
                  <a:pt x="834748" y="1769033"/>
                </a:lnTo>
                <a:lnTo>
                  <a:pt x="834748" y="182"/>
                </a:lnTo>
                <a:lnTo>
                  <a:pt x="0" y="182"/>
                </a:lnTo>
                <a:close/>
              </a:path>
            </a:pathLst>
          </a:cu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560" tIns="36279" rIns="72560" bIns="36279" rtlCol="0" anchor="ctr"/>
          <a:lstStyle/>
          <a:p>
            <a:pPr algn="ctr"/>
            <a:endParaRPr lang="en-US"/>
          </a:p>
        </p:txBody>
      </p:sp>
      <p:sp>
        <p:nvSpPr>
          <p:cNvPr id="108" name="חץ למעלה 50"/>
          <p:cNvSpPr>
            <a:spLocks noChangeAspect="1"/>
          </p:cNvSpPr>
          <p:nvPr/>
        </p:nvSpPr>
        <p:spPr>
          <a:xfrm rot="13729564">
            <a:off x="7355050" y="4240193"/>
            <a:ext cx="269982" cy="514257"/>
          </a:xfrm>
          <a:custGeom>
            <a:avLst/>
            <a:gdLst>
              <a:gd name="connsiteX0" fmla="*/ 0 w 1892959"/>
              <a:gd name="connsiteY0" fmla="*/ 946480 h 2715331"/>
              <a:gd name="connsiteX1" fmla="*/ 946480 w 1892959"/>
              <a:gd name="connsiteY1" fmla="*/ 0 h 2715331"/>
              <a:gd name="connsiteX2" fmla="*/ 1892959 w 1892959"/>
              <a:gd name="connsiteY2" fmla="*/ 946480 h 2715331"/>
              <a:gd name="connsiteX3" fmla="*/ 1058211 w 1892959"/>
              <a:gd name="connsiteY3" fmla="*/ 946480 h 2715331"/>
              <a:gd name="connsiteX4" fmla="*/ 1058211 w 1892959"/>
              <a:gd name="connsiteY4" fmla="*/ 2715331 h 2715331"/>
              <a:gd name="connsiteX5" fmla="*/ 834748 w 1892959"/>
              <a:gd name="connsiteY5" fmla="*/ 2715331 h 2715331"/>
              <a:gd name="connsiteX6" fmla="*/ 834748 w 1892959"/>
              <a:gd name="connsiteY6" fmla="*/ 946480 h 2715331"/>
              <a:gd name="connsiteX7" fmla="*/ 0 w 1892959"/>
              <a:gd name="connsiteY7" fmla="*/ 946480 h 2715331"/>
              <a:gd name="connsiteX0" fmla="*/ 0 w 1892959"/>
              <a:gd name="connsiteY0" fmla="*/ 85243 h 1854094"/>
              <a:gd name="connsiteX1" fmla="*/ 946480 w 1892959"/>
              <a:gd name="connsiteY1" fmla="*/ 0 h 1854094"/>
              <a:gd name="connsiteX2" fmla="*/ 1892959 w 1892959"/>
              <a:gd name="connsiteY2" fmla="*/ 85243 h 1854094"/>
              <a:gd name="connsiteX3" fmla="*/ 1058211 w 1892959"/>
              <a:gd name="connsiteY3" fmla="*/ 85243 h 1854094"/>
              <a:gd name="connsiteX4" fmla="*/ 1058211 w 1892959"/>
              <a:gd name="connsiteY4" fmla="*/ 1854094 h 1854094"/>
              <a:gd name="connsiteX5" fmla="*/ 834748 w 1892959"/>
              <a:gd name="connsiteY5" fmla="*/ 1854094 h 1854094"/>
              <a:gd name="connsiteX6" fmla="*/ 834748 w 1892959"/>
              <a:gd name="connsiteY6" fmla="*/ 85243 h 1854094"/>
              <a:gd name="connsiteX7" fmla="*/ 0 w 1892959"/>
              <a:gd name="connsiteY7" fmla="*/ 85243 h 1854094"/>
              <a:gd name="connsiteX0" fmla="*/ 0 w 1892959"/>
              <a:gd name="connsiteY0" fmla="*/ 182 h 1769033"/>
              <a:gd name="connsiteX1" fmla="*/ 946480 w 1892959"/>
              <a:gd name="connsiteY1" fmla="*/ 0 h 1769033"/>
              <a:gd name="connsiteX2" fmla="*/ 1892959 w 1892959"/>
              <a:gd name="connsiteY2" fmla="*/ 182 h 1769033"/>
              <a:gd name="connsiteX3" fmla="*/ 1058211 w 1892959"/>
              <a:gd name="connsiteY3" fmla="*/ 182 h 1769033"/>
              <a:gd name="connsiteX4" fmla="*/ 1058211 w 1892959"/>
              <a:gd name="connsiteY4" fmla="*/ 1769033 h 1769033"/>
              <a:gd name="connsiteX5" fmla="*/ 834748 w 1892959"/>
              <a:gd name="connsiteY5" fmla="*/ 1769033 h 1769033"/>
              <a:gd name="connsiteX6" fmla="*/ 834748 w 1892959"/>
              <a:gd name="connsiteY6" fmla="*/ 182 h 1769033"/>
              <a:gd name="connsiteX7" fmla="*/ 0 w 1892959"/>
              <a:gd name="connsiteY7" fmla="*/ 182 h 1769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2959" h="1769033">
                <a:moveTo>
                  <a:pt x="0" y="182"/>
                </a:moveTo>
                <a:lnTo>
                  <a:pt x="946480" y="0"/>
                </a:lnTo>
                <a:lnTo>
                  <a:pt x="1892959" y="182"/>
                </a:lnTo>
                <a:lnTo>
                  <a:pt x="1058211" y="182"/>
                </a:lnTo>
                <a:lnTo>
                  <a:pt x="1058211" y="1769033"/>
                </a:lnTo>
                <a:lnTo>
                  <a:pt x="834748" y="1769033"/>
                </a:lnTo>
                <a:lnTo>
                  <a:pt x="834748" y="182"/>
                </a:lnTo>
                <a:lnTo>
                  <a:pt x="0" y="182"/>
                </a:lnTo>
                <a:close/>
              </a:path>
            </a:pathLst>
          </a:cu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560" tIns="36279" rIns="72560" bIns="36279" rtlCol="0" anchor="ctr"/>
          <a:lstStyle/>
          <a:p>
            <a:pPr algn="ctr"/>
            <a:endParaRPr lang="en-US"/>
          </a:p>
        </p:txBody>
      </p:sp>
      <p:sp>
        <p:nvSpPr>
          <p:cNvPr id="109" name="חץ למעלה 50"/>
          <p:cNvSpPr/>
          <p:nvPr/>
        </p:nvSpPr>
        <p:spPr>
          <a:xfrm rot="10800000">
            <a:off x="6499296" y="4960091"/>
            <a:ext cx="197346" cy="339979"/>
          </a:xfrm>
          <a:custGeom>
            <a:avLst/>
            <a:gdLst>
              <a:gd name="connsiteX0" fmla="*/ 0 w 1892959"/>
              <a:gd name="connsiteY0" fmla="*/ 946480 h 2715331"/>
              <a:gd name="connsiteX1" fmla="*/ 946480 w 1892959"/>
              <a:gd name="connsiteY1" fmla="*/ 0 h 2715331"/>
              <a:gd name="connsiteX2" fmla="*/ 1892959 w 1892959"/>
              <a:gd name="connsiteY2" fmla="*/ 946480 h 2715331"/>
              <a:gd name="connsiteX3" fmla="*/ 1058211 w 1892959"/>
              <a:gd name="connsiteY3" fmla="*/ 946480 h 2715331"/>
              <a:gd name="connsiteX4" fmla="*/ 1058211 w 1892959"/>
              <a:gd name="connsiteY4" fmla="*/ 2715331 h 2715331"/>
              <a:gd name="connsiteX5" fmla="*/ 834748 w 1892959"/>
              <a:gd name="connsiteY5" fmla="*/ 2715331 h 2715331"/>
              <a:gd name="connsiteX6" fmla="*/ 834748 w 1892959"/>
              <a:gd name="connsiteY6" fmla="*/ 946480 h 2715331"/>
              <a:gd name="connsiteX7" fmla="*/ 0 w 1892959"/>
              <a:gd name="connsiteY7" fmla="*/ 946480 h 2715331"/>
              <a:gd name="connsiteX0" fmla="*/ 0 w 1892959"/>
              <a:gd name="connsiteY0" fmla="*/ 85243 h 1854094"/>
              <a:gd name="connsiteX1" fmla="*/ 946480 w 1892959"/>
              <a:gd name="connsiteY1" fmla="*/ 0 h 1854094"/>
              <a:gd name="connsiteX2" fmla="*/ 1892959 w 1892959"/>
              <a:gd name="connsiteY2" fmla="*/ 85243 h 1854094"/>
              <a:gd name="connsiteX3" fmla="*/ 1058211 w 1892959"/>
              <a:gd name="connsiteY3" fmla="*/ 85243 h 1854094"/>
              <a:gd name="connsiteX4" fmla="*/ 1058211 w 1892959"/>
              <a:gd name="connsiteY4" fmla="*/ 1854094 h 1854094"/>
              <a:gd name="connsiteX5" fmla="*/ 834748 w 1892959"/>
              <a:gd name="connsiteY5" fmla="*/ 1854094 h 1854094"/>
              <a:gd name="connsiteX6" fmla="*/ 834748 w 1892959"/>
              <a:gd name="connsiteY6" fmla="*/ 85243 h 1854094"/>
              <a:gd name="connsiteX7" fmla="*/ 0 w 1892959"/>
              <a:gd name="connsiteY7" fmla="*/ 85243 h 1854094"/>
              <a:gd name="connsiteX0" fmla="*/ 0 w 1892959"/>
              <a:gd name="connsiteY0" fmla="*/ 182 h 1769033"/>
              <a:gd name="connsiteX1" fmla="*/ 946480 w 1892959"/>
              <a:gd name="connsiteY1" fmla="*/ 0 h 1769033"/>
              <a:gd name="connsiteX2" fmla="*/ 1892959 w 1892959"/>
              <a:gd name="connsiteY2" fmla="*/ 182 h 1769033"/>
              <a:gd name="connsiteX3" fmla="*/ 1058211 w 1892959"/>
              <a:gd name="connsiteY3" fmla="*/ 182 h 1769033"/>
              <a:gd name="connsiteX4" fmla="*/ 1058211 w 1892959"/>
              <a:gd name="connsiteY4" fmla="*/ 1769033 h 1769033"/>
              <a:gd name="connsiteX5" fmla="*/ 834748 w 1892959"/>
              <a:gd name="connsiteY5" fmla="*/ 1769033 h 1769033"/>
              <a:gd name="connsiteX6" fmla="*/ 834748 w 1892959"/>
              <a:gd name="connsiteY6" fmla="*/ 182 h 1769033"/>
              <a:gd name="connsiteX7" fmla="*/ 0 w 1892959"/>
              <a:gd name="connsiteY7" fmla="*/ 182 h 1769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2959" h="1769033">
                <a:moveTo>
                  <a:pt x="0" y="182"/>
                </a:moveTo>
                <a:lnTo>
                  <a:pt x="946480" y="0"/>
                </a:lnTo>
                <a:lnTo>
                  <a:pt x="1892959" y="182"/>
                </a:lnTo>
                <a:lnTo>
                  <a:pt x="1058211" y="182"/>
                </a:lnTo>
                <a:lnTo>
                  <a:pt x="1058211" y="1769033"/>
                </a:lnTo>
                <a:lnTo>
                  <a:pt x="834748" y="1769033"/>
                </a:lnTo>
                <a:lnTo>
                  <a:pt x="834748" y="182"/>
                </a:lnTo>
                <a:lnTo>
                  <a:pt x="0" y="182"/>
                </a:lnTo>
                <a:close/>
              </a:path>
            </a:pathLst>
          </a:cu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560" tIns="36279" rIns="72560" bIns="36279" rtlCol="0" anchor="ctr"/>
          <a:lstStyle/>
          <a:p>
            <a:pPr algn="ctr"/>
            <a:endParaRPr lang="en-US"/>
          </a:p>
        </p:txBody>
      </p:sp>
      <p:sp>
        <p:nvSpPr>
          <p:cNvPr id="110" name="חץ למעלה 50"/>
          <p:cNvSpPr/>
          <p:nvPr/>
        </p:nvSpPr>
        <p:spPr>
          <a:xfrm rot="10800000">
            <a:off x="4629415" y="3712054"/>
            <a:ext cx="197346" cy="339979"/>
          </a:xfrm>
          <a:custGeom>
            <a:avLst/>
            <a:gdLst>
              <a:gd name="connsiteX0" fmla="*/ 0 w 1892959"/>
              <a:gd name="connsiteY0" fmla="*/ 946480 h 2715331"/>
              <a:gd name="connsiteX1" fmla="*/ 946480 w 1892959"/>
              <a:gd name="connsiteY1" fmla="*/ 0 h 2715331"/>
              <a:gd name="connsiteX2" fmla="*/ 1892959 w 1892959"/>
              <a:gd name="connsiteY2" fmla="*/ 946480 h 2715331"/>
              <a:gd name="connsiteX3" fmla="*/ 1058211 w 1892959"/>
              <a:gd name="connsiteY3" fmla="*/ 946480 h 2715331"/>
              <a:gd name="connsiteX4" fmla="*/ 1058211 w 1892959"/>
              <a:gd name="connsiteY4" fmla="*/ 2715331 h 2715331"/>
              <a:gd name="connsiteX5" fmla="*/ 834748 w 1892959"/>
              <a:gd name="connsiteY5" fmla="*/ 2715331 h 2715331"/>
              <a:gd name="connsiteX6" fmla="*/ 834748 w 1892959"/>
              <a:gd name="connsiteY6" fmla="*/ 946480 h 2715331"/>
              <a:gd name="connsiteX7" fmla="*/ 0 w 1892959"/>
              <a:gd name="connsiteY7" fmla="*/ 946480 h 2715331"/>
              <a:gd name="connsiteX0" fmla="*/ 0 w 1892959"/>
              <a:gd name="connsiteY0" fmla="*/ 85243 h 1854094"/>
              <a:gd name="connsiteX1" fmla="*/ 946480 w 1892959"/>
              <a:gd name="connsiteY1" fmla="*/ 0 h 1854094"/>
              <a:gd name="connsiteX2" fmla="*/ 1892959 w 1892959"/>
              <a:gd name="connsiteY2" fmla="*/ 85243 h 1854094"/>
              <a:gd name="connsiteX3" fmla="*/ 1058211 w 1892959"/>
              <a:gd name="connsiteY3" fmla="*/ 85243 h 1854094"/>
              <a:gd name="connsiteX4" fmla="*/ 1058211 w 1892959"/>
              <a:gd name="connsiteY4" fmla="*/ 1854094 h 1854094"/>
              <a:gd name="connsiteX5" fmla="*/ 834748 w 1892959"/>
              <a:gd name="connsiteY5" fmla="*/ 1854094 h 1854094"/>
              <a:gd name="connsiteX6" fmla="*/ 834748 w 1892959"/>
              <a:gd name="connsiteY6" fmla="*/ 85243 h 1854094"/>
              <a:gd name="connsiteX7" fmla="*/ 0 w 1892959"/>
              <a:gd name="connsiteY7" fmla="*/ 85243 h 1854094"/>
              <a:gd name="connsiteX0" fmla="*/ 0 w 1892959"/>
              <a:gd name="connsiteY0" fmla="*/ 182 h 1769033"/>
              <a:gd name="connsiteX1" fmla="*/ 946480 w 1892959"/>
              <a:gd name="connsiteY1" fmla="*/ 0 h 1769033"/>
              <a:gd name="connsiteX2" fmla="*/ 1892959 w 1892959"/>
              <a:gd name="connsiteY2" fmla="*/ 182 h 1769033"/>
              <a:gd name="connsiteX3" fmla="*/ 1058211 w 1892959"/>
              <a:gd name="connsiteY3" fmla="*/ 182 h 1769033"/>
              <a:gd name="connsiteX4" fmla="*/ 1058211 w 1892959"/>
              <a:gd name="connsiteY4" fmla="*/ 1769033 h 1769033"/>
              <a:gd name="connsiteX5" fmla="*/ 834748 w 1892959"/>
              <a:gd name="connsiteY5" fmla="*/ 1769033 h 1769033"/>
              <a:gd name="connsiteX6" fmla="*/ 834748 w 1892959"/>
              <a:gd name="connsiteY6" fmla="*/ 182 h 1769033"/>
              <a:gd name="connsiteX7" fmla="*/ 0 w 1892959"/>
              <a:gd name="connsiteY7" fmla="*/ 182 h 1769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2959" h="1769033">
                <a:moveTo>
                  <a:pt x="0" y="182"/>
                </a:moveTo>
                <a:lnTo>
                  <a:pt x="946480" y="0"/>
                </a:lnTo>
                <a:lnTo>
                  <a:pt x="1892959" y="182"/>
                </a:lnTo>
                <a:lnTo>
                  <a:pt x="1058211" y="182"/>
                </a:lnTo>
                <a:lnTo>
                  <a:pt x="1058211" y="1769033"/>
                </a:lnTo>
                <a:lnTo>
                  <a:pt x="834748" y="1769033"/>
                </a:lnTo>
                <a:lnTo>
                  <a:pt x="834748" y="182"/>
                </a:lnTo>
                <a:lnTo>
                  <a:pt x="0" y="182"/>
                </a:lnTo>
                <a:close/>
              </a:path>
            </a:pathLst>
          </a:cu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560" tIns="36279" rIns="72560" bIns="36279" rtlCol="0" anchor="ctr"/>
          <a:lstStyle/>
          <a:p>
            <a:pPr algn="ctr"/>
            <a:endParaRPr lang="en-US"/>
          </a:p>
        </p:txBody>
      </p:sp>
      <p:sp>
        <p:nvSpPr>
          <p:cNvPr id="111" name="מלבן מעוגל 110"/>
          <p:cNvSpPr/>
          <p:nvPr/>
        </p:nvSpPr>
        <p:spPr>
          <a:xfrm>
            <a:off x="4343684" y="3026238"/>
            <a:ext cx="914337" cy="685816"/>
          </a:xfrm>
          <a:prstGeom prst="roundRect">
            <a:avLst/>
          </a:prstGeom>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lIns="72560" tIns="36279" rIns="72560" bIns="36279" rtlCol="0" anchor="ctr"/>
          <a:lstStyle/>
          <a:p>
            <a:pPr marL="75582" indent="-75582">
              <a:buFont typeface="Arial" panose="020B0604020202020204" pitchFamily="34" charset="0"/>
              <a:buChar char="•"/>
            </a:pPr>
            <a:r>
              <a:rPr lang="en-US" sz="1400" dirty="0"/>
              <a:t>Let7</a:t>
            </a:r>
          </a:p>
          <a:p>
            <a:pPr marL="75582" indent="-75582">
              <a:buFont typeface="Arial" panose="020B0604020202020204" pitchFamily="34" charset="0"/>
              <a:buChar char="•"/>
            </a:pPr>
            <a:r>
              <a:rPr lang="en-US" sz="1400" dirty="0"/>
              <a:t>miR134</a:t>
            </a:r>
          </a:p>
          <a:p>
            <a:pPr marL="75582" indent="-75582">
              <a:buFont typeface="Arial" panose="020B0604020202020204" pitchFamily="34" charset="0"/>
              <a:buChar char="•"/>
            </a:pPr>
            <a:r>
              <a:rPr lang="en-US" sz="1400" b="1" dirty="0">
                <a:solidFill>
                  <a:schemeClr val="accent4"/>
                </a:solidFill>
              </a:rPr>
              <a:t>miR200</a:t>
            </a:r>
          </a:p>
        </p:txBody>
      </p:sp>
      <p:sp>
        <p:nvSpPr>
          <p:cNvPr id="112" name="חץ למעלה 50"/>
          <p:cNvSpPr/>
          <p:nvPr/>
        </p:nvSpPr>
        <p:spPr>
          <a:xfrm rot="5400000">
            <a:off x="5219324" y="5387921"/>
            <a:ext cx="313128" cy="335730"/>
          </a:xfrm>
          <a:custGeom>
            <a:avLst/>
            <a:gdLst>
              <a:gd name="connsiteX0" fmla="*/ 0 w 1892959"/>
              <a:gd name="connsiteY0" fmla="*/ 946480 h 2715331"/>
              <a:gd name="connsiteX1" fmla="*/ 946480 w 1892959"/>
              <a:gd name="connsiteY1" fmla="*/ 0 h 2715331"/>
              <a:gd name="connsiteX2" fmla="*/ 1892959 w 1892959"/>
              <a:gd name="connsiteY2" fmla="*/ 946480 h 2715331"/>
              <a:gd name="connsiteX3" fmla="*/ 1058211 w 1892959"/>
              <a:gd name="connsiteY3" fmla="*/ 946480 h 2715331"/>
              <a:gd name="connsiteX4" fmla="*/ 1058211 w 1892959"/>
              <a:gd name="connsiteY4" fmla="*/ 2715331 h 2715331"/>
              <a:gd name="connsiteX5" fmla="*/ 834748 w 1892959"/>
              <a:gd name="connsiteY5" fmla="*/ 2715331 h 2715331"/>
              <a:gd name="connsiteX6" fmla="*/ 834748 w 1892959"/>
              <a:gd name="connsiteY6" fmla="*/ 946480 h 2715331"/>
              <a:gd name="connsiteX7" fmla="*/ 0 w 1892959"/>
              <a:gd name="connsiteY7" fmla="*/ 946480 h 2715331"/>
              <a:gd name="connsiteX0" fmla="*/ 0 w 1892959"/>
              <a:gd name="connsiteY0" fmla="*/ 85243 h 1854094"/>
              <a:gd name="connsiteX1" fmla="*/ 946480 w 1892959"/>
              <a:gd name="connsiteY1" fmla="*/ 0 h 1854094"/>
              <a:gd name="connsiteX2" fmla="*/ 1892959 w 1892959"/>
              <a:gd name="connsiteY2" fmla="*/ 85243 h 1854094"/>
              <a:gd name="connsiteX3" fmla="*/ 1058211 w 1892959"/>
              <a:gd name="connsiteY3" fmla="*/ 85243 h 1854094"/>
              <a:gd name="connsiteX4" fmla="*/ 1058211 w 1892959"/>
              <a:gd name="connsiteY4" fmla="*/ 1854094 h 1854094"/>
              <a:gd name="connsiteX5" fmla="*/ 834748 w 1892959"/>
              <a:gd name="connsiteY5" fmla="*/ 1854094 h 1854094"/>
              <a:gd name="connsiteX6" fmla="*/ 834748 w 1892959"/>
              <a:gd name="connsiteY6" fmla="*/ 85243 h 1854094"/>
              <a:gd name="connsiteX7" fmla="*/ 0 w 1892959"/>
              <a:gd name="connsiteY7" fmla="*/ 85243 h 1854094"/>
              <a:gd name="connsiteX0" fmla="*/ 0 w 1892959"/>
              <a:gd name="connsiteY0" fmla="*/ 182 h 1769033"/>
              <a:gd name="connsiteX1" fmla="*/ 946480 w 1892959"/>
              <a:gd name="connsiteY1" fmla="*/ 0 h 1769033"/>
              <a:gd name="connsiteX2" fmla="*/ 1892959 w 1892959"/>
              <a:gd name="connsiteY2" fmla="*/ 182 h 1769033"/>
              <a:gd name="connsiteX3" fmla="*/ 1058211 w 1892959"/>
              <a:gd name="connsiteY3" fmla="*/ 182 h 1769033"/>
              <a:gd name="connsiteX4" fmla="*/ 1058211 w 1892959"/>
              <a:gd name="connsiteY4" fmla="*/ 1769033 h 1769033"/>
              <a:gd name="connsiteX5" fmla="*/ 834748 w 1892959"/>
              <a:gd name="connsiteY5" fmla="*/ 1769033 h 1769033"/>
              <a:gd name="connsiteX6" fmla="*/ 834748 w 1892959"/>
              <a:gd name="connsiteY6" fmla="*/ 182 h 1769033"/>
              <a:gd name="connsiteX7" fmla="*/ 0 w 1892959"/>
              <a:gd name="connsiteY7" fmla="*/ 182 h 1769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2959" h="1769033">
                <a:moveTo>
                  <a:pt x="0" y="182"/>
                </a:moveTo>
                <a:lnTo>
                  <a:pt x="946480" y="0"/>
                </a:lnTo>
                <a:lnTo>
                  <a:pt x="1892959" y="182"/>
                </a:lnTo>
                <a:lnTo>
                  <a:pt x="1058211" y="182"/>
                </a:lnTo>
                <a:lnTo>
                  <a:pt x="1058211" y="1769033"/>
                </a:lnTo>
                <a:lnTo>
                  <a:pt x="834748" y="1769033"/>
                </a:lnTo>
                <a:lnTo>
                  <a:pt x="834748" y="182"/>
                </a:lnTo>
                <a:lnTo>
                  <a:pt x="0" y="182"/>
                </a:lnTo>
                <a:close/>
              </a:path>
            </a:pathLst>
          </a:cu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560" tIns="36279" rIns="72560" bIns="36279" rtlCol="0" anchor="ctr"/>
          <a:lstStyle/>
          <a:p>
            <a:pPr algn="ctr"/>
            <a:endParaRPr lang="en-US" dirty="0"/>
          </a:p>
        </p:txBody>
      </p:sp>
      <p:sp>
        <p:nvSpPr>
          <p:cNvPr id="113" name="חץ למטה 112"/>
          <p:cNvSpPr/>
          <p:nvPr/>
        </p:nvSpPr>
        <p:spPr>
          <a:xfrm rot="8067916" flipH="1" flipV="1">
            <a:off x="5269421" y="1950658"/>
            <a:ext cx="399891" cy="1097163"/>
          </a:xfrm>
          <a:prstGeom prst="down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560" tIns="36279" rIns="72560" bIns="36279" rtlCol="0" anchor="ctr"/>
          <a:lstStyle/>
          <a:p>
            <a:pPr algn="ctr"/>
            <a:endParaRPr lang="en-US"/>
          </a:p>
        </p:txBody>
      </p:sp>
      <p:sp>
        <p:nvSpPr>
          <p:cNvPr id="114" name="TextBox 113"/>
          <p:cNvSpPr txBox="1"/>
          <p:nvPr/>
        </p:nvSpPr>
        <p:spPr>
          <a:xfrm rot="2662053">
            <a:off x="4968376" y="2321868"/>
            <a:ext cx="869689" cy="244276"/>
          </a:xfrm>
          <a:prstGeom prst="rect">
            <a:avLst/>
          </a:prstGeom>
          <a:noFill/>
          <a:ln>
            <a:noFill/>
          </a:ln>
        </p:spPr>
        <p:txBody>
          <a:bodyPr wrap="square" lIns="72560" tIns="36279" rIns="72560" bIns="36279" rtlCol="0">
            <a:spAutoFit/>
          </a:bodyPr>
          <a:lstStyle/>
          <a:p>
            <a:r>
              <a:rPr lang="en-US" sz="900" b="1" dirty="0">
                <a:solidFill>
                  <a:schemeClr val="bg1"/>
                </a:solidFill>
              </a:rPr>
              <a:t>(</a:t>
            </a:r>
            <a:r>
              <a:rPr lang="en-US" sz="1100" b="1" dirty="0">
                <a:solidFill>
                  <a:schemeClr val="bg1"/>
                </a:solidFill>
              </a:rPr>
              <a:t>PI3K/</a:t>
            </a:r>
            <a:r>
              <a:rPr lang="en-US" sz="1100" b="1" dirty="0" err="1">
                <a:solidFill>
                  <a:schemeClr val="bg1"/>
                </a:solidFill>
              </a:rPr>
              <a:t>akt</a:t>
            </a:r>
            <a:r>
              <a:rPr lang="en-US" sz="900" b="1" dirty="0">
                <a:solidFill>
                  <a:schemeClr val="bg1"/>
                </a:solidFill>
              </a:rPr>
              <a:t>)</a:t>
            </a:r>
          </a:p>
        </p:txBody>
      </p:sp>
      <p:cxnSp>
        <p:nvCxnSpPr>
          <p:cNvPr id="115" name="מחבר חץ ישר 114"/>
          <p:cNvCxnSpPr/>
          <p:nvPr/>
        </p:nvCxnSpPr>
        <p:spPr>
          <a:xfrm>
            <a:off x="1442170" y="3729720"/>
            <a:ext cx="490855" cy="1476903"/>
          </a:xfrm>
          <a:prstGeom prst="straightConnector1">
            <a:avLst/>
          </a:prstGeom>
          <a:ln w="28575">
            <a:solidFill>
              <a:schemeClr val="tx2"/>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6" name="TextBox 115"/>
          <p:cNvSpPr txBox="1"/>
          <p:nvPr/>
        </p:nvSpPr>
        <p:spPr>
          <a:xfrm>
            <a:off x="2282014" y="3303762"/>
            <a:ext cx="747107" cy="459447"/>
          </a:xfrm>
          <a:prstGeom prst="roundRect">
            <a:avLst/>
          </a:prstGeom>
          <a:solidFill>
            <a:schemeClr val="accent6">
              <a:lumMod val="20000"/>
              <a:lumOff val="80000"/>
            </a:schemeClr>
          </a:solidFill>
          <a:ln>
            <a:solidFill>
              <a:schemeClr val="tx1"/>
            </a:solidFill>
          </a:ln>
        </p:spPr>
        <p:txBody>
          <a:bodyPr wrap="square" lIns="72560" tIns="36279" rIns="72560" bIns="36279" rtlCol="0">
            <a:spAutoFit/>
          </a:bodyPr>
          <a:lstStyle/>
          <a:p>
            <a:pPr algn="ctr"/>
            <a:r>
              <a:rPr lang="en-US" sz="2200" b="1" dirty="0"/>
              <a:t>H19       </a:t>
            </a:r>
          </a:p>
        </p:txBody>
      </p:sp>
      <p:cxnSp>
        <p:nvCxnSpPr>
          <p:cNvPr id="117" name="מחבר חץ ישר 116"/>
          <p:cNvCxnSpPr>
            <a:endCxn id="98" idx="0"/>
          </p:cNvCxnSpPr>
          <p:nvPr/>
        </p:nvCxnSpPr>
        <p:spPr>
          <a:xfrm flipH="1">
            <a:off x="6704213" y="3419486"/>
            <a:ext cx="755507" cy="1206989"/>
          </a:xfrm>
          <a:prstGeom prst="straightConnector1">
            <a:avLst/>
          </a:prstGeom>
          <a:ln w="28575">
            <a:solidFill>
              <a:schemeClr val="tx2"/>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727585" y="3371849"/>
            <a:ext cx="921605" cy="351333"/>
          </a:xfrm>
          <a:prstGeom prst="roundRect">
            <a:avLst/>
          </a:prstGeom>
          <a:solidFill>
            <a:schemeClr val="accent6">
              <a:lumMod val="20000"/>
              <a:lumOff val="80000"/>
            </a:schemeClr>
          </a:solidFill>
          <a:ln>
            <a:solidFill>
              <a:schemeClr val="tx1"/>
            </a:solidFill>
          </a:ln>
        </p:spPr>
        <p:txBody>
          <a:bodyPr wrap="square" lIns="72560" tIns="36279" rIns="72560" bIns="36279" rtlCol="0">
            <a:spAutoFit/>
          </a:bodyPr>
          <a:lstStyle/>
          <a:p>
            <a:pPr algn="ctr"/>
            <a:r>
              <a:rPr lang="en-US" sz="1600" b="1" dirty="0"/>
              <a:t>miR675       </a:t>
            </a:r>
          </a:p>
        </p:txBody>
      </p:sp>
      <p:cxnSp>
        <p:nvCxnSpPr>
          <p:cNvPr id="119" name="מחבר חץ ישר 118"/>
          <p:cNvCxnSpPr/>
          <p:nvPr/>
        </p:nvCxnSpPr>
        <p:spPr>
          <a:xfrm>
            <a:off x="2495420" y="2624364"/>
            <a:ext cx="342876" cy="318888"/>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20" name="מלבן 119"/>
          <p:cNvSpPr/>
          <p:nvPr/>
        </p:nvSpPr>
        <p:spPr>
          <a:xfrm>
            <a:off x="3028864" y="2797633"/>
            <a:ext cx="786136" cy="319488"/>
          </a:xfrm>
          <a:prstGeom prst="rect">
            <a:avLst/>
          </a:prstGeom>
        </p:spPr>
        <p:txBody>
          <a:bodyPr wrap="none" lIns="72560" tIns="36279" rIns="72560" bIns="36279">
            <a:spAutoFit/>
          </a:bodyPr>
          <a:lstStyle/>
          <a:p>
            <a:r>
              <a:rPr lang="en-US" sz="1600" b="1" dirty="0"/>
              <a:t>HNF4</a:t>
            </a:r>
            <a:r>
              <a:rPr lang="en-US" sz="1600" b="1" dirty="0">
                <a:latin typeface="Symbol" panose="05050102010706020507" pitchFamily="18" charset="2"/>
              </a:rPr>
              <a:t>a</a:t>
            </a:r>
            <a:r>
              <a:rPr lang="en-US" sz="1600" b="1" dirty="0"/>
              <a:t> </a:t>
            </a:r>
          </a:p>
        </p:txBody>
      </p:sp>
      <p:cxnSp>
        <p:nvCxnSpPr>
          <p:cNvPr id="121" name="מחבר חץ ישר 120"/>
          <p:cNvCxnSpPr/>
          <p:nvPr/>
        </p:nvCxnSpPr>
        <p:spPr>
          <a:xfrm flipH="1">
            <a:off x="2798212" y="3115192"/>
            <a:ext cx="94904" cy="265560"/>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22" name="חץ מעוקל שמאלה 121"/>
          <p:cNvSpPr/>
          <p:nvPr/>
        </p:nvSpPr>
        <p:spPr>
          <a:xfrm rot="18491304" flipH="1" flipV="1">
            <a:off x="4039266" y="2661210"/>
            <a:ext cx="547656" cy="3363989"/>
          </a:xfrm>
          <a:prstGeom prst="curvedLeftArrow">
            <a:avLst>
              <a:gd name="adj1" fmla="val 2813"/>
              <a:gd name="adj2" fmla="val 0"/>
              <a:gd name="adj3" fmla="val 12682"/>
            </a:avLst>
          </a:prstGeom>
          <a:solidFill>
            <a:srgbClr val="C00000"/>
          </a:solidFill>
          <a:ln cap="flat">
            <a:solidFill>
              <a:srgbClr val="C00000"/>
            </a:solidFill>
            <a:prstDash val="solid"/>
            <a:miter lim="800000"/>
            <a:headEnd type="diamond" w="sm" len="sm"/>
            <a:tailEnd w="sm" len="sm"/>
          </a:ln>
        </p:spPr>
        <p:style>
          <a:lnRef idx="2">
            <a:schemeClr val="accent1">
              <a:shade val="50000"/>
            </a:schemeClr>
          </a:lnRef>
          <a:fillRef idx="1">
            <a:schemeClr val="accent1"/>
          </a:fillRef>
          <a:effectRef idx="0">
            <a:schemeClr val="accent1"/>
          </a:effectRef>
          <a:fontRef idx="minor">
            <a:schemeClr val="lt1"/>
          </a:fontRef>
        </p:style>
        <p:txBody>
          <a:bodyPr lIns="72560" tIns="36279" rIns="72560" bIns="36279" rtlCol="0" anchor="ctr"/>
          <a:lstStyle/>
          <a:p>
            <a:pPr algn="ctr"/>
            <a:endParaRPr lang="en-US">
              <a:solidFill>
                <a:schemeClr val="tx1"/>
              </a:solidFill>
            </a:endParaRPr>
          </a:p>
        </p:txBody>
      </p:sp>
      <p:cxnSp>
        <p:nvCxnSpPr>
          <p:cNvPr id="123" name="מחבר חץ ישר 122"/>
          <p:cNvCxnSpPr/>
          <p:nvPr/>
        </p:nvCxnSpPr>
        <p:spPr>
          <a:xfrm>
            <a:off x="5943600" y="4876800"/>
            <a:ext cx="365674" cy="278917"/>
          </a:xfrm>
          <a:prstGeom prst="straightConnector1">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4" name="חץ למעלה 50"/>
          <p:cNvSpPr/>
          <p:nvPr/>
        </p:nvSpPr>
        <p:spPr>
          <a:xfrm rot="10800000">
            <a:off x="5654367" y="4915159"/>
            <a:ext cx="306833" cy="467470"/>
          </a:xfrm>
          <a:custGeom>
            <a:avLst/>
            <a:gdLst>
              <a:gd name="connsiteX0" fmla="*/ 0 w 1892959"/>
              <a:gd name="connsiteY0" fmla="*/ 946480 h 2715331"/>
              <a:gd name="connsiteX1" fmla="*/ 946480 w 1892959"/>
              <a:gd name="connsiteY1" fmla="*/ 0 h 2715331"/>
              <a:gd name="connsiteX2" fmla="*/ 1892959 w 1892959"/>
              <a:gd name="connsiteY2" fmla="*/ 946480 h 2715331"/>
              <a:gd name="connsiteX3" fmla="*/ 1058211 w 1892959"/>
              <a:gd name="connsiteY3" fmla="*/ 946480 h 2715331"/>
              <a:gd name="connsiteX4" fmla="*/ 1058211 w 1892959"/>
              <a:gd name="connsiteY4" fmla="*/ 2715331 h 2715331"/>
              <a:gd name="connsiteX5" fmla="*/ 834748 w 1892959"/>
              <a:gd name="connsiteY5" fmla="*/ 2715331 h 2715331"/>
              <a:gd name="connsiteX6" fmla="*/ 834748 w 1892959"/>
              <a:gd name="connsiteY6" fmla="*/ 946480 h 2715331"/>
              <a:gd name="connsiteX7" fmla="*/ 0 w 1892959"/>
              <a:gd name="connsiteY7" fmla="*/ 946480 h 2715331"/>
              <a:gd name="connsiteX0" fmla="*/ 0 w 1892959"/>
              <a:gd name="connsiteY0" fmla="*/ 85243 h 1854094"/>
              <a:gd name="connsiteX1" fmla="*/ 946480 w 1892959"/>
              <a:gd name="connsiteY1" fmla="*/ 0 h 1854094"/>
              <a:gd name="connsiteX2" fmla="*/ 1892959 w 1892959"/>
              <a:gd name="connsiteY2" fmla="*/ 85243 h 1854094"/>
              <a:gd name="connsiteX3" fmla="*/ 1058211 w 1892959"/>
              <a:gd name="connsiteY3" fmla="*/ 85243 h 1854094"/>
              <a:gd name="connsiteX4" fmla="*/ 1058211 w 1892959"/>
              <a:gd name="connsiteY4" fmla="*/ 1854094 h 1854094"/>
              <a:gd name="connsiteX5" fmla="*/ 834748 w 1892959"/>
              <a:gd name="connsiteY5" fmla="*/ 1854094 h 1854094"/>
              <a:gd name="connsiteX6" fmla="*/ 834748 w 1892959"/>
              <a:gd name="connsiteY6" fmla="*/ 85243 h 1854094"/>
              <a:gd name="connsiteX7" fmla="*/ 0 w 1892959"/>
              <a:gd name="connsiteY7" fmla="*/ 85243 h 1854094"/>
              <a:gd name="connsiteX0" fmla="*/ 0 w 1892959"/>
              <a:gd name="connsiteY0" fmla="*/ 182 h 1769033"/>
              <a:gd name="connsiteX1" fmla="*/ 946480 w 1892959"/>
              <a:gd name="connsiteY1" fmla="*/ 0 h 1769033"/>
              <a:gd name="connsiteX2" fmla="*/ 1892959 w 1892959"/>
              <a:gd name="connsiteY2" fmla="*/ 182 h 1769033"/>
              <a:gd name="connsiteX3" fmla="*/ 1058211 w 1892959"/>
              <a:gd name="connsiteY3" fmla="*/ 182 h 1769033"/>
              <a:gd name="connsiteX4" fmla="*/ 1058211 w 1892959"/>
              <a:gd name="connsiteY4" fmla="*/ 1769033 h 1769033"/>
              <a:gd name="connsiteX5" fmla="*/ 834748 w 1892959"/>
              <a:gd name="connsiteY5" fmla="*/ 1769033 h 1769033"/>
              <a:gd name="connsiteX6" fmla="*/ 834748 w 1892959"/>
              <a:gd name="connsiteY6" fmla="*/ 182 h 1769033"/>
              <a:gd name="connsiteX7" fmla="*/ 0 w 1892959"/>
              <a:gd name="connsiteY7" fmla="*/ 182 h 1769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2959" h="1769033">
                <a:moveTo>
                  <a:pt x="0" y="182"/>
                </a:moveTo>
                <a:lnTo>
                  <a:pt x="946480" y="0"/>
                </a:lnTo>
                <a:lnTo>
                  <a:pt x="1892959" y="182"/>
                </a:lnTo>
                <a:lnTo>
                  <a:pt x="1058211" y="182"/>
                </a:lnTo>
                <a:lnTo>
                  <a:pt x="1058211" y="1769033"/>
                </a:lnTo>
                <a:lnTo>
                  <a:pt x="834748" y="1769033"/>
                </a:lnTo>
                <a:lnTo>
                  <a:pt x="834748" y="182"/>
                </a:lnTo>
                <a:lnTo>
                  <a:pt x="0" y="182"/>
                </a:lnTo>
                <a:close/>
              </a:path>
            </a:pathLst>
          </a:cu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560" tIns="36279" rIns="72560" bIns="36279" rtlCol="0" anchor="ctr"/>
          <a:lstStyle/>
          <a:p>
            <a:pPr algn="ctr"/>
            <a:endParaRPr lang="en-US"/>
          </a:p>
        </p:txBody>
      </p:sp>
      <p:sp>
        <p:nvSpPr>
          <p:cNvPr id="125" name="חץ מעוקל שמאלה 124"/>
          <p:cNvSpPr/>
          <p:nvPr/>
        </p:nvSpPr>
        <p:spPr>
          <a:xfrm rot="16451675" flipH="1" flipV="1">
            <a:off x="4360306" y="3586084"/>
            <a:ext cx="389205" cy="3037471"/>
          </a:xfrm>
          <a:prstGeom prst="curvedLeftArrow">
            <a:avLst>
              <a:gd name="adj1" fmla="val 0"/>
              <a:gd name="adj2" fmla="val 0"/>
              <a:gd name="adj3" fmla="val 0"/>
            </a:avLst>
          </a:prstGeom>
          <a:solidFill>
            <a:srgbClr val="C00000"/>
          </a:solidFill>
          <a:ln cap="flat">
            <a:solidFill>
              <a:srgbClr val="C00000"/>
            </a:solidFill>
            <a:prstDash val="solid"/>
            <a:miter lim="800000"/>
            <a:headEnd type="diamond" w="sm" len="sm"/>
            <a:tailEnd w="sm" len="sm"/>
          </a:ln>
        </p:spPr>
        <p:style>
          <a:lnRef idx="2">
            <a:schemeClr val="accent1">
              <a:shade val="50000"/>
            </a:schemeClr>
          </a:lnRef>
          <a:fillRef idx="1">
            <a:schemeClr val="accent1"/>
          </a:fillRef>
          <a:effectRef idx="0">
            <a:schemeClr val="accent1"/>
          </a:effectRef>
          <a:fontRef idx="minor">
            <a:schemeClr val="lt1"/>
          </a:fontRef>
        </p:style>
        <p:txBody>
          <a:bodyPr lIns="72560" tIns="36279" rIns="72560" bIns="36279" rtlCol="0" anchor="ctr"/>
          <a:lstStyle/>
          <a:p>
            <a:pPr algn="ctr"/>
            <a:endParaRPr lang="en-US">
              <a:solidFill>
                <a:schemeClr val="tx1"/>
              </a:solidFill>
            </a:endParaRPr>
          </a:p>
        </p:txBody>
      </p:sp>
      <p:cxnSp>
        <p:nvCxnSpPr>
          <p:cNvPr id="126" name="מחבר חץ ישר 125"/>
          <p:cNvCxnSpPr/>
          <p:nvPr/>
        </p:nvCxnSpPr>
        <p:spPr>
          <a:xfrm>
            <a:off x="2812718" y="4810847"/>
            <a:ext cx="432806" cy="3106"/>
          </a:xfrm>
          <a:prstGeom prst="straightConnector1">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7" name="מחבר חץ ישר 126"/>
          <p:cNvCxnSpPr/>
          <p:nvPr/>
        </p:nvCxnSpPr>
        <p:spPr>
          <a:xfrm flipV="1">
            <a:off x="2992491" y="3083389"/>
            <a:ext cx="335758" cy="176"/>
          </a:xfrm>
          <a:prstGeom prst="straightConnector1">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8" name="חץ מעוקל שמאלה 127"/>
          <p:cNvSpPr/>
          <p:nvPr/>
        </p:nvSpPr>
        <p:spPr>
          <a:xfrm rot="18027062" flipH="1" flipV="1">
            <a:off x="3232963" y="4443615"/>
            <a:ext cx="325733" cy="2006884"/>
          </a:xfrm>
          <a:prstGeom prst="curvedLeftArrow">
            <a:avLst>
              <a:gd name="adj1" fmla="val 0"/>
              <a:gd name="adj2" fmla="val 0"/>
              <a:gd name="adj3" fmla="val 0"/>
            </a:avLst>
          </a:prstGeom>
          <a:solidFill>
            <a:srgbClr val="C00000"/>
          </a:solidFill>
          <a:ln cap="flat">
            <a:solidFill>
              <a:srgbClr val="C00000"/>
            </a:solidFill>
            <a:prstDash val="solid"/>
            <a:miter lim="800000"/>
            <a:headEnd type="diamond" w="sm" len="sm"/>
            <a:tailEnd w="sm" len="sm"/>
          </a:ln>
        </p:spPr>
        <p:style>
          <a:lnRef idx="2">
            <a:schemeClr val="accent1">
              <a:shade val="50000"/>
            </a:schemeClr>
          </a:lnRef>
          <a:fillRef idx="1">
            <a:schemeClr val="accent1"/>
          </a:fillRef>
          <a:effectRef idx="0">
            <a:schemeClr val="accent1"/>
          </a:effectRef>
          <a:fontRef idx="minor">
            <a:schemeClr val="lt1"/>
          </a:fontRef>
        </p:style>
        <p:txBody>
          <a:bodyPr lIns="72560" tIns="36279" rIns="72560" bIns="36279" rtlCol="0" anchor="ctr"/>
          <a:lstStyle/>
          <a:p>
            <a:pPr algn="ctr"/>
            <a:endParaRPr lang="en-US">
              <a:solidFill>
                <a:schemeClr val="tx1"/>
              </a:solidFill>
            </a:endParaRPr>
          </a:p>
        </p:txBody>
      </p:sp>
      <p:cxnSp>
        <p:nvCxnSpPr>
          <p:cNvPr id="129" name="מחבר חץ ישר 128"/>
          <p:cNvCxnSpPr/>
          <p:nvPr/>
        </p:nvCxnSpPr>
        <p:spPr>
          <a:xfrm>
            <a:off x="2282014" y="4797928"/>
            <a:ext cx="479749" cy="0"/>
          </a:xfrm>
          <a:prstGeom prst="straightConnector1">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0" name="מחבר חץ ישר 129"/>
          <p:cNvCxnSpPr/>
          <p:nvPr/>
        </p:nvCxnSpPr>
        <p:spPr>
          <a:xfrm>
            <a:off x="4343400" y="5687583"/>
            <a:ext cx="0" cy="256017"/>
          </a:xfrm>
          <a:prstGeom prst="straightConnector1">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1" name="TextBox 130"/>
          <p:cNvSpPr txBox="1"/>
          <p:nvPr/>
        </p:nvSpPr>
        <p:spPr>
          <a:xfrm>
            <a:off x="4639374" y="6476741"/>
            <a:ext cx="4335548" cy="273321"/>
          </a:xfrm>
          <a:prstGeom prst="rect">
            <a:avLst/>
          </a:prstGeom>
          <a:noFill/>
        </p:spPr>
        <p:txBody>
          <a:bodyPr wrap="square" lIns="72560" tIns="36279" rIns="72560" bIns="36279" rtlCol="0">
            <a:spAutoFit/>
          </a:bodyPr>
          <a:lstStyle/>
          <a:p>
            <a:pPr algn="r"/>
            <a:r>
              <a:rPr lang="en-US" sz="1300" b="1" dirty="0" err="1">
                <a:latin typeface="Verdana" panose="020B0604030504040204" pitchFamily="34" charset="0"/>
                <a:ea typeface="Verdana" panose="020B0604030504040204" pitchFamily="34" charset="0"/>
                <a:cs typeface="Verdana" panose="020B0604030504040204" pitchFamily="34" charset="0"/>
              </a:rPr>
              <a:t>Stemness</a:t>
            </a:r>
            <a:r>
              <a:rPr lang="en-US" sz="1300" b="1" dirty="0">
                <a:latin typeface="Verdana" panose="020B0604030504040204" pitchFamily="34" charset="0"/>
                <a:ea typeface="Verdana" panose="020B0604030504040204" pitchFamily="34" charset="0"/>
                <a:cs typeface="Verdana" panose="020B0604030504040204" pitchFamily="34" charset="0"/>
              </a:rPr>
              <a:t> (de-differentiation), growth arrest</a:t>
            </a:r>
          </a:p>
        </p:txBody>
      </p:sp>
      <p:sp>
        <p:nvSpPr>
          <p:cNvPr id="132" name="TextBox 131"/>
          <p:cNvSpPr txBox="1"/>
          <p:nvPr/>
        </p:nvSpPr>
        <p:spPr>
          <a:xfrm>
            <a:off x="103584" y="6476741"/>
            <a:ext cx="3983630" cy="273321"/>
          </a:xfrm>
          <a:prstGeom prst="rect">
            <a:avLst/>
          </a:prstGeom>
          <a:noFill/>
        </p:spPr>
        <p:txBody>
          <a:bodyPr wrap="square" lIns="72560" tIns="36279" rIns="72560" bIns="36279" rtlCol="0">
            <a:spAutoFit/>
          </a:bodyPr>
          <a:lstStyle/>
          <a:p>
            <a:r>
              <a:rPr lang="en-US" sz="1300" b="1" dirty="0">
                <a:latin typeface="Verdana" panose="020B0604030504040204" pitchFamily="34" charset="0"/>
                <a:ea typeface="Verdana" panose="020B0604030504040204" pitchFamily="34" charset="0"/>
                <a:cs typeface="Verdana" panose="020B0604030504040204" pitchFamily="34" charset="0"/>
              </a:rPr>
              <a:t>Proliferation, differentiation </a:t>
            </a:r>
          </a:p>
        </p:txBody>
      </p:sp>
      <p:sp>
        <p:nvSpPr>
          <p:cNvPr id="133" name="TextBox 132"/>
          <p:cNvSpPr txBox="1"/>
          <p:nvPr/>
        </p:nvSpPr>
        <p:spPr>
          <a:xfrm>
            <a:off x="449043" y="943451"/>
            <a:ext cx="2917488" cy="885349"/>
          </a:xfrm>
          <a:prstGeom prst="roundRect">
            <a:avLst>
              <a:gd name="adj" fmla="val 17042"/>
            </a:avLst>
          </a:prstGeom>
        </p:spPr>
        <p:style>
          <a:lnRef idx="2">
            <a:schemeClr val="dk1"/>
          </a:lnRef>
          <a:fillRef idx="1">
            <a:schemeClr val="lt1"/>
          </a:fillRef>
          <a:effectRef idx="0">
            <a:schemeClr val="dk1"/>
          </a:effectRef>
          <a:fontRef idx="minor">
            <a:schemeClr val="dk1"/>
          </a:fontRef>
        </p:style>
        <p:txBody>
          <a:bodyPr wrap="square" lIns="72560" tIns="0" rIns="72560" bIns="0" rtlCol="0" anchor="ctr">
            <a:spAutoFit/>
          </a:bodyPr>
          <a:lstStyle/>
          <a:p>
            <a:pPr algn="ctr"/>
            <a:r>
              <a:rPr lang="en-US" sz="1300" dirty="0"/>
              <a:t>Removal of Micro-environment  factors?</a:t>
            </a:r>
          </a:p>
          <a:p>
            <a:pPr algn="ctr"/>
            <a:r>
              <a:rPr lang="en-US" sz="1300" dirty="0"/>
              <a:t>No let7? Alternative  to Let7 H19’s miRNA copartners?</a:t>
            </a:r>
          </a:p>
        </p:txBody>
      </p:sp>
      <p:sp>
        <p:nvSpPr>
          <p:cNvPr id="134" name="חץ למעלה 50"/>
          <p:cNvSpPr/>
          <p:nvPr/>
        </p:nvSpPr>
        <p:spPr>
          <a:xfrm rot="15132985">
            <a:off x="5385802" y="2955382"/>
            <a:ext cx="458936" cy="636849"/>
          </a:xfrm>
          <a:custGeom>
            <a:avLst/>
            <a:gdLst>
              <a:gd name="connsiteX0" fmla="*/ 0 w 1892959"/>
              <a:gd name="connsiteY0" fmla="*/ 946480 h 2715331"/>
              <a:gd name="connsiteX1" fmla="*/ 946480 w 1892959"/>
              <a:gd name="connsiteY1" fmla="*/ 0 h 2715331"/>
              <a:gd name="connsiteX2" fmla="*/ 1892959 w 1892959"/>
              <a:gd name="connsiteY2" fmla="*/ 946480 h 2715331"/>
              <a:gd name="connsiteX3" fmla="*/ 1058211 w 1892959"/>
              <a:gd name="connsiteY3" fmla="*/ 946480 h 2715331"/>
              <a:gd name="connsiteX4" fmla="*/ 1058211 w 1892959"/>
              <a:gd name="connsiteY4" fmla="*/ 2715331 h 2715331"/>
              <a:gd name="connsiteX5" fmla="*/ 834748 w 1892959"/>
              <a:gd name="connsiteY5" fmla="*/ 2715331 h 2715331"/>
              <a:gd name="connsiteX6" fmla="*/ 834748 w 1892959"/>
              <a:gd name="connsiteY6" fmla="*/ 946480 h 2715331"/>
              <a:gd name="connsiteX7" fmla="*/ 0 w 1892959"/>
              <a:gd name="connsiteY7" fmla="*/ 946480 h 2715331"/>
              <a:gd name="connsiteX0" fmla="*/ 0 w 1892959"/>
              <a:gd name="connsiteY0" fmla="*/ 85243 h 1854094"/>
              <a:gd name="connsiteX1" fmla="*/ 946480 w 1892959"/>
              <a:gd name="connsiteY1" fmla="*/ 0 h 1854094"/>
              <a:gd name="connsiteX2" fmla="*/ 1892959 w 1892959"/>
              <a:gd name="connsiteY2" fmla="*/ 85243 h 1854094"/>
              <a:gd name="connsiteX3" fmla="*/ 1058211 w 1892959"/>
              <a:gd name="connsiteY3" fmla="*/ 85243 h 1854094"/>
              <a:gd name="connsiteX4" fmla="*/ 1058211 w 1892959"/>
              <a:gd name="connsiteY4" fmla="*/ 1854094 h 1854094"/>
              <a:gd name="connsiteX5" fmla="*/ 834748 w 1892959"/>
              <a:gd name="connsiteY5" fmla="*/ 1854094 h 1854094"/>
              <a:gd name="connsiteX6" fmla="*/ 834748 w 1892959"/>
              <a:gd name="connsiteY6" fmla="*/ 85243 h 1854094"/>
              <a:gd name="connsiteX7" fmla="*/ 0 w 1892959"/>
              <a:gd name="connsiteY7" fmla="*/ 85243 h 1854094"/>
              <a:gd name="connsiteX0" fmla="*/ 0 w 1892959"/>
              <a:gd name="connsiteY0" fmla="*/ 182 h 1769033"/>
              <a:gd name="connsiteX1" fmla="*/ 946480 w 1892959"/>
              <a:gd name="connsiteY1" fmla="*/ 0 h 1769033"/>
              <a:gd name="connsiteX2" fmla="*/ 1892959 w 1892959"/>
              <a:gd name="connsiteY2" fmla="*/ 182 h 1769033"/>
              <a:gd name="connsiteX3" fmla="*/ 1058211 w 1892959"/>
              <a:gd name="connsiteY3" fmla="*/ 182 h 1769033"/>
              <a:gd name="connsiteX4" fmla="*/ 1058211 w 1892959"/>
              <a:gd name="connsiteY4" fmla="*/ 1769033 h 1769033"/>
              <a:gd name="connsiteX5" fmla="*/ 834748 w 1892959"/>
              <a:gd name="connsiteY5" fmla="*/ 1769033 h 1769033"/>
              <a:gd name="connsiteX6" fmla="*/ 834748 w 1892959"/>
              <a:gd name="connsiteY6" fmla="*/ 182 h 1769033"/>
              <a:gd name="connsiteX7" fmla="*/ 0 w 1892959"/>
              <a:gd name="connsiteY7" fmla="*/ 182 h 1769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2959" h="1769033">
                <a:moveTo>
                  <a:pt x="0" y="182"/>
                </a:moveTo>
                <a:lnTo>
                  <a:pt x="946480" y="0"/>
                </a:lnTo>
                <a:lnTo>
                  <a:pt x="1892959" y="182"/>
                </a:lnTo>
                <a:lnTo>
                  <a:pt x="1058211" y="182"/>
                </a:lnTo>
                <a:lnTo>
                  <a:pt x="1058211" y="1769033"/>
                </a:lnTo>
                <a:lnTo>
                  <a:pt x="834748" y="1769033"/>
                </a:lnTo>
                <a:lnTo>
                  <a:pt x="834748" y="182"/>
                </a:lnTo>
                <a:lnTo>
                  <a:pt x="0" y="182"/>
                </a:lnTo>
                <a:close/>
              </a:path>
            </a:pathLst>
          </a:cu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560" tIns="36279" rIns="72560" bIns="36279" rtlCol="0" anchor="ctr"/>
          <a:lstStyle/>
          <a:p>
            <a:pPr algn="ctr"/>
            <a:endParaRPr lang="en-US"/>
          </a:p>
        </p:txBody>
      </p:sp>
      <p:sp>
        <p:nvSpPr>
          <p:cNvPr id="135" name="מלבן מעוגל 134"/>
          <p:cNvSpPr/>
          <p:nvPr/>
        </p:nvSpPr>
        <p:spPr>
          <a:xfrm>
            <a:off x="2266232" y="3712054"/>
            <a:ext cx="800648" cy="3566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72560" tIns="36279" rIns="72560" bIns="36279" rtlCol="0" anchor="ctr"/>
          <a:lstStyle/>
          <a:p>
            <a:pPr algn="ctr"/>
            <a:r>
              <a:rPr lang="en-US" sz="1100" b="1" dirty="0"/>
              <a:t>Histone </a:t>
            </a:r>
            <a:r>
              <a:rPr lang="en-US" sz="1100" b="1" dirty="0" err="1"/>
              <a:t>acetylases</a:t>
            </a:r>
            <a:endParaRPr lang="en-US" sz="1100" b="1" dirty="0"/>
          </a:p>
        </p:txBody>
      </p:sp>
      <p:sp>
        <p:nvSpPr>
          <p:cNvPr id="3" name="מלבן 2"/>
          <p:cNvSpPr/>
          <p:nvPr/>
        </p:nvSpPr>
        <p:spPr>
          <a:xfrm>
            <a:off x="2336324" y="-76200"/>
            <a:ext cx="3836050" cy="707886"/>
          </a:xfrm>
          <a:prstGeom prst="rect">
            <a:avLst/>
          </a:prstGeom>
        </p:spPr>
        <p:txBody>
          <a:bodyPr vert="horz" lIns="91440" tIns="45720" rIns="91440" bIns="45720" rtlCol="0" anchor="ctr">
            <a:noAutofit/>
          </a:bodyPr>
          <a:lstStyle/>
          <a:p>
            <a:pPr algn="ctr">
              <a:spcBef>
                <a:spcPct val="0"/>
              </a:spcBef>
            </a:pPr>
            <a:r>
              <a:rPr lang="en-US" sz="4000" dirty="0">
                <a:latin typeface="+mj-lt"/>
                <a:ea typeface="+mj-ea"/>
                <a:cs typeface="+mj-cs"/>
              </a:rPr>
              <a:t>H19 in metastasis</a:t>
            </a:r>
          </a:p>
        </p:txBody>
      </p:sp>
      <p:pic>
        <p:nvPicPr>
          <p:cNvPr id="4" name="שמע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59429142"/>
      </p:ext>
    </p:extLst>
  </p:cSld>
  <p:clrMapOvr>
    <a:masterClrMapping/>
  </p:clrMapOvr>
  <mc:AlternateContent xmlns:mc="http://schemas.openxmlformats.org/markup-compatibility/2006" xmlns:p14="http://schemas.microsoft.com/office/powerpoint/2010/main">
    <mc:Choice Requires="p14">
      <p:transition spd="slow" p14:dur="2000" advTm="107649"/>
    </mc:Choice>
    <mc:Fallback xmlns="">
      <p:transition spd="slow" advTm="107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9" presetClass="emph" presetSubtype="0" nodeType="clickEffect">
                                  <p:stCondLst>
                                    <p:cond delay="0"/>
                                  </p:stCondLst>
                                  <p:childTnLst>
                                    <p:set>
                                      <p:cBhvr rctx="PPT">
                                        <p:cTn id="10" dur="indefinite"/>
                                        <p:tgtEl>
                                          <p:spTgt spid="69"/>
                                        </p:tgtEl>
                                        <p:attrNameLst>
                                          <p:attrName>style.opacity</p:attrName>
                                        </p:attrNameLst>
                                      </p:cBhvr>
                                      <p:to>
                                        <p:strVal val="0"/>
                                      </p:to>
                                    </p:set>
                                    <p:animEffect filter="image" prLst="opacity: 0">
                                      <p:cBhvr rctx="IE">
                                        <p:cTn id="11" dur="indefinite"/>
                                        <p:tgtEl>
                                          <p:spTgt spid="69"/>
                                        </p:tgtEl>
                                      </p:cBhvr>
                                    </p:animEffect>
                                  </p:childTnLst>
                                </p:cTn>
                              </p:par>
                              <p:par>
                                <p:cTn id="12" presetID="9" presetClass="emph" presetSubtype="0" nodeType="withEffect">
                                  <p:stCondLst>
                                    <p:cond delay="0"/>
                                  </p:stCondLst>
                                  <p:childTnLst>
                                    <p:set>
                                      <p:cBhvr rctx="PPT">
                                        <p:cTn id="13" dur="indefinite"/>
                                        <p:tgtEl>
                                          <p:spTgt spid="74"/>
                                        </p:tgtEl>
                                        <p:attrNameLst>
                                          <p:attrName>style.opacity</p:attrName>
                                        </p:attrNameLst>
                                      </p:cBhvr>
                                      <p:to>
                                        <p:strVal val="0"/>
                                      </p:to>
                                    </p:set>
                                    <p:animEffect filter="image" prLst="opacity: 0">
                                      <p:cBhvr rctx="IE">
                                        <p:cTn id="14" dur="indefinite"/>
                                        <p:tgtEl>
                                          <p:spTgt spid="74"/>
                                        </p:tgtEl>
                                      </p:cBhvr>
                                    </p:animEffect>
                                  </p:childTnLst>
                                </p:cTn>
                              </p:par>
                              <p:par>
                                <p:cTn id="15" presetID="9" presetClass="emph" presetSubtype="0" grpId="0" nodeType="withEffect">
                                  <p:stCondLst>
                                    <p:cond delay="0"/>
                                  </p:stCondLst>
                                  <p:childTnLst>
                                    <p:set>
                                      <p:cBhvr rctx="PPT">
                                        <p:cTn id="16" dur="indefinite"/>
                                        <p:tgtEl>
                                          <p:spTgt spid="77"/>
                                        </p:tgtEl>
                                        <p:attrNameLst>
                                          <p:attrName>style.opacity</p:attrName>
                                        </p:attrNameLst>
                                      </p:cBhvr>
                                      <p:to>
                                        <p:strVal val="0"/>
                                      </p:to>
                                    </p:set>
                                    <p:animEffect filter="image" prLst="opacity: 0">
                                      <p:cBhvr rctx="IE">
                                        <p:cTn id="17" dur="indefinite"/>
                                        <p:tgtEl>
                                          <p:spTgt spid="77"/>
                                        </p:tgtEl>
                                      </p:cBhvr>
                                    </p:animEffect>
                                  </p:childTnLst>
                                </p:cTn>
                              </p:par>
                              <p:par>
                                <p:cTn id="18" presetID="9" presetClass="emph" presetSubtype="0" grpId="0" nodeType="withEffect">
                                  <p:stCondLst>
                                    <p:cond delay="0"/>
                                  </p:stCondLst>
                                  <p:childTnLst>
                                    <p:set>
                                      <p:cBhvr rctx="PPT">
                                        <p:cTn id="19" dur="indefinite"/>
                                        <p:tgtEl>
                                          <p:spTgt spid="78"/>
                                        </p:tgtEl>
                                        <p:attrNameLst>
                                          <p:attrName>style.opacity</p:attrName>
                                        </p:attrNameLst>
                                      </p:cBhvr>
                                      <p:to>
                                        <p:strVal val="0"/>
                                      </p:to>
                                    </p:set>
                                    <p:animEffect filter="image" prLst="opacity: 0">
                                      <p:cBhvr rctx="IE">
                                        <p:cTn id="20" dur="indefinite"/>
                                        <p:tgtEl>
                                          <p:spTgt spid="78"/>
                                        </p:tgtEl>
                                      </p:cBhvr>
                                    </p:animEffect>
                                  </p:childTnLst>
                                </p:cTn>
                              </p:par>
                              <p:par>
                                <p:cTn id="21" presetID="9" presetClass="emph" presetSubtype="0" grpId="0" nodeType="withEffect">
                                  <p:stCondLst>
                                    <p:cond delay="0"/>
                                  </p:stCondLst>
                                  <p:childTnLst>
                                    <p:set>
                                      <p:cBhvr rctx="PPT">
                                        <p:cTn id="22" dur="indefinite"/>
                                        <p:tgtEl>
                                          <p:spTgt spid="79"/>
                                        </p:tgtEl>
                                        <p:attrNameLst>
                                          <p:attrName>style.opacity</p:attrName>
                                        </p:attrNameLst>
                                      </p:cBhvr>
                                      <p:to>
                                        <p:strVal val="0"/>
                                      </p:to>
                                    </p:set>
                                    <p:animEffect filter="image" prLst="opacity: 0">
                                      <p:cBhvr rctx="IE">
                                        <p:cTn id="23" dur="indefinite"/>
                                        <p:tgtEl>
                                          <p:spTgt spid="79"/>
                                        </p:tgtEl>
                                      </p:cBhvr>
                                    </p:animEffect>
                                  </p:childTnLst>
                                </p:cTn>
                              </p:par>
                              <p:par>
                                <p:cTn id="24" presetID="9" presetClass="emph" presetSubtype="0" nodeType="withEffect">
                                  <p:stCondLst>
                                    <p:cond delay="0"/>
                                  </p:stCondLst>
                                  <p:childTnLst>
                                    <p:set>
                                      <p:cBhvr rctx="PPT">
                                        <p:cTn id="25" dur="indefinite"/>
                                        <p:tgtEl>
                                          <p:spTgt spid="80"/>
                                        </p:tgtEl>
                                        <p:attrNameLst>
                                          <p:attrName>style.opacity</p:attrName>
                                        </p:attrNameLst>
                                      </p:cBhvr>
                                      <p:to>
                                        <p:strVal val="0"/>
                                      </p:to>
                                    </p:set>
                                    <p:animEffect filter="image" prLst="opacity: 0">
                                      <p:cBhvr rctx="IE">
                                        <p:cTn id="26" dur="indefinite"/>
                                        <p:tgtEl>
                                          <p:spTgt spid="80"/>
                                        </p:tgtEl>
                                      </p:cBhvr>
                                    </p:animEffect>
                                  </p:childTnLst>
                                </p:cTn>
                              </p:par>
                              <p:par>
                                <p:cTn id="27" presetID="9" presetClass="emph" presetSubtype="0" grpId="0" nodeType="withEffect">
                                  <p:stCondLst>
                                    <p:cond delay="0"/>
                                  </p:stCondLst>
                                  <p:childTnLst>
                                    <p:set>
                                      <p:cBhvr rctx="PPT">
                                        <p:cTn id="28" dur="indefinite"/>
                                        <p:tgtEl>
                                          <p:spTgt spid="84"/>
                                        </p:tgtEl>
                                        <p:attrNameLst>
                                          <p:attrName>style.opacity</p:attrName>
                                        </p:attrNameLst>
                                      </p:cBhvr>
                                      <p:to>
                                        <p:strVal val="0"/>
                                      </p:to>
                                    </p:set>
                                    <p:animEffect filter="image" prLst="opacity: 0">
                                      <p:cBhvr rctx="IE">
                                        <p:cTn id="29" dur="indefinite"/>
                                        <p:tgtEl>
                                          <p:spTgt spid="84"/>
                                        </p:tgtEl>
                                      </p:cBhvr>
                                    </p:animEffect>
                                  </p:childTnLst>
                                </p:cTn>
                              </p:par>
                              <p:par>
                                <p:cTn id="30" presetID="9" presetClass="emph" presetSubtype="0" grpId="0" nodeType="withEffect">
                                  <p:stCondLst>
                                    <p:cond delay="0"/>
                                  </p:stCondLst>
                                  <p:childTnLst>
                                    <p:set>
                                      <p:cBhvr rctx="PPT">
                                        <p:cTn id="31" dur="indefinite"/>
                                        <p:tgtEl>
                                          <p:spTgt spid="85"/>
                                        </p:tgtEl>
                                        <p:attrNameLst>
                                          <p:attrName>style.opacity</p:attrName>
                                        </p:attrNameLst>
                                      </p:cBhvr>
                                      <p:to>
                                        <p:strVal val="0"/>
                                      </p:to>
                                    </p:set>
                                    <p:animEffect filter="image" prLst="opacity: 0">
                                      <p:cBhvr rctx="IE">
                                        <p:cTn id="32" dur="indefinite"/>
                                        <p:tgtEl>
                                          <p:spTgt spid="85"/>
                                        </p:tgtEl>
                                      </p:cBhvr>
                                    </p:animEffect>
                                  </p:childTnLst>
                                </p:cTn>
                              </p:par>
                              <p:par>
                                <p:cTn id="33" presetID="9" presetClass="emph" presetSubtype="0" grpId="0" nodeType="withEffect">
                                  <p:stCondLst>
                                    <p:cond delay="0"/>
                                  </p:stCondLst>
                                  <p:childTnLst>
                                    <p:set>
                                      <p:cBhvr rctx="PPT">
                                        <p:cTn id="34" dur="indefinite"/>
                                        <p:tgtEl>
                                          <p:spTgt spid="86"/>
                                        </p:tgtEl>
                                        <p:attrNameLst>
                                          <p:attrName>style.opacity</p:attrName>
                                        </p:attrNameLst>
                                      </p:cBhvr>
                                      <p:to>
                                        <p:strVal val="0"/>
                                      </p:to>
                                    </p:set>
                                    <p:animEffect filter="image" prLst="opacity: 0">
                                      <p:cBhvr rctx="IE">
                                        <p:cTn id="35" dur="indefinite"/>
                                        <p:tgtEl>
                                          <p:spTgt spid="86"/>
                                        </p:tgtEl>
                                      </p:cBhvr>
                                    </p:animEffect>
                                  </p:childTnLst>
                                </p:cTn>
                              </p:par>
                              <p:par>
                                <p:cTn id="36" presetID="9" presetClass="emph" presetSubtype="0" grpId="0" nodeType="withEffect">
                                  <p:stCondLst>
                                    <p:cond delay="0"/>
                                  </p:stCondLst>
                                  <p:childTnLst>
                                    <p:set>
                                      <p:cBhvr rctx="PPT">
                                        <p:cTn id="37" dur="indefinite"/>
                                        <p:tgtEl>
                                          <p:spTgt spid="87"/>
                                        </p:tgtEl>
                                        <p:attrNameLst>
                                          <p:attrName>style.opacity</p:attrName>
                                        </p:attrNameLst>
                                      </p:cBhvr>
                                      <p:to>
                                        <p:strVal val="0"/>
                                      </p:to>
                                    </p:set>
                                    <p:animEffect filter="image" prLst="opacity: 0">
                                      <p:cBhvr rctx="IE">
                                        <p:cTn id="38" dur="indefinite"/>
                                        <p:tgtEl>
                                          <p:spTgt spid="87"/>
                                        </p:tgtEl>
                                      </p:cBhvr>
                                    </p:animEffect>
                                  </p:childTnLst>
                                </p:cTn>
                              </p:par>
                              <p:par>
                                <p:cTn id="39" presetID="9" presetClass="emph" presetSubtype="0" nodeType="withEffect">
                                  <p:stCondLst>
                                    <p:cond delay="0"/>
                                  </p:stCondLst>
                                  <p:childTnLst>
                                    <p:set>
                                      <p:cBhvr rctx="PPT">
                                        <p:cTn id="40" dur="indefinite"/>
                                        <p:tgtEl>
                                          <p:spTgt spid="88"/>
                                        </p:tgtEl>
                                        <p:attrNameLst>
                                          <p:attrName>style.opacity</p:attrName>
                                        </p:attrNameLst>
                                      </p:cBhvr>
                                      <p:to>
                                        <p:strVal val="0"/>
                                      </p:to>
                                    </p:set>
                                    <p:animEffect filter="image" prLst="opacity: 0">
                                      <p:cBhvr rctx="IE">
                                        <p:cTn id="41" dur="indefinite"/>
                                        <p:tgtEl>
                                          <p:spTgt spid="88"/>
                                        </p:tgtEl>
                                      </p:cBhvr>
                                    </p:animEffect>
                                  </p:childTnLst>
                                </p:cTn>
                              </p:par>
                              <p:par>
                                <p:cTn id="42" presetID="9" presetClass="emph" presetSubtype="0" grpId="0" nodeType="withEffect">
                                  <p:stCondLst>
                                    <p:cond delay="0"/>
                                  </p:stCondLst>
                                  <p:childTnLst>
                                    <p:set>
                                      <p:cBhvr rctx="PPT">
                                        <p:cTn id="43" dur="indefinite"/>
                                        <p:tgtEl>
                                          <p:spTgt spid="92"/>
                                        </p:tgtEl>
                                        <p:attrNameLst>
                                          <p:attrName>style.opacity</p:attrName>
                                        </p:attrNameLst>
                                      </p:cBhvr>
                                      <p:to>
                                        <p:strVal val="0"/>
                                      </p:to>
                                    </p:set>
                                    <p:animEffect filter="image" prLst="opacity: 0">
                                      <p:cBhvr rctx="IE">
                                        <p:cTn id="44" dur="indefinite"/>
                                        <p:tgtEl>
                                          <p:spTgt spid="92"/>
                                        </p:tgtEl>
                                      </p:cBhvr>
                                    </p:animEffect>
                                  </p:childTnLst>
                                </p:cTn>
                              </p:par>
                              <p:par>
                                <p:cTn id="45" presetID="9" presetClass="emph" presetSubtype="0" grpId="0" nodeType="withEffect">
                                  <p:stCondLst>
                                    <p:cond delay="0"/>
                                  </p:stCondLst>
                                  <p:childTnLst>
                                    <p:set>
                                      <p:cBhvr rctx="PPT">
                                        <p:cTn id="46" dur="indefinite"/>
                                        <p:tgtEl>
                                          <p:spTgt spid="93"/>
                                        </p:tgtEl>
                                        <p:attrNameLst>
                                          <p:attrName>style.opacity</p:attrName>
                                        </p:attrNameLst>
                                      </p:cBhvr>
                                      <p:to>
                                        <p:strVal val="0"/>
                                      </p:to>
                                    </p:set>
                                    <p:animEffect filter="image" prLst="opacity: 0">
                                      <p:cBhvr rctx="IE">
                                        <p:cTn id="47" dur="indefinite"/>
                                        <p:tgtEl>
                                          <p:spTgt spid="93"/>
                                        </p:tgtEl>
                                      </p:cBhvr>
                                    </p:animEffect>
                                  </p:childTnLst>
                                </p:cTn>
                              </p:par>
                              <p:par>
                                <p:cTn id="48" presetID="9" presetClass="emph" presetSubtype="0" grpId="0" nodeType="withEffect">
                                  <p:stCondLst>
                                    <p:cond delay="0"/>
                                  </p:stCondLst>
                                  <p:childTnLst>
                                    <p:set>
                                      <p:cBhvr rctx="PPT">
                                        <p:cTn id="49" dur="indefinite"/>
                                        <p:tgtEl>
                                          <p:spTgt spid="94"/>
                                        </p:tgtEl>
                                        <p:attrNameLst>
                                          <p:attrName>style.opacity</p:attrName>
                                        </p:attrNameLst>
                                      </p:cBhvr>
                                      <p:to>
                                        <p:strVal val="0"/>
                                      </p:to>
                                    </p:set>
                                    <p:animEffect filter="image" prLst="opacity: 0">
                                      <p:cBhvr rctx="IE">
                                        <p:cTn id="50" dur="indefinite"/>
                                        <p:tgtEl>
                                          <p:spTgt spid="94"/>
                                        </p:tgtEl>
                                      </p:cBhvr>
                                    </p:animEffect>
                                  </p:childTnLst>
                                </p:cTn>
                              </p:par>
                              <p:par>
                                <p:cTn id="51" presetID="9" presetClass="emph" presetSubtype="0" grpId="0" nodeType="withEffect">
                                  <p:stCondLst>
                                    <p:cond delay="0"/>
                                  </p:stCondLst>
                                  <p:childTnLst>
                                    <p:set>
                                      <p:cBhvr rctx="PPT">
                                        <p:cTn id="52" dur="indefinite"/>
                                        <p:tgtEl>
                                          <p:spTgt spid="95"/>
                                        </p:tgtEl>
                                        <p:attrNameLst>
                                          <p:attrName>style.opacity</p:attrName>
                                        </p:attrNameLst>
                                      </p:cBhvr>
                                      <p:to>
                                        <p:strVal val="0"/>
                                      </p:to>
                                    </p:set>
                                    <p:animEffect filter="image" prLst="opacity: 0">
                                      <p:cBhvr rctx="IE">
                                        <p:cTn id="53" dur="indefinite"/>
                                        <p:tgtEl>
                                          <p:spTgt spid="95"/>
                                        </p:tgtEl>
                                      </p:cBhvr>
                                    </p:animEffect>
                                  </p:childTnLst>
                                </p:cTn>
                              </p:par>
                              <p:par>
                                <p:cTn id="54" presetID="9" presetClass="emph" presetSubtype="0" grpId="0" nodeType="withEffect">
                                  <p:stCondLst>
                                    <p:cond delay="0"/>
                                  </p:stCondLst>
                                  <p:childTnLst>
                                    <p:set>
                                      <p:cBhvr rctx="PPT">
                                        <p:cTn id="55" dur="indefinite"/>
                                        <p:tgtEl>
                                          <p:spTgt spid="96"/>
                                        </p:tgtEl>
                                        <p:attrNameLst>
                                          <p:attrName>style.opacity</p:attrName>
                                        </p:attrNameLst>
                                      </p:cBhvr>
                                      <p:to>
                                        <p:strVal val="0"/>
                                      </p:to>
                                    </p:set>
                                    <p:animEffect filter="image" prLst="opacity: 0">
                                      <p:cBhvr rctx="IE">
                                        <p:cTn id="56" dur="indefinite"/>
                                        <p:tgtEl>
                                          <p:spTgt spid="96"/>
                                        </p:tgtEl>
                                      </p:cBhvr>
                                    </p:animEffect>
                                  </p:childTnLst>
                                </p:cTn>
                              </p:par>
                              <p:par>
                                <p:cTn id="57" presetID="9" presetClass="emph" presetSubtype="0" grpId="0" nodeType="withEffect">
                                  <p:stCondLst>
                                    <p:cond delay="0"/>
                                  </p:stCondLst>
                                  <p:childTnLst>
                                    <p:set>
                                      <p:cBhvr rctx="PPT">
                                        <p:cTn id="58" dur="indefinite"/>
                                        <p:tgtEl>
                                          <p:spTgt spid="99"/>
                                        </p:tgtEl>
                                        <p:attrNameLst>
                                          <p:attrName>style.opacity</p:attrName>
                                        </p:attrNameLst>
                                      </p:cBhvr>
                                      <p:to>
                                        <p:strVal val="0"/>
                                      </p:to>
                                    </p:set>
                                    <p:animEffect filter="image" prLst="opacity: 0">
                                      <p:cBhvr rctx="IE">
                                        <p:cTn id="59" dur="indefinite"/>
                                        <p:tgtEl>
                                          <p:spTgt spid="99"/>
                                        </p:tgtEl>
                                      </p:cBhvr>
                                    </p:animEffect>
                                  </p:childTnLst>
                                </p:cTn>
                              </p:par>
                              <p:par>
                                <p:cTn id="60" presetID="9" presetClass="emph" presetSubtype="0" grpId="0" nodeType="withEffect">
                                  <p:stCondLst>
                                    <p:cond delay="0"/>
                                  </p:stCondLst>
                                  <p:childTnLst>
                                    <p:set>
                                      <p:cBhvr rctx="PPT">
                                        <p:cTn id="61" dur="indefinite"/>
                                        <p:tgtEl>
                                          <p:spTgt spid="100"/>
                                        </p:tgtEl>
                                        <p:attrNameLst>
                                          <p:attrName>style.opacity</p:attrName>
                                        </p:attrNameLst>
                                      </p:cBhvr>
                                      <p:to>
                                        <p:strVal val="0"/>
                                      </p:to>
                                    </p:set>
                                    <p:animEffect filter="image" prLst="opacity: 0">
                                      <p:cBhvr rctx="IE">
                                        <p:cTn id="62" dur="indefinite"/>
                                        <p:tgtEl>
                                          <p:spTgt spid="100"/>
                                        </p:tgtEl>
                                      </p:cBhvr>
                                    </p:animEffect>
                                  </p:childTnLst>
                                </p:cTn>
                              </p:par>
                              <p:par>
                                <p:cTn id="63" presetID="9" presetClass="emph" presetSubtype="0" grpId="0" nodeType="withEffect">
                                  <p:stCondLst>
                                    <p:cond delay="0"/>
                                  </p:stCondLst>
                                  <p:childTnLst>
                                    <p:set>
                                      <p:cBhvr rctx="PPT">
                                        <p:cTn id="64" dur="indefinite"/>
                                        <p:tgtEl>
                                          <p:spTgt spid="101"/>
                                        </p:tgtEl>
                                        <p:attrNameLst>
                                          <p:attrName>style.opacity</p:attrName>
                                        </p:attrNameLst>
                                      </p:cBhvr>
                                      <p:to>
                                        <p:strVal val="0"/>
                                      </p:to>
                                    </p:set>
                                    <p:animEffect filter="image" prLst="opacity: 0">
                                      <p:cBhvr rctx="IE">
                                        <p:cTn id="65" dur="indefinite"/>
                                        <p:tgtEl>
                                          <p:spTgt spid="101"/>
                                        </p:tgtEl>
                                      </p:cBhvr>
                                    </p:animEffect>
                                  </p:childTnLst>
                                </p:cTn>
                              </p:par>
                              <p:par>
                                <p:cTn id="66" presetID="9" presetClass="emph" presetSubtype="0" nodeType="withEffect">
                                  <p:stCondLst>
                                    <p:cond delay="0"/>
                                  </p:stCondLst>
                                  <p:childTnLst>
                                    <p:set>
                                      <p:cBhvr rctx="PPT">
                                        <p:cTn id="67" dur="indefinite"/>
                                        <p:tgtEl>
                                          <p:spTgt spid="102"/>
                                        </p:tgtEl>
                                        <p:attrNameLst>
                                          <p:attrName>style.opacity</p:attrName>
                                        </p:attrNameLst>
                                      </p:cBhvr>
                                      <p:to>
                                        <p:strVal val="0"/>
                                      </p:to>
                                    </p:set>
                                    <p:animEffect filter="image" prLst="opacity: 0">
                                      <p:cBhvr rctx="IE">
                                        <p:cTn id="68" dur="indefinite"/>
                                        <p:tgtEl>
                                          <p:spTgt spid="102"/>
                                        </p:tgtEl>
                                      </p:cBhvr>
                                    </p:animEffect>
                                  </p:childTnLst>
                                </p:cTn>
                              </p:par>
                              <p:par>
                                <p:cTn id="69" presetID="9" presetClass="emph" presetSubtype="0" grpId="0" nodeType="withEffect">
                                  <p:stCondLst>
                                    <p:cond delay="0"/>
                                  </p:stCondLst>
                                  <p:childTnLst>
                                    <p:set>
                                      <p:cBhvr rctx="PPT">
                                        <p:cTn id="70" dur="indefinite"/>
                                        <p:tgtEl>
                                          <p:spTgt spid="103"/>
                                        </p:tgtEl>
                                        <p:attrNameLst>
                                          <p:attrName>style.opacity</p:attrName>
                                        </p:attrNameLst>
                                      </p:cBhvr>
                                      <p:to>
                                        <p:strVal val="0"/>
                                      </p:to>
                                    </p:set>
                                    <p:animEffect filter="image" prLst="opacity: 0">
                                      <p:cBhvr rctx="IE">
                                        <p:cTn id="71" dur="indefinite"/>
                                        <p:tgtEl>
                                          <p:spTgt spid="103"/>
                                        </p:tgtEl>
                                      </p:cBhvr>
                                    </p:animEffect>
                                  </p:childTnLst>
                                </p:cTn>
                              </p:par>
                              <p:par>
                                <p:cTn id="72" presetID="9" presetClass="emph" presetSubtype="0" nodeType="withEffect">
                                  <p:stCondLst>
                                    <p:cond delay="0"/>
                                  </p:stCondLst>
                                  <p:childTnLst>
                                    <p:set>
                                      <p:cBhvr rctx="PPT">
                                        <p:cTn id="73" dur="indefinite"/>
                                        <p:tgtEl>
                                          <p:spTgt spid="104"/>
                                        </p:tgtEl>
                                        <p:attrNameLst>
                                          <p:attrName>style.opacity</p:attrName>
                                        </p:attrNameLst>
                                      </p:cBhvr>
                                      <p:to>
                                        <p:strVal val="0"/>
                                      </p:to>
                                    </p:set>
                                    <p:animEffect filter="image" prLst="opacity: 0">
                                      <p:cBhvr rctx="IE">
                                        <p:cTn id="74" dur="indefinite"/>
                                        <p:tgtEl>
                                          <p:spTgt spid="104"/>
                                        </p:tgtEl>
                                      </p:cBhvr>
                                    </p:animEffect>
                                  </p:childTnLst>
                                </p:cTn>
                              </p:par>
                              <p:par>
                                <p:cTn id="75" presetID="9" presetClass="emph" presetSubtype="0" grpId="0" nodeType="withEffect">
                                  <p:stCondLst>
                                    <p:cond delay="0"/>
                                  </p:stCondLst>
                                  <p:childTnLst>
                                    <p:set>
                                      <p:cBhvr rctx="PPT">
                                        <p:cTn id="76" dur="indefinite"/>
                                        <p:tgtEl>
                                          <p:spTgt spid="105"/>
                                        </p:tgtEl>
                                        <p:attrNameLst>
                                          <p:attrName>style.opacity</p:attrName>
                                        </p:attrNameLst>
                                      </p:cBhvr>
                                      <p:to>
                                        <p:strVal val="0"/>
                                      </p:to>
                                    </p:set>
                                    <p:animEffect filter="image" prLst="opacity: 0">
                                      <p:cBhvr rctx="IE">
                                        <p:cTn id="77" dur="indefinite"/>
                                        <p:tgtEl>
                                          <p:spTgt spid="105"/>
                                        </p:tgtEl>
                                      </p:cBhvr>
                                    </p:animEffect>
                                  </p:childTnLst>
                                </p:cTn>
                              </p:par>
                              <p:par>
                                <p:cTn id="78" presetID="9" presetClass="emph" presetSubtype="0" grpId="0" nodeType="withEffect">
                                  <p:stCondLst>
                                    <p:cond delay="0"/>
                                  </p:stCondLst>
                                  <p:childTnLst>
                                    <p:set>
                                      <p:cBhvr rctx="PPT">
                                        <p:cTn id="79" dur="indefinite"/>
                                        <p:tgtEl>
                                          <p:spTgt spid="106"/>
                                        </p:tgtEl>
                                        <p:attrNameLst>
                                          <p:attrName>style.opacity</p:attrName>
                                        </p:attrNameLst>
                                      </p:cBhvr>
                                      <p:to>
                                        <p:strVal val="0"/>
                                      </p:to>
                                    </p:set>
                                    <p:animEffect filter="image" prLst="opacity: 0">
                                      <p:cBhvr rctx="IE">
                                        <p:cTn id="80" dur="indefinite"/>
                                        <p:tgtEl>
                                          <p:spTgt spid="106"/>
                                        </p:tgtEl>
                                      </p:cBhvr>
                                    </p:animEffect>
                                  </p:childTnLst>
                                </p:cTn>
                              </p:par>
                              <p:par>
                                <p:cTn id="81" presetID="9" presetClass="emph" presetSubtype="0" grpId="0" nodeType="withEffect">
                                  <p:stCondLst>
                                    <p:cond delay="0"/>
                                  </p:stCondLst>
                                  <p:childTnLst>
                                    <p:set>
                                      <p:cBhvr rctx="PPT">
                                        <p:cTn id="82" dur="indefinite"/>
                                        <p:tgtEl>
                                          <p:spTgt spid="107"/>
                                        </p:tgtEl>
                                        <p:attrNameLst>
                                          <p:attrName>style.opacity</p:attrName>
                                        </p:attrNameLst>
                                      </p:cBhvr>
                                      <p:to>
                                        <p:strVal val="0"/>
                                      </p:to>
                                    </p:set>
                                    <p:animEffect filter="image" prLst="opacity: 0">
                                      <p:cBhvr rctx="IE">
                                        <p:cTn id="83" dur="indefinite"/>
                                        <p:tgtEl>
                                          <p:spTgt spid="107"/>
                                        </p:tgtEl>
                                      </p:cBhvr>
                                    </p:animEffect>
                                  </p:childTnLst>
                                </p:cTn>
                              </p:par>
                              <p:par>
                                <p:cTn id="84" presetID="9" presetClass="emph" presetSubtype="0" grpId="0" nodeType="withEffect">
                                  <p:stCondLst>
                                    <p:cond delay="0"/>
                                  </p:stCondLst>
                                  <p:childTnLst>
                                    <p:set>
                                      <p:cBhvr rctx="PPT">
                                        <p:cTn id="85" dur="indefinite"/>
                                        <p:tgtEl>
                                          <p:spTgt spid="108"/>
                                        </p:tgtEl>
                                        <p:attrNameLst>
                                          <p:attrName>style.opacity</p:attrName>
                                        </p:attrNameLst>
                                      </p:cBhvr>
                                      <p:to>
                                        <p:strVal val="0"/>
                                      </p:to>
                                    </p:set>
                                    <p:animEffect filter="image" prLst="opacity: 0">
                                      <p:cBhvr rctx="IE">
                                        <p:cTn id="86" dur="indefinite"/>
                                        <p:tgtEl>
                                          <p:spTgt spid="108"/>
                                        </p:tgtEl>
                                      </p:cBhvr>
                                    </p:animEffect>
                                  </p:childTnLst>
                                </p:cTn>
                              </p:par>
                              <p:par>
                                <p:cTn id="87" presetID="9" presetClass="emph" presetSubtype="0" grpId="0" nodeType="withEffect">
                                  <p:stCondLst>
                                    <p:cond delay="0"/>
                                  </p:stCondLst>
                                  <p:childTnLst>
                                    <p:set>
                                      <p:cBhvr rctx="PPT">
                                        <p:cTn id="88" dur="indefinite"/>
                                        <p:tgtEl>
                                          <p:spTgt spid="110"/>
                                        </p:tgtEl>
                                        <p:attrNameLst>
                                          <p:attrName>style.opacity</p:attrName>
                                        </p:attrNameLst>
                                      </p:cBhvr>
                                      <p:to>
                                        <p:strVal val="0"/>
                                      </p:to>
                                    </p:set>
                                    <p:animEffect filter="image" prLst="opacity: 0">
                                      <p:cBhvr rctx="IE">
                                        <p:cTn id="89" dur="indefinite"/>
                                        <p:tgtEl>
                                          <p:spTgt spid="110"/>
                                        </p:tgtEl>
                                      </p:cBhvr>
                                    </p:animEffect>
                                  </p:childTnLst>
                                </p:cTn>
                              </p:par>
                              <p:par>
                                <p:cTn id="90" presetID="9" presetClass="emph" presetSubtype="0" grpId="0" nodeType="withEffect">
                                  <p:stCondLst>
                                    <p:cond delay="0"/>
                                  </p:stCondLst>
                                  <p:childTnLst>
                                    <p:set>
                                      <p:cBhvr rctx="PPT">
                                        <p:cTn id="91" dur="indefinite"/>
                                        <p:tgtEl>
                                          <p:spTgt spid="112"/>
                                        </p:tgtEl>
                                        <p:attrNameLst>
                                          <p:attrName>style.opacity</p:attrName>
                                        </p:attrNameLst>
                                      </p:cBhvr>
                                      <p:to>
                                        <p:strVal val="0"/>
                                      </p:to>
                                    </p:set>
                                    <p:animEffect filter="image" prLst="opacity: 0">
                                      <p:cBhvr rctx="IE">
                                        <p:cTn id="92" dur="indefinite"/>
                                        <p:tgtEl>
                                          <p:spTgt spid="112"/>
                                        </p:tgtEl>
                                      </p:cBhvr>
                                    </p:animEffect>
                                  </p:childTnLst>
                                </p:cTn>
                              </p:par>
                              <p:par>
                                <p:cTn id="93" presetID="9" presetClass="emph" presetSubtype="0" grpId="0" nodeType="withEffect">
                                  <p:stCondLst>
                                    <p:cond delay="0"/>
                                  </p:stCondLst>
                                  <p:childTnLst>
                                    <p:set>
                                      <p:cBhvr rctx="PPT">
                                        <p:cTn id="94" dur="indefinite"/>
                                        <p:tgtEl>
                                          <p:spTgt spid="113"/>
                                        </p:tgtEl>
                                        <p:attrNameLst>
                                          <p:attrName>style.opacity</p:attrName>
                                        </p:attrNameLst>
                                      </p:cBhvr>
                                      <p:to>
                                        <p:strVal val="0"/>
                                      </p:to>
                                    </p:set>
                                    <p:animEffect filter="image" prLst="opacity: 0">
                                      <p:cBhvr rctx="IE">
                                        <p:cTn id="95" dur="indefinite"/>
                                        <p:tgtEl>
                                          <p:spTgt spid="113"/>
                                        </p:tgtEl>
                                      </p:cBhvr>
                                    </p:animEffect>
                                  </p:childTnLst>
                                </p:cTn>
                              </p:par>
                              <p:par>
                                <p:cTn id="96" presetID="9" presetClass="emph" presetSubtype="0" grpId="0" nodeType="withEffect">
                                  <p:stCondLst>
                                    <p:cond delay="0"/>
                                  </p:stCondLst>
                                  <p:childTnLst>
                                    <p:set>
                                      <p:cBhvr rctx="PPT">
                                        <p:cTn id="97" dur="indefinite"/>
                                        <p:tgtEl>
                                          <p:spTgt spid="114"/>
                                        </p:tgtEl>
                                        <p:attrNameLst>
                                          <p:attrName>style.opacity</p:attrName>
                                        </p:attrNameLst>
                                      </p:cBhvr>
                                      <p:to>
                                        <p:strVal val="0"/>
                                      </p:to>
                                    </p:set>
                                    <p:animEffect filter="image" prLst="opacity: 0">
                                      <p:cBhvr rctx="IE">
                                        <p:cTn id="98" dur="indefinite"/>
                                        <p:tgtEl>
                                          <p:spTgt spid="114"/>
                                        </p:tgtEl>
                                      </p:cBhvr>
                                    </p:animEffect>
                                  </p:childTnLst>
                                </p:cTn>
                              </p:par>
                              <p:par>
                                <p:cTn id="99" presetID="9" presetClass="emph" presetSubtype="0" nodeType="withEffect">
                                  <p:stCondLst>
                                    <p:cond delay="0"/>
                                  </p:stCondLst>
                                  <p:childTnLst>
                                    <p:set>
                                      <p:cBhvr rctx="PPT">
                                        <p:cTn id="100" dur="indefinite"/>
                                        <p:tgtEl>
                                          <p:spTgt spid="115"/>
                                        </p:tgtEl>
                                        <p:attrNameLst>
                                          <p:attrName>style.opacity</p:attrName>
                                        </p:attrNameLst>
                                      </p:cBhvr>
                                      <p:to>
                                        <p:strVal val="0"/>
                                      </p:to>
                                    </p:set>
                                    <p:animEffect filter="image" prLst="opacity: 0">
                                      <p:cBhvr rctx="IE">
                                        <p:cTn id="101" dur="indefinite"/>
                                        <p:tgtEl>
                                          <p:spTgt spid="115"/>
                                        </p:tgtEl>
                                      </p:cBhvr>
                                    </p:animEffect>
                                  </p:childTnLst>
                                </p:cTn>
                              </p:par>
                              <p:par>
                                <p:cTn id="102" presetID="9" presetClass="emph" presetSubtype="0" grpId="0" nodeType="withEffect">
                                  <p:stCondLst>
                                    <p:cond delay="0"/>
                                  </p:stCondLst>
                                  <p:childTnLst>
                                    <p:set>
                                      <p:cBhvr rctx="PPT">
                                        <p:cTn id="103" dur="indefinite"/>
                                        <p:tgtEl>
                                          <p:spTgt spid="118"/>
                                        </p:tgtEl>
                                        <p:attrNameLst>
                                          <p:attrName>style.opacity</p:attrName>
                                        </p:attrNameLst>
                                      </p:cBhvr>
                                      <p:to>
                                        <p:strVal val="0"/>
                                      </p:to>
                                    </p:set>
                                    <p:animEffect filter="image" prLst="opacity: 0">
                                      <p:cBhvr rctx="IE">
                                        <p:cTn id="104" dur="indefinite"/>
                                        <p:tgtEl>
                                          <p:spTgt spid="118"/>
                                        </p:tgtEl>
                                      </p:cBhvr>
                                    </p:animEffect>
                                  </p:childTnLst>
                                </p:cTn>
                              </p:par>
                              <p:par>
                                <p:cTn id="105" presetID="9" presetClass="emph" presetSubtype="0" nodeType="withEffect">
                                  <p:stCondLst>
                                    <p:cond delay="0"/>
                                  </p:stCondLst>
                                  <p:childTnLst>
                                    <p:set>
                                      <p:cBhvr rctx="PPT">
                                        <p:cTn id="106" dur="indefinite"/>
                                        <p:tgtEl>
                                          <p:spTgt spid="119"/>
                                        </p:tgtEl>
                                        <p:attrNameLst>
                                          <p:attrName>style.opacity</p:attrName>
                                        </p:attrNameLst>
                                      </p:cBhvr>
                                      <p:to>
                                        <p:strVal val="0"/>
                                      </p:to>
                                    </p:set>
                                    <p:animEffect filter="image" prLst="opacity: 0">
                                      <p:cBhvr rctx="IE">
                                        <p:cTn id="107" dur="indefinite"/>
                                        <p:tgtEl>
                                          <p:spTgt spid="119"/>
                                        </p:tgtEl>
                                      </p:cBhvr>
                                    </p:animEffect>
                                  </p:childTnLst>
                                </p:cTn>
                              </p:par>
                              <p:par>
                                <p:cTn id="108" presetID="9" presetClass="emph" presetSubtype="0" grpId="0" nodeType="withEffect">
                                  <p:stCondLst>
                                    <p:cond delay="0"/>
                                  </p:stCondLst>
                                  <p:childTnLst>
                                    <p:set>
                                      <p:cBhvr rctx="PPT">
                                        <p:cTn id="109" dur="indefinite"/>
                                        <p:tgtEl>
                                          <p:spTgt spid="120"/>
                                        </p:tgtEl>
                                        <p:attrNameLst>
                                          <p:attrName>style.opacity</p:attrName>
                                        </p:attrNameLst>
                                      </p:cBhvr>
                                      <p:to>
                                        <p:strVal val="0"/>
                                      </p:to>
                                    </p:set>
                                    <p:animEffect filter="image" prLst="opacity: 0">
                                      <p:cBhvr rctx="IE">
                                        <p:cTn id="110" dur="indefinite"/>
                                        <p:tgtEl>
                                          <p:spTgt spid="120"/>
                                        </p:tgtEl>
                                      </p:cBhvr>
                                    </p:animEffect>
                                  </p:childTnLst>
                                </p:cTn>
                              </p:par>
                              <p:par>
                                <p:cTn id="111" presetID="9" presetClass="emph" presetSubtype="0" nodeType="withEffect">
                                  <p:stCondLst>
                                    <p:cond delay="0"/>
                                  </p:stCondLst>
                                  <p:childTnLst>
                                    <p:set>
                                      <p:cBhvr rctx="PPT">
                                        <p:cTn id="112" dur="indefinite"/>
                                        <p:tgtEl>
                                          <p:spTgt spid="121"/>
                                        </p:tgtEl>
                                        <p:attrNameLst>
                                          <p:attrName>style.opacity</p:attrName>
                                        </p:attrNameLst>
                                      </p:cBhvr>
                                      <p:to>
                                        <p:strVal val="0"/>
                                      </p:to>
                                    </p:set>
                                    <p:animEffect filter="image" prLst="opacity: 0">
                                      <p:cBhvr rctx="IE">
                                        <p:cTn id="113" dur="indefinite"/>
                                        <p:tgtEl>
                                          <p:spTgt spid="121"/>
                                        </p:tgtEl>
                                      </p:cBhvr>
                                    </p:animEffect>
                                  </p:childTnLst>
                                </p:cTn>
                              </p:par>
                              <p:par>
                                <p:cTn id="114" presetID="9" presetClass="emph" presetSubtype="0" grpId="0" nodeType="withEffect">
                                  <p:stCondLst>
                                    <p:cond delay="0"/>
                                  </p:stCondLst>
                                  <p:childTnLst>
                                    <p:set>
                                      <p:cBhvr rctx="PPT">
                                        <p:cTn id="115" dur="indefinite"/>
                                        <p:tgtEl>
                                          <p:spTgt spid="122"/>
                                        </p:tgtEl>
                                        <p:attrNameLst>
                                          <p:attrName>style.opacity</p:attrName>
                                        </p:attrNameLst>
                                      </p:cBhvr>
                                      <p:to>
                                        <p:strVal val="0"/>
                                      </p:to>
                                    </p:set>
                                    <p:animEffect filter="image" prLst="opacity: 0">
                                      <p:cBhvr rctx="IE">
                                        <p:cTn id="116" dur="indefinite"/>
                                        <p:tgtEl>
                                          <p:spTgt spid="122"/>
                                        </p:tgtEl>
                                      </p:cBhvr>
                                    </p:animEffect>
                                  </p:childTnLst>
                                </p:cTn>
                              </p:par>
                              <p:par>
                                <p:cTn id="117" presetID="9" presetClass="emph" presetSubtype="0" grpId="0" nodeType="withEffect">
                                  <p:stCondLst>
                                    <p:cond delay="0"/>
                                  </p:stCondLst>
                                  <p:childTnLst>
                                    <p:set>
                                      <p:cBhvr rctx="PPT">
                                        <p:cTn id="118" dur="indefinite"/>
                                        <p:tgtEl>
                                          <p:spTgt spid="124"/>
                                        </p:tgtEl>
                                        <p:attrNameLst>
                                          <p:attrName>style.opacity</p:attrName>
                                        </p:attrNameLst>
                                      </p:cBhvr>
                                      <p:to>
                                        <p:strVal val="0"/>
                                      </p:to>
                                    </p:set>
                                    <p:animEffect filter="image" prLst="opacity: 0">
                                      <p:cBhvr rctx="IE">
                                        <p:cTn id="119" dur="indefinite"/>
                                        <p:tgtEl>
                                          <p:spTgt spid="124"/>
                                        </p:tgtEl>
                                      </p:cBhvr>
                                    </p:animEffect>
                                  </p:childTnLst>
                                </p:cTn>
                              </p:par>
                              <p:par>
                                <p:cTn id="120" presetID="9" presetClass="emph" presetSubtype="0" nodeType="withEffect">
                                  <p:stCondLst>
                                    <p:cond delay="0"/>
                                  </p:stCondLst>
                                  <p:childTnLst>
                                    <p:set>
                                      <p:cBhvr rctx="PPT">
                                        <p:cTn id="121" dur="indefinite"/>
                                        <p:tgtEl>
                                          <p:spTgt spid="127"/>
                                        </p:tgtEl>
                                        <p:attrNameLst>
                                          <p:attrName>style.opacity</p:attrName>
                                        </p:attrNameLst>
                                      </p:cBhvr>
                                      <p:to>
                                        <p:strVal val="0"/>
                                      </p:to>
                                    </p:set>
                                    <p:animEffect filter="image" prLst="opacity: 0">
                                      <p:cBhvr rctx="IE">
                                        <p:cTn id="122" dur="indefinite"/>
                                        <p:tgtEl>
                                          <p:spTgt spid="127"/>
                                        </p:tgtEl>
                                      </p:cBhvr>
                                    </p:animEffect>
                                  </p:childTnLst>
                                </p:cTn>
                              </p:par>
                              <p:par>
                                <p:cTn id="123" presetID="9" presetClass="emph" presetSubtype="0" grpId="0" nodeType="withEffect">
                                  <p:stCondLst>
                                    <p:cond delay="0"/>
                                  </p:stCondLst>
                                  <p:childTnLst>
                                    <p:set>
                                      <p:cBhvr rctx="PPT">
                                        <p:cTn id="124" dur="indefinite"/>
                                        <p:tgtEl>
                                          <p:spTgt spid="135"/>
                                        </p:tgtEl>
                                        <p:attrNameLst>
                                          <p:attrName>style.opacity</p:attrName>
                                        </p:attrNameLst>
                                      </p:cBhvr>
                                      <p:to>
                                        <p:strVal val="0"/>
                                      </p:to>
                                    </p:set>
                                    <p:animEffect filter="image" prLst="opacity: 0">
                                      <p:cBhvr rctx="IE">
                                        <p:cTn id="125" dur="indefinite"/>
                                        <p:tgtEl>
                                          <p:spTgt spid="135"/>
                                        </p:tgtEl>
                                      </p:cBhvr>
                                    </p:animEffect>
                                  </p:childTnLst>
                                </p:cTn>
                              </p:par>
                              <p:par>
                                <p:cTn id="126" presetID="9" presetClass="emph" presetSubtype="0" grpId="0" nodeType="withEffect">
                                  <p:stCondLst>
                                    <p:cond delay="0"/>
                                  </p:stCondLst>
                                  <p:childTnLst>
                                    <p:set>
                                      <p:cBhvr rctx="PPT">
                                        <p:cTn id="127" dur="indefinite"/>
                                        <p:tgtEl>
                                          <p:spTgt spid="109"/>
                                        </p:tgtEl>
                                        <p:attrNameLst>
                                          <p:attrName>style.opacity</p:attrName>
                                        </p:attrNameLst>
                                      </p:cBhvr>
                                      <p:to>
                                        <p:strVal val="0"/>
                                      </p:to>
                                    </p:set>
                                    <p:animEffect filter="image" prLst="opacity: 0">
                                      <p:cBhvr rctx="IE">
                                        <p:cTn id="128" dur="indefinite"/>
                                        <p:tgtEl>
                                          <p:spTgt spid="109"/>
                                        </p:tgtEl>
                                      </p:cBhvr>
                                    </p:animEffect>
                                  </p:childTnLst>
                                </p:cTn>
                              </p:par>
                              <p:par>
                                <p:cTn id="129" presetID="9" presetClass="emph" presetSubtype="0" grpId="0" nodeType="withEffect">
                                  <p:stCondLst>
                                    <p:cond delay="0"/>
                                  </p:stCondLst>
                                  <p:childTnLst>
                                    <p:set>
                                      <p:cBhvr rctx="PPT">
                                        <p:cTn id="130" dur="indefinite"/>
                                        <p:tgtEl>
                                          <p:spTgt spid="91"/>
                                        </p:tgtEl>
                                        <p:attrNameLst>
                                          <p:attrName>style.opacity</p:attrName>
                                        </p:attrNameLst>
                                      </p:cBhvr>
                                      <p:to>
                                        <p:strVal val="0"/>
                                      </p:to>
                                    </p:set>
                                    <p:animEffect filter="image" prLst="opacity: 0">
                                      <p:cBhvr rctx="IE">
                                        <p:cTn id="131" dur="indefinite"/>
                                        <p:tgtEl>
                                          <p:spTgt spid="91"/>
                                        </p:tgtEl>
                                      </p:cBhvr>
                                    </p:animEffect>
                                  </p:childTnLst>
                                </p:cTn>
                              </p:par>
                              <p:par>
                                <p:cTn id="132" presetID="9" presetClass="emph" presetSubtype="0" nodeType="withEffect">
                                  <p:stCondLst>
                                    <p:cond delay="0"/>
                                  </p:stCondLst>
                                  <p:childTnLst>
                                    <p:set>
                                      <p:cBhvr rctx="PPT">
                                        <p:cTn id="133" dur="indefinite"/>
                                        <p:tgtEl>
                                          <p:spTgt spid="76"/>
                                        </p:tgtEl>
                                        <p:attrNameLst>
                                          <p:attrName>style.opacity</p:attrName>
                                        </p:attrNameLst>
                                      </p:cBhvr>
                                      <p:to>
                                        <p:strVal val="0"/>
                                      </p:to>
                                    </p:set>
                                    <p:animEffect filter="image" prLst="opacity: 0">
                                      <p:cBhvr rctx="IE">
                                        <p:cTn id="134" dur="indefinite"/>
                                        <p:tgtEl>
                                          <p:spTgt spid="76"/>
                                        </p:tgtEl>
                                      </p:cBhvr>
                                    </p:animEffect>
                                  </p:childTnLst>
                                </p:cTn>
                              </p:par>
                              <p:par>
                                <p:cTn id="135" presetID="9" presetClass="emph" presetSubtype="0" nodeType="withEffect">
                                  <p:stCondLst>
                                    <p:cond delay="0"/>
                                  </p:stCondLst>
                                  <p:childTnLst>
                                    <p:set>
                                      <p:cBhvr rctx="PPT">
                                        <p:cTn id="136" dur="indefinite"/>
                                        <p:tgtEl>
                                          <p:spTgt spid="117"/>
                                        </p:tgtEl>
                                        <p:attrNameLst>
                                          <p:attrName>style.opacity</p:attrName>
                                        </p:attrNameLst>
                                      </p:cBhvr>
                                      <p:to>
                                        <p:strVal val="0"/>
                                      </p:to>
                                    </p:set>
                                    <p:animEffect filter="image" prLst="opacity: 0">
                                      <p:cBhvr rctx="IE">
                                        <p:cTn id="137" dur="indefinite"/>
                                        <p:tgtEl>
                                          <p:spTgt spid="117"/>
                                        </p:tgtEl>
                                      </p:cBhvr>
                                    </p:animEffect>
                                  </p:childTnLst>
                                </p:cTn>
                              </p:par>
                              <p:par>
                                <p:cTn id="138" presetID="9" presetClass="emph" presetSubtype="0" grpId="0" nodeType="withEffect">
                                  <p:stCondLst>
                                    <p:cond delay="0"/>
                                  </p:stCondLst>
                                  <p:childTnLst>
                                    <p:set>
                                      <p:cBhvr rctx="PPT">
                                        <p:cTn id="139" dur="indefinite"/>
                                        <p:tgtEl>
                                          <p:spTgt spid="71"/>
                                        </p:tgtEl>
                                        <p:attrNameLst>
                                          <p:attrName>style.opacity</p:attrName>
                                        </p:attrNameLst>
                                      </p:cBhvr>
                                      <p:to>
                                        <p:strVal val="0"/>
                                      </p:to>
                                    </p:set>
                                    <p:animEffect filter="image" prLst="opacity: 0">
                                      <p:cBhvr rctx="IE">
                                        <p:cTn id="140" dur="indefinite"/>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1" fill="hold" display="0">
                  <p:stCondLst>
                    <p:cond delay="indefinite"/>
                  </p:stCondLst>
                  <p:endCondLst>
                    <p:cond evt="onStopAudio" delay="0">
                      <p:tgtEl>
                        <p:sldTgt/>
                      </p:tgtEl>
                    </p:cond>
                  </p:endCondLst>
                </p:cTn>
                <p:tgtEl>
                  <p:spTgt spid="4"/>
                </p:tgtEl>
              </p:cMediaNode>
            </p:audio>
          </p:childTnLst>
        </p:cTn>
      </p:par>
    </p:tnLst>
    <p:bldLst>
      <p:bldP spid="71" grpId="0"/>
      <p:bldP spid="77" grpId="0"/>
      <p:bldP spid="78" grpId="0"/>
      <p:bldP spid="79" grpId="0" animBg="1"/>
      <p:bldP spid="84" grpId="0" animBg="1"/>
      <p:bldP spid="85" grpId="0"/>
      <p:bldP spid="86" grpId="0" animBg="1"/>
      <p:bldP spid="87" grpId="0" animBg="1"/>
      <p:bldP spid="91" grpId="0"/>
      <p:bldP spid="92" grpId="0" animBg="1"/>
      <p:bldP spid="93" grpId="0" animBg="1"/>
      <p:bldP spid="94" grpId="0" animBg="1"/>
      <p:bldP spid="95" grpId="0" animBg="1"/>
      <p:bldP spid="96" grpId="0"/>
      <p:bldP spid="99" grpId="0" animBg="1"/>
      <p:bldP spid="100" grpId="0" animBg="1"/>
      <p:bldP spid="101" grpId="0"/>
      <p:bldP spid="103" grpId="0"/>
      <p:bldP spid="105" grpId="0" animBg="1"/>
      <p:bldP spid="106" grpId="0"/>
      <p:bldP spid="107" grpId="0" animBg="1"/>
      <p:bldP spid="108" grpId="0" animBg="1"/>
      <p:bldP spid="109" grpId="0" animBg="1"/>
      <p:bldP spid="110" grpId="0" animBg="1"/>
      <p:bldP spid="112" grpId="0" animBg="1"/>
      <p:bldP spid="113" grpId="0" animBg="1"/>
      <p:bldP spid="114" grpId="0"/>
      <p:bldP spid="118" grpId="0" animBg="1"/>
      <p:bldP spid="120" grpId="0"/>
      <p:bldP spid="122" grpId="0" animBg="1"/>
      <p:bldP spid="124" grpId="0" animBg="1"/>
      <p:bldP spid="13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Picture 52"/>
          <p:cNvPicPr/>
          <p:nvPr/>
        </p:nvPicPr>
        <p:blipFill>
          <a:blip r:embed="rId5" cstate="print">
            <a:duotone>
              <a:schemeClr val="accent1">
                <a:shade val="45000"/>
                <a:satMod val="135000"/>
              </a:schemeClr>
              <a:prstClr val="white"/>
            </a:duotone>
          </a:blip>
          <a:srcRect l="55025" t="60442" r="39006" b="30849"/>
          <a:stretch>
            <a:fillRect/>
          </a:stretch>
        </p:blipFill>
        <p:spPr bwMode="auto">
          <a:xfrm>
            <a:off x="4341769" y="5794817"/>
            <a:ext cx="285730" cy="342909"/>
          </a:xfrm>
          <a:prstGeom prst="rect">
            <a:avLst/>
          </a:prstGeom>
          <a:noFill/>
          <a:ln w="9525">
            <a:noFill/>
            <a:miter lim="800000"/>
            <a:headEnd/>
            <a:tailEnd/>
          </a:ln>
        </p:spPr>
      </p:pic>
      <p:sp>
        <p:nvSpPr>
          <p:cNvPr id="137" name="Explosion 1 48"/>
          <p:cNvSpPr/>
          <p:nvPr/>
        </p:nvSpPr>
        <p:spPr>
          <a:xfrm>
            <a:off x="4186428" y="5569185"/>
            <a:ext cx="671302" cy="755404"/>
          </a:xfrm>
          <a:prstGeom prst="irregularSeal1">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567" tIns="36283" rIns="72567" bIns="36283" rtlCol="0" anchor="ctr"/>
          <a:lstStyle/>
          <a:p>
            <a:pPr algn="ctr"/>
            <a:endParaRPr lang="en-US" dirty="0"/>
          </a:p>
        </p:txBody>
      </p:sp>
      <p:sp>
        <p:nvSpPr>
          <p:cNvPr id="138" name="חץ מעוקל למטה 137"/>
          <p:cNvSpPr/>
          <p:nvPr/>
        </p:nvSpPr>
        <p:spPr>
          <a:xfrm rot="13086860">
            <a:off x="3237126" y="2771071"/>
            <a:ext cx="989975" cy="580593"/>
          </a:xfrm>
          <a:prstGeom prst="curvedDownArrow">
            <a:avLst>
              <a:gd name="adj1" fmla="val 16156"/>
              <a:gd name="adj2" fmla="val 60930"/>
              <a:gd name="adj3" fmla="val 21603"/>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lIns="72567" tIns="36283" rIns="72567" bIns="36283" rtlCol="0" anchor="ctr"/>
          <a:lstStyle/>
          <a:p>
            <a:pPr algn="ctr"/>
            <a:endParaRPr lang="en-US">
              <a:solidFill>
                <a:schemeClr val="tx1"/>
              </a:solidFill>
            </a:endParaRPr>
          </a:p>
        </p:txBody>
      </p:sp>
      <p:sp>
        <p:nvSpPr>
          <p:cNvPr id="139" name="Explosion 1 12"/>
          <p:cNvSpPr/>
          <p:nvPr/>
        </p:nvSpPr>
        <p:spPr>
          <a:xfrm>
            <a:off x="2571887" y="2757930"/>
            <a:ext cx="671302" cy="755404"/>
          </a:xfrm>
          <a:prstGeom prst="irregularSeal1">
            <a:avLst/>
          </a:prstGeom>
          <a:solidFill>
            <a:schemeClr val="accent2">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567" tIns="36283" rIns="72567" bIns="36283" rtlCol="0" anchor="ctr"/>
          <a:lstStyle/>
          <a:p>
            <a:pPr algn="ctr"/>
            <a:endParaRPr lang="en-US"/>
          </a:p>
        </p:txBody>
      </p:sp>
      <p:pic>
        <p:nvPicPr>
          <p:cNvPr id="140" name="Picture 10"/>
          <p:cNvPicPr/>
          <p:nvPr/>
        </p:nvPicPr>
        <p:blipFill>
          <a:blip r:embed="rId6" cstate="print">
            <a:duotone>
              <a:schemeClr val="accent5">
                <a:shade val="45000"/>
                <a:satMod val="135000"/>
              </a:schemeClr>
              <a:prstClr val="white"/>
            </a:duotone>
            <a:extLst>
              <a:ext uri="{BEBA8EAE-BF5A-486C-A8C5-ECC9F3942E4B}">
                <a14:imgProps xmlns:a14="http://schemas.microsoft.com/office/drawing/2010/main">
                  <a14:imgLayer r:embed="rId7">
                    <a14:imgEffect>
                      <a14:brightnessContrast bright="20000" contrast="20000"/>
                    </a14:imgEffect>
                  </a14:imgLayer>
                </a14:imgProps>
              </a:ext>
            </a:extLst>
          </a:blip>
          <a:srcRect l="55025" t="60442" r="39006" b="30849"/>
          <a:stretch>
            <a:fillRect/>
          </a:stretch>
        </p:blipFill>
        <p:spPr bwMode="auto">
          <a:xfrm>
            <a:off x="4134128" y="2761855"/>
            <a:ext cx="450769" cy="4089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1" name="Picture 10"/>
          <p:cNvPicPr/>
          <p:nvPr/>
        </p:nvPicPr>
        <p:blipFill>
          <a:blip r:embed="rId6" cstate="print">
            <a:duotone>
              <a:schemeClr val="accent5">
                <a:shade val="45000"/>
                <a:satMod val="135000"/>
              </a:schemeClr>
              <a:prstClr val="white"/>
            </a:duotone>
            <a:extLst>
              <a:ext uri="{BEBA8EAE-BF5A-486C-A8C5-ECC9F3942E4B}">
                <a14:imgProps xmlns:a14="http://schemas.microsoft.com/office/drawing/2010/main">
                  <a14:imgLayer r:embed="rId7">
                    <a14:imgEffect>
                      <a14:brightnessContrast bright="20000" contrast="20000"/>
                    </a14:imgEffect>
                  </a14:imgLayer>
                </a14:imgProps>
              </a:ext>
            </a:extLst>
          </a:blip>
          <a:srcRect l="55025" t="60442" r="39006" b="30849"/>
          <a:stretch>
            <a:fillRect/>
          </a:stretch>
        </p:blipFill>
        <p:spPr bwMode="auto">
          <a:xfrm>
            <a:off x="4147489" y="3484861"/>
            <a:ext cx="379341" cy="408900"/>
          </a:xfrm>
          <a:prstGeom prst="rect">
            <a:avLst/>
          </a:prstGeom>
          <a:noFill/>
          <a:ln w="9525">
            <a:noFill/>
            <a:miter lim="800000"/>
            <a:headEnd/>
            <a:tailEnd/>
          </a:ln>
        </p:spPr>
      </p:pic>
      <p:pic>
        <p:nvPicPr>
          <p:cNvPr id="142" name="Picture 10"/>
          <p:cNvPicPr/>
          <p:nvPr/>
        </p:nvPicPr>
        <p:blipFill>
          <a:blip r:embed="rId6" cstate="print">
            <a:duotone>
              <a:schemeClr val="accent5">
                <a:shade val="45000"/>
                <a:satMod val="135000"/>
              </a:schemeClr>
              <a:prstClr val="white"/>
            </a:duotone>
            <a:extLst>
              <a:ext uri="{BEBA8EAE-BF5A-486C-A8C5-ECC9F3942E4B}">
                <a14:imgProps xmlns:a14="http://schemas.microsoft.com/office/drawing/2010/main">
                  <a14:imgLayer r:embed="rId7">
                    <a14:imgEffect>
                      <a14:brightnessContrast bright="20000" contrast="20000"/>
                    </a14:imgEffect>
                  </a14:imgLayer>
                </a14:imgProps>
              </a:ext>
            </a:extLst>
          </a:blip>
          <a:srcRect l="55025" t="60442" r="39006" b="30849"/>
          <a:stretch>
            <a:fillRect/>
          </a:stretch>
        </p:blipFill>
        <p:spPr bwMode="auto">
          <a:xfrm>
            <a:off x="4730189" y="3198395"/>
            <a:ext cx="379341" cy="408900"/>
          </a:xfrm>
          <a:prstGeom prst="rect">
            <a:avLst/>
          </a:prstGeom>
          <a:noFill/>
          <a:ln w="9525">
            <a:noFill/>
            <a:miter lim="800000"/>
            <a:headEnd/>
            <a:tailEnd/>
          </a:ln>
        </p:spPr>
      </p:pic>
      <p:sp>
        <p:nvSpPr>
          <p:cNvPr id="143" name="פיצוץ 2 142"/>
          <p:cNvSpPr/>
          <p:nvPr/>
        </p:nvSpPr>
        <p:spPr>
          <a:xfrm rot="426526">
            <a:off x="4108824" y="3910484"/>
            <a:ext cx="1130000" cy="837959"/>
          </a:xfrm>
          <a:prstGeom prst="irregularSeal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72567" tIns="36283" rIns="72567" bIns="36283" rtlCol="0" anchor="ctr"/>
          <a:lstStyle/>
          <a:p>
            <a:pPr algn="ctr"/>
            <a:endParaRPr lang="en-US"/>
          </a:p>
        </p:txBody>
      </p:sp>
      <p:sp>
        <p:nvSpPr>
          <p:cNvPr id="144" name="TextBox 143"/>
          <p:cNvSpPr txBox="1"/>
          <p:nvPr/>
        </p:nvSpPr>
        <p:spPr>
          <a:xfrm>
            <a:off x="2149553" y="1351449"/>
            <a:ext cx="1050942" cy="557796"/>
          </a:xfrm>
          <a:prstGeom prst="roundRect">
            <a:avLst/>
          </a:prstGeom>
          <a:noFill/>
          <a:ln>
            <a:solidFill>
              <a:schemeClr val="tx1">
                <a:lumMod val="50000"/>
                <a:lumOff val="50000"/>
              </a:schemeClr>
            </a:solidFill>
          </a:ln>
        </p:spPr>
        <p:txBody>
          <a:bodyPr wrap="square" lIns="72567" tIns="36283" rIns="72567" bIns="36283" rtlCol="0" anchor="ctr">
            <a:spAutoFit/>
          </a:bodyPr>
          <a:lstStyle>
            <a:defPPr>
              <a:defRPr lang="en-US"/>
            </a:defPPr>
            <a:lvl1pPr algn="ctr">
              <a:defRPr sz="14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Hypoxia/</a:t>
            </a:r>
          </a:p>
          <a:p>
            <a:r>
              <a:rPr lang="en-US" dirty="0" smtClean="0"/>
              <a:t>Anoxia </a:t>
            </a:r>
            <a:endParaRPr lang="en-US" dirty="0"/>
          </a:p>
        </p:txBody>
      </p:sp>
      <p:pic>
        <p:nvPicPr>
          <p:cNvPr id="145" name="Picture 9"/>
          <p:cNvPicPr/>
          <p:nvPr/>
        </p:nvPicPr>
        <p:blipFill>
          <a:blip r:embed="rId5" cstate="print">
            <a:duotone>
              <a:schemeClr val="accent2">
                <a:shade val="45000"/>
                <a:satMod val="135000"/>
              </a:schemeClr>
              <a:prstClr val="white"/>
            </a:duotone>
          </a:blip>
          <a:srcRect l="55025" t="60442" r="39006" b="30849"/>
          <a:stretch>
            <a:fillRect/>
          </a:stretch>
        </p:blipFill>
        <p:spPr bwMode="auto">
          <a:xfrm>
            <a:off x="2650939" y="2922133"/>
            <a:ext cx="554554" cy="480712"/>
          </a:xfrm>
          <a:prstGeom prst="rect">
            <a:avLst/>
          </a:prstGeom>
          <a:ln>
            <a:noFill/>
          </a:ln>
          <a:effectLst>
            <a:softEdge rad="112500"/>
          </a:effectLst>
        </p:spPr>
      </p:pic>
      <p:sp>
        <p:nvSpPr>
          <p:cNvPr id="146" name="TextBox 145"/>
          <p:cNvSpPr txBox="1"/>
          <p:nvPr/>
        </p:nvSpPr>
        <p:spPr>
          <a:xfrm>
            <a:off x="2378135" y="2654921"/>
            <a:ext cx="806680" cy="227163"/>
          </a:xfrm>
          <a:prstGeom prst="rect">
            <a:avLst/>
          </a:prstGeom>
          <a:noFill/>
        </p:spPr>
        <p:txBody>
          <a:bodyPr wrap="square" lIns="72567" tIns="36283" rIns="72567" bIns="36283" rtlCol="0">
            <a:spAutoFit/>
          </a:bodyPr>
          <a:lstStyle/>
          <a:p>
            <a:r>
              <a:rPr lang="en-US" sz="1000" dirty="0"/>
              <a:t>Apoptosis</a:t>
            </a:r>
          </a:p>
        </p:txBody>
      </p:sp>
      <p:sp>
        <p:nvSpPr>
          <p:cNvPr id="147" name="Isosceles Triangle 28"/>
          <p:cNvSpPr/>
          <p:nvPr/>
        </p:nvSpPr>
        <p:spPr>
          <a:xfrm>
            <a:off x="1245011" y="1809636"/>
            <a:ext cx="904541" cy="4743558"/>
          </a:xfrm>
          <a:prstGeom prst="triangle">
            <a:avLst>
              <a:gd name="adj" fmla="val 50000"/>
            </a:avLst>
          </a:prstGeom>
          <a:gradFill flip="none" rotWithShape="1">
            <a:gsLst>
              <a:gs pos="0">
                <a:srgbClr val="000082"/>
              </a:gs>
              <a:gs pos="30000">
                <a:srgbClr val="66008F"/>
              </a:gs>
              <a:gs pos="64999">
                <a:srgbClr val="BA0066"/>
              </a:gs>
              <a:gs pos="89999">
                <a:srgbClr val="FF0000"/>
              </a:gs>
              <a:gs pos="100000">
                <a:srgbClr val="FF8200"/>
              </a:gs>
            </a:gsLst>
            <a:lin ang="1620000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lIns="72567" tIns="36283" rIns="72567" bIns="36283" rtlCol="0" anchor="ctr"/>
          <a:lstStyle/>
          <a:p>
            <a:pPr algn="ctr"/>
            <a:endParaRPr lang="en-US" dirty="0"/>
          </a:p>
        </p:txBody>
      </p:sp>
      <p:sp>
        <p:nvSpPr>
          <p:cNvPr id="148" name="TextBox 147"/>
          <p:cNvSpPr txBox="1"/>
          <p:nvPr/>
        </p:nvSpPr>
        <p:spPr>
          <a:xfrm>
            <a:off x="5543483" y="3867083"/>
            <a:ext cx="2400134" cy="586263"/>
          </a:xfrm>
          <a:prstGeom prst="rect">
            <a:avLst/>
          </a:prstGeom>
          <a:noFill/>
          <a:ln>
            <a:solidFill>
              <a:schemeClr val="tx1">
                <a:lumMod val="50000"/>
                <a:lumOff val="50000"/>
              </a:schemeClr>
            </a:solidFill>
          </a:ln>
        </p:spPr>
        <p:txBody>
          <a:bodyPr wrap="square" lIns="72567" tIns="36283" rIns="72567" bIns="36283" rtlCol="0">
            <a:spAutoFit/>
          </a:bodyPr>
          <a:lstStyle/>
          <a:p>
            <a:r>
              <a:rPr lang="en-US" sz="1100" b="1" dirty="0"/>
              <a:t>H19/mir675 expressing cells dominate </a:t>
            </a:r>
          </a:p>
          <a:p>
            <a:r>
              <a:rPr lang="en-US" sz="1100" b="1" dirty="0">
                <a:solidFill>
                  <a:srgbClr val="FF0000"/>
                </a:solidFill>
              </a:rPr>
              <a:t>Epithelial phenotype suppression</a:t>
            </a:r>
            <a:r>
              <a:rPr lang="en-US" sz="1100" b="1" dirty="0">
                <a:solidFill>
                  <a:srgbClr val="FF0000"/>
                </a:solidFill>
                <a:sym typeface="Symbol"/>
              </a:rPr>
              <a:t></a:t>
            </a:r>
            <a:r>
              <a:rPr lang="en-US" sz="1100" b="1" dirty="0">
                <a:solidFill>
                  <a:srgbClr val="FF0000"/>
                </a:solidFill>
              </a:rPr>
              <a:t> EMT</a:t>
            </a:r>
          </a:p>
        </p:txBody>
      </p:sp>
      <p:sp>
        <p:nvSpPr>
          <p:cNvPr id="149" name="TextBox 148"/>
          <p:cNvSpPr txBox="1"/>
          <p:nvPr/>
        </p:nvSpPr>
        <p:spPr>
          <a:xfrm rot="5400000">
            <a:off x="808130" y="3589192"/>
            <a:ext cx="1797463" cy="244254"/>
          </a:xfrm>
          <a:prstGeom prst="rect">
            <a:avLst/>
          </a:prstGeom>
          <a:noFill/>
        </p:spPr>
        <p:txBody>
          <a:bodyPr wrap="square" lIns="72567" tIns="36283" rIns="72567" bIns="36283" rtlCol="0">
            <a:spAutoFit/>
          </a:bodyPr>
          <a:lstStyle/>
          <a:p>
            <a:pPr algn="ctr"/>
            <a:r>
              <a:rPr lang="en-US" sz="11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Error-prone DNA repair</a:t>
            </a:r>
          </a:p>
        </p:txBody>
      </p:sp>
      <p:sp>
        <p:nvSpPr>
          <p:cNvPr id="150" name="TextBox 149"/>
          <p:cNvSpPr txBox="1"/>
          <p:nvPr/>
        </p:nvSpPr>
        <p:spPr>
          <a:xfrm>
            <a:off x="1498630" y="1581031"/>
            <a:ext cx="501797" cy="244276"/>
          </a:xfrm>
          <a:prstGeom prst="rect">
            <a:avLst/>
          </a:prstGeom>
          <a:noFill/>
        </p:spPr>
        <p:txBody>
          <a:bodyPr wrap="square" lIns="72567" tIns="36283" rIns="72567" bIns="36283" rtlCol="0">
            <a:spAutoFit/>
          </a:bodyPr>
          <a:lstStyle/>
          <a:p>
            <a:r>
              <a:rPr lang="en-US" sz="1100" b="1" dirty="0"/>
              <a:t>low</a:t>
            </a:r>
          </a:p>
        </p:txBody>
      </p:sp>
      <p:sp>
        <p:nvSpPr>
          <p:cNvPr id="151" name="TextBox 150"/>
          <p:cNvSpPr txBox="1"/>
          <p:nvPr/>
        </p:nvSpPr>
        <p:spPr>
          <a:xfrm>
            <a:off x="1441484" y="6537524"/>
            <a:ext cx="501797" cy="244276"/>
          </a:xfrm>
          <a:prstGeom prst="rect">
            <a:avLst/>
          </a:prstGeom>
          <a:noFill/>
        </p:spPr>
        <p:txBody>
          <a:bodyPr wrap="square" lIns="72567" tIns="36283" rIns="72567" bIns="36283" rtlCol="0">
            <a:spAutoFit/>
          </a:bodyPr>
          <a:lstStyle/>
          <a:p>
            <a:r>
              <a:rPr lang="en-US" sz="1100" b="1" dirty="0"/>
              <a:t>High</a:t>
            </a:r>
          </a:p>
        </p:txBody>
      </p:sp>
      <p:sp>
        <p:nvSpPr>
          <p:cNvPr id="152" name="TextBox 151"/>
          <p:cNvSpPr txBox="1"/>
          <p:nvPr/>
        </p:nvSpPr>
        <p:spPr>
          <a:xfrm>
            <a:off x="5543483" y="4700846"/>
            <a:ext cx="2400134" cy="586263"/>
          </a:xfrm>
          <a:prstGeom prst="rect">
            <a:avLst/>
          </a:prstGeom>
          <a:noFill/>
          <a:ln>
            <a:solidFill>
              <a:schemeClr val="tx1">
                <a:lumMod val="50000"/>
                <a:lumOff val="50000"/>
              </a:schemeClr>
            </a:solidFill>
          </a:ln>
        </p:spPr>
        <p:txBody>
          <a:bodyPr wrap="square" lIns="72567" tIns="36283" rIns="72567" bIns="36283" rtlCol="0">
            <a:spAutoFit/>
          </a:bodyPr>
          <a:lstStyle/>
          <a:p>
            <a:r>
              <a:rPr lang="en-US" sz="1100" b="1" dirty="0"/>
              <a:t>Clonal selection for further acquired advantages and increased metastatic potential</a:t>
            </a:r>
          </a:p>
        </p:txBody>
      </p:sp>
      <p:sp>
        <p:nvSpPr>
          <p:cNvPr id="153" name="TextBox 152"/>
          <p:cNvSpPr txBox="1"/>
          <p:nvPr/>
        </p:nvSpPr>
        <p:spPr>
          <a:xfrm>
            <a:off x="5543483" y="3352721"/>
            <a:ext cx="2400134" cy="415269"/>
          </a:xfrm>
          <a:prstGeom prst="rect">
            <a:avLst/>
          </a:prstGeom>
          <a:noFill/>
          <a:ln>
            <a:solidFill>
              <a:schemeClr val="tx1">
                <a:lumMod val="50000"/>
                <a:lumOff val="50000"/>
              </a:schemeClr>
            </a:solidFill>
          </a:ln>
        </p:spPr>
        <p:txBody>
          <a:bodyPr wrap="square" lIns="72567" tIns="36283" rIns="72567" bIns="36283" rtlCol="0">
            <a:spAutoFit/>
          </a:bodyPr>
          <a:lstStyle/>
          <a:p>
            <a:r>
              <a:rPr lang="en-US" sz="1100" b="1" u="sng" dirty="0"/>
              <a:t>PRIMARY TUMOR</a:t>
            </a:r>
          </a:p>
          <a:p>
            <a:r>
              <a:rPr lang="en-US" sz="1100" b="1" dirty="0"/>
              <a:t>Proliferation and expansion</a:t>
            </a:r>
          </a:p>
        </p:txBody>
      </p:sp>
      <p:sp>
        <p:nvSpPr>
          <p:cNvPr id="154" name="TextBox 153"/>
          <p:cNvSpPr txBox="1"/>
          <p:nvPr/>
        </p:nvSpPr>
        <p:spPr>
          <a:xfrm>
            <a:off x="5543483" y="2652156"/>
            <a:ext cx="2400134" cy="586263"/>
          </a:xfrm>
          <a:prstGeom prst="rect">
            <a:avLst/>
          </a:prstGeom>
          <a:noFill/>
          <a:ln>
            <a:solidFill>
              <a:schemeClr val="tx1">
                <a:lumMod val="50000"/>
                <a:lumOff val="50000"/>
              </a:schemeClr>
            </a:solidFill>
          </a:ln>
        </p:spPr>
        <p:txBody>
          <a:bodyPr wrap="square" lIns="72567" tIns="36283" rIns="72567" bIns="36283" rtlCol="0">
            <a:spAutoFit/>
          </a:bodyPr>
          <a:lstStyle/>
          <a:p>
            <a:pPr algn="just"/>
            <a:r>
              <a:rPr lang="en-US" sz="1100" b="1" dirty="0">
                <a:solidFill>
                  <a:srgbClr val="FF0000"/>
                </a:solidFill>
              </a:rPr>
              <a:t>Selection against sensitive cancer cells: enhanced survival &amp; error-prone</a:t>
            </a:r>
            <a:r>
              <a:rPr lang="en-US" sz="1100" b="1" dirty="0"/>
              <a:t> </a:t>
            </a:r>
            <a:r>
              <a:rPr lang="en-US" sz="1100" b="1" dirty="0">
                <a:solidFill>
                  <a:srgbClr val="FF0000"/>
                </a:solidFill>
              </a:rPr>
              <a:t>DNA repair</a:t>
            </a:r>
            <a:endParaRPr lang="en-US" sz="1100" dirty="0"/>
          </a:p>
        </p:txBody>
      </p:sp>
      <p:sp>
        <p:nvSpPr>
          <p:cNvPr id="155" name="TextBox 154"/>
          <p:cNvSpPr txBox="1"/>
          <p:nvPr/>
        </p:nvSpPr>
        <p:spPr>
          <a:xfrm>
            <a:off x="3886247" y="6381741"/>
            <a:ext cx="1485797" cy="381051"/>
          </a:xfrm>
          <a:prstGeom prst="rect">
            <a:avLst/>
          </a:prstGeom>
          <a:noFill/>
        </p:spPr>
        <p:txBody>
          <a:bodyPr wrap="square" lIns="72567" tIns="36283" rIns="72567" bIns="36283" rtlCol="0">
            <a:spAutoFit/>
          </a:bodyPr>
          <a:lstStyle/>
          <a:p>
            <a:pPr algn="ctr"/>
            <a:r>
              <a:rPr lang="en-US" sz="1000" b="1" dirty="0"/>
              <a:t>POOR CLINICAL PROGNOSIS</a:t>
            </a:r>
          </a:p>
        </p:txBody>
      </p:sp>
      <p:sp>
        <p:nvSpPr>
          <p:cNvPr id="156" name="TextBox 155"/>
          <p:cNvSpPr txBox="1"/>
          <p:nvPr/>
        </p:nvSpPr>
        <p:spPr>
          <a:xfrm>
            <a:off x="3357481" y="2838360"/>
            <a:ext cx="985935" cy="381051"/>
          </a:xfrm>
          <a:prstGeom prst="rect">
            <a:avLst/>
          </a:prstGeom>
          <a:noFill/>
        </p:spPr>
        <p:txBody>
          <a:bodyPr wrap="square" lIns="72567" tIns="36283" rIns="72567" bIns="36283" rtlCol="0">
            <a:spAutoFit/>
          </a:bodyPr>
          <a:lstStyle/>
          <a:p>
            <a:pPr algn="ctr"/>
            <a:r>
              <a:rPr lang="en-US" sz="1000" b="1" dirty="0">
                <a:solidFill>
                  <a:schemeClr val="tx2"/>
                </a:solidFill>
              </a:rPr>
              <a:t>Rb,p53</a:t>
            </a:r>
          </a:p>
          <a:p>
            <a:pPr algn="ctr"/>
            <a:r>
              <a:rPr lang="en-US" sz="1000" b="1" dirty="0">
                <a:solidFill>
                  <a:schemeClr val="tx2"/>
                </a:solidFill>
              </a:rPr>
              <a:t>mutations</a:t>
            </a:r>
          </a:p>
        </p:txBody>
      </p:sp>
      <p:sp>
        <p:nvSpPr>
          <p:cNvPr id="157" name="TextBox 156"/>
          <p:cNvSpPr txBox="1"/>
          <p:nvPr/>
        </p:nvSpPr>
        <p:spPr>
          <a:xfrm>
            <a:off x="5558721" y="2194025"/>
            <a:ext cx="2384896" cy="244276"/>
          </a:xfrm>
          <a:prstGeom prst="rect">
            <a:avLst/>
          </a:prstGeom>
          <a:noFill/>
          <a:ln>
            <a:solidFill>
              <a:schemeClr val="tx1">
                <a:lumMod val="50000"/>
                <a:lumOff val="50000"/>
              </a:schemeClr>
            </a:solidFill>
          </a:ln>
        </p:spPr>
        <p:txBody>
          <a:bodyPr wrap="square" lIns="72567" tIns="36283" rIns="72567" bIns="36283" rtlCol="0">
            <a:spAutoFit/>
          </a:bodyPr>
          <a:lstStyle/>
          <a:p>
            <a:r>
              <a:rPr lang="en-US" sz="1100" b="1" dirty="0"/>
              <a:t>Hypersensitive cell populations</a:t>
            </a:r>
          </a:p>
        </p:txBody>
      </p:sp>
      <p:sp>
        <p:nvSpPr>
          <p:cNvPr id="158" name="חץ ימינה 157"/>
          <p:cNvSpPr/>
          <p:nvPr/>
        </p:nvSpPr>
        <p:spPr>
          <a:xfrm flipH="1">
            <a:off x="5372044" y="2836993"/>
            <a:ext cx="114292" cy="1156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72567" tIns="36283" rIns="72567" bIns="36283" rtlCol="0" anchor="ctr"/>
          <a:lstStyle/>
          <a:p>
            <a:pPr algn="ctr"/>
            <a:endParaRPr lang="en-US"/>
          </a:p>
        </p:txBody>
      </p:sp>
      <p:sp>
        <p:nvSpPr>
          <p:cNvPr id="160" name="חץ ימינה 159"/>
          <p:cNvSpPr/>
          <p:nvPr/>
        </p:nvSpPr>
        <p:spPr>
          <a:xfrm flipH="1">
            <a:off x="5372044" y="4100073"/>
            <a:ext cx="114292" cy="1156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72567" tIns="36283" rIns="72567" bIns="36283" rtlCol="0" anchor="ctr"/>
          <a:lstStyle/>
          <a:p>
            <a:pPr algn="ctr"/>
            <a:endParaRPr lang="en-US"/>
          </a:p>
        </p:txBody>
      </p:sp>
      <p:sp>
        <p:nvSpPr>
          <p:cNvPr id="161" name="חץ ימינה 160"/>
          <p:cNvSpPr/>
          <p:nvPr/>
        </p:nvSpPr>
        <p:spPr>
          <a:xfrm flipH="1">
            <a:off x="5372044" y="3524175"/>
            <a:ext cx="114292" cy="1156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72567" tIns="36283" rIns="72567" bIns="36283" rtlCol="0" anchor="ctr"/>
          <a:lstStyle/>
          <a:p>
            <a:pPr algn="ctr"/>
            <a:endParaRPr lang="en-US"/>
          </a:p>
        </p:txBody>
      </p:sp>
      <p:sp>
        <p:nvSpPr>
          <p:cNvPr id="162" name="TextBox 161"/>
          <p:cNvSpPr txBox="1"/>
          <p:nvPr/>
        </p:nvSpPr>
        <p:spPr>
          <a:xfrm>
            <a:off x="7886471" y="3409872"/>
            <a:ext cx="554606" cy="319496"/>
          </a:xfrm>
          <a:prstGeom prst="rect">
            <a:avLst/>
          </a:prstGeom>
          <a:noFill/>
          <a:ln>
            <a:noFill/>
          </a:ln>
        </p:spPr>
        <p:txBody>
          <a:bodyPr wrap="square" lIns="72567" tIns="36283" rIns="72567" bIns="36283" rtlCol="0">
            <a:spAutoFit/>
          </a:bodyPr>
          <a:lstStyle>
            <a:defPPr>
              <a:defRPr lang="en-US"/>
            </a:defPPr>
            <a:lvl1pPr>
              <a:defRPr sz="1600" b="1"/>
            </a:lvl1pPr>
          </a:lstStyle>
          <a:p>
            <a:r>
              <a:rPr lang="en-US" dirty="0"/>
              <a:t>H19       </a:t>
            </a:r>
          </a:p>
        </p:txBody>
      </p:sp>
      <p:sp>
        <p:nvSpPr>
          <p:cNvPr id="163" name="חץ למטה 162"/>
          <p:cNvSpPr/>
          <p:nvPr/>
        </p:nvSpPr>
        <p:spPr>
          <a:xfrm flipV="1">
            <a:off x="8302324" y="3424546"/>
            <a:ext cx="195899" cy="230682"/>
          </a:xfrm>
          <a:prstGeom prst="downArrow">
            <a:avLst/>
          </a:prstGeom>
          <a:solidFill>
            <a:srgbClr val="92D05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567" tIns="36283" rIns="72567" bIns="36283" rtlCol="0" anchor="ctr"/>
          <a:lstStyle/>
          <a:p>
            <a:pPr algn="ctr"/>
            <a:endParaRPr lang="en-US"/>
          </a:p>
        </p:txBody>
      </p:sp>
      <p:sp>
        <p:nvSpPr>
          <p:cNvPr id="164" name="TextBox 163"/>
          <p:cNvSpPr txBox="1"/>
          <p:nvPr/>
        </p:nvSpPr>
        <p:spPr>
          <a:xfrm>
            <a:off x="7886471" y="3998438"/>
            <a:ext cx="554606" cy="319496"/>
          </a:xfrm>
          <a:prstGeom prst="rect">
            <a:avLst/>
          </a:prstGeom>
          <a:noFill/>
          <a:ln>
            <a:noFill/>
          </a:ln>
        </p:spPr>
        <p:txBody>
          <a:bodyPr wrap="square" lIns="72567" tIns="36283" rIns="72567" bIns="36283" rtlCol="0">
            <a:spAutoFit/>
          </a:bodyPr>
          <a:lstStyle>
            <a:defPPr>
              <a:defRPr lang="en-US"/>
            </a:defPPr>
            <a:lvl1pPr>
              <a:defRPr sz="1600" b="1"/>
            </a:lvl1pPr>
          </a:lstStyle>
          <a:p>
            <a:r>
              <a:rPr lang="en-US" dirty="0"/>
              <a:t>H19       </a:t>
            </a:r>
          </a:p>
        </p:txBody>
      </p:sp>
      <p:sp>
        <p:nvSpPr>
          <p:cNvPr id="165" name="חץ למטה 164"/>
          <p:cNvSpPr/>
          <p:nvPr/>
        </p:nvSpPr>
        <p:spPr>
          <a:xfrm flipV="1">
            <a:off x="8302324" y="3998439"/>
            <a:ext cx="195899" cy="230682"/>
          </a:xfrm>
          <a:prstGeom prst="downArrow">
            <a:avLst/>
          </a:prstGeom>
          <a:solidFill>
            <a:srgbClr val="92D05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567" tIns="36283" rIns="72567" bIns="36283" rtlCol="0" anchor="ctr"/>
          <a:lstStyle/>
          <a:p>
            <a:pPr algn="ctr"/>
            <a:endParaRPr lang="en-US"/>
          </a:p>
        </p:txBody>
      </p:sp>
      <p:sp>
        <p:nvSpPr>
          <p:cNvPr id="166" name="TextBox 165"/>
          <p:cNvSpPr txBox="1"/>
          <p:nvPr/>
        </p:nvSpPr>
        <p:spPr>
          <a:xfrm>
            <a:off x="7886471" y="4838655"/>
            <a:ext cx="554606" cy="273329"/>
          </a:xfrm>
          <a:prstGeom prst="rect">
            <a:avLst/>
          </a:prstGeom>
          <a:noFill/>
          <a:ln>
            <a:noFill/>
          </a:ln>
        </p:spPr>
        <p:txBody>
          <a:bodyPr wrap="square" lIns="72567" tIns="36283" rIns="72567" bIns="36283" rtlCol="0">
            <a:spAutoFit/>
          </a:bodyPr>
          <a:lstStyle/>
          <a:p>
            <a:r>
              <a:rPr lang="en-US" sz="1300" b="1" dirty="0"/>
              <a:t>H19       </a:t>
            </a:r>
          </a:p>
        </p:txBody>
      </p:sp>
      <p:sp>
        <p:nvSpPr>
          <p:cNvPr id="167" name="חץ למטה 166"/>
          <p:cNvSpPr/>
          <p:nvPr/>
        </p:nvSpPr>
        <p:spPr>
          <a:xfrm flipV="1">
            <a:off x="8302324" y="4869763"/>
            <a:ext cx="195899" cy="230682"/>
          </a:xfrm>
          <a:prstGeom prst="downArrow">
            <a:avLst/>
          </a:prstGeom>
          <a:solidFill>
            <a:srgbClr val="92D05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567" tIns="36283" rIns="72567" bIns="36283" rtlCol="0" anchor="ctr"/>
          <a:lstStyle/>
          <a:p>
            <a:pPr algn="ctr"/>
            <a:endParaRPr lang="en-US"/>
          </a:p>
        </p:txBody>
      </p:sp>
      <p:sp>
        <p:nvSpPr>
          <p:cNvPr id="169" name="TextBox 168"/>
          <p:cNvSpPr txBox="1"/>
          <p:nvPr/>
        </p:nvSpPr>
        <p:spPr>
          <a:xfrm>
            <a:off x="4817438" y="5811871"/>
            <a:ext cx="554606" cy="319496"/>
          </a:xfrm>
          <a:prstGeom prst="rect">
            <a:avLst/>
          </a:prstGeom>
          <a:noFill/>
          <a:ln>
            <a:noFill/>
          </a:ln>
        </p:spPr>
        <p:txBody>
          <a:bodyPr wrap="square" lIns="72567" tIns="36283" rIns="72567" bIns="36283" rtlCol="0">
            <a:spAutoFit/>
          </a:bodyPr>
          <a:lstStyle>
            <a:defPPr>
              <a:defRPr lang="en-US"/>
            </a:defPPr>
            <a:lvl1pPr>
              <a:defRPr sz="1600" b="1"/>
            </a:lvl1pPr>
          </a:lstStyle>
          <a:p>
            <a:r>
              <a:rPr lang="en-US" dirty="0"/>
              <a:t>H19       </a:t>
            </a:r>
          </a:p>
        </p:txBody>
      </p:sp>
      <p:sp>
        <p:nvSpPr>
          <p:cNvPr id="170" name="חץ למטה 169"/>
          <p:cNvSpPr/>
          <p:nvPr/>
        </p:nvSpPr>
        <p:spPr>
          <a:xfrm flipV="1">
            <a:off x="5233292" y="5811872"/>
            <a:ext cx="195899" cy="230682"/>
          </a:xfrm>
          <a:prstGeom prst="downArrow">
            <a:avLst/>
          </a:prstGeom>
          <a:solidFill>
            <a:srgbClr val="92D05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72567" tIns="36283" rIns="72567" bIns="36283" rtlCol="0" anchor="ctr"/>
          <a:lstStyle/>
          <a:p>
            <a:pPr algn="ctr"/>
            <a:endParaRPr lang="en-US"/>
          </a:p>
        </p:txBody>
      </p:sp>
      <p:pic>
        <p:nvPicPr>
          <p:cNvPr id="171" name="Picture 10"/>
          <p:cNvPicPr/>
          <p:nvPr/>
        </p:nvPicPr>
        <p:blipFill>
          <a:blip r:embed="rId6" cstate="print">
            <a:duotone>
              <a:schemeClr val="accent5">
                <a:shade val="45000"/>
                <a:satMod val="135000"/>
              </a:schemeClr>
              <a:prstClr val="white"/>
            </a:duotone>
            <a:extLst>
              <a:ext uri="{BEBA8EAE-BF5A-486C-A8C5-ECC9F3942E4B}">
                <a14:imgProps xmlns:a14="http://schemas.microsoft.com/office/drawing/2010/main">
                  <a14:imgLayer r:embed="rId7">
                    <a14:imgEffect>
                      <a14:brightnessContrast bright="20000" contrast="20000"/>
                    </a14:imgEffect>
                  </a14:imgLayer>
                </a14:imgProps>
              </a:ext>
            </a:extLst>
          </a:blip>
          <a:srcRect l="55025" t="60442" r="39006" b="30849"/>
          <a:stretch>
            <a:fillRect/>
          </a:stretch>
        </p:blipFill>
        <p:spPr bwMode="auto">
          <a:xfrm>
            <a:off x="4364097" y="3402846"/>
            <a:ext cx="379341" cy="4089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2" name="Picture 10"/>
          <p:cNvPicPr/>
          <p:nvPr/>
        </p:nvPicPr>
        <p:blipFill>
          <a:blip r:embed="rId6" cstate="print">
            <a:duotone>
              <a:schemeClr val="accent5">
                <a:shade val="45000"/>
                <a:satMod val="135000"/>
              </a:schemeClr>
              <a:prstClr val="white"/>
            </a:duotone>
            <a:extLst>
              <a:ext uri="{BEBA8EAE-BF5A-486C-A8C5-ECC9F3942E4B}">
                <a14:imgProps xmlns:a14="http://schemas.microsoft.com/office/drawing/2010/main">
                  <a14:imgLayer r:embed="rId7">
                    <a14:imgEffect>
                      <a14:brightnessContrast bright="20000" contrast="20000"/>
                    </a14:imgEffect>
                  </a14:imgLayer>
                </a14:imgProps>
              </a:ext>
            </a:extLst>
          </a:blip>
          <a:srcRect l="55025" t="60442" r="39006" b="30849"/>
          <a:stretch>
            <a:fillRect/>
          </a:stretch>
        </p:blipFill>
        <p:spPr bwMode="auto">
          <a:xfrm>
            <a:off x="4202658" y="3275227"/>
            <a:ext cx="379341" cy="4089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3" name="Picture 10"/>
          <p:cNvPicPr/>
          <p:nvPr/>
        </p:nvPicPr>
        <p:blipFill>
          <a:blip r:embed="rId6" cstate="print">
            <a:duotone>
              <a:schemeClr val="accent5">
                <a:shade val="45000"/>
                <a:satMod val="135000"/>
              </a:schemeClr>
              <a:prstClr val="white"/>
            </a:duotone>
            <a:extLst>
              <a:ext uri="{BEBA8EAE-BF5A-486C-A8C5-ECC9F3942E4B}">
                <a14:imgProps xmlns:a14="http://schemas.microsoft.com/office/drawing/2010/main">
                  <a14:imgLayer r:embed="rId7">
                    <a14:imgEffect>
                      <a14:brightnessContrast bright="20000" contrast="20000"/>
                    </a14:imgEffect>
                  </a14:imgLayer>
                </a14:imgProps>
              </a:ext>
            </a:extLst>
          </a:blip>
          <a:srcRect l="55025" t="60442" r="39006" b="30849"/>
          <a:stretch>
            <a:fillRect/>
          </a:stretch>
        </p:blipFill>
        <p:spPr bwMode="auto">
          <a:xfrm>
            <a:off x="4581999" y="3496292"/>
            <a:ext cx="379341" cy="4089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4" name="Picture 10"/>
          <p:cNvPicPr/>
          <p:nvPr/>
        </p:nvPicPr>
        <p:blipFill>
          <a:blip r:embed="rId6" cstate="print">
            <a:duotone>
              <a:schemeClr val="accent5">
                <a:shade val="45000"/>
                <a:satMod val="135000"/>
              </a:schemeClr>
              <a:prstClr val="white"/>
            </a:duotone>
            <a:extLst>
              <a:ext uri="{BEBA8EAE-BF5A-486C-A8C5-ECC9F3942E4B}">
                <a14:imgProps xmlns:a14="http://schemas.microsoft.com/office/drawing/2010/main">
                  <a14:imgLayer r:embed="rId7">
                    <a14:imgEffect>
                      <a14:brightnessContrast bright="20000" contrast="20000"/>
                    </a14:imgEffect>
                  </a14:imgLayer>
                </a14:imgProps>
              </a:ext>
            </a:extLst>
          </a:blip>
          <a:srcRect l="55025" t="60442" r="39006" b="30849"/>
          <a:stretch>
            <a:fillRect/>
          </a:stretch>
        </p:blipFill>
        <p:spPr bwMode="auto">
          <a:xfrm rot="2141957">
            <a:off x="4400561" y="4144601"/>
            <a:ext cx="379341" cy="4089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5" name="חץ ימינה 174"/>
          <p:cNvSpPr/>
          <p:nvPr/>
        </p:nvSpPr>
        <p:spPr>
          <a:xfrm rot="14174237" flipH="1">
            <a:off x="4458531" y="3176718"/>
            <a:ext cx="268777" cy="160359"/>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72567" tIns="36283" rIns="72567" bIns="36283" rtlCol="0" anchor="ctr"/>
          <a:lstStyle/>
          <a:p>
            <a:pPr algn="ctr"/>
            <a:endParaRPr lang="en-US"/>
          </a:p>
        </p:txBody>
      </p:sp>
      <p:sp>
        <p:nvSpPr>
          <p:cNvPr id="176" name="חץ ימינה 175"/>
          <p:cNvSpPr/>
          <p:nvPr/>
        </p:nvSpPr>
        <p:spPr>
          <a:xfrm rot="16200000" flipH="1">
            <a:off x="4432462" y="3868822"/>
            <a:ext cx="211930" cy="161439"/>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72567" tIns="36283" rIns="72567" bIns="36283" rtlCol="0" anchor="ctr"/>
          <a:lstStyle/>
          <a:p>
            <a:pPr algn="ctr"/>
            <a:endParaRPr lang="en-US"/>
          </a:p>
        </p:txBody>
      </p:sp>
      <p:sp>
        <p:nvSpPr>
          <p:cNvPr id="177" name="TextBox 176"/>
          <p:cNvSpPr txBox="1"/>
          <p:nvPr/>
        </p:nvSpPr>
        <p:spPr>
          <a:xfrm>
            <a:off x="4571999" y="2724057"/>
            <a:ext cx="832637" cy="381051"/>
          </a:xfrm>
          <a:prstGeom prst="rect">
            <a:avLst/>
          </a:prstGeom>
          <a:noFill/>
        </p:spPr>
        <p:txBody>
          <a:bodyPr wrap="none" lIns="72567" tIns="36283" rIns="72567" bIns="36283" rtlCol="0">
            <a:spAutoFit/>
          </a:bodyPr>
          <a:lstStyle/>
          <a:p>
            <a:r>
              <a:rPr lang="en-US" sz="1000" dirty="0">
                <a:sym typeface="Symbol"/>
              </a:rPr>
              <a:t> </a:t>
            </a:r>
            <a:r>
              <a:rPr lang="en-US" sz="1000" dirty="0"/>
              <a:t>Oncogenes</a:t>
            </a:r>
          </a:p>
          <a:p>
            <a:r>
              <a:rPr lang="en-US" sz="1000" dirty="0">
                <a:sym typeface="Symbol"/>
              </a:rPr>
              <a:t> </a:t>
            </a:r>
            <a:r>
              <a:rPr lang="en-US" sz="1000" dirty="0"/>
              <a:t>TSG</a:t>
            </a:r>
          </a:p>
        </p:txBody>
      </p:sp>
      <p:sp>
        <p:nvSpPr>
          <p:cNvPr id="178" name="TextBox 177"/>
          <p:cNvSpPr txBox="1"/>
          <p:nvPr/>
        </p:nvSpPr>
        <p:spPr>
          <a:xfrm>
            <a:off x="1279843" y="5066343"/>
            <a:ext cx="834877" cy="1458269"/>
          </a:xfrm>
          <a:prstGeom prst="rect">
            <a:avLst/>
          </a:prstGeom>
          <a:noFill/>
        </p:spPr>
        <p:txBody>
          <a:bodyPr wrap="square" lIns="72567" tIns="36283" rIns="72567" bIns="36283" rtlCol="0" anchor="ctr">
            <a:spAutoFit/>
          </a:bodyPr>
          <a:lstStyle/>
          <a:p>
            <a:pPr algn="ctr"/>
            <a:r>
              <a:rPr lang="en-US" sz="1000" b="1" dirty="0">
                <a:solidFill>
                  <a:schemeClr val="bg1"/>
                </a:solidFill>
              </a:rPr>
              <a:t>Aberrant </a:t>
            </a:r>
          </a:p>
          <a:p>
            <a:pPr algn="ctr"/>
            <a:r>
              <a:rPr lang="en-US" sz="1000" b="1" dirty="0">
                <a:solidFill>
                  <a:schemeClr val="bg1"/>
                </a:solidFill>
              </a:rPr>
              <a:t>DNA repair with </a:t>
            </a:r>
          </a:p>
          <a:p>
            <a:pPr algn="ctr"/>
            <a:r>
              <a:rPr lang="en-US" sz="1000" b="1" dirty="0">
                <a:solidFill>
                  <a:schemeClr val="bg1"/>
                </a:solidFill>
              </a:rPr>
              <a:t>caretakers mutations</a:t>
            </a:r>
          </a:p>
          <a:p>
            <a:pPr algn="ctr"/>
            <a:r>
              <a:rPr lang="en-US" sz="1000" b="1" dirty="0">
                <a:solidFill>
                  <a:schemeClr val="bg1"/>
                </a:solidFill>
              </a:rPr>
              <a:t> + </a:t>
            </a:r>
          </a:p>
          <a:p>
            <a:pPr algn="ctr"/>
            <a:r>
              <a:rPr lang="en-US" sz="1000" b="1" dirty="0">
                <a:solidFill>
                  <a:schemeClr val="bg1"/>
                </a:solidFill>
              </a:rPr>
              <a:t>increased proliferation rate</a:t>
            </a:r>
          </a:p>
        </p:txBody>
      </p:sp>
      <p:sp>
        <p:nvSpPr>
          <p:cNvPr id="179" name="TextBox 178"/>
          <p:cNvSpPr txBox="1"/>
          <p:nvPr/>
        </p:nvSpPr>
        <p:spPr>
          <a:xfrm>
            <a:off x="3257729" y="1332358"/>
            <a:ext cx="799956" cy="591848"/>
          </a:xfrm>
          <a:prstGeom prst="roundRect">
            <a:avLst/>
          </a:prstGeom>
          <a:noFill/>
          <a:ln>
            <a:solidFill>
              <a:schemeClr val="tx1">
                <a:lumMod val="50000"/>
                <a:lumOff val="50000"/>
              </a:schemeClr>
            </a:solidFill>
          </a:ln>
        </p:spPr>
        <p:txBody>
          <a:bodyPr wrap="square" lIns="72567" tIns="36283" rIns="72567" bIns="36283" rtlCol="0" anchor="ctr">
            <a:spAutoFit/>
          </a:bodyPr>
          <a:lstStyle/>
          <a:p>
            <a:pPr algn="ctr"/>
            <a:r>
              <a:rPr lang="en-US" sz="1100" b="1" dirty="0"/>
              <a:t>Reduced p53</a:t>
            </a:r>
          </a:p>
          <a:p>
            <a:pPr algn="ctr"/>
            <a:r>
              <a:rPr lang="en-US" sz="800" dirty="0"/>
              <a:t>(epigenetics?)</a:t>
            </a:r>
            <a:endParaRPr lang="en-US" sz="800" b="1" dirty="0"/>
          </a:p>
        </p:txBody>
      </p:sp>
      <p:sp>
        <p:nvSpPr>
          <p:cNvPr id="180" name="מלבן מעוגל 179"/>
          <p:cNvSpPr/>
          <p:nvPr/>
        </p:nvSpPr>
        <p:spPr>
          <a:xfrm>
            <a:off x="3200494" y="2186993"/>
            <a:ext cx="975214" cy="455640"/>
          </a:xfrm>
          <a:prstGeom prst="roundRect">
            <a:avLst/>
          </a:prstGeom>
        </p:spPr>
        <p:style>
          <a:lnRef idx="2">
            <a:schemeClr val="dk1"/>
          </a:lnRef>
          <a:fillRef idx="1">
            <a:schemeClr val="lt1"/>
          </a:fillRef>
          <a:effectRef idx="0">
            <a:schemeClr val="dk1"/>
          </a:effectRef>
          <a:fontRef idx="minor">
            <a:schemeClr val="dk1"/>
          </a:fontRef>
        </p:style>
        <p:txBody>
          <a:bodyPr wrap="square" lIns="72567" tIns="36283" rIns="72567" bIns="36283" anchor="ctr">
            <a:spAutoFit/>
          </a:bodyPr>
          <a:lstStyle/>
          <a:p>
            <a:pPr algn="ctr"/>
            <a:r>
              <a:rPr lang="en-US" sz="1100" b="1" dirty="0"/>
              <a:t>Genome instability</a:t>
            </a:r>
          </a:p>
        </p:txBody>
      </p:sp>
      <p:sp>
        <p:nvSpPr>
          <p:cNvPr id="181" name="Down Arrow 7"/>
          <p:cNvSpPr/>
          <p:nvPr/>
        </p:nvSpPr>
        <p:spPr>
          <a:xfrm>
            <a:off x="3504456" y="1981090"/>
            <a:ext cx="352204" cy="175310"/>
          </a:xfrm>
          <a:prstGeom prst="downArrow">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567" tIns="36283" rIns="72567" bIns="36283" rtlCol="0" anchor="ctr"/>
          <a:lstStyle/>
          <a:p>
            <a:pPr algn="ctr"/>
            <a:endParaRPr lang="en-US"/>
          </a:p>
        </p:txBody>
      </p:sp>
      <p:sp>
        <p:nvSpPr>
          <p:cNvPr id="182" name="TextBox 181"/>
          <p:cNvSpPr txBox="1"/>
          <p:nvPr/>
        </p:nvSpPr>
        <p:spPr>
          <a:xfrm>
            <a:off x="5543483" y="5685553"/>
            <a:ext cx="2400134" cy="586263"/>
          </a:xfrm>
          <a:prstGeom prst="rect">
            <a:avLst/>
          </a:prstGeom>
          <a:noFill/>
          <a:ln>
            <a:solidFill>
              <a:schemeClr val="tx1">
                <a:lumMod val="50000"/>
                <a:lumOff val="50000"/>
              </a:schemeClr>
            </a:solidFill>
          </a:ln>
        </p:spPr>
        <p:txBody>
          <a:bodyPr wrap="square" lIns="72567" tIns="36283" rIns="72567" bIns="36283" rtlCol="0">
            <a:spAutoFit/>
          </a:bodyPr>
          <a:lstStyle/>
          <a:p>
            <a:r>
              <a:rPr lang="en-US" sz="1100" b="1" dirty="0"/>
              <a:t>H19 shifts to pro-colonization activities in secondary site due to removal of EMT environmental cues </a:t>
            </a:r>
          </a:p>
        </p:txBody>
      </p:sp>
      <p:sp>
        <p:nvSpPr>
          <p:cNvPr id="183" name="Down Arrow 7"/>
          <p:cNvSpPr/>
          <p:nvPr/>
        </p:nvSpPr>
        <p:spPr>
          <a:xfrm rot="19758427">
            <a:off x="4005791" y="2630260"/>
            <a:ext cx="200807" cy="143382"/>
          </a:xfrm>
          <a:prstGeom prst="downArrow">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567" tIns="36283" rIns="72567" bIns="36283" rtlCol="0" anchor="ctr"/>
          <a:lstStyle/>
          <a:p>
            <a:pPr algn="ctr"/>
            <a:endParaRPr lang="en-US"/>
          </a:p>
        </p:txBody>
      </p:sp>
      <p:sp>
        <p:nvSpPr>
          <p:cNvPr id="184" name="Down Arrow 7"/>
          <p:cNvSpPr/>
          <p:nvPr/>
        </p:nvSpPr>
        <p:spPr>
          <a:xfrm rot="19351663">
            <a:off x="3032046" y="1954854"/>
            <a:ext cx="180753" cy="286572"/>
          </a:xfrm>
          <a:prstGeom prst="downArrow">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567" tIns="36283" rIns="72567" bIns="36283" rtlCol="0" anchor="ctr"/>
          <a:lstStyle/>
          <a:p>
            <a:pPr algn="ctr"/>
            <a:endParaRPr lang="en-US"/>
          </a:p>
        </p:txBody>
      </p:sp>
      <p:sp>
        <p:nvSpPr>
          <p:cNvPr id="185" name="TextBox 184"/>
          <p:cNvSpPr txBox="1"/>
          <p:nvPr/>
        </p:nvSpPr>
        <p:spPr>
          <a:xfrm>
            <a:off x="2571887" y="4035789"/>
            <a:ext cx="1428652" cy="485245"/>
          </a:xfrm>
          <a:prstGeom prst="rightArrow">
            <a:avLst>
              <a:gd name="adj1" fmla="val 50000"/>
              <a:gd name="adj2" fmla="val 20775"/>
            </a:avLst>
          </a:prstGeom>
          <a:noFill/>
          <a:ln>
            <a:solidFill>
              <a:schemeClr val="tx1">
                <a:lumMod val="50000"/>
                <a:lumOff val="50000"/>
              </a:schemeClr>
            </a:solidFill>
          </a:ln>
        </p:spPr>
        <p:txBody>
          <a:bodyPr wrap="square" lIns="72567" tIns="36283" rIns="72567" bIns="36283" rtlCol="0" anchor="ctr">
            <a:spAutoFit/>
          </a:bodyPr>
          <a:lstStyle/>
          <a:p>
            <a:r>
              <a:rPr lang="en-US" sz="1100" b="1" dirty="0"/>
              <a:t>Extracellular cues</a:t>
            </a:r>
          </a:p>
        </p:txBody>
      </p:sp>
      <p:sp>
        <p:nvSpPr>
          <p:cNvPr id="186" name="TextBox 185"/>
          <p:cNvSpPr txBox="1"/>
          <p:nvPr/>
        </p:nvSpPr>
        <p:spPr>
          <a:xfrm>
            <a:off x="2571887" y="5508864"/>
            <a:ext cx="1428652" cy="485245"/>
          </a:xfrm>
          <a:prstGeom prst="rightArrow">
            <a:avLst>
              <a:gd name="adj1" fmla="val 50000"/>
              <a:gd name="adj2" fmla="val 20775"/>
            </a:avLst>
          </a:prstGeom>
          <a:noFill/>
          <a:ln>
            <a:solidFill>
              <a:schemeClr val="tx1">
                <a:lumMod val="50000"/>
                <a:lumOff val="50000"/>
              </a:schemeClr>
            </a:solidFill>
          </a:ln>
        </p:spPr>
        <p:txBody>
          <a:bodyPr wrap="square" lIns="72567" tIns="36283" rIns="72567" bIns="36283" rtlCol="0" anchor="ctr">
            <a:spAutoFit/>
          </a:bodyPr>
          <a:lstStyle/>
          <a:p>
            <a:r>
              <a:rPr lang="en-US" sz="1100" b="1" dirty="0"/>
              <a:t>Extracellular cues</a:t>
            </a:r>
          </a:p>
        </p:txBody>
      </p:sp>
      <p:cxnSp>
        <p:nvCxnSpPr>
          <p:cNvPr id="187" name="מחבר ישר 186"/>
          <p:cNvCxnSpPr/>
          <p:nvPr/>
        </p:nvCxnSpPr>
        <p:spPr>
          <a:xfrm flipV="1">
            <a:off x="2862776" y="5500964"/>
            <a:ext cx="1023471" cy="4245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8" name="Down Arrow 7"/>
          <p:cNvSpPr/>
          <p:nvPr/>
        </p:nvSpPr>
        <p:spPr>
          <a:xfrm rot="14045991" flipH="1" flipV="1">
            <a:off x="3146852" y="2564192"/>
            <a:ext cx="163144" cy="377332"/>
          </a:xfrm>
          <a:prstGeom prst="downArrow">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567" tIns="36283" rIns="72567" bIns="36283" rtlCol="0" anchor="ctr"/>
          <a:lstStyle/>
          <a:p>
            <a:pPr algn="ctr"/>
            <a:endParaRPr lang="en-US"/>
          </a:p>
        </p:txBody>
      </p:sp>
      <p:sp>
        <p:nvSpPr>
          <p:cNvPr id="189" name="חץ מכופף 188"/>
          <p:cNvSpPr/>
          <p:nvPr/>
        </p:nvSpPr>
        <p:spPr>
          <a:xfrm rot="5400000">
            <a:off x="3818543" y="1930263"/>
            <a:ext cx="1087274" cy="456103"/>
          </a:xfrm>
          <a:prstGeom prst="bentArrow">
            <a:avLst>
              <a:gd name="adj1" fmla="val 35150"/>
              <a:gd name="adj2" fmla="val 30623"/>
              <a:gd name="adj3" fmla="val 16229"/>
              <a:gd name="adj4" fmla="val 67138"/>
            </a:avLst>
          </a:prstGeom>
          <a:solidFill>
            <a:srgbClr val="FFC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567" tIns="36283" rIns="72567" bIns="36283" rtlCol="0" anchor="ctr"/>
          <a:lstStyle/>
          <a:p>
            <a:pPr algn="ctr"/>
            <a:endParaRPr lang="en-US" dirty="0"/>
          </a:p>
        </p:txBody>
      </p:sp>
      <p:sp>
        <p:nvSpPr>
          <p:cNvPr id="190" name="TextBox 189"/>
          <p:cNvSpPr txBox="1"/>
          <p:nvPr/>
        </p:nvSpPr>
        <p:spPr>
          <a:xfrm rot="5400000">
            <a:off x="4204448" y="2007928"/>
            <a:ext cx="481173" cy="317530"/>
          </a:xfrm>
          <a:prstGeom prst="rect">
            <a:avLst/>
          </a:prstGeom>
          <a:noFill/>
        </p:spPr>
        <p:txBody>
          <a:bodyPr wrap="none" lIns="72567" tIns="36283" rIns="72567" bIns="36283" rtlCol="0">
            <a:spAutoFit/>
          </a:bodyPr>
          <a:lstStyle/>
          <a:p>
            <a:r>
              <a:rPr lang="en-US" sz="1600" b="1" dirty="0"/>
              <a:t>H19</a:t>
            </a:r>
          </a:p>
        </p:txBody>
      </p:sp>
      <p:sp>
        <p:nvSpPr>
          <p:cNvPr id="191" name="חץ ימינה 190"/>
          <p:cNvSpPr/>
          <p:nvPr/>
        </p:nvSpPr>
        <p:spPr>
          <a:xfrm rot="16200000" flipH="1">
            <a:off x="4133829" y="5015647"/>
            <a:ext cx="809196" cy="161439"/>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72567" tIns="36283" rIns="72567" bIns="36283" rtlCol="0" anchor="ctr"/>
          <a:lstStyle/>
          <a:p>
            <a:pPr algn="ctr"/>
            <a:endParaRPr lang="en-US"/>
          </a:p>
        </p:txBody>
      </p:sp>
      <p:sp>
        <p:nvSpPr>
          <p:cNvPr id="58" name="חץ ימינה 57"/>
          <p:cNvSpPr/>
          <p:nvPr/>
        </p:nvSpPr>
        <p:spPr>
          <a:xfrm flipH="1">
            <a:off x="5372044" y="2266847"/>
            <a:ext cx="114292" cy="1156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72567" tIns="36283" rIns="72567" bIns="36283" rtlCol="0" anchor="ctr"/>
          <a:lstStyle/>
          <a:p>
            <a:pPr algn="ctr"/>
            <a:endParaRPr lang="en-US"/>
          </a:p>
        </p:txBody>
      </p:sp>
      <p:sp>
        <p:nvSpPr>
          <p:cNvPr id="2" name="מציין מיקום של מספר שקופית 1"/>
          <p:cNvSpPr>
            <a:spLocks noGrp="1"/>
          </p:cNvSpPr>
          <p:nvPr>
            <p:ph type="sldNum" sz="quarter" idx="12"/>
          </p:nvPr>
        </p:nvSpPr>
        <p:spPr/>
        <p:txBody>
          <a:bodyPr/>
          <a:lstStyle/>
          <a:p>
            <a:fld id="{028D9796-2F01-44CB-8AF9-50594A060495}" type="slidenum">
              <a:rPr lang="en-US" smtClean="0">
                <a:solidFill>
                  <a:prstClr val="black">
                    <a:tint val="75000"/>
                  </a:prstClr>
                </a:solidFill>
              </a:rPr>
              <a:pPr/>
              <a:t>22</a:t>
            </a:fld>
            <a:endParaRPr lang="en-US">
              <a:solidFill>
                <a:prstClr val="black">
                  <a:tint val="75000"/>
                </a:prstClr>
              </a:solidFill>
            </a:endParaRPr>
          </a:p>
        </p:txBody>
      </p:sp>
      <p:sp>
        <p:nvSpPr>
          <p:cNvPr id="3" name="מלבן 2"/>
          <p:cNvSpPr/>
          <p:nvPr/>
        </p:nvSpPr>
        <p:spPr>
          <a:xfrm>
            <a:off x="0" y="10169"/>
            <a:ext cx="9143999" cy="1200329"/>
          </a:xfrm>
          <a:prstGeom prst="rect">
            <a:avLst/>
          </a:prstGeom>
        </p:spPr>
        <p:txBody>
          <a:bodyPr wrap="square">
            <a:spAutoFit/>
          </a:bodyPr>
          <a:lstStyle/>
          <a:p>
            <a:pPr algn="ctr"/>
            <a:r>
              <a:rPr lang="en-US" sz="3600" dirty="0"/>
              <a:t>Outlines for H19 functions during tumor progression</a:t>
            </a:r>
          </a:p>
        </p:txBody>
      </p:sp>
      <p:pic>
        <p:nvPicPr>
          <p:cNvPr id="5" name="שמע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69646684"/>
      </p:ext>
    </p:extLst>
  </p:cSld>
  <p:clrMapOvr>
    <a:masterClrMapping/>
  </p:clrMapOvr>
  <mc:AlternateContent xmlns:mc="http://schemas.openxmlformats.org/markup-compatibility/2006" xmlns:p14="http://schemas.microsoft.com/office/powerpoint/2010/main">
    <mc:Choice Requires="p14">
      <p:transition spd="slow" p14:dur="2000" advTm="46531"/>
    </mc:Choice>
    <mc:Fallback xmlns="">
      <p:transition spd="slow" advTm="46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http://www.biocancell.com/wp-content/uploads/2014/05/BC-819-MOA.jpg"/>
          <p:cNvPicPr>
            <a:picLocks noChangeAspect="1" noChangeArrowheads="1"/>
          </p:cNvPicPr>
          <p:nvPr/>
        </p:nvPicPr>
        <p:blipFill rotWithShape="1">
          <a:blip r:embed="rId5" cstate="print"/>
          <a:srcRect l="5305" r="2743"/>
          <a:stretch/>
        </p:blipFill>
        <p:spPr bwMode="auto">
          <a:xfrm>
            <a:off x="1676400" y="1177570"/>
            <a:ext cx="5714999" cy="4464842"/>
          </a:xfrm>
          <a:prstGeom prst="rect">
            <a:avLst/>
          </a:prstGeom>
          <a:noFill/>
          <a:ln w="38100">
            <a:solidFill>
              <a:schemeClr val="tx1"/>
            </a:solidFill>
          </a:ln>
        </p:spPr>
      </p:pic>
      <p:sp>
        <p:nvSpPr>
          <p:cNvPr id="4" name="Title 2"/>
          <p:cNvSpPr txBox="1">
            <a:spLocks/>
          </p:cNvSpPr>
          <p:nvPr/>
        </p:nvSpPr>
        <p:spPr bwMode="auto">
          <a:xfrm>
            <a:off x="228600" y="66367"/>
            <a:ext cx="8763000" cy="10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lnSpc>
                <a:spcPct val="90000"/>
              </a:lnSpc>
              <a:spcBef>
                <a:spcPct val="0"/>
              </a:spcBef>
              <a:spcAft>
                <a:spcPct val="0"/>
              </a:spcAft>
              <a:defRPr sz="2800" b="1" kern="1200">
                <a:solidFill>
                  <a:schemeClr val="bg1"/>
                </a:solidFill>
                <a:latin typeface="+mn-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a:r>
              <a:rPr lang="en-US" sz="4000" b="0" dirty="0" smtClean="0">
                <a:solidFill>
                  <a:schemeClr val="tx1"/>
                </a:solidFill>
                <a:cs typeface="Times New Roman" panose="02020603050405020304" pitchFamily="18" charset="0"/>
              </a:rPr>
              <a:t>BC-819 </a:t>
            </a:r>
            <a:r>
              <a:rPr lang="he-IL" sz="4000" b="0" dirty="0" smtClean="0">
                <a:solidFill>
                  <a:schemeClr val="tx1"/>
                </a:solidFill>
                <a:cs typeface="Times New Roman" panose="02020603050405020304" pitchFamily="18" charset="0"/>
              </a:rPr>
              <a:t>:</a:t>
            </a:r>
            <a:r>
              <a:rPr lang="en-US" sz="4000" b="0" dirty="0" smtClean="0">
                <a:solidFill>
                  <a:schemeClr val="tx1"/>
                </a:solidFill>
                <a:cs typeface="Times New Roman" panose="02020603050405020304" pitchFamily="18" charset="0"/>
              </a:rPr>
              <a:t>Simple, Direct, Efficient, and Safe</a:t>
            </a:r>
            <a:endParaRPr lang="en-US" sz="4000" b="0" dirty="0">
              <a:solidFill>
                <a:schemeClr val="tx1"/>
              </a:solidFill>
              <a:cs typeface="Times New Roman" panose="02020603050405020304" pitchFamily="18" charset="0"/>
            </a:endParaRPr>
          </a:p>
        </p:txBody>
      </p:sp>
      <p:sp>
        <p:nvSpPr>
          <p:cNvPr id="3" name="מציין מיקום של מספר שקופית 2"/>
          <p:cNvSpPr>
            <a:spLocks noGrp="1"/>
          </p:cNvSpPr>
          <p:nvPr>
            <p:ph type="sldNum" sz="quarter" idx="12"/>
          </p:nvPr>
        </p:nvSpPr>
        <p:spPr/>
        <p:txBody>
          <a:bodyPr/>
          <a:lstStyle/>
          <a:p>
            <a:fld id="{028D9796-2F01-44CB-8AF9-50594A060495}" type="slidenum">
              <a:rPr lang="en-US" smtClean="0">
                <a:solidFill>
                  <a:prstClr val="black">
                    <a:tint val="75000"/>
                  </a:prstClr>
                </a:solidFill>
              </a:rPr>
              <a:pPr/>
              <a:t>23</a:t>
            </a:fld>
            <a:endParaRPr lang="en-US">
              <a:solidFill>
                <a:prstClr val="black">
                  <a:tint val="75000"/>
                </a:prstClr>
              </a:solidFill>
            </a:endParaRPr>
          </a:p>
        </p:txBody>
      </p:sp>
      <p:pic>
        <p:nvPicPr>
          <p:cNvPr id="10" name="שמע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75564501"/>
      </p:ext>
    </p:extLst>
  </p:cSld>
  <p:clrMapOvr>
    <a:masterClrMapping/>
  </p:clrMapOvr>
  <mc:AlternateContent xmlns:mc="http://schemas.openxmlformats.org/markup-compatibility/2006" xmlns:p14="http://schemas.microsoft.com/office/powerpoint/2010/main">
    <mc:Choice Requires="p14">
      <p:transition spd="slow" p14:dur="2000" advTm="51258"/>
    </mc:Choice>
    <mc:Fallback xmlns="">
      <p:transition spd="slow" advTm="51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21" presetClass="entr" presetSubtype="1"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heel(1)">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9"/>
          <p:cNvGrpSpPr>
            <a:grpSpLocks/>
          </p:cNvGrpSpPr>
          <p:nvPr/>
        </p:nvGrpSpPr>
        <p:grpSpPr bwMode="auto">
          <a:xfrm>
            <a:off x="3530600" y="4216400"/>
            <a:ext cx="2338388" cy="2233613"/>
            <a:chOff x="3529811" y="4216882"/>
            <a:chExt cx="2339947" cy="2233546"/>
          </a:xfrm>
        </p:grpSpPr>
        <p:sp>
          <p:nvSpPr>
            <p:cNvPr id="146" name="Isosceles Triangle 145"/>
            <p:cNvSpPr/>
            <p:nvPr/>
          </p:nvSpPr>
          <p:spPr>
            <a:xfrm rot="16200000">
              <a:off x="5541072" y="6121742"/>
              <a:ext cx="420675" cy="236696"/>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8" name="TextBox 147"/>
            <p:cNvSpPr txBox="1"/>
            <p:nvPr/>
          </p:nvSpPr>
          <p:spPr>
            <a:xfrm>
              <a:off x="3529811" y="4216882"/>
              <a:ext cx="2042886" cy="2182748"/>
            </a:xfrm>
            <a:prstGeom prst="roundRect">
              <a:avLst>
                <a:gd name="adj" fmla="val 3842"/>
              </a:avLst>
            </a:prstGeom>
            <a:solidFill>
              <a:schemeClr val="accent6">
                <a:lumMod val="20000"/>
                <a:lumOff val="80000"/>
              </a:schemeClr>
            </a:solidFill>
            <a:ln>
              <a:solidFill>
                <a:srgbClr val="59C2BC"/>
              </a:solidFill>
            </a:ln>
          </p:spPr>
          <p:txBody>
            <a:bodyPr anchor="ctr"/>
            <a:lstStyle/>
            <a:p>
              <a:pPr algn="ctr">
                <a:defRPr/>
              </a:pPr>
              <a:r>
                <a:rPr lang="en-US" sz="1400" b="1" dirty="0" smtClean="0">
                  <a:solidFill>
                    <a:srgbClr val="008492"/>
                  </a:solidFill>
                </a:rPr>
                <a:t>H19-specific </a:t>
              </a:r>
              <a:r>
                <a:rPr lang="en-US" sz="1400" b="1" dirty="0">
                  <a:solidFill>
                    <a:srgbClr val="008492"/>
                  </a:solidFill>
                </a:rPr>
                <a:t>transcription factors </a:t>
              </a:r>
              <a:r>
                <a:rPr lang="en-US" sz="1400" b="1" dirty="0" smtClean="0">
                  <a:solidFill>
                    <a:srgbClr val="008492"/>
                  </a:solidFill>
                </a:rPr>
                <a:t>only initiate </a:t>
              </a:r>
              <a:r>
                <a:rPr lang="en-US" sz="1400" b="1" dirty="0">
                  <a:solidFill>
                    <a:srgbClr val="008492"/>
                  </a:solidFill>
                </a:rPr>
                <a:t>synthesis of Diphtheria Toxin </a:t>
              </a:r>
              <a:r>
                <a:rPr lang="en-US" sz="1400" b="1" dirty="0" smtClean="0">
                  <a:solidFill>
                    <a:srgbClr val="008492"/>
                  </a:solidFill>
                </a:rPr>
                <a:t>A in cancer cells</a:t>
              </a:r>
              <a:endParaRPr lang="en-US" sz="1400" b="1" dirty="0">
                <a:solidFill>
                  <a:srgbClr val="008492"/>
                </a:solidFill>
              </a:endParaRPr>
            </a:p>
            <a:p>
              <a:pPr algn="ctr">
                <a:defRPr/>
              </a:pPr>
              <a:endParaRPr lang="en-US" sz="1400" b="1" dirty="0">
                <a:solidFill>
                  <a:srgbClr val="008492"/>
                </a:solidFill>
              </a:endParaRPr>
            </a:p>
          </p:txBody>
        </p:sp>
      </p:grpSp>
      <p:grpSp>
        <p:nvGrpSpPr>
          <p:cNvPr id="6" name="Group 21"/>
          <p:cNvGrpSpPr>
            <a:grpSpLocks/>
          </p:cNvGrpSpPr>
          <p:nvPr/>
        </p:nvGrpSpPr>
        <p:grpSpPr bwMode="auto">
          <a:xfrm>
            <a:off x="6143625" y="4070350"/>
            <a:ext cx="3019425" cy="2489200"/>
            <a:chOff x="6143262" y="4029916"/>
            <a:chExt cx="3019330" cy="2489211"/>
          </a:xfrm>
        </p:grpSpPr>
        <p:sp>
          <p:nvSpPr>
            <p:cNvPr id="145" name="Isosceles Triangle 144"/>
            <p:cNvSpPr/>
            <p:nvPr/>
          </p:nvSpPr>
          <p:spPr>
            <a:xfrm rot="10800000">
              <a:off x="7171930" y="4029916"/>
              <a:ext cx="419087" cy="236539"/>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498" name="TextBox 140"/>
            <p:cNvSpPr txBox="1">
              <a:spLocks noChangeArrowheads="1"/>
            </p:cNvSpPr>
            <p:nvPr/>
          </p:nvSpPr>
          <p:spPr bwMode="auto">
            <a:xfrm>
              <a:off x="6143262" y="5995907"/>
              <a:ext cx="25530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400" b="1">
                  <a:solidFill>
                    <a:srgbClr val="008492"/>
                  </a:solidFill>
                </a:rPr>
                <a:t>“On Switch” is activated </a:t>
              </a:r>
              <a:br>
                <a:rPr lang="en-US" altLang="en-US" sz="1400" b="1">
                  <a:solidFill>
                    <a:srgbClr val="008492"/>
                  </a:solidFill>
                </a:rPr>
              </a:br>
              <a:r>
                <a:rPr lang="en-US" altLang="en-US" sz="1400">
                  <a:solidFill>
                    <a:srgbClr val="008492"/>
                  </a:solidFill>
                </a:rPr>
                <a:t>by H19 transcription factors</a:t>
              </a:r>
            </a:p>
          </p:txBody>
        </p:sp>
        <p:sp>
          <p:nvSpPr>
            <p:cNvPr id="118" name="TextBox 117"/>
            <p:cNvSpPr txBox="1"/>
            <p:nvPr/>
          </p:nvSpPr>
          <p:spPr>
            <a:xfrm>
              <a:off x="6178186" y="4164855"/>
              <a:ext cx="1195350" cy="254001"/>
            </a:xfrm>
            <a:prstGeom prst="rect">
              <a:avLst/>
            </a:prstGeom>
            <a:noFill/>
          </p:spPr>
          <p:txBody>
            <a:bodyPr>
              <a:spAutoFit/>
            </a:bodyPr>
            <a:lstStyle/>
            <a:p>
              <a:pPr algn="ctr">
                <a:defRPr/>
              </a:pPr>
              <a:r>
                <a:rPr lang="en-US" sz="1050" spc="-10" dirty="0">
                  <a:solidFill>
                    <a:schemeClr val="tx1">
                      <a:lumMod val="65000"/>
                      <a:lumOff val="35000"/>
                    </a:schemeClr>
                  </a:solidFill>
                </a:rPr>
                <a:t>NORMAL CELL</a:t>
              </a:r>
            </a:p>
          </p:txBody>
        </p:sp>
        <p:sp>
          <p:nvSpPr>
            <p:cNvPr id="119" name="TextBox 118"/>
            <p:cNvSpPr txBox="1"/>
            <p:nvPr/>
          </p:nvSpPr>
          <p:spPr>
            <a:xfrm>
              <a:off x="7395761" y="4164855"/>
              <a:ext cx="1193762" cy="254001"/>
            </a:xfrm>
            <a:prstGeom prst="rect">
              <a:avLst/>
            </a:prstGeom>
            <a:noFill/>
          </p:spPr>
          <p:txBody>
            <a:bodyPr>
              <a:spAutoFit/>
            </a:bodyPr>
            <a:lstStyle/>
            <a:p>
              <a:pPr algn="ctr">
                <a:defRPr/>
              </a:pPr>
              <a:r>
                <a:rPr lang="en-US" sz="1050" spc="-10" dirty="0">
                  <a:solidFill>
                    <a:schemeClr val="tx1">
                      <a:lumMod val="65000"/>
                      <a:lumOff val="35000"/>
                    </a:schemeClr>
                  </a:solidFill>
                </a:rPr>
                <a:t>CANCER CELL</a:t>
              </a:r>
            </a:p>
          </p:txBody>
        </p:sp>
        <p:sp>
          <p:nvSpPr>
            <p:cNvPr id="133" name="Round Same Side Corner Rectangle 132"/>
            <p:cNvSpPr/>
            <p:nvPr/>
          </p:nvSpPr>
          <p:spPr>
            <a:xfrm>
              <a:off x="6171836" y="4690319"/>
              <a:ext cx="1204875" cy="1203330"/>
            </a:xfrm>
            <a:prstGeom prst="round2SameRect">
              <a:avLst>
                <a:gd name="adj1" fmla="val 50000"/>
                <a:gd name="adj2" fmla="val 12831"/>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4" name="Round Same Side Corner Rectangle 3"/>
            <p:cNvSpPr/>
            <p:nvPr/>
          </p:nvSpPr>
          <p:spPr>
            <a:xfrm>
              <a:off x="7376711" y="4658569"/>
              <a:ext cx="1271547" cy="1235080"/>
            </a:xfrm>
            <a:custGeom>
              <a:avLst/>
              <a:gdLst>
                <a:gd name="connsiteX0" fmla="*/ 644601 w 1289201"/>
                <a:gd name="connsiteY0" fmla="*/ 0 h 1289201"/>
                <a:gd name="connsiteX1" fmla="*/ 644601 w 1289201"/>
                <a:gd name="connsiteY1" fmla="*/ 0 h 1289201"/>
                <a:gd name="connsiteX2" fmla="*/ 1289202 w 1289201"/>
                <a:gd name="connsiteY2" fmla="*/ 644601 h 1289201"/>
                <a:gd name="connsiteX3" fmla="*/ 1289201 w 1289201"/>
                <a:gd name="connsiteY3" fmla="*/ 1215536 h 1289201"/>
                <a:gd name="connsiteX4" fmla="*/ 1215536 w 1289201"/>
                <a:gd name="connsiteY4" fmla="*/ 1289201 h 1289201"/>
                <a:gd name="connsiteX5" fmla="*/ 73665 w 1289201"/>
                <a:gd name="connsiteY5" fmla="*/ 1289201 h 1289201"/>
                <a:gd name="connsiteX6" fmla="*/ 0 w 1289201"/>
                <a:gd name="connsiteY6" fmla="*/ 1215536 h 1289201"/>
                <a:gd name="connsiteX7" fmla="*/ 0 w 1289201"/>
                <a:gd name="connsiteY7" fmla="*/ 644601 h 1289201"/>
                <a:gd name="connsiteX8" fmla="*/ 644601 w 1289201"/>
                <a:gd name="connsiteY8" fmla="*/ 0 h 1289201"/>
                <a:gd name="connsiteX0" fmla="*/ 644601 w 1289202"/>
                <a:gd name="connsiteY0" fmla="*/ 0 h 1289201"/>
                <a:gd name="connsiteX1" fmla="*/ 644601 w 1289202"/>
                <a:gd name="connsiteY1" fmla="*/ 0 h 1289201"/>
                <a:gd name="connsiteX2" fmla="*/ 1289202 w 1289202"/>
                <a:gd name="connsiteY2" fmla="*/ 644601 h 1289201"/>
                <a:gd name="connsiteX3" fmla="*/ 1289201 w 1289202"/>
                <a:gd name="connsiteY3" fmla="*/ 1215536 h 1289201"/>
                <a:gd name="connsiteX4" fmla="*/ 1215536 w 1289202"/>
                <a:gd name="connsiteY4" fmla="*/ 1289201 h 1289201"/>
                <a:gd name="connsiteX5" fmla="*/ 73665 w 1289202"/>
                <a:gd name="connsiteY5" fmla="*/ 1289201 h 1289201"/>
                <a:gd name="connsiteX6" fmla="*/ 0 w 1289202"/>
                <a:gd name="connsiteY6" fmla="*/ 1215536 h 1289201"/>
                <a:gd name="connsiteX7" fmla="*/ 0 w 1289202"/>
                <a:gd name="connsiteY7" fmla="*/ 644601 h 1289201"/>
                <a:gd name="connsiteX8" fmla="*/ 195412 w 1289202"/>
                <a:gd name="connsiteY8" fmla="*/ 161759 h 1289201"/>
                <a:gd name="connsiteX9" fmla="*/ 644601 w 1289202"/>
                <a:gd name="connsiteY9" fmla="*/ 0 h 1289201"/>
                <a:gd name="connsiteX0" fmla="*/ 644601 w 1289202"/>
                <a:gd name="connsiteY0" fmla="*/ 1893 h 1291094"/>
                <a:gd name="connsiteX1" fmla="*/ 644601 w 1289202"/>
                <a:gd name="connsiteY1" fmla="*/ 1893 h 1291094"/>
                <a:gd name="connsiteX2" fmla="*/ 1289202 w 1289202"/>
                <a:gd name="connsiteY2" fmla="*/ 646494 h 1291094"/>
                <a:gd name="connsiteX3" fmla="*/ 1289201 w 1289202"/>
                <a:gd name="connsiteY3" fmla="*/ 1217429 h 1291094"/>
                <a:gd name="connsiteX4" fmla="*/ 1215536 w 1289202"/>
                <a:gd name="connsiteY4" fmla="*/ 1291094 h 1291094"/>
                <a:gd name="connsiteX5" fmla="*/ 73665 w 1289202"/>
                <a:gd name="connsiteY5" fmla="*/ 1291094 h 1291094"/>
                <a:gd name="connsiteX6" fmla="*/ 0 w 1289202"/>
                <a:gd name="connsiteY6" fmla="*/ 1217429 h 1291094"/>
                <a:gd name="connsiteX7" fmla="*/ 0 w 1289202"/>
                <a:gd name="connsiteY7" fmla="*/ 646494 h 1291094"/>
                <a:gd name="connsiteX8" fmla="*/ 195412 w 1289202"/>
                <a:gd name="connsiteY8" fmla="*/ 163652 h 1291094"/>
                <a:gd name="connsiteX9" fmla="*/ 509736 w 1289202"/>
                <a:gd name="connsiteY9" fmla="*/ 14427 h 1291094"/>
                <a:gd name="connsiteX10" fmla="*/ 644601 w 1289202"/>
                <a:gd name="connsiteY10" fmla="*/ 1893 h 1291094"/>
                <a:gd name="connsiteX0" fmla="*/ 644601 w 1310486"/>
                <a:gd name="connsiteY0" fmla="*/ 3020 h 1292221"/>
                <a:gd name="connsiteX1" fmla="*/ 644601 w 1310486"/>
                <a:gd name="connsiteY1" fmla="*/ 3020 h 1292221"/>
                <a:gd name="connsiteX2" fmla="*/ 1001861 w 1310486"/>
                <a:gd name="connsiteY2" fmla="*/ 75879 h 1292221"/>
                <a:gd name="connsiteX3" fmla="*/ 1289202 w 1310486"/>
                <a:gd name="connsiteY3" fmla="*/ 647621 h 1292221"/>
                <a:gd name="connsiteX4" fmla="*/ 1289201 w 1310486"/>
                <a:gd name="connsiteY4" fmla="*/ 1218556 h 1292221"/>
                <a:gd name="connsiteX5" fmla="*/ 1215536 w 1310486"/>
                <a:gd name="connsiteY5" fmla="*/ 1292221 h 1292221"/>
                <a:gd name="connsiteX6" fmla="*/ 73665 w 1310486"/>
                <a:gd name="connsiteY6" fmla="*/ 1292221 h 1292221"/>
                <a:gd name="connsiteX7" fmla="*/ 0 w 1310486"/>
                <a:gd name="connsiteY7" fmla="*/ 1218556 h 1292221"/>
                <a:gd name="connsiteX8" fmla="*/ 0 w 1310486"/>
                <a:gd name="connsiteY8" fmla="*/ 647621 h 1292221"/>
                <a:gd name="connsiteX9" fmla="*/ 195412 w 1310486"/>
                <a:gd name="connsiteY9" fmla="*/ 164779 h 1292221"/>
                <a:gd name="connsiteX10" fmla="*/ 509736 w 1310486"/>
                <a:gd name="connsiteY10" fmla="*/ 15554 h 1292221"/>
                <a:gd name="connsiteX11" fmla="*/ 644601 w 1310486"/>
                <a:gd name="connsiteY11" fmla="*/ 3020 h 1292221"/>
                <a:gd name="connsiteX0" fmla="*/ 644601 w 1294023"/>
                <a:gd name="connsiteY0" fmla="*/ 3020 h 1292221"/>
                <a:gd name="connsiteX1" fmla="*/ 644601 w 1294023"/>
                <a:gd name="connsiteY1" fmla="*/ 3020 h 1292221"/>
                <a:gd name="connsiteX2" fmla="*/ 1001861 w 1294023"/>
                <a:gd name="connsiteY2" fmla="*/ 75879 h 1292221"/>
                <a:gd name="connsiteX3" fmla="*/ 1224111 w 1294023"/>
                <a:gd name="connsiteY3" fmla="*/ 298130 h 1292221"/>
                <a:gd name="connsiteX4" fmla="*/ 1289202 w 1294023"/>
                <a:gd name="connsiteY4" fmla="*/ 647621 h 1292221"/>
                <a:gd name="connsiteX5" fmla="*/ 1289201 w 1294023"/>
                <a:gd name="connsiteY5" fmla="*/ 1218556 h 1292221"/>
                <a:gd name="connsiteX6" fmla="*/ 1215536 w 1294023"/>
                <a:gd name="connsiteY6" fmla="*/ 1292221 h 1292221"/>
                <a:gd name="connsiteX7" fmla="*/ 73665 w 1294023"/>
                <a:gd name="connsiteY7" fmla="*/ 1292221 h 1292221"/>
                <a:gd name="connsiteX8" fmla="*/ 0 w 1294023"/>
                <a:gd name="connsiteY8" fmla="*/ 1218556 h 1292221"/>
                <a:gd name="connsiteX9" fmla="*/ 0 w 1294023"/>
                <a:gd name="connsiteY9" fmla="*/ 647621 h 1292221"/>
                <a:gd name="connsiteX10" fmla="*/ 195412 w 1294023"/>
                <a:gd name="connsiteY10" fmla="*/ 164779 h 1292221"/>
                <a:gd name="connsiteX11" fmla="*/ 509736 w 1294023"/>
                <a:gd name="connsiteY11" fmla="*/ 15554 h 1292221"/>
                <a:gd name="connsiteX12" fmla="*/ 644601 w 1294023"/>
                <a:gd name="connsiteY12" fmla="*/ 3020 h 1292221"/>
                <a:gd name="connsiteX0" fmla="*/ 644601 w 1294023"/>
                <a:gd name="connsiteY0" fmla="*/ 3020 h 1292221"/>
                <a:gd name="connsiteX1" fmla="*/ 644601 w 1294023"/>
                <a:gd name="connsiteY1" fmla="*/ 3020 h 1292221"/>
                <a:gd name="connsiteX2" fmla="*/ 1001861 w 1294023"/>
                <a:gd name="connsiteY2" fmla="*/ 75879 h 1292221"/>
                <a:gd name="connsiteX3" fmla="*/ 1122512 w 1294023"/>
                <a:gd name="connsiteY3" fmla="*/ 129855 h 1292221"/>
                <a:gd name="connsiteX4" fmla="*/ 1224111 w 1294023"/>
                <a:gd name="connsiteY4" fmla="*/ 298130 h 1292221"/>
                <a:gd name="connsiteX5" fmla="*/ 1289202 w 1294023"/>
                <a:gd name="connsiteY5" fmla="*/ 647621 h 1292221"/>
                <a:gd name="connsiteX6" fmla="*/ 1289201 w 1294023"/>
                <a:gd name="connsiteY6" fmla="*/ 1218556 h 1292221"/>
                <a:gd name="connsiteX7" fmla="*/ 1215536 w 1294023"/>
                <a:gd name="connsiteY7" fmla="*/ 1292221 h 1292221"/>
                <a:gd name="connsiteX8" fmla="*/ 73665 w 1294023"/>
                <a:gd name="connsiteY8" fmla="*/ 1292221 h 1292221"/>
                <a:gd name="connsiteX9" fmla="*/ 0 w 1294023"/>
                <a:gd name="connsiteY9" fmla="*/ 1218556 h 1292221"/>
                <a:gd name="connsiteX10" fmla="*/ 0 w 1294023"/>
                <a:gd name="connsiteY10" fmla="*/ 647621 h 1292221"/>
                <a:gd name="connsiteX11" fmla="*/ 195412 w 1294023"/>
                <a:gd name="connsiteY11" fmla="*/ 164779 h 1292221"/>
                <a:gd name="connsiteX12" fmla="*/ 509736 w 1294023"/>
                <a:gd name="connsiteY12" fmla="*/ 15554 h 1292221"/>
                <a:gd name="connsiteX13" fmla="*/ 644601 w 1294023"/>
                <a:gd name="connsiteY13" fmla="*/ 3020 h 1292221"/>
                <a:gd name="connsiteX0" fmla="*/ 644601 w 1335237"/>
                <a:gd name="connsiteY0" fmla="*/ 3020 h 1292313"/>
                <a:gd name="connsiteX1" fmla="*/ 644601 w 1335237"/>
                <a:gd name="connsiteY1" fmla="*/ 3020 h 1292313"/>
                <a:gd name="connsiteX2" fmla="*/ 1001861 w 1335237"/>
                <a:gd name="connsiteY2" fmla="*/ 75879 h 1292313"/>
                <a:gd name="connsiteX3" fmla="*/ 1122512 w 1335237"/>
                <a:gd name="connsiteY3" fmla="*/ 129855 h 1292313"/>
                <a:gd name="connsiteX4" fmla="*/ 1224111 w 1335237"/>
                <a:gd name="connsiteY4" fmla="*/ 298130 h 1292313"/>
                <a:gd name="connsiteX5" fmla="*/ 1289202 w 1335237"/>
                <a:gd name="connsiteY5" fmla="*/ 647621 h 1292313"/>
                <a:gd name="connsiteX6" fmla="*/ 1335237 w 1335237"/>
                <a:gd name="connsiteY6" fmla="*/ 815655 h 1292313"/>
                <a:gd name="connsiteX7" fmla="*/ 1289201 w 1335237"/>
                <a:gd name="connsiteY7" fmla="*/ 1218556 h 1292313"/>
                <a:gd name="connsiteX8" fmla="*/ 1215536 w 1335237"/>
                <a:gd name="connsiteY8" fmla="*/ 1292221 h 1292313"/>
                <a:gd name="connsiteX9" fmla="*/ 73665 w 1335237"/>
                <a:gd name="connsiteY9" fmla="*/ 1292221 h 1292313"/>
                <a:gd name="connsiteX10" fmla="*/ 0 w 1335237"/>
                <a:gd name="connsiteY10" fmla="*/ 1218556 h 1292313"/>
                <a:gd name="connsiteX11" fmla="*/ 0 w 1335237"/>
                <a:gd name="connsiteY11" fmla="*/ 647621 h 1292313"/>
                <a:gd name="connsiteX12" fmla="*/ 195412 w 1335237"/>
                <a:gd name="connsiteY12" fmla="*/ 164779 h 1292313"/>
                <a:gd name="connsiteX13" fmla="*/ 509736 w 1335237"/>
                <a:gd name="connsiteY13" fmla="*/ 15554 h 1292313"/>
                <a:gd name="connsiteX14" fmla="*/ 644601 w 1335237"/>
                <a:gd name="connsiteY14" fmla="*/ 3020 h 1292313"/>
                <a:gd name="connsiteX0" fmla="*/ 644601 w 1335237"/>
                <a:gd name="connsiteY0" fmla="*/ 3020 h 1292313"/>
                <a:gd name="connsiteX1" fmla="*/ 644601 w 1335237"/>
                <a:gd name="connsiteY1" fmla="*/ 3020 h 1292313"/>
                <a:gd name="connsiteX2" fmla="*/ 1001861 w 1335237"/>
                <a:gd name="connsiteY2" fmla="*/ 75879 h 1292313"/>
                <a:gd name="connsiteX3" fmla="*/ 1122512 w 1335237"/>
                <a:gd name="connsiteY3" fmla="*/ 129855 h 1292313"/>
                <a:gd name="connsiteX4" fmla="*/ 1224111 w 1335237"/>
                <a:gd name="connsiteY4" fmla="*/ 298130 h 1292313"/>
                <a:gd name="connsiteX5" fmla="*/ 1303487 w 1335237"/>
                <a:gd name="connsiteY5" fmla="*/ 469580 h 1292313"/>
                <a:gd name="connsiteX6" fmla="*/ 1289202 w 1335237"/>
                <a:gd name="connsiteY6" fmla="*/ 647621 h 1292313"/>
                <a:gd name="connsiteX7" fmla="*/ 1335237 w 1335237"/>
                <a:gd name="connsiteY7" fmla="*/ 815655 h 1292313"/>
                <a:gd name="connsiteX8" fmla="*/ 1289201 w 1335237"/>
                <a:gd name="connsiteY8" fmla="*/ 1218556 h 1292313"/>
                <a:gd name="connsiteX9" fmla="*/ 1215536 w 1335237"/>
                <a:gd name="connsiteY9" fmla="*/ 1292221 h 1292313"/>
                <a:gd name="connsiteX10" fmla="*/ 73665 w 1335237"/>
                <a:gd name="connsiteY10" fmla="*/ 1292221 h 1292313"/>
                <a:gd name="connsiteX11" fmla="*/ 0 w 1335237"/>
                <a:gd name="connsiteY11" fmla="*/ 1218556 h 1292313"/>
                <a:gd name="connsiteX12" fmla="*/ 0 w 1335237"/>
                <a:gd name="connsiteY12" fmla="*/ 647621 h 1292313"/>
                <a:gd name="connsiteX13" fmla="*/ 195412 w 1335237"/>
                <a:gd name="connsiteY13" fmla="*/ 164779 h 1292313"/>
                <a:gd name="connsiteX14" fmla="*/ 509736 w 1335237"/>
                <a:gd name="connsiteY14" fmla="*/ 15554 h 1292313"/>
                <a:gd name="connsiteX15" fmla="*/ 644601 w 1335237"/>
                <a:gd name="connsiteY15" fmla="*/ 3020 h 1292313"/>
                <a:gd name="connsiteX0" fmla="*/ 644601 w 1335237"/>
                <a:gd name="connsiteY0" fmla="*/ 3020 h 1292313"/>
                <a:gd name="connsiteX1" fmla="*/ 644601 w 1335237"/>
                <a:gd name="connsiteY1" fmla="*/ 3020 h 1292313"/>
                <a:gd name="connsiteX2" fmla="*/ 1001861 w 1335237"/>
                <a:gd name="connsiteY2" fmla="*/ 75879 h 1292313"/>
                <a:gd name="connsiteX3" fmla="*/ 1122512 w 1335237"/>
                <a:gd name="connsiteY3" fmla="*/ 129855 h 1292313"/>
                <a:gd name="connsiteX4" fmla="*/ 1208237 w 1335237"/>
                <a:gd name="connsiteY4" fmla="*/ 193355 h 1292313"/>
                <a:gd name="connsiteX5" fmla="*/ 1224111 w 1335237"/>
                <a:gd name="connsiteY5" fmla="*/ 298130 h 1292313"/>
                <a:gd name="connsiteX6" fmla="*/ 1303487 w 1335237"/>
                <a:gd name="connsiteY6" fmla="*/ 469580 h 1292313"/>
                <a:gd name="connsiteX7" fmla="*/ 1289202 w 1335237"/>
                <a:gd name="connsiteY7" fmla="*/ 647621 h 1292313"/>
                <a:gd name="connsiteX8" fmla="*/ 1335237 w 1335237"/>
                <a:gd name="connsiteY8" fmla="*/ 815655 h 1292313"/>
                <a:gd name="connsiteX9" fmla="*/ 1289201 w 1335237"/>
                <a:gd name="connsiteY9" fmla="*/ 1218556 h 1292313"/>
                <a:gd name="connsiteX10" fmla="*/ 1215536 w 1335237"/>
                <a:gd name="connsiteY10" fmla="*/ 1292221 h 1292313"/>
                <a:gd name="connsiteX11" fmla="*/ 73665 w 1335237"/>
                <a:gd name="connsiteY11" fmla="*/ 1292221 h 1292313"/>
                <a:gd name="connsiteX12" fmla="*/ 0 w 1335237"/>
                <a:gd name="connsiteY12" fmla="*/ 1218556 h 1292313"/>
                <a:gd name="connsiteX13" fmla="*/ 0 w 1335237"/>
                <a:gd name="connsiteY13" fmla="*/ 647621 h 1292313"/>
                <a:gd name="connsiteX14" fmla="*/ 195412 w 1335237"/>
                <a:gd name="connsiteY14" fmla="*/ 164779 h 1292313"/>
                <a:gd name="connsiteX15" fmla="*/ 509736 w 1335237"/>
                <a:gd name="connsiteY15" fmla="*/ 15554 h 1292313"/>
                <a:gd name="connsiteX16" fmla="*/ 644601 w 1335237"/>
                <a:gd name="connsiteY16" fmla="*/ 3020 h 1292313"/>
                <a:gd name="connsiteX0" fmla="*/ 644601 w 1335237"/>
                <a:gd name="connsiteY0" fmla="*/ 20445 h 1309738"/>
                <a:gd name="connsiteX1" fmla="*/ 644601 w 1335237"/>
                <a:gd name="connsiteY1" fmla="*/ 20445 h 1309738"/>
                <a:gd name="connsiteX2" fmla="*/ 960586 w 1335237"/>
                <a:gd name="connsiteY2" fmla="*/ 58379 h 1309738"/>
                <a:gd name="connsiteX3" fmla="*/ 1122512 w 1335237"/>
                <a:gd name="connsiteY3" fmla="*/ 147280 h 1309738"/>
                <a:gd name="connsiteX4" fmla="*/ 1208237 w 1335237"/>
                <a:gd name="connsiteY4" fmla="*/ 210780 h 1309738"/>
                <a:gd name="connsiteX5" fmla="*/ 1224111 w 1335237"/>
                <a:gd name="connsiteY5" fmla="*/ 315555 h 1309738"/>
                <a:gd name="connsiteX6" fmla="*/ 1303487 w 1335237"/>
                <a:gd name="connsiteY6" fmla="*/ 487005 h 1309738"/>
                <a:gd name="connsiteX7" fmla="*/ 1289202 w 1335237"/>
                <a:gd name="connsiteY7" fmla="*/ 665046 h 1309738"/>
                <a:gd name="connsiteX8" fmla="*/ 1335237 w 1335237"/>
                <a:gd name="connsiteY8" fmla="*/ 833080 h 1309738"/>
                <a:gd name="connsiteX9" fmla="*/ 1289201 w 1335237"/>
                <a:gd name="connsiteY9" fmla="*/ 1235981 h 1309738"/>
                <a:gd name="connsiteX10" fmla="*/ 1215536 w 1335237"/>
                <a:gd name="connsiteY10" fmla="*/ 1309646 h 1309738"/>
                <a:gd name="connsiteX11" fmla="*/ 73665 w 1335237"/>
                <a:gd name="connsiteY11" fmla="*/ 1309646 h 1309738"/>
                <a:gd name="connsiteX12" fmla="*/ 0 w 1335237"/>
                <a:gd name="connsiteY12" fmla="*/ 1235981 h 1309738"/>
                <a:gd name="connsiteX13" fmla="*/ 0 w 1335237"/>
                <a:gd name="connsiteY13" fmla="*/ 665046 h 1309738"/>
                <a:gd name="connsiteX14" fmla="*/ 195412 w 1335237"/>
                <a:gd name="connsiteY14" fmla="*/ 182204 h 1309738"/>
                <a:gd name="connsiteX15" fmla="*/ 509736 w 1335237"/>
                <a:gd name="connsiteY15" fmla="*/ 32979 h 1309738"/>
                <a:gd name="connsiteX16" fmla="*/ 644601 w 1335237"/>
                <a:gd name="connsiteY16" fmla="*/ 20445 h 1309738"/>
                <a:gd name="connsiteX0" fmla="*/ 644601 w 1335237"/>
                <a:gd name="connsiteY0" fmla="*/ 20445 h 1309738"/>
                <a:gd name="connsiteX1" fmla="*/ 644601 w 1335237"/>
                <a:gd name="connsiteY1" fmla="*/ 20445 h 1309738"/>
                <a:gd name="connsiteX2" fmla="*/ 960586 w 1335237"/>
                <a:gd name="connsiteY2" fmla="*/ 58379 h 1309738"/>
                <a:gd name="connsiteX3" fmla="*/ 1122512 w 1335237"/>
                <a:gd name="connsiteY3" fmla="*/ 147280 h 1309738"/>
                <a:gd name="connsiteX4" fmla="*/ 1208237 w 1335237"/>
                <a:gd name="connsiteY4" fmla="*/ 210780 h 1309738"/>
                <a:gd name="connsiteX5" fmla="*/ 1224111 w 1335237"/>
                <a:gd name="connsiteY5" fmla="*/ 315555 h 1309738"/>
                <a:gd name="connsiteX6" fmla="*/ 1303487 w 1335237"/>
                <a:gd name="connsiteY6" fmla="*/ 487005 h 1309738"/>
                <a:gd name="connsiteX7" fmla="*/ 1289202 w 1335237"/>
                <a:gd name="connsiteY7" fmla="*/ 665046 h 1309738"/>
                <a:gd name="connsiteX8" fmla="*/ 1335237 w 1335237"/>
                <a:gd name="connsiteY8" fmla="*/ 833080 h 1309738"/>
                <a:gd name="connsiteX9" fmla="*/ 1289201 w 1335237"/>
                <a:gd name="connsiteY9" fmla="*/ 1235981 h 1309738"/>
                <a:gd name="connsiteX10" fmla="*/ 1215536 w 1335237"/>
                <a:gd name="connsiteY10" fmla="*/ 1309646 h 1309738"/>
                <a:gd name="connsiteX11" fmla="*/ 73665 w 1335237"/>
                <a:gd name="connsiteY11" fmla="*/ 1309646 h 1309738"/>
                <a:gd name="connsiteX12" fmla="*/ 0 w 1335237"/>
                <a:gd name="connsiteY12" fmla="*/ 1235981 h 1309738"/>
                <a:gd name="connsiteX13" fmla="*/ 0 w 1335237"/>
                <a:gd name="connsiteY13" fmla="*/ 665046 h 1309738"/>
                <a:gd name="connsiteX14" fmla="*/ 195412 w 1335237"/>
                <a:gd name="connsiteY14" fmla="*/ 182204 h 1309738"/>
                <a:gd name="connsiteX15" fmla="*/ 449411 w 1335237"/>
                <a:gd name="connsiteY15" fmla="*/ 42504 h 1309738"/>
                <a:gd name="connsiteX16" fmla="*/ 644601 w 1335237"/>
                <a:gd name="connsiteY16" fmla="*/ 20445 h 1309738"/>
                <a:gd name="connsiteX0" fmla="*/ 644601 w 1335237"/>
                <a:gd name="connsiteY0" fmla="*/ 20445 h 1309738"/>
                <a:gd name="connsiteX1" fmla="*/ 644601 w 1335237"/>
                <a:gd name="connsiteY1" fmla="*/ 20445 h 1309738"/>
                <a:gd name="connsiteX2" fmla="*/ 960586 w 1335237"/>
                <a:gd name="connsiteY2" fmla="*/ 58379 h 1309738"/>
                <a:gd name="connsiteX3" fmla="*/ 1122512 w 1335237"/>
                <a:gd name="connsiteY3" fmla="*/ 147280 h 1309738"/>
                <a:gd name="connsiteX4" fmla="*/ 1208237 w 1335237"/>
                <a:gd name="connsiteY4" fmla="*/ 210780 h 1309738"/>
                <a:gd name="connsiteX5" fmla="*/ 1224111 w 1335237"/>
                <a:gd name="connsiteY5" fmla="*/ 315555 h 1309738"/>
                <a:gd name="connsiteX6" fmla="*/ 1303487 w 1335237"/>
                <a:gd name="connsiteY6" fmla="*/ 487005 h 1309738"/>
                <a:gd name="connsiteX7" fmla="*/ 1289202 w 1335237"/>
                <a:gd name="connsiteY7" fmla="*/ 665046 h 1309738"/>
                <a:gd name="connsiteX8" fmla="*/ 1335237 w 1335237"/>
                <a:gd name="connsiteY8" fmla="*/ 833080 h 1309738"/>
                <a:gd name="connsiteX9" fmla="*/ 1289201 w 1335237"/>
                <a:gd name="connsiteY9" fmla="*/ 1235981 h 1309738"/>
                <a:gd name="connsiteX10" fmla="*/ 1215536 w 1335237"/>
                <a:gd name="connsiteY10" fmla="*/ 1309646 h 1309738"/>
                <a:gd name="connsiteX11" fmla="*/ 73665 w 1335237"/>
                <a:gd name="connsiteY11" fmla="*/ 1309646 h 1309738"/>
                <a:gd name="connsiteX12" fmla="*/ 0 w 1335237"/>
                <a:gd name="connsiteY12" fmla="*/ 1235981 h 1309738"/>
                <a:gd name="connsiteX13" fmla="*/ 0 w 1335237"/>
                <a:gd name="connsiteY13" fmla="*/ 665046 h 1309738"/>
                <a:gd name="connsiteX14" fmla="*/ 195412 w 1335237"/>
                <a:gd name="connsiteY14" fmla="*/ 182204 h 1309738"/>
                <a:gd name="connsiteX15" fmla="*/ 449411 w 1335237"/>
                <a:gd name="connsiteY15" fmla="*/ 42504 h 1309738"/>
                <a:gd name="connsiteX16" fmla="*/ 644601 w 1335237"/>
                <a:gd name="connsiteY16" fmla="*/ 20445 h 1309738"/>
                <a:gd name="connsiteX0" fmla="*/ 644601 w 1335237"/>
                <a:gd name="connsiteY0" fmla="*/ 20445 h 1309738"/>
                <a:gd name="connsiteX1" fmla="*/ 644601 w 1335237"/>
                <a:gd name="connsiteY1" fmla="*/ 20445 h 1309738"/>
                <a:gd name="connsiteX2" fmla="*/ 960586 w 1335237"/>
                <a:gd name="connsiteY2" fmla="*/ 58379 h 1309738"/>
                <a:gd name="connsiteX3" fmla="*/ 1122512 w 1335237"/>
                <a:gd name="connsiteY3" fmla="*/ 147280 h 1309738"/>
                <a:gd name="connsiteX4" fmla="*/ 1226079 w 1335237"/>
                <a:gd name="connsiteY4" fmla="*/ 205682 h 1309738"/>
                <a:gd name="connsiteX5" fmla="*/ 1224111 w 1335237"/>
                <a:gd name="connsiteY5" fmla="*/ 315555 h 1309738"/>
                <a:gd name="connsiteX6" fmla="*/ 1303487 w 1335237"/>
                <a:gd name="connsiteY6" fmla="*/ 487005 h 1309738"/>
                <a:gd name="connsiteX7" fmla="*/ 1289202 w 1335237"/>
                <a:gd name="connsiteY7" fmla="*/ 665046 h 1309738"/>
                <a:gd name="connsiteX8" fmla="*/ 1335237 w 1335237"/>
                <a:gd name="connsiteY8" fmla="*/ 833080 h 1309738"/>
                <a:gd name="connsiteX9" fmla="*/ 1289201 w 1335237"/>
                <a:gd name="connsiteY9" fmla="*/ 1235981 h 1309738"/>
                <a:gd name="connsiteX10" fmla="*/ 1215536 w 1335237"/>
                <a:gd name="connsiteY10" fmla="*/ 1309646 h 1309738"/>
                <a:gd name="connsiteX11" fmla="*/ 73665 w 1335237"/>
                <a:gd name="connsiteY11" fmla="*/ 1309646 h 1309738"/>
                <a:gd name="connsiteX12" fmla="*/ 0 w 1335237"/>
                <a:gd name="connsiteY12" fmla="*/ 1235981 h 1309738"/>
                <a:gd name="connsiteX13" fmla="*/ 0 w 1335237"/>
                <a:gd name="connsiteY13" fmla="*/ 665046 h 1309738"/>
                <a:gd name="connsiteX14" fmla="*/ 195412 w 1335237"/>
                <a:gd name="connsiteY14" fmla="*/ 182204 h 1309738"/>
                <a:gd name="connsiteX15" fmla="*/ 449411 w 1335237"/>
                <a:gd name="connsiteY15" fmla="*/ 42504 h 1309738"/>
                <a:gd name="connsiteX16" fmla="*/ 644601 w 1335237"/>
                <a:gd name="connsiteY16" fmla="*/ 20445 h 1309738"/>
                <a:gd name="connsiteX0" fmla="*/ 644601 w 1335237"/>
                <a:gd name="connsiteY0" fmla="*/ 16259 h 1305552"/>
                <a:gd name="connsiteX1" fmla="*/ 644601 w 1335237"/>
                <a:gd name="connsiteY1" fmla="*/ 16259 h 1305552"/>
                <a:gd name="connsiteX2" fmla="*/ 955489 w 1335237"/>
                <a:gd name="connsiteY2" fmla="*/ 77133 h 1305552"/>
                <a:gd name="connsiteX3" fmla="*/ 1122512 w 1335237"/>
                <a:gd name="connsiteY3" fmla="*/ 143094 h 1305552"/>
                <a:gd name="connsiteX4" fmla="*/ 1226079 w 1335237"/>
                <a:gd name="connsiteY4" fmla="*/ 201496 h 1305552"/>
                <a:gd name="connsiteX5" fmla="*/ 1224111 w 1335237"/>
                <a:gd name="connsiteY5" fmla="*/ 311369 h 1305552"/>
                <a:gd name="connsiteX6" fmla="*/ 1303487 w 1335237"/>
                <a:gd name="connsiteY6" fmla="*/ 482819 h 1305552"/>
                <a:gd name="connsiteX7" fmla="*/ 1289202 w 1335237"/>
                <a:gd name="connsiteY7" fmla="*/ 660860 h 1305552"/>
                <a:gd name="connsiteX8" fmla="*/ 1335237 w 1335237"/>
                <a:gd name="connsiteY8" fmla="*/ 828894 h 1305552"/>
                <a:gd name="connsiteX9" fmla="*/ 1289201 w 1335237"/>
                <a:gd name="connsiteY9" fmla="*/ 1231795 h 1305552"/>
                <a:gd name="connsiteX10" fmla="*/ 1215536 w 1335237"/>
                <a:gd name="connsiteY10" fmla="*/ 1305460 h 1305552"/>
                <a:gd name="connsiteX11" fmla="*/ 73665 w 1335237"/>
                <a:gd name="connsiteY11" fmla="*/ 1305460 h 1305552"/>
                <a:gd name="connsiteX12" fmla="*/ 0 w 1335237"/>
                <a:gd name="connsiteY12" fmla="*/ 1231795 h 1305552"/>
                <a:gd name="connsiteX13" fmla="*/ 0 w 1335237"/>
                <a:gd name="connsiteY13" fmla="*/ 660860 h 1305552"/>
                <a:gd name="connsiteX14" fmla="*/ 195412 w 1335237"/>
                <a:gd name="connsiteY14" fmla="*/ 178018 h 1305552"/>
                <a:gd name="connsiteX15" fmla="*/ 449411 w 1335237"/>
                <a:gd name="connsiteY15" fmla="*/ 38318 h 1305552"/>
                <a:gd name="connsiteX16" fmla="*/ 644601 w 1335237"/>
                <a:gd name="connsiteY16" fmla="*/ 16259 h 1305552"/>
                <a:gd name="connsiteX0" fmla="*/ 644601 w 1335237"/>
                <a:gd name="connsiteY0" fmla="*/ 16259 h 1305552"/>
                <a:gd name="connsiteX1" fmla="*/ 644601 w 1335237"/>
                <a:gd name="connsiteY1" fmla="*/ 16259 h 1305552"/>
                <a:gd name="connsiteX2" fmla="*/ 930000 w 1335237"/>
                <a:gd name="connsiteY2" fmla="*/ 84779 h 1305552"/>
                <a:gd name="connsiteX3" fmla="*/ 1122512 w 1335237"/>
                <a:gd name="connsiteY3" fmla="*/ 143094 h 1305552"/>
                <a:gd name="connsiteX4" fmla="*/ 1226079 w 1335237"/>
                <a:gd name="connsiteY4" fmla="*/ 201496 h 1305552"/>
                <a:gd name="connsiteX5" fmla="*/ 1224111 w 1335237"/>
                <a:gd name="connsiteY5" fmla="*/ 311369 h 1305552"/>
                <a:gd name="connsiteX6" fmla="*/ 1303487 w 1335237"/>
                <a:gd name="connsiteY6" fmla="*/ 482819 h 1305552"/>
                <a:gd name="connsiteX7" fmla="*/ 1289202 w 1335237"/>
                <a:gd name="connsiteY7" fmla="*/ 660860 h 1305552"/>
                <a:gd name="connsiteX8" fmla="*/ 1335237 w 1335237"/>
                <a:gd name="connsiteY8" fmla="*/ 828894 h 1305552"/>
                <a:gd name="connsiteX9" fmla="*/ 1289201 w 1335237"/>
                <a:gd name="connsiteY9" fmla="*/ 1231795 h 1305552"/>
                <a:gd name="connsiteX10" fmla="*/ 1215536 w 1335237"/>
                <a:gd name="connsiteY10" fmla="*/ 1305460 h 1305552"/>
                <a:gd name="connsiteX11" fmla="*/ 73665 w 1335237"/>
                <a:gd name="connsiteY11" fmla="*/ 1305460 h 1305552"/>
                <a:gd name="connsiteX12" fmla="*/ 0 w 1335237"/>
                <a:gd name="connsiteY12" fmla="*/ 1231795 h 1305552"/>
                <a:gd name="connsiteX13" fmla="*/ 0 w 1335237"/>
                <a:gd name="connsiteY13" fmla="*/ 660860 h 1305552"/>
                <a:gd name="connsiteX14" fmla="*/ 195412 w 1335237"/>
                <a:gd name="connsiteY14" fmla="*/ 178018 h 1305552"/>
                <a:gd name="connsiteX15" fmla="*/ 449411 w 1335237"/>
                <a:gd name="connsiteY15" fmla="*/ 38318 h 1305552"/>
                <a:gd name="connsiteX16" fmla="*/ 644601 w 1335237"/>
                <a:gd name="connsiteY16" fmla="*/ 16259 h 1305552"/>
                <a:gd name="connsiteX0" fmla="*/ 644601 w 1335237"/>
                <a:gd name="connsiteY0" fmla="*/ 16259 h 1305552"/>
                <a:gd name="connsiteX1" fmla="*/ 644601 w 1335237"/>
                <a:gd name="connsiteY1" fmla="*/ 16259 h 1305552"/>
                <a:gd name="connsiteX2" fmla="*/ 930000 w 1335237"/>
                <a:gd name="connsiteY2" fmla="*/ 84779 h 1305552"/>
                <a:gd name="connsiteX3" fmla="*/ 1122512 w 1335237"/>
                <a:gd name="connsiteY3" fmla="*/ 143094 h 1305552"/>
                <a:gd name="connsiteX4" fmla="*/ 1226079 w 1335237"/>
                <a:gd name="connsiteY4" fmla="*/ 201496 h 1305552"/>
                <a:gd name="connsiteX5" fmla="*/ 1224111 w 1335237"/>
                <a:gd name="connsiteY5" fmla="*/ 311369 h 1305552"/>
                <a:gd name="connsiteX6" fmla="*/ 1303487 w 1335237"/>
                <a:gd name="connsiteY6" fmla="*/ 482819 h 1305552"/>
                <a:gd name="connsiteX7" fmla="*/ 1289202 w 1335237"/>
                <a:gd name="connsiteY7" fmla="*/ 660860 h 1305552"/>
                <a:gd name="connsiteX8" fmla="*/ 1335237 w 1335237"/>
                <a:gd name="connsiteY8" fmla="*/ 828894 h 1305552"/>
                <a:gd name="connsiteX9" fmla="*/ 1289201 w 1335237"/>
                <a:gd name="connsiteY9" fmla="*/ 1231795 h 1305552"/>
                <a:gd name="connsiteX10" fmla="*/ 1215536 w 1335237"/>
                <a:gd name="connsiteY10" fmla="*/ 1305460 h 1305552"/>
                <a:gd name="connsiteX11" fmla="*/ 73665 w 1335237"/>
                <a:gd name="connsiteY11" fmla="*/ 1305460 h 1305552"/>
                <a:gd name="connsiteX12" fmla="*/ 0 w 1335237"/>
                <a:gd name="connsiteY12" fmla="*/ 1231795 h 1305552"/>
                <a:gd name="connsiteX13" fmla="*/ 0 w 1335237"/>
                <a:gd name="connsiteY13" fmla="*/ 660860 h 1305552"/>
                <a:gd name="connsiteX14" fmla="*/ 195412 w 1335237"/>
                <a:gd name="connsiteY14" fmla="*/ 178018 h 1305552"/>
                <a:gd name="connsiteX15" fmla="*/ 449411 w 1335237"/>
                <a:gd name="connsiteY15" fmla="*/ 38318 h 1305552"/>
                <a:gd name="connsiteX16" fmla="*/ 644601 w 1335237"/>
                <a:gd name="connsiteY16" fmla="*/ 16259 h 1305552"/>
                <a:gd name="connsiteX0" fmla="*/ 644601 w 1335237"/>
                <a:gd name="connsiteY0" fmla="*/ 11713 h 1301006"/>
                <a:gd name="connsiteX1" fmla="*/ 644601 w 1335237"/>
                <a:gd name="connsiteY1" fmla="*/ 11713 h 1301006"/>
                <a:gd name="connsiteX2" fmla="*/ 930000 w 1335237"/>
                <a:gd name="connsiteY2" fmla="*/ 80233 h 1301006"/>
                <a:gd name="connsiteX3" fmla="*/ 1122512 w 1335237"/>
                <a:gd name="connsiteY3" fmla="*/ 138548 h 1301006"/>
                <a:gd name="connsiteX4" fmla="*/ 1226079 w 1335237"/>
                <a:gd name="connsiteY4" fmla="*/ 196950 h 1301006"/>
                <a:gd name="connsiteX5" fmla="*/ 1224111 w 1335237"/>
                <a:gd name="connsiteY5" fmla="*/ 306823 h 1301006"/>
                <a:gd name="connsiteX6" fmla="*/ 1303487 w 1335237"/>
                <a:gd name="connsiteY6" fmla="*/ 478273 h 1301006"/>
                <a:gd name="connsiteX7" fmla="*/ 1289202 w 1335237"/>
                <a:gd name="connsiteY7" fmla="*/ 656314 h 1301006"/>
                <a:gd name="connsiteX8" fmla="*/ 1335237 w 1335237"/>
                <a:gd name="connsiteY8" fmla="*/ 824348 h 1301006"/>
                <a:gd name="connsiteX9" fmla="*/ 1289201 w 1335237"/>
                <a:gd name="connsiteY9" fmla="*/ 1227249 h 1301006"/>
                <a:gd name="connsiteX10" fmla="*/ 1215536 w 1335237"/>
                <a:gd name="connsiteY10" fmla="*/ 1300914 h 1301006"/>
                <a:gd name="connsiteX11" fmla="*/ 73665 w 1335237"/>
                <a:gd name="connsiteY11" fmla="*/ 1300914 h 1301006"/>
                <a:gd name="connsiteX12" fmla="*/ 0 w 1335237"/>
                <a:gd name="connsiteY12" fmla="*/ 1227249 h 1301006"/>
                <a:gd name="connsiteX13" fmla="*/ 0 w 1335237"/>
                <a:gd name="connsiteY13" fmla="*/ 656314 h 1301006"/>
                <a:gd name="connsiteX14" fmla="*/ 195412 w 1335237"/>
                <a:gd name="connsiteY14" fmla="*/ 173472 h 1301006"/>
                <a:gd name="connsiteX15" fmla="*/ 457056 w 1335237"/>
                <a:gd name="connsiteY15" fmla="*/ 105139 h 1301006"/>
                <a:gd name="connsiteX16" fmla="*/ 644601 w 1335237"/>
                <a:gd name="connsiteY16" fmla="*/ 11713 h 1301006"/>
                <a:gd name="connsiteX0" fmla="*/ 552843 w 1335237"/>
                <a:gd name="connsiteY0" fmla="*/ 6616 h 1301006"/>
                <a:gd name="connsiteX1" fmla="*/ 644601 w 1335237"/>
                <a:gd name="connsiteY1" fmla="*/ 11713 h 1301006"/>
                <a:gd name="connsiteX2" fmla="*/ 930000 w 1335237"/>
                <a:gd name="connsiteY2" fmla="*/ 80233 h 1301006"/>
                <a:gd name="connsiteX3" fmla="*/ 1122512 w 1335237"/>
                <a:gd name="connsiteY3" fmla="*/ 138548 h 1301006"/>
                <a:gd name="connsiteX4" fmla="*/ 1226079 w 1335237"/>
                <a:gd name="connsiteY4" fmla="*/ 196950 h 1301006"/>
                <a:gd name="connsiteX5" fmla="*/ 1224111 w 1335237"/>
                <a:gd name="connsiteY5" fmla="*/ 306823 h 1301006"/>
                <a:gd name="connsiteX6" fmla="*/ 1303487 w 1335237"/>
                <a:gd name="connsiteY6" fmla="*/ 478273 h 1301006"/>
                <a:gd name="connsiteX7" fmla="*/ 1289202 w 1335237"/>
                <a:gd name="connsiteY7" fmla="*/ 656314 h 1301006"/>
                <a:gd name="connsiteX8" fmla="*/ 1335237 w 1335237"/>
                <a:gd name="connsiteY8" fmla="*/ 824348 h 1301006"/>
                <a:gd name="connsiteX9" fmla="*/ 1289201 w 1335237"/>
                <a:gd name="connsiteY9" fmla="*/ 1227249 h 1301006"/>
                <a:gd name="connsiteX10" fmla="*/ 1215536 w 1335237"/>
                <a:gd name="connsiteY10" fmla="*/ 1300914 h 1301006"/>
                <a:gd name="connsiteX11" fmla="*/ 73665 w 1335237"/>
                <a:gd name="connsiteY11" fmla="*/ 1300914 h 1301006"/>
                <a:gd name="connsiteX12" fmla="*/ 0 w 1335237"/>
                <a:gd name="connsiteY12" fmla="*/ 1227249 h 1301006"/>
                <a:gd name="connsiteX13" fmla="*/ 0 w 1335237"/>
                <a:gd name="connsiteY13" fmla="*/ 656314 h 1301006"/>
                <a:gd name="connsiteX14" fmla="*/ 195412 w 1335237"/>
                <a:gd name="connsiteY14" fmla="*/ 173472 h 1301006"/>
                <a:gd name="connsiteX15" fmla="*/ 457056 w 1335237"/>
                <a:gd name="connsiteY15" fmla="*/ 105139 h 1301006"/>
                <a:gd name="connsiteX16" fmla="*/ 552843 w 1335237"/>
                <a:gd name="connsiteY16" fmla="*/ 6616 h 1301006"/>
                <a:gd name="connsiteX0" fmla="*/ 552843 w 1335237"/>
                <a:gd name="connsiteY0" fmla="*/ 35684 h 1330074"/>
                <a:gd name="connsiteX1" fmla="*/ 667541 w 1335237"/>
                <a:gd name="connsiteY1" fmla="*/ 0 h 1330074"/>
                <a:gd name="connsiteX2" fmla="*/ 930000 w 1335237"/>
                <a:gd name="connsiteY2" fmla="*/ 109301 h 1330074"/>
                <a:gd name="connsiteX3" fmla="*/ 1122512 w 1335237"/>
                <a:gd name="connsiteY3" fmla="*/ 167616 h 1330074"/>
                <a:gd name="connsiteX4" fmla="*/ 1226079 w 1335237"/>
                <a:gd name="connsiteY4" fmla="*/ 226018 h 1330074"/>
                <a:gd name="connsiteX5" fmla="*/ 1224111 w 1335237"/>
                <a:gd name="connsiteY5" fmla="*/ 335891 h 1330074"/>
                <a:gd name="connsiteX6" fmla="*/ 1303487 w 1335237"/>
                <a:gd name="connsiteY6" fmla="*/ 507341 h 1330074"/>
                <a:gd name="connsiteX7" fmla="*/ 1289202 w 1335237"/>
                <a:gd name="connsiteY7" fmla="*/ 685382 h 1330074"/>
                <a:gd name="connsiteX8" fmla="*/ 1335237 w 1335237"/>
                <a:gd name="connsiteY8" fmla="*/ 853416 h 1330074"/>
                <a:gd name="connsiteX9" fmla="*/ 1289201 w 1335237"/>
                <a:gd name="connsiteY9" fmla="*/ 1256317 h 1330074"/>
                <a:gd name="connsiteX10" fmla="*/ 1215536 w 1335237"/>
                <a:gd name="connsiteY10" fmla="*/ 1329982 h 1330074"/>
                <a:gd name="connsiteX11" fmla="*/ 73665 w 1335237"/>
                <a:gd name="connsiteY11" fmla="*/ 1329982 h 1330074"/>
                <a:gd name="connsiteX12" fmla="*/ 0 w 1335237"/>
                <a:gd name="connsiteY12" fmla="*/ 1256317 h 1330074"/>
                <a:gd name="connsiteX13" fmla="*/ 0 w 1335237"/>
                <a:gd name="connsiteY13" fmla="*/ 685382 h 1330074"/>
                <a:gd name="connsiteX14" fmla="*/ 195412 w 1335237"/>
                <a:gd name="connsiteY14" fmla="*/ 202540 h 1330074"/>
                <a:gd name="connsiteX15" fmla="*/ 457056 w 1335237"/>
                <a:gd name="connsiteY15" fmla="*/ 134207 h 1330074"/>
                <a:gd name="connsiteX16" fmla="*/ 552843 w 1335237"/>
                <a:gd name="connsiteY16" fmla="*/ 35684 h 1330074"/>
                <a:gd name="connsiteX0" fmla="*/ 591076 w 1335237"/>
                <a:gd name="connsiteY0" fmla="*/ 89209 h 1330074"/>
                <a:gd name="connsiteX1" fmla="*/ 667541 w 1335237"/>
                <a:gd name="connsiteY1" fmla="*/ 0 h 1330074"/>
                <a:gd name="connsiteX2" fmla="*/ 930000 w 1335237"/>
                <a:gd name="connsiteY2" fmla="*/ 109301 h 1330074"/>
                <a:gd name="connsiteX3" fmla="*/ 1122512 w 1335237"/>
                <a:gd name="connsiteY3" fmla="*/ 167616 h 1330074"/>
                <a:gd name="connsiteX4" fmla="*/ 1226079 w 1335237"/>
                <a:gd name="connsiteY4" fmla="*/ 226018 h 1330074"/>
                <a:gd name="connsiteX5" fmla="*/ 1224111 w 1335237"/>
                <a:gd name="connsiteY5" fmla="*/ 335891 h 1330074"/>
                <a:gd name="connsiteX6" fmla="*/ 1303487 w 1335237"/>
                <a:gd name="connsiteY6" fmla="*/ 507341 h 1330074"/>
                <a:gd name="connsiteX7" fmla="*/ 1289202 w 1335237"/>
                <a:gd name="connsiteY7" fmla="*/ 685382 h 1330074"/>
                <a:gd name="connsiteX8" fmla="*/ 1335237 w 1335237"/>
                <a:gd name="connsiteY8" fmla="*/ 853416 h 1330074"/>
                <a:gd name="connsiteX9" fmla="*/ 1289201 w 1335237"/>
                <a:gd name="connsiteY9" fmla="*/ 1256317 h 1330074"/>
                <a:gd name="connsiteX10" fmla="*/ 1215536 w 1335237"/>
                <a:gd name="connsiteY10" fmla="*/ 1329982 h 1330074"/>
                <a:gd name="connsiteX11" fmla="*/ 73665 w 1335237"/>
                <a:gd name="connsiteY11" fmla="*/ 1329982 h 1330074"/>
                <a:gd name="connsiteX12" fmla="*/ 0 w 1335237"/>
                <a:gd name="connsiteY12" fmla="*/ 1256317 h 1330074"/>
                <a:gd name="connsiteX13" fmla="*/ 0 w 1335237"/>
                <a:gd name="connsiteY13" fmla="*/ 685382 h 1330074"/>
                <a:gd name="connsiteX14" fmla="*/ 195412 w 1335237"/>
                <a:gd name="connsiteY14" fmla="*/ 202540 h 1330074"/>
                <a:gd name="connsiteX15" fmla="*/ 457056 w 1335237"/>
                <a:gd name="connsiteY15" fmla="*/ 134207 h 1330074"/>
                <a:gd name="connsiteX16" fmla="*/ 591076 w 1335237"/>
                <a:gd name="connsiteY16" fmla="*/ 89209 h 1330074"/>
                <a:gd name="connsiteX0" fmla="*/ 591076 w 1335237"/>
                <a:gd name="connsiteY0" fmla="*/ 89209 h 1330074"/>
                <a:gd name="connsiteX1" fmla="*/ 667541 w 1335237"/>
                <a:gd name="connsiteY1" fmla="*/ 0 h 1330074"/>
                <a:gd name="connsiteX2" fmla="*/ 930000 w 1335237"/>
                <a:gd name="connsiteY2" fmla="*/ 109301 h 1330074"/>
                <a:gd name="connsiteX3" fmla="*/ 1122512 w 1335237"/>
                <a:gd name="connsiteY3" fmla="*/ 167616 h 1330074"/>
                <a:gd name="connsiteX4" fmla="*/ 1226079 w 1335237"/>
                <a:gd name="connsiteY4" fmla="*/ 226018 h 1330074"/>
                <a:gd name="connsiteX5" fmla="*/ 1224111 w 1335237"/>
                <a:gd name="connsiteY5" fmla="*/ 335891 h 1330074"/>
                <a:gd name="connsiteX6" fmla="*/ 1303487 w 1335237"/>
                <a:gd name="connsiteY6" fmla="*/ 507341 h 1330074"/>
                <a:gd name="connsiteX7" fmla="*/ 1289202 w 1335237"/>
                <a:gd name="connsiteY7" fmla="*/ 685382 h 1330074"/>
                <a:gd name="connsiteX8" fmla="*/ 1335237 w 1335237"/>
                <a:gd name="connsiteY8" fmla="*/ 853416 h 1330074"/>
                <a:gd name="connsiteX9" fmla="*/ 1289201 w 1335237"/>
                <a:gd name="connsiteY9" fmla="*/ 1256317 h 1330074"/>
                <a:gd name="connsiteX10" fmla="*/ 1215536 w 1335237"/>
                <a:gd name="connsiteY10" fmla="*/ 1329982 h 1330074"/>
                <a:gd name="connsiteX11" fmla="*/ 73665 w 1335237"/>
                <a:gd name="connsiteY11" fmla="*/ 1329982 h 1330074"/>
                <a:gd name="connsiteX12" fmla="*/ 0 w 1335237"/>
                <a:gd name="connsiteY12" fmla="*/ 1256317 h 1330074"/>
                <a:gd name="connsiteX13" fmla="*/ 0 w 1335237"/>
                <a:gd name="connsiteY13" fmla="*/ 685382 h 1330074"/>
                <a:gd name="connsiteX14" fmla="*/ 195412 w 1335237"/>
                <a:gd name="connsiteY14" fmla="*/ 202540 h 1330074"/>
                <a:gd name="connsiteX15" fmla="*/ 457056 w 1335237"/>
                <a:gd name="connsiteY15" fmla="*/ 134207 h 1330074"/>
                <a:gd name="connsiteX16" fmla="*/ 591076 w 1335237"/>
                <a:gd name="connsiteY16" fmla="*/ 89209 h 1330074"/>
                <a:gd name="connsiteX0" fmla="*/ 550294 w 1335237"/>
                <a:gd name="connsiteY0" fmla="*/ 53526 h 1330074"/>
                <a:gd name="connsiteX1" fmla="*/ 667541 w 1335237"/>
                <a:gd name="connsiteY1" fmla="*/ 0 h 1330074"/>
                <a:gd name="connsiteX2" fmla="*/ 930000 w 1335237"/>
                <a:gd name="connsiteY2" fmla="*/ 109301 h 1330074"/>
                <a:gd name="connsiteX3" fmla="*/ 1122512 w 1335237"/>
                <a:gd name="connsiteY3" fmla="*/ 167616 h 1330074"/>
                <a:gd name="connsiteX4" fmla="*/ 1226079 w 1335237"/>
                <a:gd name="connsiteY4" fmla="*/ 226018 h 1330074"/>
                <a:gd name="connsiteX5" fmla="*/ 1224111 w 1335237"/>
                <a:gd name="connsiteY5" fmla="*/ 335891 h 1330074"/>
                <a:gd name="connsiteX6" fmla="*/ 1303487 w 1335237"/>
                <a:gd name="connsiteY6" fmla="*/ 507341 h 1330074"/>
                <a:gd name="connsiteX7" fmla="*/ 1289202 w 1335237"/>
                <a:gd name="connsiteY7" fmla="*/ 685382 h 1330074"/>
                <a:gd name="connsiteX8" fmla="*/ 1335237 w 1335237"/>
                <a:gd name="connsiteY8" fmla="*/ 853416 h 1330074"/>
                <a:gd name="connsiteX9" fmla="*/ 1289201 w 1335237"/>
                <a:gd name="connsiteY9" fmla="*/ 1256317 h 1330074"/>
                <a:gd name="connsiteX10" fmla="*/ 1215536 w 1335237"/>
                <a:gd name="connsiteY10" fmla="*/ 1329982 h 1330074"/>
                <a:gd name="connsiteX11" fmla="*/ 73665 w 1335237"/>
                <a:gd name="connsiteY11" fmla="*/ 1329982 h 1330074"/>
                <a:gd name="connsiteX12" fmla="*/ 0 w 1335237"/>
                <a:gd name="connsiteY12" fmla="*/ 1256317 h 1330074"/>
                <a:gd name="connsiteX13" fmla="*/ 0 w 1335237"/>
                <a:gd name="connsiteY13" fmla="*/ 685382 h 1330074"/>
                <a:gd name="connsiteX14" fmla="*/ 195412 w 1335237"/>
                <a:gd name="connsiteY14" fmla="*/ 202540 h 1330074"/>
                <a:gd name="connsiteX15" fmla="*/ 457056 w 1335237"/>
                <a:gd name="connsiteY15" fmla="*/ 134207 h 1330074"/>
                <a:gd name="connsiteX16" fmla="*/ 550294 w 1335237"/>
                <a:gd name="connsiteY16" fmla="*/ 53526 h 1330074"/>
                <a:gd name="connsiteX0" fmla="*/ 550294 w 1335237"/>
                <a:gd name="connsiteY0" fmla="*/ 55657 h 1332205"/>
                <a:gd name="connsiteX1" fmla="*/ 667541 w 1335237"/>
                <a:gd name="connsiteY1" fmla="*/ 2131 h 1332205"/>
                <a:gd name="connsiteX2" fmla="*/ 930000 w 1335237"/>
                <a:gd name="connsiteY2" fmla="*/ 111432 h 1332205"/>
                <a:gd name="connsiteX3" fmla="*/ 1122512 w 1335237"/>
                <a:gd name="connsiteY3" fmla="*/ 169747 h 1332205"/>
                <a:gd name="connsiteX4" fmla="*/ 1226079 w 1335237"/>
                <a:gd name="connsiteY4" fmla="*/ 228149 h 1332205"/>
                <a:gd name="connsiteX5" fmla="*/ 1224111 w 1335237"/>
                <a:gd name="connsiteY5" fmla="*/ 338022 h 1332205"/>
                <a:gd name="connsiteX6" fmla="*/ 1303487 w 1335237"/>
                <a:gd name="connsiteY6" fmla="*/ 509472 h 1332205"/>
                <a:gd name="connsiteX7" fmla="*/ 1289202 w 1335237"/>
                <a:gd name="connsiteY7" fmla="*/ 687513 h 1332205"/>
                <a:gd name="connsiteX8" fmla="*/ 1335237 w 1335237"/>
                <a:gd name="connsiteY8" fmla="*/ 855547 h 1332205"/>
                <a:gd name="connsiteX9" fmla="*/ 1289201 w 1335237"/>
                <a:gd name="connsiteY9" fmla="*/ 1258448 h 1332205"/>
                <a:gd name="connsiteX10" fmla="*/ 1215536 w 1335237"/>
                <a:gd name="connsiteY10" fmla="*/ 1332113 h 1332205"/>
                <a:gd name="connsiteX11" fmla="*/ 73665 w 1335237"/>
                <a:gd name="connsiteY11" fmla="*/ 1332113 h 1332205"/>
                <a:gd name="connsiteX12" fmla="*/ 0 w 1335237"/>
                <a:gd name="connsiteY12" fmla="*/ 1258448 h 1332205"/>
                <a:gd name="connsiteX13" fmla="*/ 0 w 1335237"/>
                <a:gd name="connsiteY13" fmla="*/ 687513 h 1332205"/>
                <a:gd name="connsiteX14" fmla="*/ 195412 w 1335237"/>
                <a:gd name="connsiteY14" fmla="*/ 204671 h 1332205"/>
                <a:gd name="connsiteX15" fmla="*/ 457056 w 1335237"/>
                <a:gd name="connsiteY15" fmla="*/ 136338 h 1332205"/>
                <a:gd name="connsiteX16" fmla="*/ 550294 w 1335237"/>
                <a:gd name="connsiteY16" fmla="*/ 55657 h 1332205"/>
                <a:gd name="connsiteX0" fmla="*/ 550294 w 1335237"/>
                <a:gd name="connsiteY0" fmla="*/ 521 h 1277069"/>
                <a:gd name="connsiteX1" fmla="*/ 736359 w 1335237"/>
                <a:gd name="connsiteY1" fmla="*/ 48948 h 1277069"/>
                <a:gd name="connsiteX2" fmla="*/ 930000 w 1335237"/>
                <a:gd name="connsiteY2" fmla="*/ 56296 h 1277069"/>
                <a:gd name="connsiteX3" fmla="*/ 1122512 w 1335237"/>
                <a:gd name="connsiteY3" fmla="*/ 114611 h 1277069"/>
                <a:gd name="connsiteX4" fmla="*/ 1226079 w 1335237"/>
                <a:gd name="connsiteY4" fmla="*/ 173013 h 1277069"/>
                <a:gd name="connsiteX5" fmla="*/ 1224111 w 1335237"/>
                <a:gd name="connsiteY5" fmla="*/ 282886 h 1277069"/>
                <a:gd name="connsiteX6" fmla="*/ 1303487 w 1335237"/>
                <a:gd name="connsiteY6" fmla="*/ 454336 h 1277069"/>
                <a:gd name="connsiteX7" fmla="*/ 1289202 w 1335237"/>
                <a:gd name="connsiteY7" fmla="*/ 632377 h 1277069"/>
                <a:gd name="connsiteX8" fmla="*/ 1335237 w 1335237"/>
                <a:gd name="connsiteY8" fmla="*/ 800411 h 1277069"/>
                <a:gd name="connsiteX9" fmla="*/ 1289201 w 1335237"/>
                <a:gd name="connsiteY9" fmla="*/ 1203312 h 1277069"/>
                <a:gd name="connsiteX10" fmla="*/ 1215536 w 1335237"/>
                <a:gd name="connsiteY10" fmla="*/ 1276977 h 1277069"/>
                <a:gd name="connsiteX11" fmla="*/ 73665 w 1335237"/>
                <a:gd name="connsiteY11" fmla="*/ 1276977 h 1277069"/>
                <a:gd name="connsiteX12" fmla="*/ 0 w 1335237"/>
                <a:gd name="connsiteY12" fmla="*/ 1203312 h 1277069"/>
                <a:gd name="connsiteX13" fmla="*/ 0 w 1335237"/>
                <a:gd name="connsiteY13" fmla="*/ 632377 h 1277069"/>
                <a:gd name="connsiteX14" fmla="*/ 195412 w 1335237"/>
                <a:gd name="connsiteY14" fmla="*/ 149535 h 1277069"/>
                <a:gd name="connsiteX15" fmla="*/ 457056 w 1335237"/>
                <a:gd name="connsiteY15" fmla="*/ 81202 h 1277069"/>
                <a:gd name="connsiteX16" fmla="*/ 550294 w 1335237"/>
                <a:gd name="connsiteY16" fmla="*/ 521 h 1277069"/>
                <a:gd name="connsiteX0" fmla="*/ 550294 w 1335237"/>
                <a:gd name="connsiteY0" fmla="*/ 280 h 1276828"/>
                <a:gd name="connsiteX1" fmla="*/ 736359 w 1335237"/>
                <a:gd name="connsiteY1" fmla="*/ 48707 h 1276828"/>
                <a:gd name="connsiteX2" fmla="*/ 930000 w 1335237"/>
                <a:gd name="connsiteY2" fmla="*/ 56055 h 1276828"/>
                <a:gd name="connsiteX3" fmla="*/ 1122512 w 1335237"/>
                <a:gd name="connsiteY3" fmla="*/ 114370 h 1276828"/>
                <a:gd name="connsiteX4" fmla="*/ 1226079 w 1335237"/>
                <a:gd name="connsiteY4" fmla="*/ 172772 h 1276828"/>
                <a:gd name="connsiteX5" fmla="*/ 1224111 w 1335237"/>
                <a:gd name="connsiteY5" fmla="*/ 282645 h 1276828"/>
                <a:gd name="connsiteX6" fmla="*/ 1303487 w 1335237"/>
                <a:gd name="connsiteY6" fmla="*/ 454095 h 1276828"/>
                <a:gd name="connsiteX7" fmla="*/ 1289202 w 1335237"/>
                <a:gd name="connsiteY7" fmla="*/ 632136 h 1276828"/>
                <a:gd name="connsiteX8" fmla="*/ 1335237 w 1335237"/>
                <a:gd name="connsiteY8" fmla="*/ 800170 h 1276828"/>
                <a:gd name="connsiteX9" fmla="*/ 1289201 w 1335237"/>
                <a:gd name="connsiteY9" fmla="*/ 1203071 h 1276828"/>
                <a:gd name="connsiteX10" fmla="*/ 1215536 w 1335237"/>
                <a:gd name="connsiteY10" fmla="*/ 1276736 h 1276828"/>
                <a:gd name="connsiteX11" fmla="*/ 73665 w 1335237"/>
                <a:gd name="connsiteY11" fmla="*/ 1276736 h 1276828"/>
                <a:gd name="connsiteX12" fmla="*/ 0 w 1335237"/>
                <a:gd name="connsiteY12" fmla="*/ 1203071 h 1276828"/>
                <a:gd name="connsiteX13" fmla="*/ 0 w 1335237"/>
                <a:gd name="connsiteY13" fmla="*/ 632136 h 1276828"/>
                <a:gd name="connsiteX14" fmla="*/ 195412 w 1335237"/>
                <a:gd name="connsiteY14" fmla="*/ 149294 h 1276828"/>
                <a:gd name="connsiteX15" fmla="*/ 457056 w 1335237"/>
                <a:gd name="connsiteY15" fmla="*/ 80961 h 1276828"/>
                <a:gd name="connsiteX16" fmla="*/ 550294 w 1335237"/>
                <a:gd name="connsiteY16" fmla="*/ 280 h 1276828"/>
                <a:gd name="connsiteX0" fmla="*/ 550294 w 1335237"/>
                <a:gd name="connsiteY0" fmla="*/ 958 h 1277506"/>
                <a:gd name="connsiteX1" fmla="*/ 736359 w 1335237"/>
                <a:gd name="connsiteY1" fmla="*/ 49385 h 1277506"/>
                <a:gd name="connsiteX2" fmla="*/ 930000 w 1335237"/>
                <a:gd name="connsiteY2" fmla="*/ 56733 h 1277506"/>
                <a:gd name="connsiteX3" fmla="*/ 1122512 w 1335237"/>
                <a:gd name="connsiteY3" fmla="*/ 115048 h 1277506"/>
                <a:gd name="connsiteX4" fmla="*/ 1226079 w 1335237"/>
                <a:gd name="connsiteY4" fmla="*/ 173450 h 1277506"/>
                <a:gd name="connsiteX5" fmla="*/ 1224111 w 1335237"/>
                <a:gd name="connsiteY5" fmla="*/ 283323 h 1277506"/>
                <a:gd name="connsiteX6" fmla="*/ 1303487 w 1335237"/>
                <a:gd name="connsiteY6" fmla="*/ 454773 h 1277506"/>
                <a:gd name="connsiteX7" fmla="*/ 1289202 w 1335237"/>
                <a:gd name="connsiteY7" fmla="*/ 632814 h 1277506"/>
                <a:gd name="connsiteX8" fmla="*/ 1335237 w 1335237"/>
                <a:gd name="connsiteY8" fmla="*/ 800848 h 1277506"/>
                <a:gd name="connsiteX9" fmla="*/ 1289201 w 1335237"/>
                <a:gd name="connsiteY9" fmla="*/ 1203749 h 1277506"/>
                <a:gd name="connsiteX10" fmla="*/ 1215536 w 1335237"/>
                <a:gd name="connsiteY10" fmla="*/ 1277414 h 1277506"/>
                <a:gd name="connsiteX11" fmla="*/ 73665 w 1335237"/>
                <a:gd name="connsiteY11" fmla="*/ 1277414 h 1277506"/>
                <a:gd name="connsiteX12" fmla="*/ 0 w 1335237"/>
                <a:gd name="connsiteY12" fmla="*/ 1203749 h 1277506"/>
                <a:gd name="connsiteX13" fmla="*/ 0 w 1335237"/>
                <a:gd name="connsiteY13" fmla="*/ 632814 h 1277506"/>
                <a:gd name="connsiteX14" fmla="*/ 195412 w 1335237"/>
                <a:gd name="connsiteY14" fmla="*/ 149972 h 1277506"/>
                <a:gd name="connsiteX15" fmla="*/ 406080 w 1335237"/>
                <a:gd name="connsiteY15" fmla="*/ 112225 h 1277506"/>
                <a:gd name="connsiteX16" fmla="*/ 550294 w 1335237"/>
                <a:gd name="connsiteY16" fmla="*/ 958 h 1277506"/>
                <a:gd name="connsiteX0" fmla="*/ 550294 w 1335237"/>
                <a:gd name="connsiteY0" fmla="*/ 958 h 1277506"/>
                <a:gd name="connsiteX1" fmla="*/ 736359 w 1335237"/>
                <a:gd name="connsiteY1" fmla="*/ 49385 h 1277506"/>
                <a:gd name="connsiteX2" fmla="*/ 930000 w 1335237"/>
                <a:gd name="connsiteY2" fmla="*/ 56733 h 1277506"/>
                <a:gd name="connsiteX3" fmla="*/ 1097025 w 1335237"/>
                <a:gd name="connsiteY3" fmla="*/ 140536 h 1277506"/>
                <a:gd name="connsiteX4" fmla="*/ 1226079 w 1335237"/>
                <a:gd name="connsiteY4" fmla="*/ 173450 h 1277506"/>
                <a:gd name="connsiteX5" fmla="*/ 1224111 w 1335237"/>
                <a:gd name="connsiteY5" fmla="*/ 283323 h 1277506"/>
                <a:gd name="connsiteX6" fmla="*/ 1303487 w 1335237"/>
                <a:gd name="connsiteY6" fmla="*/ 454773 h 1277506"/>
                <a:gd name="connsiteX7" fmla="*/ 1289202 w 1335237"/>
                <a:gd name="connsiteY7" fmla="*/ 632814 h 1277506"/>
                <a:gd name="connsiteX8" fmla="*/ 1335237 w 1335237"/>
                <a:gd name="connsiteY8" fmla="*/ 800848 h 1277506"/>
                <a:gd name="connsiteX9" fmla="*/ 1289201 w 1335237"/>
                <a:gd name="connsiteY9" fmla="*/ 1203749 h 1277506"/>
                <a:gd name="connsiteX10" fmla="*/ 1215536 w 1335237"/>
                <a:gd name="connsiteY10" fmla="*/ 1277414 h 1277506"/>
                <a:gd name="connsiteX11" fmla="*/ 73665 w 1335237"/>
                <a:gd name="connsiteY11" fmla="*/ 1277414 h 1277506"/>
                <a:gd name="connsiteX12" fmla="*/ 0 w 1335237"/>
                <a:gd name="connsiteY12" fmla="*/ 1203749 h 1277506"/>
                <a:gd name="connsiteX13" fmla="*/ 0 w 1335237"/>
                <a:gd name="connsiteY13" fmla="*/ 632814 h 1277506"/>
                <a:gd name="connsiteX14" fmla="*/ 195412 w 1335237"/>
                <a:gd name="connsiteY14" fmla="*/ 149972 h 1277506"/>
                <a:gd name="connsiteX15" fmla="*/ 406080 w 1335237"/>
                <a:gd name="connsiteY15" fmla="*/ 112225 h 1277506"/>
                <a:gd name="connsiteX16" fmla="*/ 550294 w 1335237"/>
                <a:gd name="connsiteY16" fmla="*/ 958 h 1277506"/>
                <a:gd name="connsiteX0" fmla="*/ 550294 w 1335237"/>
                <a:gd name="connsiteY0" fmla="*/ 1286 h 1277834"/>
                <a:gd name="connsiteX1" fmla="*/ 736359 w 1335237"/>
                <a:gd name="connsiteY1" fmla="*/ 49713 h 1277834"/>
                <a:gd name="connsiteX2" fmla="*/ 973331 w 1335237"/>
                <a:gd name="connsiteY2" fmla="*/ 13730 h 1277834"/>
                <a:gd name="connsiteX3" fmla="*/ 1097025 w 1335237"/>
                <a:gd name="connsiteY3" fmla="*/ 140864 h 1277834"/>
                <a:gd name="connsiteX4" fmla="*/ 1226079 w 1335237"/>
                <a:gd name="connsiteY4" fmla="*/ 173778 h 1277834"/>
                <a:gd name="connsiteX5" fmla="*/ 1224111 w 1335237"/>
                <a:gd name="connsiteY5" fmla="*/ 283651 h 1277834"/>
                <a:gd name="connsiteX6" fmla="*/ 1303487 w 1335237"/>
                <a:gd name="connsiteY6" fmla="*/ 455101 h 1277834"/>
                <a:gd name="connsiteX7" fmla="*/ 1289202 w 1335237"/>
                <a:gd name="connsiteY7" fmla="*/ 633142 h 1277834"/>
                <a:gd name="connsiteX8" fmla="*/ 1335237 w 1335237"/>
                <a:gd name="connsiteY8" fmla="*/ 801176 h 1277834"/>
                <a:gd name="connsiteX9" fmla="*/ 1289201 w 1335237"/>
                <a:gd name="connsiteY9" fmla="*/ 1204077 h 1277834"/>
                <a:gd name="connsiteX10" fmla="*/ 1215536 w 1335237"/>
                <a:gd name="connsiteY10" fmla="*/ 1277742 h 1277834"/>
                <a:gd name="connsiteX11" fmla="*/ 73665 w 1335237"/>
                <a:gd name="connsiteY11" fmla="*/ 1277742 h 1277834"/>
                <a:gd name="connsiteX12" fmla="*/ 0 w 1335237"/>
                <a:gd name="connsiteY12" fmla="*/ 1204077 h 1277834"/>
                <a:gd name="connsiteX13" fmla="*/ 0 w 1335237"/>
                <a:gd name="connsiteY13" fmla="*/ 633142 h 1277834"/>
                <a:gd name="connsiteX14" fmla="*/ 195412 w 1335237"/>
                <a:gd name="connsiteY14" fmla="*/ 150300 h 1277834"/>
                <a:gd name="connsiteX15" fmla="*/ 406080 w 1335237"/>
                <a:gd name="connsiteY15" fmla="*/ 112553 h 1277834"/>
                <a:gd name="connsiteX16" fmla="*/ 550294 w 1335237"/>
                <a:gd name="connsiteY16" fmla="*/ 1286 h 127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5237" h="1277834">
                  <a:moveTo>
                    <a:pt x="550294" y="1286"/>
                  </a:moveTo>
                  <a:cubicBezTo>
                    <a:pt x="605341" y="-9187"/>
                    <a:pt x="665853" y="47639"/>
                    <a:pt x="736359" y="49713"/>
                  </a:cubicBezTo>
                  <a:cubicBezTo>
                    <a:pt x="806865" y="51787"/>
                    <a:pt x="897503" y="-14206"/>
                    <a:pt x="973331" y="13730"/>
                  </a:cubicBezTo>
                  <a:cubicBezTo>
                    <a:pt x="1048220" y="36986"/>
                    <a:pt x="1059983" y="103822"/>
                    <a:pt x="1097025" y="140864"/>
                  </a:cubicBezTo>
                  <a:cubicBezTo>
                    <a:pt x="1129304" y="167322"/>
                    <a:pt x="1209146" y="145732"/>
                    <a:pt x="1226079" y="173778"/>
                  </a:cubicBezTo>
                  <a:cubicBezTo>
                    <a:pt x="1243012" y="201824"/>
                    <a:pt x="1206119" y="244493"/>
                    <a:pt x="1224111" y="283651"/>
                  </a:cubicBezTo>
                  <a:cubicBezTo>
                    <a:pt x="1242103" y="322809"/>
                    <a:pt x="1292639" y="396853"/>
                    <a:pt x="1303487" y="455101"/>
                  </a:cubicBezTo>
                  <a:cubicBezTo>
                    <a:pt x="1314335" y="513349"/>
                    <a:pt x="1283910" y="575463"/>
                    <a:pt x="1289202" y="633142"/>
                  </a:cubicBezTo>
                  <a:cubicBezTo>
                    <a:pt x="1294494" y="690821"/>
                    <a:pt x="1335237" y="706020"/>
                    <a:pt x="1335237" y="801176"/>
                  </a:cubicBezTo>
                  <a:cubicBezTo>
                    <a:pt x="1335237" y="896332"/>
                    <a:pt x="1309151" y="1124649"/>
                    <a:pt x="1289201" y="1204077"/>
                  </a:cubicBezTo>
                  <a:cubicBezTo>
                    <a:pt x="1269251" y="1283505"/>
                    <a:pt x="1256220" y="1277742"/>
                    <a:pt x="1215536" y="1277742"/>
                  </a:cubicBezTo>
                  <a:lnTo>
                    <a:pt x="73665" y="1277742"/>
                  </a:lnTo>
                  <a:cubicBezTo>
                    <a:pt x="32981" y="1277742"/>
                    <a:pt x="0" y="1244761"/>
                    <a:pt x="0" y="1204077"/>
                  </a:cubicBezTo>
                  <a:lnTo>
                    <a:pt x="0" y="633142"/>
                  </a:lnTo>
                  <a:cubicBezTo>
                    <a:pt x="47385" y="448517"/>
                    <a:pt x="87979" y="257733"/>
                    <a:pt x="195412" y="150300"/>
                  </a:cubicBezTo>
                  <a:cubicBezTo>
                    <a:pt x="278781" y="48660"/>
                    <a:pt x="331215" y="139513"/>
                    <a:pt x="406080" y="112553"/>
                  </a:cubicBezTo>
                  <a:cubicBezTo>
                    <a:pt x="496820" y="37968"/>
                    <a:pt x="495247" y="11759"/>
                    <a:pt x="550294" y="1286"/>
                  </a:cubicBezTo>
                  <a:close/>
                </a:path>
              </a:pathLst>
            </a:custGeom>
            <a:solidFill>
              <a:schemeClr val="bg1"/>
            </a:solidFill>
            <a:ln>
              <a:solidFill>
                <a:srgbClr val="0084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0" name="Oval 179"/>
            <p:cNvSpPr/>
            <p:nvPr/>
          </p:nvSpPr>
          <p:spPr>
            <a:xfrm>
              <a:off x="6379453" y="4962309"/>
              <a:ext cx="800324" cy="800326"/>
            </a:xfrm>
            <a:prstGeom prst="ellipse">
              <a:avLst/>
            </a:prstGeom>
            <a:gradFill flip="none" rotWithShape="1">
              <a:gsLst>
                <a:gs pos="0">
                  <a:schemeClr val="bg1">
                    <a:shade val="30000"/>
                    <a:satMod val="115000"/>
                    <a:lumMod val="99000"/>
                    <a:lumOff val="1000"/>
                  </a:schemeClr>
                </a:gs>
                <a:gs pos="50000">
                  <a:schemeClr val="bg1">
                    <a:shade val="67500"/>
                    <a:satMod val="115000"/>
                    <a:lumMod val="95000"/>
                    <a:lumOff val="5000"/>
                  </a:schemeClr>
                </a:gs>
                <a:gs pos="100000">
                  <a:schemeClr val="bg1">
                    <a:lumMod val="85000"/>
                    <a:shade val="100000"/>
                    <a:satMod val="115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1" name="Oval 180"/>
            <p:cNvSpPr/>
            <p:nvPr/>
          </p:nvSpPr>
          <p:spPr>
            <a:xfrm>
              <a:off x="7586255" y="4995120"/>
              <a:ext cx="804837" cy="804867"/>
            </a:xfrm>
            <a:prstGeom prst="ellipse">
              <a:avLst/>
            </a:prstGeom>
            <a:solidFill>
              <a:srgbClr val="7BCF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7507"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4009998">
              <a:off x="6693468" y="5153514"/>
              <a:ext cx="331068" cy="393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 name="TextBox 148"/>
            <p:cNvSpPr txBox="1"/>
            <p:nvPr/>
          </p:nvSpPr>
          <p:spPr>
            <a:xfrm>
              <a:off x="8187898" y="4291855"/>
              <a:ext cx="974694" cy="554039"/>
            </a:xfrm>
            <a:prstGeom prst="rect">
              <a:avLst/>
            </a:prstGeom>
            <a:noFill/>
          </p:spPr>
          <p:txBody>
            <a:bodyPr>
              <a:spAutoFit/>
            </a:bodyPr>
            <a:lstStyle/>
            <a:p>
              <a:pPr algn="ctr">
                <a:defRPr/>
              </a:pPr>
              <a:r>
                <a:rPr lang="en-US" sz="1000" spc="-10">
                  <a:solidFill>
                    <a:schemeClr val="tx1">
                      <a:lumMod val="65000"/>
                      <a:lumOff val="35000"/>
                    </a:schemeClr>
                  </a:solidFill>
                </a:rPr>
                <a:t>H19 Transcription</a:t>
              </a:r>
              <a:endParaRPr lang="en-US" sz="1000" spc="-10" dirty="0">
                <a:solidFill>
                  <a:schemeClr val="tx1">
                    <a:lumMod val="65000"/>
                    <a:lumOff val="35000"/>
                  </a:schemeClr>
                </a:solidFill>
              </a:endParaRPr>
            </a:p>
            <a:p>
              <a:pPr algn="ctr">
                <a:defRPr/>
              </a:pPr>
              <a:r>
                <a:rPr lang="en-US" sz="1000" spc="-10" dirty="0">
                  <a:solidFill>
                    <a:schemeClr val="tx1">
                      <a:lumMod val="65000"/>
                      <a:lumOff val="35000"/>
                    </a:schemeClr>
                  </a:solidFill>
                </a:rPr>
                <a:t>Factors</a:t>
              </a:r>
            </a:p>
          </p:txBody>
        </p:sp>
        <p:sp>
          <p:nvSpPr>
            <p:cNvPr id="26" name="Arc 25"/>
            <p:cNvSpPr/>
            <p:nvPr/>
          </p:nvSpPr>
          <p:spPr>
            <a:xfrm>
              <a:off x="8046615" y="4526806"/>
              <a:ext cx="480997" cy="1273181"/>
            </a:xfrm>
            <a:prstGeom prst="arc">
              <a:avLst>
                <a:gd name="adj1" fmla="val 10803012"/>
                <a:gd name="adj2" fmla="val 15957047"/>
              </a:avLst>
            </a:prstGeom>
            <a:ln>
              <a:solidFill>
                <a:schemeClr val="tx1">
                  <a:lumMod val="75000"/>
                  <a:lumOff val="25000"/>
                </a:schemeClr>
              </a:solidFill>
              <a:headEnd type="triangle" w="sm" len="sm"/>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nvGrpSpPr>
            <p:cNvPr id="12" name="Group 1"/>
            <p:cNvGrpSpPr>
              <a:grpSpLocks/>
            </p:cNvGrpSpPr>
            <p:nvPr/>
          </p:nvGrpSpPr>
          <p:grpSpPr bwMode="auto">
            <a:xfrm>
              <a:off x="7656363" y="5116982"/>
              <a:ext cx="634598" cy="514519"/>
              <a:chOff x="7770675" y="4993144"/>
              <a:chExt cx="634598" cy="514519"/>
            </a:xfrm>
          </p:grpSpPr>
          <p:sp>
            <p:nvSpPr>
              <p:cNvPr id="158" name="Freeform 157"/>
              <p:cNvSpPr/>
              <p:nvPr/>
            </p:nvSpPr>
            <p:spPr>
              <a:xfrm rot="1212459">
                <a:off x="7935509" y="5109408"/>
                <a:ext cx="425437" cy="65088"/>
              </a:xfrm>
              <a:custGeom>
                <a:avLst/>
                <a:gdLst>
                  <a:gd name="connsiteX0" fmla="*/ 0 w 828675"/>
                  <a:gd name="connsiteY0" fmla="*/ 157163 h 157163"/>
                  <a:gd name="connsiteX1" fmla="*/ 100012 w 828675"/>
                  <a:gd name="connsiteY1" fmla="*/ 42863 h 157163"/>
                  <a:gd name="connsiteX2" fmla="*/ 185737 w 828675"/>
                  <a:gd name="connsiteY2" fmla="*/ 142875 h 157163"/>
                  <a:gd name="connsiteX3" fmla="*/ 271462 w 828675"/>
                  <a:gd name="connsiteY3" fmla="*/ 28575 h 157163"/>
                  <a:gd name="connsiteX4" fmla="*/ 357187 w 828675"/>
                  <a:gd name="connsiteY4" fmla="*/ 142875 h 157163"/>
                  <a:gd name="connsiteX5" fmla="*/ 442912 w 828675"/>
                  <a:gd name="connsiteY5" fmla="*/ 42863 h 157163"/>
                  <a:gd name="connsiteX6" fmla="*/ 514350 w 828675"/>
                  <a:gd name="connsiteY6" fmla="*/ 157163 h 157163"/>
                  <a:gd name="connsiteX7" fmla="*/ 600075 w 828675"/>
                  <a:gd name="connsiteY7" fmla="*/ 0 h 157163"/>
                  <a:gd name="connsiteX8" fmla="*/ 700087 w 828675"/>
                  <a:gd name="connsiteY8" fmla="*/ 142875 h 157163"/>
                  <a:gd name="connsiteX9" fmla="*/ 785812 w 828675"/>
                  <a:gd name="connsiteY9" fmla="*/ 28575 h 157163"/>
                  <a:gd name="connsiteX10" fmla="*/ 828675 w 828675"/>
                  <a:gd name="connsiteY10" fmla="*/ 142875 h 157163"/>
                  <a:gd name="connsiteX0" fmla="*/ 0 w 828675"/>
                  <a:gd name="connsiteY0" fmla="*/ 157163 h 159544"/>
                  <a:gd name="connsiteX1" fmla="*/ 100012 w 828675"/>
                  <a:gd name="connsiteY1" fmla="*/ 42863 h 159544"/>
                  <a:gd name="connsiteX2" fmla="*/ 195262 w 828675"/>
                  <a:gd name="connsiteY2" fmla="*/ 159544 h 159544"/>
                  <a:gd name="connsiteX3" fmla="*/ 271462 w 828675"/>
                  <a:gd name="connsiteY3" fmla="*/ 28575 h 159544"/>
                  <a:gd name="connsiteX4" fmla="*/ 357187 w 828675"/>
                  <a:gd name="connsiteY4" fmla="*/ 142875 h 159544"/>
                  <a:gd name="connsiteX5" fmla="*/ 442912 w 828675"/>
                  <a:gd name="connsiteY5" fmla="*/ 42863 h 159544"/>
                  <a:gd name="connsiteX6" fmla="*/ 514350 w 828675"/>
                  <a:gd name="connsiteY6" fmla="*/ 157163 h 159544"/>
                  <a:gd name="connsiteX7" fmla="*/ 600075 w 828675"/>
                  <a:gd name="connsiteY7" fmla="*/ 0 h 159544"/>
                  <a:gd name="connsiteX8" fmla="*/ 700087 w 828675"/>
                  <a:gd name="connsiteY8" fmla="*/ 142875 h 159544"/>
                  <a:gd name="connsiteX9" fmla="*/ 785812 w 828675"/>
                  <a:gd name="connsiteY9" fmla="*/ 28575 h 159544"/>
                  <a:gd name="connsiteX10" fmla="*/ 828675 w 828675"/>
                  <a:gd name="connsiteY10" fmla="*/ 142875 h 159544"/>
                  <a:gd name="connsiteX0" fmla="*/ 0 w 828675"/>
                  <a:gd name="connsiteY0" fmla="*/ 157163 h 159544"/>
                  <a:gd name="connsiteX1" fmla="*/ 100012 w 828675"/>
                  <a:gd name="connsiteY1" fmla="*/ 42863 h 159544"/>
                  <a:gd name="connsiteX2" fmla="*/ 195262 w 828675"/>
                  <a:gd name="connsiteY2" fmla="*/ 159544 h 159544"/>
                  <a:gd name="connsiteX3" fmla="*/ 285750 w 828675"/>
                  <a:gd name="connsiteY3" fmla="*/ 42862 h 159544"/>
                  <a:gd name="connsiteX4" fmla="*/ 357187 w 828675"/>
                  <a:gd name="connsiteY4" fmla="*/ 142875 h 159544"/>
                  <a:gd name="connsiteX5" fmla="*/ 442912 w 828675"/>
                  <a:gd name="connsiteY5" fmla="*/ 42863 h 159544"/>
                  <a:gd name="connsiteX6" fmla="*/ 514350 w 828675"/>
                  <a:gd name="connsiteY6" fmla="*/ 157163 h 159544"/>
                  <a:gd name="connsiteX7" fmla="*/ 600075 w 828675"/>
                  <a:gd name="connsiteY7" fmla="*/ 0 h 159544"/>
                  <a:gd name="connsiteX8" fmla="*/ 700087 w 828675"/>
                  <a:gd name="connsiteY8" fmla="*/ 142875 h 159544"/>
                  <a:gd name="connsiteX9" fmla="*/ 785812 w 828675"/>
                  <a:gd name="connsiteY9" fmla="*/ 28575 h 159544"/>
                  <a:gd name="connsiteX10" fmla="*/ 828675 w 828675"/>
                  <a:gd name="connsiteY10" fmla="*/ 142875 h 159544"/>
                  <a:gd name="connsiteX0" fmla="*/ 0 w 828675"/>
                  <a:gd name="connsiteY0" fmla="*/ 157163 h 159544"/>
                  <a:gd name="connsiteX1" fmla="*/ 100012 w 828675"/>
                  <a:gd name="connsiteY1" fmla="*/ 42863 h 159544"/>
                  <a:gd name="connsiteX2" fmla="*/ 195262 w 828675"/>
                  <a:gd name="connsiteY2" fmla="*/ 159544 h 159544"/>
                  <a:gd name="connsiteX3" fmla="*/ 285750 w 828675"/>
                  <a:gd name="connsiteY3" fmla="*/ 42862 h 159544"/>
                  <a:gd name="connsiteX4" fmla="*/ 378618 w 828675"/>
                  <a:gd name="connsiteY4" fmla="*/ 157163 h 159544"/>
                  <a:gd name="connsiteX5" fmla="*/ 442912 w 828675"/>
                  <a:gd name="connsiteY5" fmla="*/ 42863 h 159544"/>
                  <a:gd name="connsiteX6" fmla="*/ 514350 w 828675"/>
                  <a:gd name="connsiteY6" fmla="*/ 157163 h 159544"/>
                  <a:gd name="connsiteX7" fmla="*/ 600075 w 828675"/>
                  <a:gd name="connsiteY7" fmla="*/ 0 h 159544"/>
                  <a:gd name="connsiteX8" fmla="*/ 700087 w 828675"/>
                  <a:gd name="connsiteY8" fmla="*/ 142875 h 159544"/>
                  <a:gd name="connsiteX9" fmla="*/ 785812 w 828675"/>
                  <a:gd name="connsiteY9" fmla="*/ 28575 h 159544"/>
                  <a:gd name="connsiteX10" fmla="*/ 828675 w 828675"/>
                  <a:gd name="connsiteY10" fmla="*/ 142875 h 159544"/>
                  <a:gd name="connsiteX0" fmla="*/ 0 w 828675"/>
                  <a:gd name="connsiteY0" fmla="*/ 157163 h 159544"/>
                  <a:gd name="connsiteX1" fmla="*/ 100012 w 828675"/>
                  <a:gd name="connsiteY1" fmla="*/ 42863 h 159544"/>
                  <a:gd name="connsiteX2" fmla="*/ 195262 w 828675"/>
                  <a:gd name="connsiteY2" fmla="*/ 159544 h 159544"/>
                  <a:gd name="connsiteX3" fmla="*/ 285750 w 828675"/>
                  <a:gd name="connsiteY3" fmla="*/ 42862 h 159544"/>
                  <a:gd name="connsiteX4" fmla="*/ 378618 w 828675"/>
                  <a:gd name="connsiteY4" fmla="*/ 157163 h 159544"/>
                  <a:gd name="connsiteX5" fmla="*/ 464343 w 828675"/>
                  <a:gd name="connsiteY5" fmla="*/ 40481 h 159544"/>
                  <a:gd name="connsiteX6" fmla="*/ 514350 w 828675"/>
                  <a:gd name="connsiteY6" fmla="*/ 157163 h 159544"/>
                  <a:gd name="connsiteX7" fmla="*/ 600075 w 828675"/>
                  <a:gd name="connsiteY7" fmla="*/ 0 h 159544"/>
                  <a:gd name="connsiteX8" fmla="*/ 700087 w 828675"/>
                  <a:gd name="connsiteY8" fmla="*/ 142875 h 159544"/>
                  <a:gd name="connsiteX9" fmla="*/ 785812 w 828675"/>
                  <a:gd name="connsiteY9" fmla="*/ 28575 h 159544"/>
                  <a:gd name="connsiteX10" fmla="*/ 828675 w 828675"/>
                  <a:gd name="connsiteY10" fmla="*/ 142875 h 159544"/>
                  <a:gd name="connsiteX0" fmla="*/ 0 w 828675"/>
                  <a:gd name="connsiteY0" fmla="*/ 157163 h 159544"/>
                  <a:gd name="connsiteX1" fmla="*/ 100012 w 828675"/>
                  <a:gd name="connsiteY1" fmla="*/ 42863 h 159544"/>
                  <a:gd name="connsiteX2" fmla="*/ 195262 w 828675"/>
                  <a:gd name="connsiteY2" fmla="*/ 159544 h 159544"/>
                  <a:gd name="connsiteX3" fmla="*/ 285750 w 828675"/>
                  <a:gd name="connsiteY3" fmla="*/ 42862 h 159544"/>
                  <a:gd name="connsiteX4" fmla="*/ 378618 w 828675"/>
                  <a:gd name="connsiteY4" fmla="*/ 157163 h 159544"/>
                  <a:gd name="connsiteX5" fmla="*/ 464343 w 828675"/>
                  <a:gd name="connsiteY5" fmla="*/ 40481 h 159544"/>
                  <a:gd name="connsiteX6" fmla="*/ 538163 w 828675"/>
                  <a:gd name="connsiteY6" fmla="*/ 159544 h 159544"/>
                  <a:gd name="connsiteX7" fmla="*/ 600075 w 828675"/>
                  <a:gd name="connsiteY7" fmla="*/ 0 h 159544"/>
                  <a:gd name="connsiteX8" fmla="*/ 700087 w 828675"/>
                  <a:gd name="connsiteY8" fmla="*/ 142875 h 159544"/>
                  <a:gd name="connsiteX9" fmla="*/ 785812 w 828675"/>
                  <a:gd name="connsiteY9" fmla="*/ 28575 h 159544"/>
                  <a:gd name="connsiteX10" fmla="*/ 828675 w 828675"/>
                  <a:gd name="connsiteY10" fmla="*/ 142875 h 159544"/>
                  <a:gd name="connsiteX0" fmla="*/ 0 w 828675"/>
                  <a:gd name="connsiteY0" fmla="*/ 128588 h 130969"/>
                  <a:gd name="connsiteX1" fmla="*/ 100012 w 828675"/>
                  <a:gd name="connsiteY1" fmla="*/ 14288 h 130969"/>
                  <a:gd name="connsiteX2" fmla="*/ 195262 w 828675"/>
                  <a:gd name="connsiteY2" fmla="*/ 130969 h 130969"/>
                  <a:gd name="connsiteX3" fmla="*/ 285750 w 828675"/>
                  <a:gd name="connsiteY3" fmla="*/ 14287 h 130969"/>
                  <a:gd name="connsiteX4" fmla="*/ 378618 w 828675"/>
                  <a:gd name="connsiteY4" fmla="*/ 128588 h 130969"/>
                  <a:gd name="connsiteX5" fmla="*/ 464343 w 828675"/>
                  <a:gd name="connsiteY5" fmla="*/ 11906 h 130969"/>
                  <a:gd name="connsiteX6" fmla="*/ 538163 w 828675"/>
                  <a:gd name="connsiteY6" fmla="*/ 130969 h 130969"/>
                  <a:gd name="connsiteX7" fmla="*/ 614363 w 828675"/>
                  <a:gd name="connsiteY7" fmla="*/ 14287 h 130969"/>
                  <a:gd name="connsiteX8" fmla="*/ 700087 w 828675"/>
                  <a:gd name="connsiteY8" fmla="*/ 114300 h 130969"/>
                  <a:gd name="connsiteX9" fmla="*/ 785812 w 828675"/>
                  <a:gd name="connsiteY9" fmla="*/ 0 h 130969"/>
                  <a:gd name="connsiteX10" fmla="*/ 828675 w 828675"/>
                  <a:gd name="connsiteY10" fmla="*/ 114300 h 130969"/>
                  <a:gd name="connsiteX0" fmla="*/ 0 w 828675"/>
                  <a:gd name="connsiteY0" fmla="*/ 128588 h 130969"/>
                  <a:gd name="connsiteX1" fmla="*/ 100012 w 828675"/>
                  <a:gd name="connsiteY1" fmla="*/ 14288 h 130969"/>
                  <a:gd name="connsiteX2" fmla="*/ 195262 w 828675"/>
                  <a:gd name="connsiteY2" fmla="*/ 130969 h 130969"/>
                  <a:gd name="connsiteX3" fmla="*/ 285750 w 828675"/>
                  <a:gd name="connsiteY3" fmla="*/ 14287 h 130969"/>
                  <a:gd name="connsiteX4" fmla="*/ 378618 w 828675"/>
                  <a:gd name="connsiteY4" fmla="*/ 128588 h 130969"/>
                  <a:gd name="connsiteX5" fmla="*/ 464343 w 828675"/>
                  <a:gd name="connsiteY5" fmla="*/ 11906 h 130969"/>
                  <a:gd name="connsiteX6" fmla="*/ 538163 w 828675"/>
                  <a:gd name="connsiteY6" fmla="*/ 130969 h 130969"/>
                  <a:gd name="connsiteX7" fmla="*/ 614363 w 828675"/>
                  <a:gd name="connsiteY7" fmla="*/ 14287 h 130969"/>
                  <a:gd name="connsiteX8" fmla="*/ 714374 w 828675"/>
                  <a:gd name="connsiteY8" fmla="*/ 130968 h 130969"/>
                  <a:gd name="connsiteX9" fmla="*/ 785812 w 828675"/>
                  <a:gd name="connsiteY9" fmla="*/ 0 h 130969"/>
                  <a:gd name="connsiteX10" fmla="*/ 828675 w 828675"/>
                  <a:gd name="connsiteY10" fmla="*/ 114300 h 130969"/>
                  <a:gd name="connsiteX0" fmla="*/ 0 w 828675"/>
                  <a:gd name="connsiteY0" fmla="*/ 116682 h 119063"/>
                  <a:gd name="connsiteX1" fmla="*/ 100012 w 828675"/>
                  <a:gd name="connsiteY1" fmla="*/ 2382 h 119063"/>
                  <a:gd name="connsiteX2" fmla="*/ 195262 w 828675"/>
                  <a:gd name="connsiteY2" fmla="*/ 119063 h 119063"/>
                  <a:gd name="connsiteX3" fmla="*/ 285750 w 828675"/>
                  <a:gd name="connsiteY3" fmla="*/ 2381 h 119063"/>
                  <a:gd name="connsiteX4" fmla="*/ 378618 w 828675"/>
                  <a:gd name="connsiteY4" fmla="*/ 116682 h 119063"/>
                  <a:gd name="connsiteX5" fmla="*/ 464343 w 828675"/>
                  <a:gd name="connsiteY5" fmla="*/ 0 h 119063"/>
                  <a:gd name="connsiteX6" fmla="*/ 538163 w 828675"/>
                  <a:gd name="connsiteY6" fmla="*/ 119063 h 119063"/>
                  <a:gd name="connsiteX7" fmla="*/ 614363 w 828675"/>
                  <a:gd name="connsiteY7" fmla="*/ 2381 h 119063"/>
                  <a:gd name="connsiteX8" fmla="*/ 714374 w 828675"/>
                  <a:gd name="connsiteY8" fmla="*/ 119062 h 119063"/>
                  <a:gd name="connsiteX9" fmla="*/ 771525 w 828675"/>
                  <a:gd name="connsiteY9" fmla="*/ 0 h 119063"/>
                  <a:gd name="connsiteX10" fmla="*/ 828675 w 828675"/>
                  <a:gd name="connsiteY10" fmla="*/ 102394 h 119063"/>
                  <a:gd name="connsiteX0" fmla="*/ 0 w 847725"/>
                  <a:gd name="connsiteY0" fmla="*/ 116682 h 119063"/>
                  <a:gd name="connsiteX1" fmla="*/ 100012 w 847725"/>
                  <a:gd name="connsiteY1" fmla="*/ 2382 h 119063"/>
                  <a:gd name="connsiteX2" fmla="*/ 195262 w 847725"/>
                  <a:gd name="connsiteY2" fmla="*/ 119063 h 119063"/>
                  <a:gd name="connsiteX3" fmla="*/ 285750 w 847725"/>
                  <a:gd name="connsiteY3" fmla="*/ 2381 h 119063"/>
                  <a:gd name="connsiteX4" fmla="*/ 378618 w 847725"/>
                  <a:gd name="connsiteY4" fmla="*/ 116682 h 119063"/>
                  <a:gd name="connsiteX5" fmla="*/ 464343 w 847725"/>
                  <a:gd name="connsiteY5" fmla="*/ 0 h 119063"/>
                  <a:gd name="connsiteX6" fmla="*/ 538163 w 847725"/>
                  <a:gd name="connsiteY6" fmla="*/ 119063 h 119063"/>
                  <a:gd name="connsiteX7" fmla="*/ 614363 w 847725"/>
                  <a:gd name="connsiteY7" fmla="*/ 2381 h 119063"/>
                  <a:gd name="connsiteX8" fmla="*/ 714374 w 847725"/>
                  <a:gd name="connsiteY8" fmla="*/ 119062 h 119063"/>
                  <a:gd name="connsiteX9" fmla="*/ 771525 w 847725"/>
                  <a:gd name="connsiteY9" fmla="*/ 0 h 119063"/>
                  <a:gd name="connsiteX10" fmla="*/ 847725 w 847725"/>
                  <a:gd name="connsiteY10" fmla="*/ 119063 h 119063"/>
                  <a:gd name="connsiteX0" fmla="*/ 0 w 847725"/>
                  <a:gd name="connsiteY0" fmla="*/ 116682 h 126206"/>
                  <a:gd name="connsiteX1" fmla="*/ 100012 w 847725"/>
                  <a:gd name="connsiteY1" fmla="*/ 2382 h 126206"/>
                  <a:gd name="connsiteX2" fmla="*/ 195262 w 847725"/>
                  <a:gd name="connsiteY2" fmla="*/ 119063 h 126206"/>
                  <a:gd name="connsiteX3" fmla="*/ 285750 w 847725"/>
                  <a:gd name="connsiteY3" fmla="*/ 2381 h 126206"/>
                  <a:gd name="connsiteX4" fmla="*/ 378618 w 847725"/>
                  <a:gd name="connsiteY4" fmla="*/ 116682 h 126206"/>
                  <a:gd name="connsiteX5" fmla="*/ 464343 w 847725"/>
                  <a:gd name="connsiteY5" fmla="*/ 0 h 126206"/>
                  <a:gd name="connsiteX6" fmla="*/ 538163 w 847725"/>
                  <a:gd name="connsiteY6" fmla="*/ 119063 h 126206"/>
                  <a:gd name="connsiteX7" fmla="*/ 614363 w 847725"/>
                  <a:gd name="connsiteY7" fmla="*/ 2381 h 126206"/>
                  <a:gd name="connsiteX8" fmla="*/ 688180 w 847725"/>
                  <a:gd name="connsiteY8" fmla="*/ 126206 h 126206"/>
                  <a:gd name="connsiteX9" fmla="*/ 771525 w 847725"/>
                  <a:gd name="connsiteY9" fmla="*/ 0 h 126206"/>
                  <a:gd name="connsiteX10" fmla="*/ 847725 w 847725"/>
                  <a:gd name="connsiteY10" fmla="*/ 119063 h 126206"/>
                  <a:gd name="connsiteX0" fmla="*/ 0 w 847725"/>
                  <a:gd name="connsiteY0" fmla="*/ 116682 h 126206"/>
                  <a:gd name="connsiteX1" fmla="*/ 100012 w 847725"/>
                  <a:gd name="connsiteY1" fmla="*/ 2382 h 126206"/>
                  <a:gd name="connsiteX2" fmla="*/ 195262 w 847725"/>
                  <a:gd name="connsiteY2" fmla="*/ 119063 h 126206"/>
                  <a:gd name="connsiteX3" fmla="*/ 285750 w 847725"/>
                  <a:gd name="connsiteY3" fmla="*/ 2381 h 126206"/>
                  <a:gd name="connsiteX4" fmla="*/ 378618 w 847725"/>
                  <a:gd name="connsiteY4" fmla="*/ 116682 h 126206"/>
                  <a:gd name="connsiteX5" fmla="*/ 464343 w 847725"/>
                  <a:gd name="connsiteY5" fmla="*/ 0 h 126206"/>
                  <a:gd name="connsiteX6" fmla="*/ 554832 w 847725"/>
                  <a:gd name="connsiteY6" fmla="*/ 123826 h 126206"/>
                  <a:gd name="connsiteX7" fmla="*/ 614363 w 847725"/>
                  <a:gd name="connsiteY7" fmla="*/ 2381 h 126206"/>
                  <a:gd name="connsiteX8" fmla="*/ 688180 w 847725"/>
                  <a:gd name="connsiteY8" fmla="*/ 126206 h 126206"/>
                  <a:gd name="connsiteX9" fmla="*/ 771525 w 847725"/>
                  <a:gd name="connsiteY9" fmla="*/ 0 h 126206"/>
                  <a:gd name="connsiteX10" fmla="*/ 847725 w 847725"/>
                  <a:gd name="connsiteY10" fmla="*/ 119063 h 126206"/>
                  <a:gd name="connsiteX0" fmla="*/ 0 w 847725"/>
                  <a:gd name="connsiteY0" fmla="*/ 116682 h 126206"/>
                  <a:gd name="connsiteX1" fmla="*/ 100012 w 847725"/>
                  <a:gd name="connsiteY1" fmla="*/ 2382 h 126206"/>
                  <a:gd name="connsiteX2" fmla="*/ 195262 w 847725"/>
                  <a:gd name="connsiteY2" fmla="*/ 119063 h 126206"/>
                  <a:gd name="connsiteX3" fmla="*/ 285750 w 847725"/>
                  <a:gd name="connsiteY3" fmla="*/ 2381 h 126206"/>
                  <a:gd name="connsiteX4" fmla="*/ 378618 w 847725"/>
                  <a:gd name="connsiteY4" fmla="*/ 116682 h 126206"/>
                  <a:gd name="connsiteX5" fmla="*/ 466724 w 847725"/>
                  <a:gd name="connsiteY5" fmla="*/ 9525 h 126206"/>
                  <a:gd name="connsiteX6" fmla="*/ 554832 w 847725"/>
                  <a:gd name="connsiteY6" fmla="*/ 123826 h 126206"/>
                  <a:gd name="connsiteX7" fmla="*/ 614363 w 847725"/>
                  <a:gd name="connsiteY7" fmla="*/ 2381 h 126206"/>
                  <a:gd name="connsiteX8" fmla="*/ 688180 w 847725"/>
                  <a:gd name="connsiteY8" fmla="*/ 126206 h 126206"/>
                  <a:gd name="connsiteX9" fmla="*/ 771525 w 847725"/>
                  <a:gd name="connsiteY9" fmla="*/ 0 h 126206"/>
                  <a:gd name="connsiteX10" fmla="*/ 847725 w 847725"/>
                  <a:gd name="connsiteY10" fmla="*/ 119063 h 126206"/>
                  <a:gd name="connsiteX0" fmla="*/ 0 w 847725"/>
                  <a:gd name="connsiteY0" fmla="*/ 116682 h 126206"/>
                  <a:gd name="connsiteX1" fmla="*/ 100012 w 847725"/>
                  <a:gd name="connsiteY1" fmla="*/ 2382 h 126206"/>
                  <a:gd name="connsiteX2" fmla="*/ 195262 w 847725"/>
                  <a:gd name="connsiteY2" fmla="*/ 119063 h 126206"/>
                  <a:gd name="connsiteX3" fmla="*/ 285750 w 847725"/>
                  <a:gd name="connsiteY3" fmla="*/ 2381 h 126206"/>
                  <a:gd name="connsiteX4" fmla="*/ 378618 w 847725"/>
                  <a:gd name="connsiteY4" fmla="*/ 116682 h 126206"/>
                  <a:gd name="connsiteX5" fmla="*/ 471487 w 847725"/>
                  <a:gd name="connsiteY5" fmla="*/ 0 h 126206"/>
                  <a:gd name="connsiteX6" fmla="*/ 554832 w 847725"/>
                  <a:gd name="connsiteY6" fmla="*/ 123826 h 126206"/>
                  <a:gd name="connsiteX7" fmla="*/ 614363 w 847725"/>
                  <a:gd name="connsiteY7" fmla="*/ 2381 h 126206"/>
                  <a:gd name="connsiteX8" fmla="*/ 688180 w 847725"/>
                  <a:gd name="connsiteY8" fmla="*/ 126206 h 126206"/>
                  <a:gd name="connsiteX9" fmla="*/ 771525 w 847725"/>
                  <a:gd name="connsiteY9" fmla="*/ 0 h 126206"/>
                  <a:gd name="connsiteX10" fmla="*/ 847725 w 847725"/>
                  <a:gd name="connsiteY10" fmla="*/ 119063 h 126206"/>
                  <a:gd name="connsiteX0" fmla="*/ 0 w 847725"/>
                  <a:gd name="connsiteY0" fmla="*/ 116682 h 126208"/>
                  <a:gd name="connsiteX1" fmla="*/ 100012 w 847725"/>
                  <a:gd name="connsiteY1" fmla="*/ 2382 h 126208"/>
                  <a:gd name="connsiteX2" fmla="*/ 195262 w 847725"/>
                  <a:gd name="connsiteY2" fmla="*/ 119063 h 126208"/>
                  <a:gd name="connsiteX3" fmla="*/ 285750 w 847725"/>
                  <a:gd name="connsiteY3" fmla="*/ 2381 h 126208"/>
                  <a:gd name="connsiteX4" fmla="*/ 378618 w 847725"/>
                  <a:gd name="connsiteY4" fmla="*/ 116682 h 126208"/>
                  <a:gd name="connsiteX5" fmla="*/ 471487 w 847725"/>
                  <a:gd name="connsiteY5" fmla="*/ 0 h 126208"/>
                  <a:gd name="connsiteX6" fmla="*/ 566738 w 847725"/>
                  <a:gd name="connsiteY6" fmla="*/ 126208 h 126208"/>
                  <a:gd name="connsiteX7" fmla="*/ 614363 w 847725"/>
                  <a:gd name="connsiteY7" fmla="*/ 2381 h 126208"/>
                  <a:gd name="connsiteX8" fmla="*/ 688180 w 847725"/>
                  <a:gd name="connsiteY8" fmla="*/ 126206 h 126208"/>
                  <a:gd name="connsiteX9" fmla="*/ 771525 w 847725"/>
                  <a:gd name="connsiteY9" fmla="*/ 0 h 126208"/>
                  <a:gd name="connsiteX10" fmla="*/ 847725 w 847725"/>
                  <a:gd name="connsiteY10" fmla="*/ 119063 h 126208"/>
                  <a:gd name="connsiteX0" fmla="*/ 0 w 847725"/>
                  <a:gd name="connsiteY0" fmla="*/ 116682 h 126208"/>
                  <a:gd name="connsiteX1" fmla="*/ 100012 w 847725"/>
                  <a:gd name="connsiteY1" fmla="*/ 2382 h 126208"/>
                  <a:gd name="connsiteX2" fmla="*/ 195262 w 847725"/>
                  <a:gd name="connsiteY2" fmla="*/ 119063 h 126208"/>
                  <a:gd name="connsiteX3" fmla="*/ 285750 w 847725"/>
                  <a:gd name="connsiteY3" fmla="*/ 2381 h 126208"/>
                  <a:gd name="connsiteX4" fmla="*/ 378618 w 847725"/>
                  <a:gd name="connsiteY4" fmla="*/ 116682 h 126208"/>
                  <a:gd name="connsiteX5" fmla="*/ 471487 w 847725"/>
                  <a:gd name="connsiteY5" fmla="*/ 0 h 126208"/>
                  <a:gd name="connsiteX6" fmla="*/ 566738 w 847725"/>
                  <a:gd name="connsiteY6" fmla="*/ 126208 h 126208"/>
                  <a:gd name="connsiteX7" fmla="*/ 659606 w 847725"/>
                  <a:gd name="connsiteY7" fmla="*/ 4762 h 126208"/>
                  <a:gd name="connsiteX8" fmla="*/ 688180 w 847725"/>
                  <a:gd name="connsiteY8" fmla="*/ 126206 h 126208"/>
                  <a:gd name="connsiteX9" fmla="*/ 771525 w 847725"/>
                  <a:gd name="connsiteY9" fmla="*/ 0 h 126208"/>
                  <a:gd name="connsiteX10" fmla="*/ 847725 w 847725"/>
                  <a:gd name="connsiteY10" fmla="*/ 119063 h 126208"/>
                  <a:gd name="connsiteX0" fmla="*/ 0 w 847725"/>
                  <a:gd name="connsiteY0" fmla="*/ 116682 h 126208"/>
                  <a:gd name="connsiteX1" fmla="*/ 100012 w 847725"/>
                  <a:gd name="connsiteY1" fmla="*/ 2382 h 126208"/>
                  <a:gd name="connsiteX2" fmla="*/ 195262 w 847725"/>
                  <a:gd name="connsiteY2" fmla="*/ 119063 h 126208"/>
                  <a:gd name="connsiteX3" fmla="*/ 285750 w 847725"/>
                  <a:gd name="connsiteY3" fmla="*/ 2381 h 126208"/>
                  <a:gd name="connsiteX4" fmla="*/ 378618 w 847725"/>
                  <a:gd name="connsiteY4" fmla="*/ 116682 h 126208"/>
                  <a:gd name="connsiteX5" fmla="*/ 471487 w 847725"/>
                  <a:gd name="connsiteY5" fmla="*/ 0 h 126208"/>
                  <a:gd name="connsiteX6" fmla="*/ 566738 w 847725"/>
                  <a:gd name="connsiteY6" fmla="*/ 126208 h 126208"/>
                  <a:gd name="connsiteX7" fmla="*/ 659606 w 847725"/>
                  <a:gd name="connsiteY7" fmla="*/ 4762 h 126208"/>
                  <a:gd name="connsiteX8" fmla="*/ 738186 w 847725"/>
                  <a:gd name="connsiteY8" fmla="*/ 123825 h 126208"/>
                  <a:gd name="connsiteX9" fmla="*/ 771525 w 847725"/>
                  <a:gd name="connsiteY9" fmla="*/ 0 h 126208"/>
                  <a:gd name="connsiteX10" fmla="*/ 847725 w 847725"/>
                  <a:gd name="connsiteY10" fmla="*/ 119063 h 126208"/>
                  <a:gd name="connsiteX0" fmla="*/ 0 w 847725"/>
                  <a:gd name="connsiteY0" fmla="*/ 116682 h 126208"/>
                  <a:gd name="connsiteX1" fmla="*/ 100012 w 847725"/>
                  <a:gd name="connsiteY1" fmla="*/ 2382 h 126208"/>
                  <a:gd name="connsiteX2" fmla="*/ 195262 w 847725"/>
                  <a:gd name="connsiteY2" fmla="*/ 119063 h 126208"/>
                  <a:gd name="connsiteX3" fmla="*/ 285750 w 847725"/>
                  <a:gd name="connsiteY3" fmla="*/ 2381 h 126208"/>
                  <a:gd name="connsiteX4" fmla="*/ 378618 w 847725"/>
                  <a:gd name="connsiteY4" fmla="*/ 116682 h 126208"/>
                  <a:gd name="connsiteX5" fmla="*/ 471487 w 847725"/>
                  <a:gd name="connsiteY5" fmla="*/ 0 h 126208"/>
                  <a:gd name="connsiteX6" fmla="*/ 566738 w 847725"/>
                  <a:gd name="connsiteY6" fmla="*/ 126208 h 126208"/>
                  <a:gd name="connsiteX7" fmla="*/ 659606 w 847725"/>
                  <a:gd name="connsiteY7" fmla="*/ 4762 h 126208"/>
                  <a:gd name="connsiteX8" fmla="*/ 738186 w 847725"/>
                  <a:gd name="connsiteY8" fmla="*/ 123825 h 126208"/>
                  <a:gd name="connsiteX9" fmla="*/ 821531 w 847725"/>
                  <a:gd name="connsiteY9" fmla="*/ 4763 h 126208"/>
                  <a:gd name="connsiteX10" fmla="*/ 847725 w 847725"/>
                  <a:gd name="connsiteY10" fmla="*/ 119063 h 126208"/>
                  <a:gd name="connsiteX0" fmla="*/ 0 w 892969"/>
                  <a:gd name="connsiteY0" fmla="*/ 116682 h 126208"/>
                  <a:gd name="connsiteX1" fmla="*/ 100012 w 892969"/>
                  <a:gd name="connsiteY1" fmla="*/ 2382 h 126208"/>
                  <a:gd name="connsiteX2" fmla="*/ 195262 w 892969"/>
                  <a:gd name="connsiteY2" fmla="*/ 119063 h 126208"/>
                  <a:gd name="connsiteX3" fmla="*/ 285750 w 892969"/>
                  <a:gd name="connsiteY3" fmla="*/ 2381 h 126208"/>
                  <a:gd name="connsiteX4" fmla="*/ 378618 w 892969"/>
                  <a:gd name="connsiteY4" fmla="*/ 116682 h 126208"/>
                  <a:gd name="connsiteX5" fmla="*/ 471487 w 892969"/>
                  <a:gd name="connsiteY5" fmla="*/ 0 h 126208"/>
                  <a:gd name="connsiteX6" fmla="*/ 566738 w 892969"/>
                  <a:gd name="connsiteY6" fmla="*/ 126208 h 126208"/>
                  <a:gd name="connsiteX7" fmla="*/ 659606 w 892969"/>
                  <a:gd name="connsiteY7" fmla="*/ 4762 h 126208"/>
                  <a:gd name="connsiteX8" fmla="*/ 738186 w 892969"/>
                  <a:gd name="connsiteY8" fmla="*/ 123825 h 126208"/>
                  <a:gd name="connsiteX9" fmla="*/ 821531 w 892969"/>
                  <a:gd name="connsiteY9" fmla="*/ 4763 h 126208"/>
                  <a:gd name="connsiteX10" fmla="*/ 892969 w 892969"/>
                  <a:gd name="connsiteY10" fmla="*/ 123825 h 126208"/>
                  <a:gd name="connsiteX0" fmla="*/ 0 w 892969"/>
                  <a:gd name="connsiteY0" fmla="*/ 116682 h 126208"/>
                  <a:gd name="connsiteX1" fmla="*/ 100012 w 892969"/>
                  <a:gd name="connsiteY1" fmla="*/ 2382 h 126208"/>
                  <a:gd name="connsiteX2" fmla="*/ 195262 w 892969"/>
                  <a:gd name="connsiteY2" fmla="*/ 119063 h 126208"/>
                  <a:gd name="connsiteX3" fmla="*/ 285750 w 892969"/>
                  <a:gd name="connsiteY3" fmla="*/ 2381 h 126208"/>
                  <a:gd name="connsiteX4" fmla="*/ 378618 w 892969"/>
                  <a:gd name="connsiteY4" fmla="*/ 116682 h 126208"/>
                  <a:gd name="connsiteX5" fmla="*/ 471487 w 892969"/>
                  <a:gd name="connsiteY5" fmla="*/ 0 h 126208"/>
                  <a:gd name="connsiteX6" fmla="*/ 566738 w 892969"/>
                  <a:gd name="connsiteY6" fmla="*/ 126208 h 126208"/>
                  <a:gd name="connsiteX7" fmla="*/ 659606 w 892969"/>
                  <a:gd name="connsiteY7" fmla="*/ 4762 h 126208"/>
                  <a:gd name="connsiteX8" fmla="*/ 738186 w 892969"/>
                  <a:gd name="connsiteY8" fmla="*/ 123825 h 126208"/>
                  <a:gd name="connsiteX9" fmla="*/ 821531 w 892969"/>
                  <a:gd name="connsiteY9" fmla="*/ 4763 h 126208"/>
                  <a:gd name="connsiteX10" fmla="*/ 892969 w 892969"/>
                  <a:gd name="connsiteY10" fmla="*/ 123825 h 126208"/>
                  <a:gd name="connsiteX0" fmla="*/ 0 w 892969"/>
                  <a:gd name="connsiteY0" fmla="*/ 116682 h 126208"/>
                  <a:gd name="connsiteX1" fmla="*/ 100012 w 892969"/>
                  <a:gd name="connsiteY1" fmla="*/ 2382 h 126208"/>
                  <a:gd name="connsiteX2" fmla="*/ 195262 w 892969"/>
                  <a:gd name="connsiteY2" fmla="*/ 119063 h 126208"/>
                  <a:gd name="connsiteX3" fmla="*/ 285750 w 892969"/>
                  <a:gd name="connsiteY3" fmla="*/ 2381 h 126208"/>
                  <a:gd name="connsiteX4" fmla="*/ 378618 w 892969"/>
                  <a:gd name="connsiteY4" fmla="*/ 116682 h 126208"/>
                  <a:gd name="connsiteX5" fmla="*/ 471487 w 892969"/>
                  <a:gd name="connsiteY5" fmla="*/ 0 h 126208"/>
                  <a:gd name="connsiteX6" fmla="*/ 566738 w 892969"/>
                  <a:gd name="connsiteY6" fmla="*/ 126208 h 126208"/>
                  <a:gd name="connsiteX7" fmla="*/ 650081 w 892969"/>
                  <a:gd name="connsiteY7" fmla="*/ 7143 h 126208"/>
                  <a:gd name="connsiteX8" fmla="*/ 738186 w 892969"/>
                  <a:gd name="connsiteY8" fmla="*/ 123825 h 126208"/>
                  <a:gd name="connsiteX9" fmla="*/ 821531 w 892969"/>
                  <a:gd name="connsiteY9" fmla="*/ 4763 h 126208"/>
                  <a:gd name="connsiteX10" fmla="*/ 892969 w 892969"/>
                  <a:gd name="connsiteY10" fmla="*/ 123825 h 126208"/>
                  <a:gd name="connsiteX0" fmla="*/ 0 w 892969"/>
                  <a:gd name="connsiteY0" fmla="*/ 116682 h 126208"/>
                  <a:gd name="connsiteX1" fmla="*/ 100012 w 892969"/>
                  <a:gd name="connsiteY1" fmla="*/ 2382 h 126208"/>
                  <a:gd name="connsiteX2" fmla="*/ 207168 w 892969"/>
                  <a:gd name="connsiteY2" fmla="*/ 116682 h 126208"/>
                  <a:gd name="connsiteX3" fmla="*/ 285750 w 892969"/>
                  <a:gd name="connsiteY3" fmla="*/ 2381 h 126208"/>
                  <a:gd name="connsiteX4" fmla="*/ 378618 w 892969"/>
                  <a:gd name="connsiteY4" fmla="*/ 116682 h 126208"/>
                  <a:gd name="connsiteX5" fmla="*/ 471487 w 892969"/>
                  <a:gd name="connsiteY5" fmla="*/ 0 h 126208"/>
                  <a:gd name="connsiteX6" fmla="*/ 566738 w 892969"/>
                  <a:gd name="connsiteY6" fmla="*/ 126208 h 126208"/>
                  <a:gd name="connsiteX7" fmla="*/ 650081 w 892969"/>
                  <a:gd name="connsiteY7" fmla="*/ 7143 h 126208"/>
                  <a:gd name="connsiteX8" fmla="*/ 738186 w 892969"/>
                  <a:gd name="connsiteY8" fmla="*/ 123825 h 126208"/>
                  <a:gd name="connsiteX9" fmla="*/ 821531 w 892969"/>
                  <a:gd name="connsiteY9" fmla="*/ 4763 h 126208"/>
                  <a:gd name="connsiteX10" fmla="*/ 892969 w 892969"/>
                  <a:gd name="connsiteY10" fmla="*/ 123825 h 126208"/>
                  <a:gd name="connsiteX0" fmla="*/ 0 w 892969"/>
                  <a:gd name="connsiteY0" fmla="*/ 119062 h 128588"/>
                  <a:gd name="connsiteX1" fmla="*/ 119062 w 892969"/>
                  <a:gd name="connsiteY1" fmla="*/ 0 h 128588"/>
                  <a:gd name="connsiteX2" fmla="*/ 207168 w 892969"/>
                  <a:gd name="connsiteY2" fmla="*/ 119062 h 128588"/>
                  <a:gd name="connsiteX3" fmla="*/ 285750 w 892969"/>
                  <a:gd name="connsiteY3" fmla="*/ 4761 h 128588"/>
                  <a:gd name="connsiteX4" fmla="*/ 378618 w 892969"/>
                  <a:gd name="connsiteY4" fmla="*/ 119062 h 128588"/>
                  <a:gd name="connsiteX5" fmla="*/ 471487 w 892969"/>
                  <a:gd name="connsiteY5" fmla="*/ 2380 h 128588"/>
                  <a:gd name="connsiteX6" fmla="*/ 566738 w 892969"/>
                  <a:gd name="connsiteY6" fmla="*/ 128588 h 128588"/>
                  <a:gd name="connsiteX7" fmla="*/ 650081 w 892969"/>
                  <a:gd name="connsiteY7" fmla="*/ 9523 h 128588"/>
                  <a:gd name="connsiteX8" fmla="*/ 738186 w 892969"/>
                  <a:gd name="connsiteY8" fmla="*/ 126205 h 128588"/>
                  <a:gd name="connsiteX9" fmla="*/ 821531 w 892969"/>
                  <a:gd name="connsiteY9" fmla="*/ 7143 h 128588"/>
                  <a:gd name="connsiteX10" fmla="*/ 892969 w 892969"/>
                  <a:gd name="connsiteY10" fmla="*/ 126205 h 128588"/>
                  <a:gd name="connsiteX0" fmla="*/ 0 w 869157"/>
                  <a:gd name="connsiteY0" fmla="*/ 114299 h 128588"/>
                  <a:gd name="connsiteX1" fmla="*/ 95250 w 869157"/>
                  <a:gd name="connsiteY1" fmla="*/ 0 h 128588"/>
                  <a:gd name="connsiteX2" fmla="*/ 183356 w 869157"/>
                  <a:gd name="connsiteY2" fmla="*/ 119062 h 128588"/>
                  <a:gd name="connsiteX3" fmla="*/ 261938 w 869157"/>
                  <a:gd name="connsiteY3" fmla="*/ 4761 h 128588"/>
                  <a:gd name="connsiteX4" fmla="*/ 354806 w 869157"/>
                  <a:gd name="connsiteY4" fmla="*/ 119062 h 128588"/>
                  <a:gd name="connsiteX5" fmla="*/ 447675 w 869157"/>
                  <a:gd name="connsiteY5" fmla="*/ 2380 h 128588"/>
                  <a:gd name="connsiteX6" fmla="*/ 542926 w 869157"/>
                  <a:gd name="connsiteY6" fmla="*/ 128588 h 128588"/>
                  <a:gd name="connsiteX7" fmla="*/ 626269 w 869157"/>
                  <a:gd name="connsiteY7" fmla="*/ 9523 h 128588"/>
                  <a:gd name="connsiteX8" fmla="*/ 714374 w 869157"/>
                  <a:gd name="connsiteY8" fmla="*/ 126205 h 128588"/>
                  <a:gd name="connsiteX9" fmla="*/ 797719 w 869157"/>
                  <a:gd name="connsiteY9" fmla="*/ 7143 h 128588"/>
                  <a:gd name="connsiteX10" fmla="*/ 869157 w 869157"/>
                  <a:gd name="connsiteY10" fmla="*/ 126205 h 128588"/>
                  <a:gd name="connsiteX0" fmla="*/ 0 w 857251"/>
                  <a:gd name="connsiteY0" fmla="*/ 121443 h 128588"/>
                  <a:gd name="connsiteX1" fmla="*/ 83344 w 857251"/>
                  <a:gd name="connsiteY1" fmla="*/ 0 h 128588"/>
                  <a:gd name="connsiteX2" fmla="*/ 171450 w 857251"/>
                  <a:gd name="connsiteY2" fmla="*/ 119062 h 128588"/>
                  <a:gd name="connsiteX3" fmla="*/ 250032 w 857251"/>
                  <a:gd name="connsiteY3" fmla="*/ 4761 h 128588"/>
                  <a:gd name="connsiteX4" fmla="*/ 342900 w 857251"/>
                  <a:gd name="connsiteY4" fmla="*/ 119062 h 128588"/>
                  <a:gd name="connsiteX5" fmla="*/ 435769 w 857251"/>
                  <a:gd name="connsiteY5" fmla="*/ 2380 h 128588"/>
                  <a:gd name="connsiteX6" fmla="*/ 531020 w 857251"/>
                  <a:gd name="connsiteY6" fmla="*/ 128588 h 128588"/>
                  <a:gd name="connsiteX7" fmla="*/ 614363 w 857251"/>
                  <a:gd name="connsiteY7" fmla="*/ 9523 h 128588"/>
                  <a:gd name="connsiteX8" fmla="*/ 702468 w 857251"/>
                  <a:gd name="connsiteY8" fmla="*/ 126205 h 128588"/>
                  <a:gd name="connsiteX9" fmla="*/ 785813 w 857251"/>
                  <a:gd name="connsiteY9" fmla="*/ 7143 h 128588"/>
                  <a:gd name="connsiteX10" fmla="*/ 857251 w 857251"/>
                  <a:gd name="connsiteY10" fmla="*/ 126205 h 128588"/>
                  <a:gd name="connsiteX0" fmla="*/ 0 w 857251"/>
                  <a:gd name="connsiteY0" fmla="*/ 121443 h 128588"/>
                  <a:gd name="connsiteX1" fmla="*/ 83344 w 857251"/>
                  <a:gd name="connsiteY1" fmla="*/ 0 h 128588"/>
                  <a:gd name="connsiteX2" fmla="*/ 171450 w 857251"/>
                  <a:gd name="connsiteY2" fmla="*/ 119062 h 128588"/>
                  <a:gd name="connsiteX3" fmla="*/ 250032 w 857251"/>
                  <a:gd name="connsiteY3" fmla="*/ 4761 h 128588"/>
                  <a:gd name="connsiteX4" fmla="*/ 350043 w 857251"/>
                  <a:gd name="connsiteY4" fmla="*/ 128587 h 128588"/>
                  <a:gd name="connsiteX5" fmla="*/ 435769 w 857251"/>
                  <a:gd name="connsiteY5" fmla="*/ 2380 h 128588"/>
                  <a:gd name="connsiteX6" fmla="*/ 531020 w 857251"/>
                  <a:gd name="connsiteY6" fmla="*/ 128588 h 128588"/>
                  <a:gd name="connsiteX7" fmla="*/ 614363 w 857251"/>
                  <a:gd name="connsiteY7" fmla="*/ 9523 h 128588"/>
                  <a:gd name="connsiteX8" fmla="*/ 702468 w 857251"/>
                  <a:gd name="connsiteY8" fmla="*/ 126205 h 128588"/>
                  <a:gd name="connsiteX9" fmla="*/ 785813 w 857251"/>
                  <a:gd name="connsiteY9" fmla="*/ 7143 h 128588"/>
                  <a:gd name="connsiteX10" fmla="*/ 857251 w 857251"/>
                  <a:gd name="connsiteY10" fmla="*/ 126205 h 128588"/>
                  <a:gd name="connsiteX0" fmla="*/ 0 w 857251"/>
                  <a:gd name="connsiteY0" fmla="*/ 121443 h 128588"/>
                  <a:gd name="connsiteX1" fmla="*/ 83344 w 857251"/>
                  <a:gd name="connsiteY1" fmla="*/ 0 h 128588"/>
                  <a:gd name="connsiteX2" fmla="*/ 171450 w 857251"/>
                  <a:gd name="connsiteY2" fmla="*/ 119062 h 128588"/>
                  <a:gd name="connsiteX3" fmla="*/ 250032 w 857251"/>
                  <a:gd name="connsiteY3" fmla="*/ 4761 h 128588"/>
                  <a:gd name="connsiteX4" fmla="*/ 350043 w 857251"/>
                  <a:gd name="connsiteY4" fmla="*/ 128587 h 128588"/>
                  <a:gd name="connsiteX5" fmla="*/ 435769 w 857251"/>
                  <a:gd name="connsiteY5" fmla="*/ 2380 h 128588"/>
                  <a:gd name="connsiteX6" fmla="*/ 531020 w 857251"/>
                  <a:gd name="connsiteY6" fmla="*/ 128588 h 128588"/>
                  <a:gd name="connsiteX7" fmla="*/ 607220 w 857251"/>
                  <a:gd name="connsiteY7" fmla="*/ 2379 h 128588"/>
                  <a:gd name="connsiteX8" fmla="*/ 702468 w 857251"/>
                  <a:gd name="connsiteY8" fmla="*/ 126205 h 128588"/>
                  <a:gd name="connsiteX9" fmla="*/ 785813 w 857251"/>
                  <a:gd name="connsiteY9" fmla="*/ 7143 h 128588"/>
                  <a:gd name="connsiteX10" fmla="*/ 857251 w 857251"/>
                  <a:gd name="connsiteY10" fmla="*/ 126205 h 128588"/>
                  <a:gd name="connsiteX0" fmla="*/ 0 w 857251"/>
                  <a:gd name="connsiteY0" fmla="*/ 121443 h 128588"/>
                  <a:gd name="connsiteX1" fmla="*/ 83344 w 857251"/>
                  <a:gd name="connsiteY1" fmla="*/ 0 h 128588"/>
                  <a:gd name="connsiteX2" fmla="*/ 171450 w 857251"/>
                  <a:gd name="connsiteY2" fmla="*/ 119062 h 128588"/>
                  <a:gd name="connsiteX3" fmla="*/ 250032 w 857251"/>
                  <a:gd name="connsiteY3" fmla="*/ 4761 h 128588"/>
                  <a:gd name="connsiteX4" fmla="*/ 350043 w 857251"/>
                  <a:gd name="connsiteY4" fmla="*/ 128587 h 128588"/>
                  <a:gd name="connsiteX5" fmla="*/ 435769 w 857251"/>
                  <a:gd name="connsiteY5" fmla="*/ 2380 h 128588"/>
                  <a:gd name="connsiteX6" fmla="*/ 531020 w 857251"/>
                  <a:gd name="connsiteY6" fmla="*/ 128588 h 128588"/>
                  <a:gd name="connsiteX7" fmla="*/ 614364 w 857251"/>
                  <a:gd name="connsiteY7" fmla="*/ 2379 h 128588"/>
                  <a:gd name="connsiteX8" fmla="*/ 702468 w 857251"/>
                  <a:gd name="connsiteY8" fmla="*/ 126205 h 128588"/>
                  <a:gd name="connsiteX9" fmla="*/ 785813 w 857251"/>
                  <a:gd name="connsiteY9" fmla="*/ 7143 h 128588"/>
                  <a:gd name="connsiteX10" fmla="*/ 857251 w 857251"/>
                  <a:gd name="connsiteY10" fmla="*/ 126205 h 128588"/>
                  <a:gd name="connsiteX0" fmla="*/ 0 w 857251"/>
                  <a:gd name="connsiteY0" fmla="*/ 121443 h 130967"/>
                  <a:gd name="connsiteX1" fmla="*/ 83344 w 857251"/>
                  <a:gd name="connsiteY1" fmla="*/ 0 h 130967"/>
                  <a:gd name="connsiteX2" fmla="*/ 171450 w 857251"/>
                  <a:gd name="connsiteY2" fmla="*/ 119062 h 130967"/>
                  <a:gd name="connsiteX3" fmla="*/ 250032 w 857251"/>
                  <a:gd name="connsiteY3" fmla="*/ 4761 h 130967"/>
                  <a:gd name="connsiteX4" fmla="*/ 350043 w 857251"/>
                  <a:gd name="connsiteY4" fmla="*/ 128587 h 130967"/>
                  <a:gd name="connsiteX5" fmla="*/ 435769 w 857251"/>
                  <a:gd name="connsiteY5" fmla="*/ 2380 h 130967"/>
                  <a:gd name="connsiteX6" fmla="*/ 531020 w 857251"/>
                  <a:gd name="connsiteY6" fmla="*/ 128588 h 130967"/>
                  <a:gd name="connsiteX7" fmla="*/ 614364 w 857251"/>
                  <a:gd name="connsiteY7" fmla="*/ 2379 h 130967"/>
                  <a:gd name="connsiteX8" fmla="*/ 709611 w 857251"/>
                  <a:gd name="connsiteY8" fmla="*/ 130967 h 130967"/>
                  <a:gd name="connsiteX9" fmla="*/ 785813 w 857251"/>
                  <a:gd name="connsiteY9" fmla="*/ 7143 h 130967"/>
                  <a:gd name="connsiteX10" fmla="*/ 857251 w 857251"/>
                  <a:gd name="connsiteY10" fmla="*/ 126205 h 130967"/>
                  <a:gd name="connsiteX0" fmla="*/ 0 w 857251"/>
                  <a:gd name="connsiteY0" fmla="*/ 121443 h 130968"/>
                  <a:gd name="connsiteX1" fmla="*/ 83344 w 857251"/>
                  <a:gd name="connsiteY1" fmla="*/ 0 h 130968"/>
                  <a:gd name="connsiteX2" fmla="*/ 169069 w 857251"/>
                  <a:gd name="connsiteY2" fmla="*/ 130968 h 130968"/>
                  <a:gd name="connsiteX3" fmla="*/ 250032 w 857251"/>
                  <a:gd name="connsiteY3" fmla="*/ 4761 h 130968"/>
                  <a:gd name="connsiteX4" fmla="*/ 350043 w 857251"/>
                  <a:gd name="connsiteY4" fmla="*/ 128587 h 130968"/>
                  <a:gd name="connsiteX5" fmla="*/ 435769 w 857251"/>
                  <a:gd name="connsiteY5" fmla="*/ 2380 h 130968"/>
                  <a:gd name="connsiteX6" fmla="*/ 531020 w 857251"/>
                  <a:gd name="connsiteY6" fmla="*/ 128588 h 130968"/>
                  <a:gd name="connsiteX7" fmla="*/ 614364 w 857251"/>
                  <a:gd name="connsiteY7" fmla="*/ 2379 h 130968"/>
                  <a:gd name="connsiteX8" fmla="*/ 709611 w 857251"/>
                  <a:gd name="connsiteY8" fmla="*/ 130967 h 130968"/>
                  <a:gd name="connsiteX9" fmla="*/ 785813 w 857251"/>
                  <a:gd name="connsiteY9" fmla="*/ 7143 h 130968"/>
                  <a:gd name="connsiteX10" fmla="*/ 857251 w 857251"/>
                  <a:gd name="connsiteY10" fmla="*/ 126205 h 13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7251" h="130968">
                    <a:moveTo>
                      <a:pt x="0" y="121443"/>
                    </a:moveTo>
                    <a:lnTo>
                      <a:pt x="83344" y="0"/>
                    </a:lnTo>
                    <a:lnTo>
                      <a:pt x="169069" y="130968"/>
                    </a:lnTo>
                    <a:lnTo>
                      <a:pt x="250032" y="4761"/>
                    </a:lnTo>
                    <a:lnTo>
                      <a:pt x="350043" y="128587"/>
                    </a:lnTo>
                    <a:lnTo>
                      <a:pt x="435769" y="2380"/>
                    </a:lnTo>
                    <a:lnTo>
                      <a:pt x="531020" y="128588"/>
                    </a:lnTo>
                    <a:lnTo>
                      <a:pt x="614364" y="2379"/>
                    </a:lnTo>
                    <a:lnTo>
                      <a:pt x="709611" y="130967"/>
                    </a:lnTo>
                    <a:lnTo>
                      <a:pt x="785813" y="7143"/>
                    </a:lnTo>
                    <a:lnTo>
                      <a:pt x="857251" y="126205"/>
                    </a:lnTo>
                  </a:path>
                </a:pathLst>
              </a:custGeom>
              <a:noFill/>
              <a:ln w="31750" cap="rnd">
                <a:solidFill>
                  <a:srgbClr val="00505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0" name="Block Arc 159"/>
              <p:cNvSpPr/>
              <p:nvPr/>
            </p:nvSpPr>
            <p:spPr>
              <a:xfrm rot="6612459">
                <a:off x="7891051" y="4993530"/>
                <a:ext cx="514352" cy="514334"/>
              </a:xfrm>
              <a:prstGeom prst="blockArc">
                <a:avLst>
                  <a:gd name="adj1" fmla="val 16875874"/>
                  <a:gd name="adj2" fmla="val 20806685"/>
                  <a:gd name="adj3" fmla="val 11568"/>
                </a:avLst>
              </a:prstGeom>
              <a:solidFill>
                <a:srgbClr val="92D050"/>
              </a:solidFill>
              <a:ln w="31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161" name="Round Same Side Corner Rectangle 160"/>
              <p:cNvSpPr/>
              <p:nvPr/>
            </p:nvSpPr>
            <p:spPr>
              <a:xfrm rot="1212459">
                <a:off x="7925984" y="5144334"/>
                <a:ext cx="85722" cy="65088"/>
              </a:xfrm>
              <a:prstGeom prst="round2SameRect">
                <a:avLst>
                  <a:gd name="adj1" fmla="val 0"/>
                  <a:gd name="adj2" fmla="val 29525"/>
                </a:avLst>
              </a:prstGeom>
              <a:solidFill>
                <a:srgbClr val="FF6D13"/>
              </a:solidFill>
              <a:ln w="3175">
                <a:solidFill>
                  <a:srgbClr val="008E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162" name="Oval 161"/>
              <p:cNvSpPr/>
              <p:nvPr/>
            </p:nvSpPr>
            <p:spPr>
              <a:xfrm rot="1212459">
                <a:off x="7770675" y="5175440"/>
                <a:ext cx="294666" cy="294666"/>
              </a:xfrm>
              <a:prstGeom prst="ellipse">
                <a:avLst/>
              </a:prstGeom>
              <a:gradFill flip="none" rotWithShape="1">
                <a:gsLst>
                  <a:gs pos="52000">
                    <a:srgbClr val="59C2BC">
                      <a:lumMod val="17000"/>
                      <a:lumOff val="83000"/>
                    </a:srgbClr>
                  </a:gs>
                  <a:gs pos="94000">
                    <a:srgbClr val="59C2BC"/>
                  </a:gs>
                  <a:gs pos="100000">
                    <a:srgbClr val="008E9D"/>
                  </a:gs>
                </a:gsLst>
                <a:path path="circle">
                  <a:fillToRect l="50000" t="50000" r="50000" b="50000"/>
                </a:path>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grpSp>
      </p:grpSp>
      <p:sp>
        <p:nvSpPr>
          <p:cNvPr id="29" name="Rectangle 28"/>
          <p:cNvSpPr/>
          <p:nvPr/>
        </p:nvSpPr>
        <p:spPr>
          <a:xfrm>
            <a:off x="0" y="214942"/>
            <a:ext cx="9144000" cy="646331"/>
          </a:xfrm>
          <a:prstGeom prst="rect">
            <a:avLst/>
          </a:prstGeom>
        </p:spPr>
        <p:txBody>
          <a:bodyPr wrap="square">
            <a:spAutoFit/>
          </a:bodyPr>
          <a:lstStyle/>
          <a:p>
            <a:pPr algn="ctr">
              <a:lnSpc>
                <a:spcPct val="90000"/>
              </a:lnSpc>
              <a:defRPr/>
            </a:pPr>
            <a:r>
              <a:rPr lang="en-US" sz="4000" dirty="0">
                <a:ea typeface="+mj-ea"/>
                <a:cs typeface="Times New Roman" panose="02020603050405020304" pitchFamily="18" charset="0"/>
              </a:rPr>
              <a:t>BC-819 Acts Like </a:t>
            </a:r>
            <a:r>
              <a:rPr lang="en-US" sz="4000" dirty="0" smtClean="0">
                <a:ea typeface="+mj-ea"/>
                <a:cs typeface="Times New Roman" panose="02020603050405020304" pitchFamily="18" charset="0"/>
              </a:rPr>
              <a:t>a </a:t>
            </a:r>
            <a:r>
              <a:rPr lang="en-US" sz="4000" dirty="0">
                <a:ea typeface="+mj-ea"/>
                <a:cs typeface="Times New Roman" panose="02020603050405020304" pitchFamily="18" charset="0"/>
              </a:rPr>
              <a:t>“Trojan Horse”</a:t>
            </a:r>
          </a:p>
        </p:txBody>
      </p:sp>
      <p:grpSp>
        <p:nvGrpSpPr>
          <p:cNvPr id="16" name="Group 32"/>
          <p:cNvGrpSpPr>
            <a:grpSpLocks/>
          </p:cNvGrpSpPr>
          <p:nvPr/>
        </p:nvGrpSpPr>
        <p:grpSpPr bwMode="auto">
          <a:xfrm>
            <a:off x="740568" y="1371600"/>
            <a:ext cx="3106737" cy="2757488"/>
            <a:chOff x="3087772" y="1155517"/>
            <a:chExt cx="3105922" cy="2757119"/>
          </a:xfrm>
        </p:grpSpPr>
        <p:sp>
          <p:nvSpPr>
            <p:cNvPr id="17452" name="TextBox 4104"/>
            <p:cNvSpPr txBox="1">
              <a:spLocks noChangeArrowheads="1"/>
            </p:cNvSpPr>
            <p:nvPr/>
          </p:nvSpPr>
          <p:spPr bwMode="auto">
            <a:xfrm>
              <a:off x="3523219" y="3389416"/>
              <a:ext cx="17748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400" b="1">
                  <a:solidFill>
                    <a:srgbClr val="008492"/>
                  </a:solidFill>
                </a:rPr>
                <a:t>BC-819 is instilled </a:t>
              </a:r>
              <a:br>
                <a:rPr lang="en-US" altLang="en-US" sz="1400" b="1">
                  <a:solidFill>
                    <a:srgbClr val="008492"/>
                  </a:solidFill>
                </a:rPr>
              </a:br>
              <a:r>
                <a:rPr lang="en-US" altLang="en-US" sz="1400" b="1">
                  <a:solidFill>
                    <a:srgbClr val="008492"/>
                  </a:solidFill>
                </a:rPr>
                <a:t>into bladder</a:t>
              </a:r>
            </a:p>
          </p:txBody>
        </p:sp>
        <p:grpSp>
          <p:nvGrpSpPr>
            <p:cNvPr id="17" name="Group 14"/>
            <p:cNvGrpSpPr>
              <a:grpSpLocks/>
            </p:cNvGrpSpPr>
            <p:nvPr/>
          </p:nvGrpSpPr>
          <p:grpSpPr bwMode="auto">
            <a:xfrm>
              <a:off x="3087772" y="1199790"/>
              <a:ext cx="2530646" cy="2215128"/>
              <a:chOff x="3291082" y="815206"/>
              <a:chExt cx="2219937" cy="2353926"/>
            </a:xfrm>
          </p:grpSpPr>
          <p:grpSp>
            <p:nvGrpSpPr>
              <p:cNvPr id="18" name="Group 13"/>
              <p:cNvGrpSpPr>
                <a:grpSpLocks/>
              </p:cNvGrpSpPr>
              <p:nvPr/>
            </p:nvGrpSpPr>
            <p:grpSpPr bwMode="auto">
              <a:xfrm>
                <a:off x="3291082" y="815206"/>
                <a:ext cx="2219937" cy="2353926"/>
                <a:chOff x="3291082" y="815206"/>
                <a:chExt cx="2219937" cy="2353926"/>
              </a:xfrm>
            </p:grpSpPr>
            <p:grpSp>
              <p:nvGrpSpPr>
                <p:cNvPr id="19" name="Group 11"/>
                <p:cNvGrpSpPr>
                  <a:grpSpLocks/>
                </p:cNvGrpSpPr>
                <p:nvPr/>
              </p:nvGrpSpPr>
              <p:grpSpPr bwMode="auto">
                <a:xfrm>
                  <a:off x="3291082" y="815206"/>
                  <a:ext cx="2219937" cy="2353926"/>
                  <a:chOff x="6501056" y="882868"/>
                  <a:chExt cx="2077116" cy="2209096"/>
                </a:xfrm>
              </p:grpSpPr>
              <p:sp>
                <p:nvSpPr>
                  <p:cNvPr id="7" name="Oval 6"/>
                  <p:cNvSpPr/>
                  <p:nvPr/>
                </p:nvSpPr>
                <p:spPr>
                  <a:xfrm>
                    <a:off x="6501056" y="883039"/>
                    <a:ext cx="2077733" cy="156397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Plaque 4"/>
                  <p:cNvSpPr/>
                  <p:nvPr/>
                </p:nvSpPr>
                <p:spPr>
                  <a:xfrm>
                    <a:off x="6994762" y="1864477"/>
                    <a:ext cx="1090322" cy="1195139"/>
                  </a:xfrm>
                  <a:custGeom>
                    <a:avLst/>
                    <a:gdLst>
                      <a:gd name="connsiteX0" fmla="*/ 0 w 2386014"/>
                      <a:gd name="connsiteY0" fmla="*/ 1128713 h 2257425"/>
                      <a:gd name="connsiteX1" fmla="*/ 1128713 w 2386014"/>
                      <a:gd name="connsiteY1" fmla="*/ 0 h 2257425"/>
                      <a:gd name="connsiteX2" fmla="*/ 1257302 w 2386014"/>
                      <a:gd name="connsiteY2" fmla="*/ 0 h 2257425"/>
                      <a:gd name="connsiteX3" fmla="*/ 2386015 w 2386014"/>
                      <a:gd name="connsiteY3" fmla="*/ 1128713 h 2257425"/>
                      <a:gd name="connsiteX4" fmla="*/ 2386014 w 2386014"/>
                      <a:gd name="connsiteY4" fmla="*/ 1128713 h 2257425"/>
                      <a:gd name="connsiteX5" fmla="*/ 1257301 w 2386014"/>
                      <a:gd name="connsiteY5" fmla="*/ 2257426 h 2257425"/>
                      <a:gd name="connsiteX6" fmla="*/ 1128713 w 2386014"/>
                      <a:gd name="connsiteY6" fmla="*/ 2257425 h 2257425"/>
                      <a:gd name="connsiteX7" fmla="*/ 0 w 2386014"/>
                      <a:gd name="connsiteY7" fmla="*/ 1128712 h 2257425"/>
                      <a:gd name="connsiteX8" fmla="*/ 0 w 2386014"/>
                      <a:gd name="connsiteY8" fmla="*/ 1128713 h 2257425"/>
                      <a:gd name="connsiteX0" fmla="*/ 0 w 2386015"/>
                      <a:gd name="connsiteY0" fmla="*/ 1128713 h 2257426"/>
                      <a:gd name="connsiteX1" fmla="*/ 1257302 w 2386015"/>
                      <a:gd name="connsiteY1" fmla="*/ 0 h 2257426"/>
                      <a:gd name="connsiteX2" fmla="*/ 2386015 w 2386015"/>
                      <a:gd name="connsiteY2" fmla="*/ 1128713 h 2257426"/>
                      <a:gd name="connsiteX3" fmla="*/ 2386014 w 2386015"/>
                      <a:gd name="connsiteY3" fmla="*/ 1128713 h 2257426"/>
                      <a:gd name="connsiteX4" fmla="*/ 1257301 w 2386015"/>
                      <a:gd name="connsiteY4" fmla="*/ 2257426 h 2257426"/>
                      <a:gd name="connsiteX5" fmla="*/ 1128713 w 2386015"/>
                      <a:gd name="connsiteY5" fmla="*/ 2257425 h 2257426"/>
                      <a:gd name="connsiteX6" fmla="*/ 0 w 2386015"/>
                      <a:gd name="connsiteY6" fmla="*/ 1128712 h 2257426"/>
                      <a:gd name="connsiteX7" fmla="*/ 0 w 2386015"/>
                      <a:gd name="connsiteY7" fmla="*/ 1128713 h 2257426"/>
                      <a:gd name="connsiteX0" fmla="*/ 0 w 2386015"/>
                      <a:gd name="connsiteY0" fmla="*/ 1 h 1128714"/>
                      <a:gd name="connsiteX1" fmla="*/ 2386015 w 2386015"/>
                      <a:gd name="connsiteY1" fmla="*/ 1 h 1128714"/>
                      <a:gd name="connsiteX2" fmla="*/ 2386014 w 2386015"/>
                      <a:gd name="connsiteY2" fmla="*/ 1 h 1128714"/>
                      <a:gd name="connsiteX3" fmla="*/ 1257301 w 2386015"/>
                      <a:gd name="connsiteY3" fmla="*/ 1128714 h 1128714"/>
                      <a:gd name="connsiteX4" fmla="*/ 1128713 w 2386015"/>
                      <a:gd name="connsiteY4" fmla="*/ 1128713 h 1128714"/>
                      <a:gd name="connsiteX5" fmla="*/ 0 w 2386015"/>
                      <a:gd name="connsiteY5" fmla="*/ 0 h 1128714"/>
                      <a:gd name="connsiteX6" fmla="*/ 0 w 2386015"/>
                      <a:gd name="connsiteY6" fmla="*/ 1 h 1128714"/>
                      <a:gd name="connsiteX0" fmla="*/ 758831 w 2386015"/>
                      <a:gd name="connsiteY0" fmla="*/ 17917 h 1128714"/>
                      <a:gd name="connsiteX1" fmla="*/ 2386015 w 2386015"/>
                      <a:gd name="connsiteY1" fmla="*/ 1 h 1128714"/>
                      <a:gd name="connsiteX2" fmla="*/ 2386014 w 2386015"/>
                      <a:gd name="connsiteY2" fmla="*/ 1 h 1128714"/>
                      <a:gd name="connsiteX3" fmla="*/ 1257301 w 2386015"/>
                      <a:gd name="connsiteY3" fmla="*/ 1128714 h 1128714"/>
                      <a:gd name="connsiteX4" fmla="*/ 1128713 w 2386015"/>
                      <a:gd name="connsiteY4" fmla="*/ 1128713 h 1128714"/>
                      <a:gd name="connsiteX5" fmla="*/ 0 w 2386015"/>
                      <a:gd name="connsiteY5" fmla="*/ 0 h 1128714"/>
                      <a:gd name="connsiteX6" fmla="*/ 758831 w 2386015"/>
                      <a:gd name="connsiteY6" fmla="*/ 17917 h 1128714"/>
                      <a:gd name="connsiteX0" fmla="*/ 101699 w 1728883"/>
                      <a:gd name="connsiteY0" fmla="*/ 17916 h 1128713"/>
                      <a:gd name="connsiteX1" fmla="*/ 1728883 w 1728883"/>
                      <a:gd name="connsiteY1" fmla="*/ 0 h 1128713"/>
                      <a:gd name="connsiteX2" fmla="*/ 1728882 w 1728883"/>
                      <a:gd name="connsiteY2" fmla="*/ 0 h 1128713"/>
                      <a:gd name="connsiteX3" fmla="*/ 600169 w 1728883"/>
                      <a:gd name="connsiteY3" fmla="*/ 1128713 h 1128713"/>
                      <a:gd name="connsiteX4" fmla="*/ 471581 w 1728883"/>
                      <a:gd name="connsiteY4" fmla="*/ 1128712 h 1128713"/>
                      <a:gd name="connsiteX5" fmla="*/ 0 w 1728883"/>
                      <a:gd name="connsiteY5" fmla="*/ 340405 h 1128713"/>
                      <a:gd name="connsiteX6" fmla="*/ 101699 w 1728883"/>
                      <a:gd name="connsiteY6" fmla="*/ 17916 h 1128713"/>
                      <a:gd name="connsiteX0" fmla="*/ 101699 w 1728883"/>
                      <a:gd name="connsiteY0" fmla="*/ 17916 h 1128713"/>
                      <a:gd name="connsiteX1" fmla="*/ 1728883 w 1728883"/>
                      <a:gd name="connsiteY1" fmla="*/ 0 h 1128713"/>
                      <a:gd name="connsiteX2" fmla="*/ 1728882 w 1728883"/>
                      <a:gd name="connsiteY2" fmla="*/ 0 h 1128713"/>
                      <a:gd name="connsiteX3" fmla="*/ 600169 w 1728883"/>
                      <a:gd name="connsiteY3" fmla="*/ 1128713 h 1128713"/>
                      <a:gd name="connsiteX4" fmla="*/ 471581 w 1728883"/>
                      <a:gd name="connsiteY4" fmla="*/ 1128712 h 1128713"/>
                      <a:gd name="connsiteX5" fmla="*/ 0 w 1728883"/>
                      <a:gd name="connsiteY5" fmla="*/ 340405 h 1128713"/>
                      <a:gd name="connsiteX6" fmla="*/ 101699 w 1728883"/>
                      <a:gd name="connsiteY6" fmla="*/ 17916 h 1128713"/>
                      <a:gd name="connsiteX0" fmla="*/ 101699 w 1728883"/>
                      <a:gd name="connsiteY0" fmla="*/ 17916 h 1128713"/>
                      <a:gd name="connsiteX1" fmla="*/ 1728883 w 1728883"/>
                      <a:gd name="connsiteY1" fmla="*/ 0 h 1128713"/>
                      <a:gd name="connsiteX2" fmla="*/ 860528 w 1728883"/>
                      <a:gd name="connsiteY2" fmla="*/ 53748 h 1128713"/>
                      <a:gd name="connsiteX3" fmla="*/ 600169 w 1728883"/>
                      <a:gd name="connsiteY3" fmla="*/ 1128713 h 1128713"/>
                      <a:gd name="connsiteX4" fmla="*/ 471581 w 1728883"/>
                      <a:gd name="connsiteY4" fmla="*/ 1128712 h 1128713"/>
                      <a:gd name="connsiteX5" fmla="*/ 0 w 1728883"/>
                      <a:gd name="connsiteY5" fmla="*/ 340405 h 1128713"/>
                      <a:gd name="connsiteX6" fmla="*/ 101699 w 1728883"/>
                      <a:gd name="connsiteY6" fmla="*/ 17916 h 1128713"/>
                      <a:gd name="connsiteX0" fmla="*/ 101699 w 1149981"/>
                      <a:gd name="connsiteY0" fmla="*/ 0 h 1110797"/>
                      <a:gd name="connsiteX1" fmla="*/ 1149981 w 1149981"/>
                      <a:gd name="connsiteY1" fmla="*/ 26875 h 1110797"/>
                      <a:gd name="connsiteX2" fmla="*/ 860528 w 1149981"/>
                      <a:gd name="connsiteY2" fmla="*/ 35832 h 1110797"/>
                      <a:gd name="connsiteX3" fmla="*/ 600169 w 1149981"/>
                      <a:gd name="connsiteY3" fmla="*/ 1110797 h 1110797"/>
                      <a:gd name="connsiteX4" fmla="*/ 471581 w 1149981"/>
                      <a:gd name="connsiteY4" fmla="*/ 1110796 h 1110797"/>
                      <a:gd name="connsiteX5" fmla="*/ 0 w 1149981"/>
                      <a:gd name="connsiteY5" fmla="*/ 322489 h 1110797"/>
                      <a:gd name="connsiteX6" fmla="*/ 101699 w 1149981"/>
                      <a:gd name="connsiteY6" fmla="*/ 0 h 1110797"/>
                      <a:gd name="connsiteX0" fmla="*/ 101699 w 1149981"/>
                      <a:gd name="connsiteY0" fmla="*/ 0 h 1110797"/>
                      <a:gd name="connsiteX1" fmla="*/ 1149981 w 1149981"/>
                      <a:gd name="connsiteY1" fmla="*/ 26875 h 1110797"/>
                      <a:gd name="connsiteX2" fmla="*/ 977873 w 1149981"/>
                      <a:gd name="connsiteY2" fmla="*/ 304574 h 1110797"/>
                      <a:gd name="connsiteX3" fmla="*/ 600169 w 1149981"/>
                      <a:gd name="connsiteY3" fmla="*/ 1110797 h 1110797"/>
                      <a:gd name="connsiteX4" fmla="*/ 471581 w 1149981"/>
                      <a:gd name="connsiteY4" fmla="*/ 1110796 h 1110797"/>
                      <a:gd name="connsiteX5" fmla="*/ 0 w 1149981"/>
                      <a:gd name="connsiteY5" fmla="*/ 322489 h 1110797"/>
                      <a:gd name="connsiteX6" fmla="*/ 101699 w 1149981"/>
                      <a:gd name="connsiteY6" fmla="*/ 0 h 1110797"/>
                      <a:gd name="connsiteX0" fmla="*/ 101699 w 1149981"/>
                      <a:gd name="connsiteY0" fmla="*/ 0 h 1110797"/>
                      <a:gd name="connsiteX1" fmla="*/ 1149981 w 1149981"/>
                      <a:gd name="connsiteY1" fmla="*/ 26875 h 1110797"/>
                      <a:gd name="connsiteX2" fmla="*/ 977873 w 1149981"/>
                      <a:gd name="connsiteY2" fmla="*/ 304574 h 1110797"/>
                      <a:gd name="connsiteX3" fmla="*/ 600169 w 1149981"/>
                      <a:gd name="connsiteY3" fmla="*/ 1110797 h 1110797"/>
                      <a:gd name="connsiteX4" fmla="*/ 471581 w 1149981"/>
                      <a:gd name="connsiteY4" fmla="*/ 1110796 h 1110797"/>
                      <a:gd name="connsiteX5" fmla="*/ 0 w 1149981"/>
                      <a:gd name="connsiteY5" fmla="*/ 322489 h 1110797"/>
                      <a:gd name="connsiteX6" fmla="*/ 101699 w 1149981"/>
                      <a:gd name="connsiteY6" fmla="*/ 0 h 1110797"/>
                      <a:gd name="connsiteX0" fmla="*/ 93366 w 1141648"/>
                      <a:gd name="connsiteY0" fmla="*/ 0 h 1110797"/>
                      <a:gd name="connsiteX1" fmla="*/ 1141648 w 1141648"/>
                      <a:gd name="connsiteY1" fmla="*/ 26875 h 1110797"/>
                      <a:gd name="connsiteX2" fmla="*/ 969540 w 1141648"/>
                      <a:gd name="connsiteY2" fmla="*/ 304574 h 1110797"/>
                      <a:gd name="connsiteX3" fmla="*/ 591836 w 1141648"/>
                      <a:gd name="connsiteY3" fmla="*/ 1110797 h 1110797"/>
                      <a:gd name="connsiteX4" fmla="*/ 463248 w 1141648"/>
                      <a:gd name="connsiteY4" fmla="*/ 1110796 h 1110797"/>
                      <a:gd name="connsiteX5" fmla="*/ 0 w 1141648"/>
                      <a:gd name="connsiteY5" fmla="*/ 244852 h 1110797"/>
                      <a:gd name="connsiteX6" fmla="*/ 93366 w 1141648"/>
                      <a:gd name="connsiteY6" fmla="*/ 0 h 1110797"/>
                      <a:gd name="connsiteX0" fmla="*/ 48567 w 1096849"/>
                      <a:gd name="connsiteY0" fmla="*/ 0 h 1110797"/>
                      <a:gd name="connsiteX1" fmla="*/ 1096849 w 1096849"/>
                      <a:gd name="connsiteY1" fmla="*/ 26875 h 1110797"/>
                      <a:gd name="connsiteX2" fmla="*/ 924741 w 1096849"/>
                      <a:gd name="connsiteY2" fmla="*/ 304574 h 1110797"/>
                      <a:gd name="connsiteX3" fmla="*/ 547037 w 1096849"/>
                      <a:gd name="connsiteY3" fmla="*/ 1110797 h 1110797"/>
                      <a:gd name="connsiteX4" fmla="*/ 418449 w 1096849"/>
                      <a:gd name="connsiteY4" fmla="*/ 1110796 h 1110797"/>
                      <a:gd name="connsiteX5" fmla="*/ 0 w 1096849"/>
                      <a:gd name="connsiteY5" fmla="*/ 157262 h 1110797"/>
                      <a:gd name="connsiteX6" fmla="*/ 48567 w 1096849"/>
                      <a:gd name="connsiteY6" fmla="*/ 0 h 1110797"/>
                      <a:gd name="connsiteX0" fmla="*/ 48567 w 1096849"/>
                      <a:gd name="connsiteY0" fmla="*/ 0 h 1110797"/>
                      <a:gd name="connsiteX1" fmla="*/ 1096849 w 1096849"/>
                      <a:gd name="connsiteY1" fmla="*/ 26875 h 1110797"/>
                      <a:gd name="connsiteX2" fmla="*/ 924741 w 1096849"/>
                      <a:gd name="connsiteY2" fmla="*/ 304574 h 1110797"/>
                      <a:gd name="connsiteX3" fmla="*/ 547037 w 1096849"/>
                      <a:gd name="connsiteY3" fmla="*/ 1110797 h 1110797"/>
                      <a:gd name="connsiteX4" fmla="*/ 418449 w 1096849"/>
                      <a:gd name="connsiteY4" fmla="*/ 1110796 h 1110797"/>
                      <a:gd name="connsiteX5" fmla="*/ 0 w 1096849"/>
                      <a:gd name="connsiteY5" fmla="*/ 157262 h 1110797"/>
                      <a:gd name="connsiteX6" fmla="*/ 48567 w 1096849"/>
                      <a:gd name="connsiteY6" fmla="*/ 0 h 1110797"/>
                      <a:gd name="connsiteX0" fmla="*/ 48567 w 924741"/>
                      <a:gd name="connsiteY0" fmla="*/ 0 h 1110797"/>
                      <a:gd name="connsiteX1" fmla="*/ 912810 w 924741"/>
                      <a:gd name="connsiteY1" fmla="*/ 2987 h 1110797"/>
                      <a:gd name="connsiteX2" fmla="*/ 924741 w 924741"/>
                      <a:gd name="connsiteY2" fmla="*/ 304574 h 1110797"/>
                      <a:gd name="connsiteX3" fmla="*/ 547037 w 924741"/>
                      <a:gd name="connsiteY3" fmla="*/ 1110797 h 1110797"/>
                      <a:gd name="connsiteX4" fmla="*/ 418449 w 924741"/>
                      <a:gd name="connsiteY4" fmla="*/ 1110796 h 1110797"/>
                      <a:gd name="connsiteX5" fmla="*/ 0 w 924741"/>
                      <a:gd name="connsiteY5" fmla="*/ 157262 h 1110797"/>
                      <a:gd name="connsiteX6" fmla="*/ 48567 w 924741"/>
                      <a:gd name="connsiteY6" fmla="*/ 0 h 1110797"/>
                      <a:gd name="connsiteX0" fmla="*/ 48567 w 912810"/>
                      <a:gd name="connsiteY0" fmla="*/ 0 h 1110797"/>
                      <a:gd name="connsiteX1" fmla="*/ 912810 w 912810"/>
                      <a:gd name="connsiteY1" fmla="*/ 2987 h 1110797"/>
                      <a:gd name="connsiteX2" fmla="*/ 866624 w 912810"/>
                      <a:gd name="connsiteY2" fmla="*/ 288648 h 1110797"/>
                      <a:gd name="connsiteX3" fmla="*/ 547037 w 912810"/>
                      <a:gd name="connsiteY3" fmla="*/ 1110797 h 1110797"/>
                      <a:gd name="connsiteX4" fmla="*/ 418449 w 912810"/>
                      <a:gd name="connsiteY4" fmla="*/ 1110796 h 1110797"/>
                      <a:gd name="connsiteX5" fmla="*/ 0 w 912810"/>
                      <a:gd name="connsiteY5" fmla="*/ 157262 h 1110797"/>
                      <a:gd name="connsiteX6" fmla="*/ 48567 w 912810"/>
                      <a:gd name="connsiteY6" fmla="*/ 0 h 1110797"/>
                      <a:gd name="connsiteX0" fmla="*/ 48567 w 912810"/>
                      <a:gd name="connsiteY0" fmla="*/ 0 h 1110797"/>
                      <a:gd name="connsiteX1" fmla="*/ 912810 w 912810"/>
                      <a:gd name="connsiteY1" fmla="*/ 2987 h 1110797"/>
                      <a:gd name="connsiteX2" fmla="*/ 866624 w 912810"/>
                      <a:gd name="connsiteY2" fmla="*/ 288648 h 1110797"/>
                      <a:gd name="connsiteX3" fmla="*/ 547037 w 912810"/>
                      <a:gd name="connsiteY3" fmla="*/ 1110797 h 1110797"/>
                      <a:gd name="connsiteX4" fmla="*/ 418449 w 912810"/>
                      <a:gd name="connsiteY4" fmla="*/ 1110796 h 1110797"/>
                      <a:gd name="connsiteX5" fmla="*/ 0 w 912810"/>
                      <a:gd name="connsiteY5" fmla="*/ 157262 h 1110797"/>
                      <a:gd name="connsiteX6" fmla="*/ 48567 w 912810"/>
                      <a:gd name="connsiteY6" fmla="*/ 0 h 1110797"/>
                      <a:gd name="connsiteX0" fmla="*/ 0 w 864243"/>
                      <a:gd name="connsiteY0" fmla="*/ 0 h 1110797"/>
                      <a:gd name="connsiteX1" fmla="*/ 864243 w 864243"/>
                      <a:gd name="connsiteY1" fmla="*/ 2987 h 1110797"/>
                      <a:gd name="connsiteX2" fmla="*/ 818057 w 864243"/>
                      <a:gd name="connsiteY2" fmla="*/ 288648 h 1110797"/>
                      <a:gd name="connsiteX3" fmla="*/ 498470 w 864243"/>
                      <a:gd name="connsiteY3" fmla="*/ 1110797 h 1110797"/>
                      <a:gd name="connsiteX4" fmla="*/ 369882 w 864243"/>
                      <a:gd name="connsiteY4" fmla="*/ 1110796 h 1110797"/>
                      <a:gd name="connsiteX5" fmla="*/ 33766 w 864243"/>
                      <a:gd name="connsiteY5" fmla="*/ 276702 h 1110797"/>
                      <a:gd name="connsiteX6" fmla="*/ 0 w 864243"/>
                      <a:gd name="connsiteY6" fmla="*/ 0 h 1110797"/>
                      <a:gd name="connsiteX0" fmla="*/ 0 w 864243"/>
                      <a:gd name="connsiteY0" fmla="*/ 0 h 1110797"/>
                      <a:gd name="connsiteX1" fmla="*/ 864243 w 864243"/>
                      <a:gd name="connsiteY1" fmla="*/ 2987 h 1110797"/>
                      <a:gd name="connsiteX2" fmla="*/ 818057 w 864243"/>
                      <a:gd name="connsiteY2" fmla="*/ 288648 h 1110797"/>
                      <a:gd name="connsiteX3" fmla="*/ 498470 w 864243"/>
                      <a:gd name="connsiteY3" fmla="*/ 1110797 h 1110797"/>
                      <a:gd name="connsiteX4" fmla="*/ 369882 w 864243"/>
                      <a:gd name="connsiteY4" fmla="*/ 1110796 h 1110797"/>
                      <a:gd name="connsiteX5" fmla="*/ 33766 w 864243"/>
                      <a:gd name="connsiteY5" fmla="*/ 276702 h 1110797"/>
                      <a:gd name="connsiteX6" fmla="*/ 0 w 864243"/>
                      <a:gd name="connsiteY6" fmla="*/ 0 h 1110797"/>
                      <a:gd name="connsiteX0" fmla="*/ 0 w 864243"/>
                      <a:gd name="connsiteY0" fmla="*/ 0 h 1110797"/>
                      <a:gd name="connsiteX1" fmla="*/ 864243 w 864243"/>
                      <a:gd name="connsiteY1" fmla="*/ 2987 h 1110797"/>
                      <a:gd name="connsiteX2" fmla="*/ 818057 w 864243"/>
                      <a:gd name="connsiteY2" fmla="*/ 288648 h 1110797"/>
                      <a:gd name="connsiteX3" fmla="*/ 498470 w 864243"/>
                      <a:gd name="connsiteY3" fmla="*/ 1110797 h 1110797"/>
                      <a:gd name="connsiteX4" fmla="*/ 369882 w 864243"/>
                      <a:gd name="connsiteY4" fmla="*/ 1110796 h 1110797"/>
                      <a:gd name="connsiteX5" fmla="*/ 33766 w 864243"/>
                      <a:gd name="connsiteY5" fmla="*/ 276702 h 1110797"/>
                      <a:gd name="connsiteX6" fmla="*/ 0 w 864243"/>
                      <a:gd name="connsiteY6" fmla="*/ 0 h 1110797"/>
                      <a:gd name="connsiteX0" fmla="*/ 0 w 864243"/>
                      <a:gd name="connsiteY0" fmla="*/ 0 h 1115253"/>
                      <a:gd name="connsiteX1" fmla="*/ 864243 w 864243"/>
                      <a:gd name="connsiteY1" fmla="*/ 2987 h 1115253"/>
                      <a:gd name="connsiteX2" fmla="*/ 818057 w 864243"/>
                      <a:gd name="connsiteY2" fmla="*/ 288648 h 1115253"/>
                      <a:gd name="connsiteX3" fmla="*/ 498470 w 864243"/>
                      <a:gd name="connsiteY3" fmla="*/ 1110797 h 1115253"/>
                      <a:gd name="connsiteX4" fmla="*/ 351016 w 864243"/>
                      <a:gd name="connsiteY4" fmla="*/ 1115253 h 1115253"/>
                      <a:gd name="connsiteX5" fmla="*/ 33766 w 864243"/>
                      <a:gd name="connsiteY5" fmla="*/ 276702 h 1115253"/>
                      <a:gd name="connsiteX6" fmla="*/ 0 w 864243"/>
                      <a:gd name="connsiteY6" fmla="*/ 0 h 1115253"/>
                      <a:gd name="connsiteX0" fmla="*/ 0 w 864243"/>
                      <a:gd name="connsiteY0" fmla="*/ 0 h 1119711"/>
                      <a:gd name="connsiteX1" fmla="*/ 864243 w 864243"/>
                      <a:gd name="connsiteY1" fmla="*/ 2987 h 1119711"/>
                      <a:gd name="connsiteX2" fmla="*/ 818057 w 864243"/>
                      <a:gd name="connsiteY2" fmla="*/ 288648 h 1119711"/>
                      <a:gd name="connsiteX3" fmla="*/ 524882 w 864243"/>
                      <a:gd name="connsiteY3" fmla="*/ 1119711 h 1119711"/>
                      <a:gd name="connsiteX4" fmla="*/ 351016 w 864243"/>
                      <a:gd name="connsiteY4" fmla="*/ 1115253 h 1119711"/>
                      <a:gd name="connsiteX5" fmla="*/ 33766 w 864243"/>
                      <a:gd name="connsiteY5" fmla="*/ 276702 h 1119711"/>
                      <a:gd name="connsiteX6" fmla="*/ 0 w 864243"/>
                      <a:gd name="connsiteY6" fmla="*/ 0 h 1119711"/>
                      <a:gd name="connsiteX0" fmla="*/ 0 w 864243"/>
                      <a:gd name="connsiteY0" fmla="*/ 0 h 1119711"/>
                      <a:gd name="connsiteX1" fmla="*/ 864243 w 864243"/>
                      <a:gd name="connsiteY1" fmla="*/ 2987 h 1119711"/>
                      <a:gd name="connsiteX2" fmla="*/ 818057 w 864243"/>
                      <a:gd name="connsiteY2" fmla="*/ 288648 h 1119711"/>
                      <a:gd name="connsiteX3" fmla="*/ 524882 w 864243"/>
                      <a:gd name="connsiteY3" fmla="*/ 1119711 h 1119711"/>
                      <a:gd name="connsiteX4" fmla="*/ 351016 w 864243"/>
                      <a:gd name="connsiteY4" fmla="*/ 1117344 h 1119711"/>
                      <a:gd name="connsiteX5" fmla="*/ 33766 w 864243"/>
                      <a:gd name="connsiteY5" fmla="*/ 276702 h 1119711"/>
                      <a:gd name="connsiteX6" fmla="*/ 0 w 864243"/>
                      <a:gd name="connsiteY6" fmla="*/ 0 h 111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4243" h="1119711">
                        <a:moveTo>
                          <a:pt x="0" y="0"/>
                        </a:moveTo>
                        <a:lnTo>
                          <a:pt x="864243" y="2987"/>
                        </a:lnTo>
                        <a:lnTo>
                          <a:pt x="818057" y="288648"/>
                        </a:lnTo>
                        <a:cubicBezTo>
                          <a:pt x="719204" y="423019"/>
                          <a:pt x="524882" y="496340"/>
                          <a:pt x="524882" y="1119711"/>
                        </a:cubicBezTo>
                        <a:lnTo>
                          <a:pt x="351016" y="1117344"/>
                        </a:lnTo>
                        <a:cubicBezTo>
                          <a:pt x="351016" y="493973"/>
                          <a:pt x="45536" y="367279"/>
                          <a:pt x="33766" y="276702"/>
                        </a:cubicBez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8"/>
                  <p:cNvSpPr/>
                  <p:nvPr/>
                </p:nvSpPr>
                <p:spPr>
                  <a:xfrm>
                    <a:off x="6610479" y="954272"/>
                    <a:ext cx="1847164" cy="14167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Plaque 4"/>
                  <p:cNvSpPr/>
                  <p:nvPr/>
                </p:nvSpPr>
                <p:spPr>
                  <a:xfrm>
                    <a:off x="7057289" y="1919881"/>
                    <a:ext cx="940516" cy="1142901"/>
                  </a:xfrm>
                  <a:custGeom>
                    <a:avLst/>
                    <a:gdLst>
                      <a:gd name="connsiteX0" fmla="*/ 0 w 2386014"/>
                      <a:gd name="connsiteY0" fmla="*/ 1128713 h 2257425"/>
                      <a:gd name="connsiteX1" fmla="*/ 1128713 w 2386014"/>
                      <a:gd name="connsiteY1" fmla="*/ 0 h 2257425"/>
                      <a:gd name="connsiteX2" fmla="*/ 1257302 w 2386014"/>
                      <a:gd name="connsiteY2" fmla="*/ 0 h 2257425"/>
                      <a:gd name="connsiteX3" fmla="*/ 2386015 w 2386014"/>
                      <a:gd name="connsiteY3" fmla="*/ 1128713 h 2257425"/>
                      <a:gd name="connsiteX4" fmla="*/ 2386014 w 2386014"/>
                      <a:gd name="connsiteY4" fmla="*/ 1128713 h 2257425"/>
                      <a:gd name="connsiteX5" fmla="*/ 1257301 w 2386014"/>
                      <a:gd name="connsiteY5" fmla="*/ 2257426 h 2257425"/>
                      <a:gd name="connsiteX6" fmla="*/ 1128713 w 2386014"/>
                      <a:gd name="connsiteY6" fmla="*/ 2257425 h 2257425"/>
                      <a:gd name="connsiteX7" fmla="*/ 0 w 2386014"/>
                      <a:gd name="connsiteY7" fmla="*/ 1128712 h 2257425"/>
                      <a:gd name="connsiteX8" fmla="*/ 0 w 2386014"/>
                      <a:gd name="connsiteY8" fmla="*/ 1128713 h 2257425"/>
                      <a:gd name="connsiteX0" fmla="*/ 0 w 2386015"/>
                      <a:gd name="connsiteY0" fmla="*/ 1128713 h 2257426"/>
                      <a:gd name="connsiteX1" fmla="*/ 1257302 w 2386015"/>
                      <a:gd name="connsiteY1" fmla="*/ 0 h 2257426"/>
                      <a:gd name="connsiteX2" fmla="*/ 2386015 w 2386015"/>
                      <a:gd name="connsiteY2" fmla="*/ 1128713 h 2257426"/>
                      <a:gd name="connsiteX3" fmla="*/ 2386014 w 2386015"/>
                      <a:gd name="connsiteY3" fmla="*/ 1128713 h 2257426"/>
                      <a:gd name="connsiteX4" fmla="*/ 1257301 w 2386015"/>
                      <a:gd name="connsiteY4" fmla="*/ 2257426 h 2257426"/>
                      <a:gd name="connsiteX5" fmla="*/ 1128713 w 2386015"/>
                      <a:gd name="connsiteY5" fmla="*/ 2257425 h 2257426"/>
                      <a:gd name="connsiteX6" fmla="*/ 0 w 2386015"/>
                      <a:gd name="connsiteY6" fmla="*/ 1128712 h 2257426"/>
                      <a:gd name="connsiteX7" fmla="*/ 0 w 2386015"/>
                      <a:gd name="connsiteY7" fmla="*/ 1128713 h 2257426"/>
                      <a:gd name="connsiteX0" fmla="*/ 0 w 2386015"/>
                      <a:gd name="connsiteY0" fmla="*/ 1 h 1128714"/>
                      <a:gd name="connsiteX1" fmla="*/ 2386015 w 2386015"/>
                      <a:gd name="connsiteY1" fmla="*/ 1 h 1128714"/>
                      <a:gd name="connsiteX2" fmla="*/ 2386014 w 2386015"/>
                      <a:gd name="connsiteY2" fmla="*/ 1 h 1128714"/>
                      <a:gd name="connsiteX3" fmla="*/ 1257301 w 2386015"/>
                      <a:gd name="connsiteY3" fmla="*/ 1128714 h 1128714"/>
                      <a:gd name="connsiteX4" fmla="*/ 1128713 w 2386015"/>
                      <a:gd name="connsiteY4" fmla="*/ 1128713 h 1128714"/>
                      <a:gd name="connsiteX5" fmla="*/ 0 w 2386015"/>
                      <a:gd name="connsiteY5" fmla="*/ 0 h 1128714"/>
                      <a:gd name="connsiteX6" fmla="*/ 0 w 2386015"/>
                      <a:gd name="connsiteY6" fmla="*/ 1 h 1128714"/>
                      <a:gd name="connsiteX0" fmla="*/ 758831 w 2386015"/>
                      <a:gd name="connsiteY0" fmla="*/ 17917 h 1128714"/>
                      <a:gd name="connsiteX1" fmla="*/ 2386015 w 2386015"/>
                      <a:gd name="connsiteY1" fmla="*/ 1 h 1128714"/>
                      <a:gd name="connsiteX2" fmla="*/ 2386014 w 2386015"/>
                      <a:gd name="connsiteY2" fmla="*/ 1 h 1128714"/>
                      <a:gd name="connsiteX3" fmla="*/ 1257301 w 2386015"/>
                      <a:gd name="connsiteY3" fmla="*/ 1128714 h 1128714"/>
                      <a:gd name="connsiteX4" fmla="*/ 1128713 w 2386015"/>
                      <a:gd name="connsiteY4" fmla="*/ 1128713 h 1128714"/>
                      <a:gd name="connsiteX5" fmla="*/ 0 w 2386015"/>
                      <a:gd name="connsiteY5" fmla="*/ 0 h 1128714"/>
                      <a:gd name="connsiteX6" fmla="*/ 758831 w 2386015"/>
                      <a:gd name="connsiteY6" fmla="*/ 17917 h 1128714"/>
                      <a:gd name="connsiteX0" fmla="*/ 101699 w 1728883"/>
                      <a:gd name="connsiteY0" fmla="*/ 17916 h 1128713"/>
                      <a:gd name="connsiteX1" fmla="*/ 1728883 w 1728883"/>
                      <a:gd name="connsiteY1" fmla="*/ 0 h 1128713"/>
                      <a:gd name="connsiteX2" fmla="*/ 1728882 w 1728883"/>
                      <a:gd name="connsiteY2" fmla="*/ 0 h 1128713"/>
                      <a:gd name="connsiteX3" fmla="*/ 600169 w 1728883"/>
                      <a:gd name="connsiteY3" fmla="*/ 1128713 h 1128713"/>
                      <a:gd name="connsiteX4" fmla="*/ 471581 w 1728883"/>
                      <a:gd name="connsiteY4" fmla="*/ 1128712 h 1128713"/>
                      <a:gd name="connsiteX5" fmla="*/ 0 w 1728883"/>
                      <a:gd name="connsiteY5" fmla="*/ 340405 h 1128713"/>
                      <a:gd name="connsiteX6" fmla="*/ 101699 w 1728883"/>
                      <a:gd name="connsiteY6" fmla="*/ 17916 h 1128713"/>
                      <a:gd name="connsiteX0" fmla="*/ 101699 w 1728883"/>
                      <a:gd name="connsiteY0" fmla="*/ 17916 h 1128713"/>
                      <a:gd name="connsiteX1" fmla="*/ 1728883 w 1728883"/>
                      <a:gd name="connsiteY1" fmla="*/ 0 h 1128713"/>
                      <a:gd name="connsiteX2" fmla="*/ 1728882 w 1728883"/>
                      <a:gd name="connsiteY2" fmla="*/ 0 h 1128713"/>
                      <a:gd name="connsiteX3" fmla="*/ 600169 w 1728883"/>
                      <a:gd name="connsiteY3" fmla="*/ 1128713 h 1128713"/>
                      <a:gd name="connsiteX4" fmla="*/ 471581 w 1728883"/>
                      <a:gd name="connsiteY4" fmla="*/ 1128712 h 1128713"/>
                      <a:gd name="connsiteX5" fmla="*/ 0 w 1728883"/>
                      <a:gd name="connsiteY5" fmla="*/ 340405 h 1128713"/>
                      <a:gd name="connsiteX6" fmla="*/ 101699 w 1728883"/>
                      <a:gd name="connsiteY6" fmla="*/ 17916 h 1128713"/>
                      <a:gd name="connsiteX0" fmla="*/ 101699 w 1728883"/>
                      <a:gd name="connsiteY0" fmla="*/ 17916 h 1128713"/>
                      <a:gd name="connsiteX1" fmla="*/ 1728883 w 1728883"/>
                      <a:gd name="connsiteY1" fmla="*/ 0 h 1128713"/>
                      <a:gd name="connsiteX2" fmla="*/ 860528 w 1728883"/>
                      <a:gd name="connsiteY2" fmla="*/ 53748 h 1128713"/>
                      <a:gd name="connsiteX3" fmla="*/ 600169 w 1728883"/>
                      <a:gd name="connsiteY3" fmla="*/ 1128713 h 1128713"/>
                      <a:gd name="connsiteX4" fmla="*/ 471581 w 1728883"/>
                      <a:gd name="connsiteY4" fmla="*/ 1128712 h 1128713"/>
                      <a:gd name="connsiteX5" fmla="*/ 0 w 1728883"/>
                      <a:gd name="connsiteY5" fmla="*/ 340405 h 1128713"/>
                      <a:gd name="connsiteX6" fmla="*/ 101699 w 1728883"/>
                      <a:gd name="connsiteY6" fmla="*/ 17916 h 1128713"/>
                      <a:gd name="connsiteX0" fmla="*/ 101699 w 1149981"/>
                      <a:gd name="connsiteY0" fmla="*/ 0 h 1110797"/>
                      <a:gd name="connsiteX1" fmla="*/ 1149981 w 1149981"/>
                      <a:gd name="connsiteY1" fmla="*/ 26875 h 1110797"/>
                      <a:gd name="connsiteX2" fmla="*/ 860528 w 1149981"/>
                      <a:gd name="connsiteY2" fmla="*/ 35832 h 1110797"/>
                      <a:gd name="connsiteX3" fmla="*/ 600169 w 1149981"/>
                      <a:gd name="connsiteY3" fmla="*/ 1110797 h 1110797"/>
                      <a:gd name="connsiteX4" fmla="*/ 471581 w 1149981"/>
                      <a:gd name="connsiteY4" fmla="*/ 1110796 h 1110797"/>
                      <a:gd name="connsiteX5" fmla="*/ 0 w 1149981"/>
                      <a:gd name="connsiteY5" fmla="*/ 322489 h 1110797"/>
                      <a:gd name="connsiteX6" fmla="*/ 101699 w 1149981"/>
                      <a:gd name="connsiteY6" fmla="*/ 0 h 1110797"/>
                      <a:gd name="connsiteX0" fmla="*/ 101699 w 1149981"/>
                      <a:gd name="connsiteY0" fmla="*/ 0 h 1110797"/>
                      <a:gd name="connsiteX1" fmla="*/ 1149981 w 1149981"/>
                      <a:gd name="connsiteY1" fmla="*/ 26875 h 1110797"/>
                      <a:gd name="connsiteX2" fmla="*/ 977873 w 1149981"/>
                      <a:gd name="connsiteY2" fmla="*/ 304574 h 1110797"/>
                      <a:gd name="connsiteX3" fmla="*/ 600169 w 1149981"/>
                      <a:gd name="connsiteY3" fmla="*/ 1110797 h 1110797"/>
                      <a:gd name="connsiteX4" fmla="*/ 471581 w 1149981"/>
                      <a:gd name="connsiteY4" fmla="*/ 1110796 h 1110797"/>
                      <a:gd name="connsiteX5" fmla="*/ 0 w 1149981"/>
                      <a:gd name="connsiteY5" fmla="*/ 322489 h 1110797"/>
                      <a:gd name="connsiteX6" fmla="*/ 101699 w 1149981"/>
                      <a:gd name="connsiteY6" fmla="*/ 0 h 1110797"/>
                      <a:gd name="connsiteX0" fmla="*/ 101699 w 1149981"/>
                      <a:gd name="connsiteY0" fmla="*/ 0 h 1110797"/>
                      <a:gd name="connsiteX1" fmla="*/ 1149981 w 1149981"/>
                      <a:gd name="connsiteY1" fmla="*/ 26875 h 1110797"/>
                      <a:gd name="connsiteX2" fmla="*/ 977873 w 1149981"/>
                      <a:gd name="connsiteY2" fmla="*/ 304574 h 1110797"/>
                      <a:gd name="connsiteX3" fmla="*/ 600169 w 1149981"/>
                      <a:gd name="connsiteY3" fmla="*/ 1110797 h 1110797"/>
                      <a:gd name="connsiteX4" fmla="*/ 471581 w 1149981"/>
                      <a:gd name="connsiteY4" fmla="*/ 1110796 h 1110797"/>
                      <a:gd name="connsiteX5" fmla="*/ 0 w 1149981"/>
                      <a:gd name="connsiteY5" fmla="*/ 322489 h 1110797"/>
                      <a:gd name="connsiteX6" fmla="*/ 101699 w 1149981"/>
                      <a:gd name="connsiteY6" fmla="*/ 0 h 1110797"/>
                      <a:gd name="connsiteX0" fmla="*/ 101699 w 1149981"/>
                      <a:gd name="connsiteY0" fmla="*/ 0 h 1110797"/>
                      <a:gd name="connsiteX1" fmla="*/ 1149981 w 1149981"/>
                      <a:gd name="connsiteY1" fmla="*/ 26875 h 1110797"/>
                      <a:gd name="connsiteX2" fmla="*/ 1061436 w 1149981"/>
                      <a:gd name="connsiteY2" fmla="*/ 234763 h 1110797"/>
                      <a:gd name="connsiteX3" fmla="*/ 600169 w 1149981"/>
                      <a:gd name="connsiteY3" fmla="*/ 1110797 h 1110797"/>
                      <a:gd name="connsiteX4" fmla="*/ 471581 w 1149981"/>
                      <a:gd name="connsiteY4" fmla="*/ 1110796 h 1110797"/>
                      <a:gd name="connsiteX5" fmla="*/ 0 w 1149981"/>
                      <a:gd name="connsiteY5" fmla="*/ 322489 h 1110797"/>
                      <a:gd name="connsiteX6" fmla="*/ 101699 w 1149981"/>
                      <a:gd name="connsiteY6" fmla="*/ 0 h 1110797"/>
                      <a:gd name="connsiteX0" fmla="*/ 227044 w 1275326"/>
                      <a:gd name="connsiteY0" fmla="*/ 0 h 1110797"/>
                      <a:gd name="connsiteX1" fmla="*/ 1275326 w 1275326"/>
                      <a:gd name="connsiteY1" fmla="*/ 26875 h 1110797"/>
                      <a:gd name="connsiteX2" fmla="*/ 1186781 w 1275326"/>
                      <a:gd name="connsiteY2" fmla="*/ 234763 h 1110797"/>
                      <a:gd name="connsiteX3" fmla="*/ 725514 w 1275326"/>
                      <a:gd name="connsiteY3" fmla="*/ 1110797 h 1110797"/>
                      <a:gd name="connsiteX4" fmla="*/ 596926 w 1275326"/>
                      <a:gd name="connsiteY4" fmla="*/ 1110796 h 1110797"/>
                      <a:gd name="connsiteX5" fmla="*/ 0 w 1275326"/>
                      <a:gd name="connsiteY5" fmla="*/ 229407 h 1110797"/>
                      <a:gd name="connsiteX6" fmla="*/ 227044 w 1275326"/>
                      <a:gd name="connsiteY6" fmla="*/ 0 h 1110797"/>
                      <a:gd name="connsiteX0" fmla="*/ 227044 w 1275326"/>
                      <a:gd name="connsiteY0" fmla="*/ 0 h 1110797"/>
                      <a:gd name="connsiteX1" fmla="*/ 1275326 w 1275326"/>
                      <a:gd name="connsiteY1" fmla="*/ 26875 h 1110797"/>
                      <a:gd name="connsiteX2" fmla="*/ 1186781 w 1275326"/>
                      <a:gd name="connsiteY2" fmla="*/ 234763 h 1110797"/>
                      <a:gd name="connsiteX3" fmla="*/ 725514 w 1275326"/>
                      <a:gd name="connsiteY3" fmla="*/ 1110797 h 1110797"/>
                      <a:gd name="connsiteX4" fmla="*/ 587234 w 1275326"/>
                      <a:gd name="connsiteY4" fmla="*/ 1110796 h 1110797"/>
                      <a:gd name="connsiteX5" fmla="*/ 0 w 1275326"/>
                      <a:gd name="connsiteY5" fmla="*/ 229407 h 1110797"/>
                      <a:gd name="connsiteX6" fmla="*/ 227044 w 1275326"/>
                      <a:gd name="connsiteY6" fmla="*/ 0 h 1110797"/>
                      <a:gd name="connsiteX0" fmla="*/ 227044 w 1275326"/>
                      <a:gd name="connsiteY0" fmla="*/ 0 h 1117777"/>
                      <a:gd name="connsiteX1" fmla="*/ 1275326 w 1275326"/>
                      <a:gd name="connsiteY1" fmla="*/ 26875 h 1117777"/>
                      <a:gd name="connsiteX2" fmla="*/ 1186781 w 1275326"/>
                      <a:gd name="connsiteY2" fmla="*/ 234763 h 1117777"/>
                      <a:gd name="connsiteX3" fmla="*/ 738437 w 1275326"/>
                      <a:gd name="connsiteY3" fmla="*/ 1117777 h 1117777"/>
                      <a:gd name="connsiteX4" fmla="*/ 587234 w 1275326"/>
                      <a:gd name="connsiteY4" fmla="*/ 1110796 h 1117777"/>
                      <a:gd name="connsiteX5" fmla="*/ 0 w 1275326"/>
                      <a:gd name="connsiteY5" fmla="*/ 229407 h 1117777"/>
                      <a:gd name="connsiteX6" fmla="*/ 227044 w 1275326"/>
                      <a:gd name="connsiteY6" fmla="*/ 0 h 1117777"/>
                      <a:gd name="connsiteX0" fmla="*/ 227044 w 1275326"/>
                      <a:gd name="connsiteY0" fmla="*/ 0 h 1117777"/>
                      <a:gd name="connsiteX1" fmla="*/ 1275326 w 1275326"/>
                      <a:gd name="connsiteY1" fmla="*/ 26875 h 1117777"/>
                      <a:gd name="connsiteX2" fmla="*/ 1186781 w 1275326"/>
                      <a:gd name="connsiteY2" fmla="*/ 234763 h 1117777"/>
                      <a:gd name="connsiteX3" fmla="*/ 738437 w 1275326"/>
                      <a:gd name="connsiteY3" fmla="*/ 1117777 h 1117777"/>
                      <a:gd name="connsiteX4" fmla="*/ 590464 w 1275326"/>
                      <a:gd name="connsiteY4" fmla="*/ 1115449 h 1117777"/>
                      <a:gd name="connsiteX5" fmla="*/ 0 w 1275326"/>
                      <a:gd name="connsiteY5" fmla="*/ 229407 h 1117777"/>
                      <a:gd name="connsiteX6" fmla="*/ 227044 w 1275326"/>
                      <a:gd name="connsiteY6" fmla="*/ 0 h 111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5326" h="1117777">
                        <a:moveTo>
                          <a:pt x="227044" y="0"/>
                        </a:moveTo>
                        <a:lnTo>
                          <a:pt x="1275326" y="26875"/>
                        </a:lnTo>
                        <a:lnTo>
                          <a:pt x="1186781" y="234763"/>
                        </a:lnTo>
                        <a:cubicBezTo>
                          <a:pt x="1024967" y="369134"/>
                          <a:pt x="738437" y="494406"/>
                          <a:pt x="738437" y="1117777"/>
                        </a:cubicBezTo>
                        <a:lnTo>
                          <a:pt x="590464" y="1115449"/>
                        </a:lnTo>
                        <a:cubicBezTo>
                          <a:pt x="590464" y="492078"/>
                          <a:pt x="146167" y="327946"/>
                          <a:pt x="0" y="229407"/>
                        </a:cubicBezTo>
                        <a:lnTo>
                          <a:pt x="22704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1"/>
                  <p:cNvSpPr/>
                  <p:nvPr/>
                </p:nvSpPr>
                <p:spPr>
                  <a:xfrm rot="16200000">
                    <a:off x="7107394" y="2599477"/>
                    <a:ext cx="883295" cy="100304"/>
                  </a:xfrm>
                  <a:custGeom>
                    <a:avLst/>
                    <a:gdLst>
                      <a:gd name="connsiteX0" fmla="*/ 0 w 2427288"/>
                      <a:gd name="connsiteY0" fmla="*/ 0 h 134258"/>
                      <a:gd name="connsiteX1" fmla="*/ 2427288 w 2427288"/>
                      <a:gd name="connsiteY1" fmla="*/ 0 h 134258"/>
                      <a:gd name="connsiteX2" fmla="*/ 2427288 w 2427288"/>
                      <a:gd name="connsiteY2" fmla="*/ 134258 h 134258"/>
                      <a:gd name="connsiteX3" fmla="*/ 0 w 2427288"/>
                      <a:gd name="connsiteY3" fmla="*/ 134258 h 134258"/>
                      <a:gd name="connsiteX4" fmla="*/ 0 w 2427288"/>
                      <a:gd name="connsiteY4" fmla="*/ 0 h 134258"/>
                      <a:gd name="connsiteX0" fmla="*/ 0 w 2427288"/>
                      <a:gd name="connsiteY0" fmla="*/ 0 h 134258"/>
                      <a:gd name="connsiteX1" fmla="*/ 2089150 w 2427288"/>
                      <a:gd name="connsiteY1" fmla="*/ 0 h 134258"/>
                      <a:gd name="connsiteX2" fmla="*/ 2427288 w 2427288"/>
                      <a:gd name="connsiteY2" fmla="*/ 134258 h 134258"/>
                      <a:gd name="connsiteX3" fmla="*/ 0 w 2427288"/>
                      <a:gd name="connsiteY3" fmla="*/ 134258 h 134258"/>
                      <a:gd name="connsiteX4" fmla="*/ 0 w 2427288"/>
                      <a:gd name="connsiteY4" fmla="*/ 0 h 134258"/>
                      <a:gd name="connsiteX0" fmla="*/ 0 w 2427288"/>
                      <a:gd name="connsiteY0" fmla="*/ 0 h 134258"/>
                      <a:gd name="connsiteX1" fmla="*/ 2290855 w 2427288"/>
                      <a:gd name="connsiteY1" fmla="*/ 4 h 134258"/>
                      <a:gd name="connsiteX2" fmla="*/ 2427288 w 2427288"/>
                      <a:gd name="connsiteY2" fmla="*/ 134258 h 134258"/>
                      <a:gd name="connsiteX3" fmla="*/ 0 w 2427288"/>
                      <a:gd name="connsiteY3" fmla="*/ 134258 h 134258"/>
                      <a:gd name="connsiteX4" fmla="*/ 0 w 2427288"/>
                      <a:gd name="connsiteY4" fmla="*/ 0 h 134258"/>
                      <a:gd name="connsiteX0" fmla="*/ 0 w 2427288"/>
                      <a:gd name="connsiteY0" fmla="*/ 0 h 134258"/>
                      <a:gd name="connsiteX1" fmla="*/ 2169001 w 2427288"/>
                      <a:gd name="connsiteY1" fmla="*/ 6 h 134258"/>
                      <a:gd name="connsiteX2" fmla="*/ 2427288 w 2427288"/>
                      <a:gd name="connsiteY2" fmla="*/ 134258 h 134258"/>
                      <a:gd name="connsiteX3" fmla="*/ 0 w 2427288"/>
                      <a:gd name="connsiteY3" fmla="*/ 134258 h 134258"/>
                      <a:gd name="connsiteX4" fmla="*/ 0 w 2427288"/>
                      <a:gd name="connsiteY4" fmla="*/ 0 h 13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7288" h="134258">
                        <a:moveTo>
                          <a:pt x="0" y="0"/>
                        </a:moveTo>
                        <a:lnTo>
                          <a:pt x="2169001" y="6"/>
                        </a:lnTo>
                        <a:lnTo>
                          <a:pt x="2427288" y="134258"/>
                        </a:lnTo>
                        <a:lnTo>
                          <a:pt x="0" y="134258"/>
                        </a:lnTo>
                        <a:lnTo>
                          <a:pt x="0" y="0"/>
                        </a:lnTo>
                        <a:close/>
                      </a:path>
                    </a:pathLst>
                  </a:custGeom>
                  <a:solidFill>
                    <a:schemeClr val="bg1">
                      <a:lumMod val="6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17477"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t="56554"/>
                <a:stretch>
                  <a:fillRect/>
                </a:stretch>
              </p:blipFill>
              <p:spPr bwMode="auto">
                <a:xfrm>
                  <a:off x="3482692" y="1365571"/>
                  <a:ext cx="1834431" cy="96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 name="Group 38"/>
              <p:cNvGrpSpPr>
                <a:grpSpLocks/>
              </p:cNvGrpSpPr>
              <p:nvPr/>
            </p:nvGrpSpPr>
            <p:grpSpPr bwMode="auto">
              <a:xfrm flipH="1">
                <a:off x="3912538" y="1827702"/>
                <a:ext cx="1064445" cy="627560"/>
                <a:chOff x="3332485" y="2010495"/>
                <a:chExt cx="1599364" cy="981330"/>
              </a:xfrm>
            </p:grpSpPr>
            <p:sp>
              <p:nvSpPr>
                <p:cNvPr id="21" name="Arc 20"/>
                <p:cNvSpPr/>
                <p:nvPr/>
              </p:nvSpPr>
              <p:spPr>
                <a:xfrm>
                  <a:off x="3332362" y="2010078"/>
                  <a:ext cx="828378" cy="886235"/>
                </a:xfrm>
                <a:prstGeom prst="arc">
                  <a:avLst/>
                </a:prstGeom>
                <a:ln>
                  <a:solidFill>
                    <a:schemeClr val="bg1">
                      <a:lumMod val="50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0" name="Arc 39"/>
                <p:cNvSpPr/>
                <p:nvPr/>
              </p:nvSpPr>
              <p:spPr>
                <a:xfrm flipH="1">
                  <a:off x="4227680" y="2226362"/>
                  <a:ext cx="665212" cy="764905"/>
                </a:xfrm>
                <a:prstGeom prst="arc">
                  <a:avLst>
                    <a:gd name="adj1" fmla="val 16200000"/>
                    <a:gd name="adj2" fmla="val 21527350"/>
                  </a:avLst>
                </a:prstGeom>
                <a:ln>
                  <a:solidFill>
                    <a:schemeClr val="bg1">
                      <a:lumMod val="50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grpSp>
          <p:nvGrpSpPr>
            <p:cNvPr id="22" name="Group 26"/>
            <p:cNvGrpSpPr/>
            <p:nvPr/>
          </p:nvGrpSpPr>
          <p:grpSpPr>
            <a:xfrm rot="13144996">
              <a:off x="5253649" y="1917927"/>
              <a:ext cx="292309" cy="427810"/>
              <a:chOff x="5396361" y="1762879"/>
              <a:chExt cx="219435" cy="321155"/>
            </a:xfrm>
            <a:solidFill>
              <a:srgbClr val="008492"/>
            </a:solidFill>
          </p:grpSpPr>
          <p:sp>
            <p:nvSpPr>
              <p:cNvPr id="25" name="Oval 24"/>
              <p:cNvSpPr/>
              <p:nvPr/>
            </p:nvSpPr>
            <p:spPr>
              <a:xfrm>
                <a:off x="5481480" y="1854319"/>
                <a:ext cx="91440" cy="91440"/>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6" name="Oval 115"/>
              <p:cNvSpPr/>
              <p:nvPr/>
            </p:nvSpPr>
            <p:spPr>
              <a:xfrm>
                <a:off x="5478636" y="1907284"/>
                <a:ext cx="91440" cy="91440"/>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7" name="Oval 116"/>
              <p:cNvSpPr/>
              <p:nvPr/>
            </p:nvSpPr>
            <p:spPr>
              <a:xfrm>
                <a:off x="5444616" y="1940832"/>
                <a:ext cx="91440" cy="91440"/>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0" name="Oval 119"/>
              <p:cNvSpPr/>
              <p:nvPr/>
            </p:nvSpPr>
            <p:spPr>
              <a:xfrm>
                <a:off x="5481480" y="1964639"/>
                <a:ext cx="91440" cy="91440"/>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1" name="Oval 120"/>
              <p:cNvSpPr/>
              <p:nvPr/>
            </p:nvSpPr>
            <p:spPr>
              <a:xfrm>
                <a:off x="5470360" y="1992594"/>
                <a:ext cx="91440" cy="91440"/>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2" name="Oval 121"/>
              <p:cNvSpPr/>
              <p:nvPr/>
            </p:nvSpPr>
            <p:spPr>
              <a:xfrm>
                <a:off x="5435760" y="1882295"/>
                <a:ext cx="91440" cy="91440"/>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3" name="Oval 122"/>
              <p:cNvSpPr/>
              <p:nvPr/>
            </p:nvSpPr>
            <p:spPr>
              <a:xfrm>
                <a:off x="5424640" y="1820123"/>
                <a:ext cx="91440" cy="91440"/>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4" name="Oval 123"/>
              <p:cNvSpPr/>
              <p:nvPr/>
            </p:nvSpPr>
            <p:spPr>
              <a:xfrm>
                <a:off x="5396361" y="1805329"/>
                <a:ext cx="91440" cy="91440"/>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5" name="Oval 124"/>
              <p:cNvSpPr/>
              <p:nvPr/>
            </p:nvSpPr>
            <p:spPr>
              <a:xfrm>
                <a:off x="5407744" y="1762879"/>
                <a:ext cx="91440" cy="91440"/>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6" name="Oval 125"/>
              <p:cNvSpPr/>
              <p:nvPr/>
            </p:nvSpPr>
            <p:spPr>
              <a:xfrm>
                <a:off x="5457846" y="1765895"/>
                <a:ext cx="91440" cy="91440"/>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7" name="Oval 126"/>
              <p:cNvSpPr/>
              <p:nvPr/>
            </p:nvSpPr>
            <p:spPr>
              <a:xfrm>
                <a:off x="5487898" y="1796687"/>
                <a:ext cx="91440" cy="91440"/>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8" name="Oval 127"/>
              <p:cNvSpPr/>
              <p:nvPr/>
            </p:nvSpPr>
            <p:spPr>
              <a:xfrm>
                <a:off x="5524356" y="1815844"/>
                <a:ext cx="91440" cy="91440"/>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9" name="Oval 128"/>
              <p:cNvSpPr/>
              <p:nvPr/>
            </p:nvSpPr>
            <p:spPr>
              <a:xfrm>
                <a:off x="5499185" y="1865843"/>
                <a:ext cx="91440" cy="91440"/>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0" name="Oval 129"/>
              <p:cNvSpPr/>
              <p:nvPr/>
            </p:nvSpPr>
            <p:spPr>
              <a:xfrm>
                <a:off x="5414129" y="1907284"/>
                <a:ext cx="91440" cy="91440"/>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1" name="Oval 130"/>
              <p:cNvSpPr/>
              <p:nvPr/>
            </p:nvSpPr>
            <p:spPr>
              <a:xfrm>
                <a:off x="5396362" y="1862182"/>
                <a:ext cx="91440" cy="91440"/>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38" name="TextBox 137"/>
            <p:cNvSpPr txBox="1"/>
            <p:nvPr/>
          </p:nvSpPr>
          <p:spPr>
            <a:xfrm>
              <a:off x="5219225" y="1155517"/>
              <a:ext cx="974469" cy="399996"/>
            </a:xfrm>
            <a:prstGeom prst="rect">
              <a:avLst/>
            </a:prstGeom>
            <a:noFill/>
          </p:spPr>
          <p:txBody>
            <a:bodyPr>
              <a:spAutoFit/>
            </a:bodyPr>
            <a:lstStyle/>
            <a:p>
              <a:pPr algn="ctr">
                <a:defRPr/>
              </a:pPr>
              <a:r>
                <a:rPr lang="en-US" sz="1000" spc="-10" dirty="0">
                  <a:solidFill>
                    <a:schemeClr val="tx1">
                      <a:lumMod val="65000"/>
                      <a:lumOff val="35000"/>
                    </a:schemeClr>
                  </a:solidFill>
                </a:rPr>
                <a:t>Tumor</a:t>
              </a:r>
              <a:br>
                <a:rPr lang="en-US" sz="1000" spc="-10" dirty="0">
                  <a:solidFill>
                    <a:schemeClr val="tx1">
                      <a:lumMod val="65000"/>
                      <a:lumOff val="35000"/>
                    </a:schemeClr>
                  </a:solidFill>
                </a:rPr>
              </a:br>
              <a:r>
                <a:rPr lang="en-US" sz="1000" spc="-10" dirty="0">
                  <a:solidFill>
                    <a:schemeClr val="tx1">
                      <a:lumMod val="65000"/>
                      <a:lumOff val="35000"/>
                    </a:schemeClr>
                  </a:solidFill>
                </a:rPr>
                <a:t>Cells</a:t>
              </a:r>
            </a:p>
          </p:txBody>
        </p:sp>
        <p:sp>
          <p:nvSpPr>
            <p:cNvPr id="28" name="Freeform 27"/>
            <p:cNvSpPr/>
            <p:nvPr/>
          </p:nvSpPr>
          <p:spPr>
            <a:xfrm>
              <a:off x="5469984" y="1514244"/>
              <a:ext cx="236476" cy="607932"/>
            </a:xfrm>
            <a:custGeom>
              <a:avLst/>
              <a:gdLst>
                <a:gd name="connsiteX0" fmla="*/ 0 w 326231"/>
                <a:gd name="connsiteY0" fmla="*/ 409575 h 409575"/>
                <a:gd name="connsiteX1" fmla="*/ 323850 w 326231"/>
                <a:gd name="connsiteY1" fmla="*/ 235744 h 409575"/>
                <a:gd name="connsiteX2" fmla="*/ 326231 w 326231"/>
                <a:gd name="connsiteY2" fmla="*/ 0 h 409575"/>
              </a:gdLst>
              <a:ahLst/>
              <a:cxnLst>
                <a:cxn ang="0">
                  <a:pos x="connsiteX0" y="connsiteY0"/>
                </a:cxn>
                <a:cxn ang="0">
                  <a:pos x="connsiteX1" y="connsiteY1"/>
                </a:cxn>
                <a:cxn ang="0">
                  <a:pos x="connsiteX2" y="connsiteY2"/>
                </a:cxn>
              </a:cxnLst>
              <a:rect l="l" t="t" r="r" b="b"/>
              <a:pathLst>
                <a:path w="326231" h="409575">
                  <a:moveTo>
                    <a:pt x="0" y="409575"/>
                  </a:moveTo>
                  <a:lnTo>
                    <a:pt x="323850" y="235744"/>
                  </a:lnTo>
                  <a:cubicBezTo>
                    <a:pt x="324644" y="157163"/>
                    <a:pt x="325437" y="78581"/>
                    <a:pt x="326231" y="0"/>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4" name="Group 136"/>
            <p:cNvGrpSpPr>
              <a:grpSpLocks/>
            </p:cNvGrpSpPr>
            <p:nvPr/>
          </p:nvGrpSpPr>
          <p:grpSpPr bwMode="auto">
            <a:xfrm>
              <a:off x="3357456" y="1836862"/>
              <a:ext cx="1982983" cy="717845"/>
              <a:chOff x="3442440" y="1858504"/>
              <a:chExt cx="1982983" cy="717845"/>
            </a:xfrm>
          </p:grpSpPr>
          <p:pic>
            <p:nvPicPr>
              <p:cNvPr id="17458"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42440" y="1941057"/>
                <a:ext cx="174959" cy="17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59"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322567">
                <a:off x="3573867" y="2198497"/>
                <a:ext cx="174959" cy="17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3560809">
                <a:off x="3741981" y="1928605"/>
                <a:ext cx="174959" cy="17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1"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8759907">
                <a:off x="3821096" y="2276045"/>
                <a:ext cx="174959" cy="17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7607500">
                <a:off x="4005250" y="1993069"/>
                <a:ext cx="174959" cy="17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3"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745192">
                <a:off x="4098025" y="2405210"/>
                <a:ext cx="174959" cy="17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704090">
                <a:off x="4214258" y="1989890"/>
                <a:ext cx="174959" cy="17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5"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4454035" y="1888111"/>
                <a:ext cx="174959" cy="17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3348976">
                <a:off x="4565530" y="2385339"/>
                <a:ext cx="174959" cy="17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7"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874416">
                <a:off x="4793924" y="2234816"/>
                <a:ext cx="174959" cy="17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8"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874416">
                <a:off x="4719195" y="1941056"/>
                <a:ext cx="174959" cy="17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9"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3428692">
                <a:off x="5011781" y="1945874"/>
                <a:ext cx="174959" cy="17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7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9911563">
                <a:off x="5250464" y="1858504"/>
                <a:ext cx="174959" cy="17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71"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9055834">
                <a:off x="5089684" y="2214485"/>
                <a:ext cx="174959" cy="17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27" name="Group 30"/>
          <p:cNvGrpSpPr>
            <a:grpSpLocks/>
          </p:cNvGrpSpPr>
          <p:nvPr/>
        </p:nvGrpSpPr>
        <p:grpSpPr bwMode="auto">
          <a:xfrm>
            <a:off x="128588" y="4164013"/>
            <a:ext cx="3333750" cy="2355850"/>
            <a:chOff x="128021" y="4164205"/>
            <a:chExt cx="3334566" cy="2354922"/>
          </a:xfrm>
        </p:grpSpPr>
        <p:sp>
          <p:nvSpPr>
            <p:cNvPr id="17435" name="TextBox 162"/>
            <p:cNvSpPr txBox="1">
              <a:spLocks noChangeArrowheads="1"/>
            </p:cNvSpPr>
            <p:nvPr/>
          </p:nvSpPr>
          <p:spPr bwMode="auto">
            <a:xfrm>
              <a:off x="128021" y="5995907"/>
              <a:ext cx="30076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400" b="1" dirty="0">
                  <a:solidFill>
                    <a:srgbClr val="008492"/>
                  </a:solidFill>
                </a:rPr>
                <a:t>“Payload” </a:t>
              </a:r>
              <a:r>
                <a:rPr lang="en-US" altLang="en-US" sz="1400" b="1" dirty="0" smtClean="0">
                  <a:solidFill>
                    <a:srgbClr val="008492"/>
                  </a:solidFill>
                </a:rPr>
                <a:t>dropped</a:t>
              </a:r>
              <a:r>
                <a:rPr lang="en-US" altLang="en-US" sz="1400" b="1" dirty="0">
                  <a:solidFill>
                    <a:srgbClr val="008492"/>
                  </a:solidFill>
                </a:rPr>
                <a:t>:  </a:t>
              </a:r>
              <a:r>
                <a:rPr lang="en-US" altLang="en-US" sz="1400" dirty="0">
                  <a:solidFill>
                    <a:srgbClr val="008492"/>
                  </a:solidFill>
                </a:rPr>
                <a:t>DTA causes cell death </a:t>
              </a:r>
              <a:r>
                <a:rPr lang="en-US" altLang="en-US" sz="1400" i="1" dirty="0">
                  <a:solidFill>
                    <a:srgbClr val="008492"/>
                  </a:solidFill>
                </a:rPr>
                <a:t>in cancer cells only</a:t>
              </a:r>
            </a:p>
          </p:txBody>
        </p:sp>
        <p:sp>
          <p:nvSpPr>
            <p:cNvPr id="164" name="TextBox 163"/>
            <p:cNvSpPr txBox="1"/>
            <p:nvPr/>
          </p:nvSpPr>
          <p:spPr>
            <a:xfrm>
              <a:off x="417017" y="4164205"/>
              <a:ext cx="1194092" cy="253900"/>
            </a:xfrm>
            <a:prstGeom prst="rect">
              <a:avLst/>
            </a:prstGeom>
            <a:noFill/>
          </p:spPr>
          <p:txBody>
            <a:bodyPr>
              <a:spAutoFit/>
            </a:bodyPr>
            <a:lstStyle/>
            <a:p>
              <a:pPr algn="ctr">
                <a:defRPr/>
              </a:pPr>
              <a:r>
                <a:rPr lang="en-US" sz="1050" spc="-10" dirty="0">
                  <a:solidFill>
                    <a:schemeClr val="tx1">
                      <a:lumMod val="65000"/>
                      <a:lumOff val="35000"/>
                    </a:schemeClr>
                  </a:solidFill>
                </a:rPr>
                <a:t>NORMAL CELL</a:t>
              </a:r>
            </a:p>
          </p:txBody>
        </p:sp>
        <p:sp>
          <p:nvSpPr>
            <p:cNvPr id="165" name="TextBox 164"/>
            <p:cNvSpPr txBox="1"/>
            <p:nvPr/>
          </p:nvSpPr>
          <p:spPr>
            <a:xfrm>
              <a:off x="1700031" y="4164205"/>
              <a:ext cx="1194092" cy="253900"/>
            </a:xfrm>
            <a:prstGeom prst="rect">
              <a:avLst/>
            </a:prstGeom>
            <a:noFill/>
          </p:spPr>
          <p:txBody>
            <a:bodyPr>
              <a:spAutoFit/>
            </a:bodyPr>
            <a:lstStyle/>
            <a:p>
              <a:pPr algn="ctr">
                <a:defRPr/>
              </a:pPr>
              <a:r>
                <a:rPr lang="en-US" sz="1050" spc="-10" dirty="0">
                  <a:solidFill>
                    <a:schemeClr val="tx1">
                      <a:lumMod val="65000"/>
                      <a:lumOff val="35000"/>
                    </a:schemeClr>
                  </a:solidFill>
                </a:rPr>
                <a:t>CANCER CELL</a:t>
              </a:r>
            </a:p>
          </p:txBody>
        </p:sp>
        <p:sp>
          <p:nvSpPr>
            <p:cNvPr id="166" name="Round Same Side Corner Rectangle 165"/>
            <p:cNvSpPr/>
            <p:nvPr/>
          </p:nvSpPr>
          <p:spPr>
            <a:xfrm>
              <a:off x="424956" y="4689460"/>
              <a:ext cx="1205208" cy="1204438"/>
            </a:xfrm>
            <a:prstGeom prst="round2SameRect">
              <a:avLst>
                <a:gd name="adj1" fmla="val 50000"/>
                <a:gd name="adj2" fmla="val 14018"/>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1" name="Oval 110"/>
            <p:cNvSpPr/>
            <p:nvPr/>
          </p:nvSpPr>
          <p:spPr>
            <a:xfrm>
              <a:off x="659933" y="4942559"/>
              <a:ext cx="800324" cy="800326"/>
            </a:xfrm>
            <a:prstGeom prst="ellipse">
              <a:avLst/>
            </a:prstGeom>
            <a:gradFill flip="none" rotWithShape="1">
              <a:gsLst>
                <a:gs pos="0">
                  <a:schemeClr val="bg1">
                    <a:shade val="30000"/>
                    <a:satMod val="115000"/>
                    <a:lumMod val="99000"/>
                    <a:lumOff val="1000"/>
                  </a:schemeClr>
                </a:gs>
                <a:gs pos="50000">
                  <a:schemeClr val="bg1">
                    <a:shade val="67500"/>
                    <a:satMod val="115000"/>
                    <a:lumMod val="95000"/>
                    <a:lumOff val="5000"/>
                  </a:schemeClr>
                </a:gs>
                <a:gs pos="100000">
                  <a:schemeClr val="bg1">
                    <a:lumMod val="85000"/>
                    <a:shade val="100000"/>
                    <a:satMod val="115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744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900000">
              <a:off x="885026" y="5238321"/>
              <a:ext cx="331068" cy="393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 name="Isosceles Triangle 171"/>
            <p:cNvSpPr/>
            <p:nvPr/>
          </p:nvSpPr>
          <p:spPr>
            <a:xfrm rot="16200000">
              <a:off x="3093537" y="6121539"/>
              <a:ext cx="420521" cy="238183"/>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9" name="Freeform 98"/>
            <p:cNvSpPr/>
            <p:nvPr/>
          </p:nvSpPr>
          <p:spPr>
            <a:xfrm>
              <a:off x="1741316" y="4468885"/>
              <a:ext cx="1721271" cy="1331387"/>
            </a:xfrm>
            <a:custGeom>
              <a:avLst/>
              <a:gdLst>
                <a:gd name="connsiteX0" fmla="*/ 321897 w 2293666"/>
                <a:gd name="connsiteY0" fmla="*/ 1448203 h 1775074"/>
                <a:gd name="connsiteX1" fmla="*/ 179022 w 2293666"/>
                <a:gd name="connsiteY1" fmla="*/ 1191028 h 1775074"/>
                <a:gd name="connsiteX2" fmla="*/ 7572 w 2293666"/>
                <a:gd name="connsiteY2" fmla="*/ 743353 h 1775074"/>
                <a:gd name="connsiteX3" fmla="*/ 445722 w 2293666"/>
                <a:gd name="connsiteY3" fmla="*/ 1238653 h 1775074"/>
                <a:gd name="connsiteX4" fmla="*/ 64722 w 2293666"/>
                <a:gd name="connsiteY4" fmla="*/ 181378 h 1775074"/>
                <a:gd name="connsiteX5" fmla="*/ 664797 w 2293666"/>
                <a:gd name="connsiteY5" fmla="*/ 1124353 h 1775074"/>
                <a:gd name="connsiteX6" fmla="*/ 636222 w 2293666"/>
                <a:gd name="connsiteY6" fmla="*/ 28978 h 1775074"/>
                <a:gd name="connsiteX7" fmla="*/ 1017222 w 2293666"/>
                <a:gd name="connsiteY7" fmla="*/ 1019578 h 1775074"/>
                <a:gd name="connsiteX8" fmla="*/ 1788747 w 2293666"/>
                <a:gd name="connsiteY8" fmla="*/ 403 h 1775074"/>
                <a:gd name="connsiteX9" fmla="*/ 1436322 w 2293666"/>
                <a:gd name="connsiteY9" fmla="*/ 1162453 h 1775074"/>
                <a:gd name="connsiteX10" fmla="*/ 2293572 w 2293666"/>
                <a:gd name="connsiteY10" fmla="*/ 1343428 h 1775074"/>
                <a:gd name="connsiteX11" fmla="*/ 1493472 w 2293666"/>
                <a:gd name="connsiteY11" fmla="*/ 1448203 h 1775074"/>
                <a:gd name="connsiteX12" fmla="*/ 1703022 w 2293666"/>
                <a:gd name="connsiteY12" fmla="*/ 1772053 h 1775074"/>
                <a:gd name="connsiteX13" fmla="*/ 1026747 w 2293666"/>
                <a:gd name="connsiteY13" fmla="*/ 1610128 h 1775074"/>
                <a:gd name="connsiteX14" fmla="*/ 445722 w 2293666"/>
                <a:gd name="connsiteY14" fmla="*/ 1610128 h 1775074"/>
                <a:gd name="connsiteX15" fmla="*/ 321897 w 2293666"/>
                <a:gd name="connsiteY15" fmla="*/ 1772053 h 177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93666" h="1775074">
                  <a:moveTo>
                    <a:pt x="321897" y="1448203"/>
                  </a:moveTo>
                  <a:cubicBezTo>
                    <a:pt x="276653" y="1378353"/>
                    <a:pt x="231409" y="1308503"/>
                    <a:pt x="179022" y="1191028"/>
                  </a:cubicBezTo>
                  <a:cubicBezTo>
                    <a:pt x="126634" y="1073553"/>
                    <a:pt x="-36878" y="735416"/>
                    <a:pt x="7572" y="743353"/>
                  </a:cubicBezTo>
                  <a:cubicBezTo>
                    <a:pt x="52022" y="751290"/>
                    <a:pt x="436197" y="1332315"/>
                    <a:pt x="445722" y="1238653"/>
                  </a:cubicBezTo>
                  <a:cubicBezTo>
                    <a:pt x="455247" y="1144991"/>
                    <a:pt x="28210" y="200428"/>
                    <a:pt x="64722" y="181378"/>
                  </a:cubicBezTo>
                  <a:cubicBezTo>
                    <a:pt x="101234" y="162328"/>
                    <a:pt x="569547" y="1149753"/>
                    <a:pt x="664797" y="1124353"/>
                  </a:cubicBezTo>
                  <a:cubicBezTo>
                    <a:pt x="760047" y="1098953"/>
                    <a:pt x="577485" y="46440"/>
                    <a:pt x="636222" y="28978"/>
                  </a:cubicBezTo>
                  <a:cubicBezTo>
                    <a:pt x="694959" y="11516"/>
                    <a:pt x="825135" y="1024340"/>
                    <a:pt x="1017222" y="1019578"/>
                  </a:cubicBezTo>
                  <a:cubicBezTo>
                    <a:pt x="1209309" y="1014816"/>
                    <a:pt x="1718897" y="-23409"/>
                    <a:pt x="1788747" y="403"/>
                  </a:cubicBezTo>
                  <a:cubicBezTo>
                    <a:pt x="1858597" y="24215"/>
                    <a:pt x="1352185" y="938615"/>
                    <a:pt x="1436322" y="1162453"/>
                  </a:cubicBezTo>
                  <a:cubicBezTo>
                    <a:pt x="1520460" y="1386290"/>
                    <a:pt x="2284047" y="1295803"/>
                    <a:pt x="2293572" y="1343428"/>
                  </a:cubicBezTo>
                  <a:cubicBezTo>
                    <a:pt x="2303097" y="1391053"/>
                    <a:pt x="1591897" y="1376766"/>
                    <a:pt x="1493472" y="1448203"/>
                  </a:cubicBezTo>
                  <a:cubicBezTo>
                    <a:pt x="1395047" y="1519640"/>
                    <a:pt x="1780809" y="1745066"/>
                    <a:pt x="1703022" y="1772053"/>
                  </a:cubicBezTo>
                  <a:cubicBezTo>
                    <a:pt x="1625235" y="1799040"/>
                    <a:pt x="1236297" y="1637115"/>
                    <a:pt x="1026747" y="1610128"/>
                  </a:cubicBezTo>
                  <a:cubicBezTo>
                    <a:pt x="817197" y="1583141"/>
                    <a:pt x="563197" y="1583141"/>
                    <a:pt x="445722" y="1610128"/>
                  </a:cubicBezTo>
                  <a:cubicBezTo>
                    <a:pt x="328247" y="1637115"/>
                    <a:pt x="321897" y="1772053"/>
                    <a:pt x="321897" y="1772053"/>
                  </a:cubicBezTo>
                </a:path>
              </a:pathLst>
            </a:custGeom>
            <a:noFill/>
            <a:ln>
              <a:solidFill>
                <a:srgbClr val="008E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1" name="Freeform 100"/>
            <p:cNvSpPr/>
            <p:nvPr/>
          </p:nvSpPr>
          <p:spPr>
            <a:xfrm rot="1212459">
              <a:off x="2481272" y="5036986"/>
              <a:ext cx="319165" cy="49193"/>
            </a:xfrm>
            <a:custGeom>
              <a:avLst/>
              <a:gdLst>
                <a:gd name="connsiteX0" fmla="*/ 0 w 828675"/>
                <a:gd name="connsiteY0" fmla="*/ 157163 h 157163"/>
                <a:gd name="connsiteX1" fmla="*/ 100012 w 828675"/>
                <a:gd name="connsiteY1" fmla="*/ 42863 h 157163"/>
                <a:gd name="connsiteX2" fmla="*/ 185737 w 828675"/>
                <a:gd name="connsiteY2" fmla="*/ 142875 h 157163"/>
                <a:gd name="connsiteX3" fmla="*/ 271462 w 828675"/>
                <a:gd name="connsiteY3" fmla="*/ 28575 h 157163"/>
                <a:gd name="connsiteX4" fmla="*/ 357187 w 828675"/>
                <a:gd name="connsiteY4" fmla="*/ 142875 h 157163"/>
                <a:gd name="connsiteX5" fmla="*/ 442912 w 828675"/>
                <a:gd name="connsiteY5" fmla="*/ 42863 h 157163"/>
                <a:gd name="connsiteX6" fmla="*/ 514350 w 828675"/>
                <a:gd name="connsiteY6" fmla="*/ 157163 h 157163"/>
                <a:gd name="connsiteX7" fmla="*/ 600075 w 828675"/>
                <a:gd name="connsiteY7" fmla="*/ 0 h 157163"/>
                <a:gd name="connsiteX8" fmla="*/ 700087 w 828675"/>
                <a:gd name="connsiteY8" fmla="*/ 142875 h 157163"/>
                <a:gd name="connsiteX9" fmla="*/ 785812 w 828675"/>
                <a:gd name="connsiteY9" fmla="*/ 28575 h 157163"/>
                <a:gd name="connsiteX10" fmla="*/ 828675 w 828675"/>
                <a:gd name="connsiteY10" fmla="*/ 142875 h 157163"/>
                <a:gd name="connsiteX0" fmla="*/ 0 w 828675"/>
                <a:gd name="connsiteY0" fmla="*/ 157163 h 159544"/>
                <a:gd name="connsiteX1" fmla="*/ 100012 w 828675"/>
                <a:gd name="connsiteY1" fmla="*/ 42863 h 159544"/>
                <a:gd name="connsiteX2" fmla="*/ 195262 w 828675"/>
                <a:gd name="connsiteY2" fmla="*/ 159544 h 159544"/>
                <a:gd name="connsiteX3" fmla="*/ 271462 w 828675"/>
                <a:gd name="connsiteY3" fmla="*/ 28575 h 159544"/>
                <a:gd name="connsiteX4" fmla="*/ 357187 w 828675"/>
                <a:gd name="connsiteY4" fmla="*/ 142875 h 159544"/>
                <a:gd name="connsiteX5" fmla="*/ 442912 w 828675"/>
                <a:gd name="connsiteY5" fmla="*/ 42863 h 159544"/>
                <a:gd name="connsiteX6" fmla="*/ 514350 w 828675"/>
                <a:gd name="connsiteY6" fmla="*/ 157163 h 159544"/>
                <a:gd name="connsiteX7" fmla="*/ 600075 w 828675"/>
                <a:gd name="connsiteY7" fmla="*/ 0 h 159544"/>
                <a:gd name="connsiteX8" fmla="*/ 700087 w 828675"/>
                <a:gd name="connsiteY8" fmla="*/ 142875 h 159544"/>
                <a:gd name="connsiteX9" fmla="*/ 785812 w 828675"/>
                <a:gd name="connsiteY9" fmla="*/ 28575 h 159544"/>
                <a:gd name="connsiteX10" fmla="*/ 828675 w 828675"/>
                <a:gd name="connsiteY10" fmla="*/ 142875 h 159544"/>
                <a:gd name="connsiteX0" fmla="*/ 0 w 828675"/>
                <a:gd name="connsiteY0" fmla="*/ 157163 h 159544"/>
                <a:gd name="connsiteX1" fmla="*/ 100012 w 828675"/>
                <a:gd name="connsiteY1" fmla="*/ 42863 h 159544"/>
                <a:gd name="connsiteX2" fmla="*/ 195262 w 828675"/>
                <a:gd name="connsiteY2" fmla="*/ 159544 h 159544"/>
                <a:gd name="connsiteX3" fmla="*/ 285750 w 828675"/>
                <a:gd name="connsiteY3" fmla="*/ 42862 h 159544"/>
                <a:gd name="connsiteX4" fmla="*/ 357187 w 828675"/>
                <a:gd name="connsiteY4" fmla="*/ 142875 h 159544"/>
                <a:gd name="connsiteX5" fmla="*/ 442912 w 828675"/>
                <a:gd name="connsiteY5" fmla="*/ 42863 h 159544"/>
                <a:gd name="connsiteX6" fmla="*/ 514350 w 828675"/>
                <a:gd name="connsiteY6" fmla="*/ 157163 h 159544"/>
                <a:gd name="connsiteX7" fmla="*/ 600075 w 828675"/>
                <a:gd name="connsiteY7" fmla="*/ 0 h 159544"/>
                <a:gd name="connsiteX8" fmla="*/ 700087 w 828675"/>
                <a:gd name="connsiteY8" fmla="*/ 142875 h 159544"/>
                <a:gd name="connsiteX9" fmla="*/ 785812 w 828675"/>
                <a:gd name="connsiteY9" fmla="*/ 28575 h 159544"/>
                <a:gd name="connsiteX10" fmla="*/ 828675 w 828675"/>
                <a:gd name="connsiteY10" fmla="*/ 142875 h 159544"/>
                <a:gd name="connsiteX0" fmla="*/ 0 w 828675"/>
                <a:gd name="connsiteY0" fmla="*/ 157163 h 159544"/>
                <a:gd name="connsiteX1" fmla="*/ 100012 w 828675"/>
                <a:gd name="connsiteY1" fmla="*/ 42863 h 159544"/>
                <a:gd name="connsiteX2" fmla="*/ 195262 w 828675"/>
                <a:gd name="connsiteY2" fmla="*/ 159544 h 159544"/>
                <a:gd name="connsiteX3" fmla="*/ 285750 w 828675"/>
                <a:gd name="connsiteY3" fmla="*/ 42862 h 159544"/>
                <a:gd name="connsiteX4" fmla="*/ 378618 w 828675"/>
                <a:gd name="connsiteY4" fmla="*/ 157163 h 159544"/>
                <a:gd name="connsiteX5" fmla="*/ 442912 w 828675"/>
                <a:gd name="connsiteY5" fmla="*/ 42863 h 159544"/>
                <a:gd name="connsiteX6" fmla="*/ 514350 w 828675"/>
                <a:gd name="connsiteY6" fmla="*/ 157163 h 159544"/>
                <a:gd name="connsiteX7" fmla="*/ 600075 w 828675"/>
                <a:gd name="connsiteY7" fmla="*/ 0 h 159544"/>
                <a:gd name="connsiteX8" fmla="*/ 700087 w 828675"/>
                <a:gd name="connsiteY8" fmla="*/ 142875 h 159544"/>
                <a:gd name="connsiteX9" fmla="*/ 785812 w 828675"/>
                <a:gd name="connsiteY9" fmla="*/ 28575 h 159544"/>
                <a:gd name="connsiteX10" fmla="*/ 828675 w 828675"/>
                <a:gd name="connsiteY10" fmla="*/ 142875 h 159544"/>
                <a:gd name="connsiteX0" fmla="*/ 0 w 828675"/>
                <a:gd name="connsiteY0" fmla="*/ 157163 h 159544"/>
                <a:gd name="connsiteX1" fmla="*/ 100012 w 828675"/>
                <a:gd name="connsiteY1" fmla="*/ 42863 h 159544"/>
                <a:gd name="connsiteX2" fmla="*/ 195262 w 828675"/>
                <a:gd name="connsiteY2" fmla="*/ 159544 h 159544"/>
                <a:gd name="connsiteX3" fmla="*/ 285750 w 828675"/>
                <a:gd name="connsiteY3" fmla="*/ 42862 h 159544"/>
                <a:gd name="connsiteX4" fmla="*/ 378618 w 828675"/>
                <a:gd name="connsiteY4" fmla="*/ 157163 h 159544"/>
                <a:gd name="connsiteX5" fmla="*/ 464343 w 828675"/>
                <a:gd name="connsiteY5" fmla="*/ 40481 h 159544"/>
                <a:gd name="connsiteX6" fmla="*/ 514350 w 828675"/>
                <a:gd name="connsiteY6" fmla="*/ 157163 h 159544"/>
                <a:gd name="connsiteX7" fmla="*/ 600075 w 828675"/>
                <a:gd name="connsiteY7" fmla="*/ 0 h 159544"/>
                <a:gd name="connsiteX8" fmla="*/ 700087 w 828675"/>
                <a:gd name="connsiteY8" fmla="*/ 142875 h 159544"/>
                <a:gd name="connsiteX9" fmla="*/ 785812 w 828675"/>
                <a:gd name="connsiteY9" fmla="*/ 28575 h 159544"/>
                <a:gd name="connsiteX10" fmla="*/ 828675 w 828675"/>
                <a:gd name="connsiteY10" fmla="*/ 142875 h 159544"/>
                <a:gd name="connsiteX0" fmla="*/ 0 w 828675"/>
                <a:gd name="connsiteY0" fmla="*/ 157163 h 159544"/>
                <a:gd name="connsiteX1" fmla="*/ 100012 w 828675"/>
                <a:gd name="connsiteY1" fmla="*/ 42863 h 159544"/>
                <a:gd name="connsiteX2" fmla="*/ 195262 w 828675"/>
                <a:gd name="connsiteY2" fmla="*/ 159544 h 159544"/>
                <a:gd name="connsiteX3" fmla="*/ 285750 w 828675"/>
                <a:gd name="connsiteY3" fmla="*/ 42862 h 159544"/>
                <a:gd name="connsiteX4" fmla="*/ 378618 w 828675"/>
                <a:gd name="connsiteY4" fmla="*/ 157163 h 159544"/>
                <a:gd name="connsiteX5" fmla="*/ 464343 w 828675"/>
                <a:gd name="connsiteY5" fmla="*/ 40481 h 159544"/>
                <a:gd name="connsiteX6" fmla="*/ 538163 w 828675"/>
                <a:gd name="connsiteY6" fmla="*/ 159544 h 159544"/>
                <a:gd name="connsiteX7" fmla="*/ 600075 w 828675"/>
                <a:gd name="connsiteY7" fmla="*/ 0 h 159544"/>
                <a:gd name="connsiteX8" fmla="*/ 700087 w 828675"/>
                <a:gd name="connsiteY8" fmla="*/ 142875 h 159544"/>
                <a:gd name="connsiteX9" fmla="*/ 785812 w 828675"/>
                <a:gd name="connsiteY9" fmla="*/ 28575 h 159544"/>
                <a:gd name="connsiteX10" fmla="*/ 828675 w 828675"/>
                <a:gd name="connsiteY10" fmla="*/ 142875 h 159544"/>
                <a:gd name="connsiteX0" fmla="*/ 0 w 828675"/>
                <a:gd name="connsiteY0" fmla="*/ 128588 h 130969"/>
                <a:gd name="connsiteX1" fmla="*/ 100012 w 828675"/>
                <a:gd name="connsiteY1" fmla="*/ 14288 h 130969"/>
                <a:gd name="connsiteX2" fmla="*/ 195262 w 828675"/>
                <a:gd name="connsiteY2" fmla="*/ 130969 h 130969"/>
                <a:gd name="connsiteX3" fmla="*/ 285750 w 828675"/>
                <a:gd name="connsiteY3" fmla="*/ 14287 h 130969"/>
                <a:gd name="connsiteX4" fmla="*/ 378618 w 828675"/>
                <a:gd name="connsiteY4" fmla="*/ 128588 h 130969"/>
                <a:gd name="connsiteX5" fmla="*/ 464343 w 828675"/>
                <a:gd name="connsiteY5" fmla="*/ 11906 h 130969"/>
                <a:gd name="connsiteX6" fmla="*/ 538163 w 828675"/>
                <a:gd name="connsiteY6" fmla="*/ 130969 h 130969"/>
                <a:gd name="connsiteX7" fmla="*/ 614363 w 828675"/>
                <a:gd name="connsiteY7" fmla="*/ 14287 h 130969"/>
                <a:gd name="connsiteX8" fmla="*/ 700087 w 828675"/>
                <a:gd name="connsiteY8" fmla="*/ 114300 h 130969"/>
                <a:gd name="connsiteX9" fmla="*/ 785812 w 828675"/>
                <a:gd name="connsiteY9" fmla="*/ 0 h 130969"/>
                <a:gd name="connsiteX10" fmla="*/ 828675 w 828675"/>
                <a:gd name="connsiteY10" fmla="*/ 114300 h 130969"/>
                <a:gd name="connsiteX0" fmla="*/ 0 w 828675"/>
                <a:gd name="connsiteY0" fmla="*/ 128588 h 130969"/>
                <a:gd name="connsiteX1" fmla="*/ 100012 w 828675"/>
                <a:gd name="connsiteY1" fmla="*/ 14288 h 130969"/>
                <a:gd name="connsiteX2" fmla="*/ 195262 w 828675"/>
                <a:gd name="connsiteY2" fmla="*/ 130969 h 130969"/>
                <a:gd name="connsiteX3" fmla="*/ 285750 w 828675"/>
                <a:gd name="connsiteY3" fmla="*/ 14287 h 130969"/>
                <a:gd name="connsiteX4" fmla="*/ 378618 w 828675"/>
                <a:gd name="connsiteY4" fmla="*/ 128588 h 130969"/>
                <a:gd name="connsiteX5" fmla="*/ 464343 w 828675"/>
                <a:gd name="connsiteY5" fmla="*/ 11906 h 130969"/>
                <a:gd name="connsiteX6" fmla="*/ 538163 w 828675"/>
                <a:gd name="connsiteY6" fmla="*/ 130969 h 130969"/>
                <a:gd name="connsiteX7" fmla="*/ 614363 w 828675"/>
                <a:gd name="connsiteY7" fmla="*/ 14287 h 130969"/>
                <a:gd name="connsiteX8" fmla="*/ 714374 w 828675"/>
                <a:gd name="connsiteY8" fmla="*/ 130968 h 130969"/>
                <a:gd name="connsiteX9" fmla="*/ 785812 w 828675"/>
                <a:gd name="connsiteY9" fmla="*/ 0 h 130969"/>
                <a:gd name="connsiteX10" fmla="*/ 828675 w 828675"/>
                <a:gd name="connsiteY10" fmla="*/ 114300 h 130969"/>
                <a:gd name="connsiteX0" fmla="*/ 0 w 828675"/>
                <a:gd name="connsiteY0" fmla="*/ 116682 h 119063"/>
                <a:gd name="connsiteX1" fmla="*/ 100012 w 828675"/>
                <a:gd name="connsiteY1" fmla="*/ 2382 h 119063"/>
                <a:gd name="connsiteX2" fmla="*/ 195262 w 828675"/>
                <a:gd name="connsiteY2" fmla="*/ 119063 h 119063"/>
                <a:gd name="connsiteX3" fmla="*/ 285750 w 828675"/>
                <a:gd name="connsiteY3" fmla="*/ 2381 h 119063"/>
                <a:gd name="connsiteX4" fmla="*/ 378618 w 828675"/>
                <a:gd name="connsiteY4" fmla="*/ 116682 h 119063"/>
                <a:gd name="connsiteX5" fmla="*/ 464343 w 828675"/>
                <a:gd name="connsiteY5" fmla="*/ 0 h 119063"/>
                <a:gd name="connsiteX6" fmla="*/ 538163 w 828675"/>
                <a:gd name="connsiteY6" fmla="*/ 119063 h 119063"/>
                <a:gd name="connsiteX7" fmla="*/ 614363 w 828675"/>
                <a:gd name="connsiteY7" fmla="*/ 2381 h 119063"/>
                <a:gd name="connsiteX8" fmla="*/ 714374 w 828675"/>
                <a:gd name="connsiteY8" fmla="*/ 119062 h 119063"/>
                <a:gd name="connsiteX9" fmla="*/ 771525 w 828675"/>
                <a:gd name="connsiteY9" fmla="*/ 0 h 119063"/>
                <a:gd name="connsiteX10" fmla="*/ 828675 w 828675"/>
                <a:gd name="connsiteY10" fmla="*/ 102394 h 119063"/>
                <a:gd name="connsiteX0" fmla="*/ 0 w 847725"/>
                <a:gd name="connsiteY0" fmla="*/ 116682 h 119063"/>
                <a:gd name="connsiteX1" fmla="*/ 100012 w 847725"/>
                <a:gd name="connsiteY1" fmla="*/ 2382 h 119063"/>
                <a:gd name="connsiteX2" fmla="*/ 195262 w 847725"/>
                <a:gd name="connsiteY2" fmla="*/ 119063 h 119063"/>
                <a:gd name="connsiteX3" fmla="*/ 285750 w 847725"/>
                <a:gd name="connsiteY3" fmla="*/ 2381 h 119063"/>
                <a:gd name="connsiteX4" fmla="*/ 378618 w 847725"/>
                <a:gd name="connsiteY4" fmla="*/ 116682 h 119063"/>
                <a:gd name="connsiteX5" fmla="*/ 464343 w 847725"/>
                <a:gd name="connsiteY5" fmla="*/ 0 h 119063"/>
                <a:gd name="connsiteX6" fmla="*/ 538163 w 847725"/>
                <a:gd name="connsiteY6" fmla="*/ 119063 h 119063"/>
                <a:gd name="connsiteX7" fmla="*/ 614363 w 847725"/>
                <a:gd name="connsiteY7" fmla="*/ 2381 h 119063"/>
                <a:gd name="connsiteX8" fmla="*/ 714374 w 847725"/>
                <a:gd name="connsiteY8" fmla="*/ 119062 h 119063"/>
                <a:gd name="connsiteX9" fmla="*/ 771525 w 847725"/>
                <a:gd name="connsiteY9" fmla="*/ 0 h 119063"/>
                <a:gd name="connsiteX10" fmla="*/ 847725 w 847725"/>
                <a:gd name="connsiteY10" fmla="*/ 119063 h 119063"/>
                <a:gd name="connsiteX0" fmla="*/ 0 w 847725"/>
                <a:gd name="connsiteY0" fmla="*/ 116682 h 126206"/>
                <a:gd name="connsiteX1" fmla="*/ 100012 w 847725"/>
                <a:gd name="connsiteY1" fmla="*/ 2382 h 126206"/>
                <a:gd name="connsiteX2" fmla="*/ 195262 w 847725"/>
                <a:gd name="connsiteY2" fmla="*/ 119063 h 126206"/>
                <a:gd name="connsiteX3" fmla="*/ 285750 w 847725"/>
                <a:gd name="connsiteY3" fmla="*/ 2381 h 126206"/>
                <a:gd name="connsiteX4" fmla="*/ 378618 w 847725"/>
                <a:gd name="connsiteY4" fmla="*/ 116682 h 126206"/>
                <a:gd name="connsiteX5" fmla="*/ 464343 w 847725"/>
                <a:gd name="connsiteY5" fmla="*/ 0 h 126206"/>
                <a:gd name="connsiteX6" fmla="*/ 538163 w 847725"/>
                <a:gd name="connsiteY6" fmla="*/ 119063 h 126206"/>
                <a:gd name="connsiteX7" fmla="*/ 614363 w 847725"/>
                <a:gd name="connsiteY7" fmla="*/ 2381 h 126206"/>
                <a:gd name="connsiteX8" fmla="*/ 688180 w 847725"/>
                <a:gd name="connsiteY8" fmla="*/ 126206 h 126206"/>
                <a:gd name="connsiteX9" fmla="*/ 771525 w 847725"/>
                <a:gd name="connsiteY9" fmla="*/ 0 h 126206"/>
                <a:gd name="connsiteX10" fmla="*/ 847725 w 847725"/>
                <a:gd name="connsiteY10" fmla="*/ 119063 h 126206"/>
                <a:gd name="connsiteX0" fmla="*/ 0 w 847725"/>
                <a:gd name="connsiteY0" fmla="*/ 116682 h 126206"/>
                <a:gd name="connsiteX1" fmla="*/ 100012 w 847725"/>
                <a:gd name="connsiteY1" fmla="*/ 2382 h 126206"/>
                <a:gd name="connsiteX2" fmla="*/ 195262 w 847725"/>
                <a:gd name="connsiteY2" fmla="*/ 119063 h 126206"/>
                <a:gd name="connsiteX3" fmla="*/ 285750 w 847725"/>
                <a:gd name="connsiteY3" fmla="*/ 2381 h 126206"/>
                <a:gd name="connsiteX4" fmla="*/ 378618 w 847725"/>
                <a:gd name="connsiteY4" fmla="*/ 116682 h 126206"/>
                <a:gd name="connsiteX5" fmla="*/ 464343 w 847725"/>
                <a:gd name="connsiteY5" fmla="*/ 0 h 126206"/>
                <a:gd name="connsiteX6" fmla="*/ 554832 w 847725"/>
                <a:gd name="connsiteY6" fmla="*/ 123826 h 126206"/>
                <a:gd name="connsiteX7" fmla="*/ 614363 w 847725"/>
                <a:gd name="connsiteY7" fmla="*/ 2381 h 126206"/>
                <a:gd name="connsiteX8" fmla="*/ 688180 w 847725"/>
                <a:gd name="connsiteY8" fmla="*/ 126206 h 126206"/>
                <a:gd name="connsiteX9" fmla="*/ 771525 w 847725"/>
                <a:gd name="connsiteY9" fmla="*/ 0 h 126206"/>
                <a:gd name="connsiteX10" fmla="*/ 847725 w 847725"/>
                <a:gd name="connsiteY10" fmla="*/ 119063 h 126206"/>
                <a:gd name="connsiteX0" fmla="*/ 0 w 847725"/>
                <a:gd name="connsiteY0" fmla="*/ 116682 h 126206"/>
                <a:gd name="connsiteX1" fmla="*/ 100012 w 847725"/>
                <a:gd name="connsiteY1" fmla="*/ 2382 h 126206"/>
                <a:gd name="connsiteX2" fmla="*/ 195262 w 847725"/>
                <a:gd name="connsiteY2" fmla="*/ 119063 h 126206"/>
                <a:gd name="connsiteX3" fmla="*/ 285750 w 847725"/>
                <a:gd name="connsiteY3" fmla="*/ 2381 h 126206"/>
                <a:gd name="connsiteX4" fmla="*/ 378618 w 847725"/>
                <a:gd name="connsiteY4" fmla="*/ 116682 h 126206"/>
                <a:gd name="connsiteX5" fmla="*/ 466724 w 847725"/>
                <a:gd name="connsiteY5" fmla="*/ 9525 h 126206"/>
                <a:gd name="connsiteX6" fmla="*/ 554832 w 847725"/>
                <a:gd name="connsiteY6" fmla="*/ 123826 h 126206"/>
                <a:gd name="connsiteX7" fmla="*/ 614363 w 847725"/>
                <a:gd name="connsiteY7" fmla="*/ 2381 h 126206"/>
                <a:gd name="connsiteX8" fmla="*/ 688180 w 847725"/>
                <a:gd name="connsiteY8" fmla="*/ 126206 h 126206"/>
                <a:gd name="connsiteX9" fmla="*/ 771525 w 847725"/>
                <a:gd name="connsiteY9" fmla="*/ 0 h 126206"/>
                <a:gd name="connsiteX10" fmla="*/ 847725 w 847725"/>
                <a:gd name="connsiteY10" fmla="*/ 119063 h 126206"/>
                <a:gd name="connsiteX0" fmla="*/ 0 w 847725"/>
                <a:gd name="connsiteY0" fmla="*/ 116682 h 126206"/>
                <a:gd name="connsiteX1" fmla="*/ 100012 w 847725"/>
                <a:gd name="connsiteY1" fmla="*/ 2382 h 126206"/>
                <a:gd name="connsiteX2" fmla="*/ 195262 w 847725"/>
                <a:gd name="connsiteY2" fmla="*/ 119063 h 126206"/>
                <a:gd name="connsiteX3" fmla="*/ 285750 w 847725"/>
                <a:gd name="connsiteY3" fmla="*/ 2381 h 126206"/>
                <a:gd name="connsiteX4" fmla="*/ 378618 w 847725"/>
                <a:gd name="connsiteY4" fmla="*/ 116682 h 126206"/>
                <a:gd name="connsiteX5" fmla="*/ 471487 w 847725"/>
                <a:gd name="connsiteY5" fmla="*/ 0 h 126206"/>
                <a:gd name="connsiteX6" fmla="*/ 554832 w 847725"/>
                <a:gd name="connsiteY6" fmla="*/ 123826 h 126206"/>
                <a:gd name="connsiteX7" fmla="*/ 614363 w 847725"/>
                <a:gd name="connsiteY7" fmla="*/ 2381 h 126206"/>
                <a:gd name="connsiteX8" fmla="*/ 688180 w 847725"/>
                <a:gd name="connsiteY8" fmla="*/ 126206 h 126206"/>
                <a:gd name="connsiteX9" fmla="*/ 771525 w 847725"/>
                <a:gd name="connsiteY9" fmla="*/ 0 h 126206"/>
                <a:gd name="connsiteX10" fmla="*/ 847725 w 847725"/>
                <a:gd name="connsiteY10" fmla="*/ 119063 h 126206"/>
                <a:gd name="connsiteX0" fmla="*/ 0 w 847725"/>
                <a:gd name="connsiteY0" fmla="*/ 116682 h 126208"/>
                <a:gd name="connsiteX1" fmla="*/ 100012 w 847725"/>
                <a:gd name="connsiteY1" fmla="*/ 2382 h 126208"/>
                <a:gd name="connsiteX2" fmla="*/ 195262 w 847725"/>
                <a:gd name="connsiteY2" fmla="*/ 119063 h 126208"/>
                <a:gd name="connsiteX3" fmla="*/ 285750 w 847725"/>
                <a:gd name="connsiteY3" fmla="*/ 2381 h 126208"/>
                <a:gd name="connsiteX4" fmla="*/ 378618 w 847725"/>
                <a:gd name="connsiteY4" fmla="*/ 116682 h 126208"/>
                <a:gd name="connsiteX5" fmla="*/ 471487 w 847725"/>
                <a:gd name="connsiteY5" fmla="*/ 0 h 126208"/>
                <a:gd name="connsiteX6" fmla="*/ 566738 w 847725"/>
                <a:gd name="connsiteY6" fmla="*/ 126208 h 126208"/>
                <a:gd name="connsiteX7" fmla="*/ 614363 w 847725"/>
                <a:gd name="connsiteY7" fmla="*/ 2381 h 126208"/>
                <a:gd name="connsiteX8" fmla="*/ 688180 w 847725"/>
                <a:gd name="connsiteY8" fmla="*/ 126206 h 126208"/>
                <a:gd name="connsiteX9" fmla="*/ 771525 w 847725"/>
                <a:gd name="connsiteY9" fmla="*/ 0 h 126208"/>
                <a:gd name="connsiteX10" fmla="*/ 847725 w 847725"/>
                <a:gd name="connsiteY10" fmla="*/ 119063 h 126208"/>
                <a:gd name="connsiteX0" fmla="*/ 0 w 847725"/>
                <a:gd name="connsiteY0" fmla="*/ 116682 h 126208"/>
                <a:gd name="connsiteX1" fmla="*/ 100012 w 847725"/>
                <a:gd name="connsiteY1" fmla="*/ 2382 h 126208"/>
                <a:gd name="connsiteX2" fmla="*/ 195262 w 847725"/>
                <a:gd name="connsiteY2" fmla="*/ 119063 h 126208"/>
                <a:gd name="connsiteX3" fmla="*/ 285750 w 847725"/>
                <a:gd name="connsiteY3" fmla="*/ 2381 h 126208"/>
                <a:gd name="connsiteX4" fmla="*/ 378618 w 847725"/>
                <a:gd name="connsiteY4" fmla="*/ 116682 h 126208"/>
                <a:gd name="connsiteX5" fmla="*/ 471487 w 847725"/>
                <a:gd name="connsiteY5" fmla="*/ 0 h 126208"/>
                <a:gd name="connsiteX6" fmla="*/ 566738 w 847725"/>
                <a:gd name="connsiteY6" fmla="*/ 126208 h 126208"/>
                <a:gd name="connsiteX7" fmla="*/ 659606 w 847725"/>
                <a:gd name="connsiteY7" fmla="*/ 4762 h 126208"/>
                <a:gd name="connsiteX8" fmla="*/ 688180 w 847725"/>
                <a:gd name="connsiteY8" fmla="*/ 126206 h 126208"/>
                <a:gd name="connsiteX9" fmla="*/ 771525 w 847725"/>
                <a:gd name="connsiteY9" fmla="*/ 0 h 126208"/>
                <a:gd name="connsiteX10" fmla="*/ 847725 w 847725"/>
                <a:gd name="connsiteY10" fmla="*/ 119063 h 126208"/>
                <a:gd name="connsiteX0" fmla="*/ 0 w 847725"/>
                <a:gd name="connsiteY0" fmla="*/ 116682 h 126208"/>
                <a:gd name="connsiteX1" fmla="*/ 100012 w 847725"/>
                <a:gd name="connsiteY1" fmla="*/ 2382 h 126208"/>
                <a:gd name="connsiteX2" fmla="*/ 195262 w 847725"/>
                <a:gd name="connsiteY2" fmla="*/ 119063 h 126208"/>
                <a:gd name="connsiteX3" fmla="*/ 285750 w 847725"/>
                <a:gd name="connsiteY3" fmla="*/ 2381 h 126208"/>
                <a:gd name="connsiteX4" fmla="*/ 378618 w 847725"/>
                <a:gd name="connsiteY4" fmla="*/ 116682 h 126208"/>
                <a:gd name="connsiteX5" fmla="*/ 471487 w 847725"/>
                <a:gd name="connsiteY5" fmla="*/ 0 h 126208"/>
                <a:gd name="connsiteX6" fmla="*/ 566738 w 847725"/>
                <a:gd name="connsiteY6" fmla="*/ 126208 h 126208"/>
                <a:gd name="connsiteX7" fmla="*/ 659606 w 847725"/>
                <a:gd name="connsiteY7" fmla="*/ 4762 h 126208"/>
                <a:gd name="connsiteX8" fmla="*/ 738186 w 847725"/>
                <a:gd name="connsiteY8" fmla="*/ 123825 h 126208"/>
                <a:gd name="connsiteX9" fmla="*/ 771525 w 847725"/>
                <a:gd name="connsiteY9" fmla="*/ 0 h 126208"/>
                <a:gd name="connsiteX10" fmla="*/ 847725 w 847725"/>
                <a:gd name="connsiteY10" fmla="*/ 119063 h 126208"/>
                <a:gd name="connsiteX0" fmla="*/ 0 w 847725"/>
                <a:gd name="connsiteY0" fmla="*/ 116682 h 126208"/>
                <a:gd name="connsiteX1" fmla="*/ 100012 w 847725"/>
                <a:gd name="connsiteY1" fmla="*/ 2382 h 126208"/>
                <a:gd name="connsiteX2" fmla="*/ 195262 w 847725"/>
                <a:gd name="connsiteY2" fmla="*/ 119063 h 126208"/>
                <a:gd name="connsiteX3" fmla="*/ 285750 w 847725"/>
                <a:gd name="connsiteY3" fmla="*/ 2381 h 126208"/>
                <a:gd name="connsiteX4" fmla="*/ 378618 w 847725"/>
                <a:gd name="connsiteY4" fmla="*/ 116682 h 126208"/>
                <a:gd name="connsiteX5" fmla="*/ 471487 w 847725"/>
                <a:gd name="connsiteY5" fmla="*/ 0 h 126208"/>
                <a:gd name="connsiteX6" fmla="*/ 566738 w 847725"/>
                <a:gd name="connsiteY6" fmla="*/ 126208 h 126208"/>
                <a:gd name="connsiteX7" fmla="*/ 659606 w 847725"/>
                <a:gd name="connsiteY7" fmla="*/ 4762 h 126208"/>
                <a:gd name="connsiteX8" fmla="*/ 738186 w 847725"/>
                <a:gd name="connsiteY8" fmla="*/ 123825 h 126208"/>
                <a:gd name="connsiteX9" fmla="*/ 821531 w 847725"/>
                <a:gd name="connsiteY9" fmla="*/ 4763 h 126208"/>
                <a:gd name="connsiteX10" fmla="*/ 847725 w 847725"/>
                <a:gd name="connsiteY10" fmla="*/ 119063 h 126208"/>
                <a:gd name="connsiteX0" fmla="*/ 0 w 892969"/>
                <a:gd name="connsiteY0" fmla="*/ 116682 h 126208"/>
                <a:gd name="connsiteX1" fmla="*/ 100012 w 892969"/>
                <a:gd name="connsiteY1" fmla="*/ 2382 h 126208"/>
                <a:gd name="connsiteX2" fmla="*/ 195262 w 892969"/>
                <a:gd name="connsiteY2" fmla="*/ 119063 h 126208"/>
                <a:gd name="connsiteX3" fmla="*/ 285750 w 892969"/>
                <a:gd name="connsiteY3" fmla="*/ 2381 h 126208"/>
                <a:gd name="connsiteX4" fmla="*/ 378618 w 892969"/>
                <a:gd name="connsiteY4" fmla="*/ 116682 h 126208"/>
                <a:gd name="connsiteX5" fmla="*/ 471487 w 892969"/>
                <a:gd name="connsiteY5" fmla="*/ 0 h 126208"/>
                <a:gd name="connsiteX6" fmla="*/ 566738 w 892969"/>
                <a:gd name="connsiteY6" fmla="*/ 126208 h 126208"/>
                <a:gd name="connsiteX7" fmla="*/ 659606 w 892969"/>
                <a:gd name="connsiteY7" fmla="*/ 4762 h 126208"/>
                <a:gd name="connsiteX8" fmla="*/ 738186 w 892969"/>
                <a:gd name="connsiteY8" fmla="*/ 123825 h 126208"/>
                <a:gd name="connsiteX9" fmla="*/ 821531 w 892969"/>
                <a:gd name="connsiteY9" fmla="*/ 4763 h 126208"/>
                <a:gd name="connsiteX10" fmla="*/ 892969 w 892969"/>
                <a:gd name="connsiteY10" fmla="*/ 123825 h 126208"/>
                <a:gd name="connsiteX0" fmla="*/ 0 w 892969"/>
                <a:gd name="connsiteY0" fmla="*/ 116682 h 126208"/>
                <a:gd name="connsiteX1" fmla="*/ 100012 w 892969"/>
                <a:gd name="connsiteY1" fmla="*/ 2382 h 126208"/>
                <a:gd name="connsiteX2" fmla="*/ 195262 w 892969"/>
                <a:gd name="connsiteY2" fmla="*/ 119063 h 126208"/>
                <a:gd name="connsiteX3" fmla="*/ 285750 w 892969"/>
                <a:gd name="connsiteY3" fmla="*/ 2381 h 126208"/>
                <a:gd name="connsiteX4" fmla="*/ 378618 w 892969"/>
                <a:gd name="connsiteY4" fmla="*/ 116682 h 126208"/>
                <a:gd name="connsiteX5" fmla="*/ 471487 w 892969"/>
                <a:gd name="connsiteY5" fmla="*/ 0 h 126208"/>
                <a:gd name="connsiteX6" fmla="*/ 566738 w 892969"/>
                <a:gd name="connsiteY6" fmla="*/ 126208 h 126208"/>
                <a:gd name="connsiteX7" fmla="*/ 659606 w 892969"/>
                <a:gd name="connsiteY7" fmla="*/ 4762 h 126208"/>
                <a:gd name="connsiteX8" fmla="*/ 738186 w 892969"/>
                <a:gd name="connsiteY8" fmla="*/ 123825 h 126208"/>
                <a:gd name="connsiteX9" fmla="*/ 821531 w 892969"/>
                <a:gd name="connsiteY9" fmla="*/ 4763 h 126208"/>
                <a:gd name="connsiteX10" fmla="*/ 892969 w 892969"/>
                <a:gd name="connsiteY10" fmla="*/ 123825 h 126208"/>
                <a:gd name="connsiteX0" fmla="*/ 0 w 892969"/>
                <a:gd name="connsiteY0" fmla="*/ 116682 h 126208"/>
                <a:gd name="connsiteX1" fmla="*/ 100012 w 892969"/>
                <a:gd name="connsiteY1" fmla="*/ 2382 h 126208"/>
                <a:gd name="connsiteX2" fmla="*/ 195262 w 892969"/>
                <a:gd name="connsiteY2" fmla="*/ 119063 h 126208"/>
                <a:gd name="connsiteX3" fmla="*/ 285750 w 892969"/>
                <a:gd name="connsiteY3" fmla="*/ 2381 h 126208"/>
                <a:gd name="connsiteX4" fmla="*/ 378618 w 892969"/>
                <a:gd name="connsiteY4" fmla="*/ 116682 h 126208"/>
                <a:gd name="connsiteX5" fmla="*/ 471487 w 892969"/>
                <a:gd name="connsiteY5" fmla="*/ 0 h 126208"/>
                <a:gd name="connsiteX6" fmla="*/ 566738 w 892969"/>
                <a:gd name="connsiteY6" fmla="*/ 126208 h 126208"/>
                <a:gd name="connsiteX7" fmla="*/ 650081 w 892969"/>
                <a:gd name="connsiteY7" fmla="*/ 7143 h 126208"/>
                <a:gd name="connsiteX8" fmla="*/ 738186 w 892969"/>
                <a:gd name="connsiteY8" fmla="*/ 123825 h 126208"/>
                <a:gd name="connsiteX9" fmla="*/ 821531 w 892969"/>
                <a:gd name="connsiteY9" fmla="*/ 4763 h 126208"/>
                <a:gd name="connsiteX10" fmla="*/ 892969 w 892969"/>
                <a:gd name="connsiteY10" fmla="*/ 123825 h 126208"/>
                <a:gd name="connsiteX0" fmla="*/ 0 w 892969"/>
                <a:gd name="connsiteY0" fmla="*/ 116682 h 126208"/>
                <a:gd name="connsiteX1" fmla="*/ 100012 w 892969"/>
                <a:gd name="connsiteY1" fmla="*/ 2382 h 126208"/>
                <a:gd name="connsiteX2" fmla="*/ 207168 w 892969"/>
                <a:gd name="connsiteY2" fmla="*/ 116682 h 126208"/>
                <a:gd name="connsiteX3" fmla="*/ 285750 w 892969"/>
                <a:gd name="connsiteY3" fmla="*/ 2381 h 126208"/>
                <a:gd name="connsiteX4" fmla="*/ 378618 w 892969"/>
                <a:gd name="connsiteY4" fmla="*/ 116682 h 126208"/>
                <a:gd name="connsiteX5" fmla="*/ 471487 w 892969"/>
                <a:gd name="connsiteY5" fmla="*/ 0 h 126208"/>
                <a:gd name="connsiteX6" fmla="*/ 566738 w 892969"/>
                <a:gd name="connsiteY6" fmla="*/ 126208 h 126208"/>
                <a:gd name="connsiteX7" fmla="*/ 650081 w 892969"/>
                <a:gd name="connsiteY7" fmla="*/ 7143 h 126208"/>
                <a:gd name="connsiteX8" fmla="*/ 738186 w 892969"/>
                <a:gd name="connsiteY8" fmla="*/ 123825 h 126208"/>
                <a:gd name="connsiteX9" fmla="*/ 821531 w 892969"/>
                <a:gd name="connsiteY9" fmla="*/ 4763 h 126208"/>
                <a:gd name="connsiteX10" fmla="*/ 892969 w 892969"/>
                <a:gd name="connsiteY10" fmla="*/ 123825 h 126208"/>
                <a:gd name="connsiteX0" fmla="*/ 0 w 892969"/>
                <a:gd name="connsiteY0" fmla="*/ 119062 h 128588"/>
                <a:gd name="connsiteX1" fmla="*/ 119062 w 892969"/>
                <a:gd name="connsiteY1" fmla="*/ 0 h 128588"/>
                <a:gd name="connsiteX2" fmla="*/ 207168 w 892969"/>
                <a:gd name="connsiteY2" fmla="*/ 119062 h 128588"/>
                <a:gd name="connsiteX3" fmla="*/ 285750 w 892969"/>
                <a:gd name="connsiteY3" fmla="*/ 4761 h 128588"/>
                <a:gd name="connsiteX4" fmla="*/ 378618 w 892969"/>
                <a:gd name="connsiteY4" fmla="*/ 119062 h 128588"/>
                <a:gd name="connsiteX5" fmla="*/ 471487 w 892969"/>
                <a:gd name="connsiteY5" fmla="*/ 2380 h 128588"/>
                <a:gd name="connsiteX6" fmla="*/ 566738 w 892969"/>
                <a:gd name="connsiteY6" fmla="*/ 128588 h 128588"/>
                <a:gd name="connsiteX7" fmla="*/ 650081 w 892969"/>
                <a:gd name="connsiteY7" fmla="*/ 9523 h 128588"/>
                <a:gd name="connsiteX8" fmla="*/ 738186 w 892969"/>
                <a:gd name="connsiteY8" fmla="*/ 126205 h 128588"/>
                <a:gd name="connsiteX9" fmla="*/ 821531 w 892969"/>
                <a:gd name="connsiteY9" fmla="*/ 7143 h 128588"/>
                <a:gd name="connsiteX10" fmla="*/ 892969 w 892969"/>
                <a:gd name="connsiteY10" fmla="*/ 126205 h 128588"/>
                <a:gd name="connsiteX0" fmla="*/ 0 w 869157"/>
                <a:gd name="connsiteY0" fmla="*/ 114299 h 128588"/>
                <a:gd name="connsiteX1" fmla="*/ 95250 w 869157"/>
                <a:gd name="connsiteY1" fmla="*/ 0 h 128588"/>
                <a:gd name="connsiteX2" fmla="*/ 183356 w 869157"/>
                <a:gd name="connsiteY2" fmla="*/ 119062 h 128588"/>
                <a:gd name="connsiteX3" fmla="*/ 261938 w 869157"/>
                <a:gd name="connsiteY3" fmla="*/ 4761 h 128588"/>
                <a:gd name="connsiteX4" fmla="*/ 354806 w 869157"/>
                <a:gd name="connsiteY4" fmla="*/ 119062 h 128588"/>
                <a:gd name="connsiteX5" fmla="*/ 447675 w 869157"/>
                <a:gd name="connsiteY5" fmla="*/ 2380 h 128588"/>
                <a:gd name="connsiteX6" fmla="*/ 542926 w 869157"/>
                <a:gd name="connsiteY6" fmla="*/ 128588 h 128588"/>
                <a:gd name="connsiteX7" fmla="*/ 626269 w 869157"/>
                <a:gd name="connsiteY7" fmla="*/ 9523 h 128588"/>
                <a:gd name="connsiteX8" fmla="*/ 714374 w 869157"/>
                <a:gd name="connsiteY8" fmla="*/ 126205 h 128588"/>
                <a:gd name="connsiteX9" fmla="*/ 797719 w 869157"/>
                <a:gd name="connsiteY9" fmla="*/ 7143 h 128588"/>
                <a:gd name="connsiteX10" fmla="*/ 869157 w 869157"/>
                <a:gd name="connsiteY10" fmla="*/ 126205 h 128588"/>
                <a:gd name="connsiteX0" fmla="*/ 0 w 857251"/>
                <a:gd name="connsiteY0" fmla="*/ 121443 h 128588"/>
                <a:gd name="connsiteX1" fmla="*/ 83344 w 857251"/>
                <a:gd name="connsiteY1" fmla="*/ 0 h 128588"/>
                <a:gd name="connsiteX2" fmla="*/ 171450 w 857251"/>
                <a:gd name="connsiteY2" fmla="*/ 119062 h 128588"/>
                <a:gd name="connsiteX3" fmla="*/ 250032 w 857251"/>
                <a:gd name="connsiteY3" fmla="*/ 4761 h 128588"/>
                <a:gd name="connsiteX4" fmla="*/ 342900 w 857251"/>
                <a:gd name="connsiteY4" fmla="*/ 119062 h 128588"/>
                <a:gd name="connsiteX5" fmla="*/ 435769 w 857251"/>
                <a:gd name="connsiteY5" fmla="*/ 2380 h 128588"/>
                <a:gd name="connsiteX6" fmla="*/ 531020 w 857251"/>
                <a:gd name="connsiteY6" fmla="*/ 128588 h 128588"/>
                <a:gd name="connsiteX7" fmla="*/ 614363 w 857251"/>
                <a:gd name="connsiteY7" fmla="*/ 9523 h 128588"/>
                <a:gd name="connsiteX8" fmla="*/ 702468 w 857251"/>
                <a:gd name="connsiteY8" fmla="*/ 126205 h 128588"/>
                <a:gd name="connsiteX9" fmla="*/ 785813 w 857251"/>
                <a:gd name="connsiteY9" fmla="*/ 7143 h 128588"/>
                <a:gd name="connsiteX10" fmla="*/ 857251 w 857251"/>
                <a:gd name="connsiteY10" fmla="*/ 126205 h 128588"/>
                <a:gd name="connsiteX0" fmla="*/ 0 w 857251"/>
                <a:gd name="connsiteY0" fmla="*/ 121443 h 128588"/>
                <a:gd name="connsiteX1" fmla="*/ 83344 w 857251"/>
                <a:gd name="connsiteY1" fmla="*/ 0 h 128588"/>
                <a:gd name="connsiteX2" fmla="*/ 171450 w 857251"/>
                <a:gd name="connsiteY2" fmla="*/ 119062 h 128588"/>
                <a:gd name="connsiteX3" fmla="*/ 250032 w 857251"/>
                <a:gd name="connsiteY3" fmla="*/ 4761 h 128588"/>
                <a:gd name="connsiteX4" fmla="*/ 350043 w 857251"/>
                <a:gd name="connsiteY4" fmla="*/ 128587 h 128588"/>
                <a:gd name="connsiteX5" fmla="*/ 435769 w 857251"/>
                <a:gd name="connsiteY5" fmla="*/ 2380 h 128588"/>
                <a:gd name="connsiteX6" fmla="*/ 531020 w 857251"/>
                <a:gd name="connsiteY6" fmla="*/ 128588 h 128588"/>
                <a:gd name="connsiteX7" fmla="*/ 614363 w 857251"/>
                <a:gd name="connsiteY7" fmla="*/ 9523 h 128588"/>
                <a:gd name="connsiteX8" fmla="*/ 702468 w 857251"/>
                <a:gd name="connsiteY8" fmla="*/ 126205 h 128588"/>
                <a:gd name="connsiteX9" fmla="*/ 785813 w 857251"/>
                <a:gd name="connsiteY9" fmla="*/ 7143 h 128588"/>
                <a:gd name="connsiteX10" fmla="*/ 857251 w 857251"/>
                <a:gd name="connsiteY10" fmla="*/ 126205 h 128588"/>
                <a:gd name="connsiteX0" fmla="*/ 0 w 857251"/>
                <a:gd name="connsiteY0" fmla="*/ 121443 h 128588"/>
                <a:gd name="connsiteX1" fmla="*/ 83344 w 857251"/>
                <a:gd name="connsiteY1" fmla="*/ 0 h 128588"/>
                <a:gd name="connsiteX2" fmla="*/ 171450 w 857251"/>
                <a:gd name="connsiteY2" fmla="*/ 119062 h 128588"/>
                <a:gd name="connsiteX3" fmla="*/ 250032 w 857251"/>
                <a:gd name="connsiteY3" fmla="*/ 4761 h 128588"/>
                <a:gd name="connsiteX4" fmla="*/ 350043 w 857251"/>
                <a:gd name="connsiteY4" fmla="*/ 128587 h 128588"/>
                <a:gd name="connsiteX5" fmla="*/ 435769 w 857251"/>
                <a:gd name="connsiteY5" fmla="*/ 2380 h 128588"/>
                <a:gd name="connsiteX6" fmla="*/ 531020 w 857251"/>
                <a:gd name="connsiteY6" fmla="*/ 128588 h 128588"/>
                <a:gd name="connsiteX7" fmla="*/ 607220 w 857251"/>
                <a:gd name="connsiteY7" fmla="*/ 2379 h 128588"/>
                <a:gd name="connsiteX8" fmla="*/ 702468 w 857251"/>
                <a:gd name="connsiteY8" fmla="*/ 126205 h 128588"/>
                <a:gd name="connsiteX9" fmla="*/ 785813 w 857251"/>
                <a:gd name="connsiteY9" fmla="*/ 7143 h 128588"/>
                <a:gd name="connsiteX10" fmla="*/ 857251 w 857251"/>
                <a:gd name="connsiteY10" fmla="*/ 126205 h 128588"/>
                <a:gd name="connsiteX0" fmla="*/ 0 w 857251"/>
                <a:gd name="connsiteY0" fmla="*/ 121443 h 128588"/>
                <a:gd name="connsiteX1" fmla="*/ 83344 w 857251"/>
                <a:gd name="connsiteY1" fmla="*/ 0 h 128588"/>
                <a:gd name="connsiteX2" fmla="*/ 171450 w 857251"/>
                <a:gd name="connsiteY2" fmla="*/ 119062 h 128588"/>
                <a:gd name="connsiteX3" fmla="*/ 250032 w 857251"/>
                <a:gd name="connsiteY3" fmla="*/ 4761 h 128588"/>
                <a:gd name="connsiteX4" fmla="*/ 350043 w 857251"/>
                <a:gd name="connsiteY4" fmla="*/ 128587 h 128588"/>
                <a:gd name="connsiteX5" fmla="*/ 435769 w 857251"/>
                <a:gd name="connsiteY5" fmla="*/ 2380 h 128588"/>
                <a:gd name="connsiteX6" fmla="*/ 531020 w 857251"/>
                <a:gd name="connsiteY6" fmla="*/ 128588 h 128588"/>
                <a:gd name="connsiteX7" fmla="*/ 614364 w 857251"/>
                <a:gd name="connsiteY7" fmla="*/ 2379 h 128588"/>
                <a:gd name="connsiteX8" fmla="*/ 702468 w 857251"/>
                <a:gd name="connsiteY8" fmla="*/ 126205 h 128588"/>
                <a:gd name="connsiteX9" fmla="*/ 785813 w 857251"/>
                <a:gd name="connsiteY9" fmla="*/ 7143 h 128588"/>
                <a:gd name="connsiteX10" fmla="*/ 857251 w 857251"/>
                <a:gd name="connsiteY10" fmla="*/ 126205 h 128588"/>
                <a:gd name="connsiteX0" fmla="*/ 0 w 857251"/>
                <a:gd name="connsiteY0" fmla="*/ 121443 h 130967"/>
                <a:gd name="connsiteX1" fmla="*/ 83344 w 857251"/>
                <a:gd name="connsiteY1" fmla="*/ 0 h 130967"/>
                <a:gd name="connsiteX2" fmla="*/ 171450 w 857251"/>
                <a:gd name="connsiteY2" fmla="*/ 119062 h 130967"/>
                <a:gd name="connsiteX3" fmla="*/ 250032 w 857251"/>
                <a:gd name="connsiteY3" fmla="*/ 4761 h 130967"/>
                <a:gd name="connsiteX4" fmla="*/ 350043 w 857251"/>
                <a:gd name="connsiteY4" fmla="*/ 128587 h 130967"/>
                <a:gd name="connsiteX5" fmla="*/ 435769 w 857251"/>
                <a:gd name="connsiteY5" fmla="*/ 2380 h 130967"/>
                <a:gd name="connsiteX6" fmla="*/ 531020 w 857251"/>
                <a:gd name="connsiteY6" fmla="*/ 128588 h 130967"/>
                <a:gd name="connsiteX7" fmla="*/ 614364 w 857251"/>
                <a:gd name="connsiteY7" fmla="*/ 2379 h 130967"/>
                <a:gd name="connsiteX8" fmla="*/ 709611 w 857251"/>
                <a:gd name="connsiteY8" fmla="*/ 130967 h 130967"/>
                <a:gd name="connsiteX9" fmla="*/ 785813 w 857251"/>
                <a:gd name="connsiteY9" fmla="*/ 7143 h 130967"/>
                <a:gd name="connsiteX10" fmla="*/ 857251 w 857251"/>
                <a:gd name="connsiteY10" fmla="*/ 126205 h 130967"/>
                <a:gd name="connsiteX0" fmla="*/ 0 w 857251"/>
                <a:gd name="connsiteY0" fmla="*/ 121443 h 130968"/>
                <a:gd name="connsiteX1" fmla="*/ 83344 w 857251"/>
                <a:gd name="connsiteY1" fmla="*/ 0 h 130968"/>
                <a:gd name="connsiteX2" fmla="*/ 169069 w 857251"/>
                <a:gd name="connsiteY2" fmla="*/ 130968 h 130968"/>
                <a:gd name="connsiteX3" fmla="*/ 250032 w 857251"/>
                <a:gd name="connsiteY3" fmla="*/ 4761 h 130968"/>
                <a:gd name="connsiteX4" fmla="*/ 350043 w 857251"/>
                <a:gd name="connsiteY4" fmla="*/ 128587 h 130968"/>
                <a:gd name="connsiteX5" fmla="*/ 435769 w 857251"/>
                <a:gd name="connsiteY5" fmla="*/ 2380 h 130968"/>
                <a:gd name="connsiteX6" fmla="*/ 531020 w 857251"/>
                <a:gd name="connsiteY6" fmla="*/ 128588 h 130968"/>
                <a:gd name="connsiteX7" fmla="*/ 614364 w 857251"/>
                <a:gd name="connsiteY7" fmla="*/ 2379 h 130968"/>
                <a:gd name="connsiteX8" fmla="*/ 709611 w 857251"/>
                <a:gd name="connsiteY8" fmla="*/ 130967 h 130968"/>
                <a:gd name="connsiteX9" fmla="*/ 785813 w 857251"/>
                <a:gd name="connsiteY9" fmla="*/ 7143 h 130968"/>
                <a:gd name="connsiteX10" fmla="*/ 857251 w 857251"/>
                <a:gd name="connsiteY10" fmla="*/ 126205 h 13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7251" h="130968">
                  <a:moveTo>
                    <a:pt x="0" y="121443"/>
                  </a:moveTo>
                  <a:lnTo>
                    <a:pt x="83344" y="0"/>
                  </a:lnTo>
                  <a:lnTo>
                    <a:pt x="169069" y="130968"/>
                  </a:lnTo>
                  <a:lnTo>
                    <a:pt x="250032" y="4761"/>
                  </a:lnTo>
                  <a:lnTo>
                    <a:pt x="350043" y="128587"/>
                  </a:lnTo>
                  <a:lnTo>
                    <a:pt x="435769" y="2380"/>
                  </a:lnTo>
                  <a:lnTo>
                    <a:pt x="531020" y="128588"/>
                  </a:lnTo>
                  <a:lnTo>
                    <a:pt x="614364" y="2379"/>
                  </a:lnTo>
                  <a:lnTo>
                    <a:pt x="709611" y="130967"/>
                  </a:lnTo>
                  <a:lnTo>
                    <a:pt x="785813" y="7143"/>
                  </a:lnTo>
                  <a:lnTo>
                    <a:pt x="857251" y="126205"/>
                  </a:lnTo>
                </a:path>
              </a:pathLst>
            </a:custGeom>
            <a:noFill/>
            <a:ln w="31750" cap="rnd">
              <a:solidFill>
                <a:srgbClr val="00505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5" name="Oval 104"/>
            <p:cNvSpPr/>
            <p:nvPr/>
          </p:nvSpPr>
          <p:spPr>
            <a:xfrm rot="1212459">
              <a:off x="2660206" y="5388079"/>
              <a:ext cx="135469" cy="135469"/>
            </a:xfrm>
            <a:prstGeom prst="ellipse">
              <a:avLst/>
            </a:prstGeom>
            <a:gradFill flip="none" rotWithShape="1">
              <a:gsLst>
                <a:gs pos="52000">
                  <a:srgbClr val="59C2BC">
                    <a:lumMod val="17000"/>
                    <a:lumOff val="83000"/>
                  </a:srgbClr>
                </a:gs>
                <a:gs pos="94000">
                  <a:srgbClr val="59C2BC"/>
                </a:gs>
                <a:gs pos="100000">
                  <a:srgbClr val="008E9D"/>
                </a:gs>
              </a:gsLst>
              <a:path path="circle">
                <a:fillToRect l="50000" t="50000" r="50000" b="50000"/>
              </a:path>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178" name="Freeform 177"/>
            <p:cNvSpPr/>
            <p:nvPr/>
          </p:nvSpPr>
          <p:spPr>
            <a:xfrm rot="19079905">
              <a:off x="2139875" y="5189326"/>
              <a:ext cx="593870" cy="628402"/>
            </a:xfrm>
            <a:custGeom>
              <a:avLst/>
              <a:gdLst>
                <a:gd name="connsiteX0" fmla="*/ 321897 w 2293666"/>
                <a:gd name="connsiteY0" fmla="*/ 1448203 h 1775074"/>
                <a:gd name="connsiteX1" fmla="*/ 179022 w 2293666"/>
                <a:gd name="connsiteY1" fmla="*/ 1191028 h 1775074"/>
                <a:gd name="connsiteX2" fmla="*/ 7572 w 2293666"/>
                <a:gd name="connsiteY2" fmla="*/ 743353 h 1775074"/>
                <a:gd name="connsiteX3" fmla="*/ 445722 w 2293666"/>
                <a:gd name="connsiteY3" fmla="*/ 1238653 h 1775074"/>
                <a:gd name="connsiteX4" fmla="*/ 64722 w 2293666"/>
                <a:gd name="connsiteY4" fmla="*/ 181378 h 1775074"/>
                <a:gd name="connsiteX5" fmla="*/ 664797 w 2293666"/>
                <a:gd name="connsiteY5" fmla="*/ 1124353 h 1775074"/>
                <a:gd name="connsiteX6" fmla="*/ 636222 w 2293666"/>
                <a:gd name="connsiteY6" fmla="*/ 28978 h 1775074"/>
                <a:gd name="connsiteX7" fmla="*/ 1017222 w 2293666"/>
                <a:gd name="connsiteY7" fmla="*/ 1019578 h 1775074"/>
                <a:gd name="connsiteX8" fmla="*/ 1788747 w 2293666"/>
                <a:gd name="connsiteY8" fmla="*/ 403 h 1775074"/>
                <a:gd name="connsiteX9" fmla="*/ 1436322 w 2293666"/>
                <a:gd name="connsiteY9" fmla="*/ 1162453 h 1775074"/>
                <a:gd name="connsiteX10" fmla="*/ 2293572 w 2293666"/>
                <a:gd name="connsiteY10" fmla="*/ 1343428 h 1775074"/>
                <a:gd name="connsiteX11" fmla="*/ 1493472 w 2293666"/>
                <a:gd name="connsiteY11" fmla="*/ 1448203 h 1775074"/>
                <a:gd name="connsiteX12" fmla="*/ 1703022 w 2293666"/>
                <a:gd name="connsiteY12" fmla="*/ 1772053 h 1775074"/>
                <a:gd name="connsiteX13" fmla="*/ 1026747 w 2293666"/>
                <a:gd name="connsiteY13" fmla="*/ 1610128 h 1775074"/>
                <a:gd name="connsiteX14" fmla="*/ 445722 w 2293666"/>
                <a:gd name="connsiteY14" fmla="*/ 1610128 h 1775074"/>
                <a:gd name="connsiteX15" fmla="*/ 321897 w 2293666"/>
                <a:gd name="connsiteY15" fmla="*/ 1772053 h 1775074"/>
                <a:gd name="connsiteX0" fmla="*/ 259469 w 2231238"/>
                <a:gd name="connsiteY0" fmla="*/ 1448203 h 1775074"/>
                <a:gd name="connsiteX1" fmla="*/ 116594 w 2231238"/>
                <a:gd name="connsiteY1" fmla="*/ 1191028 h 1775074"/>
                <a:gd name="connsiteX2" fmla="*/ 41482 w 2231238"/>
                <a:gd name="connsiteY2" fmla="*/ 897640 h 1775074"/>
                <a:gd name="connsiteX3" fmla="*/ 383294 w 2231238"/>
                <a:gd name="connsiteY3" fmla="*/ 1238653 h 1775074"/>
                <a:gd name="connsiteX4" fmla="*/ 2294 w 2231238"/>
                <a:gd name="connsiteY4" fmla="*/ 181378 h 1775074"/>
                <a:gd name="connsiteX5" fmla="*/ 602369 w 2231238"/>
                <a:gd name="connsiteY5" fmla="*/ 1124353 h 1775074"/>
                <a:gd name="connsiteX6" fmla="*/ 573794 w 2231238"/>
                <a:gd name="connsiteY6" fmla="*/ 28978 h 1775074"/>
                <a:gd name="connsiteX7" fmla="*/ 954794 w 2231238"/>
                <a:gd name="connsiteY7" fmla="*/ 1019578 h 1775074"/>
                <a:gd name="connsiteX8" fmla="*/ 1726319 w 2231238"/>
                <a:gd name="connsiteY8" fmla="*/ 403 h 1775074"/>
                <a:gd name="connsiteX9" fmla="*/ 1373894 w 2231238"/>
                <a:gd name="connsiteY9" fmla="*/ 1162453 h 1775074"/>
                <a:gd name="connsiteX10" fmla="*/ 2231144 w 2231238"/>
                <a:gd name="connsiteY10" fmla="*/ 1343428 h 1775074"/>
                <a:gd name="connsiteX11" fmla="*/ 1431044 w 2231238"/>
                <a:gd name="connsiteY11" fmla="*/ 1448203 h 1775074"/>
                <a:gd name="connsiteX12" fmla="*/ 1640594 w 2231238"/>
                <a:gd name="connsiteY12" fmla="*/ 1772053 h 1775074"/>
                <a:gd name="connsiteX13" fmla="*/ 964319 w 2231238"/>
                <a:gd name="connsiteY13" fmla="*/ 1610128 h 1775074"/>
                <a:gd name="connsiteX14" fmla="*/ 383294 w 2231238"/>
                <a:gd name="connsiteY14" fmla="*/ 1610128 h 1775074"/>
                <a:gd name="connsiteX15" fmla="*/ 259469 w 2231238"/>
                <a:gd name="connsiteY15" fmla="*/ 1772053 h 1775074"/>
                <a:gd name="connsiteX0" fmla="*/ 230734 w 2202503"/>
                <a:gd name="connsiteY0" fmla="*/ 1448203 h 1775074"/>
                <a:gd name="connsiteX1" fmla="*/ 87859 w 2202503"/>
                <a:gd name="connsiteY1" fmla="*/ 1191028 h 1775074"/>
                <a:gd name="connsiteX2" fmla="*/ 12747 w 2202503"/>
                <a:gd name="connsiteY2" fmla="*/ 897640 h 1775074"/>
                <a:gd name="connsiteX3" fmla="*/ 354559 w 2202503"/>
                <a:gd name="connsiteY3" fmla="*/ 1238653 h 1775074"/>
                <a:gd name="connsiteX4" fmla="*/ 146915 w 2202503"/>
                <a:gd name="connsiteY4" fmla="*/ 573503 h 1775074"/>
                <a:gd name="connsiteX5" fmla="*/ 573634 w 2202503"/>
                <a:gd name="connsiteY5" fmla="*/ 1124353 h 1775074"/>
                <a:gd name="connsiteX6" fmla="*/ 545059 w 2202503"/>
                <a:gd name="connsiteY6" fmla="*/ 28978 h 1775074"/>
                <a:gd name="connsiteX7" fmla="*/ 926059 w 2202503"/>
                <a:gd name="connsiteY7" fmla="*/ 1019578 h 1775074"/>
                <a:gd name="connsiteX8" fmla="*/ 1697584 w 2202503"/>
                <a:gd name="connsiteY8" fmla="*/ 403 h 1775074"/>
                <a:gd name="connsiteX9" fmla="*/ 1345159 w 2202503"/>
                <a:gd name="connsiteY9" fmla="*/ 1162453 h 1775074"/>
                <a:gd name="connsiteX10" fmla="*/ 2202409 w 2202503"/>
                <a:gd name="connsiteY10" fmla="*/ 1343428 h 1775074"/>
                <a:gd name="connsiteX11" fmla="*/ 1402309 w 2202503"/>
                <a:gd name="connsiteY11" fmla="*/ 1448203 h 1775074"/>
                <a:gd name="connsiteX12" fmla="*/ 1611859 w 2202503"/>
                <a:gd name="connsiteY12" fmla="*/ 1772053 h 1775074"/>
                <a:gd name="connsiteX13" fmla="*/ 935584 w 2202503"/>
                <a:gd name="connsiteY13" fmla="*/ 1610128 h 1775074"/>
                <a:gd name="connsiteX14" fmla="*/ 354559 w 2202503"/>
                <a:gd name="connsiteY14" fmla="*/ 1610128 h 1775074"/>
                <a:gd name="connsiteX15" fmla="*/ 230734 w 2202503"/>
                <a:gd name="connsiteY15" fmla="*/ 1772053 h 1775074"/>
                <a:gd name="connsiteX0" fmla="*/ 230734 w 2202503"/>
                <a:gd name="connsiteY0" fmla="*/ 1448203 h 1775074"/>
                <a:gd name="connsiteX1" fmla="*/ 87859 w 2202503"/>
                <a:gd name="connsiteY1" fmla="*/ 1191028 h 1775074"/>
                <a:gd name="connsiteX2" fmla="*/ 12747 w 2202503"/>
                <a:gd name="connsiteY2" fmla="*/ 897640 h 1775074"/>
                <a:gd name="connsiteX3" fmla="*/ 354559 w 2202503"/>
                <a:gd name="connsiteY3" fmla="*/ 1238653 h 1775074"/>
                <a:gd name="connsiteX4" fmla="*/ 146915 w 2202503"/>
                <a:gd name="connsiteY4" fmla="*/ 573503 h 1775074"/>
                <a:gd name="connsiteX5" fmla="*/ 420337 w 2202503"/>
                <a:gd name="connsiteY5" fmla="*/ 690274 h 1775074"/>
                <a:gd name="connsiteX6" fmla="*/ 545059 w 2202503"/>
                <a:gd name="connsiteY6" fmla="*/ 28978 h 1775074"/>
                <a:gd name="connsiteX7" fmla="*/ 926059 w 2202503"/>
                <a:gd name="connsiteY7" fmla="*/ 1019578 h 1775074"/>
                <a:gd name="connsiteX8" fmla="*/ 1697584 w 2202503"/>
                <a:gd name="connsiteY8" fmla="*/ 403 h 1775074"/>
                <a:gd name="connsiteX9" fmla="*/ 1345159 w 2202503"/>
                <a:gd name="connsiteY9" fmla="*/ 1162453 h 1775074"/>
                <a:gd name="connsiteX10" fmla="*/ 2202409 w 2202503"/>
                <a:gd name="connsiteY10" fmla="*/ 1343428 h 1775074"/>
                <a:gd name="connsiteX11" fmla="*/ 1402309 w 2202503"/>
                <a:gd name="connsiteY11" fmla="*/ 1448203 h 1775074"/>
                <a:gd name="connsiteX12" fmla="*/ 1611859 w 2202503"/>
                <a:gd name="connsiteY12" fmla="*/ 1772053 h 1775074"/>
                <a:gd name="connsiteX13" fmla="*/ 935584 w 2202503"/>
                <a:gd name="connsiteY13" fmla="*/ 1610128 h 1775074"/>
                <a:gd name="connsiteX14" fmla="*/ 354559 w 2202503"/>
                <a:gd name="connsiteY14" fmla="*/ 1610128 h 1775074"/>
                <a:gd name="connsiteX15" fmla="*/ 230734 w 2202503"/>
                <a:gd name="connsiteY15" fmla="*/ 1772053 h 1775074"/>
                <a:gd name="connsiteX0" fmla="*/ 230734 w 2202503"/>
                <a:gd name="connsiteY0" fmla="*/ 1457701 h 1784572"/>
                <a:gd name="connsiteX1" fmla="*/ 87859 w 2202503"/>
                <a:gd name="connsiteY1" fmla="*/ 1200526 h 1784572"/>
                <a:gd name="connsiteX2" fmla="*/ 12747 w 2202503"/>
                <a:gd name="connsiteY2" fmla="*/ 907138 h 1784572"/>
                <a:gd name="connsiteX3" fmla="*/ 354559 w 2202503"/>
                <a:gd name="connsiteY3" fmla="*/ 1248151 h 1784572"/>
                <a:gd name="connsiteX4" fmla="*/ 146915 w 2202503"/>
                <a:gd name="connsiteY4" fmla="*/ 583001 h 1784572"/>
                <a:gd name="connsiteX5" fmla="*/ 420337 w 2202503"/>
                <a:gd name="connsiteY5" fmla="*/ 699772 h 1784572"/>
                <a:gd name="connsiteX6" fmla="*/ 545059 w 2202503"/>
                <a:gd name="connsiteY6" fmla="*/ 38476 h 1784572"/>
                <a:gd name="connsiteX7" fmla="*/ 907725 w 2202503"/>
                <a:gd name="connsiteY7" fmla="*/ 582198 h 1784572"/>
                <a:gd name="connsiteX8" fmla="*/ 1697584 w 2202503"/>
                <a:gd name="connsiteY8" fmla="*/ 9901 h 1784572"/>
                <a:gd name="connsiteX9" fmla="*/ 1345159 w 2202503"/>
                <a:gd name="connsiteY9" fmla="*/ 1171951 h 1784572"/>
                <a:gd name="connsiteX10" fmla="*/ 2202409 w 2202503"/>
                <a:gd name="connsiteY10" fmla="*/ 1352926 h 1784572"/>
                <a:gd name="connsiteX11" fmla="*/ 1402309 w 2202503"/>
                <a:gd name="connsiteY11" fmla="*/ 1457701 h 1784572"/>
                <a:gd name="connsiteX12" fmla="*/ 1611859 w 2202503"/>
                <a:gd name="connsiteY12" fmla="*/ 1781551 h 1784572"/>
                <a:gd name="connsiteX13" fmla="*/ 935584 w 2202503"/>
                <a:gd name="connsiteY13" fmla="*/ 1619626 h 1784572"/>
                <a:gd name="connsiteX14" fmla="*/ 354559 w 2202503"/>
                <a:gd name="connsiteY14" fmla="*/ 1619626 h 1784572"/>
                <a:gd name="connsiteX15" fmla="*/ 230734 w 2202503"/>
                <a:gd name="connsiteY15" fmla="*/ 1781551 h 1784572"/>
                <a:gd name="connsiteX0" fmla="*/ 230734 w 2202503"/>
                <a:gd name="connsiteY0" fmla="*/ 1419771 h 1746642"/>
                <a:gd name="connsiteX1" fmla="*/ 87859 w 2202503"/>
                <a:gd name="connsiteY1" fmla="*/ 1162596 h 1746642"/>
                <a:gd name="connsiteX2" fmla="*/ 12747 w 2202503"/>
                <a:gd name="connsiteY2" fmla="*/ 869208 h 1746642"/>
                <a:gd name="connsiteX3" fmla="*/ 354559 w 2202503"/>
                <a:gd name="connsiteY3" fmla="*/ 1210221 h 1746642"/>
                <a:gd name="connsiteX4" fmla="*/ 146915 w 2202503"/>
                <a:gd name="connsiteY4" fmla="*/ 545071 h 1746642"/>
                <a:gd name="connsiteX5" fmla="*/ 420337 w 2202503"/>
                <a:gd name="connsiteY5" fmla="*/ 661842 h 1746642"/>
                <a:gd name="connsiteX6" fmla="*/ 545059 w 2202503"/>
                <a:gd name="connsiteY6" fmla="*/ 546 h 1746642"/>
                <a:gd name="connsiteX7" fmla="*/ 907725 w 2202503"/>
                <a:gd name="connsiteY7" fmla="*/ 544268 h 1746642"/>
                <a:gd name="connsiteX8" fmla="*/ 1453965 w 2202503"/>
                <a:gd name="connsiteY8" fmla="*/ 309094 h 1746642"/>
                <a:gd name="connsiteX9" fmla="*/ 1345159 w 2202503"/>
                <a:gd name="connsiteY9" fmla="*/ 1134021 h 1746642"/>
                <a:gd name="connsiteX10" fmla="*/ 2202409 w 2202503"/>
                <a:gd name="connsiteY10" fmla="*/ 1314996 h 1746642"/>
                <a:gd name="connsiteX11" fmla="*/ 1402309 w 2202503"/>
                <a:gd name="connsiteY11" fmla="*/ 1419771 h 1746642"/>
                <a:gd name="connsiteX12" fmla="*/ 1611859 w 2202503"/>
                <a:gd name="connsiteY12" fmla="*/ 1743621 h 1746642"/>
                <a:gd name="connsiteX13" fmla="*/ 935584 w 2202503"/>
                <a:gd name="connsiteY13" fmla="*/ 1581696 h 1746642"/>
                <a:gd name="connsiteX14" fmla="*/ 354559 w 2202503"/>
                <a:gd name="connsiteY14" fmla="*/ 1581696 h 1746642"/>
                <a:gd name="connsiteX15" fmla="*/ 230734 w 2202503"/>
                <a:gd name="connsiteY15" fmla="*/ 1743621 h 1746642"/>
                <a:gd name="connsiteX0" fmla="*/ 230734 w 2202596"/>
                <a:gd name="connsiteY0" fmla="*/ 1419771 h 1746642"/>
                <a:gd name="connsiteX1" fmla="*/ 87859 w 2202596"/>
                <a:gd name="connsiteY1" fmla="*/ 1162596 h 1746642"/>
                <a:gd name="connsiteX2" fmla="*/ 12747 w 2202596"/>
                <a:gd name="connsiteY2" fmla="*/ 869208 h 1746642"/>
                <a:gd name="connsiteX3" fmla="*/ 354559 w 2202596"/>
                <a:gd name="connsiteY3" fmla="*/ 1210221 h 1746642"/>
                <a:gd name="connsiteX4" fmla="*/ 146915 w 2202596"/>
                <a:gd name="connsiteY4" fmla="*/ 545071 h 1746642"/>
                <a:gd name="connsiteX5" fmla="*/ 420337 w 2202596"/>
                <a:gd name="connsiteY5" fmla="*/ 661842 h 1746642"/>
                <a:gd name="connsiteX6" fmla="*/ 545059 w 2202596"/>
                <a:gd name="connsiteY6" fmla="*/ 546 h 1746642"/>
                <a:gd name="connsiteX7" fmla="*/ 907725 w 2202596"/>
                <a:gd name="connsiteY7" fmla="*/ 544268 h 1746642"/>
                <a:gd name="connsiteX8" fmla="*/ 1453965 w 2202596"/>
                <a:gd name="connsiteY8" fmla="*/ 309094 h 1746642"/>
                <a:gd name="connsiteX9" fmla="*/ 1476810 w 2202596"/>
                <a:gd name="connsiteY9" fmla="*/ 934080 h 1746642"/>
                <a:gd name="connsiteX10" fmla="*/ 2202409 w 2202596"/>
                <a:gd name="connsiteY10" fmla="*/ 1314996 h 1746642"/>
                <a:gd name="connsiteX11" fmla="*/ 1402309 w 2202596"/>
                <a:gd name="connsiteY11" fmla="*/ 1419771 h 1746642"/>
                <a:gd name="connsiteX12" fmla="*/ 1611859 w 2202596"/>
                <a:gd name="connsiteY12" fmla="*/ 1743621 h 1746642"/>
                <a:gd name="connsiteX13" fmla="*/ 935584 w 2202596"/>
                <a:gd name="connsiteY13" fmla="*/ 1581696 h 1746642"/>
                <a:gd name="connsiteX14" fmla="*/ 354559 w 2202596"/>
                <a:gd name="connsiteY14" fmla="*/ 1581696 h 1746642"/>
                <a:gd name="connsiteX15" fmla="*/ 230734 w 2202596"/>
                <a:gd name="connsiteY15" fmla="*/ 1743621 h 1746642"/>
                <a:gd name="connsiteX0" fmla="*/ 230734 w 2202411"/>
                <a:gd name="connsiteY0" fmla="*/ 1419771 h 1748155"/>
                <a:gd name="connsiteX1" fmla="*/ 87859 w 2202411"/>
                <a:gd name="connsiteY1" fmla="*/ 1162596 h 1748155"/>
                <a:gd name="connsiteX2" fmla="*/ 12747 w 2202411"/>
                <a:gd name="connsiteY2" fmla="*/ 869208 h 1748155"/>
                <a:gd name="connsiteX3" fmla="*/ 354559 w 2202411"/>
                <a:gd name="connsiteY3" fmla="*/ 1210221 h 1748155"/>
                <a:gd name="connsiteX4" fmla="*/ 146915 w 2202411"/>
                <a:gd name="connsiteY4" fmla="*/ 545071 h 1748155"/>
                <a:gd name="connsiteX5" fmla="*/ 420337 w 2202411"/>
                <a:gd name="connsiteY5" fmla="*/ 661842 h 1748155"/>
                <a:gd name="connsiteX6" fmla="*/ 545059 w 2202411"/>
                <a:gd name="connsiteY6" fmla="*/ 546 h 1748155"/>
                <a:gd name="connsiteX7" fmla="*/ 907725 w 2202411"/>
                <a:gd name="connsiteY7" fmla="*/ 544268 h 1748155"/>
                <a:gd name="connsiteX8" fmla="*/ 1453965 w 2202411"/>
                <a:gd name="connsiteY8" fmla="*/ 309094 h 1748155"/>
                <a:gd name="connsiteX9" fmla="*/ 1476810 w 2202411"/>
                <a:gd name="connsiteY9" fmla="*/ 934080 h 1748155"/>
                <a:gd name="connsiteX10" fmla="*/ 2202409 w 2202411"/>
                <a:gd name="connsiteY10" fmla="*/ 1314996 h 1748155"/>
                <a:gd name="connsiteX11" fmla="*/ 1484737 w 2202411"/>
                <a:gd name="connsiteY11" fmla="*/ 1376712 h 1748155"/>
                <a:gd name="connsiteX12" fmla="*/ 1611859 w 2202411"/>
                <a:gd name="connsiteY12" fmla="*/ 1743621 h 1748155"/>
                <a:gd name="connsiteX13" fmla="*/ 935584 w 2202411"/>
                <a:gd name="connsiteY13" fmla="*/ 1581696 h 1748155"/>
                <a:gd name="connsiteX14" fmla="*/ 354559 w 2202411"/>
                <a:gd name="connsiteY14" fmla="*/ 1581696 h 1748155"/>
                <a:gd name="connsiteX15" fmla="*/ 230734 w 2202411"/>
                <a:gd name="connsiteY15" fmla="*/ 1743621 h 1748155"/>
                <a:gd name="connsiteX0" fmla="*/ 230734 w 2202411"/>
                <a:gd name="connsiteY0" fmla="*/ 1419771 h 2035032"/>
                <a:gd name="connsiteX1" fmla="*/ 87859 w 2202411"/>
                <a:gd name="connsiteY1" fmla="*/ 1162596 h 2035032"/>
                <a:gd name="connsiteX2" fmla="*/ 12747 w 2202411"/>
                <a:gd name="connsiteY2" fmla="*/ 869208 h 2035032"/>
                <a:gd name="connsiteX3" fmla="*/ 354559 w 2202411"/>
                <a:gd name="connsiteY3" fmla="*/ 1210221 h 2035032"/>
                <a:gd name="connsiteX4" fmla="*/ 146915 w 2202411"/>
                <a:gd name="connsiteY4" fmla="*/ 545071 h 2035032"/>
                <a:gd name="connsiteX5" fmla="*/ 420337 w 2202411"/>
                <a:gd name="connsiteY5" fmla="*/ 661842 h 2035032"/>
                <a:gd name="connsiteX6" fmla="*/ 545059 w 2202411"/>
                <a:gd name="connsiteY6" fmla="*/ 546 h 2035032"/>
                <a:gd name="connsiteX7" fmla="*/ 907725 w 2202411"/>
                <a:gd name="connsiteY7" fmla="*/ 544268 h 2035032"/>
                <a:gd name="connsiteX8" fmla="*/ 1453965 w 2202411"/>
                <a:gd name="connsiteY8" fmla="*/ 309094 h 2035032"/>
                <a:gd name="connsiteX9" fmla="*/ 1476810 w 2202411"/>
                <a:gd name="connsiteY9" fmla="*/ 934080 h 2035032"/>
                <a:gd name="connsiteX10" fmla="*/ 2202409 w 2202411"/>
                <a:gd name="connsiteY10" fmla="*/ 1314996 h 2035032"/>
                <a:gd name="connsiteX11" fmla="*/ 1484737 w 2202411"/>
                <a:gd name="connsiteY11" fmla="*/ 1376712 h 2035032"/>
                <a:gd name="connsiteX12" fmla="*/ 1611859 w 2202411"/>
                <a:gd name="connsiteY12" fmla="*/ 1743621 h 2035032"/>
                <a:gd name="connsiteX13" fmla="*/ 725184 w 2202411"/>
                <a:gd name="connsiteY13" fmla="*/ 2032625 h 2035032"/>
                <a:gd name="connsiteX14" fmla="*/ 354559 w 2202411"/>
                <a:gd name="connsiteY14" fmla="*/ 1581696 h 2035032"/>
                <a:gd name="connsiteX15" fmla="*/ 230734 w 2202411"/>
                <a:gd name="connsiteY15" fmla="*/ 1743621 h 2035032"/>
                <a:gd name="connsiteX0" fmla="*/ 230734 w 2202411"/>
                <a:gd name="connsiteY0" fmla="*/ 1419771 h 2035032"/>
                <a:gd name="connsiteX1" fmla="*/ 87859 w 2202411"/>
                <a:gd name="connsiteY1" fmla="*/ 1162596 h 2035032"/>
                <a:gd name="connsiteX2" fmla="*/ 12747 w 2202411"/>
                <a:gd name="connsiteY2" fmla="*/ 869208 h 2035032"/>
                <a:gd name="connsiteX3" fmla="*/ 354559 w 2202411"/>
                <a:gd name="connsiteY3" fmla="*/ 1210221 h 2035032"/>
                <a:gd name="connsiteX4" fmla="*/ 146915 w 2202411"/>
                <a:gd name="connsiteY4" fmla="*/ 545071 h 2035032"/>
                <a:gd name="connsiteX5" fmla="*/ 420337 w 2202411"/>
                <a:gd name="connsiteY5" fmla="*/ 661842 h 2035032"/>
                <a:gd name="connsiteX6" fmla="*/ 545059 w 2202411"/>
                <a:gd name="connsiteY6" fmla="*/ 546 h 2035032"/>
                <a:gd name="connsiteX7" fmla="*/ 907725 w 2202411"/>
                <a:gd name="connsiteY7" fmla="*/ 544268 h 2035032"/>
                <a:gd name="connsiteX8" fmla="*/ 1453965 w 2202411"/>
                <a:gd name="connsiteY8" fmla="*/ 309094 h 2035032"/>
                <a:gd name="connsiteX9" fmla="*/ 1476810 w 2202411"/>
                <a:gd name="connsiteY9" fmla="*/ 934080 h 2035032"/>
                <a:gd name="connsiteX10" fmla="*/ 2202409 w 2202411"/>
                <a:gd name="connsiteY10" fmla="*/ 1314996 h 2035032"/>
                <a:gd name="connsiteX11" fmla="*/ 1484737 w 2202411"/>
                <a:gd name="connsiteY11" fmla="*/ 1376712 h 2035032"/>
                <a:gd name="connsiteX12" fmla="*/ 1611859 w 2202411"/>
                <a:gd name="connsiteY12" fmla="*/ 1743621 h 2035032"/>
                <a:gd name="connsiteX13" fmla="*/ 725184 w 2202411"/>
                <a:gd name="connsiteY13" fmla="*/ 2032625 h 2035032"/>
                <a:gd name="connsiteX14" fmla="*/ 354559 w 2202411"/>
                <a:gd name="connsiteY14" fmla="*/ 1581696 h 2035032"/>
                <a:gd name="connsiteX0" fmla="*/ 230734 w 2202411"/>
                <a:gd name="connsiteY0" fmla="*/ 1419771 h 2035032"/>
                <a:gd name="connsiteX1" fmla="*/ 87859 w 2202411"/>
                <a:gd name="connsiteY1" fmla="*/ 1162596 h 2035032"/>
                <a:gd name="connsiteX2" fmla="*/ 12747 w 2202411"/>
                <a:gd name="connsiteY2" fmla="*/ 869208 h 2035032"/>
                <a:gd name="connsiteX3" fmla="*/ 354559 w 2202411"/>
                <a:gd name="connsiteY3" fmla="*/ 1210221 h 2035032"/>
                <a:gd name="connsiteX4" fmla="*/ 146915 w 2202411"/>
                <a:gd name="connsiteY4" fmla="*/ 545071 h 2035032"/>
                <a:gd name="connsiteX5" fmla="*/ 420337 w 2202411"/>
                <a:gd name="connsiteY5" fmla="*/ 661842 h 2035032"/>
                <a:gd name="connsiteX6" fmla="*/ 545059 w 2202411"/>
                <a:gd name="connsiteY6" fmla="*/ 546 h 2035032"/>
                <a:gd name="connsiteX7" fmla="*/ 907725 w 2202411"/>
                <a:gd name="connsiteY7" fmla="*/ 544268 h 2035032"/>
                <a:gd name="connsiteX8" fmla="*/ 1453965 w 2202411"/>
                <a:gd name="connsiteY8" fmla="*/ 309094 h 2035032"/>
                <a:gd name="connsiteX9" fmla="*/ 1476810 w 2202411"/>
                <a:gd name="connsiteY9" fmla="*/ 934080 h 2035032"/>
                <a:gd name="connsiteX10" fmla="*/ 2202409 w 2202411"/>
                <a:gd name="connsiteY10" fmla="*/ 1314996 h 2035032"/>
                <a:gd name="connsiteX11" fmla="*/ 1484737 w 2202411"/>
                <a:gd name="connsiteY11" fmla="*/ 1376712 h 2035032"/>
                <a:gd name="connsiteX12" fmla="*/ 1611859 w 2202411"/>
                <a:gd name="connsiteY12" fmla="*/ 1743621 h 2035032"/>
                <a:gd name="connsiteX13" fmla="*/ 725184 w 2202411"/>
                <a:gd name="connsiteY13" fmla="*/ 2032625 h 2035032"/>
                <a:gd name="connsiteX14" fmla="*/ 354559 w 2202411"/>
                <a:gd name="connsiteY14" fmla="*/ 1581696 h 2035032"/>
                <a:gd name="connsiteX15" fmla="*/ 230734 w 2202411"/>
                <a:gd name="connsiteY15" fmla="*/ 1419771 h 2035032"/>
                <a:gd name="connsiteX0" fmla="*/ 230734 w 2204007"/>
                <a:gd name="connsiteY0" fmla="*/ 1419771 h 2034845"/>
                <a:gd name="connsiteX1" fmla="*/ 87859 w 2204007"/>
                <a:gd name="connsiteY1" fmla="*/ 1162596 h 2034845"/>
                <a:gd name="connsiteX2" fmla="*/ 12747 w 2204007"/>
                <a:gd name="connsiteY2" fmla="*/ 869208 h 2034845"/>
                <a:gd name="connsiteX3" fmla="*/ 354559 w 2204007"/>
                <a:gd name="connsiteY3" fmla="*/ 1210221 h 2034845"/>
                <a:gd name="connsiteX4" fmla="*/ 146915 w 2204007"/>
                <a:gd name="connsiteY4" fmla="*/ 545071 h 2034845"/>
                <a:gd name="connsiteX5" fmla="*/ 420337 w 2204007"/>
                <a:gd name="connsiteY5" fmla="*/ 661842 h 2034845"/>
                <a:gd name="connsiteX6" fmla="*/ 545059 w 2204007"/>
                <a:gd name="connsiteY6" fmla="*/ 546 h 2034845"/>
                <a:gd name="connsiteX7" fmla="*/ 907725 w 2204007"/>
                <a:gd name="connsiteY7" fmla="*/ 544268 h 2034845"/>
                <a:gd name="connsiteX8" fmla="*/ 1453965 w 2204007"/>
                <a:gd name="connsiteY8" fmla="*/ 309094 h 2034845"/>
                <a:gd name="connsiteX9" fmla="*/ 1476810 w 2204007"/>
                <a:gd name="connsiteY9" fmla="*/ 934080 h 2034845"/>
                <a:gd name="connsiteX10" fmla="*/ 2202409 w 2204007"/>
                <a:gd name="connsiteY10" fmla="*/ 1314996 h 2034845"/>
                <a:gd name="connsiteX11" fmla="*/ 1670460 w 2204007"/>
                <a:gd name="connsiteY11" fmla="*/ 1492382 h 2034845"/>
                <a:gd name="connsiteX12" fmla="*/ 1611859 w 2204007"/>
                <a:gd name="connsiteY12" fmla="*/ 1743621 h 2034845"/>
                <a:gd name="connsiteX13" fmla="*/ 725184 w 2204007"/>
                <a:gd name="connsiteY13" fmla="*/ 2032625 h 2034845"/>
                <a:gd name="connsiteX14" fmla="*/ 354559 w 2204007"/>
                <a:gd name="connsiteY14" fmla="*/ 1581696 h 2034845"/>
                <a:gd name="connsiteX15" fmla="*/ 230734 w 2204007"/>
                <a:gd name="connsiteY15" fmla="*/ 1419771 h 2034845"/>
                <a:gd name="connsiteX0" fmla="*/ 230734 w 1976141"/>
                <a:gd name="connsiteY0" fmla="*/ 1419771 h 2034845"/>
                <a:gd name="connsiteX1" fmla="*/ 87859 w 1976141"/>
                <a:gd name="connsiteY1" fmla="*/ 1162596 h 2034845"/>
                <a:gd name="connsiteX2" fmla="*/ 12747 w 1976141"/>
                <a:gd name="connsiteY2" fmla="*/ 869208 h 2034845"/>
                <a:gd name="connsiteX3" fmla="*/ 354559 w 1976141"/>
                <a:gd name="connsiteY3" fmla="*/ 1210221 h 2034845"/>
                <a:gd name="connsiteX4" fmla="*/ 146915 w 1976141"/>
                <a:gd name="connsiteY4" fmla="*/ 545071 h 2034845"/>
                <a:gd name="connsiteX5" fmla="*/ 420337 w 1976141"/>
                <a:gd name="connsiteY5" fmla="*/ 661842 h 2034845"/>
                <a:gd name="connsiteX6" fmla="*/ 545059 w 1976141"/>
                <a:gd name="connsiteY6" fmla="*/ 546 h 2034845"/>
                <a:gd name="connsiteX7" fmla="*/ 907725 w 1976141"/>
                <a:gd name="connsiteY7" fmla="*/ 544268 h 2034845"/>
                <a:gd name="connsiteX8" fmla="*/ 1453965 w 1976141"/>
                <a:gd name="connsiteY8" fmla="*/ 309094 h 2034845"/>
                <a:gd name="connsiteX9" fmla="*/ 1476810 w 1976141"/>
                <a:gd name="connsiteY9" fmla="*/ 934080 h 2034845"/>
                <a:gd name="connsiteX10" fmla="*/ 1973518 w 1976141"/>
                <a:gd name="connsiteY10" fmla="*/ 1209542 h 2034845"/>
                <a:gd name="connsiteX11" fmla="*/ 1670460 w 1976141"/>
                <a:gd name="connsiteY11" fmla="*/ 1492382 h 2034845"/>
                <a:gd name="connsiteX12" fmla="*/ 1611859 w 1976141"/>
                <a:gd name="connsiteY12" fmla="*/ 1743621 h 2034845"/>
                <a:gd name="connsiteX13" fmla="*/ 725184 w 1976141"/>
                <a:gd name="connsiteY13" fmla="*/ 2032625 h 2034845"/>
                <a:gd name="connsiteX14" fmla="*/ 354559 w 1976141"/>
                <a:gd name="connsiteY14" fmla="*/ 1581696 h 2034845"/>
                <a:gd name="connsiteX15" fmla="*/ 230734 w 1976141"/>
                <a:gd name="connsiteY15" fmla="*/ 1419771 h 2034845"/>
                <a:gd name="connsiteX0" fmla="*/ 230734 w 1976644"/>
                <a:gd name="connsiteY0" fmla="*/ 1419771 h 2272284"/>
                <a:gd name="connsiteX1" fmla="*/ 87859 w 1976644"/>
                <a:gd name="connsiteY1" fmla="*/ 1162596 h 2272284"/>
                <a:gd name="connsiteX2" fmla="*/ 12747 w 1976644"/>
                <a:gd name="connsiteY2" fmla="*/ 869208 h 2272284"/>
                <a:gd name="connsiteX3" fmla="*/ 354559 w 1976644"/>
                <a:gd name="connsiteY3" fmla="*/ 1210221 h 2272284"/>
                <a:gd name="connsiteX4" fmla="*/ 146915 w 1976644"/>
                <a:gd name="connsiteY4" fmla="*/ 545071 h 2272284"/>
                <a:gd name="connsiteX5" fmla="*/ 420337 w 1976644"/>
                <a:gd name="connsiteY5" fmla="*/ 661842 h 2272284"/>
                <a:gd name="connsiteX6" fmla="*/ 545059 w 1976644"/>
                <a:gd name="connsiteY6" fmla="*/ 546 h 2272284"/>
                <a:gd name="connsiteX7" fmla="*/ 907725 w 1976644"/>
                <a:gd name="connsiteY7" fmla="*/ 544268 h 2272284"/>
                <a:gd name="connsiteX8" fmla="*/ 1453965 w 1976644"/>
                <a:gd name="connsiteY8" fmla="*/ 309094 h 2272284"/>
                <a:gd name="connsiteX9" fmla="*/ 1476810 w 1976644"/>
                <a:gd name="connsiteY9" fmla="*/ 934080 h 2272284"/>
                <a:gd name="connsiteX10" fmla="*/ 1973518 w 1976644"/>
                <a:gd name="connsiteY10" fmla="*/ 1209542 h 2272284"/>
                <a:gd name="connsiteX11" fmla="*/ 1670460 w 1976644"/>
                <a:gd name="connsiteY11" fmla="*/ 1492382 h 2272284"/>
                <a:gd name="connsiteX12" fmla="*/ 1316129 w 1976644"/>
                <a:gd name="connsiteY12" fmla="*/ 2249249 h 2272284"/>
                <a:gd name="connsiteX13" fmla="*/ 725184 w 1976644"/>
                <a:gd name="connsiteY13" fmla="*/ 2032625 h 2272284"/>
                <a:gd name="connsiteX14" fmla="*/ 354559 w 1976644"/>
                <a:gd name="connsiteY14" fmla="*/ 1581696 h 2272284"/>
                <a:gd name="connsiteX15" fmla="*/ 230734 w 1976644"/>
                <a:gd name="connsiteY15" fmla="*/ 1419771 h 2272284"/>
                <a:gd name="connsiteX0" fmla="*/ 221193 w 1967103"/>
                <a:gd name="connsiteY0" fmla="*/ 1419771 h 2272284"/>
                <a:gd name="connsiteX1" fmla="*/ 78318 w 1967103"/>
                <a:gd name="connsiteY1" fmla="*/ 1162596 h 2272284"/>
                <a:gd name="connsiteX2" fmla="*/ 3206 w 1967103"/>
                <a:gd name="connsiteY2" fmla="*/ 869208 h 2272284"/>
                <a:gd name="connsiteX3" fmla="*/ 181578 w 1967103"/>
                <a:gd name="connsiteY3" fmla="*/ 890855 h 2272284"/>
                <a:gd name="connsiteX4" fmla="*/ 137374 w 1967103"/>
                <a:gd name="connsiteY4" fmla="*/ 545071 h 2272284"/>
                <a:gd name="connsiteX5" fmla="*/ 410796 w 1967103"/>
                <a:gd name="connsiteY5" fmla="*/ 661842 h 2272284"/>
                <a:gd name="connsiteX6" fmla="*/ 535518 w 1967103"/>
                <a:gd name="connsiteY6" fmla="*/ 546 h 2272284"/>
                <a:gd name="connsiteX7" fmla="*/ 898184 w 1967103"/>
                <a:gd name="connsiteY7" fmla="*/ 544268 h 2272284"/>
                <a:gd name="connsiteX8" fmla="*/ 1444424 w 1967103"/>
                <a:gd name="connsiteY8" fmla="*/ 309094 h 2272284"/>
                <a:gd name="connsiteX9" fmla="*/ 1467269 w 1967103"/>
                <a:gd name="connsiteY9" fmla="*/ 934080 h 2272284"/>
                <a:gd name="connsiteX10" fmla="*/ 1963977 w 1967103"/>
                <a:gd name="connsiteY10" fmla="*/ 1209542 h 2272284"/>
                <a:gd name="connsiteX11" fmla="*/ 1660919 w 1967103"/>
                <a:gd name="connsiteY11" fmla="*/ 1492382 h 2272284"/>
                <a:gd name="connsiteX12" fmla="*/ 1306588 w 1967103"/>
                <a:gd name="connsiteY12" fmla="*/ 2249249 h 2272284"/>
                <a:gd name="connsiteX13" fmla="*/ 715643 w 1967103"/>
                <a:gd name="connsiteY13" fmla="*/ 2032625 h 2272284"/>
                <a:gd name="connsiteX14" fmla="*/ 345018 w 1967103"/>
                <a:gd name="connsiteY14" fmla="*/ 1581696 h 2272284"/>
                <a:gd name="connsiteX15" fmla="*/ 221193 w 1967103"/>
                <a:gd name="connsiteY15" fmla="*/ 1419771 h 2272284"/>
                <a:gd name="connsiteX0" fmla="*/ 446465 w 2192375"/>
                <a:gd name="connsiteY0" fmla="*/ 1419771 h 2272284"/>
                <a:gd name="connsiteX1" fmla="*/ 303590 w 2192375"/>
                <a:gd name="connsiteY1" fmla="*/ 1162596 h 2272284"/>
                <a:gd name="connsiteX2" fmla="*/ 859 w 2192375"/>
                <a:gd name="connsiteY2" fmla="*/ 935987 h 2272284"/>
                <a:gd name="connsiteX3" fmla="*/ 406850 w 2192375"/>
                <a:gd name="connsiteY3" fmla="*/ 890855 h 2272284"/>
                <a:gd name="connsiteX4" fmla="*/ 362646 w 2192375"/>
                <a:gd name="connsiteY4" fmla="*/ 545071 h 2272284"/>
                <a:gd name="connsiteX5" fmla="*/ 636068 w 2192375"/>
                <a:gd name="connsiteY5" fmla="*/ 661842 h 2272284"/>
                <a:gd name="connsiteX6" fmla="*/ 760790 w 2192375"/>
                <a:gd name="connsiteY6" fmla="*/ 546 h 2272284"/>
                <a:gd name="connsiteX7" fmla="*/ 1123456 w 2192375"/>
                <a:gd name="connsiteY7" fmla="*/ 544268 h 2272284"/>
                <a:gd name="connsiteX8" fmla="*/ 1669696 w 2192375"/>
                <a:gd name="connsiteY8" fmla="*/ 309094 h 2272284"/>
                <a:gd name="connsiteX9" fmla="*/ 1692541 w 2192375"/>
                <a:gd name="connsiteY9" fmla="*/ 934080 h 2272284"/>
                <a:gd name="connsiteX10" fmla="*/ 2189249 w 2192375"/>
                <a:gd name="connsiteY10" fmla="*/ 1209542 h 2272284"/>
                <a:gd name="connsiteX11" fmla="*/ 1886191 w 2192375"/>
                <a:gd name="connsiteY11" fmla="*/ 1492382 h 2272284"/>
                <a:gd name="connsiteX12" fmla="*/ 1531860 w 2192375"/>
                <a:gd name="connsiteY12" fmla="*/ 2249249 h 2272284"/>
                <a:gd name="connsiteX13" fmla="*/ 940915 w 2192375"/>
                <a:gd name="connsiteY13" fmla="*/ 2032625 h 2272284"/>
                <a:gd name="connsiteX14" fmla="*/ 570290 w 2192375"/>
                <a:gd name="connsiteY14" fmla="*/ 1581696 h 2272284"/>
                <a:gd name="connsiteX15" fmla="*/ 446465 w 2192375"/>
                <a:gd name="connsiteY15" fmla="*/ 1419771 h 2272284"/>
                <a:gd name="connsiteX0" fmla="*/ 446465 w 2192375"/>
                <a:gd name="connsiteY0" fmla="*/ 1419771 h 2267294"/>
                <a:gd name="connsiteX1" fmla="*/ 303590 w 2192375"/>
                <a:gd name="connsiteY1" fmla="*/ 1162596 h 2267294"/>
                <a:gd name="connsiteX2" fmla="*/ 859 w 2192375"/>
                <a:gd name="connsiteY2" fmla="*/ 935987 h 2267294"/>
                <a:gd name="connsiteX3" fmla="*/ 406850 w 2192375"/>
                <a:gd name="connsiteY3" fmla="*/ 890855 h 2267294"/>
                <a:gd name="connsiteX4" fmla="*/ 362646 w 2192375"/>
                <a:gd name="connsiteY4" fmla="*/ 545071 h 2267294"/>
                <a:gd name="connsiteX5" fmla="*/ 636068 w 2192375"/>
                <a:gd name="connsiteY5" fmla="*/ 661842 h 2267294"/>
                <a:gd name="connsiteX6" fmla="*/ 760790 w 2192375"/>
                <a:gd name="connsiteY6" fmla="*/ 546 h 2267294"/>
                <a:gd name="connsiteX7" fmla="*/ 1123456 w 2192375"/>
                <a:gd name="connsiteY7" fmla="*/ 544268 h 2267294"/>
                <a:gd name="connsiteX8" fmla="*/ 1669696 w 2192375"/>
                <a:gd name="connsiteY8" fmla="*/ 309094 h 2267294"/>
                <a:gd name="connsiteX9" fmla="*/ 1692541 w 2192375"/>
                <a:gd name="connsiteY9" fmla="*/ 934080 h 2267294"/>
                <a:gd name="connsiteX10" fmla="*/ 2189249 w 2192375"/>
                <a:gd name="connsiteY10" fmla="*/ 1209542 h 2267294"/>
                <a:gd name="connsiteX11" fmla="*/ 1886191 w 2192375"/>
                <a:gd name="connsiteY11" fmla="*/ 1492382 h 2267294"/>
                <a:gd name="connsiteX12" fmla="*/ 1531860 w 2192375"/>
                <a:gd name="connsiteY12" fmla="*/ 2249249 h 2267294"/>
                <a:gd name="connsiteX13" fmla="*/ 940915 w 2192375"/>
                <a:gd name="connsiteY13" fmla="*/ 2032625 h 2267294"/>
                <a:gd name="connsiteX14" fmla="*/ 285693 w 2192375"/>
                <a:gd name="connsiteY14" fmla="*/ 2056650 h 2267294"/>
                <a:gd name="connsiteX15" fmla="*/ 446465 w 2192375"/>
                <a:gd name="connsiteY15" fmla="*/ 1419771 h 2267294"/>
                <a:gd name="connsiteX0" fmla="*/ 446465 w 2192375"/>
                <a:gd name="connsiteY0" fmla="*/ 1419771 h 2267294"/>
                <a:gd name="connsiteX1" fmla="*/ 303590 w 2192375"/>
                <a:gd name="connsiteY1" fmla="*/ 1162596 h 2267294"/>
                <a:gd name="connsiteX2" fmla="*/ 859 w 2192375"/>
                <a:gd name="connsiteY2" fmla="*/ 935987 h 2267294"/>
                <a:gd name="connsiteX3" fmla="*/ 406850 w 2192375"/>
                <a:gd name="connsiteY3" fmla="*/ 890855 h 2267294"/>
                <a:gd name="connsiteX4" fmla="*/ 362646 w 2192375"/>
                <a:gd name="connsiteY4" fmla="*/ 545071 h 2267294"/>
                <a:gd name="connsiteX5" fmla="*/ 636068 w 2192375"/>
                <a:gd name="connsiteY5" fmla="*/ 661842 h 2267294"/>
                <a:gd name="connsiteX6" fmla="*/ 760790 w 2192375"/>
                <a:gd name="connsiteY6" fmla="*/ 546 h 2267294"/>
                <a:gd name="connsiteX7" fmla="*/ 1123456 w 2192375"/>
                <a:gd name="connsiteY7" fmla="*/ 544268 h 2267294"/>
                <a:gd name="connsiteX8" fmla="*/ 1669696 w 2192375"/>
                <a:gd name="connsiteY8" fmla="*/ 309094 h 2267294"/>
                <a:gd name="connsiteX9" fmla="*/ 1692541 w 2192375"/>
                <a:gd name="connsiteY9" fmla="*/ 934080 h 2267294"/>
                <a:gd name="connsiteX10" fmla="*/ 2189249 w 2192375"/>
                <a:gd name="connsiteY10" fmla="*/ 1209542 h 2267294"/>
                <a:gd name="connsiteX11" fmla="*/ 1886191 w 2192375"/>
                <a:gd name="connsiteY11" fmla="*/ 1492382 h 2267294"/>
                <a:gd name="connsiteX12" fmla="*/ 1531860 w 2192375"/>
                <a:gd name="connsiteY12" fmla="*/ 2249249 h 2267294"/>
                <a:gd name="connsiteX13" fmla="*/ 940915 w 2192375"/>
                <a:gd name="connsiteY13" fmla="*/ 2032625 h 2267294"/>
                <a:gd name="connsiteX14" fmla="*/ 285693 w 2192375"/>
                <a:gd name="connsiteY14" fmla="*/ 2056650 h 2267294"/>
                <a:gd name="connsiteX15" fmla="*/ 446465 w 2192375"/>
                <a:gd name="connsiteY15" fmla="*/ 1419771 h 2267294"/>
                <a:gd name="connsiteX0" fmla="*/ 446465 w 2192375"/>
                <a:gd name="connsiteY0" fmla="*/ 1419771 h 2267294"/>
                <a:gd name="connsiteX1" fmla="*/ 303590 w 2192375"/>
                <a:gd name="connsiteY1" fmla="*/ 1162596 h 2267294"/>
                <a:gd name="connsiteX2" fmla="*/ 859 w 2192375"/>
                <a:gd name="connsiteY2" fmla="*/ 935987 h 2267294"/>
                <a:gd name="connsiteX3" fmla="*/ 406850 w 2192375"/>
                <a:gd name="connsiteY3" fmla="*/ 890855 h 2267294"/>
                <a:gd name="connsiteX4" fmla="*/ 362646 w 2192375"/>
                <a:gd name="connsiteY4" fmla="*/ 545071 h 2267294"/>
                <a:gd name="connsiteX5" fmla="*/ 636068 w 2192375"/>
                <a:gd name="connsiteY5" fmla="*/ 661842 h 2267294"/>
                <a:gd name="connsiteX6" fmla="*/ 760790 w 2192375"/>
                <a:gd name="connsiteY6" fmla="*/ 546 h 2267294"/>
                <a:gd name="connsiteX7" fmla="*/ 1123456 w 2192375"/>
                <a:gd name="connsiteY7" fmla="*/ 544268 h 2267294"/>
                <a:gd name="connsiteX8" fmla="*/ 1669696 w 2192375"/>
                <a:gd name="connsiteY8" fmla="*/ 309094 h 2267294"/>
                <a:gd name="connsiteX9" fmla="*/ 1692541 w 2192375"/>
                <a:gd name="connsiteY9" fmla="*/ 934080 h 2267294"/>
                <a:gd name="connsiteX10" fmla="*/ 2189249 w 2192375"/>
                <a:gd name="connsiteY10" fmla="*/ 1209542 h 2267294"/>
                <a:gd name="connsiteX11" fmla="*/ 1886191 w 2192375"/>
                <a:gd name="connsiteY11" fmla="*/ 1492382 h 2267294"/>
                <a:gd name="connsiteX12" fmla="*/ 1531860 w 2192375"/>
                <a:gd name="connsiteY12" fmla="*/ 2249249 h 2267294"/>
                <a:gd name="connsiteX13" fmla="*/ 940915 w 2192375"/>
                <a:gd name="connsiteY13" fmla="*/ 2032625 h 2267294"/>
                <a:gd name="connsiteX14" fmla="*/ 285693 w 2192375"/>
                <a:gd name="connsiteY14" fmla="*/ 2056650 h 2267294"/>
                <a:gd name="connsiteX15" fmla="*/ 446465 w 2192375"/>
                <a:gd name="connsiteY15" fmla="*/ 1419771 h 2267294"/>
                <a:gd name="connsiteX0" fmla="*/ 446465 w 2192375"/>
                <a:gd name="connsiteY0" fmla="*/ 1419771 h 2267294"/>
                <a:gd name="connsiteX1" fmla="*/ 303590 w 2192375"/>
                <a:gd name="connsiteY1" fmla="*/ 1162596 h 2267294"/>
                <a:gd name="connsiteX2" fmla="*/ 859 w 2192375"/>
                <a:gd name="connsiteY2" fmla="*/ 935987 h 2267294"/>
                <a:gd name="connsiteX3" fmla="*/ 406850 w 2192375"/>
                <a:gd name="connsiteY3" fmla="*/ 890855 h 2267294"/>
                <a:gd name="connsiteX4" fmla="*/ 362646 w 2192375"/>
                <a:gd name="connsiteY4" fmla="*/ 545071 h 2267294"/>
                <a:gd name="connsiteX5" fmla="*/ 636068 w 2192375"/>
                <a:gd name="connsiteY5" fmla="*/ 661842 h 2267294"/>
                <a:gd name="connsiteX6" fmla="*/ 760790 w 2192375"/>
                <a:gd name="connsiteY6" fmla="*/ 546 h 2267294"/>
                <a:gd name="connsiteX7" fmla="*/ 1123456 w 2192375"/>
                <a:gd name="connsiteY7" fmla="*/ 544268 h 2267294"/>
                <a:gd name="connsiteX8" fmla="*/ 1669696 w 2192375"/>
                <a:gd name="connsiteY8" fmla="*/ 309094 h 2267294"/>
                <a:gd name="connsiteX9" fmla="*/ 1692541 w 2192375"/>
                <a:gd name="connsiteY9" fmla="*/ 934080 h 2267294"/>
                <a:gd name="connsiteX10" fmla="*/ 2189249 w 2192375"/>
                <a:gd name="connsiteY10" fmla="*/ 1209542 h 2267294"/>
                <a:gd name="connsiteX11" fmla="*/ 1886191 w 2192375"/>
                <a:gd name="connsiteY11" fmla="*/ 1492382 h 2267294"/>
                <a:gd name="connsiteX12" fmla="*/ 1531860 w 2192375"/>
                <a:gd name="connsiteY12" fmla="*/ 2249249 h 2267294"/>
                <a:gd name="connsiteX13" fmla="*/ 940915 w 2192375"/>
                <a:gd name="connsiteY13" fmla="*/ 2032625 h 2267294"/>
                <a:gd name="connsiteX14" fmla="*/ 285693 w 2192375"/>
                <a:gd name="connsiteY14" fmla="*/ 2056650 h 2267294"/>
                <a:gd name="connsiteX15" fmla="*/ 446465 w 2192375"/>
                <a:gd name="connsiteY15" fmla="*/ 1419771 h 2267294"/>
                <a:gd name="connsiteX0" fmla="*/ 442530 w 2192375"/>
                <a:gd name="connsiteY0" fmla="*/ 1472465 h 2267294"/>
                <a:gd name="connsiteX1" fmla="*/ 303590 w 2192375"/>
                <a:gd name="connsiteY1" fmla="*/ 1162596 h 2267294"/>
                <a:gd name="connsiteX2" fmla="*/ 859 w 2192375"/>
                <a:gd name="connsiteY2" fmla="*/ 935987 h 2267294"/>
                <a:gd name="connsiteX3" fmla="*/ 406850 w 2192375"/>
                <a:gd name="connsiteY3" fmla="*/ 890855 h 2267294"/>
                <a:gd name="connsiteX4" fmla="*/ 362646 w 2192375"/>
                <a:gd name="connsiteY4" fmla="*/ 545071 h 2267294"/>
                <a:gd name="connsiteX5" fmla="*/ 636068 w 2192375"/>
                <a:gd name="connsiteY5" fmla="*/ 661842 h 2267294"/>
                <a:gd name="connsiteX6" fmla="*/ 760790 w 2192375"/>
                <a:gd name="connsiteY6" fmla="*/ 546 h 2267294"/>
                <a:gd name="connsiteX7" fmla="*/ 1123456 w 2192375"/>
                <a:gd name="connsiteY7" fmla="*/ 544268 h 2267294"/>
                <a:gd name="connsiteX8" fmla="*/ 1669696 w 2192375"/>
                <a:gd name="connsiteY8" fmla="*/ 309094 h 2267294"/>
                <a:gd name="connsiteX9" fmla="*/ 1692541 w 2192375"/>
                <a:gd name="connsiteY9" fmla="*/ 934080 h 2267294"/>
                <a:gd name="connsiteX10" fmla="*/ 2189249 w 2192375"/>
                <a:gd name="connsiteY10" fmla="*/ 1209542 h 2267294"/>
                <a:gd name="connsiteX11" fmla="*/ 1886191 w 2192375"/>
                <a:gd name="connsiteY11" fmla="*/ 1492382 h 2267294"/>
                <a:gd name="connsiteX12" fmla="*/ 1531860 w 2192375"/>
                <a:gd name="connsiteY12" fmla="*/ 2249249 h 2267294"/>
                <a:gd name="connsiteX13" fmla="*/ 940915 w 2192375"/>
                <a:gd name="connsiteY13" fmla="*/ 2032625 h 2267294"/>
                <a:gd name="connsiteX14" fmla="*/ 285693 w 2192375"/>
                <a:gd name="connsiteY14" fmla="*/ 2056650 h 2267294"/>
                <a:gd name="connsiteX15" fmla="*/ 442530 w 2192375"/>
                <a:gd name="connsiteY15" fmla="*/ 1472465 h 2267294"/>
                <a:gd name="connsiteX0" fmla="*/ 442530 w 2192375"/>
                <a:gd name="connsiteY0" fmla="*/ 1472465 h 2267294"/>
                <a:gd name="connsiteX1" fmla="*/ 303590 w 2192375"/>
                <a:gd name="connsiteY1" fmla="*/ 1162596 h 2267294"/>
                <a:gd name="connsiteX2" fmla="*/ 859 w 2192375"/>
                <a:gd name="connsiteY2" fmla="*/ 935987 h 2267294"/>
                <a:gd name="connsiteX3" fmla="*/ 406850 w 2192375"/>
                <a:gd name="connsiteY3" fmla="*/ 890855 h 2267294"/>
                <a:gd name="connsiteX4" fmla="*/ 362646 w 2192375"/>
                <a:gd name="connsiteY4" fmla="*/ 545071 h 2267294"/>
                <a:gd name="connsiteX5" fmla="*/ 636068 w 2192375"/>
                <a:gd name="connsiteY5" fmla="*/ 661842 h 2267294"/>
                <a:gd name="connsiteX6" fmla="*/ 760790 w 2192375"/>
                <a:gd name="connsiteY6" fmla="*/ 546 h 2267294"/>
                <a:gd name="connsiteX7" fmla="*/ 1123456 w 2192375"/>
                <a:gd name="connsiteY7" fmla="*/ 544268 h 2267294"/>
                <a:gd name="connsiteX8" fmla="*/ 1669696 w 2192375"/>
                <a:gd name="connsiteY8" fmla="*/ 309094 h 2267294"/>
                <a:gd name="connsiteX9" fmla="*/ 1692541 w 2192375"/>
                <a:gd name="connsiteY9" fmla="*/ 934080 h 2267294"/>
                <a:gd name="connsiteX10" fmla="*/ 2189249 w 2192375"/>
                <a:gd name="connsiteY10" fmla="*/ 1209542 h 2267294"/>
                <a:gd name="connsiteX11" fmla="*/ 1886191 w 2192375"/>
                <a:gd name="connsiteY11" fmla="*/ 1492382 h 2267294"/>
                <a:gd name="connsiteX12" fmla="*/ 1531860 w 2192375"/>
                <a:gd name="connsiteY12" fmla="*/ 2249249 h 2267294"/>
                <a:gd name="connsiteX13" fmla="*/ 940915 w 2192375"/>
                <a:gd name="connsiteY13" fmla="*/ 2032625 h 2267294"/>
                <a:gd name="connsiteX14" fmla="*/ 285693 w 2192375"/>
                <a:gd name="connsiteY14" fmla="*/ 2056650 h 2267294"/>
                <a:gd name="connsiteX15" fmla="*/ 442530 w 2192375"/>
                <a:gd name="connsiteY15" fmla="*/ 1472465 h 2267294"/>
                <a:gd name="connsiteX0" fmla="*/ 442863 w 2192708"/>
                <a:gd name="connsiteY0" fmla="*/ 1472465 h 2267294"/>
                <a:gd name="connsiteX1" fmla="*/ 303923 w 2192708"/>
                <a:gd name="connsiteY1" fmla="*/ 1162596 h 2267294"/>
                <a:gd name="connsiteX2" fmla="*/ 1192 w 2192708"/>
                <a:gd name="connsiteY2" fmla="*/ 935987 h 2267294"/>
                <a:gd name="connsiteX3" fmla="*/ 407183 w 2192708"/>
                <a:gd name="connsiteY3" fmla="*/ 890855 h 2267294"/>
                <a:gd name="connsiteX4" fmla="*/ 362979 w 2192708"/>
                <a:gd name="connsiteY4" fmla="*/ 545071 h 2267294"/>
                <a:gd name="connsiteX5" fmla="*/ 636401 w 2192708"/>
                <a:gd name="connsiteY5" fmla="*/ 661842 h 2267294"/>
                <a:gd name="connsiteX6" fmla="*/ 761123 w 2192708"/>
                <a:gd name="connsiteY6" fmla="*/ 546 h 2267294"/>
                <a:gd name="connsiteX7" fmla="*/ 1123789 w 2192708"/>
                <a:gd name="connsiteY7" fmla="*/ 544268 h 2267294"/>
                <a:gd name="connsiteX8" fmla="*/ 1670029 w 2192708"/>
                <a:gd name="connsiteY8" fmla="*/ 309094 h 2267294"/>
                <a:gd name="connsiteX9" fmla="*/ 1692874 w 2192708"/>
                <a:gd name="connsiteY9" fmla="*/ 934080 h 2267294"/>
                <a:gd name="connsiteX10" fmla="*/ 2189582 w 2192708"/>
                <a:gd name="connsiteY10" fmla="*/ 1209542 h 2267294"/>
                <a:gd name="connsiteX11" fmla="*/ 1886524 w 2192708"/>
                <a:gd name="connsiteY11" fmla="*/ 1492382 h 2267294"/>
                <a:gd name="connsiteX12" fmla="*/ 1532193 w 2192708"/>
                <a:gd name="connsiteY12" fmla="*/ 2249249 h 2267294"/>
                <a:gd name="connsiteX13" fmla="*/ 941248 w 2192708"/>
                <a:gd name="connsiteY13" fmla="*/ 2032625 h 2267294"/>
                <a:gd name="connsiteX14" fmla="*/ 286026 w 2192708"/>
                <a:gd name="connsiteY14" fmla="*/ 2056650 h 2267294"/>
                <a:gd name="connsiteX15" fmla="*/ 442863 w 2192708"/>
                <a:gd name="connsiteY15" fmla="*/ 1472465 h 2267294"/>
                <a:gd name="connsiteX0" fmla="*/ 442863 w 2192708"/>
                <a:gd name="connsiteY0" fmla="*/ 1472465 h 2257212"/>
                <a:gd name="connsiteX1" fmla="*/ 303923 w 2192708"/>
                <a:gd name="connsiteY1" fmla="*/ 1162596 h 2257212"/>
                <a:gd name="connsiteX2" fmla="*/ 1192 w 2192708"/>
                <a:gd name="connsiteY2" fmla="*/ 935987 h 2257212"/>
                <a:gd name="connsiteX3" fmla="*/ 407183 w 2192708"/>
                <a:gd name="connsiteY3" fmla="*/ 890855 h 2257212"/>
                <a:gd name="connsiteX4" fmla="*/ 362979 w 2192708"/>
                <a:gd name="connsiteY4" fmla="*/ 545071 h 2257212"/>
                <a:gd name="connsiteX5" fmla="*/ 636401 w 2192708"/>
                <a:gd name="connsiteY5" fmla="*/ 661842 h 2257212"/>
                <a:gd name="connsiteX6" fmla="*/ 761123 w 2192708"/>
                <a:gd name="connsiteY6" fmla="*/ 546 h 2257212"/>
                <a:gd name="connsiteX7" fmla="*/ 1123789 w 2192708"/>
                <a:gd name="connsiteY7" fmla="*/ 544268 h 2257212"/>
                <a:gd name="connsiteX8" fmla="*/ 1670029 w 2192708"/>
                <a:gd name="connsiteY8" fmla="*/ 309094 h 2257212"/>
                <a:gd name="connsiteX9" fmla="*/ 1692874 w 2192708"/>
                <a:gd name="connsiteY9" fmla="*/ 934080 h 2257212"/>
                <a:gd name="connsiteX10" fmla="*/ 2189582 w 2192708"/>
                <a:gd name="connsiteY10" fmla="*/ 1209542 h 2257212"/>
                <a:gd name="connsiteX11" fmla="*/ 1886524 w 2192708"/>
                <a:gd name="connsiteY11" fmla="*/ 1492382 h 2257212"/>
                <a:gd name="connsiteX12" fmla="*/ 1532193 w 2192708"/>
                <a:gd name="connsiteY12" fmla="*/ 2249249 h 2257212"/>
                <a:gd name="connsiteX13" fmla="*/ 922963 w 2192708"/>
                <a:gd name="connsiteY13" fmla="*/ 1898915 h 2257212"/>
                <a:gd name="connsiteX14" fmla="*/ 286026 w 2192708"/>
                <a:gd name="connsiteY14" fmla="*/ 2056650 h 2257212"/>
                <a:gd name="connsiteX15" fmla="*/ 442863 w 2192708"/>
                <a:gd name="connsiteY15" fmla="*/ 1472465 h 2257212"/>
                <a:gd name="connsiteX0" fmla="*/ 442863 w 2192708"/>
                <a:gd name="connsiteY0" fmla="*/ 1472465 h 2257048"/>
                <a:gd name="connsiteX1" fmla="*/ 303923 w 2192708"/>
                <a:gd name="connsiteY1" fmla="*/ 1162596 h 2257048"/>
                <a:gd name="connsiteX2" fmla="*/ 1192 w 2192708"/>
                <a:gd name="connsiteY2" fmla="*/ 935987 h 2257048"/>
                <a:gd name="connsiteX3" fmla="*/ 407183 w 2192708"/>
                <a:gd name="connsiteY3" fmla="*/ 890855 h 2257048"/>
                <a:gd name="connsiteX4" fmla="*/ 362979 w 2192708"/>
                <a:gd name="connsiteY4" fmla="*/ 545071 h 2257048"/>
                <a:gd name="connsiteX5" fmla="*/ 636401 w 2192708"/>
                <a:gd name="connsiteY5" fmla="*/ 661842 h 2257048"/>
                <a:gd name="connsiteX6" fmla="*/ 761123 w 2192708"/>
                <a:gd name="connsiteY6" fmla="*/ 546 h 2257048"/>
                <a:gd name="connsiteX7" fmla="*/ 1123789 w 2192708"/>
                <a:gd name="connsiteY7" fmla="*/ 544268 h 2257048"/>
                <a:gd name="connsiteX8" fmla="*/ 1670029 w 2192708"/>
                <a:gd name="connsiteY8" fmla="*/ 309094 h 2257048"/>
                <a:gd name="connsiteX9" fmla="*/ 1692874 w 2192708"/>
                <a:gd name="connsiteY9" fmla="*/ 934080 h 2257048"/>
                <a:gd name="connsiteX10" fmla="*/ 2189582 w 2192708"/>
                <a:gd name="connsiteY10" fmla="*/ 1209542 h 2257048"/>
                <a:gd name="connsiteX11" fmla="*/ 1886524 w 2192708"/>
                <a:gd name="connsiteY11" fmla="*/ 1492382 h 2257048"/>
                <a:gd name="connsiteX12" fmla="*/ 1532193 w 2192708"/>
                <a:gd name="connsiteY12" fmla="*/ 2249249 h 2257048"/>
                <a:gd name="connsiteX13" fmla="*/ 922963 w 2192708"/>
                <a:gd name="connsiteY13" fmla="*/ 1898915 h 2257048"/>
                <a:gd name="connsiteX14" fmla="*/ 286026 w 2192708"/>
                <a:gd name="connsiteY14" fmla="*/ 2056650 h 2257048"/>
                <a:gd name="connsiteX15" fmla="*/ 442863 w 2192708"/>
                <a:gd name="connsiteY15" fmla="*/ 1472465 h 2257048"/>
                <a:gd name="connsiteX0" fmla="*/ 442863 w 2192708"/>
                <a:gd name="connsiteY0" fmla="*/ 1472465 h 2254600"/>
                <a:gd name="connsiteX1" fmla="*/ 303923 w 2192708"/>
                <a:gd name="connsiteY1" fmla="*/ 1162596 h 2254600"/>
                <a:gd name="connsiteX2" fmla="*/ 1192 w 2192708"/>
                <a:gd name="connsiteY2" fmla="*/ 935987 h 2254600"/>
                <a:gd name="connsiteX3" fmla="*/ 407183 w 2192708"/>
                <a:gd name="connsiteY3" fmla="*/ 890855 h 2254600"/>
                <a:gd name="connsiteX4" fmla="*/ 362979 w 2192708"/>
                <a:gd name="connsiteY4" fmla="*/ 545071 h 2254600"/>
                <a:gd name="connsiteX5" fmla="*/ 636401 w 2192708"/>
                <a:gd name="connsiteY5" fmla="*/ 661842 h 2254600"/>
                <a:gd name="connsiteX6" fmla="*/ 761123 w 2192708"/>
                <a:gd name="connsiteY6" fmla="*/ 546 h 2254600"/>
                <a:gd name="connsiteX7" fmla="*/ 1123789 w 2192708"/>
                <a:gd name="connsiteY7" fmla="*/ 544268 h 2254600"/>
                <a:gd name="connsiteX8" fmla="*/ 1670029 w 2192708"/>
                <a:gd name="connsiteY8" fmla="*/ 309094 h 2254600"/>
                <a:gd name="connsiteX9" fmla="*/ 1692874 w 2192708"/>
                <a:gd name="connsiteY9" fmla="*/ 934080 h 2254600"/>
                <a:gd name="connsiteX10" fmla="*/ 2189582 w 2192708"/>
                <a:gd name="connsiteY10" fmla="*/ 1209542 h 2254600"/>
                <a:gd name="connsiteX11" fmla="*/ 1886524 w 2192708"/>
                <a:gd name="connsiteY11" fmla="*/ 1492382 h 2254600"/>
                <a:gd name="connsiteX12" fmla="*/ 1532193 w 2192708"/>
                <a:gd name="connsiteY12" fmla="*/ 2249249 h 2254600"/>
                <a:gd name="connsiteX13" fmla="*/ 964177 w 2192708"/>
                <a:gd name="connsiteY13" fmla="*/ 1843872 h 2254600"/>
                <a:gd name="connsiteX14" fmla="*/ 286026 w 2192708"/>
                <a:gd name="connsiteY14" fmla="*/ 2056650 h 2254600"/>
                <a:gd name="connsiteX15" fmla="*/ 442863 w 2192708"/>
                <a:gd name="connsiteY15" fmla="*/ 1472465 h 2254600"/>
                <a:gd name="connsiteX0" fmla="*/ 442863 w 2192708"/>
                <a:gd name="connsiteY0" fmla="*/ 1472465 h 2252809"/>
                <a:gd name="connsiteX1" fmla="*/ 303923 w 2192708"/>
                <a:gd name="connsiteY1" fmla="*/ 1162596 h 2252809"/>
                <a:gd name="connsiteX2" fmla="*/ 1192 w 2192708"/>
                <a:gd name="connsiteY2" fmla="*/ 935987 h 2252809"/>
                <a:gd name="connsiteX3" fmla="*/ 407183 w 2192708"/>
                <a:gd name="connsiteY3" fmla="*/ 890855 h 2252809"/>
                <a:gd name="connsiteX4" fmla="*/ 362979 w 2192708"/>
                <a:gd name="connsiteY4" fmla="*/ 545071 h 2252809"/>
                <a:gd name="connsiteX5" fmla="*/ 636401 w 2192708"/>
                <a:gd name="connsiteY5" fmla="*/ 661842 h 2252809"/>
                <a:gd name="connsiteX6" fmla="*/ 761123 w 2192708"/>
                <a:gd name="connsiteY6" fmla="*/ 546 h 2252809"/>
                <a:gd name="connsiteX7" fmla="*/ 1123789 w 2192708"/>
                <a:gd name="connsiteY7" fmla="*/ 544268 h 2252809"/>
                <a:gd name="connsiteX8" fmla="*/ 1670029 w 2192708"/>
                <a:gd name="connsiteY8" fmla="*/ 309094 h 2252809"/>
                <a:gd name="connsiteX9" fmla="*/ 1692874 w 2192708"/>
                <a:gd name="connsiteY9" fmla="*/ 934080 h 2252809"/>
                <a:gd name="connsiteX10" fmla="*/ 2189582 w 2192708"/>
                <a:gd name="connsiteY10" fmla="*/ 1209542 h 2252809"/>
                <a:gd name="connsiteX11" fmla="*/ 1886524 w 2192708"/>
                <a:gd name="connsiteY11" fmla="*/ 1492382 h 2252809"/>
                <a:gd name="connsiteX12" fmla="*/ 1532193 w 2192708"/>
                <a:gd name="connsiteY12" fmla="*/ 2249249 h 2252809"/>
                <a:gd name="connsiteX13" fmla="*/ 964177 w 2192708"/>
                <a:gd name="connsiteY13" fmla="*/ 1843872 h 2252809"/>
                <a:gd name="connsiteX14" fmla="*/ 286026 w 2192708"/>
                <a:gd name="connsiteY14" fmla="*/ 2056650 h 2252809"/>
                <a:gd name="connsiteX15" fmla="*/ 442863 w 2192708"/>
                <a:gd name="connsiteY15" fmla="*/ 1472465 h 2252809"/>
                <a:gd name="connsiteX0" fmla="*/ 442863 w 2192590"/>
                <a:gd name="connsiteY0" fmla="*/ 1472465 h 2786692"/>
                <a:gd name="connsiteX1" fmla="*/ 303923 w 2192590"/>
                <a:gd name="connsiteY1" fmla="*/ 1162596 h 2786692"/>
                <a:gd name="connsiteX2" fmla="*/ 1192 w 2192590"/>
                <a:gd name="connsiteY2" fmla="*/ 935987 h 2786692"/>
                <a:gd name="connsiteX3" fmla="*/ 407183 w 2192590"/>
                <a:gd name="connsiteY3" fmla="*/ 890855 h 2786692"/>
                <a:gd name="connsiteX4" fmla="*/ 362979 w 2192590"/>
                <a:gd name="connsiteY4" fmla="*/ 545071 h 2786692"/>
                <a:gd name="connsiteX5" fmla="*/ 636401 w 2192590"/>
                <a:gd name="connsiteY5" fmla="*/ 661842 h 2786692"/>
                <a:gd name="connsiteX6" fmla="*/ 761123 w 2192590"/>
                <a:gd name="connsiteY6" fmla="*/ 546 h 2786692"/>
                <a:gd name="connsiteX7" fmla="*/ 1123789 w 2192590"/>
                <a:gd name="connsiteY7" fmla="*/ 544268 h 2786692"/>
                <a:gd name="connsiteX8" fmla="*/ 1670029 w 2192590"/>
                <a:gd name="connsiteY8" fmla="*/ 309094 h 2786692"/>
                <a:gd name="connsiteX9" fmla="*/ 1692874 w 2192590"/>
                <a:gd name="connsiteY9" fmla="*/ 934080 h 2786692"/>
                <a:gd name="connsiteX10" fmla="*/ 2189582 w 2192590"/>
                <a:gd name="connsiteY10" fmla="*/ 1209542 h 2786692"/>
                <a:gd name="connsiteX11" fmla="*/ 1886524 w 2192590"/>
                <a:gd name="connsiteY11" fmla="*/ 1492382 h 2786692"/>
                <a:gd name="connsiteX12" fmla="*/ 1592909 w 2192590"/>
                <a:gd name="connsiteY12" fmla="*/ 2784865 h 2786692"/>
                <a:gd name="connsiteX13" fmla="*/ 964177 w 2192590"/>
                <a:gd name="connsiteY13" fmla="*/ 1843872 h 2786692"/>
                <a:gd name="connsiteX14" fmla="*/ 286026 w 2192590"/>
                <a:gd name="connsiteY14" fmla="*/ 2056650 h 2786692"/>
                <a:gd name="connsiteX15" fmla="*/ 442863 w 2192590"/>
                <a:gd name="connsiteY15" fmla="*/ 1472465 h 278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2590" h="2786692">
                  <a:moveTo>
                    <a:pt x="442863" y="1472465"/>
                  </a:moveTo>
                  <a:cubicBezTo>
                    <a:pt x="397619" y="1402615"/>
                    <a:pt x="377535" y="1252009"/>
                    <a:pt x="303923" y="1162596"/>
                  </a:cubicBezTo>
                  <a:cubicBezTo>
                    <a:pt x="230311" y="1073183"/>
                    <a:pt x="-19301" y="1048912"/>
                    <a:pt x="1192" y="935987"/>
                  </a:cubicBezTo>
                  <a:cubicBezTo>
                    <a:pt x="21685" y="823062"/>
                    <a:pt x="346885" y="956008"/>
                    <a:pt x="407183" y="890855"/>
                  </a:cubicBezTo>
                  <a:cubicBezTo>
                    <a:pt x="467481" y="825702"/>
                    <a:pt x="324776" y="583240"/>
                    <a:pt x="362979" y="545071"/>
                  </a:cubicBezTo>
                  <a:cubicBezTo>
                    <a:pt x="401182" y="506902"/>
                    <a:pt x="570044" y="752596"/>
                    <a:pt x="636401" y="661842"/>
                  </a:cubicBezTo>
                  <a:cubicBezTo>
                    <a:pt x="702758" y="571088"/>
                    <a:pt x="679892" y="20142"/>
                    <a:pt x="761123" y="546"/>
                  </a:cubicBezTo>
                  <a:cubicBezTo>
                    <a:pt x="842354" y="-19050"/>
                    <a:pt x="972305" y="492843"/>
                    <a:pt x="1123789" y="544268"/>
                  </a:cubicBezTo>
                  <a:cubicBezTo>
                    <a:pt x="1275273" y="595693"/>
                    <a:pt x="1575181" y="244125"/>
                    <a:pt x="1670029" y="309094"/>
                  </a:cubicBezTo>
                  <a:cubicBezTo>
                    <a:pt x="1764877" y="374063"/>
                    <a:pt x="1606282" y="784005"/>
                    <a:pt x="1692874" y="934080"/>
                  </a:cubicBezTo>
                  <a:cubicBezTo>
                    <a:pt x="1779466" y="1084155"/>
                    <a:pt x="2157307" y="1116492"/>
                    <a:pt x="2189582" y="1209542"/>
                  </a:cubicBezTo>
                  <a:cubicBezTo>
                    <a:pt x="2221857" y="1302592"/>
                    <a:pt x="1985970" y="1229828"/>
                    <a:pt x="1886524" y="1492382"/>
                  </a:cubicBezTo>
                  <a:cubicBezTo>
                    <a:pt x="1787078" y="1754936"/>
                    <a:pt x="1678608" y="2738059"/>
                    <a:pt x="1592909" y="2784865"/>
                  </a:cubicBezTo>
                  <a:cubicBezTo>
                    <a:pt x="1507210" y="2831671"/>
                    <a:pt x="1181991" y="1965241"/>
                    <a:pt x="964177" y="1843872"/>
                  </a:cubicBezTo>
                  <a:cubicBezTo>
                    <a:pt x="746363" y="1722503"/>
                    <a:pt x="372912" y="2118551"/>
                    <a:pt x="286026" y="2056650"/>
                  </a:cubicBezTo>
                  <a:cubicBezTo>
                    <a:pt x="199140" y="1994749"/>
                    <a:pt x="389272" y="1684758"/>
                    <a:pt x="442863" y="1472465"/>
                  </a:cubicBezTo>
                  <a:close/>
                </a:path>
              </a:pathLst>
            </a:custGeom>
            <a:solidFill>
              <a:srgbClr val="7BCF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3" name="Block Arc 102"/>
            <p:cNvSpPr/>
            <p:nvPr/>
          </p:nvSpPr>
          <p:spPr>
            <a:xfrm rot="6612459">
              <a:off x="2087638" y="5035236"/>
              <a:ext cx="512561" cy="512888"/>
            </a:xfrm>
            <a:prstGeom prst="blockArc">
              <a:avLst>
                <a:gd name="adj1" fmla="val 16875874"/>
                <a:gd name="adj2" fmla="val 20806685"/>
                <a:gd name="adj3" fmla="val 11568"/>
              </a:avLst>
            </a:prstGeom>
            <a:solidFill>
              <a:srgbClr val="92D050"/>
            </a:solidFill>
            <a:ln w="31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grpSp>
      <p:grpSp>
        <p:nvGrpSpPr>
          <p:cNvPr id="30" name="Group 112"/>
          <p:cNvGrpSpPr>
            <a:grpSpLocks/>
          </p:cNvGrpSpPr>
          <p:nvPr/>
        </p:nvGrpSpPr>
        <p:grpSpPr bwMode="auto">
          <a:xfrm>
            <a:off x="4191001" y="1466994"/>
            <a:ext cx="4097336" cy="2641600"/>
            <a:chOff x="5094289" y="1452563"/>
            <a:chExt cx="4097336" cy="2641600"/>
          </a:xfrm>
        </p:grpSpPr>
        <p:grpSp>
          <p:nvGrpSpPr>
            <p:cNvPr id="31" name="Group 33"/>
            <p:cNvGrpSpPr>
              <a:grpSpLocks/>
            </p:cNvGrpSpPr>
            <p:nvPr/>
          </p:nvGrpSpPr>
          <p:grpSpPr bwMode="auto">
            <a:xfrm>
              <a:off x="5094289" y="1452563"/>
              <a:ext cx="3884616" cy="2641600"/>
              <a:chOff x="5094368" y="1273354"/>
              <a:chExt cx="3884740" cy="2641420"/>
            </a:xfrm>
          </p:grpSpPr>
          <p:sp>
            <p:nvSpPr>
              <p:cNvPr id="144" name="Isosceles Triangle 143"/>
              <p:cNvSpPr/>
              <p:nvPr/>
            </p:nvSpPr>
            <p:spPr>
              <a:xfrm rot="5400000">
                <a:off x="5002311" y="2336752"/>
                <a:ext cx="420659" cy="236545"/>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7472" name="Group 19"/>
              <p:cNvGrpSpPr>
                <a:grpSpLocks/>
              </p:cNvGrpSpPr>
              <p:nvPr/>
            </p:nvGrpSpPr>
            <p:grpSpPr bwMode="auto">
              <a:xfrm>
                <a:off x="6143262" y="1273354"/>
                <a:ext cx="2835846" cy="2641420"/>
                <a:chOff x="6143262" y="1273354"/>
                <a:chExt cx="2835846" cy="2641420"/>
              </a:xfrm>
            </p:grpSpPr>
            <p:sp>
              <p:nvSpPr>
                <p:cNvPr id="17423" name="TextBox 79"/>
                <p:cNvSpPr txBox="1">
                  <a:spLocks noChangeArrowheads="1"/>
                </p:cNvSpPr>
                <p:nvPr/>
              </p:nvSpPr>
              <p:spPr bwMode="auto">
                <a:xfrm>
                  <a:off x="6143262" y="3176110"/>
                  <a:ext cx="283584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400" b="1">
                      <a:solidFill>
                        <a:srgbClr val="008492"/>
                      </a:solidFill>
                    </a:rPr>
                    <a:t>BC-819 acts like a “Trojan Horse”, </a:t>
                  </a:r>
                  <a:r>
                    <a:rPr lang="en-US" altLang="en-US" sz="1400">
                      <a:solidFill>
                        <a:srgbClr val="008492"/>
                      </a:solidFill>
                    </a:rPr>
                    <a:t>transfecting all cells in contact with the solution</a:t>
                  </a:r>
                </a:p>
              </p:txBody>
            </p:sp>
            <p:sp>
              <p:nvSpPr>
                <p:cNvPr id="47" name="TextBox 46"/>
                <p:cNvSpPr txBox="1"/>
                <p:nvPr/>
              </p:nvSpPr>
              <p:spPr>
                <a:xfrm>
                  <a:off x="6164380" y="1273354"/>
                  <a:ext cx="1193839" cy="253983"/>
                </a:xfrm>
                <a:prstGeom prst="rect">
                  <a:avLst/>
                </a:prstGeom>
                <a:noFill/>
              </p:spPr>
              <p:txBody>
                <a:bodyPr>
                  <a:spAutoFit/>
                </a:bodyPr>
                <a:lstStyle/>
                <a:p>
                  <a:pPr algn="ctr">
                    <a:defRPr/>
                  </a:pPr>
                  <a:r>
                    <a:rPr lang="en-US" sz="1050" spc="-10" dirty="0">
                      <a:solidFill>
                        <a:schemeClr val="tx1">
                          <a:lumMod val="65000"/>
                          <a:lumOff val="35000"/>
                        </a:schemeClr>
                      </a:solidFill>
                    </a:rPr>
                    <a:t>NORMAL CELL</a:t>
                  </a:r>
                </a:p>
              </p:txBody>
            </p:sp>
            <p:sp>
              <p:nvSpPr>
                <p:cNvPr id="50" name="TextBox 49"/>
                <p:cNvSpPr txBox="1"/>
                <p:nvPr/>
              </p:nvSpPr>
              <p:spPr>
                <a:xfrm>
                  <a:off x="7382031" y="1273354"/>
                  <a:ext cx="1193839" cy="253983"/>
                </a:xfrm>
                <a:prstGeom prst="rect">
                  <a:avLst/>
                </a:prstGeom>
                <a:noFill/>
              </p:spPr>
              <p:txBody>
                <a:bodyPr>
                  <a:spAutoFit/>
                </a:bodyPr>
                <a:lstStyle/>
                <a:p>
                  <a:pPr algn="ctr">
                    <a:defRPr/>
                  </a:pPr>
                  <a:r>
                    <a:rPr lang="en-US" sz="1050" spc="-10" dirty="0">
                      <a:solidFill>
                        <a:schemeClr val="tx1">
                          <a:lumMod val="65000"/>
                          <a:lumOff val="35000"/>
                        </a:schemeClr>
                      </a:solidFill>
                    </a:rPr>
                    <a:t>CANCER CELL</a:t>
                  </a:r>
                </a:p>
              </p:txBody>
            </p:sp>
            <p:sp>
              <p:nvSpPr>
                <p:cNvPr id="3" name="Round Same Side Corner Rectangle 2"/>
                <p:cNvSpPr/>
                <p:nvPr/>
              </p:nvSpPr>
              <p:spPr>
                <a:xfrm>
                  <a:off x="6158029" y="1732110"/>
                  <a:ext cx="1204951" cy="1203243"/>
                </a:xfrm>
                <a:prstGeom prst="round2SameRect">
                  <a:avLst>
                    <a:gd name="adj1" fmla="val 50000"/>
                    <a:gd name="adj2" fmla="val 11645"/>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ound Same Side Corner Rectangle 3"/>
                <p:cNvSpPr/>
                <p:nvPr/>
              </p:nvSpPr>
              <p:spPr>
                <a:xfrm>
                  <a:off x="7362981" y="1700362"/>
                  <a:ext cx="1271629" cy="1236579"/>
                </a:xfrm>
                <a:custGeom>
                  <a:avLst/>
                  <a:gdLst>
                    <a:gd name="connsiteX0" fmla="*/ 644601 w 1289201"/>
                    <a:gd name="connsiteY0" fmla="*/ 0 h 1289201"/>
                    <a:gd name="connsiteX1" fmla="*/ 644601 w 1289201"/>
                    <a:gd name="connsiteY1" fmla="*/ 0 h 1289201"/>
                    <a:gd name="connsiteX2" fmla="*/ 1289202 w 1289201"/>
                    <a:gd name="connsiteY2" fmla="*/ 644601 h 1289201"/>
                    <a:gd name="connsiteX3" fmla="*/ 1289201 w 1289201"/>
                    <a:gd name="connsiteY3" fmla="*/ 1215536 h 1289201"/>
                    <a:gd name="connsiteX4" fmla="*/ 1215536 w 1289201"/>
                    <a:gd name="connsiteY4" fmla="*/ 1289201 h 1289201"/>
                    <a:gd name="connsiteX5" fmla="*/ 73665 w 1289201"/>
                    <a:gd name="connsiteY5" fmla="*/ 1289201 h 1289201"/>
                    <a:gd name="connsiteX6" fmla="*/ 0 w 1289201"/>
                    <a:gd name="connsiteY6" fmla="*/ 1215536 h 1289201"/>
                    <a:gd name="connsiteX7" fmla="*/ 0 w 1289201"/>
                    <a:gd name="connsiteY7" fmla="*/ 644601 h 1289201"/>
                    <a:gd name="connsiteX8" fmla="*/ 644601 w 1289201"/>
                    <a:gd name="connsiteY8" fmla="*/ 0 h 1289201"/>
                    <a:gd name="connsiteX0" fmla="*/ 644601 w 1289202"/>
                    <a:gd name="connsiteY0" fmla="*/ 0 h 1289201"/>
                    <a:gd name="connsiteX1" fmla="*/ 644601 w 1289202"/>
                    <a:gd name="connsiteY1" fmla="*/ 0 h 1289201"/>
                    <a:gd name="connsiteX2" fmla="*/ 1289202 w 1289202"/>
                    <a:gd name="connsiteY2" fmla="*/ 644601 h 1289201"/>
                    <a:gd name="connsiteX3" fmla="*/ 1289201 w 1289202"/>
                    <a:gd name="connsiteY3" fmla="*/ 1215536 h 1289201"/>
                    <a:gd name="connsiteX4" fmla="*/ 1215536 w 1289202"/>
                    <a:gd name="connsiteY4" fmla="*/ 1289201 h 1289201"/>
                    <a:gd name="connsiteX5" fmla="*/ 73665 w 1289202"/>
                    <a:gd name="connsiteY5" fmla="*/ 1289201 h 1289201"/>
                    <a:gd name="connsiteX6" fmla="*/ 0 w 1289202"/>
                    <a:gd name="connsiteY6" fmla="*/ 1215536 h 1289201"/>
                    <a:gd name="connsiteX7" fmla="*/ 0 w 1289202"/>
                    <a:gd name="connsiteY7" fmla="*/ 644601 h 1289201"/>
                    <a:gd name="connsiteX8" fmla="*/ 195412 w 1289202"/>
                    <a:gd name="connsiteY8" fmla="*/ 161759 h 1289201"/>
                    <a:gd name="connsiteX9" fmla="*/ 644601 w 1289202"/>
                    <a:gd name="connsiteY9" fmla="*/ 0 h 1289201"/>
                    <a:gd name="connsiteX0" fmla="*/ 644601 w 1289202"/>
                    <a:gd name="connsiteY0" fmla="*/ 1893 h 1291094"/>
                    <a:gd name="connsiteX1" fmla="*/ 644601 w 1289202"/>
                    <a:gd name="connsiteY1" fmla="*/ 1893 h 1291094"/>
                    <a:gd name="connsiteX2" fmla="*/ 1289202 w 1289202"/>
                    <a:gd name="connsiteY2" fmla="*/ 646494 h 1291094"/>
                    <a:gd name="connsiteX3" fmla="*/ 1289201 w 1289202"/>
                    <a:gd name="connsiteY3" fmla="*/ 1217429 h 1291094"/>
                    <a:gd name="connsiteX4" fmla="*/ 1215536 w 1289202"/>
                    <a:gd name="connsiteY4" fmla="*/ 1291094 h 1291094"/>
                    <a:gd name="connsiteX5" fmla="*/ 73665 w 1289202"/>
                    <a:gd name="connsiteY5" fmla="*/ 1291094 h 1291094"/>
                    <a:gd name="connsiteX6" fmla="*/ 0 w 1289202"/>
                    <a:gd name="connsiteY6" fmla="*/ 1217429 h 1291094"/>
                    <a:gd name="connsiteX7" fmla="*/ 0 w 1289202"/>
                    <a:gd name="connsiteY7" fmla="*/ 646494 h 1291094"/>
                    <a:gd name="connsiteX8" fmla="*/ 195412 w 1289202"/>
                    <a:gd name="connsiteY8" fmla="*/ 163652 h 1291094"/>
                    <a:gd name="connsiteX9" fmla="*/ 509736 w 1289202"/>
                    <a:gd name="connsiteY9" fmla="*/ 14427 h 1291094"/>
                    <a:gd name="connsiteX10" fmla="*/ 644601 w 1289202"/>
                    <a:gd name="connsiteY10" fmla="*/ 1893 h 1291094"/>
                    <a:gd name="connsiteX0" fmla="*/ 644601 w 1310486"/>
                    <a:gd name="connsiteY0" fmla="*/ 3020 h 1292221"/>
                    <a:gd name="connsiteX1" fmla="*/ 644601 w 1310486"/>
                    <a:gd name="connsiteY1" fmla="*/ 3020 h 1292221"/>
                    <a:gd name="connsiteX2" fmla="*/ 1001861 w 1310486"/>
                    <a:gd name="connsiteY2" fmla="*/ 75879 h 1292221"/>
                    <a:gd name="connsiteX3" fmla="*/ 1289202 w 1310486"/>
                    <a:gd name="connsiteY3" fmla="*/ 647621 h 1292221"/>
                    <a:gd name="connsiteX4" fmla="*/ 1289201 w 1310486"/>
                    <a:gd name="connsiteY4" fmla="*/ 1218556 h 1292221"/>
                    <a:gd name="connsiteX5" fmla="*/ 1215536 w 1310486"/>
                    <a:gd name="connsiteY5" fmla="*/ 1292221 h 1292221"/>
                    <a:gd name="connsiteX6" fmla="*/ 73665 w 1310486"/>
                    <a:gd name="connsiteY6" fmla="*/ 1292221 h 1292221"/>
                    <a:gd name="connsiteX7" fmla="*/ 0 w 1310486"/>
                    <a:gd name="connsiteY7" fmla="*/ 1218556 h 1292221"/>
                    <a:gd name="connsiteX8" fmla="*/ 0 w 1310486"/>
                    <a:gd name="connsiteY8" fmla="*/ 647621 h 1292221"/>
                    <a:gd name="connsiteX9" fmla="*/ 195412 w 1310486"/>
                    <a:gd name="connsiteY9" fmla="*/ 164779 h 1292221"/>
                    <a:gd name="connsiteX10" fmla="*/ 509736 w 1310486"/>
                    <a:gd name="connsiteY10" fmla="*/ 15554 h 1292221"/>
                    <a:gd name="connsiteX11" fmla="*/ 644601 w 1310486"/>
                    <a:gd name="connsiteY11" fmla="*/ 3020 h 1292221"/>
                    <a:gd name="connsiteX0" fmla="*/ 644601 w 1294023"/>
                    <a:gd name="connsiteY0" fmla="*/ 3020 h 1292221"/>
                    <a:gd name="connsiteX1" fmla="*/ 644601 w 1294023"/>
                    <a:gd name="connsiteY1" fmla="*/ 3020 h 1292221"/>
                    <a:gd name="connsiteX2" fmla="*/ 1001861 w 1294023"/>
                    <a:gd name="connsiteY2" fmla="*/ 75879 h 1292221"/>
                    <a:gd name="connsiteX3" fmla="*/ 1224111 w 1294023"/>
                    <a:gd name="connsiteY3" fmla="*/ 298130 h 1292221"/>
                    <a:gd name="connsiteX4" fmla="*/ 1289202 w 1294023"/>
                    <a:gd name="connsiteY4" fmla="*/ 647621 h 1292221"/>
                    <a:gd name="connsiteX5" fmla="*/ 1289201 w 1294023"/>
                    <a:gd name="connsiteY5" fmla="*/ 1218556 h 1292221"/>
                    <a:gd name="connsiteX6" fmla="*/ 1215536 w 1294023"/>
                    <a:gd name="connsiteY6" fmla="*/ 1292221 h 1292221"/>
                    <a:gd name="connsiteX7" fmla="*/ 73665 w 1294023"/>
                    <a:gd name="connsiteY7" fmla="*/ 1292221 h 1292221"/>
                    <a:gd name="connsiteX8" fmla="*/ 0 w 1294023"/>
                    <a:gd name="connsiteY8" fmla="*/ 1218556 h 1292221"/>
                    <a:gd name="connsiteX9" fmla="*/ 0 w 1294023"/>
                    <a:gd name="connsiteY9" fmla="*/ 647621 h 1292221"/>
                    <a:gd name="connsiteX10" fmla="*/ 195412 w 1294023"/>
                    <a:gd name="connsiteY10" fmla="*/ 164779 h 1292221"/>
                    <a:gd name="connsiteX11" fmla="*/ 509736 w 1294023"/>
                    <a:gd name="connsiteY11" fmla="*/ 15554 h 1292221"/>
                    <a:gd name="connsiteX12" fmla="*/ 644601 w 1294023"/>
                    <a:gd name="connsiteY12" fmla="*/ 3020 h 1292221"/>
                    <a:gd name="connsiteX0" fmla="*/ 644601 w 1294023"/>
                    <a:gd name="connsiteY0" fmla="*/ 3020 h 1292221"/>
                    <a:gd name="connsiteX1" fmla="*/ 644601 w 1294023"/>
                    <a:gd name="connsiteY1" fmla="*/ 3020 h 1292221"/>
                    <a:gd name="connsiteX2" fmla="*/ 1001861 w 1294023"/>
                    <a:gd name="connsiteY2" fmla="*/ 75879 h 1292221"/>
                    <a:gd name="connsiteX3" fmla="*/ 1122512 w 1294023"/>
                    <a:gd name="connsiteY3" fmla="*/ 129855 h 1292221"/>
                    <a:gd name="connsiteX4" fmla="*/ 1224111 w 1294023"/>
                    <a:gd name="connsiteY4" fmla="*/ 298130 h 1292221"/>
                    <a:gd name="connsiteX5" fmla="*/ 1289202 w 1294023"/>
                    <a:gd name="connsiteY5" fmla="*/ 647621 h 1292221"/>
                    <a:gd name="connsiteX6" fmla="*/ 1289201 w 1294023"/>
                    <a:gd name="connsiteY6" fmla="*/ 1218556 h 1292221"/>
                    <a:gd name="connsiteX7" fmla="*/ 1215536 w 1294023"/>
                    <a:gd name="connsiteY7" fmla="*/ 1292221 h 1292221"/>
                    <a:gd name="connsiteX8" fmla="*/ 73665 w 1294023"/>
                    <a:gd name="connsiteY8" fmla="*/ 1292221 h 1292221"/>
                    <a:gd name="connsiteX9" fmla="*/ 0 w 1294023"/>
                    <a:gd name="connsiteY9" fmla="*/ 1218556 h 1292221"/>
                    <a:gd name="connsiteX10" fmla="*/ 0 w 1294023"/>
                    <a:gd name="connsiteY10" fmla="*/ 647621 h 1292221"/>
                    <a:gd name="connsiteX11" fmla="*/ 195412 w 1294023"/>
                    <a:gd name="connsiteY11" fmla="*/ 164779 h 1292221"/>
                    <a:gd name="connsiteX12" fmla="*/ 509736 w 1294023"/>
                    <a:gd name="connsiteY12" fmla="*/ 15554 h 1292221"/>
                    <a:gd name="connsiteX13" fmla="*/ 644601 w 1294023"/>
                    <a:gd name="connsiteY13" fmla="*/ 3020 h 1292221"/>
                    <a:gd name="connsiteX0" fmla="*/ 644601 w 1335237"/>
                    <a:gd name="connsiteY0" fmla="*/ 3020 h 1292313"/>
                    <a:gd name="connsiteX1" fmla="*/ 644601 w 1335237"/>
                    <a:gd name="connsiteY1" fmla="*/ 3020 h 1292313"/>
                    <a:gd name="connsiteX2" fmla="*/ 1001861 w 1335237"/>
                    <a:gd name="connsiteY2" fmla="*/ 75879 h 1292313"/>
                    <a:gd name="connsiteX3" fmla="*/ 1122512 w 1335237"/>
                    <a:gd name="connsiteY3" fmla="*/ 129855 h 1292313"/>
                    <a:gd name="connsiteX4" fmla="*/ 1224111 w 1335237"/>
                    <a:gd name="connsiteY4" fmla="*/ 298130 h 1292313"/>
                    <a:gd name="connsiteX5" fmla="*/ 1289202 w 1335237"/>
                    <a:gd name="connsiteY5" fmla="*/ 647621 h 1292313"/>
                    <a:gd name="connsiteX6" fmla="*/ 1335237 w 1335237"/>
                    <a:gd name="connsiteY6" fmla="*/ 815655 h 1292313"/>
                    <a:gd name="connsiteX7" fmla="*/ 1289201 w 1335237"/>
                    <a:gd name="connsiteY7" fmla="*/ 1218556 h 1292313"/>
                    <a:gd name="connsiteX8" fmla="*/ 1215536 w 1335237"/>
                    <a:gd name="connsiteY8" fmla="*/ 1292221 h 1292313"/>
                    <a:gd name="connsiteX9" fmla="*/ 73665 w 1335237"/>
                    <a:gd name="connsiteY9" fmla="*/ 1292221 h 1292313"/>
                    <a:gd name="connsiteX10" fmla="*/ 0 w 1335237"/>
                    <a:gd name="connsiteY10" fmla="*/ 1218556 h 1292313"/>
                    <a:gd name="connsiteX11" fmla="*/ 0 w 1335237"/>
                    <a:gd name="connsiteY11" fmla="*/ 647621 h 1292313"/>
                    <a:gd name="connsiteX12" fmla="*/ 195412 w 1335237"/>
                    <a:gd name="connsiteY12" fmla="*/ 164779 h 1292313"/>
                    <a:gd name="connsiteX13" fmla="*/ 509736 w 1335237"/>
                    <a:gd name="connsiteY13" fmla="*/ 15554 h 1292313"/>
                    <a:gd name="connsiteX14" fmla="*/ 644601 w 1335237"/>
                    <a:gd name="connsiteY14" fmla="*/ 3020 h 1292313"/>
                    <a:gd name="connsiteX0" fmla="*/ 644601 w 1335237"/>
                    <a:gd name="connsiteY0" fmla="*/ 3020 h 1292313"/>
                    <a:gd name="connsiteX1" fmla="*/ 644601 w 1335237"/>
                    <a:gd name="connsiteY1" fmla="*/ 3020 h 1292313"/>
                    <a:gd name="connsiteX2" fmla="*/ 1001861 w 1335237"/>
                    <a:gd name="connsiteY2" fmla="*/ 75879 h 1292313"/>
                    <a:gd name="connsiteX3" fmla="*/ 1122512 w 1335237"/>
                    <a:gd name="connsiteY3" fmla="*/ 129855 h 1292313"/>
                    <a:gd name="connsiteX4" fmla="*/ 1224111 w 1335237"/>
                    <a:gd name="connsiteY4" fmla="*/ 298130 h 1292313"/>
                    <a:gd name="connsiteX5" fmla="*/ 1303487 w 1335237"/>
                    <a:gd name="connsiteY5" fmla="*/ 469580 h 1292313"/>
                    <a:gd name="connsiteX6" fmla="*/ 1289202 w 1335237"/>
                    <a:gd name="connsiteY6" fmla="*/ 647621 h 1292313"/>
                    <a:gd name="connsiteX7" fmla="*/ 1335237 w 1335237"/>
                    <a:gd name="connsiteY7" fmla="*/ 815655 h 1292313"/>
                    <a:gd name="connsiteX8" fmla="*/ 1289201 w 1335237"/>
                    <a:gd name="connsiteY8" fmla="*/ 1218556 h 1292313"/>
                    <a:gd name="connsiteX9" fmla="*/ 1215536 w 1335237"/>
                    <a:gd name="connsiteY9" fmla="*/ 1292221 h 1292313"/>
                    <a:gd name="connsiteX10" fmla="*/ 73665 w 1335237"/>
                    <a:gd name="connsiteY10" fmla="*/ 1292221 h 1292313"/>
                    <a:gd name="connsiteX11" fmla="*/ 0 w 1335237"/>
                    <a:gd name="connsiteY11" fmla="*/ 1218556 h 1292313"/>
                    <a:gd name="connsiteX12" fmla="*/ 0 w 1335237"/>
                    <a:gd name="connsiteY12" fmla="*/ 647621 h 1292313"/>
                    <a:gd name="connsiteX13" fmla="*/ 195412 w 1335237"/>
                    <a:gd name="connsiteY13" fmla="*/ 164779 h 1292313"/>
                    <a:gd name="connsiteX14" fmla="*/ 509736 w 1335237"/>
                    <a:gd name="connsiteY14" fmla="*/ 15554 h 1292313"/>
                    <a:gd name="connsiteX15" fmla="*/ 644601 w 1335237"/>
                    <a:gd name="connsiteY15" fmla="*/ 3020 h 1292313"/>
                    <a:gd name="connsiteX0" fmla="*/ 644601 w 1335237"/>
                    <a:gd name="connsiteY0" fmla="*/ 3020 h 1292313"/>
                    <a:gd name="connsiteX1" fmla="*/ 644601 w 1335237"/>
                    <a:gd name="connsiteY1" fmla="*/ 3020 h 1292313"/>
                    <a:gd name="connsiteX2" fmla="*/ 1001861 w 1335237"/>
                    <a:gd name="connsiteY2" fmla="*/ 75879 h 1292313"/>
                    <a:gd name="connsiteX3" fmla="*/ 1122512 w 1335237"/>
                    <a:gd name="connsiteY3" fmla="*/ 129855 h 1292313"/>
                    <a:gd name="connsiteX4" fmla="*/ 1208237 w 1335237"/>
                    <a:gd name="connsiteY4" fmla="*/ 193355 h 1292313"/>
                    <a:gd name="connsiteX5" fmla="*/ 1224111 w 1335237"/>
                    <a:gd name="connsiteY5" fmla="*/ 298130 h 1292313"/>
                    <a:gd name="connsiteX6" fmla="*/ 1303487 w 1335237"/>
                    <a:gd name="connsiteY6" fmla="*/ 469580 h 1292313"/>
                    <a:gd name="connsiteX7" fmla="*/ 1289202 w 1335237"/>
                    <a:gd name="connsiteY7" fmla="*/ 647621 h 1292313"/>
                    <a:gd name="connsiteX8" fmla="*/ 1335237 w 1335237"/>
                    <a:gd name="connsiteY8" fmla="*/ 815655 h 1292313"/>
                    <a:gd name="connsiteX9" fmla="*/ 1289201 w 1335237"/>
                    <a:gd name="connsiteY9" fmla="*/ 1218556 h 1292313"/>
                    <a:gd name="connsiteX10" fmla="*/ 1215536 w 1335237"/>
                    <a:gd name="connsiteY10" fmla="*/ 1292221 h 1292313"/>
                    <a:gd name="connsiteX11" fmla="*/ 73665 w 1335237"/>
                    <a:gd name="connsiteY11" fmla="*/ 1292221 h 1292313"/>
                    <a:gd name="connsiteX12" fmla="*/ 0 w 1335237"/>
                    <a:gd name="connsiteY12" fmla="*/ 1218556 h 1292313"/>
                    <a:gd name="connsiteX13" fmla="*/ 0 w 1335237"/>
                    <a:gd name="connsiteY13" fmla="*/ 647621 h 1292313"/>
                    <a:gd name="connsiteX14" fmla="*/ 195412 w 1335237"/>
                    <a:gd name="connsiteY14" fmla="*/ 164779 h 1292313"/>
                    <a:gd name="connsiteX15" fmla="*/ 509736 w 1335237"/>
                    <a:gd name="connsiteY15" fmla="*/ 15554 h 1292313"/>
                    <a:gd name="connsiteX16" fmla="*/ 644601 w 1335237"/>
                    <a:gd name="connsiteY16" fmla="*/ 3020 h 1292313"/>
                    <a:gd name="connsiteX0" fmla="*/ 644601 w 1335237"/>
                    <a:gd name="connsiteY0" fmla="*/ 20445 h 1309738"/>
                    <a:gd name="connsiteX1" fmla="*/ 644601 w 1335237"/>
                    <a:gd name="connsiteY1" fmla="*/ 20445 h 1309738"/>
                    <a:gd name="connsiteX2" fmla="*/ 960586 w 1335237"/>
                    <a:gd name="connsiteY2" fmla="*/ 58379 h 1309738"/>
                    <a:gd name="connsiteX3" fmla="*/ 1122512 w 1335237"/>
                    <a:gd name="connsiteY3" fmla="*/ 147280 h 1309738"/>
                    <a:gd name="connsiteX4" fmla="*/ 1208237 w 1335237"/>
                    <a:gd name="connsiteY4" fmla="*/ 210780 h 1309738"/>
                    <a:gd name="connsiteX5" fmla="*/ 1224111 w 1335237"/>
                    <a:gd name="connsiteY5" fmla="*/ 315555 h 1309738"/>
                    <a:gd name="connsiteX6" fmla="*/ 1303487 w 1335237"/>
                    <a:gd name="connsiteY6" fmla="*/ 487005 h 1309738"/>
                    <a:gd name="connsiteX7" fmla="*/ 1289202 w 1335237"/>
                    <a:gd name="connsiteY7" fmla="*/ 665046 h 1309738"/>
                    <a:gd name="connsiteX8" fmla="*/ 1335237 w 1335237"/>
                    <a:gd name="connsiteY8" fmla="*/ 833080 h 1309738"/>
                    <a:gd name="connsiteX9" fmla="*/ 1289201 w 1335237"/>
                    <a:gd name="connsiteY9" fmla="*/ 1235981 h 1309738"/>
                    <a:gd name="connsiteX10" fmla="*/ 1215536 w 1335237"/>
                    <a:gd name="connsiteY10" fmla="*/ 1309646 h 1309738"/>
                    <a:gd name="connsiteX11" fmla="*/ 73665 w 1335237"/>
                    <a:gd name="connsiteY11" fmla="*/ 1309646 h 1309738"/>
                    <a:gd name="connsiteX12" fmla="*/ 0 w 1335237"/>
                    <a:gd name="connsiteY12" fmla="*/ 1235981 h 1309738"/>
                    <a:gd name="connsiteX13" fmla="*/ 0 w 1335237"/>
                    <a:gd name="connsiteY13" fmla="*/ 665046 h 1309738"/>
                    <a:gd name="connsiteX14" fmla="*/ 195412 w 1335237"/>
                    <a:gd name="connsiteY14" fmla="*/ 182204 h 1309738"/>
                    <a:gd name="connsiteX15" fmla="*/ 509736 w 1335237"/>
                    <a:gd name="connsiteY15" fmla="*/ 32979 h 1309738"/>
                    <a:gd name="connsiteX16" fmla="*/ 644601 w 1335237"/>
                    <a:gd name="connsiteY16" fmla="*/ 20445 h 1309738"/>
                    <a:gd name="connsiteX0" fmla="*/ 644601 w 1335237"/>
                    <a:gd name="connsiteY0" fmla="*/ 20445 h 1309738"/>
                    <a:gd name="connsiteX1" fmla="*/ 644601 w 1335237"/>
                    <a:gd name="connsiteY1" fmla="*/ 20445 h 1309738"/>
                    <a:gd name="connsiteX2" fmla="*/ 960586 w 1335237"/>
                    <a:gd name="connsiteY2" fmla="*/ 58379 h 1309738"/>
                    <a:gd name="connsiteX3" fmla="*/ 1122512 w 1335237"/>
                    <a:gd name="connsiteY3" fmla="*/ 147280 h 1309738"/>
                    <a:gd name="connsiteX4" fmla="*/ 1208237 w 1335237"/>
                    <a:gd name="connsiteY4" fmla="*/ 210780 h 1309738"/>
                    <a:gd name="connsiteX5" fmla="*/ 1224111 w 1335237"/>
                    <a:gd name="connsiteY5" fmla="*/ 315555 h 1309738"/>
                    <a:gd name="connsiteX6" fmla="*/ 1303487 w 1335237"/>
                    <a:gd name="connsiteY6" fmla="*/ 487005 h 1309738"/>
                    <a:gd name="connsiteX7" fmla="*/ 1289202 w 1335237"/>
                    <a:gd name="connsiteY7" fmla="*/ 665046 h 1309738"/>
                    <a:gd name="connsiteX8" fmla="*/ 1335237 w 1335237"/>
                    <a:gd name="connsiteY8" fmla="*/ 833080 h 1309738"/>
                    <a:gd name="connsiteX9" fmla="*/ 1289201 w 1335237"/>
                    <a:gd name="connsiteY9" fmla="*/ 1235981 h 1309738"/>
                    <a:gd name="connsiteX10" fmla="*/ 1215536 w 1335237"/>
                    <a:gd name="connsiteY10" fmla="*/ 1309646 h 1309738"/>
                    <a:gd name="connsiteX11" fmla="*/ 73665 w 1335237"/>
                    <a:gd name="connsiteY11" fmla="*/ 1309646 h 1309738"/>
                    <a:gd name="connsiteX12" fmla="*/ 0 w 1335237"/>
                    <a:gd name="connsiteY12" fmla="*/ 1235981 h 1309738"/>
                    <a:gd name="connsiteX13" fmla="*/ 0 w 1335237"/>
                    <a:gd name="connsiteY13" fmla="*/ 665046 h 1309738"/>
                    <a:gd name="connsiteX14" fmla="*/ 195412 w 1335237"/>
                    <a:gd name="connsiteY14" fmla="*/ 182204 h 1309738"/>
                    <a:gd name="connsiteX15" fmla="*/ 449411 w 1335237"/>
                    <a:gd name="connsiteY15" fmla="*/ 42504 h 1309738"/>
                    <a:gd name="connsiteX16" fmla="*/ 644601 w 1335237"/>
                    <a:gd name="connsiteY16" fmla="*/ 20445 h 1309738"/>
                    <a:gd name="connsiteX0" fmla="*/ 644601 w 1335237"/>
                    <a:gd name="connsiteY0" fmla="*/ 20445 h 1309738"/>
                    <a:gd name="connsiteX1" fmla="*/ 644601 w 1335237"/>
                    <a:gd name="connsiteY1" fmla="*/ 20445 h 1309738"/>
                    <a:gd name="connsiteX2" fmla="*/ 960586 w 1335237"/>
                    <a:gd name="connsiteY2" fmla="*/ 58379 h 1309738"/>
                    <a:gd name="connsiteX3" fmla="*/ 1122512 w 1335237"/>
                    <a:gd name="connsiteY3" fmla="*/ 147280 h 1309738"/>
                    <a:gd name="connsiteX4" fmla="*/ 1208237 w 1335237"/>
                    <a:gd name="connsiteY4" fmla="*/ 210780 h 1309738"/>
                    <a:gd name="connsiteX5" fmla="*/ 1224111 w 1335237"/>
                    <a:gd name="connsiteY5" fmla="*/ 315555 h 1309738"/>
                    <a:gd name="connsiteX6" fmla="*/ 1303487 w 1335237"/>
                    <a:gd name="connsiteY6" fmla="*/ 487005 h 1309738"/>
                    <a:gd name="connsiteX7" fmla="*/ 1289202 w 1335237"/>
                    <a:gd name="connsiteY7" fmla="*/ 665046 h 1309738"/>
                    <a:gd name="connsiteX8" fmla="*/ 1335237 w 1335237"/>
                    <a:gd name="connsiteY8" fmla="*/ 833080 h 1309738"/>
                    <a:gd name="connsiteX9" fmla="*/ 1289201 w 1335237"/>
                    <a:gd name="connsiteY9" fmla="*/ 1235981 h 1309738"/>
                    <a:gd name="connsiteX10" fmla="*/ 1215536 w 1335237"/>
                    <a:gd name="connsiteY10" fmla="*/ 1309646 h 1309738"/>
                    <a:gd name="connsiteX11" fmla="*/ 73665 w 1335237"/>
                    <a:gd name="connsiteY11" fmla="*/ 1309646 h 1309738"/>
                    <a:gd name="connsiteX12" fmla="*/ 0 w 1335237"/>
                    <a:gd name="connsiteY12" fmla="*/ 1235981 h 1309738"/>
                    <a:gd name="connsiteX13" fmla="*/ 0 w 1335237"/>
                    <a:gd name="connsiteY13" fmla="*/ 665046 h 1309738"/>
                    <a:gd name="connsiteX14" fmla="*/ 195412 w 1335237"/>
                    <a:gd name="connsiteY14" fmla="*/ 182204 h 1309738"/>
                    <a:gd name="connsiteX15" fmla="*/ 449411 w 1335237"/>
                    <a:gd name="connsiteY15" fmla="*/ 42504 h 1309738"/>
                    <a:gd name="connsiteX16" fmla="*/ 644601 w 1335237"/>
                    <a:gd name="connsiteY16" fmla="*/ 20445 h 1309738"/>
                    <a:gd name="connsiteX0" fmla="*/ 644601 w 1335237"/>
                    <a:gd name="connsiteY0" fmla="*/ 20445 h 1309738"/>
                    <a:gd name="connsiteX1" fmla="*/ 644601 w 1335237"/>
                    <a:gd name="connsiteY1" fmla="*/ 20445 h 1309738"/>
                    <a:gd name="connsiteX2" fmla="*/ 960586 w 1335237"/>
                    <a:gd name="connsiteY2" fmla="*/ 58379 h 1309738"/>
                    <a:gd name="connsiteX3" fmla="*/ 1122512 w 1335237"/>
                    <a:gd name="connsiteY3" fmla="*/ 147280 h 1309738"/>
                    <a:gd name="connsiteX4" fmla="*/ 1226079 w 1335237"/>
                    <a:gd name="connsiteY4" fmla="*/ 205682 h 1309738"/>
                    <a:gd name="connsiteX5" fmla="*/ 1224111 w 1335237"/>
                    <a:gd name="connsiteY5" fmla="*/ 315555 h 1309738"/>
                    <a:gd name="connsiteX6" fmla="*/ 1303487 w 1335237"/>
                    <a:gd name="connsiteY6" fmla="*/ 487005 h 1309738"/>
                    <a:gd name="connsiteX7" fmla="*/ 1289202 w 1335237"/>
                    <a:gd name="connsiteY7" fmla="*/ 665046 h 1309738"/>
                    <a:gd name="connsiteX8" fmla="*/ 1335237 w 1335237"/>
                    <a:gd name="connsiteY8" fmla="*/ 833080 h 1309738"/>
                    <a:gd name="connsiteX9" fmla="*/ 1289201 w 1335237"/>
                    <a:gd name="connsiteY9" fmla="*/ 1235981 h 1309738"/>
                    <a:gd name="connsiteX10" fmla="*/ 1215536 w 1335237"/>
                    <a:gd name="connsiteY10" fmla="*/ 1309646 h 1309738"/>
                    <a:gd name="connsiteX11" fmla="*/ 73665 w 1335237"/>
                    <a:gd name="connsiteY11" fmla="*/ 1309646 h 1309738"/>
                    <a:gd name="connsiteX12" fmla="*/ 0 w 1335237"/>
                    <a:gd name="connsiteY12" fmla="*/ 1235981 h 1309738"/>
                    <a:gd name="connsiteX13" fmla="*/ 0 w 1335237"/>
                    <a:gd name="connsiteY13" fmla="*/ 665046 h 1309738"/>
                    <a:gd name="connsiteX14" fmla="*/ 195412 w 1335237"/>
                    <a:gd name="connsiteY14" fmla="*/ 182204 h 1309738"/>
                    <a:gd name="connsiteX15" fmla="*/ 449411 w 1335237"/>
                    <a:gd name="connsiteY15" fmla="*/ 42504 h 1309738"/>
                    <a:gd name="connsiteX16" fmla="*/ 644601 w 1335237"/>
                    <a:gd name="connsiteY16" fmla="*/ 20445 h 1309738"/>
                    <a:gd name="connsiteX0" fmla="*/ 644601 w 1335237"/>
                    <a:gd name="connsiteY0" fmla="*/ 16259 h 1305552"/>
                    <a:gd name="connsiteX1" fmla="*/ 644601 w 1335237"/>
                    <a:gd name="connsiteY1" fmla="*/ 16259 h 1305552"/>
                    <a:gd name="connsiteX2" fmla="*/ 955489 w 1335237"/>
                    <a:gd name="connsiteY2" fmla="*/ 77133 h 1305552"/>
                    <a:gd name="connsiteX3" fmla="*/ 1122512 w 1335237"/>
                    <a:gd name="connsiteY3" fmla="*/ 143094 h 1305552"/>
                    <a:gd name="connsiteX4" fmla="*/ 1226079 w 1335237"/>
                    <a:gd name="connsiteY4" fmla="*/ 201496 h 1305552"/>
                    <a:gd name="connsiteX5" fmla="*/ 1224111 w 1335237"/>
                    <a:gd name="connsiteY5" fmla="*/ 311369 h 1305552"/>
                    <a:gd name="connsiteX6" fmla="*/ 1303487 w 1335237"/>
                    <a:gd name="connsiteY6" fmla="*/ 482819 h 1305552"/>
                    <a:gd name="connsiteX7" fmla="*/ 1289202 w 1335237"/>
                    <a:gd name="connsiteY7" fmla="*/ 660860 h 1305552"/>
                    <a:gd name="connsiteX8" fmla="*/ 1335237 w 1335237"/>
                    <a:gd name="connsiteY8" fmla="*/ 828894 h 1305552"/>
                    <a:gd name="connsiteX9" fmla="*/ 1289201 w 1335237"/>
                    <a:gd name="connsiteY9" fmla="*/ 1231795 h 1305552"/>
                    <a:gd name="connsiteX10" fmla="*/ 1215536 w 1335237"/>
                    <a:gd name="connsiteY10" fmla="*/ 1305460 h 1305552"/>
                    <a:gd name="connsiteX11" fmla="*/ 73665 w 1335237"/>
                    <a:gd name="connsiteY11" fmla="*/ 1305460 h 1305552"/>
                    <a:gd name="connsiteX12" fmla="*/ 0 w 1335237"/>
                    <a:gd name="connsiteY12" fmla="*/ 1231795 h 1305552"/>
                    <a:gd name="connsiteX13" fmla="*/ 0 w 1335237"/>
                    <a:gd name="connsiteY13" fmla="*/ 660860 h 1305552"/>
                    <a:gd name="connsiteX14" fmla="*/ 195412 w 1335237"/>
                    <a:gd name="connsiteY14" fmla="*/ 178018 h 1305552"/>
                    <a:gd name="connsiteX15" fmla="*/ 449411 w 1335237"/>
                    <a:gd name="connsiteY15" fmla="*/ 38318 h 1305552"/>
                    <a:gd name="connsiteX16" fmla="*/ 644601 w 1335237"/>
                    <a:gd name="connsiteY16" fmla="*/ 16259 h 1305552"/>
                    <a:gd name="connsiteX0" fmla="*/ 644601 w 1335237"/>
                    <a:gd name="connsiteY0" fmla="*/ 16259 h 1305552"/>
                    <a:gd name="connsiteX1" fmla="*/ 644601 w 1335237"/>
                    <a:gd name="connsiteY1" fmla="*/ 16259 h 1305552"/>
                    <a:gd name="connsiteX2" fmla="*/ 930000 w 1335237"/>
                    <a:gd name="connsiteY2" fmla="*/ 84779 h 1305552"/>
                    <a:gd name="connsiteX3" fmla="*/ 1122512 w 1335237"/>
                    <a:gd name="connsiteY3" fmla="*/ 143094 h 1305552"/>
                    <a:gd name="connsiteX4" fmla="*/ 1226079 w 1335237"/>
                    <a:gd name="connsiteY4" fmla="*/ 201496 h 1305552"/>
                    <a:gd name="connsiteX5" fmla="*/ 1224111 w 1335237"/>
                    <a:gd name="connsiteY5" fmla="*/ 311369 h 1305552"/>
                    <a:gd name="connsiteX6" fmla="*/ 1303487 w 1335237"/>
                    <a:gd name="connsiteY6" fmla="*/ 482819 h 1305552"/>
                    <a:gd name="connsiteX7" fmla="*/ 1289202 w 1335237"/>
                    <a:gd name="connsiteY7" fmla="*/ 660860 h 1305552"/>
                    <a:gd name="connsiteX8" fmla="*/ 1335237 w 1335237"/>
                    <a:gd name="connsiteY8" fmla="*/ 828894 h 1305552"/>
                    <a:gd name="connsiteX9" fmla="*/ 1289201 w 1335237"/>
                    <a:gd name="connsiteY9" fmla="*/ 1231795 h 1305552"/>
                    <a:gd name="connsiteX10" fmla="*/ 1215536 w 1335237"/>
                    <a:gd name="connsiteY10" fmla="*/ 1305460 h 1305552"/>
                    <a:gd name="connsiteX11" fmla="*/ 73665 w 1335237"/>
                    <a:gd name="connsiteY11" fmla="*/ 1305460 h 1305552"/>
                    <a:gd name="connsiteX12" fmla="*/ 0 w 1335237"/>
                    <a:gd name="connsiteY12" fmla="*/ 1231795 h 1305552"/>
                    <a:gd name="connsiteX13" fmla="*/ 0 w 1335237"/>
                    <a:gd name="connsiteY13" fmla="*/ 660860 h 1305552"/>
                    <a:gd name="connsiteX14" fmla="*/ 195412 w 1335237"/>
                    <a:gd name="connsiteY14" fmla="*/ 178018 h 1305552"/>
                    <a:gd name="connsiteX15" fmla="*/ 449411 w 1335237"/>
                    <a:gd name="connsiteY15" fmla="*/ 38318 h 1305552"/>
                    <a:gd name="connsiteX16" fmla="*/ 644601 w 1335237"/>
                    <a:gd name="connsiteY16" fmla="*/ 16259 h 1305552"/>
                    <a:gd name="connsiteX0" fmla="*/ 644601 w 1335237"/>
                    <a:gd name="connsiteY0" fmla="*/ 16259 h 1305552"/>
                    <a:gd name="connsiteX1" fmla="*/ 644601 w 1335237"/>
                    <a:gd name="connsiteY1" fmla="*/ 16259 h 1305552"/>
                    <a:gd name="connsiteX2" fmla="*/ 930000 w 1335237"/>
                    <a:gd name="connsiteY2" fmla="*/ 84779 h 1305552"/>
                    <a:gd name="connsiteX3" fmla="*/ 1122512 w 1335237"/>
                    <a:gd name="connsiteY3" fmla="*/ 143094 h 1305552"/>
                    <a:gd name="connsiteX4" fmla="*/ 1226079 w 1335237"/>
                    <a:gd name="connsiteY4" fmla="*/ 201496 h 1305552"/>
                    <a:gd name="connsiteX5" fmla="*/ 1224111 w 1335237"/>
                    <a:gd name="connsiteY5" fmla="*/ 311369 h 1305552"/>
                    <a:gd name="connsiteX6" fmla="*/ 1303487 w 1335237"/>
                    <a:gd name="connsiteY6" fmla="*/ 482819 h 1305552"/>
                    <a:gd name="connsiteX7" fmla="*/ 1289202 w 1335237"/>
                    <a:gd name="connsiteY7" fmla="*/ 660860 h 1305552"/>
                    <a:gd name="connsiteX8" fmla="*/ 1335237 w 1335237"/>
                    <a:gd name="connsiteY8" fmla="*/ 828894 h 1305552"/>
                    <a:gd name="connsiteX9" fmla="*/ 1289201 w 1335237"/>
                    <a:gd name="connsiteY9" fmla="*/ 1231795 h 1305552"/>
                    <a:gd name="connsiteX10" fmla="*/ 1215536 w 1335237"/>
                    <a:gd name="connsiteY10" fmla="*/ 1305460 h 1305552"/>
                    <a:gd name="connsiteX11" fmla="*/ 73665 w 1335237"/>
                    <a:gd name="connsiteY11" fmla="*/ 1305460 h 1305552"/>
                    <a:gd name="connsiteX12" fmla="*/ 0 w 1335237"/>
                    <a:gd name="connsiteY12" fmla="*/ 1231795 h 1305552"/>
                    <a:gd name="connsiteX13" fmla="*/ 0 w 1335237"/>
                    <a:gd name="connsiteY13" fmla="*/ 660860 h 1305552"/>
                    <a:gd name="connsiteX14" fmla="*/ 195412 w 1335237"/>
                    <a:gd name="connsiteY14" fmla="*/ 178018 h 1305552"/>
                    <a:gd name="connsiteX15" fmla="*/ 449411 w 1335237"/>
                    <a:gd name="connsiteY15" fmla="*/ 38318 h 1305552"/>
                    <a:gd name="connsiteX16" fmla="*/ 644601 w 1335237"/>
                    <a:gd name="connsiteY16" fmla="*/ 16259 h 1305552"/>
                    <a:gd name="connsiteX0" fmla="*/ 644601 w 1335237"/>
                    <a:gd name="connsiteY0" fmla="*/ 11713 h 1301006"/>
                    <a:gd name="connsiteX1" fmla="*/ 644601 w 1335237"/>
                    <a:gd name="connsiteY1" fmla="*/ 11713 h 1301006"/>
                    <a:gd name="connsiteX2" fmla="*/ 930000 w 1335237"/>
                    <a:gd name="connsiteY2" fmla="*/ 80233 h 1301006"/>
                    <a:gd name="connsiteX3" fmla="*/ 1122512 w 1335237"/>
                    <a:gd name="connsiteY3" fmla="*/ 138548 h 1301006"/>
                    <a:gd name="connsiteX4" fmla="*/ 1226079 w 1335237"/>
                    <a:gd name="connsiteY4" fmla="*/ 196950 h 1301006"/>
                    <a:gd name="connsiteX5" fmla="*/ 1224111 w 1335237"/>
                    <a:gd name="connsiteY5" fmla="*/ 306823 h 1301006"/>
                    <a:gd name="connsiteX6" fmla="*/ 1303487 w 1335237"/>
                    <a:gd name="connsiteY6" fmla="*/ 478273 h 1301006"/>
                    <a:gd name="connsiteX7" fmla="*/ 1289202 w 1335237"/>
                    <a:gd name="connsiteY7" fmla="*/ 656314 h 1301006"/>
                    <a:gd name="connsiteX8" fmla="*/ 1335237 w 1335237"/>
                    <a:gd name="connsiteY8" fmla="*/ 824348 h 1301006"/>
                    <a:gd name="connsiteX9" fmla="*/ 1289201 w 1335237"/>
                    <a:gd name="connsiteY9" fmla="*/ 1227249 h 1301006"/>
                    <a:gd name="connsiteX10" fmla="*/ 1215536 w 1335237"/>
                    <a:gd name="connsiteY10" fmla="*/ 1300914 h 1301006"/>
                    <a:gd name="connsiteX11" fmla="*/ 73665 w 1335237"/>
                    <a:gd name="connsiteY11" fmla="*/ 1300914 h 1301006"/>
                    <a:gd name="connsiteX12" fmla="*/ 0 w 1335237"/>
                    <a:gd name="connsiteY12" fmla="*/ 1227249 h 1301006"/>
                    <a:gd name="connsiteX13" fmla="*/ 0 w 1335237"/>
                    <a:gd name="connsiteY13" fmla="*/ 656314 h 1301006"/>
                    <a:gd name="connsiteX14" fmla="*/ 195412 w 1335237"/>
                    <a:gd name="connsiteY14" fmla="*/ 173472 h 1301006"/>
                    <a:gd name="connsiteX15" fmla="*/ 457056 w 1335237"/>
                    <a:gd name="connsiteY15" fmla="*/ 105139 h 1301006"/>
                    <a:gd name="connsiteX16" fmla="*/ 644601 w 1335237"/>
                    <a:gd name="connsiteY16" fmla="*/ 11713 h 1301006"/>
                    <a:gd name="connsiteX0" fmla="*/ 552843 w 1335237"/>
                    <a:gd name="connsiteY0" fmla="*/ 6616 h 1301006"/>
                    <a:gd name="connsiteX1" fmla="*/ 644601 w 1335237"/>
                    <a:gd name="connsiteY1" fmla="*/ 11713 h 1301006"/>
                    <a:gd name="connsiteX2" fmla="*/ 930000 w 1335237"/>
                    <a:gd name="connsiteY2" fmla="*/ 80233 h 1301006"/>
                    <a:gd name="connsiteX3" fmla="*/ 1122512 w 1335237"/>
                    <a:gd name="connsiteY3" fmla="*/ 138548 h 1301006"/>
                    <a:gd name="connsiteX4" fmla="*/ 1226079 w 1335237"/>
                    <a:gd name="connsiteY4" fmla="*/ 196950 h 1301006"/>
                    <a:gd name="connsiteX5" fmla="*/ 1224111 w 1335237"/>
                    <a:gd name="connsiteY5" fmla="*/ 306823 h 1301006"/>
                    <a:gd name="connsiteX6" fmla="*/ 1303487 w 1335237"/>
                    <a:gd name="connsiteY6" fmla="*/ 478273 h 1301006"/>
                    <a:gd name="connsiteX7" fmla="*/ 1289202 w 1335237"/>
                    <a:gd name="connsiteY7" fmla="*/ 656314 h 1301006"/>
                    <a:gd name="connsiteX8" fmla="*/ 1335237 w 1335237"/>
                    <a:gd name="connsiteY8" fmla="*/ 824348 h 1301006"/>
                    <a:gd name="connsiteX9" fmla="*/ 1289201 w 1335237"/>
                    <a:gd name="connsiteY9" fmla="*/ 1227249 h 1301006"/>
                    <a:gd name="connsiteX10" fmla="*/ 1215536 w 1335237"/>
                    <a:gd name="connsiteY10" fmla="*/ 1300914 h 1301006"/>
                    <a:gd name="connsiteX11" fmla="*/ 73665 w 1335237"/>
                    <a:gd name="connsiteY11" fmla="*/ 1300914 h 1301006"/>
                    <a:gd name="connsiteX12" fmla="*/ 0 w 1335237"/>
                    <a:gd name="connsiteY12" fmla="*/ 1227249 h 1301006"/>
                    <a:gd name="connsiteX13" fmla="*/ 0 w 1335237"/>
                    <a:gd name="connsiteY13" fmla="*/ 656314 h 1301006"/>
                    <a:gd name="connsiteX14" fmla="*/ 195412 w 1335237"/>
                    <a:gd name="connsiteY14" fmla="*/ 173472 h 1301006"/>
                    <a:gd name="connsiteX15" fmla="*/ 457056 w 1335237"/>
                    <a:gd name="connsiteY15" fmla="*/ 105139 h 1301006"/>
                    <a:gd name="connsiteX16" fmla="*/ 552843 w 1335237"/>
                    <a:gd name="connsiteY16" fmla="*/ 6616 h 1301006"/>
                    <a:gd name="connsiteX0" fmla="*/ 552843 w 1335237"/>
                    <a:gd name="connsiteY0" fmla="*/ 35684 h 1330074"/>
                    <a:gd name="connsiteX1" fmla="*/ 667541 w 1335237"/>
                    <a:gd name="connsiteY1" fmla="*/ 0 h 1330074"/>
                    <a:gd name="connsiteX2" fmla="*/ 930000 w 1335237"/>
                    <a:gd name="connsiteY2" fmla="*/ 109301 h 1330074"/>
                    <a:gd name="connsiteX3" fmla="*/ 1122512 w 1335237"/>
                    <a:gd name="connsiteY3" fmla="*/ 167616 h 1330074"/>
                    <a:gd name="connsiteX4" fmla="*/ 1226079 w 1335237"/>
                    <a:gd name="connsiteY4" fmla="*/ 226018 h 1330074"/>
                    <a:gd name="connsiteX5" fmla="*/ 1224111 w 1335237"/>
                    <a:gd name="connsiteY5" fmla="*/ 335891 h 1330074"/>
                    <a:gd name="connsiteX6" fmla="*/ 1303487 w 1335237"/>
                    <a:gd name="connsiteY6" fmla="*/ 507341 h 1330074"/>
                    <a:gd name="connsiteX7" fmla="*/ 1289202 w 1335237"/>
                    <a:gd name="connsiteY7" fmla="*/ 685382 h 1330074"/>
                    <a:gd name="connsiteX8" fmla="*/ 1335237 w 1335237"/>
                    <a:gd name="connsiteY8" fmla="*/ 853416 h 1330074"/>
                    <a:gd name="connsiteX9" fmla="*/ 1289201 w 1335237"/>
                    <a:gd name="connsiteY9" fmla="*/ 1256317 h 1330074"/>
                    <a:gd name="connsiteX10" fmla="*/ 1215536 w 1335237"/>
                    <a:gd name="connsiteY10" fmla="*/ 1329982 h 1330074"/>
                    <a:gd name="connsiteX11" fmla="*/ 73665 w 1335237"/>
                    <a:gd name="connsiteY11" fmla="*/ 1329982 h 1330074"/>
                    <a:gd name="connsiteX12" fmla="*/ 0 w 1335237"/>
                    <a:gd name="connsiteY12" fmla="*/ 1256317 h 1330074"/>
                    <a:gd name="connsiteX13" fmla="*/ 0 w 1335237"/>
                    <a:gd name="connsiteY13" fmla="*/ 685382 h 1330074"/>
                    <a:gd name="connsiteX14" fmla="*/ 195412 w 1335237"/>
                    <a:gd name="connsiteY14" fmla="*/ 202540 h 1330074"/>
                    <a:gd name="connsiteX15" fmla="*/ 457056 w 1335237"/>
                    <a:gd name="connsiteY15" fmla="*/ 134207 h 1330074"/>
                    <a:gd name="connsiteX16" fmla="*/ 552843 w 1335237"/>
                    <a:gd name="connsiteY16" fmla="*/ 35684 h 1330074"/>
                    <a:gd name="connsiteX0" fmla="*/ 591076 w 1335237"/>
                    <a:gd name="connsiteY0" fmla="*/ 89209 h 1330074"/>
                    <a:gd name="connsiteX1" fmla="*/ 667541 w 1335237"/>
                    <a:gd name="connsiteY1" fmla="*/ 0 h 1330074"/>
                    <a:gd name="connsiteX2" fmla="*/ 930000 w 1335237"/>
                    <a:gd name="connsiteY2" fmla="*/ 109301 h 1330074"/>
                    <a:gd name="connsiteX3" fmla="*/ 1122512 w 1335237"/>
                    <a:gd name="connsiteY3" fmla="*/ 167616 h 1330074"/>
                    <a:gd name="connsiteX4" fmla="*/ 1226079 w 1335237"/>
                    <a:gd name="connsiteY4" fmla="*/ 226018 h 1330074"/>
                    <a:gd name="connsiteX5" fmla="*/ 1224111 w 1335237"/>
                    <a:gd name="connsiteY5" fmla="*/ 335891 h 1330074"/>
                    <a:gd name="connsiteX6" fmla="*/ 1303487 w 1335237"/>
                    <a:gd name="connsiteY6" fmla="*/ 507341 h 1330074"/>
                    <a:gd name="connsiteX7" fmla="*/ 1289202 w 1335237"/>
                    <a:gd name="connsiteY7" fmla="*/ 685382 h 1330074"/>
                    <a:gd name="connsiteX8" fmla="*/ 1335237 w 1335237"/>
                    <a:gd name="connsiteY8" fmla="*/ 853416 h 1330074"/>
                    <a:gd name="connsiteX9" fmla="*/ 1289201 w 1335237"/>
                    <a:gd name="connsiteY9" fmla="*/ 1256317 h 1330074"/>
                    <a:gd name="connsiteX10" fmla="*/ 1215536 w 1335237"/>
                    <a:gd name="connsiteY10" fmla="*/ 1329982 h 1330074"/>
                    <a:gd name="connsiteX11" fmla="*/ 73665 w 1335237"/>
                    <a:gd name="connsiteY11" fmla="*/ 1329982 h 1330074"/>
                    <a:gd name="connsiteX12" fmla="*/ 0 w 1335237"/>
                    <a:gd name="connsiteY12" fmla="*/ 1256317 h 1330074"/>
                    <a:gd name="connsiteX13" fmla="*/ 0 w 1335237"/>
                    <a:gd name="connsiteY13" fmla="*/ 685382 h 1330074"/>
                    <a:gd name="connsiteX14" fmla="*/ 195412 w 1335237"/>
                    <a:gd name="connsiteY14" fmla="*/ 202540 h 1330074"/>
                    <a:gd name="connsiteX15" fmla="*/ 457056 w 1335237"/>
                    <a:gd name="connsiteY15" fmla="*/ 134207 h 1330074"/>
                    <a:gd name="connsiteX16" fmla="*/ 591076 w 1335237"/>
                    <a:gd name="connsiteY16" fmla="*/ 89209 h 1330074"/>
                    <a:gd name="connsiteX0" fmla="*/ 591076 w 1335237"/>
                    <a:gd name="connsiteY0" fmla="*/ 89209 h 1330074"/>
                    <a:gd name="connsiteX1" fmla="*/ 667541 w 1335237"/>
                    <a:gd name="connsiteY1" fmla="*/ 0 h 1330074"/>
                    <a:gd name="connsiteX2" fmla="*/ 930000 w 1335237"/>
                    <a:gd name="connsiteY2" fmla="*/ 109301 h 1330074"/>
                    <a:gd name="connsiteX3" fmla="*/ 1122512 w 1335237"/>
                    <a:gd name="connsiteY3" fmla="*/ 167616 h 1330074"/>
                    <a:gd name="connsiteX4" fmla="*/ 1226079 w 1335237"/>
                    <a:gd name="connsiteY4" fmla="*/ 226018 h 1330074"/>
                    <a:gd name="connsiteX5" fmla="*/ 1224111 w 1335237"/>
                    <a:gd name="connsiteY5" fmla="*/ 335891 h 1330074"/>
                    <a:gd name="connsiteX6" fmla="*/ 1303487 w 1335237"/>
                    <a:gd name="connsiteY6" fmla="*/ 507341 h 1330074"/>
                    <a:gd name="connsiteX7" fmla="*/ 1289202 w 1335237"/>
                    <a:gd name="connsiteY7" fmla="*/ 685382 h 1330074"/>
                    <a:gd name="connsiteX8" fmla="*/ 1335237 w 1335237"/>
                    <a:gd name="connsiteY8" fmla="*/ 853416 h 1330074"/>
                    <a:gd name="connsiteX9" fmla="*/ 1289201 w 1335237"/>
                    <a:gd name="connsiteY9" fmla="*/ 1256317 h 1330074"/>
                    <a:gd name="connsiteX10" fmla="*/ 1215536 w 1335237"/>
                    <a:gd name="connsiteY10" fmla="*/ 1329982 h 1330074"/>
                    <a:gd name="connsiteX11" fmla="*/ 73665 w 1335237"/>
                    <a:gd name="connsiteY11" fmla="*/ 1329982 h 1330074"/>
                    <a:gd name="connsiteX12" fmla="*/ 0 w 1335237"/>
                    <a:gd name="connsiteY12" fmla="*/ 1256317 h 1330074"/>
                    <a:gd name="connsiteX13" fmla="*/ 0 w 1335237"/>
                    <a:gd name="connsiteY13" fmla="*/ 685382 h 1330074"/>
                    <a:gd name="connsiteX14" fmla="*/ 195412 w 1335237"/>
                    <a:gd name="connsiteY14" fmla="*/ 202540 h 1330074"/>
                    <a:gd name="connsiteX15" fmla="*/ 457056 w 1335237"/>
                    <a:gd name="connsiteY15" fmla="*/ 134207 h 1330074"/>
                    <a:gd name="connsiteX16" fmla="*/ 591076 w 1335237"/>
                    <a:gd name="connsiteY16" fmla="*/ 89209 h 1330074"/>
                    <a:gd name="connsiteX0" fmla="*/ 550294 w 1335237"/>
                    <a:gd name="connsiteY0" fmla="*/ 53526 h 1330074"/>
                    <a:gd name="connsiteX1" fmla="*/ 667541 w 1335237"/>
                    <a:gd name="connsiteY1" fmla="*/ 0 h 1330074"/>
                    <a:gd name="connsiteX2" fmla="*/ 930000 w 1335237"/>
                    <a:gd name="connsiteY2" fmla="*/ 109301 h 1330074"/>
                    <a:gd name="connsiteX3" fmla="*/ 1122512 w 1335237"/>
                    <a:gd name="connsiteY3" fmla="*/ 167616 h 1330074"/>
                    <a:gd name="connsiteX4" fmla="*/ 1226079 w 1335237"/>
                    <a:gd name="connsiteY4" fmla="*/ 226018 h 1330074"/>
                    <a:gd name="connsiteX5" fmla="*/ 1224111 w 1335237"/>
                    <a:gd name="connsiteY5" fmla="*/ 335891 h 1330074"/>
                    <a:gd name="connsiteX6" fmla="*/ 1303487 w 1335237"/>
                    <a:gd name="connsiteY6" fmla="*/ 507341 h 1330074"/>
                    <a:gd name="connsiteX7" fmla="*/ 1289202 w 1335237"/>
                    <a:gd name="connsiteY7" fmla="*/ 685382 h 1330074"/>
                    <a:gd name="connsiteX8" fmla="*/ 1335237 w 1335237"/>
                    <a:gd name="connsiteY8" fmla="*/ 853416 h 1330074"/>
                    <a:gd name="connsiteX9" fmla="*/ 1289201 w 1335237"/>
                    <a:gd name="connsiteY9" fmla="*/ 1256317 h 1330074"/>
                    <a:gd name="connsiteX10" fmla="*/ 1215536 w 1335237"/>
                    <a:gd name="connsiteY10" fmla="*/ 1329982 h 1330074"/>
                    <a:gd name="connsiteX11" fmla="*/ 73665 w 1335237"/>
                    <a:gd name="connsiteY11" fmla="*/ 1329982 h 1330074"/>
                    <a:gd name="connsiteX12" fmla="*/ 0 w 1335237"/>
                    <a:gd name="connsiteY12" fmla="*/ 1256317 h 1330074"/>
                    <a:gd name="connsiteX13" fmla="*/ 0 w 1335237"/>
                    <a:gd name="connsiteY13" fmla="*/ 685382 h 1330074"/>
                    <a:gd name="connsiteX14" fmla="*/ 195412 w 1335237"/>
                    <a:gd name="connsiteY14" fmla="*/ 202540 h 1330074"/>
                    <a:gd name="connsiteX15" fmla="*/ 457056 w 1335237"/>
                    <a:gd name="connsiteY15" fmla="*/ 134207 h 1330074"/>
                    <a:gd name="connsiteX16" fmla="*/ 550294 w 1335237"/>
                    <a:gd name="connsiteY16" fmla="*/ 53526 h 1330074"/>
                    <a:gd name="connsiteX0" fmla="*/ 550294 w 1335237"/>
                    <a:gd name="connsiteY0" fmla="*/ 55657 h 1332205"/>
                    <a:gd name="connsiteX1" fmla="*/ 667541 w 1335237"/>
                    <a:gd name="connsiteY1" fmla="*/ 2131 h 1332205"/>
                    <a:gd name="connsiteX2" fmla="*/ 930000 w 1335237"/>
                    <a:gd name="connsiteY2" fmla="*/ 111432 h 1332205"/>
                    <a:gd name="connsiteX3" fmla="*/ 1122512 w 1335237"/>
                    <a:gd name="connsiteY3" fmla="*/ 169747 h 1332205"/>
                    <a:gd name="connsiteX4" fmla="*/ 1226079 w 1335237"/>
                    <a:gd name="connsiteY4" fmla="*/ 228149 h 1332205"/>
                    <a:gd name="connsiteX5" fmla="*/ 1224111 w 1335237"/>
                    <a:gd name="connsiteY5" fmla="*/ 338022 h 1332205"/>
                    <a:gd name="connsiteX6" fmla="*/ 1303487 w 1335237"/>
                    <a:gd name="connsiteY6" fmla="*/ 509472 h 1332205"/>
                    <a:gd name="connsiteX7" fmla="*/ 1289202 w 1335237"/>
                    <a:gd name="connsiteY7" fmla="*/ 687513 h 1332205"/>
                    <a:gd name="connsiteX8" fmla="*/ 1335237 w 1335237"/>
                    <a:gd name="connsiteY8" fmla="*/ 855547 h 1332205"/>
                    <a:gd name="connsiteX9" fmla="*/ 1289201 w 1335237"/>
                    <a:gd name="connsiteY9" fmla="*/ 1258448 h 1332205"/>
                    <a:gd name="connsiteX10" fmla="*/ 1215536 w 1335237"/>
                    <a:gd name="connsiteY10" fmla="*/ 1332113 h 1332205"/>
                    <a:gd name="connsiteX11" fmla="*/ 73665 w 1335237"/>
                    <a:gd name="connsiteY11" fmla="*/ 1332113 h 1332205"/>
                    <a:gd name="connsiteX12" fmla="*/ 0 w 1335237"/>
                    <a:gd name="connsiteY12" fmla="*/ 1258448 h 1332205"/>
                    <a:gd name="connsiteX13" fmla="*/ 0 w 1335237"/>
                    <a:gd name="connsiteY13" fmla="*/ 687513 h 1332205"/>
                    <a:gd name="connsiteX14" fmla="*/ 195412 w 1335237"/>
                    <a:gd name="connsiteY14" fmla="*/ 204671 h 1332205"/>
                    <a:gd name="connsiteX15" fmla="*/ 457056 w 1335237"/>
                    <a:gd name="connsiteY15" fmla="*/ 136338 h 1332205"/>
                    <a:gd name="connsiteX16" fmla="*/ 550294 w 1335237"/>
                    <a:gd name="connsiteY16" fmla="*/ 55657 h 1332205"/>
                    <a:gd name="connsiteX0" fmla="*/ 550294 w 1335237"/>
                    <a:gd name="connsiteY0" fmla="*/ 521 h 1277069"/>
                    <a:gd name="connsiteX1" fmla="*/ 736359 w 1335237"/>
                    <a:gd name="connsiteY1" fmla="*/ 48948 h 1277069"/>
                    <a:gd name="connsiteX2" fmla="*/ 930000 w 1335237"/>
                    <a:gd name="connsiteY2" fmla="*/ 56296 h 1277069"/>
                    <a:gd name="connsiteX3" fmla="*/ 1122512 w 1335237"/>
                    <a:gd name="connsiteY3" fmla="*/ 114611 h 1277069"/>
                    <a:gd name="connsiteX4" fmla="*/ 1226079 w 1335237"/>
                    <a:gd name="connsiteY4" fmla="*/ 173013 h 1277069"/>
                    <a:gd name="connsiteX5" fmla="*/ 1224111 w 1335237"/>
                    <a:gd name="connsiteY5" fmla="*/ 282886 h 1277069"/>
                    <a:gd name="connsiteX6" fmla="*/ 1303487 w 1335237"/>
                    <a:gd name="connsiteY6" fmla="*/ 454336 h 1277069"/>
                    <a:gd name="connsiteX7" fmla="*/ 1289202 w 1335237"/>
                    <a:gd name="connsiteY7" fmla="*/ 632377 h 1277069"/>
                    <a:gd name="connsiteX8" fmla="*/ 1335237 w 1335237"/>
                    <a:gd name="connsiteY8" fmla="*/ 800411 h 1277069"/>
                    <a:gd name="connsiteX9" fmla="*/ 1289201 w 1335237"/>
                    <a:gd name="connsiteY9" fmla="*/ 1203312 h 1277069"/>
                    <a:gd name="connsiteX10" fmla="*/ 1215536 w 1335237"/>
                    <a:gd name="connsiteY10" fmla="*/ 1276977 h 1277069"/>
                    <a:gd name="connsiteX11" fmla="*/ 73665 w 1335237"/>
                    <a:gd name="connsiteY11" fmla="*/ 1276977 h 1277069"/>
                    <a:gd name="connsiteX12" fmla="*/ 0 w 1335237"/>
                    <a:gd name="connsiteY12" fmla="*/ 1203312 h 1277069"/>
                    <a:gd name="connsiteX13" fmla="*/ 0 w 1335237"/>
                    <a:gd name="connsiteY13" fmla="*/ 632377 h 1277069"/>
                    <a:gd name="connsiteX14" fmla="*/ 195412 w 1335237"/>
                    <a:gd name="connsiteY14" fmla="*/ 149535 h 1277069"/>
                    <a:gd name="connsiteX15" fmla="*/ 457056 w 1335237"/>
                    <a:gd name="connsiteY15" fmla="*/ 81202 h 1277069"/>
                    <a:gd name="connsiteX16" fmla="*/ 550294 w 1335237"/>
                    <a:gd name="connsiteY16" fmla="*/ 521 h 1277069"/>
                    <a:gd name="connsiteX0" fmla="*/ 550294 w 1335237"/>
                    <a:gd name="connsiteY0" fmla="*/ 280 h 1276828"/>
                    <a:gd name="connsiteX1" fmla="*/ 736359 w 1335237"/>
                    <a:gd name="connsiteY1" fmla="*/ 48707 h 1276828"/>
                    <a:gd name="connsiteX2" fmla="*/ 930000 w 1335237"/>
                    <a:gd name="connsiteY2" fmla="*/ 56055 h 1276828"/>
                    <a:gd name="connsiteX3" fmla="*/ 1122512 w 1335237"/>
                    <a:gd name="connsiteY3" fmla="*/ 114370 h 1276828"/>
                    <a:gd name="connsiteX4" fmla="*/ 1226079 w 1335237"/>
                    <a:gd name="connsiteY4" fmla="*/ 172772 h 1276828"/>
                    <a:gd name="connsiteX5" fmla="*/ 1224111 w 1335237"/>
                    <a:gd name="connsiteY5" fmla="*/ 282645 h 1276828"/>
                    <a:gd name="connsiteX6" fmla="*/ 1303487 w 1335237"/>
                    <a:gd name="connsiteY6" fmla="*/ 454095 h 1276828"/>
                    <a:gd name="connsiteX7" fmla="*/ 1289202 w 1335237"/>
                    <a:gd name="connsiteY7" fmla="*/ 632136 h 1276828"/>
                    <a:gd name="connsiteX8" fmla="*/ 1335237 w 1335237"/>
                    <a:gd name="connsiteY8" fmla="*/ 800170 h 1276828"/>
                    <a:gd name="connsiteX9" fmla="*/ 1289201 w 1335237"/>
                    <a:gd name="connsiteY9" fmla="*/ 1203071 h 1276828"/>
                    <a:gd name="connsiteX10" fmla="*/ 1215536 w 1335237"/>
                    <a:gd name="connsiteY10" fmla="*/ 1276736 h 1276828"/>
                    <a:gd name="connsiteX11" fmla="*/ 73665 w 1335237"/>
                    <a:gd name="connsiteY11" fmla="*/ 1276736 h 1276828"/>
                    <a:gd name="connsiteX12" fmla="*/ 0 w 1335237"/>
                    <a:gd name="connsiteY12" fmla="*/ 1203071 h 1276828"/>
                    <a:gd name="connsiteX13" fmla="*/ 0 w 1335237"/>
                    <a:gd name="connsiteY13" fmla="*/ 632136 h 1276828"/>
                    <a:gd name="connsiteX14" fmla="*/ 195412 w 1335237"/>
                    <a:gd name="connsiteY14" fmla="*/ 149294 h 1276828"/>
                    <a:gd name="connsiteX15" fmla="*/ 457056 w 1335237"/>
                    <a:gd name="connsiteY15" fmla="*/ 80961 h 1276828"/>
                    <a:gd name="connsiteX16" fmla="*/ 550294 w 1335237"/>
                    <a:gd name="connsiteY16" fmla="*/ 280 h 1276828"/>
                    <a:gd name="connsiteX0" fmla="*/ 550294 w 1335237"/>
                    <a:gd name="connsiteY0" fmla="*/ 958 h 1277506"/>
                    <a:gd name="connsiteX1" fmla="*/ 736359 w 1335237"/>
                    <a:gd name="connsiteY1" fmla="*/ 49385 h 1277506"/>
                    <a:gd name="connsiteX2" fmla="*/ 930000 w 1335237"/>
                    <a:gd name="connsiteY2" fmla="*/ 56733 h 1277506"/>
                    <a:gd name="connsiteX3" fmla="*/ 1122512 w 1335237"/>
                    <a:gd name="connsiteY3" fmla="*/ 115048 h 1277506"/>
                    <a:gd name="connsiteX4" fmla="*/ 1226079 w 1335237"/>
                    <a:gd name="connsiteY4" fmla="*/ 173450 h 1277506"/>
                    <a:gd name="connsiteX5" fmla="*/ 1224111 w 1335237"/>
                    <a:gd name="connsiteY5" fmla="*/ 283323 h 1277506"/>
                    <a:gd name="connsiteX6" fmla="*/ 1303487 w 1335237"/>
                    <a:gd name="connsiteY6" fmla="*/ 454773 h 1277506"/>
                    <a:gd name="connsiteX7" fmla="*/ 1289202 w 1335237"/>
                    <a:gd name="connsiteY7" fmla="*/ 632814 h 1277506"/>
                    <a:gd name="connsiteX8" fmla="*/ 1335237 w 1335237"/>
                    <a:gd name="connsiteY8" fmla="*/ 800848 h 1277506"/>
                    <a:gd name="connsiteX9" fmla="*/ 1289201 w 1335237"/>
                    <a:gd name="connsiteY9" fmla="*/ 1203749 h 1277506"/>
                    <a:gd name="connsiteX10" fmla="*/ 1215536 w 1335237"/>
                    <a:gd name="connsiteY10" fmla="*/ 1277414 h 1277506"/>
                    <a:gd name="connsiteX11" fmla="*/ 73665 w 1335237"/>
                    <a:gd name="connsiteY11" fmla="*/ 1277414 h 1277506"/>
                    <a:gd name="connsiteX12" fmla="*/ 0 w 1335237"/>
                    <a:gd name="connsiteY12" fmla="*/ 1203749 h 1277506"/>
                    <a:gd name="connsiteX13" fmla="*/ 0 w 1335237"/>
                    <a:gd name="connsiteY13" fmla="*/ 632814 h 1277506"/>
                    <a:gd name="connsiteX14" fmla="*/ 195412 w 1335237"/>
                    <a:gd name="connsiteY14" fmla="*/ 149972 h 1277506"/>
                    <a:gd name="connsiteX15" fmla="*/ 406080 w 1335237"/>
                    <a:gd name="connsiteY15" fmla="*/ 112225 h 1277506"/>
                    <a:gd name="connsiteX16" fmla="*/ 550294 w 1335237"/>
                    <a:gd name="connsiteY16" fmla="*/ 958 h 1277506"/>
                    <a:gd name="connsiteX0" fmla="*/ 550294 w 1335237"/>
                    <a:gd name="connsiteY0" fmla="*/ 958 h 1277506"/>
                    <a:gd name="connsiteX1" fmla="*/ 736359 w 1335237"/>
                    <a:gd name="connsiteY1" fmla="*/ 49385 h 1277506"/>
                    <a:gd name="connsiteX2" fmla="*/ 930000 w 1335237"/>
                    <a:gd name="connsiteY2" fmla="*/ 56733 h 1277506"/>
                    <a:gd name="connsiteX3" fmla="*/ 1097025 w 1335237"/>
                    <a:gd name="connsiteY3" fmla="*/ 140536 h 1277506"/>
                    <a:gd name="connsiteX4" fmla="*/ 1226079 w 1335237"/>
                    <a:gd name="connsiteY4" fmla="*/ 173450 h 1277506"/>
                    <a:gd name="connsiteX5" fmla="*/ 1224111 w 1335237"/>
                    <a:gd name="connsiteY5" fmla="*/ 283323 h 1277506"/>
                    <a:gd name="connsiteX6" fmla="*/ 1303487 w 1335237"/>
                    <a:gd name="connsiteY6" fmla="*/ 454773 h 1277506"/>
                    <a:gd name="connsiteX7" fmla="*/ 1289202 w 1335237"/>
                    <a:gd name="connsiteY7" fmla="*/ 632814 h 1277506"/>
                    <a:gd name="connsiteX8" fmla="*/ 1335237 w 1335237"/>
                    <a:gd name="connsiteY8" fmla="*/ 800848 h 1277506"/>
                    <a:gd name="connsiteX9" fmla="*/ 1289201 w 1335237"/>
                    <a:gd name="connsiteY9" fmla="*/ 1203749 h 1277506"/>
                    <a:gd name="connsiteX10" fmla="*/ 1215536 w 1335237"/>
                    <a:gd name="connsiteY10" fmla="*/ 1277414 h 1277506"/>
                    <a:gd name="connsiteX11" fmla="*/ 73665 w 1335237"/>
                    <a:gd name="connsiteY11" fmla="*/ 1277414 h 1277506"/>
                    <a:gd name="connsiteX12" fmla="*/ 0 w 1335237"/>
                    <a:gd name="connsiteY12" fmla="*/ 1203749 h 1277506"/>
                    <a:gd name="connsiteX13" fmla="*/ 0 w 1335237"/>
                    <a:gd name="connsiteY13" fmla="*/ 632814 h 1277506"/>
                    <a:gd name="connsiteX14" fmla="*/ 195412 w 1335237"/>
                    <a:gd name="connsiteY14" fmla="*/ 149972 h 1277506"/>
                    <a:gd name="connsiteX15" fmla="*/ 406080 w 1335237"/>
                    <a:gd name="connsiteY15" fmla="*/ 112225 h 1277506"/>
                    <a:gd name="connsiteX16" fmla="*/ 550294 w 1335237"/>
                    <a:gd name="connsiteY16" fmla="*/ 958 h 1277506"/>
                    <a:gd name="connsiteX0" fmla="*/ 550294 w 1335237"/>
                    <a:gd name="connsiteY0" fmla="*/ 1286 h 1277834"/>
                    <a:gd name="connsiteX1" fmla="*/ 736359 w 1335237"/>
                    <a:gd name="connsiteY1" fmla="*/ 49713 h 1277834"/>
                    <a:gd name="connsiteX2" fmla="*/ 973331 w 1335237"/>
                    <a:gd name="connsiteY2" fmla="*/ 13730 h 1277834"/>
                    <a:gd name="connsiteX3" fmla="*/ 1097025 w 1335237"/>
                    <a:gd name="connsiteY3" fmla="*/ 140864 h 1277834"/>
                    <a:gd name="connsiteX4" fmla="*/ 1226079 w 1335237"/>
                    <a:gd name="connsiteY4" fmla="*/ 173778 h 1277834"/>
                    <a:gd name="connsiteX5" fmla="*/ 1224111 w 1335237"/>
                    <a:gd name="connsiteY5" fmla="*/ 283651 h 1277834"/>
                    <a:gd name="connsiteX6" fmla="*/ 1303487 w 1335237"/>
                    <a:gd name="connsiteY6" fmla="*/ 455101 h 1277834"/>
                    <a:gd name="connsiteX7" fmla="*/ 1289202 w 1335237"/>
                    <a:gd name="connsiteY7" fmla="*/ 633142 h 1277834"/>
                    <a:gd name="connsiteX8" fmla="*/ 1335237 w 1335237"/>
                    <a:gd name="connsiteY8" fmla="*/ 801176 h 1277834"/>
                    <a:gd name="connsiteX9" fmla="*/ 1289201 w 1335237"/>
                    <a:gd name="connsiteY9" fmla="*/ 1204077 h 1277834"/>
                    <a:gd name="connsiteX10" fmla="*/ 1215536 w 1335237"/>
                    <a:gd name="connsiteY10" fmla="*/ 1277742 h 1277834"/>
                    <a:gd name="connsiteX11" fmla="*/ 73665 w 1335237"/>
                    <a:gd name="connsiteY11" fmla="*/ 1277742 h 1277834"/>
                    <a:gd name="connsiteX12" fmla="*/ 0 w 1335237"/>
                    <a:gd name="connsiteY12" fmla="*/ 1204077 h 1277834"/>
                    <a:gd name="connsiteX13" fmla="*/ 0 w 1335237"/>
                    <a:gd name="connsiteY13" fmla="*/ 633142 h 1277834"/>
                    <a:gd name="connsiteX14" fmla="*/ 195412 w 1335237"/>
                    <a:gd name="connsiteY14" fmla="*/ 150300 h 1277834"/>
                    <a:gd name="connsiteX15" fmla="*/ 406080 w 1335237"/>
                    <a:gd name="connsiteY15" fmla="*/ 112553 h 1277834"/>
                    <a:gd name="connsiteX16" fmla="*/ 550294 w 1335237"/>
                    <a:gd name="connsiteY16" fmla="*/ 1286 h 127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5237" h="1277834">
                      <a:moveTo>
                        <a:pt x="550294" y="1286"/>
                      </a:moveTo>
                      <a:cubicBezTo>
                        <a:pt x="605341" y="-9187"/>
                        <a:pt x="665853" y="47639"/>
                        <a:pt x="736359" y="49713"/>
                      </a:cubicBezTo>
                      <a:cubicBezTo>
                        <a:pt x="806865" y="51787"/>
                        <a:pt x="897503" y="-14206"/>
                        <a:pt x="973331" y="13730"/>
                      </a:cubicBezTo>
                      <a:cubicBezTo>
                        <a:pt x="1048220" y="36986"/>
                        <a:pt x="1059983" y="103822"/>
                        <a:pt x="1097025" y="140864"/>
                      </a:cubicBezTo>
                      <a:cubicBezTo>
                        <a:pt x="1129304" y="167322"/>
                        <a:pt x="1209146" y="145732"/>
                        <a:pt x="1226079" y="173778"/>
                      </a:cubicBezTo>
                      <a:cubicBezTo>
                        <a:pt x="1243012" y="201824"/>
                        <a:pt x="1206119" y="244493"/>
                        <a:pt x="1224111" y="283651"/>
                      </a:cubicBezTo>
                      <a:cubicBezTo>
                        <a:pt x="1242103" y="322809"/>
                        <a:pt x="1292639" y="396853"/>
                        <a:pt x="1303487" y="455101"/>
                      </a:cubicBezTo>
                      <a:cubicBezTo>
                        <a:pt x="1314335" y="513349"/>
                        <a:pt x="1283910" y="575463"/>
                        <a:pt x="1289202" y="633142"/>
                      </a:cubicBezTo>
                      <a:cubicBezTo>
                        <a:pt x="1294494" y="690821"/>
                        <a:pt x="1335237" y="706020"/>
                        <a:pt x="1335237" y="801176"/>
                      </a:cubicBezTo>
                      <a:cubicBezTo>
                        <a:pt x="1335237" y="896332"/>
                        <a:pt x="1309151" y="1124649"/>
                        <a:pt x="1289201" y="1204077"/>
                      </a:cubicBezTo>
                      <a:cubicBezTo>
                        <a:pt x="1269251" y="1283505"/>
                        <a:pt x="1256220" y="1277742"/>
                        <a:pt x="1215536" y="1277742"/>
                      </a:cubicBezTo>
                      <a:lnTo>
                        <a:pt x="73665" y="1277742"/>
                      </a:lnTo>
                      <a:cubicBezTo>
                        <a:pt x="32981" y="1277742"/>
                        <a:pt x="0" y="1244761"/>
                        <a:pt x="0" y="1204077"/>
                      </a:cubicBezTo>
                      <a:lnTo>
                        <a:pt x="0" y="633142"/>
                      </a:lnTo>
                      <a:cubicBezTo>
                        <a:pt x="47385" y="448517"/>
                        <a:pt x="87979" y="257733"/>
                        <a:pt x="195412" y="150300"/>
                      </a:cubicBezTo>
                      <a:cubicBezTo>
                        <a:pt x="278781" y="48660"/>
                        <a:pt x="331215" y="139513"/>
                        <a:pt x="406080" y="112553"/>
                      </a:cubicBezTo>
                      <a:cubicBezTo>
                        <a:pt x="496820" y="37968"/>
                        <a:pt x="495247" y="11759"/>
                        <a:pt x="550294" y="1286"/>
                      </a:cubicBezTo>
                      <a:close/>
                    </a:path>
                  </a:pathLst>
                </a:custGeom>
                <a:solidFill>
                  <a:schemeClr val="bg1"/>
                </a:solidFill>
                <a:ln>
                  <a:solidFill>
                    <a:srgbClr val="0084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Oval 4"/>
                <p:cNvSpPr/>
                <p:nvPr/>
              </p:nvSpPr>
              <p:spPr>
                <a:xfrm>
                  <a:off x="6365165" y="1995484"/>
                  <a:ext cx="800324" cy="800326"/>
                </a:xfrm>
                <a:prstGeom prst="ellipse">
                  <a:avLst/>
                </a:prstGeom>
                <a:gradFill flip="none" rotWithShape="1">
                  <a:gsLst>
                    <a:gs pos="0">
                      <a:schemeClr val="bg1">
                        <a:shade val="30000"/>
                        <a:satMod val="115000"/>
                        <a:lumMod val="99000"/>
                        <a:lumOff val="1000"/>
                      </a:schemeClr>
                    </a:gs>
                    <a:gs pos="50000">
                      <a:schemeClr val="bg1">
                        <a:shade val="67500"/>
                        <a:satMod val="115000"/>
                        <a:lumMod val="95000"/>
                        <a:lumOff val="5000"/>
                      </a:schemeClr>
                    </a:gs>
                    <a:gs pos="100000">
                      <a:schemeClr val="bg1">
                        <a:lumMod val="85000"/>
                        <a:shade val="100000"/>
                        <a:satMod val="115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6" name="Oval 175"/>
                <p:cNvSpPr/>
                <p:nvPr/>
              </p:nvSpPr>
              <p:spPr>
                <a:xfrm>
                  <a:off x="7586826" y="2048001"/>
                  <a:ext cx="804888" cy="804807"/>
                </a:xfrm>
                <a:prstGeom prst="ellipse">
                  <a:avLst/>
                </a:prstGeom>
                <a:solidFill>
                  <a:srgbClr val="7BCF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743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3600000">
                  <a:off x="6645843" y="2215690"/>
                  <a:ext cx="331068" cy="393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3"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985009">
                  <a:off x="7793963" y="2432761"/>
                  <a:ext cx="331068" cy="393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 name="Freeform 178"/>
                <p:cNvSpPr/>
                <p:nvPr/>
              </p:nvSpPr>
              <p:spPr>
                <a:xfrm>
                  <a:off x="7804320" y="2213090"/>
                  <a:ext cx="298460" cy="46034"/>
                </a:xfrm>
                <a:custGeom>
                  <a:avLst/>
                  <a:gdLst>
                    <a:gd name="connsiteX0" fmla="*/ 0 w 828675"/>
                    <a:gd name="connsiteY0" fmla="*/ 157163 h 157163"/>
                    <a:gd name="connsiteX1" fmla="*/ 100012 w 828675"/>
                    <a:gd name="connsiteY1" fmla="*/ 42863 h 157163"/>
                    <a:gd name="connsiteX2" fmla="*/ 185737 w 828675"/>
                    <a:gd name="connsiteY2" fmla="*/ 142875 h 157163"/>
                    <a:gd name="connsiteX3" fmla="*/ 271462 w 828675"/>
                    <a:gd name="connsiteY3" fmla="*/ 28575 h 157163"/>
                    <a:gd name="connsiteX4" fmla="*/ 357187 w 828675"/>
                    <a:gd name="connsiteY4" fmla="*/ 142875 h 157163"/>
                    <a:gd name="connsiteX5" fmla="*/ 442912 w 828675"/>
                    <a:gd name="connsiteY5" fmla="*/ 42863 h 157163"/>
                    <a:gd name="connsiteX6" fmla="*/ 514350 w 828675"/>
                    <a:gd name="connsiteY6" fmla="*/ 157163 h 157163"/>
                    <a:gd name="connsiteX7" fmla="*/ 600075 w 828675"/>
                    <a:gd name="connsiteY7" fmla="*/ 0 h 157163"/>
                    <a:gd name="connsiteX8" fmla="*/ 700087 w 828675"/>
                    <a:gd name="connsiteY8" fmla="*/ 142875 h 157163"/>
                    <a:gd name="connsiteX9" fmla="*/ 785812 w 828675"/>
                    <a:gd name="connsiteY9" fmla="*/ 28575 h 157163"/>
                    <a:gd name="connsiteX10" fmla="*/ 828675 w 828675"/>
                    <a:gd name="connsiteY10" fmla="*/ 142875 h 157163"/>
                    <a:gd name="connsiteX0" fmla="*/ 0 w 828675"/>
                    <a:gd name="connsiteY0" fmla="*/ 157163 h 159544"/>
                    <a:gd name="connsiteX1" fmla="*/ 100012 w 828675"/>
                    <a:gd name="connsiteY1" fmla="*/ 42863 h 159544"/>
                    <a:gd name="connsiteX2" fmla="*/ 195262 w 828675"/>
                    <a:gd name="connsiteY2" fmla="*/ 159544 h 159544"/>
                    <a:gd name="connsiteX3" fmla="*/ 271462 w 828675"/>
                    <a:gd name="connsiteY3" fmla="*/ 28575 h 159544"/>
                    <a:gd name="connsiteX4" fmla="*/ 357187 w 828675"/>
                    <a:gd name="connsiteY4" fmla="*/ 142875 h 159544"/>
                    <a:gd name="connsiteX5" fmla="*/ 442912 w 828675"/>
                    <a:gd name="connsiteY5" fmla="*/ 42863 h 159544"/>
                    <a:gd name="connsiteX6" fmla="*/ 514350 w 828675"/>
                    <a:gd name="connsiteY6" fmla="*/ 157163 h 159544"/>
                    <a:gd name="connsiteX7" fmla="*/ 600075 w 828675"/>
                    <a:gd name="connsiteY7" fmla="*/ 0 h 159544"/>
                    <a:gd name="connsiteX8" fmla="*/ 700087 w 828675"/>
                    <a:gd name="connsiteY8" fmla="*/ 142875 h 159544"/>
                    <a:gd name="connsiteX9" fmla="*/ 785812 w 828675"/>
                    <a:gd name="connsiteY9" fmla="*/ 28575 h 159544"/>
                    <a:gd name="connsiteX10" fmla="*/ 828675 w 828675"/>
                    <a:gd name="connsiteY10" fmla="*/ 142875 h 159544"/>
                    <a:gd name="connsiteX0" fmla="*/ 0 w 828675"/>
                    <a:gd name="connsiteY0" fmla="*/ 157163 h 159544"/>
                    <a:gd name="connsiteX1" fmla="*/ 100012 w 828675"/>
                    <a:gd name="connsiteY1" fmla="*/ 42863 h 159544"/>
                    <a:gd name="connsiteX2" fmla="*/ 195262 w 828675"/>
                    <a:gd name="connsiteY2" fmla="*/ 159544 h 159544"/>
                    <a:gd name="connsiteX3" fmla="*/ 285750 w 828675"/>
                    <a:gd name="connsiteY3" fmla="*/ 42862 h 159544"/>
                    <a:gd name="connsiteX4" fmla="*/ 357187 w 828675"/>
                    <a:gd name="connsiteY4" fmla="*/ 142875 h 159544"/>
                    <a:gd name="connsiteX5" fmla="*/ 442912 w 828675"/>
                    <a:gd name="connsiteY5" fmla="*/ 42863 h 159544"/>
                    <a:gd name="connsiteX6" fmla="*/ 514350 w 828675"/>
                    <a:gd name="connsiteY6" fmla="*/ 157163 h 159544"/>
                    <a:gd name="connsiteX7" fmla="*/ 600075 w 828675"/>
                    <a:gd name="connsiteY7" fmla="*/ 0 h 159544"/>
                    <a:gd name="connsiteX8" fmla="*/ 700087 w 828675"/>
                    <a:gd name="connsiteY8" fmla="*/ 142875 h 159544"/>
                    <a:gd name="connsiteX9" fmla="*/ 785812 w 828675"/>
                    <a:gd name="connsiteY9" fmla="*/ 28575 h 159544"/>
                    <a:gd name="connsiteX10" fmla="*/ 828675 w 828675"/>
                    <a:gd name="connsiteY10" fmla="*/ 142875 h 159544"/>
                    <a:gd name="connsiteX0" fmla="*/ 0 w 828675"/>
                    <a:gd name="connsiteY0" fmla="*/ 157163 h 159544"/>
                    <a:gd name="connsiteX1" fmla="*/ 100012 w 828675"/>
                    <a:gd name="connsiteY1" fmla="*/ 42863 h 159544"/>
                    <a:gd name="connsiteX2" fmla="*/ 195262 w 828675"/>
                    <a:gd name="connsiteY2" fmla="*/ 159544 h 159544"/>
                    <a:gd name="connsiteX3" fmla="*/ 285750 w 828675"/>
                    <a:gd name="connsiteY3" fmla="*/ 42862 h 159544"/>
                    <a:gd name="connsiteX4" fmla="*/ 378618 w 828675"/>
                    <a:gd name="connsiteY4" fmla="*/ 157163 h 159544"/>
                    <a:gd name="connsiteX5" fmla="*/ 442912 w 828675"/>
                    <a:gd name="connsiteY5" fmla="*/ 42863 h 159544"/>
                    <a:gd name="connsiteX6" fmla="*/ 514350 w 828675"/>
                    <a:gd name="connsiteY6" fmla="*/ 157163 h 159544"/>
                    <a:gd name="connsiteX7" fmla="*/ 600075 w 828675"/>
                    <a:gd name="connsiteY7" fmla="*/ 0 h 159544"/>
                    <a:gd name="connsiteX8" fmla="*/ 700087 w 828675"/>
                    <a:gd name="connsiteY8" fmla="*/ 142875 h 159544"/>
                    <a:gd name="connsiteX9" fmla="*/ 785812 w 828675"/>
                    <a:gd name="connsiteY9" fmla="*/ 28575 h 159544"/>
                    <a:gd name="connsiteX10" fmla="*/ 828675 w 828675"/>
                    <a:gd name="connsiteY10" fmla="*/ 142875 h 159544"/>
                    <a:gd name="connsiteX0" fmla="*/ 0 w 828675"/>
                    <a:gd name="connsiteY0" fmla="*/ 157163 h 159544"/>
                    <a:gd name="connsiteX1" fmla="*/ 100012 w 828675"/>
                    <a:gd name="connsiteY1" fmla="*/ 42863 h 159544"/>
                    <a:gd name="connsiteX2" fmla="*/ 195262 w 828675"/>
                    <a:gd name="connsiteY2" fmla="*/ 159544 h 159544"/>
                    <a:gd name="connsiteX3" fmla="*/ 285750 w 828675"/>
                    <a:gd name="connsiteY3" fmla="*/ 42862 h 159544"/>
                    <a:gd name="connsiteX4" fmla="*/ 378618 w 828675"/>
                    <a:gd name="connsiteY4" fmla="*/ 157163 h 159544"/>
                    <a:gd name="connsiteX5" fmla="*/ 464343 w 828675"/>
                    <a:gd name="connsiteY5" fmla="*/ 40481 h 159544"/>
                    <a:gd name="connsiteX6" fmla="*/ 514350 w 828675"/>
                    <a:gd name="connsiteY6" fmla="*/ 157163 h 159544"/>
                    <a:gd name="connsiteX7" fmla="*/ 600075 w 828675"/>
                    <a:gd name="connsiteY7" fmla="*/ 0 h 159544"/>
                    <a:gd name="connsiteX8" fmla="*/ 700087 w 828675"/>
                    <a:gd name="connsiteY8" fmla="*/ 142875 h 159544"/>
                    <a:gd name="connsiteX9" fmla="*/ 785812 w 828675"/>
                    <a:gd name="connsiteY9" fmla="*/ 28575 h 159544"/>
                    <a:gd name="connsiteX10" fmla="*/ 828675 w 828675"/>
                    <a:gd name="connsiteY10" fmla="*/ 142875 h 159544"/>
                    <a:gd name="connsiteX0" fmla="*/ 0 w 828675"/>
                    <a:gd name="connsiteY0" fmla="*/ 157163 h 159544"/>
                    <a:gd name="connsiteX1" fmla="*/ 100012 w 828675"/>
                    <a:gd name="connsiteY1" fmla="*/ 42863 h 159544"/>
                    <a:gd name="connsiteX2" fmla="*/ 195262 w 828675"/>
                    <a:gd name="connsiteY2" fmla="*/ 159544 h 159544"/>
                    <a:gd name="connsiteX3" fmla="*/ 285750 w 828675"/>
                    <a:gd name="connsiteY3" fmla="*/ 42862 h 159544"/>
                    <a:gd name="connsiteX4" fmla="*/ 378618 w 828675"/>
                    <a:gd name="connsiteY4" fmla="*/ 157163 h 159544"/>
                    <a:gd name="connsiteX5" fmla="*/ 464343 w 828675"/>
                    <a:gd name="connsiteY5" fmla="*/ 40481 h 159544"/>
                    <a:gd name="connsiteX6" fmla="*/ 538163 w 828675"/>
                    <a:gd name="connsiteY6" fmla="*/ 159544 h 159544"/>
                    <a:gd name="connsiteX7" fmla="*/ 600075 w 828675"/>
                    <a:gd name="connsiteY7" fmla="*/ 0 h 159544"/>
                    <a:gd name="connsiteX8" fmla="*/ 700087 w 828675"/>
                    <a:gd name="connsiteY8" fmla="*/ 142875 h 159544"/>
                    <a:gd name="connsiteX9" fmla="*/ 785812 w 828675"/>
                    <a:gd name="connsiteY9" fmla="*/ 28575 h 159544"/>
                    <a:gd name="connsiteX10" fmla="*/ 828675 w 828675"/>
                    <a:gd name="connsiteY10" fmla="*/ 142875 h 159544"/>
                    <a:gd name="connsiteX0" fmla="*/ 0 w 828675"/>
                    <a:gd name="connsiteY0" fmla="*/ 128588 h 130969"/>
                    <a:gd name="connsiteX1" fmla="*/ 100012 w 828675"/>
                    <a:gd name="connsiteY1" fmla="*/ 14288 h 130969"/>
                    <a:gd name="connsiteX2" fmla="*/ 195262 w 828675"/>
                    <a:gd name="connsiteY2" fmla="*/ 130969 h 130969"/>
                    <a:gd name="connsiteX3" fmla="*/ 285750 w 828675"/>
                    <a:gd name="connsiteY3" fmla="*/ 14287 h 130969"/>
                    <a:gd name="connsiteX4" fmla="*/ 378618 w 828675"/>
                    <a:gd name="connsiteY4" fmla="*/ 128588 h 130969"/>
                    <a:gd name="connsiteX5" fmla="*/ 464343 w 828675"/>
                    <a:gd name="connsiteY5" fmla="*/ 11906 h 130969"/>
                    <a:gd name="connsiteX6" fmla="*/ 538163 w 828675"/>
                    <a:gd name="connsiteY6" fmla="*/ 130969 h 130969"/>
                    <a:gd name="connsiteX7" fmla="*/ 614363 w 828675"/>
                    <a:gd name="connsiteY7" fmla="*/ 14287 h 130969"/>
                    <a:gd name="connsiteX8" fmla="*/ 700087 w 828675"/>
                    <a:gd name="connsiteY8" fmla="*/ 114300 h 130969"/>
                    <a:gd name="connsiteX9" fmla="*/ 785812 w 828675"/>
                    <a:gd name="connsiteY9" fmla="*/ 0 h 130969"/>
                    <a:gd name="connsiteX10" fmla="*/ 828675 w 828675"/>
                    <a:gd name="connsiteY10" fmla="*/ 114300 h 130969"/>
                    <a:gd name="connsiteX0" fmla="*/ 0 w 828675"/>
                    <a:gd name="connsiteY0" fmla="*/ 128588 h 130969"/>
                    <a:gd name="connsiteX1" fmla="*/ 100012 w 828675"/>
                    <a:gd name="connsiteY1" fmla="*/ 14288 h 130969"/>
                    <a:gd name="connsiteX2" fmla="*/ 195262 w 828675"/>
                    <a:gd name="connsiteY2" fmla="*/ 130969 h 130969"/>
                    <a:gd name="connsiteX3" fmla="*/ 285750 w 828675"/>
                    <a:gd name="connsiteY3" fmla="*/ 14287 h 130969"/>
                    <a:gd name="connsiteX4" fmla="*/ 378618 w 828675"/>
                    <a:gd name="connsiteY4" fmla="*/ 128588 h 130969"/>
                    <a:gd name="connsiteX5" fmla="*/ 464343 w 828675"/>
                    <a:gd name="connsiteY5" fmla="*/ 11906 h 130969"/>
                    <a:gd name="connsiteX6" fmla="*/ 538163 w 828675"/>
                    <a:gd name="connsiteY6" fmla="*/ 130969 h 130969"/>
                    <a:gd name="connsiteX7" fmla="*/ 614363 w 828675"/>
                    <a:gd name="connsiteY7" fmla="*/ 14287 h 130969"/>
                    <a:gd name="connsiteX8" fmla="*/ 714374 w 828675"/>
                    <a:gd name="connsiteY8" fmla="*/ 130968 h 130969"/>
                    <a:gd name="connsiteX9" fmla="*/ 785812 w 828675"/>
                    <a:gd name="connsiteY9" fmla="*/ 0 h 130969"/>
                    <a:gd name="connsiteX10" fmla="*/ 828675 w 828675"/>
                    <a:gd name="connsiteY10" fmla="*/ 114300 h 130969"/>
                    <a:gd name="connsiteX0" fmla="*/ 0 w 828675"/>
                    <a:gd name="connsiteY0" fmla="*/ 116682 h 119063"/>
                    <a:gd name="connsiteX1" fmla="*/ 100012 w 828675"/>
                    <a:gd name="connsiteY1" fmla="*/ 2382 h 119063"/>
                    <a:gd name="connsiteX2" fmla="*/ 195262 w 828675"/>
                    <a:gd name="connsiteY2" fmla="*/ 119063 h 119063"/>
                    <a:gd name="connsiteX3" fmla="*/ 285750 w 828675"/>
                    <a:gd name="connsiteY3" fmla="*/ 2381 h 119063"/>
                    <a:gd name="connsiteX4" fmla="*/ 378618 w 828675"/>
                    <a:gd name="connsiteY4" fmla="*/ 116682 h 119063"/>
                    <a:gd name="connsiteX5" fmla="*/ 464343 w 828675"/>
                    <a:gd name="connsiteY5" fmla="*/ 0 h 119063"/>
                    <a:gd name="connsiteX6" fmla="*/ 538163 w 828675"/>
                    <a:gd name="connsiteY6" fmla="*/ 119063 h 119063"/>
                    <a:gd name="connsiteX7" fmla="*/ 614363 w 828675"/>
                    <a:gd name="connsiteY7" fmla="*/ 2381 h 119063"/>
                    <a:gd name="connsiteX8" fmla="*/ 714374 w 828675"/>
                    <a:gd name="connsiteY8" fmla="*/ 119062 h 119063"/>
                    <a:gd name="connsiteX9" fmla="*/ 771525 w 828675"/>
                    <a:gd name="connsiteY9" fmla="*/ 0 h 119063"/>
                    <a:gd name="connsiteX10" fmla="*/ 828675 w 828675"/>
                    <a:gd name="connsiteY10" fmla="*/ 102394 h 119063"/>
                    <a:gd name="connsiteX0" fmla="*/ 0 w 847725"/>
                    <a:gd name="connsiteY0" fmla="*/ 116682 h 119063"/>
                    <a:gd name="connsiteX1" fmla="*/ 100012 w 847725"/>
                    <a:gd name="connsiteY1" fmla="*/ 2382 h 119063"/>
                    <a:gd name="connsiteX2" fmla="*/ 195262 w 847725"/>
                    <a:gd name="connsiteY2" fmla="*/ 119063 h 119063"/>
                    <a:gd name="connsiteX3" fmla="*/ 285750 w 847725"/>
                    <a:gd name="connsiteY3" fmla="*/ 2381 h 119063"/>
                    <a:gd name="connsiteX4" fmla="*/ 378618 w 847725"/>
                    <a:gd name="connsiteY4" fmla="*/ 116682 h 119063"/>
                    <a:gd name="connsiteX5" fmla="*/ 464343 w 847725"/>
                    <a:gd name="connsiteY5" fmla="*/ 0 h 119063"/>
                    <a:gd name="connsiteX6" fmla="*/ 538163 w 847725"/>
                    <a:gd name="connsiteY6" fmla="*/ 119063 h 119063"/>
                    <a:gd name="connsiteX7" fmla="*/ 614363 w 847725"/>
                    <a:gd name="connsiteY7" fmla="*/ 2381 h 119063"/>
                    <a:gd name="connsiteX8" fmla="*/ 714374 w 847725"/>
                    <a:gd name="connsiteY8" fmla="*/ 119062 h 119063"/>
                    <a:gd name="connsiteX9" fmla="*/ 771525 w 847725"/>
                    <a:gd name="connsiteY9" fmla="*/ 0 h 119063"/>
                    <a:gd name="connsiteX10" fmla="*/ 847725 w 847725"/>
                    <a:gd name="connsiteY10" fmla="*/ 119063 h 119063"/>
                    <a:gd name="connsiteX0" fmla="*/ 0 w 847725"/>
                    <a:gd name="connsiteY0" fmla="*/ 116682 h 126206"/>
                    <a:gd name="connsiteX1" fmla="*/ 100012 w 847725"/>
                    <a:gd name="connsiteY1" fmla="*/ 2382 h 126206"/>
                    <a:gd name="connsiteX2" fmla="*/ 195262 w 847725"/>
                    <a:gd name="connsiteY2" fmla="*/ 119063 h 126206"/>
                    <a:gd name="connsiteX3" fmla="*/ 285750 w 847725"/>
                    <a:gd name="connsiteY3" fmla="*/ 2381 h 126206"/>
                    <a:gd name="connsiteX4" fmla="*/ 378618 w 847725"/>
                    <a:gd name="connsiteY4" fmla="*/ 116682 h 126206"/>
                    <a:gd name="connsiteX5" fmla="*/ 464343 w 847725"/>
                    <a:gd name="connsiteY5" fmla="*/ 0 h 126206"/>
                    <a:gd name="connsiteX6" fmla="*/ 538163 w 847725"/>
                    <a:gd name="connsiteY6" fmla="*/ 119063 h 126206"/>
                    <a:gd name="connsiteX7" fmla="*/ 614363 w 847725"/>
                    <a:gd name="connsiteY7" fmla="*/ 2381 h 126206"/>
                    <a:gd name="connsiteX8" fmla="*/ 688180 w 847725"/>
                    <a:gd name="connsiteY8" fmla="*/ 126206 h 126206"/>
                    <a:gd name="connsiteX9" fmla="*/ 771525 w 847725"/>
                    <a:gd name="connsiteY9" fmla="*/ 0 h 126206"/>
                    <a:gd name="connsiteX10" fmla="*/ 847725 w 847725"/>
                    <a:gd name="connsiteY10" fmla="*/ 119063 h 126206"/>
                    <a:gd name="connsiteX0" fmla="*/ 0 w 847725"/>
                    <a:gd name="connsiteY0" fmla="*/ 116682 h 126206"/>
                    <a:gd name="connsiteX1" fmla="*/ 100012 w 847725"/>
                    <a:gd name="connsiteY1" fmla="*/ 2382 h 126206"/>
                    <a:gd name="connsiteX2" fmla="*/ 195262 w 847725"/>
                    <a:gd name="connsiteY2" fmla="*/ 119063 h 126206"/>
                    <a:gd name="connsiteX3" fmla="*/ 285750 w 847725"/>
                    <a:gd name="connsiteY3" fmla="*/ 2381 h 126206"/>
                    <a:gd name="connsiteX4" fmla="*/ 378618 w 847725"/>
                    <a:gd name="connsiteY4" fmla="*/ 116682 h 126206"/>
                    <a:gd name="connsiteX5" fmla="*/ 464343 w 847725"/>
                    <a:gd name="connsiteY5" fmla="*/ 0 h 126206"/>
                    <a:gd name="connsiteX6" fmla="*/ 554832 w 847725"/>
                    <a:gd name="connsiteY6" fmla="*/ 123826 h 126206"/>
                    <a:gd name="connsiteX7" fmla="*/ 614363 w 847725"/>
                    <a:gd name="connsiteY7" fmla="*/ 2381 h 126206"/>
                    <a:gd name="connsiteX8" fmla="*/ 688180 w 847725"/>
                    <a:gd name="connsiteY8" fmla="*/ 126206 h 126206"/>
                    <a:gd name="connsiteX9" fmla="*/ 771525 w 847725"/>
                    <a:gd name="connsiteY9" fmla="*/ 0 h 126206"/>
                    <a:gd name="connsiteX10" fmla="*/ 847725 w 847725"/>
                    <a:gd name="connsiteY10" fmla="*/ 119063 h 126206"/>
                    <a:gd name="connsiteX0" fmla="*/ 0 w 847725"/>
                    <a:gd name="connsiteY0" fmla="*/ 116682 h 126206"/>
                    <a:gd name="connsiteX1" fmla="*/ 100012 w 847725"/>
                    <a:gd name="connsiteY1" fmla="*/ 2382 h 126206"/>
                    <a:gd name="connsiteX2" fmla="*/ 195262 w 847725"/>
                    <a:gd name="connsiteY2" fmla="*/ 119063 h 126206"/>
                    <a:gd name="connsiteX3" fmla="*/ 285750 w 847725"/>
                    <a:gd name="connsiteY3" fmla="*/ 2381 h 126206"/>
                    <a:gd name="connsiteX4" fmla="*/ 378618 w 847725"/>
                    <a:gd name="connsiteY4" fmla="*/ 116682 h 126206"/>
                    <a:gd name="connsiteX5" fmla="*/ 466724 w 847725"/>
                    <a:gd name="connsiteY5" fmla="*/ 9525 h 126206"/>
                    <a:gd name="connsiteX6" fmla="*/ 554832 w 847725"/>
                    <a:gd name="connsiteY6" fmla="*/ 123826 h 126206"/>
                    <a:gd name="connsiteX7" fmla="*/ 614363 w 847725"/>
                    <a:gd name="connsiteY7" fmla="*/ 2381 h 126206"/>
                    <a:gd name="connsiteX8" fmla="*/ 688180 w 847725"/>
                    <a:gd name="connsiteY8" fmla="*/ 126206 h 126206"/>
                    <a:gd name="connsiteX9" fmla="*/ 771525 w 847725"/>
                    <a:gd name="connsiteY9" fmla="*/ 0 h 126206"/>
                    <a:gd name="connsiteX10" fmla="*/ 847725 w 847725"/>
                    <a:gd name="connsiteY10" fmla="*/ 119063 h 126206"/>
                    <a:gd name="connsiteX0" fmla="*/ 0 w 847725"/>
                    <a:gd name="connsiteY0" fmla="*/ 116682 h 126206"/>
                    <a:gd name="connsiteX1" fmla="*/ 100012 w 847725"/>
                    <a:gd name="connsiteY1" fmla="*/ 2382 h 126206"/>
                    <a:gd name="connsiteX2" fmla="*/ 195262 w 847725"/>
                    <a:gd name="connsiteY2" fmla="*/ 119063 h 126206"/>
                    <a:gd name="connsiteX3" fmla="*/ 285750 w 847725"/>
                    <a:gd name="connsiteY3" fmla="*/ 2381 h 126206"/>
                    <a:gd name="connsiteX4" fmla="*/ 378618 w 847725"/>
                    <a:gd name="connsiteY4" fmla="*/ 116682 h 126206"/>
                    <a:gd name="connsiteX5" fmla="*/ 471487 w 847725"/>
                    <a:gd name="connsiteY5" fmla="*/ 0 h 126206"/>
                    <a:gd name="connsiteX6" fmla="*/ 554832 w 847725"/>
                    <a:gd name="connsiteY6" fmla="*/ 123826 h 126206"/>
                    <a:gd name="connsiteX7" fmla="*/ 614363 w 847725"/>
                    <a:gd name="connsiteY7" fmla="*/ 2381 h 126206"/>
                    <a:gd name="connsiteX8" fmla="*/ 688180 w 847725"/>
                    <a:gd name="connsiteY8" fmla="*/ 126206 h 126206"/>
                    <a:gd name="connsiteX9" fmla="*/ 771525 w 847725"/>
                    <a:gd name="connsiteY9" fmla="*/ 0 h 126206"/>
                    <a:gd name="connsiteX10" fmla="*/ 847725 w 847725"/>
                    <a:gd name="connsiteY10" fmla="*/ 119063 h 126206"/>
                    <a:gd name="connsiteX0" fmla="*/ 0 w 847725"/>
                    <a:gd name="connsiteY0" fmla="*/ 116682 h 126208"/>
                    <a:gd name="connsiteX1" fmla="*/ 100012 w 847725"/>
                    <a:gd name="connsiteY1" fmla="*/ 2382 h 126208"/>
                    <a:gd name="connsiteX2" fmla="*/ 195262 w 847725"/>
                    <a:gd name="connsiteY2" fmla="*/ 119063 h 126208"/>
                    <a:gd name="connsiteX3" fmla="*/ 285750 w 847725"/>
                    <a:gd name="connsiteY3" fmla="*/ 2381 h 126208"/>
                    <a:gd name="connsiteX4" fmla="*/ 378618 w 847725"/>
                    <a:gd name="connsiteY4" fmla="*/ 116682 h 126208"/>
                    <a:gd name="connsiteX5" fmla="*/ 471487 w 847725"/>
                    <a:gd name="connsiteY5" fmla="*/ 0 h 126208"/>
                    <a:gd name="connsiteX6" fmla="*/ 566738 w 847725"/>
                    <a:gd name="connsiteY6" fmla="*/ 126208 h 126208"/>
                    <a:gd name="connsiteX7" fmla="*/ 614363 w 847725"/>
                    <a:gd name="connsiteY7" fmla="*/ 2381 h 126208"/>
                    <a:gd name="connsiteX8" fmla="*/ 688180 w 847725"/>
                    <a:gd name="connsiteY8" fmla="*/ 126206 h 126208"/>
                    <a:gd name="connsiteX9" fmla="*/ 771525 w 847725"/>
                    <a:gd name="connsiteY9" fmla="*/ 0 h 126208"/>
                    <a:gd name="connsiteX10" fmla="*/ 847725 w 847725"/>
                    <a:gd name="connsiteY10" fmla="*/ 119063 h 126208"/>
                    <a:gd name="connsiteX0" fmla="*/ 0 w 847725"/>
                    <a:gd name="connsiteY0" fmla="*/ 116682 h 126208"/>
                    <a:gd name="connsiteX1" fmla="*/ 100012 w 847725"/>
                    <a:gd name="connsiteY1" fmla="*/ 2382 h 126208"/>
                    <a:gd name="connsiteX2" fmla="*/ 195262 w 847725"/>
                    <a:gd name="connsiteY2" fmla="*/ 119063 h 126208"/>
                    <a:gd name="connsiteX3" fmla="*/ 285750 w 847725"/>
                    <a:gd name="connsiteY3" fmla="*/ 2381 h 126208"/>
                    <a:gd name="connsiteX4" fmla="*/ 378618 w 847725"/>
                    <a:gd name="connsiteY4" fmla="*/ 116682 h 126208"/>
                    <a:gd name="connsiteX5" fmla="*/ 471487 w 847725"/>
                    <a:gd name="connsiteY5" fmla="*/ 0 h 126208"/>
                    <a:gd name="connsiteX6" fmla="*/ 566738 w 847725"/>
                    <a:gd name="connsiteY6" fmla="*/ 126208 h 126208"/>
                    <a:gd name="connsiteX7" fmla="*/ 659606 w 847725"/>
                    <a:gd name="connsiteY7" fmla="*/ 4762 h 126208"/>
                    <a:gd name="connsiteX8" fmla="*/ 688180 w 847725"/>
                    <a:gd name="connsiteY8" fmla="*/ 126206 h 126208"/>
                    <a:gd name="connsiteX9" fmla="*/ 771525 w 847725"/>
                    <a:gd name="connsiteY9" fmla="*/ 0 h 126208"/>
                    <a:gd name="connsiteX10" fmla="*/ 847725 w 847725"/>
                    <a:gd name="connsiteY10" fmla="*/ 119063 h 126208"/>
                    <a:gd name="connsiteX0" fmla="*/ 0 w 847725"/>
                    <a:gd name="connsiteY0" fmla="*/ 116682 h 126208"/>
                    <a:gd name="connsiteX1" fmla="*/ 100012 w 847725"/>
                    <a:gd name="connsiteY1" fmla="*/ 2382 h 126208"/>
                    <a:gd name="connsiteX2" fmla="*/ 195262 w 847725"/>
                    <a:gd name="connsiteY2" fmla="*/ 119063 h 126208"/>
                    <a:gd name="connsiteX3" fmla="*/ 285750 w 847725"/>
                    <a:gd name="connsiteY3" fmla="*/ 2381 h 126208"/>
                    <a:gd name="connsiteX4" fmla="*/ 378618 w 847725"/>
                    <a:gd name="connsiteY4" fmla="*/ 116682 h 126208"/>
                    <a:gd name="connsiteX5" fmla="*/ 471487 w 847725"/>
                    <a:gd name="connsiteY5" fmla="*/ 0 h 126208"/>
                    <a:gd name="connsiteX6" fmla="*/ 566738 w 847725"/>
                    <a:gd name="connsiteY6" fmla="*/ 126208 h 126208"/>
                    <a:gd name="connsiteX7" fmla="*/ 659606 w 847725"/>
                    <a:gd name="connsiteY7" fmla="*/ 4762 h 126208"/>
                    <a:gd name="connsiteX8" fmla="*/ 738186 w 847725"/>
                    <a:gd name="connsiteY8" fmla="*/ 123825 h 126208"/>
                    <a:gd name="connsiteX9" fmla="*/ 771525 w 847725"/>
                    <a:gd name="connsiteY9" fmla="*/ 0 h 126208"/>
                    <a:gd name="connsiteX10" fmla="*/ 847725 w 847725"/>
                    <a:gd name="connsiteY10" fmla="*/ 119063 h 126208"/>
                    <a:gd name="connsiteX0" fmla="*/ 0 w 847725"/>
                    <a:gd name="connsiteY0" fmla="*/ 116682 h 126208"/>
                    <a:gd name="connsiteX1" fmla="*/ 100012 w 847725"/>
                    <a:gd name="connsiteY1" fmla="*/ 2382 h 126208"/>
                    <a:gd name="connsiteX2" fmla="*/ 195262 w 847725"/>
                    <a:gd name="connsiteY2" fmla="*/ 119063 h 126208"/>
                    <a:gd name="connsiteX3" fmla="*/ 285750 w 847725"/>
                    <a:gd name="connsiteY3" fmla="*/ 2381 h 126208"/>
                    <a:gd name="connsiteX4" fmla="*/ 378618 w 847725"/>
                    <a:gd name="connsiteY4" fmla="*/ 116682 h 126208"/>
                    <a:gd name="connsiteX5" fmla="*/ 471487 w 847725"/>
                    <a:gd name="connsiteY5" fmla="*/ 0 h 126208"/>
                    <a:gd name="connsiteX6" fmla="*/ 566738 w 847725"/>
                    <a:gd name="connsiteY6" fmla="*/ 126208 h 126208"/>
                    <a:gd name="connsiteX7" fmla="*/ 659606 w 847725"/>
                    <a:gd name="connsiteY7" fmla="*/ 4762 h 126208"/>
                    <a:gd name="connsiteX8" fmla="*/ 738186 w 847725"/>
                    <a:gd name="connsiteY8" fmla="*/ 123825 h 126208"/>
                    <a:gd name="connsiteX9" fmla="*/ 821531 w 847725"/>
                    <a:gd name="connsiteY9" fmla="*/ 4763 h 126208"/>
                    <a:gd name="connsiteX10" fmla="*/ 847725 w 847725"/>
                    <a:gd name="connsiteY10" fmla="*/ 119063 h 126208"/>
                    <a:gd name="connsiteX0" fmla="*/ 0 w 892969"/>
                    <a:gd name="connsiteY0" fmla="*/ 116682 h 126208"/>
                    <a:gd name="connsiteX1" fmla="*/ 100012 w 892969"/>
                    <a:gd name="connsiteY1" fmla="*/ 2382 h 126208"/>
                    <a:gd name="connsiteX2" fmla="*/ 195262 w 892969"/>
                    <a:gd name="connsiteY2" fmla="*/ 119063 h 126208"/>
                    <a:gd name="connsiteX3" fmla="*/ 285750 w 892969"/>
                    <a:gd name="connsiteY3" fmla="*/ 2381 h 126208"/>
                    <a:gd name="connsiteX4" fmla="*/ 378618 w 892969"/>
                    <a:gd name="connsiteY4" fmla="*/ 116682 h 126208"/>
                    <a:gd name="connsiteX5" fmla="*/ 471487 w 892969"/>
                    <a:gd name="connsiteY5" fmla="*/ 0 h 126208"/>
                    <a:gd name="connsiteX6" fmla="*/ 566738 w 892969"/>
                    <a:gd name="connsiteY6" fmla="*/ 126208 h 126208"/>
                    <a:gd name="connsiteX7" fmla="*/ 659606 w 892969"/>
                    <a:gd name="connsiteY7" fmla="*/ 4762 h 126208"/>
                    <a:gd name="connsiteX8" fmla="*/ 738186 w 892969"/>
                    <a:gd name="connsiteY8" fmla="*/ 123825 h 126208"/>
                    <a:gd name="connsiteX9" fmla="*/ 821531 w 892969"/>
                    <a:gd name="connsiteY9" fmla="*/ 4763 h 126208"/>
                    <a:gd name="connsiteX10" fmla="*/ 892969 w 892969"/>
                    <a:gd name="connsiteY10" fmla="*/ 123825 h 126208"/>
                    <a:gd name="connsiteX0" fmla="*/ 0 w 892969"/>
                    <a:gd name="connsiteY0" fmla="*/ 116682 h 126208"/>
                    <a:gd name="connsiteX1" fmla="*/ 100012 w 892969"/>
                    <a:gd name="connsiteY1" fmla="*/ 2382 h 126208"/>
                    <a:gd name="connsiteX2" fmla="*/ 195262 w 892969"/>
                    <a:gd name="connsiteY2" fmla="*/ 119063 h 126208"/>
                    <a:gd name="connsiteX3" fmla="*/ 285750 w 892969"/>
                    <a:gd name="connsiteY3" fmla="*/ 2381 h 126208"/>
                    <a:gd name="connsiteX4" fmla="*/ 378618 w 892969"/>
                    <a:gd name="connsiteY4" fmla="*/ 116682 h 126208"/>
                    <a:gd name="connsiteX5" fmla="*/ 471487 w 892969"/>
                    <a:gd name="connsiteY5" fmla="*/ 0 h 126208"/>
                    <a:gd name="connsiteX6" fmla="*/ 566738 w 892969"/>
                    <a:gd name="connsiteY6" fmla="*/ 126208 h 126208"/>
                    <a:gd name="connsiteX7" fmla="*/ 659606 w 892969"/>
                    <a:gd name="connsiteY7" fmla="*/ 4762 h 126208"/>
                    <a:gd name="connsiteX8" fmla="*/ 738186 w 892969"/>
                    <a:gd name="connsiteY8" fmla="*/ 123825 h 126208"/>
                    <a:gd name="connsiteX9" fmla="*/ 821531 w 892969"/>
                    <a:gd name="connsiteY9" fmla="*/ 4763 h 126208"/>
                    <a:gd name="connsiteX10" fmla="*/ 892969 w 892969"/>
                    <a:gd name="connsiteY10" fmla="*/ 123825 h 126208"/>
                    <a:gd name="connsiteX0" fmla="*/ 0 w 892969"/>
                    <a:gd name="connsiteY0" fmla="*/ 116682 h 126208"/>
                    <a:gd name="connsiteX1" fmla="*/ 100012 w 892969"/>
                    <a:gd name="connsiteY1" fmla="*/ 2382 h 126208"/>
                    <a:gd name="connsiteX2" fmla="*/ 195262 w 892969"/>
                    <a:gd name="connsiteY2" fmla="*/ 119063 h 126208"/>
                    <a:gd name="connsiteX3" fmla="*/ 285750 w 892969"/>
                    <a:gd name="connsiteY3" fmla="*/ 2381 h 126208"/>
                    <a:gd name="connsiteX4" fmla="*/ 378618 w 892969"/>
                    <a:gd name="connsiteY4" fmla="*/ 116682 h 126208"/>
                    <a:gd name="connsiteX5" fmla="*/ 471487 w 892969"/>
                    <a:gd name="connsiteY5" fmla="*/ 0 h 126208"/>
                    <a:gd name="connsiteX6" fmla="*/ 566738 w 892969"/>
                    <a:gd name="connsiteY6" fmla="*/ 126208 h 126208"/>
                    <a:gd name="connsiteX7" fmla="*/ 650081 w 892969"/>
                    <a:gd name="connsiteY7" fmla="*/ 7143 h 126208"/>
                    <a:gd name="connsiteX8" fmla="*/ 738186 w 892969"/>
                    <a:gd name="connsiteY8" fmla="*/ 123825 h 126208"/>
                    <a:gd name="connsiteX9" fmla="*/ 821531 w 892969"/>
                    <a:gd name="connsiteY9" fmla="*/ 4763 h 126208"/>
                    <a:gd name="connsiteX10" fmla="*/ 892969 w 892969"/>
                    <a:gd name="connsiteY10" fmla="*/ 123825 h 126208"/>
                    <a:gd name="connsiteX0" fmla="*/ 0 w 892969"/>
                    <a:gd name="connsiteY0" fmla="*/ 116682 h 126208"/>
                    <a:gd name="connsiteX1" fmla="*/ 100012 w 892969"/>
                    <a:gd name="connsiteY1" fmla="*/ 2382 h 126208"/>
                    <a:gd name="connsiteX2" fmla="*/ 207168 w 892969"/>
                    <a:gd name="connsiteY2" fmla="*/ 116682 h 126208"/>
                    <a:gd name="connsiteX3" fmla="*/ 285750 w 892969"/>
                    <a:gd name="connsiteY3" fmla="*/ 2381 h 126208"/>
                    <a:gd name="connsiteX4" fmla="*/ 378618 w 892969"/>
                    <a:gd name="connsiteY4" fmla="*/ 116682 h 126208"/>
                    <a:gd name="connsiteX5" fmla="*/ 471487 w 892969"/>
                    <a:gd name="connsiteY5" fmla="*/ 0 h 126208"/>
                    <a:gd name="connsiteX6" fmla="*/ 566738 w 892969"/>
                    <a:gd name="connsiteY6" fmla="*/ 126208 h 126208"/>
                    <a:gd name="connsiteX7" fmla="*/ 650081 w 892969"/>
                    <a:gd name="connsiteY7" fmla="*/ 7143 h 126208"/>
                    <a:gd name="connsiteX8" fmla="*/ 738186 w 892969"/>
                    <a:gd name="connsiteY8" fmla="*/ 123825 h 126208"/>
                    <a:gd name="connsiteX9" fmla="*/ 821531 w 892969"/>
                    <a:gd name="connsiteY9" fmla="*/ 4763 h 126208"/>
                    <a:gd name="connsiteX10" fmla="*/ 892969 w 892969"/>
                    <a:gd name="connsiteY10" fmla="*/ 123825 h 126208"/>
                    <a:gd name="connsiteX0" fmla="*/ 0 w 892969"/>
                    <a:gd name="connsiteY0" fmla="*/ 119062 h 128588"/>
                    <a:gd name="connsiteX1" fmla="*/ 119062 w 892969"/>
                    <a:gd name="connsiteY1" fmla="*/ 0 h 128588"/>
                    <a:gd name="connsiteX2" fmla="*/ 207168 w 892969"/>
                    <a:gd name="connsiteY2" fmla="*/ 119062 h 128588"/>
                    <a:gd name="connsiteX3" fmla="*/ 285750 w 892969"/>
                    <a:gd name="connsiteY3" fmla="*/ 4761 h 128588"/>
                    <a:gd name="connsiteX4" fmla="*/ 378618 w 892969"/>
                    <a:gd name="connsiteY4" fmla="*/ 119062 h 128588"/>
                    <a:gd name="connsiteX5" fmla="*/ 471487 w 892969"/>
                    <a:gd name="connsiteY5" fmla="*/ 2380 h 128588"/>
                    <a:gd name="connsiteX6" fmla="*/ 566738 w 892969"/>
                    <a:gd name="connsiteY6" fmla="*/ 128588 h 128588"/>
                    <a:gd name="connsiteX7" fmla="*/ 650081 w 892969"/>
                    <a:gd name="connsiteY7" fmla="*/ 9523 h 128588"/>
                    <a:gd name="connsiteX8" fmla="*/ 738186 w 892969"/>
                    <a:gd name="connsiteY8" fmla="*/ 126205 h 128588"/>
                    <a:gd name="connsiteX9" fmla="*/ 821531 w 892969"/>
                    <a:gd name="connsiteY9" fmla="*/ 7143 h 128588"/>
                    <a:gd name="connsiteX10" fmla="*/ 892969 w 892969"/>
                    <a:gd name="connsiteY10" fmla="*/ 126205 h 128588"/>
                    <a:gd name="connsiteX0" fmla="*/ 0 w 869157"/>
                    <a:gd name="connsiteY0" fmla="*/ 114299 h 128588"/>
                    <a:gd name="connsiteX1" fmla="*/ 95250 w 869157"/>
                    <a:gd name="connsiteY1" fmla="*/ 0 h 128588"/>
                    <a:gd name="connsiteX2" fmla="*/ 183356 w 869157"/>
                    <a:gd name="connsiteY2" fmla="*/ 119062 h 128588"/>
                    <a:gd name="connsiteX3" fmla="*/ 261938 w 869157"/>
                    <a:gd name="connsiteY3" fmla="*/ 4761 h 128588"/>
                    <a:gd name="connsiteX4" fmla="*/ 354806 w 869157"/>
                    <a:gd name="connsiteY4" fmla="*/ 119062 h 128588"/>
                    <a:gd name="connsiteX5" fmla="*/ 447675 w 869157"/>
                    <a:gd name="connsiteY5" fmla="*/ 2380 h 128588"/>
                    <a:gd name="connsiteX6" fmla="*/ 542926 w 869157"/>
                    <a:gd name="connsiteY6" fmla="*/ 128588 h 128588"/>
                    <a:gd name="connsiteX7" fmla="*/ 626269 w 869157"/>
                    <a:gd name="connsiteY7" fmla="*/ 9523 h 128588"/>
                    <a:gd name="connsiteX8" fmla="*/ 714374 w 869157"/>
                    <a:gd name="connsiteY8" fmla="*/ 126205 h 128588"/>
                    <a:gd name="connsiteX9" fmla="*/ 797719 w 869157"/>
                    <a:gd name="connsiteY9" fmla="*/ 7143 h 128588"/>
                    <a:gd name="connsiteX10" fmla="*/ 869157 w 869157"/>
                    <a:gd name="connsiteY10" fmla="*/ 126205 h 128588"/>
                    <a:gd name="connsiteX0" fmla="*/ 0 w 857251"/>
                    <a:gd name="connsiteY0" fmla="*/ 121443 h 128588"/>
                    <a:gd name="connsiteX1" fmla="*/ 83344 w 857251"/>
                    <a:gd name="connsiteY1" fmla="*/ 0 h 128588"/>
                    <a:gd name="connsiteX2" fmla="*/ 171450 w 857251"/>
                    <a:gd name="connsiteY2" fmla="*/ 119062 h 128588"/>
                    <a:gd name="connsiteX3" fmla="*/ 250032 w 857251"/>
                    <a:gd name="connsiteY3" fmla="*/ 4761 h 128588"/>
                    <a:gd name="connsiteX4" fmla="*/ 342900 w 857251"/>
                    <a:gd name="connsiteY4" fmla="*/ 119062 h 128588"/>
                    <a:gd name="connsiteX5" fmla="*/ 435769 w 857251"/>
                    <a:gd name="connsiteY5" fmla="*/ 2380 h 128588"/>
                    <a:gd name="connsiteX6" fmla="*/ 531020 w 857251"/>
                    <a:gd name="connsiteY6" fmla="*/ 128588 h 128588"/>
                    <a:gd name="connsiteX7" fmla="*/ 614363 w 857251"/>
                    <a:gd name="connsiteY7" fmla="*/ 9523 h 128588"/>
                    <a:gd name="connsiteX8" fmla="*/ 702468 w 857251"/>
                    <a:gd name="connsiteY8" fmla="*/ 126205 h 128588"/>
                    <a:gd name="connsiteX9" fmla="*/ 785813 w 857251"/>
                    <a:gd name="connsiteY9" fmla="*/ 7143 h 128588"/>
                    <a:gd name="connsiteX10" fmla="*/ 857251 w 857251"/>
                    <a:gd name="connsiteY10" fmla="*/ 126205 h 128588"/>
                    <a:gd name="connsiteX0" fmla="*/ 0 w 857251"/>
                    <a:gd name="connsiteY0" fmla="*/ 121443 h 128588"/>
                    <a:gd name="connsiteX1" fmla="*/ 83344 w 857251"/>
                    <a:gd name="connsiteY1" fmla="*/ 0 h 128588"/>
                    <a:gd name="connsiteX2" fmla="*/ 171450 w 857251"/>
                    <a:gd name="connsiteY2" fmla="*/ 119062 h 128588"/>
                    <a:gd name="connsiteX3" fmla="*/ 250032 w 857251"/>
                    <a:gd name="connsiteY3" fmla="*/ 4761 h 128588"/>
                    <a:gd name="connsiteX4" fmla="*/ 350043 w 857251"/>
                    <a:gd name="connsiteY4" fmla="*/ 128587 h 128588"/>
                    <a:gd name="connsiteX5" fmla="*/ 435769 w 857251"/>
                    <a:gd name="connsiteY5" fmla="*/ 2380 h 128588"/>
                    <a:gd name="connsiteX6" fmla="*/ 531020 w 857251"/>
                    <a:gd name="connsiteY6" fmla="*/ 128588 h 128588"/>
                    <a:gd name="connsiteX7" fmla="*/ 614363 w 857251"/>
                    <a:gd name="connsiteY7" fmla="*/ 9523 h 128588"/>
                    <a:gd name="connsiteX8" fmla="*/ 702468 w 857251"/>
                    <a:gd name="connsiteY8" fmla="*/ 126205 h 128588"/>
                    <a:gd name="connsiteX9" fmla="*/ 785813 w 857251"/>
                    <a:gd name="connsiteY9" fmla="*/ 7143 h 128588"/>
                    <a:gd name="connsiteX10" fmla="*/ 857251 w 857251"/>
                    <a:gd name="connsiteY10" fmla="*/ 126205 h 128588"/>
                    <a:gd name="connsiteX0" fmla="*/ 0 w 857251"/>
                    <a:gd name="connsiteY0" fmla="*/ 121443 h 128588"/>
                    <a:gd name="connsiteX1" fmla="*/ 83344 w 857251"/>
                    <a:gd name="connsiteY1" fmla="*/ 0 h 128588"/>
                    <a:gd name="connsiteX2" fmla="*/ 171450 w 857251"/>
                    <a:gd name="connsiteY2" fmla="*/ 119062 h 128588"/>
                    <a:gd name="connsiteX3" fmla="*/ 250032 w 857251"/>
                    <a:gd name="connsiteY3" fmla="*/ 4761 h 128588"/>
                    <a:gd name="connsiteX4" fmla="*/ 350043 w 857251"/>
                    <a:gd name="connsiteY4" fmla="*/ 128587 h 128588"/>
                    <a:gd name="connsiteX5" fmla="*/ 435769 w 857251"/>
                    <a:gd name="connsiteY5" fmla="*/ 2380 h 128588"/>
                    <a:gd name="connsiteX6" fmla="*/ 531020 w 857251"/>
                    <a:gd name="connsiteY6" fmla="*/ 128588 h 128588"/>
                    <a:gd name="connsiteX7" fmla="*/ 607220 w 857251"/>
                    <a:gd name="connsiteY7" fmla="*/ 2379 h 128588"/>
                    <a:gd name="connsiteX8" fmla="*/ 702468 w 857251"/>
                    <a:gd name="connsiteY8" fmla="*/ 126205 h 128588"/>
                    <a:gd name="connsiteX9" fmla="*/ 785813 w 857251"/>
                    <a:gd name="connsiteY9" fmla="*/ 7143 h 128588"/>
                    <a:gd name="connsiteX10" fmla="*/ 857251 w 857251"/>
                    <a:gd name="connsiteY10" fmla="*/ 126205 h 128588"/>
                    <a:gd name="connsiteX0" fmla="*/ 0 w 857251"/>
                    <a:gd name="connsiteY0" fmla="*/ 121443 h 128588"/>
                    <a:gd name="connsiteX1" fmla="*/ 83344 w 857251"/>
                    <a:gd name="connsiteY1" fmla="*/ 0 h 128588"/>
                    <a:gd name="connsiteX2" fmla="*/ 171450 w 857251"/>
                    <a:gd name="connsiteY2" fmla="*/ 119062 h 128588"/>
                    <a:gd name="connsiteX3" fmla="*/ 250032 w 857251"/>
                    <a:gd name="connsiteY3" fmla="*/ 4761 h 128588"/>
                    <a:gd name="connsiteX4" fmla="*/ 350043 w 857251"/>
                    <a:gd name="connsiteY4" fmla="*/ 128587 h 128588"/>
                    <a:gd name="connsiteX5" fmla="*/ 435769 w 857251"/>
                    <a:gd name="connsiteY5" fmla="*/ 2380 h 128588"/>
                    <a:gd name="connsiteX6" fmla="*/ 531020 w 857251"/>
                    <a:gd name="connsiteY6" fmla="*/ 128588 h 128588"/>
                    <a:gd name="connsiteX7" fmla="*/ 614364 w 857251"/>
                    <a:gd name="connsiteY7" fmla="*/ 2379 h 128588"/>
                    <a:gd name="connsiteX8" fmla="*/ 702468 w 857251"/>
                    <a:gd name="connsiteY8" fmla="*/ 126205 h 128588"/>
                    <a:gd name="connsiteX9" fmla="*/ 785813 w 857251"/>
                    <a:gd name="connsiteY9" fmla="*/ 7143 h 128588"/>
                    <a:gd name="connsiteX10" fmla="*/ 857251 w 857251"/>
                    <a:gd name="connsiteY10" fmla="*/ 126205 h 128588"/>
                    <a:gd name="connsiteX0" fmla="*/ 0 w 857251"/>
                    <a:gd name="connsiteY0" fmla="*/ 121443 h 130967"/>
                    <a:gd name="connsiteX1" fmla="*/ 83344 w 857251"/>
                    <a:gd name="connsiteY1" fmla="*/ 0 h 130967"/>
                    <a:gd name="connsiteX2" fmla="*/ 171450 w 857251"/>
                    <a:gd name="connsiteY2" fmla="*/ 119062 h 130967"/>
                    <a:gd name="connsiteX3" fmla="*/ 250032 w 857251"/>
                    <a:gd name="connsiteY3" fmla="*/ 4761 h 130967"/>
                    <a:gd name="connsiteX4" fmla="*/ 350043 w 857251"/>
                    <a:gd name="connsiteY4" fmla="*/ 128587 h 130967"/>
                    <a:gd name="connsiteX5" fmla="*/ 435769 w 857251"/>
                    <a:gd name="connsiteY5" fmla="*/ 2380 h 130967"/>
                    <a:gd name="connsiteX6" fmla="*/ 531020 w 857251"/>
                    <a:gd name="connsiteY6" fmla="*/ 128588 h 130967"/>
                    <a:gd name="connsiteX7" fmla="*/ 614364 w 857251"/>
                    <a:gd name="connsiteY7" fmla="*/ 2379 h 130967"/>
                    <a:gd name="connsiteX8" fmla="*/ 709611 w 857251"/>
                    <a:gd name="connsiteY8" fmla="*/ 130967 h 130967"/>
                    <a:gd name="connsiteX9" fmla="*/ 785813 w 857251"/>
                    <a:gd name="connsiteY9" fmla="*/ 7143 h 130967"/>
                    <a:gd name="connsiteX10" fmla="*/ 857251 w 857251"/>
                    <a:gd name="connsiteY10" fmla="*/ 126205 h 130967"/>
                    <a:gd name="connsiteX0" fmla="*/ 0 w 857251"/>
                    <a:gd name="connsiteY0" fmla="*/ 121443 h 130968"/>
                    <a:gd name="connsiteX1" fmla="*/ 83344 w 857251"/>
                    <a:gd name="connsiteY1" fmla="*/ 0 h 130968"/>
                    <a:gd name="connsiteX2" fmla="*/ 169069 w 857251"/>
                    <a:gd name="connsiteY2" fmla="*/ 130968 h 130968"/>
                    <a:gd name="connsiteX3" fmla="*/ 250032 w 857251"/>
                    <a:gd name="connsiteY3" fmla="*/ 4761 h 130968"/>
                    <a:gd name="connsiteX4" fmla="*/ 350043 w 857251"/>
                    <a:gd name="connsiteY4" fmla="*/ 128587 h 130968"/>
                    <a:gd name="connsiteX5" fmla="*/ 435769 w 857251"/>
                    <a:gd name="connsiteY5" fmla="*/ 2380 h 130968"/>
                    <a:gd name="connsiteX6" fmla="*/ 531020 w 857251"/>
                    <a:gd name="connsiteY6" fmla="*/ 128588 h 130968"/>
                    <a:gd name="connsiteX7" fmla="*/ 614364 w 857251"/>
                    <a:gd name="connsiteY7" fmla="*/ 2379 h 130968"/>
                    <a:gd name="connsiteX8" fmla="*/ 709611 w 857251"/>
                    <a:gd name="connsiteY8" fmla="*/ 130967 h 130968"/>
                    <a:gd name="connsiteX9" fmla="*/ 785813 w 857251"/>
                    <a:gd name="connsiteY9" fmla="*/ 7143 h 130968"/>
                    <a:gd name="connsiteX10" fmla="*/ 857251 w 857251"/>
                    <a:gd name="connsiteY10" fmla="*/ 126205 h 13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7251" h="130968">
                      <a:moveTo>
                        <a:pt x="0" y="121443"/>
                      </a:moveTo>
                      <a:lnTo>
                        <a:pt x="83344" y="0"/>
                      </a:lnTo>
                      <a:lnTo>
                        <a:pt x="169069" y="130968"/>
                      </a:lnTo>
                      <a:lnTo>
                        <a:pt x="250032" y="4761"/>
                      </a:lnTo>
                      <a:lnTo>
                        <a:pt x="350043" y="128587"/>
                      </a:lnTo>
                      <a:lnTo>
                        <a:pt x="435769" y="2380"/>
                      </a:lnTo>
                      <a:lnTo>
                        <a:pt x="531020" y="128588"/>
                      </a:lnTo>
                      <a:lnTo>
                        <a:pt x="614364" y="2379"/>
                      </a:lnTo>
                      <a:lnTo>
                        <a:pt x="709611" y="130967"/>
                      </a:lnTo>
                      <a:lnTo>
                        <a:pt x="785813" y="7143"/>
                      </a:lnTo>
                      <a:lnTo>
                        <a:pt x="857251" y="126205"/>
                      </a:lnTo>
                    </a:path>
                  </a:pathLst>
                </a:custGeom>
                <a:noFill/>
                <a:ln w="31750" cap="rnd">
                  <a:solidFill>
                    <a:srgbClr val="00505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sp>
          <p:nvSpPr>
            <p:cNvPr id="114" name="TextBox 113"/>
            <p:cNvSpPr txBox="1"/>
            <p:nvPr/>
          </p:nvSpPr>
          <p:spPr>
            <a:xfrm>
              <a:off x="8216900" y="1454150"/>
              <a:ext cx="974725" cy="554038"/>
            </a:xfrm>
            <a:prstGeom prst="rect">
              <a:avLst/>
            </a:prstGeom>
            <a:noFill/>
          </p:spPr>
          <p:txBody>
            <a:bodyPr>
              <a:spAutoFit/>
            </a:bodyPr>
            <a:lstStyle/>
            <a:p>
              <a:pPr algn="ctr">
                <a:defRPr/>
              </a:pPr>
              <a:r>
                <a:rPr lang="en-US" sz="1000" spc="-10" dirty="0">
                  <a:solidFill>
                    <a:schemeClr val="tx1">
                      <a:lumMod val="65000"/>
                      <a:lumOff val="35000"/>
                    </a:schemeClr>
                  </a:solidFill>
                </a:rPr>
                <a:t>H19 Transcription</a:t>
              </a:r>
            </a:p>
            <a:p>
              <a:pPr algn="ctr">
                <a:defRPr/>
              </a:pPr>
              <a:r>
                <a:rPr lang="en-US" sz="1000" spc="-10" dirty="0">
                  <a:solidFill>
                    <a:schemeClr val="tx1">
                      <a:lumMod val="65000"/>
                      <a:lumOff val="35000"/>
                    </a:schemeClr>
                  </a:solidFill>
                </a:rPr>
                <a:t>Factors</a:t>
              </a:r>
            </a:p>
          </p:txBody>
        </p:sp>
        <p:sp>
          <p:nvSpPr>
            <p:cNvPr id="115" name="Arc 114"/>
            <p:cNvSpPr/>
            <p:nvPr/>
          </p:nvSpPr>
          <p:spPr>
            <a:xfrm>
              <a:off x="8008938" y="1689100"/>
              <a:ext cx="481012" cy="1146175"/>
            </a:xfrm>
            <a:prstGeom prst="arc">
              <a:avLst>
                <a:gd name="adj1" fmla="val 10803012"/>
                <a:gd name="adj2" fmla="val 15957047"/>
              </a:avLst>
            </a:prstGeom>
            <a:ln>
              <a:solidFill>
                <a:schemeClr val="tx1">
                  <a:lumMod val="75000"/>
                  <a:lumOff val="25000"/>
                </a:schemeClr>
              </a:solidFill>
              <a:headEnd type="triangle" w="sm" len="sm"/>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sp>
        <p:nvSpPr>
          <p:cNvPr id="13" name="מציין מיקום של מספר שקופית 12"/>
          <p:cNvSpPr>
            <a:spLocks noGrp="1"/>
          </p:cNvSpPr>
          <p:nvPr>
            <p:ph type="sldNum" sz="quarter" idx="12"/>
          </p:nvPr>
        </p:nvSpPr>
        <p:spPr/>
        <p:txBody>
          <a:bodyPr/>
          <a:lstStyle/>
          <a:p>
            <a:fld id="{028D9796-2F01-44CB-8AF9-50594A060495}" type="slidenum">
              <a:rPr lang="en-US" smtClean="0">
                <a:solidFill>
                  <a:prstClr val="black">
                    <a:tint val="75000"/>
                  </a:prstClr>
                </a:solidFill>
              </a:rPr>
              <a:pPr/>
              <a:t>24</a:t>
            </a:fld>
            <a:endParaRPr lang="en-US">
              <a:solidFill>
                <a:prstClr val="black">
                  <a:tint val="75000"/>
                </a:prstClr>
              </a:solidFill>
            </a:endParaRPr>
          </a:p>
        </p:txBody>
      </p:sp>
      <p:pic>
        <p:nvPicPr>
          <p:cNvPr id="15" name="שמע 1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24420464"/>
      </p:ext>
    </p:extLst>
  </p:cSld>
  <p:clrMapOvr>
    <a:masterClrMapping/>
  </p:clrMapOvr>
  <mc:AlternateContent xmlns:mc="http://schemas.openxmlformats.org/markup-compatibility/2006" xmlns:p14="http://schemas.microsoft.com/office/powerpoint/2010/main">
    <mc:Choice Requires="p14">
      <p:transition spd="slow" p14:dur="2000" advTm="41369"/>
    </mc:Choice>
    <mc:Fallback xmlns="">
      <p:transition spd="slow" advTm="41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1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71600" y="152400"/>
            <a:ext cx="7128792" cy="648072"/>
          </a:xfrm>
        </p:spPr>
        <p:txBody>
          <a:bodyPr>
            <a:normAutofit fontScale="90000"/>
          </a:bodyPr>
          <a:lstStyle/>
          <a:p>
            <a:r>
              <a:rPr lang="en-US" dirty="0" smtClean="0">
                <a:latin typeface="+mn-lt"/>
                <a:cs typeface="Times New Roman" panose="02020603050405020304" pitchFamily="18" charset="0"/>
              </a:rPr>
              <a:t>BC-819 </a:t>
            </a:r>
            <a:r>
              <a:rPr lang="en-US" b="1" i="1" dirty="0" smtClean="0">
                <a:latin typeface="+mn-lt"/>
                <a:cs typeface="Times New Roman" panose="02020603050405020304" pitchFamily="18" charset="0"/>
              </a:rPr>
              <a:t>In</a:t>
            </a:r>
            <a:r>
              <a:rPr lang="he-IL" b="1" i="1" dirty="0" smtClean="0">
                <a:latin typeface="+mn-lt"/>
                <a:cs typeface="Times New Roman" panose="02020603050405020304" pitchFamily="18" charset="0"/>
              </a:rPr>
              <a:t> </a:t>
            </a:r>
            <a:r>
              <a:rPr lang="en-US" b="1" i="1" dirty="0" smtClean="0">
                <a:latin typeface="+mn-lt"/>
                <a:cs typeface="Times New Roman" panose="02020603050405020304" pitchFamily="18" charset="0"/>
              </a:rPr>
              <a:t>Vitro</a:t>
            </a:r>
            <a:endParaRPr lang="en-US" b="1" i="1" dirty="0">
              <a:latin typeface="+mn-lt"/>
              <a:cs typeface="Times New Roman" panose="02020603050405020304" pitchFamily="18" charset="0"/>
            </a:endParaRPr>
          </a:p>
        </p:txBody>
      </p:sp>
      <p:sp>
        <p:nvSpPr>
          <p:cNvPr id="3" name="Subtitle 2"/>
          <p:cNvSpPr>
            <a:spLocks noGrp="1"/>
          </p:cNvSpPr>
          <p:nvPr>
            <p:ph type="subTitle" idx="1"/>
          </p:nvPr>
        </p:nvSpPr>
        <p:spPr>
          <a:xfrm>
            <a:off x="240060" y="1066800"/>
            <a:ext cx="8591872" cy="3603848"/>
          </a:xfrm>
        </p:spPr>
        <p:txBody>
          <a:bodyPr>
            <a:noAutofit/>
          </a:bodyPr>
          <a:lstStyle/>
          <a:p>
            <a:pPr algn="l"/>
            <a:r>
              <a:rPr lang="en-US" sz="2000" dirty="0" smtClean="0">
                <a:solidFill>
                  <a:schemeClr val="tx1"/>
                </a:solidFill>
                <a:latin typeface="Times New Roman" panose="02020603050405020304" pitchFamily="18" charset="0"/>
                <a:cs typeface="Times New Roman" panose="02020603050405020304" pitchFamily="18" charset="0"/>
              </a:rPr>
              <a:t>BC-819</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Times New Roman" panose="02020603050405020304" pitchFamily="18" charset="0"/>
                <a:cs typeface="Times New Roman" panose="02020603050405020304" pitchFamily="18" charset="0"/>
              </a:rPr>
              <a:t> was tested in more than 100 carcinoma cell lines, among them:</a:t>
            </a:r>
          </a:p>
          <a:p>
            <a:pPr algn="l"/>
            <a:endParaRPr lang="en-US" sz="2000" dirty="0">
              <a:solidFill>
                <a:schemeClr val="tx1"/>
              </a:solidFill>
              <a:latin typeface="Times New Roman" panose="02020603050405020304" pitchFamily="18" charset="0"/>
              <a:cs typeface="Times New Roman" panose="02020603050405020304" pitchFamily="18" charset="0"/>
            </a:endParaRPr>
          </a:p>
          <a:p>
            <a:pPr algn="l"/>
            <a:endParaRPr lang="en-US" sz="2000" dirty="0" smtClean="0">
              <a:solidFill>
                <a:schemeClr val="tx1"/>
              </a:solidFill>
              <a:latin typeface="Times New Roman" panose="02020603050405020304" pitchFamily="18" charset="0"/>
              <a:cs typeface="Times New Roman" panose="02020603050405020304" pitchFamily="18" charset="0"/>
            </a:endParaRPr>
          </a:p>
          <a:p>
            <a:pPr algn="l"/>
            <a:endParaRPr lang="en-US" sz="2000" dirty="0">
              <a:solidFill>
                <a:schemeClr val="tx1"/>
              </a:solidFill>
              <a:latin typeface="Times New Roman" panose="02020603050405020304" pitchFamily="18" charset="0"/>
              <a:cs typeface="Times New Roman" panose="02020603050405020304" pitchFamily="18" charset="0"/>
            </a:endParaRPr>
          </a:p>
          <a:p>
            <a:pPr algn="l"/>
            <a:endParaRPr lang="en-US" sz="2000" dirty="0" smtClean="0">
              <a:solidFill>
                <a:schemeClr val="tx1"/>
              </a:solidFill>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r>
              <a:rPr lang="en-US" sz="1400" dirty="0" smtClean="0">
                <a:solidFill>
                  <a:schemeClr val="tx1"/>
                </a:solidFill>
                <a:latin typeface="Times New Roman" panose="02020603050405020304" pitchFamily="18" charset="0"/>
                <a:cs typeface="Times New Roman" panose="02020603050405020304" pitchFamily="18" charset="0"/>
              </a:rPr>
              <a:t>Bladder</a:t>
            </a:r>
          </a:p>
          <a:p>
            <a:pPr marL="342900" indent="-342900" algn="l">
              <a:buFont typeface="Arial" panose="020B0604020202020204" pitchFamily="34" charset="0"/>
              <a:buChar char="•"/>
            </a:pPr>
            <a:r>
              <a:rPr lang="en-US" sz="1400" dirty="0" smtClean="0">
                <a:solidFill>
                  <a:schemeClr val="tx1"/>
                </a:solidFill>
                <a:latin typeface="Times New Roman" panose="02020603050405020304" pitchFamily="18" charset="0"/>
                <a:cs typeface="Times New Roman" panose="02020603050405020304" pitchFamily="18" charset="0"/>
              </a:rPr>
              <a:t>Colon</a:t>
            </a:r>
          </a:p>
          <a:p>
            <a:pPr marL="342900" indent="-342900" algn="l">
              <a:buFont typeface="Arial" panose="020B0604020202020204" pitchFamily="34" charset="0"/>
              <a:buChar char="•"/>
            </a:pPr>
            <a:r>
              <a:rPr lang="en-US" sz="1400" dirty="0" smtClean="0">
                <a:solidFill>
                  <a:schemeClr val="tx1"/>
                </a:solidFill>
                <a:latin typeface="Times New Roman" panose="02020603050405020304" pitchFamily="18" charset="0"/>
                <a:cs typeface="Times New Roman" panose="02020603050405020304" pitchFamily="18" charset="0"/>
              </a:rPr>
              <a:t>Glioblastoma</a:t>
            </a:r>
          </a:p>
          <a:p>
            <a:pPr marL="342900" indent="-342900" algn="l">
              <a:buFont typeface="Arial" panose="020B0604020202020204" pitchFamily="34" charset="0"/>
              <a:buChar char="•"/>
            </a:pPr>
            <a:r>
              <a:rPr lang="en-US" sz="1400" dirty="0" smtClean="0">
                <a:solidFill>
                  <a:schemeClr val="tx1"/>
                </a:solidFill>
                <a:latin typeface="Times New Roman" panose="02020603050405020304" pitchFamily="18" charset="0"/>
                <a:cs typeface="Times New Roman" panose="02020603050405020304" pitchFamily="18" charset="0"/>
              </a:rPr>
              <a:t>Ovarian</a:t>
            </a:r>
          </a:p>
          <a:p>
            <a:pPr marL="342900" indent="-342900" algn="l">
              <a:buFont typeface="Arial" panose="020B0604020202020204" pitchFamily="34" charset="0"/>
              <a:buChar char="•"/>
            </a:pPr>
            <a:r>
              <a:rPr lang="en-US" sz="1400" dirty="0" smtClean="0">
                <a:solidFill>
                  <a:schemeClr val="tx1"/>
                </a:solidFill>
                <a:latin typeface="Times New Roman" panose="02020603050405020304" pitchFamily="18" charset="0"/>
                <a:cs typeface="Times New Roman" panose="02020603050405020304" pitchFamily="18" charset="0"/>
              </a:rPr>
              <a:t>pancreatic </a:t>
            </a:r>
            <a:endParaRPr lang="en-US" sz="1400" dirty="0">
              <a:solidFill>
                <a:schemeClr val="tx1"/>
              </a:solidFill>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r>
              <a:rPr lang="en-US" sz="1400" dirty="0" smtClean="0">
                <a:solidFill>
                  <a:schemeClr val="tx1"/>
                </a:solidFill>
                <a:latin typeface="Times New Roman" panose="02020603050405020304" pitchFamily="18" charset="0"/>
                <a:cs typeface="Times New Roman" panose="02020603050405020304" pitchFamily="18" charset="0"/>
              </a:rPr>
              <a:t>Hepatocellular</a:t>
            </a:r>
          </a:p>
          <a:p>
            <a:pPr marL="342900" indent="-342900" algn="l">
              <a:buFont typeface="Arial" panose="020B0604020202020204" pitchFamily="34" charset="0"/>
              <a:buChar char="•"/>
            </a:pPr>
            <a:r>
              <a:rPr lang="en-US" sz="1400" dirty="0" smtClean="0">
                <a:solidFill>
                  <a:schemeClr val="tx1"/>
                </a:solidFill>
                <a:latin typeface="Times New Roman" panose="02020603050405020304" pitchFamily="18" charset="0"/>
                <a:cs typeface="Times New Roman" panose="02020603050405020304" pitchFamily="18" charset="0"/>
              </a:rPr>
              <a:t>Lung</a:t>
            </a:r>
          </a:p>
          <a:p>
            <a:pPr marL="342900" indent="-342900" algn="l">
              <a:buFont typeface="Arial" panose="020B0604020202020204" pitchFamily="34" charset="0"/>
              <a:buChar char="•"/>
            </a:pPr>
            <a:r>
              <a:rPr lang="en-US" sz="1400" dirty="0" smtClean="0">
                <a:solidFill>
                  <a:schemeClr val="tx1"/>
                </a:solidFill>
                <a:latin typeface="Times New Roman" panose="02020603050405020304" pitchFamily="18" charset="0"/>
                <a:cs typeface="Times New Roman" panose="02020603050405020304" pitchFamily="18" charset="0"/>
              </a:rPr>
              <a:t>Breast</a:t>
            </a:r>
          </a:p>
          <a:p>
            <a:pPr marL="342900" indent="-342900" algn="l">
              <a:buFont typeface="Arial" panose="020B0604020202020204" pitchFamily="34" charset="0"/>
              <a:buChar char="•"/>
            </a:pPr>
            <a:r>
              <a:rPr lang="en-US" sz="1400" dirty="0" smtClean="0">
                <a:solidFill>
                  <a:schemeClr val="tx1"/>
                </a:solidFill>
                <a:latin typeface="Times New Roman" panose="02020603050405020304" pitchFamily="18" charset="0"/>
                <a:cs typeface="Times New Roman" panose="02020603050405020304" pitchFamily="18" charset="0"/>
              </a:rPr>
              <a:t>Melanoma</a:t>
            </a:r>
          </a:p>
          <a:p>
            <a:pPr marL="342900" indent="-342900" algn="l">
              <a:buFont typeface="Arial" panose="020B0604020202020204" pitchFamily="34" charset="0"/>
              <a:buChar char="•"/>
            </a:pPr>
            <a:r>
              <a:rPr lang="en-US" sz="1400" dirty="0" smtClean="0">
                <a:solidFill>
                  <a:schemeClr val="tx1"/>
                </a:solidFill>
                <a:latin typeface="Times New Roman" panose="02020603050405020304" pitchFamily="18" charset="0"/>
                <a:cs typeface="Times New Roman" panose="02020603050405020304" pitchFamily="18" charset="0"/>
              </a:rPr>
              <a:t>Squamous cell carcinoma</a:t>
            </a:r>
          </a:p>
          <a:p>
            <a:pPr marL="342900" indent="-342900" algn="l">
              <a:buFont typeface="Arial" panose="020B0604020202020204" pitchFamily="34" charset="0"/>
              <a:buChar char="•"/>
            </a:pPr>
            <a:r>
              <a:rPr lang="en-US" sz="1400" dirty="0" smtClean="0">
                <a:solidFill>
                  <a:schemeClr val="tx1"/>
                </a:solidFill>
                <a:latin typeface="Times New Roman" panose="02020603050405020304" pitchFamily="18" charset="0"/>
                <a:cs typeface="Times New Roman" panose="02020603050405020304" pitchFamily="18" charset="0"/>
              </a:rPr>
              <a:t>Kidney</a:t>
            </a:r>
          </a:p>
          <a:p>
            <a:pPr marL="342900" indent="-342900" algn="l">
              <a:buFont typeface="Arial" panose="020B0604020202020204" pitchFamily="34" charset="0"/>
              <a:buChar char="•"/>
            </a:pPr>
            <a:r>
              <a:rPr lang="en-US" sz="1400" dirty="0" smtClean="0">
                <a:solidFill>
                  <a:schemeClr val="tx1"/>
                </a:solidFill>
                <a:latin typeface="Times New Roman" panose="02020603050405020304" pitchFamily="18" charset="0"/>
                <a:cs typeface="Times New Roman" panose="02020603050405020304" pitchFamily="18" charset="0"/>
              </a:rPr>
              <a:t>Cervical</a:t>
            </a:r>
          </a:p>
          <a:p>
            <a:pPr marL="342900" indent="-342900" algn="l">
              <a:buFont typeface="Arial" panose="020B0604020202020204" pitchFamily="34" charset="0"/>
              <a:buChar char="•"/>
            </a:pPr>
            <a:r>
              <a:rPr lang="en-US" sz="1400" dirty="0" smtClean="0">
                <a:solidFill>
                  <a:schemeClr val="tx1"/>
                </a:solidFill>
                <a:latin typeface="Times New Roman" panose="02020603050405020304" pitchFamily="18" charset="0"/>
                <a:cs typeface="Times New Roman" panose="02020603050405020304" pitchFamily="18" charset="0"/>
              </a:rPr>
              <a:t>Gastric…</a:t>
            </a:r>
            <a:endParaRPr lang="en-US" sz="1400" dirty="0">
              <a:solidFill>
                <a:schemeClr val="tx1"/>
              </a:solidFill>
              <a:latin typeface="Times New Roman" panose="02020603050405020304" pitchFamily="18" charset="0"/>
              <a:cs typeface="Times New Roman" panose="02020603050405020304" pitchFamily="18" charset="0"/>
            </a:endParaRPr>
          </a:p>
        </p:txBody>
      </p:sp>
      <p:sp>
        <p:nvSpPr>
          <p:cNvPr id="4" name="מלבן 3"/>
          <p:cNvSpPr/>
          <p:nvPr/>
        </p:nvSpPr>
        <p:spPr>
          <a:xfrm>
            <a:off x="7543800" y="4343400"/>
            <a:ext cx="8382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2"/>
          <p:cNvPicPr>
            <a:picLocks noChangeAspect="1" noChangeArrowheads="1"/>
          </p:cNvPicPr>
          <p:nvPr/>
        </p:nvPicPr>
        <p:blipFill>
          <a:blip r:embed="rId5" cstate="print"/>
          <a:srcRect/>
          <a:stretch>
            <a:fillRect/>
          </a:stretch>
        </p:blipFill>
        <p:spPr bwMode="auto">
          <a:xfrm>
            <a:off x="5153820" y="1668332"/>
            <a:ext cx="3837780" cy="2141668"/>
          </a:xfrm>
          <a:prstGeom prst="rect">
            <a:avLst/>
          </a:prstGeom>
          <a:noFill/>
          <a:ln w="25400">
            <a:solidFill>
              <a:schemeClr val="tx1"/>
            </a:solidFill>
            <a:miter lim="800000"/>
            <a:headEnd/>
            <a:tailEnd/>
          </a:ln>
        </p:spPr>
      </p:pic>
      <p:pic>
        <p:nvPicPr>
          <p:cNvPr id="20" name="Picture 3"/>
          <p:cNvPicPr>
            <a:picLocks noChangeAspect="1" noChangeArrowheads="1"/>
          </p:cNvPicPr>
          <p:nvPr/>
        </p:nvPicPr>
        <p:blipFill>
          <a:blip r:embed="rId6" cstate="print"/>
          <a:srcRect/>
          <a:stretch>
            <a:fillRect/>
          </a:stretch>
        </p:blipFill>
        <p:spPr bwMode="auto">
          <a:xfrm>
            <a:off x="1988559" y="1668332"/>
            <a:ext cx="2998600" cy="2142712"/>
          </a:xfrm>
          <a:prstGeom prst="rect">
            <a:avLst/>
          </a:prstGeom>
          <a:noFill/>
          <a:ln w="25400">
            <a:solidFill>
              <a:schemeClr val="tx1"/>
            </a:solidFill>
            <a:miter lim="800000"/>
            <a:headEnd/>
            <a:tailEnd/>
          </a:ln>
        </p:spPr>
      </p:pic>
      <p:graphicFrame>
        <p:nvGraphicFramePr>
          <p:cNvPr id="21" name="Chart 9"/>
          <p:cNvGraphicFramePr>
            <a:graphicFrameLocks/>
          </p:cNvGraphicFramePr>
          <p:nvPr>
            <p:extLst>
              <p:ext uri="{D42A27DB-BD31-4B8C-83A1-F6EECF244321}">
                <p14:modId xmlns:p14="http://schemas.microsoft.com/office/powerpoint/2010/main" val="2614638901"/>
              </p:ext>
            </p:extLst>
          </p:nvPr>
        </p:nvGraphicFramePr>
        <p:xfrm>
          <a:off x="4371975" y="4097239"/>
          <a:ext cx="4619625" cy="2209800"/>
        </p:xfrm>
        <a:graphic>
          <a:graphicData uri="http://schemas.openxmlformats.org/drawingml/2006/chart">
            <c:chart xmlns:c="http://schemas.openxmlformats.org/drawingml/2006/chart" xmlns:r="http://schemas.openxmlformats.org/officeDocument/2006/relationships" r:id="rId7"/>
          </a:graphicData>
        </a:graphic>
      </p:graphicFrame>
      <p:sp>
        <p:nvSpPr>
          <p:cNvPr id="22" name="TextBox 3"/>
          <p:cNvSpPr txBox="1">
            <a:spLocks noChangeArrowheads="1"/>
          </p:cNvSpPr>
          <p:nvPr/>
        </p:nvSpPr>
        <p:spPr bwMode="auto">
          <a:xfrm>
            <a:off x="6629400" y="4090254"/>
            <a:ext cx="3962400" cy="506292"/>
          </a:xfrm>
          <a:prstGeom prst="rect">
            <a:avLst/>
          </a:prstGeom>
          <a:noFill/>
          <a:ln w="9525">
            <a:noFill/>
            <a:miter lim="800000"/>
            <a:headEnd/>
            <a:tailEnd/>
          </a:ln>
        </p:spPr>
        <p:txBody>
          <a:bodyPr wrap="square">
            <a:spAutoFit/>
          </a:bodyPr>
          <a:lstStyle/>
          <a:p>
            <a:pPr algn="l" rtl="0">
              <a:lnSpc>
                <a:spcPct val="150000"/>
              </a:lnSpc>
            </a:pPr>
            <a:r>
              <a:rPr lang="en-US" sz="2000" dirty="0" smtClean="0">
                <a:solidFill>
                  <a:schemeClr val="tx1"/>
                </a:solidFill>
                <a:cs typeface="Times New Roman" pitchFamily="18" charset="0"/>
              </a:rPr>
              <a:t> Human  Lung Cancer</a:t>
            </a:r>
            <a:endParaRPr lang="en-US" sz="2000" b="0" dirty="0">
              <a:solidFill>
                <a:schemeClr val="tx1"/>
              </a:solidFill>
            </a:endParaRPr>
          </a:p>
        </p:txBody>
      </p:sp>
      <p:sp>
        <p:nvSpPr>
          <p:cNvPr id="23" name="TextBox 3"/>
          <p:cNvSpPr txBox="1">
            <a:spLocks noChangeArrowheads="1"/>
          </p:cNvSpPr>
          <p:nvPr/>
        </p:nvSpPr>
        <p:spPr bwMode="auto">
          <a:xfrm>
            <a:off x="3642359" y="1638092"/>
            <a:ext cx="1344800" cy="923330"/>
          </a:xfrm>
          <a:prstGeom prst="rect">
            <a:avLst/>
          </a:prstGeom>
          <a:noFill/>
          <a:ln w="9525">
            <a:noFill/>
            <a:miter lim="800000"/>
            <a:headEnd/>
            <a:tailEnd/>
          </a:ln>
        </p:spPr>
        <p:txBody>
          <a:bodyPr wrap="square">
            <a:spAutoFit/>
          </a:bodyPr>
          <a:lstStyle/>
          <a:p>
            <a:r>
              <a:rPr lang="en-US" dirty="0" smtClean="0"/>
              <a:t>Human </a:t>
            </a:r>
          </a:p>
          <a:p>
            <a:r>
              <a:rPr lang="en-US" dirty="0" smtClean="0"/>
              <a:t>Pancreatic </a:t>
            </a:r>
          </a:p>
          <a:p>
            <a:r>
              <a:rPr lang="en-US" dirty="0" smtClean="0"/>
              <a:t>Carcinoma </a:t>
            </a:r>
            <a:endParaRPr lang="en-US" sz="1400" b="0" dirty="0">
              <a:solidFill>
                <a:schemeClr val="tx1"/>
              </a:solidFill>
            </a:endParaRPr>
          </a:p>
        </p:txBody>
      </p:sp>
      <p:sp>
        <p:nvSpPr>
          <p:cNvPr id="24" name="TextBox 3"/>
          <p:cNvSpPr txBox="1">
            <a:spLocks noChangeArrowheads="1"/>
          </p:cNvSpPr>
          <p:nvPr/>
        </p:nvSpPr>
        <p:spPr bwMode="auto">
          <a:xfrm>
            <a:off x="7277100" y="1668332"/>
            <a:ext cx="2171700" cy="646331"/>
          </a:xfrm>
          <a:prstGeom prst="rect">
            <a:avLst/>
          </a:prstGeom>
          <a:noFill/>
          <a:ln w="9525">
            <a:noFill/>
            <a:miter lim="800000"/>
            <a:headEnd/>
            <a:tailEnd/>
          </a:ln>
        </p:spPr>
        <p:txBody>
          <a:bodyPr wrap="square">
            <a:spAutoFit/>
          </a:bodyPr>
          <a:lstStyle/>
          <a:p>
            <a:r>
              <a:rPr lang="en-US" dirty="0" smtClean="0"/>
              <a:t>Human Ovarian Cancer  Ascites</a:t>
            </a:r>
            <a:endParaRPr lang="en-US" sz="1400" b="0" dirty="0">
              <a:solidFill>
                <a:schemeClr val="tx1"/>
              </a:solidFill>
            </a:endParaRPr>
          </a:p>
        </p:txBody>
      </p:sp>
      <p:sp>
        <p:nvSpPr>
          <p:cNvPr id="5" name="מציין מיקום של מספר שקופית 4"/>
          <p:cNvSpPr>
            <a:spLocks noGrp="1"/>
          </p:cNvSpPr>
          <p:nvPr>
            <p:ph type="sldNum" sz="quarter" idx="12"/>
          </p:nvPr>
        </p:nvSpPr>
        <p:spPr/>
        <p:txBody>
          <a:bodyPr/>
          <a:lstStyle/>
          <a:p>
            <a:fld id="{028D9796-2F01-44CB-8AF9-50594A060495}" type="slidenum">
              <a:rPr lang="en-US" smtClean="0">
                <a:solidFill>
                  <a:prstClr val="black">
                    <a:tint val="75000"/>
                  </a:prstClr>
                </a:solidFill>
              </a:rPr>
              <a:pPr/>
              <a:t>25</a:t>
            </a:fld>
            <a:endParaRPr lang="en-US">
              <a:solidFill>
                <a:prstClr val="black">
                  <a:tint val="75000"/>
                </a:prstClr>
              </a:solidFill>
            </a:endParaRPr>
          </a:p>
        </p:txBody>
      </p:sp>
      <p:pic>
        <p:nvPicPr>
          <p:cNvPr id="7" name="שמע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79030138"/>
      </p:ext>
    </p:extLst>
  </p:cSld>
  <p:clrMapOvr>
    <a:masterClrMapping/>
  </p:clrMapOvr>
  <mc:AlternateContent xmlns:mc="http://schemas.openxmlformats.org/markup-compatibility/2006" xmlns:p14="http://schemas.microsoft.com/office/powerpoint/2010/main">
    <mc:Choice Requires="p14">
      <p:transition spd="slow" p14:dur="2000" advTm="26512"/>
    </mc:Choice>
    <mc:Fallback xmlns="">
      <p:transition spd="slow" advTm="26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50968" y="181662"/>
            <a:ext cx="7128792" cy="648072"/>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latin typeface="+mn-lt"/>
                <a:cs typeface="Times New Roman" panose="02020603050405020304" pitchFamily="18" charset="0"/>
              </a:rPr>
              <a:t>BC-819– </a:t>
            </a:r>
            <a:r>
              <a:rPr lang="en-US" b="1" i="1" dirty="0" smtClean="0">
                <a:latin typeface="+mn-lt"/>
                <a:cs typeface="Times New Roman" panose="02020603050405020304" pitchFamily="18" charset="0"/>
              </a:rPr>
              <a:t>In Vivo</a:t>
            </a:r>
            <a:endParaRPr lang="en-US" b="1" i="1" dirty="0">
              <a:latin typeface="+mn-lt"/>
              <a:cs typeface="Times New Roman" panose="02020603050405020304" pitchFamily="18" charset="0"/>
            </a:endParaRPr>
          </a:p>
        </p:txBody>
      </p:sp>
      <p:sp>
        <p:nvSpPr>
          <p:cNvPr id="6" name="Title 2"/>
          <p:cNvSpPr txBox="1">
            <a:spLocks/>
          </p:cNvSpPr>
          <p:nvPr/>
        </p:nvSpPr>
        <p:spPr bwMode="auto">
          <a:xfrm>
            <a:off x="2524594" y="4114800"/>
            <a:ext cx="3876206" cy="68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lnSpc>
                <a:spcPct val="90000"/>
              </a:lnSpc>
              <a:spcBef>
                <a:spcPct val="0"/>
              </a:spcBef>
              <a:spcAft>
                <a:spcPct val="0"/>
              </a:spcAft>
              <a:defRPr sz="2800" b="1" kern="1200">
                <a:solidFill>
                  <a:schemeClr val="bg1"/>
                </a:solidFill>
                <a:latin typeface="+mn-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US" sz="2400" b="0" u="sng" dirty="0" smtClean="0">
                <a:solidFill>
                  <a:schemeClr val="tx1"/>
                </a:solidFill>
                <a:latin typeface="Times New Roman" panose="02020603050405020304" pitchFamily="18" charset="0"/>
                <a:cs typeface="Times New Roman" panose="02020603050405020304" pitchFamily="18" charset="0"/>
              </a:rPr>
              <a:t>Intra-peritoneal</a:t>
            </a:r>
            <a:r>
              <a:rPr lang="en-US" sz="2400" b="0" dirty="0" smtClean="0">
                <a:solidFill>
                  <a:schemeClr val="tx1"/>
                </a:solidFill>
                <a:latin typeface="Times New Roman" panose="02020603050405020304" pitchFamily="18" charset="0"/>
                <a:cs typeface="Times New Roman" panose="02020603050405020304" pitchFamily="18" charset="0"/>
              </a:rPr>
              <a:t>: </a:t>
            </a:r>
            <a:r>
              <a:rPr lang="en-US" sz="2000" b="0" dirty="0" smtClean="0">
                <a:solidFill>
                  <a:schemeClr val="tx1"/>
                </a:solidFill>
                <a:latin typeface="Times New Roman" panose="02020603050405020304" pitchFamily="18" charset="0"/>
                <a:cs typeface="Times New Roman" panose="02020603050405020304" pitchFamily="18" charset="0"/>
              </a:rPr>
              <a:t>Ovarian cancer</a:t>
            </a:r>
          </a:p>
        </p:txBody>
      </p:sp>
      <p:sp>
        <p:nvSpPr>
          <p:cNvPr id="9" name="Title 2"/>
          <p:cNvSpPr txBox="1">
            <a:spLocks/>
          </p:cNvSpPr>
          <p:nvPr/>
        </p:nvSpPr>
        <p:spPr bwMode="auto">
          <a:xfrm>
            <a:off x="242254" y="1371600"/>
            <a:ext cx="3339146" cy="6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2500"/>
          </a:bodyPr>
          <a:lstStyle>
            <a:lvl1pPr algn="l" rtl="0" eaLnBrk="0" fontAlgn="base" hangingPunct="0">
              <a:lnSpc>
                <a:spcPct val="90000"/>
              </a:lnSpc>
              <a:spcBef>
                <a:spcPct val="0"/>
              </a:spcBef>
              <a:spcAft>
                <a:spcPct val="0"/>
              </a:spcAft>
              <a:defRPr sz="2800" b="1" kern="1200">
                <a:solidFill>
                  <a:schemeClr val="bg1"/>
                </a:solidFill>
                <a:latin typeface="+mn-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US" sz="2400" b="0" u="sng" dirty="0" smtClean="0">
                <a:solidFill>
                  <a:schemeClr val="tx1"/>
                </a:solidFill>
                <a:latin typeface="Times New Roman" panose="02020603050405020304" pitchFamily="18" charset="0"/>
                <a:cs typeface="Times New Roman" panose="02020603050405020304" pitchFamily="18" charset="0"/>
              </a:rPr>
              <a:t>Intra-vesical</a:t>
            </a:r>
            <a:r>
              <a:rPr lang="en-US" sz="2400" b="0" dirty="0" smtClean="0">
                <a:solidFill>
                  <a:schemeClr val="tx1"/>
                </a:solidFill>
                <a:latin typeface="Times New Roman" panose="02020603050405020304" pitchFamily="18" charset="0"/>
                <a:cs typeface="Times New Roman" panose="02020603050405020304" pitchFamily="18" charset="0"/>
              </a:rPr>
              <a:t>: </a:t>
            </a:r>
            <a:r>
              <a:rPr lang="en-US" sz="2000" b="0" dirty="0" smtClean="0">
                <a:solidFill>
                  <a:schemeClr val="tx1"/>
                </a:solidFill>
                <a:latin typeface="Times New Roman" panose="02020603050405020304" pitchFamily="18" charset="0"/>
                <a:cs typeface="Times New Roman" panose="02020603050405020304" pitchFamily="18" charset="0"/>
              </a:rPr>
              <a:t>Bladder cancer</a:t>
            </a:r>
          </a:p>
        </p:txBody>
      </p:sp>
      <p:pic>
        <p:nvPicPr>
          <p:cNvPr id="10" name="Picture 3" descr="fig3I"/>
          <p:cNvPicPr>
            <a:picLocks noChangeAspect="1" noChangeArrowheads="1"/>
          </p:cNvPicPr>
          <p:nvPr/>
        </p:nvPicPr>
        <p:blipFill>
          <a:blip r:embed="rId6" cstate="print"/>
          <a:srcRect/>
          <a:stretch>
            <a:fillRect/>
          </a:stretch>
        </p:blipFill>
        <p:spPr>
          <a:xfrm>
            <a:off x="51227" y="2101401"/>
            <a:ext cx="2153890" cy="1662898"/>
          </a:xfrm>
          <a:prstGeom prst="rect">
            <a:avLst/>
          </a:prstGeom>
          <a:noFill/>
        </p:spPr>
      </p:pic>
      <p:pic>
        <p:nvPicPr>
          <p:cNvPr id="11" name="Picture 4"/>
          <p:cNvPicPr>
            <a:picLocks noChangeAspect="1" noChangeArrowheads="1"/>
          </p:cNvPicPr>
          <p:nvPr/>
        </p:nvPicPr>
        <p:blipFill>
          <a:blip r:embed="rId7" cstate="print"/>
          <a:srcRect/>
          <a:stretch>
            <a:fillRect/>
          </a:stretch>
        </p:blipFill>
        <p:spPr>
          <a:xfrm>
            <a:off x="2487714" y="2152388"/>
            <a:ext cx="1995122" cy="1444845"/>
          </a:xfrm>
          <a:prstGeom prst="rect">
            <a:avLst/>
          </a:prstGeom>
          <a:noFill/>
          <a:ln>
            <a:solidFill>
              <a:schemeClr val="tx1"/>
            </a:solidFill>
          </a:ln>
        </p:spPr>
      </p:pic>
      <p:graphicFrame>
        <p:nvGraphicFramePr>
          <p:cNvPr id="16" name="Object 9"/>
          <p:cNvGraphicFramePr>
            <a:graphicFrameLocks noChangeAspect="1"/>
          </p:cNvGraphicFramePr>
          <p:nvPr>
            <p:extLst>
              <p:ext uri="{D42A27DB-BD31-4B8C-83A1-F6EECF244321}">
                <p14:modId xmlns:p14="http://schemas.microsoft.com/office/powerpoint/2010/main" val="3982011690"/>
              </p:ext>
            </p:extLst>
          </p:nvPr>
        </p:nvGraphicFramePr>
        <p:xfrm>
          <a:off x="2587978" y="4842823"/>
          <a:ext cx="3889022" cy="1704852"/>
        </p:xfrm>
        <a:graphic>
          <a:graphicData uri="http://schemas.openxmlformats.org/presentationml/2006/ole">
            <mc:AlternateContent xmlns:mc="http://schemas.openxmlformats.org/markup-compatibility/2006">
              <mc:Choice xmlns:v="urn:schemas-microsoft-com:vml" Requires="v">
                <p:oleObj spid="_x0000_s8347" name="Chart" r:id="rId9" imgW="4819802" imgH="3238500" progId="Excel.Sheet.8">
                  <p:embed/>
                </p:oleObj>
              </mc:Choice>
              <mc:Fallback>
                <p:oleObj name="Chart" r:id="rId9" imgW="4819802" imgH="3238500" progId="Excel.Sheet.8">
                  <p:embed/>
                  <p:pic>
                    <p:nvPicPr>
                      <p:cNvPr id="0" name="Picture 3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87978" y="4842823"/>
                        <a:ext cx="3889022" cy="17048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itle 2"/>
          <p:cNvSpPr txBox="1">
            <a:spLocks/>
          </p:cNvSpPr>
          <p:nvPr/>
        </p:nvSpPr>
        <p:spPr bwMode="auto">
          <a:xfrm>
            <a:off x="4863836" y="1369718"/>
            <a:ext cx="4203964" cy="6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2500"/>
          </a:bodyPr>
          <a:lstStyle>
            <a:lvl1pPr algn="l" rtl="0" eaLnBrk="0" fontAlgn="base" hangingPunct="0">
              <a:lnSpc>
                <a:spcPct val="90000"/>
              </a:lnSpc>
              <a:spcBef>
                <a:spcPct val="0"/>
              </a:spcBef>
              <a:spcAft>
                <a:spcPct val="0"/>
              </a:spcAft>
              <a:defRPr sz="2800" b="1" kern="1200">
                <a:solidFill>
                  <a:schemeClr val="bg1"/>
                </a:solidFill>
                <a:latin typeface="+mn-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US" sz="2400" b="0" u="sng" dirty="0" smtClean="0">
                <a:solidFill>
                  <a:schemeClr val="tx1"/>
                </a:solidFill>
                <a:latin typeface="Times New Roman" panose="02020603050405020304" pitchFamily="18" charset="0"/>
                <a:cs typeface="Times New Roman" panose="02020603050405020304" pitchFamily="18" charset="0"/>
              </a:rPr>
              <a:t>Intra-arterial</a:t>
            </a:r>
            <a:r>
              <a:rPr lang="en-US" sz="2400" b="0" dirty="0" smtClean="0">
                <a:solidFill>
                  <a:schemeClr val="tx1"/>
                </a:solidFill>
                <a:latin typeface="Times New Roman" panose="02020603050405020304" pitchFamily="18" charset="0"/>
                <a:cs typeface="Times New Roman" panose="02020603050405020304" pitchFamily="18" charset="0"/>
              </a:rPr>
              <a:t>: Metastatic </a:t>
            </a:r>
            <a:r>
              <a:rPr lang="en-US" sz="2000" b="0" dirty="0" smtClean="0">
                <a:solidFill>
                  <a:schemeClr val="tx1"/>
                </a:solidFill>
                <a:latin typeface="Times New Roman" panose="02020603050405020304" pitchFamily="18" charset="0"/>
                <a:cs typeface="Times New Roman" panose="02020603050405020304" pitchFamily="18" charset="0"/>
              </a:rPr>
              <a:t>Liver cancer</a:t>
            </a:r>
          </a:p>
        </p:txBody>
      </p:sp>
      <p:pic>
        <p:nvPicPr>
          <p:cNvPr id="14" name="Picture 12"/>
          <p:cNvPicPr>
            <a:picLocks noChangeAspect="1" noChangeArrowheads="1"/>
          </p:cNvPicPr>
          <p:nvPr/>
        </p:nvPicPr>
        <p:blipFill>
          <a:blip r:embed="rId11" cstate="print"/>
          <a:srcRect/>
          <a:stretch>
            <a:fillRect/>
          </a:stretch>
        </p:blipFill>
        <p:spPr bwMode="auto">
          <a:xfrm>
            <a:off x="5675417" y="1946798"/>
            <a:ext cx="3025080" cy="2015072"/>
          </a:xfrm>
          <a:prstGeom prst="rect">
            <a:avLst/>
          </a:prstGeom>
          <a:noFill/>
          <a:ln w="9525">
            <a:noFill/>
            <a:miter lim="800000"/>
            <a:headEnd/>
            <a:tailEnd/>
          </a:ln>
        </p:spPr>
      </p:pic>
      <p:sp>
        <p:nvSpPr>
          <p:cNvPr id="12" name="Slide Number Placeholder 14"/>
          <p:cNvSpPr txBox="1">
            <a:spLocks/>
          </p:cNvSpPr>
          <p:nvPr/>
        </p:nvSpPr>
        <p:spPr>
          <a:xfrm>
            <a:off x="6019800" y="6381750"/>
            <a:ext cx="838200" cy="476250"/>
          </a:xfrm>
          <a:prstGeom prst="rect">
            <a:avLst/>
          </a:prstGeom>
          <a:noFill/>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898989"/>
                </a:solidFill>
                <a:effectLst/>
                <a:uLnTx/>
                <a:uFillTx/>
                <a:latin typeface="+mn-lt"/>
                <a:ea typeface="+mn-ea"/>
                <a:cs typeface="+mn-cs"/>
              </a:rPr>
              <a:t>22</a:t>
            </a:r>
          </a:p>
        </p:txBody>
      </p:sp>
      <p:sp>
        <p:nvSpPr>
          <p:cNvPr id="2" name="מציין מיקום של מספר שקופית 1"/>
          <p:cNvSpPr>
            <a:spLocks noGrp="1"/>
          </p:cNvSpPr>
          <p:nvPr>
            <p:ph type="sldNum" sz="quarter" idx="12"/>
          </p:nvPr>
        </p:nvSpPr>
        <p:spPr/>
        <p:txBody>
          <a:bodyPr/>
          <a:lstStyle/>
          <a:p>
            <a:fld id="{028D9796-2F01-44CB-8AF9-50594A060495}" type="slidenum">
              <a:rPr lang="en-US" smtClean="0">
                <a:solidFill>
                  <a:prstClr val="black">
                    <a:tint val="75000"/>
                  </a:prstClr>
                </a:solidFill>
              </a:rPr>
              <a:pPr/>
              <a:t>26</a:t>
            </a:fld>
            <a:endParaRPr lang="en-US">
              <a:solidFill>
                <a:prstClr val="black">
                  <a:tint val="75000"/>
                </a:prstClr>
              </a:solidFill>
            </a:endParaRPr>
          </a:p>
        </p:txBody>
      </p:sp>
      <p:pic>
        <p:nvPicPr>
          <p:cNvPr id="5" name="שמע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20017084"/>
      </p:ext>
    </p:extLst>
  </p:cSld>
  <p:clrMapOvr>
    <a:masterClrMapping/>
  </p:clrMapOvr>
  <mc:AlternateContent xmlns:mc="http://schemas.openxmlformats.org/markup-compatibility/2006" xmlns:p14="http://schemas.microsoft.com/office/powerpoint/2010/main">
    <mc:Choice Requires="p14">
      <p:transition spd="slow" p14:dur="2000" advTm="36189"/>
    </mc:Choice>
    <mc:Fallback xmlns="">
      <p:transition spd="slow" advTm="36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1"/>
          <p:cNvSpPr txBox="1">
            <a:spLocks noGrp="1"/>
          </p:cNvSpPr>
          <p:nvPr>
            <p:ph type="ctrTitle"/>
          </p:nvPr>
        </p:nvSpPr>
        <p:spPr>
          <a:xfrm>
            <a:off x="685800" y="2133600"/>
            <a:ext cx="7772400" cy="1470025"/>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cs typeface="Times New Roman" panose="02020603050405020304" pitchFamily="18" charset="0"/>
              </a:rPr>
              <a:t>BC-819 in clinical trials</a:t>
            </a:r>
            <a:endParaRPr lang="en-US" sz="3200" dirty="0"/>
          </a:p>
        </p:txBody>
      </p:sp>
      <p:pic>
        <p:nvPicPr>
          <p:cNvPr id="3" name="תמונה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6600" y="3657600"/>
            <a:ext cx="2217420" cy="685194"/>
          </a:xfrm>
          <a:prstGeom prst="rect">
            <a:avLst/>
          </a:prstGeom>
        </p:spPr>
      </p:pic>
      <p:sp>
        <p:nvSpPr>
          <p:cNvPr id="2" name="מציין מיקום של מספר שקופית 1"/>
          <p:cNvSpPr>
            <a:spLocks noGrp="1"/>
          </p:cNvSpPr>
          <p:nvPr>
            <p:ph type="sldNum" sz="quarter" idx="12"/>
          </p:nvPr>
        </p:nvSpPr>
        <p:spPr/>
        <p:txBody>
          <a:bodyPr/>
          <a:lstStyle/>
          <a:p>
            <a:fld id="{028D9796-2F01-44CB-8AF9-50594A060495}" type="slidenum">
              <a:rPr lang="en-US" smtClean="0">
                <a:solidFill>
                  <a:prstClr val="black">
                    <a:tint val="75000"/>
                  </a:prstClr>
                </a:solidFill>
              </a:rPr>
              <a:pPr/>
              <a:t>27</a:t>
            </a:fld>
            <a:endParaRPr lang="en-US">
              <a:solidFill>
                <a:prstClr val="black">
                  <a:tint val="75000"/>
                </a:prstClr>
              </a:solidFill>
            </a:endParaRPr>
          </a:p>
        </p:txBody>
      </p:sp>
      <p:pic>
        <p:nvPicPr>
          <p:cNvPr id="6" name="שמע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81863845"/>
      </p:ext>
    </p:extLst>
  </p:cSld>
  <p:clrMapOvr>
    <a:masterClrMapping/>
  </p:clrMapOvr>
  <mc:AlternateContent xmlns:mc="http://schemas.openxmlformats.org/markup-compatibility/2006" xmlns:p14="http://schemas.microsoft.com/office/powerpoint/2010/main">
    <mc:Choice Requires="p14">
      <p:transition spd="slow" p14:dur="2000" advTm="24430"/>
    </mc:Choice>
    <mc:Fallback xmlns="">
      <p:transition spd="slow" advTm="24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BC-819 clinical trials</a:t>
            </a:r>
            <a:endParaRPr lang="he-IL" dirty="0"/>
          </a:p>
        </p:txBody>
      </p:sp>
      <p:sp>
        <p:nvSpPr>
          <p:cNvPr id="3" name="Content Placeholder 2"/>
          <p:cNvSpPr>
            <a:spLocks noGrp="1"/>
          </p:cNvSpPr>
          <p:nvPr>
            <p:ph idx="1"/>
          </p:nvPr>
        </p:nvSpPr>
        <p:spPr>
          <a:xfrm>
            <a:off x="457200" y="1371600"/>
            <a:ext cx="8229600" cy="4754563"/>
          </a:xfrm>
        </p:spPr>
        <p:txBody>
          <a:bodyPr>
            <a:normAutofit lnSpcReduction="10000"/>
          </a:bodyPr>
          <a:lstStyle/>
          <a:p>
            <a:pPr marL="342900" lvl="1" indent="-342900">
              <a:lnSpc>
                <a:spcPct val="150000"/>
              </a:lnSpc>
              <a:buFont typeface="Arial" pitchFamily="34" charset="0"/>
              <a:buChar char="•"/>
            </a:pPr>
            <a:r>
              <a:rPr lang="en-GB" sz="2400" dirty="0" smtClean="0"/>
              <a:t>BC-819 has shown an excellent safety profile. In 130 patients treated with 1,796 doses, only 3 out of 56 SAEs reported were possibly drug related.</a:t>
            </a:r>
          </a:p>
          <a:p>
            <a:pPr>
              <a:lnSpc>
                <a:spcPct val="150000"/>
              </a:lnSpc>
            </a:pPr>
            <a:r>
              <a:rPr lang="en-US" sz="2400" dirty="0" smtClean="0"/>
              <a:t>Completed 4 Phase I/</a:t>
            </a:r>
            <a:r>
              <a:rPr lang="en-US" sz="2400" dirty="0" err="1" smtClean="0"/>
              <a:t>IIa</a:t>
            </a:r>
            <a:r>
              <a:rPr lang="en-US" sz="2400" dirty="0" smtClean="0"/>
              <a:t> clinical studies showing good safety and tolerability in patients:</a:t>
            </a:r>
          </a:p>
          <a:p>
            <a:pPr lvl="1">
              <a:lnSpc>
                <a:spcPct val="150000"/>
              </a:lnSpc>
            </a:pPr>
            <a:r>
              <a:rPr lang="en-US" sz="2000" dirty="0" smtClean="0"/>
              <a:t>Bladder (standalone and combination with BCG - standard of care), Pancreatic and Ovarian Cancer</a:t>
            </a:r>
          </a:p>
          <a:p>
            <a:pPr>
              <a:lnSpc>
                <a:spcPct val="150000"/>
              </a:lnSpc>
            </a:pPr>
            <a:r>
              <a:rPr lang="en-US" sz="2400" dirty="0" smtClean="0"/>
              <a:t>Positive results in two Phase </a:t>
            </a:r>
            <a:r>
              <a:rPr lang="en-US" sz="2400" dirty="0" err="1" smtClean="0"/>
              <a:t>IIb</a:t>
            </a:r>
            <a:r>
              <a:rPr lang="en-US" sz="2400" dirty="0" smtClean="0"/>
              <a:t> efficacy studies:</a:t>
            </a:r>
          </a:p>
          <a:p>
            <a:pPr lvl="1">
              <a:lnSpc>
                <a:spcPct val="150000"/>
              </a:lnSpc>
            </a:pPr>
            <a:r>
              <a:rPr lang="en-US" sz="2000" dirty="0" smtClean="0"/>
              <a:t>Bladder and Pancreatic cancer</a:t>
            </a:r>
          </a:p>
          <a:p>
            <a:pPr>
              <a:lnSpc>
                <a:spcPct val="150000"/>
              </a:lnSpc>
            </a:pPr>
            <a:endParaRPr lang="he-IL" dirty="0"/>
          </a:p>
        </p:txBody>
      </p:sp>
      <p:sp>
        <p:nvSpPr>
          <p:cNvPr id="4" name="Slide Number Placeholder 3"/>
          <p:cNvSpPr>
            <a:spLocks noGrp="1"/>
          </p:cNvSpPr>
          <p:nvPr>
            <p:ph type="sldNum" sz="quarter" idx="12"/>
          </p:nvPr>
        </p:nvSpPr>
        <p:spPr/>
        <p:txBody>
          <a:bodyPr/>
          <a:lstStyle/>
          <a:p>
            <a:fld id="{028D9796-2F01-44CB-8AF9-50594A060495}" type="slidenum">
              <a:rPr lang="en-US" smtClean="0">
                <a:solidFill>
                  <a:prstClr val="black">
                    <a:tint val="75000"/>
                  </a:prstClr>
                </a:solidFill>
              </a:rPr>
              <a:pPr/>
              <a:t>28</a:t>
            </a:fld>
            <a:endParaRPr lang="en-US">
              <a:solidFill>
                <a:prstClr val="black">
                  <a:tint val="75000"/>
                </a:prstClr>
              </a:solidFill>
            </a:endParaRPr>
          </a:p>
        </p:txBody>
      </p:sp>
      <p:pic>
        <p:nvPicPr>
          <p:cNvPr id="6" name="שמע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06952140"/>
      </p:ext>
    </p:extLst>
  </p:cSld>
  <p:clrMapOvr>
    <a:masterClrMapping/>
  </p:clrMapOvr>
  <mc:AlternateContent xmlns:mc="http://schemas.openxmlformats.org/markup-compatibility/2006" xmlns:p14="http://schemas.microsoft.com/office/powerpoint/2010/main">
    <mc:Choice Requires="p14">
      <p:transition spd="slow" p14:dur="2000" advTm="46120"/>
    </mc:Choice>
    <mc:Fallback xmlns="">
      <p:transition spd="slow" advTm="46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smtClean="0"/>
              <a:t>Future clinical trials (</a:t>
            </a:r>
            <a:r>
              <a:rPr lang="en-US" dirty="0" smtClean="0">
                <a:solidFill>
                  <a:schemeClr val="bg2">
                    <a:lumMod val="25000"/>
                  </a:schemeClr>
                </a:solidFill>
                <a:latin typeface="Calibri" pitchFamily="34" charset="0"/>
              </a:rPr>
              <a:t>to start in 2016)</a:t>
            </a:r>
            <a:endParaRPr lang="he-IL" dirty="0"/>
          </a:p>
        </p:txBody>
      </p:sp>
      <p:sp>
        <p:nvSpPr>
          <p:cNvPr id="3" name="Content Placeholder 2"/>
          <p:cNvSpPr>
            <a:spLocks noGrp="1"/>
          </p:cNvSpPr>
          <p:nvPr>
            <p:ph idx="1"/>
          </p:nvPr>
        </p:nvSpPr>
        <p:spPr>
          <a:xfrm>
            <a:off x="457200" y="1219200"/>
            <a:ext cx="8229600" cy="4906963"/>
          </a:xfrm>
        </p:spPr>
        <p:txBody>
          <a:bodyPr/>
          <a:lstStyle/>
          <a:p>
            <a:r>
              <a:rPr lang="en-US" sz="2400" b="1" dirty="0" smtClean="0">
                <a:solidFill>
                  <a:schemeClr val="bg2">
                    <a:lumMod val="25000"/>
                  </a:schemeClr>
                </a:solidFill>
                <a:latin typeface="Calibri" pitchFamily="34" charset="0"/>
              </a:rPr>
              <a:t>Bladder Cancer Ph3 trials :</a:t>
            </a:r>
          </a:p>
          <a:p>
            <a:pPr lvl="1">
              <a:buFont typeface="Wingdings" panose="05000000000000000000" pitchFamily="2" charset="2"/>
              <a:buChar char="§"/>
            </a:pPr>
            <a:r>
              <a:rPr lang="en-US" sz="2000" dirty="0" smtClean="0">
                <a:solidFill>
                  <a:schemeClr val="bg2">
                    <a:lumMod val="25000"/>
                  </a:schemeClr>
                </a:solidFill>
                <a:latin typeface="Calibri" pitchFamily="34" charset="0"/>
              </a:rPr>
              <a:t>BCG Failure - Randomized, open label, parallel-group study with BCG+BC-819 compared to BCG alone; SPA and fast track</a:t>
            </a:r>
          </a:p>
          <a:p>
            <a:pPr lvl="1">
              <a:buFont typeface="Wingdings" panose="05000000000000000000" pitchFamily="2" charset="2"/>
              <a:buChar char="§"/>
            </a:pPr>
            <a:r>
              <a:rPr lang="en-US" sz="2000" dirty="0" smtClean="0">
                <a:solidFill>
                  <a:schemeClr val="bg2">
                    <a:lumMod val="25000"/>
                  </a:schemeClr>
                </a:solidFill>
                <a:latin typeface="Calibri" pitchFamily="34" charset="0"/>
              </a:rPr>
              <a:t>BCG Unresponsive/Intolerant - </a:t>
            </a:r>
            <a:r>
              <a:rPr lang="en-US" sz="2000" dirty="0" smtClean="0">
                <a:solidFill>
                  <a:schemeClr val="bg2">
                    <a:lumMod val="25000"/>
                  </a:schemeClr>
                </a:solidFill>
              </a:rPr>
              <a:t>Single arm, open-label study with BC-819 alone; Fast track </a:t>
            </a:r>
            <a:endParaRPr lang="en-GB" sz="2000" dirty="0" smtClean="0">
              <a:solidFill>
                <a:schemeClr val="bg2">
                  <a:lumMod val="25000"/>
                </a:schemeClr>
              </a:solidFill>
            </a:endParaRPr>
          </a:p>
          <a:p>
            <a:pPr marL="0" indent="0">
              <a:buNone/>
            </a:pPr>
            <a:endParaRPr lang="en-US" sz="2400" dirty="0" smtClean="0">
              <a:solidFill>
                <a:schemeClr val="bg2">
                  <a:lumMod val="25000"/>
                </a:schemeClr>
              </a:solidFill>
              <a:latin typeface="Calibri" pitchFamily="34" charset="0"/>
            </a:endParaRPr>
          </a:p>
          <a:p>
            <a:endParaRPr lang="he-IL" dirty="0"/>
          </a:p>
        </p:txBody>
      </p:sp>
      <p:sp>
        <p:nvSpPr>
          <p:cNvPr id="4" name="Slide Number Placeholder 3"/>
          <p:cNvSpPr>
            <a:spLocks noGrp="1"/>
          </p:cNvSpPr>
          <p:nvPr>
            <p:ph type="sldNum" sz="quarter" idx="12"/>
          </p:nvPr>
        </p:nvSpPr>
        <p:spPr>
          <a:xfrm>
            <a:off x="6553200" y="6107390"/>
            <a:ext cx="2133600" cy="365125"/>
          </a:xfrm>
        </p:spPr>
        <p:txBody>
          <a:bodyPr/>
          <a:lstStyle/>
          <a:p>
            <a:fld id="{028D9796-2F01-44CB-8AF9-50594A060495}" type="slidenum">
              <a:rPr lang="en-US" smtClean="0">
                <a:solidFill>
                  <a:prstClr val="black">
                    <a:tint val="75000"/>
                  </a:prstClr>
                </a:solidFill>
              </a:rPr>
              <a:pPr/>
              <a:t>29</a:t>
            </a:fld>
            <a:endParaRPr lang="en-US">
              <a:solidFill>
                <a:prstClr val="black">
                  <a:tint val="75000"/>
                </a:prstClr>
              </a:solidFill>
            </a:endParaRPr>
          </a:p>
        </p:txBody>
      </p:sp>
      <p:pic>
        <p:nvPicPr>
          <p:cNvPr id="5" name="Picture 7" descr="http://www.biocancell.com/wp-content/uploads/2014/05/BC821-MOA1.jpg"/>
          <p:cNvPicPr>
            <a:picLocks noChangeAspect="1" noChangeArrowheads="1"/>
          </p:cNvPicPr>
          <p:nvPr/>
        </p:nvPicPr>
        <p:blipFill>
          <a:blip r:embed="rId6" cstate="print"/>
          <a:srcRect/>
          <a:stretch>
            <a:fillRect/>
          </a:stretch>
        </p:blipFill>
        <p:spPr bwMode="auto">
          <a:xfrm>
            <a:off x="5105400" y="3375625"/>
            <a:ext cx="3810000" cy="3032724"/>
          </a:xfrm>
          <a:prstGeom prst="rect">
            <a:avLst/>
          </a:prstGeom>
          <a:noFill/>
          <a:ln w="9525">
            <a:noFill/>
            <a:miter lim="800000"/>
            <a:headEnd/>
            <a:tailEnd/>
          </a:ln>
        </p:spPr>
      </p:pic>
      <p:sp>
        <p:nvSpPr>
          <p:cNvPr id="6" name="TextBox 5"/>
          <p:cNvSpPr txBox="1"/>
          <p:nvPr/>
        </p:nvSpPr>
        <p:spPr>
          <a:xfrm>
            <a:off x="381000" y="3048000"/>
            <a:ext cx="7086600" cy="1046440"/>
          </a:xfrm>
          <a:prstGeom prst="rect">
            <a:avLst/>
          </a:prstGeom>
          <a:noFill/>
        </p:spPr>
        <p:txBody>
          <a:bodyPr wrap="square" rtlCol="0">
            <a:spAutoFit/>
          </a:bodyPr>
          <a:lstStyle/>
          <a:p>
            <a:pPr marL="342900" indent="-342900">
              <a:buFont typeface="Arial" panose="020B0604020202020204" pitchFamily="34" charset="0"/>
              <a:buChar char="•"/>
            </a:pPr>
            <a:r>
              <a:rPr lang="en-US" sz="2400" b="1" dirty="0">
                <a:solidFill>
                  <a:schemeClr val="bg2">
                    <a:lumMod val="25000"/>
                  </a:schemeClr>
                </a:solidFill>
                <a:latin typeface="Calibri" pitchFamily="34" charset="0"/>
              </a:rPr>
              <a:t>BC-821 </a:t>
            </a:r>
            <a:r>
              <a:rPr lang="en-US" sz="2400" b="1" dirty="0" err="1">
                <a:solidFill>
                  <a:schemeClr val="bg2">
                    <a:lumMod val="25000"/>
                  </a:schemeClr>
                </a:solidFill>
                <a:latin typeface="Calibri" pitchFamily="34" charset="0"/>
              </a:rPr>
              <a:t>Ph</a:t>
            </a:r>
            <a:r>
              <a:rPr lang="en-US" sz="2400" b="1" dirty="0">
                <a:solidFill>
                  <a:schemeClr val="bg2">
                    <a:lumMod val="25000"/>
                  </a:schemeClr>
                </a:solidFill>
                <a:latin typeface="Calibri" pitchFamily="34" charset="0"/>
              </a:rPr>
              <a:t> 1/2a trial to start in </a:t>
            </a:r>
            <a:r>
              <a:rPr lang="en-US" sz="2400" b="1" dirty="0" smtClean="0">
                <a:solidFill>
                  <a:schemeClr val="bg2">
                    <a:lumMod val="25000"/>
                  </a:schemeClr>
                </a:solidFill>
                <a:latin typeface="Calibri" pitchFamily="34" charset="0"/>
              </a:rPr>
              <a:t>2016</a:t>
            </a:r>
          </a:p>
          <a:p>
            <a:pPr lvl="1"/>
            <a:endParaRPr lang="en-US" sz="2000" dirty="0">
              <a:solidFill>
                <a:schemeClr val="bg2">
                  <a:lumMod val="25000"/>
                </a:schemeClr>
              </a:solidFill>
              <a:latin typeface="Calibri" pitchFamily="34" charset="0"/>
            </a:endParaRPr>
          </a:p>
          <a:p>
            <a:endParaRPr lang="en-US" dirty="0"/>
          </a:p>
        </p:txBody>
      </p:sp>
      <p:sp>
        <p:nvSpPr>
          <p:cNvPr id="7" name="מלבן 6"/>
          <p:cNvSpPr/>
          <p:nvPr/>
        </p:nvSpPr>
        <p:spPr>
          <a:xfrm>
            <a:off x="457200" y="3608963"/>
            <a:ext cx="3962400" cy="2923877"/>
          </a:xfrm>
          <a:prstGeom prst="rect">
            <a:avLst/>
          </a:prstGeom>
        </p:spPr>
        <p:txBody>
          <a:bodyPr wrap="square">
            <a:spAutoFit/>
          </a:bodyPr>
          <a:lstStyle/>
          <a:p>
            <a:pPr marL="914400" lvl="1" indent="-457200">
              <a:spcBef>
                <a:spcPct val="20000"/>
              </a:spcBef>
              <a:buFont typeface="Wingdings" panose="05000000000000000000" pitchFamily="2" charset="2"/>
              <a:buChar char="§"/>
            </a:pPr>
            <a:r>
              <a:rPr lang="en-US" sz="2000" dirty="0">
                <a:solidFill>
                  <a:schemeClr val="bg2">
                    <a:lumMod val="25000"/>
                  </a:schemeClr>
                </a:solidFill>
                <a:latin typeface="Calibri" pitchFamily="34" charset="0"/>
              </a:rPr>
              <a:t>H19 and IGF2-P4 regulatory elements activate Diphtheria Toxin ‘A’ in cancerous cells</a:t>
            </a:r>
          </a:p>
          <a:p>
            <a:pPr marL="914400" lvl="1" indent="-457200">
              <a:spcBef>
                <a:spcPct val="20000"/>
              </a:spcBef>
              <a:buFont typeface="Wingdings" panose="05000000000000000000" pitchFamily="2" charset="2"/>
              <a:buChar char="§"/>
            </a:pPr>
            <a:r>
              <a:rPr lang="en-US" sz="2000" dirty="0">
                <a:solidFill>
                  <a:schemeClr val="bg2">
                    <a:lumMod val="25000"/>
                  </a:schemeClr>
                </a:solidFill>
                <a:latin typeface="Calibri" pitchFamily="34" charset="0"/>
              </a:rPr>
              <a:t>Developed for IV administration, appropriate for the treatment of most cancer types and their metastases</a:t>
            </a:r>
          </a:p>
        </p:txBody>
      </p:sp>
      <p:pic>
        <p:nvPicPr>
          <p:cNvPr id="9" name="שמע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748462151"/>
      </p:ext>
    </p:extLst>
  </p:cSld>
  <p:clrMapOvr>
    <a:masterClrMapping/>
  </p:clrMapOvr>
  <mc:AlternateContent xmlns:mc="http://schemas.openxmlformats.org/markup-compatibility/2006" xmlns:p14="http://schemas.microsoft.com/office/powerpoint/2010/main">
    <mc:Choice Requires="p14">
      <p:transition spd="slow" p14:dur="2000" advTm="112291"/>
    </mc:Choice>
    <mc:Fallback xmlns="">
      <p:transition spd="slow" advTm="112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ox(in)">
                                      <p:cBhvr>
                                        <p:cTn id="11" dur="2000"/>
                                        <p:tgtEl>
                                          <p:spTgt spid="5"/>
                                        </p:tgtEl>
                                      </p:cBhvr>
                                    </p:animEffect>
                                  </p:childTnLst>
                                </p:cTn>
                              </p:par>
                              <p:par>
                                <p:cTn id="12" presetID="4" presetClass="entr" presetSubtype="16"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ox(in)">
                                      <p:cBhvr>
                                        <p:cTn id="14" dur="2000"/>
                                        <p:tgtEl>
                                          <p:spTgt spid="6"/>
                                        </p:tgtEl>
                                      </p:cBhvr>
                                    </p:animEffect>
                                  </p:childTnLst>
                                </p:cTn>
                              </p:par>
                              <p:par>
                                <p:cTn id="15" presetID="4"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9"/>
                </p:tgtEl>
              </p:cMediaNode>
            </p:audio>
          </p:childTnLst>
        </p:cTn>
      </p:par>
    </p:tnLst>
    <p:bldLst>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כותרת 1"/>
          <p:cNvSpPr txBox="1">
            <a:spLocks noGrp="1"/>
          </p:cNvSpPr>
          <p:nvPr>
            <p:ph type="title"/>
          </p:nvPr>
        </p:nvSpPr>
        <p:spPr>
          <a:xfrm>
            <a:off x="-228600" y="-152400"/>
            <a:ext cx="8229600" cy="1143000"/>
          </a:xfrm>
          <a:prstGeom prst="rect">
            <a:avLst/>
          </a:prstGeom>
          <a:solidFill>
            <a:schemeClr val="bg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cs typeface="Times New Roman" panose="02020603050405020304" pitchFamily="18" charset="0"/>
              </a:rPr>
              <a:t>The H19</a:t>
            </a:r>
            <a:r>
              <a:rPr lang="en-US" sz="4000" dirty="0" smtClean="0"/>
              <a:t> gene</a:t>
            </a:r>
            <a:endParaRPr lang="en-US" sz="4000" dirty="0">
              <a:cs typeface="Times New Roman" panose="02020603050405020304" pitchFamily="18" charset="0"/>
            </a:endParaRPr>
          </a:p>
        </p:txBody>
      </p:sp>
      <p:sp>
        <p:nvSpPr>
          <p:cNvPr id="10" name="מציין מיקום של מספר שקופית 9"/>
          <p:cNvSpPr>
            <a:spLocks noGrp="1"/>
          </p:cNvSpPr>
          <p:nvPr>
            <p:ph type="sldNum" sz="quarter" idx="12"/>
          </p:nvPr>
        </p:nvSpPr>
        <p:spPr>
          <a:xfrm>
            <a:off x="6553200" y="6415782"/>
            <a:ext cx="2133600" cy="365125"/>
          </a:xfrm>
        </p:spPr>
        <p:txBody>
          <a:bodyPr/>
          <a:lstStyle/>
          <a:p>
            <a:fld id="{028D9796-2F01-44CB-8AF9-50594A060495}" type="slidenum">
              <a:rPr lang="en-US" smtClean="0">
                <a:solidFill>
                  <a:prstClr val="black">
                    <a:tint val="75000"/>
                  </a:prstClr>
                </a:solidFill>
              </a:rPr>
              <a:pPr/>
              <a:t>3</a:t>
            </a:fld>
            <a:endParaRPr lang="en-US">
              <a:solidFill>
                <a:prstClr val="black">
                  <a:tint val="75000"/>
                </a:prstClr>
              </a:solidFill>
            </a:endParaRPr>
          </a:p>
        </p:txBody>
      </p:sp>
      <p:grpSp>
        <p:nvGrpSpPr>
          <p:cNvPr id="7" name="Group 3"/>
          <p:cNvGrpSpPr/>
          <p:nvPr/>
        </p:nvGrpSpPr>
        <p:grpSpPr>
          <a:xfrm>
            <a:off x="35496" y="3823470"/>
            <a:ext cx="9073008" cy="367530"/>
            <a:chOff x="35496" y="2690603"/>
            <a:chExt cx="9073008" cy="367530"/>
          </a:xfrm>
        </p:grpSpPr>
        <p:grpSp>
          <p:nvGrpSpPr>
            <p:cNvPr id="8" name="Group 21"/>
            <p:cNvGrpSpPr/>
            <p:nvPr/>
          </p:nvGrpSpPr>
          <p:grpSpPr>
            <a:xfrm>
              <a:off x="869745" y="2690603"/>
              <a:ext cx="7419366" cy="367530"/>
              <a:chOff x="869745" y="2690603"/>
              <a:chExt cx="7419366" cy="367530"/>
            </a:xfrm>
          </p:grpSpPr>
          <p:grpSp>
            <p:nvGrpSpPr>
              <p:cNvPr id="15" name="Group 10"/>
              <p:cNvGrpSpPr/>
              <p:nvPr/>
            </p:nvGrpSpPr>
            <p:grpSpPr>
              <a:xfrm>
                <a:off x="3145695" y="2708920"/>
                <a:ext cx="2868006" cy="334926"/>
                <a:chOff x="221673" y="2685473"/>
                <a:chExt cx="2868006" cy="334923"/>
              </a:xfrm>
            </p:grpSpPr>
            <p:sp>
              <p:nvSpPr>
                <p:cNvPr id="22" name="Freeform 8"/>
                <p:cNvSpPr/>
                <p:nvPr/>
              </p:nvSpPr>
              <p:spPr>
                <a:xfrm>
                  <a:off x="221673" y="2685473"/>
                  <a:ext cx="2694143" cy="311479"/>
                </a:xfrm>
                <a:custGeom>
                  <a:avLst/>
                  <a:gdLst>
                    <a:gd name="connsiteX0" fmla="*/ 0 w 8659091"/>
                    <a:gd name="connsiteY0" fmla="*/ 722745 h 750454"/>
                    <a:gd name="connsiteX1" fmla="*/ 748145 w 8659091"/>
                    <a:gd name="connsiteY1" fmla="*/ 2309 h 750454"/>
                    <a:gd name="connsiteX2" fmla="*/ 1454727 w 8659091"/>
                    <a:gd name="connsiteY2" fmla="*/ 722745 h 750454"/>
                    <a:gd name="connsiteX3" fmla="*/ 2189018 w 8659091"/>
                    <a:gd name="connsiteY3" fmla="*/ 30018 h 750454"/>
                    <a:gd name="connsiteX4" fmla="*/ 2923309 w 8659091"/>
                    <a:gd name="connsiteY4" fmla="*/ 722745 h 750454"/>
                    <a:gd name="connsiteX5" fmla="*/ 3629891 w 8659091"/>
                    <a:gd name="connsiteY5" fmla="*/ 16163 h 750454"/>
                    <a:gd name="connsiteX6" fmla="*/ 4336472 w 8659091"/>
                    <a:gd name="connsiteY6" fmla="*/ 750454 h 750454"/>
                    <a:gd name="connsiteX7" fmla="*/ 5070763 w 8659091"/>
                    <a:gd name="connsiteY7" fmla="*/ 16163 h 750454"/>
                    <a:gd name="connsiteX8" fmla="*/ 5777345 w 8659091"/>
                    <a:gd name="connsiteY8" fmla="*/ 722745 h 750454"/>
                    <a:gd name="connsiteX9" fmla="*/ 6497782 w 8659091"/>
                    <a:gd name="connsiteY9" fmla="*/ 2309 h 750454"/>
                    <a:gd name="connsiteX10" fmla="*/ 7232072 w 8659091"/>
                    <a:gd name="connsiteY10" fmla="*/ 736600 h 750454"/>
                    <a:gd name="connsiteX11" fmla="*/ 7966363 w 8659091"/>
                    <a:gd name="connsiteY11" fmla="*/ 43872 h 750454"/>
                    <a:gd name="connsiteX12" fmla="*/ 8659091 w 8659091"/>
                    <a:gd name="connsiteY12" fmla="*/ 736600 h 75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59091" h="750454">
                      <a:moveTo>
                        <a:pt x="0" y="722745"/>
                      </a:moveTo>
                      <a:cubicBezTo>
                        <a:pt x="252845" y="362527"/>
                        <a:pt x="505691" y="2309"/>
                        <a:pt x="748145" y="2309"/>
                      </a:cubicBezTo>
                      <a:cubicBezTo>
                        <a:pt x="990599" y="2309"/>
                        <a:pt x="1214582" y="718127"/>
                        <a:pt x="1454727" y="722745"/>
                      </a:cubicBezTo>
                      <a:cubicBezTo>
                        <a:pt x="1694872" y="727363"/>
                        <a:pt x="1944254" y="30018"/>
                        <a:pt x="2189018" y="30018"/>
                      </a:cubicBezTo>
                      <a:cubicBezTo>
                        <a:pt x="2433782" y="30018"/>
                        <a:pt x="2683164" y="725054"/>
                        <a:pt x="2923309" y="722745"/>
                      </a:cubicBezTo>
                      <a:cubicBezTo>
                        <a:pt x="3163454" y="720436"/>
                        <a:pt x="3394364" y="11545"/>
                        <a:pt x="3629891" y="16163"/>
                      </a:cubicBezTo>
                      <a:cubicBezTo>
                        <a:pt x="3865418" y="20781"/>
                        <a:pt x="4096327" y="750454"/>
                        <a:pt x="4336472" y="750454"/>
                      </a:cubicBezTo>
                      <a:cubicBezTo>
                        <a:pt x="4576617" y="750454"/>
                        <a:pt x="4830618" y="20781"/>
                        <a:pt x="5070763" y="16163"/>
                      </a:cubicBezTo>
                      <a:cubicBezTo>
                        <a:pt x="5310908" y="11545"/>
                        <a:pt x="5539509" y="725054"/>
                        <a:pt x="5777345" y="722745"/>
                      </a:cubicBezTo>
                      <a:cubicBezTo>
                        <a:pt x="6015181" y="720436"/>
                        <a:pt x="6255328" y="0"/>
                        <a:pt x="6497782" y="2309"/>
                      </a:cubicBezTo>
                      <a:cubicBezTo>
                        <a:pt x="6740236" y="4618"/>
                        <a:pt x="6987309" y="729673"/>
                        <a:pt x="7232072" y="736600"/>
                      </a:cubicBezTo>
                      <a:cubicBezTo>
                        <a:pt x="7476835" y="743527"/>
                        <a:pt x="7728527" y="43872"/>
                        <a:pt x="7966363" y="43872"/>
                      </a:cubicBezTo>
                      <a:cubicBezTo>
                        <a:pt x="8204199" y="43872"/>
                        <a:pt x="8431645" y="390236"/>
                        <a:pt x="8659091" y="736600"/>
                      </a:cubicBezTo>
                    </a:path>
                  </a:pathLst>
                </a:custGeom>
              </p:spPr>
              <p:style>
                <a:lnRef idx="3">
                  <a:schemeClr val="dk1"/>
                </a:lnRef>
                <a:fillRef idx="0">
                  <a:schemeClr val="dk1"/>
                </a:fillRef>
                <a:effectRef idx="2">
                  <a:schemeClr val="dk1"/>
                </a:effectRef>
                <a:fontRef idx="minor">
                  <a:schemeClr val="tx1"/>
                </a:fontRef>
              </p:style>
              <p:txBody>
                <a:bodyPr rtlCol="1" anchor="ctr"/>
                <a:lstStyle/>
                <a:p>
                  <a:pPr algn="ctr"/>
                  <a:endParaRPr lang="he-IL"/>
                </a:p>
              </p:txBody>
            </p:sp>
            <p:sp>
              <p:nvSpPr>
                <p:cNvPr id="23" name="Freeform 9"/>
                <p:cNvSpPr/>
                <p:nvPr/>
              </p:nvSpPr>
              <p:spPr>
                <a:xfrm>
                  <a:off x="395536" y="2708917"/>
                  <a:ext cx="2694143" cy="311479"/>
                </a:xfrm>
                <a:custGeom>
                  <a:avLst/>
                  <a:gdLst>
                    <a:gd name="connsiteX0" fmla="*/ 0 w 8659091"/>
                    <a:gd name="connsiteY0" fmla="*/ 722745 h 750454"/>
                    <a:gd name="connsiteX1" fmla="*/ 748145 w 8659091"/>
                    <a:gd name="connsiteY1" fmla="*/ 2309 h 750454"/>
                    <a:gd name="connsiteX2" fmla="*/ 1454727 w 8659091"/>
                    <a:gd name="connsiteY2" fmla="*/ 722745 h 750454"/>
                    <a:gd name="connsiteX3" fmla="*/ 2189018 w 8659091"/>
                    <a:gd name="connsiteY3" fmla="*/ 30018 h 750454"/>
                    <a:gd name="connsiteX4" fmla="*/ 2923309 w 8659091"/>
                    <a:gd name="connsiteY4" fmla="*/ 722745 h 750454"/>
                    <a:gd name="connsiteX5" fmla="*/ 3629891 w 8659091"/>
                    <a:gd name="connsiteY5" fmla="*/ 16163 h 750454"/>
                    <a:gd name="connsiteX6" fmla="*/ 4336472 w 8659091"/>
                    <a:gd name="connsiteY6" fmla="*/ 750454 h 750454"/>
                    <a:gd name="connsiteX7" fmla="*/ 5070763 w 8659091"/>
                    <a:gd name="connsiteY7" fmla="*/ 16163 h 750454"/>
                    <a:gd name="connsiteX8" fmla="*/ 5777345 w 8659091"/>
                    <a:gd name="connsiteY8" fmla="*/ 722745 h 750454"/>
                    <a:gd name="connsiteX9" fmla="*/ 6497782 w 8659091"/>
                    <a:gd name="connsiteY9" fmla="*/ 2309 h 750454"/>
                    <a:gd name="connsiteX10" fmla="*/ 7232072 w 8659091"/>
                    <a:gd name="connsiteY10" fmla="*/ 736600 h 750454"/>
                    <a:gd name="connsiteX11" fmla="*/ 7966363 w 8659091"/>
                    <a:gd name="connsiteY11" fmla="*/ 43872 h 750454"/>
                    <a:gd name="connsiteX12" fmla="*/ 8659091 w 8659091"/>
                    <a:gd name="connsiteY12" fmla="*/ 736600 h 75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59091" h="750454">
                      <a:moveTo>
                        <a:pt x="0" y="722745"/>
                      </a:moveTo>
                      <a:cubicBezTo>
                        <a:pt x="252845" y="362527"/>
                        <a:pt x="505691" y="2309"/>
                        <a:pt x="748145" y="2309"/>
                      </a:cubicBezTo>
                      <a:cubicBezTo>
                        <a:pt x="990599" y="2309"/>
                        <a:pt x="1214582" y="718127"/>
                        <a:pt x="1454727" y="722745"/>
                      </a:cubicBezTo>
                      <a:cubicBezTo>
                        <a:pt x="1694872" y="727363"/>
                        <a:pt x="1944254" y="30018"/>
                        <a:pt x="2189018" y="30018"/>
                      </a:cubicBezTo>
                      <a:cubicBezTo>
                        <a:pt x="2433782" y="30018"/>
                        <a:pt x="2683164" y="725054"/>
                        <a:pt x="2923309" y="722745"/>
                      </a:cubicBezTo>
                      <a:cubicBezTo>
                        <a:pt x="3163454" y="720436"/>
                        <a:pt x="3394364" y="11545"/>
                        <a:pt x="3629891" y="16163"/>
                      </a:cubicBezTo>
                      <a:cubicBezTo>
                        <a:pt x="3865418" y="20781"/>
                        <a:pt x="4096327" y="750454"/>
                        <a:pt x="4336472" y="750454"/>
                      </a:cubicBezTo>
                      <a:cubicBezTo>
                        <a:pt x="4576617" y="750454"/>
                        <a:pt x="4830618" y="20781"/>
                        <a:pt x="5070763" y="16163"/>
                      </a:cubicBezTo>
                      <a:cubicBezTo>
                        <a:pt x="5310908" y="11545"/>
                        <a:pt x="5539509" y="725054"/>
                        <a:pt x="5777345" y="722745"/>
                      </a:cubicBezTo>
                      <a:cubicBezTo>
                        <a:pt x="6015181" y="720436"/>
                        <a:pt x="6255328" y="0"/>
                        <a:pt x="6497782" y="2309"/>
                      </a:cubicBezTo>
                      <a:cubicBezTo>
                        <a:pt x="6740236" y="4618"/>
                        <a:pt x="6987309" y="729673"/>
                        <a:pt x="7232072" y="736600"/>
                      </a:cubicBezTo>
                      <a:cubicBezTo>
                        <a:pt x="7476835" y="743527"/>
                        <a:pt x="7728527" y="43872"/>
                        <a:pt x="7966363" y="43872"/>
                      </a:cubicBezTo>
                      <a:cubicBezTo>
                        <a:pt x="8204199" y="43872"/>
                        <a:pt x="8431645" y="390236"/>
                        <a:pt x="8659091" y="736600"/>
                      </a:cubicBezTo>
                    </a:path>
                  </a:pathLst>
                </a:custGeom>
                <a:ln>
                  <a:solidFill>
                    <a:schemeClr val="tx1">
                      <a:lumMod val="50000"/>
                      <a:lumOff val="50000"/>
                    </a:schemeClr>
                  </a:solidFill>
                </a:ln>
              </p:spPr>
              <p:style>
                <a:lnRef idx="2">
                  <a:schemeClr val="accent5"/>
                </a:lnRef>
                <a:fillRef idx="0">
                  <a:schemeClr val="accent5"/>
                </a:fillRef>
                <a:effectRef idx="1">
                  <a:schemeClr val="accent5"/>
                </a:effectRef>
                <a:fontRef idx="minor">
                  <a:schemeClr val="tx1"/>
                </a:fontRef>
              </p:style>
              <p:txBody>
                <a:bodyPr rtlCol="1" anchor="ctr"/>
                <a:lstStyle/>
                <a:p>
                  <a:pPr algn="ctr"/>
                  <a:endParaRPr lang="he-IL"/>
                </a:p>
              </p:txBody>
            </p:sp>
          </p:grpSp>
          <p:grpSp>
            <p:nvGrpSpPr>
              <p:cNvPr id="16" name="Group 15"/>
              <p:cNvGrpSpPr/>
              <p:nvPr/>
            </p:nvGrpSpPr>
            <p:grpSpPr>
              <a:xfrm>
                <a:off x="5436096" y="2723208"/>
                <a:ext cx="2853015" cy="334925"/>
                <a:chOff x="221673" y="2699761"/>
                <a:chExt cx="2853015" cy="334922"/>
              </a:xfrm>
            </p:grpSpPr>
            <p:sp>
              <p:nvSpPr>
                <p:cNvPr id="20" name="Freeform 14"/>
                <p:cNvSpPr/>
                <p:nvPr/>
              </p:nvSpPr>
              <p:spPr>
                <a:xfrm>
                  <a:off x="221673" y="2699761"/>
                  <a:ext cx="2694143" cy="311479"/>
                </a:xfrm>
                <a:custGeom>
                  <a:avLst/>
                  <a:gdLst>
                    <a:gd name="connsiteX0" fmla="*/ 0 w 8659091"/>
                    <a:gd name="connsiteY0" fmla="*/ 722745 h 750454"/>
                    <a:gd name="connsiteX1" fmla="*/ 748145 w 8659091"/>
                    <a:gd name="connsiteY1" fmla="*/ 2309 h 750454"/>
                    <a:gd name="connsiteX2" fmla="*/ 1454727 w 8659091"/>
                    <a:gd name="connsiteY2" fmla="*/ 722745 h 750454"/>
                    <a:gd name="connsiteX3" fmla="*/ 2189018 w 8659091"/>
                    <a:gd name="connsiteY3" fmla="*/ 30018 h 750454"/>
                    <a:gd name="connsiteX4" fmla="*/ 2923309 w 8659091"/>
                    <a:gd name="connsiteY4" fmla="*/ 722745 h 750454"/>
                    <a:gd name="connsiteX5" fmla="*/ 3629891 w 8659091"/>
                    <a:gd name="connsiteY5" fmla="*/ 16163 h 750454"/>
                    <a:gd name="connsiteX6" fmla="*/ 4336472 w 8659091"/>
                    <a:gd name="connsiteY6" fmla="*/ 750454 h 750454"/>
                    <a:gd name="connsiteX7" fmla="*/ 5070763 w 8659091"/>
                    <a:gd name="connsiteY7" fmla="*/ 16163 h 750454"/>
                    <a:gd name="connsiteX8" fmla="*/ 5777345 w 8659091"/>
                    <a:gd name="connsiteY8" fmla="*/ 722745 h 750454"/>
                    <a:gd name="connsiteX9" fmla="*/ 6497782 w 8659091"/>
                    <a:gd name="connsiteY9" fmla="*/ 2309 h 750454"/>
                    <a:gd name="connsiteX10" fmla="*/ 7232072 w 8659091"/>
                    <a:gd name="connsiteY10" fmla="*/ 736600 h 750454"/>
                    <a:gd name="connsiteX11" fmla="*/ 7966363 w 8659091"/>
                    <a:gd name="connsiteY11" fmla="*/ 43872 h 750454"/>
                    <a:gd name="connsiteX12" fmla="*/ 8659091 w 8659091"/>
                    <a:gd name="connsiteY12" fmla="*/ 736600 h 75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59091" h="750454">
                      <a:moveTo>
                        <a:pt x="0" y="722745"/>
                      </a:moveTo>
                      <a:cubicBezTo>
                        <a:pt x="252845" y="362527"/>
                        <a:pt x="505691" y="2309"/>
                        <a:pt x="748145" y="2309"/>
                      </a:cubicBezTo>
                      <a:cubicBezTo>
                        <a:pt x="990599" y="2309"/>
                        <a:pt x="1214582" y="718127"/>
                        <a:pt x="1454727" y="722745"/>
                      </a:cubicBezTo>
                      <a:cubicBezTo>
                        <a:pt x="1694872" y="727363"/>
                        <a:pt x="1944254" y="30018"/>
                        <a:pt x="2189018" y="30018"/>
                      </a:cubicBezTo>
                      <a:cubicBezTo>
                        <a:pt x="2433782" y="30018"/>
                        <a:pt x="2683164" y="725054"/>
                        <a:pt x="2923309" y="722745"/>
                      </a:cubicBezTo>
                      <a:cubicBezTo>
                        <a:pt x="3163454" y="720436"/>
                        <a:pt x="3394364" y="11545"/>
                        <a:pt x="3629891" y="16163"/>
                      </a:cubicBezTo>
                      <a:cubicBezTo>
                        <a:pt x="3865418" y="20781"/>
                        <a:pt x="4096327" y="750454"/>
                        <a:pt x="4336472" y="750454"/>
                      </a:cubicBezTo>
                      <a:cubicBezTo>
                        <a:pt x="4576617" y="750454"/>
                        <a:pt x="4830618" y="20781"/>
                        <a:pt x="5070763" y="16163"/>
                      </a:cubicBezTo>
                      <a:cubicBezTo>
                        <a:pt x="5310908" y="11545"/>
                        <a:pt x="5539509" y="725054"/>
                        <a:pt x="5777345" y="722745"/>
                      </a:cubicBezTo>
                      <a:cubicBezTo>
                        <a:pt x="6015181" y="720436"/>
                        <a:pt x="6255328" y="0"/>
                        <a:pt x="6497782" y="2309"/>
                      </a:cubicBezTo>
                      <a:cubicBezTo>
                        <a:pt x="6740236" y="4618"/>
                        <a:pt x="6987309" y="729673"/>
                        <a:pt x="7232072" y="736600"/>
                      </a:cubicBezTo>
                      <a:cubicBezTo>
                        <a:pt x="7476835" y="743527"/>
                        <a:pt x="7728527" y="43872"/>
                        <a:pt x="7966363" y="43872"/>
                      </a:cubicBezTo>
                      <a:cubicBezTo>
                        <a:pt x="8204199" y="43872"/>
                        <a:pt x="8431645" y="390236"/>
                        <a:pt x="8659091" y="736600"/>
                      </a:cubicBezTo>
                    </a:path>
                  </a:pathLst>
                </a:custGeom>
              </p:spPr>
              <p:style>
                <a:lnRef idx="3">
                  <a:schemeClr val="dk1"/>
                </a:lnRef>
                <a:fillRef idx="0">
                  <a:schemeClr val="dk1"/>
                </a:fillRef>
                <a:effectRef idx="2">
                  <a:schemeClr val="dk1"/>
                </a:effectRef>
                <a:fontRef idx="minor">
                  <a:schemeClr val="tx1"/>
                </a:fontRef>
              </p:style>
              <p:txBody>
                <a:bodyPr rtlCol="1" anchor="ctr"/>
                <a:lstStyle/>
                <a:p>
                  <a:pPr algn="ctr"/>
                  <a:endParaRPr lang="he-IL"/>
                </a:p>
              </p:txBody>
            </p:sp>
            <p:sp>
              <p:nvSpPr>
                <p:cNvPr id="21" name="Freeform 15"/>
                <p:cNvSpPr/>
                <p:nvPr/>
              </p:nvSpPr>
              <p:spPr>
                <a:xfrm>
                  <a:off x="380545" y="2723204"/>
                  <a:ext cx="2694143" cy="311479"/>
                </a:xfrm>
                <a:custGeom>
                  <a:avLst/>
                  <a:gdLst>
                    <a:gd name="connsiteX0" fmla="*/ 0 w 8659091"/>
                    <a:gd name="connsiteY0" fmla="*/ 722745 h 750454"/>
                    <a:gd name="connsiteX1" fmla="*/ 748145 w 8659091"/>
                    <a:gd name="connsiteY1" fmla="*/ 2309 h 750454"/>
                    <a:gd name="connsiteX2" fmla="*/ 1454727 w 8659091"/>
                    <a:gd name="connsiteY2" fmla="*/ 722745 h 750454"/>
                    <a:gd name="connsiteX3" fmla="*/ 2189018 w 8659091"/>
                    <a:gd name="connsiteY3" fmla="*/ 30018 h 750454"/>
                    <a:gd name="connsiteX4" fmla="*/ 2923309 w 8659091"/>
                    <a:gd name="connsiteY4" fmla="*/ 722745 h 750454"/>
                    <a:gd name="connsiteX5" fmla="*/ 3629891 w 8659091"/>
                    <a:gd name="connsiteY5" fmla="*/ 16163 h 750454"/>
                    <a:gd name="connsiteX6" fmla="*/ 4336472 w 8659091"/>
                    <a:gd name="connsiteY6" fmla="*/ 750454 h 750454"/>
                    <a:gd name="connsiteX7" fmla="*/ 5070763 w 8659091"/>
                    <a:gd name="connsiteY7" fmla="*/ 16163 h 750454"/>
                    <a:gd name="connsiteX8" fmla="*/ 5777345 w 8659091"/>
                    <a:gd name="connsiteY8" fmla="*/ 722745 h 750454"/>
                    <a:gd name="connsiteX9" fmla="*/ 6497782 w 8659091"/>
                    <a:gd name="connsiteY9" fmla="*/ 2309 h 750454"/>
                    <a:gd name="connsiteX10" fmla="*/ 7232072 w 8659091"/>
                    <a:gd name="connsiteY10" fmla="*/ 736600 h 750454"/>
                    <a:gd name="connsiteX11" fmla="*/ 7966363 w 8659091"/>
                    <a:gd name="connsiteY11" fmla="*/ 43872 h 750454"/>
                    <a:gd name="connsiteX12" fmla="*/ 8659091 w 8659091"/>
                    <a:gd name="connsiteY12" fmla="*/ 736600 h 75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59091" h="750454">
                      <a:moveTo>
                        <a:pt x="0" y="722745"/>
                      </a:moveTo>
                      <a:cubicBezTo>
                        <a:pt x="252845" y="362527"/>
                        <a:pt x="505691" y="2309"/>
                        <a:pt x="748145" y="2309"/>
                      </a:cubicBezTo>
                      <a:cubicBezTo>
                        <a:pt x="990599" y="2309"/>
                        <a:pt x="1214582" y="718127"/>
                        <a:pt x="1454727" y="722745"/>
                      </a:cubicBezTo>
                      <a:cubicBezTo>
                        <a:pt x="1694872" y="727363"/>
                        <a:pt x="1944254" y="30018"/>
                        <a:pt x="2189018" y="30018"/>
                      </a:cubicBezTo>
                      <a:cubicBezTo>
                        <a:pt x="2433782" y="30018"/>
                        <a:pt x="2683164" y="725054"/>
                        <a:pt x="2923309" y="722745"/>
                      </a:cubicBezTo>
                      <a:cubicBezTo>
                        <a:pt x="3163454" y="720436"/>
                        <a:pt x="3394364" y="11545"/>
                        <a:pt x="3629891" y="16163"/>
                      </a:cubicBezTo>
                      <a:cubicBezTo>
                        <a:pt x="3865418" y="20781"/>
                        <a:pt x="4096327" y="750454"/>
                        <a:pt x="4336472" y="750454"/>
                      </a:cubicBezTo>
                      <a:cubicBezTo>
                        <a:pt x="4576617" y="750454"/>
                        <a:pt x="4830618" y="20781"/>
                        <a:pt x="5070763" y="16163"/>
                      </a:cubicBezTo>
                      <a:cubicBezTo>
                        <a:pt x="5310908" y="11545"/>
                        <a:pt x="5539509" y="725054"/>
                        <a:pt x="5777345" y="722745"/>
                      </a:cubicBezTo>
                      <a:cubicBezTo>
                        <a:pt x="6015181" y="720436"/>
                        <a:pt x="6255328" y="0"/>
                        <a:pt x="6497782" y="2309"/>
                      </a:cubicBezTo>
                      <a:cubicBezTo>
                        <a:pt x="6740236" y="4618"/>
                        <a:pt x="6987309" y="729673"/>
                        <a:pt x="7232072" y="736600"/>
                      </a:cubicBezTo>
                      <a:cubicBezTo>
                        <a:pt x="7476835" y="743527"/>
                        <a:pt x="7728527" y="43872"/>
                        <a:pt x="7966363" y="43872"/>
                      </a:cubicBezTo>
                      <a:cubicBezTo>
                        <a:pt x="8204199" y="43872"/>
                        <a:pt x="8431645" y="390236"/>
                        <a:pt x="8659091" y="736600"/>
                      </a:cubicBezTo>
                    </a:path>
                  </a:pathLst>
                </a:custGeom>
                <a:ln>
                  <a:solidFill>
                    <a:schemeClr val="tx1">
                      <a:lumMod val="50000"/>
                      <a:lumOff val="50000"/>
                    </a:schemeClr>
                  </a:solidFill>
                </a:ln>
              </p:spPr>
              <p:style>
                <a:lnRef idx="2">
                  <a:schemeClr val="accent5"/>
                </a:lnRef>
                <a:fillRef idx="0">
                  <a:schemeClr val="accent5"/>
                </a:fillRef>
                <a:effectRef idx="1">
                  <a:schemeClr val="accent5"/>
                </a:effectRef>
                <a:fontRef idx="minor">
                  <a:schemeClr val="tx1"/>
                </a:fontRef>
              </p:style>
              <p:txBody>
                <a:bodyPr rtlCol="1" anchor="ctr"/>
                <a:lstStyle/>
                <a:p>
                  <a:pPr algn="ctr"/>
                  <a:endParaRPr lang="he-IL"/>
                </a:p>
              </p:txBody>
            </p:sp>
          </p:grpSp>
          <p:grpSp>
            <p:nvGrpSpPr>
              <p:cNvPr id="17" name="Group 18"/>
              <p:cNvGrpSpPr/>
              <p:nvPr/>
            </p:nvGrpSpPr>
            <p:grpSpPr>
              <a:xfrm>
                <a:off x="869745" y="2690603"/>
                <a:ext cx="2853718" cy="320638"/>
                <a:chOff x="235258" y="2685473"/>
                <a:chExt cx="2853718" cy="320635"/>
              </a:xfrm>
            </p:grpSpPr>
            <p:sp>
              <p:nvSpPr>
                <p:cNvPr id="18" name="Freeform 12"/>
                <p:cNvSpPr/>
                <p:nvPr/>
              </p:nvSpPr>
              <p:spPr>
                <a:xfrm>
                  <a:off x="235258" y="2685473"/>
                  <a:ext cx="2694143" cy="311479"/>
                </a:xfrm>
                <a:custGeom>
                  <a:avLst/>
                  <a:gdLst>
                    <a:gd name="connsiteX0" fmla="*/ 0 w 8659091"/>
                    <a:gd name="connsiteY0" fmla="*/ 722745 h 750454"/>
                    <a:gd name="connsiteX1" fmla="*/ 748145 w 8659091"/>
                    <a:gd name="connsiteY1" fmla="*/ 2309 h 750454"/>
                    <a:gd name="connsiteX2" fmla="*/ 1454727 w 8659091"/>
                    <a:gd name="connsiteY2" fmla="*/ 722745 h 750454"/>
                    <a:gd name="connsiteX3" fmla="*/ 2189018 w 8659091"/>
                    <a:gd name="connsiteY3" fmla="*/ 30018 h 750454"/>
                    <a:gd name="connsiteX4" fmla="*/ 2923309 w 8659091"/>
                    <a:gd name="connsiteY4" fmla="*/ 722745 h 750454"/>
                    <a:gd name="connsiteX5" fmla="*/ 3629891 w 8659091"/>
                    <a:gd name="connsiteY5" fmla="*/ 16163 h 750454"/>
                    <a:gd name="connsiteX6" fmla="*/ 4336472 w 8659091"/>
                    <a:gd name="connsiteY6" fmla="*/ 750454 h 750454"/>
                    <a:gd name="connsiteX7" fmla="*/ 5070763 w 8659091"/>
                    <a:gd name="connsiteY7" fmla="*/ 16163 h 750454"/>
                    <a:gd name="connsiteX8" fmla="*/ 5777345 w 8659091"/>
                    <a:gd name="connsiteY8" fmla="*/ 722745 h 750454"/>
                    <a:gd name="connsiteX9" fmla="*/ 6497782 w 8659091"/>
                    <a:gd name="connsiteY9" fmla="*/ 2309 h 750454"/>
                    <a:gd name="connsiteX10" fmla="*/ 7232072 w 8659091"/>
                    <a:gd name="connsiteY10" fmla="*/ 736600 h 750454"/>
                    <a:gd name="connsiteX11" fmla="*/ 7966363 w 8659091"/>
                    <a:gd name="connsiteY11" fmla="*/ 43872 h 750454"/>
                    <a:gd name="connsiteX12" fmla="*/ 8659091 w 8659091"/>
                    <a:gd name="connsiteY12" fmla="*/ 736600 h 75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59091" h="750454">
                      <a:moveTo>
                        <a:pt x="0" y="722745"/>
                      </a:moveTo>
                      <a:cubicBezTo>
                        <a:pt x="252845" y="362527"/>
                        <a:pt x="505691" y="2309"/>
                        <a:pt x="748145" y="2309"/>
                      </a:cubicBezTo>
                      <a:cubicBezTo>
                        <a:pt x="990599" y="2309"/>
                        <a:pt x="1214582" y="718127"/>
                        <a:pt x="1454727" y="722745"/>
                      </a:cubicBezTo>
                      <a:cubicBezTo>
                        <a:pt x="1694872" y="727363"/>
                        <a:pt x="1944254" y="30018"/>
                        <a:pt x="2189018" y="30018"/>
                      </a:cubicBezTo>
                      <a:cubicBezTo>
                        <a:pt x="2433782" y="30018"/>
                        <a:pt x="2683164" y="725054"/>
                        <a:pt x="2923309" y="722745"/>
                      </a:cubicBezTo>
                      <a:cubicBezTo>
                        <a:pt x="3163454" y="720436"/>
                        <a:pt x="3394364" y="11545"/>
                        <a:pt x="3629891" y="16163"/>
                      </a:cubicBezTo>
                      <a:cubicBezTo>
                        <a:pt x="3865418" y="20781"/>
                        <a:pt x="4096327" y="750454"/>
                        <a:pt x="4336472" y="750454"/>
                      </a:cubicBezTo>
                      <a:cubicBezTo>
                        <a:pt x="4576617" y="750454"/>
                        <a:pt x="4830618" y="20781"/>
                        <a:pt x="5070763" y="16163"/>
                      </a:cubicBezTo>
                      <a:cubicBezTo>
                        <a:pt x="5310908" y="11545"/>
                        <a:pt x="5539509" y="725054"/>
                        <a:pt x="5777345" y="722745"/>
                      </a:cubicBezTo>
                      <a:cubicBezTo>
                        <a:pt x="6015181" y="720436"/>
                        <a:pt x="6255328" y="0"/>
                        <a:pt x="6497782" y="2309"/>
                      </a:cubicBezTo>
                      <a:cubicBezTo>
                        <a:pt x="6740236" y="4618"/>
                        <a:pt x="6987309" y="729673"/>
                        <a:pt x="7232072" y="736600"/>
                      </a:cubicBezTo>
                      <a:cubicBezTo>
                        <a:pt x="7476835" y="743527"/>
                        <a:pt x="7728527" y="43872"/>
                        <a:pt x="7966363" y="43872"/>
                      </a:cubicBezTo>
                      <a:cubicBezTo>
                        <a:pt x="8204199" y="43872"/>
                        <a:pt x="8431645" y="390236"/>
                        <a:pt x="8659091" y="736600"/>
                      </a:cubicBezTo>
                    </a:path>
                  </a:pathLst>
                </a:custGeom>
              </p:spPr>
              <p:style>
                <a:lnRef idx="3">
                  <a:schemeClr val="dk1"/>
                </a:lnRef>
                <a:fillRef idx="0">
                  <a:schemeClr val="dk1"/>
                </a:fillRef>
                <a:effectRef idx="2">
                  <a:schemeClr val="dk1"/>
                </a:effectRef>
                <a:fontRef idx="minor">
                  <a:schemeClr val="tx1"/>
                </a:fontRef>
              </p:style>
              <p:txBody>
                <a:bodyPr rtlCol="1" anchor="ctr"/>
                <a:lstStyle/>
                <a:p>
                  <a:pPr algn="ctr"/>
                  <a:endParaRPr lang="he-IL"/>
                </a:p>
              </p:txBody>
            </p:sp>
            <p:sp>
              <p:nvSpPr>
                <p:cNvPr id="19" name="Freeform 13"/>
                <p:cNvSpPr/>
                <p:nvPr/>
              </p:nvSpPr>
              <p:spPr>
                <a:xfrm>
                  <a:off x="394833" y="2694629"/>
                  <a:ext cx="2694143" cy="311479"/>
                </a:xfrm>
                <a:custGeom>
                  <a:avLst/>
                  <a:gdLst>
                    <a:gd name="connsiteX0" fmla="*/ 0 w 8659091"/>
                    <a:gd name="connsiteY0" fmla="*/ 722745 h 750454"/>
                    <a:gd name="connsiteX1" fmla="*/ 748145 w 8659091"/>
                    <a:gd name="connsiteY1" fmla="*/ 2309 h 750454"/>
                    <a:gd name="connsiteX2" fmla="*/ 1454727 w 8659091"/>
                    <a:gd name="connsiteY2" fmla="*/ 722745 h 750454"/>
                    <a:gd name="connsiteX3" fmla="*/ 2189018 w 8659091"/>
                    <a:gd name="connsiteY3" fmla="*/ 30018 h 750454"/>
                    <a:gd name="connsiteX4" fmla="*/ 2923309 w 8659091"/>
                    <a:gd name="connsiteY4" fmla="*/ 722745 h 750454"/>
                    <a:gd name="connsiteX5" fmla="*/ 3629891 w 8659091"/>
                    <a:gd name="connsiteY5" fmla="*/ 16163 h 750454"/>
                    <a:gd name="connsiteX6" fmla="*/ 4336472 w 8659091"/>
                    <a:gd name="connsiteY6" fmla="*/ 750454 h 750454"/>
                    <a:gd name="connsiteX7" fmla="*/ 5070763 w 8659091"/>
                    <a:gd name="connsiteY7" fmla="*/ 16163 h 750454"/>
                    <a:gd name="connsiteX8" fmla="*/ 5777345 w 8659091"/>
                    <a:gd name="connsiteY8" fmla="*/ 722745 h 750454"/>
                    <a:gd name="connsiteX9" fmla="*/ 6497782 w 8659091"/>
                    <a:gd name="connsiteY9" fmla="*/ 2309 h 750454"/>
                    <a:gd name="connsiteX10" fmla="*/ 7232072 w 8659091"/>
                    <a:gd name="connsiteY10" fmla="*/ 736600 h 750454"/>
                    <a:gd name="connsiteX11" fmla="*/ 7966363 w 8659091"/>
                    <a:gd name="connsiteY11" fmla="*/ 43872 h 750454"/>
                    <a:gd name="connsiteX12" fmla="*/ 8659091 w 8659091"/>
                    <a:gd name="connsiteY12" fmla="*/ 736600 h 75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59091" h="750454">
                      <a:moveTo>
                        <a:pt x="0" y="722745"/>
                      </a:moveTo>
                      <a:cubicBezTo>
                        <a:pt x="252845" y="362527"/>
                        <a:pt x="505691" y="2309"/>
                        <a:pt x="748145" y="2309"/>
                      </a:cubicBezTo>
                      <a:cubicBezTo>
                        <a:pt x="990599" y="2309"/>
                        <a:pt x="1214582" y="718127"/>
                        <a:pt x="1454727" y="722745"/>
                      </a:cubicBezTo>
                      <a:cubicBezTo>
                        <a:pt x="1694872" y="727363"/>
                        <a:pt x="1944254" y="30018"/>
                        <a:pt x="2189018" y="30018"/>
                      </a:cubicBezTo>
                      <a:cubicBezTo>
                        <a:pt x="2433782" y="30018"/>
                        <a:pt x="2683164" y="725054"/>
                        <a:pt x="2923309" y="722745"/>
                      </a:cubicBezTo>
                      <a:cubicBezTo>
                        <a:pt x="3163454" y="720436"/>
                        <a:pt x="3394364" y="11545"/>
                        <a:pt x="3629891" y="16163"/>
                      </a:cubicBezTo>
                      <a:cubicBezTo>
                        <a:pt x="3865418" y="20781"/>
                        <a:pt x="4096327" y="750454"/>
                        <a:pt x="4336472" y="750454"/>
                      </a:cubicBezTo>
                      <a:cubicBezTo>
                        <a:pt x="4576617" y="750454"/>
                        <a:pt x="4830618" y="20781"/>
                        <a:pt x="5070763" y="16163"/>
                      </a:cubicBezTo>
                      <a:cubicBezTo>
                        <a:pt x="5310908" y="11545"/>
                        <a:pt x="5539509" y="725054"/>
                        <a:pt x="5777345" y="722745"/>
                      </a:cubicBezTo>
                      <a:cubicBezTo>
                        <a:pt x="6015181" y="720436"/>
                        <a:pt x="6255328" y="0"/>
                        <a:pt x="6497782" y="2309"/>
                      </a:cubicBezTo>
                      <a:cubicBezTo>
                        <a:pt x="6740236" y="4618"/>
                        <a:pt x="6987309" y="729673"/>
                        <a:pt x="7232072" y="736600"/>
                      </a:cubicBezTo>
                      <a:cubicBezTo>
                        <a:pt x="7476835" y="743527"/>
                        <a:pt x="7728527" y="43872"/>
                        <a:pt x="7966363" y="43872"/>
                      </a:cubicBezTo>
                      <a:cubicBezTo>
                        <a:pt x="8204199" y="43872"/>
                        <a:pt x="8431645" y="390236"/>
                        <a:pt x="8659091" y="736600"/>
                      </a:cubicBezTo>
                    </a:path>
                  </a:pathLst>
                </a:custGeom>
                <a:ln>
                  <a:solidFill>
                    <a:schemeClr val="tx1">
                      <a:lumMod val="50000"/>
                      <a:lumOff val="50000"/>
                    </a:schemeClr>
                  </a:solidFill>
                </a:ln>
              </p:spPr>
              <p:style>
                <a:lnRef idx="2">
                  <a:schemeClr val="accent5"/>
                </a:lnRef>
                <a:fillRef idx="0">
                  <a:schemeClr val="accent5"/>
                </a:fillRef>
                <a:effectRef idx="1">
                  <a:schemeClr val="accent5"/>
                </a:effectRef>
                <a:fontRef idx="minor">
                  <a:schemeClr val="tx1"/>
                </a:fontRef>
              </p:style>
              <p:txBody>
                <a:bodyPr rtlCol="1" anchor="ctr"/>
                <a:lstStyle/>
                <a:p>
                  <a:pPr algn="ctr"/>
                  <a:endParaRPr lang="he-IL"/>
                </a:p>
              </p:txBody>
            </p:sp>
          </p:grpSp>
        </p:grpSp>
        <p:cxnSp>
          <p:nvCxnSpPr>
            <p:cNvPr id="11" name="Straight Connector 5"/>
            <p:cNvCxnSpPr/>
            <p:nvPr/>
          </p:nvCxnSpPr>
          <p:spPr>
            <a:xfrm>
              <a:off x="8388424" y="2924944"/>
              <a:ext cx="288032" cy="0"/>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6"/>
            <p:cNvCxnSpPr/>
            <p:nvPr/>
          </p:nvCxnSpPr>
          <p:spPr>
            <a:xfrm>
              <a:off x="8820472" y="2924944"/>
              <a:ext cx="288032" cy="0"/>
            </a:xfrm>
            <a:prstGeom prst="line">
              <a:avLst/>
            </a:prstGeom>
            <a:ln>
              <a:tailEnd type="stealth"/>
            </a:ln>
          </p:spPr>
          <p:style>
            <a:lnRef idx="3">
              <a:schemeClr val="dk1"/>
            </a:lnRef>
            <a:fillRef idx="0">
              <a:schemeClr val="dk1"/>
            </a:fillRef>
            <a:effectRef idx="2">
              <a:schemeClr val="dk1"/>
            </a:effectRef>
            <a:fontRef idx="minor">
              <a:schemeClr val="tx1"/>
            </a:fontRef>
          </p:style>
        </p:cxnSp>
        <p:cxnSp>
          <p:nvCxnSpPr>
            <p:cNvPr id="13" name="Straight Connector 7"/>
            <p:cNvCxnSpPr/>
            <p:nvPr/>
          </p:nvCxnSpPr>
          <p:spPr>
            <a:xfrm>
              <a:off x="467544" y="2924944"/>
              <a:ext cx="288032" cy="0"/>
            </a:xfrm>
            <a:prstGeom prst="line">
              <a:avLst/>
            </a:prstGeom>
          </p:spPr>
          <p:style>
            <a:lnRef idx="3">
              <a:schemeClr val="dk1"/>
            </a:lnRef>
            <a:fillRef idx="0">
              <a:schemeClr val="dk1"/>
            </a:fillRef>
            <a:effectRef idx="2">
              <a:schemeClr val="dk1"/>
            </a:effectRef>
            <a:fontRef idx="minor">
              <a:schemeClr val="tx1"/>
            </a:fontRef>
          </p:style>
        </p:cxnSp>
        <p:cxnSp>
          <p:nvCxnSpPr>
            <p:cNvPr id="14" name="Straight Connector 8"/>
            <p:cNvCxnSpPr/>
            <p:nvPr/>
          </p:nvCxnSpPr>
          <p:spPr>
            <a:xfrm>
              <a:off x="35496" y="2924944"/>
              <a:ext cx="288032" cy="0"/>
            </a:xfrm>
            <a:prstGeom prst="line">
              <a:avLst/>
            </a:prstGeom>
            <a:ln>
              <a:headEnd type="stealth"/>
            </a:ln>
          </p:spPr>
          <p:style>
            <a:lnRef idx="3">
              <a:schemeClr val="dk1"/>
            </a:lnRef>
            <a:fillRef idx="0">
              <a:schemeClr val="dk1"/>
            </a:fillRef>
            <a:effectRef idx="2">
              <a:schemeClr val="dk1"/>
            </a:effectRef>
            <a:fontRef idx="minor">
              <a:schemeClr val="tx1"/>
            </a:fontRef>
          </p:style>
        </p:cxnSp>
      </p:grpSp>
      <p:grpSp>
        <p:nvGrpSpPr>
          <p:cNvPr id="24" name="Group 35"/>
          <p:cNvGrpSpPr>
            <a:grpSpLocks/>
          </p:cNvGrpSpPr>
          <p:nvPr/>
        </p:nvGrpSpPr>
        <p:grpSpPr bwMode="auto">
          <a:xfrm>
            <a:off x="3581400" y="4864074"/>
            <a:ext cx="1981200" cy="190500"/>
            <a:chOff x="1104" y="2544"/>
            <a:chExt cx="3492" cy="120"/>
          </a:xfrm>
        </p:grpSpPr>
        <p:grpSp>
          <p:nvGrpSpPr>
            <p:cNvPr id="25" name="Group 7"/>
            <p:cNvGrpSpPr>
              <a:grpSpLocks/>
            </p:cNvGrpSpPr>
            <p:nvPr/>
          </p:nvGrpSpPr>
          <p:grpSpPr bwMode="auto">
            <a:xfrm>
              <a:off x="1104" y="2567"/>
              <a:ext cx="3492" cy="96"/>
              <a:chOff x="391" y="1151"/>
              <a:chExt cx="3492" cy="96"/>
            </a:xfrm>
          </p:grpSpPr>
          <p:sp>
            <p:nvSpPr>
              <p:cNvPr id="27" name="Rectangle 8"/>
              <p:cNvSpPr>
                <a:spLocks noChangeArrowheads="1"/>
              </p:cNvSpPr>
              <p:nvPr/>
            </p:nvSpPr>
            <p:spPr bwMode="auto">
              <a:xfrm>
                <a:off x="391" y="1151"/>
                <a:ext cx="1630" cy="96"/>
              </a:xfrm>
              <a:prstGeom prst="rect">
                <a:avLst/>
              </a:prstGeom>
              <a:solidFill>
                <a:schemeClr val="tx1"/>
              </a:solidFill>
              <a:ln w="9525">
                <a:solidFill>
                  <a:schemeClr val="tx1"/>
                </a:solidFill>
                <a:miter lim="800000"/>
                <a:headEnd/>
                <a:tailEnd/>
              </a:ln>
            </p:spPr>
            <p:txBody>
              <a:bodyPr wrap="none" anchor="ctr"/>
              <a:lstStyle/>
              <a:p>
                <a:pPr algn="l"/>
                <a:endParaRPr lang="he-IL" sz="1800" b="0">
                  <a:solidFill>
                    <a:schemeClr val="tx1"/>
                  </a:solidFill>
                </a:endParaRPr>
              </a:p>
            </p:txBody>
          </p:sp>
          <p:sp>
            <p:nvSpPr>
              <p:cNvPr id="28" name="Line 9"/>
              <p:cNvSpPr>
                <a:spLocks noChangeShapeType="1"/>
              </p:cNvSpPr>
              <p:nvPr/>
            </p:nvSpPr>
            <p:spPr bwMode="auto">
              <a:xfrm>
                <a:off x="2021" y="1199"/>
                <a:ext cx="1862" cy="0"/>
              </a:xfrm>
              <a:prstGeom prst="line">
                <a:avLst/>
              </a:prstGeom>
              <a:noFill/>
              <a:ln w="38100">
                <a:solidFill>
                  <a:schemeClr val="tx1"/>
                </a:solidFill>
                <a:round/>
                <a:headEnd/>
                <a:tailEnd/>
              </a:ln>
            </p:spPr>
            <p:txBody>
              <a:bodyPr/>
              <a:lstStyle/>
              <a:p>
                <a:endParaRPr lang="he-IL"/>
              </a:p>
            </p:txBody>
          </p:sp>
          <p:sp>
            <p:nvSpPr>
              <p:cNvPr id="29" name="Rectangle 10"/>
              <p:cNvSpPr>
                <a:spLocks noChangeArrowheads="1"/>
              </p:cNvSpPr>
              <p:nvPr/>
            </p:nvSpPr>
            <p:spPr bwMode="auto">
              <a:xfrm>
                <a:off x="2176" y="1151"/>
                <a:ext cx="155" cy="96"/>
              </a:xfrm>
              <a:prstGeom prst="rect">
                <a:avLst/>
              </a:prstGeom>
              <a:solidFill>
                <a:schemeClr val="tx1"/>
              </a:solidFill>
              <a:ln w="9525">
                <a:solidFill>
                  <a:schemeClr val="tx1"/>
                </a:solidFill>
                <a:miter lim="800000"/>
                <a:headEnd/>
                <a:tailEnd/>
              </a:ln>
            </p:spPr>
            <p:txBody>
              <a:bodyPr wrap="none" anchor="ctr"/>
              <a:lstStyle/>
              <a:p>
                <a:pPr algn="l"/>
                <a:endParaRPr lang="he-IL" sz="1800" b="0">
                  <a:solidFill>
                    <a:schemeClr val="tx1"/>
                  </a:solidFill>
                </a:endParaRPr>
              </a:p>
            </p:txBody>
          </p:sp>
          <p:sp>
            <p:nvSpPr>
              <p:cNvPr id="30" name="Rectangle 11"/>
              <p:cNvSpPr>
                <a:spLocks noChangeArrowheads="1"/>
              </p:cNvSpPr>
              <p:nvPr/>
            </p:nvSpPr>
            <p:spPr bwMode="auto">
              <a:xfrm>
                <a:off x="2486" y="1151"/>
                <a:ext cx="155" cy="96"/>
              </a:xfrm>
              <a:prstGeom prst="rect">
                <a:avLst/>
              </a:prstGeom>
              <a:solidFill>
                <a:schemeClr val="tx1"/>
              </a:solidFill>
              <a:ln w="9525">
                <a:solidFill>
                  <a:schemeClr val="tx1"/>
                </a:solidFill>
                <a:miter lim="800000"/>
                <a:headEnd/>
                <a:tailEnd/>
              </a:ln>
            </p:spPr>
            <p:txBody>
              <a:bodyPr wrap="none" anchor="ctr"/>
              <a:lstStyle/>
              <a:p>
                <a:pPr algn="l"/>
                <a:endParaRPr lang="he-IL" sz="1800" b="0">
                  <a:solidFill>
                    <a:schemeClr val="tx1"/>
                  </a:solidFill>
                </a:endParaRPr>
              </a:p>
            </p:txBody>
          </p:sp>
          <p:sp>
            <p:nvSpPr>
              <p:cNvPr id="31" name="Rectangle 12"/>
              <p:cNvSpPr>
                <a:spLocks noChangeArrowheads="1"/>
              </p:cNvSpPr>
              <p:nvPr/>
            </p:nvSpPr>
            <p:spPr bwMode="auto">
              <a:xfrm>
                <a:off x="2797" y="1151"/>
                <a:ext cx="155" cy="96"/>
              </a:xfrm>
              <a:prstGeom prst="rect">
                <a:avLst/>
              </a:prstGeom>
              <a:solidFill>
                <a:schemeClr val="tx1"/>
              </a:solidFill>
              <a:ln w="9525">
                <a:solidFill>
                  <a:schemeClr val="tx1"/>
                </a:solidFill>
                <a:miter lim="800000"/>
                <a:headEnd/>
                <a:tailEnd/>
              </a:ln>
            </p:spPr>
            <p:txBody>
              <a:bodyPr wrap="none" anchor="ctr"/>
              <a:lstStyle/>
              <a:p>
                <a:pPr algn="l"/>
                <a:endParaRPr lang="he-IL" sz="1800" b="0">
                  <a:solidFill>
                    <a:schemeClr val="tx1"/>
                  </a:solidFill>
                </a:endParaRPr>
              </a:p>
            </p:txBody>
          </p:sp>
          <p:sp>
            <p:nvSpPr>
              <p:cNvPr id="32" name="Rectangle 13"/>
              <p:cNvSpPr>
                <a:spLocks noChangeArrowheads="1"/>
              </p:cNvSpPr>
              <p:nvPr/>
            </p:nvSpPr>
            <p:spPr bwMode="auto">
              <a:xfrm>
                <a:off x="3185" y="1151"/>
                <a:ext cx="698" cy="96"/>
              </a:xfrm>
              <a:prstGeom prst="rect">
                <a:avLst/>
              </a:prstGeom>
              <a:solidFill>
                <a:schemeClr val="tx1"/>
              </a:solidFill>
              <a:ln w="9525">
                <a:solidFill>
                  <a:schemeClr val="tx1"/>
                </a:solidFill>
                <a:miter lim="800000"/>
                <a:headEnd/>
                <a:tailEnd/>
              </a:ln>
            </p:spPr>
            <p:txBody>
              <a:bodyPr wrap="none" anchor="ctr"/>
              <a:lstStyle/>
              <a:p>
                <a:pPr algn="l"/>
                <a:endParaRPr lang="he-IL" sz="1800" b="0">
                  <a:solidFill>
                    <a:schemeClr val="tx1"/>
                  </a:solidFill>
                </a:endParaRPr>
              </a:p>
            </p:txBody>
          </p:sp>
        </p:grpSp>
        <p:sp>
          <p:nvSpPr>
            <p:cNvPr id="26" name="Rectangle 22"/>
            <p:cNvSpPr>
              <a:spLocks noChangeArrowheads="1"/>
            </p:cNvSpPr>
            <p:nvPr/>
          </p:nvSpPr>
          <p:spPr bwMode="auto">
            <a:xfrm>
              <a:off x="1499" y="2544"/>
              <a:ext cx="589" cy="120"/>
            </a:xfrm>
            <a:prstGeom prst="rect">
              <a:avLst/>
            </a:prstGeom>
            <a:solidFill>
              <a:srgbClr val="DDDDDD"/>
            </a:solidFill>
            <a:ln w="9525">
              <a:solidFill>
                <a:schemeClr val="tx1"/>
              </a:solidFill>
              <a:miter lim="800000"/>
              <a:headEnd/>
              <a:tailEnd/>
            </a:ln>
          </p:spPr>
          <p:txBody>
            <a:bodyPr wrap="none" anchor="ctr"/>
            <a:lstStyle/>
            <a:p>
              <a:pPr algn="l"/>
              <a:endParaRPr lang="he-IL" sz="1800" b="0">
                <a:solidFill>
                  <a:schemeClr val="tx1"/>
                </a:solidFill>
              </a:endParaRPr>
            </a:p>
          </p:txBody>
        </p:sp>
      </p:grpSp>
      <p:cxnSp>
        <p:nvCxnSpPr>
          <p:cNvPr id="33" name="Straight Connector 27"/>
          <p:cNvCxnSpPr>
            <a:endCxn id="27" idx="1"/>
          </p:cNvCxnSpPr>
          <p:nvPr/>
        </p:nvCxnSpPr>
        <p:spPr>
          <a:xfrm flipH="1">
            <a:off x="3581400" y="4225294"/>
            <a:ext cx="126504" cy="7514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28"/>
          <p:cNvCxnSpPr>
            <a:endCxn id="32" idx="3"/>
          </p:cNvCxnSpPr>
          <p:nvPr/>
        </p:nvCxnSpPr>
        <p:spPr>
          <a:xfrm>
            <a:off x="5499348" y="4225294"/>
            <a:ext cx="63252" cy="7514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29"/>
          <p:cNvCxnSpPr/>
          <p:nvPr/>
        </p:nvCxnSpPr>
        <p:spPr>
          <a:xfrm flipV="1">
            <a:off x="5724128" y="4601040"/>
            <a:ext cx="1059039" cy="4070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6" name="Group 31"/>
          <p:cNvGrpSpPr/>
          <p:nvPr/>
        </p:nvGrpSpPr>
        <p:grpSpPr>
          <a:xfrm>
            <a:off x="6783167" y="4132988"/>
            <a:ext cx="2694143" cy="936104"/>
            <a:chOff x="6449857" y="3717032"/>
            <a:chExt cx="2694143" cy="936104"/>
          </a:xfrm>
        </p:grpSpPr>
        <p:sp>
          <p:nvSpPr>
            <p:cNvPr id="37" name="Freeform 32"/>
            <p:cNvSpPr/>
            <p:nvPr/>
          </p:nvSpPr>
          <p:spPr>
            <a:xfrm>
              <a:off x="6449857" y="4077072"/>
              <a:ext cx="2694143" cy="311482"/>
            </a:xfrm>
            <a:custGeom>
              <a:avLst/>
              <a:gdLst>
                <a:gd name="connsiteX0" fmla="*/ 0 w 8659091"/>
                <a:gd name="connsiteY0" fmla="*/ 722745 h 750454"/>
                <a:gd name="connsiteX1" fmla="*/ 748145 w 8659091"/>
                <a:gd name="connsiteY1" fmla="*/ 2309 h 750454"/>
                <a:gd name="connsiteX2" fmla="*/ 1454727 w 8659091"/>
                <a:gd name="connsiteY2" fmla="*/ 722745 h 750454"/>
                <a:gd name="connsiteX3" fmla="*/ 2189018 w 8659091"/>
                <a:gd name="connsiteY3" fmla="*/ 30018 h 750454"/>
                <a:gd name="connsiteX4" fmla="*/ 2923309 w 8659091"/>
                <a:gd name="connsiteY4" fmla="*/ 722745 h 750454"/>
                <a:gd name="connsiteX5" fmla="*/ 3629891 w 8659091"/>
                <a:gd name="connsiteY5" fmla="*/ 16163 h 750454"/>
                <a:gd name="connsiteX6" fmla="*/ 4336472 w 8659091"/>
                <a:gd name="connsiteY6" fmla="*/ 750454 h 750454"/>
                <a:gd name="connsiteX7" fmla="*/ 5070763 w 8659091"/>
                <a:gd name="connsiteY7" fmla="*/ 16163 h 750454"/>
                <a:gd name="connsiteX8" fmla="*/ 5777345 w 8659091"/>
                <a:gd name="connsiteY8" fmla="*/ 722745 h 750454"/>
                <a:gd name="connsiteX9" fmla="*/ 6497782 w 8659091"/>
                <a:gd name="connsiteY9" fmla="*/ 2309 h 750454"/>
                <a:gd name="connsiteX10" fmla="*/ 7232072 w 8659091"/>
                <a:gd name="connsiteY10" fmla="*/ 736600 h 750454"/>
                <a:gd name="connsiteX11" fmla="*/ 7966363 w 8659091"/>
                <a:gd name="connsiteY11" fmla="*/ 43872 h 750454"/>
                <a:gd name="connsiteX12" fmla="*/ 8659091 w 8659091"/>
                <a:gd name="connsiteY12" fmla="*/ 736600 h 75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59091" h="750454">
                  <a:moveTo>
                    <a:pt x="0" y="722745"/>
                  </a:moveTo>
                  <a:cubicBezTo>
                    <a:pt x="252845" y="362527"/>
                    <a:pt x="505691" y="2309"/>
                    <a:pt x="748145" y="2309"/>
                  </a:cubicBezTo>
                  <a:cubicBezTo>
                    <a:pt x="990599" y="2309"/>
                    <a:pt x="1214582" y="718127"/>
                    <a:pt x="1454727" y="722745"/>
                  </a:cubicBezTo>
                  <a:cubicBezTo>
                    <a:pt x="1694872" y="727363"/>
                    <a:pt x="1944254" y="30018"/>
                    <a:pt x="2189018" y="30018"/>
                  </a:cubicBezTo>
                  <a:cubicBezTo>
                    <a:pt x="2433782" y="30018"/>
                    <a:pt x="2683164" y="725054"/>
                    <a:pt x="2923309" y="722745"/>
                  </a:cubicBezTo>
                  <a:cubicBezTo>
                    <a:pt x="3163454" y="720436"/>
                    <a:pt x="3394364" y="11545"/>
                    <a:pt x="3629891" y="16163"/>
                  </a:cubicBezTo>
                  <a:cubicBezTo>
                    <a:pt x="3865418" y="20781"/>
                    <a:pt x="4096327" y="750454"/>
                    <a:pt x="4336472" y="750454"/>
                  </a:cubicBezTo>
                  <a:cubicBezTo>
                    <a:pt x="4576617" y="750454"/>
                    <a:pt x="4830618" y="20781"/>
                    <a:pt x="5070763" y="16163"/>
                  </a:cubicBezTo>
                  <a:cubicBezTo>
                    <a:pt x="5310908" y="11545"/>
                    <a:pt x="5539509" y="725054"/>
                    <a:pt x="5777345" y="722745"/>
                  </a:cubicBezTo>
                  <a:cubicBezTo>
                    <a:pt x="6015181" y="720436"/>
                    <a:pt x="6255328" y="0"/>
                    <a:pt x="6497782" y="2309"/>
                  </a:cubicBezTo>
                  <a:cubicBezTo>
                    <a:pt x="6740236" y="4618"/>
                    <a:pt x="6987309" y="729673"/>
                    <a:pt x="7232072" y="736600"/>
                  </a:cubicBezTo>
                  <a:cubicBezTo>
                    <a:pt x="7476835" y="743527"/>
                    <a:pt x="7728527" y="43872"/>
                    <a:pt x="7966363" y="43872"/>
                  </a:cubicBezTo>
                  <a:cubicBezTo>
                    <a:pt x="8204199" y="43872"/>
                    <a:pt x="8431645" y="390236"/>
                    <a:pt x="8659091" y="736600"/>
                  </a:cubicBezTo>
                </a:path>
              </a:pathLst>
            </a:custGeom>
            <a:ln>
              <a:solidFill>
                <a:schemeClr val="tx1">
                  <a:lumMod val="50000"/>
                  <a:lumOff val="50000"/>
                </a:schemeClr>
              </a:solidFill>
            </a:ln>
          </p:spPr>
          <p:style>
            <a:lnRef idx="2">
              <a:schemeClr val="accent5"/>
            </a:lnRef>
            <a:fillRef idx="0">
              <a:schemeClr val="accent5"/>
            </a:fillRef>
            <a:effectRef idx="1">
              <a:schemeClr val="accent5"/>
            </a:effectRef>
            <a:fontRef idx="minor">
              <a:schemeClr val="tx1"/>
            </a:fontRef>
          </p:style>
          <p:txBody>
            <a:bodyPr rtlCol="1" anchor="ctr"/>
            <a:lstStyle/>
            <a:p>
              <a:pPr algn="ctr"/>
              <a:endParaRPr lang="he-IL"/>
            </a:p>
          </p:txBody>
        </p:sp>
        <p:sp>
          <p:nvSpPr>
            <p:cNvPr id="38" name="Rectangle 33"/>
            <p:cNvSpPr/>
            <p:nvPr/>
          </p:nvSpPr>
          <p:spPr>
            <a:xfrm>
              <a:off x="8178049" y="3717032"/>
              <a:ext cx="965950" cy="936104"/>
            </a:xfrm>
            <a:prstGeom prst="rect">
              <a:avLst/>
            </a:prstGeom>
            <a:solidFill>
              <a:schemeClr val="lt1"/>
            </a:solidFill>
            <a:ln>
              <a:no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grpSp>
      <p:pic>
        <p:nvPicPr>
          <p:cNvPr id="39" name="Picture 2"/>
          <p:cNvPicPr>
            <a:picLocks noChangeAspect="1" noChangeArrowheads="1"/>
          </p:cNvPicPr>
          <p:nvPr/>
        </p:nvPicPr>
        <p:blipFill>
          <a:blip r:embed="rId6" cstate="print"/>
          <a:srcRect/>
          <a:stretch>
            <a:fillRect/>
          </a:stretch>
        </p:blipFill>
        <p:spPr bwMode="auto">
          <a:xfrm rot="5400000">
            <a:off x="2389317" y="5783218"/>
            <a:ext cx="1341030" cy="432048"/>
          </a:xfrm>
          <a:prstGeom prst="rect">
            <a:avLst/>
          </a:prstGeom>
          <a:noFill/>
          <a:ln w="9525">
            <a:noFill/>
            <a:miter lim="800000"/>
            <a:headEnd/>
            <a:tailEnd/>
          </a:ln>
        </p:spPr>
      </p:pic>
      <p:pic>
        <p:nvPicPr>
          <p:cNvPr id="40" name="Picture 2"/>
          <p:cNvPicPr>
            <a:picLocks noChangeAspect="1" noChangeArrowheads="1"/>
          </p:cNvPicPr>
          <p:nvPr/>
        </p:nvPicPr>
        <p:blipFill>
          <a:blip r:embed="rId6" cstate="print"/>
          <a:srcRect/>
          <a:stretch>
            <a:fillRect/>
          </a:stretch>
        </p:blipFill>
        <p:spPr bwMode="auto">
          <a:xfrm rot="5400000">
            <a:off x="3037389" y="5606597"/>
            <a:ext cx="1341030" cy="432048"/>
          </a:xfrm>
          <a:prstGeom prst="rect">
            <a:avLst/>
          </a:prstGeom>
          <a:noFill/>
          <a:ln w="9525">
            <a:noFill/>
            <a:miter lim="800000"/>
            <a:headEnd/>
            <a:tailEnd/>
          </a:ln>
        </p:spPr>
      </p:pic>
      <p:pic>
        <p:nvPicPr>
          <p:cNvPr id="41" name="Picture 2"/>
          <p:cNvPicPr>
            <a:picLocks noChangeAspect="1" noChangeArrowheads="1"/>
          </p:cNvPicPr>
          <p:nvPr/>
        </p:nvPicPr>
        <p:blipFill>
          <a:blip r:embed="rId6" cstate="print"/>
          <a:srcRect/>
          <a:stretch>
            <a:fillRect/>
          </a:stretch>
        </p:blipFill>
        <p:spPr bwMode="auto">
          <a:xfrm rot="5400000">
            <a:off x="3685461" y="5750613"/>
            <a:ext cx="1341030" cy="432048"/>
          </a:xfrm>
          <a:prstGeom prst="rect">
            <a:avLst/>
          </a:prstGeom>
          <a:noFill/>
          <a:ln w="9525">
            <a:noFill/>
            <a:miter lim="800000"/>
            <a:headEnd/>
            <a:tailEnd/>
          </a:ln>
        </p:spPr>
      </p:pic>
      <p:sp>
        <p:nvSpPr>
          <p:cNvPr id="42" name="TextBox 41"/>
          <p:cNvSpPr txBox="1"/>
          <p:nvPr/>
        </p:nvSpPr>
        <p:spPr>
          <a:xfrm>
            <a:off x="2483768" y="6304234"/>
            <a:ext cx="2088232" cy="369332"/>
          </a:xfrm>
          <a:prstGeom prst="rect">
            <a:avLst/>
          </a:prstGeom>
          <a:noFill/>
        </p:spPr>
        <p:txBody>
          <a:bodyPr wrap="square" rtlCol="1">
            <a:spAutoFit/>
          </a:bodyPr>
          <a:lstStyle/>
          <a:p>
            <a:pPr algn="ctr" rtl="0"/>
            <a:r>
              <a:rPr lang="en-US" b="1" dirty="0" smtClean="0">
                <a:solidFill>
                  <a:srgbClr val="FF0000"/>
                </a:solidFill>
              </a:rPr>
              <a:t>miR675</a:t>
            </a:r>
            <a:endParaRPr lang="he-IL" b="1" dirty="0">
              <a:solidFill>
                <a:srgbClr val="FF0000"/>
              </a:solidFill>
            </a:endParaRPr>
          </a:p>
        </p:txBody>
      </p:sp>
      <p:cxnSp>
        <p:nvCxnSpPr>
          <p:cNvPr id="43" name="Straight Connector 44"/>
          <p:cNvCxnSpPr>
            <a:stCxn id="26" idx="1"/>
          </p:cNvCxnSpPr>
          <p:nvPr/>
        </p:nvCxnSpPr>
        <p:spPr>
          <a:xfrm flipH="1">
            <a:off x="2699792" y="4959324"/>
            <a:ext cx="1105713" cy="6968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5"/>
          <p:cNvCxnSpPr>
            <a:stCxn id="26" idx="3"/>
          </p:cNvCxnSpPr>
          <p:nvPr/>
        </p:nvCxnSpPr>
        <p:spPr>
          <a:xfrm>
            <a:off x="4139676" y="4959324"/>
            <a:ext cx="432324" cy="62483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Arrow Connector 46"/>
          <p:cNvCxnSpPr/>
          <p:nvPr/>
        </p:nvCxnSpPr>
        <p:spPr>
          <a:xfrm>
            <a:off x="3860462" y="4427783"/>
            <a:ext cx="1512168" cy="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6849980" y="4792121"/>
            <a:ext cx="2088232" cy="369332"/>
          </a:xfrm>
          <a:prstGeom prst="rect">
            <a:avLst/>
          </a:prstGeom>
          <a:noFill/>
        </p:spPr>
        <p:txBody>
          <a:bodyPr wrap="square" rtlCol="1">
            <a:spAutoFit/>
          </a:bodyPr>
          <a:lstStyle/>
          <a:p>
            <a:pPr algn="ctr" rtl="0"/>
            <a:r>
              <a:rPr lang="en-US" b="1" dirty="0" smtClean="0">
                <a:solidFill>
                  <a:srgbClr val="FF0000"/>
                </a:solidFill>
              </a:rPr>
              <a:t>H19 mRNA 2.3Kb</a:t>
            </a:r>
            <a:endParaRPr lang="he-IL" b="1" dirty="0">
              <a:solidFill>
                <a:srgbClr val="FF0000"/>
              </a:solidFill>
            </a:endParaRPr>
          </a:p>
        </p:txBody>
      </p:sp>
      <p:sp>
        <p:nvSpPr>
          <p:cNvPr id="47" name="TextBox 46"/>
          <p:cNvSpPr txBox="1"/>
          <p:nvPr/>
        </p:nvSpPr>
        <p:spPr>
          <a:xfrm>
            <a:off x="3563888" y="4504034"/>
            <a:ext cx="2088232" cy="369332"/>
          </a:xfrm>
          <a:prstGeom prst="rect">
            <a:avLst/>
          </a:prstGeom>
          <a:noFill/>
        </p:spPr>
        <p:txBody>
          <a:bodyPr wrap="square" rtlCol="1">
            <a:spAutoFit/>
          </a:bodyPr>
          <a:lstStyle/>
          <a:p>
            <a:pPr algn="ctr" rtl="0"/>
            <a:r>
              <a:rPr lang="en-US" b="1" dirty="0" smtClean="0">
                <a:solidFill>
                  <a:srgbClr val="FF0000"/>
                </a:solidFill>
              </a:rPr>
              <a:t>Pre-mRNA</a:t>
            </a:r>
            <a:endParaRPr lang="he-IL" b="1" dirty="0">
              <a:solidFill>
                <a:srgbClr val="FF0000"/>
              </a:solidFill>
            </a:endParaRPr>
          </a:p>
        </p:txBody>
      </p:sp>
      <p:pic>
        <p:nvPicPr>
          <p:cNvPr id="48" name="Picture 1"/>
          <p:cNvPicPr>
            <a:picLocks noChangeAspect="1"/>
          </p:cNvPicPr>
          <p:nvPr/>
        </p:nvPicPr>
        <p:blipFill rotWithShape="1">
          <a:blip r:embed="rId7"/>
          <a:srcRect l="31817"/>
          <a:stretch/>
        </p:blipFill>
        <p:spPr>
          <a:xfrm>
            <a:off x="3920518" y="1066800"/>
            <a:ext cx="4300267" cy="2451870"/>
          </a:xfrm>
          <a:prstGeom prst="rect">
            <a:avLst/>
          </a:prstGeom>
        </p:spPr>
      </p:pic>
      <p:sp>
        <p:nvSpPr>
          <p:cNvPr id="4" name="מלבן 3"/>
          <p:cNvSpPr/>
          <p:nvPr/>
        </p:nvSpPr>
        <p:spPr>
          <a:xfrm>
            <a:off x="6858000" y="3327484"/>
            <a:ext cx="2837656" cy="253916"/>
          </a:xfrm>
          <a:prstGeom prst="rect">
            <a:avLst/>
          </a:prstGeom>
        </p:spPr>
        <p:txBody>
          <a:bodyPr wrap="square" anchor="t">
            <a:spAutoFit/>
          </a:bodyPr>
          <a:lstStyle/>
          <a:p>
            <a:r>
              <a:rPr lang="en-US" sz="1050" dirty="0" err="1" smtClean="0">
                <a:latin typeface="Arial"/>
              </a:rPr>
              <a:t>Arney</a:t>
            </a:r>
            <a:r>
              <a:rPr lang="en-US" sz="1050" dirty="0" smtClean="0">
                <a:latin typeface="Arial"/>
              </a:rPr>
              <a:t>,                         19(1),2003</a:t>
            </a:r>
            <a:endParaRPr lang="en-US" sz="1050" dirty="0">
              <a:latin typeface="Arial"/>
            </a:endParaRPr>
          </a:p>
        </p:txBody>
      </p:sp>
      <p:pic>
        <p:nvPicPr>
          <p:cNvPr id="3" name="שמע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91942643"/>
      </p:ext>
    </p:extLst>
  </p:cSld>
  <p:clrMapOvr>
    <a:masterClrMapping/>
  </p:clrMapOvr>
  <mc:AlternateContent xmlns:mc="http://schemas.openxmlformats.org/markup-compatibility/2006" xmlns:p14="http://schemas.microsoft.com/office/powerpoint/2010/main">
    <mc:Choice Requires="p14">
      <p:transition spd="slow" p14:dur="2000" advTm="32310"/>
    </mc:Choice>
    <mc:Fallback xmlns="">
      <p:transition spd="slow" advTm="32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ox(in)">
                                      <p:cBhvr>
                                        <p:cTn id="11" dur="2000"/>
                                        <p:tgtEl>
                                          <p:spTgt spid="10"/>
                                        </p:tgtEl>
                                      </p:cBhvr>
                                    </p:animEffect>
                                  </p:childTnLst>
                                </p:cTn>
                              </p:par>
                              <p:par>
                                <p:cTn id="12" presetID="4" presetClass="entr" presetSubtype="16"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ox(in)">
                                      <p:cBhvr>
                                        <p:cTn id="14" dur="2000"/>
                                        <p:tgtEl>
                                          <p:spTgt spid="7"/>
                                        </p:tgtEl>
                                      </p:cBhvr>
                                    </p:animEffect>
                                  </p:childTnLst>
                                </p:cTn>
                              </p:par>
                              <p:par>
                                <p:cTn id="15" presetID="4" presetClass="entr" presetSubtype="16"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ox(in)">
                                      <p:cBhvr>
                                        <p:cTn id="17" dur="2000"/>
                                        <p:tgtEl>
                                          <p:spTgt spid="24"/>
                                        </p:tgtEl>
                                      </p:cBhvr>
                                    </p:animEffect>
                                  </p:childTnLst>
                                </p:cTn>
                              </p:par>
                              <p:par>
                                <p:cTn id="18" presetID="4" presetClass="entr" presetSubtype="16"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box(in)">
                                      <p:cBhvr>
                                        <p:cTn id="20" dur="2000"/>
                                        <p:tgtEl>
                                          <p:spTgt spid="33"/>
                                        </p:tgtEl>
                                      </p:cBhvr>
                                    </p:animEffect>
                                  </p:childTnLst>
                                </p:cTn>
                              </p:par>
                              <p:par>
                                <p:cTn id="21" presetID="4" presetClass="entr" presetSubtype="16"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box(in)">
                                      <p:cBhvr>
                                        <p:cTn id="23" dur="2000"/>
                                        <p:tgtEl>
                                          <p:spTgt spid="34"/>
                                        </p:tgtEl>
                                      </p:cBhvr>
                                    </p:animEffect>
                                  </p:childTnLst>
                                </p:cTn>
                              </p:par>
                              <p:par>
                                <p:cTn id="24" presetID="4" presetClass="entr" presetSubtype="16"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box(in)">
                                      <p:cBhvr>
                                        <p:cTn id="26" dur="2000"/>
                                        <p:tgtEl>
                                          <p:spTgt spid="35"/>
                                        </p:tgtEl>
                                      </p:cBhvr>
                                    </p:animEffect>
                                  </p:childTnLst>
                                </p:cTn>
                              </p:par>
                              <p:par>
                                <p:cTn id="27" presetID="4" presetClass="entr" presetSubtype="16"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box(in)">
                                      <p:cBhvr>
                                        <p:cTn id="29" dur="2000"/>
                                        <p:tgtEl>
                                          <p:spTgt spid="36"/>
                                        </p:tgtEl>
                                      </p:cBhvr>
                                    </p:animEffect>
                                  </p:childTnLst>
                                </p:cTn>
                              </p:par>
                              <p:par>
                                <p:cTn id="30" presetID="4" presetClass="entr" presetSubtype="16"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box(in)">
                                      <p:cBhvr>
                                        <p:cTn id="32" dur="2000"/>
                                        <p:tgtEl>
                                          <p:spTgt spid="39"/>
                                        </p:tgtEl>
                                      </p:cBhvr>
                                    </p:animEffect>
                                  </p:childTnLst>
                                </p:cTn>
                              </p:par>
                              <p:par>
                                <p:cTn id="33" presetID="4" presetClass="entr" presetSubtype="16"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box(in)">
                                      <p:cBhvr>
                                        <p:cTn id="35" dur="2000"/>
                                        <p:tgtEl>
                                          <p:spTgt spid="40"/>
                                        </p:tgtEl>
                                      </p:cBhvr>
                                    </p:animEffect>
                                  </p:childTnLst>
                                </p:cTn>
                              </p:par>
                              <p:par>
                                <p:cTn id="36" presetID="4" presetClass="entr" presetSubtype="16" fill="hold"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box(in)">
                                      <p:cBhvr>
                                        <p:cTn id="38" dur="2000"/>
                                        <p:tgtEl>
                                          <p:spTgt spid="41"/>
                                        </p:tgtEl>
                                      </p:cBhvr>
                                    </p:animEffect>
                                  </p:childTnLst>
                                </p:cTn>
                              </p:par>
                              <p:par>
                                <p:cTn id="39" presetID="4" presetClass="entr" presetSubtype="16"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box(in)">
                                      <p:cBhvr>
                                        <p:cTn id="41" dur="2000"/>
                                        <p:tgtEl>
                                          <p:spTgt spid="42"/>
                                        </p:tgtEl>
                                      </p:cBhvr>
                                    </p:animEffect>
                                  </p:childTnLst>
                                </p:cTn>
                              </p:par>
                              <p:par>
                                <p:cTn id="42" presetID="4" presetClass="entr" presetSubtype="16" fill="hold" nodeType="with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box(in)">
                                      <p:cBhvr>
                                        <p:cTn id="44" dur="2000"/>
                                        <p:tgtEl>
                                          <p:spTgt spid="43"/>
                                        </p:tgtEl>
                                      </p:cBhvr>
                                    </p:animEffect>
                                  </p:childTnLst>
                                </p:cTn>
                              </p:par>
                              <p:par>
                                <p:cTn id="45" presetID="4" presetClass="entr" presetSubtype="16" fill="hold" nodeType="with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box(in)">
                                      <p:cBhvr>
                                        <p:cTn id="47" dur="2000"/>
                                        <p:tgtEl>
                                          <p:spTgt spid="44"/>
                                        </p:tgtEl>
                                      </p:cBhvr>
                                    </p:animEffect>
                                  </p:childTnLst>
                                </p:cTn>
                              </p:par>
                              <p:par>
                                <p:cTn id="48" presetID="4" presetClass="entr" presetSubtype="16" fill="hold" nodeType="with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box(in)">
                                      <p:cBhvr>
                                        <p:cTn id="50" dur="2000"/>
                                        <p:tgtEl>
                                          <p:spTgt spid="45"/>
                                        </p:tgtEl>
                                      </p:cBhvr>
                                    </p:animEffect>
                                  </p:childTnLst>
                                </p:cTn>
                              </p:par>
                              <p:par>
                                <p:cTn id="51" presetID="4" presetClass="entr" presetSubtype="16" fill="hold" grpId="0" nodeType="with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box(in)">
                                      <p:cBhvr>
                                        <p:cTn id="53" dur="2000"/>
                                        <p:tgtEl>
                                          <p:spTgt spid="46"/>
                                        </p:tgtEl>
                                      </p:cBhvr>
                                    </p:animEffect>
                                  </p:childTnLst>
                                </p:cTn>
                              </p:par>
                              <p:par>
                                <p:cTn id="54" presetID="4" presetClass="entr" presetSubtype="16" fill="hold" grpId="0" nodeType="withEffect">
                                  <p:stCondLst>
                                    <p:cond delay="0"/>
                                  </p:stCondLst>
                                  <p:childTnLst>
                                    <p:set>
                                      <p:cBhvr>
                                        <p:cTn id="55" dur="1" fill="hold">
                                          <p:stCondLst>
                                            <p:cond delay="0"/>
                                          </p:stCondLst>
                                        </p:cTn>
                                        <p:tgtEl>
                                          <p:spTgt spid="47"/>
                                        </p:tgtEl>
                                        <p:attrNameLst>
                                          <p:attrName>style.visibility</p:attrName>
                                        </p:attrNameLst>
                                      </p:cBhvr>
                                      <p:to>
                                        <p:strVal val="visible"/>
                                      </p:to>
                                    </p:set>
                                    <p:animEffect transition="in" filter="box(in)">
                                      <p:cBhvr>
                                        <p:cTn id="56"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3"/>
                </p:tgtEl>
              </p:cMediaNode>
            </p:audio>
          </p:childTnLst>
        </p:cTn>
      </p:par>
    </p:tnLst>
    <p:bldLst>
      <p:bldP spid="10" grpId="0"/>
      <p:bldP spid="42" grpId="0"/>
      <p:bldP spid="46" grpId="0"/>
      <p:bldP spid="4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en-US" dirty="0" smtClean="0"/>
              <a:t>I</a:t>
            </a:r>
            <a:r>
              <a:rPr lang="en-US" dirty="0"/>
              <a:t>n</a:t>
            </a:r>
            <a:r>
              <a:rPr lang="en-US" dirty="0" smtClean="0"/>
              <a:t> summary</a:t>
            </a:r>
            <a:endParaRPr lang="en-US" dirty="0"/>
          </a:p>
        </p:txBody>
      </p:sp>
      <p:sp>
        <p:nvSpPr>
          <p:cNvPr id="3" name="מציין מיקום תוכן 2"/>
          <p:cNvSpPr>
            <a:spLocks noGrp="1"/>
          </p:cNvSpPr>
          <p:nvPr>
            <p:ph idx="1"/>
          </p:nvPr>
        </p:nvSpPr>
        <p:spPr>
          <a:xfrm>
            <a:off x="228600" y="1600200"/>
            <a:ext cx="8763000" cy="5105400"/>
          </a:xfrm>
        </p:spPr>
        <p:txBody>
          <a:bodyPr>
            <a:normAutofit/>
          </a:bodyPr>
          <a:lstStyle/>
          <a:p>
            <a:r>
              <a:rPr lang="en-US" dirty="0" smtClean="0"/>
              <a:t>We have shown that H19 is involved in each and every stage of cancer</a:t>
            </a:r>
          </a:p>
          <a:p>
            <a:r>
              <a:rPr lang="en-US" dirty="0" smtClean="0"/>
              <a:t>We suggest that H19 mediates  tumorigenesis  </a:t>
            </a:r>
            <a:r>
              <a:rPr lang="en-US" dirty="0"/>
              <a:t>as </a:t>
            </a:r>
            <a:r>
              <a:rPr lang="en-US" dirty="0" smtClean="0"/>
              <a:t>a unique response to stress</a:t>
            </a:r>
          </a:p>
          <a:p>
            <a:r>
              <a:rPr lang="en-US" dirty="0" smtClean="0"/>
              <a:t>H19 plays a role in both EMT &amp; MET to enable cancer progression</a:t>
            </a:r>
          </a:p>
          <a:p>
            <a:r>
              <a:rPr lang="en-US" dirty="0" smtClean="0"/>
              <a:t>H19’s essential role in cancer , together with its cancer specific expression pattern, have been translated to </a:t>
            </a:r>
            <a:r>
              <a:rPr lang="en-US" dirty="0" err="1" smtClean="0"/>
              <a:t>Biocancell’s</a:t>
            </a:r>
            <a:r>
              <a:rPr lang="en-US" dirty="0" smtClean="0"/>
              <a:t> flagship product- BC819 </a:t>
            </a:r>
          </a:p>
          <a:p>
            <a:endParaRPr lang="en-US" dirty="0"/>
          </a:p>
        </p:txBody>
      </p:sp>
      <p:sp>
        <p:nvSpPr>
          <p:cNvPr id="4" name="מציין מיקום של מספר שקופית 3"/>
          <p:cNvSpPr>
            <a:spLocks noGrp="1"/>
          </p:cNvSpPr>
          <p:nvPr>
            <p:ph type="sldNum" sz="quarter" idx="12"/>
          </p:nvPr>
        </p:nvSpPr>
        <p:spPr/>
        <p:txBody>
          <a:bodyPr/>
          <a:lstStyle/>
          <a:p>
            <a:fld id="{028D9796-2F01-44CB-8AF9-50594A060495}" type="slidenum">
              <a:rPr lang="en-US" smtClean="0">
                <a:solidFill>
                  <a:prstClr val="black">
                    <a:tint val="75000"/>
                  </a:prstClr>
                </a:solidFill>
              </a:rPr>
              <a:pPr/>
              <a:t>30</a:t>
            </a:fld>
            <a:endParaRPr lang="en-US">
              <a:solidFill>
                <a:prstClr val="black">
                  <a:tint val="75000"/>
                </a:prstClr>
              </a:solidFill>
            </a:endParaRPr>
          </a:p>
        </p:txBody>
      </p:sp>
      <p:pic>
        <p:nvPicPr>
          <p:cNvPr id="6" name="שמע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7731192"/>
      </p:ext>
    </p:extLst>
  </p:cSld>
  <p:clrMapOvr>
    <a:masterClrMapping/>
  </p:clrMapOvr>
  <mc:AlternateContent xmlns:mc="http://schemas.openxmlformats.org/markup-compatibility/2006" xmlns:p14="http://schemas.microsoft.com/office/powerpoint/2010/main">
    <mc:Choice Requires="p14">
      <p:transition spd="slow" p14:dur="2000" advTm="62117"/>
    </mc:Choice>
    <mc:Fallback xmlns="">
      <p:transition spd="slow" advTm="62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pic>
        <p:nvPicPr>
          <p:cNvPr id="3" name="Picture 2" descr="Hochbergbig.jpg"/>
          <p:cNvPicPr>
            <a:picLocks noChangeAspect="1"/>
          </p:cNvPicPr>
          <p:nvPr/>
        </p:nvPicPr>
        <p:blipFill>
          <a:blip r:embed="rId6" cstate="print"/>
          <a:stretch>
            <a:fillRect/>
          </a:stretch>
        </p:blipFill>
        <p:spPr>
          <a:xfrm>
            <a:off x="457200" y="762000"/>
            <a:ext cx="2256692" cy="167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457200" y="5355021"/>
            <a:ext cx="2971800" cy="830997"/>
          </a:xfrm>
          <a:prstGeom prst="rect">
            <a:avLst/>
          </a:prstGeom>
          <a:noFill/>
        </p:spPr>
        <p:txBody>
          <a:bodyPr wrap="square" rtlCol="0">
            <a:spAutoFit/>
          </a:bodyPr>
          <a:lstStyle/>
          <a:p>
            <a:r>
              <a:rPr lang="en-US" sz="4800" dirty="0" smtClean="0">
                <a:solidFill>
                  <a:schemeClr val="bg1"/>
                </a:solidFill>
              </a:rPr>
              <a:t>Thank you!</a:t>
            </a:r>
            <a:endParaRPr lang="en-US" sz="4800" dirty="0">
              <a:solidFill>
                <a:schemeClr val="bg1"/>
              </a:solidFill>
            </a:endParaRPr>
          </a:p>
        </p:txBody>
      </p:sp>
      <p:sp>
        <p:nvSpPr>
          <p:cNvPr id="6" name="מלבן 5"/>
          <p:cNvSpPr/>
          <p:nvPr/>
        </p:nvSpPr>
        <p:spPr>
          <a:xfrm>
            <a:off x="5486400" y="1752600"/>
            <a:ext cx="762000" cy="68580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5" name="TextBox 4"/>
          <p:cNvSpPr txBox="1"/>
          <p:nvPr/>
        </p:nvSpPr>
        <p:spPr>
          <a:xfrm>
            <a:off x="1368973" y="2069068"/>
            <a:ext cx="1342291" cy="369332"/>
          </a:xfrm>
          <a:prstGeom prst="rect">
            <a:avLst/>
          </a:prstGeom>
          <a:noFill/>
        </p:spPr>
        <p:txBody>
          <a:bodyPr wrap="none" rtlCol="0">
            <a:spAutoFit/>
          </a:bodyPr>
          <a:lstStyle/>
          <a:p>
            <a:r>
              <a:rPr lang="en-US" dirty="0" smtClean="0">
                <a:solidFill>
                  <a:schemeClr val="bg1"/>
                </a:solidFill>
                <a:effectLst>
                  <a:outerShdw blurRad="38100" dist="38100" dir="2700000" algn="tl">
                    <a:srgbClr val="000000">
                      <a:alpha val="43137"/>
                    </a:srgbClr>
                  </a:outerShdw>
                </a:effectLst>
                <a:latin typeface="Blue Highway Condensed" panose="02010603020202020303" pitchFamily="2" charset="0"/>
              </a:rPr>
              <a:t>Prof. Avraham Hochberg</a:t>
            </a:r>
            <a:endParaRPr lang="en-US" dirty="0">
              <a:solidFill>
                <a:schemeClr val="bg1"/>
              </a:solidFill>
              <a:effectLst>
                <a:outerShdw blurRad="38100" dist="38100" dir="2700000" algn="tl">
                  <a:srgbClr val="000000">
                    <a:alpha val="43137"/>
                  </a:srgbClr>
                </a:outerShdw>
              </a:effectLst>
              <a:latin typeface="Blue Highway Condensed" panose="02010603020202020303" pitchFamily="2" charset="0"/>
            </a:endParaRPr>
          </a:p>
        </p:txBody>
      </p:sp>
      <p:sp>
        <p:nvSpPr>
          <p:cNvPr id="7" name="TextBox 6"/>
          <p:cNvSpPr txBox="1"/>
          <p:nvPr/>
        </p:nvSpPr>
        <p:spPr>
          <a:xfrm>
            <a:off x="5410200" y="1371600"/>
            <a:ext cx="973215" cy="369332"/>
          </a:xfrm>
          <a:prstGeom prst="rect">
            <a:avLst/>
          </a:prstGeom>
          <a:noFill/>
        </p:spPr>
        <p:txBody>
          <a:bodyPr wrap="none" rtlCol="0">
            <a:spAutoFit/>
          </a:bodyPr>
          <a:lstStyle/>
          <a:p>
            <a:r>
              <a:rPr lang="en-US" dirty="0" smtClean="0">
                <a:solidFill>
                  <a:schemeClr val="bg1"/>
                </a:solidFill>
                <a:effectLst>
                  <a:outerShdw blurRad="38100" dist="38100" dir="2700000" algn="tl">
                    <a:srgbClr val="000000">
                      <a:alpha val="43137"/>
                    </a:srgbClr>
                  </a:outerShdw>
                </a:effectLst>
                <a:latin typeface="Blue Highway Condensed" panose="02010603020202020303" pitchFamily="2" charset="0"/>
              </a:rPr>
              <a:t>Dr. Imad </a:t>
            </a:r>
            <a:r>
              <a:rPr lang="en-US" dirty="0" err="1" smtClean="0">
                <a:solidFill>
                  <a:schemeClr val="bg1"/>
                </a:solidFill>
                <a:effectLst>
                  <a:outerShdw blurRad="38100" dist="38100" dir="2700000" algn="tl">
                    <a:srgbClr val="000000">
                      <a:alpha val="43137"/>
                    </a:srgbClr>
                  </a:outerShdw>
                </a:effectLst>
                <a:latin typeface="Blue Highway Condensed" panose="02010603020202020303" pitchFamily="2" charset="0"/>
              </a:rPr>
              <a:t>Matouk</a:t>
            </a:r>
            <a:endParaRPr lang="en-US" dirty="0">
              <a:solidFill>
                <a:schemeClr val="bg1"/>
              </a:solidFill>
              <a:effectLst>
                <a:outerShdw blurRad="38100" dist="38100" dir="2700000" algn="tl">
                  <a:srgbClr val="000000">
                    <a:alpha val="43137"/>
                  </a:srgbClr>
                </a:outerShdw>
              </a:effectLst>
              <a:latin typeface="Blue Highway Condensed" panose="02010603020202020303" pitchFamily="2" charset="0"/>
            </a:endParaRPr>
          </a:p>
        </p:txBody>
      </p:sp>
      <p:sp>
        <p:nvSpPr>
          <p:cNvPr id="8" name="מציין מיקום של מספר שקופית 7"/>
          <p:cNvSpPr>
            <a:spLocks noGrp="1"/>
          </p:cNvSpPr>
          <p:nvPr>
            <p:ph type="sldNum" sz="quarter" idx="12"/>
          </p:nvPr>
        </p:nvSpPr>
        <p:spPr/>
        <p:txBody>
          <a:bodyPr/>
          <a:lstStyle/>
          <a:p>
            <a:fld id="{028D9796-2F01-44CB-8AF9-50594A060495}" type="slidenum">
              <a:rPr lang="en-US" smtClean="0">
                <a:solidFill>
                  <a:prstClr val="black">
                    <a:tint val="75000"/>
                  </a:prstClr>
                </a:solidFill>
              </a:rPr>
              <a:pPr/>
              <a:t>31</a:t>
            </a:fld>
            <a:endParaRPr lang="en-US">
              <a:solidFill>
                <a:prstClr val="black">
                  <a:tint val="75000"/>
                </a:prstClr>
              </a:solidFill>
            </a:endParaRPr>
          </a:p>
        </p:txBody>
      </p:sp>
      <p:pic>
        <p:nvPicPr>
          <p:cNvPr id="10" name="שמע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03756899"/>
      </p:ext>
    </p:extLst>
  </p:cSld>
  <p:clrMapOvr>
    <a:masterClrMapping/>
  </p:clrMapOvr>
  <mc:AlternateContent xmlns:mc="http://schemas.openxmlformats.org/markup-compatibility/2006" xmlns:p14="http://schemas.microsoft.com/office/powerpoint/2010/main">
    <mc:Choice Requires="p14">
      <p:transition spd="slow" p14:dur="2000" advTm="15570"/>
    </mc:Choice>
    <mc:Fallback xmlns="">
      <p:transition spd="slow" advTm="15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 name="Rectangle 37"/>
          <p:cNvSpPr/>
          <p:nvPr/>
        </p:nvSpPr>
        <p:spPr>
          <a:xfrm>
            <a:off x="3810000" y="4953000"/>
            <a:ext cx="1600200" cy="1828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a:solidFill>
                <a:prstClr val="white"/>
              </a:solidFill>
            </a:endParaRPr>
          </a:p>
        </p:txBody>
      </p:sp>
      <p:grpSp>
        <p:nvGrpSpPr>
          <p:cNvPr id="2" name="Group 40"/>
          <p:cNvGrpSpPr/>
          <p:nvPr/>
        </p:nvGrpSpPr>
        <p:grpSpPr>
          <a:xfrm>
            <a:off x="0" y="1676400"/>
            <a:ext cx="9144000" cy="5105400"/>
            <a:chOff x="0" y="1066800"/>
            <a:chExt cx="9144000" cy="5105400"/>
          </a:xfrm>
        </p:grpSpPr>
        <p:grpSp>
          <p:nvGrpSpPr>
            <p:cNvPr id="3" name="Group 23"/>
            <p:cNvGrpSpPr/>
            <p:nvPr/>
          </p:nvGrpSpPr>
          <p:grpSpPr>
            <a:xfrm>
              <a:off x="152400" y="1066800"/>
              <a:ext cx="5029200" cy="2590800"/>
              <a:chOff x="152400" y="2057400"/>
              <a:chExt cx="5029200" cy="2590800"/>
            </a:xfrm>
          </p:grpSpPr>
          <p:sp>
            <p:nvSpPr>
              <p:cNvPr id="4" name="Oval 3"/>
              <p:cNvSpPr/>
              <p:nvPr/>
            </p:nvSpPr>
            <p:spPr>
              <a:xfrm>
                <a:off x="3733800" y="2057400"/>
                <a:ext cx="1447800" cy="990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2000" b="1" dirty="0" smtClean="0">
                    <a:solidFill>
                      <a:prstClr val="black"/>
                    </a:solidFill>
                  </a:rPr>
                  <a:t>H19 </a:t>
                </a:r>
                <a:r>
                  <a:rPr lang="en-US" sz="2000" b="1" dirty="0" err="1" smtClean="0">
                    <a:solidFill>
                      <a:prstClr val="black"/>
                    </a:solidFill>
                  </a:rPr>
                  <a:t>LncRNA</a:t>
                </a:r>
                <a:endParaRPr lang="en-US" sz="2000" b="1" dirty="0">
                  <a:solidFill>
                    <a:prstClr val="black"/>
                  </a:solidFill>
                </a:endParaRPr>
              </a:p>
            </p:txBody>
          </p:sp>
          <p:sp>
            <p:nvSpPr>
              <p:cNvPr id="5" name="Left Arrow 4"/>
              <p:cNvSpPr/>
              <p:nvPr/>
            </p:nvSpPr>
            <p:spPr>
              <a:xfrm>
                <a:off x="2209800" y="2286000"/>
                <a:ext cx="1524000" cy="533400"/>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dirty="0" smtClean="0">
                    <a:solidFill>
                      <a:prstClr val="white"/>
                    </a:solidFill>
                  </a:rPr>
                  <a:t> </a:t>
                </a:r>
                <a:r>
                  <a:rPr lang="en-US" sz="1400" dirty="0" err="1" smtClean="0">
                    <a:solidFill>
                      <a:prstClr val="black"/>
                    </a:solidFill>
                  </a:rPr>
                  <a:t>Cis</a:t>
                </a:r>
                <a:endParaRPr lang="en-US" sz="1400" dirty="0">
                  <a:solidFill>
                    <a:prstClr val="black"/>
                  </a:solidFill>
                </a:endParaRPr>
              </a:p>
            </p:txBody>
          </p:sp>
          <p:sp>
            <p:nvSpPr>
              <p:cNvPr id="6" name="Rectangle 5"/>
              <p:cNvSpPr/>
              <p:nvPr/>
            </p:nvSpPr>
            <p:spPr>
              <a:xfrm>
                <a:off x="152400" y="2133600"/>
                <a:ext cx="2057400" cy="762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1400" b="1" dirty="0" smtClean="0">
                    <a:solidFill>
                      <a:prstClr val="black"/>
                    </a:solidFill>
                  </a:rPr>
                  <a:t>Regulates IGF2 imprinting</a:t>
                </a:r>
                <a:endParaRPr lang="en-US" sz="1400" b="1" dirty="0">
                  <a:solidFill>
                    <a:prstClr val="black"/>
                  </a:solidFill>
                </a:endParaRPr>
              </a:p>
            </p:txBody>
          </p:sp>
          <p:sp>
            <p:nvSpPr>
              <p:cNvPr id="28" name="Down Arrow 27"/>
              <p:cNvSpPr/>
              <p:nvPr/>
            </p:nvSpPr>
            <p:spPr>
              <a:xfrm>
                <a:off x="3657600" y="3048000"/>
                <a:ext cx="1447800" cy="1600200"/>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dirty="0" smtClean="0">
                    <a:solidFill>
                      <a:prstClr val="white"/>
                    </a:solidFill>
                  </a:rPr>
                  <a:t> </a:t>
                </a:r>
                <a:r>
                  <a:rPr lang="en-US" sz="1400" dirty="0" smtClean="0">
                    <a:solidFill>
                      <a:prstClr val="black"/>
                    </a:solidFill>
                  </a:rPr>
                  <a:t>Trans</a:t>
                </a:r>
                <a:endParaRPr lang="en-US" sz="1400" dirty="0">
                  <a:solidFill>
                    <a:prstClr val="black"/>
                  </a:solidFill>
                </a:endParaRPr>
              </a:p>
            </p:txBody>
          </p:sp>
        </p:grpSp>
        <p:grpSp>
          <p:nvGrpSpPr>
            <p:cNvPr id="7" name="Group 36"/>
            <p:cNvGrpSpPr/>
            <p:nvPr/>
          </p:nvGrpSpPr>
          <p:grpSpPr>
            <a:xfrm>
              <a:off x="0" y="3581400"/>
              <a:ext cx="9144000" cy="2590800"/>
              <a:chOff x="0" y="3581400"/>
              <a:chExt cx="9144000" cy="2590800"/>
            </a:xfrm>
          </p:grpSpPr>
          <p:sp>
            <p:nvSpPr>
              <p:cNvPr id="26" name="Down Arrow 25"/>
              <p:cNvSpPr/>
              <p:nvPr/>
            </p:nvSpPr>
            <p:spPr>
              <a:xfrm>
                <a:off x="8458200" y="3962400"/>
                <a:ext cx="228600" cy="381000"/>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prstClr val="white"/>
                  </a:solidFill>
                </a:endParaRPr>
              </a:p>
            </p:txBody>
          </p:sp>
          <p:grpSp>
            <p:nvGrpSpPr>
              <p:cNvPr id="8" name="Group 35"/>
              <p:cNvGrpSpPr/>
              <p:nvPr/>
            </p:nvGrpSpPr>
            <p:grpSpPr>
              <a:xfrm>
                <a:off x="0" y="3581400"/>
                <a:ext cx="9144000" cy="2590800"/>
                <a:chOff x="0" y="3581400"/>
                <a:chExt cx="9144000" cy="2590800"/>
              </a:xfrm>
            </p:grpSpPr>
            <p:grpSp>
              <p:nvGrpSpPr>
                <p:cNvPr id="9" name="Group 24"/>
                <p:cNvGrpSpPr/>
                <p:nvPr/>
              </p:nvGrpSpPr>
              <p:grpSpPr>
                <a:xfrm>
                  <a:off x="0" y="3581400"/>
                  <a:ext cx="9144000" cy="533400"/>
                  <a:chOff x="0" y="3581400"/>
                  <a:chExt cx="9144000" cy="533400"/>
                </a:xfrm>
                <a:noFill/>
              </p:grpSpPr>
              <p:sp>
                <p:nvSpPr>
                  <p:cNvPr id="29" name="Left Arrow 28"/>
                  <p:cNvSpPr/>
                  <p:nvPr/>
                </p:nvSpPr>
                <p:spPr>
                  <a:xfrm>
                    <a:off x="0" y="3581400"/>
                    <a:ext cx="4419600" cy="533400"/>
                  </a:xfrm>
                  <a:prstGeom prst="lef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prstClr val="white"/>
                      </a:solidFill>
                    </a:endParaRPr>
                  </a:p>
                </p:txBody>
              </p:sp>
              <p:sp>
                <p:nvSpPr>
                  <p:cNvPr id="30" name="Right Arrow 29"/>
                  <p:cNvSpPr/>
                  <p:nvPr/>
                </p:nvSpPr>
                <p:spPr>
                  <a:xfrm>
                    <a:off x="4419600" y="3581400"/>
                    <a:ext cx="4724400" cy="533400"/>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prstClr val="white"/>
                      </a:solidFill>
                    </a:endParaRPr>
                  </a:p>
                </p:txBody>
              </p:sp>
            </p:grpSp>
            <p:sp>
              <p:nvSpPr>
                <p:cNvPr id="18" name="Down Arrow 17"/>
                <p:cNvSpPr/>
                <p:nvPr/>
              </p:nvSpPr>
              <p:spPr>
                <a:xfrm>
                  <a:off x="381000" y="3962400"/>
                  <a:ext cx="228600" cy="381000"/>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prstClr val="white"/>
                    </a:solidFill>
                  </a:endParaRPr>
                </a:p>
              </p:txBody>
            </p:sp>
            <p:sp>
              <p:nvSpPr>
                <p:cNvPr id="27" name="Down Arrow 26"/>
                <p:cNvSpPr/>
                <p:nvPr/>
              </p:nvSpPr>
              <p:spPr>
                <a:xfrm>
                  <a:off x="6172200" y="3962400"/>
                  <a:ext cx="228600" cy="381000"/>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prstClr val="white"/>
                    </a:solidFill>
                  </a:endParaRPr>
                </a:p>
              </p:txBody>
            </p:sp>
            <p:sp>
              <p:nvSpPr>
                <p:cNvPr id="32" name="Down Arrow 31"/>
                <p:cNvSpPr/>
                <p:nvPr/>
              </p:nvSpPr>
              <p:spPr>
                <a:xfrm>
                  <a:off x="4343400" y="3962400"/>
                  <a:ext cx="228600" cy="381000"/>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prstClr val="white"/>
                    </a:solidFill>
                  </a:endParaRPr>
                </a:p>
              </p:txBody>
            </p:sp>
            <p:sp>
              <p:nvSpPr>
                <p:cNvPr id="33" name="Down Arrow 32"/>
                <p:cNvSpPr/>
                <p:nvPr/>
              </p:nvSpPr>
              <p:spPr>
                <a:xfrm>
                  <a:off x="2590800" y="3962400"/>
                  <a:ext cx="228600" cy="381000"/>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prstClr val="white"/>
                    </a:solidFill>
                  </a:endParaRPr>
                </a:p>
              </p:txBody>
            </p:sp>
            <p:grpSp>
              <p:nvGrpSpPr>
                <p:cNvPr id="10" name="Group 48"/>
                <p:cNvGrpSpPr/>
                <p:nvPr/>
              </p:nvGrpSpPr>
              <p:grpSpPr>
                <a:xfrm>
                  <a:off x="0" y="4343400"/>
                  <a:ext cx="1981200" cy="1828800"/>
                  <a:chOff x="0" y="4343400"/>
                  <a:chExt cx="1981200" cy="1828800"/>
                </a:xfrm>
              </p:grpSpPr>
              <p:sp>
                <p:nvSpPr>
                  <p:cNvPr id="11" name="TextBox 10"/>
                  <p:cNvSpPr txBox="1"/>
                  <p:nvPr/>
                </p:nvSpPr>
                <p:spPr>
                  <a:xfrm>
                    <a:off x="0" y="4343400"/>
                    <a:ext cx="1981200" cy="1600438"/>
                  </a:xfrm>
                  <a:prstGeom prst="rect">
                    <a:avLst/>
                  </a:prstGeom>
                  <a:noFill/>
                </p:spPr>
                <p:txBody>
                  <a:bodyPr wrap="square" rtlCol="0">
                    <a:spAutoFit/>
                  </a:bodyPr>
                  <a:lstStyle/>
                  <a:p>
                    <a:pPr algn="l" rtl="0"/>
                    <a:r>
                      <a:rPr lang="en-US" sz="1400" b="1" dirty="0" smtClean="0">
                        <a:solidFill>
                          <a:prstClr val="black"/>
                        </a:solidFill>
                      </a:rPr>
                      <a:t>miR-675</a:t>
                    </a:r>
                  </a:p>
                  <a:p>
                    <a:pPr algn="l" rtl="0"/>
                    <a:r>
                      <a:rPr lang="en-US" sz="1400" b="1" dirty="0" smtClean="0">
                        <a:solidFill>
                          <a:prstClr val="black"/>
                        </a:solidFill>
                      </a:rPr>
                      <a:t>Precursor .</a:t>
                    </a:r>
                  </a:p>
                  <a:p>
                    <a:pPr algn="l" rtl="0"/>
                    <a:r>
                      <a:rPr lang="en-US" sz="1400" dirty="0" smtClean="0">
                        <a:solidFill>
                          <a:prstClr val="black"/>
                        </a:solidFill>
                      </a:rPr>
                      <a:t>Induces proliferation  differentiation and  </a:t>
                    </a:r>
                  </a:p>
                  <a:p>
                    <a:pPr algn="l" rtl="0"/>
                    <a:r>
                      <a:rPr lang="en-US" sz="1400" dirty="0" smtClean="0">
                        <a:solidFill>
                          <a:prstClr val="black"/>
                        </a:solidFill>
                      </a:rPr>
                      <a:t>Limits placental</a:t>
                    </a:r>
                  </a:p>
                  <a:p>
                    <a:pPr algn="l" rtl="0"/>
                    <a:r>
                      <a:rPr lang="en-US" sz="1400" dirty="0" smtClean="0">
                        <a:solidFill>
                          <a:prstClr val="black"/>
                        </a:solidFill>
                      </a:rPr>
                      <a:t> growth .</a:t>
                    </a:r>
                  </a:p>
                  <a:p>
                    <a:pPr algn="l" rtl="0"/>
                    <a:r>
                      <a:rPr lang="en-US" sz="1400" dirty="0" smtClean="0">
                        <a:solidFill>
                          <a:prstClr val="black"/>
                        </a:solidFill>
                      </a:rPr>
                      <a:t>Induces EMT. </a:t>
                    </a:r>
                  </a:p>
                </p:txBody>
              </p:sp>
              <p:sp>
                <p:nvSpPr>
                  <p:cNvPr id="34" name="Rectangle 33"/>
                  <p:cNvSpPr/>
                  <p:nvPr/>
                </p:nvSpPr>
                <p:spPr>
                  <a:xfrm>
                    <a:off x="0" y="4343400"/>
                    <a:ext cx="1600200" cy="1828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a:solidFill>
                        <a:prstClr val="white"/>
                      </a:solidFill>
                    </a:endParaRPr>
                  </a:p>
                </p:txBody>
              </p:sp>
            </p:grpSp>
            <p:sp>
              <p:nvSpPr>
                <p:cNvPr id="20" name="TextBox 19"/>
                <p:cNvSpPr txBox="1"/>
                <p:nvPr/>
              </p:nvSpPr>
              <p:spPr>
                <a:xfrm>
                  <a:off x="3810000" y="4343400"/>
                  <a:ext cx="1600200" cy="1600438"/>
                </a:xfrm>
                <a:prstGeom prst="rect">
                  <a:avLst/>
                </a:prstGeom>
                <a:noFill/>
              </p:spPr>
              <p:txBody>
                <a:bodyPr wrap="square" rtlCol="0">
                  <a:spAutoFit/>
                </a:bodyPr>
                <a:lstStyle/>
                <a:p>
                  <a:pPr algn="l" rtl="0"/>
                  <a:r>
                    <a:rPr lang="en-US" sz="1400" b="1" dirty="0" smtClean="0">
                      <a:solidFill>
                        <a:prstClr val="black"/>
                      </a:solidFill>
                    </a:rPr>
                    <a:t>Chromatin modifier</a:t>
                  </a:r>
                  <a:r>
                    <a:rPr lang="en-US" sz="1400" dirty="0" smtClean="0">
                      <a:solidFill>
                        <a:prstClr val="black"/>
                      </a:solidFill>
                    </a:rPr>
                    <a:t>. e.g. Partner for MBD1, EZH2. Fine tunes imprinted status of genes in the cluster . Induces EMT.</a:t>
                  </a:r>
                </a:p>
              </p:txBody>
            </p:sp>
            <p:grpSp>
              <p:nvGrpSpPr>
                <p:cNvPr id="12" name="Group 47"/>
                <p:cNvGrpSpPr/>
                <p:nvPr/>
              </p:nvGrpSpPr>
              <p:grpSpPr>
                <a:xfrm>
                  <a:off x="1905000" y="4343400"/>
                  <a:ext cx="1676400" cy="1828800"/>
                  <a:chOff x="1752600" y="4343400"/>
                  <a:chExt cx="1676400" cy="1828800"/>
                </a:xfrm>
              </p:grpSpPr>
              <p:sp>
                <p:nvSpPr>
                  <p:cNvPr id="14" name="TextBox 13"/>
                  <p:cNvSpPr txBox="1"/>
                  <p:nvPr/>
                </p:nvSpPr>
                <p:spPr>
                  <a:xfrm>
                    <a:off x="1828800" y="4343400"/>
                    <a:ext cx="1600200" cy="1600438"/>
                  </a:xfrm>
                  <a:prstGeom prst="rect">
                    <a:avLst/>
                  </a:prstGeom>
                  <a:noFill/>
                </p:spPr>
                <p:txBody>
                  <a:bodyPr wrap="square" rtlCol="0">
                    <a:spAutoFit/>
                  </a:bodyPr>
                  <a:lstStyle/>
                  <a:p>
                    <a:pPr algn="l" rtl="0"/>
                    <a:r>
                      <a:rPr lang="en-US" sz="1400" b="1" dirty="0" smtClean="0">
                        <a:solidFill>
                          <a:prstClr val="black"/>
                        </a:solidFill>
                      </a:rPr>
                      <a:t>Endogenous sponge </a:t>
                    </a:r>
                    <a:r>
                      <a:rPr lang="en-US" sz="1400" dirty="0" smtClean="0">
                        <a:solidFill>
                          <a:prstClr val="black"/>
                        </a:solidFill>
                      </a:rPr>
                      <a:t>for let-7.</a:t>
                    </a:r>
                  </a:p>
                  <a:p>
                    <a:pPr algn="l" rtl="0"/>
                    <a:r>
                      <a:rPr lang="en-US" sz="1400" dirty="0" smtClean="0">
                        <a:solidFill>
                          <a:prstClr val="black"/>
                        </a:solidFill>
                      </a:rPr>
                      <a:t>Modulates muscle differentiation ; Glucose metabolism, and</a:t>
                    </a:r>
                  </a:p>
                  <a:p>
                    <a:pPr algn="l" rtl="0"/>
                    <a:r>
                      <a:rPr lang="en-US" sz="1400" dirty="0" smtClean="0">
                        <a:solidFill>
                          <a:prstClr val="black"/>
                        </a:solidFill>
                      </a:rPr>
                      <a:t> Induces EMT.</a:t>
                    </a:r>
                    <a:endParaRPr lang="en-US" sz="1400" dirty="0">
                      <a:solidFill>
                        <a:prstClr val="black"/>
                      </a:solidFill>
                    </a:endParaRPr>
                  </a:p>
                </p:txBody>
              </p:sp>
              <p:sp>
                <p:nvSpPr>
                  <p:cNvPr id="35" name="Rectangle 34"/>
                  <p:cNvSpPr/>
                  <p:nvPr/>
                </p:nvSpPr>
                <p:spPr>
                  <a:xfrm>
                    <a:off x="1752600" y="4343400"/>
                    <a:ext cx="1600200" cy="1828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a:solidFill>
                        <a:prstClr val="white"/>
                      </a:solidFill>
                    </a:endParaRPr>
                  </a:p>
                </p:txBody>
              </p:sp>
            </p:grpSp>
            <p:grpSp>
              <p:nvGrpSpPr>
                <p:cNvPr id="13" name="Group 49"/>
                <p:cNvGrpSpPr/>
                <p:nvPr/>
              </p:nvGrpSpPr>
              <p:grpSpPr>
                <a:xfrm>
                  <a:off x="5715000" y="4343400"/>
                  <a:ext cx="1600200" cy="1828800"/>
                  <a:chOff x="5943600" y="4343400"/>
                  <a:chExt cx="1600200" cy="1828800"/>
                </a:xfrm>
              </p:grpSpPr>
              <p:sp>
                <p:nvSpPr>
                  <p:cNvPr id="17" name="TextBox 16"/>
                  <p:cNvSpPr txBox="1"/>
                  <p:nvPr/>
                </p:nvSpPr>
                <p:spPr>
                  <a:xfrm>
                    <a:off x="5943600" y="4343400"/>
                    <a:ext cx="1371600" cy="1384995"/>
                  </a:xfrm>
                  <a:prstGeom prst="rect">
                    <a:avLst/>
                  </a:prstGeom>
                  <a:noFill/>
                </p:spPr>
                <p:txBody>
                  <a:bodyPr wrap="square" rtlCol="0">
                    <a:spAutoFit/>
                  </a:bodyPr>
                  <a:lstStyle/>
                  <a:p>
                    <a:pPr algn="l" rtl="0"/>
                    <a:r>
                      <a:rPr lang="en-US" sz="1400" b="1" dirty="0" smtClean="0">
                        <a:solidFill>
                          <a:prstClr val="black"/>
                        </a:solidFill>
                      </a:rPr>
                      <a:t>Antisense </a:t>
                    </a:r>
                    <a:r>
                      <a:rPr lang="en-US" sz="1400" dirty="0" smtClean="0">
                        <a:solidFill>
                          <a:prstClr val="black"/>
                        </a:solidFill>
                      </a:rPr>
                      <a:t>Transcript for HOTS tumor suppressor protein.</a:t>
                    </a:r>
                  </a:p>
                  <a:p>
                    <a:pPr algn="l" rtl="0"/>
                    <a:endParaRPr lang="en-US" sz="1400" dirty="0">
                      <a:solidFill>
                        <a:prstClr val="black"/>
                      </a:solidFill>
                    </a:endParaRPr>
                  </a:p>
                </p:txBody>
              </p:sp>
              <p:sp>
                <p:nvSpPr>
                  <p:cNvPr id="39" name="Rectangle 38"/>
                  <p:cNvSpPr/>
                  <p:nvPr/>
                </p:nvSpPr>
                <p:spPr>
                  <a:xfrm>
                    <a:off x="5943600" y="4343400"/>
                    <a:ext cx="1600200" cy="1828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a:solidFill>
                        <a:prstClr val="white"/>
                      </a:solidFill>
                    </a:endParaRPr>
                  </a:p>
                </p:txBody>
              </p:sp>
            </p:grpSp>
            <p:grpSp>
              <p:nvGrpSpPr>
                <p:cNvPr id="15" name="Group 50"/>
                <p:cNvGrpSpPr/>
                <p:nvPr/>
              </p:nvGrpSpPr>
              <p:grpSpPr>
                <a:xfrm>
                  <a:off x="7543800" y="4343400"/>
                  <a:ext cx="1600200" cy="1828800"/>
                  <a:chOff x="7543800" y="4343400"/>
                  <a:chExt cx="1600200" cy="1828800"/>
                </a:xfrm>
              </p:grpSpPr>
              <p:sp>
                <p:nvSpPr>
                  <p:cNvPr id="23" name="TextBox 22"/>
                  <p:cNvSpPr txBox="1"/>
                  <p:nvPr/>
                </p:nvSpPr>
                <p:spPr>
                  <a:xfrm>
                    <a:off x="7772400" y="4343400"/>
                    <a:ext cx="1371600" cy="1600438"/>
                  </a:xfrm>
                  <a:prstGeom prst="rect">
                    <a:avLst/>
                  </a:prstGeom>
                  <a:noFill/>
                </p:spPr>
                <p:txBody>
                  <a:bodyPr wrap="square" rtlCol="0">
                    <a:spAutoFit/>
                  </a:bodyPr>
                  <a:lstStyle/>
                  <a:p>
                    <a:pPr algn="l" rtl="0"/>
                    <a:r>
                      <a:rPr lang="en-US" sz="1400" dirty="0" smtClean="0">
                        <a:solidFill>
                          <a:prstClr val="black"/>
                        </a:solidFill>
                      </a:rPr>
                      <a:t>Competes for </a:t>
                    </a:r>
                    <a:r>
                      <a:rPr lang="en-US" sz="1400" b="1" dirty="0" smtClean="0">
                        <a:solidFill>
                          <a:prstClr val="black"/>
                        </a:solidFill>
                      </a:rPr>
                      <a:t>stabilizing RNA binding proteins</a:t>
                    </a:r>
                    <a:r>
                      <a:rPr lang="en-US" sz="1400" dirty="0" smtClean="0">
                        <a:solidFill>
                          <a:prstClr val="black"/>
                        </a:solidFill>
                      </a:rPr>
                      <a:t>. </a:t>
                    </a:r>
                    <a:r>
                      <a:rPr lang="en-US" sz="1400" dirty="0" err="1" smtClean="0">
                        <a:solidFill>
                          <a:prstClr val="black"/>
                        </a:solidFill>
                      </a:rPr>
                      <a:t>e,g</a:t>
                    </a:r>
                    <a:r>
                      <a:rPr lang="en-US" sz="1400" dirty="0" smtClean="0">
                        <a:solidFill>
                          <a:prstClr val="black"/>
                        </a:solidFill>
                      </a:rPr>
                      <a:t>, IGFBP. Regulates IGF2 stability .</a:t>
                    </a:r>
                    <a:endParaRPr lang="en-US" sz="1400" dirty="0">
                      <a:solidFill>
                        <a:prstClr val="black"/>
                      </a:solidFill>
                    </a:endParaRPr>
                  </a:p>
                </p:txBody>
              </p:sp>
              <p:sp>
                <p:nvSpPr>
                  <p:cNvPr id="40" name="Rectangle 39"/>
                  <p:cNvSpPr/>
                  <p:nvPr/>
                </p:nvSpPr>
                <p:spPr>
                  <a:xfrm>
                    <a:off x="7543800" y="4343400"/>
                    <a:ext cx="1600200" cy="1828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a:solidFill>
                        <a:prstClr val="white"/>
                      </a:solidFill>
                    </a:endParaRPr>
                  </a:p>
                </p:txBody>
              </p:sp>
            </p:grpSp>
          </p:grpSp>
        </p:grpSp>
      </p:grpSp>
      <p:sp>
        <p:nvSpPr>
          <p:cNvPr id="36" name="Title 1"/>
          <p:cNvSpPr>
            <a:spLocks noGrp="1"/>
          </p:cNvSpPr>
          <p:nvPr>
            <p:ph type="title"/>
          </p:nvPr>
        </p:nvSpPr>
        <p:spPr>
          <a:xfrm>
            <a:off x="179512" y="274638"/>
            <a:ext cx="8507288" cy="1143000"/>
          </a:xfrm>
        </p:spPr>
        <p:txBody>
          <a:bodyPr>
            <a:normAutofit fontScale="90000"/>
          </a:bodyPr>
          <a:lstStyle/>
          <a:p>
            <a:r>
              <a:rPr lang="en-US" sz="4000" b="1" dirty="0" smtClean="0">
                <a:latin typeface="Times New Roman" panose="02020603050405020304" pitchFamily="18" charset="0"/>
                <a:cs typeface="Times New Roman" panose="02020603050405020304" pitchFamily="18" charset="0"/>
              </a:rPr>
              <a:t>Validated/possible patterns through which H19 </a:t>
            </a:r>
            <a:r>
              <a:rPr lang="en-US" sz="4000" b="1" dirty="0" err="1" smtClean="0">
                <a:latin typeface="Times New Roman" panose="02020603050405020304" pitchFamily="18" charset="0"/>
                <a:cs typeface="Times New Roman" panose="02020603050405020304" pitchFamily="18" charset="0"/>
              </a:rPr>
              <a:t>LncRNA</a:t>
            </a:r>
            <a:r>
              <a:rPr lang="en-US" sz="4000" b="1" dirty="0" smtClean="0">
                <a:latin typeface="Times New Roman" panose="02020603050405020304" pitchFamily="18" charset="0"/>
                <a:cs typeface="Times New Roman" panose="02020603050405020304" pitchFamily="18" charset="0"/>
              </a:rPr>
              <a:t> can perform its function</a:t>
            </a:r>
            <a:endParaRPr lang="he-IL" dirty="0">
              <a:latin typeface="Times New Roman" panose="02020603050405020304" pitchFamily="18" charset="0"/>
              <a:cs typeface="Times New Roman" panose="02020603050405020304" pitchFamily="18" charset="0"/>
            </a:endParaRPr>
          </a:p>
        </p:txBody>
      </p:sp>
      <p:sp>
        <p:nvSpPr>
          <p:cNvPr id="37" name="Slide Number Placeholder 3"/>
          <p:cNvSpPr>
            <a:spLocks noGrp="1"/>
          </p:cNvSpPr>
          <p:nvPr>
            <p:ph type="sldNum" sz="quarter" idx="12"/>
          </p:nvPr>
        </p:nvSpPr>
        <p:spPr>
          <a:xfrm>
            <a:off x="7010400" y="6384032"/>
            <a:ext cx="2133600" cy="365125"/>
          </a:xfrm>
          <a:noFill/>
        </p:spPr>
        <p:txBody>
          <a:bodyPr/>
          <a:lstStyle/>
          <a:p>
            <a:r>
              <a:rPr lang="en-US" dirty="0" smtClean="0"/>
              <a:t>10</a:t>
            </a:r>
          </a:p>
        </p:txBody>
      </p:sp>
    </p:spTree>
    <p:extLst>
      <p:ext uri="{BB962C8B-B14F-4D97-AF65-F5344CB8AC3E}">
        <p14:creationId xmlns:p14="http://schemas.microsoft.com/office/powerpoint/2010/main" val="2129343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Slide Number Placeholder 3"/>
          <p:cNvSpPr>
            <a:spLocks noGrp="1"/>
          </p:cNvSpPr>
          <p:nvPr>
            <p:ph type="sldNum" sz="quarter" idx="12"/>
          </p:nvPr>
        </p:nvSpPr>
        <p:spPr bwMode="auto">
          <a:noFill/>
          <a:ln>
            <a:miter lim="800000"/>
            <a:headEnd/>
            <a:tailEnd/>
          </a:ln>
        </p:spPr>
        <p:txBody>
          <a:bodyPr/>
          <a:lstStyle/>
          <a:p>
            <a:fld id="{B3671EBA-5E03-487C-99E5-789179CBDAC0}" type="slidenum">
              <a:rPr lang="en-US" altLang="en-US"/>
              <a:pPr/>
              <a:t>4</a:t>
            </a:fld>
            <a:endParaRPr lang="en-US" altLang="en-US"/>
          </a:p>
        </p:txBody>
      </p:sp>
      <p:sp>
        <p:nvSpPr>
          <p:cNvPr id="4" name="Title 3"/>
          <p:cNvSpPr>
            <a:spLocks noGrp="1"/>
          </p:cNvSpPr>
          <p:nvPr>
            <p:ph type="title"/>
          </p:nvPr>
        </p:nvSpPr>
        <p:spPr/>
        <p:txBody>
          <a:bodyPr/>
          <a:lstStyle/>
          <a:p>
            <a:r>
              <a:rPr lang="en-US" dirty="0"/>
              <a:t>H19 </a:t>
            </a:r>
            <a:r>
              <a:rPr lang="en-US" dirty="0" smtClean="0"/>
              <a:t>unique expression pattern</a:t>
            </a:r>
            <a:endParaRPr lang="en-US" dirty="0"/>
          </a:p>
        </p:txBody>
      </p:sp>
      <p:sp>
        <p:nvSpPr>
          <p:cNvPr id="25" name="Content Placeholder 2"/>
          <p:cNvSpPr txBox="1">
            <a:spLocks/>
          </p:cNvSpPr>
          <p:nvPr/>
        </p:nvSpPr>
        <p:spPr bwMode="auto">
          <a:xfrm>
            <a:off x="457200" y="1447800"/>
            <a:ext cx="78867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Clr>
                <a:srgbClr val="0298A8"/>
              </a:buClr>
              <a:buSzPct val="120000"/>
              <a:buFont typeface="Arial" pitchFamily="34" charset="0"/>
              <a:buChar char="•"/>
              <a:defRPr sz="2000" kern="1200">
                <a:solidFill>
                  <a:schemeClr val="bg2">
                    <a:lumMod val="25000"/>
                  </a:schemeClr>
                </a:solidFill>
                <a:latin typeface="+mn-lt"/>
                <a:ea typeface="+mn-ea"/>
                <a:cs typeface="+mn-cs"/>
              </a:defRPr>
            </a:lvl1pPr>
            <a:lvl2pPr marL="538163" indent="-273050" algn="l" rtl="0" eaLnBrk="0" fontAlgn="base" hangingPunct="0">
              <a:lnSpc>
                <a:spcPct val="90000"/>
              </a:lnSpc>
              <a:spcBef>
                <a:spcPts val="500"/>
              </a:spcBef>
              <a:spcAft>
                <a:spcPct val="0"/>
              </a:spcAft>
              <a:buClr>
                <a:srgbClr val="0298A8"/>
              </a:buClr>
              <a:buSzPct val="70000"/>
              <a:buFont typeface="Wingdings" panose="05000000000000000000" pitchFamily="2" charset="2"/>
              <a:buChar char="§"/>
              <a:defRPr sz="1800" kern="1200">
                <a:solidFill>
                  <a:schemeClr val="bg2">
                    <a:lumMod val="25000"/>
                  </a:schemeClr>
                </a:solidFill>
                <a:latin typeface="+mn-lt"/>
                <a:ea typeface="+mn-ea"/>
                <a:cs typeface="+mn-cs"/>
              </a:defRPr>
            </a:lvl2pPr>
            <a:lvl3pPr marL="715963" indent="-177800" algn="l" rtl="0" eaLnBrk="0" fontAlgn="base" hangingPunct="0">
              <a:lnSpc>
                <a:spcPct val="90000"/>
              </a:lnSpc>
              <a:spcBef>
                <a:spcPts val="500"/>
              </a:spcBef>
              <a:spcAft>
                <a:spcPct val="0"/>
              </a:spcAft>
              <a:buClr>
                <a:srgbClr val="0298A8"/>
              </a:buClr>
              <a:buSzPct val="100000"/>
              <a:buFont typeface="Arial" pitchFamily="34" charset="0"/>
              <a:buChar char="•"/>
              <a:defRPr sz="1600" kern="1200">
                <a:solidFill>
                  <a:schemeClr val="bg2">
                    <a:lumMod val="25000"/>
                  </a:schemeClr>
                </a:solidFill>
                <a:latin typeface="+mn-lt"/>
                <a:ea typeface="+mn-ea"/>
                <a:cs typeface="+mn-cs"/>
              </a:defRPr>
            </a:lvl3pPr>
            <a:lvl4pPr marL="900113" indent="-184150" algn="l" rtl="0" eaLnBrk="0" fontAlgn="base" hangingPunct="0">
              <a:lnSpc>
                <a:spcPct val="90000"/>
              </a:lnSpc>
              <a:spcBef>
                <a:spcPts val="500"/>
              </a:spcBef>
              <a:spcAft>
                <a:spcPct val="0"/>
              </a:spcAft>
              <a:buClr>
                <a:srgbClr val="0298A8"/>
              </a:buClr>
              <a:buFont typeface="Arial" pitchFamily="34" charset="0"/>
              <a:buChar char="•"/>
              <a:defRPr sz="1400" kern="1200">
                <a:solidFill>
                  <a:schemeClr val="bg2">
                    <a:lumMod val="25000"/>
                  </a:schemeClr>
                </a:solidFill>
                <a:latin typeface="+mn-lt"/>
                <a:ea typeface="+mn-ea"/>
                <a:cs typeface="+mn-cs"/>
              </a:defRPr>
            </a:lvl4pPr>
            <a:lvl5pPr marL="900113" indent="176213" algn="l" rtl="0" eaLnBrk="0" fontAlgn="base" hangingPunct="0">
              <a:lnSpc>
                <a:spcPct val="90000"/>
              </a:lnSpc>
              <a:spcBef>
                <a:spcPts val="500"/>
              </a:spcBef>
              <a:spcAft>
                <a:spcPct val="0"/>
              </a:spcAft>
              <a:buClr>
                <a:srgbClr val="0298A8"/>
              </a:buClr>
              <a:buFont typeface="Courier New" panose="02070309020205020404" pitchFamily="49" charset="0"/>
              <a:buChar char="o"/>
              <a:defRPr sz="12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400" dirty="0" smtClean="0"/>
              <a:t>H19 is </a:t>
            </a:r>
            <a:r>
              <a:rPr lang="en-US" sz="2400" b="1" dirty="0" smtClean="0"/>
              <a:t>highly expressed </a:t>
            </a:r>
            <a:r>
              <a:rPr lang="en-US" sz="2400" dirty="0" smtClean="0"/>
              <a:t>in most human cancers, </a:t>
            </a:r>
            <a:r>
              <a:rPr lang="en-US" sz="2400" b="1" dirty="0" smtClean="0"/>
              <a:t>selectively expressed </a:t>
            </a:r>
            <a:r>
              <a:rPr lang="en-US" sz="2400" dirty="0" smtClean="0"/>
              <a:t>in cancer cells and plays a key role in </a:t>
            </a:r>
            <a:r>
              <a:rPr lang="en-US" sz="2400" b="1" dirty="0" smtClean="0"/>
              <a:t>many stages of cancer</a:t>
            </a:r>
            <a:r>
              <a:rPr lang="en-US" sz="2400" dirty="0" smtClean="0"/>
              <a:t>, from the primary tumor to its metastases</a:t>
            </a:r>
          </a:p>
        </p:txBody>
      </p:sp>
      <p:pic>
        <p:nvPicPr>
          <p:cNvPr id="1026" name="Picture 2"/>
          <p:cNvPicPr>
            <a:picLocks noChangeAspect="1" noChangeArrowheads="1"/>
          </p:cNvPicPr>
          <p:nvPr/>
        </p:nvPicPr>
        <p:blipFill>
          <a:blip r:embed="rId5" cstate="print"/>
          <a:srcRect/>
          <a:stretch>
            <a:fillRect/>
          </a:stretch>
        </p:blipFill>
        <p:spPr bwMode="auto">
          <a:xfrm>
            <a:off x="609600" y="2895600"/>
            <a:ext cx="8172450" cy="2971800"/>
          </a:xfrm>
          <a:prstGeom prst="rect">
            <a:avLst/>
          </a:prstGeom>
          <a:noFill/>
          <a:ln w="9525">
            <a:noFill/>
            <a:miter lim="800000"/>
            <a:headEnd/>
            <a:tailEnd/>
          </a:ln>
        </p:spPr>
      </p:pic>
      <p:sp>
        <p:nvSpPr>
          <p:cNvPr id="7" name="TextBox 6"/>
          <p:cNvSpPr txBox="1"/>
          <p:nvPr/>
        </p:nvSpPr>
        <p:spPr>
          <a:xfrm>
            <a:off x="7162800" y="3335179"/>
            <a:ext cx="250390" cy="246221"/>
          </a:xfrm>
          <a:prstGeom prst="rect">
            <a:avLst/>
          </a:prstGeom>
          <a:noFill/>
        </p:spPr>
        <p:txBody>
          <a:bodyPr wrap="none" rtlCol="1">
            <a:spAutoFit/>
          </a:bodyPr>
          <a:lstStyle/>
          <a:p>
            <a:r>
              <a:rPr lang="en-US" sz="1000" dirty="0" smtClean="0"/>
              <a:t>1</a:t>
            </a:r>
            <a:endParaRPr lang="he-IL" sz="1000" dirty="0"/>
          </a:p>
        </p:txBody>
      </p:sp>
      <p:sp>
        <p:nvSpPr>
          <p:cNvPr id="9" name="TextBox 4"/>
          <p:cNvSpPr txBox="1">
            <a:spLocks noChangeArrowheads="1"/>
          </p:cNvSpPr>
          <p:nvPr/>
        </p:nvSpPr>
        <p:spPr bwMode="auto">
          <a:xfrm>
            <a:off x="485560" y="6093768"/>
            <a:ext cx="6677240" cy="230832"/>
          </a:xfrm>
          <a:prstGeom prst="rect">
            <a:avLst/>
          </a:prstGeom>
          <a:noFill/>
          <a:ln w="9525">
            <a:noFill/>
            <a:miter lim="800000"/>
            <a:headEnd/>
            <a:tailEnd/>
          </a:ln>
        </p:spPr>
        <p:txBody>
          <a:bodyPr wrap="square" anchor="b" anchorCtr="0">
            <a:spAutoFit/>
          </a:bodyPr>
          <a:lstStyle/>
          <a:p>
            <a:pPr marL="228600" indent="-228600">
              <a:buAutoNum type="arabicParenBoth"/>
            </a:pPr>
            <a:r>
              <a:rPr lang="en-US" sz="900" i="1" dirty="0" smtClean="0">
                <a:latin typeface="Calibri" pitchFamily="34" charset="0"/>
              </a:rPr>
              <a:t>Source</a:t>
            </a:r>
            <a:r>
              <a:rPr lang="en-US" sz="900" i="1" dirty="0">
                <a:latin typeface="Calibri" pitchFamily="34" charset="0"/>
              </a:rPr>
              <a:t>: Ariel I et al, </a:t>
            </a:r>
            <a:r>
              <a:rPr lang="en-US" sz="900" i="1" dirty="0" err="1">
                <a:latin typeface="Calibri" pitchFamily="34" charset="0"/>
              </a:rPr>
              <a:t>Mol</a:t>
            </a:r>
            <a:r>
              <a:rPr lang="en-US" sz="900" i="1" dirty="0">
                <a:latin typeface="Calibri" pitchFamily="34" charset="0"/>
              </a:rPr>
              <a:t> </a:t>
            </a:r>
            <a:r>
              <a:rPr lang="en-US" sz="900" i="1" dirty="0" err="1">
                <a:latin typeface="Calibri" pitchFamily="34" charset="0"/>
              </a:rPr>
              <a:t>Pathol</a:t>
            </a:r>
            <a:r>
              <a:rPr lang="en-US" sz="900" i="1" dirty="0" smtClean="0">
                <a:latin typeface="Calibri" pitchFamily="34" charset="0"/>
              </a:rPr>
              <a:t>. 1997</a:t>
            </a:r>
            <a:r>
              <a:rPr lang="en-US" sz="900" i="1" dirty="0">
                <a:latin typeface="Calibri" pitchFamily="34" charset="0"/>
              </a:rPr>
              <a:t>;  Ariel I et al, Am. J. of Medical Genetics 2000.</a:t>
            </a:r>
            <a:endParaRPr lang="en-US" sz="900" i="1" dirty="0" smtClean="0">
              <a:latin typeface="Calibri" pitchFamily="34" charset="0"/>
            </a:endParaRPr>
          </a:p>
        </p:txBody>
      </p:sp>
      <p:sp>
        <p:nvSpPr>
          <p:cNvPr id="10" name="TextBox 9"/>
          <p:cNvSpPr txBox="1"/>
          <p:nvPr/>
        </p:nvSpPr>
        <p:spPr>
          <a:xfrm>
            <a:off x="8183345" y="3335179"/>
            <a:ext cx="250390" cy="246221"/>
          </a:xfrm>
          <a:prstGeom prst="rect">
            <a:avLst/>
          </a:prstGeom>
          <a:noFill/>
        </p:spPr>
        <p:txBody>
          <a:bodyPr wrap="none" rtlCol="1">
            <a:spAutoFit/>
          </a:bodyPr>
          <a:lstStyle/>
          <a:p>
            <a:r>
              <a:rPr lang="en-US" sz="1000" dirty="0" smtClean="0"/>
              <a:t>1</a:t>
            </a:r>
            <a:endParaRPr lang="he-IL" sz="1000" dirty="0"/>
          </a:p>
        </p:txBody>
      </p:sp>
      <p:sp>
        <p:nvSpPr>
          <p:cNvPr id="11" name="כותרת 1"/>
          <p:cNvSpPr txBox="1">
            <a:spLocks/>
          </p:cNvSpPr>
          <p:nvPr/>
        </p:nvSpPr>
        <p:spPr>
          <a:xfrm>
            <a:off x="143203" y="152400"/>
            <a:ext cx="8839200" cy="1143000"/>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cs typeface="Times New Roman" panose="02020603050405020304" pitchFamily="18" charset="0"/>
              </a:rPr>
              <a:t>H19</a:t>
            </a:r>
            <a:r>
              <a:rPr lang="en-US" sz="4000" dirty="0" smtClean="0"/>
              <a:t> : </a:t>
            </a:r>
            <a:r>
              <a:rPr lang="en-US" sz="4000" dirty="0" smtClean="0">
                <a:cs typeface="Times New Roman" panose="02020603050405020304" pitchFamily="18" charset="0"/>
              </a:rPr>
              <a:t>The first </a:t>
            </a:r>
            <a:r>
              <a:rPr lang="en-US" sz="4000" dirty="0" err="1" smtClean="0">
                <a:cs typeface="Times New Roman" panose="02020603050405020304" pitchFamily="18" charset="0"/>
              </a:rPr>
              <a:t>oncofetal</a:t>
            </a:r>
            <a:r>
              <a:rPr lang="en-US" sz="4000" dirty="0" smtClean="0">
                <a:cs typeface="Times New Roman" panose="02020603050405020304" pitchFamily="18" charset="0"/>
              </a:rPr>
              <a:t>, non-coding mRNA discovered in humans</a:t>
            </a:r>
            <a:endParaRPr lang="en-US" sz="4000" dirty="0">
              <a:cs typeface="Times New Roman" panose="02020603050405020304" pitchFamily="18" charset="0"/>
            </a:endParaRPr>
          </a:p>
        </p:txBody>
      </p:sp>
      <p:pic>
        <p:nvPicPr>
          <p:cNvPr id="3" name="שמע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60782870"/>
      </p:ext>
    </p:extLst>
  </p:cSld>
  <p:clrMapOvr>
    <a:masterClrMapping/>
  </p:clrMapOvr>
  <p:transition advTm="701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1"/>
          <p:cNvSpPr txBox="1">
            <a:spLocks noGrp="1"/>
          </p:cNvSpPr>
          <p:nvPr>
            <p:ph type="ctrTitle"/>
          </p:nvPr>
        </p:nvSpPr>
        <p:spPr>
          <a:xfrm>
            <a:off x="685800" y="2133600"/>
            <a:ext cx="7772400" cy="147002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cs typeface="Times New Roman" panose="02020603050405020304" pitchFamily="18" charset="0"/>
              </a:rPr>
              <a:t>H19  is involved in tumorigenic response to various stress conditions</a:t>
            </a:r>
            <a:br>
              <a:rPr lang="en-US" dirty="0" smtClean="0">
                <a:cs typeface="Times New Roman" panose="02020603050405020304" pitchFamily="18" charset="0"/>
              </a:rPr>
            </a:br>
            <a:endParaRPr lang="en-US" sz="3200" dirty="0"/>
          </a:p>
        </p:txBody>
      </p:sp>
      <p:sp>
        <p:nvSpPr>
          <p:cNvPr id="2" name="מציין מיקום של מספר שקופית 1"/>
          <p:cNvSpPr>
            <a:spLocks noGrp="1"/>
          </p:cNvSpPr>
          <p:nvPr>
            <p:ph type="sldNum" sz="quarter" idx="12"/>
          </p:nvPr>
        </p:nvSpPr>
        <p:spPr/>
        <p:txBody>
          <a:bodyPr/>
          <a:lstStyle/>
          <a:p>
            <a:fld id="{028D9796-2F01-44CB-8AF9-50594A060495}" type="slidenum">
              <a:rPr lang="en-US" smtClean="0">
                <a:solidFill>
                  <a:prstClr val="black">
                    <a:tint val="75000"/>
                  </a:prstClr>
                </a:solidFill>
              </a:rPr>
              <a:pPr/>
              <a:t>5</a:t>
            </a:fld>
            <a:endParaRPr lang="en-US">
              <a:solidFill>
                <a:prstClr val="black">
                  <a:tint val="75000"/>
                </a:prstClr>
              </a:solidFill>
            </a:endParaRPr>
          </a:p>
        </p:txBody>
      </p:sp>
      <p:pic>
        <p:nvPicPr>
          <p:cNvPr id="5" name="שמע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97928550"/>
      </p:ext>
    </p:extLst>
  </p:cSld>
  <p:clrMapOvr>
    <a:masterClrMapping/>
  </p:clrMapOvr>
  <mc:AlternateContent xmlns:mc="http://schemas.openxmlformats.org/markup-compatibility/2006" xmlns:p14="http://schemas.microsoft.com/office/powerpoint/2010/main">
    <mc:Choice Requires="p14">
      <p:transition spd="slow" p14:dur="2000" advTm="22676"/>
    </mc:Choice>
    <mc:Fallback xmlns="">
      <p:transition spd="slow" advTm="22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000294" y="3750179"/>
            <a:ext cx="1516762" cy="338554"/>
          </a:xfrm>
          <a:prstGeom prst="rect">
            <a:avLst/>
          </a:prstGeom>
          <a:noFill/>
        </p:spPr>
        <p:txBody>
          <a:bodyPr wrap="none" rtlCol="0">
            <a:spAutoFit/>
          </a:bodyPr>
          <a:lstStyle/>
          <a:p>
            <a:r>
              <a:rPr lang="en-US" sz="1600" b="1" dirty="0" smtClean="0"/>
              <a:t>P53               </a:t>
            </a:r>
            <a:r>
              <a:rPr lang="en-US" sz="1600" b="1" dirty="0" err="1" smtClean="0"/>
              <a:t>P53</a:t>
            </a:r>
            <a:endParaRPr lang="en-US" sz="1600" b="1" dirty="0"/>
          </a:p>
        </p:txBody>
      </p:sp>
      <p:sp>
        <p:nvSpPr>
          <p:cNvPr id="12" name="חץ למטה 11"/>
          <p:cNvSpPr/>
          <p:nvPr/>
        </p:nvSpPr>
        <p:spPr>
          <a:xfrm rot="10800000">
            <a:off x="1432853" y="3675434"/>
            <a:ext cx="186819" cy="338552"/>
          </a:xfrm>
          <a:prstGeom prst="downArrow">
            <a:avLst/>
          </a:prstGeom>
          <a:solidFill>
            <a:srgbClr val="92D05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חץ מעוקל ימינה 17"/>
          <p:cNvSpPr/>
          <p:nvPr/>
        </p:nvSpPr>
        <p:spPr>
          <a:xfrm rot="10800000" flipH="1">
            <a:off x="698657" y="3163534"/>
            <a:ext cx="346106" cy="796988"/>
          </a:xfrm>
          <a:custGeom>
            <a:avLst/>
            <a:gdLst>
              <a:gd name="connsiteX0" fmla="*/ 0 w 731520"/>
              <a:gd name="connsiteY0" fmla="*/ 478526 h 1216152"/>
              <a:gd name="connsiteX1" fmla="*/ 548640 w 731520"/>
              <a:gd name="connsiteY1" fmla="*/ 941857 h 1216152"/>
              <a:gd name="connsiteX2" fmla="*/ 548640 w 731520"/>
              <a:gd name="connsiteY2" fmla="*/ 821437 h 1216152"/>
              <a:gd name="connsiteX3" fmla="*/ 731520 w 731520"/>
              <a:gd name="connsiteY3" fmla="*/ 1026392 h 1216152"/>
              <a:gd name="connsiteX4" fmla="*/ 548640 w 731520"/>
              <a:gd name="connsiteY4" fmla="*/ 1200957 h 1216152"/>
              <a:gd name="connsiteX5" fmla="*/ 548640 w 731520"/>
              <a:gd name="connsiteY5" fmla="*/ 1080538 h 1216152"/>
              <a:gd name="connsiteX6" fmla="*/ 0 w 731520"/>
              <a:gd name="connsiteY6" fmla="*/ 617207 h 1216152"/>
              <a:gd name="connsiteX7" fmla="*/ 0 w 731520"/>
              <a:gd name="connsiteY7" fmla="*/ 478526 h 1216152"/>
              <a:gd name="connsiteX0" fmla="*/ 731520 w 731520"/>
              <a:gd name="connsiteY0" fmla="*/ 138682 h 1216152"/>
              <a:gd name="connsiteX1" fmla="*/ 7721 w 731520"/>
              <a:gd name="connsiteY1" fmla="*/ 547867 h 1216152"/>
              <a:gd name="connsiteX2" fmla="*/ 304161 w 731520"/>
              <a:gd name="connsiteY2" fmla="*/ 90152 h 1216152"/>
              <a:gd name="connsiteX3" fmla="*/ 731520 w 731520"/>
              <a:gd name="connsiteY3" fmla="*/ 0 h 1216152"/>
              <a:gd name="connsiteX4" fmla="*/ 731520 w 731520"/>
              <a:gd name="connsiteY4" fmla="*/ 138682 h 1216152"/>
              <a:gd name="connsiteX0" fmla="*/ 0 w 731520"/>
              <a:gd name="connsiteY0" fmla="*/ 478526 h 1216152"/>
              <a:gd name="connsiteX1" fmla="*/ 548640 w 731520"/>
              <a:gd name="connsiteY1" fmla="*/ 941857 h 1216152"/>
              <a:gd name="connsiteX2" fmla="*/ 548640 w 731520"/>
              <a:gd name="connsiteY2" fmla="*/ 821437 h 1216152"/>
              <a:gd name="connsiteX3" fmla="*/ 731520 w 731520"/>
              <a:gd name="connsiteY3" fmla="*/ 1026392 h 1216152"/>
              <a:gd name="connsiteX4" fmla="*/ 548640 w 731520"/>
              <a:gd name="connsiteY4" fmla="*/ 1200957 h 1216152"/>
              <a:gd name="connsiteX5" fmla="*/ 548640 w 731520"/>
              <a:gd name="connsiteY5" fmla="*/ 1080538 h 1216152"/>
              <a:gd name="connsiteX6" fmla="*/ 0 w 731520"/>
              <a:gd name="connsiteY6" fmla="*/ 617207 h 1216152"/>
              <a:gd name="connsiteX7" fmla="*/ 0 w 731520"/>
              <a:gd name="connsiteY7" fmla="*/ 478526 h 1216152"/>
              <a:gd name="connsiteX8" fmla="*/ 731520 w 731520"/>
              <a:gd name="connsiteY8" fmla="*/ 0 h 1216152"/>
              <a:gd name="connsiteX9" fmla="*/ 731520 w 731520"/>
              <a:gd name="connsiteY9" fmla="*/ 138682 h 1216152"/>
              <a:gd name="connsiteX10" fmla="*/ 7721 w 731520"/>
              <a:gd name="connsiteY10" fmla="*/ 547867 h 1216152"/>
              <a:gd name="connsiteX0" fmla="*/ 16 w 731536"/>
              <a:gd name="connsiteY0" fmla="*/ 478526 h 1200957"/>
              <a:gd name="connsiteX1" fmla="*/ 548656 w 731536"/>
              <a:gd name="connsiteY1" fmla="*/ 941857 h 1200957"/>
              <a:gd name="connsiteX2" fmla="*/ 548656 w 731536"/>
              <a:gd name="connsiteY2" fmla="*/ 821437 h 1200957"/>
              <a:gd name="connsiteX3" fmla="*/ 731536 w 731536"/>
              <a:gd name="connsiteY3" fmla="*/ 1026392 h 1200957"/>
              <a:gd name="connsiteX4" fmla="*/ 548656 w 731536"/>
              <a:gd name="connsiteY4" fmla="*/ 1200957 h 1200957"/>
              <a:gd name="connsiteX5" fmla="*/ 548656 w 731536"/>
              <a:gd name="connsiteY5" fmla="*/ 1080538 h 1200957"/>
              <a:gd name="connsiteX6" fmla="*/ 16 w 731536"/>
              <a:gd name="connsiteY6" fmla="*/ 617207 h 1200957"/>
              <a:gd name="connsiteX7" fmla="*/ 16 w 731536"/>
              <a:gd name="connsiteY7" fmla="*/ 478526 h 1200957"/>
              <a:gd name="connsiteX0" fmla="*/ 731536 w 731536"/>
              <a:gd name="connsiteY0" fmla="*/ 138682 h 1200957"/>
              <a:gd name="connsiteX1" fmla="*/ 7737 w 731536"/>
              <a:gd name="connsiteY1" fmla="*/ 547867 h 1200957"/>
              <a:gd name="connsiteX2" fmla="*/ 304177 w 731536"/>
              <a:gd name="connsiteY2" fmla="*/ 90152 h 1200957"/>
              <a:gd name="connsiteX3" fmla="*/ 731536 w 731536"/>
              <a:gd name="connsiteY3" fmla="*/ 0 h 1200957"/>
              <a:gd name="connsiteX4" fmla="*/ 731536 w 731536"/>
              <a:gd name="connsiteY4" fmla="*/ 138682 h 1200957"/>
              <a:gd name="connsiteX0" fmla="*/ 16 w 731536"/>
              <a:gd name="connsiteY0" fmla="*/ 478526 h 1200957"/>
              <a:gd name="connsiteX1" fmla="*/ 548656 w 731536"/>
              <a:gd name="connsiteY1" fmla="*/ 941857 h 1200957"/>
              <a:gd name="connsiteX2" fmla="*/ 548656 w 731536"/>
              <a:gd name="connsiteY2" fmla="*/ 821437 h 1200957"/>
              <a:gd name="connsiteX3" fmla="*/ 554115 w 731536"/>
              <a:gd name="connsiteY3" fmla="*/ 1012744 h 1200957"/>
              <a:gd name="connsiteX4" fmla="*/ 548656 w 731536"/>
              <a:gd name="connsiteY4" fmla="*/ 1200957 h 1200957"/>
              <a:gd name="connsiteX5" fmla="*/ 548656 w 731536"/>
              <a:gd name="connsiteY5" fmla="*/ 1080538 h 1200957"/>
              <a:gd name="connsiteX6" fmla="*/ 16 w 731536"/>
              <a:gd name="connsiteY6" fmla="*/ 617207 h 1200957"/>
              <a:gd name="connsiteX7" fmla="*/ 16 w 731536"/>
              <a:gd name="connsiteY7" fmla="*/ 478526 h 1200957"/>
              <a:gd name="connsiteX8" fmla="*/ 731536 w 731536"/>
              <a:gd name="connsiteY8" fmla="*/ 0 h 1200957"/>
              <a:gd name="connsiteX9" fmla="*/ 731536 w 731536"/>
              <a:gd name="connsiteY9" fmla="*/ 138682 h 1200957"/>
              <a:gd name="connsiteX10" fmla="*/ 7737 w 731536"/>
              <a:gd name="connsiteY10" fmla="*/ 547867 h 1200957"/>
              <a:gd name="connsiteX0" fmla="*/ 16 w 731536"/>
              <a:gd name="connsiteY0" fmla="*/ 478526 h 1200957"/>
              <a:gd name="connsiteX1" fmla="*/ 548656 w 731536"/>
              <a:gd name="connsiteY1" fmla="*/ 941857 h 1200957"/>
              <a:gd name="connsiteX2" fmla="*/ 548656 w 731536"/>
              <a:gd name="connsiteY2" fmla="*/ 821437 h 1200957"/>
              <a:gd name="connsiteX3" fmla="*/ 322103 w 731536"/>
              <a:gd name="connsiteY3" fmla="*/ 1026392 h 1200957"/>
              <a:gd name="connsiteX4" fmla="*/ 548656 w 731536"/>
              <a:gd name="connsiteY4" fmla="*/ 1200957 h 1200957"/>
              <a:gd name="connsiteX5" fmla="*/ 548656 w 731536"/>
              <a:gd name="connsiteY5" fmla="*/ 1080538 h 1200957"/>
              <a:gd name="connsiteX6" fmla="*/ 16 w 731536"/>
              <a:gd name="connsiteY6" fmla="*/ 617207 h 1200957"/>
              <a:gd name="connsiteX7" fmla="*/ 16 w 731536"/>
              <a:gd name="connsiteY7" fmla="*/ 478526 h 1200957"/>
              <a:gd name="connsiteX0" fmla="*/ 731536 w 731536"/>
              <a:gd name="connsiteY0" fmla="*/ 138682 h 1200957"/>
              <a:gd name="connsiteX1" fmla="*/ 7737 w 731536"/>
              <a:gd name="connsiteY1" fmla="*/ 547867 h 1200957"/>
              <a:gd name="connsiteX2" fmla="*/ 304177 w 731536"/>
              <a:gd name="connsiteY2" fmla="*/ 90152 h 1200957"/>
              <a:gd name="connsiteX3" fmla="*/ 731536 w 731536"/>
              <a:gd name="connsiteY3" fmla="*/ 0 h 1200957"/>
              <a:gd name="connsiteX4" fmla="*/ 731536 w 731536"/>
              <a:gd name="connsiteY4" fmla="*/ 138682 h 1200957"/>
              <a:gd name="connsiteX0" fmla="*/ 16 w 731536"/>
              <a:gd name="connsiteY0" fmla="*/ 478526 h 1200957"/>
              <a:gd name="connsiteX1" fmla="*/ 548656 w 731536"/>
              <a:gd name="connsiteY1" fmla="*/ 941857 h 1200957"/>
              <a:gd name="connsiteX2" fmla="*/ 548656 w 731536"/>
              <a:gd name="connsiteY2" fmla="*/ 821437 h 1200957"/>
              <a:gd name="connsiteX3" fmla="*/ 554115 w 731536"/>
              <a:gd name="connsiteY3" fmla="*/ 1012744 h 1200957"/>
              <a:gd name="connsiteX4" fmla="*/ 548656 w 731536"/>
              <a:gd name="connsiteY4" fmla="*/ 1200957 h 1200957"/>
              <a:gd name="connsiteX5" fmla="*/ 548656 w 731536"/>
              <a:gd name="connsiteY5" fmla="*/ 1080538 h 1200957"/>
              <a:gd name="connsiteX6" fmla="*/ 16 w 731536"/>
              <a:gd name="connsiteY6" fmla="*/ 617207 h 1200957"/>
              <a:gd name="connsiteX7" fmla="*/ 16 w 731536"/>
              <a:gd name="connsiteY7" fmla="*/ 478526 h 1200957"/>
              <a:gd name="connsiteX8" fmla="*/ 731536 w 731536"/>
              <a:gd name="connsiteY8" fmla="*/ 0 h 1200957"/>
              <a:gd name="connsiteX9" fmla="*/ 731536 w 731536"/>
              <a:gd name="connsiteY9" fmla="*/ 138682 h 1200957"/>
              <a:gd name="connsiteX10" fmla="*/ 7737 w 731536"/>
              <a:gd name="connsiteY10" fmla="*/ 547867 h 1200957"/>
              <a:gd name="connsiteX0" fmla="*/ 16 w 731536"/>
              <a:gd name="connsiteY0" fmla="*/ 478526 h 1200957"/>
              <a:gd name="connsiteX1" fmla="*/ 548656 w 731536"/>
              <a:gd name="connsiteY1" fmla="*/ 941857 h 1200957"/>
              <a:gd name="connsiteX2" fmla="*/ 548656 w 731536"/>
              <a:gd name="connsiteY2" fmla="*/ 821437 h 1200957"/>
              <a:gd name="connsiteX3" fmla="*/ 567763 w 731536"/>
              <a:gd name="connsiteY3" fmla="*/ 1026392 h 1200957"/>
              <a:gd name="connsiteX4" fmla="*/ 548656 w 731536"/>
              <a:gd name="connsiteY4" fmla="*/ 1200957 h 1200957"/>
              <a:gd name="connsiteX5" fmla="*/ 548656 w 731536"/>
              <a:gd name="connsiteY5" fmla="*/ 1080538 h 1200957"/>
              <a:gd name="connsiteX6" fmla="*/ 16 w 731536"/>
              <a:gd name="connsiteY6" fmla="*/ 617207 h 1200957"/>
              <a:gd name="connsiteX7" fmla="*/ 16 w 731536"/>
              <a:gd name="connsiteY7" fmla="*/ 478526 h 1200957"/>
              <a:gd name="connsiteX0" fmla="*/ 731536 w 731536"/>
              <a:gd name="connsiteY0" fmla="*/ 138682 h 1200957"/>
              <a:gd name="connsiteX1" fmla="*/ 7737 w 731536"/>
              <a:gd name="connsiteY1" fmla="*/ 547867 h 1200957"/>
              <a:gd name="connsiteX2" fmla="*/ 304177 w 731536"/>
              <a:gd name="connsiteY2" fmla="*/ 90152 h 1200957"/>
              <a:gd name="connsiteX3" fmla="*/ 731536 w 731536"/>
              <a:gd name="connsiteY3" fmla="*/ 0 h 1200957"/>
              <a:gd name="connsiteX4" fmla="*/ 731536 w 731536"/>
              <a:gd name="connsiteY4" fmla="*/ 138682 h 1200957"/>
              <a:gd name="connsiteX0" fmla="*/ 16 w 731536"/>
              <a:gd name="connsiteY0" fmla="*/ 478526 h 1200957"/>
              <a:gd name="connsiteX1" fmla="*/ 548656 w 731536"/>
              <a:gd name="connsiteY1" fmla="*/ 941857 h 1200957"/>
              <a:gd name="connsiteX2" fmla="*/ 548656 w 731536"/>
              <a:gd name="connsiteY2" fmla="*/ 821437 h 1200957"/>
              <a:gd name="connsiteX3" fmla="*/ 554115 w 731536"/>
              <a:gd name="connsiteY3" fmla="*/ 1012744 h 1200957"/>
              <a:gd name="connsiteX4" fmla="*/ 548656 w 731536"/>
              <a:gd name="connsiteY4" fmla="*/ 1200957 h 1200957"/>
              <a:gd name="connsiteX5" fmla="*/ 548656 w 731536"/>
              <a:gd name="connsiteY5" fmla="*/ 1080538 h 1200957"/>
              <a:gd name="connsiteX6" fmla="*/ 16 w 731536"/>
              <a:gd name="connsiteY6" fmla="*/ 617207 h 1200957"/>
              <a:gd name="connsiteX7" fmla="*/ 16 w 731536"/>
              <a:gd name="connsiteY7" fmla="*/ 478526 h 1200957"/>
              <a:gd name="connsiteX8" fmla="*/ 731536 w 731536"/>
              <a:gd name="connsiteY8" fmla="*/ 0 h 1200957"/>
              <a:gd name="connsiteX9" fmla="*/ 731536 w 731536"/>
              <a:gd name="connsiteY9" fmla="*/ 138682 h 1200957"/>
              <a:gd name="connsiteX10" fmla="*/ 7737 w 731536"/>
              <a:gd name="connsiteY10" fmla="*/ 547867 h 120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1536" h="1200957" stroke="0" extrusionOk="0">
                <a:moveTo>
                  <a:pt x="16" y="478526"/>
                </a:moveTo>
                <a:cubicBezTo>
                  <a:pt x="16" y="696733"/>
                  <a:pt x="225676" y="887305"/>
                  <a:pt x="548656" y="941857"/>
                </a:cubicBezTo>
                <a:lnTo>
                  <a:pt x="548656" y="821437"/>
                </a:lnTo>
                <a:lnTo>
                  <a:pt x="567763" y="1026392"/>
                </a:lnTo>
                <a:lnTo>
                  <a:pt x="548656" y="1200957"/>
                </a:lnTo>
                <a:lnTo>
                  <a:pt x="548656" y="1080538"/>
                </a:lnTo>
                <a:cubicBezTo>
                  <a:pt x="225676" y="1025986"/>
                  <a:pt x="16" y="835414"/>
                  <a:pt x="16" y="617207"/>
                </a:cubicBezTo>
                <a:lnTo>
                  <a:pt x="16" y="478526"/>
                </a:lnTo>
                <a:close/>
              </a:path>
              <a:path w="731536" h="1200957" fill="darkenLess" stroke="0" extrusionOk="0">
                <a:moveTo>
                  <a:pt x="731536" y="138682"/>
                </a:moveTo>
                <a:cubicBezTo>
                  <a:pt x="368472" y="138682"/>
                  <a:pt x="60346" y="312875"/>
                  <a:pt x="7737" y="547867"/>
                </a:cubicBezTo>
                <a:cubicBezTo>
                  <a:pt x="-31847" y="371056"/>
                  <a:pt x="82468" y="194548"/>
                  <a:pt x="304177" y="90152"/>
                </a:cubicBezTo>
                <a:cubicBezTo>
                  <a:pt x="428659" y="31537"/>
                  <a:pt x="578158" y="0"/>
                  <a:pt x="731536" y="0"/>
                </a:cubicBezTo>
                <a:lnTo>
                  <a:pt x="731536" y="138682"/>
                </a:lnTo>
                <a:close/>
              </a:path>
              <a:path w="731536" h="1200957" fill="none" extrusionOk="0">
                <a:moveTo>
                  <a:pt x="16" y="478526"/>
                </a:moveTo>
                <a:cubicBezTo>
                  <a:pt x="16" y="696733"/>
                  <a:pt x="225676" y="887305"/>
                  <a:pt x="548656" y="941857"/>
                </a:cubicBezTo>
                <a:lnTo>
                  <a:pt x="548656" y="821437"/>
                </a:lnTo>
                <a:lnTo>
                  <a:pt x="554115" y="1012744"/>
                </a:lnTo>
                <a:lnTo>
                  <a:pt x="548656" y="1200957"/>
                </a:lnTo>
                <a:lnTo>
                  <a:pt x="548656" y="1080538"/>
                </a:lnTo>
                <a:cubicBezTo>
                  <a:pt x="225676" y="1025986"/>
                  <a:pt x="16" y="835414"/>
                  <a:pt x="16" y="617207"/>
                </a:cubicBezTo>
                <a:lnTo>
                  <a:pt x="16" y="478526"/>
                </a:lnTo>
                <a:cubicBezTo>
                  <a:pt x="16" y="214243"/>
                  <a:pt x="327529" y="0"/>
                  <a:pt x="731536" y="0"/>
                </a:cubicBezTo>
                <a:lnTo>
                  <a:pt x="731536" y="138682"/>
                </a:lnTo>
                <a:cubicBezTo>
                  <a:pt x="368472" y="138682"/>
                  <a:pt x="60346" y="312875"/>
                  <a:pt x="7737" y="547867"/>
                </a:cubicBezTo>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971600" y="3185086"/>
            <a:ext cx="1558440" cy="338554"/>
          </a:xfrm>
          <a:prstGeom prst="rect">
            <a:avLst/>
          </a:prstGeom>
          <a:noFill/>
        </p:spPr>
        <p:txBody>
          <a:bodyPr wrap="none" rtlCol="0">
            <a:spAutoFit/>
          </a:bodyPr>
          <a:lstStyle/>
          <a:p>
            <a:r>
              <a:rPr lang="en-US" sz="1600" b="1" dirty="0" smtClean="0"/>
              <a:t>H19               </a:t>
            </a:r>
            <a:r>
              <a:rPr lang="en-US" sz="1600" b="1" dirty="0" err="1" smtClean="0"/>
              <a:t>H19</a:t>
            </a:r>
            <a:endParaRPr lang="en-US" sz="1600" b="1" dirty="0"/>
          </a:p>
        </p:txBody>
      </p:sp>
      <p:sp>
        <p:nvSpPr>
          <p:cNvPr id="22" name="חץ למטה 21"/>
          <p:cNvSpPr/>
          <p:nvPr/>
        </p:nvSpPr>
        <p:spPr>
          <a:xfrm>
            <a:off x="2444917" y="3709665"/>
            <a:ext cx="182867" cy="310679"/>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חץ מעוקל ימינה 17"/>
          <p:cNvSpPr/>
          <p:nvPr/>
        </p:nvSpPr>
        <p:spPr>
          <a:xfrm rot="10800000" flipH="1">
            <a:off x="1956593" y="3188283"/>
            <a:ext cx="95127" cy="796988"/>
          </a:xfrm>
          <a:custGeom>
            <a:avLst/>
            <a:gdLst>
              <a:gd name="connsiteX0" fmla="*/ 0 w 731520"/>
              <a:gd name="connsiteY0" fmla="*/ 478526 h 1216152"/>
              <a:gd name="connsiteX1" fmla="*/ 548640 w 731520"/>
              <a:gd name="connsiteY1" fmla="*/ 941857 h 1216152"/>
              <a:gd name="connsiteX2" fmla="*/ 548640 w 731520"/>
              <a:gd name="connsiteY2" fmla="*/ 821437 h 1216152"/>
              <a:gd name="connsiteX3" fmla="*/ 731520 w 731520"/>
              <a:gd name="connsiteY3" fmla="*/ 1026392 h 1216152"/>
              <a:gd name="connsiteX4" fmla="*/ 548640 w 731520"/>
              <a:gd name="connsiteY4" fmla="*/ 1200957 h 1216152"/>
              <a:gd name="connsiteX5" fmla="*/ 548640 w 731520"/>
              <a:gd name="connsiteY5" fmla="*/ 1080538 h 1216152"/>
              <a:gd name="connsiteX6" fmla="*/ 0 w 731520"/>
              <a:gd name="connsiteY6" fmla="*/ 617207 h 1216152"/>
              <a:gd name="connsiteX7" fmla="*/ 0 w 731520"/>
              <a:gd name="connsiteY7" fmla="*/ 478526 h 1216152"/>
              <a:gd name="connsiteX0" fmla="*/ 731520 w 731520"/>
              <a:gd name="connsiteY0" fmla="*/ 138682 h 1216152"/>
              <a:gd name="connsiteX1" fmla="*/ 7721 w 731520"/>
              <a:gd name="connsiteY1" fmla="*/ 547867 h 1216152"/>
              <a:gd name="connsiteX2" fmla="*/ 304161 w 731520"/>
              <a:gd name="connsiteY2" fmla="*/ 90152 h 1216152"/>
              <a:gd name="connsiteX3" fmla="*/ 731520 w 731520"/>
              <a:gd name="connsiteY3" fmla="*/ 0 h 1216152"/>
              <a:gd name="connsiteX4" fmla="*/ 731520 w 731520"/>
              <a:gd name="connsiteY4" fmla="*/ 138682 h 1216152"/>
              <a:gd name="connsiteX0" fmla="*/ 0 w 731520"/>
              <a:gd name="connsiteY0" fmla="*/ 478526 h 1216152"/>
              <a:gd name="connsiteX1" fmla="*/ 548640 w 731520"/>
              <a:gd name="connsiteY1" fmla="*/ 941857 h 1216152"/>
              <a:gd name="connsiteX2" fmla="*/ 548640 w 731520"/>
              <a:gd name="connsiteY2" fmla="*/ 821437 h 1216152"/>
              <a:gd name="connsiteX3" fmla="*/ 731520 w 731520"/>
              <a:gd name="connsiteY3" fmla="*/ 1026392 h 1216152"/>
              <a:gd name="connsiteX4" fmla="*/ 548640 w 731520"/>
              <a:gd name="connsiteY4" fmla="*/ 1200957 h 1216152"/>
              <a:gd name="connsiteX5" fmla="*/ 548640 w 731520"/>
              <a:gd name="connsiteY5" fmla="*/ 1080538 h 1216152"/>
              <a:gd name="connsiteX6" fmla="*/ 0 w 731520"/>
              <a:gd name="connsiteY6" fmla="*/ 617207 h 1216152"/>
              <a:gd name="connsiteX7" fmla="*/ 0 w 731520"/>
              <a:gd name="connsiteY7" fmla="*/ 478526 h 1216152"/>
              <a:gd name="connsiteX8" fmla="*/ 731520 w 731520"/>
              <a:gd name="connsiteY8" fmla="*/ 0 h 1216152"/>
              <a:gd name="connsiteX9" fmla="*/ 731520 w 731520"/>
              <a:gd name="connsiteY9" fmla="*/ 138682 h 1216152"/>
              <a:gd name="connsiteX10" fmla="*/ 7721 w 731520"/>
              <a:gd name="connsiteY10" fmla="*/ 547867 h 1216152"/>
              <a:gd name="connsiteX0" fmla="*/ 16 w 731536"/>
              <a:gd name="connsiteY0" fmla="*/ 478526 h 1200957"/>
              <a:gd name="connsiteX1" fmla="*/ 548656 w 731536"/>
              <a:gd name="connsiteY1" fmla="*/ 941857 h 1200957"/>
              <a:gd name="connsiteX2" fmla="*/ 548656 w 731536"/>
              <a:gd name="connsiteY2" fmla="*/ 821437 h 1200957"/>
              <a:gd name="connsiteX3" fmla="*/ 731536 w 731536"/>
              <a:gd name="connsiteY3" fmla="*/ 1026392 h 1200957"/>
              <a:gd name="connsiteX4" fmla="*/ 548656 w 731536"/>
              <a:gd name="connsiteY4" fmla="*/ 1200957 h 1200957"/>
              <a:gd name="connsiteX5" fmla="*/ 548656 w 731536"/>
              <a:gd name="connsiteY5" fmla="*/ 1080538 h 1200957"/>
              <a:gd name="connsiteX6" fmla="*/ 16 w 731536"/>
              <a:gd name="connsiteY6" fmla="*/ 617207 h 1200957"/>
              <a:gd name="connsiteX7" fmla="*/ 16 w 731536"/>
              <a:gd name="connsiteY7" fmla="*/ 478526 h 1200957"/>
              <a:gd name="connsiteX0" fmla="*/ 731536 w 731536"/>
              <a:gd name="connsiteY0" fmla="*/ 138682 h 1200957"/>
              <a:gd name="connsiteX1" fmla="*/ 7737 w 731536"/>
              <a:gd name="connsiteY1" fmla="*/ 547867 h 1200957"/>
              <a:gd name="connsiteX2" fmla="*/ 304177 w 731536"/>
              <a:gd name="connsiteY2" fmla="*/ 90152 h 1200957"/>
              <a:gd name="connsiteX3" fmla="*/ 731536 w 731536"/>
              <a:gd name="connsiteY3" fmla="*/ 0 h 1200957"/>
              <a:gd name="connsiteX4" fmla="*/ 731536 w 731536"/>
              <a:gd name="connsiteY4" fmla="*/ 138682 h 1200957"/>
              <a:gd name="connsiteX0" fmla="*/ 16 w 731536"/>
              <a:gd name="connsiteY0" fmla="*/ 478526 h 1200957"/>
              <a:gd name="connsiteX1" fmla="*/ 548656 w 731536"/>
              <a:gd name="connsiteY1" fmla="*/ 941857 h 1200957"/>
              <a:gd name="connsiteX2" fmla="*/ 548656 w 731536"/>
              <a:gd name="connsiteY2" fmla="*/ 821437 h 1200957"/>
              <a:gd name="connsiteX3" fmla="*/ 554115 w 731536"/>
              <a:gd name="connsiteY3" fmla="*/ 1012744 h 1200957"/>
              <a:gd name="connsiteX4" fmla="*/ 548656 w 731536"/>
              <a:gd name="connsiteY4" fmla="*/ 1200957 h 1200957"/>
              <a:gd name="connsiteX5" fmla="*/ 548656 w 731536"/>
              <a:gd name="connsiteY5" fmla="*/ 1080538 h 1200957"/>
              <a:gd name="connsiteX6" fmla="*/ 16 w 731536"/>
              <a:gd name="connsiteY6" fmla="*/ 617207 h 1200957"/>
              <a:gd name="connsiteX7" fmla="*/ 16 w 731536"/>
              <a:gd name="connsiteY7" fmla="*/ 478526 h 1200957"/>
              <a:gd name="connsiteX8" fmla="*/ 731536 w 731536"/>
              <a:gd name="connsiteY8" fmla="*/ 0 h 1200957"/>
              <a:gd name="connsiteX9" fmla="*/ 731536 w 731536"/>
              <a:gd name="connsiteY9" fmla="*/ 138682 h 1200957"/>
              <a:gd name="connsiteX10" fmla="*/ 7737 w 731536"/>
              <a:gd name="connsiteY10" fmla="*/ 547867 h 1200957"/>
              <a:gd name="connsiteX0" fmla="*/ 16 w 731536"/>
              <a:gd name="connsiteY0" fmla="*/ 478526 h 1200957"/>
              <a:gd name="connsiteX1" fmla="*/ 548656 w 731536"/>
              <a:gd name="connsiteY1" fmla="*/ 941857 h 1200957"/>
              <a:gd name="connsiteX2" fmla="*/ 548656 w 731536"/>
              <a:gd name="connsiteY2" fmla="*/ 821437 h 1200957"/>
              <a:gd name="connsiteX3" fmla="*/ 322103 w 731536"/>
              <a:gd name="connsiteY3" fmla="*/ 1026392 h 1200957"/>
              <a:gd name="connsiteX4" fmla="*/ 548656 w 731536"/>
              <a:gd name="connsiteY4" fmla="*/ 1200957 h 1200957"/>
              <a:gd name="connsiteX5" fmla="*/ 548656 w 731536"/>
              <a:gd name="connsiteY5" fmla="*/ 1080538 h 1200957"/>
              <a:gd name="connsiteX6" fmla="*/ 16 w 731536"/>
              <a:gd name="connsiteY6" fmla="*/ 617207 h 1200957"/>
              <a:gd name="connsiteX7" fmla="*/ 16 w 731536"/>
              <a:gd name="connsiteY7" fmla="*/ 478526 h 1200957"/>
              <a:gd name="connsiteX0" fmla="*/ 731536 w 731536"/>
              <a:gd name="connsiteY0" fmla="*/ 138682 h 1200957"/>
              <a:gd name="connsiteX1" fmla="*/ 7737 w 731536"/>
              <a:gd name="connsiteY1" fmla="*/ 547867 h 1200957"/>
              <a:gd name="connsiteX2" fmla="*/ 304177 w 731536"/>
              <a:gd name="connsiteY2" fmla="*/ 90152 h 1200957"/>
              <a:gd name="connsiteX3" fmla="*/ 731536 w 731536"/>
              <a:gd name="connsiteY3" fmla="*/ 0 h 1200957"/>
              <a:gd name="connsiteX4" fmla="*/ 731536 w 731536"/>
              <a:gd name="connsiteY4" fmla="*/ 138682 h 1200957"/>
              <a:gd name="connsiteX0" fmla="*/ 16 w 731536"/>
              <a:gd name="connsiteY0" fmla="*/ 478526 h 1200957"/>
              <a:gd name="connsiteX1" fmla="*/ 548656 w 731536"/>
              <a:gd name="connsiteY1" fmla="*/ 941857 h 1200957"/>
              <a:gd name="connsiteX2" fmla="*/ 548656 w 731536"/>
              <a:gd name="connsiteY2" fmla="*/ 821437 h 1200957"/>
              <a:gd name="connsiteX3" fmla="*/ 554115 w 731536"/>
              <a:gd name="connsiteY3" fmla="*/ 1012744 h 1200957"/>
              <a:gd name="connsiteX4" fmla="*/ 548656 w 731536"/>
              <a:gd name="connsiteY4" fmla="*/ 1200957 h 1200957"/>
              <a:gd name="connsiteX5" fmla="*/ 548656 w 731536"/>
              <a:gd name="connsiteY5" fmla="*/ 1080538 h 1200957"/>
              <a:gd name="connsiteX6" fmla="*/ 16 w 731536"/>
              <a:gd name="connsiteY6" fmla="*/ 617207 h 1200957"/>
              <a:gd name="connsiteX7" fmla="*/ 16 w 731536"/>
              <a:gd name="connsiteY7" fmla="*/ 478526 h 1200957"/>
              <a:gd name="connsiteX8" fmla="*/ 731536 w 731536"/>
              <a:gd name="connsiteY8" fmla="*/ 0 h 1200957"/>
              <a:gd name="connsiteX9" fmla="*/ 731536 w 731536"/>
              <a:gd name="connsiteY9" fmla="*/ 138682 h 1200957"/>
              <a:gd name="connsiteX10" fmla="*/ 7737 w 731536"/>
              <a:gd name="connsiteY10" fmla="*/ 547867 h 1200957"/>
              <a:gd name="connsiteX0" fmla="*/ 16 w 731536"/>
              <a:gd name="connsiteY0" fmla="*/ 478526 h 1200957"/>
              <a:gd name="connsiteX1" fmla="*/ 548656 w 731536"/>
              <a:gd name="connsiteY1" fmla="*/ 941857 h 1200957"/>
              <a:gd name="connsiteX2" fmla="*/ 548656 w 731536"/>
              <a:gd name="connsiteY2" fmla="*/ 821437 h 1200957"/>
              <a:gd name="connsiteX3" fmla="*/ 567763 w 731536"/>
              <a:gd name="connsiteY3" fmla="*/ 1026392 h 1200957"/>
              <a:gd name="connsiteX4" fmla="*/ 548656 w 731536"/>
              <a:gd name="connsiteY4" fmla="*/ 1200957 h 1200957"/>
              <a:gd name="connsiteX5" fmla="*/ 548656 w 731536"/>
              <a:gd name="connsiteY5" fmla="*/ 1080538 h 1200957"/>
              <a:gd name="connsiteX6" fmla="*/ 16 w 731536"/>
              <a:gd name="connsiteY6" fmla="*/ 617207 h 1200957"/>
              <a:gd name="connsiteX7" fmla="*/ 16 w 731536"/>
              <a:gd name="connsiteY7" fmla="*/ 478526 h 1200957"/>
              <a:gd name="connsiteX0" fmla="*/ 731536 w 731536"/>
              <a:gd name="connsiteY0" fmla="*/ 138682 h 1200957"/>
              <a:gd name="connsiteX1" fmla="*/ 7737 w 731536"/>
              <a:gd name="connsiteY1" fmla="*/ 547867 h 1200957"/>
              <a:gd name="connsiteX2" fmla="*/ 304177 w 731536"/>
              <a:gd name="connsiteY2" fmla="*/ 90152 h 1200957"/>
              <a:gd name="connsiteX3" fmla="*/ 731536 w 731536"/>
              <a:gd name="connsiteY3" fmla="*/ 0 h 1200957"/>
              <a:gd name="connsiteX4" fmla="*/ 731536 w 731536"/>
              <a:gd name="connsiteY4" fmla="*/ 138682 h 1200957"/>
              <a:gd name="connsiteX0" fmla="*/ 16 w 731536"/>
              <a:gd name="connsiteY0" fmla="*/ 478526 h 1200957"/>
              <a:gd name="connsiteX1" fmla="*/ 548656 w 731536"/>
              <a:gd name="connsiteY1" fmla="*/ 941857 h 1200957"/>
              <a:gd name="connsiteX2" fmla="*/ 548656 w 731536"/>
              <a:gd name="connsiteY2" fmla="*/ 821437 h 1200957"/>
              <a:gd name="connsiteX3" fmla="*/ 554115 w 731536"/>
              <a:gd name="connsiteY3" fmla="*/ 1012744 h 1200957"/>
              <a:gd name="connsiteX4" fmla="*/ 548656 w 731536"/>
              <a:gd name="connsiteY4" fmla="*/ 1200957 h 1200957"/>
              <a:gd name="connsiteX5" fmla="*/ 548656 w 731536"/>
              <a:gd name="connsiteY5" fmla="*/ 1080538 h 1200957"/>
              <a:gd name="connsiteX6" fmla="*/ 16 w 731536"/>
              <a:gd name="connsiteY6" fmla="*/ 617207 h 1200957"/>
              <a:gd name="connsiteX7" fmla="*/ 16 w 731536"/>
              <a:gd name="connsiteY7" fmla="*/ 478526 h 1200957"/>
              <a:gd name="connsiteX8" fmla="*/ 731536 w 731536"/>
              <a:gd name="connsiteY8" fmla="*/ 0 h 1200957"/>
              <a:gd name="connsiteX9" fmla="*/ 731536 w 731536"/>
              <a:gd name="connsiteY9" fmla="*/ 138682 h 1200957"/>
              <a:gd name="connsiteX10" fmla="*/ 7737 w 731536"/>
              <a:gd name="connsiteY10" fmla="*/ 547867 h 120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1536" h="1200957" stroke="0" extrusionOk="0">
                <a:moveTo>
                  <a:pt x="16" y="478526"/>
                </a:moveTo>
                <a:cubicBezTo>
                  <a:pt x="16" y="696733"/>
                  <a:pt x="225676" y="887305"/>
                  <a:pt x="548656" y="941857"/>
                </a:cubicBezTo>
                <a:lnTo>
                  <a:pt x="548656" y="821437"/>
                </a:lnTo>
                <a:lnTo>
                  <a:pt x="567763" y="1026392"/>
                </a:lnTo>
                <a:lnTo>
                  <a:pt x="548656" y="1200957"/>
                </a:lnTo>
                <a:lnTo>
                  <a:pt x="548656" y="1080538"/>
                </a:lnTo>
                <a:cubicBezTo>
                  <a:pt x="225676" y="1025986"/>
                  <a:pt x="16" y="835414"/>
                  <a:pt x="16" y="617207"/>
                </a:cubicBezTo>
                <a:lnTo>
                  <a:pt x="16" y="478526"/>
                </a:lnTo>
                <a:close/>
              </a:path>
              <a:path w="731536" h="1200957" fill="darkenLess" stroke="0" extrusionOk="0">
                <a:moveTo>
                  <a:pt x="731536" y="138682"/>
                </a:moveTo>
                <a:cubicBezTo>
                  <a:pt x="368472" y="138682"/>
                  <a:pt x="60346" y="312875"/>
                  <a:pt x="7737" y="547867"/>
                </a:cubicBezTo>
                <a:cubicBezTo>
                  <a:pt x="-31847" y="371056"/>
                  <a:pt x="82468" y="194548"/>
                  <a:pt x="304177" y="90152"/>
                </a:cubicBezTo>
                <a:cubicBezTo>
                  <a:pt x="428659" y="31537"/>
                  <a:pt x="578158" y="0"/>
                  <a:pt x="731536" y="0"/>
                </a:cubicBezTo>
                <a:lnTo>
                  <a:pt x="731536" y="138682"/>
                </a:lnTo>
                <a:close/>
              </a:path>
              <a:path w="731536" h="1200957" fill="none" extrusionOk="0">
                <a:moveTo>
                  <a:pt x="16" y="478526"/>
                </a:moveTo>
                <a:cubicBezTo>
                  <a:pt x="16" y="696733"/>
                  <a:pt x="225676" y="887305"/>
                  <a:pt x="548656" y="941857"/>
                </a:cubicBezTo>
                <a:lnTo>
                  <a:pt x="548656" y="821437"/>
                </a:lnTo>
                <a:lnTo>
                  <a:pt x="554115" y="1012744"/>
                </a:lnTo>
                <a:lnTo>
                  <a:pt x="548656" y="1200957"/>
                </a:lnTo>
                <a:lnTo>
                  <a:pt x="548656" y="1080538"/>
                </a:lnTo>
                <a:cubicBezTo>
                  <a:pt x="225676" y="1025986"/>
                  <a:pt x="16" y="835414"/>
                  <a:pt x="16" y="617207"/>
                </a:cubicBezTo>
                <a:lnTo>
                  <a:pt x="16" y="478526"/>
                </a:lnTo>
                <a:cubicBezTo>
                  <a:pt x="16" y="214243"/>
                  <a:pt x="327529" y="0"/>
                  <a:pt x="731536" y="0"/>
                </a:cubicBezTo>
                <a:lnTo>
                  <a:pt x="731536" y="138682"/>
                </a:lnTo>
                <a:cubicBezTo>
                  <a:pt x="368472" y="138682"/>
                  <a:pt x="60346" y="312875"/>
                  <a:pt x="7737" y="547867"/>
                </a:cubicBezTo>
              </a:path>
            </a:pathLst>
          </a:custGeom>
          <a:pattFill prst="ltHorz">
            <a:fgClr>
              <a:schemeClr val="accent1">
                <a:lumMod val="20000"/>
                <a:lumOff val="8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חץ למטה 23"/>
          <p:cNvSpPr/>
          <p:nvPr/>
        </p:nvSpPr>
        <p:spPr>
          <a:xfrm rot="10800000" flipV="1">
            <a:off x="1432853" y="3171378"/>
            <a:ext cx="186819" cy="28528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חץ למטה 24"/>
          <p:cNvSpPr/>
          <p:nvPr/>
        </p:nvSpPr>
        <p:spPr>
          <a:xfrm rot="10800000">
            <a:off x="2417097" y="3156248"/>
            <a:ext cx="186819" cy="338552"/>
          </a:xfrm>
          <a:prstGeom prst="downArrow">
            <a:avLst/>
          </a:prstGeom>
          <a:solidFill>
            <a:srgbClr val="92D05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מחבר ישר 30"/>
          <p:cNvCxnSpPr/>
          <p:nvPr/>
        </p:nvCxnSpPr>
        <p:spPr>
          <a:xfrm flipH="1">
            <a:off x="1757632" y="2965110"/>
            <a:ext cx="6056" cy="2639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0" name="מחבר חץ ישר 79"/>
          <p:cNvCxnSpPr/>
          <p:nvPr/>
        </p:nvCxnSpPr>
        <p:spPr>
          <a:xfrm>
            <a:off x="2622092" y="3523640"/>
            <a:ext cx="1359215" cy="389402"/>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4233198" y="1356048"/>
            <a:ext cx="848309" cy="338554"/>
          </a:xfrm>
          <a:prstGeom prst="rect">
            <a:avLst/>
          </a:prstGeom>
          <a:noFill/>
          <a:ln>
            <a:noFill/>
          </a:ln>
        </p:spPr>
        <p:txBody>
          <a:bodyPr wrap="none" rtlCol="0">
            <a:spAutoFit/>
          </a:bodyPr>
          <a:lstStyle/>
          <a:p>
            <a:r>
              <a:rPr lang="en-US" sz="1600" b="1" dirty="0" smtClean="0"/>
              <a:t>H19       </a:t>
            </a:r>
            <a:endParaRPr lang="en-US" sz="1600" b="1" dirty="0"/>
          </a:p>
        </p:txBody>
      </p:sp>
      <p:sp>
        <p:nvSpPr>
          <p:cNvPr id="86" name="חץ למטה 85"/>
          <p:cNvSpPr/>
          <p:nvPr/>
        </p:nvSpPr>
        <p:spPr>
          <a:xfrm rot="10800000" flipV="1">
            <a:off x="4745221" y="1409316"/>
            <a:ext cx="186819" cy="285285"/>
          </a:xfrm>
          <a:prstGeom prst="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p:cNvSpPr txBox="1"/>
          <p:nvPr/>
        </p:nvSpPr>
        <p:spPr>
          <a:xfrm>
            <a:off x="3347864" y="5172472"/>
            <a:ext cx="1197764" cy="230079"/>
          </a:xfrm>
          <a:prstGeom prst="rect">
            <a:avLst/>
          </a:prstGeom>
          <a:noFill/>
        </p:spPr>
        <p:txBody>
          <a:bodyPr wrap="none" rtlCol="0" anchor="ctr">
            <a:noAutofit/>
          </a:bodyPr>
          <a:lstStyle/>
          <a:p>
            <a:pPr algn="ctr"/>
            <a:r>
              <a:rPr lang="en-US" sz="1200" b="1" dirty="0" smtClean="0"/>
              <a:t>Polyploidy</a:t>
            </a:r>
            <a:endParaRPr lang="en-US" sz="1200" dirty="0" smtClean="0">
              <a:ln>
                <a:solidFill>
                  <a:sysClr val="windowText" lastClr="000000"/>
                </a:solidFill>
              </a:ln>
            </a:endParaRPr>
          </a:p>
          <a:p>
            <a:pPr algn="ctr"/>
            <a:endParaRPr lang="en-US" sz="1200" dirty="0"/>
          </a:p>
        </p:txBody>
      </p:sp>
      <p:cxnSp>
        <p:nvCxnSpPr>
          <p:cNvPr id="109" name="מחבר חץ ישר 108"/>
          <p:cNvCxnSpPr/>
          <p:nvPr/>
        </p:nvCxnSpPr>
        <p:spPr>
          <a:xfrm flipV="1">
            <a:off x="5183047" y="2940224"/>
            <a:ext cx="685097" cy="610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2" name="מחבר חץ ישר 111"/>
          <p:cNvCxnSpPr/>
          <p:nvPr/>
        </p:nvCxnSpPr>
        <p:spPr>
          <a:xfrm>
            <a:off x="5183047" y="4160563"/>
            <a:ext cx="685097" cy="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50" name="מחבר ישר 1049"/>
          <p:cNvCxnSpPr/>
          <p:nvPr/>
        </p:nvCxnSpPr>
        <p:spPr>
          <a:xfrm>
            <a:off x="3981307" y="3588296"/>
            <a:ext cx="5127197" cy="0"/>
          </a:xfrm>
          <a:prstGeom prst="line">
            <a:avLst/>
          </a:prstGeom>
        </p:spPr>
        <p:style>
          <a:lnRef idx="1">
            <a:schemeClr val="accent1"/>
          </a:lnRef>
          <a:fillRef idx="0">
            <a:schemeClr val="accent1"/>
          </a:fillRef>
          <a:effectRef idx="0">
            <a:schemeClr val="accent1"/>
          </a:effectRef>
          <a:fontRef idx="minor">
            <a:schemeClr val="tx1"/>
          </a:fontRef>
        </p:style>
      </p:cxnSp>
      <p:sp>
        <p:nvSpPr>
          <p:cNvPr id="116" name="TextBox 115"/>
          <p:cNvSpPr txBox="1"/>
          <p:nvPr/>
        </p:nvSpPr>
        <p:spPr>
          <a:xfrm>
            <a:off x="4827426" y="4404191"/>
            <a:ext cx="1709383" cy="830997"/>
          </a:xfrm>
          <a:prstGeom prst="rect">
            <a:avLst/>
          </a:prstGeom>
          <a:noFill/>
          <a:ln>
            <a:noFill/>
          </a:ln>
        </p:spPr>
        <p:txBody>
          <a:bodyPr wrap="square" lIns="36000" tIns="36000" rIns="36000" bIns="36000" rtlCol="0">
            <a:spAutoFit/>
          </a:bodyPr>
          <a:lstStyle/>
          <a:p>
            <a:r>
              <a:rPr lang="en-US" sz="1200" b="1" dirty="0" smtClean="0"/>
              <a:t>Induced genetic instability:</a:t>
            </a:r>
          </a:p>
          <a:p>
            <a:r>
              <a:rPr lang="en-US" sz="1200" b="1" dirty="0" smtClean="0"/>
              <a:t>(UV irradiation, hypoxia,</a:t>
            </a:r>
          </a:p>
          <a:p>
            <a:r>
              <a:rPr lang="en-US" sz="1200" b="1" dirty="0" smtClean="0"/>
              <a:t>chemotherapy, etc.)</a:t>
            </a:r>
          </a:p>
        </p:txBody>
      </p:sp>
      <p:sp>
        <p:nvSpPr>
          <p:cNvPr id="119" name="TextBox 118"/>
          <p:cNvSpPr txBox="1"/>
          <p:nvPr/>
        </p:nvSpPr>
        <p:spPr>
          <a:xfrm>
            <a:off x="5940152" y="3239289"/>
            <a:ext cx="914866" cy="276999"/>
          </a:xfrm>
          <a:prstGeom prst="rect">
            <a:avLst/>
          </a:prstGeom>
          <a:noFill/>
        </p:spPr>
        <p:txBody>
          <a:bodyPr wrap="square" rtlCol="0">
            <a:spAutoFit/>
          </a:bodyPr>
          <a:lstStyle/>
          <a:p>
            <a:pPr algn="ctr"/>
            <a:r>
              <a:rPr lang="en-US" sz="1200" dirty="0" err="1" smtClean="0"/>
              <a:t>Aneuoploid</a:t>
            </a:r>
            <a:endParaRPr lang="en-US" sz="1400" dirty="0"/>
          </a:p>
        </p:txBody>
      </p:sp>
      <p:sp>
        <p:nvSpPr>
          <p:cNvPr id="123" name="TextBox 122"/>
          <p:cNvSpPr txBox="1"/>
          <p:nvPr/>
        </p:nvSpPr>
        <p:spPr>
          <a:xfrm>
            <a:off x="6943483" y="2849729"/>
            <a:ext cx="698842" cy="338554"/>
          </a:xfrm>
          <a:prstGeom prst="rect">
            <a:avLst/>
          </a:prstGeom>
          <a:noFill/>
          <a:ln>
            <a:noFill/>
          </a:ln>
        </p:spPr>
        <p:txBody>
          <a:bodyPr wrap="square" rtlCol="0">
            <a:spAutoFit/>
          </a:bodyPr>
          <a:lstStyle/>
          <a:p>
            <a:r>
              <a:rPr lang="en-US" sz="1600" b="1" dirty="0" smtClean="0"/>
              <a:t>H19       </a:t>
            </a:r>
            <a:endParaRPr lang="en-US" sz="1600" b="1" dirty="0"/>
          </a:p>
        </p:txBody>
      </p:sp>
      <p:sp>
        <p:nvSpPr>
          <p:cNvPr id="124" name="חץ למטה 123"/>
          <p:cNvSpPr/>
          <p:nvPr/>
        </p:nvSpPr>
        <p:spPr>
          <a:xfrm flipV="1">
            <a:off x="7421498" y="2868216"/>
            <a:ext cx="246846" cy="290649"/>
          </a:xfrm>
          <a:prstGeom prst="downArrow">
            <a:avLst/>
          </a:prstGeom>
          <a:solidFill>
            <a:srgbClr val="92D05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extBox 124"/>
          <p:cNvSpPr txBox="1"/>
          <p:nvPr/>
        </p:nvSpPr>
        <p:spPr>
          <a:xfrm>
            <a:off x="5940151" y="4041830"/>
            <a:ext cx="559163" cy="338554"/>
          </a:xfrm>
          <a:prstGeom prst="rect">
            <a:avLst/>
          </a:prstGeom>
          <a:noFill/>
          <a:ln>
            <a:noFill/>
          </a:ln>
        </p:spPr>
        <p:txBody>
          <a:bodyPr wrap="square" rtlCol="0">
            <a:spAutoFit/>
          </a:bodyPr>
          <a:lstStyle/>
          <a:p>
            <a:r>
              <a:rPr lang="en-US" sz="1600" b="1" dirty="0" smtClean="0"/>
              <a:t>H19       </a:t>
            </a:r>
            <a:endParaRPr lang="en-US" sz="1600" b="1" dirty="0"/>
          </a:p>
        </p:txBody>
      </p:sp>
      <p:sp>
        <p:nvSpPr>
          <p:cNvPr id="126" name="חץ למטה 125"/>
          <p:cNvSpPr/>
          <p:nvPr/>
        </p:nvSpPr>
        <p:spPr>
          <a:xfrm flipV="1">
            <a:off x="6413386" y="4020344"/>
            <a:ext cx="246846" cy="290649"/>
          </a:xfrm>
          <a:prstGeom prst="downArrow">
            <a:avLst/>
          </a:prstGeom>
          <a:solidFill>
            <a:srgbClr val="92D05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חץ מכופף למעלה 1052"/>
          <p:cNvSpPr/>
          <p:nvPr/>
        </p:nvSpPr>
        <p:spPr>
          <a:xfrm flipV="1">
            <a:off x="7196536" y="1939810"/>
            <a:ext cx="301773" cy="720858"/>
          </a:xfrm>
          <a:prstGeom prst="bentUpArrow">
            <a:avLst>
              <a:gd name="adj1" fmla="val 10250"/>
              <a:gd name="adj2" fmla="val 24263"/>
              <a:gd name="adj3" fmla="val 205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1" name="מחבר חץ ישר 130"/>
          <p:cNvCxnSpPr/>
          <p:nvPr/>
        </p:nvCxnSpPr>
        <p:spPr>
          <a:xfrm flipV="1">
            <a:off x="7714333" y="3012232"/>
            <a:ext cx="386059" cy="610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8100392" y="2849701"/>
            <a:ext cx="962123" cy="369332"/>
          </a:xfrm>
          <a:prstGeom prst="rect">
            <a:avLst/>
          </a:prstGeom>
          <a:solidFill>
            <a:schemeClr val="bg2"/>
          </a:solidFill>
        </p:spPr>
        <p:txBody>
          <a:bodyPr wrap="none" rtlCol="0">
            <a:spAutoFit/>
          </a:bodyPr>
          <a:lstStyle/>
          <a:p>
            <a:r>
              <a:rPr lang="en-US" b="1" dirty="0" smtClean="0">
                <a:solidFill>
                  <a:srgbClr val="FF0000"/>
                </a:solidFill>
                <a:effectLst>
                  <a:outerShdw blurRad="38100" dist="38100" dir="2700000" algn="tl">
                    <a:srgbClr val="000000">
                      <a:alpha val="43137"/>
                    </a:srgbClr>
                  </a:outerShdw>
                </a:effectLst>
              </a:rPr>
              <a:t>CANCER</a:t>
            </a:r>
            <a:endParaRPr lang="en-US" b="1" dirty="0">
              <a:solidFill>
                <a:srgbClr val="FF0000"/>
              </a:solidFill>
              <a:effectLst>
                <a:outerShdw blurRad="38100" dist="38100" dir="2700000" algn="tl">
                  <a:srgbClr val="000000">
                    <a:alpha val="43137"/>
                  </a:srgbClr>
                </a:outerShdw>
              </a:effectLst>
            </a:endParaRPr>
          </a:p>
        </p:txBody>
      </p:sp>
      <p:cxnSp>
        <p:nvCxnSpPr>
          <p:cNvPr id="139" name="מחבר חץ ישר 138"/>
          <p:cNvCxnSpPr/>
          <p:nvPr/>
        </p:nvCxnSpPr>
        <p:spPr>
          <a:xfrm flipV="1">
            <a:off x="6660232" y="4173583"/>
            <a:ext cx="386059" cy="610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0" name="TextBox 139"/>
          <p:cNvSpPr txBox="1"/>
          <p:nvPr/>
        </p:nvSpPr>
        <p:spPr>
          <a:xfrm>
            <a:off x="7153502" y="4058644"/>
            <a:ext cx="962123" cy="369332"/>
          </a:xfrm>
          <a:prstGeom prst="rect">
            <a:avLst/>
          </a:prstGeom>
          <a:solidFill>
            <a:schemeClr val="bg2"/>
          </a:solidFill>
        </p:spPr>
        <p:txBody>
          <a:bodyPr wrap="none" rtlCol="0">
            <a:spAutoFit/>
          </a:bodyPr>
          <a:lstStyle/>
          <a:p>
            <a:r>
              <a:rPr lang="en-US" b="1" dirty="0" smtClean="0">
                <a:solidFill>
                  <a:srgbClr val="FF0000"/>
                </a:solidFill>
                <a:effectLst>
                  <a:outerShdw blurRad="38100" dist="38100" dir="2700000" algn="tl">
                    <a:srgbClr val="000000">
                      <a:alpha val="43137"/>
                    </a:srgbClr>
                  </a:outerShdw>
                </a:effectLst>
              </a:rPr>
              <a:t>CANCER</a:t>
            </a:r>
            <a:endParaRPr lang="en-US" b="1" dirty="0">
              <a:solidFill>
                <a:srgbClr val="FF0000"/>
              </a:solidFill>
              <a:effectLst>
                <a:outerShdw blurRad="38100" dist="38100" dir="2700000" algn="tl">
                  <a:srgbClr val="000000">
                    <a:alpha val="43137"/>
                  </a:srgbClr>
                </a:outerShdw>
              </a:effectLst>
            </a:endParaRPr>
          </a:p>
        </p:txBody>
      </p:sp>
      <p:grpSp>
        <p:nvGrpSpPr>
          <p:cNvPr id="74" name="קבוצה 73"/>
          <p:cNvGrpSpPr/>
          <p:nvPr/>
        </p:nvGrpSpPr>
        <p:grpSpPr>
          <a:xfrm>
            <a:off x="6828997" y="5053537"/>
            <a:ext cx="692045" cy="678192"/>
            <a:chOff x="6828997" y="5326289"/>
            <a:chExt cx="692045" cy="678192"/>
          </a:xfrm>
          <a:solidFill>
            <a:schemeClr val="accent1">
              <a:alpha val="34000"/>
            </a:schemeClr>
          </a:solidFill>
        </p:grpSpPr>
        <p:sp>
          <p:nvSpPr>
            <p:cNvPr id="71" name="חץ מעוקל ימינה 70"/>
            <p:cNvSpPr/>
            <p:nvPr/>
          </p:nvSpPr>
          <p:spPr>
            <a:xfrm>
              <a:off x="6828997" y="5381491"/>
              <a:ext cx="367539" cy="622990"/>
            </a:xfrm>
            <a:prstGeom prst="curved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2" name="חץ מעוקל ימינה 141"/>
            <p:cNvSpPr/>
            <p:nvPr/>
          </p:nvSpPr>
          <p:spPr>
            <a:xfrm rot="10800000">
              <a:off x="7153503" y="5326289"/>
              <a:ext cx="367539" cy="622990"/>
            </a:xfrm>
            <a:prstGeom prst="curved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73" name="מחבר חץ ישר 72"/>
          <p:cNvCxnSpPr/>
          <p:nvPr/>
        </p:nvCxnSpPr>
        <p:spPr>
          <a:xfrm>
            <a:off x="6495623" y="4432374"/>
            <a:ext cx="405347" cy="67636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6943483" y="5678269"/>
            <a:ext cx="1673663" cy="646331"/>
          </a:xfrm>
          <a:prstGeom prst="rect">
            <a:avLst/>
          </a:prstGeom>
          <a:noFill/>
        </p:spPr>
        <p:txBody>
          <a:bodyPr wrap="none" rtlCol="0">
            <a:spAutoFit/>
          </a:bodyPr>
          <a:lstStyle/>
          <a:p>
            <a:r>
              <a:rPr lang="en-US" sz="1200" b="1" dirty="0" smtClean="0"/>
              <a:t>Uncontrolled:</a:t>
            </a:r>
          </a:p>
          <a:p>
            <a:r>
              <a:rPr lang="en-US" sz="1200" b="1" dirty="0" smtClean="0"/>
              <a:t>G1&gt;S:</a:t>
            </a:r>
          </a:p>
          <a:p>
            <a:r>
              <a:rPr lang="en-US" sz="1200" b="1" dirty="0" smtClean="0"/>
              <a:t>DNA damages acquired</a:t>
            </a:r>
            <a:endParaRPr lang="en-US" sz="1200" b="1" dirty="0"/>
          </a:p>
        </p:txBody>
      </p:sp>
      <p:cxnSp>
        <p:nvCxnSpPr>
          <p:cNvPr id="147" name="מחבר חץ ישר 146"/>
          <p:cNvCxnSpPr/>
          <p:nvPr/>
        </p:nvCxnSpPr>
        <p:spPr>
          <a:xfrm flipV="1">
            <a:off x="7381848" y="4467568"/>
            <a:ext cx="278388" cy="54071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056102" y="3600544"/>
            <a:ext cx="1124410" cy="338554"/>
          </a:xfrm>
          <a:prstGeom prst="rect">
            <a:avLst/>
          </a:prstGeom>
          <a:noFill/>
        </p:spPr>
        <p:txBody>
          <a:bodyPr wrap="none" rtlCol="0">
            <a:spAutoFit/>
          </a:bodyPr>
          <a:lstStyle/>
          <a:p>
            <a:r>
              <a:rPr lang="en-US" sz="1600" b="1" dirty="0" smtClean="0">
                <a:solidFill>
                  <a:srgbClr val="FF0000"/>
                </a:solidFill>
              </a:rPr>
              <a:t>(Fast track)</a:t>
            </a:r>
            <a:endParaRPr lang="en-US" sz="1600" b="1" dirty="0">
              <a:solidFill>
                <a:srgbClr val="FF0000"/>
              </a:solidFill>
            </a:endParaRPr>
          </a:p>
        </p:txBody>
      </p:sp>
      <p:sp>
        <p:nvSpPr>
          <p:cNvPr id="110" name="TextBox 109"/>
          <p:cNvSpPr txBox="1"/>
          <p:nvPr/>
        </p:nvSpPr>
        <p:spPr>
          <a:xfrm>
            <a:off x="6807338" y="3249742"/>
            <a:ext cx="2357905" cy="338554"/>
          </a:xfrm>
          <a:prstGeom prst="rect">
            <a:avLst/>
          </a:prstGeom>
          <a:noFill/>
        </p:spPr>
        <p:txBody>
          <a:bodyPr wrap="square" rtlCol="0">
            <a:spAutoFit/>
          </a:bodyPr>
          <a:lstStyle/>
          <a:p>
            <a:pPr algn="r"/>
            <a:r>
              <a:rPr lang="en-US" sz="1600" b="1" dirty="0" smtClean="0">
                <a:solidFill>
                  <a:schemeClr val="accent6">
                    <a:lumMod val="75000"/>
                  </a:schemeClr>
                </a:solidFill>
              </a:rPr>
              <a:t>(attenuated track)</a:t>
            </a:r>
            <a:endParaRPr lang="en-US" sz="1600" b="1" dirty="0">
              <a:solidFill>
                <a:schemeClr val="accent6">
                  <a:lumMod val="75000"/>
                </a:schemeClr>
              </a:solidFill>
            </a:endParaRPr>
          </a:p>
        </p:txBody>
      </p:sp>
      <p:grpSp>
        <p:nvGrpSpPr>
          <p:cNvPr id="135" name="קבוצה 134"/>
          <p:cNvGrpSpPr>
            <a:grpSpLocks/>
          </p:cNvGrpSpPr>
          <p:nvPr/>
        </p:nvGrpSpPr>
        <p:grpSpPr>
          <a:xfrm>
            <a:off x="4200265" y="2600552"/>
            <a:ext cx="900000" cy="648000"/>
            <a:chOff x="5139103" y="1914595"/>
            <a:chExt cx="1521129" cy="1226373"/>
          </a:xfrm>
        </p:grpSpPr>
        <p:sp>
          <p:nvSpPr>
            <p:cNvPr id="136" name="אליפסה 135"/>
            <p:cNvSpPr/>
            <p:nvPr/>
          </p:nvSpPr>
          <p:spPr>
            <a:xfrm>
              <a:off x="5139103" y="1914595"/>
              <a:ext cx="1521129" cy="1226373"/>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אליפסה 136"/>
            <p:cNvSpPr/>
            <p:nvPr/>
          </p:nvSpPr>
          <p:spPr>
            <a:xfrm>
              <a:off x="5439550" y="2206386"/>
              <a:ext cx="1076666" cy="769199"/>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8" name="קבוצה 137"/>
            <p:cNvGrpSpPr/>
            <p:nvPr/>
          </p:nvGrpSpPr>
          <p:grpSpPr>
            <a:xfrm>
              <a:off x="6051618" y="2708920"/>
              <a:ext cx="320582" cy="72009"/>
              <a:chOff x="3941379" y="1733429"/>
              <a:chExt cx="1608083" cy="410681"/>
            </a:xfrm>
          </p:grpSpPr>
          <p:sp>
            <p:nvSpPr>
              <p:cNvPr id="165" name="צורה חופשית 164"/>
              <p:cNvSpPr/>
              <p:nvPr/>
            </p:nvSpPr>
            <p:spPr>
              <a:xfrm>
                <a:off x="3941379" y="1733429"/>
                <a:ext cx="1608083" cy="410681"/>
              </a:xfrm>
              <a:custGeom>
                <a:avLst/>
                <a:gdLst>
                  <a:gd name="connsiteX0" fmla="*/ 0 w 1608083"/>
                  <a:gd name="connsiteY0" fmla="*/ 111137 h 410681"/>
                  <a:gd name="connsiteX1" fmla="*/ 1024759 w 1608083"/>
                  <a:gd name="connsiteY1" fmla="*/ 16543 h 410681"/>
                  <a:gd name="connsiteX2" fmla="*/ 1608083 w 1608083"/>
                  <a:gd name="connsiteY2" fmla="*/ 410681 h 410681"/>
                </a:gdLst>
                <a:ahLst/>
                <a:cxnLst>
                  <a:cxn ang="0">
                    <a:pos x="connsiteX0" y="connsiteY0"/>
                  </a:cxn>
                  <a:cxn ang="0">
                    <a:pos x="connsiteX1" y="connsiteY1"/>
                  </a:cxn>
                  <a:cxn ang="0">
                    <a:pos x="connsiteX2" y="connsiteY2"/>
                  </a:cxn>
                </a:cxnLst>
                <a:rect l="l" t="t" r="r" b="b"/>
                <a:pathLst>
                  <a:path w="1608083" h="410681">
                    <a:moveTo>
                      <a:pt x="0" y="111137"/>
                    </a:moveTo>
                    <a:cubicBezTo>
                      <a:pt x="378372" y="38878"/>
                      <a:pt x="756745" y="-33381"/>
                      <a:pt x="1024759" y="16543"/>
                    </a:cubicBezTo>
                    <a:cubicBezTo>
                      <a:pt x="1292773" y="66467"/>
                      <a:pt x="1450428" y="238574"/>
                      <a:pt x="1608083" y="410681"/>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אליפסה 165"/>
              <p:cNvSpPr/>
              <p:nvPr/>
            </p:nvSpPr>
            <p:spPr>
              <a:xfrm flipV="1">
                <a:off x="4932040" y="1733429"/>
                <a:ext cx="194320" cy="85106"/>
              </a:xfrm>
              <a:prstGeom prst="ellipse">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1" name="קבוצה 140"/>
            <p:cNvGrpSpPr/>
            <p:nvPr/>
          </p:nvGrpSpPr>
          <p:grpSpPr>
            <a:xfrm>
              <a:off x="6084168" y="2636911"/>
              <a:ext cx="320582" cy="72009"/>
              <a:chOff x="3941379" y="1733429"/>
              <a:chExt cx="1608083" cy="410681"/>
            </a:xfrm>
          </p:grpSpPr>
          <p:sp>
            <p:nvSpPr>
              <p:cNvPr id="163" name="צורה חופשית 162"/>
              <p:cNvSpPr/>
              <p:nvPr/>
            </p:nvSpPr>
            <p:spPr>
              <a:xfrm>
                <a:off x="3941379" y="1733429"/>
                <a:ext cx="1608083" cy="410681"/>
              </a:xfrm>
              <a:custGeom>
                <a:avLst/>
                <a:gdLst>
                  <a:gd name="connsiteX0" fmla="*/ 0 w 1608083"/>
                  <a:gd name="connsiteY0" fmla="*/ 111137 h 410681"/>
                  <a:gd name="connsiteX1" fmla="*/ 1024759 w 1608083"/>
                  <a:gd name="connsiteY1" fmla="*/ 16543 h 410681"/>
                  <a:gd name="connsiteX2" fmla="*/ 1608083 w 1608083"/>
                  <a:gd name="connsiteY2" fmla="*/ 410681 h 410681"/>
                </a:gdLst>
                <a:ahLst/>
                <a:cxnLst>
                  <a:cxn ang="0">
                    <a:pos x="connsiteX0" y="connsiteY0"/>
                  </a:cxn>
                  <a:cxn ang="0">
                    <a:pos x="connsiteX1" y="connsiteY1"/>
                  </a:cxn>
                  <a:cxn ang="0">
                    <a:pos x="connsiteX2" y="connsiteY2"/>
                  </a:cxn>
                </a:cxnLst>
                <a:rect l="l" t="t" r="r" b="b"/>
                <a:pathLst>
                  <a:path w="1608083" h="410681">
                    <a:moveTo>
                      <a:pt x="0" y="111137"/>
                    </a:moveTo>
                    <a:cubicBezTo>
                      <a:pt x="378372" y="38878"/>
                      <a:pt x="756745" y="-33381"/>
                      <a:pt x="1024759" y="16543"/>
                    </a:cubicBezTo>
                    <a:cubicBezTo>
                      <a:pt x="1292773" y="66467"/>
                      <a:pt x="1450428" y="238574"/>
                      <a:pt x="1608083" y="410681"/>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אליפסה 163"/>
              <p:cNvSpPr/>
              <p:nvPr/>
            </p:nvSpPr>
            <p:spPr>
              <a:xfrm flipV="1">
                <a:off x="4932040" y="1733429"/>
                <a:ext cx="194320" cy="85106"/>
              </a:xfrm>
              <a:prstGeom prst="ellipse">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3" name="קבוצה 142"/>
            <p:cNvGrpSpPr/>
            <p:nvPr/>
          </p:nvGrpSpPr>
          <p:grpSpPr>
            <a:xfrm>
              <a:off x="6084168" y="2564903"/>
              <a:ext cx="320582" cy="72009"/>
              <a:chOff x="3941379" y="1733429"/>
              <a:chExt cx="1608083" cy="410681"/>
            </a:xfrm>
          </p:grpSpPr>
          <p:sp>
            <p:nvSpPr>
              <p:cNvPr id="161" name="צורה חופשית 160"/>
              <p:cNvSpPr/>
              <p:nvPr/>
            </p:nvSpPr>
            <p:spPr>
              <a:xfrm>
                <a:off x="3941379" y="1733429"/>
                <a:ext cx="1608083" cy="410681"/>
              </a:xfrm>
              <a:custGeom>
                <a:avLst/>
                <a:gdLst>
                  <a:gd name="connsiteX0" fmla="*/ 0 w 1608083"/>
                  <a:gd name="connsiteY0" fmla="*/ 111137 h 410681"/>
                  <a:gd name="connsiteX1" fmla="*/ 1024759 w 1608083"/>
                  <a:gd name="connsiteY1" fmla="*/ 16543 h 410681"/>
                  <a:gd name="connsiteX2" fmla="*/ 1608083 w 1608083"/>
                  <a:gd name="connsiteY2" fmla="*/ 410681 h 410681"/>
                </a:gdLst>
                <a:ahLst/>
                <a:cxnLst>
                  <a:cxn ang="0">
                    <a:pos x="connsiteX0" y="connsiteY0"/>
                  </a:cxn>
                  <a:cxn ang="0">
                    <a:pos x="connsiteX1" y="connsiteY1"/>
                  </a:cxn>
                  <a:cxn ang="0">
                    <a:pos x="connsiteX2" y="connsiteY2"/>
                  </a:cxn>
                </a:cxnLst>
                <a:rect l="l" t="t" r="r" b="b"/>
                <a:pathLst>
                  <a:path w="1608083" h="410681">
                    <a:moveTo>
                      <a:pt x="0" y="111137"/>
                    </a:moveTo>
                    <a:cubicBezTo>
                      <a:pt x="378372" y="38878"/>
                      <a:pt x="756745" y="-33381"/>
                      <a:pt x="1024759" y="16543"/>
                    </a:cubicBezTo>
                    <a:cubicBezTo>
                      <a:pt x="1292773" y="66467"/>
                      <a:pt x="1450428" y="238574"/>
                      <a:pt x="1608083" y="410681"/>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אליפסה 161"/>
              <p:cNvSpPr/>
              <p:nvPr/>
            </p:nvSpPr>
            <p:spPr>
              <a:xfrm flipV="1">
                <a:off x="4932040" y="1733429"/>
                <a:ext cx="194320" cy="85106"/>
              </a:xfrm>
              <a:prstGeom prst="ellipse">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4" name="קבוצה 143"/>
            <p:cNvGrpSpPr/>
            <p:nvPr/>
          </p:nvGrpSpPr>
          <p:grpSpPr>
            <a:xfrm>
              <a:off x="6084168" y="2492896"/>
              <a:ext cx="320582" cy="72009"/>
              <a:chOff x="3941379" y="1733429"/>
              <a:chExt cx="1608083" cy="410681"/>
            </a:xfrm>
          </p:grpSpPr>
          <p:sp>
            <p:nvSpPr>
              <p:cNvPr id="159" name="צורה חופשית 158"/>
              <p:cNvSpPr/>
              <p:nvPr/>
            </p:nvSpPr>
            <p:spPr>
              <a:xfrm>
                <a:off x="3941379" y="1733429"/>
                <a:ext cx="1608083" cy="410681"/>
              </a:xfrm>
              <a:custGeom>
                <a:avLst/>
                <a:gdLst>
                  <a:gd name="connsiteX0" fmla="*/ 0 w 1608083"/>
                  <a:gd name="connsiteY0" fmla="*/ 111137 h 410681"/>
                  <a:gd name="connsiteX1" fmla="*/ 1024759 w 1608083"/>
                  <a:gd name="connsiteY1" fmla="*/ 16543 h 410681"/>
                  <a:gd name="connsiteX2" fmla="*/ 1608083 w 1608083"/>
                  <a:gd name="connsiteY2" fmla="*/ 410681 h 410681"/>
                </a:gdLst>
                <a:ahLst/>
                <a:cxnLst>
                  <a:cxn ang="0">
                    <a:pos x="connsiteX0" y="connsiteY0"/>
                  </a:cxn>
                  <a:cxn ang="0">
                    <a:pos x="connsiteX1" y="connsiteY1"/>
                  </a:cxn>
                  <a:cxn ang="0">
                    <a:pos x="connsiteX2" y="connsiteY2"/>
                  </a:cxn>
                </a:cxnLst>
                <a:rect l="l" t="t" r="r" b="b"/>
                <a:pathLst>
                  <a:path w="1608083" h="410681">
                    <a:moveTo>
                      <a:pt x="0" y="111137"/>
                    </a:moveTo>
                    <a:cubicBezTo>
                      <a:pt x="378372" y="38878"/>
                      <a:pt x="756745" y="-33381"/>
                      <a:pt x="1024759" y="16543"/>
                    </a:cubicBezTo>
                    <a:cubicBezTo>
                      <a:pt x="1292773" y="66467"/>
                      <a:pt x="1450428" y="238574"/>
                      <a:pt x="1608083" y="410681"/>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אליפסה 159"/>
              <p:cNvSpPr/>
              <p:nvPr/>
            </p:nvSpPr>
            <p:spPr>
              <a:xfrm flipV="1">
                <a:off x="4932040" y="1733429"/>
                <a:ext cx="194320" cy="85106"/>
              </a:xfrm>
              <a:prstGeom prst="ellipse">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5" name="קבוצה 144"/>
            <p:cNvGrpSpPr/>
            <p:nvPr/>
          </p:nvGrpSpPr>
          <p:grpSpPr>
            <a:xfrm rot="2334885">
              <a:off x="5540616" y="2559314"/>
              <a:ext cx="479783" cy="155193"/>
              <a:chOff x="3941382" y="1733429"/>
              <a:chExt cx="1608084" cy="410684"/>
            </a:xfrm>
          </p:grpSpPr>
          <p:sp>
            <p:nvSpPr>
              <p:cNvPr id="157" name="צורה חופשית 156"/>
              <p:cNvSpPr/>
              <p:nvPr/>
            </p:nvSpPr>
            <p:spPr>
              <a:xfrm>
                <a:off x="3941382" y="1733432"/>
                <a:ext cx="1608084" cy="410681"/>
              </a:xfrm>
              <a:custGeom>
                <a:avLst/>
                <a:gdLst>
                  <a:gd name="connsiteX0" fmla="*/ 0 w 1608083"/>
                  <a:gd name="connsiteY0" fmla="*/ 111137 h 410681"/>
                  <a:gd name="connsiteX1" fmla="*/ 1024759 w 1608083"/>
                  <a:gd name="connsiteY1" fmla="*/ 16543 h 410681"/>
                  <a:gd name="connsiteX2" fmla="*/ 1608083 w 1608083"/>
                  <a:gd name="connsiteY2" fmla="*/ 410681 h 410681"/>
                </a:gdLst>
                <a:ahLst/>
                <a:cxnLst>
                  <a:cxn ang="0">
                    <a:pos x="connsiteX0" y="connsiteY0"/>
                  </a:cxn>
                  <a:cxn ang="0">
                    <a:pos x="connsiteX1" y="connsiteY1"/>
                  </a:cxn>
                  <a:cxn ang="0">
                    <a:pos x="connsiteX2" y="connsiteY2"/>
                  </a:cxn>
                </a:cxnLst>
                <a:rect l="l" t="t" r="r" b="b"/>
                <a:pathLst>
                  <a:path w="1608083" h="410681">
                    <a:moveTo>
                      <a:pt x="0" y="111137"/>
                    </a:moveTo>
                    <a:cubicBezTo>
                      <a:pt x="378372" y="38878"/>
                      <a:pt x="756745" y="-33381"/>
                      <a:pt x="1024759" y="16543"/>
                    </a:cubicBezTo>
                    <a:cubicBezTo>
                      <a:pt x="1292773" y="66467"/>
                      <a:pt x="1450428" y="238574"/>
                      <a:pt x="1608083" y="410681"/>
                    </a:cubicBezTo>
                  </a:path>
                </a:pathLst>
              </a:custGeom>
              <a:no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אליפסה 157"/>
              <p:cNvSpPr/>
              <p:nvPr/>
            </p:nvSpPr>
            <p:spPr>
              <a:xfrm flipV="1">
                <a:off x="4932041" y="1733429"/>
                <a:ext cx="194321" cy="8510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6" name="קבוצה 145"/>
            <p:cNvGrpSpPr/>
            <p:nvPr/>
          </p:nvGrpSpPr>
          <p:grpSpPr>
            <a:xfrm rot="2334885">
              <a:off x="5575619" y="2482351"/>
              <a:ext cx="479783" cy="155193"/>
              <a:chOff x="3941382" y="1733429"/>
              <a:chExt cx="1608084" cy="410684"/>
            </a:xfrm>
          </p:grpSpPr>
          <p:sp>
            <p:nvSpPr>
              <p:cNvPr id="155" name="צורה חופשית 154"/>
              <p:cNvSpPr/>
              <p:nvPr/>
            </p:nvSpPr>
            <p:spPr>
              <a:xfrm>
                <a:off x="3941382" y="1733432"/>
                <a:ext cx="1608084" cy="410681"/>
              </a:xfrm>
              <a:custGeom>
                <a:avLst/>
                <a:gdLst>
                  <a:gd name="connsiteX0" fmla="*/ 0 w 1608083"/>
                  <a:gd name="connsiteY0" fmla="*/ 111137 h 410681"/>
                  <a:gd name="connsiteX1" fmla="*/ 1024759 w 1608083"/>
                  <a:gd name="connsiteY1" fmla="*/ 16543 h 410681"/>
                  <a:gd name="connsiteX2" fmla="*/ 1608083 w 1608083"/>
                  <a:gd name="connsiteY2" fmla="*/ 410681 h 410681"/>
                </a:gdLst>
                <a:ahLst/>
                <a:cxnLst>
                  <a:cxn ang="0">
                    <a:pos x="connsiteX0" y="connsiteY0"/>
                  </a:cxn>
                  <a:cxn ang="0">
                    <a:pos x="connsiteX1" y="connsiteY1"/>
                  </a:cxn>
                  <a:cxn ang="0">
                    <a:pos x="connsiteX2" y="connsiteY2"/>
                  </a:cxn>
                </a:cxnLst>
                <a:rect l="l" t="t" r="r" b="b"/>
                <a:pathLst>
                  <a:path w="1608083" h="410681">
                    <a:moveTo>
                      <a:pt x="0" y="111137"/>
                    </a:moveTo>
                    <a:cubicBezTo>
                      <a:pt x="378372" y="38878"/>
                      <a:pt x="756745" y="-33381"/>
                      <a:pt x="1024759" y="16543"/>
                    </a:cubicBezTo>
                    <a:cubicBezTo>
                      <a:pt x="1292773" y="66467"/>
                      <a:pt x="1450428" y="238574"/>
                      <a:pt x="1608083" y="410681"/>
                    </a:cubicBezTo>
                  </a:path>
                </a:pathLst>
              </a:custGeom>
              <a:no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אליפסה 155"/>
              <p:cNvSpPr/>
              <p:nvPr/>
            </p:nvSpPr>
            <p:spPr>
              <a:xfrm flipV="1">
                <a:off x="4932041" y="1733429"/>
                <a:ext cx="194321" cy="8510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8" name="קבוצה 147"/>
            <p:cNvGrpSpPr/>
            <p:nvPr/>
          </p:nvGrpSpPr>
          <p:grpSpPr>
            <a:xfrm rot="2334885">
              <a:off x="5647627" y="2420256"/>
              <a:ext cx="479783" cy="155193"/>
              <a:chOff x="3941382" y="1733429"/>
              <a:chExt cx="1608084" cy="410684"/>
            </a:xfrm>
          </p:grpSpPr>
          <p:sp>
            <p:nvSpPr>
              <p:cNvPr id="152" name="צורה חופשית 151"/>
              <p:cNvSpPr/>
              <p:nvPr/>
            </p:nvSpPr>
            <p:spPr>
              <a:xfrm>
                <a:off x="3941382" y="1733432"/>
                <a:ext cx="1608084" cy="410681"/>
              </a:xfrm>
              <a:custGeom>
                <a:avLst/>
                <a:gdLst>
                  <a:gd name="connsiteX0" fmla="*/ 0 w 1608083"/>
                  <a:gd name="connsiteY0" fmla="*/ 111137 h 410681"/>
                  <a:gd name="connsiteX1" fmla="*/ 1024759 w 1608083"/>
                  <a:gd name="connsiteY1" fmla="*/ 16543 h 410681"/>
                  <a:gd name="connsiteX2" fmla="*/ 1608083 w 1608083"/>
                  <a:gd name="connsiteY2" fmla="*/ 410681 h 410681"/>
                </a:gdLst>
                <a:ahLst/>
                <a:cxnLst>
                  <a:cxn ang="0">
                    <a:pos x="connsiteX0" y="connsiteY0"/>
                  </a:cxn>
                  <a:cxn ang="0">
                    <a:pos x="connsiteX1" y="connsiteY1"/>
                  </a:cxn>
                  <a:cxn ang="0">
                    <a:pos x="connsiteX2" y="connsiteY2"/>
                  </a:cxn>
                </a:cxnLst>
                <a:rect l="l" t="t" r="r" b="b"/>
                <a:pathLst>
                  <a:path w="1608083" h="410681">
                    <a:moveTo>
                      <a:pt x="0" y="111137"/>
                    </a:moveTo>
                    <a:cubicBezTo>
                      <a:pt x="378372" y="38878"/>
                      <a:pt x="756745" y="-33381"/>
                      <a:pt x="1024759" y="16543"/>
                    </a:cubicBezTo>
                    <a:cubicBezTo>
                      <a:pt x="1292773" y="66467"/>
                      <a:pt x="1450428" y="238574"/>
                      <a:pt x="1608083" y="410681"/>
                    </a:cubicBezTo>
                  </a:path>
                </a:pathLst>
              </a:custGeom>
              <a:no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אליפסה 152"/>
              <p:cNvSpPr/>
              <p:nvPr/>
            </p:nvSpPr>
            <p:spPr>
              <a:xfrm flipV="1">
                <a:off x="4932041" y="1733429"/>
                <a:ext cx="194321" cy="8510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9" name="קבוצה 148"/>
            <p:cNvGrpSpPr/>
            <p:nvPr/>
          </p:nvGrpSpPr>
          <p:grpSpPr>
            <a:xfrm rot="2334885">
              <a:off x="5464862" y="2636280"/>
              <a:ext cx="479783" cy="155193"/>
              <a:chOff x="3941382" y="1733429"/>
              <a:chExt cx="1608084" cy="410684"/>
            </a:xfrm>
          </p:grpSpPr>
          <p:sp>
            <p:nvSpPr>
              <p:cNvPr id="150" name="צורה חופשית 149"/>
              <p:cNvSpPr/>
              <p:nvPr/>
            </p:nvSpPr>
            <p:spPr>
              <a:xfrm>
                <a:off x="3941382" y="1733432"/>
                <a:ext cx="1608084" cy="410681"/>
              </a:xfrm>
              <a:custGeom>
                <a:avLst/>
                <a:gdLst>
                  <a:gd name="connsiteX0" fmla="*/ 0 w 1608083"/>
                  <a:gd name="connsiteY0" fmla="*/ 111137 h 410681"/>
                  <a:gd name="connsiteX1" fmla="*/ 1024759 w 1608083"/>
                  <a:gd name="connsiteY1" fmla="*/ 16543 h 410681"/>
                  <a:gd name="connsiteX2" fmla="*/ 1608083 w 1608083"/>
                  <a:gd name="connsiteY2" fmla="*/ 410681 h 410681"/>
                </a:gdLst>
                <a:ahLst/>
                <a:cxnLst>
                  <a:cxn ang="0">
                    <a:pos x="connsiteX0" y="connsiteY0"/>
                  </a:cxn>
                  <a:cxn ang="0">
                    <a:pos x="connsiteX1" y="connsiteY1"/>
                  </a:cxn>
                  <a:cxn ang="0">
                    <a:pos x="connsiteX2" y="connsiteY2"/>
                  </a:cxn>
                </a:cxnLst>
                <a:rect l="l" t="t" r="r" b="b"/>
                <a:pathLst>
                  <a:path w="1608083" h="410681">
                    <a:moveTo>
                      <a:pt x="0" y="111137"/>
                    </a:moveTo>
                    <a:cubicBezTo>
                      <a:pt x="378372" y="38878"/>
                      <a:pt x="756745" y="-33381"/>
                      <a:pt x="1024759" y="16543"/>
                    </a:cubicBezTo>
                    <a:cubicBezTo>
                      <a:pt x="1292773" y="66467"/>
                      <a:pt x="1450428" y="238574"/>
                      <a:pt x="1608083" y="410681"/>
                    </a:cubicBezTo>
                  </a:path>
                </a:pathLst>
              </a:custGeom>
              <a:no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אליפסה 150"/>
              <p:cNvSpPr/>
              <p:nvPr/>
            </p:nvSpPr>
            <p:spPr>
              <a:xfrm flipV="1">
                <a:off x="4932041" y="1733429"/>
                <a:ext cx="194321" cy="8510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7" name="קבוצה 166"/>
          <p:cNvGrpSpPr/>
          <p:nvPr/>
        </p:nvGrpSpPr>
        <p:grpSpPr>
          <a:xfrm>
            <a:off x="5940152" y="2582119"/>
            <a:ext cx="900000" cy="648000"/>
            <a:chOff x="1115616" y="1918860"/>
            <a:chExt cx="1521129" cy="1226373"/>
          </a:xfrm>
        </p:grpSpPr>
        <p:sp>
          <p:nvSpPr>
            <p:cNvPr id="170" name="אליפסה 169"/>
            <p:cNvSpPr/>
            <p:nvPr/>
          </p:nvSpPr>
          <p:spPr>
            <a:xfrm>
              <a:off x="1115616" y="1918860"/>
              <a:ext cx="1521129" cy="1226373"/>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אליפסה 170"/>
            <p:cNvSpPr/>
            <p:nvPr/>
          </p:nvSpPr>
          <p:spPr>
            <a:xfrm>
              <a:off x="1416063" y="2210651"/>
              <a:ext cx="1076666" cy="769199"/>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2" name="קבוצה 171"/>
            <p:cNvGrpSpPr/>
            <p:nvPr/>
          </p:nvGrpSpPr>
          <p:grpSpPr>
            <a:xfrm>
              <a:off x="2060681" y="2569168"/>
              <a:ext cx="320582" cy="72009"/>
              <a:chOff x="3941379" y="1733429"/>
              <a:chExt cx="1608083" cy="410681"/>
            </a:xfrm>
          </p:grpSpPr>
          <p:sp>
            <p:nvSpPr>
              <p:cNvPr id="183" name="צורה חופשית 182"/>
              <p:cNvSpPr/>
              <p:nvPr/>
            </p:nvSpPr>
            <p:spPr>
              <a:xfrm>
                <a:off x="3941379" y="1733429"/>
                <a:ext cx="1608083" cy="410681"/>
              </a:xfrm>
              <a:custGeom>
                <a:avLst/>
                <a:gdLst>
                  <a:gd name="connsiteX0" fmla="*/ 0 w 1608083"/>
                  <a:gd name="connsiteY0" fmla="*/ 111137 h 410681"/>
                  <a:gd name="connsiteX1" fmla="*/ 1024759 w 1608083"/>
                  <a:gd name="connsiteY1" fmla="*/ 16543 h 410681"/>
                  <a:gd name="connsiteX2" fmla="*/ 1608083 w 1608083"/>
                  <a:gd name="connsiteY2" fmla="*/ 410681 h 410681"/>
                </a:gdLst>
                <a:ahLst/>
                <a:cxnLst>
                  <a:cxn ang="0">
                    <a:pos x="connsiteX0" y="connsiteY0"/>
                  </a:cxn>
                  <a:cxn ang="0">
                    <a:pos x="connsiteX1" y="connsiteY1"/>
                  </a:cxn>
                  <a:cxn ang="0">
                    <a:pos x="connsiteX2" y="connsiteY2"/>
                  </a:cxn>
                </a:cxnLst>
                <a:rect l="l" t="t" r="r" b="b"/>
                <a:pathLst>
                  <a:path w="1608083" h="410681">
                    <a:moveTo>
                      <a:pt x="0" y="111137"/>
                    </a:moveTo>
                    <a:cubicBezTo>
                      <a:pt x="378372" y="38878"/>
                      <a:pt x="756745" y="-33381"/>
                      <a:pt x="1024759" y="16543"/>
                    </a:cubicBezTo>
                    <a:cubicBezTo>
                      <a:pt x="1292773" y="66467"/>
                      <a:pt x="1450428" y="238574"/>
                      <a:pt x="1608083" y="410681"/>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אליפסה 183"/>
              <p:cNvSpPr/>
              <p:nvPr/>
            </p:nvSpPr>
            <p:spPr>
              <a:xfrm flipV="1">
                <a:off x="4932040" y="1733429"/>
                <a:ext cx="194320" cy="85106"/>
              </a:xfrm>
              <a:prstGeom prst="ellipse">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4" name="קבוצה 173"/>
            <p:cNvGrpSpPr/>
            <p:nvPr/>
          </p:nvGrpSpPr>
          <p:grpSpPr>
            <a:xfrm rot="2334885">
              <a:off x="1517129" y="2563579"/>
              <a:ext cx="479783" cy="155193"/>
              <a:chOff x="3941382" y="1733429"/>
              <a:chExt cx="1608084" cy="410684"/>
            </a:xfrm>
          </p:grpSpPr>
          <p:sp>
            <p:nvSpPr>
              <p:cNvPr id="181" name="צורה חופשית 180"/>
              <p:cNvSpPr/>
              <p:nvPr/>
            </p:nvSpPr>
            <p:spPr>
              <a:xfrm>
                <a:off x="3941382" y="1733432"/>
                <a:ext cx="1608084" cy="410681"/>
              </a:xfrm>
              <a:custGeom>
                <a:avLst/>
                <a:gdLst>
                  <a:gd name="connsiteX0" fmla="*/ 0 w 1608083"/>
                  <a:gd name="connsiteY0" fmla="*/ 111137 h 410681"/>
                  <a:gd name="connsiteX1" fmla="*/ 1024759 w 1608083"/>
                  <a:gd name="connsiteY1" fmla="*/ 16543 h 410681"/>
                  <a:gd name="connsiteX2" fmla="*/ 1608083 w 1608083"/>
                  <a:gd name="connsiteY2" fmla="*/ 410681 h 410681"/>
                </a:gdLst>
                <a:ahLst/>
                <a:cxnLst>
                  <a:cxn ang="0">
                    <a:pos x="connsiteX0" y="connsiteY0"/>
                  </a:cxn>
                  <a:cxn ang="0">
                    <a:pos x="connsiteX1" y="connsiteY1"/>
                  </a:cxn>
                  <a:cxn ang="0">
                    <a:pos x="connsiteX2" y="connsiteY2"/>
                  </a:cxn>
                </a:cxnLst>
                <a:rect l="l" t="t" r="r" b="b"/>
                <a:pathLst>
                  <a:path w="1608083" h="410681">
                    <a:moveTo>
                      <a:pt x="0" y="111137"/>
                    </a:moveTo>
                    <a:cubicBezTo>
                      <a:pt x="378372" y="38878"/>
                      <a:pt x="756745" y="-33381"/>
                      <a:pt x="1024759" y="16543"/>
                    </a:cubicBezTo>
                    <a:cubicBezTo>
                      <a:pt x="1292773" y="66467"/>
                      <a:pt x="1450428" y="238574"/>
                      <a:pt x="1608083" y="410681"/>
                    </a:cubicBezTo>
                  </a:path>
                </a:pathLst>
              </a:custGeom>
              <a:no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אליפסה 181"/>
              <p:cNvSpPr/>
              <p:nvPr/>
            </p:nvSpPr>
            <p:spPr>
              <a:xfrm flipV="1">
                <a:off x="4932041" y="1733429"/>
                <a:ext cx="194321" cy="8510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5" name="קבוצה 174"/>
            <p:cNvGrpSpPr/>
            <p:nvPr/>
          </p:nvGrpSpPr>
          <p:grpSpPr>
            <a:xfrm rot="2334885">
              <a:off x="1552132" y="2486616"/>
              <a:ext cx="479783" cy="155193"/>
              <a:chOff x="3941382" y="1733429"/>
              <a:chExt cx="1608084" cy="410684"/>
            </a:xfrm>
          </p:grpSpPr>
          <p:sp>
            <p:nvSpPr>
              <p:cNvPr id="179" name="צורה חופשית 178"/>
              <p:cNvSpPr/>
              <p:nvPr/>
            </p:nvSpPr>
            <p:spPr>
              <a:xfrm>
                <a:off x="3941382" y="1733432"/>
                <a:ext cx="1608084" cy="410681"/>
              </a:xfrm>
              <a:custGeom>
                <a:avLst/>
                <a:gdLst>
                  <a:gd name="connsiteX0" fmla="*/ 0 w 1608083"/>
                  <a:gd name="connsiteY0" fmla="*/ 111137 h 410681"/>
                  <a:gd name="connsiteX1" fmla="*/ 1024759 w 1608083"/>
                  <a:gd name="connsiteY1" fmla="*/ 16543 h 410681"/>
                  <a:gd name="connsiteX2" fmla="*/ 1608083 w 1608083"/>
                  <a:gd name="connsiteY2" fmla="*/ 410681 h 410681"/>
                </a:gdLst>
                <a:ahLst/>
                <a:cxnLst>
                  <a:cxn ang="0">
                    <a:pos x="connsiteX0" y="connsiteY0"/>
                  </a:cxn>
                  <a:cxn ang="0">
                    <a:pos x="connsiteX1" y="connsiteY1"/>
                  </a:cxn>
                  <a:cxn ang="0">
                    <a:pos x="connsiteX2" y="connsiteY2"/>
                  </a:cxn>
                </a:cxnLst>
                <a:rect l="l" t="t" r="r" b="b"/>
                <a:pathLst>
                  <a:path w="1608083" h="410681">
                    <a:moveTo>
                      <a:pt x="0" y="111137"/>
                    </a:moveTo>
                    <a:cubicBezTo>
                      <a:pt x="378372" y="38878"/>
                      <a:pt x="756745" y="-33381"/>
                      <a:pt x="1024759" y="16543"/>
                    </a:cubicBezTo>
                    <a:cubicBezTo>
                      <a:pt x="1292773" y="66467"/>
                      <a:pt x="1450428" y="238574"/>
                      <a:pt x="1608083" y="410681"/>
                    </a:cubicBezTo>
                  </a:path>
                </a:pathLst>
              </a:custGeom>
              <a:no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אליפסה 179"/>
              <p:cNvSpPr/>
              <p:nvPr/>
            </p:nvSpPr>
            <p:spPr>
              <a:xfrm flipV="1">
                <a:off x="4932041" y="1733429"/>
                <a:ext cx="194321" cy="8510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6" name="קבוצה 175"/>
            <p:cNvGrpSpPr/>
            <p:nvPr/>
          </p:nvGrpSpPr>
          <p:grpSpPr>
            <a:xfrm rot="2334885">
              <a:off x="1441375" y="2640545"/>
              <a:ext cx="479783" cy="155193"/>
              <a:chOff x="3941382" y="1733429"/>
              <a:chExt cx="1608084" cy="410684"/>
            </a:xfrm>
          </p:grpSpPr>
          <p:sp>
            <p:nvSpPr>
              <p:cNvPr id="177" name="צורה חופשית 176"/>
              <p:cNvSpPr/>
              <p:nvPr/>
            </p:nvSpPr>
            <p:spPr>
              <a:xfrm>
                <a:off x="3941382" y="1733432"/>
                <a:ext cx="1608084" cy="410681"/>
              </a:xfrm>
              <a:custGeom>
                <a:avLst/>
                <a:gdLst>
                  <a:gd name="connsiteX0" fmla="*/ 0 w 1608083"/>
                  <a:gd name="connsiteY0" fmla="*/ 111137 h 410681"/>
                  <a:gd name="connsiteX1" fmla="*/ 1024759 w 1608083"/>
                  <a:gd name="connsiteY1" fmla="*/ 16543 h 410681"/>
                  <a:gd name="connsiteX2" fmla="*/ 1608083 w 1608083"/>
                  <a:gd name="connsiteY2" fmla="*/ 410681 h 410681"/>
                </a:gdLst>
                <a:ahLst/>
                <a:cxnLst>
                  <a:cxn ang="0">
                    <a:pos x="connsiteX0" y="connsiteY0"/>
                  </a:cxn>
                  <a:cxn ang="0">
                    <a:pos x="connsiteX1" y="connsiteY1"/>
                  </a:cxn>
                  <a:cxn ang="0">
                    <a:pos x="connsiteX2" y="connsiteY2"/>
                  </a:cxn>
                </a:cxnLst>
                <a:rect l="l" t="t" r="r" b="b"/>
                <a:pathLst>
                  <a:path w="1608083" h="410681">
                    <a:moveTo>
                      <a:pt x="0" y="111137"/>
                    </a:moveTo>
                    <a:cubicBezTo>
                      <a:pt x="378372" y="38878"/>
                      <a:pt x="756745" y="-33381"/>
                      <a:pt x="1024759" y="16543"/>
                    </a:cubicBezTo>
                    <a:cubicBezTo>
                      <a:pt x="1292773" y="66467"/>
                      <a:pt x="1450428" y="238574"/>
                      <a:pt x="1608083" y="410681"/>
                    </a:cubicBezTo>
                  </a:path>
                </a:pathLst>
              </a:custGeom>
              <a:no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אליפסה 177"/>
              <p:cNvSpPr/>
              <p:nvPr/>
            </p:nvSpPr>
            <p:spPr>
              <a:xfrm flipV="1">
                <a:off x="4932041" y="1733429"/>
                <a:ext cx="194321" cy="8510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5" name="TextBox 184"/>
          <p:cNvSpPr txBox="1"/>
          <p:nvPr/>
        </p:nvSpPr>
        <p:spPr>
          <a:xfrm>
            <a:off x="4139952" y="3239289"/>
            <a:ext cx="914866" cy="276999"/>
          </a:xfrm>
          <a:prstGeom prst="rect">
            <a:avLst/>
          </a:prstGeom>
          <a:noFill/>
        </p:spPr>
        <p:txBody>
          <a:bodyPr wrap="square" rtlCol="0">
            <a:spAutoFit/>
          </a:bodyPr>
          <a:lstStyle/>
          <a:p>
            <a:pPr algn="ctr"/>
            <a:r>
              <a:rPr lang="en-US" sz="1200" dirty="0" err="1" smtClean="0"/>
              <a:t>polyploid</a:t>
            </a:r>
            <a:endParaRPr lang="en-US" sz="1400" dirty="0"/>
          </a:p>
        </p:txBody>
      </p:sp>
      <p:grpSp>
        <p:nvGrpSpPr>
          <p:cNvPr id="214" name="קבוצה 213"/>
          <p:cNvGrpSpPr>
            <a:grpSpLocks/>
          </p:cNvGrpSpPr>
          <p:nvPr/>
        </p:nvGrpSpPr>
        <p:grpSpPr>
          <a:xfrm>
            <a:off x="4139952" y="3660304"/>
            <a:ext cx="900000" cy="648000"/>
            <a:chOff x="3131840" y="1577861"/>
            <a:chExt cx="1521129" cy="1226373"/>
          </a:xfrm>
        </p:grpSpPr>
        <p:sp>
          <p:nvSpPr>
            <p:cNvPr id="215" name="אליפסה 214"/>
            <p:cNvSpPr/>
            <p:nvPr/>
          </p:nvSpPr>
          <p:spPr>
            <a:xfrm>
              <a:off x="3131840" y="1577861"/>
              <a:ext cx="1521129" cy="1226373"/>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אליפסה 215"/>
            <p:cNvSpPr/>
            <p:nvPr/>
          </p:nvSpPr>
          <p:spPr>
            <a:xfrm>
              <a:off x="3432287" y="1869652"/>
              <a:ext cx="1076666" cy="769199"/>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7" name="קבוצה 216"/>
            <p:cNvGrpSpPr/>
            <p:nvPr/>
          </p:nvGrpSpPr>
          <p:grpSpPr>
            <a:xfrm>
              <a:off x="4076905" y="2300177"/>
              <a:ext cx="320582" cy="72009"/>
              <a:chOff x="3941379" y="1733429"/>
              <a:chExt cx="1608083" cy="410681"/>
            </a:xfrm>
          </p:grpSpPr>
          <p:sp>
            <p:nvSpPr>
              <p:cNvPr id="227" name="צורה חופשית 226"/>
              <p:cNvSpPr/>
              <p:nvPr/>
            </p:nvSpPr>
            <p:spPr>
              <a:xfrm>
                <a:off x="3941379" y="1733429"/>
                <a:ext cx="1608083" cy="410681"/>
              </a:xfrm>
              <a:custGeom>
                <a:avLst/>
                <a:gdLst>
                  <a:gd name="connsiteX0" fmla="*/ 0 w 1608083"/>
                  <a:gd name="connsiteY0" fmla="*/ 111137 h 410681"/>
                  <a:gd name="connsiteX1" fmla="*/ 1024759 w 1608083"/>
                  <a:gd name="connsiteY1" fmla="*/ 16543 h 410681"/>
                  <a:gd name="connsiteX2" fmla="*/ 1608083 w 1608083"/>
                  <a:gd name="connsiteY2" fmla="*/ 410681 h 410681"/>
                </a:gdLst>
                <a:ahLst/>
                <a:cxnLst>
                  <a:cxn ang="0">
                    <a:pos x="connsiteX0" y="connsiteY0"/>
                  </a:cxn>
                  <a:cxn ang="0">
                    <a:pos x="connsiteX1" y="connsiteY1"/>
                  </a:cxn>
                  <a:cxn ang="0">
                    <a:pos x="connsiteX2" y="connsiteY2"/>
                  </a:cxn>
                </a:cxnLst>
                <a:rect l="l" t="t" r="r" b="b"/>
                <a:pathLst>
                  <a:path w="1608083" h="410681">
                    <a:moveTo>
                      <a:pt x="0" y="111137"/>
                    </a:moveTo>
                    <a:cubicBezTo>
                      <a:pt x="378372" y="38878"/>
                      <a:pt x="756745" y="-33381"/>
                      <a:pt x="1024759" y="16543"/>
                    </a:cubicBezTo>
                    <a:cubicBezTo>
                      <a:pt x="1292773" y="66467"/>
                      <a:pt x="1450428" y="238574"/>
                      <a:pt x="1608083" y="410681"/>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אליפסה 227"/>
              <p:cNvSpPr/>
              <p:nvPr/>
            </p:nvSpPr>
            <p:spPr>
              <a:xfrm flipV="1">
                <a:off x="4932040" y="1733429"/>
                <a:ext cx="194320" cy="85106"/>
              </a:xfrm>
              <a:prstGeom prst="ellipse">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8" name="קבוצה 217"/>
            <p:cNvGrpSpPr/>
            <p:nvPr/>
          </p:nvGrpSpPr>
          <p:grpSpPr>
            <a:xfrm>
              <a:off x="4076905" y="2156162"/>
              <a:ext cx="320582" cy="72009"/>
              <a:chOff x="3941379" y="1733429"/>
              <a:chExt cx="1608083" cy="410681"/>
            </a:xfrm>
          </p:grpSpPr>
          <p:sp>
            <p:nvSpPr>
              <p:cNvPr id="225" name="צורה חופשית 224"/>
              <p:cNvSpPr/>
              <p:nvPr/>
            </p:nvSpPr>
            <p:spPr>
              <a:xfrm>
                <a:off x="3941379" y="1733429"/>
                <a:ext cx="1608083" cy="410681"/>
              </a:xfrm>
              <a:custGeom>
                <a:avLst/>
                <a:gdLst>
                  <a:gd name="connsiteX0" fmla="*/ 0 w 1608083"/>
                  <a:gd name="connsiteY0" fmla="*/ 111137 h 410681"/>
                  <a:gd name="connsiteX1" fmla="*/ 1024759 w 1608083"/>
                  <a:gd name="connsiteY1" fmla="*/ 16543 h 410681"/>
                  <a:gd name="connsiteX2" fmla="*/ 1608083 w 1608083"/>
                  <a:gd name="connsiteY2" fmla="*/ 410681 h 410681"/>
                </a:gdLst>
                <a:ahLst/>
                <a:cxnLst>
                  <a:cxn ang="0">
                    <a:pos x="connsiteX0" y="connsiteY0"/>
                  </a:cxn>
                  <a:cxn ang="0">
                    <a:pos x="connsiteX1" y="connsiteY1"/>
                  </a:cxn>
                  <a:cxn ang="0">
                    <a:pos x="connsiteX2" y="connsiteY2"/>
                  </a:cxn>
                </a:cxnLst>
                <a:rect l="l" t="t" r="r" b="b"/>
                <a:pathLst>
                  <a:path w="1608083" h="410681">
                    <a:moveTo>
                      <a:pt x="0" y="111137"/>
                    </a:moveTo>
                    <a:cubicBezTo>
                      <a:pt x="378372" y="38878"/>
                      <a:pt x="756745" y="-33381"/>
                      <a:pt x="1024759" y="16543"/>
                    </a:cubicBezTo>
                    <a:cubicBezTo>
                      <a:pt x="1292773" y="66467"/>
                      <a:pt x="1450428" y="238574"/>
                      <a:pt x="1608083" y="410681"/>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אליפסה 225"/>
              <p:cNvSpPr/>
              <p:nvPr/>
            </p:nvSpPr>
            <p:spPr>
              <a:xfrm flipV="1">
                <a:off x="4932040" y="1733429"/>
                <a:ext cx="194320" cy="85106"/>
              </a:xfrm>
              <a:prstGeom prst="ellipse">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9" name="קבוצה 218"/>
            <p:cNvGrpSpPr/>
            <p:nvPr/>
          </p:nvGrpSpPr>
          <p:grpSpPr>
            <a:xfrm rot="2334885">
              <a:off x="3533353" y="2222580"/>
              <a:ext cx="479783" cy="155193"/>
              <a:chOff x="3941382" y="1733429"/>
              <a:chExt cx="1608084" cy="410684"/>
            </a:xfrm>
          </p:grpSpPr>
          <p:sp>
            <p:nvSpPr>
              <p:cNvPr id="223" name="צורה חופשית 222"/>
              <p:cNvSpPr/>
              <p:nvPr/>
            </p:nvSpPr>
            <p:spPr>
              <a:xfrm>
                <a:off x="3941382" y="1733432"/>
                <a:ext cx="1608084" cy="410681"/>
              </a:xfrm>
              <a:custGeom>
                <a:avLst/>
                <a:gdLst>
                  <a:gd name="connsiteX0" fmla="*/ 0 w 1608083"/>
                  <a:gd name="connsiteY0" fmla="*/ 111137 h 410681"/>
                  <a:gd name="connsiteX1" fmla="*/ 1024759 w 1608083"/>
                  <a:gd name="connsiteY1" fmla="*/ 16543 h 410681"/>
                  <a:gd name="connsiteX2" fmla="*/ 1608083 w 1608083"/>
                  <a:gd name="connsiteY2" fmla="*/ 410681 h 410681"/>
                </a:gdLst>
                <a:ahLst/>
                <a:cxnLst>
                  <a:cxn ang="0">
                    <a:pos x="connsiteX0" y="connsiteY0"/>
                  </a:cxn>
                  <a:cxn ang="0">
                    <a:pos x="connsiteX1" y="connsiteY1"/>
                  </a:cxn>
                  <a:cxn ang="0">
                    <a:pos x="connsiteX2" y="connsiteY2"/>
                  </a:cxn>
                </a:cxnLst>
                <a:rect l="l" t="t" r="r" b="b"/>
                <a:pathLst>
                  <a:path w="1608083" h="410681">
                    <a:moveTo>
                      <a:pt x="0" y="111137"/>
                    </a:moveTo>
                    <a:cubicBezTo>
                      <a:pt x="378372" y="38878"/>
                      <a:pt x="756745" y="-33381"/>
                      <a:pt x="1024759" y="16543"/>
                    </a:cubicBezTo>
                    <a:cubicBezTo>
                      <a:pt x="1292773" y="66467"/>
                      <a:pt x="1450428" y="238574"/>
                      <a:pt x="1608083" y="410681"/>
                    </a:cubicBezTo>
                  </a:path>
                </a:pathLst>
              </a:custGeom>
              <a:no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אליפסה 223"/>
              <p:cNvSpPr/>
              <p:nvPr/>
            </p:nvSpPr>
            <p:spPr>
              <a:xfrm flipV="1">
                <a:off x="4932041" y="1733429"/>
                <a:ext cx="194321" cy="8510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0" name="קבוצה 219"/>
            <p:cNvGrpSpPr/>
            <p:nvPr/>
          </p:nvGrpSpPr>
          <p:grpSpPr>
            <a:xfrm rot="2334885">
              <a:off x="3568356" y="2145617"/>
              <a:ext cx="479783" cy="155193"/>
              <a:chOff x="3941382" y="1733429"/>
              <a:chExt cx="1608084" cy="410684"/>
            </a:xfrm>
          </p:grpSpPr>
          <p:sp>
            <p:nvSpPr>
              <p:cNvPr id="221" name="צורה חופשית 220"/>
              <p:cNvSpPr/>
              <p:nvPr/>
            </p:nvSpPr>
            <p:spPr>
              <a:xfrm>
                <a:off x="3941382" y="1733432"/>
                <a:ext cx="1608084" cy="410681"/>
              </a:xfrm>
              <a:custGeom>
                <a:avLst/>
                <a:gdLst>
                  <a:gd name="connsiteX0" fmla="*/ 0 w 1608083"/>
                  <a:gd name="connsiteY0" fmla="*/ 111137 h 410681"/>
                  <a:gd name="connsiteX1" fmla="*/ 1024759 w 1608083"/>
                  <a:gd name="connsiteY1" fmla="*/ 16543 h 410681"/>
                  <a:gd name="connsiteX2" fmla="*/ 1608083 w 1608083"/>
                  <a:gd name="connsiteY2" fmla="*/ 410681 h 410681"/>
                </a:gdLst>
                <a:ahLst/>
                <a:cxnLst>
                  <a:cxn ang="0">
                    <a:pos x="connsiteX0" y="connsiteY0"/>
                  </a:cxn>
                  <a:cxn ang="0">
                    <a:pos x="connsiteX1" y="connsiteY1"/>
                  </a:cxn>
                  <a:cxn ang="0">
                    <a:pos x="connsiteX2" y="connsiteY2"/>
                  </a:cxn>
                </a:cxnLst>
                <a:rect l="l" t="t" r="r" b="b"/>
                <a:pathLst>
                  <a:path w="1608083" h="410681">
                    <a:moveTo>
                      <a:pt x="0" y="111137"/>
                    </a:moveTo>
                    <a:cubicBezTo>
                      <a:pt x="378372" y="38878"/>
                      <a:pt x="756745" y="-33381"/>
                      <a:pt x="1024759" y="16543"/>
                    </a:cubicBezTo>
                    <a:cubicBezTo>
                      <a:pt x="1292773" y="66467"/>
                      <a:pt x="1450428" y="238574"/>
                      <a:pt x="1608083" y="410681"/>
                    </a:cubicBezTo>
                  </a:path>
                </a:pathLst>
              </a:custGeom>
              <a:no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אליפסה 221"/>
              <p:cNvSpPr/>
              <p:nvPr/>
            </p:nvSpPr>
            <p:spPr>
              <a:xfrm flipV="1">
                <a:off x="4932041" y="1733429"/>
                <a:ext cx="194321" cy="8510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TextBox 228"/>
          <p:cNvSpPr txBox="1"/>
          <p:nvPr/>
        </p:nvSpPr>
        <p:spPr>
          <a:xfrm>
            <a:off x="4161190" y="4308376"/>
            <a:ext cx="914866" cy="276999"/>
          </a:xfrm>
          <a:prstGeom prst="rect">
            <a:avLst/>
          </a:prstGeom>
          <a:noFill/>
        </p:spPr>
        <p:txBody>
          <a:bodyPr wrap="square" rtlCol="0">
            <a:spAutoFit/>
          </a:bodyPr>
          <a:lstStyle/>
          <a:p>
            <a:pPr algn="ctr"/>
            <a:r>
              <a:rPr lang="en-US" sz="1200" dirty="0" smtClean="0"/>
              <a:t>diploid</a:t>
            </a:r>
            <a:endParaRPr lang="en-US" sz="1400" dirty="0"/>
          </a:p>
        </p:txBody>
      </p:sp>
      <p:grpSp>
        <p:nvGrpSpPr>
          <p:cNvPr id="230" name="קבוצה 229"/>
          <p:cNvGrpSpPr>
            <a:grpSpLocks/>
          </p:cNvGrpSpPr>
          <p:nvPr/>
        </p:nvGrpSpPr>
        <p:grpSpPr>
          <a:xfrm>
            <a:off x="683568" y="4103385"/>
            <a:ext cx="900000" cy="648000"/>
            <a:chOff x="3131840" y="1577861"/>
            <a:chExt cx="1521129" cy="1226373"/>
          </a:xfrm>
        </p:grpSpPr>
        <p:sp>
          <p:nvSpPr>
            <p:cNvPr id="231" name="אליפסה 230"/>
            <p:cNvSpPr/>
            <p:nvPr/>
          </p:nvSpPr>
          <p:spPr>
            <a:xfrm>
              <a:off x="3131840" y="1577861"/>
              <a:ext cx="1521129" cy="1226373"/>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אליפסה 231"/>
            <p:cNvSpPr/>
            <p:nvPr/>
          </p:nvSpPr>
          <p:spPr>
            <a:xfrm>
              <a:off x="3432287" y="1869652"/>
              <a:ext cx="1076666" cy="769199"/>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קבוצה 232"/>
            <p:cNvGrpSpPr/>
            <p:nvPr/>
          </p:nvGrpSpPr>
          <p:grpSpPr>
            <a:xfrm>
              <a:off x="4076905" y="2300177"/>
              <a:ext cx="320582" cy="72009"/>
              <a:chOff x="3941379" y="1733429"/>
              <a:chExt cx="1608083" cy="410681"/>
            </a:xfrm>
          </p:grpSpPr>
          <p:sp>
            <p:nvSpPr>
              <p:cNvPr id="243" name="צורה חופשית 242"/>
              <p:cNvSpPr/>
              <p:nvPr/>
            </p:nvSpPr>
            <p:spPr>
              <a:xfrm>
                <a:off x="3941379" y="1733429"/>
                <a:ext cx="1608083" cy="410681"/>
              </a:xfrm>
              <a:custGeom>
                <a:avLst/>
                <a:gdLst>
                  <a:gd name="connsiteX0" fmla="*/ 0 w 1608083"/>
                  <a:gd name="connsiteY0" fmla="*/ 111137 h 410681"/>
                  <a:gd name="connsiteX1" fmla="*/ 1024759 w 1608083"/>
                  <a:gd name="connsiteY1" fmla="*/ 16543 h 410681"/>
                  <a:gd name="connsiteX2" fmla="*/ 1608083 w 1608083"/>
                  <a:gd name="connsiteY2" fmla="*/ 410681 h 410681"/>
                </a:gdLst>
                <a:ahLst/>
                <a:cxnLst>
                  <a:cxn ang="0">
                    <a:pos x="connsiteX0" y="connsiteY0"/>
                  </a:cxn>
                  <a:cxn ang="0">
                    <a:pos x="connsiteX1" y="connsiteY1"/>
                  </a:cxn>
                  <a:cxn ang="0">
                    <a:pos x="connsiteX2" y="connsiteY2"/>
                  </a:cxn>
                </a:cxnLst>
                <a:rect l="l" t="t" r="r" b="b"/>
                <a:pathLst>
                  <a:path w="1608083" h="410681">
                    <a:moveTo>
                      <a:pt x="0" y="111137"/>
                    </a:moveTo>
                    <a:cubicBezTo>
                      <a:pt x="378372" y="38878"/>
                      <a:pt x="756745" y="-33381"/>
                      <a:pt x="1024759" y="16543"/>
                    </a:cubicBezTo>
                    <a:cubicBezTo>
                      <a:pt x="1292773" y="66467"/>
                      <a:pt x="1450428" y="238574"/>
                      <a:pt x="1608083" y="410681"/>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אליפסה 243"/>
              <p:cNvSpPr/>
              <p:nvPr/>
            </p:nvSpPr>
            <p:spPr>
              <a:xfrm flipV="1">
                <a:off x="4932040" y="1733429"/>
                <a:ext cx="194320" cy="85106"/>
              </a:xfrm>
              <a:prstGeom prst="ellipse">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קבוצה 233"/>
            <p:cNvGrpSpPr/>
            <p:nvPr/>
          </p:nvGrpSpPr>
          <p:grpSpPr>
            <a:xfrm>
              <a:off x="4076905" y="2156162"/>
              <a:ext cx="320582" cy="72009"/>
              <a:chOff x="3941379" y="1733429"/>
              <a:chExt cx="1608083" cy="410681"/>
            </a:xfrm>
          </p:grpSpPr>
          <p:sp>
            <p:nvSpPr>
              <p:cNvPr id="241" name="צורה חופשית 240"/>
              <p:cNvSpPr/>
              <p:nvPr/>
            </p:nvSpPr>
            <p:spPr>
              <a:xfrm>
                <a:off x="3941379" y="1733429"/>
                <a:ext cx="1608083" cy="410681"/>
              </a:xfrm>
              <a:custGeom>
                <a:avLst/>
                <a:gdLst>
                  <a:gd name="connsiteX0" fmla="*/ 0 w 1608083"/>
                  <a:gd name="connsiteY0" fmla="*/ 111137 h 410681"/>
                  <a:gd name="connsiteX1" fmla="*/ 1024759 w 1608083"/>
                  <a:gd name="connsiteY1" fmla="*/ 16543 h 410681"/>
                  <a:gd name="connsiteX2" fmla="*/ 1608083 w 1608083"/>
                  <a:gd name="connsiteY2" fmla="*/ 410681 h 410681"/>
                </a:gdLst>
                <a:ahLst/>
                <a:cxnLst>
                  <a:cxn ang="0">
                    <a:pos x="connsiteX0" y="connsiteY0"/>
                  </a:cxn>
                  <a:cxn ang="0">
                    <a:pos x="connsiteX1" y="connsiteY1"/>
                  </a:cxn>
                  <a:cxn ang="0">
                    <a:pos x="connsiteX2" y="connsiteY2"/>
                  </a:cxn>
                </a:cxnLst>
                <a:rect l="l" t="t" r="r" b="b"/>
                <a:pathLst>
                  <a:path w="1608083" h="410681">
                    <a:moveTo>
                      <a:pt x="0" y="111137"/>
                    </a:moveTo>
                    <a:cubicBezTo>
                      <a:pt x="378372" y="38878"/>
                      <a:pt x="756745" y="-33381"/>
                      <a:pt x="1024759" y="16543"/>
                    </a:cubicBezTo>
                    <a:cubicBezTo>
                      <a:pt x="1292773" y="66467"/>
                      <a:pt x="1450428" y="238574"/>
                      <a:pt x="1608083" y="410681"/>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אליפסה 241"/>
              <p:cNvSpPr/>
              <p:nvPr/>
            </p:nvSpPr>
            <p:spPr>
              <a:xfrm flipV="1">
                <a:off x="4932040" y="1733429"/>
                <a:ext cx="194320" cy="85106"/>
              </a:xfrm>
              <a:prstGeom prst="ellipse">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5" name="קבוצה 234"/>
            <p:cNvGrpSpPr/>
            <p:nvPr/>
          </p:nvGrpSpPr>
          <p:grpSpPr>
            <a:xfrm rot="2334885">
              <a:off x="3533353" y="2222580"/>
              <a:ext cx="479783" cy="155193"/>
              <a:chOff x="3941382" y="1733429"/>
              <a:chExt cx="1608084" cy="410684"/>
            </a:xfrm>
          </p:grpSpPr>
          <p:sp>
            <p:nvSpPr>
              <p:cNvPr id="239" name="צורה חופשית 238"/>
              <p:cNvSpPr/>
              <p:nvPr/>
            </p:nvSpPr>
            <p:spPr>
              <a:xfrm>
                <a:off x="3941382" y="1733432"/>
                <a:ext cx="1608084" cy="410681"/>
              </a:xfrm>
              <a:custGeom>
                <a:avLst/>
                <a:gdLst>
                  <a:gd name="connsiteX0" fmla="*/ 0 w 1608083"/>
                  <a:gd name="connsiteY0" fmla="*/ 111137 h 410681"/>
                  <a:gd name="connsiteX1" fmla="*/ 1024759 w 1608083"/>
                  <a:gd name="connsiteY1" fmla="*/ 16543 h 410681"/>
                  <a:gd name="connsiteX2" fmla="*/ 1608083 w 1608083"/>
                  <a:gd name="connsiteY2" fmla="*/ 410681 h 410681"/>
                </a:gdLst>
                <a:ahLst/>
                <a:cxnLst>
                  <a:cxn ang="0">
                    <a:pos x="connsiteX0" y="connsiteY0"/>
                  </a:cxn>
                  <a:cxn ang="0">
                    <a:pos x="connsiteX1" y="connsiteY1"/>
                  </a:cxn>
                  <a:cxn ang="0">
                    <a:pos x="connsiteX2" y="connsiteY2"/>
                  </a:cxn>
                </a:cxnLst>
                <a:rect l="l" t="t" r="r" b="b"/>
                <a:pathLst>
                  <a:path w="1608083" h="410681">
                    <a:moveTo>
                      <a:pt x="0" y="111137"/>
                    </a:moveTo>
                    <a:cubicBezTo>
                      <a:pt x="378372" y="38878"/>
                      <a:pt x="756745" y="-33381"/>
                      <a:pt x="1024759" y="16543"/>
                    </a:cubicBezTo>
                    <a:cubicBezTo>
                      <a:pt x="1292773" y="66467"/>
                      <a:pt x="1450428" y="238574"/>
                      <a:pt x="1608083" y="410681"/>
                    </a:cubicBezTo>
                  </a:path>
                </a:pathLst>
              </a:custGeom>
              <a:no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אליפסה 239"/>
              <p:cNvSpPr/>
              <p:nvPr/>
            </p:nvSpPr>
            <p:spPr>
              <a:xfrm flipV="1">
                <a:off x="4932041" y="1733429"/>
                <a:ext cx="194321" cy="8510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6" name="קבוצה 235"/>
            <p:cNvGrpSpPr/>
            <p:nvPr/>
          </p:nvGrpSpPr>
          <p:grpSpPr>
            <a:xfrm rot="2334885">
              <a:off x="3568356" y="2145617"/>
              <a:ext cx="479783" cy="155193"/>
              <a:chOff x="3941382" y="1733429"/>
              <a:chExt cx="1608084" cy="410684"/>
            </a:xfrm>
          </p:grpSpPr>
          <p:sp>
            <p:nvSpPr>
              <p:cNvPr id="237" name="צורה חופשית 236"/>
              <p:cNvSpPr/>
              <p:nvPr/>
            </p:nvSpPr>
            <p:spPr>
              <a:xfrm>
                <a:off x="3941382" y="1733432"/>
                <a:ext cx="1608084" cy="410681"/>
              </a:xfrm>
              <a:custGeom>
                <a:avLst/>
                <a:gdLst>
                  <a:gd name="connsiteX0" fmla="*/ 0 w 1608083"/>
                  <a:gd name="connsiteY0" fmla="*/ 111137 h 410681"/>
                  <a:gd name="connsiteX1" fmla="*/ 1024759 w 1608083"/>
                  <a:gd name="connsiteY1" fmla="*/ 16543 h 410681"/>
                  <a:gd name="connsiteX2" fmla="*/ 1608083 w 1608083"/>
                  <a:gd name="connsiteY2" fmla="*/ 410681 h 410681"/>
                </a:gdLst>
                <a:ahLst/>
                <a:cxnLst>
                  <a:cxn ang="0">
                    <a:pos x="connsiteX0" y="connsiteY0"/>
                  </a:cxn>
                  <a:cxn ang="0">
                    <a:pos x="connsiteX1" y="connsiteY1"/>
                  </a:cxn>
                  <a:cxn ang="0">
                    <a:pos x="connsiteX2" y="connsiteY2"/>
                  </a:cxn>
                </a:cxnLst>
                <a:rect l="l" t="t" r="r" b="b"/>
                <a:pathLst>
                  <a:path w="1608083" h="410681">
                    <a:moveTo>
                      <a:pt x="0" y="111137"/>
                    </a:moveTo>
                    <a:cubicBezTo>
                      <a:pt x="378372" y="38878"/>
                      <a:pt x="756745" y="-33381"/>
                      <a:pt x="1024759" y="16543"/>
                    </a:cubicBezTo>
                    <a:cubicBezTo>
                      <a:pt x="1292773" y="66467"/>
                      <a:pt x="1450428" y="238574"/>
                      <a:pt x="1608083" y="410681"/>
                    </a:cubicBezTo>
                  </a:path>
                </a:pathLst>
              </a:custGeom>
              <a:no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אליפסה 237"/>
              <p:cNvSpPr/>
              <p:nvPr/>
            </p:nvSpPr>
            <p:spPr>
              <a:xfrm flipV="1">
                <a:off x="4932041" y="1733429"/>
                <a:ext cx="194321" cy="8510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5" name="TextBox 244"/>
          <p:cNvSpPr txBox="1"/>
          <p:nvPr/>
        </p:nvSpPr>
        <p:spPr>
          <a:xfrm>
            <a:off x="704806" y="4751457"/>
            <a:ext cx="914866" cy="276999"/>
          </a:xfrm>
          <a:prstGeom prst="rect">
            <a:avLst/>
          </a:prstGeom>
          <a:noFill/>
        </p:spPr>
        <p:txBody>
          <a:bodyPr wrap="square" rtlCol="0">
            <a:spAutoFit/>
          </a:bodyPr>
          <a:lstStyle/>
          <a:p>
            <a:pPr algn="ctr"/>
            <a:r>
              <a:rPr lang="en-US" sz="1200" dirty="0" smtClean="0"/>
              <a:t>diploid</a:t>
            </a:r>
            <a:endParaRPr lang="en-US" sz="1400" dirty="0"/>
          </a:p>
        </p:txBody>
      </p:sp>
      <p:grpSp>
        <p:nvGrpSpPr>
          <p:cNvPr id="246" name="קבוצה 245"/>
          <p:cNvGrpSpPr>
            <a:grpSpLocks/>
          </p:cNvGrpSpPr>
          <p:nvPr/>
        </p:nvGrpSpPr>
        <p:grpSpPr>
          <a:xfrm>
            <a:off x="1878086" y="4103385"/>
            <a:ext cx="900000" cy="648000"/>
            <a:chOff x="3131840" y="1577861"/>
            <a:chExt cx="1521129" cy="1226373"/>
          </a:xfrm>
        </p:grpSpPr>
        <p:sp>
          <p:nvSpPr>
            <p:cNvPr id="247" name="אליפסה 246"/>
            <p:cNvSpPr/>
            <p:nvPr/>
          </p:nvSpPr>
          <p:spPr>
            <a:xfrm>
              <a:off x="3131840" y="1577861"/>
              <a:ext cx="1521129" cy="1226373"/>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אליפסה 247"/>
            <p:cNvSpPr/>
            <p:nvPr/>
          </p:nvSpPr>
          <p:spPr>
            <a:xfrm>
              <a:off x="3432287" y="1869652"/>
              <a:ext cx="1076666" cy="769199"/>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9" name="קבוצה 248"/>
            <p:cNvGrpSpPr/>
            <p:nvPr/>
          </p:nvGrpSpPr>
          <p:grpSpPr>
            <a:xfrm>
              <a:off x="4076905" y="2300177"/>
              <a:ext cx="320582" cy="72009"/>
              <a:chOff x="3941379" y="1733429"/>
              <a:chExt cx="1608083" cy="410681"/>
            </a:xfrm>
          </p:grpSpPr>
          <p:sp>
            <p:nvSpPr>
              <p:cNvPr id="259" name="צורה חופשית 258"/>
              <p:cNvSpPr/>
              <p:nvPr/>
            </p:nvSpPr>
            <p:spPr>
              <a:xfrm>
                <a:off x="3941379" y="1733429"/>
                <a:ext cx="1608083" cy="410681"/>
              </a:xfrm>
              <a:custGeom>
                <a:avLst/>
                <a:gdLst>
                  <a:gd name="connsiteX0" fmla="*/ 0 w 1608083"/>
                  <a:gd name="connsiteY0" fmla="*/ 111137 h 410681"/>
                  <a:gd name="connsiteX1" fmla="*/ 1024759 w 1608083"/>
                  <a:gd name="connsiteY1" fmla="*/ 16543 h 410681"/>
                  <a:gd name="connsiteX2" fmla="*/ 1608083 w 1608083"/>
                  <a:gd name="connsiteY2" fmla="*/ 410681 h 410681"/>
                </a:gdLst>
                <a:ahLst/>
                <a:cxnLst>
                  <a:cxn ang="0">
                    <a:pos x="connsiteX0" y="connsiteY0"/>
                  </a:cxn>
                  <a:cxn ang="0">
                    <a:pos x="connsiteX1" y="connsiteY1"/>
                  </a:cxn>
                  <a:cxn ang="0">
                    <a:pos x="connsiteX2" y="connsiteY2"/>
                  </a:cxn>
                </a:cxnLst>
                <a:rect l="l" t="t" r="r" b="b"/>
                <a:pathLst>
                  <a:path w="1608083" h="410681">
                    <a:moveTo>
                      <a:pt x="0" y="111137"/>
                    </a:moveTo>
                    <a:cubicBezTo>
                      <a:pt x="378372" y="38878"/>
                      <a:pt x="756745" y="-33381"/>
                      <a:pt x="1024759" y="16543"/>
                    </a:cubicBezTo>
                    <a:cubicBezTo>
                      <a:pt x="1292773" y="66467"/>
                      <a:pt x="1450428" y="238574"/>
                      <a:pt x="1608083" y="410681"/>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אליפסה 259"/>
              <p:cNvSpPr/>
              <p:nvPr/>
            </p:nvSpPr>
            <p:spPr>
              <a:xfrm flipV="1">
                <a:off x="4932040" y="1733429"/>
                <a:ext cx="194320" cy="85106"/>
              </a:xfrm>
              <a:prstGeom prst="ellipse">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0" name="קבוצה 249"/>
            <p:cNvGrpSpPr/>
            <p:nvPr/>
          </p:nvGrpSpPr>
          <p:grpSpPr>
            <a:xfrm>
              <a:off x="4076905" y="2156162"/>
              <a:ext cx="320582" cy="72009"/>
              <a:chOff x="3941379" y="1733429"/>
              <a:chExt cx="1608083" cy="410681"/>
            </a:xfrm>
          </p:grpSpPr>
          <p:sp>
            <p:nvSpPr>
              <p:cNvPr id="257" name="צורה חופשית 256"/>
              <p:cNvSpPr/>
              <p:nvPr/>
            </p:nvSpPr>
            <p:spPr>
              <a:xfrm>
                <a:off x="3941379" y="1733429"/>
                <a:ext cx="1608083" cy="410681"/>
              </a:xfrm>
              <a:custGeom>
                <a:avLst/>
                <a:gdLst>
                  <a:gd name="connsiteX0" fmla="*/ 0 w 1608083"/>
                  <a:gd name="connsiteY0" fmla="*/ 111137 h 410681"/>
                  <a:gd name="connsiteX1" fmla="*/ 1024759 w 1608083"/>
                  <a:gd name="connsiteY1" fmla="*/ 16543 h 410681"/>
                  <a:gd name="connsiteX2" fmla="*/ 1608083 w 1608083"/>
                  <a:gd name="connsiteY2" fmla="*/ 410681 h 410681"/>
                </a:gdLst>
                <a:ahLst/>
                <a:cxnLst>
                  <a:cxn ang="0">
                    <a:pos x="connsiteX0" y="connsiteY0"/>
                  </a:cxn>
                  <a:cxn ang="0">
                    <a:pos x="connsiteX1" y="connsiteY1"/>
                  </a:cxn>
                  <a:cxn ang="0">
                    <a:pos x="connsiteX2" y="connsiteY2"/>
                  </a:cxn>
                </a:cxnLst>
                <a:rect l="l" t="t" r="r" b="b"/>
                <a:pathLst>
                  <a:path w="1608083" h="410681">
                    <a:moveTo>
                      <a:pt x="0" y="111137"/>
                    </a:moveTo>
                    <a:cubicBezTo>
                      <a:pt x="378372" y="38878"/>
                      <a:pt x="756745" y="-33381"/>
                      <a:pt x="1024759" y="16543"/>
                    </a:cubicBezTo>
                    <a:cubicBezTo>
                      <a:pt x="1292773" y="66467"/>
                      <a:pt x="1450428" y="238574"/>
                      <a:pt x="1608083" y="410681"/>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אליפסה 257"/>
              <p:cNvSpPr/>
              <p:nvPr/>
            </p:nvSpPr>
            <p:spPr>
              <a:xfrm flipV="1">
                <a:off x="4932040" y="1733429"/>
                <a:ext cx="194320" cy="85106"/>
              </a:xfrm>
              <a:prstGeom prst="ellipse">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1" name="קבוצה 250"/>
            <p:cNvGrpSpPr/>
            <p:nvPr/>
          </p:nvGrpSpPr>
          <p:grpSpPr>
            <a:xfrm rot="2334885">
              <a:off x="3533353" y="2222580"/>
              <a:ext cx="479783" cy="155193"/>
              <a:chOff x="3941382" y="1733429"/>
              <a:chExt cx="1608084" cy="410684"/>
            </a:xfrm>
          </p:grpSpPr>
          <p:sp>
            <p:nvSpPr>
              <p:cNvPr id="255" name="צורה חופשית 254"/>
              <p:cNvSpPr/>
              <p:nvPr/>
            </p:nvSpPr>
            <p:spPr>
              <a:xfrm>
                <a:off x="3941382" y="1733432"/>
                <a:ext cx="1608084" cy="410681"/>
              </a:xfrm>
              <a:custGeom>
                <a:avLst/>
                <a:gdLst>
                  <a:gd name="connsiteX0" fmla="*/ 0 w 1608083"/>
                  <a:gd name="connsiteY0" fmla="*/ 111137 h 410681"/>
                  <a:gd name="connsiteX1" fmla="*/ 1024759 w 1608083"/>
                  <a:gd name="connsiteY1" fmla="*/ 16543 h 410681"/>
                  <a:gd name="connsiteX2" fmla="*/ 1608083 w 1608083"/>
                  <a:gd name="connsiteY2" fmla="*/ 410681 h 410681"/>
                </a:gdLst>
                <a:ahLst/>
                <a:cxnLst>
                  <a:cxn ang="0">
                    <a:pos x="connsiteX0" y="connsiteY0"/>
                  </a:cxn>
                  <a:cxn ang="0">
                    <a:pos x="connsiteX1" y="connsiteY1"/>
                  </a:cxn>
                  <a:cxn ang="0">
                    <a:pos x="connsiteX2" y="connsiteY2"/>
                  </a:cxn>
                </a:cxnLst>
                <a:rect l="l" t="t" r="r" b="b"/>
                <a:pathLst>
                  <a:path w="1608083" h="410681">
                    <a:moveTo>
                      <a:pt x="0" y="111137"/>
                    </a:moveTo>
                    <a:cubicBezTo>
                      <a:pt x="378372" y="38878"/>
                      <a:pt x="756745" y="-33381"/>
                      <a:pt x="1024759" y="16543"/>
                    </a:cubicBezTo>
                    <a:cubicBezTo>
                      <a:pt x="1292773" y="66467"/>
                      <a:pt x="1450428" y="238574"/>
                      <a:pt x="1608083" y="410681"/>
                    </a:cubicBezTo>
                  </a:path>
                </a:pathLst>
              </a:custGeom>
              <a:no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אליפסה 255"/>
              <p:cNvSpPr/>
              <p:nvPr/>
            </p:nvSpPr>
            <p:spPr>
              <a:xfrm flipV="1">
                <a:off x="4932041" y="1733429"/>
                <a:ext cx="194321" cy="8510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2" name="קבוצה 251"/>
            <p:cNvGrpSpPr/>
            <p:nvPr/>
          </p:nvGrpSpPr>
          <p:grpSpPr>
            <a:xfrm rot="2334885">
              <a:off x="3568356" y="2145617"/>
              <a:ext cx="479783" cy="155193"/>
              <a:chOff x="3941382" y="1733429"/>
              <a:chExt cx="1608084" cy="410684"/>
            </a:xfrm>
          </p:grpSpPr>
          <p:sp>
            <p:nvSpPr>
              <p:cNvPr id="253" name="צורה חופשית 252"/>
              <p:cNvSpPr/>
              <p:nvPr/>
            </p:nvSpPr>
            <p:spPr>
              <a:xfrm>
                <a:off x="3941382" y="1733432"/>
                <a:ext cx="1608084" cy="410681"/>
              </a:xfrm>
              <a:custGeom>
                <a:avLst/>
                <a:gdLst>
                  <a:gd name="connsiteX0" fmla="*/ 0 w 1608083"/>
                  <a:gd name="connsiteY0" fmla="*/ 111137 h 410681"/>
                  <a:gd name="connsiteX1" fmla="*/ 1024759 w 1608083"/>
                  <a:gd name="connsiteY1" fmla="*/ 16543 h 410681"/>
                  <a:gd name="connsiteX2" fmla="*/ 1608083 w 1608083"/>
                  <a:gd name="connsiteY2" fmla="*/ 410681 h 410681"/>
                </a:gdLst>
                <a:ahLst/>
                <a:cxnLst>
                  <a:cxn ang="0">
                    <a:pos x="connsiteX0" y="connsiteY0"/>
                  </a:cxn>
                  <a:cxn ang="0">
                    <a:pos x="connsiteX1" y="connsiteY1"/>
                  </a:cxn>
                  <a:cxn ang="0">
                    <a:pos x="connsiteX2" y="connsiteY2"/>
                  </a:cxn>
                </a:cxnLst>
                <a:rect l="l" t="t" r="r" b="b"/>
                <a:pathLst>
                  <a:path w="1608083" h="410681">
                    <a:moveTo>
                      <a:pt x="0" y="111137"/>
                    </a:moveTo>
                    <a:cubicBezTo>
                      <a:pt x="378372" y="38878"/>
                      <a:pt x="756745" y="-33381"/>
                      <a:pt x="1024759" y="16543"/>
                    </a:cubicBezTo>
                    <a:cubicBezTo>
                      <a:pt x="1292773" y="66467"/>
                      <a:pt x="1450428" y="238574"/>
                      <a:pt x="1608083" y="410681"/>
                    </a:cubicBezTo>
                  </a:path>
                </a:pathLst>
              </a:custGeom>
              <a:no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אליפסה 253"/>
              <p:cNvSpPr/>
              <p:nvPr/>
            </p:nvSpPr>
            <p:spPr>
              <a:xfrm flipV="1">
                <a:off x="4932041" y="1733429"/>
                <a:ext cx="194321" cy="8510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61" name="TextBox 260"/>
          <p:cNvSpPr txBox="1"/>
          <p:nvPr/>
        </p:nvSpPr>
        <p:spPr>
          <a:xfrm>
            <a:off x="1899324" y="4751457"/>
            <a:ext cx="914866" cy="276999"/>
          </a:xfrm>
          <a:prstGeom prst="rect">
            <a:avLst/>
          </a:prstGeom>
          <a:noFill/>
        </p:spPr>
        <p:txBody>
          <a:bodyPr wrap="square" rtlCol="0">
            <a:spAutoFit/>
          </a:bodyPr>
          <a:lstStyle/>
          <a:p>
            <a:pPr algn="ctr"/>
            <a:r>
              <a:rPr lang="en-US" sz="1200" dirty="0" smtClean="0"/>
              <a:t>diploid</a:t>
            </a:r>
            <a:endParaRPr lang="en-US" sz="1400" dirty="0"/>
          </a:p>
        </p:txBody>
      </p:sp>
      <p:grpSp>
        <p:nvGrpSpPr>
          <p:cNvPr id="52" name="קבוצה 51"/>
          <p:cNvGrpSpPr/>
          <p:nvPr/>
        </p:nvGrpSpPr>
        <p:grpSpPr>
          <a:xfrm rot="21007169">
            <a:off x="4151329" y="1630552"/>
            <a:ext cx="711108" cy="1322695"/>
            <a:chOff x="3805637" y="1128389"/>
            <a:chExt cx="711108" cy="1322695"/>
          </a:xfrm>
        </p:grpSpPr>
        <p:sp>
          <p:nvSpPr>
            <p:cNvPr id="29" name="קשת 28"/>
            <p:cNvSpPr/>
            <p:nvPr/>
          </p:nvSpPr>
          <p:spPr>
            <a:xfrm rot="20189854" flipH="1">
              <a:off x="3805637" y="1215276"/>
              <a:ext cx="711108" cy="1235808"/>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6" name="מחבר ישר 45"/>
            <p:cNvCxnSpPr/>
            <p:nvPr/>
          </p:nvCxnSpPr>
          <p:spPr>
            <a:xfrm>
              <a:off x="3851920" y="1128389"/>
              <a:ext cx="166015" cy="2688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9" name="קבוצה 288"/>
          <p:cNvGrpSpPr/>
          <p:nvPr/>
        </p:nvGrpSpPr>
        <p:grpSpPr>
          <a:xfrm rot="10069011">
            <a:off x="4384615" y="1342773"/>
            <a:ext cx="711108" cy="1322695"/>
            <a:chOff x="3805637" y="1128389"/>
            <a:chExt cx="711108" cy="1322695"/>
          </a:xfrm>
        </p:grpSpPr>
        <p:sp>
          <p:nvSpPr>
            <p:cNvPr id="290" name="קשת 289"/>
            <p:cNvSpPr/>
            <p:nvPr/>
          </p:nvSpPr>
          <p:spPr>
            <a:xfrm rot="20189854" flipH="1">
              <a:off x="3805637" y="1215276"/>
              <a:ext cx="711108" cy="1235808"/>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1" name="מחבר ישר 290"/>
            <p:cNvCxnSpPr/>
            <p:nvPr/>
          </p:nvCxnSpPr>
          <p:spPr>
            <a:xfrm>
              <a:off x="3851920" y="1128389"/>
              <a:ext cx="166015" cy="2688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93" name="מחבר חץ ישר 292"/>
          <p:cNvCxnSpPr/>
          <p:nvPr/>
        </p:nvCxnSpPr>
        <p:spPr>
          <a:xfrm flipV="1">
            <a:off x="2627784" y="2929292"/>
            <a:ext cx="1421688" cy="396232"/>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4" name="TextBox 293"/>
          <p:cNvSpPr txBox="1"/>
          <p:nvPr/>
        </p:nvSpPr>
        <p:spPr>
          <a:xfrm>
            <a:off x="3369102" y="4020344"/>
            <a:ext cx="698842" cy="338554"/>
          </a:xfrm>
          <a:prstGeom prst="rect">
            <a:avLst/>
          </a:prstGeom>
          <a:noFill/>
          <a:ln>
            <a:noFill/>
          </a:ln>
        </p:spPr>
        <p:txBody>
          <a:bodyPr wrap="square" rtlCol="0">
            <a:spAutoFit/>
          </a:bodyPr>
          <a:lstStyle/>
          <a:p>
            <a:r>
              <a:rPr lang="en-US" sz="1600" b="1" dirty="0" smtClean="0"/>
              <a:t>H19       </a:t>
            </a:r>
            <a:endParaRPr lang="en-US" sz="1600" b="1" dirty="0"/>
          </a:p>
        </p:txBody>
      </p:sp>
      <p:sp>
        <p:nvSpPr>
          <p:cNvPr id="295" name="חץ למטה 294"/>
          <p:cNvSpPr/>
          <p:nvPr/>
        </p:nvSpPr>
        <p:spPr>
          <a:xfrm flipV="1">
            <a:off x="3893106" y="4047233"/>
            <a:ext cx="246846" cy="290649"/>
          </a:xfrm>
          <a:prstGeom prst="downArrow">
            <a:avLst/>
          </a:prstGeom>
          <a:solidFill>
            <a:srgbClr val="92D05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TextBox 295"/>
          <p:cNvSpPr txBox="1"/>
          <p:nvPr/>
        </p:nvSpPr>
        <p:spPr>
          <a:xfrm>
            <a:off x="3480646" y="2428458"/>
            <a:ext cx="659306" cy="338554"/>
          </a:xfrm>
          <a:prstGeom prst="rect">
            <a:avLst/>
          </a:prstGeom>
          <a:noFill/>
          <a:ln>
            <a:noFill/>
          </a:ln>
        </p:spPr>
        <p:txBody>
          <a:bodyPr wrap="square" rtlCol="0">
            <a:spAutoFit/>
          </a:bodyPr>
          <a:lstStyle/>
          <a:p>
            <a:r>
              <a:rPr lang="en-US" sz="1600" b="1" dirty="0" smtClean="0"/>
              <a:t>H19       </a:t>
            </a:r>
            <a:endParaRPr lang="en-US" sz="1600" b="1" dirty="0"/>
          </a:p>
        </p:txBody>
      </p:sp>
      <p:sp>
        <p:nvSpPr>
          <p:cNvPr id="297" name="חץ למטה 296"/>
          <p:cNvSpPr/>
          <p:nvPr/>
        </p:nvSpPr>
        <p:spPr>
          <a:xfrm rot="10800000" flipV="1">
            <a:off x="3953133" y="2439476"/>
            <a:ext cx="186819" cy="28528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extBox 126"/>
          <p:cNvSpPr txBox="1"/>
          <p:nvPr/>
        </p:nvSpPr>
        <p:spPr>
          <a:xfrm>
            <a:off x="6444207" y="1487269"/>
            <a:ext cx="2137245" cy="646331"/>
          </a:xfrm>
          <a:prstGeom prst="rect">
            <a:avLst/>
          </a:prstGeom>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dirty="0" smtClean="0"/>
              <a:t>Critical mutations &amp; epigenetic alterations in gatekeeper &amp; caretaker genes</a:t>
            </a:r>
          </a:p>
        </p:txBody>
      </p:sp>
      <p:graphicFrame>
        <p:nvGraphicFramePr>
          <p:cNvPr id="3" name="טבלה 2"/>
          <p:cNvGraphicFramePr>
            <a:graphicFrameLocks noGrp="1"/>
          </p:cNvGraphicFramePr>
          <p:nvPr>
            <p:extLst>
              <p:ext uri="{D42A27DB-BD31-4B8C-83A1-F6EECF244321}">
                <p14:modId xmlns:p14="http://schemas.microsoft.com/office/powerpoint/2010/main" val="916456212"/>
              </p:ext>
            </p:extLst>
          </p:nvPr>
        </p:nvGraphicFramePr>
        <p:xfrm>
          <a:off x="1" y="5100464"/>
          <a:ext cx="2915816" cy="604876"/>
        </p:xfrm>
        <a:graphic>
          <a:graphicData uri="http://schemas.openxmlformats.org/drawingml/2006/table">
            <a:tbl>
              <a:tblPr firstRow="1" bandRow="1">
                <a:tableStyleId>{5940675A-B579-460E-94D1-54222C63F5DA}</a:tableStyleId>
              </a:tblPr>
              <a:tblGrid>
                <a:gridCol w="838360"/>
                <a:gridCol w="902138"/>
                <a:gridCol w="1175318"/>
              </a:tblGrid>
              <a:tr h="604876">
                <a:tc>
                  <a:txBody>
                    <a:bodyPr/>
                    <a:lstStyle/>
                    <a:p>
                      <a:r>
                        <a:rPr lang="en-US" sz="1600" b="1" dirty="0" err="1" smtClean="0"/>
                        <a:t>Ploidy</a:t>
                      </a:r>
                      <a:endParaRPr lang="en-US" sz="1600" b="1" dirty="0" smtClean="0"/>
                    </a:p>
                    <a:p>
                      <a:r>
                        <a:rPr lang="en-US" sz="1600" b="1" dirty="0" smtClean="0"/>
                        <a:t>State:</a:t>
                      </a:r>
                      <a:endParaRPr lang="en-US"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endParaRPr lang="en-US" sz="1600" dirty="0" smtClean="0">
                        <a:latin typeface="Verdana" panose="020B0604030504040204" pitchFamily="34" charset="0"/>
                        <a:ea typeface="Verdana" panose="020B0604030504040204" pitchFamily="34" charset="0"/>
                        <a:cs typeface="Verdana" panose="020B0604030504040204" pitchFamily="34" charset="0"/>
                      </a:endParaRPr>
                    </a:p>
                    <a:p>
                      <a:pPr algn="r"/>
                      <a:r>
                        <a:rPr lang="en-US" sz="1600" dirty="0" smtClean="0">
                          <a:latin typeface="Verdana" panose="020B0604030504040204" pitchFamily="34" charset="0"/>
                          <a:ea typeface="Verdana" panose="020B0604030504040204" pitchFamily="34" charset="0"/>
                          <a:cs typeface="Verdana" panose="020B0604030504040204" pitchFamily="34" charset="0"/>
                        </a:rPr>
                        <a:t>Stable </a:t>
                      </a:r>
                      <a:endParaRPr lang="en-US" sz="1600" dirty="0">
                        <a:latin typeface="Verdana" panose="020B0604030504040204" pitchFamily="34" charset="0"/>
                        <a:ea typeface="Verdana" panose="020B0604030504040204" pitchFamily="34" charset="0"/>
                        <a:cs typeface="Verdan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600" dirty="0" smtClean="0">
                        <a:latin typeface="Verdana" panose="020B0604030504040204" pitchFamily="34" charset="0"/>
                        <a:ea typeface="Verdana" panose="020B0604030504040204" pitchFamily="34" charset="0"/>
                        <a:cs typeface="Verdana" panose="020B0604030504040204" pitchFamily="34" charset="0"/>
                      </a:endParaRPr>
                    </a:p>
                    <a:p>
                      <a:r>
                        <a:rPr lang="en-US" sz="1600" dirty="0" smtClean="0">
                          <a:latin typeface="Verdana" panose="020B0604030504040204" pitchFamily="34" charset="0"/>
                          <a:ea typeface="Verdana" panose="020B0604030504040204" pitchFamily="34" charset="0"/>
                          <a:cs typeface="Verdana" panose="020B0604030504040204" pitchFamily="34" charset="0"/>
                        </a:rPr>
                        <a:t>Unstable</a:t>
                      </a:r>
                      <a:endParaRPr lang="en-US" sz="1600" dirty="0">
                        <a:latin typeface="Verdana" panose="020B0604030504040204" pitchFamily="34" charset="0"/>
                        <a:ea typeface="Verdana" panose="020B0604030504040204" pitchFamily="34" charset="0"/>
                        <a:cs typeface="Verdan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169" name="כותרת 1"/>
          <p:cNvSpPr txBox="1">
            <a:spLocks/>
          </p:cNvSpPr>
          <p:nvPr/>
        </p:nvSpPr>
        <p:spPr>
          <a:xfrm>
            <a:off x="-152400" y="0"/>
            <a:ext cx="9332912"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cs typeface="Times New Roman" panose="02020603050405020304" pitchFamily="18" charset="0"/>
              </a:rPr>
              <a:t>H19 &amp; genomic instability:</a:t>
            </a:r>
            <a:endParaRPr lang="he-IL" sz="4000" dirty="0" smtClean="0">
              <a:cs typeface="Times New Roman" panose="02020603050405020304" pitchFamily="18" charset="0"/>
            </a:endParaRPr>
          </a:p>
          <a:p>
            <a:r>
              <a:rPr lang="en-US" sz="3200" dirty="0" smtClean="0">
                <a:cs typeface="Times New Roman" panose="02020603050405020304" pitchFamily="18" charset="0"/>
              </a:rPr>
              <a:t>Alternative stress responses: </a:t>
            </a:r>
            <a:r>
              <a:rPr lang="en-US" sz="3200" b="1" dirty="0" smtClean="0">
                <a:cs typeface="Times New Roman" panose="02020603050405020304" pitchFamily="18" charset="0"/>
              </a:rPr>
              <a:t>cancer</a:t>
            </a:r>
            <a:r>
              <a:rPr lang="en-US" sz="3200" dirty="0" smtClean="0">
                <a:cs typeface="Times New Roman" panose="02020603050405020304" pitchFamily="18" charset="0"/>
              </a:rPr>
              <a:t> vs. </a:t>
            </a:r>
            <a:r>
              <a:rPr lang="en-US" sz="3200" b="1" dirty="0" err="1" smtClean="0">
                <a:cs typeface="Times New Roman" panose="02020603050405020304" pitchFamily="18" charset="0"/>
              </a:rPr>
              <a:t>poliploidy</a:t>
            </a:r>
            <a:r>
              <a:rPr lang="en-US" sz="3200" b="1" dirty="0" smtClean="0">
                <a:cs typeface="Times New Roman" panose="02020603050405020304" pitchFamily="18" charset="0"/>
              </a:rPr>
              <a:t> </a:t>
            </a:r>
          </a:p>
        </p:txBody>
      </p:sp>
      <p:sp>
        <p:nvSpPr>
          <p:cNvPr id="2" name="מציין מיקום של מספר שקופית 1"/>
          <p:cNvSpPr>
            <a:spLocks noGrp="1"/>
          </p:cNvSpPr>
          <p:nvPr>
            <p:ph type="sldNum" sz="quarter" idx="12"/>
          </p:nvPr>
        </p:nvSpPr>
        <p:spPr/>
        <p:txBody>
          <a:bodyPr/>
          <a:lstStyle/>
          <a:p>
            <a:fld id="{028D9796-2F01-44CB-8AF9-50594A060495}" type="slidenum">
              <a:rPr lang="en-US" smtClean="0">
                <a:solidFill>
                  <a:prstClr val="black">
                    <a:tint val="75000"/>
                  </a:prstClr>
                </a:solidFill>
              </a:rPr>
              <a:pPr/>
              <a:t>6</a:t>
            </a:fld>
            <a:endParaRPr lang="en-US">
              <a:solidFill>
                <a:prstClr val="black">
                  <a:tint val="75000"/>
                </a:prstClr>
              </a:solidFill>
            </a:endParaRPr>
          </a:p>
        </p:txBody>
      </p:sp>
      <p:sp>
        <p:nvSpPr>
          <p:cNvPr id="154" name="כותרת 1"/>
          <p:cNvSpPr txBox="1">
            <a:spLocks/>
          </p:cNvSpPr>
          <p:nvPr/>
        </p:nvSpPr>
        <p:spPr>
          <a:xfrm>
            <a:off x="-2362200" y="6286500"/>
            <a:ext cx="88392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1400" dirty="0" smtClean="0">
              <a:cs typeface="Times New Roman" panose="02020603050405020304" pitchFamily="18" charset="0"/>
            </a:endParaRPr>
          </a:p>
          <a:p>
            <a:r>
              <a:rPr lang="en-US" sz="1400" dirty="0">
                <a:cs typeface="Times New Roman" panose="02020603050405020304" pitchFamily="18" charset="0"/>
              </a:rPr>
              <a:t>(based on </a:t>
            </a:r>
            <a:r>
              <a:rPr lang="en-US" sz="1400" dirty="0" smtClean="0">
                <a:cs typeface="Times New Roman" panose="02020603050405020304" pitchFamily="18" charset="0"/>
              </a:rPr>
              <a:t>work </a:t>
            </a:r>
            <a:r>
              <a:rPr lang="en-US" sz="1400" dirty="0">
                <a:cs typeface="Times New Roman" panose="02020603050405020304" pitchFamily="18" charset="0"/>
              </a:rPr>
              <a:t>by </a:t>
            </a:r>
            <a:r>
              <a:rPr lang="en-US" sz="1400" dirty="0" err="1">
                <a:cs typeface="Times New Roman" panose="02020603050405020304" pitchFamily="18" charset="0"/>
              </a:rPr>
              <a:t>Dov</a:t>
            </a:r>
            <a:r>
              <a:rPr lang="en-US" sz="1400" dirty="0">
                <a:cs typeface="Times New Roman" panose="02020603050405020304" pitchFamily="18" charset="0"/>
              </a:rPr>
              <a:t> </a:t>
            </a:r>
            <a:r>
              <a:rPr lang="en-US" sz="1400" dirty="0" err="1">
                <a:cs typeface="Times New Roman" panose="02020603050405020304" pitchFamily="18" charset="0"/>
              </a:rPr>
              <a:t>Zipori’s</a:t>
            </a:r>
            <a:r>
              <a:rPr lang="en-US" sz="1400" dirty="0">
                <a:cs typeface="Times New Roman" panose="02020603050405020304" pitchFamily="18" charset="0"/>
              </a:rPr>
              <a:t> </a:t>
            </a:r>
            <a:r>
              <a:rPr lang="en-US" sz="1400" dirty="0" smtClean="0">
                <a:cs typeface="Times New Roman" panose="02020603050405020304" pitchFamily="18" charset="0"/>
              </a:rPr>
              <a:t>group, Weizmann inst.)</a:t>
            </a:r>
            <a:endParaRPr lang="en-US" sz="1400" dirty="0"/>
          </a:p>
        </p:txBody>
      </p:sp>
      <p:pic>
        <p:nvPicPr>
          <p:cNvPr id="5" name="שמע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98496673"/>
      </p:ext>
    </p:extLst>
  </p:cSld>
  <p:clrMapOvr>
    <a:masterClrMapping/>
  </p:clrMapOvr>
  <mc:AlternateContent xmlns:mc="http://schemas.openxmlformats.org/markup-compatibility/2006" xmlns:p14="http://schemas.microsoft.com/office/powerpoint/2010/main">
    <mc:Choice Requires="p14">
      <p:transition spd="slow" p14:dur="2000" advTm="120869"/>
    </mc:Choice>
    <mc:Fallback xmlns="">
      <p:transition spd="slow" advTm="120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ox(in)">
                                      <p:cBhvr>
                                        <p:cTn id="11" dur="2000"/>
                                        <p:tgtEl>
                                          <p:spTgt spid="17"/>
                                        </p:tgtEl>
                                      </p:cBhvr>
                                    </p:animEffect>
                                  </p:childTnLst>
                                </p:cTn>
                              </p:par>
                              <p:par>
                                <p:cTn id="12" presetID="4" presetClass="entr" presetSubtype="16"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ox(in)">
                                      <p:cBhvr>
                                        <p:cTn id="14" dur="2000"/>
                                        <p:tgtEl>
                                          <p:spTgt spid="12"/>
                                        </p:tgtEl>
                                      </p:cBhvr>
                                    </p:animEffect>
                                  </p:childTnLst>
                                </p:cTn>
                              </p:par>
                              <p:par>
                                <p:cTn id="15" presetID="4" presetClass="entr" presetSubtype="16"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ox(in)">
                                      <p:cBhvr>
                                        <p:cTn id="17" dur="2000"/>
                                        <p:tgtEl>
                                          <p:spTgt spid="18"/>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ox(in)">
                                      <p:cBhvr>
                                        <p:cTn id="20" dur="2000"/>
                                        <p:tgtEl>
                                          <p:spTgt spid="21"/>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ox(in)">
                                      <p:cBhvr>
                                        <p:cTn id="23" dur="2000"/>
                                        <p:tgtEl>
                                          <p:spTgt spid="22"/>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ox(in)">
                                      <p:cBhvr>
                                        <p:cTn id="26" dur="2000"/>
                                        <p:tgtEl>
                                          <p:spTgt spid="23"/>
                                        </p:tgtEl>
                                      </p:cBhvr>
                                    </p:animEffect>
                                  </p:childTnLst>
                                </p:cTn>
                              </p:par>
                              <p:par>
                                <p:cTn id="27" presetID="4" presetClass="entr" presetSubtype="16"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box(in)">
                                      <p:cBhvr>
                                        <p:cTn id="29" dur="2000"/>
                                        <p:tgtEl>
                                          <p:spTgt spid="24"/>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ox(in)">
                                      <p:cBhvr>
                                        <p:cTn id="32" dur="20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85"/>
                                        </p:tgtEl>
                                        <p:attrNameLst>
                                          <p:attrName>style.visibility</p:attrName>
                                        </p:attrNameLst>
                                      </p:cBhvr>
                                      <p:to>
                                        <p:strVal val="visible"/>
                                      </p:to>
                                    </p:set>
                                    <p:animEffect transition="in" filter="box(in)">
                                      <p:cBhvr>
                                        <p:cTn id="37" dur="2000"/>
                                        <p:tgtEl>
                                          <p:spTgt spid="85"/>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86"/>
                                        </p:tgtEl>
                                        <p:attrNameLst>
                                          <p:attrName>style.visibility</p:attrName>
                                        </p:attrNameLst>
                                      </p:cBhvr>
                                      <p:to>
                                        <p:strVal val="visible"/>
                                      </p:to>
                                    </p:set>
                                    <p:animEffect transition="in" filter="box(in)">
                                      <p:cBhvr>
                                        <p:cTn id="40" dur="2000"/>
                                        <p:tgtEl>
                                          <p:spTgt spid="86"/>
                                        </p:tgtEl>
                                      </p:cBhvr>
                                    </p:animEffect>
                                  </p:childTnLst>
                                </p:cTn>
                              </p:par>
                              <p:par>
                                <p:cTn id="41" presetID="4" presetClass="entr" presetSubtype="16" fill="hold" grpId="0" nodeType="withEffect">
                                  <p:stCondLst>
                                    <p:cond delay="0"/>
                                  </p:stCondLst>
                                  <p:childTnLst>
                                    <p:set>
                                      <p:cBhvr>
                                        <p:cTn id="42" dur="1" fill="hold">
                                          <p:stCondLst>
                                            <p:cond delay="0"/>
                                          </p:stCondLst>
                                        </p:cTn>
                                        <p:tgtEl>
                                          <p:spTgt spid="94"/>
                                        </p:tgtEl>
                                        <p:attrNameLst>
                                          <p:attrName>style.visibility</p:attrName>
                                        </p:attrNameLst>
                                      </p:cBhvr>
                                      <p:to>
                                        <p:strVal val="visible"/>
                                      </p:to>
                                    </p:set>
                                    <p:animEffect transition="in" filter="box(in)">
                                      <p:cBhvr>
                                        <p:cTn id="43" dur="2000"/>
                                        <p:tgtEl>
                                          <p:spTgt spid="94"/>
                                        </p:tgtEl>
                                      </p:cBhvr>
                                    </p:animEffect>
                                  </p:childTnLst>
                                </p:cTn>
                              </p:par>
                              <p:par>
                                <p:cTn id="44" presetID="4" presetClass="entr" presetSubtype="16" fill="hold" nodeType="withEffect">
                                  <p:stCondLst>
                                    <p:cond delay="0"/>
                                  </p:stCondLst>
                                  <p:childTnLst>
                                    <p:set>
                                      <p:cBhvr>
                                        <p:cTn id="45" dur="1" fill="hold">
                                          <p:stCondLst>
                                            <p:cond delay="0"/>
                                          </p:stCondLst>
                                        </p:cTn>
                                        <p:tgtEl>
                                          <p:spTgt spid="109"/>
                                        </p:tgtEl>
                                        <p:attrNameLst>
                                          <p:attrName>style.visibility</p:attrName>
                                        </p:attrNameLst>
                                      </p:cBhvr>
                                      <p:to>
                                        <p:strVal val="visible"/>
                                      </p:to>
                                    </p:set>
                                    <p:animEffect transition="in" filter="box(in)">
                                      <p:cBhvr>
                                        <p:cTn id="46" dur="2000"/>
                                        <p:tgtEl>
                                          <p:spTgt spid="109"/>
                                        </p:tgtEl>
                                      </p:cBhvr>
                                    </p:animEffect>
                                  </p:childTnLst>
                                </p:cTn>
                              </p:par>
                              <p:par>
                                <p:cTn id="47" presetID="4" presetClass="entr" presetSubtype="16" fill="hold" nodeType="withEffect">
                                  <p:stCondLst>
                                    <p:cond delay="0"/>
                                  </p:stCondLst>
                                  <p:childTnLst>
                                    <p:set>
                                      <p:cBhvr>
                                        <p:cTn id="48" dur="1" fill="hold">
                                          <p:stCondLst>
                                            <p:cond delay="0"/>
                                          </p:stCondLst>
                                        </p:cTn>
                                        <p:tgtEl>
                                          <p:spTgt spid="112"/>
                                        </p:tgtEl>
                                        <p:attrNameLst>
                                          <p:attrName>style.visibility</p:attrName>
                                        </p:attrNameLst>
                                      </p:cBhvr>
                                      <p:to>
                                        <p:strVal val="visible"/>
                                      </p:to>
                                    </p:set>
                                    <p:animEffect transition="in" filter="box(in)">
                                      <p:cBhvr>
                                        <p:cTn id="49" dur="2000"/>
                                        <p:tgtEl>
                                          <p:spTgt spid="112"/>
                                        </p:tgtEl>
                                      </p:cBhvr>
                                    </p:animEffect>
                                  </p:childTnLst>
                                </p:cTn>
                              </p:par>
                              <p:par>
                                <p:cTn id="50" presetID="4" presetClass="entr" presetSubtype="16" fill="hold" nodeType="withEffect">
                                  <p:stCondLst>
                                    <p:cond delay="0"/>
                                  </p:stCondLst>
                                  <p:childTnLst>
                                    <p:set>
                                      <p:cBhvr>
                                        <p:cTn id="51" dur="1" fill="hold">
                                          <p:stCondLst>
                                            <p:cond delay="0"/>
                                          </p:stCondLst>
                                        </p:cTn>
                                        <p:tgtEl>
                                          <p:spTgt spid="1050"/>
                                        </p:tgtEl>
                                        <p:attrNameLst>
                                          <p:attrName>style.visibility</p:attrName>
                                        </p:attrNameLst>
                                      </p:cBhvr>
                                      <p:to>
                                        <p:strVal val="visible"/>
                                      </p:to>
                                    </p:set>
                                    <p:animEffect transition="in" filter="box(in)">
                                      <p:cBhvr>
                                        <p:cTn id="52" dur="2000"/>
                                        <p:tgtEl>
                                          <p:spTgt spid="1050"/>
                                        </p:tgtEl>
                                      </p:cBhvr>
                                    </p:animEffect>
                                  </p:childTnLst>
                                </p:cTn>
                              </p:par>
                              <p:par>
                                <p:cTn id="53" presetID="4" presetClass="entr" presetSubtype="16" fill="hold" grpId="0" nodeType="withEffect">
                                  <p:stCondLst>
                                    <p:cond delay="0"/>
                                  </p:stCondLst>
                                  <p:childTnLst>
                                    <p:set>
                                      <p:cBhvr>
                                        <p:cTn id="54" dur="1" fill="hold">
                                          <p:stCondLst>
                                            <p:cond delay="0"/>
                                          </p:stCondLst>
                                        </p:cTn>
                                        <p:tgtEl>
                                          <p:spTgt spid="116"/>
                                        </p:tgtEl>
                                        <p:attrNameLst>
                                          <p:attrName>style.visibility</p:attrName>
                                        </p:attrNameLst>
                                      </p:cBhvr>
                                      <p:to>
                                        <p:strVal val="visible"/>
                                      </p:to>
                                    </p:set>
                                    <p:animEffect transition="in" filter="box(in)">
                                      <p:cBhvr>
                                        <p:cTn id="55" dur="2000"/>
                                        <p:tgtEl>
                                          <p:spTgt spid="116"/>
                                        </p:tgtEl>
                                      </p:cBhvr>
                                    </p:animEffect>
                                  </p:childTnLst>
                                </p:cTn>
                              </p:par>
                              <p:par>
                                <p:cTn id="56" presetID="4" presetClass="entr" presetSubtype="16" fill="hold" grpId="0" nodeType="withEffect">
                                  <p:stCondLst>
                                    <p:cond delay="0"/>
                                  </p:stCondLst>
                                  <p:childTnLst>
                                    <p:set>
                                      <p:cBhvr>
                                        <p:cTn id="57" dur="1" fill="hold">
                                          <p:stCondLst>
                                            <p:cond delay="0"/>
                                          </p:stCondLst>
                                        </p:cTn>
                                        <p:tgtEl>
                                          <p:spTgt spid="119"/>
                                        </p:tgtEl>
                                        <p:attrNameLst>
                                          <p:attrName>style.visibility</p:attrName>
                                        </p:attrNameLst>
                                      </p:cBhvr>
                                      <p:to>
                                        <p:strVal val="visible"/>
                                      </p:to>
                                    </p:set>
                                    <p:animEffect transition="in" filter="box(in)">
                                      <p:cBhvr>
                                        <p:cTn id="58" dur="2000"/>
                                        <p:tgtEl>
                                          <p:spTgt spid="119"/>
                                        </p:tgtEl>
                                      </p:cBhvr>
                                    </p:animEffect>
                                  </p:childTnLst>
                                </p:cTn>
                              </p:par>
                              <p:par>
                                <p:cTn id="59" presetID="4" presetClass="entr" presetSubtype="16" fill="hold" grpId="0" nodeType="withEffect">
                                  <p:stCondLst>
                                    <p:cond delay="0"/>
                                  </p:stCondLst>
                                  <p:childTnLst>
                                    <p:set>
                                      <p:cBhvr>
                                        <p:cTn id="60" dur="1" fill="hold">
                                          <p:stCondLst>
                                            <p:cond delay="0"/>
                                          </p:stCondLst>
                                        </p:cTn>
                                        <p:tgtEl>
                                          <p:spTgt spid="123"/>
                                        </p:tgtEl>
                                        <p:attrNameLst>
                                          <p:attrName>style.visibility</p:attrName>
                                        </p:attrNameLst>
                                      </p:cBhvr>
                                      <p:to>
                                        <p:strVal val="visible"/>
                                      </p:to>
                                    </p:set>
                                    <p:animEffect transition="in" filter="box(in)">
                                      <p:cBhvr>
                                        <p:cTn id="61" dur="2000"/>
                                        <p:tgtEl>
                                          <p:spTgt spid="123"/>
                                        </p:tgtEl>
                                      </p:cBhvr>
                                    </p:animEffect>
                                  </p:childTnLst>
                                </p:cTn>
                              </p:par>
                              <p:par>
                                <p:cTn id="62" presetID="4" presetClass="entr" presetSubtype="16" fill="hold" grpId="0" nodeType="withEffect">
                                  <p:stCondLst>
                                    <p:cond delay="0"/>
                                  </p:stCondLst>
                                  <p:childTnLst>
                                    <p:set>
                                      <p:cBhvr>
                                        <p:cTn id="63" dur="1" fill="hold">
                                          <p:stCondLst>
                                            <p:cond delay="0"/>
                                          </p:stCondLst>
                                        </p:cTn>
                                        <p:tgtEl>
                                          <p:spTgt spid="124"/>
                                        </p:tgtEl>
                                        <p:attrNameLst>
                                          <p:attrName>style.visibility</p:attrName>
                                        </p:attrNameLst>
                                      </p:cBhvr>
                                      <p:to>
                                        <p:strVal val="visible"/>
                                      </p:to>
                                    </p:set>
                                    <p:animEffect transition="in" filter="box(in)">
                                      <p:cBhvr>
                                        <p:cTn id="64" dur="2000"/>
                                        <p:tgtEl>
                                          <p:spTgt spid="124"/>
                                        </p:tgtEl>
                                      </p:cBhvr>
                                    </p:animEffect>
                                  </p:childTnLst>
                                </p:cTn>
                              </p:par>
                              <p:par>
                                <p:cTn id="65" presetID="4" presetClass="entr" presetSubtype="16" fill="hold" grpId="0" nodeType="withEffect">
                                  <p:stCondLst>
                                    <p:cond delay="0"/>
                                  </p:stCondLst>
                                  <p:childTnLst>
                                    <p:set>
                                      <p:cBhvr>
                                        <p:cTn id="66" dur="1" fill="hold">
                                          <p:stCondLst>
                                            <p:cond delay="0"/>
                                          </p:stCondLst>
                                        </p:cTn>
                                        <p:tgtEl>
                                          <p:spTgt spid="125"/>
                                        </p:tgtEl>
                                        <p:attrNameLst>
                                          <p:attrName>style.visibility</p:attrName>
                                        </p:attrNameLst>
                                      </p:cBhvr>
                                      <p:to>
                                        <p:strVal val="visible"/>
                                      </p:to>
                                    </p:set>
                                    <p:animEffect transition="in" filter="box(in)">
                                      <p:cBhvr>
                                        <p:cTn id="67" dur="2000"/>
                                        <p:tgtEl>
                                          <p:spTgt spid="125"/>
                                        </p:tgtEl>
                                      </p:cBhvr>
                                    </p:animEffect>
                                  </p:childTnLst>
                                </p:cTn>
                              </p:par>
                              <p:par>
                                <p:cTn id="68" presetID="4" presetClass="entr" presetSubtype="16" fill="hold" grpId="0" nodeType="withEffect">
                                  <p:stCondLst>
                                    <p:cond delay="0"/>
                                  </p:stCondLst>
                                  <p:childTnLst>
                                    <p:set>
                                      <p:cBhvr>
                                        <p:cTn id="69" dur="1" fill="hold">
                                          <p:stCondLst>
                                            <p:cond delay="0"/>
                                          </p:stCondLst>
                                        </p:cTn>
                                        <p:tgtEl>
                                          <p:spTgt spid="126"/>
                                        </p:tgtEl>
                                        <p:attrNameLst>
                                          <p:attrName>style.visibility</p:attrName>
                                        </p:attrNameLst>
                                      </p:cBhvr>
                                      <p:to>
                                        <p:strVal val="visible"/>
                                      </p:to>
                                    </p:set>
                                    <p:animEffect transition="in" filter="box(in)">
                                      <p:cBhvr>
                                        <p:cTn id="70" dur="2000"/>
                                        <p:tgtEl>
                                          <p:spTgt spid="126"/>
                                        </p:tgtEl>
                                      </p:cBhvr>
                                    </p:animEffect>
                                  </p:childTnLst>
                                </p:cTn>
                              </p:par>
                              <p:par>
                                <p:cTn id="71" presetID="4" presetClass="entr" presetSubtype="16" fill="hold" grpId="0" nodeType="withEffect">
                                  <p:stCondLst>
                                    <p:cond delay="0"/>
                                  </p:stCondLst>
                                  <p:childTnLst>
                                    <p:set>
                                      <p:cBhvr>
                                        <p:cTn id="72" dur="1" fill="hold">
                                          <p:stCondLst>
                                            <p:cond delay="0"/>
                                          </p:stCondLst>
                                        </p:cTn>
                                        <p:tgtEl>
                                          <p:spTgt spid="1053"/>
                                        </p:tgtEl>
                                        <p:attrNameLst>
                                          <p:attrName>style.visibility</p:attrName>
                                        </p:attrNameLst>
                                      </p:cBhvr>
                                      <p:to>
                                        <p:strVal val="visible"/>
                                      </p:to>
                                    </p:set>
                                    <p:animEffect transition="in" filter="box(in)">
                                      <p:cBhvr>
                                        <p:cTn id="73" dur="2000"/>
                                        <p:tgtEl>
                                          <p:spTgt spid="1053"/>
                                        </p:tgtEl>
                                      </p:cBhvr>
                                    </p:animEffect>
                                  </p:childTnLst>
                                </p:cTn>
                              </p:par>
                              <p:par>
                                <p:cTn id="74" presetID="4" presetClass="entr" presetSubtype="16" fill="hold" nodeType="withEffect">
                                  <p:stCondLst>
                                    <p:cond delay="0"/>
                                  </p:stCondLst>
                                  <p:childTnLst>
                                    <p:set>
                                      <p:cBhvr>
                                        <p:cTn id="75" dur="1" fill="hold">
                                          <p:stCondLst>
                                            <p:cond delay="0"/>
                                          </p:stCondLst>
                                        </p:cTn>
                                        <p:tgtEl>
                                          <p:spTgt spid="131"/>
                                        </p:tgtEl>
                                        <p:attrNameLst>
                                          <p:attrName>style.visibility</p:attrName>
                                        </p:attrNameLst>
                                      </p:cBhvr>
                                      <p:to>
                                        <p:strVal val="visible"/>
                                      </p:to>
                                    </p:set>
                                    <p:animEffect transition="in" filter="box(in)">
                                      <p:cBhvr>
                                        <p:cTn id="76" dur="2000"/>
                                        <p:tgtEl>
                                          <p:spTgt spid="131"/>
                                        </p:tgtEl>
                                      </p:cBhvr>
                                    </p:animEffect>
                                  </p:childTnLst>
                                </p:cTn>
                              </p:par>
                              <p:par>
                                <p:cTn id="77" presetID="4" presetClass="entr" presetSubtype="16" fill="hold" grpId="0" nodeType="withEffect">
                                  <p:stCondLst>
                                    <p:cond delay="0"/>
                                  </p:stCondLst>
                                  <p:childTnLst>
                                    <p:set>
                                      <p:cBhvr>
                                        <p:cTn id="78" dur="1" fill="hold">
                                          <p:stCondLst>
                                            <p:cond delay="0"/>
                                          </p:stCondLst>
                                        </p:cTn>
                                        <p:tgtEl>
                                          <p:spTgt spid="65"/>
                                        </p:tgtEl>
                                        <p:attrNameLst>
                                          <p:attrName>style.visibility</p:attrName>
                                        </p:attrNameLst>
                                      </p:cBhvr>
                                      <p:to>
                                        <p:strVal val="visible"/>
                                      </p:to>
                                    </p:set>
                                    <p:animEffect transition="in" filter="box(in)">
                                      <p:cBhvr>
                                        <p:cTn id="79" dur="2000"/>
                                        <p:tgtEl>
                                          <p:spTgt spid="65"/>
                                        </p:tgtEl>
                                      </p:cBhvr>
                                    </p:animEffect>
                                  </p:childTnLst>
                                </p:cTn>
                              </p:par>
                              <p:par>
                                <p:cTn id="80" presetID="4" presetClass="entr" presetSubtype="16" fill="hold" nodeType="withEffect">
                                  <p:stCondLst>
                                    <p:cond delay="0"/>
                                  </p:stCondLst>
                                  <p:childTnLst>
                                    <p:set>
                                      <p:cBhvr>
                                        <p:cTn id="81" dur="1" fill="hold">
                                          <p:stCondLst>
                                            <p:cond delay="0"/>
                                          </p:stCondLst>
                                        </p:cTn>
                                        <p:tgtEl>
                                          <p:spTgt spid="139"/>
                                        </p:tgtEl>
                                        <p:attrNameLst>
                                          <p:attrName>style.visibility</p:attrName>
                                        </p:attrNameLst>
                                      </p:cBhvr>
                                      <p:to>
                                        <p:strVal val="visible"/>
                                      </p:to>
                                    </p:set>
                                    <p:animEffect transition="in" filter="box(in)">
                                      <p:cBhvr>
                                        <p:cTn id="82" dur="2000"/>
                                        <p:tgtEl>
                                          <p:spTgt spid="139"/>
                                        </p:tgtEl>
                                      </p:cBhvr>
                                    </p:animEffect>
                                  </p:childTnLst>
                                </p:cTn>
                              </p:par>
                              <p:par>
                                <p:cTn id="83" presetID="4" presetClass="entr" presetSubtype="16" fill="hold" grpId="0" nodeType="withEffect">
                                  <p:stCondLst>
                                    <p:cond delay="0"/>
                                  </p:stCondLst>
                                  <p:childTnLst>
                                    <p:set>
                                      <p:cBhvr>
                                        <p:cTn id="84" dur="1" fill="hold">
                                          <p:stCondLst>
                                            <p:cond delay="0"/>
                                          </p:stCondLst>
                                        </p:cTn>
                                        <p:tgtEl>
                                          <p:spTgt spid="140"/>
                                        </p:tgtEl>
                                        <p:attrNameLst>
                                          <p:attrName>style.visibility</p:attrName>
                                        </p:attrNameLst>
                                      </p:cBhvr>
                                      <p:to>
                                        <p:strVal val="visible"/>
                                      </p:to>
                                    </p:set>
                                    <p:animEffect transition="in" filter="box(in)">
                                      <p:cBhvr>
                                        <p:cTn id="85" dur="2000"/>
                                        <p:tgtEl>
                                          <p:spTgt spid="140"/>
                                        </p:tgtEl>
                                      </p:cBhvr>
                                    </p:animEffect>
                                  </p:childTnLst>
                                </p:cTn>
                              </p:par>
                              <p:par>
                                <p:cTn id="86" presetID="4" presetClass="entr" presetSubtype="16" fill="hold" nodeType="withEffect">
                                  <p:stCondLst>
                                    <p:cond delay="0"/>
                                  </p:stCondLst>
                                  <p:childTnLst>
                                    <p:set>
                                      <p:cBhvr>
                                        <p:cTn id="87" dur="1" fill="hold">
                                          <p:stCondLst>
                                            <p:cond delay="0"/>
                                          </p:stCondLst>
                                        </p:cTn>
                                        <p:tgtEl>
                                          <p:spTgt spid="74"/>
                                        </p:tgtEl>
                                        <p:attrNameLst>
                                          <p:attrName>style.visibility</p:attrName>
                                        </p:attrNameLst>
                                      </p:cBhvr>
                                      <p:to>
                                        <p:strVal val="visible"/>
                                      </p:to>
                                    </p:set>
                                    <p:animEffect transition="in" filter="box(in)">
                                      <p:cBhvr>
                                        <p:cTn id="88" dur="2000"/>
                                        <p:tgtEl>
                                          <p:spTgt spid="74"/>
                                        </p:tgtEl>
                                      </p:cBhvr>
                                    </p:animEffect>
                                  </p:childTnLst>
                                </p:cTn>
                              </p:par>
                              <p:par>
                                <p:cTn id="89" presetID="4" presetClass="entr" presetSubtype="16" fill="hold" nodeType="withEffect">
                                  <p:stCondLst>
                                    <p:cond delay="0"/>
                                  </p:stCondLst>
                                  <p:childTnLst>
                                    <p:set>
                                      <p:cBhvr>
                                        <p:cTn id="90" dur="1" fill="hold">
                                          <p:stCondLst>
                                            <p:cond delay="0"/>
                                          </p:stCondLst>
                                        </p:cTn>
                                        <p:tgtEl>
                                          <p:spTgt spid="73"/>
                                        </p:tgtEl>
                                        <p:attrNameLst>
                                          <p:attrName>style.visibility</p:attrName>
                                        </p:attrNameLst>
                                      </p:cBhvr>
                                      <p:to>
                                        <p:strVal val="visible"/>
                                      </p:to>
                                    </p:set>
                                    <p:animEffect transition="in" filter="box(in)">
                                      <p:cBhvr>
                                        <p:cTn id="91" dur="2000"/>
                                        <p:tgtEl>
                                          <p:spTgt spid="73"/>
                                        </p:tgtEl>
                                      </p:cBhvr>
                                    </p:animEffect>
                                  </p:childTnLst>
                                </p:cTn>
                              </p:par>
                              <p:par>
                                <p:cTn id="92" presetID="4" presetClass="entr" presetSubtype="16" fill="hold" grpId="0" nodeType="withEffect">
                                  <p:stCondLst>
                                    <p:cond delay="0"/>
                                  </p:stCondLst>
                                  <p:childTnLst>
                                    <p:set>
                                      <p:cBhvr>
                                        <p:cTn id="93" dur="1" fill="hold">
                                          <p:stCondLst>
                                            <p:cond delay="0"/>
                                          </p:stCondLst>
                                        </p:cTn>
                                        <p:tgtEl>
                                          <p:spTgt spid="75"/>
                                        </p:tgtEl>
                                        <p:attrNameLst>
                                          <p:attrName>style.visibility</p:attrName>
                                        </p:attrNameLst>
                                      </p:cBhvr>
                                      <p:to>
                                        <p:strVal val="visible"/>
                                      </p:to>
                                    </p:set>
                                    <p:animEffect transition="in" filter="box(in)">
                                      <p:cBhvr>
                                        <p:cTn id="94" dur="2000"/>
                                        <p:tgtEl>
                                          <p:spTgt spid="75"/>
                                        </p:tgtEl>
                                      </p:cBhvr>
                                    </p:animEffect>
                                  </p:childTnLst>
                                </p:cTn>
                              </p:par>
                              <p:par>
                                <p:cTn id="95" presetID="4" presetClass="entr" presetSubtype="16" fill="hold" nodeType="withEffect">
                                  <p:stCondLst>
                                    <p:cond delay="0"/>
                                  </p:stCondLst>
                                  <p:childTnLst>
                                    <p:set>
                                      <p:cBhvr>
                                        <p:cTn id="96" dur="1" fill="hold">
                                          <p:stCondLst>
                                            <p:cond delay="0"/>
                                          </p:stCondLst>
                                        </p:cTn>
                                        <p:tgtEl>
                                          <p:spTgt spid="147"/>
                                        </p:tgtEl>
                                        <p:attrNameLst>
                                          <p:attrName>style.visibility</p:attrName>
                                        </p:attrNameLst>
                                      </p:cBhvr>
                                      <p:to>
                                        <p:strVal val="visible"/>
                                      </p:to>
                                    </p:set>
                                    <p:animEffect transition="in" filter="box(in)">
                                      <p:cBhvr>
                                        <p:cTn id="97" dur="2000"/>
                                        <p:tgtEl>
                                          <p:spTgt spid="147"/>
                                        </p:tgtEl>
                                      </p:cBhvr>
                                    </p:animEffect>
                                  </p:childTnLst>
                                </p:cTn>
                              </p:par>
                              <p:par>
                                <p:cTn id="98" presetID="4" presetClass="entr" presetSubtype="16" fill="hold" grpId="0" nodeType="withEffect">
                                  <p:stCondLst>
                                    <p:cond delay="0"/>
                                  </p:stCondLst>
                                  <p:childTnLst>
                                    <p:set>
                                      <p:cBhvr>
                                        <p:cTn id="99" dur="1" fill="hold">
                                          <p:stCondLst>
                                            <p:cond delay="0"/>
                                          </p:stCondLst>
                                        </p:cTn>
                                        <p:tgtEl>
                                          <p:spTgt spid="7"/>
                                        </p:tgtEl>
                                        <p:attrNameLst>
                                          <p:attrName>style.visibility</p:attrName>
                                        </p:attrNameLst>
                                      </p:cBhvr>
                                      <p:to>
                                        <p:strVal val="visible"/>
                                      </p:to>
                                    </p:set>
                                    <p:animEffect transition="in" filter="box(in)">
                                      <p:cBhvr>
                                        <p:cTn id="100" dur="2000"/>
                                        <p:tgtEl>
                                          <p:spTgt spid="7"/>
                                        </p:tgtEl>
                                      </p:cBhvr>
                                    </p:animEffect>
                                  </p:childTnLst>
                                </p:cTn>
                              </p:par>
                              <p:par>
                                <p:cTn id="101" presetID="4" presetClass="entr" presetSubtype="16" fill="hold" grpId="0" nodeType="withEffect">
                                  <p:stCondLst>
                                    <p:cond delay="0"/>
                                  </p:stCondLst>
                                  <p:childTnLst>
                                    <p:set>
                                      <p:cBhvr>
                                        <p:cTn id="102" dur="1" fill="hold">
                                          <p:stCondLst>
                                            <p:cond delay="0"/>
                                          </p:stCondLst>
                                        </p:cTn>
                                        <p:tgtEl>
                                          <p:spTgt spid="110"/>
                                        </p:tgtEl>
                                        <p:attrNameLst>
                                          <p:attrName>style.visibility</p:attrName>
                                        </p:attrNameLst>
                                      </p:cBhvr>
                                      <p:to>
                                        <p:strVal val="visible"/>
                                      </p:to>
                                    </p:set>
                                    <p:animEffect transition="in" filter="box(in)">
                                      <p:cBhvr>
                                        <p:cTn id="103" dur="2000"/>
                                        <p:tgtEl>
                                          <p:spTgt spid="110"/>
                                        </p:tgtEl>
                                      </p:cBhvr>
                                    </p:animEffect>
                                  </p:childTnLst>
                                </p:cTn>
                              </p:par>
                              <p:par>
                                <p:cTn id="104" presetID="4" presetClass="entr" presetSubtype="16" fill="hold" nodeType="withEffect">
                                  <p:stCondLst>
                                    <p:cond delay="0"/>
                                  </p:stCondLst>
                                  <p:childTnLst>
                                    <p:set>
                                      <p:cBhvr>
                                        <p:cTn id="105" dur="1" fill="hold">
                                          <p:stCondLst>
                                            <p:cond delay="0"/>
                                          </p:stCondLst>
                                        </p:cTn>
                                        <p:tgtEl>
                                          <p:spTgt spid="135"/>
                                        </p:tgtEl>
                                        <p:attrNameLst>
                                          <p:attrName>style.visibility</p:attrName>
                                        </p:attrNameLst>
                                      </p:cBhvr>
                                      <p:to>
                                        <p:strVal val="visible"/>
                                      </p:to>
                                    </p:set>
                                    <p:animEffect transition="in" filter="box(in)">
                                      <p:cBhvr>
                                        <p:cTn id="106" dur="2000"/>
                                        <p:tgtEl>
                                          <p:spTgt spid="135"/>
                                        </p:tgtEl>
                                      </p:cBhvr>
                                    </p:animEffect>
                                  </p:childTnLst>
                                </p:cTn>
                              </p:par>
                              <p:par>
                                <p:cTn id="107" presetID="4" presetClass="entr" presetSubtype="16" fill="hold" nodeType="withEffect">
                                  <p:stCondLst>
                                    <p:cond delay="0"/>
                                  </p:stCondLst>
                                  <p:childTnLst>
                                    <p:set>
                                      <p:cBhvr>
                                        <p:cTn id="108" dur="1" fill="hold">
                                          <p:stCondLst>
                                            <p:cond delay="0"/>
                                          </p:stCondLst>
                                        </p:cTn>
                                        <p:tgtEl>
                                          <p:spTgt spid="167"/>
                                        </p:tgtEl>
                                        <p:attrNameLst>
                                          <p:attrName>style.visibility</p:attrName>
                                        </p:attrNameLst>
                                      </p:cBhvr>
                                      <p:to>
                                        <p:strVal val="visible"/>
                                      </p:to>
                                    </p:set>
                                    <p:animEffect transition="in" filter="box(in)">
                                      <p:cBhvr>
                                        <p:cTn id="109" dur="2000"/>
                                        <p:tgtEl>
                                          <p:spTgt spid="167"/>
                                        </p:tgtEl>
                                      </p:cBhvr>
                                    </p:animEffect>
                                  </p:childTnLst>
                                </p:cTn>
                              </p:par>
                              <p:par>
                                <p:cTn id="110" presetID="4" presetClass="entr" presetSubtype="16" fill="hold" grpId="0" nodeType="withEffect">
                                  <p:stCondLst>
                                    <p:cond delay="0"/>
                                  </p:stCondLst>
                                  <p:childTnLst>
                                    <p:set>
                                      <p:cBhvr>
                                        <p:cTn id="111" dur="1" fill="hold">
                                          <p:stCondLst>
                                            <p:cond delay="0"/>
                                          </p:stCondLst>
                                        </p:cTn>
                                        <p:tgtEl>
                                          <p:spTgt spid="185"/>
                                        </p:tgtEl>
                                        <p:attrNameLst>
                                          <p:attrName>style.visibility</p:attrName>
                                        </p:attrNameLst>
                                      </p:cBhvr>
                                      <p:to>
                                        <p:strVal val="visible"/>
                                      </p:to>
                                    </p:set>
                                    <p:animEffect transition="in" filter="box(in)">
                                      <p:cBhvr>
                                        <p:cTn id="112" dur="2000"/>
                                        <p:tgtEl>
                                          <p:spTgt spid="185"/>
                                        </p:tgtEl>
                                      </p:cBhvr>
                                    </p:animEffect>
                                  </p:childTnLst>
                                </p:cTn>
                              </p:par>
                              <p:par>
                                <p:cTn id="113" presetID="4" presetClass="entr" presetSubtype="16" fill="hold" nodeType="withEffect">
                                  <p:stCondLst>
                                    <p:cond delay="0"/>
                                  </p:stCondLst>
                                  <p:childTnLst>
                                    <p:set>
                                      <p:cBhvr>
                                        <p:cTn id="114" dur="1" fill="hold">
                                          <p:stCondLst>
                                            <p:cond delay="0"/>
                                          </p:stCondLst>
                                        </p:cTn>
                                        <p:tgtEl>
                                          <p:spTgt spid="214"/>
                                        </p:tgtEl>
                                        <p:attrNameLst>
                                          <p:attrName>style.visibility</p:attrName>
                                        </p:attrNameLst>
                                      </p:cBhvr>
                                      <p:to>
                                        <p:strVal val="visible"/>
                                      </p:to>
                                    </p:set>
                                    <p:animEffect transition="in" filter="box(in)">
                                      <p:cBhvr>
                                        <p:cTn id="115" dur="2000"/>
                                        <p:tgtEl>
                                          <p:spTgt spid="214"/>
                                        </p:tgtEl>
                                      </p:cBhvr>
                                    </p:animEffect>
                                  </p:childTnLst>
                                </p:cTn>
                              </p:par>
                              <p:par>
                                <p:cTn id="116" presetID="4" presetClass="entr" presetSubtype="16" fill="hold" grpId="0" nodeType="withEffect">
                                  <p:stCondLst>
                                    <p:cond delay="0"/>
                                  </p:stCondLst>
                                  <p:childTnLst>
                                    <p:set>
                                      <p:cBhvr>
                                        <p:cTn id="117" dur="1" fill="hold">
                                          <p:stCondLst>
                                            <p:cond delay="0"/>
                                          </p:stCondLst>
                                        </p:cTn>
                                        <p:tgtEl>
                                          <p:spTgt spid="229"/>
                                        </p:tgtEl>
                                        <p:attrNameLst>
                                          <p:attrName>style.visibility</p:attrName>
                                        </p:attrNameLst>
                                      </p:cBhvr>
                                      <p:to>
                                        <p:strVal val="visible"/>
                                      </p:to>
                                    </p:set>
                                    <p:animEffect transition="in" filter="box(in)">
                                      <p:cBhvr>
                                        <p:cTn id="118" dur="2000"/>
                                        <p:tgtEl>
                                          <p:spTgt spid="229"/>
                                        </p:tgtEl>
                                      </p:cBhvr>
                                    </p:animEffect>
                                  </p:childTnLst>
                                </p:cTn>
                              </p:par>
                              <p:par>
                                <p:cTn id="119" presetID="4" presetClass="entr" presetSubtype="16" fill="hold" nodeType="withEffect">
                                  <p:stCondLst>
                                    <p:cond delay="0"/>
                                  </p:stCondLst>
                                  <p:childTnLst>
                                    <p:set>
                                      <p:cBhvr>
                                        <p:cTn id="120" dur="1" fill="hold">
                                          <p:stCondLst>
                                            <p:cond delay="0"/>
                                          </p:stCondLst>
                                        </p:cTn>
                                        <p:tgtEl>
                                          <p:spTgt spid="52"/>
                                        </p:tgtEl>
                                        <p:attrNameLst>
                                          <p:attrName>style.visibility</p:attrName>
                                        </p:attrNameLst>
                                      </p:cBhvr>
                                      <p:to>
                                        <p:strVal val="visible"/>
                                      </p:to>
                                    </p:set>
                                    <p:animEffect transition="in" filter="box(in)">
                                      <p:cBhvr>
                                        <p:cTn id="121" dur="2000"/>
                                        <p:tgtEl>
                                          <p:spTgt spid="52"/>
                                        </p:tgtEl>
                                      </p:cBhvr>
                                    </p:animEffect>
                                  </p:childTnLst>
                                </p:cTn>
                              </p:par>
                              <p:par>
                                <p:cTn id="122" presetID="4" presetClass="entr" presetSubtype="16" fill="hold" nodeType="withEffect">
                                  <p:stCondLst>
                                    <p:cond delay="0"/>
                                  </p:stCondLst>
                                  <p:childTnLst>
                                    <p:set>
                                      <p:cBhvr>
                                        <p:cTn id="123" dur="1" fill="hold">
                                          <p:stCondLst>
                                            <p:cond delay="0"/>
                                          </p:stCondLst>
                                        </p:cTn>
                                        <p:tgtEl>
                                          <p:spTgt spid="289"/>
                                        </p:tgtEl>
                                        <p:attrNameLst>
                                          <p:attrName>style.visibility</p:attrName>
                                        </p:attrNameLst>
                                      </p:cBhvr>
                                      <p:to>
                                        <p:strVal val="visible"/>
                                      </p:to>
                                    </p:set>
                                    <p:animEffect transition="in" filter="box(in)">
                                      <p:cBhvr>
                                        <p:cTn id="124" dur="2000"/>
                                        <p:tgtEl>
                                          <p:spTgt spid="289"/>
                                        </p:tgtEl>
                                      </p:cBhvr>
                                    </p:animEffect>
                                  </p:childTnLst>
                                </p:cTn>
                              </p:par>
                              <p:par>
                                <p:cTn id="125" presetID="4" presetClass="entr" presetSubtype="16" fill="hold" grpId="0" nodeType="withEffect">
                                  <p:stCondLst>
                                    <p:cond delay="0"/>
                                  </p:stCondLst>
                                  <p:childTnLst>
                                    <p:set>
                                      <p:cBhvr>
                                        <p:cTn id="126" dur="1" fill="hold">
                                          <p:stCondLst>
                                            <p:cond delay="0"/>
                                          </p:stCondLst>
                                        </p:cTn>
                                        <p:tgtEl>
                                          <p:spTgt spid="294"/>
                                        </p:tgtEl>
                                        <p:attrNameLst>
                                          <p:attrName>style.visibility</p:attrName>
                                        </p:attrNameLst>
                                      </p:cBhvr>
                                      <p:to>
                                        <p:strVal val="visible"/>
                                      </p:to>
                                    </p:set>
                                    <p:animEffect transition="in" filter="box(in)">
                                      <p:cBhvr>
                                        <p:cTn id="127" dur="2000"/>
                                        <p:tgtEl>
                                          <p:spTgt spid="294"/>
                                        </p:tgtEl>
                                      </p:cBhvr>
                                    </p:animEffect>
                                  </p:childTnLst>
                                </p:cTn>
                              </p:par>
                              <p:par>
                                <p:cTn id="128" presetID="4" presetClass="entr" presetSubtype="16" fill="hold" grpId="0" nodeType="withEffect">
                                  <p:stCondLst>
                                    <p:cond delay="0"/>
                                  </p:stCondLst>
                                  <p:childTnLst>
                                    <p:set>
                                      <p:cBhvr>
                                        <p:cTn id="129" dur="1" fill="hold">
                                          <p:stCondLst>
                                            <p:cond delay="0"/>
                                          </p:stCondLst>
                                        </p:cTn>
                                        <p:tgtEl>
                                          <p:spTgt spid="295"/>
                                        </p:tgtEl>
                                        <p:attrNameLst>
                                          <p:attrName>style.visibility</p:attrName>
                                        </p:attrNameLst>
                                      </p:cBhvr>
                                      <p:to>
                                        <p:strVal val="visible"/>
                                      </p:to>
                                    </p:set>
                                    <p:animEffect transition="in" filter="box(in)">
                                      <p:cBhvr>
                                        <p:cTn id="130" dur="2000"/>
                                        <p:tgtEl>
                                          <p:spTgt spid="295"/>
                                        </p:tgtEl>
                                      </p:cBhvr>
                                    </p:animEffect>
                                  </p:childTnLst>
                                </p:cTn>
                              </p:par>
                              <p:par>
                                <p:cTn id="131" presetID="4" presetClass="entr" presetSubtype="16" fill="hold" grpId="0" nodeType="withEffect">
                                  <p:stCondLst>
                                    <p:cond delay="0"/>
                                  </p:stCondLst>
                                  <p:childTnLst>
                                    <p:set>
                                      <p:cBhvr>
                                        <p:cTn id="132" dur="1" fill="hold">
                                          <p:stCondLst>
                                            <p:cond delay="0"/>
                                          </p:stCondLst>
                                        </p:cTn>
                                        <p:tgtEl>
                                          <p:spTgt spid="296"/>
                                        </p:tgtEl>
                                        <p:attrNameLst>
                                          <p:attrName>style.visibility</p:attrName>
                                        </p:attrNameLst>
                                      </p:cBhvr>
                                      <p:to>
                                        <p:strVal val="visible"/>
                                      </p:to>
                                    </p:set>
                                    <p:animEffect transition="in" filter="box(in)">
                                      <p:cBhvr>
                                        <p:cTn id="133" dur="2000"/>
                                        <p:tgtEl>
                                          <p:spTgt spid="296"/>
                                        </p:tgtEl>
                                      </p:cBhvr>
                                    </p:animEffect>
                                  </p:childTnLst>
                                </p:cTn>
                              </p:par>
                              <p:par>
                                <p:cTn id="134" presetID="4" presetClass="entr" presetSubtype="16" fill="hold" grpId="0" nodeType="withEffect">
                                  <p:stCondLst>
                                    <p:cond delay="0"/>
                                  </p:stCondLst>
                                  <p:childTnLst>
                                    <p:set>
                                      <p:cBhvr>
                                        <p:cTn id="135" dur="1" fill="hold">
                                          <p:stCondLst>
                                            <p:cond delay="0"/>
                                          </p:stCondLst>
                                        </p:cTn>
                                        <p:tgtEl>
                                          <p:spTgt spid="297"/>
                                        </p:tgtEl>
                                        <p:attrNameLst>
                                          <p:attrName>style.visibility</p:attrName>
                                        </p:attrNameLst>
                                      </p:cBhvr>
                                      <p:to>
                                        <p:strVal val="visible"/>
                                      </p:to>
                                    </p:set>
                                    <p:animEffect transition="in" filter="box(in)">
                                      <p:cBhvr>
                                        <p:cTn id="136" dur="2000"/>
                                        <p:tgtEl>
                                          <p:spTgt spid="297"/>
                                        </p:tgtEl>
                                      </p:cBhvr>
                                    </p:animEffect>
                                  </p:childTnLst>
                                </p:cTn>
                              </p:par>
                              <p:par>
                                <p:cTn id="137" presetID="4" presetClass="entr" presetSubtype="16" fill="hold" grpId="0" nodeType="withEffect">
                                  <p:stCondLst>
                                    <p:cond delay="0"/>
                                  </p:stCondLst>
                                  <p:childTnLst>
                                    <p:set>
                                      <p:cBhvr>
                                        <p:cTn id="138" dur="1" fill="hold">
                                          <p:stCondLst>
                                            <p:cond delay="0"/>
                                          </p:stCondLst>
                                        </p:cTn>
                                        <p:tgtEl>
                                          <p:spTgt spid="127"/>
                                        </p:tgtEl>
                                        <p:attrNameLst>
                                          <p:attrName>style.visibility</p:attrName>
                                        </p:attrNameLst>
                                      </p:cBhvr>
                                      <p:to>
                                        <p:strVal val="visible"/>
                                      </p:to>
                                    </p:set>
                                    <p:animEffect transition="in" filter="box(in)">
                                      <p:cBhvr>
                                        <p:cTn id="139" dur="2000"/>
                                        <p:tgtEl>
                                          <p:spTgt spid="127"/>
                                        </p:tgtEl>
                                      </p:cBhvr>
                                    </p:animEffect>
                                  </p:childTnLst>
                                </p:cTn>
                              </p:par>
                              <p:par>
                                <p:cTn id="140" presetID="4" presetClass="entr" presetSubtype="16" fill="hold" nodeType="withEffect">
                                  <p:stCondLst>
                                    <p:cond delay="0"/>
                                  </p:stCondLst>
                                  <p:childTnLst>
                                    <p:set>
                                      <p:cBhvr>
                                        <p:cTn id="141" dur="1" fill="hold">
                                          <p:stCondLst>
                                            <p:cond delay="0"/>
                                          </p:stCondLst>
                                        </p:cTn>
                                        <p:tgtEl>
                                          <p:spTgt spid="80"/>
                                        </p:tgtEl>
                                        <p:attrNameLst>
                                          <p:attrName>style.visibility</p:attrName>
                                        </p:attrNameLst>
                                      </p:cBhvr>
                                      <p:to>
                                        <p:strVal val="visible"/>
                                      </p:to>
                                    </p:set>
                                    <p:animEffect transition="in" filter="box(in)">
                                      <p:cBhvr>
                                        <p:cTn id="142" dur="2000"/>
                                        <p:tgtEl>
                                          <p:spTgt spid="80"/>
                                        </p:tgtEl>
                                      </p:cBhvr>
                                    </p:animEffect>
                                  </p:childTnLst>
                                </p:cTn>
                              </p:par>
                              <p:par>
                                <p:cTn id="143" presetID="4" presetClass="entr" presetSubtype="16" fill="hold" nodeType="withEffect">
                                  <p:stCondLst>
                                    <p:cond delay="0"/>
                                  </p:stCondLst>
                                  <p:childTnLst>
                                    <p:set>
                                      <p:cBhvr>
                                        <p:cTn id="144" dur="1" fill="hold">
                                          <p:stCondLst>
                                            <p:cond delay="0"/>
                                          </p:stCondLst>
                                        </p:cTn>
                                        <p:tgtEl>
                                          <p:spTgt spid="293"/>
                                        </p:tgtEl>
                                        <p:attrNameLst>
                                          <p:attrName>style.visibility</p:attrName>
                                        </p:attrNameLst>
                                      </p:cBhvr>
                                      <p:to>
                                        <p:strVal val="visible"/>
                                      </p:to>
                                    </p:set>
                                    <p:animEffect transition="in" filter="box(in)">
                                      <p:cBhvr>
                                        <p:cTn id="145" dur="20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6" fill="hold" display="0">
                  <p:stCondLst>
                    <p:cond delay="indefinite"/>
                  </p:stCondLst>
                  <p:endCondLst>
                    <p:cond evt="onStopAudio" delay="0">
                      <p:tgtEl>
                        <p:sldTgt/>
                      </p:tgtEl>
                    </p:cond>
                  </p:endCondLst>
                </p:cTn>
                <p:tgtEl>
                  <p:spTgt spid="5"/>
                </p:tgtEl>
              </p:cMediaNode>
            </p:audio>
          </p:childTnLst>
        </p:cTn>
      </p:par>
    </p:tnLst>
    <p:bldLst>
      <p:bldP spid="17" grpId="0"/>
      <p:bldP spid="12" grpId="0" animBg="1"/>
      <p:bldP spid="18" grpId="0" animBg="1"/>
      <p:bldP spid="21" grpId="0"/>
      <p:bldP spid="22" grpId="0" animBg="1"/>
      <p:bldP spid="23" grpId="0" animBg="1"/>
      <p:bldP spid="24" grpId="0" animBg="1"/>
      <p:bldP spid="25" grpId="0" animBg="1"/>
      <p:bldP spid="85" grpId="0"/>
      <p:bldP spid="86" grpId="0" animBg="1"/>
      <p:bldP spid="94" grpId="0"/>
      <p:bldP spid="116" grpId="0"/>
      <p:bldP spid="119" grpId="0"/>
      <p:bldP spid="123" grpId="0"/>
      <p:bldP spid="124" grpId="0" animBg="1"/>
      <p:bldP spid="125" grpId="0"/>
      <p:bldP spid="126" grpId="0" animBg="1"/>
      <p:bldP spid="1053" grpId="0" animBg="1"/>
      <p:bldP spid="65" grpId="0" animBg="1"/>
      <p:bldP spid="140" grpId="0" animBg="1"/>
      <p:bldP spid="75" grpId="0"/>
      <p:bldP spid="7" grpId="0"/>
      <p:bldP spid="110" grpId="0"/>
      <p:bldP spid="185" grpId="0"/>
      <p:bldP spid="229" grpId="0"/>
      <p:bldP spid="294" grpId="0"/>
      <p:bldP spid="295" grpId="0" animBg="1"/>
      <p:bldP spid="296" grpId="0"/>
      <p:bldP spid="297" grpId="0" animBg="1"/>
      <p:bldP spid="1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1" y="0"/>
            <a:ext cx="9144001" cy="1938992"/>
          </a:xfrm>
          <a:prstGeom prst="rect">
            <a:avLst/>
          </a:prstGeom>
          <a:noFill/>
        </p:spPr>
        <p:txBody>
          <a:bodyPr wrap="square" rtlCol="1">
            <a:spAutoFit/>
          </a:bodyPr>
          <a:lstStyle/>
          <a:p>
            <a:pPr algn="ctr"/>
            <a:r>
              <a:rPr lang="en-US" sz="4000" dirty="0" smtClean="0"/>
              <a:t>Overexpression of H19 enhances proliferation of bladder cancer cells in  </a:t>
            </a:r>
            <a:r>
              <a:rPr lang="en-US" sz="4000" b="1" dirty="0" smtClean="0">
                <a:effectLst>
                  <a:outerShdw blurRad="38100" dist="38100" dir="2700000" algn="tl">
                    <a:srgbClr val="000000">
                      <a:alpha val="43137"/>
                    </a:srgbClr>
                  </a:outerShdw>
                </a:effectLst>
              </a:rPr>
              <a:t>serum starvation</a:t>
            </a:r>
            <a:endParaRPr lang="he-IL" sz="4000" b="1" dirty="0">
              <a:solidFill>
                <a:schemeClr val="bg1"/>
              </a:solidFill>
              <a:effectLst>
                <a:outerShdw blurRad="38100" dist="38100" dir="2700000" algn="tl">
                  <a:srgbClr val="000000">
                    <a:alpha val="43137"/>
                  </a:srgbClr>
                </a:outerShdw>
              </a:effectLst>
            </a:endParaRPr>
          </a:p>
        </p:txBody>
      </p:sp>
      <p:sp>
        <p:nvSpPr>
          <p:cNvPr id="26" name="TextBox 25"/>
          <p:cNvSpPr txBox="1"/>
          <p:nvPr/>
        </p:nvSpPr>
        <p:spPr>
          <a:xfrm>
            <a:off x="76200" y="6477000"/>
            <a:ext cx="3505200" cy="369332"/>
          </a:xfrm>
          <a:prstGeom prst="rect">
            <a:avLst/>
          </a:prstGeom>
          <a:noFill/>
        </p:spPr>
        <p:txBody>
          <a:bodyPr wrap="square" rtlCol="1">
            <a:spAutoFit/>
          </a:bodyPr>
          <a:lstStyle/>
          <a:p>
            <a:r>
              <a:rPr lang="en-US" dirty="0" err="1" smtClean="0"/>
              <a:t>Ayesh</a:t>
            </a:r>
            <a:r>
              <a:rPr lang="en-US" dirty="0" smtClean="0"/>
              <a:t> et al, 2002. Mol. </a:t>
            </a:r>
            <a:r>
              <a:rPr lang="en-US" dirty="0" err="1" smtClean="0"/>
              <a:t>Carcinog</a:t>
            </a:r>
            <a:endParaRPr lang="he-IL" dirty="0"/>
          </a:p>
        </p:txBody>
      </p:sp>
      <p:pic>
        <p:nvPicPr>
          <p:cNvPr id="27" name="Picture 26" descr="Slide09.jpg"/>
          <p:cNvPicPr>
            <a:picLocks noChangeAspect="1"/>
          </p:cNvPicPr>
          <p:nvPr/>
        </p:nvPicPr>
        <p:blipFill rotWithShape="1">
          <a:blip r:embed="rId5" cstate="print"/>
          <a:srcRect t="54618"/>
          <a:stretch/>
        </p:blipFill>
        <p:spPr>
          <a:xfrm>
            <a:off x="1600200" y="3810000"/>
            <a:ext cx="5867400" cy="2222938"/>
          </a:xfrm>
          <a:prstGeom prst="rect">
            <a:avLst/>
          </a:prstGeom>
          <a:ln w="25400">
            <a:solidFill>
              <a:schemeClr val="tx1"/>
            </a:solidFill>
          </a:ln>
        </p:spPr>
      </p:pic>
      <p:sp>
        <p:nvSpPr>
          <p:cNvPr id="34" name="Slide Number Placeholder 3"/>
          <p:cNvSpPr>
            <a:spLocks noGrp="1"/>
          </p:cNvSpPr>
          <p:nvPr>
            <p:ph type="sldNum" sz="quarter" idx="12"/>
          </p:nvPr>
        </p:nvSpPr>
        <p:spPr>
          <a:xfrm>
            <a:off x="6831013" y="6337300"/>
            <a:ext cx="2133600" cy="476250"/>
          </a:xfrm>
          <a:noFill/>
        </p:spPr>
        <p:txBody>
          <a:bodyPr/>
          <a:lstStyle/>
          <a:p>
            <a:fld id="{5B496D9E-04C0-4975-B55A-E782A49F5A34}" type="slidenum">
              <a:rPr lang="he-IL" smtClean="0"/>
              <a:pPr/>
              <a:t>7</a:t>
            </a:fld>
            <a:endParaRPr lang="en-US" dirty="0" smtClean="0"/>
          </a:p>
        </p:txBody>
      </p:sp>
      <p:sp>
        <p:nvSpPr>
          <p:cNvPr id="2" name="TextBox 1"/>
          <p:cNvSpPr txBox="1"/>
          <p:nvPr/>
        </p:nvSpPr>
        <p:spPr>
          <a:xfrm>
            <a:off x="1981200" y="2209800"/>
            <a:ext cx="1600118"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400" b="1" dirty="0" smtClean="0"/>
              <a:t>T24P CELLS</a:t>
            </a:r>
            <a:endParaRPr lang="en-US" sz="2400" b="1" dirty="0"/>
          </a:p>
        </p:txBody>
      </p:sp>
      <p:cxnSp>
        <p:nvCxnSpPr>
          <p:cNvPr id="4" name="מחבר חץ ישר 3"/>
          <p:cNvCxnSpPr/>
          <p:nvPr/>
        </p:nvCxnSpPr>
        <p:spPr>
          <a:xfrm>
            <a:off x="3581400" y="2583597"/>
            <a:ext cx="509752" cy="31646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2" name="מחבר חץ ישר 11"/>
          <p:cNvCxnSpPr/>
          <p:nvPr/>
        </p:nvCxnSpPr>
        <p:spPr>
          <a:xfrm>
            <a:off x="3581400" y="2398931"/>
            <a:ext cx="2172522"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114800" y="2711770"/>
            <a:ext cx="1678536" cy="707886"/>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400" b="1" dirty="0" smtClean="0"/>
              <a:t>TA11 CELLS,</a:t>
            </a:r>
          </a:p>
          <a:p>
            <a:r>
              <a:rPr lang="en-US" sz="1600" b="1" dirty="0"/>
              <a:t>Control </a:t>
            </a:r>
            <a:r>
              <a:rPr lang="en-US" sz="1600" b="1" dirty="0" smtClean="0"/>
              <a:t>vector</a:t>
            </a:r>
            <a:endParaRPr lang="en-US" sz="1600" b="1" dirty="0"/>
          </a:p>
        </p:txBody>
      </p:sp>
      <p:sp>
        <p:nvSpPr>
          <p:cNvPr id="17" name="TextBox 16"/>
          <p:cNvSpPr txBox="1"/>
          <p:nvPr/>
        </p:nvSpPr>
        <p:spPr>
          <a:xfrm>
            <a:off x="5865264" y="2229654"/>
            <a:ext cx="1678536" cy="707886"/>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400" b="1" dirty="0" smtClean="0"/>
              <a:t>TA11 CELLS,</a:t>
            </a:r>
          </a:p>
          <a:p>
            <a:r>
              <a:rPr lang="en-US" sz="1600" b="1" dirty="0" smtClean="0"/>
              <a:t>High H19</a:t>
            </a:r>
            <a:endParaRPr lang="en-US" sz="1600" b="1" dirty="0"/>
          </a:p>
        </p:txBody>
      </p:sp>
      <p:pic>
        <p:nvPicPr>
          <p:cNvPr id="5" name="שמע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592419"/>
      </p:ext>
    </p:extLst>
  </p:cSld>
  <p:clrMapOvr>
    <a:masterClrMapping/>
  </p:clrMapOvr>
  <p:transition advTm="323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705600" y="6356350"/>
            <a:ext cx="2133600" cy="365125"/>
          </a:xfrm>
        </p:spPr>
        <p:txBody>
          <a:bodyPr/>
          <a:lstStyle/>
          <a:p>
            <a:pPr fontAlgn="base">
              <a:spcBef>
                <a:spcPct val="0"/>
              </a:spcBef>
              <a:spcAft>
                <a:spcPct val="0"/>
              </a:spcAft>
            </a:pPr>
            <a:fld id="{4C21CE2B-7C2F-40CB-82A7-330D06354035}" type="slidenum">
              <a:rPr lang="en-US" altLang="en-US" smtClean="0"/>
              <a:pPr fontAlgn="base">
                <a:spcBef>
                  <a:spcPct val="0"/>
                </a:spcBef>
                <a:spcAft>
                  <a:spcPct val="0"/>
                </a:spcAft>
              </a:pPr>
              <a:t>8</a:t>
            </a:fld>
            <a:endParaRPr lang="en-US" altLang="en-US" dirty="0" smtClean="0"/>
          </a:p>
        </p:txBody>
      </p:sp>
      <p:sp>
        <p:nvSpPr>
          <p:cNvPr id="3" name="TextBox 2"/>
          <p:cNvSpPr txBox="1"/>
          <p:nvPr/>
        </p:nvSpPr>
        <p:spPr>
          <a:xfrm>
            <a:off x="-304800" y="0"/>
            <a:ext cx="9677400" cy="707886"/>
          </a:xfrm>
          <a:prstGeom prst="rect">
            <a:avLst/>
          </a:prstGeom>
          <a:noFill/>
        </p:spPr>
        <p:txBody>
          <a:bodyPr wrap="square" rtlCol="0">
            <a:spAutoFit/>
          </a:bodyPr>
          <a:lstStyle/>
          <a:p>
            <a:pPr algn="ctr"/>
            <a:r>
              <a:rPr lang="en-US" sz="4000" b="1" dirty="0" smtClean="0"/>
              <a:t> </a:t>
            </a:r>
            <a:r>
              <a:rPr lang="en-US" sz="4000" b="1" dirty="0" smtClean="0">
                <a:effectLst>
                  <a:outerShdw blurRad="38100" dist="38100" dir="2700000" algn="tl">
                    <a:srgbClr val="000000">
                      <a:alpha val="43137"/>
                    </a:srgbClr>
                  </a:outerShdw>
                </a:effectLst>
              </a:rPr>
              <a:t>Hypoxia</a:t>
            </a:r>
            <a:r>
              <a:rPr lang="en-US" sz="4000" dirty="0" smtClean="0"/>
              <a:t>: a major trigger of H19  expression</a:t>
            </a:r>
            <a:endParaRPr lang="en-US" sz="4000" dirty="0"/>
          </a:p>
        </p:txBody>
      </p:sp>
      <p:grpSp>
        <p:nvGrpSpPr>
          <p:cNvPr id="22" name="Group 21"/>
          <p:cNvGrpSpPr/>
          <p:nvPr/>
        </p:nvGrpSpPr>
        <p:grpSpPr>
          <a:xfrm>
            <a:off x="4724400" y="3886200"/>
            <a:ext cx="4495800" cy="2794574"/>
            <a:chOff x="4724400" y="3886200"/>
            <a:chExt cx="4495800" cy="2794574"/>
          </a:xfrm>
        </p:grpSpPr>
        <p:graphicFrame>
          <p:nvGraphicFramePr>
            <p:cNvPr id="107522" name="Object 2"/>
            <p:cNvGraphicFramePr>
              <a:graphicFrameLocks noChangeAspect="1"/>
            </p:cNvGraphicFramePr>
            <p:nvPr/>
          </p:nvGraphicFramePr>
          <p:xfrm>
            <a:off x="4876800" y="3886200"/>
            <a:ext cx="3860800" cy="2159000"/>
          </p:xfrm>
          <a:graphic>
            <a:graphicData uri="http://schemas.openxmlformats.org/presentationml/2006/ole">
              <mc:AlternateContent xmlns:mc="http://schemas.openxmlformats.org/markup-compatibility/2006">
                <mc:Choice xmlns:v="urn:schemas-microsoft-com:vml" Requires="v">
                  <p:oleObj spid="_x0000_s12398" name="Worksheet" r:id="rId8" imgW="3657600" imgH="2644056" progId="Excel.Sheet.8">
                    <p:embed/>
                  </p:oleObj>
                </mc:Choice>
                <mc:Fallback>
                  <p:oleObj name="Worksheet" r:id="rId8" imgW="3657600" imgH="2644056" progId="Excel.Sheet.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6800" y="3886200"/>
                          <a:ext cx="3860800" cy="215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TextBox 14"/>
            <p:cNvSpPr txBox="1"/>
            <p:nvPr/>
          </p:nvSpPr>
          <p:spPr>
            <a:xfrm>
              <a:off x="4724400" y="6095999"/>
              <a:ext cx="4495800" cy="584775"/>
            </a:xfrm>
            <a:prstGeom prst="rect">
              <a:avLst/>
            </a:prstGeom>
            <a:noFill/>
          </p:spPr>
          <p:txBody>
            <a:bodyPr wrap="square" rtlCol="1">
              <a:spAutoFit/>
            </a:bodyPr>
            <a:lstStyle/>
            <a:p>
              <a:pPr algn="ctr"/>
              <a:r>
                <a:rPr lang="en-US" sz="1600" b="1" dirty="0" smtClean="0"/>
                <a:t>Dose dependent upregulation of H19 in response to CoCl2- mimicked hypoxic conditions</a:t>
              </a:r>
              <a:endParaRPr lang="he-IL" sz="1600" b="1" dirty="0"/>
            </a:p>
          </p:txBody>
        </p:sp>
      </p:grpSp>
      <p:grpSp>
        <p:nvGrpSpPr>
          <p:cNvPr id="21" name="Group 20"/>
          <p:cNvGrpSpPr/>
          <p:nvPr/>
        </p:nvGrpSpPr>
        <p:grpSpPr>
          <a:xfrm>
            <a:off x="0" y="3505200"/>
            <a:ext cx="4114800" cy="3383578"/>
            <a:chOff x="0" y="3505200"/>
            <a:chExt cx="4114800" cy="3383578"/>
          </a:xfrm>
        </p:grpSpPr>
        <p:sp>
          <p:nvSpPr>
            <p:cNvPr id="9" name="Down Arrow 8"/>
            <p:cNvSpPr/>
            <p:nvPr/>
          </p:nvSpPr>
          <p:spPr>
            <a:xfrm>
              <a:off x="533400" y="4038600"/>
              <a:ext cx="762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2400" y="3505200"/>
              <a:ext cx="838200" cy="457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2"/>
                  </a:solidFill>
                </a:rPr>
                <a:t>Norm</a:t>
              </a:r>
              <a:endParaRPr lang="en-US" dirty="0">
                <a:solidFill>
                  <a:schemeClr val="tx2"/>
                </a:solidFill>
              </a:endParaRPr>
            </a:p>
          </p:txBody>
        </p:sp>
        <p:sp>
          <p:nvSpPr>
            <p:cNvPr id="11" name="Down Arrow 10"/>
            <p:cNvSpPr/>
            <p:nvPr/>
          </p:nvSpPr>
          <p:spPr>
            <a:xfrm>
              <a:off x="1295400" y="4038600"/>
              <a:ext cx="762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66800" y="3505200"/>
              <a:ext cx="838200" cy="457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2"/>
                </a:solidFill>
              </a:endParaRPr>
            </a:p>
            <a:p>
              <a:pPr algn="ctr"/>
              <a:r>
                <a:rPr lang="en-US" dirty="0" err="1" smtClean="0">
                  <a:solidFill>
                    <a:schemeClr val="tx2"/>
                  </a:solidFill>
                </a:rPr>
                <a:t>Hyp</a:t>
              </a:r>
              <a:endParaRPr lang="en-US" dirty="0" smtClean="0">
                <a:solidFill>
                  <a:schemeClr val="tx2"/>
                </a:solidFill>
              </a:endParaRPr>
            </a:p>
            <a:p>
              <a:pPr algn="ctr"/>
              <a:endParaRPr lang="en-US" dirty="0">
                <a:solidFill>
                  <a:schemeClr val="tx2"/>
                </a:solidFill>
              </a:endParaRPr>
            </a:p>
          </p:txBody>
        </p:sp>
        <p:pic>
          <p:nvPicPr>
            <p:cNvPr id="13" name="Picture 4" descr="Fig-1"/>
            <p:cNvPicPr>
              <a:picLocks noChangeAspect="1" noChangeArrowheads="1"/>
            </p:cNvPicPr>
            <p:nvPr/>
          </p:nvPicPr>
          <p:blipFill>
            <a:blip r:embed="rId10" cstate="print"/>
            <a:srcRect l="8003" t="6061" r="57148" b="73097"/>
            <a:stretch>
              <a:fillRect/>
            </a:stretch>
          </p:blipFill>
          <p:spPr bwMode="auto">
            <a:xfrm>
              <a:off x="228600" y="4495800"/>
              <a:ext cx="2986286" cy="990600"/>
            </a:xfrm>
            <a:prstGeom prst="rect">
              <a:avLst/>
            </a:prstGeom>
            <a:noFill/>
          </p:spPr>
        </p:pic>
        <p:sp>
          <p:nvSpPr>
            <p:cNvPr id="16" name="TextBox 15"/>
            <p:cNvSpPr txBox="1"/>
            <p:nvPr/>
          </p:nvSpPr>
          <p:spPr>
            <a:xfrm>
              <a:off x="0" y="6488668"/>
              <a:ext cx="4114800" cy="400110"/>
            </a:xfrm>
            <a:prstGeom prst="rect">
              <a:avLst/>
            </a:prstGeom>
            <a:noFill/>
          </p:spPr>
          <p:txBody>
            <a:bodyPr wrap="square" rtlCol="0">
              <a:spAutoFit/>
            </a:bodyPr>
            <a:lstStyle/>
            <a:p>
              <a:r>
                <a:rPr lang="en-US" sz="2000" dirty="0" err="1" smtClean="0"/>
                <a:t>Matouk</a:t>
              </a:r>
              <a:r>
                <a:rPr lang="en-US" sz="2000" dirty="0" smtClean="0"/>
                <a:t> et al, 2007. </a:t>
              </a:r>
              <a:r>
                <a:rPr lang="en-US" sz="2000" dirty="0" err="1" smtClean="0"/>
                <a:t>PLoS</a:t>
              </a:r>
              <a:r>
                <a:rPr lang="en-US" sz="2000" dirty="0" smtClean="0"/>
                <a:t> ONE</a:t>
              </a:r>
              <a:endParaRPr lang="en-US" sz="2000" dirty="0"/>
            </a:p>
          </p:txBody>
        </p:sp>
        <p:pic>
          <p:nvPicPr>
            <p:cNvPr id="14" name="Picture 4" descr="Fig-1"/>
            <p:cNvPicPr>
              <a:picLocks noChangeAspect="1" noChangeArrowheads="1"/>
            </p:cNvPicPr>
            <p:nvPr/>
          </p:nvPicPr>
          <p:blipFill>
            <a:blip r:embed="rId10" cstate="print"/>
            <a:srcRect t="33315" r="75383" b="45459"/>
            <a:stretch>
              <a:fillRect/>
            </a:stretch>
          </p:blipFill>
          <p:spPr bwMode="auto">
            <a:xfrm>
              <a:off x="228600" y="5410200"/>
              <a:ext cx="2057400" cy="1008856"/>
            </a:xfrm>
            <a:prstGeom prst="rect">
              <a:avLst/>
            </a:prstGeom>
            <a:noFill/>
          </p:spPr>
        </p:pic>
        <p:sp>
          <p:nvSpPr>
            <p:cNvPr id="17" name="TextBox 16"/>
            <p:cNvSpPr txBox="1"/>
            <p:nvPr/>
          </p:nvSpPr>
          <p:spPr>
            <a:xfrm>
              <a:off x="2209800" y="5791200"/>
              <a:ext cx="1066800" cy="369332"/>
            </a:xfrm>
            <a:prstGeom prst="rect">
              <a:avLst/>
            </a:prstGeom>
            <a:noFill/>
          </p:spPr>
          <p:txBody>
            <a:bodyPr wrap="square" rtlCol="1">
              <a:spAutoFit/>
            </a:bodyPr>
            <a:lstStyle/>
            <a:p>
              <a:r>
                <a:rPr lang="en-US" b="1" dirty="0" smtClean="0"/>
                <a:t> </a:t>
              </a:r>
              <a:r>
                <a:rPr lang="en-US" b="1" dirty="0" err="1" smtClean="0"/>
                <a:t>Histone</a:t>
              </a:r>
              <a:endParaRPr lang="he-IL" b="1" dirty="0"/>
            </a:p>
          </p:txBody>
        </p:sp>
      </p:grpSp>
      <p:graphicFrame>
        <p:nvGraphicFramePr>
          <p:cNvPr id="18" name="Diagram 17"/>
          <p:cNvGraphicFramePr/>
          <p:nvPr/>
        </p:nvGraphicFramePr>
        <p:xfrm>
          <a:off x="1447800" y="838200"/>
          <a:ext cx="6477000" cy="297180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9" name="Oval 18"/>
          <p:cNvSpPr/>
          <p:nvPr/>
        </p:nvSpPr>
        <p:spPr>
          <a:xfrm>
            <a:off x="4027715" y="1828800"/>
            <a:ext cx="1382485" cy="1143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effectLst>
                  <a:outerShdw blurRad="38100" dist="38100" dir="2700000" algn="tl">
                    <a:srgbClr val="000000">
                      <a:alpha val="43137"/>
                    </a:srgbClr>
                  </a:outerShdw>
                </a:effectLst>
              </a:rPr>
              <a:t>Tumor</a:t>
            </a:r>
          </a:p>
          <a:p>
            <a:pPr algn="ctr"/>
            <a:r>
              <a:rPr lang="en-US" b="1" dirty="0" smtClean="0">
                <a:solidFill>
                  <a:schemeClr val="bg1"/>
                </a:solidFill>
                <a:effectLst>
                  <a:outerShdw blurRad="38100" dist="38100" dir="2700000" algn="tl">
                    <a:srgbClr val="000000">
                      <a:alpha val="43137"/>
                    </a:srgbClr>
                  </a:outerShdw>
                </a:effectLst>
              </a:rPr>
              <a:t>Hypoxia</a:t>
            </a:r>
            <a:endParaRPr lang="en-US" b="1" dirty="0">
              <a:solidFill>
                <a:schemeClr val="bg1"/>
              </a:solidFill>
              <a:effectLst>
                <a:outerShdw blurRad="38100" dist="38100" dir="2700000" algn="tl">
                  <a:srgbClr val="000000">
                    <a:alpha val="43137"/>
                  </a:srgbClr>
                </a:outerShdw>
              </a:effectLst>
            </a:endParaRPr>
          </a:p>
        </p:txBody>
      </p:sp>
      <p:pic>
        <p:nvPicPr>
          <p:cNvPr id="5" name="שמע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110989555"/>
      </p:ext>
    </p:extLst>
  </p:cSld>
  <p:clrMapOvr>
    <a:masterClrMapping/>
  </p:clrMapOvr>
  <p:transition advTm="6341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 presetClass="entr" presetSubtype="32"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ox(out)">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ox(out)">
                                      <p:cBhvr>
                                        <p:cTn id="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Text Box 4"/>
          <p:cNvSpPr txBox="1">
            <a:spLocks noChangeArrowheads="1"/>
          </p:cNvSpPr>
          <p:nvPr/>
        </p:nvSpPr>
        <p:spPr bwMode="auto">
          <a:xfrm>
            <a:off x="0" y="0"/>
            <a:ext cx="9144000" cy="1509712"/>
          </a:xfrm>
          <a:prstGeom prst="rect">
            <a:avLst/>
          </a:prstGeom>
          <a:noFill/>
          <a:ln w="9525">
            <a:noFill/>
            <a:miter lim="800000"/>
            <a:headEnd/>
            <a:tailEnd/>
          </a:ln>
        </p:spPr>
        <p:txBody>
          <a:bodyPr/>
          <a:lstStyle/>
          <a:p>
            <a:pPr algn="ctr" rtl="1">
              <a:spcBef>
                <a:spcPct val="50000"/>
              </a:spcBef>
            </a:pPr>
            <a:r>
              <a:rPr lang="en-US" sz="4000" b="1" dirty="0" smtClean="0">
                <a:effectLst>
                  <a:outerShdw blurRad="38100" dist="38100" dir="2700000" algn="tl">
                    <a:srgbClr val="000000">
                      <a:alpha val="43137"/>
                    </a:srgbClr>
                  </a:outerShdw>
                </a:effectLst>
                <a:latin typeface="+mj-lt"/>
              </a:rPr>
              <a:t>Mutations in P53 </a:t>
            </a:r>
            <a:r>
              <a:rPr lang="en-US" sz="4000" dirty="0" smtClean="0">
                <a:latin typeface="+mj-lt"/>
              </a:rPr>
              <a:t>enabled H19 induction upon hypoxia</a:t>
            </a:r>
            <a:endParaRPr lang="en-US" sz="4000" dirty="0">
              <a:latin typeface="+mj-lt"/>
            </a:endParaRPr>
          </a:p>
        </p:txBody>
      </p:sp>
      <p:sp>
        <p:nvSpPr>
          <p:cNvPr id="44037" name="Slide Number Placeholder 4"/>
          <p:cNvSpPr>
            <a:spLocks noGrp="1"/>
          </p:cNvSpPr>
          <p:nvPr>
            <p:ph type="sldNum" sz="quarter" idx="12"/>
          </p:nvPr>
        </p:nvSpPr>
        <p:spPr>
          <a:noFill/>
        </p:spPr>
        <p:txBody>
          <a:bodyPr/>
          <a:lstStyle/>
          <a:p>
            <a:fld id="{E9F95758-FCED-48F5-A35B-F3BB3DD40642}" type="slidenum">
              <a:rPr lang="he-IL" smtClean="0"/>
              <a:pPr/>
              <a:t>9</a:t>
            </a:fld>
            <a:endParaRPr lang="en-US" dirty="0" smtClean="0"/>
          </a:p>
        </p:txBody>
      </p:sp>
      <p:grpSp>
        <p:nvGrpSpPr>
          <p:cNvPr id="4" name="קבוצה 3"/>
          <p:cNvGrpSpPr/>
          <p:nvPr/>
        </p:nvGrpSpPr>
        <p:grpSpPr>
          <a:xfrm>
            <a:off x="1" y="1219200"/>
            <a:ext cx="9829799" cy="5029200"/>
            <a:chOff x="2" y="2743200"/>
            <a:chExt cx="8544232" cy="3733800"/>
          </a:xfrm>
        </p:grpSpPr>
        <p:pic>
          <p:nvPicPr>
            <p:cNvPr id="2" name="תמונה 1"/>
            <p:cNvPicPr>
              <a:picLocks noChangeAspect="1"/>
            </p:cNvPicPr>
            <p:nvPr/>
          </p:nvPicPr>
          <p:blipFill rotWithShape="1">
            <a:blip r:embed="rId5" cstate="print">
              <a:extLst>
                <a:ext uri="{28A0092B-C50C-407E-A947-70E740481C1C}">
                  <a14:useLocalDpi xmlns:a14="http://schemas.microsoft.com/office/drawing/2010/main" val="0"/>
                </a:ext>
              </a:extLst>
            </a:blip>
            <a:srcRect t="46515" r="23141" b="-1"/>
            <a:stretch/>
          </p:blipFill>
          <p:spPr>
            <a:xfrm>
              <a:off x="2" y="2743200"/>
              <a:ext cx="8208240" cy="3723227"/>
            </a:xfrm>
            <a:prstGeom prst="rect">
              <a:avLst/>
            </a:prstGeom>
          </p:spPr>
        </p:pic>
        <p:pic>
          <p:nvPicPr>
            <p:cNvPr id="12" name="תמונה 11"/>
            <p:cNvPicPr>
              <a:picLocks noChangeAspect="1"/>
            </p:cNvPicPr>
            <p:nvPr/>
          </p:nvPicPr>
          <p:blipFill rotWithShape="1">
            <a:blip r:embed="rId5" cstate="print">
              <a:extLst>
                <a:ext uri="{28A0092B-C50C-407E-A947-70E740481C1C}">
                  <a14:useLocalDpi xmlns:a14="http://schemas.microsoft.com/office/drawing/2010/main" val="0"/>
                </a:ext>
              </a:extLst>
            </a:blip>
            <a:srcRect l="50242" t="46515" r="9802" b="-1"/>
            <a:stretch/>
          </p:blipFill>
          <p:spPr>
            <a:xfrm>
              <a:off x="4277034" y="2753773"/>
              <a:ext cx="4267200" cy="3723227"/>
            </a:xfrm>
            <a:prstGeom prst="rect">
              <a:avLst/>
            </a:prstGeom>
          </p:spPr>
        </p:pic>
      </p:grpSp>
      <p:sp>
        <p:nvSpPr>
          <p:cNvPr id="5" name="מלבן 4"/>
          <p:cNvSpPr/>
          <p:nvPr/>
        </p:nvSpPr>
        <p:spPr>
          <a:xfrm>
            <a:off x="3276600" y="2286000"/>
            <a:ext cx="16002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600200" y="6172200"/>
            <a:ext cx="2230226" cy="369332"/>
          </a:xfrm>
          <a:prstGeom prst="rect">
            <a:avLst/>
          </a:prstGeom>
          <a:noFill/>
        </p:spPr>
        <p:txBody>
          <a:bodyPr wrap="none" rtlCol="0">
            <a:spAutoFit/>
          </a:bodyPr>
          <a:lstStyle/>
          <a:p>
            <a:r>
              <a:rPr lang="en-US" dirty="0" smtClean="0"/>
              <a:t>Hepatocellular cancer</a:t>
            </a:r>
            <a:endParaRPr lang="en-US" dirty="0"/>
          </a:p>
        </p:txBody>
      </p:sp>
      <p:sp>
        <p:nvSpPr>
          <p:cNvPr id="16" name="TextBox 15"/>
          <p:cNvSpPr txBox="1"/>
          <p:nvPr/>
        </p:nvSpPr>
        <p:spPr>
          <a:xfrm>
            <a:off x="5700746" y="6183868"/>
            <a:ext cx="3298211" cy="369332"/>
          </a:xfrm>
          <a:prstGeom prst="rect">
            <a:avLst/>
          </a:prstGeom>
          <a:noFill/>
        </p:spPr>
        <p:txBody>
          <a:bodyPr wrap="none" rtlCol="0">
            <a:spAutoFit/>
          </a:bodyPr>
          <a:lstStyle/>
          <a:p>
            <a:r>
              <a:rPr lang="en-US" dirty="0" smtClean="0"/>
              <a:t>Lung cancer	Breast cancer</a:t>
            </a:r>
            <a:endParaRPr lang="en-US" dirty="0"/>
          </a:p>
        </p:txBody>
      </p:sp>
      <p:pic>
        <p:nvPicPr>
          <p:cNvPr id="6" name="שמע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78317653"/>
      </p:ext>
    </p:extLst>
  </p:cSld>
  <p:clrMapOvr>
    <a:masterClrMapping/>
  </p:clrMapOvr>
  <p:transition advTm="264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0.3"/>
</p:tagLst>
</file>

<file path=ppt/tags/tag10.xml><?xml version="1.0" encoding="utf-8"?>
<p:tagLst xmlns:a="http://schemas.openxmlformats.org/drawingml/2006/main" xmlns:r="http://schemas.openxmlformats.org/officeDocument/2006/relationships" xmlns:p="http://schemas.openxmlformats.org/presentationml/2006/main">
  <p:tag name="TIMING" val="|71"/>
</p:tagLst>
</file>

<file path=ppt/tags/tag2.xml><?xml version="1.0" encoding="utf-8"?>
<p:tagLst xmlns:a="http://schemas.openxmlformats.org/drawingml/2006/main" xmlns:r="http://schemas.openxmlformats.org/officeDocument/2006/relationships" xmlns:p="http://schemas.openxmlformats.org/presentationml/2006/main">
  <p:tag name="TIMING" val="|45.9|11.7"/>
</p:tagLst>
</file>

<file path=ppt/tags/tag3.xml><?xml version="1.0" encoding="utf-8"?>
<p:tagLst xmlns:a="http://schemas.openxmlformats.org/drawingml/2006/main" xmlns:r="http://schemas.openxmlformats.org/officeDocument/2006/relationships" xmlns:p="http://schemas.openxmlformats.org/presentationml/2006/main">
  <p:tag name="TIMING" val="|31.6|7.9"/>
</p:tagLst>
</file>

<file path=ppt/tags/tag4.xml><?xml version="1.0" encoding="utf-8"?>
<p:tagLst xmlns:a="http://schemas.openxmlformats.org/drawingml/2006/main" xmlns:r="http://schemas.openxmlformats.org/officeDocument/2006/relationships" xmlns:p="http://schemas.openxmlformats.org/presentationml/2006/main">
  <p:tag name="TIMING" val="|10.9"/>
</p:tagLst>
</file>

<file path=ppt/tags/tag5.xml><?xml version="1.0" encoding="utf-8"?>
<p:tagLst xmlns:a="http://schemas.openxmlformats.org/drawingml/2006/main" xmlns:r="http://schemas.openxmlformats.org/officeDocument/2006/relationships" xmlns:p="http://schemas.openxmlformats.org/presentationml/2006/main">
  <p:tag name="TIMING" val="|21.9"/>
</p:tagLst>
</file>

<file path=ppt/tags/tag6.xml><?xml version="1.0" encoding="utf-8"?>
<p:tagLst xmlns:a="http://schemas.openxmlformats.org/drawingml/2006/main" xmlns:r="http://schemas.openxmlformats.org/officeDocument/2006/relationships" xmlns:p="http://schemas.openxmlformats.org/presentationml/2006/main">
  <p:tag name="TIMING" val="|36.8"/>
</p:tagLst>
</file>

<file path=ppt/tags/tag7.xml><?xml version="1.0" encoding="utf-8"?>
<p:tagLst xmlns:a="http://schemas.openxmlformats.org/drawingml/2006/main" xmlns:r="http://schemas.openxmlformats.org/officeDocument/2006/relationships" xmlns:p="http://schemas.openxmlformats.org/presentationml/2006/main">
  <p:tag name="TIMING" val="|17.3"/>
</p:tagLst>
</file>

<file path=ppt/tags/tag8.xml><?xml version="1.0" encoding="utf-8"?>
<p:tagLst xmlns:a="http://schemas.openxmlformats.org/drawingml/2006/main" xmlns:r="http://schemas.openxmlformats.org/officeDocument/2006/relationships" xmlns:p="http://schemas.openxmlformats.org/presentationml/2006/main">
  <p:tag name="TIMING" val="|41.1"/>
</p:tagLst>
</file>

<file path=ppt/tags/tag9.xml><?xml version="1.0" encoding="utf-8"?>
<p:tagLst xmlns:a="http://schemas.openxmlformats.org/drawingml/2006/main" xmlns:r="http://schemas.openxmlformats.org/officeDocument/2006/relationships" xmlns:p="http://schemas.openxmlformats.org/presentationml/2006/main">
  <p:tag name="TIMING" val="|2.3|4.4|3.9|7.4|2"/>
</p:tagLst>
</file>

<file path=ppt/theme/theme1.xml><?xml version="1.0" encoding="utf-8"?>
<a:theme xmlns:a="http://schemas.openxmlformats.org/drawingml/2006/main" name="Theme_Mod_theme">
  <a:themeElements>
    <a:clrScheme name="Mod">
      <a:dk1>
        <a:sysClr val="windowText" lastClr="000000"/>
      </a:dk1>
      <a:lt1>
        <a:sysClr val="window" lastClr="FFFFFF"/>
      </a:lt1>
      <a:dk2>
        <a:srgbClr val="065218"/>
      </a:dk2>
      <a:lt2>
        <a:srgbClr val="EDF3AE"/>
      </a:lt2>
      <a:accent1>
        <a:srgbClr val="8FCB17"/>
      </a:accent1>
      <a:accent2>
        <a:srgbClr val="769F11"/>
      </a:accent2>
      <a:accent3>
        <a:srgbClr val="D4E336"/>
      </a:accent3>
      <a:accent4>
        <a:srgbClr val="0C8228"/>
      </a:accent4>
      <a:accent5>
        <a:srgbClr val="C0EDA8"/>
      </a:accent5>
      <a:accent6>
        <a:srgbClr val="3B4F18"/>
      </a:accent6>
      <a:hlink>
        <a:srgbClr val="0A6A21"/>
      </a:hlink>
      <a:folHlink>
        <a:srgbClr val="406EA5"/>
      </a:folHlink>
    </a:clrScheme>
    <a:fontScheme name="Mod">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atMod val="125000"/>
          </a:schemeClr>
        </a:solidFill>
        <a:solidFill>
          <a:schemeClr val="phClr">
            <a:shade val="30000"/>
            <a:satMod val="150000"/>
          </a:schemeClr>
        </a:solidFill>
        <a:gradFill>
          <a:gsLst>
            <a:gs pos="0">
              <a:schemeClr val="phClr">
                <a:tint val="100000"/>
                <a:shade val="80000"/>
                <a:satMod val="135000"/>
              </a:schemeClr>
            </a:gs>
            <a:gs pos="55000">
              <a:schemeClr val="phClr">
                <a:tint val="70000"/>
                <a:shade val="100000"/>
                <a:satMod val="150000"/>
              </a:schemeClr>
            </a:gs>
            <a:gs pos="100000">
              <a:schemeClr val="phClr">
                <a:tint val="70000"/>
                <a:shade val="100000"/>
                <a:satMod val="150000"/>
              </a:schemeClr>
            </a:gs>
          </a:gsLst>
          <a:lin ang="5400000" scaled="0"/>
        </a:gradFill>
      </a:bgFillStyleLst>
    </a:fmtScheme>
  </a:themeElements>
  <a:objectDefaults/>
  <a:extraClrSchemeLst/>
</a:theme>
</file>

<file path=ppt/theme/theme2.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Mutation_repair</Template>
  <TotalTime>20316</TotalTime>
  <Words>3338</Words>
  <Application>Microsoft Office PowerPoint</Application>
  <PresentationFormat>‫הצגה על המסך (4:3)</PresentationFormat>
  <Paragraphs>489</Paragraphs>
  <Slides>32</Slides>
  <Notes>32</Notes>
  <HiddenSlides>1</HiddenSlides>
  <MMClips>31</MMClips>
  <ScaleCrop>false</ScaleCrop>
  <HeadingPairs>
    <vt:vector size="6" baseType="variant">
      <vt:variant>
        <vt:lpstr>ערכת נושא</vt:lpstr>
      </vt:variant>
      <vt:variant>
        <vt:i4>3</vt:i4>
      </vt:variant>
      <vt:variant>
        <vt:lpstr>שרתי OLE מוטבעים</vt:lpstr>
      </vt:variant>
      <vt:variant>
        <vt:i4>2</vt:i4>
      </vt:variant>
      <vt:variant>
        <vt:lpstr>כותרות שקופיות</vt:lpstr>
      </vt:variant>
      <vt:variant>
        <vt:i4>32</vt:i4>
      </vt:variant>
    </vt:vector>
  </HeadingPairs>
  <TitlesOfParts>
    <vt:vector size="37" baseType="lpstr">
      <vt:lpstr>Theme_Mod_theme</vt:lpstr>
      <vt:lpstr>Ocean</vt:lpstr>
      <vt:lpstr>Office Theme</vt:lpstr>
      <vt:lpstr>Worksheet</vt:lpstr>
      <vt:lpstr>Chart</vt:lpstr>
      <vt:lpstr>From Chromosomal Instability to Metastasis:  H19’s role in cancer progression and its clinical significance</vt:lpstr>
      <vt:lpstr>H19 : a major gene in cancer, an excellent target for therapy</vt:lpstr>
      <vt:lpstr>The H19 gene</vt:lpstr>
      <vt:lpstr>H19 unique expression pattern</vt:lpstr>
      <vt:lpstr>H19  is involved in tumorigenic response to various stress conditions </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H19  in EMT </vt:lpstr>
      <vt:lpstr>מצגת של PowerPoint</vt:lpstr>
      <vt:lpstr>TGF-β Induces H19/miR-675 and Slug</vt:lpstr>
      <vt:lpstr>מצגת של PowerPoint</vt:lpstr>
      <vt:lpstr>H19  dichotomy-  H19 enables differentiation plasticity  to support both EMT &amp; MET  </vt:lpstr>
      <vt:lpstr>High  abundance of H19 correlates metastatic potential</vt:lpstr>
      <vt:lpstr>H19 enhanced lung colonization in vivo </vt:lpstr>
      <vt:lpstr>מצגת של PowerPoint</vt:lpstr>
      <vt:lpstr>מצגת של PowerPoint</vt:lpstr>
      <vt:lpstr>מצגת של PowerPoint</vt:lpstr>
      <vt:lpstr>מצגת של PowerPoint</vt:lpstr>
      <vt:lpstr>BC-819 In Vitro</vt:lpstr>
      <vt:lpstr>מצגת של PowerPoint</vt:lpstr>
      <vt:lpstr>BC-819 in clinical trials</vt:lpstr>
      <vt:lpstr>BC-819 clinical trials</vt:lpstr>
      <vt:lpstr>Future clinical trials (to start in 2016)</vt:lpstr>
      <vt:lpstr>In summary</vt:lpstr>
      <vt:lpstr>מצגת של PowerPoint</vt:lpstr>
      <vt:lpstr>Validated/possible patterns through which H19 LncRNA can perform its function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pivotal role of H19 LncRNA in tumorigenesis</dc:title>
  <dc:creator>Owner</dc:creator>
  <cp:lastModifiedBy>Eli Raveh</cp:lastModifiedBy>
  <cp:revision>657</cp:revision>
  <cp:lastPrinted>2015-10-14T14:40:13Z</cp:lastPrinted>
  <dcterms:created xsi:type="dcterms:W3CDTF">2014-12-19T17:04:18Z</dcterms:created>
  <dcterms:modified xsi:type="dcterms:W3CDTF">2015-10-22T20:39:28Z</dcterms:modified>
</cp:coreProperties>
</file>