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475" r:id="rId2"/>
    <p:sldId id="540" r:id="rId3"/>
    <p:sldId id="623" r:id="rId4"/>
    <p:sldId id="478" r:id="rId5"/>
    <p:sldId id="629" r:id="rId6"/>
    <p:sldId id="515" r:id="rId7"/>
    <p:sldId id="514" r:id="rId8"/>
    <p:sldId id="548" r:id="rId9"/>
    <p:sldId id="613" r:id="rId10"/>
    <p:sldId id="614" r:id="rId11"/>
    <p:sldId id="615" r:id="rId12"/>
    <p:sldId id="558" r:id="rId13"/>
    <p:sldId id="559" r:id="rId14"/>
    <p:sldId id="561" r:id="rId15"/>
    <p:sldId id="617" r:id="rId16"/>
    <p:sldId id="634" r:id="rId17"/>
    <p:sldId id="633" r:id="rId18"/>
    <p:sldId id="637" r:id="rId19"/>
    <p:sldId id="638" r:id="rId20"/>
    <p:sldId id="639" r:id="rId21"/>
    <p:sldId id="599" r:id="rId22"/>
    <p:sldId id="600" r:id="rId23"/>
    <p:sldId id="632" r:id="rId24"/>
    <p:sldId id="596" r:id="rId25"/>
    <p:sldId id="620" r:id="rId26"/>
    <p:sldId id="619" r:id="rId27"/>
    <p:sldId id="569" r:id="rId28"/>
  </p:sldIdLst>
  <p:sldSz cx="9144000" cy="6858000" type="screen4x3"/>
  <p:notesSz cx="9931400" cy="6794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B72C"/>
    <a:srgbClr val="008080"/>
    <a:srgbClr val="560A17"/>
    <a:srgbClr val="B8C9FA"/>
    <a:srgbClr val="99FF99"/>
    <a:srgbClr val="DDE1E3"/>
    <a:srgbClr val="D2D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88" autoAdjust="0"/>
    <p:restoredTop sz="88576" autoAdjust="0"/>
  </p:normalViewPr>
  <p:slideViewPr>
    <p:cSldViewPr>
      <p:cViewPr varScale="1">
        <p:scale>
          <a:sx n="66" d="100"/>
          <a:sy n="66" d="100"/>
        </p:scale>
        <p:origin x="86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5495" y="0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30B58-A642-4525-AA30-7B1D1DF1B6E3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3596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5495" y="6453596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24476-035B-4E11-B6A9-DF0295AE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5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5495" y="0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CEE8D-BF97-4CF8-A74C-A9CB5ADCD20A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140" y="3227388"/>
            <a:ext cx="7945120" cy="3057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3596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5495" y="6453596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66DBF-3B60-49A6-AE93-6FF62994A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2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66DBF-3B60-49A6-AE93-6FF62994AD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57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11-5-14 Lp132</a:t>
            </a:r>
          </a:p>
          <a:p>
            <a:r>
              <a:rPr lang="nl-NL" dirty="0" err="1" smtClean="0"/>
              <a:t>Lysotracker</a:t>
            </a:r>
            <a:r>
              <a:rPr lang="nl-NL" dirty="0" smtClean="0"/>
              <a:t> 50nM 1h 37C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66DBF-3B60-49A6-AE93-6FF62994AD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68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en-US" sz="1200" b="1" dirty="0" smtClean="0"/>
              <a:t> HK2        </a:t>
            </a:r>
            <a:r>
              <a:rPr lang="nl-NL" altLang="en-US" sz="1200" b="1" dirty="0" smtClean="0">
                <a:solidFill>
                  <a:srgbClr val="FF0000"/>
                </a:solidFill>
              </a:rPr>
              <a:t>LYSOSENSOR + LYSOTRACKER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en-US" sz="1200" b="1" dirty="0" smtClean="0"/>
              <a:t> 1/ 3/ 5 </a:t>
            </a:r>
            <a:r>
              <a:rPr lang="nl-NL" altLang="en-US" sz="1200" b="1" dirty="0" err="1" smtClean="0"/>
              <a:t>days</a:t>
            </a:r>
            <a:r>
              <a:rPr lang="nl-NL" altLang="en-US" sz="1200" b="1" dirty="0" smtClean="0"/>
              <a:t>            </a:t>
            </a:r>
            <a:r>
              <a:rPr lang="nl-NL" altLang="en-US" sz="1200" b="1" dirty="0" smtClean="0">
                <a:solidFill>
                  <a:srgbClr val="FF0000"/>
                </a:solidFill>
              </a:rPr>
              <a:t>Lp136/ Lp137</a:t>
            </a:r>
            <a:r>
              <a:rPr lang="nl-NL" altLang="en-US" sz="1200" b="1" dirty="0" smtClean="0"/>
              <a:t>            </a:t>
            </a:r>
            <a:r>
              <a:rPr lang="nl-NL" altLang="en-US" sz="1200" b="1" dirty="0" smtClean="0">
                <a:solidFill>
                  <a:srgbClr val="FF0000"/>
                </a:solidFill>
              </a:rPr>
              <a:t>23-7-14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dirty="0" err="1" smtClean="0"/>
              <a:t>Lysotracker</a:t>
            </a:r>
            <a:r>
              <a:rPr lang="nl-NL" dirty="0" smtClean="0"/>
              <a:t> 50nM 1h 37C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66DBF-3B60-49A6-AE93-6FF62994AD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11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en-US" sz="1200" b="1" dirty="0" smtClean="0"/>
              <a:t> HK2        </a:t>
            </a:r>
            <a:r>
              <a:rPr lang="nl-NL" altLang="en-US" sz="1200" b="1" dirty="0" smtClean="0">
                <a:solidFill>
                  <a:srgbClr val="FF0000"/>
                </a:solidFill>
              </a:rPr>
              <a:t>LYSOSENSOR + LYSOTRACKER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en-US" sz="1200" b="1" dirty="0" smtClean="0"/>
              <a:t> 1/ 3/ 5 </a:t>
            </a:r>
            <a:r>
              <a:rPr lang="nl-NL" altLang="en-US" sz="1200" b="1" dirty="0" err="1" smtClean="0"/>
              <a:t>days</a:t>
            </a:r>
            <a:r>
              <a:rPr lang="nl-NL" altLang="en-US" sz="1200" b="1" dirty="0" smtClean="0"/>
              <a:t>            </a:t>
            </a:r>
            <a:r>
              <a:rPr lang="nl-NL" altLang="en-US" sz="1200" b="1" dirty="0" smtClean="0">
                <a:solidFill>
                  <a:srgbClr val="FF0000"/>
                </a:solidFill>
              </a:rPr>
              <a:t>Lp136/ Lp137</a:t>
            </a:r>
            <a:r>
              <a:rPr lang="nl-NL" altLang="en-US" sz="1200" b="1" dirty="0" smtClean="0"/>
              <a:t>            </a:t>
            </a:r>
            <a:r>
              <a:rPr lang="nl-NL" altLang="en-US" sz="1200" b="1" dirty="0" smtClean="0">
                <a:solidFill>
                  <a:srgbClr val="FF0000"/>
                </a:solidFill>
              </a:rPr>
              <a:t>23-7-14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dirty="0" err="1" smtClean="0"/>
              <a:t>Lysotracker</a:t>
            </a:r>
            <a:r>
              <a:rPr lang="nl-NL" dirty="0" smtClean="0"/>
              <a:t> 50nM 1h 37C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66DBF-3B60-49A6-AE93-6FF62994AD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110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nl-NL" sz="1200" dirty="0" smtClean="0"/>
              <a:t>Wb lc3b 30-12-15</a:t>
            </a:r>
          </a:p>
          <a:p>
            <a:pPr algn="l"/>
            <a:r>
              <a:rPr lang="nl-NL" sz="1200" dirty="0" smtClean="0"/>
              <a:t>11-5-14 Lp132 DAY 3 LAMP2 LC3B</a:t>
            </a:r>
          </a:p>
          <a:p>
            <a:pPr algn="l">
              <a:spcBef>
                <a:spcPct val="0"/>
              </a:spcBef>
            </a:pPr>
            <a:r>
              <a:rPr lang="nl-NL" altLang="en-US" sz="1200" b="1" dirty="0" err="1" smtClean="0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Autophagy</a:t>
            </a:r>
            <a:r>
              <a:rPr lang="nl-NL" altLang="en-US" sz="1200" b="1" dirty="0" smtClean="0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altLang="en-US" sz="1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intracellular degradation system</a:t>
            </a:r>
          </a:p>
          <a:p>
            <a:pPr algn="l">
              <a:spcBef>
                <a:spcPct val="0"/>
              </a:spcBef>
            </a:pPr>
            <a:r>
              <a:rPr lang="en-US" altLang="en-US" sz="1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Unnecessary/ dysfunctional cytoplasmic components to lysosomes</a:t>
            </a:r>
          </a:p>
          <a:p>
            <a:pPr algn="l">
              <a:spcBef>
                <a:spcPct val="0"/>
              </a:spcBef>
            </a:pPr>
            <a:r>
              <a:rPr lang="nl-NL" altLang="en-US" sz="1200" b="1" dirty="0" smtClean="0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LC3B </a:t>
            </a:r>
            <a:r>
              <a:rPr lang="nl-NL" altLang="en-US" sz="1200" b="1" i="1" dirty="0" smtClean="0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II</a:t>
            </a:r>
            <a:r>
              <a:rPr lang="nl-NL" altLang="en-US" sz="1200" b="1" dirty="0" smtClean="0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altLang="en-US" sz="1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recruited to </a:t>
            </a:r>
            <a:r>
              <a:rPr lang="en-US" altLang="en-US" sz="12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autophagosomal</a:t>
            </a:r>
            <a:r>
              <a:rPr lang="en-US" altLang="en-US" sz="1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membranes</a:t>
            </a:r>
          </a:p>
          <a:p>
            <a:pPr algn="ctr"/>
            <a:endParaRPr lang="en-US" sz="1200" b="1" dirty="0" smtClean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sz="1200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increase in LC3-II + decrease in LC3-I expression as the hallmark of autophagy</a:t>
            </a:r>
            <a:endParaRPr lang="nl-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66DBF-3B60-49A6-AE93-6FF62994ADD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11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nl-NL" sz="1200" dirty="0" smtClean="0"/>
              <a:t>26-12-13 WB LAMP-2</a:t>
            </a:r>
          </a:p>
          <a:p>
            <a:pPr algn="l"/>
            <a:r>
              <a:rPr lang="nl-NL" sz="1200" dirty="0" smtClean="0"/>
              <a:t>11-5-14 Lp132 DAY 3 LAMP2 LC3B</a:t>
            </a:r>
          </a:p>
          <a:p>
            <a:pPr algn="l">
              <a:spcBef>
                <a:spcPct val="0"/>
              </a:spcBef>
            </a:pPr>
            <a:r>
              <a:rPr lang="nl-NL" altLang="en-US" sz="1200" b="1" dirty="0" err="1" smtClean="0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Autophagy</a:t>
            </a:r>
            <a:r>
              <a:rPr lang="nl-NL" altLang="en-US" sz="1200" b="1" dirty="0" smtClean="0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altLang="en-US" sz="1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intracellular degradation system</a:t>
            </a:r>
          </a:p>
          <a:p>
            <a:pPr algn="l">
              <a:spcBef>
                <a:spcPct val="0"/>
              </a:spcBef>
            </a:pPr>
            <a:r>
              <a:rPr lang="en-US" altLang="en-US" sz="1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Unnecessary/ dysfunctional cytoplasmic components to lysosomes</a:t>
            </a:r>
          </a:p>
          <a:p>
            <a:pPr algn="l">
              <a:spcBef>
                <a:spcPct val="0"/>
              </a:spcBef>
            </a:pPr>
            <a:r>
              <a:rPr lang="nl-NL" altLang="en-US" sz="1200" b="1" dirty="0" smtClean="0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LC3B </a:t>
            </a:r>
            <a:r>
              <a:rPr lang="nl-NL" altLang="en-US" sz="1200" b="1" i="1" dirty="0" smtClean="0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II</a:t>
            </a:r>
            <a:r>
              <a:rPr lang="nl-NL" altLang="en-US" sz="1200" b="1" dirty="0" smtClean="0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altLang="en-US" sz="1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recruited to </a:t>
            </a:r>
            <a:r>
              <a:rPr lang="en-US" altLang="en-US" sz="12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autophagosomal</a:t>
            </a:r>
            <a:r>
              <a:rPr lang="en-US" altLang="en-US" sz="1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membranes</a:t>
            </a:r>
          </a:p>
          <a:p>
            <a:pPr algn="l"/>
            <a:endParaRPr lang="nl-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66DBF-3B60-49A6-AE93-6FF62994ADD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517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nl-NL" dirty="0" smtClean="0"/>
              <a:t>GLUCOSE MDCK   25-10-14</a:t>
            </a:r>
          </a:p>
          <a:p>
            <a:pPr algn="l"/>
            <a:r>
              <a:rPr lang="nl-NL" dirty="0" smtClean="0"/>
              <a:t>ATP</a:t>
            </a:r>
            <a:r>
              <a:rPr lang="nl-NL" baseline="0" dirty="0" smtClean="0"/>
              <a:t> MDCK HK2   22-11-14</a:t>
            </a:r>
          </a:p>
          <a:p>
            <a:pPr algn="l"/>
            <a:r>
              <a:rPr lang="nl-NL" baseline="0" dirty="0" smtClean="0"/>
              <a:t>MITOCH DAMAGE   29-10-14</a:t>
            </a:r>
            <a:endParaRPr lang="nl-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66DBF-3B60-49A6-AE93-6FF62994ADD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84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nl-NL" dirty="0" smtClean="0"/>
              <a:t>EGF</a:t>
            </a:r>
            <a:r>
              <a:rPr lang="nl-NL" baseline="0" dirty="0" smtClean="0"/>
              <a:t> 20ng/ml</a:t>
            </a:r>
          </a:p>
          <a:p>
            <a:pPr algn="l"/>
            <a:r>
              <a:rPr lang="nl-NL" baseline="0" dirty="0" err="1" smtClean="0"/>
              <a:t>MbC</a:t>
            </a:r>
            <a:r>
              <a:rPr lang="nl-NL" baseline="0" dirty="0" smtClean="0"/>
              <a:t> 10mM</a:t>
            </a:r>
            <a:endParaRPr lang="nl-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66DBF-3B60-49A6-AE93-6FF62994ADD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671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5570322" y="7011547"/>
            <a:ext cx="4262226" cy="369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68BA916-D25C-4034-AA48-32D2EA621CB1}" type="slidenum">
              <a:rPr lang="nl-NL" sz="1200"/>
              <a:pPr algn="r" eaLnBrk="1" hangingPunct="1"/>
              <a:t>18</a:t>
            </a:fld>
            <a:endParaRPr lang="nl-NL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7190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5570322" y="7011547"/>
            <a:ext cx="4262226" cy="369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68BA916-D25C-4034-AA48-32D2EA621CB1}" type="slidenum">
              <a:rPr lang="nl-NL" sz="1200"/>
              <a:pPr algn="r" eaLnBrk="1" hangingPunct="1"/>
              <a:t>19</a:t>
            </a:fld>
            <a:endParaRPr lang="nl-NL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2267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5570322" y="7011547"/>
            <a:ext cx="4262226" cy="369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68BA916-D25C-4034-AA48-32D2EA621CB1}" type="slidenum">
              <a:rPr lang="nl-NL" sz="1200"/>
              <a:pPr algn="r" eaLnBrk="1" hangingPunct="1"/>
              <a:t>20</a:t>
            </a:fld>
            <a:endParaRPr lang="nl-NL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None/>
            </a:pPr>
            <a:r>
              <a:rPr lang="en-US" sz="1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Two steps for maturation of IL-1β</a:t>
            </a:r>
            <a:r>
              <a:rPr lang="en-US" sz="1200" dirty="0" smtClean="0"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>
                <a:latin typeface="Tahoma" panose="020B0604030504040204" pitchFamily="34" charset="0"/>
                <a:cs typeface="Tahoma" panose="020B0604030504040204" pitchFamily="34" charset="0"/>
              </a:rPr>
              <a:t>first signal leads to synthesis of pro-IL-1β and other components of the </a:t>
            </a:r>
            <a:r>
              <a:rPr lang="en-US" sz="12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inflammasome</a:t>
            </a:r>
            <a:r>
              <a:rPr lang="en-US" sz="1200" dirty="0" smtClean="0">
                <a:latin typeface="Tahoma" panose="020B0604030504040204" pitchFamily="34" charset="0"/>
                <a:cs typeface="Tahoma" panose="020B0604030504040204" pitchFamily="34" charset="0"/>
              </a:rPr>
              <a:t>, such as NLRP3 itself;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>
                <a:latin typeface="Tahoma" panose="020B0604030504040204" pitchFamily="34" charset="0"/>
                <a:cs typeface="Tahoma" panose="020B0604030504040204" pitchFamily="34" charset="0"/>
              </a:rPr>
              <a:t>second signal results in the assembly of the NLRP3 </a:t>
            </a:r>
            <a:r>
              <a:rPr lang="en-US" sz="12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inflammasome</a:t>
            </a:r>
            <a:r>
              <a:rPr lang="en-US" sz="1200" dirty="0" smtClean="0">
                <a:latin typeface="Tahoma" panose="020B0604030504040204" pitchFamily="34" charset="0"/>
                <a:cs typeface="Tahoma" panose="020B0604030504040204" pitchFamily="34" charset="0"/>
              </a:rPr>
              <a:t>, caspase-1 activation and IL-1β secretion</a:t>
            </a:r>
            <a:r>
              <a:rPr lang="en-US" sz="1200" dirty="0" smtClean="0"/>
              <a:t>.</a:t>
            </a:r>
          </a:p>
          <a:p>
            <a:pPr eaLnBrk="1" hangingPunct="1"/>
            <a:endParaRPr lang="nl-NL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82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5570322" y="7011547"/>
            <a:ext cx="4262226" cy="369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68BA916-D25C-4034-AA48-32D2EA621CB1}" type="slidenum">
              <a:rPr lang="nl-NL" sz="1200"/>
              <a:pPr algn="r" eaLnBrk="1" hangingPunct="1"/>
              <a:t>2</a:t>
            </a:fld>
            <a:endParaRPr lang="nl-NL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Obesity</a:t>
            </a:r>
            <a:r>
              <a:rPr lang="nl-N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nl-N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dyslipidemia</a:t>
            </a:r>
            <a:r>
              <a:rPr lang="nl-N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</a:t>
            </a:r>
            <a:r>
              <a:rPr lang="nl-N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induce</a:t>
            </a:r>
            <a:r>
              <a:rPr lang="nl-N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kidney</a:t>
            </a:r>
            <a:r>
              <a:rPr lang="nl-N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injury</a:t>
            </a:r>
            <a:r>
              <a:rPr lang="nl-N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independently</a:t>
            </a:r>
            <a:r>
              <a:rPr lang="nl-N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nl-NL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hypertension</a:t>
            </a:r>
            <a:r>
              <a:rPr lang="nl-N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nl-N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diabetes.</a:t>
            </a:r>
          </a:p>
          <a:p>
            <a:pPr eaLnBrk="1" hangingPunct="1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Metabolic syndrome is a cluster of conditions — increased blood pressure, a high blood sugar level, excess body fat around the waist and abnormal cholesterol levels — that occur together, increasing your risk of heart disease, stroke and diabetes.</a:t>
            </a:r>
            <a:endParaRPr lang="nl-NL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2829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nl-NL" dirty="0" smtClean="0"/>
              <a:t>EGF</a:t>
            </a:r>
            <a:r>
              <a:rPr lang="nl-NL" baseline="0" dirty="0" smtClean="0"/>
              <a:t> 20ng/ml</a:t>
            </a:r>
          </a:p>
          <a:p>
            <a:pPr algn="l"/>
            <a:r>
              <a:rPr lang="nl-NL" baseline="0" dirty="0" err="1" smtClean="0"/>
              <a:t>MbC</a:t>
            </a:r>
            <a:r>
              <a:rPr lang="nl-NL" baseline="0" dirty="0" smtClean="0"/>
              <a:t> 10mM</a:t>
            </a:r>
            <a:endParaRPr lang="nl-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66DBF-3B60-49A6-AE93-6FF62994ADD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110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nl-NL" dirty="0" smtClean="0"/>
              <a:t>EGF</a:t>
            </a:r>
            <a:r>
              <a:rPr lang="nl-NL" baseline="0" dirty="0" smtClean="0"/>
              <a:t> 20ng/ml</a:t>
            </a:r>
          </a:p>
          <a:p>
            <a:pPr algn="l"/>
            <a:r>
              <a:rPr lang="nl-NL" baseline="0" dirty="0" err="1" smtClean="0"/>
              <a:t>MbC</a:t>
            </a:r>
            <a:r>
              <a:rPr lang="nl-NL" baseline="0" dirty="0" smtClean="0"/>
              <a:t> 10mM</a:t>
            </a:r>
            <a:endParaRPr lang="nl-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66DBF-3B60-49A6-AE93-6FF62994ADD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110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nl-NL" dirty="0" smtClean="0"/>
              <a:t>EGF</a:t>
            </a:r>
            <a:r>
              <a:rPr lang="nl-NL" baseline="0" dirty="0" smtClean="0"/>
              <a:t> 20ng/ml</a:t>
            </a:r>
          </a:p>
          <a:p>
            <a:pPr algn="l"/>
            <a:r>
              <a:rPr lang="nl-NL" baseline="0" dirty="0" err="1" smtClean="0"/>
              <a:t>MbC</a:t>
            </a:r>
            <a:r>
              <a:rPr lang="nl-NL" baseline="0" dirty="0" smtClean="0"/>
              <a:t> 10mM</a:t>
            </a:r>
            <a:endParaRPr lang="nl-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66DBF-3B60-49A6-AE93-6FF62994ADD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604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nl-NL" dirty="0" err="1" smtClean="0"/>
              <a:t>Autophagy</a:t>
            </a:r>
            <a:r>
              <a:rPr lang="nl-NL" dirty="0" smtClean="0"/>
              <a:t> </a:t>
            </a:r>
            <a:r>
              <a:rPr lang="nl-NL" dirty="0" err="1" smtClean="0"/>
              <a:t>prevent</a:t>
            </a:r>
            <a:r>
              <a:rPr lang="nl-NL" dirty="0" smtClean="0"/>
              <a:t> </a:t>
            </a:r>
            <a:r>
              <a:rPr lang="nl-NL" dirty="0" err="1" smtClean="0"/>
              <a:t>inflammasome</a:t>
            </a:r>
            <a:r>
              <a:rPr lang="nl-NL" dirty="0" smtClean="0"/>
              <a:t> </a:t>
            </a:r>
            <a:r>
              <a:rPr lang="nl-NL" dirty="0" err="1" smtClean="0"/>
              <a:t>activation</a:t>
            </a:r>
            <a:endParaRPr lang="nl-NL" dirty="0" smtClean="0"/>
          </a:p>
          <a:p>
            <a:pPr algn="l"/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degradate</a:t>
            </a:r>
            <a:r>
              <a:rPr lang="nl-NL" dirty="0" smtClean="0"/>
              <a:t> IL1b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66DBF-3B60-49A6-AE93-6FF62994ADD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71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5570322" y="7011547"/>
            <a:ext cx="4262226" cy="369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68BA916-D25C-4034-AA48-32D2EA621CB1}" type="slidenum">
              <a:rPr lang="nl-NL" sz="1200"/>
              <a:pPr algn="r" eaLnBrk="1" hangingPunct="1"/>
              <a:t>3</a:t>
            </a:fld>
            <a:endParaRPr lang="nl-NL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Obesity</a:t>
            </a:r>
            <a:r>
              <a:rPr lang="nl-N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nl-N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dyslipidemia</a:t>
            </a:r>
            <a:r>
              <a:rPr lang="nl-N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</a:t>
            </a:r>
            <a:r>
              <a:rPr lang="nl-N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induce</a:t>
            </a:r>
            <a:r>
              <a:rPr lang="nl-N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kidney</a:t>
            </a:r>
            <a:r>
              <a:rPr lang="nl-N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injury</a:t>
            </a:r>
            <a:r>
              <a:rPr lang="nl-N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independently</a:t>
            </a:r>
            <a:r>
              <a:rPr lang="nl-N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nl-NL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hypertension</a:t>
            </a:r>
            <a:r>
              <a:rPr lang="nl-N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nl-N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diabetes.</a:t>
            </a:r>
          </a:p>
          <a:p>
            <a:pPr eaLnBrk="1" hangingPunct="1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Metabolic syndrome is a cluster of conditions — increased blood pressure, a high blood sugar level, excess body fat around the waist and abnormal cholesterol levels — that occur together, increasing your risk of heart disease, stroke and diabetes.</a:t>
            </a:r>
            <a:endParaRPr lang="nl-NL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123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5570322" y="7011547"/>
            <a:ext cx="4262226" cy="369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68BA916-D25C-4034-AA48-32D2EA621CB1}" type="slidenum">
              <a:rPr lang="nl-NL" sz="1200"/>
              <a:pPr algn="r" eaLnBrk="1" hangingPunct="1"/>
              <a:t>4</a:t>
            </a:fld>
            <a:endParaRPr lang="nl-NL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>
              <a:spcBef>
                <a:spcPct val="0"/>
              </a:spcBef>
            </a:pPr>
            <a:r>
              <a:rPr lang="nl-NL" sz="1200" dirty="0" smtClean="0">
                <a:latin typeface="Tahoma" panose="020B0604030504040204" pitchFamily="34" charset="0"/>
              </a:rPr>
              <a:t>43% energy </a:t>
            </a:r>
            <a:r>
              <a:rPr lang="nl-NL" sz="1200" dirty="0" err="1" smtClean="0">
                <a:latin typeface="Tahoma" panose="020B0604030504040204" pitchFamily="34" charset="0"/>
              </a:rPr>
              <a:t>from</a:t>
            </a:r>
            <a:r>
              <a:rPr lang="nl-NL" sz="1200" dirty="0" smtClean="0">
                <a:latin typeface="Tahoma" panose="020B0604030504040204" pitchFamily="34" charset="0"/>
              </a:rPr>
              <a:t> fat vs. 11% in control</a:t>
            </a:r>
          </a:p>
          <a:p>
            <a:pPr marL="285750" indent="-285750">
              <a:spcBef>
                <a:spcPct val="0"/>
              </a:spcBef>
            </a:pPr>
            <a:r>
              <a:rPr lang="nl-NL" sz="1200" dirty="0" smtClean="0">
                <a:latin typeface="Tahoma" panose="020B0604030504040204" pitchFamily="34" charset="0"/>
              </a:rPr>
              <a:t>0,15% extra cholesterol</a:t>
            </a:r>
          </a:p>
          <a:p>
            <a:pPr marL="285750" indent="-285750">
              <a:spcBef>
                <a:spcPct val="0"/>
              </a:spcBef>
            </a:pPr>
            <a:r>
              <a:rPr lang="nl-NL" sz="1200" dirty="0" err="1" smtClean="0">
                <a:latin typeface="Tahoma" panose="020B0604030504040204" pitchFamily="34" charset="0"/>
              </a:rPr>
              <a:t>Weight</a:t>
            </a:r>
            <a:r>
              <a:rPr lang="nl-NL" sz="1200" dirty="0" smtClean="0">
                <a:latin typeface="Tahoma" panose="020B0604030504040204" pitchFamily="34" charset="0"/>
              </a:rPr>
              <a:t> </a:t>
            </a:r>
            <a:r>
              <a:rPr lang="nl-NL" sz="1200" dirty="0" err="1" smtClean="0">
                <a:latin typeface="Tahoma" panose="020B0604030504040204" pitchFamily="34" charset="0"/>
              </a:rPr>
              <a:t>gain</a:t>
            </a:r>
            <a:r>
              <a:rPr lang="nl-NL" sz="1200" dirty="0" smtClean="0">
                <a:latin typeface="Tahoma" panose="020B0604030504040204" pitchFamily="34" charset="0"/>
              </a:rPr>
              <a:t>, </a:t>
            </a:r>
            <a:r>
              <a:rPr lang="nl-NL" sz="1200" dirty="0" err="1" smtClean="0">
                <a:latin typeface="Tahoma" panose="020B0604030504040204" pitchFamily="34" charset="0"/>
              </a:rPr>
              <a:t>insulin</a:t>
            </a:r>
            <a:r>
              <a:rPr lang="nl-NL" sz="1200" dirty="0" smtClean="0">
                <a:latin typeface="Tahoma" panose="020B0604030504040204" pitchFamily="34" charset="0"/>
              </a:rPr>
              <a:t> </a:t>
            </a:r>
            <a:r>
              <a:rPr lang="nl-NL" sz="1200" dirty="0" err="1" smtClean="0">
                <a:latin typeface="Tahoma" panose="020B0604030504040204" pitchFamily="34" charset="0"/>
              </a:rPr>
              <a:t>resistance</a:t>
            </a:r>
            <a:r>
              <a:rPr lang="nl-NL" sz="1200" dirty="0" smtClean="0">
                <a:latin typeface="Tahoma" panose="020B0604030504040204" pitchFamily="34" charset="0"/>
              </a:rPr>
              <a:t>, </a:t>
            </a:r>
            <a:r>
              <a:rPr lang="nl-NL" sz="1200" dirty="0" err="1" smtClean="0">
                <a:latin typeface="Tahoma" panose="020B0604030504040204" pitchFamily="34" charset="0"/>
              </a:rPr>
              <a:t>dyslipidemia</a:t>
            </a:r>
            <a:endParaRPr lang="nl-NL" sz="1200" dirty="0" smtClean="0">
              <a:latin typeface="Tahoma" panose="020B0604030504040204" pitchFamily="34" charset="0"/>
            </a:endParaRPr>
          </a:p>
          <a:p>
            <a:pPr marL="285750" indent="-285750">
              <a:spcBef>
                <a:spcPct val="0"/>
              </a:spcBef>
            </a:pPr>
            <a:endParaRPr lang="nl-NL" sz="800" dirty="0" smtClean="0"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</a:pPr>
            <a:r>
              <a:rPr lang="nl-NL" sz="1200" dirty="0" smtClean="0">
                <a:latin typeface="Tahoma" panose="020B0604030504040204" pitchFamily="34" charset="0"/>
              </a:rPr>
              <a:t>  </a:t>
            </a:r>
            <a:r>
              <a:rPr lang="nl-NL" sz="1200" dirty="0" err="1" smtClean="0">
                <a:latin typeface="Tahoma" panose="020B0604030504040204" pitchFamily="34" charset="0"/>
              </a:rPr>
              <a:t>Renal</a:t>
            </a:r>
            <a:r>
              <a:rPr lang="nl-NL" sz="1200" dirty="0" smtClean="0">
                <a:latin typeface="Tahoma" panose="020B0604030504040204" pitchFamily="34" charset="0"/>
              </a:rPr>
              <a:t> </a:t>
            </a:r>
            <a:r>
              <a:rPr lang="nl-NL" sz="1200" dirty="0" err="1" smtClean="0">
                <a:latin typeface="Tahoma" panose="020B0604030504040204" pitchFamily="34" charset="0"/>
              </a:rPr>
              <a:t>steatosis</a:t>
            </a:r>
            <a:r>
              <a:rPr lang="nl-NL" sz="1200" dirty="0" smtClean="0">
                <a:latin typeface="Tahoma" panose="020B0604030504040204" pitchFamily="34" charset="0"/>
              </a:rPr>
              <a:t>, </a:t>
            </a:r>
          </a:p>
          <a:p>
            <a:pPr>
              <a:spcBef>
                <a:spcPct val="0"/>
              </a:spcBef>
            </a:pPr>
            <a:r>
              <a:rPr lang="nl-NL" sz="1200" dirty="0" smtClean="0">
                <a:latin typeface="Tahoma" panose="020B0604030504040204" pitchFamily="34" charset="0"/>
              </a:rPr>
              <a:t>  Cholesterol &amp; </a:t>
            </a:r>
            <a:r>
              <a:rPr lang="nl-NL" sz="1200" dirty="0" err="1" smtClean="0">
                <a:latin typeface="Tahoma" panose="020B0604030504040204" pitchFamily="34" charset="0"/>
              </a:rPr>
              <a:t>phospholipid</a:t>
            </a:r>
            <a:r>
              <a:rPr lang="nl-NL" sz="1200" dirty="0" smtClean="0">
                <a:latin typeface="Tahoma" panose="020B0604030504040204" pitchFamily="34" charset="0"/>
              </a:rPr>
              <a:t> </a:t>
            </a:r>
            <a:r>
              <a:rPr lang="nl-NL" sz="1200" dirty="0" err="1" smtClean="0">
                <a:latin typeface="Tahoma" panose="020B0604030504040204" pitchFamily="34" charset="0"/>
              </a:rPr>
              <a:t>accumulation</a:t>
            </a:r>
            <a:r>
              <a:rPr lang="nl-NL" sz="1200" dirty="0" smtClean="0">
                <a:latin typeface="Tahoma" panose="020B0604030504040204" pitchFamily="34" charset="0"/>
              </a:rPr>
              <a:t> in </a:t>
            </a:r>
            <a:r>
              <a:rPr lang="nl-NL" sz="1200" dirty="0" err="1" smtClean="0">
                <a:latin typeface="Tahoma" panose="020B0604030504040204" pitchFamily="34" charset="0"/>
              </a:rPr>
              <a:t>proximal</a:t>
            </a:r>
            <a:r>
              <a:rPr lang="nl-NL" sz="1200" dirty="0" smtClean="0">
                <a:latin typeface="Tahoma" panose="020B0604030504040204" pitchFamily="34" charset="0"/>
              </a:rPr>
              <a:t> </a:t>
            </a:r>
            <a:r>
              <a:rPr lang="nl-NL" sz="1200" dirty="0" err="1" smtClean="0">
                <a:latin typeface="Tahoma" panose="020B0604030504040204" pitchFamily="34" charset="0"/>
              </a:rPr>
              <a:t>tubules</a:t>
            </a:r>
            <a:endParaRPr lang="nl-NL" sz="1200" dirty="0" smtClean="0"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</a:pPr>
            <a:r>
              <a:rPr lang="nl-NL" sz="1200" dirty="0" smtClean="0">
                <a:latin typeface="Tahoma" panose="020B0604030504040204" pitchFamily="34" charset="0"/>
              </a:rPr>
              <a:t>  </a:t>
            </a:r>
            <a:r>
              <a:rPr lang="nl-NL" sz="1200" dirty="0" err="1" smtClean="0">
                <a:latin typeface="Tahoma" panose="020B0604030504040204" pitchFamily="34" charset="0"/>
              </a:rPr>
              <a:t>Renal</a:t>
            </a:r>
            <a:r>
              <a:rPr lang="nl-NL" sz="1200" dirty="0" smtClean="0">
                <a:latin typeface="Tahoma" panose="020B0604030504040204" pitchFamily="34" charset="0"/>
              </a:rPr>
              <a:t> </a:t>
            </a:r>
            <a:r>
              <a:rPr lang="nl-NL" sz="1200" dirty="0" err="1" smtClean="0">
                <a:latin typeface="Tahoma" panose="020B0604030504040204" pitchFamily="34" charset="0"/>
              </a:rPr>
              <a:t>inflammation</a:t>
            </a:r>
            <a:r>
              <a:rPr lang="nl-NL" sz="1200" dirty="0" smtClean="0">
                <a:latin typeface="Tahoma" panose="020B0604030504040204" pitchFamily="34" charset="0"/>
              </a:rPr>
              <a:t> &amp; fibrosis</a:t>
            </a:r>
          </a:p>
          <a:p>
            <a:pPr>
              <a:spcBef>
                <a:spcPct val="0"/>
              </a:spcBef>
            </a:pPr>
            <a:r>
              <a:rPr lang="nl-NL" sz="1200" dirty="0" smtClean="0">
                <a:latin typeface="Tahoma" panose="020B0604030504040204" pitchFamily="34" charset="0"/>
              </a:rPr>
              <a:t>  </a:t>
            </a:r>
            <a:r>
              <a:rPr lang="sk-SK" sz="1200" dirty="0" smtClean="0">
                <a:latin typeface="Tahoma" panose="020B0604030504040204" pitchFamily="34" charset="0"/>
              </a:rPr>
              <a:t>Microalbuminuria</a:t>
            </a:r>
            <a:r>
              <a:rPr lang="nl-NL" sz="1200" dirty="0" smtClean="0">
                <a:latin typeface="Tahoma" panose="020B0604030504040204" pitchFamily="34" charset="0"/>
              </a:rPr>
              <a:t> &amp; </a:t>
            </a:r>
            <a:r>
              <a:rPr lang="sk-SK" sz="1200" dirty="0" smtClean="0">
                <a:latin typeface="Tahoma" panose="020B0604030504040204" pitchFamily="34" charset="0"/>
              </a:rPr>
              <a:t>Increased sodium excretion</a:t>
            </a:r>
          </a:p>
          <a:p>
            <a:pPr eaLnBrk="1" hangingPunct="1"/>
            <a:r>
              <a:rPr lang="nl-NL" dirty="0" smtClean="0">
                <a:latin typeface="Arial" panose="020B0604020202020204" pitchFamily="34" charset="0"/>
              </a:rPr>
              <a:t>Ko </a:t>
            </a:r>
            <a:r>
              <a:rPr lang="nl-NL" dirty="0" err="1" smtClean="0">
                <a:latin typeface="Arial" panose="020B0604020202020204" pitchFamily="34" charset="0"/>
              </a:rPr>
              <a:t>mice</a:t>
            </a:r>
            <a:endParaRPr lang="nl-NL" dirty="0" smtClean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</a:pPr>
            <a:r>
              <a:rPr lang="nl-NL" sz="1200" dirty="0" err="1" smtClean="0">
                <a:latin typeface="Tahoma" panose="020B0604030504040204" pitchFamily="34" charset="0"/>
              </a:rPr>
              <a:t>Less</a:t>
            </a:r>
            <a:r>
              <a:rPr lang="nl-NL" sz="1200" dirty="0" smtClean="0">
                <a:latin typeface="Tahoma" panose="020B0604030504040204" pitchFamily="34" charset="0"/>
              </a:rPr>
              <a:t> </a:t>
            </a:r>
            <a:r>
              <a:rPr lang="nl-NL" sz="1200" dirty="0" err="1" smtClean="0">
                <a:latin typeface="Tahoma" panose="020B0604030504040204" pitchFamily="34" charset="0"/>
              </a:rPr>
              <a:t>renal</a:t>
            </a:r>
            <a:r>
              <a:rPr lang="nl-NL" sz="1200" dirty="0" smtClean="0">
                <a:latin typeface="Tahoma" panose="020B0604030504040204" pitchFamily="34" charset="0"/>
              </a:rPr>
              <a:t> </a:t>
            </a:r>
            <a:r>
              <a:rPr lang="nl-NL" sz="1200" dirty="0" err="1" smtClean="0">
                <a:latin typeface="Tahoma" panose="020B0604030504040204" pitchFamily="34" charset="0"/>
              </a:rPr>
              <a:t>steatosis</a:t>
            </a:r>
            <a:r>
              <a:rPr lang="nl-NL" sz="1200" dirty="0" smtClean="0">
                <a:latin typeface="Tahoma" panose="020B0604030504040204" pitchFamily="34" charset="0"/>
              </a:rPr>
              <a:t>, </a:t>
            </a:r>
            <a:r>
              <a:rPr lang="nl-NL" sz="1200" dirty="0" err="1" smtClean="0">
                <a:latin typeface="Tahoma" panose="020B0604030504040204" pitchFamily="34" charset="0"/>
              </a:rPr>
              <a:t>less</a:t>
            </a:r>
            <a:r>
              <a:rPr lang="nl-NL" sz="1200" dirty="0" smtClean="0">
                <a:latin typeface="Tahoma" panose="020B0604030504040204" pitchFamily="34" charset="0"/>
              </a:rPr>
              <a:t> </a:t>
            </a:r>
            <a:r>
              <a:rPr lang="nl-NL" sz="1200" dirty="0" err="1" smtClean="0">
                <a:latin typeface="Tahoma" panose="020B0604030504040204" pitchFamily="34" charset="0"/>
              </a:rPr>
              <a:t>tubular</a:t>
            </a:r>
            <a:r>
              <a:rPr lang="nl-NL" sz="1200" dirty="0" smtClean="0">
                <a:latin typeface="Tahoma" panose="020B0604030504040204" pitchFamily="34" charset="0"/>
              </a:rPr>
              <a:t> cholesterol &amp; </a:t>
            </a:r>
            <a:r>
              <a:rPr lang="nl-NL" sz="1200" dirty="0" err="1" smtClean="0">
                <a:latin typeface="Tahoma" panose="020B0604030504040204" pitchFamily="34" charset="0"/>
              </a:rPr>
              <a:t>phospholipids</a:t>
            </a:r>
            <a:endParaRPr lang="nl-NL" sz="1200" dirty="0" smtClean="0">
              <a:latin typeface="Tahoma" panose="020B0604030504040204" pitchFamily="34" charset="0"/>
            </a:endParaRPr>
          </a:p>
          <a:p>
            <a:pPr marL="285750" indent="-285750">
              <a:spcBef>
                <a:spcPct val="0"/>
              </a:spcBef>
            </a:pPr>
            <a:r>
              <a:rPr lang="nl-NL" sz="1200" dirty="0" err="1" smtClean="0">
                <a:latin typeface="Tahoma" panose="020B0604030504040204" pitchFamily="34" charset="0"/>
              </a:rPr>
              <a:t>Less</a:t>
            </a:r>
            <a:r>
              <a:rPr lang="nl-NL" sz="1200" dirty="0" smtClean="0">
                <a:latin typeface="Tahoma" panose="020B0604030504040204" pitchFamily="34" charset="0"/>
              </a:rPr>
              <a:t> </a:t>
            </a:r>
            <a:r>
              <a:rPr lang="nl-NL" sz="1200" dirty="0" err="1" smtClean="0">
                <a:latin typeface="Tahoma" panose="020B0604030504040204" pitchFamily="34" charset="0"/>
              </a:rPr>
              <a:t>renal</a:t>
            </a:r>
            <a:r>
              <a:rPr lang="nl-NL" sz="1200" dirty="0" smtClean="0">
                <a:latin typeface="Tahoma" panose="020B0604030504040204" pitchFamily="34" charset="0"/>
              </a:rPr>
              <a:t> </a:t>
            </a:r>
            <a:r>
              <a:rPr lang="nl-NL" sz="1200" dirty="0" err="1" smtClean="0">
                <a:latin typeface="Tahoma" panose="020B0604030504040204" pitchFamily="34" charset="0"/>
              </a:rPr>
              <a:t>inflammation</a:t>
            </a:r>
            <a:r>
              <a:rPr lang="nl-NL" sz="1200" dirty="0" smtClean="0">
                <a:latin typeface="Tahoma" panose="020B0604030504040204" pitchFamily="34" charset="0"/>
              </a:rPr>
              <a:t> &amp; fibrosis</a:t>
            </a:r>
          </a:p>
          <a:p>
            <a:pPr marL="285750" indent="-285750">
              <a:spcBef>
                <a:spcPct val="0"/>
              </a:spcBef>
            </a:pPr>
            <a:r>
              <a:rPr lang="nl-NL" sz="1200" dirty="0" err="1" smtClean="0">
                <a:latin typeface="Tahoma" panose="020B0604030504040204" pitchFamily="34" charset="0"/>
              </a:rPr>
              <a:t>Less</a:t>
            </a:r>
            <a:r>
              <a:rPr lang="nl-NL" sz="1200" dirty="0" smtClean="0">
                <a:latin typeface="Tahoma" panose="020B0604030504040204" pitchFamily="34" charset="0"/>
              </a:rPr>
              <a:t> m</a:t>
            </a:r>
            <a:r>
              <a:rPr lang="sk-SK" sz="1200" dirty="0" smtClean="0">
                <a:latin typeface="Tahoma" panose="020B0604030504040204" pitchFamily="34" charset="0"/>
              </a:rPr>
              <a:t>icroalbuminuria</a:t>
            </a:r>
            <a:endParaRPr lang="nl-NL" sz="1200" dirty="0" smtClean="0">
              <a:latin typeface="Tahoma" panose="020B0604030504040204" pitchFamily="34" charset="0"/>
            </a:endParaRPr>
          </a:p>
          <a:p>
            <a:pPr eaLnBrk="1" hangingPunct="1"/>
            <a:endParaRPr lang="nl-NL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386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5570322" y="7011547"/>
            <a:ext cx="4262226" cy="369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68BA916-D25C-4034-AA48-32D2EA621CB1}" type="slidenum">
              <a:rPr lang="nl-NL" sz="1200"/>
              <a:pPr algn="r" eaLnBrk="1" hangingPunct="1"/>
              <a:t>5</a:t>
            </a:fld>
            <a:endParaRPr lang="nl-NL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Obesity</a:t>
            </a:r>
            <a:r>
              <a:rPr lang="nl-N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nl-N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dyslipidemia</a:t>
            </a:r>
            <a:r>
              <a:rPr lang="nl-N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</a:t>
            </a:r>
            <a:r>
              <a:rPr lang="nl-N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induce</a:t>
            </a:r>
            <a:r>
              <a:rPr lang="nl-N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kidney</a:t>
            </a:r>
            <a:r>
              <a:rPr lang="nl-N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injury</a:t>
            </a:r>
            <a:r>
              <a:rPr lang="nl-N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independently</a:t>
            </a:r>
            <a:r>
              <a:rPr lang="nl-N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nl-NL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hypertension</a:t>
            </a:r>
            <a:r>
              <a:rPr lang="nl-N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nl-N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diabetes.</a:t>
            </a:r>
          </a:p>
          <a:p>
            <a:pPr eaLnBrk="1" hangingPunct="1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Metabolic syndrome is a cluster of conditions — increased blood pressure, a high blood sugar level, excess body fat around the waist and abnormal cholesterol levels — that occur together, increasing your risk of heart disease, stroke and diabetes.</a:t>
            </a:r>
            <a:endParaRPr lang="nl-NL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171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53ECD17-1A1A-4F1A-AD54-DEE1A5A67325}" type="slidenum">
              <a:rPr lang="nl-NL" b="0" smtClean="0"/>
              <a:pPr/>
              <a:t>7</a:t>
            </a:fld>
            <a:endParaRPr lang="nl-NL" b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30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24h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66DBF-3B60-49A6-AE93-6FF62994AD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1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DAY 3</a:t>
            </a:r>
          </a:p>
          <a:p>
            <a:r>
              <a:rPr lang="nl-NL" dirty="0" smtClean="0"/>
              <a:t>HK2 23-11-14</a:t>
            </a:r>
          </a:p>
          <a:p>
            <a:r>
              <a:rPr lang="nl-NL" dirty="0" smtClean="0"/>
              <a:t>TEC 5-5-14</a:t>
            </a:r>
          </a:p>
          <a:p>
            <a:r>
              <a:rPr lang="nl-NL" dirty="0" smtClean="0"/>
              <a:t>MDCK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66DBF-3B60-49A6-AE93-6FF62994AD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26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11-5-14 Lp132</a:t>
            </a:r>
          </a:p>
          <a:p>
            <a:r>
              <a:rPr lang="nl-NL" dirty="0" err="1" smtClean="0"/>
              <a:t>Lysotracker</a:t>
            </a:r>
            <a:r>
              <a:rPr lang="nl-NL" dirty="0" smtClean="0"/>
              <a:t> 50nM 1h 37C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66DBF-3B60-49A6-AE93-6FF62994AD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59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CAB2-6F30-4E5E-A15D-2EBB7FA5B2CB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445B0-7017-41CD-94DE-B92167EA6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57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CAB2-6F30-4E5E-A15D-2EBB7FA5B2CB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445B0-7017-41CD-94DE-B92167EA6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9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CAB2-6F30-4E5E-A15D-2EBB7FA5B2CB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445B0-7017-41CD-94DE-B92167EA6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16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CAB2-6F30-4E5E-A15D-2EBB7FA5B2CB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445B0-7017-41CD-94DE-B92167EA6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01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CAB2-6F30-4E5E-A15D-2EBB7FA5B2CB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445B0-7017-41CD-94DE-B92167EA6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11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CAB2-6F30-4E5E-A15D-2EBB7FA5B2CB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445B0-7017-41CD-94DE-B92167EA6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55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CAB2-6F30-4E5E-A15D-2EBB7FA5B2CB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445B0-7017-41CD-94DE-B92167EA6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00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CAB2-6F30-4E5E-A15D-2EBB7FA5B2CB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445B0-7017-41CD-94DE-B92167EA6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51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CAB2-6F30-4E5E-A15D-2EBB7FA5B2CB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445B0-7017-41CD-94DE-B92167EA6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03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CAB2-6F30-4E5E-A15D-2EBB7FA5B2CB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445B0-7017-41CD-94DE-B92167EA6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71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CAB2-6F30-4E5E-A15D-2EBB7FA5B2CB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445B0-7017-41CD-94DE-B92167EA6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1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ECAB2-6F30-4E5E-A15D-2EBB7FA5B2CB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445B0-7017-41CD-94DE-B92167EA6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79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3.tiff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5.png"/><Relationship Id="rId10" Type="http://schemas.openxmlformats.org/officeDocument/2006/relationships/image" Target="../media/image28.png"/><Relationship Id="rId4" Type="http://schemas.openxmlformats.org/officeDocument/2006/relationships/image" Target="../media/image24.tiff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tiff"/><Relationship Id="rId5" Type="http://schemas.openxmlformats.org/officeDocument/2006/relationships/image" Target="../media/image33.tiff"/><Relationship Id="rId10" Type="http://schemas.openxmlformats.org/officeDocument/2006/relationships/image" Target="../media/image38.jpeg"/><Relationship Id="rId4" Type="http://schemas.openxmlformats.org/officeDocument/2006/relationships/image" Target="../media/image32.tiff"/><Relationship Id="rId9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1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1.emf"/><Relationship Id="rId4" Type="http://schemas.openxmlformats.org/officeDocument/2006/relationships/image" Target="../media/image42.png"/><Relationship Id="rId9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microsoft.com/office/2007/relationships/hdphoto" Target="../media/hdphoto2.wdp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tint val="66000"/>
                <a:satMod val="160000"/>
                <a:lumMod val="54000"/>
              </a:schemeClr>
            </a:gs>
            <a:gs pos="7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64490"/>
            <a:ext cx="9144000" cy="4664710"/>
          </a:xfrm>
        </p:spPr>
        <p:txBody>
          <a:bodyPr>
            <a:noAutofit/>
          </a:bodyPr>
          <a:lstStyle/>
          <a:p>
            <a:r>
              <a:rPr lang="en-US" sz="2600" b="1" dirty="0"/>
              <a:t>4</a:t>
            </a:r>
            <a:r>
              <a:rPr lang="en-US" sz="2600" b="1" baseline="30000" dirty="0"/>
              <a:t>th</a:t>
            </a:r>
            <a:r>
              <a:rPr lang="en-US" sz="2600" b="1" dirty="0"/>
              <a:t>international conference on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600" b="1" dirty="0" smtClean="0">
                <a:solidFill>
                  <a:srgbClr val="FF0000"/>
                </a:solidFill>
              </a:rPr>
              <a:t>Nephrology &amp; T</a:t>
            </a:r>
            <a:r>
              <a:rPr lang="nl-NL" sz="3600" b="1" dirty="0" smtClean="0">
                <a:solidFill>
                  <a:srgbClr val="FF0000"/>
                </a:solidFill>
              </a:rPr>
              <a:t>herapeutics</a:t>
            </a:r>
            <a:r>
              <a:rPr lang="nl-NL" sz="3600" b="1" dirty="0" smtClean="0"/>
              <a:t/>
            </a:r>
            <a:br>
              <a:rPr lang="nl-NL" sz="3600" b="1" dirty="0" smtClean="0"/>
            </a:br>
            <a:r>
              <a:rPr lang="da-DK" sz="2400" dirty="0"/>
              <a:t>September 14-16, 2015 Baltimore, </a:t>
            </a:r>
            <a:r>
              <a:rPr lang="da-DK" sz="2400" dirty="0" smtClean="0"/>
              <a:t>USA</a:t>
            </a:r>
            <a:br>
              <a:rPr lang="da-DK" sz="2400" dirty="0" smtClean="0"/>
            </a:b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en-US" sz="2400" b="1" dirty="0">
                <a:solidFill>
                  <a:srgbClr val="FFFF00"/>
                </a:solidFill>
              </a:rPr>
              <a:t/>
            </a:r>
            <a:br>
              <a:rPr lang="en-US" sz="2400" b="1" dirty="0">
                <a:solidFill>
                  <a:srgbClr val="FFFF00"/>
                </a:solidFill>
              </a:rPr>
            </a:b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Renal dysfunction and metabolic syndrome: the chicken or the egg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400" b="1" dirty="0" smtClean="0"/>
              <a:t>Elena </a:t>
            </a:r>
            <a:r>
              <a:rPr lang="en-US" sz="2400" b="1" dirty="0" err="1" smtClean="0"/>
              <a:t>Rampanelli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000" b="1" dirty="0"/>
              <a:t>Academic Medical Center,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University </a:t>
            </a:r>
            <a:r>
              <a:rPr lang="en-US" sz="2000" b="1" dirty="0"/>
              <a:t>of Amsterdam,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The </a:t>
            </a:r>
            <a:r>
              <a:rPr lang="en-US" sz="2000" b="1" dirty="0"/>
              <a:t>Netherlands</a:t>
            </a:r>
            <a:br>
              <a:rPr lang="en-US" sz="2000" b="1" dirty="0"/>
            </a:br>
            <a:r>
              <a:rPr lang="en-US" sz="2000" dirty="0"/>
              <a:t> </a:t>
            </a:r>
            <a:br>
              <a:rPr lang="en-US" sz="2000" dirty="0"/>
            </a:br>
            <a:endParaRPr lang="nl-NL" sz="2000" dirty="0">
              <a:solidFill>
                <a:srgbClr val="7030A0"/>
              </a:solidFill>
            </a:endParaRPr>
          </a:p>
        </p:txBody>
      </p:sp>
      <p:sp>
        <p:nvSpPr>
          <p:cNvPr id="3" name="AutoShape 4" descr="https://www.wearesomehow.com/wp-content/uploads/2014/08/amc.jpg"/>
          <p:cNvSpPr>
            <a:spLocks noChangeAspect="1" noChangeArrowheads="1"/>
          </p:cNvSpPr>
          <p:nvPr/>
        </p:nvSpPr>
        <p:spPr bwMode="auto">
          <a:xfrm>
            <a:off x="155575" y="-1798638"/>
            <a:ext cx="577215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https://www.wearesomehow.com/wp-content/uploads/2014/08/amc.jpg"/>
          <p:cNvSpPr>
            <a:spLocks noChangeAspect="1" noChangeArrowheads="1"/>
          </p:cNvSpPr>
          <p:nvPr/>
        </p:nvSpPr>
        <p:spPr bwMode="auto">
          <a:xfrm>
            <a:off x="307975" y="-1646238"/>
            <a:ext cx="577215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3" name="Picture 11" descr="http://www.roosaldershoff.nl/beeldmateriaal/2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69" y="5517232"/>
            <a:ext cx="2515038" cy="135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http://pic.pimg.tw/cmc100122/1308047518-15347d8906f64558bc41dda0def08d9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70" y="5517232"/>
            <a:ext cx="359635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Image result for regensburg universitatsklinik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6" y="5481261"/>
            <a:ext cx="3071668" cy="138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14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25823" y="-27384"/>
            <a:ext cx="9169823" cy="93610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"/>
          <p:cNvSpPr txBox="1">
            <a:spLocks noChangeArrowheads="1"/>
          </p:cNvSpPr>
          <p:nvPr/>
        </p:nvSpPr>
        <p:spPr bwMode="auto">
          <a:xfrm>
            <a:off x="235644" y="189801"/>
            <a:ext cx="8569325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Enlargement of the </a:t>
            </a:r>
            <a:r>
              <a:rPr lang="en-US" altLang="en-US" sz="2200" b="1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lysosomal</a:t>
            </a:r>
            <a:r>
              <a:rPr lang="en-US" altLang="en-US" sz="22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compartment upon </a:t>
            </a:r>
            <a:r>
              <a:rPr lang="en-US" altLang="en-US" sz="22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LDL</a:t>
            </a:r>
            <a:endParaRPr lang="en-US" altLang="en-US" sz="22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32906" y="6093296"/>
            <a:ext cx="4374469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14"/>
          <p:cNvSpPr/>
          <p:nvPr/>
        </p:nvSpPr>
        <p:spPr>
          <a:xfrm>
            <a:off x="936000" y="3492000"/>
            <a:ext cx="26920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     </a:t>
            </a:r>
            <a:r>
              <a:rPr lang="en-US" sz="1600" b="1" dirty="0" err="1" smtClean="0"/>
              <a:t>ctr</a:t>
            </a:r>
            <a:r>
              <a:rPr lang="en-US" sz="1600" b="1" dirty="0" smtClean="0"/>
              <a:t>         </a:t>
            </a:r>
            <a:r>
              <a:rPr lang="en-US" sz="1600" b="1" dirty="0" err="1" smtClean="0"/>
              <a:t>nLDL</a:t>
            </a:r>
            <a:r>
              <a:rPr lang="en-US" sz="1600" b="1" dirty="0" smtClean="0"/>
              <a:t>      </a:t>
            </a:r>
            <a:r>
              <a:rPr lang="en-US" sz="1600" b="1" dirty="0" err="1"/>
              <a:t>oxLDL</a:t>
            </a:r>
            <a:endParaRPr lang="en-US" sz="1600" b="1" dirty="0" smtClean="0"/>
          </a:p>
        </p:txBody>
      </p:sp>
      <p:sp>
        <p:nvSpPr>
          <p:cNvPr id="39" name="Line 10"/>
          <p:cNvSpPr>
            <a:spLocks noChangeShapeType="1"/>
          </p:cNvSpPr>
          <p:nvPr/>
        </p:nvSpPr>
        <p:spPr bwMode="auto">
          <a:xfrm flipH="1" flipV="1">
            <a:off x="1380471" y="3798408"/>
            <a:ext cx="216694" cy="2123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10"/>
          <p:cNvSpPr>
            <a:spLocks noChangeShapeType="1"/>
          </p:cNvSpPr>
          <p:nvPr/>
        </p:nvSpPr>
        <p:spPr bwMode="auto">
          <a:xfrm flipV="1">
            <a:off x="1860637" y="3789040"/>
            <a:ext cx="111074" cy="3498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 flipV="1">
            <a:off x="2123728" y="3783958"/>
            <a:ext cx="576064" cy="4629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-25822" y="908720"/>
            <a:ext cx="916982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nl-NL" altLang="en-US" b="1" dirty="0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HK2 </a:t>
            </a:r>
            <a:r>
              <a:rPr lang="nl-NL" altLang="en-US" b="1" dirty="0" smtClean="0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cells – day 3</a:t>
            </a:r>
          </a:p>
          <a:p>
            <a:pPr algn="ctr">
              <a:spcBef>
                <a:spcPct val="0"/>
              </a:spcBef>
            </a:pPr>
            <a:endParaRPr lang="nl-NL" altLang="en-US" sz="1000" b="1" dirty="0">
              <a:solidFill>
                <a:srgbClr val="00B0F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nl-NL" altLang="en-US" b="1" dirty="0" err="1" smtClean="0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LysoTracker</a:t>
            </a:r>
            <a:r>
              <a:rPr lang="nl-NL" altLang="en-US" b="1" dirty="0" smtClean="0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Red </a:t>
            </a:r>
          </a:p>
          <a:p>
            <a:pPr algn="ctr">
              <a:spcBef>
                <a:spcPct val="0"/>
              </a:spcBef>
            </a:pPr>
            <a:r>
              <a:rPr lang="en-US" altLang="en-US" sz="16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labeling </a:t>
            </a:r>
            <a:r>
              <a:rPr lang="en-US" altLang="en-US" sz="1600" b="1" dirty="0">
                <a:latin typeface="Tahoma" panose="020B0604030504040204" pitchFamily="34" charset="0"/>
                <a:cs typeface="Tahoma" panose="020B0604030504040204" pitchFamily="34" charset="0"/>
              </a:rPr>
              <a:t>and tracking acidic organelles in live cells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09600" y="1916832"/>
            <a:ext cx="8834400" cy="3600450"/>
            <a:chOff x="309600" y="1916832"/>
            <a:chExt cx="8834400" cy="3600450"/>
          </a:xfrm>
        </p:grpSpPr>
        <p:grpSp>
          <p:nvGrpSpPr>
            <p:cNvPr id="2" name="Group 1"/>
            <p:cNvGrpSpPr/>
            <p:nvPr/>
          </p:nvGrpSpPr>
          <p:grpSpPr>
            <a:xfrm>
              <a:off x="309600" y="1916832"/>
              <a:ext cx="8834400" cy="3600450"/>
              <a:chOff x="309600" y="2998800"/>
              <a:chExt cx="8834400" cy="3600450"/>
            </a:xfrm>
          </p:grpSpPr>
          <p:pic>
            <p:nvPicPr>
              <p:cNvPr id="11267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2400" y="3358800"/>
                <a:ext cx="4053465" cy="2815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69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600" y="2998800"/>
                <a:ext cx="3324225" cy="36004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5" name="Group 4"/>
              <p:cNvGrpSpPr/>
              <p:nvPr/>
            </p:nvGrpSpPr>
            <p:grpSpPr>
              <a:xfrm>
                <a:off x="7791351" y="3703965"/>
                <a:ext cx="1352649" cy="877163"/>
                <a:chOff x="7452320" y="3390091"/>
                <a:chExt cx="1352649" cy="877163"/>
              </a:xfrm>
            </p:grpSpPr>
            <p:sp>
              <p:nvSpPr>
                <p:cNvPr id="3" name="Rectangle 2"/>
                <p:cNvSpPr/>
                <p:nvPr/>
              </p:nvSpPr>
              <p:spPr>
                <a:xfrm>
                  <a:off x="7452320" y="3429000"/>
                  <a:ext cx="216024" cy="216024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7452320" y="3717032"/>
                  <a:ext cx="216024" cy="216024"/>
                </a:xfrm>
                <a:prstGeom prst="rect">
                  <a:avLst/>
                </a:prstGeom>
                <a:solidFill>
                  <a:srgbClr val="99FF99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7452320" y="4005064"/>
                  <a:ext cx="216024" cy="216024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" name="TextBox 3"/>
                <p:cNvSpPr txBox="1"/>
                <p:nvPr/>
              </p:nvSpPr>
              <p:spPr>
                <a:xfrm>
                  <a:off x="7668344" y="3390091"/>
                  <a:ext cx="1136625" cy="8771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1700" b="1" dirty="0" smtClean="0"/>
                    <a:t>Ctr LPDS</a:t>
                  </a:r>
                </a:p>
                <a:p>
                  <a:r>
                    <a:rPr lang="nl-NL" sz="1700" b="1" dirty="0" err="1" smtClean="0"/>
                    <a:t>nLDL</a:t>
                  </a:r>
                  <a:endParaRPr lang="nl-NL" sz="1700" b="1" dirty="0" smtClean="0"/>
                </a:p>
                <a:p>
                  <a:r>
                    <a:rPr lang="nl-NL" sz="1700" b="1" dirty="0" err="1" smtClean="0"/>
                    <a:t>oxLDL</a:t>
                  </a:r>
                  <a:endParaRPr lang="en-US" sz="1700" b="1" dirty="0"/>
                </a:p>
              </p:txBody>
            </p:sp>
          </p:grpSp>
          <p:sp>
            <p:nvSpPr>
              <p:cNvPr id="36" name="TextBox 35"/>
              <p:cNvSpPr txBox="1"/>
              <p:nvPr/>
            </p:nvSpPr>
            <p:spPr>
              <a:xfrm>
                <a:off x="536309" y="3018438"/>
                <a:ext cx="3099587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1600" b="1" dirty="0">
                    <a:solidFill>
                      <a:srgbClr val="0070C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nl-NL" sz="1600" b="1" dirty="0" smtClean="0">
                    <a:solidFill>
                      <a:srgbClr val="0070C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1600" b="1" dirty="0" err="1" smtClean="0">
                    <a:solidFill>
                      <a:srgbClr val="0070C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days</a:t>
                </a:r>
                <a:endParaRPr lang="en-US" sz="1600" b="1" dirty="0">
                  <a:solidFill>
                    <a:srgbClr val="0070C0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>
                <a:off x="5148064" y="5877272"/>
                <a:ext cx="1080120" cy="338554"/>
                <a:chOff x="5148064" y="5877272"/>
                <a:chExt cx="1080120" cy="338554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>
                  <a:off x="5148064" y="5877272"/>
                  <a:ext cx="108012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TextBox 16"/>
                <p:cNvSpPr txBox="1"/>
                <p:nvPr/>
              </p:nvSpPr>
              <p:spPr>
                <a:xfrm>
                  <a:off x="5148064" y="5877272"/>
                  <a:ext cx="108012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NL" sz="1600" b="1" dirty="0" smtClean="0"/>
                    <a:t>3 </a:t>
                  </a:r>
                  <a:r>
                    <a:rPr lang="nl-NL" sz="1600" b="1" dirty="0" err="1" smtClean="0"/>
                    <a:t>days</a:t>
                  </a:r>
                  <a:endParaRPr lang="en-US" sz="1600" b="1" dirty="0"/>
                </a:p>
              </p:txBody>
            </p:sp>
          </p:grpSp>
          <p:sp>
            <p:nvSpPr>
              <p:cNvPr id="25" name="TextBox 24"/>
              <p:cNvSpPr txBox="1"/>
              <p:nvPr/>
            </p:nvSpPr>
            <p:spPr>
              <a:xfrm>
                <a:off x="4283968" y="3090446"/>
                <a:ext cx="309958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1600" b="1" dirty="0" err="1" smtClean="0">
                    <a:solidFill>
                      <a:srgbClr val="0070C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LysoTracker</a:t>
                </a:r>
                <a:r>
                  <a:rPr lang="nl-NL" sz="1600" b="1" dirty="0" smtClean="0">
                    <a:solidFill>
                      <a:srgbClr val="0070C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Red  MFI</a:t>
                </a:r>
                <a:endParaRPr lang="en-US" sz="1600" b="1" dirty="0">
                  <a:solidFill>
                    <a:srgbClr val="0070C0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3491880" y="5076000"/>
              <a:ext cx="4379304" cy="3581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35595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-25822" y="908720"/>
            <a:ext cx="916982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nl-NL" altLang="en-US" b="1" dirty="0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HK2 </a:t>
            </a:r>
            <a:r>
              <a:rPr lang="nl-NL" altLang="en-US" b="1" dirty="0" err="1" smtClean="0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cells</a:t>
            </a:r>
            <a:r>
              <a:rPr lang="nl-NL" altLang="en-US" b="1" dirty="0" smtClean="0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nl-NL" altLang="en-US" b="1" dirty="0" err="1" smtClean="0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day</a:t>
            </a:r>
            <a:r>
              <a:rPr lang="nl-NL" altLang="en-US" b="1" dirty="0" smtClean="0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3/5</a:t>
            </a:r>
          </a:p>
          <a:p>
            <a:pPr algn="ctr">
              <a:spcBef>
                <a:spcPct val="0"/>
              </a:spcBef>
            </a:pPr>
            <a:endParaRPr lang="nl-NL" altLang="en-US" sz="1000" b="1" dirty="0">
              <a:solidFill>
                <a:srgbClr val="00B0F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nl-NL" altLang="en-US" b="1" dirty="0" err="1" smtClean="0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LysoTracker</a:t>
            </a:r>
            <a:r>
              <a:rPr lang="nl-NL" altLang="en-US" b="1" dirty="0" smtClean="0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Red </a:t>
            </a:r>
          </a:p>
          <a:p>
            <a:pPr algn="ctr">
              <a:spcBef>
                <a:spcPct val="0"/>
              </a:spcBef>
            </a:pPr>
            <a:r>
              <a:rPr lang="en-US" altLang="en-US" sz="16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labeling </a:t>
            </a:r>
            <a:r>
              <a:rPr lang="en-US" altLang="en-US" sz="1600" b="1" dirty="0">
                <a:latin typeface="Tahoma" panose="020B0604030504040204" pitchFamily="34" charset="0"/>
                <a:cs typeface="Tahoma" panose="020B0604030504040204" pitchFamily="34" charset="0"/>
              </a:rPr>
              <a:t>and tracking acidic organelles in live cells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-25823" y="-27384"/>
            <a:ext cx="9169823" cy="93610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"/>
          <p:cNvSpPr txBox="1">
            <a:spLocks noChangeArrowheads="1"/>
          </p:cNvSpPr>
          <p:nvPr/>
        </p:nvSpPr>
        <p:spPr bwMode="auto">
          <a:xfrm>
            <a:off x="235644" y="189801"/>
            <a:ext cx="8569325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Enlargement of the </a:t>
            </a:r>
            <a:r>
              <a:rPr lang="en-US" altLang="en-US" sz="2200" b="1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lysosomal</a:t>
            </a:r>
            <a:r>
              <a:rPr lang="en-US" altLang="en-US" sz="22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compartment upon </a:t>
            </a:r>
            <a:r>
              <a:rPr lang="en-US" altLang="en-US" sz="22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LDL</a:t>
            </a:r>
            <a:endParaRPr lang="en-US" altLang="en-US" sz="22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32906" y="6093296"/>
            <a:ext cx="4374469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ine 10"/>
          <p:cNvSpPr>
            <a:spLocks noChangeShapeType="1"/>
          </p:cNvSpPr>
          <p:nvPr/>
        </p:nvSpPr>
        <p:spPr bwMode="auto">
          <a:xfrm flipH="1" flipV="1">
            <a:off x="1380471" y="3798408"/>
            <a:ext cx="216694" cy="2123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283968" y="5326030"/>
            <a:ext cx="3816424" cy="1415338"/>
            <a:chOff x="1724694" y="5326030"/>
            <a:chExt cx="3816424" cy="1415338"/>
          </a:xfrm>
        </p:grpSpPr>
        <p:grpSp>
          <p:nvGrpSpPr>
            <p:cNvPr id="2" name="Group 1"/>
            <p:cNvGrpSpPr/>
            <p:nvPr/>
          </p:nvGrpSpPr>
          <p:grpSpPr>
            <a:xfrm>
              <a:off x="1724694" y="5326030"/>
              <a:ext cx="3816424" cy="1318121"/>
              <a:chOff x="52583" y="2597413"/>
              <a:chExt cx="3816424" cy="1318121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951810" y="2949455"/>
                <a:ext cx="2698183" cy="966079"/>
                <a:chOff x="3538537" y="3192233"/>
                <a:chExt cx="3425446" cy="1049598"/>
              </a:xfrm>
            </p:grpSpPr>
            <p:grpSp>
              <p:nvGrpSpPr>
                <p:cNvPr id="51" name="Group 50"/>
                <p:cNvGrpSpPr/>
                <p:nvPr/>
              </p:nvGrpSpPr>
              <p:grpSpPr>
                <a:xfrm>
                  <a:off x="3538538" y="3259832"/>
                  <a:ext cx="2927399" cy="457200"/>
                  <a:chOff x="3538538" y="3200400"/>
                  <a:chExt cx="2927399" cy="457200"/>
                </a:xfrm>
              </p:grpSpPr>
              <p:pic>
                <p:nvPicPr>
                  <p:cNvPr id="58" name="Picture 2" descr="C:\Documents and Settings\erampanelli\My Documents\westernblots\wb26-12-13 exp6-12-13 MLB\LAMP2 CROP 2a.tif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538538" y="3200400"/>
                    <a:ext cx="2066925" cy="4572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9" name="Picture 3" descr="C:\Documents and Settings\erampanelli\My Documents\westernblots\wb26-12-13 exp6-12-13 MLB\LAMP2 CROP 2b.tif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580112" y="3200400"/>
                    <a:ext cx="885825" cy="4572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52" name="Group 51"/>
                <p:cNvGrpSpPr/>
                <p:nvPr/>
              </p:nvGrpSpPr>
              <p:grpSpPr>
                <a:xfrm>
                  <a:off x="3563888" y="3717032"/>
                  <a:ext cx="2880320" cy="489867"/>
                  <a:chOff x="3347864" y="3875237"/>
                  <a:chExt cx="3192061" cy="777899"/>
                </a:xfrm>
              </p:grpSpPr>
              <p:pic>
                <p:nvPicPr>
                  <p:cNvPr id="56" name="Picture 6" descr="C:\Documents and Settings\erampanelli\My Documents\westernblots\wb26-12-13 exp6-12-13 MLB\bactin M3 a.tif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rightnessContrast bright="2000" contrast="13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47864" y="3875237"/>
                    <a:ext cx="2286000" cy="77152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7" name="Picture 7" descr="C:\Documents and Settings\erampanelli\My Documents\westernblots\wb26-12-13 exp6-12-13 MLB\bactin M3 b.tif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brightnessContrast bright="2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616000" y="3881611"/>
                    <a:ext cx="923925" cy="77152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53" name="Rectangle 52"/>
                <p:cNvSpPr/>
                <p:nvPr/>
              </p:nvSpPr>
              <p:spPr>
                <a:xfrm>
                  <a:off x="3538537" y="3717032"/>
                  <a:ext cx="3179241" cy="457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3538538" y="3259832"/>
                  <a:ext cx="76200" cy="94706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6459927" y="3192233"/>
                  <a:ext cx="504056" cy="1049598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1" name="TextBox 40"/>
              <p:cNvSpPr txBox="1"/>
              <p:nvPr/>
            </p:nvSpPr>
            <p:spPr>
              <a:xfrm>
                <a:off x="1129143" y="2597413"/>
                <a:ext cx="2739864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700" b="1" dirty="0" smtClean="0"/>
                  <a:t>Ctr         </a:t>
                </a:r>
                <a:r>
                  <a:rPr lang="nl-NL" sz="1700" b="1" dirty="0" err="1" smtClean="0"/>
                  <a:t>nLDL</a:t>
                </a:r>
                <a:r>
                  <a:rPr lang="nl-NL" sz="1700" b="1" dirty="0"/>
                  <a:t> </a:t>
                </a:r>
                <a:r>
                  <a:rPr lang="nl-NL" sz="1700" b="1" dirty="0" smtClean="0"/>
                  <a:t>     </a:t>
                </a:r>
                <a:r>
                  <a:rPr lang="nl-NL" sz="1700" b="1" dirty="0" err="1" smtClean="0"/>
                  <a:t>oxLDL</a:t>
                </a:r>
                <a:endParaRPr lang="en-US" sz="1700" b="1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52583" y="3045113"/>
                <a:ext cx="1394675" cy="815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000" b="1" dirty="0" smtClean="0">
                    <a:solidFill>
                      <a:srgbClr val="0070C0"/>
                    </a:solidFill>
                  </a:rPr>
                  <a:t>LAMP-2</a:t>
                </a:r>
              </a:p>
              <a:p>
                <a:endParaRPr lang="nl-NL" sz="1000" b="1" dirty="0"/>
              </a:p>
              <a:p>
                <a:r>
                  <a:rPr lang="nl-NL" sz="1700" b="1" dirty="0" smtClean="0"/>
                  <a:t>    </a:t>
                </a:r>
                <a:r>
                  <a:rPr lang="el-GR" sz="1700" b="1" dirty="0" smtClean="0"/>
                  <a:t>β</a:t>
                </a:r>
                <a:r>
                  <a:rPr lang="nl-NL" sz="1700" b="1" dirty="0" smtClean="0"/>
                  <a:t>-actin</a:t>
                </a:r>
                <a:endParaRPr lang="nl-NL" sz="1000" b="1" dirty="0"/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2694639" y="6560804"/>
              <a:ext cx="2237401" cy="1805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09600" y="1916832"/>
            <a:ext cx="8834400" cy="3600450"/>
            <a:chOff x="309600" y="1916832"/>
            <a:chExt cx="8834400" cy="3600450"/>
          </a:xfrm>
        </p:grpSpPr>
        <p:grpSp>
          <p:nvGrpSpPr>
            <p:cNvPr id="7" name="Group 6"/>
            <p:cNvGrpSpPr/>
            <p:nvPr/>
          </p:nvGrpSpPr>
          <p:grpSpPr>
            <a:xfrm>
              <a:off x="309600" y="1916832"/>
              <a:ext cx="8834400" cy="3600450"/>
              <a:chOff x="309600" y="2996902"/>
              <a:chExt cx="8834400" cy="3600450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309600" y="2996902"/>
                <a:ext cx="3329539" cy="3600450"/>
                <a:chOff x="309600" y="2996902"/>
                <a:chExt cx="3329539" cy="3600450"/>
              </a:xfrm>
            </p:grpSpPr>
            <p:pic>
              <p:nvPicPr>
                <p:cNvPr id="11270" name="Picture 6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9600" y="2996902"/>
                  <a:ext cx="3324225" cy="36004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9" name="Rectangle 14"/>
                <p:cNvSpPr/>
                <p:nvPr/>
              </p:nvSpPr>
              <p:spPr>
                <a:xfrm>
                  <a:off x="940835" y="3492297"/>
                  <a:ext cx="2692071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600" b="1" dirty="0" smtClean="0"/>
                    <a:t>     </a:t>
                  </a:r>
                  <a:r>
                    <a:rPr lang="en-US" sz="1600" b="1" dirty="0" err="1" smtClean="0"/>
                    <a:t>ctr</a:t>
                  </a:r>
                  <a:r>
                    <a:rPr lang="en-US" sz="1600" b="1" dirty="0" smtClean="0"/>
                    <a:t>         </a:t>
                  </a:r>
                  <a:r>
                    <a:rPr lang="en-US" sz="1600" b="1" dirty="0" err="1" smtClean="0"/>
                    <a:t>nLDL</a:t>
                  </a:r>
                  <a:r>
                    <a:rPr lang="en-US" sz="1600" b="1" dirty="0" smtClean="0"/>
                    <a:t>      </a:t>
                  </a:r>
                  <a:r>
                    <a:rPr lang="en-US" sz="1600" b="1" dirty="0" err="1"/>
                    <a:t>oxLDL</a:t>
                  </a:r>
                  <a:endParaRPr lang="en-US" sz="1600" b="1" dirty="0" smtClean="0"/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539552" y="3018438"/>
                  <a:ext cx="309958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NL" sz="1600" b="1" dirty="0" smtClean="0">
                      <a:solidFill>
                        <a:srgbClr val="0070C0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5 </a:t>
                  </a:r>
                  <a:r>
                    <a:rPr lang="nl-NL" sz="1600" b="1" dirty="0" err="1" smtClean="0">
                      <a:solidFill>
                        <a:srgbClr val="0070C0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days</a:t>
                  </a:r>
                  <a:endParaRPr lang="en-US" sz="1600" b="1" dirty="0">
                    <a:solidFill>
                      <a:srgbClr val="0070C0"/>
                    </a:solidFill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2123728" y="3789040"/>
                  <a:ext cx="0" cy="26494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2411760" y="3789038"/>
                  <a:ext cx="576064" cy="5298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11266" name="Picture 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2906" y="3356992"/>
                <a:ext cx="4053172" cy="2814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" name="Group 4"/>
              <p:cNvGrpSpPr/>
              <p:nvPr/>
            </p:nvGrpSpPr>
            <p:grpSpPr>
              <a:xfrm>
                <a:off x="7791351" y="3703965"/>
                <a:ext cx="1352649" cy="877163"/>
                <a:chOff x="7452320" y="3390091"/>
                <a:chExt cx="1352649" cy="877163"/>
              </a:xfrm>
            </p:grpSpPr>
            <p:sp>
              <p:nvSpPr>
                <p:cNvPr id="3" name="Rectangle 2"/>
                <p:cNvSpPr/>
                <p:nvPr/>
              </p:nvSpPr>
              <p:spPr>
                <a:xfrm>
                  <a:off x="7452320" y="3429000"/>
                  <a:ext cx="216024" cy="216024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7452320" y="3717032"/>
                  <a:ext cx="216024" cy="216024"/>
                </a:xfrm>
                <a:prstGeom prst="rect">
                  <a:avLst/>
                </a:prstGeom>
                <a:solidFill>
                  <a:srgbClr val="99FF99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7452320" y="4005064"/>
                  <a:ext cx="216024" cy="216024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" name="TextBox 3"/>
                <p:cNvSpPr txBox="1"/>
                <p:nvPr/>
              </p:nvSpPr>
              <p:spPr>
                <a:xfrm>
                  <a:off x="7668344" y="3390091"/>
                  <a:ext cx="1136625" cy="8771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1700" b="1" dirty="0" smtClean="0"/>
                    <a:t>Ctr LPDS</a:t>
                  </a:r>
                </a:p>
                <a:p>
                  <a:r>
                    <a:rPr lang="nl-NL" sz="1700" b="1" dirty="0" err="1" smtClean="0"/>
                    <a:t>nLDL</a:t>
                  </a:r>
                  <a:endParaRPr lang="nl-NL" sz="1700" b="1" dirty="0" smtClean="0"/>
                </a:p>
                <a:p>
                  <a:r>
                    <a:rPr lang="nl-NL" sz="1700" b="1" dirty="0" err="1" smtClean="0"/>
                    <a:t>oxLDL</a:t>
                  </a:r>
                  <a:endParaRPr lang="en-US" sz="1700" b="1" dirty="0"/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5148064" y="5877272"/>
                <a:ext cx="1080120" cy="338554"/>
                <a:chOff x="5148064" y="5877272"/>
                <a:chExt cx="1080120" cy="338554"/>
              </a:xfrm>
            </p:grpSpPr>
            <p:cxnSp>
              <p:nvCxnSpPr>
                <p:cNvPr id="38" name="Straight Connector 37"/>
                <p:cNvCxnSpPr/>
                <p:nvPr/>
              </p:nvCxnSpPr>
              <p:spPr>
                <a:xfrm>
                  <a:off x="5148064" y="5877272"/>
                  <a:ext cx="108012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TextBox 41"/>
                <p:cNvSpPr txBox="1"/>
                <p:nvPr/>
              </p:nvSpPr>
              <p:spPr>
                <a:xfrm>
                  <a:off x="5148064" y="5877272"/>
                  <a:ext cx="108012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NL" sz="1600" b="1" dirty="0" smtClean="0"/>
                    <a:t>3 </a:t>
                  </a:r>
                  <a:r>
                    <a:rPr lang="nl-NL" sz="1600" b="1" dirty="0" err="1" smtClean="0"/>
                    <a:t>days</a:t>
                  </a:r>
                  <a:endParaRPr lang="en-US" sz="1600" b="1" dirty="0"/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6444208" y="5877272"/>
                <a:ext cx="1080120" cy="338554"/>
                <a:chOff x="5148064" y="5877272"/>
                <a:chExt cx="1080120" cy="338554"/>
              </a:xfrm>
            </p:grpSpPr>
            <p:cxnSp>
              <p:nvCxnSpPr>
                <p:cNvPr id="44" name="Straight Connector 43"/>
                <p:cNvCxnSpPr/>
                <p:nvPr/>
              </p:nvCxnSpPr>
              <p:spPr>
                <a:xfrm>
                  <a:off x="5148064" y="5877272"/>
                  <a:ext cx="108012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TextBox 44"/>
                <p:cNvSpPr txBox="1"/>
                <p:nvPr/>
              </p:nvSpPr>
              <p:spPr>
                <a:xfrm>
                  <a:off x="5148064" y="5877272"/>
                  <a:ext cx="108012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NL" sz="1600" b="1" dirty="0" smtClean="0"/>
                    <a:t>5 </a:t>
                  </a:r>
                  <a:r>
                    <a:rPr lang="nl-NL" sz="1600" b="1" dirty="0" err="1" smtClean="0"/>
                    <a:t>days</a:t>
                  </a:r>
                  <a:endParaRPr lang="en-US" sz="1600" b="1" dirty="0"/>
                </a:p>
              </p:txBody>
            </p:sp>
          </p:grpSp>
          <p:sp>
            <p:nvSpPr>
              <p:cNvPr id="25" name="TextBox 24"/>
              <p:cNvSpPr txBox="1"/>
              <p:nvPr/>
            </p:nvSpPr>
            <p:spPr>
              <a:xfrm>
                <a:off x="4283968" y="3090446"/>
                <a:ext cx="309958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1600" b="1" dirty="0" err="1" smtClean="0">
                    <a:solidFill>
                      <a:srgbClr val="0070C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LysoTracker</a:t>
                </a:r>
                <a:r>
                  <a:rPr lang="nl-NL" sz="1600" b="1" dirty="0" smtClean="0">
                    <a:solidFill>
                      <a:srgbClr val="0070C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Red  MFI</a:t>
                </a:r>
                <a:endParaRPr lang="en-US" sz="1600" b="1" dirty="0">
                  <a:solidFill>
                    <a:srgbClr val="0070C0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3632906" y="5085184"/>
              <a:ext cx="4395478" cy="840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76394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25823" y="-27384"/>
            <a:ext cx="9169823" cy="93610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"/>
          <p:cNvSpPr txBox="1">
            <a:spLocks noChangeArrowheads="1"/>
          </p:cNvSpPr>
          <p:nvPr/>
        </p:nvSpPr>
        <p:spPr bwMode="auto">
          <a:xfrm>
            <a:off x="235644" y="189801"/>
            <a:ext cx="8569325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Impaired </a:t>
            </a:r>
            <a:r>
              <a:rPr lang="en-US" altLang="en-US" sz="2200" b="1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lysosomal</a:t>
            </a:r>
            <a:r>
              <a:rPr lang="en-US" altLang="en-US" sz="22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acidification upon </a:t>
            </a:r>
            <a:r>
              <a:rPr lang="en-US" altLang="en-US" sz="22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LDL</a:t>
            </a:r>
            <a:endParaRPr lang="en-US" altLang="en-US" sz="22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709310" y="3378980"/>
            <a:ext cx="1352649" cy="877163"/>
            <a:chOff x="7452320" y="3390091"/>
            <a:chExt cx="1352649" cy="877163"/>
          </a:xfrm>
        </p:grpSpPr>
        <p:sp>
          <p:nvSpPr>
            <p:cNvPr id="3" name="Rectangle 2"/>
            <p:cNvSpPr/>
            <p:nvPr/>
          </p:nvSpPr>
          <p:spPr>
            <a:xfrm>
              <a:off x="7452320" y="3429000"/>
              <a:ext cx="216024" cy="21602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452320" y="3717032"/>
              <a:ext cx="216024" cy="216024"/>
            </a:xfrm>
            <a:prstGeom prst="rect">
              <a:avLst/>
            </a:prstGeom>
            <a:solidFill>
              <a:srgbClr val="99FF99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452320" y="4005064"/>
              <a:ext cx="216024" cy="21602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668344" y="3390091"/>
              <a:ext cx="1136625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700" b="1" dirty="0" smtClean="0"/>
                <a:t>Ctr LPDS</a:t>
              </a:r>
            </a:p>
            <a:p>
              <a:r>
                <a:rPr lang="nl-NL" sz="1700" b="1" dirty="0" err="1" smtClean="0"/>
                <a:t>nLDL</a:t>
              </a:r>
              <a:endParaRPr lang="nl-NL" sz="1700" b="1" dirty="0" smtClean="0"/>
            </a:p>
            <a:p>
              <a:r>
                <a:rPr lang="nl-NL" sz="1700" b="1" dirty="0" err="1" smtClean="0"/>
                <a:t>oxLDL</a:t>
              </a:r>
              <a:endParaRPr lang="en-US" sz="1700" b="1" dirty="0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1429736" y="1124744"/>
            <a:ext cx="609654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l-NL" altLang="en-US" b="1" dirty="0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HK2 </a:t>
            </a:r>
            <a:r>
              <a:rPr lang="nl-NL" altLang="en-US" b="1" dirty="0" err="1" smtClean="0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cells</a:t>
            </a:r>
            <a:r>
              <a:rPr lang="nl-NL" altLang="en-US" b="1" dirty="0" smtClean="0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>
              <a:spcBef>
                <a:spcPct val="0"/>
              </a:spcBef>
            </a:pPr>
            <a:endParaRPr lang="nl-NL" altLang="en-US" b="1" dirty="0">
              <a:solidFill>
                <a:srgbClr val="00B0F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nl-NL" altLang="en-US" b="1" dirty="0" err="1" smtClean="0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LysoSensor</a:t>
            </a:r>
            <a:r>
              <a:rPr lang="nl-NL" altLang="en-US" b="1" dirty="0" smtClean="0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Green: </a:t>
            </a:r>
            <a:r>
              <a:rPr lang="en-US" altLang="en-US" sz="16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Low </a:t>
            </a:r>
            <a:r>
              <a:rPr lang="en-US" altLang="en-US" sz="1600" b="1" dirty="0">
                <a:latin typeface="Tahoma" panose="020B0604030504040204" pitchFamily="34" charset="0"/>
                <a:cs typeface="Tahoma" panose="020B0604030504040204" pitchFamily="34" charset="0"/>
              </a:rPr>
              <a:t>pH-dependent </a:t>
            </a:r>
            <a:r>
              <a:rPr lang="en-US" altLang="en-US" sz="16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fluorescent dye </a:t>
            </a:r>
            <a:endParaRPr lang="en-US" altLang="en-US" sz="1600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nl-NL" altLang="en-US" b="1" dirty="0" err="1" smtClean="0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LysoTracker</a:t>
            </a:r>
            <a:r>
              <a:rPr lang="nl-NL" altLang="en-US" b="1" dirty="0" smtClean="0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Red: </a:t>
            </a:r>
            <a:r>
              <a:rPr lang="en-US" altLang="en-US" sz="1600" b="1" dirty="0">
                <a:latin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n-US" altLang="en-US" sz="16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abeling acidic organelles</a:t>
            </a:r>
            <a:endParaRPr lang="en-US" altLang="en-US" sz="16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97618"/>
            <a:ext cx="4500000" cy="310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000" y="2997618"/>
            <a:ext cx="4500000" cy="31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9" name="Group 68"/>
          <p:cNvGrpSpPr/>
          <p:nvPr/>
        </p:nvGrpSpPr>
        <p:grpSpPr>
          <a:xfrm>
            <a:off x="3275856" y="5733256"/>
            <a:ext cx="1440159" cy="346077"/>
            <a:chOff x="5091216" y="5877272"/>
            <a:chExt cx="1136968" cy="338554"/>
          </a:xfrm>
        </p:grpSpPr>
        <p:cxnSp>
          <p:nvCxnSpPr>
            <p:cNvPr id="70" name="Straight Connector 69"/>
            <p:cNvCxnSpPr/>
            <p:nvPr/>
          </p:nvCxnSpPr>
          <p:spPr>
            <a:xfrm>
              <a:off x="5148064" y="5877272"/>
              <a:ext cx="10801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5091216" y="5877272"/>
              <a:ext cx="1080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600" b="1" dirty="0" smtClean="0"/>
                <a:t>3 </a:t>
              </a:r>
              <a:r>
                <a:rPr lang="nl-NL" sz="1600" b="1" dirty="0" err="1" smtClean="0"/>
                <a:t>days</a:t>
              </a:r>
              <a:endParaRPr lang="en-US" sz="1600" b="1" dirty="0"/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2627784" y="2517039"/>
            <a:ext cx="3841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FC</a:t>
            </a:r>
          </a:p>
          <a:p>
            <a:pPr algn="ctr"/>
            <a:r>
              <a:rPr lang="nl-NL" sz="1600" b="1" dirty="0" err="1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Lysosensor</a:t>
            </a:r>
            <a:r>
              <a:rPr lang="nl-NL" sz="1600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MFI / </a:t>
            </a:r>
            <a:r>
              <a:rPr lang="nl-NL" sz="1600" b="1" dirty="0" err="1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Lysotracker</a:t>
            </a:r>
            <a:r>
              <a:rPr lang="nl-NL" sz="1600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MFI</a:t>
            </a:r>
            <a:endParaRPr lang="en-US" sz="1600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93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25823" y="-27384"/>
            <a:ext cx="9169823" cy="93610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"/>
          <p:cNvSpPr txBox="1">
            <a:spLocks noChangeArrowheads="1"/>
          </p:cNvSpPr>
          <p:nvPr/>
        </p:nvSpPr>
        <p:spPr bwMode="auto">
          <a:xfrm>
            <a:off x="235644" y="189801"/>
            <a:ext cx="8569325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Impaired </a:t>
            </a:r>
            <a:r>
              <a:rPr lang="en-US" altLang="en-US" sz="2200" b="1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lysosomal</a:t>
            </a:r>
            <a:r>
              <a:rPr lang="en-US" altLang="en-US" sz="22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acidification upon </a:t>
            </a:r>
            <a:r>
              <a:rPr lang="en-US" altLang="en-US" sz="22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LDL</a:t>
            </a:r>
            <a:endParaRPr lang="en-US" altLang="en-US" sz="22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709310" y="3378980"/>
            <a:ext cx="1352649" cy="877163"/>
            <a:chOff x="7452320" y="3390091"/>
            <a:chExt cx="1352649" cy="877163"/>
          </a:xfrm>
        </p:grpSpPr>
        <p:sp>
          <p:nvSpPr>
            <p:cNvPr id="3" name="Rectangle 2"/>
            <p:cNvSpPr/>
            <p:nvPr/>
          </p:nvSpPr>
          <p:spPr>
            <a:xfrm>
              <a:off x="7452320" y="3429000"/>
              <a:ext cx="216024" cy="21602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452320" y="3717032"/>
              <a:ext cx="216024" cy="216024"/>
            </a:xfrm>
            <a:prstGeom prst="rect">
              <a:avLst/>
            </a:prstGeom>
            <a:solidFill>
              <a:srgbClr val="99FF99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452320" y="4005064"/>
              <a:ext cx="216024" cy="21602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668344" y="3390091"/>
              <a:ext cx="1136625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700" b="1" dirty="0" smtClean="0"/>
                <a:t>Ctr LPDS</a:t>
              </a:r>
            </a:p>
            <a:p>
              <a:r>
                <a:rPr lang="nl-NL" sz="1700" b="1" dirty="0" err="1" smtClean="0"/>
                <a:t>nLDL</a:t>
              </a:r>
              <a:endParaRPr lang="nl-NL" sz="1700" b="1" dirty="0" smtClean="0"/>
            </a:p>
            <a:p>
              <a:r>
                <a:rPr lang="nl-NL" sz="1700" b="1" dirty="0" err="1" smtClean="0"/>
                <a:t>oxLDL</a:t>
              </a:r>
              <a:endParaRPr lang="en-US" sz="1700" b="1" dirty="0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1429736" y="1124744"/>
            <a:ext cx="609654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l-NL" altLang="en-US" b="1" dirty="0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HK2 </a:t>
            </a:r>
            <a:r>
              <a:rPr lang="nl-NL" altLang="en-US" b="1" dirty="0" err="1" smtClean="0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cells</a:t>
            </a:r>
            <a:r>
              <a:rPr lang="nl-NL" altLang="en-US" b="1" dirty="0" smtClean="0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>
              <a:spcBef>
                <a:spcPct val="0"/>
              </a:spcBef>
            </a:pPr>
            <a:endParaRPr lang="nl-NL" altLang="en-US" b="1" dirty="0">
              <a:solidFill>
                <a:srgbClr val="00B0F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nl-NL" altLang="en-US" b="1" dirty="0" err="1" smtClean="0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LysoSensor</a:t>
            </a:r>
            <a:r>
              <a:rPr lang="nl-NL" altLang="en-US" b="1" dirty="0" smtClean="0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Green: </a:t>
            </a:r>
            <a:r>
              <a:rPr lang="en-US" altLang="en-US" sz="16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Low </a:t>
            </a:r>
            <a:r>
              <a:rPr lang="en-US" altLang="en-US" sz="1600" b="1" dirty="0">
                <a:latin typeface="Tahoma" panose="020B0604030504040204" pitchFamily="34" charset="0"/>
                <a:cs typeface="Tahoma" panose="020B0604030504040204" pitchFamily="34" charset="0"/>
              </a:rPr>
              <a:t>pH-dependent </a:t>
            </a:r>
            <a:r>
              <a:rPr lang="en-US" altLang="en-US" sz="16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fluorescent dye </a:t>
            </a:r>
            <a:endParaRPr lang="en-US" altLang="en-US" sz="1600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nl-NL" altLang="en-US" b="1" dirty="0" err="1" smtClean="0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LysoTracker</a:t>
            </a:r>
            <a:r>
              <a:rPr lang="nl-NL" altLang="en-US" b="1" dirty="0" smtClean="0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Red: </a:t>
            </a:r>
            <a:r>
              <a:rPr lang="en-US" altLang="en-US" sz="1600" b="1" dirty="0">
                <a:latin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n-US" altLang="en-US" sz="16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abeling acidic organelles</a:t>
            </a:r>
            <a:endParaRPr lang="en-US" altLang="en-US" sz="16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97618"/>
            <a:ext cx="4500000" cy="310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2627784" y="2517039"/>
            <a:ext cx="3841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FC</a:t>
            </a:r>
          </a:p>
          <a:p>
            <a:pPr algn="ctr"/>
            <a:r>
              <a:rPr lang="nl-NL" sz="1600" b="1" dirty="0" err="1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Lysosensor</a:t>
            </a:r>
            <a:r>
              <a:rPr lang="nl-NL" sz="1600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MFI / </a:t>
            </a:r>
            <a:r>
              <a:rPr lang="nl-NL" sz="1600" b="1" dirty="0" err="1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Lysotracker</a:t>
            </a:r>
            <a:r>
              <a:rPr lang="nl-NL" sz="1600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MFI</a:t>
            </a:r>
            <a:endParaRPr lang="en-US" sz="1600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275856" y="5733256"/>
            <a:ext cx="1440159" cy="346077"/>
            <a:chOff x="5091216" y="5877272"/>
            <a:chExt cx="1136968" cy="338554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5148064" y="5877272"/>
              <a:ext cx="10801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091216" y="5877272"/>
              <a:ext cx="1080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600" b="1" dirty="0" smtClean="0"/>
                <a:t>3 </a:t>
              </a:r>
              <a:r>
                <a:rPr lang="nl-NL" sz="1600" b="1" dirty="0" err="1" smtClean="0"/>
                <a:t>days</a:t>
              </a:r>
              <a:endParaRPr lang="en-US" sz="1600" b="1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860033" y="5733256"/>
            <a:ext cx="1440159" cy="346077"/>
            <a:chOff x="5091216" y="5877272"/>
            <a:chExt cx="1136968" cy="338554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5148064" y="5877272"/>
              <a:ext cx="10801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5091216" y="5877272"/>
              <a:ext cx="1080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600" b="1" dirty="0" smtClean="0"/>
                <a:t>5 </a:t>
              </a:r>
              <a:r>
                <a:rPr lang="nl-NL" sz="1600" b="1" dirty="0" err="1" smtClean="0"/>
                <a:t>days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12363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115616" y="928322"/>
            <a:ext cx="6048672" cy="2072789"/>
            <a:chOff x="1187624" y="996171"/>
            <a:chExt cx="6604119" cy="2615754"/>
          </a:xfrm>
        </p:grpSpPr>
        <p:grpSp>
          <p:nvGrpSpPr>
            <p:cNvPr id="17" name="Group 16"/>
            <p:cNvGrpSpPr/>
            <p:nvPr/>
          </p:nvGrpSpPr>
          <p:grpSpPr>
            <a:xfrm>
              <a:off x="1187624" y="996171"/>
              <a:ext cx="6604119" cy="2615754"/>
              <a:chOff x="1187624" y="996171"/>
              <a:chExt cx="6604119" cy="2615754"/>
            </a:xfrm>
          </p:grpSpPr>
          <p:pic>
            <p:nvPicPr>
              <p:cNvPr id="17410" name="Picture 2" descr="C:\Documents and Settings\erampanelli\My Documents\autophagy picture 2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0202" y="1050520"/>
                <a:ext cx="6281541" cy="25614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1196610" y="996171"/>
                <a:ext cx="2174568" cy="128070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187624" y="1700808"/>
                <a:ext cx="981294" cy="18677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088064" y="3068960"/>
                <a:ext cx="179680" cy="1829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Oval 74"/>
            <p:cNvSpPr/>
            <p:nvPr/>
          </p:nvSpPr>
          <p:spPr>
            <a:xfrm>
              <a:off x="2016056" y="2636912"/>
              <a:ext cx="179680" cy="1829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-25823" y="-27384"/>
            <a:ext cx="9169823" cy="93610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043608" y="3234462"/>
            <a:ext cx="2499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WB</a:t>
            </a:r>
            <a:endParaRPr lang="en-US" sz="1600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51520" y="3714592"/>
            <a:ext cx="4265453" cy="2559779"/>
            <a:chOff x="212554" y="2597413"/>
            <a:chExt cx="4265453" cy="2559779"/>
          </a:xfrm>
        </p:grpSpPr>
        <p:grpSp>
          <p:nvGrpSpPr>
            <p:cNvPr id="13" name="Group 12"/>
            <p:cNvGrpSpPr/>
            <p:nvPr/>
          </p:nvGrpSpPr>
          <p:grpSpPr>
            <a:xfrm>
              <a:off x="212554" y="2597413"/>
              <a:ext cx="4265453" cy="2446541"/>
              <a:chOff x="212554" y="2597413"/>
              <a:chExt cx="4265453" cy="2446541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12554" y="2597413"/>
                <a:ext cx="4265453" cy="2446541"/>
                <a:chOff x="212554" y="2597413"/>
                <a:chExt cx="4265453" cy="2446541"/>
              </a:xfrm>
            </p:grpSpPr>
            <p:sp>
              <p:nvSpPr>
                <p:cNvPr id="59" name="TextBox 58"/>
                <p:cNvSpPr txBox="1"/>
                <p:nvPr/>
              </p:nvSpPr>
              <p:spPr>
                <a:xfrm>
                  <a:off x="1129143" y="2597413"/>
                  <a:ext cx="2739864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1700" b="1" dirty="0" smtClean="0"/>
                    <a:t>    Ctr     </a:t>
                  </a:r>
                  <a:r>
                    <a:rPr lang="nl-NL" sz="1700" b="1" dirty="0" err="1" smtClean="0"/>
                    <a:t>nLDL</a:t>
                  </a:r>
                  <a:r>
                    <a:rPr lang="nl-NL" sz="1700" b="1" dirty="0"/>
                    <a:t> </a:t>
                  </a:r>
                  <a:r>
                    <a:rPr lang="nl-NL" sz="1700" b="1" dirty="0" smtClean="0"/>
                    <a:t>    </a:t>
                  </a:r>
                  <a:r>
                    <a:rPr lang="nl-NL" sz="1700" b="1" dirty="0" err="1" smtClean="0"/>
                    <a:t>oxLDL</a:t>
                  </a:r>
                  <a:endParaRPr lang="en-US" sz="1700" b="1" dirty="0"/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3275856" y="3208521"/>
                  <a:ext cx="1202151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nl-NL" altLang="en-US" b="1" dirty="0" err="1" smtClean="0">
                      <a:solidFill>
                        <a:srgbClr val="00B0F0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ImmTEC</a:t>
                  </a:r>
                  <a:r>
                    <a:rPr lang="nl-NL" altLang="en-US" b="1" dirty="0" smtClean="0">
                      <a:solidFill>
                        <a:srgbClr val="00B0F0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    </a:t>
                  </a:r>
                  <a:endParaRPr lang="en-US" altLang="en-US" b="1" dirty="0">
                    <a:solidFill>
                      <a:srgbClr val="00B0F0"/>
                    </a:solidFill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3275856" y="4211796"/>
                  <a:ext cx="871789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nl-NL" altLang="en-US" b="1" dirty="0" smtClean="0">
                      <a:solidFill>
                        <a:srgbClr val="00B0F0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HK2</a:t>
                  </a:r>
                  <a:endParaRPr lang="en-US" altLang="en-US" b="1" dirty="0">
                    <a:solidFill>
                      <a:srgbClr val="00B0F0"/>
                    </a:solidFill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" name="Right Bracket 1"/>
                <p:cNvSpPr/>
                <p:nvPr/>
              </p:nvSpPr>
              <p:spPr>
                <a:xfrm>
                  <a:off x="3230137" y="3011675"/>
                  <a:ext cx="45719" cy="1000057"/>
                </a:xfrm>
                <a:prstGeom prst="rightBracke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ight Bracket 62"/>
                <p:cNvSpPr/>
                <p:nvPr/>
              </p:nvSpPr>
              <p:spPr>
                <a:xfrm>
                  <a:off x="3189412" y="4118296"/>
                  <a:ext cx="86444" cy="868011"/>
                </a:xfrm>
                <a:prstGeom prst="rightBracke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" name="Group 6"/>
                <p:cNvGrpSpPr/>
                <p:nvPr/>
              </p:nvGrpSpPr>
              <p:grpSpPr>
                <a:xfrm>
                  <a:off x="1153359" y="2951356"/>
                  <a:ext cx="1978481" cy="1060376"/>
                  <a:chOff x="5423110" y="3158464"/>
                  <a:chExt cx="1978481" cy="1060376"/>
                </a:xfrm>
              </p:grpSpPr>
              <p:pic>
                <p:nvPicPr>
                  <p:cNvPr id="43" name="Picture 11" descr="C:\Documents and Settings\erampanelli\My Documents\westernblots\wb30-12-13 exp6-12-13\LC3B IMM TEC N+OX.tif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476376" y="3158464"/>
                    <a:ext cx="1925215" cy="6045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4" name="Picture 4" descr="C:\Documents and Settings\erampanelli\My Documents\westernblots\wb30-12-13 exp6-12-13\bactin CROP B N+OX.tif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423110" y="3817203"/>
                    <a:ext cx="1978481" cy="40163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1" name="Group 10"/>
                <p:cNvGrpSpPr/>
                <p:nvPr/>
              </p:nvGrpSpPr>
              <p:grpSpPr>
                <a:xfrm>
                  <a:off x="1187624" y="4135333"/>
                  <a:ext cx="1944216" cy="850974"/>
                  <a:chOff x="1187624" y="4135333"/>
                  <a:chExt cx="1944216" cy="850974"/>
                </a:xfrm>
              </p:grpSpPr>
              <p:pic>
                <p:nvPicPr>
                  <p:cNvPr id="67" name="Picture 4" descr="C:\Documents and Settings\erampanelli\My Documents\westernblots\wb30-12-13 exp6-12-13\LC3B HK2 N+OX.tif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34995" y="4135333"/>
                    <a:ext cx="1896845" cy="60034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68" name="Picture 3" descr="C:\Documents and Settings\erampanelli\My Documents\westernblots\wb30-12-13 exp6-12-13\B ACTIN HK2 N+OX 2.tif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87624" y="4797152"/>
                    <a:ext cx="1944216" cy="18915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60" name="TextBox 59"/>
                <p:cNvSpPr txBox="1"/>
                <p:nvPr/>
              </p:nvSpPr>
              <p:spPr>
                <a:xfrm>
                  <a:off x="212554" y="2951073"/>
                  <a:ext cx="958665" cy="209288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nl-NL" sz="1700" b="1" dirty="0" smtClean="0"/>
                    <a:t>LC3B </a:t>
                  </a:r>
                  <a:r>
                    <a:rPr lang="nl-NL" sz="1700" b="1" i="1" dirty="0" smtClean="0"/>
                    <a:t>I</a:t>
                  </a:r>
                </a:p>
                <a:p>
                  <a:pPr algn="r"/>
                  <a:r>
                    <a:rPr lang="nl-NL" sz="1700" b="1" dirty="0"/>
                    <a:t>LC3B </a:t>
                  </a:r>
                  <a:r>
                    <a:rPr lang="nl-NL" sz="1700" b="1" i="1" dirty="0" smtClean="0"/>
                    <a:t>II</a:t>
                  </a:r>
                  <a:endParaRPr lang="nl-NL" sz="1700" b="1" dirty="0" smtClean="0"/>
                </a:p>
                <a:p>
                  <a:pPr algn="r"/>
                  <a:endParaRPr lang="nl-NL" sz="1000" b="1" dirty="0"/>
                </a:p>
                <a:p>
                  <a:pPr algn="r"/>
                  <a:r>
                    <a:rPr lang="el-GR" sz="1700" b="1" dirty="0"/>
                    <a:t>β</a:t>
                  </a:r>
                  <a:r>
                    <a:rPr lang="nl-NL" sz="1700" b="1" dirty="0" smtClean="0"/>
                    <a:t>-</a:t>
                  </a:r>
                  <a:r>
                    <a:rPr lang="nl-NL" sz="1700" b="1" dirty="0" err="1" smtClean="0"/>
                    <a:t>actin</a:t>
                  </a:r>
                  <a:endParaRPr lang="nl-NL" sz="1700" b="1" dirty="0" smtClean="0"/>
                </a:p>
                <a:p>
                  <a:pPr algn="r"/>
                  <a:endParaRPr lang="nl-NL" sz="1600" b="1" dirty="0"/>
                </a:p>
                <a:p>
                  <a:pPr algn="r"/>
                  <a:r>
                    <a:rPr lang="nl-NL" sz="1700" b="1" dirty="0"/>
                    <a:t>LC3B </a:t>
                  </a:r>
                  <a:r>
                    <a:rPr lang="nl-NL" sz="1700" b="1" i="1" dirty="0"/>
                    <a:t>I</a:t>
                  </a:r>
                </a:p>
                <a:p>
                  <a:pPr algn="r"/>
                  <a:r>
                    <a:rPr lang="nl-NL" sz="1700" b="1" dirty="0"/>
                    <a:t>LC3B </a:t>
                  </a:r>
                  <a:r>
                    <a:rPr lang="nl-NL" sz="1700" b="1" i="1" dirty="0"/>
                    <a:t>II</a:t>
                  </a:r>
                  <a:endParaRPr lang="nl-NL" sz="1700" b="1" dirty="0"/>
                </a:p>
                <a:p>
                  <a:pPr algn="r"/>
                  <a:endParaRPr lang="nl-NL" sz="200" b="1" dirty="0"/>
                </a:p>
                <a:p>
                  <a:pPr algn="r"/>
                  <a:r>
                    <a:rPr lang="el-GR" sz="1700" b="1" dirty="0"/>
                    <a:t>β</a:t>
                  </a:r>
                  <a:r>
                    <a:rPr lang="nl-NL" sz="1700" b="1" dirty="0"/>
                    <a:t>-</a:t>
                  </a:r>
                  <a:r>
                    <a:rPr lang="nl-NL" sz="1700" b="1" dirty="0" err="1"/>
                    <a:t>actin</a:t>
                  </a:r>
                  <a:endParaRPr lang="nl-NL" sz="1700" b="1" dirty="0"/>
                </a:p>
              </p:txBody>
            </p:sp>
          </p:grpSp>
          <p:sp>
            <p:nvSpPr>
              <p:cNvPr id="9" name="Rectangle 8"/>
              <p:cNvSpPr/>
              <p:nvPr/>
            </p:nvSpPr>
            <p:spPr>
              <a:xfrm>
                <a:off x="1129143" y="2951073"/>
                <a:ext cx="77482" cy="11176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Rectangle 69"/>
            <p:cNvSpPr/>
            <p:nvPr/>
          </p:nvSpPr>
          <p:spPr>
            <a:xfrm>
              <a:off x="1152000" y="4039563"/>
              <a:ext cx="77482" cy="11176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411" name="Picture 3" descr="C:\Documents and Settings\erampanelli\My Documents\autophagy picture 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75" y="1060104"/>
            <a:ext cx="1549761" cy="92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Documents and Settings\erampanelli\My Documents\autophagy picture 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012" y="1663471"/>
            <a:ext cx="929628" cy="27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C:\Documents and Settings\erampanelli\My Documents\autophagy picture 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776" y="1663471"/>
            <a:ext cx="90487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Oval 75"/>
          <p:cNvSpPr/>
          <p:nvPr/>
        </p:nvSpPr>
        <p:spPr>
          <a:xfrm>
            <a:off x="3538008" y="1941392"/>
            <a:ext cx="60107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23" name="TextBox 2"/>
          <p:cNvSpPr txBox="1">
            <a:spLocks noChangeArrowheads="1"/>
          </p:cNvSpPr>
          <p:nvPr/>
        </p:nvSpPr>
        <p:spPr bwMode="auto">
          <a:xfrm>
            <a:off x="235644" y="189801"/>
            <a:ext cx="8569325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LDL-loading induces </a:t>
            </a:r>
            <a:r>
              <a:rPr lang="en-US" altLang="en-US" sz="22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autophagy</a:t>
            </a:r>
            <a:endParaRPr lang="en-US" altLang="en-US" sz="22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74373" y="4370820"/>
            <a:ext cx="1296434" cy="324212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1855178" y="5517232"/>
            <a:ext cx="1348670" cy="324212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/>
          <p:cNvGrpSpPr/>
          <p:nvPr/>
        </p:nvGrpSpPr>
        <p:grpSpPr>
          <a:xfrm>
            <a:off x="5004048" y="3789040"/>
            <a:ext cx="3600400" cy="2031325"/>
            <a:chOff x="5004048" y="3789040"/>
            <a:chExt cx="3600400" cy="2031325"/>
          </a:xfrm>
        </p:grpSpPr>
        <p:sp>
          <p:nvSpPr>
            <p:cNvPr id="85" name="TextBox 9"/>
            <p:cNvSpPr txBox="1"/>
            <p:nvPr/>
          </p:nvSpPr>
          <p:spPr>
            <a:xfrm>
              <a:off x="5004048" y="3789040"/>
              <a:ext cx="3600400" cy="20313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70C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n/</a:t>
              </a:r>
              <a:r>
                <a:rPr lang="en-US" b="1" dirty="0" err="1" smtClean="0">
                  <a:solidFill>
                    <a:srgbClr val="0070C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oxLDL</a:t>
              </a:r>
              <a:endParaRPr lang="en-US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lang="nl-NL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lang="nl-NL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lang="nl-NL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lang="en-US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en-US" b="1" dirty="0" smtClean="0">
                  <a:solidFill>
                    <a:srgbClr val="0070C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increase </a:t>
              </a:r>
              <a:r>
                <a:rPr lang="en-US" b="1" dirty="0">
                  <a:solidFill>
                    <a:srgbClr val="0070C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in LC3-II </a:t>
              </a:r>
              <a:endParaRPr lang="en-US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en-US" b="1" dirty="0" smtClean="0">
                  <a:solidFill>
                    <a:srgbClr val="0070C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decrease </a:t>
              </a:r>
              <a:r>
                <a:rPr lang="en-US" b="1" dirty="0">
                  <a:solidFill>
                    <a:srgbClr val="0070C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in LC3-I </a:t>
              </a:r>
              <a:r>
                <a:rPr lang="en-US" b="1" dirty="0" smtClean="0">
                  <a:solidFill>
                    <a:srgbClr val="0070C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expression</a:t>
              </a:r>
              <a:endParaRPr lang="nl-NL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Down Arrow 44"/>
            <p:cNvSpPr/>
            <p:nvPr/>
          </p:nvSpPr>
          <p:spPr>
            <a:xfrm>
              <a:off x="6660232" y="4233156"/>
              <a:ext cx="288032" cy="881536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3150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20" grpId="0" animBg="1"/>
      <p:bldP spid="7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>
          <a:xfrm>
            <a:off x="2339753" y="6444044"/>
            <a:ext cx="182513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nl-NL" altLang="en-US" b="1" dirty="0" smtClean="0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HK2</a:t>
            </a:r>
            <a:endParaRPr lang="en-US" altLang="en-US" b="1" dirty="0">
              <a:solidFill>
                <a:srgbClr val="00B0F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115616" y="928322"/>
            <a:ext cx="6048672" cy="2072789"/>
            <a:chOff x="1187624" y="996171"/>
            <a:chExt cx="6604119" cy="2615754"/>
          </a:xfrm>
        </p:grpSpPr>
        <p:grpSp>
          <p:nvGrpSpPr>
            <p:cNvPr id="17" name="Group 16"/>
            <p:cNvGrpSpPr/>
            <p:nvPr/>
          </p:nvGrpSpPr>
          <p:grpSpPr>
            <a:xfrm>
              <a:off x="1187624" y="996171"/>
              <a:ext cx="6604119" cy="2615754"/>
              <a:chOff x="1187624" y="996171"/>
              <a:chExt cx="6604119" cy="2615754"/>
            </a:xfrm>
          </p:grpSpPr>
          <p:pic>
            <p:nvPicPr>
              <p:cNvPr id="17410" name="Picture 2" descr="C:\Documents and Settings\erampanelli\My Documents\autophagy picture 2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0202" y="1050520"/>
                <a:ext cx="6281541" cy="25614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1196610" y="996171"/>
                <a:ext cx="2174568" cy="128070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187624" y="1700808"/>
                <a:ext cx="981294" cy="18677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088064" y="3068960"/>
                <a:ext cx="179680" cy="1829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Oval 74"/>
            <p:cNvSpPr/>
            <p:nvPr/>
          </p:nvSpPr>
          <p:spPr>
            <a:xfrm>
              <a:off x="2016056" y="2636912"/>
              <a:ext cx="179680" cy="1829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-25823" y="-27384"/>
            <a:ext cx="9169823" cy="93610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1" name="Picture 3" descr="C:\Documents and Settings\erampanelli\My Documents\autophagy picture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75" y="1060104"/>
            <a:ext cx="1549761" cy="92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Documents and Settings\erampanelli\My Documents\autophagy picture 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012" y="1663471"/>
            <a:ext cx="929628" cy="27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C:\Documents and Settings\erampanelli\My Documents\autophagy picture 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776" y="1663471"/>
            <a:ext cx="90487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"/>
          <p:cNvSpPr txBox="1">
            <a:spLocks noChangeArrowheads="1"/>
          </p:cNvSpPr>
          <p:nvPr/>
        </p:nvSpPr>
        <p:spPr bwMode="auto">
          <a:xfrm>
            <a:off x="235644" y="189801"/>
            <a:ext cx="8569325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Autophagy as a protective mechanism</a:t>
            </a:r>
            <a:endParaRPr lang="en-US" altLang="en-US" sz="22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874373" y="1486694"/>
            <a:ext cx="638619" cy="670722"/>
            <a:chOff x="1874373" y="1486694"/>
            <a:chExt cx="638619" cy="670722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1940323" y="1486694"/>
              <a:ext cx="572669" cy="67072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>
              <a:off x="1874373" y="1523513"/>
              <a:ext cx="556725" cy="633903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feld 1"/>
          <p:cNvSpPr txBox="1"/>
          <p:nvPr/>
        </p:nvSpPr>
        <p:spPr>
          <a:xfrm>
            <a:off x="1288408" y="3594502"/>
            <a:ext cx="666796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% Apoptotic Annexin V+ cells upon oxLDL</a:t>
            </a:r>
            <a:endParaRPr lang="de-DE" sz="16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TextBox 1"/>
          <p:cNvSpPr txBox="1">
            <a:spLocks noChangeArrowheads="1"/>
          </p:cNvSpPr>
          <p:nvPr/>
        </p:nvSpPr>
        <p:spPr bwMode="auto">
          <a:xfrm>
            <a:off x="2497594" y="1541573"/>
            <a:ext cx="5242758" cy="9233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1800" b="1" i="1" dirty="0" smtClean="0">
              <a:solidFill>
                <a:srgbClr val="C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i="1" dirty="0" smtClean="0">
                <a:solidFill>
                  <a:srgbClr val="C00000"/>
                </a:solidFill>
              </a:rPr>
              <a:t>ATG5 knockdown (Short </a:t>
            </a:r>
            <a:r>
              <a:rPr lang="en-US" sz="1800" b="1" i="1" dirty="0">
                <a:solidFill>
                  <a:srgbClr val="C00000"/>
                </a:solidFill>
              </a:rPr>
              <a:t>hairpin </a:t>
            </a:r>
            <a:r>
              <a:rPr lang="en-US" sz="1800" b="1" i="1" dirty="0" smtClean="0">
                <a:solidFill>
                  <a:srgbClr val="C00000"/>
                </a:solidFill>
              </a:rPr>
              <a:t>RNA</a:t>
            </a:r>
            <a:r>
              <a:rPr lang="en-US" sz="1800" b="1" dirty="0" smtClean="0">
                <a:solidFill>
                  <a:srgbClr val="C00000"/>
                </a:solidFill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rgbClr val="C0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411162" y="6444044"/>
            <a:ext cx="182513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nl-NL" altLang="en-US" b="1" dirty="0" err="1" smtClean="0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ImmortoTEC</a:t>
            </a:r>
            <a:endParaRPr lang="en-US" altLang="en-US" b="1" dirty="0">
              <a:solidFill>
                <a:srgbClr val="00B0F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67544" y="3873242"/>
            <a:ext cx="6912768" cy="2724110"/>
            <a:chOff x="467544" y="3429000"/>
            <a:chExt cx="6912768" cy="2724110"/>
          </a:xfrm>
        </p:grpSpPr>
        <p:pic>
          <p:nvPicPr>
            <p:cNvPr id="17415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884" y="3429000"/>
              <a:ext cx="2705100" cy="258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3486397" y="5445224"/>
              <a:ext cx="6535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b="1" dirty="0" smtClean="0">
                  <a:latin typeface="Arial Black" panose="020B0A04020102020204" pitchFamily="34" charset="0"/>
                  <a:cs typeface="Tahoma" panose="020B0604030504040204" pitchFamily="34" charset="0"/>
                </a:rPr>
                <a:t> </a:t>
              </a:r>
              <a:r>
                <a:rPr lang="nl-NL" sz="4000" b="1" dirty="0" smtClean="0">
                  <a:latin typeface="Arial Black" panose="020B0A04020102020204" pitchFamily="34" charset="0"/>
                  <a:cs typeface="Tahoma" panose="020B0604030504040204" pitchFamily="34" charset="0"/>
                </a:rPr>
                <a:t>-</a:t>
              </a:r>
              <a:endParaRPr lang="en-US" sz="2400" b="1" dirty="0">
                <a:latin typeface="Arial Black" panose="020B0A0402010202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674858" y="5589240"/>
              <a:ext cx="5289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b="1" dirty="0" smtClean="0">
                  <a:latin typeface="Arial Black" panose="020B0A04020102020204" pitchFamily="34" charset="0"/>
                  <a:cs typeface="Tahoma" panose="020B0604030504040204" pitchFamily="34" charset="0"/>
                </a:rPr>
                <a:t>+</a:t>
              </a:r>
              <a:endParaRPr lang="en-US" sz="2800" b="1" dirty="0">
                <a:latin typeface="Arial Black" panose="020B0A0402010202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67544" y="5661248"/>
              <a:ext cx="10801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 dirty="0" smtClean="0"/>
                <a:t>3 </a:t>
              </a:r>
              <a:r>
                <a:rPr lang="nl-NL" sz="2000" b="1" dirty="0" err="1" smtClean="0"/>
                <a:t>days</a:t>
              </a:r>
              <a:endParaRPr lang="en-US" sz="2000" b="1" dirty="0"/>
            </a:p>
          </p:txBody>
        </p:sp>
        <p:pic>
          <p:nvPicPr>
            <p:cNvPr id="17414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9012" y="3429000"/>
              <a:ext cx="2781300" cy="258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8" name="Straight Connector 37"/>
            <p:cNvCxnSpPr/>
            <p:nvPr/>
          </p:nvCxnSpPr>
          <p:spPr>
            <a:xfrm>
              <a:off x="2394858" y="6009094"/>
              <a:ext cx="179008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870585" y="5661248"/>
              <a:ext cx="14691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l-NL" sz="2000" b="1" dirty="0" smtClean="0"/>
                <a:t>ATG5</a:t>
              </a:r>
              <a:endParaRPr lang="en-US" sz="2000" b="1" dirty="0"/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5374207" y="6009094"/>
              <a:ext cx="179008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6438725" y="5445224"/>
              <a:ext cx="6535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b="1" dirty="0" smtClean="0">
                  <a:latin typeface="Arial Black" panose="020B0A04020102020204" pitchFamily="34" charset="0"/>
                  <a:cs typeface="Tahoma" panose="020B0604030504040204" pitchFamily="34" charset="0"/>
                </a:rPr>
                <a:t> </a:t>
              </a:r>
              <a:r>
                <a:rPr lang="nl-NL" sz="4000" b="1" dirty="0" smtClean="0">
                  <a:latin typeface="Arial Black" panose="020B0A04020102020204" pitchFamily="34" charset="0"/>
                  <a:cs typeface="Tahoma" panose="020B0604030504040204" pitchFamily="34" charset="0"/>
                </a:rPr>
                <a:t>-</a:t>
              </a:r>
              <a:endParaRPr lang="en-US" sz="2400" b="1" dirty="0">
                <a:latin typeface="Arial Black" panose="020B0A0402010202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627186" y="5589240"/>
              <a:ext cx="5289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b="1" dirty="0" smtClean="0">
                  <a:latin typeface="Arial Black" panose="020B0A04020102020204" pitchFamily="34" charset="0"/>
                  <a:cs typeface="Tahoma" panose="020B0604030504040204" pitchFamily="34" charset="0"/>
                </a:rPr>
                <a:t>+</a:t>
              </a:r>
              <a:endParaRPr lang="en-US" sz="2800" b="1" dirty="0">
                <a:latin typeface="Arial Black" panose="020B0A0402010202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467544" y="2966785"/>
            <a:ext cx="7488832" cy="38912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115616" y="3068960"/>
            <a:ext cx="6667968" cy="369332"/>
            <a:chOff x="1115616" y="3068960"/>
            <a:chExt cx="6667968" cy="369332"/>
          </a:xfrm>
        </p:grpSpPr>
        <p:sp>
          <p:nvSpPr>
            <p:cNvPr id="33" name="Textfeld 1"/>
            <p:cNvSpPr txBox="1"/>
            <p:nvPr/>
          </p:nvSpPr>
          <p:spPr>
            <a:xfrm>
              <a:off x="1115616" y="3068960"/>
              <a:ext cx="666796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smtClean="0">
                  <a:solidFill>
                    <a:srgbClr val="0070C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Without autophagy                         More Apoptosis</a:t>
              </a:r>
              <a:endParaRPr lang="de-DE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" name="Right Arrow 2"/>
            <p:cNvSpPr/>
            <p:nvPr/>
          </p:nvSpPr>
          <p:spPr>
            <a:xfrm>
              <a:off x="4211960" y="3189919"/>
              <a:ext cx="936104" cy="172009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87670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25823" y="-27384"/>
            <a:ext cx="9169823" cy="93610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"/>
          <p:cNvSpPr txBox="1">
            <a:spLocks noChangeArrowheads="1"/>
          </p:cNvSpPr>
          <p:nvPr/>
        </p:nvSpPr>
        <p:spPr bwMode="auto">
          <a:xfrm>
            <a:off x="235644" y="44624"/>
            <a:ext cx="8569325" cy="76944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Impaired function after n/</a:t>
            </a:r>
            <a:r>
              <a:rPr lang="en-US" altLang="en-US" sz="2200" b="1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oxLDL</a:t>
            </a:r>
            <a:r>
              <a:rPr lang="en-US" altLang="en-US" sz="22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treatment: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22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        </a:t>
            </a:r>
            <a:r>
              <a:rPr lang="nl-NL" altLang="en-US" sz="2200" b="1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Less</a:t>
            </a:r>
            <a:r>
              <a:rPr lang="nl-NL" altLang="en-US" sz="22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altLang="en-US" sz="2200" b="1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absorption</a:t>
            </a:r>
            <a:r>
              <a:rPr lang="nl-NL" altLang="en-US" sz="22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altLang="en-US" sz="22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2648"/>
            <a:ext cx="2608163" cy="281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7971879" y="1779472"/>
            <a:ext cx="1352649" cy="877163"/>
            <a:chOff x="7452320" y="3390091"/>
            <a:chExt cx="1352649" cy="877163"/>
          </a:xfrm>
        </p:grpSpPr>
        <p:sp>
          <p:nvSpPr>
            <p:cNvPr id="35" name="Rectangle 34"/>
            <p:cNvSpPr/>
            <p:nvPr/>
          </p:nvSpPr>
          <p:spPr>
            <a:xfrm>
              <a:off x="7452320" y="3429000"/>
              <a:ext cx="216024" cy="21602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452320" y="3717032"/>
              <a:ext cx="216024" cy="216024"/>
            </a:xfrm>
            <a:prstGeom prst="rect">
              <a:avLst/>
            </a:prstGeom>
            <a:solidFill>
              <a:srgbClr val="99FF99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452320" y="4005064"/>
              <a:ext cx="216024" cy="21602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668344" y="3390091"/>
              <a:ext cx="1136625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700" b="1" dirty="0" smtClean="0"/>
                <a:t>Ctr LPDS</a:t>
              </a:r>
            </a:p>
            <a:p>
              <a:r>
                <a:rPr lang="nl-NL" sz="1700" b="1" dirty="0" err="1" smtClean="0"/>
                <a:t>nLDL</a:t>
              </a:r>
              <a:endParaRPr lang="nl-NL" sz="1700" b="1" dirty="0" smtClean="0"/>
            </a:p>
            <a:p>
              <a:r>
                <a:rPr lang="nl-NL" sz="1700" b="1" dirty="0" err="1" smtClean="0"/>
                <a:t>oxLDL</a:t>
              </a:r>
              <a:endParaRPr lang="en-US" sz="1700" b="1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6084168" y="3429000"/>
            <a:ext cx="125853" cy="457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feld 1"/>
          <p:cNvSpPr txBox="1"/>
          <p:nvPr/>
        </p:nvSpPr>
        <p:spPr>
          <a:xfrm>
            <a:off x="433972" y="1052736"/>
            <a:ext cx="3417948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  Glucose </a:t>
            </a:r>
            <a:r>
              <a:rPr lang="de-DE" b="1" dirty="0" err="1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uptake</a:t>
            </a:r>
            <a:endParaRPr lang="de-DE" b="1" dirty="0" smtClean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          </a:t>
            </a:r>
            <a:r>
              <a:rPr lang="de-DE" sz="1600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2-NBDG</a:t>
            </a:r>
            <a:endParaRPr lang="de-DE" sz="1600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96535" y="3746964"/>
            <a:ext cx="3168352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nl-NL" altLang="en-US" sz="1600" b="1" dirty="0" smtClean="0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   MDCK </a:t>
            </a:r>
            <a:endParaRPr lang="en-US" altLang="en-US" sz="1600" b="1" dirty="0">
              <a:solidFill>
                <a:srgbClr val="00B0F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>
            <a:off x="1104410" y="3744000"/>
            <a:ext cx="179008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35497" y="404664"/>
            <a:ext cx="7920879" cy="6490012"/>
            <a:chOff x="35497" y="404664"/>
            <a:chExt cx="7920879" cy="6490012"/>
          </a:xfrm>
        </p:grpSpPr>
        <p:grpSp>
          <p:nvGrpSpPr>
            <p:cNvPr id="10" name="Group 9"/>
            <p:cNvGrpSpPr/>
            <p:nvPr/>
          </p:nvGrpSpPr>
          <p:grpSpPr>
            <a:xfrm>
              <a:off x="35497" y="4221088"/>
              <a:ext cx="4680519" cy="2673588"/>
              <a:chOff x="35497" y="4221088"/>
              <a:chExt cx="4680519" cy="2673588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465399" y="4365104"/>
                <a:ext cx="4250617" cy="2420731"/>
                <a:chOff x="321383" y="4292989"/>
                <a:chExt cx="4250617" cy="2420731"/>
              </a:xfrm>
            </p:grpSpPr>
            <p:pic>
              <p:nvPicPr>
                <p:cNvPr id="18438" name="Picture 6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12000" y="4293294"/>
                  <a:ext cx="2160000" cy="24204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8437" name="Picture 5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1383" y="4292989"/>
                  <a:ext cx="2160000" cy="24204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6" name="Straight Arrow Connector 5"/>
              <p:cNvCxnSpPr/>
              <p:nvPr/>
            </p:nvCxnSpPr>
            <p:spPr>
              <a:xfrm>
                <a:off x="465399" y="6597047"/>
                <a:ext cx="4034593" cy="30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 flipV="1">
                <a:off x="395536" y="4591052"/>
                <a:ext cx="0" cy="193429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1467719" y="6525344"/>
                <a:ext cx="5840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b="1" dirty="0" smtClean="0"/>
                  <a:t>FITC</a:t>
                </a:r>
                <a:endParaRPr lang="en-US" b="1" dirty="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 rot="16200000">
                <a:off x="-71838" y="5048503"/>
                <a:ext cx="5840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b="1" dirty="0" smtClean="0"/>
                  <a:t>PE</a:t>
                </a:r>
                <a:endParaRPr lang="en-US" b="1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202383" y="4221088"/>
                <a:ext cx="6495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b="1" dirty="0" err="1"/>
                  <a:t>nLDL</a:t>
                </a:r>
                <a:endParaRPr lang="en-US" dirty="0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187624" y="4221088"/>
                <a:ext cx="9973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b="1" dirty="0" smtClean="0"/>
                  <a:t>Ctr LPDS</a:t>
                </a:r>
                <a:endParaRPr lang="en-US" dirty="0"/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899592" y="4581128"/>
                <a:ext cx="968535" cy="1737484"/>
                <a:chOff x="899592" y="4581128"/>
                <a:chExt cx="968535" cy="1737484"/>
              </a:xfrm>
            </p:grpSpPr>
            <p:sp>
              <p:nvSpPr>
                <p:cNvPr id="59" name="Rectangle 58"/>
                <p:cNvSpPr/>
                <p:nvPr/>
              </p:nvSpPr>
              <p:spPr>
                <a:xfrm>
                  <a:off x="996535" y="4581128"/>
                  <a:ext cx="587020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nl-NL" b="1" dirty="0" smtClean="0">
                      <a:solidFill>
                        <a:srgbClr val="7030A0"/>
                      </a:solidFill>
                    </a:rPr>
                    <a:t>Q2</a:t>
                  </a:r>
                </a:p>
                <a:p>
                  <a:r>
                    <a:rPr lang="nl-NL" b="1" dirty="0" smtClean="0"/>
                    <a:t>58%</a:t>
                  </a:r>
                  <a:endParaRPr lang="en-US" dirty="0"/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899592" y="5949280"/>
                  <a:ext cx="96853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nl-NL" b="1" dirty="0" smtClean="0">
                      <a:solidFill>
                        <a:srgbClr val="7030A0"/>
                      </a:solidFill>
                    </a:rPr>
                    <a:t>Q3</a:t>
                  </a:r>
                  <a:r>
                    <a:rPr lang="nl-NL" b="1" dirty="0" smtClean="0"/>
                    <a:t>  42%</a:t>
                  </a:r>
                  <a:endParaRPr lang="en-US" dirty="0"/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2987824" y="4581128"/>
                <a:ext cx="915635" cy="1737484"/>
                <a:chOff x="2987824" y="4581128"/>
                <a:chExt cx="915635" cy="1737484"/>
              </a:xfrm>
            </p:grpSpPr>
            <p:sp>
              <p:nvSpPr>
                <p:cNvPr id="61" name="Rectangle 60"/>
                <p:cNvSpPr/>
                <p:nvPr/>
              </p:nvSpPr>
              <p:spPr>
                <a:xfrm>
                  <a:off x="3059832" y="4581128"/>
                  <a:ext cx="587020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nl-NL" b="1" dirty="0" smtClean="0">
                      <a:solidFill>
                        <a:srgbClr val="7030A0"/>
                      </a:solidFill>
                    </a:rPr>
                    <a:t>Q2</a:t>
                  </a:r>
                </a:p>
                <a:p>
                  <a:r>
                    <a:rPr lang="nl-NL" b="1" dirty="0" smtClean="0"/>
                    <a:t>30%</a:t>
                  </a:r>
                  <a:endParaRPr lang="en-US" dirty="0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2987824" y="5949280"/>
                  <a:ext cx="91563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nl-NL" b="1" dirty="0" smtClean="0">
                      <a:solidFill>
                        <a:srgbClr val="7030A0"/>
                      </a:solidFill>
                    </a:rPr>
                    <a:t>Q3</a:t>
                  </a:r>
                  <a:r>
                    <a:rPr lang="nl-NL" b="1" dirty="0" smtClean="0"/>
                    <a:t> 70%</a:t>
                  </a:r>
                  <a:endParaRPr lang="en-US" dirty="0"/>
                </a:p>
              </p:txBody>
            </p:sp>
            <p:cxnSp>
              <p:nvCxnSpPr>
                <p:cNvPr id="21" name="Straight Arrow Connector 20"/>
                <p:cNvCxnSpPr/>
                <p:nvPr/>
              </p:nvCxnSpPr>
              <p:spPr>
                <a:xfrm>
                  <a:off x="3707904" y="5373216"/>
                  <a:ext cx="0" cy="432049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" name="Rectangle 4"/>
            <p:cNvSpPr/>
            <p:nvPr/>
          </p:nvSpPr>
          <p:spPr>
            <a:xfrm>
              <a:off x="4443876" y="404664"/>
              <a:ext cx="3512500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altLang="en-US" sz="2200" b="1" dirty="0" smtClean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nl-NL" altLang="en-US" sz="2200" b="1" dirty="0" err="1" smtClean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integral</a:t>
              </a:r>
              <a:r>
                <a:rPr lang="nl-NL" altLang="en-US" sz="2200" b="1" dirty="0" smtClean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nl-NL" altLang="en-US" sz="2200" b="1" dirty="0" err="1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mitochondria</a:t>
              </a:r>
              <a:r>
                <a:rPr lang="nl-NL" altLang="en-US" sz="2200" b="1" dirty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en-US" sz="2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728499" y="404664"/>
            <a:ext cx="4371893" cy="3650922"/>
            <a:chOff x="3728499" y="404664"/>
            <a:chExt cx="4371893" cy="3650922"/>
          </a:xfrm>
        </p:grpSpPr>
        <p:grpSp>
          <p:nvGrpSpPr>
            <p:cNvPr id="4" name="Group 3"/>
            <p:cNvGrpSpPr/>
            <p:nvPr/>
          </p:nvGrpSpPr>
          <p:grpSpPr>
            <a:xfrm>
              <a:off x="4067944" y="1124744"/>
              <a:ext cx="3816424" cy="2930842"/>
              <a:chOff x="4211960" y="1124744"/>
              <a:chExt cx="3816424" cy="2930842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4860032" y="3717032"/>
                <a:ext cx="3168352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altLang="en-US" sz="1600" b="1" dirty="0" smtClean="0">
                    <a:solidFill>
                      <a:srgbClr val="00B0F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   MDCK                 HK2</a:t>
                </a:r>
                <a:endParaRPr lang="en-US" altLang="en-US" sz="1600" b="1" dirty="0">
                  <a:solidFill>
                    <a:srgbClr val="00B0F0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8434" name="Picture 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1960" y="1124744"/>
                <a:ext cx="3590925" cy="2622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38" name="Straight Connector 37"/>
              <p:cNvCxnSpPr/>
              <p:nvPr/>
            </p:nvCxnSpPr>
            <p:spPr>
              <a:xfrm>
                <a:off x="4860032" y="3717032"/>
                <a:ext cx="114739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6520953" y="3717032"/>
                <a:ext cx="114739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Rectangle 1"/>
            <p:cNvSpPr/>
            <p:nvPr/>
          </p:nvSpPr>
          <p:spPr>
            <a:xfrm>
              <a:off x="3728499" y="404664"/>
              <a:ext cx="958917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altLang="en-US" b="1" dirty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nl-NL" altLang="en-US" sz="2200" b="1" dirty="0" smtClean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ATP </a:t>
              </a:r>
              <a:endParaRPr lang="en-US" sz="2200" dirty="0"/>
            </a:p>
          </p:txBody>
        </p:sp>
        <p:sp>
          <p:nvSpPr>
            <p:cNvPr id="44" name="Textfeld 1"/>
            <p:cNvSpPr txBox="1"/>
            <p:nvPr/>
          </p:nvSpPr>
          <p:spPr>
            <a:xfrm>
              <a:off x="4592314" y="953580"/>
              <a:ext cx="3508078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b="1" dirty="0" smtClean="0">
                  <a:solidFill>
                    <a:srgbClr val="0070C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 </a:t>
              </a:r>
              <a:r>
                <a:rPr lang="de-DE" b="1" dirty="0" err="1">
                  <a:solidFill>
                    <a:srgbClr val="0070C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Intracellular</a:t>
              </a:r>
              <a:r>
                <a:rPr lang="de-DE" b="1" dirty="0">
                  <a:solidFill>
                    <a:srgbClr val="0070C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 </a:t>
              </a:r>
              <a:r>
                <a:rPr lang="de-DE" b="1" dirty="0" smtClean="0">
                  <a:solidFill>
                    <a:srgbClr val="0070C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ATP</a:t>
              </a:r>
              <a:endParaRPr lang="de-DE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7818864" y="1331476"/>
            <a:ext cx="143365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nl-NL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5 days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5380" y="4271610"/>
            <a:ext cx="5818027" cy="3189838"/>
            <a:chOff x="45380" y="4055586"/>
            <a:chExt cx="5818027" cy="3189838"/>
          </a:xfrm>
        </p:grpSpPr>
        <p:sp>
          <p:nvSpPr>
            <p:cNvPr id="17" name="Rectangle 16"/>
            <p:cNvSpPr/>
            <p:nvPr/>
          </p:nvSpPr>
          <p:spPr>
            <a:xfrm>
              <a:off x="45380" y="4107004"/>
              <a:ext cx="5818027" cy="31384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13996" y="4055586"/>
              <a:ext cx="4884040" cy="2943240"/>
              <a:chOff x="4440488" y="4149080"/>
              <a:chExt cx="4884040" cy="294324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4440488" y="4149080"/>
                <a:ext cx="4884040" cy="2943240"/>
                <a:chOff x="4440488" y="4149080"/>
                <a:chExt cx="4884040" cy="2943240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4440488" y="4149080"/>
                  <a:ext cx="4740024" cy="2943240"/>
                  <a:chOff x="4440488" y="4149080"/>
                  <a:chExt cx="4740024" cy="2943240"/>
                </a:xfrm>
              </p:grpSpPr>
              <p:sp>
                <p:nvSpPr>
                  <p:cNvPr id="69" name="Rectangle 68"/>
                  <p:cNvSpPr/>
                  <p:nvPr/>
                </p:nvSpPr>
                <p:spPr>
                  <a:xfrm>
                    <a:off x="7355378" y="6300028"/>
                    <a:ext cx="1825134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r>
                      <a:rPr lang="nl-NL" altLang="en-US" b="1" dirty="0" smtClean="0">
                        <a:solidFill>
                          <a:srgbClr val="00B0F0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rPr>
                      <a:t>HK2</a:t>
                    </a:r>
                    <a:endParaRPr lang="en-US" altLang="en-US" b="1" dirty="0">
                      <a:solidFill>
                        <a:srgbClr val="00B0F0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14" name="Group 13"/>
                  <p:cNvGrpSpPr/>
                  <p:nvPr/>
                </p:nvGrpSpPr>
                <p:grpSpPr>
                  <a:xfrm>
                    <a:off x="4440488" y="4149080"/>
                    <a:ext cx="3525180" cy="2943240"/>
                    <a:chOff x="4935252" y="4149080"/>
                    <a:chExt cx="3525180" cy="2943240"/>
                  </a:xfrm>
                </p:grpSpPr>
                <p:pic>
                  <p:nvPicPr>
                    <p:cNvPr id="18436" name="Picture 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92000" y="4212000"/>
                      <a:ext cx="2808312" cy="288032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63" name="Rectangle 62"/>
                    <p:cNvSpPr/>
                    <p:nvPr/>
                  </p:nvSpPr>
                  <p:spPr>
                    <a:xfrm>
                      <a:off x="5495637" y="4149080"/>
                      <a:ext cx="296479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ctr">
                        <a:spcBef>
                          <a:spcPct val="0"/>
                        </a:spcBef>
                      </a:pPr>
                      <a:r>
                        <a:rPr lang="nl-NL" altLang="en-US" b="1" dirty="0" err="1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Mitochondrial</a:t>
                      </a:r>
                      <a:r>
                        <a:rPr lang="nl-NL" altLang="en-US" b="1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nl-NL" altLang="en-US" b="1" dirty="0" err="1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damage</a:t>
                      </a:r>
                      <a:endParaRPr lang="en-US" altLang="en-US" b="1" dirty="0">
                        <a:solidFill>
                          <a:srgbClr val="0070C0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4" name="Rectangle 63"/>
                    <p:cNvSpPr/>
                    <p:nvPr/>
                  </p:nvSpPr>
                  <p:spPr>
                    <a:xfrm rot="16200000">
                      <a:off x="3967790" y="5419084"/>
                      <a:ext cx="2304256" cy="36933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nl-NL" b="1" dirty="0" smtClean="0">
                          <a:solidFill>
                            <a:srgbClr val="7030A0"/>
                          </a:solidFill>
                        </a:rPr>
                        <a:t>% Q3/ %Q2</a:t>
                      </a:r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>
                  <a:off x="7971879" y="4568061"/>
                  <a:ext cx="1352649" cy="877163"/>
                  <a:chOff x="7452320" y="3390091"/>
                  <a:chExt cx="1352649" cy="877163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7452320" y="3429000"/>
                    <a:ext cx="216024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Rectangle 49"/>
                  <p:cNvSpPr/>
                  <p:nvPr/>
                </p:nvSpPr>
                <p:spPr>
                  <a:xfrm>
                    <a:off x="7452320" y="3717032"/>
                    <a:ext cx="216024" cy="216024"/>
                  </a:xfrm>
                  <a:prstGeom prst="rect">
                    <a:avLst/>
                  </a:prstGeom>
                  <a:solidFill>
                    <a:srgbClr val="99FF99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Rectangle 51"/>
                  <p:cNvSpPr/>
                  <p:nvPr/>
                </p:nvSpPr>
                <p:spPr>
                  <a:xfrm>
                    <a:off x="7452320" y="4005064"/>
                    <a:ext cx="216024" cy="216024"/>
                  </a:xfrm>
                  <a:prstGeom prst="rect">
                    <a:avLst/>
                  </a:prstGeom>
                  <a:solidFill>
                    <a:srgbClr val="FF0000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7668344" y="3390091"/>
                    <a:ext cx="1136625" cy="8771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NL" sz="1700" b="1" dirty="0" smtClean="0"/>
                      <a:t>Ctr LPDS</a:t>
                    </a:r>
                  </a:p>
                  <a:p>
                    <a:r>
                      <a:rPr lang="nl-NL" sz="1700" b="1" dirty="0" err="1" smtClean="0"/>
                      <a:t>nLDL</a:t>
                    </a:r>
                    <a:endParaRPr lang="nl-NL" sz="1700" b="1" dirty="0" smtClean="0"/>
                  </a:p>
                  <a:p>
                    <a:r>
                      <a:rPr lang="nl-NL" sz="1700" b="1" dirty="0" err="1" smtClean="0"/>
                      <a:t>oxLDL</a:t>
                    </a:r>
                    <a:endParaRPr lang="en-US" sz="1700" b="1" dirty="0"/>
                  </a:p>
                </p:txBody>
              </p:sp>
            </p:grpSp>
          </p:grpSp>
          <p:sp>
            <p:nvSpPr>
              <p:cNvPr id="55" name="Rectangle 54"/>
              <p:cNvSpPr/>
              <p:nvPr/>
            </p:nvSpPr>
            <p:spPr>
              <a:xfrm>
                <a:off x="7812360" y="4149080"/>
                <a:ext cx="1214844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altLang="en-U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 days </a:t>
                </a: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4931206" y="4221088"/>
            <a:ext cx="3385210" cy="2685134"/>
            <a:chOff x="4931206" y="4221088"/>
            <a:chExt cx="3385210" cy="2685134"/>
          </a:xfrm>
        </p:grpSpPr>
        <p:graphicFrame>
          <p:nvGraphicFramePr>
            <p:cNvPr id="19" name="Object 1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66521928"/>
                </p:ext>
              </p:extLst>
            </p:nvPr>
          </p:nvGraphicFramePr>
          <p:xfrm>
            <a:off x="4931206" y="4350222"/>
            <a:ext cx="3385210" cy="255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4" name="Prism 5" r:id="rId9" imgW="3431880" imgH="2095560" progId="Prism5.Document">
                    <p:embed/>
                  </p:oleObj>
                </mc:Choice>
                <mc:Fallback>
                  <p:oleObj name="Prism 5" r:id="rId9" imgW="3431880" imgH="2095560" progId="Prism5.Document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931206" y="4350222"/>
                          <a:ext cx="3385210" cy="2556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5" name="Rectangle 64"/>
            <p:cNvSpPr/>
            <p:nvPr/>
          </p:nvSpPr>
          <p:spPr>
            <a:xfrm>
              <a:off x="5351621" y="4221088"/>
              <a:ext cx="296479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nl-NL" altLang="en-US" b="1" dirty="0" smtClean="0">
                  <a:solidFill>
                    <a:srgbClr val="0070C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Oxidative stress - ROS</a:t>
              </a:r>
              <a:endParaRPr lang="en-US" altLang="en-US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083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79512" y="836712"/>
            <a:ext cx="2924175" cy="3005824"/>
            <a:chOff x="179512" y="1069507"/>
            <a:chExt cx="2924175" cy="300582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069507"/>
              <a:ext cx="2924175" cy="2935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5" name="Straight Connector 54"/>
            <p:cNvCxnSpPr/>
            <p:nvPr/>
          </p:nvCxnSpPr>
          <p:spPr>
            <a:xfrm>
              <a:off x="837703" y="3645024"/>
              <a:ext cx="8950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932854" y="3429000"/>
              <a:ext cx="6535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b="1" dirty="0" smtClean="0">
                  <a:latin typeface="Arial Black" panose="020B0A04020102020204" pitchFamily="34" charset="0"/>
                  <a:cs typeface="Tahoma" panose="020B0604030504040204" pitchFamily="34" charset="0"/>
                </a:rPr>
                <a:t> </a:t>
              </a:r>
              <a:r>
                <a:rPr lang="nl-NL" sz="3600" b="1" dirty="0" smtClean="0">
                  <a:latin typeface="Arial Black" panose="020B0A04020102020204" pitchFamily="34" charset="0"/>
                  <a:cs typeface="Tahoma" panose="020B0604030504040204" pitchFamily="34" charset="0"/>
                </a:rPr>
                <a:t>-</a:t>
              </a:r>
              <a:endParaRPr lang="en-US" sz="3600" b="1" dirty="0">
                <a:latin typeface="Arial Black" panose="020B0A0402010202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242810" y="3573016"/>
              <a:ext cx="52899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600" b="1" dirty="0" smtClean="0">
                  <a:latin typeface="Arial Black" panose="020B0A04020102020204" pitchFamily="34" charset="0"/>
                  <a:cs typeface="Tahoma" panose="020B0604030504040204" pitchFamily="34" charset="0"/>
                </a:rPr>
                <a:t>+</a:t>
              </a:r>
              <a:endParaRPr lang="en-US" sz="2600" b="1" dirty="0">
                <a:latin typeface="Arial Black" panose="020B0A0402010202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>
            <a:xfrm>
              <a:off x="2051720" y="3645024"/>
              <a:ext cx="8950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-25823" y="-27384"/>
            <a:ext cx="9169823" cy="93610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7971879" y="1543725"/>
            <a:ext cx="1352649" cy="877163"/>
            <a:chOff x="7452320" y="3390091"/>
            <a:chExt cx="1352649" cy="877163"/>
          </a:xfrm>
        </p:grpSpPr>
        <p:sp>
          <p:nvSpPr>
            <p:cNvPr id="35" name="Rectangle 34"/>
            <p:cNvSpPr/>
            <p:nvPr/>
          </p:nvSpPr>
          <p:spPr>
            <a:xfrm>
              <a:off x="7452320" y="3429000"/>
              <a:ext cx="216024" cy="21602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452320" y="3717032"/>
              <a:ext cx="216024" cy="216024"/>
            </a:xfrm>
            <a:prstGeom prst="rect">
              <a:avLst/>
            </a:prstGeom>
            <a:solidFill>
              <a:srgbClr val="99FF99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452320" y="4005064"/>
              <a:ext cx="216024" cy="21602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668344" y="3390091"/>
              <a:ext cx="1136625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700" b="1" dirty="0" smtClean="0"/>
                <a:t>Ctr LPDS</a:t>
              </a:r>
            </a:p>
            <a:p>
              <a:r>
                <a:rPr lang="nl-NL" sz="1700" b="1" dirty="0" err="1" smtClean="0"/>
                <a:t>nLDL</a:t>
              </a:r>
              <a:endParaRPr lang="nl-NL" sz="1700" b="1" dirty="0" smtClean="0"/>
            </a:p>
            <a:p>
              <a:r>
                <a:rPr lang="nl-NL" sz="1700" b="1" dirty="0" err="1" smtClean="0"/>
                <a:t>oxLDL</a:t>
              </a:r>
              <a:endParaRPr lang="en-US" sz="1700" b="1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6084168" y="3429000"/>
            <a:ext cx="125853" cy="457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-396552" y="4005064"/>
            <a:ext cx="4651377" cy="2943964"/>
            <a:chOff x="-396552" y="4005064"/>
            <a:chExt cx="4651377" cy="294396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4293096"/>
              <a:ext cx="2418770" cy="2655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Textfeld 1"/>
            <p:cNvSpPr txBox="1"/>
            <p:nvPr/>
          </p:nvSpPr>
          <p:spPr>
            <a:xfrm>
              <a:off x="-396552" y="4005064"/>
              <a:ext cx="4651377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 err="1" smtClean="0">
                  <a:solidFill>
                    <a:srgbClr val="0070C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Cholesterol-rich</a:t>
              </a:r>
              <a:r>
                <a:rPr lang="de-DE" sz="1600" b="1" dirty="0" smtClean="0">
                  <a:solidFill>
                    <a:srgbClr val="0070C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de-DE" sz="1600" b="1" dirty="0" err="1" smtClean="0">
                  <a:solidFill>
                    <a:srgbClr val="0070C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microdomains</a:t>
              </a:r>
              <a:endParaRPr lang="de-DE" sz="1600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de-DE" sz="1400" b="1" dirty="0">
                  <a:solidFill>
                    <a:srgbClr val="0070C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Cholera </a:t>
              </a:r>
              <a:r>
                <a:rPr lang="de-DE" sz="1400" b="1" dirty="0" err="1">
                  <a:solidFill>
                    <a:srgbClr val="0070C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toxin</a:t>
              </a:r>
              <a:r>
                <a:rPr lang="de-DE" sz="1400" b="1" dirty="0">
                  <a:solidFill>
                    <a:srgbClr val="0070C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de-DE" sz="1400" b="1" dirty="0" err="1">
                  <a:solidFill>
                    <a:srgbClr val="0070C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subunit</a:t>
              </a:r>
              <a:r>
                <a:rPr lang="de-DE" sz="1400" b="1" dirty="0">
                  <a:solidFill>
                    <a:srgbClr val="0070C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B- FITC </a:t>
              </a:r>
            </a:p>
          </p:txBody>
        </p:sp>
      </p:grpSp>
      <p:sp>
        <p:nvSpPr>
          <p:cNvPr id="52" name="Textfeld 1"/>
          <p:cNvSpPr txBox="1"/>
          <p:nvPr/>
        </p:nvSpPr>
        <p:spPr>
          <a:xfrm>
            <a:off x="395536" y="908720"/>
            <a:ext cx="280917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Proliferation</a:t>
            </a:r>
            <a:endParaRPr lang="de-DE" sz="1600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01081" y="3356992"/>
            <a:ext cx="698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EGF</a:t>
            </a:r>
            <a:endParaRPr lang="en-US" b="1" dirty="0"/>
          </a:p>
        </p:txBody>
      </p:sp>
      <p:sp>
        <p:nvSpPr>
          <p:cNvPr id="23" name="TextBox 2"/>
          <p:cNvSpPr txBox="1">
            <a:spLocks noChangeArrowheads="1"/>
          </p:cNvSpPr>
          <p:nvPr/>
        </p:nvSpPr>
        <p:spPr bwMode="auto">
          <a:xfrm>
            <a:off x="235644" y="44624"/>
            <a:ext cx="8569325" cy="76944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Impaired function after n/</a:t>
            </a:r>
            <a:r>
              <a:rPr lang="en-US" altLang="en-US" sz="2200" b="1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oxLDL</a:t>
            </a:r>
            <a:r>
              <a:rPr lang="en-US" altLang="en-US" sz="22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treatment: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en-US" sz="22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Improper response </a:t>
            </a:r>
            <a:r>
              <a:rPr lang="nl-NL" altLang="en-US" sz="2200" b="1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nl-NL" altLang="en-US" sz="22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EGF</a:t>
            </a:r>
            <a:endParaRPr lang="en-US" altLang="en-US" sz="22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139952" y="3789040"/>
            <a:ext cx="4752528" cy="3168352"/>
            <a:chOff x="4139952" y="3789040"/>
            <a:chExt cx="4752528" cy="3168352"/>
          </a:xfrm>
        </p:grpSpPr>
        <p:sp>
          <p:nvSpPr>
            <p:cNvPr id="76" name="Textfeld 1"/>
            <p:cNvSpPr txBox="1"/>
            <p:nvPr/>
          </p:nvSpPr>
          <p:spPr>
            <a:xfrm>
              <a:off x="4241103" y="3789040"/>
              <a:ext cx="4651377" cy="55399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 err="1" smtClean="0">
                  <a:solidFill>
                    <a:srgbClr val="0070C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Cholesterol-depletion</a:t>
              </a:r>
              <a:endParaRPr lang="de-DE" sz="1600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nl-NL" sz="1400" b="1" dirty="0" smtClean="0">
                  <a:solidFill>
                    <a:srgbClr val="0070C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Methyl-</a:t>
              </a:r>
              <a:r>
                <a:rPr lang="el-GR" sz="1400" b="1" dirty="0">
                  <a:solidFill>
                    <a:srgbClr val="0070C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β-</a:t>
              </a:r>
              <a:r>
                <a:rPr lang="nl-NL" sz="1400" b="1" dirty="0" err="1" smtClean="0">
                  <a:solidFill>
                    <a:srgbClr val="0070C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cyclodextrin</a:t>
              </a:r>
              <a:r>
                <a:rPr lang="nl-NL" sz="1400" b="1" dirty="0" smtClean="0">
                  <a:solidFill>
                    <a:srgbClr val="0070C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(</a:t>
              </a:r>
              <a:r>
                <a:rPr lang="de-DE" sz="1400" b="1" dirty="0">
                  <a:solidFill>
                    <a:srgbClr val="0070C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M</a:t>
              </a:r>
              <a:r>
                <a:rPr lang="el-GR" sz="1400" b="1" dirty="0">
                  <a:solidFill>
                    <a:srgbClr val="0070C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β</a:t>
              </a:r>
              <a:r>
                <a:rPr lang="nl-NL" sz="1400" b="1" dirty="0" smtClean="0">
                  <a:solidFill>
                    <a:srgbClr val="0070C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C)</a:t>
              </a:r>
              <a:endParaRPr lang="de-DE" sz="14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098927" y="5085184"/>
              <a:ext cx="649537" cy="36933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nl-NL" b="1" dirty="0" err="1"/>
                <a:t>nLDL</a:t>
              </a:r>
              <a:endParaRPr lang="nl-NL" b="1" dirty="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4139952" y="4500000"/>
              <a:ext cx="3888432" cy="2457392"/>
              <a:chOff x="4139952" y="4500000"/>
              <a:chExt cx="3888432" cy="2457392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4466835" y="4500000"/>
                <a:ext cx="3561549" cy="2457392"/>
                <a:chOff x="4466835" y="4500000"/>
                <a:chExt cx="3561549" cy="2457392"/>
              </a:xfrm>
            </p:grpSpPr>
            <p:grpSp>
              <p:nvGrpSpPr>
                <p:cNvPr id="24" name="Group 23"/>
                <p:cNvGrpSpPr/>
                <p:nvPr/>
              </p:nvGrpSpPr>
              <p:grpSpPr>
                <a:xfrm>
                  <a:off x="4466835" y="4500000"/>
                  <a:ext cx="3561549" cy="2415001"/>
                  <a:chOff x="4034787" y="4500000"/>
                  <a:chExt cx="3561549" cy="2415001"/>
                </a:xfrm>
              </p:grpSpPr>
              <p:pic>
                <p:nvPicPr>
                  <p:cNvPr id="2054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34787" y="4500000"/>
                    <a:ext cx="1617333" cy="237626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055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68349" y="4500000"/>
                    <a:ext cx="1627987" cy="23683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8" name="TextBox 77"/>
                  <p:cNvSpPr txBox="1"/>
                  <p:nvPr/>
                </p:nvSpPr>
                <p:spPr>
                  <a:xfrm>
                    <a:off x="7067346" y="6453336"/>
                    <a:ext cx="52899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NL" sz="2400" b="1" dirty="0" smtClean="0">
                        <a:latin typeface="Arial Black" panose="020B0A04020102020204" pitchFamily="34" charset="0"/>
                        <a:cs typeface="Tahoma" panose="020B0604030504040204" pitchFamily="34" charset="0"/>
                      </a:rPr>
                      <a:t>+</a:t>
                    </a:r>
                    <a:endParaRPr lang="en-US" sz="2400" b="1" dirty="0">
                      <a:latin typeface="Arial Black" panose="020B0A0402010202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5076056" y="6453336"/>
                    <a:ext cx="52899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NL" sz="2400" b="1" dirty="0" smtClean="0">
                        <a:latin typeface="Arial Black" panose="020B0A04020102020204" pitchFamily="34" charset="0"/>
                        <a:cs typeface="Tahoma" panose="020B0604030504040204" pitchFamily="34" charset="0"/>
                      </a:rPr>
                      <a:t>+</a:t>
                    </a:r>
                    <a:endParaRPr lang="en-US" sz="2400" b="1" dirty="0">
                      <a:latin typeface="Arial Black" panose="020B0A0402010202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80" name="TextBox 79"/>
                <p:cNvSpPr txBox="1"/>
                <p:nvPr/>
              </p:nvSpPr>
              <p:spPr>
                <a:xfrm>
                  <a:off x="4871792" y="6311061"/>
                  <a:ext cx="65355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3200" b="1" dirty="0" smtClean="0">
                      <a:latin typeface="Arial Black" panose="020B0A0402010202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nl-NL" sz="3600" b="1" dirty="0" smtClean="0">
                      <a:latin typeface="Arial Black" panose="020B0A04020102020204" pitchFamily="34" charset="0"/>
                      <a:cs typeface="Tahoma" panose="020B0604030504040204" pitchFamily="34" charset="0"/>
                    </a:rPr>
                    <a:t>-</a:t>
                  </a:r>
                  <a:endParaRPr lang="en-US" sz="3600" b="1" dirty="0">
                    <a:latin typeface="Arial Black" panose="020B0A0402010202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TextBox 80"/>
                <p:cNvSpPr txBox="1"/>
                <p:nvPr/>
              </p:nvSpPr>
              <p:spPr>
                <a:xfrm>
                  <a:off x="6870773" y="6309320"/>
                  <a:ext cx="65355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3200" b="1" dirty="0" smtClean="0">
                      <a:latin typeface="Arial Black" panose="020B0A0402010202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nl-NL" sz="3600" b="1" dirty="0" smtClean="0">
                      <a:latin typeface="Arial Black" panose="020B0A04020102020204" pitchFamily="34" charset="0"/>
                      <a:cs typeface="Tahoma" panose="020B0604030504040204" pitchFamily="34" charset="0"/>
                    </a:rPr>
                    <a:t>-</a:t>
                  </a:r>
                  <a:endParaRPr lang="en-US" sz="3600" b="1" dirty="0">
                    <a:latin typeface="Arial Black" panose="020B0A0402010202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77" name="Rectangle 76"/>
              <p:cNvSpPr/>
              <p:nvPr/>
            </p:nvSpPr>
            <p:spPr>
              <a:xfrm>
                <a:off x="4139952" y="6444000"/>
                <a:ext cx="6351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b="1" dirty="0"/>
                  <a:t>M</a:t>
                </a:r>
                <a:r>
                  <a:rPr lang="el-GR" b="1" dirty="0"/>
                  <a:t>β</a:t>
                </a:r>
                <a:r>
                  <a:rPr lang="nl-NL" b="1" dirty="0" smtClean="0"/>
                  <a:t>C</a:t>
                </a:r>
                <a:endParaRPr lang="nl-NL" b="1" dirty="0"/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4860032" y="4458598"/>
              <a:ext cx="3578224" cy="338554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de-DE" sz="1600" b="1" dirty="0" smtClean="0">
                  <a:solidFill>
                    <a:srgbClr val="0070C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Proliferation            </a:t>
              </a:r>
              <a:r>
                <a:rPr lang="de-DE" sz="1600" b="1" dirty="0" err="1" smtClean="0">
                  <a:solidFill>
                    <a:srgbClr val="0070C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surface</a:t>
              </a:r>
              <a:r>
                <a:rPr lang="de-DE" sz="1600" b="1" dirty="0" smtClean="0">
                  <a:solidFill>
                    <a:srgbClr val="0070C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EGFR</a:t>
              </a:r>
              <a:endParaRPr lang="de-DE" sz="16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729389" y="908720"/>
            <a:ext cx="4154979" cy="2868707"/>
            <a:chOff x="3729389" y="908720"/>
            <a:chExt cx="4154979" cy="2868707"/>
          </a:xfrm>
        </p:grpSpPr>
        <p:grpSp>
          <p:nvGrpSpPr>
            <p:cNvPr id="20" name="Group 19"/>
            <p:cNvGrpSpPr/>
            <p:nvPr/>
          </p:nvGrpSpPr>
          <p:grpSpPr>
            <a:xfrm>
              <a:off x="3729389" y="1124744"/>
              <a:ext cx="3794939" cy="2652683"/>
              <a:chOff x="3729389" y="1340768"/>
              <a:chExt cx="3794939" cy="2652683"/>
            </a:xfrm>
          </p:grpSpPr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8811" y="1340768"/>
                <a:ext cx="1655317" cy="2533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9011" y="1340768"/>
                <a:ext cx="1655317" cy="2533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TextBox 52"/>
              <p:cNvSpPr txBox="1"/>
              <p:nvPr/>
            </p:nvSpPr>
            <p:spPr>
              <a:xfrm rot="16200000">
                <a:off x="2805273" y="2264885"/>
                <a:ext cx="218678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1600" b="1" dirty="0" err="1" smtClean="0"/>
                  <a:t>Phospho</a:t>
                </a:r>
                <a:r>
                  <a:rPr lang="nl-NL" sz="1600" b="1" dirty="0" smtClean="0"/>
                  <a:t>/tot</a:t>
                </a:r>
                <a:endParaRPr lang="en-US" sz="1600" b="1" dirty="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4835098" y="3501008"/>
                <a:ext cx="52899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600" b="1" dirty="0" smtClean="0">
                    <a:latin typeface="Arial Black" panose="020B0A04020102020204" pitchFamily="34" charset="0"/>
                    <a:cs typeface="Tahoma" panose="020B0604030504040204" pitchFamily="34" charset="0"/>
                  </a:rPr>
                  <a:t>+</a:t>
                </a:r>
                <a:endParaRPr lang="en-US" sz="2600" b="1" dirty="0">
                  <a:latin typeface="Arial Black" panose="020B0A0402010202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6563290" y="3501008"/>
                <a:ext cx="52899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600" b="1" dirty="0" smtClean="0">
                    <a:latin typeface="Arial Black" panose="020B0A04020102020204" pitchFamily="34" charset="0"/>
                    <a:cs typeface="Tahoma" panose="020B0604030504040204" pitchFamily="34" charset="0"/>
                  </a:rPr>
                  <a:t>+</a:t>
                </a:r>
                <a:endParaRPr lang="en-US" sz="2600" b="1" dirty="0">
                  <a:latin typeface="Arial Black" panose="020B0A0402010202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73" name="Straight Connector 72"/>
              <p:cNvCxnSpPr/>
              <p:nvPr/>
            </p:nvCxnSpPr>
            <p:spPr>
              <a:xfrm>
                <a:off x="4355976" y="3573016"/>
                <a:ext cx="129614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6120000" y="3573016"/>
                <a:ext cx="129614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TextBox 74"/>
            <p:cNvSpPr txBox="1"/>
            <p:nvPr/>
          </p:nvSpPr>
          <p:spPr>
            <a:xfrm>
              <a:off x="3801481" y="3275692"/>
              <a:ext cx="6985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 smtClean="0"/>
                <a:t>EGF</a:t>
              </a:r>
              <a:endParaRPr lang="en-US" b="1" dirty="0"/>
            </a:p>
          </p:txBody>
        </p:sp>
        <p:sp>
          <p:nvSpPr>
            <p:cNvPr id="67" name="Textfeld 1"/>
            <p:cNvSpPr txBox="1"/>
            <p:nvPr/>
          </p:nvSpPr>
          <p:spPr>
            <a:xfrm>
              <a:off x="3907558" y="908720"/>
              <a:ext cx="3976810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 err="1" smtClean="0">
                  <a:solidFill>
                    <a:srgbClr val="0070C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Signaling</a:t>
              </a:r>
              <a:r>
                <a:rPr lang="de-DE" sz="1600" b="1" dirty="0" smtClean="0">
                  <a:solidFill>
                    <a:srgbClr val="0070C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de-DE" sz="1600" b="1" dirty="0" err="1" smtClean="0">
                  <a:solidFill>
                    <a:srgbClr val="0070C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activation</a:t>
              </a:r>
              <a:endParaRPr lang="de-DE" sz="1600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lang="de-DE" sz="1000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de-DE" sz="1600" b="1" dirty="0" smtClean="0">
                  <a:solidFill>
                    <a:srgbClr val="0070C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         EGFR                   PI3K</a:t>
              </a:r>
              <a:endParaRPr lang="de-DE" sz="16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85" name="Rectangle 84"/>
          <p:cNvSpPr/>
          <p:nvPr/>
        </p:nvSpPr>
        <p:spPr>
          <a:xfrm>
            <a:off x="4083097" y="3772269"/>
            <a:ext cx="4809383" cy="3037984"/>
          </a:xfrm>
          <a:prstGeom prst="rect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7812360" y="1196752"/>
            <a:ext cx="1214844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nl-NL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5 days </a:t>
            </a:r>
          </a:p>
        </p:txBody>
      </p:sp>
      <p:sp>
        <p:nvSpPr>
          <p:cNvPr id="50" name="Rectangle 49"/>
          <p:cNvSpPr/>
          <p:nvPr/>
        </p:nvSpPr>
        <p:spPr>
          <a:xfrm>
            <a:off x="7931442" y="2780928"/>
            <a:ext cx="182513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nl-NL" altLang="en-US" b="1" dirty="0" smtClean="0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HK2</a:t>
            </a:r>
            <a:endParaRPr lang="en-US" altLang="en-US" b="1" dirty="0">
              <a:solidFill>
                <a:srgbClr val="00B0F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76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43900" cy="2652008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-25823" y="-27384"/>
            <a:ext cx="9169823" cy="1180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-36512" y="231612"/>
            <a:ext cx="9143999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l-NL" sz="2800" b="1" dirty="0" smtClean="0">
                <a:solidFill>
                  <a:srgbClr val="FFFF00"/>
                </a:solidFill>
                <a:latin typeface="Tahoma" panose="020B0604030504040204" pitchFamily="34" charset="0"/>
              </a:rPr>
              <a:t>Low-grade  inflammation in Metabolic syndrome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nl-NL" sz="1000" b="1" dirty="0" smtClean="0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51520" y="1207123"/>
            <a:ext cx="122413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-36513" y="6125234"/>
            <a:ext cx="91439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nl-NL" sz="2000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NLRP3 mediates high fat diet-induced metabolic </a:t>
            </a:r>
            <a:r>
              <a:rPr lang="nl-NL" sz="2000" b="1" dirty="0">
                <a:solidFill>
                  <a:srgbClr val="FF0000"/>
                </a:solidFill>
                <a:latin typeface="Tahoma" panose="020B0604030504040204" pitchFamily="34" charset="0"/>
              </a:rPr>
              <a:t>renal </a:t>
            </a:r>
            <a:r>
              <a:rPr lang="nl-NL" sz="2000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injury</a:t>
            </a:r>
            <a:endParaRPr lang="nl-NL" sz="2000" b="1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1520" y="3380590"/>
            <a:ext cx="9433048" cy="2338554"/>
            <a:chOff x="251520" y="3380590"/>
            <a:chExt cx="9433048" cy="2338554"/>
          </a:xfrm>
        </p:grpSpPr>
        <p:sp>
          <p:nvSpPr>
            <p:cNvPr id="19" name="Rectangle 2"/>
            <p:cNvSpPr>
              <a:spLocks noChangeArrowheads="1"/>
            </p:cNvSpPr>
            <p:nvPr/>
          </p:nvSpPr>
          <p:spPr bwMode="auto">
            <a:xfrm>
              <a:off x="251520" y="4283804"/>
              <a:ext cx="41764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nl-NL" sz="1800" b="1" u="sng" dirty="0" smtClean="0">
                  <a:solidFill>
                    <a:srgbClr val="7030A0"/>
                  </a:solidFill>
                  <a:latin typeface="Tahoma" panose="020B0604030504040204" pitchFamily="34" charset="0"/>
                </a:rPr>
                <a:t>NLRP3 deficiency protects against </a:t>
              </a:r>
            </a:p>
          </p:txBody>
        </p:sp>
        <p:sp>
          <p:nvSpPr>
            <p:cNvPr id="22" name="Rectangle 2"/>
            <p:cNvSpPr>
              <a:spLocks noChangeArrowheads="1"/>
            </p:cNvSpPr>
            <p:nvPr/>
          </p:nvSpPr>
          <p:spPr bwMode="auto">
            <a:xfrm>
              <a:off x="5148064" y="3429000"/>
              <a:ext cx="4536504" cy="2246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285750" indent="-285750">
                <a:spcBef>
                  <a:spcPct val="0"/>
                </a:spcBef>
              </a:pPr>
              <a:r>
                <a:rPr lang="nl-NL" sz="1800" b="1" dirty="0" smtClean="0">
                  <a:latin typeface="Tahoma" panose="020B0604030504040204" pitchFamily="34" charset="0"/>
                </a:rPr>
                <a:t>renal steatosis</a:t>
              </a:r>
            </a:p>
            <a:p>
              <a:pPr marL="285750" indent="-285750">
                <a:spcBef>
                  <a:spcPct val="0"/>
                </a:spcBef>
              </a:pPr>
              <a:endParaRPr lang="nl-NL" sz="800" b="1" dirty="0" smtClean="0">
                <a:latin typeface="Tahoma" panose="020B0604030504040204" pitchFamily="34" charset="0"/>
              </a:endParaRPr>
            </a:p>
            <a:p>
              <a:pPr marL="285750" indent="-285750">
                <a:spcBef>
                  <a:spcPct val="0"/>
                </a:spcBef>
              </a:pPr>
              <a:r>
                <a:rPr lang="nl-NL" sz="1800" b="1" dirty="0" smtClean="0">
                  <a:latin typeface="Tahoma" panose="020B0604030504040204" pitchFamily="34" charset="0"/>
                </a:rPr>
                <a:t>cholesterol </a:t>
              </a:r>
              <a:r>
                <a:rPr lang="nl-NL" sz="1800" b="1" dirty="0">
                  <a:latin typeface="Tahoma" panose="020B0604030504040204" pitchFamily="34" charset="0"/>
                </a:rPr>
                <a:t>&amp; </a:t>
              </a:r>
              <a:r>
                <a:rPr lang="nl-NL" sz="1800" b="1" dirty="0" smtClean="0">
                  <a:latin typeface="Tahoma" panose="020B0604030504040204" pitchFamily="34" charset="0"/>
                </a:rPr>
                <a:t>phospholipid </a:t>
              </a:r>
              <a:r>
                <a:rPr lang="nl-NL" sz="1800" b="1" dirty="0" smtClean="0">
                  <a:latin typeface="Tahoma" panose="020B0604030504040204" pitchFamily="34" charset="0"/>
                </a:rPr>
                <a:t>accumulation</a:t>
              </a:r>
            </a:p>
            <a:p>
              <a:pPr marL="285750" indent="-285750">
                <a:spcBef>
                  <a:spcPct val="0"/>
                </a:spcBef>
              </a:pPr>
              <a:endParaRPr lang="nl-NL" sz="800" b="1" dirty="0">
                <a:latin typeface="Tahoma" panose="020B0604030504040204" pitchFamily="34" charset="0"/>
              </a:endParaRPr>
            </a:p>
            <a:p>
              <a:pPr marL="285750" indent="-285750">
                <a:spcBef>
                  <a:spcPct val="0"/>
                </a:spcBef>
              </a:pPr>
              <a:r>
                <a:rPr lang="nl-NL" sz="1800" b="1" dirty="0" smtClean="0">
                  <a:latin typeface="Tahoma" panose="020B0604030504040204" pitchFamily="34" charset="0"/>
                </a:rPr>
                <a:t>fibrosis</a:t>
              </a:r>
            </a:p>
            <a:p>
              <a:pPr marL="285750" indent="-285750">
                <a:spcBef>
                  <a:spcPct val="0"/>
                </a:spcBef>
              </a:pPr>
              <a:endParaRPr lang="nl-NL" sz="800" b="1" dirty="0" smtClean="0">
                <a:latin typeface="Tahoma" panose="020B0604030504040204" pitchFamily="34" charset="0"/>
              </a:endParaRPr>
            </a:p>
            <a:p>
              <a:pPr marL="285750" indent="-285750">
                <a:spcBef>
                  <a:spcPct val="0"/>
                </a:spcBef>
              </a:pPr>
              <a:r>
                <a:rPr lang="nl-NL" sz="1800" b="1" dirty="0" smtClean="0">
                  <a:latin typeface="Tahoma" panose="020B0604030504040204" pitchFamily="34" charset="0"/>
                </a:rPr>
                <a:t>macrophage influx</a:t>
              </a:r>
            </a:p>
            <a:p>
              <a:pPr marL="285750" indent="-285750">
                <a:spcBef>
                  <a:spcPct val="0"/>
                </a:spcBef>
              </a:pPr>
              <a:endParaRPr lang="nl-NL" sz="800" b="1" dirty="0">
                <a:latin typeface="Tahoma" panose="020B0604030504040204" pitchFamily="34" charset="0"/>
              </a:endParaRPr>
            </a:p>
            <a:p>
              <a:pPr marL="285750" indent="-285750">
                <a:spcBef>
                  <a:spcPct val="0"/>
                </a:spcBef>
              </a:pPr>
              <a:r>
                <a:rPr lang="nl-NL" sz="1800" b="1" dirty="0" smtClean="0">
                  <a:latin typeface="Tahoma" panose="020B0604030504040204" pitchFamily="34" charset="0"/>
                </a:rPr>
                <a:t>m</a:t>
              </a:r>
              <a:r>
                <a:rPr lang="sk-SK" sz="1800" b="1" dirty="0" smtClean="0">
                  <a:latin typeface="Tahoma" panose="020B0604030504040204" pitchFamily="34" charset="0"/>
                </a:rPr>
                <a:t>icroalbuminuria</a:t>
              </a:r>
              <a:endParaRPr lang="nl-NL" sz="1800" b="1" dirty="0">
                <a:latin typeface="Tahoma" panose="020B0604030504040204" pitchFamily="34" charset="0"/>
              </a:endParaRPr>
            </a:p>
          </p:txBody>
        </p:sp>
        <p:sp>
          <p:nvSpPr>
            <p:cNvPr id="30" name="Left Brace 29"/>
            <p:cNvSpPr/>
            <p:nvPr/>
          </p:nvSpPr>
          <p:spPr>
            <a:xfrm>
              <a:off x="4379068" y="3380590"/>
              <a:ext cx="1129036" cy="2338554"/>
            </a:xfrm>
            <a:prstGeom prst="leftBrac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49785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25823" y="-27384"/>
            <a:ext cx="9169823" cy="1180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An external file that holds a picture, illustration, etc.&#10;Object name is nihms-462661-f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43" y="1754185"/>
            <a:ext cx="4497914" cy="412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107504" y="2420888"/>
            <a:ext cx="122413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7" name="Oval 6"/>
          <p:cNvSpPr/>
          <p:nvPr/>
        </p:nvSpPr>
        <p:spPr>
          <a:xfrm>
            <a:off x="107504" y="2852936"/>
            <a:ext cx="122413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8" name="Oval 7"/>
          <p:cNvSpPr/>
          <p:nvPr/>
        </p:nvSpPr>
        <p:spPr>
          <a:xfrm>
            <a:off x="107504" y="4581128"/>
            <a:ext cx="122413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9" name="Oval 8"/>
          <p:cNvSpPr/>
          <p:nvPr/>
        </p:nvSpPr>
        <p:spPr>
          <a:xfrm>
            <a:off x="107504" y="5013176"/>
            <a:ext cx="122413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0" name="Oval 9"/>
          <p:cNvSpPr/>
          <p:nvPr/>
        </p:nvSpPr>
        <p:spPr>
          <a:xfrm>
            <a:off x="107504" y="5445224"/>
            <a:ext cx="122413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-36512" y="44624"/>
            <a:ext cx="9143999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l-NL" sz="2800" b="1" dirty="0" smtClean="0">
                <a:solidFill>
                  <a:srgbClr val="FFFF00"/>
                </a:solidFill>
                <a:latin typeface="Tahoma" panose="020B0604030504040204" pitchFamily="34" charset="0"/>
              </a:rPr>
              <a:t>Low-grade  grade metabolic inflammation: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nl-NL" sz="1000" b="1" dirty="0" smtClean="0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nl-NL" sz="2800" b="1" dirty="0" smtClean="0">
                <a:solidFill>
                  <a:srgbClr val="FFFF00"/>
                </a:solidFill>
                <a:latin typeface="Tahoma" panose="020B0604030504040204" pitchFamily="34" charset="0"/>
              </a:rPr>
              <a:t>NLRP3 inflammasome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sk-SK" sz="2800" b="1" dirty="0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4016" y="6279123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nl-NL" sz="1000" i="1" dirty="0" err="1" smtClean="0">
                <a:latin typeface="Tahoma" panose="020B0604030504040204" pitchFamily="34" charset="0"/>
              </a:rPr>
              <a:t>Mori</a:t>
            </a:r>
            <a:r>
              <a:rPr lang="nl-NL" sz="1000" i="1" dirty="0" smtClean="0">
                <a:latin typeface="Tahoma" panose="020B0604030504040204" pitchFamily="34" charset="0"/>
              </a:rPr>
              <a:t> et </a:t>
            </a:r>
            <a:r>
              <a:rPr lang="nl-NL" sz="1000" i="1" dirty="0">
                <a:latin typeface="Tahoma" panose="020B0604030504040204" pitchFamily="34" charset="0"/>
              </a:rPr>
              <a:t>al., </a:t>
            </a:r>
            <a:r>
              <a:rPr lang="nl-NL" sz="1000" i="1" dirty="0" smtClean="0">
                <a:latin typeface="Tahoma" panose="020B0604030504040204" pitchFamily="34" charset="0"/>
              </a:rPr>
              <a:t> Nat. </a:t>
            </a:r>
            <a:r>
              <a:rPr lang="nl-NL" sz="1000" i="1" dirty="0" err="1" smtClean="0">
                <a:latin typeface="Tahoma" panose="020B0604030504040204" pitchFamily="34" charset="0"/>
              </a:rPr>
              <a:t>Med</a:t>
            </a:r>
            <a:r>
              <a:rPr lang="nl-NL" sz="1000" i="1" dirty="0" smtClean="0">
                <a:latin typeface="Tahoma" panose="020B0604030504040204" pitchFamily="34" charset="0"/>
              </a:rPr>
              <a:t>., 2011</a:t>
            </a:r>
            <a:endParaRPr lang="sk-SK" sz="1000" i="1" dirty="0">
              <a:latin typeface="Tahoma" panose="020B060403050404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716016" y="2276872"/>
            <a:ext cx="4391471" cy="3024336"/>
            <a:chOff x="4716016" y="2276872"/>
            <a:chExt cx="4391471" cy="3024336"/>
          </a:xfrm>
        </p:grpSpPr>
        <p:sp>
          <p:nvSpPr>
            <p:cNvPr id="14" name="Rectangle 2"/>
            <p:cNvSpPr>
              <a:spLocks noChangeArrowheads="1"/>
            </p:cNvSpPr>
            <p:nvPr/>
          </p:nvSpPr>
          <p:spPr bwMode="auto">
            <a:xfrm>
              <a:off x="5292080" y="2420888"/>
              <a:ext cx="3815407" cy="25299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285750" indent="-285750"/>
              <a:r>
                <a:rPr lang="en-US" sz="1800" dirty="0" smtClean="0">
                  <a:latin typeface="Tahoma" panose="020B0604030504040204" pitchFamily="34" charset="0"/>
                  <a:cs typeface="Tahoma" panose="020B0604030504040204" pitchFamily="34" charset="0"/>
                </a:rPr>
                <a:t>Activated in CKD &amp; diabetic nephropathy (DN)</a:t>
              </a:r>
            </a:p>
            <a:p>
              <a:pPr marL="285750" indent="-285750"/>
              <a:endParaRPr lang="en-US" sz="1800" dirty="0">
                <a:latin typeface="Tahoma" panose="020B0604030504040204" pitchFamily="34" charset="0"/>
                <a:cs typeface="Tahoma" panose="020B0604030504040204" pitchFamily="34" charset="0"/>
              </a:endParaRPr>
            </a:p>
            <a:p>
              <a:pPr marL="285750" indent="-285750"/>
              <a:r>
                <a:rPr lang="en-US" sz="1800" dirty="0" smtClean="0">
                  <a:latin typeface="Tahoma" panose="020B0604030504040204" pitchFamily="34" charset="0"/>
                  <a:cs typeface="Tahoma" panose="020B0604030504040204" pitchFamily="34" charset="0"/>
                </a:rPr>
                <a:t>Triggers onset of DN</a:t>
              </a:r>
            </a:p>
            <a:p>
              <a:pPr marL="285750" indent="-285750"/>
              <a:endParaRPr lang="en-US" sz="1800" dirty="0">
                <a:latin typeface="Tahoma" panose="020B0604030504040204" pitchFamily="34" charset="0"/>
                <a:cs typeface="Tahoma" panose="020B0604030504040204" pitchFamily="34" charset="0"/>
              </a:endParaRPr>
            </a:p>
            <a:p>
              <a:pPr marL="285750" indent="-285750"/>
              <a:r>
                <a:rPr lang="en-US" sz="1800" dirty="0" smtClean="0">
                  <a:latin typeface="Tahoma" panose="020B0604030504040204" pitchFamily="34" charset="0"/>
                  <a:cs typeface="Tahoma" panose="020B0604030504040204" pitchFamily="34" charset="0"/>
                </a:rPr>
                <a:t>Mediates diet-induced nephropathy &amp; renal cholesterol accumulation</a:t>
              </a:r>
            </a:p>
          </p:txBody>
        </p:sp>
        <p:sp>
          <p:nvSpPr>
            <p:cNvPr id="4" name="Left Brace 3"/>
            <p:cNvSpPr/>
            <p:nvPr/>
          </p:nvSpPr>
          <p:spPr>
            <a:xfrm>
              <a:off x="4716016" y="2276872"/>
              <a:ext cx="1224136" cy="3024336"/>
            </a:xfrm>
            <a:prstGeom prst="leftBrac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84160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827280"/>
            <a:ext cx="5688632" cy="5134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568874" y="1556792"/>
            <a:ext cx="319050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563888" y="2924944"/>
            <a:ext cx="319050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http://www.life-enhancement.com/images/LEM0804pentagon30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510" y="941898"/>
            <a:ext cx="3368666" cy="327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" name="Group 51"/>
          <p:cNvGrpSpPr/>
          <p:nvPr/>
        </p:nvGrpSpPr>
        <p:grpSpPr>
          <a:xfrm>
            <a:off x="5125505" y="3531003"/>
            <a:ext cx="3966799" cy="2095861"/>
            <a:chOff x="5125505" y="3531003"/>
            <a:chExt cx="3966799" cy="2095861"/>
          </a:xfrm>
        </p:grpSpPr>
        <p:sp>
          <p:nvSpPr>
            <p:cNvPr id="22" name="Rectangle 21"/>
            <p:cNvSpPr/>
            <p:nvPr/>
          </p:nvSpPr>
          <p:spPr>
            <a:xfrm>
              <a:off x="6268280" y="3995648"/>
              <a:ext cx="2824024" cy="163121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prstDash val="sysDot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Renal dysfunction</a:t>
              </a:r>
            </a:p>
            <a:p>
              <a:pPr algn="ctr"/>
              <a:endParaRPr lang="nl-NL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nl-NL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Tubular </a:t>
              </a:r>
              <a:r>
                <a:rPr lang="nl-NL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atrophy,</a:t>
              </a:r>
            </a:p>
            <a:p>
              <a:pPr algn="ctr"/>
              <a:r>
                <a:rPr lang="nl-NL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Interstitial fibrosis,</a:t>
              </a:r>
            </a:p>
            <a:p>
              <a:pPr algn="ctr"/>
              <a:r>
                <a:rPr lang="nl-NL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Glomerulosclerosis</a:t>
              </a:r>
            </a:p>
            <a:p>
              <a:pPr algn="ctr"/>
              <a:endParaRPr lang="nl-N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5125505" y="3531003"/>
              <a:ext cx="1118389" cy="680961"/>
            </a:xfrm>
            <a:prstGeom prst="straightConnector1">
              <a:avLst/>
            </a:prstGeom>
            <a:ln w="57150">
              <a:solidFill>
                <a:schemeClr val="accent2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-36512" y="-27385"/>
            <a:ext cx="9180512" cy="1111407"/>
            <a:chOff x="-36512" y="-27385"/>
            <a:chExt cx="9180512" cy="1111407"/>
          </a:xfrm>
        </p:grpSpPr>
        <p:sp>
          <p:nvSpPr>
            <p:cNvPr id="16" name="Rectangle 15"/>
            <p:cNvSpPr/>
            <p:nvPr/>
          </p:nvSpPr>
          <p:spPr>
            <a:xfrm>
              <a:off x="-25823" y="-27385"/>
              <a:ext cx="9169823" cy="11114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"/>
            <p:cNvSpPr>
              <a:spLocks noChangeArrowheads="1"/>
            </p:cNvSpPr>
            <p:nvPr/>
          </p:nvSpPr>
          <p:spPr bwMode="auto">
            <a:xfrm>
              <a:off x="-36512" y="189801"/>
              <a:ext cx="914399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nl-NL" sz="3600" b="1" dirty="0" smtClean="0">
                  <a:solidFill>
                    <a:srgbClr val="FFFF00"/>
                  </a:solidFill>
                  <a:latin typeface="Tahoma" panose="020B0604030504040204" pitchFamily="34" charset="0"/>
                </a:rPr>
                <a:t>Metabolic syndrome</a:t>
              </a:r>
              <a:endParaRPr lang="sk-SK" sz="3600" b="1" dirty="0">
                <a:solidFill>
                  <a:srgbClr val="FFFF00"/>
                </a:solidFill>
                <a:latin typeface="Tahoma" panose="020B0604030504040204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331131" y="4427989"/>
            <a:ext cx="3743399" cy="2002591"/>
            <a:chOff x="1331131" y="4427989"/>
            <a:chExt cx="3743399" cy="2002591"/>
          </a:xfrm>
        </p:grpSpPr>
        <p:sp>
          <p:nvSpPr>
            <p:cNvPr id="24" name="Rectangle 23"/>
            <p:cNvSpPr/>
            <p:nvPr/>
          </p:nvSpPr>
          <p:spPr>
            <a:xfrm>
              <a:off x="1331131" y="5999693"/>
              <a:ext cx="3743399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Stroke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H="1">
              <a:off x="3449364" y="4427989"/>
              <a:ext cx="582712" cy="1571704"/>
            </a:xfrm>
            <a:prstGeom prst="straightConnector1">
              <a:avLst/>
            </a:prstGeom>
            <a:ln w="57150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-540568" y="3140968"/>
            <a:ext cx="3743399" cy="1294077"/>
            <a:chOff x="-540568" y="3140968"/>
            <a:chExt cx="3743399" cy="1294077"/>
          </a:xfrm>
        </p:grpSpPr>
        <p:sp>
          <p:nvSpPr>
            <p:cNvPr id="26" name="Rectangle 25"/>
            <p:cNvSpPr/>
            <p:nvPr/>
          </p:nvSpPr>
          <p:spPr>
            <a:xfrm>
              <a:off x="-540568" y="4004158"/>
              <a:ext cx="3743399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Type 2 Diabetes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H="1">
              <a:off x="1614124" y="3140968"/>
              <a:ext cx="1085668" cy="759110"/>
            </a:xfrm>
            <a:prstGeom prst="straightConnector1">
              <a:avLst/>
            </a:prstGeom>
            <a:ln w="57150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4088672" y="4413331"/>
            <a:ext cx="3743399" cy="2042002"/>
            <a:chOff x="4088672" y="4413331"/>
            <a:chExt cx="3743399" cy="2042002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4559474" y="4413331"/>
              <a:ext cx="999477" cy="1561609"/>
            </a:xfrm>
            <a:prstGeom prst="straightConnector1">
              <a:avLst/>
            </a:prstGeom>
            <a:ln w="57150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4088672" y="6024446"/>
              <a:ext cx="3743399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Fatty Liver Disease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-389331" y="3852193"/>
            <a:ext cx="3952805" cy="1601885"/>
            <a:chOff x="-179925" y="3964386"/>
            <a:chExt cx="3952805" cy="1601885"/>
          </a:xfrm>
        </p:grpSpPr>
        <p:sp>
          <p:nvSpPr>
            <p:cNvPr id="23" name="Rectangle 22"/>
            <p:cNvSpPr/>
            <p:nvPr/>
          </p:nvSpPr>
          <p:spPr>
            <a:xfrm>
              <a:off x="-179925" y="5135384"/>
              <a:ext cx="3743399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Hearth disease 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H="1">
              <a:off x="2787510" y="3964386"/>
              <a:ext cx="985370" cy="1261366"/>
            </a:xfrm>
            <a:prstGeom prst="straightConnector1">
              <a:avLst/>
            </a:prstGeom>
            <a:ln w="57150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6876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4860032" y="1844824"/>
            <a:ext cx="484918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200" dirty="0" smtClean="0">
                <a:solidFill>
                  <a:srgbClr val="7030A0"/>
                </a:solidFill>
                <a:latin typeface="Tahoma" panose="020B0604030504040204" pitchFamily="34" charset="0"/>
              </a:rPr>
              <a:t>NLRP3 </a:t>
            </a:r>
            <a:r>
              <a:rPr lang="en-US" sz="2200" dirty="0" err="1" smtClean="0">
                <a:solidFill>
                  <a:srgbClr val="7030A0"/>
                </a:solidFill>
                <a:latin typeface="Tahoma" panose="020B0604030504040204" pitchFamily="34" charset="0"/>
              </a:rPr>
              <a:t>Inflammasome</a:t>
            </a:r>
            <a:endParaRPr lang="sk-SK" sz="1000" dirty="0">
              <a:solidFill>
                <a:srgbClr val="7030A0"/>
              </a:solidFill>
              <a:latin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5823" y="-27384"/>
            <a:ext cx="9169823" cy="1180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http://ajplung.physiology.org/content/ajplung/303/8/L627/F1.large.jpg?width=800&amp;height=600&amp;carousel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22" y="1699642"/>
            <a:ext cx="4522330" cy="446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670" y="635113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nl-NL" sz="1000" i="1" dirty="0">
                <a:latin typeface="Tahoma" panose="020B0604030504040204" pitchFamily="34" charset="0"/>
              </a:rPr>
              <a:t>d</a:t>
            </a:r>
            <a:r>
              <a:rPr lang="nl-NL" sz="1000" i="1" dirty="0" smtClean="0">
                <a:latin typeface="Tahoma" panose="020B0604030504040204" pitchFamily="34" charset="0"/>
              </a:rPr>
              <a:t>os Santos </a:t>
            </a:r>
            <a:r>
              <a:rPr lang="nl-NL" sz="1000" i="1" dirty="0">
                <a:latin typeface="Tahoma" panose="020B0604030504040204" pitchFamily="34" charset="0"/>
              </a:rPr>
              <a:t>et al., </a:t>
            </a:r>
            <a:r>
              <a:rPr lang="nl-NL" sz="1000" i="1" dirty="0" smtClean="0">
                <a:latin typeface="Tahoma" panose="020B0604030504040204" pitchFamily="34" charset="0"/>
              </a:rPr>
              <a:t> Am. </a:t>
            </a:r>
            <a:r>
              <a:rPr lang="nl-NL" sz="1000" i="1" dirty="0" err="1" smtClean="0">
                <a:latin typeface="Tahoma" panose="020B0604030504040204" pitchFamily="34" charset="0"/>
              </a:rPr>
              <a:t>Journ</a:t>
            </a:r>
            <a:r>
              <a:rPr lang="nl-NL" sz="1000" i="1" dirty="0" smtClean="0">
                <a:latin typeface="Tahoma" panose="020B0604030504040204" pitchFamily="34" charset="0"/>
              </a:rPr>
              <a:t>. </a:t>
            </a:r>
            <a:r>
              <a:rPr lang="nl-NL" sz="1000" i="1" dirty="0" err="1" smtClean="0">
                <a:latin typeface="Tahoma" panose="020B0604030504040204" pitchFamily="34" charset="0"/>
              </a:rPr>
              <a:t>Physiol</a:t>
            </a:r>
            <a:r>
              <a:rPr lang="nl-NL" sz="1000" i="1" dirty="0" smtClean="0">
                <a:latin typeface="Tahoma" panose="020B0604030504040204" pitchFamily="34" charset="0"/>
              </a:rPr>
              <a:t>., 2012</a:t>
            </a:r>
            <a:endParaRPr lang="sk-SK" sz="1000" i="1" dirty="0">
              <a:latin typeface="Tahoma" panose="020B0604030504040204" pitchFamily="34" charset="0"/>
            </a:endParaRPr>
          </a:p>
        </p:txBody>
      </p:sp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4644008" y="2348880"/>
            <a:ext cx="4608512" cy="291772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/>
            <a:r>
              <a:rPr lang="en-US" sz="1800" dirty="0">
                <a:latin typeface="Tahoma" panose="020B0604030504040204" pitchFamily="34" charset="0"/>
                <a:cs typeface="Tahoma" panose="020B0604030504040204" pitchFamily="34" charset="0"/>
              </a:rPr>
              <a:t>Cytoplasmic</a:t>
            </a:r>
            <a:r>
              <a:rPr lang="en-US" sz="1800" b="1" dirty="0">
                <a:latin typeface="Tahoma" panose="020B0604030504040204" pitchFamily="34" charset="0"/>
                <a:cs typeface="Tahoma" panose="020B0604030504040204" pitchFamily="34" charset="0"/>
              </a:rPr>
              <a:t> innate </a:t>
            </a:r>
            <a:r>
              <a:rPr lang="en-US" sz="18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immune</a:t>
            </a:r>
            <a:r>
              <a:rPr lang="en-US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multiprotein complex</a:t>
            </a:r>
          </a:p>
          <a:p>
            <a:pPr marL="1028700" lvl="1"/>
            <a:r>
              <a:rPr lang="en-US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Nod-like receptor protein 3 NLRP3, </a:t>
            </a:r>
          </a:p>
          <a:p>
            <a:pPr marL="1028700" lvl="1"/>
            <a:r>
              <a:rPr lang="en-US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adaptor ASC,</a:t>
            </a:r>
          </a:p>
          <a:p>
            <a:pPr marL="1028700" lvl="1"/>
            <a:r>
              <a:rPr lang="en-US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pro-caspase-1</a:t>
            </a:r>
          </a:p>
          <a:p>
            <a:pPr marL="1028700" lvl="1"/>
            <a:endParaRPr lang="en-US" sz="18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1028700" lvl="1"/>
            <a:endParaRPr lang="en-US" sz="18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/>
            <a:r>
              <a:rPr lang="en-US" sz="1800" b="1" dirty="0">
                <a:latin typeface="Tahoma" panose="020B0604030504040204" pitchFamily="34" charset="0"/>
                <a:cs typeface="Tahoma" panose="020B0604030504040204" pitchFamily="34" charset="0"/>
              </a:rPr>
              <a:t>IL-1β </a:t>
            </a:r>
            <a:r>
              <a:rPr lang="en-US" sz="1800" dirty="0">
                <a:latin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en-US" sz="1800" b="1" dirty="0">
                <a:latin typeface="Tahoma" panose="020B0604030504040204" pitchFamily="34" charset="0"/>
                <a:cs typeface="Tahoma" panose="020B0604030504040204" pitchFamily="34" charset="0"/>
              </a:rPr>
              <a:t> IL-18 </a:t>
            </a:r>
            <a:r>
              <a:rPr lang="en-US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maturation</a:t>
            </a:r>
            <a:endParaRPr lang="en-US" sz="18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36512" y="44624"/>
            <a:ext cx="9143999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l-NL" sz="2800" b="1" dirty="0" smtClean="0">
                <a:solidFill>
                  <a:srgbClr val="FFFF00"/>
                </a:solidFill>
                <a:latin typeface="Tahoma" panose="020B0604030504040204" pitchFamily="34" charset="0"/>
              </a:rPr>
              <a:t>Low-grade  grade metabolic inflammation: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nl-NL" sz="1000" b="1" dirty="0" smtClean="0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nl-NL" sz="2800" b="1" dirty="0" smtClean="0">
                <a:solidFill>
                  <a:srgbClr val="FFFF00"/>
                </a:solidFill>
                <a:latin typeface="Tahoma" panose="020B0604030504040204" pitchFamily="34" charset="0"/>
              </a:rPr>
              <a:t>NLRP3 inflammasome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sk-SK" sz="2800" b="1" dirty="0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63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/>
          <p:cNvGrpSpPr/>
          <p:nvPr/>
        </p:nvGrpSpPr>
        <p:grpSpPr>
          <a:xfrm>
            <a:off x="7971879" y="1340768"/>
            <a:ext cx="1352649" cy="877163"/>
            <a:chOff x="7452320" y="3390091"/>
            <a:chExt cx="1352649" cy="877163"/>
          </a:xfrm>
        </p:grpSpPr>
        <p:sp>
          <p:nvSpPr>
            <p:cNvPr id="101" name="Rectangle 100"/>
            <p:cNvSpPr/>
            <p:nvPr/>
          </p:nvSpPr>
          <p:spPr>
            <a:xfrm>
              <a:off x="7452320" y="3429000"/>
              <a:ext cx="216024" cy="21602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7452320" y="3717032"/>
              <a:ext cx="216024" cy="216024"/>
            </a:xfrm>
            <a:prstGeom prst="rect">
              <a:avLst/>
            </a:prstGeom>
            <a:solidFill>
              <a:srgbClr val="99FF99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7452320" y="4005064"/>
              <a:ext cx="216024" cy="21602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668344" y="3390091"/>
              <a:ext cx="1136625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700" b="1" dirty="0" smtClean="0"/>
                <a:t>Ctr LPDS</a:t>
              </a:r>
            </a:p>
            <a:p>
              <a:r>
                <a:rPr lang="nl-NL" sz="1700" b="1" dirty="0" err="1" smtClean="0"/>
                <a:t>nLDL</a:t>
              </a:r>
              <a:endParaRPr lang="nl-NL" sz="1700" b="1" dirty="0" smtClean="0"/>
            </a:p>
            <a:p>
              <a:r>
                <a:rPr lang="nl-NL" sz="1700" b="1" dirty="0" err="1" smtClean="0"/>
                <a:t>oxLDL</a:t>
              </a:r>
              <a:endParaRPr lang="en-US" sz="17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39552" y="1074222"/>
            <a:ext cx="2566232" cy="2477308"/>
            <a:chOff x="539552" y="1268760"/>
            <a:chExt cx="2566232" cy="2477308"/>
          </a:xfrm>
        </p:grpSpPr>
        <p:pic>
          <p:nvPicPr>
            <p:cNvPr id="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1268760"/>
              <a:ext cx="2545484" cy="2419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5" name="Straight Connector 54"/>
            <p:cNvCxnSpPr/>
            <p:nvPr/>
          </p:nvCxnSpPr>
          <p:spPr>
            <a:xfrm>
              <a:off x="1156680" y="3384000"/>
              <a:ext cx="183114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1043608" y="3407514"/>
              <a:ext cx="2062176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nl-NL" alt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24h</a:t>
              </a:r>
              <a:endPara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-25823" y="-27384"/>
            <a:ext cx="9169823" cy="7920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feld 1"/>
          <p:cNvSpPr txBox="1"/>
          <p:nvPr/>
        </p:nvSpPr>
        <p:spPr>
          <a:xfrm>
            <a:off x="682701" y="836712"/>
            <a:ext cx="280917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IL-1</a:t>
            </a:r>
            <a:r>
              <a:rPr lang="el-GR" sz="1600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β</a:t>
            </a:r>
            <a:r>
              <a:rPr lang="nl-NL" sz="1600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1600" b="1" dirty="0" err="1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secretion</a:t>
            </a:r>
            <a:endParaRPr lang="de-DE" sz="1600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TextBox 2"/>
          <p:cNvSpPr txBox="1">
            <a:spLocks noChangeArrowheads="1"/>
          </p:cNvSpPr>
          <p:nvPr/>
        </p:nvSpPr>
        <p:spPr bwMode="auto">
          <a:xfrm>
            <a:off x="251147" y="116632"/>
            <a:ext cx="8667202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NLRP3 activation in metabolic overloading</a:t>
            </a:r>
            <a:endParaRPr lang="en-US" altLang="en-US" sz="22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908068" y="764704"/>
            <a:ext cx="4264332" cy="2808312"/>
            <a:chOff x="3908068" y="764704"/>
            <a:chExt cx="4264332" cy="2808312"/>
          </a:xfrm>
        </p:grpSpPr>
        <p:grpSp>
          <p:nvGrpSpPr>
            <p:cNvPr id="8" name="Group 7"/>
            <p:cNvGrpSpPr/>
            <p:nvPr/>
          </p:nvGrpSpPr>
          <p:grpSpPr>
            <a:xfrm>
              <a:off x="3908068" y="764704"/>
              <a:ext cx="3760276" cy="2808312"/>
              <a:chOff x="3908068" y="908720"/>
              <a:chExt cx="3760276" cy="2808312"/>
            </a:xfrm>
          </p:grpSpPr>
          <p:pic>
            <p:nvPicPr>
              <p:cNvPr id="4098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8068" y="908720"/>
                <a:ext cx="3760276" cy="2808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" name="Rectangle 59"/>
              <p:cNvSpPr/>
              <p:nvPr/>
            </p:nvSpPr>
            <p:spPr>
              <a:xfrm>
                <a:off x="4139952" y="3356992"/>
                <a:ext cx="3528392" cy="338554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alt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altLang="en-U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1 day                    3 days</a:t>
                </a:r>
                <a:endParaRPr lang="en-US" alt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61" name="Straight Connector 60"/>
              <p:cNvCxnSpPr/>
              <p:nvPr/>
            </p:nvCxnSpPr>
            <p:spPr>
              <a:xfrm>
                <a:off x="4716016" y="3356992"/>
                <a:ext cx="108010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6444227" y="3356992"/>
                <a:ext cx="108010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Textfeld 1"/>
            <p:cNvSpPr txBox="1"/>
            <p:nvPr/>
          </p:nvSpPr>
          <p:spPr>
            <a:xfrm>
              <a:off x="4195590" y="836712"/>
              <a:ext cx="397681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 smtClean="0">
                  <a:solidFill>
                    <a:srgbClr val="0070C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Caspase-1 </a:t>
              </a:r>
              <a:r>
                <a:rPr lang="de-DE" sz="1600" b="1" dirty="0" err="1" smtClean="0">
                  <a:solidFill>
                    <a:srgbClr val="0070C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activation</a:t>
              </a:r>
              <a:endParaRPr lang="de-DE" sz="1600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0" y="836712"/>
            <a:ext cx="9144000" cy="3027241"/>
            <a:chOff x="0" y="764704"/>
            <a:chExt cx="9144000" cy="3027241"/>
          </a:xfrm>
        </p:grpSpPr>
        <p:sp>
          <p:nvSpPr>
            <p:cNvPr id="2" name="Rectangle 1"/>
            <p:cNvSpPr/>
            <p:nvPr/>
          </p:nvSpPr>
          <p:spPr>
            <a:xfrm>
              <a:off x="0" y="764704"/>
              <a:ext cx="9144000" cy="3027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97" name="TextBox 1"/>
            <p:cNvSpPr txBox="1">
              <a:spLocks noChangeArrowheads="1"/>
            </p:cNvSpPr>
            <p:nvPr/>
          </p:nvSpPr>
          <p:spPr bwMode="auto">
            <a:xfrm>
              <a:off x="107504" y="980728"/>
              <a:ext cx="8810845" cy="147732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/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nl-NL" sz="1800" b="1" i="1" dirty="0" smtClean="0">
                <a:solidFill>
                  <a:srgbClr val="C00000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sz="1800" b="1" i="1" dirty="0" smtClean="0">
                <a:solidFill>
                  <a:srgbClr val="C00000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1800" b="1" i="1" dirty="0" smtClean="0">
                  <a:solidFill>
                    <a:srgbClr val="C00000"/>
                  </a:solidFill>
                </a:rPr>
                <a:t>Silencing </a:t>
              </a:r>
              <a:r>
                <a:rPr lang="en-US" sz="1800" b="1" i="1" dirty="0" err="1" smtClean="0">
                  <a:solidFill>
                    <a:srgbClr val="C00000"/>
                  </a:solidFill>
                </a:rPr>
                <a:t>inflammasome</a:t>
              </a:r>
              <a:r>
                <a:rPr lang="en-US" sz="1800" b="1" i="1" dirty="0" smtClean="0">
                  <a:solidFill>
                    <a:srgbClr val="C00000"/>
                  </a:solidFill>
                </a:rPr>
                <a:t> components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nl-NL" sz="1800" b="1" i="1" dirty="0">
                <a:solidFill>
                  <a:srgbClr val="C00000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sz="1800" b="1" i="1" dirty="0" smtClean="0">
                <a:solidFill>
                  <a:srgbClr val="C00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-237033" y="2649641"/>
            <a:ext cx="8064896" cy="3843474"/>
            <a:chOff x="-237033" y="2649641"/>
            <a:chExt cx="8064896" cy="3843474"/>
          </a:xfrm>
        </p:grpSpPr>
        <p:grpSp>
          <p:nvGrpSpPr>
            <p:cNvPr id="11" name="Group 10"/>
            <p:cNvGrpSpPr/>
            <p:nvPr/>
          </p:nvGrpSpPr>
          <p:grpSpPr>
            <a:xfrm>
              <a:off x="-237033" y="2649641"/>
              <a:ext cx="8064896" cy="3843474"/>
              <a:chOff x="-237033" y="2649641"/>
              <a:chExt cx="8064896" cy="3843474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-237033" y="2649641"/>
                <a:ext cx="8064896" cy="3843474"/>
                <a:chOff x="-396552" y="2321830"/>
                <a:chExt cx="8064896" cy="3843474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-396552" y="2321830"/>
                  <a:ext cx="8064896" cy="3746170"/>
                  <a:chOff x="-396552" y="2321830"/>
                  <a:chExt cx="8064896" cy="3746170"/>
                </a:xfrm>
              </p:grpSpPr>
              <p:grpSp>
                <p:nvGrpSpPr>
                  <p:cNvPr id="34" name="Group 33"/>
                  <p:cNvGrpSpPr/>
                  <p:nvPr/>
                </p:nvGrpSpPr>
                <p:grpSpPr>
                  <a:xfrm>
                    <a:off x="6315695" y="3919989"/>
                    <a:ext cx="1352649" cy="877163"/>
                    <a:chOff x="7452320" y="3390091"/>
                    <a:chExt cx="1352649" cy="877163"/>
                  </a:xfrm>
                </p:grpSpPr>
                <p:sp>
                  <p:nvSpPr>
                    <p:cNvPr id="35" name="Rectangle 34"/>
                    <p:cNvSpPr/>
                    <p:nvPr/>
                  </p:nvSpPr>
                  <p:spPr>
                    <a:xfrm>
                      <a:off x="7452320" y="3429000"/>
                      <a:ext cx="216024" cy="21602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" name="Rectangle 35"/>
                    <p:cNvSpPr/>
                    <p:nvPr/>
                  </p:nvSpPr>
                  <p:spPr>
                    <a:xfrm>
                      <a:off x="7452320" y="3717032"/>
                      <a:ext cx="216024" cy="216024"/>
                    </a:xfrm>
                    <a:prstGeom prst="rect">
                      <a:avLst/>
                    </a:prstGeom>
                    <a:solidFill>
                      <a:srgbClr val="99FF99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" name="Rectangle 36"/>
                    <p:cNvSpPr/>
                    <p:nvPr/>
                  </p:nvSpPr>
                  <p:spPr>
                    <a:xfrm>
                      <a:off x="7452320" y="4005064"/>
                      <a:ext cx="216024" cy="216024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" name="TextBox 39"/>
                    <p:cNvSpPr txBox="1"/>
                    <p:nvPr/>
                  </p:nvSpPr>
                  <p:spPr>
                    <a:xfrm>
                      <a:off x="7668344" y="3390091"/>
                      <a:ext cx="1136625" cy="87716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nl-NL" sz="1700" b="1" dirty="0" smtClean="0"/>
                        <a:t>Ctr</a:t>
                      </a:r>
                    </a:p>
                    <a:p>
                      <a:r>
                        <a:rPr lang="nl-NL" sz="1700" b="1" dirty="0" err="1" smtClean="0"/>
                        <a:t>nLDL</a:t>
                      </a:r>
                      <a:endParaRPr lang="nl-NL" sz="1700" b="1" dirty="0" smtClean="0"/>
                    </a:p>
                    <a:p>
                      <a:r>
                        <a:rPr lang="nl-NL" sz="1700" b="1" dirty="0" err="1" smtClean="0"/>
                        <a:t>oxLDL</a:t>
                      </a:r>
                      <a:endParaRPr lang="en-US" sz="1700" b="1" dirty="0"/>
                    </a:p>
                  </p:txBody>
                </p:sp>
              </p:grpSp>
              <p:pic>
                <p:nvPicPr>
                  <p:cNvPr id="1028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072252" y="3331731"/>
                    <a:ext cx="3795892" cy="266004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98" name="Textfeld 1"/>
                  <p:cNvSpPr txBox="1"/>
                  <p:nvPr/>
                </p:nvSpPr>
                <p:spPr>
                  <a:xfrm>
                    <a:off x="2832309" y="2321830"/>
                    <a:ext cx="2809179" cy="40011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de-DE" sz="2000" b="1" dirty="0" err="1" smtClean="0">
                        <a:solidFill>
                          <a:srgbClr val="0070C0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rPr>
                      <a:t>Phospholipidosis</a:t>
                    </a:r>
                    <a:endParaRPr lang="de-DE" sz="2000" b="1" dirty="0">
                      <a:solidFill>
                        <a:srgbClr val="0070C0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96" name="TextBox 95"/>
                  <p:cNvSpPr txBox="1"/>
                  <p:nvPr/>
                </p:nvSpPr>
                <p:spPr>
                  <a:xfrm>
                    <a:off x="-396552" y="5698668"/>
                    <a:ext cx="300991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nl-NL" b="1" i="1" dirty="0" smtClean="0">
                        <a:latin typeface="Tahoma" panose="020B0604030504040204" pitchFamily="34" charset="0"/>
                        <a:cs typeface="Tahoma" panose="020B0604030504040204" pitchFamily="34" charset="0"/>
                      </a:rPr>
                      <a:t>ASC</a:t>
                    </a:r>
                    <a:endParaRPr lang="en-US" b="1" i="1" dirty="0">
                      <a:latin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grpSp>
              <p:nvGrpSpPr>
                <p:cNvPr id="10" name="Group 9"/>
                <p:cNvGrpSpPr/>
                <p:nvPr/>
              </p:nvGrpSpPr>
              <p:grpSpPr>
                <a:xfrm>
                  <a:off x="2843808" y="5579920"/>
                  <a:ext cx="3096344" cy="585384"/>
                  <a:chOff x="971600" y="6300000"/>
                  <a:chExt cx="3096344" cy="585384"/>
                </a:xfrm>
              </p:grpSpPr>
              <p:grpSp>
                <p:nvGrpSpPr>
                  <p:cNvPr id="9" name="Group 8"/>
                  <p:cNvGrpSpPr/>
                  <p:nvPr/>
                </p:nvGrpSpPr>
                <p:grpSpPr>
                  <a:xfrm>
                    <a:off x="971600" y="6300000"/>
                    <a:ext cx="936104" cy="584775"/>
                    <a:chOff x="971600" y="6300000"/>
                    <a:chExt cx="936104" cy="584775"/>
                  </a:xfrm>
                </p:grpSpPr>
                <p:sp>
                  <p:nvSpPr>
                    <p:cNvPr id="58" name="TextBox 57"/>
                    <p:cNvSpPr txBox="1"/>
                    <p:nvPr/>
                  </p:nvSpPr>
                  <p:spPr>
                    <a:xfrm>
                      <a:off x="971600" y="6392941"/>
                      <a:ext cx="52899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nl-NL" sz="2400" b="1" dirty="0" smtClean="0">
                          <a:latin typeface="Arial Black" panose="020B0A04020102020204" pitchFamily="34" charset="0"/>
                          <a:cs typeface="Tahoma" panose="020B0604030504040204" pitchFamily="34" charset="0"/>
                        </a:rPr>
                        <a:t>+</a:t>
                      </a:r>
                      <a:endParaRPr lang="en-US" sz="2400" b="1" dirty="0">
                        <a:latin typeface="Arial Black" panose="020B0A0402010202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59" name="TextBox 58"/>
                    <p:cNvSpPr txBox="1"/>
                    <p:nvPr/>
                  </p:nvSpPr>
                  <p:spPr>
                    <a:xfrm>
                      <a:off x="1254149" y="6300000"/>
                      <a:ext cx="653555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nl-NL" sz="3200" b="1" dirty="0" smtClean="0">
                          <a:latin typeface="Arial Black" panose="020B0A04020102020204" pitchFamily="34" charset="0"/>
                          <a:cs typeface="Tahoma" panose="020B0604030504040204" pitchFamily="34" charset="0"/>
                        </a:rPr>
                        <a:t> -</a:t>
                      </a:r>
                      <a:endParaRPr lang="en-US" sz="3200" b="1" dirty="0">
                        <a:latin typeface="Arial Black" panose="020B0A0402010202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  <p:grpSp>
                <p:nvGrpSpPr>
                  <p:cNvPr id="69" name="Group 68"/>
                  <p:cNvGrpSpPr/>
                  <p:nvPr/>
                </p:nvGrpSpPr>
                <p:grpSpPr>
                  <a:xfrm>
                    <a:off x="2051720" y="6300609"/>
                    <a:ext cx="936104" cy="584775"/>
                    <a:chOff x="971600" y="6300000"/>
                    <a:chExt cx="936104" cy="584775"/>
                  </a:xfrm>
                </p:grpSpPr>
                <p:sp>
                  <p:nvSpPr>
                    <p:cNvPr id="71" name="TextBox 70"/>
                    <p:cNvSpPr txBox="1"/>
                    <p:nvPr/>
                  </p:nvSpPr>
                  <p:spPr>
                    <a:xfrm>
                      <a:off x="971600" y="6392941"/>
                      <a:ext cx="52899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nl-NL" sz="2400" b="1" dirty="0" smtClean="0">
                          <a:latin typeface="Arial Black" panose="020B0A04020102020204" pitchFamily="34" charset="0"/>
                          <a:cs typeface="Tahoma" panose="020B0604030504040204" pitchFamily="34" charset="0"/>
                        </a:rPr>
                        <a:t>+</a:t>
                      </a:r>
                      <a:endParaRPr lang="en-US" sz="2400" b="1" dirty="0">
                        <a:latin typeface="Arial Black" panose="020B0A0402010202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72" name="TextBox 71"/>
                    <p:cNvSpPr txBox="1"/>
                    <p:nvPr/>
                  </p:nvSpPr>
                  <p:spPr>
                    <a:xfrm>
                      <a:off x="1254149" y="6300000"/>
                      <a:ext cx="653555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nl-NL" sz="3200" b="1" dirty="0" smtClean="0">
                          <a:latin typeface="Arial Black" panose="020B0A04020102020204" pitchFamily="34" charset="0"/>
                          <a:cs typeface="Tahoma" panose="020B0604030504040204" pitchFamily="34" charset="0"/>
                        </a:rPr>
                        <a:t> -</a:t>
                      </a:r>
                      <a:endParaRPr lang="en-US" sz="3200" b="1" dirty="0">
                        <a:latin typeface="Arial Black" panose="020B0A0402010202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  <p:grpSp>
                <p:nvGrpSpPr>
                  <p:cNvPr id="82" name="Group 81"/>
                  <p:cNvGrpSpPr/>
                  <p:nvPr/>
                </p:nvGrpSpPr>
                <p:grpSpPr>
                  <a:xfrm>
                    <a:off x="3131840" y="6300609"/>
                    <a:ext cx="936104" cy="584775"/>
                    <a:chOff x="971600" y="6300000"/>
                    <a:chExt cx="936104" cy="584775"/>
                  </a:xfrm>
                </p:grpSpPr>
                <p:sp>
                  <p:nvSpPr>
                    <p:cNvPr id="83" name="TextBox 82"/>
                    <p:cNvSpPr txBox="1"/>
                    <p:nvPr/>
                  </p:nvSpPr>
                  <p:spPr>
                    <a:xfrm>
                      <a:off x="971600" y="6392941"/>
                      <a:ext cx="52899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nl-NL" sz="2400" b="1" dirty="0" smtClean="0">
                          <a:latin typeface="Arial Black" panose="020B0A04020102020204" pitchFamily="34" charset="0"/>
                          <a:cs typeface="Tahoma" panose="020B0604030504040204" pitchFamily="34" charset="0"/>
                        </a:rPr>
                        <a:t>+</a:t>
                      </a:r>
                      <a:endParaRPr lang="en-US" sz="2400" b="1" dirty="0">
                        <a:latin typeface="Arial Black" panose="020B0A0402010202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4" name="TextBox 83"/>
                    <p:cNvSpPr txBox="1"/>
                    <p:nvPr/>
                  </p:nvSpPr>
                  <p:spPr>
                    <a:xfrm>
                      <a:off x="1254149" y="6300000"/>
                      <a:ext cx="653555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nl-NL" sz="3200" b="1" dirty="0" smtClean="0">
                          <a:latin typeface="Arial Black" panose="020B0A04020102020204" pitchFamily="34" charset="0"/>
                          <a:cs typeface="Tahoma" panose="020B0604030504040204" pitchFamily="34" charset="0"/>
                        </a:rPr>
                        <a:t> -</a:t>
                      </a:r>
                      <a:endParaRPr lang="en-US" sz="3200" b="1" dirty="0">
                        <a:latin typeface="Arial Black" panose="020B0A0402010202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6" name="Rectangle 5"/>
              <p:cNvSpPr/>
              <p:nvPr/>
            </p:nvSpPr>
            <p:spPr>
              <a:xfrm>
                <a:off x="3454700" y="3331440"/>
                <a:ext cx="156485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nl-NL" b="1" i="1" dirty="0">
                    <a:solidFill>
                      <a:srgbClr val="0070C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shRNA</a:t>
                </a:r>
                <a:r>
                  <a:rPr lang="nl-NL" sz="2000" b="1" dirty="0">
                    <a:solidFill>
                      <a:srgbClr val="0070C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nl-NL" b="1" i="1" dirty="0">
                    <a:solidFill>
                      <a:srgbClr val="0070C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ASC</a:t>
                </a:r>
                <a:endParaRPr lang="en-US" b="1" i="1" dirty="0">
                  <a:solidFill>
                    <a:srgbClr val="0070C0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6368398" y="3861048"/>
              <a:ext cx="121484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nl-NL" alt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3 days </a:t>
              </a:r>
            </a:p>
          </p:txBody>
        </p:sp>
      </p:grpSp>
      <p:sp>
        <p:nvSpPr>
          <p:cNvPr id="49" name="Rectangle 48"/>
          <p:cNvSpPr/>
          <p:nvPr/>
        </p:nvSpPr>
        <p:spPr>
          <a:xfrm>
            <a:off x="7931442" y="2780928"/>
            <a:ext cx="182513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nl-NL" altLang="en-US" b="1" dirty="0" smtClean="0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HK2</a:t>
            </a:r>
            <a:endParaRPr lang="en-US" altLang="en-US" b="1" dirty="0">
              <a:solidFill>
                <a:srgbClr val="00B0F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31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7827863" y="908720"/>
            <a:ext cx="920601" cy="33855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nl-NL" altLang="en-US" sz="1600" b="1" dirty="0" smtClean="0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HK2 </a:t>
            </a:r>
          </a:p>
        </p:txBody>
      </p:sp>
      <p:grpSp>
        <p:nvGrpSpPr>
          <p:cNvPr id="100" name="Group 99"/>
          <p:cNvGrpSpPr/>
          <p:nvPr/>
        </p:nvGrpSpPr>
        <p:grpSpPr>
          <a:xfrm>
            <a:off x="7971879" y="1340768"/>
            <a:ext cx="1352649" cy="877163"/>
            <a:chOff x="7452320" y="3390091"/>
            <a:chExt cx="1352649" cy="877163"/>
          </a:xfrm>
        </p:grpSpPr>
        <p:sp>
          <p:nvSpPr>
            <p:cNvPr id="101" name="Rectangle 100"/>
            <p:cNvSpPr/>
            <p:nvPr/>
          </p:nvSpPr>
          <p:spPr>
            <a:xfrm>
              <a:off x="7452320" y="3429000"/>
              <a:ext cx="216024" cy="21602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7452320" y="3717032"/>
              <a:ext cx="216024" cy="216024"/>
            </a:xfrm>
            <a:prstGeom prst="rect">
              <a:avLst/>
            </a:prstGeom>
            <a:solidFill>
              <a:srgbClr val="99FF99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7452320" y="4005064"/>
              <a:ext cx="216024" cy="21602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668344" y="3390091"/>
              <a:ext cx="1136625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700" b="1" dirty="0" smtClean="0"/>
                <a:t>Ctr LPDS</a:t>
              </a:r>
            </a:p>
            <a:p>
              <a:r>
                <a:rPr lang="nl-NL" sz="1700" b="1" dirty="0" err="1" smtClean="0"/>
                <a:t>nLDL</a:t>
              </a:r>
              <a:endParaRPr lang="nl-NL" sz="1700" b="1" dirty="0" smtClean="0"/>
            </a:p>
            <a:p>
              <a:r>
                <a:rPr lang="nl-NL" sz="1700" b="1" dirty="0" err="1" smtClean="0"/>
                <a:t>oxLDL</a:t>
              </a:r>
              <a:endParaRPr lang="en-US" sz="17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39552" y="1074222"/>
            <a:ext cx="2566232" cy="2426786"/>
            <a:chOff x="539552" y="1268760"/>
            <a:chExt cx="2566232" cy="2426786"/>
          </a:xfrm>
        </p:grpSpPr>
        <p:pic>
          <p:nvPicPr>
            <p:cNvPr id="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1268760"/>
              <a:ext cx="2545484" cy="2419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5" name="Straight Connector 54"/>
            <p:cNvCxnSpPr/>
            <p:nvPr/>
          </p:nvCxnSpPr>
          <p:spPr>
            <a:xfrm>
              <a:off x="1156680" y="3384000"/>
              <a:ext cx="183114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1043608" y="3356992"/>
              <a:ext cx="2062176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nl-NL" altLang="en-US" sz="1600" b="1" dirty="0" smtClean="0">
                  <a:solidFill>
                    <a:srgbClr val="00B0F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24h</a:t>
              </a:r>
              <a:endParaRPr lang="en-US" altLang="en-US" sz="1600" b="1" dirty="0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-25823" y="-27384"/>
            <a:ext cx="9169823" cy="7920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feld 1"/>
          <p:cNvSpPr txBox="1"/>
          <p:nvPr/>
        </p:nvSpPr>
        <p:spPr>
          <a:xfrm>
            <a:off x="682701" y="836712"/>
            <a:ext cx="280917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IL-1</a:t>
            </a:r>
            <a:r>
              <a:rPr lang="el-GR" sz="1600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β</a:t>
            </a:r>
            <a:r>
              <a:rPr lang="nl-NL" sz="1600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1600" b="1" dirty="0" err="1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secretion</a:t>
            </a:r>
            <a:endParaRPr lang="de-DE" sz="1600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TextBox 2"/>
          <p:cNvSpPr txBox="1">
            <a:spLocks noChangeArrowheads="1"/>
          </p:cNvSpPr>
          <p:nvPr/>
        </p:nvSpPr>
        <p:spPr bwMode="auto">
          <a:xfrm>
            <a:off x="251147" y="116632"/>
            <a:ext cx="8667202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NLRP3 activation in metabolic overloading</a:t>
            </a:r>
            <a:endParaRPr lang="en-US" altLang="en-US" sz="22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908068" y="764704"/>
            <a:ext cx="4264332" cy="2808312"/>
            <a:chOff x="3908068" y="764704"/>
            <a:chExt cx="4264332" cy="2808312"/>
          </a:xfrm>
        </p:grpSpPr>
        <p:grpSp>
          <p:nvGrpSpPr>
            <p:cNvPr id="8" name="Group 7"/>
            <p:cNvGrpSpPr/>
            <p:nvPr/>
          </p:nvGrpSpPr>
          <p:grpSpPr>
            <a:xfrm>
              <a:off x="3908068" y="764704"/>
              <a:ext cx="3760276" cy="2808312"/>
              <a:chOff x="3908068" y="908720"/>
              <a:chExt cx="3760276" cy="2808312"/>
            </a:xfrm>
          </p:grpSpPr>
          <p:pic>
            <p:nvPicPr>
              <p:cNvPr id="4098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8068" y="908720"/>
                <a:ext cx="3760276" cy="2808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" name="Rectangle 59"/>
              <p:cNvSpPr/>
              <p:nvPr/>
            </p:nvSpPr>
            <p:spPr>
              <a:xfrm>
                <a:off x="4139952" y="3356992"/>
                <a:ext cx="3528392" cy="338554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nl-NL" altLang="en-US" sz="1600" b="1" dirty="0" smtClean="0">
                    <a:solidFill>
                      <a:srgbClr val="00B0F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HK2       </a:t>
                </a:r>
                <a:r>
                  <a:rPr lang="nl-NL" altLang="en-US" sz="1600" b="1" dirty="0" err="1" smtClean="0">
                    <a:solidFill>
                      <a:srgbClr val="00B0F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day</a:t>
                </a:r>
                <a:r>
                  <a:rPr lang="nl-NL" altLang="en-US" sz="1600" b="1" dirty="0" smtClean="0">
                    <a:solidFill>
                      <a:srgbClr val="00B0F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1                  </a:t>
                </a:r>
                <a:r>
                  <a:rPr lang="nl-NL" altLang="en-US" sz="1600" b="1" dirty="0" err="1" smtClean="0">
                    <a:solidFill>
                      <a:srgbClr val="00B0F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day</a:t>
                </a:r>
                <a:r>
                  <a:rPr lang="nl-NL" altLang="en-US" sz="1600" b="1" dirty="0" smtClean="0">
                    <a:solidFill>
                      <a:srgbClr val="00B0F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3</a:t>
                </a:r>
                <a:endParaRPr lang="en-US" altLang="en-US" sz="1600" b="1" dirty="0">
                  <a:solidFill>
                    <a:srgbClr val="00B0F0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61" name="Straight Connector 60"/>
              <p:cNvCxnSpPr/>
              <p:nvPr/>
            </p:nvCxnSpPr>
            <p:spPr>
              <a:xfrm>
                <a:off x="4716016" y="3356992"/>
                <a:ext cx="108010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6444227" y="3356992"/>
                <a:ext cx="108010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Textfeld 1"/>
            <p:cNvSpPr txBox="1"/>
            <p:nvPr/>
          </p:nvSpPr>
          <p:spPr>
            <a:xfrm>
              <a:off x="4195590" y="836712"/>
              <a:ext cx="397681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 smtClean="0">
                  <a:solidFill>
                    <a:srgbClr val="0070C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Caspase-1 </a:t>
              </a:r>
              <a:r>
                <a:rPr lang="de-DE" sz="1600" b="1" dirty="0" err="1" smtClean="0">
                  <a:solidFill>
                    <a:srgbClr val="0070C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activation</a:t>
              </a:r>
              <a:endParaRPr lang="de-DE" sz="1600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0" y="764704"/>
            <a:ext cx="9144000" cy="3168352"/>
            <a:chOff x="0" y="764704"/>
            <a:chExt cx="9144000" cy="3027241"/>
          </a:xfrm>
        </p:grpSpPr>
        <p:sp>
          <p:nvSpPr>
            <p:cNvPr id="2" name="Rectangle 1"/>
            <p:cNvSpPr/>
            <p:nvPr/>
          </p:nvSpPr>
          <p:spPr>
            <a:xfrm>
              <a:off x="0" y="764704"/>
              <a:ext cx="9144000" cy="3027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97" name="TextBox 1"/>
            <p:cNvSpPr txBox="1">
              <a:spLocks noChangeArrowheads="1"/>
            </p:cNvSpPr>
            <p:nvPr/>
          </p:nvSpPr>
          <p:spPr bwMode="auto">
            <a:xfrm>
              <a:off x="107504" y="980728"/>
              <a:ext cx="8810845" cy="9233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/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sz="1800" b="1" i="1" dirty="0" smtClean="0">
                <a:solidFill>
                  <a:srgbClr val="C00000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1800" b="1" i="1" dirty="0" smtClean="0">
                  <a:solidFill>
                    <a:srgbClr val="C00000"/>
                  </a:solidFill>
                </a:rPr>
                <a:t>Silencing </a:t>
              </a:r>
              <a:r>
                <a:rPr lang="en-US" sz="1800" b="1" i="1" dirty="0" err="1" smtClean="0">
                  <a:solidFill>
                    <a:srgbClr val="C00000"/>
                  </a:solidFill>
                </a:rPr>
                <a:t>inflammasome</a:t>
              </a:r>
              <a:r>
                <a:rPr lang="en-US" sz="1800" b="1" i="1" dirty="0" smtClean="0">
                  <a:solidFill>
                    <a:srgbClr val="C00000"/>
                  </a:solidFill>
                </a:rPr>
                <a:t> components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nl-NL" sz="1800" b="1" i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98" name="Textfeld 1"/>
          <p:cNvSpPr txBox="1"/>
          <p:nvPr/>
        </p:nvSpPr>
        <p:spPr>
          <a:xfrm>
            <a:off x="3203848" y="2204864"/>
            <a:ext cx="2809179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err="1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Phospholipidosis</a:t>
            </a:r>
            <a:endParaRPr lang="de-DE" sz="2000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283968" y="2925663"/>
            <a:ext cx="4248472" cy="3815705"/>
            <a:chOff x="4139952" y="2781647"/>
            <a:chExt cx="4248472" cy="3815705"/>
          </a:xfrm>
        </p:grpSpPr>
        <p:grpSp>
          <p:nvGrpSpPr>
            <p:cNvPr id="80" name="Group 79"/>
            <p:cNvGrpSpPr/>
            <p:nvPr/>
          </p:nvGrpSpPr>
          <p:grpSpPr>
            <a:xfrm>
              <a:off x="4427984" y="3356992"/>
              <a:ext cx="3960440" cy="3240360"/>
              <a:chOff x="4499992" y="3789040"/>
              <a:chExt cx="3960440" cy="3240360"/>
            </a:xfrm>
          </p:grpSpPr>
          <p:pic>
            <p:nvPicPr>
              <p:cNvPr id="85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9992" y="3789040"/>
                <a:ext cx="3960440" cy="3168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86" name="Group 85"/>
              <p:cNvGrpSpPr/>
              <p:nvPr/>
            </p:nvGrpSpPr>
            <p:grpSpPr>
              <a:xfrm>
                <a:off x="5364088" y="6444625"/>
                <a:ext cx="3096344" cy="584775"/>
                <a:chOff x="971600" y="6444625"/>
                <a:chExt cx="3096344" cy="584775"/>
              </a:xfrm>
            </p:grpSpPr>
            <p:grpSp>
              <p:nvGrpSpPr>
                <p:cNvPr id="87" name="Group 86"/>
                <p:cNvGrpSpPr/>
                <p:nvPr/>
              </p:nvGrpSpPr>
              <p:grpSpPr>
                <a:xfrm>
                  <a:off x="971600" y="6444625"/>
                  <a:ext cx="936104" cy="584775"/>
                  <a:chOff x="971600" y="6444625"/>
                  <a:chExt cx="936104" cy="584775"/>
                </a:xfrm>
              </p:grpSpPr>
              <p:sp>
                <p:nvSpPr>
                  <p:cNvPr id="94" name="TextBox 93"/>
                  <p:cNvSpPr txBox="1"/>
                  <p:nvPr/>
                </p:nvSpPr>
                <p:spPr>
                  <a:xfrm>
                    <a:off x="971600" y="6567735"/>
                    <a:ext cx="52899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NL" sz="2400" b="1" dirty="0" smtClean="0">
                        <a:latin typeface="Arial Black" panose="020B0A04020102020204" pitchFamily="34" charset="0"/>
                        <a:cs typeface="Tahoma" panose="020B0604030504040204" pitchFamily="34" charset="0"/>
                      </a:rPr>
                      <a:t>+</a:t>
                    </a:r>
                    <a:endParaRPr lang="en-US" sz="2400" b="1" dirty="0">
                      <a:latin typeface="Arial Black" panose="020B0A0402010202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95" name="TextBox 94"/>
                  <p:cNvSpPr txBox="1"/>
                  <p:nvPr/>
                </p:nvSpPr>
                <p:spPr>
                  <a:xfrm>
                    <a:off x="1254149" y="6444625"/>
                    <a:ext cx="653555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NL" sz="3200" b="1" dirty="0" smtClean="0">
                        <a:latin typeface="Arial Black" panose="020B0A04020102020204" pitchFamily="34" charset="0"/>
                        <a:cs typeface="Tahoma" panose="020B0604030504040204" pitchFamily="34" charset="0"/>
                      </a:rPr>
                      <a:t> -</a:t>
                    </a:r>
                    <a:endParaRPr lang="en-US" sz="3200" b="1" dirty="0">
                      <a:latin typeface="Arial Black" panose="020B0A0402010202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grpSp>
              <p:nvGrpSpPr>
                <p:cNvPr id="88" name="Group 87"/>
                <p:cNvGrpSpPr/>
                <p:nvPr/>
              </p:nvGrpSpPr>
              <p:grpSpPr>
                <a:xfrm>
                  <a:off x="2051720" y="6444625"/>
                  <a:ext cx="936104" cy="584775"/>
                  <a:chOff x="971600" y="6444016"/>
                  <a:chExt cx="936104" cy="584775"/>
                </a:xfrm>
              </p:grpSpPr>
              <p:sp>
                <p:nvSpPr>
                  <p:cNvPr id="92" name="TextBox 91"/>
                  <p:cNvSpPr txBox="1"/>
                  <p:nvPr/>
                </p:nvSpPr>
                <p:spPr>
                  <a:xfrm>
                    <a:off x="971600" y="6567126"/>
                    <a:ext cx="52899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NL" sz="2400" b="1" dirty="0" smtClean="0">
                        <a:latin typeface="Arial Black" panose="020B0A04020102020204" pitchFamily="34" charset="0"/>
                        <a:cs typeface="Tahoma" panose="020B0604030504040204" pitchFamily="34" charset="0"/>
                      </a:rPr>
                      <a:t>+</a:t>
                    </a:r>
                    <a:endParaRPr lang="en-US" sz="2400" b="1" dirty="0">
                      <a:latin typeface="Arial Black" panose="020B0A0402010202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93" name="TextBox 92"/>
                  <p:cNvSpPr txBox="1"/>
                  <p:nvPr/>
                </p:nvSpPr>
                <p:spPr>
                  <a:xfrm>
                    <a:off x="1254149" y="6444016"/>
                    <a:ext cx="653555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NL" sz="3200" b="1" dirty="0" smtClean="0">
                        <a:latin typeface="Arial Black" panose="020B0A04020102020204" pitchFamily="34" charset="0"/>
                        <a:cs typeface="Tahoma" panose="020B0604030504040204" pitchFamily="34" charset="0"/>
                      </a:rPr>
                      <a:t> -</a:t>
                    </a:r>
                    <a:endParaRPr lang="en-US" sz="3200" b="1" dirty="0">
                      <a:latin typeface="Arial Black" panose="020B0A0402010202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grpSp>
              <p:nvGrpSpPr>
                <p:cNvPr id="89" name="Group 88"/>
                <p:cNvGrpSpPr/>
                <p:nvPr/>
              </p:nvGrpSpPr>
              <p:grpSpPr>
                <a:xfrm>
                  <a:off x="3131840" y="6444625"/>
                  <a:ext cx="936104" cy="584775"/>
                  <a:chOff x="971600" y="6444016"/>
                  <a:chExt cx="936104" cy="584775"/>
                </a:xfrm>
              </p:grpSpPr>
              <p:sp>
                <p:nvSpPr>
                  <p:cNvPr id="90" name="TextBox 89"/>
                  <p:cNvSpPr txBox="1"/>
                  <p:nvPr/>
                </p:nvSpPr>
                <p:spPr>
                  <a:xfrm>
                    <a:off x="971600" y="6567126"/>
                    <a:ext cx="52899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NL" sz="2400" b="1" dirty="0" smtClean="0">
                        <a:latin typeface="Arial Black" panose="020B0A04020102020204" pitchFamily="34" charset="0"/>
                        <a:cs typeface="Tahoma" panose="020B0604030504040204" pitchFamily="34" charset="0"/>
                      </a:rPr>
                      <a:t>+</a:t>
                    </a:r>
                    <a:endParaRPr lang="en-US" sz="2400" b="1" dirty="0">
                      <a:latin typeface="Arial Black" panose="020B0A0402010202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91" name="TextBox 90"/>
                  <p:cNvSpPr txBox="1"/>
                  <p:nvPr/>
                </p:nvSpPr>
                <p:spPr>
                  <a:xfrm>
                    <a:off x="1254149" y="6444016"/>
                    <a:ext cx="653555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NL" sz="3200" b="1" dirty="0" smtClean="0">
                        <a:latin typeface="Arial Black" panose="020B0A04020102020204" pitchFamily="34" charset="0"/>
                        <a:cs typeface="Tahoma" panose="020B0604030504040204" pitchFamily="34" charset="0"/>
                      </a:rPr>
                      <a:t> -</a:t>
                    </a:r>
                    <a:endParaRPr lang="en-US" sz="3200" b="1" dirty="0">
                      <a:latin typeface="Arial Black" panose="020B0A0402010202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</p:grpSp>
        </p:grpSp>
        <p:sp>
          <p:nvSpPr>
            <p:cNvPr id="110" name="TextBox 109"/>
            <p:cNvSpPr txBox="1"/>
            <p:nvPr/>
          </p:nvSpPr>
          <p:spPr>
            <a:xfrm>
              <a:off x="4139952" y="2781647"/>
              <a:ext cx="30099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l-NL" b="1" i="1" dirty="0" err="1" smtClean="0">
                  <a:solidFill>
                    <a:srgbClr val="0070C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sgRNA</a:t>
              </a:r>
              <a:r>
                <a:rPr lang="nl-NL" b="1" i="1" dirty="0" smtClean="0">
                  <a:solidFill>
                    <a:srgbClr val="0070C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  NLRP3</a:t>
              </a:r>
              <a:endParaRPr lang="en-US" b="1" i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39552" y="1284464"/>
            <a:ext cx="7992887" cy="369332"/>
            <a:chOff x="1379766" y="3068960"/>
            <a:chExt cx="6108872" cy="369332"/>
          </a:xfrm>
        </p:grpSpPr>
        <p:sp>
          <p:nvSpPr>
            <p:cNvPr id="71" name="Textfeld 1"/>
            <p:cNvSpPr txBox="1"/>
            <p:nvPr/>
          </p:nvSpPr>
          <p:spPr>
            <a:xfrm>
              <a:off x="1379766" y="3068960"/>
              <a:ext cx="6108872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smtClean="0">
                  <a:solidFill>
                    <a:srgbClr val="0070C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Without NLRP3/ASC complex                            Less Phospholipidosis</a:t>
              </a:r>
              <a:endParaRPr lang="de-DE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Right Arrow 71"/>
            <p:cNvSpPr/>
            <p:nvPr/>
          </p:nvSpPr>
          <p:spPr>
            <a:xfrm>
              <a:off x="4351139" y="3189919"/>
              <a:ext cx="936104" cy="172009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-2038311" y="2132856"/>
            <a:ext cx="11434847" cy="4617223"/>
            <a:chOff x="-2038311" y="2132856"/>
            <a:chExt cx="11434847" cy="4617223"/>
          </a:xfrm>
        </p:grpSpPr>
        <p:grpSp>
          <p:nvGrpSpPr>
            <p:cNvPr id="6" name="Group 5"/>
            <p:cNvGrpSpPr/>
            <p:nvPr/>
          </p:nvGrpSpPr>
          <p:grpSpPr>
            <a:xfrm>
              <a:off x="-2038311" y="2479829"/>
              <a:ext cx="11434847" cy="4270250"/>
              <a:chOff x="-2038311" y="2479829"/>
              <a:chExt cx="11434847" cy="4270250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93937" y="2479829"/>
                <a:ext cx="9202599" cy="4270250"/>
                <a:chOff x="34418" y="2335813"/>
                <a:chExt cx="9202599" cy="4270250"/>
              </a:xfrm>
            </p:grpSpPr>
            <p:grpSp>
              <p:nvGrpSpPr>
                <p:cNvPr id="54" name="Group 53"/>
                <p:cNvGrpSpPr/>
                <p:nvPr/>
              </p:nvGrpSpPr>
              <p:grpSpPr>
                <a:xfrm>
                  <a:off x="164449" y="3356992"/>
                  <a:ext cx="4000999" cy="3249071"/>
                  <a:chOff x="66945" y="3789040"/>
                  <a:chExt cx="4000999" cy="3249071"/>
                </a:xfrm>
              </p:grpSpPr>
              <p:pic>
                <p:nvPicPr>
                  <p:cNvPr id="64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6945" y="3789040"/>
                    <a:ext cx="3960000" cy="31683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65" name="Group 64"/>
                  <p:cNvGrpSpPr/>
                  <p:nvPr/>
                </p:nvGrpSpPr>
                <p:grpSpPr>
                  <a:xfrm>
                    <a:off x="971600" y="6444625"/>
                    <a:ext cx="3096344" cy="593486"/>
                    <a:chOff x="971600" y="6444625"/>
                    <a:chExt cx="3096344" cy="593486"/>
                  </a:xfrm>
                </p:grpSpPr>
                <p:grpSp>
                  <p:nvGrpSpPr>
                    <p:cNvPr id="66" name="Group 65"/>
                    <p:cNvGrpSpPr/>
                    <p:nvPr/>
                  </p:nvGrpSpPr>
                  <p:grpSpPr>
                    <a:xfrm>
                      <a:off x="971600" y="6453336"/>
                      <a:ext cx="936104" cy="584775"/>
                      <a:chOff x="971600" y="6453336"/>
                      <a:chExt cx="936104" cy="584775"/>
                    </a:xfrm>
                  </p:grpSpPr>
                  <p:sp>
                    <p:nvSpPr>
                      <p:cNvPr id="77" name="TextBox 76"/>
                      <p:cNvSpPr txBox="1"/>
                      <p:nvPr/>
                    </p:nvSpPr>
                    <p:spPr>
                      <a:xfrm>
                        <a:off x="971600" y="6567735"/>
                        <a:ext cx="528990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nl-NL" sz="2400" b="1" dirty="0" smtClean="0">
                            <a:latin typeface="Arial Black" panose="020B0A04020102020204" pitchFamily="34" charset="0"/>
                            <a:cs typeface="Tahoma" panose="020B0604030504040204" pitchFamily="34" charset="0"/>
                          </a:rPr>
                          <a:t>+</a:t>
                        </a:r>
                        <a:endParaRPr lang="en-US" sz="2400" b="1" dirty="0">
                          <a:latin typeface="Arial Black" panose="020B0A04020102020204" pitchFamily="34" charset="0"/>
                          <a:cs typeface="Tahoma" panose="020B0604030504040204" pitchFamily="34" charset="0"/>
                        </a:endParaRPr>
                      </a:p>
                    </p:txBody>
                  </p:sp>
                  <p:sp>
                    <p:nvSpPr>
                      <p:cNvPr id="78" name="TextBox 77"/>
                      <p:cNvSpPr txBox="1"/>
                      <p:nvPr/>
                    </p:nvSpPr>
                    <p:spPr>
                      <a:xfrm>
                        <a:off x="1254149" y="6453336"/>
                        <a:ext cx="653555" cy="58477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nl-NL" sz="3200" b="1" dirty="0" smtClean="0">
                            <a:latin typeface="Arial Black" panose="020B0A04020102020204" pitchFamily="34" charset="0"/>
                            <a:cs typeface="Tahoma" panose="020B0604030504040204" pitchFamily="34" charset="0"/>
                          </a:rPr>
                          <a:t> -</a:t>
                        </a:r>
                        <a:endParaRPr lang="en-US" sz="3200" b="1" dirty="0">
                          <a:latin typeface="Arial Black" panose="020B0A04020102020204" pitchFamily="34" charset="0"/>
                          <a:cs typeface="Tahoma" panose="020B060403050404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68" name="Group 67"/>
                    <p:cNvGrpSpPr/>
                    <p:nvPr/>
                  </p:nvGrpSpPr>
                  <p:grpSpPr>
                    <a:xfrm>
                      <a:off x="2051720" y="6444625"/>
                      <a:ext cx="936104" cy="584775"/>
                      <a:chOff x="971600" y="6444016"/>
                      <a:chExt cx="936104" cy="584775"/>
                    </a:xfrm>
                  </p:grpSpPr>
                  <p:sp>
                    <p:nvSpPr>
                      <p:cNvPr id="75" name="TextBox 74"/>
                      <p:cNvSpPr txBox="1"/>
                      <p:nvPr/>
                    </p:nvSpPr>
                    <p:spPr>
                      <a:xfrm>
                        <a:off x="971600" y="6567126"/>
                        <a:ext cx="528990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nl-NL" sz="2400" b="1" dirty="0" smtClean="0">
                            <a:latin typeface="Arial Black" panose="020B0A04020102020204" pitchFamily="34" charset="0"/>
                            <a:cs typeface="Tahoma" panose="020B0604030504040204" pitchFamily="34" charset="0"/>
                          </a:rPr>
                          <a:t>+</a:t>
                        </a:r>
                        <a:endParaRPr lang="en-US" sz="2400" b="1" dirty="0">
                          <a:latin typeface="Arial Black" panose="020B0A04020102020204" pitchFamily="34" charset="0"/>
                          <a:cs typeface="Tahoma" panose="020B0604030504040204" pitchFamily="34" charset="0"/>
                        </a:endParaRPr>
                      </a:p>
                    </p:txBody>
                  </p:sp>
                  <p:sp>
                    <p:nvSpPr>
                      <p:cNvPr id="76" name="TextBox 75"/>
                      <p:cNvSpPr txBox="1"/>
                      <p:nvPr/>
                    </p:nvSpPr>
                    <p:spPr>
                      <a:xfrm>
                        <a:off x="1254149" y="6444016"/>
                        <a:ext cx="653555" cy="58477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nl-NL" sz="3200" b="1" dirty="0" smtClean="0">
                            <a:latin typeface="Arial Black" panose="020B0A04020102020204" pitchFamily="34" charset="0"/>
                            <a:cs typeface="Tahoma" panose="020B0604030504040204" pitchFamily="34" charset="0"/>
                          </a:rPr>
                          <a:t> -</a:t>
                        </a:r>
                        <a:endParaRPr lang="en-US" sz="3200" b="1" dirty="0">
                          <a:latin typeface="Arial Black" panose="020B0A04020102020204" pitchFamily="34" charset="0"/>
                          <a:cs typeface="Tahoma" panose="020B060403050404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70" name="Group 69"/>
                    <p:cNvGrpSpPr/>
                    <p:nvPr/>
                  </p:nvGrpSpPr>
                  <p:grpSpPr>
                    <a:xfrm>
                      <a:off x="3131840" y="6444625"/>
                      <a:ext cx="936104" cy="584775"/>
                      <a:chOff x="971600" y="6444016"/>
                      <a:chExt cx="936104" cy="584775"/>
                    </a:xfrm>
                  </p:grpSpPr>
                  <p:sp>
                    <p:nvSpPr>
                      <p:cNvPr id="73" name="TextBox 72"/>
                      <p:cNvSpPr txBox="1"/>
                      <p:nvPr/>
                    </p:nvSpPr>
                    <p:spPr>
                      <a:xfrm>
                        <a:off x="971600" y="6567126"/>
                        <a:ext cx="528990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nl-NL" sz="2400" b="1" dirty="0" smtClean="0">
                            <a:latin typeface="Arial Black" panose="020B0A04020102020204" pitchFamily="34" charset="0"/>
                            <a:cs typeface="Tahoma" panose="020B0604030504040204" pitchFamily="34" charset="0"/>
                          </a:rPr>
                          <a:t>+</a:t>
                        </a:r>
                        <a:endParaRPr lang="en-US" sz="2400" b="1" dirty="0">
                          <a:latin typeface="Arial Black" panose="020B0A04020102020204" pitchFamily="34" charset="0"/>
                          <a:cs typeface="Tahoma" panose="020B0604030504040204" pitchFamily="34" charset="0"/>
                        </a:endParaRPr>
                      </a:p>
                    </p:txBody>
                  </p:sp>
                  <p:sp>
                    <p:nvSpPr>
                      <p:cNvPr id="74" name="TextBox 73"/>
                      <p:cNvSpPr txBox="1"/>
                      <p:nvPr/>
                    </p:nvSpPr>
                    <p:spPr>
                      <a:xfrm>
                        <a:off x="1254149" y="6444016"/>
                        <a:ext cx="653555" cy="58477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nl-NL" sz="3200" b="1" dirty="0" smtClean="0">
                            <a:latin typeface="Arial Black" panose="020B0A04020102020204" pitchFamily="34" charset="0"/>
                            <a:cs typeface="Tahoma" panose="020B0604030504040204" pitchFamily="34" charset="0"/>
                          </a:rPr>
                          <a:t> -</a:t>
                        </a:r>
                        <a:endParaRPr lang="en-US" sz="3200" b="1" dirty="0">
                          <a:latin typeface="Arial Black" panose="020B0A04020102020204" pitchFamily="34" charset="0"/>
                          <a:cs typeface="Tahoma" panose="020B060403050404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99" name="Group 98"/>
                <p:cNvGrpSpPr/>
                <p:nvPr/>
              </p:nvGrpSpPr>
              <p:grpSpPr>
                <a:xfrm>
                  <a:off x="7884368" y="2335813"/>
                  <a:ext cx="1352649" cy="877163"/>
                  <a:chOff x="7452320" y="3030051"/>
                  <a:chExt cx="1352649" cy="877163"/>
                </a:xfrm>
              </p:grpSpPr>
              <p:sp>
                <p:nvSpPr>
                  <p:cNvPr id="105" name="Rectangle 104"/>
                  <p:cNvSpPr/>
                  <p:nvPr/>
                </p:nvSpPr>
                <p:spPr>
                  <a:xfrm>
                    <a:off x="7452320" y="3043118"/>
                    <a:ext cx="216024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Rectangle 105"/>
                  <p:cNvSpPr/>
                  <p:nvPr/>
                </p:nvSpPr>
                <p:spPr>
                  <a:xfrm>
                    <a:off x="7452320" y="3331150"/>
                    <a:ext cx="216024" cy="216024"/>
                  </a:xfrm>
                  <a:prstGeom prst="rect">
                    <a:avLst/>
                  </a:prstGeom>
                  <a:solidFill>
                    <a:srgbClr val="99FF99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Rectangle 106"/>
                  <p:cNvSpPr/>
                  <p:nvPr/>
                </p:nvSpPr>
                <p:spPr>
                  <a:xfrm>
                    <a:off x="7452320" y="3619182"/>
                    <a:ext cx="216024" cy="216024"/>
                  </a:xfrm>
                  <a:prstGeom prst="rect">
                    <a:avLst/>
                  </a:prstGeom>
                  <a:solidFill>
                    <a:srgbClr val="FF0000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" name="TextBox 107"/>
                  <p:cNvSpPr txBox="1"/>
                  <p:nvPr/>
                </p:nvSpPr>
                <p:spPr>
                  <a:xfrm>
                    <a:off x="7668344" y="3030051"/>
                    <a:ext cx="1136625" cy="8771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NL" sz="1700" b="1" dirty="0" smtClean="0"/>
                      <a:t>Ctr</a:t>
                    </a:r>
                  </a:p>
                  <a:p>
                    <a:r>
                      <a:rPr lang="nl-NL" sz="1700" b="1" dirty="0" err="1" smtClean="0"/>
                      <a:t>nLDL</a:t>
                    </a:r>
                    <a:endParaRPr lang="nl-NL" sz="1700" b="1" dirty="0" smtClean="0"/>
                  </a:p>
                  <a:p>
                    <a:r>
                      <a:rPr lang="nl-NL" sz="1700" b="1" dirty="0" err="1" smtClean="0"/>
                      <a:t>oxLDL</a:t>
                    </a:r>
                    <a:endParaRPr lang="en-US" sz="1700" b="1" dirty="0"/>
                  </a:p>
                </p:txBody>
              </p:sp>
            </p:grpSp>
            <p:sp>
              <p:nvSpPr>
                <p:cNvPr id="109" name="TextBox 108"/>
                <p:cNvSpPr txBox="1"/>
                <p:nvPr/>
              </p:nvSpPr>
              <p:spPr>
                <a:xfrm>
                  <a:off x="34418" y="2780928"/>
                  <a:ext cx="300991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nl-NL" b="1" i="1" dirty="0" err="1" smtClean="0">
                      <a:solidFill>
                        <a:srgbClr val="0070C0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shRNA</a:t>
                  </a:r>
                  <a:r>
                    <a:rPr lang="nl-NL" b="1" dirty="0" smtClean="0">
                      <a:solidFill>
                        <a:srgbClr val="0070C0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   </a:t>
                  </a:r>
                  <a:r>
                    <a:rPr lang="nl-NL" b="1" i="1" dirty="0" smtClean="0">
                      <a:solidFill>
                        <a:srgbClr val="0070C0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NLRP3</a:t>
                  </a:r>
                  <a:endParaRPr lang="en-US" b="1" i="1" dirty="0">
                    <a:solidFill>
                      <a:srgbClr val="0070C0"/>
                    </a:solidFill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59" name="TextBox 58"/>
              <p:cNvSpPr txBox="1"/>
              <p:nvPr/>
            </p:nvSpPr>
            <p:spPr>
              <a:xfrm>
                <a:off x="-2038311" y="6309320"/>
                <a:ext cx="30099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nl-NL" b="1" i="1" dirty="0" smtClean="0">
                    <a:latin typeface="Tahoma" panose="020B0604030504040204" pitchFamily="34" charset="0"/>
                    <a:cs typeface="Tahoma" panose="020B0604030504040204" pitchFamily="34" charset="0"/>
                  </a:rPr>
                  <a:t>NLRP3</a:t>
                </a:r>
                <a:endParaRPr lang="en-US" b="1" i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81" name="Rectangle 80"/>
            <p:cNvSpPr/>
            <p:nvPr/>
          </p:nvSpPr>
          <p:spPr>
            <a:xfrm>
              <a:off x="7965668" y="2132856"/>
              <a:ext cx="121484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nl-NL" alt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3 days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082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25823" y="-27384"/>
            <a:ext cx="9169823" cy="115212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251147" y="211287"/>
            <a:ext cx="8667202" cy="76944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Absence of NLRP3 prevent excessive intracellular lipid deposition in proximal tubules</a:t>
            </a:r>
            <a:endParaRPr lang="en-US" altLang="en-US" sz="22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84" y="1980000"/>
            <a:ext cx="8692365" cy="3658297"/>
          </a:xfrm>
          <a:prstGeom prst="rect">
            <a:avLst/>
          </a:prstGeom>
        </p:spPr>
      </p:pic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2373289" y="5949280"/>
            <a:ext cx="42311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nl-NL" sz="1800" b="1" dirty="0">
                <a:solidFill>
                  <a:srgbClr val="7030A0"/>
                </a:solidFill>
                <a:latin typeface="Tahoma" panose="020B0604030504040204" pitchFamily="34" charset="0"/>
              </a:rPr>
              <a:t>Nile Red </a:t>
            </a:r>
            <a:r>
              <a:rPr lang="nl-NL" sz="1800" b="1" dirty="0" smtClean="0">
                <a:solidFill>
                  <a:srgbClr val="7030A0"/>
                </a:solidFill>
                <a:latin typeface="Tahoma" panose="020B0604030504040204" pitchFamily="34" charset="0"/>
              </a:rPr>
              <a:t>staining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51199" y="1778913"/>
            <a:ext cx="1136625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700" b="1" dirty="0" smtClean="0"/>
              <a:t>WT</a:t>
            </a:r>
            <a:endParaRPr lang="en-US" sz="17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171679" y="1778913"/>
            <a:ext cx="1136625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700" b="1" dirty="0" smtClean="0"/>
              <a:t>NLRP3 KO</a:t>
            </a:r>
            <a:endParaRPr lang="en-US" sz="1700" b="1" dirty="0"/>
          </a:p>
        </p:txBody>
      </p:sp>
      <p:sp>
        <p:nvSpPr>
          <p:cNvPr id="29" name="Rectangle 28"/>
          <p:cNvSpPr/>
          <p:nvPr/>
        </p:nvSpPr>
        <p:spPr>
          <a:xfrm>
            <a:off x="2404008" y="2182579"/>
            <a:ext cx="2167992" cy="3477992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796496" y="2183256"/>
            <a:ext cx="2167992" cy="3477992"/>
          </a:xfrm>
          <a:prstGeom prst="rect">
            <a:avLst/>
          </a:prstGeom>
          <a:noFill/>
          <a:ln w="571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8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2462" y="1621522"/>
            <a:ext cx="8817085" cy="2455550"/>
            <a:chOff x="22462" y="685418"/>
            <a:chExt cx="8817085" cy="2455550"/>
          </a:xfrm>
        </p:grpSpPr>
        <p:pic>
          <p:nvPicPr>
            <p:cNvPr id="5133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854968"/>
              <a:ext cx="1819275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013" y="854968"/>
              <a:ext cx="1666875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854968"/>
              <a:ext cx="1781175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854968"/>
              <a:ext cx="1666875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4" name="Picture 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62" y="854968"/>
              <a:ext cx="1819275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467544" y="685418"/>
              <a:ext cx="82089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 smtClean="0"/>
                <a:t>      </a:t>
              </a:r>
              <a:r>
                <a:rPr lang="nl-NL" b="1" dirty="0" err="1" smtClean="0"/>
                <a:t>Chol</a:t>
              </a:r>
              <a:r>
                <a:rPr lang="nl-NL" b="1" dirty="0" smtClean="0"/>
                <a:t>                          PG                          LPG                            BMP                          PC</a:t>
              </a:r>
              <a:endParaRPr lang="en-US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7125" y="4302060"/>
            <a:ext cx="9051379" cy="2367300"/>
            <a:chOff x="57125" y="3429000"/>
            <a:chExt cx="9051379" cy="2367300"/>
          </a:xfrm>
        </p:grpSpPr>
        <p:grpSp>
          <p:nvGrpSpPr>
            <p:cNvPr id="10" name="Group 9"/>
            <p:cNvGrpSpPr/>
            <p:nvPr/>
          </p:nvGrpSpPr>
          <p:grpSpPr>
            <a:xfrm>
              <a:off x="57125" y="3429000"/>
              <a:ext cx="9051379" cy="2367300"/>
              <a:chOff x="92621" y="3293948"/>
              <a:chExt cx="9051379" cy="2367300"/>
            </a:xfrm>
          </p:grpSpPr>
          <p:pic>
            <p:nvPicPr>
              <p:cNvPr id="5127" name="Picture 7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8521" y="3375248"/>
                <a:ext cx="1857375" cy="228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8" name="Picture 8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4921" y="3375248"/>
                <a:ext cx="1781175" cy="228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9" name="Picture 9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6096" y="3375248"/>
                <a:ext cx="1781175" cy="228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1" name="Picture 11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621" y="3375248"/>
                <a:ext cx="1743075" cy="228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5" name="Picture 15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49405" y="3375248"/>
                <a:ext cx="1743075" cy="228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467543" y="3293948"/>
                <a:ext cx="86764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b="1" dirty="0" smtClean="0"/>
                  <a:t>       PI                            SPA                            SPH                          </a:t>
                </a:r>
                <a:r>
                  <a:rPr lang="nl-NL" b="1" dirty="0" err="1" smtClean="0"/>
                  <a:t>LacCer</a:t>
                </a:r>
                <a:r>
                  <a:rPr lang="nl-NL" b="1" dirty="0" smtClean="0"/>
                  <a:t>               </a:t>
                </a:r>
                <a:r>
                  <a:rPr lang="nl-NL" b="1" dirty="0" err="1" smtClean="0"/>
                  <a:t>Plasmalogens</a:t>
                </a:r>
                <a:endParaRPr lang="en-US" b="1" dirty="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043607" y="4160113"/>
              <a:ext cx="8534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i="1" dirty="0"/>
                <a:t>p</a:t>
              </a:r>
              <a:r>
                <a:rPr lang="nl-NL" sz="1200" i="1" dirty="0" smtClean="0"/>
                <a:t>=0,057</a:t>
              </a:r>
              <a:endParaRPr lang="en-US" sz="1200" i="1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-25823" y="-27384"/>
            <a:ext cx="9169823" cy="115212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251147" y="211287"/>
            <a:ext cx="8667202" cy="76944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Absence of NLRP3 attenuates Western-diet-induced lipid accumulation in kidneys</a:t>
            </a:r>
            <a:endParaRPr lang="en-US" altLang="en-US" sz="22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87824" y="1268760"/>
            <a:ext cx="216024" cy="216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229361" y="1182940"/>
            <a:ext cx="11366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700" b="1" dirty="0" smtClean="0"/>
              <a:t>WT</a:t>
            </a:r>
            <a:endParaRPr lang="en-US" sz="1700" b="1" dirty="0"/>
          </a:p>
        </p:txBody>
      </p:sp>
      <p:sp>
        <p:nvSpPr>
          <p:cNvPr id="24" name="Rectangle 23"/>
          <p:cNvSpPr/>
          <p:nvPr/>
        </p:nvSpPr>
        <p:spPr>
          <a:xfrm>
            <a:off x="3913918" y="1282572"/>
            <a:ext cx="216024" cy="216024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155455" y="1196752"/>
            <a:ext cx="11366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700" b="1" dirty="0" smtClean="0"/>
              <a:t>NLRP3 KO</a:t>
            </a:r>
            <a:endParaRPr lang="en-US" sz="1700" b="1" dirty="0"/>
          </a:p>
        </p:txBody>
      </p:sp>
    </p:spTree>
    <p:extLst>
      <p:ext uri="{BB962C8B-B14F-4D97-AF65-F5344CB8AC3E}">
        <p14:creationId xmlns:p14="http://schemas.microsoft.com/office/powerpoint/2010/main" val="219265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8" name="Group 4107"/>
          <p:cNvGrpSpPr/>
          <p:nvPr/>
        </p:nvGrpSpPr>
        <p:grpSpPr>
          <a:xfrm>
            <a:off x="2829540" y="5786100"/>
            <a:ext cx="1734984" cy="523220"/>
            <a:chOff x="2829540" y="5786100"/>
            <a:chExt cx="1734984" cy="523220"/>
          </a:xfrm>
        </p:grpSpPr>
        <p:sp>
          <p:nvSpPr>
            <p:cNvPr id="4106" name="Right Arrow 4105"/>
            <p:cNvSpPr/>
            <p:nvPr/>
          </p:nvSpPr>
          <p:spPr>
            <a:xfrm>
              <a:off x="2829540" y="5949280"/>
              <a:ext cx="932287" cy="2644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7" name="TextBox 4106"/>
            <p:cNvSpPr txBox="1"/>
            <p:nvPr/>
          </p:nvSpPr>
          <p:spPr>
            <a:xfrm>
              <a:off x="3779912" y="5786100"/>
              <a:ext cx="7846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b="1" dirty="0" smtClean="0"/>
                <a:t>ATP</a:t>
              </a:r>
              <a:endParaRPr lang="en-US" sz="2800" b="1" dirty="0"/>
            </a:p>
          </p:txBody>
        </p:sp>
      </p:grpSp>
      <p:sp>
        <p:nvSpPr>
          <p:cNvPr id="4125" name="Rectangle 4124"/>
          <p:cNvSpPr/>
          <p:nvPr/>
        </p:nvSpPr>
        <p:spPr>
          <a:xfrm rot="19734165">
            <a:off x="4342800" y="4119545"/>
            <a:ext cx="4064010" cy="826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9" name="Group 158"/>
          <p:cNvGrpSpPr/>
          <p:nvPr/>
        </p:nvGrpSpPr>
        <p:grpSpPr>
          <a:xfrm>
            <a:off x="3707904" y="5710606"/>
            <a:ext cx="638619" cy="670722"/>
            <a:chOff x="1874373" y="1486694"/>
            <a:chExt cx="638619" cy="670722"/>
          </a:xfrm>
        </p:grpSpPr>
        <p:cxnSp>
          <p:nvCxnSpPr>
            <p:cNvPr id="160" name="Straight Connector 159"/>
            <p:cNvCxnSpPr/>
            <p:nvPr/>
          </p:nvCxnSpPr>
          <p:spPr>
            <a:xfrm>
              <a:off x="1940323" y="1486694"/>
              <a:ext cx="572669" cy="67072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flipH="1">
              <a:off x="1874373" y="1523513"/>
              <a:ext cx="556725" cy="633903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-25823" y="-27384"/>
            <a:ext cx="9169823" cy="9361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84168" y="3429000"/>
            <a:ext cx="125853" cy="457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2"/>
          <p:cNvSpPr txBox="1">
            <a:spLocks noChangeArrowheads="1"/>
          </p:cNvSpPr>
          <p:nvPr/>
        </p:nvSpPr>
        <p:spPr bwMode="auto">
          <a:xfrm>
            <a:off x="-25823" y="116632"/>
            <a:ext cx="9142711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PROPOSED MECHANISM</a:t>
            </a:r>
            <a:endParaRPr lang="en-US" altLang="en-US" sz="22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108520" y="2204864"/>
            <a:ext cx="1422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Plasma membrane</a:t>
            </a:r>
            <a:endParaRPr lang="en-US" b="1" dirty="0"/>
          </a:p>
        </p:txBody>
      </p:sp>
      <p:sp>
        <p:nvSpPr>
          <p:cNvPr id="5" name="Oval 4"/>
          <p:cNvSpPr/>
          <p:nvPr/>
        </p:nvSpPr>
        <p:spPr>
          <a:xfrm>
            <a:off x="2267744" y="3436009"/>
            <a:ext cx="1980220" cy="172819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46720" y="1340768"/>
            <a:ext cx="827472" cy="720080"/>
            <a:chOff x="1385730" y="1340768"/>
            <a:chExt cx="827472" cy="720080"/>
          </a:xfrm>
        </p:grpSpPr>
        <p:sp>
          <p:nvSpPr>
            <p:cNvPr id="6" name="Oval 5"/>
            <p:cNvSpPr/>
            <p:nvPr/>
          </p:nvSpPr>
          <p:spPr>
            <a:xfrm>
              <a:off x="1385730" y="1340768"/>
              <a:ext cx="827472" cy="72008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538998" y="1516142"/>
              <a:ext cx="674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 smtClean="0">
                  <a:solidFill>
                    <a:srgbClr val="002060"/>
                  </a:solidFill>
                </a:rPr>
                <a:t>LDL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4" name="Oval 13"/>
          <p:cNvSpPr/>
          <p:nvPr/>
        </p:nvSpPr>
        <p:spPr>
          <a:xfrm rot="19709211">
            <a:off x="1556088" y="1715830"/>
            <a:ext cx="1449092" cy="1104857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-353061" y="1399629"/>
            <a:ext cx="9721080" cy="7790011"/>
            <a:chOff x="-353061" y="1399629"/>
            <a:chExt cx="9721080" cy="7790011"/>
          </a:xfrm>
        </p:grpSpPr>
        <p:sp>
          <p:nvSpPr>
            <p:cNvPr id="4" name="Oval 3"/>
            <p:cNvSpPr/>
            <p:nvPr/>
          </p:nvSpPr>
          <p:spPr>
            <a:xfrm>
              <a:off x="-353061" y="1700808"/>
              <a:ext cx="9721080" cy="7488832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 rot="18647375">
              <a:off x="1465496" y="1370853"/>
              <a:ext cx="1247988" cy="13055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376000" y="1516142"/>
              <a:ext cx="507588" cy="7521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780946" y="2131115"/>
            <a:ext cx="827472" cy="720080"/>
            <a:chOff x="1385730" y="1340768"/>
            <a:chExt cx="827472" cy="720080"/>
          </a:xfrm>
        </p:grpSpPr>
        <p:sp>
          <p:nvSpPr>
            <p:cNvPr id="39" name="Oval 38"/>
            <p:cNvSpPr/>
            <p:nvPr/>
          </p:nvSpPr>
          <p:spPr>
            <a:xfrm>
              <a:off x="1385730" y="1340768"/>
              <a:ext cx="827472" cy="72008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538998" y="1516142"/>
              <a:ext cx="674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 smtClean="0">
                  <a:solidFill>
                    <a:srgbClr val="002060"/>
                  </a:solidFill>
                </a:rPr>
                <a:t>LDL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604264" y="3657654"/>
            <a:ext cx="827472" cy="720080"/>
            <a:chOff x="1385730" y="1340768"/>
            <a:chExt cx="827472" cy="720080"/>
          </a:xfrm>
        </p:grpSpPr>
        <p:sp>
          <p:nvSpPr>
            <p:cNvPr id="44" name="Oval 43"/>
            <p:cNvSpPr/>
            <p:nvPr/>
          </p:nvSpPr>
          <p:spPr>
            <a:xfrm>
              <a:off x="1385730" y="1340768"/>
              <a:ext cx="827472" cy="72008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538998" y="1516142"/>
              <a:ext cx="674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 smtClean="0">
                  <a:solidFill>
                    <a:srgbClr val="002060"/>
                  </a:solidFill>
                </a:rPr>
                <a:t>LDL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8" name="Oval 17"/>
          <p:cNvSpPr/>
          <p:nvPr/>
        </p:nvSpPr>
        <p:spPr>
          <a:xfrm rot="2254306">
            <a:off x="1598305" y="2422901"/>
            <a:ext cx="148180" cy="5070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 rot="360000">
            <a:off x="2193654" y="2668998"/>
            <a:ext cx="148180" cy="5070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 rot="-3300000">
            <a:off x="2896447" y="2013957"/>
            <a:ext cx="148180" cy="46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2522034" y="3028624"/>
            <a:ext cx="142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err="1" smtClean="0">
                <a:solidFill>
                  <a:srgbClr val="FF0000"/>
                </a:solidFill>
              </a:rPr>
              <a:t>Lysosome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4123" name="Group 4122"/>
          <p:cNvGrpSpPr/>
          <p:nvPr/>
        </p:nvGrpSpPr>
        <p:grpSpPr>
          <a:xfrm>
            <a:off x="5371608" y="1645164"/>
            <a:ext cx="1054361" cy="400090"/>
            <a:chOff x="5371608" y="1645164"/>
            <a:chExt cx="1054361" cy="400090"/>
          </a:xfrm>
        </p:grpSpPr>
        <p:sp>
          <p:nvSpPr>
            <p:cNvPr id="25" name="Freeform 24"/>
            <p:cNvSpPr/>
            <p:nvPr/>
          </p:nvSpPr>
          <p:spPr>
            <a:xfrm>
              <a:off x="5371608" y="1656673"/>
              <a:ext cx="215948" cy="251418"/>
            </a:xfrm>
            <a:custGeom>
              <a:avLst/>
              <a:gdLst>
                <a:gd name="connsiteX0" fmla="*/ 58069 w 187245"/>
                <a:gd name="connsiteY0" fmla="*/ 29775 h 502836"/>
                <a:gd name="connsiteX1" fmla="*/ 58069 w 187245"/>
                <a:gd name="connsiteY1" fmla="*/ 29775 h 502836"/>
                <a:gd name="connsiteX2" fmla="*/ 12 w 187245"/>
                <a:gd name="connsiteY2" fmla="*/ 276518 h 502836"/>
                <a:gd name="connsiteX3" fmla="*/ 43555 w 187245"/>
                <a:gd name="connsiteY3" fmla="*/ 291032 h 502836"/>
                <a:gd name="connsiteX4" fmla="*/ 29040 w 187245"/>
                <a:gd name="connsiteY4" fmla="*/ 407146 h 502836"/>
                <a:gd name="connsiteX5" fmla="*/ 43555 w 187245"/>
                <a:gd name="connsiteY5" fmla="*/ 494232 h 502836"/>
                <a:gd name="connsiteX6" fmla="*/ 116126 w 187245"/>
                <a:gd name="connsiteY6" fmla="*/ 479718 h 502836"/>
                <a:gd name="connsiteX7" fmla="*/ 130640 w 187245"/>
                <a:gd name="connsiteY7" fmla="*/ 189432 h 502836"/>
                <a:gd name="connsiteX8" fmla="*/ 145155 w 187245"/>
                <a:gd name="connsiteY8" fmla="*/ 116861 h 502836"/>
                <a:gd name="connsiteX9" fmla="*/ 174183 w 187245"/>
                <a:gd name="connsiteY9" fmla="*/ 746 h 502836"/>
                <a:gd name="connsiteX10" fmla="*/ 58069 w 187245"/>
                <a:gd name="connsiteY10" fmla="*/ 29775 h 50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245" h="502836">
                  <a:moveTo>
                    <a:pt x="58069" y="29775"/>
                  </a:moveTo>
                  <a:lnTo>
                    <a:pt x="58069" y="29775"/>
                  </a:lnTo>
                  <a:cubicBezTo>
                    <a:pt x="38717" y="112023"/>
                    <a:pt x="4699" y="192154"/>
                    <a:pt x="12" y="276518"/>
                  </a:cubicBezTo>
                  <a:cubicBezTo>
                    <a:pt x="-837" y="291794"/>
                    <a:pt x="40236" y="276097"/>
                    <a:pt x="43555" y="291032"/>
                  </a:cubicBezTo>
                  <a:cubicBezTo>
                    <a:pt x="52016" y="329109"/>
                    <a:pt x="33878" y="368441"/>
                    <a:pt x="29040" y="407146"/>
                  </a:cubicBezTo>
                  <a:cubicBezTo>
                    <a:pt x="33878" y="436175"/>
                    <a:pt x="20947" y="475392"/>
                    <a:pt x="43555" y="494232"/>
                  </a:cubicBezTo>
                  <a:cubicBezTo>
                    <a:pt x="62507" y="510025"/>
                    <a:pt x="109349" y="503438"/>
                    <a:pt x="116126" y="479718"/>
                  </a:cubicBezTo>
                  <a:cubicBezTo>
                    <a:pt x="142742" y="386563"/>
                    <a:pt x="122914" y="286006"/>
                    <a:pt x="130640" y="189432"/>
                  </a:cubicBezTo>
                  <a:cubicBezTo>
                    <a:pt x="132607" y="164841"/>
                    <a:pt x="139608" y="140899"/>
                    <a:pt x="145155" y="116861"/>
                  </a:cubicBezTo>
                  <a:cubicBezTo>
                    <a:pt x="154126" y="77987"/>
                    <a:pt x="212888" y="-8931"/>
                    <a:pt x="174183" y="746"/>
                  </a:cubicBezTo>
                  <a:lnTo>
                    <a:pt x="58069" y="29775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5587556" y="1645164"/>
              <a:ext cx="215948" cy="251418"/>
            </a:xfrm>
            <a:custGeom>
              <a:avLst/>
              <a:gdLst>
                <a:gd name="connsiteX0" fmla="*/ 58069 w 187245"/>
                <a:gd name="connsiteY0" fmla="*/ 29775 h 502836"/>
                <a:gd name="connsiteX1" fmla="*/ 58069 w 187245"/>
                <a:gd name="connsiteY1" fmla="*/ 29775 h 502836"/>
                <a:gd name="connsiteX2" fmla="*/ 12 w 187245"/>
                <a:gd name="connsiteY2" fmla="*/ 276518 h 502836"/>
                <a:gd name="connsiteX3" fmla="*/ 43555 w 187245"/>
                <a:gd name="connsiteY3" fmla="*/ 291032 h 502836"/>
                <a:gd name="connsiteX4" fmla="*/ 29040 w 187245"/>
                <a:gd name="connsiteY4" fmla="*/ 407146 h 502836"/>
                <a:gd name="connsiteX5" fmla="*/ 43555 w 187245"/>
                <a:gd name="connsiteY5" fmla="*/ 494232 h 502836"/>
                <a:gd name="connsiteX6" fmla="*/ 116126 w 187245"/>
                <a:gd name="connsiteY6" fmla="*/ 479718 h 502836"/>
                <a:gd name="connsiteX7" fmla="*/ 130640 w 187245"/>
                <a:gd name="connsiteY7" fmla="*/ 189432 h 502836"/>
                <a:gd name="connsiteX8" fmla="*/ 145155 w 187245"/>
                <a:gd name="connsiteY8" fmla="*/ 116861 h 502836"/>
                <a:gd name="connsiteX9" fmla="*/ 174183 w 187245"/>
                <a:gd name="connsiteY9" fmla="*/ 746 h 502836"/>
                <a:gd name="connsiteX10" fmla="*/ 58069 w 187245"/>
                <a:gd name="connsiteY10" fmla="*/ 29775 h 50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245" h="502836">
                  <a:moveTo>
                    <a:pt x="58069" y="29775"/>
                  </a:moveTo>
                  <a:lnTo>
                    <a:pt x="58069" y="29775"/>
                  </a:lnTo>
                  <a:cubicBezTo>
                    <a:pt x="38717" y="112023"/>
                    <a:pt x="4699" y="192154"/>
                    <a:pt x="12" y="276518"/>
                  </a:cubicBezTo>
                  <a:cubicBezTo>
                    <a:pt x="-837" y="291794"/>
                    <a:pt x="40236" y="276097"/>
                    <a:pt x="43555" y="291032"/>
                  </a:cubicBezTo>
                  <a:cubicBezTo>
                    <a:pt x="52016" y="329109"/>
                    <a:pt x="33878" y="368441"/>
                    <a:pt x="29040" y="407146"/>
                  </a:cubicBezTo>
                  <a:cubicBezTo>
                    <a:pt x="33878" y="436175"/>
                    <a:pt x="20947" y="475392"/>
                    <a:pt x="43555" y="494232"/>
                  </a:cubicBezTo>
                  <a:cubicBezTo>
                    <a:pt x="62507" y="510025"/>
                    <a:pt x="109349" y="503438"/>
                    <a:pt x="116126" y="479718"/>
                  </a:cubicBezTo>
                  <a:cubicBezTo>
                    <a:pt x="142742" y="386563"/>
                    <a:pt x="122914" y="286006"/>
                    <a:pt x="130640" y="189432"/>
                  </a:cubicBezTo>
                  <a:cubicBezTo>
                    <a:pt x="132607" y="164841"/>
                    <a:pt x="139608" y="140899"/>
                    <a:pt x="145155" y="116861"/>
                  </a:cubicBezTo>
                  <a:cubicBezTo>
                    <a:pt x="154126" y="77987"/>
                    <a:pt x="212888" y="-8931"/>
                    <a:pt x="174183" y="746"/>
                  </a:cubicBezTo>
                  <a:lnTo>
                    <a:pt x="58069" y="29775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5903659" y="1712447"/>
              <a:ext cx="215948" cy="251418"/>
            </a:xfrm>
            <a:custGeom>
              <a:avLst/>
              <a:gdLst>
                <a:gd name="connsiteX0" fmla="*/ 58069 w 187245"/>
                <a:gd name="connsiteY0" fmla="*/ 29775 h 502836"/>
                <a:gd name="connsiteX1" fmla="*/ 58069 w 187245"/>
                <a:gd name="connsiteY1" fmla="*/ 29775 h 502836"/>
                <a:gd name="connsiteX2" fmla="*/ 12 w 187245"/>
                <a:gd name="connsiteY2" fmla="*/ 276518 h 502836"/>
                <a:gd name="connsiteX3" fmla="*/ 43555 w 187245"/>
                <a:gd name="connsiteY3" fmla="*/ 291032 h 502836"/>
                <a:gd name="connsiteX4" fmla="*/ 29040 w 187245"/>
                <a:gd name="connsiteY4" fmla="*/ 407146 h 502836"/>
                <a:gd name="connsiteX5" fmla="*/ 43555 w 187245"/>
                <a:gd name="connsiteY5" fmla="*/ 494232 h 502836"/>
                <a:gd name="connsiteX6" fmla="*/ 116126 w 187245"/>
                <a:gd name="connsiteY6" fmla="*/ 479718 h 502836"/>
                <a:gd name="connsiteX7" fmla="*/ 130640 w 187245"/>
                <a:gd name="connsiteY7" fmla="*/ 189432 h 502836"/>
                <a:gd name="connsiteX8" fmla="*/ 145155 w 187245"/>
                <a:gd name="connsiteY8" fmla="*/ 116861 h 502836"/>
                <a:gd name="connsiteX9" fmla="*/ 174183 w 187245"/>
                <a:gd name="connsiteY9" fmla="*/ 746 h 502836"/>
                <a:gd name="connsiteX10" fmla="*/ 58069 w 187245"/>
                <a:gd name="connsiteY10" fmla="*/ 29775 h 50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245" h="502836">
                  <a:moveTo>
                    <a:pt x="58069" y="29775"/>
                  </a:moveTo>
                  <a:lnTo>
                    <a:pt x="58069" y="29775"/>
                  </a:lnTo>
                  <a:cubicBezTo>
                    <a:pt x="38717" y="112023"/>
                    <a:pt x="4699" y="192154"/>
                    <a:pt x="12" y="276518"/>
                  </a:cubicBezTo>
                  <a:cubicBezTo>
                    <a:pt x="-837" y="291794"/>
                    <a:pt x="40236" y="276097"/>
                    <a:pt x="43555" y="291032"/>
                  </a:cubicBezTo>
                  <a:cubicBezTo>
                    <a:pt x="52016" y="329109"/>
                    <a:pt x="33878" y="368441"/>
                    <a:pt x="29040" y="407146"/>
                  </a:cubicBezTo>
                  <a:cubicBezTo>
                    <a:pt x="33878" y="436175"/>
                    <a:pt x="20947" y="475392"/>
                    <a:pt x="43555" y="494232"/>
                  </a:cubicBezTo>
                  <a:cubicBezTo>
                    <a:pt x="62507" y="510025"/>
                    <a:pt x="109349" y="503438"/>
                    <a:pt x="116126" y="479718"/>
                  </a:cubicBezTo>
                  <a:cubicBezTo>
                    <a:pt x="142742" y="386563"/>
                    <a:pt x="122914" y="286006"/>
                    <a:pt x="130640" y="189432"/>
                  </a:cubicBezTo>
                  <a:cubicBezTo>
                    <a:pt x="132607" y="164841"/>
                    <a:pt x="139608" y="140899"/>
                    <a:pt x="145155" y="116861"/>
                  </a:cubicBezTo>
                  <a:cubicBezTo>
                    <a:pt x="154126" y="77987"/>
                    <a:pt x="212888" y="-8931"/>
                    <a:pt x="174183" y="746"/>
                  </a:cubicBezTo>
                  <a:lnTo>
                    <a:pt x="58069" y="29775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6210021" y="1793836"/>
              <a:ext cx="215948" cy="251418"/>
            </a:xfrm>
            <a:custGeom>
              <a:avLst/>
              <a:gdLst>
                <a:gd name="connsiteX0" fmla="*/ 58069 w 187245"/>
                <a:gd name="connsiteY0" fmla="*/ 29775 h 502836"/>
                <a:gd name="connsiteX1" fmla="*/ 58069 w 187245"/>
                <a:gd name="connsiteY1" fmla="*/ 29775 h 502836"/>
                <a:gd name="connsiteX2" fmla="*/ 12 w 187245"/>
                <a:gd name="connsiteY2" fmla="*/ 276518 h 502836"/>
                <a:gd name="connsiteX3" fmla="*/ 43555 w 187245"/>
                <a:gd name="connsiteY3" fmla="*/ 291032 h 502836"/>
                <a:gd name="connsiteX4" fmla="*/ 29040 w 187245"/>
                <a:gd name="connsiteY4" fmla="*/ 407146 h 502836"/>
                <a:gd name="connsiteX5" fmla="*/ 43555 w 187245"/>
                <a:gd name="connsiteY5" fmla="*/ 494232 h 502836"/>
                <a:gd name="connsiteX6" fmla="*/ 116126 w 187245"/>
                <a:gd name="connsiteY6" fmla="*/ 479718 h 502836"/>
                <a:gd name="connsiteX7" fmla="*/ 130640 w 187245"/>
                <a:gd name="connsiteY7" fmla="*/ 189432 h 502836"/>
                <a:gd name="connsiteX8" fmla="*/ 145155 w 187245"/>
                <a:gd name="connsiteY8" fmla="*/ 116861 h 502836"/>
                <a:gd name="connsiteX9" fmla="*/ 174183 w 187245"/>
                <a:gd name="connsiteY9" fmla="*/ 746 h 502836"/>
                <a:gd name="connsiteX10" fmla="*/ 58069 w 187245"/>
                <a:gd name="connsiteY10" fmla="*/ 29775 h 50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245" h="502836">
                  <a:moveTo>
                    <a:pt x="58069" y="29775"/>
                  </a:moveTo>
                  <a:lnTo>
                    <a:pt x="58069" y="29775"/>
                  </a:lnTo>
                  <a:cubicBezTo>
                    <a:pt x="38717" y="112023"/>
                    <a:pt x="4699" y="192154"/>
                    <a:pt x="12" y="276518"/>
                  </a:cubicBezTo>
                  <a:cubicBezTo>
                    <a:pt x="-837" y="291794"/>
                    <a:pt x="40236" y="276097"/>
                    <a:pt x="43555" y="291032"/>
                  </a:cubicBezTo>
                  <a:cubicBezTo>
                    <a:pt x="52016" y="329109"/>
                    <a:pt x="33878" y="368441"/>
                    <a:pt x="29040" y="407146"/>
                  </a:cubicBezTo>
                  <a:cubicBezTo>
                    <a:pt x="33878" y="436175"/>
                    <a:pt x="20947" y="475392"/>
                    <a:pt x="43555" y="494232"/>
                  </a:cubicBezTo>
                  <a:cubicBezTo>
                    <a:pt x="62507" y="510025"/>
                    <a:pt x="109349" y="503438"/>
                    <a:pt x="116126" y="479718"/>
                  </a:cubicBezTo>
                  <a:cubicBezTo>
                    <a:pt x="142742" y="386563"/>
                    <a:pt x="122914" y="286006"/>
                    <a:pt x="130640" y="189432"/>
                  </a:cubicBezTo>
                  <a:cubicBezTo>
                    <a:pt x="132607" y="164841"/>
                    <a:pt x="139608" y="140899"/>
                    <a:pt x="145155" y="116861"/>
                  </a:cubicBezTo>
                  <a:cubicBezTo>
                    <a:pt x="154126" y="77987"/>
                    <a:pt x="212888" y="-8931"/>
                    <a:pt x="174183" y="746"/>
                  </a:cubicBezTo>
                  <a:lnTo>
                    <a:pt x="58069" y="29775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1" name="Curved Connector 80"/>
          <p:cNvCxnSpPr>
            <a:stCxn id="80" idx="2"/>
          </p:cNvCxnSpPr>
          <p:nvPr/>
        </p:nvCxnSpPr>
        <p:spPr>
          <a:xfrm rot="10800000">
            <a:off x="1885695" y="3025855"/>
            <a:ext cx="471541" cy="1378060"/>
          </a:xfrm>
          <a:prstGeom prst="curved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97" name="Group 4096"/>
          <p:cNvGrpSpPr/>
          <p:nvPr/>
        </p:nvGrpSpPr>
        <p:grpSpPr>
          <a:xfrm>
            <a:off x="2356829" y="3641430"/>
            <a:ext cx="1375355" cy="1233451"/>
            <a:chOff x="2356829" y="3641430"/>
            <a:chExt cx="1375355" cy="1233451"/>
          </a:xfrm>
        </p:grpSpPr>
        <p:sp>
          <p:nvSpPr>
            <p:cNvPr id="78" name="Freeform 77"/>
            <p:cNvSpPr/>
            <p:nvPr/>
          </p:nvSpPr>
          <p:spPr>
            <a:xfrm>
              <a:off x="3579784" y="3829459"/>
              <a:ext cx="152400" cy="252852"/>
            </a:xfrm>
            <a:custGeom>
              <a:avLst/>
              <a:gdLst>
                <a:gd name="connsiteX0" fmla="*/ 58069 w 187245"/>
                <a:gd name="connsiteY0" fmla="*/ 29775 h 502836"/>
                <a:gd name="connsiteX1" fmla="*/ 58069 w 187245"/>
                <a:gd name="connsiteY1" fmla="*/ 29775 h 502836"/>
                <a:gd name="connsiteX2" fmla="*/ 12 w 187245"/>
                <a:gd name="connsiteY2" fmla="*/ 276518 h 502836"/>
                <a:gd name="connsiteX3" fmla="*/ 43555 w 187245"/>
                <a:gd name="connsiteY3" fmla="*/ 291032 h 502836"/>
                <a:gd name="connsiteX4" fmla="*/ 29040 w 187245"/>
                <a:gd name="connsiteY4" fmla="*/ 407146 h 502836"/>
                <a:gd name="connsiteX5" fmla="*/ 43555 w 187245"/>
                <a:gd name="connsiteY5" fmla="*/ 494232 h 502836"/>
                <a:gd name="connsiteX6" fmla="*/ 116126 w 187245"/>
                <a:gd name="connsiteY6" fmla="*/ 479718 h 502836"/>
                <a:gd name="connsiteX7" fmla="*/ 130640 w 187245"/>
                <a:gd name="connsiteY7" fmla="*/ 189432 h 502836"/>
                <a:gd name="connsiteX8" fmla="*/ 145155 w 187245"/>
                <a:gd name="connsiteY8" fmla="*/ 116861 h 502836"/>
                <a:gd name="connsiteX9" fmla="*/ 174183 w 187245"/>
                <a:gd name="connsiteY9" fmla="*/ 746 h 502836"/>
                <a:gd name="connsiteX10" fmla="*/ 58069 w 187245"/>
                <a:gd name="connsiteY10" fmla="*/ 29775 h 50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245" h="502836">
                  <a:moveTo>
                    <a:pt x="58069" y="29775"/>
                  </a:moveTo>
                  <a:lnTo>
                    <a:pt x="58069" y="29775"/>
                  </a:lnTo>
                  <a:cubicBezTo>
                    <a:pt x="38717" y="112023"/>
                    <a:pt x="4699" y="192154"/>
                    <a:pt x="12" y="276518"/>
                  </a:cubicBezTo>
                  <a:cubicBezTo>
                    <a:pt x="-837" y="291794"/>
                    <a:pt x="40236" y="276097"/>
                    <a:pt x="43555" y="291032"/>
                  </a:cubicBezTo>
                  <a:cubicBezTo>
                    <a:pt x="52016" y="329109"/>
                    <a:pt x="33878" y="368441"/>
                    <a:pt x="29040" y="407146"/>
                  </a:cubicBezTo>
                  <a:cubicBezTo>
                    <a:pt x="33878" y="436175"/>
                    <a:pt x="20947" y="475392"/>
                    <a:pt x="43555" y="494232"/>
                  </a:cubicBezTo>
                  <a:cubicBezTo>
                    <a:pt x="62507" y="510025"/>
                    <a:pt x="109349" y="503438"/>
                    <a:pt x="116126" y="479718"/>
                  </a:cubicBezTo>
                  <a:cubicBezTo>
                    <a:pt x="142742" y="386563"/>
                    <a:pt x="122914" y="286006"/>
                    <a:pt x="130640" y="189432"/>
                  </a:cubicBezTo>
                  <a:cubicBezTo>
                    <a:pt x="132607" y="164841"/>
                    <a:pt x="139608" y="140899"/>
                    <a:pt x="145155" y="116861"/>
                  </a:cubicBezTo>
                  <a:cubicBezTo>
                    <a:pt x="154126" y="77987"/>
                    <a:pt x="212888" y="-8931"/>
                    <a:pt x="174183" y="746"/>
                  </a:cubicBezTo>
                  <a:lnTo>
                    <a:pt x="58069" y="29775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 rot="360000">
              <a:off x="2356829" y="4158158"/>
              <a:ext cx="148180" cy="50700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2685524" y="4516979"/>
              <a:ext cx="144016" cy="357902"/>
              <a:chOff x="5364088" y="4585519"/>
              <a:chExt cx="144016" cy="357902"/>
            </a:xfrm>
          </p:grpSpPr>
          <p:sp>
            <p:nvSpPr>
              <p:cNvPr id="99" name="Oval 98"/>
              <p:cNvSpPr/>
              <p:nvPr/>
            </p:nvSpPr>
            <p:spPr>
              <a:xfrm>
                <a:off x="5391804" y="4585519"/>
                <a:ext cx="87778" cy="17466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Freeform 99"/>
              <p:cNvSpPr/>
              <p:nvPr/>
            </p:nvSpPr>
            <p:spPr>
              <a:xfrm>
                <a:off x="5508104" y="4653136"/>
                <a:ext cx="0" cy="290285"/>
              </a:xfrm>
              <a:custGeom>
                <a:avLst/>
                <a:gdLst>
                  <a:gd name="connsiteX0" fmla="*/ 0 w 0"/>
                  <a:gd name="connsiteY0" fmla="*/ 0 h 290285"/>
                  <a:gd name="connsiteX1" fmla="*/ 0 w 0"/>
                  <a:gd name="connsiteY1" fmla="*/ 290285 h 290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290285">
                    <a:moveTo>
                      <a:pt x="0" y="0"/>
                    </a:moveTo>
                    <a:lnTo>
                      <a:pt x="0" y="29028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 100"/>
              <p:cNvSpPr/>
              <p:nvPr/>
            </p:nvSpPr>
            <p:spPr>
              <a:xfrm>
                <a:off x="5364088" y="4650883"/>
                <a:ext cx="0" cy="290285"/>
              </a:xfrm>
              <a:custGeom>
                <a:avLst/>
                <a:gdLst>
                  <a:gd name="connsiteX0" fmla="*/ 0 w 0"/>
                  <a:gd name="connsiteY0" fmla="*/ 0 h 290285"/>
                  <a:gd name="connsiteX1" fmla="*/ 0 w 0"/>
                  <a:gd name="connsiteY1" fmla="*/ 290285 h 290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290285">
                    <a:moveTo>
                      <a:pt x="0" y="0"/>
                    </a:moveTo>
                    <a:lnTo>
                      <a:pt x="0" y="29028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3435768" y="3641430"/>
              <a:ext cx="144016" cy="357902"/>
              <a:chOff x="5364088" y="4585519"/>
              <a:chExt cx="144016" cy="357902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5391804" y="4585519"/>
                <a:ext cx="87778" cy="17466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Freeform 103"/>
              <p:cNvSpPr/>
              <p:nvPr/>
            </p:nvSpPr>
            <p:spPr>
              <a:xfrm>
                <a:off x="5508104" y="4653136"/>
                <a:ext cx="0" cy="290285"/>
              </a:xfrm>
              <a:custGeom>
                <a:avLst/>
                <a:gdLst>
                  <a:gd name="connsiteX0" fmla="*/ 0 w 0"/>
                  <a:gd name="connsiteY0" fmla="*/ 0 h 290285"/>
                  <a:gd name="connsiteX1" fmla="*/ 0 w 0"/>
                  <a:gd name="connsiteY1" fmla="*/ 290285 h 290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290285">
                    <a:moveTo>
                      <a:pt x="0" y="0"/>
                    </a:moveTo>
                    <a:lnTo>
                      <a:pt x="0" y="29028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Freeform 104"/>
              <p:cNvSpPr/>
              <p:nvPr/>
            </p:nvSpPr>
            <p:spPr>
              <a:xfrm>
                <a:off x="5364088" y="4650883"/>
                <a:ext cx="0" cy="290285"/>
              </a:xfrm>
              <a:custGeom>
                <a:avLst/>
                <a:gdLst>
                  <a:gd name="connsiteX0" fmla="*/ 0 w 0"/>
                  <a:gd name="connsiteY0" fmla="*/ 0 h 290285"/>
                  <a:gd name="connsiteX1" fmla="*/ 0 w 0"/>
                  <a:gd name="connsiteY1" fmla="*/ 290285 h 290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290285">
                    <a:moveTo>
                      <a:pt x="0" y="0"/>
                    </a:moveTo>
                    <a:lnTo>
                      <a:pt x="0" y="29028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096" name="Group 4095"/>
          <p:cNvGrpSpPr/>
          <p:nvPr/>
        </p:nvGrpSpPr>
        <p:grpSpPr>
          <a:xfrm>
            <a:off x="2939747" y="3921553"/>
            <a:ext cx="1135252" cy="1158140"/>
            <a:chOff x="5444883" y="4763224"/>
            <a:chExt cx="1135252" cy="1158140"/>
          </a:xfrm>
        </p:grpSpPr>
        <p:sp>
          <p:nvSpPr>
            <p:cNvPr id="89" name="Freeform 88"/>
            <p:cNvSpPr/>
            <p:nvPr/>
          </p:nvSpPr>
          <p:spPr>
            <a:xfrm>
              <a:off x="6409107" y="5281493"/>
              <a:ext cx="89833" cy="449943"/>
            </a:xfrm>
            <a:custGeom>
              <a:avLst/>
              <a:gdLst>
                <a:gd name="connsiteX0" fmla="*/ 75115 w 89833"/>
                <a:gd name="connsiteY0" fmla="*/ 0 h 449943"/>
                <a:gd name="connsiteX1" fmla="*/ 17058 w 89833"/>
                <a:gd name="connsiteY1" fmla="*/ 406400 h 449943"/>
                <a:gd name="connsiteX2" fmla="*/ 46087 w 89833"/>
                <a:gd name="connsiteY2" fmla="*/ 449943 h 449943"/>
                <a:gd name="connsiteX3" fmla="*/ 75115 w 89833"/>
                <a:gd name="connsiteY3" fmla="*/ 130629 h 449943"/>
                <a:gd name="connsiteX4" fmla="*/ 89629 w 89833"/>
                <a:gd name="connsiteY4" fmla="*/ 58058 h 449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833" h="449943">
                  <a:moveTo>
                    <a:pt x="75115" y="0"/>
                  </a:moveTo>
                  <a:cubicBezTo>
                    <a:pt x="10420" y="207026"/>
                    <a:pt x="-22331" y="209456"/>
                    <a:pt x="17058" y="406400"/>
                  </a:cubicBezTo>
                  <a:cubicBezTo>
                    <a:pt x="20479" y="423505"/>
                    <a:pt x="36411" y="435429"/>
                    <a:pt x="46087" y="449943"/>
                  </a:cubicBezTo>
                  <a:cubicBezTo>
                    <a:pt x="85877" y="290781"/>
                    <a:pt x="41471" y="483899"/>
                    <a:pt x="75115" y="130629"/>
                  </a:cubicBezTo>
                  <a:cubicBezTo>
                    <a:pt x="92689" y="-53899"/>
                    <a:pt x="89629" y="185745"/>
                    <a:pt x="89629" y="58058"/>
                  </a:cubicBezTo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5444883" y="4763224"/>
              <a:ext cx="1135252" cy="1158140"/>
              <a:chOff x="3004700" y="4016947"/>
              <a:chExt cx="1135252" cy="1158140"/>
            </a:xfrm>
          </p:grpSpPr>
          <p:sp>
            <p:nvSpPr>
              <p:cNvPr id="33" name="Freeform 32"/>
              <p:cNvSpPr/>
              <p:nvPr/>
            </p:nvSpPr>
            <p:spPr>
              <a:xfrm>
                <a:off x="3340299" y="4328636"/>
                <a:ext cx="478971" cy="232228"/>
              </a:xfrm>
              <a:custGeom>
                <a:avLst/>
                <a:gdLst>
                  <a:gd name="connsiteX0" fmla="*/ 0 w 478971"/>
                  <a:gd name="connsiteY0" fmla="*/ 72571 h 232228"/>
                  <a:gd name="connsiteX1" fmla="*/ 0 w 478971"/>
                  <a:gd name="connsiteY1" fmla="*/ 72571 h 232228"/>
                  <a:gd name="connsiteX2" fmla="*/ 232229 w 478971"/>
                  <a:gd name="connsiteY2" fmla="*/ 101600 h 232228"/>
                  <a:gd name="connsiteX3" fmla="*/ 246743 w 478971"/>
                  <a:gd name="connsiteY3" fmla="*/ 145143 h 232228"/>
                  <a:gd name="connsiteX4" fmla="*/ 304800 w 478971"/>
                  <a:gd name="connsiteY4" fmla="*/ 232228 h 232228"/>
                  <a:gd name="connsiteX5" fmla="*/ 406400 w 478971"/>
                  <a:gd name="connsiteY5" fmla="*/ 217714 h 232228"/>
                  <a:gd name="connsiteX6" fmla="*/ 420914 w 478971"/>
                  <a:gd name="connsiteY6" fmla="*/ 159657 h 232228"/>
                  <a:gd name="connsiteX7" fmla="*/ 478971 w 478971"/>
                  <a:gd name="connsiteY7" fmla="*/ 87085 h 232228"/>
                  <a:gd name="connsiteX8" fmla="*/ 348343 w 478971"/>
                  <a:gd name="connsiteY8" fmla="*/ 72571 h 232228"/>
                  <a:gd name="connsiteX9" fmla="*/ 217714 w 478971"/>
                  <a:gd name="connsiteY9" fmla="*/ 0 h 232228"/>
                  <a:gd name="connsiteX10" fmla="*/ 72571 w 478971"/>
                  <a:gd name="connsiteY10" fmla="*/ 0 h 232228"/>
                  <a:gd name="connsiteX11" fmla="*/ 14514 w 478971"/>
                  <a:gd name="connsiteY11" fmla="*/ 159657 h 232228"/>
                  <a:gd name="connsiteX12" fmla="*/ 130629 w 478971"/>
                  <a:gd name="connsiteY12" fmla="*/ 130628 h 232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8971" h="232228">
                    <a:moveTo>
                      <a:pt x="0" y="72571"/>
                    </a:moveTo>
                    <a:lnTo>
                      <a:pt x="0" y="72571"/>
                    </a:lnTo>
                    <a:cubicBezTo>
                      <a:pt x="77410" y="82247"/>
                      <a:pt x="157387" y="79587"/>
                      <a:pt x="232229" y="101600"/>
                    </a:cubicBezTo>
                    <a:cubicBezTo>
                      <a:pt x="246907" y="105917"/>
                      <a:pt x="242540" y="130432"/>
                      <a:pt x="246743" y="145143"/>
                    </a:cubicBezTo>
                    <a:cubicBezTo>
                      <a:pt x="268795" y="222328"/>
                      <a:pt x="241767" y="190207"/>
                      <a:pt x="304800" y="232228"/>
                    </a:cubicBezTo>
                    <a:cubicBezTo>
                      <a:pt x="338667" y="227390"/>
                      <a:pt x="377390" y="235845"/>
                      <a:pt x="406400" y="217714"/>
                    </a:cubicBezTo>
                    <a:cubicBezTo>
                      <a:pt x="423316" y="207142"/>
                      <a:pt x="413056" y="177992"/>
                      <a:pt x="420914" y="159657"/>
                    </a:cubicBezTo>
                    <a:cubicBezTo>
                      <a:pt x="434645" y="127617"/>
                      <a:pt x="455563" y="110494"/>
                      <a:pt x="478971" y="87085"/>
                    </a:cubicBezTo>
                    <a:lnTo>
                      <a:pt x="348343" y="72571"/>
                    </a:lnTo>
                    <a:lnTo>
                      <a:pt x="217714" y="0"/>
                    </a:lnTo>
                    <a:lnTo>
                      <a:pt x="72571" y="0"/>
                    </a:lnTo>
                    <a:lnTo>
                      <a:pt x="14514" y="159657"/>
                    </a:lnTo>
                    <a:lnTo>
                      <a:pt x="130629" y="130628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Freeform 69"/>
              <p:cNvSpPr/>
              <p:nvPr/>
            </p:nvSpPr>
            <p:spPr>
              <a:xfrm>
                <a:off x="3725180" y="4285591"/>
                <a:ext cx="203200" cy="409969"/>
              </a:xfrm>
              <a:custGeom>
                <a:avLst/>
                <a:gdLst>
                  <a:gd name="connsiteX0" fmla="*/ 130629 w 203200"/>
                  <a:gd name="connsiteY0" fmla="*/ 18083 h 409969"/>
                  <a:gd name="connsiteX1" fmla="*/ 0 w 203200"/>
                  <a:gd name="connsiteY1" fmla="*/ 366426 h 409969"/>
                  <a:gd name="connsiteX2" fmla="*/ 14515 w 203200"/>
                  <a:gd name="connsiteY2" fmla="*/ 409969 h 409969"/>
                  <a:gd name="connsiteX3" fmla="*/ 188686 w 203200"/>
                  <a:gd name="connsiteY3" fmla="*/ 322883 h 409969"/>
                  <a:gd name="connsiteX4" fmla="*/ 203200 w 203200"/>
                  <a:gd name="connsiteY4" fmla="*/ 279341 h 409969"/>
                  <a:gd name="connsiteX5" fmla="*/ 174172 w 203200"/>
                  <a:gd name="connsiteY5" fmla="*/ 192255 h 409969"/>
                  <a:gd name="connsiteX6" fmla="*/ 116115 w 203200"/>
                  <a:gd name="connsiteY6" fmla="*/ 264826 h 409969"/>
                  <a:gd name="connsiteX7" fmla="*/ 101600 w 203200"/>
                  <a:gd name="connsiteY7" fmla="*/ 163226 h 409969"/>
                  <a:gd name="connsiteX8" fmla="*/ 159657 w 203200"/>
                  <a:gd name="connsiteY8" fmla="*/ 148712 h 409969"/>
                  <a:gd name="connsiteX9" fmla="*/ 203200 w 203200"/>
                  <a:gd name="connsiteY9" fmla="*/ 105169 h 409969"/>
                  <a:gd name="connsiteX10" fmla="*/ 116115 w 203200"/>
                  <a:gd name="connsiteY10" fmla="*/ 47112 h 409969"/>
                  <a:gd name="connsiteX11" fmla="*/ 130629 w 203200"/>
                  <a:gd name="connsiteY11" fmla="*/ 18083 h 409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3200" h="409969">
                    <a:moveTo>
                      <a:pt x="130629" y="18083"/>
                    </a:moveTo>
                    <a:cubicBezTo>
                      <a:pt x="111277" y="71302"/>
                      <a:pt x="0" y="253250"/>
                      <a:pt x="0" y="366426"/>
                    </a:cubicBezTo>
                    <a:cubicBezTo>
                      <a:pt x="0" y="381726"/>
                      <a:pt x="9677" y="395455"/>
                      <a:pt x="14515" y="409969"/>
                    </a:cubicBezTo>
                    <a:cubicBezTo>
                      <a:pt x="212591" y="391962"/>
                      <a:pt x="157298" y="448437"/>
                      <a:pt x="188686" y="322883"/>
                    </a:cubicBezTo>
                    <a:cubicBezTo>
                      <a:pt x="192397" y="308041"/>
                      <a:pt x="198362" y="293855"/>
                      <a:pt x="203200" y="279341"/>
                    </a:cubicBezTo>
                    <a:cubicBezTo>
                      <a:pt x="193524" y="250312"/>
                      <a:pt x="198065" y="211370"/>
                      <a:pt x="174172" y="192255"/>
                    </a:cubicBezTo>
                    <a:cubicBezTo>
                      <a:pt x="139618" y="164611"/>
                      <a:pt x="117096" y="261882"/>
                      <a:pt x="116115" y="264826"/>
                    </a:cubicBezTo>
                    <a:cubicBezTo>
                      <a:pt x="103975" y="240546"/>
                      <a:pt x="63464" y="193735"/>
                      <a:pt x="101600" y="163226"/>
                    </a:cubicBezTo>
                    <a:cubicBezTo>
                      <a:pt x="117177" y="150765"/>
                      <a:pt x="140305" y="153550"/>
                      <a:pt x="159657" y="148712"/>
                    </a:cubicBezTo>
                    <a:cubicBezTo>
                      <a:pt x="174171" y="134198"/>
                      <a:pt x="203200" y="125695"/>
                      <a:pt x="203200" y="105169"/>
                    </a:cubicBezTo>
                    <a:cubicBezTo>
                      <a:pt x="203200" y="71444"/>
                      <a:pt x="138613" y="52736"/>
                      <a:pt x="116115" y="47112"/>
                    </a:cubicBezTo>
                    <a:cubicBezTo>
                      <a:pt x="111421" y="45939"/>
                      <a:pt x="149981" y="-35136"/>
                      <a:pt x="130629" y="18083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 70"/>
              <p:cNvSpPr/>
              <p:nvPr/>
            </p:nvSpPr>
            <p:spPr>
              <a:xfrm>
                <a:off x="3004700" y="4490575"/>
                <a:ext cx="89833" cy="449943"/>
              </a:xfrm>
              <a:custGeom>
                <a:avLst/>
                <a:gdLst>
                  <a:gd name="connsiteX0" fmla="*/ 75115 w 89833"/>
                  <a:gd name="connsiteY0" fmla="*/ 0 h 449943"/>
                  <a:gd name="connsiteX1" fmla="*/ 17058 w 89833"/>
                  <a:gd name="connsiteY1" fmla="*/ 406400 h 449943"/>
                  <a:gd name="connsiteX2" fmla="*/ 46087 w 89833"/>
                  <a:gd name="connsiteY2" fmla="*/ 449943 h 449943"/>
                  <a:gd name="connsiteX3" fmla="*/ 75115 w 89833"/>
                  <a:gd name="connsiteY3" fmla="*/ 130629 h 449943"/>
                  <a:gd name="connsiteX4" fmla="*/ 89629 w 89833"/>
                  <a:gd name="connsiteY4" fmla="*/ 58058 h 449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833" h="449943">
                    <a:moveTo>
                      <a:pt x="75115" y="0"/>
                    </a:moveTo>
                    <a:cubicBezTo>
                      <a:pt x="10420" y="207026"/>
                      <a:pt x="-22331" y="209456"/>
                      <a:pt x="17058" y="406400"/>
                    </a:cubicBezTo>
                    <a:cubicBezTo>
                      <a:pt x="20479" y="423505"/>
                      <a:pt x="36411" y="435429"/>
                      <a:pt x="46087" y="449943"/>
                    </a:cubicBezTo>
                    <a:cubicBezTo>
                      <a:pt x="85877" y="290781"/>
                      <a:pt x="41471" y="483899"/>
                      <a:pt x="75115" y="130629"/>
                    </a:cubicBezTo>
                    <a:cubicBezTo>
                      <a:pt x="92689" y="-53899"/>
                      <a:pt x="89629" y="185745"/>
                      <a:pt x="89629" y="58058"/>
                    </a:cubicBezTo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reeform 71"/>
              <p:cNvSpPr/>
              <p:nvPr/>
            </p:nvSpPr>
            <p:spPr>
              <a:xfrm>
                <a:off x="3204715" y="4585519"/>
                <a:ext cx="296444" cy="349338"/>
              </a:xfrm>
              <a:custGeom>
                <a:avLst/>
                <a:gdLst>
                  <a:gd name="connsiteX0" fmla="*/ 78284 w 296444"/>
                  <a:gd name="connsiteY0" fmla="*/ 15510 h 349338"/>
                  <a:gd name="connsiteX1" fmla="*/ 20227 w 296444"/>
                  <a:gd name="connsiteY1" fmla="*/ 334824 h 349338"/>
                  <a:gd name="connsiteX2" fmla="*/ 78284 w 296444"/>
                  <a:gd name="connsiteY2" fmla="*/ 349338 h 349338"/>
                  <a:gd name="connsiteX3" fmla="*/ 281484 w 296444"/>
                  <a:gd name="connsiteY3" fmla="*/ 334824 h 349338"/>
                  <a:gd name="connsiteX4" fmla="*/ 295999 w 296444"/>
                  <a:gd name="connsiteY4" fmla="*/ 276767 h 349338"/>
                  <a:gd name="connsiteX5" fmla="*/ 281484 w 296444"/>
                  <a:gd name="connsiteY5" fmla="*/ 131624 h 349338"/>
                  <a:gd name="connsiteX6" fmla="*/ 266970 w 296444"/>
                  <a:gd name="connsiteY6" fmla="*/ 73567 h 349338"/>
                  <a:gd name="connsiteX7" fmla="*/ 78284 w 296444"/>
                  <a:gd name="connsiteY7" fmla="*/ 15510 h 349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444" h="349338">
                    <a:moveTo>
                      <a:pt x="78284" y="15510"/>
                    </a:moveTo>
                    <a:cubicBezTo>
                      <a:pt x="37160" y="59053"/>
                      <a:pt x="-35467" y="256852"/>
                      <a:pt x="20227" y="334824"/>
                    </a:cubicBezTo>
                    <a:cubicBezTo>
                      <a:pt x="31821" y="351056"/>
                      <a:pt x="58932" y="344500"/>
                      <a:pt x="78284" y="349338"/>
                    </a:cubicBezTo>
                    <a:cubicBezTo>
                      <a:pt x="146017" y="344500"/>
                      <a:pt x="217063" y="356298"/>
                      <a:pt x="281484" y="334824"/>
                    </a:cubicBezTo>
                    <a:cubicBezTo>
                      <a:pt x="300408" y="328516"/>
                      <a:pt x="295999" y="296715"/>
                      <a:pt x="295999" y="276767"/>
                    </a:cubicBezTo>
                    <a:cubicBezTo>
                      <a:pt x="295999" y="228145"/>
                      <a:pt x="288360" y="179758"/>
                      <a:pt x="281484" y="131624"/>
                    </a:cubicBezTo>
                    <a:cubicBezTo>
                      <a:pt x="278663" y="111877"/>
                      <a:pt x="279740" y="88891"/>
                      <a:pt x="266970" y="73567"/>
                    </a:cubicBezTo>
                    <a:cubicBezTo>
                      <a:pt x="230158" y="29392"/>
                      <a:pt x="119408" y="-28033"/>
                      <a:pt x="78284" y="1551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3784364" y="4016947"/>
                <a:ext cx="144016" cy="357902"/>
                <a:chOff x="5364088" y="4585519"/>
                <a:chExt cx="144016" cy="357902"/>
              </a:xfrm>
            </p:grpSpPr>
            <p:sp>
              <p:nvSpPr>
                <p:cNvPr id="73" name="Oval 72"/>
                <p:cNvSpPr/>
                <p:nvPr/>
              </p:nvSpPr>
              <p:spPr>
                <a:xfrm>
                  <a:off x="5391804" y="4585519"/>
                  <a:ext cx="87778" cy="17466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Freeform 73"/>
                <p:cNvSpPr/>
                <p:nvPr/>
              </p:nvSpPr>
              <p:spPr>
                <a:xfrm>
                  <a:off x="5508104" y="4653136"/>
                  <a:ext cx="0" cy="290285"/>
                </a:xfrm>
                <a:custGeom>
                  <a:avLst/>
                  <a:gdLst>
                    <a:gd name="connsiteX0" fmla="*/ 0 w 0"/>
                    <a:gd name="connsiteY0" fmla="*/ 0 h 290285"/>
                    <a:gd name="connsiteX1" fmla="*/ 0 w 0"/>
                    <a:gd name="connsiteY1" fmla="*/ 290285 h 290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290285">
                      <a:moveTo>
                        <a:pt x="0" y="0"/>
                      </a:moveTo>
                      <a:lnTo>
                        <a:pt x="0" y="29028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Freeform 75"/>
                <p:cNvSpPr/>
                <p:nvPr/>
              </p:nvSpPr>
              <p:spPr>
                <a:xfrm>
                  <a:off x="5364088" y="4650883"/>
                  <a:ext cx="0" cy="290285"/>
                </a:xfrm>
                <a:custGeom>
                  <a:avLst/>
                  <a:gdLst>
                    <a:gd name="connsiteX0" fmla="*/ 0 w 0"/>
                    <a:gd name="connsiteY0" fmla="*/ 0 h 290285"/>
                    <a:gd name="connsiteX1" fmla="*/ 0 w 0"/>
                    <a:gd name="connsiteY1" fmla="*/ 290285 h 290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290285">
                      <a:moveTo>
                        <a:pt x="0" y="0"/>
                      </a:moveTo>
                      <a:lnTo>
                        <a:pt x="0" y="29028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9" name="Freeform 78"/>
              <p:cNvSpPr/>
              <p:nvPr/>
            </p:nvSpPr>
            <p:spPr>
              <a:xfrm>
                <a:off x="3503584" y="4173679"/>
                <a:ext cx="152400" cy="252852"/>
              </a:xfrm>
              <a:custGeom>
                <a:avLst/>
                <a:gdLst>
                  <a:gd name="connsiteX0" fmla="*/ 58069 w 187245"/>
                  <a:gd name="connsiteY0" fmla="*/ 29775 h 502836"/>
                  <a:gd name="connsiteX1" fmla="*/ 58069 w 187245"/>
                  <a:gd name="connsiteY1" fmla="*/ 29775 h 502836"/>
                  <a:gd name="connsiteX2" fmla="*/ 12 w 187245"/>
                  <a:gd name="connsiteY2" fmla="*/ 276518 h 502836"/>
                  <a:gd name="connsiteX3" fmla="*/ 43555 w 187245"/>
                  <a:gd name="connsiteY3" fmla="*/ 291032 h 502836"/>
                  <a:gd name="connsiteX4" fmla="*/ 29040 w 187245"/>
                  <a:gd name="connsiteY4" fmla="*/ 407146 h 502836"/>
                  <a:gd name="connsiteX5" fmla="*/ 43555 w 187245"/>
                  <a:gd name="connsiteY5" fmla="*/ 494232 h 502836"/>
                  <a:gd name="connsiteX6" fmla="*/ 116126 w 187245"/>
                  <a:gd name="connsiteY6" fmla="*/ 479718 h 502836"/>
                  <a:gd name="connsiteX7" fmla="*/ 130640 w 187245"/>
                  <a:gd name="connsiteY7" fmla="*/ 189432 h 502836"/>
                  <a:gd name="connsiteX8" fmla="*/ 145155 w 187245"/>
                  <a:gd name="connsiteY8" fmla="*/ 116861 h 502836"/>
                  <a:gd name="connsiteX9" fmla="*/ 174183 w 187245"/>
                  <a:gd name="connsiteY9" fmla="*/ 746 h 502836"/>
                  <a:gd name="connsiteX10" fmla="*/ 58069 w 187245"/>
                  <a:gd name="connsiteY10" fmla="*/ 29775 h 502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7245" h="502836">
                    <a:moveTo>
                      <a:pt x="58069" y="29775"/>
                    </a:moveTo>
                    <a:lnTo>
                      <a:pt x="58069" y="29775"/>
                    </a:lnTo>
                    <a:cubicBezTo>
                      <a:pt x="38717" y="112023"/>
                      <a:pt x="4699" y="192154"/>
                      <a:pt x="12" y="276518"/>
                    </a:cubicBezTo>
                    <a:cubicBezTo>
                      <a:pt x="-837" y="291794"/>
                      <a:pt x="40236" y="276097"/>
                      <a:pt x="43555" y="291032"/>
                    </a:cubicBezTo>
                    <a:cubicBezTo>
                      <a:pt x="52016" y="329109"/>
                      <a:pt x="33878" y="368441"/>
                      <a:pt x="29040" y="407146"/>
                    </a:cubicBezTo>
                    <a:cubicBezTo>
                      <a:pt x="33878" y="436175"/>
                      <a:pt x="20947" y="475392"/>
                      <a:pt x="43555" y="494232"/>
                    </a:cubicBezTo>
                    <a:cubicBezTo>
                      <a:pt x="62507" y="510025"/>
                      <a:pt x="109349" y="503438"/>
                      <a:pt x="116126" y="479718"/>
                    </a:cubicBezTo>
                    <a:cubicBezTo>
                      <a:pt x="142742" y="386563"/>
                      <a:pt x="122914" y="286006"/>
                      <a:pt x="130640" y="189432"/>
                    </a:cubicBezTo>
                    <a:cubicBezTo>
                      <a:pt x="132607" y="164841"/>
                      <a:pt x="139608" y="140899"/>
                      <a:pt x="145155" y="116861"/>
                    </a:cubicBezTo>
                    <a:cubicBezTo>
                      <a:pt x="154126" y="77987"/>
                      <a:pt x="212888" y="-8931"/>
                      <a:pt x="174183" y="746"/>
                    </a:cubicBezTo>
                    <a:lnTo>
                      <a:pt x="58069" y="29775"/>
                    </a:lnTo>
                    <a:close/>
                  </a:path>
                </a:pathLst>
              </a:cu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Freeform 85"/>
              <p:cNvSpPr/>
              <p:nvPr/>
            </p:nvSpPr>
            <p:spPr>
              <a:xfrm>
                <a:off x="3157100" y="4642975"/>
                <a:ext cx="89833" cy="449943"/>
              </a:xfrm>
              <a:custGeom>
                <a:avLst/>
                <a:gdLst>
                  <a:gd name="connsiteX0" fmla="*/ 75115 w 89833"/>
                  <a:gd name="connsiteY0" fmla="*/ 0 h 449943"/>
                  <a:gd name="connsiteX1" fmla="*/ 17058 w 89833"/>
                  <a:gd name="connsiteY1" fmla="*/ 406400 h 449943"/>
                  <a:gd name="connsiteX2" fmla="*/ 46087 w 89833"/>
                  <a:gd name="connsiteY2" fmla="*/ 449943 h 449943"/>
                  <a:gd name="connsiteX3" fmla="*/ 75115 w 89833"/>
                  <a:gd name="connsiteY3" fmla="*/ 130629 h 449943"/>
                  <a:gd name="connsiteX4" fmla="*/ 89629 w 89833"/>
                  <a:gd name="connsiteY4" fmla="*/ 58058 h 449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833" h="449943">
                    <a:moveTo>
                      <a:pt x="75115" y="0"/>
                    </a:moveTo>
                    <a:cubicBezTo>
                      <a:pt x="10420" y="207026"/>
                      <a:pt x="-22331" y="209456"/>
                      <a:pt x="17058" y="406400"/>
                    </a:cubicBezTo>
                    <a:cubicBezTo>
                      <a:pt x="20479" y="423505"/>
                      <a:pt x="36411" y="435429"/>
                      <a:pt x="46087" y="449943"/>
                    </a:cubicBezTo>
                    <a:cubicBezTo>
                      <a:pt x="85877" y="290781"/>
                      <a:pt x="41471" y="483899"/>
                      <a:pt x="75115" y="130629"/>
                    </a:cubicBezTo>
                    <a:cubicBezTo>
                      <a:pt x="92689" y="-53899"/>
                      <a:pt x="89629" y="185745"/>
                      <a:pt x="89629" y="58058"/>
                    </a:cubicBezTo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Freeform 86"/>
              <p:cNvSpPr/>
              <p:nvPr/>
            </p:nvSpPr>
            <p:spPr>
              <a:xfrm>
                <a:off x="3309500" y="4725144"/>
                <a:ext cx="89833" cy="449943"/>
              </a:xfrm>
              <a:custGeom>
                <a:avLst/>
                <a:gdLst>
                  <a:gd name="connsiteX0" fmla="*/ 75115 w 89833"/>
                  <a:gd name="connsiteY0" fmla="*/ 0 h 449943"/>
                  <a:gd name="connsiteX1" fmla="*/ 17058 w 89833"/>
                  <a:gd name="connsiteY1" fmla="*/ 406400 h 449943"/>
                  <a:gd name="connsiteX2" fmla="*/ 46087 w 89833"/>
                  <a:gd name="connsiteY2" fmla="*/ 449943 h 449943"/>
                  <a:gd name="connsiteX3" fmla="*/ 75115 w 89833"/>
                  <a:gd name="connsiteY3" fmla="*/ 130629 h 449943"/>
                  <a:gd name="connsiteX4" fmla="*/ 89629 w 89833"/>
                  <a:gd name="connsiteY4" fmla="*/ 58058 h 449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833" h="449943">
                    <a:moveTo>
                      <a:pt x="75115" y="0"/>
                    </a:moveTo>
                    <a:cubicBezTo>
                      <a:pt x="10420" y="207026"/>
                      <a:pt x="-22331" y="209456"/>
                      <a:pt x="17058" y="406400"/>
                    </a:cubicBezTo>
                    <a:cubicBezTo>
                      <a:pt x="20479" y="423505"/>
                      <a:pt x="36411" y="435429"/>
                      <a:pt x="46087" y="449943"/>
                    </a:cubicBezTo>
                    <a:cubicBezTo>
                      <a:pt x="85877" y="290781"/>
                      <a:pt x="41471" y="483899"/>
                      <a:pt x="75115" y="130629"/>
                    </a:cubicBezTo>
                    <a:cubicBezTo>
                      <a:pt x="92689" y="-53899"/>
                      <a:pt x="89629" y="185745"/>
                      <a:pt x="89629" y="58058"/>
                    </a:cubicBezTo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0" name="Group 89"/>
              <p:cNvGrpSpPr/>
              <p:nvPr/>
            </p:nvGrpSpPr>
            <p:grpSpPr>
              <a:xfrm>
                <a:off x="3792748" y="4620208"/>
                <a:ext cx="144016" cy="357902"/>
                <a:chOff x="5364088" y="4585519"/>
                <a:chExt cx="144016" cy="357902"/>
              </a:xfrm>
            </p:grpSpPr>
            <p:sp>
              <p:nvSpPr>
                <p:cNvPr id="91" name="Oval 90"/>
                <p:cNvSpPr/>
                <p:nvPr/>
              </p:nvSpPr>
              <p:spPr>
                <a:xfrm>
                  <a:off x="5391804" y="4585519"/>
                  <a:ext cx="87778" cy="17466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Freeform 91"/>
                <p:cNvSpPr/>
                <p:nvPr/>
              </p:nvSpPr>
              <p:spPr>
                <a:xfrm>
                  <a:off x="5508104" y="4653136"/>
                  <a:ext cx="0" cy="290285"/>
                </a:xfrm>
                <a:custGeom>
                  <a:avLst/>
                  <a:gdLst>
                    <a:gd name="connsiteX0" fmla="*/ 0 w 0"/>
                    <a:gd name="connsiteY0" fmla="*/ 0 h 290285"/>
                    <a:gd name="connsiteX1" fmla="*/ 0 w 0"/>
                    <a:gd name="connsiteY1" fmla="*/ 290285 h 290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290285">
                      <a:moveTo>
                        <a:pt x="0" y="0"/>
                      </a:moveTo>
                      <a:lnTo>
                        <a:pt x="0" y="29028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Freeform 92"/>
                <p:cNvSpPr/>
                <p:nvPr/>
              </p:nvSpPr>
              <p:spPr>
                <a:xfrm>
                  <a:off x="5364088" y="4650883"/>
                  <a:ext cx="0" cy="290285"/>
                </a:xfrm>
                <a:custGeom>
                  <a:avLst/>
                  <a:gdLst>
                    <a:gd name="connsiteX0" fmla="*/ 0 w 0"/>
                    <a:gd name="connsiteY0" fmla="*/ 0 h 290285"/>
                    <a:gd name="connsiteX1" fmla="*/ 0 w 0"/>
                    <a:gd name="connsiteY1" fmla="*/ 290285 h 290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290285">
                      <a:moveTo>
                        <a:pt x="0" y="0"/>
                      </a:moveTo>
                      <a:lnTo>
                        <a:pt x="0" y="29028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4" name="Group 93"/>
              <p:cNvGrpSpPr/>
              <p:nvPr/>
            </p:nvGrpSpPr>
            <p:grpSpPr>
              <a:xfrm>
                <a:off x="3995936" y="4149080"/>
                <a:ext cx="144016" cy="357902"/>
                <a:chOff x="5364088" y="4585519"/>
                <a:chExt cx="144016" cy="357902"/>
              </a:xfrm>
            </p:grpSpPr>
            <p:sp>
              <p:nvSpPr>
                <p:cNvPr id="95" name="Oval 94"/>
                <p:cNvSpPr/>
                <p:nvPr/>
              </p:nvSpPr>
              <p:spPr>
                <a:xfrm>
                  <a:off x="5391804" y="4585519"/>
                  <a:ext cx="87778" cy="17466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Freeform 95"/>
                <p:cNvSpPr/>
                <p:nvPr/>
              </p:nvSpPr>
              <p:spPr>
                <a:xfrm>
                  <a:off x="5508104" y="4653136"/>
                  <a:ext cx="0" cy="290285"/>
                </a:xfrm>
                <a:custGeom>
                  <a:avLst/>
                  <a:gdLst>
                    <a:gd name="connsiteX0" fmla="*/ 0 w 0"/>
                    <a:gd name="connsiteY0" fmla="*/ 0 h 290285"/>
                    <a:gd name="connsiteX1" fmla="*/ 0 w 0"/>
                    <a:gd name="connsiteY1" fmla="*/ 290285 h 290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290285">
                      <a:moveTo>
                        <a:pt x="0" y="0"/>
                      </a:moveTo>
                      <a:lnTo>
                        <a:pt x="0" y="29028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Freeform 96"/>
                <p:cNvSpPr/>
                <p:nvPr/>
              </p:nvSpPr>
              <p:spPr>
                <a:xfrm>
                  <a:off x="5364088" y="4650883"/>
                  <a:ext cx="0" cy="290285"/>
                </a:xfrm>
                <a:custGeom>
                  <a:avLst/>
                  <a:gdLst>
                    <a:gd name="connsiteX0" fmla="*/ 0 w 0"/>
                    <a:gd name="connsiteY0" fmla="*/ 0 h 290285"/>
                    <a:gd name="connsiteX1" fmla="*/ 0 w 0"/>
                    <a:gd name="connsiteY1" fmla="*/ 290285 h 290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290285">
                      <a:moveTo>
                        <a:pt x="0" y="0"/>
                      </a:moveTo>
                      <a:lnTo>
                        <a:pt x="0" y="29028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7" name="Group 106"/>
            <p:cNvGrpSpPr/>
            <p:nvPr/>
          </p:nvGrpSpPr>
          <p:grpSpPr>
            <a:xfrm>
              <a:off x="5636466" y="5012076"/>
              <a:ext cx="144016" cy="357902"/>
              <a:chOff x="5364088" y="4585519"/>
              <a:chExt cx="144016" cy="357902"/>
            </a:xfrm>
          </p:grpSpPr>
          <p:sp>
            <p:nvSpPr>
              <p:cNvPr id="108" name="Oval 107"/>
              <p:cNvSpPr/>
              <p:nvPr/>
            </p:nvSpPr>
            <p:spPr>
              <a:xfrm>
                <a:off x="5391804" y="4585519"/>
                <a:ext cx="87778" cy="17466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reeform 108"/>
              <p:cNvSpPr/>
              <p:nvPr/>
            </p:nvSpPr>
            <p:spPr>
              <a:xfrm>
                <a:off x="5508104" y="4653136"/>
                <a:ext cx="0" cy="290285"/>
              </a:xfrm>
              <a:custGeom>
                <a:avLst/>
                <a:gdLst>
                  <a:gd name="connsiteX0" fmla="*/ 0 w 0"/>
                  <a:gd name="connsiteY0" fmla="*/ 0 h 290285"/>
                  <a:gd name="connsiteX1" fmla="*/ 0 w 0"/>
                  <a:gd name="connsiteY1" fmla="*/ 290285 h 290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290285">
                    <a:moveTo>
                      <a:pt x="0" y="0"/>
                    </a:moveTo>
                    <a:lnTo>
                      <a:pt x="0" y="29028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Freeform 109"/>
              <p:cNvSpPr/>
              <p:nvPr/>
            </p:nvSpPr>
            <p:spPr>
              <a:xfrm>
                <a:off x="5364088" y="4650883"/>
                <a:ext cx="0" cy="290285"/>
              </a:xfrm>
              <a:custGeom>
                <a:avLst/>
                <a:gdLst>
                  <a:gd name="connsiteX0" fmla="*/ 0 w 0"/>
                  <a:gd name="connsiteY0" fmla="*/ 0 h 290285"/>
                  <a:gd name="connsiteX1" fmla="*/ 0 w 0"/>
                  <a:gd name="connsiteY1" fmla="*/ 290285 h 290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290285">
                    <a:moveTo>
                      <a:pt x="0" y="0"/>
                    </a:moveTo>
                    <a:lnTo>
                      <a:pt x="0" y="29028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099" name="Oval 4098"/>
          <p:cNvSpPr/>
          <p:nvPr/>
        </p:nvSpPr>
        <p:spPr>
          <a:xfrm rot="18577541">
            <a:off x="1014251" y="4633554"/>
            <a:ext cx="1370442" cy="2165731"/>
          </a:xfrm>
          <a:prstGeom prst="ellipse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2" name="Freeform 4101"/>
          <p:cNvSpPr/>
          <p:nvPr/>
        </p:nvSpPr>
        <p:spPr>
          <a:xfrm>
            <a:off x="986971" y="4963886"/>
            <a:ext cx="1393372" cy="1438366"/>
          </a:xfrm>
          <a:custGeom>
            <a:avLst/>
            <a:gdLst>
              <a:gd name="connsiteX0" fmla="*/ 304800 w 1393372"/>
              <a:gd name="connsiteY0" fmla="*/ 217714 h 1438366"/>
              <a:gd name="connsiteX1" fmla="*/ 72572 w 1393372"/>
              <a:gd name="connsiteY1" fmla="*/ 159657 h 1438366"/>
              <a:gd name="connsiteX2" fmla="*/ 29029 w 1393372"/>
              <a:gd name="connsiteY2" fmla="*/ 174171 h 1438366"/>
              <a:gd name="connsiteX3" fmla="*/ 0 w 1393372"/>
              <a:gd name="connsiteY3" fmla="*/ 217714 h 1438366"/>
              <a:gd name="connsiteX4" fmla="*/ 14515 w 1393372"/>
              <a:gd name="connsiteY4" fmla="*/ 362857 h 1438366"/>
              <a:gd name="connsiteX5" fmla="*/ 58058 w 1393372"/>
              <a:gd name="connsiteY5" fmla="*/ 377371 h 1438366"/>
              <a:gd name="connsiteX6" fmla="*/ 72572 w 1393372"/>
              <a:gd name="connsiteY6" fmla="*/ 420914 h 1438366"/>
              <a:gd name="connsiteX7" fmla="*/ 72572 w 1393372"/>
              <a:gd name="connsiteY7" fmla="*/ 812800 h 1438366"/>
              <a:gd name="connsiteX8" fmla="*/ 145143 w 1393372"/>
              <a:gd name="connsiteY8" fmla="*/ 870857 h 1438366"/>
              <a:gd name="connsiteX9" fmla="*/ 261258 w 1393372"/>
              <a:gd name="connsiteY9" fmla="*/ 856343 h 1438366"/>
              <a:gd name="connsiteX10" fmla="*/ 275772 w 1393372"/>
              <a:gd name="connsiteY10" fmla="*/ 711200 h 1438366"/>
              <a:gd name="connsiteX11" fmla="*/ 319315 w 1393372"/>
              <a:gd name="connsiteY11" fmla="*/ 682171 h 1438366"/>
              <a:gd name="connsiteX12" fmla="*/ 362858 w 1393372"/>
              <a:gd name="connsiteY12" fmla="*/ 1088571 h 1438366"/>
              <a:gd name="connsiteX13" fmla="*/ 435429 w 1393372"/>
              <a:gd name="connsiteY13" fmla="*/ 1074057 h 1438366"/>
              <a:gd name="connsiteX14" fmla="*/ 449943 w 1393372"/>
              <a:gd name="connsiteY14" fmla="*/ 1030514 h 1438366"/>
              <a:gd name="connsiteX15" fmla="*/ 464458 w 1393372"/>
              <a:gd name="connsiteY15" fmla="*/ 841828 h 1438366"/>
              <a:gd name="connsiteX16" fmla="*/ 551543 w 1393372"/>
              <a:gd name="connsiteY16" fmla="*/ 856343 h 1438366"/>
              <a:gd name="connsiteX17" fmla="*/ 566058 w 1393372"/>
              <a:gd name="connsiteY17" fmla="*/ 1190171 h 1438366"/>
              <a:gd name="connsiteX18" fmla="*/ 580572 w 1393372"/>
              <a:gd name="connsiteY18" fmla="*/ 1262743 h 1438366"/>
              <a:gd name="connsiteX19" fmla="*/ 711200 w 1393372"/>
              <a:gd name="connsiteY19" fmla="*/ 1248228 h 1438366"/>
              <a:gd name="connsiteX20" fmla="*/ 769258 w 1393372"/>
              <a:gd name="connsiteY20" fmla="*/ 1001485 h 1438366"/>
              <a:gd name="connsiteX21" fmla="*/ 827315 w 1393372"/>
              <a:gd name="connsiteY21" fmla="*/ 1016000 h 1438366"/>
              <a:gd name="connsiteX22" fmla="*/ 841829 w 1393372"/>
              <a:gd name="connsiteY22" fmla="*/ 1393371 h 1438366"/>
              <a:gd name="connsiteX23" fmla="*/ 870858 w 1393372"/>
              <a:gd name="connsiteY23" fmla="*/ 1436914 h 1438366"/>
              <a:gd name="connsiteX24" fmla="*/ 928915 w 1393372"/>
              <a:gd name="connsiteY24" fmla="*/ 1422400 h 1438366"/>
              <a:gd name="connsiteX25" fmla="*/ 957943 w 1393372"/>
              <a:gd name="connsiteY25" fmla="*/ 1378857 h 1438366"/>
              <a:gd name="connsiteX26" fmla="*/ 986972 w 1393372"/>
              <a:gd name="connsiteY26" fmla="*/ 1291771 h 1438366"/>
              <a:gd name="connsiteX27" fmla="*/ 1001486 w 1393372"/>
              <a:gd name="connsiteY27" fmla="*/ 1175657 h 1438366"/>
              <a:gd name="connsiteX28" fmla="*/ 1045029 w 1393372"/>
              <a:gd name="connsiteY28" fmla="*/ 1204685 h 1438366"/>
              <a:gd name="connsiteX29" fmla="*/ 1132115 w 1393372"/>
              <a:gd name="connsiteY29" fmla="*/ 1378857 h 1438366"/>
              <a:gd name="connsiteX30" fmla="*/ 1146629 w 1393372"/>
              <a:gd name="connsiteY30" fmla="*/ 1422400 h 1438366"/>
              <a:gd name="connsiteX31" fmla="*/ 1378858 w 1393372"/>
              <a:gd name="connsiteY31" fmla="*/ 1407885 h 1438366"/>
              <a:gd name="connsiteX32" fmla="*/ 1393372 w 1393372"/>
              <a:gd name="connsiteY32" fmla="*/ 1364343 h 1438366"/>
              <a:gd name="connsiteX33" fmla="*/ 1364343 w 1393372"/>
              <a:gd name="connsiteY33" fmla="*/ 1161143 h 1438366"/>
              <a:gd name="connsiteX34" fmla="*/ 1335315 w 1393372"/>
              <a:gd name="connsiteY34" fmla="*/ 1117600 h 1438366"/>
              <a:gd name="connsiteX35" fmla="*/ 1306286 w 1393372"/>
              <a:gd name="connsiteY35" fmla="*/ 1030514 h 1438366"/>
              <a:gd name="connsiteX36" fmla="*/ 1320800 w 1393372"/>
              <a:gd name="connsiteY36" fmla="*/ 943428 h 1438366"/>
              <a:gd name="connsiteX37" fmla="*/ 1364343 w 1393372"/>
              <a:gd name="connsiteY37" fmla="*/ 899885 h 1438366"/>
              <a:gd name="connsiteX38" fmla="*/ 1393372 w 1393372"/>
              <a:gd name="connsiteY38" fmla="*/ 856343 h 1438366"/>
              <a:gd name="connsiteX39" fmla="*/ 1349829 w 1393372"/>
              <a:gd name="connsiteY39" fmla="*/ 667657 h 1438366"/>
              <a:gd name="connsiteX40" fmla="*/ 1306286 w 1393372"/>
              <a:gd name="connsiteY40" fmla="*/ 653143 h 1438366"/>
              <a:gd name="connsiteX41" fmla="*/ 1219200 w 1393372"/>
              <a:gd name="connsiteY41" fmla="*/ 667657 h 1438366"/>
              <a:gd name="connsiteX42" fmla="*/ 1175658 w 1393372"/>
              <a:gd name="connsiteY42" fmla="*/ 696685 h 1438366"/>
              <a:gd name="connsiteX43" fmla="*/ 1132115 w 1393372"/>
              <a:gd name="connsiteY43" fmla="*/ 711200 h 1438366"/>
              <a:gd name="connsiteX44" fmla="*/ 1030515 w 1393372"/>
              <a:gd name="connsiteY44" fmla="*/ 391885 h 1438366"/>
              <a:gd name="connsiteX45" fmla="*/ 943429 w 1393372"/>
              <a:gd name="connsiteY45" fmla="*/ 362857 h 1438366"/>
              <a:gd name="connsiteX46" fmla="*/ 798286 w 1393372"/>
              <a:gd name="connsiteY46" fmla="*/ 391885 h 1438366"/>
              <a:gd name="connsiteX47" fmla="*/ 711200 w 1393372"/>
              <a:gd name="connsiteY47" fmla="*/ 435428 h 1438366"/>
              <a:gd name="connsiteX48" fmla="*/ 667658 w 1393372"/>
              <a:gd name="connsiteY48" fmla="*/ 406400 h 1438366"/>
              <a:gd name="connsiteX49" fmla="*/ 624115 w 1393372"/>
              <a:gd name="connsiteY49" fmla="*/ 304800 h 1438366"/>
              <a:gd name="connsiteX50" fmla="*/ 609600 w 1393372"/>
              <a:gd name="connsiteY50" fmla="*/ 261257 h 1438366"/>
              <a:gd name="connsiteX51" fmla="*/ 595086 w 1393372"/>
              <a:gd name="connsiteY51" fmla="*/ 188685 h 1438366"/>
              <a:gd name="connsiteX52" fmla="*/ 566058 w 1393372"/>
              <a:gd name="connsiteY52" fmla="*/ 72571 h 1438366"/>
              <a:gd name="connsiteX53" fmla="*/ 522515 w 1393372"/>
              <a:gd name="connsiteY53" fmla="*/ 29028 h 1438366"/>
              <a:gd name="connsiteX54" fmla="*/ 435429 w 1393372"/>
              <a:gd name="connsiteY54" fmla="*/ 0 h 1438366"/>
              <a:gd name="connsiteX55" fmla="*/ 391886 w 1393372"/>
              <a:gd name="connsiteY55" fmla="*/ 14514 h 1438366"/>
              <a:gd name="connsiteX56" fmla="*/ 333829 w 1393372"/>
              <a:gd name="connsiteY56" fmla="*/ 101600 h 1438366"/>
              <a:gd name="connsiteX57" fmla="*/ 304800 w 1393372"/>
              <a:gd name="connsiteY57" fmla="*/ 217714 h 143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393372" h="1438366">
                <a:moveTo>
                  <a:pt x="304800" y="217714"/>
                </a:moveTo>
                <a:cubicBezTo>
                  <a:pt x="261257" y="227390"/>
                  <a:pt x="151387" y="172102"/>
                  <a:pt x="72572" y="159657"/>
                </a:cubicBezTo>
                <a:cubicBezTo>
                  <a:pt x="57460" y="157271"/>
                  <a:pt x="40976" y="164614"/>
                  <a:pt x="29029" y="174171"/>
                </a:cubicBezTo>
                <a:cubicBezTo>
                  <a:pt x="15407" y="185068"/>
                  <a:pt x="9676" y="203200"/>
                  <a:pt x="0" y="217714"/>
                </a:cubicBezTo>
                <a:cubicBezTo>
                  <a:pt x="4838" y="266095"/>
                  <a:pt x="-2102" y="317162"/>
                  <a:pt x="14515" y="362857"/>
                </a:cubicBezTo>
                <a:cubicBezTo>
                  <a:pt x="19744" y="377235"/>
                  <a:pt x="47240" y="366553"/>
                  <a:pt x="58058" y="377371"/>
                </a:cubicBezTo>
                <a:cubicBezTo>
                  <a:pt x="68876" y="388189"/>
                  <a:pt x="67734" y="406400"/>
                  <a:pt x="72572" y="420914"/>
                </a:cubicBezTo>
                <a:cubicBezTo>
                  <a:pt x="63510" y="529655"/>
                  <a:pt x="39835" y="709132"/>
                  <a:pt x="72572" y="812800"/>
                </a:cubicBezTo>
                <a:cubicBezTo>
                  <a:pt x="81901" y="842341"/>
                  <a:pt x="120953" y="851505"/>
                  <a:pt x="145143" y="870857"/>
                </a:cubicBezTo>
                <a:cubicBezTo>
                  <a:pt x="183848" y="866019"/>
                  <a:pt x="236558" y="886532"/>
                  <a:pt x="261258" y="856343"/>
                </a:cubicBezTo>
                <a:cubicBezTo>
                  <a:pt x="292048" y="818711"/>
                  <a:pt x="260396" y="757327"/>
                  <a:pt x="275772" y="711200"/>
                </a:cubicBezTo>
                <a:cubicBezTo>
                  <a:pt x="281288" y="694651"/>
                  <a:pt x="304801" y="691847"/>
                  <a:pt x="319315" y="682171"/>
                </a:cubicBezTo>
                <a:cubicBezTo>
                  <a:pt x="433901" y="854055"/>
                  <a:pt x="219868" y="516613"/>
                  <a:pt x="362858" y="1088571"/>
                </a:cubicBezTo>
                <a:cubicBezTo>
                  <a:pt x="368841" y="1112504"/>
                  <a:pt x="411239" y="1078895"/>
                  <a:pt x="435429" y="1074057"/>
                </a:cubicBezTo>
                <a:cubicBezTo>
                  <a:pt x="440267" y="1059543"/>
                  <a:pt x="448045" y="1045695"/>
                  <a:pt x="449943" y="1030514"/>
                </a:cubicBezTo>
                <a:cubicBezTo>
                  <a:pt x="457767" y="967920"/>
                  <a:pt x="432673" y="896316"/>
                  <a:pt x="464458" y="841828"/>
                </a:cubicBezTo>
                <a:cubicBezTo>
                  <a:pt x="479286" y="816408"/>
                  <a:pt x="522515" y="851505"/>
                  <a:pt x="551543" y="856343"/>
                </a:cubicBezTo>
                <a:cubicBezTo>
                  <a:pt x="556381" y="967619"/>
                  <a:pt x="558122" y="1079073"/>
                  <a:pt x="566058" y="1190171"/>
                </a:cubicBezTo>
                <a:cubicBezTo>
                  <a:pt x="567816" y="1214778"/>
                  <a:pt x="557667" y="1253581"/>
                  <a:pt x="580572" y="1262743"/>
                </a:cubicBezTo>
                <a:cubicBezTo>
                  <a:pt x="621249" y="1279014"/>
                  <a:pt x="667657" y="1253066"/>
                  <a:pt x="711200" y="1248228"/>
                </a:cubicBezTo>
                <a:cubicBezTo>
                  <a:pt x="711578" y="1242565"/>
                  <a:pt x="668867" y="1015826"/>
                  <a:pt x="769258" y="1001485"/>
                </a:cubicBezTo>
                <a:cubicBezTo>
                  <a:pt x="789006" y="998664"/>
                  <a:pt x="807963" y="1011162"/>
                  <a:pt x="827315" y="1016000"/>
                </a:cubicBezTo>
                <a:cubicBezTo>
                  <a:pt x="832153" y="1141790"/>
                  <a:pt x="828876" y="1268156"/>
                  <a:pt x="841829" y="1393371"/>
                </a:cubicBezTo>
                <a:cubicBezTo>
                  <a:pt x="843624" y="1410723"/>
                  <a:pt x="854309" y="1431398"/>
                  <a:pt x="870858" y="1436914"/>
                </a:cubicBezTo>
                <a:cubicBezTo>
                  <a:pt x="889782" y="1443222"/>
                  <a:pt x="909563" y="1427238"/>
                  <a:pt x="928915" y="1422400"/>
                </a:cubicBezTo>
                <a:cubicBezTo>
                  <a:pt x="938591" y="1407886"/>
                  <a:pt x="950858" y="1394797"/>
                  <a:pt x="957943" y="1378857"/>
                </a:cubicBezTo>
                <a:cubicBezTo>
                  <a:pt x="970370" y="1350895"/>
                  <a:pt x="986972" y="1291771"/>
                  <a:pt x="986972" y="1291771"/>
                </a:cubicBezTo>
                <a:cubicBezTo>
                  <a:pt x="991810" y="1253066"/>
                  <a:pt x="979850" y="1208112"/>
                  <a:pt x="1001486" y="1175657"/>
                </a:cubicBezTo>
                <a:cubicBezTo>
                  <a:pt x="1011162" y="1161143"/>
                  <a:pt x="1033542" y="1191557"/>
                  <a:pt x="1045029" y="1204685"/>
                </a:cubicBezTo>
                <a:cubicBezTo>
                  <a:pt x="1105629" y="1273942"/>
                  <a:pt x="1104709" y="1296640"/>
                  <a:pt x="1132115" y="1378857"/>
                </a:cubicBezTo>
                <a:lnTo>
                  <a:pt x="1146629" y="1422400"/>
                </a:lnTo>
                <a:cubicBezTo>
                  <a:pt x="1224039" y="1417562"/>
                  <a:pt x="1303359" y="1425649"/>
                  <a:pt x="1378858" y="1407885"/>
                </a:cubicBezTo>
                <a:cubicBezTo>
                  <a:pt x="1393750" y="1404381"/>
                  <a:pt x="1393372" y="1379642"/>
                  <a:pt x="1393372" y="1364343"/>
                </a:cubicBezTo>
                <a:cubicBezTo>
                  <a:pt x="1393372" y="1330956"/>
                  <a:pt x="1391206" y="1214869"/>
                  <a:pt x="1364343" y="1161143"/>
                </a:cubicBezTo>
                <a:cubicBezTo>
                  <a:pt x="1356542" y="1145541"/>
                  <a:pt x="1342400" y="1133540"/>
                  <a:pt x="1335315" y="1117600"/>
                </a:cubicBezTo>
                <a:cubicBezTo>
                  <a:pt x="1322888" y="1089638"/>
                  <a:pt x="1306286" y="1030514"/>
                  <a:pt x="1306286" y="1030514"/>
                </a:cubicBezTo>
                <a:cubicBezTo>
                  <a:pt x="1311124" y="1001485"/>
                  <a:pt x="1308848" y="970321"/>
                  <a:pt x="1320800" y="943428"/>
                </a:cubicBezTo>
                <a:cubicBezTo>
                  <a:pt x="1329137" y="924671"/>
                  <a:pt x="1351202" y="915654"/>
                  <a:pt x="1364343" y="899885"/>
                </a:cubicBezTo>
                <a:cubicBezTo>
                  <a:pt x="1375510" y="886484"/>
                  <a:pt x="1383696" y="870857"/>
                  <a:pt x="1393372" y="856343"/>
                </a:cubicBezTo>
                <a:cubicBezTo>
                  <a:pt x="1388998" y="812605"/>
                  <a:pt x="1401568" y="709048"/>
                  <a:pt x="1349829" y="667657"/>
                </a:cubicBezTo>
                <a:cubicBezTo>
                  <a:pt x="1337882" y="658100"/>
                  <a:pt x="1320800" y="657981"/>
                  <a:pt x="1306286" y="653143"/>
                </a:cubicBezTo>
                <a:cubicBezTo>
                  <a:pt x="1277257" y="657981"/>
                  <a:pt x="1247119" y="658351"/>
                  <a:pt x="1219200" y="667657"/>
                </a:cubicBezTo>
                <a:cubicBezTo>
                  <a:pt x="1202651" y="673173"/>
                  <a:pt x="1191260" y="688884"/>
                  <a:pt x="1175658" y="696685"/>
                </a:cubicBezTo>
                <a:cubicBezTo>
                  <a:pt x="1161974" y="703527"/>
                  <a:pt x="1146629" y="706362"/>
                  <a:pt x="1132115" y="711200"/>
                </a:cubicBezTo>
                <a:cubicBezTo>
                  <a:pt x="918548" y="675604"/>
                  <a:pt x="1136812" y="741145"/>
                  <a:pt x="1030515" y="391885"/>
                </a:cubicBezTo>
                <a:cubicBezTo>
                  <a:pt x="1021606" y="362612"/>
                  <a:pt x="943429" y="362857"/>
                  <a:pt x="943429" y="362857"/>
                </a:cubicBezTo>
                <a:cubicBezTo>
                  <a:pt x="905990" y="368205"/>
                  <a:pt x="838817" y="371620"/>
                  <a:pt x="798286" y="391885"/>
                </a:cubicBezTo>
                <a:cubicBezTo>
                  <a:pt x="685740" y="448158"/>
                  <a:pt x="820646" y="398947"/>
                  <a:pt x="711200" y="435428"/>
                </a:cubicBezTo>
                <a:cubicBezTo>
                  <a:pt x="696686" y="425752"/>
                  <a:pt x="679993" y="418735"/>
                  <a:pt x="667658" y="406400"/>
                </a:cubicBezTo>
                <a:cubicBezTo>
                  <a:pt x="632303" y="371045"/>
                  <a:pt x="637440" y="351437"/>
                  <a:pt x="624115" y="304800"/>
                </a:cubicBezTo>
                <a:cubicBezTo>
                  <a:pt x="619912" y="290089"/>
                  <a:pt x="613311" y="276100"/>
                  <a:pt x="609600" y="261257"/>
                </a:cubicBezTo>
                <a:cubicBezTo>
                  <a:pt x="603617" y="237324"/>
                  <a:pt x="600633" y="212723"/>
                  <a:pt x="595086" y="188685"/>
                </a:cubicBezTo>
                <a:cubicBezTo>
                  <a:pt x="586115" y="149811"/>
                  <a:pt x="594269" y="100782"/>
                  <a:pt x="566058" y="72571"/>
                </a:cubicBezTo>
                <a:cubicBezTo>
                  <a:pt x="551544" y="58057"/>
                  <a:pt x="540458" y="38996"/>
                  <a:pt x="522515" y="29028"/>
                </a:cubicBezTo>
                <a:cubicBezTo>
                  <a:pt x="495767" y="14168"/>
                  <a:pt x="435429" y="0"/>
                  <a:pt x="435429" y="0"/>
                </a:cubicBezTo>
                <a:cubicBezTo>
                  <a:pt x="420915" y="4838"/>
                  <a:pt x="402704" y="3696"/>
                  <a:pt x="391886" y="14514"/>
                </a:cubicBezTo>
                <a:cubicBezTo>
                  <a:pt x="367216" y="39184"/>
                  <a:pt x="333829" y="101600"/>
                  <a:pt x="333829" y="101600"/>
                </a:cubicBezTo>
                <a:cubicBezTo>
                  <a:pt x="300473" y="201667"/>
                  <a:pt x="348343" y="208038"/>
                  <a:pt x="304800" y="21771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-48264" y="4499828"/>
            <a:ext cx="1739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err="1" smtClean="0">
                <a:solidFill>
                  <a:srgbClr val="7030A0"/>
                </a:solidFill>
              </a:rPr>
              <a:t>Mitochondria</a:t>
            </a:r>
            <a:endParaRPr lang="en-US" b="1" dirty="0">
              <a:solidFill>
                <a:srgbClr val="7030A0"/>
              </a:solidFill>
            </a:endParaRPr>
          </a:p>
        </p:txBody>
      </p:sp>
      <p:grpSp>
        <p:nvGrpSpPr>
          <p:cNvPr id="4104" name="Group 4103"/>
          <p:cNvGrpSpPr/>
          <p:nvPr/>
        </p:nvGrpSpPr>
        <p:grpSpPr>
          <a:xfrm>
            <a:off x="1460032" y="4839463"/>
            <a:ext cx="1362371" cy="1927977"/>
            <a:chOff x="1460032" y="4839463"/>
            <a:chExt cx="1362371" cy="1927977"/>
          </a:xfrm>
        </p:grpSpPr>
        <p:sp>
          <p:nvSpPr>
            <p:cNvPr id="4103" name="Rectangle 4102"/>
            <p:cNvSpPr/>
            <p:nvPr/>
          </p:nvSpPr>
          <p:spPr>
            <a:xfrm>
              <a:off x="1780946" y="4839463"/>
              <a:ext cx="104746" cy="3247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2195736" y="5157192"/>
              <a:ext cx="104746" cy="3247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2357932" y="6239883"/>
              <a:ext cx="104746" cy="3247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2534048" y="5520700"/>
              <a:ext cx="104746" cy="3247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1460032" y="6402252"/>
              <a:ext cx="104746" cy="3247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1842879" y="6442702"/>
              <a:ext cx="104746" cy="3247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2386125" y="6101810"/>
              <a:ext cx="436278" cy="1119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09" name="TextBox 4108"/>
          <p:cNvSpPr txBox="1"/>
          <p:nvPr/>
        </p:nvSpPr>
        <p:spPr>
          <a:xfrm>
            <a:off x="4264269" y="4415500"/>
            <a:ext cx="1347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560A17"/>
                </a:solidFill>
              </a:rPr>
              <a:t>V-</a:t>
            </a:r>
            <a:r>
              <a:rPr lang="nl-NL" b="1" dirty="0" err="1" smtClean="0">
                <a:solidFill>
                  <a:srgbClr val="560A17"/>
                </a:solidFill>
              </a:rPr>
              <a:t>ATPase</a:t>
            </a:r>
            <a:endParaRPr lang="en-US" b="1" dirty="0">
              <a:solidFill>
                <a:srgbClr val="560A17"/>
              </a:solidFill>
            </a:endParaRPr>
          </a:p>
        </p:txBody>
      </p:sp>
      <p:sp>
        <p:nvSpPr>
          <p:cNvPr id="134" name="Oval 133"/>
          <p:cNvSpPr/>
          <p:nvPr/>
        </p:nvSpPr>
        <p:spPr>
          <a:xfrm rot="-3300000">
            <a:off x="4118787" y="4430793"/>
            <a:ext cx="148180" cy="468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5" name="Group 134"/>
          <p:cNvGrpSpPr/>
          <p:nvPr/>
        </p:nvGrpSpPr>
        <p:grpSpPr>
          <a:xfrm>
            <a:off x="4072945" y="4356287"/>
            <a:ext cx="638619" cy="670722"/>
            <a:chOff x="1874373" y="1486694"/>
            <a:chExt cx="638619" cy="670722"/>
          </a:xfrm>
        </p:grpSpPr>
        <p:cxnSp>
          <p:nvCxnSpPr>
            <p:cNvPr id="136" name="Straight Connector 135"/>
            <p:cNvCxnSpPr/>
            <p:nvPr/>
          </p:nvCxnSpPr>
          <p:spPr>
            <a:xfrm>
              <a:off x="1940323" y="1486694"/>
              <a:ext cx="572669" cy="67072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H="1">
              <a:off x="1874373" y="1523513"/>
              <a:ext cx="556725" cy="633903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1" name="Right Arrow 150"/>
          <p:cNvSpPr/>
          <p:nvPr/>
        </p:nvSpPr>
        <p:spPr>
          <a:xfrm rot="19912057">
            <a:off x="4249367" y="4316292"/>
            <a:ext cx="4138858" cy="426986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9" name="Oval 4118"/>
          <p:cNvSpPr/>
          <p:nvPr/>
        </p:nvSpPr>
        <p:spPr>
          <a:xfrm>
            <a:off x="8820845" y="3025855"/>
            <a:ext cx="143643" cy="15650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0" name="Oval 4119"/>
          <p:cNvSpPr/>
          <p:nvPr/>
        </p:nvSpPr>
        <p:spPr>
          <a:xfrm>
            <a:off x="8460432" y="2791015"/>
            <a:ext cx="154953" cy="31309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1" name="Rounded Rectangle 4120"/>
          <p:cNvSpPr/>
          <p:nvPr/>
        </p:nvSpPr>
        <p:spPr>
          <a:xfrm rot="19321131">
            <a:off x="8170324" y="3220739"/>
            <a:ext cx="515117" cy="634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ounded Rectangle 154"/>
          <p:cNvSpPr/>
          <p:nvPr/>
        </p:nvSpPr>
        <p:spPr>
          <a:xfrm rot="19321131">
            <a:off x="8281405" y="3292747"/>
            <a:ext cx="515117" cy="634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6" name="Group 155"/>
          <p:cNvGrpSpPr/>
          <p:nvPr/>
        </p:nvGrpSpPr>
        <p:grpSpPr>
          <a:xfrm>
            <a:off x="8186504" y="2765287"/>
            <a:ext cx="638619" cy="670722"/>
            <a:chOff x="1874373" y="1486694"/>
            <a:chExt cx="638619" cy="670722"/>
          </a:xfrm>
        </p:grpSpPr>
        <p:cxnSp>
          <p:nvCxnSpPr>
            <p:cNvPr id="157" name="Straight Connector 156"/>
            <p:cNvCxnSpPr/>
            <p:nvPr/>
          </p:nvCxnSpPr>
          <p:spPr>
            <a:xfrm>
              <a:off x="1940323" y="1486694"/>
              <a:ext cx="572669" cy="67072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flipH="1">
              <a:off x="1874373" y="1523513"/>
              <a:ext cx="556725" cy="633903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26" name="Rectangle 4125"/>
          <p:cNvSpPr/>
          <p:nvPr/>
        </p:nvSpPr>
        <p:spPr>
          <a:xfrm rot="3694561">
            <a:off x="5108811" y="2173904"/>
            <a:ext cx="1116942" cy="5913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14" name="Group 4113"/>
          <p:cNvGrpSpPr/>
          <p:nvPr/>
        </p:nvGrpSpPr>
        <p:grpSpPr>
          <a:xfrm>
            <a:off x="2819813" y="5056407"/>
            <a:ext cx="3280020" cy="1578062"/>
            <a:chOff x="2798951" y="5027009"/>
            <a:chExt cx="3280020" cy="1578062"/>
          </a:xfrm>
        </p:grpSpPr>
        <p:sp>
          <p:nvSpPr>
            <p:cNvPr id="139" name="TextBox 138"/>
            <p:cNvSpPr txBox="1"/>
            <p:nvPr/>
          </p:nvSpPr>
          <p:spPr>
            <a:xfrm>
              <a:off x="4569322" y="5027009"/>
              <a:ext cx="150964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200" b="1" dirty="0" err="1" smtClean="0"/>
                <a:t>Apoptosis</a:t>
              </a:r>
              <a:endParaRPr lang="en-US" sz="2200" b="1" dirty="0"/>
            </a:p>
          </p:txBody>
        </p:sp>
        <p:sp>
          <p:nvSpPr>
            <p:cNvPr id="4113" name="Rounded Rectangle 4112"/>
            <p:cNvSpPr/>
            <p:nvPr/>
          </p:nvSpPr>
          <p:spPr>
            <a:xfrm>
              <a:off x="2801018" y="5553847"/>
              <a:ext cx="1706461" cy="105122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0" name="Right Arrow 4109"/>
            <p:cNvSpPr/>
            <p:nvPr/>
          </p:nvSpPr>
          <p:spPr>
            <a:xfrm rot="20712764">
              <a:off x="2798951" y="5417949"/>
              <a:ext cx="1852457" cy="27179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18" name="Group 4117"/>
          <p:cNvGrpSpPr/>
          <p:nvPr/>
        </p:nvGrpSpPr>
        <p:grpSpPr>
          <a:xfrm>
            <a:off x="2846555" y="6019752"/>
            <a:ext cx="3556499" cy="790742"/>
            <a:chOff x="2846555" y="6019752"/>
            <a:chExt cx="3556499" cy="790742"/>
          </a:xfrm>
        </p:grpSpPr>
        <p:sp>
          <p:nvSpPr>
            <p:cNvPr id="144" name="TextBox 143"/>
            <p:cNvSpPr txBox="1"/>
            <p:nvPr/>
          </p:nvSpPr>
          <p:spPr>
            <a:xfrm>
              <a:off x="4572000" y="6310481"/>
              <a:ext cx="183105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200" b="1" dirty="0" err="1" smtClean="0"/>
                <a:t>Proliferation</a:t>
              </a:r>
              <a:endParaRPr lang="en-US" sz="2200" b="1" dirty="0"/>
            </a:p>
          </p:txBody>
        </p:sp>
        <p:cxnSp>
          <p:nvCxnSpPr>
            <p:cNvPr id="140" name="Straight Connector 139"/>
            <p:cNvCxnSpPr/>
            <p:nvPr/>
          </p:nvCxnSpPr>
          <p:spPr>
            <a:xfrm>
              <a:off x="2846555" y="6019752"/>
              <a:ext cx="1627343" cy="5732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flipV="1">
              <a:off x="4390896" y="6309320"/>
              <a:ext cx="181104" cy="50117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2" name="Oval 171"/>
          <p:cNvSpPr/>
          <p:nvPr/>
        </p:nvSpPr>
        <p:spPr>
          <a:xfrm>
            <a:off x="8973245" y="3178255"/>
            <a:ext cx="143643" cy="15650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5" name="Group 114"/>
          <p:cNvGrpSpPr/>
          <p:nvPr/>
        </p:nvGrpSpPr>
        <p:grpSpPr>
          <a:xfrm>
            <a:off x="3204715" y="4978156"/>
            <a:ext cx="6124431" cy="1169379"/>
            <a:chOff x="3204715" y="4978156"/>
            <a:chExt cx="6124431" cy="1169379"/>
          </a:xfrm>
        </p:grpSpPr>
        <p:sp>
          <p:nvSpPr>
            <p:cNvPr id="106" name="Right Arrow 105"/>
            <p:cNvSpPr/>
            <p:nvPr/>
          </p:nvSpPr>
          <p:spPr>
            <a:xfrm>
              <a:off x="3204715" y="5845438"/>
              <a:ext cx="3959573" cy="263419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374891" y="5747425"/>
              <a:ext cx="1368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 b="1" dirty="0" err="1" smtClean="0">
                  <a:solidFill>
                    <a:srgbClr val="00B050"/>
                  </a:solidFill>
                </a:rPr>
                <a:t>Autophagy</a:t>
              </a:r>
              <a:endParaRPr lang="en-US" sz="2000" b="1" dirty="0">
                <a:solidFill>
                  <a:srgbClr val="00B050"/>
                </a:solidFill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>
              <a:off x="7374891" y="5027009"/>
              <a:ext cx="830444" cy="72041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rgbClr val="0BB7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/>
          </p:nvSpPr>
          <p:spPr>
            <a:xfrm>
              <a:off x="7987238" y="4978156"/>
              <a:ext cx="143643" cy="156502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/>
            <p:cNvSpPr/>
            <p:nvPr/>
          </p:nvSpPr>
          <p:spPr>
            <a:xfrm>
              <a:off x="8139638" y="5130556"/>
              <a:ext cx="143643" cy="156502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/>
            <p:nvPr/>
          </p:nvSpPr>
          <p:spPr>
            <a:xfrm>
              <a:off x="8172400" y="5360730"/>
              <a:ext cx="143643" cy="156502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8244408" y="5003884"/>
              <a:ext cx="10847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 smtClean="0">
                  <a:solidFill>
                    <a:srgbClr val="002060"/>
                  </a:solidFill>
                </a:rPr>
                <a:t>LC3 II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2757532" y="5056407"/>
            <a:ext cx="4406756" cy="1972993"/>
            <a:chOff x="2757532" y="5056407"/>
            <a:chExt cx="4406756" cy="1972993"/>
          </a:xfrm>
        </p:grpSpPr>
        <p:sp>
          <p:nvSpPr>
            <p:cNvPr id="116" name="Rectangle 115"/>
            <p:cNvSpPr/>
            <p:nvPr/>
          </p:nvSpPr>
          <p:spPr>
            <a:xfrm>
              <a:off x="2757532" y="5373216"/>
              <a:ext cx="4406756" cy="16561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4138895" y="5056407"/>
              <a:ext cx="1764764" cy="4642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2883588" y="5134658"/>
            <a:ext cx="4491303" cy="842490"/>
            <a:chOff x="2883588" y="5134658"/>
            <a:chExt cx="4491303" cy="842490"/>
          </a:xfrm>
        </p:grpSpPr>
        <p:cxnSp>
          <p:nvCxnSpPr>
            <p:cNvPr id="127" name="Straight Arrow Connector 126"/>
            <p:cNvCxnSpPr/>
            <p:nvPr/>
          </p:nvCxnSpPr>
          <p:spPr>
            <a:xfrm flipV="1">
              <a:off x="2883588" y="5683069"/>
              <a:ext cx="4491303" cy="294079"/>
            </a:xfrm>
            <a:prstGeom prst="straightConnector1">
              <a:avLst/>
            </a:prstGeom>
            <a:ln w="7620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84"/>
            <p:cNvCxnSpPr/>
            <p:nvPr/>
          </p:nvCxnSpPr>
          <p:spPr>
            <a:xfrm>
              <a:off x="3940653" y="5134658"/>
              <a:ext cx="3256500" cy="137192"/>
            </a:xfrm>
            <a:prstGeom prst="straightConnector1">
              <a:avLst/>
            </a:prstGeom>
            <a:ln w="7620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" name="Group 144"/>
          <p:cNvGrpSpPr/>
          <p:nvPr/>
        </p:nvGrpSpPr>
        <p:grpSpPr>
          <a:xfrm>
            <a:off x="4361394" y="2357879"/>
            <a:ext cx="2226830" cy="1431161"/>
            <a:chOff x="3983191" y="1825345"/>
            <a:chExt cx="2320427" cy="1431161"/>
          </a:xfrm>
        </p:grpSpPr>
        <p:sp>
          <p:nvSpPr>
            <p:cNvPr id="146" name="TextBox 145"/>
            <p:cNvSpPr txBox="1"/>
            <p:nvPr/>
          </p:nvSpPr>
          <p:spPr>
            <a:xfrm>
              <a:off x="4386397" y="1825345"/>
              <a:ext cx="1917221" cy="1431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 err="1" smtClean="0">
                  <a:solidFill>
                    <a:srgbClr val="002060"/>
                  </a:solidFill>
                </a:rPr>
                <a:t>Phospholipids</a:t>
              </a:r>
              <a:endParaRPr lang="nl-NL" b="1" dirty="0" smtClean="0">
                <a:solidFill>
                  <a:srgbClr val="002060"/>
                </a:solidFill>
              </a:endParaRPr>
            </a:p>
            <a:p>
              <a:endParaRPr lang="nl-NL" sz="500" b="1" dirty="0" smtClean="0">
                <a:solidFill>
                  <a:srgbClr val="002060"/>
                </a:solidFill>
              </a:endParaRPr>
            </a:p>
            <a:p>
              <a:r>
                <a:rPr lang="nl-NL" b="1" dirty="0" smtClean="0">
                  <a:solidFill>
                    <a:srgbClr val="002060"/>
                  </a:solidFill>
                </a:rPr>
                <a:t>Cholesterol</a:t>
              </a:r>
            </a:p>
            <a:p>
              <a:endParaRPr lang="nl-NL" sz="500" b="1" dirty="0" smtClean="0">
                <a:solidFill>
                  <a:srgbClr val="002060"/>
                </a:solidFill>
              </a:endParaRPr>
            </a:p>
            <a:p>
              <a:r>
                <a:rPr lang="nl-NL" b="1" dirty="0" err="1" smtClean="0">
                  <a:solidFill>
                    <a:srgbClr val="002060"/>
                  </a:solidFill>
                </a:rPr>
                <a:t>Triacylglycerols</a:t>
              </a:r>
              <a:endParaRPr lang="nl-NL" b="1" dirty="0" smtClean="0">
                <a:solidFill>
                  <a:srgbClr val="002060"/>
                </a:solidFill>
              </a:endParaRPr>
            </a:p>
            <a:p>
              <a:endParaRPr lang="nl-NL" sz="500" b="1" dirty="0" smtClean="0">
                <a:solidFill>
                  <a:srgbClr val="002060"/>
                </a:solidFill>
              </a:endParaRPr>
            </a:p>
            <a:p>
              <a:r>
                <a:rPr lang="nl-NL" b="1" dirty="0" err="1" smtClean="0">
                  <a:solidFill>
                    <a:srgbClr val="002060"/>
                  </a:solidFill>
                </a:rPr>
                <a:t>Apolipoprotein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  <p:sp>
          <p:nvSpPr>
            <p:cNvPr id="147" name="Freeform 146"/>
            <p:cNvSpPr/>
            <p:nvPr/>
          </p:nvSpPr>
          <p:spPr>
            <a:xfrm flipH="1">
              <a:off x="4195367" y="2559889"/>
              <a:ext cx="214968" cy="291306"/>
            </a:xfrm>
            <a:custGeom>
              <a:avLst/>
              <a:gdLst>
                <a:gd name="connsiteX0" fmla="*/ 75115 w 89833"/>
                <a:gd name="connsiteY0" fmla="*/ 0 h 449943"/>
                <a:gd name="connsiteX1" fmla="*/ 17058 w 89833"/>
                <a:gd name="connsiteY1" fmla="*/ 406400 h 449943"/>
                <a:gd name="connsiteX2" fmla="*/ 46087 w 89833"/>
                <a:gd name="connsiteY2" fmla="*/ 449943 h 449943"/>
                <a:gd name="connsiteX3" fmla="*/ 75115 w 89833"/>
                <a:gd name="connsiteY3" fmla="*/ 130629 h 449943"/>
                <a:gd name="connsiteX4" fmla="*/ 89629 w 89833"/>
                <a:gd name="connsiteY4" fmla="*/ 58058 h 449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833" h="449943">
                  <a:moveTo>
                    <a:pt x="75115" y="0"/>
                  </a:moveTo>
                  <a:cubicBezTo>
                    <a:pt x="10420" y="207026"/>
                    <a:pt x="-22331" y="209456"/>
                    <a:pt x="17058" y="406400"/>
                  </a:cubicBezTo>
                  <a:cubicBezTo>
                    <a:pt x="20479" y="423505"/>
                    <a:pt x="36411" y="435429"/>
                    <a:pt x="46087" y="449943"/>
                  </a:cubicBezTo>
                  <a:cubicBezTo>
                    <a:pt x="85877" y="290781"/>
                    <a:pt x="41471" y="483899"/>
                    <a:pt x="75115" y="130629"/>
                  </a:cubicBezTo>
                  <a:cubicBezTo>
                    <a:pt x="92689" y="-53899"/>
                    <a:pt x="89629" y="185745"/>
                    <a:pt x="89629" y="58058"/>
                  </a:cubicBezTo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4242674" y="2982889"/>
              <a:ext cx="148222" cy="143052"/>
            </a:xfrm>
            <a:custGeom>
              <a:avLst/>
              <a:gdLst>
                <a:gd name="connsiteX0" fmla="*/ 78284 w 296444"/>
                <a:gd name="connsiteY0" fmla="*/ 15510 h 349338"/>
                <a:gd name="connsiteX1" fmla="*/ 20227 w 296444"/>
                <a:gd name="connsiteY1" fmla="*/ 334824 h 349338"/>
                <a:gd name="connsiteX2" fmla="*/ 78284 w 296444"/>
                <a:gd name="connsiteY2" fmla="*/ 349338 h 349338"/>
                <a:gd name="connsiteX3" fmla="*/ 281484 w 296444"/>
                <a:gd name="connsiteY3" fmla="*/ 334824 h 349338"/>
                <a:gd name="connsiteX4" fmla="*/ 295999 w 296444"/>
                <a:gd name="connsiteY4" fmla="*/ 276767 h 349338"/>
                <a:gd name="connsiteX5" fmla="*/ 281484 w 296444"/>
                <a:gd name="connsiteY5" fmla="*/ 131624 h 349338"/>
                <a:gd name="connsiteX6" fmla="*/ 266970 w 296444"/>
                <a:gd name="connsiteY6" fmla="*/ 73567 h 349338"/>
                <a:gd name="connsiteX7" fmla="*/ 78284 w 296444"/>
                <a:gd name="connsiteY7" fmla="*/ 15510 h 349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6444" h="349338">
                  <a:moveTo>
                    <a:pt x="78284" y="15510"/>
                  </a:moveTo>
                  <a:cubicBezTo>
                    <a:pt x="37160" y="59053"/>
                    <a:pt x="-35467" y="256852"/>
                    <a:pt x="20227" y="334824"/>
                  </a:cubicBezTo>
                  <a:cubicBezTo>
                    <a:pt x="31821" y="351056"/>
                    <a:pt x="58932" y="344500"/>
                    <a:pt x="78284" y="349338"/>
                  </a:cubicBezTo>
                  <a:cubicBezTo>
                    <a:pt x="146017" y="344500"/>
                    <a:pt x="217063" y="356298"/>
                    <a:pt x="281484" y="334824"/>
                  </a:cubicBezTo>
                  <a:cubicBezTo>
                    <a:pt x="300408" y="328516"/>
                    <a:pt x="295999" y="296715"/>
                    <a:pt x="295999" y="276767"/>
                  </a:cubicBezTo>
                  <a:cubicBezTo>
                    <a:pt x="295999" y="228145"/>
                    <a:pt x="288360" y="179758"/>
                    <a:pt x="281484" y="131624"/>
                  </a:cubicBezTo>
                  <a:cubicBezTo>
                    <a:pt x="278663" y="111877"/>
                    <a:pt x="279740" y="88891"/>
                    <a:pt x="266970" y="73567"/>
                  </a:cubicBezTo>
                  <a:cubicBezTo>
                    <a:pt x="230158" y="29392"/>
                    <a:pt x="119408" y="-28033"/>
                    <a:pt x="78284" y="1551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4253687" y="2236549"/>
              <a:ext cx="152400" cy="252852"/>
            </a:xfrm>
            <a:custGeom>
              <a:avLst/>
              <a:gdLst>
                <a:gd name="connsiteX0" fmla="*/ 58069 w 187245"/>
                <a:gd name="connsiteY0" fmla="*/ 29775 h 502836"/>
                <a:gd name="connsiteX1" fmla="*/ 58069 w 187245"/>
                <a:gd name="connsiteY1" fmla="*/ 29775 h 502836"/>
                <a:gd name="connsiteX2" fmla="*/ 12 w 187245"/>
                <a:gd name="connsiteY2" fmla="*/ 276518 h 502836"/>
                <a:gd name="connsiteX3" fmla="*/ 43555 w 187245"/>
                <a:gd name="connsiteY3" fmla="*/ 291032 h 502836"/>
                <a:gd name="connsiteX4" fmla="*/ 29040 w 187245"/>
                <a:gd name="connsiteY4" fmla="*/ 407146 h 502836"/>
                <a:gd name="connsiteX5" fmla="*/ 43555 w 187245"/>
                <a:gd name="connsiteY5" fmla="*/ 494232 h 502836"/>
                <a:gd name="connsiteX6" fmla="*/ 116126 w 187245"/>
                <a:gd name="connsiteY6" fmla="*/ 479718 h 502836"/>
                <a:gd name="connsiteX7" fmla="*/ 130640 w 187245"/>
                <a:gd name="connsiteY7" fmla="*/ 189432 h 502836"/>
                <a:gd name="connsiteX8" fmla="*/ 145155 w 187245"/>
                <a:gd name="connsiteY8" fmla="*/ 116861 h 502836"/>
                <a:gd name="connsiteX9" fmla="*/ 174183 w 187245"/>
                <a:gd name="connsiteY9" fmla="*/ 746 h 502836"/>
                <a:gd name="connsiteX10" fmla="*/ 58069 w 187245"/>
                <a:gd name="connsiteY10" fmla="*/ 29775 h 50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245" h="502836">
                  <a:moveTo>
                    <a:pt x="58069" y="29775"/>
                  </a:moveTo>
                  <a:lnTo>
                    <a:pt x="58069" y="29775"/>
                  </a:lnTo>
                  <a:cubicBezTo>
                    <a:pt x="38717" y="112023"/>
                    <a:pt x="4699" y="192154"/>
                    <a:pt x="12" y="276518"/>
                  </a:cubicBezTo>
                  <a:cubicBezTo>
                    <a:pt x="-837" y="291794"/>
                    <a:pt x="40236" y="276097"/>
                    <a:pt x="43555" y="291032"/>
                  </a:cubicBezTo>
                  <a:cubicBezTo>
                    <a:pt x="52016" y="329109"/>
                    <a:pt x="33878" y="368441"/>
                    <a:pt x="29040" y="407146"/>
                  </a:cubicBezTo>
                  <a:cubicBezTo>
                    <a:pt x="33878" y="436175"/>
                    <a:pt x="20947" y="475392"/>
                    <a:pt x="43555" y="494232"/>
                  </a:cubicBezTo>
                  <a:cubicBezTo>
                    <a:pt x="62507" y="510025"/>
                    <a:pt x="109349" y="503438"/>
                    <a:pt x="116126" y="479718"/>
                  </a:cubicBezTo>
                  <a:cubicBezTo>
                    <a:pt x="142742" y="386563"/>
                    <a:pt x="122914" y="286006"/>
                    <a:pt x="130640" y="189432"/>
                  </a:cubicBezTo>
                  <a:cubicBezTo>
                    <a:pt x="132607" y="164841"/>
                    <a:pt x="139608" y="140899"/>
                    <a:pt x="145155" y="116861"/>
                  </a:cubicBezTo>
                  <a:cubicBezTo>
                    <a:pt x="154126" y="77987"/>
                    <a:pt x="212888" y="-8931"/>
                    <a:pt x="174183" y="746"/>
                  </a:cubicBezTo>
                  <a:lnTo>
                    <a:pt x="58069" y="29775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0" name="Group 149"/>
            <p:cNvGrpSpPr/>
            <p:nvPr/>
          </p:nvGrpSpPr>
          <p:grpSpPr>
            <a:xfrm>
              <a:off x="4217581" y="1839933"/>
              <a:ext cx="144016" cy="357902"/>
              <a:chOff x="5364088" y="4585519"/>
              <a:chExt cx="144016" cy="357902"/>
            </a:xfrm>
          </p:grpSpPr>
          <p:sp>
            <p:nvSpPr>
              <p:cNvPr id="153" name="Oval 152"/>
              <p:cNvSpPr/>
              <p:nvPr/>
            </p:nvSpPr>
            <p:spPr>
              <a:xfrm>
                <a:off x="5391804" y="4585519"/>
                <a:ext cx="87778" cy="17466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Freeform 153"/>
              <p:cNvSpPr/>
              <p:nvPr/>
            </p:nvSpPr>
            <p:spPr>
              <a:xfrm>
                <a:off x="5508104" y="4653136"/>
                <a:ext cx="0" cy="290285"/>
              </a:xfrm>
              <a:custGeom>
                <a:avLst/>
                <a:gdLst>
                  <a:gd name="connsiteX0" fmla="*/ 0 w 0"/>
                  <a:gd name="connsiteY0" fmla="*/ 0 h 290285"/>
                  <a:gd name="connsiteX1" fmla="*/ 0 w 0"/>
                  <a:gd name="connsiteY1" fmla="*/ 290285 h 290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290285">
                    <a:moveTo>
                      <a:pt x="0" y="0"/>
                    </a:moveTo>
                    <a:lnTo>
                      <a:pt x="0" y="29028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Freeform 161"/>
              <p:cNvSpPr/>
              <p:nvPr/>
            </p:nvSpPr>
            <p:spPr>
              <a:xfrm>
                <a:off x="5364088" y="4650883"/>
                <a:ext cx="0" cy="290285"/>
              </a:xfrm>
              <a:custGeom>
                <a:avLst/>
                <a:gdLst>
                  <a:gd name="connsiteX0" fmla="*/ 0 w 0"/>
                  <a:gd name="connsiteY0" fmla="*/ 0 h 290285"/>
                  <a:gd name="connsiteX1" fmla="*/ 0 w 0"/>
                  <a:gd name="connsiteY1" fmla="*/ 290285 h 290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290285">
                    <a:moveTo>
                      <a:pt x="0" y="0"/>
                    </a:moveTo>
                    <a:lnTo>
                      <a:pt x="0" y="29028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52" name="Straight Arrow Connector 151"/>
            <p:cNvCxnSpPr/>
            <p:nvPr/>
          </p:nvCxnSpPr>
          <p:spPr>
            <a:xfrm flipV="1">
              <a:off x="3983191" y="1949205"/>
              <a:ext cx="0" cy="889858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4191947" y="2204864"/>
            <a:ext cx="2468286" cy="16814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4122" name="Group 4121"/>
          <p:cNvGrpSpPr/>
          <p:nvPr/>
        </p:nvGrpSpPr>
        <p:grpSpPr>
          <a:xfrm>
            <a:off x="3679454" y="1919545"/>
            <a:ext cx="1759161" cy="1509455"/>
            <a:chOff x="3679454" y="1919545"/>
            <a:chExt cx="1759161" cy="1509455"/>
          </a:xfrm>
        </p:grpSpPr>
        <p:sp>
          <p:nvSpPr>
            <p:cNvPr id="51" name="Freeform 50"/>
            <p:cNvSpPr/>
            <p:nvPr/>
          </p:nvSpPr>
          <p:spPr>
            <a:xfrm>
              <a:off x="4688583" y="2865079"/>
              <a:ext cx="152400" cy="252852"/>
            </a:xfrm>
            <a:custGeom>
              <a:avLst/>
              <a:gdLst>
                <a:gd name="connsiteX0" fmla="*/ 58069 w 187245"/>
                <a:gd name="connsiteY0" fmla="*/ 29775 h 502836"/>
                <a:gd name="connsiteX1" fmla="*/ 58069 w 187245"/>
                <a:gd name="connsiteY1" fmla="*/ 29775 h 502836"/>
                <a:gd name="connsiteX2" fmla="*/ 12 w 187245"/>
                <a:gd name="connsiteY2" fmla="*/ 276518 h 502836"/>
                <a:gd name="connsiteX3" fmla="*/ 43555 w 187245"/>
                <a:gd name="connsiteY3" fmla="*/ 291032 h 502836"/>
                <a:gd name="connsiteX4" fmla="*/ 29040 w 187245"/>
                <a:gd name="connsiteY4" fmla="*/ 407146 h 502836"/>
                <a:gd name="connsiteX5" fmla="*/ 43555 w 187245"/>
                <a:gd name="connsiteY5" fmla="*/ 494232 h 502836"/>
                <a:gd name="connsiteX6" fmla="*/ 116126 w 187245"/>
                <a:gd name="connsiteY6" fmla="*/ 479718 h 502836"/>
                <a:gd name="connsiteX7" fmla="*/ 130640 w 187245"/>
                <a:gd name="connsiteY7" fmla="*/ 189432 h 502836"/>
                <a:gd name="connsiteX8" fmla="*/ 145155 w 187245"/>
                <a:gd name="connsiteY8" fmla="*/ 116861 h 502836"/>
                <a:gd name="connsiteX9" fmla="*/ 174183 w 187245"/>
                <a:gd name="connsiteY9" fmla="*/ 746 h 502836"/>
                <a:gd name="connsiteX10" fmla="*/ 58069 w 187245"/>
                <a:gd name="connsiteY10" fmla="*/ 29775 h 50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245" h="502836">
                  <a:moveTo>
                    <a:pt x="58069" y="29775"/>
                  </a:moveTo>
                  <a:lnTo>
                    <a:pt x="58069" y="29775"/>
                  </a:lnTo>
                  <a:cubicBezTo>
                    <a:pt x="38717" y="112023"/>
                    <a:pt x="4699" y="192154"/>
                    <a:pt x="12" y="276518"/>
                  </a:cubicBezTo>
                  <a:cubicBezTo>
                    <a:pt x="-837" y="291794"/>
                    <a:pt x="40236" y="276097"/>
                    <a:pt x="43555" y="291032"/>
                  </a:cubicBezTo>
                  <a:cubicBezTo>
                    <a:pt x="52016" y="329109"/>
                    <a:pt x="33878" y="368441"/>
                    <a:pt x="29040" y="407146"/>
                  </a:cubicBezTo>
                  <a:cubicBezTo>
                    <a:pt x="33878" y="436175"/>
                    <a:pt x="20947" y="475392"/>
                    <a:pt x="43555" y="494232"/>
                  </a:cubicBezTo>
                  <a:cubicBezTo>
                    <a:pt x="62507" y="510025"/>
                    <a:pt x="109349" y="503438"/>
                    <a:pt x="116126" y="479718"/>
                  </a:cubicBezTo>
                  <a:cubicBezTo>
                    <a:pt x="142742" y="386563"/>
                    <a:pt x="122914" y="286006"/>
                    <a:pt x="130640" y="189432"/>
                  </a:cubicBezTo>
                  <a:cubicBezTo>
                    <a:pt x="132607" y="164841"/>
                    <a:pt x="139608" y="140899"/>
                    <a:pt x="145155" y="116861"/>
                  </a:cubicBezTo>
                  <a:cubicBezTo>
                    <a:pt x="154126" y="77987"/>
                    <a:pt x="212888" y="-8931"/>
                    <a:pt x="174183" y="746"/>
                  </a:cubicBezTo>
                  <a:lnTo>
                    <a:pt x="58069" y="29775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5040193" y="2556176"/>
              <a:ext cx="93622" cy="164878"/>
            </a:xfrm>
            <a:custGeom>
              <a:avLst/>
              <a:gdLst>
                <a:gd name="connsiteX0" fmla="*/ 58069 w 187245"/>
                <a:gd name="connsiteY0" fmla="*/ 29775 h 502836"/>
                <a:gd name="connsiteX1" fmla="*/ 58069 w 187245"/>
                <a:gd name="connsiteY1" fmla="*/ 29775 h 502836"/>
                <a:gd name="connsiteX2" fmla="*/ 12 w 187245"/>
                <a:gd name="connsiteY2" fmla="*/ 276518 h 502836"/>
                <a:gd name="connsiteX3" fmla="*/ 43555 w 187245"/>
                <a:gd name="connsiteY3" fmla="*/ 291032 h 502836"/>
                <a:gd name="connsiteX4" fmla="*/ 29040 w 187245"/>
                <a:gd name="connsiteY4" fmla="*/ 407146 h 502836"/>
                <a:gd name="connsiteX5" fmla="*/ 43555 w 187245"/>
                <a:gd name="connsiteY5" fmla="*/ 494232 h 502836"/>
                <a:gd name="connsiteX6" fmla="*/ 116126 w 187245"/>
                <a:gd name="connsiteY6" fmla="*/ 479718 h 502836"/>
                <a:gd name="connsiteX7" fmla="*/ 130640 w 187245"/>
                <a:gd name="connsiteY7" fmla="*/ 189432 h 502836"/>
                <a:gd name="connsiteX8" fmla="*/ 145155 w 187245"/>
                <a:gd name="connsiteY8" fmla="*/ 116861 h 502836"/>
                <a:gd name="connsiteX9" fmla="*/ 174183 w 187245"/>
                <a:gd name="connsiteY9" fmla="*/ 746 h 502836"/>
                <a:gd name="connsiteX10" fmla="*/ 58069 w 187245"/>
                <a:gd name="connsiteY10" fmla="*/ 29775 h 50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245" h="502836">
                  <a:moveTo>
                    <a:pt x="58069" y="29775"/>
                  </a:moveTo>
                  <a:lnTo>
                    <a:pt x="58069" y="29775"/>
                  </a:lnTo>
                  <a:cubicBezTo>
                    <a:pt x="38717" y="112023"/>
                    <a:pt x="4699" y="192154"/>
                    <a:pt x="12" y="276518"/>
                  </a:cubicBezTo>
                  <a:cubicBezTo>
                    <a:pt x="-837" y="291794"/>
                    <a:pt x="40236" y="276097"/>
                    <a:pt x="43555" y="291032"/>
                  </a:cubicBezTo>
                  <a:cubicBezTo>
                    <a:pt x="52016" y="329109"/>
                    <a:pt x="33878" y="368441"/>
                    <a:pt x="29040" y="407146"/>
                  </a:cubicBezTo>
                  <a:cubicBezTo>
                    <a:pt x="33878" y="436175"/>
                    <a:pt x="20947" y="475392"/>
                    <a:pt x="43555" y="494232"/>
                  </a:cubicBezTo>
                  <a:cubicBezTo>
                    <a:pt x="62507" y="510025"/>
                    <a:pt x="109349" y="503438"/>
                    <a:pt x="116126" y="479718"/>
                  </a:cubicBezTo>
                  <a:cubicBezTo>
                    <a:pt x="142742" y="386563"/>
                    <a:pt x="122914" y="286006"/>
                    <a:pt x="130640" y="189432"/>
                  </a:cubicBezTo>
                  <a:cubicBezTo>
                    <a:pt x="132607" y="164841"/>
                    <a:pt x="139608" y="140899"/>
                    <a:pt x="145155" y="116861"/>
                  </a:cubicBezTo>
                  <a:cubicBezTo>
                    <a:pt x="154126" y="77987"/>
                    <a:pt x="212888" y="-8931"/>
                    <a:pt x="174183" y="746"/>
                  </a:cubicBezTo>
                  <a:lnTo>
                    <a:pt x="58069" y="29775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5184363" y="2131115"/>
              <a:ext cx="187245" cy="198036"/>
            </a:xfrm>
            <a:custGeom>
              <a:avLst/>
              <a:gdLst>
                <a:gd name="connsiteX0" fmla="*/ 58069 w 187245"/>
                <a:gd name="connsiteY0" fmla="*/ 29775 h 502836"/>
                <a:gd name="connsiteX1" fmla="*/ 58069 w 187245"/>
                <a:gd name="connsiteY1" fmla="*/ 29775 h 502836"/>
                <a:gd name="connsiteX2" fmla="*/ 12 w 187245"/>
                <a:gd name="connsiteY2" fmla="*/ 276518 h 502836"/>
                <a:gd name="connsiteX3" fmla="*/ 43555 w 187245"/>
                <a:gd name="connsiteY3" fmla="*/ 291032 h 502836"/>
                <a:gd name="connsiteX4" fmla="*/ 29040 w 187245"/>
                <a:gd name="connsiteY4" fmla="*/ 407146 h 502836"/>
                <a:gd name="connsiteX5" fmla="*/ 43555 w 187245"/>
                <a:gd name="connsiteY5" fmla="*/ 494232 h 502836"/>
                <a:gd name="connsiteX6" fmla="*/ 116126 w 187245"/>
                <a:gd name="connsiteY6" fmla="*/ 479718 h 502836"/>
                <a:gd name="connsiteX7" fmla="*/ 130640 w 187245"/>
                <a:gd name="connsiteY7" fmla="*/ 189432 h 502836"/>
                <a:gd name="connsiteX8" fmla="*/ 145155 w 187245"/>
                <a:gd name="connsiteY8" fmla="*/ 116861 h 502836"/>
                <a:gd name="connsiteX9" fmla="*/ 174183 w 187245"/>
                <a:gd name="connsiteY9" fmla="*/ 746 h 502836"/>
                <a:gd name="connsiteX10" fmla="*/ 58069 w 187245"/>
                <a:gd name="connsiteY10" fmla="*/ 29775 h 50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245" h="502836">
                  <a:moveTo>
                    <a:pt x="58069" y="29775"/>
                  </a:moveTo>
                  <a:lnTo>
                    <a:pt x="58069" y="29775"/>
                  </a:lnTo>
                  <a:cubicBezTo>
                    <a:pt x="38717" y="112023"/>
                    <a:pt x="4699" y="192154"/>
                    <a:pt x="12" y="276518"/>
                  </a:cubicBezTo>
                  <a:cubicBezTo>
                    <a:pt x="-837" y="291794"/>
                    <a:pt x="40236" y="276097"/>
                    <a:pt x="43555" y="291032"/>
                  </a:cubicBezTo>
                  <a:cubicBezTo>
                    <a:pt x="52016" y="329109"/>
                    <a:pt x="33878" y="368441"/>
                    <a:pt x="29040" y="407146"/>
                  </a:cubicBezTo>
                  <a:cubicBezTo>
                    <a:pt x="33878" y="436175"/>
                    <a:pt x="20947" y="475392"/>
                    <a:pt x="43555" y="494232"/>
                  </a:cubicBezTo>
                  <a:cubicBezTo>
                    <a:pt x="62507" y="510025"/>
                    <a:pt x="109349" y="503438"/>
                    <a:pt x="116126" y="479718"/>
                  </a:cubicBezTo>
                  <a:cubicBezTo>
                    <a:pt x="142742" y="386563"/>
                    <a:pt x="122914" y="286006"/>
                    <a:pt x="130640" y="189432"/>
                  </a:cubicBezTo>
                  <a:cubicBezTo>
                    <a:pt x="132607" y="164841"/>
                    <a:pt x="139608" y="140899"/>
                    <a:pt x="145155" y="116861"/>
                  </a:cubicBezTo>
                  <a:cubicBezTo>
                    <a:pt x="154126" y="77987"/>
                    <a:pt x="212888" y="-8931"/>
                    <a:pt x="174183" y="746"/>
                  </a:cubicBezTo>
                  <a:lnTo>
                    <a:pt x="58069" y="29775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5192593" y="2708576"/>
              <a:ext cx="93622" cy="164878"/>
            </a:xfrm>
            <a:custGeom>
              <a:avLst/>
              <a:gdLst>
                <a:gd name="connsiteX0" fmla="*/ 58069 w 187245"/>
                <a:gd name="connsiteY0" fmla="*/ 29775 h 502836"/>
                <a:gd name="connsiteX1" fmla="*/ 58069 w 187245"/>
                <a:gd name="connsiteY1" fmla="*/ 29775 h 502836"/>
                <a:gd name="connsiteX2" fmla="*/ 12 w 187245"/>
                <a:gd name="connsiteY2" fmla="*/ 276518 h 502836"/>
                <a:gd name="connsiteX3" fmla="*/ 43555 w 187245"/>
                <a:gd name="connsiteY3" fmla="*/ 291032 h 502836"/>
                <a:gd name="connsiteX4" fmla="*/ 29040 w 187245"/>
                <a:gd name="connsiteY4" fmla="*/ 407146 h 502836"/>
                <a:gd name="connsiteX5" fmla="*/ 43555 w 187245"/>
                <a:gd name="connsiteY5" fmla="*/ 494232 h 502836"/>
                <a:gd name="connsiteX6" fmla="*/ 116126 w 187245"/>
                <a:gd name="connsiteY6" fmla="*/ 479718 h 502836"/>
                <a:gd name="connsiteX7" fmla="*/ 130640 w 187245"/>
                <a:gd name="connsiteY7" fmla="*/ 189432 h 502836"/>
                <a:gd name="connsiteX8" fmla="*/ 145155 w 187245"/>
                <a:gd name="connsiteY8" fmla="*/ 116861 h 502836"/>
                <a:gd name="connsiteX9" fmla="*/ 174183 w 187245"/>
                <a:gd name="connsiteY9" fmla="*/ 746 h 502836"/>
                <a:gd name="connsiteX10" fmla="*/ 58069 w 187245"/>
                <a:gd name="connsiteY10" fmla="*/ 29775 h 50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245" h="502836">
                  <a:moveTo>
                    <a:pt x="58069" y="29775"/>
                  </a:moveTo>
                  <a:lnTo>
                    <a:pt x="58069" y="29775"/>
                  </a:lnTo>
                  <a:cubicBezTo>
                    <a:pt x="38717" y="112023"/>
                    <a:pt x="4699" y="192154"/>
                    <a:pt x="12" y="276518"/>
                  </a:cubicBezTo>
                  <a:cubicBezTo>
                    <a:pt x="-837" y="291794"/>
                    <a:pt x="40236" y="276097"/>
                    <a:pt x="43555" y="291032"/>
                  </a:cubicBezTo>
                  <a:cubicBezTo>
                    <a:pt x="52016" y="329109"/>
                    <a:pt x="33878" y="368441"/>
                    <a:pt x="29040" y="407146"/>
                  </a:cubicBezTo>
                  <a:cubicBezTo>
                    <a:pt x="33878" y="436175"/>
                    <a:pt x="20947" y="475392"/>
                    <a:pt x="43555" y="494232"/>
                  </a:cubicBezTo>
                  <a:cubicBezTo>
                    <a:pt x="62507" y="510025"/>
                    <a:pt x="109349" y="503438"/>
                    <a:pt x="116126" y="479718"/>
                  </a:cubicBezTo>
                  <a:cubicBezTo>
                    <a:pt x="142742" y="386563"/>
                    <a:pt x="122914" y="286006"/>
                    <a:pt x="130640" y="189432"/>
                  </a:cubicBezTo>
                  <a:cubicBezTo>
                    <a:pt x="132607" y="164841"/>
                    <a:pt x="139608" y="140899"/>
                    <a:pt x="145155" y="116861"/>
                  </a:cubicBezTo>
                  <a:cubicBezTo>
                    <a:pt x="154126" y="77987"/>
                    <a:pt x="212888" y="-8931"/>
                    <a:pt x="174183" y="746"/>
                  </a:cubicBezTo>
                  <a:lnTo>
                    <a:pt x="58069" y="29775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5040193" y="2909066"/>
              <a:ext cx="93622" cy="164878"/>
            </a:xfrm>
            <a:custGeom>
              <a:avLst/>
              <a:gdLst>
                <a:gd name="connsiteX0" fmla="*/ 58069 w 187245"/>
                <a:gd name="connsiteY0" fmla="*/ 29775 h 502836"/>
                <a:gd name="connsiteX1" fmla="*/ 58069 w 187245"/>
                <a:gd name="connsiteY1" fmla="*/ 29775 h 502836"/>
                <a:gd name="connsiteX2" fmla="*/ 12 w 187245"/>
                <a:gd name="connsiteY2" fmla="*/ 276518 h 502836"/>
                <a:gd name="connsiteX3" fmla="*/ 43555 w 187245"/>
                <a:gd name="connsiteY3" fmla="*/ 291032 h 502836"/>
                <a:gd name="connsiteX4" fmla="*/ 29040 w 187245"/>
                <a:gd name="connsiteY4" fmla="*/ 407146 h 502836"/>
                <a:gd name="connsiteX5" fmla="*/ 43555 w 187245"/>
                <a:gd name="connsiteY5" fmla="*/ 494232 h 502836"/>
                <a:gd name="connsiteX6" fmla="*/ 116126 w 187245"/>
                <a:gd name="connsiteY6" fmla="*/ 479718 h 502836"/>
                <a:gd name="connsiteX7" fmla="*/ 130640 w 187245"/>
                <a:gd name="connsiteY7" fmla="*/ 189432 h 502836"/>
                <a:gd name="connsiteX8" fmla="*/ 145155 w 187245"/>
                <a:gd name="connsiteY8" fmla="*/ 116861 h 502836"/>
                <a:gd name="connsiteX9" fmla="*/ 174183 w 187245"/>
                <a:gd name="connsiteY9" fmla="*/ 746 h 502836"/>
                <a:gd name="connsiteX10" fmla="*/ 58069 w 187245"/>
                <a:gd name="connsiteY10" fmla="*/ 29775 h 50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245" h="502836">
                  <a:moveTo>
                    <a:pt x="58069" y="29775"/>
                  </a:moveTo>
                  <a:lnTo>
                    <a:pt x="58069" y="29775"/>
                  </a:lnTo>
                  <a:cubicBezTo>
                    <a:pt x="38717" y="112023"/>
                    <a:pt x="4699" y="192154"/>
                    <a:pt x="12" y="276518"/>
                  </a:cubicBezTo>
                  <a:cubicBezTo>
                    <a:pt x="-837" y="291794"/>
                    <a:pt x="40236" y="276097"/>
                    <a:pt x="43555" y="291032"/>
                  </a:cubicBezTo>
                  <a:cubicBezTo>
                    <a:pt x="52016" y="329109"/>
                    <a:pt x="33878" y="368441"/>
                    <a:pt x="29040" y="407146"/>
                  </a:cubicBezTo>
                  <a:cubicBezTo>
                    <a:pt x="33878" y="436175"/>
                    <a:pt x="20947" y="475392"/>
                    <a:pt x="43555" y="494232"/>
                  </a:cubicBezTo>
                  <a:cubicBezTo>
                    <a:pt x="62507" y="510025"/>
                    <a:pt x="109349" y="503438"/>
                    <a:pt x="116126" y="479718"/>
                  </a:cubicBezTo>
                  <a:cubicBezTo>
                    <a:pt x="142742" y="386563"/>
                    <a:pt x="122914" y="286006"/>
                    <a:pt x="130640" y="189432"/>
                  </a:cubicBezTo>
                  <a:cubicBezTo>
                    <a:pt x="132607" y="164841"/>
                    <a:pt x="139608" y="140899"/>
                    <a:pt x="145155" y="116861"/>
                  </a:cubicBezTo>
                  <a:cubicBezTo>
                    <a:pt x="154126" y="77987"/>
                    <a:pt x="212888" y="-8931"/>
                    <a:pt x="174183" y="746"/>
                  </a:cubicBezTo>
                  <a:lnTo>
                    <a:pt x="58069" y="29775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4803611" y="2382533"/>
              <a:ext cx="187245" cy="198036"/>
            </a:xfrm>
            <a:custGeom>
              <a:avLst/>
              <a:gdLst>
                <a:gd name="connsiteX0" fmla="*/ 58069 w 187245"/>
                <a:gd name="connsiteY0" fmla="*/ 29775 h 502836"/>
                <a:gd name="connsiteX1" fmla="*/ 58069 w 187245"/>
                <a:gd name="connsiteY1" fmla="*/ 29775 h 502836"/>
                <a:gd name="connsiteX2" fmla="*/ 12 w 187245"/>
                <a:gd name="connsiteY2" fmla="*/ 276518 h 502836"/>
                <a:gd name="connsiteX3" fmla="*/ 43555 w 187245"/>
                <a:gd name="connsiteY3" fmla="*/ 291032 h 502836"/>
                <a:gd name="connsiteX4" fmla="*/ 29040 w 187245"/>
                <a:gd name="connsiteY4" fmla="*/ 407146 h 502836"/>
                <a:gd name="connsiteX5" fmla="*/ 43555 w 187245"/>
                <a:gd name="connsiteY5" fmla="*/ 494232 h 502836"/>
                <a:gd name="connsiteX6" fmla="*/ 116126 w 187245"/>
                <a:gd name="connsiteY6" fmla="*/ 479718 h 502836"/>
                <a:gd name="connsiteX7" fmla="*/ 130640 w 187245"/>
                <a:gd name="connsiteY7" fmla="*/ 189432 h 502836"/>
                <a:gd name="connsiteX8" fmla="*/ 145155 w 187245"/>
                <a:gd name="connsiteY8" fmla="*/ 116861 h 502836"/>
                <a:gd name="connsiteX9" fmla="*/ 174183 w 187245"/>
                <a:gd name="connsiteY9" fmla="*/ 746 h 502836"/>
                <a:gd name="connsiteX10" fmla="*/ 58069 w 187245"/>
                <a:gd name="connsiteY10" fmla="*/ 29775 h 50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245" h="502836">
                  <a:moveTo>
                    <a:pt x="58069" y="29775"/>
                  </a:moveTo>
                  <a:lnTo>
                    <a:pt x="58069" y="29775"/>
                  </a:lnTo>
                  <a:cubicBezTo>
                    <a:pt x="38717" y="112023"/>
                    <a:pt x="4699" y="192154"/>
                    <a:pt x="12" y="276518"/>
                  </a:cubicBezTo>
                  <a:cubicBezTo>
                    <a:pt x="-837" y="291794"/>
                    <a:pt x="40236" y="276097"/>
                    <a:pt x="43555" y="291032"/>
                  </a:cubicBezTo>
                  <a:cubicBezTo>
                    <a:pt x="52016" y="329109"/>
                    <a:pt x="33878" y="368441"/>
                    <a:pt x="29040" y="407146"/>
                  </a:cubicBezTo>
                  <a:cubicBezTo>
                    <a:pt x="33878" y="436175"/>
                    <a:pt x="20947" y="475392"/>
                    <a:pt x="43555" y="494232"/>
                  </a:cubicBezTo>
                  <a:cubicBezTo>
                    <a:pt x="62507" y="510025"/>
                    <a:pt x="109349" y="503438"/>
                    <a:pt x="116126" y="479718"/>
                  </a:cubicBezTo>
                  <a:cubicBezTo>
                    <a:pt x="142742" y="386563"/>
                    <a:pt x="122914" y="286006"/>
                    <a:pt x="130640" y="189432"/>
                  </a:cubicBezTo>
                  <a:cubicBezTo>
                    <a:pt x="132607" y="164841"/>
                    <a:pt x="139608" y="140899"/>
                    <a:pt x="145155" y="116861"/>
                  </a:cubicBezTo>
                  <a:cubicBezTo>
                    <a:pt x="154126" y="77987"/>
                    <a:pt x="212888" y="-8931"/>
                    <a:pt x="174183" y="746"/>
                  </a:cubicBezTo>
                  <a:lnTo>
                    <a:pt x="58069" y="29775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5344993" y="2860976"/>
              <a:ext cx="93622" cy="164878"/>
            </a:xfrm>
            <a:custGeom>
              <a:avLst/>
              <a:gdLst>
                <a:gd name="connsiteX0" fmla="*/ 58069 w 187245"/>
                <a:gd name="connsiteY0" fmla="*/ 29775 h 502836"/>
                <a:gd name="connsiteX1" fmla="*/ 58069 w 187245"/>
                <a:gd name="connsiteY1" fmla="*/ 29775 h 502836"/>
                <a:gd name="connsiteX2" fmla="*/ 12 w 187245"/>
                <a:gd name="connsiteY2" fmla="*/ 276518 h 502836"/>
                <a:gd name="connsiteX3" fmla="*/ 43555 w 187245"/>
                <a:gd name="connsiteY3" fmla="*/ 291032 h 502836"/>
                <a:gd name="connsiteX4" fmla="*/ 29040 w 187245"/>
                <a:gd name="connsiteY4" fmla="*/ 407146 h 502836"/>
                <a:gd name="connsiteX5" fmla="*/ 43555 w 187245"/>
                <a:gd name="connsiteY5" fmla="*/ 494232 h 502836"/>
                <a:gd name="connsiteX6" fmla="*/ 116126 w 187245"/>
                <a:gd name="connsiteY6" fmla="*/ 479718 h 502836"/>
                <a:gd name="connsiteX7" fmla="*/ 130640 w 187245"/>
                <a:gd name="connsiteY7" fmla="*/ 189432 h 502836"/>
                <a:gd name="connsiteX8" fmla="*/ 145155 w 187245"/>
                <a:gd name="connsiteY8" fmla="*/ 116861 h 502836"/>
                <a:gd name="connsiteX9" fmla="*/ 174183 w 187245"/>
                <a:gd name="connsiteY9" fmla="*/ 746 h 502836"/>
                <a:gd name="connsiteX10" fmla="*/ 58069 w 187245"/>
                <a:gd name="connsiteY10" fmla="*/ 29775 h 50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245" h="502836">
                  <a:moveTo>
                    <a:pt x="58069" y="29775"/>
                  </a:moveTo>
                  <a:lnTo>
                    <a:pt x="58069" y="29775"/>
                  </a:lnTo>
                  <a:cubicBezTo>
                    <a:pt x="38717" y="112023"/>
                    <a:pt x="4699" y="192154"/>
                    <a:pt x="12" y="276518"/>
                  </a:cubicBezTo>
                  <a:cubicBezTo>
                    <a:pt x="-837" y="291794"/>
                    <a:pt x="40236" y="276097"/>
                    <a:pt x="43555" y="291032"/>
                  </a:cubicBezTo>
                  <a:cubicBezTo>
                    <a:pt x="52016" y="329109"/>
                    <a:pt x="33878" y="368441"/>
                    <a:pt x="29040" y="407146"/>
                  </a:cubicBezTo>
                  <a:cubicBezTo>
                    <a:pt x="33878" y="436175"/>
                    <a:pt x="20947" y="475392"/>
                    <a:pt x="43555" y="494232"/>
                  </a:cubicBezTo>
                  <a:cubicBezTo>
                    <a:pt x="62507" y="510025"/>
                    <a:pt x="109349" y="503438"/>
                    <a:pt x="116126" y="479718"/>
                  </a:cubicBezTo>
                  <a:cubicBezTo>
                    <a:pt x="142742" y="386563"/>
                    <a:pt x="122914" y="286006"/>
                    <a:pt x="130640" y="189432"/>
                  </a:cubicBezTo>
                  <a:cubicBezTo>
                    <a:pt x="132607" y="164841"/>
                    <a:pt x="139608" y="140899"/>
                    <a:pt x="145155" y="116861"/>
                  </a:cubicBezTo>
                  <a:cubicBezTo>
                    <a:pt x="154126" y="77987"/>
                    <a:pt x="212888" y="-8931"/>
                    <a:pt x="174183" y="746"/>
                  </a:cubicBezTo>
                  <a:lnTo>
                    <a:pt x="58069" y="29775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679454" y="1919545"/>
              <a:ext cx="1422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b="1" dirty="0" smtClean="0">
                  <a:solidFill>
                    <a:srgbClr val="002060"/>
                  </a:solidFill>
                </a:rPr>
                <a:t>Cholesterol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V="1">
              <a:off x="3725180" y="2721054"/>
              <a:ext cx="963403" cy="70794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24" name="Group 4123"/>
          <p:cNvGrpSpPr/>
          <p:nvPr/>
        </p:nvGrpSpPr>
        <p:grpSpPr>
          <a:xfrm>
            <a:off x="5438615" y="1124744"/>
            <a:ext cx="1725673" cy="2735143"/>
            <a:chOff x="5438615" y="1124744"/>
            <a:chExt cx="1725673" cy="2735143"/>
          </a:xfrm>
        </p:grpSpPr>
        <p:sp>
          <p:nvSpPr>
            <p:cNvPr id="54" name="TextBox 53"/>
            <p:cNvSpPr txBox="1"/>
            <p:nvPr/>
          </p:nvSpPr>
          <p:spPr>
            <a:xfrm>
              <a:off x="6317995" y="1124744"/>
              <a:ext cx="6985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 smtClean="0"/>
                <a:t>EGF</a:t>
              </a:r>
              <a:endParaRPr lang="en-US" b="1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6106797" y="1249406"/>
              <a:ext cx="144016" cy="26673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6003078" y="2082427"/>
              <a:ext cx="0" cy="134657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5652120" y="3429000"/>
              <a:ext cx="72077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5438615" y="3429000"/>
              <a:ext cx="150964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200" b="1" dirty="0" err="1" smtClean="0"/>
                <a:t>Signaling</a:t>
              </a:r>
              <a:endParaRPr lang="en-US" sz="22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498940" y="1516142"/>
              <a:ext cx="6653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 err="1" smtClean="0"/>
                <a:t>GFs</a:t>
              </a:r>
              <a:endParaRPr lang="en-US" b="1" dirty="0"/>
            </a:p>
          </p:txBody>
        </p:sp>
        <p:sp>
          <p:nvSpPr>
            <p:cNvPr id="68" name="Oval 67"/>
            <p:cNvSpPr/>
            <p:nvPr/>
          </p:nvSpPr>
          <p:spPr>
            <a:xfrm>
              <a:off x="6259197" y="1401806"/>
              <a:ext cx="144016" cy="26673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6411597" y="1554206"/>
              <a:ext cx="144016" cy="26673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9997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/>
      <p:bldP spid="4126" grpId="0" animBg="1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8" name="Group 4107"/>
          <p:cNvGrpSpPr/>
          <p:nvPr/>
        </p:nvGrpSpPr>
        <p:grpSpPr>
          <a:xfrm>
            <a:off x="2829540" y="5786100"/>
            <a:ext cx="1734984" cy="523220"/>
            <a:chOff x="2829540" y="5786100"/>
            <a:chExt cx="1734984" cy="523220"/>
          </a:xfrm>
        </p:grpSpPr>
        <p:sp>
          <p:nvSpPr>
            <p:cNvPr id="4106" name="Right Arrow 4105"/>
            <p:cNvSpPr/>
            <p:nvPr/>
          </p:nvSpPr>
          <p:spPr>
            <a:xfrm>
              <a:off x="2829540" y="5949280"/>
              <a:ext cx="932287" cy="2644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7" name="TextBox 4106"/>
            <p:cNvSpPr txBox="1"/>
            <p:nvPr/>
          </p:nvSpPr>
          <p:spPr>
            <a:xfrm>
              <a:off x="3779912" y="5786100"/>
              <a:ext cx="7846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b="1" dirty="0" smtClean="0"/>
                <a:t>ATP</a:t>
              </a:r>
              <a:endParaRPr lang="en-US" sz="2800" b="1" dirty="0"/>
            </a:p>
          </p:txBody>
        </p:sp>
      </p:grpSp>
      <p:sp>
        <p:nvSpPr>
          <p:cNvPr id="4125" name="Rectangle 4124"/>
          <p:cNvSpPr/>
          <p:nvPr/>
        </p:nvSpPr>
        <p:spPr>
          <a:xfrm rot="19734165">
            <a:off x="4342800" y="4119545"/>
            <a:ext cx="4064010" cy="826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9" name="Group 158"/>
          <p:cNvGrpSpPr/>
          <p:nvPr/>
        </p:nvGrpSpPr>
        <p:grpSpPr>
          <a:xfrm>
            <a:off x="3707904" y="5710606"/>
            <a:ext cx="638619" cy="670722"/>
            <a:chOff x="1874373" y="1486694"/>
            <a:chExt cx="638619" cy="670722"/>
          </a:xfrm>
        </p:grpSpPr>
        <p:cxnSp>
          <p:nvCxnSpPr>
            <p:cNvPr id="160" name="Straight Connector 159"/>
            <p:cNvCxnSpPr/>
            <p:nvPr/>
          </p:nvCxnSpPr>
          <p:spPr>
            <a:xfrm>
              <a:off x="1940323" y="1486694"/>
              <a:ext cx="572669" cy="67072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flipH="1">
              <a:off x="1874373" y="1523513"/>
              <a:ext cx="556725" cy="633903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6084168" y="3429000"/>
            <a:ext cx="125853" cy="457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-108520" y="2204864"/>
            <a:ext cx="1422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Plasma membrane</a:t>
            </a:r>
            <a:endParaRPr lang="en-US" b="1" dirty="0"/>
          </a:p>
        </p:txBody>
      </p:sp>
      <p:sp>
        <p:nvSpPr>
          <p:cNvPr id="5" name="Oval 4"/>
          <p:cNvSpPr/>
          <p:nvPr/>
        </p:nvSpPr>
        <p:spPr>
          <a:xfrm>
            <a:off x="2267744" y="3436009"/>
            <a:ext cx="1980220" cy="172819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46720" y="1340768"/>
            <a:ext cx="827472" cy="720080"/>
            <a:chOff x="1385730" y="1340768"/>
            <a:chExt cx="827472" cy="720080"/>
          </a:xfrm>
        </p:grpSpPr>
        <p:sp>
          <p:nvSpPr>
            <p:cNvPr id="6" name="Oval 5"/>
            <p:cNvSpPr/>
            <p:nvPr/>
          </p:nvSpPr>
          <p:spPr>
            <a:xfrm>
              <a:off x="1385730" y="1340768"/>
              <a:ext cx="827472" cy="72008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538998" y="1516142"/>
              <a:ext cx="674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 smtClean="0">
                  <a:solidFill>
                    <a:srgbClr val="002060"/>
                  </a:solidFill>
                </a:rPr>
                <a:t>LDL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4" name="Oval 13"/>
          <p:cNvSpPr/>
          <p:nvPr/>
        </p:nvSpPr>
        <p:spPr>
          <a:xfrm rot="19709211">
            <a:off x="1556088" y="1715830"/>
            <a:ext cx="1449092" cy="1104857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-353061" y="1399629"/>
            <a:ext cx="9721080" cy="7790011"/>
            <a:chOff x="-353061" y="1399629"/>
            <a:chExt cx="9721080" cy="7790011"/>
          </a:xfrm>
        </p:grpSpPr>
        <p:sp>
          <p:nvSpPr>
            <p:cNvPr id="4" name="Oval 3"/>
            <p:cNvSpPr/>
            <p:nvPr/>
          </p:nvSpPr>
          <p:spPr>
            <a:xfrm>
              <a:off x="-353061" y="1700808"/>
              <a:ext cx="9721080" cy="7488832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 rot="18647375">
              <a:off x="1465496" y="1370853"/>
              <a:ext cx="1247988" cy="13055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376000" y="1516142"/>
              <a:ext cx="507588" cy="7521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780946" y="2131115"/>
            <a:ext cx="827472" cy="720080"/>
            <a:chOff x="1385730" y="1340768"/>
            <a:chExt cx="827472" cy="720080"/>
          </a:xfrm>
        </p:grpSpPr>
        <p:sp>
          <p:nvSpPr>
            <p:cNvPr id="39" name="Oval 38"/>
            <p:cNvSpPr/>
            <p:nvPr/>
          </p:nvSpPr>
          <p:spPr>
            <a:xfrm>
              <a:off x="1385730" y="1340768"/>
              <a:ext cx="827472" cy="72008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538998" y="1516142"/>
              <a:ext cx="674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 smtClean="0">
                  <a:solidFill>
                    <a:srgbClr val="002060"/>
                  </a:solidFill>
                </a:rPr>
                <a:t>LDL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604264" y="3657654"/>
            <a:ext cx="827472" cy="720080"/>
            <a:chOff x="1385730" y="1340768"/>
            <a:chExt cx="827472" cy="720080"/>
          </a:xfrm>
        </p:grpSpPr>
        <p:sp>
          <p:nvSpPr>
            <p:cNvPr id="44" name="Oval 43"/>
            <p:cNvSpPr/>
            <p:nvPr/>
          </p:nvSpPr>
          <p:spPr>
            <a:xfrm>
              <a:off x="1385730" y="1340768"/>
              <a:ext cx="827472" cy="72008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538998" y="1516142"/>
              <a:ext cx="674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 smtClean="0">
                  <a:solidFill>
                    <a:srgbClr val="002060"/>
                  </a:solidFill>
                </a:rPr>
                <a:t>LDL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8" name="Oval 17"/>
          <p:cNvSpPr/>
          <p:nvPr/>
        </p:nvSpPr>
        <p:spPr>
          <a:xfrm rot="2254306">
            <a:off x="1598305" y="2422901"/>
            <a:ext cx="148180" cy="5070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 rot="360000">
            <a:off x="2193654" y="2668998"/>
            <a:ext cx="148180" cy="5070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 rot="-3300000">
            <a:off x="2896447" y="2013957"/>
            <a:ext cx="148180" cy="46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23" name="Group 4122"/>
          <p:cNvGrpSpPr/>
          <p:nvPr/>
        </p:nvGrpSpPr>
        <p:grpSpPr>
          <a:xfrm>
            <a:off x="5371608" y="1645164"/>
            <a:ext cx="1054361" cy="400090"/>
            <a:chOff x="5371608" y="1645164"/>
            <a:chExt cx="1054361" cy="400090"/>
          </a:xfrm>
        </p:grpSpPr>
        <p:sp>
          <p:nvSpPr>
            <p:cNvPr id="25" name="Freeform 24"/>
            <p:cNvSpPr/>
            <p:nvPr/>
          </p:nvSpPr>
          <p:spPr>
            <a:xfrm>
              <a:off x="5371608" y="1656673"/>
              <a:ext cx="215948" cy="251418"/>
            </a:xfrm>
            <a:custGeom>
              <a:avLst/>
              <a:gdLst>
                <a:gd name="connsiteX0" fmla="*/ 58069 w 187245"/>
                <a:gd name="connsiteY0" fmla="*/ 29775 h 502836"/>
                <a:gd name="connsiteX1" fmla="*/ 58069 w 187245"/>
                <a:gd name="connsiteY1" fmla="*/ 29775 h 502836"/>
                <a:gd name="connsiteX2" fmla="*/ 12 w 187245"/>
                <a:gd name="connsiteY2" fmla="*/ 276518 h 502836"/>
                <a:gd name="connsiteX3" fmla="*/ 43555 w 187245"/>
                <a:gd name="connsiteY3" fmla="*/ 291032 h 502836"/>
                <a:gd name="connsiteX4" fmla="*/ 29040 w 187245"/>
                <a:gd name="connsiteY4" fmla="*/ 407146 h 502836"/>
                <a:gd name="connsiteX5" fmla="*/ 43555 w 187245"/>
                <a:gd name="connsiteY5" fmla="*/ 494232 h 502836"/>
                <a:gd name="connsiteX6" fmla="*/ 116126 w 187245"/>
                <a:gd name="connsiteY6" fmla="*/ 479718 h 502836"/>
                <a:gd name="connsiteX7" fmla="*/ 130640 w 187245"/>
                <a:gd name="connsiteY7" fmla="*/ 189432 h 502836"/>
                <a:gd name="connsiteX8" fmla="*/ 145155 w 187245"/>
                <a:gd name="connsiteY8" fmla="*/ 116861 h 502836"/>
                <a:gd name="connsiteX9" fmla="*/ 174183 w 187245"/>
                <a:gd name="connsiteY9" fmla="*/ 746 h 502836"/>
                <a:gd name="connsiteX10" fmla="*/ 58069 w 187245"/>
                <a:gd name="connsiteY10" fmla="*/ 29775 h 50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245" h="502836">
                  <a:moveTo>
                    <a:pt x="58069" y="29775"/>
                  </a:moveTo>
                  <a:lnTo>
                    <a:pt x="58069" y="29775"/>
                  </a:lnTo>
                  <a:cubicBezTo>
                    <a:pt x="38717" y="112023"/>
                    <a:pt x="4699" y="192154"/>
                    <a:pt x="12" y="276518"/>
                  </a:cubicBezTo>
                  <a:cubicBezTo>
                    <a:pt x="-837" y="291794"/>
                    <a:pt x="40236" y="276097"/>
                    <a:pt x="43555" y="291032"/>
                  </a:cubicBezTo>
                  <a:cubicBezTo>
                    <a:pt x="52016" y="329109"/>
                    <a:pt x="33878" y="368441"/>
                    <a:pt x="29040" y="407146"/>
                  </a:cubicBezTo>
                  <a:cubicBezTo>
                    <a:pt x="33878" y="436175"/>
                    <a:pt x="20947" y="475392"/>
                    <a:pt x="43555" y="494232"/>
                  </a:cubicBezTo>
                  <a:cubicBezTo>
                    <a:pt x="62507" y="510025"/>
                    <a:pt x="109349" y="503438"/>
                    <a:pt x="116126" y="479718"/>
                  </a:cubicBezTo>
                  <a:cubicBezTo>
                    <a:pt x="142742" y="386563"/>
                    <a:pt x="122914" y="286006"/>
                    <a:pt x="130640" y="189432"/>
                  </a:cubicBezTo>
                  <a:cubicBezTo>
                    <a:pt x="132607" y="164841"/>
                    <a:pt x="139608" y="140899"/>
                    <a:pt x="145155" y="116861"/>
                  </a:cubicBezTo>
                  <a:cubicBezTo>
                    <a:pt x="154126" y="77987"/>
                    <a:pt x="212888" y="-8931"/>
                    <a:pt x="174183" y="746"/>
                  </a:cubicBezTo>
                  <a:lnTo>
                    <a:pt x="58069" y="29775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5587556" y="1645164"/>
              <a:ext cx="215948" cy="251418"/>
            </a:xfrm>
            <a:custGeom>
              <a:avLst/>
              <a:gdLst>
                <a:gd name="connsiteX0" fmla="*/ 58069 w 187245"/>
                <a:gd name="connsiteY0" fmla="*/ 29775 h 502836"/>
                <a:gd name="connsiteX1" fmla="*/ 58069 w 187245"/>
                <a:gd name="connsiteY1" fmla="*/ 29775 h 502836"/>
                <a:gd name="connsiteX2" fmla="*/ 12 w 187245"/>
                <a:gd name="connsiteY2" fmla="*/ 276518 h 502836"/>
                <a:gd name="connsiteX3" fmla="*/ 43555 w 187245"/>
                <a:gd name="connsiteY3" fmla="*/ 291032 h 502836"/>
                <a:gd name="connsiteX4" fmla="*/ 29040 w 187245"/>
                <a:gd name="connsiteY4" fmla="*/ 407146 h 502836"/>
                <a:gd name="connsiteX5" fmla="*/ 43555 w 187245"/>
                <a:gd name="connsiteY5" fmla="*/ 494232 h 502836"/>
                <a:gd name="connsiteX6" fmla="*/ 116126 w 187245"/>
                <a:gd name="connsiteY6" fmla="*/ 479718 h 502836"/>
                <a:gd name="connsiteX7" fmla="*/ 130640 w 187245"/>
                <a:gd name="connsiteY7" fmla="*/ 189432 h 502836"/>
                <a:gd name="connsiteX8" fmla="*/ 145155 w 187245"/>
                <a:gd name="connsiteY8" fmla="*/ 116861 h 502836"/>
                <a:gd name="connsiteX9" fmla="*/ 174183 w 187245"/>
                <a:gd name="connsiteY9" fmla="*/ 746 h 502836"/>
                <a:gd name="connsiteX10" fmla="*/ 58069 w 187245"/>
                <a:gd name="connsiteY10" fmla="*/ 29775 h 50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245" h="502836">
                  <a:moveTo>
                    <a:pt x="58069" y="29775"/>
                  </a:moveTo>
                  <a:lnTo>
                    <a:pt x="58069" y="29775"/>
                  </a:lnTo>
                  <a:cubicBezTo>
                    <a:pt x="38717" y="112023"/>
                    <a:pt x="4699" y="192154"/>
                    <a:pt x="12" y="276518"/>
                  </a:cubicBezTo>
                  <a:cubicBezTo>
                    <a:pt x="-837" y="291794"/>
                    <a:pt x="40236" y="276097"/>
                    <a:pt x="43555" y="291032"/>
                  </a:cubicBezTo>
                  <a:cubicBezTo>
                    <a:pt x="52016" y="329109"/>
                    <a:pt x="33878" y="368441"/>
                    <a:pt x="29040" y="407146"/>
                  </a:cubicBezTo>
                  <a:cubicBezTo>
                    <a:pt x="33878" y="436175"/>
                    <a:pt x="20947" y="475392"/>
                    <a:pt x="43555" y="494232"/>
                  </a:cubicBezTo>
                  <a:cubicBezTo>
                    <a:pt x="62507" y="510025"/>
                    <a:pt x="109349" y="503438"/>
                    <a:pt x="116126" y="479718"/>
                  </a:cubicBezTo>
                  <a:cubicBezTo>
                    <a:pt x="142742" y="386563"/>
                    <a:pt x="122914" y="286006"/>
                    <a:pt x="130640" y="189432"/>
                  </a:cubicBezTo>
                  <a:cubicBezTo>
                    <a:pt x="132607" y="164841"/>
                    <a:pt x="139608" y="140899"/>
                    <a:pt x="145155" y="116861"/>
                  </a:cubicBezTo>
                  <a:cubicBezTo>
                    <a:pt x="154126" y="77987"/>
                    <a:pt x="212888" y="-8931"/>
                    <a:pt x="174183" y="746"/>
                  </a:cubicBezTo>
                  <a:lnTo>
                    <a:pt x="58069" y="29775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5903659" y="1712447"/>
              <a:ext cx="215948" cy="251418"/>
            </a:xfrm>
            <a:custGeom>
              <a:avLst/>
              <a:gdLst>
                <a:gd name="connsiteX0" fmla="*/ 58069 w 187245"/>
                <a:gd name="connsiteY0" fmla="*/ 29775 h 502836"/>
                <a:gd name="connsiteX1" fmla="*/ 58069 w 187245"/>
                <a:gd name="connsiteY1" fmla="*/ 29775 h 502836"/>
                <a:gd name="connsiteX2" fmla="*/ 12 w 187245"/>
                <a:gd name="connsiteY2" fmla="*/ 276518 h 502836"/>
                <a:gd name="connsiteX3" fmla="*/ 43555 w 187245"/>
                <a:gd name="connsiteY3" fmla="*/ 291032 h 502836"/>
                <a:gd name="connsiteX4" fmla="*/ 29040 w 187245"/>
                <a:gd name="connsiteY4" fmla="*/ 407146 h 502836"/>
                <a:gd name="connsiteX5" fmla="*/ 43555 w 187245"/>
                <a:gd name="connsiteY5" fmla="*/ 494232 h 502836"/>
                <a:gd name="connsiteX6" fmla="*/ 116126 w 187245"/>
                <a:gd name="connsiteY6" fmla="*/ 479718 h 502836"/>
                <a:gd name="connsiteX7" fmla="*/ 130640 w 187245"/>
                <a:gd name="connsiteY7" fmla="*/ 189432 h 502836"/>
                <a:gd name="connsiteX8" fmla="*/ 145155 w 187245"/>
                <a:gd name="connsiteY8" fmla="*/ 116861 h 502836"/>
                <a:gd name="connsiteX9" fmla="*/ 174183 w 187245"/>
                <a:gd name="connsiteY9" fmla="*/ 746 h 502836"/>
                <a:gd name="connsiteX10" fmla="*/ 58069 w 187245"/>
                <a:gd name="connsiteY10" fmla="*/ 29775 h 50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245" h="502836">
                  <a:moveTo>
                    <a:pt x="58069" y="29775"/>
                  </a:moveTo>
                  <a:lnTo>
                    <a:pt x="58069" y="29775"/>
                  </a:lnTo>
                  <a:cubicBezTo>
                    <a:pt x="38717" y="112023"/>
                    <a:pt x="4699" y="192154"/>
                    <a:pt x="12" y="276518"/>
                  </a:cubicBezTo>
                  <a:cubicBezTo>
                    <a:pt x="-837" y="291794"/>
                    <a:pt x="40236" y="276097"/>
                    <a:pt x="43555" y="291032"/>
                  </a:cubicBezTo>
                  <a:cubicBezTo>
                    <a:pt x="52016" y="329109"/>
                    <a:pt x="33878" y="368441"/>
                    <a:pt x="29040" y="407146"/>
                  </a:cubicBezTo>
                  <a:cubicBezTo>
                    <a:pt x="33878" y="436175"/>
                    <a:pt x="20947" y="475392"/>
                    <a:pt x="43555" y="494232"/>
                  </a:cubicBezTo>
                  <a:cubicBezTo>
                    <a:pt x="62507" y="510025"/>
                    <a:pt x="109349" y="503438"/>
                    <a:pt x="116126" y="479718"/>
                  </a:cubicBezTo>
                  <a:cubicBezTo>
                    <a:pt x="142742" y="386563"/>
                    <a:pt x="122914" y="286006"/>
                    <a:pt x="130640" y="189432"/>
                  </a:cubicBezTo>
                  <a:cubicBezTo>
                    <a:pt x="132607" y="164841"/>
                    <a:pt x="139608" y="140899"/>
                    <a:pt x="145155" y="116861"/>
                  </a:cubicBezTo>
                  <a:cubicBezTo>
                    <a:pt x="154126" y="77987"/>
                    <a:pt x="212888" y="-8931"/>
                    <a:pt x="174183" y="746"/>
                  </a:cubicBezTo>
                  <a:lnTo>
                    <a:pt x="58069" y="29775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6210021" y="1793836"/>
              <a:ext cx="215948" cy="251418"/>
            </a:xfrm>
            <a:custGeom>
              <a:avLst/>
              <a:gdLst>
                <a:gd name="connsiteX0" fmla="*/ 58069 w 187245"/>
                <a:gd name="connsiteY0" fmla="*/ 29775 h 502836"/>
                <a:gd name="connsiteX1" fmla="*/ 58069 w 187245"/>
                <a:gd name="connsiteY1" fmla="*/ 29775 h 502836"/>
                <a:gd name="connsiteX2" fmla="*/ 12 w 187245"/>
                <a:gd name="connsiteY2" fmla="*/ 276518 h 502836"/>
                <a:gd name="connsiteX3" fmla="*/ 43555 w 187245"/>
                <a:gd name="connsiteY3" fmla="*/ 291032 h 502836"/>
                <a:gd name="connsiteX4" fmla="*/ 29040 w 187245"/>
                <a:gd name="connsiteY4" fmla="*/ 407146 h 502836"/>
                <a:gd name="connsiteX5" fmla="*/ 43555 w 187245"/>
                <a:gd name="connsiteY5" fmla="*/ 494232 h 502836"/>
                <a:gd name="connsiteX6" fmla="*/ 116126 w 187245"/>
                <a:gd name="connsiteY6" fmla="*/ 479718 h 502836"/>
                <a:gd name="connsiteX7" fmla="*/ 130640 w 187245"/>
                <a:gd name="connsiteY7" fmla="*/ 189432 h 502836"/>
                <a:gd name="connsiteX8" fmla="*/ 145155 w 187245"/>
                <a:gd name="connsiteY8" fmla="*/ 116861 h 502836"/>
                <a:gd name="connsiteX9" fmla="*/ 174183 w 187245"/>
                <a:gd name="connsiteY9" fmla="*/ 746 h 502836"/>
                <a:gd name="connsiteX10" fmla="*/ 58069 w 187245"/>
                <a:gd name="connsiteY10" fmla="*/ 29775 h 50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245" h="502836">
                  <a:moveTo>
                    <a:pt x="58069" y="29775"/>
                  </a:moveTo>
                  <a:lnTo>
                    <a:pt x="58069" y="29775"/>
                  </a:lnTo>
                  <a:cubicBezTo>
                    <a:pt x="38717" y="112023"/>
                    <a:pt x="4699" y="192154"/>
                    <a:pt x="12" y="276518"/>
                  </a:cubicBezTo>
                  <a:cubicBezTo>
                    <a:pt x="-837" y="291794"/>
                    <a:pt x="40236" y="276097"/>
                    <a:pt x="43555" y="291032"/>
                  </a:cubicBezTo>
                  <a:cubicBezTo>
                    <a:pt x="52016" y="329109"/>
                    <a:pt x="33878" y="368441"/>
                    <a:pt x="29040" y="407146"/>
                  </a:cubicBezTo>
                  <a:cubicBezTo>
                    <a:pt x="33878" y="436175"/>
                    <a:pt x="20947" y="475392"/>
                    <a:pt x="43555" y="494232"/>
                  </a:cubicBezTo>
                  <a:cubicBezTo>
                    <a:pt x="62507" y="510025"/>
                    <a:pt x="109349" y="503438"/>
                    <a:pt x="116126" y="479718"/>
                  </a:cubicBezTo>
                  <a:cubicBezTo>
                    <a:pt x="142742" y="386563"/>
                    <a:pt x="122914" y="286006"/>
                    <a:pt x="130640" y="189432"/>
                  </a:cubicBezTo>
                  <a:cubicBezTo>
                    <a:pt x="132607" y="164841"/>
                    <a:pt x="139608" y="140899"/>
                    <a:pt x="145155" y="116861"/>
                  </a:cubicBezTo>
                  <a:cubicBezTo>
                    <a:pt x="154126" y="77987"/>
                    <a:pt x="212888" y="-8931"/>
                    <a:pt x="174183" y="746"/>
                  </a:cubicBezTo>
                  <a:lnTo>
                    <a:pt x="58069" y="29775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22" name="Group 4121"/>
          <p:cNvGrpSpPr/>
          <p:nvPr/>
        </p:nvGrpSpPr>
        <p:grpSpPr>
          <a:xfrm>
            <a:off x="3679454" y="1919545"/>
            <a:ext cx="1759161" cy="1509455"/>
            <a:chOff x="3679454" y="1919545"/>
            <a:chExt cx="1759161" cy="1509455"/>
          </a:xfrm>
        </p:grpSpPr>
        <p:sp>
          <p:nvSpPr>
            <p:cNvPr id="51" name="Freeform 50"/>
            <p:cNvSpPr/>
            <p:nvPr/>
          </p:nvSpPr>
          <p:spPr>
            <a:xfrm>
              <a:off x="4688583" y="2865079"/>
              <a:ext cx="152400" cy="252852"/>
            </a:xfrm>
            <a:custGeom>
              <a:avLst/>
              <a:gdLst>
                <a:gd name="connsiteX0" fmla="*/ 58069 w 187245"/>
                <a:gd name="connsiteY0" fmla="*/ 29775 h 502836"/>
                <a:gd name="connsiteX1" fmla="*/ 58069 w 187245"/>
                <a:gd name="connsiteY1" fmla="*/ 29775 h 502836"/>
                <a:gd name="connsiteX2" fmla="*/ 12 w 187245"/>
                <a:gd name="connsiteY2" fmla="*/ 276518 h 502836"/>
                <a:gd name="connsiteX3" fmla="*/ 43555 w 187245"/>
                <a:gd name="connsiteY3" fmla="*/ 291032 h 502836"/>
                <a:gd name="connsiteX4" fmla="*/ 29040 w 187245"/>
                <a:gd name="connsiteY4" fmla="*/ 407146 h 502836"/>
                <a:gd name="connsiteX5" fmla="*/ 43555 w 187245"/>
                <a:gd name="connsiteY5" fmla="*/ 494232 h 502836"/>
                <a:gd name="connsiteX6" fmla="*/ 116126 w 187245"/>
                <a:gd name="connsiteY6" fmla="*/ 479718 h 502836"/>
                <a:gd name="connsiteX7" fmla="*/ 130640 w 187245"/>
                <a:gd name="connsiteY7" fmla="*/ 189432 h 502836"/>
                <a:gd name="connsiteX8" fmla="*/ 145155 w 187245"/>
                <a:gd name="connsiteY8" fmla="*/ 116861 h 502836"/>
                <a:gd name="connsiteX9" fmla="*/ 174183 w 187245"/>
                <a:gd name="connsiteY9" fmla="*/ 746 h 502836"/>
                <a:gd name="connsiteX10" fmla="*/ 58069 w 187245"/>
                <a:gd name="connsiteY10" fmla="*/ 29775 h 50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245" h="502836">
                  <a:moveTo>
                    <a:pt x="58069" y="29775"/>
                  </a:moveTo>
                  <a:lnTo>
                    <a:pt x="58069" y="29775"/>
                  </a:lnTo>
                  <a:cubicBezTo>
                    <a:pt x="38717" y="112023"/>
                    <a:pt x="4699" y="192154"/>
                    <a:pt x="12" y="276518"/>
                  </a:cubicBezTo>
                  <a:cubicBezTo>
                    <a:pt x="-837" y="291794"/>
                    <a:pt x="40236" y="276097"/>
                    <a:pt x="43555" y="291032"/>
                  </a:cubicBezTo>
                  <a:cubicBezTo>
                    <a:pt x="52016" y="329109"/>
                    <a:pt x="33878" y="368441"/>
                    <a:pt x="29040" y="407146"/>
                  </a:cubicBezTo>
                  <a:cubicBezTo>
                    <a:pt x="33878" y="436175"/>
                    <a:pt x="20947" y="475392"/>
                    <a:pt x="43555" y="494232"/>
                  </a:cubicBezTo>
                  <a:cubicBezTo>
                    <a:pt x="62507" y="510025"/>
                    <a:pt x="109349" y="503438"/>
                    <a:pt x="116126" y="479718"/>
                  </a:cubicBezTo>
                  <a:cubicBezTo>
                    <a:pt x="142742" y="386563"/>
                    <a:pt x="122914" y="286006"/>
                    <a:pt x="130640" y="189432"/>
                  </a:cubicBezTo>
                  <a:cubicBezTo>
                    <a:pt x="132607" y="164841"/>
                    <a:pt x="139608" y="140899"/>
                    <a:pt x="145155" y="116861"/>
                  </a:cubicBezTo>
                  <a:cubicBezTo>
                    <a:pt x="154126" y="77987"/>
                    <a:pt x="212888" y="-8931"/>
                    <a:pt x="174183" y="746"/>
                  </a:cubicBezTo>
                  <a:lnTo>
                    <a:pt x="58069" y="29775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5040193" y="2556176"/>
              <a:ext cx="93622" cy="164878"/>
            </a:xfrm>
            <a:custGeom>
              <a:avLst/>
              <a:gdLst>
                <a:gd name="connsiteX0" fmla="*/ 58069 w 187245"/>
                <a:gd name="connsiteY0" fmla="*/ 29775 h 502836"/>
                <a:gd name="connsiteX1" fmla="*/ 58069 w 187245"/>
                <a:gd name="connsiteY1" fmla="*/ 29775 h 502836"/>
                <a:gd name="connsiteX2" fmla="*/ 12 w 187245"/>
                <a:gd name="connsiteY2" fmla="*/ 276518 h 502836"/>
                <a:gd name="connsiteX3" fmla="*/ 43555 w 187245"/>
                <a:gd name="connsiteY3" fmla="*/ 291032 h 502836"/>
                <a:gd name="connsiteX4" fmla="*/ 29040 w 187245"/>
                <a:gd name="connsiteY4" fmla="*/ 407146 h 502836"/>
                <a:gd name="connsiteX5" fmla="*/ 43555 w 187245"/>
                <a:gd name="connsiteY5" fmla="*/ 494232 h 502836"/>
                <a:gd name="connsiteX6" fmla="*/ 116126 w 187245"/>
                <a:gd name="connsiteY6" fmla="*/ 479718 h 502836"/>
                <a:gd name="connsiteX7" fmla="*/ 130640 w 187245"/>
                <a:gd name="connsiteY7" fmla="*/ 189432 h 502836"/>
                <a:gd name="connsiteX8" fmla="*/ 145155 w 187245"/>
                <a:gd name="connsiteY8" fmla="*/ 116861 h 502836"/>
                <a:gd name="connsiteX9" fmla="*/ 174183 w 187245"/>
                <a:gd name="connsiteY9" fmla="*/ 746 h 502836"/>
                <a:gd name="connsiteX10" fmla="*/ 58069 w 187245"/>
                <a:gd name="connsiteY10" fmla="*/ 29775 h 50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245" h="502836">
                  <a:moveTo>
                    <a:pt x="58069" y="29775"/>
                  </a:moveTo>
                  <a:lnTo>
                    <a:pt x="58069" y="29775"/>
                  </a:lnTo>
                  <a:cubicBezTo>
                    <a:pt x="38717" y="112023"/>
                    <a:pt x="4699" y="192154"/>
                    <a:pt x="12" y="276518"/>
                  </a:cubicBezTo>
                  <a:cubicBezTo>
                    <a:pt x="-837" y="291794"/>
                    <a:pt x="40236" y="276097"/>
                    <a:pt x="43555" y="291032"/>
                  </a:cubicBezTo>
                  <a:cubicBezTo>
                    <a:pt x="52016" y="329109"/>
                    <a:pt x="33878" y="368441"/>
                    <a:pt x="29040" y="407146"/>
                  </a:cubicBezTo>
                  <a:cubicBezTo>
                    <a:pt x="33878" y="436175"/>
                    <a:pt x="20947" y="475392"/>
                    <a:pt x="43555" y="494232"/>
                  </a:cubicBezTo>
                  <a:cubicBezTo>
                    <a:pt x="62507" y="510025"/>
                    <a:pt x="109349" y="503438"/>
                    <a:pt x="116126" y="479718"/>
                  </a:cubicBezTo>
                  <a:cubicBezTo>
                    <a:pt x="142742" y="386563"/>
                    <a:pt x="122914" y="286006"/>
                    <a:pt x="130640" y="189432"/>
                  </a:cubicBezTo>
                  <a:cubicBezTo>
                    <a:pt x="132607" y="164841"/>
                    <a:pt x="139608" y="140899"/>
                    <a:pt x="145155" y="116861"/>
                  </a:cubicBezTo>
                  <a:cubicBezTo>
                    <a:pt x="154126" y="77987"/>
                    <a:pt x="212888" y="-8931"/>
                    <a:pt x="174183" y="746"/>
                  </a:cubicBezTo>
                  <a:lnTo>
                    <a:pt x="58069" y="29775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5184363" y="2131115"/>
              <a:ext cx="187245" cy="198036"/>
            </a:xfrm>
            <a:custGeom>
              <a:avLst/>
              <a:gdLst>
                <a:gd name="connsiteX0" fmla="*/ 58069 w 187245"/>
                <a:gd name="connsiteY0" fmla="*/ 29775 h 502836"/>
                <a:gd name="connsiteX1" fmla="*/ 58069 w 187245"/>
                <a:gd name="connsiteY1" fmla="*/ 29775 h 502836"/>
                <a:gd name="connsiteX2" fmla="*/ 12 w 187245"/>
                <a:gd name="connsiteY2" fmla="*/ 276518 h 502836"/>
                <a:gd name="connsiteX3" fmla="*/ 43555 w 187245"/>
                <a:gd name="connsiteY3" fmla="*/ 291032 h 502836"/>
                <a:gd name="connsiteX4" fmla="*/ 29040 w 187245"/>
                <a:gd name="connsiteY4" fmla="*/ 407146 h 502836"/>
                <a:gd name="connsiteX5" fmla="*/ 43555 w 187245"/>
                <a:gd name="connsiteY5" fmla="*/ 494232 h 502836"/>
                <a:gd name="connsiteX6" fmla="*/ 116126 w 187245"/>
                <a:gd name="connsiteY6" fmla="*/ 479718 h 502836"/>
                <a:gd name="connsiteX7" fmla="*/ 130640 w 187245"/>
                <a:gd name="connsiteY7" fmla="*/ 189432 h 502836"/>
                <a:gd name="connsiteX8" fmla="*/ 145155 w 187245"/>
                <a:gd name="connsiteY8" fmla="*/ 116861 h 502836"/>
                <a:gd name="connsiteX9" fmla="*/ 174183 w 187245"/>
                <a:gd name="connsiteY9" fmla="*/ 746 h 502836"/>
                <a:gd name="connsiteX10" fmla="*/ 58069 w 187245"/>
                <a:gd name="connsiteY10" fmla="*/ 29775 h 50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245" h="502836">
                  <a:moveTo>
                    <a:pt x="58069" y="29775"/>
                  </a:moveTo>
                  <a:lnTo>
                    <a:pt x="58069" y="29775"/>
                  </a:lnTo>
                  <a:cubicBezTo>
                    <a:pt x="38717" y="112023"/>
                    <a:pt x="4699" y="192154"/>
                    <a:pt x="12" y="276518"/>
                  </a:cubicBezTo>
                  <a:cubicBezTo>
                    <a:pt x="-837" y="291794"/>
                    <a:pt x="40236" y="276097"/>
                    <a:pt x="43555" y="291032"/>
                  </a:cubicBezTo>
                  <a:cubicBezTo>
                    <a:pt x="52016" y="329109"/>
                    <a:pt x="33878" y="368441"/>
                    <a:pt x="29040" y="407146"/>
                  </a:cubicBezTo>
                  <a:cubicBezTo>
                    <a:pt x="33878" y="436175"/>
                    <a:pt x="20947" y="475392"/>
                    <a:pt x="43555" y="494232"/>
                  </a:cubicBezTo>
                  <a:cubicBezTo>
                    <a:pt x="62507" y="510025"/>
                    <a:pt x="109349" y="503438"/>
                    <a:pt x="116126" y="479718"/>
                  </a:cubicBezTo>
                  <a:cubicBezTo>
                    <a:pt x="142742" y="386563"/>
                    <a:pt x="122914" y="286006"/>
                    <a:pt x="130640" y="189432"/>
                  </a:cubicBezTo>
                  <a:cubicBezTo>
                    <a:pt x="132607" y="164841"/>
                    <a:pt x="139608" y="140899"/>
                    <a:pt x="145155" y="116861"/>
                  </a:cubicBezTo>
                  <a:cubicBezTo>
                    <a:pt x="154126" y="77987"/>
                    <a:pt x="212888" y="-8931"/>
                    <a:pt x="174183" y="746"/>
                  </a:cubicBezTo>
                  <a:lnTo>
                    <a:pt x="58069" y="29775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5192593" y="2708576"/>
              <a:ext cx="93622" cy="164878"/>
            </a:xfrm>
            <a:custGeom>
              <a:avLst/>
              <a:gdLst>
                <a:gd name="connsiteX0" fmla="*/ 58069 w 187245"/>
                <a:gd name="connsiteY0" fmla="*/ 29775 h 502836"/>
                <a:gd name="connsiteX1" fmla="*/ 58069 w 187245"/>
                <a:gd name="connsiteY1" fmla="*/ 29775 h 502836"/>
                <a:gd name="connsiteX2" fmla="*/ 12 w 187245"/>
                <a:gd name="connsiteY2" fmla="*/ 276518 h 502836"/>
                <a:gd name="connsiteX3" fmla="*/ 43555 w 187245"/>
                <a:gd name="connsiteY3" fmla="*/ 291032 h 502836"/>
                <a:gd name="connsiteX4" fmla="*/ 29040 w 187245"/>
                <a:gd name="connsiteY4" fmla="*/ 407146 h 502836"/>
                <a:gd name="connsiteX5" fmla="*/ 43555 w 187245"/>
                <a:gd name="connsiteY5" fmla="*/ 494232 h 502836"/>
                <a:gd name="connsiteX6" fmla="*/ 116126 w 187245"/>
                <a:gd name="connsiteY6" fmla="*/ 479718 h 502836"/>
                <a:gd name="connsiteX7" fmla="*/ 130640 w 187245"/>
                <a:gd name="connsiteY7" fmla="*/ 189432 h 502836"/>
                <a:gd name="connsiteX8" fmla="*/ 145155 w 187245"/>
                <a:gd name="connsiteY8" fmla="*/ 116861 h 502836"/>
                <a:gd name="connsiteX9" fmla="*/ 174183 w 187245"/>
                <a:gd name="connsiteY9" fmla="*/ 746 h 502836"/>
                <a:gd name="connsiteX10" fmla="*/ 58069 w 187245"/>
                <a:gd name="connsiteY10" fmla="*/ 29775 h 50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245" h="502836">
                  <a:moveTo>
                    <a:pt x="58069" y="29775"/>
                  </a:moveTo>
                  <a:lnTo>
                    <a:pt x="58069" y="29775"/>
                  </a:lnTo>
                  <a:cubicBezTo>
                    <a:pt x="38717" y="112023"/>
                    <a:pt x="4699" y="192154"/>
                    <a:pt x="12" y="276518"/>
                  </a:cubicBezTo>
                  <a:cubicBezTo>
                    <a:pt x="-837" y="291794"/>
                    <a:pt x="40236" y="276097"/>
                    <a:pt x="43555" y="291032"/>
                  </a:cubicBezTo>
                  <a:cubicBezTo>
                    <a:pt x="52016" y="329109"/>
                    <a:pt x="33878" y="368441"/>
                    <a:pt x="29040" y="407146"/>
                  </a:cubicBezTo>
                  <a:cubicBezTo>
                    <a:pt x="33878" y="436175"/>
                    <a:pt x="20947" y="475392"/>
                    <a:pt x="43555" y="494232"/>
                  </a:cubicBezTo>
                  <a:cubicBezTo>
                    <a:pt x="62507" y="510025"/>
                    <a:pt x="109349" y="503438"/>
                    <a:pt x="116126" y="479718"/>
                  </a:cubicBezTo>
                  <a:cubicBezTo>
                    <a:pt x="142742" y="386563"/>
                    <a:pt x="122914" y="286006"/>
                    <a:pt x="130640" y="189432"/>
                  </a:cubicBezTo>
                  <a:cubicBezTo>
                    <a:pt x="132607" y="164841"/>
                    <a:pt x="139608" y="140899"/>
                    <a:pt x="145155" y="116861"/>
                  </a:cubicBezTo>
                  <a:cubicBezTo>
                    <a:pt x="154126" y="77987"/>
                    <a:pt x="212888" y="-8931"/>
                    <a:pt x="174183" y="746"/>
                  </a:cubicBezTo>
                  <a:lnTo>
                    <a:pt x="58069" y="29775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5040193" y="2909066"/>
              <a:ext cx="93622" cy="164878"/>
            </a:xfrm>
            <a:custGeom>
              <a:avLst/>
              <a:gdLst>
                <a:gd name="connsiteX0" fmla="*/ 58069 w 187245"/>
                <a:gd name="connsiteY0" fmla="*/ 29775 h 502836"/>
                <a:gd name="connsiteX1" fmla="*/ 58069 w 187245"/>
                <a:gd name="connsiteY1" fmla="*/ 29775 h 502836"/>
                <a:gd name="connsiteX2" fmla="*/ 12 w 187245"/>
                <a:gd name="connsiteY2" fmla="*/ 276518 h 502836"/>
                <a:gd name="connsiteX3" fmla="*/ 43555 w 187245"/>
                <a:gd name="connsiteY3" fmla="*/ 291032 h 502836"/>
                <a:gd name="connsiteX4" fmla="*/ 29040 w 187245"/>
                <a:gd name="connsiteY4" fmla="*/ 407146 h 502836"/>
                <a:gd name="connsiteX5" fmla="*/ 43555 w 187245"/>
                <a:gd name="connsiteY5" fmla="*/ 494232 h 502836"/>
                <a:gd name="connsiteX6" fmla="*/ 116126 w 187245"/>
                <a:gd name="connsiteY6" fmla="*/ 479718 h 502836"/>
                <a:gd name="connsiteX7" fmla="*/ 130640 w 187245"/>
                <a:gd name="connsiteY7" fmla="*/ 189432 h 502836"/>
                <a:gd name="connsiteX8" fmla="*/ 145155 w 187245"/>
                <a:gd name="connsiteY8" fmla="*/ 116861 h 502836"/>
                <a:gd name="connsiteX9" fmla="*/ 174183 w 187245"/>
                <a:gd name="connsiteY9" fmla="*/ 746 h 502836"/>
                <a:gd name="connsiteX10" fmla="*/ 58069 w 187245"/>
                <a:gd name="connsiteY10" fmla="*/ 29775 h 50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245" h="502836">
                  <a:moveTo>
                    <a:pt x="58069" y="29775"/>
                  </a:moveTo>
                  <a:lnTo>
                    <a:pt x="58069" y="29775"/>
                  </a:lnTo>
                  <a:cubicBezTo>
                    <a:pt x="38717" y="112023"/>
                    <a:pt x="4699" y="192154"/>
                    <a:pt x="12" y="276518"/>
                  </a:cubicBezTo>
                  <a:cubicBezTo>
                    <a:pt x="-837" y="291794"/>
                    <a:pt x="40236" y="276097"/>
                    <a:pt x="43555" y="291032"/>
                  </a:cubicBezTo>
                  <a:cubicBezTo>
                    <a:pt x="52016" y="329109"/>
                    <a:pt x="33878" y="368441"/>
                    <a:pt x="29040" y="407146"/>
                  </a:cubicBezTo>
                  <a:cubicBezTo>
                    <a:pt x="33878" y="436175"/>
                    <a:pt x="20947" y="475392"/>
                    <a:pt x="43555" y="494232"/>
                  </a:cubicBezTo>
                  <a:cubicBezTo>
                    <a:pt x="62507" y="510025"/>
                    <a:pt x="109349" y="503438"/>
                    <a:pt x="116126" y="479718"/>
                  </a:cubicBezTo>
                  <a:cubicBezTo>
                    <a:pt x="142742" y="386563"/>
                    <a:pt x="122914" y="286006"/>
                    <a:pt x="130640" y="189432"/>
                  </a:cubicBezTo>
                  <a:cubicBezTo>
                    <a:pt x="132607" y="164841"/>
                    <a:pt x="139608" y="140899"/>
                    <a:pt x="145155" y="116861"/>
                  </a:cubicBezTo>
                  <a:cubicBezTo>
                    <a:pt x="154126" y="77987"/>
                    <a:pt x="212888" y="-8931"/>
                    <a:pt x="174183" y="746"/>
                  </a:cubicBezTo>
                  <a:lnTo>
                    <a:pt x="58069" y="29775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4803611" y="2382533"/>
              <a:ext cx="187245" cy="198036"/>
            </a:xfrm>
            <a:custGeom>
              <a:avLst/>
              <a:gdLst>
                <a:gd name="connsiteX0" fmla="*/ 58069 w 187245"/>
                <a:gd name="connsiteY0" fmla="*/ 29775 h 502836"/>
                <a:gd name="connsiteX1" fmla="*/ 58069 w 187245"/>
                <a:gd name="connsiteY1" fmla="*/ 29775 h 502836"/>
                <a:gd name="connsiteX2" fmla="*/ 12 w 187245"/>
                <a:gd name="connsiteY2" fmla="*/ 276518 h 502836"/>
                <a:gd name="connsiteX3" fmla="*/ 43555 w 187245"/>
                <a:gd name="connsiteY3" fmla="*/ 291032 h 502836"/>
                <a:gd name="connsiteX4" fmla="*/ 29040 w 187245"/>
                <a:gd name="connsiteY4" fmla="*/ 407146 h 502836"/>
                <a:gd name="connsiteX5" fmla="*/ 43555 w 187245"/>
                <a:gd name="connsiteY5" fmla="*/ 494232 h 502836"/>
                <a:gd name="connsiteX6" fmla="*/ 116126 w 187245"/>
                <a:gd name="connsiteY6" fmla="*/ 479718 h 502836"/>
                <a:gd name="connsiteX7" fmla="*/ 130640 w 187245"/>
                <a:gd name="connsiteY7" fmla="*/ 189432 h 502836"/>
                <a:gd name="connsiteX8" fmla="*/ 145155 w 187245"/>
                <a:gd name="connsiteY8" fmla="*/ 116861 h 502836"/>
                <a:gd name="connsiteX9" fmla="*/ 174183 w 187245"/>
                <a:gd name="connsiteY9" fmla="*/ 746 h 502836"/>
                <a:gd name="connsiteX10" fmla="*/ 58069 w 187245"/>
                <a:gd name="connsiteY10" fmla="*/ 29775 h 50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245" h="502836">
                  <a:moveTo>
                    <a:pt x="58069" y="29775"/>
                  </a:moveTo>
                  <a:lnTo>
                    <a:pt x="58069" y="29775"/>
                  </a:lnTo>
                  <a:cubicBezTo>
                    <a:pt x="38717" y="112023"/>
                    <a:pt x="4699" y="192154"/>
                    <a:pt x="12" y="276518"/>
                  </a:cubicBezTo>
                  <a:cubicBezTo>
                    <a:pt x="-837" y="291794"/>
                    <a:pt x="40236" y="276097"/>
                    <a:pt x="43555" y="291032"/>
                  </a:cubicBezTo>
                  <a:cubicBezTo>
                    <a:pt x="52016" y="329109"/>
                    <a:pt x="33878" y="368441"/>
                    <a:pt x="29040" y="407146"/>
                  </a:cubicBezTo>
                  <a:cubicBezTo>
                    <a:pt x="33878" y="436175"/>
                    <a:pt x="20947" y="475392"/>
                    <a:pt x="43555" y="494232"/>
                  </a:cubicBezTo>
                  <a:cubicBezTo>
                    <a:pt x="62507" y="510025"/>
                    <a:pt x="109349" y="503438"/>
                    <a:pt x="116126" y="479718"/>
                  </a:cubicBezTo>
                  <a:cubicBezTo>
                    <a:pt x="142742" y="386563"/>
                    <a:pt x="122914" y="286006"/>
                    <a:pt x="130640" y="189432"/>
                  </a:cubicBezTo>
                  <a:cubicBezTo>
                    <a:pt x="132607" y="164841"/>
                    <a:pt x="139608" y="140899"/>
                    <a:pt x="145155" y="116861"/>
                  </a:cubicBezTo>
                  <a:cubicBezTo>
                    <a:pt x="154126" y="77987"/>
                    <a:pt x="212888" y="-8931"/>
                    <a:pt x="174183" y="746"/>
                  </a:cubicBezTo>
                  <a:lnTo>
                    <a:pt x="58069" y="29775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5344993" y="2860976"/>
              <a:ext cx="93622" cy="164878"/>
            </a:xfrm>
            <a:custGeom>
              <a:avLst/>
              <a:gdLst>
                <a:gd name="connsiteX0" fmla="*/ 58069 w 187245"/>
                <a:gd name="connsiteY0" fmla="*/ 29775 h 502836"/>
                <a:gd name="connsiteX1" fmla="*/ 58069 w 187245"/>
                <a:gd name="connsiteY1" fmla="*/ 29775 h 502836"/>
                <a:gd name="connsiteX2" fmla="*/ 12 w 187245"/>
                <a:gd name="connsiteY2" fmla="*/ 276518 h 502836"/>
                <a:gd name="connsiteX3" fmla="*/ 43555 w 187245"/>
                <a:gd name="connsiteY3" fmla="*/ 291032 h 502836"/>
                <a:gd name="connsiteX4" fmla="*/ 29040 w 187245"/>
                <a:gd name="connsiteY4" fmla="*/ 407146 h 502836"/>
                <a:gd name="connsiteX5" fmla="*/ 43555 w 187245"/>
                <a:gd name="connsiteY5" fmla="*/ 494232 h 502836"/>
                <a:gd name="connsiteX6" fmla="*/ 116126 w 187245"/>
                <a:gd name="connsiteY6" fmla="*/ 479718 h 502836"/>
                <a:gd name="connsiteX7" fmla="*/ 130640 w 187245"/>
                <a:gd name="connsiteY7" fmla="*/ 189432 h 502836"/>
                <a:gd name="connsiteX8" fmla="*/ 145155 w 187245"/>
                <a:gd name="connsiteY8" fmla="*/ 116861 h 502836"/>
                <a:gd name="connsiteX9" fmla="*/ 174183 w 187245"/>
                <a:gd name="connsiteY9" fmla="*/ 746 h 502836"/>
                <a:gd name="connsiteX10" fmla="*/ 58069 w 187245"/>
                <a:gd name="connsiteY10" fmla="*/ 29775 h 50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245" h="502836">
                  <a:moveTo>
                    <a:pt x="58069" y="29775"/>
                  </a:moveTo>
                  <a:lnTo>
                    <a:pt x="58069" y="29775"/>
                  </a:lnTo>
                  <a:cubicBezTo>
                    <a:pt x="38717" y="112023"/>
                    <a:pt x="4699" y="192154"/>
                    <a:pt x="12" y="276518"/>
                  </a:cubicBezTo>
                  <a:cubicBezTo>
                    <a:pt x="-837" y="291794"/>
                    <a:pt x="40236" y="276097"/>
                    <a:pt x="43555" y="291032"/>
                  </a:cubicBezTo>
                  <a:cubicBezTo>
                    <a:pt x="52016" y="329109"/>
                    <a:pt x="33878" y="368441"/>
                    <a:pt x="29040" y="407146"/>
                  </a:cubicBezTo>
                  <a:cubicBezTo>
                    <a:pt x="33878" y="436175"/>
                    <a:pt x="20947" y="475392"/>
                    <a:pt x="43555" y="494232"/>
                  </a:cubicBezTo>
                  <a:cubicBezTo>
                    <a:pt x="62507" y="510025"/>
                    <a:pt x="109349" y="503438"/>
                    <a:pt x="116126" y="479718"/>
                  </a:cubicBezTo>
                  <a:cubicBezTo>
                    <a:pt x="142742" y="386563"/>
                    <a:pt x="122914" y="286006"/>
                    <a:pt x="130640" y="189432"/>
                  </a:cubicBezTo>
                  <a:cubicBezTo>
                    <a:pt x="132607" y="164841"/>
                    <a:pt x="139608" y="140899"/>
                    <a:pt x="145155" y="116861"/>
                  </a:cubicBezTo>
                  <a:cubicBezTo>
                    <a:pt x="154126" y="77987"/>
                    <a:pt x="212888" y="-8931"/>
                    <a:pt x="174183" y="746"/>
                  </a:cubicBezTo>
                  <a:lnTo>
                    <a:pt x="58069" y="29775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679454" y="1919545"/>
              <a:ext cx="1422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b="1" dirty="0" smtClean="0">
                  <a:solidFill>
                    <a:srgbClr val="002060"/>
                  </a:solidFill>
                </a:rPr>
                <a:t>Cholesterol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V="1">
              <a:off x="3725180" y="2721054"/>
              <a:ext cx="963403" cy="70794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24" name="Group 4123"/>
          <p:cNvGrpSpPr/>
          <p:nvPr/>
        </p:nvGrpSpPr>
        <p:grpSpPr>
          <a:xfrm>
            <a:off x="6106797" y="1124744"/>
            <a:ext cx="1057491" cy="760730"/>
            <a:chOff x="6106797" y="1124744"/>
            <a:chExt cx="1057491" cy="760730"/>
          </a:xfrm>
        </p:grpSpPr>
        <p:sp>
          <p:nvSpPr>
            <p:cNvPr id="54" name="TextBox 53"/>
            <p:cNvSpPr txBox="1"/>
            <p:nvPr/>
          </p:nvSpPr>
          <p:spPr>
            <a:xfrm>
              <a:off x="6317995" y="1124744"/>
              <a:ext cx="6985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 smtClean="0"/>
                <a:t>EGF</a:t>
              </a:r>
              <a:endParaRPr lang="en-US" b="1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6106797" y="1249406"/>
              <a:ext cx="144016" cy="26673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498940" y="1516142"/>
              <a:ext cx="6653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 err="1" smtClean="0"/>
                <a:t>GFs</a:t>
              </a:r>
              <a:endParaRPr lang="en-US" b="1" dirty="0"/>
            </a:p>
          </p:txBody>
        </p:sp>
        <p:sp>
          <p:nvSpPr>
            <p:cNvPr id="68" name="Oval 67"/>
            <p:cNvSpPr/>
            <p:nvPr/>
          </p:nvSpPr>
          <p:spPr>
            <a:xfrm>
              <a:off x="6259197" y="1401806"/>
              <a:ext cx="144016" cy="26673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6411597" y="1554206"/>
              <a:ext cx="144016" cy="26673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1" name="Curved Connector 80"/>
          <p:cNvCxnSpPr>
            <a:stCxn id="80" idx="2"/>
          </p:cNvCxnSpPr>
          <p:nvPr/>
        </p:nvCxnSpPr>
        <p:spPr>
          <a:xfrm rot="10800000">
            <a:off x="1885695" y="3025855"/>
            <a:ext cx="471541" cy="1378060"/>
          </a:xfrm>
          <a:prstGeom prst="curved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97" name="Group 4096"/>
          <p:cNvGrpSpPr/>
          <p:nvPr/>
        </p:nvGrpSpPr>
        <p:grpSpPr>
          <a:xfrm>
            <a:off x="2356829" y="3641430"/>
            <a:ext cx="1375355" cy="1233451"/>
            <a:chOff x="2356829" y="3641430"/>
            <a:chExt cx="1375355" cy="1233451"/>
          </a:xfrm>
        </p:grpSpPr>
        <p:sp>
          <p:nvSpPr>
            <p:cNvPr id="78" name="Freeform 77"/>
            <p:cNvSpPr/>
            <p:nvPr/>
          </p:nvSpPr>
          <p:spPr>
            <a:xfrm>
              <a:off x="3579784" y="3829459"/>
              <a:ext cx="152400" cy="252852"/>
            </a:xfrm>
            <a:custGeom>
              <a:avLst/>
              <a:gdLst>
                <a:gd name="connsiteX0" fmla="*/ 58069 w 187245"/>
                <a:gd name="connsiteY0" fmla="*/ 29775 h 502836"/>
                <a:gd name="connsiteX1" fmla="*/ 58069 w 187245"/>
                <a:gd name="connsiteY1" fmla="*/ 29775 h 502836"/>
                <a:gd name="connsiteX2" fmla="*/ 12 w 187245"/>
                <a:gd name="connsiteY2" fmla="*/ 276518 h 502836"/>
                <a:gd name="connsiteX3" fmla="*/ 43555 w 187245"/>
                <a:gd name="connsiteY3" fmla="*/ 291032 h 502836"/>
                <a:gd name="connsiteX4" fmla="*/ 29040 w 187245"/>
                <a:gd name="connsiteY4" fmla="*/ 407146 h 502836"/>
                <a:gd name="connsiteX5" fmla="*/ 43555 w 187245"/>
                <a:gd name="connsiteY5" fmla="*/ 494232 h 502836"/>
                <a:gd name="connsiteX6" fmla="*/ 116126 w 187245"/>
                <a:gd name="connsiteY6" fmla="*/ 479718 h 502836"/>
                <a:gd name="connsiteX7" fmla="*/ 130640 w 187245"/>
                <a:gd name="connsiteY7" fmla="*/ 189432 h 502836"/>
                <a:gd name="connsiteX8" fmla="*/ 145155 w 187245"/>
                <a:gd name="connsiteY8" fmla="*/ 116861 h 502836"/>
                <a:gd name="connsiteX9" fmla="*/ 174183 w 187245"/>
                <a:gd name="connsiteY9" fmla="*/ 746 h 502836"/>
                <a:gd name="connsiteX10" fmla="*/ 58069 w 187245"/>
                <a:gd name="connsiteY10" fmla="*/ 29775 h 50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245" h="502836">
                  <a:moveTo>
                    <a:pt x="58069" y="29775"/>
                  </a:moveTo>
                  <a:lnTo>
                    <a:pt x="58069" y="29775"/>
                  </a:lnTo>
                  <a:cubicBezTo>
                    <a:pt x="38717" y="112023"/>
                    <a:pt x="4699" y="192154"/>
                    <a:pt x="12" y="276518"/>
                  </a:cubicBezTo>
                  <a:cubicBezTo>
                    <a:pt x="-837" y="291794"/>
                    <a:pt x="40236" y="276097"/>
                    <a:pt x="43555" y="291032"/>
                  </a:cubicBezTo>
                  <a:cubicBezTo>
                    <a:pt x="52016" y="329109"/>
                    <a:pt x="33878" y="368441"/>
                    <a:pt x="29040" y="407146"/>
                  </a:cubicBezTo>
                  <a:cubicBezTo>
                    <a:pt x="33878" y="436175"/>
                    <a:pt x="20947" y="475392"/>
                    <a:pt x="43555" y="494232"/>
                  </a:cubicBezTo>
                  <a:cubicBezTo>
                    <a:pt x="62507" y="510025"/>
                    <a:pt x="109349" y="503438"/>
                    <a:pt x="116126" y="479718"/>
                  </a:cubicBezTo>
                  <a:cubicBezTo>
                    <a:pt x="142742" y="386563"/>
                    <a:pt x="122914" y="286006"/>
                    <a:pt x="130640" y="189432"/>
                  </a:cubicBezTo>
                  <a:cubicBezTo>
                    <a:pt x="132607" y="164841"/>
                    <a:pt x="139608" y="140899"/>
                    <a:pt x="145155" y="116861"/>
                  </a:cubicBezTo>
                  <a:cubicBezTo>
                    <a:pt x="154126" y="77987"/>
                    <a:pt x="212888" y="-8931"/>
                    <a:pt x="174183" y="746"/>
                  </a:cubicBezTo>
                  <a:lnTo>
                    <a:pt x="58069" y="29775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 rot="360000">
              <a:off x="2356829" y="4158158"/>
              <a:ext cx="148180" cy="50700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2685524" y="4516979"/>
              <a:ext cx="144016" cy="357902"/>
              <a:chOff x="5364088" y="4585519"/>
              <a:chExt cx="144016" cy="357902"/>
            </a:xfrm>
          </p:grpSpPr>
          <p:sp>
            <p:nvSpPr>
              <p:cNvPr id="99" name="Oval 98"/>
              <p:cNvSpPr/>
              <p:nvPr/>
            </p:nvSpPr>
            <p:spPr>
              <a:xfrm>
                <a:off x="5391804" y="4585519"/>
                <a:ext cx="87778" cy="17466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Freeform 99"/>
              <p:cNvSpPr/>
              <p:nvPr/>
            </p:nvSpPr>
            <p:spPr>
              <a:xfrm>
                <a:off x="5508104" y="4653136"/>
                <a:ext cx="0" cy="290285"/>
              </a:xfrm>
              <a:custGeom>
                <a:avLst/>
                <a:gdLst>
                  <a:gd name="connsiteX0" fmla="*/ 0 w 0"/>
                  <a:gd name="connsiteY0" fmla="*/ 0 h 290285"/>
                  <a:gd name="connsiteX1" fmla="*/ 0 w 0"/>
                  <a:gd name="connsiteY1" fmla="*/ 290285 h 290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290285">
                    <a:moveTo>
                      <a:pt x="0" y="0"/>
                    </a:moveTo>
                    <a:lnTo>
                      <a:pt x="0" y="29028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 100"/>
              <p:cNvSpPr/>
              <p:nvPr/>
            </p:nvSpPr>
            <p:spPr>
              <a:xfrm>
                <a:off x="5364088" y="4650883"/>
                <a:ext cx="0" cy="290285"/>
              </a:xfrm>
              <a:custGeom>
                <a:avLst/>
                <a:gdLst>
                  <a:gd name="connsiteX0" fmla="*/ 0 w 0"/>
                  <a:gd name="connsiteY0" fmla="*/ 0 h 290285"/>
                  <a:gd name="connsiteX1" fmla="*/ 0 w 0"/>
                  <a:gd name="connsiteY1" fmla="*/ 290285 h 290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290285">
                    <a:moveTo>
                      <a:pt x="0" y="0"/>
                    </a:moveTo>
                    <a:lnTo>
                      <a:pt x="0" y="29028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3435768" y="3641430"/>
              <a:ext cx="144016" cy="357902"/>
              <a:chOff x="5364088" y="4585519"/>
              <a:chExt cx="144016" cy="357902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5391804" y="4585519"/>
                <a:ext cx="87778" cy="17466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Freeform 103"/>
              <p:cNvSpPr/>
              <p:nvPr/>
            </p:nvSpPr>
            <p:spPr>
              <a:xfrm>
                <a:off x="5508104" y="4653136"/>
                <a:ext cx="0" cy="290285"/>
              </a:xfrm>
              <a:custGeom>
                <a:avLst/>
                <a:gdLst>
                  <a:gd name="connsiteX0" fmla="*/ 0 w 0"/>
                  <a:gd name="connsiteY0" fmla="*/ 0 h 290285"/>
                  <a:gd name="connsiteX1" fmla="*/ 0 w 0"/>
                  <a:gd name="connsiteY1" fmla="*/ 290285 h 290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290285">
                    <a:moveTo>
                      <a:pt x="0" y="0"/>
                    </a:moveTo>
                    <a:lnTo>
                      <a:pt x="0" y="29028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Freeform 104"/>
              <p:cNvSpPr/>
              <p:nvPr/>
            </p:nvSpPr>
            <p:spPr>
              <a:xfrm>
                <a:off x="5364088" y="4650883"/>
                <a:ext cx="0" cy="290285"/>
              </a:xfrm>
              <a:custGeom>
                <a:avLst/>
                <a:gdLst>
                  <a:gd name="connsiteX0" fmla="*/ 0 w 0"/>
                  <a:gd name="connsiteY0" fmla="*/ 0 h 290285"/>
                  <a:gd name="connsiteX1" fmla="*/ 0 w 0"/>
                  <a:gd name="connsiteY1" fmla="*/ 290285 h 290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290285">
                    <a:moveTo>
                      <a:pt x="0" y="0"/>
                    </a:moveTo>
                    <a:lnTo>
                      <a:pt x="0" y="29028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096" name="Group 4095"/>
          <p:cNvGrpSpPr/>
          <p:nvPr/>
        </p:nvGrpSpPr>
        <p:grpSpPr>
          <a:xfrm>
            <a:off x="2939747" y="3921553"/>
            <a:ext cx="1135252" cy="1158140"/>
            <a:chOff x="5444883" y="4763224"/>
            <a:chExt cx="1135252" cy="1158140"/>
          </a:xfrm>
        </p:grpSpPr>
        <p:sp>
          <p:nvSpPr>
            <p:cNvPr id="89" name="Freeform 88"/>
            <p:cNvSpPr/>
            <p:nvPr/>
          </p:nvSpPr>
          <p:spPr>
            <a:xfrm>
              <a:off x="6409107" y="5281493"/>
              <a:ext cx="89833" cy="449943"/>
            </a:xfrm>
            <a:custGeom>
              <a:avLst/>
              <a:gdLst>
                <a:gd name="connsiteX0" fmla="*/ 75115 w 89833"/>
                <a:gd name="connsiteY0" fmla="*/ 0 h 449943"/>
                <a:gd name="connsiteX1" fmla="*/ 17058 w 89833"/>
                <a:gd name="connsiteY1" fmla="*/ 406400 h 449943"/>
                <a:gd name="connsiteX2" fmla="*/ 46087 w 89833"/>
                <a:gd name="connsiteY2" fmla="*/ 449943 h 449943"/>
                <a:gd name="connsiteX3" fmla="*/ 75115 w 89833"/>
                <a:gd name="connsiteY3" fmla="*/ 130629 h 449943"/>
                <a:gd name="connsiteX4" fmla="*/ 89629 w 89833"/>
                <a:gd name="connsiteY4" fmla="*/ 58058 h 449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833" h="449943">
                  <a:moveTo>
                    <a:pt x="75115" y="0"/>
                  </a:moveTo>
                  <a:cubicBezTo>
                    <a:pt x="10420" y="207026"/>
                    <a:pt x="-22331" y="209456"/>
                    <a:pt x="17058" y="406400"/>
                  </a:cubicBezTo>
                  <a:cubicBezTo>
                    <a:pt x="20479" y="423505"/>
                    <a:pt x="36411" y="435429"/>
                    <a:pt x="46087" y="449943"/>
                  </a:cubicBezTo>
                  <a:cubicBezTo>
                    <a:pt x="85877" y="290781"/>
                    <a:pt x="41471" y="483899"/>
                    <a:pt x="75115" y="130629"/>
                  </a:cubicBezTo>
                  <a:cubicBezTo>
                    <a:pt x="92689" y="-53899"/>
                    <a:pt x="89629" y="185745"/>
                    <a:pt x="89629" y="58058"/>
                  </a:cubicBezTo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5444883" y="4763224"/>
              <a:ext cx="1135252" cy="1158140"/>
              <a:chOff x="3004700" y="4016947"/>
              <a:chExt cx="1135252" cy="1158140"/>
            </a:xfrm>
          </p:grpSpPr>
          <p:sp>
            <p:nvSpPr>
              <p:cNvPr id="33" name="Freeform 32"/>
              <p:cNvSpPr/>
              <p:nvPr/>
            </p:nvSpPr>
            <p:spPr>
              <a:xfrm>
                <a:off x="3340299" y="4328636"/>
                <a:ext cx="478971" cy="232228"/>
              </a:xfrm>
              <a:custGeom>
                <a:avLst/>
                <a:gdLst>
                  <a:gd name="connsiteX0" fmla="*/ 0 w 478971"/>
                  <a:gd name="connsiteY0" fmla="*/ 72571 h 232228"/>
                  <a:gd name="connsiteX1" fmla="*/ 0 w 478971"/>
                  <a:gd name="connsiteY1" fmla="*/ 72571 h 232228"/>
                  <a:gd name="connsiteX2" fmla="*/ 232229 w 478971"/>
                  <a:gd name="connsiteY2" fmla="*/ 101600 h 232228"/>
                  <a:gd name="connsiteX3" fmla="*/ 246743 w 478971"/>
                  <a:gd name="connsiteY3" fmla="*/ 145143 h 232228"/>
                  <a:gd name="connsiteX4" fmla="*/ 304800 w 478971"/>
                  <a:gd name="connsiteY4" fmla="*/ 232228 h 232228"/>
                  <a:gd name="connsiteX5" fmla="*/ 406400 w 478971"/>
                  <a:gd name="connsiteY5" fmla="*/ 217714 h 232228"/>
                  <a:gd name="connsiteX6" fmla="*/ 420914 w 478971"/>
                  <a:gd name="connsiteY6" fmla="*/ 159657 h 232228"/>
                  <a:gd name="connsiteX7" fmla="*/ 478971 w 478971"/>
                  <a:gd name="connsiteY7" fmla="*/ 87085 h 232228"/>
                  <a:gd name="connsiteX8" fmla="*/ 348343 w 478971"/>
                  <a:gd name="connsiteY8" fmla="*/ 72571 h 232228"/>
                  <a:gd name="connsiteX9" fmla="*/ 217714 w 478971"/>
                  <a:gd name="connsiteY9" fmla="*/ 0 h 232228"/>
                  <a:gd name="connsiteX10" fmla="*/ 72571 w 478971"/>
                  <a:gd name="connsiteY10" fmla="*/ 0 h 232228"/>
                  <a:gd name="connsiteX11" fmla="*/ 14514 w 478971"/>
                  <a:gd name="connsiteY11" fmla="*/ 159657 h 232228"/>
                  <a:gd name="connsiteX12" fmla="*/ 130629 w 478971"/>
                  <a:gd name="connsiteY12" fmla="*/ 130628 h 232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8971" h="232228">
                    <a:moveTo>
                      <a:pt x="0" y="72571"/>
                    </a:moveTo>
                    <a:lnTo>
                      <a:pt x="0" y="72571"/>
                    </a:lnTo>
                    <a:cubicBezTo>
                      <a:pt x="77410" y="82247"/>
                      <a:pt x="157387" y="79587"/>
                      <a:pt x="232229" y="101600"/>
                    </a:cubicBezTo>
                    <a:cubicBezTo>
                      <a:pt x="246907" y="105917"/>
                      <a:pt x="242540" y="130432"/>
                      <a:pt x="246743" y="145143"/>
                    </a:cubicBezTo>
                    <a:cubicBezTo>
                      <a:pt x="268795" y="222328"/>
                      <a:pt x="241767" y="190207"/>
                      <a:pt x="304800" y="232228"/>
                    </a:cubicBezTo>
                    <a:cubicBezTo>
                      <a:pt x="338667" y="227390"/>
                      <a:pt x="377390" y="235845"/>
                      <a:pt x="406400" y="217714"/>
                    </a:cubicBezTo>
                    <a:cubicBezTo>
                      <a:pt x="423316" y="207142"/>
                      <a:pt x="413056" y="177992"/>
                      <a:pt x="420914" y="159657"/>
                    </a:cubicBezTo>
                    <a:cubicBezTo>
                      <a:pt x="434645" y="127617"/>
                      <a:pt x="455563" y="110494"/>
                      <a:pt x="478971" y="87085"/>
                    </a:cubicBezTo>
                    <a:lnTo>
                      <a:pt x="348343" y="72571"/>
                    </a:lnTo>
                    <a:lnTo>
                      <a:pt x="217714" y="0"/>
                    </a:lnTo>
                    <a:lnTo>
                      <a:pt x="72571" y="0"/>
                    </a:lnTo>
                    <a:lnTo>
                      <a:pt x="14514" y="159657"/>
                    </a:lnTo>
                    <a:lnTo>
                      <a:pt x="130629" y="130628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Freeform 69"/>
              <p:cNvSpPr/>
              <p:nvPr/>
            </p:nvSpPr>
            <p:spPr>
              <a:xfrm>
                <a:off x="3725180" y="4285591"/>
                <a:ext cx="203200" cy="409969"/>
              </a:xfrm>
              <a:custGeom>
                <a:avLst/>
                <a:gdLst>
                  <a:gd name="connsiteX0" fmla="*/ 130629 w 203200"/>
                  <a:gd name="connsiteY0" fmla="*/ 18083 h 409969"/>
                  <a:gd name="connsiteX1" fmla="*/ 0 w 203200"/>
                  <a:gd name="connsiteY1" fmla="*/ 366426 h 409969"/>
                  <a:gd name="connsiteX2" fmla="*/ 14515 w 203200"/>
                  <a:gd name="connsiteY2" fmla="*/ 409969 h 409969"/>
                  <a:gd name="connsiteX3" fmla="*/ 188686 w 203200"/>
                  <a:gd name="connsiteY3" fmla="*/ 322883 h 409969"/>
                  <a:gd name="connsiteX4" fmla="*/ 203200 w 203200"/>
                  <a:gd name="connsiteY4" fmla="*/ 279341 h 409969"/>
                  <a:gd name="connsiteX5" fmla="*/ 174172 w 203200"/>
                  <a:gd name="connsiteY5" fmla="*/ 192255 h 409969"/>
                  <a:gd name="connsiteX6" fmla="*/ 116115 w 203200"/>
                  <a:gd name="connsiteY6" fmla="*/ 264826 h 409969"/>
                  <a:gd name="connsiteX7" fmla="*/ 101600 w 203200"/>
                  <a:gd name="connsiteY7" fmla="*/ 163226 h 409969"/>
                  <a:gd name="connsiteX8" fmla="*/ 159657 w 203200"/>
                  <a:gd name="connsiteY8" fmla="*/ 148712 h 409969"/>
                  <a:gd name="connsiteX9" fmla="*/ 203200 w 203200"/>
                  <a:gd name="connsiteY9" fmla="*/ 105169 h 409969"/>
                  <a:gd name="connsiteX10" fmla="*/ 116115 w 203200"/>
                  <a:gd name="connsiteY10" fmla="*/ 47112 h 409969"/>
                  <a:gd name="connsiteX11" fmla="*/ 130629 w 203200"/>
                  <a:gd name="connsiteY11" fmla="*/ 18083 h 409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3200" h="409969">
                    <a:moveTo>
                      <a:pt x="130629" y="18083"/>
                    </a:moveTo>
                    <a:cubicBezTo>
                      <a:pt x="111277" y="71302"/>
                      <a:pt x="0" y="253250"/>
                      <a:pt x="0" y="366426"/>
                    </a:cubicBezTo>
                    <a:cubicBezTo>
                      <a:pt x="0" y="381726"/>
                      <a:pt x="9677" y="395455"/>
                      <a:pt x="14515" y="409969"/>
                    </a:cubicBezTo>
                    <a:cubicBezTo>
                      <a:pt x="212591" y="391962"/>
                      <a:pt x="157298" y="448437"/>
                      <a:pt x="188686" y="322883"/>
                    </a:cubicBezTo>
                    <a:cubicBezTo>
                      <a:pt x="192397" y="308041"/>
                      <a:pt x="198362" y="293855"/>
                      <a:pt x="203200" y="279341"/>
                    </a:cubicBezTo>
                    <a:cubicBezTo>
                      <a:pt x="193524" y="250312"/>
                      <a:pt x="198065" y="211370"/>
                      <a:pt x="174172" y="192255"/>
                    </a:cubicBezTo>
                    <a:cubicBezTo>
                      <a:pt x="139618" y="164611"/>
                      <a:pt x="117096" y="261882"/>
                      <a:pt x="116115" y="264826"/>
                    </a:cubicBezTo>
                    <a:cubicBezTo>
                      <a:pt x="103975" y="240546"/>
                      <a:pt x="63464" y="193735"/>
                      <a:pt x="101600" y="163226"/>
                    </a:cubicBezTo>
                    <a:cubicBezTo>
                      <a:pt x="117177" y="150765"/>
                      <a:pt x="140305" y="153550"/>
                      <a:pt x="159657" y="148712"/>
                    </a:cubicBezTo>
                    <a:cubicBezTo>
                      <a:pt x="174171" y="134198"/>
                      <a:pt x="203200" y="125695"/>
                      <a:pt x="203200" y="105169"/>
                    </a:cubicBezTo>
                    <a:cubicBezTo>
                      <a:pt x="203200" y="71444"/>
                      <a:pt x="138613" y="52736"/>
                      <a:pt x="116115" y="47112"/>
                    </a:cubicBezTo>
                    <a:cubicBezTo>
                      <a:pt x="111421" y="45939"/>
                      <a:pt x="149981" y="-35136"/>
                      <a:pt x="130629" y="18083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 70"/>
              <p:cNvSpPr/>
              <p:nvPr/>
            </p:nvSpPr>
            <p:spPr>
              <a:xfrm>
                <a:off x="3004700" y="4490575"/>
                <a:ext cx="89833" cy="449943"/>
              </a:xfrm>
              <a:custGeom>
                <a:avLst/>
                <a:gdLst>
                  <a:gd name="connsiteX0" fmla="*/ 75115 w 89833"/>
                  <a:gd name="connsiteY0" fmla="*/ 0 h 449943"/>
                  <a:gd name="connsiteX1" fmla="*/ 17058 w 89833"/>
                  <a:gd name="connsiteY1" fmla="*/ 406400 h 449943"/>
                  <a:gd name="connsiteX2" fmla="*/ 46087 w 89833"/>
                  <a:gd name="connsiteY2" fmla="*/ 449943 h 449943"/>
                  <a:gd name="connsiteX3" fmla="*/ 75115 w 89833"/>
                  <a:gd name="connsiteY3" fmla="*/ 130629 h 449943"/>
                  <a:gd name="connsiteX4" fmla="*/ 89629 w 89833"/>
                  <a:gd name="connsiteY4" fmla="*/ 58058 h 449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833" h="449943">
                    <a:moveTo>
                      <a:pt x="75115" y="0"/>
                    </a:moveTo>
                    <a:cubicBezTo>
                      <a:pt x="10420" y="207026"/>
                      <a:pt x="-22331" y="209456"/>
                      <a:pt x="17058" y="406400"/>
                    </a:cubicBezTo>
                    <a:cubicBezTo>
                      <a:pt x="20479" y="423505"/>
                      <a:pt x="36411" y="435429"/>
                      <a:pt x="46087" y="449943"/>
                    </a:cubicBezTo>
                    <a:cubicBezTo>
                      <a:pt x="85877" y="290781"/>
                      <a:pt x="41471" y="483899"/>
                      <a:pt x="75115" y="130629"/>
                    </a:cubicBezTo>
                    <a:cubicBezTo>
                      <a:pt x="92689" y="-53899"/>
                      <a:pt x="89629" y="185745"/>
                      <a:pt x="89629" y="58058"/>
                    </a:cubicBezTo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reeform 71"/>
              <p:cNvSpPr/>
              <p:nvPr/>
            </p:nvSpPr>
            <p:spPr>
              <a:xfrm>
                <a:off x="3204715" y="4585519"/>
                <a:ext cx="296444" cy="349338"/>
              </a:xfrm>
              <a:custGeom>
                <a:avLst/>
                <a:gdLst>
                  <a:gd name="connsiteX0" fmla="*/ 78284 w 296444"/>
                  <a:gd name="connsiteY0" fmla="*/ 15510 h 349338"/>
                  <a:gd name="connsiteX1" fmla="*/ 20227 w 296444"/>
                  <a:gd name="connsiteY1" fmla="*/ 334824 h 349338"/>
                  <a:gd name="connsiteX2" fmla="*/ 78284 w 296444"/>
                  <a:gd name="connsiteY2" fmla="*/ 349338 h 349338"/>
                  <a:gd name="connsiteX3" fmla="*/ 281484 w 296444"/>
                  <a:gd name="connsiteY3" fmla="*/ 334824 h 349338"/>
                  <a:gd name="connsiteX4" fmla="*/ 295999 w 296444"/>
                  <a:gd name="connsiteY4" fmla="*/ 276767 h 349338"/>
                  <a:gd name="connsiteX5" fmla="*/ 281484 w 296444"/>
                  <a:gd name="connsiteY5" fmla="*/ 131624 h 349338"/>
                  <a:gd name="connsiteX6" fmla="*/ 266970 w 296444"/>
                  <a:gd name="connsiteY6" fmla="*/ 73567 h 349338"/>
                  <a:gd name="connsiteX7" fmla="*/ 78284 w 296444"/>
                  <a:gd name="connsiteY7" fmla="*/ 15510 h 349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444" h="349338">
                    <a:moveTo>
                      <a:pt x="78284" y="15510"/>
                    </a:moveTo>
                    <a:cubicBezTo>
                      <a:pt x="37160" y="59053"/>
                      <a:pt x="-35467" y="256852"/>
                      <a:pt x="20227" y="334824"/>
                    </a:cubicBezTo>
                    <a:cubicBezTo>
                      <a:pt x="31821" y="351056"/>
                      <a:pt x="58932" y="344500"/>
                      <a:pt x="78284" y="349338"/>
                    </a:cubicBezTo>
                    <a:cubicBezTo>
                      <a:pt x="146017" y="344500"/>
                      <a:pt x="217063" y="356298"/>
                      <a:pt x="281484" y="334824"/>
                    </a:cubicBezTo>
                    <a:cubicBezTo>
                      <a:pt x="300408" y="328516"/>
                      <a:pt x="295999" y="296715"/>
                      <a:pt x="295999" y="276767"/>
                    </a:cubicBezTo>
                    <a:cubicBezTo>
                      <a:pt x="295999" y="228145"/>
                      <a:pt x="288360" y="179758"/>
                      <a:pt x="281484" y="131624"/>
                    </a:cubicBezTo>
                    <a:cubicBezTo>
                      <a:pt x="278663" y="111877"/>
                      <a:pt x="279740" y="88891"/>
                      <a:pt x="266970" y="73567"/>
                    </a:cubicBezTo>
                    <a:cubicBezTo>
                      <a:pt x="230158" y="29392"/>
                      <a:pt x="119408" y="-28033"/>
                      <a:pt x="78284" y="1551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3784364" y="4016947"/>
                <a:ext cx="144016" cy="357902"/>
                <a:chOff x="5364088" y="4585519"/>
                <a:chExt cx="144016" cy="357902"/>
              </a:xfrm>
            </p:grpSpPr>
            <p:sp>
              <p:nvSpPr>
                <p:cNvPr id="73" name="Oval 72"/>
                <p:cNvSpPr/>
                <p:nvPr/>
              </p:nvSpPr>
              <p:spPr>
                <a:xfrm>
                  <a:off x="5391804" y="4585519"/>
                  <a:ext cx="87778" cy="17466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Freeform 73"/>
                <p:cNvSpPr/>
                <p:nvPr/>
              </p:nvSpPr>
              <p:spPr>
                <a:xfrm>
                  <a:off x="5508104" y="4653136"/>
                  <a:ext cx="0" cy="290285"/>
                </a:xfrm>
                <a:custGeom>
                  <a:avLst/>
                  <a:gdLst>
                    <a:gd name="connsiteX0" fmla="*/ 0 w 0"/>
                    <a:gd name="connsiteY0" fmla="*/ 0 h 290285"/>
                    <a:gd name="connsiteX1" fmla="*/ 0 w 0"/>
                    <a:gd name="connsiteY1" fmla="*/ 290285 h 290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290285">
                      <a:moveTo>
                        <a:pt x="0" y="0"/>
                      </a:moveTo>
                      <a:lnTo>
                        <a:pt x="0" y="29028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Freeform 75"/>
                <p:cNvSpPr/>
                <p:nvPr/>
              </p:nvSpPr>
              <p:spPr>
                <a:xfrm>
                  <a:off x="5364088" y="4650883"/>
                  <a:ext cx="0" cy="290285"/>
                </a:xfrm>
                <a:custGeom>
                  <a:avLst/>
                  <a:gdLst>
                    <a:gd name="connsiteX0" fmla="*/ 0 w 0"/>
                    <a:gd name="connsiteY0" fmla="*/ 0 h 290285"/>
                    <a:gd name="connsiteX1" fmla="*/ 0 w 0"/>
                    <a:gd name="connsiteY1" fmla="*/ 290285 h 290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290285">
                      <a:moveTo>
                        <a:pt x="0" y="0"/>
                      </a:moveTo>
                      <a:lnTo>
                        <a:pt x="0" y="29028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9" name="Freeform 78"/>
              <p:cNvSpPr/>
              <p:nvPr/>
            </p:nvSpPr>
            <p:spPr>
              <a:xfrm>
                <a:off x="3503584" y="4173679"/>
                <a:ext cx="152400" cy="252852"/>
              </a:xfrm>
              <a:custGeom>
                <a:avLst/>
                <a:gdLst>
                  <a:gd name="connsiteX0" fmla="*/ 58069 w 187245"/>
                  <a:gd name="connsiteY0" fmla="*/ 29775 h 502836"/>
                  <a:gd name="connsiteX1" fmla="*/ 58069 w 187245"/>
                  <a:gd name="connsiteY1" fmla="*/ 29775 h 502836"/>
                  <a:gd name="connsiteX2" fmla="*/ 12 w 187245"/>
                  <a:gd name="connsiteY2" fmla="*/ 276518 h 502836"/>
                  <a:gd name="connsiteX3" fmla="*/ 43555 w 187245"/>
                  <a:gd name="connsiteY3" fmla="*/ 291032 h 502836"/>
                  <a:gd name="connsiteX4" fmla="*/ 29040 w 187245"/>
                  <a:gd name="connsiteY4" fmla="*/ 407146 h 502836"/>
                  <a:gd name="connsiteX5" fmla="*/ 43555 w 187245"/>
                  <a:gd name="connsiteY5" fmla="*/ 494232 h 502836"/>
                  <a:gd name="connsiteX6" fmla="*/ 116126 w 187245"/>
                  <a:gd name="connsiteY6" fmla="*/ 479718 h 502836"/>
                  <a:gd name="connsiteX7" fmla="*/ 130640 w 187245"/>
                  <a:gd name="connsiteY7" fmla="*/ 189432 h 502836"/>
                  <a:gd name="connsiteX8" fmla="*/ 145155 w 187245"/>
                  <a:gd name="connsiteY8" fmla="*/ 116861 h 502836"/>
                  <a:gd name="connsiteX9" fmla="*/ 174183 w 187245"/>
                  <a:gd name="connsiteY9" fmla="*/ 746 h 502836"/>
                  <a:gd name="connsiteX10" fmla="*/ 58069 w 187245"/>
                  <a:gd name="connsiteY10" fmla="*/ 29775 h 502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7245" h="502836">
                    <a:moveTo>
                      <a:pt x="58069" y="29775"/>
                    </a:moveTo>
                    <a:lnTo>
                      <a:pt x="58069" y="29775"/>
                    </a:lnTo>
                    <a:cubicBezTo>
                      <a:pt x="38717" y="112023"/>
                      <a:pt x="4699" y="192154"/>
                      <a:pt x="12" y="276518"/>
                    </a:cubicBezTo>
                    <a:cubicBezTo>
                      <a:pt x="-837" y="291794"/>
                      <a:pt x="40236" y="276097"/>
                      <a:pt x="43555" y="291032"/>
                    </a:cubicBezTo>
                    <a:cubicBezTo>
                      <a:pt x="52016" y="329109"/>
                      <a:pt x="33878" y="368441"/>
                      <a:pt x="29040" y="407146"/>
                    </a:cubicBezTo>
                    <a:cubicBezTo>
                      <a:pt x="33878" y="436175"/>
                      <a:pt x="20947" y="475392"/>
                      <a:pt x="43555" y="494232"/>
                    </a:cubicBezTo>
                    <a:cubicBezTo>
                      <a:pt x="62507" y="510025"/>
                      <a:pt x="109349" y="503438"/>
                      <a:pt x="116126" y="479718"/>
                    </a:cubicBezTo>
                    <a:cubicBezTo>
                      <a:pt x="142742" y="386563"/>
                      <a:pt x="122914" y="286006"/>
                      <a:pt x="130640" y="189432"/>
                    </a:cubicBezTo>
                    <a:cubicBezTo>
                      <a:pt x="132607" y="164841"/>
                      <a:pt x="139608" y="140899"/>
                      <a:pt x="145155" y="116861"/>
                    </a:cubicBezTo>
                    <a:cubicBezTo>
                      <a:pt x="154126" y="77987"/>
                      <a:pt x="212888" y="-8931"/>
                      <a:pt x="174183" y="746"/>
                    </a:cubicBezTo>
                    <a:lnTo>
                      <a:pt x="58069" y="29775"/>
                    </a:lnTo>
                    <a:close/>
                  </a:path>
                </a:pathLst>
              </a:cu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Freeform 85"/>
              <p:cNvSpPr/>
              <p:nvPr/>
            </p:nvSpPr>
            <p:spPr>
              <a:xfrm>
                <a:off x="3157100" y="4642975"/>
                <a:ext cx="89833" cy="449943"/>
              </a:xfrm>
              <a:custGeom>
                <a:avLst/>
                <a:gdLst>
                  <a:gd name="connsiteX0" fmla="*/ 75115 w 89833"/>
                  <a:gd name="connsiteY0" fmla="*/ 0 h 449943"/>
                  <a:gd name="connsiteX1" fmla="*/ 17058 w 89833"/>
                  <a:gd name="connsiteY1" fmla="*/ 406400 h 449943"/>
                  <a:gd name="connsiteX2" fmla="*/ 46087 w 89833"/>
                  <a:gd name="connsiteY2" fmla="*/ 449943 h 449943"/>
                  <a:gd name="connsiteX3" fmla="*/ 75115 w 89833"/>
                  <a:gd name="connsiteY3" fmla="*/ 130629 h 449943"/>
                  <a:gd name="connsiteX4" fmla="*/ 89629 w 89833"/>
                  <a:gd name="connsiteY4" fmla="*/ 58058 h 449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833" h="449943">
                    <a:moveTo>
                      <a:pt x="75115" y="0"/>
                    </a:moveTo>
                    <a:cubicBezTo>
                      <a:pt x="10420" y="207026"/>
                      <a:pt x="-22331" y="209456"/>
                      <a:pt x="17058" y="406400"/>
                    </a:cubicBezTo>
                    <a:cubicBezTo>
                      <a:pt x="20479" y="423505"/>
                      <a:pt x="36411" y="435429"/>
                      <a:pt x="46087" y="449943"/>
                    </a:cubicBezTo>
                    <a:cubicBezTo>
                      <a:pt x="85877" y="290781"/>
                      <a:pt x="41471" y="483899"/>
                      <a:pt x="75115" y="130629"/>
                    </a:cubicBezTo>
                    <a:cubicBezTo>
                      <a:pt x="92689" y="-53899"/>
                      <a:pt x="89629" y="185745"/>
                      <a:pt x="89629" y="58058"/>
                    </a:cubicBezTo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Freeform 86"/>
              <p:cNvSpPr/>
              <p:nvPr/>
            </p:nvSpPr>
            <p:spPr>
              <a:xfrm>
                <a:off x="3309500" y="4725144"/>
                <a:ext cx="89833" cy="449943"/>
              </a:xfrm>
              <a:custGeom>
                <a:avLst/>
                <a:gdLst>
                  <a:gd name="connsiteX0" fmla="*/ 75115 w 89833"/>
                  <a:gd name="connsiteY0" fmla="*/ 0 h 449943"/>
                  <a:gd name="connsiteX1" fmla="*/ 17058 w 89833"/>
                  <a:gd name="connsiteY1" fmla="*/ 406400 h 449943"/>
                  <a:gd name="connsiteX2" fmla="*/ 46087 w 89833"/>
                  <a:gd name="connsiteY2" fmla="*/ 449943 h 449943"/>
                  <a:gd name="connsiteX3" fmla="*/ 75115 w 89833"/>
                  <a:gd name="connsiteY3" fmla="*/ 130629 h 449943"/>
                  <a:gd name="connsiteX4" fmla="*/ 89629 w 89833"/>
                  <a:gd name="connsiteY4" fmla="*/ 58058 h 449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833" h="449943">
                    <a:moveTo>
                      <a:pt x="75115" y="0"/>
                    </a:moveTo>
                    <a:cubicBezTo>
                      <a:pt x="10420" y="207026"/>
                      <a:pt x="-22331" y="209456"/>
                      <a:pt x="17058" y="406400"/>
                    </a:cubicBezTo>
                    <a:cubicBezTo>
                      <a:pt x="20479" y="423505"/>
                      <a:pt x="36411" y="435429"/>
                      <a:pt x="46087" y="449943"/>
                    </a:cubicBezTo>
                    <a:cubicBezTo>
                      <a:pt x="85877" y="290781"/>
                      <a:pt x="41471" y="483899"/>
                      <a:pt x="75115" y="130629"/>
                    </a:cubicBezTo>
                    <a:cubicBezTo>
                      <a:pt x="92689" y="-53899"/>
                      <a:pt x="89629" y="185745"/>
                      <a:pt x="89629" y="58058"/>
                    </a:cubicBezTo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0" name="Group 89"/>
              <p:cNvGrpSpPr/>
              <p:nvPr/>
            </p:nvGrpSpPr>
            <p:grpSpPr>
              <a:xfrm>
                <a:off x="3792748" y="4620208"/>
                <a:ext cx="144016" cy="357902"/>
                <a:chOff x="5364088" y="4585519"/>
                <a:chExt cx="144016" cy="357902"/>
              </a:xfrm>
            </p:grpSpPr>
            <p:sp>
              <p:nvSpPr>
                <p:cNvPr id="91" name="Oval 90"/>
                <p:cNvSpPr/>
                <p:nvPr/>
              </p:nvSpPr>
              <p:spPr>
                <a:xfrm>
                  <a:off x="5391804" y="4585519"/>
                  <a:ext cx="87778" cy="17466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Freeform 91"/>
                <p:cNvSpPr/>
                <p:nvPr/>
              </p:nvSpPr>
              <p:spPr>
                <a:xfrm>
                  <a:off x="5508104" y="4653136"/>
                  <a:ext cx="0" cy="290285"/>
                </a:xfrm>
                <a:custGeom>
                  <a:avLst/>
                  <a:gdLst>
                    <a:gd name="connsiteX0" fmla="*/ 0 w 0"/>
                    <a:gd name="connsiteY0" fmla="*/ 0 h 290285"/>
                    <a:gd name="connsiteX1" fmla="*/ 0 w 0"/>
                    <a:gd name="connsiteY1" fmla="*/ 290285 h 290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290285">
                      <a:moveTo>
                        <a:pt x="0" y="0"/>
                      </a:moveTo>
                      <a:lnTo>
                        <a:pt x="0" y="29028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Freeform 92"/>
                <p:cNvSpPr/>
                <p:nvPr/>
              </p:nvSpPr>
              <p:spPr>
                <a:xfrm>
                  <a:off x="5364088" y="4650883"/>
                  <a:ext cx="0" cy="290285"/>
                </a:xfrm>
                <a:custGeom>
                  <a:avLst/>
                  <a:gdLst>
                    <a:gd name="connsiteX0" fmla="*/ 0 w 0"/>
                    <a:gd name="connsiteY0" fmla="*/ 0 h 290285"/>
                    <a:gd name="connsiteX1" fmla="*/ 0 w 0"/>
                    <a:gd name="connsiteY1" fmla="*/ 290285 h 290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290285">
                      <a:moveTo>
                        <a:pt x="0" y="0"/>
                      </a:moveTo>
                      <a:lnTo>
                        <a:pt x="0" y="29028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4" name="Group 93"/>
              <p:cNvGrpSpPr/>
              <p:nvPr/>
            </p:nvGrpSpPr>
            <p:grpSpPr>
              <a:xfrm>
                <a:off x="3995936" y="4149080"/>
                <a:ext cx="144016" cy="357902"/>
                <a:chOff x="5364088" y="4585519"/>
                <a:chExt cx="144016" cy="357902"/>
              </a:xfrm>
            </p:grpSpPr>
            <p:sp>
              <p:nvSpPr>
                <p:cNvPr id="95" name="Oval 94"/>
                <p:cNvSpPr/>
                <p:nvPr/>
              </p:nvSpPr>
              <p:spPr>
                <a:xfrm>
                  <a:off x="5391804" y="4585519"/>
                  <a:ext cx="87778" cy="17466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Freeform 95"/>
                <p:cNvSpPr/>
                <p:nvPr/>
              </p:nvSpPr>
              <p:spPr>
                <a:xfrm>
                  <a:off x="5508104" y="4653136"/>
                  <a:ext cx="0" cy="290285"/>
                </a:xfrm>
                <a:custGeom>
                  <a:avLst/>
                  <a:gdLst>
                    <a:gd name="connsiteX0" fmla="*/ 0 w 0"/>
                    <a:gd name="connsiteY0" fmla="*/ 0 h 290285"/>
                    <a:gd name="connsiteX1" fmla="*/ 0 w 0"/>
                    <a:gd name="connsiteY1" fmla="*/ 290285 h 290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290285">
                      <a:moveTo>
                        <a:pt x="0" y="0"/>
                      </a:moveTo>
                      <a:lnTo>
                        <a:pt x="0" y="29028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Freeform 96"/>
                <p:cNvSpPr/>
                <p:nvPr/>
              </p:nvSpPr>
              <p:spPr>
                <a:xfrm>
                  <a:off x="5364088" y="4650883"/>
                  <a:ext cx="0" cy="290285"/>
                </a:xfrm>
                <a:custGeom>
                  <a:avLst/>
                  <a:gdLst>
                    <a:gd name="connsiteX0" fmla="*/ 0 w 0"/>
                    <a:gd name="connsiteY0" fmla="*/ 0 h 290285"/>
                    <a:gd name="connsiteX1" fmla="*/ 0 w 0"/>
                    <a:gd name="connsiteY1" fmla="*/ 290285 h 290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290285">
                      <a:moveTo>
                        <a:pt x="0" y="0"/>
                      </a:moveTo>
                      <a:lnTo>
                        <a:pt x="0" y="29028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7" name="Group 106"/>
            <p:cNvGrpSpPr/>
            <p:nvPr/>
          </p:nvGrpSpPr>
          <p:grpSpPr>
            <a:xfrm>
              <a:off x="5636466" y="5012076"/>
              <a:ext cx="144016" cy="357902"/>
              <a:chOff x="5364088" y="4585519"/>
              <a:chExt cx="144016" cy="357902"/>
            </a:xfrm>
          </p:grpSpPr>
          <p:sp>
            <p:nvSpPr>
              <p:cNvPr id="108" name="Oval 107"/>
              <p:cNvSpPr/>
              <p:nvPr/>
            </p:nvSpPr>
            <p:spPr>
              <a:xfrm>
                <a:off x="5391804" y="4585519"/>
                <a:ext cx="87778" cy="17466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reeform 108"/>
              <p:cNvSpPr/>
              <p:nvPr/>
            </p:nvSpPr>
            <p:spPr>
              <a:xfrm>
                <a:off x="5508104" y="4653136"/>
                <a:ext cx="0" cy="290285"/>
              </a:xfrm>
              <a:custGeom>
                <a:avLst/>
                <a:gdLst>
                  <a:gd name="connsiteX0" fmla="*/ 0 w 0"/>
                  <a:gd name="connsiteY0" fmla="*/ 0 h 290285"/>
                  <a:gd name="connsiteX1" fmla="*/ 0 w 0"/>
                  <a:gd name="connsiteY1" fmla="*/ 290285 h 290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290285">
                    <a:moveTo>
                      <a:pt x="0" y="0"/>
                    </a:moveTo>
                    <a:lnTo>
                      <a:pt x="0" y="29028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Freeform 109"/>
              <p:cNvSpPr/>
              <p:nvPr/>
            </p:nvSpPr>
            <p:spPr>
              <a:xfrm>
                <a:off x="5364088" y="4650883"/>
                <a:ext cx="0" cy="290285"/>
              </a:xfrm>
              <a:custGeom>
                <a:avLst/>
                <a:gdLst>
                  <a:gd name="connsiteX0" fmla="*/ 0 w 0"/>
                  <a:gd name="connsiteY0" fmla="*/ 0 h 290285"/>
                  <a:gd name="connsiteX1" fmla="*/ 0 w 0"/>
                  <a:gd name="connsiteY1" fmla="*/ 290285 h 290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290285">
                    <a:moveTo>
                      <a:pt x="0" y="0"/>
                    </a:moveTo>
                    <a:lnTo>
                      <a:pt x="0" y="29028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099" name="Oval 4098"/>
          <p:cNvSpPr/>
          <p:nvPr/>
        </p:nvSpPr>
        <p:spPr>
          <a:xfrm rot="18577541">
            <a:off x="1014251" y="4633554"/>
            <a:ext cx="1370442" cy="2165731"/>
          </a:xfrm>
          <a:prstGeom prst="ellipse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2" name="Freeform 4101"/>
          <p:cNvSpPr/>
          <p:nvPr/>
        </p:nvSpPr>
        <p:spPr>
          <a:xfrm>
            <a:off x="986971" y="4963886"/>
            <a:ext cx="1393372" cy="1438366"/>
          </a:xfrm>
          <a:custGeom>
            <a:avLst/>
            <a:gdLst>
              <a:gd name="connsiteX0" fmla="*/ 304800 w 1393372"/>
              <a:gd name="connsiteY0" fmla="*/ 217714 h 1438366"/>
              <a:gd name="connsiteX1" fmla="*/ 72572 w 1393372"/>
              <a:gd name="connsiteY1" fmla="*/ 159657 h 1438366"/>
              <a:gd name="connsiteX2" fmla="*/ 29029 w 1393372"/>
              <a:gd name="connsiteY2" fmla="*/ 174171 h 1438366"/>
              <a:gd name="connsiteX3" fmla="*/ 0 w 1393372"/>
              <a:gd name="connsiteY3" fmla="*/ 217714 h 1438366"/>
              <a:gd name="connsiteX4" fmla="*/ 14515 w 1393372"/>
              <a:gd name="connsiteY4" fmla="*/ 362857 h 1438366"/>
              <a:gd name="connsiteX5" fmla="*/ 58058 w 1393372"/>
              <a:gd name="connsiteY5" fmla="*/ 377371 h 1438366"/>
              <a:gd name="connsiteX6" fmla="*/ 72572 w 1393372"/>
              <a:gd name="connsiteY6" fmla="*/ 420914 h 1438366"/>
              <a:gd name="connsiteX7" fmla="*/ 72572 w 1393372"/>
              <a:gd name="connsiteY7" fmla="*/ 812800 h 1438366"/>
              <a:gd name="connsiteX8" fmla="*/ 145143 w 1393372"/>
              <a:gd name="connsiteY8" fmla="*/ 870857 h 1438366"/>
              <a:gd name="connsiteX9" fmla="*/ 261258 w 1393372"/>
              <a:gd name="connsiteY9" fmla="*/ 856343 h 1438366"/>
              <a:gd name="connsiteX10" fmla="*/ 275772 w 1393372"/>
              <a:gd name="connsiteY10" fmla="*/ 711200 h 1438366"/>
              <a:gd name="connsiteX11" fmla="*/ 319315 w 1393372"/>
              <a:gd name="connsiteY11" fmla="*/ 682171 h 1438366"/>
              <a:gd name="connsiteX12" fmla="*/ 362858 w 1393372"/>
              <a:gd name="connsiteY12" fmla="*/ 1088571 h 1438366"/>
              <a:gd name="connsiteX13" fmla="*/ 435429 w 1393372"/>
              <a:gd name="connsiteY13" fmla="*/ 1074057 h 1438366"/>
              <a:gd name="connsiteX14" fmla="*/ 449943 w 1393372"/>
              <a:gd name="connsiteY14" fmla="*/ 1030514 h 1438366"/>
              <a:gd name="connsiteX15" fmla="*/ 464458 w 1393372"/>
              <a:gd name="connsiteY15" fmla="*/ 841828 h 1438366"/>
              <a:gd name="connsiteX16" fmla="*/ 551543 w 1393372"/>
              <a:gd name="connsiteY16" fmla="*/ 856343 h 1438366"/>
              <a:gd name="connsiteX17" fmla="*/ 566058 w 1393372"/>
              <a:gd name="connsiteY17" fmla="*/ 1190171 h 1438366"/>
              <a:gd name="connsiteX18" fmla="*/ 580572 w 1393372"/>
              <a:gd name="connsiteY18" fmla="*/ 1262743 h 1438366"/>
              <a:gd name="connsiteX19" fmla="*/ 711200 w 1393372"/>
              <a:gd name="connsiteY19" fmla="*/ 1248228 h 1438366"/>
              <a:gd name="connsiteX20" fmla="*/ 769258 w 1393372"/>
              <a:gd name="connsiteY20" fmla="*/ 1001485 h 1438366"/>
              <a:gd name="connsiteX21" fmla="*/ 827315 w 1393372"/>
              <a:gd name="connsiteY21" fmla="*/ 1016000 h 1438366"/>
              <a:gd name="connsiteX22" fmla="*/ 841829 w 1393372"/>
              <a:gd name="connsiteY22" fmla="*/ 1393371 h 1438366"/>
              <a:gd name="connsiteX23" fmla="*/ 870858 w 1393372"/>
              <a:gd name="connsiteY23" fmla="*/ 1436914 h 1438366"/>
              <a:gd name="connsiteX24" fmla="*/ 928915 w 1393372"/>
              <a:gd name="connsiteY24" fmla="*/ 1422400 h 1438366"/>
              <a:gd name="connsiteX25" fmla="*/ 957943 w 1393372"/>
              <a:gd name="connsiteY25" fmla="*/ 1378857 h 1438366"/>
              <a:gd name="connsiteX26" fmla="*/ 986972 w 1393372"/>
              <a:gd name="connsiteY26" fmla="*/ 1291771 h 1438366"/>
              <a:gd name="connsiteX27" fmla="*/ 1001486 w 1393372"/>
              <a:gd name="connsiteY27" fmla="*/ 1175657 h 1438366"/>
              <a:gd name="connsiteX28" fmla="*/ 1045029 w 1393372"/>
              <a:gd name="connsiteY28" fmla="*/ 1204685 h 1438366"/>
              <a:gd name="connsiteX29" fmla="*/ 1132115 w 1393372"/>
              <a:gd name="connsiteY29" fmla="*/ 1378857 h 1438366"/>
              <a:gd name="connsiteX30" fmla="*/ 1146629 w 1393372"/>
              <a:gd name="connsiteY30" fmla="*/ 1422400 h 1438366"/>
              <a:gd name="connsiteX31" fmla="*/ 1378858 w 1393372"/>
              <a:gd name="connsiteY31" fmla="*/ 1407885 h 1438366"/>
              <a:gd name="connsiteX32" fmla="*/ 1393372 w 1393372"/>
              <a:gd name="connsiteY32" fmla="*/ 1364343 h 1438366"/>
              <a:gd name="connsiteX33" fmla="*/ 1364343 w 1393372"/>
              <a:gd name="connsiteY33" fmla="*/ 1161143 h 1438366"/>
              <a:gd name="connsiteX34" fmla="*/ 1335315 w 1393372"/>
              <a:gd name="connsiteY34" fmla="*/ 1117600 h 1438366"/>
              <a:gd name="connsiteX35" fmla="*/ 1306286 w 1393372"/>
              <a:gd name="connsiteY35" fmla="*/ 1030514 h 1438366"/>
              <a:gd name="connsiteX36" fmla="*/ 1320800 w 1393372"/>
              <a:gd name="connsiteY36" fmla="*/ 943428 h 1438366"/>
              <a:gd name="connsiteX37" fmla="*/ 1364343 w 1393372"/>
              <a:gd name="connsiteY37" fmla="*/ 899885 h 1438366"/>
              <a:gd name="connsiteX38" fmla="*/ 1393372 w 1393372"/>
              <a:gd name="connsiteY38" fmla="*/ 856343 h 1438366"/>
              <a:gd name="connsiteX39" fmla="*/ 1349829 w 1393372"/>
              <a:gd name="connsiteY39" fmla="*/ 667657 h 1438366"/>
              <a:gd name="connsiteX40" fmla="*/ 1306286 w 1393372"/>
              <a:gd name="connsiteY40" fmla="*/ 653143 h 1438366"/>
              <a:gd name="connsiteX41" fmla="*/ 1219200 w 1393372"/>
              <a:gd name="connsiteY41" fmla="*/ 667657 h 1438366"/>
              <a:gd name="connsiteX42" fmla="*/ 1175658 w 1393372"/>
              <a:gd name="connsiteY42" fmla="*/ 696685 h 1438366"/>
              <a:gd name="connsiteX43" fmla="*/ 1132115 w 1393372"/>
              <a:gd name="connsiteY43" fmla="*/ 711200 h 1438366"/>
              <a:gd name="connsiteX44" fmla="*/ 1030515 w 1393372"/>
              <a:gd name="connsiteY44" fmla="*/ 391885 h 1438366"/>
              <a:gd name="connsiteX45" fmla="*/ 943429 w 1393372"/>
              <a:gd name="connsiteY45" fmla="*/ 362857 h 1438366"/>
              <a:gd name="connsiteX46" fmla="*/ 798286 w 1393372"/>
              <a:gd name="connsiteY46" fmla="*/ 391885 h 1438366"/>
              <a:gd name="connsiteX47" fmla="*/ 711200 w 1393372"/>
              <a:gd name="connsiteY47" fmla="*/ 435428 h 1438366"/>
              <a:gd name="connsiteX48" fmla="*/ 667658 w 1393372"/>
              <a:gd name="connsiteY48" fmla="*/ 406400 h 1438366"/>
              <a:gd name="connsiteX49" fmla="*/ 624115 w 1393372"/>
              <a:gd name="connsiteY49" fmla="*/ 304800 h 1438366"/>
              <a:gd name="connsiteX50" fmla="*/ 609600 w 1393372"/>
              <a:gd name="connsiteY50" fmla="*/ 261257 h 1438366"/>
              <a:gd name="connsiteX51" fmla="*/ 595086 w 1393372"/>
              <a:gd name="connsiteY51" fmla="*/ 188685 h 1438366"/>
              <a:gd name="connsiteX52" fmla="*/ 566058 w 1393372"/>
              <a:gd name="connsiteY52" fmla="*/ 72571 h 1438366"/>
              <a:gd name="connsiteX53" fmla="*/ 522515 w 1393372"/>
              <a:gd name="connsiteY53" fmla="*/ 29028 h 1438366"/>
              <a:gd name="connsiteX54" fmla="*/ 435429 w 1393372"/>
              <a:gd name="connsiteY54" fmla="*/ 0 h 1438366"/>
              <a:gd name="connsiteX55" fmla="*/ 391886 w 1393372"/>
              <a:gd name="connsiteY55" fmla="*/ 14514 h 1438366"/>
              <a:gd name="connsiteX56" fmla="*/ 333829 w 1393372"/>
              <a:gd name="connsiteY56" fmla="*/ 101600 h 1438366"/>
              <a:gd name="connsiteX57" fmla="*/ 304800 w 1393372"/>
              <a:gd name="connsiteY57" fmla="*/ 217714 h 143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393372" h="1438366">
                <a:moveTo>
                  <a:pt x="304800" y="217714"/>
                </a:moveTo>
                <a:cubicBezTo>
                  <a:pt x="261257" y="227390"/>
                  <a:pt x="151387" y="172102"/>
                  <a:pt x="72572" y="159657"/>
                </a:cubicBezTo>
                <a:cubicBezTo>
                  <a:pt x="57460" y="157271"/>
                  <a:pt x="40976" y="164614"/>
                  <a:pt x="29029" y="174171"/>
                </a:cubicBezTo>
                <a:cubicBezTo>
                  <a:pt x="15407" y="185068"/>
                  <a:pt x="9676" y="203200"/>
                  <a:pt x="0" y="217714"/>
                </a:cubicBezTo>
                <a:cubicBezTo>
                  <a:pt x="4838" y="266095"/>
                  <a:pt x="-2102" y="317162"/>
                  <a:pt x="14515" y="362857"/>
                </a:cubicBezTo>
                <a:cubicBezTo>
                  <a:pt x="19744" y="377235"/>
                  <a:pt x="47240" y="366553"/>
                  <a:pt x="58058" y="377371"/>
                </a:cubicBezTo>
                <a:cubicBezTo>
                  <a:pt x="68876" y="388189"/>
                  <a:pt x="67734" y="406400"/>
                  <a:pt x="72572" y="420914"/>
                </a:cubicBezTo>
                <a:cubicBezTo>
                  <a:pt x="63510" y="529655"/>
                  <a:pt x="39835" y="709132"/>
                  <a:pt x="72572" y="812800"/>
                </a:cubicBezTo>
                <a:cubicBezTo>
                  <a:pt x="81901" y="842341"/>
                  <a:pt x="120953" y="851505"/>
                  <a:pt x="145143" y="870857"/>
                </a:cubicBezTo>
                <a:cubicBezTo>
                  <a:pt x="183848" y="866019"/>
                  <a:pt x="236558" y="886532"/>
                  <a:pt x="261258" y="856343"/>
                </a:cubicBezTo>
                <a:cubicBezTo>
                  <a:pt x="292048" y="818711"/>
                  <a:pt x="260396" y="757327"/>
                  <a:pt x="275772" y="711200"/>
                </a:cubicBezTo>
                <a:cubicBezTo>
                  <a:pt x="281288" y="694651"/>
                  <a:pt x="304801" y="691847"/>
                  <a:pt x="319315" y="682171"/>
                </a:cubicBezTo>
                <a:cubicBezTo>
                  <a:pt x="433901" y="854055"/>
                  <a:pt x="219868" y="516613"/>
                  <a:pt x="362858" y="1088571"/>
                </a:cubicBezTo>
                <a:cubicBezTo>
                  <a:pt x="368841" y="1112504"/>
                  <a:pt x="411239" y="1078895"/>
                  <a:pt x="435429" y="1074057"/>
                </a:cubicBezTo>
                <a:cubicBezTo>
                  <a:pt x="440267" y="1059543"/>
                  <a:pt x="448045" y="1045695"/>
                  <a:pt x="449943" y="1030514"/>
                </a:cubicBezTo>
                <a:cubicBezTo>
                  <a:pt x="457767" y="967920"/>
                  <a:pt x="432673" y="896316"/>
                  <a:pt x="464458" y="841828"/>
                </a:cubicBezTo>
                <a:cubicBezTo>
                  <a:pt x="479286" y="816408"/>
                  <a:pt x="522515" y="851505"/>
                  <a:pt x="551543" y="856343"/>
                </a:cubicBezTo>
                <a:cubicBezTo>
                  <a:pt x="556381" y="967619"/>
                  <a:pt x="558122" y="1079073"/>
                  <a:pt x="566058" y="1190171"/>
                </a:cubicBezTo>
                <a:cubicBezTo>
                  <a:pt x="567816" y="1214778"/>
                  <a:pt x="557667" y="1253581"/>
                  <a:pt x="580572" y="1262743"/>
                </a:cubicBezTo>
                <a:cubicBezTo>
                  <a:pt x="621249" y="1279014"/>
                  <a:pt x="667657" y="1253066"/>
                  <a:pt x="711200" y="1248228"/>
                </a:cubicBezTo>
                <a:cubicBezTo>
                  <a:pt x="711578" y="1242565"/>
                  <a:pt x="668867" y="1015826"/>
                  <a:pt x="769258" y="1001485"/>
                </a:cubicBezTo>
                <a:cubicBezTo>
                  <a:pt x="789006" y="998664"/>
                  <a:pt x="807963" y="1011162"/>
                  <a:pt x="827315" y="1016000"/>
                </a:cubicBezTo>
                <a:cubicBezTo>
                  <a:pt x="832153" y="1141790"/>
                  <a:pt x="828876" y="1268156"/>
                  <a:pt x="841829" y="1393371"/>
                </a:cubicBezTo>
                <a:cubicBezTo>
                  <a:pt x="843624" y="1410723"/>
                  <a:pt x="854309" y="1431398"/>
                  <a:pt x="870858" y="1436914"/>
                </a:cubicBezTo>
                <a:cubicBezTo>
                  <a:pt x="889782" y="1443222"/>
                  <a:pt x="909563" y="1427238"/>
                  <a:pt x="928915" y="1422400"/>
                </a:cubicBezTo>
                <a:cubicBezTo>
                  <a:pt x="938591" y="1407886"/>
                  <a:pt x="950858" y="1394797"/>
                  <a:pt x="957943" y="1378857"/>
                </a:cubicBezTo>
                <a:cubicBezTo>
                  <a:pt x="970370" y="1350895"/>
                  <a:pt x="986972" y="1291771"/>
                  <a:pt x="986972" y="1291771"/>
                </a:cubicBezTo>
                <a:cubicBezTo>
                  <a:pt x="991810" y="1253066"/>
                  <a:pt x="979850" y="1208112"/>
                  <a:pt x="1001486" y="1175657"/>
                </a:cubicBezTo>
                <a:cubicBezTo>
                  <a:pt x="1011162" y="1161143"/>
                  <a:pt x="1033542" y="1191557"/>
                  <a:pt x="1045029" y="1204685"/>
                </a:cubicBezTo>
                <a:cubicBezTo>
                  <a:pt x="1105629" y="1273942"/>
                  <a:pt x="1104709" y="1296640"/>
                  <a:pt x="1132115" y="1378857"/>
                </a:cubicBezTo>
                <a:lnTo>
                  <a:pt x="1146629" y="1422400"/>
                </a:lnTo>
                <a:cubicBezTo>
                  <a:pt x="1224039" y="1417562"/>
                  <a:pt x="1303359" y="1425649"/>
                  <a:pt x="1378858" y="1407885"/>
                </a:cubicBezTo>
                <a:cubicBezTo>
                  <a:pt x="1393750" y="1404381"/>
                  <a:pt x="1393372" y="1379642"/>
                  <a:pt x="1393372" y="1364343"/>
                </a:cubicBezTo>
                <a:cubicBezTo>
                  <a:pt x="1393372" y="1330956"/>
                  <a:pt x="1391206" y="1214869"/>
                  <a:pt x="1364343" y="1161143"/>
                </a:cubicBezTo>
                <a:cubicBezTo>
                  <a:pt x="1356542" y="1145541"/>
                  <a:pt x="1342400" y="1133540"/>
                  <a:pt x="1335315" y="1117600"/>
                </a:cubicBezTo>
                <a:cubicBezTo>
                  <a:pt x="1322888" y="1089638"/>
                  <a:pt x="1306286" y="1030514"/>
                  <a:pt x="1306286" y="1030514"/>
                </a:cubicBezTo>
                <a:cubicBezTo>
                  <a:pt x="1311124" y="1001485"/>
                  <a:pt x="1308848" y="970321"/>
                  <a:pt x="1320800" y="943428"/>
                </a:cubicBezTo>
                <a:cubicBezTo>
                  <a:pt x="1329137" y="924671"/>
                  <a:pt x="1351202" y="915654"/>
                  <a:pt x="1364343" y="899885"/>
                </a:cubicBezTo>
                <a:cubicBezTo>
                  <a:pt x="1375510" y="886484"/>
                  <a:pt x="1383696" y="870857"/>
                  <a:pt x="1393372" y="856343"/>
                </a:cubicBezTo>
                <a:cubicBezTo>
                  <a:pt x="1388998" y="812605"/>
                  <a:pt x="1401568" y="709048"/>
                  <a:pt x="1349829" y="667657"/>
                </a:cubicBezTo>
                <a:cubicBezTo>
                  <a:pt x="1337882" y="658100"/>
                  <a:pt x="1320800" y="657981"/>
                  <a:pt x="1306286" y="653143"/>
                </a:cubicBezTo>
                <a:cubicBezTo>
                  <a:pt x="1277257" y="657981"/>
                  <a:pt x="1247119" y="658351"/>
                  <a:pt x="1219200" y="667657"/>
                </a:cubicBezTo>
                <a:cubicBezTo>
                  <a:pt x="1202651" y="673173"/>
                  <a:pt x="1191260" y="688884"/>
                  <a:pt x="1175658" y="696685"/>
                </a:cubicBezTo>
                <a:cubicBezTo>
                  <a:pt x="1161974" y="703527"/>
                  <a:pt x="1146629" y="706362"/>
                  <a:pt x="1132115" y="711200"/>
                </a:cubicBezTo>
                <a:cubicBezTo>
                  <a:pt x="918548" y="675604"/>
                  <a:pt x="1136812" y="741145"/>
                  <a:pt x="1030515" y="391885"/>
                </a:cubicBezTo>
                <a:cubicBezTo>
                  <a:pt x="1021606" y="362612"/>
                  <a:pt x="943429" y="362857"/>
                  <a:pt x="943429" y="362857"/>
                </a:cubicBezTo>
                <a:cubicBezTo>
                  <a:pt x="905990" y="368205"/>
                  <a:pt x="838817" y="371620"/>
                  <a:pt x="798286" y="391885"/>
                </a:cubicBezTo>
                <a:cubicBezTo>
                  <a:pt x="685740" y="448158"/>
                  <a:pt x="820646" y="398947"/>
                  <a:pt x="711200" y="435428"/>
                </a:cubicBezTo>
                <a:cubicBezTo>
                  <a:pt x="696686" y="425752"/>
                  <a:pt x="679993" y="418735"/>
                  <a:pt x="667658" y="406400"/>
                </a:cubicBezTo>
                <a:cubicBezTo>
                  <a:pt x="632303" y="371045"/>
                  <a:pt x="637440" y="351437"/>
                  <a:pt x="624115" y="304800"/>
                </a:cubicBezTo>
                <a:cubicBezTo>
                  <a:pt x="619912" y="290089"/>
                  <a:pt x="613311" y="276100"/>
                  <a:pt x="609600" y="261257"/>
                </a:cubicBezTo>
                <a:cubicBezTo>
                  <a:pt x="603617" y="237324"/>
                  <a:pt x="600633" y="212723"/>
                  <a:pt x="595086" y="188685"/>
                </a:cubicBezTo>
                <a:cubicBezTo>
                  <a:pt x="586115" y="149811"/>
                  <a:pt x="594269" y="100782"/>
                  <a:pt x="566058" y="72571"/>
                </a:cubicBezTo>
                <a:cubicBezTo>
                  <a:pt x="551544" y="58057"/>
                  <a:pt x="540458" y="38996"/>
                  <a:pt x="522515" y="29028"/>
                </a:cubicBezTo>
                <a:cubicBezTo>
                  <a:pt x="495767" y="14168"/>
                  <a:pt x="435429" y="0"/>
                  <a:pt x="435429" y="0"/>
                </a:cubicBezTo>
                <a:cubicBezTo>
                  <a:pt x="420915" y="4838"/>
                  <a:pt x="402704" y="3696"/>
                  <a:pt x="391886" y="14514"/>
                </a:cubicBezTo>
                <a:cubicBezTo>
                  <a:pt x="367216" y="39184"/>
                  <a:pt x="333829" y="101600"/>
                  <a:pt x="333829" y="101600"/>
                </a:cubicBezTo>
                <a:cubicBezTo>
                  <a:pt x="300473" y="201667"/>
                  <a:pt x="348343" y="208038"/>
                  <a:pt x="304800" y="21771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-48264" y="4499828"/>
            <a:ext cx="1739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err="1" smtClean="0">
                <a:solidFill>
                  <a:srgbClr val="7030A0"/>
                </a:solidFill>
              </a:rPr>
              <a:t>Mitochondria</a:t>
            </a:r>
            <a:endParaRPr lang="en-US" b="1" dirty="0">
              <a:solidFill>
                <a:srgbClr val="7030A0"/>
              </a:solidFill>
            </a:endParaRPr>
          </a:p>
        </p:txBody>
      </p:sp>
      <p:grpSp>
        <p:nvGrpSpPr>
          <p:cNvPr id="4104" name="Group 4103"/>
          <p:cNvGrpSpPr/>
          <p:nvPr/>
        </p:nvGrpSpPr>
        <p:grpSpPr>
          <a:xfrm>
            <a:off x="1460032" y="4839463"/>
            <a:ext cx="1362371" cy="1927977"/>
            <a:chOff x="1460032" y="4839463"/>
            <a:chExt cx="1362371" cy="1927977"/>
          </a:xfrm>
        </p:grpSpPr>
        <p:sp>
          <p:nvSpPr>
            <p:cNvPr id="4103" name="Rectangle 4102"/>
            <p:cNvSpPr/>
            <p:nvPr/>
          </p:nvSpPr>
          <p:spPr>
            <a:xfrm>
              <a:off x="1780946" y="4839463"/>
              <a:ext cx="104746" cy="3247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2195736" y="5157192"/>
              <a:ext cx="104746" cy="3247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2357932" y="6239883"/>
              <a:ext cx="104746" cy="3247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2534048" y="5520700"/>
              <a:ext cx="104746" cy="3247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1460032" y="6402252"/>
              <a:ext cx="104746" cy="3247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1842879" y="6442702"/>
              <a:ext cx="104746" cy="3247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2386125" y="6101810"/>
              <a:ext cx="436278" cy="1119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4" name="Oval 133"/>
          <p:cNvSpPr/>
          <p:nvPr/>
        </p:nvSpPr>
        <p:spPr>
          <a:xfrm rot="-3300000">
            <a:off x="4118787" y="4430793"/>
            <a:ext cx="148180" cy="468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ight Arrow 150"/>
          <p:cNvSpPr/>
          <p:nvPr/>
        </p:nvSpPr>
        <p:spPr>
          <a:xfrm rot="19912057">
            <a:off x="4249367" y="4316292"/>
            <a:ext cx="4138858" cy="426986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9" name="Oval 4118"/>
          <p:cNvSpPr/>
          <p:nvPr/>
        </p:nvSpPr>
        <p:spPr>
          <a:xfrm>
            <a:off x="8820845" y="3025855"/>
            <a:ext cx="143643" cy="15650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0" name="Oval 4119"/>
          <p:cNvSpPr/>
          <p:nvPr/>
        </p:nvSpPr>
        <p:spPr>
          <a:xfrm>
            <a:off x="8460432" y="2791015"/>
            <a:ext cx="154953" cy="31309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1" name="Rounded Rectangle 4120"/>
          <p:cNvSpPr/>
          <p:nvPr/>
        </p:nvSpPr>
        <p:spPr>
          <a:xfrm rot="19321131">
            <a:off x="8170324" y="3220739"/>
            <a:ext cx="515117" cy="634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ounded Rectangle 154"/>
          <p:cNvSpPr/>
          <p:nvPr/>
        </p:nvSpPr>
        <p:spPr>
          <a:xfrm rot="19321131">
            <a:off x="8281405" y="3292747"/>
            <a:ext cx="515117" cy="634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6" name="Group 155"/>
          <p:cNvGrpSpPr/>
          <p:nvPr/>
        </p:nvGrpSpPr>
        <p:grpSpPr>
          <a:xfrm>
            <a:off x="8186504" y="2765287"/>
            <a:ext cx="638619" cy="670722"/>
            <a:chOff x="1874373" y="1486694"/>
            <a:chExt cx="638619" cy="670722"/>
          </a:xfrm>
        </p:grpSpPr>
        <p:cxnSp>
          <p:nvCxnSpPr>
            <p:cNvPr id="157" name="Straight Connector 156"/>
            <p:cNvCxnSpPr/>
            <p:nvPr/>
          </p:nvCxnSpPr>
          <p:spPr>
            <a:xfrm>
              <a:off x="1940323" y="1486694"/>
              <a:ext cx="572669" cy="67072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flipH="1">
              <a:off x="1874373" y="1523513"/>
              <a:ext cx="556725" cy="633903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26" name="Rectangle 4125"/>
          <p:cNvSpPr/>
          <p:nvPr/>
        </p:nvSpPr>
        <p:spPr>
          <a:xfrm rot="3694561">
            <a:off x="5108811" y="2173904"/>
            <a:ext cx="1116942" cy="5913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14" name="Group 4113"/>
          <p:cNvGrpSpPr/>
          <p:nvPr/>
        </p:nvGrpSpPr>
        <p:grpSpPr>
          <a:xfrm>
            <a:off x="2819813" y="5056407"/>
            <a:ext cx="3280020" cy="1578062"/>
            <a:chOff x="2798951" y="5027009"/>
            <a:chExt cx="3280020" cy="1578062"/>
          </a:xfrm>
        </p:grpSpPr>
        <p:sp>
          <p:nvSpPr>
            <p:cNvPr id="139" name="TextBox 138"/>
            <p:cNvSpPr txBox="1"/>
            <p:nvPr/>
          </p:nvSpPr>
          <p:spPr>
            <a:xfrm>
              <a:off x="4569322" y="5027009"/>
              <a:ext cx="150964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200" b="1" dirty="0" err="1" smtClean="0"/>
                <a:t>Apoptosis</a:t>
              </a:r>
              <a:endParaRPr lang="en-US" sz="2200" b="1" dirty="0"/>
            </a:p>
          </p:txBody>
        </p:sp>
        <p:sp>
          <p:nvSpPr>
            <p:cNvPr id="4113" name="Rounded Rectangle 4112"/>
            <p:cNvSpPr/>
            <p:nvPr/>
          </p:nvSpPr>
          <p:spPr>
            <a:xfrm>
              <a:off x="2801018" y="5553847"/>
              <a:ext cx="1706461" cy="105122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0" name="Right Arrow 4109"/>
            <p:cNvSpPr/>
            <p:nvPr/>
          </p:nvSpPr>
          <p:spPr>
            <a:xfrm rot="20712764">
              <a:off x="2798951" y="5417949"/>
              <a:ext cx="1852457" cy="27179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18" name="Group 4117"/>
          <p:cNvGrpSpPr/>
          <p:nvPr/>
        </p:nvGrpSpPr>
        <p:grpSpPr>
          <a:xfrm>
            <a:off x="2846555" y="6019752"/>
            <a:ext cx="3556499" cy="790742"/>
            <a:chOff x="2846555" y="6019752"/>
            <a:chExt cx="3556499" cy="790742"/>
          </a:xfrm>
        </p:grpSpPr>
        <p:sp>
          <p:nvSpPr>
            <p:cNvPr id="144" name="TextBox 143"/>
            <p:cNvSpPr txBox="1"/>
            <p:nvPr/>
          </p:nvSpPr>
          <p:spPr>
            <a:xfrm>
              <a:off x="4572000" y="6310481"/>
              <a:ext cx="183105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200" b="1" dirty="0" err="1" smtClean="0"/>
                <a:t>Proliferation</a:t>
              </a:r>
              <a:endParaRPr lang="en-US" sz="2200" b="1" dirty="0"/>
            </a:p>
          </p:txBody>
        </p:sp>
        <p:cxnSp>
          <p:nvCxnSpPr>
            <p:cNvPr id="140" name="Straight Connector 139"/>
            <p:cNvCxnSpPr/>
            <p:nvPr/>
          </p:nvCxnSpPr>
          <p:spPr>
            <a:xfrm>
              <a:off x="2846555" y="6019752"/>
              <a:ext cx="1627343" cy="5732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flipV="1">
              <a:off x="4390896" y="6309320"/>
              <a:ext cx="181104" cy="50117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2" name="Oval 171"/>
          <p:cNvSpPr/>
          <p:nvPr/>
        </p:nvSpPr>
        <p:spPr>
          <a:xfrm>
            <a:off x="8973245" y="3178255"/>
            <a:ext cx="143643" cy="15650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5" name="Group 114"/>
          <p:cNvGrpSpPr/>
          <p:nvPr/>
        </p:nvGrpSpPr>
        <p:grpSpPr>
          <a:xfrm>
            <a:off x="3204715" y="4978156"/>
            <a:ext cx="6124431" cy="1169379"/>
            <a:chOff x="3204715" y="4978156"/>
            <a:chExt cx="6124431" cy="1169379"/>
          </a:xfrm>
        </p:grpSpPr>
        <p:sp>
          <p:nvSpPr>
            <p:cNvPr id="106" name="Right Arrow 105"/>
            <p:cNvSpPr/>
            <p:nvPr/>
          </p:nvSpPr>
          <p:spPr>
            <a:xfrm>
              <a:off x="3204715" y="5845438"/>
              <a:ext cx="3959573" cy="263419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374891" y="5747425"/>
              <a:ext cx="1368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 b="1" dirty="0" err="1" smtClean="0">
                  <a:solidFill>
                    <a:srgbClr val="00B050"/>
                  </a:solidFill>
                </a:rPr>
                <a:t>Autophagy</a:t>
              </a:r>
              <a:endParaRPr lang="en-US" sz="2000" b="1" dirty="0">
                <a:solidFill>
                  <a:srgbClr val="00B050"/>
                </a:solidFill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>
              <a:off x="7374891" y="5027009"/>
              <a:ext cx="830444" cy="72041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rgbClr val="0BB7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/>
          </p:nvSpPr>
          <p:spPr>
            <a:xfrm>
              <a:off x="7987238" y="4978156"/>
              <a:ext cx="143643" cy="156502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/>
            <p:cNvSpPr/>
            <p:nvPr/>
          </p:nvSpPr>
          <p:spPr>
            <a:xfrm>
              <a:off x="8139638" y="5130556"/>
              <a:ext cx="143643" cy="156502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/>
            <p:nvPr/>
          </p:nvSpPr>
          <p:spPr>
            <a:xfrm>
              <a:off x="8172400" y="5360730"/>
              <a:ext cx="143643" cy="156502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8244408" y="5003884"/>
              <a:ext cx="10847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 smtClean="0">
                  <a:solidFill>
                    <a:srgbClr val="002060"/>
                  </a:solidFill>
                </a:rPr>
                <a:t>LC3 II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2757532" y="5056407"/>
            <a:ext cx="4406756" cy="1972993"/>
            <a:chOff x="2757532" y="5056407"/>
            <a:chExt cx="4406756" cy="1972993"/>
          </a:xfrm>
        </p:grpSpPr>
        <p:sp>
          <p:nvSpPr>
            <p:cNvPr id="116" name="Rectangle 115"/>
            <p:cNvSpPr/>
            <p:nvPr/>
          </p:nvSpPr>
          <p:spPr>
            <a:xfrm>
              <a:off x="2757532" y="5373216"/>
              <a:ext cx="4406756" cy="16561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4138895" y="5056407"/>
              <a:ext cx="1764764" cy="4642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8" name="Straight Arrow Connector 147"/>
          <p:cNvCxnSpPr/>
          <p:nvPr/>
        </p:nvCxnSpPr>
        <p:spPr>
          <a:xfrm flipH="1">
            <a:off x="2787640" y="6019752"/>
            <a:ext cx="1455586" cy="6051"/>
          </a:xfrm>
          <a:prstGeom prst="straightConnector1">
            <a:avLst/>
          </a:prstGeom>
          <a:ln w="76200">
            <a:solidFill>
              <a:srgbClr val="00808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flipH="1" flipV="1">
            <a:off x="3579784" y="5173960"/>
            <a:ext cx="663442" cy="409285"/>
          </a:xfrm>
          <a:prstGeom prst="straightConnector1">
            <a:avLst/>
          </a:prstGeom>
          <a:ln w="76200">
            <a:solidFill>
              <a:srgbClr val="00808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5743890" y="5358173"/>
            <a:ext cx="1420398" cy="447091"/>
            <a:chOff x="5743890" y="5358173"/>
            <a:chExt cx="1420398" cy="447091"/>
          </a:xfrm>
        </p:grpSpPr>
        <p:cxnSp>
          <p:nvCxnSpPr>
            <p:cNvPr id="152" name="Straight Connector 151"/>
            <p:cNvCxnSpPr/>
            <p:nvPr/>
          </p:nvCxnSpPr>
          <p:spPr>
            <a:xfrm flipH="1">
              <a:off x="5803505" y="5438981"/>
              <a:ext cx="1360783" cy="144264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5743890" y="5358173"/>
              <a:ext cx="52246" cy="447091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11" name="Group 4110"/>
          <p:cNvGrpSpPr/>
          <p:nvPr/>
        </p:nvGrpSpPr>
        <p:grpSpPr>
          <a:xfrm>
            <a:off x="5523020" y="1656673"/>
            <a:ext cx="2937412" cy="3520312"/>
            <a:chOff x="5523020" y="1656673"/>
            <a:chExt cx="2937412" cy="3520312"/>
          </a:xfrm>
        </p:grpSpPr>
        <p:cxnSp>
          <p:nvCxnSpPr>
            <p:cNvPr id="176" name="Straight Arrow Connector 175"/>
            <p:cNvCxnSpPr/>
            <p:nvPr/>
          </p:nvCxnSpPr>
          <p:spPr>
            <a:xfrm flipH="1">
              <a:off x="5523020" y="3436009"/>
              <a:ext cx="1641268" cy="1740976"/>
            </a:xfrm>
            <a:prstGeom prst="straightConnector1">
              <a:avLst/>
            </a:prstGeom>
            <a:ln w="76200">
              <a:solidFill>
                <a:srgbClr val="00808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Oval 176"/>
            <p:cNvSpPr/>
            <p:nvPr/>
          </p:nvSpPr>
          <p:spPr>
            <a:xfrm>
              <a:off x="7991404" y="2145471"/>
              <a:ext cx="143643" cy="156502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/>
            <p:nvPr/>
          </p:nvSpPr>
          <p:spPr>
            <a:xfrm>
              <a:off x="7920121" y="2412904"/>
              <a:ext cx="143643" cy="156502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/>
            <p:nvPr/>
          </p:nvSpPr>
          <p:spPr>
            <a:xfrm>
              <a:off x="7629101" y="2909066"/>
              <a:ext cx="143643" cy="156502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7761921" y="1656673"/>
              <a:ext cx="6985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 smtClean="0"/>
                <a:t>IL-1</a:t>
              </a:r>
              <a:r>
                <a:rPr lang="el-GR" b="1" dirty="0" smtClean="0"/>
                <a:t>β</a:t>
              </a:r>
              <a:endParaRPr lang="en-US" b="1" dirty="0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4402981" y="3811642"/>
            <a:ext cx="836424" cy="1417557"/>
            <a:chOff x="4402981" y="3811642"/>
            <a:chExt cx="836424" cy="1417557"/>
          </a:xfrm>
        </p:grpSpPr>
        <p:sp>
          <p:nvSpPr>
            <p:cNvPr id="50" name="Isosceles Triangle 49"/>
            <p:cNvSpPr/>
            <p:nvPr/>
          </p:nvSpPr>
          <p:spPr>
            <a:xfrm rot="16024869">
              <a:off x="4433593" y="3781030"/>
              <a:ext cx="396456" cy="457679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15" name="Curved Connector 4114"/>
            <p:cNvCxnSpPr/>
            <p:nvPr/>
          </p:nvCxnSpPr>
          <p:spPr>
            <a:xfrm rot="16200000" flipH="1">
              <a:off x="4350898" y="4340693"/>
              <a:ext cx="1181617" cy="595396"/>
            </a:xfrm>
            <a:prstGeom prst="curvedConnector3">
              <a:avLst>
                <a:gd name="adj1" fmla="val -4047"/>
              </a:avLst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/>
          <p:cNvGrpSpPr/>
          <p:nvPr/>
        </p:nvGrpSpPr>
        <p:grpSpPr>
          <a:xfrm>
            <a:off x="4299595" y="5056407"/>
            <a:ext cx="2242481" cy="1619018"/>
            <a:chOff x="4299595" y="5056407"/>
            <a:chExt cx="2242481" cy="1619018"/>
          </a:xfrm>
        </p:grpSpPr>
        <p:grpSp>
          <p:nvGrpSpPr>
            <p:cNvPr id="8" name="Group 7"/>
            <p:cNvGrpSpPr/>
            <p:nvPr/>
          </p:nvGrpSpPr>
          <p:grpSpPr>
            <a:xfrm>
              <a:off x="4299595" y="5056407"/>
              <a:ext cx="1322630" cy="1441145"/>
              <a:chOff x="4299595" y="5056407"/>
              <a:chExt cx="1322630" cy="1441145"/>
            </a:xfrm>
          </p:grpSpPr>
          <p:pic>
            <p:nvPicPr>
              <p:cNvPr id="5122" name="Picture 2" descr="C:\Documents and Settings\erampanelli\Desktop\NLRP3 2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99595" y="5056407"/>
                <a:ext cx="1322630" cy="14411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Oval 1"/>
              <p:cNvSpPr/>
              <p:nvPr/>
            </p:nvSpPr>
            <p:spPr>
              <a:xfrm>
                <a:off x="4299595" y="5776979"/>
                <a:ext cx="93589" cy="30454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1" name="TextBox 190"/>
            <p:cNvSpPr txBox="1"/>
            <p:nvPr/>
          </p:nvSpPr>
          <p:spPr>
            <a:xfrm>
              <a:off x="5173738" y="6213760"/>
              <a:ext cx="136833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sz="2400" b="1" dirty="0" smtClean="0">
                  <a:solidFill>
                    <a:srgbClr val="002060"/>
                  </a:solidFill>
                </a:rPr>
                <a:t>NLRP3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93" name="Rectangle 192"/>
          <p:cNvSpPr/>
          <p:nvPr/>
        </p:nvSpPr>
        <p:spPr>
          <a:xfrm>
            <a:off x="-25823" y="-27384"/>
            <a:ext cx="9169823" cy="9361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TextBox 2"/>
          <p:cNvSpPr txBox="1">
            <a:spLocks noChangeArrowheads="1"/>
          </p:cNvSpPr>
          <p:nvPr/>
        </p:nvSpPr>
        <p:spPr bwMode="auto">
          <a:xfrm>
            <a:off x="-25823" y="116632"/>
            <a:ext cx="9142711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PROPOSED MECHANISM</a:t>
            </a:r>
            <a:endParaRPr lang="en-US" altLang="en-US" sz="22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2522034" y="3028624"/>
            <a:ext cx="142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err="1" smtClean="0">
                <a:solidFill>
                  <a:srgbClr val="FF0000"/>
                </a:solidFill>
              </a:rPr>
              <a:t>Lysosome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45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chemeClr val="accent1">
                <a:tint val="66000"/>
                <a:satMod val="160000"/>
              </a:schemeClr>
            </a:gs>
            <a:gs pos="6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935" y="1988840"/>
            <a:ext cx="4341073" cy="3672409"/>
          </a:xfrm>
        </p:spPr>
        <p:txBody>
          <a:bodyPr>
            <a:noAutofit/>
          </a:bodyPr>
          <a:lstStyle/>
          <a:p>
            <a:pPr algn="l"/>
            <a:r>
              <a:rPr lang="en-US" sz="2000" b="1" dirty="0"/>
              <a:t>Department of Pathology,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AMC, </a:t>
            </a:r>
            <a:br>
              <a:rPr lang="en-US" sz="2000" b="1" dirty="0" smtClean="0"/>
            </a:br>
            <a:r>
              <a:rPr lang="en-US" sz="2000" b="1" dirty="0" smtClean="0"/>
              <a:t>University </a:t>
            </a:r>
            <a:r>
              <a:rPr lang="en-US" sz="2000" b="1" dirty="0"/>
              <a:t>of Amsterdam </a:t>
            </a:r>
            <a:r>
              <a:rPr lang="en-US" sz="2000" b="1" dirty="0">
                <a:solidFill>
                  <a:srgbClr val="FFFF00"/>
                </a:solidFill>
              </a:rPr>
              <a:t/>
            </a:r>
            <a:br>
              <a:rPr lang="en-US" sz="2000" b="1" dirty="0">
                <a:solidFill>
                  <a:srgbClr val="FFFF00"/>
                </a:solidFill>
              </a:rPr>
            </a:br>
            <a:r>
              <a:rPr lang="en-US" sz="2000" b="1" dirty="0" smtClean="0">
                <a:solidFill>
                  <a:srgbClr val="FFFF00"/>
                </a:solidFill>
              </a:rPr>
              <a:t/>
            </a:r>
            <a:br>
              <a:rPr lang="en-US" sz="2000" b="1" dirty="0" smtClean="0">
                <a:solidFill>
                  <a:srgbClr val="FFFF00"/>
                </a:solidFill>
              </a:rPr>
            </a:br>
            <a:r>
              <a:rPr lang="en-US" sz="2000" b="1" dirty="0" err="1" smtClean="0"/>
              <a:t>Jeroen</a:t>
            </a:r>
            <a:r>
              <a:rPr lang="en-US" sz="2000" b="1" dirty="0" smtClean="0"/>
              <a:t> </a:t>
            </a:r>
            <a:r>
              <a:rPr lang="en-US" sz="2000" b="1" dirty="0"/>
              <a:t>Bakker </a:t>
            </a:r>
            <a:br>
              <a:rPr lang="en-US" sz="2000" b="1" dirty="0"/>
            </a:br>
            <a:r>
              <a:rPr lang="en-US" sz="2000" b="1" dirty="0" err="1" smtClean="0"/>
              <a:t>Loes</a:t>
            </a:r>
            <a:r>
              <a:rPr lang="en-US" sz="2000" b="1" dirty="0" smtClean="0"/>
              <a:t> Butter</a:t>
            </a:r>
            <a:br>
              <a:rPr lang="en-US" sz="2000" b="1" dirty="0" smtClean="0"/>
            </a:br>
            <a:r>
              <a:rPr lang="en-US" sz="2000" b="1" dirty="0" smtClean="0"/>
              <a:t>Nike </a:t>
            </a:r>
            <a:r>
              <a:rPr lang="en-US" sz="2000" b="1" dirty="0" err="1" smtClean="0"/>
              <a:t>Claessen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Peter </a:t>
            </a:r>
            <a:r>
              <a:rPr lang="en-US" sz="2000" b="1" dirty="0" err="1" smtClean="0"/>
              <a:t>Ochodnicky</a:t>
            </a:r>
            <a:r>
              <a:rPr lang="en-US" sz="2000" b="1" dirty="0" smtClean="0"/>
              <a:t> </a:t>
            </a:r>
            <a:br>
              <a:rPr lang="en-US" sz="2000" b="1" dirty="0" smtClean="0"/>
            </a:br>
            <a:r>
              <a:rPr lang="en-US" sz="2000" b="1" dirty="0"/>
              <a:t>Sandrine </a:t>
            </a:r>
            <a:r>
              <a:rPr lang="en-US" sz="2000" b="1" dirty="0" err="1"/>
              <a:t>Florquin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err="1"/>
              <a:t>Jaklien</a:t>
            </a:r>
            <a:r>
              <a:rPr lang="en-US" sz="2000" b="1" dirty="0"/>
              <a:t> C. </a:t>
            </a:r>
            <a:r>
              <a:rPr lang="en-US" sz="2000" b="1" dirty="0" err="1" smtClean="0"/>
              <a:t>Leemans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nl-NL" sz="2000" b="1" dirty="0">
              <a:solidFill>
                <a:srgbClr val="7030A0"/>
              </a:solidFill>
            </a:endParaRPr>
          </a:p>
        </p:txBody>
      </p:sp>
      <p:pic>
        <p:nvPicPr>
          <p:cNvPr id="11266" name="Picture 2" descr="http://agora-gmp.org/wp-content/uploads/2014/01/logo_uk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96752"/>
            <a:ext cx="276225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Image result for amc amsterdam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972021" cy="972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9" descr="Image result for nierstichting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20" y="5702519"/>
            <a:ext cx="19716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427984" y="1412776"/>
            <a:ext cx="4341073" cy="50223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b="1" dirty="0"/>
              <a:t>Institute for Clinical </a:t>
            </a:r>
            <a:r>
              <a:rPr lang="en-US" sz="2000" b="1" dirty="0" smtClean="0"/>
              <a:t>Chemistry, </a:t>
            </a:r>
          </a:p>
          <a:p>
            <a:pPr algn="r"/>
            <a:r>
              <a:rPr lang="en-US" sz="2000" b="1" dirty="0" smtClean="0"/>
              <a:t>University Hospital of </a:t>
            </a:r>
            <a:r>
              <a:rPr lang="en-US" sz="2000" b="1" dirty="0"/>
              <a:t>Regensburg</a:t>
            </a:r>
            <a:r>
              <a:rPr lang="en-US" sz="2000" b="1" dirty="0" smtClean="0"/>
              <a:t>, </a:t>
            </a:r>
            <a:r>
              <a:rPr lang="en-US" sz="2000" b="1" dirty="0"/>
              <a:t>Germany</a:t>
            </a:r>
            <a:br>
              <a:rPr lang="en-US" sz="2000" b="1" dirty="0"/>
            </a:br>
            <a:r>
              <a:rPr lang="en-US" sz="2000" b="1" dirty="0" smtClean="0">
                <a:solidFill>
                  <a:srgbClr val="FFFF00"/>
                </a:solidFill>
              </a:rPr>
              <a:t/>
            </a:r>
            <a:br>
              <a:rPr lang="en-US" sz="2000" b="1" dirty="0" smtClean="0">
                <a:solidFill>
                  <a:srgbClr val="FFFF00"/>
                </a:solidFill>
              </a:rPr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Evelyn </a:t>
            </a:r>
            <a:r>
              <a:rPr lang="en-US" sz="2000" b="1" dirty="0" err="1" smtClean="0"/>
              <a:t>Orsó</a:t>
            </a:r>
            <a:endParaRPr lang="en-US" sz="2000" b="1" dirty="0" smtClean="0"/>
          </a:p>
          <a:p>
            <a:pPr algn="r"/>
            <a:r>
              <a:rPr lang="nl-NL" sz="2000" b="1" dirty="0" smtClean="0"/>
              <a:t>Gerhard Liebisch</a:t>
            </a:r>
            <a:endParaRPr lang="en-US" sz="2000" b="1" dirty="0" smtClean="0"/>
          </a:p>
          <a:p>
            <a:pPr algn="r"/>
            <a:r>
              <a:rPr lang="en-US" sz="2000" b="1" dirty="0" err="1" smtClean="0"/>
              <a:t>Gerd</a:t>
            </a:r>
            <a:r>
              <a:rPr lang="en-US" sz="2000" b="1" dirty="0" smtClean="0"/>
              <a:t> Schmitz</a:t>
            </a:r>
            <a:br>
              <a:rPr lang="en-US" sz="2000" b="1" dirty="0" smtClean="0"/>
            </a:br>
            <a:r>
              <a:rPr lang="en-US" sz="2000" dirty="0" smtClean="0"/>
              <a:t> </a:t>
            </a:r>
            <a:br>
              <a:rPr lang="en-US" sz="2000" dirty="0" smtClean="0"/>
            </a:br>
            <a:endParaRPr lang="nl-NL" sz="2000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1663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smtClean="0">
                <a:latin typeface="Bookman Old Style" panose="02050604050505020204" pitchFamily="18" charset="0"/>
                <a:cs typeface="Tahoma" panose="020B0604030504040204" pitchFamily="34" charset="0"/>
              </a:rPr>
              <a:t>Acknowledgement</a:t>
            </a:r>
            <a:r>
              <a:rPr lang="en-US" sz="2200" b="1" i="1" dirty="0" smtClean="0">
                <a:latin typeface="Bookman Old Style" panose="02050604050505020204" pitchFamily="18" charset="0"/>
                <a:cs typeface="Tahoma" panose="020B0604030504040204" pitchFamily="34" charset="0"/>
              </a:rPr>
              <a:t> </a:t>
            </a:r>
            <a:endParaRPr lang="en-US" sz="2200" b="1" i="1" dirty="0">
              <a:latin typeface="Bookman Old Style" panose="02050604050505020204" pitchFamily="18" charset="0"/>
              <a:cs typeface="Tahoma" panose="020B0604030504040204" pitchFamily="34" charset="0"/>
            </a:endParaRPr>
          </a:p>
        </p:txBody>
      </p:sp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651" y="5661248"/>
            <a:ext cx="4857750" cy="981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899592" y="906979"/>
            <a:ext cx="7344816" cy="0"/>
          </a:xfrm>
          <a:prstGeom prst="line">
            <a:avLst/>
          </a:prstGeom>
          <a:ln w="76200">
            <a:solidFill>
              <a:schemeClr val="accent1">
                <a:lumMod val="20000"/>
                <a:lumOff val="8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444208" y="5909210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i="1" dirty="0" err="1" smtClean="0"/>
              <a:t>Vici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278408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827280"/>
            <a:ext cx="5688632" cy="5134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568874" y="1556792"/>
            <a:ext cx="319050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563888" y="2924944"/>
            <a:ext cx="319050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-36512" y="-27385"/>
            <a:ext cx="9180512" cy="1111407"/>
            <a:chOff x="-36512" y="-27385"/>
            <a:chExt cx="9180512" cy="1111407"/>
          </a:xfrm>
        </p:grpSpPr>
        <p:sp>
          <p:nvSpPr>
            <p:cNvPr id="16" name="Rectangle 15"/>
            <p:cNvSpPr/>
            <p:nvPr/>
          </p:nvSpPr>
          <p:spPr>
            <a:xfrm>
              <a:off x="-25823" y="-27385"/>
              <a:ext cx="9169823" cy="11114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"/>
            <p:cNvSpPr>
              <a:spLocks noChangeArrowheads="1"/>
            </p:cNvSpPr>
            <p:nvPr/>
          </p:nvSpPr>
          <p:spPr bwMode="auto">
            <a:xfrm>
              <a:off x="-36512" y="189801"/>
              <a:ext cx="914399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nl-NL" sz="3200" b="1" dirty="0" smtClean="0">
                  <a:solidFill>
                    <a:srgbClr val="FFFF00"/>
                  </a:solidFill>
                  <a:latin typeface="Tahoma" panose="020B0604030504040204" pitchFamily="34" charset="0"/>
                </a:rPr>
                <a:t>Metabolic syndrome &amp; Renal dysfunction</a:t>
              </a:r>
              <a:endParaRPr lang="sk-SK" sz="3200" b="1" dirty="0">
                <a:solidFill>
                  <a:srgbClr val="FFFF00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35496" y="1124744"/>
            <a:ext cx="9108504" cy="47089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1974, first description of an association between Metabolic Syndrome &amp; Nephrotic proteinuria.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Serum lipid abnormalities (high TG, low HDL)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Associate with significantly increased risk of CKD,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Predict the development of renal dysfunction.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Increasing BMI associates with increased risk of developing ESRD.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Renal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dysfunction appears long before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hypertension/diabetes </a:t>
            </a:r>
          </a:p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in Metabolic syndrome.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Metabolic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syndrome patients have 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2.5-fold higher risk of developing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CKD,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2-fold higher risk for 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microalbuminuria.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7" name="Picture 2" descr="Image not availabl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21088"/>
            <a:ext cx="4139952" cy="536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4716016" y="4040629"/>
            <a:ext cx="4464495" cy="2524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5193980" y="4234150"/>
            <a:ext cx="4274564" cy="293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1400" b="1" dirty="0" smtClean="0">
                <a:solidFill>
                  <a:srgbClr val="7030A0"/>
                </a:solidFill>
                <a:latin typeface="Tahoma" panose="020B0604030504040204" pitchFamily="34" charset="0"/>
              </a:rPr>
              <a:t>Prevalence of CKD</a:t>
            </a:r>
            <a:endParaRPr lang="nl-NL" sz="1400" dirty="0" smtClean="0">
              <a:solidFill>
                <a:srgbClr val="7030A0"/>
              </a:solidFill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nl-NL" sz="1000" i="1" dirty="0">
              <a:solidFill>
                <a:srgbClr val="7030A0"/>
              </a:solidFill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nl-NL" sz="1000" i="1" dirty="0" smtClean="0">
              <a:solidFill>
                <a:srgbClr val="7030A0"/>
              </a:solidFill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nl-NL" sz="1000" i="1" dirty="0">
              <a:solidFill>
                <a:srgbClr val="7030A0"/>
              </a:solidFill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nl-NL" sz="1000" i="1" dirty="0" smtClean="0">
              <a:solidFill>
                <a:srgbClr val="7030A0"/>
              </a:solidFill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nl-NL" sz="1000" i="1" dirty="0">
              <a:solidFill>
                <a:srgbClr val="7030A0"/>
              </a:solidFill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nl-NL" sz="1000" i="1" dirty="0" smtClean="0">
              <a:solidFill>
                <a:srgbClr val="7030A0"/>
              </a:solidFill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nl-NL" sz="1000" i="1" dirty="0">
              <a:solidFill>
                <a:srgbClr val="7030A0"/>
              </a:solidFill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nl-NL" sz="1000" i="1" dirty="0" smtClean="0">
              <a:solidFill>
                <a:srgbClr val="7030A0"/>
              </a:solidFill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nl-NL" sz="1000" i="1" dirty="0">
              <a:solidFill>
                <a:srgbClr val="7030A0"/>
              </a:solidFill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nl-NL" sz="1000" i="1" dirty="0" smtClean="0">
              <a:solidFill>
                <a:srgbClr val="7030A0"/>
              </a:solidFill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nl-NL" sz="1000" i="1" dirty="0">
              <a:solidFill>
                <a:srgbClr val="7030A0"/>
              </a:solidFill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nl-NL" sz="1000" i="1" dirty="0" smtClean="0">
              <a:solidFill>
                <a:srgbClr val="7030A0"/>
              </a:solidFill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nl-NL" sz="1000" i="1" dirty="0">
              <a:solidFill>
                <a:srgbClr val="7030A0"/>
              </a:solidFill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nl-NL" sz="1200" i="1" dirty="0" smtClean="0">
              <a:solidFill>
                <a:srgbClr val="7030A0"/>
              </a:solidFill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nl-NL" sz="1000" i="1" dirty="0" smtClean="0">
                <a:solidFill>
                  <a:srgbClr val="7030A0"/>
                </a:solidFill>
                <a:latin typeface="Tahoma" panose="020B0604030504040204" pitchFamily="34" charset="0"/>
              </a:rPr>
              <a:t>          </a:t>
            </a:r>
            <a:r>
              <a:rPr lang="nl-NL" sz="1200" i="1" dirty="0" smtClean="0">
                <a:latin typeface="Tahoma" panose="020B0604030504040204" pitchFamily="34" charset="0"/>
              </a:rPr>
              <a:t>                </a:t>
            </a:r>
            <a:endParaRPr lang="nl-NL" sz="18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sk-SK" sz="1800" dirty="0">
              <a:latin typeface="Tahoma" panose="020B060403050404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860032" y="4148579"/>
            <a:ext cx="216024" cy="4356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633864" y="6552000"/>
            <a:ext cx="4572000" cy="276999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nl-NL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nl-NL" sz="1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nl-NL" sz="12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°   Metabolic Syndrome components</a:t>
            </a:r>
            <a:endParaRPr lang="nl-NL" sz="12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07096" y="6525344"/>
            <a:ext cx="27890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12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Chen et al. </a:t>
            </a:r>
            <a:r>
              <a:rPr lang="en-US" alt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 </a:t>
            </a:r>
            <a:r>
              <a:rPr lang="en-US" alt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 Med. </a:t>
            </a:r>
            <a:r>
              <a:rPr lang="en-US" alt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2004</a:t>
            </a:r>
            <a:endParaRPr lang="nl-NL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496" y="1988840"/>
            <a:ext cx="6840760" cy="9319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Rectangle 41"/>
          <p:cNvSpPr/>
          <p:nvPr/>
        </p:nvSpPr>
        <p:spPr>
          <a:xfrm>
            <a:off x="107504" y="3140968"/>
            <a:ext cx="7416824" cy="4587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Rectangle 44"/>
          <p:cNvSpPr/>
          <p:nvPr/>
        </p:nvSpPr>
        <p:spPr>
          <a:xfrm>
            <a:off x="107504" y="3707621"/>
            <a:ext cx="6840760" cy="5836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6" name="Rectangle 45"/>
          <p:cNvSpPr/>
          <p:nvPr/>
        </p:nvSpPr>
        <p:spPr>
          <a:xfrm>
            <a:off x="107503" y="4509120"/>
            <a:ext cx="4968553" cy="1671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7" name="Group 6"/>
          <p:cNvGrpSpPr/>
          <p:nvPr/>
        </p:nvGrpSpPr>
        <p:grpSpPr>
          <a:xfrm>
            <a:off x="3007096" y="4175736"/>
            <a:ext cx="6821489" cy="2853664"/>
            <a:chOff x="3007096" y="4175736"/>
            <a:chExt cx="6821489" cy="2853664"/>
          </a:xfrm>
        </p:grpSpPr>
        <p:sp>
          <p:nvSpPr>
            <p:cNvPr id="47" name="Rectangle 46"/>
            <p:cNvSpPr/>
            <p:nvPr/>
          </p:nvSpPr>
          <p:spPr>
            <a:xfrm>
              <a:off x="5220072" y="4175736"/>
              <a:ext cx="4608513" cy="28536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007096" y="6525344"/>
              <a:ext cx="2626768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50436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2" grpId="0" animBg="1"/>
      <p:bldP spid="45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755576" y="117793"/>
            <a:ext cx="741682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200" dirty="0" smtClean="0">
                <a:solidFill>
                  <a:srgbClr val="7030A0"/>
                </a:solidFill>
                <a:latin typeface="Tahoma" panose="020B0604030504040204" pitchFamily="34" charset="0"/>
              </a:rPr>
              <a:t>Murine model of diet-induced metabolic kidney injury</a:t>
            </a:r>
            <a:endParaRPr lang="sk-SK" sz="1000" dirty="0">
              <a:solidFill>
                <a:srgbClr val="7030A0"/>
              </a:solidFill>
              <a:latin typeface="Tahoma" panose="020B0604030504040204" pitchFamily="34" charset="0"/>
            </a:endParaRP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1385887" y="548680"/>
            <a:ext cx="6500813" cy="0"/>
          </a:xfrm>
          <a:prstGeom prst="line">
            <a:avLst/>
          </a:prstGeom>
          <a:noFill/>
          <a:ln w="38100">
            <a:solidFill>
              <a:srgbClr val="990033">
                <a:alpha val="58823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539552" y="620688"/>
            <a:ext cx="8280919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nl-NL" sz="1600" b="1" u="sng" dirty="0" smtClean="0">
                <a:latin typeface="Tahoma" panose="020B0604030504040204" pitchFamily="34" charset="0"/>
              </a:rPr>
              <a:t>Mice</a:t>
            </a:r>
            <a:r>
              <a:rPr lang="nl-NL" sz="1600" dirty="0" smtClean="0">
                <a:latin typeface="Tahoma" panose="020B0604030504040204" pitchFamily="34" charset="0"/>
              </a:rPr>
              <a:t>: wild-type C57BL/6 and NLRP3 knock-out</a:t>
            </a:r>
          </a:p>
          <a:p>
            <a:pPr>
              <a:spcBef>
                <a:spcPct val="0"/>
              </a:spcBef>
              <a:buNone/>
            </a:pPr>
            <a:endParaRPr lang="nl-NL" sz="1400" b="1" u="sng" dirty="0" smtClean="0"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nl-NL" sz="1400" b="1" u="sng" dirty="0"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nl-NL" sz="1400" b="1" u="sng" dirty="0" smtClean="0">
              <a:latin typeface="Tahoma" panose="020B060403050404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nl-NL" sz="1800" b="1" u="sng" dirty="0" smtClean="0">
                <a:solidFill>
                  <a:srgbClr val="7030A0"/>
                </a:solidFill>
                <a:latin typeface="Tahoma" panose="020B0604030504040204" pitchFamily="34" charset="0"/>
              </a:rPr>
              <a:t>Western-type </a:t>
            </a:r>
            <a:r>
              <a:rPr lang="nl-NL" sz="1800" b="1" u="sng" dirty="0" err="1" smtClean="0">
                <a:solidFill>
                  <a:srgbClr val="7030A0"/>
                </a:solidFill>
                <a:latin typeface="Tahoma" panose="020B0604030504040204" pitchFamily="34" charset="0"/>
              </a:rPr>
              <a:t>diet</a:t>
            </a:r>
            <a:r>
              <a:rPr lang="nl-NL" sz="1800" b="1" u="sng" dirty="0" smtClean="0">
                <a:solidFill>
                  <a:srgbClr val="7030A0"/>
                </a:solidFill>
                <a:latin typeface="Tahoma" panose="020B0604030504040204" pitchFamily="34" charset="0"/>
              </a:rPr>
              <a:t> </a:t>
            </a:r>
          </a:p>
          <a:p>
            <a:pPr algn="ctr">
              <a:spcBef>
                <a:spcPct val="0"/>
              </a:spcBef>
              <a:buNone/>
            </a:pPr>
            <a:r>
              <a:rPr lang="nl-NL" sz="1400" dirty="0" smtClean="0">
                <a:latin typeface="Tahoma" panose="020B0604030504040204" pitchFamily="34" charset="0"/>
              </a:rPr>
              <a:t>(energy derived from fat 43% vs. 11% in control; 0,15% extra cholesterol)</a:t>
            </a:r>
          </a:p>
          <a:p>
            <a:pPr>
              <a:spcBef>
                <a:spcPct val="0"/>
              </a:spcBef>
              <a:buNone/>
            </a:pPr>
            <a:endParaRPr lang="nl-NL" sz="1800" dirty="0" smtClean="0"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nl-NL" sz="1000" dirty="0" smtClean="0">
              <a:latin typeface="Tahoma" panose="020B0604030504040204" pitchFamily="34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4330259" y="2132856"/>
            <a:ext cx="612068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0928"/>
            <a:ext cx="8343900" cy="2652008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95536" y="3166790"/>
            <a:ext cx="7560840" cy="1548791"/>
            <a:chOff x="395536" y="3166790"/>
            <a:chExt cx="7560840" cy="1548791"/>
          </a:xfrm>
        </p:grpSpPr>
        <p:sp>
          <p:nvSpPr>
            <p:cNvPr id="12" name="Rectangle 2"/>
            <p:cNvSpPr>
              <a:spLocks noChangeArrowheads="1"/>
            </p:cNvSpPr>
            <p:nvPr/>
          </p:nvSpPr>
          <p:spPr bwMode="auto">
            <a:xfrm>
              <a:off x="2361534" y="3401124"/>
              <a:ext cx="5594842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nl-NL" sz="2200" b="1" dirty="0" smtClean="0">
                  <a:solidFill>
                    <a:srgbClr val="7030A0"/>
                  </a:solidFill>
                  <a:latin typeface="Tahoma" panose="020B0604030504040204" pitchFamily="34" charset="0"/>
                </a:rPr>
                <a:t>    </a:t>
              </a:r>
              <a:r>
                <a:rPr lang="nl-NL" sz="2200" b="1" u="sng" dirty="0" smtClean="0">
                  <a:solidFill>
                    <a:srgbClr val="7030A0"/>
                  </a:solidFill>
                  <a:latin typeface="Tahoma" panose="020B0604030504040204" pitchFamily="34" charset="0"/>
                </a:rPr>
                <a:t>Western-</a:t>
              </a:r>
              <a:r>
                <a:rPr lang="nl-NL" sz="2200" b="1" u="sng" dirty="0" err="1" smtClean="0">
                  <a:solidFill>
                    <a:srgbClr val="7030A0"/>
                  </a:solidFill>
                  <a:latin typeface="Tahoma" panose="020B0604030504040204" pitchFamily="34" charset="0"/>
                </a:rPr>
                <a:t>diet</a:t>
              </a:r>
              <a:r>
                <a:rPr lang="nl-NL" sz="2200" b="1" u="sng" dirty="0" smtClean="0">
                  <a:solidFill>
                    <a:srgbClr val="7030A0"/>
                  </a:solidFill>
                  <a:latin typeface="Tahoma" panose="020B0604030504040204" pitchFamily="34" charset="0"/>
                </a:rPr>
                <a:t> </a:t>
              </a:r>
            </a:p>
            <a:p>
              <a:pPr>
                <a:spcBef>
                  <a:spcPct val="0"/>
                </a:spcBef>
                <a:buNone/>
              </a:pPr>
              <a:endParaRPr lang="nl-NL" sz="2200" b="1" dirty="0" smtClean="0">
                <a:latin typeface="Tahoma" panose="020B0604030504040204" pitchFamily="34" charset="0"/>
              </a:endParaRPr>
            </a:p>
            <a:p>
              <a:pPr>
                <a:spcBef>
                  <a:spcPct val="0"/>
                </a:spcBef>
                <a:buNone/>
              </a:pPr>
              <a:endParaRPr lang="nl-NL" sz="2200" b="1" dirty="0" smtClean="0">
                <a:latin typeface="Tahoma" panose="020B0604030504040204" pitchFamily="34" charset="0"/>
              </a:endParaRPr>
            </a:p>
          </p:txBody>
        </p:sp>
        <p:pic>
          <p:nvPicPr>
            <p:cNvPr id="3" name="Picture 2" descr="http://www.redorbit.com/media/uploads/2013/04/obesity-and-overeating-shutterstock_63438040-617x416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3166790"/>
              <a:ext cx="2297125" cy="1548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4860032" y="3140968"/>
            <a:ext cx="4104456" cy="1077218"/>
            <a:chOff x="4860032" y="3140968"/>
            <a:chExt cx="4104456" cy="1077218"/>
          </a:xfrm>
        </p:grpSpPr>
        <p:sp>
          <p:nvSpPr>
            <p:cNvPr id="14" name="Rectangle 2"/>
            <p:cNvSpPr>
              <a:spLocks noChangeArrowheads="1"/>
            </p:cNvSpPr>
            <p:nvPr/>
          </p:nvSpPr>
          <p:spPr bwMode="auto">
            <a:xfrm>
              <a:off x="5692638" y="3140968"/>
              <a:ext cx="3271850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endParaRPr lang="nl-NL" sz="1000" dirty="0" smtClean="0">
                <a:latin typeface="Tahoma" panose="020B0604030504040204" pitchFamily="34" charset="0"/>
              </a:endParaRPr>
            </a:p>
            <a:p>
              <a:pPr marL="285750" indent="-285750">
                <a:spcBef>
                  <a:spcPct val="0"/>
                </a:spcBef>
              </a:pPr>
              <a:r>
                <a:rPr lang="nl-NL" sz="1800" dirty="0" err="1" smtClean="0">
                  <a:latin typeface="Tahoma" panose="020B0604030504040204" pitchFamily="34" charset="0"/>
                </a:rPr>
                <a:t>Weight</a:t>
              </a:r>
              <a:r>
                <a:rPr lang="nl-NL" sz="1800" dirty="0" smtClean="0">
                  <a:latin typeface="Tahoma" panose="020B0604030504040204" pitchFamily="34" charset="0"/>
                </a:rPr>
                <a:t> </a:t>
              </a:r>
              <a:r>
                <a:rPr lang="nl-NL" sz="1800" dirty="0" err="1" smtClean="0">
                  <a:latin typeface="Tahoma" panose="020B0604030504040204" pitchFamily="34" charset="0"/>
                </a:rPr>
                <a:t>gain</a:t>
              </a:r>
              <a:endParaRPr lang="nl-NL" sz="1800" dirty="0" smtClean="0">
                <a:latin typeface="Tahoma" panose="020B0604030504040204" pitchFamily="34" charset="0"/>
              </a:endParaRPr>
            </a:p>
            <a:p>
              <a:pPr marL="285750" indent="-285750">
                <a:spcBef>
                  <a:spcPct val="0"/>
                </a:spcBef>
              </a:pPr>
              <a:r>
                <a:rPr lang="nl-NL" sz="1800" dirty="0" err="1">
                  <a:latin typeface="Tahoma" panose="020B0604030504040204" pitchFamily="34" charset="0"/>
                </a:rPr>
                <a:t>I</a:t>
              </a:r>
              <a:r>
                <a:rPr lang="nl-NL" sz="1800" dirty="0" err="1" smtClean="0">
                  <a:latin typeface="Tahoma" panose="020B0604030504040204" pitchFamily="34" charset="0"/>
                </a:rPr>
                <a:t>nsulin</a:t>
              </a:r>
              <a:r>
                <a:rPr lang="nl-NL" sz="1800" dirty="0" smtClean="0">
                  <a:latin typeface="Tahoma" panose="020B0604030504040204" pitchFamily="34" charset="0"/>
                </a:rPr>
                <a:t> </a:t>
              </a:r>
              <a:r>
                <a:rPr lang="nl-NL" sz="1800" dirty="0" err="1" smtClean="0">
                  <a:latin typeface="Tahoma" panose="020B0604030504040204" pitchFamily="34" charset="0"/>
                </a:rPr>
                <a:t>resistance</a:t>
              </a:r>
              <a:r>
                <a:rPr lang="nl-NL" sz="1800" dirty="0" smtClean="0">
                  <a:latin typeface="Tahoma" panose="020B0604030504040204" pitchFamily="34" charset="0"/>
                </a:rPr>
                <a:t> </a:t>
              </a:r>
            </a:p>
            <a:p>
              <a:pPr marL="285750" indent="-285750">
                <a:spcBef>
                  <a:spcPct val="0"/>
                </a:spcBef>
              </a:pPr>
              <a:r>
                <a:rPr lang="nl-NL" sz="1800" dirty="0" err="1">
                  <a:latin typeface="Tahoma" panose="020B0604030504040204" pitchFamily="34" charset="0"/>
                </a:rPr>
                <a:t>D</a:t>
              </a:r>
              <a:r>
                <a:rPr lang="nl-NL" sz="1800" dirty="0" err="1" smtClean="0">
                  <a:latin typeface="Tahoma" panose="020B0604030504040204" pitchFamily="34" charset="0"/>
                </a:rPr>
                <a:t>yslipidemia</a:t>
              </a:r>
              <a:endParaRPr lang="nl-NL" sz="1800" dirty="0" smtClean="0">
                <a:latin typeface="Tahoma" panose="020B0604030504040204" pitchFamily="34" charset="0"/>
              </a:endParaRPr>
            </a:p>
          </p:txBody>
        </p:sp>
        <p:sp>
          <p:nvSpPr>
            <p:cNvPr id="16" name="Down Arrow 15"/>
            <p:cNvSpPr/>
            <p:nvPr/>
          </p:nvSpPr>
          <p:spPr>
            <a:xfrm rot="16200000">
              <a:off x="5004048" y="3284985"/>
              <a:ext cx="432048" cy="72008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115617" y="3941187"/>
            <a:ext cx="8424935" cy="2628310"/>
            <a:chOff x="1115617" y="3941187"/>
            <a:chExt cx="8424935" cy="2628310"/>
          </a:xfrm>
        </p:grpSpPr>
        <p:sp>
          <p:nvSpPr>
            <p:cNvPr id="13" name="Rectangle 2"/>
            <p:cNvSpPr>
              <a:spLocks noChangeArrowheads="1"/>
            </p:cNvSpPr>
            <p:nvPr/>
          </p:nvSpPr>
          <p:spPr bwMode="auto">
            <a:xfrm>
              <a:off x="1115617" y="6093296"/>
              <a:ext cx="842493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sk-SK" sz="1000" b="1" dirty="0">
                <a:solidFill>
                  <a:srgbClr val="7030A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3347864" y="3941187"/>
              <a:ext cx="432048" cy="72008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2"/>
            <p:cNvSpPr>
              <a:spLocks noChangeArrowheads="1"/>
            </p:cNvSpPr>
            <p:nvPr/>
          </p:nvSpPr>
          <p:spPr bwMode="auto">
            <a:xfrm>
              <a:off x="2692661" y="4507394"/>
              <a:ext cx="6543700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endParaRPr lang="nl-NL" sz="1000" dirty="0" smtClean="0">
                <a:latin typeface="Tahoma" panose="020B0604030504040204" pitchFamily="34" charset="0"/>
              </a:endParaRPr>
            </a:p>
            <a:p>
              <a:pPr marL="285750" indent="-285750">
                <a:spcBef>
                  <a:spcPct val="0"/>
                </a:spcBef>
              </a:pPr>
              <a:endParaRPr lang="nl-NL" sz="800" dirty="0" smtClean="0">
                <a:latin typeface="Tahoma" panose="020B0604030504040204" pitchFamily="34" charset="0"/>
              </a:endParaRPr>
            </a:p>
            <a:p>
              <a:pPr>
                <a:spcBef>
                  <a:spcPct val="0"/>
                </a:spcBef>
                <a:buNone/>
              </a:pPr>
              <a:r>
                <a:rPr lang="nl-NL" sz="2000" b="1" u="sng" dirty="0" smtClean="0">
                  <a:solidFill>
                    <a:srgbClr val="7030A0"/>
                  </a:solidFill>
                  <a:latin typeface="Tahoma" panose="020B0604030504040204" pitchFamily="34" charset="0"/>
                </a:rPr>
                <a:t>Renal pathology</a:t>
              </a:r>
            </a:p>
            <a:p>
              <a:pPr>
                <a:spcBef>
                  <a:spcPct val="0"/>
                </a:spcBef>
                <a:buNone/>
              </a:pPr>
              <a:endParaRPr lang="nl-NL" sz="1800" b="1" dirty="0" smtClean="0">
                <a:latin typeface="Tahoma" panose="020B0604030504040204" pitchFamily="34" charset="0"/>
              </a:endParaRPr>
            </a:p>
            <a:p>
              <a:pPr>
                <a:spcBef>
                  <a:spcPct val="0"/>
                </a:spcBef>
              </a:pPr>
              <a:r>
                <a:rPr lang="nl-NL" sz="1800" b="1" dirty="0" smtClean="0">
                  <a:latin typeface="Tahoma" panose="020B0604030504040204" pitchFamily="34" charset="0"/>
                </a:rPr>
                <a:t>  Renal steatosis </a:t>
              </a:r>
            </a:p>
            <a:p>
              <a:pPr>
                <a:spcBef>
                  <a:spcPct val="0"/>
                </a:spcBef>
              </a:pPr>
              <a:r>
                <a:rPr lang="nl-NL" sz="1800" b="1" dirty="0">
                  <a:latin typeface="Tahoma" panose="020B0604030504040204" pitchFamily="34" charset="0"/>
                </a:rPr>
                <a:t> </a:t>
              </a:r>
              <a:r>
                <a:rPr lang="nl-NL" sz="1800" b="1" dirty="0" smtClean="0">
                  <a:latin typeface="Tahoma" panose="020B0604030504040204" pitchFamily="34" charset="0"/>
                </a:rPr>
                <a:t> Cholesterol &amp; phospholipid accumulation </a:t>
              </a:r>
            </a:p>
            <a:p>
              <a:pPr>
                <a:spcBef>
                  <a:spcPct val="0"/>
                </a:spcBef>
              </a:pPr>
              <a:r>
                <a:rPr lang="nl-NL" sz="1800" b="1" dirty="0">
                  <a:latin typeface="Tahoma" panose="020B0604030504040204" pitchFamily="34" charset="0"/>
                </a:rPr>
                <a:t> </a:t>
              </a:r>
              <a:r>
                <a:rPr lang="nl-NL" sz="1800" b="1" dirty="0" smtClean="0">
                  <a:latin typeface="Tahoma" panose="020B0604030504040204" pitchFamily="34" charset="0"/>
                </a:rPr>
                <a:t> </a:t>
              </a:r>
              <a:r>
                <a:rPr lang="nl-NL" sz="1800" b="1" dirty="0" err="1" smtClean="0">
                  <a:latin typeface="Tahoma" panose="020B0604030504040204" pitchFamily="34" charset="0"/>
                </a:rPr>
                <a:t>Renal</a:t>
              </a:r>
              <a:r>
                <a:rPr lang="nl-NL" sz="1800" b="1" dirty="0" smtClean="0">
                  <a:latin typeface="Tahoma" panose="020B0604030504040204" pitchFamily="34" charset="0"/>
                </a:rPr>
                <a:t> </a:t>
              </a:r>
              <a:r>
                <a:rPr lang="nl-NL" sz="1800" b="1" dirty="0" err="1" smtClean="0">
                  <a:latin typeface="Tahoma" panose="020B0604030504040204" pitchFamily="34" charset="0"/>
                </a:rPr>
                <a:t>inflammation</a:t>
              </a:r>
              <a:r>
                <a:rPr lang="nl-NL" sz="1800" b="1" dirty="0" smtClean="0">
                  <a:latin typeface="Tahoma" panose="020B0604030504040204" pitchFamily="34" charset="0"/>
                </a:rPr>
                <a:t> &amp; fibrosis</a:t>
              </a:r>
            </a:p>
            <a:p>
              <a:pPr>
                <a:spcBef>
                  <a:spcPct val="0"/>
                </a:spcBef>
              </a:pPr>
              <a:r>
                <a:rPr lang="nl-NL" sz="1800" b="1" dirty="0" smtClean="0">
                  <a:latin typeface="Tahoma" panose="020B0604030504040204" pitchFamily="34" charset="0"/>
                </a:rPr>
                <a:t>  </a:t>
              </a:r>
              <a:r>
                <a:rPr lang="sk-SK" sz="1800" b="1" dirty="0" smtClean="0">
                  <a:latin typeface="Tahoma" panose="020B0604030504040204" pitchFamily="34" charset="0"/>
                </a:rPr>
                <a:t>Microalbuminuria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087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568874" y="1556792"/>
            <a:ext cx="319050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563888" y="2924944"/>
            <a:ext cx="319050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4704"/>
            <a:ext cx="3791579" cy="32068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2" y="4221088"/>
            <a:ext cx="7718914" cy="2596362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5165394" y="2212122"/>
            <a:ext cx="4231142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nl-NL" sz="1800" b="1" dirty="0">
                <a:solidFill>
                  <a:srgbClr val="7030A0"/>
                </a:solidFill>
                <a:latin typeface="Tahoma" panose="020B0604030504040204" pitchFamily="34" charset="0"/>
              </a:rPr>
              <a:t>Nile Red positive </a:t>
            </a:r>
            <a:r>
              <a:rPr lang="nl-NL" sz="1800" b="1" dirty="0" smtClean="0">
                <a:solidFill>
                  <a:srgbClr val="7030A0"/>
                </a:solidFill>
                <a:latin typeface="Tahoma" panose="020B0604030504040204" pitchFamily="34" charset="0"/>
              </a:rPr>
              <a:t>vacuoles</a:t>
            </a:r>
          </a:p>
          <a:p>
            <a:pPr>
              <a:spcBef>
                <a:spcPct val="0"/>
              </a:spcBef>
              <a:buNone/>
            </a:pPr>
            <a:endParaRPr lang="nl-NL" sz="900" b="1" dirty="0">
              <a:solidFill>
                <a:srgbClr val="7030A0"/>
              </a:solidFill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nl-NL" sz="1800" b="1" dirty="0" smtClean="0">
                <a:solidFill>
                  <a:srgbClr val="7030A0"/>
                </a:solidFill>
                <a:latin typeface="Tahoma" panose="020B0604030504040204" pitchFamily="34" charset="0"/>
              </a:rPr>
              <a:t>Phospholipid </a:t>
            </a:r>
            <a:r>
              <a:rPr lang="nl-NL" sz="1800" b="1" dirty="0">
                <a:solidFill>
                  <a:srgbClr val="7030A0"/>
                </a:solidFill>
                <a:latin typeface="Tahoma" panose="020B0604030504040204" pitchFamily="34" charset="0"/>
              </a:rPr>
              <a:t>a</a:t>
            </a:r>
            <a:r>
              <a:rPr lang="nl-NL" sz="1800" b="1" dirty="0" smtClean="0">
                <a:solidFill>
                  <a:srgbClr val="7030A0"/>
                </a:solidFill>
                <a:latin typeface="Tahoma" panose="020B0604030504040204" pitchFamily="34" charset="0"/>
              </a:rPr>
              <a:t>ccumulation</a:t>
            </a:r>
            <a:endParaRPr lang="nl-NL" sz="1800" b="1" dirty="0">
              <a:solidFill>
                <a:srgbClr val="7030A0"/>
              </a:solidFill>
              <a:latin typeface="Tahoma" panose="020B060403050404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36512" y="-27385"/>
            <a:ext cx="9180512" cy="1017501"/>
            <a:chOff x="-36512" y="-27385"/>
            <a:chExt cx="9180512" cy="1111407"/>
          </a:xfrm>
        </p:grpSpPr>
        <p:sp>
          <p:nvSpPr>
            <p:cNvPr id="16" name="Rectangle 15"/>
            <p:cNvSpPr/>
            <p:nvPr/>
          </p:nvSpPr>
          <p:spPr>
            <a:xfrm>
              <a:off x="-25823" y="-27385"/>
              <a:ext cx="9169823" cy="11114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"/>
            <p:cNvSpPr>
              <a:spLocks noChangeArrowheads="1"/>
            </p:cNvSpPr>
            <p:nvPr/>
          </p:nvSpPr>
          <p:spPr bwMode="auto">
            <a:xfrm>
              <a:off x="-36512" y="260648"/>
              <a:ext cx="914399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nl-NL" sz="2800" b="1" dirty="0" smtClean="0">
                  <a:solidFill>
                    <a:srgbClr val="FFFF00"/>
                  </a:solidFill>
                  <a:latin typeface="Tahoma" panose="020B0604030504040204" pitchFamily="34" charset="0"/>
                </a:rPr>
                <a:t>Kidneys </a:t>
              </a:r>
              <a:r>
                <a:rPr lang="nl-NL" sz="2800" b="1" dirty="0">
                  <a:solidFill>
                    <a:srgbClr val="FFFF00"/>
                  </a:solidFill>
                  <a:latin typeface="Tahoma" panose="020B0604030504040204" pitchFamily="34" charset="0"/>
                </a:rPr>
                <a:t>in Murine model </a:t>
              </a:r>
              <a:r>
                <a:rPr lang="nl-NL" sz="2800" b="1" dirty="0" smtClean="0">
                  <a:solidFill>
                    <a:srgbClr val="FFFF00"/>
                  </a:solidFill>
                  <a:latin typeface="Tahoma" panose="020B0604030504040204" pitchFamily="34" charset="0"/>
                </a:rPr>
                <a:t>of Metabolic syndrome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91922" y="4289022"/>
            <a:ext cx="159598" cy="364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tangle 26"/>
          <p:cNvSpPr/>
          <p:nvPr/>
        </p:nvSpPr>
        <p:spPr>
          <a:xfrm>
            <a:off x="4067944" y="4312101"/>
            <a:ext cx="159598" cy="364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36512" y="4005064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nl-NL" sz="1800" b="1" dirty="0">
                <a:solidFill>
                  <a:srgbClr val="7030A0"/>
                </a:solidFill>
                <a:latin typeface="Tahoma" panose="020B0604030504040204" pitchFamily="34" charset="0"/>
              </a:rPr>
              <a:t>R</a:t>
            </a:r>
            <a:r>
              <a:rPr lang="nl-NL" sz="1800" b="1" dirty="0" smtClean="0">
                <a:solidFill>
                  <a:srgbClr val="7030A0"/>
                </a:solidFill>
                <a:latin typeface="Tahoma" panose="020B0604030504040204" pitchFamily="34" charset="0"/>
              </a:rPr>
              <a:t>enal </a:t>
            </a:r>
            <a:r>
              <a:rPr lang="nl-NL" sz="1800" b="1" dirty="0">
                <a:solidFill>
                  <a:srgbClr val="7030A0"/>
                </a:solidFill>
                <a:latin typeface="Tahoma" panose="020B0604030504040204" pitchFamily="34" charset="0"/>
              </a:rPr>
              <a:t>cholesterol and phospholipid </a:t>
            </a:r>
            <a:r>
              <a:rPr lang="nl-NL" sz="1800" b="1" dirty="0" smtClean="0">
                <a:solidFill>
                  <a:srgbClr val="7030A0"/>
                </a:solidFill>
                <a:latin typeface="Tahoma" panose="020B0604030504040204" pitchFamily="34" charset="0"/>
              </a:rPr>
              <a:t>levels in vacuolized tubuli.</a:t>
            </a:r>
            <a:endParaRPr lang="nl-NL" sz="1800" b="1" dirty="0">
              <a:solidFill>
                <a:srgbClr val="7030A0"/>
              </a:solidFill>
              <a:latin typeface="Tahoma" panose="020B0604030504040204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4046747" y="2699507"/>
            <a:ext cx="1085668" cy="75911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3882938" y="2132856"/>
            <a:ext cx="1244225" cy="46901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-25823" y="4005064"/>
            <a:ext cx="9206335" cy="28529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755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5823" y="-27384"/>
            <a:ext cx="9169823" cy="11800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-171400"/>
            <a:ext cx="8712968" cy="1470025"/>
          </a:xfrm>
        </p:spPr>
        <p:txBody>
          <a:bodyPr>
            <a:normAutofit/>
          </a:bodyPr>
          <a:lstStyle/>
          <a:p>
            <a:r>
              <a:rPr lang="nl-NL" sz="28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Causes of renal dysfunction in </a:t>
            </a:r>
            <a:br>
              <a:rPr lang="nl-NL" sz="28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nl-NL" sz="28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Metabolic syndrome??</a:t>
            </a:r>
            <a:endParaRPr lang="en-US" sz="2800" b="1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AutoShape 2" descr="Afbeeldingsresultaat voor kidney da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205211"/>
            <a:ext cx="1866900" cy="2447925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179512" y="1412776"/>
            <a:ext cx="3223961" cy="1423195"/>
            <a:chOff x="179512" y="1412776"/>
            <a:chExt cx="3223961" cy="1423195"/>
          </a:xfrm>
        </p:grpSpPr>
        <p:sp>
          <p:nvSpPr>
            <p:cNvPr id="4" name="TextBox 3"/>
            <p:cNvSpPr txBox="1"/>
            <p:nvPr/>
          </p:nvSpPr>
          <p:spPr>
            <a:xfrm>
              <a:off x="179512" y="1412776"/>
              <a:ext cx="322396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Glomerular hyperfiltration</a:t>
              </a:r>
            </a:p>
            <a:p>
              <a:pPr algn="ctr"/>
              <a:endParaRPr lang="nl-N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nl-NL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Excess reabsorption</a:t>
              </a:r>
              <a:endParaRPr lang="nl-N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1547664" y="2397450"/>
              <a:ext cx="1315026" cy="438521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-26815" y="4080131"/>
            <a:ext cx="3998210" cy="2373205"/>
            <a:chOff x="-26815" y="4080131"/>
            <a:chExt cx="3998210" cy="2373205"/>
          </a:xfrm>
        </p:grpSpPr>
        <p:sp>
          <p:nvSpPr>
            <p:cNvPr id="6" name="TextBox 5"/>
            <p:cNvSpPr txBox="1"/>
            <p:nvPr/>
          </p:nvSpPr>
          <p:spPr>
            <a:xfrm>
              <a:off x="-26815" y="5160674"/>
              <a:ext cx="3998210" cy="1292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RAAS activation</a:t>
              </a:r>
            </a:p>
            <a:p>
              <a:pPr algn="ctr"/>
              <a:endParaRPr lang="nl-N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nl-NL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Glomerular and tubulointerstitial</a:t>
              </a:r>
            </a:p>
            <a:p>
              <a:pPr algn="ctr"/>
              <a:endParaRPr lang="nl-NL" sz="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nl-NL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remodeling/injury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1693168" y="4080131"/>
              <a:ext cx="1055068" cy="934538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4439134" y="1484784"/>
            <a:ext cx="3445450" cy="1307788"/>
            <a:chOff x="4439134" y="1484784"/>
            <a:chExt cx="3445450" cy="1307788"/>
          </a:xfrm>
        </p:grpSpPr>
        <p:sp>
          <p:nvSpPr>
            <p:cNvPr id="8" name="TextBox 7"/>
            <p:cNvSpPr txBox="1"/>
            <p:nvPr/>
          </p:nvSpPr>
          <p:spPr>
            <a:xfrm>
              <a:off x="5220072" y="1484784"/>
              <a:ext cx="266451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Physical compression</a:t>
              </a:r>
            </a:p>
            <a:p>
              <a:pPr algn="ctr"/>
              <a:endParaRPr lang="nl-NL" sz="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nl-NL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by adipose tissue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>
              <a:off x="4439134" y="2168135"/>
              <a:ext cx="980504" cy="624437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4741878" y="2547815"/>
            <a:ext cx="3507838" cy="1247697"/>
            <a:chOff x="4741878" y="2547815"/>
            <a:chExt cx="3507838" cy="1247697"/>
          </a:xfrm>
        </p:grpSpPr>
        <p:sp>
          <p:nvSpPr>
            <p:cNvPr id="37" name="Rounded Rectangle 36"/>
            <p:cNvSpPr/>
            <p:nvPr/>
          </p:nvSpPr>
          <p:spPr>
            <a:xfrm>
              <a:off x="5868144" y="2547815"/>
              <a:ext cx="2381572" cy="1247697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4741878" y="2704851"/>
              <a:ext cx="3446561" cy="923330"/>
              <a:chOff x="4741878" y="2704851"/>
              <a:chExt cx="3446561" cy="92333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5982387" y="2704851"/>
                <a:ext cx="220605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l-NL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Hyperlipidemia</a:t>
                </a:r>
              </a:p>
              <a:p>
                <a:pPr algn="ctr"/>
                <a:endParaRPr lang="nl-NL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r>
                  <a:rPr lang="nl-NL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Renal lipotoxicity</a:t>
                </a:r>
              </a:p>
            </p:txBody>
          </p:sp>
          <p:cxnSp>
            <p:nvCxnSpPr>
              <p:cNvPr id="24" name="Straight Arrow Connector 23"/>
              <p:cNvCxnSpPr/>
              <p:nvPr/>
            </p:nvCxnSpPr>
            <p:spPr>
              <a:xfrm flipH="1">
                <a:off x="4741878" y="3417724"/>
                <a:ext cx="1106316" cy="0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TextBox 27"/>
          <p:cNvSpPr txBox="1"/>
          <p:nvPr/>
        </p:nvSpPr>
        <p:spPr>
          <a:xfrm>
            <a:off x="5004048" y="4750693"/>
            <a:ext cx="36719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NL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Cell </a:t>
            </a:r>
            <a:r>
              <a:rPr lang="nl-NL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viability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nl-NL" sz="800" b="1" dirty="0" smtClean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NL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Intracellular </a:t>
            </a:r>
            <a:r>
              <a:rPr lang="nl-NL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Lipid accumulation </a:t>
            </a:r>
            <a:endParaRPr lang="nl-NL" b="1" dirty="0" smtClean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nl-NL" sz="800" b="1" dirty="0" smtClean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NL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Tubular function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nl-NL" sz="800" b="1" dirty="0" smtClean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NL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Inflammation</a:t>
            </a:r>
            <a:endParaRPr lang="nl-NL" b="1" dirty="0" smtClean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207999" y="3883695"/>
            <a:ext cx="36305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2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Effects </a:t>
            </a:r>
            <a:r>
              <a:rPr lang="nl-NL" sz="22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of LDL on tubular epithelial cells?</a:t>
            </a:r>
            <a:endParaRPr lang="nl-NL" sz="2200" dirty="0"/>
          </a:p>
        </p:txBody>
      </p:sp>
      <p:sp>
        <p:nvSpPr>
          <p:cNvPr id="38" name="Rectangle 37"/>
          <p:cNvSpPr/>
          <p:nvPr/>
        </p:nvSpPr>
        <p:spPr>
          <a:xfrm>
            <a:off x="5580112" y="4741319"/>
            <a:ext cx="2448272" cy="3366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tangle 38"/>
          <p:cNvSpPr/>
          <p:nvPr/>
        </p:nvSpPr>
        <p:spPr>
          <a:xfrm>
            <a:off x="5580112" y="5160674"/>
            <a:ext cx="266960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tangle 39"/>
          <p:cNvSpPr/>
          <p:nvPr/>
        </p:nvSpPr>
        <p:spPr>
          <a:xfrm>
            <a:off x="5580112" y="5816380"/>
            <a:ext cx="2669604" cy="396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tangle 40"/>
          <p:cNvSpPr/>
          <p:nvPr/>
        </p:nvSpPr>
        <p:spPr>
          <a:xfrm>
            <a:off x="5580112" y="6272488"/>
            <a:ext cx="2669604" cy="396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436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8" grpId="0" animBg="1"/>
      <p:bldP spid="39" grpId="0" animBg="1"/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340768"/>
            <a:ext cx="532859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Lipoproteins</a:t>
            </a:r>
            <a:r>
              <a:rPr lang="nl-NL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20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from</a:t>
            </a:r>
            <a:r>
              <a:rPr lang="nl-NL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2000" dirty="0">
                <a:latin typeface="Tahoma" panose="020B0604030504040204" pitchFamily="34" charset="0"/>
                <a:cs typeface="Tahoma" panose="020B0604030504040204" pitchFamily="34" charset="0"/>
              </a:rPr>
              <a:t>plasma </a:t>
            </a:r>
            <a:r>
              <a:rPr lang="nl-NL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of </a:t>
            </a:r>
            <a:endParaRPr lang="nl-NL" sz="20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nl-NL" sz="2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    human </a:t>
            </a:r>
            <a:r>
              <a:rPr lang="nl-NL" sz="2000" dirty="0" err="1">
                <a:latin typeface="Tahoma" panose="020B0604030504040204" pitchFamily="34" charset="0"/>
                <a:cs typeface="Tahoma" panose="020B0604030504040204" pitchFamily="34" charset="0"/>
              </a:rPr>
              <a:t>healthy</a:t>
            </a:r>
            <a:r>
              <a:rPr lang="nl-NL" sz="2000" dirty="0">
                <a:latin typeface="Tahoma" panose="020B0604030504040204" pitchFamily="34" charset="0"/>
                <a:cs typeface="Tahoma" panose="020B0604030504040204" pitchFamily="34" charset="0"/>
              </a:rPr>
              <a:t> donors. </a:t>
            </a:r>
            <a:endParaRPr lang="nl-NL" sz="20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Oxidation</a:t>
            </a:r>
            <a:r>
              <a:rPr lang="nl-NL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 of LDL (</a:t>
            </a:r>
            <a:r>
              <a:rPr lang="nl-NL" sz="20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oxLDL</a:t>
            </a:r>
            <a:r>
              <a:rPr lang="nl-NL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nl-NL" sz="20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nl-NL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20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copper</a:t>
            </a:r>
            <a:r>
              <a:rPr lang="nl-NL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20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sulfate</a:t>
            </a:r>
            <a:r>
              <a:rPr lang="nl-NL" sz="2000" dirty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nl-NL" sz="20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Tx/>
              <a:buChar char="-"/>
            </a:pPr>
            <a:endParaRPr lang="nl-NL" sz="20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Tx/>
              <a:buChar char="-"/>
            </a:pPr>
            <a:endParaRPr lang="nl-NL" sz="20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Tx/>
              <a:buChar char="-"/>
            </a:pPr>
            <a:endParaRPr lang="nl-NL" sz="20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Tx/>
              <a:buChar char="-"/>
            </a:pPr>
            <a:endParaRPr lang="nl-NL" sz="20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 descr="http://lipidlibrary.aocs.org/Lipids/lipoprot/Figur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008" y="1186128"/>
            <a:ext cx="3247464" cy="165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-25823" y="-27384"/>
            <a:ext cx="9169823" cy="1180004"/>
            <a:chOff x="-25823" y="-27384"/>
            <a:chExt cx="9169823" cy="1180004"/>
          </a:xfrm>
        </p:grpSpPr>
        <p:sp>
          <p:nvSpPr>
            <p:cNvPr id="10" name="Rectangle 9"/>
            <p:cNvSpPr/>
            <p:nvPr/>
          </p:nvSpPr>
          <p:spPr>
            <a:xfrm>
              <a:off x="-25823" y="-27384"/>
              <a:ext cx="9169823" cy="118000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2"/>
            <p:cNvSpPr>
              <a:spLocks noChangeArrowheads="1"/>
            </p:cNvSpPr>
            <p:nvPr/>
          </p:nvSpPr>
          <p:spPr bwMode="auto">
            <a:xfrm>
              <a:off x="1665610" y="318428"/>
              <a:ext cx="62103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800" b="1" dirty="0">
                  <a:solidFill>
                    <a:srgbClr val="FF0000"/>
                  </a:solidFill>
                  <a:latin typeface="Tahoma" panose="020B0604030504040204" pitchFamily="34" charset="0"/>
                </a:rPr>
                <a:t>Experimental Approach</a:t>
              </a:r>
              <a:endParaRPr lang="sk-SK" sz="2800" b="1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559" y="2996952"/>
            <a:ext cx="3989441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54559" y="5229200"/>
            <a:ext cx="4313985" cy="2088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1520" y="5437673"/>
            <a:ext cx="893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Tubular</a:t>
            </a:r>
            <a:r>
              <a:rPr lang="nl-NL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20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epithelial</a:t>
            </a:r>
            <a:r>
              <a:rPr lang="nl-NL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2000" dirty="0" err="1">
                <a:latin typeface="Tahoma" panose="020B0604030504040204" pitchFamily="34" charset="0"/>
                <a:cs typeface="Tahoma" panose="020B0604030504040204" pitchFamily="34" charset="0"/>
              </a:rPr>
              <a:t>cells</a:t>
            </a:r>
            <a:r>
              <a:rPr lang="nl-NL" sz="2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(TEC</a:t>
            </a:r>
            <a:r>
              <a:rPr lang="nl-NL" sz="2000" dirty="0">
                <a:latin typeface="Tahoma" panose="020B0604030504040204" pitchFamily="34" charset="0"/>
                <a:cs typeface="Tahoma" panose="020B0604030504040204" pitchFamily="34" charset="0"/>
              </a:rPr>
              <a:t>): </a:t>
            </a:r>
            <a:r>
              <a:rPr lang="nl-NL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nl-NL" sz="2000" u="sng" dirty="0" smtClean="0">
                <a:latin typeface="Tahoma" panose="020B0604030504040204" pitchFamily="34" charset="0"/>
                <a:cs typeface="Tahoma" panose="020B0604030504040204" pitchFamily="34" charset="0"/>
              </a:rPr>
              <a:t>HK2</a:t>
            </a:r>
            <a:r>
              <a:rPr lang="nl-NL" sz="2000" u="sng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nl-NL" sz="2000" u="sng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immortoTEC</a:t>
            </a:r>
            <a:r>
              <a:rPr lang="nl-NL" sz="2000" u="sng" dirty="0">
                <a:latin typeface="Tahoma" panose="020B0604030504040204" pitchFamily="34" charset="0"/>
                <a:cs typeface="Tahoma" panose="020B0604030504040204" pitchFamily="34" charset="0"/>
              </a:rPr>
              <a:t>, MDCK </a:t>
            </a:r>
            <a:endParaRPr lang="nl-NL" sz="20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200" u="sng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LDL         5µg/ml LDL </a:t>
            </a:r>
            <a:r>
              <a:rPr lang="nl-NL" sz="20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nl-NL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 1/3/5 </a:t>
            </a:r>
            <a:r>
              <a:rPr lang="nl-NL" sz="20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days</a:t>
            </a:r>
            <a:endParaRPr lang="nl-NL" sz="20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Control    </a:t>
            </a:r>
            <a:r>
              <a:rPr lang="nl-NL" sz="20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Lipoprotein-deficient</a:t>
            </a:r>
            <a:r>
              <a:rPr lang="nl-NL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 serum (LPDS).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4974" y="3140968"/>
            <a:ext cx="8889234" cy="2088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3528" y="5229200"/>
            <a:ext cx="8889234" cy="2088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3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25823" y="-27384"/>
            <a:ext cx="9169823" cy="118000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68068" y="6441926"/>
            <a:ext cx="863972" cy="4160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35644" y="221159"/>
            <a:ext cx="8569325" cy="76944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en-US" sz="2200" b="1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Harmful</a:t>
            </a:r>
            <a:r>
              <a:rPr lang="nl-NL" altLang="en-US" sz="22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altLang="en-US" sz="2200" b="1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effects</a:t>
            </a:r>
            <a:r>
              <a:rPr lang="nl-NL" altLang="en-US" sz="22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of LDL on </a:t>
            </a:r>
            <a:r>
              <a:rPr lang="nl-NL" altLang="en-US" sz="2200" b="1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TECs</a:t>
            </a:r>
            <a:endParaRPr lang="nl-NL" altLang="en-US" sz="2200" b="1" dirty="0" smtClean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en-US" sz="2200" b="1" dirty="0" smtClean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32767" y="1772816"/>
            <a:ext cx="3535301" cy="769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rgbClr val="00B0F0"/>
                </a:solidFill>
              </a:rPr>
              <a:t>Lactate </a:t>
            </a:r>
            <a:r>
              <a:rPr lang="de-DE" sz="2000" b="1" dirty="0">
                <a:solidFill>
                  <a:srgbClr val="00B0F0"/>
                </a:solidFill>
              </a:rPr>
              <a:t>Dehydrogenase (LDH) </a:t>
            </a:r>
            <a:endParaRPr lang="de-DE" sz="2000" b="1" dirty="0" smtClean="0">
              <a:solidFill>
                <a:srgbClr val="00B0F0"/>
              </a:solidFill>
            </a:endParaRPr>
          </a:p>
          <a:p>
            <a:pPr algn="ctr"/>
            <a:r>
              <a:rPr lang="de-DE" sz="2400" b="1" u="sng" dirty="0" smtClean="0">
                <a:solidFill>
                  <a:srgbClr val="00B0F0"/>
                </a:solidFill>
              </a:rPr>
              <a:t>Cytotoxicity </a:t>
            </a:r>
            <a:r>
              <a:rPr lang="de-DE" sz="2400" b="1" u="sng" dirty="0" smtClean="0">
                <a:solidFill>
                  <a:srgbClr val="00B0F0"/>
                </a:solidFill>
              </a:rPr>
              <a:t>Assay</a:t>
            </a:r>
            <a:endParaRPr lang="de-DE" sz="2400" b="1" u="sng" dirty="0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53710" y="6219711"/>
            <a:ext cx="1252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l-NL" altLang="en-US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HK2 </a:t>
            </a:r>
            <a:r>
              <a:rPr lang="nl-NL" altLang="en-US" b="1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cells</a:t>
            </a:r>
            <a:endParaRPr lang="en-US" altLang="en-US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3381846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9552" y="5930506"/>
            <a:ext cx="3744478" cy="3068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716016" y="1795463"/>
            <a:ext cx="3744416" cy="4479398"/>
            <a:chOff x="4716016" y="1795463"/>
            <a:chExt cx="3744416" cy="4479398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2060848"/>
              <a:ext cx="3744416" cy="4214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feld 1"/>
            <p:cNvSpPr txBox="1"/>
            <p:nvPr/>
          </p:nvSpPr>
          <p:spPr>
            <a:xfrm>
              <a:off x="5868144" y="2276872"/>
              <a:ext cx="2455029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600" b="1" dirty="0" smtClean="0">
                  <a:solidFill>
                    <a:srgbClr val="00B0F0"/>
                  </a:solidFill>
                </a:rPr>
                <a:t>% </a:t>
              </a:r>
              <a:r>
                <a:rPr lang="de-DE" sz="1600" b="1" dirty="0" err="1" smtClean="0">
                  <a:solidFill>
                    <a:srgbClr val="00B0F0"/>
                  </a:solidFill>
                </a:rPr>
                <a:t>Annexin</a:t>
              </a:r>
              <a:r>
                <a:rPr lang="de-DE" sz="1600" b="1" dirty="0" smtClean="0">
                  <a:solidFill>
                    <a:srgbClr val="00B0F0"/>
                  </a:solidFill>
                </a:rPr>
                <a:t> V+ </a:t>
              </a:r>
              <a:r>
                <a:rPr lang="de-DE" sz="1600" b="1" dirty="0" err="1" smtClean="0">
                  <a:solidFill>
                    <a:srgbClr val="00B0F0"/>
                  </a:solidFill>
                </a:rPr>
                <a:t>cells</a:t>
              </a:r>
              <a:endParaRPr lang="de-DE" sz="1600" b="1" dirty="0">
                <a:solidFill>
                  <a:srgbClr val="00B0F0"/>
                </a:solidFill>
              </a:endParaRPr>
            </a:p>
          </p:txBody>
        </p:sp>
        <p:sp>
          <p:nvSpPr>
            <p:cNvPr id="18" name="Textfeld 1"/>
            <p:cNvSpPr txBox="1"/>
            <p:nvPr/>
          </p:nvSpPr>
          <p:spPr>
            <a:xfrm>
              <a:off x="5292080" y="1795463"/>
              <a:ext cx="3168352" cy="7694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u="sng" dirty="0" smtClean="0">
                  <a:solidFill>
                    <a:srgbClr val="00B0F0"/>
                  </a:solidFill>
                </a:rPr>
                <a:t>Apoptosis</a:t>
              </a:r>
            </a:p>
            <a:p>
              <a:pPr algn="ctr"/>
              <a:r>
                <a:rPr lang="de-DE" sz="2000" b="1" dirty="0" smtClean="0">
                  <a:solidFill>
                    <a:srgbClr val="00B0F0"/>
                  </a:solidFill>
                </a:rPr>
                <a:t>AnnexinV </a:t>
              </a:r>
              <a:r>
                <a:rPr lang="de-DE" sz="2000" b="1" dirty="0" smtClean="0">
                  <a:solidFill>
                    <a:srgbClr val="00B0F0"/>
                  </a:solidFill>
                </a:rPr>
                <a:t>staining </a:t>
              </a:r>
              <a:endParaRPr lang="de-DE" sz="2000" b="1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668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50236"/>
            <a:ext cx="2880000" cy="306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3568" y="4237615"/>
            <a:ext cx="3600400" cy="3435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25823" y="-27384"/>
            <a:ext cx="9169823" cy="93610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235644" y="189801"/>
            <a:ext cx="8569325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en-US" sz="22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LDL-</a:t>
            </a:r>
            <a:r>
              <a:rPr lang="nl-NL" altLang="en-US" sz="2200" b="1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induced</a:t>
            </a:r>
            <a:r>
              <a:rPr lang="nl-NL" altLang="en-US" sz="22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altLang="en-US" sz="2200" b="1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phospholipidosis</a:t>
            </a:r>
            <a:r>
              <a:rPr lang="nl-NL" altLang="en-US" sz="22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altLang="en-US" sz="2200" b="1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formation</a:t>
            </a:r>
            <a:r>
              <a:rPr lang="nl-NL" altLang="en-US" sz="22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nl-NL" altLang="en-US" sz="2200" b="1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TECs</a:t>
            </a:r>
            <a:endParaRPr lang="nl-NL" altLang="en-US" sz="22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15616" y="1052736"/>
            <a:ext cx="134203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l-NL" altLang="en-US" b="1" dirty="0" smtClean="0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HK2    </a:t>
            </a:r>
            <a:endParaRPr lang="en-US" altLang="en-US" b="1" dirty="0">
              <a:solidFill>
                <a:srgbClr val="00B0F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059832" y="1052736"/>
            <a:ext cx="2880000" cy="3138754"/>
            <a:chOff x="3059832" y="1052736"/>
            <a:chExt cx="2880000" cy="3138754"/>
          </a:xfrm>
        </p:grpSpPr>
        <p:pic>
          <p:nvPicPr>
            <p:cNvPr id="1024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1133528"/>
              <a:ext cx="2880000" cy="3057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3779912" y="1052736"/>
              <a:ext cx="198116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nl-NL" altLang="en-US" b="1" dirty="0" err="1" smtClean="0">
                  <a:solidFill>
                    <a:srgbClr val="00B0F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ImmortoTEC</a:t>
              </a:r>
              <a:endParaRPr lang="en-US" altLang="en-US" b="1" dirty="0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084168" y="1052736"/>
            <a:ext cx="2880000" cy="3096344"/>
            <a:chOff x="6084168" y="1052736"/>
            <a:chExt cx="2880000" cy="3096344"/>
          </a:xfrm>
        </p:grpSpPr>
        <p:pic>
          <p:nvPicPr>
            <p:cNvPr id="10250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1252002"/>
              <a:ext cx="2880000" cy="2897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6732240" y="1052736"/>
              <a:ext cx="198116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nl-NL" altLang="en-US" b="1" dirty="0" smtClean="0">
                  <a:solidFill>
                    <a:srgbClr val="00B0F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MDCK</a:t>
              </a:r>
              <a:endParaRPr lang="en-US" altLang="en-US" b="1" dirty="0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3" name="Rectangle 14"/>
          <p:cNvSpPr/>
          <p:nvPr/>
        </p:nvSpPr>
        <p:spPr>
          <a:xfrm>
            <a:off x="655793" y="3964414"/>
            <a:ext cx="2404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HK2                    </a:t>
            </a:r>
            <a:r>
              <a:rPr lang="nl-NL" b="1" dirty="0" err="1"/>
              <a:t>oxLDL</a:t>
            </a:r>
            <a:endParaRPr lang="en-US" b="1" dirty="0" smtClean="0"/>
          </a:p>
          <a:p>
            <a:r>
              <a:rPr lang="en-US" b="1" dirty="0" smtClean="0"/>
              <a:t>       </a:t>
            </a:r>
            <a:r>
              <a:rPr lang="en-US" b="1" dirty="0" err="1" smtClean="0"/>
              <a:t>ctr</a:t>
            </a:r>
            <a:r>
              <a:rPr lang="en-US" b="1" dirty="0" smtClean="0"/>
              <a:t>                  </a:t>
            </a:r>
            <a:r>
              <a:rPr lang="en-US" b="1" dirty="0" err="1" smtClean="0"/>
              <a:t>nLDL</a:t>
            </a:r>
            <a:endParaRPr lang="en-US" b="1" dirty="0" smtClean="0"/>
          </a:p>
          <a:p>
            <a:r>
              <a:rPr lang="nl-NL" b="1" dirty="0"/>
              <a:t> </a:t>
            </a:r>
            <a:r>
              <a:rPr lang="nl-NL" b="1" dirty="0" smtClean="0"/>
              <a:t>                             </a:t>
            </a:r>
            <a:endParaRPr lang="en-US" b="1" dirty="0" smtClean="0"/>
          </a:p>
        </p:txBody>
      </p:sp>
      <p:sp>
        <p:nvSpPr>
          <p:cNvPr id="34" name="Line 10"/>
          <p:cNvSpPr>
            <a:spLocks noChangeShapeType="1"/>
          </p:cNvSpPr>
          <p:nvPr/>
        </p:nvSpPr>
        <p:spPr bwMode="auto">
          <a:xfrm flipH="1" flipV="1">
            <a:off x="1258292" y="4562730"/>
            <a:ext cx="289211" cy="3960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10"/>
          <p:cNvSpPr>
            <a:spLocks noChangeShapeType="1"/>
          </p:cNvSpPr>
          <p:nvPr/>
        </p:nvSpPr>
        <p:spPr bwMode="auto">
          <a:xfrm flipV="1">
            <a:off x="2158048" y="4491661"/>
            <a:ext cx="204649" cy="23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10"/>
          <p:cNvSpPr>
            <a:spLocks noChangeShapeType="1"/>
          </p:cNvSpPr>
          <p:nvPr/>
        </p:nvSpPr>
        <p:spPr bwMode="auto">
          <a:xfrm flipV="1">
            <a:off x="2063094" y="4186161"/>
            <a:ext cx="94953" cy="23991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93" y="3680388"/>
            <a:ext cx="3229671" cy="334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3131840" y="2072054"/>
            <a:ext cx="56862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Phospholipidosis</a:t>
            </a:r>
            <a:r>
              <a:rPr lang="en-US" sz="1600" dirty="0" smtClean="0"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6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lysosomal</a:t>
            </a:r>
            <a:r>
              <a:rPr lang="en-US" sz="16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>
                <a:latin typeface="Tahoma" panose="020B0604030504040204" pitchFamily="34" charset="0"/>
                <a:cs typeface="Tahoma" panose="020B0604030504040204" pitchFamily="34" charset="0"/>
              </a:rPr>
              <a:t>accumulation of </a:t>
            </a:r>
            <a:r>
              <a:rPr lang="en-US" sz="1600" dirty="0" smtClean="0">
                <a:latin typeface="Tahoma" panose="020B0604030504040204" pitchFamily="34" charset="0"/>
                <a:cs typeface="Tahoma" panose="020B0604030504040204" pitchFamily="34" charset="0"/>
              </a:rPr>
              <a:t>phospholipids</a:t>
            </a:r>
          </a:p>
          <a:p>
            <a:endParaRPr 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6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LipidTOX</a:t>
            </a:r>
            <a:r>
              <a:rPr lang="en-US" sz="16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Phospholipidosis</a:t>
            </a:r>
            <a:r>
              <a:rPr lang="en-US" sz="1600" dirty="0" smtClean="0">
                <a:latin typeface="Tahoma" panose="020B0604030504040204" pitchFamily="34" charset="0"/>
                <a:cs typeface="Tahoma" panose="020B0604030504040204" pitchFamily="34" charset="0"/>
              </a:rPr>
              <a:t> Red </a:t>
            </a:r>
            <a:r>
              <a:rPr lang="en-US" sz="1600" dirty="0">
                <a:latin typeface="Tahoma" panose="020B0604030504040204" pitchFamily="34" charset="0"/>
                <a:cs typeface="Tahoma" panose="020B0604030504040204" pitchFamily="34" charset="0"/>
              </a:rPr>
              <a:t>Detection </a:t>
            </a:r>
            <a:r>
              <a:rPr lang="en-US" sz="1600" dirty="0" smtClean="0">
                <a:latin typeface="Tahoma" panose="020B0604030504040204" pitchFamily="34" charset="0"/>
                <a:cs typeface="Tahoma" panose="020B0604030504040204" pitchFamily="34" charset="0"/>
              </a:rPr>
              <a:t>Kit </a:t>
            </a:r>
          </a:p>
          <a:p>
            <a:r>
              <a:rPr lang="en-US" sz="1600" dirty="0" smtClean="0">
                <a:latin typeface="Tahoma" panose="020B0604030504040204" pitchFamily="34" charset="0"/>
                <a:cs typeface="Tahoma" panose="020B0604030504040204" pitchFamily="34" charset="0"/>
              </a:rPr>
              <a:t>(Life Technologies). </a:t>
            </a:r>
            <a:endParaRPr 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Rectangle 14"/>
          <p:cNvSpPr/>
          <p:nvPr/>
        </p:nvSpPr>
        <p:spPr>
          <a:xfrm>
            <a:off x="655793" y="3936787"/>
            <a:ext cx="269207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HK2   </a:t>
            </a:r>
            <a:r>
              <a:rPr lang="en-US" sz="1600" b="1" dirty="0" smtClean="0">
                <a:solidFill>
                  <a:srgbClr val="00B0F0"/>
                </a:solidFill>
              </a:rPr>
              <a:t>3  days        </a:t>
            </a:r>
            <a:r>
              <a:rPr lang="en-US" sz="1600" b="1" dirty="0" err="1" smtClean="0"/>
              <a:t>oxLDL</a:t>
            </a:r>
            <a:endParaRPr lang="en-US" sz="1600" b="1" dirty="0" smtClean="0"/>
          </a:p>
          <a:p>
            <a:r>
              <a:rPr lang="en-US" sz="1600" b="1" dirty="0"/>
              <a:t> </a:t>
            </a:r>
            <a:r>
              <a:rPr lang="en-US" sz="1600" b="1" dirty="0" smtClean="0"/>
              <a:t>           </a:t>
            </a:r>
            <a:r>
              <a:rPr lang="en-US" sz="1600" b="1" dirty="0" err="1" smtClean="0"/>
              <a:t>ctr</a:t>
            </a:r>
            <a:r>
              <a:rPr lang="en-US" sz="1600" b="1" dirty="0" smtClean="0"/>
              <a:t>                  </a:t>
            </a:r>
            <a:r>
              <a:rPr lang="en-US" sz="1600" b="1" dirty="0" err="1" smtClean="0"/>
              <a:t>nLD</a:t>
            </a:r>
            <a:r>
              <a:rPr lang="en-US" b="1" dirty="0" err="1" smtClean="0"/>
              <a:t>L</a:t>
            </a:r>
            <a:endParaRPr lang="en-US" b="1" dirty="0" smtClean="0"/>
          </a:p>
        </p:txBody>
      </p:sp>
      <p:sp>
        <p:nvSpPr>
          <p:cNvPr id="43" name="Line 10"/>
          <p:cNvSpPr>
            <a:spLocks noChangeShapeType="1"/>
          </p:cNvSpPr>
          <p:nvPr/>
        </p:nvSpPr>
        <p:spPr bwMode="auto">
          <a:xfrm flipH="1" flipV="1">
            <a:off x="1402978" y="4509120"/>
            <a:ext cx="216694" cy="2123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10"/>
          <p:cNvSpPr>
            <a:spLocks noChangeShapeType="1"/>
          </p:cNvSpPr>
          <p:nvPr/>
        </p:nvSpPr>
        <p:spPr bwMode="auto">
          <a:xfrm flipV="1">
            <a:off x="2001828" y="4237614"/>
            <a:ext cx="156220" cy="343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0"/>
          <p:cNvSpPr>
            <a:spLocks noChangeShapeType="1"/>
          </p:cNvSpPr>
          <p:nvPr/>
        </p:nvSpPr>
        <p:spPr bwMode="auto">
          <a:xfrm flipV="1">
            <a:off x="2110570" y="4509119"/>
            <a:ext cx="301190" cy="4496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3882763" y="4191490"/>
            <a:ext cx="1352649" cy="877163"/>
            <a:chOff x="7452320" y="3390091"/>
            <a:chExt cx="1352649" cy="877163"/>
          </a:xfrm>
        </p:grpSpPr>
        <p:sp>
          <p:nvSpPr>
            <p:cNvPr id="47" name="Rectangle 46"/>
            <p:cNvSpPr/>
            <p:nvPr/>
          </p:nvSpPr>
          <p:spPr>
            <a:xfrm>
              <a:off x="7452320" y="3429000"/>
              <a:ext cx="216024" cy="21602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452320" y="3717032"/>
              <a:ext cx="216024" cy="216024"/>
            </a:xfrm>
            <a:prstGeom prst="rect">
              <a:avLst/>
            </a:prstGeom>
            <a:solidFill>
              <a:srgbClr val="99FF99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452320" y="4005064"/>
              <a:ext cx="216024" cy="21602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668344" y="3390091"/>
              <a:ext cx="1136625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700" b="1" dirty="0" smtClean="0"/>
                <a:t>Ctr LPDS</a:t>
              </a:r>
            </a:p>
            <a:p>
              <a:r>
                <a:rPr lang="nl-NL" sz="1700" b="1" dirty="0" err="1" smtClean="0"/>
                <a:t>nLDL</a:t>
              </a:r>
              <a:endParaRPr lang="nl-NL" sz="1700" b="1" dirty="0" smtClean="0"/>
            </a:p>
            <a:p>
              <a:r>
                <a:rPr lang="nl-NL" sz="1700" b="1" dirty="0" err="1" smtClean="0"/>
                <a:t>oxLDL</a:t>
              </a:r>
              <a:endParaRPr lang="en-US" sz="1700" b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863175" y="4178148"/>
            <a:ext cx="5170988" cy="2326890"/>
            <a:chOff x="3863175" y="4178148"/>
            <a:chExt cx="5170988" cy="2326890"/>
          </a:xfrm>
        </p:grpSpPr>
        <p:sp>
          <p:nvSpPr>
            <p:cNvPr id="22" name="Rectangle 14"/>
            <p:cNvSpPr/>
            <p:nvPr/>
          </p:nvSpPr>
          <p:spPr>
            <a:xfrm>
              <a:off x="3863175" y="6135706"/>
              <a:ext cx="452524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00B0F0"/>
                  </a:solidFill>
                </a:rPr>
                <a:t>HK2</a:t>
              </a:r>
              <a:r>
                <a:rPr lang="en-US" b="1" dirty="0" smtClean="0"/>
                <a:t>           </a:t>
              </a:r>
              <a:r>
                <a:rPr lang="en-US" b="1" dirty="0" err="1" smtClean="0"/>
                <a:t>ctr</a:t>
              </a:r>
              <a:r>
                <a:rPr lang="en-US" b="1" dirty="0" smtClean="0"/>
                <a:t>                                        LDL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3863175" y="4178148"/>
              <a:ext cx="4441986" cy="1915148"/>
              <a:chOff x="3479088" y="4020406"/>
              <a:chExt cx="4441986" cy="1915148"/>
            </a:xfrm>
          </p:grpSpPr>
          <p:pic>
            <p:nvPicPr>
              <p:cNvPr id="25" name="Picture 4" descr="J:\FOTO LIPIDTOX EXP Lp121\foto 22.11.13\825_2h_M19\1exp LDL 5 100X_CH4.TIF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18000" contrast="33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1074" y="4020406"/>
                <a:ext cx="2160000" cy="1915148"/>
              </a:xfrm>
              <a:prstGeom prst="rect">
                <a:avLst/>
              </a:prstGeom>
              <a:noFill/>
            </p:spPr>
          </p:pic>
          <p:pic>
            <p:nvPicPr>
              <p:cNvPr id="30" name="Picture 7" descr="J:\FOTO LIPIDTOX EXP Lp121\foto 22.11.13\825_2h_M22\1exp CTR 5 100X_CH4.TIF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18000" contrast="33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9088" y="4020406"/>
                <a:ext cx="2160000" cy="1915148"/>
              </a:xfrm>
              <a:prstGeom prst="rect">
                <a:avLst/>
              </a:prstGeom>
              <a:noFill/>
            </p:spPr>
          </p:pic>
        </p:grpSp>
        <p:sp>
          <p:nvSpPr>
            <p:cNvPr id="5" name="Rectangle 4"/>
            <p:cNvSpPr/>
            <p:nvPr/>
          </p:nvSpPr>
          <p:spPr>
            <a:xfrm>
              <a:off x="8392641" y="5722178"/>
              <a:ext cx="6415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b="1" dirty="0"/>
                <a:t>100x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2192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4444</TotalTime>
  <Words>1476</Words>
  <Application>Microsoft Office PowerPoint</Application>
  <PresentationFormat>On-screen Show (4:3)</PresentationFormat>
  <Paragraphs>515</Paragraphs>
  <Slides>27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Arial Black</vt:lpstr>
      <vt:lpstr>Bookman Old Style</vt:lpstr>
      <vt:lpstr>Calibri</vt:lpstr>
      <vt:lpstr>Tahoma</vt:lpstr>
      <vt:lpstr>Office Theme</vt:lpstr>
      <vt:lpstr>Prism 5</vt:lpstr>
      <vt:lpstr>4thinternational conference on  Nephrology &amp; Therapeutics September 14-16, 2015 Baltimore, USA    Renal dysfunction and metabolic syndrome: the chicken or the egg?  Elena Rampanelli  Academic Medical Center,  University of Amsterdam,  The Netherlands   </vt:lpstr>
      <vt:lpstr>PowerPoint Presentation</vt:lpstr>
      <vt:lpstr>PowerPoint Presentation</vt:lpstr>
      <vt:lpstr>PowerPoint Presentation</vt:lpstr>
      <vt:lpstr>PowerPoint Presentation</vt:lpstr>
      <vt:lpstr>Causes of renal dysfunction in  Metabolic syndrome??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Department of Pathology,  AMC,  University of Amsterdam   Jeroen Bakker  Loes Butter Nike Claessen Peter Ochodnicky  Sandrine Florquin Jaklien C. Leemans </vt:lpstr>
    </vt:vector>
  </TitlesOfParts>
  <Company>AMC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E. Rampanelli</dc:creator>
  <cp:lastModifiedBy>elena</cp:lastModifiedBy>
  <cp:revision>338</cp:revision>
  <cp:lastPrinted>2015-02-09T09:24:24Z</cp:lastPrinted>
  <dcterms:created xsi:type="dcterms:W3CDTF">2014-11-09T19:43:59Z</dcterms:created>
  <dcterms:modified xsi:type="dcterms:W3CDTF">2015-09-13T03:07:16Z</dcterms:modified>
</cp:coreProperties>
</file>