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24"/>
  </p:notesMasterIdLst>
  <p:sldIdLst>
    <p:sldId id="258" r:id="rId4"/>
    <p:sldId id="262" r:id="rId5"/>
    <p:sldId id="263" r:id="rId6"/>
    <p:sldId id="266" r:id="rId7"/>
    <p:sldId id="268" r:id="rId8"/>
    <p:sldId id="269" r:id="rId9"/>
    <p:sldId id="270" r:id="rId10"/>
    <p:sldId id="272" r:id="rId11"/>
    <p:sldId id="286" r:id="rId12"/>
    <p:sldId id="276" r:id="rId13"/>
    <p:sldId id="277" r:id="rId14"/>
    <p:sldId id="278" r:id="rId15"/>
    <p:sldId id="279" r:id="rId16"/>
    <p:sldId id="280" r:id="rId17"/>
    <p:sldId id="281" r:id="rId18"/>
    <p:sldId id="282" r:id="rId19"/>
    <p:sldId id="283" r:id="rId20"/>
    <p:sldId id="284" r:id="rId21"/>
    <p:sldId id="287" r:id="rId22"/>
    <p:sldId id="296" r:id="rId23"/>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99FF33"/>
    <a:srgbClr val="0066FF"/>
    <a:srgbClr val="FFCCFF"/>
    <a:srgbClr val="CC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9" d="100"/>
          <a:sy n="89" d="100"/>
        </p:scale>
        <p:origin x="590" y="77"/>
      </p:cViewPr>
      <p:guideLst/>
    </p:cSldViewPr>
  </p:slideViewPr>
  <p:notesTextViewPr>
    <p:cViewPr>
      <p:scale>
        <a:sx n="1" d="1"/>
        <a:sy n="1" d="1"/>
      </p:scale>
      <p:origin x="0" y="0"/>
    </p:cViewPr>
  </p:notesTextViewPr>
  <p:sorterViewPr>
    <p:cViewPr>
      <p:scale>
        <a:sx n="100" d="100"/>
        <a:sy n="100" d="100"/>
      </p:scale>
      <p:origin x="0" y="-57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E:\birmingha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birmingha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birmingha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birmingham.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it-IT" sz="1600"/>
              <a:t>Percentage of CO microcalcifications </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it-IT"/>
        </a:p>
      </c:txPr>
    </c:title>
    <c:autoTitleDeleted val="0"/>
    <c:plotArea>
      <c:layout/>
      <c:barChart>
        <c:barDir val="bar"/>
        <c:grouping val="clustered"/>
        <c:varyColors val="0"/>
        <c:ser>
          <c:idx val="0"/>
          <c:order val="0"/>
          <c:tx>
            <c:strRef>
              <c:f>Foglio1!$D$4</c:f>
              <c:strCache>
                <c:ptCount val="1"/>
                <c:pt idx="0">
                  <c:v>CO</c:v>
                </c:pt>
              </c:strCache>
            </c:strRef>
          </c:tx>
          <c:spPr>
            <a:solidFill>
              <a:schemeClr val="accent1"/>
            </a:solidFill>
            <a:ln>
              <a:noFill/>
            </a:ln>
            <a:effectLst/>
          </c:spPr>
          <c:invertIfNegative val="0"/>
          <c:cat>
            <c:strRef>
              <c:f>Foglio1!$C$5:$C$9</c:f>
              <c:strCache>
                <c:ptCount val="5"/>
                <c:pt idx="0">
                  <c:v>Mastopathy</c:v>
                </c:pt>
                <c:pt idx="1">
                  <c:v>Fibroadenomas</c:v>
                </c:pt>
                <c:pt idx="2">
                  <c:v>DICS low grade</c:v>
                </c:pt>
                <c:pt idx="3">
                  <c:v>DICS high grade</c:v>
                </c:pt>
                <c:pt idx="4">
                  <c:v>infiltrating DC</c:v>
                </c:pt>
              </c:strCache>
            </c:strRef>
          </c:cat>
          <c:val>
            <c:numRef>
              <c:f>Foglio1!$D$5:$D$9</c:f>
              <c:numCache>
                <c:formatCode>General</c:formatCode>
                <c:ptCount val="5"/>
                <c:pt idx="0">
                  <c:v>86</c:v>
                </c:pt>
                <c:pt idx="1">
                  <c:v>14</c:v>
                </c:pt>
              </c:numCache>
            </c:numRef>
          </c:val>
        </c:ser>
        <c:dLbls>
          <c:showLegendKey val="0"/>
          <c:showVal val="0"/>
          <c:showCatName val="0"/>
          <c:showSerName val="0"/>
          <c:showPercent val="0"/>
          <c:showBubbleSize val="0"/>
        </c:dLbls>
        <c:gapWidth val="182"/>
        <c:axId val="-1312785184"/>
        <c:axId val="-1312783008"/>
      </c:barChart>
      <c:catAx>
        <c:axId val="-1312785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it-IT"/>
          </a:p>
        </c:txPr>
        <c:crossAx val="-1312783008"/>
        <c:crosses val="autoZero"/>
        <c:auto val="1"/>
        <c:lblAlgn val="ctr"/>
        <c:lblOffset val="100"/>
        <c:noMultiLvlLbl val="0"/>
      </c:catAx>
      <c:valAx>
        <c:axId val="-1312783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it-IT"/>
          </a:p>
        </c:txPr>
        <c:crossAx val="-1312785184"/>
        <c:crosses val="autoZero"/>
        <c:crossBetween val="between"/>
      </c:valAx>
      <c:spPr>
        <a:noFill/>
        <a:ln>
          <a:noFill/>
        </a:ln>
        <a:effectLst/>
      </c:spPr>
    </c:plotArea>
    <c:plotVisOnly val="1"/>
    <c:dispBlanksAs val="gap"/>
    <c:showDLblsOverMax val="0"/>
  </c:chart>
  <c:spPr>
    <a:solidFill>
      <a:schemeClr val="bg1">
        <a:lumMod val="95000"/>
        <a:alpha val="75000"/>
      </a:schemeClr>
    </a:solidFill>
    <a:ln>
      <a:noFill/>
    </a:ln>
    <a:effectLst/>
  </c:spPr>
  <c:txPr>
    <a:bodyPr/>
    <a:lstStyle/>
    <a:p>
      <a:pPr>
        <a:defRPr b="1">
          <a:solidFill>
            <a:schemeClr val="tx1"/>
          </a:solidFill>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Percentage of HA microcalcifications</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it-IT"/>
        </a:p>
      </c:txPr>
    </c:title>
    <c:autoTitleDeleted val="0"/>
    <c:plotArea>
      <c:layout/>
      <c:barChart>
        <c:barDir val="bar"/>
        <c:grouping val="clustered"/>
        <c:varyColors val="0"/>
        <c:ser>
          <c:idx val="1"/>
          <c:order val="0"/>
          <c:tx>
            <c:strRef>
              <c:f>Foglio1!$E$4</c:f>
              <c:strCache>
                <c:ptCount val="1"/>
                <c:pt idx="0">
                  <c:v>HA</c:v>
                </c:pt>
              </c:strCache>
            </c:strRef>
          </c:tx>
          <c:spPr>
            <a:solidFill>
              <a:schemeClr val="bg1">
                <a:lumMod val="50000"/>
              </a:schemeClr>
            </a:solidFill>
            <a:ln w="19050">
              <a:solidFill>
                <a:schemeClr val="lt1"/>
              </a:solidFill>
            </a:ln>
            <a:effectLst/>
          </c:spPr>
          <c:invertIfNegative val="0"/>
          <c:cat>
            <c:strRef>
              <c:f>Foglio1!$C$5:$C$9</c:f>
              <c:strCache>
                <c:ptCount val="5"/>
                <c:pt idx="0">
                  <c:v>Mastopathy</c:v>
                </c:pt>
                <c:pt idx="1">
                  <c:v>Fibroadenomas</c:v>
                </c:pt>
                <c:pt idx="2">
                  <c:v>DICS low grade</c:v>
                </c:pt>
                <c:pt idx="3">
                  <c:v>DICS high grade</c:v>
                </c:pt>
                <c:pt idx="4">
                  <c:v>infiltrating DC</c:v>
                </c:pt>
              </c:strCache>
            </c:strRef>
          </c:cat>
          <c:val>
            <c:numRef>
              <c:f>Foglio1!$E$5:$E$9</c:f>
              <c:numCache>
                <c:formatCode>General</c:formatCode>
                <c:ptCount val="5"/>
                <c:pt idx="0">
                  <c:v>25</c:v>
                </c:pt>
                <c:pt idx="1">
                  <c:v>8</c:v>
                </c:pt>
                <c:pt idx="2">
                  <c:v>50</c:v>
                </c:pt>
                <c:pt idx="3">
                  <c:v>17</c:v>
                </c:pt>
              </c:numCache>
            </c:numRef>
          </c:val>
        </c:ser>
        <c:dLbls>
          <c:showLegendKey val="0"/>
          <c:showVal val="0"/>
          <c:showCatName val="0"/>
          <c:showSerName val="0"/>
          <c:showPercent val="0"/>
          <c:showBubbleSize val="0"/>
        </c:dLbls>
        <c:gapWidth val="150"/>
        <c:axId val="-1095591408"/>
        <c:axId val="-1095592496"/>
      </c:barChart>
      <c:valAx>
        <c:axId val="-1095592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095591408"/>
        <c:crosses val="autoZero"/>
        <c:crossBetween val="between"/>
      </c:valAx>
      <c:catAx>
        <c:axId val="-1095591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it-IT"/>
          </a:p>
        </c:txPr>
        <c:crossAx val="-1095592496"/>
        <c:crosses val="autoZero"/>
        <c:auto val="1"/>
        <c:lblAlgn val="ctr"/>
        <c:lblOffset val="100"/>
        <c:noMultiLvlLbl val="0"/>
      </c:catAx>
      <c:spPr>
        <a:noFill/>
        <a:ln>
          <a:noFill/>
        </a:ln>
        <a:effectLst/>
      </c:spPr>
    </c:plotArea>
    <c:plotVisOnly val="1"/>
    <c:dispBlanksAs val="gap"/>
    <c:showDLblsOverMax val="0"/>
  </c:chart>
  <c:spPr>
    <a:solidFill>
      <a:schemeClr val="bg1">
        <a:lumMod val="95000"/>
        <a:alpha val="68000"/>
      </a:schemeClr>
    </a:solidFill>
    <a:ln>
      <a:noFill/>
    </a:ln>
    <a:effectLst/>
  </c:spPr>
  <c:txPr>
    <a:bodyPr/>
    <a:lstStyle/>
    <a:p>
      <a:pPr>
        <a:defRPr>
          <a:solidFill>
            <a:schemeClr val="tx1"/>
          </a:solidFill>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Percentage of Mg-HA microcalcification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it-IT"/>
        </a:p>
      </c:txPr>
    </c:title>
    <c:autoTitleDeleted val="0"/>
    <c:plotArea>
      <c:layout/>
      <c:barChart>
        <c:barDir val="bar"/>
        <c:grouping val="clustered"/>
        <c:varyColors val="0"/>
        <c:ser>
          <c:idx val="2"/>
          <c:order val="0"/>
          <c:tx>
            <c:strRef>
              <c:f>Foglio1!$F$4:$F$6</c:f>
              <c:strCache>
                <c:ptCount val="3"/>
                <c:pt idx="0">
                  <c:v>Mg-HA</c:v>
                </c:pt>
              </c:strCache>
            </c:strRef>
          </c:tx>
          <c:spPr>
            <a:solidFill>
              <a:srgbClr val="C00000"/>
            </a:solidFill>
            <a:ln w="19050">
              <a:solidFill>
                <a:schemeClr val="lt1"/>
              </a:solidFill>
            </a:ln>
            <a:effectLst/>
          </c:spPr>
          <c:invertIfNegative val="0"/>
          <c:cat>
            <c:strRef>
              <c:f>Foglio1!$C$7:$C$9</c:f>
              <c:strCache>
                <c:ptCount val="3"/>
                <c:pt idx="0">
                  <c:v>DICS low grade</c:v>
                </c:pt>
                <c:pt idx="1">
                  <c:v>DICS high grade</c:v>
                </c:pt>
                <c:pt idx="2">
                  <c:v>infiltrating DC</c:v>
                </c:pt>
              </c:strCache>
            </c:strRef>
          </c:cat>
          <c:val>
            <c:numRef>
              <c:f>Foglio1!$F$7:$F$9</c:f>
              <c:numCache>
                <c:formatCode>General</c:formatCode>
                <c:ptCount val="3"/>
                <c:pt idx="0">
                  <c:v>39</c:v>
                </c:pt>
                <c:pt idx="1">
                  <c:v>46</c:v>
                </c:pt>
                <c:pt idx="2">
                  <c:v>15</c:v>
                </c:pt>
              </c:numCache>
            </c:numRef>
          </c:val>
        </c:ser>
        <c:dLbls>
          <c:showLegendKey val="0"/>
          <c:showVal val="0"/>
          <c:showCatName val="0"/>
          <c:showSerName val="0"/>
          <c:showPercent val="0"/>
          <c:showBubbleSize val="0"/>
        </c:dLbls>
        <c:gapWidth val="150"/>
        <c:axId val="-1094209600"/>
        <c:axId val="-1094217216"/>
      </c:barChart>
      <c:valAx>
        <c:axId val="-1094217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094209600"/>
        <c:crosses val="autoZero"/>
        <c:crossBetween val="between"/>
      </c:valAx>
      <c:catAx>
        <c:axId val="-109420960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it-IT"/>
          </a:p>
        </c:txPr>
        <c:crossAx val="-109421721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it-IT"/>
        </a:p>
      </c:txPr>
    </c:legend>
    <c:plotVisOnly val="1"/>
    <c:dispBlanksAs val="gap"/>
    <c:showDLblsOverMax val="0"/>
  </c:chart>
  <c:spPr>
    <a:solidFill>
      <a:schemeClr val="bg1">
        <a:lumMod val="95000"/>
        <a:alpha val="74000"/>
      </a:schemeClr>
    </a:solid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omic Sans MS" panose="030F0702030302020204" pitchFamily="66" charset="0"/>
                <a:ea typeface="+mn-ea"/>
                <a:cs typeface="+mn-cs"/>
              </a:defRPr>
            </a:pPr>
            <a:r>
              <a:rPr lang="it-IT" sz="1200" b="1">
                <a:solidFill>
                  <a:schemeClr val="tx1"/>
                </a:solidFill>
                <a:latin typeface="Comic Sans MS" panose="030F0702030302020204" pitchFamily="66" charset="0"/>
              </a:rPr>
              <a:t>Elemental composition of microcalcifications in breast pathology</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omic Sans MS" panose="030F0702030302020204" pitchFamily="66" charset="0"/>
              <a:ea typeface="+mn-ea"/>
              <a:cs typeface="+mn-cs"/>
            </a:defRPr>
          </a:pPr>
          <a:endParaRPr lang="it-IT"/>
        </a:p>
      </c:txPr>
    </c:title>
    <c:autoTitleDeleted val="0"/>
    <c:plotArea>
      <c:layout/>
      <c:barChart>
        <c:barDir val="col"/>
        <c:grouping val="clustered"/>
        <c:varyColors val="0"/>
        <c:ser>
          <c:idx val="0"/>
          <c:order val="0"/>
          <c:tx>
            <c:strRef>
              <c:f>Foglio1!$D$4</c:f>
              <c:strCache>
                <c:ptCount val="1"/>
                <c:pt idx="0">
                  <c:v>CO</c:v>
                </c:pt>
              </c:strCache>
            </c:strRef>
          </c:tx>
          <c:spPr>
            <a:solidFill>
              <a:schemeClr val="accent1"/>
            </a:solidFill>
            <a:ln>
              <a:noFill/>
            </a:ln>
            <a:effectLst/>
          </c:spPr>
          <c:invertIfNegative val="0"/>
          <c:cat>
            <c:strRef>
              <c:f>Foglio1!$C$5:$C$9</c:f>
              <c:strCache>
                <c:ptCount val="5"/>
                <c:pt idx="0">
                  <c:v>Mastopathy</c:v>
                </c:pt>
                <c:pt idx="1">
                  <c:v>Fibroadenomas</c:v>
                </c:pt>
                <c:pt idx="2">
                  <c:v>DICS low grade</c:v>
                </c:pt>
                <c:pt idx="3">
                  <c:v>DICS high grade</c:v>
                </c:pt>
                <c:pt idx="4">
                  <c:v>infiltrating DC</c:v>
                </c:pt>
              </c:strCache>
            </c:strRef>
          </c:cat>
          <c:val>
            <c:numRef>
              <c:f>Foglio1!$D$5:$D$9</c:f>
              <c:numCache>
                <c:formatCode>General</c:formatCode>
                <c:ptCount val="5"/>
                <c:pt idx="0">
                  <c:v>86</c:v>
                </c:pt>
                <c:pt idx="1">
                  <c:v>14</c:v>
                </c:pt>
              </c:numCache>
            </c:numRef>
          </c:val>
        </c:ser>
        <c:ser>
          <c:idx val="1"/>
          <c:order val="1"/>
          <c:tx>
            <c:strRef>
              <c:f>Foglio1!$E$4</c:f>
              <c:strCache>
                <c:ptCount val="1"/>
                <c:pt idx="0">
                  <c:v>HA</c:v>
                </c:pt>
              </c:strCache>
            </c:strRef>
          </c:tx>
          <c:spPr>
            <a:solidFill>
              <a:schemeClr val="bg1">
                <a:lumMod val="50000"/>
              </a:schemeClr>
            </a:solidFill>
            <a:ln>
              <a:noFill/>
            </a:ln>
            <a:effectLst/>
          </c:spPr>
          <c:invertIfNegative val="0"/>
          <c:cat>
            <c:strRef>
              <c:f>Foglio1!$C$5:$C$9</c:f>
              <c:strCache>
                <c:ptCount val="5"/>
                <c:pt idx="0">
                  <c:v>Mastopathy</c:v>
                </c:pt>
                <c:pt idx="1">
                  <c:v>Fibroadenomas</c:v>
                </c:pt>
                <c:pt idx="2">
                  <c:v>DICS low grade</c:v>
                </c:pt>
                <c:pt idx="3">
                  <c:v>DICS high grade</c:v>
                </c:pt>
                <c:pt idx="4">
                  <c:v>infiltrating DC</c:v>
                </c:pt>
              </c:strCache>
            </c:strRef>
          </c:cat>
          <c:val>
            <c:numRef>
              <c:f>Foglio1!$E$5:$E$9</c:f>
              <c:numCache>
                <c:formatCode>General</c:formatCode>
                <c:ptCount val="5"/>
                <c:pt idx="0">
                  <c:v>25</c:v>
                </c:pt>
                <c:pt idx="1">
                  <c:v>8</c:v>
                </c:pt>
                <c:pt idx="2">
                  <c:v>50</c:v>
                </c:pt>
                <c:pt idx="3">
                  <c:v>17</c:v>
                </c:pt>
              </c:numCache>
            </c:numRef>
          </c:val>
        </c:ser>
        <c:ser>
          <c:idx val="2"/>
          <c:order val="2"/>
          <c:tx>
            <c:strRef>
              <c:f>Foglio1!$F$4</c:f>
              <c:strCache>
                <c:ptCount val="1"/>
                <c:pt idx="0">
                  <c:v>Mg-HA</c:v>
                </c:pt>
              </c:strCache>
            </c:strRef>
          </c:tx>
          <c:spPr>
            <a:solidFill>
              <a:srgbClr val="C00000"/>
            </a:solidFill>
            <a:ln>
              <a:noFill/>
            </a:ln>
            <a:effectLst/>
          </c:spPr>
          <c:invertIfNegative val="0"/>
          <c:cat>
            <c:strRef>
              <c:f>Foglio1!$C$5:$C$9</c:f>
              <c:strCache>
                <c:ptCount val="5"/>
                <c:pt idx="0">
                  <c:v>Mastopathy</c:v>
                </c:pt>
                <c:pt idx="1">
                  <c:v>Fibroadenomas</c:v>
                </c:pt>
                <c:pt idx="2">
                  <c:v>DICS low grade</c:v>
                </c:pt>
                <c:pt idx="3">
                  <c:v>DICS high grade</c:v>
                </c:pt>
                <c:pt idx="4">
                  <c:v>infiltrating DC</c:v>
                </c:pt>
              </c:strCache>
            </c:strRef>
          </c:cat>
          <c:val>
            <c:numRef>
              <c:f>Foglio1!$F$5:$F$9</c:f>
              <c:numCache>
                <c:formatCode>General</c:formatCode>
                <c:ptCount val="5"/>
                <c:pt idx="2">
                  <c:v>39</c:v>
                </c:pt>
                <c:pt idx="3">
                  <c:v>46</c:v>
                </c:pt>
                <c:pt idx="4">
                  <c:v>15</c:v>
                </c:pt>
              </c:numCache>
            </c:numRef>
          </c:val>
        </c:ser>
        <c:dLbls>
          <c:showLegendKey val="0"/>
          <c:showVal val="0"/>
          <c:showCatName val="0"/>
          <c:showSerName val="0"/>
          <c:showPercent val="0"/>
          <c:showBubbleSize val="0"/>
        </c:dLbls>
        <c:gapWidth val="219"/>
        <c:overlap val="-27"/>
        <c:axId val="-1094207968"/>
        <c:axId val="-1094219936"/>
      </c:barChart>
      <c:catAx>
        <c:axId val="-109420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Comic Sans MS" panose="030F0702030302020204" pitchFamily="66" charset="0"/>
                <a:ea typeface="+mn-ea"/>
                <a:cs typeface="+mn-cs"/>
              </a:defRPr>
            </a:pPr>
            <a:endParaRPr lang="it-IT"/>
          </a:p>
        </c:txPr>
        <c:crossAx val="-1094219936"/>
        <c:crosses val="autoZero"/>
        <c:auto val="1"/>
        <c:lblAlgn val="ctr"/>
        <c:lblOffset val="100"/>
        <c:noMultiLvlLbl val="0"/>
      </c:catAx>
      <c:valAx>
        <c:axId val="-1094219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0942079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legend>
    <c:plotVisOnly val="1"/>
    <c:dispBlanksAs val="gap"/>
    <c:showDLblsOverMax val="0"/>
  </c:chart>
  <c:spPr>
    <a:solidFill>
      <a:schemeClr val="bg1">
        <a:lumMod val="95000"/>
        <a:alpha val="73000"/>
      </a:schemeClr>
    </a:solid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2C6491-F64F-4A2D-9D0C-C36887147C07}" type="datetimeFigureOut">
              <a:rPr lang="it-IT" smtClean="0"/>
              <a:t>30/07/2015</a:t>
            </a:fld>
            <a:endParaRPr lang="it-IT"/>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F1EE60-978E-4B48-88F5-E5D712EC0D11}" type="slidenum">
              <a:rPr lang="it-IT" smtClean="0"/>
              <a:t>‹N›</a:t>
            </a:fld>
            <a:endParaRPr lang="it-IT"/>
          </a:p>
        </p:txBody>
      </p:sp>
    </p:spTree>
    <p:extLst>
      <p:ext uri="{BB962C8B-B14F-4D97-AF65-F5344CB8AC3E}">
        <p14:creationId xmlns:p14="http://schemas.microsoft.com/office/powerpoint/2010/main" val="2366782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a:t>
            </a:fld>
            <a:endParaRPr lang="it-IT"/>
          </a:p>
        </p:txBody>
      </p:sp>
    </p:spTree>
    <p:extLst>
      <p:ext uri="{BB962C8B-B14F-4D97-AF65-F5344CB8AC3E}">
        <p14:creationId xmlns:p14="http://schemas.microsoft.com/office/powerpoint/2010/main" val="111865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10</a:t>
            </a:fld>
            <a:endParaRPr lang="it-IT"/>
          </a:p>
        </p:txBody>
      </p:sp>
    </p:spTree>
    <p:extLst>
      <p:ext uri="{BB962C8B-B14F-4D97-AF65-F5344CB8AC3E}">
        <p14:creationId xmlns:p14="http://schemas.microsoft.com/office/powerpoint/2010/main" val="163544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11</a:t>
            </a:fld>
            <a:endParaRPr lang="it-IT"/>
          </a:p>
        </p:txBody>
      </p:sp>
    </p:spTree>
    <p:extLst>
      <p:ext uri="{BB962C8B-B14F-4D97-AF65-F5344CB8AC3E}">
        <p14:creationId xmlns:p14="http://schemas.microsoft.com/office/powerpoint/2010/main" val="64242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12</a:t>
            </a:fld>
            <a:endParaRPr lang="it-IT"/>
          </a:p>
        </p:txBody>
      </p:sp>
    </p:spTree>
    <p:extLst>
      <p:ext uri="{BB962C8B-B14F-4D97-AF65-F5344CB8AC3E}">
        <p14:creationId xmlns:p14="http://schemas.microsoft.com/office/powerpoint/2010/main" val="2772044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13</a:t>
            </a:fld>
            <a:endParaRPr lang="it-IT"/>
          </a:p>
        </p:txBody>
      </p:sp>
    </p:spTree>
    <p:extLst>
      <p:ext uri="{BB962C8B-B14F-4D97-AF65-F5344CB8AC3E}">
        <p14:creationId xmlns:p14="http://schemas.microsoft.com/office/powerpoint/2010/main" val="168721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14</a:t>
            </a:fld>
            <a:endParaRPr lang="it-IT"/>
          </a:p>
        </p:txBody>
      </p:sp>
    </p:spTree>
    <p:extLst>
      <p:ext uri="{BB962C8B-B14F-4D97-AF65-F5344CB8AC3E}">
        <p14:creationId xmlns:p14="http://schemas.microsoft.com/office/powerpoint/2010/main" val="143835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15</a:t>
            </a:fld>
            <a:endParaRPr lang="it-IT"/>
          </a:p>
        </p:txBody>
      </p:sp>
    </p:spTree>
    <p:extLst>
      <p:ext uri="{BB962C8B-B14F-4D97-AF65-F5344CB8AC3E}">
        <p14:creationId xmlns:p14="http://schemas.microsoft.com/office/powerpoint/2010/main" val="361202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16</a:t>
            </a:fld>
            <a:endParaRPr lang="it-IT"/>
          </a:p>
        </p:txBody>
      </p:sp>
    </p:spTree>
    <p:extLst>
      <p:ext uri="{BB962C8B-B14F-4D97-AF65-F5344CB8AC3E}">
        <p14:creationId xmlns:p14="http://schemas.microsoft.com/office/powerpoint/2010/main" val="185802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17</a:t>
            </a:fld>
            <a:endParaRPr lang="it-IT"/>
          </a:p>
        </p:txBody>
      </p:sp>
    </p:spTree>
    <p:extLst>
      <p:ext uri="{BB962C8B-B14F-4D97-AF65-F5344CB8AC3E}">
        <p14:creationId xmlns:p14="http://schemas.microsoft.com/office/powerpoint/2010/main" val="4068404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18</a:t>
            </a:fld>
            <a:endParaRPr lang="it-IT"/>
          </a:p>
        </p:txBody>
      </p:sp>
    </p:spTree>
    <p:extLst>
      <p:ext uri="{BB962C8B-B14F-4D97-AF65-F5344CB8AC3E}">
        <p14:creationId xmlns:p14="http://schemas.microsoft.com/office/powerpoint/2010/main" val="264805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19</a:t>
            </a:fld>
            <a:endParaRPr lang="it-IT"/>
          </a:p>
        </p:txBody>
      </p:sp>
    </p:spTree>
    <p:extLst>
      <p:ext uri="{BB962C8B-B14F-4D97-AF65-F5344CB8AC3E}">
        <p14:creationId xmlns:p14="http://schemas.microsoft.com/office/powerpoint/2010/main" val="292431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2</a:t>
            </a:fld>
            <a:endParaRPr lang="it-IT"/>
          </a:p>
        </p:txBody>
      </p:sp>
    </p:spTree>
    <p:extLst>
      <p:ext uri="{BB962C8B-B14F-4D97-AF65-F5344CB8AC3E}">
        <p14:creationId xmlns:p14="http://schemas.microsoft.com/office/powerpoint/2010/main" val="333910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20</a:t>
            </a:fld>
            <a:endParaRPr lang="it-IT"/>
          </a:p>
        </p:txBody>
      </p:sp>
    </p:spTree>
    <p:extLst>
      <p:ext uri="{BB962C8B-B14F-4D97-AF65-F5344CB8AC3E}">
        <p14:creationId xmlns:p14="http://schemas.microsoft.com/office/powerpoint/2010/main" val="188532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3</a:t>
            </a:fld>
            <a:endParaRPr lang="it-IT"/>
          </a:p>
        </p:txBody>
      </p:sp>
    </p:spTree>
    <p:extLst>
      <p:ext uri="{BB962C8B-B14F-4D97-AF65-F5344CB8AC3E}">
        <p14:creationId xmlns:p14="http://schemas.microsoft.com/office/powerpoint/2010/main" val="396485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048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204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007477-BD18-404A-98F9-0CCBED4E82A2}" type="slidenum">
              <a:rPr lang="it-IT" smtClean="0">
                <a:solidFill>
                  <a:prstClr val="black"/>
                </a:solidFill>
              </a:rPr>
              <a:pPr/>
              <a:t>4</a:t>
            </a:fld>
            <a:endParaRPr lang="it-IT" smtClean="0">
              <a:solidFill>
                <a:prstClr val="black"/>
              </a:solidFill>
            </a:endParaRPr>
          </a:p>
        </p:txBody>
      </p:sp>
    </p:spTree>
    <p:extLst>
      <p:ext uri="{BB962C8B-B14F-4D97-AF65-F5344CB8AC3E}">
        <p14:creationId xmlns:p14="http://schemas.microsoft.com/office/powerpoint/2010/main" val="4384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5</a:t>
            </a:fld>
            <a:endParaRPr lang="it-IT"/>
          </a:p>
        </p:txBody>
      </p:sp>
    </p:spTree>
    <p:extLst>
      <p:ext uri="{BB962C8B-B14F-4D97-AF65-F5344CB8AC3E}">
        <p14:creationId xmlns:p14="http://schemas.microsoft.com/office/powerpoint/2010/main" val="98957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6</a:t>
            </a:fld>
            <a:endParaRPr lang="it-IT"/>
          </a:p>
        </p:txBody>
      </p:sp>
    </p:spTree>
    <p:extLst>
      <p:ext uri="{BB962C8B-B14F-4D97-AF65-F5344CB8AC3E}">
        <p14:creationId xmlns:p14="http://schemas.microsoft.com/office/powerpoint/2010/main" val="212778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7</a:t>
            </a:fld>
            <a:endParaRPr lang="it-IT"/>
          </a:p>
        </p:txBody>
      </p:sp>
    </p:spTree>
    <p:extLst>
      <p:ext uri="{BB962C8B-B14F-4D97-AF65-F5344CB8AC3E}">
        <p14:creationId xmlns:p14="http://schemas.microsoft.com/office/powerpoint/2010/main" val="24381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8</a:t>
            </a:fld>
            <a:endParaRPr lang="it-IT"/>
          </a:p>
        </p:txBody>
      </p:sp>
    </p:spTree>
    <p:extLst>
      <p:ext uri="{BB962C8B-B14F-4D97-AF65-F5344CB8AC3E}">
        <p14:creationId xmlns:p14="http://schemas.microsoft.com/office/powerpoint/2010/main" val="3575301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F1EE60-978E-4B48-88F5-E5D712EC0D11}" type="slidenum">
              <a:rPr lang="it-IT" smtClean="0"/>
              <a:t>9</a:t>
            </a:fld>
            <a:endParaRPr lang="it-IT"/>
          </a:p>
        </p:txBody>
      </p:sp>
    </p:spTree>
    <p:extLst>
      <p:ext uri="{BB962C8B-B14F-4D97-AF65-F5344CB8AC3E}">
        <p14:creationId xmlns:p14="http://schemas.microsoft.com/office/powerpoint/2010/main" val="1890059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5D85E54-0DA0-43FE-8016-D8F30F7C9BE1}" type="datetimeFigureOut">
              <a:rPr lang="it-IT" smtClean="0">
                <a:solidFill>
                  <a:prstClr val="black">
                    <a:tint val="75000"/>
                  </a:prstClr>
                </a:solidFill>
              </a:rPr>
              <a:pPr/>
              <a:t>30/07/2015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2CF06A7-DB7B-444F-864D-9ABCFDC22B0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6432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5D85E54-0DA0-43FE-8016-D8F30F7C9BE1}" type="datetimeFigureOut">
              <a:rPr lang="it-IT" smtClean="0">
                <a:solidFill>
                  <a:prstClr val="black">
                    <a:tint val="75000"/>
                  </a:prstClr>
                </a:solidFill>
              </a:rPr>
              <a:pPr/>
              <a:t>30/07/2015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2CF06A7-DB7B-444F-864D-9ABCFDC22B0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6086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75D85E54-0DA0-43FE-8016-D8F30F7C9BE1}" type="datetimeFigureOut">
              <a:rPr lang="it-IT" smtClean="0">
                <a:solidFill>
                  <a:prstClr val="black">
                    <a:tint val="75000"/>
                  </a:prstClr>
                </a:solidFill>
              </a:rPr>
              <a:pPr/>
              <a:t>30/07/2015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C2CF06A7-DB7B-444F-864D-9ABCFDC22B0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1624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75D85E54-0DA0-43FE-8016-D8F30F7C9BE1}" type="datetimeFigureOut">
              <a:rPr lang="it-IT" smtClean="0">
                <a:solidFill>
                  <a:prstClr val="black">
                    <a:tint val="75000"/>
                  </a:prstClr>
                </a:solidFill>
              </a:rPr>
              <a:pPr/>
              <a:t>30/07/2015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C2CF06A7-DB7B-444F-864D-9ABCFDC22B0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928537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it-IT"/>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D85E54-0DA0-43FE-8016-D8F30F7C9BE1}" type="datetimeFigureOut">
              <a:rPr lang="it-IT" smtClean="0">
                <a:solidFill>
                  <a:prstClr val="black">
                    <a:tint val="75000"/>
                  </a:prstClr>
                </a:solidFill>
              </a:rPr>
              <a:pPr/>
              <a:t>30/07/2015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CF06A7-DB7B-444F-864D-9ABCFDC22B0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024392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5D85E54-0DA0-43FE-8016-D8F30F7C9BE1}" type="datetimeFigureOut">
              <a:rPr lang="it-IT" smtClean="0">
                <a:solidFill>
                  <a:prstClr val="black">
                    <a:tint val="75000"/>
                  </a:prstClr>
                </a:solidFill>
              </a:rPr>
              <a:pPr/>
              <a:t>30/07/2015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2CF06A7-DB7B-444F-864D-9ABCFDC22B0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56131155"/>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4" descr="1336_14 60x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552" y="580531"/>
            <a:ext cx="5229224" cy="3808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121338" y="2910484"/>
            <a:ext cx="3350525" cy="2308324"/>
          </a:xfrm>
          <a:prstGeom prst="rect">
            <a:avLst/>
          </a:prstGeom>
          <a:noFill/>
        </p:spPr>
        <p:txBody>
          <a:bodyPr wrap="square" rtlCol="0">
            <a:spAutoFit/>
          </a:bodyPr>
          <a:lstStyle/>
          <a:p>
            <a:r>
              <a:rPr lang="en-US" sz="2400" dirty="0" err="1">
                <a:latin typeface="Comic Sans MS" panose="030F0702030302020204" pitchFamily="66" charset="0"/>
              </a:rPr>
              <a:t>Microcalcification</a:t>
            </a:r>
            <a:r>
              <a:rPr lang="en-US" sz="2400" dirty="0">
                <a:latin typeface="Comic Sans MS" panose="030F0702030302020204" pitchFamily="66" charset="0"/>
              </a:rPr>
              <a:t> as an active phenomenon mediated by epithelial cells with mesenchymal characteristics</a:t>
            </a:r>
            <a:endParaRPr lang="it-IT" sz="2400" dirty="0">
              <a:latin typeface="Comic Sans MS" panose="030F0702030302020204" pitchFamily="66" charset="0"/>
            </a:endParaRPr>
          </a:p>
        </p:txBody>
      </p:sp>
      <p:sp>
        <p:nvSpPr>
          <p:cNvPr id="4" name="CasellaDiTesto 3"/>
          <p:cNvSpPr txBox="1"/>
          <p:nvPr/>
        </p:nvSpPr>
        <p:spPr>
          <a:xfrm>
            <a:off x="121337" y="5765147"/>
            <a:ext cx="4071937" cy="923330"/>
          </a:xfrm>
          <a:prstGeom prst="rect">
            <a:avLst/>
          </a:prstGeom>
          <a:noFill/>
        </p:spPr>
        <p:txBody>
          <a:bodyPr wrap="square" rtlCol="0">
            <a:spAutoFit/>
          </a:bodyPr>
          <a:lstStyle/>
          <a:p>
            <a:r>
              <a:rPr lang="it-IT" dirty="0">
                <a:latin typeface="Comic Sans MS" panose="030F0702030302020204" pitchFamily="66" charset="0"/>
              </a:rPr>
              <a:t>Elena </a:t>
            </a:r>
            <a:r>
              <a:rPr lang="it-IT" dirty="0" smtClean="0">
                <a:latin typeface="Comic Sans MS" panose="030F0702030302020204" pitchFamily="66" charset="0"/>
              </a:rPr>
              <a:t>Bonanno and Manuel </a:t>
            </a:r>
            <a:r>
              <a:rPr lang="it-IT" dirty="0" err="1" smtClean="0">
                <a:latin typeface="Comic Sans MS" panose="030F0702030302020204" pitchFamily="66" charset="0"/>
              </a:rPr>
              <a:t>Scimeca</a:t>
            </a:r>
            <a:r>
              <a:rPr lang="it-IT" dirty="0" smtClean="0">
                <a:latin typeface="Comic Sans MS" panose="030F0702030302020204" pitchFamily="66" charset="0"/>
              </a:rPr>
              <a:t> </a:t>
            </a:r>
          </a:p>
          <a:p>
            <a:r>
              <a:rPr lang="it-IT" dirty="0" err="1" smtClean="0">
                <a:latin typeface="Comic Sans MS" panose="030F0702030302020204" pitchFamily="66" charset="0"/>
              </a:rPr>
              <a:t>University</a:t>
            </a:r>
            <a:r>
              <a:rPr lang="it-IT" dirty="0" smtClean="0">
                <a:latin typeface="Comic Sans MS" panose="030F0702030302020204" pitchFamily="66" charset="0"/>
              </a:rPr>
              <a:t> </a:t>
            </a:r>
            <a:r>
              <a:rPr lang="it-IT" dirty="0">
                <a:latin typeface="Comic Sans MS" panose="030F0702030302020204" pitchFamily="66" charset="0"/>
              </a:rPr>
              <a:t>of Rome Tor Vergata, </a:t>
            </a:r>
            <a:r>
              <a:rPr lang="it-IT" dirty="0" err="1">
                <a:latin typeface="Comic Sans MS" panose="030F0702030302020204" pitchFamily="66" charset="0"/>
              </a:rPr>
              <a:t>Italy</a:t>
            </a:r>
            <a:endParaRPr lang="it-IT" dirty="0">
              <a:latin typeface="Comic Sans MS" panose="030F0702030302020204" pitchFamily="66" charset="0"/>
            </a:endParaRPr>
          </a:p>
        </p:txBody>
      </p:sp>
      <p:pic>
        <p:nvPicPr>
          <p:cNvPr id="5" name="Immagine 4"/>
          <p:cNvPicPr>
            <a:picLocks noChangeAspect="1"/>
          </p:cNvPicPr>
          <p:nvPr/>
        </p:nvPicPr>
        <p:blipFill rotWithShape="1">
          <a:blip r:embed="rId4"/>
          <a:srcRect l="6533" t="14266" r="26533" b="43494"/>
          <a:stretch/>
        </p:blipFill>
        <p:spPr>
          <a:xfrm>
            <a:off x="240100" y="654391"/>
            <a:ext cx="3351608" cy="1321949"/>
          </a:xfrm>
          <a:prstGeom prst="rect">
            <a:avLst/>
          </a:prstGeom>
        </p:spPr>
      </p:pic>
    </p:spTree>
    <p:extLst>
      <p:ext uri="{BB962C8B-B14F-4D97-AF65-F5344CB8AC3E}">
        <p14:creationId xmlns:p14="http://schemas.microsoft.com/office/powerpoint/2010/main" val="1064721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 di testo 30"/>
          <p:cNvSpPr txBox="1">
            <a:spLocks noChangeArrowheads="1"/>
          </p:cNvSpPr>
          <p:nvPr/>
        </p:nvSpPr>
        <p:spPr bwMode="auto">
          <a:xfrm>
            <a:off x="4165048" y="3475037"/>
            <a:ext cx="4518025" cy="2708434"/>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it-IT" sz="16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Breast cancer </a:t>
            </a:r>
            <a:r>
              <a:rPr lang="en-US" altLang="it-IT" sz="16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microcalcifications</a:t>
            </a:r>
            <a:r>
              <a:rPr lang="en-US" altLang="it-IT" sz="16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mesenchymal phenotype and </a:t>
            </a:r>
            <a:r>
              <a:rPr lang="en-US" altLang="it-IT" sz="16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mineralizations</a:t>
            </a:r>
            <a:r>
              <a:rPr lang="en-US" altLang="it-IT" sz="1600" b="1"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p>
          <a:p>
            <a:pPr eaLnBrk="0" fontAlgn="base" hangingPunct="0">
              <a:spcBef>
                <a:spcPct val="0"/>
              </a:spcBef>
              <a:spcAft>
                <a:spcPct val="0"/>
              </a:spcAft>
            </a:pPr>
            <a:endPar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A1</a:t>
            </a:r>
            <a:r>
              <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a:t>
            </a:r>
            <a:r>
              <a:rPr lang="en-US" altLang="it-IT" sz="16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Vimentin</a:t>
            </a:r>
            <a:r>
              <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-positive cells in a ductal in </a:t>
            </a:r>
            <a:r>
              <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situ </a:t>
            </a:r>
            <a:r>
              <a:rPr lang="en-US" altLang="it-IT" sz="1600" dirty="0" err="1"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comedocarcinoma</a:t>
            </a:r>
            <a:r>
              <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a:t>
            </a:r>
            <a:r>
              <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in proximity of calcium deposits. </a:t>
            </a:r>
            <a:endPar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A2</a:t>
            </a:r>
            <a:r>
              <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Double staining for pan-cytokeratin (brown stain) and </a:t>
            </a:r>
            <a:r>
              <a:rPr lang="en-US" altLang="it-IT" sz="16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vimentin</a:t>
            </a:r>
            <a:r>
              <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(red cytoplasmic stain). </a:t>
            </a:r>
            <a:endPar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endPar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16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The </a:t>
            </a:r>
            <a:r>
              <a:rPr lang="en-US" altLang="it-IT" sz="16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co-localization of both markers highlight the EMT just as it is occurring.</a:t>
            </a:r>
            <a:endParaRPr lang="en-US" altLang="it-IT" sz="2800" dirty="0">
              <a:solidFill>
                <a:prstClr val="black"/>
              </a:solidFill>
              <a:latin typeface="Comic Sans MS" panose="030F0702030302020204" pitchFamily="66" charset="0"/>
            </a:endParaRPr>
          </a:p>
        </p:txBody>
      </p:sp>
      <p:pic>
        <p:nvPicPr>
          <p:cNvPr id="7" name="Immagine 6"/>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30" t="31416" r="730" b="169"/>
          <a:stretch/>
        </p:blipFill>
        <p:spPr>
          <a:xfrm>
            <a:off x="88900" y="540792"/>
            <a:ext cx="4076148" cy="5923508"/>
          </a:xfrm>
          <a:prstGeom prst="rect">
            <a:avLst/>
          </a:prstGeom>
        </p:spPr>
      </p:pic>
      <p:pic>
        <p:nvPicPr>
          <p:cNvPr id="8" name="Immagine 7"/>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67913"/>
          <a:stretch/>
        </p:blipFill>
        <p:spPr>
          <a:xfrm>
            <a:off x="4495800" y="795064"/>
            <a:ext cx="3480435" cy="2425700"/>
          </a:xfrm>
          <a:prstGeom prst="rect">
            <a:avLst/>
          </a:prstGeom>
        </p:spPr>
      </p:pic>
      <p:sp>
        <p:nvSpPr>
          <p:cNvPr id="9" name="Rettangolo 8"/>
          <p:cNvSpPr/>
          <p:nvPr/>
        </p:nvSpPr>
        <p:spPr>
          <a:xfrm>
            <a:off x="4003888" y="-43983"/>
            <a:ext cx="1266693" cy="584775"/>
          </a:xfrm>
          <a:prstGeom prst="rect">
            <a:avLst/>
          </a:prstGeom>
        </p:spPr>
        <p:txBody>
          <a:bodyPr wrap="square">
            <a:spAutoFit/>
          </a:bodyPr>
          <a:lstStyle/>
          <a:p>
            <a:pPr algn="ctr"/>
            <a:r>
              <a:rPr lang="en-US" sz="3200" b="1" dirty="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EMT </a:t>
            </a:r>
          </a:p>
        </p:txBody>
      </p:sp>
    </p:spTree>
    <p:extLst>
      <p:ext uri="{BB962C8B-B14F-4D97-AF65-F5344CB8AC3E}">
        <p14:creationId xmlns:p14="http://schemas.microsoft.com/office/powerpoint/2010/main" val="774259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338734" y="229487"/>
            <a:ext cx="2914798" cy="6374513"/>
          </a:xfrm>
          <a:prstGeom prst="rect">
            <a:avLst/>
          </a:prstGeom>
        </p:spPr>
      </p:pic>
      <p:sp>
        <p:nvSpPr>
          <p:cNvPr id="3" name="Casella di testo 22"/>
          <p:cNvSpPr txBox="1">
            <a:spLocks noChangeArrowheads="1"/>
          </p:cNvSpPr>
          <p:nvPr/>
        </p:nvSpPr>
        <p:spPr bwMode="auto">
          <a:xfrm>
            <a:off x="3744766" y="3728416"/>
            <a:ext cx="4700734" cy="2354491"/>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ts val="1000"/>
              </a:spcAft>
            </a:pPr>
            <a:r>
              <a:rPr lang="en-US" altLang="it-IT" sz="1600" b="1" dirty="0">
                <a:solidFill>
                  <a:prstClr val="black"/>
                </a:solidFill>
                <a:latin typeface="Comic Sans MS" panose="030F0702030302020204" pitchFamily="66" charset="0"/>
              </a:rPr>
              <a:t>Breast cancer </a:t>
            </a:r>
            <a:r>
              <a:rPr lang="en-US" altLang="it-IT" sz="1600" b="1" dirty="0" err="1">
                <a:solidFill>
                  <a:prstClr val="black"/>
                </a:solidFill>
                <a:latin typeface="Comic Sans MS" panose="030F0702030302020204" pitchFamily="66" charset="0"/>
              </a:rPr>
              <a:t>microcalcifications</a:t>
            </a:r>
            <a:r>
              <a:rPr lang="en-US" altLang="it-IT" sz="1600" b="1" dirty="0">
                <a:solidFill>
                  <a:prstClr val="black"/>
                </a:solidFill>
                <a:latin typeface="Comic Sans MS" panose="030F0702030302020204" pitchFamily="66" charset="0"/>
              </a:rPr>
              <a:t>, mesenchymal phenotype and </a:t>
            </a:r>
            <a:r>
              <a:rPr lang="en-US" altLang="it-IT" sz="1600" b="1" dirty="0" err="1">
                <a:solidFill>
                  <a:prstClr val="black"/>
                </a:solidFill>
                <a:latin typeface="Comic Sans MS" panose="030F0702030302020204" pitchFamily="66" charset="0"/>
              </a:rPr>
              <a:t>mineralizations</a:t>
            </a:r>
            <a:r>
              <a:rPr lang="en-US" altLang="it-IT" sz="1600" b="1" dirty="0">
                <a:solidFill>
                  <a:prstClr val="black"/>
                </a:solidFill>
                <a:latin typeface="Comic Sans MS" panose="030F0702030302020204" pitchFamily="66" charset="0"/>
              </a:rPr>
              <a:t>.</a:t>
            </a:r>
            <a:r>
              <a:rPr lang="en-US" altLang="it-IT" sz="1600" dirty="0">
                <a:solidFill>
                  <a:prstClr val="black"/>
                </a:solidFill>
                <a:latin typeface="Comic Sans MS" panose="030F0702030302020204" pitchFamily="66" charset="0"/>
              </a:rPr>
              <a:t> </a:t>
            </a:r>
          </a:p>
          <a:p>
            <a:pPr eaLnBrk="0" fontAlgn="base" hangingPunct="0">
              <a:spcBef>
                <a:spcPct val="0"/>
              </a:spcBef>
              <a:spcAft>
                <a:spcPts val="1000"/>
              </a:spcAft>
            </a:pPr>
            <a:r>
              <a:rPr lang="en-US" altLang="it-IT" sz="1600" dirty="0">
                <a:solidFill>
                  <a:prstClr val="black"/>
                </a:solidFill>
                <a:latin typeface="Comic Sans MS" panose="030F0702030302020204" pitchFamily="66" charset="0"/>
              </a:rPr>
              <a:t>β-Catenin translocation of the signal in the cytoplasm/nucleus of cells </a:t>
            </a:r>
          </a:p>
          <a:p>
            <a:pPr eaLnBrk="0" fontAlgn="base" hangingPunct="0">
              <a:spcBef>
                <a:spcPct val="0"/>
              </a:spcBef>
              <a:spcAft>
                <a:spcPts val="1000"/>
              </a:spcAft>
            </a:pPr>
            <a:r>
              <a:rPr lang="en-US" altLang="it-IT" sz="1600" dirty="0" err="1">
                <a:solidFill>
                  <a:prstClr val="black"/>
                </a:solidFill>
                <a:latin typeface="Comic Sans MS" panose="030F0702030302020204" pitchFamily="66" charset="0"/>
              </a:rPr>
              <a:t>ICwm</a:t>
            </a:r>
            <a:r>
              <a:rPr lang="en-US" altLang="it-IT" sz="1600" dirty="0">
                <a:solidFill>
                  <a:prstClr val="black"/>
                </a:solidFill>
                <a:latin typeface="Comic Sans MS" panose="030F0702030302020204" pitchFamily="66" charset="0"/>
              </a:rPr>
              <a:t> showed a prevalent β-catenin membrane stain (B1).</a:t>
            </a:r>
            <a:endParaRPr lang="it-IT" altLang="it-IT" sz="2800" dirty="0">
              <a:solidFill>
                <a:prstClr val="black"/>
              </a:solidFill>
              <a:latin typeface="Comic Sans MS" panose="030F0702030302020204" pitchFamily="66" charset="0"/>
            </a:endParaRPr>
          </a:p>
          <a:p>
            <a:pPr eaLnBrk="0" fontAlgn="base" hangingPunct="0">
              <a:spcBef>
                <a:spcPct val="0"/>
              </a:spcBef>
              <a:spcAft>
                <a:spcPts val="1000"/>
              </a:spcAft>
            </a:pPr>
            <a:r>
              <a:rPr lang="en-US" altLang="it-IT" sz="1600" dirty="0">
                <a:solidFill>
                  <a:prstClr val="black"/>
                </a:solidFill>
                <a:latin typeface="Comic Sans MS" panose="030F0702030302020204" pitchFamily="66" charset="0"/>
              </a:rPr>
              <a:t>Signal close to a </a:t>
            </a:r>
            <a:r>
              <a:rPr lang="en-US" altLang="it-IT" sz="1600" dirty="0" err="1">
                <a:solidFill>
                  <a:prstClr val="black"/>
                </a:solidFill>
                <a:latin typeface="Comic Sans MS" panose="030F0702030302020204" pitchFamily="66" charset="0"/>
              </a:rPr>
              <a:t>microcalcification</a:t>
            </a:r>
            <a:r>
              <a:rPr lang="en-US" altLang="it-IT" sz="1600" dirty="0">
                <a:solidFill>
                  <a:prstClr val="black"/>
                </a:solidFill>
                <a:latin typeface="Comic Sans MS" panose="030F0702030302020204" pitchFamily="66" charset="0"/>
              </a:rPr>
              <a:t> in the </a:t>
            </a:r>
            <a:r>
              <a:rPr lang="en-US" altLang="it-IT" sz="1600" dirty="0" err="1">
                <a:solidFill>
                  <a:prstClr val="black"/>
                </a:solidFill>
                <a:latin typeface="Comic Sans MS" panose="030F0702030302020204" pitchFamily="66" charset="0"/>
              </a:rPr>
              <a:t>Icm</a:t>
            </a:r>
            <a:r>
              <a:rPr lang="en-US" altLang="it-IT" sz="1600" dirty="0">
                <a:solidFill>
                  <a:prstClr val="black"/>
                </a:solidFill>
                <a:latin typeface="Comic Sans MS" panose="030F0702030302020204" pitchFamily="66" charset="0"/>
              </a:rPr>
              <a:t> (B2).</a:t>
            </a:r>
          </a:p>
        </p:txBody>
      </p:sp>
      <p:sp>
        <p:nvSpPr>
          <p:cNvPr id="4" name="Rettangolo 3"/>
          <p:cNvSpPr/>
          <p:nvPr/>
        </p:nvSpPr>
        <p:spPr>
          <a:xfrm>
            <a:off x="3467100" y="570954"/>
            <a:ext cx="53975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β</a:t>
            </a:r>
            <a:r>
              <a:rPr lang="en-US"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-catenin is localized to cell membranes in normal epithelial cells and noninvasive tumor cells, it is located either in the cytoplasm (something that is reflective of dissociation from E-cadherin) or in the nucleus (something that is reflective of its role as a transcriptional activator) in cells that undergo EMT.</a:t>
            </a:r>
            <a:endParaRPr lang="it-IT"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p:txBody>
      </p:sp>
      <p:sp>
        <p:nvSpPr>
          <p:cNvPr id="6" name="Rettangolo 5"/>
          <p:cNvSpPr/>
          <p:nvPr/>
        </p:nvSpPr>
        <p:spPr>
          <a:xfrm>
            <a:off x="4003888" y="-43983"/>
            <a:ext cx="1266693" cy="584775"/>
          </a:xfrm>
          <a:prstGeom prst="rect">
            <a:avLst/>
          </a:prstGeom>
        </p:spPr>
        <p:txBody>
          <a:bodyPr wrap="square">
            <a:spAutoFit/>
          </a:bodyPr>
          <a:lstStyle/>
          <a:p>
            <a:pPr algn="ctr"/>
            <a:r>
              <a:rPr lang="en-US" sz="3200" b="1" dirty="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EMT </a:t>
            </a:r>
          </a:p>
        </p:txBody>
      </p:sp>
    </p:spTree>
    <p:extLst>
      <p:ext uri="{BB962C8B-B14F-4D97-AF65-F5344CB8AC3E}">
        <p14:creationId xmlns:p14="http://schemas.microsoft.com/office/powerpoint/2010/main" val="3678723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3" cstate="print">
            <a:extLst>
              <a:ext uri="{28A0092B-C50C-407E-A947-70E740481C1C}">
                <a14:useLocalDpi xmlns:a14="http://schemas.microsoft.com/office/drawing/2010/main" val="0"/>
              </a:ext>
            </a:extLst>
          </a:blip>
          <a:stretch>
            <a:fillRect/>
          </a:stretch>
        </p:blipFill>
        <p:spPr>
          <a:xfrm>
            <a:off x="469900" y="173177"/>
            <a:ext cx="3066802" cy="6392724"/>
          </a:xfrm>
          <a:prstGeom prst="rect">
            <a:avLst/>
          </a:prstGeom>
        </p:spPr>
      </p:pic>
      <p:sp>
        <p:nvSpPr>
          <p:cNvPr id="3" name="Casella di testo 23"/>
          <p:cNvSpPr txBox="1">
            <a:spLocks noChangeArrowheads="1"/>
          </p:cNvSpPr>
          <p:nvPr/>
        </p:nvSpPr>
        <p:spPr bwMode="auto">
          <a:xfrm>
            <a:off x="3771900" y="3751065"/>
            <a:ext cx="5245100" cy="1538883"/>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Breast cancer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mesenchymal phenotype and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mineralizations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p>
          <a:p>
            <a:pPr eaLnBrk="0" fontAlgn="base" hangingPunct="0">
              <a:spcBef>
                <a:spcPct val="0"/>
              </a:spcBef>
              <a:spcAft>
                <a:spcPct val="0"/>
              </a:spcAft>
            </a:pPr>
            <a:endPar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β 2-M near a </a:t>
            </a:r>
            <a:r>
              <a:rPr lang="en-US" altLang="it-IT" sz="20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in </a:t>
            </a:r>
            <a:r>
              <a:rPr lang="en-US" altLang="it-IT" sz="20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ISCm</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endParaRPr lang="en-US" altLang="it-IT" sz="2000" dirty="0">
              <a:solidFill>
                <a:prstClr val="black"/>
              </a:solidFill>
              <a:latin typeface="Comic Sans MS" panose="030F0702030302020204" pitchFamily="66" charset="0"/>
            </a:endParaRPr>
          </a:p>
        </p:txBody>
      </p:sp>
      <p:sp>
        <p:nvSpPr>
          <p:cNvPr id="4" name="CasellaDiTesto 3"/>
          <p:cNvSpPr txBox="1"/>
          <p:nvPr/>
        </p:nvSpPr>
        <p:spPr>
          <a:xfrm>
            <a:off x="3632200" y="469900"/>
            <a:ext cx="5295900"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solidFill>
                  <a:prstClr val="black"/>
                </a:solidFill>
                <a:latin typeface="Comic Sans MS" panose="030F0702030302020204" pitchFamily="66" charset="0"/>
              </a:rPr>
              <a:t>β2-M was reported as a growth factor and signaling molecule in cancer cells. It is also known to be able to trigger the EMT phenomenon as well as being capable of activating stromal cells, such as osteoblasts and osteoclast </a:t>
            </a:r>
            <a:endParaRPr lang="it-IT" sz="20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214933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 di testo 31"/>
          <p:cNvSpPr txBox="1">
            <a:spLocks noChangeArrowheads="1"/>
          </p:cNvSpPr>
          <p:nvPr/>
        </p:nvSpPr>
        <p:spPr bwMode="auto">
          <a:xfrm>
            <a:off x="3810000" y="2601844"/>
            <a:ext cx="5334000" cy="3417956"/>
          </a:xfrm>
          <a:prstGeom prst="rect">
            <a:avLst/>
          </a:prstGeom>
          <a:noFill/>
          <a:ln>
            <a:noFill/>
          </a:ln>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Breast cancer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mesenchymal phenotype and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mineralizations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endPar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endPar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OPN expressions in </a:t>
            </a:r>
            <a:r>
              <a:rPr lang="en-US" altLang="it-IT" sz="20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BLm</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E2) OPN is primarily expressed in cells surrounding calcium deposits. </a:t>
            </a:r>
          </a:p>
          <a:p>
            <a:pPr eaLnBrk="0" fontAlgn="base" hangingPunct="0">
              <a:spcBef>
                <a:spcPct val="0"/>
              </a:spcBef>
              <a:spcAft>
                <a:spcPct val="0"/>
              </a:spcAft>
            </a:pPr>
            <a:endPar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BMP-2 and OPN signal allowed us to assume that mineralization observed in breast is similar to that which occurs in bone</a:t>
            </a:r>
            <a:r>
              <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endParaRPr lang="en-US" altLang="it-IT" sz="2000" dirty="0">
              <a:solidFill>
                <a:prstClr val="black"/>
              </a:solidFill>
              <a:latin typeface="Comic Sans MS" panose="030F0702030302020204" pitchFamily="66" charset="0"/>
            </a:endParaRPr>
          </a:p>
        </p:txBody>
      </p:sp>
      <p:pic>
        <p:nvPicPr>
          <p:cNvPr id="3" name="Immagine 2"/>
          <p:cNvPicPr/>
          <p:nvPr/>
        </p:nvPicPr>
        <p:blipFill>
          <a:blip r:embed="rId3" cstate="print">
            <a:extLst>
              <a:ext uri="{28A0092B-C50C-407E-A947-70E740481C1C}">
                <a14:useLocalDpi xmlns:a14="http://schemas.microsoft.com/office/drawing/2010/main" val="0"/>
              </a:ext>
            </a:extLst>
          </a:blip>
          <a:stretch>
            <a:fillRect/>
          </a:stretch>
        </p:blipFill>
        <p:spPr>
          <a:xfrm>
            <a:off x="419100" y="127000"/>
            <a:ext cx="3034030" cy="6680200"/>
          </a:xfrm>
          <a:prstGeom prst="rect">
            <a:avLst/>
          </a:prstGeom>
        </p:spPr>
      </p:pic>
      <p:sp>
        <p:nvSpPr>
          <p:cNvPr id="4" name="CasellaDiTesto 3"/>
          <p:cNvSpPr txBox="1"/>
          <p:nvPr/>
        </p:nvSpPr>
        <p:spPr>
          <a:xfrm>
            <a:off x="4083050" y="431800"/>
            <a:ext cx="4356100"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solidFill>
                  <a:prstClr val="black"/>
                </a:solidFill>
                <a:latin typeface="Comic Sans MS" panose="030F0702030302020204" pitchFamily="66" charset="0"/>
              </a:rPr>
              <a:t>OPN plays an important role in the mineralization process since it regulates both HA production and its inhibition depending on its phosphorylation state</a:t>
            </a:r>
            <a:endParaRPr lang="it-IT" sz="20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1427519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3" cstate="print">
            <a:extLst>
              <a:ext uri="{28A0092B-C50C-407E-A947-70E740481C1C}">
                <a14:useLocalDpi xmlns:a14="http://schemas.microsoft.com/office/drawing/2010/main" val="0"/>
              </a:ext>
            </a:extLst>
          </a:blip>
          <a:stretch>
            <a:fillRect/>
          </a:stretch>
        </p:blipFill>
        <p:spPr>
          <a:xfrm>
            <a:off x="266700" y="165998"/>
            <a:ext cx="3148330" cy="6476101"/>
          </a:xfrm>
          <a:prstGeom prst="rect">
            <a:avLst/>
          </a:prstGeom>
          <a:noFill/>
        </p:spPr>
      </p:pic>
      <p:sp>
        <p:nvSpPr>
          <p:cNvPr id="3" name="Casella di testo 31"/>
          <p:cNvSpPr txBox="1">
            <a:spLocks noChangeArrowheads="1"/>
          </p:cNvSpPr>
          <p:nvPr/>
        </p:nvSpPr>
        <p:spPr bwMode="auto">
          <a:xfrm>
            <a:off x="4253229" y="2871856"/>
            <a:ext cx="4589117" cy="3427344"/>
          </a:xfrm>
          <a:prstGeom prst="rect">
            <a:avLst/>
          </a:prstGeom>
          <a:noFill/>
          <a:ln>
            <a:noFill/>
          </a:ln>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Breast cancer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mesenchymal phenotype and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mineralizations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p>
          <a:p>
            <a:pPr eaLnBrk="0" fontAlgn="base" hangingPunct="0">
              <a:spcBef>
                <a:spcPct val="0"/>
              </a:spcBef>
              <a:spcAft>
                <a:spcPct val="0"/>
              </a:spcAft>
            </a:pPr>
            <a:endPar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OPN is primarily expressed in cells surrounding calcium deposits. </a:t>
            </a:r>
          </a:p>
          <a:p>
            <a:pPr eaLnBrk="0" fontAlgn="base" hangingPunct="0">
              <a:spcBef>
                <a:spcPct val="0"/>
              </a:spcBef>
              <a:spcAft>
                <a:spcPct val="0"/>
              </a:spcAft>
            </a:pPr>
            <a:endPar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BMP-2 and OPN signal allowed us to assume that mineralization observed in breast is similar to that which occurs in bone.</a:t>
            </a:r>
            <a:endParaRPr lang="en-US" altLang="it-IT" sz="2000" dirty="0">
              <a:solidFill>
                <a:prstClr val="black"/>
              </a:solidFill>
              <a:latin typeface="Comic Sans MS" panose="030F0702030302020204" pitchFamily="66" charset="0"/>
            </a:endParaRPr>
          </a:p>
          <a:p>
            <a:pPr eaLnBrk="0" fontAlgn="base" hangingPunct="0">
              <a:spcBef>
                <a:spcPct val="0"/>
              </a:spcBef>
              <a:spcAft>
                <a:spcPct val="0"/>
              </a:spcAft>
            </a:pPr>
            <a:endParaRPr lang="en-US" altLang="it-IT" sz="2000" dirty="0">
              <a:solidFill>
                <a:prstClr val="black"/>
              </a:solidFill>
              <a:latin typeface="Comic Sans MS" panose="030F0702030302020204" pitchFamily="66" charset="0"/>
            </a:endParaRPr>
          </a:p>
        </p:txBody>
      </p:sp>
      <p:sp>
        <p:nvSpPr>
          <p:cNvPr id="4" name="CasellaDiTesto 3"/>
          <p:cNvSpPr txBox="1"/>
          <p:nvPr/>
        </p:nvSpPr>
        <p:spPr>
          <a:xfrm>
            <a:off x="4253229" y="469900"/>
            <a:ext cx="4484371"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prstClr val="black"/>
                </a:solidFill>
                <a:latin typeface="Comic Sans MS" panose="030F0702030302020204" pitchFamily="66" charset="0"/>
              </a:rPr>
              <a:t>BMP2 is a member of the transforming growth factor superfamily and able to induce mineralization in osteoblasts cultures </a:t>
            </a:r>
            <a:endParaRPr lang="it-IT" sz="24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043364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3" cstate="print">
            <a:extLst>
              <a:ext uri="{28A0092B-C50C-407E-A947-70E740481C1C}">
                <a14:useLocalDpi xmlns:a14="http://schemas.microsoft.com/office/drawing/2010/main" val="0"/>
              </a:ext>
            </a:extLst>
          </a:blip>
          <a:srcRect b="51779"/>
          <a:stretch/>
        </p:blipFill>
        <p:spPr>
          <a:xfrm>
            <a:off x="357712" y="215900"/>
            <a:ext cx="4018915" cy="3975100"/>
          </a:xfrm>
          <a:prstGeom prst="rect">
            <a:avLst/>
          </a:prstGeom>
          <a:noFill/>
        </p:spPr>
      </p:pic>
      <p:sp>
        <p:nvSpPr>
          <p:cNvPr id="3" name="Casella di testo 34"/>
          <p:cNvSpPr txBox="1">
            <a:spLocks noChangeArrowheads="1"/>
          </p:cNvSpPr>
          <p:nvPr/>
        </p:nvSpPr>
        <p:spPr bwMode="auto">
          <a:xfrm>
            <a:off x="500270" y="4947285"/>
            <a:ext cx="8453230" cy="1107996"/>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it-IT" sz="24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Osteoblast like-cell identification by TEM analysis. </a:t>
            </a:r>
          </a:p>
          <a:p>
            <a:pPr eaLnBrk="0" fontAlgn="base" hangingPunct="0">
              <a:spcBef>
                <a:spcPct val="0"/>
              </a:spcBef>
              <a:spcAft>
                <a:spcPct val="0"/>
              </a:spcAft>
            </a:pPr>
            <a:endParaRPr lang="en-US" altLang="it-IT" sz="24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4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Breast cancer cells  with  mesenchymal characteristics.</a:t>
            </a:r>
            <a:endParaRPr lang="en-US" altLang="it-IT" sz="4000" dirty="0">
              <a:solidFill>
                <a:prstClr val="black"/>
              </a:solidFill>
              <a:latin typeface="Comic Sans MS" panose="030F0702030302020204" pitchFamily="66" charset="0"/>
            </a:endParaRPr>
          </a:p>
        </p:txBody>
      </p:sp>
      <p:pic>
        <p:nvPicPr>
          <p:cNvPr id="4" name="Immagine 3"/>
          <p:cNvPicPr/>
          <p:nvPr/>
        </p:nvPicPr>
        <p:blipFill rotWithShape="1">
          <a:blip r:embed="rId3" cstate="print">
            <a:extLst>
              <a:ext uri="{28A0092B-C50C-407E-A947-70E740481C1C}">
                <a14:useLocalDpi xmlns:a14="http://schemas.microsoft.com/office/drawing/2010/main" val="0"/>
              </a:ext>
            </a:extLst>
          </a:blip>
          <a:srcRect t="50069" b="-154"/>
          <a:stretch/>
        </p:blipFill>
        <p:spPr>
          <a:xfrm>
            <a:off x="4713812" y="215900"/>
            <a:ext cx="4018915" cy="4128770"/>
          </a:xfrm>
          <a:prstGeom prst="rect">
            <a:avLst/>
          </a:prstGeom>
          <a:noFill/>
        </p:spPr>
      </p:pic>
    </p:spTree>
    <p:extLst>
      <p:ext uri="{BB962C8B-B14F-4D97-AF65-F5344CB8AC3E}">
        <p14:creationId xmlns:p14="http://schemas.microsoft.com/office/powerpoint/2010/main" val="167228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3" cstate="print">
            <a:extLst>
              <a:ext uri="{28A0092B-C50C-407E-A947-70E740481C1C}">
                <a14:useLocalDpi xmlns:a14="http://schemas.microsoft.com/office/drawing/2010/main" val="0"/>
              </a:ext>
            </a:extLst>
          </a:blip>
          <a:srcRect t="49538"/>
          <a:stretch/>
        </p:blipFill>
        <p:spPr>
          <a:xfrm>
            <a:off x="4767897" y="393699"/>
            <a:ext cx="4027805" cy="4159885"/>
          </a:xfrm>
          <a:prstGeom prst="rect">
            <a:avLst/>
          </a:prstGeom>
          <a:noFill/>
        </p:spPr>
      </p:pic>
      <p:sp>
        <p:nvSpPr>
          <p:cNvPr id="3" name="Casella di testo 36"/>
          <p:cNvSpPr txBox="1">
            <a:spLocks noChangeArrowheads="1"/>
          </p:cNvSpPr>
          <p:nvPr/>
        </p:nvSpPr>
        <p:spPr bwMode="auto">
          <a:xfrm>
            <a:off x="526097" y="4927600"/>
            <a:ext cx="8269605" cy="1477328"/>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it-IT" sz="24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Osteoblast like-cell identification by TEM analysis.</a:t>
            </a:r>
          </a:p>
          <a:p>
            <a:pPr eaLnBrk="0" fontAlgn="base" hangingPunct="0">
              <a:spcBef>
                <a:spcPct val="0"/>
              </a:spcBef>
              <a:spcAft>
                <a:spcPct val="0"/>
              </a:spcAft>
            </a:pPr>
            <a:r>
              <a:rPr lang="en-US" altLang="it-IT" sz="24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Electron micrograph show ultrastructural details of a cell exhibiting osteoblast-like morphology with a large cytoplasm and a huge rough reticulum.</a:t>
            </a:r>
            <a:endParaRPr lang="en-US" altLang="it-IT" sz="4000" dirty="0">
              <a:solidFill>
                <a:prstClr val="black"/>
              </a:solidFill>
              <a:latin typeface="Comic Sans MS" panose="030F0702030302020204" pitchFamily="66" charset="0"/>
            </a:endParaRPr>
          </a:p>
        </p:txBody>
      </p:sp>
      <p:pic>
        <p:nvPicPr>
          <p:cNvPr id="4" name="Immagine 3"/>
          <p:cNvPicPr/>
          <p:nvPr/>
        </p:nvPicPr>
        <p:blipFill rotWithShape="1">
          <a:blip r:embed="rId3" cstate="print">
            <a:extLst>
              <a:ext uri="{28A0092B-C50C-407E-A947-70E740481C1C}">
                <a14:useLocalDpi xmlns:a14="http://schemas.microsoft.com/office/drawing/2010/main" val="0"/>
              </a:ext>
            </a:extLst>
          </a:blip>
          <a:srcRect b="50855"/>
          <a:stretch/>
        </p:blipFill>
        <p:spPr>
          <a:xfrm>
            <a:off x="526097" y="393699"/>
            <a:ext cx="4027805" cy="4051301"/>
          </a:xfrm>
          <a:prstGeom prst="rect">
            <a:avLst/>
          </a:prstGeom>
          <a:noFill/>
        </p:spPr>
      </p:pic>
    </p:spTree>
    <p:extLst>
      <p:ext uri="{BB962C8B-B14F-4D97-AF65-F5344CB8AC3E}">
        <p14:creationId xmlns:p14="http://schemas.microsoft.com/office/powerpoint/2010/main" val="371529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3" cstate="print">
            <a:extLst>
              <a:ext uri="{28A0092B-C50C-407E-A947-70E740481C1C}">
                <a14:useLocalDpi xmlns:a14="http://schemas.microsoft.com/office/drawing/2010/main" val="0"/>
              </a:ext>
            </a:extLst>
          </a:blip>
          <a:srcRect b="51608"/>
          <a:stretch/>
        </p:blipFill>
        <p:spPr>
          <a:xfrm>
            <a:off x="342900" y="201737"/>
            <a:ext cx="4152900" cy="3989263"/>
          </a:xfrm>
          <a:prstGeom prst="rect">
            <a:avLst/>
          </a:prstGeom>
        </p:spPr>
      </p:pic>
      <p:sp>
        <p:nvSpPr>
          <p:cNvPr id="3" name="Casella di testo 37"/>
          <p:cNvSpPr txBox="1">
            <a:spLocks noChangeArrowheads="1"/>
          </p:cNvSpPr>
          <p:nvPr/>
        </p:nvSpPr>
        <p:spPr bwMode="auto">
          <a:xfrm>
            <a:off x="88900" y="4910827"/>
            <a:ext cx="8991600" cy="1600438"/>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it-IT" sz="24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Osteoblast like-cell identification by TEM </a:t>
            </a:r>
            <a:r>
              <a:rPr lang="en-US" altLang="it-IT" sz="24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analsysis</a:t>
            </a:r>
            <a:r>
              <a:rPr lang="en-US" altLang="it-IT" sz="24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a:t>
            </a:r>
          </a:p>
          <a:p>
            <a:pPr eaLnBrk="0" fontAlgn="base" hangingPunct="0">
              <a:spcBef>
                <a:spcPct val="0"/>
              </a:spcBef>
              <a:spcAft>
                <a:spcPct val="0"/>
              </a:spcAft>
            </a:pP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Electron micrograph of cells surrounding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in malignant lesions. Ultrastructural details of cells obtained by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immunogold</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reaction for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vimentin</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Numerous gold particles indicated the presence of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vimentin</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filaments inside the cytoplasm of this cell (circle).</a:t>
            </a:r>
            <a:endParaRPr lang="en-US" altLang="it-IT" sz="4800" dirty="0">
              <a:solidFill>
                <a:prstClr val="black"/>
              </a:solidFill>
              <a:latin typeface="Comic Sans MS" panose="030F0702030302020204" pitchFamily="66" charset="0"/>
            </a:endParaRPr>
          </a:p>
        </p:txBody>
      </p:sp>
      <p:pic>
        <p:nvPicPr>
          <p:cNvPr id="4" name="Immagine 3"/>
          <p:cNvPicPr/>
          <p:nvPr/>
        </p:nvPicPr>
        <p:blipFill rotWithShape="1">
          <a:blip r:embed="rId3" cstate="print">
            <a:extLst>
              <a:ext uri="{28A0092B-C50C-407E-A947-70E740481C1C}">
                <a14:useLocalDpi xmlns:a14="http://schemas.microsoft.com/office/drawing/2010/main" val="0"/>
              </a:ext>
            </a:extLst>
          </a:blip>
          <a:srcRect l="-612" t="49625" r="612" b="-154"/>
          <a:stretch/>
        </p:blipFill>
        <p:spPr>
          <a:xfrm>
            <a:off x="4699000" y="201737"/>
            <a:ext cx="4152900" cy="4165407"/>
          </a:xfrm>
          <a:prstGeom prst="rect">
            <a:avLst/>
          </a:prstGeom>
        </p:spPr>
      </p:pic>
    </p:spTree>
    <p:extLst>
      <p:ext uri="{BB962C8B-B14F-4D97-AF65-F5344CB8AC3E}">
        <p14:creationId xmlns:p14="http://schemas.microsoft.com/office/powerpoint/2010/main" val="3719071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3" cstate="print">
            <a:extLst>
              <a:ext uri="{28A0092B-C50C-407E-A947-70E740481C1C}">
                <a14:useLocalDpi xmlns:a14="http://schemas.microsoft.com/office/drawing/2010/main" val="0"/>
              </a:ext>
            </a:extLst>
          </a:blip>
          <a:stretch>
            <a:fillRect/>
          </a:stretch>
        </p:blipFill>
        <p:spPr>
          <a:xfrm>
            <a:off x="1488757" y="203200"/>
            <a:ext cx="6217285" cy="4749800"/>
          </a:xfrm>
          <a:prstGeom prst="rect">
            <a:avLst/>
          </a:prstGeom>
        </p:spPr>
      </p:pic>
      <p:sp>
        <p:nvSpPr>
          <p:cNvPr id="3" name="Casella di testo 32"/>
          <p:cNvSpPr txBox="1">
            <a:spLocks noChangeArrowheads="1"/>
          </p:cNvSpPr>
          <p:nvPr/>
        </p:nvSpPr>
        <p:spPr bwMode="auto">
          <a:xfrm>
            <a:off x="577851" y="5181600"/>
            <a:ext cx="7988299" cy="1231106"/>
          </a:xfrm>
          <a:prstGeom prst="rect">
            <a:avLst/>
          </a:prstGeom>
          <a:noFill/>
          <a:ln>
            <a:noFill/>
          </a:ln>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Osteoblast like-cell identification by TEM </a:t>
            </a:r>
            <a:r>
              <a:rPr lang="en-US" altLang="it-IT" sz="2000" b="1"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analsysis</a:t>
            </a: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a:t>
            </a:r>
          </a:p>
          <a:p>
            <a:pPr eaLnBrk="0" fontAlgn="base" hangingPunct="0">
              <a:spcBef>
                <a:spcPct val="0"/>
              </a:spcBef>
              <a:spcAft>
                <a:spcPct val="0"/>
              </a:spcAft>
            </a:pP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Cell near a </a:t>
            </a:r>
            <a:r>
              <a:rPr lang="en-US" altLang="it-IT" sz="20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containing a HA-matrix vesicle. The enlargement in (H) capture a matrix vesicle just as it initiated the exocytosis </a:t>
            </a:r>
            <a:r>
              <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of Mg-HA </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(EDX spectrum in (I) and (J)).</a:t>
            </a:r>
            <a:endParaRPr lang="en-US" altLang="it-IT" sz="36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775254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rotWithShape="1">
          <a:blip r:embed="rId3"/>
          <a:srcRect l="6850" t="3158" r="8797" b="51190"/>
          <a:stretch/>
        </p:blipFill>
        <p:spPr>
          <a:xfrm>
            <a:off x="206082" y="107461"/>
            <a:ext cx="8798768" cy="6643478"/>
          </a:xfrm>
          <a:prstGeom prst="rect">
            <a:avLst/>
          </a:prstGeom>
        </p:spPr>
      </p:pic>
      <p:sp>
        <p:nvSpPr>
          <p:cNvPr id="3" name="Rettangolo 2"/>
          <p:cNvSpPr>
            <a:spLocks noChangeArrowheads="1"/>
          </p:cNvSpPr>
          <p:nvPr/>
        </p:nvSpPr>
        <p:spPr bwMode="auto">
          <a:xfrm>
            <a:off x="340969" y="1148891"/>
            <a:ext cx="8604249" cy="1015663"/>
          </a:xfrm>
          <a:prstGeom prst="rect">
            <a:avLst/>
          </a:prstGeom>
          <a:solidFill>
            <a:schemeClr val="accent2">
              <a:lumMod val="40000"/>
              <a:lumOff val="60000"/>
              <a:alpha val="19000"/>
            </a:schemeClr>
          </a:solidFill>
          <a:ln w="9525">
            <a:solidFill>
              <a:srgbClr val="D20091"/>
            </a:solidFill>
            <a:miter lim="800000"/>
            <a:headEnd/>
            <a:tailEnd/>
          </a:ln>
          <a:effectLst>
            <a:outerShdw blurRad="40000" dist="20000" dir="5400000" rotWithShape="0">
              <a:srgbClr val="808080">
                <a:alpha val="37999"/>
              </a:srgbClr>
            </a:outerShdw>
          </a:effec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it-IT" sz="2000" dirty="0" err="1">
                <a:solidFill>
                  <a:srgbClr val="000000"/>
                </a:solidFill>
                <a:latin typeface="Comic Sans MS" panose="030F0702030302020204" pitchFamily="66" charset="0"/>
              </a:rPr>
              <a:t>Microcalcifications</a:t>
            </a:r>
            <a:r>
              <a:rPr lang="en-US" altLang="it-IT" sz="2000" dirty="0">
                <a:solidFill>
                  <a:srgbClr val="000000"/>
                </a:solidFill>
                <a:latin typeface="Comic Sans MS" panose="030F0702030302020204" pitchFamily="66" charset="0"/>
              </a:rPr>
              <a:t>, now considered an early diagnostic marker of breast cancer, revisited as a result of a complex biological process like the EMT, could become a prognostic marker. </a:t>
            </a:r>
            <a:endParaRPr lang="it-IT" altLang="it-IT" sz="2000" dirty="0">
              <a:solidFill>
                <a:srgbClr val="000000"/>
              </a:solidFill>
              <a:latin typeface="Comic Sans MS" panose="030F0702030302020204" pitchFamily="66" charset="0"/>
            </a:endParaRPr>
          </a:p>
        </p:txBody>
      </p:sp>
      <p:sp>
        <p:nvSpPr>
          <p:cNvPr id="4" name="Rettangolo 3"/>
          <p:cNvSpPr>
            <a:spLocks noChangeArrowheads="1"/>
          </p:cNvSpPr>
          <p:nvPr/>
        </p:nvSpPr>
        <p:spPr bwMode="auto">
          <a:xfrm>
            <a:off x="340966" y="2378193"/>
            <a:ext cx="8604251" cy="1323439"/>
          </a:xfrm>
          <a:prstGeom prst="rect">
            <a:avLst/>
          </a:prstGeom>
          <a:solidFill>
            <a:schemeClr val="accent2">
              <a:lumMod val="40000"/>
              <a:lumOff val="60000"/>
              <a:alpha val="19000"/>
            </a:schemeClr>
          </a:solidFill>
          <a:ln w="9525">
            <a:solidFill>
              <a:srgbClr val="D20091"/>
            </a:solidFill>
            <a:miter lim="800000"/>
            <a:headEnd/>
            <a:tailEnd/>
          </a:ln>
          <a:effectLst>
            <a:outerShdw blurRad="40000" dist="20000" dir="5400000" rotWithShape="0">
              <a:srgbClr val="808080">
                <a:alpha val="37999"/>
              </a:srgbClr>
            </a:outerShdw>
          </a:effectLst>
        </p:spPr>
        <p:txBody>
          <a:bodyPr wrap="square">
            <a:spAutoFit/>
          </a:bodyPr>
          <a:lstStyle/>
          <a:p>
            <a:pPr>
              <a:defRPr/>
            </a:pPr>
            <a:r>
              <a:rPr lang="en-US" sz="2000" dirty="0">
                <a:solidFill>
                  <a:prstClr val="black"/>
                </a:solidFill>
                <a:latin typeface="Comic Sans MS" panose="030F0702030302020204" pitchFamily="66" charset="0"/>
              </a:rPr>
              <a:t>The introduction of the EMT markers i.e. vimentin and the elemental analysis of breast lesion with microcalcifications may add further data to complete the clinical setting of diagnosis, prognosis and therapy of breast cancer patients.</a:t>
            </a:r>
            <a:r>
              <a:rPr lang="it-IT" sz="2000" dirty="0">
                <a:solidFill>
                  <a:prstClr val="black"/>
                </a:solidFill>
                <a:latin typeface="Comic Sans MS" panose="030F0702030302020204" pitchFamily="66" charset="0"/>
              </a:rPr>
              <a:t> </a:t>
            </a:r>
          </a:p>
        </p:txBody>
      </p:sp>
      <p:sp>
        <p:nvSpPr>
          <p:cNvPr id="6" name="CasellaDiTesto 5"/>
          <p:cNvSpPr txBox="1"/>
          <p:nvPr/>
        </p:nvSpPr>
        <p:spPr>
          <a:xfrm>
            <a:off x="685801" y="217667"/>
            <a:ext cx="7772399" cy="954107"/>
          </a:xfrm>
          <a:prstGeom prst="rect">
            <a:avLst/>
          </a:prstGeom>
          <a:noFill/>
        </p:spPr>
        <p:txBody>
          <a:bodyPr wrap="square" rtlCol="0">
            <a:spAutoFit/>
          </a:bodyPr>
          <a:lstStyle/>
          <a:p>
            <a:r>
              <a:rPr lang="it-IT" sz="2800" b="1" dirty="0">
                <a:solidFill>
                  <a:prstClr val="black"/>
                </a:solidFill>
                <a:latin typeface="Comic Sans MS" panose="030F0702030302020204" pitchFamily="66" charset="0"/>
              </a:rPr>
              <a:t> SUMMING UP</a:t>
            </a:r>
          </a:p>
          <a:p>
            <a:r>
              <a:rPr lang="it-IT" sz="2800" b="1" dirty="0">
                <a:solidFill>
                  <a:prstClr val="black"/>
                </a:solidFill>
                <a:latin typeface="Comic Sans MS" panose="030F0702030302020204" pitchFamily="66" charset="0"/>
              </a:rPr>
              <a:t>		</a:t>
            </a:r>
          </a:p>
        </p:txBody>
      </p:sp>
      <p:sp>
        <p:nvSpPr>
          <p:cNvPr id="8" name="Rettangolo 7"/>
          <p:cNvSpPr>
            <a:spLocks noChangeArrowheads="1"/>
          </p:cNvSpPr>
          <p:nvPr/>
        </p:nvSpPr>
        <p:spPr bwMode="auto">
          <a:xfrm>
            <a:off x="340969" y="4005312"/>
            <a:ext cx="8604249" cy="1938992"/>
          </a:xfrm>
          <a:prstGeom prst="rect">
            <a:avLst/>
          </a:prstGeom>
          <a:solidFill>
            <a:schemeClr val="accent2">
              <a:lumMod val="40000"/>
              <a:lumOff val="60000"/>
              <a:alpha val="19000"/>
            </a:schemeClr>
          </a:solidFill>
          <a:ln w="9525">
            <a:noFill/>
            <a:miter lim="800000"/>
            <a:headEnd/>
            <a:tailEnd/>
          </a:ln>
          <a:effectLst>
            <a:outerShdw blurRad="40000" dist="20000" dir="5400000" rotWithShape="0">
              <a:srgbClr val="808080">
                <a:alpha val="37999"/>
              </a:srgbClr>
            </a:outerShdw>
          </a:effectLst>
        </p:spPr>
        <p:txBody>
          <a:bodyPr wrap="square">
            <a:spAutoFit/>
          </a:bodyPr>
          <a:lstStyle/>
          <a:p>
            <a:pPr marL="342900" indent="-342900">
              <a:buFont typeface="Arial" panose="020B0604020202020204" pitchFamily="34" charset="0"/>
              <a:buChar char="•"/>
              <a:defRPr/>
            </a:pPr>
            <a:r>
              <a:rPr lang="en-US" sz="2400" dirty="0">
                <a:solidFill>
                  <a:prstClr val="black"/>
                </a:solidFill>
                <a:latin typeface="Comic Sans MS" panose="030F0702030302020204" pitchFamily="66" charset="0"/>
              </a:rPr>
              <a:t>The identification of new forms of calcification in breast lesions opens innovative perspectives in the field of breast cancer prevention.</a:t>
            </a:r>
          </a:p>
          <a:p>
            <a:pPr marL="342900" indent="-342900">
              <a:buFont typeface="Arial" panose="020B0604020202020204" pitchFamily="34" charset="0"/>
              <a:buChar char="•"/>
              <a:defRPr/>
            </a:pPr>
            <a:r>
              <a:rPr lang="en-US" altLang="it-IT" sz="2400" dirty="0">
                <a:solidFill>
                  <a:srgbClr val="000000"/>
                </a:solidFill>
                <a:latin typeface="Comic Sans MS" panose="030F0702030302020204" pitchFamily="66" charset="0"/>
              </a:rPr>
              <a:t>The presence of HA in a benign breast lesion could represent a higher risk to develop a breast cancer?</a:t>
            </a:r>
            <a:r>
              <a:rPr lang="it-IT" sz="2400" dirty="0">
                <a:solidFill>
                  <a:prstClr val="black"/>
                </a:solidFill>
                <a:latin typeface="Comic Sans MS" panose="030F0702030302020204" pitchFamily="66" charset="0"/>
              </a:rPr>
              <a:t> </a:t>
            </a:r>
          </a:p>
        </p:txBody>
      </p:sp>
      <p:pic>
        <p:nvPicPr>
          <p:cNvPr id="9" name="Immagine 8"/>
          <p:cNvPicPr>
            <a:picLocks noChangeAspect="1"/>
          </p:cNvPicPr>
          <p:nvPr/>
        </p:nvPicPr>
        <p:blipFill rotWithShape="1">
          <a:blip r:embed="rId4"/>
          <a:srcRect l="6533" t="14266" r="26533" b="43494"/>
          <a:stretch/>
        </p:blipFill>
        <p:spPr>
          <a:xfrm>
            <a:off x="178747" y="5825970"/>
            <a:ext cx="2381573" cy="939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74956" y="6011656"/>
            <a:ext cx="1792379" cy="707197"/>
          </a:xfrm>
          <a:prstGeom prst="rect">
            <a:avLst/>
          </a:prstGeom>
        </p:spPr>
      </p:pic>
      <p:pic>
        <p:nvPicPr>
          <p:cNvPr id="3" name="Immagine 2"/>
          <p:cNvPicPr>
            <a:picLocks noChangeAspect="1"/>
          </p:cNvPicPr>
          <p:nvPr/>
        </p:nvPicPr>
        <p:blipFill>
          <a:blip r:embed="rId4"/>
          <a:stretch>
            <a:fillRect/>
          </a:stretch>
        </p:blipFill>
        <p:spPr>
          <a:xfrm>
            <a:off x="652461" y="324260"/>
            <a:ext cx="3809557" cy="2696653"/>
          </a:xfrm>
          <a:prstGeom prst="rect">
            <a:avLst/>
          </a:prstGeom>
        </p:spPr>
      </p:pic>
      <p:pic>
        <p:nvPicPr>
          <p:cNvPr id="5" name="Immagine 4"/>
          <p:cNvPicPr>
            <a:picLocks noChangeAspect="1"/>
          </p:cNvPicPr>
          <p:nvPr/>
        </p:nvPicPr>
        <p:blipFill>
          <a:blip r:embed="rId5"/>
          <a:stretch>
            <a:fillRect/>
          </a:stretch>
        </p:blipFill>
        <p:spPr>
          <a:xfrm>
            <a:off x="4781550" y="271461"/>
            <a:ext cx="3838575" cy="5057775"/>
          </a:xfrm>
          <a:prstGeom prst="rect">
            <a:avLst/>
          </a:prstGeom>
        </p:spPr>
      </p:pic>
      <p:pic>
        <p:nvPicPr>
          <p:cNvPr id="8" name="Immagine 7"/>
          <p:cNvPicPr>
            <a:picLocks noChangeAspect="1"/>
          </p:cNvPicPr>
          <p:nvPr/>
        </p:nvPicPr>
        <p:blipFill rotWithShape="1">
          <a:blip r:embed="rId6"/>
          <a:srcRect l="4860" t="16566" r="49760" b="47138"/>
          <a:stretch/>
        </p:blipFill>
        <p:spPr>
          <a:xfrm>
            <a:off x="5359054" y="5329237"/>
            <a:ext cx="2683566" cy="1389616"/>
          </a:xfrm>
          <a:prstGeom prst="rect">
            <a:avLst/>
          </a:prstGeom>
        </p:spPr>
      </p:pic>
      <p:pic>
        <p:nvPicPr>
          <p:cNvPr id="7" name="Immagine 6"/>
          <p:cNvPicPr>
            <a:picLocks noChangeAspect="1"/>
          </p:cNvPicPr>
          <p:nvPr/>
        </p:nvPicPr>
        <p:blipFill rotWithShape="1">
          <a:blip r:embed="rId6"/>
          <a:srcRect l="56532" b="40567"/>
          <a:stretch/>
        </p:blipFill>
        <p:spPr>
          <a:xfrm>
            <a:off x="652461" y="3449495"/>
            <a:ext cx="3850586" cy="3408505"/>
          </a:xfrm>
          <a:prstGeom prst="rect">
            <a:avLst/>
          </a:prstGeom>
        </p:spPr>
      </p:pic>
    </p:spTree>
    <p:extLst>
      <p:ext uri="{BB962C8B-B14F-4D97-AF65-F5344CB8AC3E}">
        <p14:creationId xmlns:p14="http://schemas.microsoft.com/office/powerpoint/2010/main" val="6012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r="18517"/>
          <a:stretch/>
        </p:blipFill>
        <p:spPr>
          <a:xfrm>
            <a:off x="246237" y="259238"/>
            <a:ext cx="8481438" cy="5854959"/>
          </a:xfrm>
          <a:prstGeom prst="rect">
            <a:avLst/>
          </a:prstGeom>
        </p:spPr>
      </p:pic>
      <p:sp>
        <p:nvSpPr>
          <p:cNvPr id="3" name="CasellaDiTesto 2"/>
          <p:cNvSpPr txBox="1"/>
          <p:nvPr/>
        </p:nvSpPr>
        <p:spPr>
          <a:xfrm>
            <a:off x="288985" y="198408"/>
            <a:ext cx="8566030" cy="2585323"/>
          </a:xfrm>
          <a:prstGeom prst="rect">
            <a:avLst/>
          </a:prstGeom>
          <a:noFill/>
        </p:spPr>
        <p:txBody>
          <a:bodyPr wrap="square" rtlCol="0">
            <a:spAutoFit/>
          </a:bodyPr>
          <a:lstStyle/>
          <a:p>
            <a:r>
              <a:rPr lang="it-IT" dirty="0">
                <a:solidFill>
                  <a:srgbClr val="99FF33"/>
                </a:solidFill>
              </a:rPr>
              <a:t>CHIARA ANTONACCI</a:t>
            </a:r>
          </a:p>
          <a:p>
            <a:r>
              <a:rPr lang="it-IT" dirty="0">
                <a:solidFill>
                  <a:srgbClr val="99FF33"/>
                </a:solidFill>
              </a:rPr>
              <a:t>SIMONE BISCHETTI</a:t>
            </a:r>
          </a:p>
          <a:p>
            <a:r>
              <a:rPr lang="it-IT" dirty="0">
                <a:solidFill>
                  <a:srgbClr val="99FF33"/>
                </a:solidFill>
              </a:rPr>
              <a:t>			</a:t>
            </a:r>
          </a:p>
          <a:p>
            <a:r>
              <a:rPr lang="it-IT" dirty="0">
                <a:solidFill>
                  <a:srgbClr val="99FF33"/>
                </a:solidFill>
              </a:rPr>
              <a:t>							ELENA GIANNINI</a:t>
            </a:r>
          </a:p>
          <a:p>
            <a:r>
              <a:rPr lang="it-IT" dirty="0">
                <a:solidFill>
                  <a:srgbClr val="99FF33"/>
                </a:solidFill>
              </a:rPr>
              <a:t>							MATTEO CHIMENTI</a:t>
            </a:r>
          </a:p>
          <a:p>
            <a:r>
              <a:rPr lang="it-IT" dirty="0">
                <a:solidFill>
                  <a:srgbClr val="99FF33"/>
                </a:solidFill>
              </a:rPr>
              <a:t>							FILIPPO BORRI</a:t>
            </a:r>
          </a:p>
          <a:p>
            <a:r>
              <a:rPr lang="it-IT" dirty="0">
                <a:solidFill>
                  <a:srgbClr val="99FF33"/>
                </a:solidFill>
              </a:rPr>
              <a:t>							SARA CASELLA</a:t>
            </a:r>
          </a:p>
          <a:p>
            <a:r>
              <a:rPr lang="it-IT" dirty="0">
                <a:solidFill>
                  <a:srgbClr val="99FF33"/>
                </a:solidFill>
              </a:rPr>
              <a:t>							SIMONE FACCHETTI</a:t>
            </a:r>
          </a:p>
          <a:p>
            <a:r>
              <a:rPr lang="it-IT" dirty="0">
                <a:solidFill>
                  <a:srgbClr val="99FF33"/>
                </a:solidFill>
              </a:rPr>
              <a:t>							ANDREA </a:t>
            </a:r>
            <a:r>
              <a:rPr lang="it-IT" dirty="0" smtClean="0">
                <a:solidFill>
                  <a:srgbClr val="99FF33"/>
                </a:solidFill>
              </a:rPr>
              <a:t>SAGGINI</a:t>
            </a:r>
            <a:endParaRPr lang="it-IT" dirty="0">
              <a:solidFill>
                <a:srgbClr val="99FF33"/>
              </a:solidFill>
            </a:endParaRPr>
          </a:p>
        </p:txBody>
      </p:sp>
      <p:pic>
        <p:nvPicPr>
          <p:cNvPr id="4" name="Immagine 3"/>
          <p:cNvPicPr>
            <a:picLocks noChangeAspect="1"/>
          </p:cNvPicPr>
          <p:nvPr/>
        </p:nvPicPr>
        <p:blipFill rotWithShape="1">
          <a:blip r:embed="rId4"/>
          <a:srcRect l="6533" t="14266" r="26533" b="43494"/>
          <a:stretch/>
        </p:blipFill>
        <p:spPr>
          <a:xfrm>
            <a:off x="288985" y="6144456"/>
            <a:ext cx="1407876" cy="555298"/>
          </a:xfrm>
          <a:prstGeom prst="rect">
            <a:avLst/>
          </a:prstGeom>
        </p:spPr>
      </p:pic>
    </p:spTree>
    <p:extLst>
      <p:ext uri="{BB962C8B-B14F-4D97-AF65-F5344CB8AC3E}">
        <p14:creationId xmlns:p14="http://schemas.microsoft.com/office/powerpoint/2010/main" val="3781580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02854" y="287013"/>
            <a:ext cx="7538292" cy="286232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solidFill>
                  <a:prstClr val="black"/>
                </a:solidFill>
                <a:latin typeface="Comic Sans MS" panose="030F0702030302020204" pitchFamily="66" charset="0"/>
              </a:rPr>
              <a:t>EDX (energy-dispersive analysis) detects one element at a time.</a:t>
            </a:r>
            <a:endParaRPr lang="it-IT" dirty="0">
              <a:solidFill>
                <a:prstClr val="black"/>
              </a:solidFill>
              <a:latin typeface="Comic Sans MS" panose="030F0702030302020204" pitchFamily="66" charset="0"/>
            </a:endParaRPr>
          </a:p>
          <a:p>
            <a:r>
              <a:rPr lang="en-US" dirty="0">
                <a:solidFill>
                  <a:prstClr val="black"/>
                </a:solidFill>
                <a:latin typeface="Comic Sans MS" panose="030F0702030302020204" pitchFamily="66" charset="0"/>
              </a:rPr>
              <a:t>The number of X-rays for a specific element generated by the electron beam is linearly related to the number of atoms of that element in the analyzed volume.</a:t>
            </a:r>
            <a:endParaRPr lang="it-IT" dirty="0">
              <a:solidFill>
                <a:prstClr val="black"/>
              </a:solidFill>
              <a:latin typeface="Comic Sans MS" panose="030F0702030302020204" pitchFamily="66" charset="0"/>
            </a:endParaRPr>
          </a:p>
          <a:p>
            <a:r>
              <a:rPr lang="en-US" dirty="0">
                <a:solidFill>
                  <a:prstClr val="black"/>
                </a:solidFill>
                <a:latin typeface="Comic Sans MS" panose="030F0702030302020204" pitchFamily="66" charset="0"/>
              </a:rPr>
              <a:t>In addition to characteristic X-rays, the beam electrons generate background or continuum X-rays. These continuum X-rays are generated when the incident electrons are decelerated in the electromagnetic field of the nucleus of atoms in the specimen. The continuum X-rays do not carry information about the elemental composition of the sample. </a:t>
            </a:r>
            <a:endParaRPr lang="it-IT" dirty="0">
              <a:solidFill>
                <a:prstClr val="black"/>
              </a:solidFill>
              <a:latin typeface="Comic Sans MS" panose="030F0702030302020204" pitchFamily="66" charset="0"/>
            </a:endParaRPr>
          </a:p>
        </p:txBody>
      </p:sp>
      <p:sp>
        <p:nvSpPr>
          <p:cNvPr id="3" name="CasellaDiTesto 2"/>
          <p:cNvSpPr txBox="1"/>
          <p:nvPr/>
        </p:nvSpPr>
        <p:spPr>
          <a:xfrm>
            <a:off x="1817975" y="3740291"/>
            <a:ext cx="5508050"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2800" dirty="0" err="1" smtClean="0">
                <a:latin typeface="Comic Sans MS" panose="030F0702030302020204" pitchFamily="66" charset="0"/>
              </a:rPr>
              <a:t>Mineral</a:t>
            </a:r>
            <a:r>
              <a:rPr lang="it-IT" sz="2800" dirty="0" smtClean="0">
                <a:latin typeface="Comic Sans MS" panose="030F0702030302020204" pitchFamily="66" charset="0"/>
              </a:rPr>
              <a:t> </a:t>
            </a:r>
            <a:r>
              <a:rPr lang="it-IT" sz="2800" dirty="0" err="1" smtClean="0">
                <a:latin typeface="Comic Sans MS" panose="030F0702030302020204" pitchFamily="66" charset="0"/>
              </a:rPr>
              <a:t>forms</a:t>
            </a:r>
            <a:r>
              <a:rPr lang="it-IT" sz="2800" dirty="0" smtClean="0">
                <a:latin typeface="Comic Sans MS" panose="030F0702030302020204" pitchFamily="66" charset="0"/>
              </a:rPr>
              <a:t> </a:t>
            </a:r>
          </a:p>
          <a:p>
            <a:endParaRPr lang="it-IT" sz="2800" dirty="0">
              <a:latin typeface="Comic Sans MS" panose="030F0702030302020204" pitchFamily="66" charset="0"/>
            </a:endParaRPr>
          </a:p>
          <a:p>
            <a:r>
              <a:rPr lang="it-IT" sz="2800" dirty="0" err="1" smtClean="0">
                <a:latin typeface="Comic Sans MS" panose="030F0702030302020204" pitchFamily="66" charset="0"/>
              </a:rPr>
              <a:t>Elemental</a:t>
            </a:r>
            <a:r>
              <a:rPr lang="it-IT" sz="2800" dirty="0" smtClean="0">
                <a:latin typeface="Comic Sans MS" panose="030F0702030302020204" pitchFamily="66" charset="0"/>
              </a:rPr>
              <a:t> </a:t>
            </a:r>
            <a:r>
              <a:rPr lang="it-IT" sz="2800" dirty="0" err="1" smtClean="0">
                <a:latin typeface="Comic Sans MS" panose="030F0702030302020204" pitchFamily="66" charset="0"/>
              </a:rPr>
              <a:t>composition</a:t>
            </a:r>
            <a:endParaRPr lang="it-IT" sz="2800" dirty="0">
              <a:latin typeface="Comic Sans MS" panose="030F0702030302020204" pitchFamily="66" charset="0"/>
            </a:endParaRPr>
          </a:p>
        </p:txBody>
      </p:sp>
      <p:pic>
        <p:nvPicPr>
          <p:cNvPr id="5" name="Immagine 4"/>
          <p:cNvPicPr>
            <a:picLocks noChangeAspect="1"/>
          </p:cNvPicPr>
          <p:nvPr/>
        </p:nvPicPr>
        <p:blipFill rotWithShape="1">
          <a:blip r:embed="rId3"/>
          <a:srcRect l="6533" t="14266" r="26533" b="43494"/>
          <a:stretch/>
        </p:blipFill>
        <p:spPr>
          <a:xfrm>
            <a:off x="178747" y="5825970"/>
            <a:ext cx="2381573" cy="939346"/>
          </a:xfrm>
          <a:prstGeom prst="rect">
            <a:avLst/>
          </a:prstGeom>
        </p:spPr>
      </p:pic>
    </p:spTree>
    <p:extLst>
      <p:ext uri="{BB962C8B-B14F-4D97-AF65-F5344CB8AC3E}">
        <p14:creationId xmlns:p14="http://schemas.microsoft.com/office/powerpoint/2010/main" val="107247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breast-cancer.ca/images/ductal-carcinoma-in-situ-cells.jpg"/>
          <p:cNvPicPr>
            <a:picLocks noChangeAspect="1" noChangeArrowheads="1"/>
          </p:cNvPicPr>
          <p:nvPr/>
        </p:nvPicPr>
        <p:blipFill>
          <a:blip r:embed="rId3"/>
          <a:srcRect b="25896"/>
          <a:stretch>
            <a:fillRect/>
          </a:stretch>
        </p:blipFill>
        <p:spPr bwMode="auto">
          <a:xfrm>
            <a:off x="179388" y="5516563"/>
            <a:ext cx="1368425" cy="1200150"/>
          </a:xfrm>
          <a:prstGeom prst="rect">
            <a:avLst/>
          </a:prstGeom>
          <a:noFill/>
          <a:ln w="9525">
            <a:noFill/>
            <a:miter lim="800000"/>
            <a:headEnd/>
            <a:tailEnd/>
          </a:ln>
        </p:spPr>
      </p:pic>
      <p:sp>
        <p:nvSpPr>
          <p:cNvPr id="614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solidFill>
                <a:prstClr val="black"/>
              </a:solidFill>
            </a:endParaRPr>
          </a:p>
        </p:txBody>
      </p:sp>
      <p:grpSp>
        <p:nvGrpSpPr>
          <p:cNvPr id="6148" name="Gruppo 50"/>
          <p:cNvGrpSpPr>
            <a:grpSpLocks/>
          </p:cNvGrpSpPr>
          <p:nvPr/>
        </p:nvGrpSpPr>
        <p:grpSpPr bwMode="auto">
          <a:xfrm>
            <a:off x="140761" y="260350"/>
            <a:ext cx="1582737" cy="4105275"/>
            <a:chOff x="467544" y="260648"/>
            <a:chExt cx="1584176" cy="4104456"/>
          </a:xfrm>
        </p:grpSpPr>
        <p:grpSp>
          <p:nvGrpSpPr>
            <p:cNvPr id="6174" name="Gruppo 10"/>
            <p:cNvGrpSpPr>
              <a:grpSpLocks/>
            </p:cNvGrpSpPr>
            <p:nvPr/>
          </p:nvGrpSpPr>
          <p:grpSpPr bwMode="auto">
            <a:xfrm>
              <a:off x="467544" y="260648"/>
              <a:ext cx="1584176" cy="4104456"/>
              <a:chOff x="3563888" y="476672"/>
              <a:chExt cx="2376264" cy="5616624"/>
            </a:xfrm>
          </p:grpSpPr>
          <p:sp>
            <p:nvSpPr>
              <p:cNvPr id="7" name="Rettangolo arrotondato 6"/>
              <p:cNvSpPr/>
              <p:nvPr/>
            </p:nvSpPr>
            <p:spPr>
              <a:xfrm>
                <a:off x="3563888" y="476672"/>
                <a:ext cx="2376264" cy="5616624"/>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0" name="Rettangolo 9"/>
              <p:cNvSpPr/>
              <p:nvPr/>
            </p:nvSpPr>
            <p:spPr>
              <a:xfrm>
                <a:off x="3563888" y="1556124"/>
                <a:ext cx="2376264" cy="4537172"/>
              </a:xfrm>
              <a:prstGeom prst="rect">
                <a:avLst/>
              </a:prstGeom>
              <a:solidFill>
                <a:schemeClr val="tx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pic>
          <p:nvPicPr>
            <p:cNvPr id="6175" name="Picture 1"/>
            <p:cNvPicPr>
              <a:picLocks noChangeAspect="1" noChangeArrowheads="1"/>
            </p:cNvPicPr>
            <p:nvPr/>
          </p:nvPicPr>
          <p:blipFill>
            <a:blip r:embed="rId4"/>
            <a:srcRect l="15053" r="38116" b="1820"/>
            <a:stretch>
              <a:fillRect/>
            </a:stretch>
          </p:blipFill>
          <p:spPr bwMode="auto">
            <a:xfrm>
              <a:off x="611560" y="1916832"/>
              <a:ext cx="1344149" cy="1578637"/>
            </a:xfrm>
            <a:prstGeom prst="rect">
              <a:avLst/>
            </a:prstGeom>
            <a:noFill/>
            <a:ln w="9525">
              <a:noFill/>
              <a:miter lim="800000"/>
              <a:headEnd/>
              <a:tailEnd/>
            </a:ln>
          </p:spPr>
        </p:pic>
      </p:grpSp>
      <p:sp>
        <p:nvSpPr>
          <p:cNvPr id="5" name="Ovale 4"/>
          <p:cNvSpPr/>
          <p:nvPr/>
        </p:nvSpPr>
        <p:spPr>
          <a:xfrm>
            <a:off x="572561" y="2443163"/>
            <a:ext cx="576262" cy="68421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4" name="Gruppo 12"/>
          <p:cNvGrpSpPr/>
          <p:nvPr/>
        </p:nvGrpSpPr>
        <p:grpSpPr>
          <a:xfrm rot="16200000">
            <a:off x="2776704" y="37044"/>
            <a:ext cx="2376264" cy="3672408"/>
            <a:chOff x="1691680" y="476672"/>
            <a:chExt cx="2376264" cy="5616624"/>
          </a:xfrm>
          <a:scene3d>
            <a:camera prst="orthographicFront">
              <a:rot lat="1829307" lon="4606447" rev="21377721"/>
            </a:camera>
            <a:lightRig rig="chilly" dir="t"/>
          </a:scene3d>
        </p:grpSpPr>
        <p:grpSp>
          <p:nvGrpSpPr>
            <p:cNvPr id="6" name="Gruppo 10"/>
            <p:cNvGrpSpPr/>
            <p:nvPr/>
          </p:nvGrpSpPr>
          <p:grpSpPr>
            <a:xfrm>
              <a:off x="1691680" y="476672"/>
              <a:ext cx="2376264" cy="5616624"/>
              <a:chOff x="3563888" y="476672"/>
              <a:chExt cx="2376264" cy="5616624"/>
            </a:xfrm>
          </p:grpSpPr>
          <p:sp>
            <p:nvSpPr>
              <p:cNvPr id="18" name="Rettangolo arrotondato 17"/>
              <p:cNvSpPr/>
              <p:nvPr/>
            </p:nvSpPr>
            <p:spPr>
              <a:xfrm>
                <a:off x="3563888" y="476672"/>
                <a:ext cx="2376264" cy="5616624"/>
              </a:xfrm>
              <a:prstGeom prst="roundRect">
                <a:avLst/>
              </a:prstGeom>
              <a:solidFill>
                <a:schemeClr val="accent6">
                  <a:lumMod val="75000"/>
                </a:schemeClr>
              </a:solidFill>
              <a:ln>
                <a:solidFill>
                  <a:schemeClr val="accent6">
                    <a:lumMod val="50000"/>
                  </a:schemeClr>
                </a:solidFill>
              </a:ln>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9" name="Rettangolo 18"/>
              <p:cNvSpPr/>
              <p:nvPr/>
            </p:nvSpPr>
            <p:spPr>
              <a:xfrm>
                <a:off x="3563888" y="1556792"/>
                <a:ext cx="2376264" cy="4536504"/>
              </a:xfrm>
              <a:prstGeom prst="rect">
                <a:avLst/>
              </a:prstGeom>
              <a:solidFill>
                <a:schemeClr val="tx2">
                  <a:lumMod val="20000"/>
                  <a:lumOff val="80000"/>
                </a:schemeClr>
              </a:solidFill>
              <a:ln>
                <a:solidFill>
                  <a:schemeClr val="accent6">
                    <a:lumMod val="50000"/>
                  </a:schemeClr>
                </a:solidFill>
              </a:ln>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grpSp>
          <p:nvGrpSpPr>
            <p:cNvPr id="8" name="Gruppo 5"/>
            <p:cNvGrpSpPr/>
            <p:nvPr/>
          </p:nvGrpSpPr>
          <p:grpSpPr>
            <a:xfrm>
              <a:off x="1907704" y="2924944"/>
              <a:ext cx="2016224" cy="2160240"/>
              <a:chOff x="971600" y="764704"/>
              <a:chExt cx="2016224" cy="2160240"/>
            </a:xfrm>
          </p:grpSpPr>
          <p:pic>
            <p:nvPicPr>
              <p:cNvPr id="16" name="Picture 1"/>
              <p:cNvPicPr>
                <a:picLocks noChangeAspect="1" noChangeArrowheads="1"/>
              </p:cNvPicPr>
              <p:nvPr/>
            </p:nvPicPr>
            <p:blipFill>
              <a:blip r:embed="rId4" cstate="print"/>
              <a:srcRect l="15053" r="38116" b="1820"/>
              <a:stretch>
                <a:fillRect/>
              </a:stretch>
            </p:blipFill>
            <p:spPr bwMode="auto">
              <a:xfrm>
                <a:off x="971600" y="764704"/>
                <a:ext cx="2016224" cy="2160240"/>
              </a:xfrm>
              <a:prstGeom prst="rect">
                <a:avLst/>
              </a:prstGeom>
              <a:noFill/>
              <a:sp3d prstMaterial="powder"/>
            </p:spPr>
          </p:pic>
          <p:sp>
            <p:nvSpPr>
              <p:cNvPr id="17" name="Ovale 16"/>
              <p:cNvSpPr/>
              <p:nvPr/>
            </p:nvSpPr>
            <p:spPr>
              <a:xfrm>
                <a:off x="1403648" y="1484784"/>
                <a:ext cx="864096" cy="936104"/>
              </a:xfrm>
              <a:prstGeom prst="ellipse">
                <a:avLst/>
              </a:prstGeom>
              <a:noFill/>
              <a:ln w="57150">
                <a:solidFill>
                  <a:schemeClr val="tx1"/>
                </a:solidFill>
              </a:ln>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grpSp>
      <p:grpSp>
        <p:nvGrpSpPr>
          <p:cNvPr id="9" name="Gruppo 28"/>
          <p:cNvGrpSpPr>
            <a:grpSpLocks/>
          </p:cNvGrpSpPr>
          <p:nvPr/>
        </p:nvGrpSpPr>
        <p:grpSpPr bwMode="auto">
          <a:xfrm>
            <a:off x="1910682" y="1989138"/>
            <a:ext cx="4030663" cy="2376487"/>
            <a:chOff x="2987824" y="3429000"/>
            <a:chExt cx="4029921" cy="2376264"/>
          </a:xfrm>
        </p:grpSpPr>
        <p:grpSp>
          <p:nvGrpSpPr>
            <p:cNvPr id="11" name="Gruppo 19"/>
            <p:cNvGrpSpPr/>
            <p:nvPr/>
          </p:nvGrpSpPr>
          <p:grpSpPr>
            <a:xfrm rot="16200000">
              <a:off x="3635896" y="2780928"/>
              <a:ext cx="2376264" cy="3672408"/>
              <a:chOff x="1691680" y="476672"/>
              <a:chExt cx="2376264" cy="5616624"/>
            </a:xfrm>
            <a:scene3d>
              <a:camera prst="orthographicFront">
                <a:rot lat="1829307" lon="4606447" rev="21377721"/>
              </a:camera>
              <a:lightRig rig="chilly" dir="t"/>
            </a:scene3d>
          </p:grpSpPr>
          <p:grpSp>
            <p:nvGrpSpPr>
              <p:cNvPr id="12" name="Gruppo 10"/>
              <p:cNvGrpSpPr/>
              <p:nvPr/>
            </p:nvGrpSpPr>
            <p:grpSpPr>
              <a:xfrm>
                <a:off x="1691680" y="476672"/>
                <a:ext cx="2376264" cy="5616624"/>
                <a:chOff x="3563888" y="476672"/>
                <a:chExt cx="2376264" cy="5616624"/>
              </a:xfrm>
            </p:grpSpPr>
            <p:sp>
              <p:nvSpPr>
                <p:cNvPr id="25" name="Rettangolo arrotondato 24"/>
                <p:cNvSpPr/>
                <p:nvPr/>
              </p:nvSpPr>
              <p:spPr>
                <a:xfrm>
                  <a:off x="3563888" y="476672"/>
                  <a:ext cx="2376264" cy="5616624"/>
                </a:xfrm>
                <a:prstGeom prst="roundRect">
                  <a:avLst/>
                </a:prstGeom>
                <a:solidFill>
                  <a:schemeClr val="accent6">
                    <a:lumMod val="75000"/>
                  </a:schemeClr>
                </a:solidFill>
                <a:ln>
                  <a:solidFill>
                    <a:schemeClr val="accent6">
                      <a:lumMod val="50000"/>
                    </a:schemeClr>
                  </a:solidFill>
                </a:ln>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6" name="Rettangolo 25"/>
                <p:cNvSpPr/>
                <p:nvPr/>
              </p:nvSpPr>
              <p:spPr>
                <a:xfrm>
                  <a:off x="3563888" y="1556792"/>
                  <a:ext cx="2376264" cy="4536504"/>
                </a:xfrm>
                <a:prstGeom prst="rect">
                  <a:avLst/>
                </a:prstGeom>
                <a:solidFill>
                  <a:schemeClr val="tx2">
                    <a:lumMod val="20000"/>
                    <a:lumOff val="80000"/>
                  </a:schemeClr>
                </a:solidFill>
                <a:ln>
                  <a:solidFill>
                    <a:schemeClr val="accent6">
                      <a:lumMod val="50000"/>
                    </a:schemeClr>
                  </a:solidFill>
                </a:ln>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grpSp>
            <p:nvGrpSpPr>
              <p:cNvPr id="13" name="Gruppo 5"/>
              <p:cNvGrpSpPr/>
              <p:nvPr/>
            </p:nvGrpSpPr>
            <p:grpSpPr>
              <a:xfrm>
                <a:off x="1907704" y="2924944"/>
                <a:ext cx="2016224" cy="2160240"/>
                <a:chOff x="971600" y="764704"/>
                <a:chExt cx="2016224" cy="2160240"/>
              </a:xfrm>
            </p:grpSpPr>
            <p:pic>
              <p:nvPicPr>
                <p:cNvPr id="23" name="Picture 1"/>
                <p:cNvPicPr>
                  <a:picLocks noChangeAspect="1" noChangeArrowheads="1"/>
                </p:cNvPicPr>
                <p:nvPr/>
              </p:nvPicPr>
              <p:blipFill>
                <a:blip r:embed="rId4" cstate="print"/>
                <a:srcRect l="15053" r="38116" b="1820"/>
                <a:stretch>
                  <a:fillRect/>
                </a:stretch>
              </p:blipFill>
              <p:spPr bwMode="auto">
                <a:xfrm>
                  <a:off x="971600" y="764704"/>
                  <a:ext cx="2016224" cy="2160240"/>
                </a:xfrm>
                <a:prstGeom prst="rect">
                  <a:avLst/>
                </a:prstGeom>
                <a:noFill/>
                <a:sp3d prstMaterial="powder"/>
              </p:spPr>
            </p:pic>
            <p:sp>
              <p:nvSpPr>
                <p:cNvPr id="24" name="Ovale 23"/>
                <p:cNvSpPr/>
                <p:nvPr/>
              </p:nvSpPr>
              <p:spPr>
                <a:xfrm>
                  <a:off x="1403648" y="1484784"/>
                  <a:ext cx="864096" cy="936104"/>
                </a:xfrm>
                <a:prstGeom prst="ellipse">
                  <a:avLst/>
                </a:prstGeom>
                <a:noFill/>
                <a:ln w="57150">
                  <a:solidFill>
                    <a:schemeClr val="tx1"/>
                  </a:solidFill>
                </a:ln>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grpSp>
        <p:sp>
          <p:nvSpPr>
            <p:cNvPr id="28" name="Figura a mano libera 27"/>
            <p:cNvSpPr/>
            <p:nvPr/>
          </p:nvSpPr>
          <p:spPr>
            <a:xfrm>
              <a:off x="3238959" y="4318612"/>
              <a:ext cx="3778786" cy="638978"/>
            </a:xfrm>
            <a:custGeom>
              <a:avLst/>
              <a:gdLst>
                <a:gd name="connsiteX0" fmla="*/ 0 w 3778786"/>
                <a:gd name="connsiteY0" fmla="*/ 462708 h 638978"/>
                <a:gd name="connsiteX1" fmla="*/ 1189822 w 3778786"/>
                <a:gd name="connsiteY1" fmla="*/ 0 h 638978"/>
                <a:gd name="connsiteX2" fmla="*/ 3778786 w 3778786"/>
                <a:gd name="connsiteY2" fmla="*/ 165253 h 638978"/>
                <a:gd name="connsiteX3" fmla="*/ 2555913 w 3778786"/>
                <a:gd name="connsiteY3" fmla="*/ 638978 h 638978"/>
                <a:gd name="connsiteX4" fmla="*/ 0 w 3778786"/>
                <a:gd name="connsiteY4" fmla="*/ 462708 h 638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786" h="638978">
                  <a:moveTo>
                    <a:pt x="0" y="462708"/>
                  </a:moveTo>
                  <a:lnTo>
                    <a:pt x="1189822" y="0"/>
                  </a:lnTo>
                  <a:lnTo>
                    <a:pt x="3778786" y="165253"/>
                  </a:lnTo>
                  <a:lnTo>
                    <a:pt x="2555913" y="638978"/>
                  </a:lnTo>
                  <a:lnTo>
                    <a:pt x="0" y="462708"/>
                  </a:lnTo>
                  <a:close/>
                </a:path>
              </a:pathLst>
            </a:custGeom>
            <a:solidFill>
              <a:srgbClr val="CC9900">
                <a:alpha val="49000"/>
              </a:srgbClr>
            </a:solidFill>
            <a:ln>
              <a:solidFill>
                <a:srgbClr val="CC99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sp>
        <p:nvSpPr>
          <p:cNvPr id="30" name="Disco magnetico 29"/>
          <p:cNvSpPr/>
          <p:nvPr/>
        </p:nvSpPr>
        <p:spPr>
          <a:xfrm>
            <a:off x="3782345" y="2565400"/>
            <a:ext cx="720725" cy="792163"/>
          </a:xfrm>
          <a:prstGeom prst="flowChartMagneticDisk">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14" name="Gruppo 38"/>
          <p:cNvGrpSpPr>
            <a:grpSpLocks/>
          </p:cNvGrpSpPr>
          <p:nvPr/>
        </p:nvGrpSpPr>
        <p:grpSpPr bwMode="auto">
          <a:xfrm>
            <a:off x="3611526" y="3975586"/>
            <a:ext cx="947737" cy="1084262"/>
            <a:chOff x="5724128" y="5268157"/>
            <a:chExt cx="731097" cy="825139"/>
          </a:xfrm>
        </p:grpSpPr>
        <p:sp>
          <p:nvSpPr>
            <p:cNvPr id="34" name="Disco magnetico 33"/>
            <p:cNvSpPr/>
            <p:nvPr/>
          </p:nvSpPr>
          <p:spPr>
            <a:xfrm>
              <a:off x="5724128" y="5301208"/>
              <a:ext cx="720080" cy="792088"/>
            </a:xfrm>
            <a:prstGeom prst="flowChartMagneticDisk">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100000" t="100000"/>
              </a:path>
              <a:tileRect r="-100000" b="-10000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8" name="Ovale 37"/>
            <p:cNvSpPr/>
            <p:nvPr/>
          </p:nvSpPr>
          <p:spPr>
            <a:xfrm>
              <a:off x="5735145" y="5268157"/>
              <a:ext cx="720080" cy="432048"/>
            </a:xfrm>
            <a:prstGeom prst="ellipse">
              <a:avLst/>
            </a:prstGeom>
            <a:blipFill>
              <a:blip r:embed="rId5" cstate="print"/>
              <a:stretch>
                <a:fillRect/>
              </a:stretch>
            </a:blip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sp>
        <p:nvSpPr>
          <p:cNvPr id="6154" name="CasellaDiTesto 42"/>
          <p:cNvSpPr txBox="1">
            <a:spLocks noChangeArrowheads="1"/>
          </p:cNvSpPr>
          <p:nvPr/>
        </p:nvSpPr>
        <p:spPr bwMode="auto">
          <a:xfrm>
            <a:off x="1871000" y="284651"/>
            <a:ext cx="4070345" cy="738664"/>
          </a:xfrm>
          <a:prstGeom prst="rect">
            <a:avLst/>
          </a:prstGeom>
          <a:noFill/>
          <a:ln w="9525">
            <a:noFill/>
            <a:miter lim="800000"/>
            <a:headEnd/>
            <a:tailEnd/>
          </a:ln>
        </p:spPr>
        <p:txBody>
          <a:bodyPr wrap="none">
            <a:spAutoFit/>
          </a:bodyPr>
          <a:lstStyle/>
          <a:p>
            <a:r>
              <a:rPr lang="it-IT" sz="2400" dirty="0" smtClean="0">
                <a:solidFill>
                  <a:srgbClr val="003300"/>
                </a:solidFill>
                <a:latin typeface="Comic Sans MS" pitchFamily="66" charset="0"/>
              </a:rPr>
              <a:t>MORPHOLOGICAL STUDY</a:t>
            </a:r>
          </a:p>
          <a:p>
            <a:pPr algn="ctr"/>
            <a:r>
              <a:rPr lang="it-IT" dirty="0" smtClean="0">
                <a:solidFill>
                  <a:srgbClr val="003300"/>
                </a:solidFill>
                <a:latin typeface="Comic Sans MS" pitchFamily="66" charset="0"/>
              </a:rPr>
              <a:t>H&amp;E</a:t>
            </a:r>
            <a:endParaRPr lang="it-IT" dirty="0">
              <a:solidFill>
                <a:srgbClr val="003300"/>
              </a:solidFill>
              <a:latin typeface="Comic Sans MS" pitchFamily="66" charset="0"/>
            </a:endParaRPr>
          </a:p>
        </p:txBody>
      </p:sp>
      <p:grpSp>
        <p:nvGrpSpPr>
          <p:cNvPr id="15" name="Gruppo 49"/>
          <p:cNvGrpSpPr>
            <a:grpSpLocks/>
          </p:cNvGrpSpPr>
          <p:nvPr/>
        </p:nvGrpSpPr>
        <p:grpSpPr bwMode="auto">
          <a:xfrm>
            <a:off x="2263950" y="5278613"/>
            <a:ext cx="2336986" cy="1676049"/>
            <a:chOff x="3278531" y="4581128"/>
            <a:chExt cx="2187809" cy="1535950"/>
          </a:xfrm>
        </p:grpSpPr>
        <p:pic>
          <p:nvPicPr>
            <p:cNvPr id="6149" name="Picture 5" descr="http://gtresearchnews.gatech.edu/images/dnasalt39.jpg"/>
            <p:cNvPicPr>
              <a:picLocks noChangeAspect="1" noChangeArrowheads="1"/>
            </p:cNvPicPr>
            <p:nvPr/>
          </p:nvPicPr>
          <p:blipFill>
            <a:blip r:embed="rId6" cstate="print"/>
            <a:srcRect t="16915" r="38015" b="28113"/>
            <a:stretch>
              <a:fillRect/>
            </a:stretch>
          </p:blipFill>
          <p:spPr bwMode="auto">
            <a:xfrm>
              <a:off x="3347864" y="4581128"/>
              <a:ext cx="2118476" cy="1224136"/>
            </a:xfrm>
            <a:prstGeom prst="rect">
              <a:avLst/>
            </a:prstGeom>
            <a:noFill/>
            <a:scene3d>
              <a:camera prst="orthographicFront">
                <a:rot lat="17968515" lon="12834022" rev="20618353"/>
              </a:camera>
              <a:lightRig rig="threePt" dir="t"/>
            </a:scene3d>
          </p:spPr>
        </p:pic>
        <p:sp>
          <p:nvSpPr>
            <p:cNvPr id="6163" name="CasellaDiTesto 46"/>
            <p:cNvSpPr txBox="1">
              <a:spLocks noChangeArrowheads="1"/>
            </p:cNvSpPr>
            <p:nvPr/>
          </p:nvSpPr>
          <p:spPr bwMode="auto">
            <a:xfrm>
              <a:off x="3278531" y="5778618"/>
              <a:ext cx="172939" cy="338460"/>
            </a:xfrm>
            <a:prstGeom prst="rect">
              <a:avLst/>
            </a:prstGeom>
            <a:noFill/>
            <a:ln w="9525">
              <a:noFill/>
              <a:miter lim="800000"/>
              <a:headEnd/>
              <a:tailEnd/>
            </a:ln>
          </p:spPr>
          <p:txBody>
            <a:bodyPr wrap="none">
              <a:spAutoFit/>
            </a:bodyPr>
            <a:lstStyle/>
            <a:p>
              <a:endParaRPr lang="it-IT" dirty="0">
                <a:solidFill>
                  <a:srgbClr val="003300"/>
                </a:solidFill>
                <a:latin typeface="Comic Sans MS" pitchFamily="66" charset="0"/>
              </a:endParaRPr>
            </a:p>
          </p:txBody>
        </p:sp>
      </p:grpSp>
      <p:sp>
        <p:nvSpPr>
          <p:cNvPr id="6161" name="CasellaDiTesto 47"/>
          <p:cNvSpPr txBox="1">
            <a:spLocks noChangeArrowheads="1"/>
          </p:cNvSpPr>
          <p:nvPr/>
        </p:nvSpPr>
        <p:spPr bwMode="auto">
          <a:xfrm>
            <a:off x="4924495" y="5834534"/>
            <a:ext cx="2970213" cy="861774"/>
          </a:xfrm>
          <a:prstGeom prst="rect">
            <a:avLst/>
          </a:prstGeom>
          <a:noFill/>
          <a:ln w="9525">
            <a:noFill/>
            <a:miter lim="800000"/>
            <a:headEnd/>
            <a:tailEnd/>
          </a:ln>
        </p:spPr>
        <p:txBody>
          <a:bodyPr wrap="square">
            <a:spAutoFit/>
          </a:bodyPr>
          <a:lstStyle/>
          <a:p>
            <a:r>
              <a:rPr lang="it-IT" sz="1400" b="1" dirty="0" smtClean="0">
                <a:solidFill>
                  <a:srgbClr val="000099"/>
                </a:solidFill>
                <a:latin typeface="Comic Sans MS" pitchFamily="66" charset="0"/>
              </a:rPr>
              <a:t>ULTRASTRUCTURAL STUDY</a:t>
            </a:r>
          </a:p>
          <a:p>
            <a:pPr algn="ctr"/>
            <a:r>
              <a:rPr lang="it-IT" b="1" dirty="0" smtClean="0">
                <a:solidFill>
                  <a:srgbClr val="000099"/>
                </a:solidFill>
                <a:latin typeface="Comic Sans MS" pitchFamily="66" charset="0"/>
              </a:rPr>
              <a:t>&amp;</a:t>
            </a:r>
          </a:p>
          <a:p>
            <a:pPr algn="ctr"/>
            <a:r>
              <a:rPr lang="it-IT" b="1" dirty="0" smtClean="0">
                <a:solidFill>
                  <a:srgbClr val="000099"/>
                </a:solidFill>
                <a:latin typeface="Comic Sans MS" pitchFamily="66" charset="0"/>
              </a:rPr>
              <a:t>MICROANALYSIS</a:t>
            </a:r>
            <a:endParaRPr lang="it-IT" b="1" dirty="0">
              <a:solidFill>
                <a:srgbClr val="000099"/>
              </a:solidFill>
              <a:latin typeface="Comic Sans MS" pitchFamily="66" charset="0"/>
            </a:endParaRPr>
          </a:p>
        </p:txBody>
      </p:sp>
      <p:sp>
        <p:nvSpPr>
          <p:cNvPr id="42" name="Rettangolo 41"/>
          <p:cNvSpPr/>
          <p:nvPr/>
        </p:nvSpPr>
        <p:spPr>
          <a:xfrm>
            <a:off x="5780258" y="694521"/>
            <a:ext cx="3321443" cy="501675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it-IT" sz="1600" b="1" dirty="0" smtClean="0">
                <a:latin typeface="Comic Sans MS" panose="030F0702030302020204" pitchFamily="66" charset="0"/>
              </a:rPr>
              <a:t>86 </a:t>
            </a:r>
            <a:r>
              <a:rPr lang="it-IT" sz="1600" b="1" dirty="0" err="1" smtClean="0">
                <a:latin typeface="Comic Sans MS" panose="030F0702030302020204" pitchFamily="66" charset="0"/>
              </a:rPr>
              <a:t>breast</a:t>
            </a:r>
            <a:r>
              <a:rPr lang="it-IT" sz="1600" b="1" dirty="0" smtClean="0">
                <a:latin typeface="Comic Sans MS" panose="030F0702030302020204" pitchFamily="66" charset="0"/>
              </a:rPr>
              <a:t> </a:t>
            </a:r>
            <a:r>
              <a:rPr lang="it-IT" sz="1600" b="1" dirty="0" err="1" smtClean="0">
                <a:latin typeface="Comic Sans MS" panose="030F0702030302020204" pitchFamily="66" charset="0"/>
              </a:rPr>
              <a:t>diagnostic</a:t>
            </a:r>
            <a:r>
              <a:rPr lang="it-IT" sz="1600" b="1" dirty="0" smtClean="0">
                <a:latin typeface="Comic Sans MS" panose="030F0702030302020204" pitchFamily="66" charset="0"/>
              </a:rPr>
              <a:t> </a:t>
            </a:r>
            <a:r>
              <a:rPr lang="it-IT" sz="1600" b="1" dirty="0" err="1" smtClean="0">
                <a:latin typeface="Comic Sans MS" panose="030F0702030302020204" pitchFamily="66" charset="0"/>
              </a:rPr>
              <a:t>biopsies</a:t>
            </a:r>
            <a:r>
              <a:rPr lang="it-IT" sz="1600" b="1" dirty="0" smtClean="0">
                <a:latin typeface="Comic Sans MS" panose="030F0702030302020204" pitchFamily="66" charset="0"/>
              </a:rPr>
              <a:t> : </a:t>
            </a:r>
          </a:p>
          <a:p>
            <a:endParaRPr lang="it-IT" sz="1600" b="1" dirty="0" smtClean="0">
              <a:latin typeface="Comic Sans MS" panose="030F0702030302020204" pitchFamily="66" charset="0"/>
            </a:endParaRPr>
          </a:p>
          <a:p>
            <a:r>
              <a:rPr lang="it-IT" sz="1600" b="1" dirty="0" smtClean="0">
                <a:latin typeface="Comic Sans MS" panose="030F0702030302020204" pitchFamily="66" charset="0"/>
              </a:rPr>
              <a:t>60 </a:t>
            </a:r>
            <a:r>
              <a:rPr lang="it-IT" sz="1600" b="1" dirty="0" err="1" smtClean="0">
                <a:latin typeface="Comic Sans MS" panose="030F0702030302020204" pitchFamily="66" charset="0"/>
              </a:rPr>
              <a:t>vacuum-assisted</a:t>
            </a:r>
            <a:r>
              <a:rPr lang="it-IT" sz="1600" b="1" dirty="0" smtClean="0">
                <a:latin typeface="Comic Sans MS" panose="030F0702030302020204" pitchFamily="66" charset="0"/>
              </a:rPr>
              <a:t> </a:t>
            </a:r>
            <a:r>
              <a:rPr lang="it-IT" sz="1600" b="1" dirty="0" err="1" smtClean="0">
                <a:latin typeface="Comic Sans MS" panose="030F0702030302020204" pitchFamily="66" charset="0"/>
              </a:rPr>
              <a:t>needle</a:t>
            </a:r>
            <a:r>
              <a:rPr lang="it-IT" sz="1600" b="1" dirty="0" smtClean="0">
                <a:latin typeface="Comic Sans MS" panose="030F0702030302020204" pitchFamily="66" charset="0"/>
              </a:rPr>
              <a:t> </a:t>
            </a:r>
            <a:r>
              <a:rPr lang="it-IT" sz="1600" b="1" dirty="0" err="1" smtClean="0">
                <a:latin typeface="Comic Sans MS" panose="030F0702030302020204" pitchFamily="66" charset="0"/>
              </a:rPr>
              <a:t>biopsies</a:t>
            </a:r>
            <a:r>
              <a:rPr lang="it-IT" sz="1600" b="1" dirty="0" smtClean="0">
                <a:latin typeface="Comic Sans MS" panose="030F0702030302020204" pitchFamily="66" charset="0"/>
              </a:rPr>
              <a:t> </a:t>
            </a:r>
          </a:p>
          <a:p>
            <a:endParaRPr lang="it-IT" sz="1600" b="1" dirty="0" smtClean="0">
              <a:latin typeface="Comic Sans MS" panose="030F0702030302020204" pitchFamily="66" charset="0"/>
            </a:endParaRPr>
          </a:p>
          <a:p>
            <a:r>
              <a:rPr lang="it-IT" sz="1600" b="1" dirty="0" smtClean="0">
                <a:latin typeface="Comic Sans MS" panose="030F0702030302020204" pitchFamily="66" charset="0"/>
              </a:rPr>
              <a:t>6 </a:t>
            </a:r>
            <a:r>
              <a:rPr lang="it-IT" sz="1600" b="1" dirty="0" err="1" smtClean="0">
                <a:latin typeface="Comic Sans MS" panose="030F0702030302020204" pitchFamily="66" charset="0"/>
              </a:rPr>
              <a:t>surgical</a:t>
            </a:r>
            <a:r>
              <a:rPr lang="it-IT" sz="1600" b="1" dirty="0" smtClean="0">
                <a:latin typeface="Comic Sans MS" panose="030F0702030302020204" pitchFamily="66" charset="0"/>
              </a:rPr>
              <a:t> </a:t>
            </a:r>
            <a:r>
              <a:rPr lang="it-IT" sz="1600" b="1" dirty="0" err="1" smtClean="0">
                <a:latin typeface="Comic Sans MS" panose="030F0702030302020204" pitchFamily="66" charset="0"/>
              </a:rPr>
              <a:t>biopsies</a:t>
            </a:r>
            <a:r>
              <a:rPr lang="it-IT" sz="1600" b="1" dirty="0" smtClean="0">
                <a:latin typeface="Comic Sans MS" panose="030F0702030302020204" pitchFamily="66" charset="0"/>
              </a:rPr>
              <a:t> on </a:t>
            </a:r>
            <a:r>
              <a:rPr lang="it-IT" sz="1600" b="1" dirty="0" err="1" smtClean="0">
                <a:latin typeface="Comic Sans MS" panose="030F0702030302020204" pitchFamily="66" charset="0"/>
              </a:rPr>
              <a:t>radiologically</a:t>
            </a:r>
            <a:endParaRPr lang="it-IT" sz="1600" b="1" dirty="0" smtClean="0">
              <a:latin typeface="Comic Sans MS" panose="030F0702030302020204" pitchFamily="66" charset="0"/>
            </a:endParaRPr>
          </a:p>
          <a:p>
            <a:r>
              <a:rPr lang="it-IT" sz="1600" b="1" dirty="0" err="1" smtClean="0">
                <a:latin typeface="Comic Sans MS" panose="030F0702030302020204" pitchFamily="66" charset="0"/>
              </a:rPr>
              <a:t>suspicious</a:t>
            </a:r>
            <a:r>
              <a:rPr lang="it-IT" sz="1600" b="1" dirty="0" smtClean="0">
                <a:latin typeface="Comic Sans MS" panose="030F0702030302020204" pitchFamily="66" charset="0"/>
              </a:rPr>
              <a:t> </a:t>
            </a:r>
            <a:r>
              <a:rPr lang="it-IT" sz="1600" b="1" dirty="0" err="1" smtClean="0">
                <a:latin typeface="Comic Sans MS" panose="030F0702030302020204" pitchFamily="66" charset="0"/>
              </a:rPr>
              <a:t>breast</a:t>
            </a:r>
            <a:r>
              <a:rPr lang="it-IT" sz="1600" b="1" dirty="0" smtClean="0">
                <a:latin typeface="Comic Sans MS" panose="030F0702030302020204" pitchFamily="66" charset="0"/>
              </a:rPr>
              <a:t> </a:t>
            </a:r>
            <a:r>
              <a:rPr lang="it-IT" sz="1600" b="1" dirty="0" err="1" smtClean="0">
                <a:latin typeface="Comic Sans MS" panose="030F0702030302020204" pitchFamily="66" charset="0"/>
              </a:rPr>
              <a:t>microcalcifications</a:t>
            </a:r>
            <a:r>
              <a:rPr lang="it-IT" sz="1600" b="1" dirty="0" smtClean="0">
                <a:latin typeface="Comic Sans MS" panose="030F0702030302020204" pitchFamily="66" charset="0"/>
              </a:rPr>
              <a:t> </a:t>
            </a:r>
          </a:p>
          <a:p>
            <a:endParaRPr lang="it-IT" sz="1600" b="1" dirty="0" smtClean="0">
              <a:latin typeface="Comic Sans MS" panose="030F0702030302020204" pitchFamily="66" charset="0"/>
            </a:endParaRPr>
          </a:p>
          <a:p>
            <a:r>
              <a:rPr lang="it-IT" sz="1600" b="1" dirty="0" smtClean="0">
                <a:latin typeface="Comic Sans MS" panose="030F0702030302020204" pitchFamily="66" charset="0"/>
              </a:rPr>
              <a:t>20 </a:t>
            </a:r>
            <a:r>
              <a:rPr lang="it-IT" sz="1600" b="1" dirty="0" err="1" smtClean="0">
                <a:latin typeface="Comic Sans MS" panose="030F0702030302020204" pitchFamily="66" charset="0"/>
              </a:rPr>
              <a:t>samples</a:t>
            </a:r>
            <a:r>
              <a:rPr lang="it-IT" sz="1600" b="1" dirty="0" smtClean="0">
                <a:latin typeface="Comic Sans MS" panose="030F0702030302020204" pitchFamily="66" charset="0"/>
              </a:rPr>
              <a:t> of </a:t>
            </a:r>
            <a:r>
              <a:rPr lang="it-IT" sz="1600" b="1" dirty="0" err="1" smtClean="0">
                <a:latin typeface="Comic Sans MS" panose="030F0702030302020204" pitchFamily="66" charset="0"/>
              </a:rPr>
              <a:t>breast</a:t>
            </a:r>
            <a:r>
              <a:rPr lang="it-IT" sz="1600" b="1" dirty="0" smtClean="0">
                <a:latin typeface="Comic Sans MS" panose="030F0702030302020204" pitchFamily="66" charset="0"/>
              </a:rPr>
              <a:t> </a:t>
            </a:r>
            <a:r>
              <a:rPr lang="it-IT" sz="1600" b="1" dirty="0" err="1" smtClean="0">
                <a:latin typeface="Comic Sans MS" panose="030F0702030302020204" pitchFamily="66" charset="0"/>
              </a:rPr>
              <a:t>diagnostic</a:t>
            </a:r>
            <a:r>
              <a:rPr lang="it-IT" sz="1600" b="1" dirty="0" smtClean="0">
                <a:latin typeface="Comic Sans MS" panose="030F0702030302020204" pitchFamily="66" charset="0"/>
              </a:rPr>
              <a:t> </a:t>
            </a:r>
            <a:r>
              <a:rPr lang="it-IT" sz="1600" b="1" dirty="0" err="1" smtClean="0">
                <a:latin typeface="Comic Sans MS" panose="030F0702030302020204" pitchFamily="66" charset="0"/>
              </a:rPr>
              <a:t>biopsies</a:t>
            </a:r>
            <a:r>
              <a:rPr lang="it-IT" sz="1600" b="1" dirty="0" smtClean="0">
                <a:latin typeface="Comic Sans MS" panose="030F0702030302020204" pitchFamily="66" charset="0"/>
              </a:rPr>
              <a:t> </a:t>
            </a:r>
            <a:r>
              <a:rPr lang="it-IT" sz="1600" b="1" dirty="0" err="1" smtClean="0">
                <a:latin typeface="Comic Sans MS" panose="030F0702030302020204" pitchFamily="66" charset="0"/>
              </a:rPr>
              <a:t>without</a:t>
            </a:r>
            <a:r>
              <a:rPr lang="it-IT" sz="1600" b="1" dirty="0" smtClean="0">
                <a:latin typeface="Comic Sans MS" panose="030F0702030302020204" pitchFamily="66" charset="0"/>
              </a:rPr>
              <a:t> </a:t>
            </a:r>
            <a:r>
              <a:rPr lang="it-IT" sz="1600" b="1" dirty="0" err="1" smtClean="0">
                <a:latin typeface="Comic Sans MS" panose="030F0702030302020204" pitchFamily="66" charset="0"/>
              </a:rPr>
              <a:t>microcalcifications</a:t>
            </a:r>
            <a:r>
              <a:rPr lang="it-IT" sz="1600" b="1" dirty="0" smtClean="0">
                <a:latin typeface="Comic Sans MS" panose="030F0702030302020204" pitchFamily="66" charset="0"/>
              </a:rPr>
              <a:t>.</a:t>
            </a:r>
          </a:p>
          <a:p>
            <a:endParaRPr lang="it-IT" sz="1600" b="1" dirty="0" smtClean="0">
              <a:latin typeface="Comic Sans MS" panose="030F0702030302020204" pitchFamily="66" charset="0"/>
            </a:endParaRPr>
          </a:p>
          <a:p>
            <a:endParaRPr lang="it-IT" sz="1600" b="1" dirty="0">
              <a:latin typeface="Comic Sans MS" panose="030F0702030302020204" pitchFamily="66" charset="0"/>
            </a:endParaRPr>
          </a:p>
          <a:p>
            <a:endParaRPr lang="it-IT" sz="1600" b="1" dirty="0" smtClean="0">
              <a:latin typeface="Comic Sans MS" panose="030F0702030302020204" pitchFamily="66" charset="0"/>
            </a:endParaRPr>
          </a:p>
          <a:p>
            <a:r>
              <a:rPr lang="it-IT" sz="1600" b="1" dirty="0" err="1" smtClean="0">
                <a:latin typeface="Comic Sans MS" panose="030F0702030302020204" pitchFamily="66" charset="0"/>
              </a:rPr>
              <a:t>Study</a:t>
            </a:r>
            <a:r>
              <a:rPr lang="it-IT" sz="1600" b="1" dirty="0" smtClean="0">
                <a:latin typeface="Comic Sans MS" panose="030F0702030302020204" pitchFamily="66" charset="0"/>
              </a:rPr>
              <a:t> </a:t>
            </a:r>
            <a:r>
              <a:rPr lang="it-IT" sz="1600" b="1" dirty="0" err="1" smtClean="0">
                <a:latin typeface="Comic Sans MS" panose="030F0702030302020204" pitchFamily="66" charset="0"/>
              </a:rPr>
              <a:t>protocol</a:t>
            </a:r>
            <a:r>
              <a:rPr lang="it-IT" sz="1600" b="1" dirty="0" smtClean="0">
                <a:latin typeface="Comic Sans MS" panose="030F0702030302020204" pitchFamily="66" charset="0"/>
              </a:rPr>
              <a:t> </a:t>
            </a:r>
            <a:r>
              <a:rPr lang="it-IT" sz="1600" b="1" dirty="0" err="1" smtClean="0">
                <a:latin typeface="Comic Sans MS" panose="030F0702030302020204" pitchFamily="66" charset="0"/>
              </a:rPr>
              <a:t>approved</a:t>
            </a:r>
            <a:r>
              <a:rPr lang="it-IT" sz="1600" b="1" dirty="0" smtClean="0">
                <a:latin typeface="Comic Sans MS" panose="030F0702030302020204" pitchFamily="66" charset="0"/>
              </a:rPr>
              <a:t> by the “Policlinico Tor Vergata” </a:t>
            </a:r>
            <a:r>
              <a:rPr lang="it-IT" sz="1600" b="1" dirty="0" err="1" smtClean="0">
                <a:latin typeface="Comic Sans MS" panose="030F0702030302020204" pitchFamily="66" charset="0"/>
              </a:rPr>
              <a:t>independent</a:t>
            </a:r>
            <a:r>
              <a:rPr lang="it-IT" sz="1600" b="1" dirty="0" smtClean="0">
                <a:latin typeface="Comic Sans MS" panose="030F0702030302020204" pitchFamily="66" charset="0"/>
              </a:rPr>
              <a:t> </a:t>
            </a:r>
            <a:r>
              <a:rPr lang="it-IT" sz="1600" b="1" dirty="0" err="1" smtClean="0">
                <a:latin typeface="Comic Sans MS" panose="030F0702030302020204" pitchFamily="66" charset="0"/>
              </a:rPr>
              <a:t>ethical</a:t>
            </a:r>
            <a:endParaRPr lang="it-IT" sz="1600" b="1" dirty="0" smtClean="0">
              <a:latin typeface="Comic Sans MS" panose="030F0702030302020204" pitchFamily="66" charset="0"/>
            </a:endParaRPr>
          </a:p>
          <a:p>
            <a:r>
              <a:rPr lang="it-IT" sz="1600" b="1" dirty="0" err="1" smtClean="0">
                <a:latin typeface="Comic Sans MS" panose="030F0702030302020204" pitchFamily="66" charset="0"/>
              </a:rPr>
              <a:t>committee</a:t>
            </a:r>
            <a:r>
              <a:rPr lang="it-IT" sz="1600" b="1" dirty="0" smtClean="0">
                <a:latin typeface="Comic Sans MS" panose="030F0702030302020204" pitchFamily="66" charset="0"/>
              </a:rPr>
              <a:t> (# 94.13)</a:t>
            </a:r>
            <a:endParaRPr lang="it-IT" sz="1600" b="1" dirty="0">
              <a:latin typeface="Comic Sans MS" panose="030F0702030302020204" pitchFamily="66"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 calcmode="lin" valueType="num">
                                      <p:cBhvr>
                                        <p:cTn id="29" dur="500" fill="hold"/>
                                        <p:tgtEl>
                                          <p:spTgt spid="30"/>
                                        </p:tgtEl>
                                        <p:attrNameLst>
                                          <p:attrName>style.rotation</p:attrName>
                                        </p:attrNameLst>
                                      </p:cBhvr>
                                      <p:tavLst>
                                        <p:tav tm="0">
                                          <p:val>
                                            <p:fltVal val="360"/>
                                          </p:val>
                                        </p:tav>
                                        <p:tav tm="100000">
                                          <p:val>
                                            <p:fltVal val="0"/>
                                          </p:val>
                                        </p:tav>
                                      </p:tavLst>
                                    </p:anim>
                                    <p:animEffect transition="in" filter="fade">
                                      <p:cBhvr>
                                        <p:cTn id="30" dur="500"/>
                                        <p:tgtEl>
                                          <p:spTgt spid="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 di testo 25"/>
          <p:cNvSpPr txBox="1">
            <a:spLocks noChangeArrowheads="1"/>
          </p:cNvSpPr>
          <p:nvPr/>
        </p:nvSpPr>
        <p:spPr bwMode="auto">
          <a:xfrm rot="16200000">
            <a:off x="3856043" y="2231110"/>
            <a:ext cx="1431913" cy="7385449"/>
          </a:xfrm>
          <a:prstGeom prst="rect">
            <a:avLst/>
          </a:prstGeom>
          <a:solidFill>
            <a:schemeClr val="bg1">
              <a:lumMod val="8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it-IT" sz="2000" b="1"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Elemental composition of calcification in breast pathology</a:t>
            </a:r>
            <a:r>
              <a:rPr lang="en-US" altLang="it-IT" sz="2000" b="1"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t>
            </a:r>
          </a:p>
          <a:p>
            <a:pPr eaLnBrk="0" fontAlgn="base" hangingPunct="0">
              <a:spcBef>
                <a:spcPct val="0"/>
              </a:spcBef>
              <a:spcAft>
                <a:spcPct val="0"/>
              </a:spcAft>
            </a:pPr>
            <a:r>
              <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A1</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calcifications </a:t>
            </a:r>
            <a:r>
              <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in </a:t>
            </a:r>
            <a:r>
              <a:rPr lang="en-US" altLang="it-IT" sz="2000" dirty="0" err="1">
                <a:solidFill>
                  <a:prstClr val="black"/>
                </a:solidFill>
                <a:latin typeface="Comic Sans MS" panose="030F0702030302020204" pitchFamily="66" charset="0"/>
                <a:ea typeface="MS Mincho" panose="02020609040205080304" pitchFamily="49" charset="-128"/>
                <a:cs typeface="Times New Roman" panose="02020603050405020304" pitchFamily="18" charset="0"/>
              </a:rPr>
              <a:t>fibroadenomas</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a:t>
            </a:r>
            <a:endPar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A2</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 Electron micrograph by TEM of the </a:t>
            </a:r>
            <a:r>
              <a:rPr lang="en-US" altLang="it-IT" sz="2000" dirty="0" err="1"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microcalcification</a:t>
            </a:r>
            <a:endPar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endParaRPr>
          </a:p>
          <a:p>
            <a:pPr eaLnBrk="0" fontAlgn="base" hangingPunct="0">
              <a:spcBef>
                <a:spcPct val="0"/>
              </a:spcBef>
              <a:spcAft>
                <a:spcPct val="0"/>
              </a:spcAft>
            </a:pPr>
            <a:r>
              <a:rPr lang="en-US" altLang="it-IT" sz="20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A3) EDX : calcium </a:t>
            </a:r>
            <a:r>
              <a:rPr lang="en-US" altLang="it-IT" sz="20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oxalate (CO)</a:t>
            </a:r>
            <a:endParaRPr lang="en-US" altLang="it-IT" sz="3600" dirty="0">
              <a:solidFill>
                <a:prstClr val="black"/>
              </a:solidFill>
              <a:latin typeface="Comic Sans MS" panose="030F0702030302020204" pitchFamily="66" charset="0"/>
            </a:endParaRPr>
          </a:p>
        </p:txBody>
      </p:sp>
      <p:sp>
        <p:nvSpPr>
          <p:cNvPr id="4" name="Rettangolo 3"/>
          <p:cNvSpPr/>
          <p:nvPr/>
        </p:nvSpPr>
        <p:spPr>
          <a:xfrm>
            <a:off x="947810" y="50331"/>
            <a:ext cx="7248380" cy="461665"/>
          </a:xfrm>
          <a:prstGeom prst="rect">
            <a:avLst/>
          </a:prstGeom>
        </p:spPr>
        <p:txBody>
          <a:bodyPr wrap="square">
            <a:spAutoFit/>
          </a:bodyPr>
          <a:lstStyle/>
          <a:p>
            <a:r>
              <a:rPr lang="en-US" altLang="it-IT" sz="2400" dirty="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Distribution of CO calcifications in Breast </a:t>
            </a:r>
            <a:r>
              <a:rPr lang="en-US" altLang="it-IT" sz="2400" dirty="0" smtClean="0">
                <a:solidFill>
                  <a:prstClr val="black"/>
                </a:solidFill>
                <a:latin typeface="Comic Sans MS" panose="030F0702030302020204" pitchFamily="66" charset="0"/>
                <a:ea typeface="MS Mincho" panose="02020609040205080304" pitchFamily="49" charset="-128"/>
                <a:cs typeface="Times New Roman" panose="02020603050405020304" pitchFamily="18" charset="0"/>
              </a:rPr>
              <a:t>lesions</a:t>
            </a:r>
            <a:endParaRPr lang="it-IT" sz="2400" dirty="0"/>
          </a:p>
        </p:txBody>
      </p:sp>
      <p:graphicFrame>
        <p:nvGraphicFramePr>
          <p:cNvPr id="6" name="Grafico 5"/>
          <p:cNvGraphicFramePr>
            <a:graphicFrameLocks/>
          </p:cNvGraphicFramePr>
          <p:nvPr>
            <p:extLst>
              <p:ext uri="{D42A27DB-BD31-4B8C-83A1-F6EECF244321}">
                <p14:modId xmlns:p14="http://schemas.microsoft.com/office/powerpoint/2010/main" val="2410967584"/>
              </p:ext>
            </p:extLst>
          </p:nvPr>
        </p:nvGraphicFramePr>
        <p:xfrm>
          <a:off x="128263" y="1565689"/>
          <a:ext cx="3949700" cy="23749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e 4"/>
          <p:cNvSpPr/>
          <p:nvPr/>
        </p:nvSpPr>
        <p:spPr>
          <a:xfrm>
            <a:off x="7316536" y="3304309"/>
            <a:ext cx="1465118" cy="3325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4"/>
          <a:srcRect b="40798"/>
          <a:stretch/>
        </p:blipFill>
        <p:spPr>
          <a:xfrm rot="5400000">
            <a:off x="4420364" y="260962"/>
            <a:ext cx="4170025" cy="4984355"/>
          </a:xfrm>
          <a:prstGeom prst="rect">
            <a:avLst/>
          </a:prstGeom>
        </p:spPr>
      </p:pic>
    </p:spTree>
    <p:extLst>
      <p:ext uri="{BB962C8B-B14F-4D97-AF65-F5344CB8AC3E}">
        <p14:creationId xmlns:p14="http://schemas.microsoft.com/office/powerpoint/2010/main" val="2584833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 di testo 26"/>
          <p:cNvSpPr txBox="1">
            <a:spLocks noChangeArrowheads="1"/>
          </p:cNvSpPr>
          <p:nvPr/>
        </p:nvSpPr>
        <p:spPr bwMode="auto">
          <a:xfrm rot="16200000">
            <a:off x="3870584" y="2192301"/>
            <a:ext cx="1402832" cy="7367458"/>
          </a:xfrm>
          <a:prstGeom prst="rect">
            <a:avLst/>
          </a:prstGeom>
          <a:solidFill>
            <a:schemeClr val="bg1">
              <a:lumMod val="8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lIns="91440" tIns="45720" rIns="91440" bIns="45720" numCol="1" anchor="t" anchorCtr="0" compatLnSpc="1">
            <a:prstTxWarp prst="textNoShape">
              <a:avLst/>
            </a:prstTxWarp>
          </a:bodyPr>
          <a:lstStyle/>
          <a:p>
            <a:pPr eaLnBrk="0" fontAlgn="base" hangingPunct="0">
              <a:spcBef>
                <a:spcPct val="0"/>
              </a:spcBef>
            </a:pPr>
            <a:r>
              <a:rPr lang="en-US" altLang="it-IT" sz="2000" b="1" dirty="0">
                <a:solidFill>
                  <a:prstClr val="black"/>
                </a:solidFill>
                <a:latin typeface="Comic Sans MS" panose="030F0702030302020204" pitchFamily="66" charset="0"/>
              </a:rPr>
              <a:t>Elemental composition of calcification in breast pathology</a:t>
            </a:r>
            <a:r>
              <a:rPr lang="en-US" altLang="it-IT" sz="2000" b="1" dirty="0" smtClean="0">
                <a:solidFill>
                  <a:prstClr val="black"/>
                </a:solidFill>
                <a:latin typeface="Comic Sans MS" panose="030F0702030302020204" pitchFamily="66" charset="0"/>
              </a:rPr>
              <a:t>.</a:t>
            </a:r>
          </a:p>
          <a:p>
            <a:pPr eaLnBrk="0" fontAlgn="base" hangingPunct="0">
              <a:spcBef>
                <a:spcPct val="0"/>
              </a:spcBef>
            </a:pPr>
            <a:r>
              <a:rPr lang="en-US" altLang="it-IT" sz="2000" dirty="0" smtClean="0">
                <a:solidFill>
                  <a:prstClr val="black"/>
                </a:solidFill>
                <a:latin typeface="Comic Sans MS" panose="030F0702030302020204" pitchFamily="66" charset="0"/>
              </a:rPr>
              <a:t>B1</a:t>
            </a:r>
            <a:r>
              <a:rPr lang="en-US" altLang="it-IT" sz="2000" dirty="0">
                <a:solidFill>
                  <a:prstClr val="black"/>
                </a:solidFill>
                <a:latin typeface="Comic Sans MS" panose="030F0702030302020204" pitchFamily="66" charset="0"/>
              </a:rPr>
              <a:t>) </a:t>
            </a:r>
            <a:r>
              <a:rPr lang="en-US" altLang="it-IT" sz="2000" dirty="0" err="1">
                <a:solidFill>
                  <a:prstClr val="black"/>
                </a:solidFill>
                <a:latin typeface="Comic Sans MS" panose="030F0702030302020204" pitchFamily="66" charset="0"/>
              </a:rPr>
              <a:t>microcalcifications</a:t>
            </a:r>
            <a:r>
              <a:rPr lang="en-US" altLang="it-IT" sz="2000" dirty="0">
                <a:solidFill>
                  <a:prstClr val="black"/>
                </a:solidFill>
                <a:latin typeface="Comic Sans MS" panose="030F0702030302020204" pitchFamily="66" charset="0"/>
              </a:rPr>
              <a:t> in  </a:t>
            </a:r>
            <a:r>
              <a:rPr lang="en-US" altLang="it-IT" sz="2000" dirty="0" smtClean="0">
                <a:solidFill>
                  <a:prstClr val="black"/>
                </a:solidFill>
                <a:latin typeface="Comic Sans MS" panose="030F0702030302020204" pitchFamily="66" charset="0"/>
              </a:rPr>
              <a:t>“</a:t>
            </a:r>
            <a:r>
              <a:rPr lang="en-US" altLang="it-IT" sz="2000" i="1" dirty="0" smtClean="0">
                <a:solidFill>
                  <a:prstClr val="black"/>
                </a:solidFill>
                <a:latin typeface="Comic Sans MS" panose="030F0702030302020204" pitchFamily="66" charset="0"/>
              </a:rPr>
              <a:t>in situ</a:t>
            </a:r>
            <a:r>
              <a:rPr lang="en-US" altLang="it-IT" sz="2000" dirty="0" smtClean="0">
                <a:solidFill>
                  <a:prstClr val="black"/>
                </a:solidFill>
                <a:latin typeface="Comic Sans MS" panose="030F0702030302020204" pitchFamily="66" charset="0"/>
              </a:rPr>
              <a:t>” carcinoma </a:t>
            </a:r>
          </a:p>
          <a:p>
            <a:pPr eaLnBrk="0" fontAlgn="base" hangingPunct="0">
              <a:spcBef>
                <a:spcPct val="0"/>
              </a:spcBef>
            </a:pPr>
            <a:r>
              <a:rPr lang="en-US" altLang="it-IT" sz="2000" dirty="0" smtClean="0">
                <a:solidFill>
                  <a:prstClr val="black"/>
                </a:solidFill>
                <a:latin typeface="Comic Sans MS" panose="030F0702030302020204" pitchFamily="66" charset="0"/>
              </a:rPr>
              <a:t>B2</a:t>
            </a:r>
            <a:r>
              <a:rPr lang="en-US" altLang="it-IT" sz="2000" dirty="0">
                <a:solidFill>
                  <a:prstClr val="black"/>
                </a:solidFill>
                <a:latin typeface="Comic Sans MS" panose="030F0702030302020204" pitchFamily="66" charset="0"/>
              </a:rPr>
              <a:t>)  Electron micrograph by TEM of the </a:t>
            </a:r>
            <a:r>
              <a:rPr lang="en-US" altLang="it-IT" sz="2000" dirty="0" err="1" smtClean="0">
                <a:solidFill>
                  <a:prstClr val="black"/>
                </a:solidFill>
                <a:latin typeface="Comic Sans MS" panose="030F0702030302020204" pitchFamily="66" charset="0"/>
              </a:rPr>
              <a:t>microcalcification</a:t>
            </a:r>
            <a:endParaRPr lang="en-US" altLang="it-IT" sz="2000" dirty="0" smtClean="0">
              <a:solidFill>
                <a:prstClr val="black"/>
              </a:solidFill>
              <a:latin typeface="Comic Sans MS" panose="030F0702030302020204" pitchFamily="66" charset="0"/>
            </a:endParaRPr>
          </a:p>
          <a:p>
            <a:pPr eaLnBrk="0" fontAlgn="base" hangingPunct="0">
              <a:spcBef>
                <a:spcPct val="0"/>
              </a:spcBef>
            </a:pPr>
            <a:r>
              <a:rPr lang="en-US" altLang="it-IT" sz="2000" dirty="0" smtClean="0">
                <a:solidFill>
                  <a:prstClr val="black"/>
                </a:solidFill>
                <a:latin typeface="Comic Sans MS" panose="030F0702030302020204" pitchFamily="66" charset="0"/>
              </a:rPr>
              <a:t>B2</a:t>
            </a:r>
            <a:r>
              <a:rPr lang="en-US" altLang="it-IT" sz="2000" dirty="0">
                <a:solidFill>
                  <a:prstClr val="black"/>
                </a:solidFill>
                <a:latin typeface="Comic Sans MS" panose="030F0702030302020204" pitchFamily="66" charset="0"/>
              </a:rPr>
              <a:t>) </a:t>
            </a:r>
            <a:r>
              <a:rPr lang="en-US" altLang="it-IT" sz="2000" dirty="0" err="1" smtClean="0">
                <a:solidFill>
                  <a:prstClr val="black"/>
                </a:solidFill>
                <a:latin typeface="Comic Sans MS" panose="030F0702030302020204" pitchFamily="66" charset="0"/>
              </a:rPr>
              <a:t>EDX:hydroxyapatite</a:t>
            </a:r>
            <a:endParaRPr lang="it-IT" altLang="it-IT" sz="3600" dirty="0">
              <a:solidFill>
                <a:prstClr val="black"/>
              </a:solidFill>
              <a:latin typeface="Comic Sans MS" panose="030F0702030302020204" pitchFamily="66" charset="0"/>
            </a:endParaRPr>
          </a:p>
        </p:txBody>
      </p:sp>
      <p:pic>
        <p:nvPicPr>
          <p:cNvPr id="3" name="Immagine 2"/>
          <p:cNvPicPr>
            <a:picLocks noChangeAspect="1"/>
          </p:cNvPicPr>
          <p:nvPr/>
        </p:nvPicPr>
        <p:blipFill rotWithShape="1">
          <a:blip r:embed="rId3"/>
          <a:srcRect b="39128"/>
          <a:stretch/>
        </p:blipFill>
        <p:spPr>
          <a:xfrm rot="5400000">
            <a:off x="4336037" y="296962"/>
            <a:ext cx="4176122" cy="4872597"/>
          </a:xfrm>
          <a:prstGeom prst="rect">
            <a:avLst/>
          </a:prstGeom>
        </p:spPr>
      </p:pic>
      <p:sp>
        <p:nvSpPr>
          <p:cNvPr id="4" name="Rettangolo 3"/>
          <p:cNvSpPr/>
          <p:nvPr/>
        </p:nvSpPr>
        <p:spPr>
          <a:xfrm>
            <a:off x="924574" y="29260"/>
            <a:ext cx="7294852" cy="461665"/>
          </a:xfrm>
          <a:prstGeom prst="rect">
            <a:avLst/>
          </a:prstGeom>
        </p:spPr>
        <p:txBody>
          <a:bodyPr wrap="square">
            <a:spAutoFit/>
          </a:bodyPr>
          <a:lstStyle/>
          <a:p>
            <a:r>
              <a:rPr lang="en-US" altLang="it-IT" sz="2400" dirty="0">
                <a:solidFill>
                  <a:prstClr val="black"/>
                </a:solidFill>
                <a:latin typeface="Comic Sans MS" panose="030F0702030302020204" pitchFamily="66" charset="0"/>
              </a:rPr>
              <a:t>Distribution of HA calcifications in Breast </a:t>
            </a:r>
            <a:r>
              <a:rPr lang="en-US" altLang="it-IT" sz="2400" dirty="0" smtClean="0">
                <a:solidFill>
                  <a:prstClr val="black"/>
                </a:solidFill>
                <a:latin typeface="Comic Sans MS" panose="030F0702030302020204" pitchFamily="66" charset="0"/>
              </a:rPr>
              <a:t>lesions</a:t>
            </a:r>
            <a:endParaRPr lang="it-IT" sz="2400" dirty="0"/>
          </a:p>
        </p:txBody>
      </p:sp>
      <p:graphicFrame>
        <p:nvGraphicFramePr>
          <p:cNvPr id="7" name="Grafico 6"/>
          <p:cNvGraphicFramePr>
            <a:graphicFrameLocks/>
          </p:cNvGraphicFramePr>
          <p:nvPr>
            <p:extLst>
              <p:ext uri="{D42A27DB-BD31-4B8C-83A1-F6EECF244321}">
                <p14:modId xmlns:p14="http://schemas.microsoft.com/office/powerpoint/2010/main" val="180927466"/>
              </p:ext>
            </p:extLst>
          </p:nvPr>
        </p:nvGraphicFramePr>
        <p:xfrm>
          <a:off x="23944" y="1587500"/>
          <a:ext cx="3836855" cy="269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31438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 di testo 27"/>
          <p:cNvSpPr txBox="1">
            <a:spLocks noChangeArrowheads="1"/>
          </p:cNvSpPr>
          <p:nvPr/>
        </p:nvSpPr>
        <p:spPr bwMode="auto">
          <a:xfrm rot="16200000">
            <a:off x="3842799" y="2269555"/>
            <a:ext cx="1458401" cy="7385981"/>
          </a:xfrm>
          <a:prstGeom prst="rect">
            <a:avLst/>
          </a:prstGeom>
          <a:solidFill>
            <a:schemeClr val="bg1">
              <a:lumMod val="8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lIns="91440" tIns="45720" rIns="91440" bIns="45720" numCol="1" anchor="t" anchorCtr="0" compatLnSpc="1">
            <a:prstTxWarp prst="textNoShape">
              <a:avLst/>
            </a:prstTxWarp>
          </a:bodyPr>
          <a:lstStyle/>
          <a:p>
            <a:pPr eaLnBrk="0" fontAlgn="base" hangingPunct="0">
              <a:spcBef>
                <a:spcPct val="0"/>
              </a:spcBef>
            </a:pPr>
            <a:r>
              <a:rPr lang="en-US" altLang="it-IT" sz="2000" b="1" dirty="0">
                <a:solidFill>
                  <a:prstClr val="black"/>
                </a:solidFill>
                <a:latin typeface="Comic Sans MS" panose="030F0702030302020204" pitchFamily="66" charset="0"/>
              </a:rPr>
              <a:t>Elemental composition of calcification in breast pathology</a:t>
            </a:r>
            <a:r>
              <a:rPr lang="en-US" altLang="it-IT" sz="2000" b="1" dirty="0" smtClean="0">
                <a:solidFill>
                  <a:prstClr val="black"/>
                </a:solidFill>
                <a:latin typeface="Comic Sans MS" panose="030F0702030302020204" pitchFamily="66" charset="0"/>
              </a:rPr>
              <a:t>.</a:t>
            </a:r>
          </a:p>
          <a:p>
            <a:pPr eaLnBrk="0" fontAlgn="base" hangingPunct="0">
              <a:spcBef>
                <a:spcPct val="0"/>
              </a:spcBef>
            </a:pPr>
            <a:r>
              <a:rPr lang="en-US" altLang="it-IT" sz="2000" dirty="0" smtClean="0">
                <a:solidFill>
                  <a:prstClr val="black"/>
                </a:solidFill>
                <a:latin typeface="Comic Sans MS" panose="030F0702030302020204" pitchFamily="66" charset="0"/>
              </a:rPr>
              <a:t>C1</a:t>
            </a:r>
            <a:r>
              <a:rPr lang="en-US" altLang="it-IT" sz="2000" dirty="0">
                <a:solidFill>
                  <a:prstClr val="black"/>
                </a:solidFill>
                <a:latin typeface="Comic Sans MS" panose="030F0702030302020204" pitchFamily="66" charset="0"/>
              </a:rPr>
              <a:t>) </a:t>
            </a:r>
            <a:r>
              <a:rPr lang="en-US" altLang="it-IT" sz="2000" dirty="0" err="1">
                <a:solidFill>
                  <a:prstClr val="black"/>
                </a:solidFill>
                <a:latin typeface="Comic Sans MS" panose="030F0702030302020204" pitchFamily="66" charset="0"/>
              </a:rPr>
              <a:t>microcalcifications</a:t>
            </a:r>
            <a:r>
              <a:rPr lang="en-US" altLang="it-IT" sz="2000" dirty="0">
                <a:solidFill>
                  <a:prstClr val="black"/>
                </a:solidFill>
                <a:latin typeface="Comic Sans MS" panose="030F0702030302020204" pitchFamily="66" charset="0"/>
              </a:rPr>
              <a:t> in  a </a:t>
            </a:r>
            <a:r>
              <a:rPr lang="en-US" altLang="it-IT" sz="2000" dirty="0" err="1" smtClean="0">
                <a:solidFill>
                  <a:prstClr val="black"/>
                </a:solidFill>
                <a:latin typeface="Comic Sans MS" panose="030F0702030302020204" pitchFamily="66" charset="0"/>
              </a:rPr>
              <a:t>comedocarcinoma</a:t>
            </a:r>
            <a:r>
              <a:rPr lang="en-US" altLang="it-IT" sz="2000" dirty="0" smtClean="0">
                <a:solidFill>
                  <a:prstClr val="black"/>
                </a:solidFill>
                <a:latin typeface="Comic Sans MS" panose="030F0702030302020204" pitchFamily="66" charset="0"/>
              </a:rPr>
              <a:t> </a:t>
            </a:r>
          </a:p>
          <a:p>
            <a:pPr eaLnBrk="0" fontAlgn="base" hangingPunct="0">
              <a:spcBef>
                <a:spcPct val="0"/>
              </a:spcBef>
            </a:pPr>
            <a:r>
              <a:rPr lang="en-US" altLang="it-IT" sz="2000" dirty="0" smtClean="0">
                <a:solidFill>
                  <a:prstClr val="black"/>
                </a:solidFill>
                <a:latin typeface="Comic Sans MS" panose="030F0702030302020204" pitchFamily="66" charset="0"/>
              </a:rPr>
              <a:t>C2</a:t>
            </a:r>
            <a:r>
              <a:rPr lang="en-US" altLang="it-IT" sz="2000" dirty="0">
                <a:solidFill>
                  <a:prstClr val="black"/>
                </a:solidFill>
                <a:latin typeface="Comic Sans MS" panose="030F0702030302020204" pitchFamily="66" charset="0"/>
              </a:rPr>
              <a:t>)  Electron micrograph by TEM of the </a:t>
            </a:r>
            <a:r>
              <a:rPr lang="en-US" altLang="it-IT" sz="2000" dirty="0" err="1">
                <a:solidFill>
                  <a:prstClr val="black"/>
                </a:solidFill>
                <a:latin typeface="Comic Sans MS" panose="030F0702030302020204" pitchFamily="66" charset="0"/>
              </a:rPr>
              <a:t>microcalcification</a:t>
            </a:r>
            <a:r>
              <a:rPr lang="en-US" altLang="it-IT" sz="2000" dirty="0">
                <a:solidFill>
                  <a:prstClr val="black"/>
                </a:solidFill>
                <a:latin typeface="Comic Sans MS" panose="030F0702030302020204" pitchFamily="66" charset="0"/>
              </a:rPr>
              <a:t> </a:t>
            </a:r>
            <a:endParaRPr lang="en-US" altLang="it-IT" sz="2000" dirty="0" smtClean="0">
              <a:solidFill>
                <a:prstClr val="black"/>
              </a:solidFill>
              <a:latin typeface="Comic Sans MS" panose="030F0702030302020204" pitchFamily="66" charset="0"/>
            </a:endParaRPr>
          </a:p>
          <a:p>
            <a:pPr eaLnBrk="0" fontAlgn="base" hangingPunct="0">
              <a:spcBef>
                <a:spcPct val="0"/>
              </a:spcBef>
            </a:pPr>
            <a:r>
              <a:rPr lang="en-US" altLang="it-IT" sz="2000" dirty="0" smtClean="0">
                <a:solidFill>
                  <a:prstClr val="black"/>
                </a:solidFill>
                <a:latin typeface="Comic Sans MS" panose="030F0702030302020204" pitchFamily="66" charset="0"/>
              </a:rPr>
              <a:t>C2</a:t>
            </a:r>
            <a:r>
              <a:rPr lang="en-US" altLang="it-IT" sz="2000" dirty="0">
                <a:solidFill>
                  <a:prstClr val="black"/>
                </a:solidFill>
                <a:latin typeface="Comic Sans MS" panose="030F0702030302020204" pitchFamily="66" charset="0"/>
              </a:rPr>
              <a:t>) </a:t>
            </a:r>
            <a:r>
              <a:rPr lang="en-US" altLang="it-IT" sz="2000" dirty="0" smtClean="0">
                <a:solidFill>
                  <a:prstClr val="black"/>
                </a:solidFill>
                <a:latin typeface="Comic Sans MS" panose="030F0702030302020204" pitchFamily="66" charset="0"/>
              </a:rPr>
              <a:t>EDX: </a:t>
            </a:r>
            <a:r>
              <a:rPr lang="en-US" altLang="it-IT" sz="2000" dirty="0">
                <a:solidFill>
                  <a:prstClr val="black"/>
                </a:solidFill>
                <a:latin typeface="Comic Sans MS" panose="030F0702030302020204" pitchFamily="66" charset="0"/>
              </a:rPr>
              <a:t>hydroxyapatite Mg substituted.</a:t>
            </a:r>
          </a:p>
          <a:p>
            <a:pPr eaLnBrk="0" fontAlgn="base" hangingPunct="0">
              <a:spcBef>
                <a:spcPct val="0"/>
              </a:spcBef>
            </a:pPr>
            <a:endParaRPr lang="it-IT" altLang="it-IT" sz="3600" dirty="0">
              <a:solidFill>
                <a:prstClr val="black"/>
              </a:solidFill>
              <a:latin typeface="Comic Sans MS" panose="030F0702030302020204" pitchFamily="66" charset="0"/>
            </a:endParaRPr>
          </a:p>
        </p:txBody>
      </p:sp>
      <p:pic>
        <p:nvPicPr>
          <p:cNvPr id="3" name="Immagine 2"/>
          <p:cNvPicPr>
            <a:picLocks noChangeAspect="1"/>
          </p:cNvPicPr>
          <p:nvPr/>
        </p:nvPicPr>
        <p:blipFill rotWithShape="1">
          <a:blip r:embed="rId3"/>
          <a:srcRect b="42054"/>
          <a:stretch/>
        </p:blipFill>
        <p:spPr>
          <a:xfrm rot="5400000">
            <a:off x="4294222" y="392891"/>
            <a:ext cx="4176122" cy="4839766"/>
          </a:xfrm>
          <a:prstGeom prst="rect">
            <a:avLst/>
          </a:prstGeom>
        </p:spPr>
      </p:pic>
      <p:sp>
        <p:nvSpPr>
          <p:cNvPr id="4" name="Rettangolo 3"/>
          <p:cNvSpPr/>
          <p:nvPr/>
        </p:nvSpPr>
        <p:spPr>
          <a:xfrm>
            <a:off x="471099" y="103910"/>
            <a:ext cx="8201802" cy="461665"/>
          </a:xfrm>
          <a:prstGeom prst="rect">
            <a:avLst/>
          </a:prstGeom>
        </p:spPr>
        <p:txBody>
          <a:bodyPr wrap="square">
            <a:spAutoFit/>
          </a:bodyPr>
          <a:lstStyle/>
          <a:p>
            <a:r>
              <a:rPr lang="en-US" altLang="it-IT" sz="2400" dirty="0">
                <a:solidFill>
                  <a:prstClr val="black"/>
                </a:solidFill>
                <a:latin typeface="Comic Sans MS" panose="030F0702030302020204" pitchFamily="66" charset="0"/>
              </a:rPr>
              <a:t>Distribution of Mg-</a:t>
            </a:r>
            <a:r>
              <a:rPr lang="en-US" altLang="it-IT" sz="2400" dirty="0" err="1">
                <a:solidFill>
                  <a:prstClr val="black"/>
                </a:solidFill>
                <a:latin typeface="Comic Sans MS" panose="030F0702030302020204" pitchFamily="66" charset="0"/>
              </a:rPr>
              <a:t>HAp</a:t>
            </a:r>
            <a:r>
              <a:rPr lang="en-US" altLang="it-IT" sz="2400" dirty="0">
                <a:solidFill>
                  <a:prstClr val="black"/>
                </a:solidFill>
                <a:latin typeface="Comic Sans MS" panose="030F0702030302020204" pitchFamily="66" charset="0"/>
              </a:rPr>
              <a:t> calcifications in Breast </a:t>
            </a:r>
            <a:r>
              <a:rPr lang="en-US" altLang="it-IT" sz="2400" dirty="0" smtClean="0">
                <a:solidFill>
                  <a:prstClr val="black"/>
                </a:solidFill>
                <a:latin typeface="Comic Sans MS" panose="030F0702030302020204" pitchFamily="66" charset="0"/>
              </a:rPr>
              <a:t>lesions</a:t>
            </a:r>
            <a:endParaRPr lang="it-IT" sz="2400" dirty="0"/>
          </a:p>
        </p:txBody>
      </p:sp>
      <p:graphicFrame>
        <p:nvGraphicFramePr>
          <p:cNvPr id="5" name="Grafico 4"/>
          <p:cNvGraphicFramePr>
            <a:graphicFrameLocks/>
          </p:cNvGraphicFramePr>
          <p:nvPr>
            <p:extLst>
              <p:ext uri="{D42A27DB-BD31-4B8C-83A1-F6EECF244321}">
                <p14:modId xmlns:p14="http://schemas.microsoft.com/office/powerpoint/2010/main" val="1056796770"/>
              </p:ext>
            </p:extLst>
          </p:nvPr>
        </p:nvGraphicFramePr>
        <p:xfrm>
          <a:off x="127000" y="1377674"/>
          <a:ext cx="3644900" cy="25847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8427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0008"/>
            <a:ext cx="3019425"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CasellaDiTesto 6"/>
          <p:cNvSpPr txBox="1">
            <a:spLocks noChangeArrowheads="1"/>
          </p:cNvSpPr>
          <p:nvPr/>
        </p:nvSpPr>
        <p:spPr bwMode="auto">
          <a:xfrm>
            <a:off x="3960813" y="-26988"/>
            <a:ext cx="40382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dirty="0" err="1">
                <a:solidFill>
                  <a:prstClr val="black"/>
                </a:solidFill>
              </a:rPr>
              <a:t>Hydroxyapatite</a:t>
            </a:r>
            <a:r>
              <a:rPr lang="it-IT" altLang="it-IT" dirty="0">
                <a:solidFill>
                  <a:prstClr val="black"/>
                </a:solidFill>
              </a:rPr>
              <a:t> Mg </a:t>
            </a:r>
            <a:r>
              <a:rPr lang="it-IT" altLang="it-IT" dirty="0" err="1">
                <a:solidFill>
                  <a:prstClr val="black"/>
                </a:solidFill>
              </a:rPr>
              <a:t>substituted</a:t>
            </a:r>
            <a:endParaRPr lang="it-IT" altLang="it-IT" dirty="0">
              <a:solidFill>
                <a:prstClr val="black"/>
              </a:solidFill>
            </a:endParaRPr>
          </a:p>
        </p:txBody>
      </p:sp>
      <p:grpSp>
        <p:nvGrpSpPr>
          <p:cNvPr id="28676" name="Gruppo 2"/>
          <p:cNvGrpSpPr>
            <a:grpSpLocks/>
          </p:cNvGrpSpPr>
          <p:nvPr/>
        </p:nvGrpSpPr>
        <p:grpSpPr bwMode="auto">
          <a:xfrm>
            <a:off x="4032250" y="404813"/>
            <a:ext cx="3708400" cy="1944687"/>
            <a:chOff x="2195736" y="4509120"/>
            <a:chExt cx="3708208" cy="1944000"/>
          </a:xfrm>
        </p:grpSpPr>
        <p:pic>
          <p:nvPicPr>
            <p:cNvPr id="28680" name="Immagine 1" descr="2135 4xb.tif"/>
            <p:cNvPicPr>
              <a:picLocks/>
            </p:cNvPicPr>
            <p:nvPr/>
          </p:nvPicPr>
          <p:blipFill>
            <a:blip r:embed="rId4">
              <a:extLst>
                <a:ext uri="{28A0092B-C50C-407E-A947-70E740481C1C}">
                  <a14:useLocalDpi xmlns:a14="http://schemas.microsoft.com/office/drawing/2010/main" val="0"/>
                </a:ext>
              </a:extLst>
            </a:blip>
            <a:srcRect l="5333" t="4741" r="61223" b="32158"/>
            <a:stretch>
              <a:fillRect/>
            </a:stretch>
          </p:blipFill>
          <p:spPr bwMode="auto">
            <a:xfrm>
              <a:off x="2195736" y="4509120"/>
              <a:ext cx="1836643" cy="1944000"/>
            </a:xfrm>
            <a:prstGeom prst="rect">
              <a:avLst/>
            </a:prstGeom>
            <a:noFill/>
            <a:ln w="38100" cap="sq">
              <a:solidFill>
                <a:srgbClr val="F79646"/>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xmlns="">
                  <a:solidFill>
                    <a:srgbClr val="FFFFFF"/>
                  </a:solidFill>
                </a14:hiddenFill>
              </a:ext>
            </a:extLst>
          </p:spPr>
        </p:pic>
        <p:pic>
          <p:nvPicPr>
            <p:cNvPr id="28681" name="Immagine 8" descr="6413b6_25.tif"/>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302" y="4509120"/>
              <a:ext cx="1836642" cy="1944000"/>
            </a:xfrm>
            <a:prstGeom prst="rect">
              <a:avLst/>
            </a:prstGeom>
            <a:noFill/>
            <a:ln w="38100" cap="sq">
              <a:solidFill>
                <a:srgbClr val="F79646"/>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xmlns="">
                  <a:solidFill>
                    <a:srgbClr val="FFFFFF"/>
                  </a:solidFill>
                </a14:hiddenFill>
              </a:ext>
            </a:extLst>
          </p:spPr>
        </p:pic>
      </p:grpSp>
      <p:pic>
        <p:nvPicPr>
          <p:cNvPr id="12" name="Picture 39"/>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988" y="3140075"/>
            <a:ext cx="2260600"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Rettangolo 1"/>
          <p:cNvSpPr/>
          <p:nvPr/>
        </p:nvSpPr>
        <p:spPr>
          <a:xfrm>
            <a:off x="3450925" y="5473464"/>
            <a:ext cx="841676" cy="321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aphicFrame>
        <p:nvGraphicFramePr>
          <p:cNvPr id="13" name="Grafico 12"/>
          <p:cNvGraphicFramePr>
            <a:graphicFrameLocks/>
          </p:cNvGraphicFramePr>
          <p:nvPr>
            <p:extLst>
              <p:ext uri="{D42A27DB-BD31-4B8C-83A1-F6EECF244321}">
                <p14:modId xmlns:p14="http://schemas.microsoft.com/office/powerpoint/2010/main" val="3218416374"/>
              </p:ext>
            </p:extLst>
          </p:nvPr>
        </p:nvGraphicFramePr>
        <p:xfrm>
          <a:off x="74956" y="2949033"/>
          <a:ext cx="6490943" cy="2901446"/>
        </p:xfrm>
        <a:graphic>
          <a:graphicData uri="http://schemas.openxmlformats.org/drawingml/2006/chart">
            <c:chart xmlns:c="http://schemas.openxmlformats.org/drawingml/2006/chart" xmlns:r="http://schemas.openxmlformats.org/officeDocument/2006/relationships" r:id="rId7"/>
          </a:graphicData>
        </a:graphic>
      </p:graphicFrame>
      <p:pic>
        <p:nvPicPr>
          <p:cNvPr id="11" name="Immagine 10"/>
          <p:cNvPicPr>
            <a:picLocks noChangeAspect="1"/>
          </p:cNvPicPr>
          <p:nvPr/>
        </p:nvPicPr>
        <p:blipFill rotWithShape="1">
          <a:blip r:embed="rId8"/>
          <a:srcRect l="6533" t="14266" r="26533" b="43494"/>
          <a:stretch/>
        </p:blipFill>
        <p:spPr>
          <a:xfrm>
            <a:off x="178747" y="5825970"/>
            <a:ext cx="2381573" cy="939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magine 65"/>
          <p:cNvPicPr>
            <a:picLocks noChangeAspect="1"/>
          </p:cNvPicPr>
          <p:nvPr/>
        </p:nvPicPr>
        <p:blipFill rotWithShape="1">
          <a:blip r:embed="rId3"/>
          <a:srcRect l="6533" t="14266" r="26533" b="43494"/>
          <a:stretch/>
        </p:blipFill>
        <p:spPr>
          <a:xfrm>
            <a:off x="178748" y="6125506"/>
            <a:ext cx="1622144" cy="639810"/>
          </a:xfrm>
          <a:prstGeom prst="rect">
            <a:avLst/>
          </a:prstGeom>
        </p:spPr>
      </p:pic>
      <p:grpSp>
        <p:nvGrpSpPr>
          <p:cNvPr id="2" name="Gruppo 1"/>
          <p:cNvGrpSpPr/>
          <p:nvPr/>
        </p:nvGrpSpPr>
        <p:grpSpPr>
          <a:xfrm>
            <a:off x="272456" y="-7825"/>
            <a:ext cx="8610600" cy="4458334"/>
            <a:chOff x="395288" y="333375"/>
            <a:chExt cx="8610600" cy="4458334"/>
          </a:xfrm>
        </p:grpSpPr>
        <p:cxnSp>
          <p:nvCxnSpPr>
            <p:cNvPr id="21505" name="Forma 81"/>
            <p:cNvCxnSpPr>
              <a:cxnSpLocks noChangeShapeType="1"/>
              <a:stCxn id="25" idx="68"/>
              <a:endCxn id="38" idx="61"/>
            </p:cNvCxnSpPr>
            <p:nvPr/>
          </p:nvCxnSpPr>
          <p:spPr bwMode="auto">
            <a:xfrm flipV="1">
              <a:off x="5010150" y="1403350"/>
              <a:ext cx="2325688" cy="2019300"/>
            </a:xfrm>
            <a:prstGeom prst="bentConnector3">
              <a:avLst>
                <a:gd name="adj1" fmla="val 108310"/>
              </a:avLst>
            </a:prstGeom>
            <a:noFill/>
            <a:ln w="38100">
              <a:solidFill>
                <a:srgbClr val="F79646"/>
              </a:solidFill>
              <a:miter lim="800000"/>
              <a:headEnd type="arrow" w="med" len="med"/>
              <a:tailEnd type="arrow" w="med" len="med"/>
            </a:ln>
            <a:effectLst>
              <a:outerShdw dist="23000" dir="5400000" rotWithShape="0">
                <a:srgbClr val="808080">
                  <a:alpha val="34998"/>
                </a:srgbClr>
              </a:outerShdw>
            </a:effectLst>
            <a:extLst>
              <a:ext uri="{909E8E84-426E-40dd-AFC4-6F175D3DCCD1}">
                <a14:hiddenFill xmlns:a14="http://schemas.microsoft.com/office/drawing/2010/main" xmlns="">
                  <a:noFill/>
                </a14:hiddenFill>
              </a:ext>
            </a:extLst>
          </p:spPr>
        </p:cxnSp>
        <p:sp>
          <p:nvSpPr>
            <p:cNvPr id="5" name="Stella a 32 punte 4"/>
            <p:cNvSpPr>
              <a:spLocks noChangeArrowheads="1"/>
            </p:cNvSpPr>
            <p:nvPr/>
          </p:nvSpPr>
          <p:spPr bwMode="auto">
            <a:xfrm>
              <a:off x="3048000" y="1373188"/>
              <a:ext cx="1570038" cy="1201737"/>
            </a:xfrm>
            <a:prstGeom prst="star32">
              <a:avLst>
                <a:gd name="adj" fmla="val 47120"/>
              </a:avLst>
            </a:prstGeom>
            <a:blipFill dpi="0" rotWithShape="1">
              <a:blip r:embed="rId4"/>
              <a:srcRect/>
              <a:tile tx="0" ty="0" sx="100000" sy="100000" flip="none" algn="tl"/>
            </a:blipFill>
            <a:ln w="25400">
              <a:solidFill>
                <a:srgbClr val="404040"/>
              </a:solidFill>
              <a:prstDash val="sysDot"/>
              <a:miter lim="800000"/>
              <a:headEnd/>
              <a:tailEnd/>
            </a:ln>
          </p:spPr>
          <p:txBody>
            <a:bodyPr anchor="ctr"/>
            <a:lstStyle/>
            <a:p>
              <a:pPr algn="ctr">
                <a:defRPr/>
              </a:pPr>
              <a:r>
                <a:rPr lang="it-IT" sz="2800" b="1" dirty="0">
                  <a:solidFill>
                    <a:prstClr val="white"/>
                  </a:solidFill>
                </a:rPr>
                <a:t>HA</a:t>
              </a:r>
              <a:endParaRPr lang="it-IT" sz="2800" dirty="0">
                <a:solidFill>
                  <a:prstClr val="white"/>
                </a:solidFill>
              </a:endParaRPr>
            </a:p>
          </p:txBody>
        </p:sp>
        <p:sp>
          <p:nvSpPr>
            <p:cNvPr id="6" name="CasellaDiTesto 5"/>
            <p:cNvSpPr txBox="1"/>
            <p:nvPr/>
          </p:nvSpPr>
          <p:spPr>
            <a:xfrm>
              <a:off x="7740650" y="1701800"/>
              <a:ext cx="1265238" cy="1200150"/>
            </a:xfrm>
            <a:prstGeom prst="rect">
              <a:avLst/>
            </a:prstGeom>
            <a:solidFill>
              <a:schemeClr val="accent6">
                <a:lumMod val="60000"/>
                <a:lumOff val="40000"/>
              </a:schemeClr>
            </a:solidFill>
            <a:ln w="6350">
              <a:solidFill>
                <a:schemeClr val="tx1"/>
              </a:solidFill>
            </a:ln>
          </p:spPr>
          <p:txBody>
            <a:bodyPr>
              <a:spAutoFit/>
            </a:bodyPr>
            <a:lstStyle/>
            <a:p>
              <a:pPr>
                <a:defRPr/>
              </a:pPr>
              <a:r>
                <a:rPr lang="it-IT" sz="1200" dirty="0">
                  <a:solidFill>
                    <a:srgbClr val="000000"/>
                  </a:solidFill>
                  <a:ea typeface="ＭＳ Ｐゴシック" charset="0"/>
                  <a:cs typeface="ＭＳ Ｐゴシック" charset="0"/>
                </a:rPr>
                <a:t> </a:t>
              </a:r>
              <a:r>
                <a:rPr lang="it-IT" sz="1200" dirty="0">
                  <a:solidFill>
                    <a:srgbClr val="000000"/>
                  </a:solidFill>
                  <a:ea typeface="ＭＳ Ｐゴシック" charset="0"/>
                  <a:cs typeface="ＭＳ Ｐゴシック" charset="0"/>
                  <a:sym typeface="Wingdings"/>
                </a:rPr>
                <a:t>  </a:t>
              </a:r>
              <a:r>
                <a:rPr lang="it-IT" sz="1200" dirty="0" err="1">
                  <a:solidFill>
                    <a:srgbClr val="000000"/>
                  </a:solidFill>
                  <a:ea typeface="ＭＳ Ｐゴシック" charset="0"/>
                  <a:cs typeface="ＭＳ Ｐゴシック" charset="0"/>
                </a:rPr>
                <a:t>Vimentin</a:t>
              </a:r>
              <a:endParaRPr lang="it-IT" sz="1200" dirty="0">
                <a:solidFill>
                  <a:srgbClr val="000000"/>
                </a:solidFill>
                <a:ea typeface="ＭＳ Ｐゴシック" charset="0"/>
                <a:cs typeface="ＭＳ Ｐゴシック" charset="0"/>
              </a:endParaRPr>
            </a:p>
            <a:p>
              <a:pPr>
                <a:defRPr/>
              </a:pPr>
              <a:r>
                <a:rPr lang="it-IT" sz="1200" dirty="0">
                  <a:solidFill>
                    <a:srgbClr val="000000"/>
                  </a:solidFill>
                  <a:ea typeface="ＭＳ Ｐゴシック" charset="0"/>
                  <a:cs typeface="ＭＳ Ｐゴシック" charset="0"/>
                </a:rPr>
                <a:t> </a:t>
              </a:r>
              <a:r>
                <a:rPr lang="it-IT" sz="1200" dirty="0">
                  <a:solidFill>
                    <a:srgbClr val="000000"/>
                  </a:solidFill>
                  <a:ea typeface="ＭＳ Ｐゴシック" charset="0"/>
                  <a:cs typeface="ＭＳ Ｐゴシック" charset="0"/>
                  <a:sym typeface="Wingdings 2"/>
                </a:rPr>
                <a:t>   </a:t>
              </a:r>
              <a:r>
                <a:rPr lang="it-IT" sz="1200" dirty="0" err="1">
                  <a:solidFill>
                    <a:srgbClr val="000000"/>
                  </a:solidFill>
                  <a:ea typeface="ＭＳ Ｐゴシック" charset="0"/>
                  <a:cs typeface="ＭＳ Ｐゴシック" charset="0"/>
                </a:rPr>
                <a:t>N-cadherin</a:t>
              </a:r>
              <a:endParaRPr lang="it-IT" sz="1200" dirty="0">
                <a:solidFill>
                  <a:srgbClr val="000000"/>
                </a:solidFill>
                <a:ea typeface="ＭＳ Ｐゴシック" charset="0"/>
                <a:cs typeface="ＭＳ Ｐゴシック" charset="0"/>
              </a:endParaRPr>
            </a:p>
            <a:p>
              <a:pPr>
                <a:defRPr/>
              </a:pPr>
              <a:r>
                <a:rPr lang="it-IT" sz="1200" dirty="0">
                  <a:solidFill>
                    <a:srgbClr val="000000"/>
                  </a:solidFill>
                  <a:ea typeface="ＭＳ Ｐゴシック" charset="0"/>
                  <a:cs typeface="ＭＳ Ｐゴシック" charset="0"/>
                </a:rPr>
                <a:t> </a:t>
              </a:r>
              <a:r>
                <a:rPr lang="it-IT" sz="1200" dirty="0">
                  <a:solidFill>
                    <a:srgbClr val="000000"/>
                  </a:solidFill>
                  <a:ea typeface="ＭＳ Ｐゴシック" charset="0"/>
                  <a:cs typeface="ＭＳ Ｐゴシック" charset="0"/>
                  <a:sym typeface="Wingdings 2"/>
                </a:rPr>
                <a:t> </a:t>
              </a:r>
              <a:r>
                <a:rPr lang="it-IT" sz="1200" dirty="0" err="1">
                  <a:solidFill>
                    <a:srgbClr val="000000"/>
                  </a:solidFill>
                  <a:latin typeface="Symbol" pitchFamily="18" charset="2"/>
                  <a:ea typeface="ＭＳ Ｐゴシック" charset="0"/>
                  <a:cs typeface="ＭＳ Ｐゴシック" charset="0"/>
                </a:rPr>
                <a:t>b</a:t>
              </a:r>
              <a:r>
                <a:rPr lang="it-IT" sz="1200" dirty="0" err="1">
                  <a:solidFill>
                    <a:srgbClr val="000000"/>
                  </a:solidFill>
                  <a:ea typeface="ＭＳ Ｐゴシック" charset="0"/>
                  <a:cs typeface="ＭＳ Ｐゴシック" charset="0"/>
                </a:rPr>
                <a:t>-catenin</a:t>
              </a:r>
              <a:endParaRPr lang="it-IT" sz="1200" dirty="0">
                <a:solidFill>
                  <a:srgbClr val="000000"/>
                </a:solidFill>
                <a:ea typeface="ＭＳ Ｐゴシック" charset="0"/>
                <a:cs typeface="ＭＳ Ｐゴシック" charset="0"/>
              </a:endParaRPr>
            </a:p>
            <a:p>
              <a:pPr>
                <a:defRPr/>
              </a:pPr>
              <a:r>
                <a:rPr lang="it-IT" sz="1200" dirty="0">
                  <a:solidFill>
                    <a:srgbClr val="000000"/>
                  </a:solidFill>
                  <a:ea typeface="ＭＳ Ｐゴシック" charset="0"/>
                  <a:cs typeface="ＭＳ Ｐゴシック" charset="0"/>
                </a:rPr>
                <a:t> </a:t>
              </a:r>
              <a:r>
                <a:rPr lang="it-IT" sz="1200" dirty="0">
                  <a:solidFill>
                    <a:srgbClr val="000000"/>
                  </a:solidFill>
                  <a:ea typeface="ＭＳ Ｐゴシック" charset="0"/>
                  <a:cs typeface="ＭＳ Ｐゴシック" charset="0"/>
                  <a:sym typeface="Wingdings"/>
                </a:rPr>
                <a:t> </a:t>
              </a:r>
              <a:r>
                <a:rPr lang="it-IT" sz="1200" dirty="0">
                  <a:solidFill>
                    <a:srgbClr val="000000"/>
                  </a:solidFill>
                  <a:ea typeface="ＭＳ Ｐゴシック" charset="0"/>
                  <a:cs typeface="ＭＳ Ｐゴシック" charset="0"/>
                </a:rPr>
                <a:t>BMP-2</a:t>
              </a:r>
            </a:p>
            <a:p>
              <a:pPr>
                <a:buFont typeface="Wingdings"/>
                <a:buChar char="{"/>
                <a:defRPr/>
              </a:pPr>
              <a:r>
                <a:rPr lang="it-IT" sz="1200" dirty="0" err="1">
                  <a:solidFill>
                    <a:srgbClr val="000000"/>
                  </a:solidFill>
                  <a:ea typeface="ＭＳ Ｐゴシック" charset="0"/>
                  <a:cs typeface="ＭＳ Ｐゴシック" charset="0"/>
                  <a:sym typeface="Wingdings"/>
                </a:rPr>
                <a:t>Osteocalcin</a:t>
              </a:r>
              <a:endParaRPr lang="it-IT" sz="1200" dirty="0">
                <a:solidFill>
                  <a:srgbClr val="000000"/>
                </a:solidFill>
                <a:ea typeface="ＭＳ Ｐゴシック" charset="0"/>
                <a:cs typeface="ＭＳ Ｐゴシック" charset="0"/>
                <a:sym typeface="Wingdings"/>
              </a:endParaRPr>
            </a:p>
            <a:p>
              <a:pPr>
                <a:defRPr/>
              </a:pPr>
              <a:r>
                <a:rPr lang="it-IT" sz="1200" dirty="0">
                  <a:solidFill>
                    <a:srgbClr val="000000"/>
                  </a:solidFill>
                  <a:ea typeface="ＭＳ Ｐゴシック" charset="0"/>
                  <a:cs typeface="ＭＳ Ｐゴシック" charset="0"/>
                  <a:sym typeface="Wingdings 3"/>
                </a:rPr>
                <a:t> </a:t>
              </a:r>
              <a:r>
                <a:rPr lang="it-IT" sz="1200" dirty="0" err="1">
                  <a:solidFill>
                    <a:srgbClr val="000000"/>
                  </a:solidFill>
                  <a:ea typeface="ＭＳ Ｐゴシック" charset="0"/>
                  <a:cs typeface="ＭＳ Ｐゴシック" charset="0"/>
                  <a:sym typeface="Wingdings 3"/>
                </a:rPr>
                <a:t>Osteopontin</a:t>
              </a:r>
              <a:endParaRPr lang="it-IT" sz="1200" dirty="0">
                <a:solidFill>
                  <a:srgbClr val="000000"/>
                </a:solidFill>
                <a:ea typeface="ＭＳ Ｐゴシック" charset="0"/>
                <a:cs typeface="ＭＳ Ｐゴシック" charset="0"/>
              </a:endParaRPr>
            </a:p>
          </p:txBody>
        </p:sp>
        <p:grpSp>
          <p:nvGrpSpPr>
            <p:cNvPr id="21508" name="Gruppo 6"/>
            <p:cNvGrpSpPr>
              <a:grpSpLocks/>
            </p:cNvGrpSpPr>
            <p:nvPr/>
          </p:nvGrpSpPr>
          <p:grpSpPr bwMode="auto">
            <a:xfrm>
              <a:off x="2927350" y="3144838"/>
              <a:ext cx="2355850" cy="1171575"/>
              <a:chOff x="2857488" y="4977003"/>
              <a:chExt cx="2786082" cy="1321659"/>
            </a:xfrm>
          </p:grpSpPr>
          <p:grpSp>
            <p:nvGrpSpPr>
              <p:cNvPr id="21547" name="Gruppo 7"/>
              <p:cNvGrpSpPr>
                <a:grpSpLocks/>
              </p:cNvGrpSpPr>
              <p:nvPr/>
            </p:nvGrpSpPr>
            <p:grpSpPr bwMode="auto">
              <a:xfrm>
                <a:off x="2857488" y="5000636"/>
                <a:ext cx="2786082" cy="1285884"/>
                <a:chOff x="2786050" y="2214554"/>
                <a:chExt cx="2286016" cy="924544"/>
              </a:xfrm>
            </p:grpSpPr>
            <p:sp>
              <p:nvSpPr>
                <p:cNvPr id="25" name="Figura a mano libera 24"/>
                <p:cNvSpPr/>
                <p:nvPr/>
              </p:nvSpPr>
              <p:spPr>
                <a:xfrm>
                  <a:off x="2786050" y="2214301"/>
                  <a:ext cx="2286016" cy="924513"/>
                </a:xfrm>
                <a:custGeom>
                  <a:avLst/>
                  <a:gdLst>
                    <a:gd name="connsiteX0" fmla="*/ 1158240 w 4297680"/>
                    <a:gd name="connsiteY0" fmla="*/ 335280 h 3210560"/>
                    <a:gd name="connsiteX1" fmla="*/ 1056640 w 4297680"/>
                    <a:gd name="connsiteY1" fmla="*/ 406400 h 3210560"/>
                    <a:gd name="connsiteX2" fmla="*/ 1016000 w 4297680"/>
                    <a:gd name="connsiteY2" fmla="*/ 426720 h 3210560"/>
                    <a:gd name="connsiteX3" fmla="*/ 944880 w 4297680"/>
                    <a:gd name="connsiteY3" fmla="*/ 457200 h 3210560"/>
                    <a:gd name="connsiteX4" fmla="*/ 914400 w 4297680"/>
                    <a:gd name="connsiteY4" fmla="*/ 487680 h 3210560"/>
                    <a:gd name="connsiteX5" fmla="*/ 873760 w 4297680"/>
                    <a:gd name="connsiteY5" fmla="*/ 508000 h 3210560"/>
                    <a:gd name="connsiteX6" fmla="*/ 843280 w 4297680"/>
                    <a:gd name="connsiteY6" fmla="*/ 528320 h 3210560"/>
                    <a:gd name="connsiteX7" fmla="*/ 802640 w 4297680"/>
                    <a:gd name="connsiteY7" fmla="*/ 548640 h 3210560"/>
                    <a:gd name="connsiteX8" fmla="*/ 731520 w 4297680"/>
                    <a:gd name="connsiteY8" fmla="*/ 599440 h 3210560"/>
                    <a:gd name="connsiteX9" fmla="*/ 670560 w 4297680"/>
                    <a:gd name="connsiteY9" fmla="*/ 629920 h 3210560"/>
                    <a:gd name="connsiteX10" fmla="*/ 640080 w 4297680"/>
                    <a:gd name="connsiteY10" fmla="*/ 660400 h 3210560"/>
                    <a:gd name="connsiteX11" fmla="*/ 558800 w 4297680"/>
                    <a:gd name="connsiteY11" fmla="*/ 701040 h 3210560"/>
                    <a:gd name="connsiteX12" fmla="*/ 508000 w 4297680"/>
                    <a:gd name="connsiteY12" fmla="*/ 751840 h 3210560"/>
                    <a:gd name="connsiteX13" fmla="*/ 406400 w 4297680"/>
                    <a:gd name="connsiteY13" fmla="*/ 812800 h 3210560"/>
                    <a:gd name="connsiteX14" fmla="*/ 375920 w 4297680"/>
                    <a:gd name="connsiteY14" fmla="*/ 853440 h 3210560"/>
                    <a:gd name="connsiteX15" fmla="*/ 274320 w 4297680"/>
                    <a:gd name="connsiteY15" fmla="*/ 904240 h 3210560"/>
                    <a:gd name="connsiteX16" fmla="*/ 213360 w 4297680"/>
                    <a:gd name="connsiteY16" fmla="*/ 965200 h 3210560"/>
                    <a:gd name="connsiteX17" fmla="*/ 193040 w 4297680"/>
                    <a:gd name="connsiteY17" fmla="*/ 995680 h 3210560"/>
                    <a:gd name="connsiteX18" fmla="*/ 132080 w 4297680"/>
                    <a:gd name="connsiteY18" fmla="*/ 1056640 h 3210560"/>
                    <a:gd name="connsiteX19" fmla="*/ 111760 w 4297680"/>
                    <a:gd name="connsiteY19" fmla="*/ 1087120 h 3210560"/>
                    <a:gd name="connsiteX20" fmla="*/ 81280 w 4297680"/>
                    <a:gd name="connsiteY20" fmla="*/ 1137920 h 3210560"/>
                    <a:gd name="connsiteX21" fmla="*/ 50800 w 4297680"/>
                    <a:gd name="connsiteY21" fmla="*/ 1178560 h 3210560"/>
                    <a:gd name="connsiteX22" fmla="*/ 40640 w 4297680"/>
                    <a:gd name="connsiteY22" fmla="*/ 1219200 h 3210560"/>
                    <a:gd name="connsiteX23" fmla="*/ 20320 w 4297680"/>
                    <a:gd name="connsiteY23" fmla="*/ 1259840 h 3210560"/>
                    <a:gd name="connsiteX24" fmla="*/ 0 w 4297680"/>
                    <a:gd name="connsiteY24" fmla="*/ 1341120 h 3210560"/>
                    <a:gd name="connsiteX25" fmla="*/ 10160 w 4297680"/>
                    <a:gd name="connsiteY25" fmla="*/ 1595120 h 3210560"/>
                    <a:gd name="connsiteX26" fmla="*/ 30480 w 4297680"/>
                    <a:gd name="connsiteY26" fmla="*/ 1625600 h 3210560"/>
                    <a:gd name="connsiteX27" fmla="*/ 50800 w 4297680"/>
                    <a:gd name="connsiteY27" fmla="*/ 1666240 h 3210560"/>
                    <a:gd name="connsiteX28" fmla="*/ 91440 w 4297680"/>
                    <a:gd name="connsiteY28" fmla="*/ 1808480 h 3210560"/>
                    <a:gd name="connsiteX29" fmla="*/ 142240 w 4297680"/>
                    <a:gd name="connsiteY29" fmla="*/ 1940560 h 3210560"/>
                    <a:gd name="connsiteX30" fmla="*/ 162560 w 4297680"/>
                    <a:gd name="connsiteY30" fmla="*/ 1971040 h 3210560"/>
                    <a:gd name="connsiteX31" fmla="*/ 386080 w 4297680"/>
                    <a:gd name="connsiteY31" fmla="*/ 2113280 h 3210560"/>
                    <a:gd name="connsiteX32" fmla="*/ 508000 w 4297680"/>
                    <a:gd name="connsiteY32" fmla="*/ 2255520 h 3210560"/>
                    <a:gd name="connsiteX33" fmla="*/ 558800 w 4297680"/>
                    <a:gd name="connsiteY33" fmla="*/ 2326640 h 3210560"/>
                    <a:gd name="connsiteX34" fmla="*/ 772160 w 4297680"/>
                    <a:gd name="connsiteY34" fmla="*/ 2479040 h 3210560"/>
                    <a:gd name="connsiteX35" fmla="*/ 853440 w 4297680"/>
                    <a:gd name="connsiteY35" fmla="*/ 2570480 h 3210560"/>
                    <a:gd name="connsiteX36" fmla="*/ 863600 w 4297680"/>
                    <a:gd name="connsiteY36" fmla="*/ 2600960 h 3210560"/>
                    <a:gd name="connsiteX37" fmla="*/ 904240 w 4297680"/>
                    <a:gd name="connsiteY37" fmla="*/ 2641600 h 3210560"/>
                    <a:gd name="connsiteX38" fmla="*/ 1087120 w 4297680"/>
                    <a:gd name="connsiteY38" fmla="*/ 2804160 h 3210560"/>
                    <a:gd name="connsiteX39" fmla="*/ 1198880 w 4297680"/>
                    <a:gd name="connsiteY39" fmla="*/ 2885440 h 3210560"/>
                    <a:gd name="connsiteX40" fmla="*/ 1493520 w 4297680"/>
                    <a:gd name="connsiteY40" fmla="*/ 3108960 h 3210560"/>
                    <a:gd name="connsiteX41" fmla="*/ 1564640 w 4297680"/>
                    <a:gd name="connsiteY41" fmla="*/ 3119120 h 3210560"/>
                    <a:gd name="connsiteX42" fmla="*/ 1635760 w 4297680"/>
                    <a:gd name="connsiteY42" fmla="*/ 3149600 h 3210560"/>
                    <a:gd name="connsiteX43" fmla="*/ 1717040 w 4297680"/>
                    <a:gd name="connsiteY43" fmla="*/ 3190240 h 3210560"/>
                    <a:gd name="connsiteX44" fmla="*/ 1808480 w 4297680"/>
                    <a:gd name="connsiteY44" fmla="*/ 3210560 h 3210560"/>
                    <a:gd name="connsiteX45" fmla="*/ 2255520 w 4297680"/>
                    <a:gd name="connsiteY45" fmla="*/ 3190240 h 3210560"/>
                    <a:gd name="connsiteX46" fmla="*/ 2336800 w 4297680"/>
                    <a:gd name="connsiteY46" fmla="*/ 3169920 h 3210560"/>
                    <a:gd name="connsiteX47" fmla="*/ 2854960 w 4297680"/>
                    <a:gd name="connsiteY47" fmla="*/ 3078480 h 3210560"/>
                    <a:gd name="connsiteX48" fmla="*/ 2976880 w 4297680"/>
                    <a:gd name="connsiteY48" fmla="*/ 3027680 h 3210560"/>
                    <a:gd name="connsiteX49" fmla="*/ 3037840 w 4297680"/>
                    <a:gd name="connsiteY49" fmla="*/ 2997200 h 3210560"/>
                    <a:gd name="connsiteX50" fmla="*/ 3108960 w 4297680"/>
                    <a:gd name="connsiteY50" fmla="*/ 2905760 h 3210560"/>
                    <a:gd name="connsiteX51" fmla="*/ 3220720 w 4297680"/>
                    <a:gd name="connsiteY51" fmla="*/ 2773680 h 3210560"/>
                    <a:gd name="connsiteX52" fmla="*/ 3291840 w 4297680"/>
                    <a:gd name="connsiteY52" fmla="*/ 2692400 h 3210560"/>
                    <a:gd name="connsiteX53" fmla="*/ 3403600 w 4297680"/>
                    <a:gd name="connsiteY53" fmla="*/ 2560320 h 3210560"/>
                    <a:gd name="connsiteX54" fmla="*/ 3434080 w 4297680"/>
                    <a:gd name="connsiteY54" fmla="*/ 2519680 h 3210560"/>
                    <a:gd name="connsiteX55" fmla="*/ 3738880 w 4297680"/>
                    <a:gd name="connsiteY55" fmla="*/ 2296160 h 3210560"/>
                    <a:gd name="connsiteX56" fmla="*/ 3870960 w 4297680"/>
                    <a:gd name="connsiteY56" fmla="*/ 2133600 h 3210560"/>
                    <a:gd name="connsiteX57" fmla="*/ 3931920 w 4297680"/>
                    <a:gd name="connsiteY57" fmla="*/ 2062480 h 3210560"/>
                    <a:gd name="connsiteX58" fmla="*/ 3972560 w 4297680"/>
                    <a:gd name="connsiteY58" fmla="*/ 1991360 h 3210560"/>
                    <a:gd name="connsiteX59" fmla="*/ 4226560 w 4297680"/>
                    <a:gd name="connsiteY59" fmla="*/ 1666240 h 3210560"/>
                    <a:gd name="connsiteX60" fmla="*/ 4287520 w 4297680"/>
                    <a:gd name="connsiteY60" fmla="*/ 1503680 h 3210560"/>
                    <a:gd name="connsiteX61" fmla="*/ 4297680 w 4297680"/>
                    <a:gd name="connsiteY61" fmla="*/ 1442720 h 3210560"/>
                    <a:gd name="connsiteX62" fmla="*/ 4257040 w 4297680"/>
                    <a:gd name="connsiteY62" fmla="*/ 1249680 h 3210560"/>
                    <a:gd name="connsiteX63" fmla="*/ 4175760 w 4297680"/>
                    <a:gd name="connsiteY63" fmla="*/ 1148080 h 3210560"/>
                    <a:gd name="connsiteX64" fmla="*/ 4124960 w 4297680"/>
                    <a:gd name="connsiteY64" fmla="*/ 1076960 h 3210560"/>
                    <a:gd name="connsiteX65" fmla="*/ 4033520 w 4297680"/>
                    <a:gd name="connsiteY65" fmla="*/ 995680 h 3210560"/>
                    <a:gd name="connsiteX66" fmla="*/ 3931920 w 4297680"/>
                    <a:gd name="connsiteY66" fmla="*/ 894080 h 3210560"/>
                    <a:gd name="connsiteX67" fmla="*/ 3901440 w 4297680"/>
                    <a:gd name="connsiteY67" fmla="*/ 863600 h 3210560"/>
                    <a:gd name="connsiteX68" fmla="*/ 3799840 w 4297680"/>
                    <a:gd name="connsiteY68" fmla="*/ 721360 h 3210560"/>
                    <a:gd name="connsiteX69" fmla="*/ 3738880 w 4297680"/>
                    <a:gd name="connsiteY69" fmla="*/ 650240 h 3210560"/>
                    <a:gd name="connsiteX70" fmla="*/ 3596640 w 4297680"/>
                    <a:gd name="connsiteY70" fmla="*/ 467360 h 3210560"/>
                    <a:gd name="connsiteX71" fmla="*/ 3444240 w 4297680"/>
                    <a:gd name="connsiteY71" fmla="*/ 355600 h 3210560"/>
                    <a:gd name="connsiteX72" fmla="*/ 3383280 w 4297680"/>
                    <a:gd name="connsiteY72" fmla="*/ 304800 h 3210560"/>
                    <a:gd name="connsiteX73" fmla="*/ 3281680 w 4297680"/>
                    <a:gd name="connsiteY73" fmla="*/ 243840 h 3210560"/>
                    <a:gd name="connsiteX74" fmla="*/ 3169920 w 4297680"/>
                    <a:gd name="connsiteY74" fmla="*/ 152400 h 3210560"/>
                    <a:gd name="connsiteX75" fmla="*/ 3017520 w 4297680"/>
                    <a:gd name="connsiteY75" fmla="*/ 91440 h 3210560"/>
                    <a:gd name="connsiteX76" fmla="*/ 2966720 w 4297680"/>
                    <a:gd name="connsiteY76" fmla="*/ 71120 h 3210560"/>
                    <a:gd name="connsiteX77" fmla="*/ 2854960 w 4297680"/>
                    <a:gd name="connsiteY77" fmla="*/ 50800 h 3210560"/>
                    <a:gd name="connsiteX78" fmla="*/ 2733040 w 4297680"/>
                    <a:gd name="connsiteY78" fmla="*/ 20320 h 3210560"/>
                    <a:gd name="connsiteX79" fmla="*/ 2641600 w 4297680"/>
                    <a:gd name="connsiteY79" fmla="*/ 0 h 3210560"/>
                    <a:gd name="connsiteX80" fmla="*/ 1960880 w 4297680"/>
                    <a:gd name="connsiteY80" fmla="*/ 20320 h 3210560"/>
                    <a:gd name="connsiteX81" fmla="*/ 1859280 w 4297680"/>
                    <a:gd name="connsiteY81" fmla="*/ 50800 h 3210560"/>
                    <a:gd name="connsiteX82" fmla="*/ 1747520 w 4297680"/>
                    <a:gd name="connsiteY82" fmla="*/ 91440 h 3210560"/>
                    <a:gd name="connsiteX83" fmla="*/ 1625600 w 4297680"/>
                    <a:gd name="connsiteY83" fmla="*/ 142240 h 3210560"/>
                    <a:gd name="connsiteX84" fmla="*/ 1584960 w 4297680"/>
                    <a:gd name="connsiteY84" fmla="*/ 182880 h 3210560"/>
                    <a:gd name="connsiteX85" fmla="*/ 1544320 w 4297680"/>
                    <a:gd name="connsiteY85" fmla="*/ 203200 h 3210560"/>
                    <a:gd name="connsiteX86" fmla="*/ 1391920 w 4297680"/>
                    <a:gd name="connsiteY86" fmla="*/ 243840 h 3210560"/>
                    <a:gd name="connsiteX87" fmla="*/ 1290320 w 4297680"/>
                    <a:gd name="connsiteY87" fmla="*/ 274320 h 3210560"/>
                    <a:gd name="connsiteX88" fmla="*/ 1178560 w 4297680"/>
                    <a:gd name="connsiteY88" fmla="*/ 294640 h 3210560"/>
                    <a:gd name="connsiteX89" fmla="*/ 1148080 w 4297680"/>
                    <a:gd name="connsiteY89" fmla="*/ 304800 h 3210560"/>
                    <a:gd name="connsiteX90" fmla="*/ 1158240 w 4297680"/>
                    <a:gd name="connsiteY90" fmla="*/ 335280 h 321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297680" h="3210560">
                      <a:moveTo>
                        <a:pt x="1158240" y="335280"/>
                      </a:moveTo>
                      <a:cubicBezTo>
                        <a:pt x="1143000" y="352213"/>
                        <a:pt x="1162018" y="329761"/>
                        <a:pt x="1056640" y="406400"/>
                      </a:cubicBezTo>
                      <a:cubicBezTo>
                        <a:pt x="1044391" y="415308"/>
                        <a:pt x="1029150" y="419206"/>
                        <a:pt x="1016000" y="426720"/>
                      </a:cubicBezTo>
                      <a:cubicBezTo>
                        <a:pt x="961428" y="457904"/>
                        <a:pt x="1011630" y="440512"/>
                        <a:pt x="944880" y="457200"/>
                      </a:cubicBezTo>
                      <a:cubicBezTo>
                        <a:pt x="934720" y="467360"/>
                        <a:pt x="926092" y="479329"/>
                        <a:pt x="914400" y="487680"/>
                      </a:cubicBezTo>
                      <a:cubicBezTo>
                        <a:pt x="902075" y="496483"/>
                        <a:pt x="886910" y="500486"/>
                        <a:pt x="873760" y="508000"/>
                      </a:cubicBezTo>
                      <a:cubicBezTo>
                        <a:pt x="863158" y="514058"/>
                        <a:pt x="853882" y="522262"/>
                        <a:pt x="843280" y="528320"/>
                      </a:cubicBezTo>
                      <a:cubicBezTo>
                        <a:pt x="830130" y="535834"/>
                        <a:pt x="815483" y="540613"/>
                        <a:pt x="802640" y="548640"/>
                      </a:cubicBezTo>
                      <a:cubicBezTo>
                        <a:pt x="760386" y="575049"/>
                        <a:pt x="770209" y="577946"/>
                        <a:pt x="731520" y="599440"/>
                      </a:cubicBezTo>
                      <a:cubicBezTo>
                        <a:pt x="711661" y="610473"/>
                        <a:pt x="689463" y="617318"/>
                        <a:pt x="670560" y="629920"/>
                      </a:cubicBezTo>
                      <a:cubicBezTo>
                        <a:pt x="658605" y="637890"/>
                        <a:pt x="652202" y="652686"/>
                        <a:pt x="640080" y="660400"/>
                      </a:cubicBezTo>
                      <a:cubicBezTo>
                        <a:pt x="614524" y="676663"/>
                        <a:pt x="580219" y="679621"/>
                        <a:pt x="558800" y="701040"/>
                      </a:cubicBezTo>
                      <a:cubicBezTo>
                        <a:pt x="541867" y="717973"/>
                        <a:pt x="527367" y="737755"/>
                        <a:pt x="508000" y="751840"/>
                      </a:cubicBezTo>
                      <a:cubicBezTo>
                        <a:pt x="440806" y="800709"/>
                        <a:pt x="458573" y="760627"/>
                        <a:pt x="406400" y="812800"/>
                      </a:cubicBezTo>
                      <a:cubicBezTo>
                        <a:pt x="394426" y="824774"/>
                        <a:pt x="388664" y="842289"/>
                        <a:pt x="375920" y="853440"/>
                      </a:cubicBezTo>
                      <a:cubicBezTo>
                        <a:pt x="347946" y="877917"/>
                        <a:pt x="307931" y="890796"/>
                        <a:pt x="274320" y="904240"/>
                      </a:cubicBezTo>
                      <a:cubicBezTo>
                        <a:pt x="254000" y="924560"/>
                        <a:pt x="229300" y="941290"/>
                        <a:pt x="213360" y="965200"/>
                      </a:cubicBezTo>
                      <a:cubicBezTo>
                        <a:pt x="206587" y="975360"/>
                        <a:pt x="201152" y="986554"/>
                        <a:pt x="193040" y="995680"/>
                      </a:cubicBezTo>
                      <a:cubicBezTo>
                        <a:pt x="173948" y="1017158"/>
                        <a:pt x="148020" y="1032730"/>
                        <a:pt x="132080" y="1056640"/>
                      </a:cubicBezTo>
                      <a:cubicBezTo>
                        <a:pt x="125307" y="1066800"/>
                        <a:pt x="118232" y="1076765"/>
                        <a:pt x="111760" y="1087120"/>
                      </a:cubicBezTo>
                      <a:cubicBezTo>
                        <a:pt x="101294" y="1103866"/>
                        <a:pt x="92234" y="1121489"/>
                        <a:pt x="81280" y="1137920"/>
                      </a:cubicBezTo>
                      <a:cubicBezTo>
                        <a:pt x="71887" y="1152009"/>
                        <a:pt x="60960" y="1165013"/>
                        <a:pt x="50800" y="1178560"/>
                      </a:cubicBezTo>
                      <a:cubicBezTo>
                        <a:pt x="47413" y="1192107"/>
                        <a:pt x="45543" y="1206125"/>
                        <a:pt x="40640" y="1219200"/>
                      </a:cubicBezTo>
                      <a:cubicBezTo>
                        <a:pt x="35322" y="1233381"/>
                        <a:pt x="25109" y="1245472"/>
                        <a:pt x="20320" y="1259840"/>
                      </a:cubicBezTo>
                      <a:cubicBezTo>
                        <a:pt x="11489" y="1286334"/>
                        <a:pt x="0" y="1341120"/>
                        <a:pt x="0" y="1341120"/>
                      </a:cubicBezTo>
                      <a:cubicBezTo>
                        <a:pt x="3387" y="1425787"/>
                        <a:pt x="1133" y="1510868"/>
                        <a:pt x="10160" y="1595120"/>
                      </a:cubicBezTo>
                      <a:cubicBezTo>
                        <a:pt x="11461" y="1607261"/>
                        <a:pt x="24422" y="1614998"/>
                        <a:pt x="30480" y="1625600"/>
                      </a:cubicBezTo>
                      <a:cubicBezTo>
                        <a:pt x="37994" y="1638750"/>
                        <a:pt x="44027" y="1652693"/>
                        <a:pt x="50800" y="1666240"/>
                      </a:cubicBezTo>
                      <a:cubicBezTo>
                        <a:pt x="67198" y="1797427"/>
                        <a:pt x="45903" y="1700330"/>
                        <a:pt x="91440" y="1808480"/>
                      </a:cubicBezTo>
                      <a:cubicBezTo>
                        <a:pt x="109745" y="1851954"/>
                        <a:pt x="123333" y="1897344"/>
                        <a:pt x="142240" y="1940560"/>
                      </a:cubicBezTo>
                      <a:cubicBezTo>
                        <a:pt x="147134" y="1951747"/>
                        <a:pt x="152482" y="1964145"/>
                        <a:pt x="162560" y="1971040"/>
                      </a:cubicBezTo>
                      <a:cubicBezTo>
                        <a:pt x="183899" y="1985640"/>
                        <a:pt x="338336" y="2062727"/>
                        <a:pt x="386080" y="2113280"/>
                      </a:cubicBezTo>
                      <a:cubicBezTo>
                        <a:pt x="428958" y="2158680"/>
                        <a:pt x="471703" y="2204705"/>
                        <a:pt x="508000" y="2255520"/>
                      </a:cubicBezTo>
                      <a:cubicBezTo>
                        <a:pt x="524933" y="2279227"/>
                        <a:pt x="538200" y="2306040"/>
                        <a:pt x="558800" y="2326640"/>
                      </a:cubicBezTo>
                      <a:cubicBezTo>
                        <a:pt x="616766" y="2384606"/>
                        <a:pt x="709221" y="2430910"/>
                        <a:pt x="772160" y="2479040"/>
                      </a:cubicBezTo>
                      <a:cubicBezTo>
                        <a:pt x="808958" y="2507180"/>
                        <a:pt x="826959" y="2535172"/>
                        <a:pt x="853440" y="2570480"/>
                      </a:cubicBezTo>
                      <a:cubicBezTo>
                        <a:pt x="856827" y="2580640"/>
                        <a:pt x="857375" y="2592245"/>
                        <a:pt x="863600" y="2600960"/>
                      </a:cubicBezTo>
                      <a:cubicBezTo>
                        <a:pt x="874735" y="2616549"/>
                        <a:pt x="890064" y="2628713"/>
                        <a:pt x="904240" y="2641600"/>
                      </a:cubicBezTo>
                      <a:cubicBezTo>
                        <a:pt x="964591" y="2696464"/>
                        <a:pt x="1021158" y="2756188"/>
                        <a:pt x="1087120" y="2804160"/>
                      </a:cubicBezTo>
                      <a:cubicBezTo>
                        <a:pt x="1124373" y="2831253"/>
                        <a:pt x="1162807" y="2856794"/>
                        <a:pt x="1198880" y="2885440"/>
                      </a:cubicBezTo>
                      <a:cubicBezTo>
                        <a:pt x="1200520" y="2886742"/>
                        <a:pt x="1398307" y="3079664"/>
                        <a:pt x="1493520" y="3108960"/>
                      </a:cubicBezTo>
                      <a:cubicBezTo>
                        <a:pt x="1516408" y="3116003"/>
                        <a:pt x="1540933" y="3115733"/>
                        <a:pt x="1564640" y="3119120"/>
                      </a:cubicBezTo>
                      <a:cubicBezTo>
                        <a:pt x="1588347" y="3129280"/>
                        <a:pt x="1612388" y="3138693"/>
                        <a:pt x="1635760" y="3149600"/>
                      </a:cubicBezTo>
                      <a:cubicBezTo>
                        <a:pt x="1663209" y="3162410"/>
                        <a:pt x="1688476" y="3180158"/>
                        <a:pt x="1717040" y="3190240"/>
                      </a:cubicBezTo>
                      <a:cubicBezTo>
                        <a:pt x="1746483" y="3200632"/>
                        <a:pt x="1778000" y="3203787"/>
                        <a:pt x="1808480" y="3210560"/>
                      </a:cubicBezTo>
                      <a:cubicBezTo>
                        <a:pt x="1957493" y="3203787"/>
                        <a:pt x="2106792" y="3201681"/>
                        <a:pt x="2255520" y="3190240"/>
                      </a:cubicBezTo>
                      <a:cubicBezTo>
                        <a:pt x="2283365" y="3188098"/>
                        <a:pt x="2309346" y="3175039"/>
                        <a:pt x="2336800" y="3169920"/>
                      </a:cubicBezTo>
                      <a:lnTo>
                        <a:pt x="2854960" y="3078480"/>
                      </a:lnTo>
                      <a:cubicBezTo>
                        <a:pt x="2895600" y="3061547"/>
                        <a:pt x="2936648" y="3045561"/>
                        <a:pt x="2976880" y="3027680"/>
                      </a:cubicBezTo>
                      <a:cubicBezTo>
                        <a:pt x="2997640" y="3018453"/>
                        <a:pt x="3021146" y="3012609"/>
                        <a:pt x="3037840" y="2997200"/>
                      </a:cubicBezTo>
                      <a:cubicBezTo>
                        <a:pt x="3066214" y="2971009"/>
                        <a:pt x="3081656" y="2933064"/>
                        <a:pt x="3108960" y="2905760"/>
                      </a:cubicBezTo>
                      <a:cubicBezTo>
                        <a:pt x="3265116" y="2749604"/>
                        <a:pt x="3112119" y="2911900"/>
                        <a:pt x="3220720" y="2773680"/>
                      </a:cubicBezTo>
                      <a:cubicBezTo>
                        <a:pt x="3242962" y="2745372"/>
                        <a:pt x="3269351" y="2720512"/>
                        <a:pt x="3291840" y="2692400"/>
                      </a:cubicBezTo>
                      <a:cubicBezTo>
                        <a:pt x="3498394" y="2434207"/>
                        <a:pt x="3184880" y="2803342"/>
                        <a:pt x="3403600" y="2560320"/>
                      </a:cubicBezTo>
                      <a:cubicBezTo>
                        <a:pt x="3414928" y="2547734"/>
                        <a:pt x="3420714" y="2530076"/>
                        <a:pt x="3434080" y="2519680"/>
                      </a:cubicBezTo>
                      <a:cubicBezTo>
                        <a:pt x="3527128" y="2447309"/>
                        <a:pt x="3659725" y="2386623"/>
                        <a:pt x="3738880" y="2296160"/>
                      </a:cubicBezTo>
                      <a:cubicBezTo>
                        <a:pt x="3900561" y="2111381"/>
                        <a:pt x="3724186" y="2317068"/>
                        <a:pt x="3870960" y="2133600"/>
                      </a:cubicBezTo>
                      <a:cubicBezTo>
                        <a:pt x="3890465" y="2109219"/>
                        <a:pt x="3913772" y="2087888"/>
                        <a:pt x="3931920" y="2062480"/>
                      </a:cubicBezTo>
                      <a:cubicBezTo>
                        <a:pt x="3947790" y="2040262"/>
                        <a:pt x="3956177" y="2013203"/>
                        <a:pt x="3972560" y="1991360"/>
                      </a:cubicBezTo>
                      <a:cubicBezTo>
                        <a:pt x="4059240" y="1875786"/>
                        <a:pt x="4169617" y="1818088"/>
                        <a:pt x="4226560" y="1666240"/>
                      </a:cubicBezTo>
                      <a:lnTo>
                        <a:pt x="4287520" y="1503680"/>
                      </a:lnTo>
                      <a:cubicBezTo>
                        <a:pt x="4290907" y="1483360"/>
                        <a:pt x="4297680" y="1463320"/>
                        <a:pt x="4297680" y="1442720"/>
                      </a:cubicBezTo>
                      <a:cubicBezTo>
                        <a:pt x="4297680" y="1381147"/>
                        <a:pt x="4290769" y="1304873"/>
                        <a:pt x="4257040" y="1249680"/>
                      </a:cubicBezTo>
                      <a:cubicBezTo>
                        <a:pt x="4234424" y="1212673"/>
                        <a:pt x="4200969" y="1183372"/>
                        <a:pt x="4175760" y="1148080"/>
                      </a:cubicBezTo>
                      <a:cubicBezTo>
                        <a:pt x="4158827" y="1124373"/>
                        <a:pt x="4144838" y="1098258"/>
                        <a:pt x="4124960" y="1076960"/>
                      </a:cubicBezTo>
                      <a:cubicBezTo>
                        <a:pt x="4097134" y="1047147"/>
                        <a:pt x="4063125" y="1023727"/>
                        <a:pt x="4033520" y="995680"/>
                      </a:cubicBezTo>
                      <a:cubicBezTo>
                        <a:pt x="3998751" y="962741"/>
                        <a:pt x="3965787" y="927947"/>
                        <a:pt x="3931920" y="894080"/>
                      </a:cubicBezTo>
                      <a:cubicBezTo>
                        <a:pt x="3921760" y="883920"/>
                        <a:pt x="3909410" y="875555"/>
                        <a:pt x="3901440" y="863600"/>
                      </a:cubicBezTo>
                      <a:cubicBezTo>
                        <a:pt x="3860189" y="801724"/>
                        <a:pt x="3850249" y="784371"/>
                        <a:pt x="3799840" y="721360"/>
                      </a:cubicBezTo>
                      <a:cubicBezTo>
                        <a:pt x="3780335" y="696979"/>
                        <a:pt x="3757614" y="675219"/>
                        <a:pt x="3738880" y="650240"/>
                      </a:cubicBezTo>
                      <a:cubicBezTo>
                        <a:pt x="3677178" y="567971"/>
                        <a:pt x="3725681" y="561990"/>
                        <a:pt x="3596640" y="467360"/>
                      </a:cubicBezTo>
                      <a:cubicBezTo>
                        <a:pt x="3545840" y="430107"/>
                        <a:pt x="3492635" y="395929"/>
                        <a:pt x="3444240" y="355600"/>
                      </a:cubicBezTo>
                      <a:cubicBezTo>
                        <a:pt x="3423920" y="338667"/>
                        <a:pt x="3405076" y="319785"/>
                        <a:pt x="3383280" y="304800"/>
                      </a:cubicBezTo>
                      <a:cubicBezTo>
                        <a:pt x="3350734" y="282425"/>
                        <a:pt x="3309607" y="271767"/>
                        <a:pt x="3281680" y="243840"/>
                      </a:cubicBezTo>
                      <a:cubicBezTo>
                        <a:pt x="3240222" y="202382"/>
                        <a:pt x="3226547" y="184252"/>
                        <a:pt x="3169920" y="152400"/>
                      </a:cubicBezTo>
                      <a:cubicBezTo>
                        <a:pt x="3102836" y="114665"/>
                        <a:pt x="3081914" y="114856"/>
                        <a:pt x="3017520" y="91440"/>
                      </a:cubicBezTo>
                      <a:cubicBezTo>
                        <a:pt x="3000380" y="85207"/>
                        <a:pt x="2984189" y="76361"/>
                        <a:pt x="2966720" y="71120"/>
                      </a:cubicBezTo>
                      <a:cubicBezTo>
                        <a:pt x="2940306" y="63196"/>
                        <a:pt x="2879766" y="56312"/>
                        <a:pt x="2854960" y="50800"/>
                      </a:cubicBezTo>
                      <a:cubicBezTo>
                        <a:pt x="2814067" y="41713"/>
                        <a:pt x="2773792" y="30023"/>
                        <a:pt x="2733040" y="20320"/>
                      </a:cubicBezTo>
                      <a:cubicBezTo>
                        <a:pt x="2702666" y="13088"/>
                        <a:pt x="2672080" y="6773"/>
                        <a:pt x="2641600" y="0"/>
                      </a:cubicBezTo>
                      <a:lnTo>
                        <a:pt x="1960880" y="20320"/>
                      </a:lnTo>
                      <a:cubicBezTo>
                        <a:pt x="1889151" y="23268"/>
                        <a:pt x="1915279" y="28400"/>
                        <a:pt x="1859280" y="50800"/>
                      </a:cubicBezTo>
                      <a:cubicBezTo>
                        <a:pt x="1768383" y="87159"/>
                        <a:pt x="1828966" y="54419"/>
                        <a:pt x="1747520" y="91440"/>
                      </a:cubicBezTo>
                      <a:cubicBezTo>
                        <a:pt x="1637358" y="141514"/>
                        <a:pt x="1736439" y="105294"/>
                        <a:pt x="1625600" y="142240"/>
                      </a:cubicBezTo>
                      <a:cubicBezTo>
                        <a:pt x="1612053" y="155787"/>
                        <a:pt x="1600286" y="171385"/>
                        <a:pt x="1584960" y="182880"/>
                      </a:cubicBezTo>
                      <a:cubicBezTo>
                        <a:pt x="1572843" y="191967"/>
                        <a:pt x="1558301" y="197375"/>
                        <a:pt x="1544320" y="203200"/>
                      </a:cubicBezTo>
                      <a:cubicBezTo>
                        <a:pt x="1456398" y="239834"/>
                        <a:pt x="1478625" y="231454"/>
                        <a:pt x="1391920" y="243840"/>
                      </a:cubicBezTo>
                      <a:cubicBezTo>
                        <a:pt x="1353043" y="256799"/>
                        <a:pt x="1328707" y="266643"/>
                        <a:pt x="1290320" y="274320"/>
                      </a:cubicBezTo>
                      <a:cubicBezTo>
                        <a:pt x="1245029" y="283378"/>
                        <a:pt x="1222147" y="283743"/>
                        <a:pt x="1178560" y="294640"/>
                      </a:cubicBezTo>
                      <a:cubicBezTo>
                        <a:pt x="1168170" y="297237"/>
                        <a:pt x="1158240" y="301413"/>
                        <a:pt x="1148080" y="304800"/>
                      </a:cubicBezTo>
                      <a:cubicBezTo>
                        <a:pt x="1125103" y="339265"/>
                        <a:pt x="1173480" y="318347"/>
                        <a:pt x="1158240" y="335280"/>
                      </a:cubicBezTo>
                      <a:close/>
                    </a:path>
                  </a:pathLst>
                </a:cu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6" name="Figura a mano libera 25"/>
                <p:cNvSpPr/>
                <p:nvPr/>
              </p:nvSpPr>
              <p:spPr>
                <a:xfrm>
                  <a:off x="3454602" y="2419033"/>
                  <a:ext cx="902699" cy="509899"/>
                </a:xfrm>
                <a:custGeom>
                  <a:avLst/>
                  <a:gdLst>
                    <a:gd name="connsiteX0" fmla="*/ 701040 w 1625600"/>
                    <a:gd name="connsiteY0" fmla="*/ 60960 h 1549859"/>
                    <a:gd name="connsiteX1" fmla="*/ 396240 w 1625600"/>
                    <a:gd name="connsiteY1" fmla="*/ 60960 h 1549859"/>
                    <a:gd name="connsiteX2" fmla="*/ 345440 w 1625600"/>
                    <a:gd name="connsiteY2" fmla="*/ 81280 h 1549859"/>
                    <a:gd name="connsiteX3" fmla="*/ 294640 w 1625600"/>
                    <a:gd name="connsiteY3" fmla="*/ 91440 h 1549859"/>
                    <a:gd name="connsiteX4" fmla="*/ 182880 w 1625600"/>
                    <a:gd name="connsiteY4" fmla="*/ 152400 h 1549859"/>
                    <a:gd name="connsiteX5" fmla="*/ 152400 w 1625600"/>
                    <a:gd name="connsiteY5" fmla="*/ 203200 h 1549859"/>
                    <a:gd name="connsiteX6" fmla="*/ 71120 w 1625600"/>
                    <a:gd name="connsiteY6" fmla="*/ 294640 h 1549859"/>
                    <a:gd name="connsiteX7" fmla="*/ 40640 w 1625600"/>
                    <a:gd name="connsiteY7" fmla="*/ 345440 h 1549859"/>
                    <a:gd name="connsiteX8" fmla="*/ 0 w 1625600"/>
                    <a:gd name="connsiteY8" fmla="*/ 447040 h 1549859"/>
                    <a:gd name="connsiteX9" fmla="*/ 20320 w 1625600"/>
                    <a:gd name="connsiteY9" fmla="*/ 995680 h 1549859"/>
                    <a:gd name="connsiteX10" fmla="*/ 81280 w 1625600"/>
                    <a:gd name="connsiteY10" fmla="*/ 1148080 h 1549859"/>
                    <a:gd name="connsiteX11" fmla="*/ 243840 w 1625600"/>
                    <a:gd name="connsiteY11" fmla="*/ 1320800 h 1549859"/>
                    <a:gd name="connsiteX12" fmla="*/ 335280 w 1625600"/>
                    <a:gd name="connsiteY12" fmla="*/ 1381760 h 1549859"/>
                    <a:gd name="connsiteX13" fmla="*/ 416560 w 1625600"/>
                    <a:gd name="connsiteY13" fmla="*/ 1412240 h 1549859"/>
                    <a:gd name="connsiteX14" fmla="*/ 508000 w 1625600"/>
                    <a:gd name="connsiteY14" fmla="*/ 1463040 h 1549859"/>
                    <a:gd name="connsiteX15" fmla="*/ 619760 w 1625600"/>
                    <a:gd name="connsiteY15" fmla="*/ 1493520 h 1549859"/>
                    <a:gd name="connsiteX16" fmla="*/ 782320 w 1625600"/>
                    <a:gd name="connsiteY16" fmla="*/ 1544320 h 1549859"/>
                    <a:gd name="connsiteX17" fmla="*/ 944880 w 1625600"/>
                    <a:gd name="connsiteY17" fmla="*/ 1524000 h 1549859"/>
                    <a:gd name="connsiteX18" fmla="*/ 1046480 w 1625600"/>
                    <a:gd name="connsiteY18" fmla="*/ 1473200 h 1549859"/>
                    <a:gd name="connsiteX19" fmla="*/ 1087120 w 1625600"/>
                    <a:gd name="connsiteY19" fmla="*/ 1452880 h 1549859"/>
                    <a:gd name="connsiteX20" fmla="*/ 1127760 w 1625600"/>
                    <a:gd name="connsiteY20" fmla="*/ 1412240 h 1549859"/>
                    <a:gd name="connsiteX21" fmla="*/ 1158240 w 1625600"/>
                    <a:gd name="connsiteY21" fmla="*/ 1391920 h 1549859"/>
                    <a:gd name="connsiteX22" fmla="*/ 1188720 w 1625600"/>
                    <a:gd name="connsiteY22" fmla="*/ 1361440 h 1549859"/>
                    <a:gd name="connsiteX23" fmla="*/ 1229360 w 1625600"/>
                    <a:gd name="connsiteY23" fmla="*/ 1330960 h 1549859"/>
                    <a:gd name="connsiteX24" fmla="*/ 1270000 w 1625600"/>
                    <a:gd name="connsiteY24" fmla="*/ 1280160 h 1549859"/>
                    <a:gd name="connsiteX25" fmla="*/ 1320800 w 1625600"/>
                    <a:gd name="connsiteY25" fmla="*/ 1249680 h 1549859"/>
                    <a:gd name="connsiteX26" fmla="*/ 1452880 w 1625600"/>
                    <a:gd name="connsiteY26" fmla="*/ 1158240 h 1549859"/>
                    <a:gd name="connsiteX27" fmla="*/ 1483360 w 1625600"/>
                    <a:gd name="connsiteY27" fmla="*/ 1137920 h 1549859"/>
                    <a:gd name="connsiteX28" fmla="*/ 1503680 w 1625600"/>
                    <a:gd name="connsiteY28" fmla="*/ 1097280 h 1549859"/>
                    <a:gd name="connsiteX29" fmla="*/ 1574800 w 1625600"/>
                    <a:gd name="connsiteY29" fmla="*/ 1005840 h 1549859"/>
                    <a:gd name="connsiteX30" fmla="*/ 1595120 w 1625600"/>
                    <a:gd name="connsiteY30" fmla="*/ 955040 h 1549859"/>
                    <a:gd name="connsiteX31" fmla="*/ 1615440 w 1625600"/>
                    <a:gd name="connsiteY31" fmla="*/ 863600 h 1549859"/>
                    <a:gd name="connsiteX32" fmla="*/ 1625600 w 1625600"/>
                    <a:gd name="connsiteY32" fmla="*/ 833120 h 1549859"/>
                    <a:gd name="connsiteX33" fmla="*/ 1595120 w 1625600"/>
                    <a:gd name="connsiteY33" fmla="*/ 548640 h 1549859"/>
                    <a:gd name="connsiteX34" fmla="*/ 1554480 w 1625600"/>
                    <a:gd name="connsiteY34" fmla="*/ 457200 h 1549859"/>
                    <a:gd name="connsiteX35" fmla="*/ 1524000 w 1625600"/>
                    <a:gd name="connsiteY35" fmla="*/ 426720 h 1549859"/>
                    <a:gd name="connsiteX36" fmla="*/ 1503680 w 1625600"/>
                    <a:gd name="connsiteY36" fmla="*/ 396240 h 1549859"/>
                    <a:gd name="connsiteX37" fmla="*/ 1493520 w 1625600"/>
                    <a:gd name="connsiteY37" fmla="*/ 365760 h 1549859"/>
                    <a:gd name="connsiteX38" fmla="*/ 1432560 w 1625600"/>
                    <a:gd name="connsiteY38" fmla="*/ 314960 h 1549859"/>
                    <a:gd name="connsiteX39" fmla="*/ 1391920 w 1625600"/>
                    <a:gd name="connsiteY39" fmla="*/ 274320 h 1549859"/>
                    <a:gd name="connsiteX40" fmla="*/ 1341120 w 1625600"/>
                    <a:gd name="connsiteY40" fmla="*/ 243840 h 1549859"/>
                    <a:gd name="connsiteX41" fmla="*/ 1259840 w 1625600"/>
                    <a:gd name="connsiteY41" fmla="*/ 172720 h 1549859"/>
                    <a:gd name="connsiteX42" fmla="*/ 1209040 w 1625600"/>
                    <a:gd name="connsiteY42" fmla="*/ 152400 h 1549859"/>
                    <a:gd name="connsiteX43" fmla="*/ 1137920 w 1625600"/>
                    <a:gd name="connsiteY43" fmla="*/ 101600 h 1549859"/>
                    <a:gd name="connsiteX44" fmla="*/ 995680 w 1625600"/>
                    <a:gd name="connsiteY44" fmla="*/ 10160 h 1549859"/>
                    <a:gd name="connsiteX45" fmla="*/ 955040 w 1625600"/>
                    <a:gd name="connsiteY45" fmla="*/ 0 h 1549859"/>
                    <a:gd name="connsiteX46" fmla="*/ 629920 w 1625600"/>
                    <a:gd name="connsiteY46" fmla="*/ 20320 h 1549859"/>
                    <a:gd name="connsiteX47" fmla="*/ 568960 w 1625600"/>
                    <a:gd name="connsiteY47" fmla="*/ 40640 h 1549859"/>
                    <a:gd name="connsiteX48" fmla="*/ 538480 w 1625600"/>
                    <a:gd name="connsiteY48" fmla="*/ 60960 h 154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25600" h="1549859">
                      <a:moveTo>
                        <a:pt x="701040" y="60960"/>
                      </a:moveTo>
                      <a:cubicBezTo>
                        <a:pt x="588183" y="23341"/>
                        <a:pt x="643414" y="37787"/>
                        <a:pt x="396240" y="60960"/>
                      </a:cubicBezTo>
                      <a:cubicBezTo>
                        <a:pt x="378082" y="62662"/>
                        <a:pt x="362909" y="76039"/>
                        <a:pt x="345440" y="81280"/>
                      </a:cubicBezTo>
                      <a:cubicBezTo>
                        <a:pt x="328900" y="86242"/>
                        <a:pt x="311573" y="88053"/>
                        <a:pt x="294640" y="91440"/>
                      </a:cubicBezTo>
                      <a:cubicBezTo>
                        <a:pt x="267976" y="104772"/>
                        <a:pt x="197928" y="138857"/>
                        <a:pt x="182880" y="152400"/>
                      </a:cubicBezTo>
                      <a:cubicBezTo>
                        <a:pt x="168202" y="165610"/>
                        <a:pt x="165404" y="188338"/>
                        <a:pt x="152400" y="203200"/>
                      </a:cubicBezTo>
                      <a:cubicBezTo>
                        <a:pt x="58128" y="310939"/>
                        <a:pt x="170325" y="129298"/>
                        <a:pt x="71120" y="294640"/>
                      </a:cubicBezTo>
                      <a:cubicBezTo>
                        <a:pt x="60960" y="311573"/>
                        <a:pt x="48991" y="327545"/>
                        <a:pt x="40640" y="345440"/>
                      </a:cubicBezTo>
                      <a:cubicBezTo>
                        <a:pt x="25215" y="378493"/>
                        <a:pt x="0" y="447040"/>
                        <a:pt x="0" y="447040"/>
                      </a:cubicBezTo>
                      <a:cubicBezTo>
                        <a:pt x="6773" y="629920"/>
                        <a:pt x="8345" y="813067"/>
                        <a:pt x="20320" y="995680"/>
                      </a:cubicBezTo>
                      <a:cubicBezTo>
                        <a:pt x="23154" y="1038895"/>
                        <a:pt x="61321" y="1114815"/>
                        <a:pt x="81280" y="1148080"/>
                      </a:cubicBezTo>
                      <a:cubicBezTo>
                        <a:pt x="126998" y="1224277"/>
                        <a:pt x="169877" y="1261630"/>
                        <a:pt x="243840" y="1320800"/>
                      </a:cubicBezTo>
                      <a:cubicBezTo>
                        <a:pt x="272445" y="1343684"/>
                        <a:pt x="302905" y="1364620"/>
                        <a:pt x="335280" y="1381760"/>
                      </a:cubicBezTo>
                      <a:cubicBezTo>
                        <a:pt x="360853" y="1395299"/>
                        <a:pt x="390378" y="1399919"/>
                        <a:pt x="416560" y="1412240"/>
                      </a:cubicBezTo>
                      <a:cubicBezTo>
                        <a:pt x="448109" y="1427087"/>
                        <a:pt x="475626" y="1450090"/>
                        <a:pt x="508000" y="1463040"/>
                      </a:cubicBezTo>
                      <a:cubicBezTo>
                        <a:pt x="543852" y="1477381"/>
                        <a:pt x="583128" y="1481309"/>
                        <a:pt x="619760" y="1493520"/>
                      </a:cubicBezTo>
                      <a:cubicBezTo>
                        <a:pt x="788778" y="1549859"/>
                        <a:pt x="658108" y="1523618"/>
                        <a:pt x="782320" y="1544320"/>
                      </a:cubicBezTo>
                      <a:cubicBezTo>
                        <a:pt x="836507" y="1537547"/>
                        <a:pt x="892149" y="1538197"/>
                        <a:pt x="944880" y="1524000"/>
                      </a:cubicBezTo>
                      <a:cubicBezTo>
                        <a:pt x="981442" y="1514156"/>
                        <a:pt x="1012613" y="1490133"/>
                        <a:pt x="1046480" y="1473200"/>
                      </a:cubicBezTo>
                      <a:cubicBezTo>
                        <a:pt x="1060027" y="1466427"/>
                        <a:pt x="1076410" y="1463590"/>
                        <a:pt x="1087120" y="1452880"/>
                      </a:cubicBezTo>
                      <a:cubicBezTo>
                        <a:pt x="1100667" y="1439333"/>
                        <a:pt x="1113214" y="1424708"/>
                        <a:pt x="1127760" y="1412240"/>
                      </a:cubicBezTo>
                      <a:cubicBezTo>
                        <a:pt x="1137031" y="1404293"/>
                        <a:pt x="1148859" y="1399737"/>
                        <a:pt x="1158240" y="1391920"/>
                      </a:cubicBezTo>
                      <a:cubicBezTo>
                        <a:pt x="1169278" y="1382722"/>
                        <a:pt x="1177811" y="1370791"/>
                        <a:pt x="1188720" y="1361440"/>
                      </a:cubicBezTo>
                      <a:cubicBezTo>
                        <a:pt x="1201577" y="1350420"/>
                        <a:pt x="1217386" y="1342934"/>
                        <a:pt x="1229360" y="1330960"/>
                      </a:cubicBezTo>
                      <a:cubicBezTo>
                        <a:pt x="1244694" y="1315626"/>
                        <a:pt x="1253792" y="1294567"/>
                        <a:pt x="1270000" y="1280160"/>
                      </a:cubicBezTo>
                      <a:cubicBezTo>
                        <a:pt x="1284759" y="1267040"/>
                        <a:pt x="1304369" y="1260634"/>
                        <a:pt x="1320800" y="1249680"/>
                      </a:cubicBezTo>
                      <a:cubicBezTo>
                        <a:pt x="1365355" y="1219977"/>
                        <a:pt x="1408754" y="1188576"/>
                        <a:pt x="1452880" y="1158240"/>
                      </a:cubicBezTo>
                      <a:cubicBezTo>
                        <a:pt x="1462942" y="1151322"/>
                        <a:pt x="1483360" y="1137920"/>
                        <a:pt x="1483360" y="1137920"/>
                      </a:cubicBezTo>
                      <a:cubicBezTo>
                        <a:pt x="1490133" y="1124373"/>
                        <a:pt x="1495059" y="1109733"/>
                        <a:pt x="1503680" y="1097280"/>
                      </a:cubicBezTo>
                      <a:cubicBezTo>
                        <a:pt x="1525659" y="1065532"/>
                        <a:pt x="1560459" y="1041692"/>
                        <a:pt x="1574800" y="1005840"/>
                      </a:cubicBezTo>
                      <a:cubicBezTo>
                        <a:pt x="1581573" y="988907"/>
                        <a:pt x="1589353" y="972342"/>
                        <a:pt x="1595120" y="955040"/>
                      </a:cubicBezTo>
                      <a:cubicBezTo>
                        <a:pt x="1605550" y="923751"/>
                        <a:pt x="1607387" y="895810"/>
                        <a:pt x="1615440" y="863600"/>
                      </a:cubicBezTo>
                      <a:cubicBezTo>
                        <a:pt x="1618037" y="853210"/>
                        <a:pt x="1622213" y="843280"/>
                        <a:pt x="1625600" y="833120"/>
                      </a:cubicBezTo>
                      <a:cubicBezTo>
                        <a:pt x="1614408" y="698816"/>
                        <a:pt x="1623300" y="647271"/>
                        <a:pt x="1595120" y="548640"/>
                      </a:cubicBezTo>
                      <a:cubicBezTo>
                        <a:pt x="1586268" y="517659"/>
                        <a:pt x="1571734" y="483081"/>
                        <a:pt x="1554480" y="457200"/>
                      </a:cubicBezTo>
                      <a:cubicBezTo>
                        <a:pt x="1546510" y="445245"/>
                        <a:pt x="1533198" y="437758"/>
                        <a:pt x="1524000" y="426720"/>
                      </a:cubicBezTo>
                      <a:cubicBezTo>
                        <a:pt x="1516183" y="417339"/>
                        <a:pt x="1509141" y="407162"/>
                        <a:pt x="1503680" y="396240"/>
                      </a:cubicBezTo>
                      <a:cubicBezTo>
                        <a:pt x="1498891" y="386661"/>
                        <a:pt x="1500572" y="373820"/>
                        <a:pt x="1493520" y="365760"/>
                      </a:cubicBezTo>
                      <a:cubicBezTo>
                        <a:pt x="1476102" y="345854"/>
                        <a:pt x="1452221" y="332655"/>
                        <a:pt x="1432560" y="314960"/>
                      </a:cubicBezTo>
                      <a:cubicBezTo>
                        <a:pt x="1418320" y="302144"/>
                        <a:pt x="1407042" y="286082"/>
                        <a:pt x="1391920" y="274320"/>
                      </a:cubicBezTo>
                      <a:cubicBezTo>
                        <a:pt x="1376332" y="262196"/>
                        <a:pt x="1356918" y="255688"/>
                        <a:pt x="1341120" y="243840"/>
                      </a:cubicBezTo>
                      <a:cubicBezTo>
                        <a:pt x="1273741" y="193306"/>
                        <a:pt x="1354406" y="229460"/>
                        <a:pt x="1259840" y="172720"/>
                      </a:cubicBezTo>
                      <a:cubicBezTo>
                        <a:pt x="1244201" y="163337"/>
                        <a:pt x="1225973" y="159173"/>
                        <a:pt x="1209040" y="152400"/>
                      </a:cubicBezTo>
                      <a:cubicBezTo>
                        <a:pt x="1142477" y="85837"/>
                        <a:pt x="1218157" y="155091"/>
                        <a:pt x="1137920" y="101600"/>
                      </a:cubicBezTo>
                      <a:cubicBezTo>
                        <a:pt x="1058397" y="48584"/>
                        <a:pt x="1073561" y="41312"/>
                        <a:pt x="995680" y="10160"/>
                      </a:cubicBezTo>
                      <a:cubicBezTo>
                        <a:pt x="982715" y="4974"/>
                        <a:pt x="968587" y="3387"/>
                        <a:pt x="955040" y="0"/>
                      </a:cubicBezTo>
                      <a:cubicBezTo>
                        <a:pt x="935194" y="945"/>
                        <a:pt x="691291" y="9490"/>
                        <a:pt x="629920" y="20320"/>
                      </a:cubicBezTo>
                      <a:cubicBezTo>
                        <a:pt x="608827" y="24042"/>
                        <a:pt x="586782" y="28759"/>
                        <a:pt x="568960" y="40640"/>
                      </a:cubicBezTo>
                      <a:lnTo>
                        <a:pt x="538480" y="60960"/>
                      </a:lnTo>
                    </a:path>
                  </a:pathLst>
                </a:custGeom>
                <a:solidFill>
                  <a:schemeClr val="tx2">
                    <a:lumMod val="50000"/>
                  </a:schemeClr>
                </a:solid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grpSp>
          <p:sp>
            <p:nvSpPr>
              <p:cNvPr id="21548" name="Rettangolo 8"/>
              <p:cNvSpPr>
                <a:spLocks noChangeArrowheads="1"/>
              </p:cNvSpPr>
              <p:nvPr/>
            </p:nvSpPr>
            <p:spPr bwMode="auto">
              <a:xfrm rot="-748807">
                <a:off x="4214810" y="5929330"/>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21549" name="Rettangolo 9"/>
              <p:cNvSpPr>
                <a:spLocks noChangeArrowheads="1"/>
              </p:cNvSpPr>
              <p:nvPr/>
            </p:nvSpPr>
            <p:spPr bwMode="auto">
              <a:xfrm>
                <a:off x="5214942" y="5429264"/>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50" name="Rettangolo 10"/>
              <p:cNvSpPr>
                <a:spLocks noChangeArrowheads="1"/>
              </p:cNvSpPr>
              <p:nvPr/>
            </p:nvSpPr>
            <p:spPr bwMode="auto">
              <a:xfrm rot="19894779" flipV="1">
                <a:off x="4350443" y="5774434"/>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51" name="Rettangolo 11"/>
              <p:cNvSpPr>
                <a:spLocks noChangeArrowheads="1"/>
              </p:cNvSpPr>
              <p:nvPr/>
            </p:nvSpPr>
            <p:spPr bwMode="auto">
              <a:xfrm>
                <a:off x="3214678" y="5214950"/>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endParaRPr lang="it-IT" altLang="it-IT" sz="1800">
                  <a:solidFill>
                    <a:prstClr val="black"/>
                  </a:solidFill>
                </a:endParaRPr>
              </a:p>
            </p:txBody>
          </p:sp>
          <p:sp>
            <p:nvSpPr>
              <p:cNvPr id="21552" name="Rettangolo 12"/>
              <p:cNvSpPr>
                <a:spLocks noChangeArrowheads="1"/>
              </p:cNvSpPr>
              <p:nvPr/>
            </p:nvSpPr>
            <p:spPr bwMode="auto">
              <a:xfrm rot="-748807">
                <a:off x="4840768" y="5614428"/>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21553" name="Rettangolo 13"/>
              <p:cNvSpPr>
                <a:spLocks noChangeArrowheads="1"/>
              </p:cNvSpPr>
              <p:nvPr/>
            </p:nvSpPr>
            <p:spPr bwMode="auto">
              <a:xfrm rot="-748807">
                <a:off x="4534764" y="5048442"/>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21554" name="Rettangolo 14"/>
              <p:cNvSpPr>
                <a:spLocks noChangeArrowheads="1"/>
              </p:cNvSpPr>
              <p:nvPr/>
            </p:nvSpPr>
            <p:spPr bwMode="auto">
              <a:xfrm rot="-748807">
                <a:off x="3126279" y="5583630"/>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21555" name="Rettangolo 15"/>
              <p:cNvSpPr>
                <a:spLocks noChangeArrowheads="1"/>
              </p:cNvSpPr>
              <p:nvPr/>
            </p:nvSpPr>
            <p:spPr bwMode="auto">
              <a:xfrm rot="-748807">
                <a:off x="3891823" y="4977003"/>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21556" name="Rettangolo 16"/>
              <p:cNvSpPr>
                <a:spLocks noChangeArrowheads="1"/>
              </p:cNvSpPr>
              <p:nvPr/>
            </p:nvSpPr>
            <p:spPr bwMode="auto">
              <a:xfrm>
                <a:off x="2857488" y="5357826"/>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57" name="Rettangolo 17"/>
              <p:cNvSpPr>
                <a:spLocks noChangeArrowheads="1"/>
              </p:cNvSpPr>
              <p:nvPr/>
            </p:nvSpPr>
            <p:spPr bwMode="auto">
              <a:xfrm>
                <a:off x="4857752" y="5143512"/>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58" name="Rettangolo 18"/>
              <p:cNvSpPr>
                <a:spLocks noChangeArrowheads="1"/>
              </p:cNvSpPr>
              <p:nvPr/>
            </p:nvSpPr>
            <p:spPr bwMode="auto">
              <a:xfrm>
                <a:off x="3500430" y="5845750"/>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59" name="Rettangolo 19"/>
              <p:cNvSpPr>
                <a:spLocks noChangeArrowheads="1"/>
              </p:cNvSpPr>
              <p:nvPr/>
            </p:nvSpPr>
            <p:spPr bwMode="auto">
              <a:xfrm rot="20533338" flipV="1">
                <a:off x="3547425" y="5080159"/>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60" name="Rettangolo 20"/>
              <p:cNvSpPr>
                <a:spLocks noChangeArrowheads="1"/>
              </p:cNvSpPr>
              <p:nvPr/>
            </p:nvSpPr>
            <p:spPr bwMode="auto">
              <a:xfrm flipV="1">
                <a:off x="3857620" y="5857892"/>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61" name="Rettangolo 21"/>
              <p:cNvSpPr>
                <a:spLocks noChangeArrowheads="1"/>
              </p:cNvSpPr>
              <p:nvPr/>
            </p:nvSpPr>
            <p:spPr bwMode="auto">
              <a:xfrm rot="4315876" flipV="1">
                <a:off x="4611933" y="5274469"/>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62" name="Rettangolo 22"/>
              <p:cNvSpPr>
                <a:spLocks noChangeArrowheads="1"/>
              </p:cNvSpPr>
              <p:nvPr/>
            </p:nvSpPr>
            <p:spPr bwMode="auto">
              <a:xfrm rot="2366713" flipV="1">
                <a:off x="4287355" y="5083486"/>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63" name="Rettangolo 23"/>
              <p:cNvSpPr>
                <a:spLocks noChangeArrowheads="1"/>
              </p:cNvSpPr>
              <p:nvPr/>
            </p:nvSpPr>
            <p:spPr bwMode="auto">
              <a:xfrm rot="17019682" flipV="1">
                <a:off x="3394380" y="5476001"/>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grpSp>
        <p:grpSp>
          <p:nvGrpSpPr>
            <p:cNvPr id="21509" name="Gruppo 26"/>
            <p:cNvGrpSpPr>
              <a:grpSpLocks/>
            </p:cNvGrpSpPr>
            <p:nvPr/>
          </p:nvGrpSpPr>
          <p:grpSpPr bwMode="auto">
            <a:xfrm>
              <a:off x="4859338" y="549275"/>
              <a:ext cx="2476500" cy="1900238"/>
              <a:chOff x="5429256" y="1428736"/>
              <a:chExt cx="2928958" cy="2143140"/>
            </a:xfrm>
          </p:grpSpPr>
          <p:grpSp>
            <p:nvGrpSpPr>
              <p:cNvPr id="21535" name="Gruppo 27"/>
              <p:cNvGrpSpPr>
                <a:grpSpLocks/>
              </p:cNvGrpSpPr>
              <p:nvPr/>
            </p:nvGrpSpPr>
            <p:grpSpPr bwMode="auto">
              <a:xfrm>
                <a:off x="5429256" y="1428736"/>
                <a:ext cx="2928958" cy="2143140"/>
                <a:chOff x="5715008" y="1500174"/>
                <a:chExt cx="2928958" cy="2143140"/>
              </a:xfrm>
            </p:grpSpPr>
            <p:sp>
              <p:nvSpPr>
                <p:cNvPr id="38" name="Figura a mano libera 37"/>
                <p:cNvSpPr/>
                <p:nvPr/>
              </p:nvSpPr>
              <p:spPr>
                <a:xfrm>
                  <a:off x="5715008" y="1500174"/>
                  <a:ext cx="2928958" cy="2143140"/>
                </a:xfrm>
                <a:custGeom>
                  <a:avLst/>
                  <a:gdLst>
                    <a:gd name="connsiteX0" fmla="*/ 1158240 w 4297680"/>
                    <a:gd name="connsiteY0" fmla="*/ 335280 h 3210560"/>
                    <a:gd name="connsiteX1" fmla="*/ 1056640 w 4297680"/>
                    <a:gd name="connsiteY1" fmla="*/ 406400 h 3210560"/>
                    <a:gd name="connsiteX2" fmla="*/ 1016000 w 4297680"/>
                    <a:gd name="connsiteY2" fmla="*/ 426720 h 3210560"/>
                    <a:gd name="connsiteX3" fmla="*/ 944880 w 4297680"/>
                    <a:gd name="connsiteY3" fmla="*/ 457200 h 3210560"/>
                    <a:gd name="connsiteX4" fmla="*/ 914400 w 4297680"/>
                    <a:gd name="connsiteY4" fmla="*/ 487680 h 3210560"/>
                    <a:gd name="connsiteX5" fmla="*/ 873760 w 4297680"/>
                    <a:gd name="connsiteY5" fmla="*/ 508000 h 3210560"/>
                    <a:gd name="connsiteX6" fmla="*/ 843280 w 4297680"/>
                    <a:gd name="connsiteY6" fmla="*/ 528320 h 3210560"/>
                    <a:gd name="connsiteX7" fmla="*/ 802640 w 4297680"/>
                    <a:gd name="connsiteY7" fmla="*/ 548640 h 3210560"/>
                    <a:gd name="connsiteX8" fmla="*/ 731520 w 4297680"/>
                    <a:gd name="connsiteY8" fmla="*/ 599440 h 3210560"/>
                    <a:gd name="connsiteX9" fmla="*/ 670560 w 4297680"/>
                    <a:gd name="connsiteY9" fmla="*/ 629920 h 3210560"/>
                    <a:gd name="connsiteX10" fmla="*/ 640080 w 4297680"/>
                    <a:gd name="connsiteY10" fmla="*/ 660400 h 3210560"/>
                    <a:gd name="connsiteX11" fmla="*/ 558800 w 4297680"/>
                    <a:gd name="connsiteY11" fmla="*/ 701040 h 3210560"/>
                    <a:gd name="connsiteX12" fmla="*/ 508000 w 4297680"/>
                    <a:gd name="connsiteY12" fmla="*/ 751840 h 3210560"/>
                    <a:gd name="connsiteX13" fmla="*/ 406400 w 4297680"/>
                    <a:gd name="connsiteY13" fmla="*/ 812800 h 3210560"/>
                    <a:gd name="connsiteX14" fmla="*/ 375920 w 4297680"/>
                    <a:gd name="connsiteY14" fmla="*/ 853440 h 3210560"/>
                    <a:gd name="connsiteX15" fmla="*/ 274320 w 4297680"/>
                    <a:gd name="connsiteY15" fmla="*/ 904240 h 3210560"/>
                    <a:gd name="connsiteX16" fmla="*/ 213360 w 4297680"/>
                    <a:gd name="connsiteY16" fmla="*/ 965200 h 3210560"/>
                    <a:gd name="connsiteX17" fmla="*/ 193040 w 4297680"/>
                    <a:gd name="connsiteY17" fmla="*/ 995680 h 3210560"/>
                    <a:gd name="connsiteX18" fmla="*/ 132080 w 4297680"/>
                    <a:gd name="connsiteY18" fmla="*/ 1056640 h 3210560"/>
                    <a:gd name="connsiteX19" fmla="*/ 111760 w 4297680"/>
                    <a:gd name="connsiteY19" fmla="*/ 1087120 h 3210560"/>
                    <a:gd name="connsiteX20" fmla="*/ 81280 w 4297680"/>
                    <a:gd name="connsiteY20" fmla="*/ 1137920 h 3210560"/>
                    <a:gd name="connsiteX21" fmla="*/ 50800 w 4297680"/>
                    <a:gd name="connsiteY21" fmla="*/ 1178560 h 3210560"/>
                    <a:gd name="connsiteX22" fmla="*/ 40640 w 4297680"/>
                    <a:gd name="connsiteY22" fmla="*/ 1219200 h 3210560"/>
                    <a:gd name="connsiteX23" fmla="*/ 20320 w 4297680"/>
                    <a:gd name="connsiteY23" fmla="*/ 1259840 h 3210560"/>
                    <a:gd name="connsiteX24" fmla="*/ 0 w 4297680"/>
                    <a:gd name="connsiteY24" fmla="*/ 1341120 h 3210560"/>
                    <a:gd name="connsiteX25" fmla="*/ 10160 w 4297680"/>
                    <a:gd name="connsiteY25" fmla="*/ 1595120 h 3210560"/>
                    <a:gd name="connsiteX26" fmla="*/ 30480 w 4297680"/>
                    <a:gd name="connsiteY26" fmla="*/ 1625600 h 3210560"/>
                    <a:gd name="connsiteX27" fmla="*/ 50800 w 4297680"/>
                    <a:gd name="connsiteY27" fmla="*/ 1666240 h 3210560"/>
                    <a:gd name="connsiteX28" fmla="*/ 91440 w 4297680"/>
                    <a:gd name="connsiteY28" fmla="*/ 1808480 h 3210560"/>
                    <a:gd name="connsiteX29" fmla="*/ 142240 w 4297680"/>
                    <a:gd name="connsiteY29" fmla="*/ 1940560 h 3210560"/>
                    <a:gd name="connsiteX30" fmla="*/ 162560 w 4297680"/>
                    <a:gd name="connsiteY30" fmla="*/ 1971040 h 3210560"/>
                    <a:gd name="connsiteX31" fmla="*/ 386080 w 4297680"/>
                    <a:gd name="connsiteY31" fmla="*/ 2113280 h 3210560"/>
                    <a:gd name="connsiteX32" fmla="*/ 508000 w 4297680"/>
                    <a:gd name="connsiteY32" fmla="*/ 2255520 h 3210560"/>
                    <a:gd name="connsiteX33" fmla="*/ 558800 w 4297680"/>
                    <a:gd name="connsiteY33" fmla="*/ 2326640 h 3210560"/>
                    <a:gd name="connsiteX34" fmla="*/ 772160 w 4297680"/>
                    <a:gd name="connsiteY34" fmla="*/ 2479040 h 3210560"/>
                    <a:gd name="connsiteX35" fmla="*/ 853440 w 4297680"/>
                    <a:gd name="connsiteY35" fmla="*/ 2570480 h 3210560"/>
                    <a:gd name="connsiteX36" fmla="*/ 863600 w 4297680"/>
                    <a:gd name="connsiteY36" fmla="*/ 2600960 h 3210560"/>
                    <a:gd name="connsiteX37" fmla="*/ 904240 w 4297680"/>
                    <a:gd name="connsiteY37" fmla="*/ 2641600 h 3210560"/>
                    <a:gd name="connsiteX38" fmla="*/ 1087120 w 4297680"/>
                    <a:gd name="connsiteY38" fmla="*/ 2804160 h 3210560"/>
                    <a:gd name="connsiteX39" fmla="*/ 1198880 w 4297680"/>
                    <a:gd name="connsiteY39" fmla="*/ 2885440 h 3210560"/>
                    <a:gd name="connsiteX40" fmla="*/ 1493520 w 4297680"/>
                    <a:gd name="connsiteY40" fmla="*/ 3108960 h 3210560"/>
                    <a:gd name="connsiteX41" fmla="*/ 1564640 w 4297680"/>
                    <a:gd name="connsiteY41" fmla="*/ 3119120 h 3210560"/>
                    <a:gd name="connsiteX42" fmla="*/ 1635760 w 4297680"/>
                    <a:gd name="connsiteY42" fmla="*/ 3149600 h 3210560"/>
                    <a:gd name="connsiteX43" fmla="*/ 1717040 w 4297680"/>
                    <a:gd name="connsiteY43" fmla="*/ 3190240 h 3210560"/>
                    <a:gd name="connsiteX44" fmla="*/ 1808480 w 4297680"/>
                    <a:gd name="connsiteY44" fmla="*/ 3210560 h 3210560"/>
                    <a:gd name="connsiteX45" fmla="*/ 2255520 w 4297680"/>
                    <a:gd name="connsiteY45" fmla="*/ 3190240 h 3210560"/>
                    <a:gd name="connsiteX46" fmla="*/ 2336800 w 4297680"/>
                    <a:gd name="connsiteY46" fmla="*/ 3169920 h 3210560"/>
                    <a:gd name="connsiteX47" fmla="*/ 2854960 w 4297680"/>
                    <a:gd name="connsiteY47" fmla="*/ 3078480 h 3210560"/>
                    <a:gd name="connsiteX48" fmla="*/ 2976880 w 4297680"/>
                    <a:gd name="connsiteY48" fmla="*/ 3027680 h 3210560"/>
                    <a:gd name="connsiteX49" fmla="*/ 3037840 w 4297680"/>
                    <a:gd name="connsiteY49" fmla="*/ 2997200 h 3210560"/>
                    <a:gd name="connsiteX50" fmla="*/ 3108960 w 4297680"/>
                    <a:gd name="connsiteY50" fmla="*/ 2905760 h 3210560"/>
                    <a:gd name="connsiteX51" fmla="*/ 3220720 w 4297680"/>
                    <a:gd name="connsiteY51" fmla="*/ 2773680 h 3210560"/>
                    <a:gd name="connsiteX52" fmla="*/ 3291840 w 4297680"/>
                    <a:gd name="connsiteY52" fmla="*/ 2692400 h 3210560"/>
                    <a:gd name="connsiteX53" fmla="*/ 3403600 w 4297680"/>
                    <a:gd name="connsiteY53" fmla="*/ 2560320 h 3210560"/>
                    <a:gd name="connsiteX54" fmla="*/ 3434080 w 4297680"/>
                    <a:gd name="connsiteY54" fmla="*/ 2519680 h 3210560"/>
                    <a:gd name="connsiteX55" fmla="*/ 3738880 w 4297680"/>
                    <a:gd name="connsiteY55" fmla="*/ 2296160 h 3210560"/>
                    <a:gd name="connsiteX56" fmla="*/ 3870960 w 4297680"/>
                    <a:gd name="connsiteY56" fmla="*/ 2133600 h 3210560"/>
                    <a:gd name="connsiteX57" fmla="*/ 3931920 w 4297680"/>
                    <a:gd name="connsiteY57" fmla="*/ 2062480 h 3210560"/>
                    <a:gd name="connsiteX58" fmla="*/ 3972560 w 4297680"/>
                    <a:gd name="connsiteY58" fmla="*/ 1991360 h 3210560"/>
                    <a:gd name="connsiteX59" fmla="*/ 4226560 w 4297680"/>
                    <a:gd name="connsiteY59" fmla="*/ 1666240 h 3210560"/>
                    <a:gd name="connsiteX60" fmla="*/ 4287520 w 4297680"/>
                    <a:gd name="connsiteY60" fmla="*/ 1503680 h 3210560"/>
                    <a:gd name="connsiteX61" fmla="*/ 4297680 w 4297680"/>
                    <a:gd name="connsiteY61" fmla="*/ 1442720 h 3210560"/>
                    <a:gd name="connsiteX62" fmla="*/ 4257040 w 4297680"/>
                    <a:gd name="connsiteY62" fmla="*/ 1249680 h 3210560"/>
                    <a:gd name="connsiteX63" fmla="*/ 4175760 w 4297680"/>
                    <a:gd name="connsiteY63" fmla="*/ 1148080 h 3210560"/>
                    <a:gd name="connsiteX64" fmla="*/ 4124960 w 4297680"/>
                    <a:gd name="connsiteY64" fmla="*/ 1076960 h 3210560"/>
                    <a:gd name="connsiteX65" fmla="*/ 4033520 w 4297680"/>
                    <a:gd name="connsiteY65" fmla="*/ 995680 h 3210560"/>
                    <a:gd name="connsiteX66" fmla="*/ 3931920 w 4297680"/>
                    <a:gd name="connsiteY66" fmla="*/ 894080 h 3210560"/>
                    <a:gd name="connsiteX67" fmla="*/ 3901440 w 4297680"/>
                    <a:gd name="connsiteY67" fmla="*/ 863600 h 3210560"/>
                    <a:gd name="connsiteX68" fmla="*/ 3799840 w 4297680"/>
                    <a:gd name="connsiteY68" fmla="*/ 721360 h 3210560"/>
                    <a:gd name="connsiteX69" fmla="*/ 3738880 w 4297680"/>
                    <a:gd name="connsiteY69" fmla="*/ 650240 h 3210560"/>
                    <a:gd name="connsiteX70" fmla="*/ 3596640 w 4297680"/>
                    <a:gd name="connsiteY70" fmla="*/ 467360 h 3210560"/>
                    <a:gd name="connsiteX71" fmla="*/ 3444240 w 4297680"/>
                    <a:gd name="connsiteY71" fmla="*/ 355600 h 3210560"/>
                    <a:gd name="connsiteX72" fmla="*/ 3383280 w 4297680"/>
                    <a:gd name="connsiteY72" fmla="*/ 304800 h 3210560"/>
                    <a:gd name="connsiteX73" fmla="*/ 3281680 w 4297680"/>
                    <a:gd name="connsiteY73" fmla="*/ 243840 h 3210560"/>
                    <a:gd name="connsiteX74" fmla="*/ 3169920 w 4297680"/>
                    <a:gd name="connsiteY74" fmla="*/ 152400 h 3210560"/>
                    <a:gd name="connsiteX75" fmla="*/ 3017520 w 4297680"/>
                    <a:gd name="connsiteY75" fmla="*/ 91440 h 3210560"/>
                    <a:gd name="connsiteX76" fmla="*/ 2966720 w 4297680"/>
                    <a:gd name="connsiteY76" fmla="*/ 71120 h 3210560"/>
                    <a:gd name="connsiteX77" fmla="*/ 2854960 w 4297680"/>
                    <a:gd name="connsiteY77" fmla="*/ 50800 h 3210560"/>
                    <a:gd name="connsiteX78" fmla="*/ 2733040 w 4297680"/>
                    <a:gd name="connsiteY78" fmla="*/ 20320 h 3210560"/>
                    <a:gd name="connsiteX79" fmla="*/ 2641600 w 4297680"/>
                    <a:gd name="connsiteY79" fmla="*/ 0 h 3210560"/>
                    <a:gd name="connsiteX80" fmla="*/ 1960880 w 4297680"/>
                    <a:gd name="connsiteY80" fmla="*/ 20320 h 3210560"/>
                    <a:gd name="connsiteX81" fmla="*/ 1859280 w 4297680"/>
                    <a:gd name="connsiteY81" fmla="*/ 50800 h 3210560"/>
                    <a:gd name="connsiteX82" fmla="*/ 1747520 w 4297680"/>
                    <a:gd name="connsiteY82" fmla="*/ 91440 h 3210560"/>
                    <a:gd name="connsiteX83" fmla="*/ 1625600 w 4297680"/>
                    <a:gd name="connsiteY83" fmla="*/ 142240 h 3210560"/>
                    <a:gd name="connsiteX84" fmla="*/ 1584960 w 4297680"/>
                    <a:gd name="connsiteY84" fmla="*/ 182880 h 3210560"/>
                    <a:gd name="connsiteX85" fmla="*/ 1544320 w 4297680"/>
                    <a:gd name="connsiteY85" fmla="*/ 203200 h 3210560"/>
                    <a:gd name="connsiteX86" fmla="*/ 1391920 w 4297680"/>
                    <a:gd name="connsiteY86" fmla="*/ 243840 h 3210560"/>
                    <a:gd name="connsiteX87" fmla="*/ 1290320 w 4297680"/>
                    <a:gd name="connsiteY87" fmla="*/ 274320 h 3210560"/>
                    <a:gd name="connsiteX88" fmla="*/ 1178560 w 4297680"/>
                    <a:gd name="connsiteY88" fmla="*/ 294640 h 3210560"/>
                    <a:gd name="connsiteX89" fmla="*/ 1148080 w 4297680"/>
                    <a:gd name="connsiteY89" fmla="*/ 304800 h 3210560"/>
                    <a:gd name="connsiteX90" fmla="*/ 1158240 w 4297680"/>
                    <a:gd name="connsiteY90" fmla="*/ 335280 h 321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297680" h="3210560">
                      <a:moveTo>
                        <a:pt x="1158240" y="335280"/>
                      </a:moveTo>
                      <a:cubicBezTo>
                        <a:pt x="1143000" y="352213"/>
                        <a:pt x="1162018" y="329761"/>
                        <a:pt x="1056640" y="406400"/>
                      </a:cubicBezTo>
                      <a:cubicBezTo>
                        <a:pt x="1044391" y="415308"/>
                        <a:pt x="1029150" y="419206"/>
                        <a:pt x="1016000" y="426720"/>
                      </a:cubicBezTo>
                      <a:cubicBezTo>
                        <a:pt x="961428" y="457904"/>
                        <a:pt x="1011630" y="440512"/>
                        <a:pt x="944880" y="457200"/>
                      </a:cubicBezTo>
                      <a:cubicBezTo>
                        <a:pt x="934720" y="467360"/>
                        <a:pt x="926092" y="479329"/>
                        <a:pt x="914400" y="487680"/>
                      </a:cubicBezTo>
                      <a:cubicBezTo>
                        <a:pt x="902075" y="496483"/>
                        <a:pt x="886910" y="500486"/>
                        <a:pt x="873760" y="508000"/>
                      </a:cubicBezTo>
                      <a:cubicBezTo>
                        <a:pt x="863158" y="514058"/>
                        <a:pt x="853882" y="522262"/>
                        <a:pt x="843280" y="528320"/>
                      </a:cubicBezTo>
                      <a:cubicBezTo>
                        <a:pt x="830130" y="535834"/>
                        <a:pt x="815483" y="540613"/>
                        <a:pt x="802640" y="548640"/>
                      </a:cubicBezTo>
                      <a:cubicBezTo>
                        <a:pt x="760386" y="575049"/>
                        <a:pt x="770209" y="577946"/>
                        <a:pt x="731520" y="599440"/>
                      </a:cubicBezTo>
                      <a:cubicBezTo>
                        <a:pt x="711661" y="610473"/>
                        <a:pt x="689463" y="617318"/>
                        <a:pt x="670560" y="629920"/>
                      </a:cubicBezTo>
                      <a:cubicBezTo>
                        <a:pt x="658605" y="637890"/>
                        <a:pt x="652202" y="652686"/>
                        <a:pt x="640080" y="660400"/>
                      </a:cubicBezTo>
                      <a:cubicBezTo>
                        <a:pt x="614524" y="676663"/>
                        <a:pt x="580219" y="679621"/>
                        <a:pt x="558800" y="701040"/>
                      </a:cubicBezTo>
                      <a:cubicBezTo>
                        <a:pt x="541867" y="717973"/>
                        <a:pt x="527367" y="737755"/>
                        <a:pt x="508000" y="751840"/>
                      </a:cubicBezTo>
                      <a:cubicBezTo>
                        <a:pt x="440806" y="800709"/>
                        <a:pt x="458573" y="760627"/>
                        <a:pt x="406400" y="812800"/>
                      </a:cubicBezTo>
                      <a:cubicBezTo>
                        <a:pt x="394426" y="824774"/>
                        <a:pt x="388664" y="842289"/>
                        <a:pt x="375920" y="853440"/>
                      </a:cubicBezTo>
                      <a:cubicBezTo>
                        <a:pt x="347946" y="877917"/>
                        <a:pt x="307931" y="890796"/>
                        <a:pt x="274320" y="904240"/>
                      </a:cubicBezTo>
                      <a:cubicBezTo>
                        <a:pt x="254000" y="924560"/>
                        <a:pt x="229300" y="941290"/>
                        <a:pt x="213360" y="965200"/>
                      </a:cubicBezTo>
                      <a:cubicBezTo>
                        <a:pt x="206587" y="975360"/>
                        <a:pt x="201152" y="986554"/>
                        <a:pt x="193040" y="995680"/>
                      </a:cubicBezTo>
                      <a:cubicBezTo>
                        <a:pt x="173948" y="1017158"/>
                        <a:pt x="148020" y="1032730"/>
                        <a:pt x="132080" y="1056640"/>
                      </a:cubicBezTo>
                      <a:cubicBezTo>
                        <a:pt x="125307" y="1066800"/>
                        <a:pt x="118232" y="1076765"/>
                        <a:pt x="111760" y="1087120"/>
                      </a:cubicBezTo>
                      <a:cubicBezTo>
                        <a:pt x="101294" y="1103866"/>
                        <a:pt x="92234" y="1121489"/>
                        <a:pt x="81280" y="1137920"/>
                      </a:cubicBezTo>
                      <a:cubicBezTo>
                        <a:pt x="71887" y="1152009"/>
                        <a:pt x="60960" y="1165013"/>
                        <a:pt x="50800" y="1178560"/>
                      </a:cubicBezTo>
                      <a:cubicBezTo>
                        <a:pt x="47413" y="1192107"/>
                        <a:pt x="45543" y="1206125"/>
                        <a:pt x="40640" y="1219200"/>
                      </a:cubicBezTo>
                      <a:cubicBezTo>
                        <a:pt x="35322" y="1233381"/>
                        <a:pt x="25109" y="1245472"/>
                        <a:pt x="20320" y="1259840"/>
                      </a:cubicBezTo>
                      <a:cubicBezTo>
                        <a:pt x="11489" y="1286334"/>
                        <a:pt x="0" y="1341120"/>
                        <a:pt x="0" y="1341120"/>
                      </a:cubicBezTo>
                      <a:cubicBezTo>
                        <a:pt x="3387" y="1425787"/>
                        <a:pt x="1133" y="1510868"/>
                        <a:pt x="10160" y="1595120"/>
                      </a:cubicBezTo>
                      <a:cubicBezTo>
                        <a:pt x="11461" y="1607261"/>
                        <a:pt x="24422" y="1614998"/>
                        <a:pt x="30480" y="1625600"/>
                      </a:cubicBezTo>
                      <a:cubicBezTo>
                        <a:pt x="37994" y="1638750"/>
                        <a:pt x="44027" y="1652693"/>
                        <a:pt x="50800" y="1666240"/>
                      </a:cubicBezTo>
                      <a:cubicBezTo>
                        <a:pt x="67198" y="1797427"/>
                        <a:pt x="45903" y="1700330"/>
                        <a:pt x="91440" y="1808480"/>
                      </a:cubicBezTo>
                      <a:cubicBezTo>
                        <a:pt x="109745" y="1851954"/>
                        <a:pt x="123333" y="1897344"/>
                        <a:pt x="142240" y="1940560"/>
                      </a:cubicBezTo>
                      <a:cubicBezTo>
                        <a:pt x="147134" y="1951747"/>
                        <a:pt x="152482" y="1964145"/>
                        <a:pt x="162560" y="1971040"/>
                      </a:cubicBezTo>
                      <a:cubicBezTo>
                        <a:pt x="183899" y="1985640"/>
                        <a:pt x="338336" y="2062727"/>
                        <a:pt x="386080" y="2113280"/>
                      </a:cubicBezTo>
                      <a:cubicBezTo>
                        <a:pt x="428958" y="2158680"/>
                        <a:pt x="471703" y="2204705"/>
                        <a:pt x="508000" y="2255520"/>
                      </a:cubicBezTo>
                      <a:cubicBezTo>
                        <a:pt x="524933" y="2279227"/>
                        <a:pt x="538200" y="2306040"/>
                        <a:pt x="558800" y="2326640"/>
                      </a:cubicBezTo>
                      <a:cubicBezTo>
                        <a:pt x="616766" y="2384606"/>
                        <a:pt x="709221" y="2430910"/>
                        <a:pt x="772160" y="2479040"/>
                      </a:cubicBezTo>
                      <a:cubicBezTo>
                        <a:pt x="808958" y="2507180"/>
                        <a:pt x="826959" y="2535172"/>
                        <a:pt x="853440" y="2570480"/>
                      </a:cubicBezTo>
                      <a:cubicBezTo>
                        <a:pt x="856827" y="2580640"/>
                        <a:pt x="857375" y="2592245"/>
                        <a:pt x="863600" y="2600960"/>
                      </a:cubicBezTo>
                      <a:cubicBezTo>
                        <a:pt x="874735" y="2616549"/>
                        <a:pt x="890064" y="2628713"/>
                        <a:pt x="904240" y="2641600"/>
                      </a:cubicBezTo>
                      <a:cubicBezTo>
                        <a:pt x="964591" y="2696464"/>
                        <a:pt x="1021158" y="2756188"/>
                        <a:pt x="1087120" y="2804160"/>
                      </a:cubicBezTo>
                      <a:cubicBezTo>
                        <a:pt x="1124373" y="2831253"/>
                        <a:pt x="1162807" y="2856794"/>
                        <a:pt x="1198880" y="2885440"/>
                      </a:cubicBezTo>
                      <a:cubicBezTo>
                        <a:pt x="1200520" y="2886742"/>
                        <a:pt x="1398307" y="3079664"/>
                        <a:pt x="1493520" y="3108960"/>
                      </a:cubicBezTo>
                      <a:cubicBezTo>
                        <a:pt x="1516408" y="3116003"/>
                        <a:pt x="1540933" y="3115733"/>
                        <a:pt x="1564640" y="3119120"/>
                      </a:cubicBezTo>
                      <a:cubicBezTo>
                        <a:pt x="1588347" y="3129280"/>
                        <a:pt x="1612388" y="3138693"/>
                        <a:pt x="1635760" y="3149600"/>
                      </a:cubicBezTo>
                      <a:cubicBezTo>
                        <a:pt x="1663209" y="3162410"/>
                        <a:pt x="1688476" y="3180158"/>
                        <a:pt x="1717040" y="3190240"/>
                      </a:cubicBezTo>
                      <a:cubicBezTo>
                        <a:pt x="1746483" y="3200632"/>
                        <a:pt x="1778000" y="3203787"/>
                        <a:pt x="1808480" y="3210560"/>
                      </a:cubicBezTo>
                      <a:cubicBezTo>
                        <a:pt x="1957493" y="3203787"/>
                        <a:pt x="2106792" y="3201681"/>
                        <a:pt x="2255520" y="3190240"/>
                      </a:cubicBezTo>
                      <a:cubicBezTo>
                        <a:pt x="2283365" y="3188098"/>
                        <a:pt x="2309346" y="3175039"/>
                        <a:pt x="2336800" y="3169920"/>
                      </a:cubicBezTo>
                      <a:lnTo>
                        <a:pt x="2854960" y="3078480"/>
                      </a:lnTo>
                      <a:cubicBezTo>
                        <a:pt x="2895600" y="3061547"/>
                        <a:pt x="2936648" y="3045561"/>
                        <a:pt x="2976880" y="3027680"/>
                      </a:cubicBezTo>
                      <a:cubicBezTo>
                        <a:pt x="2997640" y="3018453"/>
                        <a:pt x="3021146" y="3012609"/>
                        <a:pt x="3037840" y="2997200"/>
                      </a:cubicBezTo>
                      <a:cubicBezTo>
                        <a:pt x="3066214" y="2971009"/>
                        <a:pt x="3081656" y="2933064"/>
                        <a:pt x="3108960" y="2905760"/>
                      </a:cubicBezTo>
                      <a:cubicBezTo>
                        <a:pt x="3265116" y="2749604"/>
                        <a:pt x="3112119" y="2911900"/>
                        <a:pt x="3220720" y="2773680"/>
                      </a:cubicBezTo>
                      <a:cubicBezTo>
                        <a:pt x="3242962" y="2745372"/>
                        <a:pt x="3269351" y="2720512"/>
                        <a:pt x="3291840" y="2692400"/>
                      </a:cubicBezTo>
                      <a:cubicBezTo>
                        <a:pt x="3498394" y="2434207"/>
                        <a:pt x="3184880" y="2803342"/>
                        <a:pt x="3403600" y="2560320"/>
                      </a:cubicBezTo>
                      <a:cubicBezTo>
                        <a:pt x="3414928" y="2547734"/>
                        <a:pt x="3420714" y="2530076"/>
                        <a:pt x="3434080" y="2519680"/>
                      </a:cubicBezTo>
                      <a:cubicBezTo>
                        <a:pt x="3527128" y="2447309"/>
                        <a:pt x="3659725" y="2386623"/>
                        <a:pt x="3738880" y="2296160"/>
                      </a:cubicBezTo>
                      <a:cubicBezTo>
                        <a:pt x="3900561" y="2111381"/>
                        <a:pt x="3724186" y="2317068"/>
                        <a:pt x="3870960" y="2133600"/>
                      </a:cubicBezTo>
                      <a:cubicBezTo>
                        <a:pt x="3890465" y="2109219"/>
                        <a:pt x="3913772" y="2087888"/>
                        <a:pt x="3931920" y="2062480"/>
                      </a:cubicBezTo>
                      <a:cubicBezTo>
                        <a:pt x="3947790" y="2040262"/>
                        <a:pt x="3956177" y="2013203"/>
                        <a:pt x="3972560" y="1991360"/>
                      </a:cubicBezTo>
                      <a:cubicBezTo>
                        <a:pt x="4059240" y="1875786"/>
                        <a:pt x="4169617" y="1818088"/>
                        <a:pt x="4226560" y="1666240"/>
                      </a:cubicBezTo>
                      <a:lnTo>
                        <a:pt x="4287520" y="1503680"/>
                      </a:lnTo>
                      <a:cubicBezTo>
                        <a:pt x="4290907" y="1483360"/>
                        <a:pt x="4297680" y="1463320"/>
                        <a:pt x="4297680" y="1442720"/>
                      </a:cubicBezTo>
                      <a:cubicBezTo>
                        <a:pt x="4297680" y="1381147"/>
                        <a:pt x="4290769" y="1304873"/>
                        <a:pt x="4257040" y="1249680"/>
                      </a:cubicBezTo>
                      <a:cubicBezTo>
                        <a:pt x="4234424" y="1212673"/>
                        <a:pt x="4200969" y="1183372"/>
                        <a:pt x="4175760" y="1148080"/>
                      </a:cubicBezTo>
                      <a:cubicBezTo>
                        <a:pt x="4158827" y="1124373"/>
                        <a:pt x="4144838" y="1098258"/>
                        <a:pt x="4124960" y="1076960"/>
                      </a:cubicBezTo>
                      <a:cubicBezTo>
                        <a:pt x="4097134" y="1047147"/>
                        <a:pt x="4063125" y="1023727"/>
                        <a:pt x="4033520" y="995680"/>
                      </a:cubicBezTo>
                      <a:cubicBezTo>
                        <a:pt x="3998751" y="962741"/>
                        <a:pt x="3965787" y="927947"/>
                        <a:pt x="3931920" y="894080"/>
                      </a:cubicBezTo>
                      <a:cubicBezTo>
                        <a:pt x="3921760" y="883920"/>
                        <a:pt x="3909410" y="875555"/>
                        <a:pt x="3901440" y="863600"/>
                      </a:cubicBezTo>
                      <a:cubicBezTo>
                        <a:pt x="3860189" y="801724"/>
                        <a:pt x="3850249" y="784371"/>
                        <a:pt x="3799840" y="721360"/>
                      </a:cubicBezTo>
                      <a:cubicBezTo>
                        <a:pt x="3780335" y="696979"/>
                        <a:pt x="3757614" y="675219"/>
                        <a:pt x="3738880" y="650240"/>
                      </a:cubicBezTo>
                      <a:cubicBezTo>
                        <a:pt x="3677178" y="567971"/>
                        <a:pt x="3725681" y="561990"/>
                        <a:pt x="3596640" y="467360"/>
                      </a:cubicBezTo>
                      <a:cubicBezTo>
                        <a:pt x="3545840" y="430107"/>
                        <a:pt x="3492635" y="395929"/>
                        <a:pt x="3444240" y="355600"/>
                      </a:cubicBezTo>
                      <a:cubicBezTo>
                        <a:pt x="3423920" y="338667"/>
                        <a:pt x="3405076" y="319785"/>
                        <a:pt x="3383280" y="304800"/>
                      </a:cubicBezTo>
                      <a:cubicBezTo>
                        <a:pt x="3350734" y="282425"/>
                        <a:pt x="3309607" y="271767"/>
                        <a:pt x="3281680" y="243840"/>
                      </a:cubicBezTo>
                      <a:cubicBezTo>
                        <a:pt x="3240222" y="202382"/>
                        <a:pt x="3226547" y="184252"/>
                        <a:pt x="3169920" y="152400"/>
                      </a:cubicBezTo>
                      <a:cubicBezTo>
                        <a:pt x="3102836" y="114665"/>
                        <a:pt x="3081914" y="114856"/>
                        <a:pt x="3017520" y="91440"/>
                      </a:cubicBezTo>
                      <a:cubicBezTo>
                        <a:pt x="3000380" y="85207"/>
                        <a:pt x="2984189" y="76361"/>
                        <a:pt x="2966720" y="71120"/>
                      </a:cubicBezTo>
                      <a:cubicBezTo>
                        <a:pt x="2940306" y="63196"/>
                        <a:pt x="2879766" y="56312"/>
                        <a:pt x="2854960" y="50800"/>
                      </a:cubicBezTo>
                      <a:cubicBezTo>
                        <a:pt x="2814067" y="41713"/>
                        <a:pt x="2773792" y="30023"/>
                        <a:pt x="2733040" y="20320"/>
                      </a:cubicBezTo>
                      <a:cubicBezTo>
                        <a:pt x="2702666" y="13088"/>
                        <a:pt x="2672080" y="6773"/>
                        <a:pt x="2641600" y="0"/>
                      </a:cubicBezTo>
                      <a:lnTo>
                        <a:pt x="1960880" y="20320"/>
                      </a:lnTo>
                      <a:cubicBezTo>
                        <a:pt x="1889151" y="23268"/>
                        <a:pt x="1915279" y="28400"/>
                        <a:pt x="1859280" y="50800"/>
                      </a:cubicBezTo>
                      <a:cubicBezTo>
                        <a:pt x="1768383" y="87159"/>
                        <a:pt x="1828966" y="54419"/>
                        <a:pt x="1747520" y="91440"/>
                      </a:cubicBezTo>
                      <a:cubicBezTo>
                        <a:pt x="1637358" y="141514"/>
                        <a:pt x="1736439" y="105294"/>
                        <a:pt x="1625600" y="142240"/>
                      </a:cubicBezTo>
                      <a:cubicBezTo>
                        <a:pt x="1612053" y="155787"/>
                        <a:pt x="1600286" y="171385"/>
                        <a:pt x="1584960" y="182880"/>
                      </a:cubicBezTo>
                      <a:cubicBezTo>
                        <a:pt x="1572843" y="191967"/>
                        <a:pt x="1558301" y="197375"/>
                        <a:pt x="1544320" y="203200"/>
                      </a:cubicBezTo>
                      <a:cubicBezTo>
                        <a:pt x="1456398" y="239834"/>
                        <a:pt x="1478625" y="231454"/>
                        <a:pt x="1391920" y="243840"/>
                      </a:cubicBezTo>
                      <a:cubicBezTo>
                        <a:pt x="1353043" y="256799"/>
                        <a:pt x="1328707" y="266643"/>
                        <a:pt x="1290320" y="274320"/>
                      </a:cubicBezTo>
                      <a:cubicBezTo>
                        <a:pt x="1245029" y="283378"/>
                        <a:pt x="1222147" y="283743"/>
                        <a:pt x="1178560" y="294640"/>
                      </a:cubicBezTo>
                      <a:cubicBezTo>
                        <a:pt x="1168170" y="297237"/>
                        <a:pt x="1158240" y="301413"/>
                        <a:pt x="1148080" y="304800"/>
                      </a:cubicBezTo>
                      <a:cubicBezTo>
                        <a:pt x="1125103" y="339265"/>
                        <a:pt x="1173480" y="318347"/>
                        <a:pt x="1158240" y="335280"/>
                      </a:cubicBezTo>
                      <a:close/>
                    </a:path>
                  </a:pathLst>
                </a:cu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9" name="Figura a mano libera 38"/>
                <p:cNvSpPr/>
                <p:nvPr/>
              </p:nvSpPr>
              <p:spPr>
                <a:xfrm>
                  <a:off x="6488553" y="2071320"/>
                  <a:ext cx="1226031" cy="873728"/>
                </a:xfrm>
                <a:custGeom>
                  <a:avLst/>
                  <a:gdLst>
                    <a:gd name="connsiteX0" fmla="*/ 701040 w 1625600"/>
                    <a:gd name="connsiteY0" fmla="*/ 60960 h 1549859"/>
                    <a:gd name="connsiteX1" fmla="*/ 396240 w 1625600"/>
                    <a:gd name="connsiteY1" fmla="*/ 60960 h 1549859"/>
                    <a:gd name="connsiteX2" fmla="*/ 345440 w 1625600"/>
                    <a:gd name="connsiteY2" fmla="*/ 81280 h 1549859"/>
                    <a:gd name="connsiteX3" fmla="*/ 294640 w 1625600"/>
                    <a:gd name="connsiteY3" fmla="*/ 91440 h 1549859"/>
                    <a:gd name="connsiteX4" fmla="*/ 182880 w 1625600"/>
                    <a:gd name="connsiteY4" fmla="*/ 152400 h 1549859"/>
                    <a:gd name="connsiteX5" fmla="*/ 152400 w 1625600"/>
                    <a:gd name="connsiteY5" fmla="*/ 203200 h 1549859"/>
                    <a:gd name="connsiteX6" fmla="*/ 71120 w 1625600"/>
                    <a:gd name="connsiteY6" fmla="*/ 294640 h 1549859"/>
                    <a:gd name="connsiteX7" fmla="*/ 40640 w 1625600"/>
                    <a:gd name="connsiteY7" fmla="*/ 345440 h 1549859"/>
                    <a:gd name="connsiteX8" fmla="*/ 0 w 1625600"/>
                    <a:gd name="connsiteY8" fmla="*/ 447040 h 1549859"/>
                    <a:gd name="connsiteX9" fmla="*/ 20320 w 1625600"/>
                    <a:gd name="connsiteY9" fmla="*/ 995680 h 1549859"/>
                    <a:gd name="connsiteX10" fmla="*/ 81280 w 1625600"/>
                    <a:gd name="connsiteY10" fmla="*/ 1148080 h 1549859"/>
                    <a:gd name="connsiteX11" fmla="*/ 243840 w 1625600"/>
                    <a:gd name="connsiteY11" fmla="*/ 1320800 h 1549859"/>
                    <a:gd name="connsiteX12" fmla="*/ 335280 w 1625600"/>
                    <a:gd name="connsiteY12" fmla="*/ 1381760 h 1549859"/>
                    <a:gd name="connsiteX13" fmla="*/ 416560 w 1625600"/>
                    <a:gd name="connsiteY13" fmla="*/ 1412240 h 1549859"/>
                    <a:gd name="connsiteX14" fmla="*/ 508000 w 1625600"/>
                    <a:gd name="connsiteY14" fmla="*/ 1463040 h 1549859"/>
                    <a:gd name="connsiteX15" fmla="*/ 619760 w 1625600"/>
                    <a:gd name="connsiteY15" fmla="*/ 1493520 h 1549859"/>
                    <a:gd name="connsiteX16" fmla="*/ 782320 w 1625600"/>
                    <a:gd name="connsiteY16" fmla="*/ 1544320 h 1549859"/>
                    <a:gd name="connsiteX17" fmla="*/ 944880 w 1625600"/>
                    <a:gd name="connsiteY17" fmla="*/ 1524000 h 1549859"/>
                    <a:gd name="connsiteX18" fmla="*/ 1046480 w 1625600"/>
                    <a:gd name="connsiteY18" fmla="*/ 1473200 h 1549859"/>
                    <a:gd name="connsiteX19" fmla="*/ 1087120 w 1625600"/>
                    <a:gd name="connsiteY19" fmla="*/ 1452880 h 1549859"/>
                    <a:gd name="connsiteX20" fmla="*/ 1127760 w 1625600"/>
                    <a:gd name="connsiteY20" fmla="*/ 1412240 h 1549859"/>
                    <a:gd name="connsiteX21" fmla="*/ 1158240 w 1625600"/>
                    <a:gd name="connsiteY21" fmla="*/ 1391920 h 1549859"/>
                    <a:gd name="connsiteX22" fmla="*/ 1188720 w 1625600"/>
                    <a:gd name="connsiteY22" fmla="*/ 1361440 h 1549859"/>
                    <a:gd name="connsiteX23" fmla="*/ 1229360 w 1625600"/>
                    <a:gd name="connsiteY23" fmla="*/ 1330960 h 1549859"/>
                    <a:gd name="connsiteX24" fmla="*/ 1270000 w 1625600"/>
                    <a:gd name="connsiteY24" fmla="*/ 1280160 h 1549859"/>
                    <a:gd name="connsiteX25" fmla="*/ 1320800 w 1625600"/>
                    <a:gd name="connsiteY25" fmla="*/ 1249680 h 1549859"/>
                    <a:gd name="connsiteX26" fmla="*/ 1452880 w 1625600"/>
                    <a:gd name="connsiteY26" fmla="*/ 1158240 h 1549859"/>
                    <a:gd name="connsiteX27" fmla="*/ 1483360 w 1625600"/>
                    <a:gd name="connsiteY27" fmla="*/ 1137920 h 1549859"/>
                    <a:gd name="connsiteX28" fmla="*/ 1503680 w 1625600"/>
                    <a:gd name="connsiteY28" fmla="*/ 1097280 h 1549859"/>
                    <a:gd name="connsiteX29" fmla="*/ 1574800 w 1625600"/>
                    <a:gd name="connsiteY29" fmla="*/ 1005840 h 1549859"/>
                    <a:gd name="connsiteX30" fmla="*/ 1595120 w 1625600"/>
                    <a:gd name="connsiteY30" fmla="*/ 955040 h 1549859"/>
                    <a:gd name="connsiteX31" fmla="*/ 1615440 w 1625600"/>
                    <a:gd name="connsiteY31" fmla="*/ 863600 h 1549859"/>
                    <a:gd name="connsiteX32" fmla="*/ 1625600 w 1625600"/>
                    <a:gd name="connsiteY32" fmla="*/ 833120 h 1549859"/>
                    <a:gd name="connsiteX33" fmla="*/ 1595120 w 1625600"/>
                    <a:gd name="connsiteY33" fmla="*/ 548640 h 1549859"/>
                    <a:gd name="connsiteX34" fmla="*/ 1554480 w 1625600"/>
                    <a:gd name="connsiteY34" fmla="*/ 457200 h 1549859"/>
                    <a:gd name="connsiteX35" fmla="*/ 1524000 w 1625600"/>
                    <a:gd name="connsiteY35" fmla="*/ 426720 h 1549859"/>
                    <a:gd name="connsiteX36" fmla="*/ 1503680 w 1625600"/>
                    <a:gd name="connsiteY36" fmla="*/ 396240 h 1549859"/>
                    <a:gd name="connsiteX37" fmla="*/ 1493520 w 1625600"/>
                    <a:gd name="connsiteY37" fmla="*/ 365760 h 1549859"/>
                    <a:gd name="connsiteX38" fmla="*/ 1432560 w 1625600"/>
                    <a:gd name="connsiteY38" fmla="*/ 314960 h 1549859"/>
                    <a:gd name="connsiteX39" fmla="*/ 1391920 w 1625600"/>
                    <a:gd name="connsiteY39" fmla="*/ 274320 h 1549859"/>
                    <a:gd name="connsiteX40" fmla="*/ 1341120 w 1625600"/>
                    <a:gd name="connsiteY40" fmla="*/ 243840 h 1549859"/>
                    <a:gd name="connsiteX41" fmla="*/ 1259840 w 1625600"/>
                    <a:gd name="connsiteY41" fmla="*/ 172720 h 1549859"/>
                    <a:gd name="connsiteX42" fmla="*/ 1209040 w 1625600"/>
                    <a:gd name="connsiteY42" fmla="*/ 152400 h 1549859"/>
                    <a:gd name="connsiteX43" fmla="*/ 1137920 w 1625600"/>
                    <a:gd name="connsiteY43" fmla="*/ 101600 h 1549859"/>
                    <a:gd name="connsiteX44" fmla="*/ 995680 w 1625600"/>
                    <a:gd name="connsiteY44" fmla="*/ 10160 h 1549859"/>
                    <a:gd name="connsiteX45" fmla="*/ 955040 w 1625600"/>
                    <a:gd name="connsiteY45" fmla="*/ 0 h 1549859"/>
                    <a:gd name="connsiteX46" fmla="*/ 629920 w 1625600"/>
                    <a:gd name="connsiteY46" fmla="*/ 20320 h 1549859"/>
                    <a:gd name="connsiteX47" fmla="*/ 568960 w 1625600"/>
                    <a:gd name="connsiteY47" fmla="*/ 40640 h 1549859"/>
                    <a:gd name="connsiteX48" fmla="*/ 538480 w 1625600"/>
                    <a:gd name="connsiteY48" fmla="*/ 60960 h 154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25600" h="1549859">
                      <a:moveTo>
                        <a:pt x="701040" y="60960"/>
                      </a:moveTo>
                      <a:cubicBezTo>
                        <a:pt x="588183" y="23341"/>
                        <a:pt x="643414" y="37787"/>
                        <a:pt x="396240" y="60960"/>
                      </a:cubicBezTo>
                      <a:cubicBezTo>
                        <a:pt x="378082" y="62662"/>
                        <a:pt x="362909" y="76039"/>
                        <a:pt x="345440" y="81280"/>
                      </a:cubicBezTo>
                      <a:cubicBezTo>
                        <a:pt x="328900" y="86242"/>
                        <a:pt x="311573" y="88053"/>
                        <a:pt x="294640" y="91440"/>
                      </a:cubicBezTo>
                      <a:cubicBezTo>
                        <a:pt x="267976" y="104772"/>
                        <a:pt x="197928" y="138857"/>
                        <a:pt x="182880" y="152400"/>
                      </a:cubicBezTo>
                      <a:cubicBezTo>
                        <a:pt x="168202" y="165610"/>
                        <a:pt x="165404" y="188338"/>
                        <a:pt x="152400" y="203200"/>
                      </a:cubicBezTo>
                      <a:cubicBezTo>
                        <a:pt x="58128" y="310939"/>
                        <a:pt x="170325" y="129298"/>
                        <a:pt x="71120" y="294640"/>
                      </a:cubicBezTo>
                      <a:cubicBezTo>
                        <a:pt x="60960" y="311573"/>
                        <a:pt x="48991" y="327545"/>
                        <a:pt x="40640" y="345440"/>
                      </a:cubicBezTo>
                      <a:cubicBezTo>
                        <a:pt x="25215" y="378493"/>
                        <a:pt x="0" y="447040"/>
                        <a:pt x="0" y="447040"/>
                      </a:cubicBezTo>
                      <a:cubicBezTo>
                        <a:pt x="6773" y="629920"/>
                        <a:pt x="8345" y="813067"/>
                        <a:pt x="20320" y="995680"/>
                      </a:cubicBezTo>
                      <a:cubicBezTo>
                        <a:pt x="23154" y="1038895"/>
                        <a:pt x="61321" y="1114815"/>
                        <a:pt x="81280" y="1148080"/>
                      </a:cubicBezTo>
                      <a:cubicBezTo>
                        <a:pt x="126998" y="1224277"/>
                        <a:pt x="169877" y="1261630"/>
                        <a:pt x="243840" y="1320800"/>
                      </a:cubicBezTo>
                      <a:cubicBezTo>
                        <a:pt x="272445" y="1343684"/>
                        <a:pt x="302905" y="1364620"/>
                        <a:pt x="335280" y="1381760"/>
                      </a:cubicBezTo>
                      <a:cubicBezTo>
                        <a:pt x="360853" y="1395299"/>
                        <a:pt x="390378" y="1399919"/>
                        <a:pt x="416560" y="1412240"/>
                      </a:cubicBezTo>
                      <a:cubicBezTo>
                        <a:pt x="448109" y="1427087"/>
                        <a:pt x="475626" y="1450090"/>
                        <a:pt x="508000" y="1463040"/>
                      </a:cubicBezTo>
                      <a:cubicBezTo>
                        <a:pt x="543852" y="1477381"/>
                        <a:pt x="583128" y="1481309"/>
                        <a:pt x="619760" y="1493520"/>
                      </a:cubicBezTo>
                      <a:cubicBezTo>
                        <a:pt x="788778" y="1549859"/>
                        <a:pt x="658108" y="1523618"/>
                        <a:pt x="782320" y="1544320"/>
                      </a:cubicBezTo>
                      <a:cubicBezTo>
                        <a:pt x="836507" y="1537547"/>
                        <a:pt x="892149" y="1538197"/>
                        <a:pt x="944880" y="1524000"/>
                      </a:cubicBezTo>
                      <a:cubicBezTo>
                        <a:pt x="981442" y="1514156"/>
                        <a:pt x="1012613" y="1490133"/>
                        <a:pt x="1046480" y="1473200"/>
                      </a:cubicBezTo>
                      <a:cubicBezTo>
                        <a:pt x="1060027" y="1466427"/>
                        <a:pt x="1076410" y="1463590"/>
                        <a:pt x="1087120" y="1452880"/>
                      </a:cubicBezTo>
                      <a:cubicBezTo>
                        <a:pt x="1100667" y="1439333"/>
                        <a:pt x="1113214" y="1424708"/>
                        <a:pt x="1127760" y="1412240"/>
                      </a:cubicBezTo>
                      <a:cubicBezTo>
                        <a:pt x="1137031" y="1404293"/>
                        <a:pt x="1148859" y="1399737"/>
                        <a:pt x="1158240" y="1391920"/>
                      </a:cubicBezTo>
                      <a:cubicBezTo>
                        <a:pt x="1169278" y="1382722"/>
                        <a:pt x="1177811" y="1370791"/>
                        <a:pt x="1188720" y="1361440"/>
                      </a:cubicBezTo>
                      <a:cubicBezTo>
                        <a:pt x="1201577" y="1350420"/>
                        <a:pt x="1217386" y="1342934"/>
                        <a:pt x="1229360" y="1330960"/>
                      </a:cubicBezTo>
                      <a:cubicBezTo>
                        <a:pt x="1244694" y="1315626"/>
                        <a:pt x="1253792" y="1294567"/>
                        <a:pt x="1270000" y="1280160"/>
                      </a:cubicBezTo>
                      <a:cubicBezTo>
                        <a:pt x="1284759" y="1267040"/>
                        <a:pt x="1304369" y="1260634"/>
                        <a:pt x="1320800" y="1249680"/>
                      </a:cubicBezTo>
                      <a:cubicBezTo>
                        <a:pt x="1365355" y="1219977"/>
                        <a:pt x="1408754" y="1188576"/>
                        <a:pt x="1452880" y="1158240"/>
                      </a:cubicBezTo>
                      <a:cubicBezTo>
                        <a:pt x="1462942" y="1151322"/>
                        <a:pt x="1483360" y="1137920"/>
                        <a:pt x="1483360" y="1137920"/>
                      </a:cubicBezTo>
                      <a:cubicBezTo>
                        <a:pt x="1490133" y="1124373"/>
                        <a:pt x="1495059" y="1109733"/>
                        <a:pt x="1503680" y="1097280"/>
                      </a:cubicBezTo>
                      <a:cubicBezTo>
                        <a:pt x="1525659" y="1065532"/>
                        <a:pt x="1560459" y="1041692"/>
                        <a:pt x="1574800" y="1005840"/>
                      </a:cubicBezTo>
                      <a:cubicBezTo>
                        <a:pt x="1581573" y="988907"/>
                        <a:pt x="1589353" y="972342"/>
                        <a:pt x="1595120" y="955040"/>
                      </a:cubicBezTo>
                      <a:cubicBezTo>
                        <a:pt x="1605550" y="923751"/>
                        <a:pt x="1607387" y="895810"/>
                        <a:pt x="1615440" y="863600"/>
                      </a:cubicBezTo>
                      <a:cubicBezTo>
                        <a:pt x="1618037" y="853210"/>
                        <a:pt x="1622213" y="843280"/>
                        <a:pt x="1625600" y="833120"/>
                      </a:cubicBezTo>
                      <a:cubicBezTo>
                        <a:pt x="1614408" y="698816"/>
                        <a:pt x="1623300" y="647271"/>
                        <a:pt x="1595120" y="548640"/>
                      </a:cubicBezTo>
                      <a:cubicBezTo>
                        <a:pt x="1586268" y="517659"/>
                        <a:pt x="1571734" y="483081"/>
                        <a:pt x="1554480" y="457200"/>
                      </a:cubicBezTo>
                      <a:cubicBezTo>
                        <a:pt x="1546510" y="445245"/>
                        <a:pt x="1533198" y="437758"/>
                        <a:pt x="1524000" y="426720"/>
                      </a:cubicBezTo>
                      <a:cubicBezTo>
                        <a:pt x="1516183" y="417339"/>
                        <a:pt x="1509141" y="407162"/>
                        <a:pt x="1503680" y="396240"/>
                      </a:cubicBezTo>
                      <a:cubicBezTo>
                        <a:pt x="1498891" y="386661"/>
                        <a:pt x="1500572" y="373820"/>
                        <a:pt x="1493520" y="365760"/>
                      </a:cubicBezTo>
                      <a:cubicBezTo>
                        <a:pt x="1476102" y="345854"/>
                        <a:pt x="1452221" y="332655"/>
                        <a:pt x="1432560" y="314960"/>
                      </a:cubicBezTo>
                      <a:cubicBezTo>
                        <a:pt x="1418320" y="302144"/>
                        <a:pt x="1407042" y="286082"/>
                        <a:pt x="1391920" y="274320"/>
                      </a:cubicBezTo>
                      <a:cubicBezTo>
                        <a:pt x="1376332" y="262196"/>
                        <a:pt x="1356918" y="255688"/>
                        <a:pt x="1341120" y="243840"/>
                      </a:cubicBezTo>
                      <a:cubicBezTo>
                        <a:pt x="1273741" y="193306"/>
                        <a:pt x="1354406" y="229460"/>
                        <a:pt x="1259840" y="172720"/>
                      </a:cubicBezTo>
                      <a:cubicBezTo>
                        <a:pt x="1244201" y="163337"/>
                        <a:pt x="1225973" y="159173"/>
                        <a:pt x="1209040" y="152400"/>
                      </a:cubicBezTo>
                      <a:cubicBezTo>
                        <a:pt x="1142477" y="85837"/>
                        <a:pt x="1218157" y="155091"/>
                        <a:pt x="1137920" y="101600"/>
                      </a:cubicBezTo>
                      <a:cubicBezTo>
                        <a:pt x="1058397" y="48584"/>
                        <a:pt x="1073561" y="41312"/>
                        <a:pt x="995680" y="10160"/>
                      </a:cubicBezTo>
                      <a:cubicBezTo>
                        <a:pt x="982715" y="4974"/>
                        <a:pt x="968587" y="3387"/>
                        <a:pt x="955040" y="0"/>
                      </a:cubicBezTo>
                      <a:cubicBezTo>
                        <a:pt x="935194" y="945"/>
                        <a:pt x="691291" y="9490"/>
                        <a:pt x="629920" y="20320"/>
                      </a:cubicBezTo>
                      <a:cubicBezTo>
                        <a:pt x="608827" y="24042"/>
                        <a:pt x="586782" y="28759"/>
                        <a:pt x="568960" y="40640"/>
                      </a:cubicBezTo>
                      <a:lnTo>
                        <a:pt x="538480" y="60960"/>
                      </a:lnTo>
                    </a:path>
                  </a:pathLst>
                </a:custGeom>
                <a:solidFill>
                  <a:schemeClr val="tx2">
                    <a:lumMod val="50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grpSp>
          <p:sp>
            <p:nvSpPr>
              <p:cNvPr id="21536" name="Rettangolo 28"/>
              <p:cNvSpPr>
                <a:spLocks noChangeArrowheads="1"/>
              </p:cNvSpPr>
              <p:nvPr/>
            </p:nvSpPr>
            <p:spPr bwMode="auto">
              <a:xfrm rot="-748807">
                <a:off x="6320714" y="1690855"/>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21537" name="Rettangolo 29"/>
              <p:cNvSpPr>
                <a:spLocks noChangeArrowheads="1"/>
              </p:cNvSpPr>
              <p:nvPr/>
            </p:nvSpPr>
            <p:spPr bwMode="auto">
              <a:xfrm rot="-748807">
                <a:off x="6963656" y="1619417"/>
                <a:ext cx="4828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r>
                  <a:rPr lang="it-IT" altLang="it-IT" sz="1800">
                    <a:solidFill>
                      <a:prstClr val="black"/>
                    </a:solidFill>
                    <a:sym typeface="Wingdings 2" panose="05020102010507070707" pitchFamily="18" charset="2"/>
                  </a:rPr>
                  <a:t> </a:t>
                </a:r>
                <a:endParaRPr lang="it-IT" altLang="it-IT" sz="1800">
                  <a:solidFill>
                    <a:prstClr val="black"/>
                  </a:solidFill>
                </a:endParaRPr>
              </a:p>
            </p:txBody>
          </p:sp>
          <p:sp>
            <p:nvSpPr>
              <p:cNvPr id="31" name="Figura a mano libera 30"/>
              <p:cNvSpPr>
                <a:spLocks noChangeArrowheads="1"/>
              </p:cNvSpPr>
              <p:nvPr/>
            </p:nvSpPr>
            <p:spPr bwMode="auto">
              <a:xfrm>
                <a:off x="7060835" y="1981978"/>
                <a:ext cx="529465" cy="1126177"/>
              </a:xfrm>
              <a:custGeom>
                <a:avLst/>
                <a:gdLst>
                  <a:gd name="T0" fmla="*/ 234186 w 528320"/>
                  <a:gd name="T1" fmla="*/ 40583 h 1127760"/>
                  <a:gd name="T2" fmla="*/ 346189 w 528320"/>
                  <a:gd name="T3" fmla="*/ 182624 h 1127760"/>
                  <a:gd name="T4" fmla="*/ 437827 w 528320"/>
                  <a:gd name="T5" fmla="*/ 446413 h 1127760"/>
                  <a:gd name="T6" fmla="*/ 376735 w 528320"/>
                  <a:gd name="T7" fmla="*/ 720349 h 1127760"/>
                  <a:gd name="T8" fmla="*/ 101820 w 528320"/>
                  <a:gd name="T9" fmla="*/ 963847 h 1127760"/>
                  <a:gd name="T10" fmla="*/ 0 w 528320"/>
                  <a:gd name="T11" fmla="*/ 1095742 h 1127760"/>
                  <a:gd name="T12" fmla="*/ 40728 w 528320"/>
                  <a:gd name="T13" fmla="*/ 1126179 h 1127760"/>
                  <a:gd name="T14" fmla="*/ 203640 w 528320"/>
                  <a:gd name="T15" fmla="*/ 1004430 h 1127760"/>
                  <a:gd name="T16" fmla="*/ 437827 w 528320"/>
                  <a:gd name="T17" fmla="*/ 791369 h 1127760"/>
                  <a:gd name="T18" fmla="*/ 529465 w 528320"/>
                  <a:gd name="T19" fmla="*/ 476850 h 1127760"/>
                  <a:gd name="T20" fmla="*/ 529465 w 528320"/>
                  <a:gd name="T21" fmla="*/ 263790 h 1127760"/>
                  <a:gd name="T22" fmla="*/ 427645 w 528320"/>
                  <a:gd name="T23" fmla="*/ 131895 h 1127760"/>
                  <a:gd name="T24" fmla="*/ 305461 w 528320"/>
                  <a:gd name="T25" fmla="*/ 0 h 1127760"/>
                  <a:gd name="T26" fmla="*/ 234186 w 528320"/>
                  <a:gd name="T27" fmla="*/ 40583 h 11277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320"/>
                  <a:gd name="T43" fmla="*/ 0 h 1127760"/>
                  <a:gd name="T44" fmla="*/ 528320 w 528320"/>
                  <a:gd name="T45" fmla="*/ 1127760 h 11277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320" h="1127760">
                    <a:moveTo>
                      <a:pt x="233680" y="40640"/>
                    </a:moveTo>
                    <a:lnTo>
                      <a:pt x="345440" y="182880"/>
                    </a:lnTo>
                    <a:lnTo>
                      <a:pt x="436880" y="447040"/>
                    </a:lnTo>
                    <a:lnTo>
                      <a:pt x="375920" y="721360"/>
                    </a:lnTo>
                    <a:lnTo>
                      <a:pt x="101600" y="965200"/>
                    </a:lnTo>
                    <a:lnTo>
                      <a:pt x="0" y="1097280"/>
                    </a:lnTo>
                    <a:lnTo>
                      <a:pt x="40640" y="1127760"/>
                    </a:lnTo>
                    <a:lnTo>
                      <a:pt x="203200" y="1005840"/>
                    </a:lnTo>
                    <a:cubicBezTo>
                      <a:pt x="439436" y="800418"/>
                      <a:pt x="436880" y="905864"/>
                      <a:pt x="436880" y="792480"/>
                    </a:cubicBezTo>
                    <a:lnTo>
                      <a:pt x="528320" y="477520"/>
                    </a:lnTo>
                    <a:lnTo>
                      <a:pt x="528320" y="264160"/>
                    </a:lnTo>
                    <a:lnTo>
                      <a:pt x="426720" y="132080"/>
                    </a:lnTo>
                    <a:lnTo>
                      <a:pt x="304800" y="0"/>
                    </a:lnTo>
                    <a:lnTo>
                      <a:pt x="233680" y="40640"/>
                    </a:lnTo>
                    <a:close/>
                  </a:path>
                </a:pathLst>
              </a:custGeom>
              <a:blipFill dpi="0" rotWithShape="1">
                <a:blip r:embed="rId5"/>
                <a:srcRect/>
                <a:tile tx="0" ty="0" sx="100000" sy="100000" flip="none" algn="tl"/>
              </a:blipFill>
              <a:ln w="25400">
                <a:solidFill>
                  <a:srgbClr val="404040"/>
                </a:solidFill>
                <a:miter lim="800000"/>
                <a:headEnd/>
                <a:tailEnd/>
              </a:ln>
            </p:spPr>
            <p:txBody>
              <a:bodyPr anchor="ctr"/>
              <a:lstStyle/>
              <a:p>
                <a:pPr algn="ctr">
                  <a:defRPr/>
                </a:pPr>
                <a:endParaRPr lang="it-IT">
                  <a:solidFill>
                    <a:prstClr val="white"/>
                  </a:solidFill>
                </a:endParaRPr>
              </a:p>
            </p:txBody>
          </p:sp>
          <p:sp>
            <p:nvSpPr>
              <p:cNvPr id="32" name="Figura a mano libera 31"/>
              <p:cNvSpPr>
                <a:spLocks noChangeArrowheads="1"/>
              </p:cNvSpPr>
              <p:nvPr/>
            </p:nvSpPr>
            <p:spPr bwMode="auto">
              <a:xfrm>
                <a:off x="7286140" y="2010625"/>
                <a:ext cx="529465" cy="1127968"/>
              </a:xfrm>
              <a:custGeom>
                <a:avLst/>
                <a:gdLst>
                  <a:gd name="T0" fmla="*/ 234186 w 528320"/>
                  <a:gd name="T1" fmla="*/ 40648 h 1127760"/>
                  <a:gd name="T2" fmla="*/ 346189 w 528320"/>
                  <a:gd name="T3" fmla="*/ 182914 h 1127760"/>
                  <a:gd name="T4" fmla="*/ 437827 w 528320"/>
                  <a:gd name="T5" fmla="*/ 447123 h 1127760"/>
                  <a:gd name="T6" fmla="*/ 376735 w 528320"/>
                  <a:gd name="T7" fmla="*/ 721494 h 1127760"/>
                  <a:gd name="T8" fmla="*/ 101820 w 528320"/>
                  <a:gd name="T9" fmla="*/ 965379 h 1127760"/>
                  <a:gd name="T10" fmla="*/ 0 w 528320"/>
                  <a:gd name="T11" fmla="*/ 1097483 h 1127760"/>
                  <a:gd name="T12" fmla="*/ 40728 w 528320"/>
                  <a:gd name="T13" fmla="*/ 1127969 h 1127760"/>
                  <a:gd name="T14" fmla="*/ 203640 w 528320"/>
                  <a:gd name="T15" fmla="*/ 1006026 h 1127760"/>
                  <a:gd name="T16" fmla="*/ 437827 w 528320"/>
                  <a:gd name="T17" fmla="*/ 792627 h 1127760"/>
                  <a:gd name="T18" fmla="*/ 529465 w 528320"/>
                  <a:gd name="T19" fmla="*/ 477608 h 1127760"/>
                  <a:gd name="T20" fmla="*/ 529465 w 528320"/>
                  <a:gd name="T21" fmla="*/ 264209 h 1127760"/>
                  <a:gd name="T22" fmla="*/ 427645 w 528320"/>
                  <a:gd name="T23" fmla="*/ 132104 h 1127760"/>
                  <a:gd name="T24" fmla="*/ 305461 w 528320"/>
                  <a:gd name="T25" fmla="*/ 0 h 1127760"/>
                  <a:gd name="T26" fmla="*/ 234186 w 528320"/>
                  <a:gd name="T27" fmla="*/ 40648 h 11277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320"/>
                  <a:gd name="T43" fmla="*/ 0 h 1127760"/>
                  <a:gd name="T44" fmla="*/ 528320 w 528320"/>
                  <a:gd name="T45" fmla="*/ 1127760 h 11277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320" h="1127760">
                    <a:moveTo>
                      <a:pt x="233680" y="40640"/>
                    </a:moveTo>
                    <a:lnTo>
                      <a:pt x="345440" y="182880"/>
                    </a:lnTo>
                    <a:lnTo>
                      <a:pt x="436880" y="447040"/>
                    </a:lnTo>
                    <a:lnTo>
                      <a:pt x="375920" y="721360"/>
                    </a:lnTo>
                    <a:lnTo>
                      <a:pt x="101600" y="965200"/>
                    </a:lnTo>
                    <a:lnTo>
                      <a:pt x="0" y="1097280"/>
                    </a:lnTo>
                    <a:lnTo>
                      <a:pt x="40640" y="1127760"/>
                    </a:lnTo>
                    <a:lnTo>
                      <a:pt x="203200" y="1005840"/>
                    </a:lnTo>
                    <a:cubicBezTo>
                      <a:pt x="439436" y="800418"/>
                      <a:pt x="436880" y="905864"/>
                      <a:pt x="436880" y="792480"/>
                    </a:cubicBezTo>
                    <a:lnTo>
                      <a:pt x="528320" y="477520"/>
                    </a:lnTo>
                    <a:lnTo>
                      <a:pt x="528320" y="264160"/>
                    </a:lnTo>
                    <a:lnTo>
                      <a:pt x="426720" y="132080"/>
                    </a:lnTo>
                    <a:lnTo>
                      <a:pt x="304800" y="0"/>
                    </a:lnTo>
                    <a:lnTo>
                      <a:pt x="233680" y="40640"/>
                    </a:lnTo>
                    <a:close/>
                  </a:path>
                </a:pathLst>
              </a:custGeom>
              <a:blipFill dpi="0" rotWithShape="1">
                <a:blip r:embed="rId5"/>
                <a:srcRect/>
                <a:tile tx="0" ty="0" sx="100000" sy="100000" flip="none" algn="tl"/>
              </a:blipFill>
              <a:ln w="25400">
                <a:solidFill>
                  <a:srgbClr val="404040"/>
                </a:solidFill>
                <a:miter lim="800000"/>
                <a:headEnd/>
                <a:tailEnd/>
              </a:ln>
            </p:spPr>
            <p:txBody>
              <a:bodyPr anchor="ctr"/>
              <a:lstStyle/>
              <a:p>
                <a:pPr algn="ctr">
                  <a:defRPr/>
                </a:pPr>
                <a:endParaRPr lang="it-IT">
                  <a:solidFill>
                    <a:prstClr val="white"/>
                  </a:solidFill>
                </a:endParaRPr>
              </a:p>
            </p:txBody>
          </p:sp>
          <p:sp>
            <p:nvSpPr>
              <p:cNvPr id="33" name="Ovale 32"/>
              <p:cNvSpPr>
                <a:spLocks noChangeArrowheads="1"/>
              </p:cNvSpPr>
              <p:nvPr/>
            </p:nvSpPr>
            <p:spPr bwMode="auto">
              <a:xfrm>
                <a:off x="5857334" y="2143116"/>
                <a:ext cx="214039" cy="214851"/>
              </a:xfrm>
              <a:prstGeom prst="ellipse">
                <a:avLst/>
              </a:prstGeom>
              <a:blipFill dpi="0" rotWithShape="1">
                <a:blip r:embed="rId4"/>
                <a:srcRect/>
                <a:tile tx="0" ty="0" sx="100000" sy="100000" flip="none" algn="tl"/>
              </a:blipFill>
              <a:ln w="19050">
                <a:solidFill>
                  <a:srgbClr val="404040"/>
                </a:solidFill>
                <a:round/>
                <a:headEnd/>
                <a:tailEnd/>
              </a:ln>
            </p:spPr>
            <p:txBody>
              <a:bodyPr anchor="ctr"/>
              <a:lstStyle/>
              <a:p>
                <a:pPr algn="ctr">
                  <a:defRPr/>
                </a:pPr>
                <a:endParaRPr lang="it-IT">
                  <a:solidFill>
                    <a:prstClr val="white"/>
                  </a:solidFill>
                </a:endParaRPr>
              </a:p>
            </p:txBody>
          </p:sp>
          <p:sp>
            <p:nvSpPr>
              <p:cNvPr id="34" name="Ovale 33"/>
              <p:cNvSpPr>
                <a:spLocks noChangeArrowheads="1"/>
              </p:cNvSpPr>
              <p:nvPr/>
            </p:nvSpPr>
            <p:spPr bwMode="auto">
              <a:xfrm>
                <a:off x="5714642" y="2501201"/>
                <a:ext cx="214039" cy="213060"/>
              </a:xfrm>
              <a:prstGeom prst="ellipse">
                <a:avLst/>
              </a:prstGeom>
              <a:blipFill dpi="0" rotWithShape="1">
                <a:blip r:embed="rId4"/>
                <a:srcRect/>
                <a:tile tx="0" ty="0" sx="100000" sy="100000" flip="none" algn="tl"/>
              </a:blipFill>
              <a:ln w="19050">
                <a:solidFill>
                  <a:srgbClr val="404040"/>
                </a:solidFill>
                <a:round/>
                <a:headEnd/>
                <a:tailEnd/>
              </a:ln>
            </p:spPr>
            <p:txBody>
              <a:bodyPr anchor="ctr"/>
              <a:lstStyle/>
              <a:p>
                <a:pPr algn="ctr">
                  <a:defRPr/>
                </a:pPr>
                <a:endParaRPr lang="it-IT">
                  <a:solidFill>
                    <a:prstClr val="white"/>
                  </a:solidFill>
                </a:endParaRPr>
              </a:p>
            </p:txBody>
          </p:sp>
          <p:sp>
            <p:nvSpPr>
              <p:cNvPr id="35" name="Ovale 34"/>
              <p:cNvSpPr>
                <a:spLocks noChangeArrowheads="1"/>
              </p:cNvSpPr>
              <p:nvPr/>
            </p:nvSpPr>
            <p:spPr bwMode="auto">
              <a:xfrm>
                <a:off x="6071374" y="2857496"/>
                <a:ext cx="215916" cy="214851"/>
              </a:xfrm>
              <a:prstGeom prst="ellipse">
                <a:avLst/>
              </a:prstGeom>
              <a:blipFill dpi="0" rotWithShape="1">
                <a:blip r:embed="rId4"/>
                <a:srcRect/>
                <a:tile tx="0" ty="0" sx="100000" sy="100000" flip="none" algn="tl"/>
              </a:blipFill>
              <a:ln w="19050">
                <a:solidFill>
                  <a:srgbClr val="404040"/>
                </a:solidFill>
                <a:round/>
                <a:headEnd/>
                <a:tailEnd/>
              </a:ln>
            </p:spPr>
            <p:txBody>
              <a:bodyPr anchor="ctr"/>
              <a:lstStyle/>
              <a:p>
                <a:pPr algn="ctr">
                  <a:defRPr/>
                </a:pPr>
                <a:endParaRPr lang="it-IT">
                  <a:solidFill>
                    <a:prstClr val="white"/>
                  </a:solidFill>
                </a:endParaRPr>
              </a:p>
            </p:txBody>
          </p:sp>
          <p:sp>
            <p:nvSpPr>
              <p:cNvPr id="21543" name="Rettangolo 35"/>
              <p:cNvSpPr>
                <a:spLocks noChangeArrowheads="1"/>
              </p:cNvSpPr>
              <p:nvPr/>
            </p:nvSpPr>
            <p:spPr bwMode="auto">
              <a:xfrm>
                <a:off x="6572264" y="3071810"/>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endParaRPr lang="it-IT" altLang="it-IT" sz="1800">
                  <a:solidFill>
                    <a:prstClr val="black"/>
                  </a:solidFill>
                </a:endParaRPr>
              </a:p>
            </p:txBody>
          </p:sp>
          <p:sp>
            <p:nvSpPr>
              <p:cNvPr id="21544" name="Rettangolo 36"/>
              <p:cNvSpPr>
                <a:spLocks noChangeArrowheads="1"/>
              </p:cNvSpPr>
              <p:nvPr/>
            </p:nvSpPr>
            <p:spPr bwMode="auto">
              <a:xfrm>
                <a:off x="7858148" y="2214554"/>
                <a:ext cx="389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endParaRPr lang="it-IT" altLang="it-IT" sz="1800">
                  <a:solidFill>
                    <a:prstClr val="black"/>
                  </a:solidFill>
                </a:endParaRPr>
              </a:p>
            </p:txBody>
          </p:sp>
        </p:grpSp>
        <p:grpSp>
          <p:nvGrpSpPr>
            <p:cNvPr id="21510" name="Gruppo 39"/>
            <p:cNvGrpSpPr>
              <a:grpSpLocks/>
            </p:cNvGrpSpPr>
            <p:nvPr/>
          </p:nvGrpSpPr>
          <p:grpSpPr bwMode="auto">
            <a:xfrm>
              <a:off x="1116013" y="1309688"/>
              <a:ext cx="1530350" cy="1520825"/>
              <a:chOff x="500034" y="2153594"/>
              <a:chExt cx="1810031" cy="1716176"/>
            </a:xfrm>
          </p:grpSpPr>
          <p:sp>
            <p:nvSpPr>
              <p:cNvPr id="41" name="Figura a mano libera 40"/>
              <p:cNvSpPr/>
              <p:nvPr/>
            </p:nvSpPr>
            <p:spPr>
              <a:xfrm>
                <a:off x="571384" y="2429472"/>
                <a:ext cx="1642922" cy="1214580"/>
              </a:xfrm>
              <a:custGeom>
                <a:avLst/>
                <a:gdLst>
                  <a:gd name="connsiteX0" fmla="*/ 1158240 w 4297680"/>
                  <a:gd name="connsiteY0" fmla="*/ 335280 h 3210560"/>
                  <a:gd name="connsiteX1" fmla="*/ 1056640 w 4297680"/>
                  <a:gd name="connsiteY1" fmla="*/ 406400 h 3210560"/>
                  <a:gd name="connsiteX2" fmla="*/ 1016000 w 4297680"/>
                  <a:gd name="connsiteY2" fmla="*/ 426720 h 3210560"/>
                  <a:gd name="connsiteX3" fmla="*/ 944880 w 4297680"/>
                  <a:gd name="connsiteY3" fmla="*/ 457200 h 3210560"/>
                  <a:gd name="connsiteX4" fmla="*/ 914400 w 4297680"/>
                  <a:gd name="connsiteY4" fmla="*/ 487680 h 3210560"/>
                  <a:gd name="connsiteX5" fmla="*/ 873760 w 4297680"/>
                  <a:gd name="connsiteY5" fmla="*/ 508000 h 3210560"/>
                  <a:gd name="connsiteX6" fmla="*/ 843280 w 4297680"/>
                  <a:gd name="connsiteY6" fmla="*/ 528320 h 3210560"/>
                  <a:gd name="connsiteX7" fmla="*/ 802640 w 4297680"/>
                  <a:gd name="connsiteY7" fmla="*/ 548640 h 3210560"/>
                  <a:gd name="connsiteX8" fmla="*/ 731520 w 4297680"/>
                  <a:gd name="connsiteY8" fmla="*/ 599440 h 3210560"/>
                  <a:gd name="connsiteX9" fmla="*/ 670560 w 4297680"/>
                  <a:gd name="connsiteY9" fmla="*/ 629920 h 3210560"/>
                  <a:gd name="connsiteX10" fmla="*/ 640080 w 4297680"/>
                  <a:gd name="connsiteY10" fmla="*/ 660400 h 3210560"/>
                  <a:gd name="connsiteX11" fmla="*/ 558800 w 4297680"/>
                  <a:gd name="connsiteY11" fmla="*/ 701040 h 3210560"/>
                  <a:gd name="connsiteX12" fmla="*/ 508000 w 4297680"/>
                  <a:gd name="connsiteY12" fmla="*/ 751840 h 3210560"/>
                  <a:gd name="connsiteX13" fmla="*/ 406400 w 4297680"/>
                  <a:gd name="connsiteY13" fmla="*/ 812800 h 3210560"/>
                  <a:gd name="connsiteX14" fmla="*/ 375920 w 4297680"/>
                  <a:gd name="connsiteY14" fmla="*/ 853440 h 3210560"/>
                  <a:gd name="connsiteX15" fmla="*/ 274320 w 4297680"/>
                  <a:gd name="connsiteY15" fmla="*/ 904240 h 3210560"/>
                  <a:gd name="connsiteX16" fmla="*/ 213360 w 4297680"/>
                  <a:gd name="connsiteY16" fmla="*/ 965200 h 3210560"/>
                  <a:gd name="connsiteX17" fmla="*/ 193040 w 4297680"/>
                  <a:gd name="connsiteY17" fmla="*/ 995680 h 3210560"/>
                  <a:gd name="connsiteX18" fmla="*/ 132080 w 4297680"/>
                  <a:gd name="connsiteY18" fmla="*/ 1056640 h 3210560"/>
                  <a:gd name="connsiteX19" fmla="*/ 111760 w 4297680"/>
                  <a:gd name="connsiteY19" fmla="*/ 1087120 h 3210560"/>
                  <a:gd name="connsiteX20" fmla="*/ 81280 w 4297680"/>
                  <a:gd name="connsiteY20" fmla="*/ 1137920 h 3210560"/>
                  <a:gd name="connsiteX21" fmla="*/ 50800 w 4297680"/>
                  <a:gd name="connsiteY21" fmla="*/ 1178560 h 3210560"/>
                  <a:gd name="connsiteX22" fmla="*/ 40640 w 4297680"/>
                  <a:gd name="connsiteY22" fmla="*/ 1219200 h 3210560"/>
                  <a:gd name="connsiteX23" fmla="*/ 20320 w 4297680"/>
                  <a:gd name="connsiteY23" fmla="*/ 1259840 h 3210560"/>
                  <a:gd name="connsiteX24" fmla="*/ 0 w 4297680"/>
                  <a:gd name="connsiteY24" fmla="*/ 1341120 h 3210560"/>
                  <a:gd name="connsiteX25" fmla="*/ 10160 w 4297680"/>
                  <a:gd name="connsiteY25" fmla="*/ 1595120 h 3210560"/>
                  <a:gd name="connsiteX26" fmla="*/ 30480 w 4297680"/>
                  <a:gd name="connsiteY26" fmla="*/ 1625600 h 3210560"/>
                  <a:gd name="connsiteX27" fmla="*/ 50800 w 4297680"/>
                  <a:gd name="connsiteY27" fmla="*/ 1666240 h 3210560"/>
                  <a:gd name="connsiteX28" fmla="*/ 91440 w 4297680"/>
                  <a:gd name="connsiteY28" fmla="*/ 1808480 h 3210560"/>
                  <a:gd name="connsiteX29" fmla="*/ 142240 w 4297680"/>
                  <a:gd name="connsiteY29" fmla="*/ 1940560 h 3210560"/>
                  <a:gd name="connsiteX30" fmla="*/ 162560 w 4297680"/>
                  <a:gd name="connsiteY30" fmla="*/ 1971040 h 3210560"/>
                  <a:gd name="connsiteX31" fmla="*/ 386080 w 4297680"/>
                  <a:gd name="connsiteY31" fmla="*/ 2113280 h 3210560"/>
                  <a:gd name="connsiteX32" fmla="*/ 508000 w 4297680"/>
                  <a:gd name="connsiteY32" fmla="*/ 2255520 h 3210560"/>
                  <a:gd name="connsiteX33" fmla="*/ 558800 w 4297680"/>
                  <a:gd name="connsiteY33" fmla="*/ 2326640 h 3210560"/>
                  <a:gd name="connsiteX34" fmla="*/ 772160 w 4297680"/>
                  <a:gd name="connsiteY34" fmla="*/ 2479040 h 3210560"/>
                  <a:gd name="connsiteX35" fmla="*/ 853440 w 4297680"/>
                  <a:gd name="connsiteY35" fmla="*/ 2570480 h 3210560"/>
                  <a:gd name="connsiteX36" fmla="*/ 863600 w 4297680"/>
                  <a:gd name="connsiteY36" fmla="*/ 2600960 h 3210560"/>
                  <a:gd name="connsiteX37" fmla="*/ 904240 w 4297680"/>
                  <a:gd name="connsiteY37" fmla="*/ 2641600 h 3210560"/>
                  <a:gd name="connsiteX38" fmla="*/ 1087120 w 4297680"/>
                  <a:gd name="connsiteY38" fmla="*/ 2804160 h 3210560"/>
                  <a:gd name="connsiteX39" fmla="*/ 1198880 w 4297680"/>
                  <a:gd name="connsiteY39" fmla="*/ 2885440 h 3210560"/>
                  <a:gd name="connsiteX40" fmla="*/ 1493520 w 4297680"/>
                  <a:gd name="connsiteY40" fmla="*/ 3108960 h 3210560"/>
                  <a:gd name="connsiteX41" fmla="*/ 1564640 w 4297680"/>
                  <a:gd name="connsiteY41" fmla="*/ 3119120 h 3210560"/>
                  <a:gd name="connsiteX42" fmla="*/ 1635760 w 4297680"/>
                  <a:gd name="connsiteY42" fmla="*/ 3149600 h 3210560"/>
                  <a:gd name="connsiteX43" fmla="*/ 1717040 w 4297680"/>
                  <a:gd name="connsiteY43" fmla="*/ 3190240 h 3210560"/>
                  <a:gd name="connsiteX44" fmla="*/ 1808480 w 4297680"/>
                  <a:gd name="connsiteY44" fmla="*/ 3210560 h 3210560"/>
                  <a:gd name="connsiteX45" fmla="*/ 2255520 w 4297680"/>
                  <a:gd name="connsiteY45" fmla="*/ 3190240 h 3210560"/>
                  <a:gd name="connsiteX46" fmla="*/ 2336800 w 4297680"/>
                  <a:gd name="connsiteY46" fmla="*/ 3169920 h 3210560"/>
                  <a:gd name="connsiteX47" fmla="*/ 2854960 w 4297680"/>
                  <a:gd name="connsiteY47" fmla="*/ 3078480 h 3210560"/>
                  <a:gd name="connsiteX48" fmla="*/ 2976880 w 4297680"/>
                  <a:gd name="connsiteY48" fmla="*/ 3027680 h 3210560"/>
                  <a:gd name="connsiteX49" fmla="*/ 3037840 w 4297680"/>
                  <a:gd name="connsiteY49" fmla="*/ 2997200 h 3210560"/>
                  <a:gd name="connsiteX50" fmla="*/ 3108960 w 4297680"/>
                  <a:gd name="connsiteY50" fmla="*/ 2905760 h 3210560"/>
                  <a:gd name="connsiteX51" fmla="*/ 3220720 w 4297680"/>
                  <a:gd name="connsiteY51" fmla="*/ 2773680 h 3210560"/>
                  <a:gd name="connsiteX52" fmla="*/ 3291840 w 4297680"/>
                  <a:gd name="connsiteY52" fmla="*/ 2692400 h 3210560"/>
                  <a:gd name="connsiteX53" fmla="*/ 3403600 w 4297680"/>
                  <a:gd name="connsiteY53" fmla="*/ 2560320 h 3210560"/>
                  <a:gd name="connsiteX54" fmla="*/ 3434080 w 4297680"/>
                  <a:gd name="connsiteY54" fmla="*/ 2519680 h 3210560"/>
                  <a:gd name="connsiteX55" fmla="*/ 3738880 w 4297680"/>
                  <a:gd name="connsiteY55" fmla="*/ 2296160 h 3210560"/>
                  <a:gd name="connsiteX56" fmla="*/ 3870960 w 4297680"/>
                  <a:gd name="connsiteY56" fmla="*/ 2133600 h 3210560"/>
                  <a:gd name="connsiteX57" fmla="*/ 3931920 w 4297680"/>
                  <a:gd name="connsiteY57" fmla="*/ 2062480 h 3210560"/>
                  <a:gd name="connsiteX58" fmla="*/ 3972560 w 4297680"/>
                  <a:gd name="connsiteY58" fmla="*/ 1991360 h 3210560"/>
                  <a:gd name="connsiteX59" fmla="*/ 4226560 w 4297680"/>
                  <a:gd name="connsiteY59" fmla="*/ 1666240 h 3210560"/>
                  <a:gd name="connsiteX60" fmla="*/ 4287520 w 4297680"/>
                  <a:gd name="connsiteY60" fmla="*/ 1503680 h 3210560"/>
                  <a:gd name="connsiteX61" fmla="*/ 4297680 w 4297680"/>
                  <a:gd name="connsiteY61" fmla="*/ 1442720 h 3210560"/>
                  <a:gd name="connsiteX62" fmla="*/ 4257040 w 4297680"/>
                  <a:gd name="connsiteY62" fmla="*/ 1249680 h 3210560"/>
                  <a:gd name="connsiteX63" fmla="*/ 4175760 w 4297680"/>
                  <a:gd name="connsiteY63" fmla="*/ 1148080 h 3210560"/>
                  <a:gd name="connsiteX64" fmla="*/ 4124960 w 4297680"/>
                  <a:gd name="connsiteY64" fmla="*/ 1076960 h 3210560"/>
                  <a:gd name="connsiteX65" fmla="*/ 4033520 w 4297680"/>
                  <a:gd name="connsiteY65" fmla="*/ 995680 h 3210560"/>
                  <a:gd name="connsiteX66" fmla="*/ 3931920 w 4297680"/>
                  <a:gd name="connsiteY66" fmla="*/ 894080 h 3210560"/>
                  <a:gd name="connsiteX67" fmla="*/ 3901440 w 4297680"/>
                  <a:gd name="connsiteY67" fmla="*/ 863600 h 3210560"/>
                  <a:gd name="connsiteX68" fmla="*/ 3799840 w 4297680"/>
                  <a:gd name="connsiteY68" fmla="*/ 721360 h 3210560"/>
                  <a:gd name="connsiteX69" fmla="*/ 3738880 w 4297680"/>
                  <a:gd name="connsiteY69" fmla="*/ 650240 h 3210560"/>
                  <a:gd name="connsiteX70" fmla="*/ 3596640 w 4297680"/>
                  <a:gd name="connsiteY70" fmla="*/ 467360 h 3210560"/>
                  <a:gd name="connsiteX71" fmla="*/ 3444240 w 4297680"/>
                  <a:gd name="connsiteY71" fmla="*/ 355600 h 3210560"/>
                  <a:gd name="connsiteX72" fmla="*/ 3383280 w 4297680"/>
                  <a:gd name="connsiteY72" fmla="*/ 304800 h 3210560"/>
                  <a:gd name="connsiteX73" fmla="*/ 3281680 w 4297680"/>
                  <a:gd name="connsiteY73" fmla="*/ 243840 h 3210560"/>
                  <a:gd name="connsiteX74" fmla="*/ 3169920 w 4297680"/>
                  <a:gd name="connsiteY74" fmla="*/ 152400 h 3210560"/>
                  <a:gd name="connsiteX75" fmla="*/ 3017520 w 4297680"/>
                  <a:gd name="connsiteY75" fmla="*/ 91440 h 3210560"/>
                  <a:gd name="connsiteX76" fmla="*/ 2966720 w 4297680"/>
                  <a:gd name="connsiteY76" fmla="*/ 71120 h 3210560"/>
                  <a:gd name="connsiteX77" fmla="*/ 2854960 w 4297680"/>
                  <a:gd name="connsiteY77" fmla="*/ 50800 h 3210560"/>
                  <a:gd name="connsiteX78" fmla="*/ 2733040 w 4297680"/>
                  <a:gd name="connsiteY78" fmla="*/ 20320 h 3210560"/>
                  <a:gd name="connsiteX79" fmla="*/ 2641600 w 4297680"/>
                  <a:gd name="connsiteY79" fmla="*/ 0 h 3210560"/>
                  <a:gd name="connsiteX80" fmla="*/ 1960880 w 4297680"/>
                  <a:gd name="connsiteY80" fmla="*/ 20320 h 3210560"/>
                  <a:gd name="connsiteX81" fmla="*/ 1859280 w 4297680"/>
                  <a:gd name="connsiteY81" fmla="*/ 50800 h 3210560"/>
                  <a:gd name="connsiteX82" fmla="*/ 1747520 w 4297680"/>
                  <a:gd name="connsiteY82" fmla="*/ 91440 h 3210560"/>
                  <a:gd name="connsiteX83" fmla="*/ 1625600 w 4297680"/>
                  <a:gd name="connsiteY83" fmla="*/ 142240 h 3210560"/>
                  <a:gd name="connsiteX84" fmla="*/ 1584960 w 4297680"/>
                  <a:gd name="connsiteY84" fmla="*/ 182880 h 3210560"/>
                  <a:gd name="connsiteX85" fmla="*/ 1544320 w 4297680"/>
                  <a:gd name="connsiteY85" fmla="*/ 203200 h 3210560"/>
                  <a:gd name="connsiteX86" fmla="*/ 1391920 w 4297680"/>
                  <a:gd name="connsiteY86" fmla="*/ 243840 h 3210560"/>
                  <a:gd name="connsiteX87" fmla="*/ 1290320 w 4297680"/>
                  <a:gd name="connsiteY87" fmla="*/ 274320 h 3210560"/>
                  <a:gd name="connsiteX88" fmla="*/ 1178560 w 4297680"/>
                  <a:gd name="connsiteY88" fmla="*/ 294640 h 3210560"/>
                  <a:gd name="connsiteX89" fmla="*/ 1148080 w 4297680"/>
                  <a:gd name="connsiteY89" fmla="*/ 304800 h 3210560"/>
                  <a:gd name="connsiteX90" fmla="*/ 1158240 w 4297680"/>
                  <a:gd name="connsiteY90" fmla="*/ 335280 h 321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297680" h="3210560">
                    <a:moveTo>
                      <a:pt x="1158240" y="335280"/>
                    </a:moveTo>
                    <a:cubicBezTo>
                      <a:pt x="1143000" y="352213"/>
                      <a:pt x="1162018" y="329761"/>
                      <a:pt x="1056640" y="406400"/>
                    </a:cubicBezTo>
                    <a:cubicBezTo>
                      <a:pt x="1044391" y="415308"/>
                      <a:pt x="1029150" y="419206"/>
                      <a:pt x="1016000" y="426720"/>
                    </a:cubicBezTo>
                    <a:cubicBezTo>
                      <a:pt x="961428" y="457904"/>
                      <a:pt x="1011630" y="440512"/>
                      <a:pt x="944880" y="457200"/>
                    </a:cubicBezTo>
                    <a:cubicBezTo>
                      <a:pt x="934720" y="467360"/>
                      <a:pt x="926092" y="479329"/>
                      <a:pt x="914400" y="487680"/>
                    </a:cubicBezTo>
                    <a:cubicBezTo>
                      <a:pt x="902075" y="496483"/>
                      <a:pt x="886910" y="500486"/>
                      <a:pt x="873760" y="508000"/>
                    </a:cubicBezTo>
                    <a:cubicBezTo>
                      <a:pt x="863158" y="514058"/>
                      <a:pt x="853882" y="522262"/>
                      <a:pt x="843280" y="528320"/>
                    </a:cubicBezTo>
                    <a:cubicBezTo>
                      <a:pt x="830130" y="535834"/>
                      <a:pt x="815483" y="540613"/>
                      <a:pt x="802640" y="548640"/>
                    </a:cubicBezTo>
                    <a:cubicBezTo>
                      <a:pt x="760386" y="575049"/>
                      <a:pt x="770209" y="577946"/>
                      <a:pt x="731520" y="599440"/>
                    </a:cubicBezTo>
                    <a:cubicBezTo>
                      <a:pt x="711661" y="610473"/>
                      <a:pt x="689463" y="617318"/>
                      <a:pt x="670560" y="629920"/>
                    </a:cubicBezTo>
                    <a:cubicBezTo>
                      <a:pt x="658605" y="637890"/>
                      <a:pt x="652202" y="652686"/>
                      <a:pt x="640080" y="660400"/>
                    </a:cubicBezTo>
                    <a:cubicBezTo>
                      <a:pt x="614524" y="676663"/>
                      <a:pt x="580219" y="679621"/>
                      <a:pt x="558800" y="701040"/>
                    </a:cubicBezTo>
                    <a:cubicBezTo>
                      <a:pt x="541867" y="717973"/>
                      <a:pt x="527367" y="737755"/>
                      <a:pt x="508000" y="751840"/>
                    </a:cubicBezTo>
                    <a:cubicBezTo>
                      <a:pt x="440806" y="800709"/>
                      <a:pt x="458573" y="760627"/>
                      <a:pt x="406400" y="812800"/>
                    </a:cubicBezTo>
                    <a:cubicBezTo>
                      <a:pt x="394426" y="824774"/>
                      <a:pt x="388664" y="842289"/>
                      <a:pt x="375920" y="853440"/>
                    </a:cubicBezTo>
                    <a:cubicBezTo>
                      <a:pt x="347946" y="877917"/>
                      <a:pt x="307931" y="890796"/>
                      <a:pt x="274320" y="904240"/>
                    </a:cubicBezTo>
                    <a:cubicBezTo>
                      <a:pt x="254000" y="924560"/>
                      <a:pt x="229300" y="941290"/>
                      <a:pt x="213360" y="965200"/>
                    </a:cubicBezTo>
                    <a:cubicBezTo>
                      <a:pt x="206587" y="975360"/>
                      <a:pt x="201152" y="986554"/>
                      <a:pt x="193040" y="995680"/>
                    </a:cubicBezTo>
                    <a:cubicBezTo>
                      <a:pt x="173948" y="1017158"/>
                      <a:pt x="148020" y="1032730"/>
                      <a:pt x="132080" y="1056640"/>
                    </a:cubicBezTo>
                    <a:cubicBezTo>
                      <a:pt x="125307" y="1066800"/>
                      <a:pt x="118232" y="1076765"/>
                      <a:pt x="111760" y="1087120"/>
                    </a:cubicBezTo>
                    <a:cubicBezTo>
                      <a:pt x="101294" y="1103866"/>
                      <a:pt x="92234" y="1121489"/>
                      <a:pt x="81280" y="1137920"/>
                    </a:cubicBezTo>
                    <a:cubicBezTo>
                      <a:pt x="71887" y="1152009"/>
                      <a:pt x="60960" y="1165013"/>
                      <a:pt x="50800" y="1178560"/>
                    </a:cubicBezTo>
                    <a:cubicBezTo>
                      <a:pt x="47413" y="1192107"/>
                      <a:pt x="45543" y="1206125"/>
                      <a:pt x="40640" y="1219200"/>
                    </a:cubicBezTo>
                    <a:cubicBezTo>
                      <a:pt x="35322" y="1233381"/>
                      <a:pt x="25109" y="1245472"/>
                      <a:pt x="20320" y="1259840"/>
                    </a:cubicBezTo>
                    <a:cubicBezTo>
                      <a:pt x="11489" y="1286334"/>
                      <a:pt x="0" y="1341120"/>
                      <a:pt x="0" y="1341120"/>
                    </a:cubicBezTo>
                    <a:cubicBezTo>
                      <a:pt x="3387" y="1425787"/>
                      <a:pt x="1133" y="1510868"/>
                      <a:pt x="10160" y="1595120"/>
                    </a:cubicBezTo>
                    <a:cubicBezTo>
                      <a:pt x="11461" y="1607261"/>
                      <a:pt x="24422" y="1614998"/>
                      <a:pt x="30480" y="1625600"/>
                    </a:cubicBezTo>
                    <a:cubicBezTo>
                      <a:pt x="37994" y="1638750"/>
                      <a:pt x="44027" y="1652693"/>
                      <a:pt x="50800" y="1666240"/>
                    </a:cubicBezTo>
                    <a:cubicBezTo>
                      <a:pt x="67198" y="1797427"/>
                      <a:pt x="45903" y="1700330"/>
                      <a:pt x="91440" y="1808480"/>
                    </a:cubicBezTo>
                    <a:cubicBezTo>
                      <a:pt x="109745" y="1851954"/>
                      <a:pt x="123333" y="1897344"/>
                      <a:pt x="142240" y="1940560"/>
                    </a:cubicBezTo>
                    <a:cubicBezTo>
                      <a:pt x="147134" y="1951747"/>
                      <a:pt x="152482" y="1964145"/>
                      <a:pt x="162560" y="1971040"/>
                    </a:cubicBezTo>
                    <a:cubicBezTo>
                      <a:pt x="183899" y="1985640"/>
                      <a:pt x="338336" y="2062727"/>
                      <a:pt x="386080" y="2113280"/>
                    </a:cubicBezTo>
                    <a:cubicBezTo>
                      <a:pt x="428958" y="2158680"/>
                      <a:pt x="471703" y="2204705"/>
                      <a:pt x="508000" y="2255520"/>
                    </a:cubicBezTo>
                    <a:cubicBezTo>
                      <a:pt x="524933" y="2279227"/>
                      <a:pt x="538200" y="2306040"/>
                      <a:pt x="558800" y="2326640"/>
                    </a:cubicBezTo>
                    <a:cubicBezTo>
                      <a:pt x="616766" y="2384606"/>
                      <a:pt x="709221" y="2430910"/>
                      <a:pt x="772160" y="2479040"/>
                    </a:cubicBezTo>
                    <a:cubicBezTo>
                      <a:pt x="808958" y="2507180"/>
                      <a:pt x="826959" y="2535172"/>
                      <a:pt x="853440" y="2570480"/>
                    </a:cubicBezTo>
                    <a:cubicBezTo>
                      <a:pt x="856827" y="2580640"/>
                      <a:pt x="857375" y="2592245"/>
                      <a:pt x="863600" y="2600960"/>
                    </a:cubicBezTo>
                    <a:cubicBezTo>
                      <a:pt x="874735" y="2616549"/>
                      <a:pt x="890064" y="2628713"/>
                      <a:pt x="904240" y="2641600"/>
                    </a:cubicBezTo>
                    <a:cubicBezTo>
                      <a:pt x="964591" y="2696464"/>
                      <a:pt x="1021158" y="2756188"/>
                      <a:pt x="1087120" y="2804160"/>
                    </a:cubicBezTo>
                    <a:cubicBezTo>
                      <a:pt x="1124373" y="2831253"/>
                      <a:pt x="1162807" y="2856794"/>
                      <a:pt x="1198880" y="2885440"/>
                    </a:cubicBezTo>
                    <a:cubicBezTo>
                      <a:pt x="1200520" y="2886742"/>
                      <a:pt x="1398307" y="3079664"/>
                      <a:pt x="1493520" y="3108960"/>
                    </a:cubicBezTo>
                    <a:cubicBezTo>
                      <a:pt x="1516408" y="3116003"/>
                      <a:pt x="1540933" y="3115733"/>
                      <a:pt x="1564640" y="3119120"/>
                    </a:cubicBezTo>
                    <a:cubicBezTo>
                      <a:pt x="1588347" y="3129280"/>
                      <a:pt x="1612388" y="3138693"/>
                      <a:pt x="1635760" y="3149600"/>
                    </a:cubicBezTo>
                    <a:cubicBezTo>
                      <a:pt x="1663209" y="3162410"/>
                      <a:pt x="1688476" y="3180158"/>
                      <a:pt x="1717040" y="3190240"/>
                    </a:cubicBezTo>
                    <a:cubicBezTo>
                      <a:pt x="1746483" y="3200632"/>
                      <a:pt x="1778000" y="3203787"/>
                      <a:pt x="1808480" y="3210560"/>
                    </a:cubicBezTo>
                    <a:cubicBezTo>
                      <a:pt x="1957493" y="3203787"/>
                      <a:pt x="2106792" y="3201681"/>
                      <a:pt x="2255520" y="3190240"/>
                    </a:cubicBezTo>
                    <a:cubicBezTo>
                      <a:pt x="2283365" y="3188098"/>
                      <a:pt x="2309346" y="3175039"/>
                      <a:pt x="2336800" y="3169920"/>
                    </a:cubicBezTo>
                    <a:lnTo>
                      <a:pt x="2854960" y="3078480"/>
                    </a:lnTo>
                    <a:cubicBezTo>
                      <a:pt x="2895600" y="3061547"/>
                      <a:pt x="2936648" y="3045561"/>
                      <a:pt x="2976880" y="3027680"/>
                    </a:cubicBezTo>
                    <a:cubicBezTo>
                      <a:pt x="2997640" y="3018453"/>
                      <a:pt x="3021146" y="3012609"/>
                      <a:pt x="3037840" y="2997200"/>
                    </a:cubicBezTo>
                    <a:cubicBezTo>
                      <a:pt x="3066214" y="2971009"/>
                      <a:pt x="3081656" y="2933064"/>
                      <a:pt x="3108960" y="2905760"/>
                    </a:cubicBezTo>
                    <a:cubicBezTo>
                      <a:pt x="3265116" y="2749604"/>
                      <a:pt x="3112119" y="2911900"/>
                      <a:pt x="3220720" y="2773680"/>
                    </a:cubicBezTo>
                    <a:cubicBezTo>
                      <a:pt x="3242962" y="2745372"/>
                      <a:pt x="3269351" y="2720512"/>
                      <a:pt x="3291840" y="2692400"/>
                    </a:cubicBezTo>
                    <a:cubicBezTo>
                      <a:pt x="3498394" y="2434207"/>
                      <a:pt x="3184880" y="2803342"/>
                      <a:pt x="3403600" y="2560320"/>
                    </a:cubicBezTo>
                    <a:cubicBezTo>
                      <a:pt x="3414928" y="2547734"/>
                      <a:pt x="3420714" y="2530076"/>
                      <a:pt x="3434080" y="2519680"/>
                    </a:cubicBezTo>
                    <a:cubicBezTo>
                      <a:pt x="3527128" y="2447309"/>
                      <a:pt x="3659725" y="2386623"/>
                      <a:pt x="3738880" y="2296160"/>
                    </a:cubicBezTo>
                    <a:cubicBezTo>
                      <a:pt x="3900561" y="2111381"/>
                      <a:pt x="3724186" y="2317068"/>
                      <a:pt x="3870960" y="2133600"/>
                    </a:cubicBezTo>
                    <a:cubicBezTo>
                      <a:pt x="3890465" y="2109219"/>
                      <a:pt x="3913772" y="2087888"/>
                      <a:pt x="3931920" y="2062480"/>
                    </a:cubicBezTo>
                    <a:cubicBezTo>
                      <a:pt x="3947790" y="2040262"/>
                      <a:pt x="3956177" y="2013203"/>
                      <a:pt x="3972560" y="1991360"/>
                    </a:cubicBezTo>
                    <a:cubicBezTo>
                      <a:pt x="4059240" y="1875786"/>
                      <a:pt x="4169617" y="1818088"/>
                      <a:pt x="4226560" y="1666240"/>
                    </a:cubicBezTo>
                    <a:lnTo>
                      <a:pt x="4287520" y="1503680"/>
                    </a:lnTo>
                    <a:cubicBezTo>
                      <a:pt x="4290907" y="1483360"/>
                      <a:pt x="4297680" y="1463320"/>
                      <a:pt x="4297680" y="1442720"/>
                    </a:cubicBezTo>
                    <a:cubicBezTo>
                      <a:pt x="4297680" y="1381147"/>
                      <a:pt x="4290769" y="1304873"/>
                      <a:pt x="4257040" y="1249680"/>
                    </a:cubicBezTo>
                    <a:cubicBezTo>
                      <a:pt x="4234424" y="1212673"/>
                      <a:pt x="4200969" y="1183372"/>
                      <a:pt x="4175760" y="1148080"/>
                    </a:cubicBezTo>
                    <a:cubicBezTo>
                      <a:pt x="4158827" y="1124373"/>
                      <a:pt x="4144838" y="1098258"/>
                      <a:pt x="4124960" y="1076960"/>
                    </a:cubicBezTo>
                    <a:cubicBezTo>
                      <a:pt x="4097134" y="1047147"/>
                      <a:pt x="4063125" y="1023727"/>
                      <a:pt x="4033520" y="995680"/>
                    </a:cubicBezTo>
                    <a:cubicBezTo>
                      <a:pt x="3998751" y="962741"/>
                      <a:pt x="3965787" y="927947"/>
                      <a:pt x="3931920" y="894080"/>
                    </a:cubicBezTo>
                    <a:cubicBezTo>
                      <a:pt x="3921760" y="883920"/>
                      <a:pt x="3909410" y="875555"/>
                      <a:pt x="3901440" y="863600"/>
                    </a:cubicBezTo>
                    <a:cubicBezTo>
                      <a:pt x="3860189" y="801724"/>
                      <a:pt x="3850249" y="784371"/>
                      <a:pt x="3799840" y="721360"/>
                    </a:cubicBezTo>
                    <a:cubicBezTo>
                      <a:pt x="3780335" y="696979"/>
                      <a:pt x="3757614" y="675219"/>
                      <a:pt x="3738880" y="650240"/>
                    </a:cubicBezTo>
                    <a:cubicBezTo>
                      <a:pt x="3677178" y="567971"/>
                      <a:pt x="3725681" y="561990"/>
                      <a:pt x="3596640" y="467360"/>
                    </a:cubicBezTo>
                    <a:cubicBezTo>
                      <a:pt x="3545840" y="430107"/>
                      <a:pt x="3492635" y="395929"/>
                      <a:pt x="3444240" y="355600"/>
                    </a:cubicBezTo>
                    <a:cubicBezTo>
                      <a:pt x="3423920" y="338667"/>
                      <a:pt x="3405076" y="319785"/>
                      <a:pt x="3383280" y="304800"/>
                    </a:cubicBezTo>
                    <a:cubicBezTo>
                      <a:pt x="3350734" y="282425"/>
                      <a:pt x="3309607" y="271767"/>
                      <a:pt x="3281680" y="243840"/>
                    </a:cubicBezTo>
                    <a:cubicBezTo>
                      <a:pt x="3240222" y="202382"/>
                      <a:pt x="3226547" y="184252"/>
                      <a:pt x="3169920" y="152400"/>
                    </a:cubicBezTo>
                    <a:cubicBezTo>
                      <a:pt x="3102836" y="114665"/>
                      <a:pt x="3081914" y="114856"/>
                      <a:pt x="3017520" y="91440"/>
                    </a:cubicBezTo>
                    <a:cubicBezTo>
                      <a:pt x="3000380" y="85207"/>
                      <a:pt x="2984189" y="76361"/>
                      <a:pt x="2966720" y="71120"/>
                    </a:cubicBezTo>
                    <a:cubicBezTo>
                      <a:pt x="2940306" y="63196"/>
                      <a:pt x="2879766" y="56312"/>
                      <a:pt x="2854960" y="50800"/>
                    </a:cubicBezTo>
                    <a:cubicBezTo>
                      <a:pt x="2814067" y="41713"/>
                      <a:pt x="2773792" y="30023"/>
                      <a:pt x="2733040" y="20320"/>
                    </a:cubicBezTo>
                    <a:cubicBezTo>
                      <a:pt x="2702666" y="13088"/>
                      <a:pt x="2672080" y="6773"/>
                      <a:pt x="2641600" y="0"/>
                    </a:cubicBezTo>
                    <a:lnTo>
                      <a:pt x="1960880" y="20320"/>
                    </a:lnTo>
                    <a:cubicBezTo>
                      <a:pt x="1889151" y="23268"/>
                      <a:pt x="1915279" y="28400"/>
                      <a:pt x="1859280" y="50800"/>
                    </a:cubicBezTo>
                    <a:cubicBezTo>
                      <a:pt x="1768383" y="87159"/>
                      <a:pt x="1828966" y="54419"/>
                      <a:pt x="1747520" y="91440"/>
                    </a:cubicBezTo>
                    <a:cubicBezTo>
                      <a:pt x="1637358" y="141514"/>
                      <a:pt x="1736439" y="105294"/>
                      <a:pt x="1625600" y="142240"/>
                    </a:cubicBezTo>
                    <a:cubicBezTo>
                      <a:pt x="1612053" y="155787"/>
                      <a:pt x="1600286" y="171385"/>
                      <a:pt x="1584960" y="182880"/>
                    </a:cubicBezTo>
                    <a:cubicBezTo>
                      <a:pt x="1572843" y="191967"/>
                      <a:pt x="1558301" y="197375"/>
                      <a:pt x="1544320" y="203200"/>
                    </a:cubicBezTo>
                    <a:cubicBezTo>
                      <a:pt x="1456398" y="239834"/>
                      <a:pt x="1478625" y="231454"/>
                      <a:pt x="1391920" y="243840"/>
                    </a:cubicBezTo>
                    <a:cubicBezTo>
                      <a:pt x="1353043" y="256799"/>
                      <a:pt x="1328707" y="266643"/>
                      <a:pt x="1290320" y="274320"/>
                    </a:cubicBezTo>
                    <a:cubicBezTo>
                      <a:pt x="1245029" y="283378"/>
                      <a:pt x="1222147" y="283743"/>
                      <a:pt x="1178560" y="294640"/>
                    </a:cubicBezTo>
                    <a:cubicBezTo>
                      <a:pt x="1168170" y="297237"/>
                      <a:pt x="1158240" y="301413"/>
                      <a:pt x="1148080" y="304800"/>
                    </a:cubicBezTo>
                    <a:cubicBezTo>
                      <a:pt x="1125103" y="339265"/>
                      <a:pt x="1173480" y="318347"/>
                      <a:pt x="1158240" y="335280"/>
                    </a:cubicBezTo>
                    <a:close/>
                  </a:path>
                </a:pathLst>
              </a:cu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1530" name="Rettangolo 41"/>
              <p:cNvSpPr>
                <a:spLocks noChangeArrowheads="1"/>
              </p:cNvSpPr>
              <p:nvPr/>
            </p:nvSpPr>
            <p:spPr bwMode="auto">
              <a:xfrm flipV="1">
                <a:off x="1142976" y="2153594"/>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31" name="Rettangolo 42"/>
              <p:cNvSpPr>
                <a:spLocks noChangeArrowheads="1"/>
              </p:cNvSpPr>
              <p:nvPr/>
            </p:nvSpPr>
            <p:spPr bwMode="auto">
              <a:xfrm rot="20400305" flipV="1">
                <a:off x="1509690" y="3500438"/>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32" name="Rettangolo 43"/>
              <p:cNvSpPr>
                <a:spLocks noChangeArrowheads="1"/>
              </p:cNvSpPr>
              <p:nvPr/>
            </p:nvSpPr>
            <p:spPr bwMode="auto">
              <a:xfrm rot="1803253" flipV="1">
                <a:off x="500034" y="3145446"/>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21533" name="Rettangolo 44"/>
              <p:cNvSpPr>
                <a:spLocks noChangeArrowheads="1"/>
              </p:cNvSpPr>
              <p:nvPr/>
            </p:nvSpPr>
            <p:spPr bwMode="auto">
              <a:xfrm rot="14961778" flipV="1">
                <a:off x="1928794" y="2512245"/>
                <a:ext cx="3932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2" panose="05020102010507070707" pitchFamily="18" charset="2"/>
                  </a:rPr>
                  <a:t></a:t>
                </a:r>
                <a:endParaRPr lang="it-IT" altLang="it-IT" sz="1800">
                  <a:solidFill>
                    <a:prstClr val="black"/>
                  </a:solidFill>
                </a:endParaRPr>
              </a:p>
            </p:txBody>
          </p:sp>
          <p:sp>
            <p:nvSpPr>
              <p:cNvPr id="46" name="Figura a mano libera 45"/>
              <p:cNvSpPr/>
              <p:nvPr/>
            </p:nvSpPr>
            <p:spPr>
              <a:xfrm>
                <a:off x="1052056" y="2698184"/>
                <a:ext cx="621493" cy="585792"/>
              </a:xfrm>
              <a:custGeom>
                <a:avLst/>
                <a:gdLst>
                  <a:gd name="connsiteX0" fmla="*/ 701040 w 1625600"/>
                  <a:gd name="connsiteY0" fmla="*/ 60960 h 1549859"/>
                  <a:gd name="connsiteX1" fmla="*/ 396240 w 1625600"/>
                  <a:gd name="connsiteY1" fmla="*/ 60960 h 1549859"/>
                  <a:gd name="connsiteX2" fmla="*/ 345440 w 1625600"/>
                  <a:gd name="connsiteY2" fmla="*/ 81280 h 1549859"/>
                  <a:gd name="connsiteX3" fmla="*/ 294640 w 1625600"/>
                  <a:gd name="connsiteY3" fmla="*/ 91440 h 1549859"/>
                  <a:gd name="connsiteX4" fmla="*/ 182880 w 1625600"/>
                  <a:gd name="connsiteY4" fmla="*/ 152400 h 1549859"/>
                  <a:gd name="connsiteX5" fmla="*/ 152400 w 1625600"/>
                  <a:gd name="connsiteY5" fmla="*/ 203200 h 1549859"/>
                  <a:gd name="connsiteX6" fmla="*/ 71120 w 1625600"/>
                  <a:gd name="connsiteY6" fmla="*/ 294640 h 1549859"/>
                  <a:gd name="connsiteX7" fmla="*/ 40640 w 1625600"/>
                  <a:gd name="connsiteY7" fmla="*/ 345440 h 1549859"/>
                  <a:gd name="connsiteX8" fmla="*/ 0 w 1625600"/>
                  <a:gd name="connsiteY8" fmla="*/ 447040 h 1549859"/>
                  <a:gd name="connsiteX9" fmla="*/ 20320 w 1625600"/>
                  <a:gd name="connsiteY9" fmla="*/ 995680 h 1549859"/>
                  <a:gd name="connsiteX10" fmla="*/ 81280 w 1625600"/>
                  <a:gd name="connsiteY10" fmla="*/ 1148080 h 1549859"/>
                  <a:gd name="connsiteX11" fmla="*/ 243840 w 1625600"/>
                  <a:gd name="connsiteY11" fmla="*/ 1320800 h 1549859"/>
                  <a:gd name="connsiteX12" fmla="*/ 335280 w 1625600"/>
                  <a:gd name="connsiteY12" fmla="*/ 1381760 h 1549859"/>
                  <a:gd name="connsiteX13" fmla="*/ 416560 w 1625600"/>
                  <a:gd name="connsiteY13" fmla="*/ 1412240 h 1549859"/>
                  <a:gd name="connsiteX14" fmla="*/ 508000 w 1625600"/>
                  <a:gd name="connsiteY14" fmla="*/ 1463040 h 1549859"/>
                  <a:gd name="connsiteX15" fmla="*/ 619760 w 1625600"/>
                  <a:gd name="connsiteY15" fmla="*/ 1493520 h 1549859"/>
                  <a:gd name="connsiteX16" fmla="*/ 782320 w 1625600"/>
                  <a:gd name="connsiteY16" fmla="*/ 1544320 h 1549859"/>
                  <a:gd name="connsiteX17" fmla="*/ 944880 w 1625600"/>
                  <a:gd name="connsiteY17" fmla="*/ 1524000 h 1549859"/>
                  <a:gd name="connsiteX18" fmla="*/ 1046480 w 1625600"/>
                  <a:gd name="connsiteY18" fmla="*/ 1473200 h 1549859"/>
                  <a:gd name="connsiteX19" fmla="*/ 1087120 w 1625600"/>
                  <a:gd name="connsiteY19" fmla="*/ 1452880 h 1549859"/>
                  <a:gd name="connsiteX20" fmla="*/ 1127760 w 1625600"/>
                  <a:gd name="connsiteY20" fmla="*/ 1412240 h 1549859"/>
                  <a:gd name="connsiteX21" fmla="*/ 1158240 w 1625600"/>
                  <a:gd name="connsiteY21" fmla="*/ 1391920 h 1549859"/>
                  <a:gd name="connsiteX22" fmla="*/ 1188720 w 1625600"/>
                  <a:gd name="connsiteY22" fmla="*/ 1361440 h 1549859"/>
                  <a:gd name="connsiteX23" fmla="*/ 1229360 w 1625600"/>
                  <a:gd name="connsiteY23" fmla="*/ 1330960 h 1549859"/>
                  <a:gd name="connsiteX24" fmla="*/ 1270000 w 1625600"/>
                  <a:gd name="connsiteY24" fmla="*/ 1280160 h 1549859"/>
                  <a:gd name="connsiteX25" fmla="*/ 1320800 w 1625600"/>
                  <a:gd name="connsiteY25" fmla="*/ 1249680 h 1549859"/>
                  <a:gd name="connsiteX26" fmla="*/ 1452880 w 1625600"/>
                  <a:gd name="connsiteY26" fmla="*/ 1158240 h 1549859"/>
                  <a:gd name="connsiteX27" fmla="*/ 1483360 w 1625600"/>
                  <a:gd name="connsiteY27" fmla="*/ 1137920 h 1549859"/>
                  <a:gd name="connsiteX28" fmla="*/ 1503680 w 1625600"/>
                  <a:gd name="connsiteY28" fmla="*/ 1097280 h 1549859"/>
                  <a:gd name="connsiteX29" fmla="*/ 1574800 w 1625600"/>
                  <a:gd name="connsiteY29" fmla="*/ 1005840 h 1549859"/>
                  <a:gd name="connsiteX30" fmla="*/ 1595120 w 1625600"/>
                  <a:gd name="connsiteY30" fmla="*/ 955040 h 1549859"/>
                  <a:gd name="connsiteX31" fmla="*/ 1615440 w 1625600"/>
                  <a:gd name="connsiteY31" fmla="*/ 863600 h 1549859"/>
                  <a:gd name="connsiteX32" fmla="*/ 1625600 w 1625600"/>
                  <a:gd name="connsiteY32" fmla="*/ 833120 h 1549859"/>
                  <a:gd name="connsiteX33" fmla="*/ 1595120 w 1625600"/>
                  <a:gd name="connsiteY33" fmla="*/ 548640 h 1549859"/>
                  <a:gd name="connsiteX34" fmla="*/ 1554480 w 1625600"/>
                  <a:gd name="connsiteY34" fmla="*/ 457200 h 1549859"/>
                  <a:gd name="connsiteX35" fmla="*/ 1524000 w 1625600"/>
                  <a:gd name="connsiteY35" fmla="*/ 426720 h 1549859"/>
                  <a:gd name="connsiteX36" fmla="*/ 1503680 w 1625600"/>
                  <a:gd name="connsiteY36" fmla="*/ 396240 h 1549859"/>
                  <a:gd name="connsiteX37" fmla="*/ 1493520 w 1625600"/>
                  <a:gd name="connsiteY37" fmla="*/ 365760 h 1549859"/>
                  <a:gd name="connsiteX38" fmla="*/ 1432560 w 1625600"/>
                  <a:gd name="connsiteY38" fmla="*/ 314960 h 1549859"/>
                  <a:gd name="connsiteX39" fmla="*/ 1391920 w 1625600"/>
                  <a:gd name="connsiteY39" fmla="*/ 274320 h 1549859"/>
                  <a:gd name="connsiteX40" fmla="*/ 1341120 w 1625600"/>
                  <a:gd name="connsiteY40" fmla="*/ 243840 h 1549859"/>
                  <a:gd name="connsiteX41" fmla="*/ 1259840 w 1625600"/>
                  <a:gd name="connsiteY41" fmla="*/ 172720 h 1549859"/>
                  <a:gd name="connsiteX42" fmla="*/ 1209040 w 1625600"/>
                  <a:gd name="connsiteY42" fmla="*/ 152400 h 1549859"/>
                  <a:gd name="connsiteX43" fmla="*/ 1137920 w 1625600"/>
                  <a:gd name="connsiteY43" fmla="*/ 101600 h 1549859"/>
                  <a:gd name="connsiteX44" fmla="*/ 995680 w 1625600"/>
                  <a:gd name="connsiteY44" fmla="*/ 10160 h 1549859"/>
                  <a:gd name="connsiteX45" fmla="*/ 955040 w 1625600"/>
                  <a:gd name="connsiteY45" fmla="*/ 0 h 1549859"/>
                  <a:gd name="connsiteX46" fmla="*/ 629920 w 1625600"/>
                  <a:gd name="connsiteY46" fmla="*/ 20320 h 1549859"/>
                  <a:gd name="connsiteX47" fmla="*/ 568960 w 1625600"/>
                  <a:gd name="connsiteY47" fmla="*/ 40640 h 1549859"/>
                  <a:gd name="connsiteX48" fmla="*/ 538480 w 1625600"/>
                  <a:gd name="connsiteY48" fmla="*/ 60960 h 154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25600" h="1549859">
                    <a:moveTo>
                      <a:pt x="701040" y="60960"/>
                    </a:moveTo>
                    <a:cubicBezTo>
                      <a:pt x="588183" y="23341"/>
                      <a:pt x="643414" y="37787"/>
                      <a:pt x="396240" y="60960"/>
                    </a:cubicBezTo>
                    <a:cubicBezTo>
                      <a:pt x="378082" y="62662"/>
                      <a:pt x="362909" y="76039"/>
                      <a:pt x="345440" y="81280"/>
                    </a:cubicBezTo>
                    <a:cubicBezTo>
                      <a:pt x="328900" y="86242"/>
                      <a:pt x="311573" y="88053"/>
                      <a:pt x="294640" y="91440"/>
                    </a:cubicBezTo>
                    <a:cubicBezTo>
                      <a:pt x="267976" y="104772"/>
                      <a:pt x="197928" y="138857"/>
                      <a:pt x="182880" y="152400"/>
                    </a:cubicBezTo>
                    <a:cubicBezTo>
                      <a:pt x="168202" y="165610"/>
                      <a:pt x="165404" y="188338"/>
                      <a:pt x="152400" y="203200"/>
                    </a:cubicBezTo>
                    <a:cubicBezTo>
                      <a:pt x="58128" y="310939"/>
                      <a:pt x="170325" y="129298"/>
                      <a:pt x="71120" y="294640"/>
                    </a:cubicBezTo>
                    <a:cubicBezTo>
                      <a:pt x="60960" y="311573"/>
                      <a:pt x="48991" y="327545"/>
                      <a:pt x="40640" y="345440"/>
                    </a:cubicBezTo>
                    <a:cubicBezTo>
                      <a:pt x="25215" y="378493"/>
                      <a:pt x="0" y="447040"/>
                      <a:pt x="0" y="447040"/>
                    </a:cubicBezTo>
                    <a:cubicBezTo>
                      <a:pt x="6773" y="629920"/>
                      <a:pt x="8345" y="813067"/>
                      <a:pt x="20320" y="995680"/>
                    </a:cubicBezTo>
                    <a:cubicBezTo>
                      <a:pt x="23154" y="1038895"/>
                      <a:pt x="61321" y="1114815"/>
                      <a:pt x="81280" y="1148080"/>
                    </a:cubicBezTo>
                    <a:cubicBezTo>
                      <a:pt x="126998" y="1224277"/>
                      <a:pt x="169877" y="1261630"/>
                      <a:pt x="243840" y="1320800"/>
                    </a:cubicBezTo>
                    <a:cubicBezTo>
                      <a:pt x="272445" y="1343684"/>
                      <a:pt x="302905" y="1364620"/>
                      <a:pt x="335280" y="1381760"/>
                    </a:cubicBezTo>
                    <a:cubicBezTo>
                      <a:pt x="360853" y="1395299"/>
                      <a:pt x="390378" y="1399919"/>
                      <a:pt x="416560" y="1412240"/>
                    </a:cubicBezTo>
                    <a:cubicBezTo>
                      <a:pt x="448109" y="1427087"/>
                      <a:pt x="475626" y="1450090"/>
                      <a:pt x="508000" y="1463040"/>
                    </a:cubicBezTo>
                    <a:cubicBezTo>
                      <a:pt x="543852" y="1477381"/>
                      <a:pt x="583128" y="1481309"/>
                      <a:pt x="619760" y="1493520"/>
                    </a:cubicBezTo>
                    <a:cubicBezTo>
                      <a:pt x="788778" y="1549859"/>
                      <a:pt x="658108" y="1523618"/>
                      <a:pt x="782320" y="1544320"/>
                    </a:cubicBezTo>
                    <a:cubicBezTo>
                      <a:pt x="836507" y="1537547"/>
                      <a:pt x="892149" y="1538197"/>
                      <a:pt x="944880" y="1524000"/>
                    </a:cubicBezTo>
                    <a:cubicBezTo>
                      <a:pt x="981442" y="1514156"/>
                      <a:pt x="1012613" y="1490133"/>
                      <a:pt x="1046480" y="1473200"/>
                    </a:cubicBezTo>
                    <a:cubicBezTo>
                      <a:pt x="1060027" y="1466427"/>
                      <a:pt x="1076410" y="1463590"/>
                      <a:pt x="1087120" y="1452880"/>
                    </a:cubicBezTo>
                    <a:cubicBezTo>
                      <a:pt x="1100667" y="1439333"/>
                      <a:pt x="1113214" y="1424708"/>
                      <a:pt x="1127760" y="1412240"/>
                    </a:cubicBezTo>
                    <a:cubicBezTo>
                      <a:pt x="1137031" y="1404293"/>
                      <a:pt x="1148859" y="1399737"/>
                      <a:pt x="1158240" y="1391920"/>
                    </a:cubicBezTo>
                    <a:cubicBezTo>
                      <a:pt x="1169278" y="1382722"/>
                      <a:pt x="1177811" y="1370791"/>
                      <a:pt x="1188720" y="1361440"/>
                    </a:cubicBezTo>
                    <a:cubicBezTo>
                      <a:pt x="1201577" y="1350420"/>
                      <a:pt x="1217386" y="1342934"/>
                      <a:pt x="1229360" y="1330960"/>
                    </a:cubicBezTo>
                    <a:cubicBezTo>
                      <a:pt x="1244694" y="1315626"/>
                      <a:pt x="1253792" y="1294567"/>
                      <a:pt x="1270000" y="1280160"/>
                    </a:cubicBezTo>
                    <a:cubicBezTo>
                      <a:pt x="1284759" y="1267040"/>
                      <a:pt x="1304369" y="1260634"/>
                      <a:pt x="1320800" y="1249680"/>
                    </a:cubicBezTo>
                    <a:cubicBezTo>
                      <a:pt x="1365355" y="1219977"/>
                      <a:pt x="1408754" y="1188576"/>
                      <a:pt x="1452880" y="1158240"/>
                    </a:cubicBezTo>
                    <a:cubicBezTo>
                      <a:pt x="1462942" y="1151322"/>
                      <a:pt x="1483360" y="1137920"/>
                      <a:pt x="1483360" y="1137920"/>
                    </a:cubicBezTo>
                    <a:cubicBezTo>
                      <a:pt x="1490133" y="1124373"/>
                      <a:pt x="1495059" y="1109733"/>
                      <a:pt x="1503680" y="1097280"/>
                    </a:cubicBezTo>
                    <a:cubicBezTo>
                      <a:pt x="1525659" y="1065532"/>
                      <a:pt x="1560459" y="1041692"/>
                      <a:pt x="1574800" y="1005840"/>
                    </a:cubicBezTo>
                    <a:cubicBezTo>
                      <a:pt x="1581573" y="988907"/>
                      <a:pt x="1589353" y="972342"/>
                      <a:pt x="1595120" y="955040"/>
                    </a:cubicBezTo>
                    <a:cubicBezTo>
                      <a:pt x="1605550" y="923751"/>
                      <a:pt x="1607387" y="895810"/>
                      <a:pt x="1615440" y="863600"/>
                    </a:cubicBezTo>
                    <a:cubicBezTo>
                      <a:pt x="1618037" y="853210"/>
                      <a:pt x="1622213" y="843280"/>
                      <a:pt x="1625600" y="833120"/>
                    </a:cubicBezTo>
                    <a:cubicBezTo>
                      <a:pt x="1614408" y="698816"/>
                      <a:pt x="1623300" y="647271"/>
                      <a:pt x="1595120" y="548640"/>
                    </a:cubicBezTo>
                    <a:cubicBezTo>
                      <a:pt x="1586268" y="517659"/>
                      <a:pt x="1571734" y="483081"/>
                      <a:pt x="1554480" y="457200"/>
                    </a:cubicBezTo>
                    <a:cubicBezTo>
                      <a:pt x="1546510" y="445245"/>
                      <a:pt x="1533198" y="437758"/>
                      <a:pt x="1524000" y="426720"/>
                    </a:cubicBezTo>
                    <a:cubicBezTo>
                      <a:pt x="1516183" y="417339"/>
                      <a:pt x="1509141" y="407162"/>
                      <a:pt x="1503680" y="396240"/>
                    </a:cubicBezTo>
                    <a:cubicBezTo>
                      <a:pt x="1498891" y="386661"/>
                      <a:pt x="1500572" y="373820"/>
                      <a:pt x="1493520" y="365760"/>
                    </a:cubicBezTo>
                    <a:cubicBezTo>
                      <a:pt x="1476102" y="345854"/>
                      <a:pt x="1452221" y="332655"/>
                      <a:pt x="1432560" y="314960"/>
                    </a:cubicBezTo>
                    <a:cubicBezTo>
                      <a:pt x="1418320" y="302144"/>
                      <a:pt x="1407042" y="286082"/>
                      <a:pt x="1391920" y="274320"/>
                    </a:cubicBezTo>
                    <a:cubicBezTo>
                      <a:pt x="1376332" y="262196"/>
                      <a:pt x="1356918" y="255688"/>
                      <a:pt x="1341120" y="243840"/>
                    </a:cubicBezTo>
                    <a:cubicBezTo>
                      <a:pt x="1273741" y="193306"/>
                      <a:pt x="1354406" y="229460"/>
                      <a:pt x="1259840" y="172720"/>
                    </a:cubicBezTo>
                    <a:cubicBezTo>
                      <a:pt x="1244201" y="163337"/>
                      <a:pt x="1225973" y="159173"/>
                      <a:pt x="1209040" y="152400"/>
                    </a:cubicBezTo>
                    <a:cubicBezTo>
                      <a:pt x="1142477" y="85837"/>
                      <a:pt x="1218157" y="155091"/>
                      <a:pt x="1137920" y="101600"/>
                    </a:cubicBezTo>
                    <a:cubicBezTo>
                      <a:pt x="1058397" y="48584"/>
                      <a:pt x="1073561" y="41312"/>
                      <a:pt x="995680" y="10160"/>
                    </a:cubicBezTo>
                    <a:cubicBezTo>
                      <a:pt x="982715" y="4974"/>
                      <a:pt x="968587" y="3387"/>
                      <a:pt x="955040" y="0"/>
                    </a:cubicBezTo>
                    <a:cubicBezTo>
                      <a:pt x="935194" y="945"/>
                      <a:pt x="691291" y="9490"/>
                      <a:pt x="629920" y="20320"/>
                    </a:cubicBezTo>
                    <a:cubicBezTo>
                      <a:pt x="608827" y="24042"/>
                      <a:pt x="586782" y="28759"/>
                      <a:pt x="568960" y="40640"/>
                    </a:cubicBezTo>
                    <a:lnTo>
                      <a:pt x="538480" y="60960"/>
                    </a:lnTo>
                  </a:path>
                </a:pathLst>
              </a:custGeom>
              <a:solidFill>
                <a:schemeClr val="tx2"/>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grpSp>
        <p:sp>
          <p:nvSpPr>
            <p:cNvPr id="47" name="Rettangolo 46"/>
            <p:cNvSpPr>
              <a:spLocks noChangeArrowheads="1"/>
            </p:cNvSpPr>
            <p:nvPr/>
          </p:nvSpPr>
          <p:spPr bwMode="auto">
            <a:xfrm>
              <a:off x="5705475" y="3271838"/>
              <a:ext cx="973138" cy="338137"/>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wrap="none">
              <a:spAutoFit/>
            </a:bodyPr>
            <a:lstStyle/>
            <a:p>
              <a:pPr>
                <a:defRPr/>
              </a:pPr>
              <a:r>
                <a:rPr lang="it-IT" sz="1600" dirty="0">
                  <a:solidFill>
                    <a:prstClr val="black"/>
                  </a:solidFill>
                  <a:sym typeface="Wingdings"/>
                </a:rPr>
                <a:t> </a:t>
              </a:r>
              <a:r>
                <a:rPr lang="it-IT" sz="1600" dirty="0">
                  <a:solidFill>
                    <a:prstClr val="black"/>
                  </a:solidFill>
                </a:rPr>
                <a:t>BMP-2</a:t>
              </a:r>
            </a:p>
          </p:txBody>
        </p:sp>
        <p:sp>
          <p:nvSpPr>
            <p:cNvPr id="48" name="CasellaDiTesto 47"/>
            <p:cNvSpPr txBox="1">
              <a:spLocks noChangeArrowheads="1"/>
            </p:cNvSpPr>
            <p:nvPr/>
          </p:nvSpPr>
          <p:spPr bwMode="auto">
            <a:xfrm>
              <a:off x="1176338" y="866775"/>
              <a:ext cx="1268412" cy="461963"/>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a:spAutoFit/>
            </a:bodyPr>
            <a:lstStyle/>
            <a:p>
              <a:pPr algn="ctr">
                <a:defRPr/>
              </a:pPr>
              <a:r>
                <a:rPr lang="it-IT" sz="1200" dirty="0">
                  <a:solidFill>
                    <a:prstClr val="black"/>
                  </a:solidFill>
                  <a:latin typeface="Symbol" pitchFamily="18" charset="2"/>
                </a:rPr>
                <a:t>b</a:t>
              </a:r>
              <a:r>
                <a:rPr lang="it-IT" sz="1200" dirty="0">
                  <a:solidFill>
                    <a:prstClr val="black"/>
                  </a:solidFill>
                </a:rPr>
                <a:t>2-microglobulin and </a:t>
              </a:r>
              <a:r>
                <a:rPr lang="it-IT" sz="1200" dirty="0" err="1">
                  <a:solidFill>
                    <a:prstClr val="black"/>
                  </a:solidFill>
                </a:rPr>
                <a:t>others</a:t>
              </a:r>
              <a:endParaRPr lang="it-IT" sz="1200" dirty="0">
                <a:solidFill>
                  <a:prstClr val="black"/>
                </a:solidFill>
              </a:endParaRPr>
            </a:p>
          </p:txBody>
        </p:sp>
        <p:cxnSp>
          <p:nvCxnSpPr>
            <p:cNvPr id="21513" name="Connettore 4 48"/>
            <p:cNvCxnSpPr>
              <a:cxnSpLocks noChangeShapeType="1"/>
              <a:stCxn id="48" idx="1"/>
              <a:endCxn id="21532" idx="1"/>
            </p:cNvCxnSpPr>
            <p:nvPr/>
          </p:nvCxnSpPr>
          <p:spPr bwMode="auto">
            <a:xfrm rot="10800000" flipV="1">
              <a:off x="1138238" y="1096963"/>
              <a:ext cx="38100" cy="1171575"/>
            </a:xfrm>
            <a:prstGeom prst="bentConnector3">
              <a:avLst>
                <a:gd name="adj1" fmla="val 759634"/>
              </a:avLst>
            </a:prstGeom>
            <a:noFill/>
            <a:ln w="25400">
              <a:solidFill>
                <a:schemeClr val="accent2"/>
              </a:solidFill>
              <a:miter lim="800000"/>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514" name="Forma 73"/>
            <p:cNvCxnSpPr>
              <a:cxnSpLocks noChangeShapeType="1"/>
              <a:stCxn id="21531" idx="0"/>
              <a:endCxn id="21556" idx="1"/>
            </p:cNvCxnSpPr>
            <p:nvPr/>
          </p:nvCxnSpPr>
          <p:spPr bwMode="auto">
            <a:xfrm rot="16200000" flipH="1">
              <a:off x="2145507" y="2864644"/>
              <a:ext cx="825500" cy="738187"/>
            </a:xfrm>
            <a:prstGeom prst="bentConnector2">
              <a:avLst/>
            </a:prstGeom>
            <a:noFill/>
            <a:ln w="38100">
              <a:solidFill>
                <a:schemeClr val="accent2"/>
              </a:solidFill>
              <a:miter lim="800000"/>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xmlns="">
                  <a:noFill/>
                </a14:hiddenFill>
              </a:ext>
            </a:extLst>
          </p:spPr>
        </p:cxnSp>
        <p:cxnSp>
          <p:nvCxnSpPr>
            <p:cNvPr id="21515" name="Connettore 2 50"/>
            <p:cNvCxnSpPr>
              <a:cxnSpLocks noChangeShapeType="1"/>
            </p:cNvCxnSpPr>
            <p:nvPr/>
          </p:nvCxnSpPr>
          <p:spPr bwMode="auto">
            <a:xfrm flipH="1">
              <a:off x="4497388" y="1436688"/>
              <a:ext cx="307975" cy="1952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516" name="Connettore 2 51"/>
            <p:cNvCxnSpPr>
              <a:cxnSpLocks noChangeShapeType="1"/>
            </p:cNvCxnSpPr>
            <p:nvPr/>
          </p:nvCxnSpPr>
          <p:spPr bwMode="auto">
            <a:xfrm flipH="1">
              <a:off x="4618038" y="1689100"/>
              <a:ext cx="307975" cy="19685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517" name="Connettore 2 52"/>
            <p:cNvCxnSpPr>
              <a:cxnSpLocks noChangeShapeType="1"/>
            </p:cNvCxnSpPr>
            <p:nvPr/>
          </p:nvCxnSpPr>
          <p:spPr bwMode="auto">
            <a:xfrm flipH="1">
              <a:off x="4618038" y="1943100"/>
              <a:ext cx="307975" cy="19526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518" name="Connettore 2 53"/>
            <p:cNvCxnSpPr>
              <a:cxnSpLocks noChangeShapeType="1"/>
            </p:cNvCxnSpPr>
            <p:nvPr/>
          </p:nvCxnSpPr>
          <p:spPr bwMode="auto">
            <a:xfrm flipH="1">
              <a:off x="4316413" y="1246188"/>
              <a:ext cx="307975" cy="1952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55" name="CasellaDiTesto 54"/>
            <p:cNvSpPr txBox="1">
              <a:spLocks noChangeArrowheads="1"/>
            </p:cNvSpPr>
            <p:nvPr/>
          </p:nvSpPr>
          <p:spPr bwMode="auto">
            <a:xfrm>
              <a:off x="395288" y="2854325"/>
              <a:ext cx="1449387" cy="738188"/>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spAutoFit/>
            </a:bodyPr>
            <a:lstStyle/>
            <a:p>
              <a:pPr algn="ctr">
                <a:defRPr/>
              </a:pPr>
              <a:r>
                <a:rPr lang="it-IT" sz="1400" b="1" dirty="0">
                  <a:solidFill>
                    <a:prstClr val="black"/>
                  </a:solidFill>
                </a:rPr>
                <a:t>EPITHELIAL TO MESENCHYMAL TRANSITION</a:t>
              </a:r>
            </a:p>
          </p:txBody>
        </p:sp>
        <p:sp>
          <p:nvSpPr>
            <p:cNvPr id="21520" name="Rettangolo 55"/>
            <p:cNvSpPr>
              <a:spLocks noChangeArrowheads="1"/>
            </p:cNvSpPr>
            <p:nvPr/>
          </p:nvSpPr>
          <p:spPr bwMode="auto">
            <a:xfrm>
              <a:off x="6188075" y="2068513"/>
              <a:ext cx="330200"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endParaRPr lang="it-IT" altLang="it-IT" sz="1800">
                <a:solidFill>
                  <a:prstClr val="black"/>
                </a:solidFill>
              </a:endParaRPr>
            </a:p>
          </p:txBody>
        </p:sp>
        <p:sp>
          <p:nvSpPr>
            <p:cNvPr id="21521" name="Rettangolo 56"/>
            <p:cNvSpPr>
              <a:spLocks noChangeArrowheads="1"/>
            </p:cNvSpPr>
            <p:nvPr/>
          </p:nvSpPr>
          <p:spPr bwMode="auto">
            <a:xfrm>
              <a:off x="5946775" y="549275"/>
              <a:ext cx="330200"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panose="05000000000000000000" pitchFamily="2" charset="2"/>
                </a:rPr>
                <a:t></a:t>
              </a:r>
              <a:endParaRPr lang="it-IT" altLang="it-IT" sz="1800">
                <a:solidFill>
                  <a:prstClr val="black"/>
                </a:solidFill>
              </a:endParaRPr>
            </a:p>
          </p:txBody>
        </p:sp>
        <p:sp>
          <p:nvSpPr>
            <p:cNvPr id="21522" name="Rettangolo 57"/>
            <p:cNvSpPr>
              <a:spLocks noChangeArrowheads="1"/>
            </p:cNvSpPr>
            <p:nvPr/>
          </p:nvSpPr>
          <p:spPr bwMode="auto">
            <a:xfrm>
              <a:off x="6792913" y="1562100"/>
              <a:ext cx="328612"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3" panose="05040102010807070707" pitchFamily="18" charset="2"/>
                </a:rPr>
                <a:t></a:t>
              </a:r>
              <a:endParaRPr lang="it-IT" altLang="it-IT" sz="1800">
                <a:solidFill>
                  <a:prstClr val="black"/>
                </a:solidFill>
              </a:endParaRPr>
            </a:p>
          </p:txBody>
        </p:sp>
        <p:sp>
          <p:nvSpPr>
            <p:cNvPr id="21523" name="Rettangolo 58"/>
            <p:cNvSpPr>
              <a:spLocks noChangeArrowheads="1"/>
            </p:cNvSpPr>
            <p:nvPr/>
          </p:nvSpPr>
          <p:spPr bwMode="auto">
            <a:xfrm>
              <a:off x="6550025" y="676275"/>
              <a:ext cx="33020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it-IT" altLang="it-IT" sz="1800">
                  <a:solidFill>
                    <a:prstClr val="black"/>
                  </a:solidFill>
                  <a:sym typeface="Wingdings 3" panose="05040102010807070707" pitchFamily="18" charset="2"/>
                </a:rPr>
                <a:t></a:t>
              </a:r>
              <a:endParaRPr lang="it-IT" altLang="it-IT" sz="1800">
                <a:solidFill>
                  <a:prstClr val="black"/>
                </a:solidFill>
              </a:endParaRPr>
            </a:p>
          </p:txBody>
        </p:sp>
        <p:sp>
          <p:nvSpPr>
            <p:cNvPr id="64" name="CasellaDiTesto 63"/>
            <p:cNvSpPr txBox="1"/>
            <p:nvPr/>
          </p:nvSpPr>
          <p:spPr>
            <a:xfrm>
              <a:off x="3394075" y="4421822"/>
              <a:ext cx="2305050" cy="369887"/>
            </a:xfrm>
            <a:prstGeom prst="rect">
              <a:avLst/>
            </a:prstGeom>
            <a:noFill/>
          </p:spPr>
          <p:txBody>
            <a:bodyPr>
              <a:spAutoFit/>
            </a:bodyPr>
            <a:lstStyle/>
            <a:p>
              <a:pPr>
                <a:defRPr/>
              </a:pPr>
              <a:r>
                <a:rPr lang="it-IT" b="1" dirty="0">
                  <a:solidFill>
                    <a:srgbClr val="C0504D">
                      <a:lumMod val="60000"/>
                      <a:lumOff val="40000"/>
                    </a:srgbClr>
                  </a:solidFill>
                  <a:ea typeface="ＭＳ Ｐゴシック" charset="0"/>
                  <a:cs typeface="ＭＳ Ｐゴシック" charset="0"/>
                </a:rPr>
                <a:t>Mesenchymal </a:t>
              </a:r>
              <a:r>
                <a:rPr lang="it-IT" b="1" dirty="0" err="1">
                  <a:solidFill>
                    <a:srgbClr val="C0504D">
                      <a:lumMod val="60000"/>
                      <a:lumOff val="40000"/>
                    </a:srgbClr>
                  </a:solidFill>
                  <a:ea typeface="ＭＳ Ｐゴシック" charset="0"/>
                  <a:cs typeface="ＭＳ Ｐゴシック" charset="0"/>
                </a:rPr>
                <a:t>like</a:t>
              </a:r>
              <a:r>
                <a:rPr lang="it-IT" b="1" dirty="0">
                  <a:solidFill>
                    <a:srgbClr val="C0504D">
                      <a:lumMod val="60000"/>
                      <a:lumOff val="40000"/>
                    </a:srgbClr>
                  </a:solidFill>
                  <a:ea typeface="ＭＳ Ｐゴシック" charset="0"/>
                  <a:cs typeface="ＭＳ Ｐゴシック" charset="0"/>
                </a:rPr>
                <a:t> </a:t>
              </a:r>
              <a:r>
                <a:rPr lang="it-IT" b="1" dirty="0" err="1">
                  <a:solidFill>
                    <a:srgbClr val="C0504D">
                      <a:lumMod val="60000"/>
                      <a:lumOff val="40000"/>
                    </a:srgbClr>
                  </a:solidFill>
                  <a:ea typeface="ＭＳ Ｐゴシック" charset="0"/>
                  <a:cs typeface="ＭＳ Ｐゴシック" charset="0"/>
                </a:rPr>
                <a:t>cell</a:t>
              </a:r>
              <a:endParaRPr lang="it-IT" b="1" dirty="0">
                <a:solidFill>
                  <a:srgbClr val="C0504D">
                    <a:lumMod val="60000"/>
                    <a:lumOff val="40000"/>
                  </a:srgbClr>
                </a:solidFill>
                <a:ea typeface="ＭＳ Ｐゴシック" charset="0"/>
                <a:cs typeface="ＭＳ Ｐゴシック" charset="0"/>
              </a:endParaRPr>
            </a:p>
          </p:txBody>
        </p:sp>
        <p:sp>
          <p:nvSpPr>
            <p:cNvPr id="65" name="CasellaDiTesto 64"/>
            <p:cNvSpPr txBox="1"/>
            <p:nvPr/>
          </p:nvSpPr>
          <p:spPr>
            <a:xfrm>
              <a:off x="7092950" y="333375"/>
              <a:ext cx="1366838" cy="646113"/>
            </a:xfrm>
            <a:prstGeom prst="rect">
              <a:avLst/>
            </a:prstGeom>
            <a:noFill/>
          </p:spPr>
          <p:txBody>
            <a:bodyPr>
              <a:spAutoFit/>
            </a:bodyPr>
            <a:lstStyle/>
            <a:p>
              <a:pPr>
                <a:defRPr/>
              </a:pPr>
              <a:r>
                <a:rPr lang="it-IT" b="1" dirty="0" err="1">
                  <a:solidFill>
                    <a:srgbClr val="F79646"/>
                  </a:solidFill>
                  <a:ea typeface="ＭＳ Ｐゴシック" charset="0"/>
                  <a:cs typeface="ＭＳ Ｐゴシック" charset="0"/>
                </a:rPr>
                <a:t>Osteoblast</a:t>
              </a:r>
              <a:r>
                <a:rPr lang="it-IT" b="1" dirty="0">
                  <a:solidFill>
                    <a:srgbClr val="F79646"/>
                  </a:solidFill>
                  <a:ea typeface="ＭＳ Ｐゴシック" charset="0"/>
                  <a:cs typeface="ＭＳ Ｐゴシック" charset="0"/>
                </a:rPr>
                <a:t> </a:t>
              </a:r>
              <a:r>
                <a:rPr lang="it-IT" b="1" dirty="0" err="1">
                  <a:solidFill>
                    <a:srgbClr val="F79646"/>
                  </a:solidFill>
                  <a:ea typeface="ＭＳ Ｐゴシック" charset="0"/>
                  <a:cs typeface="ＭＳ Ｐゴシック" charset="0"/>
                </a:rPr>
                <a:t>like</a:t>
              </a:r>
              <a:r>
                <a:rPr lang="it-IT" b="1" dirty="0">
                  <a:solidFill>
                    <a:srgbClr val="F79646"/>
                  </a:solidFill>
                  <a:ea typeface="ＭＳ Ｐゴシック" charset="0"/>
                  <a:cs typeface="ＭＳ Ｐゴシック" charset="0"/>
                </a:rPr>
                <a:t> </a:t>
              </a:r>
              <a:r>
                <a:rPr lang="it-IT" b="1" dirty="0" err="1">
                  <a:solidFill>
                    <a:srgbClr val="F79646"/>
                  </a:solidFill>
                  <a:ea typeface="ＭＳ Ｐゴシック" charset="0"/>
                  <a:cs typeface="ＭＳ Ｐゴシック" charset="0"/>
                </a:rPr>
                <a:t>cell</a:t>
              </a:r>
              <a:endParaRPr lang="it-IT" b="1" dirty="0">
                <a:solidFill>
                  <a:srgbClr val="F79646"/>
                </a:solidFill>
                <a:ea typeface="ＭＳ Ｐゴシック" charset="0"/>
                <a:cs typeface="ＭＳ Ｐゴシック" charset="0"/>
              </a:endParaRPr>
            </a:p>
          </p:txBody>
        </p:sp>
      </p:grpSp>
      <p:sp>
        <p:nvSpPr>
          <p:cNvPr id="68" name="Rettangolo 67"/>
          <p:cNvSpPr/>
          <p:nvPr/>
        </p:nvSpPr>
        <p:spPr>
          <a:xfrm>
            <a:off x="1470883" y="5826645"/>
            <a:ext cx="6480989" cy="1077218"/>
          </a:xfrm>
          <a:prstGeom prst="rect">
            <a:avLst/>
          </a:prstGeom>
        </p:spPr>
        <p:txBody>
          <a:bodyPr wrap="square">
            <a:spAutoFit/>
          </a:bodyPr>
          <a:lstStyle/>
          <a:p>
            <a:pPr algn="ctr">
              <a:defRPr/>
            </a:pPr>
            <a:r>
              <a:rPr lang="en-US" sz="3200" b="1" dirty="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EMT </a:t>
            </a:r>
            <a:r>
              <a:rPr lang="en-US" sz="3200" b="1" dirty="0" smtClean="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can drive </a:t>
            </a:r>
            <a:r>
              <a:rPr lang="en-US" sz="3200" b="1" dirty="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breast cells </a:t>
            </a:r>
          </a:p>
          <a:p>
            <a:pPr algn="ctr">
              <a:defRPr/>
            </a:pPr>
            <a:r>
              <a:rPr lang="en-US" sz="3200" b="1" dirty="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to an osteoblast </a:t>
            </a:r>
            <a:r>
              <a:rPr lang="en-US" sz="3200" b="1" dirty="0" smtClean="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rPr>
              <a:t>phenotype?</a:t>
            </a:r>
            <a:endParaRPr lang="en-US" sz="3200" b="1" dirty="0">
              <a:ln w="0"/>
              <a:solidFill>
                <a:srgbClr val="0070C0"/>
              </a:solidFill>
              <a:effectLst>
                <a:outerShdw blurRad="38100" dist="25400" dir="5400000" algn="ctr" rotWithShape="0">
                  <a:srgbClr val="6E747A">
                    <a:alpha val="43000"/>
                  </a:srgbClr>
                </a:outerShdw>
              </a:effectLst>
              <a:latin typeface="Comic Sans MS" panose="030F0702030302020204" pitchFamily="66" charset="0"/>
              <a:ea typeface="ＭＳ Ｐゴシック" charset="0"/>
              <a:cs typeface="ＭＳ Ｐゴシック" charset="0"/>
            </a:endParaRPr>
          </a:p>
        </p:txBody>
      </p:sp>
      <p:pic>
        <p:nvPicPr>
          <p:cNvPr id="70" name="Immagine 69"/>
          <p:cNvPicPr>
            <a:picLocks noChangeAspect="1"/>
          </p:cNvPicPr>
          <p:nvPr/>
        </p:nvPicPr>
        <p:blipFill rotWithShape="1">
          <a:blip r:embed="rId6"/>
          <a:srcRect l="23529" t="4106" r="20329" b="54348"/>
          <a:stretch/>
        </p:blipFill>
        <p:spPr>
          <a:xfrm>
            <a:off x="26890" y="3866399"/>
            <a:ext cx="3308965" cy="1377390"/>
          </a:xfrm>
          <a:prstGeom prst="rect">
            <a:avLst/>
          </a:prstGeom>
        </p:spPr>
      </p:pic>
      <p:pic>
        <p:nvPicPr>
          <p:cNvPr id="71" name="Immagine 70"/>
          <p:cNvPicPr>
            <a:picLocks noChangeAspect="1"/>
          </p:cNvPicPr>
          <p:nvPr/>
        </p:nvPicPr>
        <p:blipFill rotWithShape="1">
          <a:blip r:embed="rId7"/>
          <a:srcRect l="23724" t="2407" r="23359" b="21389"/>
          <a:stretch/>
        </p:blipFill>
        <p:spPr>
          <a:xfrm>
            <a:off x="5859700" y="3338345"/>
            <a:ext cx="3106275" cy="251620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fondo PT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fondo PT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fondo PT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988</Words>
  <Application>Microsoft Office PowerPoint</Application>
  <PresentationFormat>Presentazione su schermo (4:3)</PresentationFormat>
  <Paragraphs>162</Paragraphs>
  <Slides>20</Slides>
  <Notes>20</Notes>
  <HiddenSlides>0</HiddenSlides>
  <MMClips>0</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20</vt:i4>
      </vt:variant>
    </vt:vector>
  </HeadingPairs>
  <TitlesOfParts>
    <vt:vector size="34" baseType="lpstr">
      <vt:lpstr>MS Mincho</vt:lpstr>
      <vt:lpstr>MS PGothic</vt:lpstr>
      <vt:lpstr>MS PGothic</vt:lpstr>
      <vt:lpstr>Arial</vt:lpstr>
      <vt:lpstr>Calibri</vt:lpstr>
      <vt:lpstr>Comic Sans MS</vt:lpstr>
      <vt:lpstr>Symbol</vt:lpstr>
      <vt:lpstr>Times New Roman</vt:lpstr>
      <vt:lpstr>Wingdings</vt:lpstr>
      <vt:lpstr>Wingdings 2</vt:lpstr>
      <vt:lpstr>Wingdings 3</vt:lpstr>
      <vt:lpstr>sfondo PTV</vt:lpstr>
      <vt:lpstr>1_sfondo PTV</vt:lpstr>
      <vt:lpstr>2_sfondo PTV</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PTV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Elena Bonanno</dc:creator>
  <cp:lastModifiedBy>Elena Bonanno</cp:lastModifiedBy>
  <cp:revision>28</cp:revision>
  <cp:lastPrinted>2015-07-30T06:37:53Z</cp:lastPrinted>
  <dcterms:created xsi:type="dcterms:W3CDTF">2015-07-21T08:22:01Z</dcterms:created>
  <dcterms:modified xsi:type="dcterms:W3CDTF">2015-07-30T20:08:59Z</dcterms:modified>
</cp:coreProperties>
</file>