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3"/>
  </p:sldMasterIdLst>
  <p:notesMasterIdLst>
    <p:notesMasterId r:id="rId26"/>
  </p:notesMasterIdLst>
  <p:sldIdLst>
    <p:sldId id="362" r:id="rId4"/>
    <p:sldId id="259" r:id="rId5"/>
    <p:sldId id="361" r:id="rId6"/>
    <p:sldId id="262" r:id="rId7"/>
    <p:sldId id="363" r:id="rId8"/>
    <p:sldId id="371" r:id="rId9"/>
    <p:sldId id="366" r:id="rId10"/>
    <p:sldId id="369" r:id="rId11"/>
    <p:sldId id="372" r:id="rId12"/>
    <p:sldId id="373" r:id="rId13"/>
    <p:sldId id="374" r:id="rId14"/>
    <p:sldId id="375" r:id="rId15"/>
    <p:sldId id="376" r:id="rId16"/>
    <p:sldId id="377" r:id="rId17"/>
    <p:sldId id="378" r:id="rId18"/>
    <p:sldId id="379" r:id="rId19"/>
    <p:sldId id="380" r:id="rId20"/>
    <p:sldId id="381" r:id="rId21"/>
    <p:sldId id="386" r:id="rId22"/>
    <p:sldId id="382" r:id="rId23"/>
    <p:sldId id="383" r:id="rId24"/>
    <p:sldId id="38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t" initials="" lastIdx="2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902" autoAdjust="0"/>
  </p:normalViewPr>
  <p:slideViewPr>
    <p:cSldViewPr snapToGrid="0">
      <p:cViewPr varScale="1">
        <p:scale>
          <a:sx n="63" d="100"/>
          <a:sy n="63" d="100"/>
        </p:scale>
        <p:origin x="-13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49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D738798-A0EA-42BF-B3EF-49C884E01A8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45C619-9A5E-4F8B-8A9F-8402F14AD2D7}"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3EC9E1-4371-4AF2-9CDF-6E353D9DF8DB}"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6A1B20-C3AD-4E78-BAE2-BE5C3D38300B}" type="slidenum">
              <a:rPr lang="en-US"/>
              <a:pPr/>
              <a:t>4</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ar-EG"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0D738798-A0EA-42BF-B3EF-49C884E01A8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Arial" pitchFamily="34" charset="0"/>
                <a:ea typeface="+mn-ea"/>
                <a:cs typeface="+mn-cs"/>
              </a:rPr>
              <a:t>Nowadays, in addition to studying the maternal deaths, the examination of women who survived a severe complication of pregnancy, childbirth or the </a:t>
            </a:r>
            <a:r>
              <a:rPr lang="en-US" sz="1200" b="1" kern="1200" dirty="0" err="1" smtClean="0">
                <a:solidFill>
                  <a:schemeClr val="tx1"/>
                </a:solidFill>
                <a:latin typeface="Arial" pitchFamily="34" charset="0"/>
                <a:ea typeface="+mn-ea"/>
                <a:cs typeface="+mn-cs"/>
              </a:rPr>
              <a:t>puerperium</a:t>
            </a:r>
            <a:r>
              <a:rPr lang="en-US" sz="1200" b="1" kern="1200" dirty="0" smtClean="0">
                <a:solidFill>
                  <a:schemeClr val="tx1"/>
                </a:solidFill>
                <a:latin typeface="Arial" pitchFamily="34" charset="0"/>
                <a:ea typeface="+mn-ea"/>
                <a:cs typeface="+mn-cs"/>
              </a:rPr>
              <a:t> (Near misses)</a:t>
            </a:r>
            <a:endParaRPr lang="ar-EG" sz="1200" b="1" dirty="0" smtClean="0"/>
          </a:p>
          <a:p>
            <a:endParaRPr lang="ar-EG" dirty="0"/>
          </a:p>
        </p:txBody>
      </p:sp>
      <p:sp>
        <p:nvSpPr>
          <p:cNvPr id="4" name="Slide Number Placeholder 3"/>
          <p:cNvSpPr>
            <a:spLocks noGrp="1"/>
          </p:cNvSpPr>
          <p:nvPr>
            <p:ph type="sldNum" sz="quarter" idx="10"/>
          </p:nvPr>
        </p:nvSpPr>
        <p:spPr/>
        <p:txBody>
          <a:bodyPr/>
          <a:lstStyle/>
          <a:p>
            <a:fld id="{0D738798-A0EA-42BF-B3EF-49C884E01A8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Arial" pitchFamily="34" charset="0"/>
                <a:ea typeface="+mn-ea"/>
                <a:cs typeface="+mn-cs"/>
              </a:rPr>
              <a:t>is still high if compared with other Arab (CIA, World fact book, January 1, 2012).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Arial" pitchFamily="34" charset="0"/>
                <a:ea typeface="+mn-ea"/>
                <a:cs typeface="+mn-cs"/>
              </a:rPr>
              <a:t> n Egypt women can develop sever complications during pregnancy and </a:t>
            </a:r>
            <a:r>
              <a:rPr lang="en-US" sz="1200" b="1" kern="1200" dirty="0" err="1" smtClean="0">
                <a:solidFill>
                  <a:schemeClr val="tx1"/>
                </a:solidFill>
                <a:latin typeface="Arial" pitchFamily="34" charset="0"/>
                <a:ea typeface="+mn-ea"/>
                <a:cs typeface="+mn-cs"/>
              </a:rPr>
              <a:t>labour</a:t>
            </a:r>
            <a:r>
              <a:rPr lang="en-US" sz="1200" b="1" kern="1200" dirty="0" smtClean="0">
                <a:solidFill>
                  <a:schemeClr val="tx1"/>
                </a:solidFill>
                <a:latin typeface="Arial" pitchFamily="34" charset="0"/>
                <a:ea typeface="+mn-ea"/>
                <a:cs typeface="+mn-cs"/>
              </a:rPr>
              <a:t>.  Some of these women die some of them survive. Review the cases of maternal near miss has the potential to highlight both deficiencies and positive elements in the provision of obstetric care which will allow for more rapid reporting, more healthy conclusions and the comparisons made with maternal deaths will reinforce the lessons learnt and can inform the hospital managers and policy makers for establishing requirements for intensive care, comprehensive emergency obstetric care for better maternal outcomes. Maternal mortality has been studied but near miss is not described yet.</a:t>
            </a:r>
            <a:endParaRPr lang="ar-EG" dirty="0" smtClean="0"/>
          </a:p>
          <a:p>
            <a:endParaRPr lang="ar-EG" dirty="0"/>
          </a:p>
        </p:txBody>
      </p:sp>
      <p:sp>
        <p:nvSpPr>
          <p:cNvPr id="4" name="Slide Number Placeholder 3"/>
          <p:cNvSpPr>
            <a:spLocks noGrp="1"/>
          </p:cNvSpPr>
          <p:nvPr>
            <p:ph type="sldNum" sz="quarter" idx="10"/>
          </p:nvPr>
        </p:nvSpPr>
        <p:spPr/>
        <p:txBody>
          <a:bodyPr/>
          <a:lstStyle/>
          <a:p>
            <a:fld id="{0D738798-A0EA-42BF-B3EF-49C884E01A8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Arial" pitchFamily="34" charset="0"/>
                <a:ea typeface="+mn-ea"/>
                <a:cs typeface="+mn-cs"/>
              </a:rPr>
              <a:t>Methodology: that occurred during pregnancy and immediately after delivery.  A total numbers of  700  medical records for women who were admitted  during the period of 6 months during a year of 2013 was reviewed and evaluated to identify the Maternal Near Misses by using the WHO </a:t>
            </a:r>
            <a:r>
              <a:rPr lang="en-US" sz="800" kern="1200" dirty="0" smtClean="0">
                <a:solidFill>
                  <a:schemeClr val="tx1"/>
                </a:solidFill>
                <a:latin typeface="Arial" pitchFamily="34" charset="0"/>
                <a:ea typeface="+mn-ea"/>
                <a:cs typeface="+mn-cs"/>
              </a:rPr>
              <a:t>Near Miss assessment tool.</a:t>
            </a:r>
            <a:endParaRPr lang="ar-EG" dirty="0" smtClean="0"/>
          </a:p>
          <a:p>
            <a:endParaRPr lang="ar-EG" dirty="0"/>
          </a:p>
        </p:txBody>
      </p:sp>
      <p:sp>
        <p:nvSpPr>
          <p:cNvPr id="4" name="Slide Number Placeholder 3"/>
          <p:cNvSpPr>
            <a:spLocks noGrp="1"/>
          </p:cNvSpPr>
          <p:nvPr>
            <p:ph type="sldNum" sz="quarter" idx="10"/>
          </p:nvPr>
        </p:nvSpPr>
        <p:spPr/>
        <p:txBody>
          <a:bodyPr/>
          <a:lstStyle/>
          <a:p>
            <a:fld id="{0D738798-A0EA-42BF-B3EF-49C884E01A8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Listening to the women who have experienced events severe enough to be classified as SMM or NM will certainly form an important part of future studies. </a:t>
            </a:r>
            <a:endParaRPr lang="ar-EG" dirty="0"/>
          </a:p>
        </p:txBody>
      </p:sp>
      <p:sp>
        <p:nvSpPr>
          <p:cNvPr id="4" name="Slide Number Placeholder 3"/>
          <p:cNvSpPr>
            <a:spLocks noGrp="1"/>
          </p:cNvSpPr>
          <p:nvPr>
            <p:ph type="sldNum" sz="quarter" idx="10"/>
          </p:nvPr>
        </p:nvSpPr>
        <p:spPr/>
        <p:txBody>
          <a:bodyPr/>
          <a:lstStyle/>
          <a:p>
            <a:fld id="{0D738798-A0EA-42BF-B3EF-49C884E01A8E}"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fld id="{6B96B665-202D-4129-A78E-6A8397A79911}" type="datetime1">
              <a:rPr lang="en-US" smtClean="0"/>
              <a:pPr/>
              <a:t>11/18/2014</a:t>
            </a:fld>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smtClean="0"/>
              <a:t>Nursing &amp; Healthcare, Nov.17-19,2014, Chicago, USA</a:t>
            </a:r>
            <a:endParaRPr lang="en-US"/>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A23454CB-548F-4AC0-8B8D-9DC83AB11F49}"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fld id="{42D09C0A-ECBF-4BCC-87E1-BC595DE3F5F6}" type="datetime1">
              <a:rPr lang="en-US" smtClean="0"/>
              <a:pPr/>
              <a:t>11/18/2014</a:t>
            </a:fld>
            <a:endParaRPr lang="en-US"/>
          </a:p>
        </p:txBody>
      </p:sp>
      <p:sp>
        <p:nvSpPr>
          <p:cNvPr id="5" name="Footer Placeholder 4"/>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6" name="Slide Number Placeholder 5"/>
          <p:cNvSpPr>
            <a:spLocks noGrp="1"/>
          </p:cNvSpPr>
          <p:nvPr>
            <p:ph type="sldNum" sz="quarter" idx="12"/>
          </p:nvPr>
        </p:nvSpPr>
        <p:spPr/>
        <p:txBody>
          <a:bodyPr/>
          <a:lstStyle>
            <a:lvl1pPr>
              <a:defRPr/>
            </a:lvl1pPr>
          </a:lstStyle>
          <a:p>
            <a:fld id="{E7DB14B7-655A-4349-874C-113790F520F9}"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fld id="{FC4A756D-3D46-4D45-9A43-3E1335010FDC}" type="datetime1">
              <a:rPr lang="en-US" smtClean="0"/>
              <a:pPr/>
              <a:t>11/18/2014</a:t>
            </a:fld>
            <a:endParaRPr lang="en-US"/>
          </a:p>
        </p:txBody>
      </p:sp>
      <p:sp>
        <p:nvSpPr>
          <p:cNvPr id="5" name="Footer Placeholder 4"/>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6" name="Slide Number Placeholder 5"/>
          <p:cNvSpPr>
            <a:spLocks noGrp="1"/>
          </p:cNvSpPr>
          <p:nvPr>
            <p:ph type="sldNum" sz="quarter" idx="12"/>
          </p:nvPr>
        </p:nvSpPr>
        <p:spPr/>
        <p:txBody>
          <a:bodyPr/>
          <a:lstStyle>
            <a:lvl1pPr>
              <a:defRPr/>
            </a:lvl1pPr>
          </a:lstStyle>
          <a:p>
            <a:fld id="{74B97308-B862-4307-BB74-28051510E3FE}"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ar-EG"/>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48E3F5E1-9757-49DE-BA87-2F4BA804A123}" type="datetime1">
              <a:rPr lang="en-US" smtClean="0"/>
              <a:pPr/>
              <a:t>11/18/2014</a:t>
            </a:fld>
            <a:endParaRPr lang="en-US"/>
          </a:p>
        </p:txBody>
      </p:sp>
      <p:sp>
        <p:nvSpPr>
          <p:cNvPr id="6" name="Footer Placeholder 5"/>
          <p:cNvSpPr>
            <a:spLocks noGrp="1"/>
          </p:cNvSpPr>
          <p:nvPr>
            <p:ph type="ftr" sz="quarter" idx="11"/>
          </p:nvPr>
        </p:nvSpPr>
        <p:spPr>
          <a:xfrm>
            <a:off x="2717800" y="6334125"/>
            <a:ext cx="3708400" cy="476250"/>
          </a:xfrm>
        </p:spPr>
        <p:txBody>
          <a:bodyPr/>
          <a:lstStyle>
            <a:lvl1pPr>
              <a:defRPr/>
            </a:lvl1pPr>
          </a:lstStyle>
          <a:p>
            <a:r>
              <a:rPr lang="en-US" smtClean="0"/>
              <a:t>Nursing &amp; Healthcare, Nov.17-19,2014, Chicago, USA</a:t>
            </a:r>
            <a:endParaRPr lang="en-US"/>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0C1B4F0B-20A5-4651-AFE8-5027E9D50CC7}"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ar-EG"/>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792BC331-6BA7-407E-9551-F0B831AC2DB8}" type="datetime1">
              <a:rPr lang="en-US" smtClean="0"/>
              <a:pPr/>
              <a:t>11/18/2014</a:t>
            </a:fld>
            <a:endParaRPr lang="en-US"/>
          </a:p>
        </p:txBody>
      </p:sp>
      <p:sp>
        <p:nvSpPr>
          <p:cNvPr id="6" name="Footer Placeholder 5"/>
          <p:cNvSpPr>
            <a:spLocks noGrp="1"/>
          </p:cNvSpPr>
          <p:nvPr>
            <p:ph type="ftr" sz="quarter" idx="11"/>
          </p:nvPr>
        </p:nvSpPr>
        <p:spPr>
          <a:xfrm>
            <a:off x="2717800" y="6334125"/>
            <a:ext cx="3708400" cy="476250"/>
          </a:xfrm>
        </p:spPr>
        <p:txBody>
          <a:bodyPr/>
          <a:lstStyle>
            <a:lvl1pPr>
              <a:defRPr/>
            </a:lvl1pPr>
          </a:lstStyle>
          <a:p>
            <a:r>
              <a:rPr lang="en-US" smtClean="0"/>
              <a:t>Nursing &amp; Healthcare, Nov.17-19,2014, Chicago, USA</a:t>
            </a:r>
            <a:endParaRPr lang="en-US"/>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90974F9D-3F32-4FA2-826F-CF12364205B6}"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fld id="{C28C0F25-7A13-49D2-9F33-E5D46827AD07}" type="datetime1">
              <a:rPr lang="en-US" smtClean="0"/>
              <a:pPr/>
              <a:t>11/18/2014</a:t>
            </a:fld>
            <a:endParaRPr lang="en-US"/>
          </a:p>
        </p:txBody>
      </p:sp>
      <p:sp>
        <p:nvSpPr>
          <p:cNvPr id="5" name="Footer Placeholder 4"/>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6" name="Slide Number Placeholder 5"/>
          <p:cNvSpPr>
            <a:spLocks noGrp="1"/>
          </p:cNvSpPr>
          <p:nvPr>
            <p:ph type="sldNum" sz="quarter" idx="12"/>
          </p:nvPr>
        </p:nvSpPr>
        <p:spPr/>
        <p:txBody>
          <a:bodyPr/>
          <a:lstStyle>
            <a:lvl1pPr>
              <a:defRPr/>
            </a:lvl1pPr>
          </a:lstStyle>
          <a:p>
            <a:fld id="{0ABB6398-0468-4877-BFC8-96AA96248974}"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0F97CA1-4A61-463F-A2D6-7744E058DFFF}" type="datetime1">
              <a:rPr lang="en-US" smtClean="0"/>
              <a:pPr/>
              <a:t>11/18/2014</a:t>
            </a:fld>
            <a:endParaRPr lang="en-US"/>
          </a:p>
        </p:txBody>
      </p:sp>
      <p:sp>
        <p:nvSpPr>
          <p:cNvPr id="5" name="Footer Placeholder 4"/>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6" name="Slide Number Placeholder 5"/>
          <p:cNvSpPr>
            <a:spLocks noGrp="1"/>
          </p:cNvSpPr>
          <p:nvPr>
            <p:ph type="sldNum" sz="quarter" idx="12"/>
          </p:nvPr>
        </p:nvSpPr>
        <p:spPr/>
        <p:txBody>
          <a:bodyPr/>
          <a:lstStyle>
            <a:lvl1pPr>
              <a:defRPr/>
            </a:lvl1pPr>
          </a:lstStyle>
          <a:p>
            <a:fld id="{67FC7A7A-0268-403B-97F0-065803958656}"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lvl1pPr>
              <a:defRPr/>
            </a:lvl1pPr>
          </a:lstStyle>
          <a:p>
            <a:fld id="{6C90A546-5480-4A8B-A8C4-B763CF0AB1B8}" type="datetime1">
              <a:rPr lang="en-US" smtClean="0"/>
              <a:pPr/>
              <a:t>11/18/2014</a:t>
            </a:fld>
            <a:endParaRPr lang="en-US"/>
          </a:p>
        </p:txBody>
      </p:sp>
      <p:sp>
        <p:nvSpPr>
          <p:cNvPr id="6" name="Footer Placeholder 5"/>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7" name="Slide Number Placeholder 6"/>
          <p:cNvSpPr>
            <a:spLocks noGrp="1"/>
          </p:cNvSpPr>
          <p:nvPr>
            <p:ph type="sldNum" sz="quarter" idx="12"/>
          </p:nvPr>
        </p:nvSpPr>
        <p:spPr/>
        <p:txBody>
          <a:bodyPr/>
          <a:lstStyle>
            <a:lvl1pPr>
              <a:defRPr/>
            </a:lvl1pPr>
          </a:lstStyle>
          <a:p>
            <a:fld id="{A6BA330B-F491-43DF-B832-1A36E99EEC3C}"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lvl1pPr>
              <a:defRPr/>
            </a:lvl1pPr>
          </a:lstStyle>
          <a:p>
            <a:fld id="{A3985542-0FB8-4780-A833-31443C0B4DB2}" type="datetime1">
              <a:rPr lang="en-US" smtClean="0"/>
              <a:pPr/>
              <a:t>11/18/2014</a:t>
            </a:fld>
            <a:endParaRPr lang="en-US"/>
          </a:p>
        </p:txBody>
      </p:sp>
      <p:sp>
        <p:nvSpPr>
          <p:cNvPr id="8" name="Footer Placeholder 7"/>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9" name="Slide Number Placeholder 8"/>
          <p:cNvSpPr>
            <a:spLocks noGrp="1"/>
          </p:cNvSpPr>
          <p:nvPr>
            <p:ph type="sldNum" sz="quarter" idx="12"/>
          </p:nvPr>
        </p:nvSpPr>
        <p:spPr/>
        <p:txBody>
          <a:bodyPr/>
          <a:lstStyle>
            <a:lvl1pPr>
              <a:defRPr/>
            </a:lvl1pPr>
          </a:lstStyle>
          <a:p>
            <a:fld id="{A89B4A5A-A29A-4C9C-8F4D-FA56EDAD6434}"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185902BB-7181-4F56-95C5-A9FDFC6D9D15}" type="datetime1">
              <a:rPr lang="en-US" smtClean="0"/>
              <a:pPr/>
              <a:t>11/18/2014</a:t>
            </a:fld>
            <a:endParaRPr lang="en-US"/>
          </a:p>
        </p:txBody>
      </p:sp>
      <p:sp>
        <p:nvSpPr>
          <p:cNvPr id="4" name="Footer Placeholder 3"/>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5" name="Slide Number Placeholder 4"/>
          <p:cNvSpPr>
            <a:spLocks noGrp="1"/>
          </p:cNvSpPr>
          <p:nvPr>
            <p:ph type="sldNum" sz="quarter" idx="12"/>
          </p:nvPr>
        </p:nvSpPr>
        <p:spPr/>
        <p:txBody>
          <a:bodyPr/>
          <a:lstStyle>
            <a:lvl1pPr>
              <a:defRPr/>
            </a:lvl1pPr>
          </a:lstStyle>
          <a:p>
            <a:fld id="{9B71DB04-5AAC-4FC1-94C8-1E7F29C31A9C}"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57C8DBF-B8C9-4CB0-97D9-CFF8137E126B}" type="datetime1">
              <a:rPr lang="en-US" smtClean="0"/>
              <a:pPr/>
              <a:t>11/18/2014</a:t>
            </a:fld>
            <a:endParaRPr lang="en-US"/>
          </a:p>
        </p:txBody>
      </p:sp>
      <p:sp>
        <p:nvSpPr>
          <p:cNvPr id="3" name="Footer Placeholder 2"/>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4" name="Slide Number Placeholder 3"/>
          <p:cNvSpPr>
            <a:spLocks noGrp="1"/>
          </p:cNvSpPr>
          <p:nvPr>
            <p:ph type="sldNum" sz="quarter" idx="12"/>
          </p:nvPr>
        </p:nvSpPr>
        <p:spPr/>
        <p:txBody>
          <a:bodyPr/>
          <a:lstStyle>
            <a:lvl1pPr>
              <a:defRPr/>
            </a:lvl1pPr>
          </a:lstStyle>
          <a:p>
            <a:fld id="{AD41ABB5-BE1C-4EF7-BDA3-AEE09829F5D7}"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BEAE177-C382-498B-A6A4-3BCED7E0A89A}" type="datetime1">
              <a:rPr lang="en-US" smtClean="0"/>
              <a:pPr/>
              <a:t>11/18/2014</a:t>
            </a:fld>
            <a:endParaRPr lang="en-US"/>
          </a:p>
        </p:txBody>
      </p:sp>
      <p:sp>
        <p:nvSpPr>
          <p:cNvPr id="6" name="Footer Placeholder 5"/>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7" name="Slide Number Placeholder 6"/>
          <p:cNvSpPr>
            <a:spLocks noGrp="1"/>
          </p:cNvSpPr>
          <p:nvPr>
            <p:ph type="sldNum" sz="quarter" idx="12"/>
          </p:nvPr>
        </p:nvSpPr>
        <p:spPr/>
        <p:txBody>
          <a:bodyPr/>
          <a:lstStyle>
            <a:lvl1pPr>
              <a:defRPr/>
            </a:lvl1pPr>
          </a:lstStyle>
          <a:p>
            <a:fld id="{2BFC594F-EAB4-4F50-A096-EC22AA05EFCA}"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79639E3-EB24-45F7-896C-6FAAAC158B7E}" type="datetime1">
              <a:rPr lang="en-US" smtClean="0"/>
              <a:pPr/>
              <a:t>11/18/2014</a:t>
            </a:fld>
            <a:endParaRPr lang="en-US"/>
          </a:p>
        </p:txBody>
      </p:sp>
      <p:sp>
        <p:nvSpPr>
          <p:cNvPr id="6" name="Footer Placeholder 5"/>
          <p:cNvSpPr>
            <a:spLocks noGrp="1"/>
          </p:cNvSpPr>
          <p:nvPr>
            <p:ph type="ftr" sz="quarter" idx="11"/>
          </p:nvPr>
        </p:nvSpPr>
        <p:spPr/>
        <p:txBody>
          <a:bodyPr/>
          <a:lstStyle>
            <a:lvl1pPr>
              <a:defRPr/>
            </a:lvl1pPr>
          </a:lstStyle>
          <a:p>
            <a:r>
              <a:rPr lang="en-US" smtClean="0"/>
              <a:t>Nursing &amp; Healthcare, Nov.17-19,2014, Chicago, USA</a:t>
            </a:r>
            <a:endParaRPr lang="en-US"/>
          </a:p>
        </p:txBody>
      </p:sp>
      <p:sp>
        <p:nvSpPr>
          <p:cNvPr id="7" name="Slide Number Placeholder 6"/>
          <p:cNvSpPr>
            <a:spLocks noGrp="1"/>
          </p:cNvSpPr>
          <p:nvPr>
            <p:ph type="sldNum" sz="quarter" idx="12"/>
          </p:nvPr>
        </p:nvSpPr>
        <p:spPr/>
        <p:txBody>
          <a:bodyPr/>
          <a:lstStyle>
            <a:lvl1pPr>
              <a:defRPr/>
            </a:lvl1pPr>
          </a:lstStyle>
          <a:p>
            <a:fld id="{1DA66E47-1BD1-49BA-B94A-9332EF877ADC}"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ar-EG"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ar-EG"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3F8DE500-5C77-4AC6-BF08-99D938EE2019}" type="datetime1">
              <a:rPr lang="en-US" smtClean="0"/>
              <a:pPr/>
              <a:t>11/18/2014</a:t>
            </a:fld>
            <a:endParaRPr lang="en-US"/>
          </a:p>
        </p:txBody>
      </p:sp>
      <p:sp>
        <p:nvSpPr>
          <p:cNvPr id="3079" name="Rectangle 7"/>
          <p:cNvSpPr>
            <a:spLocks noGrp="1" noChangeArrowheads="1"/>
          </p:cNvSpPr>
          <p:nvPr>
            <p:ph type="ftr" sz="quarter" idx="3"/>
          </p:nvPr>
        </p:nvSpPr>
        <p:spPr bwMode="auto">
          <a:xfrm>
            <a:off x="2717800" y="633412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smtClean="0"/>
              <a:t>Nursing &amp; Healthcare, Nov.17-19,2014, Chicago, USA</a:t>
            </a:r>
            <a:endParaRPr lang="en-US"/>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4118DC1C-898D-4CFA-9086-615A0E85A56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hdr="0"/>
  <p:txStyles>
    <p:titleStyle>
      <a:lvl1pPr algn="l" rtl="1" eaLnBrk="1" fontAlgn="base" hangingPunct="1">
        <a:spcBef>
          <a:spcPct val="0"/>
        </a:spcBef>
        <a:spcAft>
          <a:spcPct val="0"/>
        </a:spcAft>
        <a:defRPr sz="3200">
          <a:solidFill>
            <a:srgbClr val="005AB4"/>
          </a:solidFill>
          <a:latin typeface="+mj-lt"/>
          <a:ea typeface="+mj-ea"/>
          <a:cs typeface="+mj-cs"/>
        </a:defRPr>
      </a:lvl1pPr>
      <a:lvl2pPr algn="l" rtl="1" eaLnBrk="1" fontAlgn="base" hangingPunct="1">
        <a:spcBef>
          <a:spcPct val="0"/>
        </a:spcBef>
        <a:spcAft>
          <a:spcPct val="0"/>
        </a:spcAft>
        <a:defRPr sz="3200">
          <a:solidFill>
            <a:srgbClr val="005AB4"/>
          </a:solidFill>
          <a:latin typeface="Arial" pitchFamily="34" charset="0"/>
        </a:defRPr>
      </a:lvl2pPr>
      <a:lvl3pPr algn="l" rtl="1" eaLnBrk="1" fontAlgn="base" hangingPunct="1">
        <a:spcBef>
          <a:spcPct val="0"/>
        </a:spcBef>
        <a:spcAft>
          <a:spcPct val="0"/>
        </a:spcAft>
        <a:defRPr sz="3200">
          <a:solidFill>
            <a:srgbClr val="005AB4"/>
          </a:solidFill>
          <a:latin typeface="Arial" pitchFamily="34" charset="0"/>
        </a:defRPr>
      </a:lvl3pPr>
      <a:lvl4pPr algn="l" rtl="1" eaLnBrk="1" fontAlgn="base" hangingPunct="1">
        <a:spcBef>
          <a:spcPct val="0"/>
        </a:spcBef>
        <a:spcAft>
          <a:spcPct val="0"/>
        </a:spcAft>
        <a:defRPr sz="3200">
          <a:solidFill>
            <a:srgbClr val="005AB4"/>
          </a:solidFill>
          <a:latin typeface="Arial" pitchFamily="34" charset="0"/>
        </a:defRPr>
      </a:lvl4pPr>
      <a:lvl5pPr algn="l" rtl="1" eaLnBrk="1" fontAlgn="base" hangingPunct="1">
        <a:spcBef>
          <a:spcPct val="0"/>
        </a:spcBef>
        <a:spcAft>
          <a:spcPct val="0"/>
        </a:spcAft>
        <a:defRPr sz="3200">
          <a:solidFill>
            <a:srgbClr val="005AB4"/>
          </a:solidFill>
          <a:latin typeface="Arial" pitchFamily="34" charset="0"/>
        </a:defRPr>
      </a:lvl5pPr>
      <a:lvl6pPr marL="457200" algn="l" rtl="1" eaLnBrk="1" fontAlgn="base" hangingPunct="1">
        <a:spcBef>
          <a:spcPct val="0"/>
        </a:spcBef>
        <a:spcAft>
          <a:spcPct val="0"/>
        </a:spcAft>
        <a:defRPr sz="3200">
          <a:solidFill>
            <a:srgbClr val="005AB4"/>
          </a:solidFill>
          <a:latin typeface="Arial" pitchFamily="34" charset="0"/>
        </a:defRPr>
      </a:lvl6pPr>
      <a:lvl7pPr marL="914400" algn="l" rtl="1" eaLnBrk="1" fontAlgn="base" hangingPunct="1">
        <a:spcBef>
          <a:spcPct val="0"/>
        </a:spcBef>
        <a:spcAft>
          <a:spcPct val="0"/>
        </a:spcAft>
        <a:defRPr sz="3200">
          <a:solidFill>
            <a:srgbClr val="005AB4"/>
          </a:solidFill>
          <a:latin typeface="Arial" pitchFamily="34" charset="0"/>
        </a:defRPr>
      </a:lvl7pPr>
      <a:lvl8pPr marL="1371600" algn="l" rtl="1" eaLnBrk="1" fontAlgn="base" hangingPunct="1">
        <a:spcBef>
          <a:spcPct val="0"/>
        </a:spcBef>
        <a:spcAft>
          <a:spcPct val="0"/>
        </a:spcAft>
        <a:defRPr sz="3200">
          <a:solidFill>
            <a:srgbClr val="005AB4"/>
          </a:solidFill>
          <a:latin typeface="Arial" pitchFamily="34" charset="0"/>
        </a:defRPr>
      </a:lvl8pPr>
      <a:lvl9pPr marL="1828800" algn="l" rtl="1" eaLnBrk="1" fontAlgn="base" hangingPunct="1">
        <a:spcBef>
          <a:spcPct val="0"/>
        </a:spcBef>
        <a:spcAft>
          <a:spcPct val="0"/>
        </a:spcAft>
        <a:defRPr sz="3200">
          <a:solidFill>
            <a:srgbClr val="005AB4"/>
          </a:solidFill>
          <a:latin typeface="Arial" pitchFamily="34" charset="0"/>
        </a:defRPr>
      </a:lvl9pPr>
    </p:titleStyle>
    <p:bodyStyle>
      <a:lvl1pPr marL="342900" indent="-342900" algn="r" rtl="1" eaLnBrk="1" fontAlgn="base" hangingPunct="1">
        <a:spcBef>
          <a:spcPct val="20000"/>
        </a:spcBef>
        <a:spcAft>
          <a:spcPct val="0"/>
        </a:spcAft>
        <a:defRPr sz="2000">
          <a:solidFill>
            <a:schemeClr val="tx1"/>
          </a:solidFill>
          <a:latin typeface="+mn-lt"/>
          <a:ea typeface="+mn-ea"/>
          <a:cs typeface="+mn-cs"/>
        </a:defRPr>
      </a:lvl1pPr>
      <a:lvl2pPr marL="742950" indent="-285750" algn="r" rtl="1" eaLnBrk="1" fontAlgn="base" hangingPunct="1">
        <a:spcBef>
          <a:spcPct val="20000"/>
        </a:spcBef>
        <a:spcAft>
          <a:spcPct val="0"/>
        </a:spcAft>
        <a:defRPr sz="2000">
          <a:solidFill>
            <a:schemeClr val="tx1"/>
          </a:solidFill>
          <a:latin typeface="+mn-lt"/>
        </a:defRPr>
      </a:lvl2pPr>
      <a:lvl3pPr marL="1143000" indent="-228600" algn="r" rtl="1" eaLnBrk="1" fontAlgn="base" hangingPunct="1">
        <a:spcBef>
          <a:spcPct val="20000"/>
        </a:spcBef>
        <a:spcAft>
          <a:spcPct val="0"/>
        </a:spcAft>
        <a:defRPr>
          <a:solidFill>
            <a:schemeClr val="tx1"/>
          </a:solidFill>
          <a:latin typeface="+mn-lt"/>
        </a:defRPr>
      </a:lvl3pPr>
      <a:lvl4pPr marL="1600200" indent="-228600" algn="r" rtl="1" eaLnBrk="1" fontAlgn="base" hangingPunct="1">
        <a:spcBef>
          <a:spcPct val="20000"/>
        </a:spcBef>
        <a:spcAft>
          <a:spcPct val="0"/>
        </a:spcAft>
        <a:defRPr sz="1600">
          <a:solidFill>
            <a:schemeClr val="tx1"/>
          </a:solidFill>
          <a:latin typeface="+mn-lt"/>
        </a:defRPr>
      </a:lvl4pPr>
      <a:lvl5pPr marL="2057400" indent="-228600" algn="r" rtl="1" eaLnBrk="1" fontAlgn="base" hangingPunct="1">
        <a:spcBef>
          <a:spcPct val="20000"/>
        </a:spcBef>
        <a:spcAft>
          <a:spcPct val="0"/>
        </a:spcAft>
        <a:defRPr sz="1400">
          <a:solidFill>
            <a:schemeClr val="tx1"/>
          </a:solidFill>
          <a:latin typeface="+mn-lt"/>
        </a:defRPr>
      </a:lvl5pPr>
      <a:lvl6pPr marL="2514600" indent="-228600" algn="r" rtl="1" eaLnBrk="1" fontAlgn="base" hangingPunct="1">
        <a:spcBef>
          <a:spcPct val="20000"/>
        </a:spcBef>
        <a:spcAft>
          <a:spcPct val="0"/>
        </a:spcAft>
        <a:defRPr sz="1400">
          <a:solidFill>
            <a:schemeClr val="tx1"/>
          </a:solidFill>
          <a:latin typeface="+mn-lt"/>
        </a:defRPr>
      </a:lvl6pPr>
      <a:lvl7pPr marL="2971800" indent="-228600" algn="r" rtl="1" eaLnBrk="1" fontAlgn="base" hangingPunct="1">
        <a:spcBef>
          <a:spcPct val="20000"/>
        </a:spcBef>
        <a:spcAft>
          <a:spcPct val="0"/>
        </a:spcAft>
        <a:defRPr sz="1400">
          <a:solidFill>
            <a:schemeClr val="tx1"/>
          </a:solidFill>
          <a:latin typeface="+mn-lt"/>
        </a:defRPr>
      </a:lvl7pPr>
      <a:lvl8pPr marL="3429000" indent="-228600" algn="r" rtl="1" eaLnBrk="1" fontAlgn="base" hangingPunct="1">
        <a:spcBef>
          <a:spcPct val="20000"/>
        </a:spcBef>
        <a:spcAft>
          <a:spcPct val="0"/>
        </a:spcAft>
        <a:defRPr sz="1400">
          <a:solidFill>
            <a:schemeClr val="tx1"/>
          </a:solidFill>
          <a:latin typeface="+mn-lt"/>
        </a:defRPr>
      </a:lvl8pPr>
      <a:lvl9pPr marL="3886200" indent="-228600" algn="r" rtl="1" eaLnBrk="1" fontAlgn="base" hangingPunct="1">
        <a:spcBef>
          <a:spcPct val="20000"/>
        </a:spcBef>
        <a:spcAft>
          <a:spcPct val="0"/>
        </a:spcAft>
        <a:defRPr sz="14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59080" y="1737359"/>
            <a:ext cx="8671560" cy="2133601"/>
          </a:xfrm>
        </p:spPr>
        <p:txBody>
          <a:bodyPr/>
          <a:lstStyle/>
          <a:p>
            <a:pPr rtl="0"/>
            <a:r>
              <a:rPr lang="en-US" b="1" dirty="0">
                <a:solidFill>
                  <a:schemeClr val="tx1"/>
                </a:solidFill>
                <a:latin typeface="+mj-lt"/>
                <a:ea typeface="+mj-ea"/>
                <a:cs typeface="+mj-cs"/>
              </a:rPr>
              <a:t>Quality of Maternal Health Care: Maternal Near –Misses in a University Hospital , </a:t>
            </a:r>
            <a:r>
              <a:rPr lang="en-US" b="1" dirty="0" smtClean="0">
                <a:solidFill>
                  <a:schemeClr val="tx1"/>
                </a:solidFill>
                <a:latin typeface="+mj-lt"/>
                <a:ea typeface="+mj-ea"/>
                <a:cs typeface="+mj-cs"/>
              </a:rPr>
              <a:t>Egypt</a:t>
            </a:r>
            <a:endParaRPr lang="en-US" b="1" dirty="0">
              <a:solidFill>
                <a:schemeClr val="tx1"/>
              </a:solidFill>
              <a:latin typeface="+mj-lt"/>
              <a:ea typeface="+mj-ea"/>
              <a:cs typeface="+mj-cs"/>
            </a:endParaRPr>
          </a:p>
        </p:txBody>
      </p:sp>
      <p:sp>
        <p:nvSpPr>
          <p:cNvPr id="8195" name="Rectangle 3"/>
          <p:cNvSpPr>
            <a:spLocks noGrp="1" noChangeArrowheads="1"/>
          </p:cNvSpPr>
          <p:nvPr>
            <p:ph type="subTitle" idx="1"/>
          </p:nvPr>
        </p:nvSpPr>
        <p:spPr>
          <a:xfrm>
            <a:off x="1127760" y="4267200"/>
            <a:ext cx="7357428" cy="1793875"/>
          </a:xfrm>
        </p:spPr>
        <p:txBody>
          <a:bodyPr/>
          <a:lstStyle/>
          <a:p>
            <a:pPr rtl="0"/>
            <a:r>
              <a:rPr lang="en-US" b="1" dirty="0"/>
              <a:t>P</a:t>
            </a:r>
            <a:r>
              <a:rPr lang="en-US" b="1" dirty="0" smtClean="0"/>
              <a:t>rof</a:t>
            </a:r>
            <a:r>
              <a:rPr lang="en-US" b="1" dirty="0"/>
              <a:t>. </a:t>
            </a:r>
            <a:r>
              <a:rPr lang="en-US" b="1" dirty="0" smtClean="0"/>
              <a:t>Dr. </a:t>
            </a:r>
            <a:r>
              <a:rPr lang="en-US" b="1" dirty="0" err="1" smtClean="0"/>
              <a:t>Amina</a:t>
            </a:r>
            <a:r>
              <a:rPr lang="en-US" b="1" dirty="0" smtClean="0"/>
              <a:t> El-</a:t>
            </a:r>
            <a:r>
              <a:rPr lang="en-US" b="1" dirty="0" err="1" smtClean="0"/>
              <a:t>Nemer</a:t>
            </a:r>
            <a:r>
              <a:rPr lang="en-US" b="1" dirty="0"/>
              <a:t> </a:t>
            </a:r>
            <a:endParaRPr lang="en-US" b="1" dirty="0" smtClean="0"/>
          </a:p>
          <a:p>
            <a:pPr rtl="0"/>
            <a:r>
              <a:rPr lang="en-US" b="1" dirty="0" smtClean="0"/>
              <a:t>Woman’s </a:t>
            </a:r>
            <a:r>
              <a:rPr lang="en-US" b="1" dirty="0"/>
              <a:t>Health and Midwifery Nursing Dep. Faculty of </a:t>
            </a:r>
            <a:r>
              <a:rPr lang="en-US" b="1" dirty="0" smtClean="0"/>
              <a:t>Nursing </a:t>
            </a:r>
            <a:endParaRPr lang="en-US" b="1" dirty="0"/>
          </a:p>
          <a:p>
            <a:endParaRPr lang="en-US" dirty="0" smtClean="0"/>
          </a:p>
          <a:p>
            <a:endParaRPr lang="en-US" b="1" dirty="0"/>
          </a:p>
        </p:txBody>
      </p:sp>
      <p:sp>
        <p:nvSpPr>
          <p:cNvPr id="8" name="Rectangle 7"/>
          <p:cNvSpPr/>
          <p:nvPr/>
        </p:nvSpPr>
        <p:spPr>
          <a:xfrm rot="10800000" flipV="1">
            <a:off x="0" y="1316717"/>
            <a:ext cx="2712723" cy="369332"/>
          </a:xfrm>
          <a:prstGeom prst="rect">
            <a:avLst/>
          </a:prstGeom>
        </p:spPr>
        <p:txBody>
          <a:bodyPr wrap="square">
            <a:spAutoFit/>
          </a:bodyPr>
          <a:lstStyle/>
          <a:p>
            <a:pPr algn="ctr"/>
            <a:r>
              <a:rPr lang="en-US" b="1" dirty="0" smtClean="0"/>
              <a:t>Egypt</a:t>
            </a:r>
            <a:endParaRPr lang="en-US" b="1" dirty="0"/>
          </a:p>
        </p:txBody>
      </p:sp>
      <p:pic>
        <p:nvPicPr>
          <p:cNvPr id="10" name="Picture 5" descr="C:\Users\Compu home\Desktop\images (2).jpg"/>
          <p:cNvPicPr>
            <a:picLocks noChangeAspect="1" noChangeArrowheads="1"/>
          </p:cNvPicPr>
          <p:nvPr/>
        </p:nvPicPr>
        <p:blipFill>
          <a:blip r:embed="rId3"/>
          <a:srcRect/>
          <a:stretch>
            <a:fillRect/>
          </a:stretch>
        </p:blipFill>
        <p:spPr bwMode="auto">
          <a:xfrm>
            <a:off x="353377" y="4754880"/>
            <a:ext cx="1000125" cy="1219200"/>
          </a:xfrm>
          <a:prstGeom prst="rect">
            <a:avLst/>
          </a:prstGeom>
          <a:noFill/>
        </p:spPr>
      </p:pic>
      <p:pic>
        <p:nvPicPr>
          <p:cNvPr id="2052" name="Picture 4" descr="http://www1.mans.edu.eg/facnur/english/images/fac-nursing_13.gif"/>
          <p:cNvPicPr>
            <a:picLocks noChangeAspect="1" noChangeArrowheads="1"/>
          </p:cNvPicPr>
          <p:nvPr/>
        </p:nvPicPr>
        <p:blipFill>
          <a:blip r:embed="rId4"/>
          <a:srcRect/>
          <a:stretch>
            <a:fillRect/>
          </a:stretch>
        </p:blipFill>
        <p:spPr bwMode="auto">
          <a:xfrm>
            <a:off x="1" y="0"/>
            <a:ext cx="3794760" cy="1333501"/>
          </a:xfrm>
          <a:prstGeom prst="rect">
            <a:avLst/>
          </a:prstGeo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slide(fromTop)">
                                      <p:cBhvr>
                                        <p:cTn id="7" dur="500"/>
                                        <p:tgtEl>
                                          <p:spTgt spid="8194"/>
                                        </p:tgtEl>
                                      </p:cBhvr>
                                    </p:animEffect>
                                  </p:childTnLst>
                                </p:cTn>
                              </p:par>
                            </p:childTnLst>
                          </p:cTn>
                        </p:par>
                        <p:par>
                          <p:cTn id="8" fill="hold">
                            <p:stCondLst>
                              <p:cond delay="1500"/>
                            </p:stCondLst>
                            <p:childTnLst>
                              <p:par>
                                <p:cTn id="9" presetID="12" presetClass="entr" presetSubtype="4" fill="hold" grpId="0" nodeType="afterEffect">
                                  <p:stCondLst>
                                    <p:cond delay="100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slide(fromBottom)">
                                      <p:cBhvr>
                                        <p:cTn id="11" dur="500"/>
                                        <p:tgtEl>
                                          <p:spTgt spid="8195">
                                            <p:txEl>
                                              <p:pRg st="0" end="0"/>
                                            </p:txEl>
                                          </p:spTgt>
                                        </p:tgtEl>
                                      </p:cBhvr>
                                    </p:animEffect>
                                  </p:childTnLst>
                                </p:cTn>
                              </p:par>
                            </p:childTnLst>
                          </p:cTn>
                        </p:par>
                        <p:par>
                          <p:cTn id="12" fill="hold">
                            <p:stCondLst>
                              <p:cond delay="3000"/>
                            </p:stCondLst>
                            <p:childTnLst>
                              <p:par>
                                <p:cTn id="13" presetID="12" presetClass="entr" presetSubtype="4" fill="hold" grpId="0" nodeType="afterEffect">
                                  <p:stCondLst>
                                    <p:cond delay="100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slide(fromBottom)">
                                      <p:cBhvr>
                                        <p:cTn id="15"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and Types of Morbidity Conditions</a:t>
            </a:r>
            <a:endParaRPr lang="ar-EG" b="1" dirty="0"/>
          </a:p>
        </p:txBody>
      </p:sp>
      <p:graphicFrame>
        <p:nvGraphicFramePr>
          <p:cNvPr id="5" name="Content Placeholder 4"/>
          <p:cNvGraphicFramePr>
            <a:graphicFrameLocks noGrp="1"/>
          </p:cNvGraphicFramePr>
          <p:nvPr>
            <p:ph idx="1"/>
          </p:nvPr>
        </p:nvGraphicFramePr>
        <p:xfrm>
          <a:off x="350838" y="914400"/>
          <a:ext cx="8431212" cy="4968240"/>
        </p:xfrm>
        <a:graphic>
          <a:graphicData uri="http://schemas.openxmlformats.org/drawingml/2006/table">
            <a:tbl>
              <a:tblPr rtl="1" firstRow="1" bandRow="1">
                <a:tableStyleId>{5C22544A-7EE6-4342-B048-85BDC9FD1C3A}</a:tableStyleId>
              </a:tblPr>
              <a:tblGrid>
                <a:gridCol w="1405202"/>
                <a:gridCol w="1405202"/>
                <a:gridCol w="1405202"/>
                <a:gridCol w="1405202"/>
                <a:gridCol w="2810404"/>
              </a:tblGrid>
              <a:tr h="370840">
                <a:tc gridSpan="2">
                  <a:txBody>
                    <a:bodyPr/>
                    <a:lstStyle/>
                    <a:p>
                      <a:pPr algn="ctr" rtl="1"/>
                      <a:r>
                        <a:rPr lang="en-US" sz="2000" b="1" kern="1200" dirty="0" smtClean="0">
                          <a:solidFill>
                            <a:schemeClr val="lt1"/>
                          </a:solidFill>
                          <a:latin typeface="+mn-lt"/>
                          <a:ea typeface="+mn-ea"/>
                          <a:cs typeface="+mn-cs"/>
                        </a:rPr>
                        <a:t>Developed after 12 hours</a:t>
                      </a:r>
                      <a:endParaRPr lang="ar-EG" sz="2000" b="1" dirty="0"/>
                    </a:p>
                  </a:txBody>
                  <a:tcPr/>
                </a:tc>
                <a:tc hMerge="1">
                  <a:txBody>
                    <a:bodyPr/>
                    <a:lstStyle/>
                    <a:p>
                      <a:pPr rtl="1"/>
                      <a:endParaRPr lang="ar-EG"/>
                    </a:p>
                  </a:txBody>
                  <a:tcPr/>
                </a:tc>
                <a:tc gridSpan="2">
                  <a:txBody>
                    <a:bodyPr/>
                    <a:lstStyle/>
                    <a:p>
                      <a:pPr algn="ctr" rtl="1"/>
                      <a:r>
                        <a:rPr lang="en-US" sz="2000" b="1" kern="1200" dirty="0" smtClean="0">
                          <a:solidFill>
                            <a:schemeClr val="lt1"/>
                          </a:solidFill>
                          <a:latin typeface="+mn-lt"/>
                          <a:ea typeface="+mn-ea"/>
                          <a:cs typeface="+mn-cs"/>
                        </a:rPr>
                        <a:t>At arrival or within 12 hours</a:t>
                      </a:r>
                      <a:endParaRPr lang="ar-EG" sz="2000" b="1" dirty="0"/>
                    </a:p>
                  </a:txBody>
                  <a:tcPr/>
                </a:tc>
                <a:tc hMerge="1">
                  <a:txBody>
                    <a:bodyPr/>
                    <a:lstStyle/>
                    <a:p>
                      <a:pPr rtl="1"/>
                      <a:endParaRPr lang="ar-EG"/>
                    </a:p>
                  </a:txBody>
                  <a:tcPr/>
                </a:tc>
                <a:tc>
                  <a:txBody>
                    <a:bodyPr/>
                    <a:lstStyle/>
                    <a:p>
                      <a:pPr algn="ctr" rtl="0">
                        <a:lnSpc>
                          <a:spcPct val="115000"/>
                        </a:lnSpc>
                        <a:spcAft>
                          <a:spcPts val="0"/>
                        </a:spcAft>
                      </a:pPr>
                      <a:r>
                        <a:rPr lang="en-US" sz="2000" b="1" dirty="0">
                          <a:latin typeface="Times New Roman"/>
                          <a:ea typeface="Calibri"/>
                          <a:cs typeface="Arial"/>
                        </a:rPr>
                        <a:t>Morbidity conditions</a:t>
                      </a:r>
                      <a:endParaRPr lang="en-US" sz="2000" b="1" dirty="0">
                        <a:latin typeface="Calibri"/>
                        <a:ea typeface="Calibri"/>
                        <a:cs typeface="Arial"/>
                      </a:endParaRPr>
                    </a:p>
                  </a:txBody>
                  <a:tcPr marL="68580" marR="68580" marT="0" marB="0"/>
                </a:tc>
              </a:tr>
              <a:tr h="370840">
                <a:tc>
                  <a:txBody>
                    <a:bodyPr/>
                    <a:lstStyle/>
                    <a:p>
                      <a:pPr algn="ctr" rtl="0">
                        <a:lnSpc>
                          <a:spcPct val="115000"/>
                        </a:lnSpc>
                        <a:spcAft>
                          <a:spcPts val="0"/>
                        </a:spcAft>
                      </a:pPr>
                      <a:r>
                        <a:rPr lang="en-US" sz="2000" b="1" dirty="0">
                          <a:highlight>
                            <a:srgbClr val="FFFF00"/>
                          </a:highlight>
                          <a:latin typeface="Times New Roman"/>
                          <a:ea typeface="Calibri"/>
                          <a:cs typeface="Arial"/>
                        </a:rPr>
                        <a:t>%</a:t>
                      </a:r>
                      <a:endParaRPr lang="en-US" sz="2000" b="1" dirty="0">
                        <a:latin typeface="Calibri"/>
                        <a:ea typeface="Calibri"/>
                        <a:cs typeface="Arial"/>
                      </a:endParaRPr>
                    </a:p>
                  </a:txBody>
                  <a:tcPr marL="68580" marR="68580" marT="0" marB="0">
                    <a:solidFill>
                      <a:schemeClr val="tx1"/>
                    </a:solidFill>
                  </a:tcPr>
                </a:tc>
                <a:tc>
                  <a:txBody>
                    <a:bodyPr/>
                    <a:lstStyle/>
                    <a:p>
                      <a:pPr algn="ctr" rtl="0">
                        <a:lnSpc>
                          <a:spcPct val="115000"/>
                        </a:lnSpc>
                        <a:spcAft>
                          <a:spcPts val="0"/>
                        </a:spcAft>
                      </a:pPr>
                      <a:r>
                        <a:rPr lang="en-US" sz="2000" b="1" dirty="0">
                          <a:highlight>
                            <a:srgbClr val="FFFF00"/>
                          </a:highlight>
                          <a:latin typeface="Times New Roman"/>
                          <a:ea typeface="Calibri"/>
                          <a:cs typeface="Arial"/>
                        </a:rPr>
                        <a:t>No</a:t>
                      </a:r>
                      <a:endParaRPr lang="en-US" sz="2000" b="1" dirty="0">
                        <a:latin typeface="Calibri"/>
                        <a:ea typeface="Calibri"/>
                        <a:cs typeface="Arial"/>
                      </a:endParaRPr>
                    </a:p>
                  </a:txBody>
                  <a:tcPr marL="68580" marR="68580" marT="0" marB="0">
                    <a:solidFill>
                      <a:schemeClr val="tx1"/>
                    </a:solidFill>
                  </a:tcPr>
                </a:tc>
                <a:tc>
                  <a:txBody>
                    <a:bodyPr/>
                    <a:lstStyle/>
                    <a:p>
                      <a:pPr algn="ctr" rtl="0">
                        <a:lnSpc>
                          <a:spcPct val="115000"/>
                        </a:lnSpc>
                        <a:spcAft>
                          <a:spcPts val="0"/>
                        </a:spcAft>
                      </a:pPr>
                      <a:r>
                        <a:rPr lang="en-US" sz="2000" b="1" dirty="0">
                          <a:highlight>
                            <a:srgbClr val="FFFF00"/>
                          </a:highlight>
                          <a:latin typeface="Times New Roman"/>
                          <a:ea typeface="Calibri"/>
                          <a:cs typeface="Arial"/>
                        </a:rPr>
                        <a:t>%</a:t>
                      </a:r>
                      <a:endParaRPr lang="en-US" sz="2000" b="1" dirty="0">
                        <a:latin typeface="Calibri"/>
                        <a:ea typeface="Calibri"/>
                        <a:cs typeface="Arial"/>
                      </a:endParaRPr>
                    </a:p>
                  </a:txBody>
                  <a:tcPr marL="68580" marR="68580" marT="0" marB="0">
                    <a:solidFill>
                      <a:schemeClr val="tx1"/>
                    </a:solidFill>
                  </a:tcPr>
                </a:tc>
                <a:tc>
                  <a:txBody>
                    <a:bodyPr/>
                    <a:lstStyle/>
                    <a:p>
                      <a:pPr algn="ctr" rtl="0">
                        <a:lnSpc>
                          <a:spcPct val="115000"/>
                        </a:lnSpc>
                        <a:spcAft>
                          <a:spcPts val="0"/>
                        </a:spcAft>
                      </a:pPr>
                      <a:r>
                        <a:rPr lang="en-US" sz="2000" b="1" dirty="0">
                          <a:highlight>
                            <a:srgbClr val="FFFF00"/>
                          </a:highlight>
                          <a:latin typeface="Times New Roman"/>
                          <a:ea typeface="Calibri"/>
                          <a:cs typeface="Arial"/>
                        </a:rPr>
                        <a:t>No</a:t>
                      </a:r>
                      <a:endParaRPr lang="en-US" sz="2000" b="1" dirty="0">
                        <a:latin typeface="Calibri"/>
                        <a:ea typeface="Calibri"/>
                        <a:cs typeface="Arial"/>
                      </a:endParaRPr>
                    </a:p>
                  </a:txBody>
                  <a:tcPr marL="68580" marR="68580" marT="0" marB="0">
                    <a:solidFill>
                      <a:schemeClr val="tx1"/>
                    </a:solidFill>
                  </a:tcPr>
                </a:tc>
                <a:tc>
                  <a:txBody>
                    <a:bodyPr/>
                    <a:lstStyle/>
                    <a:p>
                      <a:pPr algn="l" rtl="0">
                        <a:lnSpc>
                          <a:spcPct val="115000"/>
                        </a:lnSpc>
                        <a:spcAft>
                          <a:spcPts val="0"/>
                        </a:spcAft>
                      </a:pPr>
                      <a:r>
                        <a:rPr lang="en-US" sz="2000" b="1" dirty="0">
                          <a:highlight>
                            <a:srgbClr val="FFFF00"/>
                          </a:highlight>
                          <a:latin typeface="Times New Roman"/>
                          <a:ea typeface="Calibri"/>
                          <a:cs typeface="Arial"/>
                        </a:rPr>
                        <a:t>1. Women with potentially life-threatening conditions</a:t>
                      </a:r>
                      <a:endParaRPr lang="en-US" sz="2000" b="1" dirty="0">
                        <a:latin typeface="Calibri"/>
                        <a:ea typeface="Calibri"/>
                        <a:cs typeface="Arial"/>
                      </a:endParaRPr>
                    </a:p>
                  </a:txBody>
                  <a:tcPr marL="68580" marR="68580" marT="0" marB="0">
                    <a:solidFill>
                      <a:schemeClr val="tx1"/>
                    </a:solidFill>
                  </a:tcPr>
                </a:tc>
              </a:tr>
              <a:tr h="370840">
                <a:tc>
                  <a:txBody>
                    <a:bodyPr/>
                    <a:lstStyle/>
                    <a:p>
                      <a:pPr algn="ctr" rtl="0">
                        <a:lnSpc>
                          <a:spcPct val="115000"/>
                        </a:lnSpc>
                        <a:spcAft>
                          <a:spcPts val="0"/>
                        </a:spcAft>
                      </a:pPr>
                      <a:r>
                        <a:rPr lang="en-US" sz="2000" b="1">
                          <a:latin typeface="Times New Roman"/>
                          <a:ea typeface="Calibri"/>
                          <a:cs typeface="Arial"/>
                        </a:rPr>
                        <a:t>12.5</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10</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25</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20</a:t>
                      </a:r>
                      <a:endParaRPr lang="en-US" sz="2000" b="1">
                        <a:latin typeface="Calibri"/>
                        <a:ea typeface="Calibri"/>
                        <a:cs typeface="Arial"/>
                      </a:endParaRPr>
                    </a:p>
                  </a:txBody>
                  <a:tcPr marL="68580" marR="68580" marT="0" marB="0"/>
                </a:tc>
                <a:tc>
                  <a:txBody>
                    <a:bodyPr/>
                    <a:lstStyle/>
                    <a:p>
                      <a:pPr algn="l" rtl="0">
                        <a:lnSpc>
                          <a:spcPct val="115000"/>
                        </a:lnSpc>
                        <a:spcAft>
                          <a:spcPts val="0"/>
                        </a:spcAft>
                      </a:pPr>
                      <a:r>
                        <a:rPr lang="en-US" sz="2000" b="1">
                          <a:latin typeface="Times New Roman"/>
                          <a:ea typeface="Calibri"/>
                          <a:cs typeface="Arial"/>
                        </a:rPr>
                        <a:t>Severe postpartum haemorrhage</a:t>
                      </a:r>
                      <a:endParaRPr lang="en-US" sz="2000" b="1">
                        <a:latin typeface="Calibri"/>
                        <a:ea typeface="Calibri"/>
                        <a:cs typeface="Arial"/>
                      </a:endParaRPr>
                    </a:p>
                  </a:txBody>
                  <a:tcPr marL="68580" marR="68580" marT="0" marB="0"/>
                </a:tc>
              </a:tr>
              <a:tr h="370840">
                <a:tc>
                  <a:txBody>
                    <a:bodyPr/>
                    <a:lstStyle/>
                    <a:p>
                      <a:pPr algn="ctr" rtl="0">
                        <a:lnSpc>
                          <a:spcPct val="115000"/>
                        </a:lnSpc>
                        <a:spcAft>
                          <a:spcPts val="0"/>
                        </a:spcAft>
                      </a:pPr>
                      <a:r>
                        <a:rPr lang="en-US" sz="2000" b="1">
                          <a:latin typeface="Times New Roman"/>
                          <a:ea typeface="Calibri"/>
                          <a:cs typeface="Arial"/>
                        </a:rPr>
                        <a:t>3.7</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3</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51.3</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41</a:t>
                      </a:r>
                      <a:endParaRPr lang="en-US" sz="2000" b="1">
                        <a:latin typeface="Calibri"/>
                        <a:ea typeface="Calibri"/>
                        <a:cs typeface="Arial"/>
                      </a:endParaRPr>
                    </a:p>
                  </a:txBody>
                  <a:tcPr marL="68580" marR="68580" marT="0" marB="0"/>
                </a:tc>
                <a:tc>
                  <a:txBody>
                    <a:bodyPr/>
                    <a:lstStyle/>
                    <a:p>
                      <a:pPr algn="l" rtl="0">
                        <a:lnSpc>
                          <a:spcPct val="115000"/>
                        </a:lnSpc>
                        <a:spcAft>
                          <a:spcPts val="0"/>
                        </a:spcAft>
                      </a:pPr>
                      <a:r>
                        <a:rPr lang="en-US" sz="2000" b="1">
                          <a:latin typeface="Times New Roman"/>
                          <a:ea typeface="Calibri"/>
                          <a:cs typeface="Arial"/>
                        </a:rPr>
                        <a:t>Severe pre-eclampsia</a:t>
                      </a:r>
                      <a:endParaRPr lang="en-US" sz="2000" b="1">
                        <a:latin typeface="Calibri"/>
                        <a:ea typeface="Calibri"/>
                        <a:cs typeface="Arial"/>
                      </a:endParaRPr>
                    </a:p>
                  </a:txBody>
                  <a:tcPr marL="68580" marR="68580" marT="0" marB="0"/>
                </a:tc>
              </a:tr>
              <a:tr h="370840">
                <a:tc>
                  <a:txBody>
                    <a:bodyPr/>
                    <a:lstStyle/>
                    <a:p>
                      <a:pPr algn="ctr" rtl="1">
                        <a:lnSpc>
                          <a:spcPct val="115000"/>
                        </a:lnSpc>
                        <a:spcAft>
                          <a:spcPts val="0"/>
                        </a:spcAft>
                      </a:pPr>
                      <a:r>
                        <a:rPr lang="en-US" sz="2000" b="1">
                          <a:latin typeface="Times New Roman"/>
                          <a:ea typeface="Calibri"/>
                          <a:cs typeface="Arial"/>
                        </a:rPr>
                        <a:t>0.0</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0</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5.0</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4</a:t>
                      </a:r>
                      <a:endParaRPr lang="en-US" sz="2000" b="1">
                        <a:latin typeface="Calibri"/>
                        <a:ea typeface="Calibri"/>
                        <a:cs typeface="Arial"/>
                      </a:endParaRPr>
                    </a:p>
                  </a:txBody>
                  <a:tcPr marL="68580" marR="68580" marT="0" marB="0"/>
                </a:tc>
                <a:tc>
                  <a:txBody>
                    <a:bodyPr/>
                    <a:lstStyle/>
                    <a:p>
                      <a:pPr algn="l" rtl="0">
                        <a:lnSpc>
                          <a:spcPct val="115000"/>
                        </a:lnSpc>
                        <a:spcAft>
                          <a:spcPts val="0"/>
                        </a:spcAft>
                      </a:pPr>
                      <a:r>
                        <a:rPr lang="en-US" sz="2000" b="1">
                          <a:latin typeface="Times New Roman"/>
                          <a:ea typeface="Calibri"/>
                          <a:cs typeface="Arial"/>
                        </a:rPr>
                        <a:t>Eclampsia</a:t>
                      </a:r>
                      <a:endParaRPr lang="en-US" sz="2000" b="1">
                        <a:latin typeface="Calibri"/>
                        <a:ea typeface="Calibri"/>
                        <a:cs typeface="Arial"/>
                      </a:endParaRPr>
                    </a:p>
                  </a:txBody>
                  <a:tcPr marL="68580" marR="68580" marT="0" marB="0"/>
                </a:tc>
              </a:tr>
              <a:tr h="370840">
                <a:tc>
                  <a:txBody>
                    <a:bodyPr/>
                    <a:lstStyle/>
                    <a:p>
                      <a:pPr algn="ctr" rtl="1">
                        <a:lnSpc>
                          <a:spcPct val="115000"/>
                        </a:lnSpc>
                        <a:spcAft>
                          <a:spcPts val="0"/>
                        </a:spcAft>
                      </a:pPr>
                      <a:r>
                        <a:rPr lang="en-US" sz="2000" b="1">
                          <a:latin typeface="Times New Roman"/>
                          <a:ea typeface="Calibri"/>
                          <a:cs typeface="Arial"/>
                        </a:rPr>
                        <a:t>0.0</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0</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2.5</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2</a:t>
                      </a:r>
                      <a:endParaRPr lang="en-US" sz="2000" b="1">
                        <a:latin typeface="Calibri"/>
                        <a:ea typeface="Calibri"/>
                        <a:cs typeface="Arial"/>
                      </a:endParaRPr>
                    </a:p>
                  </a:txBody>
                  <a:tcPr marL="68580" marR="68580" marT="0" marB="0"/>
                </a:tc>
                <a:tc>
                  <a:txBody>
                    <a:bodyPr/>
                    <a:lstStyle/>
                    <a:p>
                      <a:pPr algn="l" rtl="0">
                        <a:lnSpc>
                          <a:spcPct val="115000"/>
                        </a:lnSpc>
                        <a:spcAft>
                          <a:spcPts val="0"/>
                        </a:spcAft>
                      </a:pPr>
                      <a:r>
                        <a:rPr lang="en-US" sz="2000" b="1">
                          <a:latin typeface="Times New Roman"/>
                          <a:ea typeface="Calibri"/>
                          <a:cs typeface="Arial"/>
                        </a:rPr>
                        <a:t>Sepsis or severe systemic infection</a:t>
                      </a:r>
                      <a:endParaRPr lang="en-US" sz="2000" b="1">
                        <a:latin typeface="Calibri"/>
                        <a:ea typeface="Calibri"/>
                        <a:cs typeface="Arial"/>
                      </a:endParaRPr>
                    </a:p>
                  </a:txBody>
                  <a:tcPr marL="68580" marR="68580" marT="0" marB="0"/>
                </a:tc>
              </a:tr>
              <a:tr h="370840">
                <a:tc>
                  <a:txBody>
                    <a:bodyPr/>
                    <a:lstStyle/>
                    <a:p>
                      <a:pPr algn="ctr" rtl="0">
                        <a:lnSpc>
                          <a:spcPct val="115000"/>
                        </a:lnSpc>
                        <a:spcAft>
                          <a:spcPts val="0"/>
                        </a:spcAft>
                      </a:pPr>
                      <a:r>
                        <a:rPr lang="en-US" sz="2000" b="1">
                          <a:latin typeface="Times New Roman"/>
                          <a:ea typeface="Calibri"/>
                          <a:cs typeface="Arial"/>
                        </a:rPr>
                        <a:t>0.0</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0</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0.0</a:t>
                      </a:r>
                      <a:endParaRPr lang="en-US" sz="2000" b="1">
                        <a:latin typeface="Calibri"/>
                        <a:ea typeface="Calibri"/>
                        <a:cs typeface="Arial"/>
                      </a:endParaRPr>
                    </a:p>
                  </a:txBody>
                  <a:tcPr marL="68580" marR="68580" marT="0" marB="0"/>
                </a:tc>
                <a:tc>
                  <a:txBody>
                    <a:bodyPr/>
                    <a:lstStyle/>
                    <a:p>
                      <a:pPr algn="ctr" rtl="0">
                        <a:lnSpc>
                          <a:spcPct val="115000"/>
                        </a:lnSpc>
                        <a:spcAft>
                          <a:spcPts val="0"/>
                        </a:spcAft>
                      </a:pPr>
                      <a:r>
                        <a:rPr lang="en-US" sz="2000" b="1">
                          <a:latin typeface="Times New Roman"/>
                          <a:ea typeface="Calibri"/>
                          <a:cs typeface="Arial"/>
                        </a:rPr>
                        <a:t>0</a:t>
                      </a:r>
                      <a:endParaRPr lang="en-US" sz="2000" b="1">
                        <a:latin typeface="Calibri"/>
                        <a:ea typeface="Calibri"/>
                        <a:cs typeface="Arial"/>
                      </a:endParaRPr>
                    </a:p>
                  </a:txBody>
                  <a:tcPr marL="68580" marR="68580" marT="0" marB="0"/>
                </a:tc>
                <a:tc>
                  <a:txBody>
                    <a:bodyPr/>
                    <a:lstStyle/>
                    <a:p>
                      <a:pPr algn="l" rtl="0">
                        <a:lnSpc>
                          <a:spcPct val="115000"/>
                        </a:lnSpc>
                        <a:spcAft>
                          <a:spcPts val="0"/>
                        </a:spcAft>
                      </a:pPr>
                      <a:r>
                        <a:rPr lang="en-US" sz="2000" b="1">
                          <a:latin typeface="Times New Roman"/>
                          <a:ea typeface="Calibri"/>
                          <a:cs typeface="Arial"/>
                        </a:rPr>
                        <a:t>Ruptured uterus</a:t>
                      </a:r>
                      <a:endParaRPr lang="en-US" sz="2000" b="1">
                        <a:latin typeface="Calibri"/>
                        <a:ea typeface="Calibri"/>
                        <a:cs typeface="Arial"/>
                      </a:endParaRPr>
                    </a:p>
                  </a:txBody>
                  <a:tcPr marL="68580" marR="68580" marT="0" marB="0"/>
                </a:tc>
              </a:tr>
              <a:tr h="370840">
                <a:tc>
                  <a:txBody>
                    <a:bodyPr/>
                    <a:lstStyle/>
                    <a:p>
                      <a:pPr algn="ctr" rtl="0">
                        <a:lnSpc>
                          <a:spcPct val="115000"/>
                        </a:lnSpc>
                        <a:spcAft>
                          <a:spcPts val="0"/>
                        </a:spcAft>
                      </a:pPr>
                      <a:r>
                        <a:rPr lang="en-US" sz="2000" b="1" dirty="0">
                          <a:latin typeface="Times New Roman"/>
                          <a:ea typeface="Calibri"/>
                          <a:cs typeface="Arial"/>
                        </a:rPr>
                        <a:t>16.2</a:t>
                      </a:r>
                      <a:endParaRPr lang="en-US" sz="2000" b="1" dirty="0">
                        <a:latin typeface="Calibri"/>
                        <a:ea typeface="Calibri"/>
                        <a:cs typeface="Arial"/>
                      </a:endParaRPr>
                    </a:p>
                  </a:txBody>
                  <a:tcPr marL="68580" marR="68580" marT="0" marB="0"/>
                </a:tc>
                <a:tc>
                  <a:txBody>
                    <a:bodyPr/>
                    <a:lstStyle/>
                    <a:p>
                      <a:pPr algn="ctr" rtl="0">
                        <a:lnSpc>
                          <a:spcPct val="115000"/>
                        </a:lnSpc>
                        <a:spcAft>
                          <a:spcPts val="0"/>
                        </a:spcAft>
                      </a:pPr>
                      <a:r>
                        <a:rPr lang="en-US" sz="2000" b="1" dirty="0">
                          <a:latin typeface="Times New Roman"/>
                          <a:ea typeface="Calibri"/>
                          <a:cs typeface="Arial"/>
                        </a:rPr>
                        <a:t>13</a:t>
                      </a:r>
                      <a:endParaRPr lang="en-US" sz="2000" b="1" dirty="0">
                        <a:latin typeface="Calibri"/>
                        <a:ea typeface="Calibri"/>
                        <a:cs typeface="Arial"/>
                      </a:endParaRPr>
                    </a:p>
                  </a:txBody>
                  <a:tcPr marL="68580" marR="68580" marT="0" marB="0"/>
                </a:tc>
                <a:tc>
                  <a:txBody>
                    <a:bodyPr/>
                    <a:lstStyle/>
                    <a:p>
                      <a:pPr algn="ctr" rtl="0">
                        <a:lnSpc>
                          <a:spcPct val="115000"/>
                        </a:lnSpc>
                        <a:spcAft>
                          <a:spcPts val="0"/>
                        </a:spcAft>
                      </a:pPr>
                      <a:r>
                        <a:rPr lang="en-US" sz="2000" b="1" dirty="0">
                          <a:latin typeface="Times New Roman"/>
                          <a:ea typeface="Calibri"/>
                          <a:cs typeface="Arial"/>
                        </a:rPr>
                        <a:t>83.8</a:t>
                      </a:r>
                      <a:endParaRPr lang="en-US" sz="2000" b="1" dirty="0">
                        <a:latin typeface="Calibri"/>
                        <a:ea typeface="Calibri"/>
                        <a:cs typeface="Arial"/>
                      </a:endParaRPr>
                    </a:p>
                  </a:txBody>
                  <a:tcPr marL="68580" marR="68580" marT="0" marB="0"/>
                </a:tc>
                <a:tc>
                  <a:txBody>
                    <a:bodyPr/>
                    <a:lstStyle/>
                    <a:p>
                      <a:pPr algn="ctr" rtl="0">
                        <a:lnSpc>
                          <a:spcPct val="115000"/>
                        </a:lnSpc>
                        <a:spcAft>
                          <a:spcPts val="0"/>
                        </a:spcAft>
                      </a:pPr>
                      <a:r>
                        <a:rPr lang="en-US" sz="2000" b="1" dirty="0">
                          <a:latin typeface="Times New Roman"/>
                          <a:ea typeface="Calibri"/>
                          <a:cs typeface="Arial"/>
                        </a:rPr>
                        <a:t>67</a:t>
                      </a:r>
                      <a:endParaRPr lang="en-US" sz="2000" b="1" dirty="0">
                        <a:latin typeface="Calibri"/>
                        <a:ea typeface="Calibri"/>
                        <a:cs typeface="Arial"/>
                      </a:endParaRPr>
                    </a:p>
                  </a:txBody>
                  <a:tcPr marL="68580" marR="68580" marT="0" marB="0"/>
                </a:tc>
                <a:tc>
                  <a:txBody>
                    <a:bodyPr/>
                    <a:lstStyle/>
                    <a:p>
                      <a:pPr algn="l" rtl="1">
                        <a:lnSpc>
                          <a:spcPct val="115000"/>
                        </a:lnSpc>
                        <a:spcAft>
                          <a:spcPts val="0"/>
                        </a:spcAft>
                      </a:pPr>
                      <a:r>
                        <a:rPr lang="en-US" sz="2000" b="1" dirty="0">
                          <a:latin typeface="Times New Roman"/>
                          <a:ea typeface="Calibri"/>
                          <a:cs typeface="Arial"/>
                        </a:rPr>
                        <a:t> Total women with severe complications</a:t>
                      </a:r>
                      <a:endParaRPr lang="en-US" sz="2000" b="1" dirty="0">
                        <a:latin typeface="Calibri"/>
                        <a:ea typeface="Calibri"/>
                        <a:cs typeface="Arial"/>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6" name="Date Placeholder 5"/>
          <p:cNvSpPr>
            <a:spLocks noGrp="1"/>
          </p:cNvSpPr>
          <p:nvPr>
            <p:ph type="dt" sz="half" idx="10"/>
          </p:nvPr>
        </p:nvSpPr>
        <p:spPr/>
        <p:txBody>
          <a:bodyPr/>
          <a:lstStyle/>
          <a:p>
            <a:fld id="{B54C213A-8B2B-431B-90ED-2DEB7D8C1D57}" type="datetime1">
              <a:rPr lang="en-US" smtClean="0"/>
              <a:pPr/>
              <a:t>11/18/2014</a:t>
            </a:fld>
            <a:endParaRPr lang="en-US"/>
          </a:p>
        </p:txBody>
      </p:sp>
      <p:sp>
        <p:nvSpPr>
          <p:cNvPr id="7" name="Slide Number Placeholder 6"/>
          <p:cNvSpPr>
            <a:spLocks noGrp="1"/>
          </p:cNvSpPr>
          <p:nvPr>
            <p:ph type="sldNum" sz="quarter" idx="12"/>
          </p:nvPr>
        </p:nvSpPr>
        <p:spPr/>
        <p:txBody>
          <a:bodyPr/>
          <a:lstStyle/>
          <a:p>
            <a:fld id="{0ABB6398-0468-4877-BFC8-96AA96248974}" type="slidenum">
              <a:rPr lang="en-US" smtClean="0"/>
              <a:pPr/>
              <a:t>10</a:t>
            </a:fld>
            <a:endParaRPr lang="en-US"/>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2" y="73025"/>
            <a:ext cx="8929687" cy="609600"/>
          </a:xfrm>
        </p:spPr>
        <p:txBody>
          <a:bodyPr/>
          <a:lstStyle/>
          <a:p>
            <a:r>
              <a:rPr lang="en-US" sz="2800" b="1" dirty="0" smtClean="0"/>
              <a:t>Morbid Women Undergoing Critical Interventions</a:t>
            </a:r>
            <a:endParaRPr lang="ar-EG" sz="2800" b="1" dirty="0"/>
          </a:p>
        </p:txBody>
      </p:sp>
      <p:graphicFrame>
        <p:nvGraphicFramePr>
          <p:cNvPr id="5" name="Content Placeholder 4"/>
          <p:cNvGraphicFramePr>
            <a:graphicFrameLocks noGrp="1"/>
          </p:cNvGraphicFramePr>
          <p:nvPr>
            <p:ph idx="1"/>
          </p:nvPr>
        </p:nvGraphicFramePr>
        <p:xfrm>
          <a:off x="350838" y="914400"/>
          <a:ext cx="8431212" cy="4805680"/>
        </p:xfrm>
        <a:graphic>
          <a:graphicData uri="http://schemas.openxmlformats.org/drawingml/2006/table">
            <a:tbl>
              <a:tblPr rtl="1" firstRow="1" bandRow="1">
                <a:tableStyleId>{5C22544A-7EE6-4342-B048-85BDC9FD1C3A}</a:tableStyleId>
              </a:tblPr>
              <a:tblGrid>
                <a:gridCol w="1878330"/>
                <a:gridCol w="1981200"/>
                <a:gridCol w="4571682"/>
              </a:tblGrid>
              <a:tr h="370840">
                <a:tc>
                  <a:txBody>
                    <a:bodyPr/>
                    <a:lstStyle/>
                    <a:p>
                      <a:pPr algn="l" rtl="0">
                        <a:lnSpc>
                          <a:spcPct val="115000"/>
                        </a:lnSpc>
                        <a:spcAft>
                          <a:spcPts val="0"/>
                        </a:spcAft>
                      </a:pPr>
                      <a:r>
                        <a:rPr lang="en-US" sz="2400" b="1" dirty="0">
                          <a:latin typeface="Times New Roman"/>
                          <a:ea typeface="Calibri"/>
                          <a:cs typeface="Arial"/>
                        </a:rPr>
                        <a:t>%</a:t>
                      </a:r>
                      <a:endParaRPr lang="en-US" sz="2400" dirty="0">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No</a:t>
                      </a:r>
                      <a:endParaRPr lang="en-US" sz="2400">
                        <a:latin typeface="Calibri"/>
                        <a:ea typeface="Calibri"/>
                        <a:cs typeface="Arial"/>
                      </a:endParaRPr>
                    </a:p>
                  </a:txBody>
                  <a:tcPr marL="68580" marR="68580" marT="0" marB="0"/>
                </a:tc>
                <a:tc>
                  <a:txBody>
                    <a:bodyPr/>
                    <a:lstStyle/>
                    <a:p>
                      <a:pPr algn="l" rtl="0">
                        <a:lnSpc>
                          <a:spcPct val="115000"/>
                        </a:lnSpc>
                        <a:spcAft>
                          <a:spcPts val="0"/>
                        </a:spcAft>
                      </a:pPr>
                      <a:r>
                        <a:rPr lang="en-US" sz="2400" b="1" dirty="0">
                          <a:highlight>
                            <a:srgbClr val="FFFF00"/>
                          </a:highlight>
                          <a:latin typeface="Times New Roman"/>
                          <a:ea typeface="Calibri"/>
                          <a:cs typeface="Arial"/>
                        </a:rPr>
                        <a:t>2. Women undergoing critical Interventions</a:t>
                      </a:r>
                      <a:endParaRPr lang="en-US" sz="2400" b="1"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2400" b="1">
                          <a:latin typeface="Times New Roman"/>
                          <a:ea typeface="Calibri"/>
                          <a:cs typeface="Arial"/>
                        </a:rPr>
                        <a:t>43.8</a:t>
                      </a:r>
                      <a:endParaRPr lang="en-US" sz="2400">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35</a:t>
                      </a:r>
                      <a:endParaRPr lang="en-US" sz="2400">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Use of blood products</a:t>
                      </a:r>
                      <a:endParaRPr lang="en-US" sz="2400" b="1">
                        <a:latin typeface="Calibri"/>
                        <a:ea typeface="Calibri"/>
                        <a:cs typeface="Arial"/>
                      </a:endParaRPr>
                    </a:p>
                  </a:txBody>
                  <a:tcPr marL="68580" marR="68580" marT="0" marB="0"/>
                </a:tc>
              </a:tr>
              <a:tr h="370840">
                <a:tc>
                  <a:txBody>
                    <a:bodyPr/>
                    <a:lstStyle/>
                    <a:p>
                      <a:pPr algn="l" rtl="0">
                        <a:lnSpc>
                          <a:spcPct val="115000"/>
                        </a:lnSpc>
                        <a:spcAft>
                          <a:spcPts val="0"/>
                        </a:spcAft>
                      </a:pPr>
                      <a:r>
                        <a:rPr lang="en-US" sz="2400" b="1" dirty="0">
                          <a:latin typeface="Times New Roman"/>
                          <a:ea typeface="Calibri"/>
                          <a:cs typeface="Arial"/>
                        </a:rPr>
                        <a:t>16.3</a:t>
                      </a:r>
                      <a:endParaRPr lang="en-US" sz="2400" dirty="0">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13</a:t>
                      </a:r>
                      <a:endParaRPr lang="en-US" sz="2400" dirty="0">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Laparotomy</a:t>
                      </a:r>
                      <a:endParaRPr lang="en-US" sz="2400" b="1">
                        <a:latin typeface="Calibri"/>
                        <a:ea typeface="Calibri"/>
                        <a:cs typeface="Arial"/>
                      </a:endParaRPr>
                    </a:p>
                  </a:txBody>
                  <a:tcPr marL="68580" marR="68580" marT="0" marB="0"/>
                </a:tc>
              </a:tr>
              <a:tr h="370840">
                <a:tc gridSpan="3">
                  <a:txBody>
                    <a:bodyPr/>
                    <a:lstStyle/>
                    <a:p>
                      <a:pPr algn="l" rtl="0">
                        <a:lnSpc>
                          <a:spcPct val="115000"/>
                        </a:lnSpc>
                        <a:spcAft>
                          <a:spcPts val="0"/>
                        </a:spcAft>
                      </a:pPr>
                      <a:r>
                        <a:rPr lang="en-US" sz="2400" b="1" dirty="0">
                          <a:latin typeface="Times New Roman"/>
                          <a:ea typeface="Calibri"/>
                          <a:cs typeface="Arial"/>
                        </a:rPr>
                        <a:t>Admission to intensive care unit                 (65, 81.25)</a:t>
                      </a:r>
                      <a:endParaRPr lang="en-US" sz="2400" b="1" dirty="0">
                        <a:latin typeface="Calibri"/>
                        <a:ea typeface="Calibri"/>
                        <a:cs typeface="Arial"/>
                      </a:endParaRPr>
                    </a:p>
                  </a:txBody>
                  <a:tcPr/>
                </a:tc>
                <a:tc hMerge="1">
                  <a:txBody>
                    <a:bodyPr/>
                    <a:lstStyle/>
                    <a:p>
                      <a:pPr rtl="1"/>
                      <a:endParaRPr lang="ar-EG"/>
                    </a:p>
                  </a:txBody>
                  <a:tcPr/>
                </a:tc>
                <a:tc hMerge="1">
                  <a:txBody>
                    <a:bodyPr/>
                    <a:lstStyle/>
                    <a:p>
                      <a:pPr rtl="1"/>
                      <a:endParaRPr lang="ar-EG"/>
                    </a:p>
                  </a:txBody>
                  <a:tcPr/>
                </a:tc>
              </a:tr>
              <a:tr h="370840">
                <a:tc>
                  <a:txBody>
                    <a:bodyPr/>
                    <a:lstStyle/>
                    <a:p>
                      <a:pPr algn="l" rtl="0">
                        <a:lnSpc>
                          <a:spcPct val="115000"/>
                        </a:lnSpc>
                        <a:spcAft>
                          <a:spcPts val="1000"/>
                        </a:spcAft>
                      </a:pPr>
                      <a:r>
                        <a:rPr lang="en-US" sz="2400" b="1" dirty="0" smtClean="0">
                          <a:latin typeface="Times New Roman"/>
                          <a:ea typeface="Calibri"/>
                          <a:cs typeface="Arial"/>
                        </a:rPr>
                        <a:t>53.8</a:t>
                      </a:r>
                      <a:endParaRPr lang="en-US" sz="2400" dirty="0">
                        <a:latin typeface="Calibri"/>
                        <a:ea typeface="Calibri"/>
                        <a:cs typeface="Arial"/>
                      </a:endParaRPr>
                    </a:p>
                    <a:p>
                      <a:pPr algn="l" rtl="0">
                        <a:lnSpc>
                          <a:spcPct val="115000"/>
                        </a:lnSpc>
                        <a:spcAft>
                          <a:spcPts val="1000"/>
                        </a:spcAft>
                      </a:pPr>
                      <a:r>
                        <a:rPr lang="en-US" sz="2400" b="1" dirty="0">
                          <a:latin typeface="Times New Roman"/>
                          <a:ea typeface="Calibri"/>
                          <a:cs typeface="Arial"/>
                        </a:rPr>
                        <a:t>29.2</a:t>
                      </a:r>
                      <a:endParaRPr lang="en-US" sz="2400" dirty="0">
                        <a:latin typeface="Calibri"/>
                        <a:ea typeface="Calibri"/>
                        <a:cs typeface="Arial"/>
                      </a:endParaRPr>
                    </a:p>
                    <a:p>
                      <a:pPr algn="l" rtl="0">
                        <a:lnSpc>
                          <a:spcPct val="115000"/>
                        </a:lnSpc>
                        <a:spcAft>
                          <a:spcPts val="1000"/>
                        </a:spcAft>
                      </a:pPr>
                      <a:r>
                        <a:rPr lang="en-US" sz="2400" b="1" dirty="0">
                          <a:latin typeface="Times New Roman"/>
                          <a:ea typeface="Calibri"/>
                          <a:cs typeface="Arial"/>
                        </a:rPr>
                        <a:t>7.7</a:t>
                      </a:r>
                      <a:endParaRPr lang="en-US" sz="2400" dirty="0">
                        <a:latin typeface="Calibri"/>
                        <a:ea typeface="Calibri"/>
                        <a:cs typeface="Arial"/>
                      </a:endParaRPr>
                    </a:p>
                    <a:p>
                      <a:pPr algn="l" rtl="0">
                        <a:lnSpc>
                          <a:spcPct val="115000"/>
                        </a:lnSpc>
                        <a:spcAft>
                          <a:spcPts val="1000"/>
                        </a:spcAft>
                      </a:pPr>
                      <a:r>
                        <a:rPr lang="en-US" sz="2400" b="1" dirty="0" smtClean="0">
                          <a:latin typeface="Times New Roman"/>
                          <a:ea typeface="Calibri"/>
                          <a:cs typeface="Arial"/>
                        </a:rPr>
                        <a:t>6.2</a:t>
                      </a:r>
                    </a:p>
                    <a:p>
                      <a:pPr algn="l" rtl="0">
                        <a:lnSpc>
                          <a:spcPct val="115000"/>
                        </a:lnSpc>
                        <a:spcAft>
                          <a:spcPts val="1000"/>
                        </a:spcAft>
                      </a:pPr>
                      <a:r>
                        <a:rPr lang="en-US" sz="2400" b="1" dirty="0" smtClean="0">
                          <a:latin typeface="Times New Roman"/>
                          <a:ea typeface="Calibri"/>
                          <a:cs typeface="Arial"/>
                        </a:rPr>
                        <a:t>3.1</a:t>
                      </a:r>
                      <a:endParaRPr lang="en-US" sz="2400" dirty="0">
                        <a:latin typeface="Calibri"/>
                        <a:ea typeface="Calibri"/>
                        <a:cs typeface="Arial"/>
                      </a:endParaRPr>
                    </a:p>
                  </a:txBody>
                  <a:tcPr marL="114300" marR="114300" marT="0" marB="0"/>
                </a:tc>
                <a:tc>
                  <a:txBody>
                    <a:bodyPr/>
                    <a:lstStyle/>
                    <a:p>
                      <a:pPr algn="l" rtl="0">
                        <a:lnSpc>
                          <a:spcPct val="115000"/>
                        </a:lnSpc>
                        <a:spcAft>
                          <a:spcPts val="1000"/>
                        </a:spcAft>
                      </a:pPr>
                      <a:r>
                        <a:rPr lang="en-US" sz="2400" b="1" dirty="0" smtClean="0">
                          <a:latin typeface="Times New Roman"/>
                          <a:ea typeface="Calibri"/>
                          <a:cs typeface="Arial"/>
                        </a:rPr>
                        <a:t>35</a:t>
                      </a:r>
                      <a:endParaRPr lang="en-US" sz="2400" dirty="0">
                        <a:latin typeface="Calibri"/>
                        <a:ea typeface="Calibri"/>
                        <a:cs typeface="Arial"/>
                      </a:endParaRPr>
                    </a:p>
                    <a:p>
                      <a:pPr algn="l" rtl="0">
                        <a:lnSpc>
                          <a:spcPct val="115000"/>
                        </a:lnSpc>
                        <a:spcAft>
                          <a:spcPts val="1000"/>
                        </a:spcAft>
                      </a:pPr>
                      <a:r>
                        <a:rPr lang="en-US" sz="2400" b="1" dirty="0">
                          <a:latin typeface="Times New Roman"/>
                          <a:ea typeface="Calibri"/>
                          <a:cs typeface="Arial"/>
                        </a:rPr>
                        <a:t>19</a:t>
                      </a:r>
                      <a:endParaRPr lang="en-US" sz="2400" dirty="0">
                        <a:latin typeface="Calibri"/>
                        <a:ea typeface="Calibri"/>
                        <a:cs typeface="Arial"/>
                      </a:endParaRPr>
                    </a:p>
                    <a:p>
                      <a:pPr algn="l" rtl="0">
                        <a:lnSpc>
                          <a:spcPct val="115000"/>
                        </a:lnSpc>
                        <a:spcAft>
                          <a:spcPts val="1000"/>
                        </a:spcAft>
                      </a:pPr>
                      <a:r>
                        <a:rPr lang="en-US" sz="2400" b="1" dirty="0">
                          <a:latin typeface="Times New Roman"/>
                          <a:ea typeface="Calibri"/>
                          <a:cs typeface="Arial"/>
                        </a:rPr>
                        <a:t>5</a:t>
                      </a:r>
                      <a:endParaRPr lang="en-US" sz="2400" dirty="0">
                        <a:latin typeface="Calibri"/>
                        <a:ea typeface="Calibri"/>
                        <a:cs typeface="Arial"/>
                      </a:endParaRPr>
                    </a:p>
                    <a:p>
                      <a:pPr algn="l" rtl="0">
                        <a:lnSpc>
                          <a:spcPct val="115000"/>
                        </a:lnSpc>
                        <a:spcAft>
                          <a:spcPts val="1000"/>
                        </a:spcAft>
                      </a:pPr>
                      <a:r>
                        <a:rPr lang="en-US" sz="2400" b="1" dirty="0" smtClean="0">
                          <a:latin typeface="Times New Roman"/>
                          <a:ea typeface="Calibri"/>
                          <a:cs typeface="Arial"/>
                        </a:rPr>
                        <a:t>4</a:t>
                      </a:r>
                    </a:p>
                    <a:p>
                      <a:pPr algn="l" rtl="0">
                        <a:lnSpc>
                          <a:spcPct val="115000"/>
                        </a:lnSpc>
                        <a:spcAft>
                          <a:spcPts val="1000"/>
                        </a:spcAft>
                      </a:pPr>
                      <a:r>
                        <a:rPr lang="en-US" sz="2400" b="1" dirty="0" smtClean="0">
                          <a:latin typeface="Times New Roman"/>
                          <a:ea typeface="Calibri"/>
                          <a:cs typeface="Arial"/>
                        </a:rPr>
                        <a:t>2</a:t>
                      </a:r>
                      <a:endParaRPr lang="en-US" sz="2400" dirty="0">
                        <a:latin typeface="Calibri"/>
                        <a:ea typeface="Calibri"/>
                        <a:cs typeface="Arial"/>
                      </a:endParaRPr>
                    </a:p>
                  </a:txBody>
                  <a:tcPr marL="114300" marR="114300" marT="0" marB="0"/>
                </a:tc>
                <a:tc>
                  <a:txBody>
                    <a:bodyPr/>
                    <a:lstStyle/>
                    <a:p>
                      <a:pPr algn="l" rtl="0">
                        <a:lnSpc>
                          <a:spcPct val="115000"/>
                        </a:lnSpc>
                        <a:spcAft>
                          <a:spcPts val="0"/>
                        </a:spcAft>
                      </a:pPr>
                      <a:r>
                        <a:rPr lang="en-US" sz="2400" b="1" dirty="0" smtClean="0">
                          <a:latin typeface="Arial"/>
                          <a:ea typeface="Calibri"/>
                          <a:cs typeface="Arial"/>
                        </a:rPr>
                        <a:t>Sever</a:t>
                      </a:r>
                      <a:r>
                        <a:rPr lang="en-US" sz="2400" b="1" baseline="0" dirty="0" smtClean="0">
                          <a:latin typeface="Arial"/>
                          <a:ea typeface="Calibri"/>
                          <a:cs typeface="Arial"/>
                        </a:rPr>
                        <a:t> </a:t>
                      </a:r>
                      <a:r>
                        <a:rPr lang="en-US" sz="2400" b="1" dirty="0" smtClean="0">
                          <a:latin typeface="Arial"/>
                          <a:ea typeface="Calibri"/>
                          <a:cs typeface="Arial"/>
                        </a:rPr>
                        <a:t>preeclampsia/</a:t>
                      </a:r>
                      <a:r>
                        <a:rPr lang="en-US" sz="2400" b="1" dirty="0" err="1" smtClean="0">
                          <a:latin typeface="Arial"/>
                          <a:ea typeface="Calibri"/>
                          <a:cs typeface="Arial"/>
                        </a:rPr>
                        <a:t>Eclampsia</a:t>
                      </a:r>
                      <a:endParaRPr lang="en-US" sz="2400" b="1" dirty="0">
                        <a:latin typeface="Calibri"/>
                        <a:ea typeface="Calibri"/>
                        <a:cs typeface="Arial"/>
                      </a:endParaRPr>
                    </a:p>
                    <a:p>
                      <a:pPr algn="l" rtl="0">
                        <a:lnSpc>
                          <a:spcPct val="115000"/>
                        </a:lnSpc>
                        <a:spcAft>
                          <a:spcPts val="0"/>
                        </a:spcAft>
                      </a:pPr>
                      <a:r>
                        <a:rPr lang="en-US" sz="2400" b="1" dirty="0" smtClean="0">
                          <a:latin typeface="Arial"/>
                          <a:ea typeface="Calibri"/>
                          <a:cs typeface="Arial"/>
                        </a:rPr>
                        <a:t>Sever </a:t>
                      </a:r>
                      <a:r>
                        <a:rPr lang="en-US" sz="2400" b="1" dirty="0">
                          <a:latin typeface="Arial"/>
                          <a:ea typeface="Calibri"/>
                          <a:cs typeface="Arial"/>
                        </a:rPr>
                        <a:t>PPH</a:t>
                      </a:r>
                      <a:endParaRPr lang="en-US" sz="2400" b="1" dirty="0">
                        <a:latin typeface="Calibri"/>
                        <a:ea typeface="Calibri"/>
                        <a:cs typeface="Arial"/>
                      </a:endParaRPr>
                    </a:p>
                    <a:p>
                      <a:pPr algn="l" rtl="0">
                        <a:lnSpc>
                          <a:spcPct val="115000"/>
                        </a:lnSpc>
                        <a:spcAft>
                          <a:spcPts val="0"/>
                        </a:spcAft>
                      </a:pPr>
                      <a:r>
                        <a:rPr lang="en-US" sz="2400" b="1" dirty="0" smtClean="0">
                          <a:latin typeface="Arial"/>
                          <a:ea typeface="Calibri"/>
                          <a:cs typeface="Arial"/>
                        </a:rPr>
                        <a:t>Anemia</a:t>
                      </a:r>
                      <a:endParaRPr lang="en-US" sz="2400" b="1" dirty="0" smtClean="0">
                        <a:latin typeface="Calibri"/>
                        <a:ea typeface="Calibri"/>
                        <a:cs typeface="Arial"/>
                      </a:endParaRPr>
                    </a:p>
                    <a:p>
                      <a:pPr algn="l" rtl="0">
                        <a:lnSpc>
                          <a:spcPct val="115000"/>
                        </a:lnSpc>
                        <a:spcAft>
                          <a:spcPts val="0"/>
                        </a:spcAft>
                      </a:pPr>
                      <a:r>
                        <a:rPr lang="en-US" sz="2400" b="1" dirty="0" smtClean="0">
                          <a:latin typeface="Arial"/>
                          <a:ea typeface="Calibri"/>
                          <a:cs typeface="Arial"/>
                        </a:rPr>
                        <a:t>Multiple </a:t>
                      </a:r>
                      <a:r>
                        <a:rPr lang="en-US" sz="2400" b="1" dirty="0">
                          <a:latin typeface="Arial"/>
                          <a:ea typeface="Calibri"/>
                          <a:cs typeface="Arial"/>
                        </a:rPr>
                        <a:t>organ dysfunctions</a:t>
                      </a:r>
                      <a:endParaRPr lang="en-US" sz="2400" b="1" dirty="0">
                        <a:latin typeface="Calibri"/>
                        <a:ea typeface="Calibri"/>
                        <a:cs typeface="Arial"/>
                      </a:endParaRPr>
                    </a:p>
                    <a:p>
                      <a:pPr algn="l" rtl="0">
                        <a:lnSpc>
                          <a:spcPct val="115000"/>
                        </a:lnSpc>
                        <a:spcAft>
                          <a:spcPts val="0"/>
                        </a:spcAft>
                      </a:pPr>
                      <a:r>
                        <a:rPr lang="en-US" sz="2400" b="1" dirty="0" err="1" smtClean="0">
                          <a:latin typeface="Arial"/>
                          <a:ea typeface="Calibri"/>
                          <a:cs typeface="Arial"/>
                        </a:rPr>
                        <a:t>Hystrectomy</a:t>
                      </a:r>
                      <a:r>
                        <a:rPr lang="en-US" sz="2400" b="1" dirty="0" smtClean="0">
                          <a:latin typeface="Arial"/>
                          <a:ea typeface="Calibri"/>
                          <a:cs typeface="Arial"/>
                        </a:rPr>
                        <a:t> + Anemia</a:t>
                      </a:r>
                      <a:endParaRPr lang="en-US" sz="2400" b="1" dirty="0">
                        <a:latin typeface="Calibri"/>
                        <a:ea typeface="Calibri"/>
                        <a:cs typeface="Arial"/>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6" name="Date Placeholder 5"/>
          <p:cNvSpPr>
            <a:spLocks noGrp="1"/>
          </p:cNvSpPr>
          <p:nvPr>
            <p:ph type="dt" sz="half" idx="10"/>
          </p:nvPr>
        </p:nvSpPr>
        <p:spPr/>
        <p:txBody>
          <a:bodyPr/>
          <a:lstStyle/>
          <a:p>
            <a:fld id="{ECFE0013-1955-4C7E-B769-B74241F6A08E}" type="datetime1">
              <a:rPr lang="en-US" smtClean="0"/>
              <a:pPr/>
              <a:t>11/18/2014</a:t>
            </a:fld>
            <a:endParaRPr lang="en-US"/>
          </a:p>
        </p:txBody>
      </p:sp>
      <p:sp>
        <p:nvSpPr>
          <p:cNvPr id="7" name="Slide Number Placeholder 6"/>
          <p:cNvSpPr>
            <a:spLocks noGrp="1"/>
          </p:cNvSpPr>
          <p:nvPr>
            <p:ph type="sldNum" sz="quarter" idx="12"/>
          </p:nvPr>
        </p:nvSpPr>
        <p:spPr/>
        <p:txBody>
          <a:bodyPr/>
          <a:lstStyle/>
          <a:p>
            <a:fld id="{0ABB6398-0468-4877-BFC8-96AA96248974}" type="slidenum">
              <a:rPr lang="en-US" smtClean="0"/>
              <a:pPr/>
              <a:t>11</a:t>
            </a:fld>
            <a:endParaRPr lang="en-US"/>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025"/>
            <a:ext cx="9143999" cy="609600"/>
          </a:xfrm>
        </p:spPr>
        <p:txBody>
          <a:bodyPr/>
          <a:lstStyle/>
          <a:p>
            <a:r>
              <a:rPr lang="en-US" sz="2400" b="1" dirty="0" smtClean="0"/>
              <a:t>MNM and dead women who experienced organ dysfunctions. </a:t>
            </a:r>
            <a:endParaRPr lang="ar-EG" sz="2400" b="1" dirty="0"/>
          </a:p>
        </p:txBody>
      </p:sp>
      <p:graphicFrame>
        <p:nvGraphicFramePr>
          <p:cNvPr id="5" name="Content Placeholder 4"/>
          <p:cNvGraphicFramePr>
            <a:graphicFrameLocks noGrp="1"/>
          </p:cNvGraphicFramePr>
          <p:nvPr>
            <p:ph idx="1"/>
          </p:nvPr>
        </p:nvGraphicFramePr>
        <p:xfrm>
          <a:off x="198120" y="914401"/>
          <a:ext cx="8583930" cy="5145023"/>
        </p:xfrm>
        <a:graphic>
          <a:graphicData uri="http://schemas.openxmlformats.org/drawingml/2006/table">
            <a:tbl>
              <a:tblPr rtl="1" firstRow="1" bandRow="1">
                <a:tableStyleId>{5C22544A-7EE6-4342-B048-85BDC9FD1C3A}</a:tableStyleId>
              </a:tblPr>
              <a:tblGrid>
                <a:gridCol w="1283970"/>
                <a:gridCol w="1249680"/>
                <a:gridCol w="6050280"/>
              </a:tblGrid>
              <a:tr h="365760">
                <a:tc gridSpan="2">
                  <a:txBody>
                    <a:bodyPr/>
                    <a:lstStyle/>
                    <a:p>
                      <a:pPr algn="l" rtl="0">
                        <a:lnSpc>
                          <a:spcPct val="115000"/>
                        </a:lnSpc>
                        <a:spcAft>
                          <a:spcPts val="0"/>
                        </a:spcAft>
                      </a:pPr>
                      <a:r>
                        <a:rPr lang="en-US" sz="2400" b="1" dirty="0" smtClean="0">
                          <a:latin typeface="Calibri"/>
                          <a:ea typeface="Calibri"/>
                          <a:cs typeface="Arial"/>
                        </a:rPr>
                        <a:t>Near Miss Cases (67)</a:t>
                      </a:r>
                      <a:endParaRPr lang="en-US" sz="2400" b="1" dirty="0">
                        <a:latin typeface="Calibri"/>
                        <a:ea typeface="Calibri"/>
                        <a:cs typeface="Arial"/>
                      </a:endParaRPr>
                    </a:p>
                  </a:txBody>
                  <a:tcPr marL="68580" marR="68580" marT="0" marB="0"/>
                </a:tc>
                <a:tc hMerge="1">
                  <a:txBody>
                    <a:bodyPr/>
                    <a:lstStyle/>
                    <a:p>
                      <a:pPr algn="l" rtl="0">
                        <a:lnSpc>
                          <a:spcPct val="115000"/>
                        </a:lnSpc>
                        <a:spcAft>
                          <a:spcPts val="0"/>
                        </a:spcAft>
                      </a:pPr>
                      <a:endParaRPr lang="en-US" sz="1100" dirty="0">
                        <a:latin typeface="Calibri"/>
                        <a:ea typeface="Calibri"/>
                        <a:cs typeface="Arial"/>
                      </a:endParaRPr>
                    </a:p>
                  </a:txBody>
                  <a:tcPr marL="68580" marR="68580" marT="0" marB="0"/>
                </a:tc>
                <a:tc rowSpan="2">
                  <a:txBody>
                    <a:bodyPr/>
                    <a:lstStyle/>
                    <a:p>
                      <a:pPr algn="l" rtl="0"/>
                      <a:r>
                        <a:rPr lang="en-US" sz="2400" b="1" dirty="0" smtClean="0"/>
                        <a:t>Organ Dysfunctions</a:t>
                      </a:r>
                      <a:endParaRPr lang="ar-EG" sz="2400" b="1" dirty="0"/>
                    </a:p>
                  </a:txBody>
                  <a:tcPr/>
                </a:tc>
              </a:tr>
              <a:tr h="365760">
                <a:tc>
                  <a:txBody>
                    <a:bodyPr/>
                    <a:lstStyle/>
                    <a:p>
                      <a:pPr algn="l" rtl="0">
                        <a:lnSpc>
                          <a:spcPct val="115000"/>
                        </a:lnSpc>
                        <a:spcAft>
                          <a:spcPts val="0"/>
                        </a:spcAft>
                      </a:pPr>
                      <a:r>
                        <a:rPr lang="en-US" sz="2400" b="1" dirty="0" smtClean="0">
                          <a:latin typeface="Calibri"/>
                          <a:ea typeface="Calibri"/>
                          <a:cs typeface="Arial"/>
                        </a:rPr>
                        <a:t>%</a:t>
                      </a:r>
                      <a:endParaRPr lang="en-US" sz="2400" b="1" dirty="0">
                        <a:latin typeface="Calibri"/>
                        <a:ea typeface="Calibri"/>
                        <a:cs typeface="Arial"/>
                      </a:endParaRPr>
                    </a:p>
                  </a:txBody>
                  <a:tcPr marL="68580" marR="68580" marT="0" marB="0"/>
                </a:tc>
                <a:tc>
                  <a:txBody>
                    <a:bodyPr/>
                    <a:lstStyle/>
                    <a:p>
                      <a:pPr algn="l" rtl="0">
                        <a:lnSpc>
                          <a:spcPct val="115000"/>
                        </a:lnSpc>
                        <a:spcAft>
                          <a:spcPts val="0"/>
                        </a:spcAft>
                      </a:pPr>
                      <a:r>
                        <a:rPr lang="en-US" sz="2400" b="1" dirty="0" smtClean="0">
                          <a:latin typeface="Calibri"/>
                          <a:ea typeface="Calibri"/>
                          <a:cs typeface="Arial"/>
                        </a:rPr>
                        <a:t>No</a:t>
                      </a:r>
                      <a:endParaRPr lang="en-US" sz="2400" b="1" dirty="0">
                        <a:latin typeface="Calibri"/>
                        <a:ea typeface="Calibri"/>
                        <a:cs typeface="Arial"/>
                      </a:endParaRPr>
                    </a:p>
                  </a:txBody>
                  <a:tcPr marL="68580" marR="68580" marT="0" marB="0"/>
                </a:tc>
                <a:tc vMerge="1">
                  <a:txBody>
                    <a:bodyPr/>
                    <a:lstStyle/>
                    <a:p>
                      <a:pPr rtl="1"/>
                      <a:endParaRPr lang="ar-EG"/>
                    </a:p>
                  </a:txBody>
                  <a:tcPr/>
                </a:tc>
              </a:tr>
              <a:tr h="365760">
                <a:tc>
                  <a:txBody>
                    <a:bodyPr/>
                    <a:lstStyle/>
                    <a:p>
                      <a:pPr algn="ctr" rtl="0">
                        <a:lnSpc>
                          <a:spcPct val="115000"/>
                        </a:lnSpc>
                        <a:spcAft>
                          <a:spcPts val="0"/>
                        </a:spcAft>
                      </a:pPr>
                      <a:r>
                        <a:rPr lang="en-US" sz="2400" b="1" dirty="0">
                          <a:latin typeface="Times New Roman"/>
                          <a:ea typeface="Calibri"/>
                          <a:cs typeface="Arial"/>
                        </a:rPr>
                        <a:t>29.8</a:t>
                      </a:r>
                      <a:endParaRPr lang="en-US" sz="2400" b="1" dirty="0">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20</a:t>
                      </a:r>
                      <a:endParaRPr lang="en-US" sz="2400" b="1" dirty="0">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HelveticaNeue-Roman"/>
                          <a:ea typeface="Calibri"/>
                          <a:cs typeface="Arial"/>
                        </a:rPr>
                        <a:t>Cardiovascular dysfunction</a:t>
                      </a:r>
                      <a:endParaRPr lang="en-US" sz="2400" b="1" dirty="0">
                        <a:latin typeface="Calibri"/>
                        <a:ea typeface="Calibri"/>
                        <a:cs typeface="Arial"/>
                      </a:endParaRPr>
                    </a:p>
                  </a:txBody>
                  <a:tcPr marL="68580" marR="68580" marT="0" marB="0"/>
                </a:tc>
              </a:tr>
              <a:tr h="365760">
                <a:tc>
                  <a:txBody>
                    <a:bodyPr/>
                    <a:lstStyle/>
                    <a:p>
                      <a:pPr algn="ctr" rtl="0">
                        <a:lnSpc>
                          <a:spcPct val="115000"/>
                        </a:lnSpc>
                        <a:spcAft>
                          <a:spcPts val="0"/>
                        </a:spcAft>
                      </a:pPr>
                      <a:r>
                        <a:rPr lang="en-US" sz="2400" b="1">
                          <a:latin typeface="Times New Roman"/>
                          <a:ea typeface="Calibri"/>
                          <a:cs typeface="Arial"/>
                        </a:rPr>
                        <a:t>13.4</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9</a:t>
                      </a:r>
                      <a:endParaRPr lang="en-US" sz="2400" b="1" dirty="0">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HelveticaNeue-Roman"/>
                          <a:ea typeface="Calibri"/>
                          <a:cs typeface="Arial"/>
                        </a:rPr>
                        <a:t>Respiratory dysfunction</a:t>
                      </a:r>
                      <a:endParaRPr lang="en-US" sz="2400" b="1" dirty="0">
                        <a:latin typeface="Calibri"/>
                        <a:ea typeface="Calibri"/>
                        <a:cs typeface="Arial"/>
                      </a:endParaRPr>
                    </a:p>
                  </a:txBody>
                  <a:tcPr marL="68580" marR="68580" marT="0" marB="0"/>
                </a:tc>
              </a:tr>
              <a:tr h="365760">
                <a:tc>
                  <a:txBody>
                    <a:bodyPr/>
                    <a:lstStyle/>
                    <a:p>
                      <a:pPr algn="ctr" rtl="0">
                        <a:lnSpc>
                          <a:spcPct val="115000"/>
                        </a:lnSpc>
                        <a:spcAft>
                          <a:spcPts val="0"/>
                        </a:spcAft>
                      </a:pPr>
                      <a:r>
                        <a:rPr lang="en-US" sz="2400" b="1">
                          <a:latin typeface="Times New Roman"/>
                          <a:ea typeface="Calibri"/>
                          <a:cs typeface="Arial"/>
                        </a:rPr>
                        <a:t>7.5</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5</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HelveticaNeue-Roman"/>
                          <a:ea typeface="Calibri"/>
                          <a:cs typeface="Arial"/>
                        </a:rPr>
                        <a:t>Renal dysfunction</a:t>
                      </a:r>
                      <a:endParaRPr lang="en-US" sz="2400" b="1" dirty="0">
                        <a:latin typeface="Calibri"/>
                        <a:ea typeface="Calibri"/>
                        <a:cs typeface="Arial"/>
                      </a:endParaRPr>
                    </a:p>
                  </a:txBody>
                  <a:tcPr marL="68580" marR="68580" marT="0" marB="0"/>
                </a:tc>
              </a:tr>
              <a:tr h="478535">
                <a:tc>
                  <a:txBody>
                    <a:bodyPr/>
                    <a:lstStyle/>
                    <a:p>
                      <a:pPr algn="ctr" rtl="1">
                        <a:lnSpc>
                          <a:spcPct val="115000"/>
                        </a:lnSpc>
                        <a:spcAft>
                          <a:spcPts val="0"/>
                        </a:spcAft>
                      </a:pPr>
                      <a:r>
                        <a:rPr lang="en-US" sz="2400" b="1">
                          <a:latin typeface="Times New Roman"/>
                          <a:ea typeface="Calibri"/>
                          <a:cs typeface="Arial"/>
                        </a:rPr>
                        <a:t>11.9</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8</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HelveticaNeue-Roman"/>
                          <a:ea typeface="Calibri"/>
                          <a:cs typeface="Arial"/>
                        </a:rPr>
                        <a:t>Coagulation/</a:t>
                      </a:r>
                      <a:r>
                        <a:rPr lang="en-US" sz="2400" b="1" dirty="0" err="1">
                          <a:latin typeface="HelveticaNeue-Roman"/>
                          <a:ea typeface="Calibri"/>
                          <a:cs typeface="Arial"/>
                        </a:rPr>
                        <a:t>haematologic</a:t>
                      </a:r>
                      <a:r>
                        <a:rPr lang="en-US" sz="2400" b="1" dirty="0">
                          <a:latin typeface="HelveticaNeue-Roman"/>
                          <a:ea typeface="Calibri"/>
                          <a:cs typeface="Arial"/>
                        </a:rPr>
                        <a:t> dysfunction</a:t>
                      </a:r>
                      <a:endParaRPr lang="en-US" sz="2400" b="1" dirty="0">
                        <a:latin typeface="Calibri"/>
                        <a:ea typeface="Calibri"/>
                        <a:cs typeface="Arial"/>
                      </a:endParaRPr>
                    </a:p>
                  </a:txBody>
                  <a:tcPr marL="68580" marR="68580" marT="0" marB="0"/>
                </a:tc>
              </a:tr>
              <a:tr h="365760">
                <a:tc>
                  <a:txBody>
                    <a:bodyPr/>
                    <a:lstStyle/>
                    <a:p>
                      <a:pPr algn="ctr" rtl="1">
                        <a:lnSpc>
                          <a:spcPct val="115000"/>
                        </a:lnSpc>
                        <a:spcAft>
                          <a:spcPts val="0"/>
                        </a:spcAft>
                      </a:pPr>
                      <a:r>
                        <a:rPr lang="en-US" sz="2400" b="1">
                          <a:latin typeface="Times New Roman"/>
                          <a:ea typeface="Calibri"/>
                          <a:cs typeface="Arial"/>
                        </a:rPr>
                        <a:t>7.5</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5</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HelveticaNeue-Roman"/>
                          <a:ea typeface="Calibri"/>
                          <a:cs typeface="Arial"/>
                        </a:rPr>
                        <a:t>Hepatic dysfunction</a:t>
                      </a:r>
                      <a:endParaRPr lang="en-US" sz="2400" b="1" dirty="0">
                        <a:latin typeface="Calibri"/>
                        <a:ea typeface="Calibri"/>
                        <a:cs typeface="Arial"/>
                      </a:endParaRPr>
                    </a:p>
                  </a:txBody>
                  <a:tcPr marL="68580" marR="68580" marT="0" marB="0"/>
                </a:tc>
              </a:tr>
              <a:tr h="365760">
                <a:tc>
                  <a:txBody>
                    <a:bodyPr/>
                    <a:lstStyle/>
                    <a:p>
                      <a:pPr algn="ctr" rtl="0">
                        <a:lnSpc>
                          <a:spcPct val="115000"/>
                        </a:lnSpc>
                        <a:spcAft>
                          <a:spcPts val="0"/>
                        </a:spcAft>
                      </a:pPr>
                      <a:r>
                        <a:rPr lang="en-US" sz="2400" b="1">
                          <a:latin typeface="Times New Roman"/>
                          <a:ea typeface="Calibri"/>
                          <a:cs typeface="Arial"/>
                        </a:rPr>
                        <a:t>7.5</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5</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HelveticaNeue-Roman"/>
                          <a:ea typeface="Calibri"/>
                          <a:cs typeface="Arial"/>
                        </a:rPr>
                        <a:t>Neurologic dysfunction</a:t>
                      </a:r>
                      <a:endParaRPr lang="en-US" sz="2400" b="1" dirty="0">
                        <a:latin typeface="Calibri"/>
                        <a:ea typeface="Calibri"/>
                        <a:cs typeface="Arial"/>
                      </a:endParaRPr>
                    </a:p>
                  </a:txBody>
                  <a:tcPr marL="68580" marR="68580" marT="0" marB="0"/>
                </a:tc>
              </a:tr>
              <a:tr h="454152">
                <a:tc>
                  <a:txBody>
                    <a:bodyPr/>
                    <a:lstStyle/>
                    <a:p>
                      <a:pPr algn="ctr" rtl="0">
                        <a:lnSpc>
                          <a:spcPct val="115000"/>
                        </a:lnSpc>
                        <a:spcAft>
                          <a:spcPts val="0"/>
                        </a:spcAft>
                      </a:pPr>
                      <a:r>
                        <a:rPr lang="en-US" sz="2400" b="1">
                          <a:latin typeface="Times New Roman"/>
                          <a:ea typeface="Calibri"/>
                          <a:cs typeface="Arial"/>
                        </a:rPr>
                        <a:t>3</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2</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HelveticaNeue-Roman"/>
                          <a:ea typeface="Calibri"/>
                          <a:cs typeface="Arial"/>
                        </a:rPr>
                        <a:t>Uterine dysfunction/hysterectomy</a:t>
                      </a:r>
                      <a:endParaRPr lang="en-US" sz="2400" b="1">
                        <a:latin typeface="Calibri"/>
                        <a:ea typeface="Calibri"/>
                        <a:cs typeface="Arial"/>
                      </a:endParaRPr>
                    </a:p>
                  </a:txBody>
                  <a:tcPr marL="68580" marR="68580" marT="0" marB="0"/>
                </a:tc>
              </a:tr>
              <a:tr h="426720">
                <a:tc>
                  <a:txBody>
                    <a:bodyPr/>
                    <a:lstStyle/>
                    <a:p>
                      <a:pPr algn="ctr" rtl="0">
                        <a:lnSpc>
                          <a:spcPct val="115000"/>
                        </a:lnSpc>
                        <a:spcAft>
                          <a:spcPts val="0"/>
                        </a:spcAft>
                      </a:pPr>
                      <a:r>
                        <a:rPr lang="en-US" sz="2400" b="1">
                          <a:latin typeface="Times New Roman"/>
                          <a:ea typeface="Calibri"/>
                          <a:cs typeface="Arial"/>
                        </a:rPr>
                        <a:t>6</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a:latin typeface="Times New Roman"/>
                          <a:ea typeface="Calibri"/>
                          <a:cs typeface="Arial"/>
                        </a:rPr>
                        <a:t>4</a:t>
                      </a:r>
                      <a:endParaRPr lang="en-US" sz="2400" b="1">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HelveticaNeue-Roman"/>
                          <a:ea typeface="Calibri"/>
                          <a:cs typeface="Arial"/>
                        </a:rPr>
                        <a:t>Multiple organ dysfunctions/died women</a:t>
                      </a:r>
                      <a:endParaRPr lang="en-US" sz="2400" b="1" dirty="0">
                        <a:latin typeface="Calibri"/>
                        <a:ea typeface="Calibri"/>
                        <a:cs typeface="Arial"/>
                      </a:endParaRPr>
                    </a:p>
                  </a:txBody>
                  <a:tcPr marL="68580" marR="68580" marT="0" marB="0"/>
                </a:tc>
              </a:tr>
              <a:tr h="365760">
                <a:tc>
                  <a:txBody>
                    <a:bodyPr/>
                    <a:lstStyle/>
                    <a:p>
                      <a:pPr algn="ctr" rtl="0">
                        <a:lnSpc>
                          <a:spcPct val="115000"/>
                        </a:lnSpc>
                        <a:spcAft>
                          <a:spcPts val="0"/>
                        </a:spcAft>
                      </a:pPr>
                      <a:r>
                        <a:rPr lang="en-US" sz="2400" b="1" dirty="0">
                          <a:latin typeface="Times New Roman"/>
                          <a:ea typeface="Calibri"/>
                          <a:cs typeface="Arial"/>
                        </a:rPr>
                        <a:t>86.6</a:t>
                      </a:r>
                      <a:endParaRPr lang="en-US" sz="2400" b="1" dirty="0">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58</a:t>
                      </a:r>
                      <a:endParaRPr lang="en-US" sz="2400" b="1" dirty="0">
                        <a:latin typeface="Calibri"/>
                        <a:ea typeface="Calibri"/>
                        <a:cs typeface="Arial"/>
                      </a:endParaRPr>
                    </a:p>
                  </a:txBody>
                  <a:tcPr marL="68580" marR="68580" marT="0" marB="0"/>
                </a:tc>
                <a:tc>
                  <a:txBody>
                    <a:bodyPr/>
                    <a:lstStyle/>
                    <a:p>
                      <a:pPr algn="l" rtl="0">
                        <a:lnSpc>
                          <a:spcPct val="115000"/>
                        </a:lnSpc>
                        <a:spcAft>
                          <a:spcPts val="0"/>
                        </a:spcAft>
                      </a:pPr>
                      <a:r>
                        <a:rPr lang="en-US" sz="2400" b="1" dirty="0">
                          <a:latin typeface="HelveticaNeue-Roman"/>
                          <a:ea typeface="Calibri"/>
                          <a:cs typeface="Arial"/>
                        </a:rPr>
                        <a:t>Total </a:t>
                      </a:r>
                      <a:endParaRPr lang="en-US" sz="2400" b="1" dirty="0">
                        <a:latin typeface="Calibri"/>
                        <a:ea typeface="Calibri"/>
                        <a:cs typeface="Arial"/>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6" name="Date Placeholder 5"/>
          <p:cNvSpPr>
            <a:spLocks noGrp="1"/>
          </p:cNvSpPr>
          <p:nvPr>
            <p:ph type="dt" sz="half" idx="10"/>
          </p:nvPr>
        </p:nvSpPr>
        <p:spPr/>
        <p:txBody>
          <a:bodyPr/>
          <a:lstStyle/>
          <a:p>
            <a:fld id="{E875B8A3-6A22-45C5-A288-4D62D5D0C157}" type="datetime1">
              <a:rPr lang="en-US" smtClean="0"/>
              <a:pPr/>
              <a:t>11/18/2014</a:t>
            </a:fld>
            <a:endParaRPr lang="en-US"/>
          </a:p>
        </p:txBody>
      </p:sp>
      <p:sp>
        <p:nvSpPr>
          <p:cNvPr id="7" name="Slide Number Placeholder 6"/>
          <p:cNvSpPr>
            <a:spLocks noGrp="1"/>
          </p:cNvSpPr>
          <p:nvPr>
            <p:ph type="sldNum" sz="quarter" idx="12"/>
          </p:nvPr>
        </p:nvSpPr>
        <p:spPr/>
        <p:txBody>
          <a:bodyPr/>
          <a:lstStyle/>
          <a:p>
            <a:fld id="{0ABB6398-0468-4877-BFC8-96AA96248974}" type="slidenum">
              <a:rPr lang="en-US" smtClean="0"/>
              <a:pPr/>
              <a:t>12</a:t>
            </a:fld>
            <a:endParaRPr lang="en-US"/>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304799"/>
            <a:ext cx="8229600" cy="472441"/>
          </a:xfrm>
        </p:spPr>
        <p:txBody>
          <a:bodyPr/>
          <a:lstStyle/>
          <a:p>
            <a:r>
              <a:rPr lang="en-US" sz="2800" b="1" dirty="0" smtClean="0"/>
              <a:t>Causes of life-threatening conditions</a:t>
            </a:r>
            <a:r>
              <a:rPr lang="en-US" dirty="0" smtClean="0"/>
              <a:t/>
            </a:r>
            <a:br>
              <a:rPr lang="en-US" dirty="0" smtClean="0"/>
            </a:br>
            <a:endParaRPr lang="ar-EG" dirty="0"/>
          </a:p>
        </p:txBody>
      </p:sp>
      <p:graphicFrame>
        <p:nvGraphicFramePr>
          <p:cNvPr id="5" name="Content Placeholder 4"/>
          <p:cNvGraphicFramePr>
            <a:graphicFrameLocks noGrp="1"/>
          </p:cNvGraphicFramePr>
          <p:nvPr>
            <p:ph idx="1"/>
          </p:nvPr>
        </p:nvGraphicFramePr>
        <p:xfrm>
          <a:off x="350838" y="914400"/>
          <a:ext cx="8431212" cy="5084064"/>
        </p:xfrm>
        <a:graphic>
          <a:graphicData uri="http://schemas.openxmlformats.org/drawingml/2006/table">
            <a:tbl>
              <a:tblPr rtl="1" firstRow="1" bandRow="1">
                <a:tableStyleId>{5C22544A-7EE6-4342-B048-85BDC9FD1C3A}</a:tableStyleId>
              </a:tblPr>
              <a:tblGrid>
                <a:gridCol w="1786890"/>
                <a:gridCol w="1874520"/>
                <a:gridCol w="4769802"/>
              </a:tblGrid>
              <a:tr h="370840">
                <a:tc gridSpan="2">
                  <a:txBody>
                    <a:bodyPr/>
                    <a:lstStyle/>
                    <a:p>
                      <a:pPr rtl="1"/>
                      <a:r>
                        <a:rPr lang="en-US" sz="2400" b="1" dirty="0" smtClean="0"/>
                        <a:t>Near</a:t>
                      </a:r>
                      <a:r>
                        <a:rPr lang="en-US" sz="2400" b="1" baseline="0" dirty="0" smtClean="0"/>
                        <a:t> Misses </a:t>
                      </a:r>
                      <a:endParaRPr lang="ar-EG" sz="2400" b="1" dirty="0"/>
                    </a:p>
                  </a:txBody>
                  <a:tcPr/>
                </a:tc>
                <a:tc hMerge="1">
                  <a:txBody>
                    <a:bodyPr/>
                    <a:lstStyle/>
                    <a:p>
                      <a:pPr rtl="1"/>
                      <a:endParaRPr lang="ar-EG" dirty="0"/>
                    </a:p>
                  </a:txBody>
                  <a:tcPr/>
                </a:tc>
                <a:tc>
                  <a:txBody>
                    <a:bodyPr/>
                    <a:lstStyle/>
                    <a:p>
                      <a:pPr algn="l" rtl="0">
                        <a:lnSpc>
                          <a:spcPct val="115000"/>
                        </a:lnSpc>
                        <a:spcAft>
                          <a:spcPts val="0"/>
                        </a:spcAft>
                      </a:pPr>
                      <a:r>
                        <a:rPr lang="en-US" sz="2400" b="1" dirty="0">
                          <a:latin typeface="Times New Roman"/>
                          <a:ea typeface="Calibri"/>
                          <a:cs typeface="Arial"/>
                        </a:rPr>
                        <a:t>1. Underlying </a:t>
                      </a:r>
                      <a:r>
                        <a:rPr lang="en-US" sz="2400" b="1" dirty="0" smtClean="0">
                          <a:latin typeface="Times New Roman"/>
                          <a:ea typeface="Calibri"/>
                          <a:cs typeface="Arial"/>
                        </a:rPr>
                        <a:t>causes</a:t>
                      </a:r>
                      <a:endParaRPr lang="en-US" sz="2400" b="1" dirty="0">
                        <a:latin typeface="Calibri"/>
                        <a:ea typeface="Calibri"/>
                        <a:cs typeface="Arial"/>
                      </a:endParaRPr>
                    </a:p>
                  </a:txBody>
                  <a:tcPr marL="68580" marR="68580" marT="0" marB="0"/>
                </a:tc>
              </a:tr>
              <a:tr h="370840">
                <a:tc>
                  <a:txBody>
                    <a:bodyPr/>
                    <a:lstStyle/>
                    <a:p>
                      <a:pPr algn="l" rtl="1">
                        <a:lnSpc>
                          <a:spcPct val="115000"/>
                        </a:lnSpc>
                        <a:spcAft>
                          <a:spcPts val="0"/>
                        </a:spcAft>
                      </a:pPr>
                      <a:r>
                        <a:rPr lang="en-US" sz="2400" b="1">
                          <a:latin typeface="Calibri"/>
                          <a:ea typeface="Calibri"/>
                          <a:cs typeface="Arial"/>
                        </a:rPr>
                        <a:t>%</a:t>
                      </a:r>
                    </a:p>
                  </a:txBody>
                  <a:tcPr marL="68580" marR="68580" marT="0" marB="0"/>
                </a:tc>
                <a:tc>
                  <a:txBody>
                    <a:bodyPr/>
                    <a:lstStyle/>
                    <a:p>
                      <a:pPr algn="l" rtl="1">
                        <a:lnSpc>
                          <a:spcPct val="115000"/>
                        </a:lnSpc>
                        <a:spcAft>
                          <a:spcPts val="0"/>
                        </a:spcAft>
                      </a:pPr>
                      <a:r>
                        <a:rPr lang="en-US" sz="2400" b="1" dirty="0">
                          <a:latin typeface="Calibri"/>
                          <a:ea typeface="Calibri"/>
                          <a:cs typeface="Arial"/>
                        </a:rPr>
                        <a:t>No=63</a:t>
                      </a:r>
                    </a:p>
                  </a:txBody>
                  <a:tcPr marL="68580" marR="68580" marT="0" marB="0"/>
                </a:tc>
                <a:tc>
                  <a:txBody>
                    <a:bodyPr/>
                    <a:lstStyle/>
                    <a:p>
                      <a:pPr algn="l" rtl="0">
                        <a:lnSpc>
                          <a:spcPct val="115000"/>
                        </a:lnSpc>
                        <a:spcAft>
                          <a:spcPts val="0"/>
                        </a:spcAft>
                      </a:pPr>
                      <a:endParaRPr lang="en-US" sz="2400" b="1" dirty="0">
                        <a:latin typeface="HelveticaNeue-Roman"/>
                        <a:ea typeface="Calibri"/>
                        <a:cs typeface="Arial"/>
                      </a:endParaRPr>
                    </a:p>
                  </a:txBody>
                  <a:tcPr marL="68580" marR="68580" marT="0" marB="0"/>
                </a:tc>
              </a:tr>
              <a:tr h="370840">
                <a:tc>
                  <a:txBody>
                    <a:bodyPr/>
                    <a:lstStyle/>
                    <a:p>
                      <a:pPr algn="l" rtl="1">
                        <a:lnSpc>
                          <a:spcPct val="115000"/>
                        </a:lnSpc>
                        <a:spcAft>
                          <a:spcPts val="0"/>
                        </a:spcAft>
                      </a:pPr>
                      <a:r>
                        <a:rPr lang="en-US" sz="2400" b="1">
                          <a:latin typeface="Calibri"/>
                          <a:ea typeface="Calibri"/>
                          <a:cs typeface="Arial"/>
                        </a:rPr>
                        <a:t>3.2</a:t>
                      </a:r>
                    </a:p>
                  </a:txBody>
                  <a:tcPr marL="68580" marR="68580" marT="0" marB="0"/>
                </a:tc>
                <a:tc>
                  <a:txBody>
                    <a:bodyPr/>
                    <a:lstStyle/>
                    <a:p>
                      <a:pPr algn="l" rtl="0">
                        <a:lnSpc>
                          <a:spcPct val="115000"/>
                        </a:lnSpc>
                        <a:spcAft>
                          <a:spcPts val="0"/>
                        </a:spcAft>
                      </a:pPr>
                      <a:r>
                        <a:rPr lang="en-US" sz="2400" b="1" dirty="0">
                          <a:latin typeface="Calibri"/>
                          <a:ea typeface="Calibri"/>
                          <a:cs typeface="Arial"/>
                        </a:rPr>
                        <a:t>2</a:t>
                      </a: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Pregnancy with abortive outcome</a:t>
                      </a:r>
                      <a:endParaRPr lang="en-US" sz="2400" b="1" dirty="0">
                        <a:latin typeface="Calibri"/>
                        <a:ea typeface="Calibri"/>
                        <a:cs typeface="Arial"/>
                      </a:endParaRPr>
                    </a:p>
                  </a:txBody>
                  <a:tcPr marL="68580" marR="68580" marT="0" marB="0"/>
                </a:tc>
              </a:tr>
              <a:tr h="370840">
                <a:tc>
                  <a:txBody>
                    <a:bodyPr/>
                    <a:lstStyle/>
                    <a:p>
                      <a:pPr algn="l" rtl="1">
                        <a:lnSpc>
                          <a:spcPct val="115000"/>
                        </a:lnSpc>
                        <a:spcAft>
                          <a:spcPts val="0"/>
                        </a:spcAft>
                      </a:pPr>
                      <a:r>
                        <a:rPr lang="en-US" sz="2400" b="1">
                          <a:latin typeface="Calibri"/>
                          <a:ea typeface="Calibri"/>
                          <a:cs typeface="Arial"/>
                        </a:rPr>
                        <a:t>31.7</a:t>
                      </a:r>
                    </a:p>
                  </a:txBody>
                  <a:tcPr marL="68580" marR="68580" marT="0" marB="0"/>
                </a:tc>
                <a:tc>
                  <a:txBody>
                    <a:bodyPr/>
                    <a:lstStyle/>
                    <a:p>
                      <a:pPr algn="l" rtl="1">
                        <a:lnSpc>
                          <a:spcPct val="115000"/>
                        </a:lnSpc>
                        <a:spcAft>
                          <a:spcPts val="0"/>
                        </a:spcAft>
                      </a:pPr>
                      <a:r>
                        <a:rPr lang="en-US" sz="2400" b="1" dirty="0">
                          <a:latin typeface="Calibri"/>
                          <a:ea typeface="Calibri"/>
                          <a:cs typeface="Arial"/>
                        </a:rPr>
                        <a:t>20</a:t>
                      </a: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Obstetric </a:t>
                      </a:r>
                      <a:r>
                        <a:rPr lang="en-US" sz="2400" b="1" dirty="0" err="1">
                          <a:latin typeface="Times New Roman"/>
                          <a:ea typeface="Calibri"/>
                          <a:cs typeface="Arial"/>
                        </a:rPr>
                        <a:t>haemorrhage</a:t>
                      </a:r>
                      <a:endParaRPr lang="en-US" sz="2400" b="1" dirty="0">
                        <a:latin typeface="Calibri"/>
                        <a:ea typeface="Calibri"/>
                        <a:cs typeface="Arial"/>
                      </a:endParaRPr>
                    </a:p>
                  </a:txBody>
                  <a:tcPr marL="68580" marR="68580" marT="0" marB="0"/>
                </a:tc>
              </a:tr>
              <a:tr h="370840">
                <a:tc>
                  <a:txBody>
                    <a:bodyPr/>
                    <a:lstStyle/>
                    <a:p>
                      <a:pPr algn="l" rtl="1">
                        <a:lnSpc>
                          <a:spcPct val="115000"/>
                        </a:lnSpc>
                        <a:spcAft>
                          <a:spcPts val="0"/>
                        </a:spcAft>
                      </a:pPr>
                      <a:r>
                        <a:rPr lang="en-US" sz="2400" b="1">
                          <a:latin typeface="Calibri"/>
                          <a:ea typeface="Calibri"/>
                          <a:cs typeface="Arial"/>
                        </a:rPr>
                        <a:t>55.5</a:t>
                      </a:r>
                    </a:p>
                  </a:txBody>
                  <a:tcPr marL="68580" marR="68580" marT="0" marB="0"/>
                </a:tc>
                <a:tc>
                  <a:txBody>
                    <a:bodyPr/>
                    <a:lstStyle/>
                    <a:p>
                      <a:pPr algn="l" rtl="1">
                        <a:lnSpc>
                          <a:spcPct val="115000"/>
                        </a:lnSpc>
                        <a:spcAft>
                          <a:spcPts val="0"/>
                        </a:spcAft>
                      </a:pPr>
                      <a:r>
                        <a:rPr lang="en-US" sz="2400" b="1" dirty="0">
                          <a:latin typeface="Calibri"/>
                          <a:ea typeface="Calibri"/>
                          <a:cs typeface="Arial"/>
                        </a:rPr>
                        <a:t>35</a:t>
                      </a: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Hypertensive disorders</a:t>
                      </a:r>
                      <a:endParaRPr lang="en-US" sz="2400" b="1" dirty="0">
                        <a:latin typeface="Calibri"/>
                        <a:ea typeface="Calibri"/>
                        <a:cs typeface="Arial"/>
                      </a:endParaRPr>
                    </a:p>
                  </a:txBody>
                  <a:tcPr marL="68580" marR="68580" marT="0" marB="0"/>
                </a:tc>
              </a:tr>
              <a:tr h="370840">
                <a:tc>
                  <a:txBody>
                    <a:bodyPr/>
                    <a:lstStyle/>
                    <a:p>
                      <a:pPr algn="l" rtl="1">
                        <a:lnSpc>
                          <a:spcPct val="115000"/>
                        </a:lnSpc>
                        <a:spcAft>
                          <a:spcPts val="0"/>
                        </a:spcAft>
                      </a:pPr>
                      <a:r>
                        <a:rPr lang="en-US" sz="2400" b="1">
                          <a:latin typeface="Calibri"/>
                          <a:ea typeface="Calibri"/>
                          <a:cs typeface="Arial"/>
                        </a:rPr>
                        <a:t>3.2</a:t>
                      </a:r>
                    </a:p>
                  </a:txBody>
                  <a:tcPr marL="68580" marR="68580" marT="0" marB="0"/>
                </a:tc>
                <a:tc>
                  <a:txBody>
                    <a:bodyPr/>
                    <a:lstStyle/>
                    <a:p>
                      <a:pPr algn="l" rtl="1">
                        <a:lnSpc>
                          <a:spcPct val="115000"/>
                        </a:lnSpc>
                        <a:spcAft>
                          <a:spcPts val="0"/>
                        </a:spcAft>
                      </a:pPr>
                      <a:r>
                        <a:rPr lang="en-US" sz="2400" b="1" dirty="0">
                          <a:latin typeface="Calibri"/>
                          <a:ea typeface="Calibri"/>
                          <a:cs typeface="Arial"/>
                        </a:rPr>
                        <a:t>2</a:t>
                      </a: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Pregnancy-related infection</a:t>
                      </a:r>
                      <a:endParaRPr lang="en-US" sz="2400" b="1" dirty="0">
                        <a:latin typeface="Calibri"/>
                        <a:ea typeface="Calibri"/>
                        <a:cs typeface="Arial"/>
                      </a:endParaRPr>
                    </a:p>
                  </a:txBody>
                  <a:tcPr marL="68580" marR="68580" marT="0" marB="0"/>
                </a:tc>
              </a:tr>
              <a:tr h="370840">
                <a:tc>
                  <a:txBody>
                    <a:bodyPr/>
                    <a:lstStyle/>
                    <a:p>
                      <a:pPr algn="l" rtl="1">
                        <a:lnSpc>
                          <a:spcPct val="115000"/>
                        </a:lnSpc>
                        <a:spcAft>
                          <a:spcPts val="0"/>
                        </a:spcAft>
                      </a:pPr>
                      <a:r>
                        <a:rPr lang="en-US" sz="2400" b="1">
                          <a:latin typeface="Calibri"/>
                          <a:ea typeface="Calibri"/>
                          <a:cs typeface="Arial"/>
                        </a:rPr>
                        <a:t>7.9</a:t>
                      </a:r>
                    </a:p>
                  </a:txBody>
                  <a:tcPr marL="68580" marR="68580" marT="0" marB="0"/>
                </a:tc>
                <a:tc>
                  <a:txBody>
                    <a:bodyPr/>
                    <a:lstStyle/>
                    <a:p>
                      <a:pPr algn="l" rtl="1">
                        <a:lnSpc>
                          <a:spcPct val="115000"/>
                        </a:lnSpc>
                        <a:spcAft>
                          <a:spcPts val="0"/>
                        </a:spcAft>
                      </a:pPr>
                      <a:r>
                        <a:rPr lang="en-US" sz="2400" b="1" dirty="0">
                          <a:latin typeface="Calibri"/>
                          <a:ea typeface="Calibri"/>
                          <a:cs typeface="Arial"/>
                        </a:rPr>
                        <a:t>5</a:t>
                      </a: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Other obstetric disease or complication</a:t>
                      </a:r>
                      <a:endParaRPr lang="en-US" sz="2400" b="1" dirty="0">
                        <a:latin typeface="Calibri"/>
                        <a:ea typeface="Calibri"/>
                        <a:cs typeface="Arial"/>
                      </a:endParaRPr>
                    </a:p>
                  </a:txBody>
                  <a:tcPr marL="68580" marR="68580" marT="0" marB="0"/>
                </a:tc>
              </a:tr>
              <a:tr h="370840">
                <a:tc>
                  <a:txBody>
                    <a:bodyPr/>
                    <a:lstStyle/>
                    <a:p>
                      <a:pPr algn="l" rtl="1">
                        <a:lnSpc>
                          <a:spcPct val="115000"/>
                        </a:lnSpc>
                        <a:spcAft>
                          <a:spcPts val="0"/>
                        </a:spcAft>
                      </a:pPr>
                      <a:r>
                        <a:rPr lang="en-US" sz="2400" b="1" dirty="0">
                          <a:latin typeface="Calibri"/>
                          <a:ea typeface="Calibri"/>
                          <a:cs typeface="Arial"/>
                        </a:rPr>
                        <a:t>19.1</a:t>
                      </a:r>
                    </a:p>
                  </a:txBody>
                  <a:tcPr marL="68580" marR="68580" marT="0" marB="0"/>
                </a:tc>
                <a:tc>
                  <a:txBody>
                    <a:bodyPr/>
                    <a:lstStyle/>
                    <a:p>
                      <a:pPr algn="l" rtl="1">
                        <a:lnSpc>
                          <a:spcPct val="115000"/>
                        </a:lnSpc>
                        <a:spcAft>
                          <a:spcPts val="0"/>
                        </a:spcAft>
                      </a:pPr>
                      <a:r>
                        <a:rPr lang="en-US" sz="2400" b="1">
                          <a:latin typeface="Calibri"/>
                          <a:ea typeface="Calibri"/>
                          <a:cs typeface="Arial"/>
                        </a:rPr>
                        <a:t>11</a:t>
                      </a: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Medical/Surgical/Mental disease or complication</a:t>
                      </a:r>
                      <a:endParaRPr lang="en-US" sz="2400" b="1" dirty="0">
                        <a:latin typeface="Calibri"/>
                        <a:ea typeface="Calibri"/>
                        <a:cs typeface="Arial"/>
                      </a:endParaRPr>
                    </a:p>
                  </a:txBody>
                  <a:tcPr marL="68580" marR="68580" marT="0" marB="0"/>
                </a:tc>
              </a:tr>
              <a:tr h="385064">
                <a:tc>
                  <a:txBody>
                    <a:bodyPr/>
                    <a:lstStyle/>
                    <a:p>
                      <a:pPr algn="l" rtl="1">
                        <a:lnSpc>
                          <a:spcPct val="115000"/>
                        </a:lnSpc>
                        <a:spcAft>
                          <a:spcPts val="0"/>
                        </a:spcAft>
                      </a:pPr>
                      <a:r>
                        <a:rPr lang="en-US" sz="2400" b="1" dirty="0">
                          <a:latin typeface="Calibri"/>
                          <a:ea typeface="Calibri"/>
                          <a:cs typeface="Arial"/>
                        </a:rPr>
                        <a:t>7.9</a:t>
                      </a:r>
                    </a:p>
                  </a:txBody>
                  <a:tcPr marL="68580" marR="68580" marT="0" marB="0"/>
                </a:tc>
                <a:tc>
                  <a:txBody>
                    <a:bodyPr/>
                    <a:lstStyle/>
                    <a:p>
                      <a:pPr algn="l" rtl="1">
                        <a:lnSpc>
                          <a:spcPct val="115000"/>
                        </a:lnSpc>
                        <a:spcAft>
                          <a:spcPts val="0"/>
                        </a:spcAft>
                      </a:pPr>
                      <a:r>
                        <a:rPr lang="en-US" sz="2400" b="1" dirty="0">
                          <a:latin typeface="Calibri"/>
                          <a:ea typeface="Calibri"/>
                          <a:cs typeface="Arial"/>
                        </a:rPr>
                        <a:t>5</a:t>
                      </a:r>
                    </a:p>
                  </a:txBody>
                  <a:tcPr marL="68580" marR="68580" marT="0" marB="0"/>
                </a:tc>
                <a:tc>
                  <a:txBody>
                    <a:bodyPr/>
                    <a:lstStyle/>
                    <a:p>
                      <a:pPr algn="l" rtl="0">
                        <a:lnSpc>
                          <a:spcPct val="115000"/>
                        </a:lnSpc>
                        <a:spcAft>
                          <a:spcPts val="0"/>
                        </a:spcAft>
                      </a:pPr>
                      <a:r>
                        <a:rPr lang="en-US" sz="2400" b="1" dirty="0">
                          <a:latin typeface="Times New Roman"/>
                          <a:ea typeface="Calibri"/>
                          <a:cs typeface="Arial"/>
                        </a:rPr>
                        <a:t>Unanticipated complications of management</a:t>
                      </a:r>
                      <a:endParaRPr lang="en-US" sz="2400" b="1" dirty="0">
                        <a:latin typeface="Calibri"/>
                        <a:ea typeface="Calibri"/>
                        <a:cs typeface="Arial"/>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6" name="Date Placeholder 5"/>
          <p:cNvSpPr>
            <a:spLocks noGrp="1"/>
          </p:cNvSpPr>
          <p:nvPr>
            <p:ph type="dt" sz="half" idx="10"/>
          </p:nvPr>
        </p:nvSpPr>
        <p:spPr/>
        <p:txBody>
          <a:bodyPr/>
          <a:lstStyle/>
          <a:p>
            <a:fld id="{9D8EC2AB-DDC7-4621-8099-F9BF94D2057B}" type="datetime1">
              <a:rPr lang="en-US" smtClean="0"/>
              <a:pPr/>
              <a:t>11/18/2014</a:t>
            </a:fld>
            <a:endParaRPr lang="en-US"/>
          </a:p>
        </p:txBody>
      </p:sp>
      <p:sp>
        <p:nvSpPr>
          <p:cNvPr id="7" name="Slide Number Placeholder 6"/>
          <p:cNvSpPr>
            <a:spLocks noGrp="1"/>
          </p:cNvSpPr>
          <p:nvPr>
            <p:ph type="sldNum" sz="quarter" idx="12"/>
          </p:nvPr>
        </p:nvSpPr>
        <p:spPr/>
        <p:txBody>
          <a:bodyPr/>
          <a:lstStyle/>
          <a:p>
            <a:fld id="{0ABB6398-0468-4877-BFC8-96AA96248974}" type="slidenum">
              <a:rPr lang="en-US" smtClean="0"/>
              <a:pPr/>
              <a:t>13</a:t>
            </a:fld>
            <a:endParaRPr lang="en-US"/>
          </a:p>
        </p:txBody>
      </p:sp>
    </p:spTree>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Contributory Causes</a:t>
            </a:r>
            <a:endParaRPr lang="ar-EG" b="1" dirty="0"/>
          </a:p>
        </p:txBody>
      </p:sp>
      <p:graphicFrame>
        <p:nvGraphicFramePr>
          <p:cNvPr id="5" name="Content Placeholder 4"/>
          <p:cNvGraphicFramePr>
            <a:graphicFrameLocks noGrp="1"/>
          </p:cNvGraphicFramePr>
          <p:nvPr>
            <p:ph idx="1"/>
          </p:nvPr>
        </p:nvGraphicFramePr>
        <p:xfrm>
          <a:off x="320040" y="914400"/>
          <a:ext cx="8462010" cy="4328160"/>
        </p:xfrm>
        <a:graphic>
          <a:graphicData uri="http://schemas.openxmlformats.org/drawingml/2006/table">
            <a:tbl>
              <a:tblPr rtl="1" firstRow="1" bandRow="1">
                <a:tableStyleId>{5C22544A-7EE6-4342-B048-85BDC9FD1C3A}</a:tableStyleId>
              </a:tblPr>
              <a:tblGrid>
                <a:gridCol w="2820670"/>
                <a:gridCol w="2820670"/>
                <a:gridCol w="2820670"/>
              </a:tblGrid>
              <a:tr h="1442720">
                <a:tc>
                  <a:txBody>
                    <a:bodyPr/>
                    <a:lstStyle/>
                    <a:p>
                      <a:pPr algn="ctr" rtl="0">
                        <a:lnSpc>
                          <a:spcPct val="115000"/>
                        </a:lnSpc>
                        <a:spcAft>
                          <a:spcPts val="0"/>
                        </a:spcAft>
                      </a:pPr>
                      <a:r>
                        <a:rPr lang="en-US" sz="2400" b="1">
                          <a:latin typeface="Calibri"/>
                          <a:ea typeface="Calibri"/>
                          <a:cs typeface="Arial"/>
                        </a:rPr>
                        <a:t>44.4</a:t>
                      </a:r>
                    </a:p>
                  </a:txBody>
                  <a:tcPr marL="68580" marR="68580" marT="0" marB="0"/>
                </a:tc>
                <a:tc>
                  <a:txBody>
                    <a:bodyPr/>
                    <a:lstStyle/>
                    <a:p>
                      <a:pPr algn="ctr" rtl="0"/>
                      <a:r>
                        <a:rPr lang="en-US" sz="2400" b="1" dirty="0" smtClean="0"/>
                        <a:t>28</a:t>
                      </a:r>
                      <a:endParaRPr lang="ar-EG" sz="2400" b="1" dirty="0"/>
                    </a:p>
                  </a:txBody>
                  <a:tcPr/>
                </a:tc>
                <a:tc>
                  <a:txBody>
                    <a:bodyPr/>
                    <a:lstStyle/>
                    <a:p>
                      <a:pPr algn="ctr" rtl="0">
                        <a:lnSpc>
                          <a:spcPct val="115000"/>
                        </a:lnSpc>
                        <a:spcAft>
                          <a:spcPts val="0"/>
                        </a:spcAft>
                      </a:pPr>
                      <a:r>
                        <a:rPr lang="en-US" sz="2400" b="1">
                          <a:latin typeface="Times New Roman"/>
                          <a:ea typeface="Calibri"/>
                          <a:cs typeface="Arial"/>
                        </a:rPr>
                        <a:t>Anemia</a:t>
                      </a:r>
                      <a:endParaRPr lang="en-US" sz="2400" b="1">
                        <a:latin typeface="Calibri"/>
                        <a:ea typeface="Calibri"/>
                        <a:cs typeface="Arial"/>
                      </a:endParaRPr>
                    </a:p>
                  </a:txBody>
                  <a:tcPr marL="68580" marR="68580" marT="0" marB="0"/>
                </a:tc>
              </a:tr>
              <a:tr h="1442720">
                <a:tc>
                  <a:txBody>
                    <a:bodyPr/>
                    <a:lstStyle/>
                    <a:p>
                      <a:pPr algn="ctr" rtl="0">
                        <a:lnSpc>
                          <a:spcPct val="115000"/>
                        </a:lnSpc>
                        <a:spcAft>
                          <a:spcPts val="0"/>
                        </a:spcAft>
                      </a:pPr>
                      <a:r>
                        <a:rPr lang="en-US" sz="2400" b="1">
                          <a:latin typeface="Calibri"/>
                          <a:ea typeface="Calibri"/>
                          <a:cs typeface="Arial"/>
                        </a:rPr>
                        <a:t>23.8</a:t>
                      </a:r>
                    </a:p>
                  </a:txBody>
                  <a:tcPr marL="68580" marR="68580" marT="0" marB="0"/>
                </a:tc>
                <a:tc>
                  <a:txBody>
                    <a:bodyPr/>
                    <a:lstStyle/>
                    <a:p>
                      <a:pPr algn="ctr" rtl="0"/>
                      <a:r>
                        <a:rPr lang="en-US" sz="2400" b="1" dirty="0" smtClean="0"/>
                        <a:t>15</a:t>
                      </a:r>
                      <a:endParaRPr lang="ar-EG" sz="2400" b="1" dirty="0"/>
                    </a:p>
                  </a:txBody>
                  <a:tcPr/>
                </a:tc>
                <a:tc>
                  <a:txBody>
                    <a:bodyPr/>
                    <a:lstStyle/>
                    <a:p>
                      <a:pPr algn="ctr" rtl="0">
                        <a:lnSpc>
                          <a:spcPct val="115000"/>
                        </a:lnSpc>
                        <a:spcAft>
                          <a:spcPts val="0"/>
                        </a:spcAft>
                      </a:pPr>
                      <a:r>
                        <a:rPr lang="en-US" sz="2400" b="1">
                          <a:latin typeface="Times New Roman"/>
                          <a:ea typeface="Calibri"/>
                          <a:cs typeface="Arial"/>
                        </a:rPr>
                        <a:t>Previous caesarean section</a:t>
                      </a:r>
                      <a:endParaRPr lang="en-US" sz="2400" b="1">
                        <a:latin typeface="Calibri"/>
                        <a:ea typeface="Calibri"/>
                        <a:cs typeface="Arial"/>
                      </a:endParaRPr>
                    </a:p>
                  </a:txBody>
                  <a:tcPr marL="68580" marR="68580" marT="0" marB="0"/>
                </a:tc>
              </a:tr>
              <a:tr h="1442720">
                <a:tc>
                  <a:txBody>
                    <a:bodyPr/>
                    <a:lstStyle/>
                    <a:p>
                      <a:pPr algn="ctr" rtl="0">
                        <a:lnSpc>
                          <a:spcPct val="115000"/>
                        </a:lnSpc>
                        <a:spcAft>
                          <a:spcPts val="0"/>
                        </a:spcAft>
                      </a:pPr>
                      <a:r>
                        <a:rPr lang="en-US" sz="2400" b="1" dirty="0">
                          <a:latin typeface="Calibri"/>
                          <a:ea typeface="Calibri"/>
                          <a:cs typeface="Arial"/>
                        </a:rPr>
                        <a:t>7.9</a:t>
                      </a:r>
                    </a:p>
                  </a:txBody>
                  <a:tcPr marL="68580" marR="68580" marT="0" marB="0"/>
                </a:tc>
                <a:tc>
                  <a:txBody>
                    <a:bodyPr/>
                    <a:lstStyle/>
                    <a:p>
                      <a:pPr algn="ctr" rtl="0"/>
                      <a:r>
                        <a:rPr lang="en-US" sz="2400" b="1" dirty="0" smtClean="0"/>
                        <a:t>5</a:t>
                      </a:r>
                      <a:endParaRPr lang="ar-EG" sz="2400" b="1" dirty="0"/>
                    </a:p>
                  </a:txBody>
                  <a:tcPr/>
                </a:tc>
                <a:tc>
                  <a:txBody>
                    <a:bodyPr/>
                    <a:lstStyle/>
                    <a:p>
                      <a:pPr algn="ctr" rtl="0">
                        <a:lnSpc>
                          <a:spcPct val="115000"/>
                        </a:lnSpc>
                        <a:spcAft>
                          <a:spcPts val="0"/>
                        </a:spcAft>
                      </a:pPr>
                      <a:r>
                        <a:rPr lang="en-US" sz="2400" b="1" dirty="0">
                          <a:latin typeface="Times New Roman"/>
                          <a:ea typeface="Calibri"/>
                          <a:cs typeface="Arial"/>
                        </a:rPr>
                        <a:t>Prolonged / obstructed </a:t>
                      </a:r>
                      <a:r>
                        <a:rPr lang="en-US" sz="2400" b="1" dirty="0" err="1">
                          <a:latin typeface="Times New Roman"/>
                          <a:ea typeface="Calibri"/>
                          <a:cs typeface="Arial"/>
                        </a:rPr>
                        <a:t>labour</a:t>
                      </a:r>
                      <a:endParaRPr lang="en-US" sz="2400" b="1" dirty="0">
                        <a:latin typeface="Calibri"/>
                        <a:ea typeface="Calibri"/>
                        <a:cs typeface="Arial"/>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6" name="Date Placeholder 5"/>
          <p:cNvSpPr>
            <a:spLocks noGrp="1"/>
          </p:cNvSpPr>
          <p:nvPr>
            <p:ph type="dt" sz="half" idx="10"/>
          </p:nvPr>
        </p:nvSpPr>
        <p:spPr/>
        <p:txBody>
          <a:bodyPr/>
          <a:lstStyle/>
          <a:p>
            <a:fld id="{573B2016-ACF2-4D82-A090-7B1ED2C5C6C8}" type="datetime1">
              <a:rPr lang="en-US" smtClean="0"/>
              <a:pPr/>
              <a:t>11/18/2014</a:t>
            </a:fld>
            <a:endParaRPr lang="en-US"/>
          </a:p>
        </p:txBody>
      </p:sp>
      <p:sp>
        <p:nvSpPr>
          <p:cNvPr id="7" name="Slide Number Placeholder 6"/>
          <p:cNvSpPr>
            <a:spLocks noGrp="1"/>
          </p:cNvSpPr>
          <p:nvPr>
            <p:ph type="sldNum" sz="quarter" idx="12"/>
          </p:nvPr>
        </p:nvSpPr>
        <p:spPr/>
        <p:txBody>
          <a:bodyPr/>
          <a:lstStyle/>
          <a:p>
            <a:fld id="{0ABB6398-0468-4877-BFC8-96AA96248974}" type="slidenum">
              <a:rPr lang="en-US" smtClean="0"/>
              <a:pPr/>
              <a:t>14</a:t>
            </a:fld>
            <a:endParaRPr lang="en-US"/>
          </a:p>
        </p:txBody>
      </p:sp>
    </p:spTree>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213359"/>
            <a:ext cx="8229600" cy="469265"/>
          </a:xfrm>
        </p:spPr>
        <p:txBody>
          <a:bodyPr/>
          <a:lstStyle/>
          <a:p>
            <a:r>
              <a:rPr lang="en-US" sz="2800" b="1" dirty="0" smtClean="0"/>
              <a:t>End of pregnancy and pregnancy outcome</a:t>
            </a:r>
            <a:r>
              <a:rPr lang="en-US" dirty="0" smtClean="0"/>
              <a:t/>
            </a:r>
            <a:br>
              <a:rPr lang="en-US" dirty="0" smtClean="0"/>
            </a:br>
            <a:endParaRPr lang="ar-EG" dirty="0"/>
          </a:p>
        </p:txBody>
      </p:sp>
      <p:graphicFrame>
        <p:nvGraphicFramePr>
          <p:cNvPr id="5" name="Content Placeholder 4"/>
          <p:cNvGraphicFramePr>
            <a:graphicFrameLocks noGrp="1"/>
          </p:cNvGraphicFramePr>
          <p:nvPr>
            <p:ph idx="1"/>
          </p:nvPr>
        </p:nvGraphicFramePr>
        <p:xfrm>
          <a:off x="320040" y="914400"/>
          <a:ext cx="8462010" cy="4907280"/>
        </p:xfrm>
        <a:graphic>
          <a:graphicData uri="http://schemas.openxmlformats.org/drawingml/2006/table">
            <a:tbl>
              <a:tblPr rtl="1" firstRow="1" bandRow="1">
                <a:tableStyleId>{5C22544A-7EE6-4342-B048-85BDC9FD1C3A}</a:tableStyleId>
              </a:tblPr>
              <a:tblGrid>
                <a:gridCol w="2335530"/>
                <a:gridCol w="2484120"/>
                <a:gridCol w="3642360"/>
              </a:tblGrid>
              <a:tr h="974687">
                <a:tc>
                  <a:txBody>
                    <a:bodyPr/>
                    <a:lstStyle/>
                    <a:p>
                      <a:pPr algn="l" rtl="0"/>
                      <a:r>
                        <a:rPr lang="en-US" sz="2400" b="1" dirty="0" smtClean="0"/>
                        <a:t>%</a:t>
                      </a:r>
                      <a:endParaRPr lang="ar-EG" sz="2400" b="1" dirty="0"/>
                    </a:p>
                  </a:txBody>
                  <a:tcPr/>
                </a:tc>
                <a:tc>
                  <a:txBody>
                    <a:bodyPr/>
                    <a:lstStyle/>
                    <a:p>
                      <a:pPr algn="l" rtl="0"/>
                      <a:r>
                        <a:rPr lang="en-US" sz="2400" b="1" dirty="0" smtClean="0"/>
                        <a:t>No</a:t>
                      </a:r>
                      <a:endParaRPr lang="ar-EG" sz="2400" b="1" dirty="0"/>
                    </a:p>
                  </a:txBody>
                  <a:tcPr/>
                </a:tc>
                <a:tc>
                  <a:txBody>
                    <a:bodyPr/>
                    <a:lstStyle/>
                    <a:p>
                      <a:pPr algn="l" rtl="0"/>
                      <a:r>
                        <a:rPr lang="en-US" sz="2400" b="1" dirty="0" smtClean="0"/>
                        <a:t>Pregnancy out comes</a:t>
                      </a:r>
                      <a:endParaRPr lang="ar-EG" sz="2400" b="1" dirty="0"/>
                    </a:p>
                  </a:txBody>
                  <a:tcPr/>
                </a:tc>
              </a:tr>
              <a:tr h="541493">
                <a:tc>
                  <a:txBody>
                    <a:bodyPr/>
                    <a:lstStyle/>
                    <a:p>
                      <a:pPr algn="l" rtl="0">
                        <a:lnSpc>
                          <a:spcPct val="115000"/>
                        </a:lnSpc>
                        <a:spcAft>
                          <a:spcPts val="0"/>
                        </a:spcAft>
                      </a:pPr>
                      <a:r>
                        <a:rPr lang="en-US" sz="2400" b="1">
                          <a:latin typeface="Calibri"/>
                          <a:ea typeface="Calibri"/>
                          <a:cs typeface="Arial"/>
                        </a:rPr>
                        <a:t>3.2</a:t>
                      </a:r>
                    </a:p>
                  </a:txBody>
                  <a:tcPr marL="68580" marR="68580" marT="0" marB="0"/>
                </a:tc>
                <a:tc>
                  <a:txBody>
                    <a:bodyPr/>
                    <a:lstStyle/>
                    <a:p>
                      <a:pPr algn="l" rtl="0"/>
                      <a:r>
                        <a:rPr lang="en-US" sz="2400" b="1" dirty="0" smtClean="0"/>
                        <a:t>2</a:t>
                      </a:r>
                      <a:endParaRPr lang="ar-EG" sz="2400" b="1" dirty="0"/>
                    </a:p>
                  </a:txBody>
                  <a:tcPr/>
                </a:tc>
                <a:tc>
                  <a:txBody>
                    <a:bodyPr/>
                    <a:lstStyle/>
                    <a:p>
                      <a:pPr algn="l" rtl="0">
                        <a:lnSpc>
                          <a:spcPct val="115000"/>
                        </a:lnSpc>
                        <a:spcAft>
                          <a:spcPts val="0"/>
                        </a:spcAft>
                      </a:pPr>
                      <a:r>
                        <a:rPr lang="en-US" sz="2400" b="1" dirty="0">
                          <a:latin typeface="HelveticaNeue-Roman"/>
                          <a:ea typeface="Calibri"/>
                          <a:cs typeface="Arial"/>
                        </a:rPr>
                        <a:t>Vaginal delivery</a:t>
                      </a:r>
                      <a:endParaRPr lang="en-US" sz="2400" b="1" dirty="0">
                        <a:latin typeface="Calibri"/>
                        <a:ea typeface="Calibri"/>
                        <a:cs typeface="Arial"/>
                      </a:endParaRPr>
                    </a:p>
                  </a:txBody>
                  <a:tcPr marL="68580" marR="68580" marT="0" marB="0"/>
                </a:tc>
              </a:tr>
              <a:tr h="964309">
                <a:tc>
                  <a:txBody>
                    <a:bodyPr/>
                    <a:lstStyle/>
                    <a:p>
                      <a:pPr algn="l" rtl="0">
                        <a:lnSpc>
                          <a:spcPct val="115000"/>
                        </a:lnSpc>
                        <a:spcAft>
                          <a:spcPts val="0"/>
                        </a:spcAft>
                      </a:pPr>
                      <a:r>
                        <a:rPr lang="en-US" sz="2400" b="1">
                          <a:latin typeface="Calibri"/>
                          <a:ea typeface="Calibri"/>
                          <a:cs typeface="Arial"/>
                        </a:rPr>
                        <a:t>93.6</a:t>
                      </a:r>
                    </a:p>
                  </a:txBody>
                  <a:tcPr marL="68580" marR="68580" marT="0" marB="0"/>
                </a:tc>
                <a:tc>
                  <a:txBody>
                    <a:bodyPr/>
                    <a:lstStyle/>
                    <a:p>
                      <a:pPr algn="l" rtl="0"/>
                      <a:r>
                        <a:rPr lang="en-US" sz="2400" b="1" dirty="0" smtClean="0"/>
                        <a:t>59</a:t>
                      </a:r>
                      <a:endParaRPr lang="ar-EG" sz="2400" b="1" dirty="0"/>
                    </a:p>
                  </a:txBody>
                  <a:tcPr/>
                </a:tc>
                <a:tc>
                  <a:txBody>
                    <a:bodyPr/>
                    <a:lstStyle/>
                    <a:p>
                      <a:pPr algn="l" rtl="0">
                        <a:lnSpc>
                          <a:spcPct val="115000"/>
                        </a:lnSpc>
                        <a:spcAft>
                          <a:spcPts val="0"/>
                        </a:spcAft>
                      </a:pPr>
                      <a:r>
                        <a:rPr lang="en-US" sz="2400" b="1">
                          <a:latin typeface="HelveticaNeue-Roman"/>
                          <a:ea typeface="Calibri"/>
                          <a:cs typeface="Arial"/>
                        </a:rPr>
                        <a:t>Caesarean Section</a:t>
                      </a:r>
                      <a:endParaRPr lang="en-US" sz="2400" b="1">
                        <a:latin typeface="Calibri"/>
                        <a:ea typeface="Calibri"/>
                        <a:cs typeface="Arial"/>
                      </a:endParaRPr>
                    </a:p>
                  </a:txBody>
                  <a:tcPr marL="68580" marR="68580" marT="0" marB="0"/>
                </a:tc>
              </a:tr>
              <a:tr h="964309">
                <a:tc>
                  <a:txBody>
                    <a:bodyPr/>
                    <a:lstStyle/>
                    <a:p>
                      <a:pPr algn="l" rtl="0">
                        <a:lnSpc>
                          <a:spcPct val="115000"/>
                        </a:lnSpc>
                        <a:spcAft>
                          <a:spcPts val="0"/>
                        </a:spcAft>
                      </a:pPr>
                      <a:r>
                        <a:rPr lang="en-US" sz="2400" b="1">
                          <a:latin typeface="Calibri"/>
                          <a:ea typeface="Calibri"/>
                          <a:cs typeface="Arial"/>
                        </a:rPr>
                        <a:t>3.2</a:t>
                      </a:r>
                    </a:p>
                  </a:txBody>
                  <a:tcPr marL="68580" marR="68580" marT="0" marB="0"/>
                </a:tc>
                <a:tc>
                  <a:txBody>
                    <a:bodyPr/>
                    <a:lstStyle/>
                    <a:p>
                      <a:pPr algn="l" rtl="0"/>
                      <a:r>
                        <a:rPr lang="en-US" sz="2400" b="1" dirty="0" smtClean="0"/>
                        <a:t>2</a:t>
                      </a:r>
                      <a:endParaRPr lang="ar-EG" sz="2400" b="1" dirty="0"/>
                    </a:p>
                  </a:txBody>
                  <a:tcPr/>
                </a:tc>
                <a:tc>
                  <a:txBody>
                    <a:bodyPr/>
                    <a:lstStyle/>
                    <a:p>
                      <a:pPr algn="l" rtl="0">
                        <a:lnSpc>
                          <a:spcPct val="115000"/>
                        </a:lnSpc>
                        <a:spcAft>
                          <a:spcPts val="0"/>
                        </a:spcAft>
                      </a:pPr>
                      <a:r>
                        <a:rPr lang="en-US" sz="2400" b="1">
                          <a:latin typeface="HelveticaNeue-Roman"/>
                          <a:ea typeface="Calibri"/>
                          <a:cs typeface="Arial"/>
                        </a:rPr>
                        <a:t>Complete abortion</a:t>
                      </a:r>
                      <a:endParaRPr lang="en-US" sz="2400" b="1">
                        <a:latin typeface="Calibri"/>
                        <a:ea typeface="Calibri"/>
                        <a:cs typeface="Arial"/>
                      </a:endParaRPr>
                    </a:p>
                  </a:txBody>
                  <a:tcPr marL="68580" marR="68580" marT="0" marB="0"/>
                </a:tc>
              </a:tr>
              <a:tr h="1462482">
                <a:tc>
                  <a:txBody>
                    <a:bodyPr/>
                    <a:lstStyle/>
                    <a:p>
                      <a:pPr algn="l" rtl="0">
                        <a:lnSpc>
                          <a:spcPct val="115000"/>
                        </a:lnSpc>
                        <a:spcAft>
                          <a:spcPts val="0"/>
                        </a:spcAft>
                      </a:pPr>
                      <a:r>
                        <a:rPr lang="en-US" sz="2400" b="1" dirty="0">
                          <a:latin typeface="Calibri"/>
                          <a:ea typeface="Calibri"/>
                          <a:cs typeface="Arial"/>
                        </a:rPr>
                        <a:t>1.6</a:t>
                      </a:r>
                    </a:p>
                  </a:txBody>
                  <a:tcPr marL="68580" marR="68580" marT="0" marB="0"/>
                </a:tc>
                <a:tc>
                  <a:txBody>
                    <a:bodyPr/>
                    <a:lstStyle/>
                    <a:p>
                      <a:pPr algn="l" rtl="0"/>
                      <a:r>
                        <a:rPr lang="en-US" sz="2400" b="1" dirty="0" smtClean="0"/>
                        <a:t>1</a:t>
                      </a:r>
                      <a:endParaRPr lang="ar-EG" sz="2400" b="1" dirty="0"/>
                    </a:p>
                  </a:txBody>
                  <a:tcPr/>
                </a:tc>
                <a:tc>
                  <a:txBody>
                    <a:bodyPr/>
                    <a:lstStyle/>
                    <a:p>
                      <a:pPr algn="l" rtl="0">
                        <a:lnSpc>
                          <a:spcPct val="115000"/>
                        </a:lnSpc>
                        <a:spcAft>
                          <a:spcPts val="0"/>
                        </a:spcAft>
                      </a:pPr>
                      <a:r>
                        <a:rPr lang="en-US" sz="2400" b="1" dirty="0" err="1">
                          <a:latin typeface="HelveticaNeue-Roman"/>
                          <a:ea typeface="Calibri"/>
                          <a:cs typeface="Arial"/>
                        </a:rPr>
                        <a:t>Laparotomy</a:t>
                      </a:r>
                      <a:r>
                        <a:rPr lang="en-US" sz="2400" b="1" dirty="0">
                          <a:latin typeface="HelveticaNeue-Roman"/>
                          <a:ea typeface="Calibri"/>
                          <a:cs typeface="Arial"/>
                        </a:rPr>
                        <a:t> for ectopic pregnancy</a:t>
                      </a:r>
                      <a:endParaRPr lang="en-US" sz="2400" b="1" dirty="0">
                        <a:latin typeface="Calibri"/>
                        <a:ea typeface="Calibri"/>
                        <a:cs typeface="Arial"/>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6" name="Date Placeholder 5"/>
          <p:cNvSpPr>
            <a:spLocks noGrp="1"/>
          </p:cNvSpPr>
          <p:nvPr>
            <p:ph type="dt" sz="half" idx="10"/>
          </p:nvPr>
        </p:nvSpPr>
        <p:spPr/>
        <p:txBody>
          <a:bodyPr/>
          <a:lstStyle/>
          <a:p>
            <a:fld id="{E91867B1-D890-40B9-92DE-7B6937672C64}" type="datetime1">
              <a:rPr lang="en-US" smtClean="0"/>
              <a:pPr/>
              <a:t>11/18/2014</a:t>
            </a:fld>
            <a:endParaRPr lang="en-US"/>
          </a:p>
        </p:txBody>
      </p:sp>
      <p:sp>
        <p:nvSpPr>
          <p:cNvPr id="7" name="Slide Number Placeholder 6"/>
          <p:cNvSpPr>
            <a:spLocks noGrp="1"/>
          </p:cNvSpPr>
          <p:nvPr>
            <p:ph type="sldNum" sz="quarter" idx="12"/>
          </p:nvPr>
        </p:nvSpPr>
        <p:spPr/>
        <p:txBody>
          <a:bodyPr/>
          <a:lstStyle/>
          <a:p>
            <a:fld id="{0ABB6398-0468-4877-BFC8-96AA96248974}" type="slidenum">
              <a:rPr lang="en-US" smtClean="0"/>
              <a:pPr/>
              <a:t>15</a:t>
            </a:fld>
            <a:endParaRPr lang="en-US"/>
          </a:p>
        </p:txBody>
      </p:sp>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4"/>
            <a:ext cx="8229600" cy="704215"/>
          </a:xfrm>
        </p:spPr>
        <p:txBody>
          <a:bodyPr/>
          <a:lstStyle/>
          <a:p>
            <a:pPr algn="ctr"/>
            <a:r>
              <a:rPr lang="en-US" sz="2800" b="1" dirty="0" smtClean="0"/>
              <a:t>Process and outcome indicators among MNM</a:t>
            </a:r>
            <a:r>
              <a:rPr lang="en-US" dirty="0" smtClean="0"/>
              <a:t/>
            </a:r>
            <a:br>
              <a:rPr lang="en-US" dirty="0" smtClean="0"/>
            </a:br>
            <a:endParaRPr lang="ar-EG" dirty="0"/>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graphicFrame>
        <p:nvGraphicFramePr>
          <p:cNvPr id="7" name="Content Placeholder 6"/>
          <p:cNvGraphicFramePr>
            <a:graphicFrameLocks noGrp="1"/>
          </p:cNvGraphicFramePr>
          <p:nvPr>
            <p:ph idx="1"/>
          </p:nvPr>
        </p:nvGraphicFramePr>
        <p:xfrm>
          <a:off x="350838" y="883920"/>
          <a:ext cx="8431212" cy="5482336"/>
        </p:xfrm>
        <a:graphic>
          <a:graphicData uri="http://schemas.openxmlformats.org/drawingml/2006/table">
            <a:tbl>
              <a:tblPr rtl="1" firstRow="1" bandRow="1">
                <a:tableStyleId>{5C22544A-7EE6-4342-B048-85BDC9FD1C3A}</a:tableStyleId>
              </a:tblPr>
              <a:tblGrid>
                <a:gridCol w="2810404"/>
                <a:gridCol w="1780646"/>
                <a:gridCol w="3840162"/>
              </a:tblGrid>
              <a:tr h="370840">
                <a:tc>
                  <a:txBody>
                    <a:bodyPr/>
                    <a:lstStyle/>
                    <a:p>
                      <a:pPr algn="l" rtl="0"/>
                      <a:endParaRPr lang="ar-EG" sz="1800" b="1" dirty="0"/>
                    </a:p>
                  </a:txBody>
                  <a:tcPr/>
                </a:tc>
                <a:tc>
                  <a:txBody>
                    <a:bodyPr/>
                    <a:lstStyle/>
                    <a:p>
                      <a:pPr algn="l" rtl="0"/>
                      <a:endParaRPr lang="ar-EG" sz="1800" b="1"/>
                    </a:p>
                  </a:txBody>
                  <a:tcPr/>
                </a:tc>
                <a:tc>
                  <a:txBody>
                    <a:bodyPr/>
                    <a:lstStyle/>
                    <a:p>
                      <a:pPr rtl="1"/>
                      <a:endParaRPr lang="ar-EG" dirty="0"/>
                    </a:p>
                  </a:txBody>
                  <a:tcPr/>
                </a:tc>
              </a:tr>
              <a:tr h="360680">
                <a:tc gridSpan="3">
                  <a:txBody>
                    <a:bodyPr/>
                    <a:lstStyle/>
                    <a:p>
                      <a:pPr algn="l" rtl="0"/>
                      <a:r>
                        <a:rPr lang="en-US" sz="1800" b="1" dirty="0" smtClean="0"/>
                        <a:t>Prevention of PPH</a:t>
                      </a:r>
                      <a:endParaRPr lang="ar-EG" sz="1800" b="1" dirty="0"/>
                    </a:p>
                  </a:txBody>
                  <a:tcPr/>
                </a:tc>
                <a:tc hMerge="1">
                  <a:txBody>
                    <a:bodyPr/>
                    <a:lstStyle/>
                    <a:p>
                      <a:pPr algn="l" rtl="0"/>
                      <a:endParaRPr lang="ar-EG" sz="1800" b="1" dirty="0"/>
                    </a:p>
                  </a:txBody>
                  <a:tcPr/>
                </a:tc>
                <a:tc hMerge="1">
                  <a:txBody>
                    <a:bodyPr/>
                    <a:lstStyle/>
                    <a:p>
                      <a:pPr rtl="1"/>
                      <a:endParaRPr lang="ar-EG"/>
                    </a:p>
                  </a:txBody>
                  <a:tcPr/>
                </a:tc>
              </a:tr>
              <a:tr h="370840">
                <a:tc>
                  <a:txBody>
                    <a:bodyPr/>
                    <a:lstStyle/>
                    <a:p>
                      <a:pPr algn="l" rtl="0">
                        <a:lnSpc>
                          <a:spcPct val="115000"/>
                        </a:lnSpc>
                        <a:spcAft>
                          <a:spcPts val="0"/>
                        </a:spcAft>
                      </a:pPr>
                      <a:r>
                        <a:rPr lang="en-US" sz="1800" b="1">
                          <a:latin typeface="Times New Roman"/>
                          <a:ea typeface="Calibri"/>
                          <a:cs typeface="Arial"/>
                        </a:rPr>
                        <a:t>41.3</a:t>
                      </a:r>
                      <a:endParaRPr lang="en-US" sz="1800" b="1">
                        <a:latin typeface="Calibri"/>
                        <a:ea typeface="Calibri"/>
                        <a:cs typeface="Arial"/>
                      </a:endParaRPr>
                    </a:p>
                  </a:txBody>
                  <a:tcPr marL="68580" marR="68580" marT="0" marB="0"/>
                </a:tc>
                <a:tc>
                  <a:txBody>
                    <a:bodyPr/>
                    <a:lstStyle/>
                    <a:p>
                      <a:pPr algn="l" rtl="0"/>
                      <a:r>
                        <a:rPr lang="en-US" sz="1800" b="1" dirty="0" smtClean="0"/>
                        <a:t>26</a:t>
                      </a:r>
                      <a:endParaRPr lang="ar-EG" sz="1800" b="1" dirty="0"/>
                    </a:p>
                  </a:txBody>
                  <a:tcPr/>
                </a:tc>
                <a:tc>
                  <a:txBody>
                    <a:bodyPr/>
                    <a:lstStyle/>
                    <a:p>
                      <a:pPr algn="l" rtl="0">
                        <a:lnSpc>
                          <a:spcPct val="115000"/>
                        </a:lnSpc>
                        <a:spcAft>
                          <a:spcPts val="0"/>
                        </a:spcAft>
                      </a:pPr>
                      <a:r>
                        <a:rPr lang="en-US" sz="1800" b="1" dirty="0" err="1">
                          <a:latin typeface="Times New Roman"/>
                          <a:ea typeface="Calibri"/>
                          <a:cs typeface="Arial"/>
                        </a:rPr>
                        <a:t>Oxytocina</a:t>
                      </a:r>
                      <a:r>
                        <a:rPr lang="en-US" sz="1800" b="1" dirty="0">
                          <a:latin typeface="Times New Roman"/>
                          <a:ea typeface="Calibri"/>
                          <a:cs typeface="Arial"/>
                        </a:rPr>
                        <a:t> use</a:t>
                      </a:r>
                      <a:endParaRPr lang="en-US" sz="1800" b="1"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1800" b="1" dirty="0">
                          <a:latin typeface="Times New Roman"/>
                          <a:ea typeface="Calibri"/>
                          <a:cs typeface="Arial"/>
                        </a:rPr>
                        <a:t>58.7</a:t>
                      </a:r>
                      <a:endParaRPr lang="en-US" sz="1800" b="1" dirty="0">
                        <a:latin typeface="Calibri"/>
                        <a:ea typeface="Calibri"/>
                        <a:cs typeface="Arial"/>
                      </a:endParaRPr>
                    </a:p>
                  </a:txBody>
                  <a:tcPr marL="68580" marR="68580" marT="0" marB="0"/>
                </a:tc>
                <a:tc>
                  <a:txBody>
                    <a:bodyPr/>
                    <a:lstStyle/>
                    <a:p>
                      <a:pPr algn="l" rtl="0"/>
                      <a:r>
                        <a:rPr lang="en-US" sz="1800" b="1" dirty="0" smtClean="0"/>
                        <a:t>37</a:t>
                      </a:r>
                      <a:endParaRPr lang="ar-EG" sz="1800" b="1" dirty="0"/>
                    </a:p>
                  </a:txBody>
                  <a:tcPr/>
                </a:tc>
                <a:tc>
                  <a:txBody>
                    <a:bodyPr/>
                    <a:lstStyle/>
                    <a:p>
                      <a:pPr algn="l" rtl="0">
                        <a:lnSpc>
                          <a:spcPct val="115000"/>
                        </a:lnSpc>
                        <a:spcAft>
                          <a:spcPts val="0"/>
                        </a:spcAft>
                      </a:pPr>
                      <a:r>
                        <a:rPr lang="en-US" sz="1800" b="1" dirty="0">
                          <a:latin typeface="Times New Roman"/>
                          <a:ea typeface="Calibri"/>
                          <a:cs typeface="Arial"/>
                        </a:rPr>
                        <a:t>Use of any </a:t>
                      </a:r>
                      <a:r>
                        <a:rPr lang="en-US" sz="1800" b="1" dirty="0" err="1">
                          <a:latin typeface="Times New Roman"/>
                          <a:ea typeface="Calibri"/>
                          <a:cs typeface="Arial"/>
                        </a:rPr>
                        <a:t>uterotonic</a:t>
                      </a:r>
                      <a:r>
                        <a:rPr lang="en-US" sz="1800" b="1" dirty="0">
                          <a:latin typeface="Times New Roman"/>
                          <a:ea typeface="Calibri"/>
                          <a:cs typeface="Arial"/>
                        </a:rPr>
                        <a:t> (including </a:t>
                      </a:r>
                      <a:r>
                        <a:rPr lang="en-US" sz="1800" b="1" dirty="0" err="1">
                          <a:latin typeface="Times New Roman"/>
                          <a:ea typeface="Calibri"/>
                          <a:cs typeface="Arial"/>
                        </a:rPr>
                        <a:t>oxytocin</a:t>
                      </a:r>
                      <a:r>
                        <a:rPr lang="en-US" sz="1800" b="1" dirty="0">
                          <a:latin typeface="Times New Roman"/>
                          <a:ea typeface="Calibri"/>
                          <a:cs typeface="Arial"/>
                        </a:rPr>
                        <a:t>)</a:t>
                      </a:r>
                      <a:endParaRPr lang="en-US" sz="1800" b="1" dirty="0">
                        <a:latin typeface="Calibri"/>
                        <a:ea typeface="Calibri"/>
                        <a:cs typeface="Arial"/>
                      </a:endParaRPr>
                    </a:p>
                  </a:txBody>
                  <a:tcPr marL="68580" marR="68580" marT="0" marB="0"/>
                </a:tc>
              </a:tr>
              <a:tr h="370840">
                <a:tc gridSpan="3">
                  <a:txBody>
                    <a:bodyPr/>
                    <a:lstStyle/>
                    <a:p>
                      <a:pPr algn="l" rtl="0"/>
                      <a:r>
                        <a:rPr lang="en-US" sz="1800" b="1" dirty="0" smtClean="0"/>
                        <a:t>TTT of sever PPH (20)</a:t>
                      </a:r>
                      <a:endParaRPr lang="ar-EG" sz="1800" b="1" dirty="0"/>
                    </a:p>
                  </a:txBody>
                  <a:tcPr marL="68580" marR="68580" marT="0" marB="0"/>
                </a:tc>
                <a:tc hMerge="1">
                  <a:txBody>
                    <a:bodyPr/>
                    <a:lstStyle/>
                    <a:p>
                      <a:pPr algn="l" rtl="0"/>
                      <a:endParaRPr lang="ar-EG" sz="1800" b="1" dirty="0"/>
                    </a:p>
                  </a:txBody>
                  <a:tcPr/>
                </a:tc>
                <a:tc hMerge="1">
                  <a:txBody>
                    <a:bodyPr/>
                    <a:lstStyle/>
                    <a:p>
                      <a:pPr rtl="1"/>
                      <a:endParaRPr lang="ar-EG"/>
                    </a:p>
                  </a:txBody>
                  <a:tcPr/>
                </a:tc>
              </a:tr>
              <a:tr h="370840">
                <a:tc>
                  <a:txBody>
                    <a:bodyPr/>
                    <a:lstStyle/>
                    <a:p>
                      <a:pPr algn="l" rtl="0">
                        <a:lnSpc>
                          <a:spcPct val="115000"/>
                        </a:lnSpc>
                        <a:spcAft>
                          <a:spcPts val="0"/>
                        </a:spcAft>
                      </a:pPr>
                      <a:r>
                        <a:rPr lang="en-US" sz="1800" b="1">
                          <a:latin typeface="Times New Roman"/>
                          <a:ea typeface="Calibri"/>
                          <a:cs typeface="Arial"/>
                        </a:rPr>
                        <a:t>65.0</a:t>
                      </a:r>
                      <a:endParaRPr lang="en-US" sz="1800" b="1">
                        <a:latin typeface="Calibri"/>
                        <a:ea typeface="Calibri"/>
                        <a:cs typeface="Arial"/>
                      </a:endParaRPr>
                    </a:p>
                  </a:txBody>
                  <a:tcPr marL="68580" marR="68580" marT="0" marB="0"/>
                </a:tc>
                <a:tc>
                  <a:txBody>
                    <a:bodyPr/>
                    <a:lstStyle/>
                    <a:p>
                      <a:pPr algn="l" rtl="0"/>
                      <a:r>
                        <a:rPr lang="en-US" sz="1800" b="1" dirty="0" smtClean="0"/>
                        <a:t>13</a:t>
                      </a:r>
                      <a:endParaRPr lang="ar-EG" sz="1800" b="1" dirty="0"/>
                    </a:p>
                  </a:txBody>
                  <a:tcPr/>
                </a:tc>
                <a:tc>
                  <a:txBody>
                    <a:bodyPr/>
                    <a:lstStyle/>
                    <a:p>
                      <a:pPr algn="l" rtl="0">
                        <a:lnSpc>
                          <a:spcPct val="115000"/>
                        </a:lnSpc>
                        <a:spcAft>
                          <a:spcPts val="0"/>
                        </a:spcAft>
                      </a:pPr>
                      <a:r>
                        <a:rPr lang="en-US" sz="1800" b="1" dirty="0" err="1">
                          <a:latin typeface="Times New Roman"/>
                          <a:ea typeface="Calibri"/>
                          <a:cs typeface="Arial"/>
                        </a:rPr>
                        <a:t>Oxytocina</a:t>
                      </a:r>
                      <a:r>
                        <a:rPr lang="en-US" sz="1800" b="1" dirty="0">
                          <a:latin typeface="Times New Roman"/>
                          <a:ea typeface="Calibri"/>
                          <a:cs typeface="Arial"/>
                        </a:rPr>
                        <a:t> use</a:t>
                      </a:r>
                      <a:endParaRPr lang="en-US" sz="1800" b="1"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1800" b="1" dirty="0">
                          <a:latin typeface="Times New Roman"/>
                          <a:ea typeface="Calibri"/>
                          <a:cs typeface="Arial"/>
                        </a:rPr>
                        <a:t>95.0</a:t>
                      </a:r>
                      <a:endParaRPr lang="en-US" sz="1800" b="1" dirty="0">
                        <a:latin typeface="Calibri"/>
                        <a:ea typeface="Calibri"/>
                        <a:cs typeface="Arial"/>
                      </a:endParaRPr>
                    </a:p>
                  </a:txBody>
                  <a:tcPr marL="68580" marR="68580" marT="0" marB="0"/>
                </a:tc>
                <a:tc>
                  <a:txBody>
                    <a:bodyPr/>
                    <a:lstStyle/>
                    <a:p>
                      <a:pPr algn="l" rtl="0"/>
                      <a:r>
                        <a:rPr lang="en-US" sz="1800" b="1" dirty="0" smtClean="0"/>
                        <a:t>19</a:t>
                      </a:r>
                      <a:endParaRPr lang="ar-EG" sz="1800" b="1" dirty="0"/>
                    </a:p>
                  </a:txBody>
                  <a:tcPr/>
                </a:tc>
                <a:tc>
                  <a:txBody>
                    <a:bodyPr/>
                    <a:lstStyle/>
                    <a:p>
                      <a:pPr algn="l" rtl="0">
                        <a:lnSpc>
                          <a:spcPct val="115000"/>
                        </a:lnSpc>
                        <a:spcAft>
                          <a:spcPts val="0"/>
                        </a:spcAft>
                      </a:pPr>
                      <a:r>
                        <a:rPr lang="en-US" sz="1800" b="1">
                          <a:latin typeface="Times New Roman"/>
                          <a:ea typeface="Calibri"/>
                          <a:cs typeface="Arial"/>
                        </a:rPr>
                        <a:t>Ergometrine</a:t>
                      </a:r>
                      <a:endParaRPr lang="en-US" sz="1800" b="1">
                        <a:latin typeface="Calibri"/>
                        <a:ea typeface="Calibri"/>
                        <a:cs typeface="Arial"/>
                      </a:endParaRPr>
                    </a:p>
                  </a:txBody>
                  <a:tcPr marL="68580" marR="68580" marT="0" marB="0"/>
                </a:tc>
              </a:tr>
              <a:tr h="335280">
                <a:tc>
                  <a:txBody>
                    <a:bodyPr/>
                    <a:lstStyle/>
                    <a:p>
                      <a:pPr algn="l" rtl="0">
                        <a:lnSpc>
                          <a:spcPct val="115000"/>
                        </a:lnSpc>
                        <a:spcAft>
                          <a:spcPts val="0"/>
                        </a:spcAft>
                      </a:pPr>
                      <a:r>
                        <a:rPr lang="en-US" sz="1800" b="1">
                          <a:latin typeface="Times New Roman"/>
                          <a:ea typeface="Calibri"/>
                          <a:cs typeface="Arial"/>
                        </a:rPr>
                        <a:t>20.0</a:t>
                      </a:r>
                      <a:endParaRPr lang="en-US" sz="1800" b="1">
                        <a:latin typeface="Calibri"/>
                        <a:ea typeface="Calibri"/>
                        <a:cs typeface="Arial"/>
                      </a:endParaRPr>
                    </a:p>
                  </a:txBody>
                  <a:tcPr marL="68580" marR="68580" marT="0" marB="0"/>
                </a:tc>
                <a:tc>
                  <a:txBody>
                    <a:bodyPr/>
                    <a:lstStyle/>
                    <a:p>
                      <a:pPr algn="l" rtl="0"/>
                      <a:r>
                        <a:rPr lang="en-US" sz="1800" b="1" dirty="0" smtClean="0"/>
                        <a:t>4</a:t>
                      </a:r>
                      <a:endParaRPr lang="ar-EG" sz="1800" b="1" dirty="0"/>
                    </a:p>
                  </a:txBody>
                  <a:tcPr/>
                </a:tc>
                <a:tc>
                  <a:txBody>
                    <a:bodyPr/>
                    <a:lstStyle/>
                    <a:p>
                      <a:pPr algn="l" rtl="0">
                        <a:lnSpc>
                          <a:spcPct val="115000"/>
                        </a:lnSpc>
                        <a:spcAft>
                          <a:spcPts val="0"/>
                        </a:spcAft>
                      </a:pPr>
                      <a:r>
                        <a:rPr lang="en-US" sz="1800" b="1">
                          <a:latin typeface="Times New Roman"/>
                          <a:ea typeface="Calibri"/>
                          <a:cs typeface="Arial"/>
                        </a:rPr>
                        <a:t>Misoprostol</a:t>
                      </a:r>
                      <a:endParaRPr lang="en-US" sz="1800" b="1">
                        <a:latin typeface="Calibri"/>
                        <a:ea typeface="Calibri"/>
                        <a:cs typeface="Arial"/>
                      </a:endParaRPr>
                    </a:p>
                  </a:txBody>
                  <a:tcPr marL="68580" marR="68580" marT="0" marB="0"/>
                </a:tc>
              </a:tr>
              <a:tr h="335280">
                <a:tc>
                  <a:txBody>
                    <a:bodyPr/>
                    <a:lstStyle/>
                    <a:p>
                      <a:pPr algn="l" rtl="0">
                        <a:lnSpc>
                          <a:spcPct val="115000"/>
                        </a:lnSpc>
                        <a:spcAft>
                          <a:spcPts val="0"/>
                        </a:spcAft>
                      </a:pPr>
                      <a:r>
                        <a:rPr lang="en-US" sz="1800" b="1">
                          <a:latin typeface="Times New Roman"/>
                          <a:ea typeface="Calibri"/>
                          <a:cs typeface="Arial"/>
                        </a:rPr>
                        <a:t>20.0</a:t>
                      </a:r>
                      <a:endParaRPr lang="en-US" sz="1800" b="1">
                        <a:latin typeface="Calibri"/>
                        <a:ea typeface="Calibri"/>
                        <a:cs typeface="Arial"/>
                      </a:endParaRPr>
                    </a:p>
                  </a:txBody>
                  <a:tcPr marL="68580" marR="68580" marT="0" marB="0"/>
                </a:tc>
                <a:tc>
                  <a:txBody>
                    <a:bodyPr/>
                    <a:lstStyle/>
                    <a:p>
                      <a:pPr algn="l" rtl="0"/>
                      <a:r>
                        <a:rPr lang="en-US" sz="1800" b="1" dirty="0" smtClean="0"/>
                        <a:t>4</a:t>
                      </a:r>
                      <a:endParaRPr lang="ar-EG" sz="1800" b="1" dirty="0"/>
                    </a:p>
                  </a:txBody>
                  <a:tcPr/>
                </a:tc>
                <a:tc>
                  <a:txBody>
                    <a:bodyPr/>
                    <a:lstStyle/>
                    <a:p>
                      <a:pPr algn="l" rtl="0">
                        <a:lnSpc>
                          <a:spcPct val="115000"/>
                        </a:lnSpc>
                        <a:spcAft>
                          <a:spcPts val="0"/>
                        </a:spcAft>
                      </a:pPr>
                      <a:r>
                        <a:rPr lang="en-US" sz="1800" b="1">
                          <a:latin typeface="Times New Roman"/>
                          <a:ea typeface="Calibri"/>
                          <a:cs typeface="Arial"/>
                        </a:rPr>
                        <a:t>Removal of retained products</a:t>
                      </a:r>
                      <a:endParaRPr lang="en-US" sz="1800" b="1">
                        <a:latin typeface="Calibri"/>
                        <a:ea typeface="Calibri"/>
                        <a:cs typeface="Arial"/>
                      </a:endParaRPr>
                    </a:p>
                  </a:txBody>
                  <a:tcPr marL="68580" marR="68580" marT="0" marB="0"/>
                </a:tc>
              </a:tr>
              <a:tr h="335280">
                <a:tc>
                  <a:txBody>
                    <a:bodyPr/>
                    <a:lstStyle/>
                    <a:p>
                      <a:pPr algn="l" rtl="0">
                        <a:lnSpc>
                          <a:spcPct val="115000"/>
                        </a:lnSpc>
                        <a:spcAft>
                          <a:spcPts val="0"/>
                        </a:spcAft>
                      </a:pPr>
                      <a:r>
                        <a:rPr lang="en-US" sz="1800" b="1">
                          <a:latin typeface="Times New Roman"/>
                          <a:ea typeface="Calibri"/>
                          <a:cs typeface="Arial"/>
                        </a:rPr>
                        <a:t>45.0</a:t>
                      </a:r>
                      <a:endParaRPr lang="en-US" sz="1800" b="1">
                        <a:latin typeface="Calibri"/>
                        <a:ea typeface="Calibri"/>
                        <a:cs typeface="Arial"/>
                      </a:endParaRPr>
                    </a:p>
                  </a:txBody>
                  <a:tcPr marL="68580" marR="68580" marT="0" marB="0"/>
                </a:tc>
                <a:tc>
                  <a:txBody>
                    <a:bodyPr/>
                    <a:lstStyle/>
                    <a:p>
                      <a:pPr algn="l" rtl="0"/>
                      <a:r>
                        <a:rPr lang="en-US" sz="1800" b="1" dirty="0" smtClean="0"/>
                        <a:t>9</a:t>
                      </a:r>
                      <a:endParaRPr lang="ar-EG" sz="1800" b="1" dirty="0"/>
                    </a:p>
                  </a:txBody>
                  <a:tcPr/>
                </a:tc>
                <a:tc>
                  <a:txBody>
                    <a:bodyPr/>
                    <a:lstStyle/>
                    <a:p>
                      <a:pPr algn="l" rtl="0">
                        <a:lnSpc>
                          <a:spcPct val="115000"/>
                        </a:lnSpc>
                        <a:spcAft>
                          <a:spcPts val="0"/>
                        </a:spcAft>
                      </a:pPr>
                      <a:r>
                        <a:rPr lang="en-US" sz="1800" b="1">
                          <a:latin typeface="Times New Roman"/>
                          <a:ea typeface="Calibri"/>
                          <a:cs typeface="Arial"/>
                        </a:rPr>
                        <a:t>Artery ligation</a:t>
                      </a:r>
                      <a:endParaRPr lang="en-US" sz="1800" b="1">
                        <a:latin typeface="Calibri"/>
                        <a:ea typeface="Calibri"/>
                        <a:cs typeface="Arial"/>
                      </a:endParaRPr>
                    </a:p>
                  </a:txBody>
                  <a:tcPr marL="68580" marR="68580" marT="0" marB="0"/>
                </a:tc>
              </a:tr>
              <a:tr h="436880">
                <a:tc>
                  <a:txBody>
                    <a:bodyPr/>
                    <a:lstStyle/>
                    <a:p>
                      <a:pPr algn="l" rtl="0">
                        <a:lnSpc>
                          <a:spcPct val="115000"/>
                        </a:lnSpc>
                        <a:spcAft>
                          <a:spcPts val="0"/>
                        </a:spcAft>
                      </a:pPr>
                      <a:r>
                        <a:rPr lang="en-US" sz="1800" b="1" dirty="0">
                          <a:latin typeface="Times New Roman"/>
                          <a:ea typeface="Calibri"/>
                          <a:cs typeface="Arial"/>
                        </a:rPr>
                        <a:t>10.0</a:t>
                      </a:r>
                      <a:endParaRPr lang="en-US" sz="1800" b="1" dirty="0">
                        <a:latin typeface="Calibri"/>
                        <a:ea typeface="Calibri"/>
                        <a:cs typeface="Arial"/>
                      </a:endParaRPr>
                    </a:p>
                  </a:txBody>
                  <a:tcPr marL="68580" marR="68580" marT="0" marB="0"/>
                </a:tc>
                <a:tc>
                  <a:txBody>
                    <a:bodyPr/>
                    <a:lstStyle/>
                    <a:p>
                      <a:pPr algn="l" rtl="0"/>
                      <a:r>
                        <a:rPr lang="en-US" sz="1800" b="1" dirty="0" smtClean="0"/>
                        <a:t>2</a:t>
                      </a:r>
                      <a:endParaRPr lang="ar-EG" sz="1800" b="1" dirty="0"/>
                    </a:p>
                  </a:txBody>
                  <a:tcPr/>
                </a:tc>
                <a:tc>
                  <a:txBody>
                    <a:bodyPr/>
                    <a:lstStyle/>
                    <a:p>
                      <a:pPr algn="l" rtl="0">
                        <a:lnSpc>
                          <a:spcPct val="115000"/>
                        </a:lnSpc>
                        <a:spcAft>
                          <a:spcPts val="0"/>
                        </a:spcAft>
                      </a:pPr>
                      <a:r>
                        <a:rPr lang="en-US" sz="1800" b="1" dirty="0">
                          <a:latin typeface="Times New Roman"/>
                          <a:ea typeface="Calibri"/>
                          <a:cs typeface="Arial"/>
                        </a:rPr>
                        <a:t>Hysterectomy</a:t>
                      </a:r>
                      <a:endParaRPr lang="en-US" sz="1800" b="1" dirty="0">
                        <a:latin typeface="Calibri"/>
                        <a:ea typeface="Calibri"/>
                        <a:cs typeface="Arial"/>
                      </a:endParaRPr>
                    </a:p>
                  </a:txBody>
                  <a:tcPr marL="68580" marR="68580" marT="0" marB="0"/>
                </a:tc>
              </a:tr>
              <a:tr h="335280">
                <a:tc gridSpan="3">
                  <a:txBody>
                    <a:bodyPr/>
                    <a:lstStyle/>
                    <a:p>
                      <a:pPr algn="l" rtl="0"/>
                      <a:r>
                        <a:rPr lang="en-US" sz="1800" b="1" kern="1200" dirty="0" smtClean="0">
                          <a:solidFill>
                            <a:schemeClr val="dk1"/>
                          </a:solidFill>
                          <a:latin typeface="+mn-lt"/>
                          <a:ea typeface="+mn-ea"/>
                          <a:cs typeface="+mn-cs"/>
                        </a:rPr>
                        <a:t>Anticonvulsants for </a:t>
                      </a:r>
                      <a:r>
                        <a:rPr lang="en-US" sz="1800" b="1" kern="1200" dirty="0" err="1" smtClean="0">
                          <a:solidFill>
                            <a:schemeClr val="dk1"/>
                          </a:solidFill>
                          <a:latin typeface="+mn-lt"/>
                          <a:ea typeface="+mn-ea"/>
                          <a:cs typeface="+mn-cs"/>
                        </a:rPr>
                        <a:t>eclampsia</a:t>
                      </a:r>
                      <a:r>
                        <a:rPr lang="en-US" sz="1800" b="1" kern="1200" dirty="0" smtClean="0">
                          <a:solidFill>
                            <a:schemeClr val="dk1"/>
                          </a:solidFill>
                          <a:latin typeface="+mn-lt"/>
                          <a:ea typeface="+mn-ea"/>
                          <a:cs typeface="+mn-cs"/>
                        </a:rPr>
                        <a:t> (45)</a:t>
                      </a:r>
                      <a:endParaRPr lang="ar-EG" sz="1800" b="1" dirty="0"/>
                    </a:p>
                  </a:txBody>
                  <a:tcPr/>
                </a:tc>
                <a:tc hMerge="1">
                  <a:txBody>
                    <a:bodyPr/>
                    <a:lstStyle/>
                    <a:p>
                      <a:pPr algn="l" rtl="0"/>
                      <a:endParaRPr lang="ar-EG" sz="1800" b="1" dirty="0"/>
                    </a:p>
                  </a:txBody>
                  <a:tcPr/>
                </a:tc>
                <a:tc hMerge="1">
                  <a:txBody>
                    <a:bodyPr/>
                    <a:lstStyle/>
                    <a:p>
                      <a:pPr rtl="1"/>
                      <a:endParaRPr lang="ar-EG"/>
                    </a:p>
                  </a:txBody>
                  <a:tcPr/>
                </a:tc>
              </a:tr>
              <a:tr h="335280">
                <a:tc>
                  <a:txBody>
                    <a:bodyPr/>
                    <a:lstStyle/>
                    <a:p>
                      <a:pPr algn="l" rtl="0"/>
                      <a:r>
                        <a:rPr lang="en-US" sz="1800" b="1" dirty="0" smtClean="0"/>
                        <a:t>88.9</a:t>
                      </a:r>
                      <a:endParaRPr lang="ar-EG" sz="1800" b="1" dirty="0"/>
                    </a:p>
                  </a:txBody>
                  <a:tcPr/>
                </a:tc>
                <a:tc>
                  <a:txBody>
                    <a:bodyPr/>
                    <a:lstStyle/>
                    <a:p>
                      <a:pPr algn="l" rtl="0"/>
                      <a:r>
                        <a:rPr lang="en-US" sz="1800" b="1" dirty="0" smtClean="0"/>
                        <a:t>40</a:t>
                      </a:r>
                      <a:endParaRPr lang="ar-EG" sz="1800" b="1" dirty="0"/>
                    </a:p>
                  </a:txBody>
                  <a:tcPr/>
                </a:tc>
                <a:tc>
                  <a:txBody>
                    <a:bodyPr/>
                    <a:lstStyle/>
                    <a:p>
                      <a:pPr algn="l" rtl="0"/>
                      <a:r>
                        <a:rPr lang="en-US" sz="1800" b="1" kern="1200" dirty="0" smtClean="0">
                          <a:solidFill>
                            <a:schemeClr val="dk1"/>
                          </a:solidFill>
                          <a:latin typeface="+mn-lt"/>
                          <a:ea typeface="+mn-ea"/>
                          <a:cs typeface="+mn-cs"/>
                        </a:rPr>
                        <a:t>Magnesium sulfate           </a:t>
                      </a:r>
                      <a:endParaRPr lang="ar-EG" sz="1800" b="1" dirty="0"/>
                    </a:p>
                  </a:txBody>
                  <a:tcPr marL="68580" marR="68580" marT="0" marB="0"/>
                </a:tc>
              </a:tr>
              <a:tr h="335280">
                <a:tc>
                  <a:txBody>
                    <a:bodyPr/>
                    <a:lstStyle/>
                    <a:p>
                      <a:pPr algn="l" rtl="0"/>
                      <a:endParaRPr lang="ar-EG" sz="1800" b="1" dirty="0"/>
                    </a:p>
                  </a:txBody>
                  <a:tcPr/>
                </a:tc>
                <a:tc>
                  <a:txBody>
                    <a:bodyPr/>
                    <a:lstStyle/>
                    <a:p>
                      <a:pPr algn="l" rtl="0"/>
                      <a:endParaRPr lang="ar-EG" sz="1800" b="1" dirty="0"/>
                    </a:p>
                  </a:txBody>
                  <a:tcPr/>
                </a:tc>
                <a:tc>
                  <a:txBody>
                    <a:bodyPr/>
                    <a:lstStyle/>
                    <a:p>
                      <a:pPr rtl="1"/>
                      <a:endParaRPr lang="ar-EG"/>
                    </a:p>
                  </a:txBody>
                  <a:tcPr marL="68580" marR="68580" marT="0" marB="0"/>
                </a:tc>
              </a:tr>
            </a:tbl>
          </a:graphicData>
        </a:graphic>
      </p:graphicFrame>
      <p:sp>
        <p:nvSpPr>
          <p:cNvPr id="5" name="Date Placeholder 4"/>
          <p:cNvSpPr>
            <a:spLocks noGrp="1"/>
          </p:cNvSpPr>
          <p:nvPr>
            <p:ph type="dt" sz="half" idx="10"/>
          </p:nvPr>
        </p:nvSpPr>
        <p:spPr/>
        <p:txBody>
          <a:bodyPr/>
          <a:lstStyle/>
          <a:p>
            <a:fld id="{582A7672-59F9-4325-A5C5-E739C11629C3}" type="datetime1">
              <a:rPr lang="en-US" smtClean="0"/>
              <a:pPr/>
              <a:t>11/18/2014</a:t>
            </a:fld>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16</a:t>
            </a:fld>
            <a:endParaRPr lang="en-US"/>
          </a:p>
        </p:txBody>
      </p:sp>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2" y="73025"/>
            <a:ext cx="8929687" cy="609600"/>
          </a:xfrm>
        </p:spPr>
        <p:txBody>
          <a:bodyPr/>
          <a:lstStyle/>
          <a:p>
            <a:r>
              <a:rPr lang="en-US" sz="2800" b="1" dirty="0" smtClean="0"/>
              <a:t>Process and outcome indicators among MNM</a:t>
            </a:r>
            <a:endParaRPr lang="ar-EG" sz="2800" dirty="0"/>
          </a:p>
        </p:txBody>
      </p:sp>
      <p:graphicFrame>
        <p:nvGraphicFramePr>
          <p:cNvPr id="5" name="Content Placeholder 4"/>
          <p:cNvGraphicFramePr>
            <a:graphicFrameLocks noGrp="1"/>
          </p:cNvGraphicFramePr>
          <p:nvPr>
            <p:ph idx="1"/>
          </p:nvPr>
        </p:nvGraphicFramePr>
        <p:xfrm>
          <a:off x="365760" y="914400"/>
          <a:ext cx="8416290" cy="4714240"/>
        </p:xfrm>
        <a:graphic>
          <a:graphicData uri="http://schemas.openxmlformats.org/drawingml/2006/table">
            <a:tbl>
              <a:tblPr rtl="1" firstRow="1" bandRow="1">
                <a:tableStyleId>{5C22544A-7EE6-4342-B048-85BDC9FD1C3A}</a:tableStyleId>
              </a:tblPr>
              <a:tblGrid>
                <a:gridCol w="2810404"/>
                <a:gridCol w="2810404"/>
                <a:gridCol w="2795482"/>
              </a:tblGrid>
              <a:tr h="370840">
                <a:tc>
                  <a:txBody>
                    <a:bodyPr/>
                    <a:lstStyle/>
                    <a:p>
                      <a:pPr rtl="1"/>
                      <a:r>
                        <a:rPr lang="en-US" dirty="0" smtClean="0"/>
                        <a:t>%</a:t>
                      </a:r>
                      <a:endParaRPr lang="ar-EG" dirty="0"/>
                    </a:p>
                  </a:txBody>
                  <a:tcPr/>
                </a:tc>
                <a:tc>
                  <a:txBody>
                    <a:bodyPr/>
                    <a:lstStyle/>
                    <a:p>
                      <a:pPr rtl="1"/>
                      <a:r>
                        <a:rPr lang="en-US" dirty="0" smtClean="0"/>
                        <a:t>No</a:t>
                      </a:r>
                      <a:endParaRPr lang="ar-EG" dirty="0"/>
                    </a:p>
                  </a:txBody>
                  <a:tcPr/>
                </a:tc>
                <a:tc>
                  <a:txBody>
                    <a:bodyPr/>
                    <a:lstStyle/>
                    <a:p>
                      <a:pPr rtl="1"/>
                      <a:r>
                        <a:rPr lang="en-US" sz="1800" b="1" dirty="0" smtClean="0"/>
                        <a:t>Indicators</a:t>
                      </a:r>
                      <a:endParaRPr lang="ar-EG" sz="1800" b="1" dirty="0"/>
                    </a:p>
                  </a:txBody>
                  <a:tcPr/>
                </a:tc>
              </a:tr>
              <a:tr h="370840">
                <a:tc gridSpan="3">
                  <a:txBody>
                    <a:bodyPr/>
                    <a:lstStyle/>
                    <a:p>
                      <a:pPr algn="l" rtl="0">
                        <a:lnSpc>
                          <a:spcPct val="115000"/>
                        </a:lnSpc>
                        <a:spcAft>
                          <a:spcPts val="0"/>
                        </a:spcAft>
                      </a:pPr>
                      <a:r>
                        <a:rPr lang="en-US" sz="2000" b="1" dirty="0" smtClean="0">
                          <a:highlight>
                            <a:srgbClr val="FFFF00"/>
                          </a:highlight>
                          <a:latin typeface="Times New Roman"/>
                          <a:ea typeface="Calibri"/>
                          <a:cs typeface="Arial"/>
                        </a:rPr>
                        <a:t>Prevention </a:t>
                      </a:r>
                      <a:r>
                        <a:rPr lang="en-US" sz="2000" b="1" dirty="0">
                          <a:highlight>
                            <a:srgbClr val="FFFF00"/>
                          </a:highlight>
                          <a:latin typeface="Times New Roman"/>
                          <a:ea typeface="Calibri"/>
                          <a:cs typeface="Arial"/>
                        </a:rPr>
                        <a:t>of caesarean section related </a:t>
                      </a:r>
                      <a:r>
                        <a:rPr lang="en-US" sz="2000" b="1" dirty="0" smtClean="0">
                          <a:highlight>
                            <a:srgbClr val="FFFF00"/>
                          </a:highlight>
                          <a:latin typeface="Times New Roman"/>
                          <a:ea typeface="Calibri"/>
                          <a:cs typeface="Arial"/>
                        </a:rPr>
                        <a:t>infection  (59)</a:t>
                      </a:r>
                    </a:p>
                  </a:txBody>
                  <a:tcPr/>
                </a:tc>
                <a:tc hMerge="1">
                  <a:txBody>
                    <a:bodyPr/>
                    <a:lstStyle/>
                    <a:p>
                      <a:pPr algn="l" rtl="0"/>
                      <a:endParaRPr lang="ar-EG" sz="2000" b="1" dirty="0"/>
                    </a:p>
                  </a:txBody>
                  <a:tcPr/>
                </a:tc>
                <a:tc hMerge="1">
                  <a:txBody>
                    <a:bodyPr/>
                    <a:lstStyle/>
                    <a:p>
                      <a:pPr algn="l" rtl="0">
                        <a:lnSpc>
                          <a:spcPct val="115000"/>
                        </a:lnSpc>
                        <a:spcAft>
                          <a:spcPts val="0"/>
                        </a:spcAft>
                      </a:pPr>
                      <a:endParaRPr lang="en-US" sz="2000" b="1" dirty="0">
                        <a:latin typeface="Calibri"/>
                        <a:ea typeface="Calibri"/>
                        <a:cs typeface="Arial"/>
                      </a:endParaRPr>
                    </a:p>
                  </a:txBody>
                  <a:tcPr marL="68580" marR="68580" marT="0" marB="0"/>
                </a:tc>
              </a:tr>
              <a:tr h="370840">
                <a:tc>
                  <a:txBody>
                    <a:bodyPr/>
                    <a:lstStyle/>
                    <a:p>
                      <a:pPr algn="l" rtl="0"/>
                      <a:r>
                        <a:rPr lang="en-US" sz="2000" b="1" dirty="0" smtClean="0"/>
                        <a:t>100</a:t>
                      </a:r>
                      <a:endParaRPr lang="ar-EG" sz="2000" b="1" dirty="0"/>
                    </a:p>
                  </a:txBody>
                  <a:tcPr/>
                </a:tc>
                <a:tc>
                  <a:txBody>
                    <a:bodyPr/>
                    <a:lstStyle/>
                    <a:p>
                      <a:pPr algn="l" rtl="0"/>
                      <a:r>
                        <a:rPr lang="en-US" sz="2000" b="1" dirty="0" smtClean="0"/>
                        <a:t>59</a:t>
                      </a:r>
                      <a:endParaRPr lang="ar-EG" sz="2000" b="1" dirty="0"/>
                    </a:p>
                  </a:txBody>
                  <a:tcPr/>
                </a:tc>
                <a:tc>
                  <a:txBody>
                    <a:bodyPr/>
                    <a:lstStyle/>
                    <a:p>
                      <a:pPr algn="l" rtl="0">
                        <a:lnSpc>
                          <a:spcPct val="115000"/>
                        </a:lnSpc>
                        <a:spcAft>
                          <a:spcPts val="0"/>
                        </a:spcAft>
                      </a:pPr>
                      <a:r>
                        <a:rPr lang="en-US" sz="2000" b="1" dirty="0" smtClean="0">
                          <a:highlight>
                            <a:srgbClr val="FFFF00"/>
                          </a:highlight>
                          <a:latin typeface="Times New Roman"/>
                          <a:ea typeface="Calibri"/>
                          <a:cs typeface="Arial"/>
                        </a:rPr>
                        <a:t>Antibiotics</a:t>
                      </a:r>
                      <a:endParaRPr lang="en-US" sz="2000" b="1" dirty="0">
                        <a:latin typeface="Calibri"/>
                        <a:ea typeface="Calibri"/>
                        <a:cs typeface="Arial"/>
                      </a:endParaRPr>
                    </a:p>
                  </a:txBody>
                  <a:tcPr marL="68580" marR="68580" marT="0" marB="0"/>
                </a:tc>
              </a:tr>
              <a:tr h="370840">
                <a:tc>
                  <a:txBody>
                    <a:bodyPr/>
                    <a:lstStyle/>
                    <a:p>
                      <a:pPr algn="l" rtl="0"/>
                      <a:r>
                        <a:rPr lang="en-US" sz="2000" b="1" dirty="0" smtClean="0"/>
                        <a:t>98.4</a:t>
                      </a:r>
                      <a:endParaRPr lang="ar-EG" sz="2000" b="1" dirty="0"/>
                    </a:p>
                  </a:txBody>
                  <a:tcPr/>
                </a:tc>
                <a:tc>
                  <a:txBody>
                    <a:bodyPr/>
                    <a:lstStyle/>
                    <a:p>
                      <a:pPr algn="l" rtl="0"/>
                      <a:r>
                        <a:rPr lang="en-US" sz="2000" b="1" dirty="0" smtClean="0"/>
                        <a:t>56</a:t>
                      </a:r>
                      <a:endParaRPr lang="ar-EG"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Times New Roman"/>
                          <a:ea typeface="Calibri"/>
                          <a:cs typeface="Arial"/>
                        </a:rPr>
                        <a:t>Prophylactic antibiotic during caesarean section</a:t>
                      </a:r>
                      <a:endParaRPr lang="en-US" sz="2000" b="1" dirty="0" smtClean="0">
                        <a:latin typeface="Calibri"/>
                        <a:ea typeface="Calibri"/>
                        <a:cs typeface="Arial"/>
                      </a:endParaRPr>
                    </a:p>
                    <a:p>
                      <a:pPr algn="l" rtl="0"/>
                      <a:endParaRPr lang="ar-EG" sz="2000" b="1" dirty="0"/>
                    </a:p>
                  </a:txBody>
                  <a:tcPr marL="68580" marR="68580" marT="0" marB="0"/>
                </a:tc>
              </a:tr>
              <a:tr h="370840">
                <a:tc gridSpan="3">
                  <a:txBody>
                    <a:bodyPr/>
                    <a:lstStyle/>
                    <a:p>
                      <a:pPr algn="l" rtl="0">
                        <a:lnSpc>
                          <a:spcPct val="115000"/>
                        </a:lnSpc>
                        <a:spcAft>
                          <a:spcPts val="0"/>
                        </a:spcAft>
                      </a:pPr>
                      <a:r>
                        <a:rPr lang="en-US" sz="2000" b="1" dirty="0" smtClean="0">
                          <a:latin typeface="Calibri"/>
                          <a:ea typeface="Calibri"/>
                          <a:cs typeface="Arial"/>
                        </a:rPr>
                        <a:t>Treatment of sepsis (2)</a:t>
                      </a:r>
                      <a:endParaRPr lang="en-US" sz="2000" b="1" dirty="0">
                        <a:latin typeface="Calibri"/>
                        <a:ea typeface="Calibri"/>
                        <a:cs typeface="Arial"/>
                      </a:endParaRPr>
                    </a:p>
                  </a:txBody>
                  <a:tcPr/>
                </a:tc>
                <a:tc hMerge="1">
                  <a:txBody>
                    <a:bodyPr/>
                    <a:lstStyle/>
                    <a:p>
                      <a:pPr algn="l" rtl="0"/>
                      <a:endParaRPr lang="ar-EG" sz="2000" b="1" dirty="0"/>
                    </a:p>
                  </a:txBody>
                  <a:tcPr/>
                </a:tc>
                <a:tc hMerge="1">
                  <a:txBody>
                    <a:bodyPr/>
                    <a:lstStyle/>
                    <a:p>
                      <a:pPr algn="l" rtl="0">
                        <a:lnSpc>
                          <a:spcPct val="115000"/>
                        </a:lnSpc>
                        <a:spcAft>
                          <a:spcPts val="0"/>
                        </a:spcAft>
                      </a:pPr>
                      <a:endParaRPr lang="en-US" sz="2000" b="1" dirty="0">
                        <a:latin typeface="Calibri"/>
                        <a:ea typeface="Calibri"/>
                        <a:cs typeface="Arial"/>
                      </a:endParaRPr>
                    </a:p>
                  </a:txBody>
                  <a:tcPr marL="68580" marR="68580" marT="0" marB="0"/>
                </a:tc>
              </a:tr>
              <a:tr h="370840">
                <a:tc>
                  <a:txBody>
                    <a:bodyPr/>
                    <a:lstStyle/>
                    <a:p>
                      <a:pPr algn="l" rtl="0"/>
                      <a:r>
                        <a:rPr lang="en-US" sz="2000" b="1" dirty="0" smtClean="0"/>
                        <a:t>100</a:t>
                      </a:r>
                      <a:endParaRPr lang="ar-EG" sz="2000" b="1" dirty="0"/>
                    </a:p>
                  </a:txBody>
                  <a:tcPr/>
                </a:tc>
                <a:tc>
                  <a:txBody>
                    <a:bodyPr/>
                    <a:lstStyle/>
                    <a:p>
                      <a:pPr algn="l" rtl="0"/>
                      <a:r>
                        <a:rPr lang="en-US" sz="2000" b="1" dirty="0" smtClean="0"/>
                        <a:t>2</a:t>
                      </a:r>
                      <a:endParaRPr lang="ar-EG" sz="2000" b="1" dirty="0"/>
                    </a:p>
                  </a:txBody>
                  <a:tcPr/>
                </a:tc>
                <a:tc>
                  <a:txBody>
                    <a:bodyPr/>
                    <a:lstStyle/>
                    <a:p>
                      <a:pPr algn="l" rtl="0">
                        <a:lnSpc>
                          <a:spcPct val="115000"/>
                        </a:lnSpc>
                        <a:spcAft>
                          <a:spcPts val="0"/>
                        </a:spcAft>
                      </a:pPr>
                      <a:r>
                        <a:rPr lang="en-US" sz="2000" b="1" dirty="0">
                          <a:latin typeface="Times New Roman"/>
                          <a:ea typeface="Calibri"/>
                          <a:cs typeface="Arial"/>
                        </a:rPr>
                        <a:t>Prenatal therapeutic antibiotics</a:t>
                      </a:r>
                      <a:endParaRPr lang="en-US" sz="2000" b="1" dirty="0">
                        <a:latin typeface="Calibri"/>
                        <a:ea typeface="Calibri"/>
                        <a:cs typeface="Arial"/>
                      </a:endParaRPr>
                    </a:p>
                  </a:txBody>
                  <a:tcPr marL="68580" marR="68580" marT="0" marB="0"/>
                </a:tc>
              </a:tr>
              <a:tr h="370840">
                <a:tc gridSpan="3">
                  <a:txBody>
                    <a:bodyPr/>
                    <a:lstStyle/>
                    <a:p>
                      <a:pPr algn="l" rtl="0">
                        <a:lnSpc>
                          <a:spcPct val="115000"/>
                        </a:lnSpc>
                        <a:spcAft>
                          <a:spcPts val="0"/>
                        </a:spcAft>
                      </a:pPr>
                      <a:r>
                        <a:rPr lang="en-US" sz="2000" b="1" smtClean="0">
                          <a:highlight>
                            <a:srgbClr val="FFFF00"/>
                          </a:highlight>
                          <a:latin typeface="Times New Roman"/>
                          <a:ea typeface="Calibri"/>
                          <a:cs typeface="Arial"/>
                        </a:rPr>
                        <a:t>Preterm birth (6)</a:t>
                      </a:r>
                      <a:endParaRPr lang="en-US" sz="2000" b="1" dirty="0">
                        <a:latin typeface="Calibri"/>
                        <a:ea typeface="Calibri"/>
                        <a:cs typeface="Arial"/>
                      </a:endParaRPr>
                    </a:p>
                  </a:txBody>
                  <a:tcPr/>
                </a:tc>
                <a:tc hMerge="1">
                  <a:txBody>
                    <a:bodyPr/>
                    <a:lstStyle/>
                    <a:p>
                      <a:pPr algn="l" rtl="0"/>
                      <a:endParaRPr lang="ar-EG" sz="2000" b="1" dirty="0"/>
                    </a:p>
                  </a:txBody>
                  <a:tcPr/>
                </a:tc>
                <a:tc hMerge="1">
                  <a:txBody>
                    <a:bodyPr/>
                    <a:lstStyle/>
                    <a:p>
                      <a:pPr algn="l" rtl="0">
                        <a:lnSpc>
                          <a:spcPct val="115000"/>
                        </a:lnSpc>
                        <a:spcAft>
                          <a:spcPts val="0"/>
                        </a:spcAft>
                      </a:pPr>
                      <a:endParaRPr lang="en-US" sz="2000" b="1" dirty="0">
                        <a:latin typeface="Calibri"/>
                        <a:ea typeface="Calibri"/>
                        <a:cs typeface="Arial"/>
                      </a:endParaRPr>
                    </a:p>
                  </a:txBody>
                  <a:tcPr marL="68580" marR="68580" marT="0" marB="0"/>
                </a:tc>
              </a:tr>
              <a:tr h="370840">
                <a:tc>
                  <a:txBody>
                    <a:bodyPr/>
                    <a:lstStyle/>
                    <a:p>
                      <a:pPr algn="l" rtl="0"/>
                      <a:r>
                        <a:rPr lang="en-US" sz="2000" b="1" dirty="0" smtClean="0"/>
                        <a:t>100</a:t>
                      </a:r>
                      <a:endParaRPr lang="ar-EG" sz="2000" b="1" dirty="0"/>
                    </a:p>
                  </a:txBody>
                  <a:tcPr/>
                </a:tc>
                <a:tc>
                  <a:txBody>
                    <a:bodyPr/>
                    <a:lstStyle/>
                    <a:p>
                      <a:pPr algn="l" rtl="0"/>
                      <a:r>
                        <a:rPr lang="en-US" sz="2000" b="1" dirty="0" smtClean="0"/>
                        <a:t>6</a:t>
                      </a:r>
                      <a:endParaRPr lang="ar-EG" sz="2000" b="1" dirty="0"/>
                    </a:p>
                  </a:txBody>
                  <a:tcPr/>
                </a:tc>
                <a:tc>
                  <a:txBody>
                    <a:bodyPr/>
                    <a:lstStyle/>
                    <a:p>
                      <a:pPr algn="l" rtl="0">
                        <a:lnSpc>
                          <a:spcPct val="115000"/>
                        </a:lnSpc>
                        <a:spcAft>
                          <a:spcPts val="0"/>
                        </a:spcAft>
                      </a:pPr>
                      <a:r>
                        <a:rPr lang="en-US" sz="2000" b="1" dirty="0">
                          <a:latin typeface="Times New Roman"/>
                          <a:ea typeface="Calibri"/>
                          <a:cs typeface="Arial"/>
                        </a:rPr>
                        <a:t>Corticosteroids for fetal lung maturation</a:t>
                      </a:r>
                      <a:endParaRPr lang="en-US" sz="2000" b="1" dirty="0">
                        <a:latin typeface="Calibri"/>
                        <a:ea typeface="Calibri"/>
                        <a:cs typeface="Arial"/>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6" name="Date Placeholder 5"/>
          <p:cNvSpPr>
            <a:spLocks noGrp="1"/>
          </p:cNvSpPr>
          <p:nvPr>
            <p:ph type="dt" sz="half" idx="10"/>
          </p:nvPr>
        </p:nvSpPr>
        <p:spPr/>
        <p:txBody>
          <a:bodyPr/>
          <a:lstStyle/>
          <a:p>
            <a:fld id="{F23B625B-B008-40C2-BCF5-919644EDE616}" type="datetime1">
              <a:rPr lang="en-US" smtClean="0"/>
              <a:pPr/>
              <a:t>11/18/2014</a:t>
            </a:fld>
            <a:endParaRPr lang="en-US"/>
          </a:p>
        </p:txBody>
      </p:sp>
      <p:sp>
        <p:nvSpPr>
          <p:cNvPr id="7" name="Slide Number Placeholder 6"/>
          <p:cNvSpPr>
            <a:spLocks noGrp="1"/>
          </p:cNvSpPr>
          <p:nvPr>
            <p:ph type="sldNum" sz="quarter" idx="12"/>
          </p:nvPr>
        </p:nvSpPr>
        <p:spPr/>
        <p:txBody>
          <a:bodyPr/>
          <a:lstStyle/>
          <a:p>
            <a:fld id="{0ABB6398-0468-4877-BFC8-96AA96248974}" type="slidenum">
              <a:rPr lang="en-US" smtClean="0"/>
              <a:pPr/>
              <a:t>17</a:t>
            </a:fld>
            <a:endParaRPr lang="en-US"/>
          </a:p>
        </p:txBody>
      </p:sp>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ar-EG" b="1" dirty="0"/>
          </a:p>
        </p:txBody>
      </p:sp>
      <p:sp>
        <p:nvSpPr>
          <p:cNvPr id="3" name="Content Placeholder 2"/>
          <p:cNvSpPr>
            <a:spLocks noGrp="1"/>
          </p:cNvSpPr>
          <p:nvPr>
            <p:ph idx="1"/>
          </p:nvPr>
        </p:nvSpPr>
        <p:spPr/>
        <p:txBody>
          <a:bodyPr/>
          <a:lstStyle/>
          <a:p>
            <a:pPr algn="l" rtl="0">
              <a:buFont typeface="Arial" pitchFamily="34" charset="0"/>
              <a:buChar char="•"/>
            </a:pPr>
            <a:r>
              <a:rPr lang="en-US" sz="2800" b="1" dirty="0" smtClean="0"/>
              <a:t> </a:t>
            </a:r>
            <a:r>
              <a:rPr lang="en-US" sz="3200" b="1" dirty="0" smtClean="0"/>
              <a:t>The main life threatening conditions were severe pre </a:t>
            </a:r>
            <a:r>
              <a:rPr lang="en-US" sz="3200" b="1" dirty="0" err="1" smtClean="0"/>
              <a:t>eclampsia</a:t>
            </a:r>
            <a:r>
              <a:rPr lang="en-US" sz="3200" b="1" dirty="0" smtClean="0"/>
              <a:t>, severe hemorrhage, </a:t>
            </a:r>
            <a:r>
              <a:rPr lang="en-US" sz="3200" b="1" dirty="0" err="1" smtClean="0"/>
              <a:t>eclampsia</a:t>
            </a:r>
            <a:r>
              <a:rPr lang="en-US" sz="3200" b="1" dirty="0" smtClean="0"/>
              <a:t> and sepsis.</a:t>
            </a:r>
          </a:p>
          <a:p>
            <a:pPr algn="l" rtl="0">
              <a:buFont typeface="Arial" pitchFamily="34" charset="0"/>
              <a:buChar char="•"/>
            </a:pPr>
            <a:endParaRPr lang="en-US" sz="3200" b="1" dirty="0" smtClean="0"/>
          </a:p>
          <a:p>
            <a:pPr algn="l" rtl="0">
              <a:buFont typeface="Arial" pitchFamily="34" charset="0"/>
              <a:buChar char="•"/>
            </a:pPr>
            <a:r>
              <a:rPr lang="en-US" sz="3200" b="1" dirty="0" smtClean="0"/>
              <a:t>More than 80% of cases went through critical Intervention such as ICU, blood products and </a:t>
            </a:r>
            <a:r>
              <a:rPr lang="en-US" sz="3200" b="1" dirty="0" err="1" smtClean="0"/>
              <a:t>laparotomy</a:t>
            </a:r>
            <a:r>
              <a:rPr lang="en-US" sz="3200" b="1" dirty="0" smtClean="0"/>
              <a:t> (87.8). </a:t>
            </a:r>
          </a:p>
          <a:p>
            <a:pPr algn="l" rtl="0"/>
            <a:endParaRPr lang="en-US" sz="2800" b="1" dirty="0" smtClean="0"/>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5" name="Date Placeholder 4"/>
          <p:cNvSpPr>
            <a:spLocks noGrp="1"/>
          </p:cNvSpPr>
          <p:nvPr>
            <p:ph type="dt" sz="half" idx="10"/>
          </p:nvPr>
        </p:nvSpPr>
        <p:spPr/>
        <p:txBody>
          <a:bodyPr/>
          <a:lstStyle/>
          <a:p>
            <a:fld id="{D506DDF0-5BA9-4F6B-8807-80BA8B2A5250}" type="datetime1">
              <a:rPr lang="en-US" smtClean="0"/>
              <a:pPr/>
              <a:t>11/18/2014</a:t>
            </a:fld>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18</a:t>
            </a:fld>
            <a:endParaRPr lang="en-US"/>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ar-EG" b="1" dirty="0"/>
          </a:p>
        </p:txBody>
      </p:sp>
      <p:sp>
        <p:nvSpPr>
          <p:cNvPr id="3" name="Content Placeholder 2"/>
          <p:cNvSpPr>
            <a:spLocks noGrp="1"/>
          </p:cNvSpPr>
          <p:nvPr>
            <p:ph idx="1"/>
          </p:nvPr>
        </p:nvSpPr>
        <p:spPr>
          <a:xfrm>
            <a:off x="350838" y="685800"/>
            <a:ext cx="8431212" cy="5257800"/>
          </a:xfrm>
        </p:spPr>
        <p:txBody>
          <a:bodyPr/>
          <a:lstStyle/>
          <a:p>
            <a:pPr algn="l" rtl="0">
              <a:buFont typeface="Arial" pitchFamily="34" charset="0"/>
              <a:buChar char="•"/>
            </a:pPr>
            <a:r>
              <a:rPr lang="en-US" b="1" dirty="0" smtClean="0"/>
              <a:t> </a:t>
            </a:r>
            <a:r>
              <a:rPr lang="en-US" sz="3200" b="1" dirty="0" smtClean="0"/>
              <a:t>79% of cases experienced organs dysfunction.</a:t>
            </a:r>
          </a:p>
          <a:p>
            <a:pPr algn="l" rtl="0"/>
            <a:endParaRPr lang="en-US" sz="3200" b="1" dirty="0" smtClean="0"/>
          </a:p>
          <a:p>
            <a:pPr algn="l" rtl="0">
              <a:buFont typeface="Arial" pitchFamily="34" charset="0"/>
              <a:buChar char="•"/>
            </a:pPr>
            <a:r>
              <a:rPr lang="en-US" sz="3200" b="1" dirty="0" smtClean="0"/>
              <a:t>5%  of women with life threatening conditions were died.</a:t>
            </a:r>
          </a:p>
          <a:p>
            <a:pPr algn="l" rtl="0">
              <a:buFont typeface="Arial" pitchFamily="34" charset="0"/>
              <a:buChar char="•"/>
            </a:pPr>
            <a:endParaRPr lang="en-US" sz="3200" b="1" dirty="0" smtClean="0"/>
          </a:p>
          <a:p>
            <a:pPr algn="l" rtl="0">
              <a:buFont typeface="Arial" pitchFamily="34" charset="0"/>
              <a:buChar char="•"/>
            </a:pPr>
            <a:r>
              <a:rPr lang="en-US" sz="3200" b="1" dirty="0" smtClean="0"/>
              <a:t>Also, study revealed several issues regarding quality of obstetric care that need urgent attention and improvement to reduce maternal morbidity. </a:t>
            </a:r>
          </a:p>
          <a:p>
            <a:pPr algn="l" rtl="0"/>
            <a:r>
              <a:rPr lang="en-US" b="1" dirty="0" smtClean="0"/>
              <a:t>.</a:t>
            </a:r>
          </a:p>
          <a:p>
            <a:pPr algn="l" rtl="0"/>
            <a:endParaRPr lang="en-US" b="1" dirty="0" smtClean="0"/>
          </a:p>
          <a:p>
            <a:pPr algn="l" rtl="0"/>
            <a:endParaRPr lang="ar-EG" b="1" dirty="0" smtClean="0"/>
          </a:p>
          <a:p>
            <a:pPr algn="l" rtl="0"/>
            <a:endParaRPr lang="ar-EG" dirty="0"/>
          </a:p>
        </p:txBody>
      </p:sp>
      <p:sp>
        <p:nvSpPr>
          <p:cNvPr id="4" name="Date Placeholder 3"/>
          <p:cNvSpPr>
            <a:spLocks noGrp="1"/>
          </p:cNvSpPr>
          <p:nvPr>
            <p:ph type="dt" sz="half" idx="10"/>
          </p:nvPr>
        </p:nvSpPr>
        <p:spPr/>
        <p:txBody>
          <a:bodyPr/>
          <a:lstStyle/>
          <a:p>
            <a:fld id="{FBD747BA-C302-43B0-A662-EB137C998301}" type="datetime1">
              <a:rPr lang="en-US" smtClean="0"/>
              <a:pPr/>
              <a:t>11/18/2014</a:t>
            </a:fld>
            <a:endParaRPr lang="en-US"/>
          </a:p>
        </p:txBody>
      </p:sp>
      <p:sp>
        <p:nvSpPr>
          <p:cNvPr id="5" name="Footer Placeholder 4"/>
          <p:cNvSpPr>
            <a:spLocks noGrp="1"/>
          </p:cNvSpPr>
          <p:nvPr>
            <p:ph type="ftr" sz="quarter" idx="11"/>
          </p:nvPr>
        </p:nvSpPr>
        <p:spPr/>
        <p:txBody>
          <a:bodyPr/>
          <a:lstStyle/>
          <a:p>
            <a:r>
              <a:rPr lang="en-US" smtClean="0"/>
              <a:t>Nursing &amp; Healthcare, Nov.17-19,2014, Chicago, USA</a:t>
            </a:r>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19</a:t>
            </a:fld>
            <a:endParaRPr lang="en-US"/>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Nursing &amp; Healthcare, Nov.17-19,2014, Chicago, USA</a:t>
            </a:r>
            <a:endParaRPr lang="en-US"/>
          </a:p>
        </p:txBody>
      </p:sp>
      <p:sp>
        <p:nvSpPr>
          <p:cNvPr id="10242" name="Rectangle 2"/>
          <p:cNvSpPr>
            <a:spLocks noGrp="1" noChangeArrowheads="1"/>
          </p:cNvSpPr>
          <p:nvPr>
            <p:ph type="title"/>
          </p:nvPr>
        </p:nvSpPr>
        <p:spPr/>
        <p:txBody>
          <a:bodyPr/>
          <a:lstStyle/>
          <a:p>
            <a:r>
              <a:rPr lang="en-US" dirty="0" smtClean="0"/>
              <a:t>Train bridge reflection on the Nile, </a:t>
            </a:r>
            <a:r>
              <a:rPr lang="en-US" dirty="0" err="1" smtClean="0"/>
              <a:t>Mansoura</a:t>
            </a:r>
            <a:endParaRPr lang="en-US" dirty="0"/>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a:spcAft>
                <a:spcPct val="75000"/>
              </a:spcAft>
              <a:buClr>
                <a:srgbClr val="FF9900"/>
              </a:buClr>
              <a:buFontTx/>
              <a:buChar char="•"/>
            </a:pPr>
            <a:endParaRPr lang="en-US" sz="2800" dirty="0"/>
          </a:p>
        </p:txBody>
      </p:sp>
      <p:pic>
        <p:nvPicPr>
          <p:cNvPr id="10246" name="Picture 6" descr="C:\Users\Compu home\Desktop\4958940672_fe74aa4bf8_z.jpg"/>
          <p:cNvPicPr>
            <a:picLocks noChangeAspect="1" noChangeArrowheads="1"/>
          </p:cNvPicPr>
          <p:nvPr/>
        </p:nvPicPr>
        <p:blipFill>
          <a:blip r:embed="rId3"/>
          <a:srcRect/>
          <a:stretch>
            <a:fillRect/>
          </a:stretch>
        </p:blipFill>
        <p:spPr bwMode="auto">
          <a:xfrm>
            <a:off x="518160" y="746760"/>
            <a:ext cx="7833360" cy="3642360"/>
          </a:xfrm>
          <a:prstGeom prst="rect">
            <a:avLst/>
          </a:prstGeom>
          <a:noFill/>
        </p:spPr>
      </p:pic>
      <p:pic>
        <p:nvPicPr>
          <p:cNvPr id="10247" name="Picture 7" descr="C:\Users\Compu home\Desktop\images.jpg"/>
          <p:cNvPicPr>
            <a:picLocks noChangeAspect="1" noChangeArrowheads="1"/>
          </p:cNvPicPr>
          <p:nvPr/>
        </p:nvPicPr>
        <p:blipFill>
          <a:blip r:embed="rId4"/>
          <a:srcRect/>
          <a:stretch>
            <a:fillRect/>
          </a:stretch>
        </p:blipFill>
        <p:spPr bwMode="auto">
          <a:xfrm>
            <a:off x="4587240" y="4401502"/>
            <a:ext cx="3915727" cy="1743075"/>
          </a:xfrm>
          <a:prstGeom prst="rect">
            <a:avLst/>
          </a:prstGeom>
          <a:noFill/>
        </p:spPr>
      </p:pic>
      <p:pic>
        <p:nvPicPr>
          <p:cNvPr id="10248" name="Picture 8" descr="C:\Users\Compu home\Desktop\download.jpg"/>
          <p:cNvPicPr>
            <a:picLocks noChangeAspect="1" noChangeArrowheads="1"/>
          </p:cNvPicPr>
          <p:nvPr/>
        </p:nvPicPr>
        <p:blipFill>
          <a:blip r:embed="rId5"/>
          <a:srcRect/>
          <a:stretch>
            <a:fillRect/>
          </a:stretch>
        </p:blipFill>
        <p:spPr bwMode="auto">
          <a:xfrm>
            <a:off x="671512" y="4355782"/>
            <a:ext cx="3976688" cy="1743075"/>
          </a:xfrm>
          <a:prstGeom prst="rect">
            <a:avLst/>
          </a:prstGeom>
          <a:noFill/>
        </p:spPr>
      </p:pic>
      <p:pic>
        <p:nvPicPr>
          <p:cNvPr id="10250" name="Picture 10" descr="C:\Users\Compu home\Desktop\kep_gallerythumb1.jpg"/>
          <p:cNvPicPr>
            <a:picLocks noChangeAspect="1" noChangeArrowheads="1"/>
          </p:cNvPicPr>
          <p:nvPr/>
        </p:nvPicPr>
        <p:blipFill>
          <a:blip r:embed="rId6" cstate="print"/>
          <a:srcRect/>
          <a:stretch>
            <a:fillRect/>
          </a:stretch>
        </p:blipFill>
        <p:spPr bwMode="auto">
          <a:xfrm>
            <a:off x="10934700" y="1540764"/>
            <a:ext cx="563880" cy="423672"/>
          </a:xfrm>
          <a:prstGeom prst="rect">
            <a:avLst/>
          </a:prstGeom>
          <a:noFill/>
        </p:spPr>
      </p:pic>
      <p:sp>
        <p:nvSpPr>
          <p:cNvPr id="10" name="Date Placeholder 9"/>
          <p:cNvSpPr>
            <a:spLocks noGrp="1"/>
          </p:cNvSpPr>
          <p:nvPr>
            <p:ph type="dt" sz="half" idx="10"/>
          </p:nvPr>
        </p:nvSpPr>
        <p:spPr/>
        <p:txBody>
          <a:bodyPr/>
          <a:lstStyle/>
          <a:p>
            <a:fld id="{088845AF-43F5-4AE1-9B28-EBFB68300FF0}" type="datetime1">
              <a:rPr lang="en-US" smtClean="0"/>
              <a:pPr/>
              <a:t>11/18/2014</a:t>
            </a:fld>
            <a:endParaRPr lang="en-US"/>
          </a:p>
        </p:txBody>
      </p:sp>
      <p:sp>
        <p:nvSpPr>
          <p:cNvPr id="11" name="Slide Number Placeholder 10"/>
          <p:cNvSpPr>
            <a:spLocks noGrp="1"/>
          </p:cNvSpPr>
          <p:nvPr>
            <p:ph type="sldNum" sz="quarter" idx="12"/>
          </p:nvPr>
        </p:nvSpPr>
        <p:spPr/>
        <p:txBody>
          <a:bodyPr/>
          <a:lstStyle/>
          <a:p>
            <a:fld id="{0ABB6398-0468-4877-BFC8-96AA96248974}" type="slidenum">
              <a:rPr lang="en-US" smtClean="0"/>
              <a:pPr/>
              <a:t>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nodePh="1">
                                  <p:stCondLst>
                                    <p:cond delay="0"/>
                                  </p:stCondLst>
                                  <p:endCondLst>
                                    <p:cond evt="begin" delay="0">
                                      <p:tn val="5"/>
                                    </p:cond>
                                  </p:end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ar-EG" dirty="0"/>
          </a:p>
        </p:txBody>
      </p:sp>
      <p:sp>
        <p:nvSpPr>
          <p:cNvPr id="3" name="Content Placeholder 2"/>
          <p:cNvSpPr>
            <a:spLocks noGrp="1"/>
          </p:cNvSpPr>
          <p:nvPr>
            <p:ph idx="1"/>
          </p:nvPr>
        </p:nvSpPr>
        <p:spPr/>
        <p:txBody>
          <a:bodyPr/>
          <a:lstStyle/>
          <a:p>
            <a:pPr algn="l" rtl="0">
              <a:buFont typeface="Arial" pitchFamily="34" charset="0"/>
              <a:buChar char="•"/>
            </a:pPr>
            <a:r>
              <a:rPr lang="en-US" sz="3200" b="1" dirty="0" smtClean="0"/>
              <a:t>WHO auditing tool providing a thorough evaluation of the quality of healthcare and suggesting improvements in maternal outcomes. </a:t>
            </a:r>
          </a:p>
          <a:p>
            <a:pPr algn="l" rtl="0">
              <a:buFont typeface="Arial" pitchFamily="34" charset="0"/>
              <a:buChar char="•"/>
            </a:pPr>
            <a:endParaRPr lang="en-US" sz="3200" b="1" dirty="0" smtClean="0"/>
          </a:p>
          <a:p>
            <a:pPr algn="l" rtl="0">
              <a:buFont typeface="Arial" pitchFamily="34" charset="0"/>
              <a:buChar char="•"/>
            </a:pPr>
            <a:r>
              <a:rPr lang="en-US" sz="3200" b="1" dirty="0" smtClean="0"/>
              <a:t>The results may help establish public healthcare policies and strategies aimed at tackling the issue of maternal morbidity and mortality. </a:t>
            </a:r>
          </a:p>
          <a:p>
            <a:pPr algn="l" rtl="0"/>
            <a:r>
              <a:rPr lang="en-US" sz="2800" b="1" dirty="0" smtClean="0"/>
              <a:t>  </a:t>
            </a:r>
          </a:p>
          <a:p>
            <a:pPr algn="l" rtl="0"/>
            <a:endParaRPr lang="ar-EG" dirty="0"/>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5" name="Date Placeholder 4"/>
          <p:cNvSpPr>
            <a:spLocks noGrp="1"/>
          </p:cNvSpPr>
          <p:nvPr>
            <p:ph type="dt" sz="half" idx="10"/>
          </p:nvPr>
        </p:nvSpPr>
        <p:spPr/>
        <p:txBody>
          <a:bodyPr/>
          <a:lstStyle/>
          <a:p>
            <a:fld id="{796D8C7E-0620-4B75-B238-C632B873B01D}" type="datetime1">
              <a:rPr lang="en-US" smtClean="0"/>
              <a:pPr/>
              <a:t>11/18/2014</a:t>
            </a:fld>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20</a:t>
            </a:fld>
            <a:endParaRPr lang="en-US"/>
          </a:p>
        </p:txBody>
      </p:sp>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pPr algn="l" rtl="0">
              <a:buFont typeface="Arial" pitchFamily="34" charset="0"/>
              <a:buChar char="•"/>
            </a:pPr>
            <a:r>
              <a:rPr lang="en-US" sz="3200" b="1" dirty="0" smtClean="0"/>
              <a:t>Qualitative prospective studies should be conducted to acquire further information on the profile of cases and on the risk factors for MNM.</a:t>
            </a:r>
          </a:p>
          <a:p>
            <a:pPr algn="l" rtl="0">
              <a:buFont typeface="Arial" pitchFamily="34" charset="0"/>
              <a:buChar char="•"/>
            </a:pPr>
            <a:endParaRPr lang="en-US" sz="3200" b="1" dirty="0" smtClean="0"/>
          </a:p>
          <a:p>
            <a:pPr algn="l" rtl="0">
              <a:buFont typeface="Arial" pitchFamily="34" charset="0"/>
              <a:buChar char="•"/>
            </a:pPr>
            <a:r>
              <a:rPr lang="en-US" sz="3200" b="1" dirty="0" smtClean="0"/>
              <a:t> Applying standardized protocols and guidelines in emergency and admission rooms.</a:t>
            </a:r>
          </a:p>
          <a:p>
            <a:pPr algn="l" rtl="0"/>
            <a:endParaRPr lang="en-US" dirty="0" smtClean="0"/>
          </a:p>
          <a:p>
            <a:pPr algn="l" rtl="0"/>
            <a:r>
              <a:rPr lang="en-US" dirty="0" smtClean="0"/>
              <a:t> </a:t>
            </a:r>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en-US" dirty="0" smtClean="0"/>
          </a:p>
          <a:p>
            <a:pPr algn="l" rtl="0"/>
            <a:endParaRPr lang="ar-EG" dirty="0"/>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5" name="Date Placeholder 4"/>
          <p:cNvSpPr>
            <a:spLocks noGrp="1"/>
          </p:cNvSpPr>
          <p:nvPr>
            <p:ph type="dt" sz="half" idx="10"/>
          </p:nvPr>
        </p:nvSpPr>
        <p:spPr/>
        <p:txBody>
          <a:bodyPr/>
          <a:lstStyle/>
          <a:p>
            <a:fld id="{65140948-088C-419A-8DA8-FE5511D2564D}" type="datetime1">
              <a:rPr lang="en-US" smtClean="0"/>
              <a:pPr/>
              <a:t>11/18/2014</a:t>
            </a:fld>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21</a:t>
            </a:fld>
            <a:endParaRPr lang="en-US"/>
          </a:p>
        </p:txBody>
      </p:sp>
    </p:spTree>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solidFill>
                <a:latin typeface="+mn-lt"/>
              </a:rPr>
              <a:t>Thank you from Egypt</a:t>
            </a:r>
            <a:endParaRPr lang="ar-EG" b="1" dirty="0">
              <a:solidFill>
                <a:schemeClr val="accent6"/>
              </a:solidFill>
              <a:latin typeface="+mn-lt"/>
            </a:endParaRPr>
          </a:p>
        </p:txBody>
      </p:sp>
      <p:sp>
        <p:nvSpPr>
          <p:cNvPr id="3" name="Content Placeholder 2"/>
          <p:cNvSpPr>
            <a:spLocks noGrp="1"/>
          </p:cNvSpPr>
          <p:nvPr>
            <p:ph idx="1"/>
          </p:nvPr>
        </p:nvSpPr>
        <p:spPr/>
        <p:txBody>
          <a:bodyPr/>
          <a:lstStyle/>
          <a:p>
            <a:r>
              <a:rPr lang="en-US" dirty="0" smtClean="0"/>
              <a:t>P</a:t>
            </a:r>
            <a:endParaRPr lang="ar-EG" dirty="0"/>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5" name="Date Placeholder 4"/>
          <p:cNvSpPr>
            <a:spLocks noGrp="1"/>
          </p:cNvSpPr>
          <p:nvPr>
            <p:ph type="dt" sz="half" idx="10"/>
          </p:nvPr>
        </p:nvSpPr>
        <p:spPr/>
        <p:txBody>
          <a:bodyPr/>
          <a:lstStyle/>
          <a:p>
            <a:fld id="{5FC9CDF6-DED5-4356-A7CB-4B8E5B2BC86A}" type="datetime1">
              <a:rPr lang="en-US" smtClean="0"/>
              <a:pPr/>
              <a:t>11/18/2014</a:t>
            </a:fld>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22</a:t>
            </a:fld>
            <a:endParaRPr lang="en-US"/>
          </a:p>
        </p:txBody>
      </p:sp>
      <p:pic>
        <p:nvPicPr>
          <p:cNvPr id="1029" name="Picture 5" descr="C:\Users\Compu home\Desktop\thank-you-image.jpg"/>
          <p:cNvPicPr>
            <a:picLocks noChangeAspect="1" noChangeArrowheads="1"/>
          </p:cNvPicPr>
          <p:nvPr/>
        </p:nvPicPr>
        <p:blipFill>
          <a:blip r:embed="rId2"/>
          <a:srcRect/>
          <a:stretch>
            <a:fillRect/>
          </a:stretch>
        </p:blipFill>
        <p:spPr bwMode="auto">
          <a:xfrm>
            <a:off x="4648200" y="0"/>
            <a:ext cx="4495800" cy="6096000"/>
          </a:xfrm>
          <a:prstGeom prst="rect">
            <a:avLst/>
          </a:prstGeom>
          <a:noFill/>
        </p:spPr>
      </p:pic>
      <p:pic>
        <p:nvPicPr>
          <p:cNvPr id="1030" name="Picture 6" descr="C:\Users\Compu home\Desktop\EgyptianThankYou.gif"/>
          <p:cNvPicPr>
            <a:picLocks noChangeAspect="1" noChangeArrowheads="1" noCrop="1"/>
          </p:cNvPicPr>
          <p:nvPr/>
        </p:nvPicPr>
        <p:blipFill>
          <a:blip r:embed="rId3"/>
          <a:srcRect/>
          <a:stretch>
            <a:fillRect/>
          </a:stretch>
        </p:blipFill>
        <p:spPr bwMode="auto">
          <a:xfrm>
            <a:off x="371474" y="658812"/>
            <a:ext cx="4490085" cy="5513387"/>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2" y="73025"/>
            <a:ext cx="8929687" cy="609600"/>
          </a:xfrm>
        </p:spPr>
        <p:txBody>
          <a:bodyPr/>
          <a:lstStyle/>
          <a:p>
            <a:r>
              <a:rPr lang="en-US" sz="2800" b="1" dirty="0" smtClean="0"/>
              <a:t>University Campus, Hospital, Nursing Conference</a:t>
            </a:r>
            <a:endParaRPr lang="ar-EG" sz="2800" b="1" dirty="0"/>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pic>
        <p:nvPicPr>
          <p:cNvPr id="5" name="Picture 7" descr="C:\Users\Compu home\Desktop\Mansoura-University22.jpg"/>
          <p:cNvPicPr>
            <a:picLocks noChangeAspect="1" noChangeArrowheads="1"/>
          </p:cNvPicPr>
          <p:nvPr/>
        </p:nvPicPr>
        <p:blipFill>
          <a:blip r:embed="rId2"/>
          <a:srcRect/>
          <a:stretch>
            <a:fillRect/>
          </a:stretch>
        </p:blipFill>
        <p:spPr bwMode="auto">
          <a:xfrm>
            <a:off x="4191000" y="624840"/>
            <a:ext cx="4953000" cy="5532120"/>
          </a:xfrm>
          <a:prstGeom prst="rect">
            <a:avLst/>
          </a:prstGeom>
          <a:noFill/>
        </p:spPr>
      </p:pic>
      <p:pic>
        <p:nvPicPr>
          <p:cNvPr id="6" name="Picture 6" descr="C:\Users\Compu home\Desktop\10_9_Mansoura-University-Hospital.jpg"/>
          <p:cNvPicPr>
            <a:picLocks noGrp="1" noChangeAspect="1" noChangeArrowheads="1"/>
          </p:cNvPicPr>
          <p:nvPr>
            <p:ph idx="1"/>
          </p:nvPr>
        </p:nvPicPr>
        <p:blipFill>
          <a:blip r:embed="rId3"/>
          <a:srcRect/>
          <a:stretch>
            <a:fillRect/>
          </a:stretch>
        </p:blipFill>
        <p:spPr bwMode="auto">
          <a:xfrm>
            <a:off x="0" y="784860"/>
            <a:ext cx="4154964" cy="5341620"/>
          </a:xfrm>
          <a:prstGeom prst="rect">
            <a:avLst/>
          </a:prstGeom>
          <a:noFill/>
        </p:spPr>
      </p:pic>
      <p:sp>
        <p:nvSpPr>
          <p:cNvPr id="8" name="Date Placeholder 7"/>
          <p:cNvSpPr>
            <a:spLocks noGrp="1"/>
          </p:cNvSpPr>
          <p:nvPr>
            <p:ph type="dt" sz="half" idx="10"/>
          </p:nvPr>
        </p:nvSpPr>
        <p:spPr/>
        <p:txBody>
          <a:bodyPr/>
          <a:lstStyle/>
          <a:p>
            <a:fld id="{7DF26499-E90E-416D-9E04-2D1638271D92}" type="datetime1">
              <a:rPr lang="en-US" smtClean="0"/>
              <a:pPr/>
              <a:t>11/18/2014</a:t>
            </a:fld>
            <a:endParaRPr lang="en-US"/>
          </a:p>
        </p:txBody>
      </p:sp>
      <p:sp>
        <p:nvSpPr>
          <p:cNvPr id="9" name="Slide Number Placeholder 8"/>
          <p:cNvSpPr>
            <a:spLocks noGrp="1"/>
          </p:cNvSpPr>
          <p:nvPr>
            <p:ph type="sldNum" sz="quarter" idx="12"/>
          </p:nvPr>
        </p:nvSpPr>
        <p:spPr/>
        <p:txBody>
          <a:bodyPr/>
          <a:lstStyle/>
          <a:p>
            <a:fld id="{0ABB6398-0468-4877-BFC8-96AA96248974}" type="slidenum">
              <a:rPr lang="en-US" smtClean="0"/>
              <a:pPr/>
              <a:t>3</a:t>
            </a:fld>
            <a:endParaRPr lang="en-US"/>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Nursing &amp; Healthcare, Nov.17-19,2014, Chicago, USA</a:t>
            </a:r>
            <a:endParaRPr lang="en-US"/>
          </a:p>
        </p:txBody>
      </p:sp>
      <p:sp>
        <p:nvSpPr>
          <p:cNvPr id="16386" name="Rectangle 2"/>
          <p:cNvSpPr>
            <a:spLocks noGrp="1" noChangeArrowheads="1"/>
          </p:cNvSpPr>
          <p:nvPr>
            <p:ph type="title"/>
          </p:nvPr>
        </p:nvSpPr>
        <p:spPr>
          <a:xfrm>
            <a:off x="214313" y="213359"/>
            <a:ext cx="8229600" cy="469265"/>
          </a:xfrm>
        </p:spPr>
        <p:txBody>
          <a:bodyPr/>
          <a:lstStyle/>
          <a:p>
            <a:r>
              <a:rPr lang="en-US" b="1" dirty="0"/>
              <a:t>Introduction  and background</a:t>
            </a:r>
            <a:r>
              <a:rPr lang="en-US" dirty="0"/>
              <a:t/>
            </a:r>
            <a:br>
              <a:rPr lang="en-US" dirty="0"/>
            </a:br>
            <a:r>
              <a:rPr lang="en-US" dirty="0"/>
              <a:t>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algn="just" rtl="0">
              <a:spcAft>
                <a:spcPct val="75000"/>
              </a:spcAft>
              <a:buClr>
                <a:srgbClr val="FF9900"/>
              </a:buClr>
              <a:buFontTx/>
              <a:buChar char="•"/>
            </a:pPr>
            <a:r>
              <a:rPr lang="en-US" sz="3200" b="1" dirty="0">
                <a:solidFill>
                  <a:schemeClr val="tx1"/>
                </a:solidFill>
                <a:latin typeface="+mn-lt"/>
                <a:ea typeface="+mn-ea"/>
                <a:cs typeface="+mn-cs"/>
              </a:rPr>
              <a:t>Maternal mortality is estimated at 287 000 women died in 2010. </a:t>
            </a:r>
            <a:endParaRPr lang="en-US" sz="3200" b="1" dirty="0" smtClean="0">
              <a:solidFill>
                <a:schemeClr val="tx1"/>
              </a:solidFill>
              <a:latin typeface="+mn-lt"/>
              <a:ea typeface="+mn-ea"/>
              <a:cs typeface="+mn-cs"/>
            </a:endParaRPr>
          </a:p>
          <a:p>
            <a:pPr marL="233363" indent="-233363" algn="just" rtl="0">
              <a:spcAft>
                <a:spcPct val="75000"/>
              </a:spcAft>
              <a:buClr>
                <a:srgbClr val="FF9900"/>
              </a:buClr>
              <a:buFontTx/>
              <a:buChar char="•"/>
            </a:pPr>
            <a:r>
              <a:rPr lang="en-US" sz="3200" b="1" dirty="0" smtClean="0"/>
              <a:t>WHO  reports that 10-15 million women experience sever illness and disabilities</a:t>
            </a:r>
          </a:p>
          <a:p>
            <a:pPr marL="233363" indent="-233363" algn="just" rtl="0">
              <a:spcAft>
                <a:spcPct val="75000"/>
              </a:spcAft>
              <a:buClr>
                <a:srgbClr val="FF9900"/>
              </a:buClr>
              <a:buFontTx/>
              <a:buChar char="•"/>
            </a:pPr>
            <a:r>
              <a:rPr lang="en-US" sz="3200" b="1" dirty="0" smtClean="0"/>
              <a:t>Five percent of maternal deaths occur in Arab countries and 390.000 women in Middle East are suffering of severe long lasting complications caused be pregnancy and delivery.</a:t>
            </a:r>
            <a:endParaRPr lang="en-US" sz="3200" b="1" dirty="0" smtClean="0">
              <a:solidFill>
                <a:schemeClr val="tx1"/>
              </a:solidFill>
              <a:latin typeface="+mn-lt"/>
              <a:ea typeface="+mn-ea"/>
              <a:cs typeface="+mn-cs"/>
            </a:endParaRPr>
          </a:p>
        </p:txBody>
      </p:sp>
      <p:sp>
        <p:nvSpPr>
          <p:cNvPr id="6" name="Date Placeholder 5"/>
          <p:cNvSpPr>
            <a:spLocks noGrp="1"/>
          </p:cNvSpPr>
          <p:nvPr>
            <p:ph type="dt" sz="half" idx="10"/>
          </p:nvPr>
        </p:nvSpPr>
        <p:spPr/>
        <p:txBody>
          <a:bodyPr/>
          <a:lstStyle/>
          <a:p>
            <a:fld id="{0F1EC818-1B0A-4191-BA38-3C784A9B3FD5}" type="datetime1">
              <a:rPr lang="en-US" smtClean="0"/>
              <a:pPr/>
              <a:t>11/18/2014</a:t>
            </a:fld>
            <a:endParaRPr lang="en-US"/>
          </a:p>
        </p:txBody>
      </p:sp>
      <p:sp>
        <p:nvSpPr>
          <p:cNvPr id="7" name="Slide Number Placeholder 6"/>
          <p:cNvSpPr>
            <a:spLocks noGrp="1"/>
          </p:cNvSpPr>
          <p:nvPr>
            <p:ph type="sldNum" sz="quarter" idx="12"/>
          </p:nvPr>
        </p:nvSpPr>
        <p:spPr/>
        <p:txBody>
          <a:bodyPr/>
          <a:lstStyle/>
          <a:p>
            <a:fld id="{0ABB6398-0468-4877-BFC8-96AA96248974}" type="slidenum">
              <a:rPr lang="en-US" smtClean="0"/>
              <a:pPr/>
              <a:t>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350838" y="731520"/>
            <a:ext cx="8431212" cy="5212080"/>
          </a:xfrm>
        </p:spPr>
        <p:txBody>
          <a:bodyPr/>
          <a:lstStyle/>
          <a:p>
            <a:pPr algn="l" rtl="0">
              <a:buFont typeface="Arial" pitchFamily="34" charset="0"/>
              <a:buChar char="•"/>
            </a:pPr>
            <a:r>
              <a:rPr lang="en-US" sz="2800" b="1" dirty="0" smtClean="0"/>
              <a:t>O</a:t>
            </a:r>
            <a:r>
              <a:rPr lang="en-US" sz="2800" b="1" dirty="0" smtClean="0">
                <a:solidFill>
                  <a:schemeClr val="tx1"/>
                </a:solidFill>
                <a:latin typeface="+mn-lt"/>
                <a:ea typeface="+mn-ea"/>
                <a:cs typeface="+mn-cs"/>
              </a:rPr>
              <a:t>ne </a:t>
            </a:r>
            <a:r>
              <a:rPr lang="en-US" sz="2800" b="1" dirty="0">
                <a:solidFill>
                  <a:schemeClr val="tx1"/>
                </a:solidFill>
                <a:latin typeface="+mn-lt"/>
                <a:ea typeface="+mn-ea"/>
                <a:cs typeface="+mn-cs"/>
              </a:rPr>
              <a:t>of the Millennium Development Goals is to reduce </a:t>
            </a:r>
            <a:r>
              <a:rPr lang="en-US" sz="2800" b="1" dirty="0" smtClean="0">
                <a:solidFill>
                  <a:schemeClr val="tx1"/>
                </a:solidFill>
                <a:latin typeface="+mn-lt"/>
                <a:ea typeface="+mn-ea"/>
                <a:cs typeface="+mn-cs"/>
              </a:rPr>
              <a:t> </a:t>
            </a:r>
            <a:r>
              <a:rPr lang="en-US" sz="2800" b="1" dirty="0">
                <a:solidFill>
                  <a:schemeClr val="tx1"/>
                </a:solidFill>
                <a:latin typeface="+mn-lt"/>
                <a:ea typeface="+mn-ea"/>
                <a:cs typeface="+mn-cs"/>
              </a:rPr>
              <a:t>maternal mortality ratio by 3/4 by 2015 especially in the sub-Saharan areas where the problem is more tragically</a:t>
            </a:r>
            <a:r>
              <a:rPr lang="en-US" sz="2800" b="1" dirty="0" smtClean="0">
                <a:solidFill>
                  <a:schemeClr val="tx1"/>
                </a:solidFill>
                <a:latin typeface="+mn-lt"/>
                <a:ea typeface="+mn-ea"/>
                <a:cs typeface="+mn-cs"/>
              </a:rPr>
              <a:t>.</a:t>
            </a:r>
          </a:p>
          <a:p>
            <a:pPr algn="l" rtl="0">
              <a:buFont typeface="Arial" pitchFamily="34" charset="0"/>
              <a:buChar char="•"/>
            </a:pPr>
            <a:endParaRPr lang="en-US" sz="2800" b="1" dirty="0" smtClean="0"/>
          </a:p>
          <a:p>
            <a:pPr algn="l" rtl="0">
              <a:buFont typeface="Arial" pitchFamily="34" charset="0"/>
              <a:buChar char="•"/>
            </a:pPr>
            <a:r>
              <a:rPr lang="en-US" sz="2800" b="1" dirty="0" smtClean="0">
                <a:solidFill>
                  <a:schemeClr val="tx1"/>
                </a:solidFill>
                <a:latin typeface="+mn-lt"/>
                <a:ea typeface="+mn-ea"/>
                <a:cs typeface="+mn-cs"/>
              </a:rPr>
              <a:t>Recently Maternal Near Miss (MNM) indicator </a:t>
            </a:r>
            <a:r>
              <a:rPr lang="en-US" sz="2800" b="1" dirty="0" smtClean="0"/>
              <a:t>is increasingly being recognized as a potentially useful tool in assessing the quality of healthcare as it reflects the scope of complications during pregnancy and childbirth. </a:t>
            </a:r>
            <a:endParaRPr lang="ar-EG" dirty="0"/>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5" name="Date Placeholder 4"/>
          <p:cNvSpPr>
            <a:spLocks noGrp="1"/>
          </p:cNvSpPr>
          <p:nvPr>
            <p:ph type="dt" sz="half" idx="10"/>
          </p:nvPr>
        </p:nvSpPr>
        <p:spPr/>
        <p:txBody>
          <a:bodyPr/>
          <a:lstStyle/>
          <a:p>
            <a:fld id="{9ADA9BCF-8D62-4A18-99DC-B206280A59A6}" type="datetime1">
              <a:rPr lang="en-US" smtClean="0"/>
              <a:pPr/>
              <a:t>11/18/2014</a:t>
            </a:fld>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5</a:t>
            </a:fld>
            <a:endParaRPr lang="en-US"/>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pPr algn="just" rtl="0"/>
            <a:r>
              <a:rPr lang="en-US" sz="4400" dirty="0" smtClean="0"/>
              <a:t>Maternal Near Miss  (MNM)  Is “a woman who nearly died but survived a complication that occurred during pregnancy, childbirth or within 42 days of termination of pregnancy”. WHO</a:t>
            </a:r>
            <a:endParaRPr lang="ar-EG" sz="4400" b="1" dirty="0"/>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5" name="Date Placeholder 4"/>
          <p:cNvSpPr>
            <a:spLocks noGrp="1"/>
          </p:cNvSpPr>
          <p:nvPr>
            <p:ph type="dt" sz="half" idx="10"/>
          </p:nvPr>
        </p:nvSpPr>
        <p:spPr/>
        <p:txBody>
          <a:bodyPr/>
          <a:lstStyle/>
          <a:p>
            <a:fld id="{1AEC1181-6C50-4C9E-890C-CBC8B37FD706}" type="datetime1">
              <a:rPr lang="en-US" smtClean="0"/>
              <a:pPr/>
              <a:t>11/18/2014</a:t>
            </a:fld>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6</a:t>
            </a:fld>
            <a:endParaRPr lang="en-US"/>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l" rtl="0">
              <a:buFont typeface="Arial" pitchFamily="34" charset="0"/>
              <a:buChar char="•"/>
            </a:pPr>
            <a:r>
              <a:rPr lang="en-US" sz="3600" b="1" dirty="0">
                <a:solidFill>
                  <a:schemeClr val="tx1"/>
                </a:solidFill>
                <a:latin typeface="+mn-lt"/>
                <a:ea typeface="+mn-ea"/>
                <a:cs typeface="+mn-cs"/>
              </a:rPr>
              <a:t>Despite all the efforts done by Egyptian government to achieve the Millennium Development goals, </a:t>
            </a:r>
            <a:endParaRPr lang="en-US" sz="3600" b="1" dirty="0" smtClean="0">
              <a:solidFill>
                <a:schemeClr val="tx1"/>
              </a:solidFill>
              <a:latin typeface="+mn-lt"/>
              <a:ea typeface="+mn-ea"/>
              <a:cs typeface="+mn-cs"/>
            </a:endParaRPr>
          </a:p>
          <a:p>
            <a:pPr algn="l" rtl="0">
              <a:buFont typeface="Arial" pitchFamily="34" charset="0"/>
              <a:buChar char="•"/>
            </a:pPr>
            <a:endParaRPr lang="en-US" sz="3600" b="1" dirty="0" smtClean="0"/>
          </a:p>
          <a:p>
            <a:pPr algn="l" rtl="0">
              <a:buFont typeface="Arial" pitchFamily="34" charset="0"/>
              <a:buChar char="•"/>
            </a:pPr>
            <a:r>
              <a:rPr lang="en-US" sz="3600" b="1" dirty="0" smtClean="0">
                <a:solidFill>
                  <a:schemeClr val="tx1"/>
                </a:solidFill>
                <a:latin typeface="+mn-lt"/>
                <a:ea typeface="+mn-ea"/>
                <a:cs typeface="+mn-cs"/>
              </a:rPr>
              <a:t>there </a:t>
            </a:r>
            <a:r>
              <a:rPr lang="en-US" sz="3600" b="1" dirty="0">
                <a:solidFill>
                  <a:schemeClr val="tx1"/>
                </a:solidFill>
                <a:latin typeface="+mn-lt"/>
                <a:ea typeface="+mn-ea"/>
                <a:cs typeface="+mn-cs"/>
              </a:rPr>
              <a:t>is a question regarding the quality of care provided to the Egyptian women during pregnancy and </a:t>
            </a:r>
            <a:r>
              <a:rPr lang="en-US" sz="3600" b="1" dirty="0" smtClean="0">
                <a:solidFill>
                  <a:schemeClr val="tx1"/>
                </a:solidFill>
                <a:latin typeface="+mn-lt"/>
                <a:ea typeface="+mn-ea"/>
                <a:cs typeface="+mn-cs"/>
              </a:rPr>
              <a:t>delivery.   </a:t>
            </a:r>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5" name="Date Placeholder 4"/>
          <p:cNvSpPr>
            <a:spLocks noGrp="1"/>
          </p:cNvSpPr>
          <p:nvPr>
            <p:ph type="dt" sz="half" idx="10"/>
          </p:nvPr>
        </p:nvSpPr>
        <p:spPr/>
        <p:txBody>
          <a:bodyPr/>
          <a:lstStyle/>
          <a:p>
            <a:fld id="{16C49DCD-FC6E-4966-8D6F-9DEF9A50152B}" type="datetime1">
              <a:rPr lang="en-US" smtClean="0"/>
              <a:pPr/>
              <a:t>11/18/2014</a:t>
            </a:fld>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7</a:t>
            </a:fld>
            <a:endParaRPr lang="en-US"/>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Objective  </a:t>
            </a:r>
            <a:endParaRPr lang="ar-EG" sz="4800" b="1" dirty="0"/>
          </a:p>
        </p:txBody>
      </p:sp>
      <p:sp>
        <p:nvSpPr>
          <p:cNvPr id="3" name="Content Placeholder 2"/>
          <p:cNvSpPr>
            <a:spLocks noGrp="1"/>
          </p:cNvSpPr>
          <p:nvPr>
            <p:ph idx="1"/>
          </p:nvPr>
        </p:nvSpPr>
        <p:spPr/>
        <p:txBody>
          <a:bodyPr/>
          <a:lstStyle/>
          <a:p>
            <a:pPr algn="l" rtl="0"/>
            <a:r>
              <a:rPr lang="en-US" sz="4000" dirty="0" smtClean="0">
                <a:solidFill>
                  <a:schemeClr val="tx1"/>
                </a:solidFill>
                <a:latin typeface="+mn-lt"/>
                <a:ea typeface="+mn-ea"/>
                <a:cs typeface="+mn-cs"/>
              </a:rPr>
              <a:t>To </a:t>
            </a:r>
            <a:r>
              <a:rPr lang="en-US" sz="4000" dirty="0">
                <a:solidFill>
                  <a:schemeClr val="tx1"/>
                </a:solidFill>
                <a:latin typeface="+mn-lt"/>
                <a:ea typeface="+mn-ea"/>
                <a:cs typeface="+mn-cs"/>
              </a:rPr>
              <a:t>identify Maternal Near Miss in a teaching University </a:t>
            </a:r>
            <a:r>
              <a:rPr lang="en-US" sz="4000" dirty="0" smtClean="0">
                <a:solidFill>
                  <a:schemeClr val="tx1"/>
                </a:solidFill>
                <a:latin typeface="+mn-lt"/>
                <a:ea typeface="+mn-ea"/>
                <a:cs typeface="+mn-cs"/>
              </a:rPr>
              <a:t>hospital (MUH). </a:t>
            </a:r>
          </a:p>
          <a:p>
            <a:pPr algn="l" rtl="0"/>
            <a:r>
              <a:rPr lang="en-US" sz="4000" b="1" dirty="0" smtClean="0"/>
              <a:t>A retrospective descriptive study.</a:t>
            </a:r>
          </a:p>
          <a:p>
            <a:pPr algn="l" rtl="0"/>
            <a:endParaRPr lang="en-US" sz="4000" b="1" dirty="0" smtClean="0"/>
          </a:p>
          <a:p>
            <a:pPr algn="l" rtl="0"/>
            <a:r>
              <a:rPr lang="en-US" sz="4000" b="1" dirty="0" smtClean="0"/>
              <a:t>80 women with potential life threatening conditions was reviewed to identify MNM</a:t>
            </a:r>
            <a:endParaRPr lang="en-US" sz="4000" dirty="0" smtClean="0">
              <a:solidFill>
                <a:schemeClr val="tx1"/>
              </a:solidFill>
              <a:latin typeface="+mn-lt"/>
              <a:ea typeface="+mn-ea"/>
              <a:cs typeface="+mn-cs"/>
            </a:endParaRPr>
          </a:p>
          <a:p>
            <a:pPr algn="l" rtl="0"/>
            <a:endParaRPr lang="en-US" sz="4000" dirty="0">
              <a:solidFill>
                <a:schemeClr val="tx1"/>
              </a:solidFill>
              <a:latin typeface="+mn-lt"/>
              <a:ea typeface="+mn-ea"/>
              <a:cs typeface="+mn-cs"/>
            </a:endParaRPr>
          </a:p>
        </p:txBody>
      </p:sp>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5" name="Date Placeholder 4"/>
          <p:cNvSpPr>
            <a:spLocks noGrp="1"/>
          </p:cNvSpPr>
          <p:nvPr>
            <p:ph type="dt" sz="half" idx="10"/>
          </p:nvPr>
        </p:nvSpPr>
        <p:spPr/>
        <p:txBody>
          <a:bodyPr/>
          <a:lstStyle/>
          <a:p>
            <a:fld id="{5C70DB34-5728-4B9D-8097-304F9EDED2BB}" type="datetime1">
              <a:rPr lang="en-US" smtClean="0"/>
              <a:pPr/>
              <a:t>11/18/2014</a:t>
            </a:fld>
            <a:endParaRPr lang="en-US"/>
          </a:p>
        </p:txBody>
      </p:sp>
      <p:sp>
        <p:nvSpPr>
          <p:cNvPr id="6" name="Slide Number Placeholder 5"/>
          <p:cNvSpPr>
            <a:spLocks noGrp="1"/>
          </p:cNvSpPr>
          <p:nvPr>
            <p:ph type="sldNum" sz="quarter" idx="12"/>
          </p:nvPr>
        </p:nvSpPr>
        <p:spPr/>
        <p:txBody>
          <a:bodyPr/>
          <a:lstStyle/>
          <a:p>
            <a:fld id="{0ABB6398-0468-4877-BFC8-96AA96248974}" type="slidenum">
              <a:rPr lang="en-US" smtClean="0"/>
              <a:pPr/>
              <a:t>8</a:t>
            </a:fld>
            <a:endParaRPr lang="en-US"/>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551815"/>
          </a:xfrm>
        </p:spPr>
        <p:txBody>
          <a:bodyPr/>
          <a:lstStyle/>
          <a:p>
            <a:r>
              <a:rPr lang="en-US" sz="2400" b="1" dirty="0" smtClean="0"/>
              <a:t>Characteristics of Suspected Women with Potential Life Threatening Conditions. </a:t>
            </a:r>
            <a:endParaRPr lang="ar-EG" sz="2400" dirty="0"/>
          </a:p>
        </p:txBody>
      </p:sp>
      <p:graphicFrame>
        <p:nvGraphicFramePr>
          <p:cNvPr id="5" name="Content Placeholder 4"/>
          <p:cNvGraphicFramePr>
            <a:graphicFrameLocks noGrp="1"/>
          </p:cNvGraphicFramePr>
          <p:nvPr>
            <p:ph idx="1"/>
          </p:nvPr>
        </p:nvGraphicFramePr>
        <p:xfrm>
          <a:off x="350838" y="914400"/>
          <a:ext cx="8229282" cy="4724400"/>
        </p:xfrm>
        <a:graphic>
          <a:graphicData uri="http://schemas.openxmlformats.org/drawingml/2006/table">
            <a:tbl>
              <a:tblPr rtl="1" firstRow="1" bandRow="1">
                <a:tableStyleId>{21E4AEA4-8DFA-4A89-87EB-49C32662AFE0}</a:tableStyleId>
              </a:tblPr>
              <a:tblGrid>
                <a:gridCol w="4114641"/>
                <a:gridCol w="4114641"/>
              </a:tblGrid>
              <a:tr h="542925">
                <a:tc>
                  <a:txBody>
                    <a:bodyPr/>
                    <a:lstStyle/>
                    <a:p>
                      <a:pPr algn="l" rtl="0">
                        <a:lnSpc>
                          <a:spcPct val="115000"/>
                        </a:lnSpc>
                        <a:spcAft>
                          <a:spcPts val="0"/>
                        </a:spcAft>
                      </a:pPr>
                      <a:r>
                        <a:rPr lang="en-US" sz="2000" b="1">
                          <a:latin typeface="Times New Roman"/>
                          <a:ea typeface="Calibri"/>
                          <a:cs typeface="Arial"/>
                        </a:rPr>
                        <a:t>Mean (Minimum-maximum)</a:t>
                      </a:r>
                      <a:endParaRPr lang="en-US" sz="1100">
                        <a:latin typeface="Calibri"/>
                        <a:ea typeface="Calibri"/>
                        <a:cs typeface="Arial"/>
                      </a:endParaRPr>
                    </a:p>
                  </a:txBody>
                  <a:tcPr marL="68580" marR="68580" marT="0" marB="0"/>
                </a:tc>
                <a:tc>
                  <a:txBody>
                    <a:bodyPr/>
                    <a:lstStyle/>
                    <a:p>
                      <a:pPr algn="l" rtl="0">
                        <a:lnSpc>
                          <a:spcPct val="115000"/>
                        </a:lnSpc>
                        <a:spcAft>
                          <a:spcPts val="0"/>
                        </a:spcAft>
                      </a:pPr>
                      <a:r>
                        <a:rPr lang="en-US" sz="2000" b="1">
                          <a:latin typeface="Times New Roman"/>
                          <a:ea typeface="Calibri"/>
                          <a:cs typeface="Arial"/>
                        </a:rPr>
                        <a:t>Characteristics</a:t>
                      </a:r>
                      <a:endParaRPr lang="en-US" sz="1100">
                        <a:latin typeface="Calibri"/>
                        <a:ea typeface="Calibri"/>
                        <a:cs typeface="Arial"/>
                      </a:endParaRPr>
                    </a:p>
                  </a:txBody>
                  <a:tcPr marL="68580" marR="68580" marT="0" marB="0"/>
                </a:tc>
              </a:tr>
              <a:tr h="542925">
                <a:tc>
                  <a:txBody>
                    <a:bodyPr/>
                    <a:lstStyle/>
                    <a:p>
                      <a:pPr algn="l" rtl="0">
                        <a:lnSpc>
                          <a:spcPct val="115000"/>
                        </a:lnSpc>
                        <a:spcAft>
                          <a:spcPts val="0"/>
                        </a:spcAft>
                      </a:pPr>
                      <a:r>
                        <a:rPr lang="en-US" sz="1800" b="1">
                          <a:latin typeface="Times New Roman"/>
                          <a:ea typeface="Calibri"/>
                          <a:cs typeface="Arial"/>
                        </a:rPr>
                        <a:t>22.8 (19-40)</a:t>
                      </a:r>
                      <a:endParaRPr lang="en-US" sz="1100">
                        <a:latin typeface="Calibri"/>
                        <a:ea typeface="Calibri"/>
                        <a:cs typeface="Arial"/>
                      </a:endParaRPr>
                    </a:p>
                  </a:txBody>
                  <a:tcPr marL="68580" marR="68580" marT="0" marB="0"/>
                </a:tc>
                <a:tc>
                  <a:txBody>
                    <a:bodyPr/>
                    <a:lstStyle/>
                    <a:p>
                      <a:pPr algn="l" rtl="0">
                        <a:lnSpc>
                          <a:spcPct val="115000"/>
                        </a:lnSpc>
                        <a:spcAft>
                          <a:spcPts val="0"/>
                        </a:spcAft>
                      </a:pPr>
                      <a:r>
                        <a:rPr lang="en-US" sz="1800" b="1">
                          <a:latin typeface="Times New Roman"/>
                          <a:ea typeface="Calibri"/>
                          <a:cs typeface="Arial"/>
                        </a:rPr>
                        <a:t>Women's age</a:t>
                      </a:r>
                      <a:endParaRPr lang="en-US" sz="1100">
                        <a:latin typeface="Calibri"/>
                        <a:ea typeface="Calibri"/>
                        <a:cs typeface="Arial"/>
                      </a:endParaRPr>
                    </a:p>
                  </a:txBody>
                  <a:tcPr marL="68580" marR="68580" marT="0" marB="0"/>
                </a:tc>
              </a:tr>
              <a:tr h="542925">
                <a:tc>
                  <a:txBody>
                    <a:bodyPr/>
                    <a:lstStyle/>
                    <a:p>
                      <a:pPr algn="l" rtl="0">
                        <a:lnSpc>
                          <a:spcPct val="115000"/>
                        </a:lnSpc>
                        <a:spcAft>
                          <a:spcPts val="0"/>
                        </a:spcAft>
                      </a:pPr>
                      <a:r>
                        <a:rPr lang="en-US" sz="1800" b="1">
                          <a:latin typeface="Times New Roman"/>
                          <a:ea typeface="Calibri"/>
                          <a:cs typeface="Arial"/>
                        </a:rPr>
                        <a:t>29.2 (18-43)</a:t>
                      </a:r>
                      <a:endParaRPr lang="en-US" sz="1100">
                        <a:latin typeface="Calibri"/>
                        <a:ea typeface="Calibri"/>
                        <a:cs typeface="Arial"/>
                      </a:endParaRPr>
                    </a:p>
                  </a:txBody>
                  <a:tcPr marL="68580" marR="68580" marT="0" marB="0"/>
                </a:tc>
                <a:tc>
                  <a:txBody>
                    <a:bodyPr/>
                    <a:lstStyle/>
                    <a:p>
                      <a:pPr algn="l" rtl="0">
                        <a:lnSpc>
                          <a:spcPct val="115000"/>
                        </a:lnSpc>
                        <a:spcAft>
                          <a:spcPts val="0"/>
                        </a:spcAft>
                      </a:pPr>
                      <a:r>
                        <a:rPr lang="en-US" sz="1800" b="1">
                          <a:latin typeface="Times New Roman"/>
                          <a:ea typeface="Calibri"/>
                          <a:cs typeface="Arial"/>
                        </a:rPr>
                        <a:t>Gestational age</a:t>
                      </a:r>
                      <a:endParaRPr lang="en-US" sz="1100">
                        <a:latin typeface="Calibri"/>
                        <a:ea typeface="Calibri"/>
                        <a:cs typeface="Arial"/>
                      </a:endParaRPr>
                    </a:p>
                  </a:txBody>
                  <a:tcPr marL="68580" marR="68580" marT="0" marB="0"/>
                </a:tc>
              </a:tr>
              <a:tr h="542925">
                <a:tc>
                  <a:txBody>
                    <a:bodyPr/>
                    <a:lstStyle/>
                    <a:p>
                      <a:pPr algn="l" rtl="0">
                        <a:lnSpc>
                          <a:spcPct val="115000"/>
                        </a:lnSpc>
                        <a:spcAft>
                          <a:spcPts val="0"/>
                        </a:spcAft>
                      </a:pPr>
                      <a:r>
                        <a:rPr lang="en-US" sz="1800" b="1">
                          <a:latin typeface="Times New Roman"/>
                          <a:ea typeface="Calibri"/>
                          <a:cs typeface="Arial"/>
                        </a:rPr>
                        <a:t>3 (1-5)</a:t>
                      </a:r>
                      <a:endParaRPr lang="en-US" sz="1100">
                        <a:latin typeface="Calibri"/>
                        <a:ea typeface="Calibri"/>
                        <a:cs typeface="Arial"/>
                      </a:endParaRPr>
                    </a:p>
                  </a:txBody>
                  <a:tcPr marL="68580" marR="68580" marT="0" marB="0"/>
                </a:tc>
                <a:tc>
                  <a:txBody>
                    <a:bodyPr/>
                    <a:lstStyle/>
                    <a:p>
                      <a:pPr algn="l" rtl="0">
                        <a:lnSpc>
                          <a:spcPct val="115000"/>
                        </a:lnSpc>
                        <a:spcAft>
                          <a:spcPts val="0"/>
                        </a:spcAft>
                      </a:pPr>
                      <a:r>
                        <a:rPr lang="en-US" sz="1800" b="1">
                          <a:latin typeface="Times New Roman"/>
                          <a:ea typeface="Calibri"/>
                          <a:cs typeface="Arial"/>
                        </a:rPr>
                        <a:t>Previous CS (18, 22.5)</a:t>
                      </a:r>
                      <a:endParaRPr lang="en-US" sz="1100">
                        <a:latin typeface="Calibri"/>
                        <a:ea typeface="Calibri"/>
                        <a:cs typeface="Arial"/>
                      </a:endParaRPr>
                    </a:p>
                  </a:txBody>
                  <a:tcPr marL="68580" marR="68580" marT="0" marB="0"/>
                </a:tc>
              </a:tr>
              <a:tr h="542925">
                <a:tc gridSpan="2">
                  <a:txBody>
                    <a:bodyPr/>
                    <a:lstStyle/>
                    <a:p>
                      <a:pPr algn="l" rtl="0">
                        <a:lnSpc>
                          <a:spcPct val="115000"/>
                        </a:lnSpc>
                        <a:spcAft>
                          <a:spcPts val="0"/>
                        </a:spcAft>
                      </a:pPr>
                      <a:endParaRPr lang="en-US" sz="1100" dirty="0">
                        <a:latin typeface="Calibri"/>
                        <a:ea typeface="Calibri"/>
                        <a:cs typeface="Arial"/>
                      </a:endParaRPr>
                    </a:p>
                    <a:p>
                      <a:pPr algn="l" rtl="0">
                        <a:lnSpc>
                          <a:spcPct val="115000"/>
                        </a:lnSpc>
                        <a:spcAft>
                          <a:spcPts val="0"/>
                        </a:spcAft>
                      </a:pPr>
                      <a:r>
                        <a:rPr lang="en-US" sz="1800" b="1" dirty="0">
                          <a:latin typeface="Times New Roman"/>
                          <a:ea typeface="Calibri"/>
                          <a:cs typeface="Arial"/>
                        </a:rPr>
                        <a:t>Referrals (67, 83.75)</a:t>
                      </a:r>
                      <a:endParaRPr lang="en-US" sz="1100" dirty="0">
                        <a:latin typeface="Calibri"/>
                        <a:ea typeface="Calibri"/>
                        <a:cs typeface="Arial"/>
                      </a:endParaRPr>
                    </a:p>
                  </a:txBody>
                  <a:tcPr marL="68580" marR="68580" marT="0" marB="0"/>
                </a:tc>
                <a:tc hMerge="1">
                  <a:txBody>
                    <a:bodyPr/>
                    <a:lstStyle/>
                    <a:p>
                      <a:pPr algn="ctr" rtl="0">
                        <a:lnSpc>
                          <a:spcPct val="115000"/>
                        </a:lnSpc>
                        <a:spcAft>
                          <a:spcPts val="0"/>
                        </a:spcAft>
                      </a:pPr>
                      <a:endParaRPr lang="en-US" sz="1100" dirty="0">
                        <a:latin typeface="Calibri"/>
                        <a:ea typeface="Calibri"/>
                        <a:cs typeface="Arial"/>
                      </a:endParaRPr>
                    </a:p>
                  </a:txBody>
                  <a:tcPr marL="68580" marR="68580" marT="0" marB="0"/>
                </a:tc>
              </a:tr>
              <a:tr h="542925">
                <a:tc>
                  <a:txBody>
                    <a:bodyPr/>
                    <a:lstStyle/>
                    <a:p>
                      <a:pPr algn="l" rtl="0">
                        <a:lnSpc>
                          <a:spcPct val="115000"/>
                        </a:lnSpc>
                        <a:spcAft>
                          <a:spcPts val="0"/>
                        </a:spcAft>
                      </a:pPr>
                      <a:r>
                        <a:rPr lang="en-US" sz="1800" b="1">
                          <a:latin typeface="Times New Roman"/>
                          <a:ea typeface="Calibri"/>
                          <a:cs typeface="Arial"/>
                        </a:rPr>
                        <a:t>20 (29.6)</a:t>
                      </a:r>
                      <a:endParaRPr lang="en-US" sz="1100">
                        <a:latin typeface="Calibri"/>
                        <a:ea typeface="Calibri"/>
                        <a:cs typeface="Arial"/>
                      </a:endParaRPr>
                    </a:p>
                  </a:txBody>
                  <a:tcPr marL="68580" marR="68580" marT="0" marB="0"/>
                </a:tc>
                <a:tc>
                  <a:txBody>
                    <a:bodyPr/>
                    <a:lstStyle/>
                    <a:p>
                      <a:pPr algn="l" rtl="0">
                        <a:lnSpc>
                          <a:spcPct val="115000"/>
                        </a:lnSpc>
                        <a:spcAft>
                          <a:spcPts val="0"/>
                        </a:spcAft>
                      </a:pPr>
                      <a:r>
                        <a:rPr lang="en-US" sz="1800" b="1">
                          <a:latin typeface="Times New Roman"/>
                          <a:ea typeface="Calibri"/>
                          <a:cs typeface="Arial"/>
                        </a:rPr>
                        <a:t>Private Obstetricians</a:t>
                      </a:r>
                      <a:endParaRPr lang="en-US" sz="1100">
                        <a:latin typeface="Calibri"/>
                        <a:ea typeface="Calibri"/>
                        <a:cs typeface="Arial"/>
                      </a:endParaRPr>
                    </a:p>
                  </a:txBody>
                  <a:tcPr marL="68580" marR="68580" marT="0" marB="0"/>
                </a:tc>
              </a:tr>
              <a:tr h="542925">
                <a:tc>
                  <a:txBody>
                    <a:bodyPr/>
                    <a:lstStyle/>
                    <a:p>
                      <a:pPr algn="l" rtl="0">
                        <a:lnSpc>
                          <a:spcPct val="115000"/>
                        </a:lnSpc>
                        <a:spcAft>
                          <a:spcPts val="0"/>
                        </a:spcAft>
                      </a:pPr>
                      <a:r>
                        <a:rPr lang="en-US" sz="1800" b="1">
                          <a:latin typeface="Times New Roman"/>
                          <a:ea typeface="Calibri"/>
                          <a:cs typeface="Arial"/>
                        </a:rPr>
                        <a:t>30 (44.8)</a:t>
                      </a:r>
                      <a:endParaRPr lang="en-US" sz="1100">
                        <a:latin typeface="Calibri"/>
                        <a:ea typeface="Calibri"/>
                        <a:cs typeface="Arial"/>
                      </a:endParaRPr>
                    </a:p>
                  </a:txBody>
                  <a:tcPr marL="68580" marR="68580" marT="0" marB="0"/>
                </a:tc>
                <a:tc>
                  <a:txBody>
                    <a:bodyPr/>
                    <a:lstStyle/>
                    <a:p>
                      <a:pPr algn="l" rtl="0">
                        <a:lnSpc>
                          <a:spcPct val="115000"/>
                        </a:lnSpc>
                        <a:spcAft>
                          <a:spcPts val="0"/>
                        </a:spcAft>
                      </a:pPr>
                      <a:r>
                        <a:rPr lang="en-US" sz="1800" b="1">
                          <a:latin typeface="Times New Roman"/>
                          <a:ea typeface="Calibri"/>
                          <a:cs typeface="Arial"/>
                        </a:rPr>
                        <a:t>MOH Hospitals</a:t>
                      </a:r>
                      <a:endParaRPr lang="en-US" sz="1100">
                        <a:latin typeface="Calibri"/>
                        <a:ea typeface="Calibri"/>
                        <a:cs typeface="Arial"/>
                      </a:endParaRPr>
                    </a:p>
                  </a:txBody>
                  <a:tcPr marL="68580" marR="68580" marT="0" marB="0"/>
                </a:tc>
              </a:tr>
              <a:tr h="542925">
                <a:tc>
                  <a:txBody>
                    <a:bodyPr/>
                    <a:lstStyle/>
                    <a:p>
                      <a:pPr algn="l" rtl="0">
                        <a:lnSpc>
                          <a:spcPct val="115000"/>
                        </a:lnSpc>
                        <a:spcAft>
                          <a:spcPts val="0"/>
                        </a:spcAft>
                      </a:pPr>
                      <a:r>
                        <a:rPr lang="en-US" sz="1800" b="1">
                          <a:latin typeface="Times New Roman"/>
                          <a:ea typeface="Calibri"/>
                          <a:cs typeface="Arial"/>
                        </a:rPr>
                        <a:t>10 (15.1)</a:t>
                      </a:r>
                      <a:endParaRPr lang="en-US" sz="1100">
                        <a:latin typeface="Calibri"/>
                        <a:ea typeface="Calibri"/>
                        <a:cs typeface="Arial"/>
                      </a:endParaRPr>
                    </a:p>
                  </a:txBody>
                  <a:tcPr marL="68580" marR="68580" marT="0" marB="0"/>
                </a:tc>
                <a:tc>
                  <a:txBody>
                    <a:bodyPr/>
                    <a:lstStyle/>
                    <a:p>
                      <a:pPr algn="l" rtl="0">
                        <a:lnSpc>
                          <a:spcPct val="115000"/>
                        </a:lnSpc>
                        <a:spcAft>
                          <a:spcPts val="0"/>
                        </a:spcAft>
                      </a:pPr>
                      <a:r>
                        <a:rPr lang="en-US" sz="1800" b="1">
                          <a:latin typeface="Times New Roman"/>
                          <a:ea typeface="Calibri"/>
                          <a:cs typeface="Arial"/>
                        </a:rPr>
                        <a:t>Private Hospitals</a:t>
                      </a:r>
                      <a:endParaRPr lang="en-US" sz="1100">
                        <a:latin typeface="Calibri"/>
                        <a:ea typeface="Calibri"/>
                        <a:cs typeface="Arial"/>
                      </a:endParaRPr>
                    </a:p>
                  </a:txBody>
                  <a:tcPr marL="68580" marR="68580" marT="0" marB="0"/>
                </a:tc>
              </a:tr>
              <a:tr h="381000">
                <a:tc>
                  <a:txBody>
                    <a:bodyPr/>
                    <a:lstStyle/>
                    <a:p>
                      <a:pPr algn="l" rtl="0">
                        <a:lnSpc>
                          <a:spcPct val="115000"/>
                        </a:lnSpc>
                        <a:spcAft>
                          <a:spcPts val="0"/>
                        </a:spcAft>
                      </a:pPr>
                      <a:r>
                        <a:rPr lang="en-US" sz="1800" b="1" dirty="0">
                          <a:latin typeface="Times New Roman"/>
                          <a:ea typeface="Calibri"/>
                          <a:cs typeface="Arial"/>
                        </a:rPr>
                        <a:t>7 (10.5)</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1800" b="1" dirty="0">
                          <a:latin typeface="Times New Roman"/>
                          <a:ea typeface="Calibri"/>
                          <a:cs typeface="Arial"/>
                        </a:rPr>
                        <a:t>Others</a:t>
                      </a:r>
                      <a:endParaRPr lang="en-US" sz="1100" dirty="0">
                        <a:latin typeface="Calibri"/>
                        <a:ea typeface="Calibri"/>
                        <a:cs typeface="Arial"/>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Nursing &amp; Healthcare, Nov.17-19,2014, Chicago, USA</a:t>
            </a:r>
            <a:endParaRPr lang="en-US"/>
          </a:p>
        </p:txBody>
      </p:sp>
      <p:sp>
        <p:nvSpPr>
          <p:cNvPr id="6" name="Date Placeholder 5"/>
          <p:cNvSpPr>
            <a:spLocks noGrp="1"/>
          </p:cNvSpPr>
          <p:nvPr>
            <p:ph type="dt" sz="half" idx="10"/>
          </p:nvPr>
        </p:nvSpPr>
        <p:spPr/>
        <p:txBody>
          <a:bodyPr/>
          <a:lstStyle/>
          <a:p>
            <a:fld id="{EFAAB725-5AAD-45F6-8FB3-5E39E6A92EA3}" type="datetime1">
              <a:rPr lang="en-US" smtClean="0"/>
              <a:pPr/>
              <a:t>11/18/2014</a:t>
            </a:fld>
            <a:endParaRPr lang="en-US"/>
          </a:p>
        </p:txBody>
      </p:sp>
      <p:sp>
        <p:nvSpPr>
          <p:cNvPr id="7" name="Slide Number Placeholder 6"/>
          <p:cNvSpPr>
            <a:spLocks noGrp="1"/>
          </p:cNvSpPr>
          <p:nvPr>
            <p:ph type="sldNum" sz="quarter" idx="12"/>
          </p:nvPr>
        </p:nvSpPr>
        <p:spPr/>
        <p:txBody>
          <a:bodyPr/>
          <a:lstStyle/>
          <a:p>
            <a:fld id="{0ABB6398-0468-4877-BFC8-96AA96248974}" type="slidenum">
              <a:rPr lang="en-US" smtClean="0"/>
              <a:pPr/>
              <a:t>9</a:t>
            </a:fld>
            <a:endParaRPr lang="en-US"/>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xlServicesttTwo">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6F9D1697-6AE1-4BC0-8172-AD099E0D4034}">
  <ds:schemaRefs>
    <ds:schemaRef ds:uri="http://schemas.microsoft.com/sharepoint/v3/contenttype/forms"/>
  </ds:schemaRefs>
</ds:datastoreItem>
</file>

<file path=customXml/itemProps2.xml><?xml version="1.0" encoding="utf-8"?>
<ds:datastoreItem xmlns:ds="http://schemas.openxmlformats.org/officeDocument/2006/customXml" ds:itemID="{46352081-4D7F-44E3-AF71-C95D2C26E0B1}">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xlServicesttTwo</Template>
  <TotalTime>649</TotalTime>
  <Words>1362</Words>
  <Application>Microsoft Office PowerPoint</Application>
  <PresentationFormat>On-screen Show (4:3)</PresentationFormat>
  <Paragraphs>345</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xlServicesttTwo</vt:lpstr>
      <vt:lpstr>Quality of Maternal Health Care: Maternal Near –Misses in a University Hospital , Egypt</vt:lpstr>
      <vt:lpstr>Train bridge reflection on the Nile, Mansoura</vt:lpstr>
      <vt:lpstr>University Campus, Hospital, Nursing Conference</vt:lpstr>
      <vt:lpstr>Introduction  and background    </vt:lpstr>
      <vt:lpstr>Slide 5</vt:lpstr>
      <vt:lpstr>Slide 6</vt:lpstr>
      <vt:lpstr>Slide 7</vt:lpstr>
      <vt:lpstr>Objective  </vt:lpstr>
      <vt:lpstr>Characteristics of Suspected Women with Potential Life Threatening Conditions. </vt:lpstr>
      <vt:lpstr>Time and Types of Morbidity Conditions</vt:lpstr>
      <vt:lpstr>Morbid Women Undergoing Critical Interventions</vt:lpstr>
      <vt:lpstr>MNM and dead women who experienced organ dysfunctions. </vt:lpstr>
      <vt:lpstr>Causes of life-threatening conditions </vt:lpstr>
      <vt:lpstr>Contributory Causes</vt:lpstr>
      <vt:lpstr>End of pregnancy and pregnancy outcome </vt:lpstr>
      <vt:lpstr>Process and outcome indicators among MNM </vt:lpstr>
      <vt:lpstr>Process and outcome indicators among MNM</vt:lpstr>
      <vt:lpstr>Conclusion</vt:lpstr>
      <vt:lpstr>Conclusion</vt:lpstr>
      <vt:lpstr>Recommendations</vt:lpstr>
      <vt:lpstr>Slide 21</vt:lpstr>
      <vt:lpstr>Thank you from Egypt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of Maternal Health Care: Maternal Near –Misses in a University Hospital , Egypt</dc:title>
  <dc:creator>Compu home</dc:creator>
  <cp:lastModifiedBy>Compu home</cp:lastModifiedBy>
  <cp:revision>72</cp:revision>
  <dcterms:created xsi:type="dcterms:W3CDTF">2014-11-08T19:30:11Z</dcterms:created>
  <dcterms:modified xsi:type="dcterms:W3CDTF">2014-11-18T16:29:15Z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TC103359129990</vt:lpwstr>
  </property>
</Properties>
</file>