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83.xml" ContentType="application/vnd.openxmlformats-officedocument.presentationml.slide+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72.xml" ContentType="application/vnd.openxmlformats-officedocument.presentationml.slide+xml"/>
  <Override PartName="/ppt/slides/slide8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70.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9.xml" ContentType="application/vnd.openxmlformats-officedocument.presentationml.slide+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slides/slide7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s/slide75.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Override PartName="/ppt/slides/slide80.xml" ContentType="application/vnd.openxmlformats-officedocument.presentationml.slide+xml"/>
  <Override PartName="/ppt/slides/slide82.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slides/slide78.xml" ContentType="application/vnd.openxmlformats-officedocument.presentationml.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Layouts/slideLayout4.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9" r:id="rId3"/>
    <p:sldId id="265" r:id="rId4"/>
    <p:sldId id="266" r:id="rId5"/>
    <p:sldId id="267" r:id="rId6"/>
    <p:sldId id="260" r:id="rId7"/>
    <p:sldId id="261" r:id="rId8"/>
    <p:sldId id="262" r:id="rId9"/>
    <p:sldId id="263" r:id="rId10"/>
    <p:sldId id="268" r:id="rId11"/>
    <p:sldId id="279" r:id="rId12"/>
    <p:sldId id="269" r:id="rId13"/>
    <p:sldId id="280" r:id="rId14"/>
    <p:sldId id="270" r:id="rId15"/>
    <p:sldId id="281" r:id="rId16"/>
    <p:sldId id="282" r:id="rId17"/>
    <p:sldId id="271" r:id="rId18"/>
    <p:sldId id="347" r:id="rId19"/>
    <p:sldId id="348" r:id="rId20"/>
    <p:sldId id="272" r:id="rId21"/>
    <p:sldId id="283" r:id="rId22"/>
    <p:sldId id="273" r:id="rId23"/>
    <p:sldId id="284" r:id="rId24"/>
    <p:sldId id="285" r:id="rId25"/>
    <p:sldId id="274" r:id="rId26"/>
    <p:sldId id="286" r:id="rId27"/>
    <p:sldId id="329" r:id="rId28"/>
    <p:sldId id="275" r:id="rId29"/>
    <p:sldId id="288" r:id="rId30"/>
    <p:sldId id="276" r:id="rId31"/>
    <p:sldId id="340" r:id="rId32"/>
    <p:sldId id="295" r:id="rId33"/>
    <p:sldId id="299" r:id="rId34"/>
    <p:sldId id="293" r:id="rId35"/>
    <p:sldId id="330" r:id="rId36"/>
    <p:sldId id="294" r:id="rId37"/>
    <p:sldId id="301" r:id="rId38"/>
    <p:sldId id="302" r:id="rId39"/>
    <p:sldId id="303" r:id="rId40"/>
    <p:sldId id="304" r:id="rId41"/>
    <p:sldId id="305" r:id="rId42"/>
    <p:sldId id="324" r:id="rId43"/>
    <p:sldId id="325" r:id="rId44"/>
    <p:sldId id="306" r:id="rId45"/>
    <p:sldId id="307" r:id="rId46"/>
    <p:sldId id="308" r:id="rId47"/>
    <p:sldId id="309" r:id="rId48"/>
    <p:sldId id="342" r:id="rId49"/>
    <p:sldId id="343" r:id="rId50"/>
    <p:sldId id="344" r:id="rId51"/>
    <p:sldId id="310" r:id="rId52"/>
    <p:sldId id="311" r:id="rId53"/>
    <p:sldId id="331" r:id="rId54"/>
    <p:sldId id="312" r:id="rId55"/>
    <p:sldId id="313" r:id="rId56"/>
    <p:sldId id="332" r:id="rId57"/>
    <p:sldId id="314" r:id="rId58"/>
    <p:sldId id="315" r:id="rId59"/>
    <p:sldId id="338" r:id="rId60"/>
    <p:sldId id="339" r:id="rId61"/>
    <p:sldId id="316" r:id="rId62"/>
    <p:sldId id="317" r:id="rId63"/>
    <p:sldId id="318" r:id="rId64"/>
    <p:sldId id="351" r:id="rId65"/>
    <p:sldId id="352" r:id="rId66"/>
    <p:sldId id="353" r:id="rId67"/>
    <p:sldId id="354" r:id="rId68"/>
    <p:sldId id="319" r:id="rId69"/>
    <p:sldId id="320" r:id="rId70"/>
    <p:sldId id="334" r:id="rId71"/>
    <p:sldId id="335" r:id="rId72"/>
    <p:sldId id="336" r:id="rId73"/>
    <p:sldId id="337" r:id="rId74"/>
    <p:sldId id="362" r:id="rId75"/>
    <p:sldId id="359" r:id="rId76"/>
    <p:sldId id="360" r:id="rId77"/>
    <p:sldId id="333" r:id="rId78"/>
    <p:sldId id="323" r:id="rId79"/>
    <p:sldId id="321" r:id="rId80"/>
    <p:sldId id="363" r:id="rId81"/>
    <p:sldId id="356" r:id="rId82"/>
    <p:sldId id="357" r:id="rId83"/>
    <p:sldId id="358" r:id="rId84"/>
    <p:sldId id="361" r:id="rId8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4897" autoAdjust="0"/>
    <p:restoredTop sz="94576" autoAdjust="0"/>
  </p:normalViewPr>
  <p:slideViewPr>
    <p:cSldViewPr>
      <p:cViewPr varScale="1">
        <p:scale>
          <a:sx n="70" d="100"/>
          <a:sy n="70" d="100"/>
        </p:scale>
        <p:origin x="-1416" y="-108"/>
      </p:cViewPr>
      <p:guideLst>
        <p:guide orient="horz" pos="2160"/>
        <p:guide pos="2880"/>
      </p:guideLst>
    </p:cSldViewPr>
  </p:slideViewPr>
  <p:outlineViewPr>
    <p:cViewPr>
      <p:scale>
        <a:sx n="33" d="100"/>
        <a:sy n="33" d="100"/>
      </p:scale>
      <p:origin x="54" y="20382"/>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tableStyles" Target="tableStyle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viewProps" Target="viewProp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10/5/2015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10/5/2015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10/5/2015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10/5/2015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10/5/2015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10/5/2015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
            <a:ext cx="9144000" cy="6858000"/>
          </a:xfrm>
        </p:spPr>
        <p:txBody>
          <a:bodyPr/>
          <a:lstStyle/>
          <a:p>
            <a:pPr algn="ctr"/>
            <a:endParaRPr lang="en-US" dirty="0" smtClean="0"/>
          </a:p>
          <a:p>
            <a:pPr algn="ctr"/>
            <a:endParaRPr lang="en-US" dirty="0" smtClean="0"/>
          </a:p>
          <a:p>
            <a:pPr algn="ctr"/>
            <a:endParaRPr lang="en-US" dirty="0" smtClean="0"/>
          </a:p>
          <a:p>
            <a:pPr algn="ctr"/>
            <a:endParaRPr lang="en-US" dirty="0" smtClean="0"/>
          </a:p>
          <a:p>
            <a:pPr algn="ctr">
              <a:buNone/>
            </a:pPr>
            <a:r>
              <a:rPr lang="en-US" sz="4800" b="1" dirty="0" smtClean="0"/>
              <a:t>APITHERAPY IN IMMUNE MEDIATED DISORDERS</a:t>
            </a:r>
            <a:endParaRPr lang="en-US" sz="4800" b="1"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lstStyle/>
          <a:p>
            <a:endParaRPr lang="en-US" dirty="0" smtClean="0"/>
          </a:p>
          <a:p>
            <a:endParaRPr lang="en-US" dirty="0" smtClean="0"/>
          </a:p>
          <a:p>
            <a:endParaRPr lang="en-US" dirty="0" smtClean="0"/>
          </a:p>
          <a:p>
            <a:pPr algn="ctr">
              <a:buNone/>
            </a:pPr>
            <a:r>
              <a:rPr lang="en-US" sz="4800" b="1" dirty="0" smtClean="0"/>
              <a:t>Active components of apitherapy</a:t>
            </a:r>
            <a:r>
              <a:rPr lang="ar-EG" sz="4800" b="1" dirty="0" smtClean="0"/>
              <a:t/>
            </a:r>
            <a:br>
              <a:rPr lang="ar-EG" sz="4800" b="1" dirty="0" smtClean="0"/>
            </a:br>
            <a:endParaRPr lang="en-US" sz="4800" b="1" dirty="0" smtClean="0"/>
          </a:p>
          <a:p>
            <a:pPr algn="ctr">
              <a:buNone/>
            </a:pPr>
            <a:r>
              <a:rPr lang="en-US" dirty="0" smtClean="0"/>
              <a:t>1-Peptide constituents</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lstStyle/>
          <a:p>
            <a:endParaRPr lang="en-US" dirty="0" smtClean="0"/>
          </a:p>
          <a:p>
            <a:endParaRPr lang="en-US" dirty="0" smtClean="0"/>
          </a:p>
          <a:p>
            <a:pPr>
              <a:buNone/>
            </a:pPr>
            <a:endParaRPr lang="en-US" dirty="0" smtClean="0"/>
          </a:p>
          <a:p>
            <a:endParaRPr lang="en-US" dirty="0" smtClean="0"/>
          </a:p>
          <a:p>
            <a:pPr algn="ctr">
              <a:buNone/>
            </a:pPr>
            <a:r>
              <a:rPr lang="en-US" sz="4800" b="1" dirty="0" smtClean="0"/>
              <a:t>PEPTIDE 401</a:t>
            </a:r>
            <a:endParaRPr lang="en-US" sz="4800" b="1"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a:bodyPr>
          <a:lstStyle/>
          <a:p>
            <a:pPr algn="just">
              <a:buNone/>
            </a:pPr>
            <a:r>
              <a:rPr lang="en-US" dirty="0" smtClean="0"/>
              <a:t> </a:t>
            </a:r>
          </a:p>
          <a:p>
            <a:pPr algn="just"/>
            <a:r>
              <a:rPr lang="en-US" dirty="0" smtClean="0"/>
              <a:t> </a:t>
            </a:r>
            <a:r>
              <a:rPr lang="en-US" b="1" dirty="0" smtClean="0">
                <a:solidFill>
                  <a:srgbClr val="FF0000"/>
                </a:solidFill>
              </a:rPr>
              <a:t>Mast cell </a:t>
            </a:r>
            <a:r>
              <a:rPr lang="en-US" b="1" dirty="0" err="1" smtClean="0">
                <a:solidFill>
                  <a:srgbClr val="FF0000"/>
                </a:solidFill>
              </a:rPr>
              <a:t>degranulating</a:t>
            </a:r>
            <a:r>
              <a:rPr lang="en-US" b="1" dirty="0" smtClean="0">
                <a:solidFill>
                  <a:srgbClr val="FF0000"/>
                </a:solidFill>
              </a:rPr>
              <a:t> (MCD) peptide—MCD peptide</a:t>
            </a:r>
            <a:r>
              <a:rPr lang="en-US" dirty="0" smtClean="0"/>
              <a:t>, also known as peptide 401, a bee venom polypeptide with 22 amino acids and constituting 2–3% of dry bee venom. </a:t>
            </a:r>
          </a:p>
          <a:p>
            <a:pPr algn="just"/>
            <a:endParaRPr lang="en-US" dirty="0" smtClean="0"/>
          </a:p>
          <a:p>
            <a:pPr algn="just"/>
            <a:r>
              <a:rPr lang="en-US" dirty="0" smtClean="0"/>
              <a:t>It was originally named due to its biological action of causing </a:t>
            </a:r>
            <a:r>
              <a:rPr lang="en-US" b="1" u="sng" dirty="0" smtClean="0"/>
              <a:t>release of histamine from mast cells</a:t>
            </a:r>
            <a:r>
              <a:rPr lang="en-US" dirty="0" smtClean="0"/>
              <a:t> (</a:t>
            </a:r>
            <a:r>
              <a:rPr lang="en-US" b="1" i="1" dirty="0" smtClean="0"/>
              <a:t>Banks et al., 1990</a:t>
            </a:r>
            <a:r>
              <a:rPr lang="en-US" dirty="0" smtClean="0"/>
              <a:t>).</a:t>
            </a:r>
          </a:p>
          <a:p>
            <a:pPr algn="just">
              <a:buNone/>
            </a:pPr>
            <a:r>
              <a:rPr lang="en-US" dirty="0" smtClean="0"/>
              <a:t> </a:t>
            </a:r>
          </a:p>
          <a:p>
            <a:pPr algn="just"/>
            <a:endParaRPr lang="en-US" dirty="0" smtClean="0"/>
          </a:p>
          <a:p>
            <a:pPr algn="just"/>
            <a:endParaRPr lang="en-US" dirty="0" smtClean="0"/>
          </a:p>
          <a:p>
            <a:pPr algn="just"/>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lstStyle/>
          <a:p>
            <a:endParaRPr lang="en-US" dirty="0" smtClean="0"/>
          </a:p>
          <a:p>
            <a:endParaRPr lang="en-US" dirty="0" smtClean="0"/>
          </a:p>
          <a:p>
            <a:pPr algn="ctr">
              <a:buNone/>
            </a:pPr>
            <a:endParaRPr lang="en-US" dirty="0" smtClean="0"/>
          </a:p>
          <a:p>
            <a:pPr algn="ctr"/>
            <a:endParaRPr lang="en-US" dirty="0" smtClean="0"/>
          </a:p>
          <a:p>
            <a:pPr algn="ctr">
              <a:buNone/>
            </a:pPr>
            <a:r>
              <a:rPr lang="en-US" sz="4800" b="1" dirty="0" smtClean="0"/>
              <a:t>APAMIN</a:t>
            </a:r>
            <a:endParaRPr lang="en-US" sz="4800" b="1"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a:bodyPr>
          <a:lstStyle/>
          <a:p>
            <a:pPr algn="just"/>
            <a:endParaRPr lang="ar-EG" dirty="0" smtClean="0"/>
          </a:p>
          <a:p>
            <a:pPr algn="just"/>
            <a:r>
              <a:rPr lang="en-US" dirty="0" smtClean="0"/>
              <a:t> Another important bee venom </a:t>
            </a:r>
            <a:r>
              <a:rPr lang="en-US" dirty="0" err="1" smtClean="0"/>
              <a:t>neurotoxic</a:t>
            </a:r>
            <a:r>
              <a:rPr lang="en-US" dirty="0" smtClean="0"/>
              <a:t> polypeptide of 18 amino acids comprising 2–3% of dry bee venom. </a:t>
            </a:r>
          </a:p>
          <a:p>
            <a:pPr algn="just"/>
            <a:endParaRPr lang="en-US" dirty="0" smtClean="0"/>
          </a:p>
          <a:p>
            <a:pPr algn="just"/>
            <a:r>
              <a:rPr lang="en-US" dirty="0" smtClean="0"/>
              <a:t>It possesses a selective inhibitory action on </a:t>
            </a:r>
            <a:r>
              <a:rPr lang="en-US" b="1" i="1" u="sng" dirty="0" smtClean="0"/>
              <a:t>calcium-dependent potassium channels</a:t>
            </a:r>
            <a:r>
              <a:rPr lang="en-US" dirty="0" smtClean="0"/>
              <a:t> that are involved in regulation of the </a:t>
            </a:r>
            <a:r>
              <a:rPr lang="en-US" dirty="0" smtClean="0">
                <a:solidFill>
                  <a:srgbClr val="FF0000"/>
                </a:solidFill>
              </a:rPr>
              <a:t>after-</a:t>
            </a:r>
            <a:r>
              <a:rPr lang="en-US" dirty="0" err="1" smtClean="0">
                <a:solidFill>
                  <a:srgbClr val="FF0000"/>
                </a:solidFill>
              </a:rPr>
              <a:t>hyperpolarization</a:t>
            </a:r>
            <a:r>
              <a:rPr lang="en-US" dirty="0" smtClean="0">
                <a:solidFill>
                  <a:srgbClr val="FF0000"/>
                </a:solidFill>
              </a:rPr>
              <a:t> period</a:t>
            </a:r>
            <a:r>
              <a:rPr lang="en-US" dirty="0" smtClean="0"/>
              <a:t> and </a:t>
            </a:r>
            <a:r>
              <a:rPr lang="en-US" dirty="0" smtClean="0">
                <a:solidFill>
                  <a:srgbClr val="FF0000"/>
                </a:solidFill>
              </a:rPr>
              <a:t>frequency of action potential generation</a:t>
            </a:r>
            <a:r>
              <a:rPr lang="en-US" dirty="0" smtClean="0"/>
              <a:t> in the central nervous system (CNS) (</a:t>
            </a:r>
            <a:r>
              <a:rPr lang="en-US" b="1" i="1" dirty="0" err="1" smtClean="0"/>
              <a:t>Hugues</a:t>
            </a:r>
            <a:r>
              <a:rPr lang="en-US" b="1" i="1" dirty="0" smtClean="0"/>
              <a:t> et al., 1982</a:t>
            </a:r>
            <a:r>
              <a:rPr lang="en-US" dirty="0" smtClean="0"/>
              <a:t>).</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lstStyle/>
          <a:p>
            <a:pPr algn="just">
              <a:buNone/>
            </a:pPr>
            <a:endParaRPr lang="en-US" dirty="0" smtClean="0"/>
          </a:p>
          <a:p>
            <a:pPr algn="just"/>
            <a:r>
              <a:rPr lang="en-US" b="1" dirty="0" err="1" smtClean="0"/>
              <a:t>Afterhyperpolarization</a:t>
            </a:r>
            <a:r>
              <a:rPr lang="en-US" dirty="0" smtClean="0"/>
              <a:t>, describes the  phase of a neuron's action potential </a:t>
            </a:r>
            <a:r>
              <a:rPr lang="en-US" b="1" u="sng" dirty="0" smtClean="0"/>
              <a:t>where the cell's membrane potential falls below the normal resting potential</a:t>
            </a:r>
            <a:r>
              <a:rPr lang="en-US" dirty="0" smtClean="0"/>
              <a:t>. </a:t>
            </a:r>
          </a:p>
          <a:p>
            <a:pPr algn="just"/>
            <a:endParaRPr lang="en-US" dirty="0" smtClean="0"/>
          </a:p>
          <a:p>
            <a:pPr algn="just"/>
            <a:r>
              <a:rPr lang="en-US" dirty="0" smtClean="0"/>
              <a:t>This is also commonly referred to as an </a:t>
            </a:r>
            <a:r>
              <a:rPr lang="en-US" b="1" u="sng" dirty="0" smtClean="0">
                <a:solidFill>
                  <a:srgbClr val="FF0000"/>
                </a:solidFill>
              </a:rPr>
              <a:t>action potential's undershoot phase</a:t>
            </a:r>
            <a:r>
              <a:rPr lang="en-US" dirty="0" smtClean="0"/>
              <a:t> (</a:t>
            </a:r>
            <a:r>
              <a:rPr lang="en-US" b="1" i="1" dirty="0" smtClean="0"/>
              <a:t>M. Shah, and D. G. </a:t>
            </a:r>
            <a:r>
              <a:rPr lang="en-US" b="1" i="1" dirty="0" err="1" smtClean="0"/>
              <a:t>Haylett</a:t>
            </a:r>
            <a:r>
              <a:rPr lang="en-US" b="1" i="1" dirty="0" smtClean="0"/>
              <a:t>, 2000</a:t>
            </a:r>
            <a:r>
              <a:rPr lang="en-US" dirty="0" smtClean="0"/>
              <a:t>).</a:t>
            </a:r>
          </a:p>
          <a:p>
            <a:pPr algn="just"/>
            <a:endParaRPr lang="en-US" dirty="0" smtClean="0"/>
          </a:p>
          <a:p>
            <a:pPr algn="just">
              <a:buNone/>
            </a:pPr>
            <a:r>
              <a:rPr lang="en-US" dirty="0" smtClean="0"/>
              <a:t> </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idx="1"/>
          </p:nvPr>
        </p:nvSpPr>
        <p:spPr>
          <a:xfrm>
            <a:off x="0" y="0"/>
            <a:ext cx="9144000" cy="6858000"/>
          </a:xfrm>
        </p:spPr>
        <p:txBody>
          <a:bodyPr/>
          <a:lstStyle/>
          <a:p>
            <a:pPr algn="ctr"/>
            <a:endParaRPr lang="en-US" dirty="0" smtClean="0"/>
          </a:p>
          <a:p>
            <a:pPr algn="ctr"/>
            <a:endParaRPr lang="en-US" dirty="0" smtClean="0"/>
          </a:p>
          <a:p>
            <a:pPr algn="ctr"/>
            <a:endParaRPr lang="en-US" dirty="0" smtClean="0"/>
          </a:p>
          <a:p>
            <a:pPr algn="ctr"/>
            <a:endParaRPr lang="en-US" dirty="0" smtClean="0"/>
          </a:p>
          <a:p>
            <a:pPr algn="ctr">
              <a:buNone/>
            </a:pPr>
            <a:r>
              <a:rPr lang="en-US" sz="4800" b="1" dirty="0" smtClean="0"/>
              <a:t>MELLITIN</a:t>
            </a:r>
            <a:endParaRPr lang="en-US" sz="4800" b="1"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idx="1"/>
          </p:nvPr>
        </p:nvSpPr>
        <p:spPr>
          <a:xfrm>
            <a:off x="0" y="0"/>
            <a:ext cx="9144000" cy="6858000"/>
          </a:xfrm>
        </p:spPr>
        <p:txBody>
          <a:bodyPr/>
          <a:lstStyle/>
          <a:p>
            <a:pPr algn="just"/>
            <a:endParaRPr lang="en-US" dirty="0" smtClean="0"/>
          </a:p>
          <a:p>
            <a:pPr algn="just"/>
            <a:r>
              <a:rPr lang="en-US" dirty="0" smtClean="0"/>
              <a:t>A strongly basic 26 amino-acid polypeptide which constitutes 40–60% of the whole dry honeybee venom.</a:t>
            </a:r>
          </a:p>
          <a:p>
            <a:pPr algn="just"/>
            <a:endParaRPr lang="en-US" dirty="0" smtClean="0"/>
          </a:p>
          <a:p>
            <a:pPr algn="just"/>
            <a:r>
              <a:rPr lang="en-US" dirty="0" smtClean="0"/>
              <a:t>It has various biological, pharmacological and toxicological actions including </a:t>
            </a:r>
            <a:r>
              <a:rPr lang="en-US" b="1" dirty="0" smtClean="0">
                <a:solidFill>
                  <a:srgbClr val="FF0000"/>
                </a:solidFill>
              </a:rPr>
              <a:t>strong surface activity on cell lipid membranes</a:t>
            </a:r>
            <a:r>
              <a:rPr lang="en-US" dirty="0" smtClean="0"/>
              <a:t>, </a:t>
            </a:r>
            <a:r>
              <a:rPr lang="en-US" b="1" dirty="0" err="1" smtClean="0">
                <a:solidFill>
                  <a:srgbClr val="FF0000"/>
                </a:solidFill>
              </a:rPr>
              <a:t>hemolyzing</a:t>
            </a:r>
            <a:r>
              <a:rPr lang="en-US" b="1" dirty="0" smtClean="0">
                <a:solidFill>
                  <a:srgbClr val="FF0000"/>
                </a:solidFill>
              </a:rPr>
              <a:t> activity</a:t>
            </a:r>
            <a:r>
              <a:rPr lang="en-US" dirty="0" smtClean="0"/>
              <a:t>, </a:t>
            </a:r>
            <a:r>
              <a:rPr lang="en-US" b="1" dirty="0" smtClean="0">
                <a:solidFill>
                  <a:srgbClr val="FF0000"/>
                </a:solidFill>
              </a:rPr>
              <a:t>antibacterial</a:t>
            </a:r>
            <a:r>
              <a:rPr lang="en-US" dirty="0" smtClean="0"/>
              <a:t> and </a:t>
            </a:r>
            <a:r>
              <a:rPr lang="en-US" b="1" dirty="0" smtClean="0">
                <a:solidFill>
                  <a:srgbClr val="FF0000"/>
                </a:solidFill>
              </a:rPr>
              <a:t>antifungal activities</a:t>
            </a:r>
            <a:r>
              <a:rPr lang="en-US" dirty="0" smtClean="0"/>
              <a:t> (</a:t>
            </a:r>
            <a:r>
              <a:rPr lang="en-US" b="1" i="1" dirty="0" err="1" smtClean="0"/>
              <a:t>Lariviere</a:t>
            </a:r>
            <a:r>
              <a:rPr lang="en-US" b="1" i="1" dirty="0" smtClean="0"/>
              <a:t> and </a:t>
            </a:r>
            <a:r>
              <a:rPr lang="en-US" b="1" i="1" dirty="0" err="1" smtClean="0"/>
              <a:t>Melzack</a:t>
            </a:r>
            <a:r>
              <a:rPr lang="en-US" b="1" i="1" dirty="0" smtClean="0"/>
              <a:t>, 1996</a:t>
            </a:r>
            <a:r>
              <a:rPr lang="en-US" dirty="0" smtClean="0"/>
              <a:t>). </a:t>
            </a:r>
          </a:p>
          <a:p>
            <a:pPr algn="just"/>
            <a:endParaRPr lang="en-US" dirty="0"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lstStyle/>
          <a:p>
            <a:pPr algn="just"/>
            <a:endParaRPr lang="en-US" dirty="0" smtClean="0"/>
          </a:p>
          <a:p>
            <a:pPr algn="just"/>
            <a:r>
              <a:rPr lang="en-US" dirty="0" smtClean="0"/>
              <a:t>The cytotoxic effect through </a:t>
            </a:r>
            <a:r>
              <a:rPr lang="en-US" b="1" u="sng" dirty="0" smtClean="0">
                <a:solidFill>
                  <a:srgbClr val="FF0000"/>
                </a:solidFill>
              </a:rPr>
              <a:t>the activation of PLA2 by </a:t>
            </a:r>
            <a:r>
              <a:rPr lang="en-US" b="1" u="sng" dirty="0" err="1" smtClean="0">
                <a:solidFill>
                  <a:srgbClr val="FF0000"/>
                </a:solidFill>
              </a:rPr>
              <a:t>melittin</a:t>
            </a:r>
            <a:r>
              <a:rPr lang="en-US" dirty="0" smtClean="0"/>
              <a:t> is believed to be an important mechanism of anti-cancer activity of BV. </a:t>
            </a:r>
          </a:p>
          <a:p>
            <a:pPr algn="just"/>
            <a:endParaRPr lang="en-US" dirty="0" smtClean="0"/>
          </a:p>
          <a:p>
            <a:pPr algn="just"/>
            <a:r>
              <a:rPr lang="en-US" dirty="0" smtClean="0"/>
              <a:t>Several cancer cells, including renal, lung, liver, prostate, bladder, and mammary cancer cells as well as leukemia cells, can be targets of </a:t>
            </a:r>
            <a:r>
              <a:rPr lang="en-US" dirty="0" err="1" smtClean="0"/>
              <a:t>melittin</a:t>
            </a:r>
            <a:r>
              <a:rPr lang="en-US" dirty="0" smtClean="0"/>
              <a:t> </a:t>
            </a:r>
            <a:r>
              <a:rPr lang="en-US" b="1" i="1" dirty="0" smtClean="0"/>
              <a:t> (Moon et al., 2006)</a:t>
            </a:r>
            <a:r>
              <a:rPr lang="en-US" dirty="0" smtClean="0"/>
              <a:t>. </a:t>
            </a:r>
          </a:p>
          <a:p>
            <a:pPr algn="just"/>
            <a:endParaRPr lang="en-US" b="1" i="1"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lstStyle/>
          <a:p>
            <a:pPr algn="just"/>
            <a:endParaRPr lang="en-US" dirty="0" smtClean="0"/>
          </a:p>
          <a:p>
            <a:pPr algn="just"/>
            <a:r>
              <a:rPr lang="en-US" dirty="0" smtClean="0"/>
              <a:t>The induction of apoptotic cell death through several cancer cell death mechanisms, including the </a:t>
            </a:r>
            <a:r>
              <a:rPr lang="en-US" u="sng" dirty="0" smtClean="0">
                <a:solidFill>
                  <a:srgbClr val="FF0000"/>
                </a:solidFill>
              </a:rPr>
              <a:t>activation of </a:t>
            </a:r>
            <a:r>
              <a:rPr lang="en-US" u="sng" dirty="0" err="1" smtClean="0">
                <a:solidFill>
                  <a:srgbClr val="FF0000"/>
                </a:solidFill>
              </a:rPr>
              <a:t>caspase</a:t>
            </a:r>
            <a:r>
              <a:rPr lang="en-US" u="sng" dirty="0" smtClean="0">
                <a:solidFill>
                  <a:srgbClr val="FF0000"/>
                </a:solidFill>
              </a:rPr>
              <a:t> </a:t>
            </a:r>
            <a:r>
              <a:rPr lang="en-US" dirty="0" smtClean="0"/>
              <a:t>and </a:t>
            </a:r>
            <a:r>
              <a:rPr lang="en-US" u="sng" dirty="0" smtClean="0">
                <a:solidFill>
                  <a:srgbClr val="FF0000"/>
                </a:solidFill>
              </a:rPr>
              <a:t>matrix </a:t>
            </a:r>
            <a:r>
              <a:rPr lang="en-US" u="sng" dirty="0" err="1" smtClean="0">
                <a:solidFill>
                  <a:srgbClr val="FF0000"/>
                </a:solidFill>
              </a:rPr>
              <a:t>metalloproteinases</a:t>
            </a:r>
            <a:r>
              <a:rPr lang="en-US" u="sng" dirty="0" smtClean="0">
                <a:solidFill>
                  <a:srgbClr val="FF0000"/>
                </a:solidFill>
              </a:rPr>
              <a:t> (MMP)</a:t>
            </a:r>
            <a:r>
              <a:rPr lang="en-US" dirty="0" smtClean="0"/>
              <a:t>, is important for the </a:t>
            </a:r>
            <a:r>
              <a:rPr lang="en-US" dirty="0" err="1" smtClean="0"/>
              <a:t>melittin</a:t>
            </a:r>
            <a:r>
              <a:rPr lang="en-US" dirty="0" smtClean="0"/>
              <a:t>-induced anti-cancer effects </a:t>
            </a:r>
            <a:r>
              <a:rPr lang="en-US" b="1" i="1" dirty="0" smtClean="0"/>
              <a:t>(</a:t>
            </a:r>
            <a:r>
              <a:rPr lang="en-US" b="1" i="1" dirty="0" err="1" smtClean="0"/>
              <a:t>Holle</a:t>
            </a:r>
            <a:r>
              <a:rPr lang="en-US" b="1" i="1" dirty="0" smtClean="0"/>
              <a:t> et al., 2003).</a:t>
            </a:r>
          </a:p>
          <a:p>
            <a:pPr algn="just"/>
            <a:endParaRPr lang="en-US" b="1" i="1" dirty="0" smtClean="0"/>
          </a:p>
          <a:p>
            <a:pPr algn="just"/>
            <a:r>
              <a:rPr lang="en-US" dirty="0" smtClean="0"/>
              <a:t>The binding of the cell </a:t>
            </a:r>
            <a:r>
              <a:rPr lang="en-US" dirty="0" err="1" smtClean="0"/>
              <a:t>lytic</a:t>
            </a:r>
            <a:r>
              <a:rPr lang="en-US" dirty="0" smtClean="0"/>
              <a:t> peptide (</a:t>
            </a:r>
            <a:r>
              <a:rPr lang="en-US" dirty="0" err="1" smtClean="0"/>
              <a:t>melittin</a:t>
            </a:r>
            <a:r>
              <a:rPr lang="en-US" dirty="0" smtClean="0"/>
              <a:t>) to the </a:t>
            </a:r>
            <a:r>
              <a:rPr lang="en-US" u="sng" dirty="0" smtClean="0">
                <a:solidFill>
                  <a:srgbClr val="FF0000"/>
                </a:solidFill>
              </a:rPr>
              <a:t>hormone receptors</a:t>
            </a:r>
            <a:r>
              <a:rPr lang="en-US" dirty="0" smtClean="0"/>
              <a:t> as well as </a:t>
            </a:r>
            <a:r>
              <a:rPr lang="en-US" u="sng" dirty="0" smtClean="0">
                <a:solidFill>
                  <a:srgbClr val="FF0000"/>
                </a:solidFill>
              </a:rPr>
              <a:t>gene therapy</a:t>
            </a:r>
            <a:r>
              <a:rPr lang="en-US" dirty="0" smtClean="0"/>
              <a:t> carrying </a:t>
            </a:r>
            <a:r>
              <a:rPr lang="en-US" dirty="0" err="1" smtClean="0"/>
              <a:t>melittin</a:t>
            </a:r>
            <a:r>
              <a:rPr lang="en-US" dirty="0" smtClean="0"/>
              <a:t> can be useful as a novel targeted treatment for some types of cancer, such as prostate and breast cancers </a:t>
            </a:r>
            <a:r>
              <a:rPr lang="en-US" b="1" dirty="0" smtClean="0"/>
              <a:t>(</a:t>
            </a:r>
            <a:r>
              <a:rPr lang="en-US" b="1" i="1" dirty="0" smtClean="0"/>
              <a:t>Li et al., 2004</a:t>
            </a:r>
            <a:r>
              <a:rPr lang="en-US" b="1" dirty="0" smtClean="0"/>
              <a:t>)</a:t>
            </a:r>
            <a:r>
              <a:rPr lang="en-US" dirty="0" smtClean="0"/>
              <a:t>.</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a:bodyPr>
          <a:lstStyle/>
          <a:p>
            <a:pPr algn="ctr">
              <a:buNone/>
            </a:pPr>
            <a:endParaRPr lang="en-US" sz="4000" b="1" dirty="0" smtClean="0"/>
          </a:p>
          <a:p>
            <a:pPr algn="ctr">
              <a:buNone/>
            </a:pPr>
            <a:r>
              <a:rPr lang="en-US" sz="4000" b="1" dirty="0" smtClean="0"/>
              <a:t>BY </a:t>
            </a:r>
          </a:p>
          <a:p>
            <a:pPr algn="ctr">
              <a:buNone/>
            </a:pPr>
            <a:r>
              <a:rPr lang="en-US" sz="4000" b="1" i="1" dirty="0" smtClean="0">
                <a:solidFill>
                  <a:srgbClr val="FF0000"/>
                </a:solidFill>
              </a:rPr>
              <a:t>EHAB AHMED KAMAL</a:t>
            </a:r>
          </a:p>
          <a:p>
            <a:pPr algn="ctr">
              <a:buNone/>
            </a:pPr>
            <a:r>
              <a:rPr lang="en-US" b="1" dirty="0" smtClean="0"/>
              <a:t>LECTURER OF COMPLEMENTRY MEDICINE</a:t>
            </a:r>
          </a:p>
          <a:p>
            <a:pPr algn="ctr">
              <a:buNone/>
            </a:pPr>
            <a:r>
              <a:rPr lang="en-US" b="1" dirty="0" smtClean="0"/>
              <a:t>NATIONAL RESEARCH CENTRE </a:t>
            </a:r>
          </a:p>
          <a:p>
            <a:pPr algn="ctr">
              <a:buNone/>
            </a:pPr>
            <a:r>
              <a:rPr lang="en-US" b="1" dirty="0" smtClean="0"/>
              <a:t>GIZA - EGYPT</a:t>
            </a:r>
          </a:p>
          <a:p>
            <a:pPr algn="ctr">
              <a:buNone/>
            </a:pPr>
            <a:r>
              <a:rPr lang="en-US" b="1" dirty="0" smtClean="0"/>
              <a:t>CONSULTANT OF GASTROENTROLOGY AND HEPATOLOGY</a:t>
            </a:r>
            <a:endParaRPr lang="en-US" b="1"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a:bodyPr>
          <a:lstStyle/>
          <a:p>
            <a:pPr algn="just">
              <a:buNone/>
            </a:pPr>
            <a:endParaRPr lang="en-US" dirty="0" smtClean="0"/>
          </a:p>
          <a:p>
            <a:pPr algn="just"/>
            <a:r>
              <a:rPr lang="en-US" dirty="0" smtClean="0"/>
              <a:t>Recently, </a:t>
            </a:r>
            <a:r>
              <a:rPr lang="en-US" b="1" dirty="0" err="1" smtClean="0">
                <a:solidFill>
                  <a:srgbClr val="FF0000"/>
                </a:solidFill>
              </a:rPr>
              <a:t>Melittin</a:t>
            </a:r>
            <a:r>
              <a:rPr lang="en-US" dirty="0" smtClean="0"/>
              <a:t> has also been demonstrated to cause </a:t>
            </a:r>
            <a:r>
              <a:rPr lang="en-US" b="1" u="sng" dirty="0" smtClean="0"/>
              <a:t>neural plastic changes</a:t>
            </a:r>
            <a:r>
              <a:rPr lang="en-US" dirty="0" smtClean="0"/>
              <a:t> along pain-signaling pathways by activation and sensitization of </a:t>
            </a:r>
            <a:r>
              <a:rPr lang="en-US" dirty="0" err="1" smtClean="0"/>
              <a:t>nociceptor</a:t>
            </a:r>
            <a:r>
              <a:rPr lang="en-US" dirty="0" smtClean="0"/>
              <a:t> cells via </a:t>
            </a:r>
            <a:r>
              <a:rPr lang="en-US" dirty="0" err="1" smtClean="0"/>
              <a:t>phosphorylation</a:t>
            </a:r>
            <a:r>
              <a:rPr lang="en-US" dirty="0" smtClean="0"/>
              <a:t> of </a:t>
            </a:r>
            <a:r>
              <a:rPr lang="en-US" b="1" u="sng" dirty="0" err="1" smtClean="0"/>
              <a:t>mitogen</a:t>
            </a:r>
            <a:r>
              <a:rPr lang="en-US" b="1" u="sng" dirty="0" smtClean="0"/>
              <a:t>-activated protein </a:t>
            </a:r>
            <a:r>
              <a:rPr lang="en-US" b="1" u="sng" dirty="0" err="1" smtClean="0"/>
              <a:t>kinases</a:t>
            </a:r>
            <a:r>
              <a:rPr lang="en-US" b="1" u="sng" dirty="0" smtClean="0"/>
              <a:t> (MAPK)</a:t>
            </a:r>
            <a:r>
              <a:rPr lang="en-US" dirty="0" smtClean="0"/>
              <a:t> </a:t>
            </a:r>
            <a:r>
              <a:rPr lang="en-US" b="1" dirty="0" smtClean="0"/>
              <a:t>(</a:t>
            </a:r>
            <a:r>
              <a:rPr lang="en-US" b="1" i="1" dirty="0" err="1" smtClean="0"/>
              <a:t>Hao</a:t>
            </a:r>
            <a:r>
              <a:rPr lang="en-US" b="1" i="1" dirty="0" smtClean="0"/>
              <a:t> et al., 2008;Yu et al., 2009</a:t>
            </a:r>
            <a:r>
              <a:rPr lang="en-US" b="1" dirty="0" smtClean="0"/>
              <a:t>)</a:t>
            </a:r>
            <a:r>
              <a:rPr lang="en-US" dirty="0" smtClean="0"/>
              <a:t>.</a:t>
            </a:r>
          </a:p>
          <a:p>
            <a:pPr algn="just"/>
            <a:r>
              <a:rPr lang="en-US" dirty="0" smtClean="0"/>
              <a:t>The effect of </a:t>
            </a:r>
            <a:r>
              <a:rPr lang="en-US" dirty="0" err="1" smtClean="0"/>
              <a:t>mellitin</a:t>
            </a:r>
            <a:r>
              <a:rPr lang="en-US" dirty="0" smtClean="0"/>
              <a:t> was studied in animal models with </a:t>
            </a:r>
            <a:r>
              <a:rPr lang="en-US" b="1" u="sng" dirty="0" smtClean="0"/>
              <a:t>amyotrophic lateral sclerosis (ALS)</a:t>
            </a:r>
            <a:r>
              <a:rPr lang="en-US" b="1" dirty="0" smtClean="0"/>
              <a:t> </a:t>
            </a:r>
            <a:r>
              <a:rPr lang="en-US" dirty="0" smtClean="0"/>
              <a:t>it was found that administering </a:t>
            </a:r>
            <a:r>
              <a:rPr lang="en-US" dirty="0" err="1" smtClean="0"/>
              <a:t>melittin</a:t>
            </a:r>
            <a:r>
              <a:rPr lang="en-US" dirty="0" smtClean="0"/>
              <a:t> decreased </a:t>
            </a:r>
            <a:r>
              <a:rPr lang="en-US" dirty="0" err="1" smtClean="0"/>
              <a:t>microglial</a:t>
            </a:r>
            <a:r>
              <a:rPr lang="en-US" dirty="0" smtClean="0"/>
              <a:t> activity and the expression of the pro-inflammatory factor TNF-α </a:t>
            </a:r>
            <a:r>
              <a:rPr lang="en-US" b="1" dirty="0" smtClean="0"/>
              <a:t>(</a:t>
            </a:r>
            <a:r>
              <a:rPr lang="en-US" b="1" i="1" dirty="0" smtClean="0"/>
              <a:t>Yang EJ., et al 2010)</a:t>
            </a:r>
            <a:r>
              <a:rPr lang="en-US" dirty="0" smtClean="0"/>
              <a:t>. </a:t>
            </a:r>
          </a:p>
          <a:p>
            <a:pPr algn="just"/>
            <a:endParaRPr lang="en-US" dirty="0" smtClean="0"/>
          </a:p>
          <a:p>
            <a:pPr algn="just"/>
            <a:endParaRPr lang="en-US" dirty="0"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lstStyle/>
          <a:p>
            <a:pPr algn="ctr"/>
            <a:endParaRPr lang="en-US" dirty="0" smtClean="0"/>
          </a:p>
          <a:p>
            <a:pPr algn="ctr"/>
            <a:endParaRPr lang="en-US" dirty="0" smtClean="0"/>
          </a:p>
          <a:p>
            <a:pPr algn="ctr"/>
            <a:endParaRPr lang="en-US" dirty="0" smtClean="0"/>
          </a:p>
          <a:p>
            <a:pPr algn="ctr"/>
            <a:endParaRPr lang="en-US" dirty="0" smtClean="0"/>
          </a:p>
          <a:p>
            <a:pPr algn="ctr">
              <a:buNone/>
            </a:pPr>
            <a:r>
              <a:rPr lang="en-US" sz="4800" b="1" dirty="0" smtClean="0"/>
              <a:t>ADOLAPIN</a:t>
            </a:r>
            <a:endParaRPr lang="en-US" sz="4800" b="1"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lstStyle/>
          <a:p>
            <a:pPr algn="just"/>
            <a:endParaRPr lang="en-US" dirty="0" smtClean="0"/>
          </a:p>
          <a:p>
            <a:pPr algn="just"/>
            <a:r>
              <a:rPr lang="en-US" b="1" dirty="0" smtClean="0">
                <a:solidFill>
                  <a:srgbClr val="FF0000"/>
                </a:solidFill>
              </a:rPr>
              <a:t>ADOLAPIN</a:t>
            </a:r>
            <a:r>
              <a:rPr lang="en-US" dirty="0" smtClean="0"/>
              <a:t>, a basic polypeptide with 103 amino acids residues and comprising 1% of dry bee venom, it has been shown to have </a:t>
            </a:r>
            <a:r>
              <a:rPr lang="en-US" b="1" dirty="0" smtClean="0">
                <a:solidFill>
                  <a:srgbClr val="FF0000"/>
                </a:solidFill>
              </a:rPr>
              <a:t>anti-</a:t>
            </a:r>
            <a:r>
              <a:rPr lang="en-US" b="1" dirty="0" err="1" smtClean="0">
                <a:solidFill>
                  <a:srgbClr val="FF0000"/>
                </a:solidFill>
              </a:rPr>
              <a:t>nociceptive</a:t>
            </a:r>
            <a:r>
              <a:rPr lang="en-US" dirty="0" smtClean="0"/>
              <a:t> “</a:t>
            </a:r>
            <a:r>
              <a:rPr lang="en-US" i="1" u="sng" dirty="0" smtClean="0"/>
              <a:t>decreasing pain sensation</a:t>
            </a:r>
            <a:r>
              <a:rPr lang="en-US" dirty="0" smtClean="0"/>
              <a:t>” </a:t>
            </a:r>
            <a:r>
              <a:rPr lang="en-US" b="1" dirty="0" smtClean="0">
                <a:solidFill>
                  <a:srgbClr val="FF0000"/>
                </a:solidFill>
              </a:rPr>
              <a:t>anti-inflammatory</a:t>
            </a:r>
            <a:r>
              <a:rPr lang="en-US" dirty="0" smtClean="0"/>
              <a:t> and </a:t>
            </a:r>
            <a:r>
              <a:rPr lang="en-US" b="1" dirty="0" smtClean="0">
                <a:solidFill>
                  <a:srgbClr val="FF0000"/>
                </a:solidFill>
              </a:rPr>
              <a:t>antipyretic effects</a:t>
            </a:r>
            <a:r>
              <a:rPr lang="en-US" dirty="0" smtClean="0"/>
              <a:t>  (</a:t>
            </a:r>
            <a:r>
              <a:rPr lang="en-US" b="1" i="1" dirty="0" err="1" smtClean="0"/>
              <a:t>Koburova</a:t>
            </a:r>
            <a:r>
              <a:rPr lang="en-US" b="1" i="1" dirty="0" smtClean="0"/>
              <a:t> et al., 1984,1985</a:t>
            </a:r>
            <a:r>
              <a:rPr lang="en-US" dirty="0" smtClean="0"/>
              <a:t>).</a:t>
            </a:r>
          </a:p>
          <a:p>
            <a:pPr algn="just"/>
            <a:endParaRPr lang="en-US" dirty="0" smtClean="0"/>
          </a:p>
          <a:p>
            <a:pPr algn="just"/>
            <a:r>
              <a:rPr lang="en-US" dirty="0" smtClean="0"/>
              <a:t> </a:t>
            </a:r>
            <a:r>
              <a:rPr lang="en-US" dirty="0" err="1" smtClean="0"/>
              <a:t>Adolapin</a:t>
            </a:r>
            <a:r>
              <a:rPr lang="en-US" dirty="0" smtClean="0"/>
              <a:t> can </a:t>
            </a:r>
            <a:r>
              <a:rPr lang="en-US" b="1" dirty="0" smtClean="0">
                <a:solidFill>
                  <a:srgbClr val="FF0000"/>
                </a:solidFill>
              </a:rPr>
              <a:t>inhibit prostaglandin synthesis via inhibition of </a:t>
            </a:r>
            <a:r>
              <a:rPr lang="en-US" b="1" dirty="0" err="1" smtClean="0">
                <a:solidFill>
                  <a:srgbClr val="FF0000"/>
                </a:solidFill>
              </a:rPr>
              <a:t>cyclooxygenase</a:t>
            </a:r>
            <a:r>
              <a:rPr lang="en-US" b="1" dirty="0" smtClean="0">
                <a:solidFill>
                  <a:srgbClr val="FF0000"/>
                </a:solidFill>
              </a:rPr>
              <a:t> activity</a:t>
            </a:r>
            <a:r>
              <a:rPr lang="en-US" dirty="0" smtClean="0"/>
              <a:t> (</a:t>
            </a:r>
            <a:r>
              <a:rPr lang="en-US" b="1" i="1" dirty="0" err="1" smtClean="0"/>
              <a:t>Shkenderov</a:t>
            </a:r>
            <a:r>
              <a:rPr lang="en-US" b="1" i="1" dirty="0" smtClean="0"/>
              <a:t> and </a:t>
            </a:r>
            <a:r>
              <a:rPr lang="en-US" b="1" i="1" dirty="0" err="1" smtClean="0"/>
              <a:t>Koburova</a:t>
            </a:r>
            <a:r>
              <a:rPr lang="en-US" b="1" i="1" dirty="0" smtClean="0"/>
              <a:t>, 1982</a:t>
            </a:r>
            <a:r>
              <a:rPr lang="en-US" dirty="0" smtClean="0"/>
              <a:t>).</a:t>
            </a:r>
          </a:p>
          <a:p>
            <a:pPr algn="just"/>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lstStyle/>
          <a:p>
            <a:pPr lvl="1" algn="ctr">
              <a:buNone/>
            </a:pPr>
            <a:endParaRPr lang="en-US" dirty="0" smtClean="0"/>
          </a:p>
          <a:p>
            <a:pPr lvl="1" algn="ctr">
              <a:buNone/>
            </a:pPr>
            <a:endParaRPr lang="en-US" dirty="0" smtClean="0"/>
          </a:p>
          <a:p>
            <a:pPr lvl="1" algn="ctr">
              <a:buNone/>
            </a:pPr>
            <a:endParaRPr lang="en-US" dirty="0" smtClean="0"/>
          </a:p>
          <a:p>
            <a:pPr lvl="1" algn="ctr">
              <a:buNone/>
            </a:pPr>
            <a:endParaRPr lang="en-US" dirty="0" smtClean="0"/>
          </a:p>
          <a:p>
            <a:pPr lvl="1" algn="ctr">
              <a:buNone/>
            </a:pPr>
            <a:endParaRPr lang="en-US" dirty="0" smtClean="0"/>
          </a:p>
          <a:p>
            <a:pPr lvl="1" algn="ctr">
              <a:buNone/>
            </a:pPr>
            <a:r>
              <a:rPr lang="en-US" sz="4400" b="1" dirty="0" smtClean="0"/>
              <a:t>ENZYMES</a:t>
            </a:r>
            <a:endParaRPr lang="en-US" sz="4400" b="1"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lstStyle/>
          <a:p>
            <a:pPr algn="ctr"/>
            <a:endParaRPr lang="en-US" dirty="0" smtClean="0"/>
          </a:p>
          <a:p>
            <a:pPr algn="ctr"/>
            <a:endParaRPr lang="en-US" dirty="0" smtClean="0"/>
          </a:p>
          <a:p>
            <a:pPr algn="ctr"/>
            <a:endParaRPr lang="en-US" dirty="0" smtClean="0"/>
          </a:p>
          <a:p>
            <a:pPr algn="ctr"/>
            <a:endParaRPr lang="en-US" dirty="0" smtClean="0"/>
          </a:p>
          <a:p>
            <a:pPr algn="ctr">
              <a:buNone/>
            </a:pPr>
            <a:r>
              <a:rPr lang="en-US" sz="4000" b="1" dirty="0" smtClean="0"/>
              <a:t>PHOSPHOLIPASE A2</a:t>
            </a:r>
            <a:endParaRPr lang="en-US" sz="4000" b="1"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a:bodyPr>
          <a:lstStyle/>
          <a:p>
            <a:pPr algn="just"/>
            <a:endParaRPr lang="ar-EG" dirty="0" smtClean="0"/>
          </a:p>
          <a:p>
            <a:pPr algn="just"/>
            <a:r>
              <a:rPr lang="en-US" b="1" dirty="0" smtClean="0">
                <a:solidFill>
                  <a:srgbClr val="FF0000"/>
                </a:solidFill>
              </a:rPr>
              <a:t>PLA2</a:t>
            </a:r>
            <a:r>
              <a:rPr lang="en-US" dirty="0" smtClean="0"/>
              <a:t>, which constitutes 10–12% of dry bee venom, has inflammatory and </a:t>
            </a:r>
            <a:r>
              <a:rPr lang="en-US" dirty="0" err="1" smtClean="0"/>
              <a:t>nociceptive</a:t>
            </a:r>
            <a:r>
              <a:rPr lang="en-US" dirty="0" smtClean="0"/>
              <a:t> effects (</a:t>
            </a:r>
            <a:r>
              <a:rPr lang="en-US" b="1" i="1" dirty="0" err="1" smtClean="0"/>
              <a:t>Landucci</a:t>
            </a:r>
            <a:r>
              <a:rPr lang="en-US" b="1" i="1" dirty="0" smtClean="0"/>
              <a:t> et al., 2000</a:t>
            </a:r>
            <a:r>
              <a:rPr lang="en-US" dirty="0" smtClean="0"/>
              <a:t>).</a:t>
            </a:r>
          </a:p>
          <a:p>
            <a:pPr algn="just"/>
            <a:endParaRPr lang="en-US" dirty="0" smtClean="0"/>
          </a:p>
          <a:p>
            <a:pPr algn="just"/>
            <a:r>
              <a:rPr lang="en-US" dirty="0" smtClean="0"/>
              <a:t> PLA2 is a </a:t>
            </a:r>
            <a:r>
              <a:rPr lang="en-US" b="1" u="sng" dirty="0" smtClean="0"/>
              <a:t>membrane-associated </a:t>
            </a:r>
            <a:r>
              <a:rPr lang="en-US" b="1" u="sng" dirty="0" err="1" smtClean="0"/>
              <a:t>phospholipid</a:t>
            </a:r>
            <a:r>
              <a:rPr lang="en-US" b="1" u="sng" dirty="0" smtClean="0"/>
              <a:t> converting enzyme</a:t>
            </a:r>
            <a:r>
              <a:rPr lang="en-US" dirty="0" smtClean="0"/>
              <a:t> that is </a:t>
            </a:r>
            <a:r>
              <a:rPr lang="en-US" dirty="0" smtClean="0">
                <a:solidFill>
                  <a:srgbClr val="FF0000"/>
                </a:solidFill>
              </a:rPr>
              <a:t>important in the production of </a:t>
            </a:r>
            <a:r>
              <a:rPr lang="en-US" dirty="0" err="1" smtClean="0">
                <a:solidFill>
                  <a:srgbClr val="FF0000"/>
                </a:solidFill>
              </a:rPr>
              <a:t>arachidonic</a:t>
            </a:r>
            <a:r>
              <a:rPr lang="en-US" dirty="0" smtClean="0">
                <a:solidFill>
                  <a:srgbClr val="FF0000"/>
                </a:solidFill>
              </a:rPr>
              <a:t> acid</a:t>
            </a:r>
            <a:r>
              <a:rPr lang="en-US" dirty="0" smtClean="0"/>
              <a:t>, which is further metabolized to </a:t>
            </a:r>
            <a:r>
              <a:rPr lang="en-US" dirty="0" err="1" smtClean="0"/>
              <a:t>protaglandins</a:t>
            </a:r>
            <a:r>
              <a:rPr lang="en-US" dirty="0" smtClean="0"/>
              <a:t> by </a:t>
            </a:r>
            <a:r>
              <a:rPr lang="en-US" dirty="0" err="1" smtClean="0"/>
              <a:t>cyclooxygenase</a:t>
            </a:r>
            <a:r>
              <a:rPr lang="en-US" dirty="0" smtClean="0"/>
              <a:t> and to </a:t>
            </a:r>
            <a:r>
              <a:rPr lang="en-US" dirty="0" err="1" smtClean="0"/>
              <a:t>leukotrienes</a:t>
            </a:r>
            <a:r>
              <a:rPr lang="en-US" dirty="0" smtClean="0"/>
              <a:t> by </a:t>
            </a:r>
            <a:r>
              <a:rPr lang="en-US" dirty="0" err="1" smtClean="0"/>
              <a:t>lipoxygenase</a:t>
            </a:r>
            <a:r>
              <a:rPr lang="en-US" dirty="0" smtClean="0"/>
              <a:t> (</a:t>
            </a:r>
            <a:r>
              <a:rPr lang="en-US" b="1" i="1" dirty="0" err="1" smtClean="0"/>
              <a:t>Landucci</a:t>
            </a:r>
            <a:r>
              <a:rPr lang="en-US" b="1" i="1" dirty="0" smtClean="0"/>
              <a:t> et al., 2000</a:t>
            </a:r>
            <a:r>
              <a:rPr lang="en-US" dirty="0" smtClean="0"/>
              <a:t>).</a:t>
            </a:r>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lstStyle/>
          <a:p>
            <a:pPr algn="just">
              <a:buNone/>
            </a:pPr>
            <a:r>
              <a:rPr lang="en-US" dirty="0" smtClean="0"/>
              <a:t> </a:t>
            </a:r>
            <a:endParaRPr lang="ar-EG" dirty="0" smtClean="0"/>
          </a:p>
          <a:p>
            <a:pPr algn="just"/>
            <a:r>
              <a:rPr lang="en-US" b="1" dirty="0" smtClean="0">
                <a:solidFill>
                  <a:srgbClr val="FF0000"/>
                </a:solidFill>
              </a:rPr>
              <a:t>PLA2</a:t>
            </a:r>
            <a:r>
              <a:rPr lang="en-US" dirty="0" smtClean="0"/>
              <a:t> exhibits complex interactions with </a:t>
            </a:r>
            <a:r>
              <a:rPr lang="en-US" dirty="0" err="1" smtClean="0"/>
              <a:t>melittin</a:t>
            </a:r>
            <a:r>
              <a:rPr lang="en-US" dirty="0" smtClean="0"/>
              <a:t> that can result in </a:t>
            </a:r>
            <a:r>
              <a:rPr lang="en-US" dirty="0" err="1" smtClean="0"/>
              <a:t>potentiation</a:t>
            </a:r>
            <a:r>
              <a:rPr lang="en-US" dirty="0" smtClean="0"/>
              <a:t> of </a:t>
            </a:r>
            <a:r>
              <a:rPr lang="en-US" dirty="0" err="1" smtClean="0"/>
              <a:t>secretory</a:t>
            </a:r>
            <a:r>
              <a:rPr lang="en-US" dirty="0" smtClean="0"/>
              <a:t> PLA2 effects or in inhibition depending on the peptide/</a:t>
            </a:r>
            <a:r>
              <a:rPr lang="en-US" dirty="0" err="1" smtClean="0"/>
              <a:t>phospholipid</a:t>
            </a:r>
            <a:r>
              <a:rPr lang="en-US" dirty="0" smtClean="0"/>
              <a:t> ratio (</a:t>
            </a:r>
            <a:r>
              <a:rPr lang="en-US" b="1" i="1" dirty="0" err="1" smtClean="0"/>
              <a:t>Koumanov</a:t>
            </a:r>
            <a:r>
              <a:rPr lang="en-US" b="1" i="1" dirty="0" smtClean="0"/>
              <a:t> et al., 2003</a:t>
            </a:r>
            <a:r>
              <a:rPr lang="en-US" dirty="0" smtClean="0"/>
              <a:t>). </a:t>
            </a:r>
          </a:p>
          <a:p>
            <a:pPr algn="just"/>
            <a:endParaRPr lang="ar-EG" dirty="0" smtClean="0"/>
          </a:p>
          <a:p>
            <a:pPr algn="just"/>
            <a:r>
              <a:rPr lang="en-US" b="1" dirty="0" smtClean="0">
                <a:solidFill>
                  <a:srgbClr val="FF0000"/>
                </a:solidFill>
              </a:rPr>
              <a:t>PLA2</a:t>
            </a:r>
            <a:r>
              <a:rPr lang="en-US" dirty="0" smtClean="0"/>
              <a:t> has effects in a range of cells related to </a:t>
            </a:r>
            <a:r>
              <a:rPr lang="en-US" b="1" u="sng" dirty="0" err="1" smtClean="0"/>
              <a:t>nociception</a:t>
            </a:r>
            <a:r>
              <a:rPr lang="en-US" dirty="0" smtClean="0"/>
              <a:t> including </a:t>
            </a:r>
            <a:r>
              <a:rPr lang="en-US" dirty="0" err="1" smtClean="0"/>
              <a:t>astrocytes</a:t>
            </a:r>
            <a:r>
              <a:rPr lang="en-US" dirty="0" smtClean="0"/>
              <a:t> and neurons and possibly </a:t>
            </a:r>
            <a:r>
              <a:rPr lang="en-US" dirty="0" err="1" smtClean="0"/>
              <a:t>microglial</a:t>
            </a:r>
            <a:r>
              <a:rPr lang="en-US" dirty="0" smtClean="0"/>
              <a:t> cells , it is also involved in </a:t>
            </a:r>
            <a:r>
              <a:rPr lang="en-US" b="1" u="sng" dirty="0" smtClean="0"/>
              <a:t>nerve regeneration</a:t>
            </a:r>
            <a:r>
              <a:rPr lang="en-US" dirty="0" smtClean="0"/>
              <a:t> (</a:t>
            </a:r>
            <a:r>
              <a:rPr lang="en-US" b="1" i="1" dirty="0" smtClean="0"/>
              <a:t>Sun et al., 2004a</a:t>
            </a:r>
            <a:r>
              <a:rPr lang="en-US" dirty="0" smtClean="0"/>
              <a:t>).</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lstStyle/>
          <a:p>
            <a:endParaRPr lang="en-US" dirty="0" smtClean="0"/>
          </a:p>
          <a:p>
            <a:endParaRPr lang="en-US" dirty="0" smtClean="0"/>
          </a:p>
          <a:p>
            <a:endParaRPr lang="en-US" dirty="0" smtClean="0"/>
          </a:p>
          <a:p>
            <a:endParaRPr lang="en-US" dirty="0" smtClean="0"/>
          </a:p>
          <a:p>
            <a:pPr algn="ctr">
              <a:buNone/>
            </a:pPr>
            <a:r>
              <a:rPr lang="en-US" sz="4400" b="1" dirty="0" smtClean="0"/>
              <a:t>HYALURONIDASE</a:t>
            </a:r>
            <a:endParaRPr lang="en-US" sz="4400" b="1"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lstStyle/>
          <a:p>
            <a:pPr algn="just"/>
            <a:endParaRPr lang="ar-EG" dirty="0" smtClean="0"/>
          </a:p>
          <a:p>
            <a:pPr algn="just"/>
            <a:r>
              <a:rPr lang="en-US" b="1" dirty="0" smtClean="0">
                <a:solidFill>
                  <a:srgbClr val="FF0000"/>
                </a:solidFill>
              </a:rPr>
              <a:t>HYALURONIDASE</a:t>
            </a:r>
            <a:r>
              <a:rPr lang="en-US" dirty="0" smtClean="0"/>
              <a:t> constitutes 1.5–2% of dry bee venom (</a:t>
            </a:r>
            <a:r>
              <a:rPr lang="en-US" b="1" i="1" dirty="0" err="1" smtClean="0"/>
              <a:t>Lariviere</a:t>
            </a:r>
            <a:r>
              <a:rPr lang="en-US" b="1" i="1" dirty="0" smtClean="0"/>
              <a:t> and </a:t>
            </a:r>
            <a:r>
              <a:rPr lang="en-US" b="1" i="1" dirty="0" err="1" smtClean="0"/>
              <a:t>Melzack</a:t>
            </a:r>
            <a:r>
              <a:rPr lang="en-US" b="1" i="1" dirty="0" smtClean="0"/>
              <a:t>, 1996</a:t>
            </a:r>
            <a:r>
              <a:rPr lang="en-US" dirty="0" smtClean="0"/>
              <a:t>). </a:t>
            </a:r>
            <a:endParaRPr lang="ar-EG" dirty="0" smtClean="0"/>
          </a:p>
          <a:p>
            <a:pPr algn="just"/>
            <a:endParaRPr lang="ar-EG" dirty="0" smtClean="0"/>
          </a:p>
          <a:p>
            <a:pPr algn="just"/>
            <a:r>
              <a:rPr lang="en-US" dirty="0" err="1" smtClean="0"/>
              <a:t>Hyaluronidases</a:t>
            </a:r>
            <a:r>
              <a:rPr lang="en-US" dirty="0" smtClean="0"/>
              <a:t> </a:t>
            </a:r>
            <a:r>
              <a:rPr lang="en-US" b="1" u="sng" dirty="0" smtClean="0">
                <a:solidFill>
                  <a:srgbClr val="FF0000"/>
                </a:solidFill>
              </a:rPr>
              <a:t>break down </a:t>
            </a:r>
            <a:r>
              <a:rPr lang="en-US" b="1" u="sng" dirty="0" err="1" smtClean="0">
                <a:solidFill>
                  <a:srgbClr val="FF0000"/>
                </a:solidFill>
              </a:rPr>
              <a:t>hyaluronic</a:t>
            </a:r>
            <a:r>
              <a:rPr lang="en-US" b="1" u="sng" dirty="0" smtClean="0">
                <a:solidFill>
                  <a:srgbClr val="FF0000"/>
                </a:solidFill>
              </a:rPr>
              <a:t> acid</a:t>
            </a:r>
            <a:r>
              <a:rPr lang="en-US" dirty="0" smtClean="0"/>
              <a:t> in tissues such as in synovial bursa of rheumatoid arthritis patients (</a:t>
            </a:r>
            <a:r>
              <a:rPr lang="en-US" b="1" i="1" dirty="0" smtClean="0"/>
              <a:t>Barker et al., 1964</a:t>
            </a:r>
            <a:r>
              <a:rPr lang="en-US" dirty="0" smtClean="0"/>
              <a:t>). </a:t>
            </a:r>
            <a:endParaRPr lang="ar-EG" dirty="0" smtClean="0"/>
          </a:p>
          <a:p>
            <a:pPr algn="just"/>
            <a:endParaRPr lang="en-US" dirty="0" smtClean="0"/>
          </a:p>
          <a:p>
            <a:pPr algn="just"/>
            <a:r>
              <a:rPr lang="en-US" dirty="0" err="1" smtClean="0"/>
              <a:t>Hyaluronidase</a:t>
            </a:r>
            <a:r>
              <a:rPr lang="en-US" dirty="0" smtClean="0"/>
              <a:t> in bee venom shares this property with endogenous </a:t>
            </a:r>
            <a:r>
              <a:rPr lang="en-US" dirty="0" err="1" smtClean="0"/>
              <a:t>hyaluronidase</a:t>
            </a:r>
            <a:r>
              <a:rPr lang="en-US" dirty="0" smtClean="0"/>
              <a:t> (</a:t>
            </a:r>
            <a:r>
              <a:rPr lang="en-US" b="1" i="1" dirty="0" smtClean="0"/>
              <a:t>Barker et al., 1963</a:t>
            </a:r>
            <a:r>
              <a:rPr lang="en-US" dirty="0" smtClean="0"/>
              <a:t>).</a:t>
            </a:r>
          </a:p>
          <a:p>
            <a:pPr algn="just"/>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lstStyle/>
          <a:p>
            <a:endParaRPr lang="en-US" dirty="0" smtClean="0"/>
          </a:p>
          <a:p>
            <a:endParaRPr lang="en-US" dirty="0" smtClean="0"/>
          </a:p>
          <a:p>
            <a:endParaRPr lang="en-US" dirty="0" smtClean="0"/>
          </a:p>
          <a:p>
            <a:pPr algn="ctr">
              <a:buNone/>
            </a:pPr>
            <a:endParaRPr lang="en-US" sz="4000" b="1" dirty="0" smtClean="0"/>
          </a:p>
          <a:p>
            <a:pPr algn="ctr">
              <a:buNone/>
            </a:pPr>
            <a:r>
              <a:rPr lang="en-US" sz="4000" b="1" dirty="0" smtClean="0"/>
              <a:t>IMMUNE EFFECTS OF APITHERPAY</a:t>
            </a:r>
            <a:endParaRPr lang="en-US" sz="4000" b="1"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lstStyle/>
          <a:p>
            <a:pPr algn="ctr"/>
            <a:endParaRPr lang="en-US" dirty="0" smtClean="0"/>
          </a:p>
          <a:p>
            <a:pPr algn="ctr"/>
            <a:endParaRPr lang="en-US" dirty="0" smtClean="0"/>
          </a:p>
          <a:p>
            <a:pPr algn="ctr"/>
            <a:endParaRPr lang="en-US" dirty="0" smtClean="0"/>
          </a:p>
          <a:p>
            <a:pPr algn="ctr"/>
            <a:endParaRPr lang="en-US" dirty="0" smtClean="0"/>
          </a:p>
          <a:p>
            <a:pPr algn="ctr">
              <a:buNone/>
            </a:pPr>
            <a:r>
              <a:rPr lang="en-US" sz="4800" b="1" dirty="0" smtClean="0"/>
              <a:t>WHAT IS APITHERAPY</a:t>
            </a:r>
            <a:endParaRPr lang="en-US" sz="4800" b="1"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idx="1"/>
          </p:nvPr>
        </p:nvSpPr>
        <p:spPr>
          <a:xfrm>
            <a:off x="0" y="0"/>
            <a:ext cx="9144000" cy="6858000"/>
          </a:xfrm>
        </p:spPr>
        <p:txBody>
          <a:bodyPr>
            <a:normAutofit/>
          </a:bodyPr>
          <a:lstStyle/>
          <a:p>
            <a:pPr algn="just"/>
            <a:endParaRPr lang="en-US" dirty="0" smtClean="0"/>
          </a:p>
          <a:p>
            <a:pPr algn="just"/>
            <a:r>
              <a:rPr lang="en-US" dirty="0" smtClean="0"/>
              <a:t>In most of the diseases which are considered to benefit from </a:t>
            </a:r>
            <a:r>
              <a:rPr lang="en-US" dirty="0" err="1" smtClean="0"/>
              <a:t>propolis</a:t>
            </a:r>
            <a:r>
              <a:rPr lang="en-US" dirty="0" smtClean="0"/>
              <a:t>, cellular immune reaction is activated, </a:t>
            </a:r>
            <a:r>
              <a:rPr lang="en-US" b="1" i="1" dirty="0" err="1" smtClean="0">
                <a:solidFill>
                  <a:srgbClr val="FF0000"/>
                </a:solidFill>
              </a:rPr>
              <a:t>neopterin</a:t>
            </a:r>
            <a:r>
              <a:rPr lang="en-US" dirty="0" smtClean="0"/>
              <a:t> levels in body fluids are increased and enhanced </a:t>
            </a:r>
            <a:r>
              <a:rPr lang="en-US" b="1" i="1" dirty="0" smtClean="0">
                <a:solidFill>
                  <a:srgbClr val="FF0000"/>
                </a:solidFill>
              </a:rPr>
              <a:t>tryptophan</a:t>
            </a:r>
            <a:r>
              <a:rPr lang="en-US" dirty="0" smtClean="0">
                <a:solidFill>
                  <a:srgbClr val="FF0000"/>
                </a:solidFill>
              </a:rPr>
              <a:t> </a:t>
            </a:r>
            <a:r>
              <a:rPr lang="en-US" dirty="0" smtClean="0"/>
              <a:t>degradation is observed. </a:t>
            </a:r>
          </a:p>
          <a:p>
            <a:pPr algn="just"/>
            <a:endParaRPr lang="ar-EG" dirty="0" smtClean="0"/>
          </a:p>
          <a:p>
            <a:pPr algn="just"/>
            <a:r>
              <a:rPr lang="en-US" dirty="0" smtClean="0"/>
              <a:t>Increased amounts of </a:t>
            </a:r>
            <a:r>
              <a:rPr lang="en-US" b="1" i="1" dirty="0" err="1" smtClean="0"/>
              <a:t>neopterin</a:t>
            </a:r>
            <a:r>
              <a:rPr lang="en-US" dirty="0" smtClean="0"/>
              <a:t> are produced by human </a:t>
            </a:r>
            <a:r>
              <a:rPr lang="en-US" dirty="0" err="1" smtClean="0"/>
              <a:t>monocytes</a:t>
            </a:r>
            <a:r>
              <a:rPr lang="en-US" dirty="0" smtClean="0"/>
              <a:t>/macrophages upon stimulation with the cytokine interferon-y</a:t>
            </a:r>
            <a:r>
              <a:rPr lang="ar-EG" dirty="0" smtClean="0"/>
              <a:t> </a:t>
            </a:r>
            <a:r>
              <a:rPr lang="en-US" dirty="0" smtClean="0"/>
              <a:t>(</a:t>
            </a:r>
            <a:r>
              <a:rPr lang="en-US" b="1" i="1" dirty="0" err="1" smtClean="0"/>
              <a:t>Murr</a:t>
            </a:r>
            <a:r>
              <a:rPr lang="en-US" b="1" i="1" dirty="0" smtClean="0"/>
              <a:t> C., et al 2002).</a:t>
            </a:r>
            <a:endParaRPr lang="ar-EG" b="1" i="1" dirty="0" smtClean="0"/>
          </a:p>
          <a:p>
            <a:pPr algn="just"/>
            <a:endParaRPr 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lstStyle/>
          <a:p>
            <a:pPr algn="just"/>
            <a:endParaRPr lang="en-US" dirty="0" smtClean="0"/>
          </a:p>
          <a:p>
            <a:pPr algn="just"/>
            <a:r>
              <a:rPr lang="en-US" u="sng" dirty="0" err="1" smtClean="0">
                <a:solidFill>
                  <a:srgbClr val="FF0000"/>
                </a:solidFill>
              </a:rPr>
              <a:t>Caffeic</a:t>
            </a:r>
            <a:r>
              <a:rPr lang="en-US" u="sng" dirty="0" smtClean="0">
                <a:solidFill>
                  <a:srgbClr val="FF0000"/>
                </a:solidFill>
              </a:rPr>
              <a:t> acid </a:t>
            </a:r>
            <a:r>
              <a:rPr lang="en-US" u="sng" dirty="0" err="1" smtClean="0">
                <a:solidFill>
                  <a:srgbClr val="FF0000"/>
                </a:solidFill>
              </a:rPr>
              <a:t>phenethyl</a:t>
            </a:r>
            <a:r>
              <a:rPr lang="en-US" u="sng" dirty="0" smtClean="0">
                <a:solidFill>
                  <a:srgbClr val="FF0000"/>
                </a:solidFill>
              </a:rPr>
              <a:t> ester </a:t>
            </a:r>
            <a:r>
              <a:rPr lang="ar-EG" b="1" u="sng" dirty="0" smtClean="0">
                <a:solidFill>
                  <a:srgbClr val="FF0000"/>
                </a:solidFill>
              </a:rPr>
              <a:t>)</a:t>
            </a:r>
            <a:r>
              <a:rPr lang="en-US" b="1" i="1" u="sng" dirty="0" smtClean="0">
                <a:solidFill>
                  <a:srgbClr val="FF0000"/>
                </a:solidFill>
              </a:rPr>
              <a:t>CAPE</a:t>
            </a:r>
            <a:r>
              <a:rPr lang="ar-EG" b="1" u="sng" dirty="0" smtClean="0">
                <a:solidFill>
                  <a:srgbClr val="FF0000"/>
                </a:solidFill>
              </a:rPr>
              <a:t>(</a:t>
            </a:r>
            <a:r>
              <a:rPr lang="en-US" dirty="0" smtClean="0"/>
              <a:t> is a biologically active component of </a:t>
            </a:r>
            <a:r>
              <a:rPr lang="en-US" dirty="0" err="1" smtClean="0"/>
              <a:t>propolis</a:t>
            </a:r>
            <a:r>
              <a:rPr lang="en-US" dirty="0" smtClean="0"/>
              <a:t>, a resinous material obtained from bee hives (</a:t>
            </a:r>
            <a:r>
              <a:rPr lang="en-US" b="1" i="1" dirty="0" err="1" smtClean="0"/>
              <a:t>Girgin</a:t>
            </a:r>
            <a:r>
              <a:rPr lang="en-US" b="1" i="1" dirty="0" smtClean="0"/>
              <a:t> et al., 2009</a:t>
            </a:r>
            <a:r>
              <a:rPr lang="en-US" dirty="0" smtClean="0"/>
              <a:t>).</a:t>
            </a:r>
            <a:r>
              <a:rPr lang="ar-EG" dirty="0" smtClean="0"/>
              <a:t>	</a:t>
            </a:r>
            <a:endParaRPr lang="en-US" dirty="0" smtClean="0"/>
          </a:p>
          <a:p>
            <a:pPr algn="just"/>
            <a:endParaRPr lang="en-US" dirty="0" smtClean="0"/>
          </a:p>
          <a:p>
            <a:pPr algn="just"/>
            <a:endParaRPr lang="en-US" dirty="0" smtClean="0"/>
          </a:p>
          <a:p>
            <a:pPr algn="just"/>
            <a:r>
              <a:rPr lang="en-US" b="1" i="1" dirty="0" smtClean="0"/>
              <a:t>CAPE</a:t>
            </a:r>
            <a:r>
              <a:rPr lang="ar-EG" dirty="0" smtClean="0"/>
              <a:t> </a:t>
            </a:r>
            <a:r>
              <a:rPr lang="en-US" dirty="0" smtClean="0"/>
              <a:t>has several positive effects, including </a:t>
            </a:r>
            <a:r>
              <a:rPr lang="en-US" b="1" dirty="0" smtClean="0">
                <a:solidFill>
                  <a:srgbClr val="FF0000"/>
                </a:solidFill>
              </a:rPr>
              <a:t>anti-inflammatory</a:t>
            </a:r>
            <a:r>
              <a:rPr lang="en-US" dirty="0" smtClean="0"/>
              <a:t>, </a:t>
            </a:r>
            <a:r>
              <a:rPr lang="en-US" b="1" dirty="0" smtClean="0">
                <a:solidFill>
                  <a:srgbClr val="FF0000"/>
                </a:solidFill>
              </a:rPr>
              <a:t>anti-oxidation</a:t>
            </a:r>
            <a:r>
              <a:rPr lang="en-US" dirty="0" smtClean="0"/>
              <a:t>, </a:t>
            </a:r>
            <a:r>
              <a:rPr lang="en-US" b="1" dirty="0" smtClean="0">
                <a:solidFill>
                  <a:srgbClr val="FF0000"/>
                </a:solidFill>
              </a:rPr>
              <a:t>anti-cancer</a:t>
            </a:r>
            <a:r>
              <a:rPr lang="en-US" dirty="0" smtClean="0"/>
              <a:t>, </a:t>
            </a:r>
            <a:r>
              <a:rPr lang="en-US" b="1" dirty="0" smtClean="0">
                <a:solidFill>
                  <a:srgbClr val="FF0000"/>
                </a:solidFill>
              </a:rPr>
              <a:t>anti-bacterial</a:t>
            </a:r>
            <a:r>
              <a:rPr lang="en-US" dirty="0" smtClean="0"/>
              <a:t>, </a:t>
            </a:r>
            <a:r>
              <a:rPr lang="en-US" b="1" dirty="0" smtClean="0">
                <a:solidFill>
                  <a:srgbClr val="FF0000"/>
                </a:solidFill>
              </a:rPr>
              <a:t>anti-viral</a:t>
            </a:r>
            <a:r>
              <a:rPr lang="en-US" dirty="0" smtClean="0"/>
              <a:t>, </a:t>
            </a:r>
            <a:r>
              <a:rPr lang="en-US" b="1" dirty="0" smtClean="0">
                <a:solidFill>
                  <a:srgbClr val="FF0000"/>
                </a:solidFill>
              </a:rPr>
              <a:t>anti-fungal</a:t>
            </a:r>
            <a:r>
              <a:rPr lang="en-US" dirty="0" smtClean="0"/>
              <a:t>, and </a:t>
            </a:r>
            <a:r>
              <a:rPr lang="en-US" b="1" dirty="0" err="1" smtClean="0">
                <a:solidFill>
                  <a:srgbClr val="FF0000"/>
                </a:solidFill>
              </a:rPr>
              <a:t>immunomodulatory</a:t>
            </a:r>
            <a:r>
              <a:rPr lang="en-US" b="1" dirty="0" smtClean="0">
                <a:solidFill>
                  <a:srgbClr val="FF0000"/>
                </a:solidFill>
              </a:rPr>
              <a:t> effects</a:t>
            </a:r>
            <a:r>
              <a:rPr lang="en-US" dirty="0" smtClean="0"/>
              <a:t> (</a:t>
            </a:r>
            <a:r>
              <a:rPr lang="en-US" b="1" i="1" dirty="0" smtClean="0"/>
              <a:t>Jung et al., 2008</a:t>
            </a:r>
            <a:r>
              <a:rPr lang="en-US" dirty="0" smtClean="0"/>
              <a:t>).</a:t>
            </a:r>
            <a:endParaRPr lang="ar-EG" dirty="0" smtClean="0"/>
          </a:p>
          <a:p>
            <a:pPr algn="just"/>
            <a:endParaRPr lang="en-US"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lstStyle/>
          <a:p>
            <a:pPr algn="just"/>
            <a:endParaRPr lang="en-US" dirty="0" smtClean="0"/>
          </a:p>
          <a:p>
            <a:pPr algn="just"/>
            <a:r>
              <a:rPr lang="en-US" dirty="0" smtClean="0"/>
              <a:t> </a:t>
            </a:r>
            <a:r>
              <a:rPr lang="en-US" b="1" i="1" dirty="0" smtClean="0"/>
              <a:t>Song et al., (2008)</a:t>
            </a:r>
            <a:r>
              <a:rPr lang="en-US" dirty="0" smtClean="0"/>
              <a:t> evaluated the anti-inflammatory effect of CAPE on cultured human middle ear epithelial cells (HMEECs). </a:t>
            </a:r>
          </a:p>
          <a:p>
            <a:pPr algn="just"/>
            <a:endParaRPr lang="en-US" dirty="0" smtClean="0"/>
          </a:p>
          <a:p>
            <a:pPr algn="just"/>
            <a:endParaRPr lang="en-US" dirty="0" smtClean="0"/>
          </a:p>
          <a:p>
            <a:pPr algn="just"/>
            <a:r>
              <a:rPr lang="en-US" dirty="0" smtClean="0"/>
              <a:t>They suggested that the anti-inflammatory effect of </a:t>
            </a:r>
            <a:r>
              <a:rPr lang="en-US" dirty="0" err="1" smtClean="0"/>
              <a:t>caffeic</a:t>
            </a:r>
            <a:r>
              <a:rPr lang="en-US" dirty="0" smtClean="0"/>
              <a:t> acid </a:t>
            </a:r>
            <a:r>
              <a:rPr lang="en-US" dirty="0" err="1" smtClean="0"/>
              <a:t>phenethyl</a:t>
            </a:r>
            <a:r>
              <a:rPr lang="en-US" dirty="0" smtClean="0"/>
              <a:t> ester ( CAPE ) is due to its </a:t>
            </a:r>
            <a:r>
              <a:rPr lang="en-US" b="1" u="sng" dirty="0" smtClean="0"/>
              <a:t>inhibition of tumor necrosis factor (TNF)-alpha expression</a:t>
            </a:r>
            <a:r>
              <a:rPr lang="en-US" dirty="0" smtClean="0"/>
              <a:t> and </a:t>
            </a:r>
            <a:r>
              <a:rPr lang="en-US" b="1" u="sng" dirty="0" smtClean="0"/>
              <a:t>interleukin (IL)-8 production </a:t>
            </a:r>
            <a:r>
              <a:rPr lang="en-US" b="1" dirty="0" smtClean="0"/>
              <a:t>(</a:t>
            </a:r>
            <a:r>
              <a:rPr lang="en-US" b="1" i="1" dirty="0" smtClean="0"/>
              <a:t>Song et al., 2008)</a:t>
            </a:r>
            <a:r>
              <a:rPr lang="en-US" dirty="0" smtClean="0"/>
              <a:t> . </a:t>
            </a:r>
            <a:endParaRPr lang="en-US"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lstStyle/>
          <a:p>
            <a:pPr algn="just"/>
            <a:endParaRPr lang="en-US" dirty="0" smtClean="0"/>
          </a:p>
          <a:p>
            <a:pPr algn="just"/>
            <a:r>
              <a:rPr lang="en-US" b="1" i="1" dirty="0" err="1" smtClean="0"/>
              <a:t>Márquez</a:t>
            </a:r>
            <a:r>
              <a:rPr lang="en-US" b="1" i="1" dirty="0" smtClean="0"/>
              <a:t> et al., (2004)</a:t>
            </a:r>
            <a:r>
              <a:rPr lang="en-US" dirty="0" smtClean="0"/>
              <a:t> evaluated the immunosuppressive activity of </a:t>
            </a:r>
            <a:r>
              <a:rPr lang="en-US" b="1" i="1" dirty="0" smtClean="0"/>
              <a:t>CAPE</a:t>
            </a:r>
            <a:r>
              <a:rPr lang="en-US" dirty="0" smtClean="0"/>
              <a:t> in human T-cells, discovering that this </a:t>
            </a:r>
            <a:r>
              <a:rPr lang="en-US" dirty="0" err="1" smtClean="0"/>
              <a:t>phenolic</a:t>
            </a:r>
            <a:r>
              <a:rPr lang="en-US" dirty="0" smtClean="0"/>
              <a:t> compound is a </a:t>
            </a:r>
            <a:r>
              <a:rPr lang="en-US" b="1" u="sng" dirty="0" smtClean="0"/>
              <a:t>potent inhibitor of early and late events in T-cell receptor-mediated T-cell activation</a:t>
            </a:r>
            <a:r>
              <a:rPr lang="en-US" dirty="0" smtClean="0"/>
              <a:t>. </a:t>
            </a:r>
          </a:p>
          <a:p>
            <a:pPr algn="just"/>
            <a:endParaRPr lang="en-US" dirty="0" smtClean="0"/>
          </a:p>
          <a:p>
            <a:pPr algn="just"/>
            <a:r>
              <a:rPr lang="en-US" dirty="0" smtClean="0"/>
              <a:t>They found that </a:t>
            </a:r>
            <a:r>
              <a:rPr lang="en-US" b="1" i="1" dirty="0" smtClean="0"/>
              <a:t>CAPE</a:t>
            </a:r>
            <a:r>
              <a:rPr lang="en-US" dirty="0" smtClean="0"/>
              <a:t> specifically inhibited both </a:t>
            </a:r>
            <a:r>
              <a:rPr lang="en-US" b="1" u="sng" dirty="0" smtClean="0"/>
              <a:t>interleukin (IL)-2 gene transcription </a:t>
            </a:r>
            <a:r>
              <a:rPr lang="en-US" dirty="0" smtClean="0"/>
              <a:t>and</a:t>
            </a:r>
            <a:r>
              <a:rPr lang="en-US" b="1" u="sng" dirty="0" smtClean="0"/>
              <a:t> IL-2 synthesis in stimulated T-cells</a:t>
            </a:r>
            <a:r>
              <a:rPr lang="en-US" dirty="0" smtClean="0"/>
              <a:t>. </a:t>
            </a:r>
            <a:endParaRPr lang="en-US"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lstStyle/>
          <a:p>
            <a:pPr algn="just"/>
            <a:endParaRPr lang="ar-EG" dirty="0" smtClean="0"/>
          </a:p>
          <a:p>
            <a:pPr algn="just"/>
            <a:r>
              <a:rPr lang="en-US" b="1" i="1" dirty="0" smtClean="0"/>
              <a:t>Kohno et al., (2004)</a:t>
            </a:r>
            <a:r>
              <a:rPr lang="en-US" dirty="0" smtClean="0"/>
              <a:t> examined the anti-inflammatory actions of </a:t>
            </a:r>
            <a:r>
              <a:rPr lang="en-US" b="1" i="1" dirty="0" smtClean="0">
                <a:solidFill>
                  <a:srgbClr val="FF0000"/>
                </a:solidFill>
              </a:rPr>
              <a:t>Royal Jelly</a:t>
            </a:r>
            <a:r>
              <a:rPr lang="en-US" dirty="0" smtClean="0">
                <a:solidFill>
                  <a:srgbClr val="FF0000"/>
                </a:solidFill>
              </a:rPr>
              <a:t> </a:t>
            </a:r>
            <a:r>
              <a:rPr lang="en-US" b="1" i="1" dirty="0" smtClean="0">
                <a:solidFill>
                  <a:srgbClr val="FF0000"/>
                </a:solidFill>
              </a:rPr>
              <a:t>(RJ)</a:t>
            </a:r>
            <a:r>
              <a:rPr lang="en-US" dirty="0" smtClean="0"/>
              <a:t> at a cytokine level. When supernatants of RJ suspensions were added to a culture of mouse peritoneal macrophages stimulated with </a:t>
            </a:r>
            <a:r>
              <a:rPr lang="en-US" dirty="0" err="1" smtClean="0"/>
              <a:t>lipopolysaccharide</a:t>
            </a:r>
            <a:r>
              <a:rPr lang="en-US" dirty="0" smtClean="0"/>
              <a:t> and IFN-gamma. </a:t>
            </a:r>
            <a:endParaRPr lang="ar-EG" dirty="0" smtClean="0"/>
          </a:p>
          <a:p>
            <a:pPr algn="just"/>
            <a:endParaRPr lang="ar-EG" dirty="0" smtClean="0"/>
          </a:p>
          <a:p>
            <a:pPr algn="just"/>
            <a:r>
              <a:rPr lang="en-US" dirty="0" smtClean="0"/>
              <a:t>the production of </a:t>
            </a:r>
            <a:r>
              <a:rPr lang="en-US" dirty="0" err="1" smtClean="0"/>
              <a:t>proinflammatory</a:t>
            </a:r>
            <a:r>
              <a:rPr lang="en-US" dirty="0" smtClean="0"/>
              <a:t> cytokines, such as </a:t>
            </a:r>
            <a:r>
              <a:rPr lang="en-US" b="1" u="sng" dirty="0" smtClean="0"/>
              <a:t>TNF-alpha, IL-6, and IL-1</a:t>
            </a:r>
            <a:r>
              <a:rPr lang="en-US" dirty="0" smtClean="0"/>
              <a:t>, </a:t>
            </a:r>
            <a:r>
              <a:rPr lang="en-US" i="1" dirty="0" smtClean="0">
                <a:solidFill>
                  <a:srgbClr val="FF0000"/>
                </a:solidFill>
              </a:rPr>
              <a:t>was efficiently inhibited in a dose-dependent manner without having cytotoxic effects on macrophages</a:t>
            </a:r>
            <a:r>
              <a:rPr lang="en-US" dirty="0" smtClean="0"/>
              <a:t>.</a:t>
            </a:r>
            <a:endParaRPr lang="en-US"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lstStyle/>
          <a:p>
            <a:endParaRPr lang="en-US" b="1" dirty="0" smtClean="0"/>
          </a:p>
          <a:p>
            <a:endParaRPr lang="en-US" b="1" dirty="0" smtClean="0"/>
          </a:p>
          <a:p>
            <a:endParaRPr lang="en-US" b="1" dirty="0" smtClean="0"/>
          </a:p>
          <a:p>
            <a:pPr algn="ctr">
              <a:buNone/>
            </a:pPr>
            <a:endParaRPr lang="ar-EG" sz="4000" b="1" dirty="0" smtClean="0"/>
          </a:p>
          <a:p>
            <a:pPr algn="ctr">
              <a:buNone/>
            </a:pPr>
            <a:r>
              <a:rPr lang="en-US" sz="4000" b="1" dirty="0" smtClean="0"/>
              <a:t>POLLEN</a:t>
            </a:r>
            <a:endParaRPr lang="en-US" sz="4000" b="1"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lstStyle/>
          <a:p>
            <a:pPr>
              <a:buNone/>
            </a:pPr>
            <a:endParaRPr lang="en-US" dirty="0" smtClean="0"/>
          </a:p>
          <a:p>
            <a:pPr algn="just"/>
            <a:r>
              <a:rPr lang="en-US" dirty="0" smtClean="0"/>
              <a:t>At the mucosal surfaces, pollen grains do not only release allergens but also </a:t>
            </a:r>
            <a:r>
              <a:rPr lang="en-US" dirty="0" err="1" smtClean="0"/>
              <a:t>proinflammatory</a:t>
            </a:r>
            <a:r>
              <a:rPr lang="en-US" dirty="0" smtClean="0"/>
              <a:t> and </a:t>
            </a:r>
            <a:r>
              <a:rPr lang="en-US" dirty="0" err="1" smtClean="0"/>
              <a:t>immunomodulatory</a:t>
            </a:r>
            <a:r>
              <a:rPr lang="en-US" dirty="0" smtClean="0"/>
              <a:t> lipids, termed </a:t>
            </a:r>
            <a:r>
              <a:rPr lang="en-US" b="1" dirty="0" smtClean="0">
                <a:solidFill>
                  <a:srgbClr val="FF0000"/>
                </a:solidFill>
              </a:rPr>
              <a:t>pollen-associated lipid mediators</a:t>
            </a:r>
            <a:r>
              <a:rPr lang="en-US" dirty="0" smtClean="0"/>
              <a:t>. </a:t>
            </a:r>
          </a:p>
          <a:p>
            <a:pPr algn="just"/>
            <a:endParaRPr lang="en-US" dirty="0" smtClean="0"/>
          </a:p>
          <a:p>
            <a:pPr algn="just"/>
            <a:r>
              <a:rPr lang="en-US" dirty="0" smtClean="0"/>
              <a:t>Among these, the E1-phytoprostanes (PPE1) were identified to </a:t>
            </a:r>
            <a:r>
              <a:rPr lang="en-US" b="1" u="sng" dirty="0" smtClean="0"/>
              <a:t>modulate </a:t>
            </a:r>
            <a:r>
              <a:rPr lang="en-US" b="1" u="sng" dirty="0" err="1" smtClean="0"/>
              <a:t>dendritic</a:t>
            </a:r>
            <a:r>
              <a:rPr lang="en-US" b="1" u="sng" dirty="0" smtClean="0"/>
              <a:t> cell (DC) function</a:t>
            </a:r>
            <a:r>
              <a:rPr lang="en-US" dirty="0" smtClean="0"/>
              <a:t>: PPE1 inhibit the DC's capacity to </a:t>
            </a:r>
            <a:r>
              <a:rPr lang="en-US" dirty="0" smtClean="0">
                <a:solidFill>
                  <a:srgbClr val="FF0000"/>
                </a:solidFill>
              </a:rPr>
              <a:t>produce IL-12</a:t>
            </a:r>
            <a:r>
              <a:rPr lang="en-US" dirty="0" smtClean="0"/>
              <a:t> and enhance DC mediated </a:t>
            </a:r>
            <a:r>
              <a:rPr lang="en-US" dirty="0" smtClean="0">
                <a:solidFill>
                  <a:srgbClr val="FF0000"/>
                </a:solidFill>
              </a:rPr>
              <a:t>TH2 polarization of naive T cells</a:t>
            </a:r>
            <a:r>
              <a:rPr lang="en-US" dirty="0" smtClean="0"/>
              <a:t> </a:t>
            </a:r>
            <a:r>
              <a:rPr lang="en-US" b="1" i="1" dirty="0" smtClean="0"/>
              <a:t>(Gilles et al., 2009).</a:t>
            </a:r>
            <a:r>
              <a:rPr lang="en-US" dirty="0" smtClean="0"/>
              <a:t> </a:t>
            </a:r>
            <a:endParaRPr lang="en-US"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lstStyle/>
          <a:p>
            <a:pPr algn="ctr"/>
            <a:endParaRPr lang="en-US" dirty="0" smtClean="0"/>
          </a:p>
          <a:p>
            <a:pPr algn="ctr"/>
            <a:endParaRPr lang="en-US" dirty="0" smtClean="0"/>
          </a:p>
          <a:p>
            <a:pPr algn="ctr"/>
            <a:endParaRPr lang="en-US" sz="4800" b="1" dirty="0" smtClean="0"/>
          </a:p>
          <a:p>
            <a:pPr algn="ctr"/>
            <a:endParaRPr lang="en-US" sz="4800" b="1" dirty="0" smtClean="0"/>
          </a:p>
          <a:p>
            <a:pPr algn="ctr">
              <a:buNone/>
            </a:pPr>
            <a:r>
              <a:rPr lang="en-US" sz="4800" b="1" dirty="0" smtClean="0"/>
              <a:t>	ULCERATIVE COLITIS</a:t>
            </a:r>
            <a:endParaRPr lang="en-US" sz="4800" b="1"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lstStyle/>
          <a:p>
            <a:pPr algn="just"/>
            <a:endParaRPr lang="en-US" dirty="0" smtClean="0"/>
          </a:p>
          <a:p>
            <a:pPr algn="just">
              <a:buNone/>
            </a:pPr>
            <a:r>
              <a:rPr lang="en-US" b="1" i="1" dirty="0" smtClean="0">
                <a:solidFill>
                  <a:srgbClr val="FF0000"/>
                </a:solidFill>
              </a:rPr>
              <a:t>   WHAT IS ULCERATIVE COLITIS?</a:t>
            </a:r>
          </a:p>
          <a:p>
            <a:pPr algn="just"/>
            <a:endParaRPr lang="en-US" dirty="0" smtClean="0"/>
          </a:p>
          <a:p>
            <a:pPr algn="just"/>
            <a:r>
              <a:rPr lang="en-US" b="1" i="1" dirty="0" smtClean="0"/>
              <a:t>Ulcerative colitis (UC)</a:t>
            </a:r>
            <a:r>
              <a:rPr lang="en-US" dirty="0" smtClean="0"/>
              <a:t> is one of the 2 major types of inflammatory bowel disease (IBD), along with </a:t>
            </a:r>
            <a:r>
              <a:rPr lang="en-US" dirty="0" err="1" smtClean="0"/>
              <a:t>Crohn</a:t>
            </a:r>
            <a:r>
              <a:rPr lang="en-US" dirty="0" smtClean="0"/>
              <a:t> disease. </a:t>
            </a:r>
          </a:p>
          <a:p>
            <a:pPr algn="just"/>
            <a:r>
              <a:rPr lang="en-US" b="1" i="1" dirty="0" smtClean="0"/>
              <a:t>Unlike </a:t>
            </a:r>
            <a:r>
              <a:rPr lang="en-US" b="1" i="1" dirty="0" err="1" smtClean="0"/>
              <a:t>Crohn</a:t>
            </a:r>
            <a:r>
              <a:rPr lang="en-US" b="1" i="1" dirty="0" smtClean="0"/>
              <a:t> disease (CD)</a:t>
            </a:r>
            <a:r>
              <a:rPr lang="en-US" dirty="0" smtClean="0"/>
              <a:t>, which can affect any part of the gastrointestinal (GI) tract, UC characteristically involves only the large bowel. </a:t>
            </a:r>
            <a:endParaRPr lang="en-US"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lstStyle/>
          <a:p>
            <a:pPr>
              <a:buNone/>
            </a:pPr>
            <a:r>
              <a:rPr lang="en-US" b="1" dirty="0" smtClean="0"/>
              <a:t>   </a:t>
            </a:r>
          </a:p>
          <a:p>
            <a:pPr>
              <a:buNone/>
            </a:pPr>
            <a:r>
              <a:rPr lang="en-US" b="1" i="1" dirty="0" smtClean="0">
                <a:solidFill>
                  <a:srgbClr val="FF0000"/>
                </a:solidFill>
              </a:rPr>
              <a:t>  Signs and symptoms</a:t>
            </a:r>
          </a:p>
          <a:p>
            <a:pPr>
              <a:buNone/>
            </a:pPr>
            <a:r>
              <a:rPr lang="en-US" i="1" dirty="0" smtClean="0"/>
              <a:t> </a:t>
            </a:r>
            <a:r>
              <a:rPr lang="en-US" dirty="0" smtClean="0"/>
              <a:t> </a:t>
            </a:r>
            <a:r>
              <a:rPr lang="en-US" b="1" u="sng" dirty="0" smtClean="0"/>
              <a:t>Patients with UC predominantly complain of the following:</a:t>
            </a:r>
          </a:p>
          <a:p>
            <a:r>
              <a:rPr lang="en-US" dirty="0" smtClean="0"/>
              <a:t>Rectal bleeding.</a:t>
            </a:r>
          </a:p>
          <a:p>
            <a:r>
              <a:rPr lang="en-US" dirty="0" smtClean="0"/>
              <a:t>Frequent stools.</a:t>
            </a:r>
          </a:p>
          <a:p>
            <a:r>
              <a:rPr lang="en-US" dirty="0" smtClean="0"/>
              <a:t>Mucous discharge from the rectum.</a:t>
            </a:r>
          </a:p>
          <a:p>
            <a:r>
              <a:rPr lang="en-US" dirty="0" err="1" smtClean="0"/>
              <a:t>Tenesmus</a:t>
            </a:r>
            <a:r>
              <a:rPr lang="en-US" dirty="0" smtClean="0"/>
              <a:t> (occasionally).</a:t>
            </a:r>
          </a:p>
          <a:p>
            <a:r>
              <a:rPr lang="en-US" dirty="0" smtClean="0"/>
              <a:t>Lower abdominal pain .</a:t>
            </a:r>
          </a:p>
          <a:p>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lstStyle/>
          <a:p>
            <a:pPr fontAlgn="base"/>
            <a:endParaRPr lang="en-US" dirty="0" smtClean="0"/>
          </a:p>
          <a:p>
            <a:pPr fontAlgn="base"/>
            <a:r>
              <a:rPr lang="en-US" dirty="0" smtClean="0"/>
              <a:t>APITHERAPY, or “bee therapy” </a:t>
            </a:r>
            <a:r>
              <a:rPr lang="en-US" b="1" dirty="0" smtClean="0">
                <a:solidFill>
                  <a:srgbClr val="FF0000"/>
                </a:solidFill>
              </a:rPr>
              <a:t>(</a:t>
            </a:r>
            <a:r>
              <a:rPr lang="en-US" b="1" i="1" dirty="0" smtClean="0">
                <a:solidFill>
                  <a:srgbClr val="FF0000"/>
                </a:solidFill>
              </a:rPr>
              <a:t>from the Latin </a:t>
            </a:r>
            <a:r>
              <a:rPr lang="en-US" b="1" i="1" dirty="0" err="1" smtClean="0">
                <a:solidFill>
                  <a:srgbClr val="FF0000"/>
                </a:solidFill>
              </a:rPr>
              <a:t>apis</a:t>
            </a:r>
            <a:r>
              <a:rPr lang="en-US" b="1" i="1" dirty="0" smtClean="0">
                <a:solidFill>
                  <a:srgbClr val="FF0000"/>
                </a:solidFill>
              </a:rPr>
              <a:t> which means bee</a:t>
            </a:r>
            <a:r>
              <a:rPr lang="en-US" b="1" dirty="0" smtClean="0">
                <a:solidFill>
                  <a:srgbClr val="FF0000"/>
                </a:solidFill>
              </a:rPr>
              <a:t>)</a:t>
            </a:r>
            <a:r>
              <a:rPr lang="en-US" dirty="0" smtClean="0"/>
              <a:t> is </a:t>
            </a:r>
            <a:r>
              <a:rPr lang="en-US" b="1" u="sng" dirty="0" smtClean="0"/>
              <a:t>the medical use of products made by honeybees</a:t>
            </a:r>
            <a:r>
              <a:rPr lang="en-US" dirty="0" smtClean="0"/>
              <a:t>.</a:t>
            </a:r>
          </a:p>
          <a:p>
            <a:pPr fontAlgn="base"/>
            <a:r>
              <a:rPr lang="en-US" u="sng" dirty="0" smtClean="0"/>
              <a:t>Products of the Honeybee include :</a:t>
            </a:r>
          </a:p>
          <a:p>
            <a:pPr fontAlgn="base">
              <a:buFont typeface="Wingdings" pitchFamily="2" charset="2"/>
              <a:buChar char="q"/>
            </a:pPr>
            <a:r>
              <a:rPr lang="en-US" dirty="0" smtClean="0"/>
              <a:t>Bee venom,</a:t>
            </a:r>
          </a:p>
          <a:p>
            <a:pPr fontAlgn="base">
              <a:buFont typeface="Wingdings" pitchFamily="2" charset="2"/>
              <a:buChar char="q"/>
            </a:pPr>
            <a:r>
              <a:rPr lang="en-US" dirty="0" smtClean="0"/>
              <a:t> Honey,</a:t>
            </a:r>
          </a:p>
          <a:p>
            <a:pPr fontAlgn="base">
              <a:buFont typeface="Wingdings" pitchFamily="2" charset="2"/>
              <a:buChar char="q"/>
            </a:pPr>
            <a:r>
              <a:rPr lang="en-US" dirty="0" smtClean="0"/>
              <a:t> Pollen,</a:t>
            </a:r>
          </a:p>
          <a:p>
            <a:pPr fontAlgn="base">
              <a:buFont typeface="Wingdings" pitchFamily="2" charset="2"/>
              <a:buChar char="q"/>
            </a:pPr>
            <a:r>
              <a:rPr lang="en-US" dirty="0" smtClean="0"/>
              <a:t> Royal jelly,</a:t>
            </a:r>
          </a:p>
          <a:p>
            <a:pPr fontAlgn="base">
              <a:buFont typeface="Wingdings" pitchFamily="2" charset="2"/>
              <a:buChar char="q"/>
            </a:pPr>
            <a:r>
              <a:rPr lang="en-US" dirty="0" smtClean="0"/>
              <a:t> </a:t>
            </a:r>
            <a:r>
              <a:rPr lang="en-US" dirty="0" err="1" smtClean="0"/>
              <a:t>Propolis</a:t>
            </a:r>
            <a:r>
              <a:rPr lang="en-US" dirty="0" smtClean="0"/>
              <a:t>, </a:t>
            </a:r>
          </a:p>
          <a:p>
            <a:pPr fontAlgn="base">
              <a:buFont typeface="Wingdings" pitchFamily="2" charset="2"/>
              <a:buChar char="q"/>
            </a:pPr>
            <a:r>
              <a:rPr lang="en-US" dirty="0" smtClean="0"/>
              <a:t> Beeswax.</a:t>
            </a:r>
          </a:p>
          <a:p>
            <a:endParaRPr lang="en-US"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a:bodyPr>
          <a:lstStyle/>
          <a:p>
            <a:pPr>
              <a:buNone/>
            </a:pPr>
            <a:r>
              <a:rPr lang="en-US" dirty="0" smtClean="0"/>
              <a:t>    </a:t>
            </a:r>
          </a:p>
          <a:p>
            <a:pPr>
              <a:buNone/>
            </a:pPr>
            <a:r>
              <a:rPr lang="en-US" dirty="0" smtClean="0"/>
              <a:t>  </a:t>
            </a:r>
            <a:r>
              <a:rPr lang="en-US" b="1" u="sng" dirty="0" smtClean="0"/>
              <a:t>In some cases, UC has a fulminate course marked by the following:</a:t>
            </a:r>
          </a:p>
          <a:p>
            <a:endParaRPr lang="en-US" dirty="0" smtClean="0"/>
          </a:p>
          <a:p>
            <a:r>
              <a:rPr lang="en-US" dirty="0" smtClean="0"/>
              <a:t>Severe diarrhea and cramps</a:t>
            </a:r>
          </a:p>
          <a:p>
            <a:r>
              <a:rPr lang="en-US" dirty="0" smtClean="0"/>
              <a:t>Fever</a:t>
            </a:r>
          </a:p>
          <a:p>
            <a:r>
              <a:rPr lang="en-US" dirty="0" err="1" smtClean="0"/>
              <a:t>Leukocytosis</a:t>
            </a:r>
            <a:endParaRPr lang="en-US" dirty="0" smtClean="0"/>
          </a:p>
          <a:p>
            <a:r>
              <a:rPr lang="en-US" dirty="0" smtClean="0"/>
              <a:t>Abdominal distention</a:t>
            </a:r>
            <a:endParaRPr lang="ar-EG" dirty="0" smtClean="0"/>
          </a:p>
          <a:p>
            <a:endParaRPr lang="en-US" dirty="0" smtClean="0"/>
          </a:p>
          <a:p>
            <a:endParaRPr lang="ar-EG" dirty="0" smtClean="0"/>
          </a:p>
          <a:p>
            <a:endParaRPr lang="en-US"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idx="1"/>
          </p:nvPr>
        </p:nvSpPr>
        <p:spPr>
          <a:xfrm>
            <a:off x="0" y="0"/>
            <a:ext cx="9144000" cy="6858000"/>
          </a:xfrm>
        </p:spPr>
        <p:txBody>
          <a:bodyPr/>
          <a:lstStyle/>
          <a:p>
            <a:endParaRPr lang="en-US" dirty="0" smtClean="0"/>
          </a:p>
          <a:p>
            <a:pPr>
              <a:buNone/>
            </a:pPr>
            <a:r>
              <a:rPr lang="en-US" dirty="0" smtClean="0"/>
              <a:t>    </a:t>
            </a:r>
            <a:r>
              <a:rPr lang="en-US" b="1" u="sng" dirty="0" smtClean="0"/>
              <a:t>UC is associated with various </a:t>
            </a:r>
            <a:r>
              <a:rPr lang="en-US" b="1" u="sng" dirty="0" err="1" smtClean="0"/>
              <a:t>extracolonic</a:t>
            </a:r>
            <a:r>
              <a:rPr lang="en-US" b="1" u="sng" dirty="0" smtClean="0"/>
              <a:t> manifestations, as follows:</a:t>
            </a:r>
          </a:p>
          <a:p>
            <a:r>
              <a:rPr lang="en-US" dirty="0" err="1" smtClean="0"/>
              <a:t>Uveitis</a:t>
            </a:r>
            <a:endParaRPr lang="en-US" dirty="0" smtClean="0"/>
          </a:p>
          <a:p>
            <a:r>
              <a:rPr lang="en-US" dirty="0" err="1" smtClean="0"/>
              <a:t>Pyoderma</a:t>
            </a:r>
            <a:r>
              <a:rPr lang="en-US" dirty="0" smtClean="0"/>
              <a:t> </a:t>
            </a:r>
            <a:r>
              <a:rPr lang="en-US" dirty="0" err="1" smtClean="0"/>
              <a:t>gangrenosum</a:t>
            </a:r>
            <a:endParaRPr lang="en-US" dirty="0" smtClean="0"/>
          </a:p>
          <a:p>
            <a:r>
              <a:rPr lang="en-US" dirty="0" err="1" smtClean="0"/>
              <a:t>Pleuritis</a:t>
            </a:r>
            <a:endParaRPr lang="en-US" dirty="0" smtClean="0"/>
          </a:p>
          <a:p>
            <a:r>
              <a:rPr lang="en-US" dirty="0" err="1" smtClean="0"/>
              <a:t>Erythema</a:t>
            </a:r>
            <a:r>
              <a:rPr lang="en-US" dirty="0" smtClean="0"/>
              <a:t> </a:t>
            </a:r>
            <a:r>
              <a:rPr lang="en-US" dirty="0" err="1" smtClean="0"/>
              <a:t>nodosum</a:t>
            </a:r>
            <a:endParaRPr lang="en-US" dirty="0" smtClean="0"/>
          </a:p>
          <a:p>
            <a:r>
              <a:rPr lang="en-US" dirty="0" err="1" smtClean="0"/>
              <a:t>Ankylosing</a:t>
            </a:r>
            <a:r>
              <a:rPr lang="en-US" dirty="0" smtClean="0"/>
              <a:t> </a:t>
            </a:r>
            <a:r>
              <a:rPr lang="en-US" dirty="0" err="1" smtClean="0"/>
              <a:t>spondylitis</a:t>
            </a:r>
            <a:endParaRPr lang="en-US" dirty="0" smtClean="0"/>
          </a:p>
          <a:p>
            <a:r>
              <a:rPr lang="en-US" dirty="0" err="1" smtClean="0"/>
              <a:t>Spondyloarthropathies</a:t>
            </a:r>
            <a:endParaRPr lang="en-US" dirty="0" smtClean="0"/>
          </a:p>
          <a:p>
            <a:endParaRPr lang="en-US"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lstStyle/>
          <a:p>
            <a:pPr algn="ctr"/>
            <a:endParaRPr lang="en-US" dirty="0" smtClean="0"/>
          </a:p>
          <a:p>
            <a:pPr algn="ctr"/>
            <a:endParaRPr lang="en-US" dirty="0" smtClean="0"/>
          </a:p>
          <a:p>
            <a:pPr algn="ctr"/>
            <a:endParaRPr lang="en-US" dirty="0" smtClean="0"/>
          </a:p>
          <a:p>
            <a:pPr algn="ctr"/>
            <a:endParaRPr lang="en-US" dirty="0" smtClean="0"/>
          </a:p>
          <a:p>
            <a:pPr algn="ctr">
              <a:buNone/>
            </a:pPr>
            <a:r>
              <a:rPr lang="en-US" sz="4000" b="1" dirty="0" smtClean="0"/>
              <a:t>EPIDEMIOLOGY</a:t>
            </a:r>
            <a:endParaRPr lang="en-US" sz="4000" b="1" dirty="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a:bodyPr>
          <a:lstStyle/>
          <a:p>
            <a:pPr algn="just">
              <a:buNone/>
            </a:pPr>
            <a:endParaRPr lang="en-US" dirty="0" smtClean="0"/>
          </a:p>
          <a:p>
            <a:pPr algn="just"/>
            <a:r>
              <a:rPr lang="en-US" dirty="0" smtClean="0"/>
              <a:t>In North America, incidence rates range from </a:t>
            </a:r>
            <a:r>
              <a:rPr lang="en-US" b="1" dirty="0" smtClean="0">
                <a:solidFill>
                  <a:srgbClr val="FF0000"/>
                </a:solidFill>
              </a:rPr>
              <a:t>2.2 to 19.2 cases per 100,000 </a:t>
            </a:r>
            <a:r>
              <a:rPr lang="en-US" dirty="0" smtClean="0"/>
              <a:t>person-years for ulcerative colitis and </a:t>
            </a:r>
            <a:r>
              <a:rPr lang="en-US" b="1" dirty="0" smtClean="0">
                <a:solidFill>
                  <a:srgbClr val="FF0000"/>
                </a:solidFill>
              </a:rPr>
              <a:t>3.1 to 20.2 cases per 100,000</a:t>
            </a:r>
            <a:r>
              <a:rPr lang="en-US" dirty="0" smtClean="0"/>
              <a:t> person-years for </a:t>
            </a:r>
            <a:r>
              <a:rPr lang="en-US" dirty="0" err="1" smtClean="0"/>
              <a:t>Crohn</a:t>
            </a:r>
            <a:r>
              <a:rPr lang="en-US" dirty="0" smtClean="0"/>
              <a:t> disease </a:t>
            </a:r>
            <a:r>
              <a:rPr lang="en-US" b="1" i="1" dirty="0" smtClean="0"/>
              <a:t>(</a:t>
            </a:r>
            <a:r>
              <a:rPr lang="en-US" b="1" i="1" dirty="0" err="1" smtClean="0"/>
              <a:t>Molodecky</a:t>
            </a:r>
            <a:r>
              <a:rPr lang="en-US" b="1" i="1" dirty="0" smtClean="0"/>
              <a:t> NA et al,. 2012).</a:t>
            </a:r>
          </a:p>
          <a:p>
            <a:pPr algn="just"/>
            <a:endParaRPr lang="en-US" dirty="0" smtClean="0"/>
          </a:p>
          <a:p>
            <a:pPr algn="just"/>
            <a:r>
              <a:rPr lang="en-US" dirty="0" smtClean="0"/>
              <a:t> The incidence and prevalence of </a:t>
            </a:r>
            <a:r>
              <a:rPr lang="en-US" dirty="0" err="1" smtClean="0"/>
              <a:t>Crohn</a:t>
            </a:r>
            <a:r>
              <a:rPr lang="en-US" dirty="0" smtClean="0"/>
              <a:t> disease and ulcerative colitis appear to be </a:t>
            </a:r>
            <a:r>
              <a:rPr lang="en-US" b="1" dirty="0" smtClean="0">
                <a:solidFill>
                  <a:srgbClr val="FF0000"/>
                </a:solidFill>
              </a:rPr>
              <a:t>lower in Asia and the Middle East</a:t>
            </a:r>
            <a:r>
              <a:rPr lang="ar-EG" dirty="0" smtClean="0"/>
              <a:t> </a:t>
            </a:r>
            <a:r>
              <a:rPr lang="en-US" b="1" i="1" dirty="0" smtClean="0"/>
              <a:t>(Ng SC,. Gastroenterology 2013)</a:t>
            </a:r>
            <a:r>
              <a:rPr lang="en-US" dirty="0" smtClean="0"/>
              <a:t>.</a:t>
            </a:r>
            <a:endParaRPr lang="en-US" dirty="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lstStyle/>
          <a:p>
            <a:endParaRPr lang="en-US" b="1" dirty="0" smtClean="0"/>
          </a:p>
          <a:p>
            <a:endParaRPr lang="en-US" b="1" dirty="0" smtClean="0"/>
          </a:p>
          <a:p>
            <a:endParaRPr lang="en-US" b="1" dirty="0" smtClean="0"/>
          </a:p>
          <a:p>
            <a:pPr algn="ctr"/>
            <a:endParaRPr lang="en-US" b="1" dirty="0" smtClean="0"/>
          </a:p>
          <a:p>
            <a:pPr algn="ctr">
              <a:buNone/>
            </a:pPr>
            <a:r>
              <a:rPr lang="en-US" sz="4000" b="1" dirty="0" smtClean="0"/>
              <a:t>DIAGNOSIS</a:t>
            </a:r>
          </a:p>
          <a:p>
            <a:endParaRPr lang="en-US" dirty="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lnSpcReduction="10000"/>
          </a:bodyPr>
          <a:lstStyle/>
          <a:p>
            <a:pPr algn="just">
              <a:buNone/>
            </a:pPr>
            <a:r>
              <a:rPr lang="en-US" dirty="0" smtClean="0"/>
              <a:t>   </a:t>
            </a:r>
          </a:p>
          <a:p>
            <a:pPr algn="just">
              <a:buNone/>
            </a:pPr>
            <a:r>
              <a:rPr lang="en-US" b="1" dirty="0" smtClean="0"/>
              <a:t>    </a:t>
            </a:r>
            <a:r>
              <a:rPr lang="en-US" b="1" u="sng" dirty="0" smtClean="0"/>
              <a:t>Laboratory studies are useful principally in excluding other diagnoses and assessing the patient’s nutritional status. They may include the following:</a:t>
            </a:r>
          </a:p>
          <a:p>
            <a:pPr algn="just"/>
            <a:r>
              <a:rPr lang="en-US" dirty="0" smtClean="0"/>
              <a:t>Complete blood count </a:t>
            </a:r>
            <a:r>
              <a:rPr lang="en-US" b="1" dirty="0" smtClean="0"/>
              <a:t>(CBC)</a:t>
            </a:r>
            <a:r>
              <a:rPr lang="en-US" dirty="0" smtClean="0"/>
              <a:t>.</a:t>
            </a:r>
          </a:p>
          <a:p>
            <a:pPr algn="just"/>
            <a:r>
              <a:rPr lang="en-US" dirty="0" smtClean="0"/>
              <a:t>Comprehensive metabolic panel.</a:t>
            </a:r>
          </a:p>
          <a:p>
            <a:pPr algn="just"/>
            <a:r>
              <a:rPr lang="en-US" dirty="0" smtClean="0"/>
              <a:t>Inflammation markers (</a:t>
            </a:r>
            <a:r>
              <a:rPr lang="en-US" dirty="0" err="1" smtClean="0"/>
              <a:t>eg</a:t>
            </a:r>
            <a:r>
              <a:rPr lang="en-US" dirty="0" smtClean="0"/>
              <a:t>, erythrocyte sedimentation rate </a:t>
            </a:r>
            <a:r>
              <a:rPr lang="en-US" b="1" dirty="0" smtClean="0"/>
              <a:t>[ESR]</a:t>
            </a:r>
            <a:r>
              <a:rPr lang="en-US" dirty="0" smtClean="0"/>
              <a:t>, C-reactive protein </a:t>
            </a:r>
            <a:r>
              <a:rPr lang="en-US" b="1" dirty="0" smtClean="0"/>
              <a:t>[CRP]</a:t>
            </a:r>
            <a:r>
              <a:rPr lang="en-US" dirty="0" smtClean="0"/>
              <a:t>).</a:t>
            </a:r>
          </a:p>
          <a:p>
            <a:pPr algn="just"/>
            <a:r>
              <a:rPr lang="en-US" dirty="0" smtClean="0"/>
              <a:t>Stool assays.</a:t>
            </a:r>
            <a:endParaRPr lang="ar-EG" dirty="0" smtClean="0"/>
          </a:p>
          <a:p>
            <a:pPr algn="just"/>
            <a:r>
              <a:rPr lang="en-US" dirty="0" smtClean="0"/>
              <a:t>Serologic markers (</a:t>
            </a:r>
            <a:r>
              <a:rPr lang="en-US" dirty="0" err="1" smtClean="0"/>
              <a:t>eg</a:t>
            </a:r>
            <a:r>
              <a:rPr lang="en-US" dirty="0" smtClean="0"/>
              <a:t>, </a:t>
            </a:r>
            <a:r>
              <a:rPr lang="en-US" dirty="0" err="1" smtClean="0"/>
              <a:t>antineutrophil</a:t>
            </a:r>
            <a:r>
              <a:rPr lang="en-US" dirty="0" smtClean="0"/>
              <a:t> </a:t>
            </a:r>
            <a:r>
              <a:rPr lang="en-US" dirty="0" err="1" smtClean="0"/>
              <a:t>cytoplasmic</a:t>
            </a:r>
            <a:r>
              <a:rPr lang="en-US" dirty="0" smtClean="0"/>
              <a:t> antibodies </a:t>
            </a:r>
            <a:r>
              <a:rPr lang="en-US" b="1" dirty="0" smtClean="0"/>
              <a:t>[ANCA]</a:t>
            </a:r>
            <a:r>
              <a:rPr lang="en-US" dirty="0" smtClean="0"/>
              <a:t>, anti–</a:t>
            </a:r>
            <a:r>
              <a:rPr lang="en-US" i="1" dirty="0" err="1" smtClean="0"/>
              <a:t>Saccharomyces</a:t>
            </a:r>
            <a:r>
              <a:rPr lang="en-US" i="1" dirty="0" smtClean="0"/>
              <a:t> </a:t>
            </a:r>
            <a:r>
              <a:rPr lang="en-US" i="1" dirty="0" err="1" smtClean="0"/>
              <a:t>cerevisiae</a:t>
            </a:r>
            <a:r>
              <a:rPr lang="en-US" dirty="0" smtClean="0"/>
              <a:t> antibodies </a:t>
            </a:r>
            <a:r>
              <a:rPr lang="en-US" b="1" dirty="0" smtClean="0"/>
              <a:t>[ASCA]</a:t>
            </a:r>
            <a:r>
              <a:rPr lang="en-US" dirty="0" smtClean="0"/>
              <a:t>).</a:t>
            </a:r>
          </a:p>
          <a:p>
            <a:pPr algn="just"/>
            <a:endParaRPr lang="en-US" dirty="0" smtClean="0"/>
          </a:p>
          <a:p>
            <a:pPr algn="just"/>
            <a:endParaRPr lang="en-US" dirty="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lstStyle/>
          <a:p>
            <a:endParaRPr lang="en-US" dirty="0" smtClean="0"/>
          </a:p>
          <a:p>
            <a:pPr>
              <a:buNone/>
            </a:pPr>
            <a:r>
              <a:rPr lang="en-US" dirty="0" smtClean="0"/>
              <a:t>   </a:t>
            </a:r>
            <a:r>
              <a:rPr lang="en-US" b="1" u="sng" dirty="0" smtClean="0"/>
              <a:t>Diagnosis is best made with endoscopy and biopsy, on which the following are characteristic:</a:t>
            </a:r>
          </a:p>
          <a:p>
            <a:r>
              <a:rPr lang="en-US" i="1" dirty="0" smtClean="0">
                <a:solidFill>
                  <a:srgbClr val="FF0000"/>
                </a:solidFill>
              </a:rPr>
              <a:t>Abnormal </a:t>
            </a:r>
            <a:r>
              <a:rPr lang="en-US" i="1" dirty="0" err="1" smtClean="0">
                <a:solidFill>
                  <a:srgbClr val="FF0000"/>
                </a:solidFill>
              </a:rPr>
              <a:t>erythematous</a:t>
            </a:r>
            <a:r>
              <a:rPr lang="en-US" i="1" dirty="0" smtClean="0">
                <a:solidFill>
                  <a:srgbClr val="FF0000"/>
                </a:solidFill>
              </a:rPr>
              <a:t> mucosa</a:t>
            </a:r>
            <a:r>
              <a:rPr lang="en-US" dirty="0" smtClean="0"/>
              <a:t>, with or without ulceration, extending from the rectum to a part or all of the colon</a:t>
            </a:r>
          </a:p>
          <a:p>
            <a:r>
              <a:rPr lang="en-US" i="1" dirty="0" smtClean="0">
                <a:solidFill>
                  <a:srgbClr val="FF0000"/>
                </a:solidFill>
              </a:rPr>
              <a:t>Uniform inflammation</a:t>
            </a:r>
            <a:r>
              <a:rPr lang="en-US" dirty="0" smtClean="0"/>
              <a:t>, without intervening areas of normal mucosa (skip lesions tend to characterize </a:t>
            </a:r>
            <a:r>
              <a:rPr lang="en-US" dirty="0" err="1" smtClean="0"/>
              <a:t>Crohn</a:t>
            </a:r>
            <a:r>
              <a:rPr lang="en-US" dirty="0" smtClean="0"/>
              <a:t> disease)</a:t>
            </a:r>
          </a:p>
          <a:p>
            <a:r>
              <a:rPr lang="en-US" i="1" dirty="0" smtClean="0">
                <a:solidFill>
                  <a:srgbClr val="FF0000"/>
                </a:solidFill>
              </a:rPr>
              <a:t>Contact bleeding</a:t>
            </a:r>
            <a:r>
              <a:rPr lang="en-US" dirty="0" smtClean="0"/>
              <a:t> may also be observed, with mucus identified in the lumen of the bowel</a:t>
            </a:r>
          </a:p>
          <a:p>
            <a:endParaRPr lang="en-US" dirty="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35742.jpg"/>
          <p:cNvPicPr>
            <a:picLocks noGrp="1" noChangeAspect="1"/>
          </p:cNvPicPr>
          <p:nvPr>
            <p:ph idx="1"/>
          </p:nvPr>
        </p:nvPicPr>
        <p:blipFill>
          <a:blip r:embed="rId2" cstate="print"/>
          <a:stretch>
            <a:fillRect/>
          </a:stretch>
        </p:blipFill>
        <p:spPr>
          <a:xfrm>
            <a:off x="2209800" y="762000"/>
            <a:ext cx="4876800" cy="5065094"/>
          </a:xfrm>
        </p:spPr>
      </p:pic>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lstStyle/>
          <a:p>
            <a:endParaRPr lang="en-US" sz="4000" b="1" dirty="0" smtClean="0"/>
          </a:p>
          <a:p>
            <a:endParaRPr lang="en-US" sz="4000" b="1" dirty="0" smtClean="0"/>
          </a:p>
          <a:p>
            <a:pPr algn="ctr">
              <a:buNone/>
            </a:pPr>
            <a:endParaRPr lang="en-US" sz="4000" b="1" dirty="0" smtClean="0"/>
          </a:p>
          <a:p>
            <a:pPr algn="ctr">
              <a:buNone/>
            </a:pPr>
            <a:r>
              <a:rPr lang="en-US" sz="4400" b="1" dirty="0" smtClean="0"/>
              <a:t>HISTOLOGY</a:t>
            </a:r>
            <a:endParaRPr lang="en-US" sz="3600" b="1" dirty="0"/>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a:bodyPr>
          <a:lstStyle/>
          <a:p>
            <a:pPr algn="just"/>
            <a:endParaRPr lang="en-US" dirty="0" smtClean="0"/>
          </a:p>
          <a:p>
            <a:pPr algn="just"/>
            <a:r>
              <a:rPr lang="en-US" dirty="0" smtClean="0"/>
              <a:t>In untreated disease, UC usually exhibits a histological pattern of </a:t>
            </a:r>
            <a:r>
              <a:rPr lang="en-US" b="1" dirty="0" smtClean="0">
                <a:solidFill>
                  <a:srgbClr val="FF0000"/>
                </a:solidFill>
              </a:rPr>
              <a:t>CHRONIC ACTIVE COLITIS</a:t>
            </a:r>
            <a:r>
              <a:rPr lang="en-US" dirty="0" smtClean="0"/>
              <a:t>, which refers to the presence of </a:t>
            </a:r>
            <a:r>
              <a:rPr lang="en-US" b="1" u="sng" dirty="0" smtClean="0"/>
              <a:t>active inflammation</a:t>
            </a:r>
            <a:r>
              <a:rPr lang="en-US" dirty="0" smtClean="0"/>
              <a:t> accompanied by features of </a:t>
            </a:r>
            <a:r>
              <a:rPr lang="en-US" b="1" u="sng" dirty="0" smtClean="0"/>
              <a:t>chronic mucosal injury</a:t>
            </a:r>
            <a:r>
              <a:rPr lang="en-US" dirty="0" smtClean="0"/>
              <a:t>. </a:t>
            </a:r>
          </a:p>
          <a:p>
            <a:pPr algn="just"/>
            <a:endParaRPr lang="en-US" dirty="0" smtClean="0"/>
          </a:p>
          <a:p>
            <a:pPr algn="just"/>
            <a:r>
              <a:rPr lang="en-US" b="1" i="1" dirty="0" smtClean="0"/>
              <a:t>Activity</a:t>
            </a:r>
            <a:r>
              <a:rPr lang="en-US" dirty="0" smtClean="0"/>
              <a:t> is defined as the presence of </a:t>
            </a:r>
            <a:r>
              <a:rPr lang="en-US" dirty="0" err="1" smtClean="0"/>
              <a:t>neutrophil</a:t>
            </a:r>
            <a:r>
              <a:rPr lang="en-US" dirty="0" smtClean="0"/>
              <a:t>-mediated epithelial injury, which may take the form of </a:t>
            </a:r>
            <a:r>
              <a:rPr lang="en-US" dirty="0" err="1" smtClean="0"/>
              <a:t>neutrophils</a:t>
            </a:r>
            <a:r>
              <a:rPr lang="en-US" dirty="0" smtClean="0"/>
              <a:t> infiltrating crypt epithelium </a:t>
            </a:r>
            <a:r>
              <a:rPr lang="en-US" b="1" i="1" dirty="0" smtClean="0">
                <a:solidFill>
                  <a:srgbClr val="FF0000"/>
                </a:solidFill>
              </a:rPr>
              <a:t>(</a:t>
            </a:r>
            <a:r>
              <a:rPr lang="en-US" b="1" i="1" dirty="0" err="1" smtClean="0">
                <a:solidFill>
                  <a:srgbClr val="FF0000"/>
                </a:solidFill>
              </a:rPr>
              <a:t>cryptitis</a:t>
            </a:r>
            <a:r>
              <a:rPr lang="en-US" b="1" i="1" dirty="0" smtClean="0">
                <a:solidFill>
                  <a:srgbClr val="FF0000"/>
                </a:solidFill>
              </a:rPr>
              <a:t>)</a:t>
            </a:r>
            <a:r>
              <a:rPr lang="en-US" dirty="0" smtClean="0"/>
              <a:t>, collections of </a:t>
            </a:r>
            <a:r>
              <a:rPr lang="en-US" dirty="0" err="1" smtClean="0"/>
              <a:t>neutrophils</a:t>
            </a:r>
            <a:r>
              <a:rPr lang="en-US" dirty="0" smtClean="0"/>
              <a:t> within crypt lumens </a:t>
            </a:r>
            <a:r>
              <a:rPr lang="en-US" b="1" i="1" dirty="0" smtClean="0">
                <a:solidFill>
                  <a:srgbClr val="FF0000"/>
                </a:solidFill>
              </a:rPr>
              <a:t>(crypt abscesses)</a:t>
            </a:r>
            <a:r>
              <a:rPr lang="en-US" dirty="0" smtClean="0"/>
              <a:t>, or by infiltration of surface epithelium with or without mucosal ulceration </a:t>
            </a:r>
            <a:r>
              <a:rPr lang="en-US" b="1" i="1" dirty="0" smtClean="0"/>
              <a:t>( Gupta RB., et al 2007).</a:t>
            </a:r>
            <a:r>
              <a:rPr lang="en-US" dirty="0" smtClean="0"/>
              <a:t> </a:t>
            </a:r>
          </a:p>
          <a:p>
            <a:pPr algn="just"/>
            <a:endParaRPr lang="en-US" dirty="0" smtClean="0"/>
          </a:p>
          <a:p>
            <a:pPr algn="just"/>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lstStyle/>
          <a:p>
            <a:pPr algn="just" fontAlgn="base"/>
            <a:endParaRPr lang="en-US" dirty="0" smtClean="0"/>
          </a:p>
          <a:p>
            <a:pPr algn="just" fontAlgn="base"/>
            <a:r>
              <a:rPr lang="en-US" dirty="0" smtClean="0"/>
              <a:t>It is important to note that Apitherapy is </a:t>
            </a:r>
            <a:r>
              <a:rPr lang="en-US" b="1" dirty="0" smtClean="0"/>
              <a:t>not only the use of the venom for healing</a:t>
            </a:r>
            <a:r>
              <a:rPr lang="en-US" dirty="0" smtClean="0"/>
              <a:t>, often called </a:t>
            </a:r>
            <a:r>
              <a:rPr lang="en-US" b="1" dirty="0" smtClean="0">
                <a:solidFill>
                  <a:srgbClr val="FF0000"/>
                </a:solidFill>
              </a:rPr>
              <a:t>BEE STING THERAPY</a:t>
            </a:r>
            <a:r>
              <a:rPr lang="en-US" dirty="0" smtClean="0"/>
              <a:t>, but the use of all the hive products, and usually a combination of them. </a:t>
            </a:r>
          </a:p>
          <a:p>
            <a:pPr algn="just" fontAlgn="base"/>
            <a:endParaRPr lang="en-US" dirty="0" smtClean="0"/>
          </a:p>
          <a:p>
            <a:pPr algn="just" fontAlgn="base"/>
            <a:r>
              <a:rPr lang="en-US" dirty="0" smtClean="0"/>
              <a:t> These products are also sometimes mixed with </a:t>
            </a:r>
            <a:r>
              <a:rPr lang="en-US" b="1" dirty="0" smtClean="0"/>
              <a:t>other ingredients, specifically different essential oils</a:t>
            </a:r>
            <a:r>
              <a:rPr lang="en-US" dirty="0" smtClean="0"/>
              <a:t>, dependent on the condition being treated.</a:t>
            </a:r>
          </a:p>
          <a:p>
            <a:pPr algn="just">
              <a:buNone/>
            </a:pPr>
            <a:r>
              <a:rPr lang="en-US" dirty="0" smtClean="0"/>
              <a:t/>
            </a:r>
            <a:br>
              <a:rPr lang="en-US" dirty="0" smtClean="0"/>
            </a:br>
            <a:endParaRPr lang="en-US" dirty="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lstStyle/>
          <a:p>
            <a:pPr algn="just"/>
            <a:endParaRPr lang="en-US" dirty="0" smtClean="0"/>
          </a:p>
          <a:p>
            <a:pPr algn="just"/>
            <a:endParaRPr lang="en-US" dirty="0" smtClean="0"/>
          </a:p>
          <a:p>
            <a:pPr algn="just"/>
            <a:r>
              <a:rPr lang="en-US" b="1" i="1" dirty="0" err="1" smtClean="0"/>
              <a:t>Chronicity</a:t>
            </a:r>
            <a:r>
              <a:rPr lang="en-US" dirty="0" smtClean="0"/>
              <a:t> is defined by crypt architectural distortion, basal </a:t>
            </a:r>
            <a:r>
              <a:rPr lang="en-US" dirty="0" err="1" smtClean="0"/>
              <a:t>lymphoplasmacytosis</a:t>
            </a:r>
            <a:r>
              <a:rPr lang="en-US" dirty="0" smtClean="0"/>
              <a:t>, or cell </a:t>
            </a:r>
            <a:r>
              <a:rPr lang="en-US" dirty="0" err="1" smtClean="0"/>
              <a:t>metaplasia</a:t>
            </a:r>
            <a:r>
              <a:rPr lang="en-US" dirty="0" smtClean="0"/>
              <a:t>.</a:t>
            </a:r>
          </a:p>
          <a:p>
            <a:pPr algn="just"/>
            <a:endParaRPr lang="en-US" dirty="0" smtClean="0"/>
          </a:p>
          <a:p>
            <a:pPr algn="just"/>
            <a:r>
              <a:rPr lang="en-US" dirty="0" smtClean="0"/>
              <a:t> Architectural distortion is represented by shortening of the crypts </a:t>
            </a:r>
            <a:r>
              <a:rPr lang="en-US" b="1" i="1" dirty="0" smtClean="0"/>
              <a:t>( Gupta RB., et al 2007).</a:t>
            </a:r>
            <a:endParaRPr lang="en-US" dirty="0"/>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lstStyle/>
          <a:p>
            <a:endParaRPr lang="en-US" dirty="0" smtClean="0"/>
          </a:p>
          <a:p>
            <a:endParaRPr lang="en-US" dirty="0" smtClean="0"/>
          </a:p>
          <a:p>
            <a:pPr>
              <a:buNone/>
            </a:pPr>
            <a:endParaRPr lang="en-US" sz="4400" b="1" dirty="0" smtClean="0"/>
          </a:p>
          <a:p>
            <a:pPr algn="ctr">
              <a:buNone/>
            </a:pPr>
            <a:r>
              <a:rPr lang="en-US" sz="4800" b="1" dirty="0" smtClean="0"/>
              <a:t>ETIOLOGY</a:t>
            </a:r>
            <a:endParaRPr lang="en-US" sz="3600" b="1" dirty="0" smtClean="0"/>
          </a:p>
          <a:p>
            <a:endParaRPr lang="en-US" dirty="0"/>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a:bodyPr>
          <a:lstStyle/>
          <a:p>
            <a:pPr algn="just"/>
            <a:endParaRPr lang="en-US" dirty="0" smtClean="0"/>
          </a:p>
          <a:p>
            <a:pPr algn="just"/>
            <a:r>
              <a:rPr lang="en-US" dirty="0" smtClean="0"/>
              <a:t>The exact etiology of ulcerative colitis is unknown, but certain factors have been found to be associated with the disease, and some hypotheses have been presented.</a:t>
            </a:r>
          </a:p>
          <a:p>
            <a:pPr algn="just"/>
            <a:endParaRPr lang="en-US" dirty="0" smtClean="0"/>
          </a:p>
          <a:p>
            <a:pPr algn="just"/>
            <a:r>
              <a:rPr lang="en-US" dirty="0" smtClean="0"/>
              <a:t>Genetic factors , immune conditions, environmental factors and NSAIDs use may be associated with the development  and affect the course of ulcerative </a:t>
            </a:r>
            <a:r>
              <a:rPr lang="en-US" dirty="0" err="1" smtClean="0"/>
              <a:t>coloitis</a:t>
            </a:r>
            <a:r>
              <a:rPr lang="en-US" dirty="0" smtClean="0"/>
              <a:t> </a:t>
            </a:r>
            <a:r>
              <a:rPr lang="en-US" b="1" i="1" dirty="0" smtClean="0"/>
              <a:t>(</a:t>
            </a:r>
            <a:r>
              <a:rPr lang="en-US" b="1" i="1" dirty="0" err="1" smtClean="0"/>
              <a:t>Jantchou</a:t>
            </a:r>
            <a:r>
              <a:rPr lang="en-US" b="1" i="1" dirty="0" smtClean="0"/>
              <a:t> P., et al 2010).</a:t>
            </a:r>
            <a:r>
              <a:rPr lang="en-US" dirty="0" smtClean="0"/>
              <a:t> </a:t>
            </a:r>
            <a:endParaRPr lang="ar-EG" dirty="0" smtClean="0"/>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a:bodyPr>
          <a:lstStyle/>
          <a:p>
            <a:pPr algn="just">
              <a:buNone/>
            </a:pPr>
            <a:r>
              <a:rPr lang="en-US" b="1" dirty="0" smtClean="0"/>
              <a:t> </a:t>
            </a:r>
          </a:p>
          <a:p>
            <a:pPr algn="just">
              <a:buNone/>
            </a:pPr>
            <a:r>
              <a:rPr lang="en-US" b="1" dirty="0" smtClean="0"/>
              <a:t> </a:t>
            </a:r>
            <a:r>
              <a:rPr lang="en-US" b="1" dirty="0" smtClean="0">
                <a:solidFill>
                  <a:srgbClr val="FF0000"/>
                </a:solidFill>
              </a:rPr>
              <a:t>Genetics</a:t>
            </a:r>
          </a:p>
          <a:p>
            <a:pPr algn="just"/>
            <a:endParaRPr lang="en-US" dirty="0" smtClean="0"/>
          </a:p>
          <a:p>
            <a:pPr algn="just"/>
            <a:r>
              <a:rPr lang="en-US" dirty="0" smtClean="0"/>
              <a:t>The current hypothesis is that genetically susceptible individuals have </a:t>
            </a:r>
            <a:r>
              <a:rPr lang="en-US" b="1" i="1" u="sng" dirty="0" smtClean="0"/>
              <a:t>abnormalities of </a:t>
            </a:r>
            <a:r>
              <a:rPr lang="en-US" b="1" i="1" u="sng" dirty="0" err="1" smtClean="0"/>
              <a:t>humoral</a:t>
            </a:r>
            <a:r>
              <a:rPr lang="en-US" b="1" i="1" u="sng" dirty="0" smtClean="0"/>
              <a:t> and cell-mediated immunity</a:t>
            </a:r>
            <a:r>
              <a:rPr lang="en-US" dirty="0" smtClean="0"/>
              <a:t> </a:t>
            </a:r>
            <a:r>
              <a:rPr lang="en-US" b="1" dirty="0" smtClean="0">
                <a:solidFill>
                  <a:srgbClr val="FF0000"/>
                </a:solidFill>
              </a:rPr>
              <a:t>and/or</a:t>
            </a:r>
            <a:r>
              <a:rPr lang="en-US" dirty="0" smtClean="0"/>
              <a:t> </a:t>
            </a:r>
            <a:r>
              <a:rPr lang="en-US" b="1" i="1" u="sng" dirty="0" smtClean="0"/>
              <a:t>generalized enhanced reactivity against </a:t>
            </a:r>
            <a:r>
              <a:rPr lang="en-US" b="1" i="1" u="sng" dirty="0" err="1" smtClean="0"/>
              <a:t>commensal</a:t>
            </a:r>
            <a:r>
              <a:rPr lang="en-US" b="1" i="1" u="sng" dirty="0" smtClean="0"/>
              <a:t> intestinal bacteria</a:t>
            </a:r>
            <a:r>
              <a:rPr lang="en-US" dirty="0" smtClean="0"/>
              <a:t> and that this deregulated mucosal immune response predisposes to colonic inflammation  </a:t>
            </a:r>
            <a:r>
              <a:rPr lang="en-US" b="1" i="1" dirty="0" smtClean="0"/>
              <a:t>(Xavier </a:t>
            </a:r>
            <a:r>
              <a:rPr lang="en-US" b="1" i="1" dirty="0" err="1" smtClean="0"/>
              <a:t>RJ,et</a:t>
            </a:r>
            <a:r>
              <a:rPr lang="en-US" b="1" i="1" dirty="0" smtClean="0"/>
              <a:t> al   2007)</a:t>
            </a:r>
            <a:r>
              <a:rPr lang="en-US" dirty="0" smtClean="0"/>
              <a:t>.</a:t>
            </a:r>
          </a:p>
          <a:p>
            <a:pPr algn="just"/>
            <a:endParaRPr lang="en-US" dirty="0" smtClean="0"/>
          </a:p>
          <a:p>
            <a:endParaRPr lang="en-US" dirty="0"/>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lnSpcReduction="10000"/>
          </a:bodyPr>
          <a:lstStyle/>
          <a:p>
            <a:pPr algn="just">
              <a:buNone/>
            </a:pPr>
            <a:r>
              <a:rPr lang="en-US" b="1" dirty="0" smtClean="0"/>
              <a:t>   </a:t>
            </a:r>
          </a:p>
          <a:p>
            <a:pPr algn="just">
              <a:buNone/>
            </a:pPr>
            <a:r>
              <a:rPr lang="en-US" b="1" dirty="0" smtClean="0">
                <a:solidFill>
                  <a:srgbClr val="FF0000"/>
                </a:solidFill>
              </a:rPr>
              <a:t>Immune reactions</a:t>
            </a:r>
          </a:p>
          <a:p>
            <a:pPr algn="just"/>
            <a:endParaRPr lang="en-US" dirty="0" smtClean="0"/>
          </a:p>
          <a:p>
            <a:pPr algn="just"/>
            <a:r>
              <a:rPr lang="en-US" dirty="0" smtClean="0"/>
              <a:t>Immune reactions that compromise the integrity of the intestinal epithelial barrier may contribute to ulcerative colitis.</a:t>
            </a:r>
          </a:p>
          <a:p>
            <a:pPr algn="just"/>
            <a:endParaRPr lang="en-US" dirty="0" smtClean="0"/>
          </a:p>
          <a:p>
            <a:pPr algn="just"/>
            <a:r>
              <a:rPr lang="en-US" dirty="0" smtClean="0"/>
              <a:t> Serum and mucosal </a:t>
            </a:r>
            <a:r>
              <a:rPr lang="en-US" dirty="0" err="1" smtClean="0"/>
              <a:t>autoantibodies</a:t>
            </a:r>
            <a:r>
              <a:rPr lang="en-US" dirty="0" smtClean="0"/>
              <a:t> against intestinal epithelial cells may be involved. The presence of </a:t>
            </a:r>
            <a:r>
              <a:rPr lang="en-US" b="1" dirty="0" err="1" smtClean="0"/>
              <a:t>antineutrophil</a:t>
            </a:r>
            <a:r>
              <a:rPr lang="en-US" b="1" dirty="0" smtClean="0"/>
              <a:t> </a:t>
            </a:r>
            <a:r>
              <a:rPr lang="en-US" b="1" dirty="0" err="1" smtClean="0"/>
              <a:t>cytoplasmic</a:t>
            </a:r>
            <a:r>
              <a:rPr lang="en-US" b="1" dirty="0" smtClean="0"/>
              <a:t> antibodies (ANCA)</a:t>
            </a:r>
            <a:r>
              <a:rPr lang="en-US" dirty="0" smtClean="0"/>
              <a:t> and </a:t>
            </a:r>
            <a:r>
              <a:rPr lang="en-US" b="1" dirty="0" smtClean="0"/>
              <a:t>anti– </a:t>
            </a:r>
            <a:r>
              <a:rPr lang="en-US" b="1" i="1" dirty="0" err="1" smtClean="0"/>
              <a:t>Saccharomyces</a:t>
            </a:r>
            <a:r>
              <a:rPr lang="en-US" b="1" i="1" dirty="0" smtClean="0"/>
              <a:t> </a:t>
            </a:r>
            <a:r>
              <a:rPr lang="en-US" b="1" i="1" dirty="0" err="1" smtClean="0"/>
              <a:t>cerevisiae</a:t>
            </a:r>
            <a:r>
              <a:rPr lang="en-US" b="1" dirty="0" smtClean="0"/>
              <a:t> antibodies (ASCA)</a:t>
            </a:r>
            <a:r>
              <a:rPr lang="en-US" dirty="0" smtClean="0"/>
              <a:t> is a well-known feature of inflammatory bowel disease (</a:t>
            </a:r>
            <a:r>
              <a:rPr lang="en-US" b="1" i="1" dirty="0" smtClean="0"/>
              <a:t>Dubinsky MC, et al 2001</a:t>
            </a:r>
            <a:r>
              <a:rPr lang="en-US" dirty="0" smtClean="0"/>
              <a:t>).</a:t>
            </a:r>
            <a:endParaRPr lang="en-US" dirty="0"/>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a:bodyPr>
          <a:lstStyle/>
          <a:p>
            <a:pPr algn="just">
              <a:buNone/>
            </a:pPr>
            <a:r>
              <a:rPr lang="en-US" b="1" dirty="0" smtClean="0"/>
              <a:t>  </a:t>
            </a:r>
          </a:p>
          <a:p>
            <a:pPr algn="just">
              <a:buNone/>
            </a:pPr>
            <a:r>
              <a:rPr lang="en-US" b="1" dirty="0" smtClean="0"/>
              <a:t> </a:t>
            </a:r>
            <a:r>
              <a:rPr lang="en-US" b="1" dirty="0" smtClean="0">
                <a:solidFill>
                  <a:srgbClr val="FF0000"/>
                </a:solidFill>
              </a:rPr>
              <a:t>Environmental factors</a:t>
            </a:r>
          </a:p>
          <a:p>
            <a:pPr algn="just"/>
            <a:endParaRPr lang="en-US" b="1" dirty="0" smtClean="0"/>
          </a:p>
          <a:p>
            <a:pPr algn="just"/>
            <a:r>
              <a:rPr lang="en-US" dirty="0" smtClean="0"/>
              <a:t>Environmental factors also play a role. For example, </a:t>
            </a:r>
            <a:r>
              <a:rPr lang="en-US" b="1" dirty="0" smtClean="0">
                <a:solidFill>
                  <a:srgbClr val="FF0000"/>
                </a:solidFill>
              </a:rPr>
              <a:t>sulfate-reducing bacteria</a:t>
            </a:r>
            <a:r>
              <a:rPr lang="en-US" dirty="0" smtClean="0"/>
              <a:t>, which produce sulfides, are found in large numbers in patients with ulcerative colitis, and sulfide production is higher in patients with ulcerative colitis than in other people (</a:t>
            </a:r>
            <a:r>
              <a:rPr lang="en-US" b="1" i="1" dirty="0" smtClean="0"/>
              <a:t>Almeida MG, et al 2008</a:t>
            </a:r>
            <a:r>
              <a:rPr lang="en-US" dirty="0" smtClean="0"/>
              <a:t>).</a:t>
            </a:r>
          </a:p>
          <a:p>
            <a:pPr algn="just"/>
            <a:endParaRPr lang="en-US" dirty="0"/>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a:bodyPr>
          <a:lstStyle/>
          <a:p>
            <a:pPr algn="just">
              <a:buNone/>
            </a:pPr>
            <a:r>
              <a:rPr lang="en-US" b="1" dirty="0" smtClean="0"/>
              <a:t>   </a:t>
            </a:r>
          </a:p>
          <a:p>
            <a:pPr algn="just">
              <a:buNone/>
            </a:pPr>
            <a:r>
              <a:rPr lang="en-US" b="1" dirty="0" smtClean="0">
                <a:solidFill>
                  <a:srgbClr val="FF0000"/>
                </a:solidFill>
              </a:rPr>
              <a:t>    NSAID use</a:t>
            </a:r>
          </a:p>
          <a:p>
            <a:pPr algn="just"/>
            <a:endParaRPr lang="en-US" dirty="0" smtClean="0"/>
          </a:p>
          <a:p>
            <a:pPr algn="just"/>
            <a:r>
              <a:rPr lang="en-US" dirty="0" err="1" smtClean="0"/>
              <a:t>Nonsteroidal</a:t>
            </a:r>
            <a:r>
              <a:rPr lang="en-US" dirty="0" smtClean="0"/>
              <a:t> anti-inflammatory drug (NSAID) use is higher in patients with ulcerative colitis than in control subjects, (</a:t>
            </a:r>
            <a:r>
              <a:rPr lang="en-US" b="1" i="1" dirty="0" smtClean="0"/>
              <a:t>Felder </a:t>
            </a:r>
            <a:r>
              <a:rPr lang="en-US" b="1" i="1" dirty="0" err="1" smtClean="0"/>
              <a:t>Jb</a:t>
            </a:r>
            <a:r>
              <a:rPr lang="en-US" b="1" i="1" dirty="0" smtClean="0"/>
              <a:t> et al 2000)</a:t>
            </a:r>
            <a:r>
              <a:rPr lang="en-US" dirty="0" smtClean="0"/>
              <a:t> .</a:t>
            </a:r>
          </a:p>
          <a:p>
            <a:pPr algn="just"/>
            <a:endParaRPr lang="en-US" dirty="0"/>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a:bodyPr>
          <a:lstStyle/>
          <a:p>
            <a:pPr algn="ctr"/>
            <a:endParaRPr lang="en-US" sz="4000" b="1" dirty="0" smtClean="0"/>
          </a:p>
          <a:p>
            <a:pPr algn="ctr">
              <a:buNone/>
            </a:pPr>
            <a:endParaRPr lang="en-US" sz="4000" b="1" dirty="0" smtClean="0"/>
          </a:p>
          <a:p>
            <a:pPr algn="ctr">
              <a:buNone/>
            </a:pPr>
            <a:endParaRPr lang="en-US" sz="4000" b="1" dirty="0" smtClean="0"/>
          </a:p>
          <a:p>
            <a:pPr algn="ctr"/>
            <a:endParaRPr lang="en-US" sz="4000" b="1" dirty="0" smtClean="0"/>
          </a:p>
          <a:p>
            <a:pPr algn="ctr">
              <a:buNone/>
            </a:pPr>
            <a:r>
              <a:rPr lang="en-US" sz="4000" b="1" dirty="0" smtClean="0"/>
              <a:t>PATH PHYSIOLOGY</a:t>
            </a:r>
          </a:p>
          <a:p>
            <a:endParaRPr lang="en-US" sz="4000" b="1" dirty="0"/>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lstStyle/>
          <a:p>
            <a:pPr algn="just"/>
            <a:endParaRPr lang="en-US" dirty="0" smtClean="0"/>
          </a:p>
          <a:p>
            <a:pPr algn="just"/>
            <a:r>
              <a:rPr lang="en-US" dirty="0" smtClean="0"/>
              <a:t>Subsets of </a:t>
            </a:r>
            <a:r>
              <a:rPr lang="en-US" b="1" dirty="0" smtClean="0">
                <a:solidFill>
                  <a:srgbClr val="FF0000"/>
                </a:solidFill>
              </a:rPr>
              <a:t>T cells</a:t>
            </a:r>
            <a:r>
              <a:rPr lang="en-US" dirty="0" smtClean="0"/>
              <a:t> accumulate in the lamina </a:t>
            </a:r>
            <a:r>
              <a:rPr lang="en-US" dirty="0" err="1" smtClean="0"/>
              <a:t>propria</a:t>
            </a:r>
            <a:r>
              <a:rPr lang="en-US" dirty="0" smtClean="0"/>
              <a:t> of the diseased colonic segment. </a:t>
            </a:r>
          </a:p>
          <a:p>
            <a:pPr algn="just"/>
            <a:endParaRPr lang="en-US" dirty="0" smtClean="0"/>
          </a:p>
          <a:p>
            <a:pPr algn="just"/>
            <a:r>
              <a:rPr lang="en-US" dirty="0" smtClean="0"/>
              <a:t>These T cells are cytotoxic to colonic epithelium, with increased production of </a:t>
            </a:r>
            <a:r>
              <a:rPr lang="en-US" b="1" dirty="0" smtClean="0">
                <a:solidFill>
                  <a:srgbClr val="FF0000"/>
                </a:solidFill>
              </a:rPr>
              <a:t>immunoglobulin G (</a:t>
            </a:r>
            <a:r>
              <a:rPr lang="en-US" b="1" dirty="0" err="1" smtClean="0">
                <a:solidFill>
                  <a:srgbClr val="FF0000"/>
                </a:solidFill>
              </a:rPr>
              <a:t>IgG</a:t>
            </a:r>
            <a:r>
              <a:rPr lang="en-US" b="1" dirty="0" smtClean="0">
                <a:solidFill>
                  <a:srgbClr val="FF0000"/>
                </a:solidFill>
              </a:rPr>
              <a:t>) and immunoglobulin E (</a:t>
            </a:r>
            <a:r>
              <a:rPr lang="en-US" b="1" dirty="0" err="1" smtClean="0">
                <a:solidFill>
                  <a:srgbClr val="FF0000"/>
                </a:solidFill>
              </a:rPr>
              <a:t>IgE</a:t>
            </a:r>
            <a:r>
              <a:rPr lang="en-US" b="1" dirty="0" smtClean="0">
                <a:solidFill>
                  <a:srgbClr val="FF0000"/>
                </a:solidFill>
              </a:rPr>
              <a:t>)</a:t>
            </a:r>
            <a:r>
              <a:rPr lang="en-US" dirty="0" smtClean="0"/>
              <a:t>  </a:t>
            </a:r>
            <a:r>
              <a:rPr lang="en-US" b="1" i="1" dirty="0" smtClean="0"/>
              <a:t>(</a:t>
            </a:r>
            <a:r>
              <a:rPr lang="en-US" b="1" i="1" dirty="0" err="1" smtClean="0"/>
              <a:t>Himmel</a:t>
            </a:r>
            <a:r>
              <a:rPr lang="en-US" b="1" i="1" dirty="0" smtClean="0"/>
              <a:t> ME, et al  2008).</a:t>
            </a:r>
            <a:endParaRPr lang="en-US" b="1" i="1" dirty="0"/>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lstStyle/>
          <a:p>
            <a:pPr algn="just"/>
            <a:endParaRPr lang="en-US" dirty="0" smtClean="0"/>
          </a:p>
          <a:p>
            <a:pPr algn="just"/>
            <a:r>
              <a:rPr lang="en-US" dirty="0" smtClean="0"/>
              <a:t>Also this is linked to </a:t>
            </a:r>
            <a:r>
              <a:rPr lang="en-US" i="1" u="sng" dirty="0" smtClean="0"/>
              <a:t>excessive immune responses to intestinal </a:t>
            </a:r>
            <a:r>
              <a:rPr lang="en-US" i="1" u="sng" dirty="0" err="1" smtClean="0"/>
              <a:t>microbiota</a:t>
            </a:r>
            <a:r>
              <a:rPr lang="en-US" dirty="0" smtClean="0"/>
              <a:t> which are triggered by </a:t>
            </a:r>
            <a:r>
              <a:rPr lang="en-US" b="1" dirty="0" smtClean="0"/>
              <a:t>increased activity of </a:t>
            </a:r>
            <a:r>
              <a:rPr lang="en-US" b="1" dirty="0" err="1" smtClean="0"/>
              <a:t>effector</a:t>
            </a:r>
            <a:r>
              <a:rPr lang="en-US" b="1" dirty="0" smtClean="0"/>
              <a:t> T cells and/or decreased activity of regulatory T cells</a:t>
            </a:r>
            <a:r>
              <a:rPr lang="en-US" dirty="0" smtClean="0"/>
              <a:t>, changes in the composition of intestinal </a:t>
            </a:r>
            <a:r>
              <a:rPr lang="en-US" dirty="0" err="1" smtClean="0"/>
              <a:t>microflora</a:t>
            </a:r>
            <a:r>
              <a:rPr lang="en-US" dirty="0" smtClean="0"/>
              <a:t>, and/or damaged epithelial barrier  (</a:t>
            </a:r>
            <a:r>
              <a:rPr lang="en-US" b="1" i="1" dirty="0" smtClean="0"/>
              <a:t>N. A. </a:t>
            </a:r>
            <a:r>
              <a:rPr lang="en-US" b="1" i="1" dirty="0" err="1" smtClean="0"/>
              <a:t>Molodecky</a:t>
            </a:r>
            <a:r>
              <a:rPr lang="en-US" b="1" i="1" dirty="0" smtClean="0"/>
              <a:t> and G. G. Kaplan, 2010</a:t>
            </a:r>
            <a:r>
              <a:rPr lang="en-US" dirty="0" smtClean="0"/>
              <a:t>).</a:t>
            </a:r>
          </a:p>
          <a:p>
            <a:pPr algn="just"/>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lstStyle/>
          <a:p>
            <a:endParaRPr lang="en-US" dirty="0" smtClean="0"/>
          </a:p>
          <a:p>
            <a:endParaRPr lang="en-US" dirty="0" smtClean="0"/>
          </a:p>
          <a:p>
            <a:endParaRPr lang="en-US" dirty="0" smtClean="0"/>
          </a:p>
          <a:p>
            <a:endParaRPr lang="en-US" dirty="0" smtClean="0"/>
          </a:p>
          <a:p>
            <a:pPr algn="ctr">
              <a:buNone/>
            </a:pPr>
            <a:r>
              <a:rPr lang="en-US" sz="5400" b="1" dirty="0" smtClean="0"/>
              <a:t>HISTORY OF APITHERAPY</a:t>
            </a:r>
            <a:endParaRPr lang="en-US" sz="5400" b="1" dirty="0"/>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a:bodyPr>
          <a:lstStyle/>
          <a:p>
            <a:pPr algn="just"/>
            <a:endParaRPr lang="en-US" dirty="0" smtClean="0"/>
          </a:p>
          <a:p>
            <a:pPr algn="just"/>
            <a:r>
              <a:rPr lang="en-US" sz="3500" b="1" dirty="0" smtClean="0">
                <a:solidFill>
                  <a:srgbClr val="FF0000"/>
                </a:solidFill>
              </a:rPr>
              <a:t>Elevated expression of TNF</a:t>
            </a:r>
            <a:r>
              <a:rPr lang="en-US" sz="3500" dirty="0" smtClean="0"/>
              <a:t> was detected in IBD patients more than 20 years ago </a:t>
            </a:r>
            <a:r>
              <a:rPr lang="en-US" dirty="0" smtClean="0"/>
              <a:t>(</a:t>
            </a:r>
            <a:r>
              <a:rPr lang="pl-PL" b="1" i="1" dirty="0" smtClean="0"/>
              <a:t>D. Owczarek</a:t>
            </a:r>
            <a:r>
              <a:rPr lang="en-US" b="1" i="1" dirty="0" smtClean="0"/>
              <a:t>.</a:t>
            </a:r>
            <a:r>
              <a:rPr lang="pl-PL" b="1" i="1" dirty="0" smtClean="0"/>
              <a:t>,  </a:t>
            </a:r>
            <a:r>
              <a:rPr lang="en-US" b="1" i="1" dirty="0" smtClean="0"/>
              <a:t>et al 2012)</a:t>
            </a:r>
            <a:r>
              <a:rPr lang="en-US" dirty="0" smtClean="0"/>
              <a:t>.</a:t>
            </a:r>
          </a:p>
          <a:p>
            <a:pPr algn="just"/>
            <a:endParaRPr lang="en-US" b="1" dirty="0" smtClean="0"/>
          </a:p>
          <a:p>
            <a:pPr algn="just"/>
            <a:r>
              <a:rPr lang="en-US" sz="3500" dirty="0" smtClean="0"/>
              <a:t>A recent report  showed that elevated concentration of TNF was present in blood serum of IBD patients while other groups found increased levels of TNF protein both in serum and in the intestinal lamina </a:t>
            </a:r>
            <a:r>
              <a:rPr lang="en-US" sz="3500" dirty="0" err="1" smtClean="0"/>
              <a:t>propria</a:t>
            </a:r>
            <a:r>
              <a:rPr lang="en-US" sz="3500" dirty="0" smtClean="0"/>
              <a:t> of UC patients </a:t>
            </a:r>
            <a:r>
              <a:rPr lang="en-US" dirty="0" smtClean="0"/>
              <a:t>(</a:t>
            </a:r>
            <a:r>
              <a:rPr lang="en-US" b="1" i="1" dirty="0" smtClean="0"/>
              <a:t>R. Matsuda., et al  2009)</a:t>
            </a:r>
            <a:endParaRPr lang="en-US" b="1" i="1" dirty="0"/>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a:bodyPr>
          <a:lstStyle/>
          <a:p>
            <a:pPr>
              <a:buNone/>
            </a:pPr>
            <a:endParaRPr lang="en-US" sz="4000" b="1" dirty="0" smtClean="0"/>
          </a:p>
          <a:p>
            <a:pPr>
              <a:buNone/>
            </a:pPr>
            <a:endParaRPr lang="en-US" sz="4000" b="1" dirty="0" smtClean="0"/>
          </a:p>
          <a:p>
            <a:pPr>
              <a:buNone/>
            </a:pPr>
            <a:endParaRPr lang="en-US" sz="4000" b="1" dirty="0" smtClean="0"/>
          </a:p>
          <a:p>
            <a:pPr algn="ctr">
              <a:buNone/>
            </a:pPr>
            <a:endParaRPr lang="en-US" sz="4000" b="1" dirty="0" smtClean="0"/>
          </a:p>
          <a:p>
            <a:pPr algn="ctr">
              <a:buNone/>
            </a:pPr>
            <a:r>
              <a:rPr lang="en-US" sz="4000" b="1" dirty="0" smtClean="0"/>
              <a:t>MANAGEMENT</a:t>
            </a:r>
          </a:p>
          <a:p>
            <a:pPr>
              <a:buNone/>
            </a:pPr>
            <a:endParaRPr lang="en-US" sz="4000" b="1" dirty="0"/>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lnSpcReduction="10000"/>
          </a:bodyPr>
          <a:lstStyle/>
          <a:p>
            <a:pPr algn="just">
              <a:buNone/>
            </a:pPr>
            <a:r>
              <a:rPr lang="en-US" dirty="0" smtClean="0"/>
              <a:t> </a:t>
            </a:r>
          </a:p>
          <a:p>
            <a:pPr algn="just">
              <a:buNone/>
            </a:pPr>
            <a:r>
              <a:rPr lang="en-US" dirty="0" smtClean="0">
                <a:solidFill>
                  <a:srgbClr val="FF0000"/>
                </a:solidFill>
              </a:rPr>
              <a:t> </a:t>
            </a:r>
            <a:r>
              <a:rPr lang="en-US" b="1" dirty="0" smtClean="0">
                <a:solidFill>
                  <a:srgbClr val="FF0000"/>
                </a:solidFill>
              </a:rPr>
              <a:t>Medical treatment of mild UC includes the following:</a:t>
            </a:r>
          </a:p>
          <a:p>
            <a:pPr algn="just"/>
            <a:r>
              <a:rPr lang="en-US" i="1" u="sng" dirty="0" smtClean="0"/>
              <a:t>Mild disease confined to the rectum:</a:t>
            </a:r>
            <a:r>
              <a:rPr lang="en-US" dirty="0" smtClean="0"/>
              <a:t> Topical </a:t>
            </a:r>
            <a:r>
              <a:rPr lang="en-US" dirty="0" err="1" smtClean="0"/>
              <a:t>mesalazine</a:t>
            </a:r>
            <a:r>
              <a:rPr lang="en-US" dirty="0" smtClean="0"/>
              <a:t> via suppository or </a:t>
            </a:r>
            <a:r>
              <a:rPr lang="en-US" dirty="0" err="1" smtClean="0"/>
              <a:t>budesonide</a:t>
            </a:r>
            <a:r>
              <a:rPr lang="en-US" dirty="0" smtClean="0"/>
              <a:t> rectal foam.</a:t>
            </a:r>
          </a:p>
          <a:p>
            <a:pPr algn="just"/>
            <a:r>
              <a:rPr lang="en-US" i="1" u="sng" dirty="0" smtClean="0"/>
              <a:t>Left-side colonic disease:</a:t>
            </a:r>
            <a:r>
              <a:rPr lang="en-US" dirty="0" smtClean="0"/>
              <a:t> </a:t>
            </a:r>
            <a:r>
              <a:rPr lang="en-US" dirty="0" err="1" smtClean="0"/>
              <a:t>Mesalazine</a:t>
            </a:r>
            <a:r>
              <a:rPr lang="en-US" dirty="0" smtClean="0"/>
              <a:t> suppository and oral </a:t>
            </a:r>
            <a:r>
              <a:rPr lang="en-US" dirty="0" err="1" smtClean="0"/>
              <a:t>aminosalicylate</a:t>
            </a:r>
            <a:r>
              <a:rPr lang="en-US" dirty="0" smtClean="0"/>
              <a:t> (oral </a:t>
            </a:r>
            <a:r>
              <a:rPr lang="en-US" dirty="0" err="1" smtClean="0"/>
              <a:t>mesalazine</a:t>
            </a:r>
            <a:r>
              <a:rPr lang="en-US" dirty="0" smtClean="0"/>
              <a:t> is preferred to oral </a:t>
            </a:r>
            <a:r>
              <a:rPr lang="en-US" dirty="0" err="1" smtClean="0"/>
              <a:t>sulfasalazine</a:t>
            </a:r>
            <a:r>
              <a:rPr lang="en-US" dirty="0" smtClean="0"/>
              <a:t>).</a:t>
            </a:r>
          </a:p>
          <a:p>
            <a:pPr algn="just"/>
            <a:r>
              <a:rPr lang="en-US" dirty="0" smtClean="0"/>
              <a:t>Systemic steroids, </a:t>
            </a:r>
            <a:r>
              <a:rPr lang="en-US" i="1" u="sng" dirty="0" smtClean="0"/>
              <a:t>when disease does not quickly respond to </a:t>
            </a:r>
            <a:r>
              <a:rPr lang="en-US" i="1" u="sng" dirty="0" err="1" smtClean="0"/>
              <a:t>aminosalicylates</a:t>
            </a:r>
            <a:r>
              <a:rPr lang="en-US" u="sng" dirty="0" smtClean="0"/>
              <a:t>.</a:t>
            </a:r>
          </a:p>
          <a:p>
            <a:pPr algn="just"/>
            <a:r>
              <a:rPr lang="en-US" i="1" u="sng" dirty="0" smtClean="0"/>
              <a:t>Oral </a:t>
            </a:r>
            <a:r>
              <a:rPr lang="en-US" i="1" u="sng" dirty="0" err="1" smtClean="0"/>
              <a:t>budesonide</a:t>
            </a:r>
            <a:r>
              <a:rPr lang="en-US" dirty="0" smtClean="0"/>
              <a:t>.</a:t>
            </a:r>
          </a:p>
          <a:p>
            <a:pPr algn="just"/>
            <a:r>
              <a:rPr lang="en-US" i="1" u="sng" dirty="0" smtClean="0"/>
              <a:t>After remission</a:t>
            </a:r>
            <a:r>
              <a:rPr lang="en-US" dirty="0" smtClean="0"/>
              <a:t>, long-term maintenance therapy (</a:t>
            </a:r>
            <a:r>
              <a:rPr lang="en-US" dirty="0" err="1" smtClean="0"/>
              <a:t>eg</a:t>
            </a:r>
            <a:r>
              <a:rPr lang="en-US" dirty="0" smtClean="0"/>
              <a:t>, once-daily </a:t>
            </a:r>
            <a:r>
              <a:rPr lang="en-US" dirty="0" err="1" smtClean="0"/>
              <a:t>mesalazine</a:t>
            </a:r>
            <a:r>
              <a:rPr lang="en-US" dirty="0" smtClean="0"/>
              <a:t>).</a:t>
            </a:r>
          </a:p>
          <a:p>
            <a:pPr algn="just"/>
            <a:endParaRPr lang="en-US" dirty="0"/>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lstStyle/>
          <a:p>
            <a:pPr algn="just"/>
            <a:endParaRPr lang="en-US" dirty="0" smtClean="0"/>
          </a:p>
          <a:p>
            <a:pPr algn="just">
              <a:buNone/>
            </a:pPr>
            <a:r>
              <a:rPr lang="en-US" dirty="0" smtClean="0"/>
              <a:t>   </a:t>
            </a:r>
            <a:r>
              <a:rPr lang="en-US" b="1" dirty="0" smtClean="0">
                <a:solidFill>
                  <a:srgbClr val="FF0000"/>
                </a:solidFill>
              </a:rPr>
              <a:t>Medical treatment of acute, severe UC may include the following:</a:t>
            </a:r>
          </a:p>
          <a:p>
            <a:pPr algn="just"/>
            <a:endParaRPr lang="en-US" dirty="0" smtClean="0"/>
          </a:p>
          <a:p>
            <a:pPr algn="just"/>
            <a:r>
              <a:rPr lang="en-US" dirty="0" smtClean="0"/>
              <a:t>Hospitalization.</a:t>
            </a:r>
          </a:p>
          <a:p>
            <a:pPr algn="just"/>
            <a:r>
              <a:rPr lang="en-US" dirty="0" smtClean="0"/>
              <a:t>Intravenous high-dose corticosteroids.</a:t>
            </a:r>
          </a:p>
          <a:p>
            <a:pPr algn="just"/>
            <a:r>
              <a:rPr lang="en-US" dirty="0" smtClean="0"/>
              <a:t>Alternative induction medications: Cyclosporine, </a:t>
            </a:r>
            <a:r>
              <a:rPr lang="en-US" dirty="0" err="1" smtClean="0"/>
              <a:t>tacrolimus</a:t>
            </a:r>
            <a:r>
              <a:rPr lang="en-US" dirty="0" smtClean="0"/>
              <a:t>, </a:t>
            </a:r>
            <a:r>
              <a:rPr lang="en-US" dirty="0" err="1" smtClean="0"/>
              <a:t>infliximab</a:t>
            </a:r>
            <a:r>
              <a:rPr lang="en-US" dirty="0" smtClean="0"/>
              <a:t>, </a:t>
            </a:r>
            <a:r>
              <a:rPr lang="en-US" dirty="0" err="1" smtClean="0"/>
              <a:t>adalimumab</a:t>
            </a:r>
            <a:r>
              <a:rPr lang="en-US" dirty="0" smtClean="0"/>
              <a:t>, </a:t>
            </a:r>
            <a:r>
              <a:rPr lang="en-US" dirty="0" err="1" smtClean="0"/>
              <a:t>golimumab</a:t>
            </a:r>
            <a:r>
              <a:rPr lang="en-US" dirty="0" smtClean="0"/>
              <a:t>.</a:t>
            </a:r>
          </a:p>
          <a:p>
            <a:pPr algn="just"/>
            <a:endParaRPr lang="en-US" dirty="0"/>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a:bodyPr>
          <a:lstStyle/>
          <a:p>
            <a:endParaRPr lang="en-US" b="1" dirty="0" smtClean="0"/>
          </a:p>
          <a:p>
            <a:pPr algn="just"/>
            <a:endParaRPr lang="en-US" b="1" dirty="0" smtClean="0"/>
          </a:p>
          <a:p>
            <a:pPr algn="just"/>
            <a:r>
              <a:rPr lang="en-US" b="1" dirty="0" smtClean="0"/>
              <a:t>INFLIXIMAB: </a:t>
            </a:r>
            <a:r>
              <a:rPr lang="en-US" b="1" i="1" dirty="0" smtClean="0">
                <a:solidFill>
                  <a:srgbClr val="FF0000"/>
                </a:solidFill>
              </a:rPr>
              <a:t>REMICADE</a:t>
            </a:r>
            <a:r>
              <a:rPr lang="en-US" b="1" i="1" dirty="0" smtClean="0"/>
              <a:t> </a:t>
            </a:r>
            <a:r>
              <a:rPr lang="en-US" dirty="0" smtClean="0"/>
              <a:t>an antibody administered intravenously , it works by blocking the effects of tumor necrosis factor alpha (TNF alpha).</a:t>
            </a:r>
          </a:p>
          <a:p>
            <a:pPr algn="just">
              <a:buNone/>
            </a:pPr>
            <a:r>
              <a:rPr lang="en-US" b="1" dirty="0" smtClean="0"/>
              <a:t>    </a:t>
            </a:r>
          </a:p>
          <a:p>
            <a:pPr algn="just">
              <a:buNone/>
            </a:pPr>
            <a:r>
              <a:rPr lang="en-US" sz="2800" b="1" dirty="0" smtClean="0"/>
              <a:t>“Dosing in UC: </a:t>
            </a:r>
            <a:r>
              <a:rPr lang="en-US" sz="2800" dirty="0" smtClean="0"/>
              <a:t>5 mg/kg IV at 0, 2, and 6 weeks, then    every 8 weeks”. </a:t>
            </a:r>
            <a:endParaRPr lang="en-US" sz="2800" b="1" dirty="0" smtClean="0"/>
          </a:p>
          <a:p>
            <a:pPr>
              <a:buNone/>
            </a:pPr>
            <a:endParaRPr lang="en-US" b="1" dirty="0" smtClean="0"/>
          </a:p>
          <a:p>
            <a:endParaRPr lang="en-US" b="1" dirty="0" smtClean="0"/>
          </a:p>
          <a:p>
            <a:endParaRPr lang="en-US" b="1" dirty="0" smtClean="0"/>
          </a:p>
          <a:p>
            <a:endParaRPr lang="en-US" b="1" dirty="0" smtClean="0"/>
          </a:p>
          <a:p>
            <a:endParaRPr lang="en-US" b="1" dirty="0" smtClean="0"/>
          </a:p>
          <a:p>
            <a:endParaRPr lang="en-US" b="1" dirty="0"/>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lstStyle/>
          <a:p>
            <a:pPr>
              <a:buNone/>
            </a:pPr>
            <a:endParaRPr lang="en-US" b="1" dirty="0" smtClean="0"/>
          </a:p>
          <a:p>
            <a:endParaRPr lang="en-US" b="1" dirty="0" smtClean="0"/>
          </a:p>
          <a:p>
            <a:r>
              <a:rPr lang="en-US" b="1" dirty="0" smtClean="0"/>
              <a:t>ADALIMUMAB:  </a:t>
            </a:r>
            <a:r>
              <a:rPr lang="en-US" b="1" i="1" dirty="0" smtClean="0">
                <a:solidFill>
                  <a:srgbClr val="FF0000"/>
                </a:solidFill>
              </a:rPr>
              <a:t>HUMIRA </a:t>
            </a:r>
            <a:r>
              <a:rPr lang="en-US" dirty="0" smtClean="0"/>
              <a:t>other form of injectable anti TNF used in autoimmune disorders.</a:t>
            </a:r>
          </a:p>
          <a:p>
            <a:pPr>
              <a:buNone/>
            </a:pPr>
            <a:r>
              <a:rPr lang="en-US" b="1" dirty="0" smtClean="0"/>
              <a:t>   </a:t>
            </a:r>
          </a:p>
          <a:p>
            <a:pPr>
              <a:buNone/>
            </a:pPr>
            <a:r>
              <a:rPr lang="en-US" b="1" dirty="0" smtClean="0"/>
              <a:t>“ </a:t>
            </a:r>
            <a:r>
              <a:rPr lang="en-US" sz="2800" b="1" dirty="0" smtClean="0"/>
              <a:t>Dosing in UC </a:t>
            </a:r>
          </a:p>
          <a:p>
            <a:pPr>
              <a:buNone/>
            </a:pPr>
            <a:r>
              <a:rPr lang="en-US" sz="2800" b="1" dirty="0" smtClean="0"/>
              <a:t>     </a:t>
            </a:r>
            <a:r>
              <a:rPr lang="en-US" sz="2800" u="sng" dirty="0" smtClean="0"/>
              <a:t>Induction</a:t>
            </a:r>
            <a:r>
              <a:rPr lang="en-US" sz="2800" dirty="0" smtClean="0"/>
              <a:t>: 160 mg SC either as 4 injections of 40 mg on day 1 or as 2 injections of 40 mg daily on 2 consecutive days, then 80 mg SC 2 weeks later (day 15).</a:t>
            </a:r>
          </a:p>
          <a:p>
            <a:pPr>
              <a:buNone/>
            </a:pPr>
            <a:r>
              <a:rPr lang="en-US" sz="2800" dirty="0" smtClean="0"/>
              <a:t>    </a:t>
            </a:r>
            <a:r>
              <a:rPr lang="en-US" sz="2800" u="sng" dirty="0" smtClean="0"/>
              <a:t>Maintenance :</a:t>
            </a:r>
            <a:r>
              <a:rPr lang="en-US" sz="2800" dirty="0" smtClean="0"/>
              <a:t>(beginning Week 4 Day 29): 40 mg SC q2wk.</a:t>
            </a:r>
            <a:r>
              <a:rPr lang="en-US" sz="2800" b="1" dirty="0" smtClean="0"/>
              <a:t>”</a:t>
            </a:r>
          </a:p>
          <a:p>
            <a:endParaRPr lang="en-US" dirty="0" smtClean="0"/>
          </a:p>
          <a:p>
            <a:endParaRPr lang="en-US" dirty="0"/>
          </a:p>
        </p:txBody>
      </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lstStyle/>
          <a:p>
            <a:endParaRPr lang="ar-EG" dirty="0" smtClean="0"/>
          </a:p>
          <a:p>
            <a:r>
              <a:rPr lang="en-US" b="1" u="sng" dirty="0" smtClean="0"/>
              <a:t>Adverse effects of biological therapy:</a:t>
            </a:r>
          </a:p>
          <a:p>
            <a:pPr>
              <a:buFont typeface="Wingdings" pitchFamily="2" charset="2"/>
              <a:buChar char="v"/>
            </a:pPr>
            <a:endParaRPr lang="en-US" b="1" u="sng" dirty="0" smtClean="0"/>
          </a:p>
          <a:p>
            <a:pPr>
              <a:buFont typeface="Wingdings" pitchFamily="2" charset="2"/>
              <a:buChar char="v"/>
            </a:pPr>
            <a:r>
              <a:rPr lang="en-US" dirty="0" smtClean="0"/>
              <a:t>Antinuclear antibodies (50%).</a:t>
            </a:r>
          </a:p>
          <a:p>
            <a:pPr>
              <a:buFont typeface="Wingdings" pitchFamily="2" charset="2"/>
              <a:buChar char="v"/>
            </a:pPr>
            <a:r>
              <a:rPr lang="en-US" dirty="0" smtClean="0"/>
              <a:t>Infection (36%).</a:t>
            </a:r>
          </a:p>
          <a:p>
            <a:pPr>
              <a:buFont typeface="Wingdings" pitchFamily="2" charset="2"/>
              <a:buChar char="v"/>
            </a:pPr>
            <a:r>
              <a:rPr lang="en-US" dirty="0" smtClean="0"/>
              <a:t>Nausea (21%).</a:t>
            </a:r>
          </a:p>
          <a:p>
            <a:pPr>
              <a:buFont typeface="Wingdings" pitchFamily="2" charset="2"/>
              <a:buChar char="v"/>
            </a:pPr>
            <a:r>
              <a:rPr lang="en-US" dirty="0" smtClean="0"/>
              <a:t>Infusion reaction and Headache (18%).</a:t>
            </a:r>
          </a:p>
          <a:p>
            <a:pPr>
              <a:buFont typeface="Wingdings" pitchFamily="2" charset="2"/>
              <a:buChar char="v"/>
            </a:pPr>
            <a:r>
              <a:rPr lang="en-US" dirty="0" smtClean="0"/>
              <a:t>Antibodies to double-stranded DNA (17%).</a:t>
            </a:r>
          </a:p>
          <a:p>
            <a:pPr>
              <a:buFont typeface="Wingdings" pitchFamily="2" charset="2"/>
              <a:buChar char="v"/>
            </a:pPr>
            <a:r>
              <a:rPr lang="en-US" dirty="0" smtClean="0"/>
              <a:t>Elevated </a:t>
            </a:r>
            <a:r>
              <a:rPr lang="en-US" dirty="0" err="1" smtClean="0"/>
              <a:t>alanine</a:t>
            </a:r>
            <a:r>
              <a:rPr lang="en-US" dirty="0" smtClean="0"/>
              <a:t> </a:t>
            </a:r>
            <a:r>
              <a:rPr lang="en-US" dirty="0" err="1" smtClean="0"/>
              <a:t>transaminase</a:t>
            </a:r>
            <a:r>
              <a:rPr lang="en-US" dirty="0" smtClean="0"/>
              <a:t> (ALT; rarely &gt;3 times upper limit of normal)</a:t>
            </a:r>
          </a:p>
          <a:p>
            <a:pPr>
              <a:buFont typeface="Wingdings" pitchFamily="2" charset="2"/>
              <a:buChar char="v"/>
            </a:pPr>
            <a:endParaRPr lang="en-US" b="1" u="sng" dirty="0"/>
          </a:p>
        </p:txBody>
      </p:sp>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lstStyle/>
          <a:p>
            <a:pPr algn="just"/>
            <a:endParaRPr lang="en-US" dirty="0" smtClean="0"/>
          </a:p>
          <a:p>
            <a:pPr algn="just"/>
            <a:r>
              <a:rPr lang="en-US" b="1" u="sng" dirty="0" smtClean="0"/>
              <a:t>Increased risk for:</a:t>
            </a:r>
          </a:p>
          <a:p>
            <a:pPr algn="just">
              <a:buFont typeface="Wingdings" pitchFamily="2" charset="2"/>
              <a:buChar char="v"/>
            </a:pPr>
            <a:endParaRPr lang="en-US" dirty="0" smtClean="0"/>
          </a:p>
          <a:p>
            <a:pPr algn="just">
              <a:buFont typeface="Wingdings" pitchFamily="2" charset="2"/>
              <a:buChar char="v"/>
            </a:pPr>
            <a:r>
              <a:rPr lang="en-US" dirty="0" smtClean="0"/>
              <a:t>Active tuberculosis.</a:t>
            </a:r>
          </a:p>
          <a:p>
            <a:pPr algn="just">
              <a:buFont typeface="Wingdings" pitchFamily="2" charset="2"/>
              <a:buChar char="v"/>
            </a:pPr>
            <a:r>
              <a:rPr lang="en-US" dirty="0" smtClean="0"/>
              <a:t> Invasive fungal infections.</a:t>
            </a:r>
          </a:p>
          <a:p>
            <a:pPr algn="just">
              <a:buFont typeface="Wingdings" pitchFamily="2" charset="2"/>
              <a:buChar char="v"/>
            </a:pPr>
            <a:r>
              <a:rPr lang="en-US" dirty="0" smtClean="0"/>
              <a:t>Infections caused by other opportunistic pathogens, including bacteria (</a:t>
            </a:r>
            <a:r>
              <a:rPr lang="en-US" dirty="0" err="1" smtClean="0"/>
              <a:t>eg</a:t>
            </a:r>
            <a:r>
              <a:rPr lang="en-US" dirty="0" smtClean="0"/>
              <a:t>, </a:t>
            </a:r>
            <a:r>
              <a:rPr lang="en-US" dirty="0" err="1" smtClean="0"/>
              <a:t>Legionella</a:t>
            </a:r>
            <a:r>
              <a:rPr lang="en-US" dirty="0" smtClean="0"/>
              <a:t>, </a:t>
            </a:r>
            <a:r>
              <a:rPr lang="en-US" dirty="0" err="1" smtClean="0"/>
              <a:t>Listeria</a:t>
            </a:r>
            <a:r>
              <a:rPr lang="en-US" dirty="0" smtClean="0"/>
              <a:t>). </a:t>
            </a:r>
          </a:p>
          <a:p>
            <a:pPr algn="just">
              <a:buFont typeface="Wingdings" pitchFamily="2" charset="2"/>
              <a:buChar char="v"/>
            </a:pPr>
            <a:r>
              <a:rPr lang="en-US" b="1" dirty="0" smtClean="0"/>
              <a:t>Malignancy: </a:t>
            </a:r>
            <a:r>
              <a:rPr lang="en-US" dirty="0" smtClean="0"/>
              <a:t>Lymphoma and other malignancies.</a:t>
            </a:r>
            <a:endParaRPr lang="en-US" dirty="0"/>
          </a:p>
        </p:txBody>
      </p:sp>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fontScale="92500"/>
          </a:bodyPr>
          <a:lstStyle/>
          <a:p>
            <a:pPr>
              <a:buNone/>
            </a:pPr>
            <a:r>
              <a:rPr lang="en-US" dirty="0" smtClean="0"/>
              <a:t>  </a:t>
            </a:r>
          </a:p>
          <a:p>
            <a:pPr>
              <a:buNone/>
            </a:pPr>
            <a:r>
              <a:rPr lang="en-US" dirty="0" smtClean="0"/>
              <a:t>   </a:t>
            </a:r>
            <a:r>
              <a:rPr lang="en-US" b="1" dirty="0" smtClean="0">
                <a:solidFill>
                  <a:srgbClr val="FF0000"/>
                </a:solidFill>
              </a:rPr>
              <a:t>Indications for urgent surgery include the following:</a:t>
            </a:r>
          </a:p>
          <a:p>
            <a:r>
              <a:rPr lang="en-US" dirty="0" smtClean="0"/>
              <a:t>Toxic </a:t>
            </a:r>
            <a:r>
              <a:rPr lang="en-US" dirty="0" err="1" smtClean="0"/>
              <a:t>megacolon</a:t>
            </a:r>
            <a:r>
              <a:rPr lang="en-US" dirty="0" smtClean="0"/>
              <a:t> refractory to medical management.</a:t>
            </a:r>
          </a:p>
          <a:p>
            <a:r>
              <a:rPr lang="en-US" dirty="0" err="1" smtClean="0"/>
              <a:t>Fulminant</a:t>
            </a:r>
            <a:r>
              <a:rPr lang="en-US" dirty="0" smtClean="0"/>
              <a:t> attack refractory to medical management.</a:t>
            </a:r>
          </a:p>
          <a:p>
            <a:r>
              <a:rPr lang="en-US" dirty="0" smtClean="0"/>
              <a:t>Uncontrolled colonic bleeding.</a:t>
            </a:r>
          </a:p>
          <a:p>
            <a:pPr>
              <a:buNone/>
            </a:pPr>
            <a:r>
              <a:rPr lang="en-US" b="1" dirty="0" smtClean="0">
                <a:solidFill>
                  <a:srgbClr val="FF0000"/>
                </a:solidFill>
              </a:rPr>
              <a:t> </a:t>
            </a:r>
          </a:p>
          <a:p>
            <a:pPr>
              <a:buNone/>
            </a:pPr>
            <a:r>
              <a:rPr lang="en-US" b="1" dirty="0" smtClean="0">
                <a:solidFill>
                  <a:srgbClr val="FF0000"/>
                </a:solidFill>
              </a:rPr>
              <a:t>   Indications for elective surgery include the following:</a:t>
            </a:r>
          </a:p>
          <a:p>
            <a:r>
              <a:rPr lang="en-US" dirty="0" smtClean="0"/>
              <a:t>Long-term steroid dependence.</a:t>
            </a:r>
          </a:p>
          <a:p>
            <a:r>
              <a:rPr lang="en-US" dirty="0" smtClean="0"/>
              <a:t>Dysplasia or </a:t>
            </a:r>
            <a:r>
              <a:rPr lang="en-US" dirty="0" err="1" smtClean="0"/>
              <a:t>adenocarcinoma</a:t>
            </a:r>
            <a:r>
              <a:rPr lang="en-US" dirty="0" smtClean="0"/>
              <a:t> found on screening biopsy.</a:t>
            </a:r>
          </a:p>
          <a:p>
            <a:r>
              <a:rPr lang="en-US" dirty="0" smtClean="0"/>
              <a:t>Disease present 7-10 years.</a:t>
            </a:r>
          </a:p>
          <a:p>
            <a:endParaRPr lang="en-US" dirty="0"/>
          </a:p>
        </p:txBody>
      </p:sp>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lstStyle/>
          <a:p>
            <a:pPr algn="just">
              <a:buNone/>
            </a:pPr>
            <a:r>
              <a:rPr lang="en-US" dirty="0" smtClean="0"/>
              <a:t> </a:t>
            </a:r>
          </a:p>
          <a:p>
            <a:pPr algn="just">
              <a:buNone/>
            </a:pPr>
            <a:r>
              <a:rPr lang="en-US" dirty="0" smtClean="0"/>
              <a:t> </a:t>
            </a:r>
            <a:r>
              <a:rPr lang="en-US" b="1" dirty="0" smtClean="0">
                <a:solidFill>
                  <a:srgbClr val="FF0000"/>
                </a:solidFill>
              </a:rPr>
              <a:t>Surgical options include the following</a:t>
            </a:r>
            <a:r>
              <a:rPr lang="en-US" b="1" baseline="30000" dirty="0" smtClean="0">
                <a:solidFill>
                  <a:srgbClr val="FF0000"/>
                </a:solidFill>
              </a:rPr>
              <a:t> </a:t>
            </a:r>
            <a:r>
              <a:rPr lang="en-US" b="1" dirty="0" smtClean="0">
                <a:solidFill>
                  <a:srgbClr val="FF0000"/>
                </a:solidFill>
              </a:rPr>
              <a:t>:</a:t>
            </a:r>
          </a:p>
          <a:p>
            <a:pPr algn="just"/>
            <a:endParaRPr lang="en-US" dirty="0" smtClean="0"/>
          </a:p>
          <a:p>
            <a:pPr algn="just"/>
            <a:r>
              <a:rPr lang="en-US" dirty="0" smtClean="0"/>
              <a:t>Total </a:t>
            </a:r>
            <a:r>
              <a:rPr lang="en-US" dirty="0" err="1" smtClean="0"/>
              <a:t>colectomy</a:t>
            </a:r>
            <a:r>
              <a:rPr lang="en-US" dirty="0" smtClean="0"/>
              <a:t> (</a:t>
            </a:r>
            <a:r>
              <a:rPr lang="en-US" dirty="0" err="1" smtClean="0"/>
              <a:t>panproctocolectomy</a:t>
            </a:r>
            <a:r>
              <a:rPr lang="en-US" dirty="0" smtClean="0"/>
              <a:t>) and </a:t>
            </a:r>
            <a:r>
              <a:rPr lang="en-US" dirty="0" err="1" smtClean="0"/>
              <a:t>ileostomy</a:t>
            </a:r>
            <a:r>
              <a:rPr lang="en-US" dirty="0" smtClean="0"/>
              <a:t>.</a:t>
            </a:r>
          </a:p>
          <a:p>
            <a:pPr algn="just"/>
            <a:r>
              <a:rPr lang="en-US" dirty="0" err="1" smtClean="0"/>
              <a:t>Ileoanal</a:t>
            </a:r>
            <a:r>
              <a:rPr lang="en-US" dirty="0" smtClean="0"/>
              <a:t> pouch reconstruction or </a:t>
            </a:r>
            <a:r>
              <a:rPr lang="en-US" dirty="0" err="1" smtClean="0"/>
              <a:t>ileorectal</a:t>
            </a:r>
            <a:r>
              <a:rPr lang="en-US" dirty="0" smtClean="0"/>
              <a:t> </a:t>
            </a:r>
            <a:r>
              <a:rPr lang="en-US" dirty="0" err="1" smtClean="0"/>
              <a:t>anastomosis</a:t>
            </a:r>
            <a:r>
              <a:rPr lang="en-US" dirty="0" smtClean="0"/>
              <a:t>.</a:t>
            </a:r>
          </a:p>
          <a:p>
            <a:pPr algn="just"/>
            <a:r>
              <a:rPr lang="en-US" dirty="0" smtClean="0"/>
              <a:t>In an emergency, subtotal </a:t>
            </a:r>
            <a:r>
              <a:rPr lang="en-US" dirty="0" err="1" smtClean="0"/>
              <a:t>colectomy</a:t>
            </a:r>
            <a:r>
              <a:rPr lang="en-US" dirty="0" smtClean="0"/>
              <a:t> with end-</a:t>
            </a:r>
            <a:r>
              <a:rPr lang="en-US" dirty="0" err="1" smtClean="0"/>
              <a:t>ileostomy</a:t>
            </a:r>
            <a:r>
              <a:rPr lang="en-US" dirty="0" smtClean="0"/>
              <a:t> </a:t>
            </a:r>
            <a:r>
              <a:rPr lang="en-US" b="1" i="1" dirty="0" smtClean="0"/>
              <a:t>(</a:t>
            </a:r>
            <a:r>
              <a:rPr lang="en-US" b="1" i="1" dirty="0" err="1" smtClean="0"/>
              <a:t>Shen</a:t>
            </a:r>
            <a:r>
              <a:rPr lang="en-US" b="1" i="1" dirty="0" smtClean="0"/>
              <a:t> B. 2009 ).</a:t>
            </a:r>
            <a:endParaRPr lang="en-US" b="1" i="1"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lstStyle/>
          <a:p>
            <a:pPr algn="just"/>
            <a:endParaRPr lang="en-US" dirty="0" smtClean="0"/>
          </a:p>
          <a:p>
            <a:pPr algn="just"/>
            <a:r>
              <a:rPr lang="en-US" b="1" dirty="0" smtClean="0"/>
              <a:t> </a:t>
            </a:r>
            <a:r>
              <a:rPr lang="en-US" dirty="0" smtClean="0"/>
              <a:t>The exact place and pattern of origin of apitherapy is </a:t>
            </a:r>
            <a:r>
              <a:rPr lang="en-US" b="1" u="sng" dirty="0" smtClean="0"/>
              <a:t>not clear</a:t>
            </a:r>
            <a:r>
              <a:rPr lang="en-US" dirty="0" smtClean="0"/>
              <a:t>.</a:t>
            </a:r>
          </a:p>
          <a:p>
            <a:pPr algn="just"/>
            <a:endParaRPr lang="en-US" dirty="0" smtClean="0"/>
          </a:p>
          <a:p>
            <a:pPr algn="just"/>
            <a:r>
              <a:rPr lang="en-US" dirty="0" smtClean="0"/>
              <a:t>History of apitherapy can be traced back to </a:t>
            </a:r>
            <a:r>
              <a:rPr lang="en-US" b="1" u="sng" dirty="0" smtClean="0"/>
              <a:t>ancient Egypt, Greece, and China </a:t>
            </a:r>
            <a:r>
              <a:rPr lang="en-US" dirty="0" smtClean="0"/>
              <a:t>(</a:t>
            </a:r>
            <a:r>
              <a:rPr lang="en-US" b="1" i="1" dirty="0" err="1" smtClean="0"/>
              <a:t>Hegazi</a:t>
            </a:r>
            <a:r>
              <a:rPr lang="en-US" b="1" i="1" dirty="0" smtClean="0"/>
              <a:t>, 1998</a:t>
            </a:r>
            <a:r>
              <a:rPr lang="en-US" dirty="0" smtClean="0"/>
              <a:t>)</a:t>
            </a:r>
          </a:p>
          <a:p>
            <a:pPr algn="just"/>
            <a:endParaRPr lang="en-US" dirty="0" smtClean="0"/>
          </a:p>
          <a:p>
            <a:pPr algn="just"/>
            <a:r>
              <a:rPr lang="en-US" dirty="0" smtClean="0"/>
              <a:t>Even </a:t>
            </a:r>
            <a:r>
              <a:rPr lang="en-US" b="1" u="sng" dirty="0" smtClean="0"/>
              <a:t>Hippocrates</a:t>
            </a:r>
            <a:r>
              <a:rPr lang="en-US" dirty="0" smtClean="0"/>
              <a:t>, the great Greek physician renowned as the "father of medicine," used bee venom to treat joint pain and arthritis. Ancient Greeks athletes used honey to boost an energy. (</a:t>
            </a:r>
            <a:r>
              <a:rPr lang="en-US" b="1" i="1" dirty="0" err="1" smtClean="0"/>
              <a:t>Broffman</a:t>
            </a:r>
            <a:r>
              <a:rPr lang="en-US" b="1" i="1" dirty="0" smtClean="0"/>
              <a:t>, 1999</a:t>
            </a:r>
            <a:r>
              <a:rPr lang="en-US" dirty="0" smtClean="0"/>
              <a:t>). </a:t>
            </a:r>
          </a:p>
          <a:p>
            <a:pPr algn="just"/>
            <a:endParaRPr lang="en-US" dirty="0"/>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ar-EG" b="1" dirty="0" smtClean="0"/>
          </a:p>
          <a:p>
            <a:pPr>
              <a:buNone/>
            </a:pPr>
            <a:endParaRPr lang="ar-EG" sz="4400" b="1" dirty="0" smtClean="0"/>
          </a:p>
          <a:p>
            <a:pPr algn="ctr">
              <a:buNone/>
            </a:pPr>
            <a:r>
              <a:rPr lang="en-US" sz="4400" b="1" dirty="0" smtClean="0"/>
              <a:t>DISEASE COURSE</a:t>
            </a:r>
            <a:endParaRPr lang="en-US" sz="4400" dirty="0"/>
          </a:p>
        </p:txBody>
      </p:sp>
    </p:spTree>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a:bodyPr>
          <a:lstStyle/>
          <a:p>
            <a:pPr algn="just"/>
            <a:endParaRPr lang="ar-EG" dirty="0" smtClean="0"/>
          </a:p>
          <a:p>
            <a:pPr algn="just"/>
            <a:r>
              <a:rPr lang="en-US" dirty="0" smtClean="0"/>
              <a:t> Approximately </a:t>
            </a:r>
            <a:r>
              <a:rPr lang="en-US" b="1" dirty="0" smtClean="0">
                <a:solidFill>
                  <a:srgbClr val="FF0000"/>
                </a:solidFill>
              </a:rPr>
              <a:t>67 %</a:t>
            </a:r>
            <a:r>
              <a:rPr lang="en-US" dirty="0" smtClean="0"/>
              <a:t> of patients have at least one relapse 10 years following the diagnosis (</a:t>
            </a:r>
            <a:r>
              <a:rPr lang="en-US" b="1" i="1" dirty="0" smtClean="0"/>
              <a:t>Scand J. 2009</a:t>
            </a:r>
            <a:r>
              <a:rPr lang="en-US" dirty="0" smtClean="0"/>
              <a:t>).</a:t>
            </a:r>
          </a:p>
          <a:p>
            <a:pPr algn="just"/>
            <a:endParaRPr lang="en-US" dirty="0" smtClean="0"/>
          </a:p>
          <a:p>
            <a:pPr algn="just"/>
            <a:r>
              <a:rPr lang="en-US" dirty="0" smtClean="0"/>
              <a:t> The risk of relapse depends on the age at initial diagnosis (</a:t>
            </a:r>
            <a:r>
              <a:rPr lang="en-US" b="1" i="1" dirty="0" smtClean="0"/>
              <a:t>Ha CY., et al 2010)</a:t>
            </a:r>
            <a:r>
              <a:rPr lang="en-US" dirty="0" smtClean="0"/>
              <a:t>.</a:t>
            </a:r>
            <a:endParaRPr lang="ar-EG" dirty="0" smtClean="0"/>
          </a:p>
          <a:p>
            <a:pPr algn="just"/>
            <a:endParaRPr lang="ar-EG" dirty="0" smtClean="0"/>
          </a:p>
          <a:p>
            <a:pPr algn="just"/>
            <a:r>
              <a:rPr lang="en-US" dirty="0" smtClean="0"/>
              <a:t>A disease flare within two years of the diagnosis, the presence of fever or weight loss at diagnosis, and active disease in the preceding year increase the risk of subsequent relapse (</a:t>
            </a:r>
            <a:r>
              <a:rPr lang="en-US" b="1" i="1" dirty="0" smtClean="0"/>
              <a:t>Scand J. 2009</a:t>
            </a:r>
            <a:r>
              <a:rPr lang="en-US" dirty="0" smtClean="0"/>
              <a:t>).</a:t>
            </a:r>
            <a:endParaRPr lang="en-US" dirty="0"/>
          </a:p>
        </p:txBody>
      </p:sp>
    </p:spTree>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a:bodyPr>
          <a:lstStyle/>
          <a:p>
            <a:pPr algn="just"/>
            <a:endParaRPr lang="en-US" dirty="0" smtClean="0"/>
          </a:p>
          <a:p>
            <a:pPr algn="just"/>
            <a:r>
              <a:rPr lang="en-US" dirty="0" smtClean="0"/>
              <a:t>Extension of colonic disease is seen in up to </a:t>
            </a:r>
            <a:r>
              <a:rPr lang="en-US" b="1" dirty="0" smtClean="0">
                <a:solidFill>
                  <a:srgbClr val="FF0000"/>
                </a:solidFill>
              </a:rPr>
              <a:t>20 %</a:t>
            </a:r>
            <a:r>
              <a:rPr lang="en-US" dirty="0" smtClean="0"/>
              <a:t> of patients within five years </a:t>
            </a:r>
            <a:r>
              <a:rPr lang="en-US" b="1" i="1" dirty="0" smtClean="0"/>
              <a:t>(Allison J </a:t>
            </a:r>
            <a:r>
              <a:rPr lang="en-US" b="1" i="1" dirty="0" err="1" smtClean="0"/>
              <a:t>Clin</a:t>
            </a:r>
            <a:r>
              <a:rPr lang="en-US" b="1" i="1" dirty="0" smtClean="0"/>
              <a:t>. 2008).</a:t>
            </a:r>
          </a:p>
          <a:p>
            <a:pPr algn="just"/>
            <a:endParaRPr lang="ar-EG" dirty="0" smtClean="0"/>
          </a:p>
          <a:p>
            <a:pPr algn="just"/>
            <a:r>
              <a:rPr lang="en-US" dirty="0" smtClean="0"/>
              <a:t>Approximately </a:t>
            </a:r>
            <a:r>
              <a:rPr lang="en-US" b="1" dirty="0" smtClean="0">
                <a:solidFill>
                  <a:srgbClr val="FF0000"/>
                </a:solidFill>
              </a:rPr>
              <a:t>20 </a:t>
            </a:r>
            <a:r>
              <a:rPr lang="ar-EG" b="1" dirty="0" smtClean="0">
                <a:solidFill>
                  <a:srgbClr val="FF0000"/>
                </a:solidFill>
              </a:rPr>
              <a:t>-</a:t>
            </a:r>
            <a:r>
              <a:rPr lang="en-US" b="1" dirty="0" smtClean="0">
                <a:solidFill>
                  <a:srgbClr val="FF0000"/>
                </a:solidFill>
              </a:rPr>
              <a:t> 30 % </a:t>
            </a:r>
            <a:r>
              <a:rPr lang="en-US" dirty="0" smtClean="0"/>
              <a:t>of patients with ulcerative colitis will require </a:t>
            </a:r>
            <a:r>
              <a:rPr lang="en-US" dirty="0" err="1" smtClean="0"/>
              <a:t>colectomy</a:t>
            </a:r>
            <a:r>
              <a:rPr lang="en-US" dirty="0" smtClean="0"/>
              <a:t> for acute complications or for medically intractable disease (</a:t>
            </a:r>
            <a:r>
              <a:rPr lang="en-US" b="1" i="1" dirty="0" smtClean="0"/>
              <a:t>Scand J. 2009</a:t>
            </a:r>
            <a:r>
              <a:rPr lang="en-US" dirty="0" smtClean="0"/>
              <a:t>).</a:t>
            </a:r>
          </a:p>
          <a:p>
            <a:pPr algn="just"/>
            <a:endParaRPr lang="en-US" dirty="0"/>
          </a:p>
        </p:txBody>
      </p:sp>
    </p:spTree>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lnSpcReduction="10000"/>
          </a:bodyPr>
          <a:lstStyle/>
          <a:p>
            <a:pPr algn="just"/>
            <a:endParaRPr lang="en-US" dirty="0" smtClean="0"/>
          </a:p>
          <a:p>
            <a:pPr algn="just"/>
            <a:r>
              <a:rPr lang="en-US" dirty="0" smtClean="0"/>
              <a:t>Patients with ulcerative colitis are at increased risk for colorectal cancer (CRC) </a:t>
            </a:r>
            <a:r>
              <a:rPr lang="en-US" b="1" i="1" dirty="0" smtClean="0"/>
              <a:t>(</a:t>
            </a:r>
            <a:r>
              <a:rPr lang="en-US" b="1" i="1" dirty="0" err="1" smtClean="0"/>
              <a:t>Lutgens</a:t>
            </a:r>
            <a:r>
              <a:rPr lang="en-US" b="1" i="1" dirty="0" smtClean="0"/>
              <a:t> MW. 2013).</a:t>
            </a:r>
          </a:p>
          <a:p>
            <a:pPr algn="just"/>
            <a:endParaRPr lang="en-US" dirty="0" smtClean="0"/>
          </a:p>
          <a:p>
            <a:pPr algn="just"/>
            <a:r>
              <a:rPr lang="en-US" b="1" i="1" dirty="0" smtClean="0">
                <a:solidFill>
                  <a:srgbClr val="FF0000"/>
                </a:solidFill>
              </a:rPr>
              <a:t>EXTENSION:</a:t>
            </a:r>
            <a:r>
              <a:rPr lang="en-US" dirty="0" smtClean="0"/>
              <a:t> The risk of CRC appears to be highest in patients with </a:t>
            </a:r>
            <a:r>
              <a:rPr lang="en-US" b="1" i="1" u="sng" dirty="0" err="1" smtClean="0"/>
              <a:t>pancolitis</a:t>
            </a:r>
            <a:r>
              <a:rPr lang="en-US" dirty="0" smtClean="0"/>
              <a:t>, while those with </a:t>
            </a:r>
            <a:r>
              <a:rPr lang="en-US" b="1" i="1" u="sng" dirty="0" err="1" smtClean="0"/>
              <a:t>proctitis</a:t>
            </a:r>
            <a:r>
              <a:rPr lang="en-US" dirty="0" smtClean="0"/>
              <a:t> and </a:t>
            </a:r>
            <a:r>
              <a:rPr lang="en-US" b="1" i="1" u="sng" dirty="0" err="1" smtClean="0"/>
              <a:t>proctosigmoiditis</a:t>
            </a:r>
            <a:r>
              <a:rPr lang="en-US" dirty="0" smtClean="0"/>
              <a:t> are probably not an increased risk of CRC, regardless of the duration of disease.</a:t>
            </a:r>
          </a:p>
          <a:p>
            <a:pPr algn="just"/>
            <a:endParaRPr lang="en-US" dirty="0" smtClean="0"/>
          </a:p>
          <a:p>
            <a:pPr algn="just"/>
            <a:r>
              <a:rPr lang="en-US" b="1" i="1" dirty="0" smtClean="0">
                <a:solidFill>
                  <a:srgbClr val="FF0000"/>
                </a:solidFill>
              </a:rPr>
              <a:t>TIMING:</a:t>
            </a:r>
            <a:r>
              <a:rPr lang="en-US" dirty="0" smtClean="0"/>
              <a:t> The CRC risk begins to increase 8 to 10 years following the onset of symptoms in patients with </a:t>
            </a:r>
            <a:r>
              <a:rPr lang="en-US" dirty="0" err="1" smtClean="0"/>
              <a:t>pancolitis</a:t>
            </a:r>
            <a:r>
              <a:rPr lang="en-US" dirty="0" smtClean="0"/>
              <a:t> (</a:t>
            </a:r>
            <a:r>
              <a:rPr lang="en-US" b="1" i="1" dirty="0" err="1" smtClean="0"/>
              <a:t>Gyde</a:t>
            </a:r>
            <a:r>
              <a:rPr lang="en-US" b="1" i="1" dirty="0" smtClean="0"/>
              <a:t> SN. 1988)</a:t>
            </a:r>
            <a:r>
              <a:rPr lang="en-US" dirty="0" smtClean="0"/>
              <a:t>.</a:t>
            </a:r>
            <a:endParaRPr lang="en-US" dirty="0"/>
          </a:p>
        </p:txBody>
      </p:sp>
    </p:spTree>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lstStyle/>
          <a:p>
            <a:endParaRPr lang="ar-EG" dirty="0" smtClean="0"/>
          </a:p>
          <a:p>
            <a:endParaRPr lang="ar-EG" dirty="0" smtClean="0"/>
          </a:p>
          <a:p>
            <a:endParaRPr lang="ar-EG" dirty="0" smtClean="0"/>
          </a:p>
          <a:p>
            <a:pPr algn="ctr">
              <a:buNone/>
            </a:pPr>
            <a:endParaRPr lang="en-US" sz="4800" b="1" dirty="0" smtClean="0"/>
          </a:p>
          <a:p>
            <a:pPr algn="ctr">
              <a:buNone/>
            </a:pPr>
            <a:r>
              <a:rPr lang="en-US" sz="4800" b="1" dirty="0" smtClean="0"/>
              <a:t>CLINICAL TRIAL</a:t>
            </a:r>
            <a:endParaRPr lang="en-US" b="1" dirty="0"/>
          </a:p>
        </p:txBody>
      </p:sp>
    </p:spTree>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a:bodyPr>
          <a:lstStyle/>
          <a:p>
            <a:pPr algn="just"/>
            <a:endParaRPr lang="en-US" dirty="0" smtClean="0"/>
          </a:p>
          <a:p>
            <a:pPr algn="just"/>
            <a:r>
              <a:rPr lang="en-US" dirty="0" smtClean="0"/>
              <a:t>A clinical trial was performed</a:t>
            </a:r>
            <a:r>
              <a:rPr lang="ar-EG" dirty="0" smtClean="0"/>
              <a:t> </a:t>
            </a:r>
            <a:r>
              <a:rPr lang="en-US" b="1" i="1" dirty="0" smtClean="0"/>
              <a:t>2009</a:t>
            </a:r>
            <a:r>
              <a:rPr lang="en-US" dirty="0" smtClean="0"/>
              <a:t> by inducing UC by administering </a:t>
            </a:r>
            <a:r>
              <a:rPr lang="en-US" dirty="0" err="1" smtClean="0"/>
              <a:t>trinitrobenzene</a:t>
            </a:r>
            <a:r>
              <a:rPr lang="en-US" dirty="0" smtClean="0"/>
              <a:t> </a:t>
            </a:r>
            <a:r>
              <a:rPr lang="en-US" dirty="0" err="1" smtClean="0"/>
              <a:t>sulfonic</a:t>
            </a:r>
            <a:r>
              <a:rPr lang="en-US" dirty="0" smtClean="0"/>
              <a:t> acid in </a:t>
            </a:r>
            <a:r>
              <a:rPr lang="en-US" dirty="0" err="1" smtClean="0"/>
              <a:t>expermintal</a:t>
            </a:r>
            <a:r>
              <a:rPr lang="en-US" dirty="0" smtClean="0"/>
              <a:t> rats.</a:t>
            </a:r>
          </a:p>
          <a:p>
            <a:pPr algn="just"/>
            <a:endParaRPr lang="en-US" dirty="0" smtClean="0"/>
          </a:p>
          <a:p>
            <a:pPr algn="just"/>
            <a:r>
              <a:rPr lang="en-US" dirty="0" smtClean="0"/>
              <a:t>The rats were then treated, in groups of six, with a </a:t>
            </a:r>
            <a:r>
              <a:rPr lang="en-US" b="1" dirty="0" smtClean="0"/>
              <a:t>single enema of </a:t>
            </a:r>
            <a:r>
              <a:rPr lang="en-US" b="1" dirty="0" err="1" smtClean="0"/>
              <a:t>manuka</a:t>
            </a:r>
            <a:r>
              <a:rPr lang="en-US" b="1" dirty="0" smtClean="0"/>
              <a:t> honey or </a:t>
            </a:r>
            <a:r>
              <a:rPr lang="en-US" b="1" dirty="0" err="1" smtClean="0"/>
              <a:t>sulfasalazine</a:t>
            </a:r>
            <a:r>
              <a:rPr lang="en-US" b="1" dirty="0" smtClean="0"/>
              <a:t> medication</a:t>
            </a:r>
            <a:r>
              <a:rPr lang="en-US" dirty="0" smtClean="0"/>
              <a:t> (as a positive control) or a </a:t>
            </a:r>
            <a:r>
              <a:rPr lang="en-US" b="1" dirty="0" smtClean="0"/>
              <a:t>combination of </a:t>
            </a:r>
            <a:r>
              <a:rPr lang="en-US" b="1" dirty="0" err="1" smtClean="0"/>
              <a:t>manuka</a:t>
            </a:r>
            <a:r>
              <a:rPr lang="en-US" b="1" dirty="0" smtClean="0"/>
              <a:t> honey and </a:t>
            </a:r>
            <a:r>
              <a:rPr lang="en-US" b="1" dirty="0" err="1" smtClean="0"/>
              <a:t>sulfasalazine</a:t>
            </a:r>
            <a:r>
              <a:rPr lang="en-US" dirty="0" smtClean="0"/>
              <a:t>, or </a:t>
            </a:r>
            <a:r>
              <a:rPr lang="en-US" b="1" dirty="0" smtClean="0"/>
              <a:t>not treated</a:t>
            </a:r>
            <a:r>
              <a:rPr lang="en-US" dirty="0" smtClean="0"/>
              <a:t> (as a negative control).</a:t>
            </a:r>
          </a:p>
          <a:p>
            <a:pPr algn="just"/>
            <a:endParaRPr lang="en-US" dirty="0" smtClean="0"/>
          </a:p>
          <a:p>
            <a:pPr algn="just"/>
            <a:endParaRPr lang="en-US" dirty="0" smtClean="0"/>
          </a:p>
          <a:p>
            <a:endParaRPr lang="en-US" dirty="0"/>
          </a:p>
        </p:txBody>
      </p:sp>
    </p:spTree>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lnSpcReduction="10000"/>
          </a:bodyPr>
          <a:lstStyle/>
          <a:p>
            <a:pPr algn="just"/>
            <a:endParaRPr lang="en-US" dirty="0" smtClean="0"/>
          </a:p>
          <a:p>
            <a:pPr algn="just"/>
            <a:r>
              <a:rPr lang="en-US" dirty="0" smtClean="0"/>
              <a:t>Visual examination of the colon showed that </a:t>
            </a:r>
            <a:r>
              <a:rPr lang="en-US" dirty="0" err="1" smtClean="0"/>
              <a:t>manuka</a:t>
            </a:r>
            <a:r>
              <a:rPr lang="en-US" dirty="0" smtClean="0"/>
              <a:t> honey on its own significantly decreased ulcerative colitis compared with no treatment and treatment with </a:t>
            </a:r>
            <a:r>
              <a:rPr lang="en-US" dirty="0" err="1" smtClean="0"/>
              <a:t>sulfasalazine</a:t>
            </a:r>
            <a:r>
              <a:rPr lang="en-US" dirty="0" smtClean="0"/>
              <a:t> (to about one sixth of that with the no-treatment control, being twice as effective as </a:t>
            </a:r>
            <a:r>
              <a:rPr lang="en-US" dirty="0" err="1" smtClean="0"/>
              <a:t>sulfasalazine</a:t>
            </a:r>
            <a:r>
              <a:rPr lang="en-US" dirty="0" smtClean="0"/>
              <a:t>). </a:t>
            </a:r>
          </a:p>
          <a:p>
            <a:pPr algn="just"/>
            <a:endParaRPr lang="en-US" dirty="0" smtClean="0"/>
          </a:p>
          <a:p>
            <a:pPr algn="just"/>
            <a:r>
              <a:rPr lang="en-US" dirty="0" smtClean="0"/>
              <a:t>Histopathology showed that there was severe inflammation (evidenced by infiltration of inflammatory cells) with no treatment, but only mild inflammation with the honey treatment, this being less than with the </a:t>
            </a:r>
            <a:r>
              <a:rPr lang="en-US" dirty="0" err="1" smtClean="0"/>
              <a:t>sulfasalazine</a:t>
            </a:r>
            <a:r>
              <a:rPr lang="en-US" dirty="0" smtClean="0"/>
              <a:t> treatment. (</a:t>
            </a:r>
            <a:r>
              <a:rPr lang="en-US" b="1" i="1" dirty="0" err="1" smtClean="0"/>
              <a:t>Medhi</a:t>
            </a:r>
            <a:r>
              <a:rPr lang="en-US" b="1" i="1" dirty="0" smtClean="0"/>
              <a:t> </a:t>
            </a:r>
            <a:r>
              <a:rPr lang="en-US" b="1" i="1" dirty="0" err="1" smtClean="0"/>
              <a:t>B,.et</a:t>
            </a:r>
            <a:r>
              <a:rPr lang="en-US" b="1" i="1" dirty="0" smtClean="0"/>
              <a:t> al 2009</a:t>
            </a:r>
            <a:r>
              <a:rPr lang="en-US" dirty="0" smtClean="0"/>
              <a:t>)</a:t>
            </a:r>
          </a:p>
          <a:p>
            <a:endParaRPr lang="en-US" dirty="0"/>
          </a:p>
        </p:txBody>
      </p:sp>
    </p:spTree>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dirty="0" smtClean="0"/>
          </a:p>
          <a:p>
            <a:endParaRPr lang="en-US" dirty="0" smtClean="0"/>
          </a:p>
          <a:p>
            <a:pPr algn="ctr">
              <a:buNone/>
            </a:pPr>
            <a:r>
              <a:rPr lang="en-US" sz="4400" b="1" dirty="0" smtClean="0"/>
              <a:t>CONCLUSION</a:t>
            </a:r>
            <a:endParaRPr lang="en-US" sz="4400" b="1" dirty="0"/>
          </a:p>
        </p:txBody>
      </p:sp>
    </p:spTree>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a:bodyPr>
          <a:lstStyle/>
          <a:p>
            <a:pPr algn="just">
              <a:buNone/>
            </a:pPr>
            <a:endParaRPr lang="en-US" dirty="0" smtClean="0"/>
          </a:p>
          <a:p>
            <a:pPr algn="just"/>
            <a:r>
              <a:rPr lang="en-US" dirty="0" smtClean="0"/>
              <a:t>The immune disorders associated with development of UC , the disease course and progression , the need of various methods of treatment with multiple relapses and major side effects</a:t>
            </a:r>
            <a:r>
              <a:rPr lang="ar-EG" dirty="0" smtClean="0"/>
              <a:t> </a:t>
            </a:r>
            <a:r>
              <a:rPr lang="en-US" dirty="0" smtClean="0"/>
              <a:t>encourage for more safe and effective methods of treatment.</a:t>
            </a:r>
          </a:p>
          <a:p>
            <a:pPr algn="just"/>
            <a:r>
              <a:rPr lang="en-US" dirty="0" smtClean="0"/>
              <a:t> The role of bee products as natural defense against the precipitating factors of the disease as </a:t>
            </a:r>
            <a:r>
              <a:rPr lang="en-US" b="1" dirty="0" smtClean="0"/>
              <a:t>tumor necrosing factor</a:t>
            </a:r>
            <a:r>
              <a:rPr lang="en-US" dirty="0" smtClean="0"/>
              <a:t> and </a:t>
            </a:r>
            <a:r>
              <a:rPr lang="en-US" b="1" dirty="0" smtClean="0"/>
              <a:t>T cells</a:t>
            </a:r>
            <a:r>
              <a:rPr lang="en-US" dirty="0" smtClean="0"/>
              <a:t> represents a safe and effective way in the management of UC patients.</a:t>
            </a:r>
            <a:endParaRPr lang="en-US" dirty="0"/>
          </a:p>
        </p:txBody>
      </p:sp>
    </p:spTree>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76200"/>
            <a:ext cx="9144000" cy="6858000"/>
          </a:xfrm>
        </p:spPr>
        <p:txBody>
          <a:bodyPr/>
          <a:lstStyle/>
          <a:p>
            <a:pPr algn="just"/>
            <a:endParaRPr lang="en-US" dirty="0" smtClean="0"/>
          </a:p>
          <a:p>
            <a:pPr algn="just"/>
            <a:r>
              <a:rPr lang="en-US" dirty="0" smtClean="0"/>
              <a:t>The role of CAPE as inhibitor of stimulation of T lymphocytes and its action as natural inhibitor of the tumor necrosing factor </a:t>
            </a:r>
            <a:r>
              <a:rPr lang="en-US" b="1" dirty="0" smtClean="0"/>
              <a:t>(</a:t>
            </a:r>
            <a:r>
              <a:rPr lang="en-US" b="1" i="1" dirty="0" smtClean="0"/>
              <a:t>Song et al., 2008)</a:t>
            </a:r>
            <a:r>
              <a:rPr lang="en-US" dirty="0" smtClean="0"/>
              <a:t> . </a:t>
            </a:r>
          </a:p>
          <a:p>
            <a:pPr algn="just"/>
            <a:endParaRPr lang="en-US" dirty="0" smtClean="0"/>
          </a:p>
          <a:p>
            <a:pPr algn="just"/>
            <a:r>
              <a:rPr lang="en-US" dirty="0" smtClean="0"/>
              <a:t>Also the role of royal jelly as inhibitor of tumor necrosing factor without any cytotoxic effects </a:t>
            </a:r>
            <a:r>
              <a:rPr lang="en-US" b="1" i="1" dirty="0" smtClean="0"/>
              <a:t>Kohno et al., (2004)   </a:t>
            </a:r>
            <a:r>
              <a:rPr lang="en-US" dirty="0" smtClean="0"/>
              <a:t>rendering the usage of apitherapy as a safe, effective and promising modality in the treatment of UC .</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a:bodyPr>
          <a:lstStyle/>
          <a:p>
            <a:pPr algn="just"/>
            <a:endParaRPr lang="en-US" dirty="0" smtClean="0"/>
          </a:p>
          <a:p>
            <a:pPr algn="just"/>
            <a:r>
              <a:rPr lang="en-US" dirty="0" smtClean="0"/>
              <a:t>The modern systematic study of apitherapy was initiated through the efforts of the </a:t>
            </a:r>
            <a:r>
              <a:rPr lang="en-US" b="1" u="sng" dirty="0" smtClean="0"/>
              <a:t>Austrian physician</a:t>
            </a:r>
            <a:r>
              <a:rPr lang="en-US" b="1" u="sng" dirty="0" smtClean="0">
                <a:solidFill>
                  <a:srgbClr val="FF0000"/>
                </a:solidFill>
              </a:rPr>
              <a:t>  PHILLIP TERC</a:t>
            </a:r>
            <a:r>
              <a:rPr lang="en-US" dirty="0" smtClean="0"/>
              <a:t>. </a:t>
            </a:r>
          </a:p>
          <a:p>
            <a:pPr algn="just"/>
            <a:endParaRPr lang="en-US" dirty="0" smtClean="0"/>
          </a:p>
          <a:p>
            <a:pPr algn="just"/>
            <a:r>
              <a:rPr lang="en-US" dirty="0" smtClean="0"/>
              <a:t>He published the results of intentional bee sting and bee in his article "</a:t>
            </a:r>
            <a:r>
              <a:rPr lang="en-US" b="1" u="sng" dirty="0" smtClean="0"/>
              <a:t>Report about a Peculiar Connection Between the Beestings and Rheumatism</a:t>
            </a:r>
            <a:r>
              <a:rPr lang="en-US" dirty="0" smtClean="0"/>
              <a:t>" in 1888.</a:t>
            </a:r>
            <a:endParaRPr lang="en-US" dirty="0"/>
          </a:p>
        </p:txBody>
      </p:sp>
    </p:spTree>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lstStyle/>
          <a:p>
            <a:endParaRPr lang="en-US" dirty="0" smtClean="0"/>
          </a:p>
          <a:p>
            <a:pPr>
              <a:buNone/>
            </a:pPr>
            <a:endParaRPr lang="en-US" dirty="0" smtClean="0"/>
          </a:p>
          <a:p>
            <a:pPr>
              <a:buNone/>
            </a:pPr>
            <a:endParaRPr lang="en-US" sz="4400" b="1" dirty="0" smtClean="0"/>
          </a:p>
          <a:p>
            <a:endParaRPr lang="en-US" sz="4400" b="1" dirty="0" smtClean="0"/>
          </a:p>
          <a:p>
            <a:pPr algn="ctr">
              <a:buNone/>
            </a:pPr>
            <a:r>
              <a:rPr lang="en-US" sz="4400" b="1" dirty="0" smtClean="0"/>
              <a:t>RECOMMENDATIONS</a:t>
            </a:r>
            <a:endParaRPr lang="en-US" sz="4400" b="1" dirty="0"/>
          </a:p>
        </p:txBody>
      </p:sp>
    </p:spTree>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lstStyle/>
          <a:p>
            <a:pPr algn="just"/>
            <a:endParaRPr lang="en-US" dirty="0" smtClean="0"/>
          </a:p>
          <a:p>
            <a:pPr algn="just"/>
            <a:r>
              <a:rPr lang="en-US" dirty="0" smtClean="0"/>
              <a:t>Large multicenter study should be done to investigate the long term effect and ability of the apitherapy products to induce and maintain remission in UC patients.</a:t>
            </a:r>
          </a:p>
          <a:p>
            <a:pPr algn="just"/>
            <a:endParaRPr lang="en-US" dirty="0" smtClean="0"/>
          </a:p>
          <a:p>
            <a:pPr algn="just"/>
            <a:r>
              <a:rPr lang="en-US" dirty="0" smtClean="0"/>
              <a:t>Comparing the effects and results and adverse effects with the traditional medical therapy</a:t>
            </a:r>
            <a:endParaRPr lang="en-US" dirty="0"/>
          </a:p>
        </p:txBody>
      </p:sp>
    </p:spTree>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lstStyle/>
          <a:p>
            <a:pPr algn="just">
              <a:buNone/>
            </a:pPr>
            <a:endParaRPr lang="en-US" dirty="0" smtClean="0"/>
          </a:p>
          <a:p>
            <a:pPr algn="just"/>
            <a:r>
              <a:rPr lang="en-US" dirty="0" smtClean="0"/>
              <a:t>Different routes of application should be studied including topical application in the form of enemas.</a:t>
            </a:r>
          </a:p>
          <a:p>
            <a:pPr algn="just"/>
            <a:endParaRPr lang="en-US" dirty="0" smtClean="0"/>
          </a:p>
          <a:p>
            <a:pPr algn="just"/>
            <a:endParaRPr lang="en-US" dirty="0" smtClean="0"/>
          </a:p>
          <a:p>
            <a:pPr algn="just"/>
            <a:r>
              <a:rPr lang="en-US" dirty="0" smtClean="0"/>
              <a:t>Bee sting therapy also should be studied in cases of UC to detect the possible benefit to theses patients</a:t>
            </a:r>
          </a:p>
          <a:p>
            <a:pPr algn="just"/>
            <a:endParaRPr lang="en-US" dirty="0" smtClean="0"/>
          </a:p>
        </p:txBody>
      </p:sp>
    </p:spTree>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lstStyle/>
          <a:p>
            <a:pPr algn="just"/>
            <a:endParaRPr lang="en-US" dirty="0" smtClean="0"/>
          </a:p>
          <a:p>
            <a:pPr algn="just"/>
            <a:r>
              <a:rPr lang="en-US" dirty="0" smtClean="0"/>
              <a:t>Clinical , laboratory and histological studies should be performed before and after the course of apitherapy .</a:t>
            </a:r>
          </a:p>
          <a:p>
            <a:pPr algn="just"/>
            <a:endParaRPr lang="en-US" dirty="0" smtClean="0"/>
          </a:p>
          <a:p>
            <a:pPr algn="just"/>
            <a:r>
              <a:rPr lang="en-US" dirty="0" smtClean="0"/>
              <a:t>Any side effects or abnormal results should be considered to detect about the safety </a:t>
            </a:r>
            <a:r>
              <a:rPr lang="en-US" smtClean="0"/>
              <a:t>and effectiveness </a:t>
            </a:r>
            <a:r>
              <a:rPr lang="en-US" dirty="0" smtClean="0"/>
              <a:t>of apitherapy in UC patients.</a:t>
            </a:r>
            <a:endParaRPr lang="en-US" dirty="0"/>
          </a:p>
        </p:txBody>
      </p:sp>
    </p:spTree>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dirty="0" smtClean="0"/>
          </a:p>
          <a:p>
            <a:endParaRPr lang="en-US" dirty="0" smtClean="0"/>
          </a:p>
          <a:p>
            <a:pPr algn="ctr">
              <a:buNone/>
            </a:pPr>
            <a:r>
              <a:rPr lang="en-US" sz="6000" b="1" dirty="0" smtClean="0">
                <a:latin typeface="Arial Rounded MT Bold" pitchFamily="34" charset="0"/>
              </a:rPr>
              <a:t>THANK YOU</a:t>
            </a:r>
            <a:endParaRPr lang="en-US" sz="6000" b="1" dirty="0">
              <a:latin typeface="Arial Rounded MT Bold"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lstStyle/>
          <a:p>
            <a:endParaRPr lang="en-US" dirty="0" smtClean="0"/>
          </a:p>
          <a:p>
            <a:r>
              <a:rPr lang="en-US" dirty="0" smtClean="0"/>
              <a:t>The holly Quran 1400 years ago mentioned that the bee products contain cure to people.</a:t>
            </a:r>
          </a:p>
          <a:p>
            <a:endParaRPr lang="en-US" dirty="0" smtClean="0"/>
          </a:p>
          <a:p>
            <a:pPr algn="ctr">
              <a:buNone/>
            </a:pPr>
            <a:r>
              <a:rPr lang="en-US" b="1" i="1" dirty="0" smtClean="0">
                <a:solidFill>
                  <a:srgbClr val="FF0000"/>
                </a:solidFill>
              </a:rPr>
              <a:t>Wherein is healing for people</a:t>
            </a:r>
          </a:p>
          <a:p>
            <a:pPr algn="ctr">
              <a:buNone/>
            </a:pPr>
            <a:endParaRPr lang="en-US" b="1" dirty="0" smtClean="0"/>
          </a:p>
          <a:p>
            <a:pPr algn="ctr">
              <a:buNone/>
            </a:pPr>
            <a:r>
              <a:rPr lang="en-US" b="1" dirty="0" smtClean="0"/>
              <a:t>Al </a:t>
            </a:r>
            <a:r>
              <a:rPr lang="en-US" b="1" dirty="0" err="1" smtClean="0"/>
              <a:t>Nahl</a:t>
            </a:r>
            <a:r>
              <a:rPr lang="en-US" b="1" dirty="0" smtClean="0"/>
              <a:t> :69</a:t>
            </a:r>
            <a:endParaRPr lang="en-US" b="1"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1826</TotalTime>
  <Words>2804</Words>
  <Application>Microsoft Office PowerPoint</Application>
  <PresentationFormat>On-screen Show (4:3)</PresentationFormat>
  <Paragraphs>422</Paragraphs>
  <Slides>84</Slides>
  <Notes>0</Notes>
  <HiddenSlides>0</HiddenSlides>
  <MMClips>0</MMClips>
  <ScaleCrop>false</ScaleCrop>
  <HeadingPairs>
    <vt:vector size="4" baseType="variant">
      <vt:variant>
        <vt:lpstr>Theme</vt:lpstr>
      </vt:variant>
      <vt:variant>
        <vt:i4>1</vt:i4>
      </vt:variant>
      <vt:variant>
        <vt:lpstr>Slide Titles</vt:lpstr>
      </vt:variant>
      <vt:variant>
        <vt:i4>84</vt:i4>
      </vt:variant>
    </vt:vector>
  </HeadingPairs>
  <TitlesOfParts>
    <vt:vector size="85"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lpstr>Slide 36</vt:lpstr>
      <vt:lpstr>Slide 37</vt:lpstr>
      <vt:lpstr>Slide 38</vt:lpstr>
      <vt:lpstr>Slide 39</vt:lpstr>
      <vt:lpstr>Slide 40</vt:lpstr>
      <vt:lpstr>Slide 41</vt:lpstr>
      <vt:lpstr>Slide 42</vt:lpstr>
      <vt:lpstr>Slide 43</vt:lpstr>
      <vt:lpstr>Slide 44</vt:lpstr>
      <vt:lpstr>Slide 45</vt:lpstr>
      <vt:lpstr>Slide 46</vt:lpstr>
      <vt:lpstr>Slide 47</vt:lpstr>
      <vt:lpstr>Slide 48</vt:lpstr>
      <vt:lpstr>Slide 49</vt:lpstr>
      <vt:lpstr>Slide 50</vt:lpstr>
      <vt:lpstr>Slide 51</vt:lpstr>
      <vt:lpstr>Slide 52</vt:lpstr>
      <vt:lpstr>Slide 53</vt:lpstr>
      <vt:lpstr>Slide 54</vt:lpstr>
      <vt:lpstr>Slide 55</vt:lpstr>
      <vt:lpstr>Slide 56</vt:lpstr>
      <vt:lpstr>Slide 57</vt:lpstr>
      <vt:lpstr>Slide 58</vt:lpstr>
      <vt:lpstr>Slide 59</vt:lpstr>
      <vt:lpstr>Slide 60</vt:lpstr>
      <vt:lpstr>Slide 61</vt:lpstr>
      <vt:lpstr>Slide 62</vt:lpstr>
      <vt:lpstr>Slide 63</vt:lpstr>
      <vt:lpstr>Slide 64</vt:lpstr>
      <vt:lpstr>Slide 65</vt:lpstr>
      <vt:lpstr>Slide 66</vt:lpstr>
      <vt:lpstr>Slide 67</vt:lpstr>
      <vt:lpstr>Slide 68</vt:lpstr>
      <vt:lpstr>Slide 69</vt:lpstr>
      <vt:lpstr>Slide 70</vt:lpstr>
      <vt:lpstr>Slide 71</vt:lpstr>
      <vt:lpstr>Slide 72</vt:lpstr>
      <vt:lpstr>Slide 73</vt:lpstr>
      <vt:lpstr>Slide 74</vt:lpstr>
      <vt:lpstr>Slide 75</vt:lpstr>
      <vt:lpstr>Slide 76</vt:lpstr>
      <vt:lpstr>Slide 77</vt:lpstr>
      <vt:lpstr>Slide 78</vt:lpstr>
      <vt:lpstr>Slide 79</vt:lpstr>
      <vt:lpstr>Slide 80</vt:lpstr>
      <vt:lpstr>Slide 81</vt:lpstr>
      <vt:lpstr>Slide 82</vt:lpstr>
      <vt:lpstr>Slide 83</vt:lpstr>
      <vt:lpstr>Slide 84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ehab kamal</dc:creator>
  <cp:lastModifiedBy>Nivedita-Pc</cp:lastModifiedBy>
  <cp:revision>212</cp:revision>
  <dcterms:created xsi:type="dcterms:W3CDTF">2006-08-16T00:00:00Z</dcterms:created>
  <dcterms:modified xsi:type="dcterms:W3CDTF">2015-10-05T17:15:43Z</dcterms:modified>
</cp:coreProperties>
</file>