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53"/>
  </p:notesMasterIdLst>
  <p:sldIdLst>
    <p:sldId id="315" r:id="rId3"/>
    <p:sldId id="316" r:id="rId4"/>
    <p:sldId id="256" r:id="rId5"/>
    <p:sldId id="291" r:id="rId6"/>
    <p:sldId id="272" r:id="rId7"/>
    <p:sldId id="306" r:id="rId8"/>
    <p:sldId id="258" r:id="rId9"/>
    <p:sldId id="293" r:id="rId10"/>
    <p:sldId id="259" r:id="rId11"/>
    <p:sldId id="260" r:id="rId12"/>
    <p:sldId id="297" r:id="rId13"/>
    <p:sldId id="261" r:id="rId14"/>
    <p:sldId id="279" r:id="rId15"/>
    <p:sldId id="262" r:id="rId16"/>
    <p:sldId id="304" r:id="rId17"/>
    <p:sldId id="303" r:id="rId18"/>
    <p:sldId id="278" r:id="rId19"/>
    <p:sldId id="305" r:id="rId20"/>
    <p:sldId id="296" r:id="rId21"/>
    <p:sldId id="285" r:id="rId22"/>
    <p:sldId id="283" r:id="rId23"/>
    <p:sldId id="269" r:id="rId24"/>
    <p:sldId id="284" r:id="rId25"/>
    <p:sldId id="267" r:id="rId26"/>
    <p:sldId id="308" r:id="rId27"/>
    <p:sldId id="309" r:id="rId28"/>
    <p:sldId id="310" r:id="rId29"/>
    <p:sldId id="312" r:id="rId30"/>
    <p:sldId id="268" r:id="rId31"/>
    <p:sldId id="311" r:id="rId32"/>
    <p:sldId id="307" r:id="rId33"/>
    <p:sldId id="314" r:id="rId34"/>
    <p:sldId id="313" r:id="rId35"/>
    <p:sldId id="298" r:id="rId36"/>
    <p:sldId id="263" r:id="rId37"/>
    <p:sldId id="299" r:id="rId38"/>
    <p:sldId id="282" r:id="rId39"/>
    <p:sldId id="300" r:id="rId40"/>
    <p:sldId id="295" r:id="rId41"/>
    <p:sldId id="257" r:id="rId42"/>
    <p:sldId id="265" r:id="rId43"/>
    <p:sldId id="266" r:id="rId44"/>
    <p:sldId id="301" r:id="rId45"/>
    <p:sldId id="302" r:id="rId46"/>
    <p:sldId id="280" r:id="rId47"/>
    <p:sldId id="281" r:id="rId48"/>
    <p:sldId id="275" r:id="rId49"/>
    <p:sldId id="276" r:id="rId50"/>
    <p:sldId id="290" r:id="rId51"/>
    <p:sldId id="277"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p:scale>
          <a:sx n="100" d="100"/>
          <a:sy n="100" d="100"/>
        </p:scale>
        <p:origin x="-270" y="5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1C5CA2-4491-4D7E-B728-735520DF2341}" type="datetimeFigureOut">
              <a:rPr lang="en-US" smtClean="0"/>
              <a:t>10/21/2015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3B67ED-EF7F-4270-B268-22E4EAF34B80}" type="slidenum">
              <a:rPr lang="en-US" smtClean="0"/>
              <a:t>‹#›</a:t>
            </a:fld>
            <a:endParaRPr lang="en-US"/>
          </a:p>
        </p:txBody>
      </p:sp>
    </p:spTree>
    <p:extLst>
      <p:ext uri="{BB962C8B-B14F-4D97-AF65-F5344CB8AC3E}">
        <p14:creationId xmlns:p14="http://schemas.microsoft.com/office/powerpoint/2010/main" val="832414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B67ED-EF7F-4270-B268-22E4EAF34B80}" type="slidenum">
              <a:rPr lang="en-US" smtClean="0"/>
              <a:t>3</a:t>
            </a:fld>
            <a:endParaRPr lang="en-US"/>
          </a:p>
        </p:txBody>
      </p:sp>
    </p:spTree>
    <p:extLst>
      <p:ext uri="{BB962C8B-B14F-4D97-AF65-F5344CB8AC3E}">
        <p14:creationId xmlns:p14="http://schemas.microsoft.com/office/powerpoint/2010/main" val="3055283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B67ED-EF7F-4270-B268-22E4EAF34B80}" type="slidenum">
              <a:rPr lang="en-US" smtClean="0"/>
              <a:t>12</a:t>
            </a:fld>
            <a:endParaRPr lang="en-US"/>
          </a:p>
        </p:txBody>
      </p:sp>
    </p:spTree>
    <p:extLst>
      <p:ext uri="{BB962C8B-B14F-4D97-AF65-F5344CB8AC3E}">
        <p14:creationId xmlns:p14="http://schemas.microsoft.com/office/powerpoint/2010/main" val="1241943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B67ED-EF7F-4270-B268-22E4EAF34B80}" type="slidenum">
              <a:rPr lang="en-US" smtClean="0"/>
              <a:t>13</a:t>
            </a:fld>
            <a:endParaRPr lang="en-US"/>
          </a:p>
        </p:txBody>
      </p:sp>
    </p:spTree>
    <p:extLst>
      <p:ext uri="{BB962C8B-B14F-4D97-AF65-F5344CB8AC3E}">
        <p14:creationId xmlns:p14="http://schemas.microsoft.com/office/powerpoint/2010/main" val="1205448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B67ED-EF7F-4270-B268-22E4EAF34B80}" type="slidenum">
              <a:rPr lang="en-US" smtClean="0"/>
              <a:t>14</a:t>
            </a:fld>
            <a:endParaRPr lang="en-US"/>
          </a:p>
        </p:txBody>
      </p:sp>
    </p:spTree>
    <p:extLst>
      <p:ext uri="{BB962C8B-B14F-4D97-AF65-F5344CB8AC3E}">
        <p14:creationId xmlns:p14="http://schemas.microsoft.com/office/powerpoint/2010/main" val="713415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B67ED-EF7F-4270-B268-22E4EAF34B80}" type="slidenum">
              <a:rPr lang="en-US" smtClean="0"/>
              <a:t>15</a:t>
            </a:fld>
            <a:endParaRPr lang="en-US"/>
          </a:p>
        </p:txBody>
      </p:sp>
    </p:spTree>
    <p:extLst>
      <p:ext uri="{BB962C8B-B14F-4D97-AF65-F5344CB8AC3E}">
        <p14:creationId xmlns:p14="http://schemas.microsoft.com/office/powerpoint/2010/main" val="100129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B67ED-EF7F-4270-B268-22E4EAF34B80}" type="slidenum">
              <a:rPr lang="en-US" smtClean="0"/>
              <a:t>16</a:t>
            </a:fld>
            <a:endParaRPr lang="en-US"/>
          </a:p>
        </p:txBody>
      </p:sp>
    </p:spTree>
    <p:extLst>
      <p:ext uri="{BB962C8B-B14F-4D97-AF65-F5344CB8AC3E}">
        <p14:creationId xmlns:p14="http://schemas.microsoft.com/office/powerpoint/2010/main" val="3061977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B67ED-EF7F-4270-B268-22E4EAF34B80}" type="slidenum">
              <a:rPr lang="en-US" smtClean="0"/>
              <a:t>17</a:t>
            </a:fld>
            <a:endParaRPr lang="en-US"/>
          </a:p>
        </p:txBody>
      </p:sp>
    </p:spTree>
    <p:extLst>
      <p:ext uri="{BB962C8B-B14F-4D97-AF65-F5344CB8AC3E}">
        <p14:creationId xmlns:p14="http://schemas.microsoft.com/office/powerpoint/2010/main" val="343278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B67ED-EF7F-4270-B268-22E4EAF34B80}" type="slidenum">
              <a:rPr lang="en-US" smtClean="0"/>
              <a:t>18</a:t>
            </a:fld>
            <a:endParaRPr lang="en-US"/>
          </a:p>
        </p:txBody>
      </p:sp>
    </p:spTree>
    <p:extLst>
      <p:ext uri="{BB962C8B-B14F-4D97-AF65-F5344CB8AC3E}">
        <p14:creationId xmlns:p14="http://schemas.microsoft.com/office/powerpoint/2010/main" val="1260607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B67ED-EF7F-4270-B268-22E4EAF34B80}" type="slidenum">
              <a:rPr lang="en-US" smtClean="0"/>
              <a:t>19</a:t>
            </a:fld>
            <a:endParaRPr lang="en-US"/>
          </a:p>
        </p:txBody>
      </p:sp>
    </p:spTree>
    <p:extLst>
      <p:ext uri="{BB962C8B-B14F-4D97-AF65-F5344CB8AC3E}">
        <p14:creationId xmlns:p14="http://schemas.microsoft.com/office/powerpoint/2010/main" val="2272605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B67ED-EF7F-4270-B268-22E4EAF34B80}" type="slidenum">
              <a:rPr lang="en-US" smtClean="0"/>
              <a:t>20</a:t>
            </a:fld>
            <a:endParaRPr lang="en-US"/>
          </a:p>
        </p:txBody>
      </p:sp>
    </p:spTree>
    <p:extLst>
      <p:ext uri="{BB962C8B-B14F-4D97-AF65-F5344CB8AC3E}">
        <p14:creationId xmlns:p14="http://schemas.microsoft.com/office/powerpoint/2010/main" val="1768171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B67ED-EF7F-4270-B268-22E4EAF34B80}" type="slidenum">
              <a:rPr lang="en-US" smtClean="0"/>
              <a:t>21</a:t>
            </a:fld>
            <a:endParaRPr lang="en-US"/>
          </a:p>
        </p:txBody>
      </p:sp>
    </p:spTree>
    <p:extLst>
      <p:ext uri="{BB962C8B-B14F-4D97-AF65-F5344CB8AC3E}">
        <p14:creationId xmlns:p14="http://schemas.microsoft.com/office/powerpoint/2010/main" val="3008256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B67ED-EF7F-4270-B268-22E4EAF34B80}" type="slidenum">
              <a:rPr lang="en-US" smtClean="0"/>
              <a:t>4</a:t>
            </a:fld>
            <a:endParaRPr lang="en-US"/>
          </a:p>
        </p:txBody>
      </p:sp>
    </p:spTree>
    <p:extLst>
      <p:ext uri="{BB962C8B-B14F-4D97-AF65-F5344CB8AC3E}">
        <p14:creationId xmlns:p14="http://schemas.microsoft.com/office/powerpoint/2010/main" val="2723303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B67ED-EF7F-4270-B268-22E4EAF34B80}" type="slidenum">
              <a:rPr lang="en-US" smtClean="0"/>
              <a:t>22</a:t>
            </a:fld>
            <a:endParaRPr lang="en-US"/>
          </a:p>
        </p:txBody>
      </p:sp>
    </p:spTree>
    <p:extLst>
      <p:ext uri="{BB962C8B-B14F-4D97-AF65-F5344CB8AC3E}">
        <p14:creationId xmlns:p14="http://schemas.microsoft.com/office/powerpoint/2010/main" val="3064779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B67ED-EF7F-4270-B268-22E4EAF34B80}" type="slidenum">
              <a:rPr lang="en-US" smtClean="0"/>
              <a:t>23</a:t>
            </a:fld>
            <a:endParaRPr lang="en-US"/>
          </a:p>
        </p:txBody>
      </p:sp>
    </p:spTree>
    <p:extLst>
      <p:ext uri="{BB962C8B-B14F-4D97-AF65-F5344CB8AC3E}">
        <p14:creationId xmlns:p14="http://schemas.microsoft.com/office/powerpoint/2010/main" val="1759150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B67ED-EF7F-4270-B268-22E4EAF34B80}" type="slidenum">
              <a:rPr lang="en-US" smtClean="0"/>
              <a:t>24</a:t>
            </a:fld>
            <a:endParaRPr lang="en-US"/>
          </a:p>
        </p:txBody>
      </p:sp>
    </p:spTree>
    <p:extLst>
      <p:ext uri="{BB962C8B-B14F-4D97-AF65-F5344CB8AC3E}">
        <p14:creationId xmlns:p14="http://schemas.microsoft.com/office/powerpoint/2010/main" val="42770457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B67ED-EF7F-4270-B268-22E4EAF34B80}" type="slidenum">
              <a:rPr lang="en-US" smtClean="0"/>
              <a:t>25</a:t>
            </a:fld>
            <a:endParaRPr lang="en-US"/>
          </a:p>
        </p:txBody>
      </p:sp>
    </p:spTree>
    <p:extLst>
      <p:ext uri="{BB962C8B-B14F-4D97-AF65-F5344CB8AC3E}">
        <p14:creationId xmlns:p14="http://schemas.microsoft.com/office/powerpoint/2010/main" val="21500664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B67ED-EF7F-4270-B268-22E4EAF34B80}" type="slidenum">
              <a:rPr lang="en-US" smtClean="0"/>
              <a:t>26</a:t>
            </a:fld>
            <a:endParaRPr lang="en-US"/>
          </a:p>
        </p:txBody>
      </p:sp>
    </p:spTree>
    <p:extLst>
      <p:ext uri="{BB962C8B-B14F-4D97-AF65-F5344CB8AC3E}">
        <p14:creationId xmlns:p14="http://schemas.microsoft.com/office/powerpoint/2010/main" val="27513725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B67ED-EF7F-4270-B268-22E4EAF34B80}" type="slidenum">
              <a:rPr lang="en-US" smtClean="0"/>
              <a:t>27</a:t>
            </a:fld>
            <a:endParaRPr lang="en-US"/>
          </a:p>
        </p:txBody>
      </p:sp>
    </p:spTree>
    <p:extLst>
      <p:ext uri="{BB962C8B-B14F-4D97-AF65-F5344CB8AC3E}">
        <p14:creationId xmlns:p14="http://schemas.microsoft.com/office/powerpoint/2010/main" val="737107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B67ED-EF7F-4270-B268-22E4EAF34B80}" type="slidenum">
              <a:rPr lang="en-US" smtClean="0"/>
              <a:t>28</a:t>
            </a:fld>
            <a:endParaRPr lang="en-US"/>
          </a:p>
        </p:txBody>
      </p:sp>
    </p:spTree>
    <p:extLst>
      <p:ext uri="{BB962C8B-B14F-4D97-AF65-F5344CB8AC3E}">
        <p14:creationId xmlns:p14="http://schemas.microsoft.com/office/powerpoint/2010/main" val="9197220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B67ED-EF7F-4270-B268-22E4EAF34B80}" type="slidenum">
              <a:rPr lang="en-US" smtClean="0"/>
              <a:t>29</a:t>
            </a:fld>
            <a:endParaRPr lang="en-US"/>
          </a:p>
        </p:txBody>
      </p:sp>
    </p:spTree>
    <p:extLst>
      <p:ext uri="{BB962C8B-B14F-4D97-AF65-F5344CB8AC3E}">
        <p14:creationId xmlns:p14="http://schemas.microsoft.com/office/powerpoint/2010/main" val="42267998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B67ED-EF7F-4270-B268-22E4EAF34B80}" type="slidenum">
              <a:rPr lang="en-US" smtClean="0"/>
              <a:t>30</a:t>
            </a:fld>
            <a:endParaRPr lang="en-US"/>
          </a:p>
        </p:txBody>
      </p:sp>
    </p:spTree>
    <p:extLst>
      <p:ext uri="{BB962C8B-B14F-4D97-AF65-F5344CB8AC3E}">
        <p14:creationId xmlns:p14="http://schemas.microsoft.com/office/powerpoint/2010/main" val="35398611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B67ED-EF7F-4270-B268-22E4EAF34B80}" type="slidenum">
              <a:rPr lang="en-US" smtClean="0"/>
              <a:t>31</a:t>
            </a:fld>
            <a:endParaRPr lang="en-US"/>
          </a:p>
        </p:txBody>
      </p:sp>
    </p:spTree>
    <p:extLst>
      <p:ext uri="{BB962C8B-B14F-4D97-AF65-F5344CB8AC3E}">
        <p14:creationId xmlns:p14="http://schemas.microsoft.com/office/powerpoint/2010/main" val="4040455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B67ED-EF7F-4270-B268-22E4EAF34B80}" type="slidenum">
              <a:rPr lang="en-US" smtClean="0"/>
              <a:t>5</a:t>
            </a:fld>
            <a:endParaRPr lang="en-US"/>
          </a:p>
        </p:txBody>
      </p:sp>
    </p:spTree>
    <p:extLst>
      <p:ext uri="{BB962C8B-B14F-4D97-AF65-F5344CB8AC3E}">
        <p14:creationId xmlns:p14="http://schemas.microsoft.com/office/powerpoint/2010/main" val="41568709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B67ED-EF7F-4270-B268-22E4EAF34B80}" type="slidenum">
              <a:rPr lang="en-US" smtClean="0"/>
              <a:t>32</a:t>
            </a:fld>
            <a:endParaRPr lang="en-US"/>
          </a:p>
        </p:txBody>
      </p:sp>
    </p:spTree>
    <p:extLst>
      <p:ext uri="{BB962C8B-B14F-4D97-AF65-F5344CB8AC3E}">
        <p14:creationId xmlns:p14="http://schemas.microsoft.com/office/powerpoint/2010/main" val="1354418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B67ED-EF7F-4270-B268-22E4EAF34B80}" type="slidenum">
              <a:rPr lang="en-US" smtClean="0"/>
              <a:t>33</a:t>
            </a:fld>
            <a:endParaRPr lang="en-US"/>
          </a:p>
        </p:txBody>
      </p:sp>
    </p:spTree>
    <p:extLst>
      <p:ext uri="{BB962C8B-B14F-4D97-AF65-F5344CB8AC3E}">
        <p14:creationId xmlns:p14="http://schemas.microsoft.com/office/powerpoint/2010/main" val="23534309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B67ED-EF7F-4270-B268-22E4EAF34B80}" type="slidenum">
              <a:rPr lang="en-US" smtClean="0"/>
              <a:t>34</a:t>
            </a:fld>
            <a:endParaRPr lang="en-US"/>
          </a:p>
        </p:txBody>
      </p:sp>
    </p:spTree>
    <p:extLst>
      <p:ext uri="{BB962C8B-B14F-4D97-AF65-F5344CB8AC3E}">
        <p14:creationId xmlns:p14="http://schemas.microsoft.com/office/powerpoint/2010/main" val="7108905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B67ED-EF7F-4270-B268-22E4EAF34B80}" type="slidenum">
              <a:rPr lang="en-US" smtClean="0"/>
              <a:t>35</a:t>
            </a:fld>
            <a:endParaRPr lang="en-US"/>
          </a:p>
        </p:txBody>
      </p:sp>
    </p:spTree>
    <p:extLst>
      <p:ext uri="{BB962C8B-B14F-4D97-AF65-F5344CB8AC3E}">
        <p14:creationId xmlns:p14="http://schemas.microsoft.com/office/powerpoint/2010/main" val="20820754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B67ED-EF7F-4270-B268-22E4EAF34B80}" type="slidenum">
              <a:rPr lang="en-US" smtClean="0"/>
              <a:t>36</a:t>
            </a:fld>
            <a:endParaRPr lang="en-US"/>
          </a:p>
        </p:txBody>
      </p:sp>
    </p:spTree>
    <p:extLst>
      <p:ext uri="{BB962C8B-B14F-4D97-AF65-F5344CB8AC3E}">
        <p14:creationId xmlns:p14="http://schemas.microsoft.com/office/powerpoint/2010/main" val="9926023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B67ED-EF7F-4270-B268-22E4EAF34B80}" type="slidenum">
              <a:rPr lang="en-US" smtClean="0"/>
              <a:t>37</a:t>
            </a:fld>
            <a:endParaRPr lang="en-US"/>
          </a:p>
        </p:txBody>
      </p:sp>
    </p:spTree>
    <p:extLst>
      <p:ext uri="{BB962C8B-B14F-4D97-AF65-F5344CB8AC3E}">
        <p14:creationId xmlns:p14="http://schemas.microsoft.com/office/powerpoint/2010/main" val="10583568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B67ED-EF7F-4270-B268-22E4EAF34B80}" type="slidenum">
              <a:rPr lang="en-US" smtClean="0"/>
              <a:t>38</a:t>
            </a:fld>
            <a:endParaRPr lang="en-US"/>
          </a:p>
        </p:txBody>
      </p:sp>
    </p:spTree>
    <p:extLst>
      <p:ext uri="{BB962C8B-B14F-4D97-AF65-F5344CB8AC3E}">
        <p14:creationId xmlns:p14="http://schemas.microsoft.com/office/powerpoint/2010/main" val="37978194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B67ED-EF7F-4270-B268-22E4EAF34B80}" type="slidenum">
              <a:rPr lang="en-US" smtClean="0"/>
              <a:t>39</a:t>
            </a:fld>
            <a:endParaRPr lang="en-US"/>
          </a:p>
        </p:txBody>
      </p:sp>
    </p:spTree>
    <p:extLst>
      <p:ext uri="{BB962C8B-B14F-4D97-AF65-F5344CB8AC3E}">
        <p14:creationId xmlns:p14="http://schemas.microsoft.com/office/powerpoint/2010/main" val="24390135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B67ED-EF7F-4270-B268-22E4EAF34B80}" type="slidenum">
              <a:rPr lang="en-US" smtClean="0"/>
              <a:t>40</a:t>
            </a:fld>
            <a:endParaRPr lang="en-US"/>
          </a:p>
        </p:txBody>
      </p:sp>
    </p:spTree>
    <p:extLst>
      <p:ext uri="{BB962C8B-B14F-4D97-AF65-F5344CB8AC3E}">
        <p14:creationId xmlns:p14="http://schemas.microsoft.com/office/powerpoint/2010/main" val="35894533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B67ED-EF7F-4270-B268-22E4EAF34B80}" type="slidenum">
              <a:rPr lang="en-US" smtClean="0"/>
              <a:t>41</a:t>
            </a:fld>
            <a:endParaRPr lang="en-US"/>
          </a:p>
        </p:txBody>
      </p:sp>
    </p:spTree>
    <p:extLst>
      <p:ext uri="{BB962C8B-B14F-4D97-AF65-F5344CB8AC3E}">
        <p14:creationId xmlns:p14="http://schemas.microsoft.com/office/powerpoint/2010/main" val="1015397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B67ED-EF7F-4270-B268-22E4EAF34B80}" type="slidenum">
              <a:rPr lang="en-US" smtClean="0"/>
              <a:t>6</a:t>
            </a:fld>
            <a:endParaRPr lang="en-US"/>
          </a:p>
        </p:txBody>
      </p:sp>
    </p:spTree>
    <p:extLst>
      <p:ext uri="{BB962C8B-B14F-4D97-AF65-F5344CB8AC3E}">
        <p14:creationId xmlns:p14="http://schemas.microsoft.com/office/powerpoint/2010/main" val="782583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B67ED-EF7F-4270-B268-22E4EAF34B80}" type="slidenum">
              <a:rPr lang="en-US" smtClean="0"/>
              <a:t>42</a:t>
            </a:fld>
            <a:endParaRPr lang="en-US"/>
          </a:p>
        </p:txBody>
      </p:sp>
    </p:spTree>
    <p:extLst>
      <p:ext uri="{BB962C8B-B14F-4D97-AF65-F5344CB8AC3E}">
        <p14:creationId xmlns:p14="http://schemas.microsoft.com/office/powerpoint/2010/main" val="31547203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B67ED-EF7F-4270-B268-22E4EAF34B80}" type="slidenum">
              <a:rPr lang="en-US" smtClean="0"/>
              <a:t>43</a:t>
            </a:fld>
            <a:endParaRPr lang="en-US"/>
          </a:p>
        </p:txBody>
      </p:sp>
    </p:spTree>
    <p:extLst>
      <p:ext uri="{BB962C8B-B14F-4D97-AF65-F5344CB8AC3E}">
        <p14:creationId xmlns:p14="http://schemas.microsoft.com/office/powerpoint/2010/main" val="14419477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B67ED-EF7F-4270-B268-22E4EAF34B80}" type="slidenum">
              <a:rPr lang="en-US" smtClean="0"/>
              <a:t>44</a:t>
            </a:fld>
            <a:endParaRPr lang="en-US"/>
          </a:p>
        </p:txBody>
      </p:sp>
    </p:spTree>
    <p:extLst>
      <p:ext uri="{BB962C8B-B14F-4D97-AF65-F5344CB8AC3E}">
        <p14:creationId xmlns:p14="http://schemas.microsoft.com/office/powerpoint/2010/main" val="41021612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B67ED-EF7F-4270-B268-22E4EAF34B80}" type="slidenum">
              <a:rPr lang="en-US" smtClean="0"/>
              <a:t>45</a:t>
            </a:fld>
            <a:endParaRPr lang="en-US"/>
          </a:p>
        </p:txBody>
      </p:sp>
    </p:spTree>
    <p:extLst>
      <p:ext uri="{BB962C8B-B14F-4D97-AF65-F5344CB8AC3E}">
        <p14:creationId xmlns:p14="http://schemas.microsoft.com/office/powerpoint/2010/main" val="6998702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B67ED-EF7F-4270-B268-22E4EAF34B80}" type="slidenum">
              <a:rPr lang="en-US" smtClean="0"/>
              <a:t>46</a:t>
            </a:fld>
            <a:endParaRPr lang="en-US"/>
          </a:p>
        </p:txBody>
      </p:sp>
    </p:spTree>
    <p:extLst>
      <p:ext uri="{BB962C8B-B14F-4D97-AF65-F5344CB8AC3E}">
        <p14:creationId xmlns:p14="http://schemas.microsoft.com/office/powerpoint/2010/main" val="12509318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B67ED-EF7F-4270-B268-22E4EAF34B80}" type="slidenum">
              <a:rPr lang="en-US" smtClean="0"/>
              <a:t>47</a:t>
            </a:fld>
            <a:endParaRPr lang="en-US"/>
          </a:p>
        </p:txBody>
      </p:sp>
    </p:spTree>
    <p:extLst>
      <p:ext uri="{BB962C8B-B14F-4D97-AF65-F5344CB8AC3E}">
        <p14:creationId xmlns:p14="http://schemas.microsoft.com/office/powerpoint/2010/main" val="11207772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B67ED-EF7F-4270-B268-22E4EAF34B80}" type="slidenum">
              <a:rPr lang="en-US" smtClean="0"/>
              <a:t>48</a:t>
            </a:fld>
            <a:endParaRPr lang="en-US"/>
          </a:p>
        </p:txBody>
      </p:sp>
    </p:spTree>
    <p:extLst>
      <p:ext uri="{BB962C8B-B14F-4D97-AF65-F5344CB8AC3E}">
        <p14:creationId xmlns:p14="http://schemas.microsoft.com/office/powerpoint/2010/main" val="14365509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B67ED-EF7F-4270-B268-22E4EAF34B80}" type="slidenum">
              <a:rPr lang="en-US" smtClean="0"/>
              <a:t>49</a:t>
            </a:fld>
            <a:endParaRPr lang="en-US"/>
          </a:p>
        </p:txBody>
      </p:sp>
    </p:spTree>
    <p:extLst>
      <p:ext uri="{BB962C8B-B14F-4D97-AF65-F5344CB8AC3E}">
        <p14:creationId xmlns:p14="http://schemas.microsoft.com/office/powerpoint/2010/main" val="14444614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B67ED-EF7F-4270-B268-22E4EAF34B80}" type="slidenum">
              <a:rPr lang="en-US" smtClean="0"/>
              <a:t>50</a:t>
            </a:fld>
            <a:endParaRPr lang="en-US"/>
          </a:p>
        </p:txBody>
      </p:sp>
    </p:spTree>
    <p:extLst>
      <p:ext uri="{BB962C8B-B14F-4D97-AF65-F5344CB8AC3E}">
        <p14:creationId xmlns:p14="http://schemas.microsoft.com/office/powerpoint/2010/main" val="162365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B67ED-EF7F-4270-B268-22E4EAF34B80}" type="slidenum">
              <a:rPr lang="en-US" smtClean="0"/>
              <a:t>7</a:t>
            </a:fld>
            <a:endParaRPr lang="en-US"/>
          </a:p>
        </p:txBody>
      </p:sp>
    </p:spTree>
    <p:extLst>
      <p:ext uri="{BB962C8B-B14F-4D97-AF65-F5344CB8AC3E}">
        <p14:creationId xmlns:p14="http://schemas.microsoft.com/office/powerpoint/2010/main" val="2090290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B67ED-EF7F-4270-B268-22E4EAF34B80}" type="slidenum">
              <a:rPr lang="en-US" smtClean="0"/>
              <a:t>8</a:t>
            </a:fld>
            <a:endParaRPr lang="en-US"/>
          </a:p>
        </p:txBody>
      </p:sp>
    </p:spTree>
    <p:extLst>
      <p:ext uri="{BB962C8B-B14F-4D97-AF65-F5344CB8AC3E}">
        <p14:creationId xmlns:p14="http://schemas.microsoft.com/office/powerpoint/2010/main" val="260232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B67ED-EF7F-4270-B268-22E4EAF34B80}" type="slidenum">
              <a:rPr lang="en-US" smtClean="0"/>
              <a:t>9</a:t>
            </a:fld>
            <a:endParaRPr lang="en-US"/>
          </a:p>
        </p:txBody>
      </p:sp>
    </p:spTree>
    <p:extLst>
      <p:ext uri="{BB962C8B-B14F-4D97-AF65-F5344CB8AC3E}">
        <p14:creationId xmlns:p14="http://schemas.microsoft.com/office/powerpoint/2010/main" val="2031917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B67ED-EF7F-4270-B268-22E4EAF34B80}" type="slidenum">
              <a:rPr lang="en-US" smtClean="0"/>
              <a:t>10</a:t>
            </a:fld>
            <a:endParaRPr lang="en-US"/>
          </a:p>
        </p:txBody>
      </p:sp>
    </p:spTree>
    <p:extLst>
      <p:ext uri="{BB962C8B-B14F-4D97-AF65-F5344CB8AC3E}">
        <p14:creationId xmlns:p14="http://schemas.microsoft.com/office/powerpoint/2010/main" val="1241943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B67ED-EF7F-4270-B268-22E4EAF34B80}" type="slidenum">
              <a:rPr lang="en-US" smtClean="0"/>
              <a:t>11</a:t>
            </a:fld>
            <a:endParaRPr lang="en-US"/>
          </a:p>
        </p:txBody>
      </p:sp>
    </p:spTree>
    <p:extLst>
      <p:ext uri="{BB962C8B-B14F-4D97-AF65-F5344CB8AC3E}">
        <p14:creationId xmlns:p14="http://schemas.microsoft.com/office/powerpoint/2010/main" val="2513537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7A7E15-9B94-4BEB-B3E3-9EC2B20256DB}" type="datetime1">
              <a:rPr lang="en-US" smtClean="0"/>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D720E-0E3D-48EF-B9AC-DDA268ED9872}" type="slidenum">
              <a:rPr lang="en-US" smtClean="0"/>
              <a:t>‹#›</a:t>
            </a:fld>
            <a:endParaRPr lang="en-US"/>
          </a:p>
        </p:txBody>
      </p:sp>
    </p:spTree>
    <p:extLst>
      <p:ext uri="{BB962C8B-B14F-4D97-AF65-F5344CB8AC3E}">
        <p14:creationId xmlns:p14="http://schemas.microsoft.com/office/powerpoint/2010/main" val="2655892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7B1491-7FB5-40C4-BA40-55DE815A5479}" type="datetime1">
              <a:rPr lang="en-US" smtClean="0"/>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D720E-0E3D-48EF-B9AC-DDA268ED9872}" type="slidenum">
              <a:rPr lang="en-US" smtClean="0"/>
              <a:t>‹#›</a:t>
            </a:fld>
            <a:endParaRPr lang="en-US"/>
          </a:p>
        </p:txBody>
      </p:sp>
    </p:spTree>
    <p:extLst>
      <p:ext uri="{BB962C8B-B14F-4D97-AF65-F5344CB8AC3E}">
        <p14:creationId xmlns:p14="http://schemas.microsoft.com/office/powerpoint/2010/main" val="2465619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08067F-09F3-426D-B009-966C21BE72BA}" type="datetime1">
              <a:rPr lang="en-US" smtClean="0"/>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D720E-0E3D-48EF-B9AC-DDA268ED9872}" type="slidenum">
              <a:rPr lang="en-US" smtClean="0"/>
              <a:t>‹#›</a:t>
            </a:fld>
            <a:endParaRPr lang="en-US"/>
          </a:p>
        </p:txBody>
      </p:sp>
    </p:spTree>
    <p:extLst>
      <p:ext uri="{BB962C8B-B14F-4D97-AF65-F5344CB8AC3E}">
        <p14:creationId xmlns:p14="http://schemas.microsoft.com/office/powerpoint/2010/main" val="2821929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Line 1026"/>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kumimoji="1" lang="en-US" sz="2800">
              <a:solidFill>
                <a:srgbClr val="FFFFFF"/>
              </a:solidFill>
              <a:latin typeface="Times New Roman" pitchFamily="18" charset="0"/>
              <a:ea typeface="ＭＳ Ｐゴシック" pitchFamily="34" charset="-128"/>
            </a:endParaRPr>
          </a:p>
        </p:txBody>
      </p:sp>
      <p:sp>
        <p:nvSpPr>
          <p:cNvPr id="5" name="Arc 1027"/>
          <p:cNvSpPr>
            <a:spLocks/>
          </p:cNvSpPr>
          <p:nvPr/>
        </p:nvSpPr>
        <p:spPr bwMode="auto">
          <a:xfrm>
            <a:off x="0" y="842963"/>
            <a:ext cx="2897188" cy="6015037"/>
          </a:xfrm>
          <a:custGeom>
            <a:avLst/>
            <a:gdLst>
              <a:gd name="T0" fmla="*/ 0 w 21600"/>
              <a:gd name="T1" fmla="*/ 0 h 21600"/>
              <a:gd name="T2" fmla="*/ 388597144 w 21600"/>
              <a:gd name="T3" fmla="*/ 1675031024 h 21600"/>
              <a:gd name="T4" fmla="*/ 0 w 21600"/>
              <a:gd name="T5" fmla="*/ 167503102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eaLnBrk="0" fontAlgn="base" hangingPunct="0">
              <a:spcBef>
                <a:spcPct val="0"/>
              </a:spcBef>
              <a:spcAft>
                <a:spcPct val="0"/>
              </a:spcAft>
            </a:pPr>
            <a:endParaRPr kumimoji="1" lang="en-US" sz="2800">
              <a:solidFill>
                <a:srgbClr val="FFFFFF"/>
              </a:solidFill>
              <a:latin typeface="Times New Roman" pitchFamily="18" charset="0"/>
              <a:ea typeface="ＭＳ Ｐゴシック" pitchFamily="34" charset="-128"/>
            </a:endParaRPr>
          </a:p>
        </p:txBody>
      </p:sp>
      <p:sp>
        <p:nvSpPr>
          <p:cNvPr id="22532" name="Rectangle 1028"/>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r>
              <a:rPr lang="ja-JP" altLang="en-US"/>
              <a:t>マスタ タイトルの</a:t>
            </a:r>
            <a:br>
              <a:rPr lang="ja-JP" altLang="en-US"/>
            </a:br>
            <a:r>
              <a:rPr lang="ja-JP" altLang="en-US"/>
              <a:t>書式設定</a:t>
            </a:r>
          </a:p>
        </p:txBody>
      </p:sp>
      <p:sp>
        <p:nvSpPr>
          <p:cNvPr id="22533" name="Rectangle 1029"/>
          <p:cNvSpPr>
            <a:spLocks noGrp="1" noChangeArrowheads="1"/>
          </p:cNvSpPr>
          <p:nvPr>
            <p:ph type="subTitle" sz="quarter" idx="1"/>
          </p:nvPr>
        </p:nvSpPr>
        <p:spPr>
          <a:xfrm>
            <a:off x="4191000" y="1828800"/>
            <a:ext cx="4572000" cy="1752600"/>
          </a:xfrm>
        </p:spPr>
        <p:txBody>
          <a:bodyPr/>
          <a:lstStyle>
            <a:lvl1pPr marL="0" indent="0">
              <a:buFont typeface="Wingdings" pitchFamily="2" charset="2"/>
              <a:buNone/>
              <a:defRPr sz="2400"/>
            </a:lvl1pPr>
          </a:lstStyle>
          <a:p>
            <a:r>
              <a:rPr lang="ja-JP" altLang="en-US"/>
              <a:t>マスタ サブタイトルの書式設定</a:t>
            </a:r>
          </a:p>
        </p:txBody>
      </p:sp>
      <p:sp>
        <p:nvSpPr>
          <p:cNvPr id="6" name="Rectangle 1030"/>
          <p:cNvSpPr>
            <a:spLocks noGrp="1" noChangeArrowheads="1"/>
          </p:cNvSpPr>
          <p:nvPr>
            <p:ph type="dt" sz="quarter" idx="10"/>
          </p:nvPr>
        </p:nvSpPr>
        <p:spPr/>
        <p:txBody>
          <a:bodyPr/>
          <a:lstStyle>
            <a:lvl1pPr>
              <a:defRPr smtClean="0"/>
            </a:lvl1pPr>
          </a:lstStyle>
          <a:p>
            <a:pPr>
              <a:defRPr/>
            </a:pPr>
            <a:fld id="{6C173D50-E166-4435-9EEB-2B6ED71E984F}" type="datetime1">
              <a:rPr lang="ja-JP" altLang="en-US">
                <a:solidFill>
                  <a:srgbClr val="FFFFFF"/>
                </a:solidFill>
              </a:rPr>
              <a:pPr>
                <a:defRPr/>
              </a:pPr>
              <a:t>2015/10/21</a:t>
            </a:fld>
            <a:endParaRPr lang="en-US" altLang="ja-JP">
              <a:solidFill>
                <a:srgbClr val="FFFFFF"/>
              </a:solidFill>
            </a:endParaRPr>
          </a:p>
        </p:txBody>
      </p:sp>
      <p:sp>
        <p:nvSpPr>
          <p:cNvPr id="7" name="Rectangle 1031"/>
          <p:cNvSpPr>
            <a:spLocks noGrp="1" noChangeArrowheads="1"/>
          </p:cNvSpPr>
          <p:nvPr>
            <p:ph type="ftr" sz="quarter" idx="11"/>
          </p:nvPr>
        </p:nvSpPr>
        <p:spPr/>
        <p:txBody>
          <a:bodyPr/>
          <a:lstStyle>
            <a:lvl1pPr>
              <a:defRPr smtClean="0"/>
            </a:lvl1pPr>
          </a:lstStyle>
          <a:p>
            <a:pPr>
              <a:defRPr/>
            </a:pPr>
            <a:endParaRPr lang="en-US" altLang="ja-JP">
              <a:solidFill>
                <a:srgbClr val="FFFFFF"/>
              </a:solidFill>
            </a:endParaRPr>
          </a:p>
        </p:txBody>
      </p:sp>
      <p:sp>
        <p:nvSpPr>
          <p:cNvPr id="8" name="Rectangle 1032"/>
          <p:cNvSpPr>
            <a:spLocks noGrp="1" noChangeArrowheads="1"/>
          </p:cNvSpPr>
          <p:nvPr>
            <p:ph type="sldNum" sz="quarter" idx="12"/>
          </p:nvPr>
        </p:nvSpPr>
        <p:spPr/>
        <p:txBody>
          <a:bodyPr/>
          <a:lstStyle>
            <a:lvl1pPr>
              <a:defRPr smtClean="0"/>
            </a:lvl1pPr>
          </a:lstStyle>
          <a:p>
            <a:pPr>
              <a:defRPr/>
            </a:pPr>
            <a:fld id="{289DF824-A5D4-44F2-9082-6B9BFA81D393}"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3438252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C6EEC934-A16F-4FF9-B542-D26E38E44E81}" type="datetime1">
              <a:rPr lang="ja-JP" altLang="en-US">
                <a:solidFill>
                  <a:srgbClr val="FFFFFF"/>
                </a:solidFill>
              </a:rPr>
              <a:pPr>
                <a:defRPr/>
              </a:pPr>
              <a:t>2015/10/21</a:t>
            </a:fld>
            <a:endParaRPr lang="en-US" altLang="ja-JP">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9B1D514-AB0E-42F7-B6FE-C87590C6F6F6}"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3768306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2C25EBCC-11C8-4A9D-84C2-FFB6C014B292}" type="datetime1">
              <a:rPr lang="ja-JP" altLang="en-US">
                <a:solidFill>
                  <a:srgbClr val="FFFFFF"/>
                </a:solidFill>
              </a:rPr>
              <a:pPr>
                <a:defRPr/>
              </a:pPr>
              <a:t>2015/10/21</a:t>
            </a:fld>
            <a:endParaRPr lang="en-US" altLang="ja-JP">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ADDA1997-3A31-41A4-94A7-EBF038C4C810}"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3196245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8C37AD21-3DE5-47DB-BECF-A7AE85457FA1}" type="datetime1">
              <a:rPr lang="ja-JP" altLang="en-US">
                <a:solidFill>
                  <a:srgbClr val="FFFFFF"/>
                </a:solidFill>
              </a:rPr>
              <a:pPr>
                <a:defRPr/>
              </a:pPr>
              <a:t>2015/10/21</a:t>
            </a:fld>
            <a:endParaRPr lang="en-US" altLang="ja-JP">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5692266B-F93A-4A7D-B1C0-5E189B42743E}"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174376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6A6B8D-BCE1-4885-BAC5-6A4F6738C4E1}" type="datetime1">
              <a:rPr lang="en-US" smtClean="0"/>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D720E-0E3D-48EF-B9AC-DDA268ED9872}" type="slidenum">
              <a:rPr lang="en-US" smtClean="0"/>
              <a:t>‹#›</a:t>
            </a:fld>
            <a:endParaRPr lang="en-US"/>
          </a:p>
        </p:txBody>
      </p:sp>
    </p:spTree>
    <p:extLst>
      <p:ext uri="{BB962C8B-B14F-4D97-AF65-F5344CB8AC3E}">
        <p14:creationId xmlns:p14="http://schemas.microsoft.com/office/powerpoint/2010/main" val="3883085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3DC8DD-6F88-4085-BA5F-917EC032C418}" type="datetime1">
              <a:rPr lang="en-US" smtClean="0"/>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D720E-0E3D-48EF-B9AC-DDA268ED9872}" type="slidenum">
              <a:rPr lang="en-US" smtClean="0"/>
              <a:t>‹#›</a:t>
            </a:fld>
            <a:endParaRPr lang="en-US"/>
          </a:p>
        </p:txBody>
      </p:sp>
    </p:spTree>
    <p:extLst>
      <p:ext uri="{BB962C8B-B14F-4D97-AF65-F5344CB8AC3E}">
        <p14:creationId xmlns:p14="http://schemas.microsoft.com/office/powerpoint/2010/main" val="2893599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C3D246-387F-40B9-A640-C9B8D76D5435}" type="datetime1">
              <a:rPr lang="en-US" smtClean="0"/>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D720E-0E3D-48EF-B9AC-DDA268ED9872}" type="slidenum">
              <a:rPr lang="en-US" smtClean="0"/>
              <a:t>‹#›</a:t>
            </a:fld>
            <a:endParaRPr lang="en-US"/>
          </a:p>
        </p:txBody>
      </p:sp>
    </p:spTree>
    <p:extLst>
      <p:ext uri="{BB962C8B-B14F-4D97-AF65-F5344CB8AC3E}">
        <p14:creationId xmlns:p14="http://schemas.microsoft.com/office/powerpoint/2010/main" val="3271680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10838-100B-4F16-8B9B-A55D2668D14D}" type="datetime1">
              <a:rPr lang="en-US" smtClean="0"/>
              <a:t>10/21/2015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6D720E-0E3D-48EF-B9AC-DDA268ED9872}" type="slidenum">
              <a:rPr lang="en-US" smtClean="0"/>
              <a:t>‹#›</a:t>
            </a:fld>
            <a:endParaRPr lang="en-US"/>
          </a:p>
        </p:txBody>
      </p:sp>
    </p:spTree>
    <p:extLst>
      <p:ext uri="{BB962C8B-B14F-4D97-AF65-F5344CB8AC3E}">
        <p14:creationId xmlns:p14="http://schemas.microsoft.com/office/powerpoint/2010/main" val="578658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01BBE5-CCBD-4A0E-BB38-503939503960}" type="datetime1">
              <a:rPr lang="en-US" smtClean="0"/>
              <a:t>10/21/2015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6D720E-0E3D-48EF-B9AC-DDA268ED9872}" type="slidenum">
              <a:rPr lang="en-US" smtClean="0"/>
              <a:t>‹#›</a:t>
            </a:fld>
            <a:endParaRPr lang="en-US"/>
          </a:p>
        </p:txBody>
      </p:sp>
    </p:spTree>
    <p:extLst>
      <p:ext uri="{BB962C8B-B14F-4D97-AF65-F5344CB8AC3E}">
        <p14:creationId xmlns:p14="http://schemas.microsoft.com/office/powerpoint/2010/main" val="3297708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963399-1A5E-4D7B-B6E8-B875104BC746}" type="datetime1">
              <a:rPr lang="en-US" smtClean="0"/>
              <a:t>10/21/2015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6D720E-0E3D-48EF-B9AC-DDA268ED9872}" type="slidenum">
              <a:rPr lang="en-US" smtClean="0"/>
              <a:t>‹#›</a:t>
            </a:fld>
            <a:endParaRPr lang="en-US"/>
          </a:p>
        </p:txBody>
      </p:sp>
    </p:spTree>
    <p:extLst>
      <p:ext uri="{BB962C8B-B14F-4D97-AF65-F5344CB8AC3E}">
        <p14:creationId xmlns:p14="http://schemas.microsoft.com/office/powerpoint/2010/main" val="42077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C7C9F4-DA0C-43A5-87F1-5B6DECB5C556}" type="datetime1">
              <a:rPr lang="en-US" smtClean="0"/>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D720E-0E3D-48EF-B9AC-DDA268ED9872}" type="slidenum">
              <a:rPr lang="en-US" smtClean="0"/>
              <a:t>‹#›</a:t>
            </a:fld>
            <a:endParaRPr lang="en-US"/>
          </a:p>
        </p:txBody>
      </p:sp>
    </p:spTree>
    <p:extLst>
      <p:ext uri="{BB962C8B-B14F-4D97-AF65-F5344CB8AC3E}">
        <p14:creationId xmlns:p14="http://schemas.microsoft.com/office/powerpoint/2010/main" val="1113372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60F68D-C9EA-4947-BA74-CCC1DB2D276B}" type="datetime1">
              <a:rPr lang="en-US" smtClean="0"/>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D720E-0E3D-48EF-B9AC-DDA268ED9872}" type="slidenum">
              <a:rPr lang="en-US" smtClean="0"/>
              <a:t>‹#›</a:t>
            </a:fld>
            <a:endParaRPr lang="en-US"/>
          </a:p>
        </p:txBody>
      </p:sp>
    </p:spTree>
    <p:extLst>
      <p:ext uri="{BB962C8B-B14F-4D97-AF65-F5344CB8AC3E}">
        <p14:creationId xmlns:p14="http://schemas.microsoft.com/office/powerpoint/2010/main" val="1743635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55AC24-9059-4563-BE0C-316E6A32AF7A}" type="datetime1">
              <a:rPr lang="en-US" smtClean="0"/>
              <a:t>10/21/2015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6D720E-0E3D-48EF-B9AC-DDA268ED9872}" type="slidenum">
              <a:rPr lang="en-US" smtClean="0"/>
              <a:t>‹#›</a:t>
            </a:fld>
            <a:endParaRPr lang="en-US"/>
          </a:p>
        </p:txBody>
      </p:sp>
    </p:spTree>
    <p:extLst>
      <p:ext uri="{BB962C8B-B14F-4D97-AF65-F5344CB8AC3E}">
        <p14:creationId xmlns:p14="http://schemas.microsoft.com/office/powerpoint/2010/main" val="3355635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D0D0D">
            <a:alpha val="0"/>
          </a:srgbClr>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ja-JP" altLang="en-US" smtClean="0"/>
              <a:t>マスタ タイトルの</a:t>
            </a:r>
            <a:br>
              <a:rPr lang="ja-JP" altLang="en-US" smtClean="0"/>
            </a:br>
            <a:r>
              <a:rPr lang="ja-JP" altLang="en-US" smtClean="0"/>
              <a:t>書式設定</a:t>
            </a:r>
          </a:p>
        </p:txBody>
      </p:sp>
      <p:sp>
        <p:nvSpPr>
          <p:cNvPr id="1027" name="Rectangle 4"/>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endParaRPr lang="ja-JP" altLang="ja-JP" smtClean="0"/>
          </a:p>
          <a:p>
            <a:pPr lvl="3"/>
            <a:r>
              <a:rPr lang="ja-JP" altLang="en-US" smtClean="0"/>
              <a:t>第 </a:t>
            </a:r>
            <a:r>
              <a:rPr lang="en-US" altLang="ja-JP" smtClean="0"/>
              <a:t>4 </a:t>
            </a:r>
            <a:r>
              <a:rPr lang="ja-JP" altLang="en-US" smtClean="0"/>
              <a:t>レベル</a:t>
            </a:r>
            <a:endParaRPr lang="ja-JP" altLang="ja-JP" smtClean="0"/>
          </a:p>
          <a:p>
            <a:pPr lvl="4"/>
            <a:r>
              <a:rPr lang="ja-JP" altLang="en-US" smtClean="0"/>
              <a:t>第 </a:t>
            </a:r>
            <a:r>
              <a:rPr lang="en-US" altLang="ja-JP" smtClean="0"/>
              <a:t>5 </a:t>
            </a:r>
            <a:r>
              <a:rPr lang="ja-JP" altLang="en-US" smtClean="0"/>
              <a:t>レベル</a:t>
            </a:r>
            <a:endParaRPr lang="ja-JP" altLang="ja-JP" smtClean="0"/>
          </a:p>
        </p:txBody>
      </p:sp>
      <p:sp>
        <p:nvSpPr>
          <p:cNvPr id="8" name="Rectangle 5"/>
          <p:cNvSpPr>
            <a:spLocks noGrp="1" noChangeArrowheads="1"/>
          </p:cNvSpPr>
          <p:nvPr>
            <p:ph type="dt" sz="half" idx="2"/>
          </p:nvPr>
        </p:nvSpPr>
        <p:spPr bwMode="auto">
          <a:xfrm>
            <a:off x="304800" y="62484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eaLnBrk="1" hangingPunct="1">
              <a:defRPr sz="1400" smtClean="0"/>
            </a:lvl1pPr>
          </a:lstStyle>
          <a:p>
            <a:pPr fontAlgn="base">
              <a:spcBef>
                <a:spcPct val="0"/>
              </a:spcBef>
              <a:spcAft>
                <a:spcPct val="0"/>
              </a:spcAft>
              <a:defRPr/>
            </a:pPr>
            <a:fld id="{660B9A97-EAE3-4393-9844-3EC263B28109}" type="datetime1">
              <a:rPr kumimoji="1" lang="ja-JP" altLang="en-US">
                <a:solidFill>
                  <a:srgbClr val="FFFFFF"/>
                </a:solidFill>
                <a:latin typeface="Times New Roman" pitchFamily="18" charset="0"/>
                <a:ea typeface="ＭＳ Ｐゴシック" pitchFamily="34" charset="-128"/>
              </a:rPr>
              <a:pPr fontAlgn="base">
                <a:spcBef>
                  <a:spcPct val="0"/>
                </a:spcBef>
                <a:spcAft>
                  <a:spcPct val="0"/>
                </a:spcAft>
                <a:defRPr/>
              </a:pPr>
              <a:t>2015/10/21</a:t>
            </a:fld>
            <a:endParaRPr kumimoji="1" lang="en-US" altLang="ja-JP">
              <a:solidFill>
                <a:srgbClr val="FFFFFF"/>
              </a:solidFill>
              <a:latin typeface="Times New Roman" pitchFamily="18" charset="0"/>
              <a:ea typeface="ＭＳ Ｐゴシック" pitchFamily="34" charset="-128"/>
            </a:endParaRPr>
          </a:p>
        </p:txBody>
      </p:sp>
      <p:sp>
        <p:nvSpPr>
          <p:cNvPr id="9" name="Rectangle 6"/>
          <p:cNvSpPr>
            <a:spLocks noGrp="1" noChangeArrowheads="1"/>
          </p:cNvSpPr>
          <p:nvPr>
            <p:ph type="ftr" sz="quarter" idx="3"/>
          </p:nvPr>
        </p:nvSpPr>
        <p:spPr bwMode="auto">
          <a:xfrm>
            <a:off x="3581400" y="6248400"/>
            <a:ext cx="28956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sz="1400" smtClean="0"/>
            </a:lvl1pPr>
          </a:lstStyle>
          <a:p>
            <a:pPr fontAlgn="base">
              <a:spcBef>
                <a:spcPct val="0"/>
              </a:spcBef>
              <a:spcAft>
                <a:spcPct val="0"/>
              </a:spcAft>
              <a:defRPr/>
            </a:pPr>
            <a:endParaRPr kumimoji="1" lang="en-US" altLang="ja-JP">
              <a:solidFill>
                <a:srgbClr val="FFFFFF"/>
              </a:solidFill>
              <a:latin typeface="Times New Roman" pitchFamily="18" charset="0"/>
              <a:ea typeface="ＭＳ Ｐゴシック" pitchFamily="34" charset="-128"/>
            </a:endParaRPr>
          </a:p>
        </p:txBody>
      </p:sp>
      <p:sp>
        <p:nvSpPr>
          <p:cNvPr id="10" name="Rectangle 7"/>
          <p:cNvSpPr>
            <a:spLocks noGrp="1" noChangeArrowheads="1"/>
          </p:cNvSpPr>
          <p:nvPr>
            <p:ph type="sldNum" sz="quarter" idx="4"/>
          </p:nvPr>
        </p:nvSpPr>
        <p:spPr bwMode="auto">
          <a:xfrm>
            <a:off x="7010400" y="6248400"/>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r" eaLnBrk="1" hangingPunct="1">
              <a:defRPr sz="1400" smtClean="0"/>
            </a:lvl1pPr>
          </a:lstStyle>
          <a:p>
            <a:pPr fontAlgn="base">
              <a:spcBef>
                <a:spcPct val="0"/>
              </a:spcBef>
              <a:spcAft>
                <a:spcPct val="0"/>
              </a:spcAft>
              <a:defRPr/>
            </a:pPr>
            <a:fld id="{B8230C9D-D6AA-4A10-B604-F50816F95B66}" type="slidenum">
              <a:rPr kumimoji="1" lang="en-US" altLang="ja-JP">
                <a:solidFill>
                  <a:srgbClr val="FFFFFF"/>
                </a:solidFill>
                <a:latin typeface="Times New Roman" pitchFamily="18" charset="0"/>
                <a:ea typeface="ＭＳ Ｐゴシック" pitchFamily="34" charset="-128"/>
              </a:rPr>
              <a:pPr fontAlgn="base">
                <a:spcBef>
                  <a:spcPct val="0"/>
                </a:spcBef>
                <a:spcAft>
                  <a:spcPct val="0"/>
                </a:spcAft>
                <a:defRPr/>
              </a:pPr>
              <a:t>‹#›</a:t>
            </a:fld>
            <a:endParaRPr kumimoji="1" lang="en-US" altLang="ja-JP">
              <a:solidFill>
                <a:srgbClr val="FFFFFF"/>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3811999868"/>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p:txStyles>
    <p:titleStyle>
      <a:lvl1pPr algn="l" rtl="0" eaLnBrk="0" fontAlgn="base" hangingPunct="0">
        <a:lnSpc>
          <a:spcPct val="70000"/>
        </a:lnSpc>
        <a:spcBef>
          <a:spcPct val="0"/>
        </a:spcBef>
        <a:spcAft>
          <a:spcPct val="0"/>
        </a:spcAft>
        <a:defRPr kumimoji="1" sz="4800" b="1">
          <a:solidFill>
            <a:schemeClr val="tx2"/>
          </a:solidFill>
          <a:latin typeface="Arial" pitchFamily="34" charset="0"/>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2pPr>
      <a:lvl3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3pPr>
      <a:lvl4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4pPr>
      <a:lvl5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5pPr>
      <a:lvl6pPr marL="4572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6pPr>
      <a:lvl7pPr marL="9144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7pPr>
      <a:lvl8pPr marL="13716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8pPr>
      <a:lvl9pPr marL="18288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kumimoji="1" sz="28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lr>
          <a:schemeClr val="tx2"/>
        </a:buClr>
        <a:buSzPct val="65000"/>
        <a:buFont typeface="Wingdings" pitchFamily="2" charset="2"/>
        <a:buChar char="u"/>
        <a:defRPr kumimoji="1" sz="2600">
          <a:solidFill>
            <a:schemeClr val="tx1"/>
          </a:solidFill>
          <a:latin typeface="Arial" pitchFamily="34" charset="0"/>
          <a:ea typeface="+mn-ea"/>
        </a:defRPr>
      </a:lvl2pPr>
      <a:lvl3pPr marL="1143000" indent="-228600" algn="l" rtl="0" eaLnBrk="0" fontAlgn="base" hangingPunct="0">
        <a:spcBef>
          <a:spcPct val="20000"/>
        </a:spcBef>
        <a:spcAft>
          <a:spcPct val="0"/>
        </a:spcAft>
        <a:buClr>
          <a:schemeClr val="hlink"/>
        </a:buClr>
        <a:buSzPct val="65000"/>
        <a:buFont typeface="Wingdings" pitchFamily="2" charset="2"/>
        <a:buChar char="«"/>
        <a:defRPr kumimoji="1" sz="2400">
          <a:solidFill>
            <a:schemeClr val="tx1"/>
          </a:solidFill>
          <a:latin typeface="Arial" pitchFamily="34" charset="0"/>
          <a:ea typeface="+mn-ea"/>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Arial" pitchFamily="34" charset="0"/>
          <a:ea typeface="+mn-ea"/>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Arial" pitchFamily="34" charset="0"/>
          <a:ea typeface="+mn-ea"/>
        </a:defRPr>
      </a:lvl5pPr>
      <a:lvl6pPr marL="25146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6pPr>
      <a:lvl7pPr marL="29718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7pPr>
      <a:lvl8pPr marL="34290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8pPr>
      <a:lvl9pPr marL="38862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13.xml"/><Relationship Id="rId5" Type="http://schemas.openxmlformats.org/officeDocument/2006/relationships/image" Target="../media/image1.jpeg"/><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gif"/></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3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3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50.jpg"/><Relationship Id="rId4" Type="http://schemas.openxmlformats.org/officeDocument/2006/relationships/image" Target="../media/image49.jpg"/></Relationships>
</file>

<file path=ppt/slides/_rels/slide33.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53.jpg"/><Relationship Id="rId4" Type="http://schemas.openxmlformats.org/officeDocument/2006/relationships/image" Target="../media/image52.jpg"/></Relationships>
</file>

<file path=ppt/slides/_rels/slide34.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2.xml"/><Relationship Id="rId1" Type="http://schemas.openxmlformats.org/officeDocument/2006/relationships/slideLayout" Target="../slideLayouts/slideLayout10.xml"/><Relationship Id="rId4" Type="http://schemas.openxmlformats.org/officeDocument/2006/relationships/image" Target="../media/image55.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7.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0.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2.jpg"/></Relationships>
</file>

<file path=ppt/slides/_rels/slide41.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66.jpg"/></Relationships>
</file>

<file path=ppt/slides/_rels/slide44.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68.jpg"/></Relationships>
</file>

<file path=ppt/slides/_rels/slide45.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25"/>
            <a:ext cx="8382000" cy="1143000"/>
          </a:xfrm>
          <a:solidFill>
            <a:schemeClr val="tx2"/>
          </a:solidFill>
          <a:ln w="3175"/>
        </p:spPr>
        <p:txBody>
          <a:bodyPr/>
          <a:lstStyle/>
          <a:p>
            <a:pPr eaLnBrk="1" hangingPunct="1">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xfrm>
            <a:off x="457200" y="1600200"/>
            <a:ext cx="8382000" cy="4530725"/>
          </a:xfrm>
          <a:solidFill>
            <a:schemeClr val="tx2"/>
          </a:solidFill>
          <a:ln>
            <a:solidFill>
              <a:schemeClr val="accent1"/>
            </a:solidFill>
          </a:ln>
        </p:spPr>
        <p:txBody>
          <a:bodyPr>
            <a:normAutofit lnSpcReduction="10000"/>
          </a:bodyPr>
          <a:lstStyle/>
          <a:p>
            <a:pPr algn="just" eaLnBrk="1" hangingPunct="1">
              <a:buFont typeface="Arial" charset="0"/>
              <a:buNone/>
              <a:defRPr/>
            </a:pPr>
            <a:r>
              <a:rPr lang="en-US" sz="2000" dirty="0" smtClean="0">
                <a:solidFill>
                  <a:schemeClr val="bg2">
                    <a:lumMod val="75000"/>
                  </a:schemeClr>
                </a:solidFill>
                <a:latin typeface="+mj-lt"/>
              </a:rPr>
              <a:t>      </a:t>
            </a:r>
            <a:r>
              <a:rPr lang="en-US" sz="2000" b="1" dirty="0" smtClean="0">
                <a:solidFill>
                  <a:schemeClr val="bg2">
                    <a:lumMod val="75000"/>
                  </a:schemeClr>
                </a:solidFill>
                <a:latin typeface="+mj-lt"/>
              </a:rPr>
              <a:t>OMICS Group International is an amalgamation of </a:t>
            </a:r>
            <a:r>
              <a:rPr lang="en-US" sz="2000" b="1" dirty="0" smtClean="0">
                <a:solidFill>
                  <a:schemeClr val="bg2">
                    <a:lumMod val="75000"/>
                  </a:schemeClr>
                </a:solidFill>
                <a:latin typeface="+mj-lt"/>
                <a:hlinkClick r:id="rId2" tooltip="Open Access publications"/>
              </a:rPr>
              <a:t>Open Access publications</a:t>
            </a:r>
            <a:r>
              <a:rPr lang="en-US" sz="2000" b="1" dirty="0" smtClean="0">
                <a:solidFill>
                  <a:schemeClr val="bg2">
                    <a:lumMod val="75000"/>
                  </a:schemeClr>
                </a:solidFill>
                <a:latin typeface="+mj-lt"/>
              </a:rPr>
              <a:t> and worldwide international science conferences and events. Established in the year 2007 with the sole aim of making the information on Sciences and technology ‘Open Access’, OMICS Group publishes 400 online open access </a:t>
            </a:r>
            <a:r>
              <a:rPr lang="en-US" sz="2000" b="1" dirty="0" smtClean="0">
                <a:solidFill>
                  <a:schemeClr val="bg2">
                    <a:lumMod val="75000"/>
                  </a:schemeClr>
                </a:solidFill>
                <a:latin typeface="+mj-lt"/>
                <a:hlinkClick r:id="rId3" tooltip="scholarly journals"/>
              </a:rPr>
              <a:t>scholarly journals</a:t>
            </a:r>
            <a:r>
              <a:rPr lang="en-US" sz="2000" b="1" dirty="0" smtClean="0">
                <a:solidFill>
                  <a:schemeClr val="bg2">
                    <a:lumMod val="75000"/>
                  </a:schemeClr>
                </a:solidFill>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b="1" dirty="0" smtClean="0">
                <a:solidFill>
                  <a:schemeClr val="bg2">
                    <a:lumMod val="75000"/>
                  </a:schemeClr>
                </a:solidFill>
                <a:latin typeface="+mj-lt"/>
                <a:hlinkClick r:id="rId4" tooltip="International conferences"/>
              </a:rPr>
              <a:t>International conferences</a:t>
            </a:r>
            <a:r>
              <a:rPr lang="en-US" sz="2000" b="1" dirty="0" smtClean="0">
                <a:solidFill>
                  <a:schemeClr val="bg2">
                    <a:lumMod val="75000"/>
                  </a:schemeClr>
                </a:solidFill>
                <a:latin typeface="+mj-lt"/>
              </a:rPr>
              <a:t> annually across the globe, where knowledge transfer takes place through debates, round table discussions, poster presentations, workshops, symposia and exhibitions</a:t>
            </a:r>
            <a:r>
              <a:rPr lang="en-US" sz="1800" b="1" dirty="0" smtClean="0">
                <a:solidFill>
                  <a:schemeClr val="bg2">
                    <a:lumMod val="75000"/>
                  </a:schemeClr>
                </a:solidFill>
                <a:latin typeface="+mj-lt"/>
              </a:rPr>
              <a:t>.</a:t>
            </a:r>
            <a:endParaRPr lang="en-US" sz="1800" b="1" dirty="0">
              <a:solidFill>
                <a:schemeClr val="bg2">
                  <a:lumMod val="75000"/>
                </a:schemeClr>
              </a:solidFill>
              <a:latin typeface="+mj-lt"/>
            </a:endParaRPr>
          </a:p>
        </p:txBody>
      </p:sp>
      <p:pic>
        <p:nvPicPr>
          <p:cNvPr id="307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15125" y="0"/>
            <a:ext cx="2428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7974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The photon Bonding</a:t>
            </a:r>
            <a:endParaRPr lang="en-US" dirty="0"/>
          </a:p>
        </p:txBody>
      </p:sp>
      <p:sp>
        <p:nvSpPr>
          <p:cNvPr id="3" name="Content Placeholder 2"/>
          <p:cNvSpPr>
            <a:spLocks noGrp="1"/>
          </p:cNvSpPr>
          <p:nvPr>
            <p:ph idx="1"/>
          </p:nvPr>
        </p:nvSpPr>
        <p:spPr>
          <a:xfrm>
            <a:off x="0" y="767861"/>
            <a:ext cx="9153525" cy="3118339"/>
          </a:xfrm>
        </p:spPr>
        <p:txBody>
          <a:bodyPr>
            <a:normAutofit/>
          </a:bodyPr>
          <a:lstStyle/>
          <a:p>
            <a:r>
              <a:rPr lang="en-US" dirty="0" smtClean="0"/>
              <a:t>When a light photon is not paired, it possesses pure kinetic energy/radiation power with little gravitational effect (e.g. a solar ray!)</a:t>
            </a:r>
          </a:p>
          <a:p>
            <a:r>
              <a:rPr lang="en-US" dirty="0" smtClean="0"/>
              <a:t>If it is paired e.g. photon bonding or photosynthesis, it possesses positional energy/gravitation (e.g. the solar ray captured inside an apple).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3771900"/>
            <a:ext cx="2514599" cy="3048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75" y="3810000"/>
            <a:ext cx="3381375" cy="3048000"/>
          </a:xfrm>
          <a:prstGeom prst="rect">
            <a:avLst/>
          </a:prstGeom>
        </p:spPr>
      </p:pic>
      <p:sp>
        <p:nvSpPr>
          <p:cNvPr id="7" name="Slide Number Placeholder 6"/>
          <p:cNvSpPr>
            <a:spLocks noGrp="1"/>
          </p:cNvSpPr>
          <p:nvPr>
            <p:ph type="sldNum" sz="quarter" idx="12"/>
          </p:nvPr>
        </p:nvSpPr>
        <p:spPr/>
        <p:txBody>
          <a:bodyPr/>
          <a:lstStyle/>
          <a:p>
            <a:fld id="{756D720E-0E3D-48EF-B9AC-DDA268ED9872}" type="slidenum">
              <a:rPr lang="en-US" smtClean="0"/>
              <a:t>10</a:t>
            </a:fld>
            <a:endParaRPr lang="en-US"/>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1600" y="3810000"/>
            <a:ext cx="3971926" cy="3086100"/>
          </a:xfrm>
          <a:prstGeom prst="rect">
            <a:avLst/>
          </a:prstGeom>
        </p:spPr>
      </p:pic>
    </p:spTree>
    <p:extLst>
      <p:ext uri="{BB962C8B-B14F-4D97-AF65-F5344CB8AC3E}">
        <p14:creationId xmlns:p14="http://schemas.microsoft.com/office/powerpoint/2010/main" val="19854718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dirty="0" smtClean="0">
                <a:solidFill>
                  <a:srgbClr val="FF0000"/>
                </a:solidFill>
              </a:rPr>
              <a:t>3</a:t>
            </a:r>
            <a:r>
              <a:rPr lang="en-US" dirty="0" smtClean="0"/>
              <a:t> Bonding Possibilities</a:t>
            </a:r>
            <a:endParaRPr lang="en-US" dirty="0"/>
          </a:p>
        </p:txBody>
      </p:sp>
      <p:sp>
        <p:nvSpPr>
          <p:cNvPr id="3" name="Content Placeholder 2"/>
          <p:cNvSpPr>
            <a:spLocks noGrp="1"/>
          </p:cNvSpPr>
          <p:nvPr>
            <p:ph idx="1"/>
          </p:nvPr>
        </p:nvSpPr>
        <p:spPr>
          <a:xfrm>
            <a:off x="457200" y="609601"/>
            <a:ext cx="8229600" cy="2667000"/>
          </a:xfrm>
        </p:spPr>
        <p:txBody>
          <a:bodyPr>
            <a:normAutofit fontScale="92500" lnSpcReduction="20000"/>
          </a:bodyPr>
          <a:lstStyle/>
          <a:p>
            <a:r>
              <a:rPr lang="en-US" dirty="0" smtClean="0"/>
              <a:t>The Neutral </a:t>
            </a:r>
            <a:r>
              <a:rPr lang="en-US" dirty="0"/>
              <a:t>or </a:t>
            </a:r>
            <a:r>
              <a:rPr lang="en-US" dirty="0" smtClean="0"/>
              <a:t>“</a:t>
            </a:r>
            <a:r>
              <a:rPr lang="en-US" b="1" dirty="0" smtClean="0">
                <a:solidFill>
                  <a:srgbClr val="FF0000"/>
                </a:solidFill>
              </a:rPr>
              <a:t>Even Bonding</a:t>
            </a:r>
            <a:r>
              <a:rPr lang="en-US" dirty="0"/>
              <a:t>" of </a:t>
            </a:r>
            <a:r>
              <a:rPr lang="en-US" dirty="0" smtClean="0"/>
              <a:t>photons</a:t>
            </a:r>
          </a:p>
          <a:p>
            <a:r>
              <a:rPr lang="en-US" dirty="0" smtClean="0"/>
              <a:t>The </a:t>
            </a:r>
            <a:r>
              <a:rPr lang="en-US" b="1" dirty="0" smtClean="0">
                <a:solidFill>
                  <a:srgbClr val="FF0000"/>
                </a:solidFill>
              </a:rPr>
              <a:t>¯</a:t>
            </a:r>
            <a:r>
              <a:rPr lang="en-US" dirty="0" smtClean="0"/>
              <a:t> or </a:t>
            </a:r>
            <a:r>
              <a:rPr lang="en-US" b="1" dirty="0" smtClean="0">
                <a:solidFill>
                  <a:srgbClr val="FF0000"/>
                </a:solidFill>
              </a:rPr>
              <a:t>⁺</a:t>
            </a:r>
            <a:r>
              <a:rPr lang="en-US" dirty="0" smtClean="0"/>
              <a:t> charged = Polarized </a:t>
            </a:r>
            <a:r>
              <a:rPr lang="en-US" dirty="0"/>
              <a:t>or </a:t>
            </a:r>
            <a:r>
              <a:rPr lang="en-US" dirty="0" smtClean="0"/>
              <a:t>“</a:t>
            </a:r>
            <a:r>
              <a:rPr lang="en-US" b="1" dirty="0" smtClean="0">
                <a:solidFill>
                  <a:srgbClr val="FF0000"/>
                </a:solidFill>
              </a:rPr>
              <a:t>Non-Evenly Bonding</a:t>
            </a:r>
            <a:r>
              <a:rPr lang="en-US" dirty="0"/>
              <a:t>" of photons, </a:t>
            </a:r>
            <a:r>
              <a:rPr lang="en-US" b="1" dirty="0">
                <a:solidFill>
                  <a:srgbClr val="FF0000"/>
                </a:solidFill>
              </a:rPr>
              <a:t>which is heavier or massive on one end than the other end</a:t>
            </a:r>
            <a:r>
              <a:rPr lang="en-US" b="1" dirty="0" smtClean="0">
                <a:solidFill>
                  <a:srgbClr val="FF0000"/>
                </a:solidFill>
              </a:rPr>
              <a:t>!</a:t>
            </a:r>
          </a:p>
          <a:p>
            <a:r>
              <a:rPr lang="en-US" dirty="0" smtClean="0">
                <a:solidFill>
                  <a:srgbClr val="7030A0"/>
                </a:solidFill>
              </a:rPr>
              <a:t>The left-handed man </a:t>
            </a:r>
            <a:r>
              <a:rPr lang="en-US" dirty="0" smtClean="0"/>
              <a:t>is not “</a:t>
            </a:r>
            <a:r>
              <a:rPr lang="en-US" dirty="0" smtClean="0">
                <a:solidFill>
                  <a:srgbClr val="7030A0"/>
                </a:solidFill>
              </a:rPr>
              <a:t>Anti-Human</a:t>
            </a:r>
            <a:r>
              <a:rPr lang="en-US" dirty="0" smtClean="0"/>
              <a:t>” compared to the </a:t>
            </a:r>
            <a:r>
              <a:rPr lang="en-US" dirty="0" smtClean="0">
                <a:solidFill>
                  <a:srgbClr val="7030A0"/>
                </a:solidFill>
              </a:rPr>
              <a:t>Right-handed man</a:t>
            </a:r>
            <a:r>
              <a:rPr lang="en-US" dirty="0" smtClean="0">
                <a:solidFill>
                  <a:srgbClr val="FF0000"/>
                </a:solidFill>
              </a:rPr>
              <a:t>!</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756D720E-0E3D-48EF-B9AC-DDA268ED9872}" type="slidenum">
              <a:rPr lang="en-US" smtClean="0"/>
              <a:t>11</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 y="3048000"/>
            <a:ext cx="3121152" cy="3810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5254" y="3048000"/>
            <a:ext cx="3200400" cy="38100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5654" y="3048000"/>
            <a:ext cx="2619375" cy="3810000"/>
          </a:xfrm>
          <a:prstGeom prst="rect">
            <a:avLst/>
          </a:prstGeom>
        </p:spPr>
      </p:pic>
    </p:spTree>
    <p:extLst>
      <p:ext uri="{BB962C8B-B14F-4D97-AF65-F5344CB8AC3E}">
        <p14:creationId xmlns:p14="http://schemas.microsoft.com/office/powerpoint/2010/main" val="32502992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mass</a:t>
            </a:r>
            <a:endParaRPr lang="en-US" dirty="0"/>
          </a:p>
        </p:txBody>
      </p:sp>
      <p:sp>
        <p:nvSpPr>
          <p:cNvPr id="3" name="Content Placeholder 2"/>
          <p:cNvSpPr>
            <a:spLocks noGrp="1"/>
          </p:cNvSpPr>
          <p:nvPr>
            <p:ph idx="1"/>
          </p:nvPr>
        </p:nvSpPr>
        <p:spPr>
          <a:xfrm>
            <a:off x="457200" y="1066800"/>
            <a:ext cx="8229600" cy="2362201"/>
          </a:xfrm>
        </p:spPr>
        <p:txBody>
          <a:bodyPr>
            <a:normAutofit/>
          </a:bodyPr>
          <a:lstStyle/>
          <a:p>
            <a:r>
              <a:rPr lang="en-US" dirty="0" smtClean="0"/>
              <a:t>The physical body (non-void) which is related to the force required to accelerate it</a:t>
            </a:r>
          </a:p>
          <a:p>
            <a:r>
              <a:rPr lang="en-US" dirty="0" smtClean="0"/>
              <a:t>It is related to its “inertia”, and it is essential to Newton's laws of motion.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3581400"/>
            <a:ext cx="4057650" cy="3048000"/>
          </a:xfrm>
          <a:prstGeom prst="rect">
            <a:avLst/>
          </a:prstGeom>
        </p:spPr>
      </p:pic>
      <p:sp>
        <p:nvSpPr>
          <p:cNvPr id="5" name="Slide Number Placeholder 4"/>
          <p:cNvSpPr>
            <a:spLocks noGrp="1"/>
          </p:cNvSpPr>
          <p:nvPr>
            <p:ph type="sldNum" sz="quarter" idx="12"/>
          </p:nvPr>
        </p:nvSpPr>
        <p:spPr/>
        <p:txBody>
          <a:bodyPr/>
          <a:lstStyle/>
          <a:p>
            <a:fld id="{756D720E-0E3D-48EF-B9AC-DDA268ED9872}" type="slidenum">
              <a:rPr lang="en-US" smtClean="0"/>
              <a:t>12</a:t>
            </a:fld>
            <a:endParaRPr lang="en-US"/>
          </a:p>
        </p:txBody>
      </p:sp>
    </p:spTree>
    <p:extLst>
      <p:ext uri="{BB962C8B-B14F-4D97-AF65-F5344CB8AC3E}">
        <p14:creationId xmlns:p14="http://schemas.microsoft.com/office/powerpoint/2010/main" val="10390937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The light</a:t>
            </a:r>
            <a:endParaRPr lang="en-US" dirty="0"/>
          </a:p>
        </p:txBody>
      </p:sp>
      <p:sp>
        <p:nvSpPr>
          <p:cNvPr id="3" name="Content Placeholder 2"/>
          <p:cNvSpPr>
            <a:spLocks noGrp="1"/>
          </p:cNvSpPr>
          <p:nvPr>
            <p:ph idx="1"/>
          </p:nvPr>
        </p:nvSpPr>
        <p:spPr>
          <a:xfrm>
            <a:off x="457200" y="609600"/>
            <a:ext cx="8229600" cy="1981201"/>
          </a:xfrm>
        </p:spPr>
        <p:txBody>
          <a:bodyPr/>
          <a:lstStyle/>
          <a:p>
            <a:r>
              <a:rPr lang="en-US" dirty="0" smtClean="0"/>
              <a:t>Light Polarization</a:t>
            </a:r>
          </a:p>
          <a:p>
            <a:r>
              <a:rPr lang="en-US" dirty="0" smtClean="0"/>
              <a:t>Gravity Lensing Effects</a:t>
            </a:r>
          </a:p>
          <a:p>
            <a:r>
              <a:rPr lang="en-US" dirty="0" smtClean="0"/>
              <a:t>Light is Mass</a:t>
            </a:r>
            <a:endParaRPr lang="en-US" dirty="0"/>
          </a:p>
        </p:txBody>
      </p:sp>
      <p:sp>
        <p:nvSpPr>
          <p:cNvPr id="4" name="Slide Number Placeholder 3"/>
          <p:cNvSpPr>
            <a:spLocks noGrp="1"/>
          </p:cNvSpPr>
          <p:nvPr>
            <p:ph type="sldNum" sz="quarter" idx="12"/>
          </p:nvPr>
        </p:nvSpPr>
        <p:spPr/>
        <p:txBody>
          <a:bodyPr/>
          <a:lstStyle/>
          <a:p>
            <a:fld id="{756D720E-0E3D-48EF-B9AC-DDA268ED9872}" type="slidenum">
              <a:rPr lang="en-US" smtClean="0"/>
              <a:t>13</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590800"/>
            <a:ext cx="3886200" cy="47244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0" y="2057400"/>
            <a:ext cx="4953000" cy="4800600"/>
          </a:xfrm>
          <a:prstGeom prst="rect">
            <a:avLst/>
          </a:prstGeom>
        </p:spPr>
      </p:pic>
    </p:spTree>
    <p:extLst>
      <p:ext uri="{BB962C8B-B14F-4D97-AF65-F5344CB8AC3E}">
        <p14:creationId xmlns:p14="http://schemas.microsoft.com/office/powerpoint/2010/main" val="17042743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photon is Mass!</a:t>
            </a:r>
            <a:endParaRPr lang="en-US" dirty="0"/>
          </a:p>
        </p:txBody>
      </p:sp>
      <p:sp>
        <p:nvSpPr>
          <p:cNvPr id="4" name="Slide Number Placeholder 3"/>
          <p:cNvSpPr>
            <a:spLocks noGrp="1"/>
          </p:cNvSpPr>
          <p:nvPr>
            <p:ph type="sldNum" sz="quarter" idx="12"/>
          </p:nvPr>
        </p:nvSpPr>
        <p:spPr/>
        <p:txBody>
          <a:bodyPr/>
          <a:lstStyle/>
          <a:p>
            <a:fld id="{756D720E-0E3D-48EF-B9AC-DDA268ED9872}" type="slidenum">
              <a:rPr lang="en-US" smtClean="0"/>
              <a:t>14</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0"/>
            <a:ext cx="9144000" cy="5715000"/>
          </a:xfrm>
          <a:prstGeom prst="rect">
            <a:avLst/>
          </a:prstGeom>
        </p:spPr>
      </p:pic>
    </p:spTree>
    <p:extLst>
      <p:ext uri="{BB962C8B-B14F-4D97-AF65-F5344CB8AC3E}">
        <p14:creationId xmlns:p14="http://schemas.microsoft.com/office/powerpoint/2010/main" val="23391096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dirty="0" smtClean="0"/>
              <a:t>The mass of a photon</a:t>
            </a:r>
            <a:endParaRPr lang="en-US" dirty="0"/>
          </a:p>
        </p:txBody>
      </p:sp>
      <p:sp>
        <p:nvSpPr>
          <p:cNvPr id="3" name="Content Placeholder 2"/>
          <p:cNvSpPr>
            <a:spLocks noGrp="1"/>
          </p:cNvSpPr>
          <p:nvPr>
            <p:ph idx="1"/>
          </p:nvPr>
        </p:nvSpPr>
        <p:spPr>
          <a:xfrm>
            <a:off x="0" y="685801"/>
            <a:ext cx="9144000" cy="2743199"/>
          </a:xfrm>
        </p:spPr>
        <p:txBody>
          <a:bodyPr>
            <a:normAutofit fontScale="70000" lnSpcReduction="20000"/>
          </a:bodyPr>
          <a:lstStyle/>
          <a:p>
            <a:r>
              <a:rPr lang="en-US" sz="3100" dirty="0"/>
              <a:t>An upper limit </a:t>
            </a:r>
            <a:r>
              <a:rPr lang="en-US" sz="3100" dirty="0" smtClean="0"/>
              <a:t>has been inferred </a:t>
            </a:r>
            <a:r>
              <a:rPr lang="en-US" sz="3100" dirty="0"/>
              <a:t>through satellite measurements of planetary magnetic </a:t>
            </a:r>
            <a:r>
              <a:rPr lang="en-US" sz="3100" dirty="0" smtClean="0"/>
              <a:t>fields: The </a:t>
            </a:r>
            <a:r>
              <a:rPr lang="en-US" sz="3100" dirty="0"/>
              <a:t>Charge Composition Explorer spacecraft </a:t>
            </a:r>
            <a:r>
              <a:rPr lang="en-US" sz="3100" dirty="0" smtClean="0"/>
              <a:t>indicates </a:t>
            </a:r>
            <a:r>
              <a:rPr lang="en-US" sz="3100" dirty="0"/>
              <a:t>an upper limit of 6 × 10¯¹⁶ eV with high certainty. The </a:t>
            </a:r>
            <a:r>
              <a:rPr lang="en-US" sz="3100" dirty="0" smtClean="0"/>
              <a:t>improved new </a:t>
            </a:r>
            <a:r>
              <a:rPr lang="en-US" sz="3100" dirty="0"/>
              <a:t>limit is 7 × 10¯¹⁷ </a:t>
            </a:r>
            <a:r>
              <a:rPr lang="en-US" sz="3100" dirty="0" smtClean="0"/>
              <a:t>eV by </a:t>
            </a:r>
            <a:r>
              <a:rPr lang="en-US" sz="3100" dirty="0" err="1" smtClean="0"/>
              <a:t>Roderic</a:t>
            </a:r>
            <a:r>
              <a:rPr lang="en-US" sz="3100" dirty="0" smtClean="0"/>
              <a:t> </a:t>
            </a:r>
            <a:r>
              <a:rPr lang="en-US" sz="3100" dirty="0"/>
              <a:t>Lakes in a laboratory experiment </a:t>
            </a:r>
            <a:endParaRPr lang="en-US" sz="3100" dirty="0" smtClean="0"/>
          </a:p>
          <a:p>
            <a:r>
              <a:rPr lang="en-US" sz="3100" dirty="0" smtClean="0"/>
              <a:t>The </a:t>
            </a:r>
            <a:r>
              <a:rPr lang="en-US" sz="3100" dirty="0"/>
              <a:t>Compton wavelength of a </a:t>
            </a:r>
            <a:r>
              <a:rPr lang="en-US" sz="3100" dirty="0" smtClean="0"/>
              <a:t>“particle” </a:t>
            </a:r>
            <a:r>
              <a:rPr lang="en-US" sz="3100" dirty="0"/>
              <a:t>is equivalent to the wavelength of a photon whose energy is the same as the </a:t>
            </a:r>
            <a:r>
              <a:rPr lang="en-US" sz="3100" dirty="0" smtClean="0"/>
              <a:t>“rest”-mass </a:t>
            </a:r>
            <a:r>
              <a:rPr lang="en-US" sz="3100" dirty="0"/>
              <a:t>energy of the </a:t>
            </a:r>
            <a:r>
              <a:rPr lang="en-US" sz="3100" dirty="0" smtClean="0"/>
              <a:t>“particle”. The </a:t>
            </a:r>
            <a:r>
              <a:rPr lang="en-US" sz="3100" dirty="0" smtClean="0">
                <a:solidFill>
                  <a:srgbClr val="FF0000"/>
                </a:solidFill>
              </a:rPr>
              <a:t>m</a:t>
            </a:r>
            <a:r>
              <a:rPr lang="en-US" sz="3100" dirty="0" smtClean="0"/>
              <a:t> is the </a:t>
            </a:r>
            <a:r>
              <a:rPr lang="en-US" sz="3100" dirty="0">
                <a:solidFill>
                  <a:srgbClr val="FF0000"/>
                </a:solidFill>
              </a:rPr>
              <a:t>p</a:t>
            </a:r>
            <a:r>
              <a:rPr lang="en-US" sz="3100" dirty="0" smtClean="0">
                <a:solidFill>
                  <a:srgbClr val="FF0000"/>
                </a:solidFill>
              </a:rPr>
              <a:t>hoton mass</a:t>
            </a:r>
            <a:r>
              <a:rPr lang="en-US" sz="3100" dirty="0" smtClean="0"/>
              <a:t>! C is the speed of light! h: Planck's </a:t>
            </a:r>
            <a:r>
              <a:rPr lang="en-US" sz="3100" dirty="0"/>
              <a:t>constant</a:t>
            </a:r>
          </a:p>
          <a:p>
            <a:pPr marL="0" indent="0">
              <a:buNone/>
            </a:pPr>
            <a:endParaRPr lang="en-US" dirty="0"/>
          </a:p>
        </p:txBody>
      </p:sp>
      <p:sp>
        <p:nvSpPr>
          <p:cNvPr id="4" name="Slide Number Placeholder 3"/>
          <p:cNvSpPr>
            <a:spLocks noGrp="1"/>
          </p:cNvSpPr>
          <p:nvPr>
            <p:ph type="sldNum" sz="quarter" idx="12"/>
          </p:nvPr>
        </p:nvSpPr>
        <p:spPr/>
        <p:txBody>
          <a:bodyPr/>
          <a:lstStyle/>
          <a:p>
            <a:fld id="{756D720E-0E3D-48EF-B9AC-DDA268ED9872}" type="slidenum">
              <a:rPr lang="en-US" smtClean="0"/>
              <a:t>15</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4162423"/>
            <a:ext cx="3857625" cy="25146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4657724"/>
            <a:ext cx="2438400" cy="1523999"/>
          </a:xfrm>
          <a:prstGeom prst="rect">
            <a:avLst/>
          </a:prstGeom>
        </p:spPr>
      </p:pic>
    </p:spTree>
    <p:extLst>
      <p:ext uri="{BB962C8B-B14F-4D97-AF65-F5344CB8AC3E}">
        <p14:creationId xmlns:p14="http://schemas.microsoft.com/office/powerpoint/2010/main" val="30426228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The physical existence of a Photon</a:t>
            </a:r>
            <a:endParaRPr lang="en-US" dirty="0"/>
          </a:p>
        </p:txBody>
      </p:sp>
      <p:sp>
        <p:nvSpPr>
          <p:cNvPr id="3" name="Content Placeholder 2"/>
          <p:cNvSpPr>
            <a:spLocks noGrp="1"/>
          </p:cNvSpPr>
          <p:nvPr>
            <p:ph idx="1"/>
          </p:nvPr>
        </p:nvSpPr>
        <p:spPr>
          <a:xfrm>
            <a:off x="0" y="762001"/>
            <a:ext cx="9144000" cy="1828799"/>
          </a:xfrm>
        </p:spPr>
        <p:txBody>
          <a:bodyPr>
            <a:normAutofit fontScale="85000" lnSpcReduction="20000"/>
          </a:bodyPr>
          <a:lstStyle/>
          <a:p>
            <a:r>
              <a:rPr lang="en-US" dirty="0" smtClean="0"/>
              <a:t>The energy carrier has a physical existence that can be inferred by a nuclear </a:t>
            </a:r>
            <a:r>
              <a:rPr lang="en-US" dirty="0"/>
              <a:t>force:  At distances less than 0.7 </a:t>
            </a:r>
            <a:r>
              <a:rPr lang="en-US" dirty="0" err="1" smtClean="0"/>
              <a:t>fm</a:t>
            </a:r>
            <a:r>
              <a:rPr lang="en-US" dirty="0"/>
              <a:t> (</a:t>
            </a:r>
            <a:r>
              <a:rPr lang="en-US" dirty="0" err="1"/>
              <a:t>fm</a:t>
            </a:r>
            <a:r>
              <a:rPr lang="en-US" dirty="0"/>
              <a:t>, or 1.0 </a:t>
            </a:r>
            <a:r>
              <a:rPr lang="en-US" dirty="0" smtClean="0"/>
              <a:t>×10¯¹</a:t>
            </a:r>
            <a:r>
              <a:rPr lang="en-US" dirty="0"/>
              <a:t>⁵metres) , the nuclear force becomes repulsive. This repulsive component is </a:t>
            </a:r>
            <a:r>
              <a:rPr lang="en-US" dirty="0" smtClean="0"/>
              <a:t>caused by the </a:t>
            </a:r>
            <a:r>
              <a:rPr lang="en-US" dirty="0"/>
              <a:t>physical size </a:t>
            </a:r>
            <a:r>
              <a:rPr lang="en-US" dirty="0" smtClean="0"/>
              <a:t>of photons!</a:t>
            </a:r>
          </a:p>
          <a:p>
            <a:endParaRPr lang="en-US" dirty="0"/>
          </a:p>
        </p:txBody>
      </p:sp>
      <p:sp>
        <p:nvSpPr>
          <p:cNvPr id="4" name="Slide Number Placeholder 3"/>
          <p:cNvSpPr>
            <a:spLocks noGrp="1"/>
          </p:cNvSpPr>
          <p:nvPr>
            <p:ph type="sldNum" sz="quarter" idx="12"/>
          </p:nvPr>
        </p:nvSpPr>
        <p:spPr/>
        <p:txBody>
          <a:bodyPr/>
          <a:lstStyle/>
          <a:p>
            <a:fld id="{756D720E-0E3D-48EF-B9AC-DDA268ED9872}" type="slidenum">
              <a:rPr lang="en-US" smtClean="0"/>
              <a:t>16</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38400"/>
            <a:ext cx="9220200" cy="4276725"/>
          </a:xfrm>
          <a:prstGeom prst="rect">
            <a:avLst/>
          </a:prstGeom>
        </p:spPr>
      </p:pic>
    </p:spTree>
    <p:extLst>
      <p:ext uri="{BB962C8B-B14F-4D97-AF65-F5344CB8AC3E}">
        <p14:creationId xmlns:p14="http://schemas.microsoft.com/office/powerpoint/2010/main" val="29662187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457200" y="0"/>
            <a:ext cx="8229600" cy="762000"/>
          </a:xfrm>
        </p:spPr>
        <p:txBody>
          <a:bodyPr>
            <a:normAutofit/>
          </a:bodyPr>
          <a:lstStyle/>
          <a:p>
            <a:r>
              <a:rPr lang="en-US" dirty="0" smtClean="0"/>
              <a:t>The Unification of Mass and Force!</a:t>
            </a:r>
            <a:endParaRPr lang="en-US" dirty="0"/>
          </a:p>
        </p:txBody>
      </p:sp>
      <p:sp>
        <p:nvSpPr>
          <p:cNvPr id="3" name="Content Placeholder 2"/>
          <p:cNvSpPr>
            <a:spLocks noGrp="1"/>
          </p:cNvSpPr>
          <p:nvPr>
            <p:ph idx="1"/>
          </p:nvPr>
        </p:nvSpPr>
        <p:spPr>
          <a:xfrm>
            <a:off x="457200" y="685800"/>
            <a:ext cx="8229600" cy="2209800"/>
          </a:xfrm>
        </p:spPr>
        <p:txBody>
          <a:bodyPr>
            <a:normAutofit lnSpcReduction="10000"/>
          </a:bodyPr>
          <a:lstStyle/>
          <a:p>
            <a:r>
              <a:rPr lang="en-US" dirty="0" smtClean="0"/>
              <a:t>The photon is the force/son of the majesty</a:t>
            </a:r>
          </a:p>
          <a:p>
            <a:r>
              <a:rPr lang="en-US" dirty="0" smtClean="0"/>
              <a:t>The photon is the carrier/father</a:t>
            </a:r>
          </a:p>
          <a:p>
            <a:r>
              <a:rPr lang="en-US" dirty="0" smtClean="0"/>
              <a:t>The photon is the majesty/holy spirit </a:t>
            </a:r>
          </a:p>
          <a:p>
            <a:r>
              <a:rPr lang="en-US" dirty="0" smtClean="0"/>
              <a:t>Does it sound familiar?</a:t>
            </a:r>
            <a:endParaRPr lang="en-US" dirty="0"/>
          </a:p>
        </p:txBody>
      </p:sp>
      <p:sp>
        <p:nvSpPr>
          <p:cNvPr id="4" name="Slide Number Placeholder 3"/>
          <p:cNvSpPr>
            <a:spLocks noGrp="1"/>
          </p:cNvSpPr>
          <p:nvPr>
            <p:ph type="sldNum" sz="quarter" idx="12"/>
          </p:nvPr>
        </p:nvSpPr>
        <p:spPr/>
        <p:txBody>
          <a:bodyPr/>
          <a:lstStyle/>
          <a:p>
            <a:fld id="{756D720E-0E3D-48EF-B9AC-DDA268ED9872}" type="slidenum">
              <a:rPr lang="en-US" smtClean="0"/>
              <a:t>17</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9144000" cy="4114800"/>
          </a:xfrm>
          <a:prstGeom prst="rect">
            <a:avLst/>
          </a:prstGeom>
        </p:spPr>
      </p:pic>
    </p:spTree>
    <p:extLst>
      <p:ext uri="{BB962C8B-B14F-4D97-AF65-F5344CB8AC3E}">
        <p14:creationId xmlns:p14="http://schemas.microsoft.com/office/powerpoint/2010/main" val="12239378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The “rest” mass</a:t>
            </a:r>
            <a:endParaRPr lang="en-US" dirty="0"/>
          </a:p>
        </p:txBody>
      </p:sp>
      <p:sp>
        <p:nvSpPr>
          <p:cNvPr id="3" name="Content Placeholder 2"/>
          <p:cNvSpPr>
            <a:spLocks noGrp="1"/>
          </p:cNvSpPr>
          <p:nvPr>
            <p:ph idx="1"/>
          </p:nvPr>
        </p:nvSpPr>
        <p:spPr>
          <a:xfrm>
            <a:off x="457200" y="609601"/>
            <a:ext cx="8229600" cy="3886200"/>
          </a:xfrm>
        </p:spPr>
        <p:txBody>
          <a:bodyPr>
            <a:normAutofit fontScale="92500" lnSpcReduction="10000"/>
          </a:bodyPr>
          <a:lstStyle/>
          <a:p>
            <a:r>
              <a:rPr lang="en-US" dirty="0" smtClean="0"/>
              <a:t>No </a:t>
            </a:r>
            <a:r>
              <a:rPr lang="en-US" dirty="0"/>
              <a:t>particle can be in the state of “rest</a:t>
            </a:r>
            <a:r>
              <a:rPr lang="en-US" dirty="0" smtClean="0"/>
              <a:t>”</a:t>
            </a:r>
          </a:p>
          <a:p>
            <a:r>
              <a:rPr lang="en-US" dirty="0" smtClean="0"/>
              <a:t>The mass </a:t>
            </a:r>
            <a:r>
              <a:rPr lang="en-US" dirty="0"/>
              <a:t>of different state is </a:t>
            </a:r>
            <a:r>
              <a:rPr lang="en-US" dirty="0" smtClean="0"/>
              <a:t>original and an </a:t>
            </a:r>
            <a:r>
              <a:rPr lang="en-US" dirty="0"/>
              <a:t>“absolute” with Newtonian “certainty”.  </a:t>
            </a:r>
            <a:endParaRPr lang="en-US" dirty="0" smtClean="0"/>
          </a:p>
          <a:p>
            <a:r>
              <a:rPr lang="en-US" dirty="0" smtClean="0"/>
              <a:t>The insertion </a:t>
            </a:r>
            <a:r>
              <a:rPr lang="en-US" dirty="0"/>
              <a:t>of “rest mass” fundamentally </a:t>
            </a:r>
            <a:r>
              <a:rPr lang="en-US" dirty="0" smtClean="0"/>
              <a:t>“</a:t>
            </a:r>
            <a:r>
              <a:rPr lang="en-US" dirty="0" err="1" smtClean="0"/>
              <a:t>shaketivitize</a:t>
            </a:r>
            <a:r>
              <a:rPr lang="en-US" dirty="0" smtClean="0"/>
              <a:t>” </a:t>
            </a:r>
            <a:r>
              <a:rPr lang="en-US" dirty="0"/>
              <a:t>the Newtonian physics and lands many bright minds in a </a:t>
            </a:r>
            <a:r>
              <a:rPr lang="en-US" dirty="0" smtClean="0"/>
              <a:t>world </a:t>
            </a:r>
            <a:r>
              <a:rPr lang="en-US" dirty="0"/>
              <a:t>of “uncertainty”.   </a:t>
            </a:r>
            <a:endParaRPr lang="en-US" dirty="0" smtClean="0"/>
          </a:p>
          <a:p>
            <a:r>
              <a:rPr lang="en-US" dirty="0" smtClean="0"/>
              <a:t>To </a:t>
            </a:r>
            <a:r>
              <a:rPr lang="en-US" dirty="0"/>
              <a:t>assign a number value e.g. zero to a </a:t>
            </a:r>
            <a:r>
              <a:rPr lang="en-US" dirty="0" smtClean="0"/>
              <a:t>fabricated concept of “rest </a:t>
            </a:r>
            <a:r>
              <a:rPr lang="en-US" dirty="0"/>
              <a:t>mass” </a:t>
            </a:r>
            <a:r>
              <a:rPr lang="en-US" dirty="0" smtClean="0"/>
              <a:t>further confuses people</a:t>
            </a:r>
            <a:endParaRPr lang="en-US" dirty="0"/>
          </a:p>
        </p:txBody>
      </p:sp>
      <p:sp>
        <p:nvSpPr>
          <p:cNvPr id="4" name="Slide Number Placeholder 3"/>
          <p:cNvSpPr>
            <a:spLocks noGrp="1"/>
          </p:cNvSpPr>
          <p:nvPr>
            <p:ph type="sldNum" sz="quarter" idx="12"/>
          </p:nvPr>
        </p:nvSpPr>
        <p:spPr/>
        <p:txBody>
          <a:bodyPr/>
          <a:lstStyle/>
          <a:p>
            <a:fld id="{756D720E-0E3D-48EF-B9AC-DDA268ED9872}" type="slidenum">
              <a:rPr lang="en-US" smtClean="0"/>
              <a:t>18</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 y="4343400"/>
            <a:ext cx="2324100" cy="25146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3625" y="4267200"/>
            <a:ext cx="6810375" cy="2590800"/>
          </a:xfrm>
          <a:prstGeom prst="rect">
            <a:avLst/>
          </a:prstGeom>
        </p:spPr>
      </p:pic>
    </p:spTree>
    <p:extLst>
      <p:ext uri="{BB962C8B-B14F-4D97-AF65-F5344CB8AC3E}">
        <p14:creationId xmlns:p14="http://schemas.microsoft.com/office/powerpoint/2010/main" val="25464523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solidFill>
                  <a:srgbClr val="FF0000"/>
                </a:solidFill>
              </a:rPr>
              <a:t>“Annihilation”</a:t>
            </a:r>
            <a:r>
              <a:rPr lang="en-US" dirty="0" smtClean="0"/>
              <a:t> → Photons</a:t>
            </a:r>
            <a:endParaRPr lang="en-US" dirty="0"/>
          </a:p>
        </p:txBody>
      </p:sp>
      <p:sp>
        <p:nvSpPr>
          <p:cNvPr id="3" name="Content Placeholder 2"/>
          <p:cNvSpPr>
            <a:spLocks noGrp="1"/>
          </p:cNvSpPr>
          <p:nvPr>
            <p:ph idx="1"/>
          </p:nvPr>
        </p:nvSpPr>
        <p:spPr>
          <a:xfrm>
            <a:off x="457200" y="609601"/>
            <a:ext cx="8229600" cy="990600"/>
          </a:xfrm>
        </p:spPr>
        <p:txBody>
          <a:bodyPr>
            <a:normAutofit lnSpcReduction="10000"/>
          </a:bodyPr>
          <a:lstStyle/>
          <a:p>
            <a:r>
              <a:rPr lang="en-US" dirty="0"/>
              <a:t>Neutron Star</a:t>
            </a:r>
            <a:r>
              <a:rPr lang="en-US" dirty="0" smtClean="0"/>
              <a:t>→</a:t>
            </a:r>
            <a:r>
              <a:rPr lang="el-GR" dirty="0" smtClean="0"/>
              <a:t>β</a:t>
            </a:r>
            <a:r>
              <a:rPr lang="en-US" dirty="0"/>
              <a:t> </a:t>
            </a:r>
            <a:r>
              <a:rPr lang="en-US" dirty="0" smtClean="0"/>
              <a:t>decay → neutrinos + e</a:t>
            </a:r>
            <a:r>
              <a:rPr lang="en-US" dirty="0"/>
              <a:t>¯ </a:t>
            </a:r>
            <a:r>
              <a:rPr lang="en-US" dirty="0" smtClean="0"/>
              <a:t>or </a:t>
            </a:r>
            <a:r>
              <a:rPr lang="en-US" dirty="0"/>
              <a:t>e</a:t>
            </a:r>
            <a:r>
              <a:rPr lang="en-US" dirty="0" smtClean="0"/>
              <a:t>⁺→</a:t>
            </a:r>
            <a:r>
              <a:rPr lang="el-GR" dirty="0" smtClean="0"/>
              <a:t>γ</a:t>
            </a:r>
            <a:r>
              <a:rPr lang="en-US" dirty="0" smtClean="0"/>
              <a:t> photons+ X-ray activities</a:t>
            </a:r>
            <a:endParaRPr lang="en-US" dirty="0"/>
          </a:p>
        </p:txBody>
      </p:sp>
      <p:sp>
        <p:nvSpPr>
          <p:cNvPr id="4" name="Slide Number Placeholder 3"/>
          <p:cNvSpPr>
            <a:spLocks noGrp="1"/>
          </p:cNvSpPr>
          <p:nvPr>
            <p:ph type="sldNum" sz="quarter" idx="12"/>
          </p:nvPr>
        </p:nvSpPr>
        <p:spPr/>
        <p:txBody>
          <a:bodyPr/>
          <a:lstStyle/>
          <a:p>
            <a:fld id="{756D720E-0E3D-48EF-B9AC-DDA268ED9872}" type="slidenum">
              <a:rPr lang="en-US" smtClean="0"/>
              <a:t>19</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0"/>
            <a:ext cx="1828800" cy="533399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1524000"/>
            <a:ext cx="7239000" cy="5334000"/>
          </a:xfrm>
          <a:prstGeom prst="rect">
            <a:avLst/>
          </a:prstGeom>
        </p:spPr>
      </p:pic>
    </p:spTree>
    <p:extLst>
      <p:ext uri="{BB962C8B-B14F-4D97-AF65-F5344CB8AC3E}">
        <p14:creationId xmlns:p14="http://schemas.microsoft.com/office/powerpoint/2010/main" val="2112127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58175" cy="1143000"/>
          </a:xfrm>
          <a:solidFill>
            <a:schemeClr val="tx2"/>
          </a:solidFill>
        </p:spPr>
        <p:txBody>
          <a:bodyPr>
            <a:normAutofit/>
          </a:bodyPr>
          <a:lstStyle/>
          <a:p>
            <a:pPr eaLnBrk="1" hangingPunct="1">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457200" y="1571625"/>
            <a:ext cx="8229600" cy="4483100"/>
          </a:xfrm>
          <a:solidFill>
            <a:schemeClr val="tx2"/>
          </a:solidFill>
          <a:ln>
            <a:solidFill>
              <a:schemeClr val="accent1"/>
            </a:solidFill>
          </a:ln>
        </p:spPr>
        <p:txBody>
          <a:bodyPr>
            <a:normAutofit/>
          </a:bodyPr>
          <a:lstStyle/>
          <a:p>
            <a:pPr eaLnBrk="1" hangingPunct="1">
              <a:buFont typeface="Arial" charset="0"/>
              <a:buNone/>
              <a:defRPr/>
            </a:pPr>
            <a:r>
              <a:rPr lang="en-US" sz="2000" b="1" dirty="0" smtClean="0">
                <a:solidFill>
                  <a:schemeClr val="bg2">
                    <a:lumMod val="50000"/>
                  </a:schemeClr>
                </a:solidFill>
                <a:latin typeface="+mj-lt"/>
              </a:rPr>
              <a:t>     </a:t>
            </a:r>
            <a:r>
              <a:rPr lang="en-US" sz="2000" b="1" dirty="0">
                <a:solidFill>
                  <a:schemeClr val="bg2">
                    <a:lumMod val="50000"/>
                  </a:schemeClr>
                </a:solidFill>
              </a:rPr>
              <a:t>OMICS Group International is a pioneer and leading science event organizer, which publishes around 400 open access journals and conducts over 300 Medical, Clinical, Engineering, Life Sciences, Pharma scientific conferences all over the globe annually with the support of more than 1000 scientific associations and 30,000 editorial board members and 3.5 million followers to its credit.</a:t>
            </a:r>
            <a:br>
              <a:rPr lang="en-US" sz="2000" b="1" dirty="0">
                <a:solidFill>
                  <a:schemeClr val="bg2">
                    <a:lumMod val="50000"/>
                  </a:schemeClr>
                </a:solidFill>
              </a:rPr>
            </a:br>
            <a:endParaRPr lang="en-US" sz="2000" b="1" dirty="0">
              <a:solidFill>
                <a:schemeClr val="bg2">
                  <a:lumMod val="50000"/>
                </a:schemeClr>
              </a:solidFill>
            </a:endParaRPr>
          </a:p>
          <a:p>
            <a:pPr algn="just" eaLnBrk="1" hangingPunct="1">
              <a:buFont typeface="Arial" charset="0"/>
              <a:buNone/>
              <a:defRPr/>
            </a:pPr>
            <a:r>
              <a:rPr lang="en-US" sz="2000" b="1" dirty="0">
                <a:solidFill>
                  <a:schemeClr val="bg2">
                    <a:lumMod val="50000"/>
                  </a:schemeClr>
                </a:solidFill>
              </a:rPr>
              <a:t>    OMICS Group has organized 500 conferences, workshops and national symposiums across the major cities including San Francisco, Las Vegas, San Antonio, Omaha, Orlando, Raleigh, Santa Clara, Chicago, Philadelphia, Baltimore, United Kingdom, Valencia, Dubai, Beijing, Hyderabad, Bengaluru and Mumbai.</a:t>
            </a:r>
          </a:p>
          <a:p>
            <a:pPr eaLnBrk="1" hangingPunct="1">
              <a:defRPr/>
            </a:pPr>
            <a:endParaRPr lang="en-US" b="1" dirty="0">
              <a:solidFill>
                <a:schemeClr val="bg2">
                  <a:lumMod val="50000"/>
                </a:schemeClr>
              </a:solidFill>
            </a:endParaRPr>
          </a:p>
        </p:txBody>
      </p:sp>
      <p:pic>
        <p:nvPicPr>
          <p:cNvPr id="410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0"/>
            <a:ext cx="213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1710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Autofit/>
          </a:bodyPr>
          <a:lstStyle/>
          <a:p>
            <a:r>
              <a:rPr lang="en-US" dirty="0" smtClean="0">
                <a:solidFill>
                  <a:srgbClr val="FF0000"/>
                </a:solidFill>
              </a:rPr>
              <a:t>“Antimatter/Antiparticles”</a:t>
            </a:r>
            <a:endParaRPr lang="en-US" dirty="0">
              <a:solidFill>
                <a:srgbClr val="FF0000"/>
              </a:solidFill>
            </a:endParaRPr>
          </a:p>
        </p:txBody>
      </p:sp>
      <p:sp>
        <p:nvSpPr>
          <p:cNvPr id="3" name="Content Placeholder 2"/>
          <p:cNvSpPr>
            <a:spLocks noGrp="1"/>
          </p:cNvSpPr>
          <p:nvPr>
            <p:ph idx="1"/>
          </p:nvPr>
        </p:nvSpPr>
        <p:spPr>
          <a:xfrm>
            <a:off x="457200" y="609601"/>
            <a:ext cx="8229600" cy="2057400"/>
          </a:xfrm>
        </p:spPr>
        <p:txBody>
          <a:bodyPr>
            <a:normAutofit lnSpcReduction="10000"/>
          </a:bodyPr>
          <a:lstStyle/>
          <a:p>
            <a:r>
              <a:rPr lang="en-US" dirty="0" smtClean="0"/>
              <a:t>The Particles (</a:t>
            </a:r>
            <a:r>
              <a:rPr lang="el-GR" dirty="0" smtClean="0"/>
              <a:t>α</a:t>
            </a:r>
            <a:r>
              <a:rPr lang="en-US" dirty="0" smtClean="0"/>
              <a:t>! &amp; </a:t>
            </a:r>
            <a:r>
              <a:rPr lang="el-GR" dirty="0" smtClean="0"/>
              <a:t>β</a:t>
            </a:r>
            <a:r>
              <a:rPr lang="en-US" dirty="0" smtClean="0"/>
              <a:t>) </a:t>
            </a:r>
            <a:r>
              <a:rPr lang="en-US" dirty="0"/>
              <a:t>and </a:t>
            </a:r>
            <a:r>
              <a:rPr lang="en-US" dirty="0" smtClean="0">
                <a:solidFill>
                  <a:srgbClr val="FF0000"/>
                </a:solidFill>
              </a:rPr>
              <a:t>“</a:t>
            </a:r>
            <a:r>
              <a:rPr lang="en-US" dirty="0" smtClean="0"/>
              <a:t>anti</a:t>
            </a:r>
            <a:r>
              <a:rPr lang="en-US" dirty="0" smtClean="0">
                <a:solidFill>
                  <a:srgbClr val="FF0000"/>
                </a:solidFill>
              </a:rPr>
              <a:t>” </a:t>
            </a:r>
            <a:r>
              <a:rPr lang="en-US" dirty="0" smtClean="0"/>
              <a:t>particles (</a:t>
            </a:r>
            <a:r>
              <a:rPr lang="el-GR" dirty="0" smtClean="0"/>
              <a:t>α</a:t>
            </a:r>
            <a:r>
              <a:rPr lang="en-US" dirty="0" smtClean="0"/>
              <a:t> &amp; </a:t>
            </a:r>
            <a:r>
              <a:rPr lang="el-GR" dirty="0" smtClean="0"/>
              <a:t>β</a:t>
            </a:r>
            <a:r>
              <a:rPr lang="en-US" dirty="0" smtClean="0"/>
              <a:t>)→ Gamma rays! Neutrinos etc. </a:t>
            </a:r>
          </a:p>
          <a:p>
            <a:r>
              <a:rPr lang="en-US" dirty="0" smtClean="0"/>
              <a:t> The reverse of </a:t>
            </a:r>
            <a:r>
              <a:rPr lang="en-US" dirty="0">
                <a:solidFill>
                  <a:srgbClr val="FF0000"/>
                </a:solidFill>
              </a:rPr>
              <a:t>“Said Annihilation”</a:t>
            </a:r>
            <a:r>
              <a:rPr lang="en-US" dirty="0"/>
              <a:t> </a:t>
            </a:r>
            <a:r>
              <a:rPr lang="en-US" dirty="0" smtClean="0"/>
              <a:t>→ Turn lights into us!</a:t>
            </a:r>
          </a:p>
          <a:p>
            <a:endParaRPr lang="en-US" dirty="0"/>
          </a:p>
        </p:txBody>
      </p:sp>
      <p:sp>
        <p:nvSpPr>
          <p:cNvPr id="4" name="Slide Number Placeholder 3"/>
          <p:cNvSpPr>
            <a:spLocks noGrp="1"/>
          </p:cNvSpPr>
          <p:nvPr>
            <p:ph type="sldNum" sz="quarter" idx="12"/>
          </p:nvPr>
        </p:nvSpPr>
        <p:spPr/>
        <p:txBody>
          <a:bodyPr/>
          <a:lstStyle/>
          <a:p>
            <a:fld id="{756D720E-0E3D-48EF-B9AC-DDA268ED9872}" type="slidenum">
              <a:rPr lang="en-US" smtClean="0"/>
              <a:t>20</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8150" y="2590800"/>
            <a:ext cx="6140450" cy="4267200"/>
          </a:xfrm>
          <a:prstGeom prst="rect">
            <a:avLst/>
          </a:prstGeom>
        </p:spPr>
      </p:pic>
    </p:spTree>
    <p:extLst>
      <p:ext uri="{BB962C8B-B14F-4D97-AF65-F5344CB8AC3E}">
        <p14:creationId xmlns:p14="http://schemas.microsoft.com/office/powerpoint/2010/main" val="12525230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 </a:t>
            </a:r>
            <a:r>
              <a:rPr lang="en-US" dirty="0" smtClean="0">
                <a:solidFill>
                  <a:srgbClr val="FF0000"/>
                </a:solidFill>
              </a:rPr>
              <a:t>Beyond </a:t>
            </a:r>
            <a:r>
              <a:rPr lang="en-US" dirty="0">
                <a:solidFill>
                  <a:srgbClr val="FF0000"/>
                </a:solidFill>
              </a:rPr>
              <a:t>a reasonable </a:t>
            </a:r>
            <a:r>
              <a:rPr lang="en-US" dirty="0" smtClean="0">
                <a:solidFill>
                  <a:srgbClr val="FF0000"/>
                </a:solidFill>
              </a:rPr>
              <a:t>doubt</a:t>
            </a:r>
            <a:r>
              <a:rPr lang="en-US" dirty="0" smtClean="0"/>
              <a:t>”</a:t>
            </a:r>
            <a:endParaRPr lang="en-US" dirty="0"/>
          </a:p>
        </p:txBody>
      </p:sp>
      <p:sp>
        <p:nvSpPr>
          <p:cNvPr id="3" name="Content Placeholder 2"/>
          <p:cNvSpPr>
            <a:spLocks noGrp="1"/>
          </p:cNvSpPr>
          <p:nvPr>
            <p:ph idx="1"/>
          </p:nvPr>
        </p:nvSpPr>
        <p:spPr>
          <a:xfrm>
            <a:off x="457200" y="609601"/>
            <a:ext cx="8229600" cy="914400"/>
          </a:xfrm>
        </p:spPr>
        <p:txBody>
          <a:bodyPr/>
          <a:lstStyle/>
          <a:p>
            <a:r>
              <a:rPr lang="en-US" dirty="0"/>
              <a:t>Photon</a:t>
            </a:r>
            <a:r>
              <a:rPr lang="en-US" dirty="0" smtClean="0"/>
              <a:t>→ Neutrino, </a:t>
            </a:r>
            <a:r>
              <a:rPr lang="el-GR" dirty="0" smtClean="0"/>
              <a:t>α</a:t>
            </a:r>
            <a:r>
              <a:rPr lang="en-US" dirty="0" smtClean="0"/>
              <a:t> </a:t>
            </a:r>
            <a:r>
              <a:rPr lang="el-GR" dirty="0" smtClean="0"/>
              <a:t>&amp; β</a:t>
            </a:r>
            <a:r>
              <a:rPr lang="en-US" dirty="0"/>
              <a:t> </a:t>
            </a:r>
            <a:r>
              <a:rPr lang="en-US" dirty="0" smtClean="0"/>
              <a:t>particles → nucleus</a:t>
            </a:r>
            <a:endParaRPr lang="en-US" dirty="0"/>
          </a:p>
        </p:txBody>
      </p:sp>
      <p:sp>
        <p:nvSpPr>
          <p:cNvPr id="4" name="Slide Number Placeholder 3"/>
          <p:cNvSpPr>
            <a:spLocks noGrp="1"/>
          </p:cNvSpPr>
          <p:nvPr>
            <p:ph type="sldNum" sz="quarter" idx="12"/>
          </p:nvPr>
        </p:nvSpPr>
        <p:spPr/>
        <p:txBody>
          <a:bodyPr/>
          <a:lstStyle/>
          <a:p>
            <a:fld id="{756D720E-0E3D-48EF-B9AC-DDA268ED9872}" type="slidenum">
              <a:rPr lang="en-US" smtClean="0"/>
              <a:t>21</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0"/>
            <a:ext cx="9220200" cy="5715000"/>
          </a:xfrm>
          <a:prstGeom prst="rect">
            <a:avLst/>
          </a:prstGeom>
        </p:spPr>
      </p:pic>
    </p:spTree>
    <p:extLst>
      <p:ext uri="{BB962C8B-B14F-4D97-AF65-F5344CB8AC3E}">
        <p14:creationId xmlns:p14="http://schemas.microsoft.com/office/powerpoint/2010/main" val="8336598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r>
              <a:rPr lang="en-US" dirty="0" smtClean="0"/>
              <a:t>The frozen space</a:t>
            </a:r>
            <a:endParaRPr lang="en-US" dirty="0"/>
          </a:p>
        </p:txBody>
      </p:sp>
      <p:sp>
        <p:nvSpPr>
          <p:cNvPr id="3" name="Content Placeholder 2"/>
          <p:cNvSpPr>
            <a:spLocks noGrp="1"/>
          </p:cNvSpPr>
          <p:nvPr>
            <p:ph idx="1"/>
          </p:nvPr>
        </p:nvSpPr>
        <p:spPr>
          <a:xfrm>
            <a:off x="457200" y="457201"/>
            <a:ext cx="8229600" cy="3276599"/>
          </a:xfrm>
        </p:spPr>
        <p:txBody>
          <a:bodyPr>
            <a:normAutofit fontScale="92500" lnSpcReduction="10000"/>
          </a:bodyPr>
          <a:lstStyle/>
          <a:p>
            <a:r>
              <a:rPr lang="en-US" sz="3000" dirty="0" smtClean="0">
                <a:solidFill>
                  <a:srgbClr val="FF0000"/>
                </a:solidFill>
              </a:rPr>
              <a:t>The neutrino background </a:t>
            </a:r>
            <a:r>
              <a:rPr lang="en-US" sz="3000" dirty="0" smtClean="0"/>
              <a:t>is still present today, with about 56 electron neutrinos, 56 electron “anti”-neutrinos, 56 “muon” neutrinos per cubic centimeter, for a total of 337 neutrinos per cubic centimeter in the Universe. </a:t>
            </a:r>
            <a:r>
              <a:rPr lang="en-US" sz="3000" dirty="0" smtClean="0">
                <a:solidFill>
                  <a:srgbClr val="FF0000"/>
                </a:solidFill>
              </a:rPr>
              <a:t>(45%)</a:t>
            </a:r>
          </a:p>
          <a:p>
            <a:r>
              <a:rPr lang="en-US" sz="3000" dirty="0" smtClean="0">
                <a:solidFill>
                  <a:srgbClr val="FF0000"/>
                </a:solidFill>
              </a:rPr>
              <a:t>The photons </a:t>
            </a:r>
            <a:r>
              <a:rPr lang="en-US" sz="3000" dirty="0" smtClean="0"/>
              <a:t>of the CMBR are slightly more numerous with 411 photons/cc. </a:t>
            </a:r>
            <a:r>
              <a:rPr lang="en-US" sz="3000" dirty="0" smtClean="0">
                <a:solidFill>
                  <a:srgbClr val="FF0000"/>
                </a:solidFill>
              </a:rPr>
              <a:t>(55%)</a:t>
            </a:r>
          </a:p>
          <a:p>
            <a:pPr marL="0" indent="0">
              <a:buNone/>
            </a:pPr>
            <a:r>
              <a:rPr lang="en-US" sz="2600" dirty="0" smtClean="0">
                <a:solidFill>
                  <a:srgbClr val="FF0000"/>
                </a:solidFill>
              </a:rPr>
              <a:t>*</a:t>
            </a:r>
            <a:r>
              <a:rPr lang="en-US" sz="2600" dirty="0" smtClean="0"/>
              <a:t>Astro.ucla.edu/ Edward L wright/neutrinos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756D720E-0E3D-48EF-B9AC-DDA268ED9872}" type="slidenum">
              <a:rPr lang="en-US" smtClean="0"/>
              <a:t>22</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5" y="3657600"/>
            <a:ext cx="9048750" cy="3200400"/>
          </a:xfrm>
          <a:prstGeom prst="rect">
            <a:avLst/>
          </a:prstGeom>
        </p:spPr>
      </p:pic>
    </p:spTree>
    <p:extLst>
      <p:ext uri="{BB962C8B-B14F-4D97-AF65-F5344CB8AC3E}">
        <p14:creationId xmlns:p14="http://schemas.microsoft.com/office/powerpoint/2010/main" val="40230844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Neutrino</a:t>
            </a:r>
            <a:endParaRPr lang="en-US" dirty="0"/>
          </a:p>
        </p:txBody>
      </p:sp>
      <p:sp>
        <p:nvSpPr>
          <p:cNvPr id="3" name="Content Placeholder 2"/>
          <p:cNvSpPr>
            <a:spLocks noGrp="1"/>
          </p:cNvSpPr>
          <p:nvPr>
            <p:ph idx="1"/>
          </p:nvPr>
        </p:nvSpPr>
        <p:spPr>
          <a:xfrm>
            <a:off x="457200" y="762001"/>
            <a:ext cx="8229600" cy="1752600"/>
          </a:xfrm>
        </p:spPr>
        <p:txBody>
          <a:bodyPr>
            <a:normAutofit fontScale="92500" lnSpcReduction="10000"/>
          </a:bodyPr>
          <a:lstStyle/>
          <a:p>
            <a:r>
              <a:rPr lang="el-GR" dirty="0"/>
              <a:t>β¯ </a:t>
            </a:r>
            <a:r>
              <a:rPr lang="en-US" dirty="0"/>
              <a:t>decay </a:t>
            </a:r>
            <a:r>
              <a:rPr lang="en-US" dirty="0" smtClean="0"/>
              <a:t>            </a:t>
            </a:r>
            <a:r>
              <a:rPr lang="en-US" dirty="0" smtClean="0">
                <a:solidFill>
                  <a:srgbClr val="FF0000"/>
                </a:solidFill>
              </a:rPr>
              <a:t>¹</a:t>
            </a:r>
            <a:r>
              <a:rPr lang="en-US" dirty="0">
                <a:solidFill>
                  <a:srgbClr val="FF0000"/>
                </a:solidFill>
              </a:rPr>
              <a:t>⁴</a:t>
            </a:r>
            <a:r>
              <a:rPr lang="en-US" dirty="0"/>
              <a:t>C₆⁺ →</a:t>
            </a:r>
            <a:r>
              <a:rPr lang="en-US" dirty="0">
                <a:solidFill>
                  <a:srgbClr val="FF0000"/>
                </a:solidFill>
              </a:rPr>
              <a:t>¹⁴</a:t>
            </a:r>
            <a:r>
              <a:rPr lang="en-US" dirty="0"/>
              <a:t> N₇⁺ + e¯ + </a:t>
            </a:r>
            <a:r>
              <a:rPr lang="el-GR" dirty="0"/>
              <a:t>ν</a:t>
            </a:r>
            <a:r>
              <a:rPr lang="en-US" dirty="0" smtClean="0"/>
              <a:t>ₑ</a:t>
            </a:r>
            <a:r>
              <a:rPr lang="en-US" dirty="0" smtClean="0">
                <a:solidFill>
                  <a:srgbClr val="FF0000"/>
                </a:solidFill>
              </a:rPr>
              <a:t>(¯?)</a:t>
            </a:r>
          </a:p>
          <a:p>
            <a:r>
              <a:rPr lang="el-GR" dirty="0"/>
              <a:t>β</a:t>
            </a:r>
            <a:r>
              <a:rPr lang="el-GR" dirty="0" smtClean="0"/>
              <a:t>⁺</a:t>
            </a:r>
            <a:r>
              <a:rPr lang="en-US" dirty="0"/>
              <a:t> decay            </a:t>
            </a:r>
            <a:r>
              <a:rPr lang="en-US" dirty="0">
                <a:solidFill>
                  <a:srgbClr val="FF0000"/>
                </a:solidFill>
              </a:rPr>
              <a:t>²³</a:t>
            </a:r>
            <a:r>
              <a:rPr lang="en-US" dirty="0"/>
              <a:t>Mg₁₂⁺→ </a:t>
            </a:r>
            <a:r>
              <a:rPr lang="en-US" dirty="0">
                <a:solidFill>
                  <a:srgbClr val="FF0000"/>
                </a:solidFill>
              </a:rPr>
              <a:t>²³</a:t>
            </a:r>
            <a:r>
              <a:rPr lang="en-US" dirty="0"/>
              <a:t>Na₁₁⁺ + e⁺+</a:t>
            </a:r>
            <a:r>
              <a:rPr lang="el-GR" dirty="0"/>
              <a:t>ν</a:t>
            </a:r>
            <a:r>
              <a:rPr lang="en-US" dirty="0" smtClean="0"/>
              <a:t>ₑ</a:t>
            </a:r>
          </a:p>
          <a:p>
            <a:r>
              <a:rPr lang="en-US" dirty="0"/>
              <a:t>Inverse </a:t>
            </a:r>
            <a:r>
              <a:rPr lang="el-GR" dirty="0" smtClean="0"/>
              <a:t>β</a:t>
            </a:r>
            <a:r>
              <a:rPr lang="en-US" dirty="0" smtClean="0"/>
              <a:t> </a:t>
            </a:r>
            <a:r>
              <a:rPr lang="en-US" dirty="0"/>
              <a:t>decay </a:t>
            </a:r>
            <a:r>
              <a:rPr lang="en-US" dirty="0" smtClean="0"/>
              <a:t>  </a:t>
            </a:r>
            <a:r>
              <a:rPr lang="el-GR" sz="4400" dirty="0" smtClean="0"/>
              <a:t>ν</a:t>
            </a:r>
            <a:r>
              <a:rPr lang="en-US" sz="2000" b="1" dirty="0"/>
              <a:t>e</a:t>
            </a:r>
            <a:r>
              <a:rPr lang="en-US" b="1" dirty="0" smtClean="0">
                <a:solidFill>
                  <a:srgbClr val="FF0000"/>
                </a:solidFill>
              </a:rPr>
              <a:t>(¯?)</a:t>
            </a:r>
            <a:r>
              <a:rPr lang="en-US" dirty="0" smtClean="0"/>
              <a:t> </a:t>
            </a:r>
            <a:r>
              <a:rPr lang="en-US" dirty="0"/>
              <a:t>+ p → n + e¯</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756D720E-0E3D-48EF-B9AC-DDA268ED9872}" type="slidenum">
              <a:rPr lang="en-US" smtClean="0"/>
              <a:t>23</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3276600"/>
            <a:ext cx="5486400" cy="3581400"/>
          </a:xfrm>
          <a:prstGeom prst="rect">
            <a:avLst/>
          </a:prstGeom>
        </p:spPr>
      </p:pic>
    </p:spTree>
    <p:extLst>
      <p:ext uri="{BB962C8B-B14F-4D97-AF65-F5344CB8AC3E}">
        <p14:creationId xmlns:p14="http://schemas.microsoft.com/office/powerpoint/2010/main" val="24217234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The dark matter is Neutrino!</a:t>
            </a:r>
            <a:endParaRPr lang="en-US" dirty="0"/>
          </a:p>
        </p:txBody>
      </p:sp>
      <p:sp>
        <p:nvSpPr>
          <p:cNvPr id="3" name="Content Placeholder 2"/>
          <p:cNvSpPr>
            <a:spLocks noGrp="1"/>
          </p:cNvSpPr>
          <p:nvPr>
            <p:ph idx="1"/>
          </p:nvPr>
        </p:nvSpPr>
        <p:spPr>
          <a:xfrm>
            <a:off x="457200" y="685801"/>
            <a:ext cx="8229600" cy="2895599"/>
          </a:xfrm>
        </p:spPr>
        <p:txBody>
          <a:bodyPr>
            <a:normAutofit fontScale="92500" lnSpcReduction="20000"/>
          </a:bodyPr>
          <a:lstStyle/>
          <a:p>
            <a:r>
              <a:rPr lang="en-US" dirty="0" smtClean="0"/>
              <a:t>e¯ + e⁺ → γ + γ.  The electron (e¯) and a positron (e⁺) are the decay products from neutron thru double beta decay</a:t>
            </a:r>
          </a:p>
          <a:p>
            <a:r>
              <a:rPr lang="en-US" dirty="0"/>
              <a:t>T</a:t>
            </a:r>
            <a:r>
              <a:rPr lang="en-US" dirty="0" smtClean="0"/>
              <a:t>he neutrinos are the #1 structured masses in cosmos!</a:t>
            </a:r>
          </a:p>
          <a:p>
            <a:r>
              <a:rPr lang="en-US" dirty="0" smtClean="0"/>
              <a:t>The “dark matter” is </a:t>
            </a:r>
            <a:r>
              <a:rPr lang="en-US" dirty="0"/>
              <a:t>estimated to constitute 84.5% of the total matter in the </a:t>
            </a:r>
            <a:r>
              <a:rPr lang="en-US" dirty="0" smtClean="0"/>
              <a:t>universe</a:t>
            </a:r>
          </a:p>
          <a:p>
            <a:endParaRPr lang="en-US" dirty="0" smtClean="0"/>
          </a:p>
        </p:txBody>
      </p:sp>
      <p:sp>
        <p:nvSpPr>
          <p:cNvPr id="4" name="Slide Number Placeholder 3"/>
          <p:cNvSpPr>
            <a:spLocks noGrp="1"/>
          </p:cNvSpPr>
          <p:nvPr>
            <p:ph type="sldNum" sz="quarter" idx="12"/>
          </p:nvPr>
        </p:nvSpPr>
        <p:spPr/>
        <p:txBody>
          <a:bodyPr/>
          <a:lstStyle/>
          <a:p>
            <a:fld id="{756D720E-0E3D-48EF-B9AC-DDA268ED9872}" type="slidenum">
              <a:rPr lang="en-US" smtClean="0"/>
              <a:t>24</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505200"/>
            <a:ext cx="9448800" cy="3352800"/>
          </a:xfrm>
          <a:prstGeom prst="rect">
            <a:avLst/>
          </a:prstGeom>
        </p:spPr>
      </p:pic>
    </p:spTree>
    <p:extLst>
      <p:ext uri="{BB962C8B-B14F-4D97-AF65-F5344CB8AC3E}">
        <p14:creationId xmlns:p14="http://schemas.microsoft.com/office/powerpoint/2010/main" val="506595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220200" cy="609600"/>
          </a:xfrm>
        </p:spPr>
        <p:txBody>
          <a:bodyPr>
            <a:normAutofit fontScale="90000"/>
          </a:bodyPr>
          <a:lstStyle/>
          <a:p>
            <a:r>
              <a:rPr lang="en-US" dirty="0" smtClean="0">
                <a:solidFill>
                  <a:srgbClr val="FF0000"/>
                </a:solidFill>
              </a:rPr>
              <a:t>The infrastructure of Black Hole</a:t>
            </a:r>
            <a:endParaRPr lang="en-US" dirty="0">
              <a:solidFill>
                <a:srgbClr val="FF0000"/>
              </a:solidFill>
            </a:endParaRPr>
          </a:p>
        </p:txBody>
      </p:sp>
      <p:sp>
        <p:nvSpPr>
          <p:cNvPr id="3" name="Content Placeholder 2"/>
          <p:cNvSpPr>
            <a:spLocks noGrp="1"/>
          </p:cNvSpPr>
          <p:nvPr>
            <p:ph idx="1"/>
          </p:nvPr>
        </p:nvSpPr>
        <p:spPr>
          <a:xfrm>
            <a:off x="0" y="685801"/>
            <a:ext cx="9144000" cy="2133600"/>
          </a:xfrm>
        </p:spPr>
        <p:txBody>
          <a:bodyPr>
            <a:normAutofit lnSpcReduction="10000"/>
          </a:bodyPr>
          <a:lstStyle/>
          <a:p>
            <a:r>
              <a:rPr lang="en-US" dirty="0"/>
              <a:t>A black hole </a:t>
            </a:r>
            <a:r>
              <a:rPr lang="en-US" dirty="0" smtClean="0"/>
              <a:t>is very cold - below </a:t>
            </a:r>
            <a:r>
              <a:rPr lang="en-US" dirty="0"/>
              <a:t>2.7 </a:t>
            </a:r>
            <a:r>
              <a:rPr lang="en-US" dirty="0" smtClean="0"/>
              <a:t>kelvin</a:t>
            </a:r>
          </a:p>
          <a:p>
            <a:r>
              <a:rPr lang="en-US" dirty="0" smtClean="0"/>
              <a:t>The “Cold” temperature freezes lights and mass that enter black hole!</a:t>
            </a:r>
          </a:p>
          <a:p>
            <a:r>
              <a:rPr lang="en-US" dirty="0" smtClean="0"/>
              <a:t>The black hole “chilling” with plasma </a:t>
            </a:r>
            <a:endParaRPr lang="en-US" dirty="0"/>
          </a:p>
        </p:txBody>
      </p:sp>
      <p:sp>
        <p:nvSpPr>
          <p:cNvPr id="4" name="Slide Number Placeholder 3"/>
          <p:cNvSpPr>
            <a:spLocks noGrp="1"/>
          </p:cNvSpPr>
          <p:nvPr>
            <p:ph type="sldNum" sz="quarter" idx="12"/>
          </p:nvPr>
        </p:nvSpPr>
        <p:spPr/>
        <p:txBody>
          <a:bodyPr/>
          <a:lstStyle/>
          <a:p>
            <a:fld id="{756D720E-0E3D-48EF-B9AC-DDA268ED9872}" type="slidenum">
              <a:rPr lang="en-US" smtClean="0"/>
              <a:t>25</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9" y="2667000"/>
            <a:ext cx="5029200" cy="4648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1" y="2667000"/>
            <a:ext cx="4267199" cy="4267200"/>
          </a:xfrm>
          <a:prstGeom prst="rect">
            <a:avLst/>
          </a:prstGeom>
        </p:spPr>
      </p:pic>
    </p:spTree>
    <p:extLst>
      <p:ext uri="{BB962C8B-B14F-4D97-AF65-F5344CB8AC3E}">
        <p14:creationId xmlns:p14="http://schemas.microsoft.com/office/powerpoint/2010/main" val="12365304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dirty="0">
                <a:solidFill>
                  <a:srgbClr val="FF0000"/>
                </a:solidFill>
              </a:rPr>
              <a:t>The myth buster</a:t>
            </a:r>
          </a:p>
        </p:txBody>
      </p:sp>
      <p:sp>
        <p:nvSpPr>
          <p:cNvPr id="3" name="Content Placeholder 2"/>
          <p:cNvSpPr>
            <a:spLocks noGrp="1"/>
          </p:cNvSpPr>
          <p:nvPr>
            <p:ph idx="1"/>
          </p:nvPr>
        </p:nvSpPr>
        <p:spPr>
          <a:xfrm>
            <a:off x="-76200" y="609600"/>
            <a:ext cx="9220200" cy="1676401"/>
          </a:xfrm>
        </p:spPr>
        <p:txBody>
          <a:bodyPr>
            <a:normAutofit fontScale="85000" lnSpcReduction="20000"/>
          </a:bodyPr>
          <a:lstStyle/>
          <a:p>
            <a:r>
              <a:rPr lang="en-US" dirty="0" smtClean="0"/>
              <a:t>The </a:t>
            </a:r>
            <a:r>
              <a:rPr lang="el-GR" dirty="0" smtClean="0"/>
              <a:t>γ</a:t>
            </a:r>
            <a:r>
              <a:rPr lang="en-US" dirty="0" smtClean="0"/>
              <a:t> ray burst is e</a:t>
            </a:r>
            <a:r>
              <a:rPr lang="en-US" dirty="0"/>
              <a:t>¯ </a:t>
            </a:r>
            <a:r>
              <a:rPr lang="en-US" dirty="0" smtClean="0"/>
              <a:t>+ </a:t>
            </a:r>
            <a:r>
              <a:rPr lang="en-US" dirty="0"/>
              <a:t>e⁺ → </a:t>
            </a:r>
            <a:r>
              <a:rPr lang="el-GR" sz="6000" dirty="0" smtClean="0">
                <a:solidFill>
                  <a:srgbClr val="FF0000"/>
                </a:solidFill>
              </a:rPr>
              <a:t>γ</a:t>
            </a:r>
            <a:r>
              <a:rPr lang="en-US" dirty="0" smtClean="0"/>
              <a:t> ray! (predominantly)</a:t>
            </a:r>
          </a:p>
          <a:p>
            <a:r>
              <a:rPr lang="en-US" dirty="0" smtClean="0"/>
              <a:t>The big bang is </a:t>
            </a:r>
            <a:r>
              <a:rPr lang="el-GR" dirty="0"/>
              <a:t> ν</a:t>
            </a:r>
            <a:r>
              <a:rPr lang="en-US" dirty="0" smtClean="0"/>
              <a:t>ₑ¯ + </a:t>
            </a:r>
            <a:r>
              <a:rPr lang="el-GR" dirty="0"/>
              <a:t>ν</a:t>
            </a:r>
            <a:r>
              <a:rPr lang="en-US" dirty="0" smtClean="0"/>
              <a:t>ₑ → </a:t>
            </a:r>
            <a:r>
              <a:rPr lang="el-GR" sz="6600" dirty="0">
                <a:solidFill>
                  <a:srgbClr val="FF0000"/>
                </a:solidFill>
              </a:rPr>
              <a:t>γ</a:t>
            </a:r>
            <a:r>
              <a:rPr lang="el-GR" dirty="0"/>
              <a:t> </a:t>
            </a:r>
            <a:r>
              <a:rPr lang="en-US" dirty="0"/>
              <a:t>ray! (predominantly)</a:t>
            </a:r>
          </a:p>
        </p:txBody>
      </p:sp>
      <p:sp>
        <p:nvSpPr>
          <p:cNvPr id="4" name="Slide Number Placeholder 3"/>
          <p:cNvSpPr>
            <a:spLocks noGrp="1"/>
          </p:cNvSpPr>
          <p:nvPr>
            <p:ph type="sldNum" sz="quarter" idx="12"/>
          </p:nvPr>
        </p:nvSpPr>
        <p:spPr/>
        <p:txBody>
          <a:bodyPr/>
          <a:lstStyle/>
          <a:p>
            <a:fld id="{756D720E-0E3D-48EF-B9AC-DDA268ED9872}" type="slidenum">
              <a:rPr lang="en-US" smtClean="0"/>
              <a:t>26</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9800"/>
            <a:ext cx="5638800" cy="4648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2209800"/>
            <a:ext cx="3505200" cy="4648200"/>
          </a:xfrm>
          <a:prstGeom prst="rect">
            <a:avLst/>
          </a:prstGeom>
        </p:spPr>
      </p:pic>
    </p:spTree>
    <p:extLst>
      <p:ext uri="{BB962C8B-B14F-4D97-AF65-F5344CB8AC3E}">
        <p14:creationId xmlns:p14="http://schemas.microsoft.com/office/powerpoint/2010/main" val="133479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220200" cy="685800"/>
          </a:xfrm>
        </p:spPr>
        <p:txBody>
          <a:bodyPr>
            <a:normAutofit fontScale="90000"/>
          </a:bodyPr>
          <a:lstStyle/>
          <a:p>
            <a:r>
              <a:rPr lang="en-US" dirty="0" smtClean="0"/>
              <a:t>The </a:t>
            </a:r>
            <a:r>
              <a:rPr lang="en-US" dirty="0" smtClean="0">
                <a:solidFill>
                  <a:srgbClr val="FF0000"/>
                </a:solidFill>
              </a:rPr>
              <a:t>“Hot”</a:t>
            </a:r>
            <a:r>
              <a:rPr lang="en-US" dirty="0" smtClean="0"/>
              <a:t> </a:t>
            </a:r>
            <a:r>
              <a:rPr lang="en-US" dirty="0"/>
              <a:t>h</a:t>
            </a:r>
            <a:r>
              <a:rPr lang="en-US" dirty="0" smtClean="0"/>
              <a:t>ole vs “cold” hole</a:t>
            </a:r>
            <a:endParaRPr lang="en-US" dirty="0"/>
          </a:p>
        </p:txBody>
      </p:sp>
      <p:sp>
        <p:nvSpPr>
          <p:cNvPr id="3" name="Content Placeholder 2"/>
          <p:cNvSpPr>
            <a:spLocks noGrp="1"/>
          </p:cNvSpPr>
          <p:nvPr>
            <p:ph idx="1"/>
          </p:nvPr>
        </p:nvSpPr>
        <p:spPr>
          <a:xfrm>
            <a:off x="0" y="533400"/>
            <a:ext cx="9220200" cy="3200401"/>
          </a:xfrm>
        </p:spPr>
        <p:txBody>
          <a:bodyPr>
            <a:normAutofit fontScale="85000" lnSpcReduction="20000"/>
          </a:bodyPr>
          <a:lstStyle/>
          <a:p>
            <a:r>
              <a:rPr lang="en-US" dirty="0" smtClean="0"/>
              <a:t>Without electric magnetic power, everything collapse into a black hole – extraordinary cold! </a:t>
            </a:r>
          </a:p>
          <a:p>
            <a:r>
              <a:rPr lang="en-US" dirty="0" smtClean="0">
                <a:solidFill>
                  <a:srgbClr val="FF0000"/>
                </a:solidFill>
              </a:rPr>
              <a:t>The Galactic nucleus or black </a:t>
            </a:r>
            <a:r>
              <a:rPr lang="en-US" dirty="0">
                <a:solidFill>
                  <a:srgbClr val="FF0000"/>
                </a:solidFill>
              </a:rPr>
              <a:t>hole </a:t>
            </a:r>
            <a:r>
              <a:rPr lang="en-US" dirty="0" smtClean="0">
                <a:solidFill>
                  <a:srgbClr val="FF0000"/>
                </a:solidFill>
              </a:rPr>
              <a:t>is just a “cold” hole!!</a:t>
            </a:r>
          </a:p>
          <a:p>
            <a:r>
              <a:rPr lang="en-US" dirty="0" smtClean="0"/>
              <a:t>With electric magnetic power, everything inflates e.g. nucleus </a:t>
            </a:r>
          </a:p>
          <a:p>
            <a:r>
              <a:rPr lang="en-US" dirty="0" smtClean="0"/>
              <a:t>The </a:t>
            </a:r>
            <a:r>
              <a:rPr lang="en-US" b="1" u="sng" dirty="0" smtClean="0">
                <a:solidFill>
                  <a:schemeClr val="accent6"/>
                </a:solidFill>
              </a:rPr>
              <a:t>strong and weak </a:t>
            </a:r>
            <a:r>
              <a:rPr lang="en-US" sz="3300" b="1" u="sng" dirty="0" smtClean="0">
                <a:solidFill>
                  <a:schemeClr val="accent6"/>
                </a:solidFill>
              </a:rPr>
              <a:t>n</a:t>
            </a:r>
            <a:r>
              <a:rPr lang="en-US" b="1" u="sng" dirty="0" smtClean="0">
                <a:solidFill>
                  <a:schemeClr val="accent6"/>
                </a:solidFill>
              </a:rPr>
              <a:t>uclear force </a:t>
            </a:r>
            <a:r>
              <a:rPr lang="en-US" dirty="0" smtClean="0"/>
              <a:t>are </a:t>
            </a:r>
            <a:r>
              <a:rPr lang="en-US" u="sng" dirty="0" smtClean="0">
                <a:solidFill>
                  <a:srgbClr val="FF0000"/>
                </a:solidFill>
              </a:rPr>
              <a:t>“</a:t>
            </a:r>
            <a:r>
              <a:rPr lang="en-US" sz="3800" b="1" u="sng" dirty="0" smtClean="0">
                <a:solidFill>
                  <a:srgbClr val="FF0000"/>
                </a:solidFill>
              </a:rPr>
              <a:t>C</a:t>
            </a:r>
            <a:r>
              <a:rPr lang="en-US" b="1" u="sng" dirty="0" smtClean="0">
                <a:solidFill>
                  <a:srgbClr val="FF0000"/>
                </a:solidFill>
              </a:rPr>
              <a:t>aptured</a:t>
            </a:r>
            <a:r>
              <a:rPr lang="en-US" u="sng" dirty="0" smtClean="0">
                <a:solidFill>
                  <a:srgbClr val="FF0000"/>
                </a:solidFill>
              </a:rPr>
              <a:t>” </a:t>
            </a:r>
            <a:r>
              <a:rPr lang="en-US" dirty="0" smtClean="0"/>
              <a:t>electric magnetic power – directly from a big bang and supernova! </a:t>
            </a:r>
            <a:r>
              <a:rPr lang="en-US" dirty="0" smtClean="0">
                <a:solidFill>
                  <a:srgbClr val="FF0000"/>
                </a:solidFill>
              </a:rPr>
              <a:t>Our atom nucleus is just a “hot” hole!!</a:t>
            </a:r>
            <a:endParaRPr lang="en-US" dirty="0" smtClean="0"/>
          </a:p>
          <a:p>
            <a:r>
              <a:rPr lang="en-US" sz="3300" b="1" dirty="0">
                <a:solidFill>
                  <a:srgbClr val="FF0000"/>
                </a:solidFill>
              </a:rPr>
              <a:t>2</a:t>
            </a:r>
            <a:r>
              <a:rPr lang="en-US" dirty="0" smtClean="0"/>
              <a:t> basic forces – Electric magnetic power and Gravity!</a:t>
            </a:r>
          </a:p>
          <a:p>
            <a:endParaRPr lang="en-US" dirty="0">
              <a:solidFill>
                <a:srgbClr val="FF0000"/>
              </a:solidFill>
            </a:endParaRPr>
          </a:p>
        </p:txBody>
      </p:sp>
      <p:sp>
        <p:nvSpPr>
          <p:cNvPr id="4" name="Slide Number Placeholder 3"/>
          <p:cNvSpPr>
            <a:spLocks noGrp="1"/>
          </p:cNvSpPr>
          <p:nvPr>
            <p:ph type="sldNum" sz="quarter" idx="12"/>
          </p:nvPr>
        </p:nvSpPr>
        <p:spPr/>
        <p:txBody>
          <a:bodyPr/>
          <a:lstStyle/>
          <a:p>
            <a:fld id="{756D720E-0E3D-48EF-B9AC-DDA268ED9872}" type="slidenum">
              <a:rPr lang="en-US" smtClean="0"/>
              <a:t>27</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3619501"/>
            <a:ext cx="5334000" cy="323849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619501"/>
            <a:ext cx="3810000" cy="3238500"/>
          </a:xfrm>
          <a:prstGeom prst="rect">
            <a:avLst/>
          </a:prstGeom>
        </p:spPr>
      </p:pic>
    </p:spTree>
    <p:extLst>
      <p:ext uri="{BB962C8B-B14F-4D97-AF65-F5344CB8AC3E}">
        <p14:creationId xmlns:p14="http://schemas.microsoft.com/office/powerpoint/2010/main" val="31954297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296400" cy="914400"/>
          </a:xfrm>
        </p:spPr>
        <p:txBody>
          <a:bodyPr/>
          <a:lstStyle/>
          <a:p>
            <a:r>
              <a:rPr lang="en-US" dirty="0" smtClean="0"/>
              <a:t>The </a:t>
            </a:r>
            <a:r>
              <a:rPr lang="en-US" dirty="0" smtClean="0">
                <a:solidFill>
                  <a:srgbClr val="FF0000"/>
                </a:solidFill>
              </a:rPr>
              <a:t>atom nucleus </a:t>
            </a:r>
            <a:r>
              <a:rPr lang="en-US" dirty="0" smtClean="0"/>
              <a:t>vs </a:t>
            </a:r>
            <a:r>
              <a:rPr lang="en-US" dirty="0">
                <a:solidFill>
                  <a:srgbClr val="FF0000"/>
                </a:solidFill>
              </a:rPr>
              <a:t>Galactic nucleus</a:t>
            </a:r>
          </a:p>
        </p:txBody>
      </p:sp>
      <p:sp>
        <p:nvSpPr>
          <p:cNvPr id="3" name="Content Placeholder 2"/>
          <p:cNvSpPr>
            <a:spLocks noGrp="1"/>
          </p:cNvSpPr>
          <p:nvPr>
            <p:ph idx="1"/>
          </p:nvPr>
        </p:nvSpPr>
        <p:spPr>
          <a:xfrm>
            <a:off x="0" y="609601"/>
            <a:ext cx="9144000" cy="3124199"/>
          </a:xfrm>
        </p:spPr>
        <p:txBody>
          <a:bodyPr>
            <a:normAutofit fontScale="92500" lnSpcReduction="20000"/>
          </a:bodyPr>
          <a:lstStyle/>
          <a:p>
            <a:r>
              <a:rPr lang="en-US" dirty="0" smtClean="0"/>
              <a:t>The </a:t>
            </a:r>
            <a:r>
              <a:rPr lang="en-US" dirty="0" smtClean="0">
                <a:solidFill>
                  <a:srgbClr val="FF0000"/>
                </a:solidFill>
              </a:rPr>
              <a:t>atom</a:t>
            </a:r>
            <a:r>
              <a:rPr lang="en-US" dirty="0" smtClean="0"/>
              <a:t> </a:t>
            </a:r>
            <a:r>
              <a:rPr lang="en-US" dirty="0" smtClean="0">
                <a:solidFill>
                  <a:srgbClr val="FF0000"/>
                </a:solidFill>
              </a:rPr>
              <a:t>nucleus</a:t>
            </a:r>
            <a:r>
              <a:rPr lang="en-US" dirty="0" smtClean="0"/>
              <a:t> is a “</a:t>
            </a:r>
            <a:r>
              <a:rPr lang="en-US" dirty="0" smtClean="0">
                <a:solidFill>
                  <a:srgbClr val="FF0000"/>
                </a:solidFill>
              </a:rPr>
              <a:t>hot</a:t>
            </a:r>
            <a:r>
              <a:rPr lang="en-US" dirty="0" smtClean="0"/>
              <a:t>” hole! The dark matter inside our hot nucleus is super active, demanding extraordinary bonding power/nuclear force that is captured directly from a big bang or supernova!</a:t>
            </a:r>
          </a:p>
          <a:p>
            <a:r>
              <a:rPr lang="en-US" dirty="0" smtClean="0"/>
              <a:t>The </a:t>
            </a:r>
            <a:r>
              <a:rPr lang="en-US" dirty="0" smtClean="0">
                <a:solidFill>
                  <a:schemeClr val="accent6">
                    <a:lumMod val="75000"/>
                  </a:schemeClr>
                </a:solidFill>
              </a:rPr>
              <a:t>black hole</a:t>
            </a:r>
            <a:r>
              <a:rPr lang="en-US" dirty="0" smtClean="0"/>
              <a:t> is a “</a:t>
            </a:r>
            <a:r>
              <a:rPr lang="en-US" dirty="0" smtClean="0">
                <a:solidFill>
                  <a:schemeClr val="accent6">
                    <a:lumMod val="75000"/>
                  </a:schemeClr>
                </a:solidFill>
              </a:rPr>
              <a:t>cold</a:t>
            </a:r>
            <a:r>
              <a:rPr lang="en-US" dirty="0" smtClean="0"/>
              <a:t>” hole! The big bang ray is “frozen” in the cold deep space which makes emulsion possible: congregate photons – </a:t>
            </a:r>
            <a:r>
              <a:rPr lang="en-US" dirty="0" smtClean="0">
                <a:solidFill>
                  <a:srgbClr val="FF0000"/>
                </a:solidFill>
              </a:rPr>
              <a:t>Galactic nucleus</a:t>
            </a:r>
            <a:r>
              <a:rPr lang="en-US" dirty="0" smtClean="0"/>
              <a:t>/gravity generating!  </a:t>
            </a:r>
            <a:endParaRPr lang="en-US" dirty="0"/>
          </a:p>
        </p:txBody>
      </p:sp>
      <p:sp>
        <p:nvSpPr>
          <p:cNvPr id="4" name="Slide Number Placeholder 3"/>
          <p:cNvSpPr>
            <a:spLocks noGrp="1"/>
          </p:cNvSpPr>
          <p:nvPr>
            <p:ph type="sldNum" sz="quarter" idx="12"/>
          </p:nvPr>
        </p:nvSpPr>
        <p:spPr/>
        <p:txBody>
          <a:bodyPr/>
          <a:lstStyle/>
          <a:p>
            <a:fld id="{756D720E-0E3D-48EF-B9AC-DDA268ED9872}" type="slidenum">
              <a:rPr lang="en-US" smtClean="0"/>
              <a:t>28</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33800"/>
            <a:ext cx="4648200" cy="3124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3733800"/>
            <a:ext cx="4524375" cy="3124200"/>
          </a:xfrm>
          <a:prstGeom prst="rect">
            <a:avLst/>
          </a:prstGeom>
        </p:spPr>
      </p:pic>
    </p:spTree>
    <p:extLst>
      <p:ext uri="{BB962C8B-B14F-4D97-AF65-F5344CB8AC3E}">
        <p14:creationId xmlns:p14="http://schemas.microsoft.com/office/powerpoint/2010/main" val="40784577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dirty="0" smtClean="0">
                <a:solidFill>
                  <a:srgbClr val="FF0000"/>
                </a:solidFill>
              </a:rPr>
              <a:t>2</a:t>
            </a:r>
            <a:r>
              <a:rPr lang="en-US" dirty="0" smtClean="0"/>
              <a:t>-Particle Mode </a:t>
            </a:r>
            <a:endParaRPr lang="en-US" dirty="0"/>
          </a:p>
        </p:txBody>
      </p:sp>
      <p:sp>
        <p:nvSpPr>
          <p:cNvPr id="3" name="Content Placeholder 2"/>
          <p:cNvSpPr>
            <a:spLocks noGrp="1"/>
          </p:cNvSpPr>
          <p:nvPr>
            <p:ph idx="1"/>
          </p:nvPr>
        </p:nvSpPr>
        <p:spPr>
          <a:xfrm>
            <a:off x="457200" y="533400"/>
            <a:ext cx="8229600" cy="5592763"/>
          </a:xfrm>
        </p:spPr>
        <p:txBody>
          <a:bodyPr>
            <a:normAutofit fontScale="92500"/>
          </a:bodyPr>
          <a:lstStyle/>
          <a:p>
            <a:r>
              <a:rPr lang="en-US" dirty="0" smtClean="0"/>
              <a:t>The </a:t>
            </a:r>
            <a:r>
              <a:rPr lang="en-US" dirty="0" smtClean="0">
                <a:solidFill>
                  <a:srgbClr val="FF0000"/>
                </a:solidFill>
              </a:rPr>
              <a:t>neutrinos</a:t>
            </a:r>
            <a:r>
              <a:rPr lang="en-US" dirty="0" smtClean="0"/>
              <a:t> are similar to the electron, with 1 difference: neutrinos </a:t>
            </a:r>
            <a:r>
              <a:rPr lang="en-US" dirty="0" smtClean="0">
                <a:solidFill>
                  <a:srgbClr val="FF0000"/>
                </a:solidFill>
              </a:rPr>
              <a:t>do not carry electric charge - “evenly bonding” photons</a:t>
            </a:r>
            <a:r>
              <a:rPr lang="en-US" dirty="0" smtClean="0"/>
              <a:t>!</a:t>
            </a:r>
          </a:p>
          <a:p>
            <a:r>
              <a:rPr lang="en-US" dirty="0"/>
              <a:t>The </a:t>
            </a:r>
            <a:r>
              <a:rPr lang="en-US" dirty="0">
                <a:solidFill>
                  <a:srgbClr val="FF0000"/>
                </a:solidFill>
              </a:rPr>
              <a:t>¯</a:t>
            </a:r>
            <a:r>
              <a:rPr lang="en-US" dirty="0"/>
              <a:t> or </a:t>
            </a:r>
            <a:r>
              <a:rPr lang="en-US" dirty="0">
                <a:solidFill>
                  <a:srgbClr val="FF0000"/>
                </a:solidFill>
              </a:rPr>
              <a:t>⁺</a:t>
            </a:r>
            <a:r>
              <a:rPr lang="en-US" dirty="0"/>
              <a:t> charged = </a:t>
            </a:r>
            <a:r>
              <a:rPr lang="en-US" dirty="0">
                <a:solidFill>
                  <a:srgbClr val="FF0000"/>
                </a:solidFill>
              </a:rPr>
              <a:t>Polarized</a:t>
            </a:r>
            <a:r>
              <a:rPr lang="en-US" dirty="0"/>
              <a:t> or “</a:t>
            </a:r>
            <a:r>
              <a:rPr lang="en-US" dirty="0">
                <a:solidFill>
                  <a:srgbClr val="FF0000"/>
                </a:solidFill>
              </a:rPr>
              <a:t>Non-Evenly Bonding</a:t>
            </a:r>
            <a:r>
              <a:rPr lang="en-US" dirty="0"/>
              <a:t>" of photons, which is heavier or massive on one end than the other end</a:t>
            </a:r>
            <a:r>
              <a:rPr lang="en-US" dirty="0" smtClean="0"/>
              <a:t>!</a:t>
            </a:r>
          </a:p>
          <a:p>
            <a:r>
              <a:rPr lang="en-US" dirty="0"/>
              <a:t>"2" particle table which are photon and Neutrino</a:t>
            </a:r>
            <a:r>
              <a:rPr lang="en-US" dirty="0" smtClean="0"/>
              <a:t>!</a:t>
            </a:r>
          </a:p>
          <a:p>
            <a:r>
              <a:rPr lang="en-US" dirty="0"/>
              <a:t>The reverse of “Said Annihilation” : </a:t>
            </a:r>
            <a:r>
              <a:rPr lang="en-US" dirty="0">
                <a:solidFill>
                  <a:srgbClr val="FF0000"/>
                </a:solidFill>
              </a:rPr>
              <a:t>Gamma rays! Neutrinos </a:t>
            </a:r>
            <a:r>
              <a:rPr lang="el-GR" dirty="0"/>
              <a:t>→</a:t>
            </a:r>
            <a:r>
              <a:rPr lang="en-US" dirty="0" smtClean="0"/>
              <a:t>The </a:t>
            </a:r>
            <a:r>
              <a:rPr lang="en-US" dirty="0"/>
              <a:t>Particles (</a:t>
            </a:r>
            <a:r>
              <a:rPr lang="el-GR" dirty="0">
                <a:solidFill>
                  <a:srgbClr val="FF0000"/>
                </a:solidFill>
              </a:rPr>
              <a:t>α! &amp; β</a:t>
            </a:r>
            <a:r>
              <a:rPr lang="el-GR" dirty="0"/>
              <a:t>) </a:t>
            </a:r>
            <a:r>
              <a:rPr lang="en-US" dirty="0"/>
              <a:t>and “anti</a:t>
            </a:r>
            <a:r>
              <a:rPr lang="en-US" dirty="0" smtClean="0"/>
              <a:t>” particles </a:t>
            </a:r>
            <a:r>
              <a:rPr lang="en-US" dirty="0"/>
              <a:t>(</a:t>
            </a:r>
            <a:r>
              <a:rPr lang="el-GR" dirty="0"/>
              <a:t>α &amp; β</a:t>
            </a:r>
            <a:r>
              <a:rPr lang="el-GR" dirty="0" smtClean="0"/>
              <a:t>)</a:t>
            </a:r>
            <a:r>
              <a:rPr lang="en-US" dirty="0" smtClean="0"/>
              <a:t> or Electron/Proton/Neutron</a:t>
            </a:r>
            <a:endParaRPr lang="en-US" dirty="0"/>
          </a:p>
        </p:txBody>
      </p:sp>
      <p:sp>
        <p:nvSpPr>
          <p:cNvPr id="4" name="Slide Number Placeholder 3"/>
          <p:cNvSpPr>
            <a:spLocks noGrp="1"/>
          </p:cNvSpPr>
          <p:nvPr>
            <p:ph type="sldNum" sz="quarter" idx="12"/>
          </p:nvPr>
        </p:nvSpPr>
        <p:spPr/>
        <p:txBody>
          <a:bodyPr/>
          <a:lstStyle/>
          <a:p>
            <a:fld id="{756D720E-0E3D-48EF-B9AC-DDA268ED9872}" type="slidenum">
              <a:rPr lang="en-US" smtClean="0"/>
              <a:t>29</a:t>
            </a:fld>
            <a:endParaRPr lang="en-US"/>
          </a:p>
        </p:txBody>
      </p:sp>
    </p:spTree>
    <p:extLst>
      <p:ext uri="{BB962C8B-B14F-4D97-AF65-F5344CB8AC3E}">
        <p14:creationId xmlns:p14="http://schemas.microsoft.com/office/powerpoint/2010/main" val="1598284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20788" y="4495800"/>
            <a:ext cx="6400800" cy="1828800"/>
          </a:xfrm>
        </p:spPr>
        <p:txBody>
          <a:bodyPr/>
          <a:lstStyle/>
          <a:p>
            <a:r>
              <a:rPr lang="en-US" b="1" dirty="0" smtClean="0">
                <a:solidFill>
                  <a:schemeClr val="bg1"/>
                </a:solidFill>
              </a:rPr>
              <a:t>The Particle Universe</a:t>
            </a:r>
          </a:p>
          <a:p>
            <a:r>
              <a:rPr lang="en-US" b="1" dirty="0" smtClean="0">
                <a:solidFill>
                  <a:schemeClr val="bg1"/>
                </a:solidFill>
              </a:rPr>
              <a:t>Edwin </a:t>
            </a:r>
            <a:r>
              <a:rPr lang="en-US" b="1" dirty="0" err="1" smtClean="0">
                <a:solidFill>
                  <a:schemeClr val="bg1"/>
                </a:solidFill>
              </a:rPr>
              <a:t>Zong</a:t>
            </a:r>
            <a:endParaRPr lang="en-US" b="1" dirty="0">
              <a:solidFill>
                <a:schemeClr val="bg1"/>
              </a:solidFill>
            </a:endParaRPr>
          </a:p>
        </p:txBody>
      </p:sp>
    </p:spTree>
    <p:extLst>
      <p:ext uri="{BB962C8B-B14F-4D97-AF65-F5344CB8AC3E}">
        <p14:creationId xmlns:p14="http://schemas.microsoft.com/office/powerpoint/2010/main" val="24556570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“Single” or “Taken”</a:t>
            </a:r>
            <a:endParaRPr lang="en-US" dirty="0"/>
          </a:p>
        </p:txBody>
      </p:sp>
      <p:sp>
        <p:nvSpPr>
          <p:cNvPr id="3" name="Content Placeholder 2"/>
          <p:cNvSpPr>
            <a:spLocks noGrp="1"/>
          </p:cNvSpPr>
          <p:nvPr>
            <p:ph idx="1"/>
          </p:nvPr>
        </p:nvSpPr>
        <p:spPr>
          <a:xfrm>
            <a:off x="0" y="762000"/>
            <a:ext cx="9144000" cy="2438400"/>
          </a:xfrm>
        </p:spPr>
        <p:txBody>
          <a:bodyPr>
            <a:normAutofit lnSpcReduction="10000"/>
          </a:bodyPr>
          <a:lstStyle/>
          <a:p>
            <a:r>
              <a:rPr lang="en-US" dirty="0" smtClean="0">
                <a:solidFill>
                  <a:srgbClr val="FF0000"/>
                </a:solidFill>
              </a:rPr>
              <a:t>Light</a:t>
            </a:r>
            <a:r>
              <a:rPr lang="en-US" dirty="0" smtClean="0"/>
              <a:t> is “decouple or </a:t>
            </a:r>
            <a:r>
              <a:rPr lang="en-US" dirty="0" smtClean="0">
                <a:solidFill>
                  <a:srgbClr val="FF0000"/>
                </a:solidFill>
              </a:rPr>
              <a:t>single</a:t>
            </a:r>
            <a:r>
              <a:rPr lang="en-US" dirty="0" smtClean="0"/>
              <a:t>” photon : ready for </a:t>
            </a:r>
            <a:r>
              <a:rPr lang="en-US" dirty="0" smtClean="0">
                <a:solidFill>
                  <a:srgbClr val="FF0000"/>
                </a:solidFill>
              </a:rPr>
              <a:t>mingle</a:t>
            </a:r>
            <a:r>
              <a:rPr lang="en-US" dirty="0" smtClean="0"/>
              <a:t> as single! e.g. light polarization etc.</a:t>
            </a:r>
          </a:p>
          <a:p>
            <a:r>
              <a:rPr lang="en-US" dirty="0" smtClean="0"/>
              <a:t>The </a:t>
            </a:r>
            <a:r>
              <a:rPr lang="en-US" dirty="0" smtClean="0">
                <a:solidFill>
                  <a:schemeClr val="accent6">
                    <a:lumMod val="75000"/>
                  </a:schemeClr>
                </a:solidFill>
              </a:rPr>
              <a:t>neutrino</a:t>
            </a:r>
            <a:r>
              <a:rPr lang="en-US" dirty="0" smtClean="0"/>
              <a:t> is “coupled/bundled or </a:t>
            </a:r>
            <a:r>
              <a:rPr lang="en-US" dirty="0" smtClean="0">
                <a:solidFill>
                  <a:schemeClr val="accent6">
                    <a:lumMod val="75000"/>
                  </a:schemeClr>
                </a:solidFill>
              </a:rPr>
              <a:t>taken</a:t>
            </a:r>
            <a:r>
              <a:rPr lang="en-US" dirty="0" smtClean="0"/>
              <a:t>” photons : </a:t>
            </a:r>
            <a:r>
              <a:rPr lang="en-US" dirty="0" smtClean="0">
                <a:solidFill>
                  <a:schemeClr val="accent6">
                    <a:lumMod val="75000"/>
                  </a:schemeClr>
                </a:solidFill>
              </a:rPr>
              <a:t>not available </a:t>
            </a:r>
            <a:r>
              <a:rPr lang="en-US" dirty="0" smtClean="0"/>
              <a:t>e.g</a:t>
            </a:r>
            <a:r>
              <a:rPr lang="en-US" dirty="0"/>
              <a:t>. Weakly Interacting Massive Particle </a:t>
            </a:r>
            <a:r>
              <a:rPr lang="en-US" dirty="0" smtClean="0"/>
              <a:t>or </a:t>
            </a:r>
            <a:r>
              <a:rPr lang="en-US" dirty="0" smtClean="0">
                <a:solidFill>
                  <a:schemeClr val="accent6">
                    <a:lumMod val="75000"/>
                  </a:schemeClr>
                </a:solidFill>
              </a:rPr>
              <a:t>wimp</a:t>
            </a:r>
            <a:endParaRPr lang="en-US" dirty="0">
              <a:solidFill>
                <a:schemeClr val="accent6">
                  <a:lumMod val="75000"/>
                </a:schemeClr>
              </a:solidFill>
            </a:endParaRPr>
          </a:p>
        </p:txBody>
      </p:sp>
      <p:sp>
        <p:nvSpPr>
          <p:cNvPr id="4" name="Slide Number Placeholder 3"/>
          <p:cNvSpPr>
            <a:spLocks noGrp="1"/>
          </p:cNvSpPr>
          <p:nvPr>
            <p:ph type="sldNum" sz="quarter" idx="12"/>
          </p:nvPr>
        </p:nvSpPr>
        <p:spPr/>
        <p:txBody>
          <a:bodyPr/>
          <a:lstStyle/>
          <a:p>
            <a:fld id="{756D720E-0E3D-48EF-B9AC-DDA268ED9872}" type="slidenum">
              <a:rPr lang="en-US" smtClean="0"/>
              <a:t>30</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48000"/>
            <a:ext cx="4724400" cy="3810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2667000"/>
            <a:ext cx="4343400" cy="4191000"/>
          </a:xfrm>
          <a:prstGeom prst="rect">
            <a:avLst/>
          </a:prstGeom>
        </p:spPr>
      </p:pic>
    </p:spTree>
    <p:extLst>
      <p:ext uri="{BB962C8B-B14F-4D97-AF65-F5344CB8AC3E}">
        <p14:creationId xmlns:p14="http://schemas.microsoft.com/office/powerpoint/2010/main" val="37357830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r>
              <a:rPr lang="en-US" dirty="0" smtClean="0"/>
              <a:t>Photon and Neutrino</a:t>
            </a:r>
            <a:endParaRPr lang="en-US" dirty="0"/>
          </a:p>
        </p:txBody>
      </p:sp>
      <p:sp>
        <p:nvSpPr>
          <p:cNvPr id="3" name="Content Placeholder 2"/>
          <p:cNvSpPr>
            <a:spLocks noGrp="1"/>
          </p:cNvSpPr>
          <p:nvPr>
            <p:ph idx="1"/>
          </p:nvPr>
        </p:nvSpPr>
        <p:spPr>
          <a:xfrm>
            <a:off x="0" y="609600"/>
            <a:ext cx="9144000" cy="2057400"/>
          </a:xfrm>
        </p:spPr>
        <p:txBody>
          <a:bodyPr>
            <a:normAutofit lnSpcReduction="10000"/>
          </a:bodyPr>
          <a:lstStyle/>
          <a:p>
            <a:r>
              <a:rPr lang="en-US" dirty="0" smtClean="0">
                <a:solidFill>
                  <a:srgbClr val="FF0000"/>
                </a:solidFill>
              </a:rPr>
              <a:t>Photon Engineering </a:t>
            </a:r>
            <a:r>
              <a:rPr lang="en-US" dirty="0" smtClean="0"/>
              <a:t>– Communication/ optical computing, Artificial big bang ray</a:t>
            </a:r>
          </a:p>
          <a:p>
            <a:r>
              <a:rPr lang="en-US" dirty="0" smtClean="0">
                <a:solidFill>
                  <a:srgbClr val="FF0000"/>
                </a:solidFill>
              </a:rPr>
              <a:t>Neutrino Engineering </a:t>
            </a:r>
            <a:r>
              <a:rPr lang="en-US" dirty="0" smtClean="0"/>
              <a:t>– Surgery or surgical alike operations/Turn target of interest into dark matter</a:t>
            </a:r>
            <a:endParaRPr lang="en-US" dirty="0"/>
          </a:p>
        </p:txBody>
      </p:sp>
      <p:sp>
        <p:nvSpPr>
          <p:cNvPr id="4" name="Slide Number Placeholder 3"/>
          <p:cNvSpPr>
            <a:spLocks noGrp="1"/>
          </p:cNvSpPr>
          <p:nvPr>
            <p:ph type="sldNum" sz="quarter" idx="12"/>
          </p:nvPr>
        </p:nvSpPr>
        <p:spPr/>
        <p:txBody>
          <a:bodyPr/>
          <a:lstStyle/>
          <a:p>
            <a:fld id="{756D720E-0E3D-48EF-B9AC-DDA268ED9872}" type="slidenum">
              <a:rPr lang="en-US" smtClean="0"/>
              <a:t>31</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38400"/>
            <a:ext cx="5029200" cy="4648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0" y="2438400"/>
            <a:ext cx="5105400" cy="5029200"/>
          </a:xfrm>
          <a:prstGeom prst="rect">
            <a:avLst/>
          </a:prstGeom>
        </p:spPr>
      </p:pic>
    </p:spTree>
    <p:extLst>
      <p:ext uri="{BB962C8B-B14F-4D97-AF65-F5344CB8AC3E}">
        <p14:creationId xmlns:p14="http://schemas.microsoft.com/office/powerpoint/2010/main" val="26270730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3600" dirty="0">
                <a:solidFill>
                  <a:srgbClr val="FF0000"/>
                </a:solidFill>
              </a:rPr>
              <a:t>Controlled </a:t>
            </a:r>
            <a:r>
              <a:rPr lang="en-US" sz="3600" dirty="0" smtClean="0">
                <a:solidFill>
                  <a:srgbClr val="FF0000"/>
                </a:solidFill>
              </a:rPr>
              <a:t>Collapse</a:t>
            </a:r>
            <a:r>
              <a:rPr lang="en-US" sz="3600" dirty="0" smtClean="0"/>
              <a:t> of </a:t>
            </a:r>
            <a:r>
              <a:rPr lang="en-US" sz="3600" dirty="0" smtClean="0">
                <a:solidFill>
                  <a:srgbClr val="FF0000"/>
                </a:solidFill>
              </a:rPr>
              <a:t>chilling light effects</a:t>
            </a:r>
            <a:endParaRPr lang="en-US" sz="3600" dirty="0">
              <a:solidFill>
                <a:srgbClr val="FF0000"/>
              </a:solidFill>
            </a:endParaRPr>
          </a:p>
        </p:txBody>
      </p:sp>
      <p:sp>
        <p:nvSpPr>
          <p:cNvPr id="3" name="Content Placeholder 2"/>
          <p:cNvSpPr>
            <a:spLocks noGrp="1"/>
          </p:cNvSpPr>
          <p:nvPr>
            <p:ph idx="1"/>
          </p:nvPr>
        </p:nvSpPr>
        <p:spPr>
          <a:xfrm>
            <a:off x="0" y="762000"/>
            <a:ext cx="9144000" cy="2819400"/>
          </a:xfrm>
        </p:spPr>
        <p:txBody>
          <a:bodyPr>
            <a:normAutofit fontScale="92500"/>
          </a:bodyPr>
          <a:lstStyle/>
          <a:p>
            <a:r>
              <a:rPr lang="en-US" sz="2800" dirty="0"/>
              <a:t>Laser cooling refers to a number of techniques in which atomic and molecular samples are cooled down to near absolute zero through the interaction with one or more laser </a:t>
            </a:r>
            <a:r>
              <a:rPr lang="en-US" sz="2800" dirty="0" smtClean="0"/>
              <a:t>fields</a:t>
            </a:r>
            <a:r>
              <a:rPr lang="en-US" sz="2800" dirty="0">
                <a:latin typeface="Angsana New"/>
                <a:cs typeface="Angsana New"/>
              </a:rPr>
              <a:t>* The Nobel Prize in Physics 1997</a:t>
            </a:r>
            <a:endParaRPr lang="en-US" sz="2800" dirty="0"/>
          </a:p>
          <a:p>
            <a:r>
              <a:rPr lang="en-US" sz="2800" dirty="0" smtClean="0"/>
              <a:t>Once </a:t>
            </a:r>
            <a:r>
              <a:rPr lang="en-US" sz="2800" dirty="0"/>
              <a:t>the </a:t>
            </a:r>
            <a:r>
              <a:rPr lang="en-US" sz="2800" dirty="0" smtClean="0"/>
              <a:t>interactions are </a:t>
            </a:r>
            <a:r>
              <a:rPr lang="en-US" sz="2800" dirty="0"/>
              <a:t>increased beyond a </a:t>
            </a:r>
            <a:r>
              <a:rPr lang="en-US" sz="2800" dirty="0" smtClean="0"/>
              <a:t>defined </a:t>
            </a:r>
            <a:r>
              <a:rPr lang="en-US" sz="2800" dirty="0"/>
              <a:t>value, the condensates collapse and </a:t>
            </a:r>
            <a:r>
              <a:rPr lang="en-US" sz="2800" dirty="0">
                <a:solidFill>
                  <a:srgbClr val="FF0000"/>
                </a:solidFill>
              </a:rPr>
              <a:t>rapidly lose 25-40% </a:t>
            </a:r>
            <a:r>
              <a:rPr lang="en-US" sz="2800" dirty="0"/>
              <a:t>in atom </a:t>
            </a:r>
            <a:r>
              <a:rPr lang="en-US" sz="2800" dirty="0" smtClean="0"/>
              <a:t>number</a:t>
            </a:r>
            <a:r>
              <a:rPr lang="en-US" sz="2800" dirty="0" smtClean="0">
                <a:latin typeface="Angsana New"/>
                <a:cs typeface="Angsana New"/>
              </a:rPr>
              <a:t>*</a:t>
            </a:r>
            <a:endParaRPr lang="en-US" sz="2800" dirty="0"/>
          </a:p>
        </p:txBody>
      </p:sp>
      <p:sp>
        <p:nvSpPr>
          <p:cNvPr id="4" name="Slide Number Placeholder 3"/>
          <p:cNvSpPr>
            <a:spLocks noGrp="1"/>
          </p:cNvSpPr>
          <p:nvPr>
            <p:ph type="sldNum" sz="quarter" idx="12"/>
          </p:nvPr>
        </p:nvSpPr>
        <p:spPr/>
        <p:txBody>
          <a:bodyPr/>
          <a:lstStyle/>
          <a:p>
            <a:fld id="{756D720E-0E3D-48EF-B9AC-DDA268ED9872}" type="slidenum">
              <a:rPr lang="en-US" smtClean="0"/>
              <a:t>32</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3276600"/>
            <a:ext cx="2667000" cy="35052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3276600"/>
            <a:ext cx="2590800" cy="35814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200" y="3276600"/>
            <a:ext cx="2667000" cy="3562350"/>
          </a:xfrm>
          <a:prstGeom prst="rect">
            <a:avLst/>
          </a:prstGeom>
        </p:spPr>
      </p:pic>
    </p:spTree>
    <p:extLst>
      <p:ext uri="{BB962C8B-B14F-4D97-AF65-F5344CB8AC3E}">
        <p14:creationId xmlns:p14="http://schemas.microsoft.com/office/powerpoint/2010/main" val="5720413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Autofit/>
          </a:bodyPr>
          <a:lstStyle/>
          <a:p>
            <a:r>
              <a:rPr lang="en-US" sz="2800" dirty="0" smtClean="0"/>
              <a:t>Laser</a:t>
            </a:r>
            <a:r>
              <a:rPr lang="el-GR" sz="3600" dirty="0" smtClean="0"/>
              <a:t> </a:t>
            </a:r>
            <a:r>
              <a:rPr lang="en-US" sz="3600" dirty="0" smtClean="0"/>
              <a:t> </a:t>
            </a:r>
            <a:r>
              <a:rPr lang="en-US" sz="3600" dirty="0" smtClean="0">
                <a:solidFill>
                  <a:srgbClr val="FF0000"/>
                </a:solidFill>
              </a:rPr>
              <a:t>N</a:t>
            </a:r>
            <a:r>
              <a:rPr lang="en-US" sz="3600" dirty="0" smtClean="0"/>
              <a:t>eutrino </a:t>
            </a:r>
            <a:r>
              <a:rPr lang="en-US" sz="3600" dirty="0" smtClean="0">
                <a:solidFill>
                  <a:srgbClr val="FF0000"/>
                </a:solidFill>
              </a:rPr>
              <a:t>A</a:t>
            </a:r>
            <a:r>
              <a:rPr lang="en-US" sz="3600" dirty="0" smtClean="0"/>
              <a:t>nnihilation </a:t>
            </a:r>
            <a:r>
              <a:rPr lang="en-US" sz="3600" dirty="0" smtClean="0">
                <a:solidFill>
                  <a:srgbClr val="FF0000"/>
                </a:solidFill>
              </a:rPr>
              <a:t>S</a:t>
            </a:r>
            <a:r>
              <a:rPr lang="en-US" sz="3600" dirty="0" smtClean="0"/>
              <a:t>ynergistic </a:t>
            </a:r>
            <a:r>
              <a:rPr lang="en-US" sz="3600" dirty="0" smtClean="0">
                <a:solidFill>
                  <a:srgbClr val="FF0000"/>
                </a:solidFill>
              </a:rPr>
              <a:t>A</a:t>
            </a:r>
            <a:r>
              <a:rPr lang="en-US" sz="3600" dirty="0" smtClean="0"/>
              <a:t>pplicator</a:t>
            </a:r>
            <a:r>
              <a:rPr lang="en-US" sz="3600" dirty="0">
                <a:latin typeface="Aharoni"/>
                <a:cs typeface="Aharoni"/>
              </a:rPr>
              <a:t>©</a:t>
            </a:r>
            <a:r>
              <a:rPr lang="en-US" sz="3600" dirty="0" smtClean="0"/>
              <a:t>℗</a:t>
            </a:r>
            <a:endParaRPr lang="en-US" sz="3600" dirty="0"/>
          </a:p>
        </p:txBody>
      </p:sp>
      <p:sp>
        <p:nvSpPr>
          <p:cNvPr id="3" name="Content Placeholder 2"/>
          <p:cNvSpPr>
            <a:spLocks noGrp="1"/>
          </p:cNvSpPr>
          <p:nvPr>
            <p:ph idx="1"/>
          </p:nvPr>
        </p:nvSpPr>
        <p:spPr>
          <a:xfrm>
            <a:off x="0" y="990601"/>
            <a:ext cx="9144000" cy="1676400"/>
          </a:xfrm>
        </p:spPr>
        <p:txBody>
          <a:bodyPr>
            <a:normAutofit lnSpcReduction="10000"/>
          </a:bodyPr>
          <a:lstStyle/>
          <a:p>
            <a:r>
              <a:rPr lang="en-US" dirty="0" smtClean="0"/>
              <a:t>Bloodless Surgery &amp; Non-chemical antibiotics</a:t>
            </a:r>
          </a:p>
          <a:p>
            <a:r>
              <a:rPr lang="en-US" dirty="0" smtClean="0"/>
              <a:t>The </a:t>
            </a:r>
            <a:r>
              <a:rPr lang="en-US" dirty="0"/>
              <a:t>most </a:t>
            </a:r>
            <a:r>
              <a:rPr lang="en-US" dirty="0" smtClean="0"/>
              <a:t>persuasive tool for peace talk</a:t>
            </a:r>
          </a:p>
          <a:p>
            <a:r>
              <a:rPr lang="en-US" dirty="0" smtClean="0"/>
              <a:t>Local Cosmos Reconstructive Engineering  </a:t>
            </a:r>
            <a:endParaRPr lang="en-US" dirty="0"/>
          </a:p>
        </p:txBody>
      </p:sp>
      <p:sp>
        <p:nvSpPr>
          <p:cNvPr id="4" name="Slide Number Placeholder 3"/>
          <p:cNvSpPr>
            <a:spLocks noGrp="1"/>
          </p:cNvSpPr>
          <p:nvPr>
            <p:ph type="sldNum" sz="quarter" idx="12"/>
          </p:nvPr>
        </p:nvSpPr>
        <p:spPr/>
        <p:txBody>
          <a:bodyPr/>
          <a:lstStyle/>
          <a:p>
            <a:fld id="{756D720E-0E3D-48EF-B9AC-DDA268ED9872}" type="slidenum">
              <a:rPr lang="en-US" smtClean="0"/>
              <a:t>33</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14600"/>
            <a:ext cx="3629025" cy="43434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1" y="2514600"/>
            <a:ext cx="2895600" cy="43434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2514600"/>
            <a:ext cx="3048000" cy="4343400"/>
          </a:xfrm>
          <a:prstGeom prst="rect">
            <a:avLst/>
          </a:prstGeom>
        </p:spPr>
      </p:pic>
    </p:spTree>
    <p:extLst>
      <p:ext uri="{BB962C8B-B14F-4D97-AF65-F5344CB8AC3E}">
        <p14:creationId xmlns:p14="http://schemas.microsoft.com/office/powerpoint/2010/main" val="4887272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t>The </a:t>
            </a:r>
            <a:r>
              <a:rPr lang="en-US" dirty="0" smtClean="0"/>
              <a:t>Gravity → The matter loves to “crunch” together!</a:t>
            </a:r>
            <a:endParaRPr lang="en-US" dirty="0"/>
          </a:p>
        </p:txBody>
      </p:sp>
      <p:sp>
        <p:nvSpPr>
          <p:cNvPr id="4" name="Slide Number Placeholder 3"/>
          <p:cNvSpPr>
            <a:spLocks noGrp="1"/>
          </p:cNvSpPr>
          <p:nvPr>
            <p:ph type="sldNum" sz="quarter" idx="12"/>
          </p:nvPr>
        </p:nvSpPr>
        <p:spPr/>
        <p:txBody>
          <a:bodyPr/>
          <a:lstStyle/>
          <a:p>
            <a:fld id="{756D720E-0E3D-48EF-B9AC-DDA268ED9872}" type="slidenum">
              <a:rPr lang="en-US" smtClean="0"/>
              <a:t>34</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58" y="1143000"/>
            <a:ext cx="4611757" cy="5715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999" y="1143000"/>
            <a:ext cx="4572000" cy="5791200"/>
          </a:xfrm>
          <a:prstGeom prst="rect">
            <a:avLst/>
          </a:prstGeom>
        </p:spPr>
      </p:pic>
    </p:spTree>
    <p:extLst>
      <p:ext uri="{BB962C8B-B14F-4D97-AF65-F5344CB8AC3E}">
        <p14:creationId xmlns:p14="http://schemas.microsoft.com/office/powerpoint/2010/main" val="15994378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dirty="0" smtClean="0"/>
              <a:t>The Gravity</a:t>
            </a:r>
            <a:endParaRPr lang="en-US" dirty="0"/>
          </a:p>
        </p:txBody>
      </p:sp>
      <p:sp>
        <p:nvSpPr>
          <p:cNvPr id="3" name="Vertical Text Placeholder 2"/>
          <p:cNvSpPr>
            <a:spLocks noGrp="1"/>
          </p:cNvSpPr>
          <p:nvPr>
            <p:ph type="body" orient="vert" idx="1"/>
          </p:nvPr>
        </p:nvSpPr>
        <p:spPr>
          <a:xfrm rot="16200000">
            <a:off x="952504" y="-114302"/>
            <a:ext cx="7238996" cy="8839199"/>
          </a:xfrm>
        </p:spPr>
        <p:txBody>
          <a:bodyPr/>
          <a:lstStyle/>
          <a:p>
            <a:r>
              <a:rPr lang="en-US" dirty="0" smtClean="0"/>
              <a:t>There are 2 </a:t>
            </a:r>
            <a:r>
              <a:rPr lang="en-US" dirty="0"/>
              <a:t>basic </a:t>
            </a:r>
            <a:r>
              <a:rPr lang="en-US" dirty="0" smtClean="0"/>
              <a:t>forces: the </a:t>
            </a:r>
            <a:r>
              <a:rPr lang="en-US" dirty="0"/>
              <a:t>gravity &amp; the electromagnetic </a:t>
            </a:r>
            <a:r>
              <a:rPr lang="en-US" dirty="0" smtClean="0"/>
              <a:t>power/radiation</a:t>
            </a:r>
            <a:endParaRPr lang="en-US" dirty="0"/>
          </a:p>
          <a:p>
            <a:r>
              <a:rPr lang="en-US" dirty="0" smtClean="0"/>
              <a:t>The gravity is “crunching/orbiting” power </a:t>
            </a:r>
          </a:p>
          <a:p>
            <a:r>
              <a:rPr lang="en-US" dirty="0" smtClean="0"/>
              <a:t>The single orbiting power unifies matter &amp; particles, because particles possess orbiting power/gravity when they are coupled (e.g. a photon!)</a:t>
            </a:r>
          </a:p>
          <a:p>
            <a:r>
              <a:rPr lang="en-US" dirty="0" smtClean="0"/>
              <a:t>The gravity leads to the </a:t>
            </a:r>
            <a:r>
              <a:rPr lang="en-US" dirty="0"/>
              <a:t>big </a:t>
            </a:r>
            <a:r>
              <a:rPr lang="en-US" dirty="0" smtClean="0"/>
              <a:t>“crunch” → dark matter!</a:t>
            </a:r>
          </a:p>
          <a:p>
            <a:r>
              <a:rPr lang="en-US" dirty="0" smtClean="0"/>
              <a:t>The </a:t>
            </a:r>
            <a:r>
              <a:rPr lang="en-US" dirty="0"/>
              <a:t>big </a:t>
            </a:r>
            <a:r>
              <a:rPr lang="en-US" dirty="0" smtClean="0"/>
              <a:t>“crunch” → The </a:t>
            </a:r>
            <a:r>
              <a:rPr lang="en-US" dirty="0"/>
              <a:t>bang</a:t>
            </a:r>
            <a:r>
              <a:rPr lang="en-US" dirty="0" smtClean="0"/>
              <a:t>→ The Kinetic energy!</a:t>
            </a:r>
          </a:p>
        </p:txBody>
      </p:sp>
      <p:sp>
        <p:nvSpPr>
          <p:cNvPr id="4" name="Slide Number Placeholder 3"/>
          <p:cNvSpPr>
            <a:spLocks noGrp="1"/>
          </p:cNvSpPr>
          <p:nvPr>
            <p:ph type="sldNum" sz="quarter" idx="12"/>
          </p:nvPr>
        </p:nvSpPr>
        <p:spPr/>
        <p:txBody>
          <a:bodyPr/>
          <a:lstStyle/>
          <a:p>
            <a:fld id="{756D720E-0E3D-48EF-B9AC-DDA268ED9872}" type="slidenum">
              <a:rPr lang="en-US" smtClean="0"/>
              <a:t>35</a:t>
            </a:fld>
            <a:endParaRPr lang="en-US"/>
          </a:p>
        </p:txBody>
      </p:sp>
    </p:spTree>
    <p:extLst>
      <p:ext uri="{BB962C8B-B14F-4D97-AF65-F5344CB8AC3E}">
        <p14:creationId xmlns:p14="http://schemas.microsoft.com/office/powerpoint/2010/main" val="14964674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Emulsion-A form of Gravity</a:t>
            </a:r>
            <a:endParaRPr lang="en-US" dirty="0"/>
          </a:p>
        </p:txBody>
      </p:sp>
      <p:sp>
        <p:nvSpPr>
          <p:cNvPr id="3" name="Content Placeholder 2"/>
          <p:cNvSpPr>
            <a:spLocks noGrp="1"/>
          </p:cNvSpPr>
          <p:nvPr>
            <p:ph idx="1"/>
          </p:nvPr>
        </p:nvSpPr>
        <p:spPr>
          <a:xfrm>
            <a:off x="0" y="685801"/>
            <a:ext cx="9144000" cy="990599"/>
          </a:xfrm>
        </p:spPr>
        <p:txBody>
          <a:bodyPr>
            <a:normAutofit fontScale="92500" lnSpcReduction="20000"/>
          </a:bodyPr>
          <a:lstStyle/>
          <a:p>
            <a:r>
              <a:rPr lang="en-US" dirty="0" smtClean="0"/>
              <a:t>The “crunch” is preferable based on similarity</a:t>
            </a:r>
          </a:p>
          <a:p>
            <a:r>
              <a:rPr lang="en-US" dirty="0" smtClean="0"/>
              <a:t>Emulsion </a:t>
            </a:r>
            <a:r>
              <a:rPr lang="en-US" dirty="0"/>
              <a:t>occurs </a:t>
            </a:r>
            <a:r>
              <a:rPr lang="en-US" dirty="0" smtClean="0"/>
              <a:t>ubiquitously! </a:t>
            </a:r>
            <a:endParaRPr lang="en-US" dirty="0"/>
          </a:p>
        </p:txBody>
      </p:sp>
      <p:sp>
        <p:nvSpPr>
          <p:cNvPr id="4" name="Slide Number Placeholder 3"/>
          <p:cNvSpPr>
            <a:spLocks noGrp="1"/>
          </p:cNvSpPr>
          <p:nvPr>
            <p:ph type="sldNum" sz="quarter" idx="12"/>
          </p:nvPr>
        </p:nvSpPr>
        <p:spPr/>
        <p:txBody>
          <a:bodyPr/>
          <a:lstStyle/>
          <a:p>
            <a:fld id="{756D720E-0E3D-48EF-B9AC-DDA268ED9872}" type="slidenum">
              <a:rPr lang="en-US" smtClean="0"/>
              <a:t>36</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524000"/>
            <a:ext cx="7467600" cy="5334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24000"/>
            <a:ext cx="1828800" cy="5562600"/>
          </a:xfrm>
          <a:prstGeom prst="rect">
            <a:avLst/>
          </a:prstGeom>
        </p:spPr>
      </p:pic>
    </p:spTree>
    <p:extLst>
      <p:ext uri="{BB962C8B-B14F-4D97-AF65-F5344CB8AC3E}">
        <p14:creationId xmlns:p14="http://schemas.microsoft.com/office/powerpoint/2010/main" val="2718132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t>The Universe Inflation and Focal </a:t>
            </a:r>
            <a:r>
              <a:rPr lang="en-US" dirty="0" smtClean="0"/>
              <a:t>“Collapse”/Focal “Crunch”</a:t>
            </a:r>
            <a:endParaRPr lang="en-US" dirty="0"/>
          </a:p>
        </p:txBody>
      </p:sp>
      <p:sp>
        <p:nvSpPr>
          <p:cNvPr id="3" name="Content Placeholder 2"/>
          <p:cNvSpPr>
            <a:spLocks noGrp="1"/>
          </p:cNvSpPr>
          <p:nvPr>
            <p:ph idx="1"/>
          </p:nvPr>
        </p:nvSpPr>
        <p:spPr>
          <a:xfrm>
            <a:off x="0" y="1219200"/>
            <a:ext cx="9220200" cy="5638800"/>
          </a:xfrm>
        </p:spPr>
        <p:txBody>
          <a:bodyPr>
            <a:normAutofit/>
          </a:bodyPr>
          <a:lstStyle/>
          <a:p>
            <a:r>
              <a:rPr lang="en-US" dirty="0"/>
              <a:t>The initial universe’s inflation is powered by a big bang’s </a:t>
            </a:r>
            <a:r>
              <a:rPr lang="en-US" dirty="0" smtClean="0"/>
              <a:t>photons</a:t>
            </a:r>
          </a:p>
          <a:p>
            <a:r>
              <a:rPr lang="en-US" dirty="0"/>
              <a:t>T</a:t>
            </a:r>
            <a:r>
              <a:rPr lang="en-US" dirty="0" smtClean="0"/>
              <a:t>he </a:t>
            </a:r>
            <a:r>
              <a:rPr lang="en-US" dirty="0"/>
              <a:t>secondary inflation </a:t>
            </a:r>
            <a:r>
              <a:rPr lang="en-US" dirty="0" smtClean="0"/>
              <a:t>of galaxies </a:t>
            </a:r>
            <a:r>
              <a:rPr lang="en-US" dirty="0"/>
              <a:t>is fueled by their star’s photons. </a:t>
            </a:r>
            <a:endParaRPr lang="en-US" dirty="0" smtClean="0"/>
          </a:p>
          <a:p>
            <a:r>
              <a:rPr lang="en-US" dirty="0" smtClean="0"/>
              <a:t>The </a:t>
            </a:r>
            <a:r>
              <a:rPr lang="en-US" dirty="0"/>
              <a:t>focal collapse is due to the fact that their stars run out of </a:t>
            </a:r>
            <a:r>
              <a:rPr lang="en-US" dirty="0" smtClean="0"/>
              <a:t>fuel, </a:t>
            </a:r>
            <a:r>
              <a:rPr lang="en-US" dirty="0"/>
              <a:t>which subsequently </a:t>
            </a:r>
            <a:r>
              <a:rPr lang="en-US" dirty="0" smtClean="0"/>
              <a:t>ages </a:t>
            </a:r>
            <a:r>
              <a:rPr lang="en-US" dirty="0"/>
              <a:t>galaxies to their </a:t>
            </a:r>
            <a:r>
              <a:rPr lang="en-US" dirty="0" smtClean="0"/>
              <a:t>dwarf </a:t>
            </a:r>
            <a:r>
              <a:rPr lang="en-US" dirty="0"/>
              <a:t>stage/senior citizen, which are mostly made of dark matter along with fewer stars. </a:t>
            </a:r>
          </a:p>
        </p:txBody>
      </p:sp>
      <p:sp>
        <p:nvSpPr>
          <p:cNvPr id="4" name="Slide Number Placeholder 3"/>
          <p:cNvSpPr>
            <a:spLocks noGrp="1"/>
          </p:cNvSpPr>
          <p:nvPr>
            <p:ph type="sldNum" sz="quarter" idx="12"/>
          </p:nvPr>
        </p:nvSpPr>
        <p:spPr/>
        <p:txBody>
          <a:bodyPr/>
          <a:lstStyle/>
          <a:p>
            <a:fld id="{756D720E-0E3D-48EF-B9AC-DDA268ED9872}" type="slidenum">
              <a:rPr lang="en-US" smtClean="0"/>
              <a:t>37</a:t>
            </a:fld>
            <a:endParaRPr lang="en-US"/>
          </a:p>
        </p:txBody>
      </p:sp>
    </p:spTree>
    <p:extLst>
      <p:ext uri="{BB962C8B-B14F-4D97-AF65-F5344CB8AC3E}">
        <p14:creationId xmlns:p14="http://schemas.microsoft.com/office/powerpoint/2010/main" val="39928624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fontScale="90000"/>
          </a:bodyPr>
          <a:lstStyle/>
          <a:p>
            <a:r>
              <a:rPr lang="en-US" dirty="0" smtClean="0"/>
              <a:t>The Universe Inflation &amp; focal Crunch</a:t>
            </a:r>
            <a:endParaRPr lang="en-US" dirty="0"/>
          </a:p>
        </p:txBody>
      </p:sp>
      <p:sp>
        <p:nvSpPr>
          <p:cNvPr id="3" name="Content Placeholder 2"/>
          <p:cNvSpPr>
            <a:spLocks noGrp="1"/>
          </p:cNvSpPr>
          <p:nvPr>
            <p:ph idx="1"/>
          </p:nvPr>
        </p:nvSpPr>
        <p:spPr>
          <a:xfrm>
            <a:off x="76200" y="685801"/>
            <a:ext cx="9067800" cy="2971799"/>
          </a:xfrm>
        </p:spPr>
        <p:txBody>
          <a:bodyPr>
            <a:normAutofit fontScale="92500" lnSpcReduction="10000"/>
          </a:bodyPr>
          <a:lstStyle/>
          <a:p>
            <a:r>
              <a:rPr lang="en-US" sz="2600" dirty="0" smtClean="0"/>
              <a:t>The big bang &amp; </a:t>
            </a:r>
            <a:r>
              <a:rPr lang="en-US" sz="2600" dirty="0"/>
              <a:t>star’s </a:t>
            </a:r>
            <a:r>
              <a:rPr lang="en-US" sz="2600" dirty="0" smtClean="0"/>
              <a:t>radiation → </a:t>
            </a:r>
            <a:r>
              <a:rPr lang="en-US" sz="2600" dirty="0"/>
              <a:t>inflation</a:t>
            </a:r>
            <a:endParaRPr lang="en-US" sz="2600" dirty="0" smtClean="0"/>
          </a:p>
          <a:p>
            <a:r>
              <a:rPr lang="en-US" sz="2600" dirty="0" smtClean="0"/>
              <a:t>The loss </a:t>
            </a:r>
            <a:r>
              <a:rPr lang="en-US" sz="2600" dirty="0"/>
              <a:t>of </a:t>
            </a:r>
            <a:r>
              <a:rPr lang="en-US" sz="2600" dirty="0" smtClean="0"/>
              <a:t>radiation → The big “crunch” </a:t>
            </a:r>
            <a:r>
              <a:rPr lang="en-US" sz="2600" dirty="0"/>
              <a:t>of </a:t>
            </a:r>
            <a:r>
              <a:rPr lang="en-US" sz="2600" dirty="0" smtClean="0"/>
              <a:t>matter/the pre-big bang dark matter</a:t>
            </a:r>
          </a:p>
          <a:p>
            <a:r>
              <a:rPr lang="en-US" dirty="0" smtClean="0"/>
              <a:t>The </a:t>
            </a:r>
            <a:r>
              <a:rPr lang="en-US" b="1" dirty="0" smtClean="0">
                <a:solidFill>
                  <a:schemeClr val="accent4">
                    <a:lumMod val="60000"/>
                    <a:lumOff val="40000"/>
                  </a:schemeClr>
                </a:solidFill>
              </a:rPr>
              <a:t>Destiny</a:t>
            </a:r>
            <a:r>
              <a:rPr lang="en-US" dirty="0" smtClean="0"/>
              <a:t> of </a:t>
            </a:r>
            <a:r>
              <a:rPr lang="en-US" dirty="0"/>
              <a:t>kinetic </a:t>
            </a:r>
            <a:r>
              <a:rPr lang="en-US" dirty="0" smtClean="0"/>
              <a:t>energy → The positional energy</a:t>
            </a:r>
          </a:p>
          <a:p>
            <a:r>
              <a:rPr lang="en-US" dirty="0" smtClean="0"/>
              <a:t>The </a:t>
            </a:r>
            <a:r>
              <a:rPr lang="en-US" b="1" dirty="0" smtClean="0">
                <a:solidFill>
                  <a:schemeClr val="accent4">
                    <a:lumMod val="60000"/>
                    <a:lumOff val="40000"/>
                  </a:schemeClr>
                </a:solidFill>
              </a:rPr>
              <a:t>Destiny</a:t>
            </a:r>
            <a:r>
              <a:rPr lang="en-US" dirty="0" smtClean="0"/>
              <a:t> of </a:t>
            </a:r>
            <a:r>
              <a:rPr lang="en-US" dirty="0"/>
              <a:t>positional energy </a:t>
            </a:r>
            <a:r>
              <a:rPr lang="en-US" dirty="0" smtClean="0"/>
              <a:t>→ the kinetic energy</a:t>
            </a:r>
          </a:p>
          <a:p>
            <a:r>
              <a:rPr lang="en-US" sz="2600" dirty="0" smtClean="0"/>
              <a:t>The </a:t>
            </a:r>
            <a:r>
              <a:rPr lang="en-US" sz="2600" b="1" dirty="0" smtClean="0">
                <a:solidFill>
                  <a:schemeClr val="accent4">
                    <a:lumMod val="60000"/>
                    <a:lumOff val="40000"/>
                  </a:schemeClr>
                </a:solidFill>
              </a:rPr>
              <a:t>Destiny</a:t>
            </a:r>
            <a:r>
              <a:rPr lang="en-US" sz="2600" dirty="0" smtClean="0"/>
              <a:t> </a:t>
            </a:r>
            <a:r>
              <a:rPr lang="en-US" sz="2600" dirty="0"/>
              <a:t>of </a:t>
            </a:r>
            <a:r>
              <a:rPr lang="en-US" sz="2600" dirty="0" smtClean="0"/>
              <a:t>a single </a:t>
            </a:r>
            <a:r>
              <a:rPr lang="en-US" sz="2600" dirty="0"/>
              <a:t>photon </a:t>
            </a:r>
            <a:r>
              <a:rPr lang="en-US" sz="2600" dirty="0" smtClean="0"/>
              <a:t>→ The paired/bundled photons</a:t>
            </a:r>
          </a:p>
          <a:p>
            <a:r>
              <a:rPr lang="en-US" sz="2600" dirty="0" smtClean="0"/>
              <a:t>The </a:t>
            </a:r>
            <a:r>
              <a:rPr lang="en-US" sz="2600" b="1" dirty="0" smtClean="0">
                <a:solidFill>
                  <a:schemeClr val="accent4">
                    <a:lumMod val="60000"/>
                    <a:lumOff val="40000"/>
                  </a:schemeClr>
                </a:solidFill>
              </a:rPr>
              <a:t>Destiny</a:t>
            </a:r>
            <a:r>
              <a:rPr lang="en-US" sz="2600" dirty="0" smtClean="0"/>
              <a:t> of a paired/bundled </a:t>
            </a:r>
            <a:r>
              <a:rPr lang="en-US" sz="2600" dirty="0"/>
              <a:t>photons </a:t>
            </a:r>
            <a:r>
              <a:rPr lang="en-US" sz="2600" dirty="0" smtClean="0"/>
              <a:t>→ the single photon</a:t>
            </a:r>
          </a:p>
          <a:p>
            <a:endParaRPr lang="en-US" dirty="0"/>
          </a:p>
        </p:txBody>
      </p:sp>
      <p:sp>
        <p:nvSpPr>
          <p:cNvPr id="4" name="Slide Number Placeholder 3"/>
          <p:cNvSpPr>
            <a:spLocks noGrp="1"/>
          </p:cNvSpPr>
          <p:nvPr>
            <p:ph type="sldNum" sz="quarter" idx="12"/>
          </p:nvPr>
        </p:nvSpPr>
        <p:spPr/>
        <p:txBody>
          <a:bodyPr/>
          <a:lstStyle/>
          <a:p>
            <a:fld id="{756D720E-0E3D-48EF-B9AC-DDA268ED9872}" type="slidenum">
              <a:rPr lang="en-US" smtClean="0"/>
              <a:t>38</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57600"/>
            <a:ext cx="9372600" cy="3154680"/>
          </a:xfrm>
          <a:prstGeom prst="rect">
            <a:avLst/>
          </a:prstGeom>
        </p:spPr>
      </p:pic>
    </p:spTree>
    <p:extLst>
      <p:ext uri="{BB962C8B-B14F-4D97-AF65-F5344CB8AC3E}">
        <p14:creationId xmlns:p14="http://schemas.microsoft.com/office/powerpoint/2010/main" val="13173823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dirty="0" smtClean="0"/>
              <a:t>Pet-Scan</a:t>
            </a:r>
            <a:endParaRPr lang="en-US" dirty="0"/>
          </a:p>
        </p:txBody>
      </p:sp>
      <p:sp>
        <p:nvSpPr>
          <p:cNvPr id="3" name="Content Placeholder 2"/>
          <p:cNvSpPr>
            <a:spLocks noGrp="1"/>
          </p:cNvSpPr>
          <p:nvPr>
            <p:ph idx="1"/>
          </p:nvPr>
        </p:nvSpPr>
        <p:spPr>
          <a:xfrm>
            <a:off x="457200" y="533400"/>
            <a:ext cx="8229600" cy="2133599"/>
          </a:xfrm>
        </p:spPr>
        <p:txBody>
          <a:bodyPr>
            <a:normAutofit fontScale="92500" lnSpcReduction="20000"/>
          </a:bodyPr>
          <a:lstStyle/>
          <a:p>
            <a:r>
              <a:rPr lang="en-US" dirty="0"/>
              <a:t>The PET scan detects pairs of gamma ray photons emitted indirectly by a positron-emitting radionuclide (tracer), which is introduced into the body such as </a:t>
            </a:r>
            <a:r>
              <a:rPr lang="en-US" dirty="0" smtClean="0"/>
              <a:t>FDG</a:t>
            </a:r>
          </a:p>
          <a:p>
            <a:r>
              <a:rPr lang="en-US" dirty="0" smtClean="0"/>
              <a:t>e</a:t>
            </a:r>
            <a:r>
              <a:rPr lang="en-US" dirty="0"/>
              <a:t>¯ + e⁺ → </a:t>
            </a:r>
            <a:r>
              <a:rPr lang="el-GR" dirty="0"/>
              <a:t>γ + γ</a:t>
            </a:r>
            <a:endParaRPr lang="en-US" dirty="0" smtClean="0"/>
          </a:p>
          <a:p>
            <a:endParaRPr lang="en-US" dirty="0"/>
          </a:p>
        </p:txBody>
      </p:sp>
      <p:sp>
        <p:nvSpPr>
          <p:cNvPr id="4" name="Slide Number Placeholder 3"/>
          <p:cNvSpPr>
            <a:spLocks noGrp="1"/>
          </p:cNvSpPr>
          <p:nvPr>
            <p:ph type="sldNum" sz="quarter" idx="12"/>
          </p:nvPr>
        </p:nvSpPr>
        <p:spPr/>
        <p:txBody>
          <a:bodyPr/>
          <a:lstStyle/>
          <a:p>
            <a:fld id="{756D720E-0E3D-48EF-B9AC-DDA268ED9872}" type="slidenum">
              <a:rPr lang="en-US" smtClean="0"/>
              <a:t>39</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514600"/>
            <a:ext cx="4914900" cy="43434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8600" y="1981200"/>
            <a:ext cx="5105400" cy="4876800"/>
          </a:xfrm>
          <a:prstGeom prst="rect">
            <a:avLst/>
          </a:prstGeom>
        </p:spPr>
      </p:pic>
    </p:spTree>
    <p:extLst>
      <p:ext uri="{BB962C8B-B14F-4D97-AF65-F5344CB8AC3E}">
        <p14:creationId xmlns:p14="http://schemas.microsoft.com/office/powerpoint/2010/main" val="1517977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r>
              <a:rPr lang="en-US" dirty="0" smtClean="0"/>
              <a:t>My bucket list</a:t>
            </a:r>
            <a:endParaRPr lang="en-US" dirty="0"/>
          </a:p>
        </p:txBody>
      </p:sp>
      <p:sp>
        <p:nvSpPr>
          <p:cNvPr id="3" name="Content Placeholder 2"/>
          <p:cNvSpPr>
            <a:spLocks noGrp="1"/>
          </p:cNvSpPr>
          <p:nvPr>
            <p:ph idx="1"/>
          </p:nvPr>
        </p:nvSpPr>
        <p:spPr>
          <a:xfrm>
            <a:off x="0" y="457201"/>
            <a:ext cx="9220200" cy="2819399"/>
          </a:xfrm>
        </p:spPr>
        <p:txBody>
          <a:bodyPr>
            <a:normAutofit fontScale="92500" lnSpcReduction="20000"/>
          </a:bodyPr>
          <a:lstStyle/>
          <a:p>
            <a:r>
              <a:rPr lang="en-US" dirty="0" smtClean="0"/>
              <a:t>What is the explosion/big bang made of?</a:t>
            </a:r>
          </a:p>
          <a:p>
            <a:r>
              <a:rPr lang="en-US" dirty="0" smtClean="0"/>
              <a:t>What is the “bomb” made of?</a:t>
            </a:r>
          </a:p>
          <a:p>
            <a:r>
              <a:rPr lang="en-US" dirty="0" smtClean="0"/>
              <a:t>What is the dark matter made of?</a:t>
            </a:r>
          </a:p>
          <a:p>
            <a:r>
              <a:rPr lang="en-US" dirty="0" smtClean="0"/>
              <a:t>Is it possible for matter/energy to stay in one physical state forever? If not, how does it manifest itself in our universe?  </a:t>
            </a:r>
            <a:endParaRPr lang="en-US" dirty="0"/>
          </a:p>
        </p:txBody>
      </p:sp>
      <p:sp>
        <p:nvSpPr>
          <p:cNvPr id="4" name="Slide Number Placeholder 3"/>
          <p:cNvSpPr>
            <a:spLocks noGrp="1"/>
          </p:cNvSpPr>
          <p:nvPr>
            <p:ph type="sldNum" sz="quarter" idx="12"/>
          </p:nvPr>
        </p:nvSpPr>
        <p:spPr/>
        <p:txBody>
          <a:bodyPr/>
          <a:lstStyle/>
          <a:p>
            <a:fld id="{756D720E-0E3D-48EF-B9AC-DDA268ED9872}" type="slidenum">
              <a:rPr lang="en-US" smtClean="0"/>
              <a:t>4</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8000"/>
            <a:ext cx="9144000" cy="3810000"/>
          </a:xfrm>
          <a:prstGeom prst="rect">
            <a:avLst/>
          </a:prstGeom>
        </p:spPr>
      </p:pic>
    </p:spTree>
    <p:extLst>
      <p:ext uri="{BB962C8B-B14F-4D97-AF65-F5344CB8AC3E}">
        <p14:creationId xmlns:p14="http://schemas.microsoft.com/office/powerpoint/2010/main" val="42748279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l-GR" dirty="0" smtClean="0"/>
              <a:t>γ</a:t>
            </a:r>
            <a:r>
              <a:rPr lang="en-US" dirty="0" smtClean="0"/>
              <a:t> – ray </a:t>
            </a:r>
            <a:endParaRPr lang="en-US" dirty="0"/>
          </a:p>
        </p:txBody>
      </p:sp>
      <p:sp>
        <p:nvSpPr>
          <p:cNvPr id="3" name="Content Placeholder 2"/>
          <p:cNvSpPr>
            <a:spLocks noGrp="1"/>
          </p:cNvSpPr>
          <p:nvPr>
            <p:ph idx="1"/>
          </p:nvPr>
        </p:nvSpPr>
        <p:spPr>
          <a:xfrm>
            <a:off x="0" y="609600"/>
            <a:ext cx="9144000" cy="3124200"/>
          </a:xfrm>
        </p:spPr>
        <p:txBody>
          <a:bodyPr>
            <a:normAutofit lnSpcReduction="10000"/>
          </a:bodyPr>
          <a:lstStyle/>
          <a:p>
            <a:r>
              <a:rPr lang="en-US" dirty="0" smtClean="0">
                <a:solidFill>
                  <a:srgbClr val="FF0000"/>
                </a:solidFill>
              </a:rPr>
              <a:t>e¯ + e⁺ → γ + γ</a:t>
            </a:r>
            <a:r>
              <a:rPr lang="en-US" dirty="0" smtClean="0"/>
              <a:t>.  </a:t>
            </a:r>
            <a:r>
              <a:rPr lang="en-US" sz="2200" dirty="0" smtClean="0"/>
              <a:t>The electron (e¯) and a positron (e⁺) are the ionized clouds surrounded black hole. This is the recipe for gammy ray burst!</a:t>
            </a:r>
          </a:p>
          <a:p>
            <a:r>
              <a:rPr lang="en-US" sz="2800" dirty="0" smtClean="0"/>
              <a:t>The interchange of proton and neutron </a:t>
            </a:r>
            <a:r>
              <a:rPr lang="en-US" sz="2000" dirty="0" smtClean="0"/>
              <a:t>will release </a:t>
            </a:r>
            <a:r>
              <a:rPr lang="en-US" sz="2000" dirty="0" smtClean="0">
                <a:solidFill>
                  <a:srgbClr val="FF0000"/>
                </a:solidFill>
              </a:rPr>
              <a:t>electron and neutrino.</a:t>
            </a:r>
            <a:r>
              <a:rPr lang="en-US" sz="2000" dirty="0" smtClean="0"/>
              <a:t> </a:t>
            </a:r>
          </a:p>
          <a:p>
            <a:r>
              <a:rPr lang="en-US" sz="3500" dirty="0" smtClean="0">
                <a:solidFill>
                  <a:srgbClr val="FF0000"/>
                </a:solidFill>
              </a:rPr>
              <a:t>νₑ</a:t>
            </a:r>
            <a:r>
              <a:rPr lang="en-US" sz="3500" dirty="0">
                <a:solidFill>
                  <a:srgbClr val="FF0000"/>
                </a:solidFill>
              </a:rPr>
              <a:t>¯ + νₑ → γ ray! (predominantly)</a:t>
            </a:r>
          </a:p>
          <a:p>
            <a:r>
              <a:rPr lang="en-US" sz="4800" dirty="0" smtClean="0">
                <a:solidFill>
                  <a:srgbClr val="FF0000"/>
                </a:solidFill>
              </a:rPr>
              <a:t>That is a recipe for a big bang!</a:t>
            </a:r>
            <a:endParaRPr lang="en-US" sz="4800" dirty="0">
              <a:solidFill>
                <a:srgbClr val="FF0000"/>
              </a:solidFill>
            </a:endParaRPr>
          </a:p>
        </p:txBody>
      </p:sp>
      <p:sp>
        <p:nvSpPr>
          <p:cNvPr id="4" name="Slide Number Placeholder 3"/>
          <p:cNvSpPr>
            <a:spLocks noGrp="1"/>
          </p:cNvSpPr>
          <p:nvPr>
            <p:ph type="sldNum" sz="quarter" idx="12"/>
          </p:nvPr>
        </p:nvSpPr>
        <p:spPr/>
        <p:txBody>
          <a:bodyPr/>
          <a:lstStyle/>
          <a:p>
            <a:fld id="{756D720E-0E3D-48EF-B9AC-DDA268ED9872}" type="slidenum">
              <a:rPr lang="en-US" smtClean="0"/>
              <a:t>40</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05200"/>
            <a:ext cx="4572000" cy="33528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505200"/>
            <a:ext cx="4572000" cy="3352800"/>
          </a:xfrm>
          <a:prstGeom prst="rect">
            <a:avLst/>
          </a:prstGeom>
        </p:spPr>
      </p:pic>
    </p:spTree>
    <p:extLst>
      <p:ext uri="{BB962C8B-B14F-4D97-AF65-F5344CB8AC3E}">
        <p14:creationId xmlns:p14="http://schemas.microsoft.com/office/powerpoint/2010/main" val="42680245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dirty="0" smtClean="0"/>
              <a:t>The big bang is </a:t>
            </a:r>
            <a:r>
              <a:rPr lang="el-GR" dirty="0" smtClean="0"/>
              <a:t>γ</a:t>
            </a:r>
            <a:r>
              <a:rPr lang="en-US" dirty="0" smtClean="0"/>
              <a:t> – ray! </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762000"/>
            <a:ext cx="9144000" cy="6096000"/>
          </a:xfrm>
        </p:spPr>
      </p:pic>
      <p:sp>
        <p:nvSpPr>
          <p:cNvPr id="4" name="Slide Number Placeholder 3"/>
          <p:cNvSpPr>
            <a:spLocks noGrp="1"/>
          </p:cNvSpPr>
          <p:nvPr>
            <p:ph type="sldNum" sz="quarter" idx="12"/>
          </p:nvPr>
        </p:nvSpPr>
        <p:spPr/>
        <p:txBody>
          <a:bodyPr/>
          <a:lstStyle/>
          <a:p>
            <a:fld id="{756D720E-0E3D-48EF-B9AC-DDA268ED9872}" type="slidenum">
              <a:rPr lang="en-US" smtClean="0"/>
              <a:t>41</a:t>
            </a:fld>
            <a:endParaRPr lang="en-US"/>
          </a:p>
        </p:txBody>
      </p:sp>
    </p:spTree>
    <p:extLst>
      <p:ext uri="{BB962C8B-B14F-4D97-AF65-F5344CB8AC3E}">
        <p14:creationId xmlns:p14="http://schemas.microsoft.com/office/powerpoint/2010/main" val="39529591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sz="3100" dirty="0" smtClean="0"/>
              <a:t>The mother of our big bang-the big “crunch” of matters/dark matters!</a:t>
            </a:r>
            <a:br>
              <a:rPr lang="en-US" sz="3100" dirty="0" smtClean="0"/>
            </a:br>
            <a:r>
              <a:rPr lang="en-US" sz="3600" dirty="0" smtClean="0"/>
              <a:t>- The Zion of our galaxies (</a:t>
            </a:r>
            <a:r>
              <a:rPr lang="en-US" sz="3600" dirty="0" err="1" smtClean="0"/>
              <a:t>Zolaxy</a:t>
            </a:r>
            <a:r>
              <a:rPr lang="en-US" sz="3600" dirty="0" smtClean="0"/>
              <a:t>)</a:t>
            </a:r>
            <a:endParaRPr lang="en-US" sz="3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752600"/>
            <a:ext cx="9067800" cy="6019800"/>
          </a:xfrm>
        </p:spPr>
      </p:pic>
      <p:sp>
        <p:nvSpPr>
          <p:cNvPr id="4" name="Slide Number Placeholder 3"/>
          <p:cNvSpPr>
            <a:spLocks noGrp="1"/>
          </p:cNvSpPr>
          <p:nvPr>
            <p:ph type="sldNum" sz="quarter" idx="12"/>
          </p:nvPr>
        </p:nvSpPr>
        <p:spPr/>
        <p:txBody>
          <a:bodyPr/>
          <a:lstStyle/>
          <a:p>
            <a:fld id="{756D720E-0E3D-48EF-B9AC-DDA268ED9872}" type="slidenum">
              <a:rPr lang="en-US" smtClean="0"/>
              <a:t>42</a:t>
            </a:fld>
            <a:endParaRPr lang="en-US"/>
          </a:p>
        </p:txBody>
      </p:sp>
    </p:spTree>
    <p:extLst>
      <p:ext uri="{BB962C8B-B14F-4D97-AF65-F5344CB8AC3E}">
        <p14:creationId xmlns:p14="http://schemas.microsoft.com/office/powerpoint/2010/main" val="13185777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The “dark matter”</a:t>
            </a:r>
            <a:endParaRPr lang="en-US" dirty="0"/>
          </a:p>
        </p:txBody>
      </p:sp>
      <p:sp>
        <p:nvSpPr>
          <p:cNvPr id="3" name="Content Placeholder 2"/>
          <p:cNvSpPr>
            <a:spLocks noGrp="1"/>
          </p:cNvSpPr>
          <p:nvPr>
            <p:ph idx="1"/>
          </p:nvPr>
        </p:nvSpPr>
        <p:spPr>
          <a:xfrm>
            <a:off x="0" y="685801"/>
            <a:ext cx="9144000" cy="1828800"/>
          </a:xfrm>
        </p:spPr>
        <p:txBody>
          <a:bodyPr>
            <a:normAutofit fontScale="92500" lnSpcReduction="20000"/>
          </a:bodyPr>
          <a:lstStyle/>
          <a:p>
            <a:r>
              <a:rPr lang="en-US" dirty="0"/>
              <a:t>27% “dark matter</a:t>
            </a:r>
            <a:r>
              <a:rPr lang="en-US" dirty="0" smtClean="0"/>
              <a:t>”, 68</a:t>
            </a:r>
            <a:r>
              <a:rPr lang="en-US" dirty="0"/>
              <a:t>% </a:t>
            </a:r>
            <a:r>
              <a:rPr lang="en-US" dirty="0" smtClean="0"/>
              <a:t>“dark” energy and 5</a:t>
            </a:r>
            <a:r>
              <a:rPr lang="en-US" dirty="0"/>
              <a:t>% </a:t>
            </a:r>
            <a:r>
              <a:rPr lang="en-US" dirty="0" smtClean="0"/>
              <a:t>normal matter source* NASA</a:t>
            </a:r>
            <a:endParaRPr lang="en-US" dirty="0"/>
          </a:p>
          <a:p>
            <a:r>
              <a:rPr lang="en-US" dirty="0" smtClean="0"/>
              <a:t>Neutrinos (They are Mass!) – dark matter/black hole</a:t>
            </a:r>
          </a:p>
          <a:p>
            <a:r>
              <a:rPr lang="en-US" dirty="0" smtClean="0"/>
              <a:t>Cosmic Rays/photons (They are Mass!)</a:t>
            </a:r>
            <a:endParaRPr lang="en-US" dirty="0"/>
          </a:p>
        </p:txBody>
      </p:sp>
      <p:sp>
        <p:nvSpPr>
          <p:cNvPr id="4" name="Slide Number Placeholder 3"/>
          <p:cNvSpPr>
            <a:spLocks noGrp="1"/>
          </p:cNvSpPr>
          <p:nvPr>
            <p:ph type="sldNum" sz="quarter" idx="12"/>
          </p:nvPr>
        </p:nvSpPr>
        <p:spPr/>
        <p:txBody>
          <a:bodyPr/>
          <a:lstStyle/>
          <a:p>
            <a:fld id="{756D720E-0E3D-48EF-B9AC-DDA268ED9872}" type="slidenum">
              <a:rPr lang="en-US" smtClean="0"/>
              <a:t>43</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2362200"/>
            <a:ext cx="5257799" cy="44958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62200"/>
            <a:ext cx="3886200" cy="4514850"/>
          </a:xfrm>
          <a:prstGeom prst="rect">
            <a:avLst/>
          </a:prstGeom>
        </p:spPr>
      </p:pic>
    </p:spTree>
    <p:extLst>
      <p:ext uri="{BB962C8B-B14F-4D97-AF65-F5344CB8AC3E}">
        <p14:creationId xmlns:p14="http://schemas.microsoft.com/office/powerpoint/2010/main" val="26741635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The “dark energy”</a:t>
            </a:r>
            <a:endParaRPr lang="en-US" dirty="0"/>
          </a:p>
        </p:txBody>
      </p:sp>
      <p:sp>
        <p:nvSpPr>
          <p:cNvPr id="3" name="Content Placeholder 2"/>
          <p:cNvSpPr>
            <a:spLocks noGrp="1"/>
          </p:cNvSpPr>
          <p:nvPr>
            <p:ph idx="1"/>
          </p:nvPr>
        </p:nvSpPr>
        <p:spPr>
          <a:xfrm>
            <a:off x="0" y="685800"/>
            <a:ext cx="9144000" cy="1219201"/>
          </a:xfrm>
        </p:spPr>
        <p:txBody>
          <a:bodyPr>
            <a:normAutofit/>
          </a:bodyPr>
          <a:lstStyle/>
          <a:p>
            <a:r>
              <a:rPr lang="en-US" dirty="0" smtClean="0"/>
              <a:t>The Emulsion power in Space!</a:t>
            </a:r>
          </a:p>
          <a:p>
            <a:r>
              <a:rPr lang="en-US" dirty="0" smtClean="0"/>
              <a:t>The energy associated with “dark matter”</a:t>
            </a:r>
          </a:p>
          <a:p>
            <a:endParaRPr lang="en-US" dirty="0"/>
          </a:p>
        </p:txBody>
      </p:sp>
      <p:sp>
        <p:nvSpPr>
          <p:cNvPr id="4" name="Slide Number Placeholder 3"/>
          <p:cNvSpPr>
            <a:spLocks noGrp="1"/>
          </p:cNvSpPr>
          <p:nvPr>
            <p:ph type="sldNum" sz="quarter" idx="12"/>
          </p:nvPr>
        </p:nvSpPr>
        <p:spPr/>
        <p:txBody>
          <a:bodyPr/>
          <a:lstStyle/>
          <a:p>
            <a:fld id="{756D720E-0E3D-48EF-B9AC-DDA268ED9872}" type="slidenum">
              <a:rPr lang="en-US" smtClean="0"/>
              <a:t>44</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752600"/>
            <a:ext cx="4724400" cy="51054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150" y="1752600"/>
            <a:ext cx="4514850" cy="5105400"/>
          </a:xfrm>
          <a:prstGeom prst="rect">
            <a:avLst/>
          </a:prstGeom>
        </p:spPr>
      </p:pic>
    </p:spTree>
    <p:extLst>
      <p:ext uri="{BB962C8B-B14F-4D97-AF65-F5344CB8AC3E}">
        <p14:creationId xmlns:p14="http://schemas.microsoft.com/office/powerpoint/2010/main" val="1178976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57200"/>
          </a:xfrm>
        </p:spPr>
        <p:txBody>
          <a:bodyPr>
            <a:normAutofit/>
          </a:bodyPr>
          <a:lstStyle/>
          <a:p>
            <a:r>
              <a:rPr lang="en-US" sz="2400" dirty="0" smtClean="0"/>
              <a:t>E=MC²</a:t>
            </a:r>
            <a:endParaRPr lang="en-US" sz="2400" dirty="0"/>
          </a:p>
        </p:txBody>
      </p:sp>
      <p:sp>
        <p:nvSpPr>
          <p:cNvPr id="3" name="Content Placeholder 2"/>
          <p:cNvSpPr>
            <a:spLocks noGrp="1"/>
          </p:cNvSpPr>
          <p:nvPr>
            <p:ph idx="1"/>
          </p:nvPr>
        </p:nvSpPr>
        <p:spPr>
          <a:xfrm>
            <a:off x="0" y="304800"/>
            <a:ext cx="9144000" cy="5181600"/>
          </a:xfrm>
        </p:spPr>
        <p:txBody>
          <a:bodyPr>
            <a:normAutofit fontScale="92500" lnSpcReduction="10000"/>
          </a:bodyPr>
          <a:lstStyle/>
          <a:p>
            <a:r>
              <a:rPr lang="en-US" sz="2400" dirty="0" smtClean="0"/>
              <a:t>The universe is an enclosed system where nothing exists outside. </a:t>
            </a:r>
          </a:p>
          <a:p>
            <a:r>
              <a:rPr lang="en-US" sz="2400" dirty="0" smtClean="0"/>
              <a:t>Given the open space within, </a:t>
            </a:r>
            <a:r>
              <a:rPr lang="en-US" b="1" dirty="0" smtClean="0"/>
              <a:t>the little “loss or gain” of mass/energy in space happens continuously which is “absolute” with Newtonian “Certainty” !</a:t>
            </a:r>
          </a:p>
          <a:p>
            <a:r>
              <a:rPr lang="en-US" sz="2400" dirty="0"/>
              <a:t>T</a:t>
            </a:r>
            <a:r>
              <a:rPr lang="en-US" sz="2400" dirty="0" smtClean="0"/>
              <a:t>he changing of mass/energy will lead to the changing of velocity (Colorful or WOW effects) </a:t>
            </a:r>
          </a:p>
          <a:p>
            <a:r>
              <a:rPr lang="en-US" b="1" dirty="0" smtClean="0"/>
              <a:t>The velocity or “time-scaled” process is the result from such said mass/energy’s changing; it is not the other way around! </a:t>
            </a:r>
          </a:p>
          <a:p>
            <a:r>
              <a:rPr lang="en-US" b="1" dirty="0" smtClean="0"/>
              <a:t>How and where we look at “time-scaled” process is “</a:t>
            </a:r>
            <a:r>
              <a:rPr lang="en-US" b="1" dirty="0" err="1" smtClean="0"/>
              <a:t>irreverestic</a:t>
            </a:r>
            <a:r>
              <a:rPr lang="en-US" b="1" dirty="0" smtClean="0"/>
              <a:t>” to the “loss or gain” of mass/energy  </a:t>
            </a:r>
          </a:p>
          <a:p>
            <a:r>
              <a:rPr lang="en-US" dirty="0" smtClean="0"/>
              <a:t>The space is just a void</a:t>
            </a:r>
            <a:endParaRPr lang="en-US" dirty="0"/>
          </a:p>
        </p:txBody>
      </p:sp>
      <p:sp>
        <p:nvSpPr>
          <p:cNvPr id="4" name="Slide Number Placeholder 3"/>
          <p:cNvSpPr>
            <a:spLocks noGrp="1"/>
          </p:cNvSpPr>
          <p:nvPr>
            <p:ph type="sldNum" sz="quarter" idx="12"/>
          </p:nvPr>
        </p:nvSpPr>
        <p:spPr/>
        <p:txBody>
          <a:bodyPr/>
          <a:lstStyle/>
          <a:p>
            <a:fld id="{756D720E-0E3D-48EF-B9AC-DDA268ED9872}" type="slidenum">
              <a:rPr lang="en-US" smtClean="0"/>
              <a:t>45</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4876800"/>
            <a:ext cx="5029200" cy="1981200"/>
          </a:xfrm>
          <a:prstGeom prst="rect">
            <a:avLst/>
          </a:prstGeom>
        </p:spPr>
      </p:pic>
    </p:spTree>
    <p:extLst>
      <p:ext uri="{BB962C8B-B14F-4D97-AF65-F5344CB8AC3E}">
        <p14:creationId xmlns:p14="http://schemas.microsoft.com/office/powerpoint/2010/main" val="28981169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dirty="0" smtClean="0"/>
              <a:t>The fountain </a:t>
            </a:r>
            <a:r>
              <a:rPr lang="en-US" dirty="0"/>
              <a:t>of </a:t>
            </a:r>
            <a:r>
              <a:rPr lang="en-US" dirty="0">
                <a:solidFill>
                  <a:srgbClr val="FF0000"/>
                </a:solidFill>
              </a:rPr>
              <a:t>certainty</a:t>
            </a:r>
            <a:r>
              <a:rPr lang="en-US" dirty="0"/>
              <a:t> </a:t>
            </a:r>
          </a:p>
        </p:txBody>
      </p:sp>
      <p:sp>
        <p:nvSpPr>
          <p:cNvPr id="3" name="Content Placeholder 2"/>
          <p:cNvSpPr>
            <a:spLocks noGrp="1"/>
          </p:cNvSpPr>
          <p:nvPr>
            <p:ph idx="1"/>
          </p:nvPr>
        </p:nvSpPr>
        <p:spPr>
          <a:xfrm>
            <a:off x="0" y="457200"/>
            <a:ext cx="9144000" cy="4952999"/>
          </a:xfrm>
        </p:spPr>
        <p:txBody>
          <a:bodyPr>
            <a:normAutofit fontScale="85000" lnSpcReduction="20000"/>
          </a:bodyPr>
          <a:lstStyle/>
          <a:p>
            <a:r>
              <a:rPr lang="en-US" dirty="0" smtClean="0"/>
              <a:t>The loss/gain of mass/energy in </a:t>
            </a:r>
            <a:r>
              <a:rPr lang="en-US" dirty="0"/>
              <a:t>a </a:t>
            </a:r>
            <a:r>
              <a:rPr lang="en-US" dirty="0" smtClean="0"/>
              <a:t>void/space is </a:t>
            </a:r>
            <a:r>
              <a:rPr lang="en-US" dirty="0" smtClean="0">
                <a:solidFill>
                  <a:srgbClr val="FF0000"/>
                </a:solidFill>
              </a:rPr>
              <a:t>ABSOLUTE! e.g. in our universe.</a:t>
            </a:r>
          </a:p>
          <a:p>
            <a:r>
              <a:rPr lang="en-US" dirty="0" smtClean="0"/>
              <a:t>The </a:t>
            </a:r>
            <a:r>
              <a:rPr lang="en-US" dirty="0"/>
              <a:t>velocity or “time-scaled” process is the result from such said mass/energy’s changing; it is not the other way around! </a:t>
            </a:r>
            <a:endParaRPr lang="en-US" dirty="0" smtClean="0"/>
          </a:p>
          <a:p>
            <a:r>
              <a:rPr lang="en-US" dirty="0" smtClean="0"/>
              <a:t>The </a:t>
            </a:r>
            <a:r>
              <a:rPr lang="en-US" dirty="0" smtClean="0">
                <a:solidFill>
                  <a:srgbClr val="FF0000"/>
                </a:solidFill>
              </a:rPr>
              <a:t>artificial </a:t>
            </a:r>
            <a:r>
              <a:rPr lang="en-US" dirty="0">
                <a:solidFill>
                  <a:srgbClr val="FF0000"/>
                </a:solidFill>
              </a:rPr>
              <a:t>time</a:t>
            </a:r>
            <a:r>
              <a:rPr lang="en-US" dirty="0"/>
              <a:t> is </a:t>
            </a:r>
            <a:r>
              <a:rPr lang="en-US" dirty="0">
                <a:solidFill>
                  <a:srgbClr val="FF0000"/>
                </a:solidFill>
              </a:rPr>
              <a:t>irrelevant</a:t>
            </a:r>
            <a:r>
              <a:rPr lang="en-US" dirty="0"/>
              <a:t> to mass/energy changing. </a:t>
            </a:r>
            <a:endParaRPr lang="en-US" dirty="0" smtClean="0"/>
          </a:p>
          <a:p>
            <a:r>
              <a:rPr lang="en-US" dirty="0" smtClean="0">
                <a:solidFill>
                  <a:srgbClr val="FF0000"/>
                </a:solidFill>
              </a:rPr>
              <a:t>No particle </a:t>
            </a:r>
            <a:r>
              <a:rPr lang="en-US" dirty="0"/>
              <a:t>can </a:t>
            </a:r>
            <a:r>
              <a:rPr lang="en-US" dirty="0" smtClean="0"/>
              <a:t>exist </a:t>
            </a:r>
            <a:r>
              <a:rPr lang="en-US" dirty="0"/>
              <a:t>in the </a:t>
            </a:r>
            <a:r>
              <a:rPr lang="en-US" dirty="0">
                <a:solidFill>
                  <a:srgbClr val="FF0000"/>
                </a:solidFill>
              </a:rPr>
              <a:t>state of “rest”</a:t>
            </a:r>
            <a:r>
              <a:rPr lang="en-US" dirty="0"/>
              <a:t>. </a:t>
            </a:r>
            <a:endParaRPr lang="en-US" dirty="0" smtClean="0"/>
          </a:p>
          <a:p>
            <a:r>
              <a:rPr lang="en-US" dirty="0" smtClean="0"/>
              <a:t>The </a:t>
            </a:r>
            <a:r>
              <a:rPr lang="en-US" dirty="0"/>
              <a:t>mass </a:t>
            </a:r>
            <a:r>
              <a:rPr lang="en-US" dirty="0" smtClean="0"/>
              <a:t>in </a:t>
            </a:r>
            <a:r>
              <a:rPr lang="en-US" dirty="0"/>
              <a:t>different state is </a:t>
            </a:r>
            <a:r>
              <a:rPr lang="en-US" dirty="0" smtClean="0"/>
              <a:t>“</a:t>
            </a:r>
            <a:r>
              <a:rPr lang="en-US" dirty="0"/>
              <a:t>absolute” with Newtonian “certainty”.  </a:t>
            </a:r>
            <a:endParaRPr lang="en-US" dirty="0" smtClean="0"/>
          </a:p>
          <a:p>
            <a:r>
              <a:rPr lang="en-US" dirty="0" smtClean="0"/>
              <a:t>The </a:t>
            </a:r>
            <a:r>
              <a:rPr lang="en-US" dirty="0"/>
              <a:t>insertion of “</a:t>
            </a:r>
            <a:r>
              <a:rPr lang="en-US" dirty="0">
                <a:solidFill>
                  <a:srgbClr val="FF0000"/>
                </a:solidFill>
              </a:rPr>
              <a:t>rest mass</a:t>
            </a:r>
            <a:r>
              <a:rPr lang="en-US" dirty="0"/>
              <a:t>” fundamentally “</a:t>
            </a:r>
            <a:r>
              <a:rPr lang="en-US" dirty="0" err="1">
                <a:solidFill>
                  <a:srgbClr val="FF0000"/>
                </a:solidFill>
              </a:rPr>
              <a:t>shaketivitize</a:t>
            </a:r>
            <a:r>
              <a:rPr lang="en-US" dirty="0"/>
              <a:t>” the </a:t>
            </a:r>
            <a:r>
              <a:rPr lang="en-US" dirty="0">
                <a:solidFill>
                  <a:srgbClr val="FF0000"/>
                </a:solidFill>
              </a:rPr>
              <a:t>Newtonian physics </a:t>
            </a:r>
            <a:r>
              <a:rPr lang="en-US" dirty="0"/>
              <a:t>and lands many bright minds in a fantasy world of </a:t>
            </a:r>
            <a:r>
              <a:rPr lang="en-US" dirty="0">
                <a:solidFill>
                  <a:srgbClr val="FF0000"/>
                </a:solidFill>
              </a:rPr>
              <a:t>“uncertainty”.   </a:t>
            </a:r>
            <a:endParaRPr lang="en-US" dirty="0" smtClean="0">
              <a:solidFill>
                <a:srgbClr val="FF0000"/>
              </a:solidFill>
            </a:endParaRPr>
          </a:p>
          <a:p>
            <a:r>
              <a:rPr lang="en-US" dirty="0" smtClean="0"/>
              <a:t>To </a:t>
            </a:r>
            <a:r>
              <a:rPr lang="en-US" dirty="0">
                <a:solidFill>
                  <a:srgbClr val="FF0000"/>
                </a:solidFill>
              </a:rPr>
              <a:t>assign</a:t>
            </a:r>
            <a:r>
              <a:rPr lang="en-US" dirty="0"/>
              <a:t> a </a:t>
            </a:r>
            <a:r>
              <a:rPr lang="en-US" dirty="0">
                <a:solidFill>
                  <a:srgbClr val="FF0000"/>
                </a:solidFill>
              </a:rPr>
              <a:t>number</a:t>
            </a:r>
            <a:r>
              <a:rPr lang="en-US" dirty="0"/>
              <a:t> value </a:t>
            </a:r>
            <a:r>
              <a:rPr lang="en-US" dirty="0">
                <a:solidFill>
                  <a:srgbClr val="FF0000"/>
                </a:solidFill>
              </a:rPr>
              <a:t>e.g. zero</a:t>
            </a:r>
            <a:r>
              <a:rPr lang="en-US" dirty="0"/>
              <a:t> to a </a:t>
            </a:r>
            <a:r>
              <a:rPr lang="en-US" dirty="0">
                <a:solidFill>
                  <a:srgbClr val="FF0000"/>
                </a:solidFill>
              </a:rPr>
              <a:t>fabricated concept </a:t>
            </a:r>
            <a:r>
              <a:rPr lang="en-US" dirty="0"/>
              <a:t>of “rest mass” further </a:t>
            </a:r>
            <a:r>
              <a:rPr lang="en-US" dirty="0">
                <a:solidFill>
                  <a:srgbClr val="FF0000"/>
                </a:solidFill>
              </a:rPr>
              <a:t>drowns</a:t>
            </a:r>
            <a:r>
              <a:rPr lang="en-US" dirty="0"/>
              <a:t> everyone who is near to it. </a:t>
            </a: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756D720E-0E3D-48EF-B9AC-DDA268ED9872}" type="slidenum">
              <a:rPr lang="en-US" smtClean="0"/>
              <a:t>46</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210175"/>
            <a:ext cx="9144000" cy="1647825"/>
          </a:xfrm>
          <a:prstGeom prst="rect">
            <a:avLst/>
          </a:prstGeom>
        </p:spPr>
      </p:pic>
    </p:spTree>
    <p:extLst>
      <p:ext uri="{BB962C8B-B14F-4D97-AF65-F5344CB8AC3E}">
        <p14:creationId xmlns:p14="http://schemas.microsoft.com/office/powerpoint/2010/main" val="42544368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a:bodyPr>
          <a:lstStyle/>
          <a:p>
            <a:r>
              <a:rPr lang="en-US" sz="2800" dirty="0" smtClean="0">
                <a:solidFill>
                  <a:srgbClr val="FF0000"/>
                </a:solidFill>
              </a:rPr>
              <a:t>The Mass/Energy Evolution</a:t>
            </a:r>
            <a:endParaRPr lang="en-US" sz="2800" dirty="0">
              <a:solidFill>
                <a:srgbClr val="FF0000"/>
              </a:solidFill>
            </a:endParaRPr>
          </a:p>
        </p:txBody>
      </p:sp>
      <p:sp>
        <p:nvSpPr>
          <p:cNvPr id="3" name="Content Placeholder 2"/>
          <p:cNvSpPr>
            <a:spLocks noGrp="1"/>
          </p:cNvSpPr>
          <p:nvPr>
            <p:ph idx="1"/>
          </p:nvPr>
        </p:nvSpPr>
        <p:spPr>
          <a:xfrm>
            <a:off x="0" y="685800"/>
            <a:ext cx="9144000" cy="6172200"/>
          </a:xfrm>
        </p:spPr>
        <p:txBody>
          <a:bodyPr>
            <a:normAutofit lnSpcReduction="10000"/>
          </a:bodyPr>
          <a:lstStyle/>
          <a:p>
            <a:r>
              <a:rPr lang="en-US" sz="3900" dirty="0" smtClean="0"/>
              <a:t>E </a:t>
            </a:r>
            <a:r>
              <a:rPr lang="en-US" sz="2600" dirty="0" err="1" smtClean="0"/>
              <a:t>bigbang</a:t>
            </a:r>
            <a:r>
              <a:rPr lang="en-US" dirty="0" smtClean="0"/>
              <a:t>= </a:t>
            </a:r>
            <a:r>
              <a:rPr lang="en-US" sz="3900" dirty="0" smtClean="0"/>
              <a:t>E </a:t>
            </a:r>
            <a:r>
              <a:rPr lang="en-US" sz="2200" dirty="0" smtClean="0"/>
              <a:t>kinetic energy </a:t>
            </a:r>
            <a:r>
              <a:rPr lang="en-US" dirty="0" smtClean="0"/>
              <a:t>+ </a:t>
            </a:r>
            <a:r>
              <a:rPr lang="en-US" sz="3900" dirty="0" smtClean="0"/>
              <a:t>E </a:t>
            </a:r>
            <a:r>
              <a:rPr lang="en-US" sz="2200" dirty="0" smtClean="0"/>
              <a:t>positional energy</a:t>
            </a:r>
          </a:p>
          <a:p>
            <a:r>
              <a:rPr lang="en-US" dirty="0"/>
              <a:t>The </a:t>
            </a:r>
            <a:r>
              <a:rPr lang="en-US" dirty="0">
                <a:solidFill>
                  <a:srgbClr val="FF0000"/>
                </a:solidFill>
              </a:rPr>
              <a:t>Destiny</a:t>
            </a:r>
            <a:r>
              <a:rPr lang="en-US" dirty="0"/>
              <a:t> of </a:t>
            </a:r>
            <a:r>
              <a:rPr lang="en-US" dirty="0">
                <a:solidFill>
                  <a:srgbClr val="FF0000"/>
                </a:solidFill>
              </a:rPr>
              <a:t>kinetic</a:t>
            </a:r>
            <a:r>
              <a:rPr lang="en-US" dirty="0"/>
              <a:t> energy → </a:t>
            </a:r>
            <a:r>
              <a:rPr lang="en-US" dirty="0">
                <a:solidFill>
                  <a:srgbClr val="FF0000"/>
                </a:solidFill>
              </a:rPr>
              <a:t>positional</a:t>
            </a:r>
            <a:r>
              <a:rPr lang="en-US" dirty="0"/>
              <a:t> energy; the </a:t>
            </a:r>
            <a:r>
              <a:rPr lang="en-US" dirty="0" smtClean="0">
                <a:solidFill>
                  <a:srgbClr val="FF0000"/>
                </a:solidFill>
              </a:rPr>
              <a:t>Destiny</a:t>
            </a:r>
            <a:r>
              <a:rPr lang="en-US" dirty="0" smtClean="0"/>
              <a:t> </a:t>
            </a:r>
            <a:r>
              <a:rPr lang="en-US" dirty="0"/>
              <a:t>of </a:t>
            </a:r>
            <a:r>
              <a:rPr lang="en-US" dirty="0">
                <a:solidFill>
                  <a:srgbClr val="FF0000"/>
                </a:solidFill>
              </a:rPr>
              <a:t>positional</a:t>
            </a:r>
            <a:r>
              <a:rPr lang="en-US" dirty="0"/>
              <a:t> energy → </a:t>
            </a:r>
            <a:r>
              <a:rPr lang="en-US" dirty="0">
                <a:solidFill>
                  <a:srgbClr val="FF0000"/>
                </a:solidFill>
              </a:rPr>
              <a:t>kinetic</a:t>
            </a:r>
            <a:r>
              <a:rPr lang="en-US" dirty="0"/>
              <a:t> energy. </a:t>
            </a:r>
          </a:p>
          <a:p>
            <a:r>
              <a:rPr lang="en-US" dirty="0" smtClean="0"/>
              <a:t>The </a:t>
            </a:r>
            <a:r>
              <a:rPr lang="en-US" dirty="0" smtClean="0">
                <a:solidFill>
                  <a:srgbClr val="FF0000"/>
                </a:solidFill>
              </a:rPr>
              <a:t>Destiny</a:t>
            </a:r>
            <a:r>
              <a:rPr lang="en-US" dirty="0" smtClean="0"/>
              <a:t> </a:t>
            </a:r>
            <a:r>
              <a:rPr lang="en-US" dirty="0"/>
              <a:t>of a </a:t>
            </a:r>
            <a:r>
              <a:rPr lang="en-US" dirty="0">
                <a:solidFill>
                  <a:srgbClr val="FF0000"/>
                </a:solidFill>
              </a:rPr>
              <a:t>single</a:t>
            </a:r>
            <a:r>
              <a:rPr lang="en-US" dirty="0"/>
              <a:t> photon → "</a:t>
            </a:r>
            <a:r>
              <a:rPr lang="en-US" dirty="0">
                <a:solidFill>
                  <a:srgbClr val="FF0000"/>
                </a:solidFill>
              </a:rPr>
              <a:t>marry</a:t>
            </a:r>
            <a:r>
              <a:rPr lang="en-US" dirty="0"/>
              <a:t>" another </a:t>
            </a:r>
            <a:r>
              <a:rPr lang="en-US" dirty="0" smtClean="0"/>
              <a:t>photon; </a:t>
            </a:r>
            <a:r>
              <a:rPr lang="en-US" dirty="0"/>
              <a:t>the </a:t>
            </a:r>
            <a:r>
              <a:rPr lang="en-US" dirty="0" smtClean="0">
                <a:solidFill>
                  <a:srgbClr val="FF0000"/>
                </a:solidFill>
              </a:rPr>
              <a:t>Destiny</a:t>
            </a:r>
            <a:r>
              <a:rPr lang="en-US" dirty="0" smtClean="0"/>
              <a:t> </a:t>
            </a:r>
            <a:r>
              <a:rPr lang="en-US" dirty="0"/>
              <a:t>of "</a:t>
            </a:r>
            <a:r>
              <a:rPr lang="en-US" dirty="0">
                <a:solidFill>
                  <a:srgbClr val="FF0000"/>
                </a:solidFill>
              </a:rPr>
              <a:t>married</a:t>
            </a:r>
            <a:r>
              <a:rPr lang="en-US" dirty="0"/>
              <a:t>" </a:t>
            </a:r>
            <a:r>
              <a:rPr lang="en-US" dirty="0" smtClean="0"/>
              <a:t>photons → </a:t>
            </a:r>
            <a:r>
              <a:rPr lang="en-US" dirty="0">
                <a:solidFill>
                  <a:srgbClr val="FF0000"/>
                </a:solidFill>
              </a:rPr>
              <a:t>separated</a:t>
            </a:r>
            <a:r>
              <a:rPr lang="en-US" dirty="0"/>
              <a:t> from its partner. </a:t>
            </a:r>
            <a:endParaRPr lang="en-US" dirty="0" smtClean="0"/>
          </a:p>
          <a:p>
            <a:r>
              <a:rPr lang="en-US" dirty="0" smtClean="0"/>
              <a:t>The big bang’s </a:t>
            </a:r>
            <a:r>
              <a:rPr lang="en-US" b="1" dirty="0" smtClean="0"/>
              <a:t>Photons (emulsion/bonding)</a:t>
            </a:r>
            <a:r>
              <a:rPr lang="en-US" dirty="0" smtClean="0"/>
              <a:t>→ </a:t>
            </a:r>
            <a:r>
              <a:rPr lang="en-US" b="1" dirty="0" smtClean="0"/>
              <a:t>neutrino &amp; electron </a:t>
            </a:r>
            <a:r>
              <a:rPr lang="en-US" dirty="0" smtClean="0"/>
              <a:t>→ </a:t>
            </a:r>
            <a:r>
              <a:rPr lang="en-US" b="1" dirty="0" smtClean="0"/>
              <a:t>protons &amp; neutrons</a:t>
            </a:r>
            <a:r>
              <a:rPr lang="en-US" dirty="0" smtClean="0"/>
              <a:t>/primordial nucleons formation </a:t>
            </a:r>
          </a:p>
          <a:p>
            <a:r>
              <a:rPr lang="en-US" dirty="0" smtClean="0"/>
              <a:t>The “initial” /or unstable nucleus’s decay → </a:t>
            </a:r>
            <a:r>
              <a:rPr lang="en-US" b="1" dirty="0" smtClean="0"/>
              <a:t>dark matter/neutrino</a:t>
            </a:r>
            <a:r>
              <a:rPr lang="en-US" dirty="0" smtClean="0"/>
              <a:t> →</a:t>
            </a:r>
            <a:r>
              <a:rPr lang="el-GR" b="1" dirty="0" smtClean="0"/>
              <a:t>β </a:t>
            </a:r>
            <a:r>
              <a:rPr lang="en-US" b="1" dirty="0" smtClean="0"/>
              <a:t>decay </a:t>
            </a:r>
            <a:r>
              <a:rPr lang="en-US" dirty="0" smtClean="0"/>
              <a:t>→</a:t>
            </a:r>
            <a:r>
              <a:rPr lang="en-US" b="1" dirty="0" smtClean="0"/>
              <a:t>electric activities/x-rays and </a:t>
            </a:r>
            <a:r>
              <a:rPr lang="el-GR" b="1" dirty="0" smtClean="0"/>
              <a:t>λ </a:t>
            </a:r>
            <a:r>
              <a:rPr lang="en-US" b="1" dirty="0" smtClean="0"/>
              <a:t>ray bursts  </a:t>
            </a:r>
          </a:p>
        </p:txBody>
      </p:sp>
      <p:sp>
        <p:nvSpPr>
          <p:cNvPr id="4" name="Slide Number Placeholder 3"/>
          <p:cNvSpPr>
            <a:spLocks noGrp="1"/>
          </p:cNvSpPr>
          <p:nvPr>
            <p:ph type="sldNum" sz="quarter" idx="12"/>
          </p:nvPr>
        </p:nvSpPr>
        <p:spPr/>
        <p:txBody>
          <a:bodyPr/>
          <a:lstStyle/>
          <a:p>
            <a:fld id="{756D720E-0E3D-48EF-B9AC-DDA268ED9872}" type="slidenum">
              <a:rPr lang="en-US" smtClean="0"/>
              <a:t>47</a:t>
            </a:fld>
            <a:endParaRPr lang="en-US"/>
          </a:p>
        </p:txBody>
      </p:sp>
    </p:spTree>
    <p:extLst>
      <p:ext uri="{BB962C8B-B14F-4D97-AF65-F5344CB8AC3E}">
        <p14:creationId xmlns:p14="http://schemas.microsoft.com/office/powerpoint/2010/main" val="22631717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rmAutofit fontScale="90000"/>
          </a:bodyPr>
          <a:lstStyle/>
          <a:p>
            <a:r>
              <a:rPr lang="en-US" dirty="0" smtClean="0"/>
              <a:t>You</a:t>
            </a:r>
            <a:endParaRPr lang="en-US" dirty="0"/>
          </a:p>
        </p:txBody>
      </p:sp>
      <p:sp>
        <p:nvSpPr>
          <p:cNvPr id="3" name="Content Placeholder 2"/>
          <p:cNvSpPr>
            <a:spLocks noGrp="1"/>
          </p:cNvSpPr>
          <p:nvPr>
            <p:ph idx="1"/>
          </p:nvPr>
        </p:nvSpPr>
        <p:spPr>
          <a:xfrm>
            <a:off x="304800" y="609600"/>
            <a:ext cx="8229600" cy="1447800"/>
          </a:xfrm>
        </p:spPr>
        <p:txBody>
          <a:bodyPr>
            <a:normAutofit fontScale="85000" lnSpcReduction="20000"/>
          </a:bodyPr>
          <a:lstStyle/>
          <a:p>
            <a:r>
              <a:rPr lang="en-US" dirty="0" smtClean="0"/>
              <a:t>The radiation/photon → dark matter/neutrino →visible matter/inorganic matter →organic matter → you → collapse →pre big bang dark mass/neutrino →big bang→→→you again! </a:t>
            </a:r>
            <a:endParaRPr lang="en-US" dirty="0"/>
          </a:p>
        </p:txBody>
      </p:sp>
      <p:sp>
        <p:nvSpPr>
          <p:cNvPr id="4" name="Slide Number Placeholder 3"/>
          <p:cNvSpPr>
            <a:spLocks noGrp="1"/>
          </p:cNvSpPr>
          <p:nvPr>
            <p:ph type="sldNum" sz="quarter" idx="12"/>
          </p:nvPr>
        </p:nvSpPr>
        <p:spPr/>
        <p:txBody>
          <a:bodyPr/>
          <a:lstStyle/>
          <a:p>
            <a:fld id="{756D720E-0E3D-48EF-B9AC-DDA268ED9872}" type="slidenum">
              <a:rPr lang="en-US" smtClean="0"/>
              <a:t>48</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082" y="1981200"/>
            <a:ext cx="5882918" cy="4953000"/>
          </a:xfrm>
          <a:prstGeom prst="rect">
            <a:avLst/>
          </a:prstGeom>
        </p:spPr>
      </p:pic>
    </p:spTree>
    <p:extLst>
      <p:ext uri="{BB962C8B-B14F-4D97-AF65-F5344CB8AC3E}">
        <p14:creationId xmlns:p14="http://schemas.microsoft.com/office/powerpoint/2010/main" val="11698892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Autofit/>
          </a:bodyPr>
          <a:lstStyle/>
          <a:p>
            <a:r>
              <a:rPr lang="en-US" sz="2800" dirty="0"/>
              <a:t>The mechanism of our universe is ridiculously simple!</a:t>
            </a:r>
            <a:br>
              <a:rPr lang="en-US" sz="2800" dirty="0"/>
            </a:br>
            <a:endParaRPr lang="en-US" sz="2800" dirty="0"/>
          </a:p>
        </p:txBody>
      </p:sp>
      <p:sp>
        <p:nvSpPr>
          <p:cNvPr id="3" name="Content Placeholder 2"/>
          <p:cNvSpPr>
            <a:spLocks noGrp="1"/>
          </p:cNvSpPr>
          <p:nvPr>
            <p:ph idx="1"/>
          </p:nvPr>
        </p:nvSpPr>
        <p:spPr>
          <a:xfrm>
            <a:off x="457200" y="609601"/>
            <a:ext cx="8229600" cy="2971800"/>
          </a:xfrm>
        </p:spPr>
        <p:txBody>
          <a:bodyPr>
            <a:normAutofit lnSpcReduction="10000"/>
          </a:bodyPr>
          <a:lstStyle/>
          <a:p>
            <a:r>
              <a:rPr lang="en-US" dirty="0"/>
              <a:t>As John Wheeler once said, "Some principle uniquely right and uniquely simple must, when one knows it, be also so obvious that it is clear that the universe is built, and must be built, in such and such a way and that it could not possibly be otherwise</a:t>
            </a:r>
            <a:r>
              <a:rPr lang="en-US" dirty="0" smtClean="0"/>
              <a:t>.”</a:t>
            </a:r>
            <a:endParaRPr lang="en-US" dirty="0"/>
          </a:p>
          <a:p>
            <a:endParaRPr lang="en-US" dirty="0"/>
          </a:p>
        </p:txBody>
      </p:sp>
      <p:sp>
        <p:nvSpPr>
          <p:cNvPr id="4" name="Slide Number Placeholder 3"/>
          <p:cNvSpPr>
            <a:spLocks noGrp="1"/>
          </p:cNvSpPr>
          <p:nvPr>
            <p:ph type="sldNum" sz="quarter" idx="12"/>
          </p:nvPr>
        </p:nvSpPr>
        <p:spPr/>
        <p:txBody>
          <a:bodyPr/>
          <a:lstStyle/>
          <a:p>
            <a:fld id="{756D720E-0E3D-48EF-B9AC-DDA268ED9872}" type="slidenum">
              <a:rPr lang="en-US" smtClean="0"/>
              <a:t>49</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76600"/>
            <a:ext cx="9144000" cy="3962400"/>
          </a:xfrm>
          <a:prstGeom prst="rect">
            <a:avLst/>
          </a:prstGeom>
        </p:spPr>
      </p:pic>
    </p:spTree>
    <p:extLst>
      <p:ext uri="{BB962C8B-B14F-4D97-AF65-F5344CB8AC3E}">
        <p14:creationId xmlns:p14="http://schemas.microsoft.com/office/powerpoint/2010/main" val="3054445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sz="4800" dirty="0" smtClean="0">
                <a:solidFill>
                  <a:schemeClr val="accent1">
                    <a:lumMod val="75000"/>
                  </a:schemeClr>
                </a:solidFill>
              </a:rPr>
              <a:t>The mechanical talk </a:t>
            </a: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756D720E-0E3D-48EF-B9AC-DDA268ED9872}" type="slidenum">
              <a:rPr lang="en-US" smtClean="0"/>
              <a:t>5</a:t>
            </a:fld>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 y="695325"/>
            <a:ext cx="4699000" cy="6162675"/>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4572001"/>
            <a:ext cx="4419600" cy="22860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0" y="685800"/>
            <a:ext cx="4445000" cy="3886200"/>
          </a:xfrm>
          <a:prstGeom prst="rect">
            <a:avLst/>
          </a:prstGeom>
        </p:spPr>
      </p:pic>
    </p:spTree>
    <p:extLst>
      <p:ext uri="{BB962C8B-B14F-4D97-AF65-F5344CB8AC3E}">
        <p14:creationId xmlns:p14="http://schemas.microsoft.com/office/powerpoint/2010/main" val="13459902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solidFill>
                  <a:schemeClr val="tx2">
                    <a:lumMod val="60000"/>
                    <a:lumOff val="40000"/>
                  </a:schemeClr>
                </a:solidFill>
              </a:rPr>
              <a:t>Our beautiful universe!- </a:t>
            </a:r>
            <a:r>
              <a:rPr lang="en-US" dirty="0" smtClean="0">
                <a:solidFill>
                  <a:srgbClr val="C00000"/>
                </a:solidFill>
              </a:rPr>
              <a:t>r4b.us</a:t>
            </a:r>
            <a:endParaRPr lang="en-US" dirty="0">
              <a:solidFill>
                <a:srgbClr val="C00000"/>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609600"/>
            <a:ext cx="9372600" cy="6477000"/>
          </a:xfrm>
        </p:spPr>
      </p:pic>
      <p:sp>
        <p:nvSpPr>
          <p:cNvPr id="4" name="Slide Number Placeholder 3"/>
          <p:cNvSpPr>
            <a:spLocks noGrp="1"/>
          </p:cNvSpPr>
          <p:nvPr>
            <p:ph type="sldNum" sz="quarter" idx="12"/>
          </p:nvPr>
        </p:nvSpPr>
        <p:spPr/>
        <p:txBody>
          <a:bodyPr/>
          <a:lstStyle/>
          <a:p>
            <a:fld id="{756D720E-0E3D-48EF-B9AC-DDA268ED9872}" type="slidenum">
              <a:rPr lang="en-US" smtClean="0"/>
              <a:t>50</a:t>
            </a:fld>
            <a:endParaRPr lang="en-US"/>
          </a:p>
        </p:txBody>
      </p:sp>
    </p:spTree>
    <p:extLst>
      <p:ext uri="{BB962C8B-B14F-4D97-AF65-F5344CB8AC3E}">
        <p14:creationId xmlns:p14="http://schemas.microsoft.com/office/powerpoint/2010/main" val="138287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fontScale="90000"/>
          </a:bodyPr>
          <a:lstStyle/>
          <a:p>
            <a:r>
              <a:rPr lang="en-US" dirty="0" smtClean="0">
                <a:solidFill>
                  <a:srgbClr val="FF0000"/>
                </a:solidFill>
              </a:rPr>
              <a:t>Neutrino</a:t>
            </a:r>
            <a:r>
              <a:rPr lang="en-US" dirty="0" smtClean="0"/>
              <a:t> is the Immediate product of Gamma Ray </a:t>
            </a:r>
            <a:r>
              <a:rPr lang="en-US" dirty="0" smtClean="0">
                <a:solidFill>
                  <a:srgbClr val="FF0000"/>
                </a:solidFill>
              </a:rPr>
              <a:t>Photon</a:t>
            </a:r>
            <a:r>
              <a:rPr lang="en-US" dirty="0" smtClean="0"/>
              <a:t>!</a:t>
            </a:r>
            <a:endParaRPr lang="en-US" dirty="0"/>
          </a:p>
        </p:txBody>
      </p:sp>
      <p:sp>
        <p:nvSpPr>
          <p:cNvPr id="3" name="Content Placeholder 2"/>
          <p:cNvSpPr>
            <a:spLocks noGrp="1"/>
          </p:cNvSpPr>
          <p:nvPr>
            <p:ph idx="1"/>
          </p:nvPr>
        </p:nvSpPr>
        <p:spPr>
          <a:xfrm>
            <a:off x="0" y="1066799"/>
            <a:ext cx="9144000" cy="2743199"/>
          </a:xfrm>
        </p:spPr>
        <p:txBody>
          <a:bodyPr>
            <a:normAutofit fontScale="92500" lnSpcReduction="20000"/>
          </a:bodyPr>
          <a:lstStyle/>
          <a:p>
            <a:r>
              <a:rPr lang="en-US" dirty="0">
                <a:solidFill>
                  <a:srgbClr val="FF0000"/>
                </a:solidFill>
              </a:rPr>
              <a:t>Neutrino “annihilate” Neutrino→ Gamma ray!</a:t>
            </a:r>
          </a:p>
          <a:p>
            <a:r>
              <a:rPr lang="en-US" dirty="0" smtClean="0">
                <a:solidFill>
                  <a:srgbClr val="FF0000"/>
                </a:solidFill>
              </a:rPr>
              <a:t>Photon hit Proton → </a:t>
            </a:r>
            <a:r>
              <a:rPr lang="en-US" sz="2200" dirty="0" smtClean="0">
                <a:solidFill>
                  <a:srgbClr val="FF0000"/>
                </a:solidFill>
              </a:rPr>
              <a:t>pion/charged particle</a:t>
            </a:r>
            <a:r>
              <a:rPr lang="en-US" dirty="0" smtClean="0">
                <a:solidFill>
                  <a:srgbClr val="FF0000"/>
                </a:solidFill>
              </a:rPr>
              <a:t> → Muon/Neutrino</a:t>
            </a:r>
          </a:p>
          <a:p>
            <a:r>
              <a:rPr lang="en-US" dirty="0" smtClean="0">
                <a:solidFill>
                  <a:srgbClr val="FF0000"/>
                </a:solidFill>
              </a:rPr>
              <a:t>Neutral </a:t>
            </a:r>
            <a:r>
              <a:rPr lang="en-US" dirty="0" err="1" smtClean="0">
                <a:solidFill>
                  <a:srgbClr val="FF0000"/>
                </a:solidFill>
              </a:rPr>
              <a:t>pions</a:t>
            </a:r>
            <a:r>
              <a:rPr lang="en-US" dirty="0" smtClean="0">
                <a:solidFill>
                  <a:srgbClr val="FF0000"/>
                </a:solidFill>
              </a:rPr>
              <a:t> → Gamma ray! </a:t>
            </a:r>
          </a:p>
          <a:p>
            <a:r>
              <a:rPr lang="en-US" dirty="0" smtClean="0">
                <a:solidFill>
                  <a:srgbClr val="FF0000"/>
                </a:solidFill>
              </a:rPr>
              <a:t># 1</a:t>
            </a:r>
            <a:r>
              <a:rPr lang="en-US" dirty="0" smtClean="0"/>
              <a:t> unbinding raw material is </a:t>
            </a:r>
            <a:r>
              <a:rPr lang="en-US" dirty="0" smtClean="0">
                <a:solidFill>
                  <a:srgbClr val="FF0000"/>
                </a:solidFill>
              </a:rPr>
              <a:t>PHOTON</a:t>
            </a:r>
            <a:r>
              <a:rPr lang="en-US" dirty="0" smtClean="0"/>
              <a:t>! </a:t>
            </a:r>
          </a:p>
          <a:p>
            <a:r>
              <a:rPr lang="en-US" dirty="0" smtClean="0">
                <a:solidFill>
                  <a:srgbClr val="FF0000"/>
                </a:solidFill>
              </a:rPr>
              <a:t># 1</a:t>
            </a:r>
            <a:r>
              <a:rPr lang="en-US" dirty="0" smtClean="0"/>
              <a:t> coupled/structured raw material is </a:t>
            </a:r>
            <a:r>
              <a:rPr lang="en-US" dirty="0" smtClean="0">
                <a:solidFill>
                  <a:srgbClr val="FF0000"/>
                </a:solidFill>
              </a:rPr>
              <a:t>Neutrino</a:t>
            </a:r>
            <a:r>
              <a:rPr lang="en-US" dirty="0"/>
              <a:t>! </a:t>
            </a:r>
            <a:r>
              <a:rPr lang="en-US" dirty="0" err="1" smtClean="0"/>
              <a:t>IceCube</a:t>
            </a:r>
            <a:r>
              <a:rPr lang="en-US" dirty="0" smtClean="0"/>
              <a:t> : Neutrino Cosmos </a:t>
            </a:r>
            <a:r>
              <a:rPr lang="en-US" dirty="0" err="1" smtClean="0"/>
              <a:t>v.s</a:t>
            </a:r>
            <a:r>
              <a:rPr lang="en-US" dirty="0"/>
              <a:t> </a:t>
            </a:r>
            <a:r>
              <a:rPr lang="en-US" dirty="0" smtClean="0"/>
              <a:t>Gamma </a:t>
            </a:r>
            <a:r>
              <a:rPr lang="en-US" dirty="0"/>
              <a:t>ray telescopes</a:t>
            </a: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756D720E-0E3D-48EF-B9AC-DDA268ED9872}" type="slidenum">
              <a:rPr lang="en-US" smtClean="0"/>
              <a:t>6</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3425" y="3809999"/>
            <a:ext cx="4648200" cy="300037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09999"/>
            <a:ext cx="4572000" cy="3019425"/>
          </a:xfrm>
          <a:prstGeom prst="rect">
            <a:avLst/>
          </a:prstGeom>
        </p:spPr>
      </p:pic>
    </p:spTree>
    <p:extLst>
      <p:ext uri="{BB962C8B-B14F-4D97-AF65-F5344CB8AC3E}">
        <p14:creationId xmlns:p14="http://schemas.microsoft.com/office/powerpoint/2010/main" val="234222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The photon</a:t>
            </a:r>
            <a:endParaRPr lang="en-US" dirty="0"/>
          </a:p>
        </p:txBody>
      </p:sp>
      <p:sp>
        <p:nvSpPr>
          <p:cNvPr id="3" name="Content Placeholder 2"/>
          <p:cNvSpPr>
            <a:spLocks noGrp="1"/>
          </p:cNvSpPr>
          <p:nvPr>
            <p:ph idx="1"/>
          </p:nvPr>
        </p:nvSpPr>
        <p:spPr>
          <a:xfrm>
            <a:off x="0" y="914400"/>
            <a:ext cx="9115425" cy="2133599"/>
          </a:xfrm>
        </p:spPr>
        <p:txBody>
          <a:bodyPr>
            <a:normAutofit lnSpcReduction="10000"/>
          </a:bodyPr>
          <a:lstStyle/>
          <a:p>
            <a:r>
              <a:rPr lang="en-US" dirty="0" smtClean="0"/>
              <a:t>Photons are electromagnetic/radiation power</a:t>
            </a:r>
          </a:p>
          <a:p>
            <a:r>
              <a:rPr lang="en-US" dirty="0" smtClean="0"/>
              <a:t>Photons are carriers</a:t>
            </a:r>
          </a:p>
          <a:p>
            <a:r>
              <a:rPr lang="en-US" dirty="0" smtClean="0"/>
              <a:t>The carrier (e.g. the dirt power this toddler holds) is not a void</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3352800"/>
            <a:ext cx="2438400" cy="3251200"/>
          </a:xfrm>
          <a:prstGeom prst="rect">
            <a:avLst/>
          </a:prstGeom>
        </p:spPr>
      </p:pic>
      <p:sp>
        <p:nvSpPr>
          <p:cNvPr id="5" name="Slide Number Placeholder 4"/>
          <p:cNvSpPr>
            <a:spLocks noGrp="1"/>
          </p:cNvSpPr>
          <p:nvPr>
            <p:ph type="sldNum" sz="quarter" idx="12"/>
          </p:nvPr>
        </p:nvSpPr>
        <p:spPr/>
        <p:txBody>
          <a:bodyPr/>
          <a:lstStyle/>
          <a:p>
            <a:fld id="{756D720E-0E3D-48EF-B9AC-DDA268ED9872}" type="slidenum">
              <a:rPr lang="en-US" smtClean="0"/>
              <a:t>7</a:t>
            </a:fld>
            <a:endParaRPr lang="en-US"/>
          </a:p>
        </p:txBody>
      </p:sp>
    </p:spTree>
    <p:extLst>
      <p:ext uri="{BB962C8B-B14F-4D97-AF65-F5344CB8AC3E}">
        <p14:creationId xmlns:p14="http://schemas.microsoft.com/office/powerpoint/2010/main" val="2461147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57200"/>
          </a:xfrm>
        </p:spPr>
        <p:txBody>
          <a:bodyPr>
            <a:normAutofit fontScale="90000"/>
          </a:bodyPr>
          <a:lstStyle/>
          <a:p>
            <a:r>
              <a:rPr lang="en-US" dirty="0" smtClean="0"/>
              <a:t>Photon can be slowed Down!</a:t>
            </a:r>
            <a:endParaRPr lang="en-US" dirty="0"/>
          </a:p>
        </p:txBody>
      </p:sp>
      <p:sp>
        <p:nvSpPr>
          <p:cNvPr id="3" name="Content Placeholder 2"/>
          <p:cNvSpPr>
            <a:spLocks noGrp="1"/>
          </p:cNvSpPr>
          <p:nvPr>
            <p:ph idx="1"/>
          </p:nvPr>
        </p:nvSpPr>
        <p:spPr>
          <a:xfrm>
            <a:off x="457200" y="762001"/>
            <a:ext cx="8229600" cy="3352800"/>
          </a:xfrm>
        </p:spPr>
        <p:txBody>
          <a:bodyPr>
            <a:normAutofit fontScale="85000" lnSpcReduction="20000"/>
          </a:bodyPr>
          <a:lstStyle/>
          <a:p>
            <a:r>
              <a:rPr lang="en-US" dirty="0" smtClean="0"/>
              <a:t>1999, </a:t>
            </a:r>
            <a:r>
              <a:rPr lang="en-US" dirty="0" err="1" smtClean="0"/>
              <a:t>Lene</a:t>
            </a:r>
            <a:r>
              <a:rPr lang="en-US" dirty="0" smtClean="0"/>
              <a:t> </a:t>
            </a:r>
            <a:r>
              <a:rPr lang="en-US" dirty="0" err="1"/>
              <a:t>Hau</a:t>
            </a:r>
            <a:r>
              <a:rPr lang="en-US" dirty="0"/>
              <a:t>, a Harvard University </a:t>
            </a:r>
            <a:r>
              <a:rPr lang="en-US" dirty="0" smtClean="0"/>
              <a:t>physicist led </a:t>
            </a:r>
            <a:r>
              <a:rPr lang="en-US" dirty="0"/>
              <a:t>a </a:t>
            </a:r>
            <a:r>
              <a:rPr lang="en-US" dirty="0" smtClean="0"/>
              <a:t>team to conduct an </a:t>
            </a:r>
            <a:r>
              <a:rPr lang="en-US" dirty="0"/>
              <a:t>experiment at the Rowland Institute for </a:t>
            </a:r>
            <a:r>
              <a:rPr lang="en-US" dirty="0" smtClean="0"/>
              <a:t>Science</a:t>
            </a:r>
          </a:p>
          <a:p>
            <a:r>
              <a:rPr lang="en-US" dirty="0" smtClean="0"/>
              <a:t>They decreased a </a:t>
            </a:r>
            <a:r>
              <a:rPr lang="en-US" dirty="0"/>
              <a:t>light beam </a:t>
            </a:r>
            <a:r>
              <a:rPr lang="en-US" dirty="0" smtClean="0"/>
              <a:t>speed “20 </a:t>
            </a:r>
            <a:r>
              <a:rPr lang="en-US" dirty="0"/>
              <a:t>million-fold </a:t>
            </a:r>
            <a:r>
              <a:rPr lang="en-US" dirty="0" smtClean="0"/>
              <a:t>down” from </a:t>
            </a:r>
            <a:r>
              <a:rPr lang="en-US" dirty="0"/>
              <a:t>186,282 miles a second to a </a:t>
            </a:r>
            <a:r>
              <a:rPr lang="en-US" dirty="0" smtClean="0"/>
              <a:t>38 </a:t>
            </a:r>
            <a:r>
              <a:rPr lang="en-US" dirty="0"/>
              <a:t>miles an hour</a:t>
            </a:r>
            <a:r>
              <a:rPr lang="en-US" dirty="0" smtClean="0"/>
              <a:t>.</a:t>
            </a:r>
            <a:endParaRPr lang="en-US" dirty="0"/>
          </a:p>
          <a:p>
            <a:r>
              <a:rPr lang="en-US" dirty="0"/>
              <a:t>"In this odd state of matter, light takes on a more human dimension; </a:t>
            </a:r>
            <a:r>
              <a:rPr lang="en-US" dirty="0">
                <a:solidFill>
                  <a:srgbClr val="FF0000"/>
                </a:solidFill>
              </a:rPr>
              <a:t>you can almost touch </a:t>
            </a:r>
            <a:r>
              <a:rPr lang="en-US" dirty="0" smtClean="0">
                <a:solidFill>
                  <a:srgbClr val="FF0000"/>
                </a:solidFill>
              </a:rPr>
              <a:t>it</a:t>
            </a:r>
            <a:r>
              <a:rPr lang="en-US" dirty="0" smtClean="0"/>
              <a:t>" says </a:t>
            </a:r>
            <a:r>
              <a:rPr lang="en-US" dirty="0" err="1" smtClean="0"/>
              <a:t>Hau</a:t>
            </a:r>
            <a:r>
              <a:rPr lang="en-US" dirty="0" smtClean="0"/>
              <a:t>.     </a:t>
            </a:r>
            <a:r>
              <a:rPr lang="en-US" dirty="0" smtClean="0">
                <a:solidFill>
                  <a:srgbClr val="FF0000"/>
                </a:solidFill>
              </a:rPr>
              <a:t>Can Neutrinos be slowed down?</a:t>
            </a:r>
            <a:endParaRPr lang="en-US" dirty="0">
              <a:solidFill>
                <a:srgbClr val="FF0000"/>
              </a:solidFill>
            </a:endParaRPr>
          </a:p>
          <a:p>
            <a:endParaRPr lang="en-US" dirty="0"/>
          </a:p>
        </p:txBody>
      </p:sp>
      <p:sp>
        <p:nvSpPr>
          <p:cNvPr id="4" name="Slide Number Placeholder 3"/>
          <p:cNvSpPr>
            <a:spLocks noGrp="1"/>
          </p:cNvSpPr>
          <p:nvPr>
            <p:ph type="sldNum" sz="quarter" idx="12"/>
          </p:nvPr>
        </p:nvSpPr>
        <p:spPr/>
        <p:txBody>
          <a:bodyPr/>
          <a:lstStyle/>
          <a:p>
            <a:fld id="{756D720E-0E3D-48EF-B9AC-DDA268ED9872}" type="slidenum">
              <a:rPr lang="en-US" smtClean="0"/>
              <a:t>8</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114800"/>
            <a:ext cx="2095500" cy="1952625"/>
          </a:xfrm>
          <a:prstGeom prst="rect">
            <a:avLst/>
          </a:prstGeom>
        </p:spPr>
      </p:pic>
    </p:spTree>
    <p:extLst>
      <p:ext uri="{BB962C8B-B14F-4D97-AF65-F5344CB8AC3E}">
        <p14:creationId xmlns:p14="http://schemas.microsoft.com/office/powerpoint/2010/main" val="4053153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dirty="0" smtClean="0"/>
              <a:t>The photon Bonding</a:t>
            </a:r>
            <a:endParaRPr lang="en-US" dirty="0"/>
          </a:p>
        </p:txBody>
      </p:sp>
      <p:sp>
        <p:nvSpPr>
          <p:cNvPr id="3" name="Content Placeholder 2"/>
          <p:cNvSpPr>
            <a:spLocks noGrp="1"/>
          </p:cNvSpPr>
          <p:nvPr>
            <p:ph idx="1"/>
          </p:nvPr>
        </p:nvSpPr>
        <p:spPr>
          <a:xfrm>
            <a:off x="457200" y="533401"/>
            <a:ext cx="8229600" cy="3962400"/>
          </a:xfrm>
        </p:spPr>
        <p:txBody>
          <a:bodyPr>
            <a:normAutofit lnSpcReduction="10000"/>
          </a:bodyPr>
          <a:lstStyle/>
          <a:p>
            <a:r>
              <a:rPr lang="en-US" dirty="0" smtClean="0"/>
              <a:t>The photon bonding/coupling has recently been accomplished in an inorganic lab</a:t>
            </a:r>
          </a:p>
          <a:p>
            <a:r>
              <a:rPr lang="en-US" dirty="0" smtClean="0"/>
              <a:t>A remarkable discovery called The </a:t>
            </a:r>
            <a:r>
              <a:rPr lang="en-US" dirty="0"/>
              <a:t>R</a:t>
            </a:r>
            <a:r>
              <a:rPr lang="en-US" dirty="0" smtClean="0"/>
              <a:t>ydberg blockade by coaxing photons into bonding together to form “molecules” – a state of matter by a group led by Harvard Professor of Physics Mikhail </a:t>
            </a:r>
            <a:r>
              <a:rPr lang="en-US" dirty="0" err="1" smtClean="0"/>
              <a:t>Lukin</a:t>
            </a:r>
            <a:r>
              <a:rPr lang="en-US" dirty="0" smtClean="0"/>
              <a:t> and MIT Professor of Physics </a:t>
            </a:r>
            <a:r>
              <a:rPr lang="en-US" dirty="0" err="1" smtClean="0"/>
              <a:t>Vladan</a:t>
            </a:r>
            <a:r>
              <a:rPr lang="en-US" dirty="0" smtClean="0"/>
              <a:t> </a:t>
            </a:r>
            <a:r>
              <a:rPr lang="en-US" dirty="0" err="1" smtClean="0"/>
              <a:t>Vuletic</a:t>
            </a:r>
            <a:r>
              <a:rPr lang="en-US" dirty="0" smtClean="0"/>
              <a:t>.</a:t>
            </a:r>
            <a:endParaRPr lang="en-US" dirty="0"/>
          </a:p>
        </p:txBody>
      </p:sp>
      <p:sp>
        <p:nvSpPr>
          <p:cNvPr id="4" name="Slide Number Placeholder 3"/>
          <p:cNvSpPr>
            <a:spLocks noGrp="1"/>
          </p:cNvSpPr>
          <p:nvPr>
            <p:ph type="sldNum" sz="quarter" idx="12"/>
          </p:nvPr>
        </p:nvSpPr>
        <p:spPr/>
        <p:txBody>
          <a:bodyPr/>
          <a:lstStyle/>
          <a:p>
            <a:fld id="{756D720E-0E3D-48EF-B9AC-DDA268ED9872}" type="slidenum">
              <a:rPr lang="en-US" smtClean="0"/>
              <a:t>9</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4343400"/>
            <a:ext cx="1650794" cy="199365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4343400"/>
            <a:ext cx="1466850" cy="1952625"/>
          </a:xfrm>
          <a:prstGeom prst="rect">
            <a:avLst/>
          </a:prstGeom>
        </p:spPr>
      </p:pic>
    </p:spTree>
    <p:extLst>
      <p:ext uri="{BB962C8B-B14F-4D97-AF65-F5344CB8AC3E}">
        <p14:creationId xmlns:p14="http://schemas.microsoft.com/office/powerpoint/2010/main" val="3898539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3_一般">
  <a:themeElements>
    <a:clrScheme name="一般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13_一般">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kumimoji="1" dirty="0" err="1" smtClean="0"/>
        </a:defPPr>
      </a:lstStyle>
    </a:txDef>
  </a:objectDefaults>
  <a:extraClrSchemeLst>
    <a:extraClrScheme>
      <a:clrScheme name="一般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一般 2">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一般 3">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1870</TotalTime>
  <Words>2486</Words>
  <Application>Microsoft Office PowerPoint</Application>
  <PresentationFormat>On-screen Show (4:3)</PresentationFormat>
  <Paragraphs>272</Paragraphs>
  <Slides>50</Slides>
  <Notes>48</Notes>
  <HiddenSlides>0</HiddenSlides>
  <MMClips>0</MMClips>
  <ScaleCrop>false</ScaleCrop>
  <HeadingPairs>
    <vt:vector size="4" baseType="variant">
      <vt:variant>
        <vt:lpstr>Theme</vt:lpstr>
      </vt:variant>
      <vt:variant>
        <vt:i4>2</vt:i4>
      </vt:variant>
      <vt:variant>
        <vt:lpstr>Slide Titles</vt:lpstr>
      </vt:variant>
      <vt:variant>
        <vt:i4>50</vt:i4>
      </vt:variant>
    </vt:vector>
  </HeadingPairs>
  <TitlesOfParts>
    <vt:vector size="52" baseType="lpstr">
      <vt:lpstr>Office Theme</vt:lpstr>
      <vt:lpstr>13_一般</vt:lpstr>
      <vt:lpstr>About OMICS Group</vt:lpstr>
      <vt:lpstr>About OMICS Group Conferences</vt:lpstr>
      <vt:lpstr>PowerPoint Presentation</vt:lpstr>
      <vt:lpstr>My bucket list</vt:lpstr>
      <vt:lpstr>The mechanical talk  </vt:lpstr>
      <vt:lpstr>Neutrino is the Immediate product of Gamma Ray Photon!</vt:lpstr>
      <vt:lpstr>The photon</vt:lpstr>
      <vt:lpstr>Photon can be slowed Down!</vt:lpstr>
      <vt:lpstr>The photon Bonding</vt:lpstr>
      <vt:lpstr>The photon Bonding</vt:lpstr>
      <vt:lpstr>3 Bonding Possibilities</vt:lpstr>
      <vt:lpstr>The mass</vt:lpstr>
      <vt:lpstr>The light</vt:lpstr>
      <vt:lpstr>The photon is Mass!</vt:lpstr>
      <vt:lpstr>The mass of a photon</vt:lpstr>
      <vt:lpstr>The physical existence of a Photon</vt:lpstr>
      <vt:lpstr>The Unification of Mass and Force!</vt:lpstr>
      <vt:lpstr>The “rest” mass</vt:lpstr>
      <vt:lpstr>“Annihilation” → Photons</vt:lpstr>
      <vt:lpstr>“Antimatter/Antiparticles”</vt:lpstr>
      <vt:lpstr>“ Beyond a reasonable doubt”</vt:lpstr>
      <vt:lpstr>The frozen space</vt:lpstr>
      <vt:lpstr>Neutrino</vt:lpstr>
      <vt:lpstr>The dark matter is Neutrino!</vt:lpstr>
      <vt:lpstr>The infrastructure of Black Hole</vt:lpstr>
      <vt:lpstr>The myth buster</vt:lpstr>
      <vt:lpstr>The “Hot” hole vs “cold” hole</vt:lpstr>
      <vt:lpstr>The atom nucleus vs Galactic nucleus</vt:lpstr>
      <vt:lpstr>2-Particle Mode </vt:lpstr>
      <vt:lpstr>“Single” or “Taken”</vt:lpstr>
      <vt:lpstr>Photon and Neutrino</vt:lpstr>
      <vt:lpstr>Controlled Collapse of chilling light effects</vt:lpstr>
      <vt:lpstr>Laser  Neutrino Annihilation Synergistic Applicator©℗</vt:lpstr>
      <vt:lpstr>The Gravity → The matter loves to “crunch” together!</vt:lpstr>
      <vt:lpstr>The Gravity</vt:lpstr>
      <vt:lpstr>Emulsion-A form of Gravity</vt:lpstr>
      <vt:lpstr>The Universe Inflation and Focal “Collapse”/Focal “Crunch”</vt:lpstr>
      <vt:lpstr>The Universe Inflation &amp; focal Crunch</vt:lpstr>
      <vt:lpstr>Pet-Scan</vt:lpstr>
      <vt:lpstr>γ – ray </vt:lpstr>
      <vt:lpstr>The big bang is γ – ray! </vt:lpstr>
      <vt:lpstr>The mother of our big bang-the big “crunch” of matters/dark matters! - The Zion of our galaxies (Zolaxy)</vt:lpstr>
      <vt:lpstr>The “dark matter”</vt:lpstr>
      <vt:lpstr>The “dark energy”</vt:lpstr>
      <vt:lpstr>E=MC²</vt:lpstr>
      <vt:lpstr>The fountain of certainty </vt:lpstr>
      <vt:lpstr>The Mass/Energy Evolution</vt:lpstr>
      <vt:lpstr>You</vt:lpstr>
      <vt:lpstr>The mechanism of our universe is ridiculously simple! </vt:lpstr>
      <vt:lpstr>Our beautiful universe!- r4b.us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sweethome</dc:creator>
  <cp:lastModifiedBy>valentina</cp:lastModifiedBy>
  <cp:revision>366</cp:revision>
  <dcterms:created xsi:type="dcterms:W3CDTF">2015-08-10T04:25:33Z</dcterms:created>
  <dcterms:modified xsi:type="dcterms:W3CDTF">2015-10-21T09:41:48Z</dcterms:modified>
</cp:coreProperties>
</file>