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6" r:id="rId2"/>
  </p:sldMasterIdLst>
  <p:notesMasterIdLst>
    <p:notesMasterId r:id="rId34"/>
  </p:notesMasterIdLst>
  <p:handoutMasterIdLst>
    <p:handoutMasterId r:id="rId35"/>
  </p:handoutMasterIdLst>
  <p:sldIdLst>
    <p:sldId id="377" r:id="rId3"/>
    <p:sldId id="378" r:id="rId4"/>
    <p:sldId id="256" r:id="rId5"/>
    <p:sldId id="346" r:id="rId6"/>
    <p:sldId id="350" r:id="rId7"/>
    <p:sldId id="294" r:id="rId8"/>
    <p:sldId id="355" r:id="rId9"/>
    <p:sldId id="353"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54" r:id="rId26"/>
    <p:sldId id="372" r:id="rId27"/>
    <p:sldId id="374" r:id="rId28"/>
    <p:sldId id="375" r:id="rId29"/>
    <p:sldId id="373" r:id="rId30"/>
    <p:sldId id="371" r:id="rId31"/>
    <p:sldId id="348" r:id="rId32"/>
    <p:sldId id="376" r:id="rId33"/>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A332D5-A6A6-42D6-A8AB-E79BD220DA0F}">
          <p14:sldIdLst>
            <p14:sldId id="377"/>
            <p14:sldId id="378"/>
            <p14:sldId id="256"/>
            <p14:sldId id="346"/>
            <p14:sldId id="350"/>
            <p14:sldId id="294"/>
            <p14:sldId id="355"/>
            <p14:sldId id="353"/>
            <p14:sldId id="356"/>
            <p14:sldId id="357"/>
            <p14:sldId id="358"/>
            <p14:sldId id="359"/>
            <p14:sldId id="360"/>
            <p14:sldId id="361"/>
            <p14:sldId id="362"/>
            <p14:sldId id="363"/>
            <p14:sldId id="364"/>
            <p14:sldId id="365"/>
            <p14:sldId id="366"/>
            <p14:sldId id="367"/>
            <p14:sldId id="368"/>
            <p14:sldId id="369"/>
            <p14:sldId id="370"/>
            <p14:sldId id="354"/>
            <p14:sldId id="372"/>
            <p14:sldId id="374"/>
            <p14:sldId id="375"/>
            <p14:sldId id="373"/>
            <p14:sldId id="371"/>
            <p14:sldId id="348"/>
            <p14:sldId id="376"/>
          </p14:sldIdLst>
        </p14:section>
      </p14:sectionLst>
    </p:ext>
    <p:ext uri="{EFAFB233-063F-42B5-8137-9DF3F51BA10A}">
      <p15:sldGuideLst xmlns:p15="http://schemas.microsoft.com/office/powerpoint/2012/main" xmlns="">
        <p15:guide id="1" orient="horz" pos="357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83D"/>
    <a:srgbClr val="000000"/>
    <a:srgbClr val="FFFFFF"/>
    <a:srgbClr val="12306C"/>
    <a:srgbClr val="00448E"/>
    <a:srgbClr val="2E8EB8"/>
    <a:srgbClr val="14367A"/>
    <a:srgbClr val="2057C6"/>
    <a:srgbClr val="0491C6"/>
    <a:srgbClr val="003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2007" autoAdjust="0"/>
  </p:normalViewPr>
  <p:slideViewPr>
    <p:cSldViewPr snapToGrid="0" showGuides="1">
      <p:cViewPr>
        <p:scale>
          <a:sx n="60" d="100"/>
          <a:sy n="60" d="100"/>
        </p:scale>
        <p:origin x="-72" y="-72"/>
      </p:cViewPr>
      <p:guideLst>
        <p:guide orient="horz" pos="357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2022" y="-102"/>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C02A6CA0-B1AF-45F4-B3F1-3920B575390C}" type="datetimeFigureOut">
              <a:rPr lang="en-US" smtClean="0"/>
              <a:t>9/22/2015</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D69853FA-EB5C-4B1D-9AB4-15D6454249A2}" type="slidenum">
              <a:rPr lang="en-US" smtClean="0"/>
              <a:t>‹#›</a:t>
            </a:fld>
            <a:endParaRPr lang="en-US"/>
          </a:p>
        </p:txBody>
      </p:sp>
    </p:spTree>
    <p:extLst>
      <p:ext uri="{BB962C8B-B14F-4D97-AF65-F5344CB8AC3E}">
        <p14:creationId xmlns:p14="http://schemas.microsoft.com/office/powerpoint/2010/main" val="822335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91B7C62E-C17C-4B6C-864F-226C2FCA1696}" type="datetimeFigureOut">
              <a:rPr lang="en-US" smtClean="0"/>
              <a:t>9/22/2015</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5C34C63A-6FF3-4725-8BF9-2F23AD138E08}" type="slidenum">
              <a:rPr lang="en-US" smtClean="0"/>
              <a:t>‹#›</a:t>
            </a:fld>
            <a:endParaRPr lang="en-US"/>
          </a:p>
        </p:txBody>
      </p:sp>
    </p:spTree>
    <p:extLst>
      <p:ext uri="{BB962C8B-B14F-4D97-AF65-F5344CB8AC3E}">
        <p14:creationId xmlns:p14="http://schemas.microsoft.com/office/powerpoint/2010/main" val="4134789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baseline="0" dirty="0" smtClean="0">
                <a:ea typeface="ＭＳ Ｐゴシック" pitchFamily="34" charset="-128"/>
              </a:rPr>
              <a:t>Supply -Significant amount of cost base comes from supply chain  - linking laboratory to market place, home, hospital, clinic</a:t>
            </a:r>
            <a:br>
              <a:rPr lang="en-US" altLang="en-US" sz="800" baseline="0" dirty="0" smtClean="0">
                <a:ea typeface="ＭＳ Ｐゴシック" pitchFamily="34" charset="-128"/>
              </a:rPr>
            </a:br>
            <a:r>
              <a:rPr lang="en-US" altLang="en-US" sz="800" baseline="0" dirty="0" smtClean="0">
                <a:ea typeface="ＭＳ Ｐゴシック" pitchFamily="34" charset="-128"/>
              </a:rPr>
              <a:t>Regulations – global and local, all seemingly different</a:t>
            </a:r>
            <a:br>
              <a:rPr lang="en-US" altLang="en-US" sz="800" baseline="0" dirty="0" smtClean="0">
                <a:ea typeface="ＭＳ Ｐゴシック" pitchFamily="34" charset="-128"/>
              </a:rPr>
            </a:br>
            <a:r>
              <a:rPr lang="en-US" altLang="en-US" sz="800" baseline="0" dirty="0" smtClean="0">
                <a:ea typeface="ＭＳ Ｐゴシック" pitchFamily="34" charset="-128"/>
              </a:rPr>
              <a:t>Diverse products – personalized with care pushed in to the community, new therapies, new technologies of manufactur</a:t>
            </a:r>
            <a:r>
              <a:rPr lang="en-US" altLang="en-US" sz="900" dirty="0" smtClean="0">
                <a:ea typeface="ＭＳ Ｐゴシック" pitchFamily="34" charset="-128"/>
              </a:rPr>
              <a:t>e</a:t>
            </a:r>
            <a:endParaRPr lang="en-US" sz="900" dirty="0"/>
          </a:p>
        </p:txBody>
      </p:sp>
      <p:sp>
        <p:nvSpPr>
          <p:cNvPr id="4" name="Slide Number Placeholder 3"/>
          <p:cNvSpPr>
            <a:spLocks noGrp="1"/>
          </p:cNvSpPr>
          <p:nvPr>
            <p:ph type="sldNum" sz="quarter" idx="10"/>
          </p:nvPr>
        </p:nvSpPr>
        <p:spPr/>
        <p:txBody>
          <a:bodyPr/>
          <a:lstStyle/>
          <a:p>
            <a:fld id="{5C34C63A-6FF3-4725-8BF9-2F23AD138E08}" type="slidenum">
              <a:rPr lang="en-US" smtClean="0"/>
              <a:t>4</a:t>
            </a:fld>
            <a:endParaRPr lang="en-US"/>
          </a:p>
        </p:txBody>
      </p:sp>
    </p:spTree>
    <p:extLst>
      <p:ext uri="{BB962C8B-B14F-4D97-AF65-F5344CB8AC3E}">
        <p14:creationId xmlns:p14="http://schemas.microsoft.com/office/powerpoint/2010/main" val="1353084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900" dirty="0"/>
          </a:p>
        </p:txBody>
      </p:sp>
      <p:sp>
        <p:nvSpPr>
          <p:cNvPr id="4" name="Slide Number Placeholder 3"/>
          <p:cNvSpPr>
            <a:spLocks noGrp="1"/>
          </p:cNvSpPr>
          <p:nvPr>
            <p:ph type="sldNum" sz="quarter" idx="10"/>
          </p:nvPr>
        </p:nvSpPr>
        <p:spPr/>
        <p:txBody>
          <a:bodyPr/>
          <a:lstStyle/>
          <a:p>
            <a:fld id="{5C34C63A-6FF3-4725-8BF9-2F23AD138E08}" type="slidenum">
              <a:rPr lang="en-US" smtClean="0"/>
              <a:t>21</a:t>
            </a:fld>
            <a:endParaRPr lang="en-US"/>
          </a:p>
        </p:txBody>
      </p:sp>
    </p:spTree>
    <p:extLst>
      <p:ext uri="{BB962C8B-B14F-4D97-AF65-F5344CB8AC3E}">
        <p14:creationId xmlns:p14="http://schemas.microsoft.com/office/powerpoint/2010/main" val="1353084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900" dirty="0"/>
          </a:p>
        </p:txBody>
      </p:sp>
      <p:sp>
        <p:nvSpPr>
          <p:cNvPr id="4" name="Slide Number Placeholder 3"/>
          <p:cNvSpPr>
            <a:spLocks noGrp="1"/>
          </p:cNvSpPr>
          <p:nvPr>
            <p:ph type="sldNum" sz="quarter" idx="10"/>
          </p:nvPr>
        </p:nvSpPr>
        <p:spPr/>
        <p:txBody>
          <a:bodyPr/>
          <a:lstStyle/>
          <a:p>
            <a:fld id="{5C34C63A-6FF3-4725-8BF9-2F23AD138E08}" type="slidenum">
              <a:rPr lang="en-US" smtClean="0"/>
              <a:t>22</a:t>
            </a:fld>
            <a:endParaRPr lang="en-US"/>
          </a:p>
        </p:txBody>
      </p:sp>
    </p:spTree>
    <p:extLst>
      <p:ext uri="{BB962C8B-B14F-4D97-AF65-F5344CB8AC3E}">
        <p14:creationId xmlns:p14="http://schemas.microsoft.com/office/powerpoint/2010/main" val="1353084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900" dirty="0"/>
          </a:p>
        </p:txBody>
      </p:sp>
      <p:sp>
        <p:nvSpPr>
          <p:cNvPr id="4" name="Slide Number Placeholder 3"/>
          <p:cNvSpPr>
            <a:spLocks noGrp="1"/>
          </p:cNvSpPr>
          <p:nvPr>
            <p:ph type="sldNum" sz="quarter" idx="10"/>
          </p:nvPr>
        </p:nvSpPr>
        <p:spPr/>
        <p:txBody>
          <a:bodyPr/>
          <a:lstStyle/>
          <a:p>
            <a:fld id="{5C34C63A-6FF3-4725-8BF9-2F23AD138E08}" type="slidenum">
              <a:rPr lang="en-US" smtClean="0"/>
              <a:t>23</a:t>
            </a:fld>
            <a:endParaRPr lang="en-US"/>
          </a:p>
        </p:txBody>
      </p:sp>
    </p:spTree>
    <p:extLst>
      <p:ext uri="{BB962C8B-B14F-4D97-AF65-F5344CB8AC3E}">
        <p14:creationId xmlns:p14="http://schemas.microsoft.com/office/powerpoint/2010/main" val="1353084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900" dirty="0"/>
          </a:p>
        </p:txBody>
      </p:sp>
      <p:sp>
        <p:nvSpPr>
          <p:cNvPr id="4" name="Slide Number Placeholder 3"/>
          <p:cNvSpPr>
            <a:spLocks noGrp="1"/>
          </p:cNvSpPr>
          <p:nvPr>
            <p:ph type="sldNum" sz="quarter" idx="10"/>
          </p:nvPr>
        </p:nvSpPr>
        <p:spPr/>
        <p:txBody>
          <a:bodyPr/>
          <a:lstStyle/>
          <a:p>
            <a:fld id="{5C34C63A-6FF3-4725-8BF9-2F23AD138E08}" type="slidenum">
              <a:rPr lang="en-US" smtClean="0"/>
              <a:t>29</a:t>
            </a:fld>
            <a:endParaRPr lang="en-US"/>
          </a:p>
        </p:txBody>
      </p:sp>
    </p:spTree>
    <p:extLst>
      <p:ext uri="{BB962C8B-B14F-4D97-AF65-F5344CB8AC3E}">
        <p14:creationId xmlns:p14="http://schemas.microsoft.com/office/powerpoint/2010/main" val="135308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800" b="1" dirty="0" smtClean="0"/>
              <a:t>Flexible production</a:t>
            </a:r>
            <a:r>
              <a:rPr lang="en-US" sz="800" dirty="0" smtClean="0"/>
              <a:t/>
            </a:r>
            <a:br>
              <a:rPr lang="en-US" sz="800" dirty="0" smtClean="0"/>
            </a:br>
            <a:r>
              <a:rPr lang="en-US" sz="800" dirty="0" err="1" smtClean="0"/>
              <a:t>Production</a:t>
            </a:r>
            <a:r>
              <a:rPr lang="en-US" sz="800" dirty="0" smtClean="0"/>
              <a:t> demands fluctuate and unforeseen challenges occur at a higher frequency than before, delivering products in a 100% reliable manner requires a high level of agility. Most existing facilities are not built for that so upgrading facilities to become more flexible requires engineering projects, and they have to be executed with minimal downtime during running production.</a:t>
            </a:r>
          </a:p>
          <a:p>
            <a:pPr>
              <a:defRPr/>
            </a:pPr>
            <a:r>
              <a:rPr lang="en-US" sz="800" b="1" dirty="0" smtClean="0"/>
              <a:t>Integrated quality</a:t>
            </a:r>
            <a:r>
              <a:rPr lang="en-US" sz="800" dirty="0" smtClean="0"/>
              <a:t/>
            </a:r>
            <a:br>
              <a:rPr lang="en-US" sz="800" dirty="0" smtClean="0"/>
            </a:br>
            <a:r>
              <a:rPr lang="en-US" sz="800" dirty="0" smtClean="0"/>
              <a:t>It is becoming more and more difficult to live up to the various quality regulations in different markets – and many of the regulations are also becoming more complex. So, ensuring a consistent level of compliance requires effective integration of quality systems throughout the entire </a:t>
            </a:r>
            <a:r>
              <a:rPr lang="en-US" sz="800" dirty="0" err="1" smtClean="0"/>
              <a:t>organisation</a:t>
            </a:r>
            <a:r>
              <a:rPr lang="en-US" sz="800" dirty="0" smtClean="0"/>
              <a:t> – also across different sites. Part of that exercise is to identify the right level of compliance and not over-do it. And that’s easier said than done for most pharma companies.</a:t>
            </a:r>
          </a:p>
          <a:p>
            <a:pPr>
              <a:defRPr/>
            </a:pPr>
            <a:r>
              <a:rPr lang="en-US" sz="800" b="1" dirty="0" smtClean="0"/>
              <a:t>Entering new domains</a:t>
            </a:r>
            <a:r>
              <a:rPr lang="en-US" sz="800" dirty="0" smtClean="0"/>
              <a:t/>
            </a:r>
            <a:br>
              <a:rPr lang="en-US" sz="800" dirty="0" smtClean="0"/>
            </a:br>
            <a:r>
              <a:rPr lang="en-US" sz="800" dirty="0" smtClean="0"/>
              <a:t>Pharma has seen a lot of new products and technologies emerge over the past decade. It is necessary to adopt both new drugs and technologies. This has impact on equipment, on processes and on the manufacturing facility as a whole. Successfully determining and implementing the new solutions of course requires in-depth knowledge of the solutions – and that is in short supply for the majority of pharma companies that have not worked with the respective drug categories or technologies previously.</a:t>
            </a:r>
          </a:p>
          <a:p>
            <a:r>
              <a:rPr lang="en-US" altLang="en-US" sz="800" baseline="0" dirty="0" err="1" smtClean="0">
                <a:ea typeface="ＭＳ Ｐゴシック" pitchFamily="34" charset="-128"/>
              </a:rPr>
              <a:t>ctur</a:t>
            </a:r>
            <a:r>
              <a:rPr lang="en-US" altLang="en-US" sz="900" dirty="0" err="1" smtClean="0">
                <a:ea typeface="ＭＳ Ｐゴシック" pitchFamily="34" charset="-128"/>
              </a:rPr>
              <a:t>e</a:t>
            </a:r>
            <a:endParaRPr lang="en-US" sz="900" dirty="0"/>
          </a:p>
        </p:txBody>
      </p:sp>
      <p:sp>
        <p:nvSpPr>
          <p:cNvPr id="4" name="Slide Number Placeholder 3"/>
          <p:cNvSpPr>
            <a:spLocks noGrp="1"/>
          </p:cNvSpPr>
          <p:nvPr>
            <p:ph type="sldNum" sz="quarter" idx="10"/>
          </p:nvPr>
        </p:nvSpPr>
        <p:spPr/>
        <p:txBody>
          <a:bodyPr/>
          <a:lstStyle/>
          <a:p>
            <a:fld id="{5C34C63A-6FF3-4725-8BF9-2F23AD138E08}" type="slidenum">
              <a:rPr lang="en-US" smtClean="0"/>
              <a:t>5</a:t>
            </a:fld>
            <a:endParaRPr lang="en-US"/>
          </a:p>
        </p:txBody>
      </p:sp>
    </p:spTree>
    <p:extLst>
      <p:ext uri="{BB962C8B-B14F-4D97-AF65-F5344CB8AC3E}">
        <p14:creationId xmlns:p14="http://schemas.microsoft.com/office/powerpoint/2010/main" val="135308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900" dirty="0"/>
          </a:p>
        </p:txBody>
      </p:sp>
      <p:sp>
        <p:nvSpPr>
          <p:cNvPr id="4" name="Slide Number Placeholder 3"/>
          <p:cNvSpPr>
            <a:spLocks noGrp="1"/>
          </p:cNvSpPr>
          <p:nvPr>
            <p:ph type="sldNum" sz="quarter" idx="10"/>
          </p:nvPr>
        </p:nvSpPr>
        <p:spPr/>
        <p:txBody>
          <a:bodyPr/>
          <a:lstStyle/>
          <a:p>
            <a:fld id="{5C34C63A-6FF3-4725-8BF9-2F23AD138E08}" type="slidenum">
              <a:rPr lang="en-US" smtClean="0"/>
              <a:t>8</a:t>
            </a:fld>
            <a:endParaRPr lang="en-US"/>
          </a:p>
        </p:txBody>
      </p:sp>
    </p:spTree>
    <p:extLst>
      <p:ext uri="{BB962C8B-B14F-4D97-AF65-F5344CB8AC3E}">
        <p14:creationId xmlns:p14="http://schemas.microsoft.com/office/powerpoint/2010/main" val="135308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900" dirty="0"/>
          </a:p>
        </p:txBody>
      </p:sp>
      <p:sp>
        <p:nvSpPr>
          <p:cNvPr id="4" name="Slide Number Placeholder 3"/>
          <p:cNvSpPr>
            <a:spLocks noGrp="1"/>
          </p:cNvSpPr>
          <p:nvPr>
            <p:ph type="sldNum" sz="quarter" idx="10"/>
          </p:nvPr>
        </p:nvSpPr>
        <p:spPr/>
        <p:txBody>
          <a:bodyPr/>
          <a:lstStyle/>
          <a:p>
            <a:fld id="{5C34C63A-6FF3-4725-8BF9-2F23AD138E08}" type="slidenum">
              <a:rPr lang="en-US" smtClean="0"/>
              <a:t>15</a:t>
            </a:fld>
            <a:endParaRPr lang="en-US"/>
          </a:p>
        </p:txBody>
      </p:sp>
    </p:spTree>
    <p:extLst>
      <p:ext uri="{BB962C8B-B14F-4D97-AF65-F5344CB8AC3E}">
        <p14:creationId xmlns:p14="http://schemas.microsoft.com/office/powerpoint/2010/main" val="1353084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900" dirty="0"/>
          </a:p>
        </p:txBody>
      </p:sp>
      <p:sp>
        <p:nvSpPr>
          <p:cNvPr id="4" name="Slide Number Placeholder 3"/>
          <p:cNvSpPr>
            <a:spLocks noGrp="1"/>
          </p:cNvSpPr>
          <p:nvPr>
            <p:ph type="sldNum" sz="quarter" idx="10"/>
          </p:nvPr>
        </p:nvSpPr>
        <p:spPr/>
        <p:txBody>
          <a:bodyPr/>
          <a:lstStyle/>
          <a:p>
            <a:fld id="{5C34C63A-6FF3-4725-8BF9-2F23AD138E08}" type="slidenum">
              <a:rPr lang="en-US" smtClean="0"/>
              <a:t>16</a:t>
            </a:fld>
            <a:endParaRPr lang="en-US"/>
          </a:p>
        </p:txBody>
      </p:sp>
    </p:spTree>
    <p:extLst>
      <p:ext uri="{BB962C8B-B14F-4D97-AF65-F5344CB8AC3E}">
        <p14:creationId xmlns:p14="http://schemas.microsoft.com/office/powerpoint/2010/main" val="135308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900" dirty="0"/>
          </a:p>
        </p:txBody>
      </p:sp>
      <p:sp>
        <p:nvSpPr>
          <p:cNvPr id="4" name="Slide Number Placeholder 3"/>
          <p:cNvSpPr>
            <a:spLocks noGrp="1"/>
          </p:cNvSpPr>
          <p:nvPr>
            <p:ph type="sldNum" sz="quarter" idx="10"/>
          </p:nvPr>
        </p:nvSpPr>
        <p:spPr/>
        <p:txBody>
          <a:bodyPr/>
          <a:lstStyle/>
          <a:p>
            <a:fld id="{5C34C63A-6FF3-4725-8BF9-2F23AD138E08}" type="slidenum">
              <a:rPr lang="en-US" smtClean="0"/>
              <a:t>17</a:t>
            </a:fld>
            <a:endParaRPr lang="en-US"/>
          </a:p>
        </p:txBody>
      </p:sp>
    </p:spTree>
    <p:extLst>
      <p:ext uri="{BB962C8B-B14F-4D97-AF65-F5344CB8AC3E}">
        <p14:creationId xmlns:p14="http://schemas.microsoft.com/office/powerpoint/2010/main" val="1353084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900" dirty="0"/>
          </a:p>
        </p:txBody>
      </p:sp>
      <p:sp>
        <p:nvSpPr>
          <p:cNvPr id="4" name="Slide Number Placeholder 3"/>
          <p:cNvSpPr>
            <a:spLocks noGrp="1"/>
          </p:cNvSpPr>
          <p:nvPr>
            <p:ph type="sldNum" sz="quarter" idx="10"/>
          </p:nvPr>
        </p:nvSpPr>
        <p:spPr/>
        <p:txBody>
          <a:bodyPr/>
          <a:lstStyle/>
          <a:p>
            <a:fld id="{5C34C63A-6FF3-4725-8BF9-2F23AD138E08}" type="slidenum">
              <a:rPr lang="en-US" smtClean="0"/>
              <a:t>18</a:t>
            </a:fld>
            <a:endParaRPr lang="en-US"/>
          </a:p>
        </p:txBody>
      </p:sp>
    </p:spTree>
    <p:extLst>
      <p:ext uri="{BB962C8B-B14F-4D97-AF65-F5344CB8AC3E}">
        <p14:creationId xmlns:p14="http://schemas.microsoft.com/office/powerpoint/2010/main" val="135308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900" dirty="0"/>
          </a:p>
        </p:txBody>
      </p:sp>
      <p:sp>
        <p:nvSpPr>
          <p:cNvPr id="4" name="Slide Number Placeholder 3"/>
          <p:cNvSpPr>
            <a:spLocks noGrp="1"/>
          </p:cNvSpPr>
          <p:nvPr>
            <p:ph type="sldNum" sz="quarter" idx="10"/>
          </p:nvPr>
        </p:nvSpPr>
        <p:spPr/>
        <p:txBody>
          <a:bodyPr/>
          <a:lstStyle/>
          <a:p>
            <a:fld id="{5C34C63A-6FF3-4725-8BF9-2F23AD138E08}" type="slidenum">
              <a:rPr lang="en-US" smtClean="0"/>
              <a:t>19</a:t>
            </a:fld>
            <a:endParaRPr lang="en-US"/>
          </a:p>
        </p:txBody>
      </p:sp>
    </p:spTree>
    <p:extLst>
      <p:ext uri="{BB962C8B-B14F-4D97-AF65-F5344CB8AC3E}">
        <p14:creationId xmlns:p14="http://schemas.microsoft.com/office/powerpoint/2010/main" val="1353084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900" dirty="0"/>
          </a:p>
        </p:txBody>
      </p:sp>
      <p:sp>
        <p:nvSpPr>
          <p:cNvPr id="4" name="Slide Number Placeholder 3"/>
          <p:cNvSpPr>
            <a:spLocks noGrp="1"/>
          </p:cNvSpPr>
          <p:nvPr>
            <p:ph type="sldNum" sz="quarter" idx="10"/>
          </p:nvPr>
        </p:nvSpPr>
        <p:spPr/>
        <p:txBody>
          <a:bodyPr/>
          <a:lstStyle/>
          <a:p>
            <a:fld id="{5C34C63A-6FF3-4725-8BF9-2F23AD138E08}" type="slidenum">
              <a:rPr lang="en-US" smtClean="0"/>
              <a:t>20</a:t>
            </a:fld>
            <a:endParaRPr lang="en-US"/>
          </a:p>
        </p:txBody>
      </p:sp>
    </p:spTree>
    <p:extLst>
      <p:ext uri="{BB962C8B-B14F-4D97-AF65-F5344CB8AC3E}">
        <p14:creationId xmlns:p14="http://schemas.microsoft.com/office/powerpoint/2010/main" val="135308422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23532" y="4347065"/>
            <a:ext cx="9167532" cy="25109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err="1" smtClean="0">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129078" y="5259332"/>
            <a:ext cx="2255472" cy="375913"/>
          </a:xfrm>
          <a:prstGeom prst="rect">
            <a:avLst/>
          </a:prstGeom>
        </p:spPr>
      </p:pic>
      <p:sp>
        <p:nvSpPr>
          <p:cNvPr id="11" name="Picture Placeholder 10"/>
          <p:cNvSpPr>
            <a:spLocks noGrp="1"/>
          </p:cNvSpPr>
          <p:nvPr>
            <p:ph type="pic" sz="quarter" idx="11" hasCustomPrompt="1"/>
          </p:nvPr>
        </p:nvSpPr>
        <p:spPr>
          <a:xfrm>
            <a:off x="1" y="-52754"/>
            <a:ext cx="9144000" cy="4378325"/>
          </a:xfrm>
          <a:solidFill>
            <a:schemeClr val="bg2"/>
          </a:solidFill>
        </p:spPr>
        <p:txBody>
          <a:bodyPr/>
          <a:lstStyle>
            <a:lvl1pPr marL="0" indent="0" algn="ctr">
              <a:buNone/>
              <a:defRPr b="1" baseline="0">
                <a:latin typeface="Arial" panose="020B0604020202020204" pitchFamily="34" charset="0"/>
                <a:cs typeface="Arial" panose="020B0604020202020204" pitchFamily="34" charset="0"/>
              </a:defRPr>
            </a:lvl1pPr>
          </a:lstStyle>
          <a:p>
            <a:r>
              <a:rPr lang="en-US" dirty="0" smtClean="0"/>
              <a:t>Click to insert cover image</a:t>
            </a:r>
            <a:endParaRPr lang="en-US" dirty="0"/>
          </a:p>
        </p:txBody>
      </p:sp>
      <p:sp>
        <p:nvSpPr>
          <p:cNvPr id="2" name="Title 1"/>
          <p:cNvSpPr>
            <a:spLocks noGrp="1"/>
          </p:cNvSpPr>
          <p:nvPr>
            <p:ph type="ctrTitle"/>
          </p:nvPr>
        </p:nvSpPr>
        <p:spPr>
          <a:xfrm>
            <a:off x="4667250" y="4387853"/>
            <a:ext cx="4102100" cy="1267563"/>
          </a:xfrm>
        </p:spPr>
        <p:txBody>
          <a:bodyPr anchor="b">
            <a:noAutofit/>
          </a:bodyPr>
          <a:lstStyle>
            <a:lvl1pPr algn="l">
              <a:defRPr sz="2800">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0" y="5655416"/>
            <a:ext cx="4102100" cy="355602"/>
          </a:xfrm>
        </p:spPr>
        <p:txBody>
          <a:bodyPr anchor="ctr">
            <a:noAutofit/>
          </a:bodyPr>
          <a:lstStyle>
            <a:lvl1pPr marL="0" indent="0" algn="l">
              <a:buNone/>
              <a:defRPr sz="1800" b="1">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cxnSp>
        <p:nvCxnSpPr>
          <p:cNvPr id="9" name="Straight Connector 8"/>
          <p:cNvCxnSpPr/>
          <p:nvPr userDrawn="1"/>
        </p:nvCxnSpPr>
        <p:spPr>
          <a:xfrm>
            <a:off x="-23532" y="4347065"/>
            <a:ext cx="916753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2"/>
          </p:nvPr>
        </p:nvSpPr>
        <p:spPr>
          <a:xfrm>
            <a:off x="4667249" y="6411180"/>
            <a:ext cx="4136047" cy="352180"/>
          </a:xfrm>
        </p:spPr>
        <p:txBody>
          <a:bodyPr/>
          <a:lstStyle>
            <a:lvl1pPr algn="l">
              <a:defRPr sz="1050">
                <a:solidFill>
                  <a:schemeClr val="bg1"/>
                </a:solidFill>
              </a:defRPr>
            </a:lvl1pPr>
          </a:lstStyle>
          <a:p>
            <a:r>
              <a:rPr lang="en-US" smtClean="0"/>
              <a:t>Month DD, YYYY</a:t>
            </a:r>
            <a:endParaRPr lang="en-US" dirty="0"/>
          </a:p>
        </p:txBody>
      </p:sp>
    </p:spTree>
    <p:extLst>
      <p:ext uri="{BB962C8B-B14F-4D97-AF65-F5344CB8AC3E}">
        <p14:creationId xmlns:p14="http://schemas.microsoft.com/office/powerpoint/2010/main" val="27292211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Full Width Image">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0" y="1066800"/>
            <a:ext cx="9144000" cy="2133600"/>
          </a:xfrm>
          <a:solidFill>
            <a:schemeClr val="bg2"/>
          </a:solidFill>
        </p:spPr>
        <p:txBody>
          <a:bodyPr/>
          <a:lstStyle>
            <a:lvl1pPr>
              <a:defRPr/>
            </a:lvl1pPr>
          </a:lstStyle>
          <a:p>
            <a:r>
              <a:rPr lang="en-US" dirty="0" smtClean="0"/>
              <a:t>Click to insert image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90565" y="3420207"/>
            <a:ext cx="7886700" cy="28399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cxnSp>
        <p:nvCxnSpPr>
          <p:cNvPr id="10" name="Straight Connector 9"/>
          <p:cNvCxnSpPr/>
          <p:nvPr userDrawn="1"/>
        </p:nvCxnSpPr>
        <p:spPr>
          <a:xfrm>
            <a:off x="0" y="1066837"/>
            <a:ext cx="916753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7205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 1 Image">
    <p:spTree>
      <p:nvGrpSpPr>
        <p:cNvPr id="1" name=""/>
        <p:cNvGrpSpPr/>
        <p:nvPr/>
      </p:nvGrpSpPr>
      <p:grpSpPr>
        <a:xfrm>
          <a:off x="0" y="0"/>
          <a:ext cx="0" cy="0"/>
          <a:chOff x="0" y="0"/>
          <a:chExt cx="0" cy="0"/>
        </a:xfrm>
      </p:grpSpPr>
      <p:sp>
        <p:nvSpPr>
          <p:cNvPr id="12" name="Rectangle 11"/>
          <p:cNvSpPr/>
          <p:nvPr userDrawn="1"/>
        </p:nvSpPr>
        <p:spPr>
          <a:xfrm>
            <a:off x="0" y="-794"/>
            <a:ext cx="5486400" cy="573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58763"/>
            <a:ext cx="4578350" cy="56832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77131"/>
            <a:ext cx="4578350" cy="4351338"/>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9" name="Freeform 18"/>
          <p:cNvSpPr/>
          <p:nvPr userDrawn="1"/>
        </p:nvSpPr>
        <p:spPr>
          <a:xfrm>
            <a:off x="516733" y="6016704"/>
            <a:ext cx="140570" cy="249080"/>
          </a:xfrm>
          <a:custGeom>
            <a:avLst/>
            <a:gdLst>
              <a:gd name="connsiteX0" fmla="*/ 0 w 152401"/>
              <a:gd name="connsiteY0" fmla="*/ 0 h 270043"/>
              <a:gd name="connsiteX1" fmla="*/ 152401 w 152401"/>
              <a:gd name="connsiteY1" fmla="*/ 135021 h 270043"/>
              <a:gd name="connsiteX2" fmla="*/ 0 w 152401"/>
              <a:gd name="connsiteY2" fmla="*/ 270043 h 270043"/>
              <a:gd name="connsiteX3" fmla="*/ 0 w 152401"/>
              <a:gd name="connsiteY3" fmla="*/ 204642 h 270043"/>
              <a:gd name="connsiteX4" fmla="*/ 78582 w 152401"/>
              <a:gd name="connsiteY4" fmla="*/ 135021 h 270043"/>
              <a:gd name="connsiteX5" fmla="*/ 0 w 152401"/>
              <a:gd name="connsiteY5" fmla="*/ 65400 h 2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1" h="270043">
                <a:moveTo>
                  <a:pt x="0" y="0"/>
                </a:moveTo>
                <a:lnTo>
                  <a:pt x="152401" y="135021"/>
                </a:lnTo>
                <a:lnTo>
                  <a:pt x="0" y="270043"/>
                </a:lnTo>
                <a:lnTo>
                  <a:pt x="0" y="204642"/>
                </a:lnTo>
                <a:lnTo>
                  <a:pt x="78582" y="135021"/>
                </a:lnTo>
                <a:lnTo>
                  <a:pt x="0" y="65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5"/>
          </p:nvPr>
        </p:nvSpPr>
        <p:spPr>
          <a:xfrm>
            <a:off x="5486400" y="-1588"/>
            <a:ext cx="3657600" cy="5734051"/>
          </a:xfrm>
          <a:solidFill>
            <a:schemeClr val="bg2"/>
          </a:solidFill>
        </p:spPr>
        <p:txBody>
          <a:bodyPr/>
          <a:lstStyle>
            <a:lvl1pPr algn="ctr">
              <a:defRPr/>
            </a:lvl1pPr>
          </a:lstStyle>
          <a:p>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16" name="Straight Connector 15"/>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999250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32" userDrawn="1">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 2 Images horizontal">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1588"/>
            <a:ext cx="4565650" cy="3303343"/>
          </a:xfrm>
          <a:solidFill>
            <a:schemeClr val="bg2"/>
          </a:solidFill>
          <a:ln>
            <a:noFill/>
          </a:ln>
        </p:spPr>
        <p:txBody>
          <a:bodyPr/>
          <a:lstStyle>
            <a:lvl1pPr algn="ctr">
              <a:defRPr/>
            </a:lvl1pPr>
          </a:lstStyle>
          <a:p>
            <a:endParaRPr lang="en-US" dirty="0"/>
          </a:p>
        </p:txBody>
      </p:sp>
      <p:sp>
        <p:nvSpPr>
          <p:cNvPr id="15" name="Picture Placeholder 7"/>
          <p:cNvSpPr>
            <a:spLocks noGrp="1"/>
          </p:cNvSpPr>
          <p:nvPr>
            <p:ph type="pic" sz="quarter" idx="16"/>
          </p:nvPr>
        </p:nvSpPr>
        <p:spPr>
          <a:xfrm>
            <a:off x="4578350" y="-1588"/>
            <a:ext cx="4565650" cy="3303343"/>
          </a:xfrm>
          <a:solidFill>
            <a:schemeClr val="bg2"/>
          </a:solidFill>
          <a:ln>
            <a:noFill/>
          </a:ln>
        </p:spPr>
        <p:txBody>
          <a:bodyPr/>
          <a:lstStyle>
            <a:lvl1pPr algn="ctr">
              <a:defRPr/>
            </a:lvl1pPr>
          </a:lstStyle>
          <a:p>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2" name="Rectangle 11"/>
          <p:cNvSpPr/>
          <p:nvPr userDrawn="1"/>
        </p:nvSpPr>
        <p:spPr>
          <a:xfrm>
            <a:off x="0" y="3327646"/>
            <a:ext cx="9144000" cy="2958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429000"/>
            <a:ext cx="3653203" cy="568324"/>
          </a:xfr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4565650" y="3429000"/>
            <a:ext cx="4578350" cy="2716823"/>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a:xfrm>
            <a:off x="0" y="3314700"/>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17" name="Straight Connector 16"/>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p:cNvSpPr>
            <a:spLocks noGrp="1"/>
          </p:cNvSpPr>
          <p:nvPr>
            <p:ph idx="17"/>
          </p:nvPr>
        </p:nvSpPr>
        <p:spPr>
          <a:xfrm>
            <a:off x="615950" y="4098678"/>
            <a:ext cx="3665903" cy="2047145"/>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0277285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 3 Images">
    <p:spTree>
      <p:nvGrpSpPr>
        <p:cNvPr id="1" name=""/>
        <p:cNvGrpSpPr/>
        <p:nvPr/>
      </p:nvGrpSpPr>
      <p:grpSpPr>
        <a:xfrm>
          <a:off x="0" y="0"/>
          <a:ext cx="0" cy="0"/>
          <a:chOff x="0" y="0"/>
          <a:chExt cx="0" cy="0"/>
        </a:xfrm>
      </p:grpSpPr>
      <p:sp>
        <p:nvSpPr>
          <p:cNvPr id="16" name="Rectangle 15"/>
          <p:cNvSpPr/>
          <p:nvPr userDrawn="1"/>
        </p:nvSpPr>
        <p:spPr>
          <a:xfrm>
            <a:off x="0" y="0"/>
            <a:ext cx="5105400"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5"/>
          </p:nvPr>
        </p:nvSpPr>
        <p:spPr>
          <a:xfrm>
            <a:off x="5105400" y="-1587"/>
            <a:ext cx="4038600" cy="1920240"/>
          </a:xfrm>
          <a:solidFill>
            <a:schemeClr val="bg2"/>
          </a:solidFill>
          <a:ln>
            <a:noFill/>
          </a:ln>
        </p:spPr>
        <p:txBody>
          <a:bodyPr/>
          <a:lstStyle>
            <a:lvl1pPr algn="ctr">
              <a:defRPr/>
            </a:lvl1pPr>
          </a:lstStyle>
          <a:p>
            <a:endParaRPr lang="en-US" dirty="0"/>
          </a:p>
        </p:txBody>
      </p:sp>
      <p:sp>
        <p:nvSpPr>
          <p:cNvPr id="15" name="Picture Placeholder 7"/>
          <p:cNvSpPr>
            <a:spLocks noGrp="1"/>
          </p:cNvSpPr>
          <p:nvPr>
            <p:ph type="pic" sz="quarter" idx="16"/>
          </p:nvPr>
        </p:nvSpPr>
        <p:spPr>
          <a:xfrm>
            <a:off x="5105400" y="1981993"/>
            <a:ext cx="4038600" cy="1920240"/>
          </a:xfrm>
          <a:solidFill>
            <a:schemeClr val="bg2"/>
          </a:solidFill>
          <a:ln>
            <a:noFill/>
          </a:ln>
        </p:spPr>
        <p:txBody>
          <a:bodyPr/>
          <a:lstStyle>
            <a:lvl1pPr algn="ctr">
              <a:defRPr/>
            </a:lvl1pPr>
          </a:lstStyle>
          <a:p>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9" name="Freeform 18"/>
          <p:cNvSpPr/>
          <p:nvPr userDrawn="1"/>
        </p:nvSpPr>
        <p:spPr>
          <a:xfrm>
            <a:off x="516733" y="6016704"/>
            <a:ext cx="140570" cy="249080"/>
          </a:xfrm>
          <a:custGeom>
            <a:avLst/>
            <a:gdLst>
              <a:gd name="connsiteX0" fmla="*/ 0 w 152401"/>
              <a:gd name="connsiteY0" fmla="*/ 0 h 270043"/>
              <a:gd name="connsiteX1" fmla="*/ 152401 w 152401"/>
              <a:gd name="connsiteY1" fmla="*/ 135021 h 270043"/>
              <a:gd name="connsiteX2" fmla="*/ 0 w 152401"/>
              <a:gd name="connsiteY2" fmla="*/ 270043 h 270043"/>
              <a:gd name="connsiteX3" fmla="*/ 0 w 152401"/>
              <a:gd name="connsiteY3" fmla="*/ 204642 h 270043"/>
              <a:gd name="connsiteX4" fmla="*/ 78582 w 152401"/>
              <a:gd name="connsiteY4" fmla="*/ 135021 h 270043"/>
              <a:gd name="connsiteX5" fmla="*/ 0 w 152401"/>
              <a:gd name="connsiteY5" fmla="*/ 65400 h 2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1" h="270043">
                <a:moveTo>
                  <a:pt x="0" y="0"/>
                </a:moveTo>
                <a:lnTo>
                  <a:pt x="152401" y="135021"/>
                </a:lnTo>
                <a:lnTo>
                  <a:pt x="0" y="270043"/>
                </a:lnTo>
                <a:lnTo>
                  <a:pt x="0" y="204642"/>
                </a:lnTo>
                <a:lnTo>
                  <a:pt x="78582" y="135021"/>
                </a:lnTo>
                <a:lnTo>
                  <a:pt x="0" y="65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58356"/>
            <a:ext cx="4273550" cy="56832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81100"/>
            <a:ext cx="4273550" cy="4616145"/>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Picture Placeholder 17"/>
          <p:cNvSpPr>
            <a:spLocks noGrp="1"/>
          </p:cNvSpPr>
          <p:nvPr>
            <p:ph type="pic" sz="quarter" idx="17"/>
          </p:nvPr>
        </p:nvSpPr>
        <p:spPr>
          <a:xfrm>
            <a:off x="5105400" y="3965574"/>
            <a:ext cx="4038600" cy="1920240"/>
          </a:xfrm>
          <a:solidFill>
            <a:schemeClr val="bg2"/>
          </a:solidFill>
          <a:ln>
            <a:noFill/>
          </a:ln>
        </p:spPr>
        <p:txBody>
          <a:bodyPr/>
          <a:lstStyle>
            <a:lvl1pPr algn="ctr">
              <a:defRPr/>
            </a:lvl1pPr>
          </a:lstStyle>
          <a:p>
            <a:endParaRPr lang="en-US"/>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22" name="Straight Connector 21"/>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5176762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44" userDrawn="1">
          <p15:clr>
            <a:srgbClr val="FBAE40"/>
          </p15:clr>
        </p15:guide>
        <p15:guide id="2" pos="321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 2 Images Vertical">
    <p:spTree>
      <p:nvGrpSpPr>
        <p:cNvPr id="1" name=""/>
        <p:cNvGrpSpPr/>
        <p:nvPr/>
      </p:nvGrpSpPr>
      <p:grpSpPr>
        <a:xfrm>
          <a:off x="0" y="0"/>
          <a:ext cx="0" cy="0"/>
          <a:chOff x="0" y="0"/>
          <a:chExt cx="0" cy="0"/>
        </a:xfrm>
      </p:grpSpPr>
      <p:sp>
        <p:nvSpPr>
          <p:cNvPr id="13" name="Rectangle 12"/>
          <p:cNvSpPr/>
          <p:nvPr userDrawn="1"/>
        </p:nvSpPr>
        <p:spPr>
          <a:xfrm>
            <a:off x="0" y="0"/>
            <a:ext cx="5105400"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5"/>
          </p:nvPr>
        </p:nvSpPr>
        <p:spPr>
          <a:xfrm>
            <a:off x="5105400" y="-1587"/>
            <a:ext cx="4038600" cy="2880360"/>
          </a:xfrm>
          <a:solidFill>
            <a:schemeClr val="bg2"/>
          </a:solidFill>
          <a:ln>
            <a:noFill/>
          </a:ln>
        </p:spPr>
        <p:txBody>
          <a:bodyPr/>
          <a:lstStyle>
            <a:lvl1pPr algn="ctr">
              <a:defRPr/>
            </a:lvl1pPr>
          </a:lstStyle>
          <a:p>
            <a:endParaRPr lang="en-US" dirty="0"/>
          </a:p>
        </p:txBody>
      </p:sp>
      <p:sp>
        <p:nvSpPr>
          <p:cNvPr id="15" name="Picture Placeholder 7"/>
          <p:cNvSpPr>
            <a:spLocks noGrp="1"/>
          </p:cNvSpPr>
          <p:nvPr>
            <p:ph type="pic" sz="quarter" idx="16"/>
          </p:nvPr>
        </p:nvSpPr>
        <p:spPr>
          <a:xfrm>
            <a:off x="5105400" y="2926844"/>
            <a:ext cx="4038600" cy="2880360"/>
          </a:xfrm>
          <a:solidFill>
            <a:schemeClr val="bg2"/>
          </a:solidFill>
          <a:ln>
            <a:noFill/>
          </a:ln>
        </p:spPr>
        <p:txBody>
          <a:bodyPr/>
          <a:lstStyle>
            <a:lvl1pPr algn="ctr">
              <a:defRPr/>
            </a:lvl1pPr>
          </a:lstStyle>
          <a:p>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9" name="Freeform 18"/>
          <p:cNvSpPr/>
          <p:nvPr userDrawn="1"/>
        </p:nvSpPr>
        <p:spPr>
          <a:xfrm>
            <a:off x="516733" y="6016704"/>
            <a:ext cx="140570" cy="249080"/>
          </a:xfrm>
          <a:custGeom>
            <a:avLst/>
            <a:gdLst>
              <a:gd name="connsiteX0" fmla="*/ 0 w 152401"/>
              <a:gd name="connsiteY0" fmla="*/ 0 h 270043"/>
              <a:gd name="connsiteX1" fmla="*/ 152401 w 152401"/>
              <a:gd name="connsiteY1" fmla="*/ 135021 h 270043"/>
              <a:gd name="connsiteX2" fmla="*/ 0 w 152401"/>
              <a:gd name="connsiteY2" fmla="*/ 270043 h 270043"/>
              <a:gd name="connsiteX3" fmla="*/ 0 w 152401"/>
              <a:gd name="connsiteY3" fmla="*/ 204642 h 270043"/>
              <a:gd name="connsiteX4" fmla="*/ 78582 w 152401"/>
              <a:gd name="connsiteY4" fmla="*/ 135021 h 270043"/>
              <a:gd name="connsiteX5" fmla="*/ 0 w 152401"/>
              <a:gd name="connsiteY5" fmla="*/ 65400 h 2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1" h="270043">
                <a:moveTo>
                  <a:pt x="0" y="0"/>
                </a:moveTo>
                <a:lnTo>
                  <a:pt x="152401" y="135021"/>
                </a:lnTo>
                <a:lnTo>
                  <a:pt x="0" y="270043"/>
                </a:lnTo>
                <a:lnTo>
                  <a:pt x="0" y="204642"/>
                </a:lnTo>
                <a:lnTo>
                  <a:pt x="78582" y="135021"/>
                </a:lnTo>
                <a:lnTo>
                  <a:pt x="0" y="65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48832"/>
            <a:ext cx="4273550" cy="56832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72396"/>
            <a:ext cx="4273550" cy="4624849"/>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22" name="Straight Connector 21"/>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7436263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44" userDrawn="1">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 Smaller Image">
    <p:spTree>
      <p:nvGrpSpPr>
        <p:cNvPr id="1" name=""/>
        <p:cNvGrpSpPr/>
        <p:nvPr/>
      </p:nvGrpSpPr>
      <p:grpSpPr>
        <a:xfrm>
          <a:off x="0" y="0"/>
          <a:ext cx="0" cy="0"/>
          <a:chOff x="0" y="0"/>
          <a:chExt cx="0" cy="0"/>
        </a:xfrm>
      </p:grpSpPr>
      <p:sp>
        <p:nvSpPr>
          <p:cNvPr id="14" name="Rectangle 13"/>
          <p:cNvSpPr/>
          <p:nvPr userDrawn="1"/>
        </p:nvSpPr>
        <p:spPr>
          <a:xfrm>
            <a:off x="0" y="0"/>
            <a:ext cx="9144000"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2" name="Title 1"/>
          <p:cNvSpPr>
            <a:spLocks noGrp="1"/>
          </p:cNvSpPr>
          <p:nvPr>
            <p:ph type="title"/>
          </p:nvPr>
        </p:nvSpPr>
        <p:spPr>
          <a:xfrm>
            <a:off x="628650" y="255833"/>
            <a:ext cx="8174038" cy="56832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81100"/>
            <a:ext cx="4273550" cy="4616145"/>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7"/>
          <p:cNvSpPr>
            <a:spLocks noGrp="1"/>
          </p:cNvSpPr>
          <p:nvPr>
            <p:ph type="pic" sz="quarter" idx="15"/>
          </p:nvPr>
        </p:nvSpPr>
        <p:spPr>
          <a:xfrm>
            <a:off x="5255939" y="1181101"/>
            <a:ext cx="3594100" cy="4616450"/>
          </a:xfrm>
          <a:solidFill>
            <a:schemeClr val="bg2"/>
          </a:solidFill>
        </p:spPr>
        <p:txBody>
          <a:bodyPr/>
          <a:lstStyle/>
          <a:p>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16" name="Straight Connector 15"/>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6178119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44" userDrawn="1">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 2 Smaller Images">
    <p:spTree>
      <p:nvGrpSpPr>
        <p:cNvPr id="1" name=""/>
        <p:cNvGrpSpPr/>
        <p:nvPr/>
      </p:nvGrpSpPr>
      <p:grpSpPr>
        <a:xfrm>
          <a:off x="0" y="0"/>
          <a:ext cx="0" cy="0"/>
          <a:chOff x="0" y="0"/>
          <a:chExt cx="0" cy="0"/>
        </a:xfrm>
      </p:grpSpPr>
      <p:sp>
        <p:nvSpPr>
          <p:cNvPr id="14" name="Rectangle 13"/>
          <p:cNvSpPr/>
          <p:nvPr userDrawn="1"/>
        </p:nvSpPr>
        <p:spPr>
          <a:xfrm>
            <a:off x="0" y="0"/>
            <a:ext cx="9144000"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9" name="Freeform 18"/>
          <p:cNvSpPr/>
          <p:nvPr userDrawn="1"/>
        </p:nvSpPr>
        <p:spPr>
          <a:xfrm>
            <a:off x="516733" y="6016704"/>
            <a:ext cx="140570" cy="249080"/>
          </a:xfrm>
          <a:custGeom>
            <a:avLst/>
            <a:gdLst>
              <a:gd name="connsiteX0" fmla="*/ 0 w 152401"/>
              <a:gd name="connsiteY0" fmla="*/ 0 h 270043"/>
              <a:gd name="connsiteX1" fmla="*/ 152401 w 152401"/>
              <a:gd name="connsiteY1" fmla="*/ 135021 h 270043"/>
              <a:gd name="connsiteX2" fmla="*/ 0 w 152401"/>
              <a:gd name="connsiteY2" fmla="*/ 270043 h 270043"/>
              <a:gd name="connsiteX3" fmla="*/ 0 w 152401"/>
              <a:gd name="connsiteY3" fmla="*/ 204642 h 270043"/>
              <a:gd name="connsiteX4" fmla="*/ 78582 w 152401"/>
              <a:gd name="connsiteY4" fmla="*/ 135021 h 270043"/>
              <a:gd name="connsiteX5" fmla="*/ 0 w 152401"/>
              <a:gd name="connsiteY5" fmla="*/ 65400 h 2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1" h="270043">
                <a:moveTo>
                  <a:pt x="0" y="0"/>
                </a:moveTo>
                <a:lnTo>
                  <a:pt x="152401" y="135021"/>
                </a:lnTo>
                <a:lnTo>
                  <a:pt x="0" y="270043"/>
                </a:lnTo>
                <a:lnTo>
                  <a:pt x="0" y="204642"/>
                </a:lnTo>
                <a:lnTo>
                  <a:pt x="78582" y="135021"/>
                </a:lnTo>
                <a:lnTo>
                  <a:pt x="0" y="65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49239"/>
            <a:ext cx="8174038" cy="56832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81100"/>
            <a:ext cx="4273550" cy="4616145"/>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7"/>
          <p:cNvSpPr>
            <a:spLocks noGrp="1"/>
          </p:cNvSpPr>
          <p:nvPr>
            <p:ph type="pic" sz="quarter" idx="15"/>
          </p:nvPr>
        </p:nvSpPr>
        <p:spPr>
          <a:xfrm>
            <a:off x="5255939" y="1181100"/>
            <a:ext cx="3594100" cy="2139696"/>
          </a:xfrm>
          <a:solidFill>
            <a:schemeClr val="bg2"/>
          </a:solidFill>
        </p:spPr>
        <p:txBody>
          <a:bodyPr/>
          <a:lstStyle/>
          <a:p>
            <a:endParaRPr lang="en-US"/>
          </a:p>
        </p:txBody>
      </p:sp>
      <p:sp>
        <p:nvSpPr>
          <p:cNvPr id="16" name="Picture Placeholder 7"/>
          <p:cNvSpPr>
            <a:spLocks noGrp="1"/>
          </p:cNvSpPr>
          <p:nvPr>
            <p:ph type="pic" sz="quarter" idx="16"/>
          </p:nvPr>
        </p:nvSpPr>
        <p:spPr>
          <a:xfrm>
            <a:off x="5255939" y="3383293"/>
            <a:ext cx="3594100" cy="2139696"/>
          </a:xfrm>
          <a:solidFill>
            <a:schemeClr val="bg2"/>
          </a:solidFill>
        </p:spPr>
        <p:txBody>
          <a:bodyPr/>
          <a:lstStyle/>
          <a:p>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17" name="Straight Connector 16"/>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4192997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44" userDrawn="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aph + Image">
    <p:spTree>
      <p:nvGrpSpPr>
        <p:cNvPr id="1" name=""/>
        <p:cNvGrpSpPr/>
        <p:nvPr/>
      </p:nvGrpSpPr>
      <p:grpSpPr>
        <a:xfrm>
          <a:off x="0" y="0"/>
          <a:ext cx="0" cy="0"/>
          <a:chOff x="0" y="0"/>
          <a:chExt cx="0" cy="0"/>
        </a:xfrm>
      </p:grpSpPr>
      <p:sp>
        <p:nvSpPr>
          <p:cNvPr id="14" name="Rectangle 13"/>
          <p:cNvSpPr/>
          <p:nvPr userDrawn="1"/>
        </p:nvSpPr>
        <p:spPr>
          <a:xfrm>
            <a:off x="0" y="0"/>
            <a:ext cx="9144000"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rgbClr val="6C4693"/>
                </a:solidFill>
              </a:defRPr>
            </a:lvl1pPr>
          </a:lstStyle>
          <a:p>
            <a:pPr lvl="0"/>
            <a:r>
              <a:rPr lang="en-US" dirty="0" smtClean="0"/>
              <a:t>Click to add Key Takeaway statement</a:t>
            </a:r>
            <a:endParaRPr lang="en-US" dirty="0"/>
          </a:p>
        </p:txBody>
      </p:sp>
      <p:sp>
        <p:nvSpPr>
          <p:cNvPr id="2" name="Title 1"/>
          <p:cNvSpPr>
            <a:spLocks noGrp="1"/>
          </p:cNvSpPr>
          <p:nvPr>
            <p:ph type="title"/>
          </p:nvPr>
        </p:nvSpPr>
        <p:spPr>
          <a:xfrm>
            <a:off x="628650" y="249239"/>
            <a:ext cx="8174038" cy="56832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81100"/>
            <a:ext cx="4273550" cy="562769"/>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p:txBody>
      </p:sp>
      <p:sp>
        <p:nvSpPr>
          <p:cNvPr id="8" name="Picture Placeholder 7"/>
          <p:cNvSpPr>
            <a:spLocks noGrp="1"/>
          </p:cNvSpPr>
          <p:nvPr>
            <p:ph type="pic" sz="quarter" idx="15"/>
          </p:nvPr>
        </p:nvSpPr>
        <p:spPr>
          <a:xfrm>
            <a:off x="5255939" y="1181406"/>
            <a:ext cx="3594100" cy="4351337"/>
          </a:xfrm>
          <a:solidFill>
            <a:schemeClr val="bg2"/>
          </a:solidFill>
        </p:spPr>
        <p:txBody>
          <a:bodyPr/>
          <a:lstStyle/>
          <a:p>
            <a:endParaRPr lang="en-US"/>
          </a:p>
        </p:txBody>
      </p:sp>
      <p:sp>
        <p:nvSpPr>
          <p:cNvPr id="7" name="Chart Placeholder 6"/>
          <p:cNvSpPr>
            <a:spLocks noGrp="1"/>
          </p:cNvSpPr>
          <p:nvPr>
            <p:ph type="chart" sz="quarter" idx="16"/>
          </p:nvPr>
        </p:nvSpPr>
        <p:spPr>
          <a:xfrm>
            <a:off x="628650" y="1868487"/>
            <a:ext cx="4298950" cy="3664255"/>
          </a:xfrm>
        </p:spPr>
        <p:txBody>
          <a:bodyPr/>
          <a:lstStyle/>
          <a:p>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16" name="Straight Connector 15"/>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230697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44" userDrawn="1">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Icons">
    <p:spTree>
      <p:nvGrpSpPr>
        <p:cNvPr id="1" name=""/>
        <p:cNvGrpSpPr/>
        <p:nvPr/>
      </p:nvGrpSpPr>
      <p:grpSpPr>
        <a:xfrm>
          <a:off x="0" y="0"/>
          <a:ext cx="0" cy="0"/>
          <a:chOff x="0" y="0"/>
          <a:chExt cx="0" cy="0"/>
        </a:xfrm>
      </p:grpSpPr>
      <p:sp>
        <p:nvSpPr>
          <p:cNvPr id="7" name="Rectangle 6"/>
          <p:cNvSpPr/>
          <p:nvPr userDrawn="1"/>
        </p:nvSpPr>
        <p:spPr>
          <a:xfrm>
            <a:off x="422764" y="3429000"/>
            <a:ext cx="8298472" cy="2724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err="1" smtClean="0">
              <a:latin typeface="Arial" panose="020B0604020202020204" pitchFamily="34" charset="0"/>
              <a:cs typeface="Arial" panose="020B0604020202020204" pitchFamily="34" charset="0"/>
            </a:endParaRPr>
          </a:p>
        </p:txBody>
      </p:sp>
      <p:sp>
        <p:nvSpPr>
          <p:cNvPr id="4" name="Rectangle 3"/>
          <p:cNvSpPr/>
          <p:nvPr userDrawn="1"/>
        </p:nvSpPr>
        <p:spPr>
          <a:xfrm>
            <a:off x="0" y="0"/>
            <a:ext cx="9144000" cy="3193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90565" y="1177131"/>
            <a:ext cx="7886700" cy="2010569"/>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r>
              <a:rPr lang="en-US" smtClean="0"/>
              <a:t>Baxter Confidential — Highly Restricted: Do not distribute without prior approval</a:t>
            </a:r>
            <a:endParaRPr lang="en-US" dirty="0" smtClean="0"/>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0" name="Text Placeholder 9"/>
          <p:cNvSpPr>
            <a:spLocks noGrp="1"/>
          </p:cNvSpPr>
          <p:nvPr>
            <p:ph type="body" sz="quarter" idx="14"/>
          </p:nvPr>
        </p:nvSpPr>
        <p:spPr>
          <a:xfrm>
            <a:off x="633730" y="4577080"/>
            <a:ext cx="1755140" cy="1409700"/>
          </a:xfrm>
        </p:spPr>
        <p:txBody>
          <a:bodyPr>
            <a:noAutofit/>
          </a:bodyPr>
          <a:lstStyle>
            <a:lvl1pPr algn="ctr">
              <a:defRPr sz="1000" cap="all" baseline="0">
                <a:solidFill>
                  <a:schemeClr val="accent1"/>
                </a:solidFill>
              </a:defRPr>
            </a:lvl1pPr>
            <a:lvl2pPr algn="ctr">
              <a:spcBef>
                <a:spcPts val="300"/>
              </a:spcBef>
              <a:defRPr sz="1100" b="0"/>
            </a:lvl2pPr>
            <a:lvl3pPr>
              <a:spcBef>
                <a:spcPts val="300"/>
              </a:spcBef>
              <a:defRPr sz="11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p:txBody>
      </p:sp>
      <p:sp>
        <p:nvSpPr>
          <p:cNvPr id="14" name="Text Placeholder 9"/>
          <p:cNvSpPr>
            <a:spLocks noGrp="1"/>
          </p:cNvSpPr>
          <p:nvPr>
            <p:ph type="body" sz="quarter" idx="15"/>
          </p:nvPr>
        </p:nvSpPr>
        <p:spPr>
          <a:xfrm>
            <a:off x="2690178" y="4577080"/>
            <a:ext cx="1755140" cy="1409700"/>
          </a:xfrm>
        </p:spPr>
        <p:txBody>
          <a:bodyPr>
            <a:noAutofit/>
          </a:bodyPr>
          <a:lstStyle>
            <a:lvl1pPr algn="ctr">
              <a:defRPr sz="1000" cap="all" baseline="0">
                <a:solidFill>
                  <a:schemeClr val="accent1"/>
                </a:solidFill>
              </a:defRPr>
            </a:lvl1pPr>
            <a:lvl2pPr algn="ctr">
              <a:spcBef>
                <a:spcPts val="300"/>
              </a:spcBef>
              <a:defRPr sz="1100" b="0"/>
            </a:lvl2pPr>
            <a:lvl3pPr>
              <a:spcBef>
                <a:spcPts val="300"/>
              </a:spcBef>
              <a:defRPr sz="11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p:txBody>
      </p:sp>
      <p:sp>
        <p:nvSpPr>
          <p:cNvPr id="15" name="Text Placeholder 9"/>
          <p:cNvSpPr>
            <a:spLocks noGrp="1"/>
          </p:cNvSpPr>
          <p:nvPr>
            <p:ph type="body" sz="quarter" idx="16"/>
          </p:nvPr>
        </p:nvSpPr>
        <p:spPr>
          <a:xfrm>
            <a:off x="4746626" y="4577080"/>
            <a:ext cx="1755140" cy="1409700"/>
          </a:xfrm>
        </p:spPr>
        <p:txBody>
          <a:bodyPr>
            <a:noAutofit/>
          </a:bodyPr>
          <a:lstStyle>
            <a:lvl1pPr algn="ctr">
              <a:defRPr sz="1000" cap="all" baseline="0">
                <a:solidFill>
                  <a:schemeClr val="accent1"/>
                </a:solidFill>
              </a:defRPr>
            </a:lvl1pPr>
            <a:lvl2pPr algn="ctr">
              <a:spcBef>
                <a:spcPts val="300"/>
              </a:spcBef>
              <a:defRPr sz="1100" b="0"/>
            </a:lvl2pPr>
            <a:lvl3pPr>
              <a:spcBef>
                <a:spcPts val="300"/>
              </a:spcBef>
              <a:defRPr sz="11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p:txBody>
      </p:sp>
      <p:sp>
        <p:nvSpPr>
          <p:cNvPr id="16" name="Text Placeholder 9"/>
          <p:cNvSpPr>
            <a:spLocks noGrp="1"/>
          </p:cNvSpPr>
          <p:nvPr>
            <p:ph type="body" sz="quarter" idx="17"/>
          </p:nvPr>
        </p:nvSpPr>
        <p:spPr>
          <a:xfrm>
            <a:off x="6803075" y="4577080"/>
            <a:ext cx="1755140" cy="1409700"/>
          </a:xfrm>
        </p:spPr>
        <p:txBody>
          <a:bodyPr>
            <a:noAutofit/>
          </a:bodyPr>
          <a:lstStyle>
            <a:lvl1pPr algn="ctr">
              <a:defRPr sz="1000" cap="all" baseline="0">
                <a:solidFill>
                  <a:schemeClr val="accent1"/>
                </a:solidFill>
              </a:defRPr>
            </a:lvl1pPr>
            <a:lvl2pPr algn="ctr">
              <a:spcBef>
                <a:spcPts val="300"/>
              </a:spcBef>
              <a:defRPr sz="1100" b="0"/>
            </a:lvl2pPr>
            <a:lvl3pPr>
              <a:spcBef>
                <a:spcPts val="300"/>
              </a:spcBef>
              <a:defRPr sz="11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p:txBody>
      </p:sp>
      <p:sp>
        <p:nvSpPr>
          <p:cNvPr id="17" name="Picture Placeholder 16"/>
          <p:cNvSpPr>
            <a:spLocks noGrp="1"/>
          </p:cNvSpPr>
          <p:nvPr>
            <p:ph type="pic" sz="quarter" idx="18"/>
          </p:nvPr>
        </p:nvSpPr>
        <p:spPr>
          <a:xfrm>
            <a:off x="1089025" y="3641724"/>
            <a:ext cx="844550" cy="844550"/>
          </a:xfrm>
          <a:prstGeom prst="ellipse">
            <a:avLst/>
          </a:prstGeom>
          <a:ln>
            <a:noFill/>
          </a:ln>
        </p:spPr>
        <p:txBody>
          <a:bodyPr lIns="0" tIns="0" rIns="0" bIns="0" anchor="ctr">
            <a:normAutofit/>
          </a:bodyPr>
          <a:lstStyle>
            <a:lvl1pPr algn="ctr">
              <a:defRPr sz="1100"/>
            </a:lvl1pPr>
          </a:lstStyle>
          <a:p>
            <a:endParaRPr lang="en-US"/>
          </a:p>
        </p:txBody>
      </p:sp>
      <p:sp>
        <p:nvSpPr>
          <p:cNvPr id="20" name="Picture Placeholder 16"/>
          <p:cNvSpPr>
            <a:spLocks noGrp="1"/>
          </p:cNvSpPr>
          <p:nvPr>
            <p:ph type="pic" sz="quarter" idx="19"/>
          </p:nvPr>
        </p:nvSpPr>
        <p:spPr>
          <a:xfrm>
            <a:off x="3145473" y="3641724"/>
            <a:ext cx="844550" cy="844550"/>
          </a:xfrm>
          <a:prstGeom prst="ellipse">
            <a:avLst/>
          </a:prstGeom>
          <a:ln>
            <a:noFill/>
          </a:ln>
        </p:spPr>
        <p:txBody>
          <a:bodyPr lIns="0" tIns="0" rIns="0" bIns="0" anchor="ctr">
            <a:normAutofit/>
          </a:bodyPr>
          <a:lstStyle>
            <a:lvl1pPr algn="ctr">
              <a:defRPr sz="1100"/>
            </a:lvl1pPr>
          </a:lstStyle>
          <a:p>
            <a:endParaRPr lang="en-US"/>
          </a:p>
        </p:txBody>
      </p:sp>
      <p:sp>
        <p:nvSpPr>
          <p:cNvPr id="21" name="Picture Placeholder 16"/>
          <p:cNvSpPr>
            <a:spLocks noGrp="1"/>
          </p:cNvSpPr>
          <p:nvPr>
            <p:ph type="pic" sz="quarter" idx="20"/>
          </p:nvPr>
        </p:nvSpPr>
        <p:spPr>
          <a:xfrm>
            <a:off x="5201921" y="3641724"/>
            <a:ext cx="844550" cy="844550"/>
          </a:xfrm>
          <a:prstGeom prst="ellipse">
            <a:avLst/>
          </a:prstGeom>
          <a:ln>
            <a:noFill/>
          </a:ln>
        </p:spPr>
        <p:txBody>
          <a:bodyPr lIns="0" tIns="0" rIns="0" bIns="0" anchor="ctr">
            <a:normAutofit/>
          </a:bodyPr>
          <a:lstStyle>
            <a:lvl1pPr algn="ctr">
              <a:defRPr sz="1100"/>
            </a:lvl1pPr>
          </a:lstStyle>
          <a:p>
            <a:endParaRPr lang="en-US"/>
          </a:p>
        </p:txBody>
      </p:sp>
      <p:sp>
        <p:nvSpPr>
          <p:cNvPr id="22" name="Picture Placeholder 16"/>
          <p:cNvSpPr>
            <a:spLocks noGrp="1"/>
          </p:cNvSpPr>
          <p:nvPr>
            <p:ph type="pic" sz="quarter" idx="21"/>
          </p:nvPr>
        </p:nvSpPr>
        <p:spPr>
          <a:xfrm>
            <a:off x="7258369" y="3641724"/>
            <a:ext cx="844550" cy="844550"/>
          </a:xfrm>
          <a:prstGeom prst="ellipse">
            <a:avLst/>
          </a:prstGeom>
          <a:ln>
            <a:noFill/>
          </a:ln>
        </p:spPr>
        <p:txBody>
          <a:bodyPr lIns="0" tIns="0" rIns="0" bIns="0" anchor="ctr">
            <a:normAutofit/>
          </a:bodyPr>
          <a:lstStyle>
            <a:lvl1pPr algn="ctr">
              <a:defRPr sz="1100"/>
            </a:lvl1pPr>
          </a:lstStyle>
          <a:p>
            <a:endParaRPr lang="en-US"/>
          </a:p>
        </p:txBody>
      </p:sp>
    </p:spTree>
    <p:extLst>
      <p:ext uri="{BB962C8B-B14F-4D97-AF65-F5344CB8AC3E}">
        <p14:creationId xmlns:p14="http://schemas.microsoft.com/office/powerpoint/2010/main" val="19273864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90565" y="1177131"/>
            <a:ext cx="7886700" cy="2010569"/>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r>
              <a:rPr lang="en-US" smtClean="0"/>
              <a:t>Baxter Confidential — Highly Restricted: Do not distribute without prior approval</a:t>
            </a:r>
            <a:endParaRPr lang="en-US" dirty="0" smtClean="0"/>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0" name="Text Placeholder 9"/>
          <p:cNvSpPr>
            <a:spLocks noGrp="1"/>
          </p:cNvSpPr>
          <p:nvPr>
            <p:ph type="body" sz="quarter" idx="14"/>
          </p:nvPr>
        </p:nvSpPr>
        <p:spPr>
          <a:xfrm>
            <a:off x="633730" y="4577080"/>
            <a:ext cx="1755140" cy="1409700"/>
          </a:xfrm>
        </p:spPr>
        <p:txBody>
          <a:bodyPr>
            <a:noAutofit/>
          </a:bodyPr>
          <a:lstStyle>
            <a:lvl1pPr algn="ctr">
              <a:defRPr sz="1000" cap="all" baseline="0">
                <a:solidFill>
                  <a:schemeClr val="accent1"/>
                </a:solidFill>
              </a:defRPr>
            </a:lvl1pPr>
            <a:lvl2pPr algn="ctr">
              <a:spcBef>
                <a:spcPts val="300"/>
              </a:spcBef>
              <a:defRPr sz="1100" b="0"/>
            </a:lvl2pPr>
            <a:lvl3pPr>
              <a:spcBef>
                <a:spcPts val="300"/>
              </a:spcBef>
              <a:defRPr sz="11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p:txBody>
      </p:sp>
      <p:sp>
        <p:nvSpPr>
          <p:cNvPr id="14" name="Text Placeholder 9"/>
          <p:cNvSpPr>
            <a:spLocks noGrp="1"/>
          </p:cNvSpPr>
          <p:nvPr>
            <p:ph type="body" sz="quarter" idx="15"/>
          </p:nvPr>
        </p:nvSpPr>
        <p:spPr>
          <a:xfrm>
            <a:off x="2690178" y="4577080"/>
            <a:ext cx="1755140" cy="1409700"/>
          </a:xfrm>
        </p:spPr>
        <p:txBody>
          <a:bodyPr>
            <a:noAutofit/>
          </a:bodyPr>
          <a:lstStyle>
            <a:lvl1pPr algn="ctr">
              <a:defRPr sz="1000" cap="all" baseline="0">
                <a:solidFill>
                  <a:schemeClr val="accent1"/>
                </a:solidFill>
              </a:defRPr>
            </a:lvl1pPr>
            <a:lvl2pPr algn="ctr">
              <a:spcBef>
                <a:spcPts val="300"/>
              </a:spcBef>
              <a:defRPr sz="1100" b="0"/>
            </a:lvl2pPr>
            <a:lvl3pPr>
              <a:spcBef>
                <a:spcPts val="300"/>
              </a:spcBef>
              <a:defRPr sz="11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p:txBody>
      </p:sp>
      <p:sp>
        <p:nvSpPr>
          <p:cNvPr id="15" name="Text Placeholder 9"/>
          <p:cNvSpPr>
            <a:spLocks noGrp="1"/>
          </p:cNvSpPr>
          <p:nvPr>
            <p:ph type="body" sz="quarter" idx="16"/>
          </p:nvPr>
        </p:nvSpPr>
        <p:spPr>
          <a:xfrm>
            <a:off x="4746626" y="4577080"/>
            <a:ext cx="1755140" cy="1409700"/>
          </a:xfrm>
        </p:spPr>
        <p:txBody>
          <a:bodyPr>
            <a:noAutofit/>
          </a:bodyPr>
          <a:lstStyle>
            <a:lvl1pPr algn="ctr">
              <a:defRPr sz="1000" cap="all" baseline="0">
                <a:solidFill>
                  <a:schemeClr val="accent1"/>
                </a:solidFill>
              </a:defRPr>
            </a:lvl1pPr>
            <a:lvl2pPr algn="ctr">
              <a:spcBef>
                <a:spcPts val="300"/>
              </a:spcBef>
              <a:defRPr sz="1100" b="0"/>
            </a:lvl2pPr>
            <a:lvl3pPr>
              <a:spcBef>
                <a:spcPts val="300"/>
              </a:spcBef>
              <a:defRPr sz="11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p:txBody>
      </p:sp>
      <p:sp>
        <p:nvSpPr>
          <p:cNvPr id="16" name="Text Placeholder 9"/>
          <p:cNvSpPr>
            <a:spLocks noGrp="1"/>
          </p:cNvSpPr>
          <p:nvPr>
            <p:ph type="body" sz="quarter" idx="17"/>
          </p:nvPr>
        </p:nvSpPr>
        <p:spPr>
          <a:xfrm>
            <a:off x="6803075" y="4577080"/>
            <a:ext cx="1755140" cy="1409700"/>
          </a:xfrm>
        </p:spPr>
        <p:txBody>
          <a:bodyPr>
            <a:noAutofit/>
          </a:bodyPr>
          <a:lstStyle>
            <a:lvl1pPr algn="ctr">
              <a:defRPr sz="1000" cap="all" baseline="0">
                <a:solidFill>
                  <a:schemeClr val="accent1"/>
                </a:solidFill>
              </a:defRPr>
            </a:lvl1pPr>
            <a:lvl2pPr algn="ctr">
              <a:spcBef>
                <a:spcPts val="300"/>
              </a:spcBef>
              <a:defRPr sz="1100" b="0"/>
            </a:lvl2pPr>
            <a:lvl3pPr>
              <a:spcBef>
                <a:spcPts val="300"/>
              </a:spcBef>
              <a:defRPr sz="1100"/>
            </a:lvl3pPr>
            <a:lvl4pPr>
              <a:spcBef>
                <a:spcPts val="300"/>
              </a:spcBef>
              <a:defRPr sz="1100"/>
            </a:lvl4pPr>
            <a:lvl5pPr>
              <a:spcBef>
                <a:spcPts val="300"/>
              </a:spcBef>
              <a:defRPr sz="1100"/>
            </a:lvl5pPr>
          </a:lstStyle>
          <a:p>
            <a:pPr lvl="0"/>
            <a:r>
              <a:rPr lang="en-US" dirty="0" smtClean="0"/>
              <a:t>Click to edit Master text styles</a:t>
            </a:r>
          </a:p>
          <a:p>
            <a:pPr lvl="1"/>
            <a:r>
              <a:rPr lang="en-US" dirty="0" smtClean="0"/>
              <a:t>Second level</a:t>
            </a:r>
          </a:p>
        </p:txBody>
      </p:sp>
      <p:sp>
        <p:nvSpPr>
          <p:cNvPr id="17" name="Picture Placeholder 16"/>
          <p:cNvSpPr>
            <a:spLocks noGrp="1"/>
          </p:cNvSpPr>
          <p:nvPr>
            <p:ph type="pic" sz="quarter" idx="18"/>
          </p:nvPr>
        </p:nvSpPr>
        <p:spPr>
          <a:xfrm>
            <a:off x="1089025" y="3641724"/>
            <a:ext cx="844550" cy="844550"/>
          </a:xfrm>
          <a:prstGeom prst="ellipse">
            <a:avLst/>
          </a:prstGeom>
          <a:ln>
            <a:noFill/>
          </a:ln>
        </p:spPr>
        <p:txBody>
          <a:bodyPr lIns="0" tIns="0" rIns="0" bIns="0" anchor="ctr">
            <a:normAutofit/>
          </a:bodyPr>
          <a:lstStyle>
            <a:lvl1pPr algn="ctr">
              <a:defRPr sz="1100"/>
            </a:lvl1pPr>
          </a:lstStyle>
          <a:p>
            <a:endParaRPr lang="en-US"/>
          </a:p>
        </p:txBody>
      </p:sp>
      <p:sp>
        <p:nvSpPr>
          <p:cNvPr id="20" name="Picture Placeholder 16"/>
          <p:cNvSpPr>
            <a:spLocks noGrp="1"/>
          </p:cNvSpPr>
          <p:nvPr>
            <p:ph type="pic" sz="quarter" idx="19"/>
          </p:nvPr>
        </p:nvSpPr>
        <p:spPr>
          <a:xfrm>
            <a:off x="3145473" y="3641724"/>
            <a:ext cx="844550" cy="844550"/>
          </a:xfrm>
          <a:prstGeom prst="ellipse">
            <a:avLst/>
          </a:prstGeom>
          <a:ln>
            <a:noFill/>
          </a:ln>
        </p:spPr>
        <p:txBody>
          <a:bodyPr lIns="0" tIns="0" rIns="0" bIns="0" anchor="ctr">
            <a:normAutofit/>
          </a:bodyPr>
          <a:lstStyle>
            <a:lvl1pPr algn="ctr">
              <a:defRPr sz="1100"/>
            </a:lvl1pPr>
          </a:lstStyle>
          <a:p>
            <a:endParaRPr lang="en-US"/>
          </a:p>
        </p:txBody>
      </p:sp>
      <p:sp>
        <p:nvSpPr>
          <p:cNvPr id="21" name="Picture Placeholder 16"/>
          <p:cNvSpPr>
            <a:spLocks noGrp="1"/>
          </p:cNvSpPr>
          <p:nvPr>
            <p:ph type="pic" sz="quarter" idx="20"/>
          </p:nvPr>
        </p:nvSpPr>
        <p:spPr>
          <a:xfrm>
            <a:off x="5201921" y="3641724"/>
            <a:ext cx="844550" cy="844550"/>
          </a:xfrm>
          <a:prstGeom prst="ellipse">
            <a:avLst/>
          </a:prstGeom>
          <a:ln>
            <a:noFill/>
          </a:ln>
        </p:spPr>
        <p:txBody>
          <a:bodyPr lIns="0" tIns="0" rIns="0" bIns="0" anchor="ctr">
            <a:normAutofit/>
          </a:bodyPr>
          <a:lstStyle>
            <a:lvl1pPr algn="ctr">
              <a:defRPr sz="1100"/>
            </a:lvl1pPr>
          </a:lstStyle>
          <a:p>
            <a:endParaRPr lang="en-US"/>
          </a:p>
        </p:txBody>
      </p:sp>
      <p:sp>
        <p:nvSpPr>
          <p:cNvPr id="22" name="Picture Placeholder 16"/>
          <p:cNvSpPr>
            <a:spLocks noGrp="1"/>
          </p:cNvSpPr>
          <p:nvPr>
            <p:ph type="pic" sz="quarter" idx="21"/>
          </p:nvPr>
        </p:nvSpPr>
        <p:spPr>
          <a:xfrm>
            <a:off x="7258369" y="3641724"/>
            <a:ext cx="844550" cy="844550"/>
          </a:xfrm>
          <a:prstGeom prst="ellipse">
            <a:avLst/>
          </a:prstGeom>
          <a:ln>
            <a:noFill/>
          </a:ln>
        </p:spPr>
        <p:txBody>
          <a:bodyPr lIns="0" tIns="0" rIns="0" bIns="0" anchor="ctr">
            <a:normAutofit/>
          </a:bodyPr>
          <a:lstStyle>
            <a:lvl1pPr algn="ctr">
              <a:defRPr sz="1100"/>
            </a:lvl1pPr>
          </a:lstStyle>
          <a:p>
            <a:endParaRPr lang="en-US"/>
          </a:p>
        </p:txBody>
      </p:sp>
    </p:spTree>
    <p:extLst>
      <p:ext uri="{BB962C8B-B14F-4D97-AF65-F5344CB8AC3E}">
        <p14:creationId xmlns:p14="http://schemas.microsoft.com/office/powerpoint/2010/main" val="23461197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1">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23532" y="4347065"/>
            <a:ext cx="9167532" cy="25109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err="1" smtClean="0">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129078" y="5259332"/>
            <a:ext cx="2255472" cy="375913"/>
          </a:xfrm>
          <a:prstGeom prst="rect">
            <a:avLst/>
          </a:prstGeom>
        </p:spPr>
      </p:pic>
      <p:sp>
        <p:nvSpPr>
          <p:cNvPr id="11" name="Picture Placeholder 10"/>
          <p:cNvSpPr>
            <a:spLocks noGrp="1"/>
          </p:cNvSpPr>
          <p:nvPr>
            <p:ph type="pic" sz="quarter" idx="11" hasCustomPrompt="1"/>
          </p:nvPr>
        </p:nvSpPr>
        <p:spPr>
          <a:xfrm>
            <a:off x="1" y="-52754"/>
            <a:ext cx="9144000" cy="4378325"/>
          </a:xfrm>
          <a:solidFill>
            <a:schemeClr val="bg2"/>
          </a:solidFill>
        </p:spPr>
        <p:txBody>
          <a:bodyPr/>
          <a:lstStyle>
            <a:lvl1pPr marL="0" indent="0" algn="ctr">
              <a:buNone/>
              <a:defRPr b="1" baseline="0">
                <a:latin typeface="Arial" panose="020B0604020202020204" pitchFamily="34" charset="0"/>
                <a:cs typeface="Arial" panose="020B0604020202020204" pitchFamily="34" charset="0"/>
              </a:defRPr>
            </a:lvl1pPr>
          </a:lstStyle>
          <a:p>
            <a:r>
              <a:rPr lang="en-US" dirty="0" smtClean="0"/>
              <a:t>Click to insert cover image</a:t>
            </a:r>
            <a:endParaRPr lang="en-US" dirty="0"/>
          </a:p>
        </p:txBody>
      </p:sp>
      <p:sp>
        <p:nvSpPr>
          <p:cNvPr id="2" name="Title 1"/>
          <p:cNvSpPr>
            <a:spLocks noGrp="1"/>
          </p:cNvSpPr>
          <p:nvPr>
            <p:ph type="ctrTitle"/>
          </p:nvPr>
        </p:nvSpPr>
        <p:spPr>
          <a:xfrm>
            <a:off x="4667250" y="4387853"/>
            <a:ext cx="4102100" cy="1267563"/>
          </a:xfrm>
        </p:spPr>
        <p:txBody>
          <a:bodyPr anchor="b">
            <a:noAutofit/>
          </a:bodyPr>
          <a:lstStyle>
            <a:lvl1pPr algn="l">
              <a:defRPr sz="2800">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0" y="5655416"/>
            <a:ext cx="4102100" cy="355602"/>
          </a:xfrm>
        </p:spPr>
        <p:txBody>
          <a:bodyPr anchor="ctr">
            <a:noAutofit/>
          </a:bodyPr>
          <a:lstStyle>
            <a:lvl1pPr marL="0" indent="0" algn="l">
              <a:buNone/>
              <a:defRPr sz="1800" b="1">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cxnSp>
        <p:nvCxnSpPr>
          <p:cNvPr id="9" name="Straight Connector 8"/>
          <p:cNvCxnSpPr/>
          <p:nvPr userDrawn="1"/>
        </p:nvCxnSpPr>
        <p:spPr>
          <a:xfrm>
            <a:off x="-23532" y="4347065"/>
            <a:ext cx="916753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2"/>
          </p:nvPr>
        </p:nvSpPr>
        <p:spPr>
          <a:xfrm>
            <a:off x="4667249" y="6411180"/>
            <a:ext cx="4136047" cy="352180"/>
          </a:xfrm>
        </p:spPr>
        <p:txBody>
          <a:bodyPr/>
          <a:lstStyle>
            <a:lvl1pPr algn="l">
              <a:defRPr sz="1050">
                <a:solidFill>
                  <a:schemeClr val="bg1"/>
                </a:solidFill>
              </a:defRPr>
            </a:lvl1pPr>
          </a:lstStyle>
          <a:p>
            <a:r>
              <a:rPr lang="en-US" smtClean="0"/>
              <a:t>Month DD, YYYY</a:t>
            </a:r>
            <a:endParaRPr lang="en-US" dirty="0"/>
          </a:p>
        </p:txBody>
      </p:sp>
    </p:spTree>
    <p:extLst>
      <p:ext uri="{BB962C8B-B14F-4D97-AF65-F5344CB8AC3E}">
        <p14:creationId xmlns:p14="http://schemas.microsoft.com/office/powerpoint/2010/main" val="2116939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90565" y="1177131"/>
            <a:ext cx="7886700" cy="626269"/>
          </a:xfrm>
        </p:spPr>
        <p:txBody>
          <a:bodyPr/>
          <a:lstStyle/>
          <a:p>
            <a:pPr lvl="0"/>
            <a:r>
              <a:rPr lang="en-US" dirty="0" smtClean="0"/>
              <a:t>Click to edit Master text styles</a:t>
            </a:r>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9" name="Freeform 18"/>
          <p:cNvSpPr/>
          <p:nvPr userDrawn="1"/>
        </p:nvSpPr>
        <p:spPr>
          <a:xfrm>
            <a:off x="516733" y="6016704"/>
            <a:ext cx="140570" cy="249080"/>
          </a:xfrm>
          <a:custGeom>
            <a:avLst/>
            <a:gdLst>
              <a:gd name="connsiteX0" fmla="*/ 0 w 152401"/>
              <a:gd name="connsiteY0" fmla="*/ 0 h 270043"/>
              <a:gd name="connsiteX1" fmla="*/ 152401 w 152401"/>
              <a:gd name="connsiteY1" fmla="*/ 135021 h 270043"/>
              <a:gd name="connsiteX2" fmla="*/ 0 w 152401"/>
              <a:gd name="connsiteY2" fmla="*/ 270043 h 270043"/>
              <a:gd name="connsiteX3" fmla="*/ 0 w 152401"/>
              <a:gd name="connsiteY3" fmla="*/ 204642 h 270043"/>
              <a:gd name="connsiteX4" fmla="*/ 78582 w 152401"/>
              <a:gd name="connsiteY4" fmla="*/ 135021 h 270043"/>
              <a:gd name="connsiteX5" fmla="*/ 0 w 152401"/>
              <a:gd name="connsiteY5" fmla="*/ 65400 h 2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1" h="270043">
                <a:moveTo>
                  <a:pt x="0" y="0"/>
                </a:moveTo>
                <a:lnTo>
                  <a:pt x="152401" y="135021"/>
                </a:lnTo>
                <a:lnTo>
                  <a:pt x="0" y="270043"/>
                </a:lnTo>
                <a:lnTo>
                  <a:pt x="0" y="204642"/>
                </a:lnTo>
                <a:lnTo>
                  <a:pt x="78582" y="135021"/>
                </a:lnTo>
                <a:lnTo>
                  <a:pt x="0" y="65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able Placeholder 6"/>
          <p:cNvSpPr>
            <a:spLocks noGrp="1"/>
          </p:cNvSpPr>
          <p:nvPr>
            <p:ph type="tbl" sz="quarter" idx="15"/>
          </p:nvPr>
        </p:nvSpPr>
        <p:spPr>
          <a:xfrm>
            <a:off x="690565" y="1803400"/>
            <a:ext cx="7943850" cy="3708400"/>
          </a:xfrm>
        </p:spPr>
        <p:txBody>
          <a:bodyPr/>
          <a:lstStyle/>
          <a:p>
            <a:endParaRPr lang="en-US"/>
          </a:p>
        </p:txBody>
      </p:sp>
    </p:spTree>
    <p:extLst>
      <p:ext uri="{BB962C8B-B14F-4D97-AF65-F5344CB8AC3E}">
        <p14:creationId xmlns:p14="http://schemas.microsoft.com/office/powerpoint/2010/main" val="37903880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 2 Images + Table">
    <p:spTree>
      <p:nvGrpSpPr>
        <p:cNvPr id="1" name=""/>
        <p:cNvGrpSpPr/>
        <p:nvPr/>
      </p:nvGrpSpPr>
      <p:grpSpPr>
        <a:xfrm>
          <a:off x="0" y="0"/>
          <a:ext cx="0" cy="0"/>
          <a:chOff x="0" y="0"/>
          <a:chExt cx="0" cy="0"/>
        </a:xfrm>
      </p:grpSpPr>
      <p:sp>
        <p:nvSpPr>
          <p:cNvPr id="14" name="Rectangle 13"/>
          <p:cNvSpPr/>
          <p:nvPr userDrawn="1"/>
        </p:nvSpPr>
        <p:spPr>
          <a:xfrm>
            <a:off x="0" y="0"/>
            <a:ext cx="5486400"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5"/>
          </p:nvPr>
        </p:nvSpPr>
        <p:spPr>
          <a:xfrm>
            <a:off x="5486400" y="-1588"/>
            <a:ext cx="3657600" cy="2788920"/>
          </a:xfrm>
          <a:solidFill>
            <a:schemeClr val="bg2"/>
          </a:solidFill>
          <a:ln>
            <a:noFill/>
          </a:ln>
        </p:spPr>
        <p:txBody>
          <a:bodyPr/>
          <a:lstStyle>
            <a:lvl1pPr algn="ctr">
              <a:defRPr/>
            </a:lvl1pPr>
          </a:lstStyle>
          <a:p>
            <a:endParaRPr lang="en-US" dirty="0"/>
          </a:p>
        </p:txBody>
      </p:sp>
      <p:sp>
        <p:nvSpPr>
          <p:cNvPr id="15" name="Picture Placeholder 7"/>
          <p:cNvSpPr>
            <a:spLocks noGrp="1"/>
          </p:cNvSpPr>
          <p:nvPr>
            <p:ph type="pic" sz="quarter" idx="16"/>
          </p:nvPr>
        </p:nvSpPr>
        <p:spPr>
          <a:xfrm>
            <a:off x="5486400" y="2868648"/>
            <a:ext cx="3657600" cy="2788920"/>
          </a:xfrm>
          <a:solidFill>
            <a:schemeClr val="bg2"/>
          </a:solidFill>
          <a:ln>
            <a:noFill/>
          </a:ln>
        </p:spPr>
        <p:txBody>
          <a:bodyPr/>
          <a:lstStyle>
            <a:lvl1pPr algn="ctr">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r>
              <a:rPr lang="en-US" smtClean="0"/>
              <a:t>Baxter Confidential — Highly Restricted: Do not distribute without prior approval</a:t>
            </a:r>
            <a:endParaRPr lang="en-US" dirty="0" smtClean="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9" name="Freeform 18"/>
          <p:cNvSpPr/>
          <p:nvPr userDrawn="1"/>
        </p:nvSpPr>
        <p:spPr>
          <a:xfrm>
            <a:off x="516733" y="6016704"/>
            <a:ext cx="140570" cy="249080"/>
          </a:xfrm>
          <a:custGeom>
            <a:avLst/>
            <a:gdLst>
              <a:gd name="connsiteX0" fmla="*/ 0 w 152401"/>
              <a:gd name="connsiteY0" fmla="*/ 0 h 270043"/>
              <a:gd name="connsiteX1" fmla="*/ 152401 w 152401"/>
              <a:gd name="connsiteY1" fmla="*/ 135021 h 270043"/>
              <a:gd name="connsiteX2" fmla="*/ 0 w 152401"/>
              <a:gd name="connsiteY2" fmla="*/ 270043 h 270043"/>
              <a:gd name="connsiteX3" fmla="*/ 0 w 152401"/>
              <a:gd name="connsiteY3" fmla="*/ 204642 h 270043"/>
              <a:gd name="connsiteX4" fmla="*/ 78582 w 152401"/>
              <a:gd name="connsiteY4" fmla="*/ 135021 h 270043"/>
              <a:gd name="connsiteX5" fmla="*/ 0 w 152401"/>
              <a:gd name="connsiteY5" fmla="*/ 65400 h 2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1" h="270043">
                <a:moveTo>
                  <a:pt x="0" y="0"/>
                </a:moveTo>
                <a:lnTo>
                  <a:pt x="152401" y="135021"/>
                </a:lnTo>
                <a:lnTo>
                  <a:pt x="0" y="270043"/>
                </a:lnTo>
                <a:lnTo>
                  <a:pt x="0" y="204642"/>
                </a:lnTo>
                <a:lnTo>
                  <a:pt x="78582" y="135021"/>
                </a:lnTo>
                <a:lnTo>
                  <a:pt x="0" y="65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54286"/>
            <a:ext cx="4578350" cy="56832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458424"/>
            <a:ext cx="4578350" cy="632767"/>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
        <p:nvSpPr>
          <p:cNvPr id="7" name="Table Placeholder 6"/>
          <p:cNvSpPr>
            <a:spLocks noGrp="1"/>
          </p:cNvSpPr>
          <p:nvPr>
            <p:ph type="tbl" sz="quarter" idx="17"/>
          </p:nvPr>
        </p:nvSpPr>
        <p:spPr>
          <a:xfrm>
            <a:off x="628650" y="2336682"/>
            <a:ext cx="4578350" cy="3340592"/>
          </a:xfrm>
        </p:spPr>
        <p:txBody>
          <a:bodyPr/>
          <a:lstStyle/>
          <a:p>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18" name="Straight Connector 17"/>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3977153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912" userDrawn="1">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Data">
    <p:spTree>
      <p:nvGrpSpPr>
        <p:cNvPr id="1" name=""/>
        <p:cNvGrpSpPr/>
        <p:nvPr/>
      </p:nvGrpSpPr>
      <p:grpSpPr>
        <a:xfrm>
          <a:off x="0" y="0"/>
          <a:ext cx="0" cy="0"/>
          <a:chOff x="0" y="0"/>
          <a:chExt cx="0" cy="0"/>
        </a:xfrm>
      </p:grpSpPr>
      <p:sp>
        <p:nvSpPr>
          <p:cNvPr id="12" name="Rectangle 11"/>
          <p:cNvSpPr/>
          <p:nvPr userDrawn="1"/>
        </p:nvSpPr>
        <p:spPr>
          <a:xfrm>
            <a:off x="0" y="0"/>
            <a:ext cx="9144000" cy="3631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77131"/>
            <a:ext cx="7886700" cy="1972469"/>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rgbClr val="6C4693"/>
                </a:solidFill>
              </a:defRPr>
            </a:lvl1pPr>
          </a:lstStyle>
          <a:p>
            <a:pPr lvl="0"/>
            <a:r>
              <a:rPr lang="en-US" dirty="0" smtClean="0"/>
              <a:t>Click to add Key Takeaway statement</a:t>
            </a:r>
            <a:endParaRPr lang="en-US" dirty="0"/>
          </a:p>
        </p:txBody>
      </p:sp>
      <p:sp>
        <p:nvSpPr>
          <p:cNvPr id="14" name="Text Placeholder 13"/>
          <p:cNvSpPr>
            <a:spLocks noGrp="1"/>
          </p:cNvSpPr>
          <p:nvPr>
            <p:ph type="body" sz="quarter" idx="15"/>
          </p:nvPr>
        </p:nvSpPr>
        <p:spPr>
          <a:xfrm>
            <a:off x="279400" y="3429000"/>
            <a:ext cx="3873500" cy="419100"/>
          </a:xfrm>
        </p:spPr>
        <p:txBody>
          <a:bodyPr anchor="ctr">
            <a:normAutofit/>
          </a:bodyPr>
          <a:lstStyle>
            <a:lvl1pPr algn="ctr">
              <a:defRPr sz="1100" cap="all" baseline="0">
                <a:solidFill>
                  <a:schemeClr val="accent1"/>
                </a:solidFill>
              </a:defRPr>
            </a:lvl1pPr>
          </a:lstStyle>
          <a:p>
            <a:pPr lvl="0"/>
            <a:r>
              <a:rPr lang="en-US" dirty="0" smtClean="0"/>
              <a:t>Click to edit Master text styles</a:t>
            </a:r>
          </a:p>
        </p:txBody>
      </p:sp>
      <p:sp>
        <p:nvSpPr>
          <p:cNvPr id="16" name="Chart Placeholder 15"/>
          <p:cNvSpPr>
            <a:spLocks noGrp="1"/>
          </p:cNvSpPr>
          <p:nvPr>
            <p:ph type="chart" sz="quarter" idx="16"/>
          </p:nvPr>
        </p:nvSpPr>
        <p:spPr>
          <a:xfrm>
            <a:off x="4572000" y="3429001"/>
            <a:ext cx="4278313" cy="2380762"/>
          </a:xfrm>
        </p:spPr>
        <p:txBody>
          <a:bodyPr/>
          <a:lstStyle/>
          <a:p>
            <a:endParaRPr lang="en-US"/>
          </a:p>
        </p:txBody>
      </p:sp>
    </p:spTree>
    <p:extLst>
      <p:ext uri="{BB962C8B-B14F-4D97-AF65-F5344CB8AC3E}">
        <p14:creationId xmlns:p14="http://schemas.microsoft.com/office/powerpoint/2010/main" val="352266105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 Data">
    <p:spTree>
      <p:nvGrpSpPr>
        <p:cNvPr id="1" name=""/>
        <p:cNvGrpSpPr/>
        <p:nvPr/>
      </p:nvGrpSpPr>
      <p:grpSpPr>
        <a:xfrm>
          <a:off x="0" y="0"/>
          <a:ext cx="0" cy="0"/>
          <a:chOff x="0" y="0"/>
          <a:chExt cx="0" cy="0"/>
        </a:xfrm>
      </p:grpSpPr>
      <p:sp>
        <p:nvSpPr>
          <p:cNvPr id="12" name="Rectangle 11"/>
          <p:cNvSpPr/>
          <p:nvPr userDrawn="1"/>
        </p:nvSpPr>
        <p:spPr>
          <a:xfrm>
            <a:off x="0" y="0"/>
            <a:ext cx="9144000" cy="3277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77131"/>
            <a:ext cx="7886700" cy="1972469"/>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rgbClr val="6C4693"/>
                </a:solidFill>
              </a:defRPr>
            </a:lvl1pPr>
          </a:lstStyle>
          <a:p>
            <a:pPr lvl="0"/>
            <a:r>
              <a:rPr lang="en-US" dirty="0" smtClean="0"/>
              <a:t>Click to add Key Takeaway statement</a:t>
            </a:r>
            <a:endParaRPr lang="en-US" dirty="0"/>
          </a:p>
        </p:txBody>
      </p:sp>
      <p:sp>
        <p:nvSpPr>
          <p:cNvPr id="14" name="Text Placeholder 13"/>
          <p:cNvSpPr>
            <a:spLocks noGrp="1"/>
          </p:cNvSpPr>
          <p:nvPr>
            <p:ph type="body" sz="quarter" idx="15"/>
          </p:nvPr>
        </p:nvSpPr>
        <p:spPr>
          <a:xfrm>
            <a:off x="279400" y="3429000"/>
            <a:ext cx="3873500" cy="419100"/>
          </a:xfrm>
        </p:spPr>
        <p:txBody>
          <a:bodyPr anchor="ctr">
            <a:normAutofit/>
          </a:bodyPr>
          <a:lstStyle>
            <a:lvl1pPr algn="ctr">
              <a:defRPr sz="1100" cap="all" baseline="0">
                <a:solidFill>
                  <a:schemeClr val="accent1"/>
                </a:solidFill>
              </a:defRPr>
            </a:lvl1pPr>
          </a:lstStyle>
          <a:p>
            <a:pPr lvl="0"/>
            <a:r>
              <a:rPr lang="en-US" dirty="0" smtClean="0"/>
              <a:t>Click to edit Master text styles</a:t>
            </a:r>
          </a:p>
        </p:txBody>
      </p:sp>
      <p:sp>
        <p:nvSpPr>
          <p:cNvPr id="16" name="Chart Placeholder 15"/>
          <p:cNvSpPr>
            <a:spLocks noGrp="1"/>
          </p:cNvSpPr>
          <p:nvPr>
            <p:ph type="chart" sz="quarter" idx="16"/>
          </p:nvPr>
        </p:nvSpPr>
        <p:spPr>
          <a:xfrm>
            <a:off x="4572000" y="3429001"/>
            <a:ext cx="4278313" cy="2380762"/>
          </a:xfrm>
        </p:spPr>
        <p:txBody>
          <a:bodyPr/>
          <a:lstStyle/>
          <a:p>
            <a:endParaRPr lang="en-US"/>
          </a:p>
        </p:txBody>
      </p:sp>
    </p:spTree>
    <p:extLst>
      <p:ext uri="{BB962C8B-B14F-4D97-AF65-F5344CB8AC3E}">
        <p14:creationId xmlns:p14="http://schemas.microsoft.com/office/powerpoint/2010/main" val="157202552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Data">
    <p:spTree>
      <p:nvGrpSpPr>
        <p:cNvPr id="1" name=""/>
        <p:cNvGrpSpPr/>
        <p:nvPr/>
      </p:nvGrpSpPr>
      <p:grpSpPr>
        <a:xfrm>
          <a:off x="0" y="0"/>
          <a:ext cx="0" cy="0"/>
          <a:chOff x="0" y="0"/>
          <a:chExt cx="0" cy="0"/>
        </a:xfrm>
      </p:grpSpPr>
      <p:sp>
        <p:nvSpPr>
          <p:cNvPr id="12" name="Rectangle 11"/>
          <p:cNvSpPr/>
          <p:nvPr userDrawn="1"/>
        </p:nvSpPr>
        <p:spPr>
          <a:xfrm>
            <a:off x="0" y="0"/>
            <a:ext cx="9144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3079398" y="2061561"/>
            <a:ext cx="0" cy="3381296"/>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279400" y="2061561"/>
            <a:ext cx="2681514" cy="3381296"/>
          </a:xfrm>
          <a:prstGeom prst="rect">
            <a:avLst/>
          </a:prstGeom>
          <a:solidFill>
            <a:srgbClr val="12306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3197882" y="2061561"/>
            <a:ext cx="2681514" cy="3381296"/>
          </a:xfrm>
          <a:prstGeom prst="rect">
            <a:avLst/>
          </a:prstGeom>
          <a:solidFill>
            <a:srgbClr val="12306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116364" y="2061561"/>
            <a:ext cx="2681514" cy="3381296"/>
          </a:xfrm>
          <a:prstGeom prst="rect">
            <a:avLst/>
          </a:prstGeom>
          <a:solidFill>
            <a:srgbClr val="12306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5997880" y="2061561"/>
            <a:ext cx="0" cy="3381296"/>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628650" y="1177131"/>
            <a:ext cx="7886700" cy="550069"/>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4" name="Text Placeholder 13"/>
          <p:cNvSpPr>
            <a:spLocks noGrp="1"/>
          </p:cNvSpPr>
          <p:nvPr>
            <p:ph type="body" sz="quarter" idx="15"/>
          </p:nvPr>
        </p:nvSpPr>
        <p:spPr>
          <a:xfrm>
            <a:off x="475045" y="2230549"/>
            <a:ext cx="2376714" cy="419100"/>
          </a:xfrm>
        </p:spPr>
        <p:txBody>
          <a:bodyPr anchor="ctr">
            <a:noAutofit/>
          </a:bodyPr>
          <a:lstStyle>
            <a:lvl1pPr algn="ctr">
              <a:defRPr sz="1100" cap="all" baseline="0">
                <a:solidFill>
                  <a:schemeClr val="bg1"/>
                </a:solidFill>
              </a:defRPr>
            </a:lvl1pPr>
          </a:lstStyle>
          <a:p>
            <a:pPr lvl="0"/>
            <a:r>
              <a:rPr lang="en-US" dirty="0" smtClean="0"/>
              <a:t>Click to edit Master text styles</a:t>
            </a:r>
          </a:p>
        </p:txBody>
      </p:sp>
      <p:sp>
        <p:nvSpPr>
          <p:cNvPr id="16" name="Chart Placeholder 15"/>
          <p:cNvSpPr>
            <a:spLocks noGrp="1"/>
          </p:cNvSpPr>
          <p:nvPr>
            <p:ph type="chart" sz="quarter" idx="16"/>
          </p:nvPr>
        </p:nvSpPr>
        <p:spPr>
          <a:xfrm>
            <a:off x="475046" y="2822382"/>
            <a:ext cx="2376714" cy="2380762"/>
          </a:xfrm>
        </p:spPr>
        <p:txBody>
          <a:bodyPr/>
          <a:lstStyle/>
          <a:p>
            <a:endParaRPr lang="en-US" dirty="0"/>
          </a:p>
        </p:txBody>
      </p:sp>
      <p:sp>
        <p:nvSpPr>
          <p:cNvPr id="20" name="Text Placeholder 13"/>
          <p:cNvSpPr>
            <a:spLocks noGrp="1"/>
          </p:cNvSpPr>
          <p:nvPr>
            <p:ph type="body" sz="quarter" idx="17"/>
          </p:nvPr>
        </p:nvSpPr>
        <p:spPr>
          <a:xfrm>
            <a:off x="3383643" y="2230549"/>
            <a:ext cx="2376714" cy="419100"/>
          </a:xfrm>
        </p:spPr>
        <p:txBody>
          <a:bodyPr anchor="ctr">
            <a:noAutofit/>
          </a:bodyPr>
          <a:lstStyle>
            <a:lvl1pPr algn="ctr">
              <a:defRPr sz="1100" cap="all" baseline="0">
                <a:solidFill>
                  <a:schemeClr val="bg1"/>
                </a:solidFill>
              </a:defRPr>
            </a:lvl1pPr>
          </a:lstStyle>
          <a:p>
            <a:pPr lvl="0"/>
            <a:r>
              <a:rPr lang="en-US" dirty="0" smtClean="0"/>
              <a:t>Click to edit Master text styles</a:t>
            </a:r>
          </a:p>
        </p:txBody>
      </p:sp>
      <p:sp>
        <p:nvSpPr>
          <p:cNvPr id="21" name="Chart Placeholder 15"/>
          <p:cNvSpPr>
            <a:spLocks noGrp="1"/>
          </p:cNvSpPr>
          <p:nvPr>
            <p:ph type="chart" sz="quarter" idx="18"/>
          </p:nvPr>
        </p:nvSpPr>
        <p:spPr>
          <a:xfrm>
            <a:off x="3383644" y="2822382"/>
            <a:ext cx="2376714" cy="2380762"/>
          </a:xfrm>
        </p:spPr>
        <p:txBody>
          <a:bodyPr/>
          <a:lstStyle/>
          <a:p>
            <a:endParaRPr lang="en-US" dirty="0"/>
          </a:p>
        </p:txBody>
      </p:sp>
      <p:sp>
        <p:nvSpPr>
          <p:cNvPr id="22" name="Text Placeholder 13"/>
          <p:cNvSpPr>
            <a:spLocks noGrp="1"/>
          </p:cNvSpPr>
          <p:nvPr>
            <p:ph type="body" sz="quarter" idx="19"/>
          </p:nvPr>
        </p:nvSpPr>
        <p:spPr>
          <a:xfrm>
            <a:off x="6257700" y="2230549"/>
            <a:ext cx="2376714" cy="419100"/>
          </a:xfrm>
        </p:spPr>
        <p:txBody>
          <a:bodyPr anchor="ctr">
            <a:noAutofit/>
          </a:bodyPr>
          <a:lstStyle>
            <a:lvl1pPr algn="ctr">
              <a:defRPr sz="1100" cap="all" baseline="0">
                <a:solidFill>
                  <a:schemeClr val="bg1"/>
                </a:solidFill>
              </a:defRPr>
            </a:lvl1pPr>
          </a:lstStyle>
          <a:p>
            <a:pPr lvl="0"/>
            <a:r>
              <a:rPr lang="en-US" dirty="0" smtClean="0"/>
              <a:t>Click to edit Master text styles</a:t>
            </a:r>
          </a:p>
        </p:txBody>
      </p:sp>
      <p:sp>
        <p:nvSpPr>
          <p:cNvPr id="23" name="Chart Placeholder 15"/>
          <p:cNvSpPr>
            <a:spLocks noGrp="1"/>
          </p:cNvSpPr>
          <p:nvPr>
            <p:ph type="chart" sz="quarter" idx="20"/>
          </p:nvPr>
        </p:nvSpPr>
        <p:spPr>
          <a:xfrm>
            <a:off x="6257701" y="2822382"/>
            <a:ext cx="2376714" cy="2380762"/>
          </a:xfrm>
        </p:spPr>
        <p:txBody>
          <a:bodyPr/>
          <a:lstStyle/>
          <a:p>
            <a:endParaRPr lang="en-US" dirty="0"/>
          </a:p>
        </p:txBody>
      </p:sp>
    </p:spTree>
    <p:extLst>
      <p:ext uri="{BB962C8B-B14F-4D97-AF65-F5344CB8AC3E}">
        <p14:creationId xmlns:p14="http://schemas.microsoft.com/office/powerpoint/2010/main" val="177165602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3600" userDrawn="1">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hree Column Dat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628650" y="1177131"/>
            <a:ext cx="7886700" cy="550069"/>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4" name="Text Placeholder 13"/>
          <p:cNvSpPr>
            <a:spLocks noGrp="1"/>
          </p:cNvSpPr>
          <p:nvPr>
            <p:ph type="body" sz="quarter" idx="15"/>
          </p:nvPr>
        </p:nvSpPr>
        <p:spPr>
          <a:xfrm>
            <a:off x="475045" y="2230549"/>
            <a:ext cx="2376714" cy="419100"/>
          </a:xfrm>
        </p:spPr>
        <p:txBody>
          <a:bodyPr anchor="ctr">
            <a:noAutofit/>
          </a:bodyPr>
          <a:lstStyle>
            <a:lvl1pPr algn="ctr">
              <a:defRPr sz="1100" cap="all" baseline="0">
                <a:solidFill>
                  <a:schemeClr val="bg1"/>
                </a:solidFill>
              </a:defRPr>
            </a:lvl1pPr>
          </a:lstStyle>
          <a:p>
            <a:pPr lvl="0"/>
            <a:r>
              <a:rPr lang="en-US" dirty="0" smtClean="0"/>
              <a:t>Click to edit Master text styles</a:t>
            </a:r>
          </a:p>
        </p:txBody>
      </p:sp>
      <p:sp>
        <p:nvSpPr>
          <p:cNvPr id="16" name="Chart Placeholder 15"/>
          <p:cNvSpPr>
            <a:spLocks noGrp="1"/>
          </p:cNvSpPr>
          <p:nvPr>
            <p:ph type="chart" sz="quarter" idx="16"/>
          </p:nvPr>
        </p:nvSpPr>
        <p:spPr>
          <a:xfrm>
            <a:off x="475046" y="2822382"/>
            <a:ext cx="2376714" cy="2380762"/>
          </a:xfrm>
        </p:spPr>
        <p:txBody>
          <a:bodyPr/>
          <a:lstStyle/>
          <a:p>
            <a:endParaRPr lang="en-US" dirty="0"/>
          </a:p>
        </p:txBody>
      </p:sp>
      <p:sp>
        <p:nvSpPr>
          <p:cNvPr id="20" name="Text Placeholder 13"/>
          <p:cNvSpPr>
            <a:spLocks noGrp="1"/>
          </p:cNvSpPr>
          <p:nvPr>
            <p:ph type="body" sz="quarter" idx="17"/>
          </p:nvPr>
        </p:nvSpPr>
        <p:spPr>
          <a:xfrm>
            <a:off x="3383643" y="2230549"/>
            <a:ext cx="2376714" cy="419100"/>
          </a:xfrm>
        </p:spPr>
        <p:txBody>
          <a:bodyPr anchor="ctr">
            <a:noAutofit/>
          </a:bodyPr>
          <a:lstStyle>
            <a:lvl1pPr algn="ctr">
              <a:defRPr sz="1100" cap="all" baseline="0">
                <a:solidFill>
                  <a:schemeClr val="bg1"/>
                </a:solidFill>
              </a:defRPr>
            </a:lvl1pPr>
          </a:lstStyle>
          <a:p>
            <a:pPr lvl="0"/>
            <a:r>
              <a:rPr lang="en-US" dirty="0" smtClean="0"/>
              <a:t>Click to edit Master text styles</a:t>
            </a:r>
          </a:p>
        </p:txBody>
      </p:sp>
      <p:sp>
        <p:nvSpPr>
          <p:cNvPr id="21" name="Chart Placeholder 15"/>
          <p:cNvSpPr>
            <a:spLocks noGrp="1"/>
          </p:cNvSpPr>
          <p:nvPr>
            <p:ph type="chart" sz="quarter" idx="18"/>
          </p:nvPr>
        </p:nvSpPr>
        <p:spPr>
          <a:xfrm>
            <a:off x="3383644" y="2822382"/>
            <a:ext cx="2376714" cy="2380762"/>
          </a:xfrm>
        </p:spPr>
        <p:txBody>
          <a:bodyPr/>
          <a:lstStyle/>
          <a:p>
            <a:endParaRPr lang="en-US" dirty="0"/>
          </a:p>
        </p:txBody>
      </p:sp>
      <p:sp>
        <p:nvSpPr>
          <p:cNvPr id="22" name="Text Placeholder 13"/>
          <p:cNvSpPr>
            <a:spLocks noGrp="1"/>
          </p:cNvSpPr>
          <p:nvPr>
            <p:ph type="body" sz="quarter" idx="19"/>
          </p:nvPr>
        </p:nvSpPr>
        <p:spPr>
          <a:xfrm>
            <a:off x="6257700" y="2230549"/>
            <a:ext cx="2376714" cy="419100"/>
          </a:xfrm>
        </p:spPr>
        <p:txBody>
          <a:bodyPr anchor="ctr">
            <a:noAutofit/>
          </a:bodyPr>
          <a:lstStyle>
            <a:lvl1pPr algn="ctr">
              <a:defRPr sz="1100" cap="all" baseline="0">
                <a:solidFill>
                  <a:schemeClr val="bg1"/>
                </a:solidFill>
              </a:defRPr>
            </a:lvl1pPr>
          </a:lstStyle>
          <a:p>
            <a:pPr lvl="0"/>
            <a:r>
              <a:rPr lang="en-US" dirty="0" smtClean="0"/>
              <a:t>Click to edit Master text styles</a:t>
            </a:r>
          </a:p>
        </p:txBody>
      </p:sp>
      <p:sp>
        <p:nvSpPr>
          <p:cNvPr id="23" name="Chart Placeholder 15"/>
          <p:cNvSpPr>
            <a:spLocks noGrp="1"/>
          </p:cNvSpPr>
          <p:nvPr>
            <p:ph type="chart" sz="quarter" idx="20"/>
          </p:nvPr>
        </p:nvSpPr>
        <p:spPr>
          <a:xfrm>
            <a:off x="6257701" y="2822382"/>
            <a:ext cx="2376714" cy="2380762"/>
          </a:xfrm>
        </p:spPr>
        <p:txBody>
          <a:bodyPr/>
          <a:lstStyle/>
          <a:p>
            <a:endParaRPr lang="en-US" dirty="0"/>
          </a:p>
        </p:txBody>
      </p:sp>
    </p:spTree>
    <p:extLst>
      <p:ext uri="{BB962C8B-B14F-4D97-AF65-F5344CB8AC3E}">
        <p14:creationId xmlns:p14="http://schemas.microsoft.com/office/powerpoint/2010/main" val="44853851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3600" userDrawn="1">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hree Column Data">
    <p:spTree>
      <p:nvGrpSpPr>
        <p:cNvPr id="1" name=""/>
        <p:cNvGrpSpPr/>
        <p:nvPr/>
      </p:nvGrpSpPr>
      <p:grpSpPr>
        <a:xfrm>
          <a:off x="0" y="0"/>
          <a:ext cx="0" cy="0"/>
          <a:chOff x="0" y="0"/>
          <a:chExt cx="0" cy="0"/>
        </a:xfrm>
      </p:grpSpPr>
      <p:sp>
        <p:nvSpPr>
          <p:cNvPr id="12" name="Rectangle 11"/>
          <p:cNvSpPr/>
          <p:nvPr userDrawn="1"/>
        </p:nvSpPr>
        <p:spPr>
          <a:xfrm>
            <a:off x="0" y="0"/>
            <a:ext cx="9144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3291430" y="1717009"/>
            <a:ext cx="0" cy="365760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279399" y="1656522"/>
            <a:ext cx="2834861" cy="3786335"/>
          </a:xfrm>
          <a:prstGeom prst="rect">
            <a:avLst/>
          </a:prstGeom>
          <a:solidFill>
            <a:srgbClr val="12306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3489426" y="1656522"/>
            <a:ext cx="5257005" cy="3786335"/>
          </a:xfrm>
          <a:prstGeom prst="rect">
            <a:avLst/>
          </a:prstGeom>
          <a:solidFill>
            <a:srgbClr val="12306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628650" y="1177131"/>
            <a:ext cx="7886700" cy="550069"/>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4" name="Text Placeholder 13"/>
          <p:cNvSpPr>
            <a:spLocks noGrp="1"/>
          </p:cNvSpPr>
          <p:nvPr>
            <p:ph type="body" sz="quarter" idx="15"/>
          </p:nvPr>
        </p:nvSpPr>
        <p:spPr>
          <a:xfrm>
            <a:off x="475045" y="2230549"/>
            <a:ext cx="2376714" cy="419100"/>
          </a:xfrm>
        </p:spPr>
        <p:txBody>
          <a:bodyPr anchor="ctr">
            <a:noAutofit/>
          </a:bodyPr>
          <a:lstStyle>
            <a:lvl1pPr algn="ctr">
              <a:defRPr sz="1100" cap="all" baseline="0">
                <a:solidFill>
                  <a:schemeClr val="bg1"/>
                </a:solidFill>
              </a:defRPr>
            </a:lvl1pPr>
          </a:lstStyle>
          <a:p>
            <a:pPr lvl="0"/>
            <a:r>
              <a:rPr lang="en-US" dirty="0" smtClean="0"/>
              <a:t>Click to edit Master text styles</a:t>
            </a:r>
          </a:p>
        </p:txBody>
      </p:sp>
      <p:sp>
        <p:nvSpPr>
          <p:cNvPr id="16" name="Chart Placeholder 15"/>
          <p:cNvSpPr>
            <a:spLocks noGrp="1"/>
          </p:cNvSpPr>
          <p:nvPr>
            <p:ph type="chart" sz="quarter" idx="16"/>
          </p:nvPr>
        </p:nvSpPr>
        <p:spPr>
          <a:xfrm>
            <a:off x="475046" y="2822382"/>
            <a:ext cx="2376714" cy="2380762"/>
          </a:xfrm>
        </p:spPr>
        <p:txBody>
          <a:bodyPr/>
          <a:lstStyle/>
          <a:p>
            <a:endParaRPr lang="en-US" dirty="0"/>
          </a:p>
        </p:txBody>
      </p:sp>
      <p:sp>
        <p:nvSpPr>
          <p:cNvPr id="20" name="Text Placeholder 13"/>
          <p:cNvSpPr>
            <a:spLocks noGrp="1"/>
          </p:cNvSpPr>
          <p:nvPr>
            <p:ph type="body" sz="quarter" idx="17"/>
          </p:nvPr>
        </p:nvSpPr>
        <p:spPr>
          <a:xfrm>
            <a:off x="3675187" y="2230549"/>
            <a:ext cx="2376714" cy="419100"/>
          </a:xfrm>
        </p:spPr>
        <p:txBody>
          <a:bodyPr anchor="ctr">
            <a:noAutofit/>
          </a:bodyPr>
          <a:lstStyle>
            <a:lvl1pPr algn="ctr">
              <a:defRPr sz="1100" cap="all" baseline="0">
                <a:solidFill>
                  <a:schemeClr val="bg1"/>
                </a:solidFill>
              </a:defRPr>
            </a:lvl1pPr>
          </a:lstStyle>
          <a:p>
            <a:pPr lvl="0"/>
            <a:r>
              <a:rPr lang="en-US" dirty="0" smtClean="0"/>
              <a:t>Click to edit Master text styles</a:t>
            </a:r>
          </a:p>
        </p:txBody>
      </p:sp>
      <p:sp>
        <p:nvSpPr>
          <p:cNvPr id="21" name="Chart Placeholder 15"/>
          <p:cNvSpPr>
            <a:spLocks noGrp="1"/>
          </p:cNvSpPr>
          <p:nvPr>
            <p:ph type="chart" sz="quarter" idx="18"/>
          </p:nvPr>
        </p:nvSpPr>
        <p:spPr>
          <a:xfrm>
            <a:off x="3675188" y="2822382"/>
            <a:ext cx="2376714" cy="2380762"/>
          </a:xfrm>
        </p:spPr>
        <p:txBody>
          <a:bodyPr/>
          <a:lstStyle/>
          <a:p>
            <a:endParaRPr lang="en-US" dirty="0"/>
          </a:p>
        </p:txBody>
      </p:sp>
    </p:spTree>
    <p:extLst>
      <p:ext uri="{BB962C8B-B14F-4D97-AF65-F5344CB8AC3E}">
        <p14:creationId xmlns:p14="http://schemas.microsoft.com/office/powerpoint/2010/main" val="135407817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3600" userDrawn="1">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wo Column Dat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2" name="Rectangle 11"/>
          <p:cNvSpPr/>
          <p:nvPr userDrawn="1"/>
        </p:nvSpPr>
        <p:spPr>
          <a:xfrm>
            <a:off x="0" y="0"/>
            <a:ext cx="9144000" cy="13342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82985"/>
            <a:ext cx="8174038" cy="56832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984377" y="2768998"/>
            <a:ext cx="3865662" cy="562769"/>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p:txBody>
      </p:sp>
      <p:sp>
        <p:nvSpPr>
          <p:cNvPr id="7" name="Chart Placeholder 6"/>
          <p:cNvSpPr>
            <a:spLocks noGrp="1"/>
          </p:cNvSpPr>
          <p:nvPr>
            <p:ph type="chart" sz="quarter" idx="16"/>
          </p:nvPr>
        </p:nvSpPr>
        <p:spPr>
          <a:xfrm>
            <a:off x="628650" y="1445907"/>
            <a:ext cx="4044950" cy="4170748"/>
          </a:xfrm>
        </p:spPr>
        <p:txBody>
          <a:bodyPr/>
          <a:lstStyle/>
          <a:p>
            <a:endParaRPr lang="en-US"/>
          </a:p>
        </p:txBody>
      </p:sp>
      <p:cxnSp>
        <p:nvCxnSpPr>
          <p:cNvPr id="10" name="Straight Connector 9"/>
          <p:cNvCxnSpPr/>
          <p:nvPr userDrawn="1"/>
        </p:nvCxnSpPr>
        <p:spPr>
          <a:xfrm>
            <a:off x="4828988" y="1445907"/>
            <a:ext cx="0" cy="4188405"/>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7"/>
          </p:nvPr>
        </p:nvSpPr>
        <p:spPr>
          <a:xfrm>
            <a:off x="4984377" y="4856196"/>
            <a:ext cx="3865662" cy="562769"/>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15" name="Straight Connector 14"/>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4120686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wo Column Dat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2" name="Rectangle 11"/>
          <p:cNvSpPr/>
          <p:nvPr userDrawn="1"/>
        </p:nvSpPr>
        <p:spPr>
          <a:xfrm>
            <a:off x="0" y="0"/>
            <a:ext cx="9144000" cy="13342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82985"/>
            <a:ext cx="8174038" cy="56832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984377" y="2768998"/>
            <a:ext cx="3865662" cy="562769"/>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p:txBody>
      </p:sp>
      <p:sp>
        <p:nvSpPr>
          <p:cNvPr id="7" name="Chart Placeholder 6"/>
          <p:cNvSpPr>
            <a:spLocks noGrp="1"/>
          </p:cNvSpPr>
          <p:nvPr>
            <p:ph type="chart" sz="quarter" idx="16"/>
          </p:nvPr>
        </p:nvSpPr>
        <p:spPr>
          <a:xfrm>
            <a:off x="628650" y="1445907"/>
            <a:ext cx="4044950" cy="4170748"/>
          </a:xfrm>
        </p:spPr>
        <p:txBody>
          <a:bodyPr/>
          <a:lstStyle/>
          <a:p>
            <a:endParaRPr lang="en-US"/>
          </a:p>
        </p:txBody>
      </p:sp>
      <p:sp>
        <p:nvSpPr>
          <p:cNvPr id="16" name="Content Placeholder 2"/>
          <p:cNvSpPr>
            <a:spLocks noGrp="1"/>
          </p:cNvSpPr>
          <p:nvPr>
            <p:ph idx="17"/>
          </p:nvPr>
        </p:nvSpPr>
        <p:spPr>
          <a:xfrm>
            <a:off x="4984377" y="4856196"/>
            <a:ext cx="3865662" cy="562769"/>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15" name="Straight Connector 14"/>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8693880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77131"/>
            <a:ext cx="3741735"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9" name="Freeform 18"/>
          <p:cNvSpPr/>
          <p:nvPr userDrawn="1"/>
        </p:nvSpPr>
        <p:spPr>
          <a:xfrm>
            <a:off x="516733" y="6016704"/>
            <a:ext cx="140570" cy="249080"/>
          </a:xfrm>
          <a:custGeom>
            <a:avLst/>
            <a:gdLst>
              <a:gd name="connsiteX0" fmla="*/ 0 w 152401"/>
              <a:gd name="connsiteY0" fmla="*/ 0 h 270043"/>
              <a:gd name="connsiteX1" fmla="*/ 152401 w 152401"/>
              <a:gd name="connsiteY1" fmla="*/ 135021 h 270043"/>
              <a:gd name="connsiteX2" fmla="*/ 0 w 152401"/>
              <a:gd name="connsiteY2" fmla="*/ 270043 h 270043"/>
              <a:gd name="connsiteX3" fmla="*/ 0 w 152401"/>
              <a:gd name="connsiteY3" fmla="*/ 204642 h 270043"/>
              <a:gd name="connsiteX4" fmla="*/ 78582 w 152401"/>
              <a:gd name="connsiteY4" fmla="*/ 135021 h 270043"/>
              <a:gd name="connsiteX5" fmla="*/ 0 w 152401"/>
              <a:gd name="connsiteY5" fmla="*/ 65400 h 2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1" h="270043">
                <a:moveTo>
                  <a:pt x="0" y="0"/>
                </a:moveTo>
                <a:lnTo>
                  <a:pt x="152401" y="135021"/>
                </a:lnTo>
                <a:lnTo>
                  <a:pt x="0" y="270043"/>
                </a:lnTo>
                <a:lnTo>
                  <a:pt x="0" y="204642"/>
                </a:lnTo>
                <a:lnTo>
                  <a:pt x="78582" y="135021"/>
                </a:lnTo>
                <a:lnTo>
                  <a:pt x="0" y="65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a:spLocks noGrp="1"/>
          </p:cNvSpPr>
          <p:nvPr>
            <p:ph idx="15"/>
          </p:nvPr>
        </p:nvSpPr>
        <p:spPr>
          <a:xfrm>
            <a:off x="4773615" y="1177131"/>
            <a:ext cx="3741735"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000" y="1175912"/>
            <a:ext cx="0" cy="4352557"/>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9352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44"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1">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23532" y="4347065"/>
            <a:ext cx="9167532" cy="25109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err="1" smtClean="0">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129078" y="5259332"/>
            <a:ext cx="2255472" cy="375913"/>
          </a:xfrm>
          <a:prstGeom prst="rect">
            <a:avLst/>
          </a:prstGeom>
        </p:spPr>
      </p:pic>
      <p:sp>
        <p:nvSpPr>
          <p:cNvPr id="11" name="Picture Placeholder 10"/>
          <p:cNvSpPr>
            <a:spLocks noGrp="1"/>
          </p:cNvSpPr>
          <p:nvPr>
            <p:ph type="pic" sz="quarter" idx="11" hasCustomPrompt="1"/>
          </p:nvPr>
        </p:nvSpPr>
        <p:spPr>
          <a:xfrm>
            <a:off x="1" y="-52754"/>
            <a:ext cx="9144000" cy="4378325"/>
          </a:xfrm>
          <a:solidFill>
            <a:schemeClr val="bg2"/>
          </a:solidFill>
        </p:spPr>
        <p:txBody>
          <a:bodyPr/>
          <a:lstStyle>
            <a:lvl1pPr marL="0" indent="0" algn="ctr">
              <a:buNone/>
              <a:defRPr b="1" baseline="0">
                <a:latin typeface="Arial" panose="020B0604020202020204" pitchFamily="34" charset="0"/>
                <a:cs typeface="Arial" panose="020B0604020202020204" pitchFamily="34" charset="0"/>
              </a:defRPr>
            </a:lvl1pPr>
          </a:lstStyle>
          <a:p>
            <a:r>
              <a:rPr lang="en-US" dirty="0" smtClean="0"/>
              <a:t>Click to insert cover image</a:t>
            </a:r>
            <a:endParaRPr lang="en-US" dirty="0"/>
          </a:p>
        </p:txBody>
      </p:sp>
      <p:sp>
        <p:nvSpPr>
          <p:cNvPr id="2" name="Title 1"/>
          <p:cNvSpPr>
            <a:spLocks noGrp="1"/>
          </p:cNvSpPr>
          <p:nvPr>
            <p:ph type="ctrTitle"/>
          </p:nvPr>
        </p:nvSpPr>
        <p:spPr>
          <a:xfrm>
            <a:off x="4667250" y="4387853"/>
            <a:ext cx="4102100" cy="1267563"/>
          </a:xfrm>
        </p:spPr>
        <p:txBody>
          <a:bodyPr anchor="b">
            <a:noAutofit/>
          </a:bodyPr>
          <a:lstStyle>
            <a:lvl1pPr algn="l">
              <a:defRPr sz="2800">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0" y="5655416"/>
            <a:ext cx="4102100" cy="355602"/>
          </a:xfrm>
        </p:spPr>
        <p:txBody>
          <a:bodyPr anchor="ctr">
            <a:noAutofit/>
          </a:bodyPr>
          <a:lstStyle>
            <a:lvl1pPr marL="0" indent="0" algn="l">
              <a:buNone/>
              <a:defRPr sz="1800" b="1">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cxnSp>
        <p:nvCxnSpPr>
          <p:cNvPr id="9" name="Straight Connector 8"/>
          <p:cNvCxnSpPr/>
          <p:nvPr userDrawn="1"/>
        </p:nvCxnSpPr>
        <p:spPr>
          <a:xfrm>
            <a:off x="-23532" y="4347065"/>
            <a:ext cx="916753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2"/>
          </p:nvPr>
        </p:nvSpPr>
        <p:spPr>
          <a:xfrm>
            <a:off x="4667249" y="6411180"/>
            <a:ext cx="4136047" cy="352180"/>
          </a:xfrm>
        </p:spPr>
        <p:txBody>
          <a:bodyPr/>
          <a:lstStyle>
            <a:lvl1pPr algn="l">
              <a:defRPr sz="1050">
                <a:solidFill>
                  <a:schemeClr val="bg1"/>
                </a:solidFill>
              </a:defRPr>
            </a:lvl1pPr>
          </a:lstStyle>
          <a:p>
            <a:r>
              <a:rPr lang="en-US" smtClean="0"/>
              <a:t>Month DD, YYYY</a:t>
            </a:r>
            <a:endParaRPr lang="en-US" dirty="0"/>
          </a:p>
        </p:txBody>
      </p:sp>
    </p:spTree>
    <p:extLst>
      <p:ext uri="{BB962C8B-B14F-4D97-AF65-F5344CB8AC3E}">
        <p14:creationId xmlns:p14="http://schemas.microsoft.com/office/powerpoint/2010/main" val="7325752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Line Graph">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9" name="Freeform 18"/>
          <p:cNvSpPr/>
          <p:nvPr userDrawn="1"/>
        </p:nvSpPr>
        <p:spPr>
          <a:xfrm>
            <a:off x="516733" y="6016704"/>
            <a:ext cx="140570" cy="249080"/>
          </a:xfrm>
          <a:custGeom>
            <a:avLst/>
            <a:gdLst>
              <a:gd name="connsiteX0" fmla="*/ 0 w 152401"/>
              <a:gd name="connsiteY0" fmla="*/ 0 h 270043"/>
              <a:gd name="connsiteX1" fmla="*/ 152401 w 152401"/>
              <a:gd name="connsiteY1" fmla="*/ 135021 h 270043"/>
              <a:gd name="connsiteX2" fmla="*/ 0 w 152401"/>
              <a:gd name="connsiteY2" fmla="*/ 270043 h 270043"/>
              <a:gd name="connsiteX3" fmla="*/ 0 w 152401"/>
              <a:gd name="connsiteY3" fmla="*/ 204642 h 270043"/>
              <a:gd name="connsiteX4" fmla="*/ 78582 w 152401"/>
              <a:gd name="connsiteY4" fmla="*/ 135021 h 270043"/>
              <a:gd name="connsiteX5" fmla="*/ 0 w 152401"/>
              <a:gd name="connsiteY5" fmla="*/ 65400 h 2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1" h="270043">
                <a:moveTo>
                  <a:pt x="0" y="0"/>
                </a:moveTo>
                <a:lnTo>
                  <a:pt x="152401" y="135021"/>
                </a:lnTo>
                <a:lnTo>
                  <a:pt x="0" y="270043"/>
                </a:lnTo>
                <a:lnTo>
                  <a:pt x="0" y="204642"/>
                </a:lnTo>
                <a:lnTo>
                  <a:pt x="78582" y="135021"/>
                </a:lnTo>
                <a:lnTo>
                  <a:pt x="0" y="65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66153"/>
            <a:ext cx="8174038" cy="56832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81119"/>
            <a:ext cx="4273550" cy="4616126"/>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hart Placeholder 6"/>
          <p:cNvSpPr>
            <a:spLocks noGrp="1"/>
          </p:cNvSpPr>
          <p:nvPr>
            <p:ph type="chart" sz="quarter" idx="15"/>
          </p:nvPr>
        </p:nvSpPr>
        <p:spPr>
          <a:xfrm>
            <a:off x="5461000" y="1181101"/>
            <a:ext cx="3341688" cy="4616450"/>
          </a:xfrm>
        </p:spPr>
        <p:txBody>
          <a:bodyPr/>
          <a:lstStyle/>
          <a:p>
            <a:endParaRPr lang="en-US"/>
          </a:p>
        </p:txBody>
      </p:sp>
    </p:spTree>
    <p:extLst>
      <p:ext uri="{BB962C8B-B14F-4D97-AF65-F5344CB8AC3E}">
        <p14:creationId xmlns:p14="http://schemas.microsoft.com/office/powerpoint/2010/main" val="31796575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44" userDrawn="1">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 2 Images">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5486400" y="-1588"/>
            <a:ext cx="3657600" cy="2788920"/>
          </a:xfrm>
          <a:solidFill>
            <a:schemeClr val="bg2"/>
          </a:solidFill>
          <a:ln>
            <a:noFill/>
          </a:ln>
        </p:spPr>
        <p:txBody>
          <a:bodyPr/>
          <a:lstStyle>
            <a:lvl1pPr algn="ctr">
              <a:defRPr/>
            </a:lvl1pPr>
          </a:lstStyle>
          <a:p>
            <a:endParaRPr lang="en-US" dirty="0"/>
          </a:p>
        </p:txBody>
      </p:sp>
      <p:sp>
        <p:nvSpPr>
          <p:cNvPr id="15" name="Picture Placeholder 7"/>
          <p:cNvSpPr>
            <a:spLocks noGrp="1"/>
          </p:cNvSpPr>
          <p:nvPr>
            <p:ph type="pic" sz="quarter" idx="16"/>
          </p:nvPr>
        </p:nvSpPr>
        <p:spPr>
          <a:xfrm>
            <a:off x="5486400" y="2868648"/>
            <a:ext cx="3657600" cy="2788920"/>
          </a:xfrm>
          <a:solidFill>
            <a:schemeClr val="bg2"/>
          </a:solidFill>
          <a:ln>
            <a:noFill/>
          </a:ln>
        </p:spPr>
        <p:txBody>
          <a:bodyPr/>
          <a:lstStyle>
            <a:lvl1pPr algn="ctr">
              <a:defRPr/>
            </a:lvl1pPr>
          </a:lstStyle>
          <a:p>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rgbClr val="6C4693"/>
                </a:solidFill>
              </a:defRPr>
            </a:lvl1pPr>
          </a:lstStyle>
          <a:p>
            <a:pPr lvl="0"/>
            <a:r>
              <a:rPr lang="en-US" dirty="0" smtClean="0"/>
              <a:t>Click to add Key Takeaway statement</a:t>
            </a:r>
            <a:endParaRPr lang="en-US" dirty="0"/>
          </a:p>
        </p:txBody>
      </p:sp>
      <p:sp>
        <p:nvSpPr>
          <p:cNvPr id="2" name="Title 1"/>
          <p:cNvSpPr>
            <a:spLocks noGrp="1"/>
          </p:cNvSpPr>
          <p:nvPr>
            <p:ph type="title"/>
          </p:nvPr>
        </p:nvSpPr>
        <p:spPr>
          <a:xfrm>
            <a:off x="628650" y="249392"/>
            <a:ext cx="4578350" cy="56832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77131"/>
            <a:ext cx="4578350" cy="4351338"/>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17" name="Straight Connector 16"/>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220941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ontent + 2 Images">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5486400" y="-1588"/>
            <a:ext cx="3657600" cy="2788920"/>
          </a:xfrm>
          <a:solidFill>
            <a:schemeClr val="bg2"/>
          </a:solidFill>
          <a:ln>
            <a:noFill/>
          </a:ln>
        </p:spPr>
        <p:txBody>
          <a:bodyPr/>
          <a:lstStyle>
            <a:lvl1pPr algn="ctr">
              <a:defRPr/>
            </a:lvl1pPr>
          </a:lstStyle>
          <a:p>
            <a:endParaRPr lang="en-US" dirty="0"/>
          </a:p>
        </p:txBody>
      </p:sp>
      <p:sp>
        <p:nvSpPr>
          <p:cNvPr id="15" name="Picture Placeholder 7"/>
          <p:cNvSpPr>
            <a:spLocks noGrp="1"/>
          </p:cNvSpPr>
          <p:nvPr>
            <p:ph type="pic" sz="quarter" idx="16"/>
          </p:nvPr>
        </p:nvSpPr>
        <p:spPr>
          <a:xfrm>
            <a:off x="5486400" y="2868648"/>
            <a:ext cx="3657600" cy="2788920"/>
          </a:xfrm>
          <a:solidFill>
            <a:schemeClr val="bg2"/>
          </a:solidFill>
          <a:ln>
            <a:noFill/>
          </a:ln>
        </p:spPr>
        <p:txBody>
          <a:bodyPr/>
          <a:lstStyle>
            <a:lvl1pPr algn="ctr">
              <a:defRPr/>
            </a:lvl1pPr>
          </a:lstStyle>
          <a:p>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rgbClr val="6C4693"/>
                </a:solidFill>
              </a:defRPr>
            </a:lvl1pPr>
          </a:lstStyle>
          <a:p>
            <a:pPr lvl="0"/>
            <a:r>
              <a:rPr lang="en-US" dirty="0" smtClean="0"/>
              <a:t>Click to add Key Takeaway statement</a:t>
            </a:r>
            <a:endParaRPr lang="en-US" dirty="0"/>
          </a:p>
        </p:txBody>
      </p:sp>
      <p:sp>
        <p:nvSpPr>
          <p:cNvPr id="2" name="Title 1"/>
          <p:cNvSpPr>
            <a:spLocks noGrp="1"/>
          </p:cNvSpPr>
          <p:nvPr>
            <p:ph type="title"/>
          </p:nvPr>
        </p:nvSpPr>
        <p:spPr>
          <a:xfrm>
            <a:off x="628650" y="249392"/>
            <a:ext cx="4578350" cy="56832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77131"/>
            <a:ext cx="4578350" cy="4351338"/>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17" name="Straight Connector 16"/>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10934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18C6552-28A6-4B16-9E21-E1DE288B8ED8}" type="slidenum">
              <a:rPr lang="en-US" smtClean="0"/>
              <a:t>‹#›</a:t>
            </a:fld>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Baxter Confidential — Highly Restricted: Do not distribute without prior approval</a:t>
            </a:r>
            <a:endParaRPr lang="en-US"/>
          </a:p>
        </p:txBody>
      </p:sp>
    </p:spTree>
    <p:extLst>
      <p:ext uri="{BB962C8B-B14F-4D97-AF65-F5344CB8AC3E}">
        <p14:creationId xmlns:p14="http://schemas.microsoft.com/office/powerpoint/2010/main" val="96073999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Baxter Confidential — Highly Restricted: Do not distribute without prior approval</a:t>
            </a:r>
            <a:endParaRPr lang="en-US"/>
          </a:p>
        </p:txBody>
      </p:sp>
      <p:sp>
        <p:nvSpPr>
          <p:cNvPr id="4" name="Slide Number Placeholder 3"/>
          <p:cNvSpPr>
            <a:spLocks noGrp="1"/>
          </p:cNvSpPr>
          <p:nvPr>
            <p:ph type="sldNum" sz="quarter" idx="12"/>
          </p:nvPr>
        </p:nvSpPr>
        <p:spPr/>
        <p:txBody>
          <a:bodyPr/>
          <a:lstStyle/>
          <a:p>
            <a:fld id="{718C6552-28A6-4B16-9E21-E1DE288B8ED8}" type="slidenum">
              <a:rPr lang="en-US" smtClean="0"/>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7" name="Straight Connector 6"/>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8390716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No Image">
    <p:spTree>
      <p:nvGrpSpPr>
        <p:cNvPr id="1" name=""/>
        <p:cNvGrpSpPr/>
        <p:nvPr/>
      </p:nvGrpSpPr>
      <p:grpSpPr>
        <a:xfrm>
          <a:off x="0" y="0"/>
          <a:ext cx="0" cy="0"/>
          <a:chOff x="0" y="0"/>
          <a:chExt cx="0" cy="0"/>
        </a:xfrm>
      </p:grpSpPr>
      <p:sp>
        <p:nvSpPr>
          <p:cNvPr id="4" name="Rectangle 3"/>
          <p:cNvSpPr/>
          <p:nvPr userDrawn="1"/>
        </p:nvSpPr>
        <p:spPr>
          <a:xfrm>
            <a:off x="0" y="0"/>
            <a:ext cx="9144000" cy="635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425574"/>
            <a:ext cx="7886700" cy="1374773"/>
          </a:xfrm>
        </p:spPr>
        <p:txBody>
          <a:bodyPr>
            <a:noAutofit/>
          </a:bodyPr>
          <a:lstStyle>
            <a:lvl1pPr>
              <a:defRPr sz="3200"/>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9" name="Text Placeholder 8"/>
          <p:cNvSpPr>
            <a:spLocks noGrp="1"/>
          </p:cNvSpPr>
          <p:nvPr>
            <p:ph type="body" sz="quarter" idx="13" hasCustomPrompt="1"/>
          </p:nvPr>
        </p:nvSpPr>
        <p:spPr>
          <a:xfrm>
            <a:off x="628650" y="2805590"/>
            <a:ext cx="7886700" cy="356709"/>
          </a:xfrm>
        </p:spPr>
        <p:txBody>
          <a:bodyPr anchor="t">
            <a:noAutofit/>
          </a:bodyPr>
          <a:lstStyle>
            <a:lvl1pPr>
              <a:defRPr sz="1600">
                <a:solidFill>
                  <a:schemeClr val="bg1"/>
                </a:solidFill>
              </a:defRPr>
            </a:lvl1pPr>
          </a:lstStyle>
          <a:p>
            <a:pPr lvl="0"/>
            <a:r>
              <a:rPr lang="en-US" dirty="0" smtClean="0"/>
              <a:t>Click to add Section Title</a:t>
            </a:r>
          </a:p>
        </p:txBody>
      </p:sp>
    </p:spTree>
    <p:extLst>
      <p:ext uri="{BB962C8B-B14F-4D97-AF65-F5344CB8AC3E}">
        <p14:creationId xmlns:p14="http://schemas.microsoft.com/office/powerpoint/2010/main" val="120472764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4" name="Rectangle 3"/>
          <p:cNvSpPr/>
          <p:nvPr userDrawn="1"/>
        </p:nvSpPr>
        <p:spPr>
          <a:xfrm>
            <a:off x="0" y="0"/>
            <a:ext cx="4572000" cy="635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425574"/>
            <a:ext cx="3653203" cy="1374773"/>
          </a:xfrm>
        </p:spPr>
        <p:txBody>
          <a:bodyPr>
            <a:noAutofit/>
          </a:bodyPr>
          <a:lstStyle>
            <a:lvl1pPr>
              <a:defRPr sz="3200"/>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9" name="Text Placeholder 8"/>
          <p:cNvSpPr>
            <a:spLocks noGrp="1"/>
          </p:cNvSpPr>
          <p:nvPr>
            <p:ph type="body" sz="quarter" idx="13" hasCustomPrompt="1"/>
          </p:nvPr>
        </p:nvSpPr>
        <p:spPr>
          <a:xfrm>
            <a:off x="628650" y="2805590"/>
            <a:ext cx="3653203" cy="356709"/>
          </a:xfrm>
        </p:spPr>
        <p:txBody>
          <a:bodyPr anchor="t">
            <a:noAutofit/>
          </a:bodyPr>
          <a:lstStyle>
            <a:lvl1pPr>
              <a:defRPr sz="1600">
                <a:solidFill>
                  <a:schemeClr val="bg1"/>
                </a:solidFill>
              </a:defRPr>
            </a:lvl1pPr>
          </a:lstStyle>
          <a:p>
            <a:pPr lvl="0"/>
            <a:r>
              <a:rPr lang="en-US" dirty="0" smtClean="0"/>
              <a:t>Click to add Section Title</a:t>
            </a:r>
          </a:p>
        </p:txBody>
      </p:sp>
      <p:sp>
        <p:nvSpPr>
          <p:cNvPr id="7" name="Picture Placeholder 6"/>
          <p:cNvSpPr>
            <a:spLocks noGrp="1"/>
          </p:cNvSpPr>
          <p:nvPr>
            <p:ph type="pic" sz="quarter" idx="14"/>
          </p:nvPr>
        </p:nvSpPr>
        <p:spPr>
          <a:xfrm>
            <a:off x="4572000" y="0"/>
            <a:ext cx="4572000" cy="6350000"/>
          </a:xfrm>
          <a:solidFill>
            <a:schemeClr val="bg2"/>
          </a:solidFill>
        </p:spPr>
        <p:txBody>
          <a:bodyPr/>
          <a:lstStyle/>
          <a:p>
            <a:endParaRPr lang="en-US"/>
          </a:p>
        </p:txBody>
      </p:sp>
    </p:spTree>
    <p:extLst>
      <p:ext uri="{BB962C8B-B14F-4D97-AF65-F5344CB8AC3E}">
        <p14:creationId xmlns:p14="http://schemas.microsoft.com/office/powerpoint/2010/main" val="412309870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Divider No Image">
    <p:spTree>
      <p:nvGrpSpPr>
        <p:cNvPr id="1" name=""/>
        <p:cNvGrpSpPr/>
        <p:nvPr/>
      </p:nvGrpSpPr>
      <p:grpSpPr>
        <a:xfrm>
          <a:off x="0" y="0"/>
          <a:ext cx="0" cy="0"/>
          <a:chOff x="0" y="0"/>
          <a:chExt cx="0" cy="0"/>
        </a:xfrm>
      </p:grpSpPr>
      <p:sp>
        <p:nvSpPr>
          <p:cNvPr id="2" name="Title 1"/>
          <p:cNvSpPr>
            <a:spLocks noGrp="1"/>
          </p:cNvSpPr>
          <p:nvPr>
            <p:ph type="title"/>
          </p:nvPr>
        </p:nvSpPr>
        <p:spPr>
          <a:xfrm>
            <a:off x="628650" y="1946274"/>
            <a:ext cx="7886700" cy="1374773"/>
          </a:xfrm>
        </p:spPr>
        <p:txBody>
          <a:bodyPr anchor="t">
            <a:noAutofit/>
          </a:bodyPr>
          <a:lstStyle>
            <a:lvl1pPr>
              <a:defRPr sz="3200">
                <a:solidFill>
                  <a:schemeClr val="accent2"/>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8" name="Straight Connector 7"/>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436799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Column Content +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628650" y="1177131"/>
            <a:ext cx="3741735"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9" name="Text Placeholder 8"/>
          <p:cNvSpPr>
            <a:spLocks noGrp="1"/>
          </p:cNvSpPr>
          <p:nvPr>
            <p:ph type="body" sz="quarter" idx="13" hasCustomPrompt="1"/>
          </p:nvPr>
        </p:nvSpPr>
        <p:spPr>
          <a:xfrm>
            <a:off x="628650" y="28455"/>
            <a:ext cx="7886700" cy="203200"/>
          </a:xfrm>
        </p:spPr>
        <p:txBody>
          <a:bodyPr anchor="ctr">
            <a:noAutofit/>
          </a:bodyPr>
          <a:lstStyle>
            <a:lvl1pPr>
              <a:defRPr sz="1100">
                <a:solidFill>
                  <a:schemeClr val="bg1"/>
                </a:solidFill>
              </a:defRPr>
            </a:lvl1pPr>
          </a:lstStyle>
          <a:p>
            <a:pPr lvl="0"/>
            <a:r>
              <a:rPr lang="en-US" dirty="0" smtClean="0"/>
              <a:t>Click to add Section Title</a:t>
            </a:r>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9" name="Freeform 18"/>
          <p:cNvSpPr/>
          <p:nvPr userDrawn="1"/>
        </p:nvSpPr>
        <p:spPr>
          <a:xfrm>
            <a:off x="516733" y="6016704"/>
            <a:ext cx="140570" cy="249080"/>
          </a:xfrm>
          <a:custGeom>
            <a:avLst/>
            <a:gdLst>
              <a:gd name="connsiteX0" fmla="*/ 0 w 152401"/>
              <a:gd name="connsiteY0" fmla="*/ 0 h 270043"/>
              <a:gd name="connsiteX1" fmla="*/ 152401 w 152401"/>
              <a:gd name="connsiteY1" fmla="*/ 135021 h 270043"/>
              <a:gd name="connsiteX2" fmla="*/ 0 w 152401"/>
              <a:gd name="connsiteY2" fmla="*/ 270043 h 270043"/>
              <a:gd name="connsiteX3" fmla="*/ 0 w 152401"/>
              <a:gd name="connsiteY3" fmla="*/ 204642 h 270043"/>
              <a:gd name="connsiteX4" fmla="*/ 78582 w 152401"/>
              <a:gd name="connsiteY4" fmla="*/ 135021 h 270043"/>
              <a:gd name="connsiteX5" fmla="*/ 0 w 152401"/>
              <a:gd name="connsiteY5" fmla="*/ 65400 h 2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1" h="270043">
                <a:moveTo>
                  <a:pt x="0" y="0"/>
                </a:moveTo>
                <a:lnTo>
                  <a:pt x="152401" y="135021"/>
                </a:lnTo>
                <a:lnTo>
                  <a:pt x="0" y="270043"/>
                </a:lnTo>
                <a:lnTo>
                  <a:pt x="0" y="204642"/>
                </a:lnTo>
                <a:lnTo>
                  <a:pt x="78582" y="135021"/>
                </a:lnTo>
                <a:lnTo>
                  <a:pt x="0" y="65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a:spLocks noGrp="1"/>
          </p:cNvSpPr>
          <p:nvPr>
            <p:ph idx="15"/>
          </p:nvPr>
        </p:nvSpPr>
        <p:spPr>
          <a:xfrm>
            <a:off x="4773615" y="1177131"/>
            <a:ext cx="3741735"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000" y="1175912"/>
            <a:ext cx="0" cy="4352557"/>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78926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44">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 2 Smaller Images + Header">
    <p:spTree>
      <p:nvGrpSpPr>
        <p:cNvPr id="1" name=""/>
        <p:cNvGrpSpPr/>
        <p:nvPr/>
      </p:nvGrpSpPr>
      <p:grpSpPr>
        <a:xfrm>
          <a:off x="0" y="0"/>
          <a:ext cx="0" cy="0"/>
          <a:chOff x="0" y="0"/>
          <a:chExt cx="0" cy="0"/>
        </a:xfrm>
      </p:grpSpPr>
      <p:sp>
        <p:nvSpPr>
          <p:cNvPr id="17" name="Rectangle 16"/>
          <p:cNvSpPr/>
          <p:nvPr userDrawn="1"/>
        </p:nvSpPr>
        <p:spPr>
          <a:xfrm>
            <a:off x="0" y="0"/>
            <a:ext cx="9144000"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9" name="Freeform 18"/>
          <p:cNvSpPr/>
          <p:nvPr userDrawn="1"/>
        </p:nvSpPr>
        <p:spPr>
          <a:xfrm>
            <a:off x="516733" y="6016704"/>
            <a:ext cx="140570" cy="249080"/>
          </a:xfrm>
          <a:custGeom>
            <a:avLst/>
            <a:gdLst>
              <a:gd name="connsiteX0" fmla="*/ 0 w 152401"/>
              <a:gd name="connsiteY0" fmla="*/ 0 h 270043"/>
              <a:gd name="connsiteX1" fmla="*/ 152401 w 152401"/>
              <a:gd name="connsiteY1" fmla="*/ 135021 h 270043"/>
              <a:gd name="connsiteX2" fmla="*/ 0 w 152401"/>
              <a:gd name="connsiteY2" fmla="*/ 270043 h 270043"/>
              <a:gd name="connsiteX3" fmla="*/ 0 w 152401"/>
              <a:gd name="connsiteY3" fmla="*/ 204642 h 270043"/>
              <a:gd name="connsiteX4" fmla="*/ 78582 w 152401"/>
              <a:gd name="connsiteY4" fmla="*/ 135021 h 270043"/>
              <a:gd name="connsiteX5" fmla="*/ 0 w 152401"/>
              <a:gd name="connsiteY5" fmla="*/ 65400 h 2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1" h="270043">
                <a:moveTo>
                  <a:pt x="0" y="0"/>
                </a:moveTo>
                <a:lnTo>
                  <a:pt x="152401" y="135021"/>
                </a:lnTo>
                <a:lnTo>
                  <a:pt x="0" y="270043"/>
                </a:lnTo>
                <a:lnTo>
                  <a:pt x="0" y="204642"/>
                </a:lnTo>
                <a:lnTo>
                  <a:pt x="78582" y="135021"/>
                </a:lnTo>
                <a:lnTo>
                  <a:pt x="0" y="65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50727"/>
            <a:ext cx="8174038" cy="568324"/>
          </a:xfr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628650" y="1181100"/>
            <a:ext cx="4273550" cy="4351338"/>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hasCustomPrompt="1"/>
          </p:nvPr>
        </p:nvSpPr>
        <p:spPr>
          <a:xfrm>
            <a:off x="628650" y="28455"/>
            <a:ext cx="8174038" cy="203200"/>
          </a:xfrm>
        </p:spPr>
        <p:txBody>
          <a:bodyPr anchor="ctr">
            <a:noAutofit/>
          </a:bodyPr>
          <a:lstStyle>
            <a:lvl1pPr>
              <a:defRPr sz="1100">
                <a:solidFill>
                  <a:schemeClr val="bg1"/>
                </a:solidFill>
              </a:defRPr>
            </a:lvl1pPr>
          </a:lstStyle>
          <a:p>
            <a:pPr lvl="0"/>
            <a:r>
              <a:rPr lang="en-US" dirty="0" smtClean="0"/>
              <a:t>Click to add Section Title</a:t>
            </a:r>
          </a:p>
        </p:txBody>
      </p:sp>
      <p:sp>
        <p:nvSpPr>
          <p:cNvPr id="8" name="Picture Placeholder 7"/>
          <p:cNvSpPr>
            <a:spLocks noGrp="1"/>
          </p:cNvSpPr>
          <p:nvPr>
            <p:ph type="pic" sz="quarter" idx="15"/>
          </p:nvPr>
        </p:nvSpPr>
        <p:spPr>
          <a:xfrm>
            <a:off x="5255939" y="1181405"/>
            <a:ext cx="3594100" cy="2139696"/>
          </a:xfrm>
          <a:solidFill>
            <a:schemeClr val="bg2"/>
          </a:solidFill>
        </p:spPr>
        <p:txBody>
          <a:bodyPr/>
          <a:lstStyle/>
          <a:p>
            <a:endParaRPr lang="en-US"/>
          </a:p>
        </p:txBody>
      </p:sp>
      <p:sp>
        <p:nvSpPr>
          <p:cNvPr id="16" name="Picture Placeholder 7"/>
          <p:cNvSpPr>
            <a:spLocks noGrp="1"/>
          </p:cNvSpPr>
          <p:nvPr>
            <p:ph type="pic" sz="quarter" idx="16"/>
          </p:nvPr>
        </p:nvSpPr>
        <p:spPr>
          <a:xfrm>
            <a:off x="5255939" y="3383950"/>
            <a:ext cx="3594100" cy="2139696"/>
          </a:xfrm>
          <a:solidFill>
            <a:schemeClr val="bg2"/>
          </a:solidFill>
        </p:spPr>
        <p:txBody>
          <a:bodyPr/>
          <a:lstStyle/>
          <a:p>
            <a:endParaRPr lang="en-US"/>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cxnSp>
        <p:nvCxnSpPr>
          <p:cNvPr id="15" name="Straight Connector 14"/>
          <p:cNvCxnSpPr/>
          <p:nvPr userDrawn="1"/>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2264387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44" userDrawn="1">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1">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129078" y="5259332"/>
            <a:ext cx="2255472" cy="375913"/>
          </a:xfrm>
          <a:prstGeom prst="rect">
            <a:avLst/>
          </a:prstGeom>
        </p:spPr>
      </p:pic>
      <p:sp>
        <p:nvSpPr>
          <p:cNvPr id="11" name="Picture Placeholder 10"/>
          <p:cNvSpPr>
            <a:spLocks noGrp="1"/>
          </p:cNvSpPr>
          <p:nvPr>
            <p:ph type="pic" sz="quarter" idx="11" hasCustomPrompt="1"/>
          </p:nvPr>
        </p:nvSpPr>
        <p:spPr>
          <a:xfrm>
            <a:off x="1" y="-52754"/>
            <a:ext cx="9144000" cy="4378325"/>
          </a:xfrm>
          <a:solidFill>
            <a:schemeClr val="bg2"/>
          </a:solidFill>
        </p:spPr>
        <p:txBody>
          <a:bodyPr/>
          <a:lstStyle>
            <a:lvl1pPr marL="0" indent="0" algn="ctr">
              <a:buNone/>
              <a:defRPr b="1" baseline="0">
                <a:latin typeface="Arial" panose="020B0604020202020204" pitchFamily="34" charset="0"/>
                <a:cs typeface="Arial" panose="020B0604020202020204" pitchFamily="34" charset="0"/>
              </a:defRPr>
            </a:lvl1pPr>
          </a:lstStyle>
          <a:p>
            <a:r>
              <a:rPr lang="en-US" dirty="0" smtClean="0"/>
              <a:t>Click to insert cover image</a:t>
            </a:r>
            <a:endParaRPr lang="en-US" dirty="0"/>
          </a:p>
        </p:txBody>
      </p:sp>
      <p:sp>
        <p:nvSpPr>
          <p:cNvPr id="2" name="Title 1"/>
          <p:cNvSpPr>
            <a:spLocks noGrp="1"/>
          </p:cNvSpPr>
          <p:nvPr>
            <p:ph type="ctrTitle"/>
          </p:nvPr>
        </p:nvSpPr>
        <p:spPr>
          <a:xfrm>
            <a:off x="4667250" y="4387853"/>
            <a:ext cx="4102100" cy="1267563"/>
          </a:xfrm>
        </p:spPr>
        <p:txBody>
          <a:bodyPr anchor="b">
            <a:noAutofit/>
          </a:bodyPr>
          <a:lstStyle>
            <a:lvl1pPr algn="l">
              <a:defRPr sz="2800">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0" y="5655416"/>
            <a:ext cx="4102100" cy="355602"/>
          </a:xfrm>
        </p:spPr>
        <p:txBody>
          <a:bodyPr anchor="ctr">
            <a:noAutofit/>
          </a:bodyPr>
          <a:lstStyle>
            <a:lvl1pPr marL="0" indent="0" algn="l">
              <a:buNone/>
              <a:defRPr sz="1800" b="1">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cxnSp>
        <p:nvCxnSpPr>
          <p:cNvPr id="9" name="Straight Connector 8"/>
          <p:cNvCxnSpPr/>
          <p:nvPr userDrawn="1"/>
        </p:nvCxnSpPr>
        <p:spPr>
          <a:xfrm>
            <a:off x="-23532" y="4347065"/>
            <a:ext cx="916753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2"/>
          </p:nvPr>
        </p:nvSpPr>
        <p:spPr>
          <a:xfrm>
            <a:off x="4667249" y="6411180"/>
            <a:ext cx="4136047" cy="352180"/>
          </a:xfrm>
        </p:spPr>
        <p:txBody>
          <a:bodyPr/>
          <a:lstStyle>
            <a:lvl1pPr algn="l">
              <a:defRPr sz="1050">
                <a:solidFill>
                  <a:schemeClr val="bg1"/>
                </a:solidFill>
              </a:defRPr>
            </a:lvl1pPr>
          </a:lstStyle>
          <a:p>
            <a:r>
              <a:rPr lang="en-US" smtClean="0"/>
              <a:t>Month DD, YYYY</a:t>
            </a:r>
            <a:endParaRPr lang="en-US" dirty="0"/>
          </a:p>
        </p:txBody>
      </p:sp>
    </p:spTree>
    <p:extLst>
      <p:ext uri="{BB962C8B-B14F-4D97-AF65-F5344CB8AC3E}">
        <p14:creationId xmlns:p14="http://schemas.microsoft.com/office/powerpoint/2010/main" val="423647489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Line Graph +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
        <p:nvSpPr>
          <p:cNvPr id="19" name="Freeform 18"/>
          <p:cNvSpPr/>
          <p:nvPr userDrawn="1"/>
        </p:nvSpPr>
        <p:spPr>
          <a:xfrm>
            <a:off x="516733" y="6016704"/>
            <a:ext cx="140570" cy="249080"/>
          </a:xfrm>
          <a:custGeom>
            <a:avLst/>
            <a:gdLst>
              <a:gd name="connsiteX0" fmla="*/ 0 w 152401"/>
              <a:gd name="connsiteY0" fmla="*/ 0 h 270043"/>
              <a:gd name="connsiteX1" fmla="*/ 152401 w 152401"/>
              <a:gd name="connsiteY1" fmla="*/ 135021 h 270043"/>
              <a:gd name="connsiteX2" fmla="*/ 0 w 152401"/>
              <a:gd name="connsiteY2" fmla="*/ 270043 h 270043"/>
              <a:gd name="connsiteX3" fmla="*/ 0 w 152401"/>
              <a:gd name="connsiteY3" fmla="*/ 204642 h 270043"/>
              <a:gd name="connsiteX4" fmla="*/ 78582 w 152401"/>
              <a:gd name="connsiteY4" fmla="*/ 135021 h 270043"/>
              <a:gd name="connsiteX5" fmla="*/ 0 w 152401"/>
              <a:gd name="connsiteY5" fmla="*/ 65400 h 2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1" h="270043">
                <a:moveTo>
                  <a:pt x="0" y="0"/>
                </a:moveTo>
                <a:lnTo>
                  <a:pt x="152401" y="135021"/>
                </a:lnTo>
                <a:lnTo>
                  <a:pt x="0" y="270043"/>
                </a:lnTo>
                <a:lnTo>
                  <a:pt x="0" y="204642"/>
                </a:lnTo>
                <a:lnTo>
                  <a:pt x="78582" y="135021"/>
                </a:lnTo>
                <a:lnTo>
                  <a:pt x="0" y="65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53882"/>
            <a:ext cx="8174038" cy="568324"/>
          </a:xfrm>
        </p:spPr>
        <p:txBody>
          <a:bodyPr anchor="t"/>
          <a:lstStyle/>
          <a:p>
            <a:r>
              <a:rPr lang="en-US" dirty="0" smtClean="0"/>
              <a:t>Click to edit Master title style</a:t>
            </a:r>
            <a:endParaRPr lang="en-US" dirty="0"/>
          </a:p>
        </p:txBody>
      </p:sp>
      <p:sp>
        <p:nvSpPr>
          <p:cNvPr id="3" name="Content Placeholder 2"/>
          <p:cNvSpPr>
            <a:spLocks noGrp="1"/>
          </p:cNvSpPr>
          <p:nvPr>
            <p:ph idx="1"/>
          </p:nvPr>
        </p:nvSpPr>
        <p:spPr>
          <a:xfrm>
            <a:off x="628650" y="1181119"/>
            <a:ext cx="4273550" cy="4616126"/>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hasCustomPrompt="1"/>
          </p:nvPr>
        </p:nvSpPr>
        <p:spPr>
          <a:xfrm>
            <a:off x="628650" y="28455"/>
            <a:ext cx="8174038" cy="203200"/>
          </a:xfrm>
        </p:spPr>
        <p:txBody>
          <a:bodyPr anchor="ctr">
            <a:noAutofit/>
          </a:bodyPr>
          <a:lstStyle>
            <a:lvl1pPr>
              <a:defRPr sz="1100">
                <a:solidFill>
                  <a:schemeClr val="bg1"/>
                </a:solidFill>
              </a:defRPr>
            </a:lvl1pPr>
          </a:lstStyle>
          <a:p>
            <a:pPr lvl="0"/>
            <a:r>
              <a:rPr lang="en-US" dirty="0" smtClean="0"/>
              <a:t>Click to add Section Title</a:t>
            </a:r>
          </a:p>
        </p:txBody>
      </p:sp>
      <p:sp>
        <p:nvSpPr>
          <p:cNvPr id="7" name="Chart Placeholder 6"/>
          <p:cNvSpPr>
            <a:spLocks noGrp="1"/>
          </p:cNvSpPr>
          <p:nvPr>
            <p:ph type="chart" sz="quarter" idx="15"/>
          </p:nvPr>
        </p:nvSpPr>
        <p:spPr>
          <a:xfrm>
            <a:off x="5461000" y="1181101"/>
            <a:ext cx="3341688" cy="4616450"/>
          </a:xfrm>
        </p:spPr>
        <p:txBody>
          <a:bodyPr/>
          <a:lstStyle/>
          <a:p>
            <a:endParaRPr lang="en-US"/>
          </a:p>
        </p:txBody>
      </p:sp>
    </p:spTree>
    <p:extLst>
      <p:ext uri="{BB962C8B-B14F-4D97-AF65-F5344CB8AC3E}">
        <p14:creationId xmlns:p14="http://schemas.microsoft.com/office/powerpoint/2010/main" val="213111135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44">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Slide 1">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1" y="-52754"/>
            <a:ext cx="9144000" cy="4378325"/>
          </a:xfrm>
          <a:solidFill>
            <a:schemeClr val="bg1"/>
          </a:solidFill>
        </p:spPr>
        <p:txBody>
          <a:bodyPr/>
          <a:lstStyle>
            <a:lvl1pPr marL="0" indent="0" algn="ctr">
              <a:buNone/>
              <a:defRPr b="1" baseline="0">
                <a:latin typeface="Arial" panose="020B0604020202020204" pitchFamily="34" charset="0"/>
                <a:cs typeface="Arial" panose="020B0604020202020204" pitchFamily="34" charset="0"/>
              </a:defRPr>
            </a:lvl1pPr>
          </a:lstStyle>
          <a:p>
            <a:r>
              <a:rPr lang="en-US" dirty="0" smtClean="0"/>
              <a:t>Click to insert cover image</a:t>
            </a:r>
            <a:endParaRPr lang="en-US" dirty="0"/>
          </a:p>
        </p:txBody>
      </p:sp>
      <p:sp>
        <p:nvSpPr>
          <p:cNvPr id="3" name="Subtitle 2"/>
          <p:cNvSpPr>
            <a:spLocks noGrp="1"/>
          </p:cNvSpPr>
          <p:nvPr>
            <p:ph type="subTitle" idx="1"/>
          </p:nvPr>
        </p:nvSpPr>
        <p:spPr>
          <a:xfrm>
            <a:off x="4654551" y="5684325"/>
            <a:ext cx="4102100" cy="355602"/>
          </a:xfrm>
        </p:spPr>
        <p:txBody>
          <a:bodyPr anchor="ctr"/>
          <a:lstStyle>
            <a:lvl1pPr marL="0" indent="0" algn="l">
              <a:buNone/>
              <a:defRPr sz="1800" b="1">
                <a:solidFill>
                  <a:srgbClr val="87B83D"/>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026" name="Picture 2" descr="http://upload.wikimedia.org/wikipedia/commons/thumb/d/d4/Baxter.svg/2000px-Baxter.svg.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122728" y="5257200"/>
            <a:ext cx="2271102" cy="38497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23532" y="4347065"/>
            <a:ext cx="916753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4654551" y="4389217"/>
            <a:ext cx="3670300" cy="1252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r>
              <a:rPr lang="en-US" sz="4000" dirty="0" smtClean="0">
                <a:latin typeface="Times New Roman" panose="02020603050405020304" pitchFamily="18" charset="0"/>
                <a:cs typeface="Times New Roman" panose="02020603050405020304" pitchFamily="18" charset="0"/>
              </a:rPr>
              <a:t>Thank You!</a:t>
            </a:r>
            <a:endParaRPr lang="en-US" sz="4000" dirty="0">
              <a:latin typeface="Times New Roman" panose="02020603050405020304" pitchFamily="18" charset="0"/>
              <a:cs typeface="Times New Roman" panose="02020603050405020304" pitchFamily="18" charset="0"/>
            </a:endParaRPr>
          </a:p>
        </p:txBody>
      </p:sp>
      <p:sp>
        <p:nvSpPr>
          <p:cNvPr id="10" name="Rectangle 9"/>
          <p:cNvSpPr/>
          <p:nvPr userDrawn="1"/>
        </p:nvSpPr>
        <p:spPr>
          <a:xfrm>
            <a:off x="4654551" y="6318052"/>
            <a:ext cx="3670300" cy="48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smtClean="0">
                <a:latin typeface="Arial" panose="020B0604020202020204" pitchFamily="34" charset="0"/>
                <a:cs typeface="Arial" panose="020B0604020202020204" pitchFamily="34" charset="0"/>
              </a:rPr>
              <a:t>Baxter.com</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02195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losing Slide 2">
    <p:bg>
      <p:bgPr>
        <a:solidFill>
          <a:schemeClr val="bg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0" y="0"/>
            <a:ext cx="9144000" cy="6858000"/>
          </a:xfrm>
          <a:solidFill>
            <a:schemeClr val="bg1"/>
          </a:solidFill>
        </p:spPr>
        <p:txBody>
          <a:bodyPr anchor="ctr"/>
          <a:lstStyle>
            <a:lvl1pPr marL="0" indent="0" algn="r">
              <a:buNone/>
              <a:defRPr b="1" baseline="0">
                <a:latin typeface="Arial" panose="020B0604020202020204" pitchFamily="34" charset="0"/>
                <a:cs typeface="Arial" panose="020B0604020202020204" pitchFamily="34" charset="0"/>
              </a:defRPr>
            </a:lvl1pPr>
          </a:lstStyle>
          <a:p>
            <a:r>
              <a:rPr lang="en-US" dirty="0" smtClean="0"/>
              <a:t>Click to insert cover image</a:t>
            </a:r>
            <a:endParaRPr lang="en-US" dirty="0"/>
          </a:p>
        </p:txBody>
      </p:sp>
      <p:sp>
        <p:nvSpPr>
          <p:cNvPr id="15" name="Rectangle 14"/>
          <p:cNvSpPr/>
          <p:nvPr userDrawn="1"/>
        </p:nvSpPr>
        <p:spPr>
          <a:xfrm>
            <a:off x="252393" y="275771"/>
            <a:ext cx="4306907" cy="6582229"/>
          </a:xfrm>
          <a:prstGeom prst="rect">
            <a:avLst/>
          </a:prstGeom>
          <a:gradFill flip="none" rotWithShape="1">
            <a:gsLst>
              <a:gs pos="48000">
                <a:schemeClr val="accent1"/>
              </a:gs>
              <a:gs pos="83000">
                <a:schemeClr val="accent1">
                  <a:alpha val="50000"/>
                </a:schemeClr>
              </a:gs>
              <a:gs pos="100000">
                <a:schemeClr val="accent1">
                  <a:alpha val="17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upload.wikimedia.org/wikipedia/commons/thumb/d/d4/Baxter.svg/2000px-Baxter.svg.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335698" y="1084073"/>
            <a:ext cx="2271102" cy="3849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622300" y="2202228"/>
            <a:ext cx="3670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22300" y="4297728"/>
            <a:ext cx="3670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462643" y="5167086"/>
            <a:ext cx="3904343" cy="116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1364573" y="5816600"/>
            <a:ext cx="2057400" cy="285751"/>
          </a:xfrm>
          <a:prstGeom prst="rect">
            <a:avLst/>
          </a:prstGeom>
        </p:spPr>
        <p:txBody>
          <a:bodyPr>
            <a:noAutofit/>
          </a:bodyPr>
          <a:lstStyle>
            <a:lvl1pPr algn="ctr">
              <a:defRPr sz="1050" b="1">
                <a:solidFill>
                  <a:schemeClr val="bg1"/>
                </a:solidFill>
                <a:latin typeface="Arial" panose="020B0604020202020204" pitchFamily="34" charset="0"/>
                <a:cs typeface="Arial" panose="020B0604020202020204" pitchFamily="34" charset="0"/>
              </a:defRPr>
            </a:lvl1pPr>
          </a:lstStyle>
          <a:p>
            <a:endParaRPr lang="en-US" dirty="0"/>
          </a:p>
        </p:txBody>
      </p:sp>
      <p:sp>
        <p:nvSpPr>
          <p:cNvPr id="13" name="Text Placeholder 12"/>
          <p:cNvSpPr>
            <a:spLocks noGrp="1"/>
          </p:cNvSpPr>
          <p:nvPr>
            <p:ph type="body" sz="quarter" idx="12"/>
          </p:nvPr>
        </p:nvSpPr>
        <p:spPr>
          <a:xfrm>
            <a:off x="622300" y="5347196"/>
            <a:ext cx="3670300" cy="452438"/>
          </a:xfrm>
        </p:spPr>
        <p:txBody>
          <a:bodyPr anchor="b">
            <a:noAutofit/>
          </a:bodyPr>
          <a:lstStyle>
            <a:lvl1pPr algn="ctr">
              <a:defRPr>
                <a:solidFill>
                  <a:schemeClr val="bg1"/>
                </a:solidFill>
              </a:defRPr>
            </a:lvl1pPr>
          </a:lstStyle>
          <a:p>
            <a:pPr lvl="0"/>
            <a:r>
              <a:rPr lang="en-US" dirty="0" smtClean="0"/>
              <a:t>Click to edit Master text styles</a:t>
            </a:r>
            <a:endParaRPr lang="en-US" dirty="0"/>
          </a:p>
        </p:txBody>
      </p:sp>
      <p:sp>
        <p:nvSpPr>
          <p:cNvPr id="6" name="Rectangle 5"/>
          <p:cNvSpPr/>
          <p:nvPr userDrawn="1"/>
        </p:nvSpPr>
        <p:spPr>
          <a:xfrm>
            <a:off x="622300" y="2392720"/>
            <a:ext cx="3670300" cy="1735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Thank You!</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369753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Closing Slide 2">
    <p:bg>
      <p:bgPr>
        <a:solidFill>
          <a:schemeClr val="bg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0" y="0"/>
            <a:ext cx="9144000" cy="6858000"/>
          </a:xfrm>
          <a:solidFill>
            <a:schemeClr val="bg1"/>
          </a:solidFill>
        </p:spPr>
        <p:txBody>
          <a:bodyPr anchor="ctr"/>
          <a:lstStyle>
            <a:lvl1pPr marL="0" indent="0" algn="r">
              <a:buNone/>
              <a:defRPr b="1" baseline="0">
                <a:latin typeface="Arial" panose="020B0604020202020204" pitchFamily="34" charset="0"/>
                <a:cs typeface="Arial" panose="020B0604020202020204" pitchFamily="34" charset="0"/>
              </a:defRPr>
            </a:lvl1pPr>
          </a:lstStyle>
          <a:p>
            <a:r>
              <a:rPr lang="en-US" dirty="0" smtClean="0"/>
              <a:t>Click to insert cover image</a:t>
            </a:r>
            <a:endParaRPr lang="en-US" dirty="0"/>
          </a:p>
        </p:txBody>
      </p:sp>
      <p:sp>
        <p:nvSpPr>
          <p:cNvPr id="15" name="Rectangle 14"/>
          <p:cNvSpPr/>
          <p:nvPr userDrawn="1"/>
        </p:nvSpPr>
        <p:spPr>
          <a:xfrm>
            <a:off x="252393" y="275771"/>
            <a:ext cx="4306907" cy="6582229"/>
          </a:xfrm>
          <a:prstGeom prst="rect">
            <a:avLst/>
          </a:prstGeom>
          <a:gradFill flip="none" rotWithShape="1">
            <a:gsLst>
              <a:gs pos="48000">
                <a:schemeClr val="accent1"/>
              </a:gs>
              <a:gs pos="83000">
                <a:schemeClr val="accent1">
                  <a:alpha val="50000"/>
                </a:schemeClr>
              </a:gs>
              <a:gs pos="100000">
                <a:schemeClr val="accent1">
                  <a:alpha val="17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upload.wikimedia.org/wikipedia/commons/thumb/d/d4/Baxter.svg/2000px-Baxter.svg.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335698" y="1084073"/>
            <a:ext cx="2271102" cy="3849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622300" y="2202228"/>
            <a:ext cx="3670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622300" y="2392720"/>
            <a:ext cx="3670300" cy="1735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0802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losing Slide 3">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688155"/>
            <a:ext cx="5486400" cy="355602"/>
          </a:xfrm>
        </p:spPr>
        <p:txBody>
          <a:bodyPr anchor="ctr">
            <a:noAutofit/>
          </a:bodyPr>
          <a:lstStyle>
            <a:lvl1pPr marL="0" indent="0" algn="ctr">
              <a:buNone/>
              <a:defRPr sz="1600" b="1">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543300" y="6151563"/>
            <a:ext cx="2057400" cy="365125"/>
          </a:xfrm>
          <a:prstGeom prst="rect">
            <a:avLst/>
          </a:prstGeom>
        </p:spPr>
        <p:txBody>
          <a:bodyPr>
            <a:noAutofit/>
          </a:bodyPr>
          <a:lstStyle>
            <a:lvl1pPr algn="ctr">
              <a:defRPr sz="105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1026" name="Picture 2" descr="http://upload.wikimedia.org/wikipedia/commons/thumb/d/d4/Baxter.svg/2000px-Baxter.svg.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436449" y="1078900"/>
            <a:ext cx="2271102" cy="38497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1822450" y="2438400"/>
            <a:ext cx="5499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822450" y="4533900"/>
            <a:ext cx="5499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1"/>
          </p:nvPr>
        </p:nvSpPr>
        <p:spPr>
          <a:xfrm>
            <a:off x="1822450" y="5765006"/>
            <a:ext cx="5499100" cy="386557"/>
          </a:xfrm>
        </p:spPr>
        <p:txBody>
          <a:bodyPr anchor="ctr">
            <a:noAutofit/>
          </a:bodyPr>
          <a:lstStyle>
            <a:lvl1pPr algn="ctr">
              <a:defRPr>
                <a:solidFill>
                  <a:schemeClr val="bg1"/>
                </a:solidFill>
              </a:defRPr>
            </a:lvl1pPr>
          </a:lstStyle>
          <a:p>
            <a:pPr lvl="0"/>
            <a:r>
              <a:rPr lang="en-US" dirty="0" smtClean="0"/>
              <a:t>Click to edit Master text styles</a:t>
            </a:r>
            <a:endParaRPr lang="en-US" dirty="0"/>
          </a:p>
        </p:txBody>
      </p:sp>
      <p:sp>
        <p:nvSpPr>
          <p:cNvPr id="9" name="Rectangle 8"/>
          <p:cNvSpPr/>
          <p:nvPr userDrawn="1"/>
        </p:nvSpPr>
        <p:spPr>
          <a:xfrm>
            <a:off x="1828800" y="2565400"/>
            <a:ext cx="5486400" cy="1234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Thank You!</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26211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Closing Slide 3">
    <p:bg>
      <p:bgPr>
        <a:solidFill>
          <a:schemeClr val="accent1"/>
        </a:solidFill>
        <a:effectLst/>
      </p:bgPr>
    </p:bg>
    <p:spTree>
      <p:nvGrpSpPr>
        <p:cNvPr id="1" name=""/>
        <p:cNvGrpSpPr/>
        <p:nvPr/>
      </p:nvGrpSpPr>
      <p:grpSpPr>
        <a:xfrm>
          <a:off x="0" y="0"/>
          <a:ext cx="0" cy="0"/>
          <a:chOff x="0" y="0"/>
          <a:chExt cx="0" cy="0"/>
        </a:xfrm>
      </p:grpSpPr>
      <p:pic>
        <p:nvPicPr>
          <p:cNvPr id="1026" name="Picture 2" descr="http://upload.wikimedia.org/wikipedia/commons/thumb/d/d4/Baxter.svg/2000px-Baxter.svg.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436449" y="3254541"/>
            <a:ext cx="2271102" cy="38497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1822450" y="2438400"/>
            <a:ext cx="5499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822450" y="4533900"/>
            <a:ext cx="5499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30957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formatio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Baxter Confidential — Highly Restricted: Do not distribute without prior approval</a:t>
            </a:r>
          </a:p>
        </p:txBody>
      </p:sp>
      <p:sp>
        <p:nvSpPr>
          <p:cNvPr id="5" name="Slide Number Placeholder 4"/>
          <p:cNvSpPr>
            <a:spLocks noGrp="1"/>
          </p:cNvSpPr>
          <p:nvPr>
            <p:ph type="sldNum" sz="quarter" idx="12"/>
          </p:nvPr>
        </p:nvSpPr>
        <p:spPr/>
        <p:txBody>
          <a:bodyPr/>
          <a:lstStyle/>
          <a:p>
            <a:fld id="{718C6552-28A6-4B16-9E21-E1DE288B8ED8}" type="slidenum">
              <a:rPr lang="en-US" smtClean="0"/>
              <a:t>‹#›</a:t>
            </a:fld>
            <a:endParaRPr lang="en-US" dirty="0"/>
          </a:p>
        </p:txBody>
      </p:sp>
      <p:sp>
        <p:nvSpPr>
          <p:cNvPr id="3" name="Rectangle 2"/>
          <p:cNvSpPr/>
          <p:nvPr userDrawn="1"/>
        </p:nvSpPr>
        <p:spPr>
          <a:xfrm>
            <a:off x="628650" y="254724"/>
            <a:ext cx="7886700" cy="56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latin typeface="Arial" panose="020B0604020202020204" pitchFamily="34" charset="0"/>
                <a:cs typeface="Arial" panose="020B0604020202020204" pitchFamily="34" charset="0"/>
              </a:rPr>
              <a:t>Template information</a:t>
            </a:r>
          </a:p>
        </p:txBody>
      </p:sp>
      <p:sp>
        <p:nvSpPr>
          <p:cNvPr id="6" name="Rectangle 5"/>
          <p:cNvSpPr/>
          <p:nvPr userDrawn="1"/>
        </p:nvSpPr>
        <p:spPr>
          <a:xfrm>
            <a:off x="4572000" y="1504950"/>
            <a:ext cx="3667125" cy="427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400" b="0" dirty="0" smtClean="0">
                <a:solidFill>
                  <a:schemeClr val="accent1"/>
                </a:solidFill>
                <a:latin typeface="Arial" panose="020B0604020202020204" pitchFamily="34" charset="0"/>
                <a:cs typeface="Arial" panose="020B0604020202020204" pitchFamily="34" charset="0"/>
              </a:rPr>
              <a:t>Title</a:t>
            </a:r>
            <a:r>
              <a:rPr lang="en-US" sz="1400" b="0" baseline="0" dirty="0" smtClean="0">
                <a:solidFill>
                  <a:schemeClr val="accent1"/>
                </a:solidFill>
                <a:latin typeface="Arial" panose="020B0604020202020204" pitchFamily="34" charset="0"/>
                <a:cs typeface="Arial" panose="020B0604020202020204" pitchFamily="34" charset="0"/>
              </a:rPr>
              <a:t> font: Times/Times New Roman</a:t>
            </a:r>
          </a:p>
          <a:p>
            <a:pPr algn="l"/>
            <a:r>
              <a:rPr lang="en-US" sz="1400" b="0" baseline="0" dirty="0" smtClean="0">
                <a:solidFill>
                  <a:schemeClr val="accent1"/>
                </a:solidFill>
                <a:latin typeface="Arial" panose="020B0604020202020204" pitchFamily="34" charset="0"/>
                <a:cs typeface="Arial" panose="020B0604020202020204" pitchFamily="34" charset="0"/>
              </a:rPr>
              <a:t>Body font: Arial</a:t>
            </a:r>
          </a:p>
          <a:p>
            <a:pPr algn="l"/>
            <a:endParaRPr lang="en-US" sz="1400" b="0" baseline="0" dirty="0" smtClean="0">
              <a:solidFill>
                <a:schemeClr val="accent1"/>
              </a:solidFill>
              <a:latin typeface="Arial" panose="020B0604020202020204" pitchFamily="34" charset="0"/>
              <a:cs typeface="Arial" panose="020B0604020202020204" pitchFamily="34" charset="0"/>
            </a:endParaRPr>
          </a:p>
          <a:p>
            <a:pPr algn="l"/>
            <a:r>
              <a:rPr lang="en-US" sz="1400" b="0" baseline="0" dirty="0" smtClean="0">
                <a:solidFill>
                  <a:schemeClr val="accent1"/>
                </a:solidFill>
                <a:latin typeface="Arial" panose="020B0604020202020204" pitchFamily="34" charset="0"/>
                <a:cs typeface="Arial" panose="020B0604020202020204" pitchFamily="34" charset="0"/>
              </a:rPr>
              <a:t>Color palette:</a:t>
            </a:r>
          </a:p>
          <a:p>
            <a:pPr lvl="1" algn="l"/>
            <a:r>
              <a:rPr lang="en-US" sz="1400" b="0" baseline="0" dirty="0" smtClean="0">
                <a:solidFill>
                  <a:schemeClr val="accent1"/>
                </a:solidFill>
                <a:latin typeface="Arial" panose="020B0604020202020204" pitchFamily="34" charset="0"/>
                <a:cs typeface="Arial" panose="020B0604020202020204" pitchFamily="34" charset="0"/>
              </a:rPr>
              <a:t>Headlines</a:t>
            </a:r>
          </a:p>
          <a:p>
            <a:pPr lvl="1" algn="l"/>
            <a:r>
              <a:rPr lang="en-US" sz="1400" b="0" baseline="0" dirty="0" smtClean="0">
                <a:solidFill>
                  <a:schemeClr val="accent1"/>
                </a:solidFill>
                <a:latin typeface="Arial" panose="020B0604020202020204" pitchFamily="34" charset="0"/>
                <a:cs typeface="Arial" panose="020B0604020202020204" pitchFamily="34" charset="0"/>
              </a:rPr>
              <a:t>Background</a:t>
            </a:r>
          </a:p>
          <a:p>
            <a:pPr lvl="1" algn="l"/>
            <a:r>
              <a:rPr lang="en-US" sz="1400" b="0" baseline="0" dirty="0" smtClean="0">
                <a:solidFill>
                  <a:schemeClr val="accent1"/>
                </a:solidFill>
                <a:latin typeface="Arial" panose="020B0604020202020204" pitchFamily="34" charset="0"/>
                <a:cs typeface="Arial" panose="020B0604020202020204" pitchFamily="34" charset="0"/>
              </a:rPr>
              <a:t>Background 2</a:t>
            </a:r>
          </a:p>
          <a:p>
            <a:pPr lvl="1" algn="l"/>
            <a:r>
              <a:rPr lang="en-US" sz="1400" b="0" baseline="0" dirty="0" smtClean="0">
                <a:solidFill>
                  <a:schemeClr val="accent1"/>
                </a:solidFill>
                <a:latin typeface="Arial" panose="020B0604020202020204" pitchFamily="34" charset="0"/>
                <a:cs typeface="Arial" panose="020B0604020202020204" pitchFamily="34" charset="0"/>
              </a:rPr>
              <a:t>Key takeaways</a:t>
            </a:r>
          </a:p>
          <a:p>
            <a:pPr lvl="1" algn="l"/>
            <a:r>
              <a:rPr lang="en-US" sz="1400" b="0" baseline="0" dirty="0" smtClean="0">
                <a:solidFill>
                  <a:schemeClr val="accent1"/>
                </a:solidFill>
                <a:latin typeface="Arial" panose="020B0604020202020204" pitchFamily="34" charset="0"/>
                <a:cs typeface="Arial" panose="020B0604020202020204" pitchFamily="34" charset="0"/>
              </a:rPr>
              <a:t>Text</a:t>
            </a:r>
          </a:p>
          <a:p>
            <a:pPr lvl="1" algn="l"/>
            <a:r>
              <a:rPr lang="en-US" sz="1400" b="0" baseline="0" dirty="0" smtClean="0">
                <a:solidFill>
                  <a:schemeClr val="accent1"/>
                </a:solidFill>
                <a:latin typeface="Arial" panose="020B0604020202020204" pitchFamily="34" charset="0"/>
                <a:cs typeface="Arial" panose="020B0604020202020204" pitchFamily="34" charset="0"/>
              </a:rPr>
              <a:t>Icons</a:t>
            </a:r>
          </a:p>
          <a:p>
            <a:pPr lvl="1" algn="l"/>
            <a:r>
              <a:rPr lang="en-US" sz="1400" b="0" baseline="0" dirty="0" smtClean="0">
                <a:solidFill>
                  <a:schemeClr val="accent1"/>
                </a:solidFill>
                <a:latin typeface="Arial" panose="020B0604020202020204" pitchFamily="34" charset="0"/>
                <a:cs typeface="Arial" panose="020B0604020202020204" pitchFamily="34" charset="0"/>
              </a:rPr>
              <a:t>Charts/graphs</a:t>
            </a:r>
          </a:p>
          <a:p>
            <a:pPr lvl="1" algn="l"/>
            <a:endParaRPr lang="en-US" sz="1400" b="0" baseline="0" dirty="0" smtClean="0">
              <a:solidFill>
                <a:schemeClr val="accent1"/>
              </a:solidFill>
              <a:latin typeface="Arial" panose="020B0604020202020204" pitchFamily="34" charset="0"/>
              <a:cs typeface="Arial" panose="020B0604020202020204" pitchFamily="34" charset="0"/>
            </a:endParaRPr>
          </a:p>
          <a:p>
            <a:pPr lvl="1" algn="l"/>
            <a:endParaRPr lang="en-US" sz="1400" b="0" baseline="0" dirty="0" smtClean="0">
              <a:solidFill>
                <a:schemeClr val="accent1"/>
              </a:solidFill>
              <a:latin typeface="Arial" panose="020B0604020202020204" pitchFamily="34" charset="0"/>
              <a:cs typeface="Arial" panose="020B0604020202020204" pitchFamily="34" charset="0"/>
            </a:endParaRPr>
          </a:p>
          <a:p>
            <a:pPr lvl="0" algn="l"/>
            <a:endParaRPr lang="en-US" sz="1400" b="0" baseline="0" dirty="0" smtClean="0">
              <a:solidFill>
                <a:schemeClr val="accent1"/>
              </a:solidFill>
              <a:latin typeface="Arial" panose="020B0604020202020204" pitchFamily="34" charset="0"/>
              <a:cs typeface="Arial" panose="020B0604020202020204" pitchFamily="34" charset="0"/>
            </a:endParaRPr>
          </a:p>
        </p:txBody>
      </p:sp>
      <p:sp>
        <p:nvSpPr>
          <p:cNvPr id="7" name="Rectangle 6"/>
          <p:cNvSpPr/>
          <p:nvPr userDrawn="1"/>
        </p:nvSpPr>
        <p:spPr>
          <a:xfrm>
            <a:off x="4791075" y="2409825"/>
            <a:ext cx="161925" cy="180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err="1" smtClean="0">
              <a:latin typeface="Arial" panose="020B0604020202020204" pitchFamily="34" charset="0"/>
              <a:cs typeface="Arial" panose="020B0604020202020204" pitchFamily="34" charset="0"/>
            </a:endParaRPr>
          </a:p>
        </p:txBody>
      </p:sp>
      <p:sp>
        <p:nvSpPr>
          <p:cNvPr id="8" name="Rectangle 7"/>
          <p:cNvSpPr/>
          <p:nvPr userDrawn="1"/>
        </p:nvSpPr>
        <p:spPr>
          <a:xfrm>
            <a:off x="4791075" y="2626931"/>
            <a:ext cx="161925" cy="180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err="1" smtClean="0">
              <a:latin typeface="Arial" panose="020B0604020202020204" pitchFamily="34" charset="0"/>
              <a:cs typeface="Arial" panose="020B0604020202020204" pitchFamily="34" charset="0"/>
            </a:endParaRPr>
          </a:p>
        </p:txBody>
      </p:sp>
      <p:sp>
        <p:nvSpPr>
          <p:cNvPr id="9" name="Rectangle 8"/>
          <p:cNvSpPr/>
          <p:nvPr userDrawn="1"/>
        </p:nvSpPr>
        <p:spPr>
          <a:xfrm>
            <a:off x="4791075" y="2844037"/>
            <a:ext cx="161925"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err="1" smtClean="0">
              <a:latin typeface="Arial" panose="020B0604020202020204" pitchFamily="34" charset="0"/>
              <a:cs typeface="Arial" panose="020B0604020202020204" pitchFamily="34" charset="0"/>
            </a:endParaRPr>
          </a:p>
        </p:txBody>
      </p:sp>
      <p:sp>
        <p:nvSpPr>
          <p:cNvPr id="10" name="Rectangle 9"/>
          <p:cNvSpPr/>
          <p:nvPr userDrawn="1"/>
        </p:nvSpPr>
        <p:spPr>
          <a:xfrm>
            <a:off x="4791075" y="3061143"/>
            <a:ext cx="161925" cy="180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err="1" smtClean="0">
              <a:latin typeface="Arial" panose="020B0604020202020204" pitchFamily="34" charset="0"/>
              <a:cs typeface="Arial" panose="020B0604020202020204" pitchFamily="34" charset="0"/>
            </a:endParaRPr>
          </a:p>
        </p:txBody>
      </p:sp>
      <p:sp>
        <p:nvSpPr>
          <p:cNvPr id="11" name="Rectangle 10"/>
          <p:cNvSpPr/>
          <p:nvPr userDrawn="1"/>
        </p:nvSpPr>
        <p:spPr>
          <a:xfrm>
            <a:off x="4791075" y="3278249"/>
            <a:ext cx="161925" cy="180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err="1" smtClean="0">
              <a:latin typeface="Arial" panose="020B0604020202020204" pitchFamily="34" charset="0"/>
              <a:cs typeface="Arial" panose="020B0604020202020204" pitchFamily="34" charset="0"/>
            </a:endParaRPr>
          </a:p>
        </p:txBody>
      </p:sp>
      <p:sp>
        <p:nvSpPr>
          <p:cNvPr id="12" name="Rectangle 11"/>
          <p:cNvSpPr/>
          <p:nvPr userDrawn="1"/>
        </p:nvSpPr>
        <p:spPr>
          <a:xfrm>
            <a:off x="4791075" y="3495355"/>
            <a:ext cx="161925" cy="180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err="1" smtClean="0">
              <a:latin typeface="Arial" panose="020B0604020202020204" pitchFamily="34" charset="0"/>
              <a:cs typeface="Arial" panose="020B0604020202020204" pitchFamily="34" charset="0"/>
            </a:endParaRPr>
          </a:p>
        </p:txBody>
      </p:sp>
      <p:sp>
        <p:nvSpPr>
          <p:cNvPr id="13" name="Rectangle 12"/>
          <p:cNvSpPr/>
          <p:nvPr userDrawn="1"/>
        </p:nvSpPr>
        <p:spPr>
          <a:xfrm>
            <a:off x="4791075" y="3712460"/>
            <a:ext cx="161925" cy="180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err="1" smtClean="0">
              <a:latin typeface="Arial" panose="020B0604020202020204" pitchFamily="34" charset="0"/>
              <a:cs typeface="Arial" panose="020B0604020202020204" pitchFamily="34" charset="0"/>
            </a:endParaRPr>
          </a:p>
        </p:txBody>
      </p:sp>
      <p:sp>
        <p:nvSpPr>
          <p:cNvPr id="14" name="Rectangle 13"/>
          <p:cNvSpPr/>
          <p:nvPr userDrawn="1"/>
        </p:nvSpPr>
        <p:spPr>
          <a:xfrm>
            <a:off x="4872037" y="3795552"/>
            <a:ext cx="161925" cy="180975"/>
          </a:xfrm>
          <a:prstGeom prst="rect">
            <a:avLst/>
          </a:prstGeom>
          <a:solidFill>
            <a:srgbClr val="2E8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err="1" smtClean="0">
              <a:latin typeface="Arial" panose="020B0604020202020204" pitchFamily="34" charset="0"/>
              <a:cs typeface="Arial" panose="020B0604020202020204" pitchFamily="34" charset="0"/>
            </a:endParaRPr>
          </a:p>
        </p:txBody>
      </p:sp>
      <p:sp>
        <p:nvSpPr>
          <p:cNvPr id="18" name="Rectangle 17"/>
          <p:cNvSpPr/>
          <p:nvPr userDrawn="1"/>
        </p:nvSpPr>
        <p:spPr>
          <a:xfrm>
            <a:off x="4952999" y="3878644"/>
            <a:ext cx="161925" cy="1809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err="1" smtClean="0">
              <a:latin typeface="Arial" panose="020B0604020202020204" pitchFamily="34" charset="0"/>
              <a:cs typeface="Arial" panose="020B0604020202020204" pitchFamily="34" charset="0"/>
            </a:endParaRPr>
          </a:p>
        </p:txBody>
      </p:sp>
      <p:sp>
        <p:nvSpPr>
          <p:cNvPr id="19" name="Rectangle 18"/>
          <p:cNvSpPr/>
          <p:nvPr userDrawn="1"/>
        </p:nvSpPr>
        <p:spPr>
          <a:xfrm>
            <a:off x="714375" y="1504950"/>
            <a:ext cx="3667125" cy="427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400" b="0" dirty="0" smtClean="0">
                <a:solidFill>
                  <a:schemeClr val="accent1"/>
                </a:solidFill>
                <a:latin typeface="Arial" panose="020B0604020202020204" pitchFamily="34" charset="0"/>
                <a:cs typeface="Arial" panose="020B0604020202020204" pitchFamily="34" charset="0"/>
              </a:rPr>
              <a:t>If you have any questions on the use of this template, please reach out to Beth Mueller with Baxter Communications</a:t>
            </a:r>
          </a:p>
        </p:txBody>
      </p:sp>
    </p:spTree>
    <p:extLst>
      <p:ext uri="{BB962C8B-B14F-4D97-AF65-F5344CB8AC3E}">
        <p14:creationId xmlns:p14="http://schemas.microsoft.com/office/powerpoint/2010/main" val="312240448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70FFFC-20A3-4E0B-86B8-9D67CDADA604}"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B8881-D721-417B-A3E5-E46F5E88F5D1}" type="slidenum">
              <a:rPr lang="en-US" smtClean="0"/>
              <a:t>‹#›</a:t>
            </a:fld>
            <a:endParaRPr lang="en-US"/>
          </a:p>
        </p:txBody>
      </p:sp>
    </p:spTree>
    <p:extLst>
      <p:ext uri="{BB962C8B-B14F-4D97-AF65-F5344CB8AC3E}">
        <p14:creationId xmlns:p14="http://schemas.microsoft.com/office/powerpoint/2010/main" val="12828185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447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42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1">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23532" y="4347065"/>
            <a:ext cx="9167532" cy="25109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err="1" smtClean="0">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129078" y="5259332"/>
            <a:ext cx="2255472" cy="375913"/>
          </a:xfrm>
          <a:prstGeom prst="rect">
            <a:avLst/>
          </a:prstGeom>
        </p:spPr>
      </p:pic>
      <p:sp>
        <p:nvSpPr>
          <p:cNvPr id="11" name="Picture Placeholder 10"/>
          <p:cNvSpPr>
            <a:spLocks noGrp="1"/>
          </p:cNvSpPr>
          <p:nvPr>
            <p:ph type="pic" sz="quarter" idx="11" hasCustomPrompt="1"/>
          </p:nvPr>
        </p:nvSpPr>
        <p:spPr>
          <a:xfrm>
            <a:off x="1" y="-52754"/>
            <a:ext cx="9144000" cy="4378325"/>
          </a:xfrm>
          <a:solidFill>
            <a:schemeClr val="bg2"/>
          </a:solidFill>
        </p:spPr>
        <p:txBody>
          <a:bodyPr/>
          <a:lstStyle>
            <a:lvl1pPr marL="0" indent="0" algn="ctr">
              <a:buNone/>
              <a:defRPr b="1" baseline="0">
                <a:latin typeface="Arial" panose="020B0604020202020204" pitchFamily="34" charset="0"/>
                <a:cs typeface="Arial" panose="020B0604020202020204" pitchFamily="34" charset="0"/>
              </a:defRPr>
            </a:lvl1pPr>
          </a:lstStyle>
          <a:p>
            <a:r>
              <a:rPr lang="en-US" dirty="0" smtClean="0"/>
              <a:t>Click to insert cover image</a:t>
            </a:r>
            <a:endParaRPr lang="en-US" dirty="0"/>
          </a:p>
        </p:txBody>
      </p:sp>
      <p:sp>
        <p:nvSpPr>
          <p:cNvPr id="2" name="Title 1"/>
          <p:cNvSpPr>
            <a:spLocks noGrp="1"/>
          </p:cNvSpPr>
          <p:nvPr>
            <p:ph type="ctrTitle"/>
          </p:nvPr>
        </p:nvSpPr>
        <p:spPr>
          <a:xfrm>
            <a:off x="4667250" y="4387853"/>
            <a:ext cx="4102100" cy="1267563"/>
          </a:xfrm>
        </p:spPr>
        <p:txBody>
          <a:bodyPr anchor="b">
            <a:noAutofit/>
          </a:bodyPr>
          <a:lstStyle>
            <a:lvl1pPr algn="l">
              <a:defRPr sz="2800">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0" y="5655416"/>
            <a:ext cx="4102100" cy="355602"/>
          </a:xfrm>
        </p:spPr>
        <p:txBody>
          <a:bodyPr anchor="ctr">
            <a:noAutofit/>
          </a:bodyPr>
          <a:lstStyle>
            <a:lvl1pPr marL="0" indent="0" algn="l">
              <a:buNone/>
              <a:defRPr sz="1800" b="1">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cxnSp>
        <p:nvCxnSpPr>
          <p:cNvPr id="9" name="Straight Connector 8"/>
          <p:cNvCxnSpPr/>
          <p:nvPr userDrawn="1"/>
        </p:nvCxnSpPr>
        <p:spPr>
          <a:xfrm>
            <a:off x="-23532" y="4347065"/>
            <a:ext cx="916753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2"/>
          </p:nvPr>
        </p:nvSpPr>
        <p:spPr>
          <a:xfrm>
            <a:off x="4667249" y="6411180"/>
            <a:ext cx="4136047" cy="352180"/>
          </a:xfrm>
        </p:spPr>
        <p:txBody>
          <a:bodyPr/>
          <a:lstStyle>
            <a:lvl1pPr algn="l">
              <a:defRPr sz="1050">
                <a:solidFill>
                  <a:schemeClr val="bg1"/>
                </a:solidFill>
              </a:defRPr>
            </a:lvl1pPr>
          </a:lstStyle>
          <a:p>
            <a:r>
              <a:rPr lang="en-US" smtClean="0"/>
              <a:t>Month DD, YYYY</a:t>
            </a:r>
            <a:endParaRPr lang="en-US" dirty="0"/>
          </a:p>
        </p:txBody>
      </p:sp>
    </p:spTree>
    <p:extLst>
      <p:ext uri="{BB962C8B-B14F-4D97-AF65-F5344CB8AC3E}">
        <p14:creationId xmlns:p14="http://schemas.microsoft.com/office/powerpoint/2010/main" val="164054017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BEAF80B8-9749-42EC-8D25-15AB70878DE3}" type="datetimeFigureOut">
              <a:rPr lang="en-US">
                <a:solidFill>
                  <a:prstClr val="black">
                    <a:tint val="75000"/>
                  </a:prstClr>
                </a:solidFill>
              </a:rPr>
              <a:pPr>
                <a:defRPr/>
              </a:pPr>
              <a:t>9/22/2015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846218A4-F375-47BF-A4DA-02081A2276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1145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3407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975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487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837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544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981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18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036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1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1">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23532" y="4347065"/>
            <a:ext cx="9167532" cy="25109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err="1" smtClean="0">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129078" y="5259332"/>
            <a:ext cx="2255472" cy="375913"/>
          </a:xfrm>
          <a:prstGeom prst="rect">
            <a:avLst/>
          </a:prstGeom>
        </p:spPr>
      </p:pic>
      <p:sp>
        <p:nvSpPr>
          <p:cNvPr id="11" name="Picture Placeholder 10"/>
          <p:cNvSpPr>
            <a:spLocks noGrp="1"/>
          </p:cNvSpPr>
          <p:nvPr>
            <p:ph type="pic" sz="quarter" idx="11" hasCustomPrompt="1"/>
          </p:nvPr>
        </p:nvSpPr>
        <p:spPr>
          <a:xfrm>
            <a:off x="1" y="-52754"/>
            <a:ext cx="9144000" cy="4378325"/>
          </a:xfrm>
          <a:solidFill>
            <a:schemeClr val="bg2"/>
          </a:solidFill>
        </p:spPr>
        <p:txBody>
          <a:bodyPr/>
          <a:lstStyle>
            <a:lvl1pPr marL="0" indent="0" algn="ctr">
              <a:buNone/>
              <a:defRPr b="1" baseline="0">
                <a:latin typeface="Arial" panose="020B0604020202020204" pitchFamily="34" charset="0"/>
                <a:cs typeface="Arial" panose="020B0604020202020204" pitchFamily="34" charset="0"/>
              </a:defRPr>
            </a:lvl1pPr>
          </a:lstStyle>
          <a:p>
            <a:r>
              <a:rPr lang="en-US" dirty="0" smtClean="0"/>
              <a:t>Click to insert cover image</a:t>
            </a:r>
            <a:endParaRPr lang="en-US" dirty="0"/>
          </a:p>
        </p:txBody>
      </p:sp>
      <p:sp>
        <p:nvSpPr>
          <p:cNvPr id="2" name="Title 1"/>
          <p:cNvSpPr>
            <a:spLocks noGrp="1"/>
          </p:cNvSpPr>
          <p:nvPr>
            <p:ph type="ctrTitle"/>
          </p:nvPr>
        </p:nvSpPr>
        <p:spPr>
          <a:xfrm>
            <a:off x="4667250" y="4387853"/>
            <a:ext cx="4102100" cy="1267563"/>
          </a:xfrm>
        </p:spPr>
        <p:txBody>
          <a:bodyPr anchor="b">
            <a:noAutofit/>
          </a:bodyPr>
          <a:lstStyle>
            <a:lvl1pPr algn="l">
              <a:defRPr sz="2800">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0" y="5655416"/>
            <a:ext cx="4102100" cy="355602"/>
          </a:xfrm>
        </p:spPr>
        <p:txBody>
          <a:bodyPr anchor="ctr">
            <a:noAutofit/>
          </a:bodyPr>
          <a:lstStyle>
            <a:lvl1pPr marL="0" indent="0" algn="l">
              <a:buNone/>
              <a:defRPr sz="1800" b="1">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cxnSp>
        <p:nvCxnSpPr>
          <p:cNvPr id="9" name="Straight Connector 8"/>
          <p:cNvCxnSpPr/>
          <p:nvPr userDrawn="1"/>
        </p:nvCxnSpPr>
        <p:spPr>
          <a:xfrm>
            <a:off x="-23532" y="4347065"/>
            <a:ext cx="916753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2"/>
          </p:nvPr>
        </p:nvSpPr>
        <p:spPr>
          <a:xfrm>
            <a:off x="4667249" y="6411180"/>
            <a:ext cx="4136047" cy="352180"/>
          </a:xfrm>
        </p:spPr>
        <p:txBody>
          <a:bodyPr/>
          <a:lstStyle>
            <a:lvl1pPr algn="l">
              <a:defRPr sz="1050">
                <a:solidFill>
                  <a:schemeClr val="bg1"/>
                </a:solidFill>
              </a:defRPr>
            </a:lvl1pPr>
          </a:lstStyle>
          <a:p>
            <a:r>
              <a:rPr lang="en-US" smtClean="0"/>
              <a:t>Month DD, YYYY</a:t>
            </a:r>
            <a:endParaRPr lang="en-US" dirty="0"/>
          </a:p>
        </p:txBody>
      </p:sp>
    </p:spTree>
    <p:extLst>
      <p:ext uri="{BB962C8B-B14F-4D97-AF65-F5344CB8AC3E}">
        <p14:creationId xmlns:p14="http://schemas.microsoft.com/office/powerpoint/2010/main" val="37807925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3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0" y="0"/>
            <a:ext cx="9144000" cy="6858000"/>
          </a:xfrm>
          <a:solidFill>
            <a:schemeClr val="bg2"/>
          </a:solidFill>
        </p:spPr>
        <p:txBody>
          <a:bodyPr anchor="ctr"/>
          <a:lstStyle>
            <a:lvl1pPr marL="0" indent="0" algn="l">
              <a:buNone/>
              <a:defRPr b="1" baseline="0">
                <a:latin typeface="Arial" panose="020B0604020202020204" pitchFamily="34" charset="0"/>
                <a:cs typeface="Arial" panose="020B0604020202020204" pitchFamily="34" charset="0"/>
              </a:defRPr>
            </a:lvl1pPr>
          </a:lstStyle>
          <a:p>
            <a:r>
              <a:rPr lang="en-US" dirty="0" smtClean="0"/>
              <a:t>Click to insert cover image</a:t>
            </a:r>
            <a:endParaRPr lang="en-US" dirty="0"/>
          </a:p>
        </p:txBody>
      </p:sp>
      <p:sp>
        <p:nvSpPr>
          <p:cNvPr id="5" name="Rectangle 4"/>
          <p:cNvSpPr/>
          <p:nvPr userDrawn="1"/>
        </p:nvSpPr>
        <p:spPr>
          <a:xfrm>
            <a:off x="4608493" y="275771"/>
            <a:ext cx="4306907" cy="6582229"/>
          </a:xfrm>
          <a:prstGeom prst="rect">
            <a:avLst/>
          </a:prstGeom>
          <a:gradFill flip="none" rotWithShape="1">
            <a:gsLst>
              <a:gs pos="48000">
                <a:schemeClr val="accent1"/>
              </a:gs>
              <a:gs pos="83000">
                <a:schemeClr val="accent1">
                  <a:alpha val="50000"/>
                </a:schemeClr>
              </a:gs>
              <a:gs pos="100000">
                <a:schemeClr val="accent1">
                  <a:alpha val="17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26796" y="2432051"/>
            <a:ext cx="3670300" cy="1190637"/>
          </a:xfrm>
        </p:spPr>
        <p:txBody>
          <a:bodyPr anchor="b">
            <a:noAutofit/>
          </a:bodyPr>
          <a:lstStyle>
            <a:lvl1pPr algn="ctr">
              <a:defRPr sz="2800">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26796" y="3676698"/>
            <a:ext cx="3670300" cy="355602"/>
          </a:xfrm>
        </p:spPr>
        <p:txBody>
          <a:bodyPr anchor="t">
            <a:noAutofit/>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026" name="Picture 2" descr="http://upload.wikimedia.org/wikipedia/commons/thumb/d/d4/Baxter.svg/2000px-Baxter.svg.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5626395" y="1084073"/>
            <a:ext cx="2271102" cy="3849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4926796" y="2202228"/>
            <a:ext cx="3670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926796" y="4297728"/>
            <a:ext cx="3670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4809775" y="5167086"/>
            <a:ext cx="3904343" cy="116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2"/>
          </p:nvPr>
        </p:nvSpPr>
        <p:spPr>
          <a:xfrm>
            <a:off x="4926796" y="5301482"/>
            <a:ext cx="3670300" cy="452438"/>
          </a:xfrm>
        </p:spPr>
        <p:txBody>
          <a:bodyPr anchor="b">
            <a:noAutofit/>
          </a:bodyPr>
          <a:lstStyle>
            <a:lvl1pPr algn="ctr">
              <a:defRPr>
                <a:solidFill>
                  <a:schemeClr val="bg1"/>
                </a:solidFill>
              </a:defRPr>
            </a:lvl1pPr>
          </a:lstStyle>
          <a:p>
            <a:pPr lvl="0"/>
            <a:r>
              <a:rPr lang="en-US" dirty="0" smtClean="0"/>
              <a:t>Click to edit Master text styles</a:t>
            </a:r>
            <a:endParaRPr lang="en-US" dirty="0"/>
          </a:p>
        </p:txBody>
      </p:sp>
      <p:sp>
        <p:nvSpPr>
          <p:cNvPr id="6" name="Footer Placeholder 5"/>
          <p:cNvSpPr>
            <a:spLocks noGrp="1"/>
          </p:cNvSpPr>
          <p:nvPr>
            <p:ph type="ftr" sz="quarter" idx="13"/>
          </p:nvPr>
        </p:nvSpPr>
        <p:spPr>
          <a:xfrm>
            <a:off x="5204609" y="5842127"/>
            <a:ext cx="3114674" cy="352180"/>
          </a:xfrm>
        </p:spPr>
        <p:txBody>
          <a:bodyPr/>
          <a:lstStyle>
            <a:lvl1pPr algn="ctr">
              <a:defRPr sz="1050">
                <a:solidFill>
                  <a:schemeClr val="bg1"/>
                </a:solidFill>
              </a:defRPr>
            </a:lvl1pPr>
          </a:lstStyle>
          <a:p>
            <a:r>
              <a:rPr lang="en-US" dirty="0" smtClean="0"/>
              <a:t>Month DD, YYYY</a:t>
            </a:r>
            <a:endParaRPr lang="en-US" dirty="0"/>
          </a:p>
        </p:txBody>
      </p:sp>
    </p:spTree>
    <p:extLst>
      <p:ext uri="{BB962C8B-B14F-4D97-AF65-F5344CB8AC3E}">
        <p14:creationId xmlns:p14="http://schemas.microsoft.com/office/powerpoint/2010/main" val="39604886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02378" y="1078900"/>
            <a:ext cx="2255472" cy="375913"/>
          </a:xfrm>
          <a:prstGeom prst="rect">
            <a:avLst/>
          </a:prstGeom>
        </p:spPr>
      </p:pic>
      <p:sp>
        <p:nvSpPr>
          <p:cNvPr id="2" name="Title 1"/>
          <p:cNvSpPr>
            <a:spLocks noGrp="1"/>
          </p:cNvSpPr>
          <p:nvPr>
            <p:ph type="ctrTitle"/>
          </p:nvPr>
        </p:nvSpPr>
        <p:spPr>
          <a:xfrm>
            <a:off x="1831975" y="2498815"/>
            <a:ext cx="5480050" cy="1152925"/>
          </a:xfrm>
        </p:spPr>
        <p:txBody>
          <a:bodyPr anchor="b">
            <a:noAutofit/>
          </a:bodyPr>
          <a:lstStyle>
            <a:lvl1pPr algn="ctr">
              <a:defRPr sz="2800">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720946"/>
            <a:ext cx="5486400" cy="355602"/>
          </a:xfrm>
        </p:spPr>
        <p:txBody>
          <a:bodyPr anchor="ctr">
            <a:noAutofit/>
          </a:bodyPr>
          <a:lstStyle>
            <a:lvl1pPr marL="0" indent="0" algn="ctr">
              <a:buNone/>
              <a:defRPr sz="1600" b="1">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cxnSp>
        <p:nvCxnSpPr>
          <p:cNvPr id="7" name="Straight Connector 6"/>
          <p:cNvCxnSpPr/>
          <p:nvPr userDrawn="1"/>
        </p:nvCxnSpPr>
        <p:spPr>
          <a:xfrm>
            <a:off x="1822450" y="2438400"/>
            <a:ext cx="5499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822450" y="4533900"/>
            <a:ext cx="5499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1"/>
          </p:nvPr>
        </p:nvSpPr>
        <p:spPr>
          <a:xfrm>
            <a:off x="1822450" y="5765006"/>
            <a:ext cx="5499100" cy="386557"/>
          </a:xfrm>
        </p:spPr>
        <p:txBody>
          <a:bodyPr anchor="ctr">
            <a:noAutofit/>
          </a:bodyPr>
          <a:lstStyle>
            <a:lvl1pPr algn="ctr">
              <a:defRPr>
                <a:solidFill>
                  <a:schemeClr val="bg1"/>
                </a:solidFill>
              </a:defRPr>
            </a:lvl1pPr>
          </a:lstStyle>
          <a:p>
            <a:pPr lvl="0"/>
            <a:r>
              <a:rPr lang="en-US" dirty="0" smtClean="0"/>
              <a:t>Click to edit Master text styles</a:t>
            </a:r>
            <a:endParaRPr lang="en-US" dirty="0"/>
          </a:p>
        </p:txBody>
      </p:sp>
      <p:sp>
        <p:nvSpPr>
          <p:cNvPr id="5" name="Footer Placeholder 4"/>
          <p:cNvSpPr>
            <a:spLocks noGrp="1"/>
          </p:cNvSpPr>
          <p:nvPr>
            <p:ph type="ftr" sz="quarter" idx="12"/>
          </p:nvPr>
        </p:nvSpPr>
        <p:spPr>
          <a:xfrm>
            <a:off x="2817687" y="6251019"/>
            <a:ext cx="3495190" cy="352180"/>
          </a:xfrm>
        </p:spPr>
        <p:txBody>
          <a:bodyPr/>
          <a:lstStyle>
            <a:lvl1pPr algn="ctr">
              <a:defRPr sz="1050">
                <a:solidFill>
                  <a:schemeClr val="bg1"/>
                </a:solidFill>
              </a:defRPr>
            </a:lvl1pPr>
          </a:lstStyle>
          <a:p>
            <a:r>
              <a:rPr lang="en-US" dirty="0" smtClean="0"/>
              <a:t>Month DD, YYYY</a:t>
            </a:r>
            <a:endParaRPr lang="en-US" dirty="0"/>
          </a:p>
        </p:txBody>
      </p:sp>
    </p:spTree>
    <p:extLst>
      <p:ext uri="{BB962C8B-B14F-4D97-AF65-F5344CB8AC3E}">
        <p14:creationId xmlns:p14="http://schemas.microsoft.com/office/powerpoint/2010/main" val="107367877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Baxter Confidential — Highly Restricted: Do not distribute without prior approval</a:t>
            </a:r>
          </a:p>
        </p:txBody>
      </p:sp>
      <p:sp>
        <p:nvSpPr>
          <p:cNvPr id="6" name="Slide Number Placeholder 5"/>
          <p:cNvSpPr>
            <a:spLocks noGrp="1"/>
          </p:cNvSpPr>
          <p:nvPr>
            <p:ph type="sldNum" sz="quarter" idx="12"/>
          </p:nvPr>
        </p:nvSpPr>
        <p:spPr/>
        <p:txBody>
          <a:bodyPr/>
          <a:lstStyle/>
          <a:p>
            <a:fld id="{718C6552-28A6-4B16-9E21-E1DE288B8ED8}" type="slidenum">
              <a:rPr lang="en-US" smtClean="0"/>
              <a:pPr/>
              <a:t>‹#›</a:t>
            </a:fld>
            <a:endParaRPr lang="en-US" dirty="0"/>
          </a:p>
        </p:txBody>
      </p:sp>
      <p:sp>
        <p:nvSpPr>
          <p:cNvPr id="11" name="Text Placeholder 10"/>
          <p:cNvSpPr>
            <a:spLocks noGrp="1"/>
          </p:cNvSpPr>
          <p:nvPr>
            <p:ph type="body" sz="quarter" idx="14" hasCustomPrompt="1"/>
          </p:nvPr>
        </p:nvSpPr>
        <p:spPr>
          <a:xfrm>
            <a:off x="690565" y="5922169"/>
            <a:ext cx="7496175" cy="438150"/>
          </a:xfrm>
        </p:spPr>
        <p:txBody>
          <a:bodyPr anchor="ctr">
            <a:noAutofit/>
          </a:bodyPr>
          <a:lstStyle>
            <a:lvl1pPr>
              <a:defRPr sz="1400">
                <a:solidFill>
                  <a:schemeClr val="accent3"/>
                </a:solidFill>
              </a:defRPr>
            </a:lvl1pPr>
          </a:lstStyle>
          <a:p>
            <a:pPr lvl="0"/>
            <a:r>
              <a:rPr lang="en-US" dirty="0" smtClean="0"/>
              <a:t>Click to add Key Takeaway statement</a:t>
            </a:r>
            <a:endParaRPr lang="en-US" dirty="0"/>
          </a:p>
        </p:txBody>
      </p:sp>
    </p:spTree>
    <p:extLst>
      <p:ext uri="{BB962C8B-B14F-4D97-AF65-F5344CB8AC3E}">
        <p14:creationId xmlns:p14="http://schemas.microsoft.com/office/powerpoint/2010/main" val="40871628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336" userDrawn="1">
          <p15:clr>
            <a:srgbClr val="FBAE40"/>
          </p15:clr>
        </p15:guide>
        <p15:guide id="2" pos="2880" userDrawn="1">
          <p15:clr>
            <a:srgbClr val="FBAE40"/>
          </p15:clr>
        </p15:guide>
        <p15:guide id="3" orient="horz" pos="74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792957" y="6546808"/>
            <a:ext cx="890589" cy="148432"/>
          </a:xfrm>
          <a:prstGeom prst="rect">
            <a:avLst/>
          </a:prstGeom>
        </p:spPr>
      </p:pic>
      <p:sp>
        <p:nvSpPr>
          <p:cNvPr id="9" name="Rectangle 8"/>
          <p:cNvSpPr/>
          <p:nvPr/>
        </p:nvSpPr>
        <p:spPr>
          <a:xfrm>
            <a:off x="0" y="0"/>
            <a:ext cx="9144000"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254724"/>
            <a:ext cx="7886700" cy="56832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0565" y="1177131"/>
            <a:ext cx="788670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43314" y="6463202"/>
            <a:ext cx="4521444" cy="352180"/>
          </a:xfrm>
          <a:prstGeom prst="rect">
            <a:avLst/>
          </a:prstGeom>
        </p:spPr>
        <p:txBody>
          <a:bodyPr vert="horz" lIns="91440" tIns="45720" rIns="91440" bIns="45720" rtlCol="0" anchor="ctr"/>
          <a:lstStyle>
            <a:lvl1pPr algn="r">
              <a:defRPr sz="850" b="1">
                <a:solidFill>
                  <a:schemeClr val="accent1"/>
                </a:solidFill>
                <a:latin typeface="Arial" panose="020B0604020202020204" pitchFamily="34" charset="0"/>
                <a:cs typeface="Arial" panose="020B0604020202020204" pitchFamily="34" charset="0"/>
              </a:defRPr>
            </a:lvl1pPr>
          </a:lstStyle>
          <a:p>
            <a:r>
              <a:rPr lang="en-US" dirty="0" smtClean="0"/>
              <a:t>Baxter Confidential — Highly Restricted: Do not distribute without prior approval</a:t>
            </a:r>
            <a:endParaRPr lang="en-US" dirty="0"/>
          </a:p>
        </p:txBody>
      </p:sp>
      <p:sp>
        <p:nvSpPr>
          <p:cNvPr id="6" name="Slide Number Placeholder 5"/>
          <p:cNvSpPr>
            <a:spLocks noGrp="1"/>
          </p:cNvSpPr>
          <p:nvPr>
            <p:ph type="sldNum" sz="quarter" idx="4"/>
          </p:nvPr>
        </p:nvSpPr>
        <p:spPr>
          <a:xfrm>
            <a:off x="8634415" y="6471686"/>
            <a:ext cx="431249" cy="365125"/>
          </a:xfrm>
          <a:prstGeom prst="rect">
            <a:avLst/>
          </a:prstGeom>
        </p:spPr>
        <p:txBody>
          <a:bodyPr vert="horz" lIns="91440" tIns="45720" rIns="91440" bIns="45720" rtlCol="0" anchor="ctr"/>
          <a:lstStyle>
            <a:lvl1pPr algn="r">
              <a:defRPr sz="850" b="1">
                <a:solidFill>
                  <a:schemeClr val="accent1"/>
                </a:solidFill>
                <a:latin typeface="Arial" panose="020B0604020202020204" pitchFamily="34" charset="0"/>
                <a:cs typeface="Arial" panose="020B0604020202020204" pitchFamily="34" charset="0"/>
              </a:defRPr>
            </a:lvl1pPr>
          </a:lstStyle>
          <a:p>
            <a:fld id="{718C6552-28A6-4B16-9E21-E1DE288B8ED8}" type="slidenum">
              <a:rPr lang="en-US" smtClean="0"/>
              <a:pPr/>
              <a:t>‹#›</a:t>
            </a:fld>
            <a:endParaRPr lang="en-US" dirty="0"/>
          </a:p>
        </p:txBody>
      </p:sp>
      <p:cxnSp>
        <p:nvCxnSpPr>
          <p:cNvPr id="11" name="Straight Connector 10"/>
          <p:cNvCxnSpPr/>
          <p:nvPr/>
        </p:nvCxnSpPr>
        <p:spPr>
          <a:xfrm>
            <a:off x="0" y="6621024"/>
            <a:ext cx="628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705853" y="6450257"/>
            <a:ext cx="16888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77152714"/>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94" r:id="rId3"/>
    <p:sldLayoutId id="2147483690" r:id="rId4"/>
    <p:sldLayoutId id="2147483695" r:id="rId5"/>
    <p:sldLayoutId id="2147483696" r:id="rId6"/>
    <p:sldLayoutId id="2147483660" r:id="rId7"/>
    <p:sldLayoutId id="2147483661" r:id="rId8"/>
    <p:sldLayoutId id="2147483650" r:id="rId9"/>
    <p:sldLayoutId id="2147483662" r:id="rId10"/>
    <p:sldLayoutId id="2147483664" r:id="rId11"/>
    <p:sldLayoutId id="2147483666" r:id="rId12"/>
    <p:sldLayoutId id="2147483667" r:id="rId13"/>
    <p:sldLayoutId id="2147483688" r:id="rId14"/>
    <p:sldLayoutId id="2147483669" r:id="rId15"/>
    <p:sldLayoutId id="2147483670" r:id="rId16"/>
    <p:sldLayoutId id="2147483671" r:id="rId17"/>
    <p:sldLayoutId id="2147483672" r:id="rId18"/>
    <p:sldLayoutId id="2147483693" r:id="rId19"/>
    <p:sldLayoutId id="2147483673" r:id="rId20"/>
    <p:sldLayoutId id="2147483674" r:id="rId21"/>
    <p:sldLayoutId id="2147483675" r:id="rId22"/>
    <p:sldLayoutId id="2147483697" r:id="rId23"/>
    <p:sldLayoutId id="2147483676" r:id="rId24"/>
    <p:sldLayoutId id="2147483705" r:id="rId25"/>
    <p:sldLayoutId id="2147483701" r:id="rId26"/>
    <p:sldLayoutId id="2147483677" r:id="rId27"/>
    <p:sldLayoutId id="2147483700" r:id="rId28"/>
    <p:sldLayoutId id="2147483663" r:id="rId29"/>
    <p:sldLayoutId id="2147483668" r:id="rId30"/>
    <p:sldLayoutId id="2147483665" r:id="rId31"/>
    <p:sldLayoutId id="2147483704" r:id="rId32"/>
    <p:sldLayoutId id="2147483654" r:id="rId33"/>
    <p:sldLayoutId id="2147483655" r:id="rId34"/>
    <p:sldLayoutId id="2147483678" r:id="rId35"/>
    <p:sldLayoutId id="2147483679" r:id="rId36"/>
    <p:sldLayoutId id="2147483680" r:id="rId37"/>
    <p:sldLayoutId id="2147483686" r:id="rId38"/>
    <p:sldLayoutId id="2147483684" r:id="rId39"/>
    <p:sldLayoutId id="2147483685" r:id="rId40"/>
    <p:sldLayoutId id="2147483682" r:id="rId41"/>
    <p:sldLayoutId id="2147483681" r:id="rId42"/>
    <p:sldLayoutId id="2147483702" r:id="rId43"/>
    <p:sldLayoutId id="2147483683" r:id="rId44"/>
    <p:sldLayoutId id="2147483699" r:id="rId45"/>
    <p:sldLayoutId id="2147483687" r:id="rId46"/>
    <p:sldLayoutId id="2147483698" r:id="rId47"/>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2400" kern="1200">
          <a:solidFill>
            <a:schemeClr val="bg1"/>
          </a:solidFill>
          <a:latin typeface="Times New Roman" panose="02020603050405020304" pitchFamily="18" charset="0"/>
          <a:ea typeface="+mj-ea"/>
          <a:cs typeface="Times New Roman" panose="02020603050405020304" pitchFamily="18"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1600"/>
        </a:spcBef>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2pPr>
      <a:lvl3pPr marL="171450" indent="-171450" algn="l" defTabSz="685800" rtl="0" eaLnBrk="1" latinLnBrk="0" hangingPunct="1">
        <a:lnSpc>
          <a:spcPct val="100000"/>
        </a:lnSpc>
        <a:spcBef>
          <a:spcPts val="375"/>
        </a:spcBef>
        <a:buFont typeface="Wingdings" panose="05000000000000000000" pitchFamily="2" charset="2"/>
        <a:buChar char="§"/>
        <a:defRPr sz="1600" b="0" kern="1200">
          <a:solidFill>
            <a:schemeClr val="tx1"/>
          </a:solidFill>
          <a:latin typeface="Arial" panose="020B0604020202020204" pitchFamily="34" charset="0"/>
          <a:ea typeface="+mn-ea"/>
          <a:cs typeface="Arial" panose="020B0604020202020204" pitchFamily="34" charset="0"/>
        </a:defRPr>
      </a:lvl3pPr>
      <a:lvl4pPr marL="400050" indent="-171450" algn="l" defTabSz="685800" rtl="0" eaLnBrk="1" latinLnBrk="0" hangingPunct="1">
        <a:lnSpc>
          <a:spcPct val="100000"/>
        </a:lnSpc>
        <a:spcBef>
          <a:spcPts val="375"/>
        </a:spcBef>
        <a:buFont typeface="Wingdings" panose="05000000000000000000" pitchFamily="2" charset="2"/>
        <a:buChar char="§"/>
        <a:defRPr sz="1600" b="0" kern="1200">
          <a:solidFill>
            <a:schemeClr val="tx1"/>
          </a:solidFill>
          <a:latin typeface="Arial" panose="020B0604020202020204" pitchFamily="34" charset="0"/>
          <a:ea typeface="+mn-ea"/>
          <a:cs typeface="Arial" panose="020B0604020202020204" pitchFamily="34" charset="0"/>
        </a:defRPr>
      </a:lvl4pPr>
      <a:lvl5pPr marL="628650" indent="-171450" algn="l" defTabSz="685800" rtl="0" eaLnBrk="1" latinLnBrk="0" hangingPunct="1">
        <a:lnSpc>
          <a:spcPct val="100000"/>
        </a:lnSpc>
        <a:spcBef>
          <a:spcPts val="375"/>
        </a:spcBef>
        <a:buFont typeface="Wingdings" panose="05000000000000000000" pitchFamily="2" charset="2"/>
        <a:buChar char="§"/>
        <a:defRPr sz="1600" b="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36" userDrawn="1">
          <p15:clr>
            <a:srgbClr val="F26B43"/>
          </p15:clr>
        </p15:guide>
        <p15:guide id="2" pos="2880" userDrawn="1">
          <p15:clr>
            <a:srgbClr val="F26B43"/>
          </p15:clr>
        </p15:guide>
        <p15:guide id="3" orient="horz" pos="42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23841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open-access-publication.php" TargetMode="External"/><Relationship Id="rId2" Type="http://schemas.openxmlformats.org/officeDocument/2006/relationships/image" Target="../media/image5.jpg"/><Relationship Id="rId1" Type="http://schemas.openxmlformats.org/officeDocument/2006/relationships/slideLayout" Target="../slideLayouts/slideLayout51.xml"/><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scholarly-journals.php"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m/url?sa=i&amp;rct=j&amp;q=&amp;esrc=s&amp;source=images&amp;cd=&amp;cad=rja&amp;uact=8&amp;ved=0CAcQjRw&amp;url=http://beyondgrowth.co.uk/&amp;ei=z-jlVLzbGoahgwSD3oGoBg&amp;bvm=bv.85970519,d.eXY&amp;psig=AFQjCNHIL9CAnTvTMbXOPqa8rWhlWqIDPw&amp;ust=1424439874034793"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galleryhip.com/tallest-jenga-tower-world-record.html&amp;ei=I-flVITIK8WlgwSr4YHgBw&amp;bvm=bv.85970519,d.eXY&amp;psig=AFQjCNHaUXbsynqsS2PVVLbfLlP8f0gKtA&amp;ust=1424439291397631" TargetMode="External"/><Relationship Id="rId2" Type="http://schemas.openxmlformats.org/officeDocument/2006/relationships/hyperlink" Target="http://www.google.com/url?sa=i&amp;rct=j&amp;q=&amp;esrc=s&amp;source=images&amp;cd=&amp;cad=rja&amp;uact=8&amp;ved=0CAcQjRw&amp;url=http://beyondgrowth.co.uk/&amp;ei=z-jlVLzbGoahgwSD3oGoBg&amp;bvm=bv.85970519,d.eXY&amp;psig=AFQjCNHIL9CAnTvTMbXOPqa8rWhlWqIDPw&amp;ust=1424439874034793" TargetMode="Externa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3" Type="http://schemas.openxmlformats.org/officeDocument/2006/relationships/image" Target="../media/image27.emf"/><Relationship Id="rId18" Type="http://schemas.openxmlformats.org/officeDocument/2006/relationships/image" Target="../media/image32.emf"/><Relationship Id="rId26" Type="http://schemas.openxmlformats.org/officeDocument/2006/relationships/image" Target="../media/image40.emf"/><Relationship Id="rId39" Type="http://schemas.openxmlformats.org/officeDocument/2006/relationships/image" Target="../media/image53.emf"/><Relationship Id="rId21" Type="http://schemas.openxmlformats.org/officeDocument/2006/relationships/image" Target="../media/image35.emf"/><Relationship Id="rId34" Type="http://schemas.openxmlformats.org/officeDocument/2006/relationships/image" Target="../media/image48.emf"/><Relationship Id="rId7" Type="http://schemas.openxmlformats.org/officeDocument/2006/relationships/image" Target="../media/image21.emf"/><Relationship Id="rId12" Type="http://schemas.openxmlformats.org/officeDocument/2006/relationships/image" Target="../media/image26.emf"/><Relationship Id="rId17" Type="http://schemas.openxmlformats.org/officeDocument/2006/relationships/image" Target="../media/image31.emf"/><Relationship Id="rId25" Type="http://schemas.openxmlformats.org/officeDocument/2006/relationships/image" Target="../media/image39.emf"/><Relationship Id="rId33" Type="http://schemas.openxmlformats.org/officeDocument/2006/relationships/image" Target="../media/image47.emf"/><Relationship Id="rId38" Type="http://schemas.openxmlformats.org/officeDocument/2006/relationships/image" Target="../media/image52.emf"/><Relationship Id="rId2" Type="http://schemas.openxmlformats.org/officeDocument/2006/relationships/image" Target="../media/image16.emf"/><Relationship Id="rId16" Type="http://schemas.openxmlformats.org/officeDocument/2006/relationships/image" Target="../media/image30.emf"/><Relationship Id="rId20" Type="http://schemas.openxmlformats.org/officeDocument/2006/relationships/image" Target="../media/image34.emf"/><Relationship Id="rId29" Type="http://schemas.openxmlformats.org/officeDocument/2006/relationships/image" Target="../media/image43.emf"/><Relationship Id="rId1" Type="http://schemas.openxmlformats.org/officeDocument/2006/relationships/slideLayout" Target="../slideLayouts/slideLayout9.xml"/><Relationship Id="rId6" Type="http://schemas.openxmlformats.org/officeDocument/2006/relationships/image" Target="../media/image20.emf"/><Relationship Id="rId11" Type="http://schemas.openxmlformats.org/officeDocument/2006/relationships/image" Target="../media/image25.emf"/><Relationship Id="rId24" Type="http://schemas.openxmlformats.org/officeDocument/2006/relationships/image" Target="../media/image38.emf"/><Relationship Id="rId32" Type="http://schemas.openxmlformats.org/officeDocument/2006/relationships/image" Target="../media/image46.emf"/><Relationship Id="rId37" Type="http://schemas.openxmlformats.org/officeDocument/2006/relationships/image" Target="../media/image51.emf"/><Relationship Id="rId40" Type="http://schemas.openxmlformats.org/officeDocument/2006/relationships/image" Target="../media/image54.emf"/><Relationship Id="rId5" Type="http://schemas.openxmlformats.org/officeDocument/2006/relationships/image" Target="../media/image19.emf"/><Relationship Id="rId15" Type="http://schemas.openxmlformats.org/officeDocument/2006/relationships/image" Target="../media/image29.emf"/><Relationship Id="rId23" Type="http://schemas.openxmlformats.org/officeDocument/2006/relationships/image" Target="../media/image37.emf"/><Relationship Id="rId28" Type="http://schemas.openxmlformats.org/officeDocument/2006/relationships/image" Target="../media/image42.emf"/><Relationship Id="rId36" Type="http://schemas.openxmlformats.org/officeDocument/2006/relationships/image" Target="../media/image50.emf"/><Relationship Id="rId10" Type="http://schemas.openxmlformats.org/officeDocument/2006/relationships/image" Target="../media/image24.emf"/><Relationship Id="rId19" Type="http://schemas.openxmlformats.org/officeDocument/2006/relationships/image" Target="../media/image33.emf"/><Relationship Id="rId31" Type="http://schemas.openxmlformats.org/officeDocument/2006/relationships/image" Target="../media/image45.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 Id="rId22" Type="http://schemas.openxmlformats.org/officeDocument/2006/relationships/image" Target="../media/image36.emf"/><Relationship Id="rId27" Type="http://schemas.openxmlformats.org/officeDocument/2006/relationships/image" Target="../media/image41.emf"/><Relationship Id="rId30" Type="http://schemas.openxmlformats.org/officeDocument/2006/relationships/image" Target="../media/image44.emf"/><Relationship Id="rId35" Type="http://schemas.openxmlformats.org/officeDocument/2006/relationships/image" Target="../media/image49.emf"/><Relationship Id="rId8" Type="http://schemas.openxmlformats.org/officeDocument/2006/relationships/image" Target="../media/image22.emf"/><Relationship Id="rId3" Type="http://schemas.openxmlformats.org/officeDocument/2006/relationships/image" Target="../media/image17.emf"/></Relationships>
</file>

<file path=ppt/slides/_rels/slide1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6.jpeg"/><Relationship Id="rId7" Type="http://schemas.openxmlformats.org/officeDocument/2006/relationships/hyperlink" Target="http://www.google.com/url?sa=i&amp;rct=j&amp;q=&amp;esrc=s&amp;source=images&amp;cd=&amp;cad=rja&amp;uact=8&amp;ved=0CAcQjRxqFQoTCO3VmoTm58YCFYTNgAod-cMAdQ&amp;url=http://joeltech.in/blog/pyromon-automatic-pyrogen-testing-system/&amp;ei=xOirVe3jN4SbgwT5h4OoBw&amp;bvm=bv.98197061,d.eXY&amp;psig=AFQjCNE3mrNSjxaQq1oq2OT_ZPSlpbyDNA&amp;ust=1437415950210853"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hyperlink" Target="http://www.google.com/url?sa=i&amp;rct=j&amp;q=&amp;esrc=s&amp;source=images&amp;cd=&amp;cad=rja&amp;uact=8&amp;ved=0CAcQjRw&amp;url=http://beyondgrowth.co.uk/&amp;ei=z-jlVLzbGoahgwSD3oGoBg&amp;bvm=bv.85970519,d.eXY&amp;psig=AFQjCNHIL9CAnTvTMbXOPqa8rWhlWqIDPw&amp;ust=142443987403479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hyperlink" Target="http://www.google.com/url?sa=i&amp;rct=j&amp;q=&amp;esrc=s&amp;source=images&amp;cd=&amp;cad=rja&amp;uact=8&amp;ved=0CAcQjRw&amp;url=http://beyondgrowth.co.uk/&amp;ei=z-jlVLzbGoahgwSD3oGoBg&amp;bvm=bv.85970519,d.eXY&amp;psig=AFQjCNHIL9CAnTvTMbXOPqa8rWhlWqIDPw&amp;ust=142443987403479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hyperlink" Target="http://www.google.com/url?sa=i&amp;rct=j&amp;q=&amp;esrc=s&amp;source=images&amp;cd=&amp;cad=rja&amp;uact=8&amp;ved=0CAcQjRw&amp;url=http://beyondgrowth.co.uk/&amp;ei=z-jlVLzbGoahgwSD3oGoBg&amp;bvm=bv.85970519,d.eXY&amp;psig=AFQjCNHIL9CAnTvTMbXOPqa8rWhlWqIDPw&amp;ust=1424439874034793"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beyondgrowth.co.uk/&amp;ei=z-jlVLzbGoahgwSD3oGoBg&amp;bvm=bv.85970519,d.eXY&amp;psig=AFQjCNHIL9CAnTvTMbXOPqa8rWhlWqIDPw&amp;ust=1424439874034793"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slides/_rels/slide1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hyperlink" Target="http://www.google.com/url?sa=i&amp;rct=j&amp;q=&amp;esrc=s&amp;source=images&amp;cd=&amp;cad=rja&amp;uact=8&amp;ved=0CAcQjRw&amp;url=http://beyondgrowth.co.uk/&amp;ei=z-jlVLzbGoahgwSD3oGoBg&amp;bvm=bv.85970519,d.eXY&amp;psig=AFQjCNHIL9CAnTvTMbXOPqa8rWhlWqIDPw&amp;ust=142443987403479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beyondgrowth.co.uk/&amp;ei=z-jlVLzbGoahgwSD3oGoBg&amp;bvm=bv.85970519,d.eXY&amp;psig=AFQjCNHIL9CAnTvTMbXOPqa8rWhlWqIDPw&amp;ust=1424439874034793"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g"/><Relationship Id="rId1" Type="http://schemas.openxmlformats.org/officeDocument/2006/relationships/slideLayout" Target="../slideLayouts/slideLayout42.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hyperlink" Target="http://parenterals-injectables.pharmaceuticalconferences.com/" TargetMode="External"/><Relationship Id="rId2" Type="http://schemas.openxmlformats.org/officeDocument/2006/relationships/image" Target="../media/image5.jp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About OMICS Group</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OMICS Group is an amalgamation of </a:t>
            </a:r>
            <a:r>
              <a:rPr lang="en-US" dirty="0">
                <a:hlinkClick r:id="rId3"/>
              </a:rPr>
              <a:t>Open Access Publications</a:t>
            </a:r>
            <a:r>
              <a:rPr lang="en-US" dirty="0"/>
              <a:t> and worldwide international science conferences and events. Established in the year 2007 with the sole aim of making the information on Sciences and technology ‘Open Access’, OMICS Group publishes 700+ online open access </a:t>
            </a:r>
            <a:r>
              <a:rPr lang="en-US" dirty="0">
                <a:hlinkClick r:id="rId4"/>
              </a:rPr>
              <a:t>scholarly journals </a:t>
            </a:r>
            <a:r>
              <a:rPr lang="en-US" dirty="0"/>
              <a:t>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1000+ </a:t>
            </a:r>
            <a:r>
              <a:rPr lang="en-US" dirty="0">
                <a:hlinkClick r:id="rId5"/>
              </a:rPr>
              <a:t>International conferences</a:t>
            </a:r>
            <a:r>
              <a:rPr lang="en-US" dirty="0"/>
              <a:t> annually across the globe, where knowledge transfer takes place through debates, round table discussions, poster presentations, workshops, symposia and exhibitions.</a:t>
            </a:r>
          </a:p>
          <a:p>
            <a:pPr marL="0" indent="0">
              <a:buNone/>
            </a:pPr>
            <a:endParaRPr lang="en-US" dirty="0"/>
          </a:p>
        </p:txBody>
      </p:sp>
    </p:spTree>
    <p:extLst>
      <p:ext uri="{BB962C8B-B14F-4D97-AF65-F5344CB8AC3E}">
        <p14:creationId xmlns:p14="http://schemas.microsoft.com/office/powerpoint/2010/main" val="1702701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15" y="195347"/>
            <a:ext cx="7886700" cy="568324"/>
          </a:xfrm>
        </p:spPr>
        <p:txBody>
          <a:bodyPr/>
          <a:lstStyle/>
          <a:p>
            <a:r>
              <a:rPr lang="en-US" altLang="en-US" b="1" dirty="0" smtClean="0">
                <a:latin typeface="Arial" pitchFamily="34" charset="0"/>
                <a:ea typeface="ＭＳ Ｐゴシック" pitchFamily="34" charset="-128"/>
                <a:cs typeface="Arial" pitchFamily="34" charset="0"/>
              </a:rPr>
              <a:t>Why System-Based Microbial Control?</a:t>
            </a:r>
            <a:endParaRPr lang="en-US" b="1" dirty="0">
              <a:latin typeface="+mn-lt"/>
            </a:endParaRPr>
          </a:p>
        </p:txBody>
      </p:sp>
      <p:sp>
        <p:nvSpPr>
          <p:cNvPr id="14" name="Rounded Rectangle 13"/>
          <p:cNvSpPr/>
          <p:nvPr/>
        </p:nvSpPr>
        <p:spPr>
          <a:xfrm>
            <a:off x="352425" y="1322388"/>
            <a:ext cx="8458200" cy="4927600"/>
          </a:xfrm>
          <a:prstGeom prst="roundRect">
            <a:avLst>
              <a:gd name="adj" fmla="val 5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5" name="TextBox 13"/>
          <p:cNvSpPr txBox="1">
            <a:spLocks noChangeArrowheads="1"/>
          </p:cNvSpPr>
          <p:nvPr/>
        </p:nvSpPr>
        <p:spPr bwMode="auto">
          <a:xfrm>
            <a:off x="581025" y="1550988"/>
            <a:ext cx="8153400" cy="938212"/>
          </a:xfrm>
          <a:prstGeom prst="rect">
            <a:avLst/>
          </a:prstGeom>
          <a:solidFill>
            <a:schemeClr val="accent1"/>
          </a:solid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ts val="600"/>
              </a:spcBef>
            </a:pPr>
            <a:r>
              <a:rPr lang="en-US" altLang="en-US" sz="2000" b="1" dirty="0">
                <a:solidFill>
                  <a:schemeClr val="bg1"/>
                </a:solidFill>
              </a:rPr>
              <a:t>Self-Detecting Self-Correcting Systems</a:t>
            </a:r>
          </a:p>
          <a:p>
            <a:pPr algn="just" eaLnBrk="1" hangingPunct="1">
              <a:lnSpc>
                <a:spcPts val="1800"/>
              </a:lnSpc>
              <a:spcBef>
                <a:spcPts val="600"/>
              </a:spcBef>
            </a:pPr>
            <a:r>
              <a:rPr lang="en-US" altLang="en-US" sz="1400" dirty="0">
                <a:solidFill>
                  <a:schemeClr val="bg1"/>
                </a:solidFill>
              </a:rPr>
              <a:t>Sustained continuous improvement, preventative corrections and improved process control require systems that self-detect and self-correct</a:t>
            </a:r>
            <a:endParaRPr lang="en-US" altLang="en-US" sz="1400" b="1" dirty="0">
              <a:solidFill>
                <a:schemeClr val="bg1"/>
              </a:solidFill>
            </a:endParaRPr>
          </a:p>
        </p:txBody>
      </p:sp>
      <p:sp>
        <p:nvSpPr>
          <p:cNvPr id="16" name="TextBox 10"/>
          <p:cNvSpPr txBox="1">
            <a:spLocks noChangeArrowheads="1"/>
          </p:cNvSpPr>
          <p:nvPr/>
        </p:nvSpPr>
        <p:spPr bwMode="auto">
          <a:xfrm>
            <a:off x="581025" y="2573338"/>
            <a:ext cx="8229600" cy="939800"/>
          </a:xfrm>
          <a:prstGeom prst="rect">
            <a:avLst/>
          </a:prstGeom>
          <a:solidFill>
            <a:schemeClr val="accent1"/>
          </a:solid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ts val="600"/>
              </a:spcBef>
            </a:pPr>
            <a:r>
              <a:rPr lang="en-US" altLang="en-US" sz="2000" b="1" dirty="0">
                <a:solidFill>
                  <a:schemeClr val="bg1"/>
                </a:solidFill>
              </a:rPr>
              <a:t>Improved Process Control </a:t>
            </a:r>
          </a:p>
          <a:p>
            <a:pPr algn="just" eaLnBrk="1" hangingPunct="1">
              <a:lnSpc>
                <a:spcPts val="1800"/>
              </a:lnSpc>
              <a:spcBef>
                <a:spcPts val="600"/>
              </a:spcBef>
            </a:pPr>
            <a:r>
              <a:rPr lang="en-US" altLang="en-US" sz="1400" dirty="0">
                <a:solidFill>
                  <a:schemeClr val="bg1"/>
                </a:solidFill>
              </a:rPr>
              <a:t>Improved process control increases product performance, efficiency and economy, reduces scrap and product recalls </a:t>
            </a:r>
            <a:endParaRPr lang="en-US" altLang="en-US" sz="1400" b="1" dirty="0">
              <a:solidFill>
                <a:schemeClr val="bg1"/>
              </a:solidFill>
            </a:endParaRPr>
          </a:p>
        </p:txBody>
      </p:sp>
      <p:sp>
        <p:nvSpPr>
          <p:cNvPr id="17" name="TextBox 11"/>
          <p:cNvSpPr txBox="1">
            <a:spLocks noChangeArrowheads="1"/>
          </p:cNvSpPr>
          <p:nvPr/>
        </p:nvSpPr>
        <p:spPr bwMode="auto">
          <a:xfrm>
            <a:off x="581025" y="3621088"/>
            <a:ext cx="8229600" cy="1169987"/>
          </a:xfrm>
          <a:prstGeom prst="rect">
            <a:avLst/>
          </a:prstGeom>
          <a:solidFill>
            <a:schemeClr val="accent1"/>
          </a:solid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ts val="600"/>
              </a:spcBef>
            </a:pPr>
            <a:r>
              <a:rPr lang="en-US" altLang="en-US" sz="2000" b="1" dirty="0">
                <a:solidFill>
                  <a:schemeClr val="bg1"/>
                </a:solidFill>
              </a:rPr>
              <a:t>Increased Flexibility &amp; Compliance</a:t>
            </a:r>
          </a:p>
          <a:p>
            <a:pPr algn="just" eaLnBrk="1" hangingPunct="1">
              <a:lnSpc>
                <a:spcPts val="1800"/>
              </a:lnSpc>
              <a:spcBef>
                <a:spcPts val="600"/>
              </a:spcBef>
            </a:pPr>
            <a:r>
              <a:rPr lang="en-US" altLang="en-US" sz="1400" dirty="0">
                <a:solidFill>
                  <a:schemeClr val="bg1"/>
                </a:solidFill>
              </a:rPr>
              <a:t>Patient safety is based upon sound reasoning (logic) for decision.  Without documented logic decision becomes arbitrary and compliance driven by strict adherence to rules, reducing flexibility, patient safety and increasing costs </a:t>
            </a:r>
            <a:endParaRPr lang="en-US" altLang="en-US" sz="1400" b="1" dirty="0">
              <a:solidFill>
                <a:schemeClr val="bg1"/>
              </a:solidFill>
            </a:endParaRPr>
          </a:p>
        </p:txBody>
      </p:sp>
      <p:sp>
        <p:nvSpPr>
          <p:cNvPr id="18" name="TextBox 8"/>
          <p:cNvSpPr txBox="1">
            <a:spLocks noChangeArrowheads="1"/>
          </p:cNvSpPr>
          <p:nvPr/>
        </p:nvSpPr>
        <p:spPr bwMode="auto">
          <a:xfrm>
            <a:off x="581025" y="4960938"/>
            <a:ext cx="8229600" cy="938719"/>
          </a:xfrm>
          <a:prstGeom prst="rect">
            <a:avLst/>
          </a:prstGeom>
          <a:solidFill>
            <a:schemeClr val="accent1"/>
          </a:solid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ts val="600"/>
              </a:spcBef>
            </a:pPr>
            <a:r>
              <a:rPr lang="en-US" altLang="en-US" sz="2000" b="1" dirty="0">
                <a:solidFill>
                  <a:schemeClr val="bg1"/>
                </a:solidFill>
              </a:rPr>
              <a:t>Enhances &amp; Grows Competency</a:t>
            </a:r>
          </a:p>
          <a:p>
            <a:pPr algn="just" eaLnBrk="1" hangingPunct="1">
              <a:lnSpc>
                <a:spcPts val="1800"/>
              </a:lnSpc>
              <a:spcBef>
                <a:spcPts val="600"/>
              </a:spcBef>
            </a:pPr>
            <a:r>
              <a:rPr lang="en-US" altLang="en-US" sz="1400" dirty="0">
                <a:solidFill>
                  <a:schemeClr val="bg1"/>
                </a:solidFill>
              </a:rPr>
              <a:t>Focuses on facts, data and underpinning science and engineering.  Fosters evaluation of data and controls from all elements and parts of quality assurance cohesively geared to patient safety </a:t>
            </a:r>
            <a:endParaRPr lang="en-US" altLang="en-US" sz="1400" b="1" dirty="0">
              <a:solidFill>
                <a:schemeClr val="bg1"/>
              </a:solidFill>
            </a:endParaRPr>
          </a:p>
        </p:txBody>
      </p:sp>
    </p:spTree>
    <p:extLst>
      <p:ext uri="{BB962C8B-B14F-4D97-AF65-F5344CB8AC3E}">
        <p14:creationId xmlns:p14="http://schemas.microsoft.com/office/powerpoint/2010/main" val="2236430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15" y="195347"/>
            <a:ext cx="7886700" cy="568324"/>
          </a:xfrm>
        </p:spPr>
        <p:txBody>
          <a:bodyPr/>
          <a:lstStyle/>
          <a:p>
            <a:r>
              <a:rPr lang="en-US" altLang="en-US" b="1" dirty="0" smtClean="0">
                <a:latin typeface="Arial" pitchFamily="34" charset="0"/>
                <a:ea typeface="ＭＳ Ｐゴシック" pitchFamily="34" charset="-128"/>
                <a:cs typeface="Arial" pitchFamily="34" charset="0"/>
              </a:rPr>
              <a:t>Microbial Monitoring &amp; Control</a:t>
            </a:r>
            <a:r>
              <a:rPr lang="en-US" altLang="en-US" b="1" dirty="0">
                <a:latin typeface="Arial" pitchFamily="34" charset="0"/>
                <a:ea typeface="ＭＳ Ｐゴシック" pitchFamily="34" charset="-128"/>
                <a:cs typeface="Arial" pitchFamily="34" charset="0"/>
              </a:rPr>
              <a:t> </a:t>
            </a:r>
            <a:r>
              <a:rPr lang="en-US" altLang="en-US" b="1" dirty="0" smtClean="0">
                <a:latin typeface="Arial" pitchFamily="34" charset="0"/>
                <a:ea typeface="ＭＳ Ｐゴシック" pitchFamily="34" charset="-128"/>
                <a:cs typeface="Arial" pitchFamily="34" charset="0"/>
              </a:rPr>
              <a:t>– </a:t>
            </a:r>
            <a:r>
              <a:rPr lang="en-US" altLang="en-US" b="1" i="1" dirty="0" err="1" smtClean="0">
                <a:latin typeface="Arial" pitchFamily="34" charset="0"/>
                <a:ea typeface="ＭＳ Ｐゴシック" pitchFamily="34" charset="-128"/>
                <a:cs typeface="Arial" pitchFamily="34" charset="0"/>
              </a:rPr>
              <a:t>Jenga</a:t>
            </a:r>
            <a:r>
              <a:rPr lang="en-US" altLang="en-US" b="1" dirty="0" smtClean="0">
                <a:latin typeface="Arial" pitchFamily="34" charset="0"/>
                <a:ea typeface="ＭＳ Ｐゴシック" pitchFamily="34" charset="-128"/>
                <a:cs typeface="Arial" pitchFamily="34" charset="0"/>
              </a:rPr>
              <a:t> Towers That Support Product Quality</a:t>
            </a:r>
            <a:endParaRPr lang="en-US" b="1" dirty="0">
              <a:latin typeface="+mn-lt"/>
            </a:endParaRPr>
          </a:p>
        </p:txBody>
      </p:sp>
      <p:sp>
        <p:nvSpPr>
          <p:cNvPr id="8" name="Rounded Rectangle 7"/>
          <p:cNvSpPr/>
          <p:nvPr/>
        </p:nvSpPr>
        <p:spPr>
          <a:xfrm>
            <a:off x="4270375" y="1744663"/>
            <a:ext cx="4506913" cy="4232275"/>
          </a:xfrm>
          <a:prstGeom prst="roundRect">
            <a:avLst>
              <a:gd name="adj" fmla="val 5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9" name="AutoShape 6" descr="data:image/jpeg;base64,/9j/4AAQSkZJRgABAQAAAQABAAD/2wCEAAkGBwgHBgkIBwgKCgkLDRYPDQwMDRsUFRAWIB0iIiAdHx8kKDQsJCYxJx8fLT0tMTU3Ojo6Iys/RD84QzQ5OjcBCgoKDQwNGg8PGjclHyU3Nzc3Nzc3Nzc3Nzc3Nzc3Nzc3Nzc3Nzc3Nzc3Nzc3Nzc3Nzc3Nzc3Nzc3Nzc3Nzc3N//AABEIANAAXQMBIgACEQEDEQH/xAAbAAEAAgMBAQAAAAAAAAAAAAAABQYBBAcCA//EADcQAAEEAQMDAQUFBgcAAAAAAAEAAgMEEQUSIQYTMUEHIlFxkRQjgaGxFTJSYdHhM0JEc8Hw8f/EABkBAAMBAQEAAAAAAAAAAAAAAAADBAIBBf/EACARAAICAgIDAQEAAAAAAAAAAAABAhEDIRIxEzJBYVH/2gAMAwEAAhEDEQA/AO4oiIALGUVX6ltNFtvasAYbhwa/wc+qzKXFWajHk6LQi4ZrFrUGalOIrFrbvyNj3YPywtQ29Wa3cZb4A9S5/wCqV50N8D/p37KZXAI9Q1Jzsfa7mf8Adf8A1XQ/ZhbsPF2K9O9zyWGNs0mXEYdnAJ+S3HJydGZY+KsvqIiYKCIiACIiAMFUXqKk6tqMr3uZtlJe3z4KvarfV9XfHFZBHu+5gjznlJzRuIzFKpHPrOr1K872S8FhwcBamo67ptjT7ELZnb3xlrQWHkrGr6JNYsSyseNr3ZwfRRrOlLkxJZPCwD+PKiSVl3wiO2XgDDcnHlXr2WaRbOuR6hHHH9mg3MlduGQS044+eFVpqMGnWRXvWZO6Ggkww7hg/NwK637ONMZS0c24bLporuJGh0ewsxkc8lU4rbJ8rSRbkRFUShERABERABRHUMjDWbG4MeC7kZOQfwUsVWdXpzi5LK1hLHHIwR8EvI6ibgrZROp9RfStiCGFgbsDt2XZ/VQY6ltRnDWw/iP7q4alptW7P9+A6Roxy7wFGap05pkWn2JmVAJI4y4HccEgfNQ6bLU6RV7tj9qWvtEzGtftDcMPHHquoey/Upp6UunPDe1Ta3tkDkgl2crk8MvZeDGyMEH1bn9Vf/ZvrNyfXW1HmARPic5wjgYwnHjkAZ8qjFpicu4nUkRFUShERABERABQ3UETnBsu3MbRhx+HKmVC6/qEUANWWF7w9oOWnHqsT9TUOzk/Uda47U7TooZey53uuaOPA8KIZV1ljHNiZcMThhwa4kEfDCv1y1uk2tqvLf5yA/0Wk3X6NcuDw5uPIaQSFA27L49Fa0/QbtlrSXwQk8YnmDDn5FdT6B0k6Zpj2zmvJOZS7fE4PwCBxkfJUDqPV6WpaUIqspMndadrmkHHK3PZ/wBRVtBjtRW4pXOsSMLe2AcYBHP1T8LV7E5U2tHXUWB4WVWSBERABERABRetabDaiksO392OM7Q0+cAnwpRRmt6iKFWTG4Svjf2yBnDgOPzwsyqtmo3eikWGSMdntnzyDwVUL+lTukkduwC4nwfVTfUGv6qKckn2x/GARwBycKnO6g1FpAFrH8sA/qoH+F8FrZvyaHLTqOuyWw5kYDjGGYJycYBVm6EoaLr9qWF1S3G+Fgk3OsAg848BoVRGu37td9SUMeyTDciPB8rofsr0a1p896xbruiZJGwROLgcjJJ8H5JmLbpi82onRAMLKIrSIIiIAIiIAKB6kfATGyR0ncaCQGNzn81PKrdQB8l94BA2tAHySs3qMx+xWbYp2sxWGnz/AJm4C8waZp8bCBFAQeeQM5W2/LTl3jPqqNqDLMkpDIppCCeGAkqFxr6WqRt9SOFPUhDU2sj7Ydw31OV9ejJb03UtBjZJ3N7wLgHHBAGT+GFX5xe7n3scmRxmV3j68q5+zmbTv21S7s84ukPayIMBjJ2Oz72c+P5J2PtC8nTOthZRFaRBERABERABQmvWYYSGdiKWZwyd3GPoptRGr6XJcmEsT2ggYw7j81jJfHRuFXsqj5bTnOJrxubnw0+n4rWfZqwy7pvunAcjGSPwUrfgk01u6xgD098cqq6uySxbdNDGXNLQB+Cgkknssi21oi+oIze1aSeuQY3NaNx49FsdIVHU+oNOlEoLmzAAY+ILT+RKirdueGcRPa1uMHC6/psugUomuhjgrOwMukbg/Up2NWLyOkWEcBZWAsqwkCIiACIiACjeoJHxaXK6MkEkAlpwcZUi7wqtqmqzWIHxhrWtPGMZz9UvJKkbhG2VW7UilkLiX5PrnOfqoXUpX6Y6PtlxL84LTjGMefqpu5Ynj/0/jwSFA33tvOYbAc3t5xt5HP8A4vPbVl6uiHu2WWLH2izzJgAZPwVl0Pp7VdejZZh2GIn/ABJpePyyfyUJLShjrTPicHycbfiOfRTHSvUNzQak8UMTXulkDyXngcAf95ToV9F5LrR2Vvhel5b4XpXEIREQAREQBg+FWdZi01laR8MpDwMgNy4EqzO8KnXtMsQZE0ZdEQffZyP7JWXroZjqyBbqNd0waX7cE+VpdQ9qSKF1cMLi47i0c+Fo665ta2YmhpBaHZPJ5UIbVoP+5e8Y/hHH0UVv6WqKe0e5YbEm50eA1nLi70XQvZ3punX6L57NJkliB4YZHOJDuM5DfA8qhN1G5JDJA+s0l4xu/dXSfZ5NUp6Nsld2p5Hl8peMDOMcHPjj1wnYa5bFZk1HRdFlYBBGQsqwjCIiACIiAPLzhpI8rn3UHU1qlVD5HyOD3bA2MhvOCuhO5CqvUdLQdRjP2qB07mEuDYnFoJxjnGErKnWmMxNXtHJ7di3fmMterI8ePeJd+GeFOaDXcIHieDtFx5BIdlbGi3KFOKahZdHATKTG154OfHPxUZNc2NL3yHt54IOf0UFfpfyfVGdbnkq22xVWta0sDs7cnOSo8m/YaRLJLtPo52B9F9XTOdC2VmNjnFrd3n6K39LafoVrTorGqyPbM5xbtL9rTzjjHKdBX0Km67Oh6ZJ3dOqyAY3QtOPwC2l84ImQQsiiG1jGhrRnwAvorUQhERdAIiIAwVzbqevOKl6vDudKMhvbOM8/0XSSqNr82ye5O4f4W4lrRjIH/OEjP6jsPsUXSemHzCb9pMfG5uNjSeD5zlebmmV6rzACGBvnZwFP0dfq2j2pI5IX+mRlv1HhautUYZILF4yl5YwENacD0HKkSiVuUrIebsR12iaVrImc5JAWKGoQttwAte2sHgl+M4HxA9VAa1Ss3+wypE3LXHOBgAY+KmatCQQR954DmtwQ3lbWjLpqzvzTlufivS+FJzn1IHv/AHnRtJ+eAvurkQBERdAIiIAKs9RXdPL7FW5BFgMw6R7tuQRzyFZiqh1nortQZK6J2172gHIyFjJfHRvHV7KNf1PTY9UifWMEdeNpaRXiPk+pPqvF2atJHHNFIDG8EHB/e+YX1u6ZV06BrnMD3D3XE85d8lEzTtdjY0DaoLafRckmtCGzm1EzYGwF4Dj6kZ9F1bQa/T8MgZUiZ3vR83vOPyz4XHm7y/7prpD6bW5Uvoelanc1elK2F+1k7HvdK/AwDnwfknY5NfBU42uzt4WV5byF6VhGEREAEREAF85Yw9hBX0RAFP13p5l8lrg5oLsksOCfyWlV6Qqsxiswn4v979Vey1p8oGtHgLHCPZvyMrVfp6NoADGtA9AFKU9LjrkOaOQpNFpRSOOTZhZRF0yEREAf/9k=">
            <a:hlinkClick r:id="rId2"/>
          </p:cNvPr>
          <p:cNvSpPr>
            <a:spLocks noChangeAspect="1" noChangeArrowheads="1"/>
          </p:cNvSpPr>
          <p:nvPr/>
        </p:nvSpPr>
        <p:spPr bwMode="auto">
          <a:xfrm>
            <a:off x="4572000" y="2108200"/>
            <a:ext cx="4205288" cy="1887538"/>
          </a:xfrm>
          <a:prstGeom prst="rect">
            <a:avLst/>
          </a:prstGeom>
          <a:noFill/>
          <a:extLst>
            <a:ext uri="{909E8E84-426E-40DD-AFC4-6F175D3DCCD1}">
              <a14:hiddenFill xmlns:a14="http://schemas.microsoft.com/office/drawing/2010/main">
                <a:solidFill>
                  <a:srgbClr val="FFFFFF"/>
                </a:solidFill>
              </a14:hiddenFill>
            </a:ext>
          </a:extLst>
        </p:spPr>
        <p:txBody>
          <a:bodyPr lIns="0" tIns="0" rIns="0" bIns="0"/>
          <a:lstStyle/>
          <a:p>
            <a:pPr marL="171450" indent="-171450">
              <a:spcBef>
                <a:spcPts val="1200"/>
              </a:spcBef>
              <a:buFont typeface="Arial" panose="020B0604020202020204" pitchFamily="34" charset="0"/>
              <a:buChar char="•"/>
              <a:defRPr/>
            </a:pPr>
            <a:r>
              <a:rPr lang="en-US" sz="1600" dirty="0">
                <a:solidFill>
                  <a:schemeClr val="bg1"/>
                </a:solidFill>
              </a:rPr>
              <a:t>Built from add on specific requirements or instructions</a:t>
            </a:r>
          </a:p>
          <a:p>
            <a:pPr marL="171450" indent="-171450">
              <a:spcBef>
                <a:spcPts val="1200"/>
              </a:spcBef>
              <a:buFont typeface="Arial" panose="020B0604020202020204" pitchFamily="34" charset="0"/>
              <a:buChar char="•"/>
              <a:defRPr/>
            </a:pPr>
            <a:r>
              <a:rPr lang="en-US" sz="1600" dirty="0">
                <a:solidFill>
                  <a:schemeClr val="bg1"/>
                </a:solidFill>
              </a:rPr>
              <a:t>No documented or easily explained logic to the selection of controls and monitoring</a:t>
            </a:r>
          </a:p>
          <a:p>
            <a:pPr marL="171450" indent="-171450">
              <a:spcBef>
                <a:spcPts val="1200"/>
              </a:spcBef>
              <a:buFont typeface="Arial" panose="020B0604020202020204" pitchFamily="34" charset="0"/>
              <a:buChar char="•"/>
              <a:defRPr/>
            </a:pPr>
            <a:r>
              <a:rPr lang="en-US" sz="1600" dirty="0">
                <a:solidFill>
                  <a:schemeClr val="bg1"/>
                </a:solidFill>
              </a:rPr>
              <a:t>Costly through excessive or poorly targeted testing and controls and monitoring</a:t>
            </a:r>
          </a:p>
          <a:p>
            <a:pPr marL="171450" indent="-171450">
              <a:spcBef>
                <a:spcPts val="1200"/>
              </a:spcBef>
              <a:buFont typeface="Arial" panose="020B0604020202020204" pitchFamily="34" charset="0"/>
              <a:buChar char="•"/>
              <a:defRPr/>
            </a:pPr>
            <a:r>
              <a:rPr lang="en-US" sz="1600" dirty="0">
                <a:solidFill>
                  <a:schemeClr val="bg1"/>
                </a:solidFill>
              </a:rPr>
              <a:t>Difficult to change through inability to predict, detect and correct</a:t>
            </a:r>
          </a:p>
          <a:p>
            <a:pPr marL="171450" indent="-171450">
              <a:spcBef>
                <a:spcPts val="1200"/>
              </a:spcBef>
              <a:buFont typeface="Arial" panose="020B0604020202020204" pitchFamily="34" charset="0"/>
              <a:buChar char="•"/>
              <a:defRPr/>
            </a:pPr>
            <a:r>
              <a:rPr lang="en-US" sz="1600" dirty="0">
                <a:solidFill>
                  <a:schemeClr val="bg1"/>
                </a:solidFill>
              </a:rPr>
              <a:t>Uncertain control of product quality assurance</a:t>
            </a:r>
          </a:p>
          <a:p>
            <a:pPr marL="171450" indent="-171450">
              <a:spcBef>
                <a:spcPts val="1200"/>
              </a:spcBef>
              <a:buFont typeface="Arial" panose="020B0604020202020204" pitchFamily="34" charset="0"/>
              <a:buChar char="•"/>
              <a:defRPr/>
            </a:pPr>
            <a:r>
              <a:rPr lang="en-US" sz="1600" dirty="0">
                <a:solidFill>
                  <a:schemeClr val="bg1"/>
                </a:solidFill>
              </a:rPr>
              <a:t>Does not permit flexible self-determined patient safety compliance </a:t>
            </a:r>
          </a:p>
          <a:p>
            <a:pPr>
              <a:defRPr/>
            </a:pPr>
            <a:endParaRPr lang="en-US" sz="1600" dirty="0">
              <a:solidFill>
                <a:schemeClr val="bg1"/>
              </a:solidFill>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44663"/>
            <a:ext cx="172402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Callout 10"/>
          <p:cNvSpPr/>
          <p:nvPr/>
        </p:nvSpPr>
        <p:spPr>
          <a:xfrm>
            <a:off x="1487488" y="2428875"/>
            <a:ext cx="2497137" cy="623888"/>
          </a:xfrm>
          <a:prstGeom prst="wedgeEllipseCallout">
            <a:avLst>
              <a:gd name="adj1" fmla="val -62212"/>
              <a:gd name="adj2" fmla="val 88487"/>
            </a:avLst>
          </a:prstGeom>
          <a:noFill/>
          <a:ln w="19050">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002060"/>
                </a:solidFill>
                <a:latin typeface="Arial" panose="020B0604020202020204" pitchFamily="34" charset="0"/>
                <a:cs typeface="Arial" panose="020B0604020202020204" pitchFamily="34" charset="0"/>
              </a:rPr>
              <a:t>WL/observation commitments</a:t>
            </a:r>
          </a:p>
        </p:txBody>
      </p:sp>
      <p:sp>
        <p:nvSpPr>
          <p:cNvPr id="12" name="Oval Callout 11"/>
          <p:cNvSpPr/>
          <p:nvPr/>
        </p:nvSpPr>
        <p:spPr>
          <a:xfrm>
            <a:off x="1487488" y="3362325"/>
            <a:ext cx="2497137" cy="622300"/>
          </a:xfrm>
          <a:prstGeom prst="wedgeEllipseCallout">
            <a:avLst>
              <a:gd name="adj1" fmla="val -62212"/>
              <a:gd name="adj2" fmla="val 88487"/>
            </a:avLst>
          </a:prstGeom>
          <a:noFill/>
          <a:ln w="19050">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002060"/>
                </a:solidFill>
                <a:latin typeface="Arial" panose="020B0604020202020204" pitchFamily="34" charset="0"/>
                <a:cs typeface="Arial" panose="020B0604020202020204" pitchFamily="34" charset="0"/>
              </a:rPr>
              <a:t>Ad hoc initiatives</a:t>
            </a:r>
          </a:p>
        </p:txBody>
      </p:sp>
      <p:sp>
        <p:nvSpPr>
          <p:cNvPr id="13" name="Oval Callout 12"/>
          <p:cNvSpPr/>
          <p:nvPr/>
        </p:nvSpPr>
        <p:spPr>
          <a:xfrm>
            <a:off x="1446213" y="4192588"/>
            <a:ext cx="2498725" cy="622300"/>
          </a:xfrm>
          <a:prstGeom prst="wedgeEllipseCallout">
            <a:avLst>
              <a:gd name="adj1" fmla="val -62212"/>
              <a:gd name="adj2" fmla="val 88487"/>
            </a:avLst>
          </a:prstGeom>
          <a:noFill/>
          <a:ln w="19050">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002060"/>
                </a:solidFill>
                <a:latin typeface="Arial" panose="020B0604020202020204" pitchFamily="34" charset="0"/>
                <a:cs typeface="Arial" panose="020B0604020202020204" pitchFamily="34" charset="0"/>
              </a:rPr>
              <a:t>Legacy</a:t>
            </a:r>
          </a:p>
        </p:txBody>
      </p:sp>
    </p:spTree>
    <p:extLst>
      <p:ext uri="{BB962C8B-B14F-4D97-AF65-F5344CB8AC3E}">
        <p14:creationId xmlns:p14="http://schemas.microsoft.com/office/powerpoint/2010/main" val="2065956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15" y="195347"/>
            <a:ext cx="7886700" cy="568324"/>
          </a:xfrm>
        </p:spPr>
        <p:txBody>
          <a:bodyPr/>
          <a:lstStyle/>
          <a:p>
            <a:r>
              <a:rPr lang="en-US" altLang="en-US" b="1" dirty="0" smtClean="0">
                <a:latin typeface="Arial" pitchFamily="34" charset="0"/>
                <a:ea typeface="ＭＳ Ｐゴシック" pitchFamily="34" charset="-128"/>
                <a:cs typeface="Arial" pitchFamily="34" charset="0"/>
              </a:rPr>
              <a:t>System-Based Microbial Control</a:t>
            </a:r>
            <a:endParaRPr lang="en-US" b="1" dirty="0">
              <a:latin typeface="+mn-lt"/>
            </a:endParaRPr>
          </a:p>
        </p:txBody>
      </p:sp>
      <p:sp>
        <p:nvSpPr>
          <p:cNvPr id="14" name="Rounded Rectangle 13"/>
          <p:cNvSpPr/>
          <p:nvPr/>
        </p:nvSpPr>
        <p:spPr>
          <a:xfrm>
            <a:off x="4270375" y="1744663"/>
            <a:ext cx="4506913" cy="3905250"/>
          </a:xfrm>
          <a:prstGeom prst="roundRect">
            <a:avLst>
              <a:gd name="adj" fmla="val 5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AutoShape 6" descr="data:image/jpeg;base64,/9j/4AAQSkZJRgABAQAAAQABAAD/2wCEAAkGBwgHBgkIBwgKCgkLDRYPDQwMDRsUFRAWIB0iIiAdHx8kKDQsJCYxJx8fLT0tMTU3Ojo6Iys/RD84QzQ5OjcBCgoKDQwNGg8PGjclHyU3Nzc3Nzc3Nzc3Nzc3Nzc3Nzc3Nzc3Nzc3Nzc3Nzc3Nzc3Nzc3Nzc3Nzc3Nzc3Nzc3N//AABEIANAAXQMBIgACEQEDEQH/xAAbAAEAAgMBAQAAAAAAAAAAAAAABQYBBAcCA//EADcQAAEEAQMDAQUFBgcAAAAAAAEAAgMEEQUSIQYTMUEHIlFxkRQjgaGxFTJSYdHhM0JEc8Hw8f/EABkBAAMBAQEAAAAAAAAAAAAAAAADBAIBBf/EACARAAICAgIDAQEAAAAAAAAAAAABAhEDIRIxEzJBYVH/2gAMAwEAAhEDEQA/AO4oiIALGUVX6ltNFtvasAYbhwa/wc+qzKXFWajHk6LQi4ZrFrUGalOIrFrbvyNj3YPywtQ29Wa3cZb4A9S5/wCqV50N8D/p37KZXAI9Q1Jzsfa7mf8Adf8A1XQ/ZhbsPF2K9O9zyWGNs0mXEYdnAJ+S3HJydGZY+KsvqIiYKCIiACIiAMFUXqKk6tqMr3uZtlJe3z4KvarfV9XfHFZBHu+5gjznlJzRuIzFKpHPrOr1K872S8FhwcBamo67ptjT7ELZnb3xlrQWHkrGr6JNYsSyseNr3ZwfRRrOlLkxJZPCwD+PKiSVl3wiO2XgDDcnHlXr2WaRbOuR6hHHH9mg3MlduGQS044+eFVpqMGnWRXvWZO6Ggkww7hg/NwK637ONMZS0c24bLporuJGh0ewsxkc8lU4rbJ8rSRbkRFUShERABERABRHUMjDWbG4MeC7kZOQfwUsVWdXpzi5LK1hLHHIwR8EvI6ibgrZROp9RfStiCGFgbsDt2XZ/VQY6ltRnDWw/iP7q4alptW7P9+A6Roxy7wFGap05pkWn2JmVAJI4y4HccEgfNQ6bLU6RV7tj9qWvtEzGtftDcMPHHquoey/Upp6UunPDe1Ta3tkDkgl2crk8MvZeDGyMEH1bn9Vf/ZvrNyfXW1HmARPic5wjgYwnHjkAZ8qjFpicu4nUkRFUShERABERABQ3UETnBsu3MbRhx+HKmVC6/qEUANWWF7w9oOWnHqsT9TUOzk/Uda47U7TooZey53uuaOPA8KIZV1ljHNiZcMThhwa4kEfDCv1y1uk2tqvLf5yA/0Wk3X6NcuDw5uPIaQSFA27L49Fa0/QbtlrSXwQk8YnmDDn5FdT6B0k6Zpj2zmvJOZS7fE4PwCBxkfJUDqPV6WpaUIqspMndadrmkHHK3PZ/wBRVtBjtRW4pXOsSMLe2AcYBHP1T8LV7E5U2tHXUWB4WVWSBERABERABRetabDaiksO392OM7Q0+cAnwpRRmt6iKFWTG4Svjf2yBnDgOPzwsyqtmo3eikWGSMdntnzyDwVUL+lTukkduwC4nwfVTfUGv6qKckn2x/GARwBycKnO6g1FpAFrH8sA/qoH+F8FrZvyaHLTqOuyWw5kYDjGGYJycYBVm6EoaLr9qWF1S3G+Fgk3OsAg848BoVRGu37td9SUMeyTDciPB8rofsr0a1p896xbruiZJGwROLgcjJJ8H5JmLbpi82onRAMLKIrSIIiIAIiIAKB6kfATGyR0ncaCQGNzn81PKrdQB8l94BA2tAHySs3qMx+xWbYp2sxWGnz/AJm4C8waZp8bCBFAQeeQM5W2/LTl3jPqqNqDLMkpDIppCCeGAkqFxr6WqRt9SOFPUhDU2sj7Ydw31OV9ejJb03UtBjZJ3N7wLgHHBAGT+GFX5xe7n3scmRxmV3j68q5+zmbTv21S7s84ukPayIMBjJ2Oz72c+P5J2PtC8nTOthZRFaRBERABERABQmvWYYSGdiKWZwyd3GPoptRGr6XJcmEsT2ggYw7j81jJfHRuFXsqj5bTnOJrxubnw0+n4rWfZqwy7pvunAcjGSPwUrfgk01u6xgD098cqq6uySxbdNDGXNLQB+Cgkknssi21oi+oIze1aSeuQY3NaNx49FsdIVHU+oNOlEoLmzAAY+ILT+RKirdueGcRPa1uMHC6/psugUomuhjgrOwMukbg/Up2NWLyOkWEcBZWAsqwkCIiACIiACjeoJHxaXK6MkEkAlpwcZUi7wqtqmqzWIHxhrWtPGMZz9UvJKkbhG2VW7UilkLiX5PrnOfqoXUpX6Y6PtlxL84LTjGMefqpu5Ynj/0/jwSFA33tvOYbAc3t5xt5HP8A4vPbVl6uiHu2WWLH2izzJgAZPwVl0Pp7VdejZZh2GIn/ABJpePyyfyUJLShjrTPicHycbfiOfRTHSvUNzQak8UMTXulkDyXngcAf95ToV9F5LrR2Vvhel5b4XpXEIREQAREQBg+FWdZi01laR8MpDwMgNy4EqzO8KnXtMsQZE0ZdEQffZyP7JWXroZjqyBbqNd0waX7cE+VpdQ9qSKF1cMLi47i0c+Fo665ta2YmhpBaHZPJ5UIbVoP+5e8Y/hHH0UVv6WqKe0e5YbEm50eA1nLi70XQvZ3punX6L57NJkliB4YZHOJDuM5DfA8qhN1G5JDJA+s0l4xu/dXSfZ5NUp6Nsld2p5Hl8peMDOMcHPjj1wnYa5bFZk1HRdFlYBBGQsqwjCIiACIiAPLzhpI8rn3UHU1qlVD5HyOD3bA2MhvOCuhO5CqvUdLQdRjP2qB07mEuDYnFoJxjnGErKnWmMxNXtHJ7di3fmMterI8ePeJd+GeFOaDXcIHieDtFx5BIdlbGi3KFOKahZdHATKTG154OfHPxUZNc2NL3yHt54IOf0UFfpfyfVGdbnkq22xVWta0sDs7cnOSo8m/YaRLJLtPo52B9F9XTOdC2VmNjnFrd3n6K39LafoVrTorGqyPbM5xbtL9rTzjjHKdBX0Km67Oh6ZJ3dOqyAY3QtOPwC2l84ImQQsiiG1jGhrRnwAvorUQhERdAIiIAwVzbqevOKl6vDudKMhvbOM8/0XSSqNr82ye5O4f4W4lrRjIH/OEjP6jsPsUXSemHzCb9pMfG5uNjSeD5zlebmmV6rzACGBvnZwFP0dfq2j2pI5IX+mRlv1HhautUYZILF4yl5YwENacD0HKkSiVuUrIebsR12iaVrImc5JAWKGoQttwAte2sHgl+M4HxA9VAa1Ss3+wypE3LXHOBgAY+KmatCQQR954DmtwQ3lbWjLpqzvzTlufivS+FJzn1IHv/AHnRtJ+eAvurkQBERdAIiIAKs9RXdPL7FW5BFgMw6R7tuQRzyFZiqh1nortQZK6J2172gHIyFjJfHRvHV7KNf1PTY9UifWMEdeNpaRXiPk+pPqvF2atJHHNFIDG8EHB/e+YX1u6ZV06BrnMD3D3XE85d8lEzTtdjY0DaoLafRckmtCGzm1EzYGwF4Dj6kZ9F1bQa/T8MgZUiZ3vR83vOPyz4XHm7y/7prpD6bW5Uvoelanc1elK2F+1k7HvdK/AwDnwfknY5NfBU42uzt4WV5byF6VhGEREAEREAF85Yw9hBX0RAFP13p5l8lrg5oLsksOCfyWlV6Qqsxiswn4v979Vey1p8oGtHgLHCPZvyMrVfp6NoADGtA9AFKU9LjrkOaOQpNFpRSOOTZhZRF0yEREAf/9k=">
            <a:hlinkClick r:id="rId2"/>
          </p:cNvPr>
          <p:cNvSpPr>
            <a:spLocks noChangeAspect="1" noChangeArrowheads="1"/>
          </p:cNvSpPr>
          <p:nvPr/>
        </p:nvSpPr>
        <p:spPr bwMode="auto">
          <a:xfrm>
            <a:off x="4572000" y="1992313"/>
            <a:ext cx="4205288"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ts val="1200"/>
              </a:spcBef>
              <a:buFont typeface="Arial" pitchFamily="34" charset="0"/>
              <a:buChar char="•"/>
            </a:pPr>
            <a:r>
              <a:rPr lang="en-US" altLang="en-US" sz="1600" dirty="0">
                <a:solidFill>
                  <a:schemeClr val="bg1"/>
                </a:solidFill>
              </a:rPr>
              <a:t>Systematic construction of controls </a:t>
            </a:r>
          </a:p>
          <a:p>
            <a:pPr eaLnBrk="1" hangingPunct="1">
              <a:spcBef>
                <a:spcPts val="1200"/>
              </a:spcBef>
              <a:buFont typeface="Arial" pitchFamily="34" charset="0"/>
              <a:buChar char="•"/>
            </a:pPr>
            <a:r>
              <a:rPr lang="en-US" altLang="en-US" sz="1600" dirty="0">
                <a:solidFill>
                  <a:schemeClr val="bg1"/>
                </a:solidFill>
              </a:rPr>
              <a:t>Designed on easily understandable and documented logic of controls and monitoring</a:t>
            </a:r>
          </a:p>
          <a:p>
            <a:pPr eaLnBrk="1" hangingPunct="1">
              <a:spcBef>
                <a:spcPts val="1200"/>
              </a:spcBef>
              <a:buFont typeface="Arial" pitchFamily="34" charset="0"/>
              <a:buChar char="•"/>
            </a:pPr>
            <a:r>
              <a:rPr lang="en-US" altLang="en-US" sz="1600" dirty="0">
                <a:solidFill>
                  <a:schemeClr val="bg1"/>
                </a:solidFill>
              </a:rPr>
              <a:t>Efficient through value-adding testing and controls</a:t>
            </a:r>
          </a:p>
          <a:p>
            <a:pPr eaLnBrk="1" hangingPunct="1">
              <a:spcBef>
                <a:spcPts val="1200"/>
              </a:spcBef>
              <a:buFont typeface="Arial" pitchFamily="34" charset="0"/>
              <a:buChar char="•"/>
            </a:pPr>
            <a:r>
              <a:rPr lang="en-US" altLang="en-US" sz="1600" dirty="0">
                <a:solidFill>
                  <a:schemeClr val="bg1"/>
                </a:solidFill>
              </a:rPr>
              <a:t>Easier to change through increased predictability, self-detection and self-correction</a:t>
            </a:r>
          </a:p>
          <a:p>
            <a:pPr eaLnBrk="1" hangingPunct="1">
              <a:spcBef>
                <a:spcPts val="1200"/>
              </a:spcBef>
              <a:buFont typeface="Arial" pitchFamily="34" charset="0"/>
              <a:buChar char="•"/>
            </a:pPr>
            <a:r>
              <a:rPr lang="en-US" altLang="en-US" sz="1600" dirty="0">
                <a:solidFill>
                  <a:schemeClr val="bg1"/>
                </a:solidFill>
              </a:rPr>
              <a:t>Certain control of product quality assurance</a:t>
            </a:r>
          </a:p>
          <a:p>
            <a:pPr eaLnBrk="1" hangingPunct="1">
              <a:spcBef>
                <a:spcPts val="1200"/>
              </a:spcBef>
              <a:buFont typeface="Arial" pitchFamily="34" charset="0"/>
              <a:buChar char="•"/>
            </a:pPr>
            <a:r>
              <a:rPr lang="en-US" altLang="en-US" sz="1600" dirty="0">
                <a:solidFill>
                  <a:schemeClr val="bg1"/>
                </a:solidFill>
              </a:rPr>
              <a:t>Permits flexible self-determined patient safety compliance </a:t>
            </a:r>
          </a:p>
        </p:txBody>
      </p:sp>
      <p:pic>
        <p:nvPicPr>
          <p:cNvPr id="16" name="Picture 2" descr="https://encrypted-tbn3.gstatic.com/images?q=tbn:ANd9GcRUKJ81BTOGpciHyrJWPvkv6tT3lrgbciMUktA3MpsDmuDkiRV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0" y="1992313"/>
            <a:ext cx="3100388"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666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15" y="195347"/>
            <a:ext cx="7886700" cy="568324"/>
          </a:xfrm>
        </p:spPr>
        <p:txBody>
          <a:bodyPr/>
          <a:lstStyle/>
          <a:p>
            <a:r>
              <a:rPr lang="en-US" altLang="en-US" b="1" dirty="0" smtClean="0">
                <a:latin typeface="Arial" pitchFamily="34" charset="0"/>
                <a:ea typeface="ＭＳ Ｐゴシック" pitchFamily="34" charset="-128"/>
                <a:cs typeface="Arial" pitchFamily="34" charset="0"/>
              </a:rPr>
              <a:t>Microbial Monitoring &amp; Control – Typical Environmental Control</a:t>
            </a:r>
            <a:endParaRPr lang="en-US" b="1" dirty="0">
              <a:latin typeface="+mn-lt"/>
            </a:endParaRPr>
          </a:p>
        </p:txBody>
      </p:sp>
      <p:grpSp>
        <p:nvGrpSpPr>
          <p:cNvPr id="9" name="Group 2"/>
          <p:cNvGrpSpPr>
            <a:grpSpLocks/>
          </p:cNvGrpSpPr>
          <p:nvPr/>
        </p:nvGrpSpPr>
        <p:grpSpPr bwMode="auto">
          <a:xfrm>
            <a:off x="2274704" y="1629325"/>
            <a:ext cx="4778375" cy="3757613"/>
            <a:chOff x="2278041" y="1957898"/>
            <a:chExt cx="4343399" cy="3437063"/>
          </a:xfrm>
        </p:grpSpPr>
        <p:sp>
          <p:nvSpPr>
            <p:cNvPr id="10" name="Rounded Rectangle 9"/>
            <p:cNvSpPr/>
            <p:nvPr/>
          </p:nvSpPr>
          <p:spPr>
            <a:xfrm>
              <a:off x="2278041" y="1957898"/>
              <a:ext cx="4343399" cy="3437063"/>
            </a:xfrm>
            <a:prstGeom prst="roundRect">
              <a:avLst>
                <a:gd name="adj" fmla="val 663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 name="Group 67"/>
            <p:cNvGrpSpPr>
              <a:grpSpLocks noChangeAspect="1"/>
            </p:cNvGrpSpPr>
            <p:nvPr/>
          </p:nvGrpSpPr>
          <p:grpSpPr bwMode="auto">
            <a:xfrm>
              <a:off x="2424112" y="2138365"/>
              <a:ext cx="4051298" cy="2959103"/>
              <a:chOff x="1527" y="1377"/>
              <a:chExt cx="2552" cy="1864"/>
            </a:xfrm>
          </p:grpSpPr>
          <p:sp>
            <p:nvSpPr>
              <p:cNvPr id="17" name="AutoShape 66"/>
              <p:cNvSpPr>
                <a:spLocks noChangeAspect="1" noChangeArrowheads="1" noTextEdit="1"/>
              </p:cNvSpPr>
              <p:nvPr/>
            </p:nvSpPr>
            <p:spPr bwMode="auto">
              <a:xfrm>
                <a:off x="1527" y="1377"/>
                <a:ext cx="2551" cy="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8" name="Picture 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0" y="1765"/>
                <a:ext cx="6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0" y="1765"/>
                <a:ext cx="6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9" y="1812"/>
                <a:ext cx="61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9" y="1812"/>
                <a:ext cx="61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72"/>
              <p:cNvSpPr>
                <a:spLocks/>
              </p:cNvSpPr>
              <p:nvPr/>
            </p:nvSpPr>
            <p:spPr bwMode="auto">
              <a:xfrm>
                <a:off x="2988" y="1775"/>
                <a:ext cx="659" cy="253"/>
              </a:xfrm>
              <a:custGeom>
                <a:avLst/>
                <a:gdLst>
                  <a:gd name="T0" fmla="*/ 0 w 8744"/>
                  <a:gd name="T1" fmla="*/ 42 h 3368"/>
                  <a:gd name="T2" fmla="*/ 42 w 8744"/>
                  <a:gd name="T3" fmla="*/ 0 h 3368"/>
                  <a:gd name="T4" fmla="*/ 617 w 8744"/>
                  <a:gd name="T5" fmla="*/ 0 h 3368"/>
                  <a:gd name="T6" fmla="*/ 659 w 8744"/>
                  <a:gd name="T7" fmla="*/ 42 h 3368"/>
                  <a:gd name="T8" fmla="*/ 659 w 8744"/>
                  <a:gd name="T9" fmla="*/ 211 h 3368"/>
                  <a:gd name="T10" fmla="*/ 617 w 8744"/>
                  <a:gd name="T11" fmla="*/ 253 h 3368"/>
                  <a:gd name="T12" fmla="*/ 42 w 8744"/>
                  <a:gd name="T13" fmla="*/ 253 h 3368"/>
                  <a:gd name="T14" fmla="*/ 0 w 8744"/>
                  <a:gd name="T15" fmla="*/ 211 h 3368"/>
                  <a:gd name="T16" fmla="*/ 0 w 8744"/>
                  <a:gd name="T17" fmla="*/ 42 h 3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44" h="3368">
                    <a:moveTo>
                      <a:pt x="0" y="562"/>
                    </a:moveTo>
                    <a:cubicBezTo>
                      <a:pt x="0" y="252"/>
                      <a:pt x="252" y="0"/>
                      <a:pt x="562" y="0"/>
                    </a:cubicBezTo>
                    <a:lnTo>
                      <a:pt x="8183" y="0"/>
                    </a:lnTo>
                    <a:cubicBezTo>
                      <a:pt x="8493" y="0"/>
                      <a:pt x="8744" y="252"/>
                      <a:pt x="8744" y="562"/>
                    </a:cubicBezTo>
                    <a:lnTo>
                      <a:pt x="8744" y="2807"/>
                    </a:lnTo>
                    <a:cubicBezTo>
                      <a:pt x="8744" y="3117"/>
                      <a:pt x="8493" y="3368"/>
                      <a:pt x="8183" y="3368"/>
                    </a:cubicBezTo>
                    <a:lnTo>
                      <a:pt x="562" y="3368"/>
                    </a:lnTo>
                    <a:cubicBezTo>
                      <a:pt x="252" y="3368"/>
                      <a:pt x="0" y="3117"/>
                      <a:pt x="0" y="2807"/>
                    </a:cubicBezTo>
                    <a:lnTo>
                      <a:pt x="0" y="562"/>
                    </a:lnTo>
                    <a:close/>
                  </a:path>
                </a:pathLst>
              </a:custGeom>
              <a:solidFill>
                <a:srgbClr val="1F497D"/>
              </a:solidFill>
              <a:ln w="0">
                <a:solidFill>
                  <a:srgbClr val="000000"/>
                </a:solidFill>
                <a:prstDash val="solid"/>
                <a:round/>
                <a:headEnd/>
                <a:tailEnd/>
              </a:ln>
            </p:spPr>
            <p:txBody>
              <a:bodyPr/>
              <a:lstStyle/>
              <a:p>
                <a:endParaRPr lang="en-US"/>
              </a:p>
            </p:txBody>
          </p:sp>
          <p:sp>
            <p:nvSpPr>
              <p:cNvPr id="23" name="Freeform 73"/>
              <p:cNvSpPr>
                <a:spLocks/>
              </p:cNvSpPr>
              <p:nvPr/>
            </p:nvSpPr>
            <p:spPr bwMode="auto">
              <a:xfrm>
                <a:off x="2988" y="1774"/>
                <a:ext cx="659" cy="254"/>
              </a:xfrm>
              <a:custGeom>
                <a:avLst/>
                <a:gdLst>
                  <a:gd name="T0" fmla="*/ 0 w 8744"/>
                  <a:gd name="T1" fmla="*/ 42 h 3368"/>
                  <a:gd name="T2" fmla="*/ 42 w 8744"/>
                  <a:gd name="T3" fmla="*/ 0 h 3368"/>
                  <a:gd name="T4" fmla="*/ 617 w 8744"/>
                  <a:gd name="T5" fmla="*/ 0 h 3368"/>
                  <a:gd name="T6" fmla="*/ 659 w 8744"/>
                  <a:gd name="T7" fmla="*/ 42 h 3368"/>
                  <a:gd name="T8" fmla="*/ 659 w 8744"/>
                  <a:gd name="T9" fmla="*/ 212 h 3368"/>
                  <a:gd name="T10" fmla="*/ 617 w 8744"/>
                  <a:gd name="T11" fmla="*/ 254 h 3368"/>
                  <a:gd name="T12" fmla="*/ 42 w 8744"/>
                  <a:gd name="T13" fmla="*/ 254 h 3368"/>
                  <a:gd name="T14" fmla="*/ 0 w 8744"/>
                  <a:gd name="T15" fmla="*/ 212 h 3368"/>
                  <a:gd name="T16" fmla="*/ 0 w 8744"/>
                  <a:gd name="T17" fmla="*/ 42 h 3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44" h="3368">
                    <a:moveTo>
                      <a:pt x="0" y="562"/>
                    </a:moveTo>
                    <a:cubicBezTo>
                      <a:pt x="0" y="252"/>
                      <a:pt x="252" y="0"/>
                      <a:pt x="562" y="0"/>
                    </a:cubicBezTo>
                    <a:lnTo>
                      <a:pt x="8183" y="0"/>
                    </a:lnTo>
                    <a:cubicBezTo>
                      <a:pt x="8493" y="0"/>
                      <a:pt x="8744" y="252"/>
                      <a:pt x="8744" y="562"/>
                    </a:cubicBezTo>
                    <a:lnTo>
                      <a:pt x="8744" y="2807"/>
                    </a:lnTo>
                    <a:cubicBezTo>
                      <a:pt x="8744" y="3117"/>
                      <a:pt x="8493" y="3368"/>
                      <a:pt x="8183" y="3368"/>
                    </a:cubicBezTo>
                    <a:lnTo>
                      <a:pt x="562" y="3368"/>
                    </a:lnTo>
                    <a:cubicBezTo>
                      <a:pt x="252" y="3368"/>
                      <a:pt x="0" y="3117"/>
                      <a:pt x="0" y="2807"/>
                    </a:cubicBezTo>
                    <a:lnTo>
                      <a:pt x="0" y="562"/>
                    </a:lnTo>
                    <a:close/>
                  </a:path>
                </a:pathLst>
              </a:custGeom>
              <a:noFill/>
              <a:ln w="6350" cap="flat">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Rectangle 74"/>
              <p:cNvSpPr>
                <a:spLocks noChangeArrowheads="1"/>
              </p:cNvSpPr>
              <p:nvPr/>
            </p:nvSpPr>
            <p:spPr bwMode="auto">
              <a:xfrm>
                <a:off x="3080" y="1845"/>
                <a:ext cx="55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rgbClr val="000000"/>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rgbClr val="000000"/>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rgbClr val="000000"/>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5pPr>
                <a:lvl6pPr marL="25146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6pPr>
                <a:lvl7pPr marL="29718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7pPr>
                <a:lvl8pPr marL="34290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8pPr>
                <a:lvl9pPr marL="38862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9pPr>
              </a:lstStyle>
              <a:p>
                <a:pPr defTabSz="914400" eaLnBrk="1" hangingPunct="1">
                  <a:spcBef>
                    <a:spcPct val="0"/>
                  </a:spcBef>
                  <a:buFontTx/>
                  <a:buNone/>
                </a:pPr>
                <a:r>
                  <a:rPr lang="en-US" altLang="en-US" sz="1100" b="1">
                    <a:solidFill>
                      <a:srgbClr val="FFFFFF"/>
                    </a:solidFill>
                    <a:cs typeface="Arial" pitchFamily="34" charset="0"/>
                  </a:rPr>
                  <a:t>Process Map</a:t>
                </a:r>
                <a:endParaRPr lang="en-US" altLang="en-US" sz="1800">
                  <a:solidFill>
                    <a:schemeClr val="tx1"/>
                  </a:solidFill>
                  <a:latin typeface="Arial" pitchFamily="34" charset="0"/>
                  <a:cs typeface="Arial" pitchFamily="34" charset="0"/>
                </a:endParaRPr>
              </a:p>
            </p:txBody>
          </p:sp>
          <p:pic>
            <p:nvPicPr>
              <p:cNvPr id="25" name="Picture 7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0" y="1383"/>
                <a:ext cx="69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0" y="1383"/>
                <a:ext cx="69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4" y="1377"/>
                <a:ext cx="66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4" y="1377"/>
                <a:ext cx="66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79"/>
              <p:cNvSpPr>
                <a:spLocks/>
              </p:cNvSpPr>
              <p:nvPr/>
            </p:nvSpPr>
            <p:spPr bwMode="auto">
              <a:xfrm>
                <a:off x="2988" y="1392"/>
                <a:ext cx="659" cy="255"/>
              </a:xfrm>
              <a:custGeom>
                <a:avLst/>
                <a:gdLst>
                  <a:gd name="T0" fmla="*/ 0 w 8744"/>
                  <a:gd name="T1" fmla="*/ 43 h 3376"/>
                  <a:gd name="T2" fmla="*/ 42 w 8744"/>
                  <a:gd name="T3" fmla="*/ 0 h 3376"/>
                  <a:gd name="T4" fmla="*/ 617 w 8744"/>
                  <a:gd name="T5" fmla="*/ 0 h 3376"/>
                  <a:gd name="T6" fmla="*/ 659 w 8744"/>
                  <a:gd name="T7" fmla="*/ 43 h 3376"/>
                  <a:gd name="T8" fmla="*/ 659 w 8744"/>
                  <a:gd name="T9" fmla="*/ 213 h 3376"/>
                  <a:gd name="T10" fmla="*/ 617 w 8744"/>
                  <a:gd name="T11" fmla="*/ 255 h 3376"/>
                  <a:gd name="T12" fmla="*/ 42 w 8744"/>
                  <a:gd name="T13" fmla="*/ 255 h 3376"/>
                  <a:gd name="T14" fmla="*/ 0 w 8744"/>
                  <a:gd name="T15" fmla="*/ 213 h 3376"/>
                  <a:gd name="T16" fmla="*/ 0 w 8744"/>
                  <a:gd name="T17" fmla="*/ 43 h 3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44" h="3376">
                    <a:moveTo>
                      <a:pt x="0" y="563"/>
                    </a:moveTo>
                    <a:cubicBezTo>
                      <a:pt x="0" y="252"/>
                      <a:pt x="252" y="0"/>
                      <a:pt x="563" y="0"/>
                    </a:cubicBezTo>
                    <a:lnTo>
                      <a:pt x="8182" y="0"/>
                    </a:lnTo>
                    <a:cubicBezTo>
                      <a:pt x="8493" y="0"/>
                      <a:pt x="8744" y="252"/>
                      <a:pt x="8744" y="563"/>
                    </a:cubicBezTo>
                    <a:lnTo>
                      <a:pt x="8744" y="2814"/>
                    </a:lnTo>
                    <a:cubicBezTo>
                      <a:pt x="8744" y="3125"/>
                      <a:pt x="8493" y="3376"/>
                      <a:pt x="8182" y="3376"/>
                    </a:cubicBezTo>
                    <a:lnTo>
                      <a:pt x="563" y="3376"/>
                    </a:lnTo>
                    <a:cubicBezTo>
                      <a:pt x="252" y="3376"/>
                      <a:pt x="0" y="3125"/>
                      <a:pt x="0" y="2814"/>
                    </a:cubicBezTo>
                    <a:lnTo>
                      <a:pt x="0" y="563"/>
                    </a:lnTo>
                    <a:close/>
                  </a:path>
                </a:pathLst>
              </a:custGeom>
              <a:solidFill>
                <a:srgbClr val="1F497D"/>
              </a:solidFill>
              <a:ln w="0">
                <a:solidFill>
                  <a:srgbClr val="000000"/>
                </a:solidFill>
                <a:prstDash val="solid"/>
                <a:round/>
                <a:headEnd/>
                <a:tailEnd/>
              </a:ln>
            </p:spPr>
            <p:txBody>
              <a:bodyPr/>
              <a:lstStyle/>
              <a:p>
                <a:endParaRPr lang="en-US"/>
              </a:p>
            </p:txBody>
          </p:sp>
          <p:sp>
            <p:nvSpPr>
              <p:cNvPr id="30" name="Freeform 80"/>
              <p:cNvSpPr>
                <a:spLocks/>
              </p:cNvSpPr>
              <p:nvPr/>
            </p:nvSpPr>
            <p:spPr bwMode="auto">
              <a:xfrm>
                <a:off x="2988" y="1392"/>
                <a:ext cx="659" cy="255"/>
              </a:xfrm>
              <a:custGeom>
                <a:avLst/>
                <a:gdLst>
                  <a:gd name="T0" fmla="*/ 0 w 8744"/>
                  <a:gd name="T1" fmla="*/ 43 h 3376"/>
                  <a:gd name="T2" fmla="*/ 42 w 8744"/>
                  <a:gd name="T3" fmla="*/ 0 h 3376"/>
                  <a:gd name="T4" fmla="*/ 617 w 8744"/>
                  <a:gd name="T5" fmla="*/ 0 h 3376"/>
                  <a:gd name="T6" fmla="*/ 659 w 8744"/>
                  <a:gd name="T7" fmla="*/ 43 h 3376"/>
                  <a:gd name="T8" fmla="*/ 659 w 8744"/>
                  <a:gd name="T9" fmla="*/ 213 h 3376"/>
                  <a:gd name="T10" fmla="*/ 617 w 8744"/>
                  <a:gd name="T11" fmla="*/ 255 h 3376"/>
                  <a:gd name="T12" fmla="*/ 42 w 8744"/>
                  <a:gd name="T13" fmla="*/ 255 h 3376"/>
                  <a:gd name="T14" fmla="*/ 0 w 8744"/>
                  <a:gd name="T15" fmla="*/ 213 h 3376"/>
                  <a:gd name="T16" fmla="*/ 0 w 8744"/>
                  <a:gd name="T17" fmla="*/ 43 h 3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44" h="3376">
                    <a:moveTo>
                      <a:pt x="0" y="563"/>
                    </a:moveTo>
                    <a:cubicBezTo>
                      <a:pt x="0" y="252"/>
                      <a:pt x="252" y="0"/>
                      <a:pt x="563" y="0"/>
                    </a:cubicBezTo>
                    <a:lnTo>
                      <a:pt x="8182" y="0"/>
                    </a:lnTo>
                    <a:cubicBezTo>
                      <a:pt x="8493" y="0"/>
                      <a:pt x="8744" y="252"/>
                      <a:pt x="8744" y="563"/>
                    </a:cubicBezTo>
                    <a:lnTo>
                      <a:pt x="8744" y="2814"/>
                    </a:lnTo>
                    <a:cubicBezTo>
                      <a:pt x="8744" y="3125"/>
                      <a:pt x="8493" y="3376"/>
                      <a:pt x="8182" y="3376"/>
                    </a:cubicBezTo>
                    <a:lnTo>
                      <a:pt x="563" y="3376"/>
                    </a:lnTo>
                    <a:cubicBezTo>
                      <a:pt x="252" y="3376"/>
                      <a:pt x="0" y="3125"/>
                      <a:pt x="0" y="2814"/>
                    </a:cubicBezTo>
                    <a:lnTo>
                      <a:pt x="0" y="563"/>
                    </a:lnTo>
                    <a:close/>
                  </a:path>
                </a:pathLst>
              </a:custGeom>
              <a:noFill/>
              <a:ln w="6350" cap="flat">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Rectangle 81"/>
              <p:cNvSpPr>
                <a:spLocks noChangeArrowheads="1"/>
              </p:cNvSpPr>
              <p:nvPr/>
            </p:nvSpPr>
            <p:spPr bwMode="auto">
              <a:xfrm>
                <a:off x="3072" y="1462"/>
                <a:ext cx="50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rgbClr val="000000"/>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rgbClr val="000000"/>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rgbClr val="000000"/>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5pPr>
                <a:lvl6pPr marL="25146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6pPr>
                <a:lvl7pPr marL="29718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7pPr>
                <a:lvl8pPr marL="34290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8pPr>
                <a:lvl9pPr marL="38862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9pPr>
              </a:lstStyle>
              <a:p>
                <a:pPr defTabSz="914400" eaLnBrk="1" hangingPunct="1">
                  <a:spcBef>
                    <a:spcPct val="0"/>
                  </a:spcBef>
                  <a:buFontTx/>
                  <a:buNone/>
                </a:pPr>
                <a:r>
                  <a:rPr lang="en-US" altLang="en-US" sz="1100" b="1">
                    <a:solidFill>
                      <a:srgbClr val="FFFFFF"/>
                    </a:solidFill>
                    <a:cs typeface="Arial" pitchFamily="34" charset="0"/>
                  </a:rPr>
                  <a:t>Specifications</a:t>
                </a:r>
                <a:endParaRPr lang="en-US" altLang="en-US" sz="1800">
                  <a:solidFill>
                    <a:schemeClr val="tx1"/>
                  </a:solidFill>
                  <a:latin typeface="Arial" pitchFamily="34" charset="0"/>
                  <a:cs typeface="Arial" pitchFamily="34" charset="0"/>
                </a:endParaRPr>
              </a:p>
            </p:txBody>
          </p:sp>
          <p:sp>
            <p:nvSpPr>
              <p:cNvPr id="32" name="Rectangle 82"/>
              <p:cNvSpPr>
                <a:spLocks noChangeArrowheads="1"/>
              </p:cNvSpPr>
              <p:nvPr/>
            </p:nvSpPr>
            <p:spPr bwMode="auto">
              <a:xfrm>
                <a:off x="3055" y="151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rgbClr val="000000"/>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rgbClr val="000000"/>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rgbClr val="000000"/>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5pPr>
                <a:lvl6pPr marL="25146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6pPr>
                <a:lvl7pPr marL="29718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7pPr>
                <a:lvl8pPr marL="34290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8pPr>
                <a:lvl9pPr marL="38862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9pPr>
              </a:lstStyle>
              <a:p>
                <a:pPr defTabSz="914400" eaLnBrk="1" hangingPunct="1">
                  <a:spcBef>
                    <a:spcPct val="0"/>
                  </a:spcBef>
                  <a:buFontTx/>
                  <a:buNone/>
                </a:pPr>
                <a:endParaRPr lang="en-US" altLang="en-US" sz="1800">
                  <a:solidFill>
                    <a:schemeClr val="tx1"/>
                  </a:solidFill>
                  <a:latin typeface="Arial" pitchFamily="34" charset="0"/>
                  <a:cs typeface="Arial" pitchFamily="34" charset="0"/>
                </a:endParaRPr>
              </a:p>
            </p:txBody>
          </p:sp>
          <p:pic>
            <p:nvPicPr>
              <p:cNvPr id="33" name="Picture 8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70" y="2143"/>
                <a:ext cx="6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70" y="2143"/>
                <a:ext cx="6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8" y="2135"/>
                <a:ext cx="620"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08" y="2135"/>
                <a:ext cx="620"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87"/>
              <p:cNvSpPr>
                <a:spLocks/>
              </p:cNvSpPr>
              <p:nvPr/>
            </p:nvSpPr>
            <p:spPr bwMode="auto">
              <a:xfrm>
                <a:off x="2988" y="2152"/>
                <a:ext cx="659" cy="254"/>
              </a:xfrm>
              <a:custGeom>
                <a:avLst/>
                <a:gdLst>
                  <a:gd name="T0" fmla="*/ 0 w 8744"/>
                  <a:gd name="T1" fmla="*/ 42 h 3368"/>
                  <a:gd name="T2" fmla="*/ 42 w 8744"/>
                  <a:gd name="T3" fmla="*/ 0 h 3368"/>
                  <a:gd name="T4" fmla="*/ 617 w 8744"/>
                  <a:gd name="T5" fmla="*/ 0 h 3368"/>
                  <a:gd name="T6" fmla="*/ 659 w 8744"/>
                  <a:gd name="T7" fmla="*/ 42 h 3368"/>
                  <a:gd name="T8" fmla="*/ 659 w 8744"/>
                  <a:gd name="T9" fmla="*/ 212 h 3368"/>
                  <a:gd name="T10" fmla="*/ 617 w 8744"/>
                  <a:gd name="T11" fmla="*/ 254 h 3368"/>
                  <a:gd name="T12" fmla="*/ 42 w 8744"/>
                  <a:gd name="T13" fmla="*/ 254 h 3368"/>
                  <a:gd name="T14" fmla="*/ 0 w 8744"/>
                  <a:gd name="T15" fmla="*/ 212 h 3368"/>
                  <a:gd name="T16" fmla="*/ 0 w 8744"/>
                  <a:gd name="T17" fmla="*/ 42 h 3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44" h="3368">
                    <a:moveTo>
                      <a:pt x="0" y="562"/>
                    </a:moveTo>
                    <a:cubicBezTo>
                      <a:pt x="0" y="252"/>
                      <a:pt x="252" y="0"/>
                      <a:pt x="562" y="0"/>
                    </a:cubicBezTo>
                    <a:lnTo>
                      <a:pt x="8183" y="0"/>
                    </a:lnTo>
                    <a:cubicBezTo>
                      <a:pt x="8493" y="0"/>
                      <a:pt x="8744" y="252"/>
                      <a:pt x="8744" y="562"/>
                    </a:cubicBezTo>
                    <a:lnTo>
                      <a:pt x="8744" y="2807"/>
                    </a:lnTo>
                    <a:cubicBezTo>
                      <a:pt x="8744" y="3117"/>
                      <a:pt x="8493" y="3368"/>
                      <a:pt x="8183" y="3368"/>
                    </a:cubicBezTo>
                    <a:lnTo>
                      <a:pt x="562" y="3368"/>
                    </a:lnTo>
                    <a:cubicBezTo>
                      <a:pt x="252" y="3368"/>
                      <a:pt x="0" y="3117"/>
                      <a:pt x="0" y="2807"/>
                    </a:cubicBezTo>
                    <a:lnTo>
                      <a:pt x="0" y="562"/>
                    </a:lnTo>
                    <a:close/>
                  </a:path>
                </a:pathLst>
              </a:custGeom>
              <a:solidFill>
                <a:srgbClr val="1F497D"/>
              </a:solidFill>
              <a:ln w="0">
                <a:solidFill>
                  <a:srgbClr val="000000"/>
                </a:solidFill>
                <a:prstDash val="solid"/>
                <a:round/>
                <a:headEnd/>
                <a:tailEnd/>
              </a:ln>
            </p:spPr>
            <p:txBody>
              <a:bodyPr/>
              <a:lstStyle/>
              <a:p>
                <a:endParaRPr lang="en-US"/>
              </a:p>
            </p:txBody>
          </p:sp>
          <p:sp>
            <p:nvSpPr>
              <p:cNvPr id="38" name="Freeform 88"/>
              <p:cNvSpPr>
                <a:spLocks/>
              </p:cNvSpPr>
              <p:nvPr/>
            </p:nvSpPr>
            <p:spPr bwMode="auto">
              <a:xfrm>
                <a:off x="2988" y="2152"/>
                <a:ext cx="659" cy="254"/>
              </a:xfrm>
              <a:custGeom>
                <a:avLst/>
                <a:gdLst>
                  <a:gd name="T0" fmla="*/ 0 w 8744"/>
                  <a:gd name="T1" fmla="*/ 42 h 3368"/>
                  <a:gd name="T2" fmla="*/ 42 w 8744"/>
                  <a:gd name="T3" fmla="*/ 0 h 3368"/>
                  <a:gd name="T4" fmla="*/ 617 w 8744"/>
                  <a:gd name="T5" fmla="*/ 0 h 3368"/>
                  <a:gd name="T6" fmla="*/ 659 w 8744"/>
                  <a:gd name="T7" fmla="*/ 42 h 3368"/>
                  <a:gd name="T8" fmla="*/ 659 w 8744"/>
                  <a:gd name="T9" fmla="*/ 212 h 3368"/>
                  <a:gd name="T10" fmla="*/ 617 w 8744"/>
                  <a:gd name="T11" fmla="*/ 254 h 3368"/>
                  <a:gd name="T12" fmla="*/ 42 w 8744"/>
                  <a:gd name="T13" fmla="*/ 254 h 3368"/>
                  <a:gd name="T14" fmla="*/ 0 w 8744"/>
                  <a:gd name="T15" fmla="*/ 212 h 3368"/>
                  <a:gd name="T16" fmla="*/ 0 w 8744"/>
                  <a:gd name="T17" fmla="*/ 42 h 3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44" h="3368">
                    <a:moveTo>
                      <a:pt x="0" y="562"/>
                    </a:moveTo>
                    <a:cubicBezTo>
                      <a:pt x="0" y="252"/>
                      <a:pt x="252" y="0"/>
                      <a:pt x="562" y="0"/>
                    </a:cubicBezTo>
                    <a:lnTo>
                      <a:pt x="8183" y="0"/>
                    </a:lnTo>
                    <a:cubicBezTo>
                      <a:pt x="8493" y="0"/>
                      <a:pt x="8744" y="252"/>
                      <a:pt x="8744" y="562"/>
                    </a:cubicBezTo>
                    <a:lnTo>
                      <a:pt x="8744" y="2807"/>
                    </a:lnTo>
                    <a:cubicBezTo>
                      <a:pt x="8744" y="3117"/>
                      <a:pt x="8493" y="3368"/>
                      <a:pt x="8183" y="3368"/>
                    </a:cubicBezTo>
                    <a:lnTo>
                      <a:pt x="562" y="3368"/>
                    </a:lnTo>
                    <a:cubicBezTo>
                      <a:pt x="252" y="3368"/>
                      <a:pt x="0" y="3117"/>
                      <a:pt x="0" y="2807"/>
                    </a:cubicBezTo>
                    <a:lnTo>
                      <a:pt x="0" y="562"/>
                    </a:lnTo>
                    <a:close/>
                  </a:path>
                </a:pathLst>
              </a:custGeom>
              <a:noFill/>
              <a:ln w="6350" cap="flat">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Rectangle 89"/>
              <p:cNvSpPr>
                <a:spLocks noChangeArrowheads="1"/>
              </p:cNvSpPr>
              <p:nvPr/>
            </p:nvSpPr>
            <p:spPr bwMode="auto">
              <a:xfrm>
                <a:off x="3241" y="2169"/>
                <a:ext cx="23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rgbClr val="000000"/>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rgbClr val="000000"/>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rgbClr val="000000"/>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5pPr>
                <a:lvl6pPr marL="25146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6pPr>
                <a:lvl7pPr marL="29718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7pPr>
                <a:lvl8pPr marL="34290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8pPr>
                <a:lvl9pPr marL="38862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9pPr>
              </a:lstStyle>
              <a:p>
                <a:pPr defTabSz="914400" eaLnBrk="1" hangingPunct="1">
                  <a:spcBef>
                    <a:spcPct val="0"/>
                  </a:spcBef>
                  <a:buFontTx/>
                  <a:buNone/>
                </a:pPr>
                <a:r>
                  <a:rPr lang="en-US" altLang="en-US" sz="1100" b="1">
                    <a:solidFill>
                      <a:srgbClr val="FFFFFF"/>
                    </a:solidFill>
                    <a:cs typeface="Arial" pitchFamily="34" charset="0"/>
                  </a:rPr>
                  <a:t>Risk </a:t>
                </a:r>
                <a:endParaRPr lang="en-US" altLang="en-US" sz="1800">
                  <a:solidFill>
                    <a:schemeClr val="tx1"/>
                  </a:solidFill>
                  <a:latin typeface="Arial" pitchFamily="34" charset="0"/>
                  <a:cs typeface="Arial" pitchFamily="34" charset="0"/>
                </a:endParaRPr>
              </a:p>
            </p:txBody>
          </p:sp>
          <p:sp>
            <p:nvSpPr>
              <p:cNvPr id="40" name="Rectangle 90"/>
              <p:cNvSpPr>
                <a:spLocks noChangeArrowheads="1"/>
              </p:cNvSpPr>
              <p:nvPr/>
            </p:nvSpPr>
            <p:spPr bwMode="auto">
              <a:xfrm>
                <a:off x="3079" y="2278"/>
                <a:ext cx="55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rgbClr val="000000"/>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rgbClr val="000000"/>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rgbClr val="000000"/>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5pPr>
                <a:lvl6pPr marL="25146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6pPr>
                <a:lvl7pPr marL="29718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7pPr>
                <a:lvl8pPr marL="34290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8pPr>
                <a:lvl9pPr marL="38862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9pPr>
              </a:lstStyle>
              <a:p>
                <a:pPr defTabSz="914400" eaLnBrk="1" hangingPunct="1">
                  <a:spcBef>
                    <a:spcPct val="0"/>
                  </a:spcBef>
                  <a:buFontTx/>
                  <a:buNone/>
                </a:pPr>
                <a:r>
                  <a:rPr lang="en-US" altLang="en-US" sz="1100" b="1">
                    <a:solidFill>
                      <a:srgbClr val="FFFFFF"/>
                    </a:solidFill>
                    <a:cs typeface="Arial" pitchFamily="34" charset="0"/>
                  </a:rPr>
                  <a:t>Assessments</a:t>
                </a:r>
                <a:endParaRPr lang="en-US" altLang="en-US" sz="1800">
                  <a:solidFill>
                    <a:schemeClr val="tx1"/>
                  </a:solidFill>
                  <a:latin typeface="Arial" pitchFamily="34" charset="0"/>
                  <a:cs typeface="Arial" pitchFamily="34" charset="0"/>
                </a:endParaRPr>
              </a:p>
            </p:txBody>
          </p:sp>
          <p:pic>
            <p:nvPicPr>
              <p:cNvPr id="41" name="Picture 9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7" y="2522"/>
                <a:ext cx="879"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27" y="2522"/>
                <a:ext cx="879"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93"/>
              <p:cNvSpPr>
                <a:spLocks noChangeArrowheads="1"/>
              </p:cNvSpPr>
              <p:nvPr/>
            </p:nvSpPr>
            <p:spPr bwMode="auto">
              <a:xfrm>
                <a:off x="1545" y="2531"/>
                <a:ext cx="842" cy="6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44" name="Rectangle 94"/>
              <p:cNvSpPr>
                <a:spLocks noChangeArrowheads="1"/>
              </p:cNvSpPr>
              <p:nvPr/>
            </p:nvSpPr>
            <p:spPr bwMode="auto">
              <a:xfrm>
                <a:off x="1545" y="2531"/>
                <a:ext cx="842" cy="682"/>
              </a:xfrm>
              <a:prstGeom prst="rect">
                <a:avLst/>
              </a:prstGeom>
              <a:noFill/>
              <a:ln w="6350">
                <a:solidFill>
                  <a:srgbClr val="4A7EB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pic>
            <p:nvPicPr>
              <p:cNvPr id="45" name="Picture 9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19" y="2567"/>
                <a:ext cx="69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9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19" y="2567"/>
                <a:ext cx="69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9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07" y="2614"/>
                <a:ext cx="31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9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07" y="2614"/>
                <a:ext cx="31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Freeform 99"/>
              <p:cNvSpPr>
                <a:spLocks/>
              </p:cNvSpPr>
              <p:nvPr/>
            </p:nvSpPr>
            <p:spPr bwMode="auto">
              <a:xfrm>
                <a:off x="1638" y="2577"/>
                <a:ext cx="656" cy="254"/>
              </a:xfrm>
              <a:custGeom>
                <a:avLst/>
                <a:gdLst>
                  <a:gd name="T0" fmla="*/ 0 w 8712"/>
                  <a:gd name="T1" fmla="*/ 42 h 3376"/>
                  <a:gd name="T2" fmla="*/ 42 w 8712"/>
                  <a:gd name="T3" fmla="*/ 0 h 3376"/>
                  <a:gd name="T4" fmla="*/ 614 w 8712"/>
                  <a:gd name="T5" fmla="*/ 0 h 3376"/>
                  <a:gd name="T6" fmla="*/ 656 w 8712"/>
                  <a:gd name="T7" fmla="*/ 42 h 3376"/>
                  <a:gd name="T8" fmla="*/ 656 w 8712"/>
                  <a:gd name="T9" fmla="*/ 212 h 3376"/>
                  <a:gd name="T10" fmla="*/ 614 w 8712"/>
                  <a:gd name="T11" fmla="*/ 254 h 3376"/>
                  <a:gd name="T12" fmla="*/ 42 w 8712"/>
                  <a:gd name="T13" fmla="*/ 254 h 3376"/>
                  <a:gd name="T14" fmla="*/ 0 w 8712"/>
                  <a:gd name="T15" fmla="*/ 212 h 3376"/>
                  <a:gd name="T16" fmla="*/ 0 w 8712"/>
                  <a:gd name="T17" fmla="*/ 42 h 3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12" h="3376">
                    <a:moveTo>
                      <a:pt x="0" y="563"/>
                    </a:moveTo>
                    <a:cubicBezTo>
                      <a:pt x="0" y="252"/>
                      <a:pt x="252" y="0"/>
                      <a:pt x="563" y="0"/>
                    </a:cubicBezTo>
                    <a:lnTo>
                      <a:pt x="8150" y="0"/>
                    </a:lnTo>
                    <a:cubicBezTo>
                      <a:pt x="8461" y="0"/>
                      <a:pt x="8712" y="252"/>
                      <a:pt x="8712" y="563"/>
                    </a:cubicBezTo>
                    <a:lnTo>
                      <a:pt x="8712" y="2814"/>
                    </a:lnTo>
                    <a:cubicBezTo>
                      <a:pt x="8712" y="3125"/>
                      <a:pt x="8461" y="3376"/>
                      <a:pt x="8150" y="3376"/>
                    </a:cubicBezTo>
                    <a:lnTo>
                      <a:pt x="563" y="3376"/>
                    </a:lnTo>
                    <a:cubicBezTo>
                      <a:pt x="252" y="3376"/>
                      <a:pt x="0" y="3125"/>
                      <a:pt x="0" y="2814"/>
                    </a:cubicBezTo>
                    <a:lnTo>
                      <a:pt x="0" y="563"/>
                    </a:lnTo>
                    <a:close/>
                  </a:path>
                </a:pathLst>
              </a:custGeom>
              <a:solidFill>
                <a:srgbClr val="1F497D"/>
              </a:solidFill>
              <a:ln w="0">
                <a:solidFill>
                  <a:srgbClr val="000000"/>
                </a:solidFill>
                <a:prstDash val="solid"/>
                <a:round/>
                <a:headEnd/>
                <a:tailEnd/>
              </a:ln>
            </p:spPr>
            <p:txBody>
              <a:bodyPr/>
              <a:lstStyle/>
              <a:p>
                <a:endParaRPr lang="en-US"/>
              </a:p>
            </p:txBody>
          </p:sp>
          <p:sp>
            <p:nvSpPr>
              <p:cNvPr id="50" name="Freeform 100"/>
              <p:cNvSpPr>
                <a:spLocks/>
              </p:cNvSpPr>
              <p:nvPr/>
            </p:nvSpPr>
            <p:spPr bwMode="auto">
              <a:xfrm>
                <a:off x="1638" y="2577"/>
                <a:ext cx="656" cy="254"/>
              </a:xfrm>
              <a:custGeom>
                <a:avLst/>
                <a:gdLst>
                  <a:gd name="T0" fmla="*/ 0 w 8712"/>
                  <a:gd name="T1" fmla="*/ 42 h 3376"/>
                  <a:gd name="T2" fmla="*/ 42 w 8712"/>
                  <a:gd name="T3" fmla="*/ 0 h 3376"/>
                  <a:gd name="T4" fmla="*/ 614 w 8712"/>
                  <a:gd name="T5" fmla="*/ 0 h 3376"/>
                  <a:gd name="T6" fmla="*/ 656 w 8712"/>
                  <a:gd name="T7" fmla="*/ 42 h 3376"/>
                  <a:gd name="T8" fmla="*/ 656 w 8712"/>
                  <a:gd name="T9" fmla="*/ 212 h 3376"/>
                  <a:gd name="T10" fmla="*/ 614 w 8712"/>
                  <a:gd name="T11" fmla="*/ 254 h 3376"/>
                  <a:gd name="T12" fmla="*/ 42 w 8712"/>
                  <a:gd name="T13" fmla="*/ 254 h 3376"/>
                  <a:gd name="T14" fmla="*/ 0 w 8712"/>
                  <a:gd name="T15" fmla="*/ 212 h 3376"/>
                  <a:gd name="T16" fmla="*/ 0 w 8712"/>
                  <a:gd name="T17" fmla="*/ 42 h 3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12" h="3376">
                    <a:moveTo>
                      <a:pt x="0" y="563"/>
                    </a:moveTo>
                    <a:cubicBezTo>
                      <a:pt x="0" y="252"/>
                      <a:pt x="252" y="0"/>
                      <a:pt x="563" y="0"/>
                    </a:cubicBezTo>
                    <a:lnTo>
                      <a:pt x="8150" y="0"/>
                    </a:lnTo>
                    <a:cubicBezTo>
                      <a:pt x="8461" y="0"/>
                      <a:pt x="8712" y="252"/>
                      <a:pt x="8712" y="563"/>
                    </a:cubicBezTo>
                    <a:lnTo>
                      <a:pt x="8712" y="2814"/>
                    </a:lnTo>
                    <a:cubicBezTo>
                      <a:pt x="8712" y="3125"/>
                      <a:pt x="8461" y="3376"/>
                      <a:pt x="8150" y="3376"/>
                    </a:cubicBezTo>
                    <a:lnTo>
                      <a:pt x="563" y="3376"/>
                    </a:lnTo>
                    <a:cubicBezTo>
                      <a:pt x="252" y="3376"/>
                      <a:pt x="0" y="3125"/>
                      <a:pt x="0" y="2814"/>
                    </a:cubicBezTo>
                    <a:lnTo>
                      <a:pt x="0" y="563"/>
                    </a:lnTo>
                    <a:close/>
                  </a:path>
                </a:pathLst>
              </a:custGeom>
              <a:noFill/>
              <a:ln w="6350" cap="flat">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Rectangle 101"/>
              <p:cNvSpPr>
                <a:spLocks noChangeArrowheads="1"/>
              </p:cNvSpPr>
              <p:nvPr/>
            </p:nvSpPr>
            <p:spPr bwMode="auto">
              <a:xfrm>
                <a:off x="1878" y="2648"/>
                <a:ext cx="23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rgbClr val="000000"/>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rgbClr val="000000"/>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rgbClr val="000000"/>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5pPr>
                <a:lvl6pPr marL="25146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6pPr>
                <a:lvl7pPr marL="29718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7pPr>
                <a:lvl8pPr marL="34290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8pPr>
                <a:lvl9pPr marL="38862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9pPr>
              </a:lstStyle>
              <a:p>
                <a:pPr defTabSz="914400" eaLnBrk="1" hangingPunct="1">
                  <a:spcBef>
                    <a:spcPct val="0"/>
                  </a:spcBef>
                  <a:buFontTx/>
                  <a:buNone/>
                </a:pPr>
                <a:r>
                  <a:rPr lang="en-US" altLang="en-US" sz="1100" b="1">
                    <a:solidFill>
                      <a:srgbClr val="FFFFFF"/>
                    </a:solidFill>
                    <a:cs typeface="Arial" pitchFamily="34" charset="0"/>
                  </a:rPr>
                  <a:t>Data</a:t>
                </a:r>
                <a:endParaRPr lang="en-US" altLang="en-US" sz="1800">
                  <a:solidFill>
                    <a:schemeClr val="tx1"/>
                  </a:solidFill>
                  <a:latin typeface="Arial" pitchFamily="34" charset="0"/>
                  <a:cs typeface="Arial" pitchFamily="34" charset="0"/>
                </a:endParaRPr>
              </a:p>
            </p:txBody>
          </p:sp>
          <p:sp>
            <p:nvSpPr>
              <p:cNvPr id="52" name="Rectangle 109"/>
              <p:cNvSpPr>
                <a:spLocks noChangeArrowheads="1"/>
              </p:cNvSpPr>
              <p:nvPr/>
            </p:nvSpPr>
            <p:spPr bwMode="auto">
              <a:xfrm>
                <a:off x="1745" y="3023"/>
                <a:ext cx="51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rgbClr val="000000"/>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rgbClr val="000000"/>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rgbClr val="000000"/>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5pPr>
                <a:lvl6pPr marL="25146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6pPr>
                <a:lvl7pPr marL="29718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7pPr>
                <a:lvl8pPr marL="34290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8pPr>
                <a:lvl9pPr marL="38862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9pPr>
              </a:lstStyle>
              <a:p>
                <a:pPr defTabSz="914400" eaLnBrk="1" hangingPunct="1">
                  <a:spcBef>
                    <a:spcPct val="0"/>
                  </a:spcBef>
                  <a:buFontTx/>
                  <a:buNone/>
                </a:pPr>
                <a:r>
                  <a:rPr lang="en-US" altLang="en-US" sz="1100" b="1">
                    <a:solidFill>
                      <a:srgbClr val="FFFFFF"/>
                    </a:solidFill>
                    <a:cs typeface="Arial" pitchFamily="34" charset="0"/>
                  </a:rPr>
                  <a:t>Assessment</a:t>
                </a:r>
                <a:endParaRPr lang="en-US" altLang="en-US" sz="1800">
                  <a:solidFill>
                    <a:schemeClr val="tx1"/>
                  </a:solidFill>
                  <a:latin typeface="Arial" pitchFamily="34" charset="0"/>
                  <a:cs typeface="Arial" pitchFamily="34" charset="0"/>
                </a:endParaRPr>
              </a:p>
            </p:txBody>
          </p:sp>
          <p:pic>
            <p:nvPicPr>
              <p:cNvPr id="53" name="Picture 11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47" y="2522"/>
                <a:ext cx="1532"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1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547" y="2522"/>
                <a:ext cx="1532"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112"/>
              <p:cNvSpPr>
                <a:spLocks noChangeArrowheads="1"/>
              </p:cNvSpPr>
              <p:nvPr/>
            </p:nvSpPr>
            <p:spPr bwMode="auto">
              <a:xfrm>
                <a:off x="2565" y="2531"/>
                <a:ext cx="1495" cy="6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56" name="Rectangle 113"/>
              <p:cNvSpPr>
                <a:spLocks noChangeArrowheads="1"/>
              </p:cNvSpPr>
              <p:nvPr/>
            </p:nvSpPr>
            <p:spPr bwMode="auto">
              <a:xfrm>
                <a:off x="2565" y="2531"/>
                <a:ext cx="1495" cy="682"/>
              </a:xfrm>
              <a:prstGeom prst="rect">
                <a:avLst/>
              </a:prstGeom>
              <a:noFill/>
              <a:ln w="6350">
                <a:solidFill>
                  <a:srgbClr val="4A7EB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pic>
            <p:nvPicPr>
              <p:cNvPr id="57" name="Picture 11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620" y="2575"/>
                <a:ext cx="69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2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27" y="2575"/>
                <a:ext cx="6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2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327" y="2575"/>
                <a:ext cx="6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2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352" y="2622"/>
                <a:ext cx="62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24"/>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352" y="2622"/>
                <a:ext cx="62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25"/>
              <p:cNvSpPr>
                <a:spLocks/>
              </p:cNvSpPr>
              <p:nvPr/>
            </p:nvSpPr>
            <p:spPr bwMode="auto">
              <a:xfrm>
                <a:off x="3345" y="2585"/>
                <a:ext cx="639" cy="253"/>
              </a:xfrm>
              <a:custGeom>
                <a:avLst/>
                <a:gdLst>
                  <a:gd name="T0" fmla="*/ 0 w 8480"/>
                  <a:gd name="T1" fmla="*/ 42 h 3368"/>
                  <a:gd name="T2" fmla="*/ 42 w 8480"/>
                  <a:gd name="T3" fmla="*/ 0 h 3368"/>
                  <a:gd name="T4" fmla="*/ 597 w 8480"/>
                  <a:gd name="T5" fmla="*/ 0 h 3368"/>
                  <a:gd name="T6" fmla="*/ 639 w 8480"/>
                  <a:gd name="T7" fmla="*/ 42 h 3368"/>
                  <a:gd name="T8" fmla="*/ 639 w 8480"/>
                  <a:gd name="T9" fmla="*/ 211 h 3368"/>
                  <a:gd name="T10" fmla="*/ 597 w 8480"/>
                  <a:gd name="T11" fmla="*/ 253 h 3368"/>
                  <a:gd name="T12" fmla="*/ 42 w 8480"/>
                  <a:gd name="T13" fmla="*/ 253 h 3368"/>
                  <a:gd name="T14" fmla="*/ 0 w 8480"/>
                  <a:gd name="T15" fmla="*/ 211 h 3368"/>
                  <a:gd name="T16" fmla="*/ 0 w 8480"/>
                  <a:gd name="T17" fmla="*/ 42 h 3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80" h="3368">
                    <a:moveTo>
                      <a:pt x="0" y="562"/>
                    </a:moveTo>
                    <a:cubicBezTo>
                      <a:pt x="0" y="252"/>
                      <a:pt x="252" y="0"/>
                      <a:pt x="562" y="0"/>
                    </a:cubicBezTo>
                    <a:lnTo>
                      <a:pt x="7919" y="0"/>
                    </a:lnTo>
                    <a:cubicBezTo>
                      <a:pt x="8229" y="0"/>
                      <a:pt x="8480" y="252"/>
                      <a:pt x="8480" y="562"/>
                    </a:cubicBezTo>
                    <a:lnTo>
                      <a:pt x="8480" y="2807"/>
                    </a:lnTo>
                    <a:cubicBezTo>
                      <a:pt x="8480" y="3117"/>
                      <a:pt x="8229" y="3368"/>
                      <a:pt x="7919" y="3368"/>
                    </a:cubicBezTo>
                    <a:lnTo>
                      <a:pt x="562" y="3368"/>
                    </a:lnTo>
                    <a:cubicBezTo>
                      <a:pt x="252" y="3368"/>
                      <a:pt x="0" y="3117"/>
                      <a:pt x="0" y="2807"/>
                    </a:cubicBezTo>
                    <a:lnTo>
                      <a:pt x="0" y="562"/>
                    </a:lnTo>
                    <a:close/>
                  </a:path>
                </a:pathLst>
              </a:custGeom>
              <a:solidFill>
                <a:srgbClr val="1F497D"/>
              </a:solidFill>
              <a:ln w="0">
                <a:solidFill>
                  <a:srgbClr val="000000"/>
                </a:solidFill>
                <a:prstDash val="solid"/>
                <a:round/>
                <a:headEnd/>
                <a:tailEnd/>
              </a:ln>
            </p:spPr>
            <p:txBody>
              <a:bodyPr/>
              <a:lstStyle/>
              <a:p>
                <a:endParaRPr lang="en-US"/>
              </a:p>
            </p:txBody>
          </p:sp>
          <p:sp>
            <p:nvSpPr>
              <p:cNvPr id="63" name="Freeform 126"/>
              <p:cNvSpPr>
                <a:spLocks/>
              </p:cNvSpPr>
              <p:nvPr/>
            </p:nvSpPr>
            <p:spPr bwMode="auto">
              <a:xfrm>
                <a:off x="3345" y="2584"/>
                <a:ext cx="639" cy="254"/>
              </a:xfrm>
              <a:custGeom>
                <a:avLst/>
                <a:gdLst>
                  <a:gd name="T0" fmla="*/ 0 w 8480"/>
                  <a:gd name="T1" fmla="*/ 42 h 3368"/>
                  <a:gd name="T2" fmla="*/ 42 w 8480"/>
                  <a:gd name="T3" fmla="*/ 0 h 3368"/>
                  <a:gd name="T4" fmla="*/ 597 w 8480"/>
                  <a:gd name="T5" fmla="*/ 0 h 3368"/>
                  <a:gd name="T6" fmla="*/ 639 w 8480"/>
                  <a:gd name="T7" fmla="*/ 42 h 3368"/>
                  <a:gd name="T8" fmla="*/ 639 w 8480"/>
                  <a:gd name="T9" fmla="*/ 212 h 3368"/>
                  <a:gd name="T10" fmla="*/ 597 w 8480"/>
                  <a:gd name="T11" fmla="*/ 254 h 3368"/>
                  <a:gd name="T12" fmla="*/ 42 w 8480"/>
                  <a:gd name="T13" fmla="*/ 254 h 3368"/>
                  <a:gd name="T14" fmla="*/ 0 w 8480"/>
                  <a:gd name="T15" fmla="*/ 212 h 3368"/>
                  <a:gd name="T16" fmla="*/ 0 w 8480"/>
                  <a:gd name="T17" fmla="*/ 42 h 3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80" h="3368">
                    <a:moveTo>
                      <a:pt x="0" y="562"/>
                    </a:moveTo>
                    <a:cubicBezTo>
                      <a:pt x="0" y="252"/>
                      <a:pt x="252" y="0"/>
                      <a:pt x="562" y="0"/>
                    </a:cubicBezTo>
                    <a:lnTo>
                      <a:pt x="7919" y="0"/>
                    </a:lnTo>
                    <a:cubicBezTo>
                      <a:pt x="8229" y="0"/>
                      <a:pt x="8480" y="252"/>
                      <a:pt x="8480" y="562"/>
                    </a:cubicBezTo>
                    <a:lnTo>
                      <a:pt x="8480" y="2807"/>
                    </a:lnTo>
                    <a:cubicBezTo>
                      <a:pt x="8480" y="3117"/>
                      <a:pt x="8229" y="3368"/>
                      <a:pt x="7919" y="3368"/>
                    </a:cubicBezTo>
                    <a:lnTo>
                      <a:pt x="562" y="3368"/>
                    </a:lnTo>
                    <a:cubicBezTo>
                      <a:pt x="252" y="3368"/>
                      <a:pt x="0" y="3117"/>
                      <a:pt x="0" y="2807"/>
                    </a:cubicBezTo>
                    <a:lnTo>
                      <a:pt x="0" y="562"/>
                    </a:lnTo>
                    <a:close/>
                  </a:path>
                </a:pathLst>
              </a:custGeom>
              <a:noFill/>
              <a:ln w="6350" cap="flat">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Rectangle 127"/>
              <p:cNvSpPr>
                <a:spLocks noChangeArrowheads="1"/>
              </p:cNvSpPr>
              <p:nvPr/>
            </p:nvSpPr>
            <p:spPr bwMode="auto">
              <a:xfrm>
                <a:off x="3423" y="2656"/>
                <a:ext cx="564"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rgbClr val="000000"/>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rgbClr val="000000"/>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rgbClr val="000000"/>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5pPr>
                <a:lvl6pPr marL="25146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6pPr>
                <a:lvl7pPr marL="29718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7pPr>
                <a:lvl8pPr marL="34290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8pPr>
                <a:lvl9pPr marL="38862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9pPr>
              </a:lstStyle>
              <a:p>
                <a:pPr defTabSz="914400" eaLnBrk="1" hangingPunct="1">
                  <a:spcBef>
                    <a:spcPct val="0"/>
                  </a:spcBef>
                  <a:buFontTx/>
                  <a:buNone/>
                </a:pPr>
                <a:r>
                  <a:rPr lang="en-US" altLang="en-US" sz="1100" b="1">
                    <a:solidFill>
                      <a:srgbClr val="FFFFFF"/>
                    </a:solidFill>
                    <a:cs typeface="Arial" pitchFamily="34" charset="0"/>
                  </a:rPr>
                  <a:t>Qualification</a:t>
                </a:r>
                <a:endParaRPr lang="en-US" altLang="en-US" sz="1800">
                  <a:solidFill>
                    <a:schemeClr val="tx1"/>
                  </a:solidFill>
                  <a:latin typeface="Arial" pitchFamily="34" charset="0"/>
                  <a:cs typeface="Arial" pitchFamily="34" charset="0"/>
                </a:endParaRPr>
              </a:p>
            </p:txBody>
          </p:sp>
          <p:pic>
            <p:nvPicPr>
              <p:cNvPr id="65" name="Picture 128"/>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327" y="2883"/>
                <a:ext cx="6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29"/>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327" y="2883"/>
                <a:ext cx="6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30"/>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381" y="2930"/>
                <a:ext cx="56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31"/>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381" y="2930"/>
                <a:ext cx="56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132"/>
              <p:cNvSpPr>
                <a:spLocks/>
              </p:cNvSpPr>
              <p:nvPr/>
            </p:nvSpPr>
            <p:spPr bwMode="auto">
              <a:xfrm>
                <a:off x="3345" y="2892"/>
                <a:ext cx="639" cy="254"/>
              </a:xfrm>
              <a:custGeom>
                <a:avLst/>
                <a:gdLst>
                  <a:gd name="T0" fmla="*/ 0 w 8480"/>
                  <a:gd name="T1" fmla="*/ 42 h 3376"/>
                  <a:gd name="T2" fmla="*/ 42 w 8480"/>
                  <a:gd name="T3" fmla="*/ 0 h 3376"/>
                  <a:gd name="T4" fmla="*/ 597 w 8480"/>
                  <a:gd name="T5" fmla="*/ 0 h 3376"/>
                  <a:gd name="T6" fmla="*/ 639 w 8480"/>
                  <a:gd name="T7" fmla="*/ 42 h 3376"/>
                  <a:gd name="T8" fmla="*/ 639 w 8480"/>
                  <a:gd name="T9" fmla="*/ 212 h 3376"/>
                  <a:gd name="T10" fmla="*/ 597 w 8480"/>
                  <a:gd name="T11" fmla="*/ 254 h 3376"/>
                  <a:gd name="T12" fmla="*/ 42 w 8480"/>
                  <a:gd name="T13" fmla="*/ 254 h 3376"/>
                  <a:gd name="T14" fmla="*/ 0 w 8480"/>
                  <a:gd name="T15" fmla="*/ 212 h 3376"/>
                  <a:gd name="T16" fmla="*/ 0 w 8480"/>
                  <a:gd name="T17" fmla="*/ 42 h 3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80" h="3376">
                    <a:moveTo>
                      <a:pt x="0" y="563"/>
                    </a:moveTo>
                    <a:cubicBezTo>
                      <a:pt x="0" y="252"/>
                      <a:pt x="252" y="0"/>
                      <a:pt x="563" y="0"/>
                    </a:cubicBezTo>
                    <a:lnTo>
                      <a:pt x="7918" y="0"/>
                    </a:lnTo>
                    <a:cubicBezTo>
                      <a:pt x="8229" y="0"/>
                      <a:pt x="8480" y="252"/>
                      <a:pt x="8480" y="563"/>
                    </a:cubicBezTo>
                    <a:lnTo>
                      <a:pt x="8480" y="2814"/>
                    </a:lnTo>
                    <a:cubicBezTo>
                      <a:pt x="8480" y="3125"/>
                      <a:pt x="8229" y="3376"/>
                      <a:pt x="7918" y="3376"/>
                    </a:cubicBezTo>
                    <a:lnTo>
                      <a:pt x="563" y="3376"/>
                    </a:lnTo>
                    <a:cubicBezTo>
                      <a:pt x="252" y="3376"/>
                      <a:pt x="0" y="3125"/>
                      <a:pt x="0" y="2814"/>
                    </a:cubicBezTo>
                    <a:lnTo>
                      <a:pt x="0" y="563"/>
                    </a:lnTo>
                    <a:close/>
                  </a:path>
                </a:pathLst>
              </a:custGeom>
              <a:solidFill>
                <a:srgbClr val="1F497D"/>
              </a:solidFill>
              <a:ln w="0">
                <a:solidFill>
                  <a:srgbClr val="000000"/>
                </a:solidFill>
                <a:prstDash val="solid"/>
                <a:round/>
                <a:headEnd/>
                <a:tailEnd/>
              </a:ln>
            </p:spPr>
            <p:txBody>
              <a:bodyPr/>
              <a:lstStyle/>
              <a:p>
                <a:endParaRPr lang="en-US"/>
              </a:p>
            </p:txBody>
          </p:sp>
          <p:sp>
            <p:nvSpPr>
              <p:cNvPr id="70" name="Freeform 133"/>
              <p:cNvSpPr>
                <a:spLocks/>
              </p:cNvSpPr>
              <p:nvPr/>
            </p:nvSpPr>
            <p:spPr bwMode="auto">
              <a:xfrm>
                <a:off x="3345" y="2892"/>
                <a:ext cx="639" cy="254"/>
              </a:xfrm>
              <a:custGeom>
                <a:avLst/>
                <a:gdLst>
                  <a:gd name="T0" fmla="*/ 0 w 8480"/>
                  <a:gd name="T1" fmla="*/ 42 h 3376"/>
                  <a:gd name="T2" fmla="*/ 42 w 8480"/>
                  <a:gd name="T3" fmla="*/ 0 h 3376"/>
                  <a:gd name="T4" fmla="*/ 597 w 8480"/>
                  <a:gd name="T5" fmla="*/ 0 h 3376"/>
                  <a:gd name="T6" fmla="*/ 639 w 8480"/>
                  <a:gd name="T7" fmla="*/ 42 h 3376"/>
                  <a:gd name="T8" fmla="*/ 639 w 8480"/>
                  <a:gd name="T9" fmla="*/ 212 h 3376"/>
                  <a:gd name="T10" fmla="*/ 597 w 8480"/>
                  <a:gd name="T11" fmla="*/ 254 h 3376"/>
                  <a:gd name="T12" fmla="*/ 42 w 8480"/>
                  <a:gd name="T13" fmla="*/ 254 h 3376"/>
                  <a:gd name="T14" fmla="*/ 0 w 8480"/>
                  <a:gd name="T15" fmla="*/ 212 h 3376"/>
                  <a:gd name="T16" fmla="*/ 0 w 8480"/>
                  <a:gd name="T17" fmla="*/ 42 h 3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80" h="3376">
                    <a:moveTo>
                      <a:pt x="0" y="563"/>
                    </a:moveTo>
                    <a:cubicBezTo>
                      <a:pt x="0" y="252"/>
                      <a:pt x="252" y="0"/>
                      <a:pt x="563" y="0"/>
                    </a:cubicBezTo>
                    <a:lnTo>
                      <a:pt x="7918" y="0"/>
                    </a:lnTo>
                    <a:cubicBezTo>
                      <a:pt x="8229" y="0"/>
                      <a:pt x="8480" y="252"/>
                      <a:pt x="8480" y="563"/>
                    </a:cubicBezTo>
                    <a:lnTo>
                      <a:pt x="8480" y="2814"/>
                    </a:lnTo>
                    <a:cubicBezTo>
                      <a:pt x="8480" y="3125"/>
                      <a:pt x="8229" y="3376"/>
                      <a:pt x="7918" y="3376"/>
                    </a:cubicBezTo>
                    <a:lnTo>
                      <a:pt x="563" y="3376"/>
                    </a:lnTo>
                    <a:cubicBezTo>
                      <a:pt x="252" y="3376"/>
                      <a:pt x="0" y="3125"/>
                      <a:pt x="0" y="2814"/>
                    </a:cubicBezTo>
                    <a:lnTo>
                      <a:pt x="0" y="563"/>
                    </a:lnTo>
                    <a:close/>
                  </a:path>
                </a:pathLst>
              </a:custGeom>
              <a:noFill/>
              <a:ln w="6350" cap="flat">
                <a:solidFill>
                  <a:srgbClr val="1F497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Rectangle 134"/>
              <p:cNvSpPr>
                <a:spLocks noChangeArrowheads="1"/>
              </p:cNvSpPr>
              <p:nvPr/>
            </p:nvSpPr>
            <p:spPr bwMode="auto">
              <a:xfrm>
                <a:off x="3452" y="2964"/>
                <a:ext cx="50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rgbClr val="000000"/>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rgbClr val="000000"/>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rgbClr val="000000"/>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5pPr>
                <a:lvl6pPr marL="25146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6pPr>
                <a:lvl7pPr marL="29718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7pPr>
                <a:lvl8pPr marL="34290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8pPr>
                <a:lvl9pPr marL="38862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9pPr>
              </a:lstStyle>
              <a:p>
                <a:pPr defTabSz="914400" eaLnBrk="1" hangingPunct="1">
                  <a:spcBef>
                    <a:spcPct val="0"/>
                  </a:spcBef>
                  <a:buFontTx/>
                  <a:buNone/>
                </a:pPr>
                <a:r>
                  <a:rPr lang="en-US" altLang="en-US" sz="1100" b="1">
                    <a:solidFill>
                      <a:srgbClr val="FFFFFF"/>
                    </a:solidFill>
                    <a:cs typeface="Arial" pitchFamily="34" charset="0"/>
                  </a:rPr>
                  <a:t>Monitoring</a:t>
                </a:r>
                <a:endParaRPr lang="en-US" altLang="en-US" sz="1800">
                  <a:solidFill>
                    <a:schemeClr val="tx1"/>
                  </a:solidFill>
                  <a:latin typeface="Arial" pitchFamily="34" charset="0"/>
                  <a:cs typeface="Arial" pitchFamily="34" charset="0"/>
                </a:endParaRPr>
              </a:p>
            </p:txBody>
          </p:sp>
          <p:pic>
            <p:nvPicPr>
              <p:cNvPr id="72" name="Picture 135"/>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620" y="2883"/>
                <a:ext cx="69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37"/>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667" y="2930"/>
                <a:ext cx="59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141"/>
              <p:cNvSpPr>
                <a:spLocks noChangeArrowheads="1"/>
              </p:cNvSpPr>
              <p:nvPr/>
            </p:nvSpPr>
            <p:spPr bwMode="auto">
              <a:xfrm>
                <a:off x="2737" y="2964"/>
                <a:ext cx="53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rgbClr val="000000"/>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rgbClr val="000000"/>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rgbClr val="000000"/>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5pPr>
                <a:lvl6pPr marL="25146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6pPr>
                <a:lvl7pPr marL="29718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7pPr>
                <a:lvl8pPr marL="34290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8pPr>
                <a:lvl9pPr marL="3886200" indent="-2286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9pPr>
              </a:lstStyle>
              <a:p>
                <a:pPr defTabSz="914400" eaLnBrk="1" hangingPunct="1">
                  <a:spcBef>
                    <a:spcPct val="0"/>
                  </a:spcBef>
                  <a:buFontTx/>
                  <a:buNone/>
                </a:pPr>
                <a:r>
                  <a:rPr lang="en-US" altLang="en-US" sz="1100" b="1">
                    <a:solidFill>
                      <a:srgbClr val="FFFFFF"/>
                    </a:solidFill>
                    <a:cs typeface="Arial" pitchFamily="34" charset="0"/>
                  </a:rPr>
                  <a:t>Quality Plan</a:t>
                </a:r>
                <a:endParaRPr lang="en-US" altLang="en-US" sz="1800">
                  <a:solidFill>
                    <a:schemeClr val="tx1"/>
                  </a:solidFill>
                  <a:latin typeface="Arial" pitchFamily="34" charset="0"/>
                  <a:cs typeface="Arial" pitchFamily="34" charset="0"/>
                </a:endParaRPr>
              </a:p>
            </p:txBody>
          </p:sp>
          <p:pic>
            <p:nvPicPr>
              <p:cNvPr id="75" name="Picture 14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238" y="1642"/>
                <a:ext cx="17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43"/>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238" y="1642"/>
                <a:ext cx="17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144"/>
              <p:cNvSpPr>
                <a:spLocks/>
              </p:cNvSpPr>
              <p:nvPr/>
            </p:nvSpPr>
            <p:spPr bwMode="auto">
              <a:xfrm>
                <a:off x="3259" y="1652"/>
                <a:ext cx="134" cy="124"/>
              </a:xfrm>
              <a:custGeom>
                <a:avLst/>
                <a:gdLst>
                  <a:gd name="T0" fmla="*/ 0 w 134"/>
                  <a:gd name="T1" fmla="*/ 62 h 124"/>
                  <a:gd name="T2" fmla="*/ 34 w 134"/>
                  <a:gd name="T3" fmla="*/ 62 h 124"/>
                  <a:gd name="T4" fmla="*/ 34 w 134"/>
                  <a:gd name="T5" fmla="*/ 0 h 124"/>
                  <a:gd name="T6" fmla="*/ 101 w 134"/>
                  <a:gd name="T7" fmla="*/ 0 h 124"/>
                  <a:gd name="T8" fmla="*/ 101 w 134"/>
                  <a:gd name="T9" fmla="*/ 62 h 124"/>
                  <a:gd name="T10" fmla="*/ 134 w 134"/>
                  <a:gd name="T11" fmla="*/ 62 h 124"/>
                  <a:gd name="T12" fmla="*/ 67 w 134"/>
                  <a:gd name="T13" fmla="*/ 124 h 124"/>
                  <a:gd name="T14" fmla="*/ 0 w 134"/>
                  <a:gd name="T15" fmla="*/ 62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24">
                    <a:moveTo>
                      <a:pt x="0" y="62"/>
                    </a:moveTo>
                    <a:lnTo>
                      <a:pt x="34" y="62"/>
                    </a:lnTo>
                    <a:lnTo>
                      <a:pt x="34" y="0"/>
                    </a:lnTo>
                    <a:lnTo>
                      <a:pt x="101" y="0"/>
                    </a:lnTo>
                    <a:lnTo>
                      <a:pt x="101" y="62"/>
                    </a:lnTo>
                    <a:lnTo>
                      <a:pt x="134" y="62"/>
                    </a:lnTo>
                    <a:lnTo>
                      <a:pt x="67" y="124"/>
                    </a:lnTo>
                    <a:lnTo>
                      <a:pt x="0" y="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45"/>
              <p:cNvSpPr>
                <a:spLocks/>
              </p:cNvSpPr>
              <p:nvPr/>
            </p:nvSpPr>
            <p:spPr bwMode="auto">
              <a:xfrm>
                <a:off x="3259" y="1652"/>
                <a:ext cx="134" cy="124"/>
              </a:xfrm>
              <a:custGeom>
                <a:avLst/>
                <a:gdLst>
                  <a:gd name="T0" fmla="*/ 0 w 134"/>
                  <a:gd name="T1" fmla="*/ 62 h 124"/>
                  <a:gd name="T2" fmla="*/ 34 w 134"/>
                  <a:gd name="T3" fmla="*/ 62 h 124"/>
                  <a:gd name="T4" fmla="*/ 34 w 134"/>
                  <a:gd name="T5" fmla="*/ 0 h 124"/>
                  <a:gd name="T6" fmla="*/ 101 w 134"/>
                  <a:gd name="T7" fmla="*/ 0 h 124"/>
                  <a:gd name="T8" fmla="*/ 101 w 134"/>
                  <a:gd name="T9" fmla="*/ 62 h 124"/>
                  <a:gd name="T10" fmla="*/ 134 w 134"/>
                  <a:gd name="T11" fmla="*/ 62 h 124"/>
                  <a:gd name="T12" fmla="*/ 67 w 134"/>
                  <a:gd name="T13" fmla="*/ 124 h 124"/>
                  <a:gd name="T14" fmla="*/ 0 w 134"/>
                  <a:gd name="T15" fmla="*/ 62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24">
                    <a:moveTo>
                      <a:pt x="0" y="62"/>
                    </a:moveTo>
                    <a:lnTo>
                      <a:pt x="34" y="62"/>
                    </a:lnTo>
                    <a:lnTo>
                      <a:pt x="34" y="0"/>
                    </a:lnTo>
                    <a:lnTo>
                      <a:pt x="101" y="0"/>
                    </a:lnTo>
                    <a:lnTo>
                      <a:pt x="101" y="62"/>
                    </a:lnTo>
                    <a:lnTo>
                      <a:pt x="134" y="62"/>
                    </a:lnTo>
                    <a:lnTo>
                      <a:pt x="67" y="124"/>
                    </a:lnTo>
                    <a:lnTo>
                      <a:pt x="0" y="62"/>
                    </a:lnTo>
                    <a:close/>
                  </a:path>
                </a:pathLst>
              </a:custGeom>
              <a:noFill/>
              <a:ln w="635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9" name="Picture 146"/>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237" y="2019"/>
                <a:ext cx="1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47"/>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237" y="2019"/>
                <a:ext cx="1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reeform 148"/>
              <p:cNvSpPr>
                <a:spLocks/>
              </p:cNvSpPr>
              <p:nvPr/>
            </p:nvSpPr>
            <p:spPr bwMode="auto">
              <a:xfrm>
                <a:off x="3259" y="2028"/>
                <a:ext cx="134" cy="125"/>
              </a:xfrm>
              <a:custGeom>
                <a:avLst/>
                <a:gdLst>
                  <a:gd name="T0" fmla="*/ 0 w 134"/>
                  <a:gd name="T1" fmla="*/ 63 h 125"/>
                  <a:gd name="T2" fmla="*/ 33 w 134"/>
                  <a:gd name="T3" fmla="*/ 63 h 125"/>
                  <a:gd name="T4" fmla="*/ 33 w 134"/>
                  <a:gd name="T5" fmla="*/ 0 h 125"/>
                  <a:gd name="T6" fmla="*/ 100 w 134"/>
                  <a:gd name="T7" fmla="*/ 0 h 125"/>
                  <a:gd name="T8" fmla="*/ 100 w 134"/>
                  <a:gd name="T9" fmla="*/ 63 h 125"/>
                  <a:gd name="T10" fmla="*/ 134 w 134"/>
                  <a:gd name="T11" fmla="*/ 63 h 125"/>
                  <a:gd name="T12" fmla="*/ 67 w 134"/>
                  <a:gd name="T13" fmla="*/ 125 h 125"/>
                  <a:gd name="T14" fmla="*/ 0 w 134"/>
                  <a:gd name="T15" fmla="*/ 63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25">
                    <a:moveTo>
                      <a:pt x="0" y="63"/>
                    </a:moveTo>
                    <a:lnTo>
                      <a:pt x="33" y="63"/>
                    </a:lnTo>
                    <a:lnTo>
                      <a:pt x="33" y="0"/>
                    </a:lnTo>
                    <a:lnTo>
                      <a:pt x="100" y="0"/>
                    </a:lnTo>
                    <a:lnTo>
                      <a:pt x="100" y="63"/>
                    </a:lnTo>
                    <a:lnTo>
                      <a:pt x="134" y="63"/>
                    </a:lnTo>
                    <a:lnTo>
                      <a:pt x="67" y="125"/>
                    </a:lnTo>
                    <a:lnTo>
                      <a:pt x="0"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49"/>
              <p:cNvSpPr>
                <a:spLocks/>
              </p:cNvSpPr>
              <p:nvPr/>
            </p:nvSpPr>
            <p:spPr bwMode="auto">
              <a:xfrm>
                <a:off x="3259" y="2028"/>
                <a:ext cx="134" cy="125"/>
              </a:xfrm>
              <a:custGeom>
                <a:avLst/>
                <a:gdLst>
                  <a:gd name="T0" fmla="*/ 0 w 134"/>
                  <a:gd name="T1" fmla="*/ 63 h 125"/>
                  <a:gd name="T2" fmla="*/ 33 w 134"/>
                  <a:gd name="T3" fmla="*/ 63 h 125"/>
                  <a:gd name="T4" fmla="*/ 33 w 134"/>
                  <a:gd name="T5" fmla="*/ 0 h 125"/>
                  <a:gd name="T6" fmla="*/ 100 w 134"/>
                  <a:gd name="T7" fmla="*/ 0 h 125"/>
                  <a:gd name="T8" fmla="*/ 100 w 134"/>
                  <a:gd name="T9" fmla="*/ 63 h 125"/>
                  <a:gd name="T10" fmla="*/ 134 w 134"/>
                  <a:gd name="T11" fmla="*/ 63 h 125"/>
                  <a:gd name="T12" fmla="*/ 67 w 134"/>
                  <a:gd name="T13" fmla="*/ 125 h 125"/>
                  <a:gd name="T14" fmla="*/ 0 w 134"/>
                  <a:gd name="T15" fmla="*/ 63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25">
                    <a:moveTo>
                      <a:pt x="0" y="63"/>
                    </a:moveTo>
                    <a:lnTo>
                      <a:pt x="33" y="63"/>
                    </a:lnTo>
                    <a:lnTo>
                      <a:pt x="33" y="0"/>
                    </a:lnTo>
                    <a:lnTo>
                      <a:pt x="100" y="0"/>
                    </a:lnTo>
                    <a:lnTo>
                      <a:pt x="100" y="63"/>
                    </a:lnTo>
                    <a:lnTo>
                      <a:pt x="134" y="63"/>
                    </a:lnTo>
                    <a:lnTo>
                      <a:pt x="67" y="125"/>
                    </a:lnTo>
                    <a:lnTo>
                      <a:pt x="0" y="63"/>
                    </a:lnTo>
                    <a:close/>
                  </a:path>
                </a:pathLst>
              </a:custGeom>
              <a:noFill/>
              <a:ln w="635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3" name="Picture 150"/>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230" y="2397"/>
                <a:ext cx="17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5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229" y="2397"/>
                <a:ext cx="17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152"/>
              <p:cNvSpPr>
                <a:spLocks/>
              </p:cNvSpPr>
              <p:nvPr/>
            </p:nvSpPr>
            <p:spPr bwMode="auto">
              <a:xfrm>
                <a:off x="3251" y="2406"/>
                <a:ext cx="134" cy="125"/>
              </a:xfrm>
              <a:custGeom>
                <a:avLst/>
                <a:gdLst>
                  <a:gd name="T0" fmla="*/ 0 w 134"/>
                  <a:gd name="T1" fmla="*/ 62 h 125"/>
                  <a:gd name="T2" fmla="*/ 33 w 134"/>
                  <a:gd name="T3" fmla="*/ 62 h 125"/>
                  <a:gd name="T4" fmla="*/ 33 w 134"/>
                  <a:gd name="T5" fmla="*/ 0 h 125"/>
                  <a:gd name="T6" fmla="*/ 101 w 134"/>
                  <a:gd name="T7" fmla="*/ 0 h 125"/>
                  <a:gd name="T8" fmla="*/ 101 w 134"/>
                  <a:gd name="T9" fmla="*/ 62 h 125"/>
                  <a:gd name="T10" fmla="*/ 134 w 134"/>
                  <a:gd name="T11" fmla="*/ 62 h 125"/>
                  <a:gd name="T12" fmla="*/ 67 w 134"/>
                  <a:gd name="T13" fmla="*/ 125 h 125"/>
                  <a:gd name="T14" fmla="*/ 0 w 134"/>
                  <a:gd name="T15" fmla="*/ 62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25">
                    <a:moveTo>
                      <a:pt x="0" y="62"/>
                    </a:moveTo>
                    <a:lnTo>
                      <a:pt x="33" y="62"/>
                    </a:lnTo>
                    <a:lnTo>
                      <a:pt x="33" y="0"/>
                    </a:lnTo>
                    <a:lnTo>
                      <a:pt x="101" y="0"/>
                    </a:lnTo>
                    <a:lnTo>
                      <a:pt x="101" y="62"/>
                    </a:lnTo>
                    <a:lnTo>
                      <a:pt x="134" y="62"/>
                    </a:lnTo>
                    <a:lnTo>
                      <a:pt x="67" y="125"/>
                    </a:lnTo>
                    <a:lnTo>
                      <a:pt x="0" y="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53"/>
              <p:cNvSpPr>
                <a:spLocks/>
              </p:cNvSpPr>
              <p:nvPr/>
            </p:nvSpPr>
            <p:spPr bwMode="auto">
              <a:xfrm>
                <a:off x="3251" y="2406"/>
                <a:ext cx="134" cy="125"/>
              </a:xfrm>
              <a:custGeom>
                <a:avLst/>
                <a:gdLst>
                  <a:gd name="T0" fmla="*/ 0 w 134"/>
                  <a:gd name="T1" fmla="*/ 62 h 125"/>
                  <a:gd name="T2" fmla="*/ 33 w 134"/>
                  <a:gd name="T3" fmla="*/ 62 h 125"/>
                  <a:gd name="T4" fmla="*/ 33 w 134"/>
                  <a:gd name="T5" fmla="*/ 0 h 125"/>
                  <a:gd name="T6" fmla="*/ 101 w 134"/>
                  <a:gd name="T7" fmla="*/ 0 h 125"/>
                  <a:gd name="T8" fmla="*/ 101 w 134"/>
                  <a:gd name="T9" fmla="*/ 62 h 125"/>
                  <a:gd name="T10" fmla="*/ 134 w 134"/>
                  <a:gd name="T11" fmla="*/ 62 h 125"/>
                  <a:gd name="T12" fmla="*/ 67 w 134"/>
                  <a:gd name="T13" fmla="*/ 125 h 125"/>
                  <a:gd name="T14" fmla="*/ 0 w 134"/>
                  <a:gd name="T15" fmla="*/ 62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25">
                    <a:moveTo>
                      <a:pt x="0" y="62"/>
                    </a:moveTo>
                    <a:lnTo>
                      <a:pt x="33" y="62"/>
                    </a:lnTo>
                    <a:lnTo>
                      <a:pt x="33" y="0"/>
                    </a:lnTo>
                    <a:lnTo>
                      <a:pt x="101" y="0"/>
                    </a:lnTo>
                    <a:lnTo>
                      <a:pt x="101" y="62"/>
                    </a:lnTo>
                    <a:lnTo>
                      <a:pt x="134" y="62"/>
                    </a:lnTo>
                    <a:lnTo>
                      <a:pt x="67" y="125"/>
                    </a:lnTo>
                    <a:lnTo>
                      <a:pt x="0" y="62"/>
                    </a:lnTo>
                    <a:close/>
                  </a:path>
                </a:pathLst>
              </a:custGeom>
              <a:noFill/>
              <a:ln w="635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7" name="Picture 154"/>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368" y="2793"/>
                <a:ext cx="22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55"/>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368" y="2793"/>
                <a:ext cx="22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Freeform 156"/>
              <p:cNvSpPr>
                <a:spLocks/>
              </p:cNvSpPr>
              <p:nvPr/>
            </p:nvSpPr>
            <p:spPr bwMode="auto">
              <a:xfrm>
                <a:off x="2387" y="2805"/>
                <a:ext cx="186" cy="134"/>
              </a:xfrm>
              <a:custGeom>
                <a:avLst/>
                <a:gdLst>
                  <a:gd name="T0" fmla="*/ 67 w 186"/>
                  <a:gd name="T1" fmla="*/ 0 h 134"/>
                  <a:gd name="T2" fmla="*/ 67 w 186"/>
                  <a:gd name="T3" fmla="*/ 34 h 134"/>
                  <a:gd name="T4" fmla="*/ 186 w 186"/>
                  <a:gd name="T5" fmla="*/ 34 h 134"/>
                  <a:gd name="T6" fmla="*/ 186 w 186"/>
                  <a:gd name="T7" fmla="*/ 100 h 134"/>
                  <a:gd name="T8" fmla="*/ 67 w 186"/>
                  <a:gd name="T9" fmla="*/ 100 h 134"/>
                  <a:gd name="T10" fmla="*/ 67 w 186"/>
                  <a:gd name="T11" fmla="*/ 134 h 134"/>
                  <a:gd name="T12" fmla="*/ 0 w 186"/>
                  <a:gd name="T13" fmla="*/ 67 h 134"/>
                  <a:gd name="T14" fmla="*/ 67 w 186"/>
                  <a:gd name="T15" fmla="*/ 0 h 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6" h="134">
                    <a:moveTo>
                      <a:pt x="67" y="0"/>
                    </a:moveTo>
                    <a:lnTo>
                      <a:pt x="67" y="34"/>
                    </a:lnTo>
                    <a:lnTo>
                      <a:pt x="186" y="34"/>
                    </a:lnTo>
                    <a:lnTo>
                      <a:pt x="186" y="100"/>
                    </a:lnTo>
                    <a:lnTo>
                      <a:pt x="67" y="100"/>
                    </a:lnTo>
                    <a:lnTo>
                      <a:pt x="67" y="134"/>
                    </a:lnTo>
                    <a:lnTo>
                      <a:pt x="0" y="67"/>
                    </a:lnTo>
                    <a:lnTo>
                      <a:pt x="6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57"/>
              <p:cNvSpPr>
                <a:spLocks/>
              </p:cNvSpPr>
              <p:nvPr/>
            </p:nvSpPr>
            <p:spPr bwMode="auto">
              <a:xfrm>
                <a:off x="2387" y="2805"/>
                <a:ext cx="186" cy="134"/>
              </a:xfrm>
              <a:custGeom>
                <a:avLst/>
                <a:gdLst>
                  <a:gd name="T0" fmla="*/ 67 w 186"/>
                  <a:gd name="T1" fmla="*/ 0 h 134"/>
                  <a:gd name="T2" fmla="*/ 67 w 186"/>
                  <a:gd name="T3" fmla="*/ 34 h 134"/>
                  <a:gd name="T4" fmla="*/ 186 w 186"/>
                  <a:gd name="T5" fmla="*/ 34 h 134"/>
                  <a:gd name="T6" fmla="*/ 186 w 186"/>
                  <a:gd name="T7" fmla="*/ 100 h 134"/>
                  <a:gd name="T8" fmla="*/ 67 w 186"/>
                  <a:gd name="T9" fmla="*/ 100 h 134"/>
                  <a:gd name="T10" fmla="*/ 67 w 186"/>
                  <a:gd name="T11" fmla="*/ 134 h 134"/>
                  <a:gd name="T12" fmla="*/ 0 w 186"/>
                  <a:gd name="T13" fmla="*/ 67 h 134"/>
                  <a:gd name="T14" fmla="*/ 67 w 186"/>
                  <a:gd name="T15" fmla="*/ 0 h 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6" h="134">
                    <a:moveTo>
                      <a:pt x="67" y="0"/>
                    </a:moveTo>
                    <a:lnTo>
                      <a:pt x="67" y="34"/>
                    </a:lnTo>
                    <a:lnTo>
                      <a:pt x="186" y="34"/>
                    </a:lnTo>
                    <a:lnTo>
                      <a:pt x="186" y="100"/>
                    </a:lnTo>
                    <a:lnTo>
                      <a:pt x="67" y="100"/>
                    </a:lnTo>
                    <a:lnTo>
                      <a:pt x="67" y="134"/>
                    </a:lnTo>
                    <a:lnTo>
                      <a:pt x="0" y="67"/>
                    </a:lnTo>
                    <a:lnTo>
                      <a:pt x="67" y="0"/>
                    </a:lnTo>
                    <a:close/>
                  </a:path>
                </a:pathLst>
              </a:custGeom>
              <a:noFill/>
              <a:ln w="635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 name="Freeform 152"/>
            <p:cNvSpPr>
              <a:spLocks/>
            </p:cNvSpPr>
            <p:nvPr/>
          </p:nvSpPr>
          <p:spPr bwMode="auto">
            <a:xfrm flipV="1">
              <a:off x="2976561" y="3387156"/>
              <a:ext cx="288925" cy="596675"/>
            </a:xfrm>
            <a:custGeom>
              <a:avLst/>
              <a:gdLst>
                <a:gd name="T0" fmla="*/ 0 w 134"/>
                <a:gd name="T1" fmla="*/ 295951 h 125"/>
                <a:gd name="T2" fmla="*/ 71153 w 134"/>
                <a:gd name="T3" fmla="*/ 295951 h 125"/>
                <a:gd name="T4" fmla="*/ 71153 w 134"/>
                <a:gd name="T5" fmla="*/ 0 h 125"/>
                <a:gd name="T6" fmla="*/ 217772 w 134"/>
                <a:gd name="T7" fmla="*/ 0 h 125"/>
                <a:gd name="T8" fmla="*/ 217772 w 134"/>
                <a:gd name="T9" fmla="*/ 295951 h 125"/>
                <a:gd name="T10" fmla="*/ 288925 w 134"/>
                <a:gd name="T11" fmla="*/ 295951 h 125"/>
                <a:gd name="T12" fmla="*/ 144463 w 134"/>
                <a:gd name="T13" fmla="*/ 596675 h 125"/>
                <a:gd name="T14" fmla="*/ 0 w 134"/>
                <a:gd name="T15" fmla="*/ 295951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25">
                  <a:moveTo>
                    <a:pt x="0" y="62"/>
                  </a:moveTo>
                  <a:lnTo>
                    <a:pt x="33" y="62"/>
                  </a:lnTo>
                  <a:lnTo>
                    <a:pt x="33" y="0"/>
                  </a:lnTo>
                  <a:lnTo>
                    <a:pt x="101" y="0"/>
                  </a:lnTo>
                  <a:lnTo>
                    <a:pt x="101" y="62"/>
                  </a:lnTo>
                  <a:lnTo>
                    <a:pt x="134" y="62"/>
                  </a:lnTo>
                  <a:lnTo>
                    <a:pt x="67" y="125"/>
                  </a:lnTo>
                  <a:lnTo>
                    <a:pt x="0" y="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73"/>
            <p:cNvSpPr>
              <a:spLocks/>
            </p:cNvSpPr>
            <p:nvPr/>
          </p:nvSpPr>
          <p:spPr bwMode="auto">
            <a:xfrm>
              <a:off x="2595500" y="2951113"/>
              <a:ext cx="1046167" cy="403676"/>
            </a:xfrm>
            <a:custGeom>
              <a:avLst/>
              <a:gdLst>
                <a:gd name="T0" fmla="*/ 0 w 8744"/>
                <a:gd name="T1" fmla="*/ 562 h 3368"/>
                <a:gd name="T2" fmla="*/ 562 w 8744"/>
                <a:gd name="T3" fmla="*/ 0 h 3368"/>
                <a:gd name="T4" fmla="*/ 8183 w 8744"/>
                <a:gd name="T5" fmla="*/ 0 h 3368"/>
                <a:gd name="T6" fmla="*/ 8744 w 8744"/>
                <a:gd name="T7" fmla="*/ 562 h 3368"/>
                <a:gd name="T8" fmla="*/ 8744 w 8744"/>
                <a:gd name="T9" fmla="*/ 2807 h 3368"/>
                <a:gd name="T10" fmla="*/ 8183 w 8744"/>
                <a:gd name="T11" fmla="*/ 3368 h 3368"/>
                <a:gd name="T12" fmla="*/ 562 w 8744"/>
                <a:gd name="T13" fmla="*/ 3368 h 3368"/>
                <a:gd name="T14" fmla="*/ 0 w 8744"/>
                <a:gd name="T15" fmla="*/ 2807 h 3368"/>
                <a:gd name="T16" fmla="*/ 0 w 8744"/>
                <a:gd name="T17" fmla="*/ 562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44" h="3368">
                  <a:moveTo>
                    <a:pt x="0" y="562"/>
                  </a:moveTo>
                  <a:cubicBezTo>
                    <a:pt x="0" y="252"/>
                    <a:pt x="252" y="0"/>
                    <a:pt x="562" y="0"/>
                  </a:cubicBezTo>
                  <a:lnTo>
                    <a:pt x="8183" y="0"/>
                  </a:lnTo>
                  <a:cubicBezTo>
                    <a:pt x="8493" y="0"/>
                    <a:pt x="8744" y="252"/>
                    <a:pt x="8744" y="562"/>
                  </a:cubicBezTo>
                  <a:lnTo>
                    <a:pt x="8744" y="2807"/>
                  </a:lnTo>
                  <a:cubicBezTo>
                    <a:pt x="8744" y="3117"/>
                    <a:pt x="8493" y="3368"/>
                    <a:pt x="8183" y="3368"/>
                  </a:cubicBezTo>
                  <a:lnTo>
                    <a:pt x="562" y="3368"/>
                  </a:lnTo>
                  <a:cubicBezTo>
                    <a:pt x="252" y="3368"/>
                    <a:pt x="0" y="3117"/>
                    <a:pt x="0" y="2807"/>
                  </a:cubicBezTo>
                  <a:lnTo>
                    <a:pt x="0" y="562"/>
                  </a:lnTo>
                  <a:close/>
                </a:path>
              </a:pathLst>
            </a:custGeom>
            <a:solidFill>
              <a:schemeClr val="accent1">
                <a:lumMod val="50000"/>
              </a:schemeClr>
            </a:solidFill>
            <a:ln w="6350" cap="flat">
              <a:solidFill>
                <a:srgbClr val="1F497D"/>
              </a:solidFill>
              <a:prstDash val="solid"/>
              <a:round/>
              <a:headEnd/>
              <a:tailEnd/>
            </a:ln>
            <a:extLst/>
          </p:spPr>
          <p:txBody>
            <a:bodyPr anchor="ctr"/>
            <a:lstStyle/>
            <a:p>
              <a:pPr>
                <a:defRPr/>
              </a:pPr>
              <a:r>
                <a:rPr lang="en-US" sz="1100" b="1" dirty="0">
                  <a:solidFill>
                    <a:schemeClr val="bg1"/>
                  </a:solidFill>
                </a:rPr>
                <a:t>Investigations</a:t>
              </a:r>
            </a:p>
          </p:txBody>
        </p:sp>
      </p:grpSp>
    </p:spTree>
    <p:extLst>
      <p:ext uri="{BB962C8B-B14F-4D97-AF65-F5344CB8AC3E}">
        <p14:creationId xmlns:p14="http://schemas.microsoft.com/office/powerpoint/2010/main" val="1185914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15" y="195347"/>
            <a:ext cx="7886700" cy="568324"/>
          </a:xfrm>
        </p:spPr>
        <p:txBody>
          <a:bodyPr/>
          <a:lstStyle/>
          <a:p>
            <a:r>
              <a:rPr lang="en-US" altLang="en-US" b="1" dirty="0" smtClean="0">
                <a:latin typeface="Arial" pitchFamily="34" charset="0"/>
                <a:ea typeface="ＭＳ Ｐゴシック" pitchFamily="34" charset="-128"/>
                <a:cs typeface="Arial" pitchFamily="34" charset="0"/>
              </a:rPr>
              <a:t>System-Based Microbial Control – Environmental Control</a:t>
            </a:r>
            <a:endParaRPr lang="en-US" b="1" dirty="0">
              <a:latin typeface="+mn-lt"/>
            </a:endParaRPr>
          </a:p>
        </p:txBody>
      </p:sp>
      <p:sp>
        <p:nvSpPr>
          <p:cNvPr id="91" name="Rounded Rectangle 90"/>
          <p:cNvSpPr/>
          <p:nvPr/>
        </p:nvSpPr>
        <p:spPr>
          <a:xfrm>
            <a:off x="2277269" y="1906814"/>
            <a:ext cx="4343400" cy="3436938"/>
          </a:xfrm>
          <a:prstGeom prst="roundRect">
            <a:avLst>
              <a:gd name="adj" fmla="val 663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3319" y="2135414"/>
            <a:ext cx="4049712"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Rectangular Callout 92"/>
          <p:cNvSpPr/>
          <p:nvPr/>
        </p:nvSpPr>
        <p:spPr>
          <a:xfrm>
            <a:off x="6473031" y="1353787"/>
            <a:ext cx="2517775" cy="1828800"/>
          </a:xfrm>
          <a:prstGeom prst="wedgeRectCallout">
            <a:avLst>
              <a:gd name="adj1" fmla="val -79338"/>
              <a:gd name="adj2" fmla="val 6610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bg1"/>
                </a:solidFill>
              </a:rPr>
              <a:t>Risk </a:t>
            </a:r>
            <a:r>
              <a:rPr lang="en-US" b="1" dirty="0" smtClean="0">
                <a:solidFill>
                  <a:schemeClr val="bg1"/>
                </a:solidFill>
              </a:rPr>
              <a:t>Assessments</a:t>
            </a:r>
          </a:p>
          <a:p>
            <a:pPr>
              <a:defRPr/>
            </a:pPr>
            <a:endParaRPr lang="en-US" b="1" dirty="0">
              <a:solidFill>
                <a:schemeClr val="bg1"/>
              </a:solidFill>
            </a:endParaRPr>
          </a:p>
          <a:p>
            <a:pPr marL="285750" indent="-285750">
              <a:buFont typeface="Arial" panose="020B0604020202020204" pitchFamily="34" charset="0"/>
              <a:buChar char="•"/>
              <a:defRPr/>
            </a:pPr>
            <a:r>
              <a:rPr lang="en-US" sz="1400" dirty="0" err="1">
                <a:solidFill>
                  <a:schemeClr val="bg1"/>
                </a:solidFill>
              </a:rPr>
              <a:t>pFMEA</a:t>
            </a:r>
            <a:r>
              <a:rPr lang="en-US" sz="1400" dirty="0">
                <a:solidFill>
                  <a:schemeClr val="bg1"/>
                </a:solidFill>
              </a:rPr>
              <a:t> (process stream)</a:t>
            </a:r>
          </a:p>
          <a:p>
            <a:pPr marL="285750" indent="-285750">
              <a:buFont typeface="Arial" panose="020B0604020202020204" pitchFamily="34" charset="0"/>
              <a:buChar char="•"/>
              <a:defRPr/>
            </a:pPr>
            <a:r>
              <a:rPr lang="en-US" sz="1400" dirty="0">
                <a:solidFill>
                  <a:schemeClr val="bg1"/>
                </a:solidFill>
              </a:rPr>
              <a:t>Traffic flow</a:t>
            </a:r>
          </a:p>
          <a:p>
            <a:pPr marL="285750" indent="-285750">
              <a:buFont typeface="Arial" panose="020B0604020202020204" pitchFamily="34" charset="0"/>
              <a:buChar char="•"/>
              <a:defRPr/>
            </a:pPr>
            <a:r>
              <a:rPr lang="en-US" sz="1400" dirty="0">
                <a:solidFill>
                  <a:schemeClr val="bg1"/>
                </a:solidFill>
              </a:rPr>
              <a:t>Touch point</a:t>
            </a:r>
          </a:p>
          <a:p>
            <a:pPr marL="285750" indent="-285750">
              <a:buFont typeface="Arial" panose="020B0604020202020204" pitchFamily="34" charset="0"/>
              <a:buChar char="•"/>
              <a:defRPr/>
            </a:pPr>
            <a:r>
              <a:rPr lang="en-US" sz="1400" dirty="0">
                <a:solidFill>
                  <a:schemeClr val="bg1"/>
                </a:solidFill>
              </a:rPr>
              <a:t>Quantitative</a:t>
            </a:r>
          </a:p>
        </p:txBody>
      </p:sp>
      <p:sp>
        <p:nvSpPr>
          <p:cNvPr id="94" name="Rectangular Callout 93"/>
          <p:cNvSpPr/>
          <p:nvPr/>
        </p:nvSpPr>
        <p:spPr>
          <a:xfrm>
            <a:off x="546265" y="4797631"/>
            <a:ext cx="4381995" cy="1517671"/>
          </a:xfrm>
          <a:prstGeom prst="wedgeRectCallout">
            <a:avLst>
              <a:gd name="adj1" fmla="val 42308"/>
              <a:gd name="adj2" fmla="val -7861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bg1"/>
                </a:solidFill>
              </a:rPr>
              <a:t>Control Scheme </a:t>
            </a:r>
            <a:r>
              <a:rPr lang="en-US" sz="1400" dirty="0">
                <a:solidFill>
                  <a:schemeClr val="bg1"/>
                </a:solidFill>
              </a:rPr>
              <a:t>documents the controls and monitoring and </a:t>
            </a:r>
            <a:r>
              <a:rPr lang="en-US" sz="1400" dirty="0" smtClean="0">
                <a:solidFill>
                  <a:schemeClr val="bg1"/>
                </a:solidFill>
              </a:rPr>
              <a:t>logic</a:t>
            </a:r>
          </a:p>
          <a:p>
            <a:pPr>
              <a:defRPr/>
            </a:pPr>
            <a:endParaRPr lang="en-US" sz="1400" dirty="0">
              <a:solidFill>
                <a:schemeClr val="bg1"/>
              </a:solidFill>
            </a:endParaRPr>
          </a:p>
          <a:p>
            <a:pPr>
              <a:defRPr/>
            </a:pPr>
            <a:r>
              <a:rPr lang="en-US" b="1" dirty="0">
                <a:solidFill>
                  <a:schemeClr val="bg1"/>
                </a:solidFill>
              </a:rPr>
              <a:t>Quality Plan </a:t>
            </a:r>
            <a:r>
              <a:rPr lang="en-US" sz="1400" dirty="0">
                <a:solidFill>
                  <a:schemeClr val="bg1"/>
                </a:solidFill>
              </a:rPr>
              <a:t>documents the schedule of improvements and logic for the schedule</a:t>
            </a:r>
          </a:p>
        </p:txBody>
      </p:sp>
      <p:sp>
        <p:nvSpPr>
          <p:cNvPr id="95" name="Rectangular Callout 94"/>
          <p:cNvSpPr/>
          <p:nvPr/>
        </p:nvSpPr>
        <p:spPr>
          <a:xfrm>
            <a:off x="148431" y="3063834"/>
            <a:ext cx="2962275" cy="1357580"/>
          </a:xfrm>
          <a:prstGeom prst="wedgeRectCallout">
            <a:avLst>
              <a:gd name="adj1" fmla="val 46011"/>
              <a:gd name="adj2" fmla="val 7363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bg1"/>
                </a:solidFill>
              </a:rPr>
              <a:t>Real Time Risk Assessments</a:t>
            </a:r>
          </a:p>
          <a:p>
            <a:pPr>
              <a:defRPr/>
            </a:pPr>
            <a:r>
              <a:rPr lang="en-US" sz="1400" dirty="0">
                <a:solidFill>
                  <a:schemeClr val="bg1"/>
                </a:solidFill>
              </a:rPr>
              <a:t>Real time in situ risk assessment</a:t>
            </a:r>
          </a:p>
        </p:txBody>
      </p:sp>
      <p:sp>
        <p:nvSpPr>
          <p:cNvPr id="96" name="Rectangular Callout 95"/>
          <p:cNvSpPr/>
          <p:nvPr/>
        </p:nvSpPr>
        <p:spPr>
          <a:xfrm>
            <a:off x="149225" y="1206727"/>
            <a:ext cx="4299744" cy="1752600"/>
          </a:xfrm>
          <a:prstGeom prst="wedgeRectCallout">
            <a:avLst>
              <a:gd name="adj1" fmla="val 38961"/>
              <a:gd name="adj2" fmla="val 8334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bg1"/>
                </a:solidFill>
              </a:rPr>
              <a:t>Triggers (detection) </a:t>
            </a:r>
            <a:r>
              <a:rPr lang="en-US" sz="1400" dirty="0">
                <a:solidFill>
                  <a:schemeClr val="bg1"/>
                </a:solidFill>
              </a:rPr>
              <a:t>– Data, trends and observations trigger specific </a:t>
            </a:r>
            <a:r>
              <a:rPr lang="en-US" sz="1400" dirty="0" smtClean="0">
                <a:solidFill>
                  <a:schemeClr val="bg1"/>
                </a:solidFill>
              </a:rPr>
              <a:t>actions</a:t>
            </a:r>
          </a:p>
          <a:p>
            <a:pPr>
              <a:defRPr/>
            </a:pPr>
            <a:endParaRPr lang="en-US" sz="1400" dirty="0">
              <a:solidFill>
                <a:schemeClr val="bg1"/>
              </a:solidFill>
            </a:endParaRPr>
          </a:p>
          <a:p>
            <a:pPr>
              <a:defRPr/>
            </a:pPr>
            <a:r>
              <a:rPr lang="en-US" b="1" dirty="0">
                <a:solidFill>
                  <a:schemeClr val="bg1"/>
                </a:solidFill>
              </a:rPr>
              <a:t>Actions (correction) </a:t>
            </a:r>
            <a:r>
              <a:rPr lang="en-US" sz="1400" dirty="0">
                <a:solidFill>
                  <a:schemeClr val="bg1"/>
                </a:solidFill>
              </a:rPr>
              <a:t>– Specific review and decision tree evaluations of risk assessments, qualifications, control plan</a:t>
            </a:r>
          </a:p>
        </p:txBody>
      </p:sp>
    </p:spTree>
    <p:extLst>
      <p:ext uri="{BB962C8B-B14F-4D97-AF65-F5344CB8AC3E}">
        <p14:creationId xmlns:p14="http://schemas.microsoft.com/office/powerpoint/2010/main" val="354797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2000"/>
                                        <p:tgtEl>
                                          <p:spTgt spid="93"/>
                                        </p:tgtEl>
                                      </p:cBhvr>
                                    </p:animEffect>
                                  </p:childTnLst>
                                  <p:subTnLst>
                                    <p:set>
                                      <p:cBhvr override="childStyle">
                                        <p:cTn dur="1" fill="hold" display="0" masterRel="nextClick" afterEffect="1"/>
                                        <p:tgtEl>
                                          <p:spTgt spid="9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2000"/>
                                        <p:tgtEl>
                                          <p:spTgt spid="95"/>
                                        </p:tgtEl>
                                      </p:cBhvr>
                                    </p:animEffect>
                                  </p:childTnLst>
                                  <p:subTnLst>
                                    <p:set>
                                      <p:cBhvr override="childStyle">
                                        <p:cTn dur="1" fill="hold" display="0" masterRel="nextClick" afterEffect="1"/>
                                        <p:tgtEl>
                                          <p:spTgt spid="9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2000"/>
                                        <p:tgtEl>
                                          <p:spTgt spid="94"/>
                                        </p:tgtEl>
                                      </p:cBhvr>
                                    </p:animEffect>
                                  </p:childTnLst>
                                  <p:subTnLst>
                                    <p:set>
                                      <p:cBhvr override="childStyle">
                                        <p:cTn dur="1" fill="hold" display="0" masterRel="nextClick" afterEffect="1"/>
                                        <p:tgtEl>
                                          <p:spTgt spid="9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2000"/>
                                        <p:tgtEl>
                                          <p:spTgt spid="96"/>
                                        </p:tgtEl>
                                      </p:cBhvr>
                                    </p:animEffect>
                                  </p:childTnLst>
                                  <p:subTnLst>
                                    <p:set>
                                      <p:cBhvr override="childStyle">
                                        <p:cTn dur="1" fill="hold" display="0" masterRel="nextClick" afterEffect="1"/>
                                        <p:tgtEl>
                                          <p:spTgt spid="9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9144000" cy="63325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p:txBody>
          <a:bodyPr/>
          <a:lstStyle/>
          <a:p>
            <a:r>
              <a:rPr lang="en-US" sz="1050" dirty="0" smtClean="0"/>
              <a:t>Baxter— Public Information</a:t>
            </a:r>
          </a:p>
        </p:txBody>
      </p:sp>
      <p:sp>
        <p:nvSpPr>
          <p:cNvPr id="5" name="Slide Number Placeholder 4"/>
          <p:cNvSpPr>
            <a:spLocks noGrp="1"/>
          </p:cNvSpPr>
          <p:nvPr>
            <p:ph type="sldNum" sz="quarter" idx="12"/>
          </p:nvPr>
        </p:nvSpPr>
        <p:spPr/>
        <p:txBody>
          <a:bodyPr/>
          <a:lstStyle/>
          <a:p>
            <a:fld id="{718C6552-28A6-4B16-9E21-E1DE288B8ED8}" type="slidenum">
              <a:rPr lang="en-US" smtClean="0"/>
              <a:pPr/>
              <a:t>15</a:t>
            </a:fld>
            <a:endParaRPr lang="en-US" dirty="0"/>
          </a:p>
        </p:txBody>
      </p:sp>
      <p:sp>
        <p:nvSpPr>
          <p:cNvPr id="38" name="Title 22"/>
          <p:cNvSpPr>
            <a:spLocks noGrp="1"/>
          </p:cNvSpPr>
          <p:nvPr>
            <p:ph type="title"/>
          </p:nvPr>
        </p:nvSpPr>
        <p:spPr>
          <a:xfrm>
            <a:off x="143668" y="302225"/>
            <a:ext cx="9000331" cy="568324"/>
          </a:xfrm>
        </p:spPr>
        <p:txBody>
          <a:bodyPr/>
          <a:lstStyle/>
          <a:p>
            <a:r>
              <a:rPr lang="en-US" altLang="en-US" b="1" dirty="0" smtClean="0">
                <a:latin typeface="Arial" pitchFamily="34" charset="0"/>
                <a:ea typeface="ＭＳ Ｐゴシック" pitchFamily="34" charset="-128"/>
                <a:cs typeface="Arial" pitchFamily="34" charset="0"/>
              </a:rPr>
              <a:t>System-Based Environmental Microbial Control –</a:t>
            </a:r>
            <a:br>
              <a:rPr lang="en-US" altLang="en-US" b="1" dirty="0" smtClean="0">
                <a:latin typeface="Arial" pitchFamily="34" charset="0"/>
                <a:ea typeface="ＭＳ Ｐゴシック" pitchFamily="34" charset="-128"/>
                <a:cs typeface="Arial" pitchFamily="34" charset="0"/>
              </a:rPr>
            </a:br>
            <a:r>
              <a:rPr lang="en-US" altLang="en-US" b="1" dirty="0" smtClean="0">
                <a:latin typeface="Arial" pitchFamily="34" charset="0"/>
                <a:ea typeface="ＭＳ Ｐゴシック" pitchFamily="34" charset="-128"/>
                <a:cs typeface="Arial" pitchFamily="34" charset="0"/>
              </a:rPr>
              <a:t>Key Points Risk Assessments</a:t>
            </a:r>
            <a:endParaRPr lang="en-US" sz="2000" b="1" dirty="0">
              <a:latin typeface="+mn-lt"/>
            </a:endParaRPr>
          </a:p>
        </p:txBody>
      </p:sp>
      <p:sp>
        <p:nvSpPr>
          <p:cNvPr id="22" name="Rounded Rectangle 21"/>
          <p:cNvSpPr/>
          <p:nvPr/>
        </p:nvSpPr>
        <p:spPr>
          <a:xfrm>
            <a:off x="1555750" y="1744663"/>
            <a:ext cx="7221538" cy="4410075"/>
          </a:xfrm>
          <a:prstGeom prst="roundRect">
            <a:avLst>
              <a:gd name="adj" fmla="val 5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solidFill>
            </a:endParaRPr>
          </a:p>
        </p:txBody>
      </p:sp>
      <p:grpSp>
        <p:nvGrpSpPr>
          <p:cNvPr id="2" name="Group 1"/>
          <p:cNvGrpSpPr/>
          <p:nvPr/>
        </p:nvGrpSpPr>
        <p:grpSpPr>
          <a:xfrm>
            <a:off x="257175" y="1744663"/>
            <a:ext cx="8520113" cy="969962"/>
            <a:chOff x="257175" y="1744663"/>
            <a:chExt cx="8520113" cy="969962"/>
          </a:xfrm>
        </p:grpSpPr>
        <p:pic>
          <p:nvPicPr>
            <p:cNvPr id="19" name="Picture 8" descr="http://www.bell-mark.com/images/cardinal_loa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 y="1744663"/>
              <a:ext cx="11493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6" descr="data:image/jpeg;base64,/9j/4AAQSkZJRgABAQAAAQABAAD/2wCEAAkGBwgHBgkIBwgKCgkLDRYPDQwMDRsUFRAWIB0iIiAdHx8kKDQsJCYxJx8fLT0tMTU3Ojo6Iys/RD84QzQ5OjcBCgoKDQwNGg8PGjclHyU3Nzc3Nzc3Nzc3Nzc3Nzc3Nzc3Nzc3Nzc3Nzc3Nzc3Nzc3Nzc3Nzc3Nzc3Nzc3Nzc3N//AABEIANAAXQMBIgACEQEDEQH/xAAbAAEAAgMBAQAAAAAAAAAAAAAABQYBBAcCA//EADcQAAEEAQMDAQUFBgcAAAAAAAEAAgMEEQUSIQYTMUEHIlFxkRQjgaGxFTJSYdHhM0JEc8Hw8f/EABkBAAMBAQEAAAAAAAAAAAAAAAADBAIBBf/EACARAAICAgIDAQEAAAAAAAAAAAABAhEDIRIxEzJBYVH/2gAMAwEAAhEDEQA/AO4oiIALGUVX6ltNFtvasAYbhwa/wc+qzKXFWajHk6LQi4ZrFrUGalOIrFrbvyNj3YPywtQ29Wa3cZb4A9S5/wCqV50N8D/p37KZXAI9Q1Jzsfa7mf8Adf8A1XQ/ZhbsPF2K9O9zyWGNs0mXEYdnAJ+S3HJydGZY+KsvqIiYKCIiACIiAMFUXqKk6tqMr3uZtlJe3z4KvarfV9XfHFZBHu+5gjznlJzRuIzFKpHPrOr1K872S8FhwcBamo67ptjT7ELZnb3xlrQWHkrGr6JNYsSyseNr3ZwfRRrOlLkxJZPCwD+PKiSVl3wiO2XgDDcnHlXr2WaRbOuR6hHHH9mg3MlduGQS044+eFVpqMGnWRXvWZO6Ggkww7hg/NwK637ONMZS0c24bLporuJGh0ewsxkc8lU4rbJ8rSRbkRFUShERABERABRHUMjDWbG4MeC7kZOQfwUsVWdXpzi5LK1hLHHIwR8EvI6ibgrZROp9RfStiCGFgbsDt2XZ/VQY6ltRnDWw/iP7q4alptW7P9+A6Roxy7wFGap05pkWn2JmVAJI4y4HccEgfNQ6bLU6RV7tj9qWvtEzGtftDcMPHHquoey/Upp6UunPDe1Ta3tkDkgl2crk8MvZeDGyMEH1bn9Vf/ZvrNyfXW1HmARPic5wjgYwnHjkAZ8qjFpicu4nUkRFUShERABERABQ3UETnBsu3MbRhx+HKmVC6/qEUANWWF7w9oOWnHqsT9TUOzk/Uda47U7TooZey53uuaOPA8KIZV1ljHNiZcMThhwa4kEfDCv1y1uk2tqvLf5yA/0Wk3X6NcuDw5uPIaQSFA27L49Fa0/QbtlrSXwQk8YnmDDn5FdT6B0k6Zpj2zmvJOZS7fE4PwCBxkfJUDqPV6WpaUIqspMndadrmkHHK3PZ/wBRVtBjtRW4pXOsSMLe2AcYBHP1T8LV7E5U2tHXUWB4WVWSBERABERABRetabDaiksO392OM7Q0+cAnwpRRmt6iKFWTG4Svjf2yBnDgOPzwsyqtmo3eikWGSMdntnzyDwVUL+lTukkduwC4nwfVTfUGv6qKckn2x/GARwBycKnO6g1FpAFrH8sA/qoH+F8FrZvyaHLTqOuyWw5kYDjGGYJycYBVm6EoaLr9qWF1S3G+Fgk3OsAg848BoVRGu37td9SUMeyTDciPB8rofsr0a1p896xbruiZJGwROLgcjJJ8H5JmLbpi82onRAMLKIrSIIiIAIiIAKB6kfATGyR0ncaCQGNzn81PKrdQB8l94BA2tAHySs3qMx+xWbYp2sxWGnz/AJm4C8waZp8bCBFAQeeQM5W2/LTl3jPqqNqDLMkpDIppCCeGAkqFxr6WqRt9SOFPUhDU2sj7Ydw31OV9ejJb03UtBjZJ3N7wLgHHBAGT+GFX5xe7n3scmRxmV3j68q5+zmbTv21S7s84ukPayIMBjJ2Oz72c+P5J2PtC8nTOthZRFaRBERABERABQmvWYYSGdiKWZwyd3GPoptRGr6XJcmEsT2ggYw7j81jJfHRuFXsqj5bTnOJrxubnw0+n4rWfZqwy7pvunAcjGSPwUrfgk01u6xgD098cqq6uySxbdNDGXNLQB+Cgkknssi21oi+oIze1aSeuQY3NaNx49FsdIVHU+oNOlEoLmzAAY+ILT+RKirdueGcRPa1uMHC6/psugUomuhjgrOwMukbg/Up2NWLyOkWEcBZWAsqwkCIiACIiACjeoJHxaXK6MkEkAlpwcZUi7wqtqmqzWIHxhrWtPGMZz9UvJKkbhG2VW7UilkLiX5PrnOfqoXUpX6Y6PtlxL84LTjGMefqpu5Ynj/0/jwSFA33tvOYbAc3t5xt5HP8A4vPbVl6uiHu2WWLH2izzJgAZPwVl0Pp7VdejZZh2GIn/ABJpePyyfyUJLShjrTPicHycbfiOfRTHSvUNzQak8UMTXulkDyXngcAf95ToV9F5LrR2Vvhel5b4XpXEIREQAREQBg+FWdZi01laR8MpDwMgNy4EqzO8KnXtMsQZE0ZdEQffZyP7JWXroZjqyBbqNd0waX7cE+VpdQ9qSKF1cMLi47i0c+Fo665ta2YmhpBaHZPJ5UIbVoP+5e8Y/hHH0UVv6WqKe0e5YbEm50eA1nLi70XQvZ3punX6L57NJkliB4YZHOJDuM5DfA8qhN1G5JDJA+s0l4xu/dXSfZ5NUp6Nsld2p5Hl8peMDOMcHPjj1wnYa5bFZk1HRdFlYBBGQsqwjCIiACIiAPLzhpI8rn3UHU1qlVD5HyOD3bA2MhvOCuhO5CqvUdLQdRjP2qB07mEuDYnFoJxjnGErKnWmMxNXtHJ7di3fmMterI8ePeJd+GeFOaDXcIHieDtFx5BIdlbGi3KFOKahZdHATKTG154OfHPxUZNc2NL3yHt54IOf0UFfpfyfVGdbnkq22xVWta0sDs7cnOSo8m/YaRLJLtPo52B9F9XTOdC2VmNjnFrd3n6K39LafoVrTorGqyPbM5xbtL9rTzjjHKdBX0Km67Oh6ZJ3dOqyAY3QtOPwC2l84ImQQsiiG1jGhrRnwAvorUQhERdAIiIAwVzbqevOKl6vDudKMhvbOM8/0XSSqNr82ye5O4f4W4lrRjIH/OEjP6jsPsUXSemHzCb9pMfG5uNjSeD5zlebmmV6rzACGBvnZwFP0dfq2j2pI5IX+mRlv1HhautUYZILF4yl5YwENacD0HKkSiVuUrIebsR12iaVrImc5JAWKGoQttwAte2sHgl+M4HxA9VAa1Ss3+wypE3LXHOBgAY+KmatCQQR954DmtwQ3lbWjLpqzvzTlufivS+FJzn1IHv/AHnRtJ+eAvurkQBERdAIiIAKs9RXdPL7FW5BFgMw6R7tuQRzyFZiqh1nortQZK6J2172gHIyFjJfHRvHV7KNf1PTY9UifWMEdeNpaRXiPk+pPqvF2atJHHNFIDG8EHB/e+YX1u6ZV06BrnMD3D3XE85d8lEzTtdjY0DaoLafRckmtCGzm1EzYGwF4Dj6kZ9F1bQa/T8MgZUiZ3vR83vOPyz4XHm7y/7prpD6bW5Uvoelanc1elK2F+1k7HvdK/AwDnwfknY5NfBU42uzt4WV5byF6VhGEREAEREAF85Yw9hBX0RAFP13p5l8lrg5oLsksOCfyWlV6Qqsxiswn4v979Vey1p8oGtHgLHCPZvyMrVfp6NoADGtA9AFKU9LjrkOaOQpNFpRSOOTZhZRF0yEREAf/9k=">
              <a:hlinkClick r:id="rId4"/>
            </p:cNvPr>
            <p:cNvSpPr>
              <a:spLocks noChangeAspect="1" noChangeArrowheads="1"/>
            </p:cNvSpPr>
            <p:nvPr/>
          </p:nvSpPr>
          <p:spPr bwMode="auto">
            <a:xfrm>
              <a:off x="1774825" y="1971675"/>
              <a:ext cx="7002463" cy="629021"/>
            </a:xfrm>
            <a:prstGeom prst="rect">
              <a:avLst/>
            </a:prstGeom>
            <a:noFill/>
            <a:extLst>
              <a:ext uri="{909E8E84-426E-40DD-AFC4-6F175D3DCCD1}">
                <a14:hiddenFill xmlns:a14="http://schemas.microsoft.com/office/drawing/2010/main">
                  <a:solidFill>
                    <a:srgbClr val="FFFFFF"/>
                  </a:solidFill>
                </a14:hiddenFill>
              </a:ext>
            </a:extLst>
          </p:spPr>
          <p:txBody>
            <a:bodyPr lIns="0" tIns="0" rIns="0" bIns="0"/>
            <a:lstStyle/>
            <a:p>
              <a:pPr marL="171450" indent="-171450">
                <a:spcBef>
                  <a:spcPts val="300"/>
                </a:spcBef>
                <a:buFont typeface="Arial" panose="020B0604020202020204" pitchFamily="34" charset="0"/>
                <a:buChar char="•"/>
                <a:defRPr/>
              </a:pPr>
              <a:r>
                <a:rPr lang="en-US" sz="1600" b="1" dirty="0">
                  <a:solidFill>
                    <a:schemeClr val="accent1"/>
                  </a:solidFill>
                </a:rPr>
                <a:t>Microbial Ingress </a:t>
              </a:r>
              <a:r>
                <a:rPr lang="en-US" sz="1600" dirty="0">
                  <a:solidFill>
                    <a:schemeClr val="accent1"/>
                  </a:solidFill>
                </a:rPr>
                <a:t>–assessment of probability and severity of microbial ingress in to the process </a:t>
              </a:r>
            </a:p>
            <a:p>
              <a:pPr>
                <a:spcBef>
                  <a:spcPts val="300"/>
                </a:spcBef>
                <a:defRPr/>
              </a:pPr>
              <a:endParaRPr lang="en-US" sz="1600" dirty="0">
                <a:solidFill>
                  <a:schemeClr val="accent1"/>
                </a:solidFill>
              </a:endParaRPr>
            </a:p>
            <a:p>
              <a:pPr marL="171450" indent="-171450">
                <a:spcBef>
                  <a:spcPts val="300"/>
                </a:spcBef>
                <a:buFont typeface="Arial" panose="020B0604020202020204" pitchFamily="34" charset="0"/>
                <a:buChar char="•"/>
                <a:defRPr/>
              </a:pPr>
              <a:endParaRPr lang="en-US" sz="1600" dirty="0">
                <a:solidFill>
                  <a:schemeClr val="accent1"/>
                </a:solidFill>
              </a:endParaRPr>
            </a:p>
          </p:txBody>
        </p:sp>
      </p:grpSp>
      <p:grpSp>
        <p:nvGrpSpPr>
          <p:cNvPr id="3" name="Group 2"/>
          <p:cNvGrpSpPr/>
          <p:nvPr/>
        </p:nvGrpSpPr>
        <p:grpSpPr>
          <a:xfrm>
            <a:off x="255588" y="2916238"/>
            <a:ext cx="8521700" cy="1096962"/>
            <a:chOff x="255588" y="2916238"/>
            <a:chExt cx="8521700" cy="1096962"/>
          </a:xfrm>
        </p:grpSpPr>
        <p:pic>
          <p:nvPicPr>
            <p:cNvPr id="14" name="Picture 13" descr="Sa in 7% salt for 20 days on Schaedle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88" y="2916238"/>
              <a:ext cx="115093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6" descr="data:image/jpeg;base64,/9j/4AAQSkZJRgABAQAAAQABAAD/2wCEAAkGBwgHBgkIBwgKCgkLDRYPDQwMDRsUFRAWIB0iIiAdHx8kKDQsJCYxJx8fLT0tMTU3Ojo6Iys/RD84QzQ5OjcBCgoKDQwNGg8PGjclHyU3Nzc3Nzc3Nzc3Nzc3Nzc3Nzc3Nzc3Nzc3Nzc3Nzc3Nzc3Nzc3Nzc3Nzc3Nzc3Nzc3N//AABEIANAAXQMBIgACEQEDEQH/xAAbAAEAAgMBAQAAAAAAAAAAAAAABQYBBAcCA//EADcQAAEEAQMDAQUFBgcAAAAAAAEAAgMEEQUSIQYTMUEHIlFxkRQjgaGxFTJSYdHhM0JEc8Hw8f/EABkBAAMBAQEAAAAAAAAAAAAAAAADBAIBBf/EACARAAICAgIDAQEAAAAAAAAAAAABAhEDIRIxEzJBYVH/2gAMAwEAAhEDEQA/AO4oiIALGUVX6ltNFtvasAYbhwa/wc+qzKXFWajHk6LQi4ZrFrUGalOIrFrbvyNj3YPywtQ29Wa3cZb4A9S5/wCqV50N8D/p37KZXAI9Q1Jzsfa7mf8Adf8A1XQ/ZhbsPF2K9O9zyWGNs0mXEYdnAJ+S3HJydGZY+KsvqIiYKCIiACIiAMFUXqKk6tqMr3uZtlJe3z4KvarfV9XfHFZBHu+5gjznlJzRuIzFKpHPrOr1K872S8FhwcBamo67ptjT7ELZnb3xlrQWHkrGr6JNYsSyseNr3ZwfRRrOlLkxJZPCwD+PKiSVl3wiO2XgDDcnHlXr2WaRbOuR6hHHH9mg3MlduGQS044+eFVpqMGnWRXvWZO6Ggkww7hg/NwK637ONMZS0c24bLporuJGh0ewsxkc8lU4rbJ8rSRbkRFUShERABERABRHUMjDWbG4MeC7kZOQfwUsVWdXpzi5LK1hLHHIwR8EvI6ibgrZROp9RfStiCGFgbsDt2XZ/VQY6ltRnDWw/iP7q4alptW7P9+A6Roxy7wFGap05pkWn2JmVAJI4y4HccEgfNQ6bLU6RV7tj9qWvtEzGtftDcMPHHquoey/Upp6UunPDe1Ta3tkDkgl2crk8MvZeDGyMEH1bn9Vf/ZvrNyfXW1HmARPic5wjgYwnHjkAZ8qjFpicu4nUkRFUShERABERABQ3UETnBsu3MbRhx+HKmVC6/qEUANWWF7w9oOWnHqsT9TUOzk/Uda47U7TooZey53uuaOPA8KIZV1ljHNiZcMThhwa4kEfDCv1y1uk2tqvLf5yA/0Wk3X6NcuDw5uPIaQSFA27L49Fa0/QbtlrSXwQk8YnmDDn5FdT6B0k6Zpj2zmvJOZS7fE4PwCBxkfJUDqPV6WpaUIqspMndadrmkHHK3PZ/wBRVtBjtRW4pXOsSMLe2AcYBHP1T8LV7E5U2tHXUWB4WVWSBERABERABRetabDaiksO392OM7Q0+cAnwpRRmt6iKFWTG4Svjf2yBnDgOPzwsyqtmo3eikWGSMdntnzyDwVUL+lTukkduwC4nwfVTfUGv6qKckn2x/GARwBycKnO6g1FpAFrH8sA/qoH+F8FrZvyaHLTqOuyWw5kYDjGGYJycYBVm6EoaLr9qWF1S3G+Fgk3OsAg848BoVRGu37td9SUMeyTDciPB8rofsr0a1p896xbruiZJGwROLgcjJJ8H5JmLbpi82onRAMLKIrSIIiIAIiIAKB6kfATGyR0ncaCQGNzn81PKrdQB8l94BA2tAHySs3qMx+xWbYp2sxWGnz/AJm4C8waZp8bCBFAQeeQM5W2/LTl3jPqqNqDLMkpDIppCCeGAkqFxr6WqRt9SOFPUhDU2sj7Ydw31OV9ejJb03UtBjZJ3N7wLgHHBAGT+GFX5xe7n3scmRxmV3j68q5+zmbTv21S7s84ukPayIMBjJ2Oz72c+P5J2PtC8nTOthZRFaRBERABERABQmvWYYSGdiKWZwyd3GPoptRGr6XJcmEsT2ggYw7j81jJfHRuFXsqj5bTnOJrxubnw0+n4rWfZqwy7pvunAcjGSPwUrfgk01u6xgD098cqq6uySxbdNDGXNLQB+Cgkknssi21oi+oIze1aSeuQY3NaNx49FsdIVHU+oNOlEoLmzAAY+ILT+RKirdueGcRPa1uMHC6/psugUomuhjgrOwMukbg/Up2NWLyOkWEcBZWAsqwkCIiACIiACjeoJHxaXK6MkEkAlpwcZUi7wqtqmqzWIHxhrWtPGMZz9UvJKkbhG2VW7UilkLiX5PrnOfqoXUpX6Y6PtlxL84LTjGMefqpu5Ynj/0/jwSFA33tvOYbAc3t5xt5HP8A4vPbVl6uiHu2WWLH2izzJgAZPwVl0Pp7VdejZZh2GIn/ABJpePyyfyUJLShjrTPicHycbfiOfRTHSvUNzQak8UMTXulkDyXngcAf95ToV9F5LrR2Vvhel5b4XpXEIREQAREQBg+FWdZi01laR8MpDwMgNy4EqzO8KnXtMsQZE0ZdEQffZyP7JWXroZjqyBbqNd0waX7cE+VpdQ9qSKF1cMLi47i0c+Fo665ta2YmhpBaHZPJ5UIbVoP+5e8Y/hHH0UVv6WqKe0e5YbEm50eA1nLi70XQvZ3punX6L57NJkliB4YZHOJDuM5DfA8qhN1G5JDJA+s0l4xu/dXSfZ5NUp6Nsld2p5Hl8peMDOMcHPjj1wnYa5bFZk1HRdFlYBBGQsqwjCIiACIiAPLzhpI8rn3UHU1qlVD5HyOD3bA2MhvOCuhO5CqvUdLQdRjP2qB07mEuDYnFoJxjnGErKnWmMxNXtHJ7di3fmMterI8ePeJd+GeFOaDXcIHieDtFx5BIdlbGi3KFOKahZdHATKTG154OfHPxUZNc2NL3yHt54IOf0UFfpfyfVGdbnkq22xVWta0sDs7cnOSo8m/YaRLJLtPo52B9F9XTOdC2VmNjnFrd3n6K39LafoVrTorGqyPbM5xbtL9rTzjjHKdBX0Km67Oh6ZJ3dOqyAY3QtOPwC2l84ImQQsiiG1jGhrRnwAvorUQhERdAIiIAwVzbqevOKl6vDudKMhvbOM8/0XSSqNr82ye5O4f4W4lrRjIH/OEjP6jsPsUXSemHzCb9pMfG5uNjSeD5zlebmmV6rzACGBvnZwFP0dfq2j2pI5IX+mRlv1HhautUYZILF4yl5YwENacD0HKkSiVuUrIebsR12iaVrImc5JAWKGoQttwAte2sHgl+M4HxA9VAa1Ss3+wypE3LXHOBgAY+KmatCQQR954DmtwQ3lbWjLpqzvzTlufivS+FJzn1IHv/AHnRtJ+eAvurkQBERdAIiIAKs9RXdPL7FW5BFgMw6R7tuQRzyFZiqh1nortQZK6J2172gHIyFjJfHRvHV7KNf1PTY9UifWMEdeNpaRXiPk+pPqvF2atJHHNFIDG8EHB/e+YX1u6ZV06BrnMD3D3XE85d8lEzTtdjY0DaoLafRckmtCGzm1EzYGwF4Dj6kZ9F1bQa/T8MgZUiZ3vR83vOPyz4XHm7y/7prpD6bW5Uvoelanc1elK2F+1k7HvdK/AwDnwfknY5NfBU42uzt4WV5byF6VhGEREAEREAF85Yw9hBX0RAFP13p5l8lrg5oLsksOCfyWlV6Qqsxiswn4v979Vey1p8oGtHgLHCPZvyMrVfp6NoADGtA9AFKU9LjrkOaOQpNFpRSOOTZhZRF0yEREAf/9k=">
              <a:hlinkClick r:id="rId4"/>
            </p:cNvPr>
            <p:cNvSpPr>
              <a:spLocks noChangeAspect="1" noChangeArrowheads="1"/>
            </p:cNvSpPr>
            <p:nvPr/>
          </p:nvSpPr>
          <p:spPr bwMode="auto">
            <a:xfrm>
              <a:off x="1774825" y="3138098"/>
              <a:ext cx="7002463" cy="581211"/>
            </a:xfrm>
            <a:prstGeom prst="rect">
              <a:avLst/>
            </a:prstGeom>
            <a:noFill/>
            <a:extLst>
              <a:ext uri="{909E8E84-426E-40DD-AFC4-6F175D3DCCD1}">
                <a14:hiddenFill xmlns:a14="http://schemas.microsoft.com/office/drawing/2010/main">
                  <a:solidFill>
                    <a:srgbClr val="FFFFFF"/>
                  </a:solidFill>
                </a14:hiddenFill>
              </a:ext>
            </a:extLst>
          </p:spPr>
          <p:txBody>
            <a:bodyPr lIns="0" tIns="0" rIns="0" bIns="0"/>
            <a:lstStyle/>
            <a:p>
              <a:pPr marL="171450" indent="-171450">
                <a:spcBef>
                  <a:spcPts val="300"/>
                </a:spcBef>
                <a:buFont typeface="Arial" panose="020B0604020202020204" pitchFamily="34" charset="0"/>
                <a:buChar char="•"/>
                <a:defRPr/>
              </a:pPr>
              <a:r>
                <a:rPr lang="en-US" sz="1600" b="1" dirty="0" smtClean="0">
                  <a:solidFill>
                    <a:schemeClr val="accent1"/>
                  </a:solidFill>
                </a:rPr>
                <a:t>Microbial </a:t>
              </a:r>
              <a:r>
                <a:rPr lang="en-US" sz="1600" b="1" dirty="0">
                  <a:solidFill>
                    <a:schemeClr val="accent1"/>
                  </a:solidFill>
                </a:rPr>
                <a:t>Proliferation </a:t>
              </a:r>
              <a:r>
                <a:rPr lang="en-US" sz="1600" dirty="0">
                  <a:solidFill>
                    <a:schemeClr val="accent1"/>
                  </a:solidFill>
                </a:rPr>
                <a:t>– assessment of probability and severity of microorganisms replicating at that point in the </a:t>
              </a:r>
              <a:r>
                <a:rPr lang="en-US" sz="1600" dirty="0" smtClean="0">
                  <a:solidFill>
                    <a:schemeClr val="accent1"/>
                  </a:solidFill>
                </a:rPr>
                <a:t>process</a:t>
              </a:r>
              <a:endParaRPr lang="en-US" sz="1600" dirty="0">
                <a:solidFill>
                  <a:schemeClr val="accent1"/>
                </a:solidFill>
              </a:endParaRPr>
            </a:p>
            <a:p>
              <a:pPr marL="171450" indent="-171450">
                <a:spcBef>
                  <a:spcPts val="300"/>
                </a:spcBef>
                <a:buFont typeface="Arial" panose="020B0604020202020204" pitchFamily="34" charset="0"/>
                <a:buChar char="•"/>
                <a:defRPr/>
              </a:pPr>
              <a:endParaRPr lang="en-US" sz="1600" dirty="0">
                <a:solidFill>
                  <a:schemeClr val="accent1"/>
                </a:solidFill>
              </a:endParaRPr>
            </a:p>
            <a:p>
              <a:pPr marL="171450" indent="-171450">
                <a:spcBef>
                  <a:spcPts val="300"/>
                </a:spcBef>
                <a:buFont typeface="Arial" panose="020B0604020202020204" pitchFamily="34" charset="0"/>
                <a:buChar char="•"/>
                <a:defRPr/>
              </a:pPr>
              <a:endParaRPr lang="en-US" sz="1600" dirty="0">
                <a:solidFill>
                  <a:schemeClr val="accent1"/>
                </a:solidFill>
              </a:endParaRPr>
            </a:p>
            <a:p>
              <a:pPr marL="171450" indent="-171450">
                <a:spcBef>
                  <a:spcPts val="300"/>
                </a:spcBef>
                <a:buFont typeface="Arial" panose="020B0604020202020204" pitchFamily="34" charset="0"/>
                <a:buChar char="•"/>
                <a:defRPr/>
              </a:pPr>
              <a:endParaRPr lang="en-US" sz="1600" dirty="0">
                <a:solidFill>
                  <a:schemeClr val="accent1"/>
                </a:solidFill>
              </a:endParaRPr>
            </a:p>
          </p:txBody>
        </p:sp>
      </p:grpSp>
      <p:grpSp>
        <p:nvGrpSpPr>
          <p:cNvPr id="6" name="Group 5"/>
          <p:cNvGrpSpPr/>
          <p:nvPr/>
        </p:nvGrpSpPr>
        <p:grpSpPr>
          <a:xfrm>
            <a:off x="255588" y="4160838"/>
            <a:ext cx="8521700" cy="915987"/>
            <a:chOff x="255588" y="4160838"/>
            <a:chExt cx="8521700" cy="915987"/>
          </a:xfrm>
        </p:grpSpPr>
        <p:pic>
          <p:nvPicPr>
            <p:cNvPr id="16" name="Content Placeholder 9" descr="26653199_18.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88" y="4160838"/>
              <a:ext cx="11509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6" descr="data:image/jpeg;base64,/9j/4AAQSkZJRgABAQAAAQABAAD/2wCEAAkGBwgHBgkIBwgKCgkLDRYPDQwMDRsUFRAWIB0iIiAdHx8kKDQsJCYxJx8fLT0tMTU3Ojo6Iys/RD84QzQ5OjcBCgoKDQwNGg8PGjclHyU3Nzc3Nzc3Nzc3Nzc3Nzc3Nzc3Nzc3Nzc3Nzc3Nzc3Nzc3Nzc3Nzc3Nzc3Nzc3Nzc3N//AABEIANAAXQMBIgACEQEDEQH/xAAbAAEAAgMBAQAAAAAAAAAAAAAABQYBBAcCA//EADcQAAEEAQMDAQUFBgcAAAAAAAEAAgMEEQUSIQYTMUEHIlFxkRQjgaGxFTJSYdHhM0JEc8Hw8f/EABkBAAMBAQEAAAAAAAAAAAAAAAADBAIBBf/EACARAAICAgIDAQEAAAAAAAAAAAABAhEDIRIxEzJBYVH/2gAMAwEAAhEDEQA/AO4oiIALGUVX6ltNFtvasAYbhwa/wc+qzKXFWajHk6LQi4ZrFrUGalOIrFrbvyNj3YPywtQ29Wa3cZb4A9S5/wCqV50N8D/p37KZXAI9Q1Jzsfa7mf8Adf8A1XQ/ZhbsPF2K9O9zyWGNs0mXEYdnAJ+S3HJydGZY+KsvqIiYKCIiACIiAMFUXqKk6tqMr3uZtlJe3z4KvarfV9XfHFZBHu+5gjznlJzRuIzFKpHPrOr1K872S8FhwcBamo67ptjT7ELZnb3xlrQWHkrGr6JNYsSyseNr3ZwfRRrOlLkxJZPCwD+PKiSVl3wiO2XgDDcnHlXr2WaRbOuR6hHHH9mg3MlduGQS044+eFVpqMGnWRXvWZO6Ggkww7hg/NwK637ONMZS0c24bLporuJGh0ewsxkc8lU4rbJ8rSRbkRFUShERABERABRHUMjDWbG4MeC7kZOQfwUsVWdXpzi5LK1hLHHIwR8EvI6ibgrZROp9RfStiCGFgbsDt2XZ/VQY6ltRnDWw/iP7q4alptW7P9+A6Roxy7wFGap05pkWn2JmVAJI4y4HccEgfNQ6bLU6RV7tj9qWvtEzGtftDcMPHHquoey/Upp6UunPDe1Ta3tkDkgl2crk8MvZeDGyMEH1bn9Vf/ZvrNyfXW1HmARPic5wjgYwnHjkAZ8qjFpicu4nUkRFUShERABERABQ3UETnBsu3MbRhx+HKmVC6/qEUANWWF7w9oOWnHqsT9TUOzk/Uda47U7TooZey53uuaOPA8KIZV1ljHNiZcMThhwa4kEfDCv1y1uk2tqvLf5yA/0Wk3X6NcuDw5uPIaQSFA27L49Fa0/QbtlrSXwQk8YnmDDn5FdT6B0k6Zpj2zmvJOZS7fE4PwCBxkfJUDqPV6WpaUIqspMndadrmkHHK3PZ/wBRVtBjtRW4pXOsSMLe2AcYBHP1T8LV7E5U2tHXUWB4WVWSBERABERABRetabDaiksO392OM7Q0+cAnwpRRmt6iKFWTG4Svjf2yBnDgOPzwsyqtmo3eikWGSMdntnzyDwVUL+lTukkduwC4nwfVTfUGv6qKckn2x/GARwBycKnO6g1FpAFrH8sA/qoH+F8FrZvyaHLTqOuyWw5kYDjGGYJycYBVm6EoaLr9qWF1S3G+Fgk3OsAg848BoVRGu37td9SUMeyTDciPB8rofsr0a1p896xbruiZJGwROLgcjJJ8H5JmLbpi82onRAMLKIrSIIiIAIiIAKB6kfATGyR0ncaCQGNzn81PKrdQB8l94BA2tAHySs3qMx+xWbYp2sxWGnz/AJm4C8waZp8bCBFAQeeQM5W2/LTl3jPqqNqDLMkpDIppCCeGAkqFxr6WqRt9SOFPUhDU2sj7Ydw31OV9ejJb03UtBjZJ3N7wLgHHBAGT+GFX5xe7n3scmRxmV3j68q5+zmbTv21S7s84ukPayIMBjJ2Oz72c+P5J2PtC8nTOthZRFaRBERABERABQmvWYYSGdiKWZwyd3GPoptRGr6XJcmEsT2ggYw7j81jJfHRuFXsqj5bTnOJrxubnw0+n4rWfZqwy7pvunAcjGSPwUrfgk01u6xgD098cqq6uySxbdNDGXNLQB+Cgkknssi21oi+oIze1aSeuQY3NaNx49FsdIVHU+oNOlEoLmzAAY+ILT+RKirdueGcRPa1uMHC6/psugUomuhjgrOwMukbg/Up2NWLyOkWEcBZWAsqwkCIiACIiACjeoJHxaXK6MkEkAlpwcZUi7wqtqmqzWIHxhrWtPGMZz9UvJKkbhG2VW7UilkLiX5PrnOfqoXUpX6Y6PtlxL84LTjGMefqpu5Ynj/0/jwSFA33tvOYbAc3t5xt5HP8A4vPbVl6uiHu2WWLH2izzJgAZPwVl0Pp7VdejZZh2GIn/ABJpePyyfyUJLShjrTPicHycbfiOfRTHSvUNzQak8UMTXulkDyXngcAf95ToV9F5LrR2Vvhel5b4XpXEIREQAREQBg+FWdZi01laR8MpDwMgNy4EqzO8KnXtMsQZE0ZdEQffZyP7JWXroZjqyBbqNd0waX7cE+VpdQ9qSKF1cMLi47i0c+Fo665ta2YmhpBaHZPJ5UIbVoP+5e8Y/hHH0UVv6WqKe0e5YbEm50eA1nLi70XQvZ3punX6L57NJkliB4YZHOJDuM5DfA8qhN1G5JDJA+s0l4xu/dXSfZ5NUp6Nsld2p5Hl8peMDOMcHPjj1wnYa5bFZk1HRdFlYBBGQsqwjCIiACIiAPLzhpI8rn3UHU1qlVD5HyOD3bA2MhvOCuhO5CqvUdLQdRjP2qB07mEuDYnFoJxjnGErKnWmMxNXtHJ7di3fmMterI8ePeJd+GeFOaDXcIHieDtFx5BIdlbGi3KFOKahZdHATKTG154OfHPxUZNc2NL3yHt54IOf0UFfpfyfVGdbnkq22xVWta0sDs7cnOSo8m/YaRLJLtPo52B9F9XTOdC2VmNjnFrd3n6K39LafoVrTorGqyPbM5xbtL9rTzjjHKdBX0Km67Oh6ZJ3dOqyAY3QtOPwC2l84ImQQsiiG1jGhrRnwAvorUQhERdAIiIAwVzbqevOKl6vDudKMhvbOM8/0XSSqNr82ye5O4f4W4lrRjIH/OEjP6jsPsUXSemHzCb9pMfG5uNjSeD5zlebmmV6rzACGBvnZwFP0dfq2j2pI5IX+mRlv1HhautUYZILF4yl5YwENacD0HKkSiVuUrIebsR12iaVrImc5JAWKGoQttwAte2sHgl+M4HxA9VAa1Ss3+wypE3LXHOBgAY+KmatCQQR954DmtwQ3lbWjLpqzvzTlufivS+FJzn1IHv/AHnRtJ+eAvurkQBERdAIiIAKs9RXdPL7FW5BFgMw6R7tuQRzyFZiqh1nortQZK6J2172gHIyFjJfHRvHV7KNf1PTY9UifWMEdeNpaRXiPk+pPqvF2atJHHNFIDG8EHB/e+YX1u6ZV06BrnMD3D3XE85d8lEzTtdjY0DaoLafRckmtCGzm1EzYGwF4Dj6kZ9F1bQa/T8MgZUiZ3vR83vOPyz4XHm7y/7prpD6bW5Uvoelanc1elK2F+1k7HvdK/AwDnwfknY5NfBU42uzt4WV5byF6VhGEREAEREAF85Yw9hBX0RAFP13p5l8lrg5oLsksOCfyWlV6Qqsxiswn4v979Vey1p8oGtHgLHCPZvyMrVfp6NoADGtA9AFKU9LjrkOaOQpNFpRSOOTZhZRF0yEREAf/9k=">
              <a:hlinkClick r:id="rId4"/>
            </p:cNvPr>
            <p:cNvSpPr>
              <a:spLocks noChangeAspect="1" noChangeArrowheads="1"/>
            </p:cNvSpPr>
            <p:nvPr/>
          </p:nvSpPr>
          <p:spPr bwMode="auto">
            <a:xfrm>
              <a:off x="1774825" y="4243965"/>
              <a:ext cx="7002463" cy="565541"/>
            </a:xfrm>
            <a:prstGeom prst="rect">
              <a:avLst/>
            </a:prstGeom>
            <a:noFill/>
            <a:extLst>
              <a:ext uri="{909E8E84-426E-40DD-AFC4-6F175D3DCCD1}">
                <a14:hiddenFill xmlns:a14="http://schemas.microsoft.com/office/drawing/2010/main">
                  <a:solidFill>
                    <a:srgbClr val="FFFFFF"/>
                  </a:solidFill>
                </a14:hiddenFill>
              </a:ext>
            </a:extLst>
          </p:spPr>
          <p:txBody>
            <a:bodyPr lIns="0" tIns="0" rIns="0" bIns="0"/>
            <a:lstStyle/>
            <a:p>
              <a:pPr marL="171450" indent="-171450">
                <a:spcBef>
                  <a:spcPts val="300"/>
                </a:spcBef>
                <a:buFont typeface="Arial" panose="020B0604020202020204" pitchFamily="34" charset="0"/>
                <a:buChar char="•"/>
                <a:defRPr/>
              </a:pPr>
              <a:r>
                <a:rPr lang="en-US" sz="1600" b="1" dirty="0" smtClean="0">
                  <a:solidFill>
                    <a:schemeClr val="accent1"/>
                  </a:solidFill>
                </a:rPr>
                <a:t>Microbial </a:t>
              </a:r>
              <a:r>
                <a:rPr lang="en-US" sz="1600" b="1" dirty="0">
                  <a:solidFill>
                    <a:schemeClr val="accent1"/>
                  </a:solidFill>
                </a:rPr>
                <a:t>Retention </a:t>
              </a:r>
              <a:r>
                <a:rPr lang="en-US" sz="1600" dirty="0">
                  <a:solidFill>
                    <a:schemeClr val="accent1"/>
                  </a:solidFill>
                </a:rPr>
                <a:t>– assessment of probability and severity of microorganisms remaining, staying, adhering to that part of the </a:t>
              </a:r>
              <a:r>
                <a:rPr lang="en-US" sz="1600" dirty="0" smtClean="0">
                  <a:solidFill>
                    <a:schemeClr val="accent1"/>
                  </a:solidFill>
                </a:rPr>
                <a:t>process</a:t>
              </a:r>
              <a:endParaRPr lang="en-US" sz="1600" dirty="0">
                <a:solidFill>
                  <a:schemeClr val="accent1"/>
                </a:solidFill>
              </a:endParaRPr>
            </a:p>
            <a:p>
              <a:pPr marL="171450" indent="-171450">
                <a:spcBef>
                  <a:spcPts val="300"/>
                </a:spcBef>
                <a:buFont typeface="Arial" panose="020B0604020202020204" pitchFamily="34" charset="0"/>
                <a:buChar char="•"/>
                <a:defRPr/>
              </a:pPr>
              <a:endParaRPr lang="en-US" sz="1600" dirty="0">
                <a:solidFill>
                  <a:schemeClr val="accent1"/>
                </a:solidFill>
              </a:endParaRPr>
            </a:p>
            <a:p>
              <a:pPr marL="171450" indent="-171450">
                <a:spcBef>
                  <a:spcPts val="300"/>
                </a:spcBef>
                <a:buFont typeface="Arial" panose="020B0604020202020204" pitchFamily="34" charset="0"/>
                <a:buChar char="•"/>
                <a:defRPr/>
              </a:pPr>
              <a:endParaRPr lang="en-US" sz="1600" dirty="0">
                <a:solidFill>
                  <a:schemeClr val="accent1"/>
                </a:solidFill>
              </a:endParaRPr>
            </a:p>
            <a:p>
              <a:pPr marL="171450" indent="-171450">
                <a:spcBef>
                  <a:spcPts val="300"/>
                </a:spcBef>
                <a:buFont typeface="Arial" panose="020B0604020202020204" pitchFamily="34" charset="0"/>
                <a:buChar char="•"/>
                <a:defRPr/>
              </a:pPr>
              <a:endParaRPr lang="en-US" sz="1600" dirty="0">
                <a:solidFill>
                  <a:schemeClr val="accent1"/>
                </a:solidFill>
              </a:endParaRPr>
            </a:p>
          </p:txBody>
        </p:sp>
      </p:grpSp>
      <p:grpSp>
        <p:nvGrpSpPr>
          <p:cNvPr id="7" name="Group 6"/>
          <p:cNvGrpSpPr/>
          <p:nvPr/>
        </p:nvGrpSpPr>
        <p:grpSpPr>
          <a:xfrm>
            <a:off x="255588" y="5213297"/>
            <a:ext cx="8521700" cy="882754"/>
            <a:chOff x="255588" y="5213297"/>
            <a:chExt cx="8521700" cy="882754"/>
          </a:xfrm>
        </p:grpSpPr>
        <p:sp>
          <p:nvSpPr>
            <p:cNvPr id="26" name="AutoShape 6" descr="data:image/jpeg;base64,/9j/4AAQSkZJRgABAQAAAQABAAD/2wCEAAkGBwgHBgkIBwgKCgkLDRYPDQwMDRsUFRAWIB0iIiAdHx8kKDQsJCYxJx8fLT0tMTU3Ojo6Iys/RD84QzQ5OjcBCgoKDQwNGg8PGjclHyU3Nzc3Nzc3Nzc3Nzc3Nzc3Nzc3Nzc3Nzc3Nzc3Nzc3Nzc3Nzc3Nzc3Nzc3Nzc3Nzc3N//AABEIANAAXQMBIgACEQEDEQH/xAAbAAEAAgMBAQAAAAAAAAAAAAAABQYBBAcCA//EADcQAAEEAQMDAQUFBgcAAAAAAAEAAgMEEQUSIQYTMUEHIlFxkRQjgaGxFTJSYdHhM0JEc8Hw8f/EABkBAAMBAQEAAAAAAAAAAAAAAAADBAIBBf/EACARAAICAgIDAQEAAAAAAAAAAAABAhEDIRIxEzJBYVH/2gAMAwEAAhEDEQA/AO4oiIALGUVX6ltNFtvasAYbhwa/wc+qzKXFWajHk6LQi4ZrFrUGalOIrFrbvyNj3YPywtQ29Wa3cZb4A9S5/wCqV50N8D/p37KZXAI9Q1Jzsfa7mf8Adf8A1XQ/ZhbsPF2K9O9zyWGNs0mXEYdnAJ+S3HJydGZY+KsvqIiYKCIiACIiAMFUXqKk6tqMr3uZtlJe3z4KvarfV9XfHFZBHu+5gjznlJzRuIzFKpHPrOr1K872S8FhwcBamo67ptjT7ELZnb3xlrQWHkrGr6JNYsSyseNr3ZwfRRrOlLkxJZPCwD+PKiSVl3wiO2XgDDcnHlXr2WaRbOuR6hHHH9mg3MlduGQS044+eFVpqMGnWRXvWZO6Ggkww7hg/NwK637ONMZS0c24bLporuJGh0ewsxkc8lU4rbJ8rSRbkRFUShERABERABRHUMjDWbG4MeC7kZOQfwUsVWdXpzi5LK1hLHHIwR8EvI6ibgrZROp9RfStiCGFgbsDt2XZ/VQY6ltRnDWw/iP7q4alptW7P9+A6Roxy7wFGap05pkWn2JmVAJI4y4HccEgfNQ6bLU6RV7tj9qWvtEzGtftDcMPHHquoey/Upp6UunPDe1Ta3tkDkgl2crk8MvZeDGyMEH1bn9Vf/ZvrNyfXW1HmARPic5wjgYwnHjkAZ8qjFpicu4nUkRFUShERABERABQ3UETnBsu3MbRhx+HKmVC6/qEUANWWF7w9oOWnHqsT9TUOzk/Uda47U7TooZey53uuaOPA8KIZV1ljHNiZcMThhwa4kEfDCv1y1uk2tqvLf5yA/0Wk3X6NcuDw5uPIaQSFA27L49Fa0/QbtlrSXwQk8YnmDDn5FdT6B0k6Zpj2zmvJOZS7fE4PwCBxkfJUDqPV6WpaUIqspMndadrmkHHK3PZ/wBRVtBjtRW4pXOsSMLe2AcYBHP1T8LV7E5U2tHXUWB4WVWSBERABERABRetabDaiksO392OM7Q0+cAnwpRRmt6iKFWTG4Svjf2yBnDgOPzwsyqtmo3eikWGSMdntnzyDwVUL+lTukkduwC4nwfVTfUGv6qKckn2x/GARwBycKnO6g1FpAFrH8sA/qoH+F8FrZvyaHLTqOuyWw5kYDjGGYJycYBVm6EoaLr9qWF1S3G+Fgk3OsAg848BoVRGu37td9SUMeyTDciPB8rofsr0a1p896xbruiZJGwROLgcjJJ8H5JmLbpi82onRAMLKIrSIIiIAIiIAKB6kfATGyR0ncaCQGNzn81PKrdQB8l94BA2tAHySs3qMx+xWbYp2sxWGnz/AJm4C8waZp8bCBFAQeeQM5W2/LTl3jPqqNqDLMkpDIppCCeGAkqFxr6WqRt9SOFPUhDU2sj7Ydw31OV9ejJb03UtBjZJ3N7wLgHHBAGT+GFX5xe7n3scmRxmV3j68q5+zmbTv21S7s84ukPayIMBjJ2Oz72c+P5J2PtC8nTOthZRFaRBERABERABQmvWYYSGdiKWZwyd3GPoptRGr6XJcmEsT2ggYw7j81jJfHRuFXsqj5bTnOJrxubnw0+n4rWfZqwy7pvunAcjGSPwUrfgk01u6xgD098cqq6uySxbdNDGXNLQB+Cgkknssi21oi+oIze1aSeuQY3NaNx49FsdIVHU+oNOlEoLmzAAY+ILT+RKirdueGcRPa1uMHC6/psugUomuhjgrOwMukbg/Up2NWLyOkWEcBZWAsqwkCIiACIiACjeoJHxaXK6MkEkAlpwcZUi7wqtqmqzWIHxhrWtPGMZz9UvJKkbhG2VW7UilkLiX5PrnOfqoXUpX6Y6PtlxL84LTjGMefqpu5Ynj/0/jwSFA33tvOYbAc3t5xt5HP8A4vPbVl6uiHu2WWLH2izzJgAZPwVl0Pp7VdejZZh2GIn/ABJpePyyfyUJLShjrTPicHycbfiOfRTHSvUNzQak8UMTXulkDyXngcAf95ToV9F5LrR2Vvhel5b4XpXEIREQAREQBg+FWdZi01laR8MpDwMgNy4EqzO8KnXtMsQZE0ZdEQffZyP7JWXroZjqyBbqNd0waX7cE+VpdQ9qSKF1cMLi47i0c+Fo665ta2YmhpBaHZPJ5UIbVoP+5e8Y/hHH0UVv6WqKe0e5YbEm50eA1nLi70XQvZ3punX6L57NJkliB4YZHOJDuM5DfA8qhN1G5JDJA+s0l4xu/dXSfZ5NUp6Nsld2p5Hl8peMDOMcHPjj1wnYa5bFZk1HRdFlYBBGQsqwjCIiACIiAPLzhpI8rn3UHU1qlVD5HyOD3bA2MhvOCuhO5CqvUdLQdRjP2qB07mEuDYnFoJxjnGErKnWmMxNXtHJ7di3fmMterI8ePeJd+GeFOaDXcIHieDtFx5BIdlbGi3KFOKahZdHATKTG154OfHPxUZNc2NL3yHt54IOf0UFfpfyfVGdbnkq22xVWta0sDs7cnOSo8m/YaRLJLtPo52B9F9XTOdC2VmNjnFrd3n6K39LafoVrTorGqyPbM5xbtL9rTzjjHKdBX0Km67Oh6ZJ3dOqyAY3QtOPwC2l84ImQQsiiG1jGhrRnwAvorUQhERdAIiIAwVzbqevOKl6vDudKMhvbOM8/0XSSqNr82ye5O4f4W4lrRjIH/OEjP6jsPsUXSemHzCb9pMfG5uNjSeD5zlebmmV6rzACGBvnZwFP0dfq2j2pI5IX+mRlv1HhautUYZILF4yl5YwENacD0HKkSiVuUrIebsR12iaVrImc5JAWKGoQttwAte2sHgl+M4HxA9VAa1Ss3+wypE3LXHOBgAY+KmatCQQR954DmtwQ3lbWjLpqzvzTlufivS+FJzn1IHv/AHnRtJ+eAvurkQBERdAIiIAKs9RXdPL7FW5BFgMw6R7tuQRzyFZiqh1nortQZK6J2172gHIyFjJfHRvHV7KNf1PTY9UifWMEdeNpaRXiPk+pPqvF2atJHHNFIDG8EHB/e+YX1u6ZV06BrnMD3D3XE85d8lEzTtdjY0DaoLafRckmtCGzm1EzYGwF4Dj6kZ9F1bQa/T8MgZUiZ3vR83vOPyz4XHm7y/7prpD6bW5Uvoelanc1elK2F+1k7HvdK/AwDnwfknY5NfBU42uzt4WV5byF6VhGEREAEREAF85Yw9hBX0RAFP13p5l8lrg5oLsksOCfyWlV6Qqsxiswn4v979Vey1p8oGtHgLHCPZvyMrVfp6NoADGtA9AFKU9LjrkOaOQpNFpRSOOTZhZRF0yEREAf/9k=">
              <a:hlinkClick r:id="rId4"/>
            </p:cNvPr>
            <p:cNvSpPr>
              <a:spLocks noChangeAspect="1" noChangeArrowheads="1"/>
            </p:cNvSpPr>
            <p:nvPr/>
          </p:nvSpPr>
          <p:spPr bwMode="auto">
            <a:xfrm>
              <a:off x="1774825" y="5439599"/>
              <a:ext cx="7002463" cy="430151"/>
            </a:xfrm>
            <a:prstGeom prst="rect">
              <a:avLst/>
            </a:prstGeom>
            <a:noFill/>
            <a:extLst>
              <a:ext uri="{909E8E84-426E-40DD-AFC4-6F175D3DCCD1}">
                <a14:hiddenFill xmlns:a14="http://schemas.microsoft.com/office/drawing/2010/main">
                  <a:solidFill>
                    <a:srgbClr val="FFFFFF"/>
                  </a:solidFill>
                </a14:hiddenFill>
              </a:ext>
            </a:extLst>
          </p:spPr>
          <p:txBody>
            <a:bodyPr lIns="0" tIns="0" rIns="0" bIns="0"/>
            <a:lstStyle/>
            <a:p>
              <a:pPr marL="171450" indent="-171450">
                <a:spcBef>
                  <a:spcPts val="300"/>
                </a:spcBef>
                <a:buFont typeface="Arial" panose="020B0604020202020204" pitchFamily="34" charset="0"/>
                <a:buChar char="•"/>
                <a:defRPr/>
              </a:pPr>
              <a:r>
                <a:rPr lang="en-US" sz="1600" b="1" dirty="0" err="1" smtClean="0">
                  <a:solidFill>
                    <a:schemeClr val="accent1"/>
                  </a:solidFill>
                </a:rPr>
                <a:t>Pyrogens</a:t>
              </a:r>
              <a:r>
                <a:rPr lang="en-US" sz="1600" dirty="0" smtClean="0">
                  <a:solidFill>
                    <a:schemeClr val="accent1"/>
                  </a:solidFill>
                </a:rPr>
                <a:t> </a:t>
              </a:r>
              <a:r>
                <a:rPr lang="en-US" sz="1600" dirty="0">
                  <a:solidFill>
                    <a:schemeClr val="accent1"/>
                  </a:solidFill>
                </a:rPr>
                <a:t>– applying the above same failure </a:t>
              </a:r>
              <a:r>
                <a:rPr lang="en-US" sz="1600" dirty="0" smtClean="0">
                  <a:solidFill>
                    <a:schemeClr val="accent1"/>
                  </a:solidFill>
                </a:rPr>
                <a:t>modes</a:t>
              </a:r>
              <a:endParaRPr lang="en-US" sz="1600" dirty="0">
                <a:solidFill>
                  <a:schemeClr val="accent1"/>
                </a:solidFill>
              </a:endParaRPr>
            </a:p>
            <a:p>
              <a:pPr marL="171450" indent="-171450">
                <a:spcBef>
                  <a:spcPts val="300"/>
                </a:spcBef>
                <a:buFont typeface="Arial" panose="020B0604020202020204" pitchFamily="34" charset="0"/>
                <a:buChar char="•"/>
                <a:defRPr/>
              </a:pPr>
              <a:endParaRPr lang="en-US" sz="1600" dirty="0">
                <a:solidFill>
                  <a:schemeClr val="accent1"/>
                </a:solidFill>
              </a:endParaRPr>
            </a:p>
            <a:p>
              <a:pPr marL="171450" indent="-171450">
                <a:spcBef>
                  <a:spcPts val="300"/>
                </a:spcBef>
                <a:buFont typeface="Arial" panose="020B0604020202020204" pitchFamily="34" charset="0"/>
                <a:buChar char="•"/>
                <a:defRPr/>
              </a:pPr>
              <a:endParaRPr lang="en-US" sz="1600" dirty="0">
                <a:solidFill>
                  <a:schemeClr val="accent1"/>
                </a:solidFill>
              </a:endParaRPr>
            </a:p>
          </p:txBody>
        </p:sp>
        <p:pic>
          <p:nvPicPr>
            <p:cNvPr id="1026" name="Picture 2" descr="https://encrypted-tbn3.gstatic.com/images?q=tbn:ANd9GcTNzLnyS3-P5UpM78cdiy8dzBk1qlNhHq8iKS-mmesSv7PHmbOG5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8" y="5213297"/>
              <a:ext cx="1149350" cy="88275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4096987" y="1213065"/>
            <a:ext cx="1413164" cy="400110"/>
          </a:xfrm>
          <a:prstGeom prst="rect">
            <a:avLst/>
          </a:prstGeom>
          <a:noFill/>
        </p:spPr>
        <p:txBody>
          <a:bodyPr wrap="square" rtlCol="0">
            <a:spAutoFit/>
          </a:bodyPr>
          <a:lstStyle/>
          <a:p>
            <a:pPr algn="ctr"/>
            <a:r>
              <a:rPr lang="en-US" sz="2000" b="1" dirty="0" err="1" smtClean="0">
                <a:solidFill>
                  <a:schemeClr val="bg1"/>
                </a:solidFill>
              </a:rPr>
              <a:t>pFMEA</a:t>
            </a:r>
            <a:endParaRPr lang="en-US" sz="2000" b="1" dirty="0">
              <a:solidFill>
                <a:schemeClr val="bg1"/>
              </a:solidFill>
            </a:endParaRPr>
          </a:p>
        </p:txBody>
      </p:sp>
    </p:spTree>
    <p:extLst>
      <p:ext uri="{BB962C8B-B14F-4D97-AF65-F5344CB8AC3E}">
        <p14:creationId xmlns:p14="http://schemas.microsoft.com/office/powerpoint/2010/main" val="425419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9144000" cy="63325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p:txBody>
          <a:bodyPr/>
          <a:lstStyle/>
          <a:p>
            <a:r>
              <a:rPr lang="en-US" sz="1050" dirty="0" smtClean="0"/>
              <a:t>Baxter— Public Information</a:t>
            </a:r>
          </a:p>
        </p:txBody>
      </p:sp>
      <p:sp>
        <p:nvSpPr>
          <p:cNvPr id="5" name="Slide Number Placeholder 4"/>
          <p:cNvSpPr>
            <a:spLocks noGrp="1"/>
          </p:cNvSpPr>
          <p:nvPr>
            <p:ph type="sldNum" sz="quarter" idx="12"/>
          </p:nvPr>
        </p:nvSpPr>
        <p:spPr/>
        <p:txBody>
          <a:bodyPr/>
          <a:lstStyle/>
          <a:p>
            <a:fld id="{718C6552-28A6-4B16-9E21-E1DE288B8ED8}" type="slidenum">
              <a:rPr lang="en-US" smtClean="0"/>
              <a:pPr/>
              <a:t>16</a:t>
            </a:fld>
            <a:endParaRPr lang="en-US" dirty="0"/>
          </a:p>
        </p:txBody>
      </p:sp>
      <p:sp>
        <p:nvSpPr>
          <p:cNvPr id="38" name="Title 22"/>
          <p:cNvSpPr>
            <a:spLocks noGrp="1"/>
          </p:cNvSpPr>
          <p:nvPr>
            <p:ph type="title"/>
          </p:nvPr>
        </p:nvSpPr>
        <p:spPr>
          <a:xfrm>
            <a:off x="143668" y="302225"/>
            <a:ext cx="9000331" cy="568324"/>
          </a:xfrm>
        </p:spPr>
        <p:txBody>
          <a:bodyPr/>
          <a:lstStyle/>
          <a:p>
            <a:r>
              <a:rPr lang="en-US" altLang="en-US" b="1" dirty="0" smtClean="0">
                <a:latin typeface="Arial" pitchFamily="34" charset="0"/>
                <a:ea typeface="ＭＳ Ｐゴシック" pitchFamily="34" charset="-128"/>
                <a:cs typeface="Arial" pitchFamily="34" charset="0"/>
              </a:rPr>
              <a:t>System-Based Environmental Microbial Control –</a:t>
            </a:r>
            <a:br>
              <a:rPr lang="en-US" altLang="en-US" b="1" dirty="0" smtClean="0">
                <a:latin typeface="Arial" pitchFamily="34" charset="0"/>
                <a:ea typeface="ＭＳ Ｐゴシック" pitchFamily="34" charset="-128"/>
                <a:cs typeface="Arial" pitchFamily="34" charset="0"/>
              </a:rPr>
            </a:br>
            <a:r>
              <a:rPr lang="en-US" altLang="en-US" b="1" dirty="0" smtClean="0">
                <a:latin typeface="Arial" pitchFamily="34" charset="0"/>
                <a:ea typeface="ＭＳ Ｐゴシック" pitchFamily="34" charset="-128"/>
                <a:cs typeface="Arial" pitchFamily="34" charset="0"/>
              </a:rPr>
              <a:t>Key Points Risk Assessments</a:t>
            </a:r>
            <a:endParaRPr lang="en-US" sz="2000" b="1" dirty="0">
              <a:latin typeface="+mn-lt"/>
            </a:endParaRPr>
          </a:p>
        </p:txBody>
      </p:sp>
      <p:sp>
        <p:nvSpPr>
          <p:cNvPr id="22" name="Rounded Rectangle 21"/>
          <p:cNvSpPr/>
          <p:nvPr/>
        </p:nvSpPr>
        <p:spPr>
          <a:xfrm>
            <a:off x="3861603" y="2326389"/>
            <a:ext cx="4953433" cy="3528147"/>
          </a:xfrm>
          <a:prstGeom prst="roundRect">
            <a:avLst>
              <a:gd name="adj" fmla="val 5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solidFill>
            </a:endParaRPr>
          </a:p>
        </p:txBody>
      </p:sp>
      <p:sp>
        <p:nvSpPr>
          <p:cNvPr id="8" name="TextBox 7"/>
          <p:cNvSpPr txBox="1"/>
          <p:nvPr/>
        </p:nvSpPr>
        <p:spPr>
          <a:xfrm>
            <a:off x="2327564" y="1630397"/>
            <a:ext cx="4488872" cy="400110"/>
          </a:xfrm>
          <a:prstGeom prst="rect">
            <a:avLst/>
          </a:prstGeom>
          <a:noFill/>
        </p:spPr>
        <p:txBody>
          <a:bodyPr wrap="square" rtlCol="0">
            <a:spAutoFit/>
          </a:bodyPr>
          <a:lstStyle/>
          <a:p>
            <a:pPr algn="ctr"/>
            <a:r>
              <a:rPr lang="en-US" sz="2000" b="1" dirty="0" smtClean="0">
                <a:solidFill>
                  <a:schemeClr val="bg1"/>
                </a:solidFill>
              </a:rPr>
              <a:t>Traffic Flow &amp; Touch Points</a:t>
            </a:r>
            <a:endParaRPr lang="en-US" sz="2000" b="1" dirty="0">
              <a:solidFill>
                <a:schemeClr val="bg1"/>
              </a:solidFill>
            </a:endParaRPr>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23" y="2326389"/>
            <a:ext cx="3309791" cy="243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6" descr="data:image/jpeg;base64,/9j/4AAQSkZJRgABAQAAAQABAAD/2wCEAAkGBwgHBgkIBwgKCgkLDRYPDQwMDRsUFRAWIB0iIiAdHx8kKDQsJCYxJx8fLT0tMTU3Ojo6Iys/RD84QzQ5OjcBCgoKDQwNGg8PGjclHyU3Nzc3Nzc3Nzc3Nzc3Nzc3Nzc3Nzc3Nzc3Nzc3Nzc3Nzc3Nzc3Nzc3Nzc3Nzc3Nzc3N//AABEIANAAXQMBIgACEQEDEQH/xAAbAAEAAgMBAQAAAAAAAAAAAAAABQYBBAcCA//EADcQAAEEAQMDAQUFBgcAAAAAAAEAAgMEEQUSIQYTMUEHIlFxkRQjgaGxFTJSYdHhM0JEc8Hw8f/EABkBAAMBAQEAAAAAAAAAAAAAAAADBAIBBf/EACARAAICAgIDAQEAAAAAAAAAAAABAhEDIRIxEzJBYVH/2gAMAwEAAhEDEQA/AO4oiIALGUVX6ltNFtvasAYbhwa/wc+qzKXFWajHk6LQi4ZrFrUGalOIrFrbvyNj3YPywtQ29Wa3cZb4A9S5/wCqV50N8D/p37KZXAI9Q1Jzsfa7mf8Adf8A1XQ/ZhbsPF2K9O9zyWGNs0mXEYdnAJ+S3HJydGZY+KsvqIiYKCIiACIiAMFUXqKk6tqMr3uZtlJe3z4KvarfV9XfHFZBHu+5gjznlJzRuIzFKpHPrOr1K872S8FhwcBamo67ptjT7ELZnb3xlrQWHkrGr6JNYsSyseNr3ZwfRRrOlLkxJZPCwD+PKiSVl3wiO2XgDDcnHlXr2WaRbOuR6hHHH9mg3MlduGQS044+eFVpqMGnWRXvWZO6Ggkww7hg/NwK637ONMZS0c24bLporuJGh0ewsxkc8lU4rbJ8rSRbkRFUShERABERABRHUMjDWbG4MeC7kZOQfwUsVWdXpzi5LK1hLHHIwR8EvI6ibgrZROp9RfStiCGFgbsDt2XZ/VQY6ltRnDWw/iP7q4alptW7P9+A6Roxy7wFGap05pkWn2JmVAJI4y4HccEgfNQ6bLU6RV7tj9qWvtEzGtftDcMPHHquoey/Upp6UunPDe1Ta3tkDkgl2crk8MvZeDGyMEH1bn9Vf/ZvrNyfXW1HmARPic5wjgYwnHjkAZ8qjFpicu4nUkRFUShERABERABQ3UETnBsu3MbRhx+HKmVC6/qEUANWWF7w9oOWnHqsT9TUOzk/Uda47U7TooZey53uuaOPA8KIZV1ljHNiZcMThhwa4kEfDCv1y1uk2tqvLf5yA/0Wk3X6NcuDw5uPIaQSFA27L49Fa0/QbtlrSXwQk8YnmDDn5FdT6B0k6Zpj2zmvJOZS7fE4PwCBxkfJUDqPV6WpaUIqspMndadrmkHHK3PZ/wBRVtBjtRW4pXOsSMLe2AcYBHP1T8LV7E5U2tHXUWB4WVWSBERABERABRetabDaiksO392OM7Q0+cAnwpRRmt6iKFWTG4Svjf2yBnDgOPzwsyqtmo3eikWGSMdntnzyDwVUL+lTukkduwC4nwfVTfUGv6qKckn2x/GARwBycKnO6g1FpAFrH8sA/qoH+F8FrZvyaHLTqOuyWw5kYDjGGYJycYBVm6EoaLr9qWF1S3G+Fgk3OsAg848BoVRGu37td9SUMeyTDciPB8rofsr0a1p896xbruiZJGwROLgcjJJ8H5JmLbpi82onRAMLKIrSIIiIAIiIAKB6kfATGyR0ncaCQGNzn81PKrdQB8l94BA2tAHySs3qMx+xWbYp2sxWGnz/AJm4C8waZp8bCBFAQeeQM5W2/LTl3jPqqNqDLMkpDIppCCeGAkqFxr6WqRt9SOFPUhDU2sj7Ydw31OV9ejJb03UtBjZJ3N7wLgHHBAGT+GFX5xe7n3scmRxmV3j68q5+zmbTv21S7s84ukPayIMBjJ2Oz72c+P5J2PtC8nTOthZRFaRBERABERABQmvWYYSGdiKWZwyd3GPoptRGr6XJcmEsT2ggYw7j81jJfHRuFXsqj5bTnOJrxubnw0+n4rWfZqwy7pvunAcjGSPwUrfgk01u6xgD098cqq6uySxbdNDGXNLQB+Cgkknssi21oi+oIze1aSeuQY3NaNx49FsdIVHU+oNOlEoLmzAAY+ILT+RKirdueGcRPa1uMHC6/psugUomuhjgrOwMukbg/Up2NWLyOkWEcBZWAsqwkCIiACIiACjeoJHxaXK6MkEkAlpwcZUi7wqtqmqzWIHxhrWtPGMZz9UvJKkbhG2VW7UilkLiX5PrnOfqoXUpX6Y6PtlxL84LTjGMefqpu5Ynj/0/jwSFA33tvOYbAc3t5xt5HP8A4vPbVl6uiHu2WWLH2izzJgAZPwVl0Pp7VdejZZh2GIn/ABJpePyyfyUJLShjrTPicHycbfiOfRTHSvUNzQak8UMTXulkDyXngcAf95ToV9F5LrR2Vvhel5b4XpXEIREQAREQBg+FWdZi01laR8MpDwMgNy4EqzO8KnXtMsQZE0ZdEQffZyP7JWXroZjqyBbqNd0waX7cE+VpdQ9qSKF1cMLi47i0c+Fo665ta2YmhpBaHZPJ5UIbVoP+5e8Y/hHH0UVv6WqKe0e5YbEm50eA1nLi70XQvZ3punX6L57NJkliB4YZHOJDuM5DfA8qhN1G5JDJA+s0l4xu/dXSfZ5NUp6Nsld2p5Hl8peMDOMcHPjj1wnYa5bFZk1HRdFlYBBGQsqwjCIiACIiAPLzhpI8rn3UHU1qlVD5HyOD3bA2MhvOCuhO5CqvUdLQdRjP2qB07mEuDYnFoJxjnGErKnWmMxNXtHJ7di3fmMterI8ePeJd+GeFOaDXcIHieDtFx5BIdlbGi3KFOKahZdHATKTG154OfHPxUZNc2NL3yHt54IOf0UFfpfyfVGdbnkq22xVWta0sDs7cnOSo8m/YaRLJLtPo52B9F9XTOdC2VmNjnFrd3n6K39LafoVrTorGqyPbM5xbtL9rTzjjHKdBX0Km67Oh6ZJ3dOqyAY3QtOPwC2l84ImQQsiiG1jGhrRnwAvorUQhERdAIiIAwVzbqevOKl6vDudKMhvbOM8/0XSSqNr82ye5O4f4W4lrRjIH/OEjP6jsPsUXSemHzCb9pMfG5uNjSeD5zlebmmV6rzACGBvnZwFP0dfq2j2pI5IX+mRlv1HhautUYZILF4yl5YwENacD0HKkSiVuUrIebsR12iaVrImc5JAWKGoQttwAte2sHgl+M4HxA9VAa1Ss3+wypE3LXHOBgAY+KmatCQQR954DmtwQ3lbWjLpqzvzTlufivS+FJzn1IHv/AHnRtJ+eAvurkQBERdAIiIAKs9RXdPL7FW5BFgMw6R7tuQRzyFZiqh1nortQZK6J2172gHIyFjJfHRvHV7KNf1PTY9UifWMEdeNpaRXiPk+pPqvF2atJHHNFIDG8EHB/e+YX1u6ZV06BrnMD3D3XE85d8lEzTtdjY0DaoLafRckmtCGzm1EzYGwF4Dj6kZ9F1bQa/T8MgZUiZ3vR83vOPyz4XHm7y/7prpD6bW5Uvoelanc1elK2F+1k7HvdK/AwDnwfknY5NfBU42uzt4WV5byF6VhGEREAEREAF85Yw9hBX0RAFP13p5l8lrg5oLsksOCfyWlV6Qqsxiswn4v979Vey1p8oGtHgLHCPZvyMrVfp6NoADGtA9AFKU9LjrkOaOQpNFpRSOOTZhZRF0yEREAf/9k=">
            <a:hlinkClick r:id="rId4"/>
          </p:cNvPr>
          <p:cNvSpPr>
            <a:spLocks noChangeAspect="1" noChangeArrowheads="1"/>
          </p:cNvSpPr>
          <p:nvPr/>
        </p:nvSpPr>
        <p:spPr bwMode="auto">
          <a:xfrm>
            <a:off x="4026880" y="2547464"/>
            <a:ext cx="4613831"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ts val="1200"/>
              </a:spcBef>
              <a:buFont typeface="Arial" pitchFamily="34" charset="0"/>
              <a:buChar char="•"/>
            </a:pPr>
            <a:r>
              <a:rPr lang="en-US" altLang="en-US" b="1" dirty="0">
                <a:solidFill>
                  <a:schemeClr val="accent1"/>
                </a:solidFill>
              </a:rPr>
              <a:t>Personnel</a:t>
            </a:r>
            <a:endParaRPr lang="en-US" altLang="en-US" dirty="0">
              <a:solidFill>
                <a:schemeClr val="accent1"/>
              </a:solidFill>
            </a:endParaRPr>
          </a:p>
          <a:p>
            <a:pPr eaLnBrk="1" hangingPunct="1">
              <a:spcBef>
                <a:spcPts val="1200"/>
              </a:spcBef>
              <a:buFont typeface="Arial" pitchFamily="34" charset="0"/>
              <a:buChar char="•"/>
            </a:pPr>
            <a:r>
              <a:rPr lang="en-US" altLang="en-US" b="1" dirty="0">
                <a:solidFill>
                  <a:schemeClr val="accent1"/>
                </a:solidFill>
              </a:rPr>
              <a:t>Product</a:t>
            </a:r>
            <a:endParaRPr lang="en-US" altLang="en-US" dirty="0">
              <a:solidFill>
                <a:schemeClr val="accent1"/>
              </a:solidFill>
            </a:endParaRPr>
          </a:p>
          <a:p>
            <a:pPr eaLnBrk="1" hangingPunct="1">
              <a:spcBef>
                <a:spcPts val="1200"/>
              </a:spcBef>
              <a:buFont typeface="Arial" pitchFamily="34" charset="0"/>
              <a:buChar char="•"/>
            </a:pPr>
            <a:r>
              <a:rPr lang="en-US" altLang="en-US" b="1" dirty="0">
                <a:solidFill>
                  <a:schemeClr val="accent1"/>
                </a:solidFill>
              </a:rPr>
              <a:t>Waste</a:t>
            </a:r>
            <a:endParaRPr lang="en-US" altLang="en-US" dirty="0">
              <a:solidFill>
                <a:schemeClr val="accent1"/>
              </a:solidFill>
            </a:endParaRPr>
          </a:p>
          <a:p>
            <a:pPr eaLnBrk="1" hangingPunct="1">
              <a:spcBef>
                <a:spcPts val="1200"/>
              </a:spcBef>
              <a:buFont typeface="Arial" pitchFamily="34" charset="0"/>
              <a:buChar char="•"/>
            </a:pPr>
            <a:r>
              <a:rPr lang="en-US" altLang="en-US" b="1" dirty="0">
                <a:solidFill>
                  <a:schemeClr val="accent1"/>
                </a:solidFill>
              </a:rPr>
              <a:t>Components</a:t>
            </a:r>
            <a:endParaRPr lang="en-US" altLang="en-US" dirty="0">
              <a:solidFill>
                <a:schemeClr val="accent1"/>
              </a:solidFill>
            </a:endParaRPr>
          </a:p>
          <a:p>
            <a:pPr eaLnBrk="1" hangingPunct="1">
              <a:spcBef>
                <a:spcPts val="1200"/>
              </a:spcBef>
              <a:buFont typeface="Arial" pitchFamily="34" charset="0"/>
              <a:buChar char="•"/>
            </a:pPr>
            <a:r>
              <a:rPr lang="en-US" altLang="en-US" b="1" dirty="0">
                <a:solidFill>
                  <a:schemeClr val="accent1"/>
                </a:solidFill>
              </a:rPr>
              <a:t>External to Area </a:t>
            </a:r>
            <a:r>
              <a:rPr lang="en-US" altLang="en-US" sz="1600" dirty="0">
                <a:solidFill>
                  <a:schemeClr val="accent1"/>
                </a:solidFill>
              </a:rPr>
              <a:t>- Consider traffic flow outside the immediate areas where common touch points can occur from items that never enter the cleanroom or environment under evaluation</a:t>
            </a:r>
          </a:p>
          <a:p>
            <a:pPr eaLnBrk="1" hangingPunct="1">
              <a:spcBef>
                <a:spcPts val="300"/>
              </a:spcBef>
              <a:buFont typeface="Arial" pitchFamily="34" charset="0"/>
              <a:buChar char="•"/>
            </a:pPr>
            <a:endParaRPr lang="en-US" altLang="en-US" sz="1600" dirty="0">
              <a:solidFill>
                <a:schemeClr val="accent1"/>
              </a:solidFill>
            </a:endParaRPr>
          </a:p>
          <a:p>
            <a:pPr eaLnBrk="1" hangingPunct="1">
              <a:spcBef>
                <a:spcPts val="300"/>
              </a:spcBef>
              <a:buFont typeface="Arial" pitchFamily="34" charset="0"/>
              <a:buChar char="•"/>
            </a:pPr>
            <a:endParaRPr lang="en-US" altLang="en-US" sz="1600" dirty="0">
              <a:solidFill>
                <a:schemeClr val="accent1"/>
              </a:solidFill>
            </a:endParaRPr>
          </a:p>
          <a:p>
            <a:pPr eaLnBrk="1" hangingPunct="1">
              <a:spcBef>
                <a:spcPts val="300"/>
              </a:spcBef>
              <a:buFont typeface="Arial" pitchFamily="34" charset="0"/>
              <a:buChar char="•"/>
            </a:pPr>
            <a:endParaRPr lang="en-US" altLang="en-US" sz="1600" dirty="0">
              <a:solidFill>
                <a:schemeClr val="accent1"/>
              </a:solidFill>
            </a:endParaRPr>
          </a:p>
        </p:txBody>
      </p:sp>
    </p:spTree>
    <p:extLst>
      <p:ext uri="{BB962C8B-B14F-4D97-AF65-F5344CB8AC3E}">
        <p14:creationId xmlns:p14="http://schemas.microsoft.com/office/powerpoint/2010/main" val="3547868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9144000" cy="63325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z="1050" dirty="0" smtClean="0"/>
              <a:t>Baxter— Public Information</a:t>
            </a:r>
          </a:p>
        </p:txBody>
      </p:sp>
      <p:sp>
        <p:nvSpPr>
          <p:cNvPr id="5" name="Slide Number Placeholder 4"/>
          <p:cNvSpPr>
            <a:spLocks noGrp="1"/>
          </p:cNvSpPr>
          <p:nvPr>
            <p:ph type="sldNum" sz="quarter" idx="12"/>
          </p:nvPr>
        </p:nvSpPr>
        <p:spPr/>
        <p:txBody>
          <a:bodyPr/>
          <a:lstStyle/>
          <a:p>
            <a:fld id="{718C6552-28A6-4B16-9E21-E1DE288B8ED8}" type="slidenum">
              <a:rPr lang="en-US" smtClean="0"/>
              <a:pPr/>
              <a:t>17</a:t>
            </a:fld>
            <a:endParaRPr lang="en-US" dirty="0"/>
          </a:p>
        </p:txBody>
      </p:sp>
      <p:sp>
        <p:nvSpPr>
          <p:cNvPr id="38" name="Title 22"/>
          <p:cNvSpPr>
            <a:spLocks noGrp="1"/>
          </p:cNvSpPr>
          <p:nvPr>
            <p:ph type="title"/>
          </p:nvPr>
        </p:nvSpPr>
        <p:spPr>
          <a:xfrm>
            <a:off x="143668" y="302225"/>
            <a:ext cx="9000331" cy="568324"/>
          </a:xfrm>
        </p:spPr>
        <p:txBody>
          <a:bodyPr/>
          <a:lstStyle/>
          <a:p>
            <a:r>
              <a:rPr lang="en-US" altLang="en-US" b="1" dirty="0" smtClean="0">
                <a:latin typeface="Arial" pitchFamily="34" charset="0"/>
                <a:ea typeface="ＭＳ Ｐゴシック" pitchFamily="34" charset="-128"/>
                <a:cs typeface="Arial" pitchFamily="34" charset="0"/>
              </a:rPr>
              <a:t>System-Based Environmental Microbial Control –</a:t>
            </a:r>
            <a:br>
              <a:rPr lang="en-US" altLang="en-US" b="1" dirty="0" smtClean="0">
                <a:latin typeface="Arial" pitchFamily="34" charset="0"/>
                <a:ea typeface="ＭＳ Ｐゴシック" pitchFamily="34" charset="-128"/>
                <a:cs typeface="Arial" pitchFamily="34" charset="0"/>
              </a:rPr>
            </a:br>
            <a:r>
              <a:rPr lang="en-US" altLang="en-US" b="1" dirty="0" smtClean="0">
                <a:latin typeface="Arial" pitchFamily="34" charset="0"/>
                <a:ea typeface="ＭＳ Ｐゴシック" pitchFamily="34" charset="-128"/>
                <a:cs typeface="Arial" pitchFamily="34" charset="0"/>
              </a:rPr>
              <a:t>Key Points Risk Assessments</a:t>
            </a:r>
            <a:endParaRPr lang="en-US" sz="2000" b="1" dirty="0">
              <a:latin typeface="+mn-lt"/>
            </a:endParaRPr>
          </a:p>
        </p:txBody>
      </p:sp>
      <p:sp>
        <p:nvSpPr>
          <p:cNvPr id="8" name="TextBox 7"/>
          <p:cNvSpPr txBox="1"/>
          <p:nvPr/>
        </p:nvSpPr>
        <p:spPr>
          <a:xfrm>
            <a:off x="2327564" y="1230287"/>
            <a:ext cx="4488872" cy="400110"/>
          </a:xfrm>
          <a:prstGeom prst="rect">
            <a:avLst/>
          </a:prstGeom>
          <a:noFill/>
        </p:spPr>
        <p:txBody>
          <a:bodyPr wrap="square" rtlCol="0">
            <a:spAutoFit/>
          </a:bodyPr>
          <a:lstStyle/>
          <a:p>
            <a:pPr algn="ctr"/>
            <a:r>
              <a:rPr lang="en-US" sz="2000" b="1" dirty="0" smtClean="0">
                <a:solidFill>
                  <a:schemeClr val="bg1"/>
                </a:solidFill>
              </a:rPr>
              <a:t>Quantitative Risk Assessments</a:t>
            </a:r>
            <a:endParaRPr lang="en-US" sz="2000" b="1" dirty="0">
              <a:solidFill>
                <a:schemeClr val="bg1"/>
              </a:solidFill>
            </a:endParaRPr>
          </a:p>
        </p:txBody>
      </p:sp>
      <p:grpSp>
        <p:nvGrpSpPr>
          <p:cNvPr id="10" name="Group 19"/>
          <p:cNvGrpSpPr>
            <a:grpSpLocks/>
          </p:cNvGrpSpPr>
          <p:nvPr/>
        </p:nvGrpSpPr>
        <p:grpSpPr bwMode="auto">
          <a:xfrm>
            <a:off x="81561" y="1910406"/>
            <a:ext cx="4289239" cy="2985730"/>
            <a:chOff x="976878" y="1135932"/>
            <a:chExt cx="9895124" cy="5561481"/>
          </a:xfrm>
        </p:grpSpPr>
        <p:grpSp>
          <p:nvGrpSpPr>
            <p:cNvPr id="11" name="Group 15"/>
            <p:cNvGrpSpPr>
              <a:grpSpLocks/>
            </p:cNvGrpSpPr>
            <p:nvPr/>
          </p:nvGrpSpPr>
          <p:grpSpPr bwMode="auto">
            <a:xfrm>
              <a:off x="1309662" y="1857364"/>
              <a:ext cx="6786610" cy="3785420"/>
              <a:chOff x="952472" y="1286654"/>
              <a:chExt cx="8072494" cy="5357056"/>
            </a:xfrm>
          </p:grpSpPr>
          <p:cxnSp>
            <p:nvCxnSpPr>
              <p:cNvPr id="16" name="Straight Arrow Connector 8"/>
              <p:cNvCxnSpPr>
                <a:cxnSpLocks noChangeShapeType="1"/>
              </p:cNvCxnSpPr>
              <p:nvPr/>
            </p:nvCxnSpPr>
            <p:spPr bwMode="auto">
              <a:xfrm>
                <a:off x="3595678" y="5000636"/>
                <a:ext cx="5429288" cy="357190"/>
              </a:xfrm>
              <a:prstGeom prst="straightConnector1">
                <a:avLst/>
              </a:prstGeom>
              <a:noFill/>
              <a:ln w="19050" algn="ctr">
                <a:solidFill>
                  <a:schemeClr val="bg1"/>
                </a:solidFill>
                <a:round/>
                <a:headEnd type="none" w="sm" len="sm"/>
                <a:tailEnd type="arrow" w="med" len="med"/>
              </a:ln>
              <a:extLst>
                <a:ext uri="{909E8E84-426E-40DD-AFC4-6F175D3DCCD1}">
                  <a14:hiddenFill xmlns:a14="http://schemas.microsoft.com/office/drawing/2010/main">
                    <a:noFill/>
                  </a14:hiddenFill>
                </a:ext>
              </a:extLst>
            </p:spPr>
          </p:cxnSp>
          <p:cxnSp>
            <p:nvCxnSpPr>
              <p:cNvPr id="17" name="Straight Arrow Connector 10"/>
              <p:cNvCxnSpPr>
                <a:cxnSpLocks noChangeShapeType="1"/>
              </p:cNvCxnSpPr>
              <p:nvPr/>
            </p:nvCxnSpPr>
            <p:spPr bwMode="auto">
              <a:xfrm rot="10800000" flipV="1">
                <a:off x="952472" y="5000636"/>
                <a:ext cx="2643206" cy="1643074"/>
              </a:xfrm>
              <a:prstGeom prst="straightConnector1">
                <a:avLst/>
              </a:prstGeom>
              <a:noFill/>
              <a:ln w="19050" algn="ctr">
                <a:solidFill>
                  <a:schemeClr val="bg1"/>
                </a:solidFill>
                <a:round/>
                <a:headEnd type="none" w="sm" len="sm"/>
                <a:tailEnd type="arrow" w="med" len="med"/>
              </a:ln>
              <a:extLst>
                <a:ext uri="{909E8E84-426E-40DD-AFC4-6F175D3DCCD1}">
                  <a14:hiddenFill xmlns:a14="http://schemas.microsoft.com/office/drawing/2010/main">
                    <a:noFill/>
                  </a14:hiddenFill>
                </a:ext>
              </a:extLst>
            </p:spPr>
          </p:cxnSp>
          <p:cxnSp>
            <p:nvCxnSpPr>
              <p:cNvPr id="18" name="Straight Arrow Connector 13"/>
              <p:cNvCxnSpPr>
                <a:cxnSpLocks noChangeShapeType="1"/>
              </p:cNvCxnSpPr>
              <p:nvPr/>
            </p:nvCxnSpPr>
            <p:spPr bwMode="auto">
              <a:xfrm rot="5400000" flipH="1" flipV="1">
                <a:off x="1738290" y="3143248"/>
                <a:ext cx="3714776" cy="1588"/>
              </a:xfrm>
              <a:prstGeom prst="straightConnector1">
                <a:avLst/>
              </a:prstGeom>
              <a:noFill/>
              <a:ln w="19050" algn="ctr">
                <a:solidFill>
                  <a:schemeClr val="bg1"/>
                </a:solidFill>
                <a:round/>
                <a:headEnd type="none" w="sm" len="sm"/>
                <a:tailEnd type="arrow" w="med" len="med"/>
              </a:ln>
              <a:extLst>
                <a:ext uri="{909E8E84-426E-40DD-AFC4-6F175D3DCCD1}">
                  <a14:hiddenFill xmlns:a14="http://schemas.microsoft.com/office/drawing/2010/main">
                    <a:noFill/>
                  </a14:hiddenFill>
                </a:ext>
              </a:extLst>
            </p:spPr>
          </p:cxnSp>
        </p:gr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794" y="2571744"/>
              <a:ext cx="45942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13" name="TextBox 16"/>
            <p:cNvSpPr txBox="1">
              <a:spLocks noChangeArrowheads="1"/>
            </p:cNvSpPr>
            <p:nvPr/>
          </p:nvSpPr>
          <p:spPr bwMode="auto">
            <a:xfrm>
              <a:off x="8197556" y="3910813"/>
              <a:ext cx="2674446" cy="12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000000"/>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rgbClr val="000000"/>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rgbClr val="000000"/>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9pPr>
            </a:lstStyle>
            <a:p>
              <a:pPr eaLnBrk="1" hangingPunct="1">
                <a:spcBef>
                  <a:spcPct val="0"/>
                </a:spcBef>
                <a:buFontTx/>
                <a:buNone/>
              </a:pPr>
              <a:r>
                <a:rPr lang="en-US" altLang="en-US" sz="1800" dirty="0">
                  <a:solidFill>
                    <a:schemeClr val="bg1"/>
                  </a:solidFill>
                  <a:latin typeface="Arial" pitchFamily="34" charset="0"/>
                  <a:cs typeface="Arial" pitchFamily="34" charset="0"/>
                </a:rPr>
                <a:t>Time of </a:t>
              </a:r>
              <a:endParaRPr lang="en-US" altLang="en-US" sz="1800" dirty="0" smtClean="0">
                <a:solidFill>
                  <a:schemeClr val="bg1"/>
                </a:solidFill>
                <a:latin typeface="Arial" pitchFamily="34" charset="0"/>
                <a:cs typeface="Arial" pitchFamily="34" charset="0"/>
              </a:endParaRPr>
            </a:p>
            <a:p>
              <a:pPr eaLnBrk="1" hangingPunct="1">
                <a:spcBef>
                  <a:spcPct val="0"/>
                </a:spcBef>
                <a:buFontTx/>
                <a:buNone/>
              </a:pPr>
              <a:r>
                <a:rPr lang="en-US" altLang="en-US" sz="1800" dirty="0" smtClean="0">
                  <a:solidFill>
                    <a:schemeClr val="bg1"/>
                  </a:solidFill>
                  <a:latin typeface="Arial" pitchFamily="34" charset="0"/>
                  <a:cs typeface="Arial" pitchFamily="34" charset="0"/>
                </a:rPr>
                <a:t>Exposure</a:t>
              </a:r>
              <a:endParaRPr lang="en-US" altLang="en-US" sz="1800" dirty="0">
                <a:solidFill>
                  <a:schemeClr val="bg1"/>
                </a:solidFill>
                <a:latin typeface="Arial" pitchFamily="34" charset="0"/>
                <a:cs typeface="Arial" pitchFamily="34" charset="0"/>
              </a:endParaRPr>
            </a:p>
          </p:txBody>
        </p:sp>
        <p:sp>
          <p:nvSpPr>
            <p:cNvPr id="14" name="TextBox 17"/>
            <p:cNvSpPr txBox="1">
              <a:spLocks noChangeArrowheads="1"/>
            </p:cNvSpPr>
            <p:nvPr/>
          </p:nvSpPr>
          <p:spPr bwMode="auto">
            <a:xfrm>
              <a:off x="976878" y="6009463"/>
              <a:ext cx="7260054" cy="6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000000"/>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rgbClr val="000000"/>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rgbClr val="000000"/>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9pPr>
            </a:lstStyle>
            <a:p>
              <a:pPr eaLnBrk="1" hangingPunct="1">
                <a:spcBef>
                  <a:spcPct val="0"/>
                </a:spcBef>
                <a:buFontTx/>
                <a:buNone/>
              </a:pPr>
              <a:r>
                <a:rPr lang="en-US" altLang="en-US" sz="1800" dirty="0">
                  <a:solidFill>
                    <a:schemeClr val="bg1"/>
                  </a:solidFill>
                  <a:latin typeface="Arial" pitchFamily="34" charset="0"/>
                  <a:cs typeface="Arial" pitchFamily="34" charset="0"/>
                </a:rPr>
                <a:t>Magnitude of Challenge (</a:t>
              </a:r>
              <a:r>
                <a:rPr lang="en-US" altLang="en-US" sz="1800" dirty="0" err="1">
                  <a:solidFill>
                    <a:schemeClr val="bg1"/>
                  </a:solidFill>
                  <a:latin typeface="Arial" pitchFamily="34" charset="0"/>
                  <a:cs typeface="Arial" pitchFamily="34" charset="0"/>
                </a:rPr>
                <a:t>cfu</a:t>
              </a:r>
              <a:r>
                <a:rPr lang="en-US" altLang="en-US" sz="1800" dirty="0">
                  <a:solidFill>
                    <a:schemeClr val="bg1"/>
                  </a:solidFill>
                  <a:latin typeface="Arial" pitchFamily="34" charset="0"/>
                  <a:cs typeface="Arial" pitchFamily="34" charset="0"/>
                </a:rPr>
                <a:t>)</a:t>
              </a:r>
            </a:p>
          </p:txBody>
        </p:sp>
        <p:sp>
          <p:nvSpPr>
            <p:cNvPr id="15" name="TextBox 18"/>
            <p:cNvSpPr txBox="1">
              <a:spLocks noChangeArrowheads="1"/>
            </p:cNvSpPr>
            <p:nvPr/>
          </p:nvSpPr>
          <p:spPr bwMode="auto">
            <a:xfrm>
              <a:off x="1309660" y="1135932"/>
              <a:ext cx="5396226" cy="6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000000"/>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rgbClr val="000000"/>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rgbClr val="000000"/>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rgbClr val="000000"/>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2000">
                  <a:solidFill>
                    <a:srgbClr val="000000"/>
                  </a:solidFill>
                  <a:latin typeface="Calibri" pitchFamily="34" charset="0"/>
                  <a:ea typeface="ヒラギノ角ゴ Pro W3" charset="-128"/>
                </a:defRPr>
              </a:lvl9pPr>
            </a:lstStyle>
            <a:p>
              <a:pPr eaLnBrk="1" hangingPunct="1">
                <a:spcBef>
                  <a:spcPct val="0"/>
                </a:spcBef>
                <a:buFontTx/>
                <a:buNone/>
              </a:pPr>
              <a:r>
                <a:rPr lang="en-US" altLang="en-US" sz="1800" dirty="0">
                  <a:solidFill>
                    <a:schemeClr val="bg1"/>
                  </a:solidFill>
                  <a:latin typeface="Arial" pitchFamily="34" charset="0"/>
                  <a:cs typeface="Arial" pitchFamily="34" charset="0"/>
                </a:rPr>
                <a:t>Probability of Ingress</a:t>
              </a:r>
            </a:p>
          </p:txBody>
        </p:sp>
      </p:grpSp>
      <p:sp>
        <p:nvSpPr>
          <p:cNvPr id="19" name="Rounded Rectangle 18"/>
          <p:cNvSpPr/>
          <p:nvPr/>
        </p:nvSpPr>
        <p:spPr>
          <a:xfrm>
            <a:off x="4572000" y="1744663"/>
            <a:ext cx="4205288" cy="4424362"/>
          </a:xfrm>
          <a:prstGeom prst="roundRect">
            <a:avLst>
              <a:gd name="adj" fmla="val 5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3" name="AutoShape 6" descr="data:image/jpeg;base64,/9j/4AAQSkZJRgABAQAAAQABAAD/2wCEAAkGBwgHBgkIBwgKCgkLDRYPDQwMDRsUFRAWIB0iIiAdHx8kKDQsJCYxJx8fLT0tMTU3Ojo6Iys/RD84QzQ5OjcBCgoKDQwNGg8PGjclHyU3Nzc3Nzc3Nzc3Nzc3Nzc3Nzc3Nzc3Nzc3Nzc3Nzc3Nzc3Nzc3Nzc3Nzc3Nzc3Nzc3N//AABEIANAAXQMBIgACEQEDEQH/xAAbAAEAAgMBAQAAAAAAAAAAAAAABQYBBAcCA//EADcQAAEEAQMDAQUFBgcAAAAAAAEAAgMEEQUSIQYTMUEHIlFxkRQjgaGxFTJSYdHhM0JEc8Hw8f/EABkBAAMBAQEAAAAAAAAAAAAAAAADBAIBBf/EACARAAICAgIDAQEAAAAAAAAAAAABAhEDIRIxEzJBYVH/2gAMAwEAAhEDEQA/AO4oiIALGUVX6ltNFtvasAYbhwa/wc+qzKXFWajHk6LQi4ZrFrUGalOIrFrbvyNj3YPywtQ29Wa3cZb4A9S5/wCqV50N8D/p37KZXAI9Q1Jzsfa7mf8Adf8A1XQ/ZhbsPF2K9O9zyWGNs0mXEYdnAJ+S3HJydGZY+KsvqIiYKCIiACIiAMFUXqKk6tqMr3uZtlJe3z4KvarfV9XfHFZBHu+5gjznlJzRuIzFKpHPrOr1K872S8FhwcBamo67ptjT7ELZnb3xlrQWHkrGr6JNYsSyseNr3ZwfRRrOlLkxJZPCwD+PKiSVl3wiO2XgDDcnHlXr2WaRbOuR6hHHH9mg3MlduGQS044+eFVpqMGnWRXvWZO6Ggkww7hg/NwK637ONMZS0c24bLporuJGh0ewsxkc8lU4rbJ8rSRbkRFUShERABERABRHUMjDWbG4MeC7kZOQfwUsVWdXpzi5LK1hLHHIwR8EvI6ibgrZROp9RfStiCGFgbsDt2XZ/VQY6ltRnDWw/iP7q4alptW7P9+A6Roxy7wFGap05pkWn2JmVAJI4y4HccEgfNQ6bLU6RV7tj9qWvtEzGtftDcMPHHquoey/Upp6UunPDe1Ta3tkDkgl2crk8MvZeDGyMEH1bn9Vf/ZvrNyfXW1HmARPic5wjgYwnHjkAZ8qjFpicu4nUkRFUShERABERABQ3UETnBsu3MbRhx+HKmVC6/qEUANWWF7w9oOWnHqsT9TUOzk/Uda47U7TooZey53uuaOPA8KIZV1ljHNiZcMThhwa4kEfDCv1y1uk2tqvLf5yA/0Wk3X6NcuDw5uPIaQSFA27L49Fa0/QbtlrSXwQk8YnmDDn5FdT6B0k6Zpj2zmvJOZS7fE4PwCBxkfJUDqPV6WpaUIqspMndadrmkHHK3PZ/wBRVtBjtRW4pXOsSMLe2AcYBHP1T8LV7E5U2tHXUWB4WVWSBERABERABRetabDaiksO392OM7Q0+cAnwpRRmt6iKFWTG4Svjf2yBnDgOPzwsyqtmo3eikWGSMdntnzyDwVUL+lTukkduwC4nwfVTfUGv6qKckn2x/GARwBycKnO6g1FpAFrH8sA/qoH+F8FrZvyaHLTqOuyWw5kYDjGGYJycYBVm6EoaLr9qWF1S3G+Fgk3OsAg848BoVRGu37td9SUMeyTDciPB8rofsr0a1p896xbruiZJGwROLgcjJJ8H5JmLbpi82onRAMLKIrSIIiIAIiIAKB6kfATGyR0ncaCQGNzn81PKrdQB8l94BA2tAHySs3qMx+xWbYp2sxWGnz/AJm4C8waZp8bCBFAQeeQM5W2/LTl3jPqqNqDLMkpDIppCCeGAkqFxr6WqRt9SOFPUhDU2sj7Ydw31OV9ejJb03UtBjZJ3N7wLgHHBAGT+GFX5xe7n3scmRxmV3j68q5+zmbTv21S7s84ukPayIMBjJ2Oz72c+P5J2PtC8nTOthZRFaRBERABERABQmvWYYSGdiKWZwyd3GPoptRGr6XJcmEsT2ggYw7j81jJfHRuFXsqj5bTnOJrxubnw0+n4rWfZqwy7pvunAcjGSPwUrfgk01u6xgD098cqq6uySxbdNDGXNLQB+Cgkknssi21oi+oIze1aSeuQY3NaNx49FsdIVHU+oNOlEoLmzAAY+ILT+RKirdueGcRPa1uMHC6/psugUomuhjgrOwMukbg/Up2NWLyOkWEcBZWAsqwkCIiACIiACjeoJHxaXK6MkEkAlpwcZUi7wqtqmqzWIHxhrWtPGMZz9UvJKkbhG2VW7UilkLiX5PrnOfqoXUpX6Y6PtlxL84LTjGMefqpu5Ynj/0/jwSFA33tvOYbAc3t5xt5HP8A4vPbVl6uiHu2WWLH2izzJgAZPwVl0Pp7VdejZZh2GIn/ABJpePyyfyUJLShjrTPicHycbfiOfRTHSvUNzQak8UMTXulkDyXngcAf95ToV9F5LrR2Vvhel5b4XpXEIREQAREQBg+FWdZi01laR8MpDwMgNy4EqzO8KnXtMsQZE0ZdEQffZyP7JWXroZjqyBbqNd0waX7cE+VpdQ9qSKF1cMLi47i0c+Fo665ta2YmhpBaHZPJ5UIbVoP+5e8Y/hHH0UVv6WqKe0e5YbEm50eA1nLi70XQvZ3punX6L57NJkliB4YZHOJDuM5DfA8qhN1G5JDJA+s0l4xu/dXSfZ5NUp6Nsld2p5Hl8peMDOMcHPjj1wnYa5bFZk1HRdFlYBBGQsqwjCIiACIiAPLzhpI8rn3UHU1qlVD5HyOD3bA2MhvOCuhO5CqvUdLQdRjP2qB07mEuDYnFoJxjnGErKnWmMxNXtHJ7di3fmMterI8ePeJd+GeFOaDXcIHieDtFx5BIdlbGi3KFOKahZdHATKTG154OfHPxUZNc2NL3yHt54IOf0UFfpfyfVGdbnkq22xVWta0sDs7cnOSo8m/YaRLJLtPo52B9F9XTOdC2VmNjnFrd3n6K39LafoVrTorGqyPbM5xbtL9rTzjjHKdBX0Km67Oh6ZJ3dOqyAY3QtOPwC2l84ImQQsiiG1jGhrRnwAvorUQhERdAIiIAwVzbqevOKl6vDudKMhvbOM8/0XSSqNr82ye5O4f4W4lrRjIH/OEjP6jsPsUXSemHzCb9pMfG5uNjSeD5zlebmmV6rzACGBvnZwFP0dfq2j2pI5IX+mRlv1HhautUYZILF4yl5YwENacD0HKkSiVuUrIebsR12iaVrImc5JAWKGoQttwAte2sHgl+M4HxA9VAa1Ss3+wypE3LXHOBgAY+KmatCQQR954DmtwQ3lbWjLpqzvzTlufivS+FJzn1IHv/AHnRtJ+eAvurkQBERdAIiIAKs9RXdPL7FW5BFgMw6R7tuQRzyFZiqh1nortQZK6J2172gHIyFjJfHRvHV7KNf1PTY9UifWMEdeNpaRXiPk+pPqvF2atJHHNFIDG8EHB/e+YX1u6ZV06BrnMD3D3XE85d8lEzTtdjY0DaoLafRckmtCGzm1EzYGwF4Dj6kZ9F1bQa/T8MgZUiZ3vR83vOPyz4XHm7y/7prpD6bW5Uvoelanc1elK2F+1k7HvdK/AwDnwfknY5NfBU42uzt4WV5byF6VhGEREAEREAF85Yw9hBX0RAFP13p5l8lrg5oLsksOCfyWlV6Qqsxiswn4v979Vey1p8oGtHgLHCPZvyMrVfp6NoADGtA9AFKU9LjrkOaOQpNFpRSOOTZhZRF0yEREAf/9k=">
            <a:hlinkClick r:id="rId4"/>
          </p:cNvPr>
          <p:cNvSpPr>
            <a:spLocks noChangeAspect="1" noChangeArrowheads="1"/>
          </p:cNvSpPr>
          <p:nvPr/>
        </p:nvSpPr>
        <p:spPr bwMode="auto">
          <a:xfrm>
            <a:off x="4794250" y="1971675"/>
            <a:ext cx="3817938" cy="1889125"/>
          </a:xfrm>
          <a:prstGeom prst="rect">
            <a:avLst/>
          </a:prstGeom>
          <a:noFill/>
          <a:extLst>
            <a:ext uri="{909E8E84-426E-40DD-AFC4-6F175D3DCCD1}">
              <a14:hiddenFill xmlns:a14="http://schemas.microsoft.com/office/drawing/2010/main">
                <a:solidFill>
                  <a:srgbClr val="FFFFFF"/>
                </a:solidFill>
              </a14:hiddenFill>
            </a:ext>
          </a:extLst>
        </p:spPr>
        <p:txBody>
          <a:bodyPr lIns="0" tIns="0" rIns="0" bIns="0"/>
          <a:lstStyle/>
          <a:p>
            <a:pPr marL="171450" indent="-171450">
              <a:spcBef>
                <a:spcPts val="1200"/>
              </a:spcBef>
              <a:buFont typeface="Arial" panose="020B0604020202020204" pitchFamily="34" charset="0"/>
              <a:buChar char="•"/>
              <a:defRPr/>
            </a:pPr>
            <a:r>
              <a:rPr lang="en-US" sz="1600" b="1" dirty="0">
                <a:solidFill>
                  <a:schemeClr val="accent1"/>
                </a:solidFill>
              </a:rPr>
              <a:t>Air-borne ingress – </a:t>
            </a:r>
            <a:r>
              <a:rPr lang="en-US" sz="1600" dirty="0">
                <a:solidFill>
                  <a:schemeClr val="accent1"/>
                </a:solidFill>
              </a:rPr>
              <a:t>for open process steps or open containers air borne ingress can be quantified</a:t>
            </a:r>
          </a:p>
          <a:p>
            <a:pPr marL="171450" indent="-171450">
              <a:spcBef>
                <a:spcPts val="1200"/>
              </a:spcBef>
              <a:buFont typeface="Arial" panose="020B0604020202020204" pitchFamily="34" charset="0"/>
              <a:buChar char="•"/>
              <a:defRPr/>
            </a:pPr>
            <a:endParaRPr lang="en-US" sz="1600" dirty="0">
              <a:solidFill>
                <a:schemeClr val="accent1"/>
              </a:solidFill>
            </a:endParaRPr>
          </a:p>
          <a:p>
            <a:pPr marL="171450" indent="-171450">
              <a:spcBef>
                <a:spcPts val="1200"/>
              </a:spcBef>
              <a:buFont typeface="Arial" panose="020B0604020202020204" pitchFamily="34" charset="0"/>
              <a:buChar char="•"/>
              <a:defRPr/>
            </a:pPr>
            <a:r>
              <a:rPr lang="en-US" sz="1600" b="1" dirty="0">
                <a:solidFill>
                  <a:schemeClr val="accent1"/>
                </a:solidFill>
              </a:rPr>
              <a:t>Mechanics of air flow – </a:t>
            </a:r>
            <a:r>
              <a:rPr lang="en-US" sz="1600" dirty="0">
                <a:solidFill>
                  <a:schemeClr val="accent1"/>
                </a:solidFill>
              </a:rPr>
              <a:t>air flows and contamination rates are quantifiable as likely units contaminated with at least 1 </a:t>
            </a:r>
            <a:r>
              <a:rPr lang="en-US" sz="1600" dirty="0" err="1">
                <a:solidFill>
                  <a:schemeClr val="accent1"/>
                </a:solidFill>
              </a:rPr>
              <a:t>cfu</a:t>
            </a:r>
            <a:endParaRPr lang="en-US" sz="1600" dirty="0">
              <a:solidFill>
                <a:schemeClr val="accent1"/>
              </a:solidFill>
            </a:endParaRPr>
          </a:p>
          <a:p>
            <a:pPr>
              <a:spcBef>
                <a:spcPts val="1200"/>
              </a:spcBef>
              <a:defRPr/>
            </a:pPr>
            <a:endParaRPr lang="en-US" sz="1600" dirty="0">
              <a:solidFill>
                <a:schemeClr val="accent1"/>
              </a:solidFill>
            </a:endParaRPr>
          </a:p>
          <a:p>
            <a:pPr marL="171450" indent="-171450">
              <a:spcBef>
                <a:spcPts val="1200"/>
              </a:spcBef>
              <a:buFont typeface="Arial" panose="020B0604020202020204" pitchFamily="34" charset="0"/>
              <a:buChar char="•"/>
              <a:defRPr/>
            </a:pPr>
            <a:r>
              <a:rPr lang="en-US" sz="1600" b="1" dirty="0" err="1">
                <a:solidFill>
                  <a:schemeClr val="accent1"/>
                </a:solidFill>
              </a:rPr>
              <a:t>QbD</a:t>
            </a:r>
            <a:r>
              <a:rPr lang="en-US" sz="1600" dirty="0">
                <a:solidFill>
                  <a:schemeClr val="accent1"/>
                </a:solidFill>
              </a:rPr>
              <a:t> – quantitative assessment of contamination risk maps design space in a surface response model permitting </a:t>
            </a:r>
            <a:r>
              <a:rPr lang="en-US" sz="1600" dirty="0" err="1">
                <a:solidFill>
                  <a:schemeClr val="accent1"/>
                </a:solidFill>
              </a:rPr>
              <a:t>QbD</a:t>
            </a:r>
            <a:r>
              <a:rPr lang="en-US" sz="1600" dirty="0">
                <a:solidFill>
                  <a:schemeClr val="accent1"/>
                </a:solidFill>
              </a:rPr>
              <a:t> principles to be applied</a:t>
            </a:r>
          </a:p>
          <a:p>
            <a:pPr marL="171450" indent="-171450">
              <a:spcBef>
                <a:spcPts val="300"/>
              </a:spcBef>
              <a:buFont typeface="Arial" panose="020B0604020202020204" pitchFamily="34" charset="0"/>
              <a:buChar char="•"/>
              <a:defRPr/>
            </a:pPr>
            <a:endParaRPr lang="en-US" sz="1600" dirty="0">
              <a:solidFill>
                <a:schemeClr val="accent1"/>
              </a:solidFill>
            </a:endParaRPr>
          </a:p>
          <a:p>
            <a:pPr marL="171450" indent="-171450">
              <a:spcBef>
                <a:spcPts val="300"/>
              </a:spcBef>
              <a:buFont typeface="Arial" panose="020B0604020202020204" pitchFamily="34" charset="0"/>
              <a:buChar char="•"/>
              <a:defRPr/>
            </a:pPr>
            <a:endParaRPr lang="en-US" sz="1600" dirty="0">
              <a:solidFill>
                <a:schemeClr val="accent1"/>
              </a:solidFill>
            </a:endParaRPr>
          </a:p>
        </p:txBody>
      </p:sp>
    </p:spTree>
    <p:extLst>
      <p:ext uri="{BB962C8B-B14F-4D97-AF65-F5344CB8AC3E}">
        <p14:creationId xmlns:p14="http://schemas.microsoft.com/office/powerpoint/2010/main" val="853287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9144000" cy="63325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z="1050" dirty="0" smtClean="0"/>
              <a:t>Baxter— Public Information</a:t>
            </a:r>
          </a:p>
        </p:txBody>
      </p:sp>
      <p:sp>
        <p:nvSpPr>
          <p:cNvPr id="5" name="Slide Number Placeholder 4"/>
          <p:cNvSpPr>
            <a:spLocks noGrp="1"/>
          </p:cNvSpPr>
          <p:nvPr>
            <p:ph type="sldNum" sz="quarter" idx="12"/>
          </p:nvPr>
        </p:nvSpPr>
        <p:spPr/>
        <p:txBody>
          <a:bodyPr/>
          <a:lstStyle/>
          <a:p>
            <a:fld id="{718C6552-28A6-4B16-9E21-E1DE288B8ED8}" type="slidenum">
              <a:rPr lang="en-US" smtClean="0"/>
              <a:pPr/>
              <a:t>18</a:t>
            </a:fld>
            <a:endParaRPr lang="en-US" dirty="0"/>
          </a:p>
        </p:txBody>
      </p:sp>
      <p:sp>
        <p:nvSpPr>
          <p:cNvPr id="38" name="Title 22"/>
          <p:cNvSpPr>
            <a:spLocks noGrp="1"/>
          </p:cNvSpPr>
          <p:nvPr>
            <p:ph type="title"/>
          </p:nvPr>
        </p:nvSpPr>
        <p:spPr>
          <a:xfrm>
            <a:off x="143668" y="302225"/>
            <a:ext cx="9000331" cy="568324"/>
          </a:xfrm>
        </p:spPr>
        <p:txBody>
          <a:bodyPr/>
          <a:lstStyle/>
          <a:p>
            <a:r>
              <a:rPr lang="en-US" altLang="en-US" b="1" dirty="0" smtClean="0">
                <a:latin typeface="Arial" pitchFamily="34" charset="0"/>
                <a:ea typeface="ＭＳ Ｐゴシック" pitchFamily="34" charset="-128"/>
                <a:cs typeface="Arial" pitchFamily="34" charset="0"/>
              </a:rPr>
              <a:t>System-Based Environmental Microbial Control –</a:t>
            </a:r>
            <a:br>
              <a:rPr lang="en-US" altLang="en-US" b="1" dirty="0" smtClean="0">
                <a:latin typeface="Arial" pitchFamily="34" charset="0"/>
                <a:ea typeface="ＭＳ Ｐゴシック" pitchFamily="34" charset="-128"/>
                <a:cs typeface="Arial" pitchFamily="34" charset="0"/>
              </a:rPr>
            </a:br>
            <a:r>
              <a:rPr lang="en-US" altLang="en-US" b="1" dirty="0" smtClean="0">
                <a:latin typeface="Arial" pitchFamily="34" charset="0"/>
                <a:ea typeface="ＭＳ Ｐゴシック" pitchFamily="34" charset="-128"/>
                <a:cs typeface="Arial" pitchFamily="34" charset="0"/>
              </a:rPr>
              <a:t>Key Points Risk Assessments</a:t>
            </a:r>
            <a:endParaRPr lang="en-US" sz="2000" b="1" dirty="0">
              <a:latin typeface="+mn-lt"/>
            </a:endParaRPr>
          </a:p>
        </p:txBody>
      </p:sp>
      <p:sp>
        <p:nvSpPr>
          <p:cNvPr id="20" name="Rounded Rectangle 19"/>
          <p:cNvSpPr/>
          <p:nvPr/>
        </p:nvSpPr>
        <p:spPr>
          <a:xfrm>
            <a:off x="3111500" y="1744663"/>
            <a:ext cx="5665788" cy="4424362"/>
          </a:xfrm>
          <a:prstGeom prst="roundRect">
            <a:avLst>
              <a:gd name="adj" fmla="val 5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solidFill>
            </a:endParaRPr>
          </a:p>
        </p:txBody>
      </p:sp>
      <p:sp>
        <p:nvSpPr>
          <p:cNvPr id="21" name="AutoShape 6" descr="data:image/jpeg;base64,/9j/4AAQSkZJRgABAQAAAQABAAD/2wCEAAkGBwgHBgkIBwgKCgkLDRYPDQwMDRsUFRAWIB0iIiAdHx8kKDQsJCYxJx8fLT0tMTU3Ojo6Iys/RD84QzQ5OjcBCgoKDQwNGg8PGjclHyU3Nzc3Nzc3Nzc3Nzc3Nzc3Nzc3Nzc3Nzc3Nzc3Nzc3Nzc3Nzc3Nzc3Nzc3Nzc3Nzc3N//AABEIANAAXQMBIgACEQEDEQH/xAAbAAEAAgMBAQAAAAAAAAAAAAAABQYBBAcCA//EADcQAAEEAQMDAQUFBgcAAAAAAAEAAgMEEQUSIQYTMUEHIlFxkRQjgaGxFTJSYdHhM0JEc8Hw8f/EABkBAAMBAQEAAAAAAAAAAAAAAAADBAIBBf/EACARAAICAgIDAQEAAAAAAAAAAAABAhEDIRIxEzJBYVH/2gAMAwEAAhEDEQA/AO4oiIALGUVX6ltNFtvasAYbhwa/wc+qzKXFWajHk6LQi4ZrFrUGalOIrFrbvyNj3YPywtQ29Wa3cZb4A9S5/wCqV50N8D/p37KZXAI9Q1Jzsfa7mf8Adf8A1XQ/ZhbsPF2K9O9zyWGNs0mXEYdnAJ+S3HJydGZY+KsvqIiYKCIiACIiAMFUXqKk6tqMr3uZtlJe3z4KvarfV9XfHFZBHu+5gjznlJzRuIzFKpHPrOr1K872S8FhwcBamo67ptjT7ELZnb3xlrQWHkrGr6JNYsSyseNr3ZwfRRrOlLkxJZPCwD+PKiSVl3wiO2XgDDcnHlXr2WaRbOuR6hHHH9mg3MlduGQS044+eFVpqMGnWRXvWZO6Ggkww7hg/NwK637ONMZS0c24bLporuJGh0ewsxkc8lU4rbJ8rSRbkRFUShERABERABRHUMjDWbG4MeC7kZOQfwUsVWdXpzi5LK1hLHHIwR8EvI6ibgrZROp9RfStiCGFgbsDt2XZ/VQY6ltRnDWw/iP7q4alptW7P9+A6Roxy7wFGap05pkWn2JmVAJI4y4HccEgfNQ6bLU6RV7tj9qWvtEzGtftDcMPHHquoey/Upp6UunPDe1Ta3tkDkgl2crk8MvZeDGyMEH1bn9Vf/ZvrNyfXW1HmARPic5wjgYwnHjkAZ8qjFpicu4nUkRFUShERABERABQ3UETnBsu3MbRhx+HKmVC6/qEUANWWF7w9oOWnHqsT9TUOzk/Uda47U7TooZey53uuaOPA8KIZV1ljHNiZcMThhwa4kEfDCv1y1uk2tqvLf5yA/0Wk3X6NcuDw5uPIaQSFA27L49Fa0/QbtlrSXwQk8YnmDDn5FdT6B0k6Zpj2zmvJOZS7fE4PwCBxkfJUDqPV6WpaUIqspMndadrmkHHK3PZ/wBRVtBjtRW4pXOsSMLe2AcYBHP1T8LV7E5U2tHXUWB4WVWSBERABERABRetabDaiksO392OM7Q0+cAnwpRRmt6iKFWTG4Svjf2yBnDgOPzwsyqtmo3eikWGSMdntnzyDwVUL+lTukkduwC4nwfVTfUGv6qKckn2x/GARwBycKnO6g1FpAFrH8sA/qoH+F8FrZvyaHLTqOuyWw5kYDjGGYJycYBVm6EoaLr9qWF1S3G+Fgk3OsAg848BoVRGu37td9SUMeyTDciPB8rofsr0a1p896xbruiZJGwROLgcjJJ8H5JmLbpi82onRAMLKIrSIIiIAIiIAKB6kfATGyR0ncaCQGNzn81PKrdQB8l94BA2tAHySs3qMx+xWbYp2sxWGnz/AJm4C8waZp8bCBFAQeeQM5W2/LTl3jPqqNqDLMkpDIppCCeGAkqFxr6WqRt9SOFPUhDU2sj7Ydw31OV9ejJb03UtBjZJ3N7wLgHHBAGT+GFX5xe7n3scmRxmV3j68q5+zmbTv21S7s84ukPayIMBjJ2Oz72c+P5J2PtC8nTOthZRFaRBERABERABQmvWYYSGdiKWZwyd3GPoptRGr6XJcmEsT2ggYw7j81jJfHRuFXsqj5bTnOJrxubnw0+n4rWfZqwy7pvunAcjGSPwUrfgk01u6xgD098cqq6uySxbdNDGXNLQB+Cgkknssi21oi+oIze1aSeuQY3NaNx49FsdIVHU+oNOlEoLmzAAY+ILT+RKirdueGcRPa1uMHC6/psugUomuhjgrOwMukbg/Up2NWLyOkWEcBZWAsqwkCIiACIiACjeoJHxaXK6MkEkAlpwcZUi7wqtqmqzWIHxhrWtPGMZz9UvJKkbhG2VW7UilkLiX5PrnOfqoXUpX6Y6PtlxL84LTjGMefqpu5Ynj/0/jwSFA33tvOYbAc3t5xt5HP8A4vPbVl6uiHu2WWLH2izzJgAZPwVl0Pp7VdejZZh2GIn/ABJpePyyfyUJLShjrTPicHycbfiOfRTHSvUNzQak8UMTXulkDyXngcAf95ToV9F5LrR2Vvhel5b4XpXEIREQAREQBg+FWdZi01laR8MpDwMgNy4EqzO8KnXtMsQZE0ZdEQffZyP7JWXroZjqyBbqNd0waX7cE+VpdQ9qSKF1cMLi47i0c+Fo665ta2YmhpBaHZPJ5UIbVoP+5e8Y/hHH0UVv6WqKe0e5YbEm50eA1nLi70XQvZ3punX6L57NJkliB4YZHOJDuM5DfA8qhN1G5JDJA+s0l4xu/dXSfZ5NUp6Nsld2p5Hl8peMDOMcHPjj1wnYa5bFZk1HRdFlYBBGQsqwjCIiACIiAPLzhpI8rn3UHU1qlVD5HyOD3bA2MhvOCuhO5CqvUdLQdRjP2qB07mEuDYnFoJxjnGErKnWmMxNXtHJ7di3fmMterI8ePeJd+GeFOaDXcIHieDtFx5BIdlbGi3KFOKahZdHATKTG154OfHPxUZNc2NL3yHt54IOf0UFfpfyfVGdbnkq22xVWta0sDs7cnOSo8m/YaRLJLtPo52B9F9XTOdC2VmNjnFrd3n6K39LafoVrTorGqyPbM5xbtL9rTzjjHKdBX0Km67Oh6ZJ3dOqyAY3QtOPwC2l84ImQQsiiG1jGhrRnwAvorUQhERdAIiIAwVzbqevOKl6vDudKMhvbOM8/0XSSqNr82ye5O4f4W4lrRjIH/OEjP6jsPsUXSemHzCb9pMfG5uNjSeD5zlebmmV6rzACGBvnZwFP0dfq2j2pI5IX+mRlv1HhautUYZILF4yl5YwENacD0HKkSiVuUrIebsR12iaVrImc5JAWKGoQttwAte2sHgl+M4HxA9VAa1Ss3+wypE3LXHOBgAY+KmatCQQR954DmtwQ3lbWjLpqzvzTlufivS+FJzn1IHv/AHnRtJ+eAvurkQBERdAIiIAKs9RXdPL7FW5BFgMw6R7tuQRzyFZiqh1nortQZK6J2172gHIyFjJfHRvHV7KNf1PTY9UifWMEdeNpaRXiPk+pPqvF2atJHHNFIDG8EHB/e+YX1u6ZV06BrnMD3D3XE85d8lEzTtdjY0DaoLafRckmtCGzm1EzYGwF4Dj6kZ9F1bQa/T8MgZUiZ3vR83vOPyz4XHm7y/7prpD6bW5Uvoelanc1elK2F+1k7HvdK/AwDnwfknY5NfBU42uzt4WV5byF6VhGEREAEREAF85Yw9hBX0RAFP13p5l8lrg5oLsksOCfyWlV6Qqsxiswn4v979Vey1p8oGtHgLHCPZvyMrVfp6NoADGtA9AFKU9LjrkOaOQpNFpRSOOTZhZRF0yEREAf/9k=">
            <a:hlinkClick r:id="rId3"/>
          </p:cNvPr>
          <p:cNvSpPr>
            <a:spLocks noChangeAspect="1" noChangeArrowheads="1"/>
          </p:cNvSpPr>
          <p:nvPr/>
        </p:nvSpPr>
        <p:spPr bwMode="auto">
          <a:xfrm>
            <a:off x="3398838" y="1971675"/>
            <a:ext cx="5213350" cy="2579688"/>
          </a:xfrm>
          <a:prstGeom prst="rect">
            <a:avLst/>
          </a:prstGeom>
          <a:noFill/>
          <a:extLst>
            <a:ext uri="{909E8E84-426E-40DD-AFC4-6F175D3DCCD1}">
              <a14:hiddenFill xmlns:a14="http://schemas.microsoft.com/office/drawing/2010/main">
                <a:solidFill>
                  <a:srgbClr val="FFFFFF"/>
                </a:solidFill>
              </a14:hiddenFill>
            </a:ext>
          </a:extLst>
        </p:spPr>
        <p:txBody>
          <a:bodyPr lIns="0" tIns="0" rIns="0" bIns="0"/>
          <a:lstStyle/>
          <a:p>
            <a:pPr marL="285750" indent="-285750">
              <a:spcBef>
                <a:spcPts val="1200"/>
              </a:spcBef>
              <a:buFont typeface="Arial" panose="020B0604020202020204" pitchFamily="34" charset="0"/>
              <a:buChar char="•"/>
              <a:defRPr/>
            </a:pPr>
            <a:r>
              <a:rPr lang="en-US" sz="1600" dirty="0">
                <a:solidFill>
                  <a:schemeClr val="accent1"/>
                </a:solidFill>
              </a:rPr>
              <a:t>Behavior, operationally focused tool</a:t>
            </a:r>
          </a:p>
          <a:p>
            <a:pPr marL="285750" indent="-285750">
              <a:spcBef>
                <a:spcPts val="1200"/>
              </a:spcBef>
              <a:buFont typeface="Arial" panose="020B0604020202020204" pitchFamily="34" charset="0"/>
              <a:buChar char="•"/>
              <a:defRPr/>
            </a:pPr>
            <a:r>
              <a:rPr lang="en-US" sz="1600" dirty="0">
                <a:solidFill>
                  <a:schemeClr val="accent1"/>
                </a:solidFill>
              </a:rPr>
              <a:t>Structured, objective assessment of cleanroom microbiological risks</a:t>
            </a:r>
          </a:p>
          <a:p>
            <a:pPr marL="285750" indent="-285750">
              <a:spcBef>
                <a:spcPts val="1200"/>
              </a:spcBef>
              <a:buFont typeface="Arial" panose="020B0604020202020204" pitchFamily="34" charset="0"/>
              <a:buChar char="•"/>
              <a:defRPr/>
            </a:pPr>
            <a:r>
              <a:rPr lang="en-US" sz="1600" dirty="0">
                <a:solidFill>
                  <a:schemeClr val="accent1"/>
                </a:solidFill>
              </a:rPr>
              <a:t>Regularly executed during shifts (in real-time)</a:t>
            </a:r>
          </a:p>
          <a:p>
            <a:pPr marL="285750" indent="-285750">
              <a:spcBef>
                <a:spcPts val="1200"/>
              </a:spcBef>
              <a:buFont typeface="Arial" panose="020B0604020202020204" pitchFamily="34" charset="0"/>
              <a:buChar char="•"/>
              <a:defRPr/>
            </a:pPr>
            <a:r>
              <a:rPr lang="en-US" sz="1600" dirty="0">
                <a:solidFill>
                  <a:schemeClr val="accent1"/>
                </a:solidFill>
              </a:rPr>
              <a:t>Performed and overseen by Microbiologists</a:t>
            </a:r>
          </a:p>
          <a:p>
            <a:pPr marL="285750" indent="-285750">
              <a:spcBef>
                <a:spcPts val="1200"/>
              </a:spcBef>
              <a:buFont typeface="Arial" panose="020B0604020202020204" pitchFamily="34" charset="0"/>
              <a:buChar char="•"/>
              <a:defRPr/>
            </a:pPr>
            <a:r>
              <a:rPr lang="en-US" sz="1600" dirty="0">
                <a:solidFill>
                  <a:schemeClr val="accent1"/>
                </a:solidFill>
              </a:rPr>
              <a:t>Identified risks are mitigated as far as possible at time of discovery (real-time)</a:t>
            </a:r>
          </a:p>
          <a:p>
            <a:pPr marL="285750" indent="-285750">
              <a:spcBef>
                <a:spcPts val="1200"/>
              </a:spcBef>
              <a:buFont typeface="Arial" panose="020B0604020202020204" pitchFamily="34" charset="0"/>
              <a:buChar char="•"/>
              <a:defRPr/>
            </a:pPr>
            <a:r>
              <a:rPr lang="en-US" sz="1600" dirty="0">
                <a:solidFill>
                  <a:schemeClr val="accent1"/>
                </a:solidFill>
              </a:rPr>
              <a:t>Risks are reported to Manufacturing, Quality, Engineering management</a:t>
            </a:r>
          </a:p>
          <a:p>
            <a:pPr marL="285750" indent="-285750">
              <a:spcBef>
                <a:spcPts val="1200"/>
              </a:spcBef>
              <a:buFont typeface="Arial" panose="020B0604020202020204" pitchFamily="34" charset="0"/>
              <a:buChar char="•"/>
              <a:defRPr/>
            </a:pPr>
            <a:r>
              <a:rPr lang="en-US" sz="1600" dirty="0">
                <a:solidFill>
                  <a:schemeClr val="accent1"/>
                </a:solidFill>
              </a:rPr>
              <a:t>Focus alters with improved performance - </a:t>
            </a:r>
            <a:r>
              <a:rPr lang="en-US" sz="1600" i="1" dirty="0">
                <a:solidFill>
                  <a:schemeClr val="accent1"/>
                </a:solidFill>
              </a:rPr>
              <a:t>evergreen</a:t>
            </a:r>
          </a:p>
          <a:p>
            <a:pPr marL="285750" indent="-285750">
              <a:spcBef>
                <a:spcPts val="1200"/>
              </a:spcBef>
              <a:buFont typeface="Arial" panose="020B0604020202020204" pitchFamily="34" charset="0"/>
              <a:buChar char="•"/>
              <a:defRPr/>
            </a:pPr>
            <a:r>
              <a:rPr lang="en-US" sz="1600" dirty="0">
                <a:solidFill>
                  <a:schemeClr val="accent1"/>
                </a:solidFill>
              </a:rPr>
              <a:t>Mean of continuous improvement on cGMP</a:t>
            </a:r>
          </a:p>
          <a:p>
            <a:pPr marL="171450" indent="-171450">
              <a:spcBef>
                <a:spcPts val="300"/>
              </a:spcBef>
              <a:buFont typeface="Arial" panose="020B0604020202020204" pitchFamily="34" charset="0"/>
              <a:buChar char="•"/>
              <a:defRPr/>
            </a:pPr>
            <a:endParaRPr lang="en-US" sz="1600" dirty="0">
              <a:solidFill>
                <a:schemeClr val="accent1"/>
              </a:solidFill>
            </a:endParaRPr>
          </a:p>
          <a:p>
            <a:pPr marL="171450" indent="-171450">
              <a:spcBef>
                <a:spcPts val="300"/>
              </a:spcBef>
              <a:buFont typeface="Arial" panose="020B0604020202020204" pitchFamily="34" charset="0"/>
              <a:buChar char="•"/>
              <a:defRPr/>
            </a:pPr>
            <a:endParaRPr lang="en-US" sz="1600" dirty="0">
              <a:solidFill>
                <a:schemeClr val="accent1"/>
              </a:solidFill>
            </a:endParaRPr>
          </a:p>
        </p:txBody>
      </p:sp>
      <p:grpSp>
        <p:nvGrpSpPr>
          <p:cNvPr id="22" name="Group 13"/>
          <p:cNvGrpSpPr>
            <a:grpSpLocks/>
          </p:cNvGrpSpPr>
          <p:nvPr/>
        </p:nvGrpSpPr>
        <p:grpSpPr bwMode="auto">
          <a:xfrm>
            <a:off x="130175" y="3265488"/>
            <a:ext cx="1473200" cy="1662112"/>
            <a:chOff x="-82801" y="2207221"/>
            <a:chExt cx="3691909" cy="3880549"/>
          </a:xfrm>
        </p:grpSpPr>
        <p:pic>
          <p:nvPicPr>
            <p:cNvPr id="24" name="Picture 2" descr="C:\Documents and Settings\tolers\Local Settings\Temporary Internet Files\Content.IE5\0DUBNRB8\MC90021669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895600"/>
              <a:ext cx="2653462" cy="319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ontent Placeholder 3"/>
            <p:cNvSpPr txBox="1">
              <a:spLocks/>
            </p:cNvSpPr>
            <p:nvPr/>
          </p:nvSpPr>
          <p:spPr bwMode="auto">
            <a:xfrm>
              <a:off x="-82801" y="2207221"/>
              <a:ext cx="3691909" cy="689381"/>
            </a:xfrm>
            <a:prstGeom prst="rect">
              <a:avLst/>
            </a:prstGeom>
            <a:noFill/>
            <a:ln w="9525">
              <a:noFill/>
              <a:miter lim="800000"/>
              <a:headEnd/>
              <a:tailEnd/>
            </a:ln>
          </p:spPr>
          <p:txBody>
            <a:bodyPr lIns="45720" rIns="45720"/>
            <a:lstStyle/>
            <a:p>
              <a:pPr marL="231775" indent="-231775" algn="ctr">
                <a:spcBef>
                  <a:spcPts val="1800"/>
                </a:spcBef>
                <a:buClr>
                  <a:srgbClr val="223E92"/>
                </a:buClr>
                <a:defRPr/>
              </a:pPr>
              <a:r>
                <a:rPr lang="en-US" sz="1200" b="1" dirty="0">
                  <a:solidFill>
                    <a:schemeClr val="bg1"/>
                  </a:solidFill>
                  <a:latin typeface="Arial"/>
                  <a:ea typeface="+mn-ea"/>
                  <a:cs typeface="Arial"/>
                </a:rPr>
                <a:t>	Microbiologist						</a:t>
              </a:r>
            </a:p>
          </p:txBody>
        </p:sp>
      </p:grpSp>
      <p:grpSp>
        <p:nvGrpSpPr>
          <p:cNvPr id="26" name="Group 18"/>
          <p:cNvGrpSpPr>
            <a:grpSpLocks/>
          </p:cNvGrpSpPr>
          <p:nvPr/>
        </p:nvGrpSpPr>
        <p:grpSpPr bwMode="auto">
          <a:xfrm>
            <a:off x="1309688" y="3640138"/>
            <a:ext cx="1582737" cy="1771650"/>
            <a:chOff x="2842530" y="1863924"/>
            <a:chExt cx="3473743" cy="4122958"/>
          </a:xfrm>
        </p:grpSpPr>
        <p:pic>
          <p:nvPicPr>
            <p:cNvPr id="27" name="Picture 4" descr="C:\Documents and Settings\tolers\Local Settings\Temporary Internet Files\Content.IE5\HM6H97SM\MC90005918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2819400"/>
              <a:ext cx="3115873" cy="316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ontent Placeholder 3"/>
            <p:cNvSpPr txBox="1">
              <a:spLocks/>
            </p:cNvSpPr>
            <p:nvPr/>
          </p:nvSpPr>
          <p:spPr bwMode="auto">
            <a:xfrm>
              <a:off x="2842530" y="1863924"/>
              <a:ext cx="2965050" cy="635438"/>
            </a:xfrm>
            <a:prstGeom prst="rect">
              <a:avLst/>
            </a:prstGeom>
            <a:noFill/>
            <a:ln w="9525">
              <a:noFill/>
              <a:miter lim="800000"/>
              <a:headEnd/>
              <a:tailEnd/>
            </a:ln>
          </p:spPr>
          <p:txBody>
            <a:bodyPr lIns="45720" rIns="45720"/>
            <a:lstStyle/>
            <a:p>
              <a:pPr marL="231775" indent="-231775" algn="ctr">
                <a:spcBef>
                  <a:spcPts val="1800"/>
                </a:spcBef>
                <a:buClr>
                  <a:srgbClr val="223E92"/>
                </a:buClr>
                <a:defRPr/>
              </a:pPr>
              <a:r>
                <a:rPr lang="en-US" sz="1200" b="1" dirty="0">
                  <a:solidFill>
                    <a:schemeClr val="bg1"/>
                  </a:solidFill>
                  <a:latin typeface="Arial"/>
                  <a:ea typeface="+mn-ea"/>
                  <a:cs typeface="Arial"/>
                </a:rPr>
                <a:t>	Engineers						</a:t>
              </a:r>
            </a:p>
          </p:txBody>
        </p:sp>
      </p:grpSp>
      <p:grpSp>
        <p:nvGrpSpPr>
          <p:cNvPr id="29" name="Group 21"/>
          <p:cNvGrpSpPr>
            <a:grpSpLocks/>
          </p:cNvGrpSpPr>
          <p:nvPr/>
        </p:nvGrpSpPr>
        <p:grpSpPr bwMode="auto">
          <a:xfrm>
            <a:off x="995363" y="1831975"/>
            <a:ext cx="1624012" cy="1728788"/>
            <a:chOff x="5445397" y="2438400"/>
            <a:chExt cx="3963177" cy="3409798"/>
          </a:xfrm>
        </p:grpSpPr>
        <p:pic>
          <p:nvPicPr>
            <p:cNvPr id="30" name="Picture 5" descr="C:\Documents and Settings\tolers\Local Settings\Temporary Internet Files\Content.IE5\S7G23WX1\MC90025158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2971800"/>
              <a:ext cx="2531928" cy="287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ontent Placeholder 3"/>
            <p:cNvSpPr txBox="1">
              <a:spLocks/>
            </p:cNvSpPr>
            <p:nvPr/>
          </p:nvSpPr>
          <p:spPr bwMode="auto">
            <a:xfrm>
              <a:off x="5445397" y="2438400"/>
              <a:ext cx="3963177" cy="469669"/>
            </a:xfrm>
            <a:prstGeom prst="rect">
              <a:avLst/>
            </a:prstGeom>
            <a:noFill/>
            <a:ln w="9525">
              <a:noFill/>
              <a:miter lim="800000"/>
              <a:headEnd/>
              <a:tailEnd/>
            </a:ln>
          </p:spPr>
          <p:txBody>
            <a:bodyPr lIns="45720" rIns="45720"/>
            <a:lstStyle/>
            <a:p>
              <a:pPr marL="231775" indent="-231775" algn="ctr">
                <a:spcBef>
                  <a:spcPts val="1800"/>
                </a:spcBef>
                <a:buClr>
                  <a:srgbClr val="223E92"/>
                </a:buClr>
                <a:defRPr/>
              </a:pPr>
              <a:r>
                <a:rPr lang="en-US" sz="1200" b="1" dirty="0">
                  <a:solidFill>
                    <a:schemeClr val="bg1"/>
                  </a:solidFill>
                  <a:latin typeface="Arial"/>
                  <a:ea typeface="+mn-ea"/>
                  <a:cs typeface="Arial"/>
                </a:rPr>
                <a:t>	Manufacturing						</a:t>
              </a:r>
            </a:p>
          </p:txBody>
        </p:sp>
      </p:grpSp>
      <p:sp>
        <p:nvSpPr>
          <p:cNvPr id="32" name="TextBox 31"/>
          <p:cNvSpPr txBox="1"/>
          <p:nvPr/>
        </p:nvSpPr>
        <p:spPr>
          <a:xfrm>
            <a:off x="2327564" y="1230287"/>
            <a:ext cx="4488872" cy="400110"/>
          </a:xfrm>
          <a:prstGeom prst="rect">
            <a:avLst/>
          </a:prstGeom>
          <a:noFill/>
        </p:spPr>
        <p:txBody>
          <a:bodyPr wrap="square" rtlCol="0">
            <a:spAutoFit/>
          </a:bodyPr>
          <a:lstStyle/>
          <a:p>
            <a:pPr algn="ctr"/>
            <a:r>
              <a:rPr lang="en-US" sz="2000" b="1" dirty="0" smtClean="0">
                <a:solidFill>
                  <a:schemeClr val="bg1"/>
                </a:solidFill>
              </a:rPr>
              <a:t>Real Time Risk Assessments</a:t>
            </a:r>
            <a:endParaRPr lang="en-US" sz="2000" b="1" dirty="0">
              <a:solidFill>
                <a:schemeClr val="bg1"/>
              </a:solidFill>
            </a:endParaRPr>
          </a:p>
        </p:txBody>
      </p:sp>
    </p:spTree>
    <p:extLst>
      <p:ext uri="{BB962C8B-B14F-4D97-AF65-F5344CB8AC3E}">
        <p14:creationId xmlns:p14="http://schemas.microsoft.com/office/powerpoint/2010/main" val="3503349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9144000" cy="63325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z="1050" dirty="0" smtClean="0"/>
              <a:t>Baxter— Public Information</a:t>
            </a:r>
          </a:p>
        </p:txBody>
      </p:sp>
      <p:sp>
        <p:nvSpPr>
          <p:cNvPr id="5" name="Slide Number Placeholder 4"/>
          <p:cNvSpPr>
            <a:spLocks noGrp="1"/>
          </p:cNvSpPr>
          <p:nvPr>
            <p:ph type="sldNum" sz="quarter" idx="12"/>
          </p:nvPr>
        </p:nvSpPr>
        <p:spPr/>
        <p:txBody>
          <a:bodyPr/>
          <a:lstStyle/>
          <a:p>
            <a:fld id="{718C6552-28A6-4B16-9E21-E1DE288B8ED8}" type="slidenum">
              <a:rPr lang="en-US" smtClean="0"/>
              <a:pPr/>
              <a:t>19</a:t>
            </a:fld>
            <a:endParaRPr lang="en-US" dirty="0"/>
          </a:p>
        </p:txBody>
      </p:sp>
      <p:sp>
        <p:nvSpPr>
          <p:cNvPr id="38" name="Title 22"/>
          <p:cNvSpPr>
            <a:spLocks noGrp="1"/>
          </p:cNvSpPr>
          <p:nvPr>
            <p:ph type="title"/>
          </p:nvPr>
        </p:nvSpPr>
        <p:spPr>
          <a:xfrm>
            <a:off x="143668" y="302225"/>
            <a:ext cx="9000331" cy="568324"/>
          </a:xfrm>
        </p:spPr>
        <p:txBody>
          <a:bodyPr/>
          <a:lstStyle/>
          <a:p>
            <a:r>
              <a:rPr lang="en-US" altLang="en-US" b="1" dirty="0" smtClean="0">
                <a:latin typeface="Arial" pitchFamily="34" charset="0"/>
                <a:ea typeface="ＭＳ Ｐゴシック" pitchFamily="34" charset="-128"/>
                <a:cs typeface="Arial" pitchFamily="34" charset="0"/>
              </a:rPr>
              <a:t>System-Based Environmental Microbial Control –</a:t>
            </a:r>
            <a:br>
              <a:rPr lang="en-US" altLang="en-US" b="1" dirty="0" smtClean="0">
                <a:latin typeface="Arial" pitchFamily="34" charset="0"/>
                <a:ea typeface="ＭＳ Ｐゴシック" pitchFamily="34" charset="-128"/>
                <a:cs typeface="Arial" pitchFamily="34" charset="0"/>
              </a:rPr>
            </a:br>
            <a:r>
              <a:rPr lang="en-US" altLang="en-US" b="1" dirty="0" smtClean="0">
                <a:latin typeface="Arial" pitchFamily="34" charset="0"/>
                <a:ea typeface="ＭＳ Ｐゴシック" pitchFamily="34" charset="-128"/>
                <a:cs typeface="Arial" pitchFamily="34" charset="0"/>
              </a:rPr>
              <a:t>Key Points Triggers</a:t>
            </a:r>
            <a:endParaRPr lang="en-US" sz="2000" b="1" dirty="0">
              <a:latin typeface="+mn-lt"/>
            </a:endParaRPr>
          </a:p>
        </p:txBody>
      </p:sp>
      <p:pic>
        <p:nvPicPr>
          <p:cNvPr id="18" name="Picture 4" descr="http://smallbiztrends.com/wp-content/uploads/2010/05/trig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81" y="1744663"/>
            <a:ext cx="2240066" cy="155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2992582" y="1744663"/>
            <a:ext cx="5973618" cy="3317875"/>
          </a:xfrm>
          <a:prstGeom prst="roundRect">
            <a:avLst>
              <a:gd name="adj" fmla="val 5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solidFill>
            </a:endParaRPr>
          </a:p>
        </p:txBody>
      </p:sp>
      <p:sp>
        <p:nvSpPr>
          <p:cNvPr id="23" name="AutoShape 6" descr="data:image/jpeg;base64,/9j/4AAQSkZJRgABAQAAAQABAAD/2wCEAAkGBwgHBgkIBwgKCgkLDRYPDQwMDRsUFRAWIB0iIiAdHx8kKDQsJCYxJx8fLT0tMTU3Ojo6Iys/RD84QzQ5OjcBCgoKDQwNGg8PGjclHyU3Nzc3Nzc3Nzc3Nzc3Nzc3Nzc3Nzc3Nzc3Nzc3Nzc3Nzc3Nzc3Nzc3Nzc3Nzc3Nzc3N//AABEIANAAXQMBIgACEQEDEQH/xAAbAAEAAgMBAQAAAAAAAAAAAAAABQYBBAcCA//EADcQAAEEAQMDAQUFBgcAAAAAAAEAAgMEEQUSIQYTMUEHIlFxkRQjgaGxFTJSYdHhM0JEc8Hw8f/EABkBAAMBAQEAAAAAAAAAAAAAAAADBAIBBf/EACARAAICAgIDAQEAAAAAAAAAAAABAhEDIRIxEzJBYVH/2gAMAwEAAhEDEQA/AO4oiIALGUVX6ltNFtvasAYbhwa/wc+qzKXFWajHk6LQi4ZrFrUGalOIrFrbvyNj3YPywtQ29Wa3cZb4A9S5/wCqV50N8D/p37KZXAI9Q1Jzsfa7mf8Adf8A1XQ/ZhbsPF2K9O9zyWGNs0mXEYdnAJ+S3HJydGZY+KsvqIiYKCIiACIiAMFUXqKk6tqMr3uZtlJe3z4KvarfV9XfHFZBHu+5gjznlJzRuIzFKpHPrOr1K872S8FhwcBamo67ptjT7ELZnb3xlrQWHkrGr6JNYsSyseNr3ZwfRRrOlLkxJZPCwD+PKiSVl3wiO2XgDDcnHlXr2WaRbOuR6hHHH9mg3MlduGQS044+eFVpqMGnWRXvWZO6Ggkww7hg/NwK637ONMZS0c24bLporuJGh0ewsxkc8lU4rbJ8rSRbkRFUShERABERABRHUMjDWbG4MeC7kZOQfwUsVWdXpzi5LK1hLHHIwR8EvI6ibgrZROp9RfStiCGFgbsDt2XZ/VQY6ltRnDWw/iP7q4alptW7P9+A6Roxy7wFGap05pkWn2JmVAJI4y4HccEgfNQ6bLU6RV7tj9qWvtEzGtftDcMPHHquoey/Upp6UunPDe1Ta3tkDkgl2crk8MvZeDGyMEH1bn9Vf/ZvrNyfXW1HmARPic5wjgYwnHjkAZ8qjFpicu4nUkRFUShERABERABQ3UETnBsu3MbRhx+HKmVC6/qEUANWWF7w9oOWnHqsT9TUOzk/Uda47U7TooZey53uuaOPA8KIZV1ljHNiZcMThhwa4kEfDCv1y1uk2tqvLf5yA/0Wk3X6NcuDw5uPIaQSFA27L49Fa0/QbtlrSXwQk8YnmDDn5FdT6B0k6Zpj2zmvJOZS7fE4PwCBxkfJUDqPV6WpaUIqspMndadrmkHHK3PZ/wBRVtBjtRW4pXOsSMLe2AcYBHP1T8LV7E5U2tHXUWB4WVWSBERABERABRetabDaiksO392OM7Q0+cAnwpRRmt6iKFWTG4Svjf2yBnDgOPzwsyqtmo3eikWGSMdntnzyDwVUL+lTukkduwC4nwfVTfUGv6qKckn2x/GARwBycKnO6g1FpAFrH8sA/qoH+F8FrZvyaHLTqOuyWw5kYDjGGYJycYBVm6EoaLr9qWF1S3G+Fgk3OsAg848BoVRGu37td9SUMeyTDciPB8rofsr0a1p896xbruiZJGwROLgcjJJ8H5JmLbpi82onRAMLKIrSIIiIAIiIAKB6kfATGyR0ncaCQGNzn81PKrdQB8l94BA2tAHySs3qMx+xWbYp2sxWGnz/AJm4C8waZp8bCBFAQeeQM5W2/LTl3jPqqNqDLMkpDIppCCeGAkqFxr6WqRt9SOFPUhDU2sj7Ydw31OV9ejJb03UtBjZJ3N7wLgHHBAGT+GFX5xe7n3scmRxmV3j68q5+zmbTv21S7s84ukPayIMBjJ2Oz72c+P5J2PtC8nTOthZRFaRBERABERABQmvWYYSGdiKWZwyd3GPoptRGr6XJcmEsT2ggYw7j81jJfHRuFXsqj5bTnOJrxubnw0+n4rWfZqwy7pvunAcjGSPwUrfgk01u6xgD098cqq6uySxbdNDGXNLQB+Cgkknssi21oi+oIze1aSeuQY3NaNx49FsdIVHU+oNOlEoLmzAAY+ILT+RKirdueGcRPa1uMHC6/psugUomuhjgrOwMukbg/Up2NWLyOkWEcBZWAsqwkCIiACIiACjeoJHxaXK6MkEkAlpwcZUi7wqtqmqzWIHxhrWtPGMZz9UvJKkbhG2VW7UilkLiX5PrnOfqoXUpX6Y6PtlxL84LTjGMefqpu5Ynj/0/jwSFA33tvOYbAc3t5xt5HP8A4vPbVl6uiHu2WWLH2izzJgAZPwVl0Pp7VdejZZh2GIn/ABJpePyyfyUJLShjrTPicHycbfiOfRTHSvUNzQak8UMTXulkDyXngcAf95ToV9F5LrR2Vvhel5b4XpXEIREQAREQBg+FWdZi01laR8MpDwMgNy4EqzO8KnXtMsQZE0ZdEQffZyP7JWXroZjqyBbqNd0waX7cE+VpdQ9qSKF1cMLi47i0c+Fo665ta2YmhpBaHZPJ5UIbVoP+5e8Y/hHH0UVv6WqKe0e5YbEm50eA1nLi70XQvZ3punX6L57NJkliB4YZHOJDuM5DfA8qhN1G5JDJA+s0l4xu/dXSfZ5NUp6Nsld2p5Hl8peMDOMcHPjj1wnYa5bFZk1HRdFlYBBGQsqwjCIiACIiAPLzhpI8rn3UHU1qlVD5HyOD3bA2MhvOCuhO5CqvUdLQdRjP2qB07mEuDYnFoJxjnGErKnWmMxNXtHJ7di3fmMterI8ePeJd+GeFOaDXcIHieDtFx5BIdlbGi3KFOKahZdHATKTG154OfHPxUZNc2NL3yHt54IOf0UFfpfyfVGdbnkq22xVWta0sDs7cnOSo8m/YaRLJLtPo52B9F9XTOdC2VmNjnFrd3n6K39LafoVrTorGqyPbM5xbtL9rTzjjHKdBX0Km67Oh6ZJ3dOqyAY3QtOPwC2l84ImQQsiiG1jGhrRnwAvorUQhERdAIiIAwVzbqevOKl6vDudKMhvbOM8/0XSSqNr82ye5O4f4W4lrRjIH/OEjP6jsPsUXSemHzCb9pMfG5uNjSeD5zlebmmV6rzACGBvnZwFP0dfq2j2pI5IX+mRlv1HhautUYZILF4yl5YwENacD0HKkSiVuUrIebsR12iaVrImc5JAWKGoQttwAte2sHgl+M4HxA9VAa1Ss3+wypE3LXHOBgAY+KmatCQQR954DmtwQ3lbWjLpqzvzTlufivS+FJzn1IHv/AHnRtJ+eAvurkQBERdAIiIAKs9RXdPL7FW5BFgMw6R7tuQRzyFZiqh1nortQZK6J2172gHIyFjJfHRvHV7KNf1PTY9UifWMEdeNpaRXiPk+pPqvF2atJHHNFIDG8EHB/e+YX1u6ZV06BrnMD3D3XE85d8lEzTtdjY0DaoLafRckmtCGzm1EzYGwF4Dj6kZ9F1bQa/T8MgZUiZ3vR83vOPyz4XHm7y/7prpD6bW5Uvoelanc1elK2F+1k7HvdK/AwDnwfknY5NfBU42uzt4WV5byF6VhGEREAEREAF85Yw9hBX0RAFP13p5l8lrg5oLsksOCfyWlV6Qqsxiswn4v979Vey1p8oGtHgLHCPZvyMrVfp6NoADGtA9AFKU9LjrkOaOQpNFpRSOOTZhZRF0yEREAf/9k=">
            <a:hlinkClick r:id="rId4"/>
          </p:cNvPr>
          <p:cNvSpPr>
            <a:spLocks noChangeAspect="1" noChangeArrowheads="1"/>
          </p:cNvSpPr>
          <p:nvPr/>
        </p:nvSpPr>
        <p:spPr bwMode="auto">
          <a:xfrm>
            <a:off x="3130783" y="1849438"/>
            <a:ext cx="5630629" cy="2579687"/>
          </a:xfrm>
          <a:prstGeom prst="rect">
            <a:avLst/>
          </a:prstGeom>
          <a:noFill/>
          <a:extLst>
            <a:ext uri="{909E8E84-426E-40DD-AFC4-6F175D3DCCD1}">
              <a14:hiddenFill xmlns:a14="http://schemas.microsoft.com/office/drawing/2010/main">
                <a:solidFill>
                  <a:srgbClr val="FFFFFF"/>
                </a:solidFill>
              </a14:hiddenFill>
            </a:ext>
          </a:extLst>
        </p:spPr>
        <p:txBody>
          <a:bodyPr lIns="0" tIns="0" rIns="0" bIns="0"/>
          <a:lstStyle/>
          <a:p>
            <a:pPr>
              <a:lnSpc>
                <a:spcPct val="150000"/>
              </a:lnSpc>
              <a:spcBef>
                <a:spcPts val="0"/>
              </a:spcBef>
              <a:defRPr/>
            </a:pPr>
            <a:r>
              <a:rPr lang="en-US" sz="1600" b="1" dirty="0">
                <a:solidFill>
                  <a:schemeClr val="accent1"/>
                </a:solidFill>
              </a:rPr>
              <a:t>Triggers</a:t>
            </a:r>
          </a:p>
          <a:p>
            <a:pPr marL="573088" lvl="1" indent="-231775">
              <a:spcBef>
                <a:spcPts val="1200"/>
              </a:spcBef>
              <a:buFont typeface="Arial" panose="020B0604020202020204" pitchFamily="34" charset="0"/>
              <a:buChar char="•"/>
              <a:defRPr/>
            </a:pPr>
            <a:r>
              <a:rPr lang="en-US" sz="1600" dirty="0">
                <a:solidFill>
                  <a:schemeClr val="accent1"/>
                </a:solidFill>
              </a:rPr>
              <a:t>Set to avoid ‘nuisance or noise’ responses</a:t>
            </a:r>
          </a:p>
          <a:p>
            <a:pPr marL="573088" lvl="1" indent="-231775">
              <a:spcBef>
                <a:spcPts val="1200"/>
              </a:spcBef>
              <a:buFont typeface="Arial" panose="020B0604020202020204" pitchFamily="34" charset="0"/>
              <a:buChar char="•"/>
              <a:defRPr/>
            </a:pPr>
            <a:r>
              <a:rPr lang="en-US" sz="1600" dirty="0">
                <a:solidFill>
                  <a:schemeClr val="accent1"/>
                </a:solidFill>
              </a:rPr>
              <a:t>Consider rolling time, certain SPC rules</a:t>
            </a:r>
          </a:p>
          <a:p>
            <a:pPr marL="573088" lvl="1" indent="-231775">
              <a:spcBef>
                <a:spcPts val="1200"/>
              </a:spcBef>
              <a:buFont typeface="Arial" panose="020B0604020202020204" pitchFamily="34" charset="0"/>
              <a:buChar char="•"/>
              <a:defRPr/>
            </a:pPr>
            <a:r>
              <a:rPr lang="en-US" sz="1600" dirty="0">
                <a:solidFill>
                  <a:schemeClr val="accent1"/>
                </a:solidFill>
              </a:rPr>
              <a:t>Recovery rates and hit rates</a:t>
            </a:r>
          </a:p>
          <a:p>
            <a:pPr marL="573088" lvl="1" indent="-231775">
              <a:spcBef>
                <a:spcPts val="1200"/>
              </a:spcBef>
              <a:buFont typeface="Arial" panose="020B0604020202020204" pitchFamily="34" charset="0"/>
              <a:buChar char="•"/>
              <a:defRPr/>
            </a:pPr>
            <a:r>
              <a:rPr lang="en-US" sz="1600" dirty="0">
                <a:solidFill>
                  <a:schemeClr val="accent1"/>
                </a:solidFill>
              </a:rPr>
              <a:t>Define risk profile or minimum species profile and ‘index microorganisms’  to respond to</a:t>
            </a:r>
          </a:p>
          <a:p>
            <a:pPr marL="573088" lvl="1" indent="-231775">
              <a:spcBef>
                <a:spcPts val="1200"/>
              </a:spcBef>
              <a:buFont typeface="Arial" panose="020B0604020202020204" pitchFamily="34" charset="0"/>
              <a:buChar char="•"/>
              <a:defRPr/>
            </a:pPr>
            <a:r>
              <a:rPr lang="en-US" sz="1600" dirty="0">
                <a:solidFill>
                  <a:schemeClr val="accent1"/>
                </a:solidFill>
              </a:rPr>
              <a:t>Inspection, audit observations</a:t>
            </a:r>
          </a:p>
          <a:p>
            <a:pPr marL="573088" lvl="1" indent="-231775">
              <a:spcBef>
                <a:spcPts val="1200"/>
              </a:spcBef>
              <a:buFont typeface="Arial" panose="020B0604020202020204" pitchFamily="34" charset="0"/>
              <a:buChar char="•"/>
              <a:defRPr/>
            </a:pPr>
            <a:r>
              <a:rPr lang="en-US" sz="1600" dirty="0">
                <a:solidFill>
                  <a:schemeClr val="accent1"/>
                </a:solidFill>
              </a:rPr>
              <a:t>Control fails (e.g. growth promotion)</a:t>
            </a:r>
          </a:p>
          <a:p>
            <a:pPr marL="171450" indent="-171450">
              <a:spcBef>
                <a:spcPts val="300"/>
              </a:spcBef>
              <a:buFont typeface="Arial" panose="020B0604020202020204" pitchFamily="34" charset="0"/>
              <a:buChar char="•"/>
              <a:defRPr/>
            </a:pPr>
            <a:endParaRPr lang="en-US" sz="1600" dirty="0">
              <a:solidFill>
                <a:schemeClr val="accent1"/>
              </a:solidFill>
            </a:endParaRPr>
          </a:p>
        </p:txBody>
      </p:sp>
    </p:spTree>
    <p:extLst>
      <p:ext uri="{BB962C8B-B14F-4D97-AF65-F5344CB8AC3E}">
        <p14:creationId xmlns:p14="http://schemas.microsoft.com/office/powerpoint/2010/main" val="2096526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OMICS International Conferences</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OMICS International is a pioneer and leading science event organizer, which publishes around 700+ open access journals and conducts over 500 Medical, Clinical, Engineering, Life Sciences, </a:t>
            </a:r>
            <a:r>
              <a:rPr lang="en-US" dirty="0" err="1"/>
              <a:t>Pharma</a:t>
            </a:r>
            <a:r>
              <a:rPr lang="en-US" dirty="0"/>
              <a:t> scientific conferences all over the globe annually with the support of more than 1000 scientific associations and 30,000 editorial board members and 3.5 million followers to its credit.</a:t>
            </a:r>
          </a:p>
          <a:p>
            <a:pPr marL="0" indent="0" algn="just">
              <a:buNone/>
            </a:pPr>
            <a:endParaRPr lang="en-US" dirty="0"/>
          </a:p>
          <a:p>
            <a:pPr marL="0" indent="0" algn="just">
              <a:buNone/>
            </a:pPr>
            <a:r>
              <a:rPr lang="en-US" dirty="0"/>
              <a:t>OMICS Group has organized 1000+ conferences, workshops and national symposiums across the major cities including San Francisco, Las Vegas, San Antonio, Omaha, Orlando, Raleigh, Santa Clara, Chicago, Philadelphia, Baltimore, United Kingdom, Valencia, Dubai, Beijing, Hyderabad, Bengaluru and Mumbai.</a:t>
            </a:r>
          </a:p>
          <a:p>
            <a:endParaRPr lang="en-US" dirty="0"/>
          </a:p>
        </p:txBody>
      </p:sp>
    </p:spTree>
    <p:extLst>
      <p:ext uri="{BB962C8B-B14F-4D97-AF65-F5344CB8AC3E}">
        <p14:creationId xmlns:p14="http://schemas.microsoft.com/office/powerpoint/2010/main" val="1305210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23967" y="-13734"/>
            <a:ext cx="9144000" cy="6332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z="1050" dirty="0" smtClean="0"/>
              <a:t>Baxter— Public Information</a:t>
            </a:r>
          </a:p>
        </p:txBody>
      </p:sp>
      <p:sp>
        <p:nvSpPr>
          <p:cNvPr id="5" name="Slide Number Placeholder 4"/>
          <p:cNvSpPr>
            <a:spLocks noGrp="1"/>
          </p:cNvSpPr>
          <p:nvPr>
            <p:ph type="sldNum" sz="quarter" idx="12"/>
          </p:nvPr>
        </p:nvSpPr>
        <p:spPr/>
        <p:txBody>
          <a:bodyPr/>
          <a:lstStyle/>
          <a:p>
            <a:fld id="{718C6552-28A6-4B16-9E21-E1DE288B8ED8}" type="slidenum">
              <a:rPr lang="en-US" smtClean="0"/>
              <a:pPr/>
              <a:t>20</a:t>
            </a:fld>
            <a:endParaRPr lang="en-US" dirty="0"/>
          </a:p>
        </p:txBody>
      </p:sp>
      <p:sp>
        <p:nvSpPr>
          <p:cNvPr id="38" name="Title 22"/>
          <p:cNvSpPr>
            <a:spLocks noGrp="1"/>
          </p:cNvSpPr>
          <p:nvPr>
            <p:ph type="title"/>
          </p:nvPr>
        </p:nvSpPr>
        <p:spPr>
          <a:xfrm>
            <a:off x="143668" y="302225"/>
            <a:ext cx="9000331" cy="568324"/>
          </a:xfrm>
        </p:spPr>
        <p:txBody>
          <a:bodyPr/>
          <a:lstStyle/>
          <a:p>
            <a:r>
              <a:rPr lang="en-US" altLang="en-US" b="1" dirty="0" smtClean="0">
                <a:solidFill>
                  <a:schemeClr val="accent1"/>
                </a:solidFill>
                <a:latin typeface="Arial" pitchFamily="34" charset="0"/>
                <a:ea typeface="ＭＳ Ｐゴシック" pitchFamily="34" charset="-128"/>
                <a:cs typeface="Arial" pitchFamily="34" charset="0"/>
              </a:rPr>
              <a:t>System-Based Environmental Microbial Control –</a:t>
            </a:r>
            <a:br>
              <a:rPr lang="en-US" altLang="en-US" b="1" dirty="0" smtClean="0">
                <a:solidFill>
                  <a:schemeClr val="accent1"/>
                </a:solidFill>
                <a:latin typeface="Arial" pitchFamily="34" charset="0"/>
                <a:ea typeface="ＭＳ Ｐゴシック" pitchFamily="34" charset="-128"/>
                <a:cs typeface="Arial" pitchFamily="34" charset="0"/>
              </a:rPr>
            </a:br>
            <a:r>
              <a:rPr lang="en-US" altLang="en-US" b="1" dirty="0" smtClean="0">
                <a:solidFill>
                  <a:schemeClr val="accent1"/>
                </a:solidFill>
                <a:latin typeface="Arial" pitchFamily="34" charset="0"/>
                <a:ea typeface="ＭＳ Ｐゴシック" pitchFamily="34" charset="-128"/>
                <a:cs typeface="Arial" pitchFamily="34" charset="0"/>
              </a:rPr>
              <a:t>Key Points Example Triggers</a:t>
            </a:r>
            <a:endParaRPr lang="en-US" sz="2000" b="1" dirty="0">
              <a:solidFill>
                <a:schemeClr val="accent1"/>
              </a:solidFill>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347339436"/>
              </p:ext>
            </p:extLst>
          </p:nvPr>
        </p:nvGraphicFramePr>
        <p:xfrm>
          <a:off x="136525" y="2268188"/>
          <a:ext cx="4189413" cy="2895204"/>
        </p:xfrm>
        <a:graphic>
          <a:graphicData uri="http://schemas.openxmlformats.org/drawingml/2006/table">
            <a:tbl>
              <a:tblPr firstRow="1" firstCol="1" bandRow="1">
                <a:tableStyleId>{5C22544A-7EE6-4342-B048-85BDC9FD1C3A}</a:tableStyleId>
              </a:tblPr>
              <a:tblGrid>
                <a:gridCol w="1599641"/>
                <a:gridCol w="864670"/>
                <a:gridCol w="892678"/>
                <a:gridCol w="832424"/>
              </a:tblGrid>
              <a:tr h="427511">
                <a:tc>
                  <a:txBody>
                    <a:bodyPr/>
                    <a:lstStyle/>
                    <a:p>
                      <a:pPr marL="0" marR="0">
                        <a:spcBef>
                          <a:spcPts val="600"/>
                        </a:spcBef>
                        <a:spcAft>
                          <a:spcPts val="600"/>
                        </a:spcAft>
                      </a:pPr>
                      <a:r>
                        <a:rPr lang="en-US" sz="1400" dirty="0">
                          <a:effectLst/>
                        </a:rPr>
                        <a:t>Microorganism</a:t>
                      </a:r>
                      <a:endParaRPr lang="en-US" sz="1400" dirty="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dirty="0">
                          <a:effectLst/>
                        </a:rPr>
                        <a:t>Grade B</a:t>
                      </a:r>
                      <a:endParaRPr lang="en-US" sz="1400" dirty="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a:effectLst/>
                        </a:rPr>
                        <a:t>Grade C</a:t>
                      </a:r>
                      <a:endParaRPr lang="en-US" sz="140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dirty="0">
                          <a:effectLst/>
                        </a:rPr>
                        <a:t>Grade D</a:t>
                      </a:r>
                      <a:endParaRPr lang="en-US" sz="1400" dirty="0">
                        <a:effectLst/>
                        <a:latin typeface="Times New Roman"/>
                        <a:ea typeface="Times New Roman"/>
                      </a:endParaRPr>
                    </a:p>
                  </a:txBody>
                  <a:tcPr marL="68573" marR="68573" marT="0" marB="0" anchor="ctr"/>
                </a:tc>
              </a:tr>
              <a:tr h="467869">
                <a:tc>
                  <a:txBody>
                    <a:bodyPr/>
                    <a:lstStyle/>
                    <a:p>
                      <a:pPr marL="0" marR="0">
                        <a:spcBef>
                          <a:spcPts val="600"/>
                        </a:spcBef>
                        <a:spcAft>
                          <a:spcPts val="600"/>
                        </a:spcAft>
                      </a:pPr>
                      <a:r>
                        <a:rPr lang="en-US" sz="1400" b="0">
                          <a:effectLst/>
                        </a:rPr>
                        <a:t>Gram positive cocci</a:t>
                      </a:r>
                      <a:endParaRPr lang="en-US" sz="1400" b="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a:effectLst/>
                        </a:rPr>
                        <a:t>81%</a:t>
                      </a:r>
                      <a:endParaRPr lang="en-US" sz="1400" b="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a:effectLst/>
                        </a:rPr>
                        <a:t>63%</a:t>
                      </a:r>
                      <a:endParaRPr lang="en-US" sz="1400" b="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a:effectLst/>
                        </a:rPr>
                        <a:t>41%</a:t>
                      </a:r>
                      <a:endParaRPr lang="en-US" sz="1400" b="0">
                        <a:effectLst/>
                        <a:latin typeface="Times New Roman"/>
                        <a:ea typeface="Times New Roman"/>
                      </a:endParaRPr>
                    </a:p>
                  </a:txBody>
                  <a:tcPr marL="68573" marR="68573" marT="0" marB="0" anchor="ctr"/>
                </a:tc>
              </a:tr>
              <a:tr h="525609">
                <a:tc>
                  <a:txBody>
                    <a:bodyPr/>
                    <a:lstStyle/>
                    <a:p>
                      <a:pPr marL="0" marR="0">
                        <a:spcBef>
                          <a:spcPts val="600"/>
                        </a:spcBef>
                        <a:spcAft>
                          <a:spcPts val="600"/>
                        </a:spcAft>
                      </a:pPr>
                      <a:r>
                        <a:rPr lang="en-US" sz="1400" b="0">
                          <a:effectLst/>
                        </a:rPr>
                        <a:t>Gram positive non-sporing rods</a:t>
                      </a:r>
                      <a:endParaRPr lang="en-US" sz="1400" b="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a:effectLst/>
                        </a:rPr>
                        <a:t>3%</a:t>
                      </a:r>
                      <a:endParaRPr lang="en-US" sz="1400" b="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a:effectLst/>
                        </a:rPr>
                        <a:t>14%</a:t>
                      </a:r>
                      <a:endParaRPr lang="en-US" sz="1400" b="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a:effectLst/>
                        </a:rPr>
                        <a:t>12%</a:t>
                      </a:r>
                      <a:endParaRPr lang="en-US" sz="1400" b="0">
                        <a:effectLst/>
                        <a:latin typeface="Times New Roman"/>
                        <a:ea typeface="Times New Roman"/>
                      </a:endParaRPr>
                    </a:p>
                  </a:txBody>
                  <a:tcPr marL="68573" marR="68573" marT="0" marB="0" anchor="ctr"/>
                </a:tc>
              </a:tr>
              <a:tr h="538477">
                <a:tc>
                  <a:txBody>
                    <a:bodyPr/>
                    <a:lstStyle/>
                    <a:p>
                      <a:pPr marL="0" marR="0">
                        <a:spcBef>
                          <a:spcPts val="600"/>
                        </a:spcBef>
                        <a:spcAft>
                          <a:spcPts val="600"/>
                        </a:spcAft>
                      </a:pPr>
                      <a:r>
                        <a:rPr lang="en-US" sz="1400" b="0">
                          <a:effectLst/>
                        </a:rPr>
                        <a:t>Gram positive sporing rods</a:t>
                      </a:r>
                      <a:endParaRPr lang="en-US" sz="1400" b="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a:effectLst/>
                        </a:rPr>
                        <a:t>13%</a:t>
                      </a:r>
                      <a:endParaRPr lang="en-US" sz="1400" b="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a:effectLst/>
                        </a:rPr>
                        <a:t>10%</a:t>
                      </a:r>
                      <a:endParaRPr lang="en-US" sz="1400" b="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a:effectLst/>
                        </a:rPr>
                        <a:t>19%</a:t>
                      </a:r>
                      <a:endParaRPr lang="en-US" sz="1400" b="0">
                        <a:effectLst/>
                        <a:latin typeface="Times New Roman"/>
                        <a:ea typeface="Times New Roman"/>
                      </a:endParaRPr>
                    </a:p>
                  </a:txBody>
                  <a:tcPr marL="68573" marR="68573" marT="0" marB="0" anchor="ctr"/>
                </a:tc>
              </a:tr>
              <a:tr h="467869">
                <a:tc>
                  <a:txBody>
                    <a:bodyPr/>
                    <a:lstStyle/>
                    <a:p>
                      <a:pPr marL="0" marR="0">
                        <a:spcBef>
                          <a:spcPts val="600"/>
                        </a:spcBef>
                        <a:spcAft>
                          <a:spcPts val="600"/>
                        </a:spcAft>
                      </a:pPr>
                      <a:r>
                        <a:rPr lang="en-US" sz="1400" b="0">
                          <a:effectLst/>
                        </a:rPr>
                        <a:t>Gram negative rods</a:t>
                      </a:r>
                      <a:endParaRPr lang="en-US" sz="1400" b="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a:effectLst/>
                        </a:rPr>
                        <a:t>2%</a:t>
                      </a:r>
                      <a:endParaRPr lang="en-US" sz="1400" b="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a:effectLst/>
                        </a:rPr>
                        <a:t>12%</a:t>
                      </a:r>
                      <a:endParaRPr lang="en-US" sz="1400" b="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a:effectLst/>
                        </a:rPr>
                        <a:t>20%</a:t>
                      </a:r>
                      <a:endParaRPr lang="en-US" sz="1400" b="0">
                        <a:effectLst/>
                        <a:latin typeface="Times New Roman"/>
                        <a:ea typeface="Times New Roman"/>
                      </a:endParaRPr>
                    </a:p>
                  </a:txBody>
                  <a:tcPr marL="68573" marR="68573" marT="0" marB="0" anchor="ctr"/>
                </a:tc>
              </a:tr>
              <a:tr h="467869">
                <a:tc>
                  <a:txBody>
                    <a:bodyPr/>
                    <a:lstStyle/>
                    <a:p>
                      <a:pPr marL="0" marR="0">
                        <a:spcBef>
                          <a:spcPts val="600"/>
                        </a:spcBef>
                        <a:spcAft>
                          <a:spcPts val="600"/>
                        </a:spcAft>
                      </a:pPr>
                      <a:r>
                        <a:rPr lang="en-US" sz="1400" b="0">
                          <a:effectLst/>
                        </a:rPr>
                        <a:t>Fungi, yeasts, mold</a:t>
                      </a:r>
                      <a:endParaRPr lang="en-US" sz="1400" b="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dirty="0">
                          <a:effectLst/>
                        </a:rPr>
                        <a:t>1%</a:t>
                      </a:r>
                      <a:endParaRPr lang="en-US" sz="1400" b="0" dirty="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a:effectLst/>
                        </a:rPr>
                        <a:t>1%</a:t>
                      </a:r>
                      <a:endParaRPr lang="en-US" sz="1400" b="0">
                        <a:effectLst/>
                        <a:latin typeface="Times New Roman"/>
                        <a:ea typeface="Times New Roman"/>
                      </a:endParaRPr>
                    </a:p>
                  </a:txBody>
                  <a:tcPr marL="68573" marR="68573" marT="0" marB="0" anchor="ctr"/>
                </a:tc>
                <a:tc>
                  <a:txBody>
                    <a:bodyPr/>
                    <a:lstStyle/>
                    <a:p>
                      <a:pPr marL="0" marR="0">
                        <a:spcBef>
                          <a:spcPts val="600"/>
                        </a:spcBef>
                        <a:spcAft>
                          <a:spcPts val="600"/>
                        </a:spcAft>
                      </a:pPr>
                      <a:r>
                        <a:rPr lang="en-US" sz="1400" b="0" dirty="0">
                          <a:effectLst/>
                        </a:rPr>
                        <a:t>8%</a:t>
                      </a:r>
                      <a:endParaRPr lang="en-US" sz="1400" b="0" dirty="0">
                        <a:effectLst/>
                        <a:latin typeface="Times New Roman"/>
                        <a:ea typeface="Times New Roman"/>
                      </a:endParaRPr>
                    </a:p>
                  </a:txBody>
                  <a:tcPr marL="68573" marR="68573" marT="0" marB="0" anchor="ctr"/>
                </a:tc>
              </a:tr>
            </a:tbl>
          </a:graphicData>
        </a:graphic>
      </p:graphicFrame>
      <p:sp>
        <p:nvSpPr>
          <p:cNvPr id="10" name="Rectangle 1"/>
          <p:cNvSpPr>
            <a:spLocks noChangeArrowheads="1"/>
          </p:cNvSpPr>
          <p:nvPr/>
        </p:nvSpPr>
        <p:spPr bwMode="auto">
          <a:xfrm>
            <a:off x="136525" y="5431319"/>
            <a:ext cx="57807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en-US" sz="1000" dirty="0">
                <a:solidFill>
                  <a:schemeClr val="accent1"/>
                </a:solidFill>
                <a:cs typeface="Arial" pitchFamily="34" charset="0"/>
              </a:rPr>
              <a:t>*Derived from Sandal, T. (2011).  A Review of Cleanroom Microflora: Types, Trends, and Patterns.,</a:t>
            </a:r>
          </a:p>
          <a:p>
            <a:r>
              <a:rPr lang="en-US" altLang="en-US" sz="1000" i="1" dirty="0">
                <a:solidFill>
                  <a:schemeClr val="accent1"/>
                </a:solidFill>
                <a:cs typeface="Arial" pitchFamily="34" charset="0"/>
              </a:rPr>
              <a:t>PDA J. Pharm. </a:t>
            </a:r>
            <a:r>
              <a:rPr lang="en-US" altLang="en-US" sz="1000" i="1" dirty="0" err="1">
                <a:solidFill>
                  <a:schemeClr val="accent1"/>
                </a:solidFill>
                <a:cs typeface="Arial" pitchFamily="34" charset="0"/>
              </a:rPr>
              <a:t>Sci</a:t>
            </a:r>
            <a:r>
              <a:rPr lang="en-US" altLang="en-US" sz="1000" i="1" dirty="0">
                <a:solidFill>
                  <a:schemeClr val="accent1"/>
                </a:solidFill>
                <a:cs typeface="Arial" pitchFamily="34" charset="0"/>
              </a:rPr>
              <a:t> and Tech</a:t>
            </a:r>
            <a:r>
              <a:rPr lang="en-US" altLang="en-US" sz="1000" dirty="0">
                <a:solidFill>
                  <a:schemeClr val="accent1"/>
                </a:solidFill>
                <a:cs typeface="Arial" pitchFamily="34" charset="0"/>
              </a:rPr>
              <a:t>., </a:t>
            </a:r>
            <a:r>
              <a:rPr lang="en-US" altLang="en-US" sz="1000" b="1" dirty="0">
                <a:solidFill>
                  <a:schemeClr val="accent1"/>
                </a:solidFill>
                <a:cs typeface="Arial" pitchFamily="34" charset="0"/>
              </a:rPr>
              <a:t>65</a:t>
            </a:r>
            <a:r>
              <a:rPr lang="en-US" altLang="en-US" sz="1000" dirty="0">
                <a:solidFill>
                  <a:schemeClr val="accent1"/>
                </a:solidFill>
                <a:cs typeface="Arial" pitchFamily="34" charset="0"/>
              </a:rPr>
              <a:t>, 392-403</a:t>
            </a:r>
            <a:r>
              <a:rPr lang="en-US" altLang="en-US" sz="1000" dirty="0" smtClean="0">
                <a:solidFill>
                  <a:schemeClr val="accent1"/>
                </a:solidFill>
                <a:cs typeface="Arial" pitchFamily="34" charset="0"/>
              </a:rPr>
              <a:t>.</a:t>
            </a:r>
          </a:p>
          <a:p>
            <a:r>
              <a:rPr lang="en-US" altLang="en-US" sz="1000" dirty="0" smtClean="0">
                <a:solidFill>
                  <a:schemeClr val="accent1"/>
                </a:solidFill>
                <a:cs typeface="Arial" pitchFamily="34" charset="0"/>
              </a:rPr>
              <a:t>** USP &lt;1116&gt;</a:t>
            </a:r>
            <a:endParaRPr lang="en-US" altLang="en-US" dirty="0">
              <a:solidFill>
                <a:schemeClr val="accent1"/>
              </a:solidFill>
            </a:endParaRPr>
          </a:p>
        </p:txBody>
      </p:sp>
      <p:sp>
        <p:nvSpPr>
          <p:cNvPr id="11" name="Rectangle 1"/>
          <p:cNvSpPr>
            <a:spLocks noChangeArrowheads="1"/>
          </p:cNvSpPr>
          <p:nvPr/>
        </p:nvSpPr>
        <p:spPr bwMode="auto">
          <a:xfrm>
            <a:off x="136525" y="1541463"/>
            <a:ext cx="35512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en-US" sz="1600" b="1" dirty="0">
                <a:solidFill>
                  <a:schemeClr val="accent1"/>
                </a:solidFill>
                <a:cs typeface="Arial" pitchFamily="34" charset="0"/>
              </a:rPr>
              <a:t>Main Categories of Microorganism</a:t>
            </a:r>
          </a:p>
          <a:p>
            <a:r>
              <a:rPr lang="en-US" altLang="en-US" sz="1600" b="1" dirty="0">
                <a:solidFill>
                  <a:schemeClr val="accent1"/>
                </a:solidFill>
                <a:cs typeface="Arial" pitchFamily="34" charset="0"/>
              </a:rPr>
              <a:t>Recovered From Cleanrooms*</a:t>
            </a:r>
            <a:endParaRPr lang="en-US" altLang="en-US" sz="1600" dirty="0">
              <a:solidFill>
                <a:schemeClr val="accent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97990405"/>
              </p:ext>
            </p:extLst>
          </p:nvPr>
        </p:nvGraphicFramePr>
        <p:xfrm>
          <a:off x="4441371" y="2481263"/>
          <a:ext cx="4595751" cy="2186266"/>
        </p:xfrm>
        <a:graphic>
          <a:graphicData uri="http://schemas.openxmlformats.org/drawingml/2006/table">
            <a:tbl>
              <a:tblPr firstRow="1" firstCol="1" bandRow="1">
                <a:tableStyleId>{5C22544A-7EE6-4342-B048-85BDC9FD1C3A}</a:tableStyleId>
              </a:tblPr>
              <a:tblGrid>
                <a:gridCol w="1472541"/>
                <a:gridCol w="771896"/>
                <a:gridCol w="807522"/>
                <a:gridCol w="724395"/>
                <a:gridCol w="819397"/>
              </a:tblGrid>
              <a:tr h="639801">
                <a:tc>
                  <a:txBody>
                    <a:bodyPr/>
                    <a:lstStyle/>
                    <a:p>
                      <a:pPr marL="0" marR="0" algn="ctr">
                        <a:spcBef>
                          <a:spcPts val="0"/>
                        </a:spcBef>
                        <a:spcAft>
                          <a:spcPts val="0"/>
                        </a:spcAft>
                      </a:pPr>
                      <a:r>
                        <a:rPr lang="en-US" sz="1400" dirty="0">
                          <a:effectLst/>
                        </a:rPr>
                        <a:t>Room Classification</a:t>
                      </a:r>
                      <a:endParaRPr lang="en-US" sz="1400" dirty="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200">
                          <a:effectLst/>
                        </a:rPr>
                        <a:t>Active Viable Air (%)</a:t>
                      </a:r>
                      <a:endParaRPr lang="en-US" sz="120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200">
                          <a:effectLst/>
                        </a:rPr>
                        <a:t>Passive Viable Air (%)</a:t>
                      </a:r>
                      <a:endParaRPr lang="en-US" sz="120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200">
                          <a:effectLst/>
                        </a:rPr>
                        <a:t>Surface Sample (%)</a:t>
                      </a:r>
                      <a:endParaRPr lang="en-US" sz="120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200" dirty="0">
                          <a:effectLst/>
                        </a:rPr>
                        <a:t>Glove or Garment (%)</a:t>
                      </a:r>
                      <a:endParaRPr lang="en-US" sz="1200" dirty="0">
                        <a:effectLst/>
                        <a:latin typeface="Times New Roman"/>
                        <a:ea typeface="Times New Roman"/>
                      </a:endParaRPr>
                    </a:p>
                  </a:txBody>
                  <a:tcPr marL="68589" marR="68589" marT="0" marB="0" anchor="ctr"/>
                </a:tc>
              </a:tr>
              <a:tr h="639801">
                <a:tc>
                  <a:txBody>
                    <a:bodyPr/>
                    <a:lstStyle/>
                    <a:p>
                      <a:pPr marL="0" marR="0" algn="ctr">
                        <a:spcBef>
                          <a:spcPts val="0"/>
                        </a:spcBef>
                        <a:spcAft>
                          <a:spcPts val="0"/>
                        </a:spcAft>
                      </a:pPr>
                      <a:r>
                        <a:rPr lang="en-US" sz="1400" b="0" dirty="0">
                          <a:effectLst/>
                        </a:rPr>
                        <a:t>Isolator/Closed </a:t>
                      </a:r>
                      <a:r>
                        <a:rPr lang="en-US" sz="1400" b="0" dirty="0" smtClean="0">
                          <a:effectLst/>
                        </a:rPr>
                        <a:t>RABS</a:t>
                      </a:r>
                    </a:p>
                    <a:p>
                      <a:pPr marL="0" marR="0" algn="ctr">
                        <a:spcBef>
                          <a:spcPts val="0"/>
                        </a:spcBef>
                        <a:spcAft>
                          <a:spcPts val="0"/>
                        </a:spcAft>
                      </a:pPr>
                      <a:r>
                        <a:rPr lang="en-US" sz="1400" b="0" dirty="0" smtClean="0">
                          <a:effectLst/>
                        </a:rPr>
                        <a:t>(ISO </a:t>
                      </a:r>
                      <a:r>
                        <a:rPr lang="en-US" sz="1400" b="0" dirty="0">
                          <a:effectLst/>
                        </a:rPr>
                        <a:t>5 </a:t>
                      </a:r>
                      <a:r>
                        <a:rPr lang="en-US" sz="1400" b="0" dirty="0" smtClean="0">
                          <a:effectLst/>
                        </a:rPr>
                        <a:t>or</a:t>
                      </a:r>
                      <a:r>
                        <a:rPr lang="en-US" sz="1400" b="0" baseline="0" dirty="0" smtClean="0">
                          <a:effectLst/>
                        </a:rPr>
                        <a:t> </a:t>
                      </a:r>
                      <a:r>
                        <a:rPr lang="en-US" sz="1400" b="0" dirty="0" smtClean="0">
                          <a:effectLst/>
                        </a:rPr>
                        <a:t>better</a:t>
                      </a:r>
                      <a:r>
                        <a:rPr lang="en-US" sz="1400" b="0" dirty="0">
                          <a:effectLst/>
                        </a:rPr>
                        <a:t>)</a:t>
                      </a:r>
                      <a:endParaRPr lang="en-US" sz="1400" b="0" dirty="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0.1</a:t>
                      </a:r>
                      <a:endParaRPr lang="en-US" sz="1400" b="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0.1</a:t>
                      </a:r>
                      <a:endParaRPr lang="en-US" sz="1400" b="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0.1</a:t>
                      </a:r>
                      <a:endParaRPr lang="en-US" sz="1400" b="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0.1</a:t>
                      </a:r>
                      <a:endParaRPr lang="en-US" sz="1400" b="0">
                        <a:effectLst/>
                        <a:latin typeface="Times New Roman"/>
                        <a:ea typeface="Times New Roman"/>
                      </a:endParaRPr>
                    </a:p>
                  </a:txBody>
                  <a:tcPr marL="68589" marR="68589" marT="0" marB="0" anchor="ctr"/>
                </a:tc>
              </a:tr>
              <a:tr h="290703">
                <a:tc>
                  <a:txBody>
                    <a:bodyPr/>
                    <a:lstStyle/>
                    <a:p>
                      <a:pPr marL="0" marR="0" algn="ctr">
                        <a:spcBef>
                          <a:spcPts val="0"/>
                        </a:spcBef>
                        <a:spcAft>
                          <a:spcPts val="0"/>
                        </a:spcAft>
                      </a:pPr>
                      <a:r>
                        <a:rPr lang="en-US" sz="1400" b="0">
                          <a:effectLst/>
                        </a:rPr>
                        <a:t>Grade B</a:t>
                      </a:r>
                      <a:endParaRPr lang="en-US" sz="1400" b="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1</a:t>
                      </a:r>
                      <a:endParaRPr lang="en-US" sz="1400" b="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1</a:t>
                      </a:r>
                      <a:endParaRPr lang="en-US" sz="1400" b="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1</a:t>
                      </a:r>
                      <a:endParaRPr lang="en-US" sz="1400" b="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1</a:t>
                      </a:r>
                      <a:endParaRPr lang="en-US" sz="1400" b="0">
                        <a:effectLst/>
                        <a:latin typeface="Times New Roman"/>
                        <a:ea typeface="Times New Roman"/>
                      </a:endParaRPr>
                    </a:p>
                  </a:txBody>
                  <a:tcPr marL="68589" marR="68589" marT="0" marB="0" anchor="ctr"/>
                </a:tc>
              </a:tr>
              <a:tr h="342116">
                <a:tc>
                  <a:txBody>
                    <a:bodyPr/>
                    <a:lstStyle/>
                    <a:p>
                      <a:pPr marL="0" marR="0" algn="ctr">
                        <a:spcBef>
                          <a:spcPts val="0"/>
                        </a:spcBef>
                        <a:spcAft>
                          <a:spcPts val="0"/>
                        </a:spcAft>
                      </a:pPr>
                      <a:r>
                        <a:rPr lang="en-US" sz="1400" b="0">
                          <a:effectLst/>
                        </a:rPr>
                        <a:t>Grade C</a:t>
                      </a:r>
                      <a:endParaRPr lang="en-US" sz="1400" b="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5</a:t>
                      </a:r>
                      <a:endParaRPr lang="en-US" sz="1400" b="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5</a:t>
                      </a:r>
                      <a:endParaRPr lang="en-US" sz="1400" b="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5</a:t>
                      </a:r>
                      <a:endParaRPr lang="en-US" sz="1400" b="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5</a:t>
                      </a:r>
                      <a:endParaRPr lang="en-US" sz="1400" b="0">
                        <a:effectLst/>
                        <a:latin typeface="Times New Roman"/>
                        <a:ea typeface="Times New Roman"/>
                      </a:endParaRPr>
                    </a:p>
                  </a:txBody>
                  <a:tcPr marL="68589" marR="68589" marT="0" marB="0" anchor="ctr"/>
                </a:tc>
              </a:tr>
              <a:tr h="273566">
                <a:tc>
                  <a:txBody>
                    <a:bodyPr/>
                    <a:lstStyle/>
                    <a:p>
                      <a:pPr marL="0" marR="0" algn="ctr">
                        <a:spcBef>
                          <a:spcPts val="0"/>
                        </a:spcBef>
                        <a:spcAft>
                          <a:spcPts val="0"/>
                        </a:spcAft>
                      </a:pPr>
                      <a:r>
                        <a:rPr lang="en-US" sz="1400" b="0" dirty="0">
                          <a:effectLst/>
                        </a:rPr>
                        <a:t>Grade D</a:t>
                      </a:r>
                      <a:endParaRPr lang="en-US" sz="1400" b="0" dirty="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10</a:t>
                      </a:r>
                      <a:endParaRPr lang="en-US" sz="1400" b="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10</a:t>
                      </a:r>
                      <a:endParaRPr lang="en-US" sz="1400" b="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a:effectLst/>
                        </a:rPr>
                        <a:t>&lt; 10</a:t>
                      </a:r>
                      <a:endParaRPr lang="en-US" sz="1400" b="0">
                        <a:effectLst/>
                        <a:latin typeface="Times New Roman"/>
                        <a:ea typeface="Times New Roman"/>
                      </a:endParaRPr>
                    </a:p>
                  </a:txBody>
                  <a:tcPr marL="68589" marR="68589" marT="0" marB="0" anchor="ctr"/>
                </a:tc>
                <a:tc>
                  <a:txBody>
                    <a:bodyPr/>
                    <a:lstStyle/>
                    <a:p>
                      <a:pPr marL="0" marR="0" algn="ctr">
                        <a:spcBef>
                          <a:spcPts val="0"/>
                        </a:spcBef>
                        <a:spcAft>
                          <a:spcPts val="0"/>
                        </a:spcAft>
                      </a:pPr>
                      <a:r>
                        <a:rPr lang="en-US" sz="1400" b="0" dirty="0">
                          <a:effectLst/>
                        </a:rPr>
                        <a:t>&lt; 10</a:t>
                      </a:r>
                      <a:endParaRPr lang="en-US" sz="1400" b="0" dirty="0">
                        <a:effectLst/>
                        <a:latin typeface="Times New Roman"/>
                        <a:ea typeface="Times New Roman"/>
                      </a:endParaRPr>
                    </a:p>
                  </a:txBody>
                  <a:tcPr marL="68589" marR="68589" marT="0" marB="0" anchor="ctr"/>
                </a:tc>
              </a:tr>
            </a:tbl>
          </a:graphicData>
        </a:graphic>
      </p:graphicFrame>
      <p:sp>
        <p:nvSpPr>
          <p:cNvPr id="13" name="Rectangle 2"/>
          <p:cNvSpPr>
            <a:spLocks noChangeArrowheads="1"/>
          </p:cNvSpPr>
          <p:nvPr/>
        </p:nvSpPr>
        <p:spPr bwMode="auto">
          <a:xfrm>
            <a:off x="4572000" y="1833563"/>
            <a:ext cx="40671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en-US" sz="1600" b="1" dirty="0">
                <a:solidFill>
                  <a:schemeClr val="accent1"/>
                </a:solidFill>
                <a:cs typeface="Arial" pitchFamily="34" charset="0"/>
              </a:rPr>
              <a:t>Aseptic </a:t>
            </a:r>
            <a:r>
              <a:rPr lang="en-US" altLang="en-US" sz="1600" b="1" dirty="0" smtClean="0">
                <a:solidFill>
                  <a:schemeClr val="accent1"/>
                </a:solidFill>
                <a:cs typeface="Arial" pitchFamily="34" charset="0"/>
              </a:rPr>
              <a:t>Manufacturing </a:t>
            </a:r>
            <a:r>
              <a:rPr lang="en-US" altLang="en-US" sz="1600" b="1" dirty="0">
                <a:solidFill>
                  <a:schemeClr val="accent1"/>
                </a:solidFill>
                <a:cs typeface="Arial" pitchFamily="34" charset="0"/>
              </a:rPr>
              <a:t>Cleanroom Recovery </a:t>
            </a:r>
            <a:r>
              <a:rPr lang="en-US" altLang="en-US" sz="1600" b="1" dirty="0" smtClean="0">
                <a:solidFill>
                  <a:schemeClr val="accent1"/>
                </a:solidFill>
                <a:cs typeface="Arial" pitchFamily="34" charset="0"/>
              </a:rPr>
              <a:t>Rates**</a:t>
            </a:r>
            <a:endParaRPr lang="en-US" altLang="en-US" sz="1600" dirty="0">
              <a:solidFill>
                <a:schemeClr val="accent1"/>
              </a:solidFill>
            </a:endParaRPr>
          </a:p>
        </p:txBody>
      </p:sp>
    </p:spTree>
    <p:extLst>
      <p:ext uri="{BB962C8B-B14F-4D97-AF65-F5344CB8AC3E}">
        <p14:creationId xmlns:p14="http://schemas.microsoft.com/office/powerpoint/2010/main" val="3797086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9144000" cy="63325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z="1050" dirty="0" smtClean="0"/>
              <a:t>Baxter— Public Information</a:t>
            </a:r>
          </a:p>
        </p:txBody>
      </p:sp>
      <p:sp>
        <p:nvSpPr>
          <p:cNvPr id="5" name="Slide Number Placeholder 4"/>
          <p:cNvSpPr>
            <a:spLocks noGrp="1"/>
          </p:cNvSpPr>
          <p:nvPr>
            <p:ph type="sldNum" sz="quarter" idx="12"/>
          </p:nvPr>
        </p:nvSpPr>
        <p:spPr/>
        <p:txBody>
          <a:bodyPr/>
          <a:lstStyle/>
          <a:p>
            <a:fld id="{718C6552-28A6-4B16-9E21-E1DE288B8ED8}" type="slidenum">
              <a:rPr lang="en-US" smtClean="0"/>
              <a:pPr/>
              <a:t>21</a:t>
            </a:fld>
            <a:endParaRPr lang="en-US" dirty="0"/>
          </a:p>
        </p:txBody>
      </p:sp>
      <p:sp>
        <p:nvSpPr>
          <p:cNvPr id="38" name="Title 22"/>
          <p:cNvSpPr>
            <a:spLocks noGrp="1"/>
          </p:cNvSpPr>
          <p:nvPr>
            <p:ph type="title"/>
          </p:nvPr>
        </p:nvSpPr>
        <p:spPr>
          <a:xfrm>
            <a:off x="143668" y="302225"/>
            <a:ext cx="9000331" cy="568324"/>
          </a:xfrm>
        </p:spPr>
        <p:txBody>
          <a:bodyPr/>
          <a:lstStyle/>
          <a:p>
            <a:r>
              <a:rPr lang="en-US" altLang="en-US" b="1" dirty="0" smtClean="0">
                <a:latin typeface="Arial" pitchFamily="34" charset="0"/>
                <a:ea typeface="ＭＳ Ｐゴシック" pitchFamily="34" charset="-128"/>
                <a:cs typeface="Arial" pitchFamily="34" charset="0"/>
              </a:rPr>
              <a:t>System-Based Environmental Microbial Control –</a:t>
            </a:r>
            <a:br>
              <a:rPr lang="en-US" altLang="en-US" b="1" dirty="0" smtClean="0">
                <a:latin typeface="Arial" pitchFamily="34" charset="0"/>
                <a:ea typeface="ＭＳ Ｐゴシック" pitchFamily="34" charset="-128"/>
                <a:cs typeface="Arial" pitchFamily="34" charset="0"/>
              </a:rPr>
            </a:br>
            <a:r>
              <a:rPr lang="en-US" altLang="en-US" b="1" dirty="0" smtClean="0">
                <a:latin typeface="Arial" pitchFamily="34" charset="0"/>
                <a:ea typeface="ＭＳ Ｐゴシック" pitchFamily="34" charset="-128"/>
                <a:cs typeface="Arial" pitchFamily="34" charset="0"/>
              </a:rPr>
              <a:t>Key Points Actions</a:t>
            </a:r>
            <a:endParaRPr lang="en-US" sz="2000" b="1" dirty="0">
              <a:latin typeface="+mn-lt"/>
            </a:endParaRPr>
          </a:p>
        </p:txBody>
      </p:sp>
      <p:sp>
        <p:nvSpPr>
          <p:cNvPr id="9" name="Rounded Rectangle 8"/>
          <p:cNvSpPr/>
          <p:nvPr/>
        </p:nvSpPr>
        <p:spPr>
          <a:xfrm>
            <a:off x="2280062" y="1593850"/>
            <a:ext cx="6686138" cy="4533818"/>
          </a:xfrm>
          <a:prstGeom prst="roundRect">
            <a:avLst>
              <a:gd name="adj" fmla="val 5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solidFill>
            </a:endParaRPr>
          </a:p>
        </p:txBody>
      </p:sp>
      <p:sp>
        <p:nvSpPr>
          <p:cNvPr id="10" name="AutoShape 6" descr="data:image/jpeg;base64,/9j/4AAQSkZJRgABAQAAAQABAAD/2wCEAAkGBwgHBgkIBwgKCgkLDRYPDQwMDRsUFRAWIB0iIiAdHx8kKDQsJCYxJx8fLT0tMTU3Ojo6Iys/RD84QzQ5OjcBCgoKDQwNGg8PGjclHyU3Nzc3Nzc3Nzc3Nzc3Nzc3Nzc3Nzc3Nzc3Nzc3Nzc3Nzc3Nzc3Nzc3Nzc3Nzc3Nzc3N//AABEIANAAXQMBIgACEQEDEQH/xAAbAAEAAgMBAQAAAAAAAAAAAAAABQYBBAcCA//EADcQAAEEAQMDAQUFBgcAAAAAAAEAAgMEEQUSIQYTMUEHIlFxkRQjgaGxFTJSYdHhM0JEc8Hw8f/EABkBAAMBAQEAAAAAAAAAAAAAAAADBAIBBf/EACARAAICAgIDAQEAAAAAAAAAAAABAhEDIRIxEzJBYVH/2gAMAwEAAhEDEQA/AO4oiIALGUVX6ltNFtvasAYbhwa/wc+qzKXFWajHk6LQi4ZrFrUGalOIrFrbvyNj3YPywtQ29Wa3cZb4A9S5/wCqV50N8D/p37KZXAI9Q1Jzsfa7mf8Adf8A1XQ/ZhbsPF2K9O9zyWGNs0mXEYdnAJ+S3HJydGZY+KsvqIiYKCIiACIiAMFUXqKk6tqMr3uZtlJe3z4KvarfV9XfHFZBHu+5gjznlJzRuIzFKpHPrOr1K872S8FhwcBamo67ptjT7ELZnb3xlrQWHkrGr6JNYsSyseNr3ZwfRRrOlLkxJZPCwD+PKiSVl3wiO2XgDDcnHlXr2WaRbOuR6hHHH9mg3MlduGQS044+eFVpqMGnWRXvWZO6Ggkww7hg/NwK637ONMZS0c24bLporuJGh0ewsxkc8lU4rbJ8rSRbkRFUShERABERABRHUMjDWbG4MeC7kZOQfwUsVWdXpzi5LK1hLHHIwR8EvI6ibgrZROp9RfStiCGFgbsDt2XZ/VQY6ltRnDWw/iP7q4alptW7P9+A6Roxy7wFGap05pkWn2JmVAJI4y4HccEgfNQ6bLU6RV7tj9qWvtEzGtftDcMPHHquoey/Upp6UunPDe1Ta3tkDkgl2crk8MvZeDGyMEH1bn9Vf/ZvrNyfXW1HmARPic5wjgYwnHjkAZ8qjFpicu4nUkRFUShERABERABQ3UETnBsu3MbRhx+HKmVC6/qEUANWWF7w9oOWnHqsT9TUOzk/Uda47U7TooZey53uuaOPA8KIZV1ljHNiZcMThhwa4kEfDCv1y1uk2tqvLf5yA/0Wk3X6NcuDw5uPIaQSFA27L49Fa0/QbtlrSXwQk8YnmDDn5FdT6B0k6Zpj2zmvJOZS7fE4PwCBxkfJUDqPV6WpaUIqspMndadrmkHHK3PZ/wBRVtBjtRW4pXOsSMLe2AcYBHP1T8LV7E5U2tHXUWB4WVWSBERABERABRetabDaiksO392OM7Q0+cAnwpRRmt6iKFWTG4Svjf2yBnDgOPzwsyqtmo3eikWGSMdntnzyDwVUL+lTukkduwC4nwfVTfUGv6qKckn2x/GARwBycKnO6g1FpAFrH8sA/qoH+F8FrZvyaHLTqOuyWw5kYDjGGYJycYBVm6EoaLr9qWF1S3G+Fgk3OsAg848BoVRGu37td9SUMeyTDciPB8rofsr0a1p896xbruiZJGwROLgcjJJ8H5JmLbpi82onRAMLKIrSIIiIAIiIAKB6kfATGyR0ncaCQGNzn81PKrdQB8l94BA2tAHySs3qMx+xWbYp2sxWGnz/AJm4C8waZp8bCBFAQeeQM5W2/LTl3jPqqNqDLMkpDIppCCeGAkqFxr6WqRt9SOFPUhDU2sj7Ydw31OV9ejJb03UtBjZJ3N7wLgHHBAGT+GFX5xe7n3scmRxmV3j68q5+zmbTv21S7s84ukPayIMBjJ2Oz72c+P5J2PtC8nTOthZRFaRBERABERABQmvWYYSGdiKWZwyd3GPoptRGr6XJcmEsT2ggYw7j81jJfHRuFXsqj5bTnOJrxubnw0+n4rWfZqwy7pvunAcjGSPwUrfgk01u6xgD098cqq6uySxbdNDGXNLQB+Cgkknssi21oi+oIze1aSeuQY3NaNx49FsdIVHU+oNOlEoLmzAAY+ILT+RKirdueGcRPa1uMHC6/psugUomuhjgrOwMukbg/Up2NWLyOkWEcBZWAsqwkCIiACIiACjeoJHxaXK6MkEkAlpwcZUi7wqtqmqzWIHxhrWtPGMZz9UvJKkbhG2VW7UilkLiX5PrnOfqoXUpX6Y6PtlxL84LTjGMefqpu5Ynj/0/jwSFA33tvOYbAc3t5xt5HP8A4vPbVl6uiHu2WWLH2izzJgAZPwVl0Pp7VdejZZh2GIn/ABJpePyyfyUJLShjrTPicHycbfiOfRTHSvUNzQak8UMTXulkDyXngcAf95ToV9F5LrR2Vvhel5b4XpXEIREQAREQBg+FWdZi01laR8MpDwMgNy4EqzO8KnXtMsQZE0ZdEQffZyP7JWXroZjqyBbqNd0waX7cE+VpdQ9qSKF1cMLi47i0c+Fo665ta2YmhpBaHZPJ5UIbVoP+5e8Y/hHH0UVv6WqKe0e5YbEm50eA1nLi70XQvZ3punX6L57NJkliB4YZHOJDuM5DfA8qhN1G5JDJA+s0l4xu/dXSfZ5NUp6Nsld2p5Hl8peMDOMcHPjj1wnYa5bFZk1HRdFlYBBGQsqwjCIiACIiAPLzhpI8rn3UHU1qlVD5HyOD3bA2MhvOCuhO5CqvUdLQdRjP2qB07mEuDYnFoJxjnGErKnWmMxNXtHJ7di3fmMterI8ePeJd+GeFOaDXcIHieDtFx5BIdlbGi3KFOKahZdHATKTG154OfHPxUZNc2NL3yHt54IOf0UFfpfyfVGdbnkq22xVWta0sDs7cnOSo8m/YaRLJLtPo52B9F9XTOdC2VmNjnFrd3n6K39LafoVrTorGqyPbM5xbtL9rTzjjHKdBX0Km67Oh6ZJ3dOqyAY3QtOPwC2l84ImQQsiiG1jGhrRnwAvorUQhERdAIiIAwVzbqevOKl6vDudKMhvbOM8/0XSSqNr82ye5O4f4W4lrRjIH/OEjP6jsPsUXSemHzCb9pMfG5uNjSeD5zlebmmV6rzACGBvnZwFP0dfq2j2pI5IX+mRlv1HhautUYZILF4yl5YwENacD0HKkSiVuUrIebsR12iaVrImc5JAWKGoQttwAte2sHgl+M4HxA9VAa1Ss3+wypE3LXHOBgAY+KmatCQQR954DmtwQ3lbWjLpqzvzTlufivS+FJzn1IHv/AHnRtJ+eAvurkQBERdAIiIAKs9RXdPL7FW5BFgMw6R7tuQRzyFZiqh1nortQZK6J2172gHIyFjJfHRvHV7KNf1PTY9UifWMEdeNpaRXiPk+pPqvF2atJHHNFIDG8EHB/e+YX1u6ZV06BrnMD3D3XE85d8lEzTtdjY0DaoLafRckmtCGzm1EzYGwF4Dj6kZ9F1bQa/T8MgZUiZ3vR83vOPyz4XHm7y/7prpD6bW5Uvoelanc1elK2F+1k7HvdK/AwDnwfknY5NfBU42uzt4WV5byF6VhGEREAEREAF85Yw9hBX0RAFP13p5l8lrg5oLsksOCfyWlV6Qqsxiswn4v979Vey1p8oGtHgLHCPZvyMrVfp6NoADGtA9AFKU9LjrkOaOQpNFpRSOOTZhZRF0yEREAf/9k=">
            <a:hlinkClick r:id="rId3"/>
          </p:cNvPr>
          <p:cNvSpPr>
            <a:spLocks noChangeAspect="1" noChangeArrowheads="1"/>
          </p:cNvSpPr>
          <p:nvPr/>
        </p:nvSpPr>
        <p:spPr bwMode="auto">
          <a:xfrm>
            <a:off x="2600696" y="1698625"/>
            <a:ext cx="6365503" cy="2211352"/>
          </a:xfrm>
          <a:prstGeom prst="rect">
            <a:avLst/>
          </a:prstGeom>
          <a:noFill/>
          <a:extLst>
            <a:ext uri="{909E8E84-426E-40DD-AFC4-6F175D3DCCD1}">
              <a14:hiddenFill xmlns:a14="http://schemas.microsoft.com/office/drawing/2010/main">
                <a:solidFill>
                  <a:srgbClr val="FFFFFF"/>
                </a:solidFill>
              </a14:hiddenFill>
            </a:ext>
          </a:extLst>
        </p:spPr>
        <p:txBody>
          <a:bodyPr lIns="0" tIns="0" rIns="0" bIns="0"/>
          <a:lstStyle/>
          <a:p>
            <a:pPr>
              <a:lnSpc>
                <a:spcPct val="150000"/>
              </a:lnSpc>
              <a:spcBef>
                <a:spcPts val="0"/>
              </a:spcBef>
              <a:defRPr/>
            </a:pPr>
            <a:r>
              <a:rPr lang="en-US" sz="1600" b="1" dirty="0">
                <a:solidFill>
                  <a:schemeClr val="accent1"/>
                </a:solidFill>
              </a:rPr>
              <a:t>Action</a:t>
            </a:r>
          </a:p>
          <a:p>
            <a:pPr marL="177800" lvl="1" indent="-177800">
              <a:spcBef>
                <a:spcPts val="1200"/>
              </a:spcBef>
              <a:buFont typeface="Arial" panose="020B0604020202020204" pitchFamily="34" charset="0"/>
              <a:buChar char="•"/>
              <a:defRPr/>
            </a:pPr>
            <a:r>
              <a:rPr lang="en-US" sz="1600" dirty="0">
                <a:solidFill>
                  <a:schemeClr val="accent1"/>
                </a:solidFill>
              </a:rPr>
              <a:t>Risk assessment review –  root cause or failure mode included?  Add if missing…</a:t>
            </a:r>
          </a:p>
          <a:p>
            <a:pPr marL="177800" lvl="1" indent="-177800">
              <a:spcBef>
                <a:spcPts val="1200"/>
              </a:spcBef>
              <a:buFont typeface="Arial" panose="020B0604020202020204" pitchFamily="34" charset="0"/>
              <a:buChar char="•"/>
              <a:defRPr/>
            </a:pPr>
            <a:r>
              <a:rPr lang="en-US" sz="1600" dirty="0">
                <a:solidFill>
                  <a:schemeClr val="accent1"/>
                </a:solidFill>
              </a:rPr>
              <a:t>If root cause or failure mode included was it risk assessed appropriately?  Re-assess with improved knowledge… </a:t>
            </a:r>
          </a:p>
          <a:p>
            <a:pPr marL="177800" lvl="1" indent="-177800">
              <a:spcBef>
                <a:spcPts val="1200"/>
              </a:spcBef>
              <a:buFont typeface="Arial" panose="020B0604020202020204" pitchFamily="34" charset="0"/>
              <a:buChar char="•"/>
              <a:defRPr/>
            </a:pPr>
            <a:r>
              <a:rPr lang="en-US" sz="1600" dirty="0">
                <a:solidFill>
                  <a:schemeClr val="accent1"/>
                </a:solidFill>
              </a:rPr>
              <a:t>If risk assessment was appropriate were the controls adequate? Adjust, amend, add as necessary and include on </a:t>
            </a:r>
            <a:r>
              <a:rPr lang="en-US" sz="1600" b="1" dirty="0">
                <a:solidFill>
                  <a:schemeClr val="accent1"/>
                </a:solidFill>
              </a:rPr>
              <a:t>Quality Plan</a:t>
            </a:r>
          </a:p>
          <a:p>
            <a:pPr marL="177800" lvl="1" indent="-177800">
              <a:spcBef>
                <a:spcPts val="1200"/>
              </a:spcBef>
              <a:buFont typeface="Arial" panose="020B0604020202020204" pitchFamily="34" charset="0"/>
              <a:buChar char="•"/>
              <a:defRPr/>
            </a:pPr>
            <a:r>
              <a:rPr lang="en-US" sz="1600" dirty="0">
                <a:solidFill>
                  <a:schemeClr val="accent1"/>
                </a:solidFill>
              </a:rPr>
              <a:t>Review control plan – were the cohesive controls and monitoring program appropriate. Adjust, change as necessary </a:t>
            </a:r>
            <a:r>
              <a:rPr lang="en-US" sz="1600" b="1" dirty="0">
                <a:solidFill>
                  <a:schemeClr val="accent1"/>
                </a:solidFill>
              </a:rPr>
              <a:t>Control Plan</a:t>
            </a:r>
            <a:endParaRPr lang="en-US" sz="1600" dirty="0">
              <a:solidFill>
                <a:schemeClr val="accent1"/>
              </a:solidFill>
            </a:endParaRPr>
          </a:p>
          <a:p>
            <a:pPr marL="177800" lvl="1" indent="-177800">
              <a:spcBef>
                <a:spcPts val="1200"/>
              </a:spcBef>
              <a:buFont typeface="Arial" panose="020B0604020202020204" pitchFamily="34" charset="0"/>
              <a:buChar char="•"/>
              <a:defRPr/>
            </a:pPr>
            <a:r>
              <a:rPr lang="en-US" sz="1600" dirty="0">
                <a:solidFill>
                  <a:schemeClr val="accent1"/>
                </a:solidFill>
              </a:rPr>
              <a:t>Review qualifications (environmental monitoring performance qualification). Adjust, add as necessary and include on </a:t>
            </a:r>
            <a:r>
              <a:rPr lang="en-US" sz="1600" b="1" dirty="0">
                <a:solidFill>
                  <a:schemeClr val="accent1"/>
                </a:solidFill>
              </a:rPr>
              <a:t>Quality Plan</a:t>
            </a:r>
          </a:p>
          <a:p>
            <a:pPr marL="177800" lvl="1" indent="-177800">
              <a:spcBef>
                <a:spcPts val="1200"/>
              </a:spcBef>
              <a:buFont typeface="Arial" panose="020B0604020202020204" pitchFamily="34" charset="0"/>
              <a:buChar char="•"/>
              <a:defRPr/>
            </a:pPr>
            <a:r>
              <a:rPr lang="en-US" sz="1600" dirty="0">
                <a:solidFill>
                  <a:schemeClr val="accent1"/>
                </a:solidFill>
              </a:rPr>
              <a:t>Action instill continued improvement in know-how, competency, knowledge and keeps the system ‘evergreen’</a:t>
            </a:r>
          </a:p>
          <a:p>
            <a:pPr marL="573088" lvl="1" indent="-231775">
              <a:lnSpc>
                <a:spcPct val="150000"/>
              </a:lnSpc>
              <a:spcBef>
                <a:spcPts val="0"/>
              </a:spcBef>
              <a:buFont typeface="Arial" panose="020B0604020202020204" pitchFamily="34" charset="0"/>
              <a:buChar char="•"/>
              <a:defRPr/>
            </a:pPr>
            <a:endParaRPr lang="en-US" sz="1600" dirty="0">
              <a:solidFill>
                <a:schemeClr val="accent1"/>
              </a:solidFill>
            </a:endParaRPr>
          </a:p>
          <a:p>
            <a:pPr marL="171450" indent="-171450">
              <a:spcBef>
                <a:spcPts val="300"/>
              </a:spcBef>
              <a:buFont typeface="Arial" panose="020B0604020202020204" pitchFamily="34" charset="0"/>
              <a:buChar char="•"/>
              <a:defRPr/>
            </a:pPr>
            <a:endParaRPr lang="en-US" sz="1600" dirty="0">
              <a:solidFill>
                <a:schemeClr val="accent1"/>
              </a:solidFill>
            </a:endParaRPr>
          </a:p>
          <a:p>
            <a:pPr marL="171450" indent="-171450">
              <a:spcBef>
                <a:spcPts val="300"/>
              </a:spcBef>
              <a:buFont typeface="Arial" panose="020B0604020202020204" pitchFamily="34" charset="0"/>
              <a:buChar char="•"/>
              <a:defRPr/>
            </a:pPr>
            <a:endParaRPr lang="en-US" sz="1600" dirty="0">
              <a:solidFill>
                <a:schemeClr val="accent1"/>
              </a:solidFill>
            </a:endParaRPr>
          </a:p>
        </p:txBody>
      </p:sp>
      <p:pic>
        <p:nvPicPr>
          <p:cNvPr id="11" name="Picture 2" descr="http://blogs.adobe.com/acrolaw/files/2011/02/action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49" y="1593850"/>
            <a:ext cx="1711926" cy="166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677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9144000" cy="63325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z="1050" dirty="0" smtClean="0"/>
              <a:t>Baxter— Public Information</a:t>
            </a:r>
          </a:p>
        </p:txBody>
      </p:sp>
      <p:sp>
        <p:nvSpPr>
          <p:cNvPr id="5" name="Slide Number Placeholder 4"/>
          <p:cNvSpPr>
            <a:spLocks noGrp="1"/>
          </p:cNvSpPr>
          <p:nvPr>
            <p:ph type="sldNum" sz="quarter" idx="12"/>
          </p:nvPr>
        </p:nvSpPr>
        <p:spPr/>
        <p:txBody>
          <a:bodyPr/>
          <a:lstStyle/>
          <a:p>
            <a:fld id="{718C6552-28A6-4B16-9E21-E1DE288B8ED8}" type="slidenum">
              <a:rPr lang="en-US" smtClean="0"/>
              <a:pPr/>
              <a:t>22</a:t>
            </a:fld>
            <a:endParaRPr lang="en-US" dirty="0"/>
          </a:p>
        </p:txBody>
      </p:sp>
      <p:sp>
        <p:nvSpPr>
          <p:cNvPr id="38" name="Title 22"/>
          <p:cNvSpPr>
            <a:spLocks noGrp="1"/>
          </p:cNvSpPr>
          <p:nvPr>
            <p:ph type="title"/>
          </p:nvPr>
        </p:nvSpPr>
        <p:spPr>
          <a:xfrm>
            <a:off x="143668" y="302225"/>
            <a:ext cx="9000331" cy="568324"/>
          </a:xfrm>
        </p:spPr>
        <p:txBody>
          <a:bodyPr/>
          <a:lstStyle/>
          <a:p>
            <a:r>
              <a:rPr lang="en-US" altLang="en-US" b="1" dirty="0" smtClean="0">
                <a:latin typeface="Arial" pitchFamily="34" charset="0"/>
                <a:ea typeface="ＭＳ Ｐゴシック" pitchFamily="34" charset="-128"/>
                <a:cs typeface="Arial" pitchFamily="34" charset="0"/>
              </a:rPr>
              <a:t>System-Based Environmental Microbial Control –</a:t>
            </a:r>
            <a:br>
              <a:rPr lang="en-US" altLang="en-US" b="1" dirty="0" smtClean="0">
                <a:latin typeface="Arial" pitchFamily="34" charset="0"/>
                <a:ea typeface="ＭＳ Ｐゴシック" pitchFamily="34" charset="-128"/>
                <a:cs typeface="Arial" pitchFamily="34" charset="0"/>
              </a:rPr>
            </a:br>
            <a:r>
              <a:rPr lang="en-US" altLang="en-US" b="1" dirty="0" smtClean="0">
                <a:latin typeface="Arial" pitchFamily="34" charset="0"/>
                <a:ea typeface="ＭＳ Ｐゴシック" pitchFamily="34" charset="-128"/>
                <a:cs typeface="Arial" pitchFamily="34" charset="0"/>
              </a:rPr>
              <a:t>Key Points Control Plan</a:t>
            </a:r>
            <a:endParaRPr lang="en-US" sz="2000" b="1" dirty="0">
              <a:latin typeface="+mn-lt"/>
            </a:endParaRPr>
          </a:p>
        </p:txBody>
      </p:sp>
      <p:sp>
        <p:nvSpPr>
          <p:cNvPr id="9" name="Rounded Rectangle 8"/>
          <p:cNvSpPr/>
          <p:nvPr/>
        </p:nvSpPr>
        <p:spPr>
          <a:xfrm>
            <a:off x="2280062" y="1593850"/>
            <a:ext cx="6686138" cy="4533818"/>
          </a:xfrm>
          <a:prstGeom prst="roundRect">
            <a:avLst>
              <a:gd name="adj" fmla="val 5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solidFill>
            </a:endParaRPr>
          </a:p>
        </p:txBody>
      </p:sp>
      <p:grpSp>
        <p:nvGrpSpPr>
          <p:cNvPr id="12" name="Group 15"/>
          <p:cNvGrpSpPr>
            <a:grpSpLocks/>
          </p:cNvGrpSpPr>
          <p:nvPr/>
        </p:nvGrpSpPr>
        <p:grpSpPr bwMode="auto">
          <a:xfrm>
            <a:off x="407988" y="2128838"/>
            <a:ext cx="2643187" cy="1620837"/>
            <a:chOff x="1672135" y="2290266"/>
            <a:chExt cx="2909390" cy="1853109"/>
          </a:xfrm>
        </p:grpSpPr>
        <p:pic>
          <p:nvPicPr>
            <p:cNvPr id="13" name="Picture 5" descr="C:\Users\tidswee\AppData\Local\Microsoft\Windows\Temporary Internet Files\Content.IE5\XDD2WAQ9\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tidswee\AppData\Local\Microsoft\Windows\Temporary Internet Files\Content.IE5\SN5WGSXI\documen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135" y="2290266"/>
              <a:ext cx="1104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C:\Users\tidswee\AppData\Local\Microsoft\Windows\Temporary Internet Files\Content.IE5\SN5WGSXI\documen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499" y="2482613"/>
              <a:ext cx="1104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C:\Users\tidswee\AppData\Local\Microsoft\Windows\Temporary Internet Files\Content.IE5\SN5WGSXI\documen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460" y="2714625"/>
              <a:ext cx="1104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p:nvPr/>
        </p:nvSpPr>
        <p:spPr>
          <a:xfrm>
            <a:off x="2295525" y="1668671"/>
            <a:ext cx="6738938" cy="4678363"/>
          </a:xfrm>
          <a:prstGeom prst="rect">
            <a:avLst/>
          </a:prstGeom>
          <a:noFill/>
        </p:spPr>
        <p:txBody>
          <a:bodyPr>
            <a:spAutoFit/>
          </a:bodyPr>
          <a:lstStyle/>
          <a:p>
            <a:pPr>
              <a:defRPr/>
            </a:pPr>
            <a:r>
              <a:rPr lang="en-US" sz="1600" b="1" dirty="0">
                <a:solidFill>
                  <a:schemeClr val="accent1"/>
                </a:solidFill>
              </a:rPr>
              <a:t>Control Plan</a:t>
            </a:r>
          </a:p>
          <a:p>
            <a:pPr marL="341313" indent="-231775">
              <a:spcBef>
                <a:spcPts val="1200"/>
              </a:spcBef>
              <a:buFont typeface="Arial" panose="020B0604020202020204" pitchFamily="34" charset="0"/>
              <a:buChar char="•"/>
              <a:defRPr/>
            </a:pPr>
            <a:r>
              <a:rPr lang="en-US" sz="1600" dirty="0">
                <a:solidFill>
                  <a:schemeClr val="accent1"/>
                </a:solidFill>
              </a:rPr>
              <a:t>Describes holistic microbiological controls, and monitoring</a:t>
            </a:r>
          </a:p>
          <a:p>
            <a:pPr marL="341313" indent="-231775">
              <a:spcBef>
                <a:spcPts val="1200"/>
              </a:spcBef>
              <a:buFont typeface="Arial" panose="020B0604020202020204" pitchFamily="34" charset="0"/>
              <a:buChar char="•"/>
              <a:defRPr/>
            </a:pPr>
            <a:r>
              <a:rPr lang="en-US" sz="1600" dirty="0">
                <a:solidFill>
                  <a:schemeClr val="accent1"/>
                </a:solidFill>
              </a:rPr>
              <a:t>Rationale for cohesive set of controls and monitoring</a:t>
            </a:r>
          </a:p>
          <a:p>
            <a:pPr marL="341313" indent="-231775">
              <a:spcBef>
                <a:spcPts val="1200"/>
              </a:spcBef>
              <a:buFont typeface="Arial" panose="020B0604020202020204" pitchFamily="34" charset="0"/>
              <a:buChar char="•"/>
              <a:defRPr/>
            </a:pPr>
            <a:r>
              <a:rPr lang="en-US" sz="1600" dirty="0">
                <a:solidFill>
                  <a:schemeClr val="accent1"/>
                </a:solidFill>
              </a:rPr>
              <a:t>Single source document for risk-based microbial controls</a:t>
            </a:r>
          </a:p>
          <a:p>
            <a:pPr marL="341313" indent="-231775">
              <a:spcBef>
                <a:spcPts val="1200"/>
              </a:spcBef>
              <a:buFont typeface="Arial" panose="020B0604020202020204" pitchFamily="34" charset="0"/>
              <a:buChar char="•"/>
              <a:defRPr/>
            </a:pPr>
            <a:r>
              <a:rPr lang="en-US" sz="1600" dirty="0">
                <a:solidFill>
                  <a:schemeClr val="accent1"/>
                </a:solidFill>
              </a:rPr>
              <a:t>States the logic, science and engineering reasons</a:t>
            </a:r>
          </a:p>
          <a:p>
            <a:pPr marL="341313" indent="-231775">
              <a:spcBef>
                <a:spcPts val="1200"/>
              </a:spcBef>
              <a:buFont typeface="Arial" panose="020B0604020202020204" pitchFamily="34" charset="0"/>
              <a:buChar char="•"/>
              <a:defRPr/>
            </a:pPr>
            <a:r>
              <a:rPr lang="en-US" sz="1600" dirty="0">
                <a:solidFill>
                  <a:schemeClr val="accent1"/>
                </a:solidFill>
              </a:rPr>
              <a:t>Permits a holistic view of cohesive controls</a:t>
            </a:r>
          </a:p>
          <a:p>
            <a:pPr marL="341313" indent="-231775">
              <a:spcBef>
                <a:spcPts val="1200"/>
              </a:spcBef>
              <a:buFont typeface="Arial" panose="020B0604020202020204" pitchFamily="34" charset="0"/>
              <a:buChar char="•"/>
              <a:defRPr/>
            </a:pPr>
            <a:r>
              <a:rPr lang="en-US" sz="1600" dirty="0">
                <a:solidFill>
                  <a:schemeClr val="accent1"/>
                </a:solidFill>
              </a:rPr>
              <a:t>Can be used to change sampling and controls</a:t>
            </a:r>
          </a:p>
          <a:p>
            <a:pPr marL="341313" indent="-231775">
              <a:spcBef>
                <a:spcPts val="1200"/>
              </a:spcBef>
              <a:buFont typeface="Arial" panose="020B0604020202020204" pitchFamily="34" charset="0"/>
              <a:buChar char="•"/>
              <a:defRPr/>
            </a:pPr>
            <a:r>
              <a:rPr lang="en-US" sz="1600" dirty="0">
                <a:solidFill>
                  <a:schemeClr val="accent1"/>
                </a:solidFill>
              </a:rPr>
              <a:t>A swift and easy means for non-facility personnel to evaluate the ‘health’ of the facility</a:t>
            </a:r>
          </a:p>
          <a:p>
            <a:pPr marL="341313" lvl="1" indent="-231775">
              <a:spcBef>
                <a:spcPts val="1200"/>
              </a:spcBef>
              <a:buFont typeface="Arial" panose="020B0604020202020204" pitchFamily="34" charset="0"/>
              <a:buChar char="•"/>
              <a:defRPr/>
            </a:pPr>
            <a:r>
              <a:rPr lang="en-US" sz="1600" dirty="0">
                <a:solidFill>
                  <a:schemeClr val="accent1"/>
                </a:solidFill>
              </a:rPr>
              <a:t>Reviewed upon triggers and therefore assists continued improvement in know-how, competency, knowledge and keeps the system ‘evergreen’</a:t>
            </a:r>
          </a:p>
          <a:p>
            <a:pPr marL="463550" indent="-231775">
              <a:spcBef>
                <a:spcPts val="1200"/>
              </a:spcBef>
              <a:buFont typeface="Arial" panose="020B0604020202020204" pitchFamily="34" charset="0"/>
              <a:buChar char="•"/>
              <a:defRPr/>
            </a:pPr>
            <a:endParaRPr lang="en-US" sz="1600" dirty="0">
              <a:solidFill>
                <a:schemeClr val="accent1"/>
              </a:solidFill>
            </a:endParaRPr>
          </a:p>
        </p:txBody>
      </p:sp>
    </p:spTree>
    <p:extLst>
      <p:ext uri="{BB962C8B-B14F-4D97-AF65-F5344CB8AC3E}">
        <p14:creationId xmlns:p14="http://schemas.microsoft.com/office/powerpoint/2010/main" val="1293229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9144000" cy="63325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z="1050" dirty="0" smtClean="0"/>
              <a:t>Baxter— Public Information</a:t>
            </a:r>
          </a:p>
        </p:txBody>
      </p:sp>
      <p:sp>
        <p:nvSpPr>
          <p:cNvPr id="5" name="Slide Number Placeholder 4"/>
          <p:cNvSpPr>
            <a:spLocks noGrp="1"/>
          </p:cNvSpPr>
          <p:nvPr>
            <p:ph type="sldNum" sz="quarter" idx="12"/>
          </p:nvPr>
        </p:nvSpPr>
        <p:spPr/>
        <p:txBody>
          <a:bodyPr/>
          <a:lstStyle/>
          <a:p>
            <a:fld id="{718C6552-28A6-4B16-9E21-E1DE288B8ED8}" type="slidenum">
              <a:rPr lang="en-US" smtClean="0"/>
              <a:pPr/>
              <a:t>23</a:t>
            </a:fld>
            <a:endParaRPr lang="en-US" dirty="0"/>
          </a:p>
        </p:txBody>
      </p:sp>
      <p:sp>
        <p:nvSpPr>
          <p:cNvPr id="38" name="Title 22"/>
          <p:cNvSpPr>
            <a:spLocks noGrp="1"/>
          </p:cNvSpPr>
          <p:nvPr>
            <p:ph type="title"/>
          </p:nvPr>
        </p:nvSpPr>
        <p:spPr>
          <a:xfrm>
            <a:off x="143668" y="302225"/>
            <a:ext cx="9000331" cy="568324"/>
          </a:xfrm>
        </p:spPr>
        <p:txBody>
          <a:bodyPr/>
          <a:lstStyle/>
          <a:p>
            <a:r>
              <a:rPr lang="en-US" altLang="en-US" b="1" dirty="0" smtClean="0">
                <a:latin typeface="Arial" pitchFamily="34" charset="0"/>
                <a:ea typeface="ＭＳ Ｐゴシック" pitchFamily="34" charset="-128"/>
                <a:cs typeface="Arial" pitchFamily="34" charset="0"/>
              </a:rPr>
              <a:t>System-Based Environmental Microbial Control –</a:t>
            </a:r>
            <a:br>
              <a:rPr lang="en-US" altLang="en-US" b="1" dirty="0" smtClean="0">
                <a:latin typeface="Arial" pitchFamily="34" charset="0"/>
                <a:ea typeface="ＭＳ Ｐゴシック" pitchFamily="34" charset="-128"/>
                <a:cs typeface="Arial" pitchFamily="34" charset="0"/>
              </a:rPr>
            </a:br>
            <a:r>
              <a:rPr lang="en-US" altLang="en-US" b="1" dirty="0" smtClean="0">
                <a:latin typeface="Arial" pitchFamily="34" charset="0"/>
                <a:ea typeface="ＭＳ Ｐゴシック" pitchFamily="34" charset="-128"/>
                <a:cs typeface="Arial" pitchFamily="34" charset="0"/>
              </a:rPr>
              <a:t>Key Points Quality Plan</a:t>
            </a:r>
            <a:endParaRPr lang="en-US" sz="2000" b="1" dirty="0">
              <a:latin typeface="+mn-lt"/>
            </a:endParaRPr>
          </a:p>
        </p:txBody>
      </p:sp>
      <p:sp>
        <p:nvSpPr>
          <p:cNvPr id="9" name="Rounded Rectangle 8"/>
          <p:cNvSpPr/>
          <p:nvPr/>
        </p:nvSpPr>
        <p:spPr>
          <a:xfrm>
            <a:off x="2280062" y="1593850"/>
            <a:ext cx="6686138" cy="4165682"/>
          </a:xfrm>
          <a:prstGeom prst="roundRect">
            <a:avLst>
              <a:gd name="adj" fmla="val 5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solidFill>
            </a:endParaRPr>
          </a:p>
        </p:txBody>
      </p:sp>
      <p:grpSp>
        <p:nvGrpSpPr>
          <p:cNvPr id="12" name="Group 15"/>
          <p:cNvGrpSpPr>
            <a:grpSpLocks/>
          </p:cNvGrpSpPr>
          <p:nvPr/>
        </p:nvGrpSpPr>
        <p:grpSpPr bwMode="auto">
          <a:xfrm>
            <a:off x="407988" y="2128838"/>
            <a:ext cx="2643187" cy="1620837"/>
            <a:chOff x="1672135" y="2290266"/>
            <a:chExt cx="2909390" cy="1853109"/>
          </a:xfrm>
        </p:grpSpPr>
        <p:pic>
          <p:nvPicPr>
            <p:cNvPr id="13" name="Picture 5" descr="C:\Users\tidswee\AppData\Local\Microsoft\Windows\Temporary Internet Files\Content.IE5\XDD2WAQ9\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tidswee\AppData\Local\Microsoft\Windows\Temporary Internet Files\Content.IE5\SN5WGSXI\documen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135" y="2290266"/>
              <a:ext cx="1104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C:\Users\tidswee\AppData\Local\Microsoft\Windows\Temporary Internet Files\Content.IE5\SN5WGSXI\documen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499" y="2482613"/>
              <a:ext cx="1104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C:\Users\tidswee\AppData\Local\Microsoft\Windows\Temporary Internet Files\Content.IE5\SN5WGSXI\documen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460" y="2714625"/>
              <a:ext cx="1104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p:nvPr/>
        </p:nvSpPr>
        <p:spPr>
          <a:xfrm>
            <a:off x="2405063" y="1856581"/>
            <a:ext cx="6738937" cy="3786188"/>
          </a:xfrm>
          <a:prstGeom prst="rect">
            <a:avLst/>
          </a:prstGeom>
          <a:noFill/>
        </p:spPr>
        <p:txBody>
          <a:bodyPr>
            <a:spAutoFit/>
          </a:bodyPr>
          <a:lstStyle/>
          <a:p>
            <a:pPr>
              <a:spcBef>
                <a:spcPts val="1200"/>
              </a:spcBef>
              <a:defRPr/>
            </a:pPr>
            <a:r>
              <a:rPr lang="en-US" b="1" dirty="0">
                <a:solidFill>
                  <a:schemeClr val="accent1"/>
                </a:solidFill>
              </a:rPr>
              <a:t>Quality Plan</a:t>
            </a:r>
          </a:p>
          <a:p>
            <a:pPr marL="231775" indent="-231775">
              <a:spcBef>
                <a:spcPts val="1200"/>
              </a:spcBef>
              <a:buFont typeface="Arial" panose="020B0604020202020204" pitchFamily="34" charset="0"/>
              <a:buChar char="•"/>
              <a:defRPr/>
            </a:pPr>
            <a:r>
              <a:rPr lang="en-US" dirty="0">
                <a:solidFill>
                  <a:schemeClr val="accent1"/>
                </a:solidFill>
              </a:rPr>
              <a:t>Describes environmental control improvements</a:t>
            </a:r>
          </a:p>
          <a:p>
            <a:pPr marL="231775" indent="-231775">
              <a:spcBef>
                <a:spcPts val="1200"/>
              </a:spcBef>
              <a:buFont typeface="Arial" panose="020B0604020202020204" pitchFamily="34" charset="0"/>
              <a:buChar char="•"/>
              <a:defRPr/>
            </a:pPr>
            <a:r>
              <a:rPr lang="en-US" dirty="0">
                <a:solidFill>
                  <a:schemeClr val="accent1"/>
                </a:solidFill>
              </a:rPr>
              <a:t>Cohesive holistic plan and schedule of actions and improvements</a:t>
            </a:r>
          </a:p>
          <a:p>
            <a:pPr marL="231775" indent="-231775">
              <a:spcBef>
                <a:spcPts val="1200"/>
              </a:spcBef>
              <a:buFont typeface="Arial" panose="020B0604020202020204" pitchFamily="34" charset="0"/>
              <a:buChar char="•"/>
              <a:defRPr/>
            </a:pPr>
            <a:r>
              <a:rPr lang="en-US" dirty="0">
                <a:solidFill>
                  <a:schemeClr val="accent1"/>
                </a:solidFill>
              </a:rPr>
              <a:t>States the logic and rationale for the sequence and schedule</a:t>
            </a:r>
          </a:p>
          <a:p>
            <a:pPr marL="231775" indent="-231775">
              <a:spcBef>
                <a:spcPts val="1200"/>
              </a:spcBef>
              <a:buFont typeface="Arial" panose="020B0604020202020204" pitchFamily="34" charset="0"/>
              <a:buChar char="•"/>
              <a:defRPr/>
            </a:pPr>
            <a:r>
              <a:rPr lang="en-US" dirty="0">
                <a:solidFill>
                  <a:schemeClr val="accent1"/>
                </a:solidFill>
              </a:rPr>
              <a:t>Includes ‘bridging’ actions</a:t>
            </a:r>
          </a:p>
          <a:p>
            <a:pPr marL="231775" indent="-231775">
              <a:spcBef>
                <a:spcPts val="1200"/>
              </a:spcBef>
              <a:buFont typeface="Arial" panose="020B0604020202020204" pitchFamily="34" charset="0"/>
              <a:buChar char="•"/>
              <a:defRPr/>
            </a:pPr>
            <a:r>
              <a:rPr lang="en-US" dirty="0">
                <a:solidFill>
                  <a:schemeClr val="accent1"/>
                </a:solidFill>
              </a:rPr>
              <a:t>Maintained ‘evergreen’ to sustain a genuinely continuum of systematic and cohesive improvements</a:t>
            </a:r>
          </a:p>
          <a:p>
            <a:pPr marL="231775" indent="-231775">
              <a:spcBef>
                <a:spcPts val="1200"/>
              </a:spcBef>
              <a:buFont typeface="Arial" panose="020B0604020202020204" pitchFamily="34" charset="0"/>
              <a:buChar char="•"/>
              <a:defRPr/>
            </a:pPr>
            <a:r>
              <a:rPr lang="en-US" dirty="0">
                <a:solidFill>
                  <a:schemeClr val="accent1"/>
                </a:solidFill>
              </a:rPr>
              <a:t>Regularly reviewed and approved by Quality and manufacturing</a:t>
            </a:r>
          </a:p>
        </p:txBody>
      </p:sp>
    </p:spTree>
    <p:extLst>
      <p:ext uri="{BB962C8B-B14F-4D97-AF65-F5344CB8AC3E}">
        <p14:creationId xmlns:p14="http://schemas.microsoft.com/office/powerpoint/2010/main" val="2841840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3454" y="1677905"/>
            <a:ext cx="5385867" cy="3381035"/>
          </a:xfrm>
          <a:prstGeom prst="rect">
            <a:avLst/>
          </a:prstGeom>
        </p:spPr>
      </p:pic>
      <p:sp>
        <p:nvSpPr>
          <p:cNvPr id="2" name="Title 1"/>
          <p:cNvSpPr>
            <a:spLocks noGrp="1"/>
          </p:cNvSpPr>
          <p:nvPr>
            <p:ph type="title"/>
          </p:nvPr>
        </p:nvSpPr>
        <p:spPr/>
        <p:txBody>
          <a:bodyPr/>
          <a:lstStyle/>
          <a:p>
            <a:r>
              <a:rPr lang="en-US" b="1" dirty="0" smtClean="0">
                <a:latin typeface="+mn-lt"/>
              </a:rPr>
              <a:t>Global Implementation</a:t>
            </a:r>
            <a:endParaRPr lang="en-US" b="1" dirty="0">
              <a:latin typeface="+mn-lt"/>
            </a:endParaRPr>
          </a:p>
        </p:txBody>
      </p:sp>
      <p:sp>
        <p:nvSpPr>
          <p:cNvPr id="5" name="Slide Number Placeholder 4"/>
          <p:cNvSpPr>
            <a:spLocks noGrp="1"/>
          </p:cNvSpPr>
          <p:nvPr>
            <p:ph type="sldNum" sz="quarter" idx="12"/>
          </p:nvPr>
        </p:nvSpPr>
        <p:spPr/>
        <p:txBody>
          <a:bodyPr/>
          <a:lstStyle/>
          <a:p>
            <a:fld id="{718C6552-28A6-4B16-9E21-E1DE288B8ED8}" type="slidenum">
              <a:rPr lang="en-US" smtClean="0"/>
              <a:pPr/>
              <a:t>24</a:t>
            </a:fld>
            <a:endParaRPr lang="en-US" dirty="0"/>
          </a:p>
        </p:txBody>
      </p:sp>
      <p:sp>
        <p:nvSpPr>
          <p:cNvPr id="10" name="TextBox 9"/>
          <p:cNvSpPr txBox="1"/>
          <p:nvPr/>
        </p:nvSpPr>
        <p:spPr>
          <a:xfrm>
            <a:off x="5515055" y="3626239"/>
            <a:ext cx="3118306" cy="923330"/>
          </a:xfrm>
          <a:prstGeom prst="rect">
            <a:avLst/>
          </a:prstGeom>
          <a:solidFill>
            <a:schemeClr val="accent1"/>
          </a:solidFill>
        </p:spPr>
        <p:txBody>
          <a:bodyPr wrap="square" rtlCol="0">
            <a:spAutoFit/>
          </a:bodyPr>
          <a:lstStyle/>
          <a:p>
            <a:r>
              <a:rPr lang="en-US" dirty="0" smtClean="0">
                <a:solidFill>
                  <a:schemeClr val="bg1"/>
                </a:solidFill>
              </a:rPr>
              <a:t>LVPs</a:t>
            </a:r>
          </a:p>
          <a:p>
            <a:r>
              <a:rPr lang="en-US" dirty="0" smtClean="0">
                <a:solidFill>
                  <a:schemeClr val="bg1"/>
                </a:solidFill>
              </a:rPr>
              <a:t>SVPs</a:t>
            </a:r>
          </a:p>
          <a:p>
            <a:r>
              <a:rPr lang="en-US" dirty="0" smtClean="0">
                <a:solidFill>
                  <a:schemeClr val="bg1"/>
                </a:solidFill>
              </a:rPr>
              <a:t>Devices</a:t>
            </a:r>
          </a:p>
        </p:txBody>
      </p:sp>
      <p:sp>
        <p:nvSpPr>
          <p:cNvPr id="14" name="Rectangle 13"/>
          <p:cNvSpPr/>
          <p:nvPr/>
        </p:nvSpPr>
        <p:spPr>
          <a:xfrm>
            <a:off x="5490111" y="1464265"/>
            <a:ext cx="3143250" cy="1007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cs typeface="Arial" panose="020B0604020202020204" pitchFamily="34" charset="0"/>
            </a:endParaRPr>
          </a:p>
        </p:txBody>
      </p:sp>
      <p:sp>
        <p:nvSpPr>
          <p:cNvPr id="8" name="TextBox 7"/>
          <p:cNvSpPr txBox="1"/>
          <p:nvPr/>
        </p:nvSpPr>
        <p:spPr>
          <a:xfrm>
            <a:off x="5490111" y="1505397"/>
            <a:ext cx="3143250" cy="923330"/>
          </a:xfrm>
          <a:prstGeom prst="rect">
            <a:avLst/>
          </a:prstGeom>
          <a:solidFill>
            <a:schemeClr val="accent1"/>
          </a:solidFill>
        </p:spPr>
        <p:txBody>
          <a:bodyPr wrap="square" rtlCol="0">
            <a:spAutoFit/>
          </a:bodyPr>
          <a:lstStyle/>
          <a:p>
            <a:r>
              <a:rPr lang="en-US" dirty="0" smtClean="0">
                <a:solidFill>
                  <a:schemeClr val="bg1"/>
                </a:solidFill>
              </a:rPr>
              <a:t>71 ‘entities’</a:t>
            </a:r>
          </a:p>
          <a:p>
            <a:r>
              <a:rPr lang="en-US" dirty="0" smtClean="0">
                <a:solidFill>
                  <a:schemeClr val="bg1"/>
                </a:solidFill>
              </a:rPr>
              <a:t>4 regions</a:t>
            </a:r>
          </a:p>
          <a:p>
            <a:r>
              <a:rPr lang="en-US" dirty="0" smtClean="0">
                <a:solidFill>
                  <a:schemeClr val="bg1"/>
                </a:solidFill>
              </a:rPr>
              <a:t>26 Countries</a:t>
            </a:r>
          </a:p>
        </p:txBody>
      </p:sp>
      <p:sp>
        <p:nvSpPr>
          <p:cNvPr id="9" name="TextBox 8"/>
          <p:cNvSpPr txBox="1"/>
          <p:nvPr/>
        </p:nvSpPr>
        <p:spPr>
          <a:xfrm>
            <a:off x="5515055" y="2583421"/>
            <a:ext cx="3118306" cy="923330"/>
          </a:xfrm>
          <a:prstGeom prst="rect">
            <a:avLst/>
          </a:prstGeom>
          <a:solidFill>
            <a:schemeClr val="accent1"/>
          </a:solidFill>
        </p:spPr>
        <p:txBody>
          <a:bodyPr wrap="square" rtlCol="0">
            <a:spAutoFit/>
          </a:bodyPr>
          <a:lstStyle/>
          <a:p>
            <a:r>
              <a:rPr lang="en-US" dirty="0" smtClean="0">
                <a:solidFill>
                  <a:schemeClr val="bg1"/>
                </a:solidFill>
              </a:rPr>
              <a:t>Terminally sterilized</a:t>
            </a:r>
          </a:p>
          <a:p>
            <a:r>
              <a:rPr lang="en-US" dirty="0" smtClean="0">
                <a:solidFill>
                  <a:schemeClr val="bg1"/>
                </a:solidFill>
              </a:rPr>
              <a:t>Aseptic</a:t>
            </a:r>
          </a:p>
          <a:p>
            <a:r>
              <a:rPr lang="en-US" dirty="0" smtClean="0">
                <a:solidFill>
                  <a:schemeClr val="bg1"/>
                </a:solidFill>
              </a:rPr>
              <a:t>Compounding</a:t>
            </a:r>
          </a:p>
        </p:txBody>
      </p:sp>
      <p:sp>
        <p:nvSpPr>
          <p:cNvPr id="22" name="Footer Placeholder 3"/>
          <p:cNvSpPr>
            <a:spLocks noGrp="1"/>
          </p:cNvSpPr>
          <p:nvPr>
            <p:ph type="ftr" sz="quarter" idx="11"/>
          </p:nvPr>
        </p:nvSpPr>
        <p:spPr>
          <a:xfrm>
            <a:off x="4043314" y="6463202"/>
            <a:ext cx="4521444" cy="352180"/>
          </a:xfrm>
        </p:spPr>
        <p:txBody>
          <a:bodyPr/>
          <a:lstStyle/>
          <a:p>
            <a:r>
              <a:rPr lang="en-US" sz="1050" dirty="0" smtClean="0"/>
              <a:t>Baxter— Public Information</a:t>
            </a:r>
          </a:p>
        </p:txBody>
      </p:sp>
      <p:sp>
        <p:nvSpPr>
          <p:cNvPr id="23" name="TextBox 22"/>
          <p:cNvSpPr txBox="1"/>
          <p:nvPr/>
        </p:nvSpPr>
        <p:spPr>
          <a:xfrm>
            <a:off x="5502583" y="4701969"/>
            <a:ext cx="3118306" cy="923330"/>
          </a:xfrm>
          <a:prstGeom prst="rect">
            <a:avLst/>
          </a:prstGeom>
          <a:solidFill>
            <a:schemeClr val="accent1"/>
          </a:solidFill>
        </p:spPr>
        <p:txBody>
          <a:bodyPr wrap="square" rtlCol="0">
            <a:spAutoFit/>
          </a:bodyPr>
          <a:lstStyle/>
          <a:p>
            <a:r>
              <a:rPr lang="en-US" dirty="0" smtClean="0">
                <a:solidFill>
                  <a:schemeClr val="bg1"/>
                </a:solidFill>
              </a:rPr>
              <a:t>Varying competency</a:t>
            </a:r>
          </a:p>
          <a:p>
            <a:r>
              <a:rPr lang="en-US" dirty="0" smtClean="0">
                <a:solidFill>
                  <a:schemeClr val="bg1"/>
                </a:solidFill>
              </a:rPr>
              <a:t>Not in current QMS</a:t>
            </a:r>
          </a:p>
          <a:p>
            <a:r>
              <a:rPr lang="en-US" dirty="0" smtClean="0">
                <a:solidFill>
                  <a:schemeClr val="bg1"/>
                </a:solidFill>
              </a:rPr>
              <a:t>Significant paradigm change</a:t>
            </a:r>
          </a:p>
        </p:txBody>
      </p:sp>
    </p:spTree>
    <p:extLst>
      <p:ext uri="{BB962C8B-B14F-4D97-AF65-F5344CB8AC3E}">
        <p14:creationId xmlns:p14="http://schemas.microsoft.com/office/powerpoint/2010/main" val="1885121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196" y="1307474"/>
            <a:ext cx="4944443" cy="3103926"/>
          </a:xfrm>
          <a:prstGeom prst="rect">
            <a:avLst/>
          </a:prstGeom>
        </p:spPr>
      </p:pic>
      <p:sp>
        <p:nvSpPr>
          <p:cNvPr id="2" name="Title 1"/>
          <p:cNvSpPr>
            <a:spLocks noGrp="1"/>
          </p:cNvSpPr>
          <p:nvPr>
            <p:ph type="title"/>
          </p:nvPr>
        </p:nvSpPr>
        <p:spPr/>
        <p:txBody>
          <a:bodyPr/>
          <a:lstStyle/>
          <a:p>
            <a:r>
              <a:rPr lang="en-US" b="1" dirty="0" smtClean="0">
                <a:latin typeface="+mn-lt"/>
              </a:rPr>
              <a:t>Global Implementation - Strategy</a:t>
            </a:r>
            <a:endParaRPr lang="en-US" b="1" dirty="0">
              <a:latin typeface="+mn-lt"/>
            </a:endParaRPr>
          </a:p>
        </p:txBody>
      </p:sp>
      <p:sp>
        <p:nvSpPr>
          <p:cNvPr id="5" name="Slide Number Placeholder 4"/>
          <p:cNvSpPr>
            <a:spLocks noGrp="1"/>
          </p:cNvSpPr>
          <p:nvPr>
            <p:ph type="sldNum" sz="quarter" idx="12"/>
          </p:nvPr>
        </p:nvSpPr>
        <p:spPr/>
        <p:txBody>
          <a:bodyPr/>
          <a:lstStyle/>
          <a:p>
            <a:fld id="{718C6552-28A6-4B16-9E21-E1DE288B8ED8}" type="slidenum">
              <a:rPr lang="en-US" smtClean="0"/>
              <a:pPr/>
              <a:t>25</a:t>
            </a:fld>
            <a:endParaRPr lang="en-US" dirty="0"/>
          </a:p>
        </p:txBody>
      </p:sp>
      <p:sp>
        <p:nvSpPr>
          <p:cNvPr id="10" name="TextBox 9"/>
          <p:cNvSpPr txBox="1"/>
          <p:nvPr/>
        </p:nvSpPr>
        <p:spPr>
          <a:xfrm>
            <a:off x="4678879" y="1262406"/>
            <a:ext cx="4370120" cy="830997"/>
          </a:xfrm>
          <a:prstGeom prst="rect">
            <a:avLst/>
          </a:prstGeom>
          <a:solidFill>
            <a:schemeClr val="accent1"/>
          </a:solidFill>
        </p:spPr>
        <p:txBody>
          <a:bodyPr wrap="square" rtlCol="0">
            <a:spAutoFit/>
          </a:bodyPr>
          <a:lstStyle/>
          <a:p>
            <a:r>
              <a:rPr lang="en-US" sz="1600" dirty="0" smtClean="0">
                <a:solidFill>
                  <a:schemeClr val="bg1"/>
                </a:solidFill>
              </a:rPr>
              <a:t>Design process</a:t>
            </a:r>
          </a:p>
          <a:p>
            <a:r>
              <a:rPr lang="en-US" sz="1600" dirty="0" smtClean="0">
                <a:solidFill>
                  <a:schemeClr val="bg1"/>
                </a:solidFill>
              </a:rPr>
              <a:t>Pilot at multiple entities and use to grow SMEs</a:t>
            </a:r>
          </a:p>
          <a:p>
            <a:r>
              <a:rPr lang="en-US" sz="1600" dirty="0" smtClean="0">
                <a:solidFill>
                  <a:schemeClr val="bg1"/>
                </a:solidFill>
              </a:rPr>
              <a:t>Asses impact at 80-100% entities</a:t>
            </a:r>
          </a:p>
        </p:txBody>
      </p:sp>
      <p:sp>
        <p:nvSpPr>
          <p:cNvPr id="8" name="TextBox 7"/>
          <p:cNvSpPr txBox="1"/>
          <p:nvPr/>
        </p:nvSpPr>
        <p:spPr>
          <a:xfrm>
            <a:off x="4678879" y="4346558"/>
            <a:ext cx="4370118" cy="1077218"/>
          </a:xfrm>
          <a:prstGeom prst="rect">
            <a:avLst/>
          </a:prstGeom>
          <a:solidFill>
            <a:schemeClr val="accent1"/>
          </a:solidFill>
        </p:spPr>
        <p:txBody>
          <a:bodyPr wrap="square" rtlCol="0">
            <a:spAutoFit/>
          </a:bodyPr>
          <a:lstStyle/>
          <a:p>
            <a:r>
              <a:rPr lang="en-US" sz="1600" dirty="0" smtClean="0">
                <a:solidFill>
                  <a:schemeClr val="bg1"/>
                </a:solidFill>
              </a:rPr>
              <a:t>Regional SME deploy</a:t>
            </a:r>
          </a:p>
          <a:p>
            <a:r>
              <a:rPr lang="en-US" sz="1600" dirty="0" smtClean="0">
                <a:solidFill>
                  <a:schemeClr val="bg1"/>
                </a:solidFill>
              </a:rPr>
              <a:t>Align regional and entity SMEs through personal objectives</a:t>
            </a:r>
          </a:p>
          <a:p>
            <a:r>
              <a:rPr lang="en-US" sz="1600" dirty="0" smtClean="0">
                <a:solidFill>
                  <a:schemeClr val="bg1"/>
                </a:solidFill>
              </a:rPr>
              <a:t>Flexible deployment pattern</a:t>
            </a:r>
          </a:p>
        </p:txBody>
      </p:sp>
      <p:sp>
        <p:nvSpPr>
          <p:cNvPr id="9" name="TextBox 8"/>
          <p:cNvSpPr txBox="1"/>
          <p:nvPr/>
        </p:nvSpPr>
        <p:spPr>
          <a:xfrm>
            <a:off x="4678879" y="2274662"/>
            <a:ext cx="4370118" cy="584775"/>
          </a:xfrm>
          <a:prstGeom prst="rect">
            <a:avLst/>
          </a:prstGeom>
          <a:solidFill>
            <a:schemeClr val="accent1"/>
          </a:solidFill>
        </p:spPr>
        <p:txBody>
          <a:bodyPr wrap="square" rtlCol="0">
            <a:spAutoFit/>
          </a:bodyPr>
          <a:lstStyle/>
          <a:p>
            <a:r>
              <a:rPr lang="en-US" sz="1600" dirty="0" smtClean="0">
                <a:solidFill>
                  <a:schemeClr val="bg1"/>
                </a:solidFill>
              </a:rPr>
              <a:t>Embed in QMS</a:t>
            </a:r>
          </a:p>
          <a:p>
            <a:r>
              <a:rPr lang="en-US" sz="1600" dirty="0">
                <a:solidFill>
                  <a:schemeClr val="bg1"/>
                </a:solidFill>
              </a:rPr>
              <a:t>G</a:t>
            </a:r>
            <a:r>
              <a:rPr lang="en-US" sz="1600" dirty="0" smtClean="0">
                <a:solidFill>
                  <a:schemeClr val="bg1"/>
                </a:solidFill>
              </a:rPr>
              <a:t>lobal requirements &amp; multiple tools</a:t>
            </a:r>
          </a:p>
        </p:txBody>
      </p:sp>
      <p:sp>
        <p:nvSpPr>
          <p:cNvPr id="22" name="Footer Placeholder 3"/>
          <p:cNvSpPr>
            <a:spLocks noGrp="1"/>
          </p:cNvSpPr>
          <p:nvPr>
            <p:ph type="ftr" sz="quarter" idx="11"/>
          </p:nvPr>
        </p:nvSpPr>
        <p:spPr>
          <a:xfrm>
            <a:off x="4043314" y="6463202"/>
            <a:ext cx="4521444" cy="352180"/>
          </a:xfrm>
        </p:spPr>
        <p:txBody>
          <a:bodyPr/>
          <a:lstStyle/>
          <a:p>
            <a:r>
              <a:rPr lang="en-US" sz="1050" dirty="0" smtClean="0"/>
              <a:t>Baxter— Public Information</a:t>
            </a:r>
          </a:p>
        </p:txBody>
      </p:sp>
      <p:sp>
        <p:nvSpPr>
          <p:cNvPr id="23" name="TextBox 22"/>
          <p:cNvSpPr txBox="1"/>
          <p:nvPr/>
        </p:nvSpPr>
        <p:spPr>
          <a:xfrm>
            <a:off x="4678879" y="3063174"/>
            <a:ext cx="4370118" cy="1077218"/>
          </a:xfrm>
          <a:prstGeom prst="rect">
            <a:avLst/>
          </a:prstGeom>
          <a:solidFill>
            <a:schemeClr val="accent1"/>
          </a:solidFill>
        </p:spPr>
        <p:txBody>
          <a:bodyPr wrap="square" rtlCol="0">
            <a:spAutoFit/>
          </a:bodyPr>
          <a:lstStyle/>
          <a:p>
            <a:r>
              <a:rPr lang="en-US" sz="1600" dirty="0" smtClean="0">
                <a:solidFill>
                  <a:schemeClr val="bg1"/>
                </a:solidFill>
              </a:rPr>
              <a:t>Prioritize implementation outside QMS process</a:t>
            </a:r>
          </a:p>
          <a:p>
            <a:r>
              <a:rPr lang="en-US" sz="1600" dirty="0" smtClean="0">
                <a:solidFill>
                  <a:schemeClr val="bg1"/>
                </a:solidFill>
              </a:rPr>
              <a:t>Communication at multiple venues – top down, bottom up</a:t>
            </a:r>
          </a:p>
        </p:txBody>
      </p:sp>
    </p:spTree>
    <p:extLst>
      <p:ext uri="{BB962C8B-B14F-4D97-AF65-F5344CB8AC3E}">
        <p14:creationId xmlns:p14="http://schemas.microsoft.com/office/powerpoint/2010/main" val="987609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196" y="1307474"/>
            <a:ext cx="4944443" cy="3103926"/>
          </a:xfrm>
          <a:prstGeom prst="rect">
            <a:avLst/>
          </a:prstGeom>
        </p:spPr>
      </p:pic>
      <p:sp>
        <p:nvSpPr>
          <p:cNvPr id="2" name="Title 1"/>
          <p:cNvSpPr>
            <a:spLocks noGrp="1"/>
          </p:cNvSpPr>
          <p:nvPr>
            <p:ph type="title"/>
          </p:nvPr>
        </p:nvSpPr>
        <p:spPr/>
        <p:txBody>
          <a:bodyPr/>
          <a:lstStyle/>
          <a:p>
            <a:r>
              <a:rPr lang="en-US" b="1" dirty="0" smtClean="0">
                <a:latin typeface="+mn-lt"/>
              </a:rPr>
              <a:t>Global Implementation - Strategy</a:t>
            </a:r>
            <a:endParaRPr lang="en-US" b="1" dirty="0">
              <a:latin typeface="+mn-lt"/>
            </a:endParaRPr>
          </a:p>
        </p:txBody>
      </p:sp>
      <p:sp>
        <p:nvSpPr>
          <p:cNvPr id="5" name="Slide Number Placeholder 4"/>
          <p:cNvSpPr>
            <a:spLocks noGrp="1"/>
          </p:cNvSpPr>
          <p:nvPr>
            <p:ph type="sldNum" sz="quarter" idx="12"/>
          </p:nvPr>
        </p:nvSpPr>
        <p:spPr/>
        <p:txBody>
          <a:bodyPr/>
          <a:lstStyle/>
          <a:p>
            <a:fld id="{718C6552-28A6-4B16-9E21-E1DE288B8ED8}" type="slidenum">
              <a:rPr lang="en-US" smtClean="0"/>
              <a:pPr/>
              <a:t>26</a:t>
            </a:fld>
            <a:endParaRPr lang="en-US" dirty="0"/>
          </a:p>
        </p:txBody>
      </p:sp>
      <p:sp>
        <p:nvSpPr>
          <p:cNvPr id="10" name="TextBox 9"/>
          <p:cNvSpPr txBox="1"/>
          <p:nvPr/>
        </p:nvSpPr>
        <p:spPr>
          <a:xfrm>
            <a:off x="4678879" y="1262406"/>
            <a:ext cx="4370120" cy="830997"/>
          </a:xfrm>
          <a:prstGeom prst="rect">
            <a:avLst/>
          </a:prstGeom>
          <a:solidFill>
            <a:schemeClr val="accent1"/>
          </a:solidFill>
        </p:spPr>
        <p:txBody>
          <a:bodyPr wrap="square" rtlCol="0">
            <a:spAutoFit/>
          </a:bodyPr>
          <a:lstStyle/>
          <a:p>
            <a:r>
              <a:rPr lang="en-US" sz="1600" dirty="0" smtClean="0">
                <a:solidFill>
                  <a:schemeClr val="bg1"/>
                </a:solidFill>
              </a:rPr>
              <a:t>Design process</a:t>
            </a:r>
          </a:p>
          <a:p>
            <a:r>
              <a:rPr lang="en-US" sz="1600" dirty="0" smtClean="0">
                <a:solidFill>
                  <a:schemeClr val="bg1"/>
                </a:solidFill>
              </a:rPr>
              <a:t>Pilot at multiple entities and use to grow SMEs</a:t>
            </a:r>
          </a:p>
          <a:p>
            <a:r>
              <a:rPr lang="en-US" sz="1600" dirty="0" smtClean="0">
                <a:solidFill>
                  <a:schemeClr val="bg1"/>
                </a:solidFill>
              </a:rPr>
              <a:t>Asses impact at 80-100% entities</a:t>
            </a:r>
          </a:p>
        </p:txBody>
      </p:sp>
      <p:sp>
        <p:nvSpPr>
          <p:cNvPr id="8" name="TextBox 7"/>
          <p:cNvSpPr txBox="1"/>
          <p:nvPr/>
        </p:nvSpPr>
        <p:spPr>
          <a:xfrm>
            <a:off x="4678879" y="4346558"/>
            <a:ext cx="4370118" cy="1077218"/>
          </a:xfrm>
          <a:prstGeom prst="rect">
            <a:avLst/>
          </a:prstGeom>
          <a:solidFill>
            <a:schemeClr val="accent1"/>
          </a:solidFill>
        </p:spPr>
        <p:txBody>
          <a:bodyPr wrap="square" rtlCol="0">
            <a:spAutoFit/>
          </a:bodyPr>
          <a:lstStyle/>
          <a:p>
            <a:r>
              <a:rPr lang="en-US" sz="1600" dirty="0" smtClean="0">
                <a:solidFill>
                  <a:schemeClr val="bg1"/>
                </a:solidFill>
              </a:rPr>
              <a:t>Regional SME deploy</a:t>
            </a:r>
          </a:p>
          <a:p>
            <a:r>
              <a:rPr lang="en-US" sz="1600" dirty="0" smtClean="0">
                <a:solidFill>
                  <a:schemeClr val="bg1"/>
                </a:solidFill>
              </a:rPr>
              <a:t>Align regional and entity SMEs through personal objectives</a:t>
            </a:r>
          </a:p>
          <a:p>
            <a:r>
              <a:rPr lang="en-US" sz="1600" dirty="0" smtClean="0">
                <a:solidFill>
                  <a:schemeClr val="bg1"/>
                </a:solidFill>
              </a:rPr>
              <a:t>Flexible deployment pattern</a:t>
            </a:r>
          </a:p>
        </p:txBody>
      </p:sp>
      <p:sp>
        <p:nvSpPr>
          <p:cNvPr id="9" name="TextBox 8"/>
          <p:cNvSpPr txBox="1"/>
          <p:nvPr/>
        </p:nvSpPr>
        <p:spPr>
          <a:xfrm>
            <a:off x="4678879" y="2274662"/>
            <a:ext cx="4370118" cy="584775"/>
          </a:xfrm>
          <a:prstGeom prst="rect">
            <a:avLst/>
          </a:prstGeom>
          <a:solidFill>
            <a:schemeClr val="accent1"/>
          </a:solidFill>
        </p:spPr>
        <p:txBody>
          <a:bodyPr wrap="square" rtlCol="0">
            <a:spAutoFit/>
          </a:bodyPr>
          <a:lstStyle/>
          <a:p>
            <a:r>
              <a:rPr lang="en-US" sz="1600" dirty="0" smtClean="0">
                <a:solidFill>
                  <a:schemeClr val="bg1"/>
                </a:solidFill>
              </a:rPr>
              <a:t>Embed in QMS</a:t>
            </a:r>
          </a:p>
          <a:p>
            <a:r>
              <a:rPr lang="en-US" sz="1600" dirty="0">
                <a:solidFill>
                  <a:schemeClr val="bg1"/>
                </a:solidFill>
              </a:rPr>
              <a:t>G</a:t>
            </a:r>
            <a:r>
              <a:rPr lang="en-US" sz="1600" dirty="0" smtClean="0">
                <a:solidFill>
                  <a:schemeClr val="bg1"/>
                </a:solidFill>
              </a:rPr>
              <a:t>lobal requirements &amp; multiple tools</a:t>
            </a:r>
          </a:p>
        </p:txBody>
      </p:sp>
      <p:sp>
        <p:nvSpPr>
          <p:cNvPr id="22" name="Footer Placeholder 3"/>
          <p:cNvSpPr>
            <a:spLocks noGrp="1"/>
          </p:cNvSpPr>
          <p:nvPr>
            <p:ph type="ftr" sz="quarter" idx="11"/>
          </p:nvPr>
        </p:nvSpPr>
        <p:spPr>
          <a:xfrm>
            <a:off x="4043314" y="6463202"/>
            <a:ext cx="4521444" cy="352180"/>
          </a:xfrm>
        </p:spPr>
        <p:txBody>
          <a:bodyPr/>
          <a:lstStyle/>
          <a:p>
            <a:r>
              <a:rPr lang="en-US" sz="1050" dirty="0" smtClean="0"/>
              <a:t>Baxter— Public Information</a:t>
            </a:r>
          </a:p>
        </p:txBody>
      </p:sp>
      <p:sp>
        <p:nvSpPr>
          <p:cNvPr id="23" name="TextBox 22"/>
          <p:cNvSpPr txBox="1"/>
          <p:nvPr/>
        </p:nvSpPr>
        <p:spPr>
          <a:xfrm>
            <a:off x="4678879" y="3063174"/>
            <a:ext cx="4370118" cy="1077218"/>
          </a:xfrm>
          <a:prstGeom prst="rect">
            <a:avLst/>
          </a:prstGeom>
          <a:solidFill>
            <a:schemeClr val="accent1"/>
          </a:solidFill>
        </p:spPr>
        <p:txBody>
          <a:bodyPr wrap="square" rtlCol="0">
            <a:spAutoFit/>
          </a:bodyPr>
          <a:lstStyle/>
          <a:p>
            <a:r>
              <a:rPr lang="en-US" sz="1600" dirty="0" smtClean="0">
                <a:solidFill>
                  <a:schemeClr val="bg1"/>
                </a:solidFill>
              </a:rPr>
              <a:t>Prioritize implementation outside QMS process</a:t>
            </a:r>
          </a:p>
          <a:p>
            <a:r>
              <a:rPr lang="en-US" sz="1600" dirty="0" smtClean="0">
                <a:solidFill>
                  <a:schemeClr val="bg1"/>
                </a:solidFill>
              </a:rPr>
              <a:t>Communication at multiple venues – top down, bottom up</a:t>
            </a:r>
          </a:p>
        </p:txBody>
      </p:sp>
    </p:spTree>
    <p:extLst>
      <p:ext uri="{BB962C8B-B14F-4D97-AF65-F5344CB8AC3E}">
        <p14:creationId xmlns:p14="http://schemas.microsoft.com/office/powerpoint/2010/main" val="657881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196" y="1307474"/>
            <a:ext cx="4944443" cy="3103926"/>
          </a:xfrm>
          <a:prstGeom prst="rect">
            <a:avLst/>
          </a:prstGeom>
        </p:spPr>
      </p:pic>
      <p:sp>
        <p:nvSpPr>
          <p:cNvPr id="2" name="Title 1"/>
          <p:cNvSpPr>
            <a:spLocks noGrp="1"/>
          </p:cNvSpPr>
          <p:nvPr>
            <p:ph type="title"/>
          </p:nvPr>
        </p:nvSpPr>
        <p:spPr/>
        <p:txBody>
          <a:bodyPr/>
          <a:lstStyle/>
          <a:p>
            <a:r>
              <a:rPr lang="en-US" b="1" dirty="0" smtClean="0">
                <a:latin typeface="+mn-lt"/>
              </a:rPr>
              <a:t>Global Implementation - Assistance</a:t>
            </a:r>
            <a:endParaRPr lang="en-US" b="1" dirty="0">
              <a:latin typeface="+mn-lt"/>
            </a:endParaRPr>
          </a:p>
        </p:txBody>
      </p:sp>
      <p:sp>
        <p:nvSpPr>
          <p:cNvPr id="5" name="Slide Number Placeholder 4"/>
          <p:cNvSpPr>
            <a:spLocks noGrp="1"/>
          </p:cNvSpPr>
          <p:nvPr>
            <p:ph type="sldNum" sz="quarter" idx="12"/>
          </p:nvPr>
        </p:nvSpPr>
        <p:spPr/>
        <p:txBody>
          <a:bodyPr/>
          <a:lstStyle/>
          <a:p>
            <a:fld id="{718C6552-28A6-4B16-9E21-E1DE288B8ED8}" type="slidenum">
              <a:rPr lang="en-US" smtClean="0"/>
              <a:pPr/>
              <a:t>27</a:t>
            </a:fld>
            <a:endParaRPr lang="en-US" dirty="0"/>
          </a:p>
        </p:txBody>
      </p:sp>
      <p:sp>
        <p:nvSpPr>
          <p:cNvPr id="10" name="TextBox 9"/>
          <p:cNvSpPr txBox="1"/>
          <p:nvPr/>
        </p:nvSpPr>
        <p:spPr>
          <a:xfrm>
            <a:off x="4678879" y="1262406"/>
            <a:ext cx="4370120" cy="584775"/>
          </a:xfrm>
          <a:prstGeom prst="rect">
            <a:avLst/>
          </a:prstGeom>
          <a:solidFill>
            <a:schemeClr val="accent1"/>
          </a:solidFill>
        </p:spPr>
        <p:txBody>
          <a:bodyPr wrap="square" rtlCol="0">
            <a:spAutoFit/>
          </a:bodyPr>
          <a:lstStyle/>
          <a:p>
            <a:r>
              <a:rPr lang="en-US" sz="1600" dirty="0" smtClean="0">
                <a:solidFill>
                  <a:schemeClr val="bg1"/>
                </a:solidFill>
              </a:rPr>
              <a:t>Supporting Documentation – additional information, reinforcing learning</a:t>
            </a:r>
          </a:p>
        </p:txBody>
      </p:sp>
      <p:sp>
        <p:nvSpPr>
          <p:cNvPr id="8" name="TextBox 7"/>
          <p:cNvSpPr txBox="1"/>
          <p:nvPr/>
        </p:nvSpPr>
        <p:spPr>
          <a:xfrm>
            <a:off x="4678879" y="3159689"/>
            <a:ext cx="4370118" cy="338554"/>
          </a:xfrm>
          <a:prstGeom prst="rect">
            <a:avLst/>
          </a:prstGeom>
          <a:solidFill>
            <a:schemeClr val="accent1"/>
          </a:solidFill>
        </p:spPr>
        <p:txBody>
          <a:bodyPr wrap="square" rtlCol="0">
            <a:spAutoFit/>
          </a:bodyPr>
          <a:lstStyle/>
          <a:p>
            <a:r>
              <a:rPr lang="en-US" sz="1600" dirty="0" smtClean="0">
                <a:solidFill>
                  <a:schemeClr val="bg1"/>
                </a:solidFill>
              </a:rPr>
              <a:t>Program of presentations</a:t>
            </a:r>
          </a:p>
        </p:txBody>
      </p:sp>
      <p:sp>
        <p:nvSpPr>
          <p:cNvPr id="9" name="TextBox 8"/>
          <p:cNvSpPr txBox="1"/>
          <p:nvPr/>
        </p:nvSpPr>
        <p:spPr>
          <a:xfrm>
            <a:off x="4678879" y="1983544"/>
            <a:ext cx="4370118" cy="584775"/>
          </a:xfrm>
          <a:prstGeom prst="rect">
            <a:avLst/>
          </a:prstGeom>
          <a:solidFill>
            <a:schemeClr val="accent1"/>
          </a:solidFill>
        </p:spPr>
        <p:txBody>
          <a:bodyPr wrap="square" rtlCol="0">
            <a:spAutoFit/>
          </a:bodyPr>
          <a:lstStyle/>
          <a:p>
            <a:r>
              <a:rPr lang="en-US" sz="1600" dirty="0" smtClean="0">
                <a:solidFill>
                  <a:schemeClr val="bg1"/>
                </a:solidFill>
              </a:rPr>
              <a:t>Compile feedback on draft quality system documents and use as learning tool</a:t>
            </a:r>
          </a:p>
        </p:txBody>
      </p:sp>
      <p:sp>
        <p:nvSpPr>
          <p:cNvPr id="22" name="Footer Placeholder 3"/>
          <p:cNvSpPr>
            <a:spLocks noGrp="1"/>
          </p:cNvSpPr>
          <p:nvPr>
            <p:ph type="ftr" sz="quarter" idx="11"/>
          </p:nvPr>
        </p:nvSpPr>
        <p:spPr>
          <a:xfrm>
            <a:off x="4043314" y="6463202"/>
            <a:ext cx="4521444" cy="352180"/>
          </a:xfrm>
        </p:spPr>
        <p:txBody>
          <a:bodyPr/>
          <a:lstStyle/>
          <a:p>
            <a:r>
              <a:rPr lang="en-US" sz="1050" dirty="0" smtClean="0"/>
              <a:t>Baxter— Public Information</a:t>
            </a:r>
          </a:p>
        </p:txBody>
      </p:sp>
      <p:sp>
        <p:nvSpPr>
          <p:cNvPr id="23" name="TextBox 22"/>
          <p:cNvSpPr txBox="1"/>
          <p:nvPr/>
        </p:nvSpPr>
        <p:spPr>
          <a:xfrm>
            <a:off x="4678879" y="2690160"/>
            <a:ext cx="4370118" cy="338554"/>
          </a:xfrm>
          <a:prstGeom prst="rect">
            <a:avLst/>
          </a:prstGeom>
          <a:solidFill>
            <a:schemeClr val="accent1"/>
          </a:solidFill>
        </p:spPr>
        <p:txBody>
          <a:bodyPr wrap="square" rtlCol="0">
            <a:spAutoFit/>
          </a:bodyPr>
          <a:lstStyle/>
          <a:p>
            <a:r>
              <a:rPr lang="en-US" sz="1600" dirty="0" smtClean="0">
                <a:solidFill>
                  <a:schemeClr val="bg1"/>
                </a:solidFill>
              </a:rPr>
              <a:t>FAQ – collect during pilot impact assessments </a:t>
            </a:r>
          </a:p>
        </p:txBody>
      </p:sp>
      <p:sp>
        <p:nvSpPr>
          <p:cNvPr id="11" name="TextBox 10"/>
          <p:cNvSpPr txBox="1"/>
          <p:nvPr/>
        </p:nvSpPr>
        <p:spPr>
          <a:xfrm>
            <a:off x="4678879" y="3649555"/>
            <a:ext cx="4370118" cy="584775"/>
          </a:xfrm>
          <a:prstGeom prst="rect">
            <a:avLst/>
          </a:prstGeom>
          <a:solidFill>
            <a:schemeClr val="accent1"/>
          </a:solidFill>
        </p:spPr>
        <p:txBody>
          <a:bodyPr wrap="square" rtlCol="0">
            <a:spAutoFit/>
          </a:bodyPr>
          <a:lstStyle/>
          <a:p>
            <a:r>
              <a:rPr lang="en-US" sz="1600" dirty="0" smtClean="0">
                <a:solidFill>
                  <a:schemeClr val="bg1"/>
                </a:solidFill>
              </a:rPr>
              <a:t>Encourage facility-facility partnering, interaction within a community</a:t>
            </a:r>
          </a:p>
        </p:txBody>
      </p:sp>
      <p:sp>
        <p:nvSpPr>
          <p:cNvPr id="12" name="TextBox 11"/>
          <p:cNvSpPr txBox="1"/>
          <p:nvPr/>
        </p:nvSpPr>
        <p:spPr>
          <a:xfrm>
            <a:off x="4678879" y="4411400"/>
            <a:ext cx="4370118" cy="584775"/>
          </a:xfrm>
          <a:prstGeom prst="rect">
            <a:avLst/>
          </a:prstGeom>
          <a:solidFill>
            <a:schemeClr val="accent1"/>
          </a:solidFill>
        </p:spPr>
        <p:txBody>
          <a:bodyPr wrap="square" rtlCol="0">
            <a:spAutoFit/>
          </a:bodyPr>
          <a:lstStyle/>
          <a:p>
            <a:r>
              <a:rPr lang="en-US" sz="1600" dirty="0" smtClean="0">
                <a:solidFill>
                  <a:schemeClr val="bg1"/>
                </a:solidFill>
              </a:rPr>
              <a:t>Develop champions from early adopters, pilot facilities to lead</a:t>
            </a:r>
          </a:p>
        </p:txBody>
      </p:sp>
      <p:sp>
        <p:nvSpPr>
          <p:cNvPr id="14" name="TextBox 13"/>
          <p:cNvSpPr txBox="1"/>
          <p:nvPr/>
        </p:nvSpPr>
        <p:spPr>
          <a:xfrm>
            <a:off x="4678881" y="5149191"/>
            <a:ext cx="4370118" cy="584775"/>
          </a:xfrm>
          <a:prstGeom prst="rect">
            <a:avLst/>
          </a:prstGeom>
          <a:solidFill>
            <a:schemeClr val="accent1"/>
          </a:solidFill>
        </p:spPr>
        <p:txBody>
          <a:bodyPr wrap="square" rtlCol="0">
            <a:spAutoFit/>
          </a:bodyPr>
          <a:lstStyle/>
          <a:p>
            <a:r>
              <a:rPr lang="en-US" sz="1600" dirty="0" smtClean="0">
                <a:solidFill>
                  <a:schemeClr val="bg1"/>
                </a:solidFill>
              </a:rPr>
              <a:t>Provide best practices, lessons learned and supporting literature</a:t>
            </a:r>
          </a:p>
        </p:txBody>
      </p:sp>
      <p:sp>
        <p:nvSpPr>
          <p:cNvPr id="15" name="TextBox 14"/>
          <p:cNvSpPr txBox="1"/>
          <p:nvPr/>
        </p:nvSpPr>
        <p:spPr>
          <a:xfrm>
            <a:off x="4678881" y="5886366"/>
            <a:ext cx="4370118" cy="338554"/>
          </a:xfrm>
          <a:prstGeom prst="rect">
            <a:avLst/>
          </a:prstGeom>
          <a:solidFill>
            <a:schemeClr val="accent1"/>
          </a:solidFill>
        </p:spPr>
        <p:txBody>
          <a:bodyPr wrap="square" rtlCol="0">
            <a:spAutoFit/>
          </a:bodyPr>
          <a:lstStyle/>
          <a:p>
            <a:r>
              <a:rPr lang="en-US" sz="1600" dirty="0" smtClean="0">
                <a:solidFill>
                  <a:schemeClr val="bg1"/>
                </a:solidFill>
              </a:rPr>
              <a:t>Single location for resources and community</a:t>
            </a:r>
          </a:p>
        </p:txBody>
      </p:sp>
    </p:spTree>
    <p:extLst>
      <p:ext uri="{BB962C8B-B14F-4D97-AF65-F5344CB8AC3E}">
        <p14:creationId xmlns:p14="http://schemas.microsoft.com/office/powerpoint/2010/main" val="609576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196" y="1307474"/>
            <a:ext cx="4944443" cy="3103926"/>
          </a:xfrm>
          <a:prstGeom prst="rect">
            <a:avLst/>
          </a:prstGeom>
        </p:spPr>
      </p:pic>
      <p:sp>
        <p:nvSpPr>
          <p:cNvPr id="2" name="Title 1"/>
          <p:cNvSpPr>
            <a:spLocks noGrp="1"/>
          </p:cNvSpPr>
          <p:nvPr>
            <p:ph type="title"/>
          </p:nvPr>
        </p:nvSpPr>
        <p:spPr/>
        <p:txBody>
          <a:bodyPr/>
          <a:lstStyle/>
          <a:p>
            <a:r>
              <a:rPr lang="en-US" b="1" dirty="0" smtClean="0">
                <a:latin typeface="+mn-lt"/>
              </a:rPr>
              <a:t>Global Implementation - Learning</a:t>
            </a:r>
            <a:endParaRPr lang="en-US" b="1" dirty="0">
              <a:latin typeface="+mn-lt"/>
            </a:endParaRPr>
          </a:p>
        </p:txBody>
      </p:sp>
      <p:sp>
        <p:nvSpPr>
          <p:cNvPr id="5" name="Slide Number Placeholder 4"/>
          <p:cNvSpPr>
            <a:spLocks noGrp="1"/>
          </p:cNvSpPr>
          <p:nvPr>
            <p:ph type="sldNum" sz="quarter" idx="12"/>
          </p:nvPr>
        </p:nvSpPr>
        <p:spPr/>
        <p:txBody>
          <a:bodyPr/>
          <a:lstStyle/>
          <a:p>
            <a:fld id="{718C6552-28A6-4B16-9E21-E1DE288B8ED8}" type="slidenum">
              <a:rPr lang="en-US" smtClean="0"/>
              <a:pPr/>
              <a:t>28</a:t>
            </a:fld>
            <a:endParaRPr lang="en-US" dirty="0"/>
          </a:p>
        </p:txBody>
      </p:sp>
      <p:sp>
        <p:nvSpPr>
          <p:cNvPr id="10" name="TextBox 9"/>
          <p:cNvSpPr txBox="1"/>
          <p:nvPr/>
        </p:nvSpPr>
        <p:spPr>
          <a:xfrm>
            <a:off x="4678879" y="1262406"/>
            <a:ext cx="4370120" cy="2554545"/>
          </a:xfrm>
          <a:prstGeom prst="rect">
            <a:avLst/>
          </a:prstGeom>
          <a:solidFill>
            <a:schemeClr val="accent1"/>
          </a:solidFill>
        </p:spPr>
        <p:txBody>
          <a:bodyPr wrap="square" rtlCol="0">
            <a:spAutoFit/>
          </a:bodyPr>
          <a:lstStyle/>
          <a:p>
            <a:pPr marL="109538"/>
            <a:endParaRPr lang="en-US" sz="1600" dirty="0" smtClean="0">
              <a:solidFill>
                <a:schemeClr val="bg1"/>
              </a:solidFill>
            </a:endParaRPr>
          </a:p>
          <a:p>
            <a:pPr marL="109538"/>
            <a:r>
              <a:rPr lang="en-US" sz="1600" dirty="0" smtClean="0">
                <a:solidFill>
                  <a:schemeClr val="bg1"/>
                </a:solidFill>
              </a:rPr>
              <a:t>Wide variety in competency</a:t>
            </a:r>
          </a:p>
          <a:p>
            <a:pPr marL="109538"/>
            <a:r>
              <a:rPr lang="en-US" sz="1600" dirty="0" smtClean="0">
                <a:solidFill>
                  <a:schemeClr val="bg1"/>
                </a:solidFill>
              </a:rPr>
              <a:t>Over communicate</a:t>
            </a:r>
          </a:p>
          <a:p>
            <a:pPr marL="109538"/>
            <a:r>
              <a:rPr lang="en-US" sz="1600" dirty="0" smtClean="0">
                <a:solidFill>
                  <a:schemeClr val="bg1"/>
                </a:solidFill>
              </a:rPr>
              <a:t>Use multiple means of assisting</a:t>
            </a:r>
          </a:p>
          <a:p>
            <a:pPr marL="109538"/>
            <a:r>
              <a:rPr lang="en-US" sz="1600" dirty="0" smtClean="0">
                <a:solidFill>
                  <a:schemeClr val="bg1"/>
                </a:solidFill>
              </a:rPr>
              <a:t>Ideal implementation sequence rare</a:t>
            </a:r>
          </a:p>
          <a:p>
            <a:pPr marL="109538"/>
            <a:r>
              <a:rPr lang="en-US" sz="1600" dirty="0" smtClean="0">
                <a:solidFill>
                  <a:schemeClr val="bg1"/>
                </a:solidFill>
              </a:rPr>
              <a:t>Quality Plan first if not all elements in place</a:t>
            </a:r>
          </a:p>
          <a:p>
            <a:pPr marL="109538"/>
            <a:r>
              <a:rPr lang="en-US" sz="1600" dirty="0" smtClean="0">
                <a:solidFill>
                  <a:schemeClr val="bg1"/>
                </a:solidFill>
              </a:rPr>
              <a:t>Control plan forces conversations on logic</a:t>
            </a:r>
          </a:p>
          <a:p>
            <a:pPr marL="109538"/>
            <a:r>
              <a:rPr lang="en-US" sz="1600" dirty="0" smtClean="0">
                <a:solidFill>
                  <a:schemeClr val="bg1"/>
                </a:solidFill>
              </a:rPr>
              <a:t>Control plan forces clarity on state of control</a:t>
            </a:r>
          </a:p>
          <a:p>
            <a:pPr marL="109538"/>
            <a:r>
              <a:rPr lang="en-US" sz="1600" dirty="0" smtClean="0">
                <a:solidFill>
                  <a:schemeClr val="bg1"/>
                </a:solidFill>
              </a:rPr>
              <a:t>Generally positive feedback from MOHs</a:t>
            </a:r>
          </a:p>
          <a:p>
            <a:pPr marL="109538"/>
            <a:endParaRPr lang="en-US" sz="1600" dirty="0" smtClean="0">
              <a:solidFill>
                <a:schemeClr val="bg1"/>
              </a:solidFill>
            </a:endParaRPr>
          </a:p>
        </p:txBody>
      </p:sp>
      <p:sp>
        <p:nvSpPr>
          <p:cNvPr id="22" name="Footer Placeholder 3"/>
          <p:cNvSpPr>
            <a:spLocks noGrp="1"/>
          </p:cNvSpPr>
          <p:nvPr>
            <p:ph type="ftr" sz="quarter" idx="11"/>
          </p:nvPr>
        </p:nvSpPr>
        <p:spPr>
          <a:xfrm>
            <a:off x="4043314" y="6463202"/>
            <a:ext cx="4521444" cy="352180"/>
          </a:xfrm>
        </p:spPr>
        <p:txBody>
          <a:bodyPr/>
          <a:lstStyle/>
          <a:p>
            <a:r>
              <a:rPr lang="en-US" sz="1050" dirty="0" smtClean="0"/>
              <a:t>Baxter— Public Information</a:t>
            </a:r>
          </a:p>
        </p:txBody>
      </p:sp>
    </p:spTree>
    <p:extLst>
      <p:ext uri="{BB962C8B-B14F-4D97-AF65-F5344CB8AC3E}">
        <p14:creationId xmlns:p14="http://schemas.microsoft.com/office/powerpoint/2010/main" val="298770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z="1050" dirty="0" smtClean="0"/>
              <a:t>Baxter— Public Information</a:t>
            </a:r>
          </a:p>
        </p:txBody>
      </p:sp>
      <p:sp>
        <p:nvSpPr>
          <p:cNvPr id="5" name="Slide Number Placeholder 4"/>
          <p:cNvSpPr>
            <a:spLocks noGrp="1"/>
          </p:cNvSpPr>
          <p:nvPr>
            <p:ph type="sldNum" sz="quarter" idx="12"/>
          </p:nvPr>
        </p:nvSpPr>
        <p:spPr/>
        <p:txBody>
          <a:bodyPr/>
          <a:lstStyle/>
          <a:p>
            <a:fld id="{718C6552-28A6-4B16-9E21-E1DE288B8ED8}" type="slidenum">
              <a:rPr lang="en-US" smtClean="0"/>
              <a:pPr/>
              <a:t>29</a:t>
            </a:fld>
            <a:endParaRPr lang="en-US" dirty="0"/>
          </a:p>
        </p:txBody>
      </p:sp>
      <p:sp>
        <p:nvSpPr>
          <p:cNvPr id="38" name="Title 22"/>
          <p:cNvSpPr>
            <a:spLocks noGrp="1"/>
          </p:cNvSpPr>
          <p:nvPr>
            <p:ph type="title"/>
          </p:nvPr>
        </p:nvSpPr>
        <p:spPr>
          <a:xfrm>
            <a:off x="143668" y="302225"/>
            <a:ext cx="9000331" cy="568324"/>
          </a:xfrm>
        </p:spPr>
        <p:txBody>
          <a:bodyPr/>
          <a:lstStyle/>
          <a:p>
            <a:r>
              <a:rPr lang="en-US" altLang="en-US" b="1" dirty="0" smtClean="0">
                <a:latin typeface="Arial" pitchFamily="34" charset="0"/>
                <a:ea typeface="ＭＳ Ｐゴシック" pitchFamily="34" charset="-128"/>
                <a:cs typeface="Arial" pitchFamily="34" charset="0"/>
              </a:rPr>
              <a:t>System-Based Environmental Microbial Control –</a:t>
            </a:r>
            <a:br>
              <a:rPr lang="en-US" altLang="en-US" b="1" dirty="0" smtClean="0">
                <a:latin typeface="Arial" pitchFamily="34" charset="0"/>
                <a:ea typeface="ＭＳ Ｐゴシック" pitchFamily="34" charset="-128"/>
                <a:cs typeface="Arial" pitchFamily="34" charset="0"/>
              </a:rPr>
            </a:br>
            <a:r>
              <a:rPr lang="en-US" altLang="en-US" b="1" dirty="0" smtClean="0">
                <a:latin typeface="Arial" pitchFamily="34" charset="0"/>
                <a:ea typeface="ＭＳ Ｐゴシック" pitchFamily="34" charset="-128"/>
                <a:cs typeface="Arial" pitchFamily="34" charset="0"/>
              </a:rPr>
              <a:t>Summary</a:t>
            </a:r>
            <a:endParaRPr lang="en-US" sz="2000" b="1" dirty="0">
              <a:latin typeface="+mn-lt"/>
            </a:endParaRPr>
          </a:p>
        </p:txBody>
      </p:sp>
      <p:sp>
        <p:nvSpPr>
          <p:cNvPr id="19" name="Rounded Rectangle 18"/>
          <p:cNvSpPr/>
          <p:nvPr/>
        </p:nvSpPr>
        <p:spPr>
          <a:xfrm>
            <a:off x="300038" y="1555750"/>
            <a:ext cx="8543925" cy="4859338"/>
          </a:xfrm>
          <a:prstGeom prst="roundRect">
            <a:avLst>
              <a:gd name="adj" fmla="val 5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0" name="TextBox 19"/>
          <p:cNvSpPr txBox="1"/>
          <p:nvPr/>
        </p:nvSpPr>
        <p:spPr>
          <a:xfrm>
            <a:off x="519113" y="1709738"/>
            <a:ext cx="8358187" cy="4647426"/>
          </a:xfrm>
          <a:prstGeom prst="rect">
            <a:avLst/>
          </a:prstGeom>
          <a:solidFill>
            <a:schemeClr val="accent1"/>
          </a:solidFill>
        </p:spPr>
        <p:txBody>
          <a:bodyPr>
            <a:spAutoFit/>
          </a:bodyPr>
          <a:lstStyle/>
          <a:p>
            <a:pPr>
              <a:spcBef>
                <a:spcPts val="1200"/>
              </a:spcBef>
              <a:defRPr/>
            </a:pPr>
            <a:r>
              <a:rPr lang="en-US" b="1" dirty="0">
                <a:solidFill>
                  <a:schemeClr val="bg1"/>
                </a:solidFill>
              </a:rPr>
              <a:t>Challenges</a:t>
            </a:r>
          </a:p>
          <a:p>
            <a:pPr marL="341313" indent="-341313">
              <a:spcBef>
                <a:spcPts val="1200"/>
              </a:spcBef>
              <a:buFont typeface="Arial" panose="020B0604020202020204" pitchFamily="34" charset="0"/>
              <a:buChar char="•"/>
              <a:defRPr/>
            </a:pPr>
            <a:r>
              <a:rPr lang="en-US" dirty="0">
                <a:solidFill>
                  <a:schemeClr val="bg1"/>
                </a:solidFill>
              </a:rPr>
              <a:t>Supply/shortage. Regulations and standards complex.  New processes, new technologies, new products </a:t>
            </a:r>
          </a:p>
          <a:p>
            <a:pPr>
              <a:spcBef>
                <a:spcPts val="1200"/>
              </a:spcBef>
              <a:defRPr/>
            </a:pPr>
            <a:r>
              <a:rPr lang="en-US" b="1" dirty="0">
                <a:solidFill>
                  <a:schemeClr val="bg1"/>
                </a:solidFill>
              </a:rPr>
              <a:t>Needs</a:t>
            </a:r>
          </a:p>
          <a:p>
            <a:pPr marL="341313" indent="-341313">
              <a:spcBef>
                <a:spcPts val="1200"/>
              </a:spcBef>
              <a:buFont typeface="Arial" panose="020B0604020202020204" pitchFamily="34" charset="0"/>
              <a:buChar char="•"/>
              <a:defRPr/>
            </a:pPr>
            <a:r>
              <a:rPr lang="en-US" dirty="0">
                <a:solidFill>
                  <a:schemeClr val="bg1"/>
                </a:solidFill>
              </a:rPr>
              <a:t>Agility, flexibility, speed.  Commensurate compliance, global integration.  Systems thinking with improved know-how</a:t>
            </a:r>
          </a:p>
          <a:p>
            <a:pPr>
              <a:spcBef>
                <a:spcPts val="1200"/>
              </a:spcBef>
              <a:defRPr/>
            </a:pPr>
            <a:r>
              <a:rPr lang="en-US" b="1" dirty="0">
                <a:solidFill>
                  <a:schemeClr val="bg1"/>
                </a:solidFill>
              </a:rPr>
              <a:t>Systems-based Microbial Control</a:t>
            </a:r>
          </a:p>
          <a:p>
            <a:pPr marL="341313" indent="-341313">
              <a:spcBef>
                <a:spcPts val="1200"/>
              </a:spcBef>
              <a:buFont typeface="Arial" panose="020B0604020202020204" pitchFamily="34" charset="0"/>
              <a:buChar char="•"/>
              <a:defRPr/>
            </a:pPr>
            <a:r>
              <a:rPr lang="en-US" dirty="0">
                <a:solidFill>
                  <a:schemeClr val="bg1"/>
                </a:solidFill>
              </a:rPr>
              <a:t>Structured way of operating</a:t>
            </a:r>
          </a:p>
          <a:p>
            <a:pPr marL="341313" indent="-341313">
              <a:spcBef>
                <a:spcPts val="1200"/>
              </a:spcBef>
              <a:buFont typeface="Arial" panose="020B0604020202020204" pitchFamily="34" charset="0"/>
              <a:buChar char="•"/>
              <a:defRPr/>
            </a:pPr>
            <a:r>
              <a:rPr lang="en-US" dirty="0">
                <a:solidFill>
                  <a:schemeClr val="bg1"/>
                </a:solidFill>
              </a:rPr>
              <a:t>Genuine science and engineering foundation for patient safety</a:t>
            </a:r>
          </a:p>
          <a:p>
            <a:pPr marL="341313" indent="-341313">
              <a:spcBef>
                <a:spcPts val="1200"/>
              </a:spcBef>
              <a:buFont typeface="Arial" panose="020B0604020202020204" pitchFamily="34" charset="0"/>
              <a:buChar char="•"/>
              <a:defRPr/>
            </a:pPr>
            <a:r>
              <a:rPr lang="en-US" dirty="0">
                <a:solidFill>
                  <a:schemeClr val="bg1"/>
                </a:solidFill>
              </a:rPr>
              <a:t>Instill continuous improvement and improved competency</a:t>
            </a:r>
          </a:p>
          <a:p>
            <a:pPr marL="341313" indent="-341313">
              <a:spcBef>
                <a:spcPts val="1200"/>
              </a:spcBef>
              <a:buFont typeface="Arial" panose="020B0604020202020204" pitchFamily="34" charset="0"/>
              <a:buChar char="•"/>
              <a:defRPr/>
            </a:pPr>
            <a:r>
              <a:rPr lang="en-US" dirty="0">
                <a:solidFill>
                  <a:schemeClr val="bg1"/>
                </a:solidFill>
              </a:rPr>
              <a:t>Documents genuine current state and provides clear logic of road map for the future state – because we all have legacy and aspire to </a:t>
            </a:r>
            <a:r>
              <a:rPr lang="en-US" dirty="0" smtClean="0">
                <a:solidFill>
                  <a:schemeClr val="bg1"/>
                </a:solidFill>
              </a:rPr>
              <a:t>improve</a:t>
            </a:r>
            <a:endParaRPr lang="en-US" dirty="0">
              <a:solidFill>
                <a:schemeClr val="bg1"/>
              </a:solidFill>
            </a:endParaRPr>
          </a:p>
        </p:txBody>
      </p:sp>
    </p:spTree>
    <p:extLst>
      <p:ext uri="{BB962C8B-B14F-4D97-AF65-F5344CB8AC3E}">
        <p14:creationId xmlns:p14="http://schemas.microsoft.com/office/powerpoint/2010/main" val="785090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273132" y="2710672"/>
            <a:ext cx="5890161" cy="1267563"/>
          </a:xfrm>
        </p:spPr>
        <p:txBody>
          <a:bodyPr/>
          <a:lstStyle/>
          <a:p>
            <a:r>
              <a:rPr lang="en-US" altLang="en-US" b="1" dirty="0">
                <a:latin typeface="+mn-lt"/>
                <a:ea typeface="ＭＳ Ｐゴシック" pitchFamily="34" charset="-128"/>
              </a:rPr>
              <a:t>Global Implementation of System-Based Microbial Control For Parenteral Manufacture</a:t>
            </a:r>
            <a:endParaRPr lang="en-US" b="1" dirty="0">
              <a:latin typeface="+mn-lt"/>
            </a:endParaRPr>
          </a:p>
        </p:txBody>
      </p:sp>
      <p:sp>
        <p:nvSpPr>
          <p:cNvPr id="10" name="Subtitle 9"/>
          <p:cNvSpPr>
            <a:spLocks noGrp="1"/>
          </p:cNvSpPr>
          <p:nvPr>
            <p:ph type="subTitle" idx="1"/>
          </p:nvPr>
        </p:nvSpPr>
        <p:spPr>
          <a:xfrm>
            <a:off x="4716525" y="5280419"/>
            <a:ext cx="4102100" cy="355602"/>
          </a:xfrm>
        </p:spPr>
        <p:txBody>
          <a:bodyPr/>
          <a:lstStyle/>
          <a:p>
            <a:r>
              <a:rPr lang="en-US" sz="2800" dirty="0" smtClean="0">
                <a:solidFill>
                  <a:schemeClr val="bg1"/>
                </a:solidFill>
              </a:rPr>
              <a:t>Ed Tidswell</a:t>
            </a:r>
            <a:endParaRPr lang="en-US" sz="2800" dirty="0">
              <a:solidFill>
                <a:schemeClr val="bg1"/>
              </a:solidFill>
            </a:endParaRPr>
          </a:p>
        </p:txBody>
      </p:sp>
      <p:sp>
        <p:nvSpPr>
          <p:cNvPr id="16" name="Footer Placeholder 4"/>
          <p:cNvSpPr>
            <a:spLocks noGrp="1"/>
          </p:cNvSpPr>
          <p:nvPr>
            <p:ph type="ftr" sz="quarter" idx="12"/>
          </p:nvPr>
        </p:nvSpPr>
        <p:spPr>
          <a:xfrm>
            <a:off x="4680897" y="6411180"/>
            <a:ext cx="4136047" cy="352180"/>
          </a:xfrm>
        </p:spPr>
        <p:txBody>
          <a:bodyPr/>
          <a:lstStyle>
            <a:lvl1pPr algn="l">
              <a:defRPr sz="1050">
                <a:solidFill>
                  <a:schemeClr val="bg1"/>
                </a:solidFill>
              </a:defRPr>
            </a:lvl1pPr>
          </a:lstStyle>
          <a:p>
            <a:r>
              <a:rPr lang="en-US" dirty="0" smtClean="0"/>
              <a:t>Baxter – Public Information</a:t>
            </a:r>
            <a:endParaRPr lang="en-US" dirty="0"/>
          </a:p>
        </p:txBody>
      </p:sp>
      <p:pic>
        <p:nvPicPr>
          <p:cNvPr id="8" name="Picture Placeholder 7"/>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t="11808" b="11808"/>
          <a:stretch/>
        </p:blipFill>
        <p:spPr>
          <a:xfrm>
            <a:off x="416684" y="486892"/>
            <a:ext cx="4155316" cy="1989647"/>
          </a:xfrm>
          <a:prstGeom prst="rect">
            <a:avLst/>
          </a:prstGeom>
        </p:spPr>
      </p:pic>
      <p:pic>
        <p:nvPicPr>
          <p:cNvPr id="9" name="Picture Placeholder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5787" y="486892"/>
            <a:ext cx="2612571" cy="3657598"/>
          </a:xfrm>
          <a:prstGeom prst="rect">
            <a:avLst/>
          </a:prstGeom>
        </p:spPr>
      </p:pic>
    </p:spTree>
    <p:extLst>
      <p:ext uri="{BB962C8B-B14F-4D97-AF65-F5344CB8AC3E}">
        <p14:creationId xmlns:p14="http://schemas.microsoft.com/office/powerpoint/2010/main" val="1320116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5730" r="5730"/>
          <a:stretch>
            <a:fillRect/>
          </a:stretch>
        </p:blipFill>
        <p:spPr/>
      </p:pic>
      <p:sp>
        <p:nvSpPr>
          <p:cNvPr id="7" name="Rectangle 6"/>
          <p:cNvSpPr/>
          <p:nvPr/>
        </p:nvSpPr>
        <p:spPr>
          <a:xfrm>
            <a:off x="252393" y="275771"/>
            <a:ext cx="4306907" cy="6582229"/>
          </a:xfrm>
          <a:prstGeom prst="rect">
            <a:avLst/>
          </a:prstGeom>
          <a:gradFill flip="none" rotWithShape="1">
            <a:gsLst>
              <a:gs pos="48000">
                <a:schemeClr val="accent1"/>
              </a:gs>
              <a:gs pos="83000">
                <a:schemeClr val="accent1">
                  <a:alpha val="50000"/>
                </a:schemeClr>
              </a:gs>
              <a:gs pos="100000">
                <a:schemeClr val="accent1">
                  <a:alpha val="17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upload.wikimedia.org/wikipedia/commons/thumb/d/d4/Baxter.svg/2000px-Baxter.svg.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35698" y="1084073"/>
            <a:ext cx="2271102" cy="38497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622300" y="2202228"/>
            <a:ext cx="3670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2300" y="4297728"/>
            <a:ext cx="3670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22300" y="2392720"/>
            <a:ext cx="3670300" cy="1735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Thank You!</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918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Let us meet again..</a:t>
            </a:r>
          </a:p>
        </p:txBody>
      </p:sp>
      <p:sp>
        <p:nvSpPr>
          <p:cNvPr id="3" name="Content Placeholder 2"/>
          <p:cNvSpPr>
            <a:spLocks noGrp="1"/>
          </p:cNvSpPr>
          <p:nvPr>
            <p:ph idx="1"/>
          </p:nvPr>
        </p:nvSpPr>
        <p:spPr/>
        <p:txBody>
          <a:bodyPr>
            <a:normAutofit lnSpcReduction="10000"/>
          </a:bodyPr>
          <a:lstStyle/>
          <a:p>
            <a:pPr marL="0" indent="0" algn="ctr">
              <a:buNone/>
            </a:pPr>
            <a:r>
              <a:rPr lang="en-US" sz="3200" dirty="0"/>
              <a:t>We welcome you all to our future conferences of OMICS International</a:t>
            </a:r>
          </a:p>
          <a:p>
            <a:pPr marL="0" indent="0" algn="ctr">
              <a:buNone/>
            </a:pPr>
            <a:r>
              <a:rPr lang="en-US" sz="3200" b="1" dirty="0"/>
              <a:t>2</a:t>
            </a:r>
            <a:r>
              <a:rPr lang="en-US" sz="3200" b="1" baseline="30000" dirty="0"/>
              <a:t>nd</a:t>
            </a:r>
            <a:r>
              <a:rPr lang="en-US" sz="3200" b="1" dirty="0"/>
              <a:t> International Conference and Expo </a:t>
            </a:r>
            <a:br>
              <a:rPr lang="en-US" sz="3200" b="1" dirty="0"/>
            </a:br>
            <a:r>
              <a:rPr lang="en-US" sz="3200" b="1" dirty="0"/>
              <a:t>on </a:t>
            </a:r>
          </a:p>
          <a:p>
            <a:pPr marL="0" indent="0" algn="ctr">
              <a:buNone/>
            </a:pPr>
            <a:r>
              <a:rPr lang="en-US" sz="3200" b="1" dirty="0"/>
              <a:t>Parenterals and Injectables</a:t>
            </a:r>
          </a:p>
          <a:p>
            <a:pPr marL="0" indent="0" algn="ctr">
              <a:buNone/>
            </a:pPr>
            <a:r>
              <a:rPr lang="en-US" sz="3200" dirty="0"/>
              <a:t>On</a:t>
            </a:r>
          </a:p>
          <a:p>
            <a:pPr marL="0" indent="0" algn="ctr">
              <a:buNone/>
            </a:pPr>
            <a:r>
              <a:rPr lang="en-US" sz="3200" dirty="0"/>
              <a:t> </a:t>
            </a:r>
            <a:r>
              <a:rPr lang="en-US" sz="3200" b="1" dirty="0"/>
              <a:t>October 24-26, 2016 </a:t>
            </a:r>
            <a:r>
              <a:rPr lang="en-US" sz="3200" dirty="0"/>
              <a:t>at </a:t>
            </a:r>
            <a:r>
              <a:rPr lang="en-US" sz="3200" b="1" dirty="0"/>
              <a:t>Istanbul, Turkey</a:t>
            </a:r>
          </a:p>
          <a:p>
            <a:pPr marL="0" indent="0" algn="ctr">
              <a:buNone/>
            </a:pPr>
            <a:r>
              <a:rPr lang="en-US" dirty="0">
                <a:hlinkClick r:id="rId3"/>
              </a:rPr>
              <a:t>http://parenterals-injectables.pharmaceuticalconferences.com/</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040594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1"/>
            <a:ext cx="9144000" cy="63325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79400" y="966177"/>
            <a:ext cx="2681514" cy="5094565"/>
          </a:xfrm>
          <a:prstGeom prst="rect">
            <a:avLst/>
          </a:prstGeom>
          <a:solidFill>
            <a:srgbClr val="12306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22"/>
          <p:cNvSpPr>
            <a:spLocks noGrp="1"/>
          </p:cNvSpPr>
          <p:nvPr>
            <p:ph type="title"/>
          </p:nvPr>
        </p:nvSpPr>
        <p:spPr>
          <a:xfrm>
            <a:off x="333188" y="171597"/>
            <a:ext cx="7886700" cy="568324"/>
          </a:xfrm>
        </p:spPr>
        <p:txBody>
          <a:bodyPr/>
          <a:lstStyle/>
          <a:p>
            <a:r>
              <a:rPr lang="en-US" altLang="en-US" b="1" dirty="0">
                <a:latin typeface="Arial" pitchFamily="34" charset="0"/>
                <a:ea typeface="ＭＳ Ｐゴシック" pitchFamily="34" charset="-128"/>
                <a:cs typeface="Arial" pitchFamily="34" charset="0"/>
              </a:rPr>
              <a:t>Drug &amp; Device Manufacturing –</a:t>
            </a:r>
            <a:br>
              <a:rPr lang="en-US" altLang="en-US" b="1" dirty="0">
                <a:latin typeface="Arial" pitchFamily="34" charset="0"/>
                <a:ea typeface="ＭＳ Ｐゴシック" pitchFamily="34" charset="-128"/>
                <a:cs typeface="Arial" pitchFamily="34" charset="0"/>
              </a:rPr>
            </a:br>
            <a:r>
              <a:rPr lang="en-US" altLang="en-US" b="1" dirty="0">
                <a:latin typeface="Arial" pitchFamily="34" charset="0"/>
                <a:ea typeface="ＭＳ Ｐゴシック" pitchFamily="34" charset="-128"/>
                <a:cs typeface="Arial" pitchFamily="34" charset="0"/>
              </a:rPr>
              <a:t>Local &amp; Global Challenges</a:t>
            </a:r>
            <a:endParaRPr lang="en-US" b="1" dirty="0">
              <a:latin typeface="+mn-lt"/>
            </a:endParaRPr>
          </a:p>
        </p:txBody>
      </p:sp>
      <p:sp>
        <p:nvSpPr>
          <p:cNvPr id="4" name="Footer Placeholder 3"/>
          <p:cNvSpPr>
            <a:spLocks noGrp="1"/>
          </p:cNvSpPr>
          <p:nvPr>
            <p:ph type="ftr" sz="quarter" idx="11"/>
          </p:nvPr>
        </p:nvSpPr>
        <p:spPr/>
        <p:txBody>
          <a:bodyPr/>
          <a:lstStyle/>
          <a:p>
            <a:r>
              <a:rPr lang="en-US" sz="1050" dirty="0" smtClean="0"/>
              <a:t>Baxter— Public Information</a:t>
            </a:r>
          </a:p>
        </p:txBody>
      </p:sp>
      <p:sp>
        <p:nvSpPr>
          <p:cNvPr id="5" name="Slide Number Placeholder 4"/>
          <p:cNvSpPr>
            <a:spLocks noGrp="1"/>
          </p:cNvSpPr>
          <p:nvPr>
            <p:ph type="sldNum" sz="quarter" idx="12"/>
          </p:nvPr>
        </p:nvSpPr>
        <p:spPr/>
        <p:txBody>
          <a:bodyPr/>
          <a:lstStyle/>
          <a:p>
            <a:fld id="{718C6552-28A6-4B16-9E21-E1DE288B8ED8}" type="slidenum">
              <a:rPr lang="en-US" smtClean="0"/>
              <a:pPr/>
              <a:t>4</a:t>
            </a:fld>
            <a:endParaRPr lang="en-US" dirty="0"/>
          </a:p>
        </p:txBody>
      </p:sp>
      <p:sp>
        <p:nvSpPr>
          <p:cNvPr id="26" name="Text Placeholder 25"/>
          <p:cNvSpPr>
            <a:spLocks noGrp="1"/>
          </p:cNvSpPr>
          <p:nvPr>
            <p:ph type="body" sz="quarter" idx="15"/>
          </p:nvPr>
        </p:nvSpPr>
        <p:spPr>
          <a:xfrm>
            <a:off x="294767" y="3463375"/>
            <a:ext cx="2590907" cy="419100"/>
          </a:xfrm>
        </p:spPr>
        <p:txBody>
          <a:bodyPr/>
          <a:lstStyle/>
          <a:p>
            <a:pPr algn="l"/>
            <a:r>
              <a:rPr lang="en-US" sz="1600" dirty="0" smtClean="0"/>
              <a:t>Supply</a:t>
            </a:r>
            <a:endParaRPr lang="en-US" sz="1600" dirty="0"/>
          </a:p>
        </p:txBody>
      </p:sp>
      <p:cxnSp>
        <p:nvCxnSpPr>
          <p:cNvPr id="41" name="Straight Connector 40"/>
          <p:cNvCxnSpPr/>
          <p:nvPr/>
        </p:nvCxnSpPr>
        <p:spPr>
          <a:xfrm>
            <a:off x="3079398" y="1010685"/>
            <a:ext cx="0" cy="493776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25266" y="1010685"/>
            <a:ext cx="0" cy="493776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231798" y="982368"/>
            <a:ext cx="2681514" cy="5077237"/>
          </a:xfrm>
          <a:prstGeom prst="rect">
            <a:avLst/>
          </a:prstGeom>
          <a:solidFill>
            <a:srgbClr val="12306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25"/>
          <p:cNvSpPr>
            <a:spLocks noGrp="1"/>
          </p:cNvSpPr>
          <p:nvPr>
            <p:ph type="body" sz="quarter" idx="15"/>
          </p:nvPr>
        </p:nvSpPr>
        <p:spPr>
          <a:xfrm>
            <a:off x="3260612" y="3479565"/>
            <a:ext cx="2590907" cy="419100"/>
          </a:xfrm>
        </p:spPr>
        <p:txBody>
          <a:bodyPr/>
          <a:lstStyle/>
          <a:p>
            <a:pPr algn="l"/>
            <a:r>
              <a:rPr lang="en-US" sz="1600" dirty="0" smtClean="0"/>
              <a:t>Regulations</a:t>
            </a:r>
            <a:endParaRPr lang="en-US" sz="1600" dirty="0"/>
          </a:p>
        </p:txBody>
      </p:sp>
      <p:sp>
        <p:nvSpPr>
          <p:cNvPr id="50" name="Rectangle 49"/>
          <p:cNvSpPr/>
          <p:nvPr/>
        </p:nvSpPr>
        <p:spPr>
          <a:xfrm>
            <a:off x="6160247" y="982369"/>
            <a:ext cx="2681514" cy="5077236"/>
          </a:xfrm>
          <a:prstGeom prst="rect">
            <a:avLst/>
          </a:prstGeom>
          <a:solidFill>
            <a:srgbClr val="12306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5"/>
          <p:cNvSpPr>
            <a:spLocks noGrp="1"/>
          </p:cNvSpPr>
          <p:nvPr>
            <p:ph type="body" sz="quarter" idx="15"/>
          </p:nvPr>
        </p:nvSpPr>
        <p:spPr>
          <a:xfrm>
            <a:off x="6202508" y="3479566"/>
            <a:ext cx="2590907" cy="419100"/>
          </a:xfrm>
        </p:spPr>
        <p:txBody>
          <a:bodyPr/>
          <a:lstStyle/>
          <a:p>
            <a:pPr algn="l"/>
            <a:r>
              <a:rPr lang="en-US" sz="1600" dirty="0" smtClean="0"/>
              <a:t>Process &amp; portfolio diversity</a:t>
            </a:r>
            <a:endParaRPr lang="en-US" sz="1600" dirty="0"/>
          </a:p>
        </p:txBody>
      </p:sp>
      <p:grpSp>
        <p:nvGrpSpPr>
          <p:cNvPr id="10" name="Group 9"/>
          <p:cNvGrpSpPr/>
          <p:nvPr/>
        </p:nvGrpSpPr>
        <p:grpSpPr>
          <a:xfrm>
            <a:off x="3293590" y="4315382"/>
            <a:ext cx="2557929" cy="1276583"/>
            <a:chOff x="3285586" y="3806249"/>
            <a:chExt cx="2557929" cy="1276583"/>
          </a:xfrm>
        </p:grpSpPr>
        <p:sp>
          <p:nvSpPr>
            <p:cNvPr id="46" name="Rectangle 45"/>
            <p:cNvSpPr/>
            <p:nvPr/>
          </p:nvSpPr>
          <p:spPr>
            <a:xfrm>
              <a:off x="3285586" y="3806249"/>
              <a:ext cx="2557929" cy="1190069"/>
            </a:xfrm>
            <a:prstGeom prst="rect">
              <a:avLst/>
            </a:prstGeom>
          </p:spPr>
          <p:txBody>
            <a:bodyPr wrap="square">
              <a:spAutoFit/>
            </a:bodyPr>
            <a:lstStyle/>
            <a:p>
              <a:pPr>
                <a:spcAft>
                  <a:spcPts val="1400"/>
                </a:spcAft>
              </a:pPr>
              <a:r>
                <a:rPr lang="en-US" sz="1600" dirty="0" smtClean="0">
                  <a:solidFill>
                    <a:schemeClr val="bg1"/>
                  </a:solidFill>
                </a:rPr>
                <a:t>Global</a:t>
              </a:r>
            </a:p>
            <a:p>
              <a:pPr>
                <a:spcAft>
                  <a:spcPts val="1400"/>
                </a:spcAft>
              </a:pPr>
              <a:r>
                <a:rPr lang="en-US" sz="1600" dirty="0" smtClean="0">
                  <a:solidFill>
                    <a:schemeClr val="bg1"/>
                  </a:solidFill>
                </a:rPr>
                <a:t>Regional</a:t>
              </a:r>
            </a:p>
            <a:p>
              <a:pPr>
                <a:spcAft>
                  <a:spcPts val="1400"/>
                </a:spcAft>
              </a:pPr>
              <a:r>
                <a:rPr lang="en-US" sz="1600" dirty="0" smtClean="0">
                  <a:solidFill>
                    <a:schemeClr val="bg1"/>
                  </a:solidFill>
                </a:rPr>
                <a:t>Complexity &amp; diversity</a:t>
              </a:r>
              <a:endParaRPr lang="en-US" sz="1600" dirty="0">
                <a:solidFill>
                  <a:schemeClr val="bg1"/>
                </a:solidFill>
              </a:endParaRPr>
            </a:p>
          </p:txBody>
        </p:sp>
        <p:cxnSp>
          <p:nvCxnSpPr>
            <p:cNvPr id="47" name="Straight Connector 46"/>
            <p:cNvCxnSpPr/>
            <p:nvPr/>
          </p:nvCxnSpPr>
          <p:spPr>
            <a:xfrm>
              <a:off x="3352819" y="4159747"/>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393162" y="4621212"/>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93161" y="5082832"/>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41192" y="4299192"/>
            <a:ext cx="2557929" cy="1296909"/>
            <a:chOff x="333188" y="3790059"/>
            <a:chExt cx="2557929" cy="1296909"/>
          </a:xfrm>
        </p:grpSpPr>
        <p:grpSp>
          <p:nvGrpSpPr>
            <p:cNvPr id="7" name="Group 6"/>
            <p:cNvGrpSpPr/>
            <p:nvPr/>
          </p:nvGrpSpPr>
          <p:grpSpPr>
            <a:xfrm>
              <a:off x="333188" y="3790059"/>
              <a:ext cx="2557929" cy="1190069"/>
              <a:chOff x="333188" y="3790059"/>
              <a:chExt cx="2557929" cy="1190069"/>
            </a:xfrm>
          </p:grpSpPr>
          <p:sp>
            <p:nvSpPr>
              <p:cNvPr id="36" name="Rectangle 35"/>
              <p:cNvSpPr/>
              <p:nvPr/>
            </p:nvSpPr>
            <p:spPr>
              <a:xfrm>
                <a:off x="333188" y="3790059"/>
                <a:ext cx="2557929" cy="1190069"/>
              </a:xfrm>
              <a:prstGeom prst="rect">
                <a:avLst/>
              </a:prstGeom>
            </p:spPr>
            <p:txBody>
              <a:bodyPr wrap="square">
                <a:spAutoFit/>
              </a:bodyPr>
              <a:lstStyle/>
              <a:p>
                <a:pPr>
                  <a:spcAft>
                    <a:spcPts val="1400"/>
                  </a:spcAft>
                </a:pPr>
                <a:r>
                  <a:rPr lang="en-US" sz="1600" dirty="0" smtClean="0">
                    <a:solidFill>
                      <a:schemeClr val="bg1"/>
                    </a:solidFill>
                  </a:rPr>
                  <a:t>Supply chain</a:t>
                </a:r>
              </a:p>
              <a:p>
                <a:pPr>
                  <a:spcAft>
                    <a:spcPts val="1400"/>
                  </a:spcAft>
                </a:pPr>
                <a:r>
                  <a:rPr lang="en-US" sz="1600" dirty="0" smtClean="0">
                    <a:solidFill>
                      <a:schemeClr val="bg1"/>
                    </a:solidFill>
                  </a:rPr>
                  <a:t>Base costs</a:t>
                </a:r>
                <a:endParaRPr lang="en-US" sz="1600" dirty="0">
                  <a:solidFill>
                    <a:schemeClr val="bg1"/>
                  </a:solidFill>
                </a:endParaRPr>
              </a:p>
              <a:p>
                <a:pPr>
                  <a:spcAft>
                    <a:spcPts val="1400"/>
                  </a:spcAft>
                </a:pPr>
                <a:r>
                  <a:rPr lang="en-US" sz="1600" dirty="0" smtClean="0">
                    <a:solidFill>
                      <a:schemeClr val="bg1"/>
                    </a:solidFill>
                  </a:rPr>
                  <a:t>Linking lab to market</a:t>
                </a:r>
                <a:endParaRPr lang="en-US" sz="1600" dirty="0">
                  <a:solidFill>
                    <a:schemeClr val="bg1"/>
                  </a:solidFill>
                </a:endParaRPr>
              </a:p>
            </p:txBody>
          </p:sp>
          <p:cxnSp>
            <p:nvCxnSpPr>
              <p:cNvPr id="39" name="Straight Connector 38"/>
              <p:cNvCxnSpPr/>
              <p:nvPr/>
            </p:nvCxnSpPr>
            <p:spPr>
              <a:xfrm>
                <a:off x="454412" y="4159747"/>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4412" y="4608183"/>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454411" y="5086968"/>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289513" y="4406032"/>
            <a:ext cx="2557929" cy="1280164"/>
            <a:chOff x="6281509" y="3896899"/>
            <a:chExt cx="2557929" cy="1280164"/>
          </a:xfrm>
        </p:grpSpPr>
        <p:grpSp>
          <p:nvGrpSpPr>
            <p:cNvPr id="6" name="Group 5"/>
            <p:cNvGrpSpPr/>
            <p:nvPr/>
          </p:nvGrpSpPr>
          <p:grpSpPr>
            <a:xfrm>
              <a:off x="6281509" y="3896899"/>
              <a:ext cx="2557929" cy="1190069"/>
              <a:chOff x="6399500" y="3883193"/>
              <a:chExt cx="2557929" cy="1190069"/>
            </a:xfrm>
          </p:grpSpPr>
          <p:sp>
            <p:nvSpPr>
              <p:cNvPr id="28" name="Rectangle 27"/>
              <p:cNvSpPr/>
              <p:nvPr/>
            </p:nvSpPr>
            <p:spPr>
              <a:xfrm>
                <a:off x="6399500" y="3883193"/>
                <a:ext cx="2557929" cy="1190069"/>
              </a:xfrm>
              <a:prstGeom prst="rect">
                <a:avLst/>
              </a:prstGeom>
            </p:spPr>
            <p:txBody>
              <a:bodyPr wrap="square">
                <a:spAutoFit/>
              </a:bodyPr>
              <a:lstStyle/>
              <a:p>
                <a:pPr>
                  <a:spcAft>
                    <a:spcPts val="1400"/>
                  </a:spcAft>
                </a:pPr>
                <a:r>
                  <a:rPr lang="en-US" sz="1600" dirty="0" smtClean="0">
                    <a:solidFill>
                      <a:schemeClr val="bg1"/>
                    </a:solidFill>
                  </a:rPr>
                  <a:t>Personalized care</a:t>
                </a:r>
              </a:p>
              <a:p>
                <a:pPr>
                  <a:spcAft>
                    <a:spcPts val="1400"/>
                  </a:spcAft>
                </a:pPr>
                <a:r>
                  <a:rPr lang="en-US" sz="1600" dirty="0" smtClean="0">
                    <a:solidFill>
                      <a:schemeClr val="bg1"/>
                    </a:solidFill>
                  </a:rPr>
                  <a:t>Therapies</a:t>
                </a:r>
                <a:endParaRPr lang="en-US" sz="1600" dirty="0">
                  <a:solidFill>
                    <a:schemeClr val="bg1"/>
                  </a:solidFill>
                </a:endParaRPr>
              </a:p>
              <a:p>
                <a:pPr>
                  <a:spcAft>
                    <a:spcPts val="1400"/>
                  </a:spcAft>
                </a:pPr>
                <a:r>
                  <a:rPr lang="en-US" sz="1600" dirty="0" smtClean="0">
                    <a:solidFill>
                      <a:schemeClr val="bg1"/>
                    </a:solidFill>
                  </a:rPr>
                  <a:t>Technologies</a:t>
                </a:r>
                <a:endParaRPr lang="en-US" sz="1600" dirty="0">
                  <a:solidFill>
                    <a:schemeClr val="bg1"/>
                  </a:solidFill>
                </a:endParaRPr>
              </a:p>
            </p:txBody>
          </p:sp>
          <p:cxnSp>
            <p:nvCxnSpPr>
              <p:cNvPr id="31" name="Straight Connector 30"/>
              <p:cNvCxnSpPr/>
              <p:nvPr/>
            </p:nvCxnSpPr>
            <p:spPr>
              <a:xfrm>
                <a:off x="6466734" y="4301676"/>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66734" y="4750112"/>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a:off x="6348743" y="5177063"/>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3"/>
          <a:stretch>
            <a:fillRect/>
          </a:stretch>
        </p:blipFill>
        <p:spPr>
          <a:xfrm>
            <a:off x="3311111" y="1332315"/>
            <a:ext cx="2602201" cy="1668593"/>
          </a:xfrm>
          <a:prstGeom prst="rect">
            <a:avLst/>
          </a:prstGeom>
          <a:solidFill>
            <a:schemeClr val="bg1"/>
          </a:solidFill>
          <a:effectLst>
            <a:softEdge rad="0"/>
          </a:effectLst>
        </p:spPr>
      </p:pic>
      <p:pic>
        <p:nvPicPr>
          <p:cNvPr id="37" name="Picture 3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21781" y="1332315"/>
            <a:ext cx="2458425" cy="166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Placeholder 1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flipH="1">
            <a:off x="258443" y="1328766"/>
            <a:ext cx="2627432" cy="1672142"/>
          </a:xfrm>
          <a:prstGeom prst="rect">
            <a:avLst/>
          </a:prstGeom>
        </p:spPr>
      </p:pic>
    </p:spTree>
    <p:extLst>
      <p:ext uri="{BB962C8B-B14F-4D97-AF65-F5344CB8AC3E}">
        <p14:creationId xmlns:p14="http://schemas.microsoft.com/office/powerpoint/2010/main" val="1692572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1"/>
            <a:ext cx="9144000" cy="63325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79400" y="966177"/>
            <a:ext cx="2681514" cy="5094565"/>
          </a:xfrm>
          <a:prstGeom prst="rect">
            <a:avLst/>
          </a:prstGeom>
          <a:solidFill>
            <a:srgbClr val="12306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z="1050" dirty="0" smtClean="0"/>
              <a:t>Baxter— Public Information</a:t>
            </a:r>
          </a:p>
        </p:txBody>
      </p:sp>
      <p:sp>
        <p:nvSpPr>
          <p:cNvPr id="5" name="Slide Number Placeholder 4"/>
          <p:cNvSpPr>
            <a:spLocks noGrp="1"/>
          </p:cNvSpPr>
          <p:nvPr>
            <p:ph type="sldNum" sz="quarter" idx="12"/>
          </p:nvPr>
        </p:nvSpPr>
        <p:spPr/>
        <p:txBody>
          <a:bodyPr/>
          <a:lstStyle/>
          <a:p>
            <a:fld id="{718C6552-28A6-4B16-9E21-E1DE288B8ED8}" type="slidenum">
              <a:rPr lang="en-US" smtClean="0"/>
              <a:pPr/>
              <a:t>5</a:t>
            </a:fld>
            <a:endParaRPr lang="en-US" dirty="0"/>
          </a:p>
        </p:txBody>
      </p:sp>
      <p:sp>
        <p:nvSpPr>
          <p:cNvPr id="26" name="Text Placeholder 25"/>
          <p:cNvSpPr>
            <a:spLocks noGrp="1"/>
          </p:cNvSpPr>
          <p:nvPr>
            <p:ph type="body" sz="quarter" idx="15"/>
          </p:nvPr>
        </p:nvSpPr>
        <p:spPr>
          <a:xfrm>
            <a:off x="294767" y="3463375"/>
            <a:ext cx="2590907" cy="419100"/>
          </a:xfrm>
        </p:spPr>
        <p:txBody>
          <a:bodyPr/>
          <a:lstStyle/>
          <a:p>
            <a:pPr algn="l"/>
            <a:r>
              <a:rPr lang="en-US" sz="1600" dirty="0" smtClean="0"/>
              <a:t>Supply</a:t>
            </a:r>
            <a:endParaRPr lang="en-US" sz="1600" dirty="0"/>
          </a:p>
        </p:txBody>
      </p:sp>
      <p:cxnSp>
        <p:nvCxnSpPr>
          <p:cNvPr id="41" name="Straight Connector 40"/>
          <p:cNvCxnSpPr/>
          <p:nvPr/>
        </p:nvCxnSpPr>
        <p:spPr>
          <a:xfrm>
            <a:off x="3079398" y="1010685"/>
            <a:ext cx="0" cy="493776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25266" y="1010685"/>
            <a:ext cx="0" cy="493776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231798" y="982368"/>
            <a:ext cx="2681514" cy="5077237"/>
          </a:xfrm>
          <a:prstGeom prst="rect">
            <a:avLst/>
          </a:prstGeom>
          <a:solidFill>
            <a:srgbClr val="12306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25"/>
          <p:cNvSpPr>
            <a:spLocks noGrp="1"/>
          </p:cNvSpPr>
          <p:nvPr>
            <p:ph type="body" sz="quarter" idx="15"/>
          </p:nvPr>
        </p:nvSpPr>
        <p:spPr>
          <a:xfrm>
            <a:off x="3260612" y="3479565"/>
            <a:ext cx="2590907" cy="419100"/>
          </a:xfrm>
        </p:spPr>
        <p:txBody>
          <a:bodyPr/>
          <a:lstStyle/>
          <a:p>
            <a:pPr algn="l"/>
            <a:r>
              <a:rPr lang="en-US" sz="1600" dirty="0" smtClean="0"/>
              <a:t>Regulations</a:t>
            </a:r>
            <a:endParaRPr lang="en-US" sz="1600" dirty="0"/>
          </a:p>
        </p:txBody>
      </p:sp>
      <p:sp>
        <p:nvSpPr>
          <p:cNvPr id="50" name="Rectangle 49"/>
          <p:cNvSpPr/>
          <p:nvPr/>
        </p:nvSpPr>
        <p:spPr>
          <a:xfrm>
            <a:off x="6160247" y="982369"/>
            <a:ext cx="2681514" cy="5077236"/>
          </a:xfrm>
          <a:prstGeom prst="rect">
            <a:avLst/>
          </a:prstGeom>
          <a:solidFill>
            <a:srgbClr val="12306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5"/>
          <p:cNvSpPr>
            <a:spLocks noGrp="1"/>
          </p:cNvSpPr>
          <p:nvPr>
            <p:ph type="body" sz="quarter" idx="15"/>
          </p:nvPr>
        </p:nvSpPr>
        <p:spPr>
          <a:xfrm>
            <a:off x="6202508" y="3479566"/>
            <a:ext cx="2590907" cy="419100"/>
          </a:xfrm>
        </p:spPr>
        <p:txBody>
          <a:bodyPr/>
          <a:lstStyle/>
          <a:p>
            <a:pPr algn="l"/>
            <a:r>
              <a:rPr lang="en-US" sz="1600" dirty="0" smtClean="0"/>
              <a:t>Process &amp; portfolio diversity</a:t>
            </a:r>
            <a:endParaRPr lang="en-US" sz="1600" dirty="0"/>
          </a:p>
        </p:txBody>
      </p:sp>
      <p:grpSp>
        <p:nvGrpSpPr>
          <p:cNvPr id="10" name="Group 9"/>
          <p:cNvGrpSpPr/>
          <p:nvPr/>
        </p:nvGrpSpPr>
        <p:grpSpPr>
          <a:xfrm>
            <a:off x="3293590" y="4315382"/>
            <a:ext cx="2731676" cy="1276583"/>
            <a:chOff x="3285586" y="3806249"/>
            <a:chExt cx="2731676" cy="1276583"/>
          </a:xfrm>
        </p:grpSpPr>
        <p:sp>
          <p:nvSpPr>
            <p:cNvPr id="46" name="Rectangle 45"/>
            <p:cNvSpPr/>
            <p:nvPr/>
          </p:nvSpPr>
          <p:spPr>
            <a:xfrm>
              <a:off x="3285586" y="3806249"/>
              <a:ext cx="2731676" cy="1190069"/>
            </a:xfrm>
            <a:prstGeom prst="rect">
              <a:avLst/>
            </a:prstGeom>
          </p:spPr>
          <p:txBody>
            <a:bodyPr wrap="square">
              <a:spAutoFit/>
            </a:bodyPr>
            <a:lstStyle/>
            <a:p>
              <a:pPr>
                <a:spcAft>
                  <a:spcPts val="1400"/>
                </a:spcAft>
              </a:pPr>
              <a:r>
                <a:rPr lang="en-US" sz="1600" dirty="0" smtClean="0">
                  <a:solidFill>
                    <a:schemeClr val="bg1"/>
                  </a:solidFill>
                </a:rPr>
                <a:t>Effective QS integration</a:t>
              </a:r>
            </a:p>
            <a:p>
              <a:pPr>
                <a:spcAft>
                  <a:spcPts val="1400"/>
                </a:spcAft>
              </a:pPr>
              <a:r>
                <a:rPr lang="en-US" sz="1600" dirty="0" smtClean="0">
                  <a:solidFill>
                    <a:schemeClr val="bg1"/>
                  </a:solidFill>
                </a:rPr>
                <a:t>Flexible</a:t>
              </a:r>
            </a:p>
            <a:p>
              <a:pPr>
                <a:spcAft>
                  <a:spcPts val="1400"/>
                </a:spcAft>
              </a:pPr>
              <a:r>
                <a:rPr lang="en-US" sz="1600" i="1" dirty="0" smtClean="0">
                  <a:solidFill>
                    <a:schemeClr val="bg1"/>
                  </a:solidFill>
                </a:rPr>
                <a:t>Commensurate</a:t>
              </a:r>
              <a:r>
                <a:rPr lang="en-US" sz="1600" dirty="0" smtClean="0">
                  <a:solidFill>
                    <a:schemeClr val="bg1"/>
                  </a:solidFill>
                </a:rPr>
                <a:t> compliance</a:t>
              </a:r>
              <a:endParaRPr lang="en-US" sz="1600" dirty="0">
                <a:solidFill>
                  <a:schemeClr val="bg1"/>
                </a:solidFill>
              </a:endParaRPr>
            </a:p>
          </p:txBody>
        </p:sp>
        <p:cxnSp>
          <p:nvCxnSpPr>
            <p:cNvPr id="47" name="Straight Connector 46"/>
            <p:cNvCxnSpPr/>
            <p:nvPr/>
          </p:nvCxnSpPr>
          <p:spPr>
            <a:xfrm>
              <a:off x="3352819" y="4159747"/>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393162" y="4621212"/>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93161" y="5082832"/>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341192" y="4299192"/>
            <a:ext cx="2557929" cy="1862048"/>
            <a:chOff x="333188" y="3790059"/>
            <a:chExt cx="2557929" cy="1862048"/>
          </a:xfrm>
        </p:grpSpPr>
        <p:sp>
          <p:nvSpPr>
            <p:cNvPr id="36" name="Rectangle 35"/>
            <p:cNvSpPr/>
            <p:nvPr/>
          </p:nvSpPr>
          <p:spPr>
            <a:xfrm>
              <a:off x="333188" y="3790059"/>
              <a:ext cx="2557929" cy="1862048"/>
            </a:xfrm>
            <a:prstGeom prst="rect">
              <a:avLst/>
            </a:prstGeom>
          </p:spPr>
          <p:txBody>
            <a:bodyPr wrap="square">
              <a:spAutoFit/>
            </a:bodyPr>
            <a:lstStyle/>
            <a:p>
              <a:pPr>
                <a:spcAft>
                  <a:spcPts val="1400"/>
                </a:spcAft>
              </a:pPr>
              <a:r>
                <a:rPr lang="en-US" sz="1600" dirty="0" smtClean="0">
                  <a:solidFill>
                    <a:schemeClr val="bg1"/>
                  </a:solidFill>
                </a:rPr>
                <a:t>Flexible production</a:t>
              </a:r>
            </a:p>
            <a:p>
              <a:pPr>
                <a:spcAft>
                  <a:spcPts val="1400"/>
                </a:spcAft>
              </a:pPr>
              <a:r>
                <a:rPr lang="en-US" sz="1600" dirty="0" smtClean="0">
                  <a:solidFill>
                    <a:schemeClr val="bg1"/>
                  </a:solidFill>
                </a:rPr>
                <a:t>Increased agility</a:t>
              </a:r>
              <a:endParaRPr lang="en-US" sz="1600" dirty="0">
                <a:solidFill>
                  <a:schemeClr val="bg1"/>
                </a:solidFill>
              </a:endParaRPr>
            </a:p>
            <a:p>
              <a:pPr>
                <a:spcAft>
                  <a:spcPts val="1400"/>
                </a:spcAft>
              </a:pPr>
              <a:r>
                <a:rPr lang="en-US" sz="1600" dirty="0" smtClean="0">
                  <a:solidFill>
                    <a:schemeClr val="bg1"/>
                  </a:solidFill>
                </a:rPr>
                <a:t>Minimal downtown</a:t>
              </a:r>
            </a:p>
            <a:p>
              <a:pPr>
                <a:spcAft>
                  <a:spcPts val="1400"/>
                </a:spcAft>
              </a:pPr>
              <a:r>
                <a:rPr lang="en-US" sz="1600" dirty="0" smtClean="0">
                  <a:solidFill>
                    <a:schemeClr val="bg1"/>
                  </a:solidFill>
                </a:rPr>
                <a:t>Self-detection, self-correction</a:t>
              </a:r>
              <a:endParaRPr lang="en-US" sz="1600" dirty="0">
                <a:solidFill>
                  <a:schemeClr val="bg1"/>
                </a:solidFill>
              </a:endParaRPr>
            </a:p>
          </p:txBody>
        </p:sp>
        <p:cxnSp>
          <p:nvCxnSpPr>
            <p:cNvPr id="39" name="Straight Connector 38"/>
            <p:cNvCxnSpPr/>
            <p:nvPr/>
          </p:nvCxnSpPr>
          <p:spPr>
            <a:xfrm>
              <a:off x="454412" y="4159747"/>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4412" y="4608183"/>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462415" y="5596101"/>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289513" y="4406032"/>
            <a:ext cx="2557929" cy="1280164"/>
            <a:chOff x="6281509" y="3896899"/>
            <a:chExt cx="2557929" cy="1280164"/>
          </a:xfrm>
        </p:grpSpPr>
        <p:grpSp>
          <p:nvGrpSpPr>
            <p:cNvPr id="6" name="Group 5"/>
            <p:cNvGrpSpPr/>
            <p:nvPr/>
          </p:nvGrpSpPr>
          <p:grpSpPr>
            <a:xfrm>
              <a:off x="6281509" y="3896899"/>
              <a:ext cx="2557929" cy="1190069"/>
              <a:chOff x="6399500" y="3883193"/>
              <a:chExt cx="2557929" cy="1190069"/>
            </a:xfrm>
          </p:grpSpPr>
          <p:sp>
            <p:nvSpPr>
              <p:cNvPr id="28" name="Rectangle 27"/>
              <p:cNvSpPr/>
              <p:nvPr/>
            </p:nvSpPr>
            <p:spPr>
              <a:xfrm>
                <a:off x="6399500" y="3883193"/>
                <a:ext cx="2557929" cy="1190069"/>
              </a:xfrm>
              <a:prstGeom prst="rect">
                <a:avLst/>
              </a:prstGeom>
            </p:spPr>
            <p:txBody>
              <a:bodyPr wrap="square">
                <a:spAutoFit/>
              </a:bodyPr>
              <a:lstStyle/>
              <a:p>
                <a:pPr>
                  <a:spcAft>
                    <a:spcPts val="1400"/>
                  </a:spcAft>
                </a:pPr>
                <a:r>
                  <a:rPr lang="en-US" sz="1600" dirty="0" smtClean="0">
                    <a:solidFill>
                      <a:schemeClr val="bg1"/>
                    </a:solidFill>
                  </a:rPr>
                  <a:t>Improved knowledge</a:t>
                </a:r>
              </a:p>
              <a:p>
                <a:pPr>
                  <a:spcAft>
                    <a:spcPts val="1400"/>
                  </a:spcAft>
                </a:pPr>
                <a:r>
                  <a:rPr lang="en-US" sz="1600" dirty="0" smtClean="0">
                    <a:solidFill>
                      <a:schemeClr val="bg1"/>
                    </a:solidFill>
                  </a:rPr>
                  <a:t>Flexible processes</a:t>
                </a:r>
                <a:endParaRPr lang="en-US" sz="1600" dirty="0">
                  <a:solidFill>
                    <a:schemeClr val="bg1"/>
                  </a:solidFill>
                </a:endParaRPr>
              </a:p>
              <a:p>
                <a:pPr>
                  <a:spcAft>
                    <a:spcPts val="1400"/>
                  </a:spcAft>
                </a:pPr>
                <a:r>
                  <a:rPr lang="en-US" sz="1600" dirty="0" smtClean="0">
                    <a:solidFill>
                      <a:schemeClr val="bg1"/>
                    </a:solidFill>
                  </a:rPr>
                  <a:t>Systems</a:t>
                </a:r>
                <a:endParaRPr lang="en-US" sz="1600" dirty="0">
                  <a:solidFill>
                    <a:schemeClr val="bg1"/>
                  </a:solidFill>
                </a:endParaRPr>
              </a:p>
            </p:txBody>
          </p:sp>
          <p:cxnSp>
            <p:nvCxnSpPr>
              <p:cNvPr id="31" name="Straight Connector 30"/>
              <p:cNvCxnSpPr/>
              <p:nvPr/>
            </p:nvCxnSpPr>
            <p:spPr>
              <a:xfrm>
                <a:off x="6466734" y="4301676"/>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66734" y="4750112"/>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a:off x="6348743" y="5177063"/>
              <a:ext cx="242345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3"/>
          <a:stretch>
            <a:fillRect/>
          </a:stretch>
        </p:blipFill>
        <p:spPr>
          <a:xfrm>
            <a:off x="3311111" y="1332315"/>
            <a:ext cx="2602201" cy="1720040"/>
          </a:xfrm>
          <a:prstGeom prst="rect">
            <a:avLst/>
          </a:prstGeom>
          <a:solidFill>
            <a:schemeClr val="bg1"/>
          </a:solidFill>
          <a:effectLst>
            <a:softEdge rad="0"/>
          </a:effectLst>
        </p:spPr>
      </p:pic>
      <p:pic>
        <p:nvPicPr>
          <p:cNvPr id="37" name="Picture 3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21781" y="1332315"/>
            <a:ext cx="2458425" cy="172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itle 22"/>
          <p:cNvSpPr>
            <a:spLocks noGrp="1"/>
          </p:cNvSpPr>
          <p:nvPr>
            <p:ph type="title"/>
          </p:nvPr>
        </p:nvSpPr>
        <p:spPr>
          <a:xfrm>
            <a:off x="333188" y="171597"/>
            <a:ext cx="7886700" cy="568324"/>
          </a:xfrm>
        </p:spPr>
        <p:txBody>
          <a:bodyPr/>
          <a:lstStyle/>
          <a:p>
            <a:r>
              <a:rPr lang="en-US" altLang="en-US" b="1" dirty="0">
                <a:latin typeface="Arial" pitchFamily="34" charset="0"/>
                <a:ea typeface="ＭＳ Ｐゴシック" pitchFamily="34" charset="-128"/>
                <a:cs typeface="Arial" pitchFamily="34" charset="0"/>
              </a:rPr>
              <a:t>Drug &amp; Device Manufacturing –</a:t>
            </a:r>
            <a:br>
              <a:rPr lang="en-US" altLang="en-US" b="1" dirty="0">
                <a:latin typeface="Arial" pitchFamily="34" charset="0"/>
                <a:ea typeface="ＭＳ Ｐゴシック" pitchFamily="34" charset="-128"/>
                <a:cs typeface="Arial" pitchFamily="34" charset="0"/>
              </a:rPr>
            </a:br>
            <a:r>
              <a:rPr lang="en-US" altLang="en-US" b="1" dirty="0" smtClean="0">
                <a:latin typeface="Arial" pitchFamily="34" charset="0"/>
                <a:ea typeface="ＭＳ Ｐゴシック" pitchFamily="34" charset="-128"/>
                <a:cs typeface="Arial" pitchFamily="34" charset="0"/>
              </a:rPr>
              <a:t>Needs &amp; Necessities</a:t>
            </a:r>
            <a:endParaRPr lang="en-US" b="1" dirty="0">
              <a:latin typeface="+mn-lt"/>
            </a:endParaRPr>
          </a:p>
        </p:txBody>
      </p:sp>
      <p:pic>
        <p:nvPicPr>
          <p:cNvPr id="51" name="Picture Placeholder 1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flipH="1">
            <a:off x="258443" y="1328765"/>
            <a:ext cx="2627432" cy="1723589"/>
          </a:xfrm>
          <a:prstGeom prst="rect">
            <a:avLst/>
          </a:prstGeom>
        </p:spPr>
      </p:pic>
    </p:spTree>
    <p:extLst>
      <p:ext uri="{BB962C8B-B14F-4D97-AF65-F5344CB8AC3E}">
        <p14:creationId xmlns:p14="http://schemas.microsoft.com/office/powerpoint/2010/main" val="841096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15" y="195347"/>
            <a:ext cx="7886700" cy="568324"/>
          </a:xfrm>
        </p:spPr>
        <p:txBody>
          <a:bodyPr/>
          <a:lstStyle/>
          <a:p>
            <a:r>
              <a:rPr lang="en-US" altLang="en-US" b="1" dirty="0">
                <a:latin typeface="Arial" pitchFamily="34" charset="0"/>
                <a:ea typeface="ＭＳ Ｐゴシック" pitchFamily="34" charset="-128"/>
                <a:cs typeface="Arial" pitchFamily="34" charset="0"/>
              </a:rPr>
              <a:t>Regulations –</a:t>
            </a:r>
            <a:br>
              <a:rPr lang="en-US" altLang="en-US" b="1" dirty="0">
                <a:latin typeface="Arial" pitchFamily="34" charset="0"/>
                <a:ea typeface="ＭＳ Ｐゴシック" pitchFamily="34" charset="-128"/>
                <a:cs typeface="Arial" pitchFamily="34" charset="0"/>
              </a:rPr>
            </a:br>
            <a:r>
              <a:rPr lang="en-US" altLang="en-US" b="1" dirty="0">
                <a:latin typeface="Arial" pitchFamily="34" charset="0"/>
                <a:ea typeface="ＭＳ Ｐゴシック" pitchFamily="34" charset="-128"/>
                <a:cs typeface="Arial" pitchFamily="34" charset="0"/>
              </a:rPr>
              <a:t>Complexity &amp; Diversity</a:t>
            </a:r>
            <a:endParaRPr lang="en-US" b="1" dirty="0">
              <a:latin typeface="+mn-lt"/>
            </a:endParaRPr>
          </a:p>
        </p:txBody>
      </p:sp>
      <p:sp>
        <p:nvSpPr>
          <p:cNvPr id="5" name="Slide Number Placeholder 4"/>
          <p:cNvSpPr>
            <a:spLocks noGrp="1"/>
          </p:cNvSpPr>
          <p:nvPr>
            <p:ph type="sldNum" sz="quarter" idx="12"/>
          </p:nvPr>
        </p:nvSpPr>
        <p:spPr/>
        <p:txBody>
          <a:bodyPr/>
          <a:lstStyle/>
          <a:p>
            <a:fld id="{718C6552-28A6-4B16-9E21-E1DE288B8ED8}" type="slidenum">
              <a:rPr lang="en-US" smtClean="0"/>
              <a:pPr/>
              <a:t>6</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3908040409"/>
              </p:ext>
            </p:extLst>
          </p:nvPr>
        </p:nvGraphicFramePr>
        <p:xfrm>
          <a:off x="142874" y="1282329"/>
          <a:ext cx="8858251" cy="4224982"/>
        </p:xfrm>
        <a:graphic>
          <a:graphicData uri="http://schemas.openxmlformats.org/drawingml/2006/table">
            <a:tbl>
              <a:tblPr firstRow="1" bandRow="1">
                <a:tableStyleId>{2D5ABB26-0587-4C30-8999-92F81FD0307C}</a:tableStyleId>
              </a:tblPr>
              <a:tblGrid>
                <a:gridCol w="2083614"/>
                <a:gridCol w="1894071"/>
                <a:gridCol w="124570"/>
                <a:gridCol w="2225557"/>
                <a:gridCol w="2530439"/>
              </a:tblGrid>
              <a:tr h="937675">
                <a:tc>
                  <a:txBody>
                    <a:bodyPr/>
                    <a:lstStyle/>
                    <a:p>
                      <a:pPr algn="l">
                        <a:buClrTx/>
                      </a:pPr>
                      <a:r>
                        <a:rPr lang="en-US" sz="1400" b="1" dirty="0" smtClean="0">
                          <a:solidFill>
                            <a:srgbClr val="FFFFFF"/>
                          </a:solidFill>
                        </a:rPr>
                        <a:t>EU Annex 1 &amp; PIC/s</a:t>
                      </a:r>
                      <a:r>
                        <a:rPr lang="en-US" sz="1400" b="1" baseline="0" dirty="0" smtClean="0">
                          <a:solidFill>
                            <a:srgbClr val="FFFFFF"/>
                          </a:solidFill>
                        </a:rPr>
                        <a:t> Annex 1</a:t>
                      </a:r>
                      <a:r>
                        <a:rPr lang="en-US" sz="1400" b="1" dirty="0" smtClean="0">
                          <a:solidFill>
                            <a:srgbClr val="FFFFFF"/>
                          </a:solidFill>
                        </a:rPr>
                        <a:t>   </a:t>
                      </a:r>
                      <a:r>
                        <a:rPr lang="en-US" sz="1400" b="0" dirty="0" smtClean="0">
                          <a:solidFill>
                            <a:srgbClr val="FFFFFF"/>
                          </a:solidFill>
                        </a:rPr>
                        <a:t>Manufacture of Sterile</a:t>
                      </a:r>
                      <a:r>
                        <a:rPr lang="en-US" sz="1400" b="0" baseline="0" dirty="0" smtClean="0">
                          <a:solidFill>
                            <a:srgbClr val="FFFFFF"/>
                          </a:solidFill>
                        </a:rPr>
                        <a:t> Medical Products</a:t>
                      </a:r>
                      <a:endParaRPr lang="en-US" sz="1400" b="0" dirty="0">
                        <a:solidFill>
                          <a:srgbClr val="FFFFFF"/>
                        </a:solidFill>
                      </a:endParaRPr>
                    </a:p>
                  </a:txBody>
                  <a:tcPr marL="85934" marR="85934" marT="42122" marB="42122">
                    <a:lnR w="28575" cap="flat" cmpd="sng" algn="ctr">
                      <a:solidFill>
                        <a:schemeClr val="bg2"/>
                      </a:solidFill>
                      <a:prstDash val="solid"/>
                      <a:round/>
                      <a:headEnd type="none" w="med" len="med"/>
                      <a:tailEnd type="none" w="med" len="med"/>
                    </a:lnR>
                    <a:solidFill>
                      <a:schemeClr val="accent1"/>
                    </a:solidFill>
                  </a:tcPr>
                </a:tc>
                <a:tc>
                  <a:txBody>
                    <a:bodyPr/>
                    <a:lstStyle/>
                    <a:p>
                      <a:pPr algn="l">
                        <a:buClrTx/>
                      </a:pPr>
                      <a:r>
                        <a:rPr lang="en-US" sz="1400" b="1" dirty="0" smtClean="0">
                          <a:solidFill>
                            <a:srgbClr val="FFFFFF"/>
                          </a:solidFill>
                        </a:rPr>
                        <a:t>ISO 14644          </a:t>
                      </a:r>
                      <a:r>
                        <a:rPr lang="en-US" sz="1400" b="0" dirty="0" smtClean="0">
                          <a:solidFill>
                            <a:srgbClr val="FFFFFF"/>
                          </a:solidFill>
                        </a:rPr>
                        <a:t>Cleanrooms and Associated</a:t>
                      </a:r>
                      <a:r>
                        <a:rPr lang="en-US" sz="1400" b="0" baseline="0" dirty="0" smtClean="0">
                          <a:solidFill>
                            <a:srgbClr val="FFFFFF"/>
                          </a:solidFill>
                        </a:rPr>
                        <a:t> Controlled Environments</a:t>
                      </a:r>
                      <a:endParaRPr lang="en-US" sz="1400" b="0" dirty="0">
                        <a:solidFill>
                          <a:srgbClr val="FFFFFF"/>
                        </a:solidFill>
                      </a:endParaRPr>
                    </a:p>
                  </a:txBody>
                  <a:tcPr marL="85934" marR="85934" marT="42122" marB="42122">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solidFill>
                      <a:schemeClr val="accent1"/>
                    </a:solidFill>
                  </a:tcPr>
                </a:tc>
                <a:tc gridSpan="2">
                  <a:txBody>
                    <a:bodyPr/>
                    <a:lstStyle/>
                    <a:p>
                      <a:pPr algn="l">
                        <a:buClrTx/>
                      </a:pPr>
                      <a:r>
                        <a:rPr lang="en-US" sz="1400" b="1" dirty="0" smtClean="0">
                          <a:solidFill>
                            <a:srgbClr val="FFFFFF"/>
                          </a:solidFill>
                        </a:rPr>
                        <a:t>FDA 21 CFR 211</a:t>
                      </a:r>
                      <a:endParaRPr lang="en-US" sz="1400" b="1" dirty="0">
                        <a:solidFill>
                          <a:srgbClr val="FFFFFF"/>
                        </a:solidFill>
                      </a:endParaRPr>
                    </a:p>
                  </a:txBody>
                  <a:tcPr marL="85934" marR="85934" marT="42122" marB="42122">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solidFill>
                      <a:schemeClr val="accent1"/>
                    </a:solidFill>
                  </a:tcPr>
                </a:tc>
                <a:tc hMerge="1">
                  <a:txBody>
                    <a:bodyPr/>
                    <a:lstStyle/>
                    <a:p>
                      <a:pPr algn="l">
                        <a:buClrTx/>
                      </a:pPr>
                      <a:endParaRPr lang="en-US" sz="1400" b="1" dirty="0">
                        <a:solidFill>
                          <a:srgbClr val="FFFFFF"/>
                        </a:solidFill>
                      </a:endParaRPr>
                    </a:p>
                  </a:txBody>
                  <a:tcPr marL="85935" marR="85935" marT="42122" marB="42122">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solidFill>
                      <a:schemeClr val="tx2"/>
                    </a:solidFill>
                  </a:tcPr>
                </a:tc>
                <a:tc>
                  <a:txBody>
                    <a:bodyPr/>
                    <a:lstStyle/>
                    <a:p>
                      <a:pPr algn="l">
                        <a:buClrTx/>
                      </a:pPr>
                      <a:r>
                        <a:rPr lang="en-US" sz="1400" b="1" dirty="0" smtClean="0">
                          <a:solidFill>
                            <a:srgbClr val="FFFFFF"/>
                          </a:solidFill>
                        </a:rPr>
                        <a:t>FDA Guidance for Industry               </a:t>
                      </a:r>
                      <a:r>
                        <a:rPr lang="en-US" sz="1400" b="0" dirty="0" smtClean="0">
                          <a:solidFill>
                            <a:srgbClr val="FFFFFF"/>
                          </a:solidFill>
                        </a:rPr>
                        <a:t>Guide to Sterile Drug Products</a:t>
                      </a:r>
                    </a:p>
                    <a:p>
                      <a:pPr algn="l">
                        <a:buClrTx/>
                      </a:pPr>
                      <a:r>
                        <a:rPr lang="en-US" sz="1400" b="0" dirty="0" smtClean="0">
                          <a:solidFill>
                            <a:srgbClr val="FFFFFF"/>
                          </a:solidFill>
                        </a:rPr>
                        <a:t>Produced by Aseptic Processing</a:t>
                      </a:r>
                      <a:endParaRPr lang="en-US" sz="1400" b="0" dirty="0">
                        <a:solidFill>
                          <a:srgbClr val="FFFFFF"/>
                        </a:solidFill>
                      </a:endParaRPr>
                    </a:p>
                  </a:txBody>
                  <a:tcPr marL="85934" marR="85934" marT="42122" marB="42122">
                    <a:lnL w="28575" cap="flat" cmpd="sng" algn="ctr">
                      <a:solidFill>
                        <a:schemeClr val="bg2"/>
                      </a:solidFill>
                      <a:prstDash val="solid"/>
                      <a:round/>
                      <a:headEnd type="none" w="med" len="med"/>
                      <a:tailEnd type="none" w="med" len="med"/>
                    </a:lnL>
                    <a:solidFill>
                      <a:schemeClr val="accent1"/>
                    </a:solidFill>
                  </a:tcPr>
                </a:tc>
              </a:tr>
              <a:tr h="1920736">
                <a:tc>
                  <a:txBody>
                    <a:bodyPr/>
                    <a:lstStyle/>
                    <a:p>
                      <a:pPr marL="0" indent="0" algn="l" defTabSz="981334" rtl="0" eaLnBrk="1" latinLnBrk="0" hangingPunct="1">
                        <a:lnSpc>
                          <a:spcPct val="100000"/>
                        </a:lnSpc>
                        <a:spcBef>
                          <a:spcPts val="480"/>
                        </a:spcBef>
                        <a:spcAft>
                          <a:spcPts val="0"/>
                        </a:spcAft>
                        <a:buClrTx/>
                        <a:buSzPct val="100000"/>
                        <a:buFont typeface="Verdana" panose="020B0604030504040204" pitchFamily="34" charset="0"/>
                        <a:buNone/>
                      </a:pPr>
                      <a:r>
                        <a:rPr lang="en-US" sz="1400" dirty="0" smtClean="0">
                          <a:solidFill>
                            <a:schemeClr val="accent1"/>
                          </a:solidFill>
                        </a:rPr>
                        <a:t>Adjacent rooms of different grades should have a pressure differential of </a:t>
                      </a:r>
                      <a:r>
                        <a:rPr lang="en-US" sz="1400" b="1" dirty="0" smtClean="0">
                          <a:solidFill>
                            <a:schemeClr val="accent1"/>
                          </a:solidFill>
                        </a:rPr>
                        <a:t>10 – 15 Pa </a:t>
                      </a:r>
                      <a:r>
                        <a:rPr lang="en-US" sz="1400" dirty="0" smtClean="0">
                          <a:solidFill>
                            <a:schemeClr val="accent1"/>
                          </a:solidFill>
                        </a:rPr>
                        <a:t>(guidance values)</a:t>
                      </a:r>
                      <a:r>
                        <a:rPr lang="en-US" sz="1400" baseline="0" dirty="0" smtClean="0">
                          <a:solidFill>
                            <a:schemeClr val="accent1"/>
                          </a:solidFill>
                        </a:rPr>
                        <a:t> (Item 53)</a:t>
                      </a:r>
                      <a:endParaRPr lang="en-US" sz="1400" dirty="0" smtClean="0">
                        <a:solidFill>
                          <a:schemeClr val="accent1"/>
                        </a:solidFill>
                      </a:endParaRPr>
                    </a:p>
                  </a:txBody>
                  <a:tcPr marL="85934" marR="85934" marT="42122" marB="42122" anchor="ctr">
                    <a:lnR w="28575" cap="flat" cmpd="sng" algn="ctr">
                      <a:solidFill>
                        <a:schemeClr val="bg2"/>
                      </a:solidFill>
                      <a:prstDash val="solid"/>
                      <a:round/>
                      <a:headEnd type="none" w="med" len="med"/>
                      <a:tailEnd type="none" w="med" len="med"/>
                    </a:lnR>
                    <a:lnB w="12700" cap="flat" cmpd="sng" algn="ctr">
                      <a:solidFill>
                        <a:schemeClr val="bg1">
                          <a:lumMod val="75000"/>
                        </a:schemeClr>
                      </a:solidFill>
                      <a:prstDash val="sysDash"/>
                      <a:round/>
                      <a:headEnd type="none" w="med" len="med"/>
                      <a:tailEnd type="none" w="med" len="med"/>
                    </a:lnB>
                  </a:tcPr>
                </a:tc>
                <a:tc>
                  <a:txBody>
                    <a:bodyPr/>
                    <a:lstStyle/>
                    <a:p>
                      <a:pPr marL="0" marR="0" indent="0" algn="l" defTabSz="981334" rtl="0" eaLnBrk="1" fontAlgn="auto" latinLnBrk="0" hangingPunct="1">
                        <a:lnSpc>
                          <a:spcPct val="100000"/>
                        </a:lnSpc>
                        <a:spcBef>
                          <a:spcPts val="480"/>
                        </a:spcBef>
                        <a:spcAft>
                          <a:spcPts val="0"/>
                        </a:spcAft>
                        <a:buClrTx/>
                        <a:buSzPct val="100000"/>
                        <a:buFont typeface="Verdana" panose="020B0604030504040204" pitchFamily="34" charset="0"/>
                        <a:buNone/>
                        <a:tabLst/>
                        <a:defRPr/>
                      </a:pPr>
                      <a:r>
                        <a:rPr lang="en-US" sz="1400" dirty="0" smtClean="0">
                          <a:solidFill>
                            <a:schemeClr val="accent1"/>
                          </a:solidFill>
                        </a:rPr>
                        <a:t>The pressure…should lie typically in the range of </a:t>
                      </a:r>
                      <a:r>
                        <a:rPr lang="en-US" sz="1400" b="1" dirty="0" smtClean="0">
                          <a:solidFill>
                            <a:schemeClr val="accent1"/>
                          </a:solidFill>
                        </a:rPr>
                        <a:t>5 Pa to 20 Pa </a:t>
                      </a:r>
                      <a:r>
                        <a:rPr lang="en-US" sz="1400" dirty="0" smtClean="0">
                          <a:solidFill>
                            <a:schemeClr val="accent1"/>
                          </a:solidFill>
                        </a:rPr>
                        <a:t>(Section A.5.3)</a:t>
                      </a:r>
                    </a:p>
                  </a:txBody>
                  <a:tcPr marL="85934" marR="85934" marT="42122" marB="42122"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B w="12700" cap="flat" cmpd="sng" algn="ctr">
                      <a:solidFill>
                        <a:schemeClr val="bg1">
                          <a:lumMod val="75000"/>
                        </a:schemeClr>
                      </a:solidFill>
                      <a:prstDash val="sysDash"/>
                      <a:round/>
                      <a:headEnd type="none" w="med" len="med"/>
                      <a:tailEnd type="none" w="med" len="med"/>
                    </a:lnB>
                  </a:tcPr>
                </a:tc>
                <a:tc gridSpan="2">
                  <a:txBody>
                    <a:bodyPr/>
                    <a:lstStyle/>
                    <a:p>
                      <a:pPr marL="0" marR="0" indent="0" algn="l" defTabSz="981334" rtl="0" eaLnBrk="1" fontAlgn="auto" latinLnBrk="0" hangingPunct="1">
                        <a:lnSpc>
                          <a:spcPct val="100000"/>
                        </a:lnSpc>
                        <a:spcBef>
                          <a:spcPts val="480"/>
                        </a:spcBef>
                        <a:spcAft>
                          <a:spcPts val="0"/>
                        </a:spcAft>
                        <a:buClrTx/>
                        <a:buSzPct val="100000"/>
                        <a:buFont typeface="Verdana" panose="020B0604030504040204" pitchFamily="34" charset="0"/>
                        <a:buNone/>
                        <a:tabLst/>
                        <a:defRPr/>
                      </a:pPr>
                      <a:r>
                        <a:rPr lang="en-US" sz="1400" dirty="0" smtClean="0">
                          <a:solidFill>
                            <a:schemeClr val="accent1"/>
                          </a:solidFill>
                        </a:rPr>
                        <a:t>Aseptic processing, which includes as appropriate: (iii) An air supply filtered</a:t>
                      </a:r>
                      <a:r>
                        <a:rPr lang="en-US" sz="1400" baseline="0" dirty="0" smtClean="0">
                          <a:solidFill>
                            <a:schemeClr val="accent1"/>
                          </a:solidFill>
                        </a:rPr>
                        <a:t> </a:t>
                      </a:r>
                      <a:r>
                        <a:rPr lang="en-US" sz="1400" dirty="0" smtClean="0">
                          <a:solidFill>
                            <a:schemeClr val="accent1"/>
                          </a:solidFill>
                        </a:rPr>
                        <a:t>through high-efficiency particulate air filters under positive pressure, regardless of whether flow is laminar or non laminar</a:t>
                      </a:r>
                    </a:p>
                  </a:txBody>
                  <a:tcPr marL="85934" marR="85934" marT="42122" marB="42122"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B w="12700" cap="flat" cmpd="sng" algn="ctr">
                      <a:solidFill>
                        <a:schemeClr val="bg1">
                          <a:lumMod val="75000"/>
                        </a:schemeClr>
                      </a:solidFill>
                      <a:prstDash val="sysDash"/>
                      <a:round/>
                      <a:headEnd type="none" w="med" len="med"/>
                      <a:tailEnd type="none" w="med" len="med"/>
                    </a:lnB>
                  </a:tcPr>
                </a:tc>
                <a:tc hMerge="1">
                  <a:txBody>
                    <a:bodyPr/>
                    <a:lstStyle/>
                    <a:p>
                      <a:pPr marL="0" marR="0" indent="0" algn="l" defTabSz="981334" rtl="0" eaLnBrk="1" fontAlgn="auto" latinLnBrk="0" hangingPunct="1">
                        <a:lnSpc>
                          <a:spcPct val="100000"/>
                        </a:lnSpc>
                        <a:spcBef>
                          <a:spcPts val="480"/>
                        </a:spcBef>
                        <a:spcAft>
                          <a:spcPts val="0"/>
                        </a:spcAft>
                        <a:buClrTx/>
                        <a:buSzPct val="100000"/>
                        <a:buFont typeface="Verdana" panose="020B0604030504040204" pitchFamily="34" charset="0"/>
                        <a:buNone/>
                        <a:tabLst/>
                        <a:defRPr/>
                      </a:pPr>
                      <a:endParaRPr lang="en-US" sz="1400" dirty="0" smtClean="0"/>
                    </a:p>
                  </a:txBody>
                  <a:tcPr marL="85935" marR="85935" marT="42122" marB="42122"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B w="12700" cap="flat" cmpd="sng" algn="ctr">
                      <a:solidFill>
                        <a:schemeClr val="bg1">
                          <a:lumMod val="75000"/>
                        </a:schemeClr>
                      </a:solidFill>
                      <a:prstDash val="sysDash"/>
                      <a:round/>
                      <a:headEnd type="none" w="med" len="med"/>
                      <a:tailEnd type="none" w="med" len="med"/>
                    </a:lnB>
                  </a:tcPr>
                </a:tc>
                <a:tc>
                  <a:txBody>
                    <a:bodyPr/>
                    <a:lstStyle/>
                    <a:p>
                      <a:pPr marL="0" marR="0" indent="0" algn="l" defTabSz="981334" rtl="0" eaLnBrk="1" fontAlgn="auto" latinLnBrk="0" hangingPunct="1">
                        <a:lnSpc>
                          <a:spcPct val="100000"/>
                        </a:lnSpc>
                        <a:spcBef>
                          <a:spcPts val="480"/>
                        </a:spcBef>
                        <a:spcAft>
                          <a:spcPts val="0"/>
                        </a:spcAft>
                        <a:buClrTx/>
                        <a:buSzPct val="100000"/>
                        <a:buFont typeface="Verdana" panose="020B0604030504040204" pitchFamily="34" charset="0"/>
                        <a:buNone/>
                        <a:tabLst/>
                        <a:defRPr/>
                      </a:pPr>
                      <a:r>
                        <a:rPr lang="en-US" sz="1400" dirty="0" smtClean="0">
                          <a:solidFill>
                            <a:schemeClr val="accent1"/>
                          </a:solidFill>
                        </a:rPr>
                        <a:t>For</a:t>
                      </a:r>
                      <a:r>
                        <a:rPr lang="en-US" sz="1400" baseline="0" dirty="0" smtClean="0">
                          <a:solidFill>
                            <a:schemeClr val="accent1"/>
                          </a:solidFill>
                        </a:rPr>
                        <a:t> </a:t>
                      </a:r>
                      <a:r>
                        <a:rPr lang="en-US" sz="1400" dirty="0" smtClean="0">
                          <a:solidFill>
                            <a:schemeClr val="accent1"/>
                          </a:solidFill>
                        </a:rPr>
                        <a:t>example, a positive pressure differential of at least </a:t>
                      </a:r>
                      <a:r>
                        <a:rPr lang="en-US" sz="1400" b="1" dirty="0" smtClean="0">
                          <a:solidFill>
                            <a:schemeClr val="accent1"/>
                          </a:solidFill>
                        </a:rPr>
                        <a:t>10-15 Pa</a:t>
                      </a:r>
                      <a:r>
                        <a:rPr lang="en-US" sz="1400" b="0" baseline="0" dirty="0" smtClean="0">
                          <a:solidFill>
                            <a:schemeClr val="accent1"/>
                          </a:solidFill>
                        </a:rPr>
                        <a:t> </a:t>
                      </a:r>
                      <a:r>
                        <a:rPr lang="en-US" sz="1400" dirty="0" smtClean="0">
                          <a:solidFill>
                            <a:schemeClr val="accent1"/>
                          </a:solidFill>
                        </a:rPr>
                        <a:t>should be maintained</a:t>
                      </a:r>
                      <a:r>
                        <a:rPr lang="en-US" sz="1400" baseline="0" dirty="0" smtClean="0">
                          <a:solidFill>
                            <a:schemeClr val="accent1"/>
                          </a:solidFill>
                        </a:rPr>
                        <a:t> </a:t>
                      </a:r>
                      <a:r>
                        <a:rPr lang="en-US" sz="1400" dirty="0" smtClean="0">
                          <a:solidFill>
                            <a:schemeClr val="accent1"/>
                          </a:solidFill>
                        </a:rPr>
                        <a:t>between adjacent rooms of differing classification (with doors closed)</a:t>
                      </a:r>
                    </a:p>
                  </a:txBody>
                  <a:tcPr marL="85934" marR="85934" marT="42122" marB="42122" anchor="ctr">
                    <a:lnL w="28575" cap="flat" cmpd="sng" algn="ctr">
                      <a:solidFill>
                        <a:schemeClr val="bg2"/>
                      </a:solidFill>
                      <a:prstDash val="solid"/>
                      <a:round/>
                      <a:headEnd type="none" w="med" len="med"/>
                      <a:tailEnd type="none" w="med" len="med"/>
                    </a:lnL>
                    <a:lnB w="12700" cap="flat" cmpd="sng" algn="ctr">
                      <a:solidFill>
                        <a:schemeClr val="bg1">
                          <a:lumMod val="75000"/>
                        </a:schemeClr>
                      </a:solidFill>
                      <a:prstDash val="sysDash"/>
                      <a:round/>
                      <a:headEnd type="none" w="med" len="med"/>
                      <a:tailEnd type="none" w="med" len="med"/>
                    </a:lnB>
                  </a:tcPr>
                </a:tc>
              </a:tr>
              <a:tr h="580001">
                <a:tc gridSpan="5">
                  <a:txBody>
                    <a:bodyPr/>
                    <a:lstStyle/>
                    <a:p>
                      <a:pPr algn="ctr"/>
                      <a:r>
                        <a:rPr lang="en-US" sz="1500" b="1" dirty="0" smtClean="0">
                          <a:solidFill>
                            <a:schemeClr val="accent1"/>
                          </a:solidFill>
                        </a:rPr>
                        <a:t>Identical intent - Adjacent rooms of different grades should have a positive</a:t>
                      </a:r>
                      <a:r>
                        <a:rPr lang="en-US" sz="1500" b="1" baseline="0" dirty="0" smtClean="0">
                          <a:solidFill>
                            <a:schemeClr val="accent1"/>
                          </a:solidFill>
                        </a:rPr>
                        <a:t> </a:t>
                      </a:r>
                      <a:r>
                        <a:rPr lang="en-US" sz="1500" b="1" dirty="0" smtClean="0">
                          <a:solidFill>
                            <a:schemeClr val="accent1"/>
                          </a:solidFill>
                        </a:rPr>
                        <a:t>pressure differential </a:t>
                      </a:r>
                      <a:endParaRPr lang="en-US" sz="1500" b="1" dirty="0">
                        <a:solidFill>
                          <a:schemeClr val="accent1"/>
                        </a:solidFill>
                      </a:endParaRPr>
                    </a:p>
                  </a:txBody>
                  <a:tcPr marL="85934" marR="85934" marT="42122" marB="42122"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tcPr>
                </a:tc>
                <a:tc hMerge="1">
                  <a:txBody>
                    <a:bodyPr/>
                    <a:lstStyle/>
                    <a:p>
                      <a:pPr algn="ctr"/>
                      <a:endParaRPr lang="en-US" sz="1400"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tcPr>
                </a:tc>
                <a:tc hMerge="1">
                  <a:txBody>
                    <a:bodyPr/>
                    <a:lstStyle/>
                    <a:p>
                      <a:endParaRPr lang="en-US"/>
                    </a:p>
                  </a:txBody>
                  <a:tcPr/>
                </a:tc>
                <a:tc hMerge="1">
                  <a:txBody>
                    <a:bodyPr/>
                    <a:lstStyle/>
                    <a:p>
                      <a:pPr algn="ctr"/>
                      <a:endParaRPr lang="en-US" sz="1400"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tcPr>
                </a:tc>
                <a:tc hMerge="1">
                  <a:txBody>
                    <a:bodyPr/>
                    <a:lstStyle/>
                    <a:p>
                      <a:pPr algn="ctr"/>
                      <a:endParaRPr lang="en-US" sz="1400" dirty="0"/>
                    </a:p>
                  </a:txBody>
                  <a:tcPr anchor="ctr">
                    <a:lnL w="28575" cap="flat" cmpd="sng" algn="ctr">
                      <a:solidFill>
                        <a:schemeClr val="bg2"/>
                      </a:solidFill>
                      <a:prstDash val="solid"/>
                      <a:round/>
                      <a:headEnd type="none" w="med" len="med"/>
                      <a:tailEnd type="none" w="med" len="med"/>
                    </a:lnL>
                  </a:tcPr>
                </a:tc>
              </a:tr>
              <a:tr h="573201">
                <a:tc>
                  <a:txBody>
                    <a:bodyPr/>
                    <a:lstStyle/>
                    <a:p>
                      <a:pPr algn="ctr"/>
                      <a:r>
                        <a:rPr lang="en-US" sz="1400" b="1" dirty="0" smtClean="0">
                          <a:solidFill>
                            <a:schemeClr val="accent1"/>
                          </a:solidFill>
                        </a:rPr>
                        <a:t>10-15 Pa</a:t>
                      </a:r>
                      <a:endParaRPr lang="en-US" sz="1400" b="1" dirty="0">
                        <a:solidFill>
                          <a:schemeClr val="accent1"/>
                        </a:solidFill>
                      </a:endParaRPr>
                    </a:p>
                  </a:txBody>
                  <a:tcPr marL="85934" marR="85934" marT="42122" marB="42122" anchor="ctr">
                    <a:lnT w="12700" cap="flat" cmpd="sng" algn="ctr">
                      <a:solidFill>
                        <a:schemeClr val="bg1">
                          <a:lumMod val="75000"/>
                        </a:schemeClr>
                      </a:solidFill>
                      <a:prstDash val="sysDash"/>
                      <a:round/>
                      <a:headEnd type="none" w="med" len="med"/>
                      <a:tailEnd type="none" w="med" len="med"/>
                    </a:lnT>
                  </a:tcPr>
                </a:tc>
                <a:tc gridSpan="2">
                  <a:txBody>
                    <a:bodyPr/>
                    <a:lstStyle/>
                    <a:p>
                      <a:pPr algn="ctr"/>
                      <a:r>
                        <a:rPr lang="en-US" sz="1400" b="1" dirty="0" smtClean="0">
                          <a:solidFill>
                            <a:schemeClr val="accent1"/>
                          </a:solidFill>
                        </a:rPr>
                        <a:t>5–</a:t>
                      </a:r>
                      <a:r>
                        <a:rPr lang="en-US" sz="1400" b="1" baseline="0" dirty="0" smtClean="0">
                          <a:solidFill>
                            <a:schemeClr val="accent1"/>
                          </a:solidFill>
                        </a:rPr>
                        <a:t>20 Pa</a:t>
                      </a:r>
                      <a:endParaRPr lang="en-US" sz="1400" b="1" dirty="0">
                        <a:solidFill>
                          <a:schemeClr val="accent1"/>
                        </a:solidFill>
                      </a:endParaRPr>
                    </a:p>
                  </a:txBody>
                  <a:tcPr marL="85934" marR="85934" marT="42122" marB="42122" anchor="ctr">
                    <a:lnT w="12700" cap="flat" cmpd="sng" algn="ctr">
                      <a:solidFill>
                        <a:schemeClr val="bg1">
                          <a:lumMod val="75000"/>
                        </a:schemeClr>
                      </a:solidFill>
                      <a:prstDash val="sysDash"/>
                      <a:round/>
                      <a:headEnd type="none" w="med" len="med"/>
                      <a:tailEnd type="none" w="med" len="med"/>
                    </a:lnT>
                  </a:tcPr>
                </a:tc>
                <a:tc hMerge="1">
                  <a:txBody>
                    <a:bodyPr/>
                    <a:lstStyle/>
                    <a:p>
                      <a:endParaRPr lang="en-US"/>
                    </a:p>
                  </a:txBody>
                  <a:tcPr/>
                </a:tc>
                <a:tc>
                  <a:txBody>
                    <a:bodyPr/>
                    <a:lstStyle/>
                    <a:p>
                      <a:pPr algn="ctr"/>
                      <a:r>
                        <a:rPr lang="en-US" sz="1400" b="1" dirty="0" smtClean="0">
                          <a:solidFill>
                            <a:schemeClr val="accent1"/>
                          </a:solidFill>
                        </a:rPr>
                        <a:t>None</a:t>
                      </a:r>
                      <a:endParaRPr lang="en-US" sz="1400" b="1" dirty="0">
                        <a:solidFill>
                          <a:schemeClr val="accent1"/>
                        </a:solidFill>
                      </a:endParaRPr>
                    </a:p>
                  </a:txBody>
                  <a:tcPr marL="85934" marR="85934" marT="42122" marB="42122" anchor="ctr">
                    <a:lnT w="12700" cap="flat" cmpd="sng" algn="ctr">
                      <a:solidFill>
                        <a:schemeClr val="bg1">
                          <a:lumMod val="75000"/>
                        </a:schemeClr>
                      </a:solidFill>
                      <a:prstDash val="sysDash"/>
                      <a:round/>
                      <a:headEnd type="none" w="med" len="med"/>
                      <a:tailEnd type="none" w="med" len="med"/>
                    </a:lnT>
                  </a:tcPr>
                </a:tc>
                <a:tc>
                  <a:txBody>
                    <a:bodyPr/>
                    <a:lstStyle/>
                    <a:p>
                      <a:pPr algn="ctr"/>
                      <a:r>
                        <a:rPr lang="en-US" sz="1400" b="1" dirty="0" smtClean="0">
                          <a:solidFill>
                            <a:schemeClr val="accent1"/>
                          </a:solidFill>
                        </a:rPr>
                        <a:t>10–15 Pa</a:t>
                      </a:r>
                      <a:endParaRPr lang="en-US" sz="1400" b="1" dirty="0">
                        <a:solidFill>
                          <a:schemeClr val="accent1"/>
                        </a:solidFill>
                      </a:endParaRPr>
                    </a:p>
                  </a:txBody>
                  <a:tcPr marL="85934" marR="85934" marT="42122" marB="42122" anchor="ctr">
                    <a:lnT w="12700" cap="flat" cmpd="sng" algn="ctr">
                      <a:solidFill>
                        <a:schemeClr val="bg1">
                          <a:lumMod val="75000"/>
                        </a:schemeClr>
                      </a:solidFill>
                      <a:prstDash val="sysDash"/>
                      <a:round/>
                      <a:headEnd type="none" w="med" len="med"/>
                      <a:tailEnd type="none" w="med" len="med"/>
                    </a:lnT>
                  </a:tcPr>
                </a:tc>
              </a:tr>
            </a:tbl>
          </a:graphicData>
        </a:graphic>
      </p:graphicFrame>
      <p:sp>
        <p:nvSpPr>
          <p:cNvPr id="21" name="Footer Placeholder 3"/>
          <p:cNvSpPr>
            <a:spLocks noGrp="1"/>
          </p:cNvSpPr>
          <p:nvPr>
            <p:ph type="ftr" sz="quarter" idx="11"/>
          </p:nvPr>
        </p:nvSpPr>
        <p:spPr>
          <a:xfrm>
            <a:off x="4043314" y="6463202"/>
            <a:ext cx="4521444" cy="352180"/>
          </a:xfrm>
        </p:spPr>
        <p:txBody>
          <a:bodyPr/>
          <a:lstStyle/>
          <a:p>
            <a:r>
              <a:rPr lang="en-US" sz="1050" dirty="0" smtClean="0"/>
              <a:t>Baxter— Public Information</a:t>
            </a:r>
          </a:p>
        </p:txBody>
      </p:sp>
    </p:spTree>
    <p:extLst>
      <p:ext uri="{BB962C8B-B14F-4D97-AF65-F5344CB8AC3E}">
        <p14:creationId xmlns:p14="http://schemas.microsoft.com/office/powerpoint/2010/main" val="3254782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15" y="195347"/>
            <a:ext cx="7886700" cy="568324"/>
          </a:xfrm>
        </p:spPr>
        <p:txBody>
          <a:bodyPr/>
          <a:lstStyle/>
          <a:p>
            <a:r>
              <a:rPr lang="en-US" altLang="en-US" b="1" dirty="0">
                <a:latin typeface="Arial" pitchFamily="34" charset="0"/>
                <a:ea typeface="ＭＳ Ｐゴシック" pitchFamily="34" charset="-128"/>
                <a:cs typeface="Arial" pitchFamily="34" charset="0"/>
              </a:rPr>
              <a:t>Regulations –</a:t>
            </a:r>
            <a:br>
              <a:rPr lang="en-US" altLang="en-US" b="1" dirty="0">
                <a:latin typeface="Arial" pitchFamily="34" charset="0"/>
                <a:ea typeface="ＭＳ Ｐゴシック" pitchFamily="34" charset="-128"/>
                <a:cs typeface="Arial" pitchFamily="34" charset="0"/>
              </a:rPr>
            </a:br>
            <a:r>
              <a:rPr lang="en-US" altLang="en-US" b="1" dirty="0">
                <a:latin typeface="Arial" pitchFamily="34" charset="0"/>
                <a:ea typeface="ＭＳ Ｐゴシック" pitchFamily="34" charset="-128"/>
                <a:cs typeface="Arial" pitchFamily="34" charset="0"/>
              </a:rPr>
              <a:t>Complexity &amp; Diversity</a:t>
            </a:r>
            <a:endParaRPr lang="en-US" b="1" dirty="0">
              <a:latin typeface="+mn-lt"/>
            </a:endParaRPr>
          </a:p>
        </p:txBody>
      </p:sp>
      <p:sp>
        <p:nvSpPr>
          <p:cNvPr id="5" name="Slide Number Placeholder 4"/>
          <p:cNvSpPr>
            <a:spLocks noGrp="1"/>
          </p:cNvSpPr>
          <p:nvPr>
            <p:ph type="sldNum" sz="quarter" idx="12"/>
          </p:nvPr>
        </p:nvSpPr>
        <p:spPr/>
        <p:txBody>
          <a:bodyPr/>
          <a:lstStyle/>
          <a:p>
            <a:fld id="{718C6552-28A6-4B16-9E21-E1DE288B8ED8}" type="slidenum">
              <a:rPr lang="en-US" smtClean="0"/>
              <a:pPr/>
              <a:t>7</a:t>
            </a:fld>
            <a:endParaRPr lang="en-US" dirty="0"/>
          </a:p>
        </p:txBody>
      </p:sp>
      <p:sp>
        <p:nvSpPr>
          <p:cNvPr id="21" name="Footer Placeholder 3"/>
          <p:cNvSpPr>
            <a:spLocks noGrp="1"/>
          </p:cNvSpPr>
          <p:nvPr>
            <p:ph type="ftr" sz="quarter" idx="11"/>
          </p:nvPr>
        </p:nvSpPr>
        <p:spPr>
          <a:xfrm>
            <a:off x="4043314" y="6463202"/>
            <a:ext cx="4521444" cy="352180"/>
          </a:xfrm>
        </p:spPr>
        <p:txBody>
          <a:bodyPr/>
          <a:lstStyle/>
          <a:p>
            <a:r>
              <a:rPr lang="en-US" sz="1050" dirty="0" smtClean="0"/>
              <a:t>Baxter— Public Information</a:t>
            </a:r>
          </a:p>
        </p:txBody>
      </p:sp>
      <p:sp>
        <p:nvSpPr>
          <p:cNvPr id="6" name="TextBox 5"/>
          <p:cNvSpPr txBox="1"/>
          <p:nvPr/>
        </p:nvSpPr>
        <p:spPr>
          <a:xfrm>
            <a:off x="143669" y="1836078"/>
            <a:ext cx="8856662" cy="2909876"/>
          </a:xfrm>
          <a:prstGeom prst="rect">
            <a:avLst/>
          </a:prstGeom>
          <a:noFill/>
        </p:spPr>
        <p:txBody>
          <a:bodyPr lIns="42597" tIns="42597" rIns="42597" bIns="42597">
            <a:spAutoFit/>
          </a:bodyPr>
          <a:lstStyle/>
          <a:p>
            <a:pPr algn="just" defTabSz="914309">
              <a:spcBef>
                <a:spcPts val="537"/>
              </a:spcBef>
              <a:buSzPct val="100000"/>
              <a:defRPr/>
            </a:pPr>
            <a:r>
              <a:rPr lang="en-US" sz="1600" b="1" dirty="0">
                <a:solidFill>
                  <a:schemeClr val="accent1"/>
                </a:solidFill>
              </a:rPr>
              <a:t>Annex 1 Guidance</a:t>
            </a:r>
          </a:p>
          <a:p>
            <a:pPr algn="just" defTabSz="914309">
              <a:spcBef>
                <a:spcPts val="537"/>
              </a:spcBef>
              <a:buSzPct val="100000"/>
              <a:defRPr/>
            </a:pPr>
            <a:r>
              <a:rPr lang="en-US" sz="1600" dirty="0">
                <a:solidFill>
                  <a:schemeClr val="accent1"/>
                </a:solidFill>
              </a:rPr>
              <a:t>Grade A:</a:t>
            </a:r>
            <a:r>
              <a:rPr lang="en-US" sz="1600" b="1" dirty="0">
                <a:solidFill>
                  <a:schemeClr val="accent1"/>
                </a:solidFill>
              </a:rPr>
              <a:t> </a:t>
            </a:r>
            <a:r>
              <a:rPr lang="en-US" sz="1600" dirty="0">
                <a:solidFill>
                  <a:schemeClr val="accent1"/>
                </a:solidFill>
              </a:rPr>
              <a:t>The </a:t>
            </a:r>
            <a:r>
              <a:rPr lang="en-US" sz="1600" b="1" dirty="0">
                <a:solidFill>
                  <a:schemeClr val="tx2"/>
                </a:solidFill>
              </a:rPr>
              <a:t>local zone </a:t>
            </a:r>
            <a:r>
              <a:rPr lang="en-US" sz="1600" dirty="0">
                <a:solidFill>
                  <a:schemeClr val="accent1"/>
                </a:solidFill>
              </a:rPr>
              <a:t>for </a:t>
            </a:r>
            <a:r>
              <a:rPr lang="en-US" sz="1600" b="1" dirty="0">
                <a:solidFill>
                  <a:schemeClr val="tx2"/>
                </a:solidFill>
              </a:rPr>
              <a:t>high risk operations</a:t>
            </a:r>
            <a:r>
              <a:rPr lang="en-US" sz="1600" dirty="0">
                <a:solidFill>
                  <a:schemeClr val="tx2"/>
                </a:solidFill>
              </a:rPr>
              <a:t>, </a:t>
            </a:r>
            <a:r>
              <a:rPr lang="en-US" sz="1600" dirty="0">
                <a:solidFill>
                  <a:schemeClr val="accent1"/>
                </a:solidFill>
              </a:rPr>
              <a:t>e.g. filling zone, stopper bowls, open ampoules and vials, making aseptic connections. </a:t>
            </a:r>
            <a:r>
              <a:rPr lang="en-US" sz="1600" b="1" dirty="0">
                <a:solidFill>
                  <a:srgbClr val="7030A0"/>
                </a:solidFill>
              </a:rPr>
              <a:t>Normally</a:t>
            </a:r>
            <a:r>
              <a:rPr lang="en-US" sz="1600" dirty="0">
                <a:solidFill>
                  <a:srgbClr val="7030A0"/>
                </a:solidFill>
              </a:rPr>
              <a:t> </a:t>
            </a:r>
            <a:r>
              <a:rPr lang="en-US" sz="1600" dirty="0">
                <a:solidFill>
                  <a:schemeClr val="accent1"/>
                </a:solidFill>
              </a:rPr>
              <a:t>such conditions are provided by a </a:t>
            </a:r>
            <a:r>
              <a:rPr lang="en-US" sz="1600" b="1" dirty="0">
                <a:solidFill>
                  <a:srgbClr val="FF0000"/>
                </a:solidFill>
              </a:rPr>
              <a:t>laminar </a:t>
            </a:r>
            <a:r>
              <a:rPr lang="en-US" sz="1600" dirty="0">
                <a:solidFill>
                  <a:schemeClr val="accent1"/>
                </a:solidFill>
              </a:rPr>
              <a:t>air flow work station. Laminar air flow systems </a:t>
            </a:r>
            <a:r>
              <a:rPr lang="en-US" sz="1600" b="1" dirty="0">
                <a:solidFill>
                  <a:srgbClr val="7030A0"/>
                </a:solidFill>
              </a:rPr>
              <a:t>should</a:t>
            </a:r>
            <a:r>
              <a:rPr lang="en-US" sz="1600" dirty="0">
                <a:solidFill>
                  <a:schemeClr val="accent1"/>
                </a:solidFill>
              </a:rPr>
              <a:t> provide a homogeneous air speed in a range of 0.36 – 0.54 m/s (</a:t>
            </a:r>
            <a:r>
              <a:rPr lang="en-US" sz="1600" b="1" dirty="0">
                <a:solidFill>
                  <a:srgbClr val="7030A0"/>
                </a:solidFill>
              </a:rPr>
              <a:t>guidance value</a:t>
            </a:r>
            <a:r>
              <a:rPr lang="en-US" sz="1600" dirty="0">
                <a:solidFill>
                  <a:schemeClr val="accent1"/>
                </a:solidFill>
              </a:rPr>
              <a:t>) at the working position in open clean room applications. The maintenance of </a:t>
            </a:r>
            <a:r>
              <a:rPr lang="en-US" sz="1600" b="1" dirty="0" err="1">
                <a:solidFill>
                  <a:srgbClr val="FF0000"/>
                </a:solidFill>
              </a:rPr>
              <a:t>laminarity</a:t>
            </a:r>
            <a:r>
              <a:rPr lang="en-US" sz="1600" dirty="0">
                <a:solidFill>
                  <a:schemeClr val="accent1"/>
                </a:solidFill>
              </a:rPr>
              <a:t> </a:t>
            </a:r>
            <a:r>
              <a:rPr lang="en-US" sz="1600" b="1" dirty="0">
                <a:solidFill>
                  <a:srgbClr val="7030A0"/>
                </a:solidFill>
              </a:rPr>
              <a:t>should</a:t>
            </a:r>
            <a:r>
              <a:rPr lang="en-US" sz="1600" dirty="0">
                <a:solidFill>
                  <a:srgbClr val="7030A0"/>
                </a:solidFill>
              </a:rPr>
              <a:t> </a:t>
            </a:r>
            <a:r>
              <a:rPr lang="en-US" sz="1600" dirty="0">
                <a:solidFill>
                  <a:schemeClr val="accent1"/>
                </a:solidFill>
              </a:rPr>
              <a:t>be demonstrated and </a:t>
            </a:r>
            <a:r>
              <a:rPr lang="en-US" sz="1600" dirty="0" smtClean="0">
                <a:solidFill>
                  <a:schemeClr val="accent1"/>
                </a:solidFill>
              </a:rPr>
              <a:t>validated</a:t>
            </a:r>
            <a:endParaRPr lang="en-US" sz="1600" b="1" dirty="0" smtClean="0">
              <a:solidFill>
                <a:schemeClr val="accent1"/>
              </a:solidFill>
            </a:endParaRPr>
          </a:p>
          <a:p>
            <a:pPr>
              <a:defRPr/>
            </a:pPr>
            <a:endParaRPr lang="en-US" sz="1600" b="1" dirty="0">
              <a:solidFill>
                <a:schemeClr val="accent1"/>
              </a:solidFill>
            </a:endParaRPr>
          </a:p>
          <a:p>
            <a:pPr defTabSz="914309">
              <a:spcBef>
                <a:spcPts val="201"/>
              </a:spcBef>
              <a:buSzPct val="100000"/>
              <a:defRPr/>
            </a:pPr>
            <a:r>
              <a:rPr lang="en-US" sz="1600" b="1" dirty="0">
                <a:solidFill>
                  <a:schemeClr val="accent1"/>
                </a:solidFill>
              </a:rPr>
              <a:t>Intent</a:t>
            </a:r>
          </a:p>
          <a:p>
            <a:pPr defTabSz="914309">
              <a:spcBef>
                <a:spcPts val="201"/>
              </a:spcBef>
              <a:buSzPct val="100000"/>
              <a:defRPr/>
            </a:pPr>
            <a:r>
              <a:rPr lang="en-US" sz="1600" dirty="0">
                <a:solidFill>
                  <a:schemeClr val="accent1"/>
                </a:solidFill>
              </a:rPr>
              <a:t>Assure that air flow  (first air) over and around high risk aseptic operations protects the product by preventing ingress and sweeping away contamination by proven (validated) mechanics and mechanism of HEPA filtered air </a:t>
            </a:r>
          </a:p>
        </p:txBody>
      </p:sp>
    </p:spTree>
    <p:extLst>
      <p:ext uri="{BB962C8B-B14F-4D97-AF65-F5344CB8AC3E}">
        <p14:creationId xmlns:p14="http://schemas.microsoft.com/office/powerpoint/2010/main" val="3526308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9144000" cy="63325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p:txBody>
          <a:bodyPr/>
          <a:lstStyle/>
          <a:p>
            <a:r>
              <a:rPr lang="en-US" sz="1050" dirty="0" smtClean="0"/>
              <a:t>Baxter— Public Information</a:t>
            </a:r>
          </a:p>
        </p:txBody>
      </p:sp>
      <p:sp>
        <p:nvSpPr>
          <p:cNvPr id="5" name="Slide Number Placeholder 4"/>
          <p:cNvSpPr>
            <a:spLocks noGrp="1"/>
          </p:cNvSpPr>
          <p:nvPr>
            <p:ph type="sldNum" sz="quarter" idx="12"/>
          </p:nvPr>
        </p:nvSpPr>
        <p:spPr/>
        <p:txBody>
          <a:bodyPr/>
          <a:lstStyle/>
          <a:p>
            <a:fld id="{718C6552-28A6-4B16-9E21-E1DE288B8ED8}" type="slidenum">
              <a:rPr lang="en-US" smtClean="0"/>
              <a:pPr/>
              <a:t>8</a:t>
            </a:fld>
            <a:endParaRPr lang="en-US" dirty="0"/>
          </a:p>
        </p:txBody>
      </p:sp>
      <p:sp>
        <p:nvSpPr>
          <p:cNvPr id="38" name="Title 22"/>
          <p:cNvSpPr>
            <a:spLocks noGrp="1"/>
          </p:cNvSpPr>
          <p:nvPr>
            <p:ph type="title"/>
          </p:nvPr>
        </p:nvSpPr>
        <p:spPr>
          <a:xfrm>
            <a:off x="143668" y="302225"/>
            <a:ext cx="9000331" cy="568324"/>
          </a:xfrm>
        </p:spPr>
        <p:txBody>
          <a:bodyPr/>
          <a:lstStyle/>
          <a:p>
            <a:r>
              <a:rPr lang="en-US" altLang="en-US" b="1" dirty="0" smtClean="0">
                <a:latin typeface="Arial" pitchFamily="34" charset="0"/>
                <a:ea typeface="ＭＳ Ｐゴシック" pitchFamily="34" charset="-128"/>
                <a:cs typeface="Arial" pitchFamily="34" charset="0"/>
              </a:rPr>
              <a:t>Regulations –</a:t>
            </a:r>
            <a:br>
              <a:rPr lang="en-US" altLang="en-US" b="1" dirty="0" smtClean="0">
                <a:latin typeface="Arial" pitchFamily="34" charset="0"/>
                <a:ea typeface="ＭＳ Ｐゴシック" pitchFamily="34" charset="-128"/>
                <a:cs typeface="Arial" pitchFamily="34" charset="0"/>
              </a:rPr>
            </a:br>
            <a:r>
              <a:rPr lang="en-US" altLang="en-US" b="1" dirty="0">
                <a:latin typeface="Arial" pitchFamily="34" charset="0"/>
                <a:ea typeface="ＭＳ Ｐゴシック" pitchFamily="34" charset="-128"/>
                <a:cs typeface="Arial" pitchFamily="34" charset="0"/>
              </a:rPr>
              <a:t/>
            </a:r>
            <a:br>
              <a:rPr lang="en-US" altLang="en-US" b="1" dirty="0">
                <a:latin typeface="Arial" pitchFamily="34" charset="0"/>
                <a:ea typeface="ＭＳ Ｐゴシック" pitchFamily="34" charset="-128"/>
                <a:cs typeface="Arial" pitchFamily="34" charset="0"/>
              </a:rPr>
            </a:br>
            <a:r>
              <a:rPr lang="en-US" altLang="en-US" sz="2000" b="1" dirty="0">
                <a:latin typeface="Arial" pitchFamily="34" charset="0"/>
                <a:ea typeface="ＭＳ Ｐゴシック" pitchFamily="34" charset="-128"/>
                <a:cs typeface="Arial" pitchFamily="34" charset="0"/>
              </a:rPr>
              <a:t>● </a:t>
            </a:r>
            <a:r>
              <a:rPr lang="en-US" altLang="en-US" sz="2000" b="1" dirty="0" smtClean="0">
                <a:latin typeface="Arial" pitchFamily="34" charset="0"/>
                <a:ea typeface="ＭＳ Ｐゴシック" pitchFamily="34" charset="-128"/>
                <a:cs typeface="Arial" pitchFamily="34" charset="0"/>
              </a:rPr>
              <a:t> Effective QS integration  ● Flexibility ● Commensurate compliance</a:t>
            </a:r>
            <a:endParaRPr lang="en-US" sz="2000" b="1" dirty="0">
              <a:latin typeface="+mn-lt"/>
            </a:endParaRPr>
          </a:p>
        </p:txBody>
      </p:sp>
      <p:sp>
        <p:nvSpPr>
          <p:cNvPr id="9" name="Rounded Rectangle 8"/>
          <p:cNvSpPr/>
          <p:nvPr/>
        </p:nvSpPr>
        <p:spPr>
          <a:xfrm>
            <a:off x="182563" y="1459706"/>
            <a:ext cx="8685213" cy="3100388"/>
          </a:xfrm>
          <a:prstGeom prst="round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2597" tIns="42597" rIns="42597" bIns="42597" anchor="ctr"/>
          <a:lstStyle/>
          <a:p>
            <a:pPr>
              <a:defRPr/>
            </a:pPr>
            <a:r>
              <a:rPr lang="en-US" i="1" dirty="0">
                <a:solidFill>
                  <a:schemeClr val="bg1"/>
                </a:solidFill>
              </a:rPr>
              <a:t>Global &amp;</a:t>
            </a:r>
          </a:p>
          <a:p>
            <a:pPr>
              <a:defRPr/>
            </a:pPr>
            <a:r>
              <a:rPr lang="en-US" i="1" dirty="0">
                <a:solidFill>
                  <a:schemeClr val="bg1"/>
                </a:solidFill>
              </a:rPr>
              <a:t>Regional</a:t>
            </a:r>
          </a:p>
        </p:txBody>
      </p:sp>
      <p:sp>
        <p:nvSpPr>
          <p:cNvPr id="10" name="TextBox 9"/>
          <p:cNvSpPr txBox="1"/>
          <p:nvPr>
            <p:custDataLst>
              <p:tags r:id="rId1"/>
            </p:custDataLst>
          </p:nvPr>
        </p:nvSpPr>
        <p:spPr>
          <a:xfrm>
            <a:off x="1893888" y="1635919"/>
            <a:ext cx="5407025" cy="1473200"/>
          </a:xfrm>
          <a:prstGeom prst="rect">
            <a:avLst/>
          </a:prstGeom>
          <a:noFill/>
        </p:spPr>
        <p:txBody>
          <a:bodyPr lIns="42597" tIns="42597" rIns="42597" bIns="42597">
            <a:spAutoFit/>
          </a:bodyPr>
          <a:lstStyle/>
          <a:p>
            <a:pPr algn="ctr">
              <a:spcBef>
                <a:spcPts val="402"/>
              </a:spcBef>
              <a:buSzPct val="100000"/>
              <a:buFont typeface="Verdana" panose="020B0604030504040204" pitchFamily="34" charset="0"/>
              <a:buNone/>
              <a:defRPr/>
            </a:pPr>
            <a:r>
              <a:rPr lang="en-US" sz="1900" dirty="0">
                <a:solidFill>
                  <a:schemeClr val="bg1"/>
                </a:solidFill>
              </a:rPr>
              <a:t>Global Quality Requirement establishes </a:t>
            </a:r>
            <a:r>
              <a:rPr lang="en-US" sz="1900" b="1" u="sng" dirty="0">
                <a:solidFill>
                  <a:schemeClr val="bg1"/>
                </a:solidFill>
              </a:rPr>
              <a:t>intent</a:t>
            </a:r>
          </a:p>
          <a:p>
            <a:pPr algn="ctr">
              <a:spcBef>
                <a:spcPts val="402"/>
              </a:spcBef>
              <a:buSzPct val="100000"/>
              <a:buFont typeface="Verdana" panose="020B0604030504040204" pitchFamily="34" charset="0"/>
              <a:buNone/>
              <a:defRPr/>
            </a:pPr>
            <a:endParaRPr lang="en-US" sz="1900" dirty="0">
              <a:solidFill>
                <a:schemeClr val="bg1"/>
              </a:solidFill>
            </a:endParaRPr>
          </a:p>
          <a:p>
            <a:pPr marL="170094" indent="-170094" algn="ctr">
              <a:spcBef>
                <a:spcPts val="894"/>
              </a:spcBef>
              <a:buSzPct val="100000"/>
              <a:buFont typeface="Verdana" panose="020B0604030504040204" pitchFamily="34" charset="0"/>
              <a:buChar char="•"/>
              <a:defRPr/>
            </a:pPr>
            <a:endParaRPr lang="en-US" sz="1900" dirty="0">
              <a:solidFill>
                <a:schemeClr val="bg1"/>
              </a:solidFill>
            </a:endParaRPr>
          </a:p>
          <a:p>
            <a:pPr algn="ctr">
              <a:spcBef>
                <a:spcPts val="402"/>
              </a:spcBef>
              <a:buSzPct val="100000"/>
              <a:buFont typeface="Verdana" panose="020B0604030504040204" pitchFamily="34" charset="0"/>
              <a:buNone/>
              <a:defRPr/>
            </a:pPr>
            <a:r>
              <a:rPr lang="en-US" sz="1900" dirty="0">
                <a:solidFill>
                  <a:schemeClr val="bg1"/>
                </a:solidFill>
              </a:rPr>
              <a:t>Should guidance values be outlined globally? </a:t>
            </a:r>
          </a:p>
        </p:txBody>
      </p:sp>
      <p:sp>
        <p:nvSpPr>
          <p:cNvPr id="11" name="TextBox 10"/>
          <p:cNvSpPr txBox="1">
            <a:spLocks noChangeArrowheads="1"/>
          </p:cNvSpPr>
          <p:nvPr>
            <p:custDataLst>
              <p:tags r:id="rId2"/>
            </p:custDataLst>
          </p:nvPr>
        </p:nvSpPr>
        <p:spPr bwMode="auto">
          <a:xfrm>
            <a:off x="1903640" y="4915694"/>
            <a:ext cx="5709907" cy="45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2597" tIns="42597" rIns="42597" bIns="42597">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ts val="900"/>
              </a:spcBef>
              <a:buSzPct val="100000"/>
            </a:pPr>
            <a:r>
              <a:rPr lang="en-US" altLang="en-US" sz="2400" b="1">
                <a:solidFill>
                  <a:schemeClr val="bg1"/>
                </a:solidFill>
              </a:rPr>
              <a:t>Systems-based microbial control</a:t>
            </a:r>
          </a:p>
        </p:txBody>
      </p:sp>
      <p:sp>
        <p:nvSpPr>
          <p:cNvPr id="12" name="Rounded Rectangle 11"/>
          <p:cNvSpPr/>
          <p:nvPr/>
        </p:nvSpPr>
        <p:spPr>
          <a:xfrm>
            <a:off x="206376" y="4710906"/>
            <a:ext cx="8686800" cy="798513"/>
          </a:xfrm>
          <a:prstGeom prst="round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2597" tIns="42597" rIns="42597" bIns="42597" anchor="ctr"/>
          <a:lstStyle/>
          <a:p>
            <a:pPr>
              <a:defRPr/>
            </a:pPr>
            <a:r>
              <a:rPr lang="en-US" i="1" dirty="0" smtClean="0">
                <a:solidFill>
                  <a:schemeClr val="bg1"/>
                </a:solidFill>
              </a:rPr>
              <a:t>Local</a:t>
            </a:r>
            <a:endParaRPr lang="en-US" i="1" dirty="0">
              <a:solidFill>
                <a:schemeClr val="bg1"/>
              </a:solidFill>
            </a:endParaRPr>
          </a:p>
        </p:txBody>
      </p:sp>
      <p:sp>
        <p:nvSpPr>
          <p:cNvPr id="13" name="Down Arrow 12"/>
          <p:cNvSpPr/>
          <p:nvPr/>
        </p:nvSpPr>
        <p:spPr>
          <a:xfrm>
            <a:off x="3898901" y="2120106"/>
            <a:ext cx="1252537" cy="506413"/>
          </a:xfrm>
          <a:prstGeom prst="downArrow">
            <a:avLst/>
          </a:prstGeom>
          <a:solidFill>
            <a:schemeClr val="tx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597" tIns="42597" rIns="42597" bIns="42597" anchor="ctr"/>
          <a:lstStyle/>
          <a:p>
            <a:pPr algn="ctr">
              <a:defRPr/>
            </a:pPr>
            <a:endParaRPr lang="en-US" sz="1100" b="1" dirty="0">
              <a:solidFill>
                <a:schemeClr val="bg1"/>
              </a:solidFill>
            </a:endParaRPr>
          </a:p>
        </p:txBody>
      </p:sp>
      <p:sp>
        <p:nvSpPr>
          <p:cNvPr id="15" name="Down Arrow 14"/>
          <p:cNvSpPr/>
          <p:nvPr/>
        </p:nvSpPr>
        <p:spPr>
          <a:xfrm>
            <a:off x="1893888" y="3302082"/>
            <a:ext cx="1250950" cy="506412"/>
          </a:xfrm>
          <a:prstGeom prst="downArrow">
            <a:avLst/>
          </a:prstGeom>
          <a:solidFill>
            <a:schemeClr val="tx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597" tIns="42597" rIns="42597" bIns="42597" anchor="ctr"/>
          <a:lstStyle/>
          <a:p>
            <a:pPr algn="ctr">
              <a:defRPr/>
            </a:pPr>
            <a:r>
              <a:rPr lang="en-US" sz="1100" b="1" dirty="0">
                <a:solidFill>
                  <a:schemeClr val="bg1"/>
                </a:solidFill>
              </a:rPr>
              <a:t>Yes</a:t>
            </a:r>
          </a:p>
        </p:txBody>
      </p:sp>
      <p:sp>
        <p:nvSpPr>
          <p:cNvPr id="17" name="Down Arrow 16"/>
          <p:cNvSpPr/>
          <p:nvPr/>
        </p:nvSpPr>
        <p:spPr>
          <a:xfrm>
            <a:off x="5954713" y="3302082"/>
            <a:ext cx="1250950" cy="506412"/>
          </a:xfrm>
          <a:prstGeom prst="downArrow">
            <a:avLst/>
          </a:prstGeom>
          <a:solidFill>
            <a:schemeClr val="tx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597" tIns="42597" rIns="42597" bIns="42597" anchor="ctr"/>
          <a:lstStyle/>
          <a:p>
            <a:pPr algn="ctr">
              <a:defRPr/>
            </a:pPr>
            <a:r>
              <a:rPr lang="en-US" sz="1100" b="1" dirty="0">
                <a:solidFill>
                  <a:schemeClr val="bg1"/>
                </a:solidFill>
              </a:rPr>
              <a:t>No</a:t>
            </a:r>
          </a:p>
        </p:txBody>
      </p:sp>
      <p:sp>
        <p:nvSpPr>
          <p:cNvPr id="18" name="Down Arrow 17"/>
          <p:cNvSpPr/>
          <p:nvPr/>
        </p:nvSpPr>
        <p:spPr>
          <a:xfrm>
            <a:off x="3971926" y="4393406"/>
            <a:ext cx="1250950" cy="506413"/>
          </a:xfrm>
          <a:prstGeom prst="downArrow">
            <a:avLst/>
          </a:prstGeom>
          <a:solidFill>
            <a:schemeClr val="tx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597" tIns="42597" rIns="42597" bIns="42597" anchor="ctr"/>
          <a:lstStyle/>
          <a:p>
            <a:pPr algn="ctr">
              <a:defRPr/>
            </a:pPr>
            <a:endParaRPr lang="en-US" sz="1100" b="1" dirty="0">
              <a:solidFill>
                <a:schemeClr val="bg1"/>
              </a:solidFill>
            </a:endParaRPr>
          </a:p>
        </p:txBody>
      </p:sp>
    </p:spTree>
    <p:extLst>
      <p:ext uri="{BB962C8B-B14F-4D97-AF65-F5344CB8AC3E}">
        <p14:creationId xmlns:p14="http://schemas.microsoft.com/office/powerpoint/2010/main" val="2735246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15" y="195347"/>
            <a:ext cx="7886700" cy="568324"/>
          </a:xfrm>
        </p:spPr>
        <p:txBody>
          <a:bodyPr/>
          <a:lstStyle/>
          <a:p>
            <a:r>
              <a:rPr lang="en-US" altLang="en-US" b="1" dirty="0" smtClean="0">
                <a:latin typeface="Arial" pitchFamily="34" charset="0"/>
                <a:ea typeface="ＭＳ Ｐゴシック" pitchFamily="34" charset="-128"/>
                <a:cs typeface="Arial" pitchFamily="34" charset="0"/>
              </a:rPr>
              <a:t>What is System-Based Microbial Control?</a:t>
            </a:r>
            <a:endParaRPr lang="en-US" b="1" dirty="0">
              <a:latin typeface="+mn-lt"/>
            </a:endParaRPr>
          </a:p>
        </p:txBody>
      </p:sp>
      <p:sp>
        <p:nvSpPr>
          <p:cNvPr id="5" name="Slide Number Placeholder 4"/>
          <p:cNvSpPr>
            <a:spLocks noGrp="1"/>
          </p:cNvSpPr>
          <p:nvPr>
            <p:ph type="sldNum" sz="quarter" idx="12"/>
          </p:nvPr>
        </p:nvSpPr>
        <p:spPr/>
        <p:txBody>
          <a:bodyPr/>
          <a:lstStyle/>
          <a:p>
            <a:fld id="{718C6552-28A6-4B16-9E21-E1DE288B8ED8}" type="slidenum">
              <a:rPr lang="en-US" smtClean="0"/>
              <a:pPr/>
              <a:t>9</a:t>
            </a:fld>
            <a:endParaRPr lang="en-US" dirty="0"/>
          </a:p>
        </p:txBody>
      </p:sp>
      <p:sp>
        <p:nvSpPr>
          <p:cNvPr id="21" name="Footer Placeholder 3"/>
          <p:cNvSpPr>
            <a:spLocks noGrp="1"/>
          </p:cNvSpPr>
          <p:nvPr>
            <p:ph type="ftr" sz="quarter" idx="11"/>
          </p:nvPr>
        </p:nvSpPr>
        <p:spPr>
          <a:xfrm>
            <a:off x="4043314" y="6463202"/>
            <a:ext cx="4521444" cy="352180"/>
          </a:xfrm>
        </p:spPr>
        <p:txBody>
          <a:bodyPr/>
          <a:lstStyle/>
          <a:p>
            <a:r>
              <a:rPr lang="en-US" sz="1050" dirty="0" smtClean="0"/>
              <a:t>Baxter— Public Information</a:t>
            </a:r>
          </a:p>
        </p:txBody>
      </p:sp>
      <p:sp>
        <p:nvSpPr>
          <p:cNvPr id="7" name="Rounded Rectangle 6"/>
          <p:cNvSpPr/>
          <p:nvPr/>
        </p:nvSpPr>
        <p:spPr>
          <a:xfrm>
            <a:off x="350838" y="1211263"/>
            <a:ext cx="3600450" cy="5181600"/>
          </a:xfrm>
          <a:prstGeom prst="roundRect">
            <a:avLst>
              <a:gd name="adj" fmla="val 5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8" name="TextBox 76"/>
          <p:cNvSpPr txBox="1">
            <a:spLocks noChangeArrowheads="1"/>
          </p:cNvSpPr>
          <p:nvPr/>
        </p:nvSpPr>
        <p:spPr bwMode="auto">
          <a:xfrm>
            <a:off x="350838" y="3822701"/>
            <a:ext cx="36004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ts val="1800"/>
              </a:lnSpc>
              <a:spcBef>
                <a:spcPts val="1200"/>
              </a:spcBef>
              <a:buFont typeface="Arial" pitchFamily="34" charset="0"/>
              <a:buChar char="•"/>
            </a:pPr>
            <a:r>
              <a:rPr lang="en-US" altLang="en-US" sz="2000" b="1" dirty="0">
                <a:solidFill>
                  <a:schemeClr val="bg1"/>
                </a:solidFill>
              </a:rPr>
              <a:t>Logic</a:t>
            </a:r>
            <a:r>
              <a:rPr lang="en-US" altLang="en-US" sz="1600" b="1" dirty="0">
                <a:solidFill>
                  <a:schemeClr val="bg1"/>
                </a:solidFill>
              </a:rPr>
              <a:t> </a:t>
            </a:r>
            <a:r>
              <a:rPr lang="en-US" altLang="en-US" sz="1600" dirty="0">
                <a:solidFill>
                  <a:schemeClr val="bg1"/>
                </a:solidFill>
              </a:rPr>
              <a:t>– </a:t>
            </a:r>
            <a:r>
              <a:rPr lang="en-US" altLang="en-US" sz="1400" dirty="0">
                <a:solidFill>
                  <a:schemeClr val="bg1"/>
                </a:solidFill>
              </a:rPr>
              <a:t>The principles and reasoning permitting sound decision</a:t>
            </a:r>
          </a:p>
        </p:txBody>
      </p:sp>
      <p:pic>
        <p:nvPicPr>
          <p:cNvPr id="9" name="Picture 53" descr="http://facingthesing.wpengine.com/wp-content/uploads/2011/11/sp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3" y="4593649"/>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350838" y="1285876"/>
            <a:ext cx="36004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ts val="1800"/>
              </a:lnSpc>
              <a:spcBef>
                <a:spcPts val="1200"/>
              </a:spcBef>
              <a:buFont typeface="Arial" pitchFamily="34" charset="0"/>
              <a:buChar char="•"/>
            </a:pPr>
            <a:r>
              <a:rPr lang="en-US" altLang="en-US" sz="2000" b="1" dirty="0">
                <a:solidFill>
                  <a:schemeClr val="bg1"/>
                </a:solidFill>
              </a:rPr>
              <a:t>System</a:t>
            </a:r>
            <a:r>
              <a:rPr lang="en-US" altLang="en-US" sz="1600" b="1" dirty="0">
                <a:solidFill>
                  <a:schemeClr val="bg1"/>
                </a:solidFill>
              </a:rPr>
              <a:t> </a:t>
            </a:r>
            <a:r>
              <a:rPr lang="en-US" altLang="en-US" sz="1600" dirty="0">
                <a:solidFill>
                  <a:schemeClr val="bg1"/>
                </a:solidFill>
              </a:rPr>
              <a:t>– </a:t>
            </a:r>
            <a:r>
              <a:rPr lang="en-US" altLang="en-US" sz="1400" dirty="0">
                <a:solidFill>
                  <a:schemeClr val="bg1"/>
                </a:solidFill>
              </a:rPr>
              <a:t>A group of interdependent items that interact regularly to perform a task</a:t>
            </a:r>
          </a:p>
        </p:txBody>
      </p:sp>
      <p:pic>
        <p:nvPicPr>
          <p:cNvPr id="11" name="Picture 57" descr="http://organisingworks.com.au/wp-content/uploads/2013/02/systems2.jpg"/>
          <p:cNvPicPr>
            <a:picLocks noChangeAspect="1" noChangeArrowheads="1"/>
          </p:cNvPicPr>
          <p:nvPr/>
        </p:nvPicPr>
        <p:blipFill>
          <a:blip r:embed="rId3"/>
          <a:srcRect/>
          <a:stretch>
            <a:fillRect/>
          </a:stretch>
        </p:blipFill>
        <p:spPr bwMode="auto">
          <a:xfrm>
            <a:off x="1122363" y="2208213"/>
            <a:ext cx="1895475" cy="1416050"/>
          </a:xfrm>
          <a:prstGeom prst="rect">
            <a:avLst/>
          </a:prstGeom>
          <a:solidFill>
            <a:schemeClr val="accent1">
              <a:lumMod val="20000"/>
              <a:lumOff val="80000"/>
            </a:schemeClr>
          </a:solidFill>
        </p:spPr>
      </p:pic>
      <p:sp>
        <p:nvSpPr>
          <p:cNvPr id="12" name="Rounded Rectangle 11"/>
          <p:cNvSpPr/>
          <p:nvPr/>
        </p:nvSpPr>
        <p:spPr>
          <a:xfrm>
            <a:off x="4257675" y="1185863"/>
            <a:ext cx="4665663" cy="5181600"/>
          </a:xfrm>
          <a:prstGeom prst="roundRect">
            <a:avLst>
              <a:gd name="adj" fmla="val 5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3" name="TextBox 12"/>
          <p:cNvSpPr txBox="1"/>
          <p:nvPr/>
        </p:nvSpPr>
        <p:spPr>
          <a:xfrm>
            <a:off x="4503738" y="1285876"/>
            <a:ext cx="4048125" cy="5068054"/>
          </a:xfrm>
          <a:prstGeom prst="rect">
            <a:avLst/>
          </a:prstGeom>
          <a:noFill/>
        </p:spPr>
        <p:txBody>
          <a:bodyPr>
            <a:spAutoFit/>
          </a:bodyPr>
          <a:lstStyle/>
          <a:p>
            <a:pPr>
              <a:spcBef>
                <a:spcPts val="1200"/>
              </a:spcBef>
              <a:defRPr/>
            </a:pPr>
            <a:r>
              <a:rPr lang="en-US" sz="2000" b="1" dirty="0">
                <a:solidFill>
                  <a:schemeClr val="bg1"/>
                </a:solidFill>
              </a:rPr>
              <a:t>System-Based Microbial Control</a:t>
            </a:r>
          </a:p>
          <a:p>
            <a:pPr marL="285750" indent="-285750" algn="just">
              <a:lnSpc>
                <a:spcPts val="1600"/>
              </a:lnSpc>
              <a:spcBef>
                <a:spcPts val="1200"/>
              </a:spcBef>
              <a:buFont typeface="Arial" panose="020B0604020202020204" pitchFamily="34" charset="0"/>
              <a:buChar char="•"/>
              <a:defRPr/>
            </a:pPr>
            <a:r>
              <a:rPr lang="en-US" sz="1400" dirty="0">
                <a:solidFill>
                  <a:schemeClr val="bg1"/>
                </a:solidFill>
              </a:rPr>
              <a:t>The systematic and logic driven management process for the control of microbial hazards and risks during the drug and device manufacturing life-cycle; assuring the provision of products meeting </a:t>
            </a:r>
            <a:r>
              <a:rPr lang="en-US" sz="1400" dirty="0" smtClean="0">
                <a:solidFill>
                  <a:schemeClr val="bg1"/>
                </a:solidFill>
              </a:rPr>
              <a:t>specifications</a:t>
            </a:r>
          </a:p>
          <a:p>
            <a:pPr marL="285750" indent="-285750" algn="just">
              <a:lnSpc>
                <a:spcPts val="1600"/>
              </a:lnSpc>
              <a:spcBef>
                <a:spcPts val="1200"/>
              </a:spcBef>
              <a:buFont typeface="Arial" panose="020B0604020202020204" pitchFamily="34" charset="0"/>
              <a:buChar char="•"/>
              <a:defRPr/>
            </a:pPr>
            <a:endParaRPr lang="en-US" sz="1400" dirty="0">
              <a:solidFill>
                <a:schemeClr val="bg1"/>
              </a:solidFill>
            </a:endParaRPr>
          </a:p>
          <a:p>
            <a:pPr marL="285750" indent="-285750" algn="just">
              <a:lnSpc>
                <a:spcPts val="1600"/>
              </a:lnSpc>
              <a:spcBef>
                <a:spcPts val="1200"/>
              </a:spcBef>
              <a:buFont typeface="Arial" panose="020B0604020202020204" pitchFamily="34" charset="0"/>
              <a:buChar char="•"/>
              <a:defRPr/>
            </a:pPr>
            <a:r>
              <a:rPr lang="en-US" sz="1400" dirty="0">
                <a:solidFill>
                  <a:schemeClr val="bg1"/>
                </a:solidFill>
              </a:rPr>
              <a:t>System-based microbial control is a self-detecting, self-correcting </a:t>
            </a:r>
            <a:r>
              <a:rPr lang="en-US" sz="1400" dirty="0" smtClean="0">
                <a:solidFill>
                  <a:schemeClr val="bg1"/>
                </a:solidFill>
              </a:rPr>
              <a:t>system</a:t>
            </a:r>
          </a:p>
          <a:p>
            <a:pPr marL="285750" indent="-285750" algn="just">
              <a:lnSpc>
                <a:spcPts val="1600"/>
              </a:lnSpc>
              <a:spcBef>
                <a:spcPts val="1200"/>
              </a:spcBef>
              <a:buFont typeface="Arial" panose="020B0604020202020204" pitchFamily="34" charset="0"/>
              <a:buChar char="•"/>
              <a:defRPr/>
            </a:pPr>
            <a:endParaRPr lang="en-US" sz="1400" dirty="0">
              <a:solidFill>
                <a:schemeClr val="bg1"/>
              </a:solidFill>
            </a:endParaRPr>
          </a:p>
          <a:p>
            <a:pPr marL="285750" indent="-285750" algn="just">
              <a:lnSpc>
                <a:spcPts val="1600"/>
              </a:lnSpc>
              <a:spcBef>
                <a:spcPts val="1200"/>
              </a:spcBef>
              <a:buFont typeface="Arial" panose="020B0604020202020204" pitchFamily="34" charset="0"/>
              <a:buChar char="•"/>
              <a:defRPr/>
            </a:pPr>
            <a:r>
              <a:rPr lang="en-US" sz="1400" dirty="0">
                <a:solidFill>
                  <a:schemeClr val="bg1"/>
                </a:solidFill>
              </a:rPr>
              <a:t>Systems thinking is not one thing, not a new SOP but a set of habits or </a:t>
            </a:r>
            <a:r>
              <a:rPr lang="en-US" sz="1400" dirty="0" smtClean="0">
                <a:solidFill>
                  <a:schemeClr val="bg1"/>
                </a:solidFill>
              </a:rPr>
              <a:t>practices</a:t>
            </a:r>
          </a:p>
          <a:p>
            <a:pPr marL="285750" indent="-285750" algn="just">
              <a:lnSpc>
                <a:spcPts val="1600"/>
              </a:lnSpc>
              <a:spcBef>
                <a:spcPts val="1200"/>
              </a:spcBef>
              <a:buFont typeface="Arial" panose="020B0604020202020204" pitchFamily="34" charset="0"/>
              <a:buChar char="•"/>
              <a:defRPr/>
            </a:pPr>
            <a:endParaRPr lang="en-US" sz="1400" dirty="0">
              <a:solidFill>
                <a:schemeClr val="bg1"/>
              </a:solidFill>
            </a:endParaRPr>
          </a:p>
          <a:p>
            <a:pPr marL="285750" indent="-285750" algn="just">
              <a:lnSpc>
                <a:spcPts val="1600"/>
              </a:lnSpc>
              <a:spcBef>
                <a:spcPts val="1200"/>
              </a:spcBef>
              <a:buFont typeface="Arial" panose="020B0604020202020204" pitchFamily="34" charset="0"/>
              <a:buChar char="•"/>
              <a:defRPr/>
            </a:pPr>
            <a:r>
              <a:rPr lang="en-US" sz="1400" dirty="0">
                <a:solidFill>
                  <a:schemeClr val="bg1"/>
                </a:solidFill>
              </a:rPr>
              <a:t>A framework that is based on the recognition that the component parts of a system are best understood as in relationships with each other rather than in isolation</a:t>
            </a:r>
          </a:p>
        </p:txBody>
      </p:sp>
    </p:spTree>
    <p:extLst>
      <p:ext uri="{BB962C8B-B14F-4D97-AF65-F5344CB8AC3E}">
        <p14:creationId xmlns:p14="http://schemas.microsoft.com/office/powerpoint/2010/main" val="17462115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795021105"/>
</p:tagLst>
</file>

<file path=ppt/tags/tag2.xml><?xml version="1.0" encoding="utf-8"?>
<p:tagLst xmlns:a="http://schemas.openxmlformats.org/drawingml/2006/main" xmlns:r="http://schemas.openxmlformats.org/officeDocument/2006/relationships" xmlns:p="http://schemas.openxmlformats.org/presentationml/2006/main">
  <p:tag name="BAINBULLETSACTIVATED" val="False"/>
</p:tagLst>
</file>

<file path=ppt/theme/theme1.xml><?xml version="1.0" encoding="utf-8"?>
<a:theme xmlns:a="http://schemas.openxmlformats.org/drawingml/2006/main" name="Office Theme">
  <a:themeElements>
    <a:clrScheme name="Baxter 2015">
      <a:dk1>
        <a:srgbClr val="505050"/>
      </a:dk1>
      <a:lt1>
        <a:sysClr val="window" lastClr="FFFFFF"/>
      </a:lt1>
      <a:dk2>
        <a:srgbClr val="79BB46"/>
      </a:dk2>
      <a:lt2>
        <a:srgbClr val="E7E6E6"/>
      </a:lt2>
      <a:accent1>
        <a:srgbClr val="163488"/>
      </a:accent1>
      <a:accent2>
        <a:srgbClr val="0494C9"/>
      </a:accent2>
      <a:accent3>
        <a:srgbClr val="6A43AA"/>
      </a:accent3>
      <a:accent4>
        <a:srgbClr val="FA8300"/>
      </a:accent4>
      <a:accent5>
        <a:srgbClr val="58AA18"/>
      </a:accent5>
      <a:accent6>
        <a:srgbClr val="FFCF33"/>
      </a:accent6>
      <a:hlink>
        <a:srgbClr val="2E8EB8"/>
      </a:hlink>
      <a:folHlink>
        <a:srgbClr val="79BB46"/>
      </a:folHlink>
    </a:clrScheme>
    <a:fontScheme name="Baxter 20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00448E"/>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9102</TotalTime>
  <Words>2366</Words>
  <Application>Microsoft Office PowerPoint</Application>
  <PresentationFormat>On-screen Show (4:3)</PresentationFormat>
  <Paragraphs>395</Paragraphs>
  <Slides>31</Slides>
  <Notes>13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Custom Design</vt:lpstr>
      <vt:lpstr>About OMICS Group</vt:lpstr>
      <vt:lpstr>OMICS International Conferences</vt:lpstr>
      <vt:lpstr>Global Implementation of System-Based Microbial Control For Parenteral Manufacture</vt:lpstr>
      <vt:lpstr>Drug &amp; Device Manufacturing – Local &amp; Global Challenges</vt:lpstr>
      <vt:lpstr>Drug &amp; Device Manufacturing – Needs &amp; Necessities</vt:lpstr>
      <vt:lpstr>Regulations – Complexity &amp; Diversity</vt:lpstr>
      <vt:lpstr>Regulations – Complexity &amp; Diversity</vt:lpstr>
      <vt:lpstr>Regulations –  ●  Effective QS integration  ● Flexibility ● Commensurate compliance</vt:lpstr>
      <vt:lpstr>What is System-Based Microbial Control?</vt:lpstr>
      <vt:lpstr>Why System-Based Microbial Control?</vt:lpstr>
      <vt:lpstr>Microbial Monitoring &amp; Control – Jenga Towers That Support Product Quality</vt:lpstr>
      <vt:lpstr>System-Based Microbial Control</vt:lpstr>
      <vt:lpstr>Microbial Monitoring &amp; Control – Typical Environmental Control</vt:lpstr>
      <vt:lpstr>System-Based Microbial Control – Environmental Control</vt:lpstr>
      <vt:lpstr>System-Based Environmental Microbial Control – Key Points Risk Assessments</vt:lpstr>
      <vt:lpstr>System-Based Environmental Microbial Control – Key Points Risk Assessments</vt:lpstr>
      <vt:lpstr>System-Based Environmental Microbial Control – Key Points Risk Assessments</vt:lpstr>
      <vt:lpstr>System-Based Environmental Microbial Control – Key Points Risk Assessments</vt:lpstr>
      <vt:lpstr>System-Based Environmental Microbial Control – Key Points Triggers</vt:lpstr>
      <vt:lpstr>System-Based Environmental Microbial Control – Key Points Example Triggers</vt:lpstr>
      <vt:lpstr>System-Based Environmental Microbial Control – Key Points Actions</vt:lpstr>
      <vt:lpstr>System-Based Environmental Microbial Control – Key Points Control Plan</vt:lpstr>
      <vt:lpstr>System-Based Environmental Microbial Control – Key Points Quality Plan</vt:lpstr>
      <vt:lpstr>Global Implementation</vt:lpstr>
      <vt:lpstr>Global Implementation - Strategy</vt:lpstr>
      <vt:lpstr>Global Implementation - Strategy</vt:lpstr>
      <vt:lpstr>Global Implementation - Assistance</vt:lpstr>
      <vt:lpstr>Global Implementation - Learning</vt:lpstr>
      <vt:lpstr>System-Based Environmental Microbial Control – Summary</vt:lpstr>
      <vt:lpstr>PowerPoint Presentation</vt:lpstr>
      <vt:lpstr>Let us meet again..</vt:lpstr>
    </vt:vector>
  </TitlesOfParts>
  <Company>Publicis Groupe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Speakman</dc:creator>
  <cp:lastModifiedBy>Prudhvi Aaleti</cp:lastModifiedBy>
  <cp:revision>398</cp:revision>
  <cp:lastPrinted>2015-06-30T19:06:19Z</cp:lastPrinted>
  <dcterms:created xsi:type="dcterms:W3CDTF">2015-06-16T13:21:51Z</dcterms:created>
  <dcterms:modified xsi:type="dcterms:W3CDTF">2015-09-22T13:01:22Z</dcterms:modified>
</cp:coreProperties>
</file>