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notesSlides/notesSlide4.xml" ContentType="application/vnd.openxmlformats-officedocument.presentationml.notesSlide+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tags/tag15.xml" ContentType="application/vnd.openxmlformats-officedocument.presentationml.tags+xml"/>
  <Override PartName="/ppt/notesSlides/notesSlide8.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9.xml" ContentType="application/vnd.openxmlformats-officedocument.presentationml.notesSlide+xml"/>
  <Override PartName="/ppt/charts/chart1.xml" ContentType="application/vnd.openxmlformats-officedocument.drawingml.chart+xml"/>
  <Override PartName="/ppt/tags/tag22.xml" ContentType="application/vnd.openxmlformats-officedocument.presentationml.tags+xml"/>
  <Override PartName="/ppt/notesSlides/notesSlide10.xml" ContentType="application/vnd.openxmlformats-officedocument.presentationml.notesSlide+xml"/>
  <Override PartName="/ppt/tags/tag23.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68" r:id="rId2"/>
  </p:sldMasterIdLst>
  <p:notesMasterIdLst>
    <p:notesMasterId r:id="rId29"/>
  </p:notesMasterIdLst>
  <p:handoutMasterIdLst>
    <p:handoutMasterId r:id="rId30"/>
  </p:handoutMasterIdLst>
  <p:sldIdLst>
    <p:sldId id="325" r:id="rId3"/>
    <p:sldId id="326" r:id="rId4"/>
    <p:sldId id="256" r:id="rId5"/>
    <p:sldId id="290" r:id="rId6"/>
    <p:sldId id="273" r:id="rId7"/>
    <p:sldId id="315" r:id="rId8"/>
    <p:sldId id="316" r:id="rId9"/>
    <p:sldId id="319" r:id="rId10"/>
    <p:sldId id="301" r:id="rId11"/>
    <p:sldId id="306" r:id="rId12"/>
    <p:sldId id="289" r:id="rId13"/>
    <p:sldId id="287" r:id="rId14"/>
    <p:sldId id="324" r:id="rId15"/>
    <p:sldId id="320" r:id="rId16"/>
    <p:sldId id="283" r:id="rId17"/>
    <p:sldId id="270" r:id="rId18"/>
    <p:sldId id="318" r:id="rId19"/>
    <p:sldId id="317" r:id="rId20"/>
    <p:sldId id="323" r:id="rId21"/>
    <p:sldId id="321" r:id="rId22"/>
    <p:sldId id="322" r:id="rId23"/>
    <p:sldId id="292" r:id="rId24"/>
    <p:sldId id="308" r:id="rId25"/>
    <p:sldId id="309" r:id="rId26"/>
    <p:sldId id="277" r:id="rId27"/>
    <p:sldId id="279" r:id="rId28"/>
  </p:sldIdLst>
  <p:sldSz cx="9144000" cy="6858000" type="screen4x3"/>
  <p:notesSz cx="6669088" cy="9872663"/>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250" autoAdjust="0"/>
  </p:normalViewPr>
  <p:slideViewPr>
    <p:cSldViewPr>
      <p:cViewPr varScale="1">
        <p:scale>
          <a:sx n="70" d="100"/>
          <a:sy n="70" d="100"/>
        </p:scale>
        <p:origin x="-137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strRef>
              <c:f>Sheet5!$B$2</c:f>
              <c:strCache>
                <c:ptCount val="1"/>
                <c:pt idx="0">
                  <c:v>CO2</c:v>
                </c:pt>
              </c:strCache>
            </c:strRef>
          </c:tx>
          <c:xVal>
            <c:numRef>
              <c:f>Sheet5!$A$3:$A$12</c:f>
              <c:numCache>
                <c:formatCode>General</c:formatCode>
                <c:ptCount val="10"/>
                <c:pt idx="0">
                  <c:v>0.1</c:v>
                </c:pt>
                <c:pt idx="1">
                  <c:v>0.2</c:v>
                </c:pt>
                <c:pt idx="2">
                  <c:v>0.30000000000000021</c:v>
                </c:pt>
                <c:pt idx="3">
                  <c:v>0.4</c:v>
                </c:pt>
                <c:pt idx="4">
                  <c:v>0.5</c:v>
                </c:pt>
                <c:pt idx="5">
                  <c:v>0.60000000000000042</c:v>
                </c:pt>
                <c:pt idx="6">
                  <c:v>0.7000000000000004</c:v>
                </c:pt>
                <c:pt idx="7">
                  <c:v>0.8</c:v>
                </c:pt>
                <c:pt idx="8">
                  <c:v>0.9</c:v>
                </c:pt>
                <c:pt idx="9">
                  <c:v>1</c:v>
                </c:pt>
              </c:numCache>
            </c:numRef>
          </c:xVal>
          <c:yVal>
            <c:numRef>
              <c:f>Sheet5!$B$3:$B$12</c:f>
              <c:numCache>
                <c:formatCode>General</c:formatCode>
                <c:ptCount val="10"/>
                <c:pt idx="0">
                  <c:v>0.78200000000000003</c:v>
                </c:pt>
                <c:pt idx="1">
                  <c:v>1.2149999999999992</c:v>
                </c:pt>
                <c:pt idx="2">
                  <c:v>1.6850000000000001</c:v>
                </c:pt>
                <c:pt idx="3">
                  <c:v>1.9419999999999984</c:v>
                </c:pt>
                <c:pt idx="4">
                  <c:v>2.548</c:v>
                </c:pt>
                <c:pt idx="5">
                  <c:v>2.7570000000000001</c:v>
                </c:pt>
                <c:pt idx="6">
                  <c:v>3.22</c:v>
                </c:pt>
                <c:pt idx="7">
                  <c:v>3.3709999999999987</c:v>
                </c:pt>
                <c:pt idx="8">
                  <c:v>3.524</c:v>
                </c:pt>
                <c:pt idx="9">
                  <c:v>3.9299999999999997</c:v>
                </c:pt>
              </c:numCache>
            </c:numRef>
          </c:yVal>
          <c:smooth val="0"/>
        </c:ser>
        <c:ser>
          <c:idx val="1"/>
          <c:order val="1"/>
          <c:tx>
            <c:strRef>
              <c:f>Sheet5!$C$2</c:f>
              <c:strCache>
                <c:ptCount val="1"/>
                <c:pt idx="0">
                  <c:v>Ar</c:v>
                </c:pt>
              </c:strCache>
            </c:strRef>
          </c:tx>
          <c:xVal>
            <c:numRef>
              <c:f>Sheet5!$A$3:$A$12</c:f>
              <c:numCache>
                <c:formatCode>General</c:formatCode>
                <c:ptCount val="10"/>
                <c:pt idx="0">
                  <c:v>0.1</c:v>
                </c:pt>
                <c:pt idx="1">
                  <c:v>0.2</c:v>
                </c:pt>
                <c:pt idx="2">
                  <c:v>0.30000000000000021</c:v>
                </c:pt>
                <c:pt idx="3">
                  <c:v>0.4</c:v>
                </c:pt>
                <c:pt idx="4">
                  <c:v>0.5</c:v>
                </c:pt>
                <c:pt idx="5">
                  <c:v>0.60000000000000042</c:v>
                </c:pt>
                <c:pt idx="6">
                  <c:v>0.7000000000000004</c:v>
                </c:pt>
                <c:pt idx="7">
                  <c:v>0.8</c:v>
                </c:pt>
                <c:pt idx="8">
                  <c:v>0.9</c:v>
                </c:pt>
                <c:pt idx="9">
                  <c:v>1</c:v>
                </c:pt>
              </c:numCache>
            </c:numRef>
          </c:xVal>
          <c:yVal>
            <c:numRef>
              <c:f>Sheet5!$C$3:$C$12</c:f>
              <c:numCache>
                <c:formatCode>General</c:formatCode>
                <c:ptCount val="10"/>
                <c:pt idx="0">
                  <c:v>0.90800000000000003</c:v>
                </c:pt>
                <c:pt idx="1">
                  <c:v>2.0939999999999999</c:v>
                </c:pt>
                <c:pt idx="2">
                  <c:v>2.2570000000000001</c:v>
                </c:pt>
                <c:pt idx="3">
                  <c:v>2.738</c:v>
                </c:pt>
                <c:pt idx="4">
                  <c:v>3.423</c:v>
                </c:pt>
                <c:pt idx="5">
                  <c:v>3.9279999999999999</c:v>
                </c:pt>
                <c:pt idx="6">
                  <c:v>4.4429999999999996</c:v>
                </c:pt>
                <c:pt idx="7">
                  <c:v>4.8719999999999999</c:v>
                </c:pt>
                <c:pt idx="8">
                  <c:v>5.3199999999999985</c:v>
                </c:pt>
                <c:pt idx="9">
                  <c:v>6.0030000000000001</c:v>
                </c:pt>
              </c:numCache>
            </c:numRef>
          </c:yVal>
          <c:smooth val="0"/>
        </c:ser>
        <c:ser>
          <c:idx val="2"/>
          <c:order val="2"/>
          <c:tx>
            <c:strRef>
              <c:f>Sheet5!$D$2</c:f>
              <c:strCache>
                <c:ptCount val="1"/>
                <c:pt idx="0">
                  <c:v>N2</c:v>
                </c:pt>
              </c:strCache>
            </c:strRef>
          </c:tx>
          <c:xVal>
            <c:numRef>
              <c:f>Sheet5!$A$3:$A$12</c:f>
              <c:numCache>
                <c:formatCode>General</c:formatCode>
                <c:ptCount val="10"/>
                <c:pt idx="0">
                  <c:v>0.1</c:v>
                </c:pt>
                <c:pt idx="1">
                  <c:v>0.2</c:v>
                </c:pt>
                <c:pt idx="2">
                  <c:v>0.30000000000000021</c:v>
                </c:pt>
                <c:pt idx="3">
                  <c:v>0.4</c:v>
                </c:pt>
                <c:pt idx="4">
                  <c:v>0.5</c:v>
                </c:pt>
                <c:pt idx="5">
                  <c:v>0.60000000000000042</c:v>
                </c:pt>
                <c:pt idx="6">
                  <c:v>0.7000000000000004</c:v>
                </c:pt>
                <c:pt idx="7">
                  <c:v>0.8</c:v>
                </c:pt>
                <c:pt idx="8">
                  <c:v>0.9</c:v>
                </c:pt>
                <c:pt idx="9">
                  <c:v>1</c:v>
                </c:pt>
              </c:numCache>
            </c:numRef>
          </c:xVal>
          <c:yVal>
            <c:numRef>
              <c:f>Sheet5!$D$3:$D$12</c:f>
              <c:numCache>
                <c:formatCode>General</c:formatCode>
                <c:ptCount val="10"/>
                <c:pt idx="0">
                  <c:v>0.48500000000000026</c:v>
                </c:pt>
                <c:pt idx="1">
                  <c:v>0.77500000000000013</c:v>
                </c:pt>
                <c:pt idx="2">
                  <c:v>0.96500000000000041</c:v>
                </c:pt>
                <c:pt idx="3">
                  <c:v>1.1910000000000001</c:v>
                </c:pt>
                <c:pt idx="4">
                  <c:v>1.4419999999999982</c:v>
                </c:pt>
                <c:pt idx="5">
                  <c:v>1.633999999999999</c:v>
                </c:pt>
                <c:pt idx="6">
                  <c:v>1.827</c:v>
                </c:pt>
                <c:pt idx="7">
                  <c:v>1.9949999999999994</c:v>
                </c:pt>
                <c:pt idx="8">
                  <c:v>2.2450000000000001</c:v>
                </c:pt>
                <c:pt idx="9">
                  <c:v>2.4349999999999987</c:v>
                </c:pt>
              </c:numCache>
            </c:numRef>
          </c:yVal>
          <c:smooth val="0"/>
        </c:ser>
        <c:ser>
          <c:idx val="3"/>
          <c:order val="3"/>
          <c:tx>
            <c:strRef>
              <c:f>Sheet5!$E$2</c:f>
              <c:strCache>
                <c:ptCount val="1"/>
                <c:pt idx="0">
                  <c:v>He</c:v>
                </c:pt>
              </c:strCache>
            </c:strRef>
          </c:tx>
          <c:xVal>
            <c:numRef>
              <c:f>Sheet5!$A$3:$A$12</c:f>
              <c:numCache>
                <c:formatCode>General</c:formatCode>
                <c:ptCount val="10"/>
                <c:pt idx="0">
                  <c:v>0.1</c:v>
                </c:pt>
                <c:pt idx="1">
                  <c:v>0.2</c:v>
                </c:pt>
                <c:pt idx="2">
                  <c:v>0.30000000000000021</c:v>
                </c:pt>
                <c:pt idx="3">
                  <c:v>0.4</c:v>
                </c:pt>
                <c:pt idx="4">
                  <c:v>0.5</c:v>
                </c:pt>
                <c:pt idx="5">
                  <c:v>0.60000000000000042</c:v>
                </c:pt>
                <c:pt idx="6">
                  <c:v>0.7000000000000004</c:v>
                </c:pt>
                <c:pt idx="7">
                  <c:v>0.8</c:v>
                </c:pt>
                <c:pt idx="8">
                  <c:v>0.9</c:v>
                </c:pt>
                <c:pt idx="9">
                  <c:v>1</c:v>
                </c:pt>
              </c:numCache>
            </c:numRef>
          </c:xVal>
          <c:yVal>
            <c:numRef>
              <c:f>Sheet5!$E$3:$E$12</c:f>
              <c:numCache>
                <c:formatCode>General</c:formatCode>
                <c:ptCount val="10"/>
                <c:pt idx="0">
                  <c:v>0.51</c:v>
                </c:pt>
                <c:pt idx="1">
                  <c:v>1.1200000000000001</c:v>
                </c:pt>
                <c:pt idx="2">
                  <c:v>1.35</c:v>
                </c:pt>
                <c:pt idx="3">
                  <c:v>1.7300000000000006</c:v>
                </c:pt>
                <c:pt idx="4">
                  <c:v>2.0499999999999998</c:v>
                </c:pt>
                <c:pt idx="5">
                  <c:v>2.98</c:v>
                </c:pt>
                <c:pt idx="6">
                  <c:v>3.02</c:v>
                </c:pt>
                <c:pt idx="7">
                  <c:v>3.25</c:v>
                </c:pt>
                <c:pt idx="8">
                  <c:v>3.42</c:v>
                </c:pt>
                <c:pt idx="9">
                  <c:v>3.79</c:v>
                </c:pt>
              </c:numCache>
            </c:numRef>
          </c:yVal>
          <c:smooth val="0"/>
        </c:ser>
        <c:dLbls>
          <c:showLegendKey val="0"/>
          <c:showVal val="0"/>
          <c:showCatName val="0"/>
          <c:showSerName val="0"/>
          <c:showPercent val="0"/>
          <c:showBubbleSize val="0"/>
        </c:dLbls>
        <c:axId val="222476480"/>
        <c:axId val="222477632"/>
      </c:scatterChart>
      <c:valAx>
        <c:axId val="222476480"/>
        <c:scaling>
          <c:orientation val="minMax"/>
        </c:scaling>
        <c:delete val="0"/>
        <c:axPos val="b"/>
        <c:title>
          <c:tx>
            <c:rich>
              <a:bodyPr/>
              <a:lstStyle/>
              <a:p>
                <a:pPr>
                  <a:defRPr lang="en-GB"/>
                </a:pPr>
                <a:r>
                  <a:rPr lang="en-GB" baseline="0"/>
                  <a:t>feed perssure (bar)</a:t>
                </a:r>
                <a:endParaRPr lang="en-GB"/>
              </a:p>
            </c:rich>
          </c:tx>
          <c:overlay val="0"/>
        </c:title>
        <c:numFmt formatCode="General" sourceLinked="1"/>
        <c:majorTickMark val="out"/>
        <c:minorTickMark val="none"/>
        <c:tickLblPos val="nextTo"/>
        <c:txPr>
          <a:bodyPr/>
          <a:lstStyle/>
          <a:p>
            <a:pPr>
              <a:defRPr lang="en-GB"/>
            </a:pPr>
            <a:endParaRPr lang="en-US"/>
          </a:p>
        </c:txPr>
        <c:crossAx val="222477632"/>
        <c:crosses val="autoZero"/>
        <c:crossBetween val="midCat"/>
      </c:valAx>
      <c:valAx>
        <c:axId val="222477632"/>
        <c:scaling>
          <c:orientation val="minMax"/>
        </c:scaling>
        <c:delete val="0"/>
        <c:axPos val="l"/>
        <c:title>
          <c:tx>
            <c:rich>
              <a:bodyPr rot="-5400000" vert="horz"/>
              <a:lstStyle/>
              <a:p>
                <a:pPr>
                  <a:defRPr lang="en-GB"/>
                </a:pPr>
                <a:r>
                  <a:rPr lang="en-GB" sz="1400" dirty="0">
                    <a:latin typeface="Times New Roman" panose="02020603050405020304" pitchFamily="18" charset="0"/>
                    <a:cs typeface="Times New Roman" panose="02020603050405020304" pitchFamily="18" charset="0"/>
                  </a:rPr>
                  <a:t>F</a:t>
                </a:r>
                <a:r>
                  <a:rPr lang="en-GB" sz="1400" dirty="0" smtClean="0">
                    <a:latin typeface="Times New Roman" panose="02020603050405020304" pitchFamily="18" charset="0"/>
                    <a:cs typeface="Times New Roman" panose="02020603050405020304" pitchFamily="18" charset="0"/>
                  </a:rPr>
                  <a:t>low</a:t>
                </a:r>
                <a:r>
                  <a:rPr lang="en-GB" sz="1400" baseline="0" dirty="0" smtClean="0">
                    <a:latin typeface="Times New Roman" panose="02020603050405020304" pitchFamily="18" charset="0"/>
                    <a:cs typeface="Times New Roman" panose="02020603050405020304" pitchFamily="18" charset="0"/>
                  </a:rPr>
                  <a:t> </a:t>
                </a:r>
                <a:r>
                  <a:rPr lang="en-GB" sz="1400" baseline="0" dirty="0">
                    <a:latin typeface="Times New Roman" panose="02020603050405020304" pitchFamily="18" charset="0"/>
                    <a:cs typeface="Times New Roman" panose="02020603050405020304" pitchFamily="18" charset="0"/>
                  </a:rPr>
                  <a:t>rate (</a:t>
                </a:r>
                <a:r>
                  <a:rPr lang="en-GB" sz="1400" baseline="0" dirty="0" smtClean="0">
                    <a:latin typeface="Times New Roman" panose="02020603050405020304" pitchFamily="18" charset="0"/>
                    <a:cs typeface="Times New Roman" panose="02020603050405020304" pitchFamily="18" charset="0"/>
                  </a:rPr>
                  <a:t>mols-1)</a:t>
                </a:r>
                <a:endParaRPr lang="en-GB" sz="1400" dirty="0">
                  <a:latin typeface="Times New Roman" panose="02020603050405020304" pitchFamily="18" charset="0"/>
                  <a:cs typeface="Times New Roman" panose="02020603050405020304" pitchFamily="18" charset="0"/>
                </a:endParaRPr>
              </a:p>
            </c:rich>
          </c:tx>
          <c:overlay val="0"/>
        </c:title>
        <c:numFmt formatCode="General" sourceLinked="1"/>
        <c:majorTickMark val="out"/>
        <c:minorTickMark val="none"/>
        <c:tickLblPos val="nextTo"/>
        <c:txPr>
          <a:bodyPr/>
          <a:lstStyle/>
          <a:p>
            <a:pPr>
              <a:defRPr lang="en-GB"/>
            </a:pPr>
            <a:endParaRPr lang="en-US"/>
          </a:p>
        </c:txPr>
        <c:crossAx val="222476480"/>
        <c:crosses val="autoZero"/>
        <c:crossBetween val="midCat"/>
      </c:valAx>
    </c:plotArea>
    <c:legend>
      <c:legendPos val="r"/>
      <c:overlay val="0"/>
      <c:txPr>
        <a:bodyPr/>
        <a:lstStyle/>
        <a:p>
          <a:pPr>
            <a:defRPr lang="en-GB"/>
          </a:pPr>
          <a:endParaRPr lang="en-US"/>
        </a:p>
      </c:txPr>
    </c:legend>
    <c:plotVisOnly val="1"/>
    <c:dispBlanksAs val="gap"/>
    <c:showDLblsOverMax val="0"/>
  </c:chart>
  <c:spPr>
    <a:ln>
      <a:solidFill>
        <a:schemeClr val="accent1"/>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155" y="0"/>
            <a:ext cx="2889362" cy="493713"/>
          </a:xfrm>
          <a:prstGeom prst="rect">
            <a:avLst/>
          </a:prstGeom>
        </p:spPr>
        <p:txBody>
          <a:bodyPr vert="horz" lIns="91440" tIns="45720" rIns="91440" bIns="45720" rtlCol="0"/>
          <a:lstStyle>
            <a:lvl1pPr algn="r">
              <a:defRPr sz="1200"/>
            </a:lvl1pPr>
          </a:lstStyle>
          <a:p>
            <a:fld id="{4B764B44-3601-442D-B6FC-0136E78B3627}" type="datetimeFigureOut">
              <a:rPr lang="en-GB" smtClean="0"/>
              <a:t>14/10/2015</a:t>
            </a:fld>
            <a:endParaRPr lang="en-GB"/>
          </a:p>
        </p:txBody>
      </p:sp>
      <p:sp>
        <p:nvSpPr>
          <p:cNvPr id="4" name="Footer Placeholder 3"/>
          <p:cNvSpPr>
            <a:spLocks noGrp="1"/>
          </p:cNvSpPr>
          <p:nvPr>
            <p:ph type="ftr" sz="quarter" idx="2"/>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155" y="9377363"/>
            <a:ext cx="2889362" cy="493712"/>
          </a:xfrm>
          <a:prstGeom prst="rect">
            <a:avLst/>
          </a:prstGeom>
        </p:spPr>
        <p:txBody>
          <a:bodyPr vert="horz" lIns="91440" tIns="45720" rIns="91440" bIns="45720" rtlCol="0" anchor="b"/>
          <a:lstStyle>
            <a:lvl1pPr algn="r">
              <a:defRPr sz="1200"/>
            </a:lvl1pPr>
          </a:lstStyle>
          <a:p>
            <a:fld id="{5106567B-22E4-427B-9D57-1DEAEDC4D38D}" type="slidenum">
              <a:rPr lang="en-GB" smtClean="0"/>
              <a:t>‹#›</a:t>
            </a:fld>
            <a:endParaRPr lang="en-GB"/>
          </a:p>
        </p:txBody>
      </p:sp>
    </p:spTree>
    <p:extLst>
      <p:ext uri="{BB962C8B-B14F-4D97-AF65-F5344CB8AC3E}">
        <p14:creationId xmlns:p14="http://schemas.microsoft.com/office/powerpoint/2010/main" val="2835337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362" cy="49371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155" y="0"/>
            <a:ext cx="2889362" cy="493713"/>
          </a:xfrm>
          <a:prstGeom prst="rect">
            <a:avLst/>
          </a:prstGeom>
        </p:spPr>
        <p:txBody>
          <a:bodyPr vert="horz" lIns="91440" tIns="45720" rIns="91440" bIns="45720" rtlCol="0"/>
          <a:lstStyle>
            <a:lvl1pPr algn="r">
              <a:defRPr sz="1200"/>
            </a:lvl1pPr>
          </a:lstStyle>
          <a:p>
            <a:fld id="{4C772053-8936-4E2A-8800-BFCF508B6497}" type="datetimeFigureOut">
              <a:rPr lang="en-GB" smtClean="0"/>
              <a:t>14/10/2015</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7381" y="4689476"/>
            <a:ext cx="5334327" cy="44434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63"/>
            <a:ext cx="2889362" cy="49371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155" y="9377363"/>
            <a:ext cx="2889362" cy="493712"/>
          </a:xfrm>
          <a:prstGeom prst="rect">
            <a:avLst/>
          </a:prstGeom>
        </p:spPr>
        <p:txBody>
          <a:bodyPr vert="horz" lIns="91440" tIns="45720" rIns="91440" bIns="45720" rtlCol="0" anchor="b"/>
          <a:lstStyle>
            <a:lvl1pPr algn="r">
              <a:defRPr sz="1200"/>
            </a:lvl1pPr>
          </a:lstStyle>
          <a:p>
            <a:fld id="{A6A5153B-3751-4308-A7B9-5FA0A8AC5023}" type="slidenum">
              <a:rPr lang="en-GB" smtClean="0"/>
              <a:t>‹#›</a:t>
            </a:fld>
            <a:endParaRPr lang="en-GB"/>
          </a:p>
        </p:txBody>
      </p:sp>
    </p:spTree>
    <p:extLst>
      <p:ext uri="{BB962C8B-B14F-4D97-AF65-F5344CB8AC3E}">
        <p14:creationId xmlns:p14="http://schemas.microsoft.com/office/powerpoint/2010/main" val="24643181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6A5153B-3751-4308-A7B9-5FA0A8AC5023}" type="slidenum">
              <a:rPr lang="en-GB" smtClean="0"/>
              <a:t>3</a:t>
            </a:fld>
            <a:endParaRPr lang="en-GB"/>
          </a:p>
        </p:txBody>
      </p:sp>
    </p:spTree>
    <p:extLst>
      <p:ext uri="{BB962C8B-B14F-4D97-AF65-F5344CB8AC3E}">
        <p14:creationId xmlns:p14="http://schemas.microsoft.com/office/powerpoint/2010/main" val="44533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CONCLUSION</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23</a:t>
            </a:fld>
            <a:endParaRPr lang="en-GB"/>
          </a:p>
        </p:txBody>
      </p:sp>
    </p:spTree>
    <p:extLst>
      <p:ext uri="{BB962C8B-B14F-4D97-AF65-F5344CB8AC3E}">
        <p14:creationId xmlns:p14="http://schemas.microsoft.com/office/powerpoint/2010/main" val="290710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Further work will be carried out to investigate</a:t>
            </a:r>
            <a:r>
              <a:rPr lang="en-GB" baseline="0" dirty="0" smtClean="0"/>
              <a:t> the effect of the dip-coating on the inorganic ceramic membrane at different temperature in the course of the research.</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24</a:t>
            </a:fld>
            <a:endParaRPr lang="en-GB"/>
          </a:p>
        </p:txBody>
      </p:sp>
    </p:spTree>
    <p:extLst>
      <p:ext uri="{BB962C8B-B14F-4D97-AF65-F5344CB8AC3E}">
        <p14:creationId xmlns:p14="http://schemas.microsoft.com/office/powerpoint/2010/main" val="1897925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4</a:t>
            </a:fld>
            <a:endParaRPr lang="en-GB"/>
          </a:p>
        </p:txBody>
      </p:sp>
    </p:spTree>
    <p:extLst>
      <p:ext uri="{BB962C8B-B14F-4D97-AF65-F5344CB8AC3E}">
        <p14:creationId xmlns:p14="http://schemas.microsoft.com/office/powerpoint/2010/main" val="2037734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Porous composite</a:t>
            </a:r>
            <a:r>
              <a:rPr lang="en-GB" baseline="0" dirty="0" smtClean="0"/>
              <a:t> and dense membrane</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9</a:t>
            </a:fld>
            <a:endParaRPr lang="en-GB"/>
          </a:p>
        </p:txBody>
      </p:sp>
    </p:spTree>
    <p:extLst>
      <p:ext uri="{BB962C8B-B14F-4D97-AF65-F5344CB8AC3E}">
        <p14:creationId xmlns:p14="http://schemas.microsoft.com/office/powerpoint/2010/main" val="2657802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Inorganic</a:t>
            </a:r>
            <a:r>
              <a:rPr lang="en-GB" baseline="0" dirty="0" smtClean="0"/>
              <a:t> membrane possess a lot of advantages </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10</a:t>
            </a:fld>
            <a:endParaRPr lang="en-GB"/>
          </a:p>
        </p:txBody>
      </p:sp>
    </p:spTree>
    <p:extLst>
      <p:ext uri="{BB962C8B-B14F-4D97-AF65-F5344CB8AC3E}">
        <p14:creationId xmlns:p14="http://schemas.microsoft.com/office/powerpoint/2010/main" val="2310139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11</a:t>
            </a:fld>
            <a:endParaRPr lang="en-GB"/>
          </a:p>
        </p:txBody>
      </p:sp>
    </p:spTree>
    <p:extLst>
      <p:ext uri="{BB962C8B-B14F-4D97-AF65-F5344CB8AC3E}">
        <p14:creationId xmlns:p14="http://schemas.microsoft.com/office/powerpoint/2010/main" val="3589451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four carrier gas use for the experiment include: Helium, Argon, Carbon dioxide, Nitrogen</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12</a:t>
            </a:fld>
            <a:endParaRPr lang="en-GB"/>
          </a:p>
        </p:txBody>
      </p:sp>
    </p:spTree>
    <p:extLst>
      <p:ext uri="{BB962C8B-B14F-4D97-AF65-F5344CB8AC3E}">
        <p14:creationId xmlns:p14="http://schemas.microsoft.com/office/powerpoint/2010/main" val="3156110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Schematic</a:t>
            </a:r>
            <a:r>
              <a:rPr lang="en-GB" baseline="0" dirty="0" smtClean="0"/>
              <a:t> diagram of ceramic membrane preparation</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15</a:t>
            </a:fld>
            <a:endParaRPr lang="en-GB"/>
          </a:p>
        </p:txBody>
      </p:sp>
    </p:spTree>
    <p:extLst>
      <p:ext uri="{BB962C8B-B14F-4D97-AF65-F5344CB8AC3E}">
        <p14:creationId xmlns:p14="http://schemas.microsoft.com/office/powerpoint/2010/main" val="1055672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LIQUID NITROGEN ADSORPTION OF MESOPOROUS</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16</a:t>
            </a:fld>
            <a:endParaRPr lang="en-GB"/>
          </a:p>
        </p:txBody>
      </p:sp>
    </p:spTree>
    <p:extLst>
      <p:ext uri="{BB962C8B-B14F-4D97-AF65-F5344CB8AC3E}">
        <p14:creationId xmlns:p14="http://schemas.microsoft.com/office/powerpoint/2010/main" val="494899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a:t>
            </a:r>
            <a:endParaRPr lang="en-GB" dirty="0"/>
          </a:p>
        </p:txBody>
      </p:sp>
      <p:sp>
        <p:nvSpPr>
          <p:cNvPr id="4" name="Slide Number Placeholder 3"/>
          <p:cNvSpPr>
            <a:spLocks noGrp="1"/>
          </p:cNvSpPr>
          <p:nvPr>
            <p:ph type="sldNum" sz="quarter" idx="10"/>
          </p:nvPr>
        </p:nvSpPr>
        <p:spPr/>
        <p:txBody>
          <a:bodyPr/>
          <a:lstStyle/>
          <a:p>
            <a:fld id="{A6A5153B-3751-4308-A7B9-5FA0A8AC5023}" type="slidenum">
              <a:rPr lang="en-GB" smtClean="0"/>
              <a:t>22</a:t>
            </a:fld>
            <a:endParaRPr lang="en-GB"/>
          </a:p>
        </p:txBody>
      </p:sp>
    </p:spTree>
    <p:extLst>
      <p:ext uri="{BB962C8B-B14F-4D97-AF65-F5344CB8AC3E}">
        <p14:creationId xmlns:p14="http://schemas.microsoft.com/office/powerpoint/2010/main" val="25480990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6D2077"/>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5" name="Picture 4" descr="RGU Riverside Logo White Reverse AW.png"/>
          <p:cNvPicPr>
            <a:picLocks noChangeAspect="1"/>
          </p:cNvPicPr>
          <p:nvPr/>
        </p:nvPicPr>
        <p:blipFill>
          <a:blip r:embed="rId2" cstate="print"/>
          <a:stretch>
            <a:fillRect/>
          </a:stretch>
        </p:blipFill>
        <p:spPr>
          <a:xfrm>
            <a:off x="450003" y="450000"/>
            <a:ext cx="3926472" cy="713477"/>
          </a:xfrm>
          <a:prstGeom prst="rect">
            <a:avLst/>
          </a:prstGeom>
        </p:spPr>
      </p:pic>
    </p:spTree>
    <p:extLst>
      <p:ext uri="{BB962C8B-B14F-4D97-AF65-F5344CB8AC3E}">
        <p14:creationId xmlns:p14="http://schemas.microsoft.com/office/powerpoint/2010/main" val="3142446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04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Rectangle 3"/>
          <p:cNvSpPr/>
          <p:nvPr/>
        </p:nvSpPr>
        <p:spPr>
          <a:xfrm>
            <a:off x="0" y="928670"/>
            <a:ext cx="9144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70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2015/10/14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413051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516898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2015/10/14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097834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2015/10/14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3656035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D2077"/>
        </a:solidFill>
        <a:effectLst/>
      </p:bgPr>
    </p:bg>
    <p:spTree>
      <p:nvGrpSpPr>
        <p:cNvPr id="1" name=""/>
        <p:cNvGrpSpPr/>
        <p:nvPr/>
      </p:nvGrpSpPr>
      <p:grpSpPr>
        <a:xfrm>
          <a:off x="0" y="0"/>
          <a:ext cx="0" cy="0"/>
          <a:chOff x="0" y="0"/>
          <a:chExt cx="0" cy="0"/>
        </a:xfrm>
      </p:grpSpPr>
      <p:sp>
        <p:nvSpPr>
          <p:cNvPr id="6" name="Rectangle 5"/>
          <p:cNvSpPr/>
          <p:nvPr/>
        </p:nvSpPr>
        <p:spPr>
          <a:xfrm>
            <a:off x="0" y="928670"/>
            <a:ext cx="9144000" cy="50006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5" name="Picture 4" descr="RGU Riverside wave.jpg"/>
          <p:cNvPicPr>
            <a:picLocks noChangeAspect="1"/>
          </p:cNvPicPr>
          <p:nvPr/>
        </p:nvPicPr>
        <p:blipFill>
          <a:blip r:embed="rId5" cstate="print"/>
          <a:stretch>
            <a:fillRect/>
          </a:stretch>
        </p:blipFill>
        <p:spPr>
          <a:xfrm>
            <a:off x="216000" y="1857364"/>
            <a:ext cx="8712000" cy="2807620"/>
          </a:xfrm>
          <a:prstGeom prst="rect">
            <a:avLst/>
          </a:prstGeom>
        </p:spPr>
      </p:pic>
      <p:sp>
        <p:nvSpPr>
          <p:cNvPr id="2" name="Title Placeholder 1"/>
          <p:cNvSpPr>
            <a:spLocks noGrp="1"/>
          </p:cNvSpPr>
          <p:nvPr>
            <p:ph type="title"/>
          </p:nvPr>
        </p:nvSpPr>
        <p:spPr>
          <a:xfrm>
            <a:off x="457200" y="1174459"/>
            <a:ext cx="8229600" cy="140934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709644"/>
            <a:ext cx="8229600" cy="3036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descr="RGU Riverside Logo White Reverse AW.png"/>
          <p:cNvPicPr>
            <a:picLocks noChangeAspect="1"/>
          </p:cNvPicPr>
          <p:nvPr/>
        </p:nvPicPr>
        <p:blipFill>
          <a:blip r:embed="rId6" cstate="print"/>
          <a:stretch>
            <a:fillRect/>
          </a:stretch>
        </p:blipFill>
        <p:spPr>
          <a:xfrm>
            <a:off x="6357950" y="6174294"/>
            <a:ext cx="2571768" cy="467315"/>
          </a:xfrm>
          <a:prstGeom prst="rect">
            <a:avLst/>
          </a:prstGeom>
        </p:spPr>
      </p:pic>
    </p:spTree>
    <p:extLst>
      <p:ext uri="{BB962C8B-B14F-4D97-AF65-F5344CB8AC3E}">
        <p14:creationId xmlns:p14="http://schemas.microsoft.com/office/powerpoint/2010/main" val="421092174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2015/10/14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4039044635"/>
      </p:ext>
    </p:extLst>
  </p:cSld>
  <p:clrMap bg1="dk2" tx1="lt1" bg2="dk1"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5.xml"/><Relationship Id="rId5" Type="http://schemas.openxmlformats.org/officeDocument/2006/relationships/image" Target="../media/image4.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5.xml"/><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image" Target="../media/image30.jpeg"/><Relationship Id="rId5" Type="http://schemas.openxmlformats.org/officeDocument/2006/relationships/image" Target="../media/image29.wmf"/><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20.xml"/><Relationship Id="rId5" Type="http://schemas.openxmlformats.org/officeDocument/2006/relationships/image" Target="../media/image33.tiff"/><Relationship Id="rId4" Type="http://schemas.openxmlformats.org/officeDocument/2006/relationships/image" Target="../media/image3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1.xml"/><Relationship Id="rId5" Type="http://schemas.openxmlformats.org/officeDocument/2006/relationships/image" Target="../media/image34.png"/><Relationship Id="rId4" Type="http://schemas.openxmlformats.org/officeDocument/2006/relationships/chart" Target="../charts/char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1621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260648"/>
            <a:ext cx="7128792" cy="461665"/>
          </a:xfrm>
          <a:prstGeom prst="rect">
            <a:avLst/>
          </a:prstGeom>
          <a:noFill/>
        </p:spPr>
        <p:txBody>
          <a:bodyPr wrap="squar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ADVANTAGES OF </a:t>
            </a:r>
            <a:r>
              <a:rPr lang="en-GB" sz="2400" dirty="0">
                <a:solidFill>
                  <a:schemeClr val="bg1"/>
                </a:solidFill>
                <a:latin typeface="Times New Roman" panose="02020603050405020304" pitchFamily="18" charset="0"/>
                <a:cs typeface="Times New Roman" panose="02020603050405020304" pitchFamily="18" charset="0"/>
              </a:rPr>
              <a:t>AN ENHANCED MEMBRANE </a:t>
            </a:r>
          </a:p>
        </p:txBody>
      </p:sp>
      <p:sp>
        <p:nvSpPr>
          <p:cNvPr id="5" name="Rectangle 4"/>
          <p:cNvSpPr/>
          <p:nvPr/>
        </p:nvSpPr>
        <p:spPr>
          <a:xfrm>
            <a:off x="101270" y="1099430"/>
            <a:ext cx="8935226" cy="4524315"/>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lnSpc>
                <a:spcPct val="150000"/>
              </a:lnSpc>
              <a:buFont typeface="Wingdings" pitchFamily="2" charset="2"/>
              <a:buChar char="§"/>
            </a:pPr>
            <a:r>
              <a:rPr lang="en-GB" sz="2400" dirty="0">
                <a:latin typeface="Times New Roman" panose="02020603050405020304" pitchFamily="18" charset="0"/>
                <a:cs typeface="Times New Roman" panose="02020603050405020304" pitchFamily="18" charset="0"/>
              </a:rPr>
              <a:t>High thermal </a:t>
            </a:r>
            <a:r>
              <a:rPr lang="en-GB" sz="2400" dirty="0" smtClean="0">
                <a:latin typeface="Times New Roman" panose="02020603050405020304" pitchFamily="18" charset="0"/>
                <a:cs typeface="Times New Roman" panose="02020603050405020304" pitchFamily="18" charset="0"/>
              </a:rPr>
              <a:t>stability </a:t>
            </a:r>
          </a:p>
          <a:p>
            <a:pPr marL="285750" indent="-285750">
              <a:lnSpc>
                <a:spcPct val="150000"/>
              </a:lnSpc>
              <a:buFont typeface="Wingdings" pitchFamily="2" charset="2"/>
              <a:buChar char="§"/>
            </a:pPr>
            <a:r>
              <a:rPr lang="en-GB" sz="2400" dirty="0">
                <a:latin typeface="Times New Roman" panose="02020603050405020304" pitchFamily="18" charset="0"/>
                <a:cs typeface="Times New Roman" panose="02020603050405020304" pitchFamily="18" charset="0"/>
              </a:rPr>
              <a:t>M</a:t>
            </a:r>
            <a:r>
              <a:rPr lang="en-GB" sz="2400" dirty="0" smtClean="0">
                <a:latin typeface="Times New Roman" panose="02020603050405020304" pitchFamily="18" charset="0"/>
                <a:cs typeface="Times New Roman" panose="02020603050405020304" pitchFamily="18" charset="0"/>
              </a:rPr>
              <a:t>echanical strength </a:t>
            </a:r>
          </a:p>
          <a:p>
            <a:pPr marL="285750" indent="-285750">
              <a:lnSpc>
                <a:spcPct val="150000"/>
              </a:lnSpc>
              <a:buFont typeface="Wingdings" pitchFamily="2" charset="2"/>
              <a:buChar char="§"/>
            </a:pPr>
            <a:r>
              <a:rPr lang="en-GB" sz="2400" dirty="0">
                <a:latin typeface="Times New Roman" panose="02020603050405020304" pitchFamily="18" charset="0"/>
                <a:cs typeface="Times New Roman" panose="02020603050405020304" pitchFamily="18" charset="0"/>
              </a:rPr>
              <a:t>C</a:t>
            </a:r>
            <a:r>
              <a:rPr lang="en-GB" sz="2400" dirty="0" smtClean="0">
                <a:latin typeface="Times New Roman" panose="02020603050405020304" pitchFamily="18" charset="0"/>
                <a:cs typeface="Times New Roman" panose="02020603050405020304" pitchFamily="18" charset="0"/>
              </a:rPr>
              <a:t>hemical stability</a:t>
            </a:r>
          </a:p>
          <a:p>
            <a:pPr marL="285750" indent="-285750">
              <a:lnSpc>
                <a:spcPct val="150000"/>
              </a:lnSpc>
              <a:buFont typeface="Wingdings" pitchFamily="2" charset="2"/>
              <a:buChar char="§"/>
            </a:pPr>
            <a:r>
              <a:rPr lang="en-GB" sz="2400" dirty="0">
                <a:latin typeface="Times New Roman" panose="02020603050405020304" pitchFamily="18" charset="0"/>
                <a:cs typeface="Times New Roman" panose="02020603050405020304" pitchFamily="18" charset="0"/>
              </a:rPr>
              <a:t>T</a:t>
            </a:r>
            <a:r>
              <a:rPr lang="en-GB" sz="2400" dirty="0" smtClean="0">
                <a:latin typeface="Times New Roman" panose="02020603050405020304" pitchFamily="18" charset="0"/>
                <a:cs typeface="Times New Roman" panose="02020603050405020304" pitchFamily="18" charset="0"/>
              </a:rPr>
              <a:t>hey </a:t>
            </a:r>
            <a:r>
              <a:rPr lang="en-GB" sz="2400" dirty="0">
                <a:latin typeface="Times New Roman" panose="02020603050405020304" pitchFamily="18" charset="0"/>
                <a:cs typeface="Times New Roman" panose="02020603050405020304" pitchFamily="18" charset="0"/>
              </a:rPr>
              <a:t>allow heterogeneous catalyst </a:t>
            </a:r>
            <a:endParaRPr lang="en-GB" sz="2400" dirty="0" smtClean="0">
              <a:latin typeface="Times New Roman" panose="02020603050405020304" pitchFamily="18" charset="0"/>
              <a:cs typeface="Times New Roman" panose="02020603050405020304" pitchFamily="18" charset="0"/>
            </a:endParaRPr>
          </a:p>
          <a:p>
            <a:pPr>
              <a:lnSpc>
                <a:spcPct val="150000"/>
              </a:lnSpc>
            </a:pPr>
            <a:r>
              <a:rPr lang="en-GB" sz="2400" dirty="0" smtClean="0">
                <a:latin typeface="Times New Roman" panose="02020603050405020304" pitchFamily="18" charset="0"/>
                <a:cs typeface="Times New Roman" panose="02020603050405020304" pitchFamily="18" charset="0"/>
              </a:rPr>
              <a:t>to </a:t>
            </a:r>
            <a:r>
              <a:rPr lang="en-GB" sz="2400" dirty="0">
                <a:latin typeface="Times New Roman" panose="02020603050405020304" pitchFamily="18" charset="0"/>
                <a:cs typeface="Times New Roman" panose="02020603050405020304" pitchFamily="18" charset="0"/>
              </a:rPr>
              <a:t>be deposited easily on the </a:t>
            </a:r>
            <a:r>
              <a:rPr lang="en-GB" sz="2400" dirty="0" smtClean="0">
                <a:latin typeface="Times New Roman" panose="02020603050405020304" pitchFamily="18" charset="0"/>
                <a:cs typeface="Times New Roman" panose="02020603050405020304" pitchFamily="18" charset="0"/>
              </a:rPr>
              <a:t>surface. </a:t>
            </a:r>
          </a:p>
          <a:p>
            <a:pPr marL="285750" indent="-285750">
              <a:lnSpc>
                <a:spcPct val="150000"/>
              </a:lnSpc>
              <a:buFont typeface="Wingdings" pitchFamily="2" charset="2"/>
              <a:buChar char="§"/>
            </a:pPr>
            <a:r>
              <a:rPr lang="en-GB" sz="2400" dirty="0">
                <a:latin typeface="Times New Roman" panose="02020603050405020304" pitchFamily="18" charset="0"/>
                <a:cs typeface="Times New Roman" panose="02020603050405020304" pitchFamily="18" charset="0"/>
              </a:rPr>
              <a:t>I</a:t>
            </a:r>
            <a:r>
              <a:rPr lang="en-GB" sz="2400" dirty="0" smtClean="0">
                <a:latin typeface="Times New Roman" panose="02020603050405020304" pitchFamily="18" charset="0"/>
                <a:cs typeface="Times New Roman" panose="02020603050405020304" pitchFamily="18" charset="0"/>
              </a:rPr>
              <a:t>ncrease </a:t>
            </a:r>
            <a:r>
              <a:rPr lang="en-GB" sz="2400" dirty="0">
                <a:latin typeface="Times New Roman" panose="02020603050405020304" pitchFamily="18" charset="0"/>
                <a:cs typeface="Times New Roman" panose="02020603050405020304" pitchFamily="18" charset="0"/>
              </a:rPr>
              <a:t>in yield of product</a:t>
            </a:r>
            <a:r>
              <a:rPr lang="en-GB" sz="2400" dirty="0" smtClean="0">
                <a:latin typeface="Times New Roman" panose="02020603050405020304" pitchFamily="18" charset="0"/>
                <a:cs typeface="Times New Roman" panose="02020603050405020304" pitchFamily="18" charset="0"/>
              </a:rPr>
              <a:t>.</a:t>
            </a:r>
          </a:p>
          <a:p>
            <a:pPr marL="285750" indent="-285750">
              <a:lnSpc>
                <a:spcPct val="150000"/>
              </a:lnSpc>
              <a:buFont typeface="Wingdings" pitchFamily="2" charset="2"/>
              <a:buChar char="§"/>
            </a:pPr>
            <a:r>
              <a:rPr lang="en-GB" sz="2400" dirty="0" smtClean="0">
                <a:latin typeface="Times New Roman" panose="02020603050405020304" pitchFamily="18" charset="0"/>
                <a:cs typeface="Times New Roman" panose="02020603050405020304" pitchFamily="18" charset="0"/>
              </a:rPr>
              <a:t>Cost effective</a:t>
            </a:r>
          </a:p>
          <a:p>
            <a:pPr marL="285750" indent="-285750">
              <a:lnSpc>
                <a:spcPct val="150000"/>
              </a:lnSpc>
              <a:buFont typeface="Wingdings" pitchFamily="2" charset="2"/>
              <a:buChar char="§"/>
            </a:pPr>
            <a:r>
              <a:rPr lang="en-GB" sz="2400" dirty="0" smtClean="0">
                <a:latin typeface="Times New Roman" panose="02020603050405020304" pitchFamily="18" charset="0"/>
                <a:cs typeface="Times New Roman" panose="02020603050405020304" pitchFamily="18" charset="0"/>
              </a:rPr>
              <a:t>Long service life </a:t>
            </a:r>
            <a:endParaRPr lang="en-GB"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8174875" y="491871"/>
            <a:ext cx="861621" cy="338554"/>
          </a:xfrm>
          <a:prstGeom prst="rect">
            <a:avLst/>
          </a:prstGeom>
          <a:noFill/>
        </p:spPr>
        <p:txBody>
          <a:bodyPr wrap="square" rtlCol="0">
            <a:spAutoFit/>
          </a:bodyPr>
          <a:lstStyle/>
          <a:p>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rPr>
              <a:t>8</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4692223" y="5270744"/>
            <a:ext cx="4371197"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8: Pictorial diagram of a porous membrane</a:t>
            </a:r>
            <a:endParaRPr lang="en-GB" sz="16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877821" y="4901412"/>
            <a:ext cx="2240998" cy="369332"/>
          </a:xfrm>
          <a:prstGeom prst="rect">
            <a:avLst/>
          </a:prstGeom>
          <a:noFill/>
        </p:spPr>
        <p:txBody>
          <a:bodyPr wrap="none" rtlCol="0">
            <a:spAutoFit/>
          </a:bodyPr>
          <a:lstStyle/>
          <a:p>
            <a:r>
              <a:rPr lang="en-GB" b="1" dirty="0" smtClean="0">
                <a:latin typeface="Times New Roman" panose="02020603050405020304" pitchFamily="18" charset="0"/>
                <a:cs typeface="Times New Roman" panose="02020603050405020304" pitchFamily="18" charset="0"/>
              </a:rPr>
              <a:t>Ceramic porous core</a:t>
            </a:r>
            <a:endParaRPr lang="en-GB"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6632652" y="1037485"/>
            <a:ext cx="2246928" cy="369332"/>
          </a:xfrm>
          <a:prstGeom prst="rect">
            <a:avLst/>
          </a:prstGeom>
          <a:noFill/>
        </p:spPr>
        <p:txBody>
          <a:bodyPr wrap="square" rtlCol="0">
            <a:spAutoFit/>
          </a:bodyPr>
          <a:lstStyle/>
          <a:p>
            <a:r>
              <a:rPr lang="en-GB" b="1" dirty="0" smtClean="0">
                <a:latin typeface="Times New Roman" panose="02020603050405020304" pitchFamily="18" charset="0"/>
                <a:cs typeface="Times New Roman" panose="02020603050405020304" pitchFamily="18" charset="0"/>
              </a:rPr>
              <a:t>Reactor housing</a:t>
            </a:r>
            <a:endParaRPr lang="en-GB" b="1" dirty="0">
              <a:latin typeface="Times New Roman" panose="02020603050405020304" pitchFamily="18" charset="0"/>
              <a:cs typeface="Times New Roman" panose="02020603050405020304" pitchFamily="18" charset="0"/>
            </a:endParaRPr>
          </a:p>
        </p:txBody>
      </p:sp>
      <p:pic>
        <p:nvPicPr>
          <p:cNvPr id="28" name="Picture 2" descr="G:\membrane por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5279249" y="1293296"/>
            <a:ext cx="3469146" cy="3731516"/>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Arrow Connector 29"/>
          <p:cNvCxnSpPr/>
          <p:nvPr/>
        </p:nvCxnSpPr>
        <p:spPr>
          <a:xfrm>
            <a:off x="7493518" y="1553645"/>
            <a:ext cx="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7013822" y="1313940"/>
            <a:ext cx="185814" cy="4581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flipV="1">
            <a:off x="7308304" y="3361587"/>
            <a:ext cx="900101" cy="166547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9" name="Straight Arrow Connector 8"/>
          <p:cNvCxnSpPr>
            <a:stCxn id="10" idx="0"/>
          </p:cNvCxnSpPr>
          <p:nvPr/>
        </p:nvCxnSpPr>
        <p:spPr>
          <a:xfrm flipV="1">
            <a:off x="4843959" y="3501008"/>
            <a:ext cx="1600249" cy="10485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4568883" y="4549592"/>
            <a:ext cx="550151"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Seal</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16066410"/>
      </p:ext>
    </p:extLst>
  </p:cSld>
  <p:clrMapOvr>
    <a:masterClrMapping/>
  </p:clrMapOvr>
  <mc:AlternateContent xmlns:mc="http://schemas.openxmlformats.org/markup-compatibility/2006" xmlns:p14="http://schemas.microsoft.com/office/powerpoint/2010/main">
    <mc:Choice Requires="p14">
      <p:transition spd="slow" p14:dur="1200" advTm="34066">
        <p:dissolve/>
      </p:transition>
    </mc:Choice>
    <mc:Fallback xmlns="">
      <p:transition spd="slow" advTm="34066">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61148"/>
            <a:ext cx="9144000" cy="6617196"/>
          </a:xfrm>
          <a:prstGeom prst="rect">
            <a:avLst/>
          </a:prstGeom>
        </p:spPr>
        <p:txBody>
          <a:bodyPr wrap="square">
            <a:spAutoFit/>
          </a:bodyPr>
          <a:lstStyle/>
          <a:p>
            <a:endParaRPr lang="en-GB" sz="2800" dirty="0" smtClean="0"/>
          </a:p>
          <a:p>
            <a:pPr marL="457200" indent="-457200">
              <a:buFont typeface="Arial" pitchFamily="34" charset="0"/>
              <a:buChar char="•"/>
            </a:pPr>
            <a:r>
              <a:rPr lang="en-GB" sz="2000" dirty="0" smtClean="0">
                <a:latin typeface="Times New Roman" panose="02020603050405020304" pitchFamily="18" charset="0"/>
                <a:cs typeface="Times New Roman" panose="02020603050405020304" pitchFamily="18" charset="0"/>
              </a:rPr>
              <a:t>To characterise resin and ceramic membrane pore size distribution using  scanning electron microscopy. </a:t>
            </a:r>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000" dirty="0">
                <a:latin typeface="Times New Roman" panose="02020603050405020304" pitchFamily="18" charset="0"/>
                <a:cs typeface="Times New Roman" panose="02020603050405020304" pitchFamily="18" charset="0"/>
              </a:rPr>
              <a:t>T</a:t>
            </a:r>
            <a:r>
              <a:rPr lang="en-GB" sz="2000" dirty="0" smtClean="0">
                <a:latin typeface="Times New Roman" panose="02020603050405020304" pitchFamily="18" charset="0"/>
                <a:cs typeface="Times New Roman" panose="02020603050405020304" pitchFamily="18" charset="0"/>
              </a:rPr>
              <a:t>ransport properties </a:t>
            </a:r>
            <a:r>
              <a:rPr lang="en-GB" sz="2000" dirty="0">
                <a:latin typeface="Times New Roman" panose="02020603050405020304" pitchFamily="18" charset="0"/>
                <a:cs typeface="Times New Roman" panose="02020603050405020304" pitchFamily="18" charset="0"/>
              </a:rPr>
              <a:t>of the </a:t>
            </a:r>
            <a:r>
              <a:rPr lang="en-GB" sz="2000" dirty="0" smtClean="0">
                <a:latin typeface="Times New Roman" panose="02020603050405020304" pitchFamily="18" charset="0"/>
                <a:cs typeface="Times New Roman" panose="02020603050405020304" pitchFamily="18" charset="0"/>
              </a:rPr>
              <a:t>inorganic composite  ceramic </a:t>
            </a:r>
            <a:r>
              <a:rPr lang="en-GB" sz="2000" dirty="0">
                <a:latin typeface="Times New Roman" panose="02020603050405020304" pitchFamily="18" charset="0"/>
                <a:cs typeface="Times New Roman" panose="02020603050405020304" pitchFamily="18" charset="0"/>
              </a:rPr>
              <a:t>membrane with carrier </a:t>
            </a:r>
            <a:r>
              <a:rPr lang="en-GB" sz="2000" dirty="0" smtClean="0">
                <a:latin typeface="Times New Roman" panose="02020603050405020304" pitchFamily="18" charset="0"/>
                <a:cs typeface="Times New Roman" panose="02020603050405020304" pitchFamily="18" charset="0"/>
              </a:rPr>
              <a:t>gases use </a:t>
            </a:r>
            <a:r>
              <a:rPr lang="en-GB" sz="2000" dirty="0">
                <a:latin typeface="Times New Roman" panose="02020603050405020304" pitchFamily="18" charset="0"/>
                <a:cs typeface="Times New Roman" panose="02020603050405020304" pitchFamily="18" charset="0"/>
              </a:rPr>
              <a:t>for </a:t>
            </a:r>
            <a:r>
              <a:rPr lang="en-GB" sz="2000" dirty="0" smtClean="0">
                <a:latin typeface="Times New Roman" panose="02020603050405020304" pitchFamily="18" charset="0"/>
                <a:cs typeface="Times New Roman" panose="02020603050405020304" pitchFamily="18" charset="0"/>
              </a:rPr>
              <a:t>ethyl lactate separation.</a:t>
            </a:r>
          </a:p>
          <a:p>
            <a:pPr marL="457200" indent="-457200">
              <a:buFont typeface="Arial" pitchFamily="34" charset="0"/>
              <a:buChar char="•"/>
            </a:pPr>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000" dirty="0" smtClean="0">
                <a:latin typeface="Times New Roman" panose="02020603050405020304" pitchFamily="18" charset="0"/>
                <a:cs typeface="Times New Roman" panose="02020603050405020304" pitchFamily="18" charset="0"/>
              </a:rPr>
              <a:t>To determine the surface area and pore diameter of a mesoporous membrane</a:t>
            </a:r>
            <a:r>
              <a:rPr lang="en-GB" sz="2000" dirty="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using liquid nitrogen adsorption.</a:t>
            </a:r>
          </a:p>
          <a:p>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000" dirty="0" smtClean="0">
                <a:latin typeface="Times New Roman" panose="02020603050405020304" pitchFamily="18" charset="0"/>
                <a:cs typeface="Times New Roman" panose="02020603050405020304" pitchFamily="18" charset="0"/>
              </a:rPr>
              <a:t>To carry out batch process esterification of lactic acid and ethanol and analysed the product using gas chromatograph-mass spectrometer.</a:t>
            </a:r>
          </a:p>
          <a:p>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r>
              <a:rPr lang="en-GB" sz="2000" dirty="0" smtClean="0">
                <a:latin typeface="Times New Roman" panose="02020603050405020304" pitchFamily="18" charset="0"/>
                <a:cs typeface="Times New Roman" panose="02020603050405020304" pitchFamily="18" charset="0"/>
              </a:rPr>
              <a:t>Compare the BET surface area and BJH pore diameter results of the 1</a:t>
            </a:r>
            <a:r>
              <a:rPr lang="en-GB" sz="2000" baseline="30000" dirty="0" smtClean="0">
                <a:latin typeface="Times New Roman" panose="02020603050405020304" pitchFamily="18" charset="0"/>
                <a:cs typeface="Times New Roman" panose="02020603050405020304" pitchFamily="18" charset="0"/>
              </a:rPr>
              <a:t>st</a:t>
            </a:r>
            <a:r>
              <a:rPr lang="en-GB" sz="2000" dirty="0" smtClean="0">
                <a:latin typeface="Times New Roman" panose="02020603050405020304" pitchFamily="18" charset="0"/>
                <a:cs typeface="Times New Roman" panose="02020603050405020304" pitchFamily="18" charset="0"/>
              </a:rPr>
              <a:t> and 2</a:t>
            </a:r>
            <a:r>
              <a:rPr lang="en-GB" sz="2000" baseline="30000" dirty="0" smtClean="0">
                <a:latin typeface="Times New Roman" panose="02020603050405020304" pitchFamily="18" charset="0"/>
                <a:cs typeface="Times New Roman" panose="02020603050405020304" pitchFamily="18" charset="0"/>
              </a:rPr>
              <a:t>nd</a:t>
            </a:r>
            <a:r>
              <a:rPr lang="en-GB" sz="2000" dirty="0" smtClean="0">
                <a:latin typeface="Times New Roman" panose="02020603050405020304" pitchFamily="18" charset="0"/>
                <a:cs typeface="Times New Roman" panose="02020603050405020304" pitchFamily="18" charset="0"/>
              </a:rPr>
              <a:t> dip-coated membranes. </a:t>
            </a:r>
          </a:p>
          <a:p>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sz="2000" dirty="0" smtClean="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pPr marL="457200" indent="-457200">
              <a:buFont typeface="Arial" pitchFamily="34" charset="0"/>
              <a:buChar char="•"/>
            </a:pPr>
            <a:endParaRPr lang="en-GB" dirty="0" smtClean="0"/>
          </a:p>
          <a:p>
            <a:endParaRPr lang="en-GB" dirty="0"/>
          </a:p>
        </p:txBody>
      </p:sp>
      <p:sp>
        <p:nvSpPr>
          <p:cNvPr id="6" name="TextBox 5"/>
          <p:cNvSpPr txBox="1"/>
          <p:nvPr/>
        </p:nvSpPr>
        <p:spPr>
          <a:xfrm>
            <a:off x="8174875" y="491871"/>
            <a:ext cx="861621" cy="338554"/>
          </a:xfrm>
          <a:prstGeom prst="rect">
            <a:avLst/>
          </a:prstGeom>
          <a:noFill/>
        </p:spPr>
        <p:txBody>
          <a:bodyPr wrap="square" rtlCol="0">
            <a:spAutoFit/>
          </a:bodyPr>
          <a:lstStyle/>
          <a:p>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rPr>
              <a:t>9</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2699792" y="199483"/>
            <a:ext cx="2684774" cy="584775"/>
          </a:xfrm>
          <a:prstGeom prst="rect">
            <a:avLst/>
          </a:prstGeom>
          <a:noFill/>
        </p:spPr>
        <p:txBody>
          <a:bodyPr wrap="none" rtlCol="0">
            <a:spAutoFit/>
          </a:bodyPr>
          <a:lstStyle/>
          <a:p>
            <a:r>
              <a:rPr lang="en-GB" sz="3200" dirty="0" smtClean="0">
                <a:solidFill>
                  <a:schemeClr val="bg1"/>
                </a:solidFill>
                <a:latin typeface="Times New Roman" panose="02020603050405020304" pitchFamily="18" charset="0"/>
                <a:cs typeface="Times New Roman" panose="02020603050405020304" pitchFamily="18" charset="0"/>
              </a:rPr>
              <a:t>INNOVATION</a:t>
            </a:r>
            <a:endParaRPr lang="en-GB" sz="3200" dirty="0">
              <a:solidFill>
                <a:schemeClr val="bg1"/>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02612802"/>
      </p:ext>
    </p:extLst>
  </p:cSld>
  <p:clrMapOvr>
    <a:masterClrMapping/>
  </p:clrMapOvr>
  <mc:AlternateContent xmlns:mc="http://schemas.openxmlformats.org/markup-compatibility/2006" xmlns:p14="http://schemas.microsoft.com/office/powerpoint/2010/main">
    <mc:Choice Requires="p14">
      <p:transition spd="slow" p14:dur="1400" advTm="183">
        <p14:ripple/>
      </p:transition>
    </mc:Choice>
    <mc:Fallback xmlns="">
      <p:transition spd="slow" advTm="183">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52985" y="0"/>
            <a:ext cx="861621"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10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Rectangle 2"/>
          <p:cNvSpPr/>
          <p:nvPr/>
        </p:nvSpPr>
        <p:spPr>
          <a:xfrm>
            <a:off x="58783" y="5176241"/>
            <a:ext cx="3999533" cy="73866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GB" sz="1400" dirty="0">
                <a:latin typeface="Times New Roman" panose="02020603050405020304" pitchFamily="18" charset="0"/>
                <a:cs typeface="Times New Roman" panose="02020603050405020304" pitchFamily="18" charset="0"/>
              </a:rPr>
              <a:t>The four carrier </a:t>
            </a:r>
            <a:r>
              <a:rPr lang="en-GB" sz="1400" dirty="0" smtClean="0">
                <a:latin typeface="Times New Roman" panose="02020603050405020304" pitchFamily="18" charset="0"/>
                <a:cs typeface="Times New Roman" panose="02020603050405020304" pitchFamily="18" charset="0"/>
              </a:rPr>
              <a:t>gases used </a:t>
            </a:r>
            <a:r>
              <a:rPr lang="en-GB" sz="1400" dirty="0">
                <a:latin typeface="Times New Roman" panose="02020603050405020304" pitchFamily="18" charset="0"/>
                <a:cs typeface="Times New Roman" panose="02020603050405020304" pitchFamily="18" charset="0"/>
              </a:rPr>
              <a:t>for the experiment include: </a:t>
            </a:r>
            <a:r>
              <a:rPr lang="en-GB" sz="1400" dirty="0" smtClean="0">
                <a:latin typeface="Times New Roman" panose="02020603050405020304" pitchFamily="18" charset="0"/>
                <a:cs typeface="Times New Roman" panose="02020603050405020304" pitchFamily="18" charset="0"/>
              </a:rPr>
              <a:t>Helium (He), Argon (Ar), </a:t>
            </a:r>
            <a:r>
              <a:rPr lang="en-GB" sz="1400" dirty="0">
                <a:latin typeface="Times New Roman" panose="02020603050405020304" pitchFamily="18" charset="0"/>
                <a:cs typeface="Times New Roman" panose="02020603050405020304" pitchFamily="18" charset="0"/>
              </a:rPr>
              <a:t>Carbon </a:t>
            </a:r>
            <a:r>
              <a:rPr lang="en-GB" sz="1400" dirty="0" smtClean="0">
                <a:latin typeface="Times New Roman" panose="02020603050405020304" pitchFamily="18" charset="0"/>
                <a:cs typeface="Times New Roman" panose="02020603050405020304" pitchFamily="18" charset="0"/>
              </a:rPr>
              <a:t>dioxide (CO</a:t>
            </a:r>
            <a:r>
              <a:rPr lang="en-GB" sz="1400" baseline="-25000" dirty="0" smtClean="0">
                <a:latin typeface="Times New Roman" panose="02020603050405020304" pitchFamily="18" charset="0"/>
                <a:cs typeface="Times New Roman" panose="02020603050405020304" pitchFamily="18" charset="0"/>
              </a:rPr>
              <a:t>2</a:t>
            </a:r>
            <a:r>
              <a:rPr lang="en-GB" sz="1400" dirty="0" smtClean="0">
                <a:latin typeface="Times New Roman" panose="02020603050405020304" pitchFamily="18" charset="0"/>
                <a:cs typeface="Times New Roman" panose="02020603050405020304" pitchFamily="18" charset="0"/>
              </a:rPr>
              <a:t>) and Nitrogen (N</a:t>
            </a:r>
            <a:r>
              <a:rPr lang="en-GB" sz="1400" baseline="-25000" dirty="0" smtClean="0">
                <a:latin typeface="Times New Roman" panose="02020603050405020304" pitchFamily="18" charset="0"/>
                <a:cs typeface="Times New Roman" panose="02020603050405020304" pitchFamily="18" charset="0"/>
              </a:rPr>
              <a:t>2</a:t>
            </a:r>
            <a:r>
              <a:rPr lang="en-GB" sz="1400" dirty="0" smtClean="0">
                <a:latin typeface="Times New Roman" panose="02020603050405020304" pitchFamily="18" charset="0"/>
                <a:cs typeface="Times New Roman" panose="02020603050405020304" pitchFamily="18" charset="0"/>
              </a:rPr>
              <a:t>).</a:t>
            </a:r>
            <a:endParaRPr lang="en-GB" sz="14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372" y="1269198"/>
            <a:ext cx="3938091" cy="359996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1269198"/>
            <a:ext cx="5112568" cy="3381119"/>
          </a:xfrm>
          <a:prstGeom prst="rect">
            <a:avLst/>
          </a:prstGeom>
        </p:spPr>
      </p:pic>
      <p:sp>
        <p:nvSpPr>
          <p:cNvPr id="10" name="TextBox 9"/>
          <p:cNvSpPr txBox="1"/>
          <p:nvPr/>
        </p:nvSpPr>
        <p:spPr>
          <a:xfrm>
            <a:off x="5423138" y="4561382"/>
            <a:ext cx="2863284"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10: Permeation test set-up</a:t>
            </a:r>
            <a:endParaRPr lang="en-GB" sz="1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18223" y="4746081"/>
            <a:ext cx="2810385"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9: Membrane dip-coating</a:t>
            </a:r>
            <a:endParaRPr lang="en-GB" sz="1600" b="1"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2745674" y="169277"/>
            <a:ext cx="3056734" cy="523220"/>
          </a:xfrm>
          <a:prstGeom prst="rect">
            <a:avLst/>
          </a:prstGeom>
          <a:noFill/>
        </p:spPr>
        <p:txBody>
          <a:bodyPr wrap="none" rtlCol="0">
            <a:spAutoFit/>
          </a:bodyPr>
          <a:lstStyle/>
          <a:p>
            <a:r>
              <a:rPr lang="en-GB" sz="2800" dirty="0" smtClean="0">
                <a:solidFill>
                  <a:schemeClr val="bg1"/>
                </a:solidFill>
                <a:latin typeface="Times New Roman" panose="02020603050405020304" pitchFamily="18" charset="0"/>
                <a:cs typeface="Times New Roman" panose="02020603050405020304" pitchFamily="18" charset="0"/>
              </a:rPr>
              <a:t>METHODOLOGY </a:t>
            </a:r>
            <a:endParaRPr lang="en-GB" sz="28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1130437" y="869088"/>
            <a:ext cx="5857694" cy="400110"/>
          </a:xfrm>
          <a:prstGeom prst="rect">
            <a:avLst/>
          </a:prstGeom>
          <a:noFill/>
        </p:spPr>
        <p:txBody>
          <a:bodyPr wrap="none" rtlCol="0">
            <a:spAutoFit/>
          </a:bodyPr>
          <a:lstStyle/>
          <a:p>
            <a:r>
              <a:rPr lang="en-GB" sz="2000" dirty="0" smtClean="0">
                <a:latin typeface="Times New Roman" panose="02020603050405020304" pitchFamily="18" charset="0"/>
                <a:cs typeface="Times New Roman" panose="02020603050405020304" pitchFamily="18" charset="0"/>
              </a:rPr>
              <a:t>Membrane dip-coating and Carrier Gas Permeation test</a:t>
            </a:r>
            <a:endParaRPr lang="en-GB" sz="2000" dirty="0">
              <a:latin typeface="Times New Roman" panose="02020603050405020304" pitchFamily="18" charset="0"/>
              <a:cs typeface="Times New Roman" panose="02020603050405020304" pitchFamily="18" charset="0"/>
            </a:endParaRPr>
          </a:p>
        </p:txBody>
      </p:sp>
      <p:pic>
        <p:nvPicPr>
          <p:cNvPr id="15" name="Picture 14"/>
          <p:cNvPicPr/>
          <p:nvPr/>
        </p:nvPicPr>
        <p:blipFill>
          <a:blip r:embed="rId6">
            <a:extLst>
              <a:ext uri="{28A0092B-C50C-407E-A947-70E740481C1C}">
                <a14:useLocalDpi xmlns:a14="http://schemas.microsoft.com/office/drawing/2010/main" val="0"/>
              </a:ext>
            </a:extLst>
          </a:blip>
          <a:srcRect/>
          <a:stretch>
            <a:fillRect/>
          </a:stretch>
        </p:blipFill>
        <p:spPr bwMode="auto">
          <a:xfrm>
            <a:off x="4788024" y="4957711"/>
            <a:ext cx="3672408" cy="775545"/>
          </a:xfrm>
          <a:prstGeom prst="rect">
            <a:avLst/>
          </a:prstGeom>
          <a:noFill/>
        </p:spPr>
      </p:pic>
      <p:sp>
        <p:nvSpPr>
          <p:cNvPr id="2" name="TextBox 1"/>
          <p:cNvSpPr txBox="1"/>
          <p:nvPr/>
        </p:nvSpPr>
        <p:spPr>
          <a:xfrm>
            <a:off x="5201881" y="5691957"/>
            <a:ext cx="2946063"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11: Air </a:t>
            </a:r>
            <a:r>
              <a:rPr lang="en-GB" sz="1400" b="1" dirty="0">
                <a:latin typeface="Times New Roman" panose="02020603050405020304" pitchFamily="18" charset="0"/>
                <a:cs typeface="Times New Roman" panose="02020603050405020304" pitchFamily="18" charset="0"/>
              </a:rPr>
              <a:t>drying of the membrane</a:t>
            </a:r>
          </a:p>
        </p:txBody>
      </p:sp>
    </p:spTree>
    <p:custDataLst>
      <p:tags r:id="rId1"/>
    </p:custDataLst>
    <p:extLst>
      <p:ext uri="{BB962C8B-B14F-4D97-AF65-F5344CB8AC3E}">
        <p14:creationId xmlns:p14="http://schemas.microsoft.com/office/powerpoint/2010/main" val="1431698948"/>
      </p:ext>
    </p:extLst>
  </p:cSld>
  <p:clrMapOvr>
    <a:masterClrMapping/>
  </p:clrMapOvr>
  <p:transition spd="slow" advTm="185">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808" y="1126443"/>
            <a:ext cx="4619200" cy="4493330"/>
          </a:xfrm>
          <a:prstGeom prst="rect">
            <a:avLst/>
          </a:prstGeom>
          <a:noFill/>
          <a:ln>
            <a:noFill/>
          </a:ln>
        </p:spPr>
      </p:pic>
      <p:sp>
        <p:nvSpPr>
          <p:cNvPr id="5" name="TextBox 4"/>
          <p:cNvSpPr txBox="1"/>
          <p:nvPr/>
        </p:nvSpPr>
        <p:spPr>
          <a:xfrm>
            <a:off x="251520" y="188640"/>
            <a:ext cx="8052333" cy="523220"/>
          </a:xfrm>
          <a:prstGeom prst="rect">
            <a:avLst/>
          </a:prstGeom>
          <a:noFill/>
        </p:spPr>
        <p:txBody>
          <a:bodyPr wrap="none" rtlCol="0">
            <a:spAutoFit/>
          </a:bodyPr>
          <a:lstStyle/>
          <a:p>
            <a:r>
              <a:rPr lang="en-GB" sz="2800" dirty="0" smtClean="0">
                <a:solidFill>
                  <a:schemeClr val="bg1"/>
                </a:solidFill>
                <a:latin typeface="Times New Roman" panose="02020603050405020304" pitchFamily="18" charset="0"/>
                <a:cs typeface="Times New Roman" panose="02020603050405020304" pitchFamily="18" charset="0"/>
              </a:rPr>
              <a:t>Transport Mechanism in inorganic ceramic membrane </a:t>
            </a:r>
            <a:endParaRPr lang="en-GB" sz="2800"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8174875" y="326785"/>
            <a:ext cx="861621"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11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28311" y="5619773"/>
            <a:ext cx="4791440"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12: Transport mechanism in ceramic membrane</a:t>
            </a:r>
            <a:endParaRPr lang="en-GB" sz="1600" b="1" dirty="0">
              <a:latin typeface="Times New Roman" panose="02020603050405020304" pitchFamily="18" charset="0"/>
              <a:cs typeface="Times New Roman" panose="02020603050405020304" pitchFamily="18" charset="0"/>
            </a:endParaRPr>
          </a:p>
        </p:txBody>
      </p:sp>
      <p:pic>
        <p:nvPicPr>
          <p:cNvPr id="2050" name="Picture 2" descr="H:\GAS CONNECTION TAP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752" y="1160213"/>
            <a:ext cx="4266636"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580112" y="5696717"/>
            <a:ext cx="2587568"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13: Gas connection system </a:t>
            </a:r>
            <a:endParaRPr lang="en-GB"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980746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batch process diagram 3.JPG"/>
          <p:cNvPicPr/>
          <p:nvPr/>
        </p:nvPicPr>
        <p:blipFill>
          <a:blip r:embed="rId3">
            <a:extLst>
              <a:ext uri="{28A0092B-C50C-407E-A947-70E740481C1C}">
                <a14:useLocalDpi xmlns:a14="http://schemas.microsoft.com/office/drawing/2010/main" val="0"/>
              </a:ext>
            </a:extLst>
          </a:blip>
          <a:srcRect/>
          <a:stretch>
            <a:fillRect/>
          </a:stretch>
        </p:blipFill>
        <p:spPr bwMode="auto">
          <a:xfrm>
            <a:off x="27887" y="1407371"/>
            <a:ext cx="4400097" cy="4274588"/>
          </a:xfrm>
          <a:prstGeom prst="rect">
            <a:avLst/>
          </a:prstGeom>
          <a:noFill/>
          <a:ln>
            <a:noFill/>
          </a:ln>
        </p:spPr>
      </p:pic>
      <p:pic>
        <p:nvPicPr>
          <p:cNvPr id="5" name="Picture 4" descr="J:\GC-MS for new journal.JPG"/>
          <p:cNvPicPr/>
          <p:nvPr/>
        </p:nvPicPr>
        <p:blipFill>
          <a:blip r:embed="rId4">
            <a:extLst>
              <a:ext uri="{28A0092B-C50C-407E-A947-70E740481C1C}">
                <a14:useLocalDpi xmlns:a14="http://schemas.microsoft.com/office/drawing/2010/main" val="0"/>
              </a:ext>
            </a:extLst>
          </a:blip>
          <a:srcRect/>
          <a:stretch>
            <a:fillRect/>
          </a:stretch>
        </p:blipFill>
        <p:spPr bwMode="auto">
          <a:xfrm>
            <a:off x="4476117" y="1407371"/>
            <a:ext cx="4572000" cy="4248472"/>
          </a:xfrm>
          <a:prstGeom prst="rect">
            <a:avLst/>
          </a:prstGeom>
          <a:noFill/>
          <a:ln>
            <a:noFill/>
          </a:ln>
        </p:spPr>
      </p:pic>
      <p:sp>
        <p:nvSpPr>
          <p:cNvPr id="6" name="TextBox 5"/>
          <p:cNvSpPr txBox="1"/>
          <p:nvPr/>
        </p:nvSpPr>
        <p:spPr>
          <a:xfrm>
            <a:off x="2093851" y="260648"/>
            <a:ext cx="4668266" cy="461665"/>
          </a:xfrm>
          <a:prstGeom prst="rect">
            <a:avLst/>
          </a:prstGeom>
          <a:noFill/>
        </p:spPr>
        <p:txBody>
          <a:bodyPr wrap="non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Batch Process Esterification Process</a:t>
            </a:r>
            <a:endParaRPr lang="en-GB" sz="2400"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05558" y="5512682"/>
            <a:ext cx="2697662"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14: Batch process set-up</a:t>
            </a:r>
            <a:endParaRPr lang="en-GB" sz="1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076056" y="5605404"/>
            <a:ext cx="3797706"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15: Auto sample GC-MS instrument </a:t>
            </a:r>
            <a:endParaRPr lang="en-GB" sz="16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6221" y="949979"/>
            <a:ext cx="8451353" cy="338554"/>
          </a:xfrm>
          <a:prstGeom prst="rect">
            <a:avLst/>
          </a:prstGeom>
          <a:noFill/>
        </p:spPr>
        <p:txBody>
          <a:bodyPr wrap="none" rtlCol="0">
            <a:spAutoFit/>
          </a:bodyPr>
          <a:lstStyle/>
          <a:p>
            <a:r>
              <a:rPr lang="en-GB" sz="1600" dirty="0" smtClean="0">
                <a:latin typeface="Times New Roman" panose="02020603050405020304" pitchFamily="18" charset="0"/>
                <a:cs typeface="Times New Roman" panose="02020603050405020304" pitchFamily="18" charset="0"/>
              </a:rPr>
              <a:t>Batch process esterification process and GC-MS instrument for the analysis of esterification product</a:t>
            </a:r>
            <a:endParaRPr lang="en-GB" sz="16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186496" y="152926"/>
            <a:ext cx="861621"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12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1363200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smtClean="0"/>
              <a:t>                  </a:t>
            </a:r>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smtClean="0"/>
          </a:p>
          <a:p>
            <a:pPr marL="0" indent="0">
              <a:buNone/>
            </a:pPr>
            <a:endParaRPr lang="en-GB" dirty="0"/>
          </a:p>
        </p:txBody>
      </p:sp>
      <p:sp>
        <p:nvSpPr>
          <p:cNvPr id="4" name="TextBox 3"/>
          <p:cNvSpPr txBox="1"/>
          <p:nvPr/>
        </p:nvSpPr>
        <p:spPr>
          <a:xfrm>
            <a:off x="8176498" y="400076"/>
            <a:ext cx="955711" cy="369332"/>
          </a:xfrm>
          <a:prstGeom prst="rect">
            <a:avLst/>
          </a:prstGeom>
          <a:noFill/>
        </p:spPr>
        <p:txBody>
          <a:bodyPr wrap="none" rtlCol="0">
            <a:spAutoFit/>
          </a:bodyPr>
          <a:lstStyle/>
          <a:p>
            <a:r>
              <a:rPr lang="en-GB" b="1" dirty="0" smtClean="0">
                <a:solidFill>
                  <a:schemeClr val="bg1"/>
                </a:solidFill>
              </a:rPr>
              <a:t>13 of 24</a:t>
            </a:r>
            <a:endParaRPr lang="en-GB" b="1" dirty="0">
              <a:solidFill>
                <a:schemeClr val="bg1"/>
              </a:solidFill>
            </a:endParaRPr>
          </a:p>
        </p:txBody>
      </p:sp>
      <p:sp>
        <p:nvSpPr>
          <p:cNvPr id="5" name="TextBox 4"/>
          <p:cNvSpPr txBox="1"/>
          <p:nvPr/>
        </p:nvSpPr>
        <p:spPr>
          <a:xfrm>
            <a:off x="2699792" y="226613"/>
            <a:ext cx="3744416" cy="523220"/>
          </a:xfrm>
          <a:prstGeom prst="rect">
            <a:avLst/>
          </a:prstGeom>
          <a:noFill/>
        </p:spPr>
        <p:txBody>
          <a:bodyPr wrap="square" rtlCol="0">
            <a:spAutoFit/>
          </a:bodyPr>
          <a:lstStyle/>
          <a:p>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METHODOLOGY</a:t>
            </a:r>
            <a:endPar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07505" y="862865"/>
            <a:ext cx="10220943" cy="400110"/>
          </a:xfrm>
          <a:prstGeom prst="rect">
            <a:avLst/>
          </a:prstGeom>
        </p:spPr>
        <p:txBody>
          <a:bodyPr wrap="square">
            <a:spAutoFit/>
          </a:bodyPr>
          <a:lstStyle/>
          <a:p>
            <a:r>
              <a:rPr lang="en-GB" sz="2000" dirty="0">
                <a:latin typeface="Times New Roman" panose="02020603050405020304" pitchFamily="18" charset="0"/>
                <a:cs typeface="Times New Roman" panose="02020603050405020304" pitchFamily="18" charset="0"/>
              </a:rPr>
              <a:t>Schematic diagram of ceramic membrane </a:t>
            </a:r>
            <a:r>
              <a:rPr lang="en-GB" sz="2000" dirty="0" smtClean="0">
                <a:latin typeface="Times New Roman" panose="02020603050405020304" pitchFamily="18" charset="0"/>
                <a:cs typeface="Times New Roman" panose="02020603050405020304" pitchFamily="18" charset="0"/>
              </a:rPr>
              <a:t>dip-coating technique for liquid nitrogen</a:t>
            </a:r>
            <a:endParaRPr lang="en-GB" sz="2000" dirty="0">
              <a:latin typeface="Times New Roman" panose="02020603050405020304" pitchFamily="18" charset="0"/>
              <a:cs typeface="Times New Roman" panose="02020603050405020304" pitchFamily="18" charset="0"/>
            </a:endParaRPr>
          </a:p>
        </p:txBody>
      </p:sp>
      <p:pic>
        <p:nvPicPr>
          <p:cNvPr id="1026" name="Picture 2" descr="I:\Capture for france confere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5" y="1296790"/>
            <a:ext cx="4752527" cy="37732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60016" y="3721209"/>
            <a:ext cx="3875536" cy="19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74506" y="1296790"/>
            <a:ext cx="3864637" cy="2013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505318" y="3267912"/>
            <a:ext cx="2636747"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17: Before modification</a:t>
            </a:r>
            <a:endParaRPr lang="en-GB" sz="1600" b="1"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5982535" y="5635809"/>
            <a:ext cx="2564485" cy="369332"/>
          </a:xfrm>
          <a:prstGeom prst="rect">
            <a:avLst/>
          </a:prstGeom>
          <a:noFill/>
        </p:spPr>
        <p:txBody>
          <a:bodyPr wrap="none" rtlCol="0">
            <a:spAutoFit/>
          </a:bodyPr>
          <a:lstStyle/>
          <a:p>
            <a:r>
              <a:rPr lang="en-GB" dirty="0" smtClean="0"/>
              <a:t> </a:t>
            </a:r>
            <a:r>
              <a:rPr lang="en-GB" sz="1600" b="1" dirty="0" smtClean="0">
                <a:latin typeface="Times New Roman" panose="02020603050405020304" pitchFamily="18" charset="0"/>
                <a:cs typeface="Times New Roman" panose="02020603050405020304" pitchFamily="18" charset="0"/>
              </a:rPr>
              <a:t>Fig. 18: After modification</a:t>
            </a:r>
            <a:endParaRPr lang="en-GB" sz="1600" b="1" dirty="0">
              <a:latin typeface="Times New Roman" panose="02020603050405020304" pitchFamily="18" charset="0"/>
              <a:cs typeface="Times New Roman" panose="02020603050405020304" pitchFamily="18" charset="0"/>
            </a:endParaRPr>
          </a:p>
        </p:txBody>
      </p:sp>
      <p:sp>
        <p:nvSpPr>
          <p:cNvPr id="12" name="Rectangle 11"/>
          <p:cNvSpPr/>
          <p:nvPr/>
        </p:nvSpPr>
        <p:spPr>
          <a:xfrm>
            <a:off x="53752" y="5445223"/>
            <a:ext cx="4860032" cy="43797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GB" sz="1600" dirty="0">
                <a:solidFill>
                  <a:schemeClr val="tx1"/>
                </a:solidFill>
                <a:latin typeface="Times New Roman" panose="02020603050405020304" pitchFamily="18" charset="0"/>
                <a:cs typeface="Times New Roman" panose="02020603050405020304" pitchFamily="18" charset="0"/>
              </a:rPr>
              <a:t>The sample was found to be expand after the modification process</a:t>
            </a:r>
          </a:p>
        </p:txBody>
      </p:sp>
      <p:sp>
        <p:nvSpPr>
          <p:cNvPr id="2" name="TextBox 1"/>
          <p:cNvSpPr txBox="1"/>
          <p:nvPr/>
        </p:nvSpPr>
        <p:spPr>
          <a:xfrm>
            <a:off x="208448" y="5070070"/>
            <a:ext cx="3804247"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16: membrane fragment dip-coating </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81809887"/>
      </p:ext>
    </p:extLst>
  </p:cSld>
  <p:clrMapOvr>
    <a:masterClrMapping/>
  </p:clrMapOvr>
  <mc:AlternateContent xmlns:mc="http://schemas.openxmlformats.org/markup-compatibility/2006" xmlns:p14="http://schemas.microsoft.com/office/powerpoint/2010/main">
    <mc:Choice Requires="p14">
      <p:transition spd="slow" p14:dur="3900" advTm="195">
        <p14:glitter pattern="hexagon"/>
      </p:transition>
    </mc:Choice>
    <mc:Fallback xmlns="">
      <p:transition spd="slow" advTm="195">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44408" y="52560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14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79512" y="178487"/>
            <a:ext cx="8064896" cy="646331"/>
          </a:xfrm>
          <a:prstGeom prst="rect">
            <a:avLst/>
          </a:prstGeom>
          <a:noFill/>
        </p:spPr>
        <p:txBody>
          <a:bodyPr wrap="square" rtlCol="0">
            <a:spAutoFit/>
          </a:bodyPr>
          <a:lstStyle/>
          <a:p>
            <a:r>
              <a:rPr lang="en-GB" sz="3600" dirty="0" smtClean="0">
                <a:solidFill>
                  <a:schemeClr val="bg1"/>
                </a:solidFill>
              </a:rPr>
              <a:t>        LIQUID NITROGEN ADSORPTION</a:t>
            </a:r>
            <a:endParaRPr lang="en-GB" sz="3600" dirty="0">
              <a:solidFill>
                <a:schemeClr val="bg1"/>
              </a:solidFill>
            </a:endParaRPr>
          </a:p>
        </p:txBody>
      </p:sp>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145648" y="1340768"/>
            <a:ext cx="4642376" cy="4263281"/>
          </a:xfrm>
          <a:prstGeom prst="rect">
            <a:avLst/>
          </a:prstGeom>
          <a:noFill/>
        </p:spPr>
      </p:pic>
      <p:pic>
        <p:nvPicPr>
          <p:cNvPr id="6" name="Picture 5" descr="I:\home\user\camera\IMG-20150731-0266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1486585"/>
            <a:ext cx="4015648" cy="4071298"/>
          </a:xfrm>
          <a:prstGeom prst="rect">
            <a:avLst/>
          </a:prstGeom>
          <a:noFill/>
          <a:ln>
            <a:noFill/>
          </a:ln>
        </p:spPr>
      </p:pic>
      <p:sp>
        <p:nvSpPr>
          <p:cNvPr id="8" name="TextBox 7"/>
          <p:cNvSpPr txBox="1"/>
          <p:nvPr/>
        </p:nvSpPr>
        <p:spPr>
          <a:xfrm>
            <a:off x="5065516" y="5573948"/>
            <a:ext cx="3473259" cy="338554"/>
          </a:xfrm>
          <a:prstGeom prst="rect">
            <a:avLst/>
          </a:prstGeom>
          <a:noFill/>
        </p:spPr>
        <p:txBody>
          <a:bodyPr wrap="square" rtlCol="0">
            <a:spAutoFit/>
          </a:bodyPr>
          <a:lstStyle/>
          <a:p>
            <a:r>
              <a:rPr lang="en-GB" sz="1600" b="1" dirty="0" smtClean="0">
                <a:latin typeface="Times New Roman" panose="02020603050405020304" pitchFamily="18" charset="0"/>
                <a:cs typeface="Times New Roman" panose="02020603050405020304" pitchFamily="18" charset="0"/>
              </a:rPr>
              <a:t>Fig. 20: Analytical weighing balance</a:t>
            </a:r>
            <a:endParaRPr lang="en-GB" sz="16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79512" y="5573948"/>
            <a:ext cx="3279552"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19: Liquid nitrogen adsorption</a:t>
            </a:r>
            <a:endParaRPr lang="en-GB" sz="1600" b="1" dirty="0">
              <a:latin typeface="Times New Roman" panose="02020603050405020304" pitchFamily="18" charset="0"/>
              <a:cs typeface="Times New Roman" panose="02020603050405020304" pitchFamily="18" charset="0"/>
            </a:endParaRPr>
          </a:p>
        </p:txBody>
      </p:sp>
      <p:sp>
        <p:nvSpPr>
          <p:cNvPr id="9" name="Text Box 46"/>
          <p:cNvSpPr txBox="1"/>
          <p:nvPr/>
        </p:nvSpPr>
        <p:spPr>
          <a:xfrm>
            <a:off x="5065516" y="1605670"/>
            <a:ext cx="1522708" cy="48958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dirty="0">
                <a:effectLst/>
                <a:latin typeface="Times New Roman" panose="02020603050405020304" pitchFamily="18" charset="0"/>
                <a:ea typeface="Times New Roman" panose="02020603050405020304" pitchFamily="18" charset="0"/>
                <a:cs typeface="Arial" panose="020B0604020202020204" pitchFamily="34" charset="0"/>
              </a:rPr>
              <a:t>Sample + cell</a:t>
            </a:r>
            <a:endParaRPr lang="en-GB" dirty="0">
              <a:effectLst/>
              <a:latin typeface="Verdana" panose="020B0604030504040204" pitchFamily="34" charset="0"/>
              <a:ea typeface="Times New Roman" panose="02020603050405020304" pitchFamily="18" charset="0"/>
              <a:cs typeface="Arial" panose="020B0604020202020204" pitchFamily="34" charset="0"/>
            </a:endParaRPr>
          </a:p>
        </p:txBody>
      </p:sp>
      <p:cxnSp>
        <p:nvCxnSpPr>
          <p:cNvPr id="10" name="Straight Arrow Connector 9"/>
          <p:cNvCxnSpPr/>
          <p:nvPr/>
        </p:nvCxnSpPr>
        <p:spPr>
          <a:xfrm>
            <a:off x="5989058" y="2095250"/>
            <a:ext cx="950806" cy="68567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Text Box 47"/>
          <p:cNvSpPr txBox="1"/>
          <p:nvPr/>
        </p:nvSpPr>
        <p:spPr>
          <a:xfrm>
            <a:off x="4932040" y="4941169"/>
            <a:ext cx="1656184" cy="432048"/>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600" dirty="0">
                <a:effectLst/>
                <a:latin typeface="Times New Roman" panose="02020603050405020304" pitchFamily="18" charset="0"/>
                <a:ea typeface="Times New Roman" panose="02020603050405020304" pitchFamily="18" charset="0"/>
                <a:cs typeface="Arial" panose="020B0604020202020204" pitchFamily="34" charset="0"/>
              </a:rPr>
              <a:t>Weighing balance</a:t>
            </a:r>
            <a:endParaRPr lang="en-GB" sz="1600" dirty="0">
              <a:effectLst/>
              <a:latin typeface="Verdana" panose="020B0604030504040204" pitchFamily="34" charset="0"/>
              <a:ea typeface="Times New Roman" panose="02020603050405020304" pitchFamily="18" charset="0"/>
              <a:cs typeface="Arial" panose="020B0604020202020204" pitchFamily="34" charset="0"/>
            </a:endParaRPr>
          </a:p>
        </p:txBody>
      </p:sp>
      <p:cxnSp>
        <p:nvCxnSpPr>
          <p:cNvPr id="14" name="Straight Arrow Connector 13"/>
          <p:cNvCxnSpPr/>
          <p:nvPr/>
        </p:nvCxnSpPr>
        <p:spPr>
          <a:xfrm flipH="1">
            <a:off x="5580112" y="3522234"/>
            <a:ext cx="408946" cy="141893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1583851" y="871299"/>
            <a:ext cx="5197257" cy="400110"/>
          </a:xfrm>
          <a:prstGeom prst="rect">
            <a:avLst/>
          </a:prstGeom>
          <a:noFill/>
        </p:spPr>
        <p:txBody>
          <a:bodyPr wrap="none" rtlCol="0">
            <a:spAutoFit/>
          </a:bodyPr>
          <a:lstStyle/>
          <a:p>
            <a:r>
              <a:rPr lang="en-GB" sz="2000" dirty="0" smtClean="0">
                <a:latin typeface="Times New Roman" panose="02020603050405020304" pitchFamily="18" charset="0"/>
                <a:cs typeface="Times New Roman" panose="02020603050405020304" pitchFamily="18" charset="0"/>
              </a:rPr>
              <a:t>Sample Preparation before the degassing process</a:t>
            </a:r>
            <a:endParaRPr lang="en-GB" sz="2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13721639"/>
      </p:ext>
    </p:extLst>
  </p:cSld>
  <p:clrMapOvr>
    <a:masterClrMapping/>
  </p:clrMapOvr>
  <p:transition spd="slow" advTm="155">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9266" y="252353"/>
            <a:ext cx="8864734" cy="584775"/>
          </a:xfrm>
          <a:prstGeom prst="rect">
            <a:avLst/>
          </a:prstGeom>
          <a:noFill/>
        </p:spPr>
        <p:txBody>
          <a:bodyPr wrap="non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PROPERTIES FOR NITROGEN ADSORPTION MEASEUREMET</a:t>
            </a:r>
            <a:r>
              <a:rPr lang="en-GB" dirty="0" smtClean="0">
                <a:solidFill>
                  <a:schemeClr val="bg1"/>
                </a:solidFill>
                <a:latin typeface="Times New Roman" panose="02020603050405020304" pitchFamily="18" charset="0"/>
                <a:cs typeface="Times New Roman" panose="02020603050405020304" pitchFamily="18" charset="0"/>
              </a:rPr>
              <a:t> </a:t>
            </a:r>
            <a:r>
              <a:rPr lang="en-GB" sz="3200" dirty="0" smtClean="0">
                <a:solidFill>
                  <a:schemeClr val="bg1"/>
                </a:solidFill>
                <a:latin typeface="Times New Roman" panose="02020603050405020304" pitchFamily="18" charset="0"/>
                <a:cs typeface="Times New Roman" panose="02020603050405020304" pitchFamily="18" charset="0"/>
              </a:rPr>
              <a:t> </a:t>
            </a:r>
            <a:endParaRPr lang="en-GB" sz="3200" dirty="0">
              <a:solidFill>
                <a:schemeClr val="bg1"/>
              </a:solidFill>
              <a:latin typeface="Times New Roman" panose="02020603050405020304" pitchFamily="18" charset="0"/>
              <a:cs typeface="Times New Roman" panose="02020603050405020304" pitchFamily="18" charset="0"/>
            </a:endParaRPr>
          </a:p>
        </p:txBody>
      </p:sp>
      <p:sp>
        <p:nvSpPr>
          <p:cNvPr id="5" name="TextBox 1"/>
          <p:cNvSpPr txBox="1">
            <a:spLocks noChangeArrowheads="1"/>
          </p:cNvSpPr>
          <p:nvPr/>
        </p:nvSpPr>
        <p:spPr bwMode="auto">
          <a:xfrm>
            <a:off x="5940152" y="1551273"/>
            <a:ext cx="3121092" cy="206210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chemeClr val="accent2"/>
              </a:buClr>
              <a:buFont typeface="Symbol" pitchFamily="18" charset="2"/>
              <a:buChar char="·"/>
            </a:pPr>
            <a:r>
              <a:rPr lang="en-US" sz="2000" b="1" dirty="0">
                <a:solidFill>
                  <a:schemeClr val="accent2"/>
                </a:solidFill>
                <a:latin typeface="Times New Roman" panose="02020603050405020304" pitchFamily="18" charset="0"/>
                <a:cs typeface="Times New Roman" panose="02020603050405020304" pitchFamily="18" charset="0"/>
              </a:rPr>
              <a:t>Size and Shape</a:t>
            </a:r>
          </a:p>
          <a:p>
            <a:pPr eaLnBrk="1" hangingPunct="1">
              <a:buClr>
                <a:schemeClr val="accent2"/>
              </a:buClr>
              <a:buFont typeface="Symbol" pitchFamily="18" charset="2"/>
              <a:buChar char="·"/>
            </a:pPr>
            <a:r>
              <a:rPr lang="en-US" sz="2000" b="1" dirty="0">
                <a:solidFill>
                  <a:schemeClr val="accent2"/>
                </a:solidFill>
                <a:latin typeface="Times New Roman" panose="02020603050405020304" pitchFamily="18" charset="0"/>
                <a:cs typeface="Times New Roman" panose="02020603050405020304" pitchFamily="18" charset="0"/>
              </a:rPr>
              <a:t>Surface </a:t>
            </a:r>
            <a:r>
              <a:rPr lang="en-US" sz="2000" b="1" dirty="0" smtClean="0">
                <a:solidFill>
                  <a:schemeClr val="accent2"/>
                </a:solidFill>
                <a:latin typeface="Times New Roman" panose="02020603050405020304" pitchFamily="18" charset="0"/>
                <a:cs typeface="Times New Roman" panose="02020603050405020304" pitchFamily="18" charset="0"/>
              </a:rPr>
              <a:t>area</a:t>
            </a:r>
            <a:endParaRPr lang="en-US" sz="2000" b="1" dirty="0">
              <a:solidFill>
                <a:schemeClr val="accent2"/>
              </a:solidFill>
              <a:latin typeface="Times New Roman" panose="02020603050405020304" pitchFamily="18" charset="0"/>
              <a:cs typeface="Times New Roman" panose="02020603050405020304" pitchFamily="18" charset="0"/>
            </a:endParaRPr>
          </a:p>
          <a:p>
            <a:pPr eaLnBrk="1" hangingPunct="1">
              <a:buClr>
                <a:schemeClr val="accent2"/>
              </a:buClr>
              <a:buFont typeface="Symbol" pitchFamily="18" charset="2"/>
              <a:buChar char="·"/>
            </a:pPr>
            <a:r>
              <a:rPr lang="en-US" sz="2000" b="1" dirty="0">
                <a:solidFill>
                  <a:schemeClr val="accent2"/>
                </a:solidFill>
                <a:latin typeface="Times New Roman" panose="02020603050405020304" pitchFamily="18" charset="0"/>
                <a:cs typeface="Times New Roman" panose="02020603050405020304" pitchFamily="18" charset="0"/>
              </a:rPr>
              <a:t>Pore </a:t>
            </a:r>
            <a:r>
              <a:rPr lang="en-US" sz="2000" b="1" dirty="0" smtClean="0">
                <a:solidFill>
                  <a:schemeClr val="accent2"/>
                </a:solidFill>
                <a:latin typeface="Times New Roman" panose="02020603050405020304" pitchFamily="18" charset="0"/>
                <a:cs typeface="Times New Roman" panose="02020603050405020304" pitchFamily="18" charset="0"/>
              </a:rPr>
              <a:t>size</a:t>
            </a:r>
            <a:endParaRPr lang="en-US" sz="2000" b="1" dirty="0">
              <a:solidFill>
                <a:schemeClr val="accent2"/>
              </a:solidFill>
              <a:latin typeface="Times New Roman" panose="02020603050405020304" pitchFamily="18" charset="0"/>
              <a:cs typeface="Times New Roman" panose="02020603050405020304" pitchFamily="18" charset="0"/>
            </a:endParaRPr>
          </a:p>
          <a:p>
            <a:pPr eaLnBrk="1" hangingPunct="1">
              <a:buClr>
                <a:schemeClr val="accent2"/>
              </a:buClr>
              <a:buFont typeface="Symbol" pitchFamily="18" charset="2"/>
              <a:buChar char="·"/>
            </a:pPr>
            <a:r>
              <a:rPr lang="en-US" sz="2000" b="1" dirty="0">
                <a:solidFill>
                  <a:schemeClr val="accent2"/>
                </a:solidFill>
                <a:latin typeface="Times New Roman" panose="02020603050405020304" pitchFamily="18" charset="0"/>
                <a:cs typeface="Times New Roman" panose="02020603050405020304" pitchFamily="18" charset="0"/>
              </a:rPr>
              <a:t>Pore </a:t>
            </a:r>
            <a:r>
              <a:rPr lang="en-US" sz="2000" b="1" dirty="0" smtClean="0">
                <a:solidFill>
                  <a:schemeClr val="accent2"/>
                </a:solidFill>
                <a:latin typeface="Times New Roman" panose="02020603050405020304" pitchFamily="18" charset="0"/>
                <a:cs typeface="Times New Roman" panose="02020603050405020304" pitchFamily="18" charset="0"/>
              </a:rPr>
              <a:t>volume</a:t>
            </a:r>
            <a:endParaRPr lang="en-US" sz="2000" b="1" dirty="0">
              <a:solidFill>
                <a:schemeClr val="accent2"/>
              </a:solidFill>
              <a:latin typeface="Times New Roman" panose="02020603050405020304" pitchFamily="18" charset="0"/>
              <a:cs typeface="Times New Roman" panose="02020603050405020304" pitchFamily="18" charset="0"/>
            </a:endParaRPr>
          </a:p>
          <a:p>
            <a:pPr eaLnBrk="1" hangingPunct="1">
              <a:buClr>
                <a:schemeClr val="accent2"/>
              </a:buClr>
              <a:buFont typeface="Symbol" pitchFamily="18" charset="2"/>
              <a:buChar char="·"/>
            </a:pPr>
            <a:r>
              <a:rPr lang="en-US" sz="2000" b="1" dirty="0" smtClean="0">
                <a:solidFill>
                  <a:schemeClr val="accent2"/>
                </a:solidFill>
                <a:latin typeface="Times New Roman" panose="02020603050405020304" pitchFamily="18" charset="0"/>
                <a:cs typeface="Times New Roman" panose="02020603050405020304" pitchFamily="18" charset="0"/>
              </a:rPr>
              <a:t>Porosity</a:t>
            </a:r>
            <a:endParaRPr lang="en-US" sz="2000" b="1" dirty="0">
              <a:solidFill>
                <a:schemeClr val="accent2"/>
              </a:solidFill>
              <a:latin typeface="Times New Roman" panose="02020603050405020304" pitchFamily="18" charset="0"/>
              <a:cs typeface="Times New Roman" panose="02020603050405020304" pitchFamily="18" charset="0"/>
            </a:endParaRPr>
          </a:p>
          <a:p>
            <a:pPr eaLnBrk="1" hangingPunct="1">
              <a:buClr>
                <a:schemeClr val="accent2"/>
              </a:buClr>
              <a:buFont typeface="Symbol" pitchFamily="18" charset="2"/>
              <a:buChar char="·"/>
            </a:pPr>
            <a:r>
              <a:rPr lang="en-US" sz="2000" b="1" dirty="0">
                <a:solidFill>
                  <a:schemeClr val="accent2"/>
                </a:solidFill>
                <a:latin typeface="Times New Roman" panose="02020603050405020304" pitchFamily="18" charset="0"/>
                <a:cs typeface="Times New Roman" panose="02020603050405020304" pitchFamily="18" charset="0"/>
              </a:rPr>
              <a:t>Density</a:t>
            </a:r>
            <a:r>
              <a:rPr lang="en-US" sz="2800" b="1" dirty="0">
                <a:solidFill>
                  <a:schemeClr val="accent2"/>
                </a:solidFill>
              </a:rPr>
              <a:t> </a:t>
            </a:r>
          </a:p>
        </p:txBody>
      </p:sp>
      <p:sp>
        <p:nvSpPr>
          <p:cNvPr id="6" name="TextBox 2"/>
          <p:cNvSpPr txBox="1">
            <a:spLocks noChangeArrowheads="1"/>
          </p:cNvSpPr>
          <p:nvPr/>
        </p:nvSpPr>
        <p:spPr bwMode="auto">
          <a:xfrm>
            <a:off x="54195" y="837893"/>
            <a:ext cx="89402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smtClean="0">
                <a:latin typeface="Times New Roman" panose="02020603050405020304" pitchFamily="18" charset="0"/>
                <a:cs typeface="Times New Roman" panose="02020603050405020304" pitchFamily="18" charset="0"/>
              </a:rPr>
              <a:t>Different properties of membrane that could be measured </a:t>
            </a:r>
            <a:r>
              <a:rPr lang="en-US" sz="2000" b="1" dirty="0">
                <a:latin typeface="Times New Roman" panose="02020603050405020304" pitchFamily="18" charset="0"/>
                <a:cs typeface="Times New Roman" panose="02020603050405020304" pitchFamily="18" charset="0"/>
              </a:rPr>
              <a:t>with Gas Adsorption</a:t>
            </a:r>
          </a:p>
        </p:txBody>
      </p:sp>
      <p:pic>
        <p:nvPicPr>
          <p:cNvPr id="7" name="Picture 4" descr="volumetric analyzer 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87" y="1238003"/>
            <a:ext cx="5770149" cy="4423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79266" y="5604629"/>
            <a:ext cx="3331618"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21:  Typical vacuum apparatus </a:t>
            </a:r>
            <a:endParaRPr lang="en-GB" sz="1600" b="1" dirty="0">
              <a:latin typeface="Times New Roman" panose="02020603050405020304" pitchFamily="18" charset="0"/>
              <a:cs typeface="Times New Roman" panose="02020603050405020304" pitchFamily="18" charset="0"/>
            </a:endParaRPr>
          </a:p>
        </p:txBody>
      </p:sp>
      <p:sp>
        <p:nvSpPr>
          <p:cNvPr id="9" name="Rectangle 8"/>
          <p:cNvSpPr/>
          <p:nvPr/>
        </p:nvSpPr>
        <p:spPr>
          <a:xfrm>
            <a:off x="5940152" y="3987654"/>
            <a:ext cx="3121092"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GB" sz="2000" dirty="0">
                <a:latin typeface="Times New Roman" panose="02020603050405020304" pitchFamily="18" charset="0"/>
                <a:cs typeface="Times New Roman" panose="02020603050405020304" pitchFamily="18" charset="0"/>
              </a:rPr>
              <a:t>The degassing temperature was set at 65 </a:t>
            </a:r>
            <a:r>
              <a:rPr lang="en-GB" sz="2000" baseline="30000" dirty="0" err="1">
                <a:latin typeface="Times New Roman" panose="02020603050405020304" pitchFamily="18" charset="0"/>
                <a:cs typeface="Times New Roman" panose="02020603050405020304" pitchFamily="18" charset="0"/>
              </a:rPr>
              <a:t>o</a:t>
            </a:r>
            <a:r>
              <a:rPr lang="en-GB" sz="2000" dirty="0" err="1">
                <a:latin typeface="Times New Roman" panose="02020603050405020304" pitchFamily="18" charset="0"/>
                <a:cs typeface="Times New Roman" panose="02020603050405020304" pitchFamily="18" charset="0"/>
              </a:rPr>
              <a:t>C</a:t>
            </a:r>
            <a:r>
              <a:rPr lang="en-GB" sz="2000" dirty="0">
                <a:latin typeface="Times New Roman" panose="02020603050405020304" pitchFamily="18" charset="0"/>
                <a:cs typeface="Times New Roman" panose="02020603050405020304" pitchFamily="18" charset="0"/>
              </a:rPr>
              <a:t> for 2 </a:t>
            </a:r>
            <a:r>
              <a:rPr lang="en-GB" sz="2000" dirty="0" err="1">
                <a:latin typeface="Times New Roman" panose="02020603050405020304" pitchFamily="18" charset="0"/>
                <a:cs typeface="Times New Roman" panose="02020603050405020304" pitchFamily="18" charset="0"/>
              </a:rPr>
              <a:t>hrs</a:t>
            </a:r>
            <a:r>
              <a:rPr lang="en-GB" sz="2000" dirty="0">
                <a:latin typeface="Times New Roman" panose="02020603050405020304" pitchFamily="18" charset="0"/>
                <a:cs typeface="Times New Roman" panose="02020603050405020304" pitchFamily="18" charset="0"/>
              </a:rPr>
              <a:t> prior to the sample analysis. The liquid nitrogen temperature was 77 </a:t>
            </a:r>
            <a:r>
              <a:rPr lang="en-GB" sz="2000" dirty="0" smtClean="0">
                <a:latin typeface="Times New Roman" panose="02020603050405020304" pitchFamily="18" charset="0"/>
                <a:cs typeface="Times New Roman" panose="02020603050405020304" pitchFamily="18" charset="0"/>
              </a:rPr>
              <a:t>K.</a:t>
            </a:r>
            <a:endParaRPr lang="en-GB"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100251" y="29010"/>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15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3179753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3904" y="188640"/>
            <a:ext cx="7794763" cy="461665"/>
          </a:xfrm>
          <a:prstGeom prst="rect">
            <a:avLst/>
          </a:prstGeom>
          <a:noFill/>
        </p:spPr>
        <p:txBody>
          <a:bodyPr wrap="non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Nitrogen Adsorption Results for the silica membranes at 77 K</a:t>
            </a:r>
            <a:endParaRPr lang="en-GB" sz="2400" dirty="0">
              <a:solidFill>
                <a:schemeClr val="bg1"/>
              </a:solidFill>
              <a:latin typeface="Times New Roman" panose="02020603050405020304" pitchFamily="18" charset="0"/>
              <a:cs typeface="Times New Roman" panose="02020603050405020304" pitchFamily="18" charset="0"/>
            </a:endParaRPr>
          </a:p>
        </p:txBody>
      </p:sp>
      <p:pic>
        <p:nvPicPr>
          <p:cNvPr id="3" name="Picture 2" descr="Description: G:\iSOTHERM CAPTURE FOR NEW JOURNAL.JPG"/>
          <p:cNvPicPr/>
          <p:nvPr/>
        </p:nvPicPr>
        <p:blipFill>
          <a:blip r:embed="rId3">
            <a:extLst>
              <a:ext uri="{28A0092B-C50C-407E-A947-70E740481C1C}">
                <a14:useLocalDpi xmlns:a14="http://schemas.microsoft.com/office/drawing/2010/main" val="0"/>
              </a:ext>
            </a:extLst>
          </a:blip>
          <a:srcRect/>
          <a:stretch>
            <a:fillRect/>
          </a:stretch>
        </p:blipFill>
        <p:spPr bwMode="auto">
          <a:xfrm>
            <a:off x="107505" y="1260352"/>
            <a:ext cx="4104456" cy="4375717"/>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06044"/>
            <a:ext cx="4747260" cy="2006932"/>
          </a:xfrm>
          <a:prstGeom prst="rect">
            <a:avLst/>
          </a:prstGeom>
          <a:noFill/>
        </p:spPr>
      </p:pic>
      <p:pic>
        <p:nvPicPr>
          <p:cNvPr id="6" name="Picture 5" descr="I:\BET graph for second coating.PNG"/>
          <p:cNvPicPr/>
          <p:nvPr/>
        </p:nvPicPr>
        <p:blipFill>
          <a:blip r:embed="rId5">
            <a:extLst>
              <a:ext uri="{28A0092B-C50C-407E-A947-70E740481C1C}">
                <a14:useLocalDpi xmlns:a14="http://schemas.microsoft.com/office/drawing/2010/main" val="0"/>
              </a:ext>
            </a:extLst>
          </a:blip>
          <a:srcRect/>
          <a:stretch>
            <a:fillRect/>
          </a:stretch>
        </p:blipFill>
        <p:spPr bwMode="auto">
          <a:xfrm>
            <a:off x="4322445" y="3523716"/>
            <a:ext cx="4708783" cy="2150947"/>
          </a:xfrm>
          <a:prstGeom prst="rect">
            <a:avLst/>
          </a:prstGeom>
          <a:noFill/>
          <a:ln>
            <a:noFill/>
          </a:ln>
        </p:spPr>
      </p:pic>
      <p:sp>
        <p:nvSpPr>
          <p:cNvPr id="2" name="TextBox 1"/>
          <p:cNvSpPr txBox="1"/>
          <p:nvPr/>
        </p:nvSpPr>
        <p:spPr>
          <a:xfrm>
            <a:off x="2074707" y="836712"/>
            <a:ext cx="4699941"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BET Curves for 1</a:t>
            </a:r>
            <a:r>
              <a:rPr lang="en-GB" baseline="30000" dirty="0" smtClean="0">
                <a:latin typeface="Times New Roman" panose="02020603050405020304" pitchFamily="18" charset="0"/>
                <a:cs typeface="Times New Roman" panose="02020603050405020304" pitchFamily="18" charset="0"/>
              </a:rPr>
              <a:t>st</a:t>
            </a:r>
            <a:r>
              <a:rPr lang="en-GB" dirty="0" smtClean="0">
                <a:latin typeface="Times New Roman" panose="02020603050405020304" pitchFamily="18" charset="0"/>
                <a:cs typeface="Times New Roman" panose="02020603050405020304" pitchFamily="18" charset="0"/>
              </a:rPr>
              <a:t> and 2</a:t>
            </a:r>
            <a:r>
              <a:rPr lang="en-GB" baseline="30000" dirty="0" smtClean="0">
                <a:latin typeface="Times New Roman" panose="02020603050405020304" pitchFamily="18" charset="0"/>
                <a:cs typeface="Times New Roman" panose="02020603050405020304" pitchFamily="18" charset="0"/>
              </a:rPr>
              <a:t>nd</a:t>
            </a:r>
            <a:r>
              <a:rPr lang="en-GB" dirty="0" smtClean="0">
                <a:latin typeface="Times New Roman" panose="02020603050405020304" pitchFamily="18" charset="0"/>
                <a:cs typeface="Times New Roman" panose="02020603050405020304" pitchFamily="18" charset="0"/>
              </a:rPr>
              <a:t> dip-coated membrane</a:t>
            </a:r>
            <a:endParaRPr lang="en-GB"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07504" y="5661248"/>
            <a:ext cx="3587842"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Fig.22: Classification of adsorption isotherm</a:t>
            </a:r>
            <a:endParaRPr lang="en-GB" sz="14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533348" y="3137608"/>
            <a:ext cx="3988464"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22a: BET curve for 1</a:t>
            </a:r>
            <a:r>
              <a:rPr lang="en-GB" sz="1400" b="1" baseline="30000" dirty="0" smtClean="0">
                <a:latin typeface="Times New Roman" panose="02020603050405020304" pitchFamily="18" charset="0"/>
                <a:cs typeface="Times New Roman" panose="02020603050405020304" pitchFamily="18" charset="0"/>
              </a:rPr>
              <a:t>st</a:t>
            </a:r>
            <a:r>
              <a:rPr lang="en-GB" sz="1400" b="1" dirty="0" smtClean="0">
                <a:latin typeface="Times New Roman" panose="02020603050405020304" pitchFamily="18" charset="0"/>
                <a:cs typeface="Times New Roman" panose="02020603050405020304" pitchFamily="18" charset="0"/>
              </a:rPr>
              <a:t> dip-coated membrane </a:t>
            </a:r>
            <a:endParaRPr lang="en-GB" sz="14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4474691" y="5636069"/>
            <a:ext cx="4052584" cy="338554"/>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23b: BET curve for 2</a:t>
            </a:r>
            <a:r>
              <a:rPr lang="en-GB" sz="1400" b="1" baseline="30000" dirty="0" smtClean="0">
                <a:latin typeface="Times New Roman" panose="02020603050405020304" pitchFamily="18" charset="0"/>
                <a:cs typeface="Times New Roman" panose="02020603050405020304" pitchFamily="18" charset="0"/>
              </a:rPr>
              <a:t>nd</a:t>
            </a:r>
            <a:r>
              <a:rPr lang="en-GB" sz="1400" b="1" dirty="0" smtClean="0">
                <a:latin typeface="Times New Roman" panose="02020603050405020304" pitchFamily="18" charset="0"/>
                <a:cs typeface="Times New Roman" panose="02020603050405020304" pitchFamily="18" charset="0"/>
              </a:rPr>
              <a:t> dip-coated membrane</a:t>
            </a:r>
            <a:r>
              <a:rPr lang="en-GB" sz="1600" b="1" dirty="0" smtClean="0">
                <a:latin typeface="Times New Roman" panose="02020603050405020304" pitchFamily="18" charset="0"/>
                <a:cs typeface="Times New Roman" panose="02020603050405020304" pitchFamily="18" charset="0"/>
              </a:rPr>
              <a:t> </a:t>
            </a:r>
            <a:endParaRPr lang="en-GB" sz="1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165285" y="356331"/>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16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4262500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4975" y="1205883"/>
            <a:ext cx="4258994" cy="2056609"/>
          </a:xfrm>
          <a:prstGeom prst="rect">
            <a:avLst/>
          </a:prstGeom>
          <a:noFill/>
        </p:spPr>
      </p:pic>
      <p:sp>
        <p:nvSpPr>
          <p:cNvPr id="5" name="Rectangle 4"/>
          <p:cNvSpPr/>
          <p:nvPr/>
        </p:nvSpPr>
        <p:spPr>
          <a:xfrm>
            <a:off x="80327" y="3212976"/>
            <a:ext cx="4572000" cy="584775"/>
          </a:xfrm>
          <a:prstGeom prst="rect">
            <a:avLst/>
          </a:prstGeom>
        </p:spPr>
        <p:txBody>
          <a:bodyPr>
            <a:spAutoFit/>
          </a:bodyPr>
          <a:lstStyle/>
          <a:p>
            <a:pPr>
              <a:spcAft>
                <a:spcPts val="0"/>
              </a:spcAft>
            </a:pPr>
            <a:r>
              <a:rPr lang="en-GB" sz="1400" b="1" dirty="0" smtClean="0">
                <a:latin typeface="Times New Roman" panose="02020603050405020304" pitchFamily="18" charset="0"/>
                <a:ea typeface="Times New Roman" panose="02020603050405020304" pitchFamily="18" charset="0"/>
                <a:cs typeface="Times New Roman" panose="02020603050405020304" pitchFamily="18" charset="0"/>
              </a:rPr>
              <a:t>Fig. 24a: BJH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curve for 1</a:t>
            </a:r>
            <a:r>
              <a:rPr lang="en-GB" sz="1400" b="1" baseline="30000" dirty="0">
                <a:latin typeface="Times New Roman" panose="02020603050405020304" pitchFamily="18" charset="0"/>
                <a:ea typeface="Times New Roman" panose="02020603050405020304" pitchFamily="18" charset="0"/>
                <a:cs typeface="Times New Roman" panose="02020603050405020304" pitchFamily="18" charset="0"/>
              </a:rPr>
              <a:t>st</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 dip-coated membrane </a:t>
            </a:r>
          </a:p>
          <a:p>
            <a:pPr>
              <a:spcAft>
                <a:spcPts val="0"/>
              </a:spcAft>
              <a:tabLst>
                <a:tab pos="4784090" algn="l"/>
              </a:tabLst>
            </a:pPr>
            <a:r>
              <a:rPr lang="en-GB" dirty="0">
                <a:latin typeface="Verdana" panose="020B0604030504040204" pitchFamily="34" charset="0"/>
                <a:ea typeface="Times New Roman" panose="02020603050405020304" pitchFamily="18" charset="0"/>
                <a:cs typeface="Arial" panose="020B0604020202020204" pitchFamily="34" charset="0"/>
              </a:rPr>
              <a:t> </a:t>
            </a:r>
            <a:endParaRPr lang="en-GB" dirty="0">
              <a:effectLst/>
              <a:latin typeface="Verdana" panose="020B0604030504040204" pitchFamily="34" charset="0"/>
              <a:ea typeface="Times New Roman" panose="02020603050405020304" pitchFamily="18" charset="0"/>
              <a:cs typeface="Arial" panose="020B0604020202020204" pitchFamily="34" charset="0"/>
            </a:endParaRPr>
          </a:p>
        </p:txBody>
      </p:sp>
      <p:pic>
        <p:nvPicPr>
          <p:cNvPr id="6" name="Picture 5" descr="I:\capture for second dipping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327" y="3645024"/>
            <a:ext cx="4347657" cy="2016224"/>
          </a:xfrm>
          <a:prstGeom prst="rect">
            <a:avLst/>
          </a:prstGeom>
          <a:noFill/>
          <a:ln>
            <a:noFill/>
          </a:ln>
        </p:spPr>
      </p:pic>
      <p:sp>
        <p:nvSpPr>
          <p:cNvPr id="7" name="Rectangle 6"/>
          <p:cNvSpPr/>
          <p:nvPr/>
        </p:nvSpPr>
        <p:spPr>
          <a:xfrm>
            <a:off x="212652" y="5661248"/>
            <a:ext cx="4572000" cy="584775"/>
          </a:xfrm>
          <a:prstGeom prst="rect">
            <a:avLst/>
          </a:prstGeom>
        </p:spPr>
        <p:txBody>
          <a:bodyPr>
            <a:spAutoFit/>
          </a:bodyPr>
          <a:lstStyle/>
          <a:p>
            <a:pPr>
              <a:spcAft>
                <a:spcPts val="0"/>
              </a:spcAft>
            </a:pPr>
            <a:r>
              <a:rPr lang="en-GB" sz="1400" b="1" dirty="0" smtClean="0">
                <a:latin typeface="Times New Roman" panose="02020603050405020304" pitchFamily="18" charset="0"/>
                <a:ea typeface="Times New Roman" panose="02020603050405020304" pitchFamily="18" charset="0"/>
                <a:cs typeface="Times New Roman" panose="02020603050405020304" pitchFamily="18" charset="0"/>
              </a:rPr>
              <a:t>Fig 24b: BJH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curve for </a:t>
            </a:r>
            <a:r>
              <a:rPr lang="en-GB" sz="1400" b="1"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GB" sz="1400" b="1" baseline="30000" dirty="0" smtClean="0">
                <a:latin typeface="Times New Roman" panose="02020603050405020304" pitchFamily="18" charset="0"/>
                <a:ea typeface="Times New Roman" panose="02020603050405020304" pitchFamily="18" charset="0"/>
                <a:cs typeface="Times New Roman" panose="02020603050405020304" pitchFamily="18" charset="0"/>
              </a:rPr>
              <a:t>nd</a:t>
            </a:r>
            <a:r>
              <a:rPr lang="en-GB" sz="1400" b="1"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ea typeface="Times New Roman" panose="02020603050405020304" pitchFamily="18" charset="0"/>
                <a:cs typeface="Times New Roman" panose="02020603050405020304" pitchFamily="18" charset="0"/>
              </a:rPr>
              <a:t>dip-coated membrane </a:t>
            </a:r>
          </a:p>
          <a:p>
            <a:pPr>
              <a:spcAft>
                <a:spcPts val="0"/>
              </a:spcAft>
              <a:tabLst>
                <a:tab pos="4784090" algn="l"/>
              </a:tabLst>
            </a:pPr>
            <a:r>
              <a:rPr lang="en-GB" dirty="0">
                <a:latin typeface="Verdana" panose="020B0604030504040204" pitchFamily="34" charset="0"/>
                <a:ea typeface="Times New Roman" panose="02020603050405020304" pitchFamily="18" charset="0"/>
                <a:cs typeface="Arial" panose="020B0604020202020204" pitchFamily="34" charset="0"/>
              </a:rPr>
              <a:t> </a:t>
            </a:r>
            <a:endParaRPr lang="en-GB" dirty="0">
              <a:effectLst/>
              <a:latin typeface="Verdana" panose="020B0604030504040204" pitchFamily="34" charset="0"/>
              <a:ea typeface="Times New Roman" panose="02020603050405020304" pitchFamily="18"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199890938"/>
              </p:ext>
            </p:extLst>
          </p:nvPr>
        </p:nvGraphicFramePr>
        <p:xfrm>
          <a:off x="4572000" y="1340767"/>
          <a:ext cx="4525826" cy="2239577"/>
        </p:xfrm>
        <a:graphic>
          <a:graphicData uri="http://schemas.openxmlformats.org/drawingml/2006/table">
            <a:tbl>
              <a:tblPr firstRow="1" firstCol="1" bandRow="1">
                <a:tableStyleId>{1E171933-4619-4E11-9A3F-F7608DF75F80}</a:tableStyleId>
              </a:tblPr>
              <a:tblGrid>
                <a:gridCol w="1152128"/>
                <a:gridCol w="1080120"/>
                <a:gridCol w="1296144"/>
                <a:gridCol w="997434"/>
              </a:tblGrid>
              <a:tr h="986993">
                <a:tc>
                  <a:txBody>
                    <a:bodyPr/>
                    <a:lstStyle/>
                    <a:p>
                      <a:pPr fontAlgn="auto">
                        <a:spcAft>
                          <a:spcPts val="0"/>
                        </a:spcAft>
                      </a:pPr>
                      <a:r>
                        <a:rPr lang="en-GB" sz="1400" dirty="0">
                          <a:effectLst/>
                          <a:latin typeface="Times New Roman" panose="02020603050405020304" pitchFamily="18" charset="0"/>
                          <a:cs typeface="Times New Roman" panose="02020603050405020304" pitchFamily="18" charset="0"/>
                        </a:rPr>
                        <a:t>Sample</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400" dirty="0" smtClean="0">
                          <a:effectLst/>
                          <a:latin typeface="Times New Roman" panose="02020603050405020304" pitchFamily="18" charset="0"/>
                          <a:cs typeface="Times New Roman" panose="02020603050405020304" pitchFamily="18" charset="0"/>
                        </a:rPr>
                        <a:t>BET Surface area(m</a:t>
                      </a:r>
                      <a:r>
                        <a:rPr lang="en-GB" sz="1400" baseline="30000" dirty="0" smtClean="0">
                          <a:effectLst/>
                          <a:latin typeface="Times New Roman" panose="02020603050405020304" pitchFamily="18" charset="0"/>
                          <a:cs typeface="Times New Roman" panose="02020603050405020304" pitchFamily="18" charset="0"/>
                        </a:rPr>
                        <a:t>2</a:t>
                      </a:r>
                      <a:r>
                        <a:rPr lang="en-GB" sz="1400" dirty="0" smtClean="0">
                          <a:effectLst/>
                          <a:latin typeface="Times New Roman" panose="02020603050405020304" pitchFamily="18" charset="0"/>
                          <a:cs typeface="Times New Roman" panose="02020603050405020304" pitchFamily="18" charset="0"/>
                        </a:rPr>
                        <a:t>/g</a:t>
                      </a:r>
                      <a:r>
                        <a:rPr lang="en-GB" sz="1400" dirty="0">
                          <a:effectLst/>
                          <a:latin typeface="Times New Roman" panose="02020603050405020304" pitchFamily="18" charset="0"/>
                          <a:cs typeface="Times New Roman" panose="02020603050405020304" pitchFamily="18" charset="0"/>
                        </a:rPr>
                        <a:t>)</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400" dirty="0" smtClean="0">
                          <a:effectLst/>
                          <a:latin typeface="Times New Roman" panose="02020603050405020304" pitchFamily="18" charset="0"/>
                          <a:cs typeface="Times New Roman" panose="02020603050405020304" pitchFamily="18" charset="0"/>
                        </a:rPr>
                        <a:t>BJH Pore diameter(nm)</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400" dirty="0">
                          <a:effectLst/>
                          <a:latin typeface="Times New Roman" panose="02020603050405020304" pitchFamily="18" charset="0"/>
                          <a:cs typeface="Times New Roman" panose="02020603050405020304" pitchFamily="18" charset="0"/>
                        </a:rPr>
                        <a:t>Pore Volume</a:t>
                      </a:r>
                    </a:p>
                    <a:p>
                      <a:pPr fontAlgn="auto">
                        <a:spcAft>
                          <a:spcPts val="0"/>
                        </a:spcAft>
                      </a:pPr>
                      <a:r>
                        <a:rPr lang="en-GB" sz="1400" dirty="0">
                          <a:effectLst/>
                          <a:latin typeface="Times New Roman" panose="02020603050405020304" pitchFamily="18" charset="0"/>
                          <a:cs typeface="Times New Roman" panose="02020603050405020304" pitchFamily="18" charset="0"/>
                        </a:rPr>
                        <a:t>(cc/g)</a:t>
                      </a:r>
                      <a:endParaRPr lang="en-GB"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6292">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1</a:t>
                      </a:r>
                      <a:r>
                        <a:rPr lang="en-GB" sz="1600" baseline="30000" dirty="0">
                          <a:effectLst/>
                          <a:latin typeface="Times New Roman" panose="02020603050405020304" pitchFamily="18" charset="0"/>
                          <a:cs typeface="Times New Roman" panose="02020603050405020304" pitchFamily="18" charset="0"/>
                        </a:rPr>
                        <a:t>st</a:t>
                      </a:r>
                      <a:r>
                        <a:rPr lang="en-GB" sz="1600" dirty="0">
                          <a:effectLst/>
                          <a:latin typeface="Times New Roman" panose="02020603050405020304" pitchFamily="18" charset="0"/>
                          <a:cs typeface="Times New Roman" panose="02020603050405020304" pitchFamily="18" charset="0"/>
                        </a:rPr>
                        <a:t> dipping</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0.253</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4.184</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a:effectLst/>
                          <a:latin typeface="Times New Roman" panose="02020603050405020304" pitchFamily="18" charset="0"/>
                          <a:cs typeface="Times New Roman" panose="02020603050405020304" pitchFamily="18" charset="0"/>
                        </a:rPr>
                        <a:t>0.006</a:t>
                      </a:r>
                      <a:endParaRPr lang="en-GB" sz="16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626292">
                <a:tc>
                  <a:txBody>
                    <a:bodyPr/>
                    <a:lstStyle/>
                    <a:p>
                      <a:pPr fontAlgn="auto">
                        <a:spcAft>
                          <a:spcPts val="0"/>
                        </a:spcAft>
                      </a:pPr>
                      <a:r>
                        <a:rPr lang="en-GB" sz="1600" dirty="0" smtClean="0">
                          <a:effectLst/>
                          <a:latin typeface="Times New Roman" panose="02020603050405020304" pitchFamily="18" charset="0"/>
                          <a:cs typeface="Times New Roman" panose="02020603050405020304" pitchFamily="18" charset="0"/>
                        </a:rPr>
                        <a:t>2</a:t>
                      </a:r>
                      <a:r>
                        <a:rPr lang="en-GB" sz="1600" baseline="30000" dirty="0" smtClean="0">
                          <a:effectLst/>
                          <a:latin typeface="Times New Roman" panose="02020603050405020304" pitchFamily="18" charset="0"/>
                          <a:cs typeface="Times New Roman" panose="02020603050405020304" pitchFamily="18" charset="0"/>
                        </a:rPr>
                        <a:t>nd</a:t>
                      </a:r>
                      <a:r>
                        <a:rPr lang="en-GB" sz="1600" baseline="0" dirty="0">
                          <a:effectLst/>
                          <a:latin typeface="Times New Roman" panose="02020603050405020304" pitchFamily="18" charset="0"/>
                          <a:cs typeface="Times New Roman" panose="02020603050405020304" pitchFamily="18" charset="0"/>
                        </a:rPr>
                        <a:t> </a:t>
                      </a:r>
                      <a:r>
                        <a:rPr lang="en-GB" sz="1600" dirty="0" smtClean="0">
                          <a:effectLst/>
                          <a:latin typeface="Times New Roman" panose="02020603050405020304" pitchFamily="18" charset="0"/>
                          <a:cs typeface="Times New Roman" panose="02020603050405020304" pitchFamily="18" charset="0"/>
                        </a:rPr>
                        <a:t>dipping</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1.497</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4.180</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fontAlgn="auto">
                        <a:spcAft>
                          <a:spcPts val="0"/>
                        </a:spcAft>
                      </a:pPr>
                      <a:r>
                        <a:rPr lang="en-GB" sz="1600" dirty="0">
                          <a:effectLst/>
                          <a:latin typeface="Times New Roman" panose="02020603050405020304" pitchFamily="18" charset="0"/>
                          <a:cs typeface="Times New Roman" panose="02020603050405020304" pitchFamily="18" charset="0"/>
                        </a:rPr>
                        <a:t>0.004</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
        <p:nvSpPr>
          <p:cNvPr id="9" name="TextBox 8"/>
          <p:cNvSpPr txBox="1"/>
          <p:nvPr/>
        </p:nvSpPr>
        <p:spPr>
          <a:xfrm>
            <a:off x="4571999" y="4005064"/>
            <a:ext cx="4525825" cy="175432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GB" dirty="0" smtClean="0">
                <a:latin typeface="Times New Roman" panose="02020603050405020304" pitchFamily="18" charset="0"/>
                <a:cs typeface="Times New Roman" panose="02020603050405020304" pitchFamily="18" charset="0"/>
              </a:rPr>
              <a:t>The BET surface area of the dip-coated silica membrane showed a type IV isotherm characteristic of mesoporous structure with hysteresis. The BJH curves of the silica membrane was in accordance with mesoporous classification </a:t>
            </a:r>
            <a:endParaRPr lang="en-GB" dirty="0">
              <a:latin typeface="Times New Roman" panose="02020603050405020304" pitchFamily="18" charset="0"/>
              <a:cs typeface="Times New Roman" panose="02020603050405020304" pitchFamily="18" charset="0"/>
            </a:endParaRPr>
          </a:p>
        </p:txBody>
      </p:sp>
      <p:sp>
        <p:nvSpPr>
          <p:cNvPr id="3" name="TextBox 2"/>
          <p:cNvSpPr txBox="1"/>
          <p:nvPr/>
        </p:nvSpPr>
        <p:spPr>
          <a:xfrm>
            <a:off x="467544" y="188640"/>
            <a:ext cx="7794763" cy="461665"/>
          </a:xfrm>
          <a:prstGeom prst="rect">
            <a:avLst/>
          </a:prstGeom>
          <a:noFill/>
        </p:spPr>
        <p:txBody>
          <a:bodyPr wrap="none" rtlCol="0">
            <a:spAutoFit/>
          </a:bodyPr>
          <a:lstStyle/>
          <a:p>
            <a:r>
              <a:rPr lang="en-GB" sz="2400" dirty="0">
                <a:solidFill>
                  <a:schemeClr val="bg1"/>
                </a:solidFill>
                <a:latin typeface="Times New Roman" panose="02020603050405020304" pitchFamily="18" charset="0"/>
                <a:cs typeface="Times New Roman" panose="02020603050405020304" pitchFamily="18" charset="0"/>
              </a:rPr>
              <a:t>Nitrogen Adsorption Results for the silica membranes at 77 K</a:t>
            </a:r>
          </a:p>
        </p:txBody>
      </p:sp>
      <p:sp>
        <p:nvSpPr>
          <p:cNvPr id="10" name="TextBox 9"/>
          <p:cNvSpPr txBox="1"/>
          <p:nvPr/>
        </p:nvSpPr>
        <p:spPr>
          <a:xfrm>
            <a:off x="8231882" y="48102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17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1927073" y="836551"/>
            <a:ext cx="4750018" cy="369332"/>
          </a:xfrm>
          <a:prstGeom prst="rect">
            <a:avLst/>
          </a:prstGeom>
          <a:noFill/>
        </p:spPr>
        <p:txBody>
          <a:bodyPr wrap="none" rtlCol="0">
            <a:spAutoFit/>
          </a:bodyPr>
          <a:lstStyle/>
          <a:p>
            <a:r>
              <a:rPr lang="en-GB" dirty="0" smtClean="0">
                <a:latin typeface="Times New Roman" panose="02020603050405020304" pitchFamily="18" charset="0"/>
                <a:cs typeface="Times New Roman" panose="02020603050405020304" pitchFamily="18" charset="0"/>
              </a:rPr>
              <a:t>BJH </a:t>
            </a:r>
            <a:r>
              <a:rPr lang="en-GB" dirty="0">
                <a:latin typeface="Times New Roman" panose="02020603050405020304" pitchFamily="18" charset="0"/>
                <a:cs typeface="Times New Roman" panose="02020603050405020304" pitchFamily="18" charset="0"/>
              </a:rPr>
              <a:t>Curves for 1</a:t>
            </a:r>
            <a:r>
              <a:rPr lang="en-GB" baseline="30000" dirty="0">
                <a:latin typeface="Times New Roman" panose="02020603050405020304" pitchFamily="18" charset="0"/>
                <a:cs typeface="Times New Roman" panose="02020603050405020304" pitchFamily="18" charset="0"/>
              </a:rPr>
              <a:t>st</a:t>
            </a:r>
            <a:r>
              <a:rPr lang="en-GB" dirty="0">
                <a:latin typeface="Times New Roman" panose="02020603050405020304" pitchFamily="18" charset="0"/>
                <a:cs typeface="Times New Roman" panose="02020603050405020304" pitchFamily="18" charset="0"/>
              </a:rPr>
              <a:t> and 2</a:t>
            </a:r>
            <a:r>
              <a:rPr lang="en-GB" baseline="30000" dirty="0">
                <a:latin typeface="Times New Roman" panose="02020603050405020304" pitchFamily="18" charset="0"/>
                <a:cs typeface="Times New Roman" panose="02020603050405020304" pitchFamily="18" charset="0"/>
              </a:rPr>
              <a:t>nd</a:t>
            </a:r>
            <a:r>
              <a:rPr lang="en-GB" dirty="0">
                <a:latin typeface="Times New Roman" panose="02020603050405020304" pitchFamily="18" charset="0"/>
                <a:cs typeface="Times New Roman" panose="02020603050405020304" pitchFamily="18" charset="0"/>
              </a:rPr>
              <a:t> dip-coated membrane</a:t>
            </a:r>
          </a:p>
        </p:txBody>
      </p:sp>
      <p:sp>
        <p:nvSpPr>
          <p:cNvPr id="2" name="TextBox 1"/>
          <p:cNvSpPr txBox="1"/>
          <p:nvPr/>
        </p:nvSpPr>
        <p:spPr>
          <a:xfrm>
            <a:off x="4943071" y="3527297"/>
            <a:ext cx="3351687"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Table 1: BET and BJH of the membranes</a:t>
            </a:r>
            <a:endParaRPr lang="en-GB"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723964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775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436096" y="112474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829179146"/>
              </p:ext>
            </p:extLst>
          </p:nvPr>
        </p:nvGraphicFramePr>
        <p:xfrm>
          <a:off x="4355976" y="980728"/>
          <a:ext cx="4680520" cy="2232248"/>
        </p:xfrm>
        <a:graphic>
          <a:graphicData uri="http://schemas.openxmlformats.org/presentationml/2006/ole">
            <mc:AlternateContent xmlns:mc="http://schemas.openxmlformats.org/markup-compatibility/2006">
              <mc:Choice xmlns:v="urn:schemas-microsoft-com:vml" Requires="v">
                <p:oleObj spid="_x0000_s1087" name="Picture" r:id="rId4" imgW="119405400" imgH="101717475" progId="StaticMetafile">
                  <p:embed/>
                </p:oleObj>
              </mc:Choice>
              <mc:Fallback>
                <p:oleObj name="Picture" r:id="rId4" imgW="119405400" imgH="101717475" progId="StaticMetafile">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980728"/>
                        <a:ext cx="4680520" cy="2232248"/>
                      </a:xfrm>
                      <a:prstGeom prst="rect">
                        <a:avLst/>
                      </a:prstGeom>
                      <a:noFill/>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34742477"/>
              </p:ext>
            </p:extLst>
          </p:nvPr>
        </p:nvGraphicFramePr>
        <p:xfrm>
          <a:off x="27143" y="1006592"/>
          <a:ext cx="4104457" cy="4658368"/>
        </p:xfrm>
        <a:graphic>
          <a:graphicData uri="http://schemas.openxmlformats.org/drawingml/2006/table">
            <a:tbl>
              <a:tblPr firstRow="1" firstCol="1" bandRow="1">
                <a:tableStyleId>{FABFCF23-3B69-468F-B69F-88F6DE6A72F2}</a:tableStyleId>
              </a:tblPr>
              <a:tblGrid>
                <a:gridCol w="1367831"/>
                <a:gridCol w="1231722"/>
                <a:gridCol w="1504904"/>
              </a:tblGrid>
              <a:tr h="458136">
                <a:tc>
                  <a:txBody>
                    <a:bodyPr/>
                    <a:lstStyle/>
                    <a:p>
                      <a:pPr fontAlgn="auto">
                        <a:lnSpc>
                          <a:spcPct val="115000"/>
                        </a:lnSpc>
                        <a:spcAft>
                          <a:spcPts val="0"/>
                        </a:spcAft>
                      </a:pPr>
                      <a:r>
                        <a:rPr lang="en-GB" sz="1400" dirty="0">
                          <a:effectLst/>
                        </a:rPr>
                        <a:t>Catalysts</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Retention time (min)</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Peak Area ()</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dirty="0" err="1">
                          <a:effectLst/>
                        </a:rPr>
                        <a:t>Amberlyst</a:t>
                      </a:r>
                      <a:r>
                        <a:rPr lang="en-GB" sz="1400" dirty="0">
                          <a:effectLst/>
                        </a:rPr>
                        <a:t> 15</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1.521</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149055537.3</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dirty="0">
                          <a:effectLst/>
                        </a:rPr>
                        <a:t> </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4.169</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1761909.18</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dirty="0">
                          <a:effectLst/>
                        </a:rPr>
                        <a:t> </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7.738</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4826559.45</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9.218</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113978453.4</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458136">
                <a:tc>
                  <a:txBody>
                    <a:bodyPr/>
                    <a:lstStyle/>
                    <a:p>
                      <a:pPr fontAlgn="auto">
                        <a:lnSpc>
                          <a:spcPct val="115000"/>
                        </a:lnSpc>
                        <a:spcAft>
                          <a:spcPts val="0"/>
                        </a:spcAft>
                      </a:pPr>
                      <a:r>
                        <a:rPr lang="en-GB" sz="1400">
                          <a:effectLst/>
                        </a:rPr>
                        <a:t> </a:t>
                      </a:r>
                    </a:p>
                    <a:p>
                      <a:pPr fontAlgn="auto">
                        <a:lnSpc>
                          <a:spcPct val="115000"/>
                        </a:lnSpc>
                        <a:spcAft>
                          <a:spcPts val="0"/>
                        </a:spcAft>
                      </a:pPr>
                      <a:r>
                        <a:rPr lang="en-GB" sz="1400">
                          <a:effectLst/>
                        </a:rPr>
                        <a:t>Amberlyst 16</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 </a:t>
                      </a:r>
                    </a:p>
                    <a:p>
                      <a:pPr fontAlgn="auto">
                        <a:lnSpc>
                          <a:spcPct val="115000"/>
                        </a:lnSpc>
                        <a:spcAft>
                          <a:spcPts val="0"/>
                        </a:spcAft>
                      </a:pPr>
                      <a:r>
                        <a:rPr lang="en-GB" sz="1400" dirty="0">
                          <a:effectLst/>
                        </a:rPr>
                        <a:t>1.503</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 </a:t>
                      </a:r>
                    </a:p>
                    <a:p>
                      <a:pPr fontAlgn="auto">
                        <a:lnSpc>
                          <a:spcPct val="115000"/>
                        </a:lnSpc>
                        <a:spcAft>
                          <a:spcPts val="0"/>
                        </a:spcAft>
                      </a:pPr>
                      <a:r>
                        <a:rPr lang="en-GB" sz="1400" dirty="0">
                          <a:effectLst/>
                        </a:rPr>
                        <a:t>119782347.8</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4.143</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9286786.17</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8.731</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283366480.1</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10.502</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23075482.13</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458136">
                <a:tc>
                  <a:txBody>
                    <a:bodyPr/>
                    <a:lstStyle/>
                    <a:p>
                      <a:pPr fontAlgn="auto">
                        <a:lnSpc>
                          <a:spcPct val="115000"/>
                        </a:lnSpc>
                        <a:spcAft>
                          <a:spcPts val="0"/>
                        </a:spcAft>
                      </a:pPr>
                      <a:r>
                        <a:rPr lang="en-GB" sz="1400">
                          <a:effectLst/>
                        </a:rPr>
                        <a:t> </a:t>
                      </a:r>
                    </a:p>
                    <a:p>
                      <a:pPr fontAlgn="auto">
                        <a:lnSpc>
                          <a:spcPct val="115000"/>
                        </a:lnSpc>
                        <a:spcAft>
                          <a:spcPts val="0"/>
                        </a:spcAft>
                      </a:pPr>
                      <a:r>
                        <a:rPr lang="en-GB" sz="1400">
                          <a:effectLst/>
                        </a:rPr>
                        <a:t>Amberlyst 36</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 </a:t>
                      </a:r>
                    </a:p>
                    <a:p>
                      <a:pPr fontAlgn="auto">
                        <a:lnSpc>
                          <a:spcPct val="115000"/>
                        </a:lnSpc>
                        <a:spcAft>
                          <a:spcPts val="0"/>
                        </a:spcAft>
                      </a:pPr>
                      <a:r>
                        <a:rPr lang="en-GB" sz="1400" dirty="0">
                          <a:effectLst/>
                        </a:rPr>
                        <a:t>1.527</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 </a:t>
                      </a:r>
                    </a:p>
                    <a:p>
                      <a:pPr fontAlgn="auto">
                        <a:lnSpc>
                          <a:spcPct val="115000"/>
                        </a:lnSpc>
                        <a:spcAft>
                          <a:spcPts val="0"/>
                        </a:spcAft>
                      </a:pPr>
                      <a:r>
                        <a:rPr lang="en-GB" sz="1400" dirty="0">
                          <a:effectLst/>
                        </a:rPr>
                        <a:t>138638054.1</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3.628</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98634990</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7.975</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97944520.42</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8.726</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121332143.6</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a:effectLst/>
                        </a:rPr>
                        <a:t> </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10.490</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14091694.59</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458136">
                <a:tc>
                  <a:txBody>
                    <a:bodyPr/>
                    <a:lstStyle/>
                    <a:p>
                      <a:pPr fontAlgn="auto">
                        <a:lnSpc>
                          <a:spcPct val="115000"/>
                        </a:lnSpc>
                        <a:spcAft>
                          <a:spcPts val="0"/>
                        </a:spcAft>
                      </a:pPr>
                      <a:r>
                        <a:rPr lang="en-GB" sz="1400">
                          <a:effectLst/>
                        </a:rPr>
                        <a:t> </a:t>
                      </a:r>
                    </a:p>
                    <a:p>
                      <a:pPr fontAlgn="auto">
                        <a:lnSpc>
                          <a:spcPct val="115000"/>
                        </a:lnSpc>
                        <a:spcAft>
                          <a:spcPts val="0"/>
                        </a:spcAft>
                      </a:pPr>
                      <a:r>
                        <a:rPr lang="en-GB" sz="1400">
                          <a:effectLst/>
                        </a:rPr>
                        <a:t>Dowex 50W8x</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a:effectLst/>
                        </a:rPr>
                        <a:t> </a:t>
                      </a:r>
                    </a:p>
                    <a:p>
                      <a:pPr fontAlgn="auto">
                        <a:lnSpc>
                          <a:spcPct val="115000"/>
                        </a:lnSpc>
                        <a:spcAft>
                          <a:spcPts val="0"/>
                        </a:spcAft>
                      </a:pPr>
                      <a:r>
                        <a:rPr lang="en-GB" sz="1400">
                          <a:effectLst/>
                        </a:rPr>
                        <a:t>1.523</a:t>
                      </a:r>
                      <a:endParaRPr lang="en-GB" sz="1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 </a:t>
                      </a:r>
                    </a:p>
                    <a:p>
                      <a:pPr fontAlgn="auto">
                        <a:lnSpc>
                          <a:spcPct val="115000"/>
                        </a:lnSpc>
                        <a:spcAft>
                          <a:spcPts val="0"/>
                        </a:spcAft>
                      </a:pPr>
                      <a:r>
                        <a:rPr lang="en-GB" sz="1400" dirty="0">
                          <a:effectLst/>
                        </a:rPr>
                        <a:t>142522149.5</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r h="225639">
                <a:tc>
                  <a:txBody>
                    <a:bodyPr/>
                    <a:lstStyle/>
                    <a:p>
                      <a:pPr fontAlgn="auto">
                        <a:lnSpc>
                          <a:spcPct val="115000"/>
                        </a:lnSpc>
                        <a:spcAft>
                          <a:spcPts val="0"/>
                        </a:spcAft>
                      </a:pPr>
                      <a:r>
                        <a:rPr lang="en-GB" sz="1400" dirty="0">
                          <a:effectLst/>
                        </a:rPr>
                        <a:t> </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3.627</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c>
                  <a:txBody>
                    <a:bodyPr/>
                    <a:lstStyle/>
                    <a:p>
                      <a:pPr fontAlgn="auto">
                        <a:lnSpc>
                          <a:spcPct val="115000"/>
                        </a:lnSpc>
                        <a:spcAft>
                          <a:spcPts val="0"/>
                        </a:spcAft>
                      </a:pPr>
                      <a:r>
                        <a:rPr lang="en-GB" sz="1400" dirty="0">
                          <a:effectLst/>
                        </a:rPr>
                        <a:t>78276693.15</a:t>
                      </a:r>
                      <a:endParaRPr lang="en-GB" sz="1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6588" marR="56588" marT="0" marB="0"/>
                </a:tc>
              </a:tr>
            </a:tbl>
          </a:graphicData>
        </a:graphic>
      </p:graphicFrame>
      <p:sp>
        <p:nvSpPr>
          <p:cNvPr id="7" name="TextBox 6"/>
          <p:cNvSpPr txBox="1"/>
          <p:nvPr/>
        </p:nvSpPr>
        <p:spPr>
          <a:xfrm>
            <a:off x="3059832" y="260648"/>
            <a:ext cx="2143536" cy="461665"/>
          </a:xfrm>
          <a:prstGeom prst="rect">
            <a:avLst/>
          </a:prstGeom>
          <a:noFill/>
        </p:spPr>
        <p:txBody>
          <a:bodyPr wrap="non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GC-MS Results</a:t>
            </a:r>
            <a:endParaRPr lang="en-GB" sz="2400" dirty="0">
              <a:solidFill>
                <a:schemeClr val="bg1"/>
              </a:solidFill>
              <a:latin typeface="Times New Roman" panose="02020603050405020304" pitchFamily="18" charset="0"/>
              <a:cs typeface="Times New Roman" panose="02020603050405020304" pitchFamily="18" charset="0"/>
            </a:endParaRPr>
          </a:p>
        </p:txBody>
      </p:sp>
      <p:pic>
        <p:nvPicPr>
          <p:cNvPr id="8" name="Picture 7" descr="J:\ethyl lactate for journal 2.JPG"/>
          <p:cNvPicPr/>
          <p:nvPr/>
        </p:nvPicPr>
        <p:blipFill>
          <a:blip r:embed="rId6">
            <a:extLst>
              <a:ext uri="{28A0092B-C50C-407E-A947-70E740481C1C}">
                <a14:useLocalDpi xmlns:a14="http://schemas.microsoft.com/office/drawing/2010/main" val="0"/>
              </a:ext>
            </a:extLst>
          </a:blip>
          <a:srcRect/>
          <a:stretch>
            <a:fillRect/>
          </a:stretch>
        </p:blipFill>
        <p:spPr bwMode="auto">
          <a:xfrm>
            <a:off x="4355976" y="3454943"/>
            <a:ext cx="4680520" cy="2206305"/>
          </a:xfrm>
          <a:prstGeom prst="rect">
            <a:avLst/>
          </a:prstGeom>
          <a:noFill/>
          <a:ln>
            <a:solidFill>
              <a:srgbClr val="4F81BD"/>
            </a:solidFill>
          </a:ln>
        </p:spPr>
      </p:pic>
      <p:sp>
        <p:nvSpPr>
          <p:cNvPr id="9" name="TextBox 8"/>
          <p:cNvSpPr txBox="1"/>
          <p:nvPr/>
        </p:nvSpPr>
        <p:spPr>
          <a:xfrm>
            <a:off x="5468175" y="5689919"/>
            <a:ext cx="2456122" cy="261610"/>
          </a:xfrm>
          <a:prstGeom prst="rect">
            <a:avLst/>
          </a:prstGeom>
          <a:noFill/>
        </p:spPr>
        <p:txBody>
          <a:bodyPr wrap="none" rtlCol="0">
            <a:spAutoFit/>
          </a:bodyPr>
          <a:lstStyle/>
          <a:p>
            <a:r>
              <a:rPr lang="en-GB" sz="1100" b="1" dirty="0" smtClean="0">
                <a:latin typeface="Times New Roman" panose="02020603050405020304" pitchFamily="18" charset="0"/>
                <a:cs typeface="Times New Roman" panose="02020603050405020304" pitchFamily="18" charset="0"/>
              </a:rPr>
              <a:t>Fig. 26: NIST spectra for ethyl lactate</a:t>
            </a:r>
            <a:endParaRPr lang="en-GB" sz="11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244408" y="52560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18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TextBox 10"/>
          <p:cNvSpPr txBox="1"/>
          <p:nvPr/>
        </p:nvSpPr>
        <p:spPr>
          <a:xfrm>
            <a:off x="4793110" y="3193333"/>
            <a:ext cx="3549370" cy="261610"/>
          </a:xfrm>
          <a:prstGeom prst="rect">
            <a:avLst/>
          </a:prstGeom>
          <a:noFill/>
        </p:spPr>
        <p:txBody>
          <a:bodyPr wrap="none" rtlCol="0">
            <a:spAutoFit/>
          </a:bodyPr>
          <a:lstStyle/>
          <a:p>
            <a:r>
              <a:rPr lang="en-GB" sz="1100" b="1" dirty="0" smtClean="0">
                <a:latin typeface="Times New Roman" panose="02020603050405020304" pitchFamily="18" charset="0"/>
                <a:cs typeface="Times New Roman" panose="02020603050405020304" pitchFamily="18" charset="0"/>
              </a:rPr>
              <a:t>Fig. 25: Ion chromatogram of the esterification product </a:t>
            </a:r>
            <a:endParaRPr lang="en-GB" sz="11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323528" y="5689919"/>
            <a:ext cx="3007555" cy="307777"/>
          </a:xfrm>
          <a:prstGeom prst="rect">
            <a:avLst/>
          </a:prstGeom>
          <a:noFill/>
        </p:spPr>
        <p:txBody>
          <a:bodyPr wrap="none" rtlCol="0">
            <a:spAutoFit/>
          </a:bodyPr>
          <a:lstStyle/>
          <a:p>
            <a:r>
              <a:rPr lang="en-GB" sz="1000" b="1" dirty="0" smtClean="0">
                <a:latin typeface="Times New Roman" panose="02020603050405020304" pitchFamily="18" charset="0"/>
                <a:cs typeface="Times New Roman" panose="02020603050405020304" pitchFamily="18" charset="0"/>
              </a:rPr>
              <a:t>Table 2: Retention time and peak area of catalysts.</a:t>
            </a:r>
            <a:r>
              <a:rPr lang="en-GB" sz="1400" b="1" dirty="0" smtClean="0">
                <a:latin typeface="Times New Roman" panose="02020603050405020304" pitchFamily="18" charset="0"/>
                <a:cs typeface="Times New Roman" panose="02020603050405020304" pitchFamily="18" charset="0"/>
              </a:rPr>
              <a:t> </a:t>
            </a:r>
            <a:endParaRPr lang="en-GB" sz="1400" b="1" dirty="0">
              <a:latin typeface="Times New Roman" panose="02020603050405020304" pitchFamily="18" charset="0"/>
              <a:cs typeface="Times New Roman" panose="02020603050405020304" pitchFamily="18" charset="0"/>
            </a:endParaRPr>
          </a:p>
        </p:txBody>
      </p:sp>
    </p:spTree>
    <p:custDataLst>
      <p:tags r:id="rId2"/>
    </p:custDataLst>
    <p:extLst>
      <p:ext uri="{BB962C8B-B14F-4D97-AF65-F5344CB8AC3E}">
        <p14:creationId xmlns:p14="http://schemas.microsoft.com/office/powerpoint/2010/main" val="85094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escription: IncaTemp182"/>
          <p:cNvPicPr/>
          <p:nvPr/>
        </p:nvPicPr>
        <p:blipFill>
          <a:blip r:embed="rId3">
            <a:extLst>
              <a:ext uri="{28A0092B-C50C-407E-A947-70E740481C1C}">
                <a14:useLocalDpi xmlns:a14="http://schemas.microsoft.com/office/drawing/2010/main" val="0"/>
              </a:ext>
            </a:extLst>
          </a:blip>
          <a:srcRect/>
          <a:stretch>
            <a:fillRect/>
          </a:stretch>
        </p:blipFill>
        <p:spPr bwMode="auto">
          <a:xfrm>
            <a:off x="106426" y="1340768"/>
            <a:ext cx="4608512" cy="3672409"/>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5018" y="1300985"/>
            <a:ext cx="4215333" cy="3636826"/>
          </a:xfrm>
          <a:prstGeom prst="rect">
            <a:avLst/>
          </a:prstGeom>
        </p:spPr>
      </p:pic>
      <p:sp>
        <p:nvSpPr>
          <p:cNvPr id="7" name="TextBox 6"/>
          <p:cNvSpPr txBox="1"/>
          <p:nvPr/>
        </p:nvSpPr>
        <p:spPr>
          <a:xfrm>
            <a:off x="2371720" y="116632"/>
            <a:ext cx="3674211" cy="584775"/>
          </a:xfrm>
          <a:prstGeom prst="rect">
            <a:avLst/>
          </a:prstGeom>
          <a:noFill/>
        </p:spPr>
        <p:txBody>
          <a:bodyPr wrap="none" rtlCol="0">
            <a:spAutoFit/>
          </a:bodyPr>
          <a:lstStyle/>
          <a:p>
            <a:r>
              <a:rPr lang="en-GB" sz="3200" dirty="0" smtClean="0">
                <a:solidFill>
                  <a:schemeClr val="bg1"/>
                </a:solidFill>
                <a:latin typeface="Times New Roman" panose="02020603050405020304" pitchFamily="18" charset="0"/>
                <a:cs typeface="Times New Roman" panose="02020603050405020304" pitchFamily="18" charset="0"/>
              </a:rPr>
              <a:t>SEM/EDXA Results </a:t>
            </a:r>
            <a:endParaRPr lang="en-GB" sz="32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8244408" y="52560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19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9" name="Picture 8" descr="C:\Users\1215175\AppData\Local\Microsoft\Windows\Temporary Internet Files\Content.IE5\U05VQSAP\S1CS03.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55776" y="1700808"/>
            <a:ext cx="1887220" cy="1418590"/>
          </a:xfrm>
          <a:prstGeom prst="rect">
            <a:avLst/>
          </a:prstGeom>
          <a:noFill/>
          <a:ln>
            <a:noFill/>
          </a:ln>
        </p:spPr>
      </p:pic>
      <p:sp>
        <p:nvSpPr>
          <p:cNvPr id="2" name="TextBox 1"/>
          <p:cNvSpPr txBox="1"/>
          <p:nvPr/>
        </p:nvSpPr>
        <p:spPr>
          <a:xfrm>
            <a:off x="1835696" y="864162"/>
            <a:ext cx="4838440" cy="400110"/>
          </a:xfrm>
          <a:prstGeom prst="rect">
            <a:avLst/>
          </a:prstGeom>
          <a:noFill/>
        </p:spPr>
        <p:txBody>
          <a:bodyPr wrap="none" rtlCol="0">
            <a:spAutoFit/>
          </a:bodyPr>
          <a:lstStyle/>
          <a:p>
            <a:r>
              <a:rPr lang="en-GB" sz="2000" dirty="0" smtClean="0">
                <a:latin typeface="Times New Roman" panose="02020603050405020304" pitchFamily="18" charset="0"/>
                <a:cs typeface="Times New Roman" panose="02020603050405020304" pitchFamily="18" charset="0"/>
              </a:rPr>
              <a:t>SEM/EDXA surface image of the membrane </a:t>
            </a:r>
            <a:endParaRPr lang="en-GB" sz="20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191" y="5373216"/>
            <a:ext cx="8948574" cy="58477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sz="1600" dirty="0" smtClean="0">
                <a:latin typeface="Times New Roman" panose="02020603050405020304" pitchFamily="18" charset="0"/>
                <a:cs typeface="Times New Roman" panose="02020603050405020304" pitchFamily="18" charset="0"/>
              </a:rPr>
              <a:t>The membrane showed a defect-free surface with no evidence of crack on the surface of the silica membrane </a:t>
            </a:r>
            <a:endParaRPr lang="en-GB" sz="1600" dirty="0">
              <a:latin typeface="Times New Roman" panose="02020603050405020304" pitchFamily="18" charset="0"/>
              <a:cs typeface="Times New Roman" panose="02020603050405020304" pitchFamily="18" charset="0"/>
            </a:endParaRPr>
          </a:p>
        </p:txBody>
      </p:sp>
      <p:sp>
        <p:nvSpPr>
          <p:cNvPr id="10" name="Rectangle 9"/>
          <p:cNvSpPr/>
          <p:nvPr/>
        </p:nvSpPr>
        <p:spPr>
          <a:xfrm>
            <a:off x="1691680" y="1343443"/>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chemeClr val="tx1"/>
                </a:solidFill>
                <a:latin typeface="Times New Roman" panose="02020603050405020304" pitchFamily="18" charset="0"/>
                <a:cs typeface="Times New Roman" panose="02020603050405020304" pitchFamily="18" charset="0"/>
              </a:rPr>
              <a:t>Ti</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1871700" y="3573016"/>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chemeClr val="tx1"/>
                </a:solidFill>
                <a:latin typeface="Times New Roman" panose="02020603050405020304" pitchFamily="18" charset="0"/>
                <a:cs typeface="Times New Roman" panose="02020603050405020304" pitchFamily="18" charset="0"/>
              </a:rPr>
              <a:t>Ti</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971600" y="4437112"/>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err="1" smtClean="0">
                <a:solidFill>
                  <a:schemeClr val="tx1"/>
                </a:solidFill>
                <a:latin typeface="Times New Roman" panose="02020603050405020304" pitchFamily="18" charset="0"/>
                <a:cs typeface="Times New Roman" panose="02020603050405020304" pitchFamily="18" charset="0"/>
              </a:rPr>
              <a:t>Zr</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611560" y="4365104"/>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err="1" smtClean="0">
                <a:solidFill>
                  <a:schemeClr val="tx1"/>
                </a:solidFill>
                <a:latin typeface="Times New Roman" panose="02020603050405020304" pitchFamily="18" charset="0"/>
                <a:cs typeface="Times New Roman" panose="02020603050405020304" pitchFamily="18" charset="0"/>
              </a:rPr>
              <a:t>Zr</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09294" y="4077071"/>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chemeClr val="tx1"/>
                </a:solidFill>
                <a:latin typeface="Times New Roman" panose="02020603050405020304" pitchFamily="18" charset="0"/>
                <a:cs typeface="Times New Roman" panose="02020603050405020304" pitchFamily="18" charset="0"/>
              </a:rPr>
              <a:t>Si</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441817" y="3284983"/>
            <a:ext cx="360040"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chemeClr val="tx1"/>
                </a:solidFill>
                <a:latin typeface="Times New Roman" panose="02020603050405020304" pitchFamily="18" charset="0"/>
                <a:cs typeface="Times New Roman" panose="02020603050405020304" pitchFamily="18" charset="0"/>
              </a:rPr>
              <a:t>Br</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56191" y="3549487"/>
            <a:ext cx="267337" cy="288033"/>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100" dirty="0">
                <a:solidFill>
                  <a:schemeClr val="tx1"/>
                </a:solidFill>
                <a:latin typeface="Times New Roman" panose="02020603050405020304" pitchFamily="18" charset="0"/>
                <a:cs typeface="Times New Roman" panose="02020603050405020304" pitchFamily="18" charset="0"/>
              </a:rPr>
              <a:t>O</a:t>
            </a:r>
          </a:p>
        </p:txBody>
      </p:sp>
      <p:sp>
        <p:nvSpPr>
          <p:cNvPr id="17" name="Rectangle 16"/>
          <p:cNvSpPr/>
          <p:nvPr/>
        </p:nvSpPr>
        <p:spPr>
          <a:xfrm>
            <a:off x="81777" y="3866406"/>
            <a:ext cx="360040" cy="21066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000" dirty="0" smtClean="0">
                <a:solidFill>
                  <a:schemeClr val="tx1"/>
                </a:solidFill>
                <a:latin typeface="Times New Roman" panose="02020603050405020304" pitchFamily="18" charset="0"/>
                <a:cs typeface="Times New Roman" panose="02020603050405020304" pitchFamily="18" charset="0"/>
              </a:rPr>
              <a:t>Ti</a:t>
            </a:r>
            <a:endParaRPr lang="en-GB" sz="1000" dirty="0">
              <a:solidFill>
                <a:schemeClr val="tx1"/>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79917" y="4972527"/>
            <a:ext cx="3305457"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27: EDXA spectra of the membrane </a:t>
            </a:r>
            <a:endParaRPr lang="en-GB" sz="14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5682020" y="4918065"/>
            <a:ext cx="2592120"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28: SEM/EDXA instrument</a:t>
            </a:r>
            <a:endParaRPr lang="en-GB"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87894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3"/>
          <p:cNvSpPr>
            <a:spLocks noChangeArrowheads="1"/>
          </p:cNvSpPr>
          <p:nvPr/>
        </p:nvSpPr>
        <p:spPr bwMode="auto">
          <a:xfrm>
            <a:off x="0" y="2038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6"/>
          <p:cNvSpPr>
            <a:spLocks noChangeArrowheads="1"/>
          </p:cNvSpPr>
          <p:nvPr/>
        </p:nvSpPr>
        <p:spPr bwMode="auto">
          <a:xfrm>
            <a:off x="0" y="2181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 name="Rectangle 1"/>
          <p:cNvSpPr/>
          <p:nvPr/>
        </p:nvSpPr>
        <p:spPr>
          <a:xfrm>
            <a:off x="28600" y="4669538"/>
            <a:ext cx="4625603" cy="122479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en-GB" sz="1600" dirty="0">
                <a:solidFill>
                  <a:schemeClr val="tx1"/>
                </a:solidFill>
                <a:latin typeface="Times New Roman" panose="02020603050405020304" pitchFamily="18" charset="0"/>
                <a:cs typeface="Times New Roman" panose="02020603050405020304" pitchFamily="18" charset="0"/>
              </a:rPr>
              <a:t>The </a:t>
            </a:r>
            <a:r>
              <a:rPr lang="en-GB" sz="1600" dirty="0" smtClean="0">
                <a:solidFill>
                  <a:schemeClr val="tx1"/>
                </a:solidFill>
                <a:latin typeface="Times New Roman" panose="02020603050405020304" pitchFamily="18" charset="0"/>
                <a:cs typeface="Times New Roman" panose="02020603050405020304" pitchFamily="18" charset="0"/>
              </a:rPr>
              <a:t>gas flow rate exhibited an increase with gauge pressure indicating Knudsen flow mechanism. The </a:t>
            </a:r>
            <a:r>
              <a:rPr lang="en-GB" sz="1600" dirty="0">
                <a:solidFill>
                  <a:schemeClr val="tx1"/>
                </a:solidFill>
                <a:latin typeface="Times New Roman" panose="02020603050405020304" pitchFamily="18" charset="0"/>
                <a:cs typeface="Times New Roman" panose="02020603050405020304" pitchFamily="18" charset="0"/>
              </a:rPr>
              <a:t>order of the gas kinetic diameter </a:t>
            </a:r>
            <a:r>
              <a:rPr lang="en-GB" sz="1600" dirty="0" smtClean="0">
                <a:solidFill>
                  <a:schemeClr val="tx1"/>
                </a:solidFill>
                <a:latin typeface="Times New Roman" panose="02020603050405020304" pitchFamily="18" charset="0"/>
                <a:cs typeface="Times New Roman" panose="02020603050405020304" pitchFamily="18" charset="0"/>
              </a:rPr>
              <a:t>from </a:t>
            </a:r>
            <a:r>
              <a:rPr lang="en-GB" sz="1600" dirty="0">
                <a:solidFill>
                  <a:schemeClr val="tx1"/>
                </a:solidFill>
                <a:latin typeface="Times New Roman" panose="02020603050405020304" pitchFamily="18" charset="0"/>
                <a:cs typeface="Times New Roman" panose="02020603050405020304" pitchFamily="18" charset="0"/>
              </a:rPr>
              <a:t>the highest is </a:t>
            </a:r>
            <a:r>
              <a:rPr lang="en-GB" sz="1600" dirty="0" smtClean="0">
                <a:solidFill>
                  <a:schemeClr val="tx1"/>
                </a:solidFill>
                <a:latin typeface="Times New Roman" panose="02020603050405020304" pitchFamily="18" charset="0"/>
                <a:cs typeface="Times New Roman" panose="02020603050405020304" pitchFamily="18" charset="0"/>
              </a:rPr>
              <a:t>given as: N</a:t>
            </a:r>
            <a:r>
              <a:rPr lang="en-GB" sz="1600" baseline="-25000" dirty="0" smtClean="0">
                <a:solidFill>
                  <a:schemeClr val="tx1"/>
                </a:solidFill>
                <a:latin typeface="Times New Roman" panose="02020603050405020304" pitchFamily="18" charset="0"/>
                <a:cs typeface="Times New Roman" panose="02020603050405020304" pitchFamily="18" charset="0"/>
              </a:rPr>
              <a:t>2 </a:t>
            </a:r>
            <a:r>
              <a:rPr lang="en-GB" sz="1600" dirty="0" smtClean="0">
                <a:solidFill>
                  <a:schemeClr val="tx1"/>
                </a:solidFill>
                <a:latin typeface="Times New Roman" panose="02020603050405020304" pitchFamily="18" charset="0"/>
                <a:cs typeface="Times New Roman" panose="02020603050405020304" pitchFamily="18" charset="0"/>
              </a:rPr>
              <a:t>&gt; Ar &gt; CO</a:t>
            </a:r>
            <a:r>
              <a:rPr lang="en-GB" sz="1600" baseline="-25000" dirty="0" smtClean="0">
                <a:solidFill>
                  <a:schemeClr val="tx1"/>
                </a:solidFill>
                <a:latin typeface="Times New Roman" panose="02020603050405020304" pitchFamily="18" charset="0"/>
                <a:cs typeface="Times New Roman" panose="02020603050405020304" pitchFamily="18" charset="0"/>
              </a:rPr>
              <a:t>2  </a:t>
            </a:r>
            <a:r>
              <a:rPr lang="en-GB" sz="1600" dirty="0" smtClean="0">
                <a:solidFill>
                  <a:schemeClr val="tx1"/>
                </a:solidFill>
                <a:latin typeface="Times New Roman" panose="02020603050405020304" pitchFamily="18" charset="0"/>
                <a:cs typeface="Times New Roman" panose="02020603050405020304" pitchFamily="18" charset="0"/>
              </a:rPr>
              <a:t>&gt;  He.</a:t>
            </a:r>
            <a:endParaRPr lang="en-GB" sz="1600"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5029493" y="4711963"/>
            <a:ext cx="3960440" cy="113994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endParaRPr lang="en-GB" dirty="0" smtClean="0">
              <a:solidFill>
                <a:schemeClr val="tx1"/>
              </a:solidFill>
            </a:endParaRPr>
          </a:p>
          <a:p>
            <a:r>
              <a:rPr lang="en-GB" dirty="0" smtClean="0">
                <a:solidFill>
                  <a:schemeClr val="tx1"/>
                </a:solidFill>
              </a:rPr>
              <a:t>The gas permeance relationship with viscosity was in agreement with the viscous flow mechanism. </a:t>
            </a:r>
            <a:endParaRPr lang="en-GB" dirty="0">
              <a:solidFill>
                <a:schemeClr val="tx1"/>
              </a:solidFill>
            </a:endParaRPr>
          </a:p>
          <a:p>
            <a:endParaRPr lang="en-GB" dirty="0">
              <a:solidFill>
                <a:schemeClr val="tx1"/>
              </a:solidFill>
            </a:endParaRPr>
          </a:p>
        </p:txBody>
      </p:sp>
      <p:sp>
        <p:nvSpPr>
          <p:cNvPr id="12" name="TextBox 11"/>
          <p:cNvSpPr txBox="1"/>
          <p:nvPr/>
        </p:nvSpPr>
        <p:spPr>
          <a:xfrm>
            <a:off x="2195736" y="191890"/>
            <a:ext cx="4317400" cy="461665"/>
          </a:xfrm>
          <a:prstGeom prst="rect">
            <a:avLst/>
          </a:prstGeom>
          <a:noFill/>
        </p:spPr>
        <p:txBody>
          <a:bodyPr wrap="none" rtlCol="0">
            <a:spAutoFit/>
          </a:bodyPr>
          <a:lstStyle/>
          <a:p>
            <a:r>
              <a:rPr lang="en-GB" sz="2400" dirty="0" smtClean="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rPr>
              <a:t>PERMEATION TEST RESULTS</a:t>
            </a:r>
            <a:endParaRPr lang="en-GB" sz="2400" dirty="0">
              <a:ln w="18415" cmpd="sng">
                <a:solidFill>
                  <a:srgbClr val="FFFFFF"/>
                </a:solidFill>
                <a:prstDash val="solid"/>
              </a:ln>
              <a:solidFill>
                <a:srgbClr val="FFFFFF"/>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8282379" y="553036"/>
            <a:ext cx="861621"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20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3" name="Chart 12"/>
          <p:cNvGraphicFramePr/>
          <p:nvPr>
            <p:extLst>
              <p:ext uri="{D42A27DB-BD31-4B8C-83A1-F6EECF244321}">
                <p14:modId xmlns:p14="http://schemas.microsoft.com/office/powerpoint/2010/main" val="2721149995"/>
              </p:ext>
            </p:extLst>
          </p:nvPr>
        </p:nvGraphicFramePr>
        <p:xfrm>
          <a:off x="212249" y="1423717"/>
          <a:ext cx="3966974" cy="2785864"/>
        </p:xfrm>
        <a:graphic>
          <a:graphicData uri="http://schemas.openxmlformats.org/drawingml/2006/chart">
            <c:chart xmlns:c="http://schemas.openxmlformats.org/drawingml/2006/chart" xmlns:r="http://schemas.openxmlformats.org/officeDocument/2006/relationships" r:id="rId4"/>
          </a:graphicData>
        </a:graphic>
      </p:graphicFrame>
      <p:pic>
        <p:nvPicPr>
          <p:cNvPr id="8" name="Picture 7"/>
          <p:cNvPicPr>
            <a:picLocks noChangeAspect="1"/>
          </p:cNvPicPr>
          <p:nvPr/>
        </p:nvPicPr>
        <p:blipFill>
          <a:blip r:embed="rId5"/>
          <a:stretch>
            <a:fillRect/>
          </a:stretch>
        </p:blipFill>
        <p:spPr>
          <a:xfrm>
            <a:off x="4860032" y="1397706"/>
            <a:ext cx="4117432" cy="2964055"/>
          </a:xfrm>
          <a:prstGeom prst="rect">
            <a:avLst/>
          </a:prstGeom>
        </p:spPr>
      </p:pic>
      <p:sp>
        <p:nvSpPr>
          <p:cNvPr id="5" name="TextBox 4"/>
          <p:cNvSpPr txBox="1"/>
          <p:nvPr/>
        </p:nvSpPr>
        <p:spPr>
          <a:xfrm>
            <a:off x="1369854" y="892480"/>
            <a:ext cx="5875326" cy="400110"/>
          </a:xfrm>
          <a:prstGeom prst="rect">
            <a:avLst/>
          </a:prstGeom>
          <a:noFill/>
        </p:spPr>
        <p:txBody>
          <a:bodyPr wrap="none" rtlCol="0">
            <a:spAutoFit/>
          </a:bodyPr>
          <a:lstStyle/>
          <a:p>
            <a:r>
              <a:rPr lang="en-GB" sz="2000" dirty="0" smtClean="0">
                <a:latin typeface="Times New Roman" panose="02020603050405020304" pitchFamily="18" charset="0"/>
                <a:cs typeface="Times New Roman" panose="02020603050405020304" pitchFamily="18" charset="0"/>
              </a:rPr>
              <a:t>Relationship between gas flow rate and gauge pressure </a:t>
            </a:r>
            <a:endParaRPr lang="en-GB"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212249" y="4172160"/>
            <a:ext cx="3305520"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29: Flow rate relation with pressure </a:t>
            </a:r>
            <a:endParaRPr lang="en-GB" sz="1400" b="1"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5017024" y="4361761"/>
            <a:ext cx="3371372" cy="307777"/>
          </a:xfrm>
          <a:prstGeom prst="rect">
            <a:avLst/>
          </a:prstGeom>
          <a:noFill/>
        </p:spPr>
        <p:txBody>
          <a:bodyPr wrap="none" rtlCol="0">
            <a:spAutoFit/>
          </a:bodyPr>
          <a:lstStyle/>
          <a:p>
            <a:r>
              <a:rPr lang="en-GB" sz="1400" b="1" dirty="0" smtClean="0">
                <a:latin typeface="Times New Roman" panose="02020603050405020304" pitchFamily="18" charset="0"/>
                <a:cs typeface="Times New Roman" panose="02020603050405020304" pitchFamily="18" charset="0"/>
              </a:rPr>
              <a:t>Fig. 30: Permeance relation with viscosity</a:t>
            </a:r>
            <a:endParaRPr lang="en-GB" sz="14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14099879"/>
      </p:ext>
    </p:extLst>
  </p:cSld>
  <p:clrMapOvr>
    <a:masterClrMapping/>
  </p:clrMapOvr>
  <mc:AlternateContent xmlns:mc="http://schemas.openxmlformats.org/markup-compatibility/2006" xmlns:p14="http://schemas.microsoft.com/office/powerpoint/2010/main">
    <mc:Choice Requires="p14">
      <p:transition spd="slow" p14:dur="3000" advTm="101">
        <p14:shred/>
      </p:transition>
    </mc:Choice>
    <mc:Fallback xmlns="">
      <p:transition spd="slow" advTm="101">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09492" y="266594"/>
            <a:ext cx="2592288" cy="523220"/>
          </a:xfrm>
          <a:prstGeom prst="rect">
            <a:avLst/>
          </a:prstGeom>
        </p:spPr>
        <p:txBody>
          <a:bodyPr wrap="square">
            <a:spAutoFit/>
          </a:bodyPr>
          <a:lstStyle/>
          <a:p>
            <a:r>
              <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CONCLUSION</a:t>
            </a:r>
          </a:p>
        </p:txBody>
      </p:sp>
      <p:sp>
        <p:nvSpPr>
          <p:cNvPr id="4" name="TextBox 3"/>
          <p:cNvSpPr txBox="1"/>
          <p:nvPr/>
        </p:nvSpPr>
        <p:spPr>
          <a:xfrm>
            <a:off x="8244408" y="52560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21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Rectangle 1"/>
          <p:cNvSpPr/>
          <p:nvPr/>
        </p:nvSpPr>
        <p:spPr>
          <a:xfrm>
            <a:off x="251520" y="1340768"/>
            <a:ext cx="8712968" cy="4201150"/>
          </a:xfrm>
          <a:prstGeom prst="rect">
            <a:avLst/>
          </a:prstGeom>
          <a:solidFill>
            <a:schemeClr val="bg2">
              <a:lumMod val="90000"/>
            </a:schemeClr>
          </a:solidFill>
        </p:spPr>
        <p:txBody>
          <a:bodyPr wrap="square">
            <a:spAutoFit/>
          </a:bodyPr>
          <a:lstStyle/>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The evaluation and characterization of composite mesoporous membrane for lactic acid Esterification was successfully carried out using different methods including nitrogen adsorption, FTIR, GC-MS and SEM/EDXA. </a:t>
            </a:r>
          </a:p>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Helium gas with the higher permeation rate was used as one of the carrier gas for the analysis of esterification product.</a:t>
            </a:r>
          </a:p>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The SEM surface image of the membrane showed a defect-free surface.</a:t>
            </a:r>
          </a:p>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The NIST mass spectra of the esterification reaction product exhibited the structure of ethyl lactate on the spectra.</a:t>
            </a:r>
          </a:p>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The BET surface area of the composite membrane showed a type IV isotherm with hysteresis indicating a mesopourous layer.</a:t>
            </a:r>
          </a:p>
          <a:p>
            <a:pPr marL="285750" indent="-285750" algn="just">
              <a:lnSpc>
                <a:spcPct val="150000"/>
              </a:lnSpc>
              <a:buFont typeface="Wingdings" panose="05000000000000000000" pitchFamily="2" charset="2"/>
              <a:buChar char="§"/>
            </a:pPr>
            <a:r>
              <a:rPr lang="en-US" sz="1600" dirty="0">
                <a:solidFill>
                  <a:schemeClr val="tx2">
                    <a:lumMod val="75000"/>
                  </a:schemeClr>
                </a:solidFill>
                <a:latin typeface="Times New Roman" panose="02020603050405020304" pitchFamily="18" charset="0"/>
                <a:cs typeface="Times New Roman" panose="02020603050405020304" pitchFamily="18" charset="0"/>
              </a:rPr>
              <a:t>The BJH curve for the composite membrane was in accordance with the mesoporous classification  </a:t>
            </a:r>
            <a:r>
              <a:rPr lang="en-US" dirty="0">
                <a:solidFill>
                  <a:schemeClr val="tx2">
                    <a:lumMod val="75000"/>
                  </a:schemeClr>
                </a:solidFill>
                <a:latin typeface="Times New Roman" panose="02020603050405020304" pitchFamily="18" charset="0"/>
                <a:cs typeface="Times New Roman" panose="02020603050405020304" pitchFamily="18" charset="0"/>
              </a:rPr>
              <a:t> </a:t>
            </a:r>
          </a:p>
        </p:txBody>
      </p:sp>
    </p:spTree>
    <p:custDataLst>
      <p:tags r:id="rId1"/>
    </p:custDataLst>
    <p:extLst>
      <p:ext uri="{BB962C8B-B14F-4D97-AF65-F5344CB8AC3E}">
        <p14:creationId xmlns:p14="http://schemas.microsoft.com/office/powerpoint/2010/main" val="3565584292"/>
      </p:ext>
    </p:extLst>
  </p:cSld>
  <p:clrMapOvr>
    <a:masterClrMapping/>
  </p:clrMapOvr>
  <mc:AlternateContent xmlns:mc="http://schemas.openxmlformats.org/markup-compatibility/2006" xmlns:p14="http://schemas.microsoft.com/office/powerpoint/2010/main">
    <mc:Choice Requires="p14">
      <p:transition spd="slow" p14:dur="2000" advTm="239"/>
    </mc:Choice>
    <mc:Fallback xmlns="">
      <p:transition spd="slow" advTm="23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1778" y="1497819"/>
            <a:ext cx="8558694" cy="406265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285750" indent="-285750" algn="just">
              <a:buFont typeface="Wingdings" pitchFamily="2" charset="2"/>
              <a:buChar char="Ø"/>
            </a:pPr>
            <a:r>
              <a:rPr lang="en-GB" sz="2000" dirty="0" smtClean="0"/>
              <a:t>To carry out permeation for the 3</a:t>
            </a:r>
            <a:r>
              <a:rPr lang="en-GB" sz="2000" baseline="30000" dirty="0" smtClean="0"/>
              <a:t>rd</a:t>
            </a:r>
            <a:r>
              <a:rPr lang="en-GB" sz="2000" dirty="0" smtClean="0"/>
              <a:t> dip-coated membrane at different temperatures in contrast to the 4</a:t>
            </a:r>
            <a:r>
              <a:rPr lang="en-GB" sz="2000" baseline="30000" dirty="0" smtClean="0"/>
              <a:t>th</a:t>
            </a:r>
            <a:r>
              <a:rPr lang="en-GB" sz="2000" dirty="0" smtClean="0"/>
              <a:t> dipping for further analysis of carrier gas with membrane.</a:t>
            </a:r>
          </a:p>
          <a:p>
            <a:pPr marL="285750" indent="-285750" algn="just">
              <a:buFont typeface="Wingdings" pitchFamily="2" charset="2"/>
              <a:buChar char="§"/>
            </a:pPr>
            <a:endParaRPr lang="en-GB" sz="2000" dirty="0" smtClean="0"/>
          </a:p>
          <a:p>
            <a:pPr marL="285750" indent="-285750" algn="just">
              <a:buFont typeface="Wingdings" pitchFamily="2" charset="2"/>
              <a:buChar char="Ø"/>
            </a:pPr>
            <a:r>
              <a:rPr lang="en-GB" sz="2000" dirty="0" smtClean="0"/>
              <a:t>To compare the specific </a:t>
            </a:r>
            <a:r>
              <a:rPr lang="en-GB" sz="2000" dirty="0"/>
              <a:t>s</a:t>
            </a:r>
            <a:r>
              <a:rPr lang="en-GB" sz="2000" dirty="0" smtClean="0"/>
              <a:t>urface area and pore diameter of the ceramic membrane  with subsequence coating using Liquid nitrogen adsorption.</a:t>
            </a:r>
          </a:p>
          <a:p>
            <a:pPr marL="285750" indent="-285750" algn="just">
              <a:buFont typeface="Wingdings" pitchFamily="2" charset="2"/>
              <a:buChar char="§"/>
            </a:pPr>
            <a:endParaRPr lang="en-GB" sz="2000" dirty="0" smtClean="0"/>
          </a:p>
          <a:p>
            <a:pPr marL="285750" indent="-285750" algn="just">
              <a:buFont typeface="Wingdings" pitchFamily="2" charset="2"/>
              <a:buChar char="Ø"/>
            </a:pPr>
            <a:r>
              <a:rPr lang="en-GB" sz="2000" dirty="0" smtClean="0"/>
              <a:t>To carry out ethyl lactate production</a:t>
            </a:r>
            <a:r>
              <a:rPr lang="en-GB" sz="2000" dirty="0"/>
              <a:t> </a:t>
            </a:r>
            <a:r>
              <a:rPr lang="en-GB" sz="2000" dirty="0" smtClean="0"/>
              <a:t>with </a:t>
            </a:r>
            <a:r>
              <a:rPr lang="en-GB" sz="2000" dirty="0"/>
              <a:t>f</a:t>
            </a:r>
            <a:r>
              <a:rPr lang="en-GB" sz="2000" dirty="0" smtClean="0"/>
              <a:t>lat sheet cellulose acetate membrane at different temperatures.</a:t>
            </a:r>
          </a:p>
          <a:p>
            <a:pPr algn="just"/>
            <a:endParaRPr lang="en-GB" sz="2000" dirty="0" smtClean="0"/>
          </a:p>
          <a:p>
            <a:pPr marL="285750" indent="-285750" algn="just">
              <a:buFont typeface="Wingdings" pitchFamily="2" charset="2"/>
              <a:buChar char="Ø"/>
            </a:pPr>
            <a:r>
              <a:rPr lang="en-GB" sz="2000" dirty="0" smtClean="0"/>
              <a:t>Quantify the esterification reaction product and correlate the experimental data.</a:t>
            </a:r>
            <a:r>
              <a:rPr lang="en-GB" dirty="0" smtClean="0"/>
              <a:t> </a:t>
            </a:r>
          </a:p>
          <a:p>
            <a:pPr marL="285750" indent="-285750">
              <a:buFont typeface="Wingdings" pitchFamily="2" charset="2"/>
              <a:buChar char="§"/>
            </a:pPr>
            <a:endParaRPr lang="en-GB" dirty="0"/>
          </a:p>
        </p:txBody>
      </p:sp>
      <p:sp>
        <p:nvSpPr>
          <p:cNvPr id="7" name="TextBox 6"/>
          <p:cNvSpPr txBox="1"/>
          <p:nvPr/>
        </p:nvSpPr>
        <p:spPr>
          <a:xfrm>
            <a:off x="2555776" y="239674"/>
            <a:ext cx="4052986" cy="523220"/>
          </a:xfrm>
          <a:prstGeom prst="rect">
            <a:avLst/>
          </a:prstGeom>
          <a:noFill/>
        </p:spPr>
        <p:txBody>
          <a:bodyPr wrap="square" rtlCol="0">
            <a:spAutoFit/>
          </a:bodyPr>
          <a:lstStyle/>
          <a:p>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FURTHER WORK</a:t>
            </a:r>
            <a:endParaRPr lang="en-GB"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43608" y="955675"/>
            <a:ext cx="6227026" cy="400110"/>
          </a:xfrm>
          <a:prstGeom prst="rect">
            <a:avLst/>
          </a:prstGeom>
        </p:spPr>
        <p:txBody>
          <a:bodyPr wrap="none">
            <a:spAutoFit/>
          </a:bodyPr>
          <a:lstStyle/>
          <a:p>
            <a:r>
              <a:rPr lang="en-GB" b="1" dirty="0">
                <a:latin typeface="Times New Roman" panose="02020603050405020304" pitchFamily="18" charset="0"/>
                <a:cs typeface="Times New Roman" panose="02020603050405020304" pitchFamily="18" charset="0"/>
              </a:rPr>
              <a:t>Further work will be carried out to </a:t>
            </a:r>
            <a:r>
              <a:rPr lang="en-GB" b="1" dirty="0" smtClean="0">
                <a:latin typeface="Times New Roman" panose="02020603050405020304" pitchFamily="18" charset="0"/>
                <a:cs typeface="Times New Roman" panose="02020603050405020304" pitchFamily="18" charset="0"/>
              </a:rPr>
              <a:t>investigate the following:</a:t>
            </a:r>
            <a:r>
              <a:rPr lang="en-GB" sz="2000" b="1" dirty="0" smtClean="0">
                <a:latin typeface="Times New Roman" panose="02020603050405020304" pitchFamily="18" charset="0"/>
                <a:cs typeface="Times New Roman" panose="02020603050405020304" pitchFamily="18" charset="0"/>
              </a:rPr>
              <a:t> </a:t>
            </a:r>
            <a:endParaRPr lang="en-GB"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8244408" y="52560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22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316975281"/>
      </p:ext>
    </p:extLst>
  </p:cSld>
  <p:clrMapOvr>
    <a:masterClrMapping/>
  </p:clrMapOvr>
  <mc:AlternateContent xmlns:mc="http://schemas.openxmlformats.org/markup-compatibility/2006" xmlns:p14="http://schemas.microsoft.com/office/powerpoint/2010/main">
    <mc:Choice Requires="p14">
      <p:transition spd="slow" p14:dur="2000" advTm="363"/>
    </mc:Choice>
    <mc:Fallback xmlns="">
      <p:transition spd="slow" advTm="363"/>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19884506">
            <a:off x="457200" y="1484784"/>
            <a:ext cx="8229600" cy="4261675"/>
          </a:xfrm>
        </p:spPr>
        <p:txBody>
          <a:bodyPr>
            <a:normAutofit lnSpcReduction="10000"/>
          </a:bodyPr>
          <a:lstStyle/>
          <a:p>
            <a:pPr marL="0" indent="0">
              <a:buNone/>
            </a:pPr>
            <a:r>
              <a:rPr lang="en-GB" sz="3600" dirty="0" smtClean="0"/>
              <a:t> </a:t>
            </a:r>
          </a:p>
          <a:p>
            <a:pPr marL="0" indent="0">
              <a:buNone/>
            </a:pPr>
            <a:r>
              <a:rPr lang="en-GB" sz="3600" dirty="0" smtClean="0"/>
              <a:t>                        </a:t>
            </a:r>
          </a:p>
          <a:p>
            <a:pPr marL="0" indent="0">
              <a:buNone/>
            </a:pPr>
            <a:endParaRPr lang="en-GB" sz="3600" dirty="0"/>
          </a:p>
          <a:p>
            <a:pPr marL="0" indent="0">
              <a:buNone/>
            </a:pPr>
            <a:r>
              <a:rPr lang="en-GB" sz="3600" dirty="0" smtClean="0"/>
              <a:t>                             </a:t>
            </a:r>
            <a:endParaRPr lang="en-GB" sz="4000" dirty="0"/>
          </a:p>
          <a:p>
            <a:pPr marL="0" indent="0">
              <a:buNone/>
            </a:pPr>
            <a:endParaRPr lang="en-GB" sz="3600" dirty="0"/>
          </a:p>
          <a:p>
            <a:pPr marL="0" indent="0">
              <a:buNone/>
            </a:pPr>
            <a:endParaRPr lang="en-GB" sz="3600" dirty="0" smtClean="0"/>
          </a:p>
          <a:p>
            <a:pPr marL="0" indent="0">
              <a:buNone/>
            </a:pPr>
            <a:r>
              <a:rPr lang="en-GB" sz="3600" dirty="0"/>
              <a:t> </a:t>
            </a:r>
            <a:r>
              <a:rPr lang="en-GB" sz="3600" dirty="0" smtClean="0"/>
              <a:t>                       </a:t>
            </a:r>
            <a:endParaRPr lang="en-GB" sz="3600" dirty="0"/>
          </a:p>
        </p:txBody>
      </p:sp>
      <p:sp>
        <p:nvSpPr>
          <p:cNvPr id="5" name="TextBox 4"/>
          <p:cNvSpPr txBox="1"/>
          <p:nvPr/>
        </p:nvSpPr>
        <p:spPr>
          <a:xfrm>
            <a:off x="8258188" y="508268"/>
            <a:ext cx="865943" cy="338554"/>
          </a:xfrm>
          <a:prstGeom prst="rect">
            <a:avLst/>
          </a:prstGeom>
          <a:noFill/>
        </p:spPr>
        <p:txBody>
          <a:bodyPr wrap="non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23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rot="18892757">
            <a:off x="1013362" y="2408565"/>
            <a:ext cx="6815530" cy="1323439"/>
          </a:xfrm>
          <a:prstGeom prst="rect">
            <a:avLst/>
          </a:prstGeom>
          <a:noFill/>
        </p:spPr>
        <p:txBody>
          <a:bodyPr wrap="square" rtlCol="0">
            <a:spAutoFit/>
          </a:bodyPr>
          <a:lstStyle/>
          <a:p>
            <a:r>
              <a:rPr lang="en-GB" sz="4000" dirty="0" smtClean="0">
                <a:latin typeface="Times New Roman" panose="02020603050405020304" pitchFamily="18" charset="0"/>
                <a:cs typeface="Times New Roman" panose="02020603050405020304" pitchFamily="18" charset="0"/>
              </a:rPr>
              <a:t>Thanks for your Attention</a:t>
            </a:r>
          </a:p>
          <a:p>
            <a:r>
              <a:rPr lang="en-GB" sz="4000" dirty="0" smtClean="0">
                <a:latin typeface="Times New Roman" panose="02020603050405020304" pitchFamily="18" charset="0"/>
                <a:cs typeface="Times New Roman" panose="02020603050405020304" pitchFamily="18" charset="0"/>
              </a:rPr>
              <a:t>                Question?</a:t>
            </a:r>
            <a:endParaRPr lang="en-GB" sz="40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9750798"/>
      </p:ext>
    </p:extLst>
  </p:cSld>
  <p:clrMapOvr>
    <a:masterClrMapping/>
  </p:clrMapOvr>
  <mc:AlternateContent xmlns:mc="http://schemas.openxmlformats.org/markup-compatibility/2006" xmlns:p14="http://schemas.microsoft.com/office/powerpoint/2010/main">
    <mc:Choice Requires="p14">
      <p:transition spd="slow" p14:dur="2000" advTm="534336"/>
    </mc:Choice>
    <mc:Fallback xmlns="">
      <p:transition spd="slow" advTm="534336"/>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052735"/>
          </a:xfrm>
        </p:spPr>
        <p:txBody>
          <a:bodyPr>
            <a:normAutofit/>
          </a:bodyPr>
          <a:lstStyle/>
          <a:p>
            <a:r>
              <a:rPr lang="en-GB" dirty="0">
                <a:solidFill>
                  <a:schemeClr val="bg1"/>
                </a:solidFill>
              </a:rPr>
              <a:t>REFERENCES</a:t>
            </a:r>
          </a:p>
        </p:txBody>
      </p:sp>
      <p:sp>
        <p:nvSpPr>
          <p:cNvPr id="3" name="Content Placeholder 2"/>
          <p:cNvSpPr>
            <a:spLocks noGrp="1"/>
          </p:cNvSpPr>
          <p:nvPr>
            <p:ph idx="1"/>
          </p:nvPr>
        </p:nvSpPr>
        <p:spPr>
          <a:xfrm>
            <a:off x="167341" y="1196752"/>
            <a:ext cx="8809317" cy="4392488"/>
          </a:xfrm>
        </p:spPr>
        <p:txBody>
          <a:bodyPr>
            <a:normAutofit/>
          </a:bodyPr>
          <a:lstStyle/>
          <a:p>
            <a:pPr algn="just"/>
            <a:r>
              <a:rPr lang="en-GB" sz="1800" dirty="0" err="1" smtClean="0">
                <a:latin typeface="Times New Roman" panose="02020603050405020304" pitchFamily="18" charset="0"/>
                <a:cs typeface="Times New Roman" panose="02020603050405020304" pitchFamily="18" charset="0"/>
              </a:rPr>
              <a:t>Mandake</a:t>
            </a:r>
            <a:r>
              <a:rPr lang="en-GB" sz="1800" dirty="0" smtClean="0">
                <a:latin typeface="Times New Roman" panose="02020603050405020304" pitchFamily="18" charset="0"/>
                <a:cs typeface="Times New Roman" panose="02020603050405020304" pitchFamily="18" charset="0"/>
              </a:rPr>
              <a:t> </a:t>
            </a:r>
            <a:r>
              <a:rPr lang="en-GB" sz="1800" dirty="0">
                <a:latin typeface="Times New Roman" panose="02020603050405020304" pitchFamily="18" charset="0"/>
                <a:cs typeface="Times New Roman" panose="02020603050405020304" pitchFamily="18" charset="0"/>
              </a:rPr>
              <a:t>MB, Anekar SV, Walke SM. Kinetics study of catalysed and Uncatalyzed Esterification Reaction of acetic acid with methanol. </a:t>
            </a:r>
            <a:r>
              <a:rPr lang="en-GB" sz="1800" i="1" dirty="0">
                <a:latin typeface="Times New Roman" panose="02020603050405020304" pitchFamily="18" charset="0"/>
                <a:cs typeface="Times New Roman" panose="02020603050405020304" pitchFamily="18" charset="0"/>
              </a:rPr>
              <a:t>American International Journal of Research in Science, Technology, Engineering &amp; Mathematics.</a:t>
            </a:r>
            <a:r>
              <a:rPr lang="en-GB" sz="1800" dirty="0">
                <a:latin typeface="Times New Roman" panose="02020603050405020304" pitchFamily="18" charset="0"/>
                <a:cs typeface="Times New Roman" panose="02020603050405020304" pitchFamily="18" charset="0"/>
              </a:rPr>
              <a:t> 2013; 3(1):114-121</a:t>
            </a:r>
            <a:r>
              <a:rPr lang="en-GB" sz="1800" dirty="0" smtClean="0">
                <a:latin typeface="Times New Roman" panose="02020603050405020304" pitchFamily="18" charset="0"/>
                <a:cs typeface="Times New Roman" panose="02020603050405020304" pitchFamily="18" charset="0"/>
              </a:rPr>
              <a:t>.</a:t>
            </a:r>
          </a:p>
          <a:p>
            <a:pPr marL="0" indent="0" algn="just">
              <a:buNone/>
            </a:pPr>
            <a:endParaRPr lang="en-GB" sz="1800" dirty="0" smtClean="0">
              <a:latin typeface="Times New Roman" panose="02020603050405020304" pitchFamily="18" charset="0"/>
              <a:cs typeface="Times New Roman" panose="02020603050405020304" pitchFamily="18" charset="0"/>
            </a:endParaRPr>
          </a:p>
          <a:p>
            <a:pPr algn="just"/>
            <a:r>
              <a:rPr lang="en-GB" sz="1800" dirty="0">
                <a:latin typeface="Times New Roman" panose="02020603050405020304" pitchFamily="18" charset="0"/>
                <a:cs typeface="Times New Roman" panose="02020603050405020304" pitchFamily="18" charset="0"/>
              </a:rPr>
              <a:t>Zhang Y, Ma L, Yang J. Kinetics of esterification of lactic acid with ethanol catalyzed by </a:t>
            </a:r>
            <a:r>
              <a:rPr lang="en-GB" sz="1800" dirty="0" err="1">
                <a:latin typeface="Times New Roman" panose="02020603050405020304" pitchFamily="18" charset="0"/>
                <a:cs typeface="Times New Roman" panose="02020603050405020304" pitchFamily="18" charset="0"/>
              </a:rPr>
              <a:t>cation</a:t>
            </a:r>
            <a:r>
              <a:rPr lang="en-GB" sz="1800" dirty="0">
                <a:latin typeface="Times New Roman" panose="02020603050405020304" pitchFamily="18" charset="0"/>
                <a:cs typeface="Times New Roman" panose="02020603050405020304" pitchFamily="18" charset="0"/>
              </a:rPr>
              <a:t>-exchange resins. </a:t>
            </a:r>
            <a:r>
              <a:rPr lang="en-GB" sz="1800" i="1" dirty="0">
                <a:latin typeface="Times New Roman" panose="02020603050405020304" pitchFamily="18" charset="0"/>
                <a:cs typeface="Times New Roman" panose="02020603050405020304" pitchFamily="18" charset="0"/>
              </a:rPr>
              <a:t>Reactive and Functional Polymers. </a:t>
            </a:r>
            <a:r>
              <a:rPr lang="en-GB" sz="1800" dirty="0">
                <a:latin typeface="Times New Roman" panose="02020603050405020304" pitchFamily="18" charset="0"/>
                <a:cs typeface="Times New Roman" panose="02020603050405020304" pitchFamily="18" charset="0"/>
              </a:rPr>
              <a:t>2004; 61(1):</a:t>
            </a:r>
            <a:r>
              <a:rPr lang="en-GB" sz="1800" dirty="0" smtClean="0">
                <a:latin typeface="Times New Roman" panose="02020603050405020304" pitchFamily="18" charset="0"/>
                <a:cs typeface="Times New Roman" panose="02020603050405020304" pitchFamily="18" charset="0"/>
              </a:rPr>
              <a:t>101-114.</a:t>
            </a:r>
          </a:p>
          <a:p>
            <a:pPr marL="0" indent="0" algn="just">
              <a:buNone/>
            </a:pPr>
            <a:endParaRPr lang="en-GB" sz="1800" dirty="0">
              <a:latin typeface="Times New Roman" panose="02020603050405020304" pitchFamily="18" charset="0"/>
              <a:cs typeface="Times New Roman" panose="02020603050405020304" pitchFamily="18" charset="0"/>
            </a:endParaRPr>
          </a:p>
          <a:p>
            <a:pPr algn="just"/>
            <a:r>
              <a:rPr lang="en-GB" sz="1800" dirty="0" smtClean="0">
                <a:latin typeface="Times New Roman" panose="02020603050405020304" pitchFamily="18" charset="0"/>
                <a:cs typeface="Times New Roman" panose="02020603050405020304" pitchFamily="18" charset="0"/>
              </a:rPr>
              <a:t>Peters TA, </a:t>
            </a:r>
            <a:r>
              <a:rPr lang="en-GB" sz="1800" dirty="0" err="1" smtClean="0">
                <a:latin typeface="Times New Roman" panose="02020603050405020304" pitchFamily="18" charset="0"/>
                <a:cs typeface="Times New Roman" panose="02020603050405020304" pitchFamily="18" charset="0"/>
              </a:rPr>
              <a:t>Alzate</a:t>
            </a:r>
            <a:r>
              <a:rPr lang="en-GB" sz="1800" dirty="0" smtClean="0">
                <a:latin typeface="Times New Roman" panose="02020603050405020304" pitchFamily="18" charset="0"/>
                <a:cs typeface="Times New Roman" panose="02020603050405020304" pitchFamily="18" charset="0"/>
              </a:rPr>
              <a:t>, JF, Marius AG and </a:t>
            </a:r>
            <a:r>
              <a:rPr lang="en-GB" sz="1800" dirty="0" err="1" smtClean="0">
                <a:latin typeface="Times New Roman" panose="02020603050405020304" pitchFamily="18" charset="0"/>
                <a:cs typeface="Times New Roman" panose="02020603050405020304" pitchFamily="18" charset="0"/>
              </a:rPr>
              <a:t>Keurentjes</a:t>
            </a:r>
            <a:r>
              <a:rPr lang="en-GB" sz="1800" dirty="0" smtClean="0">
                <a:latin typeface="Times New Roman" panose="02020603050405020304" pitchFamily="18" charset="0"/>
                <a:cs typeface="Times New Roman" panose="02020603050405020304" pitchFamily="18" charset="0"/>
              </a:rPr>
              <a:t> TF. Development of a catalytic membrane reactor for integration of reaction and separation in condensation reactions. 2004; 82 (2) 220-228</a:t>
            </a:r>
            <a:endParaRPr lang="en-GB" sz="1800" dirty="0">
              <a:latin typeface="Times New Roman" panose="02020603050405020304" pitchFamily="18" charset="0"/>
              <a:cs typeface="Times New Roman" panose="02020603050405020304" pitchFamily="18" charset="0"/>
            </a:endParaRPr>
          </a:p>
          <a:p>
            <a:endParaRPr lang="en-GB" sz="1800" dirty="0" smtClean="0"/>
          </a:p>
          <a:p>
            <a:endParaRPr lang="en-GB" sz="1800" dirty="0" smtClean="0"/>
          </a:p>
          <a:p>
            <a:pPr marL="0" indent="0">
              <a:buNone/>
            </a:pPr>
            <a:endParaRPr lang="en-GB" sz="1800" dirty="0"/>
          </a:p>
          <a:p>
            <a:endParaRPr lang="en-GB" sz="1800" dirty="0" smtClean="0"/>
          </a:p>
          <a:p>
            <a:endParaRPr lang="en-GB" sz="1800" dirty="0"/>
          </a:p>
          <a:p>
            <a:endParaRPr lang="en-GB" sz="1800" dirty="0"/>
          </a:p>
          <a:p>
            <a:endParaRPr lang="en-GB" sz="1800" dirty="0" smtClean="0"/>
          </a:p>
          <a:p>
            <a:endParaRPr lang="en-GB" sz="1800" dirty="0"/>
          </a:p>
          <a:p>
            <a:endParaRPr lang="en-GB" sz="1800" dirty="0" smtClean="0"/>
          </a:p>
          <a:p>
            <a:endParaRPr lang="en-GB" sz="1800" dirty="0"/>
          </a:p>
          <a:p>
            <a:endParaRPr lang="en-GB" sz="1800" dirty="0" smtClean="0"/>
          </a:p>
          <a:p>
            <a:endParaRPr lang="en-GB" sz="1800" dirty="0"/>
          </a:p>
        </p:txBody>
      </p:sp>
      <p:sp>
        <p:nvSpPr>
          <p:cNvPr id="4" name="TextBox 3"/>
          <p:cNvSpPr txBox="1"/>
          <p:nvPr/>
        </p:nvSpPr>
        <p:spPr>
          <a:xfrm>
            <a:off x="7798313" y="551664"/>
            <a:ext cx="1320485"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24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1711844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412776"/>
            <a:ext cx="8136904" cy="1152128"/>
          </a:xfrm>
        </p:spPr>
        <p:txBody>
          <a:bodyPr>
            <a:normAutofit fontScale="90000"/>
          </a:bodyPr>
          <a:lstStyle/>
          <a:p>
            <a:r>
              <a:rPr lang="en-GB" dirty="0" smtClean="0"/>
              <a:t/>
            </a:r>
            <a:br>
              <a:rPr lang="en-GB" dirty="0" smtClean="0"/>
            </a:br>
            <a:r>
              <a:rPr lang="en-GB" dirty="0" smtClean="0"/>
              <a:t/>
            </a:r>
            <a:br>
              <a:rPr lang="en-GB" dirty="0" smtClean="0"/>
            </a:br>
            <a:r>
              <a:rPr lang="en-GB" dirty="0"/>
              <a:t/>
            </a:r>
            <a:br>
              <a:rPr lang="en-GB" dirty="0"/>
            </a:br>
            <a:r>
              <a:rPr lang="en-GB" dirty="0" smtClean="0"/>
              <a:t/>
            </a:r>
            <a:br>
              <a:rPr lang="en-GB" dirty="0" smtClean="0"/>
            </a:br>
            <a:r>
              <a:rPr lang="en-GB" dirty="0" smtClean="0"/>
              <a:t/>
            </a:r>
            <a:br>
              <a:rPr lang="en-GB" dirty="0" smtClean="0"/>
            </a:br>
            <a:r>
              <a:rPr lang="en-GB" dirty="0" smtClean="0"/>
              <a:t/>
            </a:r>
            <a:br>
              <a:rPr lang="en-GB" dirty="0" smtClean="0"/>
            </a:br>
            <a:r>
              <a:rPr lang="en-GB" dirty="0"/>
              <a:t/>
            </a:r>
            <a:br>
              <a:rPr lang="en-GB" dirty="0"/>
            </a:br>
            <a:r>
              <a:rPr lang="en-GB" sz="2700" i="1" dirty="0" smtClean="0">
                <a:latin typeface="Times New Roman" panose="02020603050405020304" pitchFamily="18" charset="0"/>
                <a:cs typeface="Times New Roman" panose="02020603050405020304" pitchFamily="18" charset="0"/>
              </a:rPr>
              <a:t>Evaluation </a:t>
            </a:r>
            <a:r>
              <a:rPr lang="en-GB" sz="2700" i="1" dirty="0">
                <a:latin typeface="Times New Roman" panose="02020603050405020304" pitchFamily="18" charset="0"/>
                <a:cs typeface="Times New Roman" panose="02020603050405020304" pitchFamily="18" charset="0"/>
              </a:rPr>
              <a:t>and Characterisation of Composite mesoporous Membrane for Lactic acid </a:t>
            </a:r>
            <a:r>
              <a:rPr lang="en-GB" sz="2700" i="1" dirty="0" smtClean="0">
                <a:latin typeface="Times New Roman" panose="02020603050405020304" pitchFamily="18" charset="0"/>
                <a:cs typeface="Times New Roman" panose="02020603050405020304" pitchFamily="18" charset="0"/>
              </a:rPr>
              <a:t>Esterification</a:t>
            </a:r>
            <a:r>
              <a:rPr lang="en-GB" sz="2700" b="1" i="1" dirty="0" smtClean="0">
                <a:latin typeface="Times New Roman" panose="02020603050405020304" pitchFamily="18" charset="0"/>
                <a:cs typeface="Times New Roman" panose="02020603050405020304" pitchFamily="18" charset="0"/>
              </a:rPr>
              <a:t/>
            </a:r>
            <a:br>
              <a:rPr lang="en-GB" sz="2700" b="1" i="1" dirty="0" smtClean="0">
                <a:latin typeface="Times New Roman" panose="02020603050405020304" pitchFamily="18" charset="0"/>
                <a:cs typeface="Times New Roman" panose="02020603050405020304" pitchFamily="18" charset="0"/>
              </a:rPr>
            </a:br>
            <a:r>
              <a:rPr lang="en-GB" sz="3100" dirty="0" smtClean="0"/>
              <a:t/>
            </a:r>
            <a:br>
              <a:rPr lang="en-GB" sz="3100" dirty="0" smtClean="0"/>
            </a:br>
            <a:r>
              <a:rPr lang="en-GB" sz="2200" dirty="0" smtClean="0">
                <a:latin typeface="Times New Roman" panose="02020603050405020304" pitchFamily="18" charset="0"/>
                <a:cs typeface="Times New Roman" panose="02020603050405020304" pitchFamily="18" charset="0"/>
              </a:rPr>
              <a:t>BY</a:t>
            </a:r>
            <a:r>
              <a:rPr lang="en-GB" dirty="0" smtClean="0"/>
              <a:t/>
            </a:r>
            <a:br>
              <a:rPr lang="en-GB" dirty="0" smtClean="0"/>
            </a:br>
            <a:r>
              <a:rPr lang="en-GB" sz="2700" dirty="0" smtClean="0">
                <a:latin typeface="Times New Roman" panose="02020603050405020304" pitchFamily="18" charset="0"/>
                <a:cs typeface="Times New Roman" panose="02020603050405020304" pitchFamily="18" charset="0"/>
              </a:rPr>
              <a:t>   </a:t>
            </a:r>
            <a:r>
              <a:rPr lang="en-GB" sz="2700" i="1" dirty="0" smtClean="0">
                <a:latin typeface="Times New Roman" panose="02020603050405020304" pitchFamily="18" charset="0"/>
                <a:cs typeface="Times New Roman" panose="02020603050405020304" pitchFamily="18" charset="0"/>
              </a:rPr>
              <a:t>OKON, EDIDIONG PRIMUS</a:t>
            </a:r>
            <a:br>
              <a:rPr lang="en-GB" sz="2700" i="1" dirty="0" smtClean="0">
                <a:latin typeface="Times New Roman" panose="02020603050405020304" pitchFamily="18" charset="0"/>
                <a:cs typeface="Times New Roman" panose="02020603050405020304" pitchFamily="18" charset="0"/>
              </a:rPr>
            </a:br>
            <a:r>
              <a:rPr lang="en-GB" dirty="0" smtClean="0"/>
              <a:t/>
            </a:r>
            <a:br>
              <a:rPr lang="en-GB" dirty="0" smtClean="0"/>
            </a:br>
            <a:r>
              <a:rPr lang="en-GB" sz="2700" i="1" dirty="0">
                <a:latin typeface="Times New Roman" panose="02020603050405020304" pitchFamily="18" charset="0"/>
                <a:cs typeface="Times New Roman" panose="02020603050405020304" pitchFamily="18" charset="0"/>
              </a:rPr>
              <a:t>Centre for Process Integration &amp; Membrane </a:t>
            </a:r>
            <a:r>
              <a:rPr lang="en-GB" sz="2700" i="1" dirty="0" smtClean="0">
                <a:latin typeface="Times New Roman" panose="02020603050405020304" pitchFamily="18" charset="0"/>
                <a:cs typeface="Times New Roman" panose="02020603050405020304" pitchFamily="18" charset="0"/>
              </a:rPr>
              <a:t>Technology </a:t>
            </a:r>
            <a:br>
              <a:rPr lang="en-GB" sz="2700" i="1" dirty="0" smtClean="0">
                <a:latin typeface="Times New Roman" panose="02020603050405020304" pitchFamily="18" charset="0"/>
                <a:cs typeface="Times New Roman" panose="02020603050405020304" pitchFamily="18" charset="0"/>
              </a:rPr>
            </a:br>
            <a:r>
              <a:rPr lang="en-GB" sz="2700" i="1" dirty="0" smtClean="0">
                <a:latin typeface="Times New Roman" panose="02020603050405020304" pitchFamily="18" charset="0"/>
                <a:cs typeface="Times New Roman" panose="02020603050405020304" pitchFamily="18" charset="0"/>
              </a:rPr>
              <a:t>(CPIMT)</a:t>
            </a:r>
            <a:r>
              <a:rPr lang="en-GB" sz="2700" i="1" dirty="0">
                <a:latin typeface="Times New Roman" panose="02020603050405020304" pitchFamily="18" charset="0"/>
                <a:cs typeface="Times New Roman" panose="02020603050405020304" pitchFamily="18" charset="0"/>
              </a:rPr>
              <a:t>,</a:t>
            </a:r>
            <a:r>
              <a:rPr lang="en-GB" sz="2700" i="1" dirty="0" smtClean="0">
                <a:latin typeface="Times New Roman" panose="02020603050405020304" pitchFamily="18" charset="0"/>
                <a:cs typeface="Times New Roman" panose="02020603050405020304" pitchFamily="18" charset="0"/>
              </a:rPr>
              <a:t>School of Engineering</a:t>
            </a:r>
            <a:r>
              <a:rPr lang="en-GB" sz="2700" dirty="0" smtClean="0">
                <a:latin typeface="Times New Roman" panose="02020603050405020304" pitchFamily="18" charset="0"/>
                <a:cs typeface="Times New Roman" panose="02020603050405020304" pitchFamily="18" charset="0"/>
              </a:rPr>
              <a:t/>
            </a:r>
            <a:br>
              <a:rPr lang="en-GB" sz="2700" dirty="0" smtClean="0">
                <a:latin typeface="Times New Roman" panose="02020603050405020304" pitchFamily="18" charset="0"/>
                <a:cs typeface="Times New Roman" panose="02020603050405020304" pitchFamily="18" charset="0"/>
              </a:rPr>
            </a:br>
            <a:r>
              <a:rPr lang="en-GB" sz="2700" dirty="0" smtClean="0">
                <a:latin typeface="Times New Roman" panose="02020603050405020304" pitchFamily="18" charset="0"/>
                <a:cs typeface="Times New Roman" panose="02020603050405020304" pitchFamily="18" charset="0"/>
              </a:rPr>
              <a:t> </a:t>
            </a:r>
            <a:r>
              <a:rPr lang="en-GB" sz="2700" dirty="0"/>
              <a:t/>
            </a:r>
            <a:br>
              <a:rPr lang="en-GB" sz="2700" dirty="0"/>
            </a:br>
            <a:r>
              <a:rPr lang="en-GB" sz="2700" dirty="0" smtClean="0">
                <a:latin typeface="Times New Roman" panose="02020603050405020304" pitchFamily="18" charset="0"/>
                <a:cs typeface="Times New Roman" panose="02020603050405020304" pitchFamily="18" charset="0"/>
              </a:rPr>
              <a:t>SUPERVISOR</a:t>
            </a:r>
            <a:r>
              <a:rPr lang="en-GB" sz="2700" dirty="0" smtClean="0"/>
              <a:t/>
            </a:r>
            <a:br>
              <a:rPr lang="en-GB" sz="2700" dirty="0" smtClean="0"/>
            </a:br>
            <a:r>
              <a:rPr lang="en-GB" sz="2700" dirty="0" smtClean="0"/>
              <a:t>   </a:t>
            </a:r>
            <a:r>
              <a:rPr lang="en-GB" dirty="0"/>
              <a:t/>
            </a:r>
            <a:br>
              <a:rPr lang="en-GB" dirty="0"/>
            </a:br>
            <a:endParaRPr lang="en-GB" dirty="0"/>
          </a:p>
        </p:txBody>
      </p:sp>
      <p:sp>
        <p:nvSpPr>
          <p:cNvPr id="3" name="Subtitle 2"/>
          <p:cNvSpPr>
            <a:spLocks noGrp="1"/>
          </p:cNvSpPr>
          <p:nvPr>
            <p:ph type="subTitle" idx="1"/>
          </p:nvPr>
        </p:nvSpPr>
        <p:spPr>
          <a:xfrm>
            <a:off x="1403648" y="5733256"/>
            <a:ext cx="6552728" cy="1008112"/>
          </a:xfrm>
        </p:spPr>
        <p:txBody>
          <a:bodyPr>
            <a:normAutofit fontScale="47500" lnSpcReduction="20000"/>
          </a:bodyPr>
          <a:lstStyle/>
          <a:p>
            <a:endParaRPr lang="en-GB" dirty="0" smtClean="0"/>
          </a:p>
          <a:p>
            <a:r>
              <a:rPr lang="en-GB" dirty="0" smtClean="0"/>
              <a:t> </a:t>
            </a:r>
            <a:endParaRPr lang="en-GB" dirty="0"/>
          </a:p>
          <a:p>
            <a:r>
              <a:rPr lang="en-GB" sz="5100" i="1" dirty="0" smtClean="0">
                <a:solidFill>
                  <a:schemeClr val="bg1"/>
                </a:solidFill>
                <a:latin typeface="Times New Roman" panose="02020603050405020304" pitchFamily="18" charset="0"/>
                <a:cs typeface="Times New Roman" panose="02020603050405020304" pitchFamily="18" charset="0"/>
              </a:rPr>
              <a:t>PROF. EDWARD GOBINA </a:t>
            </a:r>
          </a:p>
          <a:p>
            <a:endParaRPr lang="en-GB" dirty="0"/>
          </a:p>
          <a:p>
            <a:endParaRPr lang="en-GB" dirty="0" smtClean="0"/>
          </a:p>
          <a:p>
            <a:endParaRPr lang="en-GB" dirty="0" smtClean="0"/>
          </a:p>
        </p:txBody>
      </p:sp>
    </p:spTree>
    <p:custDataLst>
      <p:tags r:id="rId1"/>
    </p:custDataLst>
    <p:extLst>
      <p:ext uri="{BB962C8B-B14F-4D97-AF65-F5344CB8AC3E}">
        <p14:creationId xmlns:p14="http://schemas.microsoft.com/office/powerpoint/2010/main" val="2875137170"/>
      </p:ext>
    </p:extLst>
  </p:cSld>
  <p:clrMapOvr>
    <a:masterClrMapping/>
  </p:clrMapOvr>
  <mc:AlternateContent xmlns:mc="http://schemas.openxmlformats.org/markup-compatibility/2006" xmlns:p14="http://schemas.microsoft.com/office/powerpoint/2010/main">
    <mc:Choice Requires="p14">
      <p:transition spd="slow" p14:dur="2000" advTm="6434"/>
    </mc:Choice>
    <mc:Fallback xmlns="">
      <p:transition spd="slow" advTm="6434"/>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116632"/>
            <a:ext cx="2300630" cy="707886"/>
          </a:xfrm>
          <a:prstGeom prst="rect">
            <a:avLst/>
          </a:prstGeom>
          <a:noFill/>
        </p:spPr>
        <p:txBody>
          <a:bodyPr wrap="none" rtlCol="0">
            <a:spAutoFit/>
          </a:bodyPr>
          <a:lstStyle/>
          <a:p>
            <a:r>
              <a:rPr lang="en-GB"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OUTLINE</a:t>
            </a:r>
            <a:r>
              <a:rPr lang="en-GB"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GB"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179512" y="1196752"/>
            <a:ext cx="8640960" cy="3785652"/>
          </a:xfrm>
          <a:prstGeom prst="rect">
            <a:avLst/>
          </a:prstGeom>
        </p:spPr>
        <p:txBody>
          <a:bodyPr wrap="square">
            <a:spAutoFit/>
          </a:bodyPr>
          <a:lstStyle/>
          <a:p>
            <a:pPr marL="342900" indent="-342900">
              <a:buFont typeface="Arial" panose="020B0604020202020204" pitchFamily="34" charset="0"/>
              <a:buChar char="•"/>
            </a:pPr>
            <a:r>
              <a:rPr lang="en-GB" sz="2400" dirty="0" smtClean="0">
                <a:latin typeface="Times New Roman" panose="02020603050405020304" pitchFamily="18" charset="0"/>
                <a:cs typeface="Times New Roman" panose="02020603050405020304" pitchFamily="18" charset="0"/>
              </a:rPr>
              <a:t>Introduction</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Ethyl </a:t>
            </a:r>
            <a:r>
              <a:rPr lang="en-GB" sz="2400" dirty="0">
                <a:latin typeface="Times New Roman" panose="02020603050405020304" pitchFamily="18" charset="0"/>
                <a:cs typeface="Times New Roman" panose="02020603050405020304" pitchFamily="18" charset="0"/>
              </a:rPr>
              <a:t>lactate </a:t>
            </a:r>
            <a:r>
              <a:rPr lang="en-GB" sz="2400" dirty="0" smtClean="0">
                <a:latin typeface="Times New Roman" panose="02020603050405020304" pitchFamily="18" charset="0"/>
                <a:cs typeface="Times New Roman" panose="02020603050405020304" pitchFamily="18" charset="0"/>
              </a:rPr>
              <a:t>applications </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Cation-exchange resin for ethyl lactate</a:t>
            </a:r>
          </a:p>
          <a:p>
            <a:pPr marL="285750" indent="-285750">
              <a:buFont typeface="Arial" pitchFamily="34" charset="0"/>
              <a:buChar char="•"/>
            </a:pPr>
            <a:r>
              <a:rPr lang="en-GB" sz="2400" dirty="0">
                <a:latin typeface="Times New Roman" panose="02020603050405020304" pitchFamily="18" charset="0"/>
                <a:cs typeface="Times New Roman" panose="02020603050405020304" pitchFamily="18" charset="0"/>
              </a:rPr>
              <a:t>Membrane </a:t>
            </a:r>
            <a:r>
              <a:rPr lang="en-GB" sz="2400" dirty="0" smtClean="0">
                <a:latin typeface="Times New Roman" panose="02020603050405020304" pitchFamily="18" charset="0"/>
                <a:cs typeface="Times New Roman" panose="02020603050405020304" pitchFamily="18" charset="0"/>
              </a:rPr>
              <a:t>phenomenon</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Innovation</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Carrier </a:t>
            </a:r>
            <a:r>
              <a:rPr lang="en-GB" sz="2400" dirty="0">
                <a:latin typeface="Times New Roman" panose="02020603050405020304" pitchFamily="18" charset="0"/>
                <a:cs typeface="Times New Roman" panose="02020603050405020304" pitchFamily="18" charset="0"/>
              </a:rPr>
              <a:t>gas </a:t>
            </a:r>
            <a:r>
              <a:rPr lang="en-GB" sz="2400" dirty="0" smtClean="0">
                <a:latin typeface="Times New Roman" panose="02020603050405020304" pitchFamily="18" charset="0"/>
                <a:cs typeface="Times New Roman" panose="02020603050405020304" pitchFamily="18" charset="0"/>
              </a:rPr>
              <a:t>transport</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Membrane characterisation</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Methodology</a:t>
            </a: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Results </a:t>
            </a:r>
            <a:endParaRPr lang="en-GB" sz="2400" dirty="0">
              <a:latin typeface="Times New Roman" panose="02020603050405020304" pitchFamily="18" charset="0"/>
              <a:cs typeface="Times New Roman" panose="02020603050405020304" pitchFamily="18" charset="0"/>
            </a:endParaRPr>
          </a:p>
          <a:p>
            <a:pPr marL="285750" indent="-285750">
              <a:buFont typeface="Arial" pitchFamily="34" charset="0"/>
              <a:buChar char="•"/>
            </a:pPr>
            <a:r>
              <a:rPr lang="en-GB" sz="2400" dirty="0" smtClean="0">
                <a:latin typeface="Times New Roman" panose="02020603050405020304" pitchFamily="18" charset="0"/>
                <a:cs typeface="Times New Roman" panose="02020603050405020304" pitchFamily="18" charset="0"/>
              </a:rPr>
              <a:t>Conclusion and future work </a:t>
            </a:r>
            <a:endParaRPr lang="en-GB"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174875" y="491871"/>
            <a:ext cx="861621" cy="338554"/>
          </a:xfrm>
          <a:prstGeom prst="rect">
            <a:avLst/>
          </a:prstGeom>
          <a:noFill/>
        </p:spPr>
        <p:txBody>
          <a:bodyPr wrap="square" rtlCol="0">
            <a:spAutoFit/>
          </a:bodyPr>
          <a:lstStyle/>
          <a:p>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ustDataLst>
      <p:tags r:id="rId1"/>
    </p:custDataLst>
    <p:extLst>
      <p:ext uri="{BB962C8B-B14F-4D97-AF65-F5344CB8AC3E}">
        <p14:creationId xmlns:p14="http://schemas.microsoft.com/office/powerpoint/2010/main" val="3643979895"/>
      </p:ext>
    </p:extLst>
  </p:cSld>
  <p:clrMapOvr>
    <a:masterClrMapping/>
  </p:clrMapOvr>
  <p:transition spd="slow" advTm="23456">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174875" y="491871"/>
            <a:ext cx="861621" cy="338554"/>
          </a:xfrm>
          <a:prstGeom prst="rect">
            <a:avLst/>
          </a:prstGeom>
          <a:noFill/>
        </p:spPr>
        <p:txBody>
          <a:bodyPr wrap="square" rtlCol="0">
            <a:spAutoFit/>
          </a:bodyPr>
          <a:lstStyle/>
          <a:p>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TextBox 5"/>
          <p:cNvSpPr txBox="1"/>
          <p:nvPr/>
        </p:nvSpPr>
        <p:spPr>
          <a:xfrm>
            <a:off x="1979712" y="199483"/>
            <a:ext cx="4176464" cy="584775"/>
          </a:xfrm>
          <a:prstGeom prst="rect">
            <a:avLst/>
          </a:prstGeom>
          <a:noFill/>
        </p:spPr>
        <p:txBody>
          <a:bodyPr wrap="square" rtlCol="0">
            <a:spAutoFit/>
          </a:bodyPr>
          <a:lstStyle/>
          <a:p>
            <a:r>
              <a:rPr lang="en-GB" sz="3200" dirty="0" smtClean="0">
                <a:solidFill>
                  <a:schemeClr val="bg1"/>
                </a:solidFill>
                <a:latin typeface="Times New Roman" panose="02020603050405020304" pitchFamily="18" charset="0"/>
                <a:cs typeface="Times New Roman" panose="02020603050405020304" pitchFamily="18" charset="0"/>
              </a:rPr>
              <a:t>INTRODUCTION</a:t>
            </a:r>
            <a:endParaRPr lang="en-GB" sz="3200"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854958"/>
            <a:ext cx="9144000" cy="1938992"/>
          </a:xfrm>
          <a:prstGeom prst="rect">
            <a:avLst/>
          </a:prstGeom>
          <a:noFill/>
        </p:spPr>
        <p:txBody>
          <a:bodyPr wrap="square" rtlCol="0">
            <a:spAutoFit/>
          </a:bodyPr>
          <a:lstStyle/>
          <a:p>
            <a:pPr algn="just">
              <a:lnSpc>
                <a:spcPct val="150000"/>
              </a:lnSpc>
            </a:pPr>
            <a:r>
              <a:rPr lang="en-GB" sz="1600" dirty="0">
                <a:latin typeface="Times New Roman" panose="02020603050405020304" pitchFamily="18" charset="0"/>
                <a:cs typeface="Times New Roman" panose="02020603050405020304" pitchFamily="18" charset="0"/>
              </a:rPr>
              <a:t>Ethyl lactate (EL) plays a major role as a green solvent and also a replacement for most petrochemical </a:t>
            </a:r>
            <a:r>
              <a:rPr lang="en-GB" sz="1600" dirty="0" smtClean="0">
                <a:latin typeface="Times New Roman" panose="02020603050405020304" pitchFamily="18" charset="0"/>
                <a:cs typeface="Times New Roman" panose="02020603050405020304" pitchFamily="18" charset="0"/>
              </a:rPr>
              <a:t>solvents. </a:t>
            </a:r>
            <a:r>
              <a:rPr lang="en-GB" sz="1600" dirty="0">
                <a:latin typeface="Times New Roman" panose="02020603050405020304" pitchFamily="18" charset="0"/>
                <a:cs typeface="Times New Roman" panose="02020603050405020304" pitchFamily="18" charset="0"/>
              </a:rPr>
              <a:t>The production of ethyl lactate suffer a major draw-back such as low conversion and purity, which results in the production to be economically and technically </a:t>
            </a:r>
            <a:r>
              <a:rPr lang="en-GB" sz="1600" dirty="0" smtClean="0">
                <a:latin typeface="Times New Roman" panose="02020603050405020304" pitchFamily="18" charset="0"/>
                <a:cs typeface="Times New Roman" panose="02020603050405020304" pitchFamily="18" charset="0"/>
              </a:rPr>
              <a:t>uncompetitive. The </a:t>
            </a:r>
            <a:r>
              <a:rPr lang="en-GB" sz="1600" dirty="0">
                <a:latin typeface="Times New Roman" panose="02020603050405020304" pitchFamily="18" charset="0"/>
                <a:cs typeface="Times New Roman" panose="02020603050405020304" pitchFamily="18" charset="0"/>
              </a:rPr>
              <a:t>use of membranes and heterogeneous catalysts for the selective removal of water from the reaction products to shift the equilibrium towards the higher yield of product have attracted a lot of attention</a:t>
            </a:r>
            <a:r>
              <a:rPr lang="en-GB" sz="16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267744" y="5661248"/>
            <a:ext cx="4898585"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1: Esterification process on a catalytic membrane</a:t>
            </a:r>
            <a:endParaRPr lang="en-GB" sz="1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2793950"/>
            <a:ext cx="8640960" cy="2867298"/>
          </a:xfrm>
          <a:prstGeom prst="rect">
            <a:avLst/>
          </a:prstGeom>
        </p:spPr>
      </p:pic>
    </p:spTree>
    <p:custDataLst>
      <p:tags r:id="rId1"/>
    </p:custDataLst>
    <p:extLst>
      <p:ext uri="{BB962C8B-B14F-4D97-AF65-F5344CB8AC3E}">
        <p14:creationId xmlns:p14="http://schemas.microsoft.com/office/powerpoint/2010/main" val="3571235439"/>
      </p:ext>
    </p:extLst>
  </p:cSld>
  <p:clrMapOvr>
    <a:masterClrMapping/>
  </p:clrMapOvr>
  <p:transition spd="slow" advTm="62030">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770494"/>
            <a:ext cx="4575992" cy="3890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35696" y="202468"/>
            <a:ext cx="4749136" cy="461665"/>
          </a:xfrm>
          <a:prstGeom prst="rect">
            <a:avLst/>
          </a:prstGeom>
          <a:noFill/>
        </p:spPr>
        <p:txBody>
          <a:bodyPr wrap="square" rtlCol="0">
            <a:spAutoFit/>
          </a:bodyPr>
          <a:lstStyle/>
          <a:p>
            <a:r>
              <a:rPr lang="en-GB" sz="2400" dirty="0" smtClean="0">
                <a:solidFill>
                  <a:schemeClr val="bg1"/>
                </a:solidFill>
                <a:latin typeface="Times New Roman" panose="02020603050405020304" pitchFamily="18" charset="0"/>
                <a:cs typeface="Times New Roman" panose="02020603050405020304" pitchFamily="18" charset="0"/>
              </a:rPr>
              <a:t>SOURCE OF ETHYL LACTATE</a:t>
            </a:r>
            <a:r>
              <a:rPr lang="en-GB" sz="2000" dirty="0" smtClean="0">
                <a:solidFill>
                  <a:schemeClr val="bg1"/>
                </a:solidFill>
                <a:latin typeface="Times New Roman" panose="02020603050405020304" pitchFamily="18" charset="0"/>
                <a:cs typeface="Times New Roman" panose="02020603050405020304" pitchFamily="18" charset="0"/>
              </a:rPr>
              <a:t> </a:t>
            </a:r>
            <a:endParaRPr lang="en-GB" sz="2000" dirty="0">
              <a:solidFill>
                <a:schemeClr val="bg1"/>
              </a:solidFill>
              <a:latin typeface="Times New Roman" panose="02020603050405020304" pitchFamily="18" charset="0"/>
              <a:cs typeface="Times New Roman" panose="02020603050405020304" pitchFamily="18" charset="0"/>
            </a:endParaRPr>
          </a:p>
        </p:txBody>
      </p:sp>
      <p:sp>
        <p:nvSpPr>
          <p:cNvPr id="2" name="Rectangle 1"/>
          <p:cNvSpPr/>
          <p:nvPr/>
        </p:nvSpPr>
        <p:spPr>
          <a:xfrm>
            <a:off x="-14772" y="908720"/>
            <a:ext cx="9396536" cy="861774"/>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Ethyl lactate from </a:t>
            </a:r>
            <a:r>
              <a:rPr lang="en-US" sz="1600" dirty="0">
                <a:latin typeface="Times New Roman" panose="02020603050405020304" pitchFamily="18" charset="0"/>
                <a:cs typeface="Times New Roman" panose="02020603050405020304" pitchFamily="18" charset="0"/>
              </a:rPr>
              <a:t>renewable sources such as those from biomass </a:t>
            </a:r>
            <a:r>
              <a:rPr lang="en-US" sz="1600" dirty="0" smtClean="0">
                <a:latin typeface="Times New Roman" panose="02020603050405020304" pitchFamily="18" charset="0"/>
                <a:cs typeface="Times New Roman" panose="02020603050405020304" pitchFamily="18" charset="0"/>
              </a:rPr>
              <a:t>feedstock. It </a:t>
            </a:r>
            <a:r>
              <a:rPr lang="en-US" sz="1600" dirty="0">
                <a:latin typeface="Times New Roman" panose="02020603050405020304" pitchFamily="18" charset="0"/>
                <a:cs typeface="Times New Roman" panose="02020603050405020304" pitchFamily="18" charset="0"/>
              </a:rPr>
              <a:t>is a biodegradable solvent  with an excellent properties to be applied a green solvent in various </a:t>
            </a:r>
            <a:r>
              <a:rPr lang="en-US" sz="1600" dirty="0" smtClean="0">
                <a:latin typeface="Times New Roman" panose="02020603050405020304" pitchFamily="18" charset="0"/>
                <a:cs typeface="Times New Roman" panose="02020603050405020304" pitchFamily="18" charset="0"/>
              </a:rPr>
              <a:t>applications </a:t>
            </a:r>
            <a:r>
              <a:rPr lang="en-US" sz="1600" dirty="0">
                <a:latin typeface="Times New Roman" panose="02020603050405020304" pitchFamily="18" charset="0"/>
                <a:cs typeface="Times New Roman" panose="02020603050405020304" pitchFamily="18" charset="0"/>
              </a:rPr>
              <a:t>including pharmaceutical, ink and coatings, food additives and organic </a:t>
            </a:r>
            <a:r>
              <a:rPr lang="en-US" sz="1600" dirty="0" smtClean="0">
                <a:latin typeface="Times New Roman" panose="02020603050405020304" pitchFamily="18" charset="0"/>
                <a:cs typeface="Times New Roman" panose="02020603050405020304" pitchFamily="18" charset="0"/>
              </a:rPr>
              <a:t>synthesis.</a:t>
            </a:r>
            <a:r>
              <a:rPr lang="en-US" dirty="0" smtClean="0"/>
              <a:t> </a:t>
            </a:r>
            <a:endParaRPr lang="en-GB" dirty="0"/>
          </a:p>
        </p:txBody>
      </p:sp>
      <p:pic>
        <p:nvPicPr>
          <p:cNvPr id="7" name="Picture 19" descr="Description: I:\ETHYL LACTATE NEW  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484784"/>
            <a:ext cx="4427984" cy="4176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8100392" y="433300"/>
            <a:ext cx="833883" cy="369332"/>
          </a:xfrm>
          <a:prstGeom prst="rect">
            <a:avLst/>
          </a:prstGeom>
        </p:spPr>
        <p:txBody>
          <a:bodyPr wrap="none">
            <a:spAutoFit/>
          </a:bodyPr>
          <a:lstStyle/>
          <a:p>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4 </a:t>
            </a:r>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of </a:t>
            </a:r>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24</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Box 4"/>
          <p:cNvSpPr txBox="1"/>
          <p:nvPr/>
        </p:nvSpPr>
        <p:spPr>
          <a:xfrm>
            <a:off x="5251775" y="5581850"/>
            <a:ext cx="3005951"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3: Synthesis of Ethyl lactate</a:t>
            </a:r>
            <a:endParaRPr lang="en-GB" sz="1600" b="1" dirty="0">
              <a:latin typeface="Times New Roman" panose="02020603050405020304" pitchFamily="18" charset="0"/>
              <a:cs typeface="Times New Roman" panose="02020603050405020304" pitchFamily="18" charset="0"/>
            </a:endParaRPr>
          </a:p>
        </p:txBody>
      </p:sp>
      <p:sp>
        <p:nvSpPr>
          <p:cNvPr id="6" name="TextBox 5"/>
          <p:cNvSpPr txBox="1"/>
          <p:nvPr/>
        </p:nvSpPr>
        <p:spPr>
          <a:xfrm>
            <a:off x="251520" y="5661248"/>
            <a:ext cx="2670924"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2: Ethyl lactate life cycle</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715389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8640960" cy="4608512"/>
          </a:xfrm>
          <a:prstGeom prst="rect">
            <a:avLst/>
          </a:prstGeom>
          <a:noFill/>
          <a:ln>
            <a:noFill/>
          </a:ln>
        </p:spPr>
      </p:pic>
      <p:sp>
        <p:nvSpPr>
          <p:cNvPr id="2" name="TextBox 1"/>
          <p:cNvSpPr txBox="1"/>
          <p:nvPr/>
        </p:nvSpPr>
        <p:spPr>
          <a:xfrm>
            <a:off x="827584" y="206677"/>
            <a:ext cx="7136890" cy="584775"/>
          </a:xfrm>
          <a:prstGeom prst="rect">
            <a:avLst/>
          </a:prstGeom>
          <a:noFill/>
        </p:spPr>
        <p:txBody>
          <a:bodyPr wrap="none" rtlCol="0">
            <a:spAutoFit/>
          </a:bodyPr>
          <a:lstStyle/>
          <a:p>
            <a:r>
              <a:rPr lang="en-GB" sz="2800" dirty="0" smtClean="0">
                <a:solidFill>
                  <a:schemeClr val="bg1"/>
                </a:solidFill>
                <a:latin typeface="Times New Roman" panose="02020603050405020304" pitchFamily="18" charset="0"/>
                <a:cs typeface="Times New Roman" panose="02020603050405020304" pitchFamily="18" charset="0"/>
              </a:rPr>
              <a:t> </a:t>
            </a:r>
            <a:r>
              <a:rPr lang="en-GB" sz="3200" dirty="0" smtClean="0">
                <a:solidFill>
                  <a:schemeClr val="bg1"/>
                </a:solidFill>
                <a:latin typeface="Times New Roman" panose="02020603050405020304" pitchFamily="18" charset="0"/>
                <a:cs typeface="Times New Roman" panose="02020603050405020304" pitchFamily="18" charset="0"/>
              </a:rPr>
              <a:t>Application of Ethyl lactate by industries </a:t>
            </a:r>
            <a:endParaRPr lang="en-GB" sz="3200"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8100392" y="504959"/>
            <a:ext cx="886781" cy="369332"/>
          </a:xfrm>
          <a:prstGeom prst="rect">
            <a:avLst/>
          </a:prstGeom>
        </p:spPr>
        <p:txBody>
          <a:bodyPr wrap="none">
            <a:spAutoFit/>
          </a:bodyPr>
          <a:lstStyle/>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5 of 24</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extBox 3"/>
          <p:cNvSpPr txBox="1"/>
          <p:nvPr/>
        </p:nvSpPr>
        <p:spPr>
          <a:xfrm>
            <a:off x="1115616" y="5661248"/>
            <a:ext cx="6152646"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4: Schematic diagram of Ethyl  lactate application by industries </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266712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5616" y="180763"/>
            <a:ext cx="7082388" cy="584775"/>
          </a:xfrm>
          <a:prstGeom prst="rect">
            <a:avLst/>
          </a:prstGeom>
          <a:noFill/>
        </p:spPr>
        <p:txBody>
          <a:bodyPr wrap="none" rtlCol="0">
            <a:spAutoFit/>
          </a:bodyPr>
          <a:lstStyle/>
          <a:p>
            <a:r>
              <a:rPr lang="en-GB" sz="3200" dirty="0" smtClean="0">
                <a:solidFill>
                  <a:schemeClr val="bg1"/>
                </a:solidFill>
                <a:latin typeface="Times New Roman" panose="02020603050405020304" pitchFamily="18" charset="0"/>
                <a:cs typeface="Times New Roman" panose="02020603050405020304" pitchFamily="18" charset="0"/>
              </a:rPr>
              <a:t>Solid Catalysts for Ethyl lactate Synthesis</a:t>
            </a:r>
            <a:endParaRPr lang="en-GB" sz="3200"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93639" y="2467672"/>
            <a:ext cx="3758281" cy="57606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GB" sz="2400" dirty="0" smtClean="0">
                <a:solidFill>
                  <a:schemeClr val="tx1"/>
                </a:solidFill>
                <a:latin typeface="Times New Roman" panose="02020603050405020304" pitchFamily="18" charset="0"/>
                <a:cs typeface="Times New Roman" panose="02020603050405020304" pitchFamily="18" charset="0"/>
              </a:rPr>
              <a:t>Cation-exchange resin</a:t>
            </a:r>
            <a:r>
              <a:rPr lang="en-GB"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6" name="Down Arrow 5"/>
          <p:cNvSpPr/>
          <p:nvPr/>
        </p:nvSpPr>
        <p:spPr>
          <a:xfrm>
            <a:off x="1412286" y="3043736"/>
            <a:ext cx="746372" cy="92966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8" name="Rectangle 7"/>
          <p:cNvSpPr/>
          <p:nvPr/>
        </p:nvSpPr>
        <p:spPr>
          <a:xfrm>
            <a:off x="93639" y="1052736"/>
            <a:ext cx="3658607" cy="594665"/>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800" dirty="0" smtClean="0">
                <a:solidFill>
                  <a:schemeClr val="tx1"/>
                </a:solidFill>
                <a:latin typeface="Times New Roman" panose="02020603050405020304" pitchFamily="18" charset="0"/>
                <a:cs typeface="Times New Roman" panose="02020603050405020304" pitchFamily="18" charset="0"/>
              </a:rPr>
              <a:t>Heterogeneous catalysts</a:t>
            </a:r>
            <a:r>
              <a:rPr lang="en-GB" sz="2400" dirty="0" smtClean="0">
                <a:latin typeface="Times New Roman" panose="02020603050405020304" pitchFamily="18" charset="0"/>
                <a:cs typeface="Times New Roman" panose="02020603050405020304" pitchFamily="18" charset="0"/>
              </a:rPr>
              <a:t> </a:t>
            </a:r>
            <a:endParaRPr lang="en-GB" sz="2400" dirty="0">
              <a:latin typeface="Times New Roman" panose="02020603050405020304" pitchFamily="18" charset="0"/>
              <a:cs typeface="Times New Roman" panose="02020603050405020304" pitchFamily="18" charset="0"/>
            </a:endParaRPr>
          </a:p>
        </p:txBody>
      </p:sp>
      <p:sp>
        <p:nvSpPr>
          <p:cNvPr id="9" name="Down Arrow 8"/>
          <p:cNvSpPr/>
          <p:nvPr/>
        </p:nvSpPr>
        <p:spPr>
          <a:xfrm>
            <a:off x="1378841" y="1647401"/>
            <a:ext cx="746372" cy="820271"/>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GB"/>
          </a:p>
        </p:txBody>
      </p:sp>
      <p:sp>
        <p:nvSpPr>
          <p:cNvPr id="12" name="Pentagon 11"/>
          <p:cNvSpPr/>
          <p:nvPr/>
        </p:nvSpPr>
        <p:spPr>
          <a:xfrm>
            <a:off x="244587" y="3973398"/>
            <a:ext cx="3182217" cy="1656327"/>
          </a:xfrm>
          <a:prstGeom prst="homePlat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dirty="0" smtClean="0">
                <a:latin typeface="Times New Roman" panose="02020603050405020304" pitchFamily="18" charset="0"/>
                <a:cs typeface="Times New Roman" panose="02020603050405020304" pitchFamily="18" charset="0"/>
              </a:rPr>
              <a:t>-Amberlyst 36</a:t>
            </a:r>
          </a:p>
          <a:p>
            <a:pPr algn="ctr"/>
            <a:r>
              <a:rPr lang="en-GB" dirty="0" smtClean="0">
                <a:latin typeface="Times New Roman" panose="02020603050405020304" pitchFamily="18" charset="0"/>
                <a:cs typeface="Times New Roman" panose="02020603050405020304" pitchFamily="18" charset="0"/>
              </a:rPr>
              <a:t>-Amberlyst 16</a:t>
            </a:r>
          </a:p>
          <a:p>
            <a:pPr algn="ctr"/>
            <a:r>
              <a:rPr lang="en-GB" dirty="0" smtClean="0">
                <a:latin typeface="Times New Roman" panose="02020603050405020304" pitchFamily="18" charset="0"/>
                <a:cs typeface="Times New Roman" panose="02020603050405020304" pitchFamily="18" charset="0"/>
              </a:rPr>
              <a:t>-Amberlyst 15</a:t>
            </a:r>
          </a:p>
          <a:p>
            <a:pPr algn="ctr"/>
            <a:r>
              <a:rPr lang="en-GB" dirty="0" smtClean="0">
                <a:latin typeface="Times New Roman" panose="02020603050405020304" pitchFamily="18" charset="0"/>
                <a:cs typeface="Times New Roman" panose="02020603050405020304" pitchFamily="18" charset="0"/>
              </a:rPr>
              <a:t>-Dowex 50W8x </a:t>
            </a:r>
            <a:endParaRPr lang="en-GB" dirty="0">
              <a:latin typeface="Times New Roman" panose="02020603050405020304" pitchFamily="18" charset="0"/>
              <a:cs typeface="Times New Roman" panose="02020603050405020304" pitchFamily="18" charset="0"/>
            </a:endParaRPr>
          </a:p>
        </p:txBody>
      </p:sp>
      <p:sp>
        <p:nvSpPr>
          <p:cNvPr id="10" name="Rectangle 9"/>
          <p:cNvSpPr/>
          <p:nvPr/>
        </p:nvSpPr>
        <p:spPr>
          <a:xfrm>
            <a:off x="8100392" y="504959"/>
            <a:ext cx="886781" cy="369332"/>
          </a:xfrm>
          <a:prstGeom prst="rect">
            <a:avLst/>
          </a:prstGeom>
        </p:spPr>
        <p:txBody>
          <a:bodyPr wrap="none">
            <a:spAutoFit/>
          </a:bodyPr>
          <a:lstStyle/>
          <a:p>
            <a:r>
              <a:rPr lang="en-GB" dirty="0">
                <a:ln w="18415" cmpd="sng">
                  <a:solidFill>
                    <a:srgbClr val="FFFFFF"/>
                  </a:solidFill>
                  <a:prstDash val="solid"/>
                </a:ln>
                <a:solidFill>
                  <a:srgbClr val="FFFFFF"/>
                </a:solidFill>
                <a:effectLst>
                  <a:outerShdw blurRad="63500" dir="3600000" algn="tl" rotWithShape="0">
                    <a:srgbClr val="000000">
                      <a:alpha val="70000"/>
                    </a:srgbClr>
                  </a:outerShdw>
                </a:effectLst>
              </a:rPr>
              <a:t> 6</a:t>
            </a:r>
            <a:r>
              <a:rPr lang="en-GB"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24</a:t>
            </a:r>
            <a:endParaRPr lang="en-GB"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2" name="TextBox 1"/>
          <p:cNvSpPr txBox="1"/>
          <p:nvPr/>
        </p:nvSpPr>
        <p:spPr>
          <a:xfrm>
            <a:off x="4454696" y="5629725"/>
            <a:ext cx="4512261"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6: Pictorial diagram of the different catalysts</a:t>
            </a:r>
            <a:endParaRPr lang="en-GB" sz="1600" b="1"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994077"/>
            <a:ext cx="5176528" cy="4635647"/>
          </a:xfrm>
          <a:prstGeom prst="rect">
            <a:avLst/>
          </a:prstGeom>
        </p:spPr>
      </p:pic>
      <p:sp>
        <p:nvSpPr>
          <p:cNvPr id="3" name="TextBox 2"/>
          <p:cNvSpPr txBox="1"/>
          <p:nvPr/>
        </p:nvSpPr>
        <p:spPr>
          <a:xfrm>
            <a:off x="20394" y="5629725"/>
            <a:ext cx="3584123"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5: types of heterogeneous catalysts</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03910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7784" y="260648"/>
            <a:ext cx="3770584" cy="523220"/>
          </a:xfrm>
          <a:prstGeom prst="rect">
            <a:avLst/>
          </a:prstGeom>
        </p:spPr>
        <p:txBody>
          <a:bodyPr wrap="none">
            <a:spAutoFit/>
          </a:bodyPr>
          <a:lstStyle/>
          <a:p>
            <a:r>
              <a:rPr lang="en-GB"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Membrane Phenomenon</a:t>
            </a:r>
            <a:r>
              <a:rPr lang="en-GB"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GB"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Rectangle 4"/>
          <p:cNvSpPr/>
          <p:nvPr/>
        </p:nvSpPr>
        <p:spPr>
          <a:xfrm>
            <a:off x="116632" y="922197"/>
            <a:ext cx="9027368" cy="5016758"/>
          </a:xfrm>
          <a:prstGeom prst="rect">
            <a:avLst/>
          </a:prstGeom>
        </p:spPr>
        <p:txBody>
          <a:bodyPr wrap="square">
            <a:spAutoFit/>
          </a:bodyPr>
          <a:lstStyle/>
          <a:p>
            <a:r>
              <a:rPr lang="en-GB" sz="2000" dirty="0" smtClean="0">
                <a:latin typeface="Times New Roman" panose="02020603050405020304" pitchFamily="18" charset="0"/>
                <a:cs typeface="Times New Roman" panose="02020603050405020304" pitchFamily="18" charset="0"/>
              </a:rPr>
              <a:t>Membrane is a selective or physical barrier that reduces or prevent the mass transfer in a certain material. In the past decade membrane have been regarded as a separation agent. Membranes </a:t>
            </a:r>
            <a:r>
              <a:rPr lang="en-GB" sz="2000" dirty="0">
                <a:latin typeface="Times New Roman" panose="02020603050405020304" pitchFamily="18" charset="0"/>
                <a:cs typeface="Times New Roman" panose="02020603050405020304" pitchFamily="18" charset="0"/>
              </a:rPr>
              <a:t>may be </a:t>
            </a:r>
            <a:r>
              <a:rPr lang="en-GB" sz="2000" dirty="0" smtClean="0">
                <a:latin typeface="Times New Roman" panose="02020603050405020304" pitchFamily="18" charset="0"/>
                <a:cs typeface="Times New Roman" panose="02020603050405020304" pitchFamily="18" charset="0"/>
              </a:rPr>
              <a:t>classified as organic or inorganic membranes</a:t>
            </a:r>
            <a:r>
              <a:rPr lang="en-GB" sz="2000" baseline="30000"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 The different types of inorganic membrane include: </a:t>
            </a: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smtClean="0">
              <a:latin typeface="Times New Roman" panose="02020603050405020304" pitchFamily="18" charset="0"/>
              <a:cs typeface="Times New Roman" panose="02020603050405020304" pitchFamily="18" charset="0"/>
            </a:endParaRPr>
          </a:p>
          <a:p>
            <a:endParaRPr lang="en-GB" sz="2000" dirty="0" smtClean="0"/>
          </a:p>
          <a:p>
            <a:endParaRPr lang="en-GB" sz="2000" dirty="0"/>
          </a:p>
          <a:p>
            <a:endParaRPr lang="en-GB" sz="2000" dirty="0" smtClean="0"/>
          </a:p>
          <a:p>
            <a:endParaRPr lang="en-GB" sz="2000" dirty="0"/>
          </a:p>
          <a:p>
            <a:endParaRPr lang="en-GB" sz="2000" dirty="0"/>
          </a:p>
        </p:txBody>
      </p:sp>
      <p:sp>
        <p:nvSpPr>
          <p:cNvPr id="6" name="TextBox 5"/>
          <p:cNvSpPr txBox="1"/>
          <p:nvPr/>
        </p:nvSpPr>
        <p:spPr>
          <a:xfrm>
            <a:off x="8174874" y="469001"/>
            <a:ext cx="861621" cy="338554"/>
          </a:xfrm>
          <a:prstGeom prst="rect">
            <a:avLst/>
          </a:prstGeom>
          <a:noFill/>
        </p:spPr>
        <p:txBody>
          <a:bodyPr wrap="square" rtlCol="0">
            <a:spAutoFit/>
          </a:bodyPr>
          <a:lstStyle/>
          <a:p>
            <a:r>
              <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rPr>
              <a:t>7</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of 24</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Rectangle 6"/>
          <p:cNvSpPr/>
          <p:nvPr/>
        </p:nvSpPr>
        <p:spPr>
          <a:xfrm>
            <a:off x="323307" y="3095230"/>
            <a:ext cx="2880320" cy="212076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GB" sz="2400" dirty="0" smtClean="0">
                <a:solidFill>
                  <a:schemeClr val="tx1"/>
                </a:solidFill>
                <a:latin typeface="Times New Roman" panose="02020603050405020304" pitchFamily="18" charset="0"/>
                <a:cs typeface="Times New Roman" panose="02020603050405020304" pitchFamily="18" charset="0"/>
              </a:rPr>
              <a:t>Inorganic membrane</a:t>
            </a:r>
          </a:p>
          <a:p>
            <a:pPr algn="ctr"/>
            <a:endParaRPr lang="en-GB" sz="2400" dirty="0">
              <a:solidFill>
                <a:schemeClr val="tx1"/>
              </a:solidFill>
              <a:latin typeface="Times New Roman" panose="02020603050405020304" pitchFamily="18" charset="0"/>
              <a:cs typeface="Times New Roman" panose="02020603050405020304" pitchFamily="18" charset="0"/>
            </a:endParaRPr>
          </a:p>
        </p:txBody>
      </p:sp>
      <p:sp>
        <p:nvSpPr>
          <p:cNvPr id="8" name="Right Arrow 7"/>
          <p:cNvSpPr/>
          <p:nvPr/>
        </p:nvSpPr>
        <p:spPr>
          <a:xfrm rot="20496755">
            <a:off x="3168425" y="2852913"/>
            <a:ext cx="205263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ight Arrow 8"/>
          <p:cNvSpPr/>
          <p:nvPr/>
        </p:nvSpPr>
        <p:spPr>
          <a:xfrm rot="465987">
            <a:off x="3167746" y="4948221"/>
            <a:ext cx="2046173"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ight Arrow 9"/>
          <p:cNvSpPr/>
          <p:nvPr/>
        </p:nvSpPr>
        <p:spPr>
          <a:xfrm>
            <a:off x="3201320" y="3851365"/>
            <a:ext cx="198904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5187964" y="2194675"/>
            <a:ext cx="3848531" cy="107752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marL="342900" indent="-342900">
              <a:buFont typeface="Wingdings" pitchFamily="2" charset="2"/>
              <a:buChar char="Ø"/>
            </a:pPr>
            <a:r>
              <a:rPr lang="en-GB" dirty="0">
                <a:solidFill>
                  <a:schemeClr val="tx1"/>
                </a:solidFill>
                <a:latin typeface="Times New Roman" panose="02020603050405020304" pitchFamily="18" charset="0"/>
                <a:cs typeface="Times New Roman" panose="02020603050405020304" pitchFamily="18" charset="0"/>
              </a:rPr>
              <a:t>Porous membrane </a:t>
            </a:r>
            <a:r>
              <a:rPr lang="en-GB" dirty="0" err="1">
                <a:solidFill>
                  <a:schemeClr val="tx1"/>
                </a:solidFill>
                <a:latin typeface="Times New Roman" panose="02020603050405020304" pitchFamily="18" charset="0"/>
                <a:cs typeface="Times New Roman" panose="02020603050405020304" pitchFamily="18" charset="0"/>
              </a:rPr>
              <a:t>e.g</a:t>
            </a:r>
            <a:r>
              <a:rPr lang="en-GB" dirty="0">
                <a:solidFill>
                  <a:schemeClr val="tx1"/>
                </a:solidFill>
                <a:latin typeface="Times New Roman" panose="02020603050405020304" pitchFamily="18" charset="0"/>
                <a:cs typeface="Times New Roman" panose="02020603050405020304" pitchFamily="18" charset="0"/>
              </a:rPr>
              <a:t>  metal, </a:t>
            </a:r>
            <a:r>
              <a:rPr lang="en-GB" sz="1400" dirty="0">
                <a:solidFill>
                  <a:schemeClr val="tx1"/>
                </a:solidFill>
                <a:latin typeface="Times New Roman" panose="02020603050405020304" pitchFamily="18" charset="0"/>
                <a:cs typeface="Times New Roman" panose="02020603050405020304" pitchFamily="18" charset="0"/>
              </a:rPr>
              <a:t>glass </a:t>
            </a:r>
            <a:endParaRPr lang="en-GB" sz="1400" dirty="0" smtClean="0">
              <a:solidFill>
                <a:schemeClr val="tx1"/>
              </a:solidFill>
              <a:latin typeface="Times New Roman" panose="02020603050405020304" pitchFamily="18" charset="0"/>
              <a:cs typeface="Times New Roman" panose="02020603050405020304" pitchFamily="18" charset="0"/>
            </a:endParaRPr>
          </a:p>
          <a:p>
            <a:r>
              <a:rPr lang="en-GB" sz="1400" dirty="0" smtClean="0">
                <a:solidFill>
                  <a:schemeClr val="tx1"/>
                </a:solidFill>
                <a:latin typeface="Times New Roman" panose="02020603050405020304" pitchFamily="18" charset="0"/>
                <a:cs typeface="Times New Roman" panose="02020603050405020304" pitchFamily="18" charset="0"/>
              </a:rPr>
              <a:t>            Mesoporous  = 2-50nm</a:t>
            </a:r>
          </a:p>
          <a:p>
            <a:r>
              <a:rPr lang="en-GB" sz="1400" dirty="0" smtClean="0">
                <a:solidFill>
                  <a:schemeClr val="tx1"/>
                </a:solidFill>
                <a:latin typeface="Times New Roman" panose="02020603050405020304" pitchFamily="18" charset="0"/>
                <a:cs typeface="Times New Roman" panose="02020603050405020304" pitchFamily="18" charset="0"/>
              </a:rPr>
              <a:t>            Microporous = &lt; 2nm</a:t>
            </a:r>
          </a:p>
          <a:p>
            <a:r>
              <a:rPr lang="en-GB" sz="1400" dirty="0" smtClean="0">
                <a:solidFill>
                  <a:schemeClr val="tx1"/>
                </a:solidFill>
                <a:latin typeface="Times New Roman" panose="02020603050405020304" pitchFamily="18" charset="0"/>
                <a:cs typeface="Times New Roman" panose="02020603050405020304" pitchFamily="18" charset="0"/>
              </a:rPr>
              <a:t>            Macroporous  = &gt; 50nm</a:t>
            </a:r>
            <a:endParaRPr lang="en-GB" sz="1400" dirty="0">
              <a:solidFill>
                <a:schemeClr val="tx1"/>
              </a:solidFill>
              <a:latin typeface="Times New Roman" panose="02020603050405020304" pitchFamily="18" charset="0"/>
              <a:cs typeface="Times New Roman" panose="02020603050405020304" pitchFamily="18" charset="0"/>
            </a:endParaRPr>
          </a:p>
        </p:txBody>
      </p:sp>
      <p:sp>
        <p:nvSpPr>
          <p:cNvPr id="13" name="Rounded Rectangle 12"/>
          <p:cNvSpPr/>
          <p:nvPr/>
        </p:nvSpPr>
        <p:spPr>
          <a:xfrm>
            <a:off x="5188116" y="3561114"/>
            <a:ext cx="3704364" cy="116402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342900" indent="-342900">
              <a:buFont typeface="Wingdings" pitchFamily="2" charset="2"/>
              <a:buChar char="Ø"/>
            </a:pPr>
            <a:r>
              <a:rPr lang="en-GB" sz="2000" dirty="0"/>
              <a:t>Composite membrane </a:t>
            </a:r>
            <a:r>
              <a:rPr lang="en-GB" dirty="0" err="1"/>
              <a:t>e.g</a:t>
            </a:r>
            <a:r>
              <a:rPr lang="en-GB" sz="2400" dirty="0"/>
              <a:t> </a:t>
            </a:r>
            <a:r>
              <a:rPr lang="en-GB" dirty="0"/>
              <a:t>metal-metal, glass-metal and ceramic metal </a:t>
            </a:r>
          </a:p>
        </p:txBody>
      </p:sp>
      <p:sp>
        <p:nvSpPr>
          <p:cNvPr id="14" name="Rounded Rectangle 13"/>
          <p:cNvSpPr/>
          <p:nvPr/>
        </p:nvSpPr>
        <p:spPr>
          <a:xfrm>
            <a:off x="5187964" y="4940399"/>
            <a:ext cx="3704516" cy="87366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342900" indent="-342900">
              <a:buFont typeface="Wingdings" pitchFamily="2" charset="2"/>
              <a:buChar char="Ø"/>
            </a:pPr>
            <a:r>
              <a:rPr lang="en-GB" sz="2000" dirty="0"/>
              <a:t>Dense membrane </a:t>
            </a:r>
            <a:r>
              <a:rPr lang="en-GB" dirty="0" err="1"/>
              <a:t>e.g</a:t>
            </a:r>
            <a:r>
              <a:rPr lang="en-GB" dirty="0"/>
              <a:t> metallic, solid-electrode</a:t>
            </a:r>
          </a:p>
          <a:p>
            <a:endParaRPr lang="en-GB" dirty="0"/>
          </a:p>
        </p:txBody>
      </p:sp>
      <p:sp>
        <p:nvSpPr>
          <p:cNvPr id="2" name="TextBox 1"/>
          <p:cNvSpPr txBox="1"/>
          <p:nvPr/>
        </p:nvSpPr>
        <p:spPr>
          <a:xfrm>
            <a:off x="106372" y="5600401"/>
            <a:ext cx="3487108" cy="338554"/>
          </a:xfrm>
          <a:prstGeom prst="rect">
            <a:avLst/>
          </a:prstGeom>
          <a:noFill/>
        </p:spPr>
        <p:txBody>
          <a:bodyPr wrap="none" rtlCol="0">
            <a:spAutoFit/>
          </a:bodyPr>
          <a:lstStyle/>
          <a:p>
            <a:r>
              <a:rPr lang="en-GB" sz="1600" b="1" dirty="0" smtClean="0">
                <a:latin typeface="Times New Roman" panose="02020603050405020304" pitchFamily="18" charset="0"/>
                <a:cs typeface="Times New Roman" panose="02020603050405020304" pitchFamily="18" charset="0"/>
              </a:rPr>
              <a:t>Fig. 7: Types of inorganic membranes</a:t>
            </a:r>
            <a:endParaRPr lang="en-GB" sz="1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81961734"/>
      </p:ext>
    </p:extLst>
  </p:cSld>
  <p:clrMapOvr>
    <a:masterClrMapping/>
  </p:clrMapOvr>
  <mc:AlternateContent xmlns:mc="http://schemas.openxmlformats.org/markup-compatibility/2006" xmlns:p14="http://schemas.microsoft.com/office/powerpoint/2010/main">
    <mc:Choice Requires="p14">
      <p:transition spd="slow" p14:dur="800" advTm="27053">
        <p:circle/>
      </p:transition>
    </mc:Choice>
    <mc:Fallback xmlns="">
      <p:transition spd="slow" advTm="27053">
        <p:circl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GU Rivers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10297</TotalTime>
  <Words>1591</Words>
  <Application>Microsoft Office PowerPoint</Application>
  <PresentationFormat>On-screen Show (4:3)</PresentationFormat>
  <Paragraphs>318</Paragraphs>
  <Slides>26</Slides>
  <Notes>11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29" baseType="lpstr">
      <vt:lpstr>RGU Riverside</vt:lpstr>
      <vt:lpstr>13_一般</vt:lpstr>
      <vt:lpstr>Picture</vt:lpstr>
      <vt:lpstr>About OMICS Group</vt:lpstr>
      <vt:lpstr>About OMICS Group Conferences</vt:lpstr>
      <vt:lpstr>       Evaluation and Characterisation of Composite mesoporous Membrane for Lactic acid Esterification  BY    OKON, EDIDIONG PRIMUS  Centre for Process Integration &amp; Membrane Technology  (CPIMT),School of Engineering   SUPERVISOR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vector>
  </TitlesOfParts>
  <Company>Robert Gordon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Esterification of lactic acid with ethanol using a cation-exchange resins impregnated metallic membrane reactor  EDIDIONG PRIMUS OKON Prof. EDWARD GOBINA</dc:title>
  <dc:creator>EDIDIONG OKON (1215175)</dc:creator>
  <cp:lastModifiedBy>valentina</cp:lastModifiedBy>
  <cp:revision>342</cp:revision>
  <cp:lastPrinted>2014-09-20T14:23:49Z</cp:lastPrinted>
  <dcterms:created xsi:type="dcterms:W3CDTF">2014-02-28T13:52:59Z</dcterms:created>
  <dcterms:modified xsi:type="dcterms:W3CDTF">2015-10-14T09:22:59Z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77D57247-27C9-463D-AFCB-D0EB13C7E33B</vt:lpwstr>
  </property>
  <property fmtid="{D5CDD505-2E9C-101B-9397-08002B2CF9AE}" pid="3" name="ArticulatePath">
    <vt:lpwstr>Edi PG CERT Presentation 2 FOR france</vt:lpwstr>
  </property>
</Properties>
</file>