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13" r:id="rId2"/>
    <p:sldId id="314" r:id="rId3"/>
    <p:sldId id="256" r:id="rId4"/>
    <p:sldId id="267" r:id="rId5"/>
    <p:sldId id="294" r:id="rId6"/>
    <p:sldId id="298" r:id="rId7"/>
    <p:sldId id="293" r:id="rId8"/>
    <p:sldId id="299" r:id="rId9"/>
    <p:sldId id="268" r:id="rId10"/>
    <p:sldId id="269" r:id="rId11"/>
    <p:sldId id="300" r:id="rId12"/>
    <p:sldId id="301" r:id="rId13"/>
    <p:sldId id="270" r:id="rId14"/>
    <p:sldId id="302" r:id="rId15"/>
    <p:sldId id="303" r:id="rId16"/>
    <p:sldId id="279" r:id="rId17"/>
    <p:sldId id="306" r:id="rId18"/>
    <p:sldId id="280" r:id="rId19"/>
    <p:sldId id="304" r:id="rId20"/>
    <p:sldId id="305" r:id="rId21"/>
    <p:sldId id="307" r:id="rId22"/>
    <p:sldId id="308" r:id="rId23"/>
    <p:sldId id="309" r:id="rId24"/>
    <p:sldId id="310" r:id="rId25"/>
    <p:sldId id="311" r:id="rId26"/>
    <p:sldId id="312" r:id="rId27"/>
    <p:sldId id="281" r:id="rId28"/>
    <p:sldId id="282" r:id="rId29"/>
    <p:sldId id="283" r:id="rId30"/>
    <p:sldId id="284" r:id="rId31"/>
    <p:sldId id="31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2" d="100"/>
          <a:sy n="72" d="100"/>
        </p:scale>
        <p:origin x="-60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11/7/2014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11/7/2014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materialsscience.conference@omicsgroup.us" TargetMode="External"/><Relationship Id="rId2" Type="http://schemas.openxmlformats.org/officeDocument/2006/relationships/hyperlink" Target="http://materialsscience.conferenceseries.com/" TargetMode="External"/><Relationship Id="rId1" Type="http://schemas.openxmlformats.org/officeDocument/2006/relationships/slideLayout" Target="../slideLayouts/slideLayout2.xml"/><Relationship Id="rId4" Type="http://schemas.openxmlformats.org/officeDocument/2006/relationships/hyperlink" Target="mailto:materialsscience@omicsgrou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2" y="428625"/>
            <a:ext cx="10915649" cy="1143000"/>
          </a:xfrm>
          <a:ln w="3175"/>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just">
              <a:buFont typeface="Arial" charset="0"/>
              <a:buNone/>
              <a:defRPr/>
            </a:pPr>
            <a:r>
              <a:rPr lang="en-US" sz="2400" dirty="0" smtClean="0">
                <a:latin typeface="Times New Roman" pitchFamily="18" charset="0"/>
                <a:cs typeface="Times New Roman" pitchFamily="18" charset="0"/>
              </a:rPr>
              <a:t>      OMICS Group International is an amalgamation of Open Access publications and worldwide international science conferences and events. Established in the year 2007 with the sole aim of making the information on Sciences and technology ‘Open Access’, OMICS Group publishes 400 online open access scholarly journals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International conferences annually across the globe, where knowledge transfer takes place through debates, round table discussions, poster presentations, </a:t>
            </a:r>
            <a:r>
              <a:rPr lang="en-US" sz="2400" dirty="0" smtClean="0">
                <a:latin typeface="Times New Roman" pitchFamily="18" charset="0"/>
                <a:cs typeface="Times New Roman" pitchFamily="18" charset="0"/>
              </a:rPr>
              <a:t>workshops, symposia </a:t>
            </a:r>
            <a:r>
              <a:rPr lang="en-US" sz="2400" dirty="0" smtClean="0">
                <a:latin typeface="Times New Roman" pitchFamily="18" charset="0"/>
                <a:cs typeface="Times New Roman" pitchFamily="18" charset="0"/>
              </a:rPr>
              <a:t>and exhibitions.</a:t>
            </a:r>
            <a:endParaRPr lang="en-US" sz="24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Fabrication of MMNCs</a:t>
            </a:r>
            <a:endParaRPr lang="ar-EG" dirty="0"/>
          </a:p>
        </p:txBody>
      </p:sp>
      <p:sp>
        <p:nvSpPr>
          <p:cNvPr id="3" name="Content Placeholder 2"/>
          <p:cNvSpPr>
            <a:spLocks noGrp="1"/>
          </p:cNvSpPr>
          <p:nvPr>
            <p:ph idx="1"/>
          </p:nvPr>
        </p:nvSpPr>
        <p:spPr>
          <a:xfrm>
            <a:off x="1097280" y="1845734"/>
            <a:ext cx="10058399" cy="956734"/>
          </a:xfrm>
        </p:spPr>
        <p:txBody>
          <a:bodyPr>
            <a:normAutofit/>
          </a:bodyPr>
          <a:lstStyle/>
          <a:p>
            <a:pPr marL="360363" indent="-360363" algn="just" rtl="0">
              <a:buFont typeface="Arial" panose="020B0604020202020204" pitchFamily="34" charset="0"/>
              <a:buChar char="•"/>
            </a:pPr>
            <a:r>
              <a:rPr lang="en-US" sz="2800" dirty="0" smtClean="0"/>
              <a:t>The </a:t>
            </a:r>
            <a:r>
              <a:rPr lang="en-US" sz="2800" dirty="0"/>
              <a:t>fabrication method includes the following steps: </a:t>
            </a:r>
            <a:r>
              <a:rPr lang="en-US" sz="2800" dirty="0" smtClean="0"/>
              <a:t>(</a:t>
            </a:r>
            <a:r>
              <a:rPr lang="en-US" sz="2800" dirty="0"/>
              <a:t>1) mixing, (2) cold compaction, (3) sintering and finally (4) hot extrusion. </a:t>
            </a:r>
            <a:endParaRPr lang="en-US" sz="2800" dirty="0" smtClean="0"/>
          </a:p>
        </p:txBody>
      </p:sp>
      <p:pic>
        <p:nvPicPr>
          <p:cNvPr id="4" name="Picture 3"/>
          <p:cNvPicPr>
            <a:picLocks noChangeAspect="1"/>
          </p:cNvPicPr>
          <p:nvPr/>
        </p:nvPicPr>
        <p:blipFill>
          <a:blip r:embed="rId2"/>
          <a:stretch>
            <a:fillRect/>
          </a:stretch>
        </p:blipFill>
        <p:spPr>
          <a:xfrm>
            <a:off x="1097280" y="2910842"/>
            <a:ext cx="5295380" cy="2516291"/>
          </a:xfrm>
          <a:prstGeom prst="rect">
            <a:avLst/>
          </a:prstGeom>
        </p:spPr>
      </p:pic>
      <p:sp>
        <p:nvSpPr>
          <p:cNvPr id="6" name="Rectangle 5"/>
          <p:cNvSpPr/>
          <p:nvPr/>
        </p:nvSpPr>
        <p:spPr>
          <a:xfrm>
            <a:off x="1216072" y="5427133"/>
            <a:ext cx="5057795" cy="369332"/>
          </a:xfrm>
          <a:prstGeom prst="rect">
            <a:avLst/>
          </a:prstGeom>
        </p:spPr>
        <p:txBody>
          <a:bodyPr wrap="none">
            <a:spAutoFit/>
          </a:bodyPr>
          <a:lstStyle/>
          <a:p>
            <a:r>
              <a:rPr lang="en-US" dirty="0">
                <a:solidFill>
                  <a:srgbClr val="000000"/>
                </a:solidFill>
                <a:latin typeface="Times New Roman" panose="02020603050405020304" pitchFamily="18" charset="0"/>
                <a:ea typeface="SimSun" panose="02010600030101010101" pitchFamily="2" charset="-122"/>
              </a:rPr>
              <a:t>Photographs shows the compaction die arrangement</a:t>
            </a:r>
            <a:r>
              <a:rPr lang="en-US" dirty="0">
                <a:solidFill>
                  <a:srgbClr val="000000"/>
                </a:solidFill>
                <a:latin typeface="Times New Roman" panose="02020603050405020304" pitchFamily="18" charset="0"/>
                <a:ea typeface="Calibri" panose="020F0502020204030204" pitchFamily="34" charset="0"/>
              </a:rPr>
              <a:t>.</a:t>
            </a:r>
            <a:endParaRPr lang="ar-EG" dirty="0"/>
          </a:p>
        </p:txBody>
      </p:sp>
      <p:pic>
        <p:nvPicPr>
          <p:cNvPr id="7" name="Picture 6"/>
          <p:cNvPicPr>
            <a:picLocks noChangeAspect="1"/>
          </p:cNvPicPr>
          <p:nvPr/>
        </p:nvPicPr>
        <p:blipFill>
          <a:blip r:embed="rId3"/>
          <a:stretch>
            <a:fillRect/>
          </a:stretch>
        </p:blipFill>
        <p:spPr>
          <a:xfrm>
            <a:off x="6494691" y="2965028"/>
            <a:ext cx="5211664" cy="2462105"/>
          </a:xfrm>
          <a:prstGeom prst="rect">
            <a:avLst/>
          </a:prstGeom>
        </p:spPr>
      </p:pic>
      <p:sp>
        <p:nvSpPr>
          <p:cNvPr id="8" name="Rectangle 7"/>
          <p:cNvSpPr/>
          <p:nvPr/>
        </p:nvSpPr>
        <p:spPr>
          <a:xfrm>
            <a:off x="6658925" y="5405027"/>
            <a:ext cx="4750018" cy="369332"/>
          </a:xfrm>
          <a:prstGeom prst="rect">
            <a:avLst/>
          </a:prstGeom>
        </p:spPr>
        <p:txBody>
          <a:bodyPr wrap="none">
            <a:spAutoFit/>
          </a:bodyPr>
          <a:lstStyle/>
          <a:p>
            <a:r>
              <a:rPr lang="en-US" dirty="0">
                <a:solidFill>
                  <a:srgbClr val="000000"/>
                </a:solidFill>
                <a:latin typeface="Times New Roman" panose="02020603050405020304" pitchFamily="18" charset="0"/>
                <a:ea typeface="SimSun" panose="02010600030101010101" pitchFamily="2" charset="-122"/>
              </a:rPr>
              <a:t>Photographs show the extrusion die arrangement</a:t>
            </a:r>
            <a:r>
              <a:rPr lang="en-US" dirty="0">
                <a:solidFill>
                  <a:srgbClr val="000000"/>
                </a:solidFill>
                <a:latin typeface="Times New Roman" panose="02020603050405020304" pitchFamily="18" charset="0"/>
                <a:ea typeface="Calibri" panose="020F0502020204030204" pitchFamily="34" charset="0"/>
              </a:rPr>
              <a:t>.</a:t>
            </a:r>
            <a:endParaRPr lang="ar-EG" dirty="0"/>
          </a:p>
        </p:txBody>
      </p:sp>
    </p:spTree>
    <p:extLst>
      <p:ext uri="{BB962C8B-B14F-4D97-AF65-F5344CB8AC3E}">
        <p14:creationId xmlns:p14="http://schemas.microsoft.com/office/powerpoint/2010/main" xmlns="" val="3338623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The Porosity of MMNCs</a:t>
            </a:r>
            <a:endParaRPr lang="ar-EG" dirty="0"/>
          </a:p>
        </p:txBody>
      </p:sp>
      <p:sp>
        <p:nvSpPr>
          <p:cNvPr id="3" name="Content Placeholder 2"/>
          <p:cNvSpPr>
            <a:spLocks noGrp="1"/>
          </p:cNvSpPr>
          <p:nvPr>
            <p:ph idx="1"/>
          </p:nvPr>
        </p:nvSpPr>
        <p:spPr>
          <a:xfrm>
            <a:off x="1097280" y="1845734"/>
            <a:ext cx="10058399" cy="1600199"/>
          </a:xfrm>
        </p:spPr>
        <p:txBody>
          <a:bodyPr>
            <a:normAutofit/>
          </a:bodyPr>
          <a:lstStyle/>
          <a:p>
            <a:pPr marL="360363" indent="-360363" algn="just" rtl="0">
              <a:buFont typeface="Arial" panose="020B0604020202020204" pitchFamily="34" charset="0"/>
              <a:buChar char="•"/>
            </a:pPr>
            <a:r>
              <a:rPr lang="en-US" sz="2800" dirty="0"/>
              <a:t>The bulk porosity of the fabricated Al/</a:t>
            </a:r>
            <a:r>
              <a:rPr lang="en-US" sz="2800" dirty="0" err="1"/>
              <a:t>SiC</a:t>
            </a:r>
            <a:r>
              <a:rPr lang="en-US" sz="2800" dirty="0"/>
              <a:t> and Al/Al</a:t>
            </a:r>
            <a:r>
              <a:rPr lang="en-US" sz="2800" baseline="-25000" dirty="0"/>
              <a:t>2</a:t>
            </a:r>
            <a:r>
              <a:rPr lang="en-US" sz="2800" dirty="0"/>
              <a:t>O</a:t>
            </a:r>
            <a:r>
              <a:rPr lang="en-US" sz="2800" baseline="-25000" dirty="0"/>
              <a:t>3</a:t>
            </a:r>
            <a:r>
              <a:rPr lang="en-US" sz="2800" dirty="0"/>
              <a:t> MMNCs was measured using the water displacement (Archimedean density) approach. </a:t>
            </a:r>
            <a:endParaRPr lang="en-US" sz="2800" dirty="0" smtClean="0"/>
          </a:p>
        </p:txBody>
      </p:sp>
      <p:pic>
        <p:nvPicPr>
          <p:cNvPr id="9" name="Picture 8"/>
          <p:cNvPicPr>
            <a:picLocks noChangeAspect="1"/>
          </p:cNvPicPr>
          <p:nvPr/>
        </p:nvPicPr>
        <p:blipFill>
          <a:blip r:embed="rId2"/>
          <a:stretch>
            <a:fillRect/>
          </a:stretch>
        </p:blipFill>
        <p:spPr>
          <a:xfrm>
            <a:off x="3569230" y="2787649"/>
            <a:ext cx="2886075" cy="3314700"/>
          </a:xfrm>
          <a:prstGeom prst="rect">
            <a:avLst/>
          </a:prstGeom>
        </p:spPr>
      </p:pic>
      <p:pic>
        <p:nvPicPr>
          <p:cNvPr id="5" name="Picture 4"/>
          <p:cNvPicPr>
            <a:picLocks noChangeAspect="1"/>
          </p:cNvPicPr>
          <p:nvPr/>
        </p:nvPicPr>
        <p:blipFill>
          <a:blip r:embed="rId3"/>
          <a:stretch>
            <a:fillRect/>
          </a:stretch>
        </p:blipFill>
        <p:spPr>
          <a:xfrm>
            <a:off x="7051202" y="3051923"/>
            <a:ext cx="3949645" cy="2906493"/>
          </a:xfrm>
          <a:prstGeom prst="rect">
            <a:avLst/>
          </a:prstGeom>
        </p:spPr>
      </p:pic>
    </p:spTree>
    <p:extLst>
      <p:ext uri="{BB962C8B-B14F-4D97-AF65-F5344CB8AC3E}">
        <p14:creationId xmlns:p14="http://schemas.microsoft.com/office/powerpoint/2010/main" xmlns="" val="128664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The Microstructure of MMNCs</a:t>
            </a:r>
            <a:endParaRPr lang="ar-EG" dirty="0"/>
          </a:p>
        </p:txBody>
      </p:sp>
      <p:sp>
        <p:nvSpPr>
          <p:cNvPr id="3" name="Content Placeholder 2"/>
          <p:cNvSpPr>
            <a:spLocks noGrp="1"/>
          </p:cNvSpPr>
          <p:nvPr>
            <p:ph idx="1"/>
          </p:nvPr>
        </p:nvSpPr>
        <p:spPr>
          <a:xfrm>
            <a:off x="1097280" y="1845734"/>
            <a:ext cx="10058399" cy="1600199"/>
          </a:xfrm>
        </p:spPr>
        <p:txBody>
          <a:bodyPr>
            <a:normAutofit/>
          </a:bodyPr>
          <a:lstStyle/>
          <a:p>
            <a:pPr marL="360363" indent="-360363" algn="just" rtl="0">
              <a:buFont typeface="Arial" panose="020B0604020202020204" pitchFamily="34" charset="0"/>
              <a:buChar char="•"/>
            </a:pPr>
            <a:r>
              <a:rPr lang="en-US" sz="2800" dirty="0"/>
              <a:t>The microstructure of the aluminum MMNCs was examined using both optical microscope (OM) and Scanning Electron Microscope (FESEM). </a:t>
            </a:r>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96971" y="2990141"/>
            <a:ext cx="2018243" cy="26909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5472" y="3554307"/>
            <a:ext cx="2169795" cy="16273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74596" y="2990142"/>
            <a:ext cx="2018242" cy="26909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966427" y="2990141"/>
            <a:ext cx="3587987" cy="2690990"/>
          </a:xfrm>
          <a:prstGeom prst="rect">
            <a:avLst/>
          </a:prstGeom>
        </p:spPr>
      </p:pic>
    </p:spTree>
    <p:extLst>
      <p:ext uri="{BB962C8B-B14F-4D97-AF65-F5344CB8AC3E}">
        <p14:creationId xmlns:p14="http://schemas.microsoft.com/office/powerpoint/2010/main" xmlns="" val="393915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Corrosion Tests</a:t>
            </a:r>
            <a:endParaRPr lang="ar-EG" dirty="0"/>
          </a:p>
        </p:txBody>
      </p:sp>
      <p:sp>
        <p:nvSpPr>
          <p:cNvPr id="3" name="Content Placeholder 2"/>
          <p:cNvSpPr>
            <a:spLocks noGrp="1"/>
          </p:cNvSpPr>
          <p:nvPr>
            <p:ph idx="1"/>
          </p:nvPr>
        </p:nvSpPr>
        <p:spPr>
          <a:xfrm>
            <a:off x="1097281" y="1845733"/>
            <a:ext cx="5354319" cy="4328563"/>
          </a:xfrm>
        </p:spPr>
        <p:txBody>
          <a:bodyPr>
            <a:normAutofit/>
          </a:bodyPr>
          <a:lstStyle/>
          <a:p>
            <a:pPr marL="360363" indent="-360363" algn="just" rtl="0">
              <a:buFont typeface="Arial" panose="020B0604020202020204" pitchFamily="34" charset="0"/>
              <a:buChar char="•"/>
            </a:pPr>
            <a:r>
              <a:rPr lang="en-US" sz="2400" dirty="0"/>
              <a:t>Linear polarization tests were performed on the investigated the </a:t>
            </a:r>
            <a:r>
              <a:rPr lang="en-US" sz="2400" dirty="0" err="1"/>
              <a:t>nanocomposites</a:t>
            </a:r>
            <a:r>
              <a:rPr lang="en-US" sz="2400" dirty="0"/>
              <a:t>. </a:t>
            </a:r>
            <a:endParaRPr lang="en-US" sz="2400" dirty="0" smtClean="0"/>
          </a:p>
          <a:p>
            <a:pPr marL="360363" indent="-360363" algn="just" rtl="0">
              <a:buFont typeface="Arial" panose="020B0604020202020204" pitchFamily="34" charset="0"/>
              <a:buChar char="•"/>
            </a:pPr>
            <a:r>
              <a:rPr lang="en-US" sz="2400" dirty="0" smtClean="0"/>
              <a:t>Anode </a:t>
            </a:r>
            <a:r>
              <a:rPr lang="en-US" sz="2400" dirty="0" err="1"/>
              <a:t>polarisation</a:t>
            </a:r>
            <a:r>
              <a:rPr lang="en-US" sz="2400" dirty="0"/>
              <a:t> curves using a measurement system consisting of the </a:t>
            </a:r>
            <a:r>
              <a:rPr lang="en-US" sz="2400" dirty="0" err="1"/>
              <a:t>AutoLab</a:t>
            </a:r>
            <a:r>
              <a:rPr lang="en-US" sz="2400" dirty="0"/>
              <a:t> PGSTAT128N </a:t>
            </a:r>
            <a:r>
              <a:rPr lang="en-US" sz="2400" dirty="0" err="1"/>
              <a:t>potentiostat</a:t>
            </a:r>
            <a:r>
              <a:rPr lang="en-US" sz="2400" dirty="0"/>
              <a:t> including differential electrometer amplifier were constructed. </a:t>
            </a:r>
            <a:endParaRPr lang="en-US" sz="2400" dirty="0" smtClean="0"/>
          </a:p>
          <a:p>
            <a:pPr marL="360363" indent="-360363" algn="just" rtl="0">
              <a:buFont typeface="Arial" panose="020B0604020202020204" pitchFamily="34" charset="0"/>
              <a:buChar char="•"/>
            </a:pPr>
            <a:r>
              <a:rPr lang="en-US" sz="2400" dirty="0" smtClean="0"/>
              <a:t>The </a:t>
            </a:r>
            <a:r>
              <a:rPr lang="en-US" sz="2400" dirty="0"/>
              <a:t>PGSTAT128N equipped with FRA2 module and NOVA software for impedance measurements. </a:t>
            </a:r>
            <a:endParaRPr lang="en-US" sz="2400" dirty="0" smtClean="0"/>
          </a:p>
        </p:txBody>
      </p:sp>
      <p:pic>
        <p:nvPicPr>
          <p:cNvPr id="5" name="Picture 4"/>
          <p:cNvPicPr>
            <a:picLocks noChangeAspect="1"/>
          </p:cNvPicPr>
          <p:nvPr/>
        </p:nvPicPr>
        <p:blipFill>
          <a:blip r:embed="rId2"/>
          <a:stretch>
            <a:fillRect/>
          </a:stretch>
        </p:blipFill>
        <p:spPr>
          <a:xfrm>
            <a:off x="6652127" y="2700867"/>
            <a:ext cx="3947764" cy="2087363"/>
          </a:xfrm>
          <a:prstGeom prst="rect">
            <a:avLst/>
          </a:prstGeom>
        </p:spPr>
      </p:pic>
    </p:spTree>
    <p:extLst>
      <p:ext uri="{BB962C8B-B14F-4D97-AF65-F5344CB8AC3E}">
        <p14:creationId xmlns:p14="http://schemas.microsoft.com/office/powerpoint/2010/main" xmlns="" val="462764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Corrosion Tests</a:t>
            </a:r>
            <a:endParaRPr lang="ar-EG" dirty="0"/>
          </a:p>
        </p:txBody>
      </p:sp>
      <p:sp>
        <p:nvSpPr>
          <p:cNvPr id="3" name="Content Placeholder 2"/>
          <p:cNvSpPr>
            <a:spLocks noGrp="1"/>
          </p:cNvSpPr>
          <p:nvPr>
            <p:ph idx="1"/>
          </p:nvPr>
        </p:nvSpPr>
        <p:spPr>
          <a:xfrm>
            <a:off x="1097281" y="1845733"/>
            <a:ext cx="9985586" cy="4328563"/>
          </a:xfrm>
        </p:spPr>
        <p:txBody>
          <a:bodyPr>
            <a:normAutofit/>
          </a:bodyPr>
          <a:lstStyle/>
          <a:p>
            <a:pPr marL="360363" indent="-360363" algn="l" rtl="0">
              <a:buFont typeface="Arial" panose="020B0604020202020204" pitchFamily="34" charset="0"/>
              <a:buChar char="•"/>
            </a:pPr>
            <a:r>
              <a:rPr lang="en-US" sz="2800" dirty="0"/>
              <a:t>The </a:t>
            </a:r>
            <a:r>
              <a:rPr lang="en-US" sz="2800" dirty="0" err="1"/>
              <a:t>nanocomposite</a:t>
            </a:r>
            <a:r>
              <a:rPr lang="en-US" sz="2800" dirty="0"/>
              <a:t> materials featured the examined electrode that were ground and polished with the method used in the practical metallographic techniques. </a:t>
            </a:r>
            <a:endParaRPr lang="en-US" sz="2800" dirty="0" smtClean="0"/>
          </a:p>
          <a:p>
            <a:pPr marL="360363" indent="-360363" algn="l" rtl="0">
              <a:buFont typeface="Arial" panose="020B0604020202020204" pitchFamily="34" charset="0"/>
              <a:buChar char="•"/>
            </a:pPr>
            <a:r>
              <a:rPr lang="en-US" sz="2800" dirty="0" smtClean="0"/>
              <a:t>The </a:t>
            </a:r>
            <a:r>
              <a:rPr lang="en-US" sz="2800" dirty="0"/>
              <a:t>inspected surfaces of the specimens were washed with acetone immediately before the examinations</a:t>
            </a:r>
            <a:r>
              <a:rPr lang="en-US" sz="2800" dirty="0" smtClean="0"/>
              <a:t>.</a:t>
            </a:r>
          </a:p>
          <a:p>
            <a:pPr marL="360363" indent="-360363" algn="l" rtl="0">
              <a:buFont typeface="Arial" panose="020B0604020202020204" pitchFamily="34" charset="0"/>
              <a:buChar char="•"/>
            </a:pPr>
            <a:r>
              <a:rPr lang="en-US" sz="2800" dirty="0"/>
              <a:t>Specimens prepared in this way were tested in the 3.5 wt.-% water </a:t>
            </a:r>
            <a:r>
              <a:rPr lang="en-US" sz="2800" dirty="0" err="1"/>
              <a:t>NaCl</a:t>
            </a:r>
            <a:r>
              <a:rPr lang="en-US" sz="2800" dirty="0"/>
              <a:t> solution. </a:t>
            </a:r>
            <a:endParaRPr lang="en-US" sz="2800" dirty="0" smtClean="0"/>
          </a:p>
          <a:p>
            <a:pPr marL="360363" indent="-360363" algn="l" rtl="0">
              <a:buFont typeface="Arial" panose="020B0604020202020204" pitchFamily="34" charset="0"/>
              <a:buChar char="•"/>
            </a:pPr>
            <a:r>
              <a:rPr lang="en-US" sz="2800" dirty="0" smtClean="0"/>
              <a:t>The </a:t>
            </a:r>
            <a:r>
              <a:rPr lang="en-US" sz="2800" dirty="0"/>
              <a:t>surface area of the examined specimens was about 1 cm</a:t>
            </a:r>
            <a:r>
              <a:rPr lang="en-US" sz="2800" baseline="30000" dirty="0"/>
              <a:t>2</a:t>
            </a:r>
            <a:r>
              <a:rPr lang="en-US" sz="2800" dirty="0"/>
              <a:t>. </a:t>
            </a:r>
            <a:endParaRPr lang="en-US" sz="2800" dirty="0" smtClean="0"/>
          </a:p>
          <a:p>
            <a:pPr marL="360363" indent="-360363" algn="l" rtl="0">
              <a:buFont typeface="Arial" panose="020B0604020202020204" pitchFamily="34" charset="0"/>
              <a:buChar char="•"/>
            </a:pPr>
            <a:r>
              <a:rPr lang="en-US" sz="2800" dirty="0" smtClean="0"/>
              <a:t>The </a:t>
            </a:r>
            <a:r>
              <a:rPr lang="en-US" sz="2800" dirty="0"/>
              <a:t>tests were carried out at room temperature. </a:t>
            </a:r>
            <a:endParaRPr lang="en-US" sz="2800" dirty="0" smtClean="0"/>
          </a:p>
        </p:txBody>
      </p:sp>
    </p:spTree>
    <p:extLst>
      <p:ext uri="{BB962C8B-B14F-4D97-AF65-F5344CB8AC3E}">
        <p14:creationId xmlns:p14="http://schemas.microsoft.com/office/powerpoint/2010/main" xmlns="" val="661053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Corrosion Tests</a:t>
            </a:r>
            <a:endParaRPr lang="ar-EG" dirty="0"/>
          </a:p>
        </p:txBody>
      </p:sp>
      <p:sp>
        <p:nvSpPr>
          <p:cNvPr id="3" name="Content Placeholder 2"/>
          <p:cNvSpPr>
            <a:spLocks noGrp="1"/>
          </p:cNvSpPr>
          <p:nvPr>
            <p:ph idx="1"/>
          </p:nvPr>
        </p:nvSpPr>
        <p:spPr>
          <a:xfrm>
            <a:off x="1097281" y="1845733"/>
            <a:ext cx="9985586" cy="4328563"/>
          </a:xfrm>
        </p:spPr>
        <p:txBody>
          <a:bodyPr>
            <a:normAutofit/>
          </a:bodyPr>
          <a:lstStyle/>
          <a:p>
            <a:pPr marL="360363" indent="-360363" algn="l" rtl="0">
              <a:buFont typeface="Arial" panose="020B0604020202020204" pitchFamily="34" charset="0"/>
              <a:buChar char="•"/>
            </a:pPr>
            <a:r>
              <a:rPr lang="en-US" sz="2800" dirty="0"/>
              <a:t>The electrochemical tests were carried out in the two-electrode corrosion cell has a volume of 400 ml. </a:t>
            </a:r>
            <a:endParaRPr lang="en-US" sz="2800" dirty="0" smtClean="0"/>
          </a:p>
          <a:p>
            <a:pPr marL="360363" indent="-360363" algn="l" rtl="0">
              <a:buFont typeface="Arial" panose="020B0604020202020204" pitchFamily="34" charset="0"/>
              <a:buChar char="•"/>
            </a:pPr>
            <a:r>
              <a:rPr lang="en-US" sz="2800" dirty="0" smtClean="0"/>
              <a:t>The </a:t>
            </a:r>
            <a:r>
              <a:rPr lang="en-US" sz="2800" dirty="0"/>
              <a:t>platinum electrode was the auxiliary one, and the reference electrode was the saturated calomel electrode. </a:t>
            </a:r>
            <a:endParaRPr lang="en-US" sz="2800" dirty="0" smtClean="0"/>
          </a:p>
          <a:p>
            <a:pPr marL="360363" indent="-360363" algn="l" rtl="0">
              <a:buFont typeface="Arial" panose="020B0604020202020204" pitchFamily="34" charset="0"/>
              <a:buChar char="•"/>
            </a:pPr>
            <a:r>
              <a:rPr lang="en-US" sz="2800" dirty="0" smtClean="0"/>
              <a:t>Potential </a:t>
            </a:r>
            <a:r>
              <a:rPr lang="en-US" sz="2800" dirty="0"/>
              <a:t>change rate was 30 mV/min. </a:t>
            </a:r>
            <a:endParaRPr lang="en-US" sz="2800" dirty="0" smtClean="0"/>
          </a:p>
          <a:p>
            <a:pPr marL="360363" indent="-360363" algn="l" rtl="0">
              <a:buFont typeface="Arial" panose="020B0604020202020204" pitchFamily="34" charset="0"/>
              <a:buChar char="•"/>
            </a:pPr>
            <a:r>
              <a:rPr lang="en-US" sz="2800" dirty="0" smtClean="0"/>
              <a:t>The </a:t>
            </a:r>
            <a:r>
              <a:rPr lang="en-US" sz="2800" dirty="0"/>
              <a:t>corrosion current (</a:t>
            </a:r>
            <a:r>
              <a:rPr lang="en-US" sz="2800" dirty="0" err="1"/>
              <a:t>I</a:t>
            </a:r>
            <a:r>
              <a:rPr lang="en-US" sz="2800" baseline="-25000" dirty="0" err="1"/>
              <a:t>corr</a:t>
            </a:r>
            <a:r>
              <a:rPr lang="en-US" sz="2800" dirty="0"/>
              <a:t>) in mA, corrosion potential (</a:t>
            </a:r>
            <a:r>
              <a:rPr lang="en-US" sz="2800" dirty="0" err="1"/>
              <a:t>E</a:t>
            </a:r>
            <a:r>
              <a:rPr lang="en-US" sz="2800" baseline="-25000" dirty="0" err="1"/>
              <a:t>corr</a:t>
            </a:r>
            <a:r>
              <a:rPr lang="en-US" sz="2800" dirty="0"/>
              <a:t>) in mV, polarization resistance (</a:t>
            </a:r>
            <a:r>
              <a:rPr lang="en-US" sz="2800" dirty="0" err="1"/>
              <a:t>R</a:t>
            </a:r>
            <a:r>
              <a:rPr lang="en-US" sz="2800" baseline="-25000" dirty="0" err="1"/>
              <a:t>p</a:t>
            </a:r>
            <a:r>
              <a:rPr lang="en-US" sz="2800" dirty="0"/>
              <a:t>) in kΩ and corrosion rate (CR) in (mm/year) were calculated from the electrochemical tests.</a:t>
            </a:r>
            <a:endParaRPr lang="ar-EG" sz="2800" dirty="0"/>
          </a:p>
        </p:txBody>
      </p:sp>
    </p:spTree>
    <p:extLst>
      <p:ext uri="{BB962C8B-B14F-4D97-AF65-F5344CB8AC3E}">
        <p14:creationId xmlns:p14="http://schemas.microsoft.com/office/powerpoint/2010/main" xmlns="" val="112866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Results &amp; Discussion</a:t>
            </a:r>
            <a:endParaRPr lang="ar-EG" b="1" dirty="0"/>
          </a:p>
        </p:txBody>
      </p:sp>
      <p:pic>
        <p:nvPicPr>
          <p:cNvPr id="4" name="Picture 3"/>
          <p:cNvPicPr>
            <a:picLocks noChangeAspect="1"/>
          </p:cNvPicPr>
          <p:nvPr/>
        </p:nvPicPr>
        <p:blipFill>
          <a:blip r:embed="rId2"/>
          <a:stretch>
            <a:fillRect/>
          </a:stretch>
        </p:blipFill>
        <p:spPr>
          <a:xfrm>
            <a:off x="3161802" y="1907971"/>
            <a:ext cx="5929356" cy="3952904"/>
          </a:xfrm>
          <a:prstGeom prst="rect">
            <a:avLst/>
          </a:prstGeom>
        </p:spPr>
      </p:pic>
    </p:spTree>
    <p:extLst>
      <p:ext uri="{BB962C8B-B14F-4D97-AF65-F5344CB8AC3E}">
        <p14:creationId xmlns:p14="http://schemas.microsoft.com/office/powerpoint/2010/main" xmlns="" val="882199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Porosity of </a:t>
            </a:r>
            <a:r>
              <a:rPr lang="en-US" dirty="0" err="1"/>
              <a:t>Nanocomposites</a:t>
            </a:r>
            <a:endParaRPr lang="ar-EG" dirty="0"/>
          </a:p>
        </p:txBody>
      </p:sp>
      <p:sp>
        <p:nvSpPr>
          <p:cNvPr id="3" name="Rectangle 2"/>
          <p:cNvSpPr/>
          <p:nvPr/>
        </p:nvSpPr>
        <p:spPr>
          <a:xfrm>
            <a:off x="1278467" y="5676949"/>
            <a:ext cx="9694333" cy="646331"/>
          </a:xfrm>
          <a:prstGeom prst="rect">
            <a:avLst/>
          </a:prstGeom>
        </p:spPr>
        <p:txBody>
          <a:bodyPr wrap="square">
            <a:spAutoFit/>
          </a:bodyPr>
          <a:lstStyle/>
          <a:p>
            <a:pPr algn="ctr"/>
            <a:r>
              <a:rPr lang="en-US" dirty="0">
                <a:solidFill>
                  <a:srgbClr val="000000"/>
                </a:solidFill>
                <a:latin typeface="Times New Roman" panose="02020603050405020304" pitchFamily="18" charset="0"/>
                <a:ea typeface="SimSun" panose="02010600030101010101" pitchFamily="2" charset="-122"/>
              </a:rPr>
              <a:t>Variation of the bulk porosity of the MMNCs after extrusion with the volume fraction of the (a) Al</a:t>
            </a:r>
            <a:r>
              <a:rPr lang="en-US" baseline="-25000" dirty="0">
                <a:solidFill>
                  <a:srgbClr val="000000"/>
                </a:solidFill>
                <a:latin typeface="Times New Roman" panose="02020603050405020304" pitchFamily="18" charset="0"/>
                <a:ea typeface="SimSun" panose="02010600030101010101" pitchFamily="2" charset="-122"/>
              </a:rPr>
              <a:t>2</a:t>
            </a:r>
            <a:r>
              <a:rPr lang="en-US" dirty="0">
                <a:solidFill>
                  <a:srgbClr val="000000"/>
                </a:solidFill>
                <a:latin typeface="Times New Roman" panose="02020603050405020304" pitchFamily="18" charset="0"/>
                <a:ea typeface="SimSun" panose="02010600030101010101" pitchFamily="2" charset="-122"/>
              </a:rPr>
              <a:t>O</a:t>
            </a:r>
            <a:r>
              <a:rPr lang="en-US" baseline="-25000" dirty="0">
                <a:solidFill>
                  <a:srgbClr val="000000"/>
                </a:solidFill>
                <a:latin typeface="Times New Roman" panose="02020603050405020304" pitchFamily="18" charset="0"/>
                <a:ea typeface="SimSun" panose="02010600030101010101" pitchFamily="2" charset="-122"/>
              </a:rPr>
              <a:t>3</a:t>
            </a:r>
            <a:r>
              <a:rPr lang="en-US" dirty="0">
                <a:solidFill>
                  <a:srgbClr val="000000"/>
                </a:solidFill>
                <a:latin typeface="Times New Roman" panose="02020603050405020304" pitchFamily="18" charset="0"/>
                <a:ea typeface="SimSun" panose="02010600030101010101" pitchFamily="2" charset="-122"/>
              </a:rPr>
              <a:t> and (b) </a:t>
            </a:r>
            <a:r>
              <a:rPr lang="en-US" dirty="0" err="1">
                <a:solidFill>
                  <a:srgbClr val="000000"/>
                </a:solidFill>
                <a:latin typeface="Times New Roman" panose="02020603050405020304" pitchFamily="18" charset="0"/>
                <a:ea typeface="SimSun" panose="02010600030101010101" pitchFamily="2" charset="-122"/>
              </a:rPr>
              <a:t>SiC</a:t>
            </a:r>
            <a:r>
              <a:rPr lang="en-US" dirty="0">
                <a:solidFill>
                  <a:srgbClr val="000000"/>
                </a:solidFill>
                <a:latin typeface="Times New Roman" panose="02020603050405020304" pitchFamily="18" charset="0"/>
                <a:ea typeface="SimSun" panose="02010600030101010101" pitchFamily="2" charset="-122"/>
              </a:rPr>
              <a:t> </a:t>
            </a:r>
            <a:r>
              <a:rPr lang="en-US" dirty="0" err="1">
                <a:solidFill>
                  <a:srgbClr val="000000"/>
                </a:solidFill>
                <a:latin typeface="Times New Roman" panose="02020603050405020304" pitchFamily="18" charset="0"/>
                <a:ea typeface="SimSun" panose="02010600030101010101" pitchFamily="2" charset="-122"/>
              </a:rPr>
              <a:t>nano</a:t>
            </a:r>
            <a:r>
              <a:rPr lang="en-US" dirty="0">
                <a:solidFill>
                  <a:srgbClr val="000000"/>
                </a:solidFill>
                <a:latin typeface="Times New Roman" panose="02020603050405020304" pitchFamily="18" charset="0"/>
                <a:ea typeface="SimSun" panose="02010600030101010101" pitchFamily="2" charset="-122"/>
              </a:rPr>
              <a:t>-particulates having different sizes</a:t>
            </a:r>
            <a:endParaRPr lang="ar-EG" dirty="0"/>
          </a:p>
        </p:txBody>
      </p:sp>
      <p:pic>
        <p:nvPicPr>
          <p:cNvPr id="4" name="Picture 3"/>
          <p:cNvPicPr>
            <a:picLocks noChangeAspect="1"/>
          </p:cNvPicPr>
          <p:nvPr/>
        </p:nvPicPr>
        <p:blipFill>
          <a:blip r:embed="rId2"/>
          <a:stretch>
            <a:fillRect/>
          </a:stretch>
        </p:blipFill>
        <p:spPr>
          <a:xfrm>
            <a:off x="1225633" y="1811916"/>
            <a:ext cx="9800000" cy="3790476"/>
          </a:xfrm>
          <a:prstGeom prst="rect">
            <a:avLst/>
          </a:prstGeom>
        </p:spPr>
      </p:pic>
    </p:spTree>
    <p:extLst>
      <p:ext uri="{BB962C8B-B14F-4D97-AF65-F5344CB8AC3E}">
        <p14:creationId xmlns:p14="http://schemas.microsoft.com/office/powerpoint/2010/main" xmlns="" val="2251311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Microstructure of </a:t>
            </a:r>
            <a:r>
              <a:rPr lang="en-US" dirty="0" err="1"/>
              <a:t>Nanocomposites</a:t>
            </a:r>
            <a:endParaRPr lang="ar-EG" dirty="0"/>
          </a:p>
        </p:txBody>
      </p:sp>
      <p:pic>
        <p:nvPicPr>
          <p:cNvPr id="6" name="Picture 5"/>
          <p:cNvPicPr>
            <a:picLocks noChangeAspect="1"/>
          </p:cNvPicPr>
          <p:nvPr/>
        </p:nvPicPr>
        <p:blipFill>
          <a:blip r:embed="rId2"/>
          <a:stretch>
            <a:fillRect/>
          </a:stretch>
        </p:blipFill>
        <p:spPr>
          <a:xfrm>
            <a:off x="4940517" y="1898771"/>
            <a:ext cx="6215163" cy="4256496"/>
          </a:xfrm>
          <a:prstGeom prst="rect">
            <a:avLst/>
          </a:prstGeom>
        </p:spPr>
      </p:pic>
      <p:sp>
        <p:nvSpPr>
          <p:cNvPr id="7" name="Rectangle 6"/>
          <p:cNvSpPr/>
          <p:nvPr/>
        </p:nvSpPr>
        <p:spPr>
          <a:xfrm>
            <a:off x="1020450" y="4677939"/>
            <a:ext cx="3920067" cy="1477328"/>
          </a:xfrm>
          <a:prstGeom prst="rect">
            <a:avLst/>
          </a:prstGeom>
        </p:spPr>
        <p:txBody>
          <a:bodyPr wrap="square">
            <a:spAutoFit/>
          </a:bodyPr>
          <a:lstStyle/>
          <a:p>
            <a:r>
              <a:rPr lang="x-none" dirty="0">
                <a:latin typeface="Times New Roman" panose="02020603050405020304" pitchFamily="18" charset="0"/>
                <a:ea typeface="SimSun" panose="02010600030101010101" pitchFamily="2" charset="-122"/>
              </a:rPr>
              <a:t>Optical micrographs of (a) Al/</a:t>
            </a:r>
            <a:r>
              <a:rPr lang="en-US" dirty="0">
                <a:latin typeface="Times New Roman" panose="02020603050405020304" pitchFamily="18" charset="0"/>
                <a:ea typeface="SimSun" panose="02010600030101010101" pitchFamily="2" charset="-122"/>
              </a:rPr>
              <a:t>1</a:t>
            </a:r>
            <a:r>
              <a:rPr lang="x-none" dirty="0">
                <a:latin typeface="Times New Roman" panose="02020603050405020304" pitchFamily="18" charset="0"/>
                <a:ea typeface="SimSun" panose="02010600030101010101" pitchFamily="2" charset="-122"/>
              </a:rPr>
              <a:t> vol.-%Al</a:t>
            </a:r>
            <a:r>
              <a:rPr lang="x-none" baseline="-25000" dirty="0">
                <a:latin typeface="Times New Roman" panose="02020603050405020304" pitchFamily="18" charset="0"/>
                <a:ea typeface="SimSun" panose="02010600030101010101" pitchFamily="2" charset="-122"/>
              </a:rPr>
              <a:t>2</a:t>
            </a:r>
            <a:r>
              <a:rPr lang="x-none" dirty="0">
                <a:latin typeface="Times New Roman" panose="02020603050405020304" pitchFamily="18" charset="0"/>
                <a:ea typeface="SimSun" panose="02010600030101010101" pitchFamily="2" charset="-122"/>
              </a:rPr>
              <a:t>O</a:t>
            </a:r>
            <a:r>
              <a:rPr lang="x-none" baseline="-25000" dirty="0">
                <a:latin typeface="Times New Roman" panose="02020603050405020304" pitchFamily="18" charset="0"/>
                <a:ea typeface="SimSun" panose="02010600030101010101" pitchFamily="2" charset="-122"/>
              </a:rPr>
              <a:t>3</a:t>
            </a:r>
            <a:r>
              <a:rPr lang="x-none" dirty="0">
                <a:latin typeface="Times New Roman" panose="02020603050405020304" pitchFamily="18" charset="0"/>
                <a:ea typeface="SimSun" panose="02010600030101010101" pitchFamily="2" charset="-122"/>
              </a:rPr>
              <a:t>, (b) Al/5 vol.-%Al</a:t>
            </a:r>
            <a:r>
              <a:rPr lang="x-none" baseline="-25000" dirty="0">
                <a:latin typeface="Times New Roman" panose="02020603050405020304" pitchFamily="18" charset="0"/>
                <a:ea typeface="SimSun" panose="02010600030101010101" pitchFamily="2" charset="-122"/>
              </a:rPr>
              <a:t>2</a:t>
            </a:r>
            <a:r>
              <a:rPr lang="x-none" dirty="0">
                <a:latin typeface="Times New Roman" panose="02020603050405020304" pitchFamily="18" charset="0"/>
                <a:ea typeface="SimSun" panose="02010600030101010101" pitchFamily="2" charset="-122"/>
              </a:rPr>
              <a:t>O</a:t>
            </a:r>
            <a:r>
              <a:rPr lang="x-none" baseline="-25000"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a:t>
            </a:r>
            <a:r>
              <a:rPr lang="x-none" dirty="0">
                <a:latin typeface="Times New Roman" panose="02020603050405020304" pitchFamily="18" charset="0"/>
                <a:ea typeface="SimSun" panose="02010600030101010101" pitchFamily="2" charset="-122"/>
              </a:rPr>
              <a:t>(c) Al/</a:t>
            </a:r>
            <a:r>
              <a:rPr lang="en-US" dirty="0">
                <a:latin typeface="Times New Roman" panose="02020603050405020304" pitchFamily="18" charset="0"/>
                <a:ea typeface="SimSun" panose="02010600030101010101" pitchFamily="2" charset="-122"/>
              </a:rPr>
              <a:t>1</a:t>
            </a:r>
            <a:r>
              <a:rPr lang="x-none" dirty="0">
                <a:latin typeface="Times New Roman" panose="02020603050405020304" pitchFamily="18" charset="0"/>
                <a:ea typeface="SimSun" panose="02010600030101010101" pitchFamily="2" charset="-122"/>
              </a:rPr>
              <a:t> vol.-%SiC</a:t>
            </a:r>
            <a:r>
              <a:rPr lang="en-US" dirty="0">
                <a:latin typeface="Times New Roman" panose="02020603050405020304" pitchFamily="18" charset="0"/>
                <a:ea typeface="SimSun" panose="02010600030101010101" pitchFamily="2" charset="-122"/>
              </a:rPr>
              <a:t> and </a:t>
            </a:r>
            <a:r>
              <a:rPr lang="x-none" dirty="0">
                <a:latin typeface="Times New Roman" panose="02020603050405020304" pitchFamily="18" charset="0"/>
                <a:ea typeface="SimSun" panose="02010600030101010101" pitchFamily="2" charset="-122"/>
              </a:rPr>
              <a:t>(</a:t>
            </a:r>
            <a:r>
              <a:rPr lang="en-US" dirty="0">
                <a:latin typeface="Times New Roman" panose="02020603050405020304" pitchFamily="18" charset="0"/>
                <a:ea typeface="SimSun" panose="02010600030101010101" pitchFamily="2" charset="-122"/>
              </a:rPr>
              <a:t>d</a:t>
            </a:r>
            <a:r>
              <a:rPr lang="x-none" dirty="0">
                <a:latin typeface="Times New Roman" panose="02020603050405020304" pitchFamily="18" charset="0"/>
                <a:ea typeface="SimSun" panose="02010600030101010101" pitchFamily="2" charset="-122"/>
              </a:rPr>
              <a:t>) Al/</a:t>
            </a:r>
            <a:r>
              <a:rPr lang="en-US" dirty="0">
                <a:latin typeface="Times New Roman" panose="02020603050405020304" pitchFamily="18" charset="0"/>
                <a:ea typeface="SimSun" panose="02010600030101010101" pitchFamily="2" charset="-122"/>
              </a:rPr>
              <a:t>5</a:t>
            </a:r>
            <a:r>
              <a:rPr lang="x-none" dirty="0">
                <a:latin typeface="Times New Roman" panose="02020603050405020304" pitchFamily="18" charset="0"/>
                <a:ea typeface="SimSun" panose="02010600030101010101" pitchFamily="2" charset="-122"/>
              </a:rPr>
              <a:t> vol.-%SiC nanocomposites.</a:t>
            </a:r>
            <a:r>
              <a:rPr lang="en-US" dirty="0">
                <a:latin typeface="Times New Roman" panose="02020603050405020304" pitchFamily="18" charset="0"/>
                <a:ea typeface="SimSun" panose="02010600030101010101" pitchFamily="2" charset="-122"/>
              </a:rPr>
              <a:t> Both </a:t>
            </a:r>
            <a:r>
              <a:rPr lang="en-US" dirty="0" err="1">
                <a:latin typeface="Times New Roman" panose="02020603050405020304" pitchFamily="18" charset="0"/>
                <a:ea typeface="SimSun" panose="02010600030101010101" pitchFamily="2" charset="-122"/>
              </a:rPr>
              <a:t>SiC</a:t>
            </a:r>
            <a:r>
              <a:rPr lang="en-US" dirty="0">
                <a:latin typeface="Times New Roman" panose="02020603050405020304" pitchFamily="18" charset="0"/>
                <a:ea typeface="SimSun" panose="02010600030101010101" pitchFamily="2" charset="-122"/>
              </a:rPr>
              <a:t> and Al</a:t>
            </a:r>
            <a:r>
              <a:rPr lang="en-US" baseline="-25000" dirty="0">
                <a:latin typeface="Times New Roman" panose="02020603050405020304" pitchFamily="18" charset="0"/>
                <a:ea typeface="SimSun" panose="02010600030101010101" pitchFamily="2" charset="-122"/>
              </a:rPr>
              <a:t>2</a:t>
            </a:r>
            <a:r>
              <a:rPr lang="en-US" dirty="0">
                <a:latin typeface="Times New Roman" panose="02020603050405020304" pitchFamily="18" charset="0"/>
                <a:ea typeface="SimSun" panose="02010600030101010101" pitchFamily="2" charset="-122"/>
              </a:rPr>
              <a:t>O</a:t>
            </a:r>
            <a:r>
              <a:rPr lang="en-US" baseline="-25000"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have average size of 60 nm.</a:t>
            </a:r>
            <a:endParaRPr lang="ar-EG" dirty="0"/>
          </a:p>
        </p:txBody>
      </p:sp>
    </p:spTree>
    <p:extLst>
      <p:ext uri="{BB962C8B-B14F-4D97-AF65-F5344CB8AC3E}">
        <p14:creationId xmlns:p14="http://schemas.microsoft.com/office/powerpoint/2010/main" xmlns="" val="4060343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Microstructure of </a:t>
            </a:r>
            <a:r>
              <a:rPr lang="en-US" dirty="0" err="1"/>
              <a:t>Nanocomposites</a:t>
            </a:r>
            <a:endParaRPr lang="ar-EG" dirty="0"/>
          </a:p>
        </p:txBody>
      </p:sp>
      <p:pic>
        <p:nvPicPr>
          <p:cNvPr id="1026" name="Picture 2" descr="C:\Users\DRTAME~1.SAM\AppData\Local\Temp\SNAGHTML121b0118.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6350" y="1806575"/>
            <a:ext cx="9302154" cy="373766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828800" y="5544235"/>
            <a:ext cx="8517255" cy="646331"/>
          </a:xfrm>
          <a:prstGeom prst="rect">
            <a:avLst/>
          </a:prstGeom>
        </p:spPr>
        <p:txBody>
          <a:bodyPr wrap="square">
            <a:spAutoFit/>
          </a:bodyPr>
          <a:lstStyle/>
          <a:p>
            <a:pPr algn="ctr"/>
            <a:r>
              <a:rPr lang="x-none" dirty="0"/>
              <a:t>SEM micrographs of (a) Al/3 vol.-%Al</a:t>
            </a:r>
            <a:r>
              <a:rPr lang="x-none" baseline="-25000" dirty="0"/>
              <a:t>2</a:t>
            </a:r>
            <a:r>
              <a:rPr lang="x-none" dirty="0"/>
              <a:t>O</a:t>
            </a:r>
            <a:r>
              <a:rPr lang="x-none" baseline="-25000" dirty="0"/>
              <a:t>3</a:t>
            </a:r>
            <a:r>
              <a:rPr lang="x-none" dirty="0"/>
              <a:t> (60 nm) and (b) Al/3 vol.-%SiC (200 nm) nanocomposites.</a:t>
            </a:r>
            <a:endParaRPr lang="ar-EG" dirty="0"/>
          </a:p>
        </p:txBody>
      </p:sp>
    </p:spTree>
    <p:extLst>
      <p:ext uri="{BB962C8B-B14F-4D97-AF65-F5344CB8AC3E}">
        <p14:creationId xmlns:p14="http://schemas.microsoft.com/office/powerpoint/2010/main" xmlns="" val="1063224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85750"/>
            <a:ext cx="10972800" cy="1143000"/>
          </a:xfrm>
        </p:spPr>
        <p:txBody>
          <a:bodyPr/>
          <a:lstStyle/>
          <a:p>
            <a:pPr>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762001" y="1571625"/>
            <a:ext cx="10629900"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l">
              <a:buFont typeface="Arial" charset="0"/>
              <a:buNone/>
              <a:defRPr/>
            </a:pPr>
            <a:r>
              <a:rPr lang="en-US" sz="2000" dirty="0" smtClean="0">
                <a:latin typeface="+mj-lt"/>
              </a:rPr>
              <a:t>      </a:t>
            </a:r>
            <a:r>
              <a:rPr lang="en-US" sz="2400" dirty="0" smtClean="0">
                <a:latin typeface="+mj-lt"/>
              </a:rPr>
              <a:t>OMICS Group International is a pioneer and leading science event organizer, which publishes around 400 open access journals and conducts over 300 Medical, Clinical, Engineering, Life Sciences, </a:t>
            </a:r>
            <a:r>
              <a:rPr lang="en-US" sz="2400" dirty="0" err="1" smtClean="0">
                <a:latin typeface="+mj-lt"/>
              </a:rPr>
              <a:t>Phrama</a:t>
            </a:r>
            <a:r>
              <a:rPr lang="en-US" sz="2400" dirty="0" smtClean="0">
                <a:latin typeface="+mj-lt"/>
              </a:rPr>
              <a:t> scientific conferences all over the globe annually with the support of more than 1000 scientific associations and 30,000 editorial board members and 3.5 million followers to its credit.</a:t>
            </a:r>
            <a:br>
              <a:rPr lang="en-US" sz="2400" dirty="0" smtClean="0">
                <a:latin typeface="+mj-lt"/>
              </a:rPr>
            </a:br>
            <a:endParaRPr lang="en-US" sz="2400" dirty="0" smtClean="0">
              <a:latin typeface="+mj-lt"/>
            </a:endParaRPr>
          </a:p>
          <a:p>
            <a:pPr algn="l">
              <a:buFont typeface="Arial" charset="0"/>
              <a:buNone/>
              <a:defRPr/>
            </a:pPr>
            <a:r>
              <a:rPr lang="en-US" sz="24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400" dirty="0" err="1" smtClean="0">
                <a:latin typeface="+mj-lt"/>
              </a:rPr>
              <a:t>Bengaluru</a:t>
            </a:r>
            <a:r>
              <a:rPr lang="en-US" sz="2400" dirty="0" smtClean="0">
                <a:latin typeface="+mj-lt"/>
              </a:rPr>
              <a:t> and Mumbai</a:t>
            </a:r>
            <a:r>
              <a:rPr lang="en-US" sz="2000" dirty="0" smtClean="0">
                <a:latin typeface="+mj-lt"/>
              </a:rPr>
              <a:t>.</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Microstructure of </a:t>
            </a:r>
            <a:r>
              <a:rPr lang="en-US" dirty="0" err="1"/>
              <a:t>Nanocomposites</a:t>
            </a:r>
            <a:endParaRPr lang="ar-EG" dirty="0"/>
          </a:p>
        </p:txBody>
      </p:sp>
      <p:pic>
        <p:nvPicPr>
          <p:cNvPr id="2050" name="Picture 2" descr="C:\Users\DRTAME~1.SAM\AppData\Local\Temp\SNAGHTML121c462b.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7126" y="1972387"/>
            <a:ext cx="9978708" cy="37045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278467" y="5676949"/>
            <a:ext cx="9694333" cy="646331"/>
          </a:xfrm>
          <a:prstGeom prst="rect">
            <a:avLst/>
          </a:prstGeom>
        </p:spPr>
        <p:txBody>
          <a:bodyPr wrap="square">
            <a:spAutoFit/>
          </a:bodyPr>
          <a:lstStyle/>
          <a:p>
            <a:pPr algn="ctr"/>
            <a:r>
              <a:rPr lang="en-US" dirty="0">
                <a:solidFill>
                  <a:srgbClr val="000000"/>
                </a:solidFill>
                <a:latin typeface="Times New Roman" panose="02020603050405020304" pitchFamily="18" charset="0"/>
                <a:ea typeface="SimSun" panose="02010600030101010101" pitchFamily="2" charset="-122"/>
              </a:rPr>
              <a:t>Variation of the average size of Al grains with the volume fraction of (a) Al</a:t>
            </a:r>
            <a:r>
              <a:rPr lang="en-US" baseline="-25000" dirty="0">
                <a:solidFill>
                  <a:srgbClr val="000000"/>
                </a:solidFill>
                <a:latin typeface="Times New Roman" panose="02020603050405020304" pitchFamily="18" charset="0"/>
                <a:ea typeface="SimSun" panose="02010600030101010101" pitchFamily="2" charset="-122"/>
              </a:rPr>
              <a:t>2</a:t>
            </a:r>
            <a:r>
              <a:rPr lang="en-US" dirty="0">
                <a:solidFill>
                  <a:srgbClr val="000000"/>
                </a:solidFill>
                <a:latin typeface="Times New Roman" panose="02020603050405020304" pitchFamily="18" charset="0"/>
                <a:ea typeface="SimSun" panose="02010600030101010101" pitchFamily="2" charset="-122"/>
              </a:rPr>
              <a:t>O</a:t>
            </a:r>
            <a:r>
              <a:rPr lang="en-US" baseline="-25000" dirty="0">
                <a:solidFill>
                  <a:srgbClr val="000000"/>
                </a:solidFill>
                <a:latin typeface="Times New Roman" panose="02020603050405020304" pitchFamily="18" charset="0"/>
                <a:ea typeface="SimSun" panose="02010600030101010101" pitchFamily="2" charset="-122"/>
              </a:rPr>
              <a:t>3</a:t>
            </a:r>
            <a:r>
              <a:rPr lang="en-US" dirty="0">
                <a:solidFill>
                  <a:srgbClr val="000000"/>
                </a:solidFill>
                <a:latin typeface="Times New Roman" panose="02020603050405020304" pitchFamily="18" charset="0"/>
                <a:ea typeface="SimSun" panose="02010600030101010101" pitchFamily="2" charset="-122"/>
              </a:rPr>
              <a:t> (b) </a:t>
            </a:r>
            <a:r>
              <a:rPr lang="en-US" dirty="0" err="1">
                <a:solidFill>
                  <a:srgbClr val="000000"/>
                </a:solidFill>
                <a:latin typeface="Times New Roman" panose="02020603050405020304" pitchFamily="18" charset="0"/>
                <a:ea typeface="SimSun" panose="02010600030101010101" pitchFamily="2" charset="-122"/>
              </a:rPr>
              <a:t>SiC</a:t>
            </a:r>
            <a:r>
              <a:rPr lang="en-US" dirty="0">
                <a:solidFill>
                  <a:srgbClr val="000000"/>
                </a:solidFill>
                <a:latin typeface="Times New Roman" panose="02020603050405020304" pitchFamily="18" charset="0"/>
                <a:ea typeface="SimSun" panose="02010600030101010101" pitchFamily="2" charset="-122"/>
              </a:rPr>
              <a:t> </a:t>
            </a:r>
            <a:r>
              <a:rPr lang="en-US" dirty="0" err="1">
                <a:solidFill>
                  <a:srgbClr val="000000"/>
                </a:solidFill>
                <a:latin typeface="Times New Roman" panose="02020603050405020304" pitchFamily="18" charset="0"/>
                <a:ea typeface="SimSun" panose="02010600030101010101" pitchFamily="2" charset="-122"/>
              </a:rPr>
              <a:t>nanoparticulates</a:t>
            </a:r>
            <a:r>
              <a:rPr lang="en-US" dirty="0">
                <a:solidFill>
                  <a:srgbClr val="000000"/>
                </a:solidFill>
                <a:latin typeface="Times New Roman" panose="02020603050405020304" pitchFamily="18" charset="0"/>
                <a:ea typeface="Calibri" panose="020F0502020204030204" pitchFamily="34" charset="0"/>
              </a:rPr>
              <a:t> having different sizes.</a:t>
            </a:r>
            <a:endParaRPr lang="ar-EG" dirty="0"/>
          </a:p>
        </p:txBody>
      </p:sp>
    </p:spTree>
    <p:extLst>
      <p:ext uri="{BB962C8B-B14F-4D97-AF65-F5344CB8AC3E}">
        <p14:creationId xmlns:p14="http://schemas.microsoft.com/office/powerpoint/2010/main" xmlns="" val="669571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CORROSION BEHAVIOUR OF </a:t>
            </a:r>
            <a:r>
              <a:rPr lang="en-US" dirty="0" smtClean="0"/>
              <a:t>Al Matrix</a:t>
            </a:r>
            <a:endParaRPr lang="ar-EG" dirty="0"/>
          </a:p>
        </p:txBody>
      </p:sp>
      <p:sp>
        <p:nvSpPr>
          <p:cNvPr id="3" name="Rectangle 2"/>
          <p:cNvSpPr/>
          <p:nvPr/>
        </p:nvSpPr>
        <p:spPr>
          <a:xfrm>
            <a:off x="1202267" y="1892349"/>
            <a:ext cx="5232399" cy="2246769"/>
          </a:xfrm>
          <a:prstGeom prst="rect">
            <a:avLst/>
          </a:prstGeom>
        </p:spPr>
        <p:txBody>
          <a:bodyPr wrap="square">
            <a:spAutoFit/>
          </a:bodyPr>
          <a:lstStyle/>
          <a:p>
            <a:pPr marL="285750" indent="-285750" algn="just">
              <a:buFont typeface="Arial" panose="020B0604020202020204" pitchFamily="34" charset="0"/>
              <a:buChar char="•"/>
            </a:pPr>
            <a:r>
              <a:rPr lang="en-GB" sz="2800" dirty="0"/>
              <a:t>The results revealed that the </a:t>
            </a:r>
            <a:r>
              <a:rPr lang="en-GB" sz="2800" dirty="0" err="1"/>
              <a:t>I</a:t>
            </a:r>
            <a:r>
              <a:rPr lang="en-GB" sz="2800" baseline="-25000" dirty="0" err="1"/>
              <a:t>corr</a:t>
            </a:r>
            <a:r>
              <a:rPr lang="en-GB" sz="2800" dirty="0"/>
              <a:t>, </a:t>
            </a:r>
            <a:r>
              <a:rPr lang="en-GB" sz="2800" dirty="0" err="1"/>
              <a:t>E</a:t>
            </a:r>
            <a:r>
              <a:rPr lang="en-GB" sz="2800" baseline="-25000" dirty="0" err="1"/>
              <a:t>corr</a:t>
            </a:r>
            <a:r>
              <a:rPr lang="en-GB" sz="2800" dirty="0"/>
              <a:t>, </a:t>
            </a:r>
            <a:r>
              <a:rPr lang="en-GB" sz="2800" dirty="0" err="1"/>
              <a:t>R</a:t>
            </a:r>
            <a:r>
              <a:rPr lang="en-GB" sz="2800" baseline="-25000" dirty="0" err="1"/>
              <a:t>p</a:t>
            </a:r>
            <a:r>
              <a:rPr lang="en-GB" sz="2800" dirty="0"/>
              <a:t> and CR of the pure Al matrix were about 0.0036 mA, -700 mV, 4.66 kΩ and 0.0397 mm/</a:t>
            </a:r>
            <a:r>
              <a:rPr lang="en-GB" sz="2800" dirty="0" err="1"/>
              <a:t>yr</a:t>
            </a:r>
            <a:r>
              <a:rPr lang="en-GB" sz="2800" dirty="0"/>
              <a:t>, respectively.</a:t>
            </a:r>
            <a:endParaRPr lang="ar-EG" sz="2800" dirty="0"/>
          </a:p>
        </p:txBody>
      </p:sp>
      <p:pic>
        <p:nvPicPr>
          <p:cNvPr id="5" name="Picture 4"/>
          <p:cNvPicPr>
            <a:picLocks noChangeAspect="1"/>
          </p:cNvPicPr>
          <p:nvPr/>
        </p:nvPicPr>
        <p:blipFill>
          <a:blip r:embed="rId2"/>
          <a:stretch>
            <a:fillRect/>
          </a:stretch>
        </p:blipFill>
        <p:spPr>
          <a:xfrm>
            <a:off x="7001933" y="1799580"/>
            <a:ext cx="4153747" cy="4442376"/>
          </a:xfrm>
          <a:prstGeom prst="rect">
            <a:avLst/>
          </a:prstGeom>
        </p:spPr>
      </p:pic>
    </p:spTree>
    <p:extLst>
      <p:ext uri="{BB962C8B-B14F-4D97-AF65-F5344CB8AC3E}">
        <p14:creationId xmlns:p14="http://schemas.microsoft.com/office/powerpoint/2010/main" xmlns="" val="257490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CORROSION BEHAVIOUR OF Al/Al</a:t>
            </a:r>
            <a:r>
              <a:rPr lang="en-US" baseline="-25000" dirty="0"/>
              <a:t>2</a:t>
            </a:r>
            <a:r>
              <a:rPr lang="en-US" dirty="0"/>
              <a:t>O</a:t>
            </a:r>
            <a:r>
              <a:rPr lang="en-US" baseline="-25000" dirty="0"/>
              <a:t>3</a:t>
            </a:r>
            <a:r>
              <a:rPr lang="en-US" dirty="0"/>
              <a:t> NANOCOMPOSITES</a:t>
            </a:r>
            <a:endParaRPr lang="ar-EG" dirty="0"/>
          </a:p>
        </p:txBody>
      </p:sp>
      <p:sp>
        <p:nvSpPr>
          <p:cNvPr id="3" name="Rectangle 2"/>
          <p:cNvSpPr/>
          <p:nvPr/>
        </p:nvSpPr>
        <p:spPr>
          <a:xfrm>
            <a:off x="2260601" y="4246082"/>
            <a:ext cx="3327400" cy="1754326"/>
          </a:xfrm>
          <a:prstGeom prst="rect">
            <a:avLst/>
          </a:prstGeom>
        </p:spPr>
        <p:txBody>
          <a:bodyPr wrap="square">
            <a:spAutoFit/>
          </a:bodyPr>
          <a:lstStyle/>
          <a:p>
            <a:r>
              <a:rPr lang="x-none" dirty="0"/>
              <a:t>Polarization curves for Al/Al</a:t>
            </a:r>
            <a:r>
              <a:rPr lang="x-none" baseline="-25000" dirty="0"/>
              <a:t>2</a:t>
            </a:r>
            <a:r>
              <a:rPr lang="x-none" dirty="0"/>
              <a:t>O</a:t>
            </a:r>
            <a:r>
              <a:rPr lang="x-none" baseline="-25000" dirty="0"/>
              <a:t>3</a:t>
            </a:r>
            <a:r>
              <a:rPr lang="x-none" dirty="0"/>
              <a:t> nanocomposite samples in 3.5 wt.% NaCl solution; (a) 1 vol.%</a:t>
            </a:r>
            <a:r>
              <a:rPr lang="en-US" dirty="0"/>
              <a:t> (60 nm)</a:t>
            </a:r>
            <a:r>
              <a:rPr lang="x-none" dirty="0"/>
              <a:t>, (b) </a:t>
            </a:r>
            <a:r>
              <a:rPr lang="en-US" dirty="0"/>
              <a:t>5</a:t>
            </a:r>
            <a:r>
              <a:rPr lang="x-none" dirty="0"/>
              <a:t> vol.%</a:t>
            </a:r>
            <a:r>
              <a:rPr lang="en-US" dirty="0"/>
              <a:t> (60 nm)</a:t>
            </a:r>
            <a:r>
              <a:rPr lang="x-none" dirty="0"/>
              <a:t>,</a:t>
            </a:r>
            <a:r>
              <a:rPr lang="en-US" dirty="0"/>
              <a:t> (c) </a:t>
            </a:r>
            <a:r>
              <a:rPr lang="x-none" dirty="0"/>
              <a:t>1 vol.%</a:t>
            </a:r>
            <a:r>
              <a:rPr lang="en-US" dirty="0"/>
              <a:t> (200 nm)</a:t>
            </a:r>
            <a:r>
              <a:rPr lang="x-none" dirty="0"/>
              <a:t>,</a:t>
            </a:r>
            <a:r>
              <a:rPr lang="en-US" dirty="0"/>
              <a:t> (d) 5</a:t>
            </a:r>
            <a:r>
              <a:rPr lang="x-none" dirty="0"/>
              <a:t> vol.%</a:t>
            </a:r>
            <a:r>
              <a:rPr lang="en-US" dirty="0"/>
              <a:t> (200 nm).</a:t>
            </a:r>
          </a:p>
        </p:txBody>
      </p:sp>
      <p:pic>
        <p:nvPicPr>
          <p:cNvPr id="4" name="Picture 3"/>
          <p:cNvPicPr>
            <a:picLocks noChangeAspect="1"/>
          </p:cNvPicPr>
          <p:nvPr/>
        </p:nvPicPr>
        <p:blipFill>
          <a:blip r:embed="rId2"/>
          <a:stretch>
            <a:fillRect/>
          </a:stretch>
        </p:blipFill>
        <p:spPr>
          <a:xfrm>
            <a:off x="6832601" y="1839219"/>
            <a:ext cx="4066394" cy="4423879"/>
          </a:xfrm>
          <a:prstGeom prst="rect">
            <a:avLst/>
          </a:prstGeom>
        </p:spPr>
      </p:pic>
    </p:spTree>
    <p:extLst>
      <p:ext uri="{BB962C8B-B14F-4D97-AF65-F5344CB8AC3E}">
        <p14:creationId xmlns:p14="http://schemas.microsoft.com/office/powerpoint/2010/main" xmlns="" val="612234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CORROSION BEHAVIOUR OF Al/Al</a:t>
            </a:r>
            <a:r>
              <a:rPr lang="en-US" baseline="-25000" dirty="0"/>
              <a:t>2</a:t>
            </a:r>
            <a:r>
              <a:rPr lang="en-US" dirty="0"/>
              <a:t>O</a:t>
            </a:r>
            <a:r>
              <a:rPr lang="en-US" baseline="-25000" dirty="0"/>
              <a:t>3</a:t>
            </a:r>
            <a:r>
              <a:rPr lang="en-US" dirty="0"/>
              <a:t> NANOCOMPOSITES</a:t>
            </a:r>
            <a:endParaRPr lang="ar-EG" dirty="0"/>
          </a:p>
        </p:txBody>
      </p:sp>
      <p:pic>
        <p:nvPicPr>
          <p:cNvPr id="5" name="Picture 4"/>
          <p:cNvPicPr>
            <a:picLocks noChangeAspect="1"/>
          </p:cNvPicPr>
          <p:nvPr/>
        </p:nvPicPr>
        <p:blipFill>
          <a:blip r:embed="rId2"/>
          <a:stretch>
            <a:fillRect/>
          </a:stretch>
        </p:blipFill>
        <p:spPr>
          <a:xfrm>
            <a:off x="1945527" y="2053391"/>
            <a:ext cx="8361905" cy="3580952"/>
          </a:xfrm>
          <a:prstGeom prst="rect">
            <a:avLst/>
          </a:prstGeom>
        </p:spPr>
      </p:pic>
    </p:spTree>
    <p:extLst>
      <p:ext uri="{BB962C8B-B14F-4D97-AF65-F5344CB8AC3E}">
        <p14:creationId xmlns:p14="http://schemas.microsoft.com/office/powerpoint/2010/main" xmlns="" val="2745349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CORROSION BEHAVIOUR OF Al/</a:t>
            </a:r>
            <a:r>
              <a:rPr lang="en-US" b="1" dirty="0" err="1"/>
              <a:t>SiC</a:t>
            </a:r>
            <a:r>
              <a:rPr lang="en-US" b="1" dirty="0"/>
              <a:t> NANOCOMPOSITES</a:t>
            </a:r>
            <a:endParaRPr lang="ar-EG" dirty="0"/>
          </a:p>
        </p:txBody>
      </p:sp>
      <p:pic>
        <p:nvPicPr>
          <p:cNvPr id="3074" name="Picture 2" descr="C:\Users\DRTAME~1.SAM\AppData\Local\Temp\SNAGHTML1224103f.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86601" y="1855894"/>
            <a:ext cx="4069080" cy="43879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574800" y="4541914"/>
            <a:ext cx="4004733" cy="1574149"/>
          </a:xfrm>
          <a:prstGeom prst="rect">
            <a:avLst/>
          </a:prstGeom>
        </p:spPr>
        <p:txBody>
          <a:bodyPr wrap="square">
            <a:spAutoFit/>
          </a:bodyPr>
          <a:lstStyle/>
          <a:p>
            <a:pPr algn="just">
              <a:lnSpc>
                <a:spcPct val="107000"/>
              </a:lnSpc>
            </a:pPr>
            <a:r>
              <a:rPr lang="x-none" dirty="0">
                <a:latin typeface="Times New Roman" panose="02020603050405020304" pitchFamily="18" charset="0"/>
                <a:ea typeface="SimSun" panose="02010600030101010101" pitchFamily="2" charset="-122"/>
                <a:cs typeface="Arial" panose="020B0604020202020204" pitchFamily="34" charset="0"/>
              </a:rPr>
              <a:t>Polarization curves for Al/</a:t>
            </a:r>
            <a:r>
              <a:rPr lang="en-US" dirty="0" err="1">
                <a:latin typeface="Times New Roman" panose="02020603050405020304" pitchFamily="18" charset="0"/>
                <a:ea typeface="SimSun" panose="02010600030101010101" pitchFamily="2" charset="-122"/>
                <a:cs typeface="Arial" panose="020B0604020202020204" pitchFamily="34" charset="0"/>
              </a:rPr>
              <a:t>SiC</a:t>
            </a:r>
            <a:r>
              <a:rPr lang="x-none" dirty="0">
                <a:latin typeface="Times New Roman" panose="02020603050405020304" pitchFamily="18" charset="0"/>
                <a:ea typeface="SimSun" panose="02010600030101010101" pitchFamily="2" charset="-122"/>
                <a:cs typeface="Arial" panose="020B0604020202020204" pitchFamily="34" charset="0"/>
              </a:rPr>
              <a:t> nanocomposite samples in 3.5 wt.% NaCl solution; (a) 1 vol.%</a:t>
            </a:r>
            <a:r>
              <a:rPr lang="en-US" dirty="0">
                <a:latin typeface="Times New Roman" panose="02020603050405020304" pitchFamily="18" charset="0"/>
                <a:ea typeface="SimSun" panose="02010600030101010101" pitchFamily="2" charset="-122"/>
                <a:cs typeface="Arial" panose="020B0604020202020204" pitchFamily="34" charset="0"/>
              </a:rPr>
              <a:t> (60 nm)</a:t>
            </a:r>
            <a:r>
              <a:rPr lang="x-none" dirty="0">
                <a:latin typeface="Times New Roman" panose="02020603050405020304" pitchFamily="18" charset="0"/>
                <a:ea typeface="SimSun" panose="02010600030101010101" pitchFamily="2" charset="-122"/>
                <a:cs typeface="Arial" panose="020B0604020202020204" pitchFamily="34" charset="0"/>
              </a:rPr>
              <a:t>, (b) </a:t>
            </a:r>
            <a:r>
              <a:rPr lang="en-US" dirty="0">
                <a:latin typeface="Times New Roman" panose="02020603050405020304" pitchFamily="18" charset="0"/>
                <a:ea typeface="SimSun" panose="02010600030101010101" pitchFamily="2" charset="-122"/>
                <a:cs typeface="Arial" panose="020B0604020202020204" pitchFamily="34" charset="0"/>
              </a:rPr>
              <a:t>5</a:t>
            </a:r>
            <a:r>
              <a:rPr lang="x-none" dirty="0">
                <a:latin typeface="Times New Roman" panose="02020603050405020304" pitchFamily="18" charset="0"/>
                <a:ea typeface="SimSun" panose="02010600030101010101" pitchFamily="2" charset="-122"/>
                <a:cs typeface="Arial" panose="020B0604020202020204" pitchFamily="34" charset="0"/>
              </a:rPr>
              <a:t> vol.%</a:t>
            </a:r>
            <a:r>
              <a:rPr lang="en-US" dirty="0">
                <a:latin typeface="Times New Roman" panose="02020603050405020304" pitchFamily="18" charset="0"/>
                <a:ea typeface="SimSun" panose="02010600030101010101" pitchFamily="2" charset="-122"/>
                <a:cs typeface="Arial" panose="020B0604020202020204" pitchFamily="34" charset="0"/>
              </a:rPr>
              <a:t> (60 nm)</a:t>
            </a:r>
            <a:r>
              <a:rPr lang="x-none" dirty="0">
                <a:latin typeface="Times New Roman" panose="02020603050405020304" pitchFamily="18" charset="0"/>
                <a:ea typeface="SimSun" panose="02010600030101010101" pitchFamily="2" charset="-122"/>
                <a:cs typeface="Arial" panose="020B0604020202020204" pitchFamily="34" charset="0"/>
              </a:rPr>
              <a:t>,</a:t>
            </a:r>
            <a:r>
              <a:rPr lang="en-US" dirty="0">
                <a:latin typeface="Times New Roman" panose="02020603050405020304" pitchFamily="18" charset="0"/>
                <a:ea typeface="SimSun" panose="02010600030101010101" pitchFamily="2" charset="-122"/>
                <a:cs typeface="Arial" panose="020B0604020202020204" pitchFamily="34" charset="0"/>
              </a:rPr>
              <a:t> (c) </a:t>
            </a:r>
            <a:r>
              <a:rPr lang="x-none" dirty="0">
                <a:latin typeface="Times New Roman" panose="02020603050405020304" pitchFamily="18" charset="0"/>
                <a:ea typeface="SimSun" panose="02010600030101010101" pitchFamily="2" charset="-122"/>
                <a:cs typeface="Arial" panose="020B0604020202020204" pitchFamily="34" charset="0"/>
              </a:rPr>
              <a:t>1 vol.%</a:t>
            </a:r>
            <a:r>
              <a:rPr lang="en-US" dirty="0">
                <a:latin typeface="Times New Roman" panose="02020603050405020304" pitchFamily="18" charset="0"/>
                <a:ea typeface="SimSun" panose="02010600030101010101" pitchFamily="2" charset="-122"/>
                <a:cs typeface="Arial" panose="020B0604020202020204" pitchFamily="34" charset="0"/>
              </a:rPr>
              <a:t> (200 nm)</a:t>
            </a:r>
            <a:r>
              <a:rPr lang="x-none" dirty="0">
                <a:latin typeface="Times New Roman" panose="02020603050405020304" pitchFamily="18" charset="0"/>
                <a:ea typeface="SimSun" panose="02010600030101010101" pitchFamily="2" charset="-122"/>
                <a:cs typeface="Arial" panose="020B0604020202020204" pitchFamily="34" charset="0"/>
              </a:rPr>
              <a:t>,</a:t>
            </a:r>
            <a:r>
              <a:rPr lang="en-US" dirty="0">
                <a:latin typeface="Times New Roman" panose="02020603050405020304" pitchFamily="18" charset="0"/>
                <a:ea typeface="SimSun" panose="02010600030101010101" pitchFamily="2" charset="-122"/>
                <a:cs typeface="Arial" panose="020B0604020202020204" pitchFamily="34" charset="0"/>
              </a:rPr>
              <a:t> (d) 5</a:t>
            </a:r>
            <a:r>
              <a:rPr lang="x-none" dirty="0">
                <a:latin typeface="Times New Roman" panose="02020603050405020304" pitchFamily="18" charset="0"/>
                <a:ea typeface="SimSun" panose="02010600030101010101" pitchFamily="2" charset="-122"/>
                <a:cs typeface="Arial" panose="020B0604020202020204" pitchFamily="34" charset="0"/>
              </a:rPr>
              <a:t> vol.%</a:t>
            </a:r>
            <a:r>
              <a:rPr lang="en-US" dirty="0">
                <a:latin typeface="Times New Roman" panose="02020603050405020304" pitchFamily="18" charset="0"/>
                <a:ea typeface="SimSun" panose="02010600030101010101" pitchFamily="2" charset="-122"/>
                <a:cs typeface="Arial" panose="020B0604020202020204" pitchFamily="34" charset="0"/>
              </a:rPr>
              <a:t> (200 nm).</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798555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CORROSION BEHAVIOUR OF Al/</a:t>
            </a:r>
            <a:r>
              <a:rPr lang="en-US" b="1" dirty="0" err="1"/>
              <a:t>SiC</a:t>
            </a:r>
            <a:r>
              <a:rPr lang="en-US" b="1" dirty="0"/>
              <a:t> NANOCOMPOSITES</a:t>
            </a:r>
            <a:endParaRPr lang="ar-EG" dirty="0"/>
          </a:p>
        </p:txBody>
      </p:sp>
      <p:pic>
        <p:nvPicPr>
          <p:cNvPr id="4" name="Picture 3"/>
          <p:cNvPicPr>
            <a:picLocks noChangeAspect="1"/>
          </p:cNvPicPr>
          <p:nvPr/>
        </p:nvPicPr>
        <p:blipFill>
          <a:blip r:embed="rId2"/>
          <a:stretch>
            <a:fillRect/>
          </a:stretch>
        </p:blipFill>
        <p:spPr>
          <a:xfrm>
            <a:off x="2050289" y="1922162"/>
            <a:ext cx="8152381" cy="3657143"/>
          </a:xfrm>
          <a:prstGeom prst="rect">
            <a:avLst/>
          </a:prstGeom>
        </p:spPr>
      </p:pic>
    </p:spTree>
    <p:extLst>
      <p:ext uri="{BB962C8B-B14F-4D97-AF65-F5344CB8AC3E}">
        <p14:creationId xmlns:p14="http://schemas.microsoft.com/office/powerpoint/2010/main" xmlns="" val="2288904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b="1" dirty="0"/>
              <a:t>Comparison between the corrosion rates of the Al/</a:t>
            </a:r>
            <a:r>
              <a:rPr lang="en-US" b="1" dirty="0" err="1"/>
              <a:t>SiC</a:t>
            </a:r>
            <a:r>
              <a:rPr lang="en-US" b="1" dirty="0"/>
              <a:t> and Al/Al</a:t>
            </a:r>
            <a:r>
              <a:rPr lang="en-US" b="1" baseline="-25000" dirty="0"/>
              <a:t>2</a:t>
            </a:r>
            <a:r>
              <a:rPr lang="en-US" b="1" dirty="0"/>
              <a:t>O</a:t>
            </a:r>
            <a:r>
              <a:rPr lang="en-US" b="1" baseline="-25000" dirty="0"/>
              <a:t>3</a:t>
            </a:r>
            <a:r>
              <a:rPr lang="en-US" b="1" dirty="0"/>
              <a:t> </a:t>
            </a:r>
            <a:r>
              <a:rPr lang="en-US" b="1" dirty="0" err="1"/>
              <a:t>nanocomposites</a:t>
            </a:r>
            <a:r>
              <a:rPr lang="en-US" b="1" dirty="0"/>
              <a:t> </a:t>
            </a:r>
            <a:endParaRPr lang="ar-EG" dirty="0"/>
          </a:p>
        </p:txBody>
      </p:sp>
      <p:pic>
        <p:nvPicPr>
          <p:cNvPr id="3" name="Picture 2"/>
          <p:cNvPicPr>
            <a:picLocks noChangeAspect="1"/>
          </p:cNvPicPr>
          <p:nvPr/>
        </p:nvPicPr>
        <p:blipFill>
          <a:blip r:embed="rId2"/>
          <a:stretch>
            <a:fillRect/>
          </a:stretch>
        </p:blipFill>
        <p:spPr>
          <a:xfrm>
            <a:off x="5363790" y="1813559"/>
            <a:ext cx="5857700" cy="4163907"/>
          </a:xfrm>
          <a:prstGeom prst="rect">
            <a:avLst/>
          </a:prstGeom>
        </p:spPr>
      </p:pic>
      <p:sp>
        <p:nvSpPr>
          <p:cNvPr id="5" name="Rectangle 4"/>
          <p:cNvSpPr/>
          <p:nvPr/>
        </p:nvSpPr>
        <p:spPr>
          <a:xfrm>
            <a:off x="1566334" y="3895512"/>
            <a:ext cx="3522133" cy="1477328"/>
          </a:xfrm>
          <a:prstGeom prst="rect">
            <a:avLst/>
          </a:prstGeom>
        </p:spPr>
        <p:txBody>
          <a:bodyPr wrap="square">
            <a:spAutoFit/>
          </a:bodyPr>
          <a:lstStyle/>
          <a:p>
            <a:r>
              <a:rPr lang="en-US" dirty="0"/>
              <a:t>Comparison between the corrosion rates of the Al/</a:t>
            </a:r>
            <a:r>
              <a:rPr lang="en-US" dirty="0" err="1"/>
              <a:t>SiC</a:t>
            </a:r>
            <a:r>
              <a:rPr lang="en-US" dirty="0"/>
              <a:t> and Al/Al</a:t>
            </a:r>
            <a:r>
              <a:rPr lang="en-US" baseline="-25000" dirty="0"/>
              <a:t>2</a:t>
            </a:r>
            <a:r>
              <a:rPr lang="en-US" dirty="0"/>
              <a:t>O</a:t>
            </a:r>
            <a:r>
              <a:rPr lang="en-US" baseline="-25000" dirty="0"/>
              <a:t>3</a:t>
            </a:r>
            <a:r>
              <a:rPr lang="en-US" dirty="0"/>
              <a:t> </a:t>
            </a:r>
            <a:r>
              <a:rPr lang="en-US" dirty="0" err="1"/>
              <a:t>nanocomposites</a:t>
            </a:r>
            <a:r>
              <a:rPr lang="en-US" dirty="0"/>
              <a:t> at different sizes and volume fractions of the </a:t>
            </a:r>
            <a:r>
              <a:rPr lang="en-US" dirty="0" err="1"/>
              <a:t>nanoparticulates</a:t>
            </a:r>
            <a:r>
              <a:rPr lang="en-US" dirty="0"/>
              <a:t>.</a:t>
            </a:r>
            <a:endParaRPr lang="ar-EG" dirty="0"/>
          </a:p>
        </p:txBody>
      </p:sp>
    </p:spTree>
    <p:extLst>
      <p:ext uri="{BB962C8B-B14F-4D97-AF65-F5344CB8AC3E}">
        <p14:creationId xmlns:p14="http://schemas.microsoft.com/office/powerpoint/2010/main" xmlns="" val="1471124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Conclusions</a:t>
            </a:r>
            <a:endParaRPr lang="ar-EG" b="1" dirty="0"/>
          </a:p>
        </p:txBody>
      </p:sp>
      <p:pic>
        <p:nvPicPr>
          <p:cNvPr id="3" name="Picture 2"/>
          <p:cNvPicPr>
            <a:picLocks noChangeAspect="1"/>
          </p:cNvPicPr>
          <p:nvPr/>
        </p:nvPicPr>
        <p:blipFill>
          <a:blip r:embed="rId2"/>
          <a:stretch>
            <a:fillRect/>
          </a:stretch>
        </p:blipFill>
        <p:spPr>
          <a:xfrm>
            <a:off x="4312027" y="2036179"/>
            <a:ext cx="3774959" cy="3836341"/>
          </a:xfrm>
          <a:prstGeom prst="rect">
            <a:avLst/>
          </a:prstGeom>
        </p:spPr>
      </p:pic>
    </p:spTree>
    <p:extLst>
      <p:ext uri="{BB962C8B-B14F-4D97-AF65-F5344CB8AC3E}">
        <p14:creationId xmlns:p14="http://schemas.microsoft.com/office/powerpoint/2010/main" xmlns="" val="1572426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Conclusions</a:t>
            </a:r>
            <a:endParaRPr lang="ar-EG" dirty="0"/>
          </a:p>
        </p:txBody>
      </p:sp>
      <p:sp>
        <p:nvSpPr>
          <p:cNvPr id="3" name="Content Placeholder 2"/>
          <p:cNvSpPr>
            <a:spLocks noGrp="1"/>
          </p:cNvSpPr>
          <p:nvPr>
            <p:ph idx="1"/>
          </p:nvPr>
        </p:nvSpPr>
        <p:spPr>
          <a:xfrm>
            <a:off x="1097280" y="1845733"/>
            <a:ext cx="10058400" cy="4328563"/>
          </a:xfrm>
        </p:spPr>
        <p:txBody>
          <a:bodyPr>
            <a:normAutofit fontScale="92500" lnSpcReduction="10000"/>
          </a:bodyPr>
          <a:lstStyle/>
          <a:p>
            <a:pPr algn="just" rtl="0"/>
            <a:r>
              <a:rPr lang="en-US" sz="2800" dirty="0"/>
              <a:t>Based on the results presented, the following conclusions can be draw:</a:t>
            </a:r>
          </a:p>
          <a:p>
            <a:pPr marL="514350" indent="-514350" algn="just" rtl="0">
              <a:buFont typeface="+mj-lt"/>
              <a:buAutoNum type="arabicPeriod"/>
            </a:pPr>
            <a:r>
              <a:rPr lang="en-US" sz="2800" dirty="0"/>
              <a:t>Dispersion of both Al</a:t>
            </a:r>
            <a:r>
              <a:rPr lang="en-US" sz="2800" baseline="-25000" dirty="0"/>
              <a:t>2</a:t>
            </a:r>
            <a:r>
              <a:rPr lang="en-US" sz="2800" dirty="0"/>
              <a:t>O</a:t>
            </a:r>
            <a:r>
              <a:rPr lang="en-US" sz="2800" baseline="-25000" dirty="0"/>
              <a:t>3</a:t>
            </a:r>
            <a:r>
              <a:rPr lang="en-US" sz="2800" dirty="0"/>
              <a:t> and </a:t>
            </a:r>
            <a:r>
              <a:rPr lang="en-US" sz="2800" dirty="0" err="1"/>
              <a:t>SiC</a:t>
            </a:r>
            <a:r>
              <a:rPr lang="en-US" sz="2800" dirty="0"/>
              <a:t> </a:t>
            </a:r>
            <a:r>
              <a:rPr lang="en-US" sz="2800" dirty="0" err="1"/>
              <a:t>nanoparticulates</a:t>
            </a:r>
            <a:r>
              <a:rPr lang="en-US" sz="2800" dirty="0"/>
              <a:t> in pure Al matrix using powder metallurgy route can assist in improving the corrosion resistance of Al. However, the correct choice of the volume fraction and the size of the </a:t>
            </a:r>
            <a:r>
              <a:rPr lang="en-US" sz="2800" dirty="0" err="1"/>
              <a:t>nanoparticulates</a:t>
            </a:r>
            <a:r>
              <a:rPr lang="en-US" sz="2800" dirty="0"/>
              <a:t> as well as the processing parameters plays an important role in determining the corrosion behavior of the </a:t>
            </a:r>
            <a:r>
              <a:rPr lang="en-US" sz="2800" dirty="0" err="1"/>
              <a:t>nanocomposites</a:t>
            </a:r>
            <a:r>
              <a:rPr lang="en-US" sz="2800" dirty="0"/>
              <a:t>.</a:t>
            </a:r>
          </a:p>
          <a:p>
            <a:pPr marL="514350" lvl="0" indent="-514350" algn="just" rtl="0">
              <a:buFont typeface="+mj-lt"/>
              <a:buAutoNum type="arabicPeriod"/>
            </a:pPr>
            <a:r>
              <a:rPr lang="en-US" sz="2800" dirty="0"/>
              <a:t>Generally, the Al/</a:t>
            </a:r>
            <a:r>
              <a:rPr lang="en-US" sz="2800" dirty="0" err="1"/>
              <a:t>SiC</a:t>
            </a:r>
            <a:r>
              <a:rPr lang="en-US" sz="2800" dirty="0"/>
              <a:t> </a:t>
            </a:r>
            <a:r>
              <a:rPr lang="en-US" sz="2800" dirty="0" err="1"/>
              <a:t>nanocomposites</a:t>
            </a:r>
            <a:r>
              <a:rPr lang="en-US" sz="2800" dirty="0"/>
              <a:t> exhibited lower corrosion rates in 3.5 wt.-% </a:t>
            </a:r>
            <a:r>
              <a:rPr lang="en-US" sz="2800" dirty="0" err="1"/>
              <a:t>NaCl</a:t>
            </a:r>
            <a:r>
              <a:rPr lang="en-US" sz="2800" dirty="0"/>
              <a:t> solution than the Al/Al</a:t>
            </a:r>
            <a:r>
              <a:rPr lang="en-US" sz="2800" baseline="-25000" dirty="0"/>
              <a:t>2</a:t>
            </a:r>
            <a:r>
              <a:rPr lang="en-US" sz="2800" dirty="0"/>
              <a:t>O</a:t>
            </a:r>
            <a:r>
              <a:rPr lang="en-US" sz="2800" baseline="-25000" dirty="0"/>
              <a:t>3</a:t>
            </a:r>
            <a:r>
              <a:rPr lang="en-US" sz="2800" dirty="0"/>
              <a:t> </a:t>
            </a:r>
            <a:r>
              <a:rPr lang="en-US" sz="2800" dirty="0" err="1"/>
              <a:t>nanocomposites</a:t>
            </a:r>
            <a:r>
              <a:rPr lang="en-US" sz="2800" dirty="0"/>
              <a:t>. The Al/5 vol.-% </a:t>
            </a:r>
            <a:r>
              <a:rPr lang="en-US" sz="2800" dirty="0" err="1"/>
              <a:t>SiC</a:t>
            </a:r>
            <a:r>
              <a:rPr lang="en-US" sz="2800" dirty="0"/>
              <a:t> (200 nm) </a:t>
            </a:r>
            <a:r>
              <a:rPr lang="en-US" sz="2800" dirty="0" err="1"/>
              <a:t>nanocomposites</a:t>
            </a:r>
            <a:r>
              <a:rPr lang="en-US" sz="2800" dirty="0"/>
              <a:t> exhibited the lowest corrosion resistance among all the investigated materials even the pure Al matrix.</a:t>
            </a:r>
          </a:p>
        </p:txBody>
      </p:sp>
    </p:spTree>
    <p:extLst>
      <p:ext uri="{BB962C8B-B14F-4D97-AF65-F5344CB8AC3E}">
        <p14:creationId xmlns:p14="http://schemas.microsoft.com/office/powerpoint/2010/main" xmlns="" val="2827061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Conclusions (Cont.)</a:t>
            </a:r>
            <a:endParaRPr lang="ar-EG" dirty="0"/>
          </a:p>
        </p:txBody>
      </p:sp>
      <p:sp>
        <p:nvSpPr>
          <p:cNvPr id="3" name="Content Placeholder 2"/>
          <p:cNvSpPr>
            <a:spLocks noGrp="1"/>
          </p:cNvSpPr>
          <p:nvPr>
            <p:ph idx="1"/>
          </p:nvPr>
        </p:nvSpPr>
        <p:spPr>
          <a:xfrm>
            <a:off x="1097280" y="1845733"/>
            <a:ext cx="10058400" cy="4328563"/>
          </a:xfrm>
        </p:spPr>
        <p:txBody>
          <a:bodyPr>
            <a:normAutofit/>
          </a:bodyPr>
          <a:lstStyle/>
          <a:p>
            <a:pPr marL="514350" indent="-514350" algn="just" rtl="0">
              <a:buFont typeface="+mj-lt"/>
              <a:buAutoNum type="arabicPeriod" startAt="3"/>
            </a:pPr>
            <a:r>
              <a:rPr lang="en-US" sz="2800" dirty="0"/>
              <a:t>The corrosion rates of the 60 nm Al/</a:t>
            </a:r>
            <a:r>
              <a:rPr lang="en-US" sz="2800" dirty="0" err="1"/>
              <a:t>SiC</a:t>
            </a:r>
            <a:r>
              <a:rPr lang="en-US" sz="2800" dirty="0"/>
              <a:t> and Al</a:t>
            </a:r>
            <a:r>
              <a:rPr lang="en-US" sz="2800" baseline="-25000" dirty="0"/>
              <a:t>2</a:t>
            </a:r>
            <a:r>
              <a:rPr lang="en-US" sz="2800" dirty="0"/>
              <a:t>O</a:t>
            </a:r>
            <a:r>
              <a:rPr lang="en-US" sz="2800" baseline="-25000" dirty="0"/>
              <a:t>3</a:t>
            </a:r>
            <a:r>
              <a:rPr lang="en-US" sz="2800" dirty="0"/>
              <a:t> </a:t>
            </a:r>
            <a:r>
              <a:rPr lang="en-US" sz="2800" dirty="0" err="1"/>
              <a:t>nanocomposites</a:t>
            </a:r>
            <a:r>
              <a:rPr lang="en-US" sz="2800" dirty="0"/>
              <a:t> in 3.5 wt.-% </a:t>
            </a:r>
            <a:r>
              <a:rPr lang="en-US" sz="2800" dirty="0" err="1"/>
              <a:t>NaCl</a:t>
            </a:r>
            <a:r>
              <a:rPr lang="en-US" sz="2800" dirty="0"/>
              <a:t> solution was reduced with increasing of the volume fraction of the </a:t>
            </a:r>
            <a:r>
              <a:rPr lang="en-US" sz="2800" dirty="0" err="1"/>
              <a:t>nanoparticulates</a:t>
            </a:r>
            <a:r>
              <a:rPr lang="en-US" sz="2800" dirty="0"/>
              <a:t>.</a:t>
            </a:r>
          </a:p>
          <a:p>
            <a:pPr marL="514350" lvl="0" indent="-514350" algn="just" rtl="0">
              <a:buFont typeface="+mj-lt"/>
              <a:buAutoNum type="arabicPeriod" startAt="3"/>
            </a:pPr>
            <a:r>
              <a:rPr lang="en-US" sz="2800" dirty="0"/>
              <a:t>The Al/</a:t>
            </a:r>
            <a:r>
              <a:rPr lang="en-US" sz="2800" dirty="0" err="1"/>
              <a:t>SiC</a:t>
            </a:r>
            <a:r>
              <a:rPr lang="en-US" sz="2800" dirty="0"/>
              <a:t> </a:t>
            </a:r>
            <a:r>
              <a:rPr lang="en-US" sz="2800" dirty="0" err="1"/>
              <a:t>nanocomposites</a:t>
            </a:r>
            <a:r>
              <a:rPr lang="en-US" sz="2800" dirty="0"/>
              <a:t> exhibited better corrosion resistance in 3.5 wt.% </a:t>
            </a:r>
            <a:r>
              <a:rPr lang="en-US" sz="2800" dirty="0" err="1"/>
              <a:t>NaCl</a:t>
            </a:r>
            <a:r>
              <a:rPr lang="en-US" sz="2800" dirty="0"/>
              <a:t> solution than the Al Al</a:t>
            </a:r>
            <a:r>
              <a:rPr lang="en-US" sz="2800" baseline="-25000" dirty="0"/>
              <a:t>2</a:t>
            </a:r>
            <a:r>
              <a:rPr lang="en-US" sz="2800" dirty="0"/>
              <a:t>O</a:t>
            </a:r>
            <a:r>
              <a:rPr lang="en-US" sz="2800" baseline="-25000" dirty="0"/>
              <a:t>3</a:t>
            </a:r>
            <a:r>
              <a:rPr lang="en-US" sz="2800" dirty="0"/>
              <a:t> </a:t>
            </a:r>
            <a:r>
              <a:rPr lang="en-US" sz="2800" dirty="0" err="1"/>
              <a:t>nanocomposites</a:t>
            </a:r>
            <a:r>
              <a:rPr lang="en-US" sz="2800" dirty="0"/>
              <a:t>.</a:t>
            </a:r>
          </a:p>
        </p:txBody>
      </p:sp>
    </p:spTree>
    <p:extLst>
      <p:ext uri="{BB962C8B-B14F-4D97-AF65-F5344CB8AC3E}">
        <p14:creationId xmlns:p14="http://schemas.microsoft.com/office/powerpoint/2010/main" xmlns="" val="170131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0"/>
            <a:r>
              <a:rPr lang="en-US" sz="3600" b="1" dirty="0"/>
              <a:t>INFLUENCE OF NANODISPERSIONS ON CORROSION BEHAVIOUR OF ALUMINUM METAL MATRIX NANOCOMPOSITES FABRICATED USING POWDER METALLURGY ROUTE</a:t>
            </a:r>
            <a:endParaRPr lang="en-US" sz="3600" dirty="0"/>
          </a:p>
        </p:txBody>
      </p:sp>
      <p:sp>
        <p:nvSpPr>
          <p:cNvPr id="3" name="Subtitle 2"/>
          <p:cNvSpPr>
            <a:spLocks noGrp="1"/>
          </p:cNvSpPr>
          <p:nvPr>
            <p:ph type="subTitle" idx="1"/>
          </p:nvPr>
        </p:nvSpPr>
        <p:spPr>
          <a:xfrm>
            <a:off x="1097280" y="4583372"/>
            <a:ext cx="10058400" cy="462368"/>
          </a:xfrm>
        </p:spPr>
        <p:txBody>
          <a:bodyPr>
            <a:normAutofit fontScale="85000" lnSpcReduction="10000"/>
          </a:bodyPr>
          <a:lstStyle/>
          <a:p>
            <a:pPr algn="ctr" rtl="0"/>
            <a:r>
              <a:rPr lang="en-GB" b="1" dirty="0"/>
              <a:t>E.Y. </a:t>
            </a:r>
            <a:r>
              <a:rPr lang="en-GB" b="1" dirty="0" smtClean="0"/>
              <a:t>El-Kady</a:t>
            </a:r>
            <a:r>
              <a:rPr lang="en-GB" b="1" baseline="30000" dirty="0" smtClean="0"/>
              <a:t>1</a:t>
            </a:r>
            <a:r>
              <a:rPr lang="en-GB" b="1" dirty="0" smtClean="0"/>
              <a:t>, T. S. Mahmoud</a:t>
            </a:r>
            <a:r>
              <a:rPr lang="en-GB" b="1" baseline="30000" dirty="0" smtClean="0"/>
              <a:t>1</a:t>
            </a:r>
            <a:r>
              <a:rPr lang="en-GB" b="1" dirty="0" smtClean="0"/>
              <a:t>, </a:t>
            </a:r>
            <a:r>
              <a:rPr lang="en-US" b="1" dirty="0"/>
              <a:t>M. </a:t>
            </a:r>
            <a:r>
              <a:rPr lang="en-US" b="1" dirty="0" smtClean="0"/>
              <a:t>Abdel-Aziz</a:t>
            </a:r>
            <a:r>
              <a:rPr lang="en-US" b="1" baseline="30000" dirty="0"/>
              <a:t>2</a:t>
            </a:r>
            <a:r>
              <a:rPr lang="en-US" b="1" dirty="0" smtClean="0"/>
              <a:t>,</a:t>
            </a:r>
            <a:r>
              <a:rPr lang="en-US" b="1" baseline="30000" dirty="0" smtClean="0"/>
              <a:t> </a:t>
            </a:r>
            <a:r>
              <a:rPr lang="en-US" b="1" dirty="0" smtClean="0"/>
              <a:t>T.A</a:t>
            </a:r>
            <a:r>
              <a:rPr lang="en-US" b="1" dirty="0"/>
              <a:t>. Khalil</a:t>
            </a:r>
            <a:r>
              <a:rPr lang="en-US" b="1" baseline="30000" dirty="0"/>
              <a:t>1</a:t>
            </a:r>
            <a:r>
              <a:rPr lang="en-US" b="1" dirty="0"/>
              <a:t>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24988" y="758952"/>
            <a:ext cx="1428750" cy="1133475"/>
          </a:xfrm>
          <a:prstGeom prst="rect">
            <a:avLst/>
          </a:prstGeom>
        </p:spPr>
      </p:pic>
      <p:sp>
        <p:nvSpPr>
          <p:cNvPr id="6" name="TextBox 5"/>
          <p:cNvSpPr txBox="1"/>
          <p:nvPr/>
        </p:nvSpPr>
        <p:spPr>
          <a:xfrm>
            <a:off x="1330391" y="5304000"/>
            <a:ext cx="9592178" cy="646331"/>
          </a:xfrm>
          <a:prstGeom prst="rect">
            <a:avLst/>
          </a:prstGeom>
          <a:noFill/>
        </p:spPr>
        <p:txBody>
          <a:bodyPr wrap="none" rtlCol="1">
            <a:spAutoFit/>
          </a:bodyPr>
          <a:lstStyle/>
          <a:p>
            <a:pPr algn="ctr"/>
            <a:r>
              <a:rPr lang="en-US" baseline="30000" dirty="0"/>
              <a:t>1</a:t>
            </a:r>
            <a:r>
              <a:rPr lang="en-US" dirty="0"/>
              <a:t>Mechanical Engineering Department</a:t>
            </a:r>
            <a:r>
              <a:rPr lang="x-none" dirty="0"/>
              <a:t>, </a:t>
            </a:r>
            <a:r>
              <a:rPr lang="en-US" dirty="0" err="1"/>
              <a:t>Shoubra</a:t>
            </a:r>
            <a:r>
              <a:rPr lang="en-US" dirty="0"/>
              <a:t> Faculty of Mechanical Engineering, </a:t>
            </a:r>
            <a:r>
              <a:rPr lang="en-US" dirty="0" err="1"/>
              <a:t>Benha</a:t>
            </a:r>
            <a:r>
              <a:rPr lang="en-US" dirty="0"/>
              <a:t> University.</a:t>
            </a:r>
          </a:p>
          <a:p>
            <a:pPr algn="ctr"/>
            <a:r>
              <a:rPr lang="en-US" baseline="30000" dirty="0"/>
              <a:t>2</a:t>
            </a:r>
            <a:r>
              <a:rPr lang="en-US" dirty="0"/>
              <a:t>Central Metallurgical Research and Development Institute (CMRDI)- </a:t>
            </a:r>
            <a:r>
              <a:rPr lang="en-US" dirty="0" err="1"/>
              <a:t>Helwan</a:t>
            </a:r>
            <a:r>
              <a:rPr lang="en-US" dirty="0"/>
              <a:t> –Cairo.</a:t>
            </a:r>
          </a:p>
        </p:txBody>
      </p:sp>
      <p:pic>
        <p:nvPicPr>
          <p:cNvPr id="8" name="Picture 7" descr="images333.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019642" y="634210"/>
            <a:ext cx="1270666" cy="1382958"/>
          </a:xfrm>
          <a:prstGeom prst="rect">
            <a:avLst/>
          </a:prstGeom>
        </p:spPr>
      </p:pic>
    </p:spTree>
    <p:extLst>
      <p:ext uri="{BB962C8B-B14F-4D97-AF65-F5344CB8AC3E}">
        <p14:creationId xmlns:p14="http://schemas.microsoft.com/office/powerpoint/2010/main" xmlns="" val="488704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Thank You</a:t>
            </a:r>
            <a:endParaRPr lang="ar-EG" b="1" dirty="0"/>
          </a:p>
        </p:txBody>
      </p:sp>
      <p:pic>
        <p:nvPicPr>
          <p:cNvPr id="4" name="Picture 3"/>
          <p:cNvPicPr>
            <a:picLocks noChangeAspect="1"/>
          </p:cNvPicPr>
          <p:nvPr/>
        </p:nvPicPr>
        <p:blipFill>
          <a:blip r:embed="rId2"/>
          <a:stretch>
            <a:fillRect/>
          </a:stretch>
        </p:blipFill>
        <p:spPr>
          <a:xfrm>
            <a:off x="2876873" y="1835703"/>
            <a:ext cx="6499214" cy="4275798"/>
          </a:xfrm>
          <a:prstGeom prst="rect">
            <a:avLst/>
          </a:prstGeom>
        </p:spPr>
      </p:pic>
    </p:spTree>
    <p:extLst>
      <p:ext uri="{BB962C8B-B14F-4D97-AF65-F5344CB8AC3E}">
        <p14:creationId xmlns:p14="http://schemas.microsoft.com/office/powerpoint/2010/main" xmlns="" val="1033173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66752" y="428625"/>
            <a:ext cx="10915649" cy="1143000"/>
          </a:xfrm>
        </p:spPr>
        <p:txBody>
          <a:bodyPr/>
          <a:lstStyle/>
          <a:p>
            <a:r>
              <a:rPr lang="en-US" sz="3600" dirty="0"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304800" y="1714500"/>
            <a:ext cx="11684000" cy="4381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dirty="0" smtClean="0">
                <a:effectLst>
                  <a:outerShdw blurRad="38100" dist="38100" dir="2700000" algn="tl">
                    <a:srgbClr val="000000">
                      <a:alpha val="43137"/>
                    </a:srgbClr>
                  </a:outerShdw>
                </a:effectLst>
                <a:latin typeface="Georgia" pitchFamily="18" charset="0"/>
              </a:rPr>
              <a:t/>
            </a:r>
            <a:br>
              <a:rPr lang="en-US" dirty="0" smtClean="0">
                <a:effectLst>
                  <a:outerShdw blurRad="38100" dist="38100" dir="2700000" algn="tl">
                    <a:srgbClr val="000000">
                      <a:alpha val="43137"/>
                    </a:srgbClr>
                  </a:outerShdw>
                </a:effectLst>
                <a:latin typeface="Georgia" pitchFamily="18" charset="0"/>
              </a:rPr>
            </a:br>
            <a:r>
              <a:rPr lang="en-US" sz="2800" dirty="0" smtClean="0">
                <a:effectLst>
                  <a:outerShdw blurRad="38100" dist="38100" dir="2700000" algn="tl">
                    <a:srgbClr val="000000">
                      <a:alpha val="43137"/>
                    </a:srgbClr>
                  </a:outerShdw>
                </a:effectLst>
                <a:latin typeface="Georgia" pitchFamily="18" charset="0"/>
                <a:hlinkClick r:id="rId2"/>
              </a:rPr>
              <a:t>http</a:t>
            </a:r>
            <a:r>
              <a:rPr lang="en-US" sz="2800" dirty="0">
                <a:effectLst>
                  <a:outerShdw blurRad="38100" dist="38100" dir="2700000" algn="tl">
                    <a:srgbClr val="000000">
                      <a:alpha val="43137"/>
                    </a:srgbClr>
                  </a:outerShdw>
                </a:effectLst>
                <a:latin typeface="Georgia" pitchFamily="18" charset="0"/>
                <a:hlinkClick r:id="rId2"/>
              </a:rPr>
              <a:t>://materialsscience.conferenceseries.com</a:t>
            </a:r>
            <a:r>
              <a:rPr lang="en-US" sz="2800" dirty="0" smtClean="0">
                <a:effectLst>
                  <a:outerShdw blurRad="38100" dist="38100" dir="2700000" algn="tl">
                    <a:srgbClr val="000000">
                      <a:alpha val="43137"/>
                    </a:srgbClr>
                  </a:outerShdw>
                </a:effectLst>
                <a:latin typeface="Georgia" pitchFamily="18" charset="0"/>
                <a:hlinkClick r:id="rId2"/>
              </a:rPr>
              <a:t>/</a:t>
            </a:r>
            <a:endParaRPr lang="en-US" sz="2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18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Contact </a:t>
            </a:r>
            <a:r>
              <a:rPr lang="en-US" sz="1800" dirty="0">
                <a:effectLst>
                  <a:outerShdw blurRad="38100" dist="38100" dir="2700000" algn="tl">
                    <a:srgbClr val="000000">
                      <a:alpha val="43137"/>
                    </a:srgbClr>
                  </a:outerShdw>
                </a:effectLst>
                <a:latin typeface="Georgia" pitchFamily="18" charset="0"/>
              </a:rPr>
              <a:t>us at</a:t>
            </a: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3"/>
              </a:rPr>
              <a:t>materialsscience.conference@omicsgroup.us</a:t>
            </a:r>
            <a:endParaRPr lang="en-US" sz="28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800" dirty="0">
                <a:effectLst>
                  <a:outerShdw blurRad="38100" dist="38100" dir="2700000" algn="tl">
                    <a:srgbClr val="000000">
                      <a:alpha val="43137"/>
                    </a:srgbClr>
                  </a:outerShdw>
                </a:effectLst>
                <a:latin typeface="Georgia" pitchFamily="18" charset="0"/>
                <a:hlinkClick r:id="rId4"/>
              </a:rPr>
              <a:t>materialsscience@omicsgroup.com</a:t>
            </a:r>
            <a:endParaRPr lang="en-US" sz="2800" dirty="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dirty="0" smtClean="0">
              <a:effectLst>
                <a:outerShdw blurRad="38100" dist="38100" dir="2700000" algn="tl">
                  <a:srgbClr val="000000">
                    <a:alpha val="43137"/>
                  </a:srgbClr>
                </a:outerShdw>
              </a:effectLst>
            </a:endParaRPr>
          </a:p>
          <a:p>
            <a:pPr algn="just">
              <a:buFont typeface="Arial" charset="0"/>
              <a:buNone/>
              <a:defRPr/>
            </a:pPr>
            <a:endParaRPr lang="en-US"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Introduction</a:t>
            </a:r>
            <a:endParaRPr lang="ar-EG" dirty="0"/>
          </a:p>
        </p:txBody>
      </p:sp>
      <p:sp>
        <p:nvSpPr>
          <p:cNvPr id="3" name="Content Placeholder 2"/>
          <p:cNvSpPr>
            <a:spLocks noGrp="1"/>
          </p:cNvSpPr>
          <p:nvPr>
            <p:ph idx="1"/>
          </p:nvPr>
        </p:nvSpPr>
        <p:spPr>
          <a:xfrm>
            <a:off x="1097280" y="1845733"/>
            <a:ext cx="10058400" cy="4360333"/>
          </a:xfrm>
        </p:spPr>
        <p:txBody>
          <a:bodyPr>
            <a:normAutofit fontScale="92500"/>
          </a:bodyPr>
          <a:lstStyle/>
          <a:p>
            <a:pPr marL="449263" indent="-449263" algn="just" rtl="0">
              <a:buFont typeface="Wingdings" panose="05000000000000000000" pitchFamily="2" charset="2"/>
              <a:buChar char="§"/>
              <a:tabLst>
                <a:tab pos="449263" algn="l"/>
              </a:tabLst>
            </a:pPr>
            <a:r>
              <a:rPr lang="en-US" sz="4000" dirty="0"/>
              <a:t>Particulate reinforced metal matrix composites (MMCs) combine two or more materials that have different corrosion potentials and corrosion </a:t>
            </a:r>
            <a:r>
              <a:rPr lang="en-US" sz="4000" dirty="0" smtClean="0"/>
              <a:t>characteristics.</a:t>
            </a:r>
          </a:p>
          <a:p>
            <a:pPr marL="449263" indent="-449263" algn="just" rtl="0">
              <a:buFont typeface="Wingdings" panose="05000000000000000000" pitchFamily="2" charset="2"/>
              <a:buChar char="§"/>
              <a:tabLst>
                <a:tab pos="449263" algn="l"/>
              </a:tabLst>
            </a:pPr>
            <a:r>
              <a:rPr lang="en-US" sz="4000" dirty="0" smtClean="0"/>
              <a:t>Reinforcement </a:t>
            </a:r>
            <a:r>
              <a:rPr lang="en-US" sz="4000" dirty="0"/>
              <a:t>ceramic particles, such as </a:t>
            </a:r>
            <a:r>
              <a:rPr lang="en-US" sz="4000" dirty="0" err="1"/>
              <a:t>SiC</a:t>
            </a:r>
            <a:r>
              <a:rPr lang="en-US" sz="4000" dirty="0"/>
              <a:t> or Al</a:t>
            </a:r>
            <a:r>
              <a:rPr lang="en-US" sz="4000" baseline="-25000" dirty="0"/>
              <a:t>2</a:t>
            </a:r>
            <a:r>
              <a:rPr lang="en-US" sz="4000" dirty="0"/>
              <a:t>O</a:t>
            </a:r>
            <a:r>
              <a:rPr lang="en-US" sz="4000" baseline="-25000" dirty="0"/>
              <a:t>3</a:t>
            </a:r>
            <a:r>
              <a:rPr lang="en-US" sz="4000" dirty="0"/>
              <a:t> particles, may interact electrochemically, chemically, or physically with the matrix leading to accelerated corrosion</a:t>
            </a:r>
            <a:r>
              <a:rPr lang="en-US" sz="4000" dirty="0" smtClean="0"/>
              <a:t>.</a:t>
            </a:r>
          </a:p>
        </p:txBody>
      </p:sp>
    </p:spTree>
    <p:extLst>
      <p:ext uri="{BB962C8B-B14F-4D97-AF65-F5344CB8AC3E}">
        <p14:creationId xmlns:p14="http://schemas.microsoft.com/office/powerpoint/2010/main" xmlns="" val="420470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Introduction</a:t>
            </a:r>
            <a:endParaRPr lang="ar-EG" dirty="0"/>
          </a:p>
        </p:txBody>
      </p:sp>
      <p:sp>
        <p:nvSpPr>
          <p:cNvPr id="3" name="Content Placeholder 2"/>
          <p:cNvSpPr>
            <a:spLocks noGrp="1"/>
          </p:cNvSpPr>
          <p:nvPr>
            <p:ph idx="1"/>
          </p:nvPr>
        </p:nvSpPr>
        <p:spPr>
          <a:xfrm>
            <a:off x="1097280" y="1845733"/>
            <a:ext cx="10058400" cy="4360333"/>
          </a:xfrm>
        </p:spPr>
        <p:txBody>
          <a:bodyPr>
            <a:normAutofit/>
          </a:bodyPr>
          <a:lstStyle/>
          <a:p>
            <a:pPr marL="449263" indent="-449263" algn="just" rtl="0">
              <a:buFont typeface="Wingdings" panose="05000000000000000000" pitchFamily="2" charset="2"/>
              <a:buChar char="§"/>
              <a:tabLst>
                <a:tab pos="449263" algn="l"/>
              </a:tabLst>
            </a:pPr>
            <a:r>
              <a:rPr lang="en-US" sz="4000" dirty="0"/>
              <a:t>In addition, galvanic interactions between the ceramic particles and matrix can also accelerate corrosion.</a:t>
            </a:r>
          </a:p>
          <a:p>
            <a:pPr marL="449263" indent="-449263" algn="just" rtl="0">
              <a:buFont typeface="Wingdings" panose="05000000000000000000" pitchFamily="2" charset="2"/>
              <a:buChar char="§"/>
              <a:tabLst>
                <a:tab pos="449263" algn="l"/>
              </a:tabLst>
            </a:pPr>
            <a:r>
              <a:rPr lang="en-US" sz="4000" dirty="0" smtClean="0"/>
              <a:t>Preferential </a:t>
            </a:r>
            <a:r>
              <a:rPr lang="en-US" sz="4000" dirty="0"/>
              <a:t>corrosion along a particle matrix interface can lead to rapid penetration along the large interfacial areas in composites. </a:t>
            </a:r>
            <a:endParaRPr lang="en-US" sz="4000" dirty="0" smtClean="0"/>
          </a:p>
        </p:txBody>
      </p:sp>
    </p:spTree>
    <p:extLst>
      <p:ext uri="{BB962C8B-B14F-4D97-AF65-F5344CB8AC3E}">
        <p14:creationId xmlns:p14="http://schemas.microsoft.com/office/powerpoint/2010/main" xmlns="" val="985324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Introduction</a:t>
            </a:r>
            <a:endParaRPr lang="ar-EG" dirty="0"/>
          </a:p>
        </p:txBody>
      </p:sp>
      <p:sp>
        <p:nvSpPr>
          <p:cNvPr id="3" name="Content Placeholder 2"/>
          <p:cNvSpPr>
            <a:spLocks noGrp="1"/>
          </p:cNvSpPr>
          <p:nvPr>
            <p:ph idx="1"/>
          </p:nvPr>
        </p:nvSpPr>
        <p:spPr>
          <a:xfrm>
            <a:off x="1097280" y="1845733"/>
            <a:ext cx="10058400" cy="4360333"/>
          </a:xfrm>
        </p:spPr>
        <p:txBody>
          <a:bodyPr>
            <a:normAutofit/>
          </a:bodyPr>
          <a:lstStyle/>
          <a:p>
            <a:pPr marL="449263" indent="-449263" algn="just" rtl="0">
              <a:buFont typeface="Wingdings" panose="05000000000000000000" pitchFamily="2" charset="2"/>
              <a:buChar char="§"/>
              <a:tabLst>
                <a:tab pos="449263" algn="l"/>
              </a:tabLst>
            </a:pPr>
            <a:r>
              <a:rPr lang="en-US" sz="4000" dirty="0"/>
              <a:t>Corrosion resistance is one of the candidate properties that it is believed to be enhanced by the addition of ceramic </a:t>
            </a:r>
            <a:r>
              <a:rPr lang="en-US" sz="4000" dirty="0" err="1"/>
              <a:t>nanoparticulates</a:t>
            </a:r>
            <a:r>
              <a:rPr lang="en-US" sz="4000" dirty="0"/>
              <a:t> to metal matrix such as aluminum and its alloys. </a:t>
            </a:r>
          </a:p>
        </p:txBody>
      </p:sp>
    </p:spTree>
    <p:extLst>
      <p:ext uri="{BB962C8B-B14F-4D97-AF65-F5344CB8AC3E}">
        <p14:creationId xmlns:p14="http://schemas.microsoft.com/office/powerpoint/2010/main" xmlns="" val="2907097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Aim of the Investigation</a:t>
            </a:r>
            <a:endParaRPr lang="ar-EG" dirty="0"/>
          </a:p>
        </p:txBody>
      </p:sp>
      <p:sp>
        <p:nvSpPr>
          <p:cNvPr id="3" name="Content Placeholder 2"/>
          <p:cNvSpPr>
            <a:spLocks noGrp="1"/>
          </p:cNvSpPr>
          <p:nvPr>
            <p:ph idx="1"/>
          </p:nvPr>
        </p:nvSpPr>
        <p:spPr/>
        <p:txBody>
          <a:bodyPr>
            <a:normAutofit/>
          </a:bodyPr>
          <a:lstStyle/>
          <a:p>
            <a:pPr marL="355600" indent="-355600" algn="just" rtl="0">
              <a:buFont typeface="Courier New" panose="02070309020205020404" pitchFamily="49" charset="0"/>
              <a:buChar char="o"/>
            </a:pPr>
            <a:r>
              <a:rPr lang="en-US" sz="3200" dirty="0" smtClean="0"/>
              <a:t>The </a:t>
            </a:r>
            <a:r>
              <a:rPr lang="en-US" sz="3200" dirty="0"/>
              <a:t>aim of the present investigation is </a:t>
            </a:r>
            <a:r>
              <a:rPr lang="en-US" sz="3200" dirty="0" smtClean="0"/>
              <a:t>to study </a:t>
            </a:r>
            <a:r>
              <a:rPr lang="en-US" sz="3200" dirty="0"/>
              <a:t>the electrochemical corrosion behavior of both Al/</a:t>
            </a:r>
            <a:r>
              <a:rPr lang="en-US" sz="3200" dirty="0" err="1"/>
              <a:t>SiC</a:t>
            </a:r>
            <a:r>
              <a:rPr lang="en-US" sz="3200" dirty="0"/>
              <a:t> and Al/Al</a:t>
            </a:r>
            <a:r>
              <a:rPr lang="en-US" sz="3200" baseline="-25000" dirty="0"/>
              <a:t>2</a:t>
            </a:r>
            <a:r>
              <a:rPr lang="en-US" sz="3200" dirty="0"/>
              <a:t>O</a:t>
            </a:r>
            <a:r>
              <a:rPr lang="en-US" sz="3200" baseline="-25000" dirty="0"/>
              <a:t>3</a:t>
            </a:r>
            <a:r>
              <a:rPr lang="en-US" sz="3200" dirty="0"/>
              <a:t> </a:t>
            </a:r>
            <a:r>
              <a:rPr lang="en-US" sz="3200" dirty="0" err="1"/>
              <a:t>nanocomposites</a:t>
            </a:r>
            <a:r>
              <a:rPr lang="en-US" sz="3200" dirty="0"/>
              <a:t> in 3.5 wt.-% </a:t>
            </a:r>
            <a:r>
              <a:rPr lang="en-US" sz="3200" dirty="0" err="1"/>
              <a:t>NaCl</a:t>
            </a:r>
            <a:r>
              <a:rPr lang="en-US" sz="3200" dirty="0"/>
              <a:t> </a:t>
            </a:r>
            <a:r>
              <a:rPr lang="en-US" sz="3200" dirty="0" smtClean="0"/>
              <a:t>solution. </a:t>
            </a:r>
          </a:p>
          <a:p>
            <a:pPr marL="355600" indent="-355600" algn="just" rtl="0">
              <a:buFont typeface="Courier New" panose="02070309020205020404" pitchFamily="49" charset="0"/>
              <a:buChar char="o"/>
            </a:pPr>
            <a:r>
              <a:rPr lang="en-US" sz="3200" dirty="0" smtClean="0"/>
              <a:t>The </a:t>
            </a:r>
            <a:r>
              <a:rPr lang="en-US" sz="3200" dirty="0" err="1"/>
              <a:t>nanocomposites</a:t>
            </a:r>
            <a:r>
              <a:rPr lang="en-US" sz="3200" dirty="0"/>
              <a:t> were fabricated using the conventional powder metallurgy </a:t>
            </a:r>
            <a:r>
              <a:rPr lang="en-US" sz="3200" dirty="0" smtClean="0"/>
              <a:t>route.</a:t>
            </a:r>
          </a:p>
          <a:p>
            <a:pPr marL="355600" indent="-355600" algn="just" rtl="0">
              <a:buFont typeface="Courier New" panose="02070309020205020404" pitchFamily="49" charset="0"/>
              <a:buChar char="o"/>
            </a:pPr>
            <a:r>
              <a:rPr lang="en-US" sz="3200" dirty="0" smtClean="0"/>
              <a:t>The </a:t>
            </a:r>
            <a:r>
              <a:rPr lang="en-US" sz="3200" dirty="0"/>
              <a:t>effect of the </a:t>
            </a:r>
            <a:r>
              <a:rPr lang="en-US" sz="3200" dirty="0" err="1"/>
              <a:t>nanoparticulates</a:t>
            </a:r>
            <a:r>
              <a:rPr lang="en-US" sz="3200" dirty="0"/>
              <a:t> type, size and volume fraction on the electrochemical corrosion characteristics was extensively studied.</a:t>
            </a:r>
          </a:p>
        </p:txBody>
      </p:sp>
    </p:spTree>
    <p:extLst>
      <p:ext uri="{BB962C8B-B14F-4D97-AF65-F5344CB8AC3E}">
        <p14:creationId xmlns:p14="http://schemas.microsoft.com/office/powerpoint/2010/main" xmlns="" val="3324831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t>Experimental Work</a:t>
            </a:r>
            <a:endParaRPr lang="ar-EG" b="1" dirty="0"/>
          </a:p>
        </p:txBody>
      </p:sp>
      <p:pic>
        <p:nvPicPr>
          <p:cNvPr id="5" name="Picture 4"/>
          <p:cNvPicPr>
            <a:picLocks noChangeAspect="1"/>
          </p:cNvPicPr>
          <p:nvPr/>
        </p:nvPicPr>
        <p:blipFill>
          <a:blip r:embed="rId2"/>
          <a:stretch>
            <a:fillRect/>
          </a:stretch>
        </p:blipFill>
        <p:spPr>
          <a:xfrm>
            <a:off x="2949575" y="2080683"/>
            <a:ext cx="6998759" cy="3695345"/>
          </a:xfrm>
          <a:prstGeom prst="rect">
            <a:avLst/>
          </a:prstGeom>
        </p:spPr>
      </p:pic>
    </p:spTree>
    <p:extLst>
      <p:ext uri="{BB962C8B-B14F-4D97-AF65-F5344CB8AC3E}">
        <p14:creationId xmlns:p14="http://schemas.microsoft.com/office/powerpoint/2010/main" xmlns="" val="2104969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Materials</a:t>
            </a:r>
            <a:endParaRPr lang="ar-EG" dirty="0"/>
          </a:p>
        </p:txBody>
      </p:sp>
      <p:sp>
        <p:nvSpPr>
          <p:cNvPr id="3" name="Content Placeholder 2"/>
          <p:cNvSpPr>
            <a:spLocks noGrp="1"/>
          </p:cNvSpPr>
          <p:nvPr>
            <p:ph idx="1"/>
          </p:nvPr>
        </p:nvSpPr>
        <p:spPr>
          <a:xfrm>
            <a:off x="1097280" y="1845734"/>
            <a:ext cx="10058399" cy="4219506"/>
          </a:xfrm>
        </p:spPr>
        <p:txBody>
          <a:bodyPr>
            <a:normAutofit fontScale="92500"/>
          </a:bodyPr>
          <a:lstStyle/>
          <a:p>
            <a:pPr marL="360363" indent="-360363" algn="just" rtl="0">
              <a:buFont typeface="Arial" panose="020B0604020202020204" pitchFamily="34" charset="0"/>
              <a:buChar char="•"/>
            </a:pPr>
            <a:r>
              <a:rPr lang="en-US" sz="2800" dirty="0"/>
              <a:t>Commercially pure Al powder having minimum purity of 99.7% was used as a matrix. </a:t>
            </a:r>
            <a:endParaRPr lang="en-US" sz="2800" dirty="0" smtClean="0"/>
          </a:p>
          <a:p>
            <a:pPr marL="360363" indent="-360363" algn="just" rtl="0">
              <a:buFont typeface="Arial" panose="020B0604020202020204" pitchFamily="34" charset="0"/>
              <a:buChar char="•"/>
            </a:pPr>
            <a:r>
              <a:rPr lang="en-US" sz="2800" dirty="0" smtClean="0"/>
              <a:t>The </a:t>
            </a:r>
            <a:r>
              <a:rPr lang="en-US" sz="2800" dirty="0"/>
              <a:t>Al powders have size range of 10–100 </a:t>
            </a:r>
            <a:r>
              <a:rPr lang="en-US" sz="2800" dirty="0" err="1"/>
              <a:t>μm</a:t>
            </a:r>
            <a:r>
              <a:rPr lang="en-US" sz="2800" dirty="0"/>
              <a:t>. </a:t>
            </a:r>
            <a:endParaRPr lang="en-US" sz="2800" dirty="0" smtClean="0"/>
          </a:p>
          <a:p>
            <a:pPr marL="360363" indent="-360363" algn="just" rtl="0">
              <a:buFont typeface="Arial" panose="020B0604020202020204" pitchFamily="34" charset="0"/>
              <a:buChar char="•"/>
            </a:pPr>
            <a:r>
              <a:rPr lang="en-US" sz="2800" dirty="0" smtClean="0"/>
              <a:t>Both </a:t>
            </a:r>
            <a:r>
              <a:rPr lang="en-US" sz="2800" dirty="0" err="1"/>
              <a:t>nano-SiC</a:t>
            </a:r>
            <a:r>
              <a:rPr lang="en-US" sz="2800" dirty="0"/>
              <a:t> and nano-Al</a:t>
            </a:r>
            <a:r>
              <a:rPr lang="en-US" sz="2800" baseline="-25000" dirty="0"/>
              <a:t>2</a:t>
            </a:r>
            <a:r>
              <a:rPr lang="en-US" sz="2800" dirty="0"/>
              <a:t>O</a:t>
            </a:r>
            <a:r>
              <a:rPr lang="en-US" sz="2800" baseline="-25000" dirty="0"/>
              <a:t>3</a:t>
            </a:r>
            <a:r>
              <a:rPr lang="en-US" sz="2800" dirty="0"/>
              <a:t> particulates were used as reinforcing particles. </a:t>
            </a:r>
            <a:endParaRPr lang="en-US" sz="2800" dirty="0" smtClean="0"/>
          </a:p>
          <a:p>
            <a:pPr marL="360363" indent="-360363" algn="just" rtl="0">
              <a:buFont typeface="Arial" panose="020B0604020202020204" pitchFamily="34" charset="0"/>
              <a:buChar char="•"/>
            </a:pPr>
            <a:r>
              <a:rPr lang="en-US" sz="2800" dirty="0" smtClean="0"/>
              <a:t>The </a:t>
            </a:r>
            <a:r>
              <a:rPr lang="en-US" sz="2800" dirty="0" err="1"/>
              <a:t>SiC</a:t>
            </a:r>
            <a:r>
              <a:rPr lang="en-US" sz="2800" dirty="0"/>
              <a:t> and Al</a:t>
            </a:r>
            <a:r>
              <a:rPr lang="en-US" sz="2800" baseline="-25000" dirty="0"/>
              <a:t>2</a:t>
            </a:r>
            <a:r>
              <a:rPr lang="en-US" sz="2800" dirty="0"/>
              <a:t>O</a:t>
            </a:r>
            <a:r>
              <a:rPr lang="en-US" sz="2800" baseline="-25000" dirty="0"/>
              <a:t>3</a:t>
            </a:r>
            <a:r>
              <a:rPr lang="en-US" sz="2800" dirty="0" smtClean="0"/>
              <a:t> </a:t>
            </a:r>
            <a:r>
              <a:rPr lang="en-US" sz="2800" dirty="0"/>
              <a:t>particulates have two different average sizes, typically, 200 nm (from 100 nm to 300 nm) and 60 nm (from 20 nm to 100 nm). </a:t>
            </a:r>
            <a:endParaRPr lang="en-US" sz="2800" dirty="0" smtClean="0"/>
          </a:p>
          <a:p>
            <a:pPr marL="360363" indent="-360363" algn="just" rtl="0">
              <a:buFont typeface="Arial" panose="020B0604020202020204" pitchFamily="34" charset="0"/>
              <a:buChar char="•"/>
            </a:pPr>
            <a:r>
              <a:rPr lang="en-US" sz="2800" dirty="0"/>
              <a:t>Several Al-based MMNCs containing 1, 3 and 5 vol.-% of the </a:t>
            </a:r>
            <a:r>
              <a:rPr lang="en-US" sz="2800" dirty="0" err="1"/>
              <a:t>nano</a:t>
            </a:r>
            <a:r>
              <a:rPr lang="en-US" sz="2800" dirty="0"/>
              <a:t>- </a:t>
            </a:r>
            <a:r>
              <a:rPr lang="en-US" sz="2800" dirty="0" err="1"/>
              <a:t>SiC</a:t>
            </a:r>
            <a:r>
              <a:rPr lang="en-US" sz="2800" dirty="0"/>
              <a:t> and Al</a:t>
            </a:r>
            <a:r>
              <a:rPr lang="en-US" sz="2800" baseline="-25000" dirty="0"/>
              <a:t>2</a:t>
            </a:r>
            <a:r>
              <a:rPr lang="en-US" sz="2800" dirty="0"/>
              <a:t>O</a:t>
            </a:r>
            <a:r>
              <a:rPr lang="en-US" sz="2800" baseline="-25000" dirty="0"/>
              <a:t>3</a:t>
            </a:r>
            <a:r>
              <a:rPr lang="en-US" sz="2800" dirty="0"/>
              <a:t> particulates were prepared using powder metallurgy route. </a:t>
            </a:r>
          </a:p>
          <a:p>
            <a:pPr marL="360363" indent="-360363" algn="just" rtl="0">
              <a:buFont typeface="Arial" panose="020B0604020202020204" pitchFamily="34" charset="0"/>
              <a:buChar char="•"/>
            </a:pPr>
            <a:endParaRPr lang="ar-EG" sz="2800" dirty="0"/>
          </a:p>
        </p:txBody>
      </p:sp>
    </p:spTree>
    <p:extLst>
      <p:ext uri="{BB962C8B-B14F-4D97-AF65-F5344CB8AC3E}">
        <p14:creationId xmlns:p14="http://schemas.microsoft.com/office/powerpoint/2010/main" xmlns="" val="3903674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455</TotalTime>
  <Words>1223</Words>
  <Application>Microsoft Office PowerPoint</Application>
  <PresentationFormat>Custom</PresentationFormat>
  <Paragraphs>88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Retrospect</vt:lpstr>
      <vt:lpstr>About OMICS Group</vt:lpstr>
      <vt:lpstr>About OMICS Group Conferences</vt:lpstr>
      <vt:lpstr>INFLUENCE OF NANODISPERSIONS ON CORROSION BEHAVIOUR OF ALUMINUM METAL MATRIX NANOCOMPOSITES FABRICATED USING POWDER METALLURGY ROUTE</vt:lpstr>
      <vt:lpstr>Introduction</vt:lpstr>
      <vt:lpstr>Introduction</vt:lpstr>
      <vt:lpstr>Introduction</vt:lpstr>
      <vt:lpstr>Aim of the Investigation</vt:lpstr>
      <vt:lpstr>Experimental Work</vt:lpstr>
      <vt:lpstr>Materials</vt:lpstr>
      <vt:lpstr>Fabrication of MMNCs</vt:lpstr>
      <vt:lpstr>The Porosity of MMNCs</vt:lpstr>
      <vt:lpstr>The Microstructure of MMNCs</vt:lpstr>
      <vt:lpstr>Corrosion Tests</vt:lpstr>
      <vt:lpstr>Corrosion Tests</vt:lpstr>
      <vt:lpstr>Corrosion Tests</vt:lpstr>
      <vt:lpstr>Results &amp; Discussion</vt:lpstr>
      <vt:lpstr>Porosity of Nanocomposites</vt:lpstr>
      <vt:lpstr>Microstructure of Nanocomposites</vt:lpstr>
      <vt:lpstr>Microstructure of Nanocomposites</vt:lpstr>
      <vt:lpstr>Microstructure of Nanocomposites</vt:lpstr>
      <vt:lpstr>CORROSION BEHAVIOUR OF Al Matrix</vt:lpstr>
      <vt:lpstr>CORROSION BEHAVIOUR OF Al/Al2O3 NANOCOMPOSITES</vt:lpstr>
      <vt:lpstr>CORROSION BEHAVIOUR OF Al/Al2O3 NANOCOMPOSITES</vt:lpstr>
      <vt:lpstr>CORROSION BEHAVIOUR OF Al/SiC NANOCOMPOSITES</vt:lpstr>
      <vt:lpstr>CORROSION BEHAVIOUR OF Al/SiC NANOCOMPOSITES</vt:lpstr>
      <vt:lpstr>Comparison between the corrosion rates of the Al/SiC and Al/Al2O3 nanocomposites </vt:lpstr>
      <vt:lpstr>Conclusions</vt:lpstr>
      <vt:lpstr>Conclusions</vt:lpstr>
      <vt:lpstr>Conclusions (Cont.)</vt:lpstr>
      <vt:lpstr>Thank You</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Pouring Temperature and Water Cooling on the Microstructure of Ingots Produced By Cooling Slope Casting Technique</dc:title>
  <dc:creator>tamer</dc:creator>
  <cp:lastModifiedBy>swetha-g</cp:lastModifiedBy>
  <cp:revision>88</cp:revision>
  <dcterms:created xsi:type="dcterms:W3CDTF">2014-04-25T13:44:00Z</dcterms:created>
  <dcterms:modified xsi:type="dcterms:W3CDTF">2014-11-07T17:10:14Z</dcterms:modified>
</cp:coreProperties>
</file>