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0" r:id="rId3"/>
    <p:sldId id="280" r:id="rId4"/>
    <p:sldId id="258" r:id="rId5"/>
    <p:sldId id="285" r:id="rId6"/>
    <p:sldId id="259" r:id="rId7"/>
    <p:sldId id="257" r:id="rId8"/>
    <p:sldId id="271" r:id="rId9"/>
    <p:sldId id="260" r:id="rId10"/>
    <p:sldId id="281" r:id="rId11"/>
    <p:sldId id="286" r:id="rId12"/>
    <p:sldId id="262" r:id="rId13"/>
    <p:sldId id="263" r:id="rId14"/>
    <p:sldId id="287" r:id="rId15"/>
    <p:sldId id="282" r:id="rId16"/>
    <p:sldId id="265" r:id="rId17"/>
    <p:sldId id="267" r:id="rId18"/>
    <p:sldId id="283" r:id="rId19"/>
    <p:sldId id="276" r:id="rId20"/>
    <p:sldId id="264" r:id="rId21"/>
    <p:sldId id="268" r:id="rId22"/>
    <p:sldId id="284" r:id="rId23"/>
    <p:sldId id="269" r:id="rId24"/>
    <p:sldId id="278" r:id="rId25"/>
    <p:sldId id="27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71" autoAdjust="0"/>
  </p:normalViewPr>
  <p:slideViewPr>
    <p:cSldViewPr>
      <p:cViewPr>
        <p:scale>
          <a:sx n="64" d="100"/>
          <a:sy n="64" d="100"/>
        </p:scale>
        <p:origin x="-2011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jhuihnunufe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35B6E-D97F-4530-841D-33AA292CE7BF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9223A-F5BC-4A4D-AC60-F6E669EEF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04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jhuihnunufe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DCC3-0CC4-40E0-9442-24DC7C0A1C7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30B2-CEAF-41E1-8F3D-0F6F84762F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8216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30B2-CEAF-41E1-8F3D-0F6F84762F9A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jhuihnunufe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43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30B2-CEAF-41E1-8F3D-0F6F84762F9A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jhuihnunufe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65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30B2-CEAF-41E1-8F3D-0F6F84762F9A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jhuihnunufe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7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30B2-CEAF-41E1-8F3D-0F6F84762F9A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jhuihnunufe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0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0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39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98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4820-7F17-4B7C-B61E-6931BAB5B8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41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2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40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2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81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5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5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8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8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tx2">
                <a:lumMod val="40000"/>
                <a:lumOff val="60000"/>
              </a:schemeClr>
            </a:gs>
            <a:gs pos="71000">
              <a:srgbClr val="A0BEE3"/>
            </a:gs>
            <a:gs pos="86000">
              <a:srgbClr val="B2C7E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1FAC-A630-41D7-98CA-478A8BAC6619}" type="datetimeFigureOut">
              <a:rPr lang="it-IT" smtClean="0"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A876-3BD5-4543-907C-863444950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6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source=images&amp;cd=&amp;docid=A3ANzA0bg0-B6M&amp;tbnid=bUcV_wntAJhwzM:&amp;ved=0CAgQjRwwAA&amp;url=http://www.pipettecal.com/&amp;ei=66ViUY_HBaP17AaylYBo&amp;psig=AFQjCNEgSSQK-DI6mCkiz4SnfDCugPwVDw&amp;ust=1365505899124546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8698" y="1988840"/>
            <a:ext cx="7772400" cy="2448272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Gene </a:t>
            </a:r>
            <a:r>
              <a:rPr lang="it-IT" sz="4000" b="1" dirty="0" err="1" smtClean="0"/>
              <a:t>expression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profiles</a:t>
            </a:r>
            <a:r>
              <a:rPr lang="it-IT" sz="4000" b="1" dirty="0" smtClean="0"/>
              <a:t> of the </a:t>
            </a:r>
            <a:r>
              <a:rPr lang="it-IT" sz="4000" b="1" dirty="0" err="1" smtClean="0"/>
              <a:t>immuno-transcriptome</a:t>
            </a:r>
            <a:r>
              <a:rPr lang="it-IT" sz="4000" b="1" dirty="0" smtClean="0"/>
              <a:t> in IAD and RAO </a:t>
            </a:r>
            <a:r>
              <a:rPr lang="it-IT" sz="4000" b="1" dirty="0" err="1" smtClean="0"/>
              <a:t>affected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horses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424936" cy="2736304"/>
          </a:xfrm>
        </p:spPr>
        <p:txBody>
          <a:bodyPr>
            <a:normAutofit/>
          </a:bodyPr>
          <a:lstStyle/>
          <a:p>
            <a:pPr algn="r"/>
            <a:endParaRPr lang="it-IT" sz="1600" dirty="0" smtClean="0">
              <a:solidFill>
                <a:schemeClr val="tx1"/>
              </a:solidFill>
            </a:endParaRPr>
          </a:p>
          <a:p>
            <a:pPr algn="r"/>
            <a:endParaRPr lang="it-IT" sz="1600" dirty="0">
              <a:solidFill>
                <a:schemeClr val="tx1"/>
              </a:solidFill>
            </a:endParaRPr>
          </a:p>
          <a:p>
            <a:pPr algn="r"/>
            <a:r>
              <a:rPr lang="it-IT" sz="1600" dirty="0" smtClean="0">
                <a:solidFill>
                  <a:schemeClr val="tx1"/>
                </a:solidFill>
              </a:rPr>
              <a:t>Dr. Elisa </a:t>
            </a:r>
            <a:r>
              <a:rPr lang="it-IT" sz="1600" dirty="0" err="1" smtClean="0">
                <a:solidFill>
                  <a:schemeClr val="tx1"/>
                </a:solidFill>
              </a:rPr>
              <a:t>Padoan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5" name="Immagine 4" descr="sigilloLogoUnipd_CMYK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7044"/>
            <a:ext cx="2153151" cy="9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421696"/>
            <a:ext cx="792088" cy="720080"/>
          </a:xfrm>
          <a:prstGeom prst="rect">
            <a:avLst/>
          </a:prstGeom>
          <a:noFill/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6731"/>
            <a:ext cx="1738858" cy="68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331640" y="680111"/>
            <a:ext cx="261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Dipartimento di biomedicina comparata e alimentazione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36556" y="101597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Equine </a:t>
            </a:r>
            <a:r>
              <a:rPr lang="it-IT" sz="1200" dirty="0" err="1" smtClean="0"/>
              <a:t>Patavium</a:t>
            </a:r>
            <a:r>
              <a:rPr lang="it-IT" sz="1200" dirty="0" smtClean="0"/>
              <a:t> Hospital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336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551828"/>
            <a:ext cx="7776246" cy="86094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RNA </a:t>
            </a:r>
            <a:r>
              <a:rPr lang="it-IT" dirty="0" err="1" smtClean="0"/>
              <a:t>Integrity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995936" cy="208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32" y="1957156"/>
            <a:ext cx="4067944" cy="215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3"/>
          <p:cNvSpPr txBox="1">
            <a:spLocks/>
          </p:cNvSpPr>
          <p:nvPr/>
        </p:nvSpPr>
        <p:spPr>
          <a:xfrm>
            <a:off x="467544" y="3429000"/>
            <a:ext cx="8229600" cy="3108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it-IT" dirty="0" smtClean="0"/>
          </a:p>
          <a:p>
            <a:pPr marL="0" indent="0" algn="ctr">
              <a:buFont typeface="Arial" pitchFamily="34" charset="0"/>
              <a:buNone/>
            </a:pPr>
            <a:endParaRPr lang="it-IT" dirty="0" smtClean="0"/>
          </a:p>
          <a:p>
            <a:pPr marL="0" indent="0" algn="ctr">
              <a:buFont typeface="Arial" pitchFamily="34" charset="0"/>
              <a:buNone/>
            </a:pPr>
            <a:endParaRPr lang="it-IT" dirty="0"/>
          </a:p>
          <a:p>
            <a:pPr marL="0" indent="0" algn="ctr">
              <a:buFont typeface="Arial" pitchFamily="34" charset="0"/>
              <a:buNone/>
            </a:pPr>
            <a:endParaRPr lang="it-IT" dirty="0" smtClean="0"/>
          </a:p>
          <a:p>
            <a:pPr marL="0" indent="0" algn="ctr">
              <a:buFont typeface="Arial" pitchFamily="34" charset="0"/>
              <a:buNone/>
            </a:pPr>
            <a:r>
              <a:rPr lang="it-IT" sz="6300" dirty="0" smtClean="0"/>
              <a:t>7 </a:t>
            </a:r>
            <a:r>
              <a:rPr lang="it-IT" sz="6300" dirty="0" err="1" smtClean="0"/>
              <a:t>Controls</a:t>
            </a:r>
            <a:endParaRPr lang="it-IT" sz="6300" dirty="0" smtClean="0"/>
          </a:p>
          <a:p>
            <a:pPr marL="0" indent="0" algn="ctr">
              <a:buFont typeface="Arial" pitchFamily="34" charset="0"/>
              <a:buNone/>
            </a:pPr>
            <a:r>
              <a:rPr lang="it-IT" sz="6300" dirty="0" smtClean="0"/>
              <a:t>10 IAD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6300" dirty="0"/>
              <a:t>8</a:t>
            </a:r>
            <a:r>
              <a:rPr lang="it-IT" sz="6300" dirty="0" smtClean="0"/>
              <a:t> RAO</a:t>
            </a:r>
          </a:p>
          <a:p>
            <a:pPr marL="0" indent="0" algn="ctr">
              <a:buFont typeface="Arial" pitchFamily="34" charset="0"/>
              <a:buNone/>
            </a:pPr>
            <a:endParaRPr lang="it-IT" sz="4800" dirty="0" smtClean="0"/>
          </a:p>
          <a:p>
            <a:pPr marL="0" indent="0" algn="ctr">
              <a:buFont typeface="Arial" pitchFamily="34" charset="0"/>
              <a:buNone/>
            </a:pPr>
            <a:endParaRPr lang="it-IT" sz="4800" dirty="0" smtClean="0"/>
          </a:p>
          <a:p>
            <a:pPr marL="0" indent="0" algn="ctr">
              <a:buFont typeface="Arial" pitchFamily="34" charset="0"/>
              <a:buNone/>
            </a:pPr>
            <a:endParaRPr lang="it-IT" sz="4800" dirty="0" smtClean="0"/>
          </a:p>
          <a:p>
            <a:pPr marL="0" indent="0" algn="ctr">
              <a:buFont typeface="Arial" pitchFamily="34" charset="0"/>
              <a:buNone/>
            </a:pPr>
            <a:endParaRPr lang="it-IT" sz="14400" dirty="0" smtClean="0"/>
          </a:p>
          <a:p>
            <a:pPr marL="0" indent="0" algn="ctr">
              <a:buFont typeface="Arial" pitchFamily="34" charset="0"/>
              <a:buNone/>
            </a:pPr>
            <a:endParaRPr lang="it-IT" sz="4800" dirty="0" smtClean="0"/>
          </a:p>
          <a:p>
            <a:pPr marL="0" indent="0" algn="ctr">
              <a:buFont typeface="Arial" pitchFamily="34" charset="0"/>
              <a:buNone/>
            </a:pPr>
            <a:endParaRPr lang="it-IT" sz="4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425026" y="224644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04856" y="149693"/>
            <a:ext cx="2592288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Experimental</a:t>
            </a:r>
            <a:r>
              <a:rPr lang="it-IT" dirty="0" smtClean="0">
                <a:solidFill>
                  <a:schemeClr val="tx1"/>
                </a:solidFill>
              </a:rPr>
              <a:t> Design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14287" y="40779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 RNA </a:t>
            </a:r>
            <a:r>
              <a:rPr lang="it-IT" b="1" i="1" dirty="0" err="1" smtClean="0"/>
              <a:t>intact</a:t>
            </a:r>
            <a:endParaRPr lang="it-IT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44208" y="410735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RNA </a:t>
            </a:r>
            <a:r>
              <a:rPr lang="it-IT" b="1" i="1" dirty="0" err="1" smtClean="0"/>
              <a:t>degraded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40820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98639"/>
            <a:ext cx="81343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20993" y="548680"/>
            <a:ext cx="8165807" cy="86895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err="1" smtClean="0"/>
              <a:t>Principal</a:t>
            </a:r>
            <a:r>
              <a:rPr lang="it-IT" dirty="0" smtClean="0"/>
              <a:t> Component Analysis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5289" y="176101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Controls</a:t>
            </a:r>
            <a:r>
              <a:rPr lang="it-IT" dirty="0" smtClean="0"/>
              <a:t>  VS IAD</a:t>
            </a:r>
          </a:p>
          <a:p>
            <a:r>
              <a:rPr lang="it-IT" dirty="0" smtClean="0"/>
              <a:t> X AXIS 40% VARIANCE</a:t>
            </a:r>
          </a:p>
          <a:p>
            <a:r>
              <a:rPr lang="it-IT" dirty="0" smtClean="0"/>
              <a:t> Y AXIS </a:t>
            </a:r>
            <a:r>
              <a:rPr lang="it-IT" dirty="0"/>
              <a:t>21% </a:t>
            </a:r>
            <a:r>
              <a:rPr lang="it-IT" dirty="0" smtClean="0"/>
              <a:t>VARIANCE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78740" y="224644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64288" y="152275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9" y="5958677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68761" y="593260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IAD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1" y="625657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68761" y="6219529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04825" y="5890485"/>
            <a:ext cx="1281557" cy="6423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9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555883"/>
            <a:ext cx="81248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876" y="402649"/>
            <a:ext cx="8229082" cy="86409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err="1" smtClean="0"/>
              <a:t>Principal</a:t>
            </a:r>
            <a:r>
              <a:rPr lang="it-IT" dirty="0" smtClean="0"/>
              <a:t> Component Analysis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6183" y="1528323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Controls</a:t>
            </a:r>
            <a:r>
              <a:rPr lang="it-IT" dirty="0" smtClean="0"/>
              <a:t> VS RAO</a:t>
            </a:r>
          </a:p>
          <a:p>
            <a:r>
              <a:rPr lang="it-IT" dirty="0" smtClean="0"/>
              <a:t> </a:t>
            </a:r>
            <a:r>
              <a:rPr lang="it-IT" dirty="0"/>
              <a:t>X </a:t>
            </a:r>
            <a:r>
              <a:rPr lang="it-IT" dirty="0" smtClean="0"/>
              <a:t>AXIS 55</a:t>
            </a:r>
            <a:r>
              <a:rPr lang="it-IT" dirty="0"/>
              <a:t>% </a:t>
            </a:r>
            <a:r>
              <a:rPr lang="it-IT" dirty="0" smtClean="0"/>
              <a:t>VARIANCE</a:t>
            </a:r>
            <a:endParaRPr lang="it-IT" dirty="0"/>
          </a:p>
          <a:p>
            <a:r>
              <a:rPr lang="it-IT" dirty="0" smtClean="0"/>
              <a:t> Y AXIS </a:t>
            </a:r>
            <a:r>
              <a:rPr lang="it-IT" dirty="0"/>
              <a:t>11 % </a:t>
            </a:r>
            <a:r>
              <a:rPr lang="it-IT" dirty="0" smtClean="0"/>
              <a:t>VARIANCE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99441" y="87151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092280" y="14782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6" y="5877272"/>
            <a:ext cx="333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70660" y="5797443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RAO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1" y="6166775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04402" y="6065029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Controls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07410" y="5759517"/>
            <a:ext cx="1200150" cy="6983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8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IAD</a:t>
            </a:r>
            <a:br>
              <a:rPr lang="it-IT" dirty="0" smtClean="0"/>
            </a:br>
            <a:r>
              <a:rPr lang="it-IT" dirty="0" err="1" smtClean="0"/>
              <a:t>Significance</a:t>
            </a:r>
            <a:r>
              <a:rPr lang="it-IT" dirty="0" smtClean="0"/>
              <a:t> Analysis </a:t>
            </a:r>
            <a:r>
              <a:rPr lang="it-IT" dirty="0" err="1" smtClean="0"/>
              <a:t>Microarray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99043" y="568919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8000"/>
                </a:solidFill>
              </a:rPr>
              <a:t>324 </a:t>
            </a:r>
            <a:r>
              <a:rPr lang="it-IT" sz="3200" dirty="0" smtClean="0">
                <a:solidFill>
                  <a:srgbClr val="008000"/>
                </a:solidFill>
              </a:rPr>
              <a:t>Down-</a:t>
            </a:r>
            <a:r>
              <a:rPr lang="it-IT" sz="3200" dirty="0" err="1" smtClean="0">
                <a:solidFill>
                  <a:srgbClr val="008000"/>
                </a:solidFill>
              </a:rPr>
              <a:t>regulated</a:t>
            </a:r>
            <a:r>
              <a:rPr lang="it-IT" sz="3200" dirty="0" smtClean="0">
                <a:solidFill>
                  <a:srgbClr val="008000"/>
                </a:solidFill>
              </a:rPr>
              <a:t> (5,4%)</a:t>
            </a:r>
            <a:endParaRPr lang="it-IT" sz="3200" dirty="0">
              <a:solidFill>
                <a:srgbClr val="008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9552" y="5104421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55 </a:t>
            </a:r>
            <a:r>
              <a:rPr lang="it-IT" sz="3200" dirty="0" smtClean="0">
                <a:solidFill>
                  <a:srgbClr val="C00000"/>
                </a:solidFill>
              </a:rPr>
              <a:t>Over-</a:t>
            </a:r>
            <a:r>
              <a:rPr lang="it-IT" sz="3200" dirty="0" err="1" smtClean="0">
                <a:solidFill>
                  <a:srgbClr val="C00000"/>
                </a:solidFill>
              </a:rPr>
              <a:t>regulated</a:t>
            </a:r>
            <a:r>
              <a:rPr lang="it-IT" sz="3200" dirty="0" smtClean="0">
                <a:solidFill>
                  <a:srgbClr val="C00000"/>
                </a:solidFill>
              </a:rPr>
              <a:t> (0,9%)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7351" y="4519646"/>
            <a:ext cx="4019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379 </a:t>
            </a:r>
            <a:r>
              <a:rPr lang="it-IT" sz="3200" dirty="0" err="1" smtClean="0"/>
              <a:t>Transcripts</a:t>
            </a:r>
            <a:r>
              <a:rPr lang="it-IT" sz="3200" dirty="0" smtClean="0"/>
              <a:t> (6,3 %)</a:t>
            </a:r>
            <a:endParaRPr lang="it-IT" sz="3200" dirty="0"/>
          </a:p>
        </p:txBody>
      </p:sp>
      <p:pic>
        <p:nvPicPr>
          <p:cNvPr id="13" name="Immagin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72184"/>
            <a:ext cx="4267317" cy="282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tangolo 15"/>
          <p:cNvSpPr/>
          <p:nvPr/>
        </p:nvSpPr>
        <p:spPr>
          <a:xfrm>
            <a:off x="179512" y="224436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952900" y="124252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86599"/>
            <a:ext cx="427209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8724" y="548680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RAO</a:t>
            </a:r>
            <a:br>
              <a:rPr lang="it-IT" dirty="0"/>
            </a:br>
            <a:r>
              <a:rPr lang="it-IT" dirty="0" err="1"/>
              <a:t>Significance</a:t>
            </a:r>
            <a:r>
              <a:rPr lang="it-IT" dirty="0"/>
              <a:t> </a:t>
            </a:r>
            <a:r>
              <a:rPr lang="it-IT" dirty="0" smtClean="0"/>
              <a:t>Analysis </a:t>
            </a:r>
            <a:r>
              <a:rPr lang="it-IT" dirty="0" err="1" smtClean="0"/>
              <a:t>Microarray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1254" y="4650080"/>
            <a:ext cx="460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1763 </a:t>
            </a:r>
            <a:r>
              <a:rPr lang="it-IT" sz="3200" dirty="0" err="1" smtClean="0"/>
              <a:t>Transcripts</a:t>
            </a:r>
            <a:r>
              <a:rPr lang="it-IT" sz="3200" dirty="0" smtClean="0"/>
              <a:t> (29,2%)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5204997"/>
            <a:ext cx="5049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903 </a:t>
            </a:r>
            <a:r>
              <a:rPr lang="it-IT" sz="3200" dirty="0" smtClean="0">
                <a:solidFill>
                  <a:srgbClr val="C00000"/>
                </a:solidFill>
              </a:rPr>
              <a:t>Over-</a:t>
            </a:r>
            <a:r>
              <a:rPr lang="it-IT" sz="3200" dirty="0" err="1" smtClean="0">
                <a:solidFill>
                  <a:srgbClr val="C00000"/>
                </a:solidFill>
              </a:rPr>
              <a:t>regulated</a:t>
            </a:r>
            <a:r>
              <a:rPr lang="it-IT" sz="3200" dirty="0" smtClean="0">
                <a:solidFill>
                  <a:srgbClr val="C00000"/>
                </a:solidFill>
              </a:rPr>
              <a:t> (14,9%)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5789772"/>
            <a:ext cx="517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8000"/>
                </a:solidFill>
              </a:rPr>
              <a:t>860 </a:t>
            </a:r>
            <a:r>
              <a:rPr lang="it-IT" sz="3200" dirty="0" smtClean="0">
                <a:solidFill>
                  <a:srgbClr val="008000"/>
                </a:solidFill>
              </a:rPr>
              <a:t>Down-</a:t>
            </a:r>
            <a:r>
              <a:rPr lang="it-IT" sz="3200" dirty="0" err="1" smtClean="0">
                <a:solidFill>
                  <a:srgbClr val="008000"/>
                </a:solidFill>
              </a:rPr>
              <a:t>regulated</a:t>
            </a:r>
            <a:r>
              <a:rPr lang="it-IT" sz="3200" dirty="0" smtClean="0">
                <a:solidFill>
                  <a:srgbClr val="008000"/>
                </a:solidFill>
              </a:rPr>
              <a:t> (14,3%)</a:t>
            </a:r>
            <a:endParaRPr lang="it-IT" sz="3200" dirty="0">
              <a:solidFill>
                <a:srgbClr val="008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224436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142147" y="152067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30176"/>
            <a:ext cx="7869560" cy="99898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IAD UP-REGULATED</a:t>
            </a:r>
            <a:endParaRPr lang="it-IT" dirty="0"/>
          </a:p>
        </p:txBody>
      </p:sp>
      <p:graphicFrame>
        <p:nvGraphicFramePr>
          <p:cNvPr id="4" name="Segnaposto contenut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40967"/>
              </p:ext>
            </p:extLst>
          </p:nvPr>
        </p:nvGraphicFramePr>
        <p:xfrm>
          <a:off x="0" y="1628800"/>
          <a:ext cx="9141606" cy="445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7602"/>
                <a:gridCol w="2964004"/>
              </a:tblGrid>
              <a:tr h="3744416">
                <a:tc>
                  <a:txBody>
                    <a:bodyPr/>
                    <a:lstStyle/>
                    <a:p>
                      <a:endParaRPr lang="it-IT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KATA2A K(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lysine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acetyltransferase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2A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LENG8 LRC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member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8 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SYNJ1 Synaptojanin1 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TSNEN15 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tRNA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splicing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endonuclease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15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homolog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TRIM23 Tripartite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motif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containing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23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NAT10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N-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acetyltransferase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10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PRPF39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Pre-mRNA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processing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39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homolog</a:t>
                      </a: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1" i="1" dirty="0" smtClean="0">
                          <a:solidFill>
                            <a:schemeClr val="tx1"/>
                          </a:solidFill>
                        </a:rPr>
                        <a:t>Cellular </a:t>
                      </a:r>
                      <a:r>
                        <a:rPr lang="it-IT" sz="2400" b="1" i="1" dirty="0" err="1" smtClean="0">
                          <a:solidFill>
                            <a:schemeClr val="tx1"/>
                          </a:solidFill>
                        </a:rPr>
                        <a:t>metabolism</a:t>
                      </a:r>
                      <a:endParaRPr lang="it-IT" sz="2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7072">
                <a:tc>
                  <a:txBody>
                    <a:bodyPr/>
                    <a:lstStyle/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IL10RA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Interleukin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10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receptor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2000" b="0" baseline="0" dirty="0" err="1" smtClean="0">
                          <a:solidFill>
                            <a:schemeClr val="tx1"/>
                          </a:solidFill>
                        </a:rPr>
                        <a:t>alpha</a:t>
                      </a:r>
                      <a:r>
                        <a:rPr lang="it-IT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i="1" dirty="0" err="1" smtClean="0">
                          <a:solidFill>
                            <a:schemeClr val="tx1"/>
                          </a:solidFill>
                        </a:rPr>
                        <a:t>Regulation</a:t>
                      </a:r>
                      <a:endParaRPr lang="it-IT" sz="24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46" y="2708920"/>
            <a:ext cx="2882900" cy="234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7544" y="106140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38478" y="114966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Discussion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egnaposto contenut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838888"/>
              </p:ext>
            </p:extLst>
          </p:nvPr>
        </p:nvGraphicFramePr>
        <p:xfrm>
          <a:off x="0" y="1504751"/>
          <a:ext cx="9108504" cy="502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8152"/>
                <a:gridCol w="2970352"/>
              </a:tblGrid>
              <a:tr h="3383280">
                <a:tc>
                  <a:txBody>
                    <a:bodyPr/>
                    <a:lstStyle/>
                    <a:p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CCL17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Chemokine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, C-C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motif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ligand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17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ARHGAP27 Rho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GTPase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Activating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Protein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27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ARHGAP15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ARHGAP26 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ARHGAP9  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ARHGAP25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ARHGAP40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ADORA2A Adenosine A2A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Receptor</a:t>
                      </a: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TLR4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Toll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Like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Receptor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43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TGFβ1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Transforming Growth Factor Beta 1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MMP9 Matrix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Metallopeptidase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9</a:t>
                      </a:r>
                    </a:p>
                    <a:p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684120" y="548680"/>
            <a:ext cx="81369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RAO</a:t>
            </a:r>
            <a:r>
              <a:rPr lang="it-IT" dirty="0" smtClean="0"/>
              <a:t>  </a:t>
            </a:r>
            <a:r>
              <a:rPr lang="it-IT" sz="4000" dirty="0" smtClean="0"/>
              <a:t>UP-REGULATED</a:t>
            </a:r>
            <a:endParaRPr lang="it-IT" sz="4000" dirty="0"/>
          </a:p>
        </p:txBody>
      </p:sp>
      <p:pic>
        <p:nvPicPr>
          <p:cNvPr id="2050" name="Picture 2" descr="C:\Users\Elisa\Desktop\SAM rao e iad\adenosina_adora2_proinfiammato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30" y="1815884"/>
            <a:ext cx="6404284" cy="43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2403590" y="-2171848"/>
            <a:ext cx="252028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573156" y="309654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Flogosis</a:t>
            </a:r>
            <a:endParaRPr lang="it-IT" sz="2400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28184" y="5661248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/>
              <a:t>Bronchoconstriction</a:t>
            </a:r>
            <a:endParaRPr lang="it-IT" sz="2400" b="1" i="1" dirty="0"/>
          </a:p>
        </p:txBody>
      </p:sp>
      <p:sp>
        <p:nvSpPr>
          <p:cNvPr id="14" name="Rettangolo 13"/>
          <p:cNvSpPr/>
          <p:nvPr/>
        </p:nvSpPr>
        <p:spPr>
          <a:xfrm>
            <a:off x="411260" y="224436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191325" y="194455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Discussion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4889626"/>
            <a:ext cx="4838119" cy="70788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000" dirty="0"/>
              <a:t>PIK3CG Phosphoinositide-3-Kinase </a:t>
            </a:r>
            <a:r>
              <a:rPr lang="it-IT" sz="2000" dirty="0" err="1"/>
              <a:t>Catalytic</a:t>
            </a:r>
            <a:r>
              <a:rPr lang="it-IT" sz="2000" dirty="0"/>
              <a:t>  </a:t>
            </a:r>
            <a:endParaRPr lang="it-IT" sz="2000" dirty="0" smtClean="0"/>
          </a:p>
          <a:p>
            <a:pPr>
              <a:defRPr/>
            </a:pPr>
            <a:r>
              <a:rPr lang="it-IT" sz="2000" dirty="0" smtClean="0"/>
              <a:t>Gamma </a:t>
            </a:r>
            <a:r>
              <a:rPr lang="it-IT" sz="2000" dirty="0" err="1"/>
              <a:t>Polypeptide</a:t>
            </a:r>
            <a:endParaRPr lang="it-IT" sz="2000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5000489" y="5328896"/>
            <a:ext cx="1224136" cy="563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000489" y="3558206"/>
            <a:ext cx="1572667" cy="1331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65202"/>
              </p:ext>
            </p:extLst>
          </p:nvPr>
        </p:nvGraphicFramePr>
        <p:xfrm>
          <a:off x="221196" y="2260446"/>
          <a:ext cx="8784976" cy="318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183240">
                <a:tc>
                  <a:txBody>
                    <a:bodyPr/>
                    <a:lstStyle/>
                    <a:p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TFPT TCF3 (E2A) fusion partner FOXP3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forkhead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box P3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FAS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TNF Receptor Superfamily, Member 6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 (FC 2,03)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MAPK8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Mitogen-Activated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Protein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Kinase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</a:p>
                    <a:p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CASP 8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Caspase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8,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Apoptosis-Related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Cysteine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Peptidase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5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5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5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5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500" b="1" i="1" baseline="0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endParaRPr lang="it-IT" sz="25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RAO </a:t>
            </a:r>
            <a:br>
              <a:rPr lang="it-IT" dirty="0" smtClean="0"/>
            </a:br>
            <a:r>
              <a:rPr lang="it-IT" dirty="0" smtClean="0"/>
              <a:t>UP-REGULATED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4536" y="6187638"/>
            <a:ext cx="919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“Apoptosis </a:t>
            </a:r>
            <a:r>
              <a:rPr lang="en-US" dirty="0"/>
              <a:t>and Epithelial Injury in the </a:t>
            </a:r>
            <a:r>
              <a:rPr lang="en-US" dirty="0" smtClean="0"/>
              <a:t>Lungs”</a:t>
            </a:r>
            <a:r>
              <a:rPr lang="it-IT" dirty="0" smtClean="0"/>
              <a:t>T. </a:t>
            </a:r>
            <a:r>
              <a:rPr lang="it-IT" dirty="0"/>
              <a:t>R. Martin, </a:t>
            </a:r>
            <a:r>
              <a:rPr lang="it-IT" dirty="0" smtClean="0"/>
              <a:t>N. </a:t>
            </a:r>
            <a:r>
              <a:rPr lang="it-IT" dirty="0" err="1" smtClean="0"/>
              <a:t>Hagimoto</a:t>
            </a:r>
            <a:r>
              <a:rPr lang="it-IT" dirty="0"/>
              <a:t>, </a:t>
            </a:r>
            <a:r>
              <a:rPr lang="it-IT" dirty="0" err="1" smtClean="0"/>
              <a:t>M.Nakamura</a:t>
            </a:r>
            <a:r>
              <a:rPr lang="it-IT" dirty="0"/>
              <a:t>, </a:t>
            </a:r>
            <a:r>
              <a:rPr lang="it-IT" dirty="0" smtClean="0"/>
              <a:t> G. </a:t>
            </a:r>
            <a:r>
              <a:rPr lang="it-IT" dirty="0" err="1" smtClean="0"/>
              <a:t>Matute</a:t>
            </a:r>
            <a:r>
              <a:rPr lang="it-IT" dirty="0" smtClean="0"/>
              <a:t>-Bello, </a:t>
            </a:r>
            <a:r>
              <a:rPr lang="en-US" dirty="0" smtClean="0"/>
              <a:t>PROCEEDINGS </a:t>
            </a:r>
            <a:r>
              <a:rPr lang="en-US" dirty="0"/>
              <a:t>OF THE AMERICAN THORACIC </a:t>
            </a:r>
            <a:r>
              <a:rPr lang="en-US" dirty="0" smtClean="0"/>
              <a:t>SOCIETY, </a:t>
            </a:r>
            <a:r>
              <a:rPr lang="en-US" dirty="0"/>
              <a:t>VOL 2 </a:t>
            </a:r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56176" y="3497557"/>
            <a:ext cx="144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err="1" smtClean="0"/>
              <a:t>Apoptosis</a:t>
            </a:r>
            <a:endParaRPr lang="it-IT" sz="24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77" y="692696"/>
            <a:ext cx="3103413" cy="550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37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19076"/>
              </p:ext>
            </p:extLst>
          </p:nvPr>
        </p:nvGraphicFramePr>
        <p:xfrm>
          <a:off x="179512" y="2102566"/>
          <a:ext cx="8712968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010"/>
                <a:gridCol w="3998958"/>
              </a:tblGrid>
              <a:tr h="295232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MMP1 Matrix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metallopeptidase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MBP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Myelin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basic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protein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HIF1AN  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Hypoxia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Inducible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1,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alpha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subunit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inhibitor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VEGF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endothelial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growth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CREBBP CREB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Binding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protein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t-IT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it-IT" sz="2400" i="1" dirty="0" err="1" smtClean="0">
                          <a:solidFill>
                            <a:schemeClr val="tx1"/>
                          </a:solidFill>
                        </a:rPr>
                        <a:t>Hypoxia</a:t>
                      </a:r>
                      <a:endParaRPr lang="it-IT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RAO </a:t>
            </a:r>
            <a:br>
              <a:rPr lang="it-IT" dirty="0" smtClean="0"/>
            </a:br>
            <a:r>
              <a:rPr lang="it-IT" dirty="0" smtClean="0"/>
              <a:t>UP-REGULATED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/>
          <a:stretch/>
        </p:blipFill>
        <p:spPr bwMode="auto">
          <a:xfrm>
            <a:off x="1025019" y="7173"/>
            <a:ext cx="7116077" cy="69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3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03" y="2708920"/>
            <a:ext cx="485916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609600" y="69269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7600" dirty="0" smtClean="0"/>
              <a:t>DOWN-REGULATED IAD &amp; RAO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5" name="Freccia in giù 14"/>
          <p:cNvSpPr/>
          <p:nvPr/>
        </p:nvSpPr>
        <p:spPr>
          <a:xfrm rot="10800000">
            <a:off x="4497075" y="4338367"/>
            <a:ext cx="24231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23528" y="368660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236296" y="226087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51103" y="2247255"/>
            <a:ext cx="242958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/>
              <a:t>    IAD</a:t>
            </a:r>
            <a:endParaRPr lang="it-IT" sz="3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80687" y="2247255"/>
            <a:ext cx="24295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       RAO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27182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INTRODUCTION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IAD (</a:t>
            </a:r>
            <a:r>
              <a:rPr lang="it-IT" dirty="0" err="1" smtClean="0"/>
              <a:t>Inflammatory</a:t>
            </a:r>
            <a:r>
              <a:rPr lang="it-IT" dirty="0" smtClean="0"/>
              <a:t> </a:t>
            </a:r>
            <a:r>
              <a:rPr lang="it-IT" dirty="0" err="1" smtClean="0"/>
              <a:t>Airways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)				Acute </a:t>
            </a:r>
            <a:r>
              <a:rPr lang="it-IT" dirty="0" err="1" smtClean="0"/>
              <a:t>flogosis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		</a:t>
            </a:r>
            <a:r>
              <a:rPr lang="it-IT" dirty="0" err="1" smtClean="0"/>
              <a:t>Neutrophilic</a:t>
            </a:r>
            <a:r>
              <a:rPr lang="it-IT" dirty="0" smtClean="0"/>
              <a:t> infiltrate</a:t>
            </a:r>
          </a:p>
          <a:p>
            <a:pPr marL="0" indent="0">
              <a:buNone/>
            </a:pPr>
            <a:r>
              <a:rPr lang="it-IT" dirty="0" smtClean="0"/>
              <a:t>		</a:t>
            </a:r>
            <a:r>
              <a:rPr lang="it-IT" dirty="0" err="1" smtClean="0"/>
              <a:t>Mast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infiltrate</a:t>
            </a:r>
          </a:p>
          <a:p>
            <a:pPr marL="0" indent="0">
              <a:buNone/>
            </a:pPr>
            <a:r>
              <a:rPr lang="it-IT" dirty="0" smtClean="0"/>
              <a:t>		6-8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RAO (</a:t>
            </a:r>
            <a:r>
              <a:rPr lang="it-IT" dirty="0" err="1" smtClean="0"/>
              <a:t>Recurrent</a:t>
            </a:r>
            <a:r>
              <a:rPr lang="it-IT" dirty="0" smtClean="0"/>
              <a:t> </a:t>
            </a:r>
            <a:r>
              <a:rPr lang="it-IT" dirty="0" err="1" smtClean="0"/>
              <a:t>Airways</a:t>
            </a:r>
            <a:r>
              <a:rPr lang="it-IT" dirty="0" smtClean="0"/>
              <a:t> </a:t>
            </a:r>
            <a:r>
              <a:rPr lang="it-IT" dirty="0" err="1" smtClean="0"/>
              <a:t>Obstruction</a:t>
            </a:r>
            <a:r>
              <a:rPr lang="it-IT" dirty="0" smtClean="0"/>
              <a:t>)				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flogosis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	</a:t>
            </a:r>
            <a:r>
              <a:rPr lang="it-IT" dirty="0" err="1"/>
              <a:t>Neutrophilic</a:t>
            </a:r>
            <a:r>
              <a:rPr lang="it-IT" dirty="0"/>
              <a:t> infiltrate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/>
              <a:t>12-15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60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81927"/>
              </p:ext>
            </p:extLst>
          </p:nvPr>
        </p:nvGraphicFramePr>
        <p:xfrm>
          <a:off x="86916" y="836712"/>
          <a:ext cx="9027104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690"/>
                <a:gridCol w="3143414"/>
              </a:tblGrid>
              <a:tr h="40324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RSPH9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Radial Spoke Head 9 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IFT57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Intraflagellar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0" dirty="0" err="1" smtClean="0">
                          <a:solidFill>
                            <a:schemeClr val="tx1"/>
                          </a:solidFill>
                        </a:rPr>
                        <a:t>Transport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 57, 74, 27, 871, 88, 20, 52, 122, 140, 80, 172 </a:t>
                      </a:r>
                    </a:p>
                    <a:p>
                      <a:pPr marL="0" indent="0">
                        <a:buNone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NEK3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Never in Mitosis Gene Related Kinase 3, 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4, 11 </a:t>
                      </a:r>
                    </a:p>
                    <a:p>
                      <a:pPr marL="0" indent="0">
                        <a:buNone/>
                      </a:pPr>
                      <a:endParaRPr lang="it-IT" sz="2000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endParaRPr lang="it-IT" sz="2000" dirty="0" smtClean="0"/>
                    </a:p>
                    <a:p>
                      <a:endParaRPr lang="it-IT" sz="2000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59462" y="2057201"/>
            <a:ext cx="2977034" cy="262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059462" y="999119"/>
            <a:ext cx="287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Muco-</a:t>
            </a:r>
            <a:r>
              <a:rPr lang="it-IT" sz="2400" b="1" i="1" dirty="0" err="1" smtClean="0"/>
              <a:t>ciliary</a:t>
            </a:r>
            <a:r>
              <a:rPr lang="it-IT" sz="2400" b="1" i="1" dirty="0" smtClean="0"/>
              <a:t> Clearance </a:t>
            </a:r>
            <a:r>
              <a:rPr lang="it-IT" sz="2400" b="1" i="1" dirty="0" err="1" smtClean="0"/>
              <a:t>Reduction</a:t>
            </a:r>
            <a:endParaRPr lang="it-IT" sz="2400" b="1" i="1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28782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DOWN-REGULATED IAD &amp; RAO</a:t>
            </a:r>
            <a:br>
              <a:rPr lang="it-IT" sz="3200" dirty="0" smtClean="0"/>
            </a:br>
            <a:endParaRPr lang="it-IT" sz="3200" dirty="0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8474"/>
              </p:ext>
            </p:extLst>
          </p:nvPr>
        </p:nvGraphicFramePr>
        <p:xfrm>
          <a:off x="95547" y="4880602"/>
          <a:ext cx="9033463" cy="185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538"/>
                <a:gridCol w="3162925"/>
              </a:tblGrid>
              <a:tr h="697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 smtClean="0">
                          <a:solidFill>
                            <a:schemeClr val="tx1"/>
                          </a:solidFill>
                        </a:rPr>
                        <a:t>SERPINA 1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Serpin Peptidase Inhibitor, Clade A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i="1" dirty="0" err="1" smtClean="0">
                          <a:solidFill>
                            <a:schemeClr val="tx1"/>
                          </a:solidFill>
                        </a:rPr>
                        <a:t>Extracellular</a:t>
                      </a:r>
                      <a:r>
                        <a:rPr lang="it-IT" sz="2400" b="1" i="1" dirty="0" smtClean="0">
                          <a:solidFill>
                            <a:schemeClr val="tx1"/>
                          </a:solidFill>
                        </a:rPr>
                        <a:t> Matrix</a:t>
                      </a:r>
                      <a:r>
                        <a:rPr lang="it-IT" sz="2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400" b="1" i="1" baseline="0" dirty="0" err="1" smtClean="0">
                          <a:solidFill>
                            <a:schemeClr val="tx1"/>
                          </a:solidFill>
                        </a:rPr>
                        <a:t>Remodelling</a:t>
                      </a:r>
                      <a:endParaRPr lang="it-IT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4017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IGHG4 </a:t>
                      </a:r>
                      <a:r>
                        <a:rPr lang="en-US" sz="2000" dirty="0" smtClean="0"/>
                        <a:t>Immunoglobulin Heavy Constant Gamma 4 </a:t>
                      </a:r>
                      <a:r>
                        <a:rPr lang="it-IT" sz="2000" dirty="0" smtClean="0"/>
                        <a:t> </a:t>
                      </a:r>
                    </a:p>
                    <a:p>
                      <a:r>
                        <a:rPr lang="it-IT" sz="2000" dirty="0" smtClean="0"/>
                        <a:t>IGLC1  </a:t>
                      </a:r>
                      <a:r>
                        <a:rPr lang="it-IT" sz="2000" dirty="0" err="1" smtClean="0"/>
                        <a:t>Immunoglobulin</a:t>
                      </a:r>
                      <a:r>
                        <a:rPr lang="it-IT" sz="2000" dirty="0" smtClean="0"/>
                        <a:t> Lambda </a:t>
                      </a:r>
                      <a:r>
                        <a:rPr lang="it-IT" sz="2000" dirty="0" err="1" smtClean="0"/>
                        <a:t>Constant</a:t>
                      </a:r>
                      <a:r>
                        <a:rPr lang="it-IT" sz="2000" dirty="0" smtClean="0"/>
                        <a:t>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dirty="0" err="1" smtClean="0"/>
                        <a:t>Antibodies</a:t>
                      </a:r>
                      <a:r>
                        <a:rPr lang="it-IT" sz="2400" b="1" i="1" dirty="0" smtClean="0"/>
                        <a:t> Release </a:t>
                      </a:r>
                      <a:r>
                        <a:rPr lang="it-IT" sz="2400" b="1" i="1" dirty="0" err="1" smtClean="0"/>
                        <a:t>Reduction</a:t>
                      </a:r>
                      <a:endParaRPr lang="it-IT" sz="2400" b="1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3273717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IRAK3 interleukin-1 </a:t>
            </a:r>
            <a:r>
              <a:rPr lang="it-IT" sz="3200" dirty="0" err="1"/>
              <a:t>receptor-associated</a:t>
            </a:r>
            <a:r>
              <a:rPr lang="it-IT" sz="3200" dirty="0"/>
              <a:t> </a:t>
            </a:r>
            <a:r>
              <a:rPr lang="it-IT" sz="3200" dirty="0" err="1"/>
              <a:t>kinase</a:t>
            </a:r>
            <a:r>
              <a:rPr lang="it-IT" sz="3200" dirty="0"/>
              <a:t> </a:t>
            </a:r>
            <a:r>
              <a:rPr lang="it-IT" sz="3200" dirty="0" smtClean="0"/>
              <a:t>3 (FC 3,09)             </a:t>
            </a:r>
            <a:endParaRPr lang="it-IT" sz="32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Comparative Analysis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55576" y="4437112"/>
            <a:ext cx="792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i="1" dirty="0" err="1" smtClean="0"/>
              <a:t>Pathway</a:t>
            </a:r>
            <a:r>
              <a:rPr lang="it-IT" sz="3600" i="1" dirty="0" smtClean="0"/>
              <a:t> </a:t>
            </a:r>
            <a:r>
              <a:rPr lang="it-IT" sz="3600" dirty="0" err="1" smtClean="0"/>
              <a:t>bronchitis</a:t>
            </a:r>
            <a:r>
              <a:rPr lang="it-IT" sz="3600" dirty="0" smtClean="0"/>
              <a:t>, bronchiectasia, </a:t>
            </a:r>
            <a:r>
              <a:rPr lang="it-IT" sz="3600" dirty="0" err="1" smtClean="0"/>
              <a:t>enphysema</a:t>
            </a:r>
            <a:r>
              <a:rPr lang="it-IT" sz="3600" dirty="0" smtClean="0"/>
              <a:t>, </a:t>
            </a:r>
            <a:r>
              <a:rPr lang="it-IT" sz="3600" dirty="0" err="1" smtClean="0"/>
              <a:t>asthma</a:t>
            </a:r>
            <a:r>
              <a:rPr lang="it-IT" sz="3600" dirty="0" smtClean="0"/>
              <a:t>, COPD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5" y="299803"/>
            <a:ext cx="989721" cy="111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9804"/>
            <a:ext cx="794937" cy="11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24875" y="2361737"/>
            <a:ext cx="6700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/>
              <a:t>Differentially</a:t>
            </a:r>
            <a:r>
              <a:rPr lang="it-IT" sz="3600" dirty="0" smtClean="0"/>
              <a:t> </a:t>
            </a:r>
            <a:r>
              <a:rPr lang="it-IT" sz="3600" dirty="0" err="1" smtClean="0"/>
              <a:t>expressed</a:t>
            </a:r>
            <a:r>
              <a:rPr lang="it-IT" sz="3600" dirty="0" smtClean="0"/>
              <a:t> RAO </a:t>
            </a:r>
            <a:r>
              <a:rPr lang="it-IT" sz="3600" dirty="0" err="1" smtClean="0"/>
              <a:t>genes</a:t>
            </a:r>
            <a:endParaRPr lang="it-IT" sz="3600" dirty="0"/>
          </a:p>
        </p:txBody>
      </p:sp>
      <p:sp>
        <p:nvSpPr>
          <p:cNvPr id="7" name="Freccia bidirezionale verticale 6"/>
          <p:cNvSpPr/>
          <p:nvPr/>
        </p:nvSpPr>
        <p:spPr>
          <a:xfrm>
            <a:off x="4486845" y="3134783"/>
            <a:ext cx="242316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29072" y="548680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SUMMARIZING…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87688" y="3789257"/>
            <a:ext cx="33123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dirty="0" smtClean="0"/>
              <a:t>PATHOGENESIS</a:t>
            </a:r>
            <a:endParaRPr lang="it-IT" sz="38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541143" y="3169935"/>
            <a:ext cx="0" cy="391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contenuto 2"/>
          <p:cNvSpPr txBox="1">
            <a:spLocks/>
          </p:cNvSpPr>
          <p:nvPr/>
        </p:nvSpPr>
        <p:spPr>
          <a:xfrm>
            <a:off x="2568240" y="1728541"/>
            <a:ext cx="4042792" cy="100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800" dirty="0" smtClean="0"/>
          </a:p>
          <a:p>
            <a:pPr marL="0" indent="0" algn="ctr">
              <a:buFont typeface="Arial" pitchFamily="34" charset="0"/>
              <a:buNone/>
            </a:pPr>
            <a:r>
              <a:rPr lang="it-IT" sz="3800" dirty="0" smtClean="0"/>
              <a:t>DNA MICROARRAY</a:t>
            </a:r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35129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072" y="548680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SUMMARIZING…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3354" y="1916832"/>
            <a:ext cx="85783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 err="1" smtClean="0"/>
              <a:t>Reduced</a:t>
            </a:r>
            <a:r>
              <a:rPr lang="it-IT" sz="3800" dirty="0" smtClean="0"/>
              <a:t> muco-</a:t>
            </a:r>
            <a:r>
              <a:rPr lang="it-IT" sz="3800" dirty="0" err="1" smtClean="0"/>
              <a:t>ciliary</a:t>
            </a:r>
            <a:r>
              <a:rPr lang="it-IT" sz="3800" dirty="0" smtClean="0"/>
              <a:t> clearance vs </a:t>
            </a:r>
            <a:r>
              <a:rPr lang="it-IT" sz="3800" dirty="0" err="1" smtClean="0"/>
              <a:t>mucus</a:t>
            </a:r>
            <a:r>
              <a:rPr lang="it-IT" sz="3800" dirty="0" smtClean="0"/>
              <a:t> </a:t>
            </a:r>
            <a:r>
              <a:rPr lang="it-IT" sz="3800" dirty="0" err="1" smtClean="0"/>
              <a:t>hypersecretion</a:t>
            </a:r>
            <a:r>
              <a:rPr lang="it-IT" sz="3800" dirty="0" smtClean="0"/>
              <a:t> (IAD and RAO)</a:t>
            </a:r>
          </a:p>
          <a:p>
            <a:endParaRPr lang="it-IT" sz="3800" dirty="0" smtClean="0"/>
          </a:p>
          <a:p>
            <a:endParaRPr lang="it-IT" sz="1000" dirty="0" smtClean="0"/>
          </a:p>
          <a:p>
            <a:r>
              <a:rPr lang="it-IT" sz="3800" dirty="0" err="1" smtClean="0"/>
              <a:t>Extracellular</a:t>
            </a:r>
            <a:r>
              <a:rPr lang="it-IT" sz="3800" dirty="0" smtClean="0"/>
              <a:t> </a:t>
            </a:r>
            <a:r>
              <a:rPr lang="it-IT" sz="3800" dirty="0" err="1" smtClean="0"/>
              <a:t>matrix</a:t>
            </a:r>
            <a:r>
              <a:rPr lang="it-IT" sz="3800" dirty="0" smtClean="0"/>
              <a:t> </a:t>
            </a:r>
            <a:r>
              <a:rPr lang="it-IT" sz="3800" dirty="0" err="1" smtClean="0"/>
              <a:t>remodelling</a:t>
            </a:r>
            <a:r>
              <a:rPr lang="it-IT" sz="3800" dirty="0" smtClean="0"/>
              <a:t>/</a:t>
            </a:r>
          </a:p>
          <a:p>
            <a:r>
              <a:rPr lang="it-IT" sz="3800" dirty="0" err="1" smtClean="0"/>
              <a:t>Bronchoconstriction</a:t>
            </a:r>
            <a:r>
              <a:rPr lang="it-IT" sz="3800" dirty="0" smtClean="0"/>
              <a:t> (IAD and RAO)</a:t>
            </a:r>
          </a:p>
          <a:p>
            <a:endParaRPr lang="it-IT" sz="3800" dirty="0" smtClean="0"/>
          </a:p>
          <a:p>
            <a:endParaRPr lang="it-IT" sz="1000" dirty="0"/>
          </a:p>
          <a:p>
            <a:r>
              <a:rPr lang="it-IT" sz="3800" dirty="0" err="1" smtClean="0"/>
              <a:t>Hypoxia</a:t>
            </a:r>
            <a:r>
              <a:rPr lang="it-IT" sz="3800" dirty="0" smtClean="0"/>
              <a:t> </a:t>
            </a:r>
            <a:r>
              <a:rPr lang="it-IT" sz="3800" dirty="0" err="1" smtClean="0"/>
              <a:t>markers</a:t>
            </a:r>
            <a:r>
              <a:rPr lang="it-IT" sz="3800" dirty="0" smtClean="0"/>
              <a:t>  (RAO)</a:t>
            </a:r>
          </a:p>
        </p:txBody>
      </p:sp>
    </p:spTree>
    <p:extLst>
      <p:ext uri="{BB962C8B-B14F-4D97-AF65-F5344CB8AC3E}">
        <p14:creationId xmlns:p14="http://schemas.microsoft.com/office/powerpoint/2010/main" val="11644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88019" y="4901593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dirty="0" smtClean="0"/>
              <a:t>CLINICAL SIGNS</a:t>
            </a:r>
            <a:endParaRPr lang="it-IT" sz="3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25874" y="4933066"/>
            <a:ext cx="34002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800" dirty="0" smtClean="0"/>
              <a:t>ANIMAL MODEL</a:t>
            </a:r>
            <a:endParaRPr lang="it-IT" sz="3800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275856" y="4215624"/>
            <a:ext cx="551036" cy="513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110460" y="4253751"/>
            <a:ext cx="504056" cy="475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4143895" y="5226840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174231" y="5372872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463367" y="2449924"/>
            <a:ext cx="0" cy="3419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2"/>
          <p:cNvSpPr txBox="1">
            <a:spLocks/>
          </p:cNvSpPr>
          <p:nvPr/>
        </p:nvSpPr>
        <p:spPr>
          <a:xfrm>
            <a:off x="2463985" y="2755718"/>
            <a:ext cx="4042792" cy="84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4400" b="1" dirty="0" smtClean="0"/>
              <a:t>DNA MICROARRAY</a:t>
            </a:r>
            <a:endParaRPr lang="it-IT" sz="4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67543" y="571327"/>
            <a:ext cx="820891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…PROSPECTIVES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104495" y="1772816"/>
            <a:ext cx="44212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800" dirty="0" smtClean="0"/>
              <a:t>PROTEIC EXPRESSION</a:t>
            </a:r>
            <a:endParaRPr lang="it-IT" sz="3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28182" y="5532535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PIK3CG</a:t>
            </a:r>
          </a:p>
          <a:p>
            <a:r>
              <a:rPr lang="it-IT" dirty="0" smtClean="0"/>
              <a:t>CCR7</a:t>
            </a:r>
            <a:endParaRPr lang="it-IT" dirty="0"/>
          </a:p>
          <a:p>
            <a:r>
              <a:rPr lang="it-IT" dirty="0" smtClean="0"/>
              <a:t>ADORA2A</a:t>
            </a:r>
          </a:p>
          <a:p>
            <a:r>
              <a:rPr lang="it-IT" dirty="0" smtClean="0"/>
              <a:t>IL2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7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build="p"/>
      <p:bldP spid="15" grpId="1" build="p"/>
      <p:bldP spid="16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Elisa\Desktop\PROGETTO DOTTORATO\h1f1_crebbp_ipossia_file\HIF1Alpha_Pathway_6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-31775"/>
            <a:ext cx="3193454" cy="370534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80" y="5157192"/>
            <a:ext cx="2095501" cy="1700808"/>
          </a:xfrm>
          <a:prstGeom prst="rect">
            <a:avLst/>
          </a:prstGeom>
        </p:spPr>
      </p:pic>
      <p:pic>
        <p:nvPicPr>
          <p:cNvPr id="2061" name="Picture 13" descr="http://t2.gstatic.com/images?q=tbn:ANd9GcQ9Q4FUCIzm3G2bLfCtGLHKO3hBB3FcvTf8qfNJyEXwhzRsC2Q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80" y="-31775"/>
            <a:ext cx="1852166" cy="17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image_2008y03m05d_07h54m41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4004303"/>
            <a:ext cx="3851919" cy="2889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9" descr="endo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19" y="-31775"/>
            <a:ext cx="4127481" cy="4066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983"/>
            <a:ext cx="3265535" cy="31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Elisa\Desktop\PROGETTO DOTTORATO\h1f1_crebbp_ipossia_file\HIF1Alpha_Pathway_6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" y="20636"/>
            <a:ext cx="3193454" cy="370534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http://t2.gstatic.com/images?q=tbn:ANd9GcQfBaJQWCNvzmvLS61jPaC7sqS5zINj9kWEIOVrEHgmziklm12s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838200"/>
            <a:ext cx="2000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Public\Pictures\Sample Pictures\cavalli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93" y="1305237"/>
            <a:ext cx="57531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03779" y="1519366"/>
            <a:ext cx="617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THANK YOU</a:t>
            </a:r>
            <a:endParaRPr lang="it-IT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1" descr="http://t2.gstatic.com/images?q=tbn:ANd9GcQ9Q4FUCIzm3G2bLfCtGLHKO3hBB3FcvTf8qfNJyEXwhzRsC2QU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011930" y="6302168"/>
            <a:ext cx="192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TO MY DAD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1583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IMPORTANCE IN EQUINE VETERINARY PRACTICE…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err="1" smtClean="0"/>
              <a:t>Poor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pathogenesis</a:t>
            </a:r>
            <a:endParaRPr lang="it-IT" dirty="0"/>
          </a:p>
          <a:p>
            <a:r>
              <a:rPr lang="it-IT" dirty="0" smtClean="0"/>
              <a:t>Limited </a:t>
            </a:r>
            <a:r>
              <a:rPr lang="it-IT" dirty="0" err="1" smtClean="0"/>
              <a:t>pharmacological</a:t>
            </a:r>
            <a:r>
              <a:rPr lang="it-IT" dirty="0" smtClean="0"/>
              <a:t> success </a:t>
            </a:r>
          </a:p>
          <a:p>
            <a:r>
              <a:rPr lang="it-IT" dirty="0" err="1" smtClean="0"/>
              <a:t>Extending</a:t>
            </a:r>
            <a:r>
              <a:rPr lang="it-IT" dirty="0" smtClean="0"/>
              <a:t> time to go back to sport </a:t>
            </a:r>
            <a:r>
              <a:rPr lang="it-IT" dirty="0" err="1" smtClean="0"/>
              <a:t>activities</a:t>
            </a:r>
            <a:r>
              <a:rPr lang="it-IT" dirty="0" smtClean="0"/>
              <a:t> in IAD-</a:t>
            </a:r>
            <a:r>
              <a:rPr lang="it-IT" dirty="0" err="1" smtClean="0"/>
              <a:t>horses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Poor</a:t>
            </a:r>
            <a:r>
              <a:rPr lang="it-IT" dirty="0" smtClean="0"/>
              <a:t> life </a:t>
            </a:r>
            <a:r>
              <a:rPr lang="it-IT" dirty="0" err="1" smtClean="0"/>
              <a:t>quality</a:t>
            </a:r>
            <a:r>
              <a:rPr lang="it-IT" dirty="0" smtClean="0"/>
              <a:t> in RAO </a:t>
            </a:r>
            <a:r>
              <a:rPr lang="it-IT" dirty="0" err="1" smtClean="0"/>
              <a:t>patients</a:t>
            </a:r>
            <a:endParaRPr lang="it-IT" dirty="0" smtClean="0"/>
          </a:p>
          <a:p>
            <a:r>
              <a:rPr lang="it-IT" dirty="0" err="1" smtClean="0"/>
              <a:t>Huge</a:t>
            </a:r>
            <a:r>
              <a:rPr lang="it-IT" dirty="0" smtClean="0"/>
              <a:t> 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losses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4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AIM OF THE STUDY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IMMUNO-RELATED GENE EXPRESSION IN THE BRONCHO-ALVEOLAR LAVAGE FLUID IN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   </a:t>
            </a:r>
            <a:r>
              <a:rPr lang="it-IT" dirty="0"/>
              <a:t> IAD</a:t>
            </a:r>
            <a:r>
              <a:rPr lang="it-IT" dirty="0" smtClean="0"/>
              <a:t>	  </a:t>
            </a:r>
            <a:r>
              <a:rPr lang="it-IT" dirty="0"/>
              <a:t>	</a:t>
            </a:r>
            <a:r>
              <a:rPr lang="it-IT" dirty="0" smtClean="0"/>
              <a:t>                 	    RAO  </a:t>
            </a:r>
          </a:p>
          <a:p>
            <a:pPr marL="0" indent="0" algn="ctr">
              <a:buNone/>
            </a:pPr>
            <a:r>
              <a:rPr lang="it-IT" dirty="0" smtClean="0"/>
              <a:t>             	</a:t>
            </a:r>
          </a:p>
          <a:p>
            <a:pPr marL="0" indent="0" algn="ctr">
              <a:buNone/>
            </a:pPr>
            <a:r>
              <a:rPr lang="it-IT" dirty="0" smtClean="0"/>
              <a:t>HORSES</a:t>
            </a:r>
          </a:p>
        </p:txBody>
      </p:sp>
    </p:spTree>
    <p:extLst>
      <p:ext uri="{BB962C8B-B14F-4D97-AF65-F5344CB8AC3E}">
        <p14:creationId xmlns:p14="http://schemas.microsoft.com/office/powerpoint/2010/main" val="33372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888" y="344010"/>
            <a:ext cx="8856984" cy="648072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FIRST RESEARCH 	 	</a:t>
            </a:r>
            <a:r>
              <a:rPr lang="it-IT" sz="3300" dirty="0" smtClean="0"/>
              <a:t>13 </a:t>
            </a:r>
            <a:r>
              <a:rPr lang="it-IT" sz="3300" dirty="0" err="1"/>
              <a:t>H</a:t>
            </a:r>
            <a:r>
              <a:rPr lang="it-IT" sz="3300" dirty="0" err="1" smtClean="0"/>
              <a:t>orses</a:t>
            </a:r>
            <a:r>
              <a:rPr lang="it-IT" sz="3300" dirty="0" smtClean="0"/>
              <a:t> </a:t>
            </a:r>
          </a:p>
          <a:p>
            <a:pPr marL="4572000" lvl="8" indent="0">
              <a:buSzPct val="50000"/>
              <a:buFont typeface="Wingdings" pitchFamily="2" charset="2"/>
              <a:buChar char="ü"/>
            </a:pPr>
            <a:r>
              <a:rPr lang="it-IT" sz="3300" dirty="0" smtClean="0"/>
              <a:t> 7 </a:t>
            </a:r>
            <a:r>
              <a:rPr lang="it-IT" sz="3300" dirty="0" err="1" smtClean="0"/>
              <a:t>Controls</a:t>
            </a:r>
            <a:endParaRPr lang="it-IT" sz="3300" dirty="0" smtClean="0"/>
          </a:p>
          <a:p>
            <a:pPr marL="4572000" lvl="8" indent="0">
              <a:buSzPct val="50000"/>
              <a:buFont typeface="Wingdings" pitchFamily="2" charset="2"/>
              <a:buChar char="ü"/>
            </a:pPr>
            <a:r>
              <a:rPr lang="it-IT" sz="3300" dirty="0" smtClean="0"/>
              <a:t> 6 RAO  (T0 e T1)</a:t>
            </a:r>
          </a:p>
          <a:p>
            <a:pPr marL="4835525" lvl="8" indent="-263525">
              <a:buSzPct val="50000"/>
              <a:buFont typeface="Wingdings" pitchFamily="2" charset="2"/>
              <a:buChar char="ü"/>
            </a:pPr>
            <a:r>
              <a:rPr lang="it-IT" sz="3300" dirty="0" err="1" smtClean="0"/>
              <a:t>any</a:t>
            </a:r>
            <a:r>
              <a:rPr lang="it-IT" sz="3300" dirty="0" smtClean="0"/>
              <a:t> </a:t>
            </a:r>
            <a:r>
              <a:rPr lang="it-IT" sz="3300" dirty="0" err="1" smtClean="0"/>
              <a:t>pharmacological</a:t>
            </a:r>
            <a:r>
              <a:rPr lang="it-IT" sz="3300" dirty="0" smtClean="0"/>
              <a:t> treatment</a:t>
            </a:r>
          </a:p>
          <a:p>
            <a:pPr marL="3200400" lvl="7" indent="0">
              <a:buSzPct val="50000"/>
              <a:buNone/>
            </a:pPr>
            <a:r>
              <a:rPr lang="it-IT" sz="3300" dirty="0" smtClean="0"/>
              <a:t>     		Real time RT-PCR 10 			</a:t>
            </a:r>
            <a:r>
              <a:rPr lang="it-IT" sz="3300" dirty="0" err="1" smtClean="0"/>
              <a:t>immuno-related</a:t>
            </a:r>
            <a:r>
              <a:rPr lang="it-IT" sz="3300" dirty="0" smtClean="0"/>
              <a:t> </a:t>
            </a:r>
            <a:r>
              <a:rPr lang="it-IT" sz="3300" dirty="0" err="1" smtClean="0"/>
              <a:t>genes</a:t>
            </a:r>
            <a:endParaRPr lang="it-IT" sz="3300" dirty="0" smtClean="0"/>
          </a:p>
          <a:p>
            <a:pPr marL="3200400" lvl="7" indent="0">
              <a:buSzPct val="50000"/>
              <a:buNone/>
            </a:pPr>
            <a:endParaRPr lang="it-IT" sz="3300" dirty="0" smtClean="0"/>
          </a:p>
          <a:p>
            <a:pPr marL="457200" lvl="7" indent="-457200">
              <a:buSzPct val="100000"/>
            </a:pPr>
            <a:r>
              <a:rPr lang="it-IT" sz="3300" dirty="0" smtClean="0"/>
              <a:t>SECOND RESEARCH		54 </a:t>
            </a:r>
            <a:r>
              <a:rPr lang="it-IT" sz="3300" dirty="0" err="1" smtClean="0"/>
              <a:t>Horses</a:t>
            </a:r>
            <a:endParaRPr lang="it-IT" sz="3300" dirty="0" smtClean="0"/>
          </a:p>
          <a:p>
            <a:pPr marL="4572000" lvl="7" indent="0">
              <a:buSzPct val="50000"/>
              <a:buFont typeface="Wingdings" pitchFamily="2" charset="2"/>
              <a:buChar char="ü"/>
            </a:pPr>
            <a:r>
              <a:rPr lang="it-IT" sz="3300" dirty="0" smtClean="0"/>
              <a:t> 8 </a:t>
            </a:r>
            <a:r>
              <a:rPr lang="it-IT" sz="3300" dirty="0" err="1" smtClean="0"/>
              <a:t>Controls</a:t>
            </a:r>
            <a:endParaRPr lang="it-IT" sz="3300" dirty="0" smtClean="0"/>
          </a:p>
          <a:p>
            <a:pPr marL="4572000" lvl="7" indent="0">
              <a:buSzPct val="50000"/>
              <a:buFont typeface="Wingdings" pitchFamily="2" charset="2"/>
              <a:buChar char="ü"/>
            </a:pPr>
            <a:r>
              <a:rPr lang="it-IT" sz="3300" dirty="0" smtClean="0"/>
              <a:t> 20 IAD  </a:t>
            </a:r>
          </a:p>
          <a:p>
            <a:pPr marL="4572000" lvl="7" indent="0">
              <a:buSzPct val="50000"/>
              <a:buFont typeface="Wingdings" pitchFamily="2" charset="2"/>
              <a:buChar char="ü"/>
            </a:pPr>
            <a:r>
              <a:rPr lang="it-IT" sz="3300" dirty="0" smtClean="0"/>
              <a:t> 26 RAO </a:t>
            </a:r>
          </a:p>
          <a:p>
            <a:pPr marL="457200" lvl="8" indent="0">
              <a:buSzPct val="100000"/>
              <a:buNone/>
            </a:pPr>
            <a:r>
              <a:rPr lang="it-IT" sz="3300" dirty="0" smtClean="0"/>
              <a:t>					DNA-</a:t>
            </a:r>
            <a:r>
              <a:rPr lang="it-IT" sz="3300" dirty="0" err="1" smtClean="0"/>
              <a:t>Microarray</a:t>
            </a:r>
            <a:endParaRPr lang="it-IT" sz="3300" dirty="0" smtClean="0"/>
          </a:p>
        </p:txBody>
      </p:sp>
      <p:cxnSp>
        <p:nvCxnSpPr>
          <p:cNvPr id="5" name="Connettore 2 4"/>
          <p:cNvCxnSpPr/>
          <p:nvPr/>
        </p:nvCxnSpPr>
        <p:spPr>
          <a:xfrm>
            <a:off x="4156720" y="55771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170842" y="278092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198112" y="413801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198112" y="602128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39552" y="9087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Real time RT-PCR </a:t>
            </a:r>
            <a:r>
              <a:rPr lang="it-IT" dirty="0" err="1" smtClean="0"/>
              <a:t>analysis</a:t>
            </a:r>
            <a:r>
              <a:rPr lang="it-IT" dirty="0" smtClean="0"/>
              <a:t> of </a:t>
            </a:r>
            <a:r>
              <a:rPr lang="it-IT" dirty="0" err="1" smtClean="0"/>
              <a:t>inflammatory</a:t>
            </a:r>
            <a:r>
              <a:rPr lang="it-IT" dirty="0" smtClean="0"/>
              <a:t> </a:t>
            </a:r>
            <a:r>
              <a:rPr lang="it-IT" dirty="0" err="1" smtClean="0"/>
              <a:t>mediators</a:t>
            </a:r>
            <a:r>
              <a:rPr lang="it-IT" dirty="0" smtClean="0"/>
              <a:t> </a:t>
            </a:r>
            <a:r>
              <a:rPr lang="it-IT" dirty="0" err="1" smtClean="0"/>
              <a:t>expression</a:t>
            </a:r>
            <a:r>
              <a:rPr lang="it-IT" dirty="0" smtClean="0"/>
              <a:t> in RAO-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horses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2665" y="4509120"/>
            <a:ext cx="278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Gene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profiles</a:t>
            </a:r>
            <a:r>
              <a:rPr lang="it-IT" dirty="0"/>
              <a:t> of the </a:t>
            </a:r>
            <a:r>
              <a:rPr lang="it-IT" dirty="0" err="1" smtClean="0"/>
              <a:t>immuno-related</a:t>
            </a:r>
            <a:r>
              <a:rPr lang="it-IT" dirty="0" smtClean="0"/>
              <a:t> </a:t>
            </a:r>
            <a:r>
              <a:rPr lang="it-IT" dirty="0" err="1" smtClean="0"/>
              <a:t>genes</a:t>
            </a:r>
            <a:r>
              <a:rPr lang="it-IT" dirty="0" smtClean="0"/>
              <a:t> in </a:t>
            </a:r>
            <a:r>
              <a:rPr lang="it-IT" dirty="0" err="1" smtClean="0"/>
              <a:t>respiratory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of </a:t>
            </a:r>
            <a:r>
              <a:rPr lang="it-IT" dirty="0"/>
              <a:t>IAD and RAO </a:t>
            </a:r>
            <a:r>
              <a:rPr lang="it-IT" dirty="0" err="1"/>
              <a:t>affected</a:t>
            </a:r>
            <a:r>
              <a:rPr lang="it-IT" dirty="0"/>
              <a:t> </a:t>
            </a:r>
            <a:r>
              <a:rPr lang="it-IT" dirty="0" err="1"/>
              <a:t>horses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7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566819"/>
            <a:ext cx="8229600" cy="9941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RAO vs </a:t>
            </a:r>
            <a:r>
              <a:rPr lang="it-IT" dirty="0" err="1" smtClean="0"/>
              <a:t>Controls</a:t>
            </a:r>
            <a:r>
              <a:rPr lang="it-IT" dirty="0" smtClean="0"/>
              <a:t> </a:t>
            </a:r>
            <a:r>
              <a:rPr lang="it-IT" i="1" dirty="0"/>
              <a:t>R</a:t>
            </a:r>
            <a:r>
              <a:rPr lang="it-IT" i="1" dirty="0" smtClean="0"/>
              <a:t>eal </a:t>
            </a:r>
            <a:r>
              <a:rPr lang="it-IT" i="1" dirty="0"/>
              <a:t>T</a:t>
            </a:r>
            <a:r>
              <a:rPr lang="it-IT" i="1" dirty="0" smtClean="0"/>
              <a:t>ime </a:t>
            </a:r>
            <a:r>
              <a:rPr lang="it-IT" dirty="0" smtClean="0"/>
              <a:t>RT-PCR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it-IT" sz="4200" dirty="0" smtClean="0"/>
          </a:p>
          <a:p>
            <a:pPr marL="0" indent="0" algn="ctr">
              <a:buNone/>
            </a:pPr>
            <a:r>
              <a:rPr lang="it-IT" sz="4200" dirty="0" smtClean="0"/>
              <a:t>IL1β</a:t>
            </a:r>
            <a:r>
              <a:rPr lang="it-IT" sz="4200" dirty="0"/>
              <a:t>, IL6, IL8, IL13, IL17, </a:t>
            </a:r>
            <a:r>
              <a:rPr lang="it-IT" sz="4200" dirty="0" err="1"/>
              <a:t>INFγ</a:t>
            </a:r>
            <a:r>
              <a:rPr lang="it-IT" sz="4200" dirty="0"/>
              <a:t>, TGF1 β, </a:t>
            </a:r>
            <a:r>
              <a:rPr lang="it-IT" sz="4200" dirty="0" smtClean="0"/>
              <a:t>NF-</a:t>
            </a:r>
            <a:r>
              <a:rPr lang="it-IT" sz="4200" dirty="0" err="1" smtClean="0"/>
              <a:t>κB</a:t>
            </a:r>
            <a:r>
              <a:rPr lang="it-IT" sz="4200" dirty="0" smtClean="0"/>
              <a:t>, TLR4, TNFα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endParaRPr lang="it-IT" sz="36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en-GB" sz="1500" i="1" cap="small" dirty="0" smtClean="0"/>
              <a:t>“REAL </a:t>
            </a:r>
            <a:r>
              <a:rPr lang="en-GB" sz="1500" i="1" cap="small" dirty="0"/>
              <a:t>TIME</a:t>
            </a:r>
            <a:r>
              <a:rPr lang="en-GB" sz="1500" cap="small" dirty="0"/>
              <a:t> RT-PCR ANALYSIS OF INFLAMMATORY MEDIATORS  EXPRESSION IN recurrent airway obstruction-AFFECTED </a:t>
            </a:r>
            <a:r>
              <a:rPr lang="en-GB" sz="1500" cap="small" dirty="0" smtClean="0"/>
              <a:t>HORSES”</a:t>
            </a:r>
            <a:r>
              <a:rPr lang="it-IT" sz="1500" dirty="0"/>
              <a:t> </a:t>
            </a:r>
            <a:r>
              <a:rPr lang="it-IT" sz="1500" dirty="0" smtClean="0"/>
              <a:t>E</a:t>
            </a:r>
            <a:r>
              <a:rPr lang="it-IT" sz="1500" dirty="0"/>
              <a:t>. </a:t>
            </a:r>
            <a:r>
              <a:rPr lang="it-IT" sz="1500" dirty="0" err="1" smtClean="0"/>
              <a:t>Padoan</a:t>
            </a:r>
            <a:r>
              <a:rPr lang="it-IT" sz="1500" dirty="0" smtClean="0"/>
              <a:t>, </a:t>
            </a:r>
            <a:r>
              <a:rPr lang="it-IT" sz="1500" dirty="0"/>
              <a:t>S. </a:t>
            </a:r>
            <a:r>
              <a:rPr lang="it-IT" sz="1500" dirty="0" err="1" smtClean="0"/>
              <a:t>Ferraresso</a:t>
            </a:r>
            <a:r>
              <a:rPr lang="it-IT" sz="1500" dirty="0" smtClean="0"/>
              <a:t>, </a:t>
            </a:r>
            <a:r>
              <a:rPr lang="it-IT" sz="1500" dirty="0" err="1"/>
              <a:t>S.Pegolo</a:t>
            </a:r>
            <a:r>
              <a:rPr lang="it-IT" sz="1500" dirty="0" smtClean="0"/>
              <a:t>,  </a:t>
            </a:r>
            <a:r>
              <a:rPr lang="it-IT" sz="1500" dirty="0"/>
              <a:t>M. </a:t>
            </a:r>
            <a:r>
              <a:rPr lang="it-IT" sz="1500" dirty="0" smtClean="0"/>
              <a:t>Castagnaro, </a:t>
            </a:r>
            <a:r>
              <a:rPr lang="it-IT" sz="1500" dirty="0"/>
              <a:t>C. </a:t>
            </a:r>
            <a:r>
              <a:rPr lang="it-IT" sz="1500" dirty="0" err="1" smtClean="0"/>
              <a:t>Barnini</a:t>
            </a:r>
            <a:r>
              <a:rPr lang="it-IT" sz="1500" dirty="0" smtClean="0"/>
              <a:t>, </a:t>
            </a:r>
            <a:r>
              <a:rPr lang="it-IT" sz="1500" dirty="0"/>
              <a:t>L. </a:t>
            </a:r>
            <a:r>
              <a:rPr lang="it-IT" sz="1500" dirty="0" err="1" smtClean="0"/>
              <a:t>Bargelloni</a:t>
            </a:r>
            <a:r>
              <a:rPr lang="it-IT" sz="1500" dirty="0" smtClean="0"/>
              <a:t> (</a:t>
            </a:r>
            <a:r>
              <a:rPr lang="it-IT" sz="1500" dirty="0" err="1" smtClean="0"/>
              <a:t>Vet</a:t>
            </a:r>
            <a:r>
              <a:rPr lang="it-IT" sz="1500" dirty="0" smtClean="0"/>
              <a:t> </a:t>
            </a:r>
            <a:r>
              <a:rPr lang="it-IT" sz="1500" dirty="0" err="1" smtClean="0"/>
              <a:t>Immun</a:t>
            </a:r>
            <a:r>
              <a:rPr lang="it-IT" sz="1500" dirty="0" smtClean="0"/>
              <a:t>. </a:t>
            </a:r>
            <a:r>
              <a:rPr lang="it-IT" sz="1500" dirty="0" err="1" smtClean="0"/>
              <a:t>Immunopath</a:t>
            </a:r>
            <a:r>
              <a:rPr lang="it-IT" sz="1500" dirty="0" smtClean="0"/>
              <a:t>. </a:t>
            </a:r>
            <a:r>
              <a:rPr lang="it-IT" sz="1500" dirty="0" err="1" smtClean="0"/>
              <a:t>Submitted</a:t>
            </a:r>
            <a:r>
              <a:rPr lang="it-IT" sz="1500" dirty="0" smtClean="0"/>
              <a:t>)</a:t>
            </a:r>
            <a:endParaRPr lang="it-IT" sz="15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85331"/>
              </p:ext>
            </p:extLst>
          </p:nvPr>
        </p:nvGraphicFramePr>
        <p:xfrm>
          <a:off x="755576" y="3356992"/>
          <a:ext cx="76328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38314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GENE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IL1β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IL8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TGF1β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NFKB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TLR4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TNFα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/>
                        <a:t>INF</a:t>
                      </a:r>
                      <a:r>
                        <a:rPr lang="el-GR" b="1" i="1" dirty="0" smtClean="0"/>
                        <a:t>γ</a:t>
                      </a:r>
                      <a:endParaRPr lang="it-IT" b="1" i="1" dirty="0"/>
                    </a:p>
                  </a:txBody>
                  <a:tcPr/>
                </a:tc>
              </a:tr>
              <a:tr h="883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err="1" smtClean="0"/>
                        <a:t>Fold-change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11,9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16,5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b="1" i="1" dirty="0" smtClean="0"/>
                        <a:t>2,8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4,0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27,9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2,9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/>
                        <a:t>2,3</a:t>
                      </a:r>
                      <a:endParaRPr lang="it-IT" b="1" i="1" dirty="0"/>
                    </a:p>
                  </a:txBody>
                  <a:tcPr/>
                </a:tc>
              </a:tr>
              <a:tr h="544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P-</a:t>
                      </a:r>
                      <a:r>
                        <a:rPr lang="it-IT" b="1" i="1" dirty="0" err="1" smtClean="0"/>
                        <a:t>value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&lt;0,05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&lt;0,01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&lt;0,01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&lt;0,01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i="1" dirty="0" smtClean="0"/>
                        <a:t>&lt;0,01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b="1" i="1" dirty="0" smtClean="0"/>
                        <a:t>&lt;0,01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b="1" i="1" dirty="0" smtClean="0"/>
                        <a:t>&lt;0,05</a:t>
                      </a:r>
                      <a:endParaRPr lang="it-IT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32829" y="224644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First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020272" y="174010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55" y="699981"/>
            <a:ext cx="3772247" cy="57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718655" y="3145366"/>
            <a:ext cx="797939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148064" y="5517232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585915" y="1412776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868416" y="5021560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585915" y="4077072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6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446" y="695681"/>
            <a:ext cx="8232157" cy="4271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				</a:t>
            </a:r>
            <a:endParaRPr lang="it-IT" sz="2800" dirty="0" smtClean="0"/>
          </a:p>
          <a:p>
            <a:pPr marL="0" indent="0">
              <a:buNone/>
            </a:pPr>
            <a:endParaRPr lang="it-IT" sz="3000" dirty="0" smtClean="0"/>
          </a:p>
          <a:p>
            <a:pPr marL="0" indent="0">
              <a:buNone/>
            </a:pPr>
            <a:r>
              <a:rPr lang="it-IT" sz="2800" dirty="0" smtClean="0"/>
              <a:t>CLINICAL EXAMINATION AND ENDOSCOPY</a:t>
            </a:r>
            <a:endParaRPr lang="it-IT" sz="4000" dirty="0" smtClean="0"/>
          </a:p>
          <a:p>
            <a:pPr marL="0" indent="0">
              <a:buNone/>
            </a:pPr>
            <a:r>
              <a:rPr lang="it-IT" sz="2800" dirty="0" smtClean="0"/>
              <a:t>       			  </a:t>
            </a:r>
            <a:endParaRPr lang="it-IT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8" y="2945080"/>
            <a:ext cx="9154593" cy="202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5026" y="2955665"/>
            <a:ext cx="4267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CITOLOGYCAL EVALUTATION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9323" y="3756262"/>
            <a:ext cx="5169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BACTERIOLOGICAL EXAMINATION 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-23688" y="4951290"/>
            <a:ext cx="925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“Endoscopic </a:t>
            </a:r>
            <a:r>
              <a:rPr lang="en-US" sz="1200" dirty="0"/>
              <a:t>scoring of mucus quantity and quality: </a:t>
            </a:r>
            <a:r>
              <a:rPr lang="en-US" sz="1200" dirty="0" smtClean="0"/>
              <a:t>observer and </a:t>
            </a:r>
            <a:r>
              <a:rPr lang="en-US" sz="1200" dirty="0"/>
              <a:t>horse variance and relationship to inflammation, </a:t>
            </a:r>
            <a:r>
              <a:rPr lang="en-US" sz="1200" dirty="0" smtClean="0"/>
              <a:t>mucus </a:t>
            </a:r>
            <a:r>
              <a:rPr lang="it-IT" sz="1200" dirty="0" err="1" smtClean="0"/>
              <a:t>viscoelasticity</a:t>
            </a:r>
            <a:r>
              <a:rPr lang="it-IT" sz="1200" dirty="0" smtClean="0"/>
              <a:t> </a:t>
            </a:r>
            <a:r>
              <a:rPr lang="it-IT" sz="1200" dirty="0"/>
              <a:t>and </a:t>
            </a:r>
            <a:r>
              <a:rPr lang="it-IT" sz="1200" dirty="0" smtClean="0"/>
              <a:t>volume» V</a:t>
            </a:r>
            <a:r>
              <a:rPr lang="it-IT" sz="1200" dirty="0"/>
              <a:t>. </a:t>
            </a:r>
            <a:r>
              <a:rPr lang="it-IT" sz="1200" dirty="0" err="1" smtClean="0"/>
              <a:t>Gerber</a:t>
            </a:r>
            <a:r>
              <a:rPr lang="it-IT" sz="1200" dirty="0" smtClean="0"/>
              <a:t>, </a:t>
            </a:r>
            <a:r>
              <a:rPr lang="nb-NO" sz="1200" i="1" dirty="0" smtClean="0"/>
              <a:t>Equine </a:t>
            </a:r>
            <a:r>
              <a:rPr lang="nb-NO" sz="1200" i="1" dirty="0"/>
              <a:t>vet. J. </a:t>
            </a:r>
            <a:r>
              <a:rPr lang="nb-NO" sz="1200" dirty="0"/>
              <a:t>(2004) 36 (7) </a:t>
            </a:r>
            <a:r>
              <a:rPr lang="nb-NO" sz="1200" dirty="0" smtClean="0"/>
              <a:t>576-582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7" y="508059"/>
            <a:ext cx="76559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CLINICAL EVALUTATIONS</a:t>
            </a:r>
            <a:endParaRPr lang="it-IT" sz="3600" dirty="0"/>
          </a:p>
        </p:txBody>
      </p:sp>
      <p:sp>
        <p:nvSpPr>
          <p:cNvPr id="1029" name="CasellaDiTesto 1028"/>
          <p:cNvSpPr txBox="1"/>
          <p:nvPr/>
        </p:nvSpPr>
        <p:spPr>
          <a:xfrm>
            <a:off x="5587973" y="2263168"/>
            <a:ext cx="3384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BRONCHO-ALVEOLAR </a:t>
            </a:r>
            <a:endParaRPr lang="it-IT" sz="2800" dirty="0" smtClean="0"/>
          </a:p>
          <a:p>
            <a:r>
              <a:rPr lang="it-IT" sz="2800" dirty="0"/>
              <a:t>	</a:t>
            </a:r>
            <a:r>
              <a:rPr lang="it-IT" sz="2800" dirty="0" smtClean="0"/>
              <a:t>	LAVAGE</a:t>
            </a:r>
            <a:endParaRPr lang="it-IT" sz="2800" dirty="0"/>
          </a:p>
        </p:txBody>
      </p:sp>
      <p:sp>
        <p:nvSpPr>
          <p:cNvPr id="23" name="Rettangolo 22"/>
          <p:cNvSpPr/>
          <p:nvPr/>
        </p:nvSpPr>
        <p:spPr>
          <a:xfrm>
            <a:off x="425026" y="224644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81365" y="79906"/>
            <a:ext cx="2291189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Sampling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4216" y="4635655"/>
            <a:ext cx="448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GENES EXPRESSION ANALYSIS</a:t>
            </a:r>
            <a:endParaRPr lang="it-IT" sz="2800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6823063" y="2060848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309749" y="2060848"/>
            <a:ext cx="0" cy="20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2" grpId="0"/>
      <p:bldP spid="2" grpId="1"/>
      <p:bldP spid="11" grpId="0" animBg="1"/>
      <p:bldP spid="11" grpId="1" animBg="1"/>
      <p:bldP spid="102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395536" y="548680"/>
            <a:ext cx="84249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DNA-MICROARRAY</a:t>
            </a:r>
            <a:endParaRPr lang="it-IT" sz="3600" dirty="0"/>
          </a:p>
        </p:txBody>
      </p:sp>
      <p:sp>
        <p:nvSpPr>
          <p:cNvPr id="10" name="Rettangolo 9"/>
          <p:cNvSpPr/>
          <p:nvPr/>
        </p:nvSpPr>
        <p:spPr>
          <a:xfrm>
            <a:off x="254369" y="224644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404207" y="152275"/>
            <a:ext cx="2592288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Experimental</a:t>
            </a:r>
            <a:r>
              <a:rPr lang="it-IT" dirty="0" smtClean="0">
                <a:solidFill>
                  <a:schemeClr val="tx1"/>
                </a:solidFill>
              </a:rPr>
              <a:t> Design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30565" r="1804" b="26184"/>
          <a:stretch>
            <a:fillRect/>
          </a:stretch>
        </p:blipFill>
        <p:spPr bwMode="auto">
          <a:xfrm>
            <a:off x="2059317" y="1298729"/>
            <a:ext cx="5097374" cy="18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C:\Documents and Settings\SERE\Desktop\Immag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" y="3721100"/>
            <a:ext cx="30940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549536" y="4943474"/>
            <a:ext cx="215900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75000"/>
              <a:alpha val="70000"/>
            </a:schemeClr>
          </a:solidFill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alibri" pitchFamily="34" charset="0"/>
              <a:cs typeface="+mn-cs"/>
            </a:endParaRPr>
          </a:p>
        </p:txBody>
      </p:sp>
      <p:sp>
        <p:nvSpPr>
          <p:cNvPr id="19" name="CasellaDiTesto 8"/>
          <p:cNvSpPr txBox="1">
            <a:spLocks noChangeArrowheads="1"/>
          </p:cNvSpPr>
          <p:nvPr/>
        </p:nvSpPr>
        <p:spPr bwMode="auto">
          <a:xfrm>
            <a:off x="844185" y="3190071"/>
            <a:ext cx="7527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It allows to measure </a:t>
            </a:r>
            <a:r>
              <a:rPr lang="en-US" dirty="0" smtClean="0"/>
              <a:t>the expression level </a:t>
            </a:r>
            <a:r>
              <a:rPr lang="en-US" dirty="0"/>
              <a:t>of thousands of genes simultaneously</a:t>
            </a:r>
            <a:endParaRPr lang="it-IT" i="1" dirty="0"/>
          </a:p>
        </p:txBody>
      </p:sp>
      <p:sp>
        <p:nvSpPr>
          <p:cNvPr id="21" name="Text Box 72"/>
          <p:cNvSpPr txBox="1">
            <a:spLocks noChangeArrowheads="1"/>
          </p:cNvSpPr>
          <p:nvPr/>
        </p:nvSpPr>
        <p:spPr bwMode="auto">
          <a:xfrm>
            <a:off x="4300049" y="4149080"/>
            <a:ext cx="4641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dirty="0"/>
              <a:t>The samples </a:t>
            </a:r>
            <a:r>
              <a:rPr lang="en-US" sz="1600" dirty="0" smtClean="0"/>
              <a:t>of different </a:t>
            </a:r>
            <a:r>
              <a:rPr lang="en-US" sz="1600" dirty="0"/>
              <a:t>categories are all labeled with the same fluorophore (Cy-3)</a:t>
            </a:r>
            <a:endParaRPr lang="it-IT" sz="1600" dirty="0"/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4300049" y="5301208"/>
            <a:ext cx="4714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/>
              <a:t>The expression level of </a:t>
            </a:r>
            <a:r>
              <a:rPr lang="en-US" sz="1600" dirty="0"/>
              <a:t>each gene is measured </a:t>
            </a:r>
            <a:r>
              <a:rPr lang="en-US" sz="1600" dirty="0" smtClean="0"/>
              <a:t>from the </a:t>
            </a:r>
            <a:r>
              <a:rPr lang="en-US" sz="1600" dirty="0"/>
              <a:t>fluorescence emitted by the </a:t>
            </a:r>
            <a:r>
              <a:rPr lang="en-US" sz="1600" dirty="0" smtClean="0"/>
              <a:t>corresponding probe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4514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2498727" y="1371349"/>
            <a:ext cx="3959225" cy="36933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BIBLIOGRAPHY RESEARCH</a:t>
            </a:r>
            <a:endParaRPr lang="it-IT" b="1" dirty="0"/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62917" y="2034255"/>
            <a:ext cx="3600450" cy="37623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 dirty="0"/>
              <a:t>IMMUNO/MUCOSAL CHIP </a:t>
            </a:r>
            <a:r>
              <a:rPr lang="it-IT" b="1" i="1" dirty="0"/>
              <a:t>GEO</a:t>
            </a:r>
          </a:p>
        </p:txBody>
      </p:sp>
      <p:sp>
        <p:nvSpPr>
          <p:cNvPr id="6" name="Text Box 102"/>
          <p:cNvSpPr txBox="1">
            <a:spLocks noChangeArrowheads="1"/>
          </p:cNvSpPr>
          <p:nvPr/>
        </p:nvSpPr>
        <p:spPr bwMode="auto">
          <a:xfrm>
            <a:off x="5184775" y="1896937"/>
            <a:ext cx="3779838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IMMUNO-RELATED GENE LIST </a:t>
            </a:r>
            <a:r>
              <a:rPr lang="it-IT" b="1" i="1" dirty="0"/>
              <a:t>IMMPORT</a:t>
            </a:r>
          </a:p>
        </p:txBody>
      </p:sp>
      <p:cxnSp>
        <p:nvCxnSpPr>
          <p:cNvPr id="7" name="AutoShape 103"/>
          <p:cNvCxnSpPr>
            <a:cxnSpLocks noChangeShapeType="1"/>
          </p:cNvCxnSpPr>
          <p:nvPr/>
        </p:nvCxnSpPr>
        <p:spPr bwMode="auto">
          <a:xfrm>
            <a:off x="4276726" y="1772816"/>
            <a:ext cx="0" cy="108138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2339975" y="2854201"/>
            <a:ext cx="3959225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LISTS COMBINING</a:t>
            </a:r>
            <a:endParaRPr lang="it-IT" b="1" dirty="0"/>
          </a:p>
          <a:p>
            <a:pPr algn="ctr"/>
            <a:r>
              <a:rPr lang="it-IT" b="1" dirty="0"/>
              <a:t>11.297 </a:t>
            </a:r>
            <a:r>
              <a:rPr lang="it-IT" b="1" dirty="0" smtClean="0"/>
              <a:t>IMMUNO-RELATED GENES</a:t>
            </a:r>
            <a:endParaRPr lang="it-IT" b="1" dirty="0"/>
          </a:p>
        </p:txBody>
      </p:sp>
      <p:cxnSp>
        <p:nvCxnSpPr>
          <p:cNvPr id="9" name="AutoShape 106"/>
          <p:cNvCxnSpPr>
            <a:cxnSpLocks noChangeShapeType="1"/>
            <a:endCxn id="8" idx="1"/>
          </p:cNvCxnSpPr>
          <p:nvPr/>
        </p:nvCxnSpPr>
        <p:spPr bwMode="auto">
          <a:xfrm rot="16200000" flipH="1">
            <a:off x="1609878" y="2447269"/>
            <a:ext cx="766879" cy="69331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07"/>
          <p:cNvCxnSpPr>
            <a:cxnSpLocks noChangeShapeType="1"/>
            <a:stCxn id="6" idx="2"/>
            <a:endCxn id="8" idx="3"/>
          </p:cNvCxnSpPr>
          <p:nvPr/>
        </p:nvCxnSpPr>
        <p:spPr bwMode="auto">
          <a:xfrm rot="5400000">
            <a:off x="6372170" y="2474842"/>
            <a:ext cx="629555" cy="775494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17"/>
          <p:cNvSpPr txBox="1">
            <a:spLocks noChangeArrowheads="1"/>
          </p:cNvSpPr>
          <p:nvPr/>
        </p:nvSpPr>
        <p:spPr bwMode="auto">
          <a:xfrm>
            <a:off x="1710532" y="4586461"/>
            <a:ext cx="5364163" cy="4308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200" b="1" dirty="0" smtClean="0"/>
              <a:t>7238 EQUINE TRANSCRIPTS</a:t>
            </a:r>
            <a:endParaRPr lang="it-IT" sz="22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128029" y="404664"/>
            <a:ext cx="8901696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800" smtClean="0"/>
              <a:t>TRANSCRIPT SELECTION AND ARRAY DESIGN</a:t>
            </a:r>
            <a:endParaRPr lang="it-IT" sz="3800" dirty="0"/>
          </a:p>
        </p:txBody>
      </p:sp>
      <p:cxnSp>
        <p:nvCxnSpPr>
          <p:cNvPr id="22" name="AutoShape 103"/>
          <p:cNvCxnSpPr>
            <a:cxnSpLocks noChangeShapeType="1"/>
          </p:cNvCxnSpPr>
          <p:nvPr/>
        </p:nvCxnSpPr>
        <p:spPr bwMode="auto">
          <a:xfrm>
            <a:off x="4276726" y="3505076"/>
            <a:ext cx="0" cy="108138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ttangolo 20"/>
          <p:cNvSpPr/>
          <p:nvPr/>
        </p:nvSpPr>
        <p:spPr>
          <a:xfrm>
            <a:off x="842022" y="5440190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it-IT" sz="2200" b="1" dirty="0" smtClean="0"/>
              <a:t>MICROARRAY</a:t>
            </a:r>
            <a:r>
              <a:rPr lang="it-IT" dirty="0"/>
              <a:t> </a:t>
            </a:r>
            <a:r>
              <a:rPr lang="it-IT" sz="2200" b="1" dirty="0" smtClean="0"/>
              <a:t> </a:t>
            </a:r>
            <a:r>
              <a:rPr lang="it-IT" sz="2200" b="1" dirty="0"/>
              <a:t>8 x 15k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-153082" y="80628"/>
            <a:ext cx="201622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Second </a:t>
            </a:r>
            <a:r>
              <a:rPr lang="it-IT" dirty="0" err="1" smtClean="0">
                <a:solidFill>
                  <a:schemeClr val="tx1"/>
                </a:solidFill>
              </a:rPr>
              <a:t>research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60232" y="0"/>
            <a:ext cx="2592288" cy="46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Experimental</a:t>
            </a:r>
            <a:r>
              <a:rPr lang="it-IT" dirty="0" smtClean="0">
                <a:solidFill>
                  <a:schemeClr val="tx1"/>
                </a:solidFill>
              </a:rPr>
              <a:t> Design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71605" y="6184577"/>
            <a:ext cx="11368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8 </a:t>
            </a:r>
            <a:r>
              <a:rPr lang="it-IT" b="1" i="1" dirty="0" err="1" smtClean="0"/>
              <a:t>samples</a:t>
            </a:r>
            <a:endParaRPr lang="it-IT" b="1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602535" y="6184577"/>
            <a:ext cx="14750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15000 </a:t>
            </a:r>
            <a:r>
              <a:rPr lang="it-IT" b="1" i="1" dirty="0" err="1" smtClean="0"/>
              <a:t>probes</a:t>
            </a:r>
            <a:endParaRPr lang="it-IT" b="1" i="1" dirty="0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4788024" y="5838131"/>
            <a:ext cx="88074" cy="199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652120" y="5895914"/>
            <a:ext cx="134353" cy="142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7679</TotalTime>
  <Words>805</Words>
  <Application>Microsoft Office PowerPoint</Application>
  <PresentationFormat>Presentazione su schermo (4:3)</PresentationFormat>
  <Paragraphs>281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Gene expression profiles of the immuno-transcriptome in IAD and RAO affected horses</vt:lpstr>
      <vt:lpstr>INTRODUCTION</vt:lpstr>
      <vt:lpstr>IMPORTANCE IN EQUINE VETERINARY PRACTICE…</vt:lpstr>
      <vt:lpstr>AIM OF THE STUDY</vt:lpstr>
      <vt:lpstr>Presentazione standard di PowerPoint</vt:lpstr>
      <vt:lpstr>RAO vs Controls Real Time RT-PCR</vt:lpstr>
      <vt:lpstr>Presentazione standard di PowerPoint</vt:lpstr>
      <vt:lpstr>Presentazione standard di PowerPoint</vt:lpstr>
      <vt:lpstr>Presentazione standard di PowerPoint</vt:lpstr>
      <vt:lpstr>RNA Integrity Number </vt:lpstr>
      <vt:lpstr>Principal Component Analysis</vt:lpstr>
      <vt:lpstr>Principal Component Analysis</vt:lpstr>
      <vt:lpstr>IAD Significance Analysis Microarray</vt:lpstr>
      <vt:lpstr>RAO Significance Analysis Microarray</vt:lpstr>
      <vt:lpstr>IAD UP-REGULATED</vt:lpstr>
      <vt:lpstr>Presentazione standard di PowerPoint</vt:lpstr>
      <vt:lpstr>RAO  UP-REGULATED</vt:lpstr>
      <vt:lpstr>RAO  UP-REGULATED</vt:lpstr>
      <vt:lpstr>Presentazione standard di PowerPoint</vt:lpstr>
      <vt:lpstr>Presentazione standard di PowerPoint</vt:lpstr>
      <vt:lpstr>Comparative Analysis</vt:lpstr>
      <vt:lpstr>Presentazione standard di PowerPoint</vt:lpstr>
      <vt:lpstr>SUMMARIZING…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di espressione di mediatori infiammatori in IAD e RAO</dc:title>
  <dc:creator>Elisa</dc:creator>
  <cp:lastModifiedBy>DR3</cp:lastModifiedBy>
  <cp:revision>386</cp:revision>
  <dcterms:created xsi:type="dcterms:W3CDTF">2012-11-14T10:34:09Z</dcterms:created>
  <dcterms:modified xsi:type="dcterms:W3CDTF">2015-09-01T00:38:40Z</dcterms:modified>
</cp:coreProperties>
</file>