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4"/>
  </p:notesMasterIdLst>
  <p:sldIdLst>
    <p:sldId id="312" r:id="rId2"/>
    <p:sldId id="335" r:id="rId3"/>
    <p:sldId id="256" r:id="rId4"/>
    <p:sldId id="257" r:id="rId5"/>
    <p:sldId id="258" r:id="rId6"/>
    <p:sldId id="259" r:id="rId7"/>
    <p:sldId id="260" r:id="rId8"/>
    <p:sldId id="261" r:id="rId9"/>
    <p:sldId id="262" r:id="rId10"/>
    <p:sldId id="263" r:id="rId11"/>
    <p:sldId id="296" r:id="rId12"/>
    <p:sldId id="264" r:id="rId13"/>
    <p:sldId id="265" r:id="rId14"/>
    <p:sldId id="266" r:id="rId15"/>
    <p:sldId id="267" r:id="rId16"/>
    <p:sldId id="297" r:id="rId17"/>
    <p:sldId id="268" r:id="rId18"/>
    <p:sldId id="269" r:id="rId19"/>
    <p:sldId id="270" r:id="rId20"/>
    <p:sldId id="271" r:id="rId21"/>
    <p:sldId id="272" r:id="rId22"/>
    <p:sldId id="273" r:id="rId23"/>
    <p:sldId id="274" r:id="rId24"/>
    <p:sldId id="275" r:id="rId25"/>
    <p:sldId id="276" r:id="rId26"/>
    <p:sldId id="278" r:id="rId27"/>
    <p:sldId id="277" r:id="rId28"/>
    <p:sldId id="279" r:id="rId29"/>
    <p:sldId id="280" r:id="rId30"/>
    <p:sldId id="281" r:id="rId31"/>
    <p:sldId id="283" r:id="rId32"/>
    <p:sldId id="282" r:id="rId33"/>
    <p:sldId id="284" r:id="rId34"/>
    <p:sldId id="285" r:id="rId35"/>
    <p:sldId id="286" r:id="rId36"/>
    <p:sldId id="298" r:id="rId37"/>
    <p:sldId id="313" r:id="rId38"/>
    <p:sldId id="294" r:id="rId39"/>
    <p:sldId id="295" r:id="rId40"/>
    <p:sldId id="299" r:id="rId41"/>
    <p:sldId id="300" r:id="rId42"/>
    <p:sldId id="305" r:id="rId43"/>
    <p:sldId id="306" r:id="rId44"/>
    <p:sldId id="307" r:id="rId45"/>
    <p:sldId id="308" r:id="rId46"/>
    <p:sldId id="309" r:id="rId47"/>
    <p:sldId id="311" r:id="rId48"/>
    <p:sldId id="310" r:id="rId49"/>
    <p:sldId id="302" r:id="rId50"/>
    <p:sldId id="303" r:id="rId51"/>
    <p:sldId id="304" r:id="rId52"/>
    <p:sldId id="314" r:id="rId53"/>
    <p:sldId id="327" r:id="rId54"/>
    <p:sldId id="316" r:id="rId55"/>
    <p:sldId id="318" r:id="rId56"/>
    <p:sldId id="317" r:id="rId57"/>
    <p:sldId id="315" r:id="rId58"/>
    <p:sldId id="329" r:id="rId59"/>
    <p:sldId id="326" r:id="rId60"/>
    <p:sldId id="328" r:id="rId61"/>
    <p:sldId id="330" r:id="rId62"/>
    <p:sldId id="331" r:id="rId63"/>
    <p:sldId id="332" r:id="rId64"/>
    <p:sldId id="319" r:id="rId65"/>
    <p:sldId id="334" r:id="rId66"/>
    <p:sldId id="333" r:id="rId67"/>
    <p:sldId id="320" r:id="rId68"/>
    <p:sldId id="321" r:id="rId69"/>
    <p:sldId id="323" r:id="rId70"/>
    <p:sldId id="322" r:id="rId71"/>
    <p:sldId id="324" r:id="rId72"/>
    <p:sldId id="32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67" d="100"/>
          <a:sy n="67" d="100"/>
        </p:scale>
        <p:origin x="96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46B40-AB8C-4843-B66E-404C1F5DDDE3}" type="datetimeFigureOut">
              <a:rPr lang="en-US" smtClean="0"/>
              <a:pPr/>
              <a:t>6/6/2015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7316A-39B2-4A2D-9D57-4394DC0EEC8C}" type="slidenum">
              <a:rPr lang="en-US" smtClean="0"/>
              <a:pPr/>
              <a:t>‹#›</a:t>
            </a:fld>
            <a:endParaRPr lang="en-US"/>
          </a:p>
        </p:txBody>
      </p:sp>
    </p:spTree>
    <p:extLst>
      <p:ext uri="{BB962C8B-B14F-4D97-AF65-F5344CB8AC3E}">
        <p14:creationId xmlns:p14="http://schemas.microsoft.com/office/powerpoint/2010/main" val="2996167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931D8-0022-41CC-B713-091107A092A4}" type="slidenum">
              <a:rPr lang="en-US" smtClean="0"/>
              <a:pPr/>
              <a:t>57</a:t>
            </a:fld>
            <a:endParaRPr lang="en-US"/>
          </a:p>
        </p:txBody>
      </p:sp>
    </p:spTree>
    <p:extLst>
      <p:ext uri="{BB962C8B-B14F-4D97-AF65-F5344CB8AC3E}">
        <p14:creationId xmlns:p14="http://schemas.microsoft.com/office/powerpoint/2010/main" val="186031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47B27D-4EDA-43BA-BF7B-A075A8253791}" type="datetime1">
              <a:rPr lang="en-US" smtClean="0"/>
              <a:t>6/6/2015</a:t>
            </a:fld>
            <a:endParaRPr lang="en-US"/>
          </a:p>
        </p:txBody>
      </p:sp>
      <p:sp>
        <p:nvSpPr>
          <p:cNvPr id="5" name="Footer Placeholder 4"/>
          <p:cNvSpPr>
            <a:spLocks noGrp="1"/>
          </p:cNvSpPr>
          <p:nvPr>
            <p:ph type="ftr" sz="quarter" idx="11"/>
          </p:nvPr>
        </p:nvSpPr>
        <p:spPr/>
        <p:txBody>
          <a:bodyPr/>
          <a:lstStyle/>
          <a:p>
            <a:r>
              <a:rPr lang="en-US" smtClean="0"/>
              <a:t>© 2015 Doug Spiel                                                                     Patent Pending</a:t>
            </a:r>
            <a:endParaRPr lang="en-US"/>
          </a:p>
        </p:txBody>
      </p:sp>
      <p:sp>
        <p:nvSpPr>
          <p:cNvPr id="6" name="Slide Number Placeholder 5"/>
          <p:cNvSpPr>
            <a:spLocks noGrp="1"/>
          </p:cNvSpPr>
          <p:nvPr>
            <p:ph type="sldNum" sz="quarter" idx="12"/>
          </p:nvPr>
        </p:nvSpPr>
        <p:spPr/>
        <p:txBody>
          <a:bodyPr/>
          <a:lstStyle/>
          <a:p>
            <a:fld id="{8094B18E-A3DA-4EF8-A88C-A629616FC4B6}"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78F08-D326-468E-A537-4DA173DEFF41}" type="datetime1">
              <a:rPr lang="en-US" smtClean="0"/>
              <a:t>6/6/2015</a:t>
            </a:fld>
            <a:endParaRPr lang="en-US"/>
          </a:p>
        </p:txBody>
      </p:sp>
      <p:sp>
        <p:nvSpPr>
          <p:cNvPr id="5" name="Footer Placeholder 4"/>
          <p:cNvSpPr>
            <a:spLocks noGrp="1"/>
          </p:cNvSpPr>
          <p:nvPr>
            <p:ph type="ftr" sz="quarter" idx="11"/>
          </p:nvPr>
        </p:nvSpPr>
        <p:spPr/>
        <p:txBody>
          <a:bodyPr/>
          <a:lstStyle/>
          <a:p>
            <a:r>
              <a:rPr lang="en-US" smtClean="0"/>
              <a:t>© 2015 Doug Spiel                                                                     Patent Pending</a:t>
            </a:r>
            <a:endParaRPr lang="en-US"/>
          </a:p>
        </p:txBody>
      </p:sp>
      <p:sp>
        <p:nvSpPr>
          <p:cNvPr id="6" name="Slide Number Placeholder 5"/>
          <p:cNvSpPr>
            <a:spLocks noGrp="1"/>
          </p:cNvSpPr>
          <p:nvPr>
            <p:ph type="sldNum" sz="quarter" idx="12"/>
          </p:nvPr>
        </p:nvSpPr>
        <p:spPr/>
        <p:txBody>
          <a:bodyPr/>
          <a:lstStyle/>
          <a:p>
            <a:fld id="{8094B18E-A3DA-4EF8-A88C-A629616FC4B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743136-5255-46F7-86B4-2E4CDC941A2E}" type="datetime1">
              <a:rPr lang="en-US" smtClean="0"/>
              <a:t>6/6/2015</a:t>
            </a:fld>
            <a:endParaRPr lang="en-US"/>
          </a:p>
        </p:txBody>
      </p:sp>
      <p:sp>
        <p:nvSpPr>
          <p:cNvPr id="5" name="Footer Placeholder 4"/>
          <p:cNvSpPr>
            <a:spLocks noGrp="1"/>
          </p:cNvSpPr>
          <p:nvPr>
            <p:ph type="ftr" sz="quarter" idx="11"/>
          </p:nvPr>
        </p:nvSpPr>
        <p:spPr/>
        <p:txBody>
          <a:bodyPr/>
          <a:lstStyle/>
          <a:p>
            <a:r>
              <a:rPr lang="en-US" smtClean="0"/>
              <a:t>© 2015 Doug Spiel                                                                     Patent Pending</a:t>
            </a:r>
            <a:endParaRPr lang="en-US"/>
          </a:p>
        </p:txBody>
      </p:sp>
      <p:sp>
        <p:nvSpPr>
          <p:cNvPr id="6" name="Slide Number Placeholder 5"/>
          <p:cNvSpPr>
            <a:spLocks noGrp="1"/>
          </p:cNvSpPr>
          <p:nvPr>
            <p:ph type="sldNum" sz="quarter" idx="12"/>
          </p:nvPr>
        </p:nvSpPr>
        <p:spPr/>
        <p:txBody>
          <a:bodyPr/>
          <a:lstStyle/>
          <a:p>
            <a:fld id="{8094B18E-A3DA-4EF8-A88C-A629616FC4B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8081F2F-2A8B-4EAC-B61A-6DBA77619E1F}" type="datetime1">
              <a:rPr lang="en-US" smtClean="0"/>
              <a:t>6/6/2015</a:t>
            </a:fld>
            <a:endParaRPr lang="en-US"/>
          </a:p>
        </p:txBody>
      </p:sp>
      <p:sp>
        <p:nvSpPr>
          <p:cNvPr id="5" name="Footer Placeholder 4"/>
          <p:cNvSpPr>
            <a:spLocks noGrp="1"/>
          </p:cNvSpPr>
          <p:nvPr>
            <p:ph type="ftr" sz="quarter" idx="11"/>
          </p:nvPr>
        </p:nvSpPr>
        <p:spPr/>
        <p:txBody>
          <a:bodyPr/>
          <a:lstStyle/>
          <a:p>
            <a:r>
              <a:rPr lang="en-US" smtClean="0"/>
              <a:t>© 2015 Doug Spiel                                                                     Patent Pending</a:t>
            </a:r>
            <a:endParaRPr lang="en-US"/>
          </a:p>
        </p:txBody>
      </p:sp>
      <p:sp>
        <p:nvSpPr>
          <p:cNvPr id="6" name="Slide Number Placeholder 5"/>
          <p:cNvSpPr>
            <a:spLocks noGrp="1"/>
          </p:cNvSpPr>
          <p:nvPr>
            <p:ph type="sldNum" sz="quarter" idx="12"/>
          </p:nvPr>
        </p:nvSpPr>
        <p:spPr/>
        <p:txBody>
          <a:bodyPr/>
          <a:lstStyle/>
          <a:p>
            <a:fld id="{8094B18E-A3DA-4EF8-A88C-A629616FC4B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6A385-4D92-49FE-8748-1040C89F33B8}" type="datetime1">
              <a:rPr lang="en-US" smtClean="0"/>
              <a:t>6/6/2015</a:t>
            </a:fld>
            <a:endParaRPr lang="en-US"/>
          </a:p>
        </p:txBody>
      </p:sp>
      <p:sp>
        <p:nvSpPr>
          <p:cNvPr id="5" name="Footer Placeholder 4"/>
          <p:cNvSpPr>
            <a:spLocks noGrp="1"/>
          </p:cNvSpPr>
          <p:nvPr>
            <p:ph type="ftr" sz="quarter" idx="11"/>
          </p:nvPr>
        </p:nvSpPr>
        <p:spPr/>
        <p:txBody>
          <a:bodyPr/>
          <a:lstStyle/>
          <a:p>
            <a:r>
              <a:rPr lang="en-US" smtClean="0"/>
              <a:t>© 2015 Doug Spiel                                                                     Patent Pending</a:t>
            </a:r>
            <a:endParaRPr lang="en-US"/>
          </a:p>
        </p:txBody>
      </p:sp>
      <p:sp>
        <p:nvSpPr>
          <p:cNvPr id="6" name="Slide Number Placeholder 5"/>
          <p:cNvSpPr>
            <a:spLocks noGrp="1"/>
          </p:cNvSpPr>
          <p:nvPr>
            <p:ph type="sldNum" sz="quarter" idx="12"/>
          </p:nvPr>
        </p:nvSpPr>
        <p:spPr/>
        <p:txBody>
          <a:bodyPr/>
          <a:lstStyle/>
          <a:p>
            <a:fld id="{8094B18E-A3DA-4EF8-A88C-A629616FC4B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0C5386C-7712-4408-B64F-A0141598F47F}" type="datetime1">
              <a:rPr lang="en-US" smtClean="0"/>
              <a:t>6/6/2015</a:t>
            </a:fld>
            <a:endParaRPr lang="en-US"/>
          </a:p>
        </p:txBody>
      </p:sp>
      <p:sp>
        <p:nvSpPr>
          <p:cNvPr id="6" name="Footer Placeholder 5"/>
          <p:cNvSpPr>
            <a:spLocks noGrp="1"/>
          </p:cNvSpPr>
          <p:nvPr>
            <p:ph type="ftr" sz="quarter" idx="11"/>
          </p:nvPr>
        </p:nvSpPr>
        <p:spPr/>
        <p:txBody>
          <a:bodyPr/>
          <a:lstStyle/>
          <a:p>
            <a:r>
              <a:rPr lang="en-US" smtClean="0"/>
              <a:t>© 2015 Doug Spiel                                                                     Patent Pending</a:t>
            </a:r>
            <a:endParaRPr lang="en-US"/>
          </a:p>
        </p:txBody>
      </p:sp>
      <p:sp>
        <p:nvSpPr>
          <p:cNvPr id="7" name="Slide Number Placeholder 6"/>
          <p:cNvSpPr>
            <a:spLocks noGrp="1"/>
          </p:cNvSpPr>
          <p:nvPr>
            <p:ph type="sldNum" sz="quarter" idx="12"/>
          </p:nvPr>
        </p:nvSpPr>
        <p:spPr/>
        <p:txBody>
          <a:bodyPr/>
          <a:lstStyle/>
          <a:p>
            <a:fld id="{8094B18E-A3DA-4EF8-A88C-A629616FC4B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6760D6-01F2-45A9-81CB-9DD6444A11D1}" type="datetime1">
              <a:rPr lang="en-US" smtClean="0"/>
              <a:t>6/6/2015</a:t>
            </a:fld>
            <a:endParaRPr lang="en-US"/>
          </a:p>
        </p:txBody>
      </p:sp>
      <p:sp>
        <p:nvSpPr>
          <p:cNvPr id="8" name="Footer Placeholder 7"/>
          <p:cNvSpPr>
            <a:spLocks noGrp="1"/>
          </p:cNvSpPr>
          <p:nvPr>
            <p:ph type="ftr" sz="quarter" idx="11"/>
          </p:nvPr>
        </p:nvSpPr>
        <p:spPr/>
        <p:txBody>
          <a:bodyPr/>
          <a:lstStyle/>
          <a:p>
            <a:r>
              <a:rPr lang="en-US" smtClean="0"/>
              <a:t>© 2015 Doug Spiel                                                                     Patent Pending</a:t>
            </a:r>
            <a:endParaRPr lang="en-US"/>
          </a:p>
        </p:txBody>
      </p:sp>
      <p:sp>
        <p:nvSpPr>
          <p:cNvPr id="9" name="Slide Number Placeholder 8"/>
          <p:cNvSpPr>
            <a:spLocks noGrp="1"/>
          </p:cNvSpPr>
          <p:nvPr>
            <p:ph type="sldNum" sz="quarter" idx="12"/>
          </p:nvPr>
        </p:nvSpPr>
        <p:spPr/>
        <p:txBody>
          <a:bodyPr/>
          <a:lstStyle/>
          <a:p>
            <a:fld id="{8094B18E-A3DA-4EF8-A88C-A629616FC4B6}"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A25838-F45C-495C-BCCC-B0D74FDBD36E}" type="datetime1">
              <a:rPr lang="en-US" smtClean="0"/>
              <a:t>6/6/2015</a:t>
            </a:fld>
            <a:endParaRPr lang="en-US"/>
          </a:p>
        </p:txBody>
      </p:sp>
      <p:sp>
        <p:nvSpPr>
          <p:cNvPr id="4" name="Footer Placeholder 3"/>
          <p:cNvSpPr>
            <a:spLocks noGrp="1"/>
          </p:cNvSpPr>
          <p:nvPr>
            <p:ph type="ftr" sz="quarter" idx="11"/>
          </p:nvPr>
        </p:nvSpPr>
        <p:spPr/>
        <p:txBody>
          <a:bodyPr/>
          <a:lstStyle/>
          <a:p>
            <a:r>
              <a:rPr lang="en-US" smtClean="0"/>
              <a:t>© 2015 Doug Spiel                                                                     Patent Pending</a:t>
            </a:r>
            <a:endParaRPr lang="en-US"/>
          </a:p>
        </p:txBody>
      </p:sp>
      <p:sp>
        <p:nvSpPr>
          <p:cNvPr id="5" name="Slide Number Placeholder 4"/>
          <p:cNvSpPr>
            <a:spLocks noGrp="1"/>
          </p:cNvSpPr>
          <p:nvPr>
            <p:ph type="sldNum" sz="quarter" idx="12"/>
          </p:nvPr>
        </p:nvSpPr>
        <p:spPr/>
        <p:txBody>
          <a:bodyPr/>
          <a:lstStyle/>
          <a:p>
            <a:fld id="{8094B18E-A3DA-4EF8-A88C-A629616FC4B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507E3-8DF5-4F98-A4D9-F11A5DF938C5}" type="datetime1">
              <a:rPr lang="en-US" smtClean="0"/>
              <a:t>6/6/2015</a:t>
            </a:fld>
            <a:endParaRPr lang="en-US"/>
          </a:p>
        </p:txBody>
      </p:sp>
      <p:sp>
        <p:nvSpPr>
          <p:cNvPr id="3" name="Footer Placeholder 2"/>
          <p:cNvSpPr>
            <a:spLocks noGrp="1"/>
          </p:cNvSpPr>
          <p:nvPr>
            <p:ph type="ftr" sz="quarter" idx="11"/>
          </p:nvPr>
        </p:nvSpPr>
        <p:spPr/>
        <p:txBody>
          <a:bodyPr/>
          <a:lstStyle/>
          <a:p>
            <a:r>
              <a:rPr lang="en-US" smtClean="0"/>
              <a:t>© 2015 Doug Spiel                                                                     Patent Pending</a:t>
            </a:r>
            <a:endParaRPr lang="en-US"/>
          </a:p>
        </p:txBody>
      </p:sp>
      <p:sp>
        <p:nvSpPr>
          <p:cNvPr id="4" name="Slide Number Placeholder 3"/>
          <p:cNvSpPr>
            <a:spLocks noGrp="1"/>
          </p:cNvSpPr>
          <p:nvPr>
            <p:ph type="sldNum" sz="quarter" idx="12"/>
          </p:nvPr>
        </p:nvSpPr>
        <p:spPr/>
        <p:txBody>
          <a:bodyPr/>
          <a:lstStyle/>
          <a:p>
            <a:fld id="{8094B18E-A3DA-4EF8-A88C-A629616FC4B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421C2-2ED7-4091-9B57-79E6C79F46DB}" type="datetime1">
              <a:rPr lang="en-US" smtClean="0"/>
              <a:t>6/6/2015</a:t>
            </a:fld>
            <a:endParaRPr lang="en-US"/>
          </a:p>
        </p:txBody>
      </p:sp>
      <p:sp>
        <p:nvSpPr>
          <p:cNvPr id="6" name="Footer Placeholder 5"/>
          <p:cNvSpPr>
            <a:spLocks noGrp="1"/>
          </p:cNvSpPr>
          <p:nvPr>
            <p:ph type="ftr" sz="quarter" idx="11"/>
          </p:nvPr>
        </p:nvSpPr>
        <p:spPr/>
        <p:txBody>
          <a:bodyPr/>
          <a:lstStyle/>
          <a:p>
            <a:r>
              <a:rPr lang="en-US" smtClean="0"/>
              <a:t>© 2015 Doug Spiel                                                                     Patent Pending</a:t>
            </a:r>
            <a:endParaRPr lang="en-US"/>
          </a:p>
        </p:txBody>
      </p:sp>
      <p:sp>
        <p:nvSpPr>
          <p:cNvPr id="7" name="Slide Number Placeholder 6"/>
          <p:cNvSpPr>
            <a:spLocks noGrp="1"/>
          </p:cNvSpPr>
          <p:nvPr>
            <p:ph type="sldNum" sz="quarter" idx="12"/>
          </p:nvPr>
        </p:nvSpPr>
        <p:spPr/>
        <p:txBody>
          <a:bodyPr/>
          <a:lstStyle/>
          <a:p>
            <a:fld id="{8094B18E-A3DA-4EF8-A88C-A629616FC4B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1722D-804E-4375-BEEA-8520F9BCC4D0}" type="datetime1">
              <a:rPr lang="en-US" smtClean="0"/>
              <a:t>6/6/2015</a:t>
            </a:fld>
            <a:endParaRPr lang="en-US"/>
          </a:p>
        </p:txBody>
      </p:sp>
      <p:sp>
        <p:nvSpPr>
          <p:cNvPr id="6" name="Footer Placeholder 5"/>
          <p:cNvSpPr>
            <a:spLocks noGrp="1"/>
          </p:cNvSpPr>
          <p:nvPr>
            <p:ph type="ftr" sz="quarter" idx="11"/>
          </p:nvPr>
        </p:nvSpPr>
        <p:spPr/>
        <p:txBody>
          <a:bodyPr/>
          <a:lstStyle/>
          <a:p>
            <a:r>
              <a:rPr lang="en-US" smtClean="0"/>
              <a:t>© 2015 Doug Spiel                                                                     Patent Pending</a:t>
            </a:r>
            <a:endParaRPr lang="en-US"/>
          </a:p>
        </p:txBody>
      </p:sp>
      <p:sp>
        <p:nvSpPr>
          <p:cNvPr id="7" name="Slide Number Placeholder 6"/>
          <p:cNvSpPr>
            <a:spLocks noGrp="1"/>
          </p:cNvSpPr>
          <p:nvPr>
            <p:ph type="sldNum" sz="quarter" idx="12"/>
          </p:nvPr>
        </p:nvSpPr>
        <p:spPr/>
        <p:txBody>
          <a:bodyPr/>
          <a:lstStyle/>
          <a:p>
            <a:fld id="{8094B18E-A3DA-4EF8-A88C-A629616FC4B6}"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9495EDF-489A-4C6A-B74A-4A7ED2B051DF}" type="datetime1">
              <a:rPr lang="en-US" smtClean="0"/>
              <a:t>6/6/2015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 2015 Doug Spiel                                                                     Patent Pending</a:t>
            </a: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094B18E-A3DA-4EF8-A88C-A629616FC4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457200"/>
            <a:ext cx="4495800" cy="1143000"/>
          </a:xfrm>
        </p:spPr>
        <p:txBody>
          <a:bodyPr/>
          <a:lstStyle/>
          <a:p>
            <a:pPr marL="0" indent="0">
              <a:buNone/>
            </a:pPr>
            <a:r>
              <a:rPr lang="en-US" dirty="0" smtClean="0"/>
              <a:t>About Dr. Spiel</a:t>
            </a:r>
            <a:endParaRPr lang="en-US" dirty="0"/>
          </a:p>
        </p:txBody>
      </p:sp>
      <p:sp>
        <p:nvSpPr>
          <p:cNvPr id="3" name="Content Placeholder 2"/>
          <p:cNvSpPr>
            <a:spLocks noGrp="1"/>
          </p:cNvSpPr>
          <p:nvPr>
            <p:ph sz="quarter" idx="13"/>
          </p:nvPr>
        </p:nvSpPr>
        <p:spPr>
          <a:xfrm>
            <a:off x="4572000" y="1371600"/>
            <a:ext cx="4495800" cy="4648200"/>
          </a:xfrm>
        </p:spPr>
        <p:txBody>
          <a:bodyPr>
            <a:normAutofit fontScale="92500" lnSpcReduction="10000"/>
          </a:bodyPr>
          <a:lstStyle/>
          <a:p>
            <a:pPr marL="45720" indent="0">
              <a:buNone/>
            </a:pPr>
            <a:r>
              <a:rPr lang="en-US" dirty="0"/>
              <a:t>Dr. Spiel has specialized in pain treatment for 15 years.  He is well-known and has significant expertise in all new and effective approaches for treating pain.  As a result, Dr. Spiel is able to offer the most relevant and appropriate treatment options to patients who have not been treated successfully to date.  This knowledge and experience, in conjunction with his broad and unique background, including certifications in interventional pain and radiology, has resulted in highly successful outcomes for his patients.</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1000"/>
            <a:ext cx="44069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61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239000" cy="1143000"/>
          </a:xfrm>
        </p:spPr>
        <p:txBody>
          <a:bodyPr/>
          <a:lstStyle/>
          <a:p>
            <a:pPr marL="0" indent="0">
              <a:buNone/>
            </a:pPr>
            <a:r>
              <a:rPr lang="en-US" dirty="0" smtClean="0"/>
              <a:t>Musculoskeletal</a:t>
            </a:r>
            <a:endParaRPr lang="en-US" dirty="0"/>
          </a:p>
        </p:txBody>
      </p:sp>
      <p:sp>
        <p:nvSpPr>
          <p:cNvPr id="3" name="Content Placeholder 2"/>
          <p:cNvSpPr>
            <a:spLocks noGrp="1"/>
          </p:cNvSpPr>
          <p:nvPr>
            <p:ph sz="quarter" idx="13"/>
          </p:nvPr>
        </p:nvSpPr>
        <p:spPr>
          <a:xfrm>
            <a:off x="533400" y="1219200"/>
            <a:ext cx="8458200" cy="3474720"/>
          </a:xfrm>
        </p:spPr>
        <p:txBody>
          <a:bodyPr>
            <a:normAutofit/>
          </a:bodyPr>
          <a:lstStyle/>
          <a:p>
            <a:pPr>
              <a:buFont typeface="Arial" pitchFamily="34" charset="0"/>
              <a:buChar char="•"/>
            </a:pPr>
            <a:r>
              <a:rPr lang="en-US" dirty="0" smtClean="0"/>
              <a:t>Abdominal wall </a:t>
            </a:r>
            <a:r>
              <a:rPr lang="en-US" dirty="0" err="1" smtClean="0"/>
              <a:t>myofascial</a:t>
            </a:r>
            <a:r>
              <a:rPr lang="en-US" dirty="0" smtClean="0"/>
              <a:t> pain</a:t>
            </a:r>
          </a:p>
          <a:p>
            <a:pPr>
              <a:buFont typeface="Arial" pitchFamily="34" charset="0"/>
              <a:buChar char="•"/>
            </a:pPr>
            <a:r>
              <a:rPr lang="en-US" dirty="0" smtClean="0"/>
              <a:t>Chronic coccygeal or back pain</a:t>
            </a:r>
          </a:p>
          <a:p>
            <a:pPr>
              <a:buFont typeface="Arial" pitchFamily="34" charset="0"/>
              <a:buChar char="•"/>
            </a:pPr>
            <a:r>
              <a:rPr lang="en-US" dirty="0" smtClean="0"/>
              <a:t>Faulty posture</a:t>
            </a:r>
          </a:p>
          <a:p>
            <a:pPr>
              <a:buFont typeface="Arial" pitchFamily="34" charset="0"/>
              <a:buChar char="•"/>
            </a:pPr>
            <a:r>
              <a:rPr lang="en-US" dirty="0" smtClean="0"/>
              <a:t>Fibromyalgia</a:t>
            </a:r>
          </a:p>
          <a:p>
            <a:pPr>
              <a:buFont typeface="Arial" pitchFamily="34" charset="0"/>
              <a:buChar char="•"/>
            </a:pPr>
            <a:r>
              <a:rPr lang="en-US" dirty="0" smtClean="0"/>
              <a:t>Neuralgia </a:t>
            </a:r>
            <a:r>
              <a:rPr lang="en-US" dirty="0"/>
              <a:t>of </a:t>
            </a:r>
            <a:r>
              <a:rPr lang="en-US" dirty="0" err="1" smtClean="0"/>
              <a:t>Iliohypogastric</a:t>
            </a:r>
            <a:r>
              <a:rPr lang="en-US" dirty="0"/>
              <a:t>, </a:t>
            </a:r>
            <a:r>
              <a:rPr lang="en-US" dirty="0" err="1" smtClean="0"/>
              <a:t>Ilioguinal</a:t>
            </a:r>
            <a:r>
              <a:rPr lang="en-US" dirty="0" smtClean="0"/>
              <a:t>, </a:t>
            </a:r>
            <a:r>
              <a:rPr lang="en-US" dirty="0" err="1" smtClean="0"/>
              <a:t>Pudendal</a:t>
            </a:r>
            <a:r>
              <a:rPr lang="en-US" dirty="0" smtClean="0"/>
              <a:t> or        </a:t>
            </a:r>
            <a:r>
              <a:rPr lang="en-US" dirty="0" err="1" smtClean="0"/>
              <a:t>genitofemoral</a:t>
            </a:r>
            <a:r>
              <a:rPr lang="en-US" dirty="0" smtClean="0"/>
              <a:t> nerves </a:t>
            </a:r>
          </a:p>
          <a:p>
            <a:pPr>
              <a:buFont typeface="Arial" pitchFamily="34" charset="0"/>
              <a:buChar char="•"/>
            </a:pPr>
            <a:r>
              <a:rPr lang="en-US" dirty="0" smtClean="0"/>
              <a:t>Pelvic Floor tension myalgia</a:t>
            </a:r>
          </a:p>
          <a:p>
            <a:pPr>
              <a:buFont typeface="Arial" pitchFamily="34" charset="0"/>
              <a:buChar char="•"/>
            </a:pPr>
            <a:r>
              <a:rPr lang="en-US" dirty="0" err="1" smtClean="0"/>
              <a:t>Peripartum</a:t>
            </a:r>
            <a:r>
              <a:rPr lang="en-US" dirty="0" smtClean="0"/>
              <a:t> pelvic pain syndrome </a:t>
            </a:r>
            <a:endParaRPr lang="en-US"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934852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 y="1752600"/>
            <a:ext cx="9067800" cy="4648200"/>
          </a:xfrm>
        </p:spPr>
        <p:txBody>
          <a:bodyPr>
            <a:normAutofit/>
          </a:bodyPr>
          <a:lstStyle/>
          <a:p>
            <a:pPr marL="1257300" lvl="2" indent="-342900" algn="l">
              <a:buFont typeface="Arial" pitchFamily="34" charset="0"/>
              <a:buChar char="•"/>
            </a:pPr>
            <a:r>
              <a:rPr lang="en-US" sz="2800" dirty="0"/>
              <a:t>Abdominal cutaneous nerve entrapment in a surgical scar</a:t>
            </a:r>
          </a:p>
          <a:p>
            <a:pPr marL="1257300" lvl="2" indent="-342900" algn="l">
              <a:buFont typeface="Arial" pitchFamily="34" charset="0"/>
              <a:buChar char="•"/>
            </a:pPr>
            <a:r>
              <a:rPr lang="en-US" sz="2800" dirty="0"/>
              <a:t>Somatization disorder</a:t>
            </a:r>
          </a:p>
          <a:p>
            <a:pPr marL="1257300" lvl="2" indent="-342900" algn="l">
              <a:buFont typeface="Arial" pitchFamily="34" charset="0"/>
              <a:buChar char="•"/>
            </a:pPr>
            <a:r>
              <a:rPr lang="en-US" sz="2800" dirty="0"/>
              <a:t>Prior Pelvic Surgery</a:t>
            </a:r>
          </a:p>
          <a:p>
            <a:pPr>
              <a:buFont typeface="Arial" pitchFamily="34" charset="0"/>
              <a:buChar char="•"/>
            </a:pPr>
            <a:endParaRPr lang="en-US" sz="3200" dirty="0"/>
          </a:p>
        </p:txBody>
      </p:sp>
      <p:sp>
        <p:nvSpPr>
          <p:cNvPr id="3" name="Title 2"/>
          <p:cNvSpPr>
            <a:spLocks noGrp="1"/>
          </p:cNvSpPr>
          <p:nvPr>
            <p:ph type="ctrTitle"/>
          </p:nvPr>
        </p:nvSpPr>
        <p:spPr>
          <a:xfrm>
            <a:off x="762000" y="609600"/>
            <a:ext cx="7175351" cy="1793167"/>
          </a:xfrm>
        </p:spPr>
        <p:txBody>
          <a:bodyPr/>
          <a:lstStyle/>
          <a:p>
            <a:pPr marL="182880" indent="0">
              <a:buNone/>
            </a:pPr>
            <a:r>
              <a:rPr lang="en-US" dirty="0" smtClean="0"/>
              <a:t>Other</a:t>
            </a:r>
            <a:endParaRPr lang="en-US"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788658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889" y="152400"/>
            <a:ext cx="6512511" cy="1143000"/>
          </a:xfrm>
        </p:spPr>
        <p:txBody>
          <a:bodyPr/>
          <a:lstStyle/>
          <a:p>
            <a:pPr marL="0" indent="0">
              <a:buNone/>
            </a:pPr>
            <a:r>
              <a:rPr lang="en-US" dirty="0" smtClean="0"/>
              <a:t>Important Facts:</a:t>
            </a:r>
            <a:endParaRPr lang="en-US" dirty="0"/>
          </a:p>
        </p:txBody>
      </p:sp>
      <p:sp>
        <p:nvSpPr>
          <p:cNvPr id="3" name="Content Placeholder 2"/>
          <p:cNvSpPr>
            <a:spLocks noGrp="1"/>
          </p:cNvSpPr>
          <p:nvPr>
            <p:ph sz="quarter" idx="13"/>
          </p:nvPr>
        </p:nvSpPr>
        <p:spPr>
          <a:xfrm>
            <a:off x="685800" y="990600"/>
            <a:ext cx="8077200" cy="6629400"/>
          </a:xfrm>
        </p:spPr>
        <p:txBody>
          <a:bodyPr>
            <a:noAutofit/>
          </a:bodyPr>
          <a:lstStyle/>
          <a:p>
            <a:pPr>
              <a:buFont typeface="Arial" pitchFamily="34" charset="0"/>
              <a:buChar char="•"/>
            </a:pPr>
            <a:r>
              <a:rPr lang="en-US" sz="1600" dirty="0" smtClean="0"/>
              <a:t>Many patients have no documentable abnormal anatomy </a:t>
            </a:r>
          </a:p>
          <a:p>
            <a:pPr>
              <a:buFont typeface="Arial" pitchFamily="34" charset="0"/>
              <a:buChar char="•"/>
            </a:pPr>
            <a:r>
              <a:rPr lang="en-US" sz="1600" b="1" dirty="0" smtClean="0">
                <a:solidFill>
                  <a:schemeClr val="accent6"/>
                </a:solidFill>
              </a:rPr>
              <a:t>80% </a:t>
            </a:r>
            <a:r>
              <a:rPr lang="en-US" sz="1600" dirty="0" smtClean="0"/>
              <a:t>have endometriosis </a:t>
            </a:r>
          </a:p>
          <a:p>
            <a:pPr>
              <a:buFont typeface="Arial" pitchFamily="34" charset="0"/>
              <a:buChar char="•"/>
            </a:pPr>
            <a:r>
              <a:rPr lang="en-US" sz="1600" dirty="0" smtClean="0"/>
              <a:t>40-60% have concomitant IBS</a:t>
            </a:r>
          </a:p>
          <a:p>
            <a:pPr>
              <a:buFont typeface="Arial" pitchFamily="34" charset="0"/>
              <a:buChar char="•"/>
            </a:pPr>
            <a:r>
              <a:rPr lang="en-US" sz="1600" dirty="0" smtClean="0"/>
              <a:t>80-90% have depression </a:t>
            </a:r>
          </a:p>
          <a:p>
            <a:pPr>
              <a:buFont typeface="Arial" pitchFamily="34" charset="0"/>
              <a:buChar char="•"/>
            </a:pPr>
            <a:r>
              <a:rPr lang="en-US" sz="1600" dirty="0" smtClean="0"/>
              <a:t>45% have dyspareunia(seen in 75% of patients with IC)</a:t>
            </a:r>
          </a:p>
          <a:p>
            <a:pPr>
              <a:buFont typeface="Arial" pitchFamily="34" charset="0"/>
              <a:buChar char="•"/>
            </a:pPr>
            <a:r>
              <a:rPr lang="en-US" sz="1600" b="1" dirty="0" smtClean="0">
                <a:solidFill>
                  <a:schemeClr val="accent6"/>
                </a:solidFill>
              </a:rPr>
              <a:t>38-85% </a:t>
            </a:r>
            <a:r>
              <a:rPr lang="en-US" sz="1600" dirty="0" smtClean="0"/>
              <a:t>have IC (urinary urgency, frequency, bladder or pelvic pain in absence of infection)</a:t>
            </a:r>
          </a:p>
          <a:p>
            <a:pPr>
              <a:buFont typeface="Arial" pitchFamily="34" charset="0"/>
              <a:buChar char="•"/>
            </a:pPr>
            <a:r>
              <a:rPr lang="en-US" sz="1600" dirty="0" smtClean="0"/>
              <a:t>30% Pelvic varicose veins</a:t>
            </a:r>
          </a:p>
          <a:p>
            <a:pPr>
              <a:buFont typeface="Arial" pitchFamily="34" charset="0"/>
              <a:buChar char="•"/>
            </a:pPr>
            <a:r>
              <a:rPr lang="en-US" sz="1600" dirty="0" smtClean="0"/>
              <a:t>Dysmenorrhea, the most common feature of recurrent pelvic pain is seen in approximately 75% of woman </a:t>
            </a:r>
          </a:p>
          <a:p>
            <a:pPr>
              <a:buFont typeface="Arial" pitchFamily="34" charset="0"/>
              <a:buChar char="•"/>
            </a:pPr>
            <a:r>
              <a:rPr lang="en-US" sz="1600" dirty="0" smtClean="0"/>
              <a:t>30% of patients with PID develop CPP</a:t>
            </a:r>
          </a:p>
          <a:p>
            <a:pPr>
              <a:buFont typeface="Arial" pitchFamily="34" charset="0"/>
              <a:buChar char="•"/>
            </a:pPr>
            <a:r>
              <a:rPr lang="en-US" sz="1600" b="1" dirty="0" smtClean="0">
                <a:solidFill>
                  <a:schemeClr val="accent6"/>
                </a:solidFill>
              </a:rPr>
              <a:t>65% </a:t>
            </a:r>
            <a:r>
              <a:rPr lang="en-US" sz="1600" dirty="0" smtClean="0"/>
              <a:t>of patients with endometriosis have IC</a:t>
            </a:r>
          </a:p>
          <a:p>
            <a:pPr>
              <a:buFont typeface="Arial" pitchFamily="34" charset="0"/>
              <a:buChar char="•"/>
            </a:pPr>
            <a:r>
              <a:rPr lang="en-US" sz="1600" dirty="0" smtClean="0"/>
              <a:t>Frequent complaints of </a:t>
            </a:r>
            <a:r>
              <a:rPr lang="en-US" sz="1600" dirty="0" err="1" smtClean="0"/>
              <a:t>vulvodynia</a:t>
            </a:r>
            <a:r>
              <a:rPr lang="en-US" sz="1600" dirty="0" smtClean="0"/>
              <a:t> </a:t>
            </a:r>
          </a:p>
          <a:p>
            <a:pPr>
              <a:buFont typeface="Arial" pitchFamily="34" charset="0"/>
              <a:buChar char="•"/>
            </a:pPr>
            <a:r>
              <a:rPr lang="en-US" sz="1600" dirty="0" smtClean="0"/>
              <a:t>72% of patients from tertiary care center specializing in CPP had more than one diagnosis</a:t>
            </a:r>
          </a:p>
          <a:p>
            <a:pPr>
              <a:buFont typeface="Arial" pitchFamily="34" charset="0"/>
              <a:buChar char="•"/>
            </a:pPr>
            <a:r>
              <a:rPr lang="en-US" sz="1600" dirty="0" smtClean="0"/>
              <a:t>The hallmark of IC, </a:t>
            </a:r>
            <a:r>
              <a:rPr lang="en-US" sz="1600" dirty="0" err="1" smtClean="0"/>
              <a:t>Hunner’s</a:t>
            </a:r>
            <a:r>
              <a:rPr lang="en-US" sz="1600" dirty="0" smtClean="0"/>
              <a:t> ulcers, are seen in only 10% of patients with IC </a:t>
            </a:r>
          </a:p>
          <a:p>
            <a:pPr>
              <a:buFont typeface="Arial" pitchFamily="34" charset="0"/>
              <a:buChar char="•"/>
            </a:pPr>
            <a:endParaRPr lang="en-US" sz="1600" dirty="0" smtClean="0"/>
          </a:p>
          <a:p>
            <a:pPr>
              <a:buFont typeface="Arial" pitchFamily="34" charset="0"/>
              <a:buChar char="•"/>
            </a:pPr>
            <a:endParaRPr lang="en-US" sz="1600"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1213455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089" y="152400"/>
            <a:ext cx="6512511" cy="1143000"/>
          </a:xfrm>
        </p:spPr>
        <p:txBody>
          <a:bodyPr/>
          <a:lstStyle/>
          <a:p>
            <a:pPr marL="0" indent="0">
              <a:buNone/>
            </a:pPr>
            <a:r>
              <a:rPr lang="en-US" dirty="0" smtClean="0"/>
              <a:t>What does this mean?</a:t>
            </a:r>
            <a:endParaRPr lang="en-US" dirty="0"/>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133600" y="1219200"/>
            <a:ext cx="5410200" cy="4816202"/>
          </a:xfrm>
        </p:spPr>
      </p:pic>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169364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43800" cy="1143000"/>
          </a:xfrm>
        </p:spPr>
        <p:txBody>
          <a:bodyPr/>
          <a:lstStyle/>
          <a:p>
            <a:pPr marL="0" indent="0">
              <a:buNone/>
            </a:pPr>
            <a:r>
              <a:rPr lang="en-US" dirty="0" smtClean="0"/>
              <a:t>A new hypothesis to CPP</a:t>
            </a:r>
            <a:endParaRPr lang="en-US" dirty="0"/>
          </a:p>
        </p:txBody>
      </p:sp>
      <p:pic>
        <p:nvPicPr>
          <p:cNvPr id="9" name="Content Placeholder 8"/>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05000" y="1066800"/>
            <a:ext cx="5486400" cy="5309420"/>
          </a:xfrm>
        </p:spPr>
      </p:pic>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357835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512511" cy="1143000"/>
          </a:xfrm>
        </p:spPr>
        <p:txBody>
          <a:bodyPr/>
          <a:lstStyle/>
          <a:p>
            <a:pPr marL="0" indent="0">
              <a:buNone/>
            </a:pPr>
            <a:r>
              <a:rPr lang="en-US" dirty="0" smtClean="0"/>
              <a:t>Pelvic Insults</a:t>
            </a:r>
            <a:endParaRPr lang="en-US" dirty="0"/>
          </a:p>
        </p:txBody>
      </p:sp>
      <p:sp>
        <p:nvSpPr>
          <p:cNvPr id="3" name="Content Placeholder 2"/>
          <p:cNvSpPr>
            <a:spLocks noGrp="1"/>
          </p:cNvSpPr>
          <p:nvPr>
            <p:ph sz="quarter" idx="13"/>
          </p:nvPr>
        </p:nvSpPr>
        <p:spPr>
          <a:xfrm>
            <a:off x="838200" y="1066800"/>
            <a:ext cx="7696200" cy="5410200"/>
          </a:xfrm>
        </p:spPr>
        <p:txBody>
          <a:bodyPr>
            <a:normAutofit/>
          </a:bodyPr>
          <a:lstStyle/>
          <a:p>
            <a:pPr>
              <a:buFont typeface="Arial" pitchFamily="34" charset="0"/>
              <a:buChar char="•"/>
            </a:pPr>
            <a:r>
              <a:rPr lang="en-US" dirty="0" smtClean="0"/>
              <a:t>Surgery</a:t>
            </a:r>
          </a:p>
          <a:p>
            <a:pPr>
              <a:buFont typeface="Arial" pitchFamily="34" charset="0"/>
              <a:buChar char="•"/>
            </a:pPr>
            <a:r>
              <a:rPr lang="en-US" dirty="0" smtClean="0"/>
              <a:t>Radiation</a:t>
            </a:r>
          </a:p>
          <a:p>
            <a:pPr>
              <a:buFont typeface="Arial" pitchFamily="34" charset="0"/>
              <a:buChar char="•"/>
            </a:pPr>
            <a:r>
              <a:rPr lang="en-US" dirty="0" smtClean="0"/>
              <a:t>Pelvic Inflammatory Disease</a:t>
            </a:r>
          </a:p>
          <a:p>
            <a:pPr>
              <a:buFont typeface="Arial" pitchFamily="34" charset="0"/>
              <a:buChar char="•"/>
            </a:pPr>
            <a:r>
              <a:rPr lang="en-US" dirty="0" smtClean="0"/>
              <a:t>Endometriosis</a:t>
            </a:r>
          </a:p>
          <a:p>
            <a:pPr>
              <a:buFont typeface="Arial" pitchFamily="34" charset="0"/>
              <a:buChar char="•"/>
            </a:pPr>
            <a:r>
              <a:rPr lang="en-US" dirty="0" smtClean="0"/>
              <a:t>Interstitial Cystitis</a:t>
            </a:r>
          </a:p>
          <a:p>
            <a:pPr>
              <a:buFont typeface="Arial" pitchFamily="34" charset="0"/>
              <a:buChar char="•"/>
            </a:pPr>
            <a:r>
              <a:rPr lang="en-US" dirty="0" smtClean="0"/>
              <a:t>Inflammatory Bowel Disease</a:t>
            </a:r>
          </a:p>
          <a:p>
            <a:pPr>
              <a:buFont typeface="Arial" pitchFamily="34" charset="0"/>
              <a:buChar char="•"/>
            </a:pPr>
            <a:r>
              <a:rPr lang="en-US" dirty="0" smtClean="0"/>
              <a:t>Irritable Bowel Disease</a:t>
            </a:r>
          </a:p>
          <a:p>
            <a:pPr>
              <a:buFont typeface="Arial" pitchFamily="34" charset="0"/>
              <a:buChar char="•"/>
            </a:pPr>
            <a:r>
              <a:rPr lang="en-US" dirty="0" smtClean="0"/>
              <a:t>Chemically Induced Ovulation</a:t>
            </a:r>
          </a:p>
          <a:p>
            <a:pPr>
              <a:buFont typeface="Arial" pitchFamily="34" charset="0"/>
              <a:buChar char="•"/>
            </a:pPr>
            <a:r>
              <a:rPr lang="en-US" dirty="0" smtClean="0"/>
              <a:t>Cancer</a:t>
            </a:r>
            <a:endParaRPr lang="en-US"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619882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914400"/>
            <a:ext cx="8153400" cy="1219200"/>
          </a:xfrm>
        </p:spPr>
        <p:txBody>
          <a:bodyPr/>
          <a:lstStyle/>
          <a:p>
            <a:pPr marL="182880" indent="0" algn="ctr">
              <a:buNone/>
            </a:pPr>
            <a:r>
              <a:rPr lang="en-US" dirty="0" smtClean="0">
                <a:solidFill>
                  <a:schemeClr val="accent6"/>
                </a:solidFill>
              </a:rPr>
              <a:t>The insult is irrelevant!</a:t>
            </a:r>
            <a:r>
              <a:rPr lang="en-US" sz="3600" dirty="0" smtClean="0">
                <a:solidFill>
                  <a:schemeClr val="accent6"/>
                </a:solidFill>
              </a:rPr>
              <a:t/>
            </a:r>
            <a:br>
              <a:rPr lang="en-US" sz="3600" dirty="0" smtClean="0">
                <a:solidFill>
                  <a:schemeClr val="accent6"/>
                </a:solidFill>
              </a:rPr>
            </a:br>
            <a:r>
              <a:rPr lang="en-US" sz="3600" dirty="0">
                <a:solidFill>
                  <a:schemeClr val="accent6"/>
                </a:solidFill>
              </a:rPr>
              <a:t/>
            </a:r>
            <a:br>
              <a:rPr lang="en-US" sz="3600" dirty="0">
                <a:solidFill>
                  <a:schemeClr val="accent6"/>
                </a:solidFill>
              </a:rPr>
            </a:br>
            <a:r>
              <a:rPr lang="en-US" sz="3600" dirty="0" smtClean="0">
                <a:solidFill>
                  <a:schemeClr val="accent6"/>
                </a:solidFill>
              </a:rPr>
              <a:t/>
            </a:r>
            <a:br>
              <a:rPr lang="en-US" sz="3600" dirty="0" smtClean="0">
                <a:solidFill>
                  <a:schemeClr val="accent6"/>
                </a:solidFill>
              </a:rPr>
            </a:br>
            <a:endParaRPr lang="en-US" sz="6000" dirty="0">
              <a:solidFill>
                <a:schemeClr val="accent6"/>
              </a:solidFill>
            </a:endParaRPr>
          </a:p>
        </p:txBody>
      </p:sp>
      <p:sp>
        <p:nvSpPr>
          <p:cNvPr id="2" name="TextBox 1"/>
          <p:cNvSpPr txBox="1"/>
          <p:nvPr/>
        </p:nvSpPr>
        <p:spPr>
          <a:xfrm>
            <a:off x="685800" y="3657600"/>
            <a:ext cx="8001000" cy="1015663"/>
          </a:xfrm>
          <a:prstGeom prst="rect">
            <a:avLst/>
          </a:prstGeom>
          <a:noFill/>
        </p:spPr>
        <p:txBody>
          <a:bodyPr wrap="square" rtlCol="0">
            <a:spAutoFit/>
          </a:bodyPr>
          <a:lstStyle/>
          <a:p>
            <a:pPr algn="ctr"/>
            <a:r>
              <a:rPr lang="en-US" sz="6000" b="1" dirty="0">
                <a:solidFill>
                  <a:schemeClr val="accent6"/>
                </a:solidFill>
              </a:rPr>
              <a:t>Treat the end result!</a:t>
            </a:r>
            <a:endParaRPr lang="en-US" sz="6000" b="1"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25922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512511" cy="1143000"/>
          </a:xfrm>
        </p:spPr>
        <p:txBody>
          <a:bodyPr/>
          <a:lstStyle/>
          <a:p>
            <a:pPr marL="0" indent="0">
              <a:buNone/>
            </a:pPr>
            <a:r>
              <a:rPr lang="en-US" dirty="0" smtClean="0"/>
              <a:t>Neurobiology </a:t>
            </a:r>
            <a:endParaRPr lang="en-US" dirty="0"/>
          </a:p>
        </p:txBody>
      </p:sp>
      <p:sp>
        <p:nvSpPr>
          <p:cNvPr id="3" name="Content Placeholder 2"/>
          <p:cNvSpPr>
            <a:spLocks noGrp="1"/>
          </p:cNvSpPr>
          <p:nvPr>
            <p:ph sz="quarter" idx="13"/>
          </p:nvPr>
        </p:nvSpPr>
        <p:spPr>
          <a:xfrm>
            <a:off x="838200" y="1371600"/>
            <a:ext cx="7620000" cy="4800600"/>
          </a:xfrm>
        </p:spPr>
        <p:txBody>
          <a:bodyPr>
            <a:normAutofit fontScale="85000" lnSpcReduction="20000"/>
          </a:bodyPr>
          <a:lstStyle/>
          <a:p>
            <a:pPr marL="45720" indent="0">
              <a:buNone/>
            </a:pPr>
            <a:r>
              <a:rPr lang="en-US" dirty="0" smtClean="0"/>
              <a:t>Nociception and pain</a:t>
            </a:r>
          </a:p>
          <a:p>
            <a:pPr marL="45720" indent="0">
              <a:buNone/>
            </a:pPr>
            <a:r>
              <a:rPr lang="en-US" dirty="0" smtClean="0"/>
              <a:t>Sensory afferents are either C-fibers or A-delta fibers. Afferents synapse on 2</a:t>
            </a:r>
            <a:r>
              <a:rPr lang="en-US" baseline="30000" dirty="0" smtClean="0"/>
              <a:t>nd</a:t>
            </a:r>
            <a:r>
              <a:rPr lang="en-US" dirty="0" smtClean="0"/>
              <a:t> order neurons of the </a:t>
            </a:r>
            <a:r>
              <a:rPr lang="en-US" dirty="0" err="1" smtClean="0"/>
              <a:t>spinothalamic</a:t>
            </a:r>
            <a:r>
              <a:rPr lang="en-US" dirty="0" smtClean="0"/>
              <a:t> tract in dorsal horn.</a:t>
            </a:r>
          </a:p>
          <a:p>
            <a:pPr marL="45720" indent="0">
              <a:buNone/>
            </a:pPr>
            <a:r>
              <a:rPr lang="en-US" dirty="0"/>
              <a:t>	</a:t>
            </a:r>
            <a:r>
              <a:rPr lang="en-US" dirty="0" smtClean="0"/>
              <a:t>3 types of second order neurons</a:t>
            </a:r>
          </a:p>
          <a:p>
            <a:pPr marL="45720" indent="0">
              <a:buNone/>
            </a:pPr>
            <a:r>
              <a:rPr lang="en-US" dirty="0"/>
              <a:t>	</a:t>
            </a:r>
            <a:r>
              <a:rPr lang="en-US" dirty="0" smtClean="0"/>
              <a:t>	1) Low threshold mechanoreceptors </a:t>
            </a:r>
          </a:p>
          <a:p>
            <a:pPr marL="45720" indent="0">
              <a:buNone/>
            </a:pPr>
            <a:r>
              <a:rPr lang="en-US" dirty="0"/>
              <a:t>	</a:t>
            </a:r>
            <a:r>
              <a:rPr lang="en-US" dirty="0" smtClean="0"/>
              <a:t>	2) High threshold </a:t>
            </a:r>
            <a:r>
              <a:rPr lang="en-US" dirty="0" err="1" smtClean="0"/>
              <a:t>nociceptors</a:t>
            </a:r>
            <a:endParaRPr lang="en-US" dirty="0" smtClean="0"/>
          </a:p>
          <a:p>
            <a:pPr marL="45720" indent="0">
              <a:buNone/>
            </a:pPr>
            <a:r>
              <a:rPr lang="en-US" dirty="0"/>
              <a:t>	</a:t>
            </a:r>
            <a:r>
              <a:rPr lang="en-US" dirty="0" smtClean="0"/>
              <a:t>	3) Wide dynamic range neurons(</a:t>
            </a:r>
            <a:r>
              <a:rPr lang="en-US" b="1" dirty="0" smtClean="0">
                <a:solidFill>
                  <a:schemeClr val="accent6"/>
                </a:solidFill>
              </a:rPr>
              <a:t>WDRs</a:t>
            </a:r>
            <a:r>
              <a:rPr lang="en-US" dirty="0" smtClean="0"/>
              <a:t>)</a:t>
            </a:r>
          </a:p>
          <a:p>
            <a:pPr marL="45720" indent="0">
              <a:buNone/>
            </a:pPr>
            <a:r>
              <a:rPr lang="en-US" dirty="0"/>
              <a:t>	</a:t>
            </a:r>
            <a:r>
              <a:rPr lang="en-US" dirty="0" smtClean="0"/>
              <a:t>WDRs are </a:t>
            </a:r>
            <a:r>
              <a:rPr lang="en-US" dirty="0" err="1" smtClean="0"/>
              <a:t>multireceptive</a:t>
            </a:r>
            <a:r>
              <a:rPr lang="en-US" dirty="0" smtClean="0"/>
              <a:t>:</a:t>
            </a:r>
          </a:p>
          <a:p>
            <a:pPr marL="45720" indent="0">
              <a:buNone/>
            </a:pPr>
            <a:r>
              <a:rPr lang="en-US" dirty="0"/>
              <a:t>	</a:t>
            </a:r>
            <a:r>
              <a:rPr lang="en-US" dirty="0" smtClean="0"/>
              <a:t>	1) A– Delta</a:t>
            </a:r>
          </a:p>
          <a:p>
            <a:pPr marL="45720" indent="0">
              <a:buNone/>
            </a:pPr>
            <a:r>
              <a:rPr lang="en-US" dirty="0"/>
              <a:t>	</a:t>
            </a:r>
            <a:r>
              <a:rPr lang="en-US" dirty="0" smtClean="0"/>
              <a:t>	2) C- Fibers</a:t>
            </a:r>
          </a:p>
          <a:p>
            <a:pPr marL="45720" indent="0">
              <a:buNone/>
            </a:pPr>
            <a:r>
              <a:rPr lang="en-US" dirty="0"/>
              <a:t>	</a:t>
            </a:r>
            <a:r>
              <a:rPr lang="en-US" dirty="0" smtClean="0"/>
              <a:t>	3) A- Beta</a:t>
            </a:r>
          </a:p>
          <a:p>
            <a:pPr marL="45720" indent="0">
              <a:buNone/>
            </a:pPr>
            <a:r>
              <a:rPr lang="en-US" dirty="0"/>
              <a:t>	</a:t>
            </a:r>
            <a:r>
              <a:rPr lang="en-US" dirty="0" smtClean="0"/>
              <a:t>	4) Visceral Afferents </a:t>
            </a:r>
          </a:p>
          <a:p>
            <a:pPr marL="45720" indent="0">
              <a:buNone/>
            </a:pPr>
            <a:r>
              <a:rPr lang="en-US" b="1" dirty="0" smtClean="0">
                <a:solidFill>
                  <a:schemeClr val="accent6"/>
                </a:solidFill>
              </a:rPr>
              <a:t>This convergence of afferents on one neuron helps explain loss of specificity and referred pain. </a:t>
            </a:r>
            <a:endParaRPr lang="en-US" b="1" dirty="0">
              <a:solidFill>
                <a:schemeClr val="accent6"/>
              </a:solidFill>
            </a:endParaRPr>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588401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1219200"/>
            <a:ext cx="7467600" cy="4800600"/>
          </a:xfrm>
        </p:spPr>
        <p:txBody>
          <a:bodyPr>
            <a:normAutofit fontScale="92500"/>
          </a:bodyPr>
          <a:lstStyle/>
          <a:p>
            <a:pPr>
              <a:buFont typeface="Arial" pitchFamily="34" charset="0"/>
              <a:buChar char="•"/>
            </a:pPr>
            <a:r>
              <a:rPr lang="en-US" dirty="0" smtClean="0"/>
              <a:t>2</a:t>
            </a:r>
            <a:r>
              <a:rPr lang="en-US" baseline="30000" dirty="0" smtClean="0"/>
              <a:t>nd</a:t>
            </a:r>
            <a:r>
              <a:rPr lang="en-US" dirty="0" smtClean="0"/>
              <a:t> order neurons cross over to the contralateral spinal cord and ascend to the brain.</a:t>
            </a:r>
          </a:p>
          <a:p>
            <a:pPr>
              <a:buFont typeface="Arial" pitchFamily="34" charset="0"/>
              <a:buChar char="•"/>
            </a:pPr>
            <a:r>
              <a:rPr lang="en-US" dirty="0" smtClean="0"/>
              <a:t>In the thalamus they synapse on 3</a:t>
            </a:r>
            <a:r>
              <a:rPr lang="en-US" baseline="30000" dirty="0" smtClean="0"/>
              <a:t>rd</a:t>
            </a:r>
            <a:r>
              <a:rPr lang="en-US" dirty="0" smtClean="0"/>
              <a:t> order neurons which carry signals to the somatosensory cortex.</a:t>
            </a:r>
          </a:p>
          <a:p>
            <a:pPr>
              <a:buFont typeface="Arial" pitchFamily="34" charset="0"/>
              <a:buChar char="•"/>
            </a:pPr>
            <a:r>
              <a:rPr lang="en-US" b="1" dirty="0" err="1" smtClean="0">
                <a:solidFill>
                  <a:schemeClr val="accent6"/>
                </a:solidFill>
              </a:rPr>
              <a:t>Somatics</a:t>
            </a:r>
            <a:r>
              <a:rPr lang="en-US" b="1" dirty="0" smtClean="0">
                <a:solidFill>
                  <a:schemeClr val="accent6"/>
                </a:solidFill>
              </a:rPr>
              <a:t> have cortical representation, visceral afferents don't. </a:t>
            </a:r>
          </a:p>
          <a:p>
            <a:pPr>
              <a:buFont typeface="Arial" pitchFamily="34" charset="0"/>
              <a:buChar char="•"/>
            </a:pPr>
            <a:r>
              <a:rPr lang="en-US" dirty="0" smtClean="0"/>
              <a:t>Descending pathways (inhibitory pathways) are triggered in CNS-Cortex, thalamus, PAG, nucleus raphe </a:t>
            </a:r>
            <a:r>
              <a:rPr lang="en-US" dirty="0" err="1" smtClean="0"/>
              <a:t>magnus</a:t>
            </a:r>
            <a:r>
              <a:rPr lang="en-US" dirty="0" smtClean="0"/>
              <a:t>, locus </a:t>
            </a:r>
            <a:r>
              <a:rPr lang="en-US" dirty="0" err="1" smtClean="0"/>
              <a:t>coeruleus</a:t>
            </a:r>
            <a:r>
              <a:rPr lang="en-US" dirty="0" smtClean="0"/>
              <a:t> which stimulate inhibitory neurons in the dorsal horn.</a:t>
            </a:r>
          </a:p>
          <a:p>
            <a:pPr>
              <a:buFont typeface="Arial" pitchFamily="34" charset="0"/>
              <a:buChar char="•"/>
            </a:pPr>
            <a:r>
              <a:rPr lang="en-US" dirty="0" smtClean="0"/>
              <a:t>These inhibitory neurons synapse on the primary afferents and 2</a:t>
            </a:r>
            <a:r>
              <a:rPr lang="en-US" baseline="30000" dirty="0" smtClean="0"/>
              <a:t>nd</a:t>
            </a:r>
            <a:r>
              <a:rPr lang="en-US" dirty="0" smtClean="0"/>
              <a:t> order dorsal horn neurons. Inhibitory neurons release endogenous opioids and inhibitory neurotransmitters like GABA which have an </a:t>
            </a:r>
            <a:r>
              <a:rPr lang="en-US" dirty="0" err="1" smtClean="0"/>
              <a:t>antinociceptive</a:t>
            </a:r>
            <a:r>
              <a:rPr lang="en-US" dirty="0" smtClean="0"/>
              <a:t> effect.</a:t>
            </a:r>
          </a:p>
          <a:p>
            <a:pPr>
              <a:buFont typeface="Arial" pitchFamily="34" charset="0"/>
              <a:buChar char="•"/>
            </a:pPr>
            <a:endParaRPr lang="en-US" dirty="0"/>
          </a:p>
        </p:txBody>
      </p:sp>
      <p:sp>
        <p:nvSpPr>
          <p:cNvPr id="4" name="Title 1"/>
          <p:cNvSpPr>
            <a:spLocks noGrp="1"/>
          </p:cNvSpPr>
          <p:nvPr>
            <p:ph type="title"/>
          </p:nvPr>
        </p:nvSpPr>
        <p:spPr>
          <a:xfrm>
            <a:off x="228600" y="304800"/>
            <a:ext cx="8112711" cy="1143000"/>
          </a:xfrm>
        </p:spPr>
        <p:txBody>
          <a:bodyPr/>
          <a:lstStyle/>
          <a:p>
            <a:pPr marL="0" indent="0">
              <a:buNone/>
            </a:pPr>
            <a:r>
              <a:rPr lang="en-US" dirty="0" smtClean="0"/>
              <a:t>Neurobiology Continued </a:t>
            </a:r>
            <a:endParaRPr lang="en-US" dirty="0"/>
          </a:p>
        </p:txBody>
      </p:sp>
      <p:sp>
        <p:nvSpPr>
          <p:cNvPr id="5" name="Footer Placeholder 4"/>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639709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33400"/>
            <a:ext cx="7772399" cy="1143000"/>
          </a:xfrm>
        </p:spPr>
        <p:txBody>
          <a:bodyPr/>
          <a:lstStyle/>
          <a:p>
            <a:pPr marL="0" indent="0" algn="l">
              <a:buNone/>
            </a:pPr>
            <a:r>
              <a:rPr lang="en-US" dirty="0" smtClean="0"/>
              <a:t>Mechanism of Chronic Pain</a:t>
            </a:r>
            <a:endParaRPr lang="en-US" dirty="0"/>
          </a:p>
        </p:txBody>
      </p:sp>
      <p:sp>
        <p:nvSpPr>
          <p:cNvPr id="4" name="TextBox 3"/>
          <p:cNvSpPr txBox="1"/>
          <p:nvPr/>
        </p:nvSpPr>
        <p:spPr>
          <a:xfrm>
            <a:off x="533400" y="1785763"/>
            <a:ext cx="8153400" cy="3046988"/>
          </a:xfrm>
          <a:prstGeom prst="rect">
            <a:avLst/>
          </a:prstGeom>
          <a:noFill/>
        </p:spPr>
        <p:txBody>
          <a:bodyPr wrap="square" rtlCol="0">
            <a:spAutoFit/>
          </a:bodyPr>
          <a:lstStyle/>
          <a:p>
            <a:pPr algn="ctr"/>
            <a:r>
              <a:rPr lang="en-US" sz="3200" dirty="0" smtClean="0"/>
              <a:t>When peripheral </a:t>
            </a:r>
            <a:r>
              <a:rPr lang="en-US" sz="3200" dirty="0" err="1" smtClean="0"/>
              <a:t>nociceptors</a:t>
            </a:r>
            <a:r>
              <a:rPr lang="en-US" sz="3200" dirty="0" smtClean="0"/>
              <a:t> receive noxious stimuli of sufficient intensity, </a:t>
            </a:r>
            <a:r>
              <a:rPr lang="en-US" sz="3200" b="1" dirty="0" smtClean="0">
                <a:solidFill>
                  <a:schemeClr val="accent6"/>
                </a:solidFill>
              </a:rPr>
              <a:t>NMDA</a:t>
            </a:r>
            <a:r>
              <a:rPr lang="en-US" sz="3200" dirty="0" smtClean="0"/>
              <a:t> receptors in the dorsal horn are stimulated which increase the excitability of other 2</a:t>
            </a:r>
            <a:r>
              <a:rPr lang="en-US" sz="3200" baseline="30000" dirty="0" smtClean="0"/>
              <a:t>nd</a:t>
            </a:r>
            <a:r>
              <a:rPr lang="en-US" sz="3200" dirty="0" smtClean="0"/>
              <a:t> order neurons- this is known as </a:t>
            </a:r>
            <a:r>
              <a:rPr lang="en-US" sz="3200" b="1" dirty="0" smtClean="0">
                <a:solidFill>
                  <a:schemeClr val="accent6"/>
                </a:solidFill>
              </a:rPr>
              <a:t>wind up</a:t>
            </a:r>
            <a:r>
              <a:rPr lang="en-US" sz="3200" dirty="0" smtClean="0"/>
              <a:t>.</a:t>
            </a:r>
            <a:endParaRPr lang="en-US" sz="3200" dirty="0"/>
          </a:p>
        </p:txBody>
      </p:sp>
      <p:sp>
        <p:nvSpPr>
          <p:cNvPr id="5" name="Footer Placeholder 4"/>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442899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43000" y="2286000"/>
            <a:ext cx="6781800" cy="2133600"/>
          </a:xfrm>
        </p:spPr>
        <p:txBody>
          <a:bodyPr>
            <a:normAutofit lnSpcReduction="10000"/>
          </a:bodyPr>
          <a:lstStyle/>
          <a:p>
            <a:pPr algn="ctr"/>
            <a:r>
              <a:rPr lang="en-US" dirty="0"/>
              <a:t>The materials in this presentation include explanations and descriptions of developments that are the intellectual property of Douglas Spiel, MD and patents for these developments have been applied for and are pending.</a:t>
            </a:r>
          </a:p>
          <a:p>
            <a:pPr algn="ctr"/>
            <a:r>
              <a:rPr lang="en-US" dirty="0"/>
              <a:t> </a:t>
            </a:r>
          </a:p>
        </p:txBody>
      </p:sp>
      <p:sp>
        <p:nvSpPr>
          <p:cNvPr id="4" name="Title 3"/>
          <p:cNvSpPr>
            <a:spLocks noGrp="1"/>
          </p:cNvSpPr>
          <p:nvPr>
            <p:ph type="ctrTitle"/>
          </p:nvPr>
        </p:nvSpPr>
        <p:spPr>
          <a:xfrm>
            <a:off x="749449" y="1371600"/>
            <a:ext cx="7708751" cy="1793167"/>
          </a:xfrm>
        </p:spPr>
        <p:txBody>
          <a:bodyPr/>
          <a:lstStyle/>
          <a:p>
            <a:pPr marL="182880" indent="0" algn="ctr">
              <a:buNone/>
            </a:pPr>
            <a:r>
              <a:rPr lang="en-US" sz="4400" dirty="0" smtClean="0"/>
              <a:t>Patent Pending Statement</a:t>
            </a:r>
            <a:endParaRPr lang="en-US" sz="4400" dirty="0"/>
          </a:p>
        </p:txBody>
      </p:sp>
    </p:spTree>
    <p:extLst>
      <p:ext uri="{BB962C8B-B14F-4D97-AF65-F5344CB8AC3E}">
        <p14:creationId xmlns:p14="http://schemas.microsoft.com/office/powerpoint/2010/main" val="423803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848600" cy="1143000"/>
          </a:xfrm>
        </p:spPr>
        <p:txBody>
          <a:bodyPr/>
          <a:lstStyle/>
          <a:p>
            <a:pPr marL="0" indent="0">
              <a:buNone/>
            </a:pPr>
            <a:r>
              <a:rPr lang="en-US" dirty="0" smtClean="0"/>
              <a:t>Peripheral Sensitization</a:t>
            </a:r>
            <a:endParaRPr lang="en-US" dirty="0"/>
          </a:p>
        </p:txBody>
      </p:sp>
      <p:sp>
        <p:nvSpPr>
          <p:cNvPr id="3" name="Content Placeholder 2"/>
          <p:cNvSpPr>
            <a:spLocks noGrp="1"/>
          </p:cNvSpPr>
          <p:nvPr>
            <p:ph sz="quarter" idx="13"/>
          </p:nvPr>
        </p:nvSpPr>
        <p:spPr>
          <a:xfrm>
            <a:off x="838200" y="1447800"/>
            <a:ext cx="7772400" cy="4800600"/>
          </a:xfrm>
        </p:spPr>
        <p:txBody>
          <a:bodyPr>
            <a:normAutofit/>
          </a:bodyPr>
          <a:lstStyle/>
          <a:p>
            <a:pPr>
              <a:buFont typeface="Arial" pitchFamily="34" charset="0"/>
              <a:buChar char="•"/>
            </a:pPr>
            <a:r>
              <a:rPr lang="en-US" dirty="0" smtClean="0"/>
              <a:t>A heightened response of primary afferents to nociceptive inputs</a:t>
            </a:r>
          </a:p>
          <a:p>
            <a:pPr marL="388620" lvl="1" indent="-342900">
              <a:buFont typeface="Arial" pitchFamily="34" charset="0"/>
              <a:buChar char="•"/>
            </a:pPr>
            <a:r>
              <a:rPr lang="en-US" dirty="0" smtClean="0"/>
              <a:t>Inflammatory neurotransmitters may sensitize these afferents (IE, endometriosis</a:t>
            </a:r>
            <a:r>
              <a:rPr lang="en-US" dirty="0"/>
              <a:t>, IC, </a:t>
            </a:r>
            <a:r>
              <a:rPr lang="en-US" dirty="0" err="1" smtClean="0"/>
              <a:t>vulvodynia</a:t>
            </a:r>
            <a:r>
              <a:rPr lang="en-US" dirty="0" smtClean="0"/>
              <a:t>) </a:t>
            </a:r>
          </a:p>
          <a:p>
            <a:pPr marL="388620" lvl="1" indent="-342900">
              <a:buFont typeface="Arial" pitchFamily="34" charset="0"/>
              <a:buChar char="•"/>
            </a:pPr>
            <a:r>
              <a:rPr lang="en-US" dirty="0" smtClean="0"/>
              <a:t>Abnormal or excessive sprouting of nerve terminals at a site of injury</a:t>
            </a:r>
          </a:p>
          <a:p>
            <a:pPr marL="388620" lvl="1" indent="-342900">
              <a:buFont typeface="Arial" pitchFamily="34" charset="0"/>
              <a:buChar char="•"/>
            </a:pPr>
            <a:r>
              <a:rPr lang="en-US" dirty="0" smtClean="0"/>
              <a:t>After initial peripheral nerve injury there is a greater loss of   C-fibers compared to larger A–Beta fibers, so A-Beta fibers sprout new branches in the dorsal horn synapsing with 2</a:t>
            </a:r>
            <a:r>
              <a:rPr lang="en-US" baseline="30000" dirty="0" smtClean="0"/>
              <a:t>nd</a:t>
            </a:r>
            <a:r>
              <a:rPr lang="en-US" dirty="0" smtClean="0"/>
              <a:t> order neurons in positions previously vacated by the C-fibers. As a result, A–Beta fibers can take on a nociceptive </a:t>
            </a:r>
            <a:r>
              <a:rPr lang="en-US" dirty="0" smtClean="0"/>
              <a:t>role, </a:t>
            </a:r>
            <a:r>
              <a:rPr lang="en-US" dirty="0" err="1" smtClean="0"/>
              <a:t>ie</a:t>
            </a:r>
            <a:r>
              <a:rPr lang="en-US" dirty="0" smtClean="0"/>
              <a:t> </a:t>
            </a:r>
            <a:r>
              <a:rPr lang="en-US" dirty="0" smtClean="0"/>
              <a:t>cutaneous </a:t>
            </a:r>
            <a:r>
              <a:rPr lang="en-US" dirty="0" err="1" smtClean="0"/>
              <a:t>allodynia</a:t>
            </a:r>
            <a:r>
              <a:rPr lang="en-US" dirty="0" smtClean="0"/>
              <a:t> after </a:t>
            </a:r>
            <a:r>
              <a:rPr lang="en-US" dirty="0" err="1" smtClean="0"/>
              <a:t>viscerosomatic</a:t>
            </a:r>
            <a:r>
              <a:rPr lang="en-US" dirty="0" smtClean="0"/>
              <a:t> pain referral</a:t>
            </a:r>
            <a:endParaRPr lang="en-US"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056933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143000"/>
            <a:ext cx="8305800" cy="3048000"/>
          </a:xfrm>
        </p:spPr>
        <p:txBody>
          <a:bodyPr>
            <a:normAutofit/>
          </a:bodyPr>
          <a:lstStyle/>
          <a:p>
            <a:pPr marL="342900" indent="-342900">
              <a:buFont typeface="Arial" pitchFamily="34" charset="0"/>
              <a:buChar char="•"/>
            </a:pPr>
            <a:r>
              <a:rPr lang="en-US" dirty="0" smtClean="0"/>
              <a:t>Sympathetic </a:t>
            </a:r>
            <a:r>
              <a:rPr lang="en-US" dirty="0" err="1" smtClean="0"/>
              <a:t>nociceptors</a:t>
            </a:r>
            <a:r>
              <a:rPr lang="en-US" dirty="0" smtClean="0"/>
              <a:t> may become up regulated and sensitized by injury or ongoing neurogenic inflammation </a:t>
            </a:r>
          </a:p>
          <a:p>
            <a:pPr marL="342900" indent="-342900">
              <a:buFont typeface="Arial" pitchFamily="34" charset="0"/>
              <a:buChar char="•"/>
            </a:pPr>
            <a:r>
              <a:rPr lang="en-US" dirty="0" smtClean="0"/>
              <a:t>Abnormal sprouting may occur in neuromas or in the dorsal root ganglion </a:t>
            </a:r>
          </a:p>
          <a:p>
            <a:pPr marL="342900" indent="-342900">
              <a:buFont typeface="Arial" pitchFamily="34" charset="0"/>
              <a:buChar char="•"/>
            </a:pPr>
            <a:r>
              <a:rPr lang="en-US" dirty="0" smtClean="0"/>
              <a:t>The proliferation of sympathetic neurons in the lower reproductive tract of animals is under estrogen control</a:t>
            </a:r>
          </a:p>
          <a:p>
            <a:pPr marL="342900" indent="-342900">
              <a:buFont typeface="Arial" pitchFamily="34" charset="0"/>
              <a:buChar char="•"/>
            </a:pPr>
            <a:r>
              <a:rPr lang="en-US" b="1" dirty="0" smtClean="0">
                <a:solidFill>
                  <a:schemeClr val="accent6"/>
                </a:solidFill>
              </a:rPr>
              <a:t>Estrogen may effect vulnerability to SMP</a:t>
            </a:r>
            <a:endParaRPr lang="en-US" b="1" dirty="0">
              <a:solidFill>
                <a:schemeClr val="accent6"/>
              </a:solidFill>
            </a:endParaRPr>
          </a:p>
        </p:txBody>
      </p:sp>
      <p:sp>
        <p:nvSpPr>
          <p:cNvPr id="3" name="Title 2"/>
          <p:cNvSpPr>
            <a:spLocks noGrp="1"/>
          </p:cNvSpPr>
          <p:nvPr>
            <p:ph type="ctrTitle"/>
          </p:nvPr>
        </p:nvSpPr>
        <p:spPr>
          <a:xfrm>
            <a:off x="914400" y="304801"/>
            <a:ext cx="8097819" cy="914400"/>
          </a:xfrm>
        </p:spPr>
        <p:txBody>
          <a:bodyPr/>
          <a:lstStyle/>
          <a:p>
            <a:pPr marL="182880" indent="0" algn="r">
              <a:buNone/>
            </a:pPr>
            <a:r>
              <a:rPr lang="en-US" sz="3600" dirty="0" smtClean="0"/>
              <a:t>Sympathetically Mediated Pain</a:t>
            </a:r>
            <a:endParaRPr lang="en-US" sz="3600"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243817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512511" cy="1143000"/>
          </a:xfrm>
        </p:spPr>
        <p:txBody>
          <a:bodyPr/>
          <a:lstStyle/>
          <a:p>
            <a:pPr marL="0" indent="0">
              <a:buNone/>
            </a:pPr>
            <a:r>
              <a:rPr lang="en-US" dirty="0" smtClean="0"/>
              <a:t>Central Sensitization</a:t>
            </a:r>
            <a:endParaRPr lang="en-US" dirty="0"/>
          </a:p>
        </p:txBody>
      </p:sp>
      <p:sp>
        <p:nvSpPr>
          <p:cNvPr id="3" name="Content Placeholder 2"/>
          <p:cNvSpPr>
            <a:spLocks noGrp="1"/>
          </p:cNvSpPr>
          <p:nvPr>
            <p:ph sz="quarter" idx="13"/>
          </p:nvPr>
        </p:nvSpPr>
        <p:spPr>
          <a:xfrm>
            <a:off x="685800" y="1219200"/>
            <a:ext cx="8001000" cy="5410200"/>
          </a:xfrm>
        </p:spPr>
        <p:txBody>
          <a:bodyPr>
            <a:normAutofit/>
          </a:bodyPr>
          <a:lstStyle/>
          <a:p>
            <a:pPr>
              <a:buFont typeface="Arial" pitchFamily="34" charset="0"/>
              <a:buChar char="•"/>
            </a:pPr>
            <a:r>
              <a:rPr lang="en-US" sz="1800" dirty="0" smtClean="0"/>
              <a:t>Changes in CNS that facilitate, enhance or distort pain.</a:t>
            </a:r>
          </a:p>
          <a:p>
            <a:pPr>
              <a:buFont typeface="Arial" pitchFamily="34" charset="0"/>
              <a:buChar char="•"/>
            </a:pPr>
            <a:r>
              <a:rPr lang="en-US" sz="1800" dirty="0" smtClean="0"/>
              <a:t>Largely mediated by WDR neurons</a:t>
            </a:r>
          </a:p>
          <a:p>
            <a:pPr>
              <a:buFont typeface="Arial" pitchFamily="34" charset="0"/>
              <a:buChar char="•"/>
            </a:pPr>
            <a:r>
              <a:rPr lang="en-US" sz="1800" dirty="0" smtClean="0"/>
              <a:t>WDRs are excited by activation of NMDA receptors and by decreased inhibitory neurotransmitters (from descending pathways)</a:t>
            </a:r>
          </a:p>
          <a:p>
            <a:pPr>
              <a:buFont typeface="Arial" pitchFamily="34" charset="0"/>
              <a:buChar char="•"/>
            </a:pPr>
            <a:r>
              <a:rPr lang="en-US" sz="1800" b="1" dirty="0" smtClean="0">
                <a:solidFill>
                  <a:schemeClr val="accent6"/>
                </a:solidFill>
              </a:rPr>
              <a:t>Visceral afferents produce more dorsal horn excitability than </a:t>
            </a:r>
            <a:r>
              <a:rPr lang="en-US" sz="1800" b="1" dirty="0" err="1" smtClean="0">
                <a:solidFill>
                  <a:schemeClr val="accent6"/>
                </a:solidFill>
              </a:rPr>
              <a:t>somatics</a:t>
            </a:r>
            <a:endParaRPr lang="en-US" sz="1800" b="1" dirty="0" smtClean="0">
              <a:solidFill>
                <a:schemeClr val="accent6"/>
              </a:solidFill>
            </a:endParaRPr>
          </a:p>
          <a:p>
            <a:pPr>
              <a:buFont typeface="Arial" pitchFamily="34" charset="0"/>
              <a:buChar char="•"/>
            </a:pPr>
            <a:r>
              <a:rPr lang="en-US" sz="1800" dirty="0" err="1" smtClean="0"/>
              <a:t>Neuroinflammation</a:t>
            </a:r>
            <a:r>
              <a:rPr lang="en-US" sz="1800" dirty="0" smtClean="0"/>
              <a:t> in the spinal cord which facilitates central sensitization is a key mechanism behind the </a:t>
            </a:r>
            <a:r>
              <a:rPr lang="en-US" sz="1800" dirty="0" err="1" smtClean="0"/>
              <a:t>multiorgan</a:t>
            </a:r>
            <a:r>
              <a:rPr lang="en-US" sz="1800" dirty="0" smtClean="0"/>
              <a:t> involvement of chronic pelvic pain = </a:t>
            </a:r>
            <a:r>
              <a:rPr lang="en-US" sz="1800" b="1" dirty="0" smtClean="0">
                <a:solidFill>
                  <a:schemeClr val="accent6"/>
                </a:solidFill>
              </a:rPr>
              <a:t>neural cross sensitization</a:t>
            </a:r>
            <a:r>
              <a:rPr lang="en-US" sz="1800" dirty="0" smtClean="0"/>
              <a:t>.</a:t>
            </a:r>
          </a:p>
          <a:p>
            <a:pPr>
              <a:buFont typeface="Arial" pitchFamily="34" charset="0"/>
              <a:buChar char="•"/>
            </a:pPr>
            <a:r>
              <a:rPr lang="en-US" sz="1800" dirty="0" smtClean="0"/>
              <a:t>Intimate close connections in the dorsal horn of the spinal cord allow </a:t>
            </a:r>
            <a:r>
              <a:rPr lang="en-US" sz="1800" dirty="0" err="1" smtClean="0"/>
              <a:t>neuroinflammation</a:t>
            </a:r>
            <a:r>
              <a:rPr lang="en-US" sz="1800" dirty="0" smtClean="0"/>
              <a:t> to spread from involved to uninvolved neurons.</a:t>
            </a:r>
          </a:p>
          <a:p>
            <a:pPr>
              <a:buFont typeface="Arial" pitchFamily="34" charset="0"/>
              <a:buChar char="•"/>
            </a:pPr>
            <a:r>
              <a:rPr lang="en-US" sz="1800" dirty="0" smtClean="0"/>
              <a:t>Once the end terminal of the previously uninvolved afferent is stimulated in the dorsal horn, substance P travels retrograde down C- fibers and A- Delta fibers leading to sensitization at terminal </a:t>
            </a:r>
            <a:r>
              <a:rPr lang="en-US" sz="1800" dirty="0" err="1" smtClean="0"/>
              <a:t>nociceptors</a:t>
            </a:r>
            <a:r>
              <a:rPr lang="en-US" sz="1800" dirty="0" smtClean="0"/>
              <a:t>. </a:t>
            </a:r>
          </a:p>
          <a:p>
            <a:pPr>
              <a:buFont typeface="Arial" pitchFamily="34" charset="0"/>
              <a:buChar char="•"/>
            </a:pPr>
            <a:endParaRPr lang="en-US" sz="1800" dirty="0" smtClean="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169348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9331911" cy="1143000"/>
          </a:xfrm>
        </p:spPr>
        <p:txBody>
          <a:bodyPr/>
          <a:lstStyle/>
          <a:p>
            <a:pPr marL="0" indent="0">
              <a:buNone/>
            </a:pPr>
            <a:r>
              <a:rPr lang="en-US" dirty="0"/>
              <a:t>Central </a:t>
            </a:r>
            <a:r>
              <a:rPr lang="en-US" dirty="0" smtClean="0"/>
              <a:t>Sensitization Example</a:t>
            </a:r>
            <a:endParaRPr lang="en-US" dirty="0"/>
          </a:p>
        </p:txBody>
      </p:sp>
      <p:sp>
        <p:nvSpPr>
          <p:cNvPr id="3" name="Content Placeholder 2"/>
          <p:cNvSpPr>
            <a:spLocks noGrp="1"/>
          </p:cNvSpPr>
          <p:nvPr>
            <p:ph sz="quarter" idx="13"/>
          </p:nvPr>
        </p:nvSpPr>
        <p:spPr>
          <a:xfrm>
            <a:off x="533400" y="1828800"/>
            <a:ext cx="8001000" cy="3474720"/>
          </a:xfrm>
        </p:spPr>
        <p:txBody>
          <a:bodyPr>
            <a:normAutofit/>
          </a:bodyPr>
          <a:lstStyle/>
          <a:p>
            <a:pPr marL="45720" indent="0">
              <a:buNone/>
            </a:pPr>
            <a:r>
              <a:rPr lang="en-US" sz="2800" dirty="0" smtClean="0"/>
              <a:t>Rats with surgically induced endometriosis demonstrate reduced bladder capacity, vaginal </a:t>
            </a:r>
            <a:r>
              <a:rPr lang="en-US" sz="2800" dirty="0" err="1" smtClean="0"/>
              <a:t>hyperalgesia</a:t>
            </a:r>
            <a:r>
              <a:rPr lang="en-US" sz="2800" dirty="0" smtClean="0"/>
              <a:t> and increased visceral pain.</a:t>
            </a:r>
          </a:p>
          <a:p>
            <a:pPr marL="45720" indent="0">
              <a:buNone/>
            </a:pPr>
            <a:r>
              <a:rPr lang="en-US" sz="2800" dirty="0" smtClean="0"/>
              <a:t>	- “</a:t>
            </a:r>
            <a:r>
              <a:rPr lang="en-US" sz="2800" b="1" dirty="0" smtClean="0">
                <a:solidFill>
                  <a:schemeClr val="accent6"/>
                </a:solidFill>
              </a:rPr>
              <a:t>Neural Crosstalk</a:t>
            </a:r>
            <a:r>
              <a:rPr lang="en-US" sz="2800" dirty="0" smtClean="0"/>
              <a:t>”</a:t>
            </a:r>
            <a:endParaRPr lang="en-US" sz="2800"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1468807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543800" cy="1143000"/>
          </a:xfrm>
        </p:spPr>
        <p:txBody>
          <a:bodyPr/>
          <a:lstStyle/>
          <a:p>
            <a:pPr marL="0" indent="0">
              <a:buNone/>
            </a:pPr>
            <a:r>
              <a:rPr lang="en-US" dirty="0" smtClean="0"/>
              <a:t>Other </a:t>
            </a:r>
            <a:r>
              <a:rPr lang="en-US" dirty="0"/>
              <a:t>S</a:t>
            </a:r>
            <a:r>
              <a:rPr lang="en-US" dirty="0" smtClean="0"/>
              <a:t>ystemic </a:t>
            </a:r>
            <a:r>
              <a:rPr lang="en-US" dirty="0"/>
              <a:t>F</a:t>
            </a:r>
            <a:r>
              <a:rPr lang="en-US" dirty="0" smtClean="0"/>
              <a:t>actors</a:t>
            </a:r>
            <a:endParaRPr lang="en-US" dirty="0"/>
          </a:p>
        </p:txBody>
      </p:sp>
      <p:sp>
        <p:nvSpPr>
          <p:cNvPr id="3" name="Content Placeholder 2"/>
          <p:cNvSpPr>
            <a:spLocks noGrp="1"/>
          </p:cNvSpPr>
          <p:nvPr>
            <p:ph sz="quarter" idx="13"/>
          </p:nvPr>
        </p:nvSpPr>
        <p:spPr>
          <a:xfrm>
            <a:off x="304800" y="1143000"/>
            <a:ext cx="8686800" cy="5334000"/>
          </a:xfrm>
        </p:spPr>
        <p:txBody>
          <a:bodyPr/>
          <a:lstStyle/>
          <a:p>
            <a:pPr>
              <a:buFont typeface="Arial" pitchFamily="34" charset="0"/>
              <a:buChar char="•"/>
            </a:pPr>
            <a:r>
              <a:rPr lang="en-US" dirty="0" smtClean="0"/>
              <a:t>Concomitant inflammatory and autoimmune syndromes are significantly more common in patients with IC.</a:t>
            </a:r>
          </a:p>
          <a:p>
            <a:pPr marL="45720" indent="0">
              <a:buFont typeface="Arial" pitchFamily="34" charset="0"/>
              <a:buChar char="•"/>
            </a:pPr>
            <a:endParaRPr lang="en-US" dirty="0" smtClean="0"/>
          </a:p>
          <a:p>
            <a:pPr>
              <a:buFont typeface="Arial" pitchFamily="34" charset="0"/>
              <a:buChar char="•"/>
            </a:pPr>
            <a:r>
              <a:rPr lang="en-US" dirty="0" smtClean="0"/>
              <a:t>IC patients are:</a:t>
            </a:r>
          </a:p>
          <a:p>
            <a:pPr lvl="2">
              <a:buFont typeface="Arial" pitchFamily="34" charset="0"/>
              <a:buChar char="•"/>
            </a:pPr>
            <a:r>
              <a:rPr lang="en-US" sz="2400" dirty="0" smtClean="0"/>
              <a:t> 100 times more likely to have inflammatory bowel disease</a:t>
            </a:r>
          </a:p>
          <a:p>
            <a:pPr lvl="2">
              <a:buFont typeface="Arial" pitchFamily="34" charset="0"/>
              <a:buChar char="•"/>
            </a:pPr>
            <a:r>
              <a:rPr lang="en-US" sz="2400" dirty="0" smtClean="0"/>
              <a:t>30 times more likely to have SLE </a:t>
            </a:r>
          </a:p>
          <a:p>
            <a:pPr lvl="2">
              <a:buFont typeface="Arial" pitchFamily="34" charset="0"/>
              <a:buChar char="•"/>
            </a:pPr>
            <a:r>
              <a:rPr lang="en-US" sz="2400" dirty="0" smtClean="0"/>
              <a:t>50 times more likely to have </a:t>
            </a:r>
            <a:r>
              <a:rPr lang="en-US" sz="2400" dirty="0" err="1"/>
              <a:t>Sjögren's</a:t>
            </a:r>
            <a:r>
              <a:rPr lang="en-US" sz="2400" dirty="0"/>
              <a:t> syndrome</a:t>
            </a:r>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177740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84111" cy="1143000"/>
          </a:xfrm>
        </p:spPr>
        <p:txBody>
          <a:bodyPr/>
          <a:lstStyle/>
          <a:p>
            <a:pPr marL="0" indent="0">
              <a:buNone/>
            </a:pPr>
            <a:r>
              <a:rPr lang="en-US" sz="3200" dirty="0" smtClean="0"/>
              <a:t>Anatomy of the Pelvic Nervous System</a:t>
            </a:r>
            <a:endParaRPr lang="en-US" sz="3200" dirty="0"/>
          </a:p>
        </p:txBody>
      </p:sp>
      <p:sp>
        <p:nvSpPr>
          <p:cNvPr id="3" name="Content Placeholder 2"/>
          <p:cNvSpPr>
            <a:spLocks noGrp="1"/>
          </p:cNvSpPr>
          <p:nvPr>
            <p:ph sz="quarter" idx="13"/>
          </p:nvPr>
        </p:nvSpPr>
        <p:spPr>
          <a:xfrm>
            <a:off x="533400" y="1371600"/>
            <a:ext cx="8229600" cy="5029200"/>
          </a:xfrm>
        </p:spPr>
        <p:txBody>
          <a:bodyPr>
            <a:normAutofit/>
          </a:bodyPr>
          <a:lstStyle/>
          <a:p>
            <a:pPr>
              <a:buFont typeface="Arial" pitchFamily="34" charset="0"/>
              <a:buChar char="•"/>
            </a:pPr>
            <a:r>
              <a:rPr lang="en-US" dirty="0" smtClean="0"/>
              <a:t>The superior </a:t>
            </a:r>
            <a:r>
              <a:rPr lang="en-US" dirty="0" err="1"/>
              <a:t>hypogastric</a:t>
            </a:r>
            <a:r>
              <a:rPr lang="en-US" dirty="0"/>
              <a:t> </a:t>
            </a:r>
            <a:r>
              <a:rPr lang="en-US" dirty="0" smtClean="0"/>
              <a:t>plexus receives post ganglionic post sympathetic contributions from the inferior mesenteric ganglion and from the </a:t>
            </a:r>
            <a:r>
              <a:rPr lang="en-US" dirty="0" err="1" smtClean="0"/>
              <a:t>hypogastric</a:t>
            </a:r>
            <a:r>
              <a:rPr lang="en-US" dirty="0" smtClean="0"/>
              <a:t> nerves.</a:t>
            </a:r>
          </a:p>
          <a:p>
            <a:pPr>
              <a:buFont typeface="Arial" pitchFamily="34" charset="0"/>
              <a:buChar char="•"/>
            </a:pPr>
            <a:r>
              <a:rPr lang="en-US" dirty="0" smtClean="0"/>
              <a:t>These post ganglionic sympathetic fibers continue down through the inferior </a:t>
            </a:r>
            <a:r>
              <a:rPr lang="en-US" dirty="0" err="1" smtClean="0"/>
              <a:t>hypogastric</a:t>
            </a:r>
            <a:r>
              <a:rPr lang="en-US" dirty="0" smtClean="0"/>
              <a:t> plexus to innervate the lower pelvic structures as well as the vulva.</a:t>
            </a:r>
          </a:p>
          <a:p>
            <a:pPr>
              <a:buFont typeface="Arial" pitchFamily="34" charset="0"/>
              <a:buChar char="•"/>
            </a:pPr>
            <a:r>
              <a:rPr lang="en-US" dirty="0" smtClean="0"/>
              <a:t>Parasympathetic innervation arises from the second, third, and forth sacral segments and contribute to the plexus via the pelvic nerve.</a:t>
            </a:r>
          </a:p>
          <a:p>
            <a:pPr>
              <a:buFont typeface="Arial" pitchFamily="34" charset="0"/>
              <a:buChar char="•"/>
            </a:pPr>
            <a:endParaRPr lang="en-US" dirty="0" smtClean="0"/>
          </a:p>
          <a:p>
            <a:pPr>
              <a:buFont typeface="Arial" pitchFamily="34" charset="0"/>
              <a:buChar char="•"/>
            </a:pPr>
            <a:endParaRPr lang="en-US"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4176603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224677"/>
            <a:ext cx="6512511" cy="1143000"/>
          </a:xfrm>
        </p:spPr>
        <p:txBody>
          <a:bodyPr/>
          <a:lstStyle/>
          <a:p>
            <a:pPr marL="0" indent="0">
              <a:buNone/>
            </a:pPr>
            <a:r>
              <a:rPr lang="en-US" dirty="0" smtClean="0"/>
              <a:t>Visceral Afferents:</a:t>
            </a:r>
            <a:endParaRPr lang="en-US" dirty="0"/>
          </a:p>
        </p:txBody>
      </p:sp>
      <p:sp>
        <p:nvSpPr>
          <p:cNvPr id="3" name="Content Placeholder 2"/>
          <p:cNvSpPr>
            <a:spLocks noGrp="1"/>
          </p:cNvSpPr>
          <p:nvPr>
            <p:ph sz="quarter" idx="13"/>
          </p:nvPr>
        </p:nvSpPr>
        <p:spPr>
          <a:xfrm>
            <a:off x="1143000" y="381000"/>
            <a:ext cx="7315200" cy="563880"/>
          </a:xfrm>
        </p:spPr>
        <p:txBody>
          <a:bodyPr/>
          <a:lstStyle/>
          <a:p>
            <a:pPr marL="45720" indent="0">
              <a:buNone/>
            </a:pPr>
            <a:r>
              <a:rPr lang="en-US" dirty="0" smtClean="0"/>
              <a:t>Anatomy of the pelvic nervous system continued</a:t>
            </a:r>
            <a:endParaRPr lang="en-US" dirty="0"/>
          </a:p>
        </p:txBody>
      </p:sp>
      <p:sp>
        <p:nvSpPr>
          <p:cNvPr id="4" name="TextBox 3"/>
          <p:cNvSpPr txBox="1"/>
          <p:nvPr/>
        </p:nvSpPr>
        <p:spPr>
          <a:xfrm>
            <a:off x="1143000" y="2291477"/>
            <a:ext cx="7162800" cy="2585323"/>
          </a:xfrm>
          <a:prstGeom prst="rect">
            <a:avLst/>
          </a:prstGeom>
          <a:noFill/>
        </p:spPr>
        <p:txBody>
          <a:bodyPr wrap="square" rtlCol="0">
            <a:spAutoFit/>
          </a:bodyPr>
          <a:lstStyle/>
          <a:p>
            <a:r>
              <a:rPr lang="en-US" dirty="0" smtClean="0"/>
              <a:t>Pelvic structures within the peritoneum have their afferents pass through the super </a:t>
            </a:r>
            <a:r>
              <a:rPr lang="en-US" dirty="0" err="1" smtClean="0"/>
              <a:t>hypogastric</a:t>
            </a:r>
            <a:r>
              <a:rPr lang="en-US" dirty="0" smtClean="0"/>
              <a:t> plexus and enter the spinal cord via T11, T12, L1, or L2 spinal nerve roots.</a:t>
            </a:r>
          </a:p>
          <a:p>
            <a:endParaRPr lang="en-US" dirty="0" smtClean="0"/>
          </a:p>
          <a:p>
            <a:r>
              <a:rPr lang="en-US" dirty="0"/>
              <a:t>E</a:t>
            </a:r>
            <a:r>
              <a:rPr lang="en-US" dirty="0" smtClean="0"/>
              <a:t>xtra peritoneal structures have their afferents pass through the inferior </a:t>
            </a:r>
            <a:r>
              <a:rPr lang="en-US" dirty="0" err="1" smtClean="0"/>
              <a:t>hypogastric</a:t>
            </a:r>
            <a:r>
              <a:rPr lang="en-US" dirty="0" smtClean="0"/>
              <a:t> plexus and pelvic splanchnic nerves and enter the spinal cord via S2, S3, and S4 spinal nerve roots, </a:t>
            </a:r>
            <a:r>
              <a:rPr lang="en-US" b="1" u="sng" dirty="0" smtClean="0">
                <a:solidFill>
                  <a:srgbClr val="FF0000"/>
                </a:solidFill>
              </a:rPr>
              <a:t>except</a:t>
            </a:r>
            <a:r>
              <a:rPr lang="en-US" dirty="0" smtClean="0"/>
              <a:t> the lower vagina and vulva whose visceral afferents pass through the </a:t>
            </a:r>
            <a:r>
              <a:rPr lang="en-US" dirty="0" err="1" smtClean="0"/>
              <a:t>pudendal</a:t>
            </a:r>
            <a:r>
              <a:rPr lang="en-US" dirty="0" smtClean="0"/>
              <a:t> nerve. </a:t>
            </a:r>
            <a:endParaRPr lang="en-US" dirty="0"/>
          </a:p>
        </p:txBody>
      </p:sp>
      <p:sp>
        <p:nvSpPr>
          <p:cNvPr id="5" name="Footer Placeholder 4"/>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1808817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28600"/>
            <a:ext cx="7010400" cy="6337600"/>
          </a:xfrm>
          <a:prstGeom prst="rect">
            <a:avLst/>
          </a:prstGeom>
        </p:spPr>
      </p:pic>
    </p:spTree>
    <p:extLst>
      <p:ext uri="{BB962C8B-B14F-4D97-AF65-F5344CB8AC3E}">
        <p14:creationId xmlns:p14="http://schemas.microsoft.com/office/powerpoint/2010/main" val="245690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04800"/>
            <a:ext cx="6250402" cy="5622406"/>
          </a:xfrm>
          <a:prstGeom prst="rect">
            <a:avLst/>
          </a:prstGeom>
        </p:spPr>
      </p:pic>
    </p:spTree>
    <p:extLst>
      <p:ext uri="{BB962C8B-B14F-4D97-AF65-F5344CB8AC3E}">
        <p14:creationId xmlns:p14="http://schemas.microsoft.com/office/powerpoint/2010/main" val="117486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63930"/>
            <a:ext cx="9144000" cy="4930140"/>
          </a:xfrm>
          <a:prstGeom prst="rect">
            <a:avLst/>
          </a:prstGeom>
        </p:spPr>
      </p:pic>
    </p:spTree>
    <p:extLst>
      <p:ext uri="{BB962C8B-B14F-4D97-AF65-F5344CB8AC3E}">
        <p14:creationId xmlns:p14="http://schemas.microsoft.com/office/powerpoint/2010/main" val="2310873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485" t="-16768" r="-2126" b="11950"/>
          <a:stretch/>
        </p:blipFill>
        <p:spPr>
          <a:xfrm>
            <a:off x="2655518" y="1143000"/>
            <a:ext cx="6717082" cy="4953000"/>
          </a:xfrm>
          <a:prstGeom prst="rect">
            <a:avLst/>
          </a:prstGeom>
          <a:effectLst>
            <a:softEdge rad="635000"/>
          </a:effectLst>
        </p:spPr>
      </p:pic>
      <p:sp>
        <p:nvSpPr>
          <p:cNvPr id="2" name="Title 1"/>
          <p:cNvSpPr>
            <a:spLocks noGrp="1"/>
          </p:cNvSpPr>
          <p:nvPr>
            <p:ph type="ctrTitle"/>
          </p:nvPr>
        </p:nvSpPr>
        <p:spPr>
          <a:xfrm>
            <a:off x="-926951" y="228600"/>
            <a:ext cx="7175351" cy="2895600"/>
          </a:xfrm>
        </p:spPr>
        <p:txBody>
          <a:bodyPr/>
          <a:lstStyle/>
          <a:p>
            <a:pPr marL="182880" indent="0" algn="ctr">
              <a:buNone/>
            </a:pPr>
            <a:r>
              <a:rPr lang="en-US" sz="4000" dirty="0" smtClean="0">
                <a:effectLst>
                  <a:reflection blurRad="6350" stA="0" endPos="0" dir="5400000" sy="-100000" algn="bl" rotWithShape="0"/>
                </a:effectLst>
              </a:rPr>
              <a:t>Towards a </a:t>
            </a:r>
            <a:r>
              <a:rPr lang="en-US" sz="4000" dirty="0">
                <a:effectLst>
                  <a:reflection blurRad="6350" stA="0" endPos="0" dir="5400000" sy="-100000" algn="bl" rotWithShape="0"/>
                </a:effectLst>
              </a:rPr>
              <a:t>N</a:t>
            </a:r>
            <a:r>
              <a:rPr lang="en-US" sz="4000" dirty="0" smtClean="0">
                <a:effectLst>
                  <a:reflection blurRad="6350" stA="0" endPos="0" dir="5400000" sy="-100000" algn="bl" rotWithShape="0"/>
                </a:effectLst>
              </a:rPr>
              <a:t>ew Understanding of</a:t>
            </a:r>
            <a:br>
              <a:rPr lang="en-US" sz="4000" dirty="0" smtClean="0">
                <a:effectLst>
                  <a:reflection blurRad="6350" stA="0" endPos="0" dir="5400000" sy="-100000" algn="bl" rotWithShape="0"/>
                </a:effectLst>
              </a:rPr>
            </a:br>
            <a:r>
              <a:rPr lang="en-US" sz="4000" dirty="0" smtClean="0">
                <a:effectLst>
                  <a:reflection blurRad="6350" stA="0" endPos="0" dir="5400000" sy="-100000" algn="bl" rotWithShape="0"/>
                </a:effectLst>
              </a:rPr>
              <a:t>Chronic Pelvic Pain</a:t>
            </a:r>
            <a:endParaRPr lang="en-US" sz="4000" dirty="0">
              <a:effectLst>
                <a:reflection blurRad="6350" stA="0" endPos="0" dir="5400000" sy="-100000" algn="bl" rotWithShape="0"/>
              </a:effectLst>
            </a:endParaRPr>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801394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81200" y="304800"/>
            <a:ext cx="5837673" cy="5306348"/>
          </a:xfrm>
        </p:spPr>
      </p:pic>
    </p:spTree>
    <p:extLst>
      <p:ext uri="{BB962C8B-B14F-4D97-AF65-F5344CB8AC3E}">
        <p14:creationId xmlns:p14="http://schemas.microsoft.com/office/powerpoint/2010/main" val="769774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05000" y="457200"/>
            <a:ext cx="5976582" cy="5431326"/>
          </a:xfrm>
        </p:spPr>
      </p:pic>
    </p:spTree>
    <p:extLst>
      <p:ext uri="{BB962C8B-B14F-4D97-AF65-F5344CB8AC3E}">
        <p14:creationId xmlns:p14="http://schemas.microsoft.com/office/powerpoint/2010/main" val="2483355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05000" y="533400"/>
            <a:ext cx="5976533" cy="5440362"/>
          </a:xfrm>
        </p:spPr>
      </p:pic>
    </p:spTree>
    <p:extLst>
      <p:ext uri="{BB962C8B-B14F-4D97-AF65-F5344CB8AC3E}">
        <p14:creationId xmlns:p14="http://schemas.microsoft.com/office/powerpoint/2010/main" val="655066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503111" cy="3276600"/>
          </a:xfrm>
        </p:spPr>
        <p:txBody>
          <a:bodyPr/>
          <a:lstStyle/>
          <a:p>
            <a:pPr marL="0" indent="0" algn="ctr">
              <a:buNone/>
            </a:pPr>
            <a:r>
              <a:rPr lang="en-US" dirty="0" smtClean="0"/>
              <a:t>What other medical condition begins with an insult and leads to severe chronic regional pain?</a:t>
            </a:r>
            <a:endParaRPr lang="en-US" dirty="0"/>
          </a:p>
        </p:txBody>
      </p:sp>
      <p:sp>
        <p:nvSpPr>
          <p:cNvPr id="4" name="TextBox 3"/>
          <p:cNvSpPr txBox="1"/>
          <p:nvPr/>
        </p:nvSpPr>
        <p:spPr>
          <a:xfrm>
            <a:off x="2971800" y="3657600"/>
            <a:ext cx="3042821" cy="1569660"/>
          </a:xfrm>
          <a:prstGeom prst="rect">
            <a:avLst/>
          </a:prstGeom>
          <a:noFill/>
        </p:spPr>
        <p:txBody>
          <a:bodyPr wrap="none" rtlCol="0">
            <a:spAutoFit/>
          </a:bodyPr>
          <a:lstStyle/>
          <a:p>
            <a:r>
              <a:rPr lang="en-US" sz="9600" b="1" dirty="0" smtClean="0">
                <a:solidFill>
                  <a:schemeClr val="accent6"/>
                </a:solidFill>
              </a:rPr>
              <a:t>CRPS</a:t>
            </a:r>
            <a:endParaRPr lang="en-US" sz="9600" b="1" dirty="0">
              <a:solidFill>
                <a:schemeClr val="accent6"/>
              </a:solidFill>
            </a:endParaRPr>
          </a:p>
        </p:txBody>
      </p:sp>
      <p:sp>
        <p:nvSpPr>
          <p:cNvPr id="6" name="TextBox 5"/>
          <p:cNvSpPr txBox="1"/>
          <p:nvPr/>
        </p:nvSpPr>
        <p:spPr>
          <a:xfrm>
            <a:off x="1308684" y="5486399"/>
            <a:ext cx="6551794" cy="584775"/>
          </a:xfrm>
          <a:prstGeom prst="rect">
            <a:avLst/>
          </a:prstGeom>
          <a:noFill/>
        </p:spPr>
        <p:txBody>
          <a:bodyPr wrap="none" rtlCol="0">
            <a:spAutoFit/>
          </a:bodyPr>
          <a:lstStyle/>
          <a:p>
            <a:r>
              <a:rPr lang="en-US" sz="3200" b="1" dirty="0" smtClean="0">
                <a:solidFill>
                  <a:schemeClr val="accent6"/>
                </a:solidFill>
              </a:rPr>
              <a:t>Complex Regional Pain Syndrome</a:t>
            </a:r>
            <a:endParaRPr lang="en-US" sz="3200" b="1" dirty="0">
              <a:solidFill>
                <a:schemeClr val="accent6"/>
              </a:solidFill>
            </a:endParaRPr>
          </a:p>
        </p:txBody>
      </p:sp>
      <p:sp>
        <p:nvSpPr>
          <p:cNvPr id="5" name="Footer Placeholder 4"/>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51439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60311" cy="1143000"/>
          </a:xfrm>
        </p:spPr>
        <p:txBody>
          <a:bodyPr/>
          <a:lstStyle/>
          <a:p>
            <a:pPr marL="0" indent="0">
              <a:buNone/>
            </a:pPr>
            <a:r>
              <a:rPr lang="en-US" dirty="0" smtClean="0"/>
              <a:t>CRPS Signs and Symptoms</a:t>
            </a:r>
            <a:endParaRPr lang="en-US" dirty="0"/>
          </a:p>
        </p:txBody>
      </p:sp>
      <p:sp>
        <p:nvSpPr>
          <p:cNvPr id="3" name="Content Placeholder 2"/>
          <p:cNvSpPr>
            <a:spLocks noGrp="1"/>
          </p:cNvSpPr>
          <p:nvPr>
            <p:ph sz="quarter" idx="13"/>
          </p:nvPr>
        </p:nvSpPr>
        <p:spPr>
          <a:xfrm>
            <a:off x="533400" y="1219200"/>
            <a:ext cx="6400800" cy="4953000"/>
          </a:xfrm>
        </p:spPr>
        <p:txBody>
          <a:bodyPr>
            <a:normAutofit fontScale="62500" lnSpcReduction="20000"/>
          </a:bodyPr>
          <a:lstStyle/>
          <a:p>
            <a:pPr marL="45720" indent="0">
              <a:buFont typeface="Arial" pitchFamily="34" charset="0"/>
              <a:buChar char="•"/>
            </a:pPr>
            <a:r>
              <a:rPr lang="en-US" sz="3400" dirty="0" smtClean="0"/>
              <a:t>Sensory</a:t>
            </a:r>
          </a:p>
          <a:p>
            <a:pPr lvl="1">
              <a:buFont typeface="Arial" pitchFamily="34" charset="0"/>
              <a:buChar char="•"/>
            </a:pPr>
            <a:r>
              <a:rPr lang="en-US" sz="2500" dirty="0" smtClean="0"/>
              <a:t>Hyperesthesia </a:t>
            </a:r>
          </a:p>
          <a:p>
            <a:pPr lvl="1">
              <a:buFont typeface="Arial" pitchFamily="34" charset="0"/>
              <a:buChar char="•"/>
            </a:pPr>
            <a:r>
              <a:rPr lang="en-US" sz="2500" dirty="0" err="1" smtClean="0"/>
              <a:t>Allodynia</a:t>
            </a:r>
            <a:endParaRPr lang="en-US" sz="2500" dirty="0" smtClean="0"/>
          </a:p>
          <a:p>
            <a:pPr marL="45720" indent="0">
              <a:buFont typeface="Arial" pitchFamily="34" charset="0"/>
              <a:buChar char="•"/>
            </a:pPr>
            <a:r>
              <a:rPr lang="en-US" sz="3400" dirty="0" smtClean="0"/>
              <a:t>Vasomotor</a:t>
            </a:r>
          </a:p>
          <a:p>
            <a:pPr lvl="1">
              <a:buFont typeface="Arial" pitchFamily="34" charset="0"/>
              <a:buChar char="•"/>
            </a:pPr>
            <a:r>
              <a:rPr lang="en-US" sz="3200" dirty="0" smtClean="0"/>
              <a:t>Temperature</a:t>
            </a:r>
          </a:p>
          <a:p>
            <a:pPr lvl="1">
              <a:buFont typeface="Arial" pitchFamily="34" charset="0"/>
              <a:buChar char="•"/>
            </a:pPr>
            <a:r>
              <a:rPr lang="en-US" sz="3200" dirty="0" smtClean="0"/>
              <a:t>Skin Color</a:t>
            </a:r>
          </a:p>
          <a:p>
            <a:pPr marL="45720" indent="0">
              <a:buFont typeface="Arial" pitchFamily="34" charset="0"/>
              <a:buChar char="•"/>
            </a:pPr>
            <a:r>
              <a:rPr lang="en-US" sz="3400" dirty="0" err="1" smtClean="0"/>
              <a:t>Sudomotor</a:t>
            </a:r>
            <a:r>
              <a:rPr lang="en-US" sz="3400" dirty="0" smtClean="0"/>
              <a:t>/ Edema</a:t>
            </a:r>
          </a:p>
          <a:p>
            <a:pPr lvl="1">
              <a:buFont typeface="Arial" pitchFamily="34" charset="0"/>
              <a:buChar char="•"/>
            </a:pPr>
            <a:r>
              <a:rPr lang="en-US" sz="3200" dirty="0" smtClean="0"/>
              <a:t>edema</a:t>
            </a:r>
          </a:p>
          <a:p>
            <a:pPr lvl="1">
              <a:buFont typeface="Arial" pitchFamily="34" charset="0"/>
              <a:buChar char="•"/>
            </a:pPr>
            <a:r>
              <a:rPr lang="en-US" sz="3200" dirty="0" smtClean="0"/>
              <a:t>sweating</a:t>
            </a:r>
          </a:p>
          <a:p>
            <a:pPr marL="45720" indent="0">
              <a:buFont typeface="Arial" pitchFamily="34" charset="0"/>
              <a:buChar char="•"/>
            </a:pPr>
            <a:r>
              <a:rPr lang="en-US" sz="3400" dirty="0" smtClean="0"/>
              <a:t>Motor/Trophic</a:t>
            </a:r>
          </a:p>
          <a:p>
            <a:pPr lvl="1">
              <a:buFont typeface="Arial" pitchFamily="34" charset="0"/>
              <a:buChar char="•"/>
            </a:pPr>
            <a:r>
              <a:rPr lang="en-US" sz="3200" dirty="0" smtClean="0"/>
              <a:t>decreased range of motion</a:t>
            </a:r>
          </a:p>
          <a:p>
            <a:pPr lvl="1">
              <a:buFont typeface="Arial" pitchFamily="34" charset="0"/>
              <a:buChar char="•"/>
            </a:pPr>
            <a:r>
              <a:rPr lang="en-US" sz="3200" dirty="0" smtClean="0"/>
              <a:t>weakness, tremor, dystonia</a:t>
            </a:r>
          </a:p>
          <a:p>
            <a:pPr lvl="1">
              <a:buFont typeface="Arial" pitchFamily="34" charset="0"/>
              <a:buChar char="•"/>
            </a:pPr>
            <a:r>
              <a:rPr lang="en-US" sz="3200" dirty="0" smtClean="0"/>
              <a:t>hair, skin, nail changes</a:t>
            </a:r>
          </a:p>
          <a:p>
            <a:pPr marL="45720" indent="0">
              <a:buFont typeface="Arial" pitchFamily="34" charset="0"/>
              <a:buChar char="•"/>
            </a:pPr>
            <a:r>
              <a:rPr lang="en-US" dirty="0"/>
              <a:t>	</a:t>
            </a:r>
          </a:p>
          <a:p>
            <a:pPr marL="45720" indent="0">
              <a:buFont typeface="Arial" pitchFamily="34" charset="0"/>
              <a:buChar char="•"/>
            </a:pPr>
            <a:endParaRPr lang="en-US" dirty="0"/>
          </a:p>
        </p:txBody>
      </p:sp>
      <p:sp>
        <p:nvSpPr>
          <p:cNvPr id="4" name="TextBox 3"/>
          <p:cNvSpPr txBox="1"/>
          <p:nvPr/>
        </p:nvSpPr>
        <p:spPr>
          <a:xfrm>
            <a:off x="5257800" y="4648200"/>
            <a:ext cx="3448765" cy="923330"/>
          </a:xfrm>
          <a:prstGeom prst="rect">
            <a:avLst/>
          </a:prstGeom>
          <a:noFill/>
        </p:spPr>
        <p:txBody>
          <a:bodyPr wrap="none" rtlCol="0">
            <a:spAutoFit/>
          </a:bodyPr>
          <a:lstStyle/>
          <a:p>
            <a:pPr algn="ctr"/>
            <a:r>
              <a:rPr lang="en-US" dirty="0" smtClean="0">
                <a:solidFill>
                  <a:schemeClr val="accent6"/>
                </a:solidFill>
              </a:rPr>
              <a:t>Pelvic floor muscle dysfunction</a:t>
            </a:r>
          </a:p>
          <a:p>
            <a:pPr algn="ctr"/>
            <a:r>
              <a:rPr lang="en-US" dirty="0">
                <a:solidFill>
                  <a:schemeClr val="accent6"/>
                </a:solidFill>
              </a:rPr>
              <a:t>	</a:t>
            </a:r>
            <a:r>
              <a:rPr lang="en-US" dirty="0" smtClean="0">
                <a:solidFill>
                  <a:schemeClr val="accent6"/>
                </a:solidFill>
              </a:rPr>
              <a:t>Prevalence is 85% in IC</a:t>
            </a:r>
          </a:p>
          <a:p>
            <a:pPr algn="ctr"/>
            <a:r>
              <a:rPr lang="en-US" dirty="0">
                <a:solidFill>
                  <a:schemeClr val="accent6"/>
                </a:solidFill>
              </a:rPr>
              <a:t>	</a:t>
            </a:r>
          </a:p>
        </p:txBody>
      </p:sp>
      <p:sp>
        <p:nvSpPr>
          <p:cNvPr id="5" name="TextBox 4"/>
          <p:cNvSpPr txBox="1"/>
          <p:nvPr/>
        </p:nvSpPr>
        <p:spPr>
          <a:xfrm>
            <a:off x="5334000" y="3048000"/>
            <a:ext cx="2971800" cy="646331"/>
          </a:xfrm>
          <a:prstGeom prst="rect">
            <a:avLst/>
          </a:prstGeom>
          <a:noFill/>
        </p:spPr>
        <p:txBody>
          <a:bodyPr wrap="square" rtlCol="0">
            <a:spAutoFit/>
          </a:bodyPr>
          <a:lstStyle/>
          <a:p>
            <a:pPr algn="ctr"/>
            <a:r>
              <a:rPr lang="en-US" b="1" dirty="0" smtClean="0">
                <a:solidFill>
                  <a:schemeClr val="accent6"/>
                </a:solidFill>
              </a:rPr>
              <a:t>Pelvic Varicosities in 30% of CPP</a:t>
            </a:r>
            <a:endParaRPr lang="en-US" b="1" dirty="0">
              <a:solidFill>
                <a:schemeClr val="accent6"/>
              </a:solidFill>
            </a:endParaRPr>
          </a:p>
        </p:txBody>
      </p:sp>
      <p:sp>
        <p:nvSpPr>
          <p:cNvPr id="6" name="TextBox 5"/>
          <p:cNvSpPr txBox="1"/>
          <p:nvPr/>
        </p:nvSpPr>
        <p:spPr>
          <a:xfrm>
            <a:off x="5334000" y="1632857"/>
            <a:ext cx="1204176" cy="369332"/>
          </a:xfrm>
          <a:prstGeom prst="rect">
            <a:avLst/>
          </a:prstGeom>
          <a:noFill/>
        </p:spPr>
        <p:txBody>
          <a:bodyPr wrap="none" rtlCol="0">
            <a:spAutoFit/>
          </a:bodyPr>
          <a:lstStyle/>
          <a:p>
            <a:r>
              <a:rPr lang="en-US" dirty="0" err="1" smtClean="0">
                <a:solidFill>
                  <a:srgbClr val="FF0000"/>
                </a:solidFill>
              </a:rPr>
              <a:t>Allodynia</a:t>
            </a:r>
            <a:r>
              <a:rPr lang="en-US" dirty="0" smtClean="0">
                <a:solidFill>
                  <a:srgbClr val="FF0000"/>
                </a:solidFill>
              </a:rPr>
              <a:t> </a:t>
            </a:r>
            <a:endParaRPr lang="en-US" dirty="0">
              <a:solidFill>
                <a:srgbClr val="FF0000"/>
              </a:solidFill>
            </a:endParaRPr>
          </a:p>
        </p:txBody>
      </p:sp>
      <p:sp>
        <p:nvSpPr>
          <p:cNvPr id="7" name="Footer Placeholder 6"/>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043849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p:spPr>
        <p:txBody>
          <a:bodyPr/>
          <a:lstStyle/>
          <a:p>
            <a:pPr marL="0" indent="0">
              <a:buNone/>
            </a:pPr>
            <a:r>
              <a:rPr lang="en-US" dirty="0" smtClean="0"/>
              <a:t>CRPS comes in two flavors</a:t>
            </a:r>
            <a:endParaRPr lang="en-US" dirty="0"/>
          </a:p>
        </p:txBody>
      </p:sp>
      <p:sp>
        <p:nvSpPr>
          <p:cNvPr id="3" name="Content Placeholder 2"/>
          <p:cNvSpPr>
            <a:spLocks noGrp="1"/>
          </p:cNvSpPr>
          <p:nvPr>
            <p:ph sz="quarter" idx="13"/>
          </p:nvPr>
        </p:nvSpPr>
        <p:spPr>
          <a:xfrm>
            <a:off x="1143000" y="2468880"/>
            <a:ext cx="7772400" cy="3474720"/>
          </a:xfrm>
        </p:spPr>
        <p:txBody>
          <a:bodyPr>
            <a:normAutofit/>
          </a:bodyPr>
          <a:lstStyle/>
          <a:p>
            <a:pPr>
              <a:buFont typeface="Arial" pitchFamily="34" charset="0"/>
              <a:buChar char="•"/>
            </a:pPr>
            <a:r>
              <a:rPr lang="en-US" sz="2800" b="1" dirty="0" smtClean="0"/>
              <a:t>SMP</a:t>
            </a:r>
            <a:r>
              <a:rPr lang="en-US" sz="2800" dirty="0" smtClean="0"/>
              <a:t> (</a:t>
            </a:r>
            <a:r>
              <a:rPr lang="en-US" sz="2800" i="1" dirty="0" smtClean="0"/>
              <a:t>sympathetically mediated pain</a:t>
            </a:r>
            <a:r>
              <a:rPr lang="en-US" sz="2800" dirty="0" smtClean="0"/>
              <a:t>) </a:t>
            </a:r>
          </a:p>
          <a:p>
            <a:pPr>
              <a:buFont typeface="Arial" pitchFamily="34" charset="0"/>
              <a:buChar char="•"/>
            </a:pPr>
            <a:r>
              <a:rPr lang="en-US" sz="2800" b="1" dirty="0" smtClean="0"/>
              <a:t>SIP</a:t>
            </a:r>
            <a:r>
              <a:rPr lang="en-US" sz="2800" dirty="0" smtClean="0"/>
              <a:t> (</a:t>
            </a:r>
            <a:r>
              <a:rPr lang="en-US" sz="2800" i="1" dirty="0" smtClean="0"/>
              <a:t>sympathetically independent pain</a:t>
            </a:r>
            <a:r>
              <a:rPr lang="en-US" sz="2800" dirty="0" smtClean="0"/>
              <a:t>)</a:t>
            </a:r>
          </a:p>
          <a:p>
            <a:pPr marL="45720" indent="0">
              <a:buFont typeface="Arial" pitchFamily="34" charset="0"/>
              <a:buChar char="•"/>
            </a:pPr>
            <a:endParaRPr lang="en-US" sz="2000"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1800167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905000"/>
            <a:ext cx="3429000" cy="3505200"/>
          </a:xfrm>
        </p:spPr>
        <p:txBody>
          <a:bodyPr>
            <a:normAutofit/>
          </a:bodyPr>
          <a:lstStyle/>
          <a:p>
            <a:pPr algn="ctr"/>
            <a:r>
              <a:rPr lang="en-US" sz="2800" b="1" dirty="0" smtClean="0"/>
              <a:t>Acute</a:t>
            </a:r>
            <a:r>
              <a:rPr lang="en-US" sz="2400" b="1" dirty="0" smtClean="0"/>
              <a:t> Pain</a:t>
            </a:r>
          </a:p>
          <a:p>
            <a:pPr algn="ctr"/>
            <a:r>
              <a:rPr lang="en-US" sz="2400" dirty="0" smtClean="0"/>
              <a:t>Hours (</a:t>
            </a:r>
            <a:r>
              <a:rPr lang="en-US" sz="2400" dirty="0" err="1" smtClean="0"/>
              <a:t>halflife</a:t>
            </a:r>
            <a:r>
              <a:rPr lang="en-US" sz="2400" dirty="0" smtClean="0"/>
              <a:t>)</a:t>
            </a:r>
            <a:endParaRPr lang="en-US" sz="2400" dirty="0"/>
          </a:p>
        </p:txBody>
      </p:sp>
      <p:sp>
        <p:nvSpPr>
          <p:cNvPr id="3" name="Title 2"/>
          <p:cNvSpPr>
            <a:spLocks noGrp="1"/>
          </p:cNvSpPr>
          <p:nvPr>
            <p:ph type="ctrTitle"/>
          </p:nvPr>
        </p:nvSpPr>
        <p:spPr>
          <a:xfrm>
            <a:off x="228600" y="228600"/>
            <a:ext cx="8686800" cy="1793167"/>
          </a:xfrm>
        </p:spPr>
        <p:txBody>
          <a:bodyPr/>
          <a:lstStyle/>
          <a:p>
            <a:pPr marL="182880" indent="0">
              <a:buNone/>
            </a:pPr>
            <a:r>
              <a:rPr lang="en-US" sz="4000" dirty="0" smtClean="0"/>
              <a:t>Anesthetic blockade of acute </a:t>
            </a:r>
            <a:r>
              <a:rPr lang="en-US" sz="4000" dirty="0" err="1" smtClean="0"/>
              <a:t>vs</a:t>
            </a:r>
            <a:r>
              <a:rPr lang="en-US" sz="4000" dirty="0" smtClean="0"/>
              <a:t> chronic pain</a:t>
            </a:r>
            <a:endParaRPr lang="en-US" sz="4000" dirty="0"/>
          </a:p>
        </p:txBody>
      </p:sp>
      <p:sp>
        <p:nvSpPr>
          <p:cNvPr id="4" name="TextBox 3"/>
          <p:cNvSpPr txBox="1"/>
          <p:nvPr/>
        </p:nvSpPr>
        <p:spPr>
          <a:xfrm>
            <a:off x="5105400" y="1981200"/>
            <a:ext cx="2895600" cy="1077218"/>
          </a:xfrm>
          <a:prstGeom prst="rect">
            <a:avLst/>
          </a:prstGeom>
          <a:noFill/>
        </p:spPr>
        <p:txBody>
          <a:bodyPr wrap="square" rtlCol="0">
            <a:spAutoFit/>
          </a:bodyPr>
          <a:lstStyle/>
          <a:p>
            <a:r>
              <a:rPr lang="en-US" sz="2400" b="1" dirty="0" smtClean="0">
                <a:solidFill>
                  <a:schemeClr val="accent6"/>
                </a:solidFill>
              </a:rPr>
              <a:t>Chronic Pain</a:t>
            </a:r>
          </a:p>
          <a:p>
            <a:r>
              <a:rPr lang="en-US" sz="2000" dirty="0" smtClean="0">
                <a:solidFill>
                  <a:schemeClr val="accent6"/>
                </a:solidFill>
              </a:rPr>
              <a:t>Days, Weeks, Months, ? Years </a:t>
            </a:r>
            <a:endParaRPr lang="en-US" sz="2000" dirty="0">
              <a:solidFill>
                <a:schemeClr val="accent6"/>
              </a:solidFill>
            </a:endParaRPr>
          </a:p>
        </p:txBody>
      </p:sp>
      <p:sp>
        <p:nvSpPr>
          <p:cNvPr id="5" name="TextBox 4"/>
          <p:cNvSpPr txBox="1"/>
          <p:nvPr/>
        </p:nvSpPr>
        <p:spPr>
          <a:xfrm>
            <a:off x="5181600" y="4038600"/>
            <a:ext cx="2819400" cy="461665"/>
          </a:xfrm>
          <a:prstGeom prst="rect">
            <a:avLst/>
          </a:prstGeom>
          <a:noFill/>
        </p:spPr>
        <p:txBody>
          <a:bodyPr wrap="square" rtlCol="0">
            <a:spAutoFit/>
          </a:bodyPr>
          <a:lstStyle/>
          <a:p>
            <a:r>
              <a:rPr lang="en-US" sz="2400" dirty="0" smtClean="0"/>
              <a:t>Why?</a:t>
            </a:r>
            <a:endParaRPr lang="en-US" sz="2400" dirty="0"/>
          </a:p>
        </p:txBody>
      </p:sp>
      <p:sp>
        <p:nvSpPr>
          <p:cNvPr id="6" name="TextBox 5"/>
          <p:cNvSpPr txBox="1"/>
          <p:nvPr/>
        </p:nvSpPr>
        <p:spPr>
          <a:xfrm>
            <a:off x="5105400" y="5791200"/>
            <a:ext cx="3098925" cy="584775"/>
          </a:xfrm>
          <a:prstGeom prst="rect">
            <a:avLst/>
          </a:prstGeom>
          <a:noFill/>
        </p:spPr>
        <p:txBody>
          <a:bodyPr wrap="none" rtlCol="0">
            <a:spAutoFit/>
          </a:bodyPr>
          <a:lstStyle/>
          <a:p>
            <a:r>
              <a:rPr lang="en-US" sz="3200" b="1" dirty="0">
                <a:solidFill>
                  <a:schemeClr val="accent6"/>
                </a:solidFill>
              </a:rPr>
              <a:t>N</a:t>
            </a:r>
            <a:r>
              <a:rPr lang="en-US" sz="3200" b="1" dirty="0" smtClean="0">
                <a:solidFill>
                  <a:schemeClr val="accent6"/>
                </a:solidFill>
              </a:rPr>
              <a:t>europlasticity</a:t>
            </a:r>
            <a:endParaRPr lang="en-US" sz="3200" b="1" dirty="0">
              <a:solidFill>
                <a:schemeClr val="accent6"/>
              </a:solidFill>
            </a:endParaRPr>
          </a:p>
        </p:txBody>
      </p:sp>
      <p:sp>
        <p:nvSpPr>
          <p:cNvPr id="7" name="Down Arrow 6"/>
          <p:cNvSpPr/>
          <p:nvPr/>
        </p:nvSpPr>
        <p:spPr>
          <a:xfrm>
            <a:off x="5867400" y="3087707"/>
            <a:ext cx="457200" cy="874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865269" y="4572000"/>
            <a:ext cx="535531"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4103983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168238" y="0"/>
            <a:ext cx="5299362" cy="6858000"/>
          </a:xfrm>
        </p:spPr>
      </p:pic>
    </p:spTree>
    <p:extLst>
      <p:ext uri="{BB962C8B-B14F-4D97-AF65-F5344CB8AC3E}">
        <p14:creationId xmlns:p14="http://schemas.microsoft.com/office/powerpoint/2010/main" val="2274084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8000" contrast="-39000"/>
                    </a14:imgEffect>
                  </a14:imgLayer>
                </a14:imgProps>
              </a:ext>
              <a:ext uri="{28A0092B-C50C-407E-A947-70E740481C1C}">
                <a14:useLocalDpi xmlns:a14="http://schemas.microsoft.com/office/drawing/2010/main" val="0"/>
              </a:ext>
            </a:extLst>
          </a:blip>
          <a:stretch>
            <a:fillRect/>
          </a:stretch>
        </p:blipFill>
        <p:spPr>
          <a:xfrm>
            <a:off x="762000" y="722896"/>
            <a:ext cx="7524750" cy="4988475"/>
          </a:xfrm>
          <a:prstGeom prst="rect">
            <a:avLst/>
          </a:prstGeom>
        </p:spPr>
      </p:pic>
      <p:sp>
        <p:nvSpPr>
          <p:cNvPr id="3" name="Footer Placeholder 2"/>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643127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143000"/>
            <a:ext cx="4367801" cy="2895600"/>
          </a:xfrm>
          <a:prstGeom prst="rect">
            <a:avLst/>
          </a:prstGeom>
        </p:spPr>
      </p:pic>
      <p:sp>
        <p:nvSpPr>
          <p:cNvPr id="5" name="TextBox 4"/>
          <p:cNvSpPr txBox="1"/>
          <p:nvPr/>
        </p:nvSpPr>
        <p:spPr>
          <a:xfrm>
            <a:off x="511629" y="4114800"/>
            <a:ext cx="8382000" cy="2031325"/>
          </a:xfrm>
          <a:prstGeom prst="rect">
            <a:avLst/>
          </a:prstGeom>
          <a:noFill/>
        </p:spPr>
        <p:txBody>
          <a:bodyPr wrap="square" rtlCol="0">
            <a:spAutoFit/>
          </a:bodyPr>
          <a:lstStyle/>
          <a:p>
            <a:pPr marL="285750" indent="-285750">
              <a:buFont typeface="Arial" pitchFamily="34" charset="0"/>
              <a:buChar char="•"/>
            </a:pPr>
            <a:r>
              <a:rPr lang="en-US" dirty="0" smtClean="0"/>
              <a:t>Allows for prolonged anesthetic blockade without repeated trips to the OR </a:t>
            </a:r>
          </a:p>
          <a:p>
            <a:pPr marL="285750" indent="-285750">
              <a:buFont typeface="Arial" pitchFamily="34" charset="0"/>
              <a:buChar char="•"/>
            </a:pPr>
            <a:r>
              <a:rPr lang="en-US" dirty="0" smtClean="0"/>
              <a:t>Deployable through a 12 gauge needle</a:t>
            </a:r>
          </a:p>
          <a:p>
            <a:pPr marL="285750" indent="-285750">
              <a:buFont typeface="Arial" pitchFamily="34" charset="0"/>
              <a:buChar char="•"/>
            </a:pPr>
            <a:r>
              <a:rPr lang="en-US" dirty="0" smtClean="0"/>
              <a:t>Internal spring coil design resists kinking </a:t>
            </a:r>
          </a:p>
          <a:p>
            <a:pPr marL="285750" indent="-285750">
              <a:buFont typeface="Arial" pitchFamily="34" charset="0"/>
              <a:buChar char="•"/>
            </a:pPr>
            <a:r>
              <a:rPr lang="en-US" dirty="0" smtClean="0"/>
              <a:t>Patent protected tines resist migration</a:t>
            </a:r>
          </a:p>
          <a:p>
            <a:pPr marL="285750" indent="-285750">
              <a:buFont typeface="Arial" pitchFamily="34" charset="0"/>
              <a:buChar char="•"/>
            </a:pPr>
            <a:r>
              <a:rPr lang="en-US" dirty="0" smtClean="0"/>
              <a:t>Works in concert with external pump and infusion reservoir </a:t>
            </a:r>
          </a:p>
          <a:p>
            <a:pPr marL="285750" indent="-285750">
              <a:buFont typeface="Arial" pitchFamily="34" charset="0"/>
              <a:buChar char="•"/>
            </a:pPr>
            <a:r>
              <a:rPr lang="en-US" dirty="0" smtClean="0"/>
              <a:t>Made from the same polymers that are used in devices approved for long term use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514" y="-76200"/>
            <a:ext cx="6748286" cy="1463043"/>
          </a:xfrm>
          <a:prstGeom prst="rect">
            <a:avLst/>
          </a:prstGeom>
        </p:spPr>
      </p:pic>
      <p:sp>
        <p:nvSpPr>
          <p:cNvPr id="6" name="Footer Placeholder 5"/>
          <p:cNvSpPr>
            <a:spLocks noGrp="1"/>
          </p:cNvSpPr>
          <p:nvPr>
            <p:ph type="ftr" sz="quarter" idx="11"/>
          </p:nvPr>
        </p:nvSpPr>
        <p:spPr/>
        <p:txBody>
          <a:bodyPr/>
          <a:lstStyle/>
          <a:p>
            <a:r>
              <a:rPr lang="en-US" dirty="0" smtClean="0"/>
              <a:t>© 2015 Doug Spiel                                                                     Patent Pending</a:t>
            </a:r>
            <a:endParaRPr lang="en-US" dirty="0"/>
          </a:p>
        </p:txBody>
      </p:sp>
    </p:spTree>
    <p:extLst>
      <p:ext uri="{BB962C8B-B14F-4D97-AF65-F5344CB8AC3E}">
        <p14:creationId xmlns:p14="http://schemas.microsoft.com/office/powerpoint/2010/main" val="2312801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304800"/>
            <a:ext cx="8305800" cy="6172200"/>
          </a:xfrm>
        </p:spPr>
        <p:txBody>
          <a:bodyPr>
            <a:normAutofit/>
          </a:bodyPr>
          <a:lstStyle/>
          <a:p>
            <a:pPr marL="45720" indent="0">
              <a:buNone/>
            </a:pPr>
            <a:r>
              <a:rPr lang="en-US" b="1" dirty="0" smtClean="0"/>
              <a:t>Definition</a:t>
            </a:r>
            <a:r>
              <a:rPr lang="en-US" dirty="0" smtClean="0"/>
              <a:t>: Non menstrual pelvic pain of greater than 3 months or pelvic pain greater than 2 weeks per month for 6 months causing functional disability requiring medical or surgical treatment.</a:t>
            </a:r>
          </a:p>
          <a:p>
            <a:pPr marL="45720" indent="0">
              <a:buNone/>
            </a:pPr>
            <a:endParaRPr lang="en-US" dirty="0"/>
          </a:p>
          <a:p>
            <a:pPr marL="45720" indent="0">
              <a:buNone/>
            </a:pPr>
            <a:r>
              <a:rPr lang="en-US" b="1" u="sng" dirty="0" smtClean="0"/>
              <a:t>Prevalence: </a:t>
            </a:r>
          </a:p>
          <a:p>
            <a:pPr>
              <a:buFont typeface="Arial" pitchFamily="34" charset="0"/>
              <a:buChar char="•"/>
            </a:pPr>
            <a:r>
              <a:rPr lang="en-US" dirty="0" smtClean="0"/>
              <a:t>15% of the female population age 18 to 50 </a:t>
            </a:r>
          </a:p>
          <a:p>
            <a:pPr>
              <a:buFont typeface="Arial" pitchFamily="34" charset="0"/>
              <a:buChar char="•"/>
            </a:pPr>
            <a:r>
              <a:rPr lang="en-US" dirty="0" smtClean="0"/>
              <a:t> Most common indication for referral to health services</a:t>
            </a:r>
          </a:p>
          <a:p>
            <a:pPr>
              <a:buFont typeface="Arial" pitchFamily="34" charset="0"/>
              <a:buChar char="•"/>
            </a:pPr>
            <a:r>
              <a:rPr lang="en-US" dirty="0" smtClean="0"/>
              <a:t>10% of all GYN referrals</a:t>
            </a:r>
          </a:p>
          <a:p>
            <a:pPr>
              <a:buFont typeface="Arial" pitchFamily="34" charset="0"/>
              <a:buChar char="•"/>
            </a:pPr>
            <a:r>
              <a:rPr lang="en-US" dirty="0" smtClean="0"/>
              <a:t> Higher prevalence in patients with depression and sexual abuse history</a:t>
            </a:r>
          </a:p>
          <a:p>
            <a:pPr marL="45720" indent="0">
              <a:buNone/>
            </a:pPr>
            <a:r>
              <a:rPr lang="en-US" b="1" u="sng" dirty="0" smtClean="0"/>
              <a:t>Costs:</a:t>
            </a:r>
          </a:p>
          <a:p>
            <a:pPr>
              <a:buFont typeface="Arial" pitchFamily="34" charset="0"/>
              <a:buChar char="•"/>
            </a:pPr>
            <a:r>
              <a:rPr lang="en-US" dirty="0" smtClean="0"/>
              <a:t>Medical 2.8 B/</a:t>
            </a:r>
            <a:r>
              <a:rPr lang="en-US" dirty="0" err="1" smtClean="0"/>
              <a:t>yr</a:t>
            </a:r>
            <a:endParaRPr lang="en-US" dirty="0" smtClean="0"/>
          </a:p>
          <a:p>
            <a:pPr>
              <a:buFont typeface="Arial" pitchFamily="34" charset="0"/>
              <a:buChar char="•"/>
            </a:pPr>
            <a:r>
              <a:rPr lang="en-US" dirty="0" smtClean="0"/>
              <a:t>Loss of productivity 15 B/</a:t>
            </a:r>
            <a:r>
              <a:rPr lang="en-US" dirty="0" err="1" smtClean="0"/>
              <a:t>yr</a:t>
            </a:r>
            <a:endParaRPr lang="en-US" dirty="0" smtClean="0"/>
          </a:p>
          <a:p>
            <a:pPr marL="45720" indent="0">
              <a:buNone/>
            </a:pPr>
            <a:endParaRPr lang="en-US" dirty="0" smtClean="0"/>
          </a:p>
          <a:p>
            <a:pPr marL="45720" indent="0">
              <a:buNone/>
            </a:pPr>
            <a:endParaRPr lang="en-US"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561490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Footer Placeholder 3"/>
          <p:cNvSpPr>
            <a:spLocks noGrp="1"/>
          </p:cNvSpPr>
          <p:nvPr>
            <p:ph type="ftr" sz="quarter" idx="11"/>
          </p:nvPr>
        </p:nvSpPr>
        <p:spPr/>
        <p:txBody>
          <a:bodyPr/>
          <a:lstStyle/>
          <a:p>
            <a:r>
              <a:rPr lang="en-US" smtClean="0"/>
              <a:t>© 2015 Doug Spiel                                                                     Patent Pending</a:t>
            </a:r>
            <a:endParaRPr lang="en-US"/>
          </a:p>
        </p:txBody>
      </p:sp>
    </p:spTree>
    <p:extLst>
      <p:ext uri="{BB962C8B-B14F-4D97-AF65-F5344CB8AC3E}">
        <p14:creationId xmlns:p14="http://schemas.microsoft.com/office/powerpoint/2010/main" val="16922542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0381" y="2438400"/>
            <a:ext cx="8631219" cy="1793167"/>
          </a:xfrm>
        </p:spPr>
        <p:txBody>
          <a:bodyPr/>
          <a:lstStyle/>
          <a:p>
            <a:pPr marL="182880" indent="0">
              <a:buNone/>
            </a:pPr>
            <a:r>
              <a:rPr lang="en-US" sz="6600" dirty="0" smtClean="0"/>
              <a:t>Patient Case Studies</a:t>
            </a:r>
            <a:endParaRPr lang="en-US" sz="6600"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542230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28600"/>
            <a:ext cx="5486400" cy="1143000"/>
          </a:xfrm>
        </p:spPr>
        <p:txBody>
          <a:bodyPr/>
          <a:lstStyle/>
          <a:p>
            <a:pPr marL="0" indent="0">
              <a:buNone/>
            </a:pPr>
            <a:r>
              <a:rPr lang="en-US" dirty="0" smtClean="0"/>
              <a:t>Case Presentation</a:t>
            </a:r>
            <a:endParaRPr lang="en-US" dirty="0"/>
          </a:p>
        </p:txBody>
      </p:sp>
      <p:sp>
        <p:nvSpPr>
          <p:cNvPr id="3" name="Content Placeholder 2"/>
          <p:cNvSpPr>
            <a:spLocks noGrp="1"/>
          </p:cNvSpPr>
          <p:nvPr>
            <p:ph sz="quarter" idx="13"/>
          </p:nvPr>
        </p:nvSpPr>
        <p:spPr>
          <a:xfrm>
            <a:off x="381000" y="990600"/>
            <a:ext cx="8610600" cy="2460724"/>
          </a:xfrm>
        </p:spPr>
        <p:txBody>
          <a:bodyPr>
            <a:normAutofit fontScale="85000" lnSpcReduction="20000"/>
          </a:bodyPr>
          <a:lstStyle/>
          <a:p>
            <a:pPr marL="45720" indent="0">
              <a:buNone/>
            </a:pPr>
            <a:r>
              <a:rPr lang="en-US" b="1" dirty="0" smtClean="0">
                <a:solidFill>
                  <a:schemeClr val="tx1"/>
                </a:solidFill>
              </a:rPr>
              <a:t>Patient: A.K.</a:t>
            </a:r>
          </a:p>
          <a:p>
            <a:pPr marL="45720" indent="0">
              <a:buNone/>
            </a:pPr>
            <a:r>
              <a:rPr lang="en-US" dirty="0" smtClean="0"/>
              <a:t>28 year old female</a:t>
            </a:r>
          </a:p>
          <a:p>
            <a:pPr marL="45720" indent="0">
              <a:buNone/>
            </a:pPr>
            <a:r>
              <a:rPr lang="en-US" dirty="0" smtClean="0"/>
              <a:t>Endometriosis x 15 years</a:t>
            </a:r>
          </a:p>
          <a:p>
            <a:pPr marL="45720" indent="0">
              <a:buNone/>
            </a:pPr>
            <a:r>
              <a:rPr lang="en-US" dirty="0" smtClean="0"/>
              <a:t>3 Laparoscopic surgeries</a:t>
            </a:r>
          </a:p>
          <a:p>
            <a:pPr marL="45720" indent="0">
              <a:buNone/>
            </a:pPr>
            <a:r>
              <a:rPr lang="en-US" dirty="0" smtClean="0"/>
              <a:t>3 Laparotomies</a:t>
            </a:r>
          </a:p>
          <a:p>
            <a:pPr marL="45720" indent="0">
              <a:buNone/>
            </a:pPr>
            <a:r>
              <a:rPr lang="en-US" dirty="0" smtClean="0"/>
              <a:t>Bladder biopsy with perforation/septic shock</a:t>
            </a:r>
          </a:p>
          <a:p>
            <a:pPr marL="45720" indent="0">
              <a:buNone/>
            </a:pPr>
            <a:r>
              <a:rPr lang="en-US" dirty="0" smtClean="0"/>
              <a:t>2008 MVA with low back pain 2</a:t>
            </a:r>
            <a:r>
              <a:rPr lang="en-US" b="1" i="1" dirty="0"/>
              <a:t>°</a:t>
            </a:r>
            <a:r>
              <a:rPr lang="en-US" dirty="0" smtClean="0"/>
              <a:t> facet and </a:t>
            </a:r>
            <a:r>
              <a:rPr lang="en-US" dirty="0" err="1" smtClean="0"/>
              <a:t>discogenic</a:t>
            </a:r>
            <a:endParaRPr lang="en-US" dirty="0" smtClean="0"/>
          </a:p>
          <a:p>
            <a:pPr marL="45720" indent="0">
              <a:buNone/>
            </a:pPr>
            <a:endParaRPr lang="en-US" dirty="0" smtClean="0"/>
          </a:p>
          <a:p>
            <a:pPr marL="45720" indent="0">
              <a:buNone/>
            </a:pPr>
            <a:endParaRPr lang="en-US" dirty="0"/>
          </a:p>
        </p:txBody>
      </p:sp>
      <p:sp>
        <p:nvSpPr>
          <p:cNvPr id="4" name="TextBox 3"/>
          <p:cNvSpPr txBox="1"/>
          <p:nvPr/>
        </p:nvSpPr>
        <p:spPr>
          <a:xfrm>
            <a:off x="359229" y="3505200"/>
            <a:ext cx="5562600" cy="2862322"/>
          </a:xfrm>
          <a:prstGeom prst="rect">
            <a:avLst/>
          </a:prstGeom>
          <a:noFill/>
        </p:spPr>
        <p:txBody>
          <a:bodyPr wrap="square" rtlCol="0">
            <a:spAutoFit/>
          </a:bodyPr>
          <a:lstStyle/>
          <a:p>
            <a:pPr>
              <a:buFont typeface="Arial" pitchFamily="34" charset="0"/>
              <a:buChar char="•"/>
            </a:pPr>
            <a:r>
              <a:rPr lang="en-US" sz="2000" b="1" dirty="0" smtClean="0"/>
              <a:t>Symptoms of CPP</a:t>
            </a:r>
          </a:p>
          <a:p>
            <a:pPr marL="285750" indent="-285750">
              <a:buClr>
                <a:schemeClr val="accent6">
                  <a:lumMod val="75000"/>
                </a:schemeClr>
              </a:buClr>
              <a:buFont typeface="Arial" pitchFamily="34" charset="0"/>
              <a:buChar char="•"/>
            </a:pPr>
            <a:r>
              <a:rPr lang="en-US" sz="2000" dirty="0" smtClean="0"/>
              <a:t>Burning Pelvic Pain</a:t>
            </a:r>
          </a:p>
          <a:p>
            <a:pPr marL="285750" indent="-285750">
              <a:buClr>
                <a:schemeClr val="accent6">
                  <a:lumMod val="75000"/>
                </a:schemeClr>
              </a:buClr>
              <a:buFont typeface="Arial" pitchFamily="34" charset="0"/>
              <a:buChar char="•"/>
            </a:pPr>
            <a:r>
              <a:rPr lang="en-US" sz="2000" dirty="0" smtClean="0"/>
              <a:t>Dysuria </a:t>
            </a:r>
          </a:p>
          <a:p>
            <a:pPr marL="285750" indent="-285750">
              <a:buClr>
                <a:schemeClr val="accent6">
                  <a:lumMod val="75000"/>
                </a:schemeClr>
              </a:buClr>
              <a:buFont typeface="Arial" pitchFamily="34" charset="0"/>
              <a:buChar char="•"/>
            </a:pPr>
            <a:r>
              <a:rPr lang="en-US" sz="2000" dirty="0" err="1" smtClean="0"/>
              <a:t>Vulvodynia</a:t>
            </a:r>
            <a:endParaRPr lang="en-US" sz="2000" dirty="0" smtClean="0"/>
          </a:p>
          <a:p>
            <a:pPr marL="285750" indent="-285750">
              <a:buClr>
                <a:schemeClr val="accent6">
                  <a:lumMod val="75000"/>
                </a:schemeClr>
              </a:buClr>
              <a:buFont typeface="Arial" pitchFamily="34" charset="0"/>
              <a:buChar char="•"/>
            </a:pPr>
            <a:r>
              <a:rPr lang="en-US" sz="2000" dirty="0" smtClean="0"/>
              <a:t>Dyspareunia</a:t>
            </a:r>
          </a:p>
          <a:p>
            <a:pPr marL="285750" indent="-285750">
              <a:buClr>
                <a:schemeClr val="accent6">
                  <a:lumMod val="75000"/>
                </a:schemeClr>
              </a:buClr>
              <a:buFont typeface="Arial" pitchFamily="34" charset="0"/>
              <a:buChar char="•"/>
            </a:pPr>
            <a:r>
              <a:rPr lang="en-US" sz="2000" dirty="0" smtClean="0"/>
              <a:t>Dysmenorrhea</a:t>
            </a:r>
          </a:p>
          <a:p>
            <a:pPr marL="285750" indent="-285750">
              <a:buClr>
                <a:schemeClr val="accent6">
                  <a:lumMod val="75000"/>
                </a:schemeClr>
              </a:buClr>
              <a:buFont typeface="Arial" pitchFamily="34" charset="0"/>
              <a:buChar char="•"/>
            </a:pPr>
            <a:r>
              <a:rPr lang="en-US" sz="2000" dirty="0" smtClean="0"/>
              <a:t>Frequency</a:t>
            </a:r>
          </a:p>
          <a:p>
            <a:pPr marL="285750" indent="-285750">
              <a:buClr>
                <a:schemeClr val="accent6">
                  <a:lumMod val="75000"/>
                </a:schemeClr>
              </a:buClr>
              <a:buFont typeface="Arial" pitchFamily="34" charset="0"/>
              <a:buChar char="•"/>
            </a:pPr>
            <a:r>
              <a:rPr lang="en-US" sz="2000" dirty="0"/>
              <a:t>U</a:t>
            </a:r>
            <a:r>
              <a:rPr lang="en-US" sz="2000" dirty="0" smtClean="0"/>
              <a:t>rgency</a:t>
            </a:r>
          </a:p>
          <a:p>
            <a:pPr>
              <a:buFont typeface="Arial" pitchFamily="34" charset="0"/>
              <a:buChar char="•"/>
            </a:pPr>
            <a:endParaRPr lang="en-US" sz="2000" dirty="0"/>
          </a:p>
        </p:txBody>
      </p:sp>
      <p:sp>
        <p:nvSpPr>
          <p:cNvPr id="5" name="Footer Placeholder 4"/>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0231699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512511" cy="1143000"/>
          </a:xfrm>
        </p:spPr>
        <p:txBody>
          <a:bodyPr/>
          <a:lstStyle/>
          <a:p>
            <a:pPr marL="0" indent="0">
              <a:buNone/>
            </a:pPr>
            <a:r>
              <a:rPr lang="en-US" sz="3200" dirty="0" smtClean="0"/>
              <a:t>Prior Treatments</a:t>
            </a:r>
            <a:endParaRPr lang="en-US" sz="3200" dirty="0"/>
          </a:p>
        </p:txBody>
      </p:sp>
      <p:sp>
        <p:nvSpPr>
          <p:cNvPr id="3" name="Content Placeholder 2"/>
          <p:cNvSpPr>
            <a:spLocks noGrp="1"/>
          </p:cNvSpPr>
          <p:nvPr>
            <p:ph sz="quarter" idx="13"/>
          </p:nvPr>
        </p:nvSpPr>
        <p:spPr>
          <a:xfrm>
            <a:off x="609600" y="762000"/>
            <a:ext cx="2743200" cy="5029200"/>
          </a:xfrm>
        </p:spPr>
        <p:txBody>
          <a:bodyPr>
            <a:normAutofit fontScale="92500" lnSpcReduction="20000"/>
          </a:bodyPr>
          <a:lstStyle/>
          <a:p>
            <a:pPr>
              <a:buFont typeface="Arial" pitchFamily="34" charset="0"/>
              <a:buChar char="•"/>
            </a:pPr>
            <a:r>
              <a:rPr lang="en-US" sz="3200" dirty="0" err="1" smtClean="0"/>
              <a:t>Suboxone</a:t>
            </a:r>
            <a:endParaRPr lang="en-US" sz="3200" dirty="0" smtClean="0"/>
          </a:p>
          <a:p>
            <a:pPr>
              <a:buFont typeface="Arial" pitchFamily="34" charset="0"/>
              <a:buChar char="•"/>
            </a:pPr>
            <a:r>
              <a:rPr lang="en-US" sz="3200" dirty="0" smtClean="0"/>
              <a:t>Oxycodone</a:t>
            </a:r>
          </a:p>
          <a:p>
            <a:pPr>
              <a:buFont typeface="Arial" pitchFamily="34" charset="0"/>
              <a:buChar char="•"/>
            </a:pPr>
            <a:r>
              <a:rPr lang="en-US" sz="3200" dirty="0" smtClean="0"/>
              <a:t>OCP</a:t>
            </a:r>
          </a:p>
          <a:p>
            <a:pPr>
              <a:buFont typeface="Arial" pitchFamily="34" charset="0"/>
              <a:buChar char="•"/>
            </a:pPr>
            <a:r>
              <a:rPr lang="en-US" sz="3200" dirty="0" smtClean="0"/>
              <a:t>Lupron</a:t>
            </a:r>
          </a:p>
          <a:p>
            <a:pPr>
              <a:buFont typeface="Arial" pitchFamily="34" charset="0"/>
              <a:buChar char="•"/>
            </a:pPr>
            <a:r>
              <a:rPr lang="en-US" sz="3200" dirty="0" err="1" smtClean="0"/>
              <a:t>Klonopin</a:t>
            </a:r>
            <a:endParaRPr lang="en-US" sz="3200" dirty="0" smtClean="0"/>
          </a:p>
          <a:p>
            <a:pPr marL="285750" indent="-285750">
              <a:buClr>
                <a:schemeClr val="accent6">
                  <a:lumMod val="75000"/>
                </a:schemeClr>
              </a:buClr>
              <a:buFont typeface="Arial" pitchFamily="34" charset="0"/>
              <a:buChar char="•"/>
            </a:pPr>
            <a:r>
              <a:rPr lang="en-US" sz="3200" dirty="0"/>
              <a:t>Tramadol</a:t>
            </a:r>
          </a:p>
          <a:p>
            <a:pPr marL="285750" indent="-285750">
              <a:buClr>
                <a:schemeClr val="accent6">
                  <a:lumMod val="75000"/>
                </a:schemeClr>
              </a:buClr>
              <a:buFont typeface="Arial" pitchFamily="34" charset="0"/>
              <a:buChar char="•"/>
            </a:pPr>
            <a:r>
              <a:rPr lang="en-US" sz="3200" dirty="0"/>
              <a:t>Tylenol 3</a:t>
            </a:r>
          </a:p>
          <a:p>
            <a:pPr marL="285750" indent="-285750">
              <a:buClr>
                <a:schemeClr val="accent6">
                  <a:lumMod val="75000"/>
                </a:schemeClr>
              </a:buClr>
              <a:buFont typeface="Arial" pitchFamily="34" charset="0"/>
              <a:buChar char="•"/>
            </a:pPr>
            <a:r>
              <a:rPr lang="en-US" sz="3200" dirty="0"/>
              <a:t>Mobic</a:t>
            </a:r>
          </a:p>
          <a:p>
            <a:pPr marL="285750" indent="-285750">
              <a:buClr>
                <a:schemeClr val="accent6">
                  <a:lumMod val="75000"/>
                </a:schemeClr>
              </a:buClr>
              <a:buFont typeface="Arial" pitchFamily="34" charset="0"/>
              <a:buChar char="•"/>
            </a:pPr>
            <a:r>
              <a:rPr lang="en-US" sz="3200" dirty="0" err="1"/>
              <a:t>Nortriptyline</a:t>
            </a:r>
            <a:endParaRPr lang="en-US" sz="3200" dirty="0"/>
          </a:p>
          <a:p>
            <a:pPr marL="285750" indent="-285750">
              <a:buClr>
                <a:schemeClr val="accent6">
                  <a:lumMod val="75000"/>
                </a:schemeClr>
              </a:buClr>
              <a:buFont typeface="Arial" pitchFamily="34" charset="0"/>
              <a:buChar char="•"/>
            </a:pPr>
            <a:r>
              <a:rPr lang="en-US" sz="3200" dirty="0" err="1"/>
              <a:t>Dilaudid</a:t>
            </a:r>
            <a:endParaRPr lang="en-US" sz="3200" dirty="0"/>
          </a:p>
          <a:p>
            <a:pPr>
              <a:buFont typeface="Arial" pitchFamily="34" charset="0"/>
              <a:buChar char="•"/>
            </a:pPr>
            <a:endParaRPr lang="en-US" sz="3200" dirty="0"/>
          </a:p>
        </p:txBody>
      </p:sp>
      <p:pic>
        <p:nvPicPr>
          <p:cNvPr id="1026" name="Picture 2" descr="http://www.drugfree.org/wp-content/uploads/2011/07/Pill-bottles-7-8-1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752600"/>
            <a:ext cx="4686300"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41948320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6512511" cy="1143000"/>
          </a:xfrm>
        </p:spPr>
        <p:txBody>
          <a:bodyPr/>
          <a:lstStyle/>
          <a:p>
            <a:pPr marL="0" indent="0">
              <a:buNone/>
            </a:pPr>
            <a:r>
              <a:rPr lang="en-US" sz="4000" dirty="0" smtClean="0"/>
              <a:t>Current Treatment</a:t>
            </a:r>
            <a:endParaRPr lang="en-US" sz="4000" dirty="0"/>
          </a:p>
        </p:txBody>
      </p:sp>
      <p:sp>
        <p:nvSpPr>
          <p:cNvPr id="3" name="Content Placeholder 2"/>
          <p:cNvSpPr>
            <a:spLocks noGrp="1"/>
          </p:cNvSpPr>
          <p:nvPr>
            <p:ph sz="quarter" idx="13"/>
          </p:nvPr>
        </p:nvSpPr>
        <p:spPr>
          <a:xfrm>
            <a:off x="685800" y="1066800"/>
            <a:ext cx="7848600" cy="5562600"/>
          </a:xfrm>
        </p:spPr>
        <p:txBody>
          <a:bodyPr>
            <a:normAutofit/>
          </a:bodyPr>
          <a:lstStyle/>
          <a:p>
            <a:pPr marL="45720" indent="0">
              <a:buNone/>
            </a:pPr>
            <a:r>
              <a:rPr lang="en-US" sz="1800" dirty="0" smtClean="0"/>
              <a:t>3-6-14  SHPB</a:t>
            </a:r>
          </a:p>
          <a:p>
            <a:pPr marL="45720" indent="0">
              <a:buNone/>
            </a:pPr>
            <a:r>
              <a:rPr lang="en-US" sz="1800" dirty="0"/>
              <a:t>	</a:t>
            </a:r>
            <a:r>
              <a:rPr lang="en-US" sz="1800" dirty="0" smtClean="0"/>
              <a:t>	100% initial response x 48°</a:t>
            </a:r>
          </a:p>
          <a:p>
            <a:pPr marL="45720" indent="0">
              <a:buNone/>
            </a:pPr>
            <a:r>
              <a:rPr lang="en-US" sz="1800" dirty="0"/>
              <a:t>	</a:t>
            </a:r>
            <a:r>
              <a:rPr lang="en-US" sz="1800" dirty="0" smtClean="0"/>
              <a:t>	50% x 1 week</a:t>
            </a:r>
          </a:p>
          <a:p>
            <a:pPr marL="45720" indent="0">
              <a:buNone/>
            </a:pPr>
            <a:r>
              <a:rPr lang="en-US" sz="1800" dirty="0" smtClean="0"/>
              <a:t>		     pain with menses</a:t>
            </a:r>
          </a:p>
          <a:p>
            <a:pPr marL="45720" indent="0">
              <a:buNone/>
            </a:pPr>
            <a:r>
              <a:rPr lang="en-US" sz="1800" dirty="0" smtClean="0"/>
              <a:t>3-20-14  SHPB</a:t>
            </a:r>
          </a:p>
          <a:p>
            <a:pPr marL="45720" indent="0">
              <a:buNone/>
            </a:pPr>
            <a:r>
              <a:rPr lang="en-US" sz="1800" dirty="0" smtClean="0"/>
              <a:t>3-27-14  SHPB</a:t>
            </a:r>
          </a:p>
          <a:p>
            <a:pPr marL="45720" indent="0">
              <a:buNone/>
            </a:pPr>
            <a:r>
              <a:rPr lang="en-US" sz="1800" dirty="0"/>
              <a:t>	</a:t>
            </a:r>
            <a:r>
              <a:rPr lang="en-US" sz="1800" dirty="0" smtClean="0"/>
              <a:t>	100% initial relief x 4 days</a:t>
            </a:r>
          </a:p>
          <a:p>
            <a:pPr marL="45720" indent="0">
              <a:buNone/>
            </a:pPr>
            <a:r>
              <a:rPr lang="en-US" sz="1800" dirty="0" smtClean="0"/>
              <a:t>4-16-14  Follow up</a:t>
            </a:r>
          </a:p>
          <a:p>
            <a:pPr marL="45720" indent="0">
              <a:buNone/>
            </a:pPr>
            <a:r>
              <a:rPr lang="en-US" sz="1800" dirty="0"/>
              <a:t>	</a:t>
            </a:r>
            <a:r>
              <a:rPr lang="en-US" sz="1800" dirty="0" smtClean="0"/>
              <a:t>	Pain remains improved</a:t>
            </a:r>
          </a:p>
          <a:p>
            <a:pPr marL="45720" indent="0">
              <a:buNone/>
            </a:pPr>
            <a:r>
              <a:rPr lang="en-US" sz="1800" dirty="0" smtClean="0"/>
              <a:t>		Limited pelvic pain, abdominal pain and 			dysuria despite menses</a:t>
            </a:r>
          </a:p>
          <a:p>
            <a:pPr marL="45720" indent="0">
              <a:buNone/>
            </a:pPr>
            <a:r>
              <a:rPr lang="en-US" sz="1800" dirty="0" smtClean="0"/>
              <a:t>4-24-14  SHPB</a:t>
            </a:r>
          </a:p>
          <a:p>
            <a:pPr marL="45720" indent="0">
              <a:buNone/>
            </a:pPr>
            <a:r>
              <a:rPr lang="en-US" sz="1800" dirty="0"/>
              <a:t>	</a:t>
            </a:r>
            <a:r>
              <a:rPr lang="en-US" sz="1800" dirty="0" smtClean="0"/>
              <a:t>90%         dyspareunia</a:t>
            </a:r>
          </a:p>
          <a:p>
            <a:pPr marL="45720" indent="0">
              <a:buNone/>
            </a:pPr>
            <a:r>
              <a:rPr lang="en-US" sz="1800" dirty="0"/>
              <a:t>	</a:t>
            </a:r>
            <a:r>
              <a:rPr lang="en-US" sz="1800" dirty="0" smtClean="0"/>
              <a:t>90%         dysuria pain</a:t>
            </a:r>
            <a:endParaRPr lang="en-US" sz="1800" dirty="0"/>
          </a:p>
        </p:txBody>
      </p:sp>
      <p:sp>
        <p:nvSpPr>
          <p:cNvPr id="4" name="Down Arrow 3"/>
          <p:cNvSpPr/>
          <p:nvPr/>
        </p:nvSpPr>
        <p:spPr>
          <a:xfrm rot="10800000">
            <a:off x="2628899" y="2209799"/>
            <a:ext cx="190501"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209800" y="5410200"/>
            <a:ext cx="342898"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209800" y="5867400"/>
            <a:ext cx="342898"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p:cNvSpPr/>
          <p:nvPr/>
        </p:nvSpPr>
        <p:spPr>
          <a:xfrm>
            <a:off x="4191000" y="5029200"/>
            <a:ext cx="6858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029200" y="5377934"/>
            <a:ext cx="1207382" cy="369332"/>
          </a:xfrm>
          <a:prstGeom prst="rect">
            <a:avLst/>
          </a:prstGeom>
          <a:noFill/>
        </p:spPr>
        <p:txBody>
          <a:bodyPr wrap="none" rtlCol="0">
            <a:spAutoFit/>
          </a:bodyPr>
          <a:lstStyle/>
          <a:p>
            <a:r>
              <a:rPr lang="en-US" dirty="0" smtClean="0"/>
              <a:t>X 2 weeks</a:t>
            </a:r>
            <a:endParaRPr lang="en-US" dirty="0"/>
          </a:p>
        </p:txBody>
      </p:sp>
      <p:sp>
        <p:nvSpPr>
          <p:cNvPr id="10" name="Footer Placeholder 9"/>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20185550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399" cy="1143000"/>
          </a:xfrm>
        </p:spPr>
        <p:txBody>
          <a:bodyPr/>
          <a:lstStyle/>
          <a:p>
            <a:pPr marL="0" indent="0">
              <a:buNone/>
            </a:pPr>
            <a:r>
              <a:rPr lang="en-US" sz="2400" dirty="0" smtClean="0"/>
              <a:t>Current Treatment Continued</a:t>
            </a:r>
            <a:endParaRPr lang="en-US" sz="2400" dirty="0"/>
          </a:p>
        </p:txBody>
      </p:sp>
      <p:sp>
        <p:nvSpPr>
          <p:cNvPr id="3" name="Content Placeholder 2"/>
          <p:cNvSpPr>
            <a:spLocks noGrp="1"/>
          </p:cNvSpPr>
          <p:nvPr>
            <p:ph sz="quarter" idx="13"/>
          </p:nvPr>
        </p:nvSpPr>
        <p:spPr>
          <a:xfrm>
            <a:off x="381000" y="762000"/>
            <a:ext cx="8610600" cy="5715000"/>
          </a:xfrm>
        </p:spPr>
        <p:txBody>
          <a:bodyPr>
            <a:normAutofit fontScale="92500" lnSpcReduction="10000"/>
          </a:bodyPr>
          <a:lstStyle/>
          <a:p>
            <a:pPr marL="45720" indent="0">
              <a:buNone/>
            </a:pPr>
            <a:r>
              <a:rPr lang="en-US" dirty="0" smtClean="0"/>
              <a:t>5-22-14   SHPB</a:t>
            </a:r>
          </a:p>
          <a:p>
            <a:pPr marL="45720" indent="0">
              <a:buNone/>
            </a:pPr>
            <a:r>
              <a:rPr lang="en-US" dirty="0" smtClean="0"/>
              <a:t>5-27-14   Follow up</a:t>
            </a:r>
          </a:p>
          <a:p>
            <a:pPr marL="45720" indent="0">
              <a:buNone/>
            </a:pPr>
            <a:r>
              <a:rPr lang="en-US" dirty="0"/>
              <a:t>	</a:t>
            </a:r>
            <a:r>
              <a:rPr lang="en-US" dirty="0" smtClean="0"/>
              <a:t>	Patient having menses every 10 days!</a:t>
            </a:r>
          </a:p>
          <a:p>
            <a:pPr marL="45720" indent="0">
              <a:buNone/>
            </a:pPr>
            <a:r>
              <a:rPr lang="en-US" dirty="0"/>
              <a:t>	</a:t>
            </a:r>
            <a:r>
              <a:rPr lang="en-US" dirty="0" smtClean="0"/>
              <a:t>	+ Severe bleeding x 7-8 days</a:t>
            </a:r>
          </a:p>
          <a:p>
            <a:pPr marL="45720" indent="0">
              <a:buNone/>
            </a:pPr>
            <a:r>
              <a:rPr lang="en-US" dirty="0"/>
              <a:t>	</a:t>
            </a:r>
            <a:r>
              <a:rPr lang="en-US" dirty="0" smtClean="0"/>
              <a:t>	Severe Dysuria</a:t>
            </a:r>
          </a:p>
          <a:p>
            <a:pPr marL="45720" indent="0">
              <a:buNone/>
            </a:pPr>
            <a:r>
              <a:rPr lang="en-US" dirty="0" smtClean="0"/>
              <a:t>5-30-14   Follow up</a:t>
            </a:r>
          </a:p>
          <a:p>
            <a:pPr marL="45720" indent="0">
              <a:buNone/>
            </a:pPr>
            <a:r>
              <a:rPr lang="en-US" dirty="0"/>
              <a:t>	</a:t>
            </a:r>
            <a:r>
              <a:rPr lang="en-US" dirty="0" smtClean="0"/>
              <a:t>	Menses stopped</a:t>
            </a:r>
          </a:p>
          <a:p>
            <a:pPr marL="45720" indent="0">
              <a:buNone/>
            </a:pPr>
            <a:r>
              <a:rPr lang="en-US" dirty="0"/>
              <a:t>	</a:t>
            </a:r>
            <a:r>
              <a:rPr lang="en-US" dirty="0" smtClean="0"/>
              <a:t>	   ‘d pain </a:t>
            </a:r>
            <a:r>
              <a:rPr lang="en-US" dirty="0"/>
              <a:t>s</a:t>
            </a:r>
            <a:r>
              <a:rPr lang="en-US" dirty="0" smtClean="0"/>
              <a:t>ignificantly near </a:t>
            </a:r>
            <a:r>
              <a:rPr lang="en-US" sz="2600" b="1" dirty="0" smtClean="0">
                <a:solidFill>
                  <a:srgbClr val="FF0000"/>
                </a:solidFill>
              </a:rPr>
              <a:t>100%!</a:t>
            </a:r>
          </a:p>
          <a:p>
            <a:pPr marL="45720" indent="0">
              <a:buNone/>
            </a:pPr>
            <a:r>
              <a:rPr lang="en-US" dirty="0" smtClean="0"/>
              <a:t>6-17-14   Follow up</a:t>
            </a:r>
          </a:p>
          <a:p>
            <a:pPr marL="45720" indent="0">
              <a:buNone/>
            </a:pPr>
            <a:r>
              <a:rPr lang="en-US" dirty="0"/>
              <a:t>	</a:t>
            </a:r>
            <a:r>
              <a:rPr lang="en-US" dirty="0" smtClean="0"/>
              <a:t>	Return of pain x 1 week with menses</a:t>
            </a:r>
          </a:p>
          <a:p>
            <a:pPr marL="45720" indent="0">
              <a:buNone/>
            </a:pPr>
            <a:r>
              <a:rPr lang="en-US" dirty="0"/>
              <a:t>	</a:t>
            </a:r>
            <a:r>
              <a:rPr lang="en-US" dirty="0" smtClean="0"/>
              <a:t>	+ dysuria, pelvic pain, </a:t>
            </a:r>
            <a:r>
              <a:rPr lang="en-US" dirty="0" err="1" smtClean="0"/>
              <a:t>vulvodynia</a:t>
            </a:r>
            <a:endParaRPr lang="en-US" dirty="0" smtClean="0"/>
          </a:p>
          <a:p>
            <a:pPr marL="45720" indent="0">
              <a:buNone/>
            </a:pPr>
            <a:r>
              <a:rPr lang="en-US" dirty="0" smtClean="0"/>
              <a:t>7-9-14     Follow up</a:t>
            </a:r>
          </a:p>
          <a:p>
            <a:pPr marL="45720" indent="0">
              <a:buNone/>
            </a:pPr>
            <a:r>
              <a:rPr lang="en-US" dirty="0"/>
              <a:t>	</a:t>
            </a:r>
            <a:r>
              <a:rPr lang="en-US" dirty="0" smtClean="0"/>
              <a:t>	Severe menses = severe pain = dysmenorrhea</a:t>
            </a:r>
            <a:endParaRPr lang="en-US" dirty="0"/>
          </a:p>
          <a:p>
            <a:pPr marL="45720" indent="0">
              <a:buNone/>
            </a:pPr>
            <a:r>
              <a:rPr lang="en-US" dirty="0" smtClean="0"/>
              <a:t>		menorrhagia x 3 weeks</a:t>
            </a:r>
            <a:endParaRPr lang="en-US" dirty="0"/>
          </a:p>
        </p:txBody>
      </p:sp>
      <p:sp>
        <p:nvSpPr>
          <p:cNvPr id="4" name="Right Brace 3"/>
          <p:cNvSpPr/>
          <p:nvPr/>
        </p:nvSpPr>
        <p:spPr>
          <a:xfrm>
            <a:off x="6629400" y="1524000"/>
            <a:ext cx="457200"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010400" y="1676400"/>
            <a:ext cx="990600" cy="646331"/>
          </a:xfrm>
          <a:prstGeom prst="rect">
            <a:avLst/>
          </a:prstGeom>
          <a:noFill/>
        </p:spPr>
        <p:txBody>
          <a:bodyPr wrap="square" rtlCol="0">
            <a:spAutoFit/>
          </a:bodyPr>
          <a:lstStyle/>
          <a:p>
            <a:pPr algn="ctr"/>
            <a:r>
              <a:rPr lang="en-US" dirty="0" smtClean="0"/>
              <a:t>Still on OCP</a:t>
            </a:r>
            <a:endParaRPr lang="en-US" dirty="0"/>
          </a:p>
        </p:txBody>
      </p:sp>
      <p:sp>
        <p:nvSpPr>
          <p:cNvPr id="6" name="Down Arrow 5"/>
          <p:cNvSpPr/>
          <p:nvPr/>
        </p:nvSpPr>
        <p:spPr>
          <a:xfrm>
            <a:off x="2286000" y="3429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22565262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512511" cy="1143000"/>
          </a:xfrm>
        </p:spPr>
        <p:txBody>
          <a:bodyPr/>
          <a:lstStyle/>
          <a:p>
            <a:pPr marL="0" indent="0">
              <a:buNone/>
            </a:pPr>
            <a:r>
              <a:rPr lang="en-US" sz="2400" dirty="0"/>
              <a:t>Current Treatment Continued</a:t>
            </a:r>
          </a:p>
        </p:txBody>
      </p:sp>
      <p:sp>
        <p:nvSpPr>
          <p:cNvPr id="3" name="Content Placeholder 2"/>
          <p:cNvSpPr>
            <a:spLocks noGrp="1"/>
          </p:cNvSpPr>
          <p:nvPr>
            <p:ph sz="quarter" idx="13"/>
          </p:nvPr>
        </p:nvSpPr>
        <p:spPr>
          <a:xfrm>
            <a:off x="304800" y="762000"/>
            <a:ext cx="8610600" cy="5715000"/>
          </a:xfrm>
        </p:spPr>
        <p:txBody>
          <a:bodyPr>
            <a:normAutofit fontScale="85000" lnSpcReduction="20000"/>
          </a:bodyPr>
          <a:lstStyle/>
          <a:p>
            <a:pPr marL="45720" indent="0">
              <a:buNone/>
            </a:pPr>
            <a:r>
              <a:rPr lang="en-US" dirty="0"/>
              <a:t>8-7-14  </a:t>
            </a:r>
            <a:r>
              <a:rPr lang="en-US" dirty="0" smtClean="0"/>
              <a:t>   GYN procedure (D+C)</a:t>
            </a:r>
          </a:p>
          <a:p>
            <a:pPr marL="45720" indent="0">
              <a:buNone/>
            </a:pPr>
            <a:r>
              <a:rPr lang="en-US" dirty="0"/>
              <a:t>	</a:t>
            </a:r>
            <a:r>
              <a:rPr lang="en-US" dirty="0" smtClean="0"/>
              <a:t>	directed </a:t>
            </a:r>
            <a:r>
              <a:rPr lang="en-US" dirty="0"/>
              <a:t>at </a:t>
            </a:r>
            <a:r>
              <a:rPr lang="en-US" dirty="0" err="1" smtClean="0"/>
              <a:t>metorrhagia</a:t>
            </a:r>
            <a:r>
              <a:rPr lang="en-US" dirty="0" smtClean="0"/>
              <a:t> / menorrhagia</a:t>
            </a:r>
          </a:p>
          <a:p>
            <a:pPr marL="45720" indent="0">
              <a:buNone/>
            </a:pPr>
            <a:r>
              <a:rPr lang="en-US" dirty="0" smtClean="0"/>
              <a:t>8-14-14    SHPB</a:t>
            </a:r>
          </a:p>
          <a:p>
            <a:pPr marL="45720" indent="0">
              <a:buNone/>
            </a:pPr>
            <a:r>
              <a:rPr lang="en-US" dirty="0"/>
              <a:t>	</a:t>
            </a:r>
            <a:r>
              <a:rPr lang="en-US" dirty="0" smtClean="0"/>
              <a:t>	100% pain relief except some abdominal cramps.</a:t>
            </a:r>
          </a:p>
          <a:p>
            <a:pPr marL="45720" indent="0">
              <a:buNone/>
            </a:pPr>
            <a:r>
              <a:rPr lang="en-US" dirty="0" smtClean="0"/>
              <a:t>8-21-14    SHPB</a:t>
            </a:r>
          </a:p>
          <a:p>
            <a:pPr marL="45720" indent="0">
              <a:buNone/>
            </a:pPr>
            <a:r>
              <a:rPr lang="en-US" dirty="0" smtClean="0"/>
              <a:t>8-25-14    Follow up</a:t>
            </a:r>
          </a:p>
          <a:p>
            <a:pPr marL="45720" indent="0">
              <a:buNone/>
            </a:pPr>
            <a:r>
              <a:rPr lang="en-US" dirty="0"/>
              <a:t>	</a:t>
            </a:r>
            <a:r>
              <a:rPr lang="en-US" dirty="0" smtClean="0"/>
              <a:t>	100% pain relief persists</a:t>
            </a:r>
          </a:p>
          <a:p>
            <a:pPr marL="45720" indent="0">
              <a:buNone/>
            </a:pPr>
            <a:r>
              <a:rPr lang="en-US" dirty="0" smtClean="0"/>
              <a:t>8-26-14    Moves to Florida</a:t>
            </a:r>
          </a:p>
          <a:p>
            <a:pPr marL="45720" indent="0">
              <a:buNone/>
            </a:pPr>
            <a:r>
              <a:rPr lang="en-US" dirty="0" smtClean="0"/>
              <a:t>10-28-14  Follow up</a:t>
            </a:r>
          </a:p>
          <a:p>
            <a:pPr marL="45720" indent="0">
              <a:buNone/>
            </a:pPr>
            <a:r>
              <a:rPr lang="en-US" dirty="0"/>
              <a:t>	</a:t>
            </a:r>
            <a:r>
              <a:rPr lang="en-US" dirty="0" smtClean="0"/>
              <a:t>	Persistent pain relief of dysuria, </a:t>
            </a:r>
            <a:r>
              <a:rPr lang="en-US" dirty="0" err="1" smtClean="0"/>
              <a:t>vulvodynia</a:t>
            </a:r>
            <a:r>
              <a:rPr lang="en-US" dirty="0" smtClean="0"/>
              <a:t>, 				dyspareunia, some abdominal cramping during ovulation 			+menses</a:t>
            </a:r>
          </a:p>
          <a:p>
            <a:pPr marL="45720" indent="0">
              <a:buNone/>
            </a:pPr>
            <a:r>
              <a:rPr lang="en-US" dirty="0" smtClean="0"/>
              <a:t>11-19-14  Calls office</a:t>
            </a:r>
          </a:p>
          <a:p>
            <a:pPr marL="45720" indent="0">
              <a:buNone/>
            </a:pPr>
            <a:r>
              <a:rPr lang="en-US" dirty="0"/>
              <a:t>	</a:t>
            </a:r>
            <a:r>
              <a:rPr lang="en-US" dirty="0" smtClean="0"/>
              <a:t>	Informed of impending GYN surgery next week for ruptured 		ovarian cyst + AP</a:t>
            </a:r>
          </a:p>
          <a:p>
            <a:pPr marL="45720" indent="0">
              <a:buNone/>
            </a:pPr>
            <a:r>
              <a:rPr lang="en-US" dirty="0" smtClean="0"/>
              <a:t>11-26-14  GYN </a:t>
            </a:r>
            <a:r>
              <a:rPr lang="en-US" dirty="0" err="1" smtClean="0"/>
              <a:t>Surgury</a:t>
            </a:r>
            <a:endParaRPr lang="en-US" dirty="0" smtClean="0"/>
          </a:p>
          <a:p>
            <a:pPr marL="45720" indent="0">
              <a:buNone/>
            </a:pPr>
            <a:r>
              <a:rPr lang="en-US" dirty="0"/>
              <a:t>	</a:t>
            </a:r>
            <a:r>
              <a:rPr lang="en-US" dirty="0" smtClean="0"/>
              <a:t>	Some persistent pelvic pain</a:t>
            </a:r>
          </a:p>
          <a:p>
            <a:pPr marL="45720" indent="0">
              <a:buNone/>
            </a:pPr>
            <a:endParaRPr lang="en-US"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4115325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512511" cy="1143000"/>
          </a:xfrm>
        </p:spPr>
        <p:txBody>
          <a:bodyPr/>
          <a:lstStyle/>
          <a:p>
            <a:pPr marL="0" indent="0">
              <a:buNone/>
            </a:pPr>
            <a:r>
              <a:rPr lang="en-US" sz="2400" dirty="0"/>
              <a:t>Current Treatment Continued</a:t>
            </a:r>
          </a:p>
        </p:txBody>
      </p:sp>
      <p:sp>
        <p:nvSpPr>
          <p:cNvPr id="3" name="Content Placeholder 2"/>
          <p:cNvSpPr>
            <a:spLocks noGrp="1"/>
          </p:cNvSpPr>
          <p:nvPr>
            <p:ph sz="quarter" idx="13"/>
          </p:nvPr>
        </p:nvSpPr>
        <p:spPr>
          <a:xfrm>
            <a:off x="381000" y="731520"/>
            <a:ext cx="8458200" cy="4907280"/>
          </a:xfrm>
        </p:spPr>
        <p:txBody>
          <a:bodyPr>
            <a:normAutofit/>
          </a:bodyPr>
          <a:lstStyle/>
          <a:p>
            <a:pPr marL="45720" indent="0">
              <a:buNone/>
            </a:pPr>
            <a:r>
              <a:rPr lang="en-US" dirty="0"/>
              <a:t>12-18-14  SHPB</a:t>
            </a:r>
          </a:p>
          <a:p>
            <a:pPr marL="45720" indent="0">
              <a:buNone/>
            </a:pPr>
            <a:r>
              <a:rPr lang="en-US" dirty="0"/>
              <a:t>12-22-14  Phone Call</a:t>
            </a:r>
          </a:p>
          <a:p>
            <a:pPr marL="45720" indent="0">
              <a:buNone/>
            </a:pPr>
            <a:r>
              <a:rPr lang="en-US" dirty="0"/>
              <a:t>		Patient returning to Florida doing well!</a:t>
            </a:r>
          </a:p>
          <a:p>
            <a:pPr marL="45720" indent="0">
              <a:buNone/>
            </a:pPr>
            <a:r>
              <a:rPr lang="en-US" dirty="0"/>
              <a:t>3-18-15   Phone </a:t>
            </a:r>
            <a:r>
              <a:rPr lang="en-US" dirty="0" smtClean="0"/>
              <a:t>Call</a:t>
            </a:r>
          </a:p>
          <a:p>
            <a:pPr marL="45720" indent="0">
              <a:buNone/>
            </a:pPr>
            <a:r>
              <a:rPr lang="en-US" dirty="0"/>
              <a:t>	</a:t>
            </a:r>
            <a:r>
              <a:rPr lang="en-US" dirty="0" smtClean="0"/>
              <a:t>	Dysuria 80% improved </a:t>
            </a:r>
          </a:p>
          <a:p>
            <a:pPr marL="45720" indent="0">
              <a:buNone/>
            </a:pPr>
            <a:r>
              <a:rPr lang="en-US" dirty="0"/>
              <a:t>	</a:t>
            </a:r>
            <a:r>
              <a:rPr lang="en-US" dirty="0" smtClean="0"/>
              <a:t>	Burning Pelvic Pain 80% improved</a:t>
            </a:r>
          </a:p>
          <a:p>
            <a:pPr marL="45720" indent="0">
              <a:buNone/>
            </a:pPr>
            <a:r>
              <a:rPr lang="en-US" dirty="0"/>
              <a:t>	</a:t>
            </a:r>
            <a:r>
              <a:rPr lang="en-US" dirty="0" smtClean="0"/>
              <a:t>	Frequency 80% improved</a:t>
            </a:r>
          </a:p>
          <a:p>
            <a:pPr marL="45720" indent="0">
              <a:buNone/>
            </a:pPr>
            <a:r>
              <a:rPr lang="en-US" dirty="0"/>
              <a:t>	</a:t>
            </a:r>
            <a:r>
              <a:rPr lang="en-US" dirty="0" smtClean="0"/>
              <a:t>	Urgency 80% improved</a:t>
            </a:r>
          </a:p>
          <a:p>
            <a:pPr marL="45720" indent="0">
              <a:buNone/>
            </a:pPr>
            <a:r>
              <a:rPr lang="en-US" dirty="0"/>
              <a:t>	</a:t>
            </a:r>
            <a:r>
              <a:rPr lang="en-US" dirty="0" smtClean="0"/>
              <a:t>	</a:t>
            </a:r>
            <a:r>
              <a:rPr lang="en-US" dirty="0" err="1"/>
              <a:t>V</a:t>
            </a:r>
            <a:r>
              <a:rPr lang="en-US" dirty="0" err="1" smtClean="0"/>
              <a:t>ulvodynia</a:t>
            </a:r>
            <a:r>
              <a:rPr lang="en-US" dirty="0" smtClean="0"/>
              <a:t> 30% improved </a:t>
            </a:r>
          </a:p>
          <a:p>
            <a:pPr marL="45720" indent="0">
              <a:buNone/>
            </a:pPr>
            <a:r>
              <a:rPr lang="en-US" dirty="0"/>
              <a:t>	</a:t>
            </a:r>
            <a:r>
              <a:rPr lang="en-US" dirty="0" smtClean="0"/>
              <a:t>	Dyspareunia 30% improved</a:t>
            </a:r>
            <a:endParaRPr lang="en-US" dirty="0"/>
          </a:p>
        </p:txBody>
      </p:sp>
      <p:sp>
        <p:nvSpPr>
          <p:cNvPr id="4" name="Right Brace 3"/>
          <p:cNvSpPr/>
          <p:nvPr/>
        </p:nvSpPr>
        <p:spPr>
          <a:xfrm>
            <a:off x="5867400" y="4343400"/>
            <a:ext cx="6096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629400" y="4401234"/>
            <a:ext cx="2057400" cy="646331"/>
          </a:xfrm>
          <a:prstGeom prst="rect">
            <a:avLst/>
          </a:prstGeom>
          <a:noFill/>
        </p:spPr>
        <p:txBody>
          <a:bodyPr wrap="square" rtlCol="0">
            <a:spAutoFit/>
          </a:bodyPr>
          <a:lstStyle/>
          <a:p>
            <a:r>
              <a:rPr lang="en-US" dirty="0" smtClean="0"/>
              <a:t>80 – 90%</a:t>
            </a:r>
          </a:p>
          <a:p>
            <a:r>
              <a:rPr lang="en-US" dirty="0" smtClean="0"/>
              <a:t>1 Month ago</a:t>
            </a:r>
            <a:endParaRPr lang="en-US" dirty="0"/>
          </a:p>
        </p:txBody>
      </p:sp>
      <p:sp>
        <p:nvSpPr>
          <p:cNvPr id="6" name="Footer Placeholder 5"/>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440341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6512511" cy="1143000"/>
          </a:xfrm>
        </p:spPr>
        <p:txBody>
          <a:bodyPr/>
          <a:lstStyle/>
          <a:p>
            <a:pPr marL="0" indent="0">
              <a:buNone/>
            </a:pPr>
            <a:r>
              <a:rPr lang="en-US" dirty="0" smtClean="0"/>
              <a:t>Take Home Points</a:t>
            </a:r>
            <a:endParaRPr lang="en-US" dirty="0"/>
          </a:p>
        </p:txBody>
      </p:sp>
      <p:sp>
        <p:nvSpPr>
          <p:cNvPr id="3" name="Content Placeholder 2"/>
          <p:cNvSpPr>
            <a:spLocks noGrp="1"/>
          </p:cNvSpPr>
          <p:nvPr>
            <p:ph sz="quarter" idx="13"/>
          </p:nvPr>
        </p:nvSpPr>
        <p:spPr>
          <a:xfrm>
            <a:off x="762000" y="2286000"/>
            <a:ext cx="7924800" cy="4572000"/>
          </a:xfrm>
        </p:spPr>
        <p:txBody>
          <a:bodyPr>
            <a:normAutofit/>
          </a:bodyPr>
          <a:lstStyle/>
          <a:p>
            <a:pPr>
              <a:buFont typeface="Arial" pitchFamily="34" charset="0"/>
              <a:buChar char="•"/>
            </a:pPr>
            <a:r>
              <a:rPr lang="en-US" sz="2800" dirty="0" smtClean="0"/>
              <a:t>Treat ongoing anatomic pathology (acute pain)</a:t>
            </a:r>
          </a:p>
          <a:p>
            <a:pPr>
              <a:buFont typeface="Arial" pitchFamily="34" charset="0"/>
              <a:buChar char="•"/>
            </a:pPr>
            <a:r>
              <a:rPr lang="en-US" sz="2800" dirty="0" smtClean="0"/>
              <a:t>Address hormonal </a:t>
            </a:r>
            <a:r>
              <a:rPr lang="en-US" sz="2800" dirty="0" err="1" smtClean="0"/>
              <a:t>dysregulation</a:t>
            </a:r>
            <a:endParaRPr lang="en-US" sz="2800"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2197210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889" y="228600"/>
            <a:ext cx="6512511" cy="1143000"/>
          </a:xfrm>
        </p:spPr>
        <p:txBody>
          <a:bodyPr/>
          <a:lstStyle/>
          <a:p>
            <a:pPr marL="0" indent="0">
              <a:buNone/>
            </a:pPr>
            <a:r>
              <a:rPr lang="en-US" dirty="0" smtClean="0"/>
              <a:t>Case Presentation</a:t>
            </a:r>
            <a:endParaRPr lang="en-US" dirty="0"/>
          </a:p>
        </p:txBody>
      </p:sp>
      <p:sp>
        <p:nvSpPr>
          <p:cNvPr id="3" name="Content Placeholder 2"/>
          <p:cNvSpPr>
            <a:spLocks noGrp="1"/>
          </p:cNvSpPr>
          <p:nvPr>
            <p:ph sz="quarter" idx="13"/>
          </p:nvPr>
        </p:nvSpPr>
        <p:spPr>
          <a:xfrm>
            <a:off x="381000" y="990600"/>
            <a:ext cx="8305800" cy="5257800"/>
          </a:xfrm>
        </p:spPr>
        <p:txBody>
          <a:bodyPr/>
          <a:lstStyle/>
          <a:p>
            <a:pPr marL="45720" indent="0">
              <a:buNone/>
            </a:pPr>
            <a:r>
              <a:rPr lang="en-US" b="1" dirty="0" smtClean="0">
                <a:solidFill>
                  <a:schemeClr val="tx1"/>
                </a:solidFill>
              </a:rPr>
              <a:t>Patient: S.F</a:t>
            </a:r>
          </a:p>
          <a:p>
            <a:pPr marL="45720" indent="0">
              <a:buNone/>
            </a:pPr>
            <a:r>
              <a:rPr lang="en-US" dirty="0" smtClean="0"/>
              <a:t>49 year old female</a:t>
            </a:r>
          </a:p>
          <a:p>
            <a:pPr marL="45720" indent="0">
              <a:buNone/>
            </a:pPr>
            <a:r>
              <a:rPr lang="en-US" dirty="0" smtClean="0"/>
              <a:t>5-6 IVF Treatments with Medically Induced Ovarian Stimulation (2009-2010)</a:t>
            </a:r>
            <a:endParaRPr lang="en-US" dirty="0"/>
          </a:p>
          <a:p>
            <a:pPr marL="45720" indent="0">
              <a:buNone/>
            </a:pPr>
            <a:r>
              <a:rPr lang="en-US" b="1" dirty="0" smtClean="0">
                <a:solidFill>
                  <a:schemeClr val="tx1"/>
                </a:solidFill>
              </a:rPr>
              <a:t>CPP symptoms x 5 years (began 2010)</a:t>
            </a:r>
          </a:p>
          <a:p>
            <a:pPr>
              <a:buFont typeface="Arial" pitchFamily="34" charset="0"/>
              <a:buChar char="•"/>
            </a:pPr>
            <a:r>
              <a:rPr lang="en-US" dirty="0"/>
              <a:t>	</a:t>
            </a:r>
            <a:r>
              <a:rPr lang="en-US" dirty="0" smtClean="0">
                <a:solidFill>
                  <a:schemeClr val="tx1"/>
                </a:solidFill>
              </a:rPr>
              <a:t>Bladder pain</a:t>
            </a:r>
          </a:p>
          <a:p>
            <a:pPr>
              <a:buFont typeface="Arial" pitchFamily="34" charset="0"/>
              <a:buChar char="•"/>
            </a:pPr>
            <a:r>
              <a:rPr lang="en-US" dirty="0" smtClean="0">
                <a:solidFill>
                  <a:schemeClr val="tx1"/>
                </a:solidFill>
              </a:rPr>
              <a:t>	Pelvic cramps</a:t>
            </a:r>
          </a:p>
          <a:p>
            <a:pPr>
              <a:buFont typeface="Arial" pitchFamily="34" charset="0"/>
              <a:buChar char="•"/>
            </a:pPr>
            <a:r>
              <a:rPr lang="en-US" dirty="0" smtClean="0">
                <a:solidFill>
                  <a:schemeClr val="tx1"/>
                </a:solidFill>
              </a:rPr>
              <a:t>	Urethral burning</a:t>
            </a:r>
          </a:p>
          <a:p>
            <a:pPr>
              <a:buFont typeface="Arial" pitchFamily="34" charset="0"/>
              <a:buChar char="•"/>
            </a:pPr>
            <a:r>
              <a:rPr lang="en-US" dirty="0" smtClean="0">
                <a:solidFill>
                  <a:schemeClr val="tx1"/>
                </a:solidFill>
              </a:rPr>
              <a:t>	Dysuria</a:t>
            </a:r>
          </a:p>
          <a:p>
            <a:pPr>
              <a:buFont typeface="Arial" pitchFamily="34" charset="0"/>
              <a:buChar char="•"/>
            </a:pPr>
            <a:r>
              <a:rPr lang="en-US" dirty="0" smtClean="0">
                <a:solidFill>
                  <a:schemeClr val="tx1"/>
                </a:solidFill>
              </a:rPr>
              <a:t>	Urgency</a:t>
            </a:r>
          </a:p>
          <a:p>
            <a:pPr>
              <a:buFont typeface="Arial" pitchFamily="34" charset="0"/>
              <a:buChar char="•"/>
            </a:pPr>
            <a:r>
              <a:rPr lang="en-US" dirty="0">
                <a:solidFill>
                  <a:schemeClr val="tx1"/>
                </a:solidFill>
              </a:rPr>
              <a:t>	</a:t>
            </a:r>
            <a:r>
              <a:rPr lang="en-US" dirty="0" smtClean="0">
                <a:solidFill>
                  <a:schemeClr val="tx1"/>
                </a:solidFill>
              </a:rPr>
              <a:t>Frequency</a:t>
            </a:r>
          </a:p>
        </p:txBody>
      </p:sp>
      <p:sp>
        <p:nvSpPr>
          <p:cNvPr id="4" name="TextBox 3"/>
          <p:cNvSpPr txBox="1"/>
          <p:nvPr/>
        </p:nvSpPr>
        <p:spPr>
          <a:xfrm>
            <a:off x="4038600" y="3113544"/>
            <a:ext cx="4953000" cy="2677656"/>
          </a:xfrm>
          <a:prstGeom prst="rect">
            <a:avLst/>
          </a:prstGeom>
          <a:noFill/>
        </p:spPr>
        <p:txBody>
          <a:bodyPr wrap="square" rtlCol="0">
            <a:spAutoFit/>
          </a:bodyPr>
          <a:lstStyle/>
          <a:p>
            <a:pPr marL="342900" indent="-342900">
              <a:buClr>
                <a:schemeClr val="accent6"/>
              </a:buClr>
              <a:buFont typeface="Arial" pitchFamily="34" charset="0"/>
              <a:buChar char="•"/>
            </a:pPr>
            <a:r>
              <a:rPr lang="en-US" sz="2400" dirty="0" smtClean="0"/>
              <a:t>Difficulty ambulating </a:t>
            </a:r>
          </a:p>
          <a:p>
            <a:pPr marL="342900" indent="-342900">
              <a:buClr>
                <a:schemeClr val="accent6"/>
              </a:buClr>
              <a:buFont typeface="Arial" pitchFamily="34" charset="0"/>
              <a:buChar char="•"/>
            </a:pPr>
            <a:r>
              <a:rPr lang="en-US" sz="2400" dirty="0" smtClean="0"/>
              <a:t>Difficulty sitting</a:t>
            </a:r>
          </a:p>
          <a:p>
            <a:pPr marL="342900" indent="-342900">
              <a:buClr>
                <a:schemeClr val="accent6"/>
              </a:buClr>
              <a:buFont typeface="Arial" pitchFamily="34" charset="0"/>
              <a:buChar char="•"/>
            </a:pPr>
            <a:r>
              <a:rPr lang="en-US" sz="2400" dirty="0" err="1" smtClean="0"/>
              <a:t>Vulvodynia</a:t>
            </a:r>
            <a:endParaRPr lang="en-US" sz="2400" dirty="0" smtClean="0"/>
          </a:p>
          <a:p>
            <a:pPr marL="342900" indent="-342900">
              <a:buClr>
                <a:schemeClr val="accent6"/>
              </a:buClr>
              <a:buFont typeface="Arial" pitchFamily="34" charset="0"/>
              <a:buChar char="•"/>
            </a:pPr>
            <a:r>
              <a:rPr lang="en-US" sz="2400" dirty="0" smtClean="0"/>
              <a:t>Dyspareunia</a:t>
            </a:r>
          </a:p>
          <a:p>
            <a:pPr marL="342900" indent="-342900">
              <a:buClr>
                <a:schemeClr val="accent6"/>
              </a:buClr>
              <a:buFont typeface="Arial" pitchFamily="34" charset="0"/>
              <a:buChar char="•"/>
            </a:pPr>
            <a:r>
              <a:rPr lang="en-US" sz="2400" dirty="0" smtClean="0"/>
              <a:t>Pelvic </a:t>
            </a:r>
            <a:r>
              <a:rPr lang="en-US" sz="2400" dirty="0"/>
              <a:t>f</a:t>
            </a:r>
            <a:r>
              <a:rPr lang="en-US" sz="2400" dirty="0" smtClean="0"/>
              <a:t>loor spasms</a:t>
            </a:r>
          </a:p>
          <a:p>
            <a:pPr marL="342900" indent="-342900">
              <a:buClr>
                <a:schemeClr val="accent6"/>
              </a:buClr>
              <a:buFont typeface="Arial" pitchFamily="34" charset="0"/>
              <a:buChar char="•"/>
            </a:pPr>
            <a:r>
              <a:rPr lang="en-US" sz="2400" dirty="0" smtClean="0"/>
              <a:t>Constipation</a:t>
            </a:r>
          </a:p>
          <a:p>
            <a:pPr marL="342900" indent="-342900">
              <a:buClr>
                <a:schemeClr val="accent6"/>
              </a:buClr>
              <a:buFont typeface="Arial" pitchFamily="34" charset="0"/>
              <a:buChar char="•"/>
            </a:pPr>
            <a:r>
              <a:rPr lang="en-US" sz="2400" dirty="0" smtClean="0"/>
              <a:t>Depression</a:t>
            </a:r>
            <a:endParaRPr lang="en-US" sz="2400" dirty="0"/>
          </a:p>
        </p:txBody>
      </p:sp>
      <p:sp>
        <p:nvSpPr>
          <p:cNvPr id="5" name="Footer Placeholder 4"/>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115647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1752600"/>
            <a:ext cx="7924800" cy="4343400"/>
          </a:xfrm>
        </p:spPr>
        <p:txBody>
          <a:bodyPr>
            <a:normAutofit/>
          </a:bodyPr>
          <a:lstStyle/>
          <a:p>
            <a:r>
              <a:rPr lang="en-US" sz="3200" b="1" dirty="0" smtClean="0">
                <a:solidFill>
                  <a:schemeClr val="accent6"/>
                </a:solidFill>
              </a:rPr>
              <a:t>Poor </a:t>
            </a:r>
            <a:r>
              <a:rPr lang="en-US" dirty="0" smtClean="0"/>
              <a:t>-</a:t>
            </a:r>
          </a:p>
          <a:p>
            <a:r>
              <a:rPr lang="en-US" dirty="0" smtClean="0"/>
              <a:t>In a study of 72 women followed for 3.4 years only 25% had recovered substantially.</a:t>
            </a:r>
          </a:p>
          <a:p>
            <a:endParaRPr lang="en-US" dirty="0"/>
          </a:p>
        </p:txBody>
      </p:sp>
      <p:sp>
        <p:nvSpPr>
          <p:cNvPr id="3" name="Title 2"/>
          <p:cNvSpPr>
            <a:spLocks noGrp="1"/>
          </p:cNvSpPr>
          <p:nvPr>
            <p:ph type="ctrTitle"/>
          </p:nvPr>
        </p:nvSpPr>
        <p:spPr>
          <a:xfrm>
            <a:off x="1600200" y="304800"/>
            <a:ext cx="7175351" cy="1828800"/>
          </a:xfrm>
        </p:spPr>
        <p:txBody>
          <a:bodyPr/>
          <a:lstStyle/>
          <a:p>
            <a:pPr marL="182880" indent="0" algn="r">
              <a:buNone/>
            </a:pPr>
            <a:r>
              <a:rPr lang="en-US" dirty="0" smtClean="0"/>
              <a:t>Prognosis</a:t>
            </a:r>
            <a:endParaRPr lang="en-US"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015726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752600"/>
            <a:ext cx="3886200" cy="3474720"/>
          </a:xfrm>
        </p:spPr>
        <p:txBody>
          <a:bodyPr/>
          <a:lstStyle/>
          <a:p>
            <a:pPr>
              <a:buFont typeface="Arial" pitchFamily="34" charset="0"/>
              <a:buChar char="•"/>
            </a:pPr>
            <a:r>
              <a:rPr lang="en-US" sz="2800" dirty="0" smtClean="0"/>
              <a:t>OCPs</a:t>
            </a:r>
          </a:p>
          <a:p>
            <a:pPr>
              <a:buFont typeface="Arial" pitchFamily="34" charset="0"/>
              <a:buChar char="•"/>
            </a:pPr>
            <a:r>
              <a:rPr lang="en-US" sz="2800" dirty="0" smtClean="0"/>
              <a:t>TCAs</a:t>
            </a:r>
          </a:p>
          <a:p>
            <a:pPr>
              <a:buFont typeface="Arial" pitchFamily="34" charset="0"/>
              <a:buChar char="•"/>
            </a:pPr>
            <a:r>
              <a:rPr lang="en-US" sz="2800" dirty="0" smtClean="0"/>
              <a:t>Percocet</a:t>
            </a:r>
          </a:p>
          <a:p>
            <a:pPr>
              <a:buFont typeface="Arial" pitchFamily="34" charset="0"/>
              <a:buChar char="•"/>
            </a:pPr>
            <a:r>
              <a:rPr lang="en-US" sz="2800" dirty="0" err="1"/>
              <a:t>Pyridium</a:t>
            </a:r>
            <a:endParaRPr lang="en-US" sz="2800" dirty="0"/>
          </a:p>
          <a:p>
            <a:pPr>
              <a:buFont typeface="Arial" pitchFamily="34" charset="0"/>
              <a:buChar char="•"/>
            </a:pPr>
            <a:r>
              <a:rPr lang="en-US" sz="2800" dirty="0" err="1"/>
              <a:t>Uribel</a:t>
            </a:r>
            <a:endParaRPr lang="en-US" sz="2800" dirty="0"/>
          </a:p>
          <a:p>
            <a:pPr marL="45720" indent="0">
              <a:buFont typeface="Arial" pitchFamily="34" charset="0"/>
              <a:buChar char="•"/>
            </a:pPr>
            <a:endParaRPr lang="en-US" sz="2800" dirty="0"/>
          </a:p>
          <a:p>
            <a:pPr marL="45720" indent="0">
              <a:buFont typeface="Arial" pitchFamily="34" charset="0"/>
              <a:buChar char="•"/>
            </a:pPr>
            <a:endParaRPr lang="en-US" sz="2800" dirty="0" smtClean="0"/>
          </a:p>
        </p:txBody>
      </p:sp>
      <p:sp>
        <p:nvSpPr>
          <p:cNvPr id="4" name="Content Placeholder 2"/>
          <p:cNvSpPr txBox="1">
            <a:spLocks/>
          </p:cNvSpPr>
          <p:nvPr/>
        </p:nvSpPr>
        <p:spPr>
          <a:xfrm>
            <a:off x="3886200" y="1752600"/>
            <a:ext cx="5257800" cy="347472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 typeface="Arial" pitchFamily="34" charset="0"/>
              <a:buChar char="•"/>
            </a:pPr>
            <a:r>
              <a:rPr lang="en-US" sz="2800" dirty="0" err="1"/>
              <a:t>Vesicare</a:t>
            </a:r>
            <a:r>
              <a:rPr lang="en-US" sz="2800" dirty="0"/>
              <a:t> </a:t>
            </a:r>
            <a:endParaRPr lang="en-US" sz="2800" dirty="0" smtClean="0"/>
          </a:p>
          <a:p>
            <a:pPr>
              <a:buFont typeface="Arial" pitchFamily="34" charset="0"/>
              <a:buChar char="•"/>
            </a:pPr>
            <a:r>
              <a:rPr lang="en-US" sz="2800" dirty="0" smtClean="0"/>
              <a:t>Refused cystoscopy</a:t>
            </a:r>
          </a:p>
          <a:p>
            <a:pPr>
              <a:buFont typeface="Arial" pitchFamily="34" charset="0"/>
              <a:buChar char="•"/>
            </a:pPr>
            <a:r>
              <a:rPr lang="en-US" sz="2800" dirty="0" smtClean="0"/>
              <a:t>Refused bladder distension</a:t>
            </a:r>
          </a:p>
          <a:p>
            <a:pPr>
              <a:buFont typeface="Arial" pitchFamily="34" charset="0"/>
              <a:buChar char="•"/>
            </a:pPr>
            <a:r>
              <a:rPr lang="en-US" sz="2800" dirty="0" smtClean="0"/>
              <a:t>Refused progesterone</a:t>
            </a:r>
            <a:endParaRPr lang="en-US" sz="2800" dirty="0"/>
          </a:p>
        </p:txBody>
      </p:sp>
      <p:sp>
        <p:nvSpPr>
          <p:cNvPr id="28" name="TextBox 27"/>
          <p:cNvSpPr txBox="1"/>
          <p:nvPr/>
        </p:nvSpPr>
        <p:spPr>
          <a:xfrm>
            <a:off x="7115822" y="99429"/>
            <a:ext cx="1789272" cy="369332"/>
          </a:xfrm>
          <a:prstGeom prst="rect">
            <a:avLst/>
          </a:prstGeom>
          <a:noFill/>
        </p:spPr>
        <p:txBody>
          <a:bodyPr wrap="none" rtlCol="0">
            <a:spAutoFit/>
          </a:bodyPr>
          <a:lstStyle/>
          <a:p>
            <a:r>
              <a:rPr lang="en-US" b="1" i="1" dirty="0" smtClean="0"/>
              <a:t>Continued S.K.</a:t>
            </a:r>
            <a:endParaRPr lang="en-US" b="1" i="1" dirty="0"/>
          </a:p>
        </p:txBody>
      </p:sp>
      <p:sp>
        <p:nvSpPr>
          <p:cNvPr id="30" name="Title 1"/>
          <p:cNvSpPr>
            <a:spLocks noGrp="1"/>
          </p:cNvSpPr>
          <p:nvPr>
            <p:ph type="title"/>
          </p:nvPr>
        </p:nvSpPr>
        <p:spPr>
          <a:xfrm>
            <a:off x="2479089" y="457200"/>
            <a:ext cx="6512511" cy="1143000"/>
          </a:xfrm>
        </p:spPr>
        <p:txBody>
          <a:bodyPr/>
          <a:lstStyle/>
          <a:p>
            <a:pPr marL="0" indent="0">
              <a:buNone/>
            </a:pPr>
            <a:r>
              <a:rPr lang="en-US" sz="4800" dirty="0"/>
              <a:t>Prior Treatments:</a:t>
            </a:r>
          </a:p>
        </p:txBody>
      </p:sp>
      <p:sp>
        <p:nvSpPr>
          <p:cNvPr id="6" name="Footer Placeholder 5"/>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6366713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0" y="609600"/>
            <a:ext cx="5257800" cy="442210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dirty="0" smtClean="0"/>
              <a:t>Current Treatments:</a:t>
            </a:r>
          </a:p>
        </p:txBody>
      </p:sp>
      <p:cxnSp>
        <p:nvCxnSpPr>
          <p:cNvPr id="5" name="Straight Arrow Connector 4"/>
          <p:cNvCxnSpPr/>
          <p:nvPr/>
        </p:nvCxnSpPr>
        <p:spPr>
          <a:xfrm>
            <a:off x="2203799" y="1880942"/>
            <a:ext cx="0" cy="627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96228" y="1474598"/>
            <a:ext cx="1485900" cy="461665"/>
          </a:xfrm>
          <a:prstGeom prst="rect">
            <a:avLst/>
          </a:prstGeom>
          <a:noFill/>
        </p:spPr>
        <p:txBody>
          <a:bodyPr wrap="square" rtlCol="0">
            <a:spAutoFit/>
          </a:bodyPr>
          <a:lstStyle/>
          <a:p>
            <a:r>
              <a:rPr lang="en-US" sz="2400" b="1" dirty="0" smtClean="0"/>
              <a:t>1</a:t>
            </a:r>
            <a:r>
              <a:rPr lang="en-US" sz="2400" b="1" baseline="30000" dirty="0" smtClean="0"/>
              <a:t>st</a:t>
            </a:r>
            <a:r>
              <a:rPr lang="en-US" sz="2400" b="1" dirty="0" smtClean="0"/>
              <a:t> SHPB</a:t>
            </a:r>
            <a:endParaRPr lang="en-US" sz="2400" b="1" dirty="0"/>
          </a:p>
        </p:txBody>
      </p:sp>
      <p:sp>
        <p:nvSpPr>
          <p:cNvPr id="7" name="TextBox 6"/>
          <p:cNvSpPr txBox="1"/>
          <p:nvPr/>
        </p:nvSpPr>
        <p:spPr>
          <a:xfrm>
            <a:off x="2517776" y="1992868"/>
            <a:ext cx="2699778" cy="369332"/>
          </a:xfrm>
          <a:prstGeom prst="rect">
            <a:avLst/>
          </a:prstGeom>
          <a:noFill/>
        </p:spPr>
        <p:txBody>
          <a:bodyPr wrap="none" rtlCol="0">
            <a:spAutoFit/>
          </a:bodyPr>
          <a:lstStyle/>
          <a:p>
            <a:r>
              <a:rPr lang="en-US" dirty="0" smtClean="0"/>
              <a:t>65% improved symptoms</a:t>
            </a:r>
            <a:endParaRPr lang="en-US" dirty="0"/>
          </a:p>
        </p:txBody>
      </p:sp>
      <p:cxnSp>
        <p:nvCxnSpPr>
          <p:cNvPr id="8" name="Straight Arrow Connector 7"/>
          <p:cNvCxnSpPr/>
          <p:nvPr/>
        </p:nvCxnSpPr>
        <p:spPr>
          <a:xfrm>
            <a:off x="2203799" y="288929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81928" y="2432090"/>
            <a:ext cx="1714500" cy="461665"/>
          </a:xfrm>
          <a:prstGeom prst="rect">
            <a:avLst/>
          </a:prstGeom>
          <a:noFill/>
        </p:spPr>
        <p:txBody>
          <a:bodyPr wrap="square" rtlCol="0">
            <a:spAutoFit/>
          </a:bodyPr>
          <a:lstStyle/>
          <a:p>
            <a:r>
              <a:rPr lang="en-US" sz="2400" b="1" dirty="0" smtClean="0"/>
              <a:t>2nd SHPB</a:t>
            </a:r>
            <a:endParaRPr lang="en-US" sz="2400" b="1" dirty="0"/>
          </a:p>
        </p:txBody>
      </p:sp>
      <p:sp>
        <p:nvSpPr>
          <p:cNvPr id="10" name="TextBox 9"/>
          <p:cNvSpPr txBox="1"/>
          <p:nvPr/>
        </p:nvSpPr>
        <p:spPr>
          <a:xfrm>
            <a:off x="2517776" y="2858869"/>
            <a:ext cx="3578224" cy="646331"/>
          </a:xfrm>
          <a:prstGeom prst="rect">
            <a:avLst/>
          </a:prstGeom>
          <a:noFill/>
        </p:spPr>
        <p:txBody>
          <a:bodyPr wrap="none" rtlCol="0">
            <a:spAutoFit/>
          </a:bodyPr>
          <a:lstStyle/>
          <a:p>
            <a:r>
              <a:rPr lang="en-US" dirty="0" smtClean="0"/>
              <a:t>80 - 85% improved symptoms</a:t>
            </a:r>
          </a:p>
          <a:p>
            <a:r>
              <a:rPr lang="en-US" dirty="0" smtClean="0"/>
              <a:t>Mild exacerbation during menses</a:t>
            </a:r>
            <a:endParaRPr lang="en-US" dirty="0"/>
          </a:p>
        </p:txBody>
      </p:sp>
      <p:cxnSp>
        <p:nvCxnSpPr>
          <p:cNvPr id="11" name="Straight Arrow Connector 10"/>
          <p:cNvCxnSpPr/>
          <p:nvPr/>
        </p:nvCxnSpPr>
        <p:spPr>
          <a:xfrm>
            <a:off x="2198356" y="4032290"/>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41799" y="3575090"/>
            <a:ext cx="1485900" cy="461665"/>
          </a:xfrm>
          <a:prstGeom prst="rect">
            <a:avLst/>
          </a:prstGeom>
          <a:noFill/>
        </p:spPr>
        <p:txBody>
          <a:bodyPr wrap="square" rtlCol="0">
            <a:spAutoFit/>
          </a:bodyPr>
          <a:lstStyle/>
          <a:p>
            <a:r>
              <a:rPr lang="en-US" sz="2400" b="1" dirty="0" smtClean="0"/>
              <a:t>3rd SHPB</a:t>
            </a:r>
            <a:endParaRPr lang="en-US" sz="2400" b="1" dirty="0"/>
          </a:p>
        </p:txBody>
      </p:sp>
      <p:sp>
        <p:nvSpPr>
          <p:cNvPr id="13" name="TextBox 12"/>
          <p:cNvSpPr txBox="1"/>
          <p:nvPr/>
        </p:nvSpPr>
        <p:spPr>
          <a:xfrm>
            <a:off x="2552021" y="4196358"/>
            <a:ext cx="2699778" cy="369332"/>
          </a:xfrm>
          <a:prstGeom prst="rect">
            <a:avLst/>
          </a:prstGeom>
          <a:noFill/>
        </p:spPr>
        <p:txBody>
          <a:bodyPr wrap="none" rtlCol="0">
            <a:spAutoFit/>
          </a:bodyPr>
          <a:lstStyle/>
          <a:p>
            <a:r>
              <a:rPr lang="en-US" dirty="0" smtClean="0"/>
              <a:t>70% improved symptoms</a:t>
            </a:r>
            <a:endParaRPr lang="en-US" dirty="0"/>
          </a:p>
        </p:txBody>
      </p:sp>
      <p:sp>
        <p:nvSpPr>
          <p:cNvPr id="14" name="TextBox 13"/>
          <p:cNvSpPr txBox="1"/>
          <p:nvPr/>
        </p:nvSpPr>
        <p:spPr>
          <a:xfrm>
            <a:off x="1441799" y="4870490"/>
            <a:ext cx="1485900" cy="461665"/>
          </a:xfrm>
          <a:prstGeom prst="rect">
            <a:avLst/>
          </a:prstGeom>
          <a:noFill/>
        </p:spPr>
        <p:txBody>
          <a:bodyPr wrap="square" rtlCol="0">
            <a:spAutoFit/>
          </a:bodyPr>
          <a:lstStyle/>
          <a:p>
            <a:r>
              <a:rPr lang="en-US" sz="2400" b="1" dirty="0" smtClean="0"/>
              <a:t>4th SHPB</a:t>
            </a:r>
            <a:endParaRPr lang="en-US" sz="2400" b="1" dirty="0"/>
          </a:p>
        </p:txBody>
      </p:sp>
      <p:sp>
        <p:nvSpPr>
          <p:cNvPr id="15" name="TextBox 14"/>
          <p:cNvSpPr txBox="1"/>
          <p:nvPr/>
        </p:nvSpPr>
        <p:spPr>
          <a:xfrm>
            <a:off x="1057960" y="1938159"/>
            <a:ext cx="917239" cy="646331"/>
          </a:xfrm>
          <a:prstGeom prst="rect">
            <a:avLst/>
          </a:prstGeom>
          <a:noFill/>
        </p:spPr>
        <p:txBody>
          <a:bodyPr wrap="none" rtlCol="0">
            <a:spAutoFit/>
          </a:bodyPr>
          <a:lstStyle/>
          <a:p>
            <a:r>
              <a:rPr lang="en-US" dirty="0"/>
              <a:t>1 week</a:t>
            </a:r>
          </a:p>
          <a:p>
            <a:endParaRPr lang="en-US" dirty="0"/>
          </a:p>
        </p:txBody>
      </p:sp>
      <p:sp>
        <p:nvSpPr>
          <p:cNvPr id="16" name="TextBox 15"/>
          <p:cNvSpPr txBox="1"/>
          <p:nvPr/>
        </p:nvSpPr>
        <p:spPr>
          <a:xfrm>
            <a:off x="1057960" y="2947124"/>
            <a:ext cx="1010213" cy="646331"/>
          </a:xfrm>
          <a:prstGeom prst="rect">
            <a:avLst/>
          </a:prstGeom>
          <a:noFill/>
        </p:spPr>
        <p:txBody>
          <a:bodyPr wrap="none" rtlCol="0">
            <a:spAutoFit/>
          </a:bodyPr>
          <a:lstStyle/>
          <a:p>
            <a:r>
              <a:rPr lang="en-US" dirty="0"/>
              <a:t>4 weeks</a:t>
            </a:r>
          </a:p>
          <a:p>
            <a:endParaRPr lang="en-US" dirty="0"/>
          </a:p>
        </p:txBody>
      </p:sp>
      <p:sp>
        <p:nvSpPr>
          <p:cNvPr id="17" name="TextBox 16"/>
          <p:cNvSpPr txBox="1"/>
          <p:nvPr/>
        </p:nvSpPr>
        <p:spPr>
          <a:xfrm>
            <a:off x="1104446" y="4101010"/>
            <a:ext cx="917239" cy="646331"/>
          </a:xfrm>
          <a:prstGeom prst="rect">
            <a:avLst/>
          </a:prstGeom>
          <a:noFill/>
        </p:spPr>
        <p:txBody>
          <a:bodyPr wrap="none" rtlCol="0">
            <a:spAutoFit/>
          </a:bodyPr>
          <a:lstStyle/>
          <a:p>
            <a:r>
              <a:rPr lang="en-US" dirty="0"/>
              <a:t>1 week</a:t>
            </a:r>
          </a:p>
          <a:p>
            <a:endParaRPr lang="en-US" dirty="0"/>
          </a:p>
        </p:txBody>
      </p:sp>
      <p:sp>
        <p:nvSpPr>
          <p:cNvPr id="21" name="TextBox 20"/>
          <p:cNvSpPr txBox="1"/>
          <p:nvPr/>
        </p:nvSpPr>
        <p:spPr>
          <a:xfrm>
            <a:off x="6934200" y="288809"/>
            <a:ext cx="1789272" cy="369332"/>
          </a:xfrm>
          <a:prstGeom prst="rect">
            <a:avLst/>
          </a:prstGeom>
          <a:noFill/>
        </p:spPr>
        <p:txBody>
          <a:bodyPr wrap="none" rtlCol="0">
            <a:spAutoFit/>
          </a:bodyPr>
          <a:lstStyle/>
          <a:p>
            <a:r>
              <a:rPr lang="en-US" b="1" i="1" dirty="0"/>
              <a:t>Continued S.K.</a:t>
            </a:r>
          </a:p>
        </p:txBody>
      </p:sp>
      <p:sp>
        <p:nvSpPr>
          <p:cNvPr id="18" name="Footer Placeholder 17"/>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8490261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57200"/>
            <a:ext cx="3773701" cy="574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8743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295400"/>
            <a:ext cx="7467600" cy="1143000"/>
          </a:xfrm>
        </p:spPr>
        <p:txBody>
          <a:bodyPr>
            <a:normAutofit fontScale="90000"/>
          </a:bodyPr>
          <a:lstStyle/>
          <a:p>
            <a:pPr>
              <a:buNone/>
            </a:pPr>
            <a:r>
              <a:rPr lang="en-US" dirty="0" err="1" smtClean="0">
                <a:solidFill>
                  <a:srgbClr val="00B0F0"/>
                </a:solidFill>
              </a:rPr>
              <a:t>Prostatodynia</a:t>
            </a:r>
            <a:r>
              <a:rPr lang="en-US" dirty="0"/>
              <a:t>, or chronic pelvic pain syndrome (CPPS) designates unexplained chronic pelvic pain in men</a:t>
            </a:r>
            <a:r>
              <a:rPr lang="en-US" dirty="0" smtClean="0"/>
              <a:t>.</a:t>
            </a:r>
            <a:br>
              <a:rPr lang="en-US" dirty="0" smtClean="0"/>
            </a:br>
            <a:r>
              <a:rPr lang="en-US" dirty="0"/>
              <a:t/>
            </a:r>
            <a:br>
              <a:rPr lang="en-US" dirty="0"/>
            </a:br>
            <a:r>
              <a:rPr lang="en-US" sz="2700" dirty="0"/>
              <a:t>- National Institute of Health</a:t>
            </a:r>
            <a:endParaRPr lang="en-US" dirty="0"/>
          </a:p>
        </p:txBody>
      </p:sp>
      <p:sp>
        <p:nvSpPr>
          <p:cNvPr id="3" name="Footer Placeholder 2"/>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121273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8664" y="1432560"/>
            <a:ext cx="7571936" cy="2301240"/>
          </a:xfrm>
        </p:spPr>
        <p:txBody>
          <a:bodyPr>
            <a:noAutofit/>
          </a:bodyPr>
          <a:lstStyle/>
          <a:p>
            <a:pPr marL="182880" indent="0" algn="l">
              <a:buNone/>
            </a:pPr>
            <a:r>
              <a:rPr lang="en-US" sz="8000" dirty="0">
                <a:effectLst/>
              </a:rPr>
              <a:t>Etiologies of </a:t>
            </a:r>
            <a:r>
              <a:rPr lang="en-US" sz="8000" dirty="0" smtClean="0">
                <a:effectLst/>
              </a:rPr>
              <a:t>Male </a:t>
            </a:r>
            <a:r>
              <a:rPr lang="en-US" sz="8000" dirty="0">
                <a:effectLst/>
              </a:rPr>
              <a:t>Chronic Pelvic Pain</a:t>
            </a:r>
            <a:br>
              <a:rPr lang="en-US" sz="8000" dirty="0">
                <a:effectLst/>
              </a:rPr>
            </a:br>
            <a:endParaRPr lang="en-US" sz="8000" dirty="0"/>
          </a:p>
        </p:txBody>
      </p:sp>
      <p:sp>
        <p:nvSpPr>
          <p:cNvPr id="3" name="Footer Placeholder 2"/>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7896123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143000"/>
          </a:xfrm>
        </p:spPr>
        <p:txBody>
          <a:bodyPr>
            <a:normAutofit fontScale="90000"/>
          </a:bodyPr>
          <a:lstStyle/>
          <a:p>
            <a:pPr marL="0" indent="0">
              <a:buNone/>
            </a:pPr>
            <a:r>
              <a:rPr lang="en-US" dirty="0" smtClean="0">
                <a:solidFill>
                  <a:srgbClr val="00B0F0"/>
                </a:solidFill>
              </a:rPr>
              <a:t>Associated with Male Chronic </a:t>
            </a:r>
            <a:br>
              <a:rPr lang="en-US" dirty="0" smtClean="0">
                <a:solidFill>
                  <a:srgbClr val="00B0F0"/>
                </a:solidFill>
              </a:rPr>
            </a:br>
            <a:r>
              <a:rPr lang="en-US" dirty="0" smtClean="0">
                <a:solidFill>
                  <a:srgbClr val="00B0F0"/>
                </a:solidFill>
              </a:rPr>
              <a:t>Pelvic Pain – Causes?</a:t>
            </a:r>
            <a:endParaRPr lang="en-US" dirty="0">
              <a:solidFill>
                <a:srgbClr val="00B0F0"/>
              </a:solidFill>
            </a:endParaRPr>
          </a:p>
        </p:txBody>
      </p:sp>
      <p:sp>
        <p:nvSpPr>
          <p:cNvPr id="3" name="Content Placeholder 2"/>
          <p:cNvSpPr>
            <a:spLocks noGrp="1"/>
          </p:cNvSpPr>
          <p:nvPr>
            <p:ph idx="4294967295"/>
          </p:nvPr>
        </p:nvSpPr>
        <p:spPr>
          <a:xfrm>
            <a:off x="381000" y="1752600"/>
            <a:ext cx="3962400" cy="5059363"/>
          </a:xfrm>
          <a:prstGeom prst="rect">
            <a:avLst/>
          </a:prstGeom>
        </p:spPr>
        <p:txBody>
          <a:bodyPr>
            <a:normAutofit/>
          </a:bodyPr>
          <a:lstStyle/>
          <a:p>
            <a:pPr>
              <a:buFont typeface="Arial" pitchFamily="34" charset="0"/>
              <a:buChar char="•"/>
            </a:pPr>
            <a:r>
              <a:rPr lang="en-US" sz="1800" dirty="0" smtClean="0"/>
              <a:t>Urinary Tract Infection</a:t>
            </a:r>
          </a:p>
          <a:p>
            <a:pPr>
              <a:buFont typeface="Arial" pitchFamily="34" charset="0"/>
              <a:buChar char="•"/>
            </a:pPr>
            <a:r>
              <a:rPr lang="en-US" sz="1800" dirty="0" smtClean="0"/>
              <a:t>Urinary </a:t>
            </a:r>
            <a:r>
              <a:rPr lang="en-US" sz="1800" dirty="0"/>
              <a:t>O</a:t>
            </a:r>
            <a:r>
              <a:rPr lang="en-US" sz="1800" dirty="0" smtClean="0"/>
              <a:t>bstruction</a:t>
            </a:r>
          </a:p>
          <a:p>
            <a:pPr>
              <a:buFont typeface="Arial" pitchFamily="34" charset="0"/>
              <a:buChar char="•"/>
            </a:pPr>
            <a:r>
              <a:rPr lang="en-US" sz="1800" dirty="0" smtClean="0"/>
              <a:t>Interstitial </a:t>
            </a:r>
            <a:r>
              <a:rPr lang="en-US" sz="1800" dirty="0"/>
              <a:t>cystitis </a:t>
            </a:r>
          </a:p>
          <a:p>
            <a:pPr>
              <a:buFont typeface="Arial" pitchFamily="34" charset="0"/>
              <a:buChar char="•"/>
            </a:pPr>
            <a:r>
              <a:rPr lang="en-US" sz="1800" dirty="0" smtClean="0"/>
              <a:t>Irritable </a:t>
            </a:r>
            <a:r>
              <a:rPr lang="en-US" sz="1800" dirty="0"/>
              <a:t>bowel disease</a:t>
            </a:r>
          </a:p>
          <a:p>
            <a:pPr>
              <a:buFont typeface="Arial" pitchFamily="34" charset="0"/>
              <a:buChar char="•"/>
            </a:pPr>
            <a:r>
              <a:rPr lang="en-US" sz="1800" dirty="0" smtClean="0"/>
              <a:t>Inflammatory </a:t>
            </a:r>
            <a:r>
              <a:rPr lang="en-US" sz="1800" dirty="0"/>
              <a:t>bowel disease</a:t>
            </a:r>
          </a:p>
          <a:p>
            <a:pPr>
              <a:buFont typeface="Arial" pitchFamily="34" charset="0"/>
              <a:buChar char="•"/>
            </a:pPr>
            <a:r>
              <a:rPr lang="en-US" sz="1800" dirty="0" smtClean="0"/>
              <a:t>Constipation</a:t>
            </a:r>
            <a:endParaRPr lang="en-US" sz="1800" dirty="0"/>
          </a:p>
          <a:p>
            <a:pPr>
              <a:buFont typeface="Arial" pitchFamily="34" charset="0"/>
              <a:buChar char="•"/>
            </a:pPr>
            <a:r>
              <a:rPr lang="en-US" sz="1800" dirty="0" smtClean="0"/>
              <a:t>Prior </a:t>
            </a:r>
            <a:r>
              <a:rPr lang="en-US" sz="1800" dirty="0"/>
              <a:t>pelvic surgery</a:t>
            </a:r>
          </a:p>
          <a:p>
            <a:pPr>
              <a:buFont typeface="Arial" pitchFamily="34" charset="0"/>
              <a:buChar char="•"/>
            </a:pPr>
            <a:r>
              <a:rPr lang="en-US" sz="1800" dirty="0" smtClean="0"/>
              <a:t>Chronic </a:t>
            </a:r>
            <a:r>
              <a:rPr lang="en-US" sz="1800" dirty="0"/>
              <a:t>Back </a:t>
            </a:r>
            <a:r>
              <a:rPr lang="en-US" sz="1800" dirty="0" smtClean="0"/>
              <a:t>Pain</a:t>
            </a:r>
          </a:p>
          <a:p>
            <a:pPr>
              <a:buFont typeface="Arial" pitchFamily="34" charset="0"/>
              <a:buChar char="•"/>
            </a:pPr>
            <a:r>
              <a:rPr lang="en-US" sz="1800" dirty="0" smtClean="0"/>
              <a:t>Fibromyalgia</a:t>
            </a:r>
          </a:p>
          <a:p>
            <a:pPr>
              <a:buFont typeface="Arial" pitchFamily="34" charset="0"/>
              <a:buChar char="•"/>
            </a:pPr>
            <a:r>
              <a:rPr lang="en-US" sz="1800" dirty="0" smtClean="0"/>
              <a:t>Bladder Cancer </a:t>
            </a:r>
          </a:p>
          <a:p>
            <a:pPr>
              <a:buFont typeface="Arial" pitchFamily="34" charset="0"/>
              <a:buChar char="•"/>
            </a:pPr>
            <a:r>
              <a:rPr lang="en-US" sz="1800" dirty="0" smtClean="0"/>
              <a:t>Radiation Cystitis </a:t>
            </a:r>
          </a:p>
          <a:p>
            <a:pPr>
              <a:buFont typeface="Arial" pitchFamily="34" charset="0"/>
              <a:buChar char="•"/>
            </a:pPr>
            <a:endParaRPr lang="en-US" sz="1800" dirty="0"/>
          </a:p>
          <a:p>
            <a:pPr>
              <a:buFont typeface="Arial" pitchFamily="34" charset="0"/>
              <a:buChar char="•"/>
            </a:pPr>
            <a:endParaRPr lang="en-US" sz="1800" dirty="0"/>
          </a:p>
          <a:p>
            <a:pPr>
              <a:buFont typeface="Arial" pitchFamily="34" charset="0"/>
              <a:buChar char="•"/>
            </a:pPr>
            <a:endParaRPr lang="en-US" sz="1800" dirty="0"/>
          </a:p>
          <a:p>
            <a:pPr>
              <a:buFont typeface="Arial" pitchFamily="34" charset="0"/>
              <a:buChar char="•"/>
            </a:pPr>
            <a:endParaRPr lang="en-US" sz="1800" dirty="0"/>
          </a:p>
        </p:txBody>
      </p:sp>
      <p:sp>
        <p:nvSpPr>
          <p:cNvPr id="4" name="TextBox 3"/>
          <p:cNvSpPr txBox="1"/>
          <p:nvPr/>
        </p:nvSpPr>
        <p:spPr>
          <a:xfrm>
            <a:off x="4495800" y="1778841"/>
            <a:ext cx="4038600" cy="4850559"/>
          </a:xfrm>
          <a:prstGeom prst="rect">
            <a:avLst/>
          </a:prstGeom>
          <a:noFill/>
        </p:spPr>
        <p:txBody>
          <a:bodyPr wrap="square" rtlCol="0">
            <a:spAutoFit/>
          </a:bodyPr>
          <a:lstStyle/>
          <a:p>
            <a:pPr marL="228600" lvl="0" indent="-182880">
              <a:spcBef>
                <a:spcPct val="20000"/>
              </a:spcBef>
              <a:spcAft>
                <a:spcPts val="300"/>
              </a:spcAft>
              <a:buClr>
                <a:srgbClr val="F14124">
                  <a:lumMod val="75000"/>
                </a:srgbClr>
              </a:buClr>
              <a:buSzPct val="130000"/>
              <a:buFont typeface="Arial" pitchFamily="34" charset="0"/>
              <a:buChar char="•"/>
            </a:pPr>
            <a:r>
              <a:rPr lang="en-US" sz="1600" dirty="0">
                <a:solidFill>
                  <a:prstClr val="black">
                    <a:lumMod val="75000"/>
                    <a:lumOff val="25000"/>
                  </a:prstClr>
                </a:solidFill>
              </a:rPr>
              <a:t>Colon Cancer  </a:t>
            </a:r>
          </a:p>
          <a:p>
            <a:pPr marL="228600" lvl="0" indent="-182880">
              <a:spcBef>
                <a:spcPct val="20000"/>
              </a:spcBef>
              <a:spcAft>
                <a:spcPts val="300"/>
              </a:spcAft>
              <a:buClr>
                <a:srgbClr val="F14124">
                  <a:lumMod val="75000"/>
                </a:srgbClr>
              </a:buClr>
              <a:buSzPct val="130000"/>
              <a:buFont typeface="Arial" pitchFamily="34" charset="0"/>
              <a:buChar char="•"/>
            </a:pPr>
            <a:r>
              <a:rPr lang="en-US" sz="1600" dirty="0">
                <a:solidFill>
                  <a:prstClr val="black">
                    <a:lumMod val="75000"/>
                    <a:lumOff val="25000"/>
                  </a:prstClr>
                </a:solidFill>
              </a:rPr>
              <a:t>Abdominal wall </a:t>
            </a:r>
            <a:r>
              <a:rPr lang="en-US" sz="1600" dirty="0" err="1">
                <a:solidFill>
                  <a:prstClr val="black">
                    <a:lumMod val="75000"/>
                    <a:lumOff val="25000"/>
                  </a:prstClr>
                </a:solidFill>
              </a:rPr>
              <a:t>myofascial</a:t>
            </a:r>
            <a:r>
              <a:rPr lang="en-US" sz="1600" dirty="0">
                <a:solidFill>
                  <a:prstClr val="black">
                    <a:lumMod val="75000"/>
                    <a:lumOff val="25000"/>
                  </a:prstClr>
                </a:solidFill>
              </a:rPr>
              <a:t> pain </a:t>
            </a:r>
          </a:p>
          <a:p>
            <a:pPr marL="228600" lvl="0" indent="-182880">
              <a:spcBef>
                <a:spcPct val="20000"/>
              </a:spcBef>
              <a:spcAft>
                <a:spcPts val="300"/>
              </a:spcAft>
              <a:buClr>
                <a:srgbClr val="F14124">
                  <a:lumMod val="75000"/>
                </a:srgbClr>
              </a:buClr>
              <a:buSzPct val="130000"/>
              <a:buFont typeface="Arial" pitchFamily="34" charset="0"/>
              <a:buChar char="•"/>
            </a:pPr>
            <a:r>
              <a:rPr lang="en-US" sz="1600" dirty="0">
                <a:solidFill>
                  <a:prstClr val="black">
                    <a:lumMod val="75000"/>
                    <a:lumOff val="25000"/>
                  </a:prstClr>
                </a:solidFill>
              </a:rPr>
              <a:t>Chronic coccygeal pain   </a:t>
            </a:r>
          </a:p>
          <a:p>
            <a:pPr marL="228600" lvl="0" indent="-182880">
              <a:spcBef>
                <a:spcPct val="20000"/>
              </a:spcBef>
              <a:spcAft>
                <a:spcPts val="300"/>
              </a:spcAft>
              <a:buClr>
                <a:srgbClr val="F14124">
                  <a:lumMod val="75000"/>
                </a:srgbClr>
              </a:buClr>
              <a:buSzPct val="130000"/>
              <a:buFont typeface="Arial" pitchFamily="34" charset="0"/>
              <a:buChar char="•"/>
            </a:pPr>
            <a:r>
              <a:rPr lang="en-US" sz="1600" dirty="0">
                <a:solidFill>
                  <a:prstClr val="black">
                    <a:lumMod val="75000"/>
                    <a:lumOff val="25000"/>
                  </a:prstClr>
                </a:solidFill>
              </a:rPr>
              <a:t>Faulty Posture  </a:t>
            </a:r>
          </a:p>
          <a:p>
            <a:pPr marL="228600" lvl="0" indent="-182880">
              <a:spcBef>
                <a:spcPct val="20000"/>
              </a:spcBef>
              <a:spcAft>
                <a:spcPts val="300"/>
              </a:spcAft>
              <a:buClr>
                <a:srgbClr val="F14124">
                  <a:lumMod val="75000"/>
                </a:srgbClr>
              </a:buClr>
              <a:buSzPct val="130000"/>
              <a:buFont typeface="Arial" pitchFamily="34" charset="0"/>
              <a:buChar char="•"/>
            </a:pPr>
            <a:r>
              <a:rPr lang="en-US" sz="1600" dirty="0" err="1">
                <a:solidFill>
                  <a:prstClr val="black">
                    <a:lumMod val="75000"/>
                    <a:lumOff val="25000"/>
                  </a:prstClr>
                </a:solidFill>
              </a:rPr>
              <a:t>Iliohypogastric</a:t>
            </a:r>
            <a:r>
              <a:rPr lang="en-US" sz="1600" dirty="0">
                <a:solidFill>
                  <a:prstClr val="black">
                    <a:lumMod val="75000"/>
                    <a:lumOff val="25000"/>
                  </a:prstClr>
                </a:solidFill>
              </a:rPr>
              <a:t>, </a:t>
            </a:r>
            <a:r>
              <a:rPr lang="en-US" sz="1600" dirty="0" err="1">
                <a:solidFill>
                  <a:prstClr val="black">
                    <a:lumMod val="75000"/>
                    <a:lumOff val="25000"/>
                  </a:prstClr>
                </a:solidFill>
              </a:rPr>
              <a:t>Ilioinguinal</a:t>
            </a:r>
            <a:r>
              <a:rPr lang="en-US" sz="1600" dirty="0">
                <a:solidFill>
                  <a:prstClr val="black">
                    <a:lumMod val="75000"/>
                    <a:lumOff val="25000"/>
                  </a:prstClr>
                </a:solidFill>
              </a:rPr>
              <a:t>, </a:t>
            </a:r>
          </a:p>
          <a:p>
            <a:pPr marL="36576" lvl="0">
              <a:spcBef>
                <a:spcPct val="20000"/>
              </a:spcBef>
              <a:spcAft>
                <a:spcPts val="300"/>
              </a:spcAft>
              <a:buClr>
                <a:srgbClr val="F14124">
                  <a:lumMod val="75000"/>
                </a:srgbClr>
              </a:buClr>
              <a:buSzPct val="130000"/>
            </a:pPr>
            <a:r>
              <a:rPr lang="en-US" sz="1600" dirty="0">
                <a:solidFill>
                  <a:prstClr val="black">
                    <a:lumMod val="75000"/>
                    <a:lumOff val="25000"/>
                  </a:prstClr>
                </a:solidFill>
              </a:rPr>
              <a:t> </a:t>
            </a:r>
            <a:r>
              <a:rPr lang="en-US" sz="1600" dirty="0" smtClean="0">
                <a:solidFill>
                  <a:prstClr val="black">
                    <a:lumMod val="75000"/>
                    <a:lumOff val="25000"/>
                  </a:prstClr>
                </a:solidFill>
              </a:rPr>
              <a:t>  </a:t>
            </a:r>
            <a:r>
              <a:rPr lang="en-US" sz="1600" dirty="0" err="1" smtClean="0">
                <a:solidFill>
                  <a:prstClr val="black">
                    <a:lumMod val="75000"/>
                    <a:lumOff val="25000"/>
                  </a:prstClr>
                </a:solidFill>
              </a:rPr>
              <a:t>Pudendal</a:t>
            </a:r>
            <a:r>
              <a:rPr lang="en-US" sz="1600" dirty="0" smtClean="0">
                <a:solidFill>
                  <a:prstClr val="black">
                    <a:lumMod val="75000"/>
                    <a:lumOff val="25000"/>
                  </a:prstClr>
                </a:solidFill>
              </a:rPr>
              <a:t> </a:t>
            </a:r>
            <a:r>
              <a:rPr lang="en-US" sz="1600" dirty="0">
                <a:solidFill>
                  <a:prstClr val="black">
                    <a:lumMod val="75000"/>
                    <a:lumOff val="25000"/>
                  </a:prstClr>
                </a:solidFill>
              </a:rPr>
              <a:t>or </a:t>
            </a:r>
            <a:r>
              <a:rPr lang="en-US" sz="1600" dirty="0" err="1">
                <a:solidFill>
                  <a:prstClr val="black">
                    <a:lumMod val="75000"/>
                    <a:lumOff val="25000"/>
                  </a:prstClr>
                </a:solidFill>
              </a:rPr>
              <a:t>Genitofemoral</a:t>
            </a:r>
            <a:r>
              <a:rPr lang="en-US" sz="1600" dirty="0">
                <a:solidFill>
                  <a:prstClr val="black">
                    <a:lumMod val="75000"/>
                    <a:lumOff val="25000"/>
                  </a:prstClr>
                </a:solidFill>
              </a:rPr>
              <a:t> neuralgia </a:t>
            </a:r>
          </a:p>
          <a:p>
            <a:pPr marL="228600" lvl="0" indent="-182880">
              <a:spcBef>
                <a:spcPct val="20000"/>
              </a:spcBef>
              <a:spcAft>
                <a:spcPts val="300"/>
              </a:spcAft>
              <a:buClr>
                <a:srgbClr val="F14124">
                  <a:lumMod val="75000"/>
                </a:srgbClr>
              </a:buClr>
              <a:buSzPct val="130000"/>
              <a:buFont typeface="Arial" pitchFamily="34" charset="0"/>
              <a:buChar char="•"/>
            </a:pPr>
            <a:r>
              <a:rPr lang="en-US" sz="1600" dirty="0">
                <a:solidFill>
                  <a:prstClr val="black">
                    <a:lumMod val="75000"/>
                    <a:lumOff val="25000"/>
                  </a:prstClr>
                </a:solidFill>
              </a:rPr>
              <a:t>Pelvic Floor tension Myalgia </a:t>
            </a:r>
          </a:p>
          <a:p>
            <a:pPr marL="228600" lvl="0" indent="-182880">
              <a:spcBef>
                <a:spcPct val="20000"/>
              </a:spcBef>
              <a:spcAft>
                <a:spcPts val="300"/>
              </a:spcAft>
              <a:buClr>
                <a:srgbClr val="F14124">
                  <a:lumMod val="75000"/>
                </a:srgbClr>
              </a:buClr>
              <a:buSzPct val="130000"/>
              <a:buFont typeface="Arial" pitchFamily="34" charset="0"/>
              <a:buChar char="•"/>
            </a:pPr>
            <a:r>
              <a:rPr lang="en-US" sz="1600" dirty="0">
                <a:solidFill>
                  <a:prstClr val="black">
                    <a:lumMod val="75000"/>
                    <a:lumOff val="25000"/>
                  </a:prstClr>
                </a:solidFill>
              </a:rPr>
              <a:t>Abdominal cutaneous nerve entrapment  </a:t>
            </a:r>
          </a:p>
          <a:p>
            <a:pPr marL="228600" lvl="0" indent="-182880">
              <a:spcBef>
                <a:spcPct val="20000"/>
              </a:spcBef>
              <a:spcAft>
                <a:spcPts val="300"/>
              </a:spcAft>
              <a:buClr>
                <a:srgbClr val="F14124">
                  <a:lumMod val="75000"/>
                </a:srgbClr>
              </a:buClr>
              <a:buSzPct val="130000"/>
              <a:buFont typeface="Arial" pitchFamily="34" charset="0"/>
              <a:buChar char="•"/>
            </a:pPr>
            <a:r>
              <a:rPr lang="en-US" sz="1600" dirty="0">
                <a:solidFill>
                  <a:prstClr val="black">
                    <a:lumMod val="75000"/>
                    <a:lumOff val="25000"/>
                  </a:prstClr>
                </a:solidFill>
              </a:rPr>
              <a:t>Somatization disorder</a:t>
            </a:r>
          </a:p>
          <a:p>
            <a:pPr marL="228600" lvl="0" indent="-182880">
              <a:spcBef>
                <a:spcPct val="20000"/>
              </a:spcBef>
              <a:spcAft>
                <a:spcPts val="300"/>
              </a:spcAft>
              <a:buClr>
                <a:srgbClr val="F14124">
                  <a:lumMod val="75000"/>
                </a:srgbClr>
              </a:buClr>
              <a:buSzPct val="130000"/>
              <a:buFont typeface="Arial" pitchFamily="34" charset="0"/>
              <a:buChar char="•"/>
            </a:pPr>
            <a:r>
              <a:rPr lang="en-US" sz="1600" dirty="0">
                <a:solidFill>
                  <a:prstClr val="black">
                    <a:lumMod val="75000"/>
                    <a:lumOff val="25000"/>
                  </a:prstClr>
                </a:solidFill>
              </a:rPr>
              <a:t>Epididymis </a:t>
            </a:r>
          </a:p>
          <a:p>
            <a:pPr marL="228600" lvl="0" indent="-182880">
              <a:spcBef>
                <a:spcPct val="20000"/>
              </a:spcBef>
              <a:spcAft>
                <a:spcPts val="300"/>
              </a:spcAft>
              <a:buClr>
                <a:srgbClr val="F14124">
                  <a:lumMod val="75000"/>
                </a:srgbClr>
              </a:buClr>
              <a:buSzPct val="130000"/>
              <a:buFont typeface="Arial" pitchFamily="34" charset="0"/>
              <a:buChar char="•"/>
            </a:pPr>
            <a:r>
              <a:rPr lang="en-US" sz="1600" dirty="0">
                <a:solidFill>
                  <a:prstClr val="black">
                    <a:lumMod val="75000"/>
                    <a:lumOff val="25000"/>
                  </a:prstClr>
                </a:solidFill>
              </a:rPr>
              <a:t>Vasectomy </a:t>
            </a:r>
          </a:p>
          <a:p>
            <a:pPr marL="228600" lvl="0" indent="-182880">
              <a:spcBef>
                <a:spcPct val="20000"/>
              </a:spcBef>
              <a:spcAft>
                <a:spcPts val="300"/>
              </a:spcAft>
              <a:buClr>
                <a:srgbClr val="F14124">
                  <a:lumMod val="75000"/>
                </a:srgbClr>
              </a:buClr>
              <a:buSzPct val="130000"/>
              <a:buFont typeface="Arial" pitchFamily="34" charset="0"/>
              <a:buChar char="•"/>
            </a:pPr>
            <a:r>
              <a:rPr lang="en-US" sz="1600" dirty="0">
                <a:solidFill>
                  <a:prstClr val="black">
                    <a:lumMod val="75000"/>
                    <a:lumOff val="25000"/>
                  </a:prstClr>
                </a:solidFill>
              </a:rPr>
              <a:t>Genitourinary Malignancy </a:t>
            </a:r>
          </a:p>
          <a:p>
            <a:pPr>
              <a:buFont typeface="Arial" pitchFamily="34" charset="0"/>
              <a:buChar char="•"/>
            </a:pPr>
            <a:endParaRPr lang="en-US" sz="3600" dirty="0"/>
          </a:p>
        </p:txBody>
      </p:sp>
      <p:sp>
        <p:nvSpPr>
          <p:cNvPr id="5" name="Footer Placeholder 4"/>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5012604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512511" cy="1143000"/>
          </a:xfrm>
        </p:spPr>
        <p:txBody>
          <a:bodyPr>
            <a:normAutofit/>
          </a:bodyPr>
          <a:lstStyle/>
          <a:p>
            <a:pPr marL="0" indent="0">
              <a:buNone/>
            </a:pPr>
            <a:r>
              <a:rPr lang="en-US" b="1" dirty="0" smtClean="0">
                <a:solidFill>
                  <a:srgbClr val="00B0F0"/>
                </a:solidFill>
              </a:rPr>
              <a:t>Prior Treatment</a:t>
            </a:r>
            <a:endParaRPr lang="en-US" dirty="0">
              <a:solidFill>
                <a:srgbClr val="00B0F0"/>
              </a:solidFill>
            </a:endParaRPr>
          </a:p>
        </p:txBody>
      </p:sp>
      <p:sp>
        <p:nvSpPr>
          <p:cNvPr id="3" name="Content Placeholder 2"/>
          <p:cNvSpPr>
            <a:spLocks noGrp="1"/>
          </p:cNvSpPr>
          <p:nvPr>
            <p:ph idx="4294967295"/>
          </p:nvPr>
        </p:nvSpPr>
        <p:spPr>
          <a:xfrm>
            <a:off x="381000" y="1143000"/>
            <a:ext cx="5486400" cy="4525963"/>
          </a:xfrm>
          <a:prstGeom prst="rect">
            <a:avLst/>
          </a:prstGeom>
        </p:spPr>
        <p:txBody>
          <a:bodyPr>
            <a:normAutofit fontScale="77500" lnSpcReduction="20000"/>
          </a:bodyPr>
          <a:lstStyle/>
          <a:p>
            <a:pPr>
              <a:buFont typeface="Arial" pitchFamily="34" charset="0"/>
              <a:buChar char="•"/>
            </a:pPr>
            <a:r>
              <a:rPr lang="en-US" dirty="0"/>
              <a:t>Digital rectal exam</a:t>
            </a:r>
          </a:p>
          <a:p>
            <a:pPr>
              <a:buFont typeface="Arial" pitchFamily="34" charset="0"/>
              <a:buChar char="•"/>
            </a:pPr>
            <a:r>
              <a:rPr lang="en-US" dirty="0"/>
              <a:t>Ultrasound</a:t>
            </a:r>
          </a:p>
          <a:p>
            <a:pPr>
              <a:buFont typeface="Arial" pitchFamily="34" charset="0"/>
              <a:buChar char="•"/>
            </a:pPr>
            <a:r>
              <a:rPr lang="en-US" dirty="0"/>
              <a:t>Urinalysis</a:t>
            </a:r>
          </a:p>
          <a:p>
            <a:pPr>
              <a:buFont typeface="Arial" pitchFamily="34" charset="0"/>
              <a:buChar char="•"/>
            </a:pPr>
            <a:r>
              <a:rPr lang="en-US" dirty="0"/>
              <a:t>Lengthy course of antibiotics</a:t>
            </a:r>
          </a:p>
          <a:p>
            <a:pPr>
              <a:buFont typeface="Arial" pitchFamily="34" charset="0"/>
              <a:buChar char="•"/>
            </a:pPr>
            <a:r>
              <a:rPr lang="en-US" dirty="0"/>
              <a:t>Oral muscle relaxants</a:t>
            </a:r>
          </a:p>
          <a:p>
            <a:pPr>
              <a:buFont typeface="Arial" pitchFamily="34" charset="0"/>
              <a:buChar char="•"/>
            </a:pPr>
            <a:r>
              <a:rPr lang="en-US" dirty="0"/>
              <a:t>Alpha adrenergic blockers</a:t>
            </a:r>
          </a:p>
          <a:p>
            <a:pPr>
              <a:buFont typeface="Arial" pitchFamily="34" charset="0"/>
              <a:buChar char="•"/>
            </a:pPr>
            <a:r>
              <a:rPr lang="en-US" dirty="0"/>
              <a:t>P</a:t>
            </a:r>
            <a:r>
              <a:rPr lang="en-US" dirty="0" smtClean="0"/>
              <a:t>rostatic </a:t>
            </a:r>
            <a:r>
              <a:rPr lang="en-US" dirty="0"/>
              <a:t>massage</a:t>
            </a:r>
          </a:p>
          <a:p>
            <a:pPr>
              <a:buFont typeface="Arial" pitchFamily="34" charset="0"/>
              <a:buChar char="•"/>
            </a:pPr>
            <a:r>
              <a:rPr lang="en-US" dirty="0"/>
              <a:t>Modified Diet</a:t>
            </a:r>
          </a:p>
          <a:p>
            <a:pPr>
              <a:buFont typeface="Arial" pitchFamily="34" charset="0"/>
              <a:buChar char="•"/>
            </a:pPr>
            <a:r>
              <a:rPr lang="en-US" dirty="0"/>
              <a:t>Heat therapy</a:t>
            </a:r>
          </a:p>
          <a:p>
            <a:pPr>
              <a:buFont typeface="Arial" pitchFamily="34" charset="0"/>
              <a:buChar char="•"/>
            </a:pPr>
            <a:r>
              <a:rPr lang="en-US" dirty="0"/>
              <a:t>Cystoscopy</a:t>
            </a:r>
          </a:p>
          <a:p>
            <a:pPr>
              <a:buFont typeface="Arial" pitchFamily="34" charset="0"/>
              <a:buChar char="•"/>
            </a:pPr>
            <a:r>
              <a:rPr lang="en-US" dirty="0" err="1" smtClean="0"/>
              <a:t>Hydrodistenion</a:t>
            </a:r>
            <a:r>
              <a:rPr lang="en-US" dirty="0" smtClean="0"/>
              <a:t> </a:t>
            </a:r>
            <a:endParaRPr lang="en-US" dirty="0"/>
          </a:p>
          <a:p>
            <a:pPr>
              <a:buFont typeface="Arial" pitchFamily="34" charset="0"/>
              <a:buChar char="•"/>
            </a:pPr>
            <a:r>
              <a:rPr lang="en-US" dirty="0" err="1"/>
              <a:t>Videourodynamics</a:t>
            </a:r>
            <a:endParaRPr lang="en-US" dirty="0"/>
          </a:p>
          <a:p>
            <a:pPr>
              <a:buFont typeface="Arial" pitchFamily="34" charset="0"/>
              <a:buChar char="•"/>
            </a:pPr>
            <a:r>
              <a:rPr lang="en-US" dirty="0"/>
              <a:t>Therapeutic Ejaculation</a:t>
            </a:r>
          </a:p>
          <a:p>
            <a:pPr>
              <a:buFont typeface="Arial" pitchFamily="34" charset="0"/>
              <a:buChar char="•"/>
            </a:pPr>
            <a:r>
              <a:rPr lang="en-US" dirty="0"/>
              <a:t>Transurethral resection of the prostate</a:t>
            </a:r>
          </a:p>
          <a:p>
            <a:pPr>
              <a:buFont typeface="Arial" pitchFamily="34" charset="0"/>
              <a:buChar char="•"/>
            </a:pPr>
            <a:r>
              <a:rPr lang="en-US" dirty="0" err="1"/>
              <a:t>Myofascial</a:t>
            </a:r>
            <a:r>
              <a:rPr lang="en-US" dirty="0"/>
              <a:t> Release Therapy </a:t>
            </a:r>
          </a:p>
          <a:p>
            <a:pPr>
              <a:buFont typeface="Arial" pitchFamily="34" charset="0"/>
              <a:buChar char="•"/>
            </a:pPr>
            <a:endParaRPr lang="en-US"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6798943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122111" cy="1143000"/>
          </a:xfrm>
        </p:spPr>
        <p:txBody>
          <a:bodyPr/>
          <a:lstStyle/>
          <a:p>
            <a:pPr marL="0" indent="0">
              <a:buNone/>
            </a:pPr>
            <a:r>
              <a:rPr lang="en-US" b="1" dirty="0" smtClean="0">
                <a:solidFill>
                  <a:srgbClr val="00B0F0"/>
                </a:solidFill>
              </a:rPr>
              <a:t>Chronic Prostatitis Facts</a:t>
            </a:r>
            <a:endParaRPr lang="en-US" dirty="0">
              <a:solidFill>
                <a:srgbClr val="00B0F0"/>
              </a:solidFill>
            </a:endParaRPr>
          </a:p>
        </p:txBody>
      </p:sp>
      <p:sp>
        <p:nvSpPr>
          <p:cNvPr id="3" name="Content Placeholder 2"/>
          <p:cNvSpPr>
            <a:spLocks noGrp="1"/>
          </p:cNvSpPr>
          <p:nvPr>
            <p:ph idx="4294967295"/>
          </p:nvPr>
        </p:nvSpPr>
        <p:spPr>
          <a:xfrm>
            <a:off x="457200" y="1295400"/>
            <a:ext cx="8305800" cy="4525963"/>
          </a:xfrm>
          <a:prstGeom prst="rect">
            <a:avLst/>
          </a:prstGeom>
        </p:spPr>
        <p:txBody>
          <a:bodyPr>
            <a:normAutofit lnSpcReduction="10000"/>
          </a:bodyPr>
          <a:lstStyle/>
          <a:p>
            <a:pPr>
              <a:buFont typeface="Arial" pitchFamily="34" charset="0"/>
              <a:buChar char="•"/>
            </a:pPr>
            <a:r>
              <a:rPr lang="en-US" sz="2400" dirty="0" smtClean="0"/>
              <a:t>Most </a:t>
            </a:r>
            <a:r>
              <a:rPr lang="en-US" sz="2400" dirty="0"/>
              <a:t>common urologic </a:t>
            </a:r>
            <a:r>
              <a:rPr lang="en-US" sz="2400" dirty="0" smtClean="0"/>
              <a:t>diagnosis </a:t>
            </a:r>
            <a:r>
              <a:rPr lang="en-US" sz="2400" dirty="0"/>
              <a:t>in men &gt; 50</a:t>
            </a:r>
          </a:p>
          <a:p>
            <a:pPr>
              <a:buFont typeface="Arial" pitchFamily="34" charset="0"/>
              <a:buChar char="•"/>
            </a:pPr>
            <a:r>
              <a:rPr lang="en-US" sz="2400" dirty="0" smtClean="0"/>
              <a:t>3</a:t>
            </a:r>
            <a:r>
              <a:rPr lang="en-US" sz="2400" baseline="30000" dirty="0" smtClean="0"/>
              <a:t>rd</a:t>
            </a:r>
            <a:r>
              <a:rPr lang="en-US" sz="2400" dirty="0" smtClean="0"/>
              <a:t> </a:t>
            </a:r>
            <a:r>
              <a:rPr lang="en-US" sz="2400" dirty="0"/>
              <a:t>most common urologic diagnosis in men </a:t>
            </a:r>
            <a:r>
              <a:rPr lang="en-US" sz="2400" dirty="0" smtClean="0"/>
              <a:t>&lt; 50</a:t>
            </a:r>
            <a:endParaRPr lang="en-US" sz="2400" dirty="0"/>
          </a:p>
          <a:p>
            <a:pPr>
              <a:buFont typeface="Arial" pitchFamily="34" charset="0"/>
              <a:buChar char="•"/>
            </a:pPr>
            <a:r>
              <a:rPr lang="en-US" sz="2400" dirty="0" smtClean="0"/>
              <a:t>2 </a:t>
            </a:r>
            <a:r>
              <a:rPr lang="en-US" sz="2400" dirty="0"/>
              <a:t>M office visits </a:t>
            </a:r>
            <a:r>
              <a:rPr lang="en-US" sz="2400" dirty="0" smtClean="0"/>
              <a:t>/ </a:t>
            </a:r>
            <a:r>
              <a:rPr lang="en-US" sz="2400" dirty="0" err="1" smtClean="0"/>
              <a:t>yr</a:t>
            </a:r>
            <a:endParaRPr lang="en-US" sz="2400" dirty="0"/>
          </a:p>
          <a:p>
            <a:pPr>
              <a:buFont typeface="Arial" pitchFamily="34" charset="0"/>
              <a:buChar char="•"/>
            </a:pPr>
            <a:r>
              <a:rPr lang="en-US" sz="2400" dirty="0" smtClean="0"/>
              <a:t>Average </a:t>
            </a:r>
            <a:r>
              <a:rPr lang="en-US" sz="2400" dirty="0"/>
              <a:t>Urologist sees 10 </a:t>
            </a:r>
            <a:r>
              <a:rPr lang="en-US" sz="2400" dirty="0" err="1" smtClean="0"/>
              <a:t>pts</a:t>
            </a:r>
            <a:r>
              <a:rPr lang="en-US" sz="2400" dirty="0" smtClean="0"/>
              <a:t> / </a:t>
            </a:r>
            <a:r>
              <a:rPr lang="en-US" sz="2400" dirty="0"/>
              <a:t>month</a:t>
            </a:r>
          </a:p>
          <a:p>
            <a:pPr>
              <a:buFont typeface="Arial" pitchFamily="34" charset="0"/>
              <a:buChar char="•"/>
            </a:pPr>
            <a:r>
              <a:rPr lang="en-US" sz="2400" dirty="0"/>
              <a:t>Urinary pathogens are rare (Less than 10% of cases show a bacterial cause</a:t>
            </a:r>
            <a:r>
              <a:rPr lang="en-US" sz="2400" dirty="0" smtClean="0"/>
              <a:t>.)</a:t>
            </a:r>
            <a:endParaRPr lang="en-US" sz="2400" dirty="0"/>
          </a:p>
          <a:p>
            <a:pPr>
              <a:buFont typeface="Arial" pitchFamily="34" charset="0"/>
              <a:buChar char="•"/>
            </a:pPr>
            <a:r>
              <a:rPr lang="en-US" sz="2400" dirty="0" smtClean="0">
                <a:solidFill>
                  <a:srgbClr val="FF0000"/>
                </a:solidFill>
              </a:rPr>
              <a:t>1/3 </a:t>
            </a:r>
            <a:r>
              <a:rPr lang="en-US" sz="2400" dirty="0">
                <a:solidFill>
                  <a:srgbClr val="FF0000"/>
                </a:solidFill>
              </a:rPr>
              <a:t>show histologic signs of inflammation after prostate biopsy</a:t>
            </a:r>
          </a:p>
          <a:p>
            <a:pPr>
              <a:buFont typeface="Arial" pitchFamily="34" charset="0"/>
              <a:buChar char="•"/>
            </a:pPr>
            <a:r>
              <a:rPr lang="en-US" sz="2400" dirty="0"/>
              <a:t>*Men with CP/CPPs show evidence of having a </a:t>
            </a:r>
            <a:endParaRPr lang="en-US" sz="2400" dirty="0" smtClean="0"/>
          </a:p>
          <a:p>
            <a:pPr marL="36576" indent="0">
              <a:buNone/>
            </a:pPr>
            <a:r>
              <a:rPr lang="en-US" sz="2400" dirty="0" smtClean="0"/>
              <a:t>  “</a:t>
            </a:r>
            <a:r>
              <a:rPr lang="en-US" sz="2400" dirty="0"/>
              <a:t>pan-pelvic hypersensitivity syndrome”</a:t>
            </a:r>
          </a:p>
          <a:p>
            <a:pPr marL="36576" indent="0">
              <a:buFont typeface="Arial" pitchFamily="34" charset="0"/>
              <a:buChar char="•"/>
            </a:pPr>
            <a:endParaRPr lang="en-US" sz="2400"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8316050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pPr marL="0" indent="0">
              <a:buNone/>
            </a:pPr>
            <a:r>
              <a:rPr lang="en-US" b="1" dirty="0">
                <a:solidFill>
                  <a:srgbClr val="00B0F0"/>
                </a:solidFill>
              </a:rPr>
              <a:t>Symptom </a:t>
            </a:r>
            <a:r>
              <a:rPr lang="en-US" b="1" dirty="0" smtClean="0">
                <a:solidFill>
                  <a:srgbClr val="00B0F0"/>
                </a:solidFill>
              </a:rPr>
              <a:t>Checklist</a:t>
            </a:r>
            <a:endParaRPr lang="en-US" dirty="0">
              <a:solidFill>
                <a:srgbClr val="00B0F0"/>
              </a:solidFill>
            </a:endParaRPr>
          </a:p>
        </p:txBody>
      </p:sp>
      <p:sp>
        <p:nvSpPr>
          <p:cNvPr id="4" name="TextBox 3"/>
          <p:cNvSpPr txBox="1"/>
          <p:nvPr/>
        </p:nvSpPr>
        <p:spPr>
          <a:xfrm>
            <a:off x="304800" y="1066800"/>
            <a:ext cx="3505200" cy="5632311"/>
          </a:xfrm>
          <a:prstGeom prst="rect">
            <a:avLst/>
          </a:prstGeom>
          <a:noFill/>
        </p:spPr>
        <p:txBody>
          <a:bodyPr wrap="square" rtlCol="0">
            <a:spAutoFit/>
          </a:bodyPr>
          <a:lstStyle/>
          <a:p>
            <a:pPr marL="285750" indent="-285750">
              <a:buClr>
                <a:srgbClr val="FF0000"/>
              </a:buClr>
              <a:buFont typeface="Arial" pitchFamily="34" charset="0"/>
              <a:buChar char="•"/>
            </a:pPr>
            <a:r>
              <a:rPr lang="en-US" sz="2000" dirty="0" err="1"/>
              <a:t>Irritative</a:t>
            </a:r>
            <a:r>
              <a:rPr lang="en-US" sz="2000" dirty="0"/>
              <a:t> Voiding</a:t>
            </a:r>
          </a:p>
          <a:p>
            <a:pPr marL="285750" indent="-285750">
              <a:buClr>
                <a:srgbClr val="FF0000"/>
              </a:buClr>
              <a:buFont typeface="Arial" pitchFamily="34" charset="0"/>
              <a:buChar char="•"/>
            </a:pPr>
            <a:r>
              <a:rPr lang="en-US" sz="2000" dirty="0"/>
              <a:t>Obstructive Voiding</a:t>
            </a:r>
          </a:p>
          <a:p>
            <a:pPr marL="285750" indent="-285750">
              <a:buClr>
                <a:srgbClr val="FF0000"/>
              </a:buClr>
              <a:buFont typeface="Arial" pitchFamily="34" charset="0"/>
              <a:buChar char="•"/>
            </a:pPr>
            <a:r>
              <a:rPr lang="en-US" sz="2000" dirty="0"/>
              <a:t>Pain in Pelvis</a:t>
            </a:r>
          </a:p>
          <a:p>
            <a:pPr marL="285750" indent="-285750">
              <a:buClr>
                <a:srgbClr val="FF0000"/>
              </a:buClr>
              <a:buFont typeface="Arial" pitchFamily="34" charset="0"/>
              <a:buChar char="•"/>
            </a:pPr>
            <a:r>
              <a:rPr lang="en-US" sz="2000" dirty="0"/>
              <a:t>Pain in lower back</a:t>
            </a:r>
          </a:p>
          <a:p>
            <a:pPr marL="285750" indent="-285750">
              <a:buClr>
                <a:srgbClr val="FF0000"/>
              </a:buClr>
              <a:buFont typeface="Arial" pitchFamily="34" charset="0"/>
              <a:buChar char="•"/>
            </a:pPr>
            <a:r>
              <a:rPr lang="en-US" sz="2000" dirty="0"/>
              <a:t>Pain in </a:t>
            </a:r>
            <a:r>
              <a:rPr lang="en-US" sz="2000" dirty="0" smtClean="0"/>
              <a:t>genitalia</a:t>
            </a:r>
            <a:endParaRPr lang="en-US" sz="2000" dirty="0"/>
          </a:p>
          <a:p>
            <a:pPr marL="342900" indent="-342900">
              <a:buClr>
                <a:srgbClr val="FF0000"/>
              </a:buClr>
              <a:buFont typeface="Arial" pitchFamily="34" charset="0"/>
              <a:buChar char="•"/>
            </a:pPr>
            <a:r>
              <a:rPr lang="en-US" sz="2000" dirty="0"/>
              <a:t>Erectile </a:t>
            </a:r>
            <a:r>
              <a:rPr lang="en-US" sz="2000" dirty="0" smtClean="0"/>
              <a:t>dysfunction</a:t>
            </a:r>
          </a:p>
          <a:p>
            <a:pPr marL="342900" indent="-342900">
              <a:buClr>
                <a:srgbClr val="FF0000"/>
              </a:buClr>
              <a:buFont typeface="Arial" pitchFamily="34" charset="0"/>
              <a:buChar char="•"/>
            </a:pPr>
            <a:r>
              <a:rPr lang="en-US" sz="2000" dirty="0" smtClean="0"/>
              <a:t>Urgency</a:t>
            </a:r>
            <a:endParaRPr lang="en-US" sz="2000" dirty="0"/>
          </a:p>
          <a:p>
            <a:pPr marL="342900" indent="-342900">
              <a:buClr>
                <a:srgbClr val="FF0000"/>
              </a:buClr>
              <a:buFont typeface="Arial" pitchFamily="34" charset="0"/>
              <a:buChar char="•"/>
            </a:pPr>
            <a:r>
              <a:rPr lang="en-US" sz="2000" dirty="0" smtClean="0"/>
              <a:t>Dysuria</a:t>
            </a:r>
            <a:endParaRPr lang="en-US" sz="2000" dirty="0"/>
          </a:p>
          <a:p>
            <a:pPr marL="342900" indent="-342900">
              <a:buClr>
                <a:srgbClr val="FF0000"/>
              </a:buClr>
              <a:buFont typeface="Arial" pitchFamily="34" charset="0"/>
              <a:buChar char="•"/>
            </a:pPr>
            <a:r>
              <a:rPr lang="en-US" sz="2000" dirty="0" smtClean="0"/>
              <a:t>Difficultly </a:t>
            </a:r>
            <a:r>
              <a:rPr lang="en-US" sz="2000" dirty="0"/>
              <a:t>starting </a:t>
            </a:r>
            <a:r>
              <a:rPr lang="en-US" sz="2000" dirty="0" smtClean="0"/>
              <a:t>stream</a:t>
            </a:r>
          </a:p>
          <a:p>
            <a:pPr marL="342900" indent="-342900">
              <a:buClr>
                <a:srgbClr val="FF0000"/>
              </a:buClr>
              <a:buFont typeface="Arial" pitchFamily="34" charset="0"/>
              <a:buChar char="•"/>
            </a:pPr>
            <a:r>
              <a:rPr lang="en-US" sz="2000" dirty="0" smtClean="0"/>
              <a:t>Uneven stream</a:t>
            </a:r>
          </a:p>
          <a:p>
            <a:pPr marL="342900" indent="-342900">
              <a:buClr>
                <a:srgbClr val="FF0000"/>
              </a:buClr>
              <a:buFont typeface="Arial" pitchFamily="34" charset="0"/>
              <a:buChar char="•"/>
            </a:pPr>
            <a:r>
              <a:rPr lang="en-US" sz="2000" dirty="0" smtClean="0"/>
              <a:t>Feeling </a:t>
            </a:r>
            <a:r>
              <a:rPr lang="en-US" sz="2000" dirty="0"/>
              <a:t>of fullness in the bladder after </a:t>
            </a:r>
            <a:r>
              <a:rPr lang="en-US" sz="2000" dirty="0" smtClean="0"/>
              <a:t>voiding</a:t>
            </a:r>
          </a:p>
          <a:p>
            <a:pPr marL="342900" indent="-342900">
              <a:buClr>
                <a:srgbClr val="FF0000"/>
              </a:buClr>
              <a:buFont typeface="Arial" pitchFamily="34" charset="0"/>
              <a:buChar char="•"/>
            </a:pPr>
            <a:r>
              <a:rPr lang="en-US" sz="2000" dirty="0" smtClean="0"/>
              <a:t>Pain </a:t>
            </a:r>
            <a:r>
              <a:rPr lang="en-US" sz="2000" dirty="0"/>
              <a:t>in lower back lower </a:t>
            </a:r>
            <a:r>
              <a:rPr lang="en-US" sz="2000" dirty="0" smtClean="0"/>
              <a:t>abdomen, </a:t>
            </a:r>
            <a:r>
              <a:rPr lang="en-US" sz="2000" dirty="0"/>
              <a:t>pubis, </a:t>
            </a:r>
            <a:r>
              <a:rPr lang="en-US" sz="2000" dirty="0" smtClean="0"/>
              <a:t>testes </a:t>
            </a:r>
            <a:r>
              <a:rPr lang="en-US" sz="2000" dirty="0"/>
              <a:t>and </a:t>
            </a:r>
            <a:r>
              <a:rPr lang="en-US" sz="2000" dirty="0" smtClean="0"/>
              <a:t>anus</a:t>
            </a:r>
          </a:p>
          <a:p>
            <a:pPr marL="342900" indent="-342900">
              <a:buClr>
                <a:srgbClr val="FF0000"/>
              </a:buClr>
              <a:buFont typeface="Arial" pitchFamily="34" charset="0"/>
              <a:buChar char="•"/>
            </a:pPr>
            <a:r>
              <a:rPr lang="en-US" sz="2000" dirty="0" smtClean="0"/>
              <a:t>Painful </a:t>
            </a:r>
            <a:r>
              <a:rPr lang="en-US" sz="2000" dirty="0"/>
              <a:t>ejaculation</a:t>
            </a:r>
          </a:p>
          <a:p>
            <a:pPr marL="285750" indent="-285750">
              <a:buClr>
                <a:srgbClr val="FF0000"/>
              </a:buClr>
              <a:buFont typeface="Arial" pitchFamily="34" charset="0"/>
              <a:buChar char="•"/>
            </a:pPr>
            <a:endParaRPr lang="en-US" sz="2000" dirty="0"/>
          </a:p>
          <a:p>
            <a:pPr>
              <a:buClr>
                <a:srgbClr val="FF0000"/>
              </a:buClr>
            </a:pP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4465" y="1828800"/>
            <a:ext cx="4864735" cy="3105150"/>
          </a:xfrm>
          <a:prstGeom prst="rect">
            <a:avLst/>
          </a:prstGeom>
        </p:spPr>
      </p:pic>
      <p:sp>
        <p:nvSpPr>
          <p:cNvPr id="6" name="Footer Placeholder 5"/>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21225165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752600" y="1066800"/>
            <a:ext cx="5530708" cy="4525963"/>
          </a:xfrm>
          <a:prstGeom prst="rect">
            <a:avLst/>
          </a:prstGeom>
        </p:spPr>
      </p:pic>
      <p:sp>
        <p:nvSpPr>
          <p:cNvPr id="3" name="Footer Placeholder 2"/>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147406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47800" y="3733800"/>
            <a:ext cx="7620000" cy="2362200"/>
          </a:xfrm>
        </p:spPr>
        <p:txBody>
          <a:bodyPr/>
          <a:lstStyle/>
          <a:p>
            <a:r>
              <a:rPr lang="en-US" dirty="0" smtClean="0"/>
              <a:t>Lets look at the etiologies:</a:t>
            </a:r>
          </a:p>
          <a:p>
            <a:r>
              <a:rPr lang="en-US" dirty="0" smtClean="0"/>
              <a:t>	Level A evidence </a:t>
            </a:r>
          </a:p>
        </p:txBody>
      </p:sp>
      <p:sp>
        <p:nvSpPr>
          <p:cNvPr id="3" name="Title 2"/>
          <p:cNvSpPr>
            <a:spLocks noGrp="1"/>
          </p:cNvSpPr>
          <p:nvPr>
            <p:ph type="ctrTitle"/>
          </p:nvPr>
        </p:nvSpPr>
        <p:spPr>
          <a:xfrm>
            <a:off x="1219200" y="1905000"/>
            <a:ext cx="7175351" cy="1793167"/>
          </a:xfrm>
        </p:spPr>
        <p:txBody>
          <a:bodyPr/>
          <a:lstStyle/>
          <a:p>
            <a:pPr marL="182880" indent="0">
              <a:buNone/>
            </a:pPr>
            <a:r>
              <a:rPr lang="en-US" dirty="0" smtClean="0"/>
              <a:t>Why is this so difficult to treat?</a:t>
            </a:r>
            <a:endParaRPr lang="en-US"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1446089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457199"/>
            <a:ext cx="8382000" cy="6096001"/>
          </a:xfrm>
          <a:prstGeom prst="rect">
            <a:avLst/>
          </a:prstGeom>
        </p:spPr>
        <p:txBody>
          <a:bodyPr>
            <a:normAutofit/>
          </a:bodyPr>
          <a:lstStyle/>
          <a:p>
            <a:pPr marL="36576" indent="0">
              <a:buNone/>
            </a:pPr>
            <a:r>
              <a:rPr lang="en-US" sz="2400" b="1" dirty="0" smtClean="0"/>
              <a:t>NIH </a:t>
            </a:r>
            <a:r>
              <a:rPr lang="en-US" sz="2400" b="1" dirty="0"/>
              <a:t>describes four categories of prostatitis</a:t>
            </a:r>
          </a:p>
          <a:p>
            <a:pPr>
              <a:lnSpc>
                <a:spcPct val="150000"/>
              </a:lnSpc>
              <a:buFont typeface="Arial" pitchFamily="34" charset="0"/>
              <a:buChar char="•"/>
            </a:pPr>
            <a:r>
              <a:rPr lang="en-US" sz="2400" dirty="0"/>
              <a:t>	Type I – Acute </a:t>
            </a:r>
            <a:r>
              <a:rPr lang="en-US" sz="2400" dirty="0" smtClean="0"/>
              <a:t>bacterial</a:t>
            </a:r>
            <a:endParaRPr lang="en-US" sz="2400" dirty="0"/>
          </a:p>
          <a:p>
            <a:pPr>
              <a:lnSpc>
                <a:spcPct val="150000"/>
              </a:lnSpc>
              <a:buFont typeface="Arial" pitchFamily="34" charset="0"/>
              <a:buChar char="•"/>
            </a:pPr>
            <a:r>
              <a:rPr lang="en-US" sz="2400" dirty="0"/>
              <a:t>	Type II – Chronic </a:t>
            </a:r>
            <a:r>
              <a:rPr lang="en-US" sz="2400" dirty="0" smtClean="0"/>
              <a:t>bacterial</a:t>
            </a:r>
            <a:endParaRPr lang="en-US" sz="2400" dirty="0"/>
          </a:p>
          <a:p>
            <a:pPr>
              <a:lnSpc>
                <a:spcPct val="150000"/>
              </a:lnSpc>
              <a:buFont typeface="Arial" pitchFamily="34" charset="0"/>
              <a:buChar char="•"/>
            </a:pPr>
            <a:r>
              <a:rPr lang="en-US" sz="2400" dirty="0"/>
              <a:t>	</a:t>
            </a:r>
            <a:r>
              <a:rPr lang="en-US" sz="2400" dirty="0">
                <a:solidFill>
                  <a:srgbClr val="FF0000"/>
                </a:solidFill>
              </a:rPr>
              <a:t>Type III – Chronic </a:t>
            </a:r>
            <a:r>
              <a:rPr lang="en-US" sz="2400" dirty="0" smtClean="0">
                <a:solidFill>
                  <a:srgbClr val="FF0000"/>
                </a:solidFill>
              </a:rPr>
              <a:t>nonbacterial</a:t>
            </a:r>
            <a:endParaRPr lang="en-US" sz="2400" dirty="0">
              <a:solidFill>
                <a:srgbClr val="FF0000"/>
              </a:solidFill>
            </a:endParaRPr>
          </a:p>
          <a:p>
            <a:pPr>
              <a:lnSpc>
                <a:spcPct val="150000"/>
              </a:lnSpc>
              <a:buFont typeface="Arial" pitchFamily="34" charset="0"/>
              <a:buChar char="•"/>
            </a:pPr>
            <a:r>
              <a:rPr lang="en-US" sz="2400" dirty="0"/>
              <a:t>	Type IV – Asymptomatic </a:t>
            </a:r>
            <a:r>
              <a:rPr lang="en-US" sz="2400" dirty="0" smtClean="0"/>
              <a:t>	Inflammatory </a:t>
            </a:r>
            <a:r>
              <a:rPr lang="en-US" sz="2400" dirty="0"/>
              <a:t>Prostatitis</a:t>
            </a:r>
          </a:p>
          <a:p>
            <a:pPr>
              <a:buFont typeface="Arial" pitchFamily="34" charset="0"/>
              <a:buChar char="•"/>
            </a:pPr>
            <a:endParaRPr lang="en-US" sz="2400"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11659282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medscape.com/pi/emed/ckb/urology/435575-456165-44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04800"/>
            <a:ext cx="7778862" cy="579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5696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447800"/>
            <a:ext cx="8108889" cy="457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3906" y="613499"/>
            <a:ext cx="5644494" cy="769441"/>
          </a:xfrm>
          <a:prstGeom prst="rect">
            <a:avLst/>
          </a:prstGeom>
          <a:noFill/>
        </p:spPr>
        <p:txBody>
          <a:bodyPr wrap="none" rtlCol="0">
            <a:spAutoFit/>
          </a:bodyPr>
          <a:lstStyle/>
          <a:p>
            <a:r>
              <a:rPr lang="en-US" sz="4400" dirty="0">
                <a:solidFill>
                  <a:srgbClr val="00B0F0"/>
                </a:solidFill>
              </a:rPr>
              <a:t>Scoring the NIH CPSI</a:t>
            </a:r>
          </a:p>
        </p:txBody>
      </p:sp>
    </p:spTree>
    <p:extLst>
      <p:ext uri="{BB962C8B-B14F-4D97-AF65-F5344CB8AC3E}">
        <p14:creationId xmlns:p14="http://schemas.microsoft.com/office/powerpoint/2010/main" val="6211472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28600"/>
            <a:ext cx="5678393"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9840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5864" y="2514600"/>
            <a:ext cx="7571936" cy="2301240"/>
          </a:xfrm>
        </p:spPr>
        <p:txBody>
          <a:bodyPr>
            <a:noAutofit/>
          </a:bodyPr>
          <a:lstStyle/>
          <a:p>
            <a:pPr marL="182880" indent="0">
              <a:buNone/>
            </a:pPr>
            <a:r>
              <a:rPr lang="en-US" sz="8800" dirty="0"/>
              <a:t>I</a:t>
            </a:r>
            <a:r>
              <a:rPr lang="en-US" sz="8800" dirty="0" smtClean="0"/>
              <a:t>nnervation</a:t>
            </a:r>
            <a:endParaRPr lang="en-US" sz="9600" dirty="0"/>
          </a:p>
        </p:txBody>
      </p:sp>
      <p:sp>
        <p:nvSpPr>
          <p:cNvPr id="3" name="Footer Placeholder 2"/>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2870750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676400" y="457200"/>
            <a:ext cx="6060135" cy="5507256"/>
          </a:xfrm>
          <a:prstGeom prst="rect">
            <a:avLst/>
          </a:prstGeom>
        </p:spPr>
      </p:pic>
    </p:spTree>
    <p:extLst>
      <p:ext uri="{BB962C8B-B14F-4D97-AF65-F5344CB8AC3E}">
        <p14:creationId xmlns:p14="http://schemas.microsoft.com/office/powerpoint/2010/main" val="20237889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304800"/>
            <a:ext cx="6328605" cy="5692752"/>
          </a:xfrm>
          <a:prstGeom prst="rect">
            <a:avLst/>
          </a:prstGeom>
        </p:spPr>
      </p:pic>
    </p:spTree>
    <p:extLst>
      <p:ext uri="{BB962C8B-B14F-4D97-AF65-F5344CB8AC3E}">
        <p14:creationId xmlns:p14="http://schemas.microsoft.com/office/powerpoint/2010/main" val="27946888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371600"/>
            <a:ext cx="8558550" cy="4398788"/>
          </a:xfrm>
        </p:spPr>
        <p:txBody>
          <a:bodyPr>
            <a:normAutofit/>
          </a:bodyPr>
          <a:lstStyle/>
          <a:p>
            <a:pPr algn="l"/>
            <a:r>
              <a:rPr lang="en-US" sz="3600" b="1" dirty="0" smtClean="0"/>
              <a:t>Testis/Epididymis</a:t>
            </a:r>
            <a:endParaRPr lang="en-US" sz="2400" b="1" dirty="0" smtClean="0"/>
          </a:p>
          <a:p>
            <a:pPr marL="342900" indent="-342900" algn="l">
              <a:buFont typeface="Arial" pitchFamily="34" charset="0"/>
              <a:buChar char="•"/>
            </a:pPr>
            <a:r>
              <a:rPr lang="en-US" sz="2400" dirty="0"/>
              <a:t>	</a:t>
            </a:r>
            <a:r>
              <a:rPr lang="en-US" sz="2400" dirty="0" smtClean="0"/>
              <a:t>Nerves travel with testicular vessels to T10 </a:t>
            </a:r>
            <a:r>
              <a:rPr lang="en-US" sz="2400" dirty="0"/>
              <a:t>+ </a:t>
            </a:r>
            <a:r>
              <a:rPr lang="en-US" sz="2400" dirty="0" smtClean="0"/>
              <a:t>T11 via 	renal and aortic  autonomic plexus through to </a:t>
            </a:r>
            <a:r>
              <a:rPr lang="en-US" sz="2400" dirty="0" smtClean="0">
                <a:solidFill>
                  <a:srgbClr val="FF0000"/>
                </a:solidFill>
              </a:rPr>
              <a:t>lesser 	</a:t>
            </a:r>
            <a:r>
              <a:rPr lang="en-US" sz="2400" dirty="0" err="1" smtClean="0">
                <a:solidFill>
                  <a:srgbClr val="FF0000"/>
                </a:solidFill>
              </a:rPr>
              <a:t>splanchnics</a:t>
            </a:r>
            <a:endParaRPr lang="en-US" sz="2400" dirty="0" smtClean="0">
              <a:solidFill>
                <a:srgbClr val="FF0000"/>
              </a:solidFill>
            </a:endParaRPr>
          </a:p>
          <a:p>
            <a:pPr algn="l"/>
            <a:endParaRPr lang="en-US" sz="2400"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26297338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762000"/>
            <a:ext cx="7644150" cy="5486400"/>
          </a:xfrm>
        </p:spPr>
        <p:txBody>
          <a:bodyPr anchor="t">
            <a:normAutofit/>
          </a:bodyPr>
          <a:lstStyle/>
          <a:p>
            <a:pPr algn="l">
              <a:lnSpc>
                <a:spcPct val="200000"/>
              </a:lnSpc>
            </a:pPr>
            <a:r>
              <a:rPr lang="en-US" sz="3500" b="1" dirty="0" smtClean="0"/>
              <a:t>Penis</a:t>
            </a:r>
            <a:endParaRPr lang="en-US" b="1" dirty="0" smtClean="0"/>
          </a:p>
          <a:p>
            <a:pPr marL="800100" lvl="1" indent="-342900" algn="l">
              <a:lnSpc>
                <a:spcPct val="200000"/>
              </a:lnSpc>
              <a:buFont typeface="Arial" pitchFamily="34" charset="0"/>
              <a:buChar char="•"/>
            </a:pPr>
            <a:r>
              <a:rPr lang="en-US" sz="2400" dirty="0" err="1" smtClean="0"/>
              <a:t>Symp</a:t>
            </a:r>
            <a:r>
              <a:rPr lang="en-US" dirty="0"/>
              <a:t>:</a:t>
            </a:r>
            <a:r>
              <a:rPr lang="en-US" dirty="0" smtClean="0"/>
              <a:t>  </a:t>
            </a:r>
            <a:r>
              <a:rPr lang="en-US" dirty="0" smtClean="0">
                <a:solidFill>
                  <a:srgbClr val="00B050"/>
                </a:solidFill>
              </a:rPr>
              <a:t>SHP</a:t>
            </a:r>
            <a:r>
              <a:rPr lang="en-US" dirty="0" smtClean="0"/>
              <a:t>          </a:t>
            </a:r>
            <a:r>
              <a:rPr lang="en-US" dirty="0" smtClean="0">
                <a:solidFill>
                  <a:srgbClr val="FF0000"/>
                </a:solidFill>
              </a:rPr>
              <a:t>IHP</a:t>
            </a:r>
            <a:r>
              <a:rPr lang="en-US" dirty="0" smtClean="0"/>
              <a:t>          Penis</a:t>
            </a:r>
          </a:p>
          <a:p>
            <a:pPr marL="800100" lvl="1" indent="-342900" algn="l">
              <a:lnSpc>
                <a:spcPct val="200000"/>
              </a:lnSpc>
              <a:buFont typeface="Arial" pitchFamily="34" charset="0"/>
              <a:buChar char="•"/>
            </a:pPr>
            <a:r>
              <a:rPr lang="en-US" dirty="0" smtClean="0"/>
              <a:t>P/S:  </a:t>
            </a:r>
            <a:r>
              <a:rPr lang="en-US" dirty="0" smtClean="0">
                <a:solidFill>
                  <a:srgbClr val="FF0000"/>
                </a:solidFill>
              </a:rPr>
              <a:t>IHP</a:t>
            </a:r>
          </a:p>
          <a:p>
            <a:pPr marL="800100" lvl="1" indent="-342900" algn="l">
              <a:lnSpc>
                <a:spcPct val="200000"/>
              </a:lnSpc>
              <a:buFont typeface="Arial" pitchFamily="34" charset="0"/>
              <a:buChar char="•"/>
            </a:pPr>
            <a:r>
              <a:rPr lang="en-US" dirty="0" smtClean="0"/>
              <a:t>Afferents:   </a:t>
            </a:r>
            <a:r>
              <a:rPr lang="en-US" dirty="0" err="1" smtClean="0">
                <a:solidFill>
                  <a:srgbClr val="00B050"/>
                </a:solidFill>
              </a:rPr>
              <a:t>Pudendal</a:t>
            </a:r>
            <a:endParaRPr lang="en-US" dirty="0" smtClean="0">
              <a:solidFill>
                <a:srgbClr val="00B050"/>
              </a:solidFill>
            </a:endParaRPr>
          </a:p>
          <a:p>
            <a:pPr marL="342900" indent="-342900" algn="l">
              <a:buFont typeface="Arial" pitchFamily="34" charset="0"/>
              <a:buChar char="•"/>
            </a:pPr>
            <a:endParaRPr lang="en-US" dirty="0"/>
          </a:p>
        </p:txBody>
      </p:sp>
      <p:sp>
        <p:nvSpPr>
          <p:cNvPr id="4" name="Right Arrow 3"/>
          <p:cNvSpPr/>
          <p:nvPr/>
        </p:nvSpPr>
        <p:spPr>
          <a:xfrm>
            <a:off x="2819400" y="22098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962400" y="22098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988179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28600"/>
            <a:ext cx="8305800" cy="5961283"/>
          </a:xfrm>
        </p:spPr>
        <p:txBody>
          <a:bodyPr anchor="t">
            <a:normAutofit/>
          </a:bodyPr>
          <a:lstStyle/>
          <a:p>
            <a:pPr algn="l">
              <a:lnSpc>
                <a:spcPct val="200000"/>
              </a:lnSpc>
            </a:pPr>
            <a:r>
              <a:rPr lang="en-US" sz="3500" b="1" dirty="0" smtClean="0"/>
              <a:t>Bladder</a:t>
            </a:r>
            <a:endParaRPr lang="en-US" dirty="0"/>
          </a:p>
          <a:p>
            <a:pPr marL="342900" indent="-342900" algn="l">
              <a:lnSpc>
                <a:spcPct val="200000"/>
              </a:lnSpc>
              <a:buFont typeface="Arial" pitchFamily="34" charset="0"/>
              <a:buChar char="•"/>
            </a:pPr>
            <a:r>
              <a:rPr lang="en-US" b="1" dirty="0" smtClean="0"/>
              <a:t>SYMP :           </a:t>
            </a:r>
            <a:r>
              <a:rPr lang="en-US" b="1" dirty="0" smtClean="0">
                <a:solidFill>
                  <a:srgbClr val="00B050"/>
                </a:solidFill>
              </a:rPr>
              <a:t>SHP</a:t>
            </a:r>
            <a:r>
              <a:rPr lang="en-US" b="1" dirty="0" smtClean="0"/>
              <a:t>             </a:t>
            </a:r>
            <a:r>
              <a:rPr lang="en-US" b="1" dirty="0" smtClean="0">
                <a:solidFill>
                  <a:srgbClr val="FF0000"/>
                </a:solidFill>
              </a:rPr>
              <a:t>IHP</a:t>
            </a:r>
            <a:r>
              <a:rPr lang="en-US" b="1" dirty="0" smtClean="0"/>
              <a:t>           Bladder</a:t>
            </a:r>
          </a:p>
          <a:p>
            <a:pPr algn="l">
              <a:lnSpc>
                <a:spcPct val="200000"/>
              </a:lnSpc>
            </a:pPr>
            <a:r>
              <a:rPr lang="en-US" b="1" dirty="0" smtClean="0"/>
              <a:t>                            Sacral </a:t>
            </a:r>
            <a:r>
              <a:rPr lang="en-US" b="1" dirty="0" err="1" smtClean="0"/>
              <a:t>Splanch</a:t>
            </a:r>
            <a:r>
              <a:rPr lang="en-US" b="1" dirty="0" smtClean="0"/>
              <a:t>              </a:t>
            </a:r>
            <a:r>
              <a:rPr lang="en-US" b="1" dirty="0" smtClean="0">
                <a:solidFill>
                  <a:srgbClr val="FF0000"/>
                </a:solidFill>
              </a:rPr>
              <a:t>IHP</a:t>
            </a:r>
            <a:r>
              <a:rPr lang="en-US" b="1" dirty="0" smtClean="0"/>
              <a:t>            Bladder</a:t>
            </a:r>
          </a:p>
          <a:p>
            <a:pPr marL="342900" indent="-342900" algn="l">
              <a:lnSpc>
                <a:spcPct val="200000"/>
              </a:lnSpc>
              <a:buFont typeface="Arial" pitchFamily="34" charset="0"/>
              <a:buChar char="•"/>
            </a:pPr>
            <a:r>
              <a:rPr lang="en-US" b="1" dirty="0" smtClean="0"/>
              <a:t>P/S:                Pelvic </a:t>
            </a:r>
            <a:r>
              <a:rPr lang="en-US" b="1" dirty="0" err="1" smtClean="0"/>
              <a:t>Splanch</a:t>
            </a:r>
            <a:r>
              <a:rPr lang="en-US" b="1" dirty="0" smtClean="0"/>
              <a:t>           </a:t>
            </a:r>
            <a:r>
              <a:rPr lang="en-US" b="1" dirty="0" smtClean="0">
                <a:solidFill>
                  <a:srgbClr val="FF0000"/>
                </a:solidFill>
              </a:rPr>
              <a:t>IHP</a:t>
            </a:r>
            <a:r>
              <a:rPr lang="en-US" b="1" dirty="0" smtClean="0"/>
              <a:t>            Bladder</a:t>
            </a:r>
          </a:p>
          <a:p>
            <a:pPr marL="342900" indent="-342900" algn="l">
              <a:lnSpc>
                <a:spcPct val="200000"/>
              </a:lnSpc>
              <a:buFont typeface="Arial" pitchFamily="34" charset="0"/>
              <a:buChar char="•"/>
            </a:pPr>
            <a:r>
              <a:rPr lang="en-US" b="1" dirty="0" smtClean="0"/>
              <a:t>Afferents:      Dome             </a:t>
            </a:r>
            <a:r>
              <a:rPr lang="en-US" b="1" dirty="0" smtClean="0">
                <a:solidFill>
                  <a:srgbClr val="00B050"/>
                </a:solidFill>
              </a:rPr>
              <a:t>SHP</a:t>
            </a:r>
          </a:p>
          <a:p>
            <a:pPr algn="l">
              <a:lnSpc>
                <a:spcPct val="200000"/>
              </a:lnSpc>
            </a:pPr>
            <a:r>
              <a:rPr lang="en-US" b="1" dirty="0" smtClean="0"/>
              <a:t>                            Body           </a:t>
            </a:r>
            <a:r>
              <a:rPr lang="en-US" b="1" dirty="0" smtClean="0">
                <a:solidFill>
                  <a:srgbClr val="FF0000"/>
                </a:solidFill>
              </a:rPr>
              <a:t>IHP</a:t>
            </a:r>
          </a:p>
          <a:p>
            <a:pPr algn="l">
              <a:lnSpc>
                <a:spcPct val="200000"/>
              </a:lnSpc>
            </a:pPr>
            <a:endParaRPr lang="en-US" b="1" dirty="0"/>
          </a:p>
        </p:txBody>
      </p:sp>
      <p:sp>
        <p:nvSpPr>
          <p:cNvPr id="9" name="Right Arrow 8"/>
          <p:cNvSpPr/>
          <p:nvPr/>
        </p:nvSpPr>
        <p:spPr>
          <a:xfrm>
            <a:off x="3535231" y="1643423"/>
            <a:ext cx="579569" cy="413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983031" y="1643423"/>
            <a:ext cx="579569" cy="413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287831" y="2405423"/>
            <a:ext cx="579569" cy="413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583231" y="2405423"/>
            <a:ext cx="579569" cy="413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983031" y="3167423"/>
            <a:ext cx="579569" cy="413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278431" y="3167423"/>
            <a:ext cx="579569" cy="413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916231" y="4038601"/>
            <a:ext cx="579569" cy="413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3733800" y="4767623"/>
            <a:ext cx="579569" cy="413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7404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512511" cy="1143000"/>
          </a:xfrm>
        </p:spPr>
        <p:txBody>
          <a:bodyPr/>
          <a:lstStyle/>
          <a:p>
            <a:pPr marL="0" indent="0">
              <a:buNone/>
            </a:pPr>
            <a:r>
              <a:rPr lang="en-US" dirty="0" smtClean="0"/>
              <a:t>Gynecology</a:t>
            </a:r>
            <a:endParaRPr lang="en-US" dirty="0"/>
          </a:p>
        </p:txBody>
      </p:sp>
      <p:sp>
        <p:nvSpPr>
          <p:cNvPr id="3" name="Content Placeholder 2"/>
          <p:cNvSpPr>
            <a:spLocks noGrp="1"/>
          </p:cNvSpPr>
          <p:nvPr>
            <p:ph sz="quarter" idx="13"/>
          </p:nvPr>
        </p:nvSpPr>
        <p:spPr>
          <a:xfrm>
            <a:off x="838200" y="1295400"/>
            <a:ext cx="7772400" cy="4800600"/>
          </a:xfrm>
        </p:spPr>
        <p:txBody>
          <a:bodyPr/>
          <a:lstStyle/>
          <a:p>
            <a:pPr>
              <a:buFont typeface="Arial" pitchFamily="34" charset="0"/>
              <a:buChar char="•"/>
            </a:pPr>
            <a:r>
              <a:rPr lang="en-US" dirty="0" smtClean="0"/>
              <a:t>Endometriosis</a:t>
            </a:r>
          </a:p>
          <a:p>
            <a:pPr>
              <a:buFont typeface="Arial" pitchFamily="34" charset="0"/>
              <a:buChar char="•"/>
            </a:pPr>
            <a:r>
              <a:rPr lang="en-US" dirty="0" smtClean="0"/>
              <a:t>Gynecologic Malignancies*</a:t>
            </a:r>
          </a:p>
          <a:p>
            <a:pPr>
              <a:buFont typeface="Arial" pitchFamily="34" charset="0"/>
              <a:buChar char="•"/>
            </a:pPr>
            <a:r>
              <a:rPr lang="en-US" dirty="0" smtClean="0"/>
              <a:t>Ovarian Retention Syndrome</a:t>
            </a:r>
          </a:p>
          <a:p>
            <a:pPr>
              <a:buFont typeface="Arial" pitchFamily="34" charset="0"/>
              <a:buChar char="•"/>
            </a:pPr>
            <a:r>
              <a:rPr lang="en-US" dirty="0" smtClean="0"/>
              <a:t>Ovarian Remnant Syndrome</a:t>
            </a:r>
          </a:p>
          <a:p>
            <a:pPr>
              <a:buFont typeface="Arial" pitchFamily="34" charset="0"/>
              <a:buChar char="•"/>
            </a:pPr>
            <a:r>
              <a:rPr lang="en-US" dirty="0" smtClean="0"/>
              <a:t>Pelvic Congestion Syndrome</a:t>
            </a:r>
          </a:p>
          <a:p>
            <a:pPr>
              <a:buFont typeface="Arial" pitchFamily="34" charset="0"/>
              <a:buChar char="•"/>
            </a:pPr>
            <a:r>
              <a:rPr lang="en-US" dirty="0" smtClean="0"/>
              <a:t>Pelvic Inflammatory Disease</a:t>
            </a:r>
          </a:p>
          <a:p>
            <a:pPr>
              <a:buFont typeface="Arial" pitchFamily="34" charset="0"/>
              <a:buChar char="•"/>
            </a:pPr>
            <a:r>
              <a:rPr lang="en-US" dirty="0" err="1" smtClean="0"/>
              <a:t>Tuberculous</a:t>
            </a:r>
            <a:r>
              <a:rPr lang="en-US" dirty="0" smtClean="0"/>
              <a:t> </a:t>
            </a:r>
            <a:r>
              <a:rPr lang="en-US" dirty="0" err="1" smtClean="0"/>
              <a:t>salpingitis</a:t>
            </a:r>
            <a:r>
              <a:rPr lang="en-US" dirty="0" smtClean="0"/>
              <a:t> </a:t>
            </a:r>
          </a:p>
          <a:p>
            <a:pPr>
              <a:buFont typeface="Arial" pitchFamily="34" charset="0"/>
              <a:buChar char="•"/>
            </a:pPr>
            <a:endParaRPr lang="en-US"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1690821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762000"/>
            <a:ext cx="7644150" cy="5486400"/>
          </a:xfrm>
        </p:spPr>
        <p:txBody>
          <a:bodyPr anchor="t">
            <a:normAutofit/>
          </a:bodyPr>
          <a:lstStyle/>
          <a:p>
            <a:pPr algn="l">
              <a:lnSpc>
                <a:spcPct val="200000"/>
              </a:lnSpc>
            </a:pPr>
            <a:r>
              <a:rPr lang="en-US" sz="3500" b="1" dirty="0" smtClean="0"/>
              <a:t>Prostate</a:t>
            </a:r>
            <a:endParaRPr lang="en-US" dirty="0"/>
          </a:p>
          <a:p>
            <a:pPr marL="342900" indent="-342900" algn="l">
              <a:lnSpc>
                <a:spcPct val="200000"/>
              </a:lnSpc>
              <a:buFont typeface="Arial" pitchFamily="34" charset="0"/>
              <a:buChar char="•"/>
            </a:pPr>
            <a:r>
              <a:rPr lang="en-US" b="1" dirty="0" smtClean="0"/>
              <a:t>SYMP:           </a:t>
            </a:r>
            <a:r>
              <a:rPr lang="en-US" b="1" dirty="0" smtClean="0">
                <a:solidFill>
                  <a:srgbClr val="00B050"/>
                </a:solidFill>
              </a:rPr>
              <a:t>SHP</a:t>
            </a:r>
            <a:r>
              <a:rPr lang="en-US" b="1" dirty="0" smtClean="0"/>
              <a:t>             </a:t>
            </a:r>
            <a:r>
              <a:rPr lang="en-US" b="1" dirty="0" smtClean="0">
                <a:solidFill>
                  <a:srgbClr val="FF0000"/>
                </a:solidFill>
              </a:rPr>
              <a:t>IHP </a:t>
            </a:r>
          </a:p>
          <a:p>
            <a:pPr algn="l">
              <a:lnSpc>
                <a:spcPct val="200000"/>
              </a:lnSpc>
            </a:pPr>
            <a:r>
              <a:rPr lang="en-US" b="1" dirty="0" smtClean="0"/>
              <a:t>                           Sacral </a:t>
            </a:r>
            <a:r>
              <a:rPr lang="en-US" b="1" dirty="0" err="1" smtClean="0"/>
              <a:t>splanchnics</a:t>
            </a:r>
            <a:r>
              <a:rPr lang="en-US" b="1" dirty="0" smtClean="0"/>
              <a:t>             </a:t>
            </a:r>
            <a:r>
              <a:rPr lang="en-US" b="1" dirty="0" smtClean="0">
                <a:solidFill>
                  <a:srgbClr val="FF0000"/>
                </a:solidFill>
              </a:rPr>
              <a:t>IHP</a:t>
            </a:r>
          </a:p>
          <a:p>
            <a:pPr marL="342900" indent="-342900" algn="l">
              <a:lnSpc>
                <a:spcPct val="200000"/>
              </a:lnSpc>
              <a:buFont typeface="Arial" pitchFamily="34" charset="0"/>
              <a:buChar char="•"/>
            </a:pPr>
            <a:r>
              <a:rPr lang="en-US" b="1" dirty="0" smtClean="0"/>
              <a:t>P/S:               </a:t>
            </a:r>
            <a:r>
              <a:rPr lang="en-US" b="1" dirty="0" smtClean="0">
                <a:solidFill>
                  <a:srgbClr val="FF0000"/>
                </a:solidFill>
              </a:rPr>
              <a:t>IHP</a:t>
            </a:r>
          </a:p>
          <a:p>
            <a:pPr marL="342900" indent="-342900" algn="l">
              <a:lnSpc>
                <a:spcPct val="200000"/>
              </a:lnSpc>
              <a:buFont typeface="Arial" pitchFamily="34" charset="0"/>
              <a:buChar char="•"/>
            </a:pPr>
            <a:r>
              <a:rPr lang="en-US" b="1" dirty="0" smtClean="0"/>
              <a:t>Afferents:     </a:t>
            </a:r>
            <a:r>
              <a:rPr lang="en-US" b="1" dirty="0" smtClean="0">
                <a:solidFill>
                  <a:srgbClr val="FF0000"/>
                </a:solidFill>
              </a:rPr>
              <a:t>IHP</a:t>
            </a:r>
          </a:p>
          <a:p>
            <a:pPr marL="342900" indent="-342900" algn="l">
              <a:lnSpc>
                <a:spcPct val="200000"/>
              </a:lnSpc>
              <a:buFont typeface="Courier New" pitchFamily="49" charset="0"/>
              <a:buChar char="o"/>
            </a:pPr>
            <a:endParaRPr lang="en-US" b="1" dirty="0"/>
          </a:p>
        </p:txBody>
      </p:sp>
      <p:sp>
        <p:nvSpPr>
          <p:cNvPr id="9" name="Right Arrow 8"/>
          <p:cNvSpPr/>
          <p:nvPr/>
        </p:nvSpPr>
        <p:spPr>
          <a:xfrm>
            <a:off x="3352800" y="22098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410200" y="29718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28547897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1242232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447800" y="2155686"/>
            <a:ext cx="10264898" cy="2565265"/>
          </a:xfrm>
          <a:prstGeom prst="rect">
            <a:avLst/>
          </a:prstGeom>
          <a:effectLst/>
        </p:spPr>
        <p:txBody>
          <a:bodyPr vert="horz" lIns="91440" tIns="45720" rIns="91440" bIns="45720" rtlCol="0" anchor="t" anchorCtr="0">
            <a:noAutofit/>
          </a:bodyPr>
          <a:lstStyle/>
          <a:p>
            <a:pPr marL="182880" marR="0" lvl="0" indent="0" algn="ctr" defTabSz="914400" rtl="0" eaLnBrk="1" fontAlgn="auto" latinLnBrk="0" hangingPunct="1">
              <a:lnSpc>
                <a:spcPct val="100000"/>
              </a:lnSpc>
              <a:spcBef>
                <a:spcPct val="0"/>
              </a:spcBef>
              <a:spcAft>
                <a:spcPts val="0"/>
              </a:spcAft>
              <a:buClr>
                <a:schemeClr val="accent6">
                  <a:lumMod val="75000"/>
                </a:schemeClr>
              </a:buClr>
              <a:buSzPct val="128000"/>
              <a:buFont typeface="Georgia" pitchFamily="18" charset="0"/>
              <a:buNone/>
              <a:tabLst/>
              <a:defRPr/>
            </a:pPr>
            <a:r>
              <a:rPr kumimoji="0" lang="en-US" sz="13800" b="1" i="0" u="none" strike="noStrike" kern="1200" cap="none" spc="0" normalizeH="0" baseline="0" noProof="0" smtClean="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rPr>
              <a:t>Q&amp;A</a:t>
            </a:r>
            <a:endParaRPr kumimoji="0" lang="en-US" sz="13800" b="1" i="0" u="none" strike="noStrike" kern="1200" cap="none" spc="0" normalizeH="0" baseline="0" noProof="0" dirty="0">
              <a:ln>
                <a:noFill/>
              </a:ln>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uLnTx/>
              <a:uFillTx/>
              <a:latin typeface="+mj-lt"/>
              <a:ea typeface="+mj-ea"/>
              <a:cs typeface="+mj-cs"/>
            </a:endParaRPr>
          </a:p>
        </p:txBody>
      </p:sp>
      <p:sp>
        <p:nvSpPr>
          <p:cNvPr id="6" name="TextBox 5"/>
          <p:cNvSpPr txBox="1"/>
          <p:nvPr/>
        </p:nvSpPr>
        <p:spPr>
          <a:xfrm>
            <a:off x="5417835" y="1905000"/>
            <a:ext cx="3856463" cy="707886"/>
          </a:xfrm>
          <a:prstGeom prst="rect">
            <a:avLst/>
          </a:prstGeom>
          <a:noFill/>
        </p:spPr>
        <p:txBody>
          <a:bodyPr wrap="square" rtlCol="0">
            <a:spAutoFit/>
          </a:bodyPr>
          <a:lstStyle/>
          <a:p>
            <a:r>
              <a:rPr lang="en-US" sz="4000" dirty="0" smtClean="0"/>
              <a:t>Thank You!</a:t>
            </a:r>
            <a:endParaRPr lang="en-US" sz="4000" dirty="0"/>
          </a:p>
        </p:txBody>
      </p:sp>
      <p:pic>
        <p:nvPicPr>
          <p:cNvPr id="8" name="Picture 2" descr="https://scontent-lga.xx.fbcdn.net/hphotos-xap1/v/t1.0-9/10922426_10101078076438288_2602761708085010757_n.jpg?oh=7c5656b66317bfc1c3ab63def57ba023&amp;oe=557159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3657600" cy="547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018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6512511" cy="1143000"/>
          </a:xfrm>
        </p:spPr>
        <p:txBody>
          <a:bodyPr/>
          <a:lstStyle/>
          <a:p>
            <a:pPr marL="0" indent="0">
              <a:buNone/>
            </a:pPr>
            <a:r>
              <a:rPr lang="en-US" dirty="0" smtClean="0"/>
              <a:t>Urologic</a:t>
            </a:r>
            <a:endParaRPr lang="en-US" dirty="0"/>
          </a:p>
        </p:txBody>
      </p:sp>
      <p:sp>
        <p:nvSpPr>
          <p:cNvPr id="3" name="Content Placeholder 2"/>
          <p:cNvSpPr>
            <a:spLocks noGrp="1"/>
          </p:cNvSpPr>
          <p:nvPr>
            <p:ph sz="quarter" idx="13"/>
          </p:nvPr>
        </p:nvSpPr>
        <p:spPr>
          <a:xfrm>
            <a:off x="990600" y="1371600"/>
            <a:ext cx="7467600" cy="3474720"/>
          </a:xfrm>
        </p:spPr>
        <p:txBody>
          <a:bodyPr/>
          <a:lstStyle/>
          <a:p>
            <a:pPr>
              <a:buFont typeface="Arial" pitchFamily="34" charset="0"/>
              <a:buChar char="•"/>
            </a:pPr>
            <a:r>
              <a:rPr lang="en-US" dirty="0" smtClean="0"/>
              <a:t>Bladder Neoplasm*</a:t>
            </a:r>
          </a:p>
          <a:p>
            <a:pPr>
              <a:buFont typeface="Arial" pitchFamily="34" charset="0"/>
              <a:buChar char="•"/>
            </a:pPr>
            <a:r>
              <a:rPr lang="en-US" dirty="0" smtClean="0"/>
              <a:t>Interstitial Cystitis/ Painful bladder syndrome (IC/PBS)</a:t>
            </a:r>
          </a:p>
          <a:p>
            <a:pPr>
              <a:buFont typeface="Arial" pitchFamily="34" charset="0"/>
              <a:buChar char="•"/>
            </a:pPr>
            <a:r>
              <a:rPr lang="en-US" dirty="0" smtClean="0"/>
              <a:t>Radiation Cystitis </a:t>
            </a:r>
          </a:p>
          <a:p>
            <a:pPr>
              <a:buFont typeface="Arial" pitchFamily="34" charset="0"/>
              <a:buChar char="•"/>
            </a:pPr>
            <a:endParaRPr lang="en-US"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3820029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512511" cy="1143000"/>
          </a:xfrm>
        </p:spPr>
        <p:txBody>
          <a:bodyPr/>
          <a:lstStyle/>
          <a:p>
            <a:pPr marL="0" indent="0">
              <a:buNone/>
            </a:pPr>
            <a:r>
              <a:rPr lang="en-US" dirty="0" smtClean="0"/>
              <a:t>Gastrointestinal</a:t>
            </a:r>
            <a:endParaRPr lang="en-US" dirty="0"/>
          </a:p>
        </p:txBody>
      </p:sp>
      <p:sp>
        <p:nvSpPr>
          <p:cNvPr id="3" name="Content Placeholder 2"/>
          <p:cNvSpPr>
            <a:spLocks noGrp="1"/>
          </p:cNvSpPr>
          <p:nvPr>
            <p:ph sz="quarter" idx="13"/>
          </p:nvPr>
        </p:nvSpPr>
        <p:spPr>
          <a:xfrm>
            <a:off x="1143000" y="1447800"/>
            <a:ext cx="6400800" cy="3474720"/>
          </a:xfrm>
        </p:spPr>
        <p:txBody>
          <a:bodyPr/>
          <a:lstStyle/>
          <a:p>
            <a:pPr>
              <a:buFont typeface="Arial" pitchFamily="34" charset="0"/>
              <a:buChar char="•"/>
            </a:pPr>
            <a:r>
              <a:rPr lang="en-US" dirty="0" smtClean="0"/>
              <a:t>Carcinoma of the colon*</a:t>
            </a:r>
          </a:p>
          <a:p>
            <a:pPr>
              <a:buFont typeface="Arial" pitchFamily="34" charset="0"/>
              <a:buChar char="•"/>
            </a:pPr>
            <a:r>
              <a:rPr lang="en-US" dirty="0" smtClean="0"/>
              <a:t>Constipation</a:t>
            </a:r>
          </a:p>
          <a:p>
            <a:pPr>
              <a:buFont typeface="Arial" pitchFamily="34" charset="0"/>
              <a:buChar char="•"/>
            </a:pPr>
            <a:r>
              <a:rPr lang="en-US" dirty="0" smtClean="0"/>
              <a:t>Inflammatory bowel disease</a:t>
            </a:r>
          </a:p>
          <a:p>
            <a:pPr>
              <a:buFont typeface="Arial" pitchFamily="34" charset="0"/>
              <a:buChar char="•"/>
            </a:pPr>
            <a:r>
              <a:rPr lang="en-US" dirty="0" smtClean="0"/>
              <a:t>Irritable bowel disease</a:t>
            </a:r>
            <a:endParaRPr lang="en-US" dirty="0"/>
          </a:p>
        </p:txBody>
      </p:sp>
      <p:sp>
        <p:nvSpPr>
          <p:cNvPr id="4" name="Footer Placeholder 3"/>
          <p:cNvSpPr>
            <a:spLocks noGrp="1"/>
          </p:cNvSpPr>
          <p:nvPr>
            <p:ph type="ftr" sz="quarter" idx="11"/>
          </p:nvPr>
        </p:nvSpPr>
        <p:spPr/>
        <p:txBody>
          <a:bodyPr/>
          <a:lstStyle/>
          <a:p>
            <a:r>
              <a:rPr lang="en-US" dirty="0" smtClean="0"/>
              <a:t>© 2015 Doug Spiel</a:t>
            </a:r>
            <a:endParaRPr lang="en-US" dirty="0"/>
          </a:p>
        </p:txBody>
      </p:sp>
    </p:spTree>
    <p:extLst>
      <p:ext uri="{BB962C8B-B14F-4D97-AF65-F5344CB8AC3E}">
        <p14:creationId xmlns:p14="http://schemas.microsoft.com/office/powerpoint/2010/main" val="2809521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17356</TotalTime>
  <Words>2099</Words>
  <Application>Microsoft Office PowerPoint</Application>
  <PresentationFormat>On-screen Show (4:3)</PresentationFormat>
  <Paragraphs>457</Paragraphs>
  <Slides>72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Courier New</vt:lpstr>
      <vt:lpstr>Georgia</vt:lpstr>
      <vt:lpstr>Trebuchet MS</vt:lpstr>
      <vt:lpstr>Slipstream</vt:lpstr>
      <vt:lpstr>About Dr. Spiel</vt:lpstr>
      <vt:lpstr>Patent Pending Statement</vt:lpstr>
      <vt:lpstr>Towards a New Understanding of Chronic Pelvic Pain</vt:lpstr>
      <vt:lpstr>PowerPoint Presentation</vt:lpstr>
      <vt:lpstr>Prognosis</vt:lpstr>
      <vt:lpstr>Why is this so difficult to treat?</vt:lpstr>
      <vt:lpstr>Gynecology</vt:lpstr>
      <vt:lpstr>Urologic</vt:lpstr>
      <vt:lpstr>Gastrointestinal</vt:lpstr>
      <vt:lpstr>Musculoskeletal</vt:lpstr>
      <vt:lpstr>Other</vt:lpstr>
      <vt:lpstr>Important Facts:</vt:lpstr>
      <vt:lpstr>What does this mean?</vt:lpstr>
      <vt:lpstr>A new hypothesis to CPP</vt:lpstr>
      <vt:lpstr>Pelvic Insults</vt:lpstr>
      <vt:lpstr>The insult is irrelevant!   </vt:lpstr>
      <vt:lpstr>Neurobiology </vt:lpstr>
      <vt:lpstr>Neurobiology Continued </vt:lpstr>
      <vt:lpstr>Mechanism of Chronic Pain</vt:lpstr>
      <vt:lpstr>Peripheral Sensitization</vt:lpstr>
      <vt:lpstr>Sympathetically Mediated Pain</vt:lpstr>
      <vt:lpstr>Central Sensitization</vt:lpstr>
      <vt:lpstr>Central Sensitization Example</vt:lpstr>
      <vt:lpstr>Other Systemic Factors</vt:lpstr>
      <vt:lpstr>Anatomy of the Pelvic Nervous System</vt:lpstr>
      <vt:lpstr>Visceral Afferents:</vt:lpstr>
      <vt:lpstr>PowerPoint Presentation</vt:lpstr>
      <vt:lpstr>PowerPoint Presentation</vt:lpstr>
      <vt:lpstr>PowerPoint Presentation</vt:lpstr>
      <vt:lpstr>PowerPoint Presentation</vt:lpstr>
      <vt:lpstr>PowerPoint Presentation</vt:lpstr>
      <vt:lpstr>PowerPoint Presentation</vt:lpstr>
      <vt:lpstr>What other medical condition begins with an insult and leads to severe chronic regional pain?</vt:lpstr>
      <vt:lpstr>CRPS Signs and Symptoms</vt:lpstr>
      <vt:lpstr>CRPS comes in two flavors</vt:lpstr>
      <vt:lpstr>Anesthetic blockade of acute vs chronic pain</vt:lpstr>
      <vt:lpstr>PowerPoint Presentation</vt:lpstr>
      <vt:lpstr>PowerPoint Presentation</vt:lpstr>
      <vt:lpstr>PowerPoint Presentation</vt:lpstr>
      <vt:lpstr>PowerPoint Presentation</vt:lpstr>
      <vt:lpstr>Patient Case Studies</vt:lpstr>
      <vt:lpstr>Case Presentation</vt:lpstr>
      <vt:lpstr>Prior Treatments</vt:lpstr>
      <vt:lpstr>Current Treatment</vt:lpstr>
      <vt:lpstr>Current Treatment Continued</vt:lpstr>
      <vt:lpstr>Current Treatment Continued</vt:lpstr>
      <vt:lpstr>Current Treatment Continued</vt:lpstr>
      <vt:lpstr>Take Home Points</vt:lpstr>
      <vt:lpstr>Case Presentation</vt:lpstr>
      <vt:lpstr>Prior Treatments:</vt:lpstr>
      <vt:lpstr>PowerPoint Presentation</vt:lpstr>
      <vt:lpstr>PowerPoint Presentation</vt:lpstr>
      <vt:lpstr>Prostatodynia, or chronic pelvic pain syndrome (CPPS) designates unexplained chronic pelvic pain in men.  - National Institute of Health</vt:lpstr>
      <vt:lpstr>Etiologies of Male Chronic Pelvic Pain </vt:lpstr>
      <vt:lpstr>Associated with Male Chronic  Pelvic Pain – Causes?</vt:lpstr>
      <vt:lpstr>Prior Treatment</vt:lpstr>
      <vt:lpstr>Chronic Prostatitis Facts</vt:lpstr>
      <vt:lpstr>Symptom Checklist</vt:lpstr>
      <vt:lpstr>PowerPoint Presentation</vt:lpstr>
      <vt:lpstr>PowerPoint Presentation</vt:lpstr>
      <vt:lpstr>PowerPoint Presentation</vt:lpstr>
      <vt:lpstr>PowerPoint Presentation</vt:lpstr>
      <vt:lpstr>PowerPoint Presentation</vt:lpstr>
      <vt:lpstr>Innervation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 New Understanding of Chronic Pelvic Pain.</dc:title>
  <dc:creator>priggity</dc:creator>
  <cp:lastModifiedBy>Donna Ott</cp:lastModifiedBy>
  <cp:revision>174</cp:revision>
  <dcterms:created xsi:type="dcterms:W3CDTF">2015-03-10T01:35:34Z</dcterms:created>
  <dcterms:modified xsi:type="dcterms:W3CDTF">2015-06-06T14:16:44Z</dcterms:modified>
</cp:coreProperties>
</file>