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7" r:id="rId2"/>
    <p:sldId id="258" r:id="rId3"/>
    <p:sldId id="259" r:id="rId4"/>
    <p:sldId id="260" r:id="rId5"/>
    <p:sldId id="261" r:id="rId6"/>
    <p:sldId id="262" r:id="rId7"/>
    <p:sldId id="266" r:id="rId8"/>
    <p:sldId id="267" r:id="rId9"/>
    <p:sldId id="269" r:id="rId10"/>
    <p:sldId id="271" r:id="rId11"/>
    <p:sldId id="263" r:id="rId12"/>
    <p:sldId id="265" r:id="rId13"/>
    <p:sldId id="268" r:id="rId14"/>
    <p:sldId id="272"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46" d="100"/>
          <a:sy n="46" d="100"/>
        </p:scale>
        <p:origin x="7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63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8500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9433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2783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0363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9905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3991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936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787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252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16863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805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709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733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7425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2076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11/18/2014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699035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487" y="451821"/>
            <a:ext cx="10617798" cy="5589541"/>
          </a:xfrm>
        </p:spPr>
        <p:txBody>
          <a:bodyPr/>
          <a:lstStyle/>
          <a:p>
            <a:endParaRPr lang="en-US" dirty="0"/>
          </a:p>
          <a:p>
            <a:pPr marL="0" indent="0">
              <a:buNone/>
            </a:pPr>
            <a:r>
              <a:rPr lang="en-US" dirty="0"/>
              <a:t>Perceptions of rural women regarding sexual health communication in the era of HIV/AIDS in Vhembe district, Limpopo province: </a:t>
            </a:r>
            <a:r>
              <a:rPr lang="en-US" dirty="0" smtClean="0"/>
              <a:t>Implications </a:t>
            </a:r>
            <a:r>
              <a:rPr lang="en-US" dirty="0"/>
              <a:t>for sexual health interventions 	</a:t>
            </a:r>
          </a:p>
          <a:p>
            <a:pPr>
              <a:spcBef>
                <a:spcPct val="0"/>
              </a:spcBef>
              <a:buClrTx/>
              <a:buSzTx/>
              <a:buNone/>
            </a:pPr>
            <a:r>
              <a:rPr lang="en-US" b="1" dirty="0"/>
              <a:t/>
            </a:r>
            <a:br>
              <a:rPr lang="en-US" b="1" dirty="0"/>
            </a:br>
            <a:r>
              <a:rPr lang="en-US" b="1" dirty="0"/>
              <a:t>                                      Dr.    RAMATHUBA DORAH URSULA</a:t>
            </a:r>
          </a:p>
          <a:p>
            <a:pPr>
              <a:spcBef>
                <a:spcPct val="0"/>
              </a:spcBef>
              <a:buClrTx/>
              <a:buSzTx/>
              <a:buNone/>
            </a:pPr>
            <a:r>
              <a:rPr lang="en-US" b="1" dirty="0"/>
              <a:t>                                              </a:t>
            </a:r>
            <a:br>
              <a:rPr lang="en-US" b="1" dirty="0"/>
            </a:br>
            <a:r>
              <a:rPr lang="en-US" b="1" dirty="0"/>
              <a:t/>
            </a:r>
            <a:br>
              <a:rPr lang="en-US" b="1" dirty="0"/>
            </a:br>
            <a:r>
              <a:rPr lang="en-US" b="1" dirty="0"/>
              <a:t>                 </a:t>
            </a:r>
            <a:br>
              <a:rPr lang="en-US" b="1" dirty="0"/>
            </a:br>
            <a:r>
              <a:rPr lang="en-US" b="1" dirty="0"/>
              <a:t/>
            </a:r>
            <a:br>
              <a:rPr lang="en-US" b="1" dirty="0"/>
            </a:br>
            <a:r>
              <a:rPr lang="en-US" b="1" dirty="0"/>
              <a:t>                        UNIVERSITY OF  VENDA, LIMPOPO PROVINCE</a:t>
            </a:r>
          </a:p>
          <a:p>
            <a:pPr>
              <a:spcBef>
                <a:spcPct val="0"/>
              </a:spcBef>
              <a:buClrTx/>
              <a:buSzTx/>
              <a:buNone/>
            </a:pPr>
            <a:endParaRPr lang="en-US" b="1" dirty="0"/>
          </a:p>
          <a:p>
            <a:pPr marL="0" indent="0">
              <a:buNone/>
            </a:pPr>
            <a:r>
              <a:rPr lang="en-US" b="1" dirty="0"/>
              <a:t>                                               SOUTH AFRICA</a:t>
            </a:r>
            <a:br>
              <a:rPr lang="en-US" b="1" dirty="0"/>
            </a:br>
            <a:r>
              <a:rPr lang="en-US" b="1" dirty="0"/>
              <a:t>                                   </a:t>
            </a:r>
            <a:br>
              <a:rPr lang="en-US" b="1" dirty="0"/>
            </a:br>
            <a:r>
              <a:rPr lang="en-US" b="1" dirty="0"/>
              <a:t/>
            </a:r>
            <a:br>
              <a:rPr lang="en-US" b="1" dirty="0"/>
            </a:br>
            <a:r>
              <a:rPr lang="en-US" b="1" dirty="0"/>
              <a:t>                                                    </a:t>
            </a:r>
            <a:br>
              <a:rPr lang="en-US" b="1" dirty="0"/>
            </a:br>
            <a:r>
              <a:rPr lang="en-US" b="1" i="1" dirty="0"/>
              <a:t>2nd International Conference on Nursing &amp; Healthcare </a:t>
            </a:r>
            <a:r>
              <a:rPr lang="en-US" i="1" dirty="0"/>
              <a:t>during </a:t>
            </a:r>
            <a:r>
              <a:rPr lang="en-US" b="1" i="1" dirty="0"/>
              <a:t>November 17-19, 2014 at Chicago, USA. </a:t>
            </a:r>
            <a:endParaRPr lang="en-US" dirty="0"/>
          </a:p>
          <a:p>
            <a:pPr marL="0" indent="0">
              <a:buNone/>
            </a:pPr>
            <a:endParaRPr lang="en-US" dirty="0"/>
          </a:p>
        </p:txBody>
      </p:sp>
      <p:pic>
        <p:nvPicPr>
          <p:cNvPr id="20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7334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171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699" y="258184"/>
            <a:ext cx="11542955" cy="2862322"/>
          </a:xfrm>
          <a:prstGeom prst="rect">
            <a:avLst/>
          </a:prstGeom>
        </p:spPr>
        <p:txBody>
          <a:bodyPr wrap="square">
            <a:spAutoFit/>
          </a:bodyPr>
          <a:lstStyle/>
          <a:p>
            <a:endParaRPr lang="en-US" dirty="0">
              <a:latin typeface="Times New Roman" panose="02020603050405020304" pitchFamily="18" charset="0"/>
              <a:ea typeface="Calibri" panose="020F0502020204030204" pitchFamily="34" charset="0"/>
            </a:endParaRPr>
          </a:p>
          <a:p>
            <a:endParaRPr lang="en-US" dirty="0">
              <a:latin typeface="Times New Roman" panose="02020603050405020304" pitchFamily="18" charset="0"/>
              <a:ea typeface="Calibri" panose="020F0502020204030204" pitchFamily="34" charset="0"/>
            </a:endParaRPr>
          </a:p>
          <a:p>
            <a:r>
              <a:rPr lang="en-US" dirty="0" smtClean="0">
                <a:latin typeface="Times New Roman" panose="02020603050405020304" pitchFamily="18" charset="0"/>
                <a:ea typeface="Calibri" panose="020F0502020204030204" pitchFamily="34" charset="0"/>
              </a:rPr>
              <a:t>Women </a:t>
            </a:r>
            <a:r>
              <a:rPr lang="en-US" dirty="0">
                <a:latin typeface="Times New Roman" panose="02020603050405020304" pitchFamily="18" charset="0"/>
                <a:ea typeface="Calibri" panose="020F0502020204030204" pitchFamily="34" charset="0"/>
              </a:rPr>
              <a:t>with STIs have been viewed as tainted, and as vectors of disease    who pass their infections on to men</a:t>
            </a:r>
            <a:r>
              <a:rPr lang="en-US" sz="1100" dirty="0">
                <a:latin typeface="TrebuchetMS"/>
                <a:ea typeface="Calibri" panose="020F0502020204030204" pitchFamily="34" charset="0"/>
                <a:cs typeface="TrebuchetMS"/>
              </a:rPr>
              <a:t>. </a:t>
            </a:r>
            <a:r>
              <a:rPr lang="en-US" dirty="0">
                <a:latin typeface="Times New Roman" panose="02020603050405020304" pitchFamily="18" charset="0"/>
                <a:ea typeface="Calibri" panose="020F0502020204030204" pitchFamily="34" charset="0"/>
              </a:rPr>
              <a:t>One participant indicated </a:t>
            </a:r>
            <a:r>
              <a:rPr lang="en-US" i="1" dirty="0">
                <a:latin typeface="Times New Roman" panose="02020603050405020304" pitchFamily="18" charset="0"/>
                <a:ea typeface="Calibri" panose="020F0502020204030204" pitchFamily="34" charset="0"/>
              </a:rPr>
              <a:t>“What is the use of disclosing your sexual health problem or your status when you know that all the blame will rest on you, whilst knowing that you have been faithful all along.</a:t>
            </a:r>
            <a:r>
              <a:rPr lang="en-US" dirty="0">
                <a:latin typeface="Times New Roman" panose="02020603050405020304" pitchFamily="18" charset="0"/>
                <a:ea typeface="Calibri" panose="020F0502020204030204" pitchFamily="34" charset="0"/>
              </a:rPr>
              <a:t>” </a:t>
            </a:r>
            <a:r>
              <a:rPr lang="en-US" dirty="0"/>
              <a:t>Findings by East et al. (2011) revealed that young women diagnosed with human papillomavirus (HPV) expressed concerns about being </a:t>
            </a:r>
            <a:r>
              <a:rPr lang="en-US" dirty="0" smtClean="0"/>
              <a:t>stigmatized </a:t>
            </a:r>
            <a:r>
              <a:rPr lang="en-US" dirty="0"/>
              <a:t>and feared rejection from others, due to the societal view that STIs are associated with ‘dirty’ promiscuous individuals. Similar outcomes were reported by (Kahn et al., 2007), who suggested that women with a positive HPV diagnosis experienced anxiety, shame and stigma, leading to negative views and feelings towards their own sexual relationships. </a:t>
            </a:r>
          </a:p>
        </p:txBody>
      </p:sp>
      <p:pic>
        <p:nvPicPr>
          <p:cNvPr id="51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7334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10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6820"/>
            <a:ext cx="8596668" cy="473336"/>
          </a:xfrm>
        </p:spPr>
        <p:txBody>
          <a:bodyPr>
            <a:normAutofit fontScale="90000"/>
          </a:bodyPr>
          <a:lstStyle/>
          <a:p>
            <a:r>
              <a:rPr lang="en-US" b="1" dirty="0"/>
              <a:t>Discussions</a:t>
            </a:r>
            <a:r>
              <a:rPr lang="en-US" dirty="0"/>
              <a:t/>
            </a:r>
            <a:br>
              <a:rPr lang="en-US" dirty="0"/>
            </a:br>
            <a:endParaRPr lang="en-US" dirty="0"/>
          </a:p>
        </p:txBody>
      </p:sp>
      <p:sp>
        <p:nvSpPr>
          <p:cNvPr id="3" name="Content Placeholder 2"/>
          <p:cNvSpPr>
            <a:spLocks noGrp="1"/>
          </p:cNvSpPr>
          <p:nvPr>
            <p:ph idx="1"/>
          </p:nvPr>
        </p:nvSpPr>
        <p:spPr>
          <a:xfrm>
            <a:off x="215153" y="742278"/>
            <a:ext cx="11478409" cy="5916705"/>
          </a:xfrm>
        </p:spPr>
        <p:txBody>
          <a:bodyPr>
            <a:normAutofit lnSpcReduction="10000"/>
          </a:bodyPr>
          <a:lstStyle/>
          <a:p>
            <a:r>
              <a:rPr lang="en-US" dirty="0" smtClean="0"/>
              <a:t>The </a:t>
            </a:r>
            <a:r>
              <a:rPr lang="en-US" dirty="0"/>
              <a:t>study indicated that the level of sexual communication and knowledge regarding HIV and STI prevention </a:t>
            </a:r>
            <a:r>
              <a:rPr lang="en-US" dirty="0" smtClean="0"/>
              <a:t>was inadequate.</a:t>
            </a:r>
          </a:p>
          <a:p>
            <a:r>
              <a:rPr lang="en-US" dirty="0"/>
              <a:t>Socio-economic conditions also places women in a vulnerable situation, by not having means of support affects the health behaviours of women as they will just conform to unsafe sexual practices and also suffer in silence by not seeking medical treatment as they </a:t>
            </a:r>
            <a:r>
              <a:rPr lang="en-US" dirty="0" smtClean="0"/>
              <a:t>feared stigmatization </a:t>
            </a:r>
            <a:r>
              <a:rPr lang="en-US" dirty="0"/>
              <a:t>and humiliation of having a </a:t>
            </a:r>
            <a:r>
              <a:rPr lang="en-US" dirty="0" smtClean="0"/>
              <a:t>sexually transmitted infection.</a:t>
            </a:r>
          </a:p>
          <a:p>
            <a:r>
              <a:rPr lang="en-US" dirty="0"/>
              <a:t>Communication regarding healthy sexual practices </a:t>
            </a:r>
            <a:r>
              <a:rPr lang="en-US" dirty="0" smtClean="0"/>
              <a:t>was mostly </a:t>
            </a:r>
            <a:r>
              <a:rPr lang="en-US" dirty="0"/>
              <a:t>not occurring; participants </a:t>
            </a:r>
            <a:r>
              <a:rPr lang="en-US" dirty="0" smtClean="0"/>
              <a:t>were </a:t>
            </a:r>
            <a:r>
              <a:rPr lang="en-US" dirty="0"/>
              <a:t>women of the same ethnic group and often bound by cultural norms within the Vha-Venda.  It is considered difficult to change the social norm of conforming to your husband due to the need to respect for the head of your household</a:t>
            </a:r>
            <a:r>
              <a:rPr lang="en-US" dirty="0" smtClean="0"/>
              <a:t>.</a:t>
            </a:r>
          </a:p>
          <a:p>
            <a:r>
              <a:rPr lang="en-US" dirty="0"/>
              <a:t>Even though the effectiveness of condoms for the prevention of HIV has been proven and propagated throughout Africa, cultural barriers deter its active use. Women generally find it difficult to negotiate condom use with their long-term partners, because even the suggestion of using it might be seen as an accusation of the partner’s infidelity or an admission of adultery on the part of the woman herself, which could provoke violence (Burgoyne &amp; Drummond, 2008; Mash, Mash &amp; Villiers, 2010). </a:t>
            </a:r>
            <a:endParaRPr lang="en-US" dirty="0" smtClean="0"/>
          </a:p>
          <a:p>
            <a:r>
              <a:rPr lang="en-US" dirty="0"/>
              <a:t>Directly challenging the spouse about infidelity risks an argument, which both spouses try to avoid because persistent arguments are not compatible with a good </a:t>
            </a:r>
            <a:r>
              <a:rPr lang="en-US" dirty="0" smtClean="0"/>
              <a:t>marriage.</a:t>
            </a:r>
          </a:p>
          <a:p>
            <a:r>
              <a:rPr lang="en-US" dirty="0"/>
              <a:t>A formal recognition of polygamous unions in various countries amounts to reinforcement of the patriarchal notion that women should passively accept their partners’ sexual decision making. </a:t>
            </a:r>
          </a:p>
        </p:txBody>
      </p:sp>
    </p:spTree>
    <p:extLst>
      <p:ext uri="{BB962C8B-B14F-4D97-AF65-F5344CB8AC3E}">
        <p14:creationId xmlns:p14="http://schemas.microsoft.com/office/powerpoint/2010/main" val="3825320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11972" y="355002"/>
            <a:ext cx="11144922" cy="5686361"/>
          </a:xfrm>
        </p:spPr>
        <p:txBody>
          <a:bodyPr/>
          <a:lstStyle/>
          <a:p>
            <a:r>
              <a:rPr lang="en-US" dirty="0"/>
              <a:t>Economic dependency and less education places women at risk however working women have a greater tendency towards equitable gender norms compared to their non-working counterparts</a:t>
            </a:r>
            <a:r>
              <a:rPr lang="en-US" dirty="0" smtClean="0"/>
              <a:t>.- most unemployed women were dependent on the family household for support- sexual health was not a priority.</a:t>
            </a:r>
          </a:p>
          <a:p>
            <a:r>
              <a:rPr lang="en-US" dirty="0"/>
              <a:t>Women </a:t>
            </a:r>
            <a:r>
              <a:rPr lang="en-US" dirty="0" smtClean="0"/>
              <a:t>who had STIs were </a:t>
            </a:r>
            <a:r>
              <a:rPr lang="en-US" dirty="0"/>
              <a:t>held responsible for the disease and </a:t>
            </a:r>
            <a:r>
              <a:rPr lang="en-US" dirty="0" smtClean="0"/>
              <a:t>became </a:t>
            </a:r>
            <a:r>
              <a:rPr lang="en-US" dirty="0"/>
              <a:t>scapegoats, especially when there is fast feminization of HIV, and the risky sexual behaviors of young women such as sugar-daddy </a:t>
            </a:r>
            <a:r>
              <a:rPr lang="en-US" dirty="0" smtClean="0"/>
              <a:t>relationships </a:t>
            </a:r>
            <a:r>
              <a:rPr lang="en-US" dirty="0"/>
              <a:t>is believed to be a major factor in the spread of the disease.</a:t>
            </a:r>
            <a:r>
              <a:rPr lang="en-US" dirty="0" smtClean="0"/>
              <a:t>  Older men in Vha-Venda culture deny having loss of libido and sexual drive and they end up having sexual relationships with young girls, and poverty drives these young girls into risky sexual practices.</a:t>
            </a:r>
          </a:p>
          <a:p>
            <a:r>
              <a:rPr lang="en-US" dirty="0" smtClean="0"/>
              <a:t>Early and prompt treatment of partners is failing most of the time because of a complicated sexual networks of men, as some women will not be known within the family household. Men are usually not included in the reproductive health service amongst black communities, there’s a myth that clinics are for children and mothers</a:t>
            </a:r>
          </a:p>
          <a:p>
            <a:endParaRPr lang="en-US" dirty="0"/>
          </a:p>
        </p:txBody>
      </p:sp>
    </p:spTree>
    <p:extLst>
      <p:ext uri="{BB962C8B-B14F-4D97-AF65-F5344CB8AC3E}">
        <p14:creationId xmlns:p14="http://schemas.microsoft.com/office/powerpoint/2010/main" val="458473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5864"/>
          </a:xfrm>
        </p:spPr>
        <p:txBody>
          <a:bodyPr/>
          <a:lstStyle/>
          <a:p>
            <a:r>
              <a:rPr lang="en-US" dirty="0" smtClean="0"/>
              <a:t>Recommendations</a:t>
            </a:r>
            <a:endParaRPr lang="en-US" dirty="0"/>
          </a:p>
        </p:txBody>
      </p:sp>
      <p:sp>
        <p:nvSpPr>
          <p:cNvPr id="3" name="Content Placeholder 2"/>
          <p:cNvSpPr>
            <a:spLocks noGrp="1"/>
          </p:cNvSpPr>
          <p:nvPr>
            <p:ph idx="1"/>
          </p:nvPr>
        </p:nvSpPr>
        <p:spPr>
          <a:xfrm>
            <a:off x="333487" y="1151069"/>
            <a:ext cx="11295529" cy="4890294"/>
          </a:xfrm>
        </p:spPr>
        <p:txBody>
          <a:bodyPr/>
          <a:lstStyle/>
          <a:p>
            <a:pPr lvl="0"/>
            <a:r>
              <a:rPr lang="en-US" dirty="0"/>
              <a:t>HIV programs must address the root causes of gender-based vulnerability to HIV such as socio-economic status, culture and religion</a:t>
            </a:r>
            <a:r>
              <a:rPr lang="en-US" dirty="0" smtClean="0"/>
              <a:t>.</a:t>
            </a:r>
            <a:endParaRPr lang="en-US" dirty="0"/>
          </a:p>
          <a:p>
            <a:pPr lvl="0"/>
            <a:r>
              <a:rPr lang="en-US" dirty="0"/>
              <a:t>HIV programs must focus on greater </a:t>
            </a:r>
            <a:r>
              <a:rPr lang="en-US" dirty="0" smtClean="0"/>
              <a:t>sensitization </a:t>
            </a:r>
            <a:r>
              <a:rPr lang="en-US" dirty="0"/>
              <a:t>and education of men and women on the traditions and cultural practices that increase the risk of HIV infection, such as the disadvantages of polygamous or having extra sexual networks</a:t>
            </a:r>
            <a:r>
              <a:rPr lang="en-US" dirty="0" smtClean="0"/>
              <a:t>.</a:t>
            </a:r>
          </a:p>
          <a:p>
            <a:pPr lvl="0"/>
            <a:r>
              <a:rPr lang="en-US" dirty="0"/>
              <a:t>Men are critical role-players to be included in reproductive health, being effectively counseled on correct condom use and the need to remain faithful to their partners. </a:t>
            </a:r>
          </a:p>
          <a:p>
            <a:r>
              <a:rPr lang="en-US" dirty="0"/>
              <a:t>Partners are encouraged to break gender stereotypes and relate to each other as equals, to develop self-esteem and to strengthen their abilities to problem solving, make decisions and manage interpersonal relations. </a:t>
            </a:r>
            <a:endParaRPr lang="en-US" dirty="0" smtClean="0"/>
          </a:p>
          <a:p>
            <a:r>
              <a:rPr lang="en-US" dirty="0"/>
              <a:t>Discourage social labeling and </a:t>
            </a:r>
            <a:r>
              <a:rPr lang="en-US" dirty="0" smtClean="0"/>
              <a:t>stigmatization </a:t>
            </a:r>
            <a:r>
              <a:rPr lang="en-US" dirty="0"/>
              <a:t>of the sexually transmitted infections with partners supporting each other in treatment regimen. </a:t>
            </a:r>
          </a:p>
        </p:txBody>
      </p:sp>
    </p:spTree>
    <p:extLst>
      <p:ext uri="{BB962C8B-B14F-4D97-AF65-F5344CB8AC3E}">
        <p14:creationId xmlns:p14="http://schemas.microsoft.com/office/powerpoint/2010/main" val="722674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9652"/>
          </a:xfrm>
        </p:spPr>
        <p:txBody>
          <a:bodyPr>
            <a:normAutofit fontScale="90000"/>
          </a:bodyPr>
          <a:lstStyle/>
          <a:p>
            <a:r>
              <a:rPr lang="en-US" b="1" dirty="0"/>
              <a:t>Conclusions </a:t>
            </a:r>
            <a:r>
              <a:rPr lang="en-US" dirty="0"/>
              <a:t/>
            </a:r>
            <a:br>
              <a:rPr lang="en-US" dirty="0"/>
            </a:br>
            <a:endParaRPr lang="en-US" dirty="0"/>
          </a:p>
        </p:txBody>
      </p:sp>
      <p:sp>
        <p:nvSpPr>
          <p:cNvPr id="3" name="Content Placeholder 2"/>
          <p:cNvSpPr>
            <a:spLocks noGrp="1"/>
          </p:cNvSpPr>
          <p:nvPr>
            <p:ph idx="1"/>
          </p:nvPr>
        </p:nvSpPr>
        <p:spPr>
          <a:xfrm>
            <a:off x="408791" y="1688950"/>
            <a:ext cx="11005073" cy="4593515"/>
          </a:xfrm>
        </p:spPr>
        <p:txBody>
          <a:bodyPr/>
          <a:lstStyle/>
          <a:p>
            <a:r>
              <a:rPr lang="en-US" dirty="0" smtClean="0"/>
              <a:t>The </a:t>
            </a:r>
            <a:r>
              <a:rPr lang="en-US" dirty="0"/>
              <a:t>study explored culture and gendered communication relating to sexual health. Gender stereotypes and social misconceptions of manhood needs to be reviewed as it has a profound impact on sexually transmitted infections. Men need to be co-opted into reproductive health programmes so that they are able to protect their own health and those of women and children. Women need to be empowered to negotiate safe sex practices and to communicate their aspirations and expectations in a frank and assertive manner.</a:t>
            </a:r>
          </a:p>
          <a:p>
            <a:endParaRPr lang="en-US" dirty="0"/>
          </a:p>
        </p:txBody>
      </p:sp>
      <p:pic>
        <p:nvPicPr>
          <p:cNvPr id="10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7334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741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THANK YOU</a:t>
            </a:r>
            <a:endParaRPr lang="en-US" dirty="0"/>
          </a:p>
        </p:txBody>
      </p:sp>
      <p:pic>
        <p:nvPicPr>
          <p:cNvPr id="4" name="Picture 2" descr="C:\Documents and Settings\duramathuba\My Documents\MASTER PLAN\My Pictures\Clapping.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a:xfrm>
            <a:off x="2183802" y="2043953"/>
            <a:ext cx="4808669" cy="3173506"/>
          </a:xfrm>
          <a:noFill/>
        </p:spPr>
      </p:pic>
    </p:spTree>
    <p:extLst>
      <p:ext uri="{BB962C8B-B14F-4D97-AF65-F5344CB8AC3E}">
        <p14:creationId xmlns:p14="http://schemas.microsoft.com/office/powerpoint/2010/main" val="1511143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968188"/>
          </a:xfrm>
        </p:spPr>
        <p:txBody>
          <a:bodyPr/>
          <a:lstStyle/>
          <a:p>
            <a:r>
              <a:rPr lang="en-US" dirty="0" smtClean="0"/>
              <a:t>              Introduction</a:t>
            </a:r>
            <a:endParaRPr lang="en-US" dirty="0"/>
          </a:p>
        </p:txBody>
      </p:sp>
      <p:sp>
        <p:nvSpPr>
          <p:cNvPr id="3" name="Content Placeholder 2"/>
          <p:cNvSpPr>
            <a:spLocks noGrp="1"/>
          </p:cNvSpPr>
          <p:nvPr>
            <p:ph idx="1"/>
          </p:nvPr>
        </p:nvSpPr>
        <p:spPr>
          <a:xfrm>
            <a:off x="279699" y="710005"/>
            <a:ext cx="11134165" cy="6067313"/>
          </a:xfrm>
        </p:spPr>
        <p:txBody>
          <a:bodyPr>
            <a:normAutofit/>
          </a:bodyPr>
          <a:lstStyle/>
          <a:p>
            <a:endParaRPr lang="en-US" dirty="0" smtClean="0"/>
          </a:p>
          <a:p>
            <a:r>
              <a:rPr lang="en-US" dirty="0"/>
              <a:t>HIV and AIDS continue to be one of the most challenging developmental issues in human history. In the early days of the epidemic, HIV was seen as a disease striking mainly men. Today, women account for nearly half of the 39.5 million people living with HIV worldwide</a:t>
            </a:r>
            <a:r>
              <a:rPr lang="en-US" dirty="0" smtClean="0"/>
              <a:t>.</a:t>
            </a:r>
          </a:p>
          <a:p>
            <a:r>
              <a:rPr lang="en-US" dirty="0" smtClean="0"/>
              <a:t> </a:t>
            </a:r>
            <a:r>
              <a:rPr lang="en-US" dirty="0"/>
              <a:t>Of the 3.8 million new HIV infections that occurred among adults worldwide in 2006, 50 per cent were among women. </a:t>
            </a:r>
            <a:endParaRPr lang="en-US" dirty="0" smtClean="0"/>
          </a:p>
          <a:p>
            <a:r>
              <a:rPr lang="en-US" dirty="0" smtClean="0"/>
              <a:t>In </a:t>
            </a:r>
            <a:r>
              <a:rPr lang="en-US" dirty="0"/>
              <a:t>sub-Saharan Africa where HIV transmission is predominantly heterosexual, almost 60 percent of those infected are women. This dramatic rise in HIV prevalence among women is due to gender inequality and blatant human rights violations (Banerjee &amp; </a:t>
            </a:r>
            <a:r>
              <a:rPr lang="en-US" dirty="0" err="1"/>
              <a:t>Shama</a:t>
            </a:r>
            <a:r>
              <a:rPr lang="en-US" dirty="0"/>
              <a:t>, 2007</a:t>
            </a:r>
            <a:r>
              <a:rPr lang="en-US" dirty="0" smtClean="0"/>
              <a:t>).</a:t>
            </a:r>
            <a:endParaRPr lang="en-US" dirty="0"/>
          </a:p>
          <a:p>
            <a:r>
              <a:rPr lang="en-US" dirty="0" smtClean="0"/>
              <a:t>Sub-Saharan </a:t>
            </a:r>
            <a:r>
              <a:rPr lang="en-US" dirty="0"/>
              <a:t>Africa is the region worst-affected by HIV and AIDS.  HIV/AIDS in South Africa is a prominent health concern; South Africa has the highest prevalence of HIV/AIDS compared to any other country in the world with 5,6 million people living with HIV, and 270,000 HIV related deaths recorded in </a:t>
            </a:r>
            <a:r>
              <a:rPr lang="en-US" dirty="0" smtClean="0"/>
              <a:t>2011(WHO 2011).</a:t>
            </a:r>
          </a:p>
          <a:p>
            <a:r>
              <a:rPr lang="en-US" dirty="0"/>
              <a:t>Structural factors influencing sexual health such as social, cultural, policies, and institutional </a:t>
            </a:r>
            <a:r>
              <a:rPr lang="en-US" dirty="0" smtClean="0"/>
              <a:t>practices that </a:t>
            </a:r>
            <a:r>
              <a:rPr lang="en-US" dirty="0"/>
              <a:t>make certain populations vulnerable to disease may be stronger than one’s personal desire to protect his/her health. </a:t>
            </a:r>
            <a:endParaRPr lang="en-US" dirty="0" smtClean="0"/>
          </a:p>
          <a:p>
            <a:r>
              <a:rPr lang="en-US" dirty="0" smtClean="0"/>
              <a:t>Specifically</a:t>
            </a:r>
            <a:r>
              <a:rPr lang="en-US" dirty="0"/>
              <a:t>, economic underdevelopment and gender inequalities have been identified as structural factors facilitating HIV transmission and are generalisable worldwide (Roberts, Oyun, Batnasan &amp; Laing, 2005).</a:t>
            </a:r>
          </a:p>
          <a:p>
            <a:endParaRPr lang="en-US" dirty="0"/>
          </a:p>
        </p:txBody>
      </p:sp>
      <p:pic>
        <p:nvPicPr>
          <p:cNvPr id="30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7334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82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395" y="161365"/>
            <a:ext cx="11403106" cy="6572922"/>
          </a:xfrm>
        </p:spPr>
        <p:txBody>
          <a:bodyPr/>
          <a:lstStyle/>
          <a:p>
            <a:r>
              <a:rPr lang="en-US" sz="2000" dirty="0"/>
              <a:t>In each society, norms and beliefs of suitable roles for men and women are enforced by that society’s institutions and practices, such as marriage, polygamy and female genital mutilation, among others. </a:t>
            </a:r>
            <a:endParaRPr lang="en-US" sz="2000" dirty="0" smtClean="0"/>
          </a:p>
          <a:p>
            <a:r>
              <a:rPr lang="en-US" sz="2000" dirty="0" smtClean="0"/>
              <a:t>This </a:t>
            </a:r>
            <a:r>
              <a:rPr lang="en-US" sz="2000" dirty="0"/>
              <a:t>determines the extent to which men and women are able to control the various aspects of their sexual lives, such as their ability to negotiate the timing of sex, conditions under which it takes place, and condom usage. </a:t>
            </a:r>
            <a:endParaRPr lang="en-US" sz="2000" dirty="0" smtClean="0"/>
          </a:p>
          <a:p>
            <a:r>
              <a:rPr lang="en-US" sz="2000" dirty="0"/>
              <a:t>Gendered socialization mainly produces inequality or inequitable gender norms between men and women. </a:t>
            </a:r>
            <a:endParaRPr lang="en-US" sz="2000" dirty="0" smtClean="0"/>
          </a:p>
          <a:p>
            <a:r>
              <a:rPr lang="en-US" sz="2000" dirty="0"/>
              <a:t>Such internalization can sometimes encourage behaviors that place women and their sexual partners at risk of various processes and styles of interaction in intimate relationships. </a:t>
            </a:r>
          </a:p>
          <a:p>
            <a:r>
              <a:rPr lang="en-US" sz="2000" dirty="0"/>
              <a:t>Poor spousal communication may result from social and cultural norms that create an imbalanced relationship between the partners, one in which males are often in a more dominant position than their female counterparts</a:t>
            </a:r>
            <a:r>
              <a:rPr lang="en-US" sz="2000" dirty="0" smtClean="0"/>
              <a:t>.</a:t>
            </a:r>
          </a:p>
          <a:p>
            <a:r>
              <a:rPr lang="en-US" sz="2000" dirty="0"/>
              <a:t>The AIDS and STI epidemic especially in South Africa and sub-Saharan African countries poses a huge challenge and has reached an alarming proportion (Lawoyin &amp; Khanthula, 2010). Hence, focus on the unhealthy </a:t>
            </a:r>
            <a:r>
              <a:rPr lang="en-US" sz="2000" dirty="0" smtClean="0"/>
              <a:t>behavioral </a:t>
            </a:r>
            <a:r>
              <a:rPr lang="en-US" sz="2000" dirty="0"/>
              <a:t>patterns between men and women in conjugal or other types of unions should be viewed from a risk perspective. </a:t>
            </a:r>
          </a:p>
          <a:p>
            <a:endParaRPr lang="en-US" dirty="0"/>
          </a:p>
        </p:txBody>
      </p:sp>
    </p:spTree>
    <p:extLst>
      <p:ext uri="{BB962C8B-B14F-4D97-AF65-F5344CB8AC3E}">
        <p14:creationId xmlns:p14="http://schemas.microsoft.com/office/powerpoint/2010/main" val="1625309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49" y="243840"/>
            <a:ext cx="8596668" cy="616772"/>
          </a:xfrm>
        </p:spPr>
        <p:txBody>
          <a:bodyPr>
            <a:normAutofit fontScale="90000"/>
          </a:bodyPr>
          <a:lstStyle/>
          <a:p>
            <a:r>
              <a:rPr lang="en-US" b="1" dirty="0"/>
              <a:t>Problem Statement</a:t>
            </a:r>
            <a:r>
              <a:rPr lang="en-US" dirty="0"/>
              <a:t/>
            </a:r>
            <a:br>
              <a:rPr lang="en-US" dirty="0"/>
            </a:br>
            <a:endParaRPr lang="en-US" dirty="0"/>
          </a:p>
        </p:txBody>
      </p:sp>
      <p:sp>
        <p:nvSpPr>
          <p:cNvPr id="3" name="Content Placeholder 2"/>
          <p:cNvSpPr>
            <a:spLocks noGrp="1"/>
          </p:cNvSpPr>
          <p:nvPr>
            <p:ph idx="1"/>
          </p:nvPr>
        </p:nvSpPr>
        <p:spPr>
          <a:xfrm>
            <a:off x="215153" y="860612"/>
            <a:ext cx="11144922" cy="5997388"/>
          </a:xfrm>
        </p:spPr>
        <p:txBody>
          <a:bodyPr>
            <a:noAutofit/>
          </a:bodyPr>
          <a:lstStyle/>
          <a:p>
            <a:r>
              <a:rPr lang="en-US" sz="2400" dirty="0"/>
              <a:t>Social norms and cultural values set within patriarchal systems heighten women’s vulnerabilities as they encourage silence around issues of sex and sexuality depriving them of the ability to say no to risky sexual practices</a:t>
            </a:r>
            <a:r>
              <a:rPr lang="en-US" sz="2400" dirty="0" smtClean="0"/>
              <a:t>.</a:t>
            </a:r>
          </a:p>
          <a:p>
            <a:r>
              <a:rPr lang="en-US" sz="2400" dirty="0" smtClean="0"/>
              <a:t>Girls are expected to be passive while boys are expected to be more  active and display virility.</a:t>
            </a:r>
            <a:endParaRPr lang="en-US" sz="2400" dirty="0" smtClean="0"/>
          </a:p>
          <a:p>
            <a:r>
              <a:rPr lang="en-US" sz="2400" dirty="0" smtClean="0"/>
              <a:t> In </a:t>
            </a:r>
            <a:r>
              <a:rPr lang="en-US" sz="2400" dirty="0"/>
              <a:t>2012 1234 women tested positive </a:t>
            </a:r>
            <a:r>
              <a:rPr lang="en-US" sz="2400" dirty="0" smtClean="0"/>
              <a:t>they only realized </a:t>
            </a:r>
            <a:r>
              <a:rPr lang="en-US" sz="2400" dirty="0" smtClean="0"/>
              <a:t>when they </a:t>
            </a:r>
            <a:r>
              <a:rPr lang="en-US" sz="2400" dirty="0" smtClean="0"/>
              <a:t>came </a:t>
            </a:r>
            <a:r>
              <a:rPr lang="en-US" sz="2400" dirty="0" smtClean="0"/>
              <a:t>for ante-natal </a:t>
            </a:r>
            <a:r>
              <a:rPr lang="en-US" sz="2400" dirty="0" smtClean="0"/>
              <a:t>clinic. </a:t>
            </a:r>
            <a:r>
              <a:rPr lang="en-US" sz="2400" dirty="0"/>
              <a:t>T</a:t>
            </a:r>
            <a:r>
              <a:rPr lang="en-US" sz="2400" dirty="0" smtClean="0"/>
              <a:t>he </a:t>
            </a:r>
            <a:r>
              <a:rPr lang="en-US" sz="2400" dirty="0" smtClean="0"/>
              <a:t>secrecy behind HIV/AIDS makes the situation worse because of confidentiality clause. </a:t>
            </a:r>
            <a:r>
              <a:rPr lang="en-US" sz="2400" dirty="0" smtClean="0"/>
              <a:t>In </a:t>
            </a:r>
            <a:r>
              <a:rPr lang="en-US" sz="2400" dirty="0" smtClean="0"/>
              <a:t>African culture and mostly rural areas where the study was undertaken, polygamy is a norm as well as arranged marriages for the </a:t>
            </a:r>
            <a:r>
              <a:rPr lang="en-US" sz="2400" dirty="0" smtClean="0"/>
              <a:t>widows   </a:t>
            </a:r>
            <a:r>
              <a:rPr lang="en-US" sz="2400" dirty="0" smtClean="0"/>
              <a:t>by the family clan, in order to protect the wealth of the family and maintaining family lineage</a:t>
            </a:r>
            <a:r>
              <a:rPr lang="en-US" sz="2400" dirty="0" smtClean="0"/>
              <a:t>. </a:t>
            </a:r>
            <a:r>
              <a:rPr lang="en-US" sz="2400" dirty="0" smtClean="0"/>
              <a:t>Therefore the study explored how culture and gender affect sexual communication in the era of HIV.</a:t>
            </a:r>
            <a:endParaRPr lang="en-US" sz="2400" dirty="0"/>
          </a:p>
        </p:txBody>
      </p:sp>
    </p:spTree>
    <p:extLst>
      <p:ext uri="{BB962C8B-B14F-4D97-AF65-F5344CB8AC3E}">
        <p14:creationId xmlns:p14="http://schemas.microsoft.com/office/powerpoint/2010/main" val="3771387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8184"/>
            <a:ext cx="8596668" cy="570155"/>
          </a:xfrm>
        </p:spPr>
        <p:txBody>
          <a:bodyPr>
            <a:normAutofit fontScale="90000"/>
          </a:bodyPr>
          <a:lstStyle/>
          <a:p>
            <a:r>
              <a:rPr lang="en-US" b="1" dirty="0"/>
              <a:t>Research design and method</a:t>
            </a:r>
            <a:r>
              <a:rPr lang="en-US" dirty="0"/>
              <a:t/>
            </a:r>
            <a:br>
              <a:rPr lang="en-US" dirty="0"/>
            </a:br>
            <a:endParaRPr lang="en-US" dirty="0"/>
          </a:p>
        </p:txBody>
      </p:sp>
      <p:sp>
        <p:nvSpPr>
          <p:cNvPr id="3" name="Content Placeholder 2"/>
          <p:cNvSpPr>
            <a:spLocks noGrp="1"/>
          </p:cNvSpPr>
          <p:nvPr>
            <p:ph idx="1"/>
          </p:nvPr>
        </p:nvSpPr>
        <p:spPr>
          <a:xfrm>
            <a:off x="225911" y="914400"/>
            <a:ext cx="11639774" cy="5862918"/>
          </a:xfrm>
        </p:spPr>
        <p:txBody>
          <a:bodyPr>
            <a:noAutofit/>
          </a:bodyPr>
          <a:lstStyle/>
          <a:p>
            <a:r>
              <a:rPr lang="en-US" dirty="0" smtClean="0"/>
              <a:t>A </a:t>
            </a:r>
            <a:r>
              <a:rPr lang="en-US" dirty="0"/>
              <a:t>qualitative, explorative, descriptive and contextual research design was used. </a:t>
            </a:r>
            <a:endParaRPr lang="en-US" dirty="0" smtClean="0"/>
          </a:p>
          <a:p>
            <a:r>
              <a:rPr lang="en-US" dirty="0"/>
              <a:t>A qualitative research approach was chosen to understand, interpret, and describe the perceptions of rural women regarding sexual health communication (Creswell, 2009).</a:t>
            </a:r>
          </a:p>
          <a:p>
            <a:r>
              <a:rPr lang="en-US" dirty="0"/>
              <a:t>The population comprised of women residing in Thulamela municipality in Vhembe district of Limpopo Province. A non- probability, convenience sampling method was used </a:t>
            </a:r>
            <a:r>
              <a:rPr lang="en-US" dirty="0" smtClean="0"/>
              <a:t>.</a:t>
            </a:r>
          </a:p>
          <a:p>
            <a:r>
              <a:rPr lang="en-US" dirty="0"/>
              <a:t>Twenty five females and only eight were single while the rest were married. Data were collected through in-depth individual interviews with seven women and two focus group discussions. </a:t>
            </a:r>
            <a:endParaRPr lang="en-US" dirty="0" smtClean="0"/>
          </a:p>
          <a:p>
            <a:r>
              <a:rPr lang="en-US" dirty="0"/>
              <a:t>The central question that directed the research study during these sessions were “Can you please explain how culture and gender influences communication relating to sexual health</a:t>
            </a:r>
            <a:r>
              <a:rPr lang="en-US" dirty="0" smtClean="0"/>
              <a:t>”.</a:t>
            </a:r>
          </a:p>
          <a:p>
            <a:r>
              <a:rPr lang="en-US" dirty="0" smtClean="0"/>
              <a:t>Probing </a:t>
            </a:r>
            <a:r>
              <a:rPr lang="en-US" dirty="0"/>
              <a:t>questions were asked to allow for deeper and more thoughtful responses from informants (Rubin &amp; Rubin, 2005). </a:t>
            </a:r>
            <a:endParaRPr lang="en-US" dirty="0" smtClean="0"/>
          </a:p>
          <a:p>
            <a:r>
              <a:rPr lang="en-US" dirty="0"/>
              <a:t>Data sets were analysed using Tesch’s eight steps of open coding in which raw data was organised into five categories (Creswell, 2009). </a:t>
            </a:r>
            <a:endParaRPr lang="en-US" dirty="0" smtClean="0"/>
          </a:p>
          <a:p>
            <a:r>
              <a:rPr lang="en-US" dirty="0"/>
              <a:t>Guba’s model of trustworthiness criteria, namely, credibility, transferability, dependability and confirmability (Lincoln and Guba (1985), </a:t>
            </a:r>
            <a:r>
              <a:rPr lang="en-US" dirty="0" smtClean="0"/>
              <a:t>The </a:t>
            </a:r>
            <a:r>
              <a:rPr lang="en-US" dirty="0"/>
              <a:t>interviews were conducted in “naturalistic setting” Krefting (1991) within the context of a health care facility. The researcher obtained valued information through prolonged participation without allowing bias or own perspectives to influence the conversation. </a:t>
            </a:r>
          </a:p>
        </p:txBody>
      </p:sp>
    </p:spTree>
    <p:extLst>
      <p:ext uri="{BB962C8B-B14F-4D97-AF65-F5344CB8AC3E}">
        <p14:creationId xmlns:p14="http://schemas.microsoft.com/office/powerpoint/2010/main" val="3616013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8184"/>
            <a:ext cx="8596668" cy="817581"/>
          </a:xfrm>
        </p:spPr>
        <p:txBody>
          <a:bodyPr>
            <a:normAutofit fontScale="90000"/>
          </a:bodyPr>
          <a:lstStyle/>
          <a:p>
            <a:r>
              <a:rPr lang="en-US" b="1" dirty="0"/>
              <a:t>Findings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8754267"/>
              </p:ext>
            </p:extLst>
          </p:nvPr>
        </p:nvGraphicFramePr>
        <p:xfrm>
          <a:off x="537879" y="1237129"/>
          <a:ext cx="9757188" cy="5486401"/>
        </p:xfrm>
        <a:graphic>
          <a:graphicData uri="http://schemas.openxmlformats.org/drawingml/2006/table">
            <a:tbl>
              <a:tblPr firstRow="1" firstCol="1" bandRow="1"/>
              <a:tblGrid>
                <a:gridCol w="4878594"/>
                <a:gridCol w="4878594"/>
              </a:tblGrid>
              <a:tr h="509158">
                <a:tc>
                  <a:txBody>
                    <a:bodyPr/>
                    <a:lstStyle/>
                    <a:p>
                      <a:pPr marL="0" marR="0" algn="just">
                        <a:lnSpc>
                          <a:spcPct val="150000"/>
                        </a:lnSpc>
                        <a:spcBef>
                          <a:spcPts val="0"/>
                        </a:spcBef>
                        <a:spcAft>
                          <a:spcPts val="1000"/>
                        </a:spcAft>
                      </a:pPr>
                      <a:r>
                        <a:rPr lang="en-US" sz="2000" b="1" dirty="0">
                          <a:solidFill>
                            <a:srgbClr val="000000"/>
                          </a:solidFill>
                          <a:effectLst/>
                          <a:latin typeface="Times New Roman" panose="02020603050405020304" pitchFamily="18" charset="0"/>
                          <a:ea typeface="Calibri" panose="020F0502020204030204" pitchFamily="34" charset="0"/>
                          <a:cs typeface="Palatino"/>
                        </a:rPr>
                        <a:t>THEMES</a:t>
                      </a:r>
                      <a:endParaRPr lang="en-US" sz="20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1000"/>
                        </a:spcAft>
                      </a:pPr>
                      <a:r>
                        <a:rPr lang="en-US" sz="2000" b="1" dirty="0">
                          <a:solidFill>
                            <a:srgbClr val="000000"/>
                          </a:solidFill>
                          <a:effectLst/>
                          <a:latin typeface="Times New Roman" panose="02020603050405020304" pitchFamily="18" charset="0"/>
                          <a:ea typeface="Calibri" panose="020F0502020204030204" pitchFamily="34" charset="0"/>
                          <a:cs typeface="Palatino"/>
                        </a:rPr>
                        <a:t>CATEGORIES</a:t>
                      </a:r>
                      <a:endParaRPr lang="en-US" sz="20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6613">
                <a:tc>
                  <a:txBody>
                    <a:bodyPr/>
                    <a:lstStyle/>
                    <a:p>
                      <a:pPr marL="0" marR="0" algn="just">
                        <a:lnSpc>
                          <a:spcPct val="150000"/>
                        </a:lnSpc>
                        <a:spcBef>
                          <a:spcPts val="0"/>
                        </a:spcBef>
                        <a:spcAft>
                          <a:spcPts val="1000"/>
                        </a:spcAft>
                      </a:pPr>
                      <a:r>
                        <a:rPr lang="en-US" sz="2000" dirty="0">
                          <a:solidFill>
                            <a:srgbClr val="000000"/>
                          </a:solidFill>
                          <a:effectLst/>
                          <a:latin typeface="Times New Roman" panose="02020603050405020304" pitchFamily="18" charset="0"/>
                          <a:ea typeface="Calibri" panose="020F0502020204030204" pitchFamily="34" charset="0"/>
                          <a:cs typeface="Palatino"/>
                        </a:rPr>
                        <a:t>Power </a:t>
                      </a:r>
                      <a:r>
                        <a:rPr lang="en-US" sz="2000" dirty="0" smtClean="0">
                          <a:solidFill>
                            <a:srgbClr val="000000"/>
                          </a:solidFill>
                          <a:effectLst/>
                          <a:latin typeface="Times New Roman" panose="02020603050405020304" pitchFamily="18" charset="0"/>
                          <a:ea typeface="Calibri" panose="020F0502020204030204" pitchFamily="34" charset="0"/>
                          <a:cs typeface="Palatino"/>
                        </a:rPr>
                        <a:t>dynamics</a:t>
                      </a:r>
                      <a:endParaRPr lang="en-US" sz="20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1000"/>
                        </a:spcAft>
                      </a:pPr>
                      <a:r>
                        <a:rPr lang="en-US" sz="2000" dirty="0">
                          <a:solidFill>
                            <a:srgbClr val="000000"/>
                          </a:solidFill>
                          <a:effectLst/>
                          <a:latin typeface="Times New Roman" panose="02020603050405020304" pitchFamily="18" charset="0"/>
                          <a:ea typeface="Calibri" panose="020F0502020204030204" pitchFamily="34" charset="0"/>
                          <a:cs typeface="Palatino"/>
                        </a:rPr>
                        <a:t>Male identity and sexual health</a:t>
                      </a:r>
                      <a:endParaRPr lang="en-US" sz="2000" dirty="0">
                        <a:effectLst/>
                        <a:latin typeface="Arial" panose="020B0604020202020204" pitchFamily="34" charset="0"/>
                        <a:ea typeface="Calibri" panose="020F0502020204030204" pitchFamily="34" charset="0"/>
                      </a:endParaRPr>
                    </a:p>
                    <a:p>
                      <a:pPr marL="0" marR="0" algn="just">
                        <a:lnSpc>
                          <a:spcPct val="150000"/>
                        </a:lnSpc>
                        <a:spcBef>
                          <a:spcPts val="0"/>
                        </a:spcBef>
                        <a:spcAft>
                          <a:spcPts val="1000"/>
                        </a:spcAft>
                      </a:pPr>
                      <a:r>
                        <a:rPr lang="en-US" sz="2000" dirty="0">
                          <a:solidFill>
                            <a:srgbClr val="000000"/>
                          </a:solidFill>
                          <a:effectLst/>
                          <a:latin typeface="Times New Roman" panose="02020603050405020304" pitchFamily="18" charset="0"/>
                          <a:ea typeface="Calibri" panose="020F0502020204030204" pitchFamily="34" charset="0"/>
                          <a:cs typeface="Palatino"/>
                        </a:rPr>
                        <a:t>Level of sexual health education and condom use and sexual health</a:t>
                      </a:r>
                      <a:endParaRPr lang="en-US" sz="2000" dirty="0">
                        <a:effectLst/>
                        <a:latin typeface="Arial" panose="020B0604020202020204" pitchFamily="34" charset="0"/>
                        <a:ea typeface="Calibri" panose="020F0502020204030204" pitchFamily="34" charset="0"/>
                      </a:endParaRPr>
                    </a:p>
                    <a:p>
                      <a:pPr marL="0" marR="0" algn="just">
                        <a:lnSpc>
                          <a:spcPct val="150000"/>
                        </a:lnSpc>
                        <a:spcBef>
                          <a:spcPts val="0"/>
                        </a:spcBef>
                        <a:spcAft>
                          <a:spcPts val="1000"/>
                        </a:spcAft>
                      </a:pPr>
                      <a:r>
                        <a:rPr lang="en-US" sz="2000" dirty="0">
                          <a:solidFill>
                            <a:srgbClr val="000000"/>
                          </a:solidFill>
                          <a:effectLst/>
                          <a:latin typeface="Times New Roman" panose="02020603050405020304" pitchFamily="18" charset="0"/>
                          <a:ea typeface="Calibri" panose="020F0502020204030204" pitchFamily="34" charset="0"/>
                          <a:cs typeface="Palatino"/>
                        </a:rPr>
                        <a:t>Marital status and sexual health communication</a:t>
                      </a:r>
                      <a:endParaRPr lang="en-US" sz="20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0630">
                <a:tc>
                  <a:txBody>
                    <a:bodyPr/>
                    <a:lstStyle/>
                    <a:p>
                      <a:pPr marL="0" marR="0" algn="just">
                        <a:lnSpc>
                          <a:spcPct val="150000"/>
                        </a:lnSpc>
                        <a:spcBef>
                          <a:spcPts val="0"/>
                        </a:spcBef>
                        <a:spcAft>
                          <a:spcPts val="1000"/>
                        </a:spcAft>
                      </a:pPr>
                      <a:r>
                        <a:rPr lang="en-US" sz="2000">
                          <a:solidFill>
                            <a:srgbClr val="000000"/>
                          </a:solidFill>
                          <a:effectLst/>
                          <a:latin typeface="Times New Roman" panose="02020603050405020304" pitchFamily="18" charset="0"/>
                          <a:ea typeface="Calibri" panose="020F0502020204030204" pitchFamily="34" charset="0"/>
                          <a:cs typeface="Palatino"/>
                        </a:rPr>
                        <a:t>Socio cultural factors</a:t>
                      </a:r>
                      <a:endParaRPr lang="en-US" sz="200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1000"/>
                        </a:spcAft>
                      </a:pPr>
                      <a:r>
                        <a:rPr lang="en-US" sz="2000" dirty="0">
                          <a:solidFill>
                            <a:srgbClr val="000000"/>
                          </a:solidFill>
                          <a:effectLst/>
                          <a:latin typeface="Times New Roman" panose="02020603050405020304" pitchFamily="18" charset="0"/>
                          <a:ea typeface="Calibri" panose="020F0502020204030204" pitchFamily="34" charset="0"/>
                          <a:cs typeface="Palatino"/>
                        </a:rPr>
                        <a:t>Economic vulnerability and sexual health</a:t>
                      </a:r>
                      <a:endParaRPr lang="en-US" sz="2000" dirty="0">
                        <a:effectLst/>
                        <a:latin typeface="Arial" panose="020B0604020202020204" pitchFamily="34" charset="0"/>
                        <a:ea typeface="Calibri" panose="020F0502020204030204" pitchFamily="34" charset="0"/>
                      </a:endParaRPr>
                    </a:p>
                    <a:p>
                      <a:pPr marL="0" marR="0" algn="just">
                        <a:lnSpc>
                          <a:spcPct val="150000"/>
                        </a:lnSpc>
                        <a:spcBef>
                          <a:spcPts val="0"/>
                        </a:spcBef>
                        <a:spcAft>
                          <a:spcPts val="1000"/>
                        </a:spcAft>
                      </a:pPr>
                      <a:r>
                        <a:rPr lang="en-US" sz="2000" dirty="0">
                          <a:solidFill>
                            <a:srgbClr val="000000"/>
                          </a:solidFill>
                          <a:effectLst/>
                          <a:latin typeface="Times New Roman" panose="02020603050405020304" pitchFamily="18" charset="0"/>
                          <a:ea typeface="Calibri" panose="020F0502020204030204" pitchFamily="34" charset="0"/>
                          <a:cs typeface="Palatino"/>
                        </a:rPr>
                        <a:t>Poor access to treatment of STI’s, stigma, blame and sexual health</a:t>
                      </a:r>
                      <a:endParaRPr lang="en-US" sz="20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0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7334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4944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22" y="182881"/>
            <a:ext cx="9101880" cy="613186"/>
          </a:xfrm>
        </p:spPr>
        <p:txBody>
          <a:bodyPr>
            <a:normAutofit fontScale="90000"/>
          </a:bodyPr>
          <a:lstStyle/>
          <a:p>
            <a:r>
              <a:rPr lang="en-US" dirty="0" smtClean="0"/>
              <a:t>Quotes</a:t>
            </a:r>
            <a:endParaRPr lang="en-US" dirty="0"/>
          </a:p>
        </p:txBody>
      </p:sp>
      <p:sp>
        <p:nvSpPr>
          <p:cNvPr id="3" name="Content Placeholder 2"/>
          <p:cNvSpPr>
            <a:spLocks noGrp="1"/>
          </p:cNvSpPr>
          <p:nvPr>
            <p:ph idx="1"/>
          </p:nvPr>
        </p:nvSpPr>
        <p:spPr>
          <a:xfrm>
            <a:off x="268941" y="957431"/>
            <a:ext cx="11338560" cy="5712310"/>
          </a:xfrm>
        </p:spPr>
        <p:txBody>
          <a:bodyPr>
            <a:noAutofit/>
          </a:bodyPr>
          <a:lstStyle/>
          <a:p>
            <a:r>
              <a:rPr lang="en-US" b="1" dirty="0"/>
              <a:t>Male identity and sexual health</a:t>
            </a:r>
            <a:endParaRPr lang="en-US" dirty="0"/>
          </a:p>
          <a:p>
            <a:pPr marL="0" indent="0">
              <a:buNone/>
            </a:pPr>
            <a:r>
              <a:rPr lang="en-US" dirty="0"/>
              <a:t>Another participant stated </a:t>
            </a:r>
            <a:r>
              <a:rPr lang="en-US" i="1" dirty="0"/>
              <a:t>“the problem is as a women it’s a sign of disrespect or being unruly to deny your partner sex, you are even told by the elders that culturally it is no longer your body so for peace sake, you are bound to give in because he starts being angry,  and you give in for fear of instigating violence in a relationship”. </a:t>
            </a:r>
            <a:r>
              <a:rPr lang="en-US" dirty="0"/>
              <a:t>Furthermore another  participant indicated that: </a:t>
            </a:r>
            <a:r>
              <a:rPr lang="en-US" i="1" dirty="0"/>
              <a:t>“Most men are not interested in negotiating sex, they just force themselves to you, they will continue to fondle or try to undress and you cannot say “no” because is your partner, and you are not included in sexual decision-making</a:t>
            </a:r>
            <a:r>
              <a:rPr lang="en-US" i="1" dirty="0" smtClean="0"/>
              <a:t>”.</a:t>
            </a:r>
          </a:p>
          <a:p>
            <a:pPr marL="0" indent="0">
              <a:buNone/>
            </a:pPr>
            <a:endParaRPr lang="en-US" i="1" dirty="0" smtClean="0"/>
          </a:p>
          <a:p>
            <a:r>
              <a:rPr lang="en-US" b="1" dirty="0"/>
              <a:t>Level of sexual education and sexual health communication</a:t>
            </a:r>
            <a:endParaRPr lang="en-US" dirty="0"/>
          </a:p>
          <a:p>
            <a:pPr marL="0" indent="0">
              <a:buNone/>
            </a:pPr>
            <a:r>
              <a:rPr lang="en-US" dirty="0"/>
              <a:t>One participant indicated that: </a:t>
            </a:r>
            <a:r>
              <a:rPr lang="en-US" dirty="0" smtClean="0"/>
              <a:t>“</a:t>
            </a:r>
            <a:r>
              <a:rPr lang="en-US" i="1" dirty="0" smtClean="0"/>
              <a:t> most men </a:t>
            </a:r>
            <a:r>
              <a:rPr lang="en-US" i="1" dirty="0" smtClean="0"/>
              <a:t>are not</a:t>
            </a:r>
            <a:r>
              <a:rPr lang="en-US" i="1" dirty="0" smtClean="0"/>
              <a:t> </a:t>
            </a:r>
            <a:r>
              <a:rPr lang="en-US" i="1" dirty="0"/>
              <a:t>not using a condom as it </a:t>
            </a:r>
            <a:r>
              <a:rPr lang="en-US" i="1" dirty="0" smtClean="0"/>
              <a:t>reduces their </a:t>
            </a:r>
            <a:r>
              <a:rPr lang="en-US" i="1" dirty="0"/>
              <a:t>sexual pleasure and that they did not belief that their primary </a:t>
            </a:r>
            <a:r>
              <a:rPr lang="en-US" i="1" dirty="0" smtClean="0"/>
              <a:t>partner </a:t>
            </a:r>
            <a:r>
              <a:rPr lang="en-US" i="1" dirty="0"/>
              <a:t>in the home situation can place them at risk because culturally women are supposed to be submissive, show passivity when it comes to sex, because if you show sign that you are enlightened with sexual issues you are called names such as </a:t>
            </a:r>
            <a:r>
              <a:rPr lang="en-US" i="1" dirty="0" smtClean="0"/>
              <a:t>“</a:t>
            </a:r>
            <a:r>
              <a:rPr lang="en-US" b="1" i="1" dirty="0" smtClean="0"/>
              <a:t>dabadaba</a:t>
            </a:r>
            <a:r>
              <a:rPr lang="en-US" i="1" dirty="0" smtClean="0"/>
              <a:t>”(implying that you are of loose morals).”</a:t>
            </a:r>
            <a:r>
              <a:rPr lang="en-US" dirty="0" smtClean="0"/>
              <a:t> </a:t>
            </a:r>
          </a:p>
          <a:p>
            <a:pPr marL="0" indent="0">
              <a:buNone/>
            </a:pPr>
            <a:r>
              <a:rPr lang="en-US" dirty="0" smtClean="0"/>
              <a:t>Another participant said:</a:t>
            </a:r>
            <a:r>
              <a:rPr lang="en-US" i="1" dirty="0" smtClean="0"/>
              <a:t> </a:t>
            </a:r>
            <a:r>
              <a:rPr lang="en-US" i="1" dirty="0"/>
              <a:t>“If I ask my husband to use a condom, he will scold me and ask me whether I still trust him or not and it, so it is not a subject to talk directly,  and you cannot complain to anyone because culturally (munna ndi mbado) literally meaning that men are there to be shared ”. </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447436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396" y="204395"/>
            <a:ext cx="11758108" cy="6966010"/>
          </a:xfrm>
          <a:prstGeom prst="rect">
            <a:avLst/>
          </a:prstGeom>
        </p:spPr>
        <p:txBody>
          <a:bodyPr wrap="square">
            <a:spAutoFit/>
          </a:bodyPr>
          <a:lstStyle/>
          <a:p>
            <a:pPr algn="just">
              <a:lnSpc>
                <a:spcPct val="150000"/>
              </a:lnSpc>
              <a:spcAft>
                <a:spcPts val="1000"/>
              </a:spcAft>
            </a:pPr>
            <a:r>
              <a:rPr lang="en-US" b="1" dirty="0">
                <a:solidFill>
                  <a:srgbClr val="000000"/>
                </a:solidFill>
                <a:latin typeface="Times New Roman" panose="02020603050405020304" pitchFamily="18" charset="0"/>
                <a:ea typeface="Calibri" panose="020F0502020204030204" pitchFamily="34" charset="0"/>
              </a:rPr>
              <a:t>Marital status and sexual health </a:t>
            </a:r>
            <a:r>
              <a:rPr lang="en-US" b="1" dirty="0" smtClean="0">
                <a:solidFill>
                  <a:srgbClr val="000000"/>
                </a:solidFill>
                <a:latin typeface="Times New Roman" panose="02020603050405020304" pitchFamily="18" charset="0"/>
                <a:ea typeface="Calibri" panose="020F0502020204030204" pitchFamily="34" charset="0"/>
              </a:rPr>
              <a:t>communication</a:t>
            </a:r>
          </a:p>
          <a:p>
            <a:pPr algn="just">
              <a:lnSpc>
                <a:spcPct val="150000"/>
              </a:lnSpc>
              <a:spcAft>
                <a:spcPts val="1000"/>
              </a:spcAft>
            </a:pPr>
            <a:r>
              <a:rPr lang="en-US" dirty="0"/>
              <a:t>One participant indicated that </a:t>
            </a:r>
            <a:r>
              <a:rPr lang="en-US" i="1" dirty="0"/>
              <a:t>“she suspects that her husband is cheating because she feels itchy in the private parts and is having a discharge, but it is so difficult  to confront the issue, you just beat about the bush and generalize the subject to say people will die, it’s dangerous outside as HIV/AIDS is all over”. </a:t>
            </a:r>
            <a:endParaRPr lang="en-US" i="1" dirty="0" smtClean="0"/>
          </a:p>
          <a:p>
            <a:pPr algn="just">
              <a:lnSpc>
                <a:spcPct val="150000"/>
              </a:lnSpc>
              <a:spcAft>
                <a:spcPts val="1000"/>
              </a:spcAft>
            </a:pPr>
            <a:r>
              <a:rPr lang="en-US" dirty="0"/>
              <a:t>Another participant said </a:t>
            </a:r>
            <a:r>
              <a:rPr lang="en-US" i="1" dirty="0"/>
              <a:t>“It is a known fact that men cheat, sometimes women are told about children they support outside marriage, and women should just accept the situation”</a:t>
            </a:r>
            <a:r>
              <a:rPr lang="en-US" dirty="0"/>
              <a:t>. Negotiating safe sexual practices and insisting on partner fidelity becomes further complicated in polygamous households given that multiple wives are often reliant on one husband for material survival (Banerjee &amp; </a:t>
            </a:r>
            <a:r>
              <a:rPr lang="en-US" dirty="0" err="1"/>
              <a:t>Shama</a:t>
            </a:r>
            <a:r>
              <a:rPr lang="en-US" dirty="0"/>
              <a:t>, 2007).</a:t>
            </a:r>
          </a:p>
          <a:p>
            <a:pPr algn="just">
              <a:lnSpc>
                <a:spcPct val="150000"/>
              </a:lnSpc>
              <a:spcAft>
                <a:spcPts val="1000"/>
              </a:spcAft>
            </a:pPr>
            <a:r>
              <a:rPr lang="en-US" b="1" dirty="0"/>
              <a:t>Economic vulnerability, stigma and sexual health communication</a:t>
            </a:r>
            <a:endParaRPr lang="en-US" dirty="0"/>
          </a:p>
          <a:p>
            <a:pPr algn="just">
              <a:lnSpc>
                <a:spcPct val="150000"/>
              </a:lnSpc>
              <a:spcAft>
                <a:spcPts val="1000"/>
              </a:spcAft>
            </a:pPr>
            <a:r>
              <a:rPr lang="en-US" dirty="0"/>
              <a:t>P</a:t>
            </a:r>
            <a:r>
              <a:rPr lang="en-US" dirty="0" smtClean="0"/>
              <a:t>articipant </a:t>
            </a:r>
            <a:r>
              <a:rPr lang="en-US" dirty="0"/>
              <a:t>indicated that “</a:t>
            </a:r>
            <a:r>
              <a:rPr lang="en-US" i="1" dirty="0"/>
              <a:t>one woman found out that she is infected and it is difficult to disclose her status to her family because in the community it’s like you are contagious, people no longer want to associate with you”’. </a:t>
            </a:r>
            <a:r>
              <a:rPr lang="en-US" dirty="0"/>
              <a:t>This exemplifies negative reactions to disclosure and women often suffer in </a:t>
            </a:r>
            <a:r>
              <a:rPr lang="en-US" dirty="0" smtClean="0"/>
              <a:t>silence.</a:t>
            </a:r>
          </a:p>
          <a:p>
            <a:pPr algn="just">
              <a:lnSpc>
                <a:spcPct val="150000"/>
              </a:lnSpc>
              <a:spcAft>
                <a:spcPts val="1000"/>
              </a:spcAft>
            </a:pPr>
            <a:r>
              <a:rPr lang="en-US" dirty="0"/>
              <a:t>Furthermore, participant stated that </a:t>
            </a:r>
            <a:r>
              <a:rPr lang="en-US" i="1" dirty="0"/>
              <a:t>“the woman indicated that if she can disclose, she fears being rejected or the husband leaving him as she has no other form of support and moreover when you have HIV you are taken as a women who sleeps around”.</a:t>
            </a:r>
            <a:r>
              <a:rPr lang="en-US" dirty="0"/>
              <a:t> </a:t>
            </a:r>
            <a:endParaRPr lang="en-US"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821748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668" y="301212"/>
            <a:ext cx="11467652" cy="6581289"/>
          </a:xfrm>
          <a:prstGeom prst="rect">
            <a:avLst/>
          </a:prstGeom>
        </p:spPr>
        <p:txBody>
          <a:bodyPr wrap="square">
            <a:spAutoFit/>
          </a:bodyPr>
          <a:lstStyle/>
          <a:p>
            <a:pPr algn="just">
              <a:lnSpc>
                <a:spcPct val="150000"/>
              </a:lnSpc>
              <a:spcAft>
                <a:spcPts val="1000"/>
              </a:spcAft>
            </a:pPr>
            <a:r>
              <a:rPr lang="en-US" b="1" dirty="0">
                <a:solidFill>
                  <a:srgbClr val="000000"/>
                </a:solidFill>
                <a:latin typeface="Times New Roman" panose="02020603050405020304" pitchFamily="18" charset="0"/>
                <a:ea typeface="Calibri" panose="020F0502020204030204" pitchFamily="34" charset="0"/>
              </a:rPr>
              <a:t>Bearing the blame of sexually transmitted infections resulting from multiple </a:t>
            </a:r>
            <a:r>
              <a:rPr lang="en-US" b="1" dirty="0" smtClean="0">
                <a:solidFill>
                  <a:srgbClr val="000000"/>
                </a:solidFill>
                <a:latin typeface="Times New Roman" panose="02020603050405020304" pitchFamily="18" charset="0"/>
                <a:ea typeface="Calibri" panose="020F0502020204030204" pitchFamily="34" charset="0"/>
              </a:rPr>
              <a:t>partners</a:t>
            </a:r>
          </a:p>
          <a:p>
            <a:pPr algn="just">
              <a:lnSpc>
                <a:spcPct val="150000"/>
              </a:lnSpc>
              <a:spcAft>
                <a:spcPts val="1000"/>
              </a:spcAft>
            </a:pPr>
            <a:r>
              <a:rPr lang="en-US" dirty="0"/>
              <a:t>T</a:t>
            </a:r>
            <a:r>
              <a:rPr lang="en-US" dirty="0" smtClean="0"/>
              <a:t>here </a:t>
            </a:r>
            <a:r>
              <a:rPr lang="en-US" dirty="0"/>
              <a:t>is often a common assumption or stereotype amongst the Vha-Venda inferring that when a person suffers from a sexually transmitted infectious disease, that they are “</a:t>
            </a:r>
            <a:r>
              <a:rPr lang="en-US" b="1" i="1" dirty="0" err="1"/>
              <a:t>malwadze</a:t>
            </a:r>
            <a:r>
              <a:rPr lang="en-US" b="1" i="1" dirty="0"/>
              <a:t> a </a:t>
            </a:r>
            <a:r>
              <a:rPr lang="en-US" b="1" i="1" dirty="0" err="1"/>
              <a:t>vhasadi</a:t>
            </a:r>
            <a:r>
              <a:rPr lang="en-US" dirty="0"/>
              <a:t>”- </a:t>
            </a:r>
            <a:r>
              <a:rPr lang="en-US" dirty="0" smtClean="0"/>
              <a:t>implying </a:t>
            </a:r>
            <a:r>
              <a:rPr lang="en-US" dirty="0"/>
              <a:t>that this is a women’s disease. One participant indicated </a:t>
            </a:r>
            <a:r>
              <a:rPr lang="en-US" i="1" dirty="0"/>
              <a:t>“When your partner starts showing signs of STIs or HIV, they start spreading rumours that she slept with a woman who aborted, indicating that</a:t>
            </a:r>
            <a:r>
              <a:rPr lang="en-US" b="1" i="1" dirty="0"/>
              <a:t>” o </a:t>
            </a:r>
            <a:r>
              <a:rPr lang="en-US" b="1" i="1" dirty="0" err="1"/>
              <a:t>wela</a:t>
            </a:r>
            <a:r>
              <a:rPr lang="en-US" b="1" i="1" dirty="0"/>
              <a:t>”</a:t>
            </a:r>
            <a:r>
              <a:rPr lang="en-US" i="1" dirty="0"/>
              <a:t> implying that he got the infection from a woman, all the blame will rest on you, whilst knowing that you have been faithful all along.</a:t>
            </a:r>
            <a:r>
              <a:rPr lang="en-US" dirty="0"/>
              <a:t>”  Another participant had this to say “</a:t>
            </a:r>
            <a:r>
              <a:rPr lang="en-US" i="1" dirty="0"/>
              <a:t>Yoh, everybody will be told that you have dripping vaginal discharge and you will kill your baby if you have a toddler</a:t>
            </a:r>
            <a:r>
              <a:rPr lang="en-US" dirty="0"/>
              <a:t>” </a:t>
            </a:r>
            <a:endParaRPr lang="en-US" dirty="0" smtClean="0"/>
          </a:p>
          <a:p>
            <a:pPr>
              <a:lnSpc>
                <a:spcPct val="150000"/>
              </a:lnSpc>
            </a:pPr>
            <a:r>
              <a:rPr lang="en-US" b="1" dirty="0"/>
              <a:t>Accessibility to STI treatment, blame and hopelessness and sexual health communication</a:t>
            </a:r>
            <a:endParaRPr lang="en-US" dirty="0"/>
          </a:p>
          <a:p>
            <a:pPr>
              <a:lnSpc>
                <a:spcPct val="150000"/>
              </a:lnSpc>
            </a:pPr>
            <a:r>
              <a:rPr lang="en-US" dirty="0"/>
              <a:t>Women around the world find themselves under conditions of poverty. The participant indicated that “</a:t>
            </a:r>
            <a:r>
              <a:rPr lang="en-US" i="1" dirty="0"/>
              <a:t>It</a:t>
            </a:r>
            <a:r>
              <a:rPr lang="en-US" dirty="0"/>
              <a:t>’s</a:t>
            </a:r>
            <a:r>
              <a:rPr lang="en-US" i="1" dirty="0"/>
              <a:t> so difficult to get proper treatment at the clinic, sometimes there are no medicines, and you don’t have money to buy from chemist, and you rely on the husband, he will not give you money to go to private doctor, it expensive” </a:t>
            </a:r>
            <a:r>
              <a:rPr lang="en-US" dirty="0"/>
              <a:t>Another one said</a:t>
            </a:r>
            <a:r>
              <a:rPr lang="en-US" i="1" dirty="0"/>
              <a:t> “we are not educated, if you were educated, one will be having money and you can go to private”</a:t>
            </a:r>
            <a:r>
              <a:rPr lang="en-US" b="1" dirty="0"/>
              <a:t> </a:t>
            </a:r>
            <a:endParaRPr lang="en-US" dirty="0"/>
          </a:p>
          <a:p>
            <a:pPr algn="just">
              <a:lnSpc>
                <a:spcPct val="150000"/>
              </a:lnSpc>
              <a:spcAft>
                <a:spcPts val="1000"/>
              </a:spcAft>
            </a:pPr>
            <a:endParaRPr lang="en-US"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650125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441</TotalTime>
  <Words>2414</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Palatino</vt:lpstr>
      <vt:lpstr>Times New Roman</vt:lpstr>
      <vt:lpstr>Trebuchet MS</vt:lpstr>
      <vt:lpstr>TrebuchetMS</vt:lpstr>
      <vt:lpstr>Wingdings 3</vt:lpstr>
      <vt:lpstr>Facet</vt:lpstr>
      <vt:lpstr>PowerPoint Presentation</vt:lpstr>
      <vt:lpstr>              Introduction</vt:lpstr>
      <vt:lpstr>PowerPoint Presentation</vt:lpstr>
      <vt:lpstr>Problem Statement </vt:lpstr>
      <vt:lpstr>Research design and method </vt:lpstr>
      <vt:lpstr>Findings </vt:lpstr>
      <vt:lpstr>Quotes</vt:lpstr>
      <vt:lpstr>PowerPoint Presentation</vt:lpstr>
      <vt:lpstr>PowerPoint Presentation</vt:lpstr>
      <vt:lpstr>PowerPoint Presentation</vt:lpstr>
      <vt:lpstr>Discussions </vt:lpstr>
      <vt:lpstr>PowerPoint Presentation</vt:lpstr>
      <vt:lpstr>Recommendations</vt:lpstr>
      <vt:lpstr>Conclusions  </vt:lpstr>
      <vt:lpstr>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Dorah Ramathuba</dc:creator>
  <cp:lastModifiedBy>ursula</cp:lastModifiedBy>
  <cp:revision>25</cp:revision>
  <dcterms:created xsi:type="dcterms:W3CDTF">2014-10-27T19:06:53Z</dcterms:created>
  <dcterms:modified xsi:type="dcterms:W3CDTF">2014-11-18T02:35:42Z</dcterms:modified>
</cp:coreProperties>
</file>