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9" r:id="rId2"/>
    <p:sldId id="257" r:id="rId3"/>
    <p:sldId id="263" r:id="rId4"/>
    <p:sldId id="278" r:id="rId5"/>
    <p:sldId id="280" r:id="rId6"/>
    <p:sldId id="282" r:id="rId7"/>
    <p:sldId id="281" r:id="rId8"/>
    <p:sldId id="261" r:id="rId9"/>
    <p:sldId id="266" r:id="rId10"/>
    <p:sldId id="267" r:id="rId11"/>
    <p:sldId id="273" r:id="rId12"/>
    <p:sldId id="269" r:id="rId13"/>
    <p:sldId id="274" r:id="rId14"/>
    <p:sldId id="270" r:id="rId15"/>
    <p:sldId id="276" r:id="rId16"/>
    <p:sldId id="271" r:id="rId17"/>
    <p:sldId id="277" r:id="rId18"/>
    <p:sldId id="272" r:id="rId19"/>
  </p:sldIdLst>
  <p:sldSz cx="9144000" cy="6858000" type="screen4x3"/>
  <p:notesSz cx="9144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A9A75-DA7A-4FD2-9D64-BBA412CD2D94}" type="datetimeFigureOut">
              <a:rPr lang="ko-KR" altLang="en-US" smtClean="0"/>
              <a:t>2017-07-04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51ABF-6826-4667-A785-72F2F1D4A2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3623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ADDDD-D4C7-486B-A243-D1A3A951FBB1}" type="datetimeFigureOut">
              <a:rPr lang="ko-KR" altLang="en-US" smtClean="0"/>
              <a:t>2017-07-04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EA1FE-7D35-40A8-B007-F6F98F24604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6204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EA1FE-7D35-40A8-B007-F6F98F246046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304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97C8-782C-496A-A2B4-22CC565A9129}" type="datetimeFigureOut">
              <a:rPr lang="ko-KR" altLang="en-US" smtClean="0"/>
              <a:pPr/>
              <a:t>2017-07-04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0C72-D399-4726-B186-B6486EEAAF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97C8-782C-496A-A2B4-22CC565A9129}" type="datetimeFigureOut">
              <a:rPr lang="ko-KR" altLang="en-US" smtClean="0"/>
              <a:pPr/>
              <a:t>2017-07-04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0C72-D399-4726-B186-B6486EEAAF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97C8-782C-496A-A2B4-22CC565A9129}" type="datetimeFigureOut">
              <a:rPr lang="ko-KR" altLang="en-US" smtClean="0"/>
              <a:pPr/>
              <a:t>2017-07-04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0C72-D399-4726-B186-B6486EEAAF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50000"/>
              </a:lnSpc>
              <a:defRPr sz="2400" i="1">
                <a:latin typeface="Arial" pitchFamily="34" charset="0"/>
                <a:cs typeface="Arial" pitchFamily="34" charset="0"/>
              </a:defRPr>
            </a:lvl1pPr>
            <a:lvl2pPr>
              <a:lnSpc>
                <a:spcPct val="150000"/>
              </a:lnSpc>
              <a:buFont typeface="Wingdings" pitchFamily="2" charset="2"/>
              <a:buChar char="§"/>
              <a:defRPr sz="2400" i="1">
                <a:latin typeface="Arial" pitchFamily="34" charset="0"/>
                <a:cs typeface="Arial" pitchFamily="34" charset="0"/>
              </a:defRPr>
            </a:lvl2pPr>
            <a:lvl3pPr>
              <a:lnSpc>
                <a:spcPct val="150000"/>
              </a:lnSpc>
              <a:defRPr sz="2400" i="1">
                <a:latin typeface="Arial" pitchFamily="34" charset="0"/>
                <a:cs typeface="Arial" pitchFamily="34" charset="0"/>
              </a:defRPr>
            </a:lvl3pPr>
            <a:lvl4pPr>
              <a:lnSpc>
                <a:spcPct val="150000"/>
              </a:lnSpc>
              <a:defRPr sz="2400" i="1">
                <a:latin typeface="Arial" pitchFamily="34" charset="0"/>
                <a:cs typeface="Arial" pitchFamily="34" charset="0"/>
              </a:defRPr>
            </a:lvl4pPr>
            <a:lvl5pPr>
              <a:lnSpc>
                <a:spcPct val="150000"/>
              </a:lnSpc>
              <a:defRPr sz="2400"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97C8-782C-496A-A2B4-22CC565A9129}" type="datetimeFigureOut">
              <a:rPr lang="ko-KR" altLang="en-US" smtClean="0"/>
              <a:pPr/>
              <a:t>2017-07-04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0C72-D399-4726-B186-B6486EEAAF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97C8-782C-496A-A2B4-22CC565A9129}" type="datetimeFigureOut">
              <a:rPr lang="ko-KR" altLang="en-US" smtClean="0"/>
              <a:pPr/>
              <a:t>2017-07-04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0C72-D399-4726-B186-B6486EEAAF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97C8-782C-496A-A2B4-22CC565A9129}" type="datetimeFigureOut">
              <a:rPr lang="ko-KR" altLang="en-US" smtClean="0"/>
              <a:pPr/>
              <a:t>2017-07-04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0C72-D399-4726-B186-B6486EEAAF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97C8-782C-496A-A2B4-22CC565A9129}" type="datetimeFigureOut">
              <a:rPr lang="ko-KR" altLang="en-US" smtClean="0"/>
              <a:pPr/>
              <a:t>2017-07-04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0C72-D399-4726-B186-B6486EEAAF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97C8-782C-496A-A2B4-22CC565A9129}" type="datetimeFigureOut">
              <a:rPr lang="ko-KR" altLang="en-US" smtClean="0"/>
              <a:pPr/>
              <a:t>2017-07-04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0C72-D399-4726-B186-B6486EEAAF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97C8-782C-496A-A2B4-22CC565A9129}" type="datetimeFigureOut">
              <a:rPr lang="ko-KR" altLang="en-US" smtClean="0"/>
              <a:pPr/>
              <a:t>2017-07-04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0C72-D399-4726-B186-B6486EEAAF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97C8-782C-496A-A2B4-22CC565A9129}" type="datetimeFigureOut">
              <a:rPr lang="ko-KR" altLang="en-US" smtClean="0"/>
              <a:pPr/>
              <a:t>2017-07-04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0C72-D399-4726-B186-B6486EEAAF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97C8-782C-496A-A2B4-22CC565A9129}" type="datetimeFigureOut">
              <a:rPr lang="ko-KR" altLang="en-US" smtClean="0"/>
              <a:pPr/>
              <a:t>2017-07-04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0C72-D399-4726-B186-B6486EEAAF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C97C8-782C-496A-A2B4-22CC565A9129}" type="datetimeFigureOut">
              <a:rPr lang="ko-KR" altLang="en-US" smtClean="0"/>
              <a:pPr/>
              <a:t>2017-07-04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60C72-D399-4726-B186-B6486EEAAF9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그룹 55"/>
          <p:cNvGrpSpPr/>
          <p:nvPr/>
        </p:nvGrpSpPr>
        <p:grpSpPr>
          <a:xfrm>
            <a:off x="97934" y="3236894"/>
            <a:ext cx="8928992" cy="2856401"/>
            <a:chOff x="113686" y="2417254"/>
            <a:chExt cx="8928992" cy="2856401"/>
          </a:xfrm>
        </p:grpSpPr>
        <p:sp>
          <p:nvSpPr>
            <p:cNvPr id="57" name="직사각형 56"/>
            <p:cNvSpPr/>
            <p:nvPr/>
          </p:nvSpPr>
          <p:spPr>
            <a:xfrm>
              <a:off x="113686" y="2417254"/>
              <a:ext cx="8928992" cy="28564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pic>
          <p:nvPicPr>
            <p:cNvPr id="59" name="Picture 2"/>
            <p:cNvPicPr preferRelativeResize="0">
              <a:picLocks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25" t="17154" r="25621" b="55756"/>
            <a:stretch/>
          </p:blipFill>
          <p:spPr bwMode="auto">
            <a:xfrm>
              <a:off x="285720" y="3281407"/>
              <a:ext cx="1584000" cy="1008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그림 59" descr="11.jpg"/>
            <p:cNvPicPr preferRelativeResize="0">
              <a:picLocks/>
            </p:cNvPicPr>
            <p:nvPr/>
          </p:nvPicPr>
          <p:blipFill>
            <a:blip r:embed="rId3" cstate="print"/>
            <a:srcRect b="19374"/>
            <a:stretch>
              <a:fillRect/>
            </a:stretch>
          </p:blipFill>
          <p:spPr>
            <a:xfrm>
              <a:off x="2035951" y="3281407"/>
              <a:ext cx="1584000" cy="10080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61" name="그림 60" descr="12.png"/>
            <p:cNvPicPr preferRelativeResize="0"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86182" y="3281407"/>
              <a:ext cx="1584000" cy="10080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62" name="그림 61" descr="13.jpg"/>
            <p:cNvPicPr preferRelativeResize="0"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86644" y="3281407"/>
              <a:ext cx="1584000" cy="10080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63" name="Picture 2" descr="http://www.healthmedia.co.kr/news/photo/201302/30938_2149_4100.jpg"/>
            <p:cNvPicPr preferRelativeResize="0"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36413" y="3281407"/>
              <a:ext cx="1584000" cy="1008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</p:pic>
      </p:grpSp>
      <p:sp>
        <p:nvSpPr>
          <p:cNvPr id="11" name="제목 1"/>
          <p:cNvSpPr>
            <a:spLocks noGrp="1"/>
          </p:cNvSpPr>
          <p:nvPr>
            <p:ph type="ctrTitle"/>
          </p:nvPr>
        </p:nvSpPr>
        <p:spPr>
          <a:xfrm>
            <a:off x="240431" y="623908"/>
            <a:ext cx="8643998" cy="201622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Cross-Talk between Human Mast Cells and Epithelial Cells by IgE-mediated Periostin Production </a:t>
            </a:r>
            <a:r>
              <a:rPr lang="en-US" sz="3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3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Eosinophilic Nasal </a:t>
            </a:r>
            <a:r>
              <a:rPr lang="en-US" sz="3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Polyps</a:t>
            </a:r>
            <a:endParaRPr lang="ko-KR" altLang="en-US" sz="3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부제목 2"/>
          <p:cNvSpPr>
            <a:spLocks noGrp="1"/>
          </p:cNvSpPr>
          <p:nvPr>
            <p:ph type="subTitle" idx="1"/>
          </p:nvPr>
        </p:nvSpPr>
        <p:spPr>
          <a:xfrm>
            <a:off x="295456" y="3235267"/>
            <a:ext cx="8643998" cy="864096"/>
          </a:xfrm>
        </p:spPr>
        <p:txBody>
          <a:bodyPr>
            <a:normAutofit/>
          </a:bodyPr>
          <a:lstStyle/>
          <a:p>
            <a:pPr latinLnBrk="0">
              <a:lnSpc>
                <a:spcPct val="200000"/>
              </a:lnSpc>
              <a:spcAft>
                <a:spcPts val="0"/>
              </a:spcAft>
            </a:pPr>
            <a:r>
              <a:rPr lang="en-US" altLang="ko-KR" sz="2400" b="1" i="1" kern="100" dirty="0">
                <a:solidFill>
                  <a:schemeClr val="bg1"/>
                </a:solidFill>
                <a:latin typeface="Times New Roman"/>
                <a:cs typeface="Times New Roman"/>
              </a:rPr>
              <a:t>Dong-Kyu </a:t>
            </a:r>
            <a:r>
              <a:rPr lang="en-US" altLang="ko-KR" sz="2400" b="1" i="1" kern="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Kim</a:t>
            </a:r>
            <a:r>
              <a:rPr lang="en-US" altLang="ko-KR" sz="2400" i="1" kern="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, MD, PhD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12705" y="5060960"/>
            <a:ext cx="8643998" cy="96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i="1" dirty="0" smtClean="0">
                <a:solidFill>
                  <a:schemeClr val="bg1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Department </a:t>
            </a:r>
            <a:r>
              <a:rPr kumimoji="1" lang="en-US" altLang="ko-KR" sz="2000" i="1" dirty="0">
                <a:solidFill>
                  <a:schemeClr val="bg1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of Otorhinolaryngology-Head and Neck Surgery, Chuncheon Sacred Heart Hospital, </a:t>
            </a:r>
            <a:r>
              <a:rPr kumimoji="1" lang="en-US" altLang="ko-KR" sz="2000" i="1" dirty="0" err="1">
                <a:solidFill>
                  <a:schemeClr val="bg1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Hallym</a:t>
            </a:r>
            <a:r>
              <a:rPr kumimoji="1" lang="en-US" altLang="ko-KR" sz="2000" i="1" dirty="0">
                <a:solidFill>
                  <a:schemeClr val="bg1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University College of Medicine, Chuncheon, </a:t>
            </a:r>
            <a:r>
              <a:rPr kumimoji="1" lang="en-US" altLang="ko-KR" sz="2000" i="1" dirty="0" smtClean="0">
                <a:solidFill>
                  <a:schemeClr val="bg1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Korea</a:t>
            </a:r>
            <a:endParaRPr kumimoji="1" lang="en-US" altLang="ko-KR" sz="20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74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57166"/>
            <a:ext cx="72771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643314"/>
            <a:ext cx="71628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7886720" y="0"/>
            <a:ext cx="1257280" cy="5825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Result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0" y="0"/>
            <a:ext cx="6215074" cy="5825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Relationship</a:t>
            </a:r>
            <a:r>
              <a:rPr kumimoji="0" lang="en-US" altLang="ko-KR" sz="2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ko-KR" sz="20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between </a:t>
            </a:r>
            <a:r>
              <a:rPr kumimoji="0" lang="en-US" altLang="ko-K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periostin and major cytokines</a:t>
            </a:r>
            <a:endParaRPr kumimoji="0" lang="ko-KR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100" y="690563"/>
            <a:ext cx="678180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7886720" y="0"/>
            <a:ext cx="1257280" cy="5825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Result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0" y="0"/>
            <a:ext cx="6215074" cy="5825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Cellular source of </a:t>
            </a:r>
            <a:r>
              <a:rPr kumimoji="0" lang="en-US" altLang="ko-K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periostin</a:t>
            </a:r>
            <a:endParaRPr kumimoji="0" lang="ko-KR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t="10493" r="58850"/>
          <a:stretch/>
        </p:blipFill>
        <p:spPr bwMode="auto">
          <a:xfrm>
            <a:off x="4932040" y="2671973"/>
            <a:ext cx="2778951" cy="349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r="46774"/>
          <a:stretch>
            <a:fillRect/>
          </a:stretch>
        </p:blipFill>
        <p:spPr bwMode="auto">
          <a:xfrm>
            <a:off x="142875" y="1295400"/>
            <a:ext cx="471487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7886720" y="0"/>
            <a:ext cx="1257280" cy="5825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Result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6" name="직선 화살표 연결선 5"/>
          <p:cNvCxnSpPr/>
          <p:nvPr/>
        </p:nvCxnSpPr>
        <p:spPr>
          <a:xfrm flipV="1">
            <a:off x="1071538" y="2571744"/>
            <a:ext cx="1571636" cy="142876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56452"/>
          <a:stretch>
            <a:fillRect/>
          </a:stretch>
        </p:blipFill>
        <p:spPr bwMode="auto">
          <a:xfrm>
            <a:off x="4786346" y="1214422"/>
            <a:ext cx="385762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0" y="0"/>
            <a:ext cx="6215074" cy="5825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Periostin</a:t>
            </a:r>
            <a:r>
              <a:rPr lang="en-US" altLang="ko-KR" sz="20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expression in human mast cell</a:t>
            </a:r>
            <a:endParaRPr kumimoji="0" lang="ko-KR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7956376" y="2204864"/>
            <a:ext cx="864096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07504" y="908720"/>
            <a:ext cx="828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mRNA</a:t>
            </a:r>
            <a:endParaRPr lang="ko-KR" altLang="en-US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39419" y="908720"/>
            <a:ext cx="828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Protein</a:t>
            </a:r>
            <a:endParaRPr lang="ko-KR" altLang="en-US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9688" y="366713"/>
            <a:ext cx="652462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7886720" y="0"/>
            <a:ext cx="1257280" cy="5825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Result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0" y="0"/>
            <a:ext cx="6215074" cy="5825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Periostin</a:t>
            </a:r>
            <a:r>
              <a:rPr lang="en-US" altLang="ko-KR" sz="20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expression in human mast cell</a:t>
            </a:r>
            <a:endParaRPr kumimoji="0" lang="ko-KR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836538" y="2906909"/>
            <a:ext cx="24497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Rabbit </a:t>
            </a:r>
            <a:r>
              <a:rPr lang="en-US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IgG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Isotype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Control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786314" y="2906909"/>
            <a:ext cx="29065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IgE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-biotin/SA-periostin staining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478989" y="5929330"/>
            <a:ext cx="43075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IgE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-biotin/SA-periostin/</a:t>
            </a:r>
            <a:r>
              <a:rPr lang="en-US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chymase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double staining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61321"/>
          <a:stretch/>
        </p:blipFill>
        <p:spPr bwMode="auto">
          <a:xfrm>
            <a:off x="107505" y="1053525"/>
            <a:ext cx="3000032" cy="414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제목 1"/>
          <p:cNvSpPr txBox="1">
            <a:spLocks/>
          </p:cNvSpPr>
          <p:nvPr/>
        </p:nvSpPr>
        <p:spPr>
          <a:xfrm>
            <a:off x="7886720" y="0"/>
            <a:ext cx="1257280" cy="5825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Result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0" y="0"/>
            <a:ext cx="6215074" cy="5825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Expression of </a:t>
            </a:r>
            <a:r>
              <a:rPr kumimoji="0" lang="en-US" altLang="ko-K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periostin receptor (</a:t>
            </a:r>
            <a:r>
              <a:rPr kumimoji="0" lang="en-US" altLang="ko-KR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integrin</a:t>
            </a:r>
            <a:r>
              <a:rPr kumimoji="0" lang="en-US" altLang="ko-KR" sz="2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altLang="ko-KR" sz="22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aV</a:t>
            </a:r>
            <a:r>
              <a:rPr kumimoji="0" lang="en-US" altLang="ko-KR" sz="22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kumimoji="0" lang="ko-KR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3107536" y="1340768"/>
            <a:ext cx="5942787" cy="3312368"/>
            <a:chOff x="1428728" y="3357586"/>
            <a:chExt cx="6610366" cy="34290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8976"/>
            <a:stretch>
              <a:fillRect/>
            </a:stretch>
          </p:blipFill>
          <p:spPr bwMode="auto">
            <a:xfrm>
              <a:off x="1428728" y="3357586"/>
              <a:ext cx="6610366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1455413" y="3413799"/>
              <a:ext cx="1071569" cy="26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 smtClean="0">
                  <a:solidFill>
                    <a:srgbClr val="0000FF"/>
                  </a:solidFill>
                  <a:latin typeface="Arial" pitchFamily="34" charset="0"/>
                  <a:ea typeface="Arial Unicode MS" pitchFamily="50" charset="-127"/>
                  <a:cs typeface="Arial" pitchFamily="34" charset="0"/>
                </a:rPr>
                <a:t>Integrin </a:t>
              </a:r>
              <a:r>
                <a:rPr lang="en-US" altLang="ko-KR" sz="1000" b="1" dirty="0" err="1" smtClean="0">
                  <a:solidFill>
                    <a:srgbClr val="0000FF"/>
                  </a:solidFill>
                  <a:latin typeface="Arial" pitchFamily="34" charset="0"/>
                  <a:ea typeface="Arial Unicode MS" pitchFamily="50" charset="-127"/>
                  <a:cs typeface="Arial" pitchFamily="34" charset="0"/>
                </a:rPr>
                <a:t>aV</a:t>
              </a:r>
              <a:endParaRPr lang="ko-KR" altLang="en-US" sz="1000" b="1" dirty="0">
                <a:solidFill>
                  <a:srgbClr val="0000FF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55413" y="5100193"/>
              <a:ext cx="1071569" cy="26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 smtClean="0">
                  <a:solidFill>
                    <a:srgbClr val="0000FF"/>
                  </a:solidFill>
                  <a:latin typeface="Arial" pitchFamily="34" charset="0"/>
                  <a:ea typeface="Arial Unicode MS" pitchFamily="50" charset="-127"/>
                  <a:cs typeface="Arial" pitchFamily="34" charset="0"/>
                </a:rPr>
                <a:t>Periostin</a:t>
              </a:r>
              <a:endParaRPr lang="ko-KR" altLang="en-US" sz="1000" b="1" dirty="0">
                <a:solidFill>
                  <a:srgbClr val="0000FF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00297" y="3429000"/>
              <a:ext cx="1071569" cy="26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00" b="1" dirty="0" smtClean="0">
                  <a:latin typeface="Arial" pitchFamily="34" charset="0"/>
                  <a:ea typeface="Arial Unicode MS" pitchFamily="50" charset="-127"/>
                  <a:cs typeface="Arial" pitchFamily="34" charset="0"/>
                </a:rPr>
                <a:t>Control-UP</a:t>
              </a:r>
              <a:endParaRPr lang="ko-KR" altLang="en-US" sz="1000" b="1" dirty="0">
                <a:latin typeface="Arial" pitchFamily="34" charset="0"/>
                <a:ea typeface="Arial Unicode MS" pitchFamily="50" charset="-127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00497" y="3429000"/>
              <a:ext cx="1785949" cy="26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00" b="1" dirty="0" smtClean="0">
                  <a:latin typeface="Arial" pitchFamily="34" charset="0"/>
                  <a:ea typeface="Arial Unicode MS" pitchFamily="50" charset="-127"/>
                  <a:cs typeface="Arial" pitchFamily="34" charset="0"/>
                </a:rPr>
                <a:t>Non-</a:t>
              </a:r>
              <a:r>
                <a:rPr lang="en-US" altLang="ko-KR" sz="1000" b="1" dirty="0" err="1" smtClean="0">
                  <a:latin typeface="Arial" pitchFamily="34" charset="0"/>
                  <a:ea typeface="Arial Unicode MS" pitchFamily="50" charset="-127"/>
                  <a:cs typeface="Arial" pitchFamily="34" charset="0"/>
                </a:rPr>
                <a:t>eosionphilic</a:t>
              </a:r>
              <a:r>
                <a:rPr lang="en-US" altLang="ko-KR" sz="1000" b="1" dirty="0" smtClean="0">
                  <a:latin typeface="Arial" pitchFamily="34" charset="0"/>
                  <a:ea typeface="Arial Unicode MS" pitchFamily="50" charset="-127"/>
                  <a:cs typeface="Arial" pitchFamily="34" charset="0"/>
                </a:rPr>
                <a:t> NP</a:t>
              </a:r>
              <a:endParaRPr lang="ko-KR" altLang="en-US" sz="1000" b="1" dirty="0">
                <a:latin typeface="Arial" pitchFamily="34" charset="0"/>
                <a:ea typeface="Arial Unicode MS" pitchFamily="50" charset="-127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15074" y="3437753"/>
              <a:ext cx="1785949" cy="26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00" b="1" dirty="0" err="1" smtClean="0">
                  <a:latin typeface="Arial" pitchFamily="34" charset="0"/>
                  <a:ea typeface="Arial Unicode MS" pitchFamily="50" charset="-127"/>
                  <a:cs typeface="Arial" pitchFamily="34" charset="0"/>
                </a:rPr>
                <a:t>Eosionphilic</a:t>
              </a:r>
              <a:r>
                <a:rPr lang="en-US" altLang="ko-KR" sz="1000" b="1" dirty="0" smtClean="0">
                  <a:latin typeface="Arial" pitchFamily="34" charset="0"/>
                  <a:ea typeface="Arial Unicode MS" pitchFamily="50" charset="-127"/>
                  <a:cs typeface="Arial" pitchFamily="34" charset="0"/>
                </a:rPr>
                <a:t> NP</a:t>
              </a:r>
              <a:endParaRPr lang="ko-KR" altLang="en-US" sz="1000" b="1" dirty="0">
                <a:latin typeface="Arial" pitchFamily="34" charset="0"/>
                <a:ea typeface="Arial Unicode MS" pitchFamily="50" charset="-127"/>
                <a:cs typeface="Arial" pitchFamily="34" charset="0"/>
              </a:endParaRP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1835696" y="1466528"/>
            <a:ext cx="320619" cy="263038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2447764" y="1484784"/>
            <a:ext cx="324036" cy="26303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5065"/>
          <a:stretch/>
        </p:blipFill>
        <p:spPr bwMode="auto">
          <a:xfrm>
            <a:off x="-2836" y="1124744"/>
            <a:ext cx="3997681" cy="414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7886720" y="0"/>
            <a:ext cx="1257280" cy="5825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Result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-1" y="0"/>
            <a:ext cx="7956377" cy="5825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Correlation between periostin/integrin </a:t>
            </a:r>
            <a:r>
              <a:rPr lang="en-US" altLang="ko-KR" sz="2000" b="1" dirty="0" err="1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aV</a:t>
            </a:r>
            <a:r>
              <a:rPr lang="en-US" altLang="ko-KR" sz="20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and innate Th2 cytokines</a:t>
            </a:r>
            <a:endParaRPr kumimoji="0" lang="ko-KR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72008" y="471076"/>
            <a:ext cx="8214768" cy="3029362"/>
            <a:chOff x="72008" y="471076"/>
            <a:chExt cx="8214768" cy="3029362"/>
          </a:xfrm>
        </p:grpSpPr>
        <p:grpSp>
          <p:nvGrpSpPr>
            <p:cNvPr id="11" name="그룹 10"/>
            <p:cNvGrpSpPr/>
            <p:nvPr/>
          </p:nvGrpSpPr>
          <p:grpSpPr>
            <a:xfrm>
              <a:off x="72008" y="471076"/>
              <a:ext cx="8143298" cy="3029362"/>
              <a:chOff x="72008" y="471076"/>
              <a:chExt cx="8143298" cy="3029362"/>
            </a:xfrm>
          </p:grpSpPr>
          <p:grpSp>
            <p:nvGrpSpPr>
              <p:cNvPr id="3" name="그룹 2"/>
              <p:cNvGrpSpPr/>
              <p:nvPr/>
            </p:nvGrpSpPr>
            <p:grpSpPr>
              <a:xfrm>
                <a:off x="857224" y="471076"/>
                <a:ext cx="7358082" cy="3029362"/>
                <a:chOff x="857224" y="471076"/>
                <a:chExt cx="7358082" cy="3029362"/>
              </a:xfrm>
            </p:grpSpPr>
            <p:pic>
              <p:nvPicPr>
                <p:cNvPr id="6146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857224" y="471076"/>
                  <a:ext cx="7358082" cy="30293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7" name="직사각형 6"/>
                <p:cNvSpPr/>
                <p:nvPr/>
              </p:nvSpPr>
              <p:spPr>
                <a:xfrm>
                  <a:off x="2428860" y="571480"/>
                  <a:ext cx="1928826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dirty="0" smtClean="0">
                      <a:latin typeface="Arial" pitchFamily="34" charset="0"/>
                      <a:cs typeface="Arial" pitchFamily="34" charset="0"/>
                    </a:rPr>
                    <a:t>r=0.703, p&lt;0.001</a:t>
                  </a:r>
                  <a:endParaRPr lang="ko-KR" alt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4" name="TextBox 3"/>
              <p:cNvSpPr txBox="1"/>
              <p:nvPr/>
            </p:nvSpPr>
            <p:spPr>
              <a:xfrm>
                <a:off x="72008" y="620688"/>
                <a:ext cx="9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TSLP</a:t>
                </a:r>
                <a:endParaRPr lang="ko-KR" altLang="en-US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직사각형 7"/>
            <p:cNvSpPr/>
            <p:nvPr/>
          </p:nvSpPr>
          <p:spPr>
            <a:xfrm>
              <a:off x="6357950" y="571480"/>
              <a:ext cx="192882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r=0.792, p=0.005</a:t>
              </a:r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857224" y="3516287"/>
            <a:ext cx="7643834" cy="3198861"/>
            <a:chOff x="857224" y="3516287"/>
            <a:chExt cx="7643834" cy="3198861"/>
          </a:xfrm>
        </p:grpSpPr>
        <p:grpSp>
          <p:nvGrpSpPr>
            <p:cNvPr id="2" name="그룹 1"/>
            <p:cNvGrpSpPr/>
            <p:nvPr/>
          </p:nvGrpSpPr>
          <p:grpSpPr>
            <a:xfrm>
              <a:off x="857224" y="3516287"/>
              <a:ext cx="7643834" cy="3198861"/>
              <a:chOff x="857224" y="3516287"/>
              <a:chExt cx="7643834" cy="3198861"/>
            </a:xfrm>
          </p:grpSpPr>
          <p:pic>
            <p:nvPicPr>
              <p:cNvPr id="614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57224" y="3516287"/>
                <a:ext cx="7643834" cy="31988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" name="직사각형 8"/>
              <p:cNvSpPr/>
              <p:nvPr/>
            </p:nvSpPr>
            <p:spPr>
              <a:xfrm>
                <a:off x="2380863" y="3786190"/>
                <a:ext cx="19768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r=0.313, p=0.072</a:t>
                </a:r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" name="직사각형 9"/>
            <p:cNvSpPr/>
            <p:nvPr/>
          </p:nvSpPr>
          <p:spPr>
            <a:xfrm>
              <a:off x="6429388" y="3786190"/>
              <a:ext cx="19768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r=0.742, p=0.018</a:t>
              </a:r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7886720" y="0"/>
            <a:ext cx="1257280" cy="5825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Result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933450"/>
            <a:ext cx="46577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500174"/>
            <a:ext cx="45720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0" y="0"/>
            <a:ext cx="6858016" cy="5825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Periostin induced TSLP production in airway epithelium</a:t>
            </a:r>
            <a:endParaRPr kumimoji="0" lang="ko-KR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714612" y="1928802"/>
            <a:ext cx="500066" cy="25003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연결선 13"/>
          <p:cNvCxnSpPr/>
          <p:nvPr/>
        </p:nvCxnSpPr>
        <p:spPr>
          <a:xfrm rot="5400000" flipH="1" flipV="1">
            <a:off x="6536545" y="4607727"/>
            <a:ext cx="1143008" cy="107157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rot="5400000" flipH="1" flipV="1">
            <a:off x="7674791" y="4612489"/>
            <a:ext cx="1295408" cy="121444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rot="5400000" flipH="1" flipV="1">
            <a:off x="1888313" y="4612489"/>
            <a:ext cx="1295408" cy="121444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/>
          <p:cNvSpPr/>
          <p:nvPr/>
        </p:nvSpPr>
        <p:spPr>
          <a:xfrm>
            <a:off x="3929058" y="1928802"/>
            <a:ext cx="500066" cy="25003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연결선 19"/>
          <p:cNvCxnSpPr/>
          <p:nvPr/>
        </p:nvCxnSpPr>
        <p:spPr>
          <a:xfrm rot="5400000" flipH="1" flipV="1">
            <a:off x="3036083" y="4607727"/>
            <a:ext cx="1357322" cy="128588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/>
          <p:cNvSpPr/>
          <p:nvPr/>
        </p:nvSpPr>
        <p:spPr>
          <a:xfrm>
            <a:off x="7358082" y="1928802"/>
            <a:ext cx="500066" cy="25003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8572528" y="1928802"/>
            <a:ext cx="500066" cy="250033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11186" y="1115286"/>
            <a:ext cx="8689970" cy="4671168"/>
            <a:chOff x="861809" y="1115286"/>
            <a:chExt cx="7794455" cy="4189797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1809" y="1677610"/>
              <a:ext cx="3513401" cy="3627473"/>
            </a:xfrm>
            <a:prstGeom prst="rect">
              <a:avLst/>
            </a:prstGeom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42863" y="1526966"/>
              <a:ext cx="3513401" cy="3684599"/>
            </a:xfrm>
            <a:prstGeom prst="rect">
              <a:avLst/>
            </a:prstGeom>
          </p:spPr>
        </p:pic>
        <p:cxnSp>
          <p:nvCxnSpPr>
            <p:cNvPr id="5" name="직선 화살표 연결선 4"/>
            <p:cNvCxnSpPr/>
            <p:nvPr/>
          </p:nvCxnSpPr>
          <p:spPr>
            <a:xfrm>
              <a:off x="1808018" y="1787236"/>
              <a:ext cx="108065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화살표 연결선 5"/>
            <p:cNvCxnSpPr/>
            <p:nvPr/>
          </p:nvCxnSpPr>
          <p:spPr>
            <a:xfrm>
              <a:off x="2864431" y="1783771"/>
              <a:ext cx="108065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화살표 연결선 6"/>
            <p:cNvCxnSpPr/>
            <p:nvPr/>
          </p:nvCxnSpPr>
          <p:spPr>
            <a:xfrm>
              <a:off x="2348345" y="1984663"/>
              <a:ext cx="54032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화살표 연결선 7"/>
            <p:cNvCxnSpPr/>
            <p:nvPr/>
          </p:nvCxnSpPr>
          <p:spPr>
            <a:xfrm>
              <a:off x="2864430" y="1981198"/>
              <a:ext cx="54032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화살표 연결선 8"/>
            <p:cNvCxnSpPr/>
            <p:nvPr/>
          </p:nvCxnSpPr>
          <p:spPr>
            <a:xfrm>
              <a:off x="1804552" y="1981198"/>
              <a:ext cx="54032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161305" y="1569029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**</a:t>
              </a:r>
              <a:endParaRPr lang="ko-KR" alt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17718" y="1565564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**</a:t>
              </a:r>
              <a:endParaRPr lang="ko-KR" alt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98065" y="176299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**</a:t>
              </a:r>
              <a:endParaRPr lang="ko-KR" alt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24541" y="175952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**</a:t>
              </a:r>
              <a:endParaRPr lang="ko-KR" alt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33694" y="175952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**</a:t>
              </a:r>
              <a:endParaRPr lang="ko-KR" altLang="en-US" dirty="0"/>
            </a:p>
          </p:txBody>
        </p:sp>
        <p:cxnSp>
          <p:nvCxnSpPr>
            <p:cNvPr id="15" name="직선 화살표 연결선 14"/>
            <p:cNvCxnSpPr/>
            <p:nvPr/>
          </p:nvCxnSpPr>
          <p:spPr>
            <a:xfrm>
              <a:off x="1804552" y="1558139"/>
              <a:ext cx="162091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417615" y="131618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**</a:t>
              </a:r>
              <a:endParaRPr lang="ko-KR" altLang="en-US" dirty="0"/>
            </a:p>
          </p:txBody>
        </p:sp>
        <p:cxnSp>
          <p:nvCxnSpPr>
            <p:cNvPr id="17" name="직선 화살표 연결선 16"/>
            <p:cNvCxnSpPr/>
            <p:nvPr/>
          </p:nvCxnSpPr>
          <p:spPr>
            <a:xfrm>
              <a:off x="1804552" y="1357744"/>
              <a:ext cx="214053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673925" y="111528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**</a:t>
              </a:r>
              <a:endParaRPr lang="ko-KR" altLang="en-US" dirty="0"/>
            </a:p>
          </p:txBody>
        </p:sp>
        <p:cxnSp>
          <p:nvCxnSpPr>
            <p:cNvPr id="19" name="직선 화살표 연결선 18"/>
            <p:cNvCxnSpPr/>
            <p:nvPr/>
          </p:nvCxnSpPr>
          <p:spPr>
            <a:xfrm>
              <a:off x="6075216" y="1794162"/>
              <a:ext cx="108065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화살표 연결선 19"/>
            <p:cNvCxnSpPr/>
            <p:nvPr/>
          </p:nvCxnSpPr>
          <p:spPr>
            <a:xfrm>
              <a:off x="7131629" y="1790697"/>
              <a:ext cx="108065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화살표 연결선 20"/>
            <p:cNvCxnSpPr/>
            <p:nvPr/>
          </p:nvCxnSpPr>
          <p:spPr>
            <a:xfrm>
              <a:off x="6615543" y="1991589"/>
              <a:ext cx="54032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화살표 연결선 21"/>
            <p:cNvCxnSpPr/>
            <p:nvPr/>
          </p:nvCxnSpPr>
          <p:spPr>
            <a:xfrm>
              <a:off x="7131628" y="1988124"/>
              <a:ext cx="54032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/>
            <p:cNvCxnSpPr/>
            <p:nvPr/>
          </p:nvCxnSpPr>
          <p:spPr>
            <a:xfrm>
              <a:off x="6071750" y="1988124"/>
              <a:ext cx="54032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428503" y="1575955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**</a:t>
              </a:r>
              <a:endParaRPr lang="ko-KR" alt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484916" y="157249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**</a:t>
              </a:r>
              <a:endParaRPr lang="ko-KR" alt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65263" y="1769919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**</a:t>
              </a:r>
              <a:endParaRPr lang="ko-KR" alt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91739" y="1766454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**</a:t>
              </a:r>
              <a:endParaRPr lang="ko-KR" alt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00892" y="1766454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**</a:t>
              </a:r>
              <a:endParaRPr lang="ko-KR" altLang="en-US" dirty="0"/>
            </a:p>
          </p:txBody>
        </p:sp>
        <p:cxnSp>
          <p:nvCxnSpPr>
            <p:cNvPr id="29" name="직선 화살표 연결선 28"/>
            <p:cNvCxnSpPr/>
            <p:nvPr/>
          </p:nvCxnSpPr>
          <p:spPr>
            <a:xfrm>
              <a:off x="6071750" y="1565065"/>
              <a:ext cx="1620915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684813" y="132310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**</a:t>
              </a:r>
              <a:endParaRPr lang="ko-KR" altLang="en-US" dirty="0"/>
            </a:p>
          </p:txBody>
        </p:sp>
        <p:cxnSp>
          <p:nvCxnSpPr>
            <p:cNvPr id="31" name="직선 화살표 연결선 30"/>
            <p:cNvCxnSpPr/>
            <p:nvPr/>
          </p:nvCxnSpPr>
          <p:spPr>
            <a:xfrm>
              <a:off x="6071750" y="1364670"/>
              <a:ext cx="214053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6941123" y="112221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**</a:t>
              </a:r>
              <a:endParaRPr lang="ko-KR" altLang="en-US" dirty="0"/>
            </a:p>
          </p:txBody>
        </p:sp>
      </p:grpSp>
      <p:sp>
        <p:nvSpPr>
          <p:cNvPr id="33" name="제목 1"/>
          <p:cNvSpPr txBox="1">
            <a:spLocks/>
          </p:cNvSpPr>
          <p:nvPr/>
        </p:nvSpPr>
        <p:spPr>
          <a:xfrm>
            <a:off x="0" y="0"/>
            <a:ext cx="6858016" cy="5825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Periostin induced TSLP production in airway epithelium</a:t>
            </a:r>
            <a:endParaRPr kumimoji="0" lang="ko-KR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5" name="직선 화살표 연결선 34"/>
          <p:cNvCxnSpPr/>
          <p:nvPr/>
        </p:nvCxnSpPr>
        <p:spPr>
          <a:xfrm>
            <a:off x="3203848" y="2564904"/>
            <a:ext cx="0" cy="7920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/>
          <p:nvPr/>
        </p:nvCxnSpPr>
        <p:spPr>
          <a:xfrm>
            <a:off x="3851920" y="2564904"/>
            <a:ext cx="0" cy="7920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/>
          <p:cNvCxnSpPr/>
          <p:nvPr/>
        </p:nvCxnSpPr>
        <p:spPr>
          <a:xfrm>
            <a:off x="7956376" y="2253033"/>
            <a:ext cx="0" cy="59990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/>
          <p:nvPr/>
        </p:nvCxnSpPr>
        <p:spPr>
          <a:xfrm>
            <a:off x="8604448" y="2276872"/>
            <a:ext cx="0" cy="59990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7992" y="-24"/>
            <a:ext cx="6225908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0" y="0"/>
            <a:ext cx="2428860" cy="5825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Conclusion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3600" dirty="0" smtClean="0"/>
              <a:t>Introduction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200" dirty="0"/>
              <a:t>Periostin, an extracellular protein, has emerged </a:t>
            </a:r>
            <a:r>
              <a:rPr lang="en-US" altLang="ko-KR" sz="2200" dirty="0">
                <a:solidFill>
                  <a:srgbClr val="0000FF"/>
                </a:solidFill>
              </a:rPr>
              <a:t>as a novel mediator of allergic diseases </a:t>
            </a:r>
            <a:r>
              <a:rPr lang="en-US" altLang="ko-KR" sz="2200" dirty="0"/>
              <a:t>and plays an important role in tissue remodeling. </a:t>
            </a:r>
            <a:endParaRPr lang="ko-KR" altLang="en-US" sz="2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780928"/>
            <a:ext cx="4749144" cy="395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38" y="714356"/>
            <a:ext cx="8010525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직사각형 2"/>
          <p:cNvSpPr/>
          <p:nvPr/>
        </p:nvSpPr>
        <p:spPr>
          <a:xfrm>
            <a:off x="179512" y="44624"/>
            <a:ext cx="7526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Role of periostin in the pathogenic process of subepithelial fibrosis</a:t>
            </a:r>
            <a:b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endParaRPr lang="ko-KR" altLang="en-US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2843808" y="2204864"/>
            <a:ext cx="1080120" cy="86409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/>
          <p:cNvSpPr/>
          <p:nvPr/>
        </p:nvSpPr>
        <p:spPr>
          <a:xfrm>
            <a:off x="4644008" y="2204864"/>
            <a:ext cx="1080120" cy="864096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연결선 5"/>
          <p:cNvCxnSpPr/>
          <p:nvPr/>
        </p:nvCxnSpPr>
        <p:spPr>
          <a:xfrm>
            <a:off x="1043608" y="3645024"/>
            <a:ext cx="1296144" cy="0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7092280" y="3429000"/>
            <a:ext cx="1080120" cy="0"/>
          </a:xfrm>
          <a:prstGeom prst="line">
            <a:avLst/>
          </a:prstGeom>
          <a:ln w="508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3"/>
          <p:cNvGrpSpPr/>
          <p:nvPr/>
        </p:nvGrpSpPr>
        <p:grpSpPr>
          <a:xfrm>
            <a:off x="2483768" y="3307653"/>
            <a:ext cx="3384376" cy="1926556"/>
            <a:chOff x="2483768" y="3307653"/>
            <a:chExt cx="3384376" cy="1926556"/>
          </a:xfrm>
        </p:grpSpPr>
        <p:sp>
          <p:nvSpPr>
            <p:cNvPr id="9" name="타원 8"/>
            <p:cNvSpPr/>
            <p:nvPr/>
          </p:nvSpPr>
          <p:spPr>
            <a:xfrm>
              <a:off x="2483768" y="3884727"/>
              <a:ext cx="864096" cy="674741"/>
            </a:xfrm>
            <a:prstGeom prst="ellipse">
              <a:avLst/>
            </a:prstGeom>
            <a:noFill/>
            <a:ln w="508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/>
          </p:nvSpPr>
          <p:spPr>
            <a:xfrm>
              <a:off x="3779912" y="3307653"/>
              <a:ext cx="864096" cy="674741"/>
            </a:xfrm>
            <a:prstGeom prst="ellipse">
              <a:avLst/>
            </a:prstGeom>
            <a:noFill/>
            <a:ln w="508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/>
          </p:nvSpPr>
          <p:spPr>
            <a:xfrm>
              <a:off x="4882443" y="3529771"/>
              <a:ext cx="864096" cy="674741"/>
            </a:xfrm>
            <a:prstGeom prst="ellipse">
              <a:avLst/>
            </a:prstGeom>
            <a:noFill/>
            <a:ln w="508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5004048" y="4559468"/>
              <a:ext cx="864096" cy="674741"/>
            </a:xfrm>
            <a:prstGeom prst="ellipse">
              <a:avLst/>
            </a:prstGeom>
            <a:noFill/>
            <a:ln w="508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3600" dirty="0" smtClean="0"/>
              <a:t>Introduction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200" dirty="0" smtClean="0"/>
              <a:t>Serum </a:t>
            </a:r>
            <a:r>
              <a:rPr lang="en-US" altLang="ko-KR" sz="2200" dirty="0"/>
              <a:t>periostin, as a biomarker, is </a:t>
            </a:r>
            <a:r>
              <a:rPr lang="en-US" altLang="ko-KR" sz="2200" dirty="0">
                <a:solidFill>
                  <a:srgbClr val="0000FF"/>
                </a:solidFill>
              </a:rPr>
              <a:t>elevated in severe eosinophilic asthma and aspirin-exacerbated respiratory </a:t>
            </a:r>
            <a:r>
              <a:rPr lang="en-US" altLang="ko-KR" sz="2200" dirty="0" smtClean="0">
                <a:solidFill>
                  <a:srgbClr val="0000FF"/>
                </a:solidFill>
              </a:rPr>
              <a:t>disease</a:t>
            </a:r>
            <a:r>
              <a:rPr lang="en-US" altLang="ko-KR" sz="2200" dirty="0" smtClean="0"/>
              <a:t> </a:t>
            </a:r>
            <a:r>
              <a:rPr lang="en-US" altLang="ko-KR" sz="2200" dirty="0"/>
              <a:t>and </a:t>
            </a:r>
            <a:r>
              <a:rPr lang="en-US" altLang="ko-KR" sz="2200" dirty="0" smtClean="0"/>
              <a:t>levels </a:t>
            </a:r>
            <a:r>
              <a:rPr lang="en-US" altLang="ko-KR" sz="2200" dirty="0"/>
              <a:t>can predict the development of airflow limitation in asthmatic patients on an inhaled </a:t>
            </a:r>
            <a:r>
              <a:rPr lang="en-US" altLang="ko-KR" sz="2200" dirty="0" smtClean="0"/>
              <a:t>corticosteroid </a:t>
            </a:r>
            <a:r>
              <a:rPr lang="en-US" altLang="ko-KR" sz="2200" dirty="0"/>
              <a:t>as well as responsiveness to </a:t>
            </a:r>
            <a:r>
              <a:rPr lang="en-US" altLang="ko-KR" sz="2200" dirty="0" err="1"/>
              <a:t>omalizumab</a:t>
            </a:r>
            <a:r>
              <a:rPr lang="en-US" altLang="ko-KR" sz="2200" dirty="0"/>
              <a:t> or </a:t>
            </a:r>
            <a:r>
              <a:rPr lang="en-US" altLang="ko-KR" sz="2200" dirty="0" err="1"/>
              <a:t>lebrikizumab</a:t>
            </a:r>
            <a:r>
              <a:rPr lang="en-US" altLang="ko-KR" sz="2200" dirty="0"/>
              <a:t> in uncontrolled severe allergic </a:t>
            </a:r>
            <a:r>
              <a:rPr lang="en-US" altLang="ko-KR" sz="2200" dirty="0" smtClean="0"/>
              <a:t>asthma.</a:t>
            </a:r>
            <a:endParaRPr lang="ko-KR" altLang="en-US" sz="2200" dirty="0"/>
          </a:p>
        </p:txBody>
      </p:sp>
    </p:spTree>
    <p:extLst>
      <p:ext uri="{BB962C8B-B14F-4D97-AF65-F5344CB8AC3E}">
        <p14:creationId xmlns:p14="http://schemas.microsoft.com/office/powerpoint/2010/main" val="9656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3600" dirty="0" smtClean="0"/>
              <a:t>Introduction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200" dirty="0" smtClean="0"/>
              <a:t>However, despite its clinical significance, </a:t>
            </a:r>
            <a:r>
              <a:rPr lang="en-US" altLang="ko-KR" sz="2200" dirty="0" smtClean="0">
                <a:solidFill>
                  <a:srgbClr val="0000FF"/>
                </a:solidFill>
              </a:rPr>
              <a:t>the mechanism by which periostin regulates inflammation remains poorly understood </a:t>
            </a:r>
            <a:r>
              <a:rPr lang="en-US" altLang="ko-KR" sz="2200" dirty="0" smtClean="0"/>
              <a:t>in the pathogenesis of airway inflammatory diseases. </a:t>
            </a:r>
            <a:endParaRPr lang="ko-KR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82704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3600" dirty="0" smtClean="0"/>
              <a:t>Introduction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>
                <a:solidFill>
                  <a:srgbClr val="0000FF"/>
                </a:solidFill>
              </a:rPr>
              <a:t>Chronic rhinosinusitis (CRS)</a:t>
            </a:r>
            <a:r>
              <a:rPr lang="en-US" altLang="ko-KR" sz="2000" dirty="0"/>
              <a:t> is one of the most common chronic rhinologic diseases and can significantly reduce the quality of life of affected subjects. </a:t>
            </a:r>
            <a:r>
              <a:rPr lang="en-US" altLang="ko-KR" sz="2000" dirty="0">
                <a:solidFill>
                  <a:srgbClr val="0000FF"/>
                </a:solidFill>
              </a:rPr>
              <a:t>Increased periostin production </a:t>
            </a:r>
            <a:r>
              <a:rPr lang="en-US" altLang="ko-KR" sz="2000" dirty="0"/>
              <a:t>in sinonasal tissues occurs in subjects with CRS, particularly those with nasal polyps (NP) and allergic fungal sinusitis. </a:t>
            </a:r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6" r="10284"/>
          <a:stretch/>
        </p:blipFill>
        <p:spPr>
          <a:xfrm>
            <a:off x="4620267" y="4149081"/>
            <a:ext cx="3177101" cy="2458980"/>
          </a:xfrm>
          <a:prstGeom prst="rect">
            <a:avLst/>
          </a:prstGeom>
        </p:spPr>
      </p:pic>
      <p:pic>
        <p:nvPicPr>
          <p:cNvPr id="8" name="내용 개체 틀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3"/>
          <a:stretch/>
        </p:blipFill>
        <p:spPr>
          <a:xfrm>
            <a:off x="1619672" y="4149080"/>
            <a:ext cx="2629426" cy="245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1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3600" dirty="0" smtClean="0"/>
              <a:t>Introduction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200" dirty="0" smtClean="0"/>
              <a:t>Periostin </a:t>
            </a:r>
            <a:r>
              <a:rPr lang="en-US" altLang="ko-KR" sz="2200" dirty="0"/>
              <a:t>expression is also associated with </a:t>
            </a:r>
            <a:r>
              <a:rPr lang="en-US" altLang="ko-KR" sz="2200" dirty="0">
                <a:solidFill>
                  <a:srgbClr val="0000FF"/>
                </a:solidFill>
              </a:rPr>
              <a:t>CRS tissue eosinophil and disease </a:t>
            </a:r>
            <a:r>
              <a:rPr lang="en-US" altLang="ko-KR" sz="2200" dirty="0" smtClean="0">
                <a:solidFill>
                  <a:srgbClr val="0000FF"/>
                </a:solidFill>
              </a:rPr>
              <a:t>severity</a:t>
            </a:r>
            <a:r>
              <a:rPr lang="en-US" altLang="ko-KR" sz="2200" dirty="0" smtClean="0"/>
              <a:t>. </a:t>
            </a:r>
            <a:r>
              <a:rPr lang="en-US" altLang="ko-KR" sz="2200" dirty="0"/>
              <a:t>However, it is still unclear how periostin contributes to the pathophysiology of CRS with nasal polyps (CRSwNP). </a:t>
            </a:r>
            <a:endParaRPr lang="en-US" altLang="ko-KR" sz="2200" dirty="0" smtClean="0"/>
          </a:p>
          <a:p>
            <a:endParaRPr lang="en-US" altLang="ko-KR" sz="2200" dirty="0"/>
          </a:p>
          <a:p>
            <a:r>
              <a:rPr lang="en-US" altLang="ko-KR" sz="2200" dirty="0" smtClean="0"/>
              <a:t>Therefore, </a:t>
            </a:r>
            <a:r>
              <a:rPr lang="en-US" altLang="ko-KR" sz="2200" b="1" dirty="0" smtClean="0">
                <a:solidFill>
                  <a:srgbClr val="C00000"/>
                </a:solidFill>
              </a:rPr>
              <a:t>the expression, cellular origin and function of periostin in NP tissues </a:t>
            </a:r>
            <a:r>
              <a:rPr lang="en-US" altLang="ko-KR" sz="2200" dirty="0" smtClean="0"/>
              <a:t>were investigated according to various subtypes of CRSwNP. </a:t>
            </a:r>
            <a:endParaRPr lang="ko-KR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43018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/>
              <a:t>Method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200" dirty="0" smtClean="0"/>
              <a:t>Group</a:t>
            </a:r>
          </a:p>
          <a:p>
            <a:pPr lvl="1"/>
            <a:r>
              <a:rPr lang="en-US" sz="2200" b="1" dirty="0" smtClean="0">
                <a:solidFill>
                  <a:srgbClr val="0000FF"/>
                </a:solidFill>
              </a:rPr>
              <a:t>Control-</a:t>
            </a:r>
            <a:r>
              <a:rPr lang="en-US" altLang="ko-KR" sz="2200" b="1" dirty="0">
                <a:solidFill>
                  <a:srgbClr val="0000FF"/>
                </a:solidFill>
              </a:rPr>
              <a:t> Uncinate process (UP</a:t>
            </a:r>
            <a:r>
              <a:rPr lang="en-US" altLang="ko-KR" sz="2200" b="1" dirty="0" smtClean="0">
                <a:solidFill>
                  <a:srgbClr val="0000FF"/>
                </a:solidFill>
              </a:rPr>
              <a:t>) :</a:t>
            </a:r>
            <a:r>
              <a:rPr lang="en-US" sz="2200" b="1" dirty="0" smtClean="0">
                <a:solidFill>
                  <a:srgbClr val="0000FF"/>
                </a:solidFill>
              </a:rPr>
              <a:t> 22 </a:t>
            </a:r>
          </a:p>
          <a:p>
            <a:pPr lvl="1"/>
            <a:r>
              <a:rPr lang="en-US" sz="2200" b="1" dirty="0" smtClean="0">
                <a:solidFill>
                  <a:srgbClr val="0000FF"/>
                </a:solidFill>
              </a:rPr>
              <a:t>CRS without NP (CRSsNP)-Uncinate process (UP) : 62 </a:t>
            </a:r>
          </a:p>
          <a:p>
            <a:pPr lvl="1"/>
            <a:r>
              <a:rPr lang="en-US" sz="2200" b="1" dirty="0" smtClean="0">
                <a:solidFill>
                  <a:srgbClr val="0000FF"/>
                </a:solidFill>
              </a:rPr>
              <a:t>CRS with NP (CRSwNP)-Uncinate process (UP) : 68 </a:t>
            </a:r>
          </a:p>
          <a:p>
            <a:pPr lvl="1"/>
            <a:r>
              <a:rPr lang="en-US" sz="2200" b="1" dirty="0" smtClean="0">
                <a:solidFill>
                  <a:srgbClr val="0000FF"/>
                </a:solidFill>
              </a:rPr>
              <a:t>Nasal polyp (NP) : 34</a:t>
            </a:r>
          </a:p>
          <a:p>
            <a:endParaRPr lang="en-US" sz="2200" dirty="0" smtClean="0"/>
          </a:p>
          <a:p>
            <a:r>
              <a:rPr lang="en-US" sz="2200" dirty="0" smtClean="0"/>
              <a:t>IHC, double IHC, </a:t>
            </a:r>
            <a:r>
              <a:rPr lang="en-US" sz="2200" dirty="0" err="1" smtClean="0"/>
              <a:t>qRT</a:t>
            </a:r>
            <a:r>
              <a:rPr lang="en-US" sz="2200" dirty="0" smtClean="0"/>
              <a:t>-PCR, ELISA, </a:t>
            </a:r>
            <a:r>
              <a:rPr lang="en-US" altLang="ko-KR" sz="2200" dirty="0" smtClean="0"/>
              <a:t>Confocal analysis</a:t>
            </a:r>
          </a:p>
          <a:p>
            <a:endParaRPr lang="en-US" sz="2200" dirty="0" smtClean="0"/>
          </a:p>
          <a:p>
            <a:r>
              <a:rPr lang="en-US" sz="2200" dirty="0" smtClean="0"/>
              <a:t>In vitro assay</a:t>
            </a:r>
          </a:p>
          <a:p>
            <a:pPr lvl="1"/>
            <a:r>
              <a:rPr lang="en-US" sz="2200" dirty="0" smtClean="0"/>
              <a:t>Mast cell culture, </a:t>
            </a:r>
            <a:r>
              <a:rPr lang="en-US" sz="2200" dirty="0" err="1" smtClean="0"/>
              <a:t>hBronchial</a:t>
            </a:r>
            <a:r>
              <a:rPr lang="en-US" sz="2200" dirty="0" smtClean="0"/>
              <a:t> epithelial cell culture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73863"/>
            <a:ext cx="9144000" cy="452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7886720" y="0"/>
            <a:ext cx="1257280" cy="5825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Result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0" y="0"/>
            <a:ext cx="6215074" cy="58259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Expression of </a:t>
            </a:r>
            <a:r>
              <a:rPr kumimoji="0" lang="en-US" altLang="ko-KR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periostin</a:t>
            </a:r>
            <a:endParaRPr kumimoji="0" lang="ko-KR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619672" y="1484784"/>
            <a:ext cx="432048" cy="263038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716016" y="1484784"/>
            <a:ext cx="432048" cy="263038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267744" y="1484784"/>
            <a:ext cx="360040" cy="26303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5436096" y="1484784"/>
            <a:ext cx="360040" cy="26303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433</Words>
  <Application>Microsoft Office PowerPoint</Application>
  <PresentationFormat>On-screen Show (4:3)</PresentationFormat>
  <Paragraphs>75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테마</vt:lpstr>
      <vt:lpstr>Cross-Talk between Human Mast Cells and Epithelial Cells by IgE-mediated Periostin Production  in Eosinophilic Nasal Polyps</vt:lpstr>
      <vt:lpstr>Introduction</vt:lpstr>
      <vt:lpstr>PowerPoint Presentation</vt:lpstr>
      <vt:lpstr>Introduction</vt:lpstr>
      <vt:lpstr>Introduction</vt:lpstr>
      <vt:lpstr>Introduction</vt:lpstr>
      <vt:lpstr>Introduction</vt:lpstr>
      <vt:lpstr>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Cross-Talk between Human Mast Cells and Epithelial Cells by IgE-mediated Periostin Production  in Eosinophilic Nasal Polyps</dc:title>
  <dc:creator>김예성</dc:creator>
  <cp:lastModifiedBy>Nivedita samalla</cp:lastModifiedBy>
  <cp:revision>50</cp:revision>
  <dcterms:created xsi:type="dcterms:W3CDTF">2016-04-18T06:05:47Z</dcterms:created>
  <dcterms:modified xsi:type="dcterms:W3CDTF">2017-07-04T08:16:38Z</dcterms:modified>
</cp:coreProperties>
</file>