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79" r:id="rId4"/>
    <p:sldId id="281" r:id="rId5"/>
    <p:sldId id="278" r:id="rId6"/>
    <p:sldId id="257" r:id="rId7"/>
    <p:sldId id="258" r:id="rId8"/>
    <p:sldId id="259" r:id="rId9"/>
    <p:sldId id="272" r:id="rId10"/>
    <p:sldId id="275" r:id="rId11"/>
    <p:sldId id="276" r:id="rId12"/>
    <p:sldId id="261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2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novo\Documents\Guin&#233;e%20Ebola\DC%20Conakry\conakry_graphes_cas_dc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ocuments\Guin&#233;e%20Ebola\DC%20Conakry\DC_Conakry_janvier2015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lenovo\Documents\Guin&#233;e%20Ebola\DC%20Conakry\DC_Conakry_janvier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enovo\Documents\Guin&#233;e%20Ebola\DC%20Conakry\DC_Conakry_janvier201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lenovo\Documents\Guin&#233;e%20Ebola\DC%20Conakry\DC_Conakry_janvier2015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lenovo\Documents\Guin&#233;e%20Ebola\DC%20Conakry\DC_Conakry_janvier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ocuments\Guin&#233;e%20Ebola\DC%20Conakry\DC_Conakry_janvier2015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lenovo\Documents\Guin&#233;e%20Ebola\DC%20Conakry\DC_Conakry_janvier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ocuments\Guin&#233;e%20Ebola\DC%20Conakry\DC_Conakry_janvier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ocuments\Guin&#233;e%20Ebola\DC%20Conakry\DC_Conakry_janvier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ocuments\Guin&#233;e%20Ebola\DC%20Conakry\DC_Conakry_janvier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4.6179921807629851E-2"/>
          <c:y val="6.7241184671237242E-2"/>
          <c:w val="0.90328904325121007"/>
          <c:h val="0.85413884399821205"/>
        </c:manualLayout>
      </c:layout>
      <c:barChart>
        <c:barDir val="col"/>
        <c:grouping val="clustered"/>
        <c:ser>
          <c:idx val="1"/>
          <c:order val="1"/>
          <c:tx>
            <c:strRef>
              <c:f>Feuil1!$C$1</c:f>
              <c:strCache>
                <c:ptCount val="1"/>
                <c:pt idx="0">
                  <c:v>Deces au cte positive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strRef>
              <c:f>Feuil1!$A$2:$A$15</c:f>
              <c:strCache>
                <c:ptCount val="14"/>
                <c:pt idx="0">
                  <c:v>wk46</c:v>
                </c:pt>
                <c:pt idx="1">
                  <c:v>wk47</c:v>
                </c:pt>
                <c:pt idx="2">
                  <c:v>wk48</c:v>
                </c:pt>
                <c:pt idx="3">
                  <c:v>wk49</c:v>
                </c:pt>
                <c:pt idx="4">
                  <c:v>wk50</c:v>
                </c:pt>
                <c:pt idx="5">
                  <c:v>wk51</c:v>
                </c:pt>
                <c:pt idx="6">
                  <c:v>wk52</c:v>
                </c:pt>
                <c:pt idx="7">
                  <c:v>wk1</c:v>
                </c:pt>
                <c:pt idx="8">
                  <c:v>wk2</c:v>
                </c:pt>
                <c:pt idx="9">
                  <c:v>wk3</c:v>
                </c:pt>
                <c:pt idx="10">
                  <c:v>wk4</c:v>
                </c:pt>
                <c:pt idx="11">
                  <c:v>wk5</c:v>
                </c:pt>
                <c:pt idx="12">
                  <c:v>wk6</c:v>
                </c:pt>
                <c:pt idx="13">
                  <c:v>wk7</c:v>
                </c:pt>
              </c:strCache>
            </c:strRef>
          </c:cat>
          <c:val>
            <c:numRef>
              <c:f>Feuil1!$C$2:$C$15</c:f>
              <c:numCache>
                <c:formatCode>General</c:formatCode>
                <c:ptCount val="1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8</c:v>
                </c:pt>
                <c:pt idx="7">
                  <c:v>11</c:v>
                </c:pt>
                <c:pt idx="8">
                  <c:v>8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Deces communautaire positive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Feuil1!$A$2:$A$15</c:f>
              <c:strCache>
                <c:ptCount val="14"/>
                <c:pt idx="0">
                  <c:v>wk46</c:v>
                </c:pt>
                <c:pt idx="1">
                  <c:v>wk47</c:v>
                </c:pt>
                <c:pt idx="2">
                  <c:v>wk48</c:v>
                </c:pt>
                <c:pt idx="3">
                  <c:v>wk49</c:v>
                </c:pt>
                <c:pt idx="4">
                  <c:v>wk50</c:v>
                </c:pt>
                <c:pt idx="5">
                  <c:v>wk51</c:v>
                </c:pt>
                <c:pt idx="6">
                  <c:v>wk52</c:v>
                </c:pt>
                <c:pt idx="7">
                  <c:v>wk1</c:v>
                </c:pt>
                <c:pt idx="8">
                  <c:v>wk2</c:v>
                </c:pt>
                <c:pt idx="9">
                  <c:v>wk3</c:v>
                </c:pt>
                <c:pt idx="10">
                  <c:v>wk4</c:v>
                </c:pt>
                <c:pt idx="11">
                  <c:v>wk5</c:v>
                </c:pt>
                <c:pt idx="12">
                  <c:v>wk6</c:v>
                </c:pt>
                <c:pt idx="13">
                  <c:v>wk7</c:v>
                </c:pt>
              </c:strCache>
            </c:strRef>
          </c:cat>
          <c:val>
            <c:numRef>
              <c:f>Feuil1!$D$2:$D$15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5</c:v>
                </c:pt>
                <c:pt idx="11">
                  <c:v>4</c:v>
                </c:pt>
                <c:pt idx="12">
                  <c:v>6</c:v>
                </c:pt>
                <c:pt idx="13">
                  <c:v>2</c:v>
                </c:pt>
              </c:numCache>
            </c:numRef>
          </c:val>
        </c:ser>
        <c:axId val="51800320"/>
        <c:axId val="51826688"/>
      </c:barChart>
      <c:scatterChart>
        <c:scatterStyle val="smoothMarker"/>
        <c:ser>
          <c:idx val="0"/>
          <c:order val="0"/>
          <c:tx>
            <c:strRef>
              <c:f>Feuil1!$B$1</c:f>
              <c:strCache>
                <c:ptCount val="1"/>
                <c:pt idx="0">
                  <c:v>Total Cas confirmes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xVal>
            <c:strRef>
              <c:f>Feuil1!$A$2:$A$15</c:f>
              <c:strCache>
                <c:ptCount val="14"/>
                <c:pt idx="0">
                  <c:v>wk46</c:v>
                </c:pt>
                <c:pt idx="1">
                  <c:v>wk47</c:v>
                </c:pt>
                <c:pt idx="2">
                  <c:v>wk48</c:v>
                </c:pt>
                <c:pt idx="3">
                  <c:v>wk49</c:v>
                </c:pt>
                <c:pt idx="4">
                  <c:v>wk50</c:v>
                </c:pt>
                <c:pt idx="5">
                  <c:v>wk51</c:v>
                </c:pt>
                <c:pt idx="6">
                  <c:v>wk52</c:v>
                </c:pt>
                <c:pt idx="7">
                  <c:v>wk1</c:v>
                </c:pt>
                <c:pt idx="8">
                  <c:v>wk2</c:v>
                </c:pt>
                <c:pt idx="9">
                  <c:v>wk3</c:v>
                </c:pt>
                <c:pt idx="10">
                  <c:v>wk4</c:v>
                </c:pt>
                <c:pt idx="11">
                  <c:v>wk5</c:v>
                </c:pt>
                <c:pt idx="12">
                  <c:v>wk6</c:v>
                </c:pt>
                <c:pt idx="13">
                  <c:v>wk7</c:v>
                </c:pt>
              </c:strCache>
            </c:strRef>
          </c:xVal>
          <c:yVal>
            <c:numRef>
              <c:f>Feuil1!$B$2:$B$15</c:f>
              <c:numCache>
                <c:formatCode>General</c:formatCode>
                <c:ptCount val="14"/>
                <c:pt idx="0">
                  <c:v>2</c:v>
                </c:pt>
                <c:pt idx="1">
                  <c:v>8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18</c:v>
                </c:pt>
                <c:pt idx="6">
                  <c:v>23</c:v>
                </c:pt>
                <c:pt idx="7">
                  <c:v>24</c:v>
                </c:pt>
                <c:pt idx="8">
                  <c:v>9</c:v>
                </c:pt>
                <c:pt idx="9">
                  <c:v>4</c:v>
                </c:pt>
                <c:pt idx="10">
                  <c:v>6</c:v>
                </c:pt>
                <c:pt idx="11">
                  <c:v>5</c:v>
                </c:pt>
                <c:pt idx="12">
                  <c:v>21</c:v>
                </c:pt>
                <c:pt idx="13">
                  <c:v>9</c:v>
                </c:pt>
              </c:numCache>
            </c:numRef>
          </c:yVal>
          <c:smooth val="1"/>
        </c:ser>
        <c:axId val="51829760"/>
        <c:axId val="51828224"/>
      </c:scatterChart>
      <c:catAx>
        <c:axId val="51800320"/>
        <c:scaling>
          <c:orientation val="minMax"/>
        </c:scaling>
        <c:axPos val="b"/>
        <c:tickLblPos val="nextTo"/>
        <c:crossAx val="51826688"/>
        <c:crosses val="autoZero"/>
        <c:auto val="1"/>
        <c:lblAlgn val="ctr"/>
        <c:lblOffset val="100"/>
      </c:catAx>
      <c:valAx>
        <c:axId val="51826688"/>
        <c:scaling>
          <c:orientation val="minMax"/>
          <c:max val="30"/>
        </c:scaling>
        <c:axPos val="l"/>
        <c:majorGridlines/>
        <c:numFmt formatCode="General" sourceLinked="1"/>
        <c:tickLblPos val="nextTo"/>
        <c:crossAx val="51800320"/>
        <c:crosses val="autoZero"/>
        <c:crossBetween val="between"/>
      </c:valAx>
      <c:valAx>
        <c:axId val="51828224"/>
        <c:scaling>
          <c:orientation val="minMax"/>
        </c:scaling>
        <c:axPos val="r"/>
        <c:numFmt formatCode="General" sourceLinked="1"/>
        <c:tickLblPos val="nextTo"/>
        <c:crossAx val="51829760"/>
        <c:crosses val="max"/>
        <c:crossBetween val="midCat"/>
      </c:valAx>
      <c:valAx>
        <c:axId val="51829760"/>
        <c:scaling>
          <c:orientation val="minMax"/>
        </c:scaling>
        <c:axPos val="t"/>
        <c:tickLblPos val="nextTo"/>
        <c:crossAx val="51828224"/>
        <c:crosses val="max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5.7516889657762915E-2"/>
          <c:y val="8.0357334848099399E-2"/>
          <c:w val="0.3544674930298754"/>
          <c:h val="0.21197801498758204"/>
        </c:manualLayout>
      </c:layout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0"/>
  <c:pivotSource>
    <c:name>[DC_Conakry_janvier2015.xlsx]Feuil1!Tableau croisé dynamique13</c:name>
    <c:fmtId val="28"/>
  </c:pivotSource>
  <c:chart>
    <c:title>
      <c:tx>
        <c:rich>
          <a:bodyPr/>
          <a:lstStyle/>
          <a:p>
            <a:pPr>
              <a:defRPr sz="1600"/>
            </a:pPr>
            <a:r>
              <a:rPr lang="en-US" sz="1600" baseline="0" dirty="0" smtClean="0"/>
              <a:t>Geographic origin of the transmission chain</a:t>
            </a:r>
            <a:endParaRPr lang="en-US" sz="1600" baseline="0" dirty="0"/>
          </a:p>
        </c:rich>
      </c:tx>
      <c:layout>
        <c:manualLayout>
          <c:xMode val="edge"/>
          <c:yMode val="edge"/>
          <c:x val="0.20150699912510944"/>
          <c:y val="8.2312627588218112E-2"/>
        </c:manualLayout>
      </c:layout>
    </c:title>
    <c:pivotFmts>
      <c:pivotFmt>
        <c:idx val="0"/>
        <c:dLbl>
          <c:idx val="0"/>
          <c:dLblPos val="ctr"/>
          <c:showCatName val="1"/>
          <c:separator>
</c:separator>
        </c:dLbl>
      </c:pivotFmt>
      <c:pivotFmt>
        <c:idx val="1"/>
        <c:dLbl>
          <c:idx val="0"/>
          <c:dLblPos val="ctr"/>
          <c:showCatName val="1"/>
          <c:showPercent val="1"/>
          <c:separator>
</c:separator>
        </c:dLbl>
      </c:pivotFmt>
      <c:pivotFmt>
        <c:idx val="2"/>
        <c:dLbl>
          <c:idx val="0"/>
          <c:dLblPos val="ctr"/>
          <c:showCatName val="1"/>
          <c:showPercent val="1"/>
          <c:separator>
</c:separator>
        </c:dLbl>
      </c:pivotFmt>
      <c:pivotFmt>
        <c:idx val="3"/>
        <c:dLbl>
          <c:idx val="0"/>
          <c:dLblPos val="ctr"/>
          <c:showCatName val="1"/>
          <c:showPercent val="1"/>
          <c:separator>
</c:separator>
        </c:dLbl>
      </c:pivotFmt>
      <c:pivotFmt>
        <c:idx val="4"/>
        <c:dLbl>
          <c:idx val="0"/>
          <c:dLblPos val="ctr"/>
          <c:showCatName val="1"/>
          <c:showPercent val="1"/>
          <c:separator>
</c:separator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CatName val="1"/>
          <c:separator>
</c:separator>
        </c:dLbl>
      </c:pivotFmt>
      <c:pivotFmt>
        <c:idx val="6"/>
        <c:dLbl>
          <c:idx val="0"/>
          <c:layout>
            <c:manualLayout>
              <c:x val="-8.4867016622922148E-2"/>
              <c:y val="-0.11989173228346461"/>
            </c:manualLayout>
          </c:layout>
          <c:dLblPos val="bestFit"/>
          <c:showCatName val="1"/>
          <c:showPercent val="1"/>
          <c:separator>
</c:separator>
        </c:dLbl>
      </c:pivotFmt>
      <c:pivotFmt>
        <c:idx val="7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8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9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CatName val="1"/>
          <c:separator>
</c:separator>
        </c:dLbl>
      </c:pivotFmt>
      <c:pivotFmt>
        <c:idx val="11"/>
        <c:dLbl>
          <c:idx val="0"/>
          <c:layout>
            <c:manualLayout>
              <c:x val="-8.4867016622922148E-2"/>
              <c:y val="-0.11989173228346461"/>
            </c:manualLayout>
          </c:layout>
          <c:dLblPos val="bestFit"/>
          <c:showCatName val="1"/>
          <c:showPercent val="1"/>
          <c:separator>
</c:separator>
        </c:dLbl>
      </c:pivotFmt>
      <c:pivotFmt>
        <c:idx val="12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3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4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CatName val="1"/>
          <c:separator>
</c:separator>
        </c:dLbl>
      </c:pivotFmt>
      <c:pivotFmt>
        <c:idx val="16"/>
        <c:dLbl>
          <c:idx val="0"/>
          <c:layout>
            <c:manualLayout>
              <c:x val="-8.4867016622922148E-2"/>
              <c:y val="-0.11989173228346461"/>
            </c:manualLayout>
          </c:layout>
          <c:dLblPos val="bestFit"/>
          <c:showCatName val="1"/>
          <c:showPercent val="1"/>
          <c:separator>
</c:separator>
        </c:dLbl>
      </c:pivotFmt>
      <c:pivotFmt>
        <c:idx val="17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8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9"/>
        <c:dLbl>
          <c:idx val="0"/>
          <c:dLblPos val="ctr"/>
          <c:showVal val="1"/>
          <c:showCatName val="1"/>
          <c:showPercent val="1"/>
          <c:separator>
</c:separator>
        </c:dLbl>
      </c:pivotFmt>
    </c:pivotFmts>
    <c:plotArea>
      <c:layout/>
      <c:ofPieChart>
        <c:ofPieType val="bar"/>
        <c:varyColors val="1"/>
        <c:ser>
          <c:idx val="0"/>
          <c:order val="0"/>
          <c:tx>
            <c:strRef>
              <c:f>Feuil1!$E$48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-8.4867016622922148E-2"/>
                  <c:y val="-0.11989173228346461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??</a:t>
                    </a:r>
                    <a:r>
                      <a:rPr lang="en-US" dirty="0"/>
                      <a:t>
6
22%</a:t>
                    </a:r>
                  </a:p>
                </c:rich>
              </c:tx>
              <c:dLblPos val="ctr"/>
              <c:showVal val="1"/>
              <c:showCatName val="1"/>
              <c:showPercent val="1"/>
              <c:separator>
</c:separator>
            </c:dLbl>
            <c:dLbl>
              <c:idx val="2"/>
              <c:dLblPos val="ctr"/>
              <c:showVal val="1"/>
              <c:showCatName val="1"/>
              <c:showPercent val="1"/>
              <c:separator>
</c:separator>
            </c:dLbl>
            <c:dLbl>
              <c:idx val="3"/>
              <c:dLblPos val="ctr"/>
              <c:showVal val="1"/>
              <c:showCatName val="1"/>
              <c:showPercent val="1"/>
              <c:separator>
</c:separator>
            </c:dLbl>
            <c:dLbl>
              <c:idx val="9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/>
                      <a:t>Others</a:t>
                    </a:r>
                    <a:r>
                      <a:rPr lang="en-US" dirty="0"/>
                      <a:t>
8
30%</a:t>
                    </a:r>
                  </a:p>
                </c:rich>
              </c:tx>
              <c:spPr/>
              <c:dLblPos val="ctr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CatName val="1"/>
            <c:separator>
</c:separator>
            <c:showLeaderLines val="1"/>
          </c:dLbls>
          <c:cat>
            <c:strRef>
              <c:f>Feuil1!$D$49:$D$58</c:f>
              <c:strCache>
                <c:ptCount val="9"/>
                <c:pt idx="0">
                  <c:v>Conakry</c:v>
                </c:pt>
                <c:pt idx="1">
                  <c:v>(vide)</c:v>
                </c:pt>
                <c:pt idx="2">
                  <c:v>Forecariah</c:v>
                </c:pt>
                <c:pt idx="3">
                  <c:v>Coyah</c:v>
                </c:pt>
                <c:pt idx="4">
                  <c:v>Boffa</c:v>
                </c:pt>
                <c:pt idx="5">
                  <c:v>Dubreka</c:v>
                </c:pt>
                <c:pt idx="6">
                  <c:v>Kankan</c:v>
                </c:pt>
                <c:pt idx="7">
                  <c:v>Kindia</c:v>
                </c:pt>
                <c:pt idx="8">
                  <c:v>Sierra Leone</c:v>
                </c:pt>
              </c:strCache>
            </c:strRef>
          </c:cat>
          <c:val>
            <c:numRef>
              <c:f>Feuil1!$E$49:$E$58</c:f>
              <c:numCache>
                <c:formatCode>General</c:formatCode>
                <c:ptCount val="9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gapWidth val="100"/>
        <c:splitType val="pos"/>
        <c:splitPos val="5"/>
        <c:secondPieSize val="75"/>
        <c:serLines/>
      </c:ofPieChart>
    </c:plotArea>
    <c:plotVisOnly val="1"/>
    <c:dispBlanksAs val="zero"/>
  </c:chart>
  <c:externalData r:id="rId1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pivotSource>
    <c:name>[DC_Conakry_janvier2015.xlsx]Feuil1!Tableau croisé dynamique16</c:name>
    <c:fmtId val="5"/>
  </c:pivotSource>
  <c:chart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showVal val="1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showVal val="1"/>
        </c:dLbl>
      </c:pivotFmt>
      <c:pivotFmt>
        <c:idx val="5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showVal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showVal val="1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showVal val="1"/>
        </c:dLbl>
      </c:pivotFmt>
      <c:pivotFmt>
        <c:idx val="8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showVal val="1"/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showVal val="1"/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showVal val="1"/>
        </c:dLbl>
      </c:pivotFmt>
      <c:pivotFmt>
        <c:idx val="11"/>
        <c:spPr>
          <a:solidFill>
            <a:srgbClr val="C0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showVal val="1"/>
        </c:dLbl>
      </c:pivotFmt>
    </c:pivotFmts>
    <c:plotArea>
      <c:layout>
        <c:manualLayout>
          <c:layoutTarget val="inner"/>
          <c:xMode val="edge"/>
          <c:yMode val="edge"/>
          <c:x val="5.5069349724193965E-2"/>
          <c:y val="4.4503262263788874E-2"/>
          <c:w val="0.93121250416620327"/>
          <c:h val="0.8887704825250029"/>
        </c:manualLayout>
      </c:layout>
      <c:barChart>
        <c:barDir val="col"/>
        <c:grouping val="stacked"/>
        <c:ser>
          <c:idx val="0"/>
          <c:order val="0"/>
          <c:tx>
            <c:strRef>
              <c:f>Feuil1!$B$59:$B$60</c:f>
              <c:strCache>
                <c:ptCount val="1"/>
                <c:pt idx="0">
                  <c:v>Coopération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Feuil1!$A$61:$A$66</c:f>
              <c:strCache>
                <c:ptCount val="5"/>
                <c:pt idx="0">
                  <c:v>Kaloum</c:v>
                </c:pt>
                <c:pt idx="1">
                  <c:v>Matoto</c:v>
                </c:pt>
                <c:pt idx="2">
                  <c:v>Dixinn</c:v>
                </c:pt>
                <c:pt idx="3">
                  <c:v>Matam</c:v>
                </c:pt>
                <c:pt idx="4">
                  <c:v>Ratoma</c:v>
                </c:pt>
              </c:strCache>
            </c:strRef>
          </c:cat>
          <c:val>
            <c:numRef>
              <c:f>Feuil1!$B$61:$B$66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Feuil1!$C$59:$C$60</c:f>
              <c:strCache>
                <c:ptCount val="1"/>
                <c:pt idx="0">
                  <c:v>Réticence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Feuil1!$A$61:$A$66</c:f>
              <c:strCache>
                <c:ptCount val="5"/>
                <c:pt idx="0">
                  <c:v>Kaloum</c:v>
                </c:pt>
                <c:pt idx="1">
                  <c:v>Matoto</c:v>
                </c:pt>
                <c:pt idx="2">
                  <c:v>Dixinn</c:v>
                </c:pt>
                <c:pt idx="3">
                  <c:v>Matam</c:v>
                </c:pt>
                <c:pt idx="4">
                  <c:v>Ratoma</c:v>
                </c:pt>
              </c:strCache>
            </c:strRef>
          </c:cat>
          <c:val>
            <c:numRef>
              <c:f>Feuil1!$C$61:$C$66</c:f>
              <c:numCache>
                <c:formatCode>General</c:formatCode>
                <c:ptCount val="5"/>
                <c:pt idx="1">
                  <c:v>4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Feuil1!$D$59:$D$60</c:f>
              <c:strCache>
                <c:ptCount val="1"/>
                <c:pt idx="0">
                  <c:v>Hostilité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Feuil1!$A$61:$A$66</c:f>
              <c:strCache>
                <c:ptCount val="5"/>
                <c:pt idx="0">
                  <c:v>Kaloum</c:v>
                </c:pt>
                <c:pt idx="1">
                  <c:v>Matoto</c:v>
                </c:pt>
                <c:pt idx="2">
                  <c:v>Dixinn</c:v>
                </c:pt>
                <c:pt idx="3">
                  <c:v>Matam</c:v>
                </c:pt>
                <c:pt idx="4">
                  <c:v>Ratoma</c:v>
                </c:pt>
              </c:strCache>
            </c:strRef>
          </c:cat>
          <c:val>
            <c:numRef>
              <c:f>Feuil1!$D$61:$D$66</c:f>
              <c:numCache>
                <c:formatCode>General</c:formatCode>
                <c:ptCount val="5"/>
                <c:pt idx="1">
                  <c:v>5</c:v>
                </c:pt>
                <c:pt idx="3">
                  <c:v>1</c:v>
                </c:pt>
              </c:numCache>
            </c:numRef>
          </c:val>
        </c:ser>
        <c:overlap val="100"/>
        <c:axId val="54403840"/>
        <c:axId val="54405376"/>
      </c:barChart>
      <c:catAx>
        <c:axId val="54403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54405376"/>
        <c:crosses val="autoZero"/>
        <c:auto val="1"/>
        <c:lblAlgn val="ctr"/>
        <c:lblOffset val="100"/>
      </c:catAx>
      <c:valAx>
        <c:axId val="54405376"/>
        <c:scaling>
          <c:orientation val="minMax"/>
        </c:scaling>
        <c:axPos val="l"/>
        <c:majorGridlines/>
        <c:numFmt formatCode="General" sourceLinked="1"/>
        <c:tickLblPos val="nextTo"/>
        <c:crossAx val="5440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648294098513758"/>
          <c:y val="0.13874594741998375"/>
          <c:w val="0.24597212151866171"/>
          <c:h val="0.3256768818616117"/>
        </c:manualLayout>
      </c:layout>
      <c:spPr>
        <a:solidFill>
          <a:schemeClr val="bg1"/>
        </a:solidFill>
      </c:spPr>
      <c:txPr>
        <a:bodyPr/>
        <a:lstStyle/>
        <a:p>
          <a:pPr>
            <a:defRPr sz="1400" baseline="0">
              <a:solidFill>
                <a:schemeClr val="bg1"/>
              </a:solidFill>
            </a:defRPr>
          </a:pPr>
          <a:endParaRPr lang="fr-FR"/>
        </a:p>
      </c:txPr>
    </c:legend>
    <c:plotVisOnly val="1"/>
    <c:dispBlanksAs val="gap"/>
  </c:chart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pivotSource>
    <c:name>[DC_Conakry_janvier2015.xlsx]Graphiques!Tableau croisé dynamique31</c:name>
    <c:fmtId val="12"/>
  </c:pivotSource>
  <c:chart>
    <c:title>
      <c:tx>
        <c:rich>
          <a:bodyPr/>
          <a:lstStyle/>
          <a:p>
            <a:pPr>
              <a:defRPr/>
            </a:pPr>
            <a:r>
              <a:rPr lang="fr-FR" dirty="0" err="1" smtClean="0"/>
              <a:t>Death</a:t>
            </a:r>
            <a:r>
              <a:rPr lang="fr-FR" baseline="0" dirty="0" smtClean="0"/>
              <a:t> classification</a:t>
            </a:r>
            <a:endParaRPr lang="fr-FR" dirty="0"/>
          </a:p>
        </c:rich>
      </c:tx>
      <c:layout>
        <c:manualLayout>
          <c:xMode val="edge"/>
          <c:yMode val="edge"/>
          <c:x val="0.26537005147576198"/>
          <c:y val="0"/>
        </c:manualLayout>
      </c:layout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"/>
        <c:dLbl>
          <c:idx val="0"/>
          <c:layout>
            <c:manualLayout>
              <c:x val="0"/>
              <c:y val="7.8285578885972568E-2"/>
            </c:manualLayout>
          </c:layout>
          <c:dLblPos val="outEnd"/>
          <c:showVal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3"/>
        <c:dLbl>
          <c:idx val="0"/>
          <c:layout>
            <c:manualLayout>
              <c:x val="0"/>
              <c:y val="7.8285578885972568E-2"/>
            </c:manualLayout>
          </c:layout>
          <c:dLblPos val="outEnd"/>
          <c:showVal val="1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5"/>
        <c:dLbl>
          <c:idx val="0"/>
          <c:layout>
            <c:manualLayout>
              <c:x val="0"/>
              <c:y val="7.8285578885972568E-2"/>
            </c:manualLayout>
          </c:layout>
          <c:dLblPos val="outEnd"/>
          <c:showVal val="1"/>
        </c:dLbl>
      </c:pivotFmt>
    </c:pivotFmts>
    <c:plotArea>
      <c:layout>
        <c:manualLayout>
          <c:layoutTarget val="inner"/>
          <c:xMode val="edge"/>
          <c:yMode val="edge"/>
          <c:x val="0.11406741843498866"/>
          <c:y val="2.5971981949095599E-2"/>
          <c:w val="0.78232472462240399"/>
          <c:h val="0.6892166083406237"/>
        </c:manualLayout>
      </c:layout>
      <c:barChart>
        <c:barDir val="col"/>
        <c:grouping val="clustered"/>
        <c:ser>
          <c:idx val="0"/>
          <c:order val="0"/>
          <c:tx>
            <c:strRef>
              <c:f>Graphiques!$D$11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7.828557888597256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Graphiques!$C$12:$C$15</c:f>
              <c:strCache>
                <c:ptCount val="3"/>
                <c:pt idx="0">
                  <c:v>Confirmé</c:v>
                </c:pt>
                <c:pt idx="1">
                  <c:v>non classable</c:v>
                </c:pt>
                <c:pt idx="2">
                  <c:v>Probable</c:v>
                </c:pt>
              </c:strCache>
            </c:strRef>
          </c:cat>
          <c:val>
            <c:numRef>
              <c:f>Graphiques!$D$12:$D$15</c:f>
              <c:numCache>
                <c:formatCode>General</c:formatCode>
                <c:ptCount val="3"/>
                <c:pt idx="0">
                  <c:v>21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axId val="52384896"/>
        <c:axId val="52386432"/>
      </c:barChart>
      <c:catAx>
        <c:axId val="52384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fr-FR"/>
          </a:p>
        </c:txPr>
        <c:crossAx val="52386432"/>
        <c:crosses val="autoZero"/>
        <c:auto val="1"/>
        <c:lblAlgn val="ctr"/>
        <c:lblOffset val="100"/>
      </c:catAx>
      <c:valAx>
        <c:axId val="52386432"/>
        <c:scaling>
          <c:orientation val="minMax"/>
        </c:scaling>
        <c:axPos val="l"/>
        <c:majorGridlines/>
        <c:numFmt formatCode="General" sourceLinked="1"/>
        <c:tickLblPos val="nextTo"/>
        <c:crossAx val="52384896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pivotSource>
    <c:name>[DC_Conakry_janvier2015.xlsx]Feuil1!Tableau croisé dynamique28</c:name>
    <c:fmtId val="13"/>
  </c:pivotSource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Type of </a:t>
            </a:r>
            <a:r>
              <a:rPr lang="fr-FR" dirty="0" err="1" smtClean="0"/>
              <a:t>burial</a:t>
            </a:r>
            <a:endParaRPr lang="fr-FR" dirty="0"/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"/>
        <c:dLbl>
          <c:idx val="0"/>
          <c:layout>
            <c:manualLayout>
              <c:x val="0"/>
              <c:y val="7.8285578885972568E-2"/>
            </c:manualLayout>
          </c:layout>
          <c:dLblPos val="outEnd"/>
          <c:showVal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3"/>
        <c:dLbl>
          <c:idx val="0"/>
          <c:layout>
            <c:manualLayout>
              <c:x val="0"/>
              <c:y val="7.8285578885972568E-2"/>
            </c:manualLayout>
          </c:layout>
          <c:dLblPos val="outEnd"/>
          <c:showVal val="1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5"/>
        <c:dLbl>
          <c:idx val="0"/>
          <c:layout>
            <c:manualLayout>
              <c:x val="0"/>
              <c:y val="7.8285578885972568E-2"/>
            </c:manualLayout>
          </c:layout>
          <c:dLblPos val="outEnd"/>
          <c:showVal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7"/>
        <c:dLbl>
          <c:idx val="0"/>
          <c:layout>
            <c:manualLayout>
              <c:x val="0"/>
              <c:y val="7.8285578885972568E-2"/>
            </c:manualLayout>
          </c:layout>
          <c:dLblPos val="outEnd"/>
          <c:showVal val="1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9"/>
        <c:dLbl>
          <c:idx val="0"/>
          <c:layout>
            <c:manualLayout>
              <c:x val="2.7777777777777822E-3"/>
              <c:y val="7.5953266258384403E-2"/>
            </c:manualLayout>
          </c:layout>
          <c:dLblPos val="outEnd"/>
          <c:showVal val="1"/>
        </c:dLbl>
      </c:pivotFmt>
      <c:pivotFmt>
        <c:idx val="10"/>
        <c:dLbl>
          <c:idx val="0"/>
          <c:layout>
            <c:manualLayout>
              <c:x val="0"/>
              <c:y val="7.1323636628754739E-2"/>
            </c:manualLayout>
          </c:layout>
          <c:dLblPos val="outEnd"/>
          <c:showVal val="1"/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2"/>
        <c:dLbl>
          <c:idx val="0"/>
          <c:layout>
            <c:manualLayout>
              <c:x val="2.7777777777777822E-3"/>
              <c:y val="7.5953266258384403E-2"/>
            </c:manualLayout>
          </c:layout>
          <c:dLblPos val="outEnd"/>
          <c:showVal val="1"/>
        </c:dLbl>
      </c:pivotFmt>
      <c:pivotFmt>
        <c:idx val="13"/>
        <c:dLbl>
          <c:idx val="0"/>
          <c:layout>
            <c:manualLayout>
              <c:x val="0"/>
              <c:y val="7.8285578885972568E-2"/>
            </c:manualLayout>
          </c:layout>
          <c:dLblPos val="outEnd"/>
          <c:showVal val="1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5"/>
        <c:dLbl>
          <c:idx val="0"/>
          <c:layout>
            <c:manualLayout>
              <c:x val="0"/>
              <c:y val="7.1323636628754739E-2"/>
            </c:manualLayout>
          </c:layout>
          <c:dLblPos val="outEnd"/>
          <c:showVal val="1"/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7"/>
        <c:dLbl>
          <c:idx val="0"/>
          <c:layout>
            <c:manualLayout>
              <c:x val="2.7777777777777822E-3"/>
              <c:y val="7.5953266258384403E-2"/>
            </c:manualLayout>
          </c:layout>
          <c:dLblPos val="outEnd"/>
          <c:showVal val="1"/>
        </c:dLbl>
      </c:pivotFmt>
      <c:pivotFmt>
        <c:idx val="18"/>
        <c:dLbl>
          <c:idx val="0"/>
          <c:layout>
            <c:manualLayout>
              <c:x val="0"/>
              <c:y val="7.8285578885972568E-2"/>
            </c:manualLayout>
          </c:layout>
          <c:dLblPos val="outEnd"/>
          <c:showVal val="1"/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20"/>
        <c:dLbl>
          <c:idx val="0"/>
          <c:layout>
            <c:manualLayout>
              <c:x val="0"/>
              <c:y val="7.1323636628754739E-2"/>
            </c:manualLayout>
          </c:layout>
          <c:dLblPos val="outEnd"/>
          <c:showVal val="1"/>
        </c:dLbl>
      </c:pivotFmt>
    </c:pivotFmts>
    <c:plotArea>
      <c:layout>
        <c:manualLayout>
          <c:layoutTarget val="inner"/>
          <c:xMode val="edge"/>
          <c:yMode val="edge"/>
          <c:x val="7.1988407699037624E-2"/>
          <c:y val="0.19480351414406533"/>
          <c:w val="0.90100874890638649"/>
          <c:h val="0.71236475648877284"/>
        </c:manualLayout>
      </c:layout>
      <c:barChart>
        <c:barDir val="col"/>
        <c:grouping val="clustered"/>
        <c:ser>
          <c:idx val="0"/>
          <c:order val="0"/>
          <c:tx>
            <c:strRef>
              <c:f>Feuil1!$B$2:$B$3</c:f>
              <c:strCache>
                <c:ptCount val="1"/>
                <c:pt idx="0">
                  <c:v>OUI</c:v>
                </c:pt>
              </c:strCache>
            </c:strRef>
          </c:tx>
          <c:dLbls>
            <c:dLbl>
              <c:idx val="0"/>
              <c:layout>
                <c:manualLayout>
                  <c:x val="2.7777777777777822E-3"/>
                  <c:y val="7.595326625838440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7.828557888597256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Feuil1!$A$4:$A$9</c:f>
              <c:strCache>
                <c:ptCount val="5"/>
                <c:pt idx="0">
                  <c:v>Dixinn</c:v>
                </c:pt>
                <c:pt idx="1">
                  <c:v>Kaloum</c:v>
                </c:pt>
                <c:pt idx="2">
                  <c:v>Matam</c:v>
                </c:pt>
                <c:pt idx="3">
                  <c:v>Matoto</c:v>
                </c:pt>
                <c:pt idx="4">
                  <c:v>Ratoma</c:v>
                </c:pt>
              </c:strCache>
            </c:strRef>
          </c:cat>
          <c:val>
            <c:numRef>
              <c:f>Feuil1!$B$4:$B$9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Feuil1!$C$2:$C$3</c:f>
              <c:strCache>
                <c:ptCount val="1"/>
                <c:pt idx="0">
                  <c:v>NON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7.132363662875473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Feuil1!$A$4:$A$9</c:f>
              <c:strCache>
                <c:ptCount val="5"/>
                <c:pt idx="0">
                  <c:v>Dixinn</c:v>
                </c:pt>
                <c:pt idx="1">
                  <c:v>Kaloum</c:v>
                </c:pt>
                <c:pt idx="2">
                  <c:v>Matam</c:v>
                </c:pt>
                <c:pt idx="3">
                  <c:v>Matoto</c:v>
                </c:pt>
                <c:pt idx="4">
                  <c:v>Ratoma</c:v>
                </c:pt>
              </c:strCache>
            </c:strRef>
          </c:cat>
          <c:val>
            <c:numRef>
              <c:f>Feuil1!$C$4:$C$9</c:f>
              <c:numCache>
                <c:formatCode>General</c:formatCode>
                <c:ptCount val="5"/>
                <c:pt idx="0">
                  <c:v>1</c:v>
                </c:pt>
                <c:pt idx="3">
                  <c:v>6</c:v>
                </c:pt>
              </c:numCache>
            </c:numRef>
          </c:val>
        </c:ser>
        <c:axId val="52767744"/>
        <c:axId val="52798208"/>
      </c:barChart>
      <c:catAx>
        <c:axId val="52767744"/>
        <c:scaling>
          <c:orientation val="minMax"/>
        </c:scaling>
        <c:axPos val="b"/>
        <c:tickLblPos val="nextTo"/>
        <c:crossAx val="52798208"/>
        <c:crosses val="autoZero"/>
        <c:auto val="1"/>
        <c:lblAlgn val="ctr"/>
        <c:lblOffset val="100"/>
      </c:catAx>
      <c:valAx>
        <c:axId val="52798208"/>
        <c:scaling>
          <c:orientation val="minMax"/>
        </c:scaling>
        <c:axPos val="l"/>
        <c:majorGridlines/>
        <c:numFmt formatCode="General" sourceLinked="1"/>
        <c:tickLblPos val="nextTo"/>
        <c:crossAx val="52767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1846817585301837"/>
          <c:y val="0.23798410615339771"/>
          <c:w val="0.18754046369203864"/>
          <c:h val="0.2091010498687664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</c:chart>
  <c:externalData r:id="rId2"/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pivotSource>
    <c:name>[DC_Conakry_janvier2015.xlsx]Feuil1!Tableau croisé dynamique3</c:name>
    <c:fmtId val="5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8"/>
        <c:dLbl>
          <c:idx val="0"/>
          <c:layout>
            <c:manualLayout>
              <c:x val="0"/>
              <c:y val="6.592774861475649E-2"/>
            </c:manualLayout>
          </c:layout>
          <c:dLblPos val="outEnd"/>
          <c:showVal val="1"/>
        </c:dLbl>
      </c:pivotFmt>
      <c:pivotFmt>
        <c:idx val="9"/>
        <c:dLbl>
          <c:idx val="0"/>
          <c:layout>
            <c:manualLayout>
              <c:x val="0"/>
              <c:y val="7.9816637503645455E-2"/>
            </c:manualLayout>
          </c:layout>
          <c:dLblPos val="outEnd"/>
          <c:showVal val="1"/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1"/>
        <c:dLbl>
          <c:idx val="0"/>
          <c:layout>
            <c:manualLayout>
              <c:x val="0"/>
              <c:y val="7.9816637503645455E-2"/>
            </c:manualLayout>
          </c:layout>
          <c:dLblPos val="outEnd"/>
          <c:showVal val="1"/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3"/>
        <c:dLbl>
          <c:idx val="0"/>
          <c:layout>
            <c:manualLayout>
              <c:x val="0"/>
              <c:y val="6.592774861475649E-2"/>
            </c:manualLayout>
          </c:layout>
          <c:dLblPos val="outEnd"/>
          <c:showVal val="1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5"/>
        <c:dLbl>
          <c:idx val="0"/>
          <c:layout>
            <c:manualLayout>
              <c:x val="0"/>
              <c:y val="7.9816637503645455E-2"/>
            </c:manualLayout>
          </c:layout>
          <c:dLblPos val="outEnd"/>
          <c:showVal val="1"/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7"/>
        <c:dLbl>
          <c:idx val="0"/>
          <c:layout>
            <c:manualLayout>
              <c:x val="0"/>
              <c:y val="6.592774861475649E-2"/>
            </c:manualLayout>
          </c:layout>
          <c:dLblPos val="outEnd"/>
          <c:showVal val="1"/>
        </c:dLbl>
      </c:pivotFmt>
    </c:pivotFmts>
    <c:plotArea>
      <c:layout>
        <c:manualLayout>
          <c:layoutTarget val="inner"/>
          <c:xMode val="edge"/>
          <c:yMode val="edge"/>
          <c:x val="5.8099518810148777E-2"/>
          <c:y val="2.8252405949256338E-2"/>
          <c:w val="0.87863625271795198"/>
          <c:h val="0.90859596949545252"/>
        </c:manualLayout>
      </c:layout>
      <c:barChart>
        <c:barDir val="col"/>
        <c:grouping val="clustered"/>
        <c:ser>
          <c:idx val="0"/>
          <c:order val="0"/>
          <c:tx>
            <c:strRef>
              <c:f>Feuil1!$B$89:$B$90</c:f>
              <c:strCache>
                <c:ptCount val="1"/>
                <c:pt idx="0">
                  <c:v>non suivi</c:v>
                </c:pt>
              </c:strCache>
            </c:strRef>
          </c:tx>
          <c:dLbls>
            <c:dLbl>
              <c:idx val="4"/>
              <c:layout>
                <c:manualLayout>
                  <c:x val="0"/>
                  <c:y val="7.981663750364545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Feuil1!$A$91:$A$96</c:f>
              <c:strCache>
                <c:ptCount val="5"/>
                <c:pt idx="0">
                  <c:v>Dixinn</c:v>
                </c:pt>
                <c:pt idx="1">
                  <c:v>Kaloum</c:v>
                </c:pt>
                <c:pt idx="2">
                  <c:v>Matam</c:v>
                </c:pt>
                <c:pt idx="3">
                  <c:v>Matoto</c:v>
                </c:pt>
                <c:pt idx="4">
                  <c:v>Ratoma</c:v>
                </c:pt>
              </c:strCache>
            </c:strRef>
          </c:cat>
          <c:val>
            <c:numRef>
              <c:f>Feuil1!$B$91:$B$96</c:f>
              <c:numCache>
                <c:formatCode>General</c:formatCode>
                <c:ptCount val="5"/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Feuil1!$C$89:$C$90</c:f>
              <c:strCache>
                <c:ptCount val="1"/>
                <c:pt idx="0">
                  <c:v>non connu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6.59277486147564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Feuil1!$A$91:$A$96</c:f>
              <c:strCache>
                <c:ptCount val="5"/>
                <c:pt idx="0">
                  <c:v>Dixinn</c:v>
                </c:pt>
                <c:pt idx="1">
                  <c:v>Kaloum</c:v>
                </c:pt>
                <c:pt idx="2">
                  <c:v>Matam</c:v>
                </c:pt>
                <c:pt idx="3">
                  <c:v>Matoto</c:v>
                </c:pt>
                <c:pt idx="4">
                  <c:v>Ratoma</c:v>
                </c:pt>
              </c:strCache>
            </c:strRef>
          </c:cat>
          <c:val>
            <c:numRef>
              <c:f>Feuil1!$C$91:$C$96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14</c:v>
                </c:pt>
                <c:pt idx="4">
                  <c:v>3</c:v>
                </c:pt>
              </c:numCache>
            </c:numRef>
          </c:val>
        </c:ser>
        <c:axId val="53274880"/>
        <c:axId val="53555200"/>
      </c:barChart>
      <c:catAx>
        <c:axId val="53274880"/>
        <c:scaling>
          <c:orientation val="minMax"/>
        </c:scaling>
        <c:axPos val="b"/>
        <c:tickLblPos val="nextTo"/>
        <c:crossAx val="53555200"/>
        <c:crosses val="autoZero"/>
        <c:auto val="1"/>
        <c:lblAlgn val="ctr"/>
        <c:lblOffset val="100"/>
      </c:catAx>
      <c:valAx>
        <c:axId val="53555200"/>
        <c:scaling>
          <c:orientation val="minMax"/>
        </c:scaling>
        <c:axPos val="l"/>
        <c:majorGridlines/>
        <c:numFmt formatCode="General" sourceLinked="1"/>
        <c:tickLblPos val="nextTo"/>
        <c:crossAx val="5327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12153930770382"/>
          <c:y val="0.17556035440506618"/>
          <c:w val="0.1715587998639882"/>
          <c:h val="0.23315149326842471"/>
        </c:manualLayout>
      </c:layout>
      <c:spPr>
        <a:solidFill>
          <a:schemeClr val="bg1"/>
        </a:solidFill>
      </c:spPr>
      <c:txPr>
        <a:bodyPr/>
        <a:lstStyle/>
        <a:p>
          <a:pPr>
            <a:defRPr sz="1400" baseline="0">
              <a:solidFill>
                <a:schemeClr val="bg1"/>
              </a:solidFill>
            </a:defRPr>
          </a:pPr>
          <a:endParaRPr lang="fr-FR"/>
        </a:p>
      </c:txPr>
    </c:legend>
    <c:plotVisOnly val="1"/>
    <c:dispBlanksAs val="gap"/>
  </c:chart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pivotSource>
    <c:name>[DC_Conakry_janvier2015.xlsx]Feuil1!Tableau croisé dynamique5</c:name>
    <c:fmtId val="4"/>
  </c:pivotSource>
  <c:chart>
    <c:title>
      <c:tx>
        <c:rich>
          <a:bodyPr/>
          <a:lstStyle/>
          <a:p>
            <a:pPr>
              <a:defRPr sz="1600"/>
            </a:pPr>
            <a:r>
              <a:rPr lang="fr-FR" sz="1600" dirty="0" err="1" smtClean="0"/>
              <a:t>Number</a:t>
            </a:r>
            <a:r>
              <a:rPr lang="fr-FR" sz="1600" baseline="0" dirty="0" smtClean="0"/>
              <a:t> of </a:t>
            </a:r>
            <a:r>
              <a:rPr lang="fr-FR" sz="1600" baseline="0" dirty="0" err="1" smtClean="0"/>
              <a:t>medical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consultancies</a:t>
            </a:r>
            <a:r>
              <a:rPr lang="fr-FR" sz="1600" baseline="0" dirty="0" smtClean="0"/>
              <a:t>/</a:t>
            </a:r>
            <a:r>
              <a:rPr lang="fr-FR" sz="1600" baseline="0" dirty="0" err="1" smtClean="0"/>
              <a:t>hospitalization</a:t>
            </a:r>
            <a:endParaRPr lang="fr-FR" sz="1600" dirty="0">
              <a:solidFill>
                <a:schemeClr val="bg1"/>
              </a:solidFill>
            </a:endParaRPr>
          </a:p>
        </c:rich>
      </c:tx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"/>
        <c:marker>
          <c:symbol val="none"/>
        </c:marker>
        <c:dLbl>
          <c:idx val="0"/>
          <c:spPr>
            <a:noFill/>
          </c:spPr>
          <c:txPr>
            <a:bodyPr/>
            <a:lstStyle/>
            <a:p>
              <a:pPr>
                <a:defRPr b="0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ctr"/>
          <c:showVal val="1"/>
        </c:dLbl>
      </c:pivotFmt>
      <c:pivotFmt>
        <c:idx val="3"/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showLegendKey val="1"/>
          <c:showVal val="1"/>
          <c:showCatName val="1"/>
          <c:showSerName val="1"/>
          <c:showPercent val="1"/>
          <c:showBubbleSize val="1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5"/>
        <c:marker>
          <c:symbol val="none"/>
        </c:marker>
        <c:dLbl>
          <c:idx val="0"/>
          <c:spPr>
            <a:noFill/>
          </c:spPr>
          <c:txPr>
            <a:bodyPr/>
            <a:lstStyle/>
            <a:p>
              <a:pPr>
                <a:defRPr b="0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ctr"/>
          <c:showVal val="1"/>
        </c:dLbl>
      </c:pivotFmt>
      <c:pivotFmt>
        <c:idx val="7"/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9"/>
        <c:marker>
          <c:symbol val="none"/>
        </c:marker>
        <c:dLbl>
          <c:idx val="0"/>
          <c:spPr>
            <a:noFill/>
          </c:spPr>
          <c:txPr>
            <a:bodyPr/>
            <a:lstStyle/>
            <a:p>
              <a:pPr>
                <a:defRPr b="0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ctr"/>
          <c:showVal val="1"/>
        </c:dLbl>
      </c:pivotFmt>
      <c:pivotFmt>
        <c:idx val="11"/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3"/>
        <c:marker>
          <c:symbol val="none"/>
        </c:marker>
        <c:dLbl>
          <c:idx val="0"/>
          <c:spPr>
            <a:noFill/>
          </c:spPr>
          <c:txPr>
            <a:bodyPr/>
            <a:lstStyle/>
            <a:p>
              <a:pPr>
                <a:defRPr b="0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ctr"/>
          <c:showVal val="1"/>
        </c:dLbl>
      </c:pivotFmt>
      <c:pivotFmt>
        <c:idx val="15"/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Feuil1!$B$24:$B$25</c:f>
              <c:strCache>
                <c:ptCount val="1"/>
                <c:pt idx="0">
                  <c:v>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Feuil1!$A$26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Feuil1!$B$26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Feuil1!$C$24:$C$25</c:f>
              <c:strCache>
                <c:ptCount val="1"/>
                <c:pt idx="0">
                  <c:v>2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Feuil1!$A$26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Feuil1!$C$26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Feuil1!$D$24:$D$25</c:f>
              <c:strCache>
                <c:ptCount val="1"/>
                <c:pt idx="0">
                  <c:v>3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ctr"/>
            <c:showVal val="1"/>
          </c:dLbls>
          <c:cat>
            <c:strRef>
              <c:f>Feuil1!$A$26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Feuil1!$D$26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53671424"/>
        <c:axId val="53672960"/>
      </c:barChart>
      <c:catAx>
        <c:axId val="53671424"/>
        <c:scaling>
          <c:orientation val="minMax"/>
        </c:scaling>
        <c:delete val="1"/>
        <c:axPos val="b"/>
        <c:tickLblPos val="none"/>
        <c:crossAx val="53672960"/>
        <c:crosses val="autoZero"/>
        <c:auto val="1"/>
        <c:lblAlgn val="ctr"/>
        <c:lblOffset val="100"/>
      </c:catAx>
      <c:valAx>
        <c:axId val="53672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367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929308836395454"/>
          <c:y val="0.15754662246166609"/>
          <c:w val="0.60570691163604562"/>
          <c:h val="8.4424298936317227E-2"/>
        </c:manualLayout>
      </c:layout>
      <c:spPr>
        <a:noFill/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5"/>
  <c:pivotSource>
    <c:name>[DC_Conakry_janvier2015.xlsx]Feuil2!Tableau croisé dynamique2</c:name>
    <c:fmtId val="5"/>
  </c:pivotSource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fr-FR" baseline="0">
                <a:solidFill>
                  <a:schemeClr val="bg1"/>
                </a:solidFill>
              </a:rPr>
              <a:t>Durée de la maladie (jours)</a:t>
            </a:r>
          </a:p>
        </c:rich>
      </c:tx>
      <c:layout>
        <c:manualLayout>
          <c:xMode val="edge"/>
          <c:yMode val="edge"/>
          <c:x val="0.2171881139908767"/>
          <c:y val="6.9727394630570802E-2"/>
        </c:manualLayout>
      </c:layout>
    </c:title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Feuil2!$B$22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Feuil2!$A$23:$A$31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13</c:v>
                </c:pt>
              </c:strCache>
            </c:strRef>
          </c:cat>
          <c:val>
            <c:numRef>
              <c:f>Feuil2!$B$23:$B$31</c:f>
              <c:numCache>
                <c:formatCode>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8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axId val="52595712"/>
        <c:axId val="52613888"/>
      </c:barChart>
      <c:catAx>
        <c:axId val="52595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52613888"/>
        <c:crosses val="autoZero"/>
        <c:auto val="1"/>
        <c:lblAlgn val="ctr"/>
        <c:lblOffset val="100"/>
      </c:catAx>
      <c:valAx>
        <c:axId val="52613888"/>
        <c:scaling>
          <c:orientation val="minMax"/>
        </c:scaling>
        <c:axPos val="l"/>
        <c:majorGridlines/>
        <c:numFmt formatCode="0" sourceLinked="1"/>
        <c:tickLblPos val="nextTo"/>
        <c:crossAx val="52595712"/>
        <c:crosses val="autoZero"/>
        <c:crossBetween val="between"/>
      </c:valAx>
    </c:plotArea>
    <c:plotVisOnly val="1"/>
    <c:dispBlanksAs val="gap"/>
  </c:chart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pivotSource>
    <c:name>[DC_Conakry_janvier2015.xlsx]Feuil1!Tableau croisé dynamique9</c:name>
    <c:fmtId val="64"/>
  </c:pivotSource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Area of </a:t>
            </a:r>
            <a:r>
              <a:rPr lang="fr-FR" dirty="0" err="1" smtClean="0"/>
              <a:t>residence</a:t>
            </a:r>
            <a:endParaRPr lang="fr-FR" dirty="0"/>
          </a:p>
        </c:rich>
      </c:tx>
    </c:title>
    <c:pivotFmts>
      <c:pivotFmt>
        <c:idx val="0"/>
        <c:dLbl>
          <c:idx val="0"/>
          <c:dLblPos val="bestFit"/>
          <c:showVal val="1"/>
          <c:showCatName val="1"/>
          <c:separator>
</c:separator>
        </c:dLbl>
      </c:pivotFmt>
      <c:pivotFmt>
        <c:idx val="1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2"/>
        <c:dLbl>
          <c:idx val="0"/>
          <c:layout>
            <c:manualLayout>
              <c:x val="-0.13055555555555537"/>
              <c:y val="-4.243778136006679E-17"/>
            </c:manualLayout>
          </c:layout>
          <c:dLblPos val="bestFit"/>
          <c:showVal val="1"/>
          <c:showCatName val="1"/>
          <c:separator>
</c:separator>
        </c:dLbl>
      </c:pivotFmt>
      <c:pivotFmt>
        <c:idx val="3"/>
        <c:dLbl>
          <c:idx val="0"/>
          <c:layout>
            <c:manualLayout>
              <c:x val="-0.13055555555555537"/>
              <c:y val="4.629629629629632E-3"/>
            </c:manualLayout>
          </c:layout>
          <c:dLblPos val="bestFit"/>
          <c:showVal val="1"/>
          <c:showCatName val="1"/>
          <c:separator>
</c:separator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bestFit"/>
          <c:showVal val="1"/>
          <c:showCatName val="1"/>
          <c:separator>
</c:separator>
        </c:dLbl>
      </c:pivotFmt>
      <c:pivotFmt>
        <c:idx val="5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6"/>
        <c:dLbl>
          <c:idx val="0"/>
          <c:layout>
            <c:manualLayout>
              <c:x val="-0.13055555555555537"/>
              <c:y val="-4.243778136006679E-17"/>
            </c:manualLayout>
          </c:layout>
          <c:dLblPos val="bestFit"/>
          <c:showCatName val="1"/>
          <c:separator>
</c:separator>
        </c:dLbl>
      </c:pivotFmt>
      <c:pivotFmt>
        <c:idx val="7"/>
        <c:dLbl>
          <c:idx val="0"/>
          <c:layout>
            <c:manualLayout>
              <c:x val="-0.13055555555555537"/>
              <c:y val="4.629629629629632E-3"/>
            </c:manualLayout>
          </c:layout>
          <c:dLblPos val="bestFit"/>
          <c:showCatName val="1"/>
          <c:separator>
</c:separator>
        </c:dLbl>
      </c:pivotFmt>
      <c:pivotFmt>
        <c:idx val="8"/>
        <c:dLbl>
          <c:idx val="0"/>
          <c:layout>
            <c:manualLayout>
              <c:x val="-8.6111111111111041E-2"/>
              <c:y val="0.10185185185185189"/>
            </c:manualLayout>
          </c:layout>
          <c:dLblPos val="bestFit"/>
          <c:showVal val="1"/>
          <c:showCatName val="1"/>
          <c:separator>
</c:separator>
        </c:dLbl>
      </c:pivotFmt>
      <c:pivotFmt>
        <c:idx val="9"/>
        <c:dLbl>
          <c:idx val="0"/>
          <c:layout>
            <c:manualLayout>
              <c:x val="-0.14722222222222231"/>
              <c:y val="4.629629629629632E-3"/>
            </c:manualLayout>
          </c:layout>
          <c:dLblPos val="bestFit"/>
          <c:showCatName val="1"/>
          <c:separator>
</c:separator>
        </c:dLbl>
      </c:pivotFmt>
      <c:pivotFmt>
        <c:idx val="10"/>
        <c:dLbl>
          <c:idx val="0"/>
          <c:layout>
            <c:manualLayout>
              <c:x val="-0.1388888888888889"/>
              <c:y val="4.629629629629632E-3"/>
            </c:manualLayout>
          </c:layout>
          <c:dLblPos val="bestFit"/>
          <c:showCatName val="1"/>
          <c:separator>
</c:separator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bestFit"/>
          <c:showVal val="1"/>
          <c:showCatName val="1"/>
          <c:separator>
</c:separator>
        </c:dLbl>
      </c:pivotFmt>
      <c:pivotFmt>
        <c:idx val="12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3"/>
        <c:dLbl>
          <c:idx val="0"/>
          <c:layout>
            <c:manualLayout>
              <c:x val="-8.6111111111111041E-2"/>
              <c:y val="0.10185185185185189"/>
            </c:manualLayout>
          </c:layout>
          <c:dLblPos val="bestFit"/>
          <c:showVal val="1"/>
          <c:showCatName val="1"/>
          <c:separator>
</c:separator>
        </c:dLbl>
      </c:pivotFmt>
      <c:pivotFmt>
        <c:idx val="14"/>
        <c:dLbl>
          <c:idx val="0"/>
          <c:layout>
            <c:manualLayout>
              <c:x val="-0.13055555555555537"/>
              <c:y val="-4.243778136006679E-17"/>
            </c:manualLayout>
          </c:layout>
          <c:dLblPos val="bestFit"/>
          <c:showCatName val="1"/>
          <c:separator>
</c:separator>
        </c:dLbl>
      </c:pivotFmt>
      <c:pivotFmt>
        <c:idx val="15"/>
        <c:dLbl>
          <c:idx val="0"/>
          <c:layout>
            <c:manualLayout>
              <c:x val="-0.13055555555555537"/>
              <c:y val="4.629629629629632E-3"/>
            </c:manualLayout>
          </c:layout>
          <c:dLblPos val="bestFit"/>
          <c:showCatName val="1"/>
          <c:separator>
</c:separator>
        </c:dLbl>
      </c:pivotFmt>
      <c:pivotFmt>
        <c:idx val="16"/>
        <c:dLbl>
          <c:idx val="0"/>
          <c:layout>
            <c:manualLayout>
              <c:x val="-0.14722222222222231"/>
              <c:y val="4.629629629629632E-3"/>
            </c:manualLayout>
          </c:layout>
          <c:dLblPos val="bestFit"/>
          <c:showCatName val="1"/>
          <c:separator>
</c:separator>
        </c:dLbl>
      </c:pivotFmt>
      <c:pivotFmt>
        <c:idx val="17"/>
        <c:dLbl>
          <c:idx val="0"/>
          <c:layout>
            <c:manualLayout>
              <c:x val="-0.1388888888888889"/>
              <c:y val="4.629629629629632E-3"/>
            </c:manualLayout>
          </c:layout>
          <c:dLblPos val="bestFit"/>
          <c:showCatName val="1"/>
          <c:separator>
</c:separator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bestFit"/>
          <c:showVal val="1"/>
          <c:showCatName val="1"/>
          <c:separator>
</c:separator>
        </c:dLbl>
      </c:pivotFmt>
      <c:pivotFmt>
        <c:idx val="19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20"/>
        <c:dLbl>
          <c:idx val="0"/>
          <c:layout>
            <c:manualLayout>
              <c:x val="-8.6111111111111041E-2"/>
              <c:y val="0.10185185185185189"/>
            </c:manualLayout>
          </c:layout>
          <c:dLblPos val="bestFit"/>
          <c:showVal val="1"/>
          <c:showCatName val="1"/>
          <c:separator>
</c:separator>
        </c:dLbl>
      </c:pivotFmt>
      <c:pivotFmt>
        <c:idx val="21"/>
        <c:dLbl>
          <c:idx val="0"/>
          <c:layout>
            <c:manualLayout>
              <c:x val="-0.13055555555555537"/>
              <c:y val="-4.243778136006679E-17"/>
            </c:manualLayout>
          </c:layout>
          <c:dLblPos val="bestFit"/>
          <c:showCatName val="1"/>
          <c:separator>
</c:separator>
        </c:dLbl>
      </c:pivotFmt>
      <c:pivotFmt>
        <c:idx val="22"/>
        <c:dLbl>
          <c:idx val="0"/>
          <c:layout>
            <c:manualLayout>
              <c:x val="-0.13055555555555537"/>
              <c:y val="4.629629629629632E-3"/>
            </c:manualLayout>
          </c:layout>
          <c:dLblPos val="bestFit"/>
          <c:showCatName val="1"/>
          <c:separator>
</c:separator>
        </c:dLbl>
      </c:pivotFmt>
      <c:pivotFmt>
        <c:idx val="23"/>
        <c:dLbl>
          <c:idx val="0"/>
          <c:layout>
            <c:manualLayout>
              <c:x val="-0.14722222222222231"/>
              <c:y val="4.629629629629632E-3"/>
            </c:manualLayout>
          </c:layout>
          <c:dLblPos val="bestFit"/>
          <c:showCatName val="1"/>
          <c:separator>
</c:separator>
        </c:dLbl>
      </c:pivotFmt>
      <c:pivotFmt>
        <c:idx val="24"/>
        <c:dLbl>
          <c:idx val="0"/>
          <c:layout>
            <c:manualLayout>
              <c:x val="-0.1388888888888889"/>
              <c:y val="4.629629629629632E-3"/>
            </c:manualLayout>
          </c:layout>
          <c:dLblPos val="bestFit"/>
          <c:showCatName val="1"/>
          <c:separator>
</c:separator>
        </c:dLbl>
      </c:pivotFmt>
    </c:pivotFmts>
    <c:plotArea>
      <c:layout/>
      <c:ofPieChart>
        <c:ofPieType val="bar"/>
        <c:varyColors val="1"/>
        <c:ser>
          <c:idx val="0"/>
          <c:order val="0"/>
          <c:tx>
            <c:strRef>
              <c:f>Feuil1!$B$37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dLblPos val="ctr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6.4567423011287525E-2"/>
                  <c:y val="0.160641695082312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??</a:t>
                    </a:r>
                    <a:r>
                      <a:rPr lang="en-US" dirty="0"/>
                      <a:t>
1</a:t>
                    </a:r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0.13055555555555537"/>
                  <c:y val="-4.243778136006679E-17"/>
                </c:manualLayout>
              </c:layout>
              <c:dLblPos val="bestFit"/>
              <c:showCatName val="1"/>
              <c:separator>
</c:separator>
            </c:dLbl>
            <c:dLbl>
              <c:idx val="3"/>
              <c:layout>
                <c:manualLayout>
                  <c:x val="-0.13055555555555537"/>
                  <c:y val="4.629629629629632E-3"/>
                </c:manualLayout>
              </c:layout>
              <c:dLblPos val="bestFit"/>
              <c:showCatName val="1"/>
              <c:separator>
</c:separator>
            </c:dLbl>
            <c:dLbl>
              <c:idx val="4"/>
              <c:layout>
                <c:manualLayout>
                  <c:x val="-0.14722222222222231"/>
                  <c:y val="4.629629629629632E-3"/>
                </c:manualLayout>
              </c:layout>
              <c:dLblPos val="bestFit"/>
              <c:showCatName val="1"/>
              <c:separator>
</c:separator>
            </c:dLbl>
            <c:dLbl>
              <c:idx val="5"/>
              <c:layout>
                <c:manualLayout>
                  <c:x val="-0.14966064576540883"/>
                  <c:y val="2.2718629553981257E-2"/>
                </c:manualLayout>
              </c:layout>
              <c:dLblPos val="bestFit"/>
              <c:showCatName val="1"/>
              <c:separator>
</c:separator>
            </c:dLbl>
            <c:dLbl>
              <c:idx val="6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/>
                      <a:t>Others</a:t>
                    </a:r>
                    <a:r>
                      <a:rPr lang="en-US" dirty="0"/>
                      <a:t>
5</a:t>
                    </a:r>
                  </a:p>
                </c:rich>
              </c:tx>
              <c:spPr/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bestFit"/>
            <c:showVal val="1"/>
            <c:showCatName val="1"/>
            <c:separator>
</c:separator>
          </c:dLbls>
          <c:cat>
            <c:strRef>
              <c:f>Feuil1!$A$38:$A$44</c:f>
              <c:strCache>
                <c:ptCount val="6"/>
                <c:pt idx="0">
                  <c:v>Conakry</c:v>
                </c:pt>
                <c:pt idx="1">
                  <c:v>(vide)</c:v>
                </c:pt>
                <c:pt idx="2">
                  <c:v>Kindia</c:v>
                </c:pt>
                <c:pt idx="3">
                  <c:v>Coyah</c:v>
                </c:pt>
                <c:pt idx="4">
                  <c:v>Forecariah</c:v>
                </c:pt>
                <c:pt idx="5">
                  <c:v>Dubreka</c:v>
                </c:pt>
              </c:strCache>
            </c:strRef>
          </c:cat>
          <c:val>
            <c:numRef>
              <c:f>Feuil1!$B$38:$B$44</c:f>
              <c:numCache>
                <c:formatCode>General</c:formatCode>
                <c:ptCount val="6"/>
                <c:pt idx="0">
                  <c:v>21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Val val="1"/>
          <c:showCatName val="1"/>
        </c:dLbls>
        <c:gapWidth val="100"/>
        <c:splitType val="pos"/>
        <c:splitPos val="4"/>
        <c:secondPieSize val="75"/>
        <c:serLines/>
      </c:ofPieChart>
    </c:plotArea>
    <c:plotVisOnly val="1"/>
    <c:dispBlanksAs val="zero"/>
  </c:chart>
  <c:externalData r:id="rId1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pivotSource>
    <c:name>[DC_Conakry_janvier2015.xlsx]Feuil1!Tableau croisé dynamique10</c:name>
    <c:fmtId val="67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Place of contamination</a:t>
            </a:r>
            <a:endParaRPr lang="en-US" dirty="0"/>
          </a:p>
        </c:rich>
      </c:tx>
    </c:title>
    <c:pivotFmts>
      <c:pivotFmt>
        <c:idx val="0"/>
        <c:dLbl>
          <c:idx val="0"/>
          <c:spPr/>
          <c:txPr>
            <a:bodyPr/>
            <a:lstStyle/>
            <a:p>
              <a:pPr>
                <a:defRPr b="1" i="0" baseline="0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  <c:showCatName val="1"/>
          <c:showPercent val="1"/>
          <c:separator>
</c:separator>
        </c:dLbl>
      </c:pivotFmt>
      <c:pivotFmt>
        <c:idx val="1"/>
        <c:dLbl>
          <c:idx val="0"/>
          <c:dLblPos val="ctr"/>
          <c:showCatName val="1"/>
          <c:separator>
</c:separator>
        </c:dLbl>
      </c:pivotFmt>
      <c:pivotFmt>
        <c:idx val="2"/>
        <c:dLbl>
          <c:idx val="0"/>
          <c:dLblPos val="ctr"/>
          <c:showCatName val="1"/>
          <c:separator>
</c:separator>
        </c:dLbl>
      </c:pivotFmt>
      <c:pivotFmt>
        <c:idx val="3"/>
        <c:dLbl>
          <c:idx val="0"/>
          <c:dLblPos val="ctr"/>
          <c:showCatName val="1"/>
          <c:separator>
</c:separator>
        </c:dLbl>
      </c:pivotFmt>
      <c:pivotFmt>
        <c:idx val="4"/>
        <c:dLbl>
          <c:idx val="0"/>
          <c:dLblPos val="ctr"/>
          <c:showCatName val="1"/>
          <c:separator>
</c:separator>
        </c:dLbl>
      </c:pivotFmt>
      <c:pivotFmt>
        <c:idx val="5"/>
        <c:dLbl>
          <c:idx val="0"/>
          <c:dLblPos val="ctr"/>
          <c:showCatName val="1"/>
          <c:separator>
</c:separator>
        </c:dLbl>
      </c:pivotFmt>
      <c:pivotFmt>
        <c:idx val="6"/>
        <c:dLbl>
          <c:idx val="0"/>
          <c:dLblPos val="ctr"/>
          <c:showCatName val="1"/>
          <c:separator>
</c:separator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 i="0" baseline="0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  <c:showCatName val="1"/>
          <c:showPercent val="1"/>
          <c:separator>
</c:separator>
        </c:dLbl>
      </c:pivotFmt>
      <c:pivotFmt>
        <c:idx val="8"/>
        <c:dLbl>
          <c:idx val="0"/>
          <c:dLblPos val="ctr"/>
          <c:showCatName val="1"/>
          <c:separator>
</c:separator>
        </c:dLbl>
      </c:pivotFmt>
      <c:pivotFmt>
        <c:idx val="9"/>
        <c:dLbl>
          <c:idx val="0"/>
          <c:dLblPos val="ctr"/>
          <c:showCatName val="1"/>
          <c:separator>
</c:separator>
        </c:dLbl>
      </c:pivotFmt>
      <c:pivotFmt>
        <c:idx val="10"/>
        <c:dLbl>
          <c:idx val="0"/>
          <c:dLblPos val="ctr"/>
          <c:showCatName val="1"/>
          <c:separator>
</c:separator>
        </c:dLbl>
      </c:pivotFmt>
      <c:pivotFmt>
        <c:idx val="11"/>
        <c:dLbl>
          <c:idx val="0"/>
          <c:dLblPos val="ctr"/>
          <c:showCatName val="1"/>
          <c:separator>
</c:separator>
        </c:dLbl>
      </c:pivotFmt>
      <c:pivotFmt>
        <c:idx val="12"/>
        <c:dLbl>
          <c:idx val="0"/>
          <c:dLblPos val="ctr"/>
          <c:showCatName val="1"/>
          <c:separator>
</c:separator>
        </c:dLbl>
      </c:pivotFmt>
      <c:pivotFmt>
        <c:idx val="13"/>
        <c:dLbl>
          <c:idx val="0"/>
          <c:dLblPos val="ctr"/>
          <c:showCatName val="1"/>
          <c:separator>
</c:separator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 i="0" baseline="0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  <c:showCatName val="1"/>
          <c:showPercent val="1"/>
          <c:separator>
</c:separator>
        </c:dLbl>
      </c:pivotFmt>
      <c:pivotFmt>
        <c:idx val="15"/>
        <c:dLbl>
          <c:idx val="0"/>
          <c:dLblPos val="ctr"/>
          <c:showCatName val="1"/>
          <c:separator>
</c:separator>
        </c:dLbl>
      </c:pivotFmt>
      <c:pivotFmt>
        <c:idx val="16"/>
        <c:dLbl>
          <c:idx val="0"/>
          <c:dLblPos val="ctr"/>
          <c:showCatName val="1"/>
          <c:separator>
</c:separator>
        </c:dLbl>
      </c:pivotFmt>
      <c:pivotFmt>
        <c:idx val="17"/>
        <c:dLbl>
          <c:idx val="0"/>
          <c:dLblPos val="ctr"/>
          <c:showCatName val="1"/>
          <c:separator>
</c:separator>
        </c:dLbl>
      </c:pivotFmt>
      <c:pivotFmt>
        <c:idx val="18"/>
        <c:dLbl>
          <c:idx val="0"/>
          <c:dLblPos val="ctr"/>
          <c:showCatName val="1"/>
          <c:separator>
</c:separator>
        </c:dLbl>
      </c:pivotFmt>
      <c:pivotFmt>
        <c:idx val="19"/>
        <c:dLbl>
          <c:idx val="0"/>
          <c:dLblPos val="ctr"/>
          <c:showCatName val="1"/>
          <c:separator>
</c:separator>
        </c:dLbl>
      </c:pivotFmt>
      <c:pivotFmt>
        <c:idx val="20"/>
        <c:dLbl>
          <c:idx val="0"/>
          <c:dLblPos val="ctr"/>
          <c:showCatName val="1"/>
          <c:separator>
</c:separator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 i="0" baseline="0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Val val="1"/>
          <c:showCatName val="1"/>
          <c:showPercent val="1"/>
          <c:separator>
</c:separator>
        </c:dLbl>
      </c:pivotFmt>
      <c:pivotFmt>
        <c:idx val="22"/>
        <c:dLbl>
          <c:idx val="0"/>
          <c:dLblPos val="ctr"/>
          <c:showCatName val="1"/>
          <c:separator>
</c:separator>
        </c:dLbl>
      </c:pivotFmt>
      <c:pivotFmt>
        <c:idx val="23"/>
        <c:dLbl>
          <c:idx val="0"/>
          <c:dLblPos val="ctr"/>
          <c:showCatName val="1"/>
          <c:separator>
</c:separator>
        </c:dLbl>
      </c:pivotFmt>
      <c:pivotFmt>
        <c:idx val="24"/>
        <c:dLbl>
          <c:idx val="0"/>
          <c:dLblPos val="ctr"/>
          <c:showCatName val="1"/>
          <c:separator>
</c:separator>
        </c:dLbl>
      </c:pivotFmt>
      <c:pivotFmt>
        <c:idx val="25"/>
        <c:dLbl>
          <c:idx val="0"/>
          <c:dLblPos val="ctr"/>
          <c:showCatName val="1"/>
          <c:separator>
</c:separator>
        </c:dLbl>
      </c:pivotFmt>
      <c:pivotFmt>
        <c:idx val="26"/>
        <c:dLbl>
          <c:idx val="0"/>
          <c:dLblPos val="ctr"/>
          <c:showCatName val="1"/>
          <c:separator>
</c:separator>
        </c:dLbl>
      </c:pivotFmt>
      <c:pivotFmt>
        <c:idx val="27"/>
        <c:dLbl>
          <c:idx val="0"/>
          <c:dLblPos val="ctr"/>
          <c:showCatName val="1"/>
          <c:separator>
</c:separator>
        </c:dLbl>
      </c:pivotFmt>
    </c:pivotFmts>
    <c:plotArea>
      <c:layout>
        <c:manualLayout>
          <c:layoutTarget val="inner"/>
          <c:xMode val="edge"/>
          <c:yMode val="edge"/>
          <c:x val="5.833333333333339E-2"/>
          <c:y val="0.17581036745406833"/>
          <c:w val="0.93888888888888922"/>
          <c:h val="0.75474518810148783"/>
        </c:manualLayout>
      </c:layout>
      <c:ofPieChart>
        <c:ofPieType val="bar"/>
        <c:varyColors val="1"/>
        <c:ser>
          <c:idx val="0"/>
          <c:order val="0"/>
          <c:tx>
            <c:strRef>
              <c:f>Feuil1!$E$37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??</a:t>
                    </a:r>
                    <a:r>
                      <a:rPr lang="en-US" dirty="0"/>
                      <a:t>
5
19%</a:t>
                    </a:r>
                  </a:p>
                </c:rich>
              </c:tx>
              <c:dLblPos val="ctr"/>
              <c:showVal val="1"/>
              <c:showCatName val="1"/>
              <c:showPercent val="1"/>
              <c:separator>
</c:separator>
            </c:dLbl>
            <c:dLbl>
              <c:idx val="2"/>
              <c:dLblPos val="ctr"/>
              <c:showCatName val="1"/>
              <c:separator>
</c:separator>
            </c:dLbl>
            <c:dLbl>
              <c:idx val="3"/>
              <c:dLblPos val="ctr"/>
              <c:showCatName val="1"/>
              <c:separator>
</c:separator>
            </c:dLbl>
            <c:dLbl>
              <c:idx val="4"/>
              <c:dLblPos val="ctr"/>
              <c:showCatName val="1"/>
              <c:separator>
</c:separator>
            </c:dLbl>
            <c:dLbl>
              <c:idx val="5"/>
              <c:dLblPos val="ctr"/>
              <c:showCatName val="1"/>
              <c:separator>
</c:separator>
            </c:dLbl>
            <c:dLbl>
              <c:idx val="6"/>
              <c:dLblPos val="ctr"/>
              <c:showCatName val="1"/>
              <c:separator>
</c:separator>
            </c:dLbl>
            <c:dLbl>
              <c:idx val="7"/>
              <c:dLblPos val="ctr"/>
              <c:showCatName val="1"/>
              <c:separator>
</c:separator>
            </c:dLbl>
            <c:dLbl>
              <c:idx val="8"/>
              <c:tx>
                <c:rich>
                  <a:bodyPr/>
                  <a:lstStyle/>
                  <a:p>
                    <a:pPr>
                      <a:defRPr sz="1400" b="1" i="0" baseline="0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/>
                      <a:t>Others</a:t>
                    </a:r>
                    <a:r>
                      <a:rPr lang="en-US" dirty="0"/>
                      <a:t>
12
44%</a:t>
                    </a:r>
                  </a:p>
                </c:rich>
              </c:tx>
              <c:spPr/>
              <c:dLblPos val="ctr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  <c:showCatName val="1"/>
            <c:showPercent val="1"/>
            <c:separator>
</c:separator>
          </c:dLbls>
          <c:cat>
            <c:strRef>
              <c:f>Feuil1!$D$38:$D$46</c:f>
              <c:strCache>
                <c:ptCount val="8"/>
                <c:pt idx="0">
                  <c:v>Conakry</c:v>
                </c:pt>
                <c:pt idx="1">
                  <c:v>(vide)</c:v>
                </c:pt>
                <c:pt idx="2">
                  <c:v>Coyah</c:v>
                </c:pt>
                <c:pt idx="3">
                  <c:v>Dubreka</c:v>
                </c:pt>
                <c:pt idx="4">
                  <c:v>Forecariah</c:v>
                </c:pt>
                <c:pt idx="5">
                  <c:v>Kankan</c:v>
                </c:pt>
                <c:pt idx="6">
                  <c:v>Kindia</c:v>
                </c:pt>
                <c:pt idx="7">
                  <c:v>Sierra Leone</c:v>
                </c:pt>
              </c:strCache>
            </c:strRef>
          </c:cat>
          <c:val>
            <c:numRef>
              <c:f>Feuil1!$E$38:$E$46</c:f>
              <c:numCache>
                <c:formatCode>General</c:formatCode>
                <c:ptCount val="8"/>
                <c:pt idx="0">
                  <c:v>10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gapWidth val="100"/>
        <c:splitType val="pos"/>
        <c:splitPos val="6"/>
        <c:secondPieSize val="75"/>
        <c:serLines/>
      </c:ofPieChart>
    </c:plotArea>
    <c:plotVisOnly val="1"/>
    <c:dispBlanksAs val="zero"/>
  </c:chart>
  <c:externalData r:id="rId1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pivotSource>
    <c:name>[DC_Conakry_janvier2015.xlsx]Feuil1!Tableau croisé dynamique11</c:name>
    <c:fmtId val="65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Place</a:t>
            </a:r>
            <a:r>
              <a:rPr lang="en-US" baseline="0" dirty="0" smtClean="0"/>
              <a:t> where the symptoms started</a:t>
            </a:r>
            <a:endParaRPr lang="en-US" dirty="0"/>
          </a:p>
        </c:rich>
      </c:tx>
      <c:layout>
        <c:manualLayout>
          <c:xMode val="edge"/>
          <c:yMode val="edge"/>
          <c:x val="0.18302077865266839"/>
          <c:y val="6.3794109069699623E-2"/>
        </c:manualLayout>
      </c:layout>
    </c:title>
    <c:pivotFmts>
      <c:pivotFmt>
        <c:idx val="0"/>
        <c:dLbl>
          <c:idx val="0"/>
          <c:spPr>
            <a:noFill/>
          </c:spPr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CatName val="1"/>
          <c:separator>
</c:separator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6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7"/>
        <c:marker>
          <c:symbol val="none"/>
        </c:marker>
        <c:dLbl>
          <c:idx val="0"/>
          <c:spPr>
            <a:noFill/>
          </c:spPr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CatName val="1"/>
          <c:separator>
</c:separator>
        </c:dLbl>
      </c:pivotFmt>
      <c:pivotFmt>
        <c:idx val="8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9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0"/>
        <c:marker>
          <c:symbol val="none"/>
        </c:marker>
        <c:dLbl>
          <c:idx val="0"/>
          <c:spPr>
            <a:noFill/>
          </c:spPr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CatName val="1"/>
          <c:separator>
</c:separator>
        </c:dLbl>
      </c:pivotFmt>
      <c:pivotFmt>
        <c:idx val="11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2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3"/>
        <c:marker>
          <c:symbol val="none"/>
        </c:marker>
        <c:dLbl>
          <c:idx val="0"/>
          <c:spPr>
            <a:noFill/>
          </c:spPr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fr-FR"/>
            </a:p>
          </c:txPr>
          <c:dLblPos val="ctr"/>
          <c:showCatName val="1"/>
          <c:separator>
</c:separator>
        </c:dLbl>
      </c:pivotFmt>
      <c:pivotFmt>
        <c:idx val="14"/>
        <c:dLbl>
          <c:idx val="0"/>
          <c:dLblPos val="ctr"/>
          <c:showVal val="1"/>
          <c:showCatName val="1"/>
          <c:showPercent val="1"/>
          <c:separator>
</c:separator>
        </c:dLbl>
      </c:pivotFmt>
      <c:pivotFmt>
        <c:idx val="15"/>
        <c:dLbl>
          <c:idx val="0"/>
          <c:dLblPos val="ctr"/>
          <c:showVal val="1"/>
          <c:showCatName val="1"/>
          <c:showPercent val="1"/>
          <c:separator>
</c:separator>
        </c:dLbl>
      </c:pivotFmt>
    </c:pivotFmts>
    <c:plotArea>
      <c:layout>
        <c:manualLayout>
          <c:layoutTarget val="inner"/>
          <c:xMode val="edge"/>
          <c:yMode val="edge"/>
          <c:x val="4.1666666666666664E-2"/>
          <c:y val="0.2082177748614758"/>
          <c:w val="0.93888888888888922"/>
          <c:h val="0.75474518810148783"/>
        </c:manualLayout>
      </c:layout>
      <c:ofPieChart>
        <c:ofPieType val="bar"/>
        <c:varyColors val="1"/>
        <c:ser>
          <c:idx val="0"/>
          <c:order val="0"/>
          <c:tx>
            <c:strRef>
              <c:f>Feuil1!$H$37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dLblPos val="ctr"/>
              <c:showVal val="1"/>
              <c:showCatName val="1"/>
              <c:showPercent val="1"/>
              <c:separator>
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??</a:t>
                    </a:r>
                    <a:r>
                      <a:rPr lang="en-US" dirty="0"/>
                      <a:t>
4
15%</a:t>
                    </a:r>
                  </a:p>
                </c:rich>
              </c:tx>
              <c:dLblPos val="ctr"/>
              <c:showVal val="1"/>
              <c:showCatName val="1"/>
              <c:showPercent val="1"/>
              <c:separator>
</c:separator>
            </c:dLbl>
            <c:dLbl>
              <c:idx val="8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/>
                      <a:t>Others</a:t>
                    </a:r>
                    <a:r>
                      <a:rPr lang="en-US" dirty="0"/>
                      <a:t>
8
30%</a:t>
                    </a:r>
                  </a:p>
                </c:rich>
              </c:tx>
              <c:spPr>
                <a:noFill/>
              </c:spPr>
              <c:dLblPos val="ctr"/>
              <c:showVal val="1"/>
              <c:showCatName val="1"/>
              <c:showPercent val="1"/>
              <c:separator>
</c:separator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CatName val="1"/>
            <c:separator>
</c:separator>
          </c:dLbls>
          <c:cat>
            <c:strRef>
              <c:f>Feuil1!$G$38:$G$46</c:f>
              <c:strCache>
                <c:ptCount val="8"/>
                <c:pt idx="0">
                  <c:v>Conakry</c:v>
                </c:pt>
                <c:pt idx="1">
                  <c:v>(vide)</c:v>
                </c:pt>
                <c:pt idx="2">
                  <c:v>Boffa</c:v>
                </c:pt>
                <c:pt idx="3">
                  <c:v>Coyah</c:v>
                </c:pt>
                <c:pt idx="4">
                  <c:v>Dubreka</c:v>
                </c:pt>
                <c:pt idx="5">
                  <c:v>Kankan</c:v>
                </c:pt>
                <c:pt idx="6">
                  <c:v>Kindia</c:v>
                </c:pt>
                <c:pt idx="7">
                  <c:v>Forecariah</c:v>
                </c:pt>
              </c:strCache>
            </c:strRef>
          </c:cat>
          <c:val>
            <c:numRef>
              <c:f>Feuil1!$H$38:$H$46</c:f>
              <c:numCache>
                <c:formatCode>General</c:formatCode>
                <c:ptCount val="8"/>
                <c:pt idx="0">
                  <c:v>15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gapWidth val="100"/>
        <c:splitType val="pos"/>
        <c:splitPos val="6"/>
        <c:secondPieSize val="75"/>
        <c:serLines/>
      </c:ofPieChart>
    </c:plotArea>
    <c:plotVisOnly val="1"/>
    <c:dispBlanksAs val="zero"/>
  </c:chart>
  <c:externalData r:id="rId1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0.11429</cdr:x>
      <cdr:y>0.09677</cdr:y>
    </cdr:from>
    <cdr:to>
      <cdr:x>0.27619</cdr:x>
      <cdr:y>0.14516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64096" y="432048"/>
          <a:ext cx="122413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0.11429</cdr:x>
      <cdr:y>0.08065</cdr:y>
    </cdr:from>
    <cdr:to>
      <cdr:x>0.23522</cdr:x>
      <cdr:y>0.28546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864096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0.62857</cdr:x>
      <cdr:y>0.03226</cdr:y>
    </cdr:from>
    <cdr:to>
      <cdr:x>0.74951</cdr:x>
      <cdr:y>0.23707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752528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0.11429</cdr:x>
      <cdr:y>0.08065</cdr:y>
    </cdr:from>
    <cdr:to>
      <cdr:x>0.4381</cdr:x>
      <cdr:y>0.14516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864096" y="360040"/>
          <a:ext cx="24482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 err="1" smtClean="0"/>
            <a:t>Confirmed</a:t>
          </a:r>
          <a:r>
            <a:rPr lang="fr-FR" sz="1400" dirty="0" smtClean="0"/>
            <a:t> Ebola </a:t>
          </a:r>
          <a:r>
            <a:rPr lang="fr-FR" sz="1400" dirty="0" err="1" smtClean="0"/>
            <a:t>death</a:t>
          </a:r>
          <a:r>
            <a:rPr lang="fr-FR" sz="1400" dirty="0" smtClean="0"/>
            <a:t> in </a:t>
          </a:r>
          <a:r>
            <a:rPr lang="fr-FR" sz="1400" dirty="0" err="1" smtClean="0"/>
            <a:t>clinics</a:t>
          </a:r>
          <a:endParaRPr lang="fr-FR" sz="1400" dirty="0"/>
        </a:p>
      </cdr:txBody>
    </cdr:sp>
  </cdr:relSizeAnchor>
  <cdr:relSizeAnchor xmlns:cdr="http://schemas.openxmlformats.org/drawingml/2006/chartDrawing">
    <cdr:from>
      <cdr:x>0.11429</cdr:x>
      <cdr:y>0.14516</cdr:y>
    </cdr:from>
    <cdr:to>
      <cdr:x>0.47619</cdr:x>
      <cdr:y>0.20968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864096" y="648072"/>
          <a:ext cx="27363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400" dirty="0" err="1" smtClean="0"/>
            <a:t>Confirmed</a:t>
          </a:r>
          <a:r>
            <a:rPr lang="fr-FR" sz="1400" dirty="0" smtClean="0"/>
            <a:t> Ebola </a:t>
          </a:r>
          <a:r>
            <a:rPr lang="fr-FR" sz="1400" dirty="0" err="1" smtClean="0"/>
            <a:t>community</a:t>
          </a:r>
          <a:r>
            <a:rPr lang="fr-FR" sz="1400" dirty="0" smtClean="0"/>
            <a:t> </a:t>
          </a:r>
          <a:r>
            <a:rPr lang="fr-FR" sz="1400" dirty="0" err="1" smtClean="0"/>
            <a:t>deaths</a:t>
          </a:r>
          <a:endParaRPr lang="fr-FR" sz="1400" dirty="0"/>
        </a:p>
      </cdr:txBody>
    </cdr:sp>
  </cdr:relSizeAnchor>
  <cdr:relSizeAnchor xmlns:cdr="http://schemas.openxmlformats.org/drawingml/2006/chartDrawing">
    <cdr:from>
      <cdr:x>0.12381</cdr:x>
      <cdr:y>0.20968</cdr:y>
    </cdr:from>
    <cdr:to>
      <cdr:x>0.44762</cdr:x>
      <cdr:y>0.27419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936104" y="936104"/>
          <a:ext cx="24482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400" dirty="0" smtClean="0"/>
            <a:t>Total </a:t>
          </a:r>
          <a:r>
            <a:rPr lang="fr-FR" sz="1400" dirty="0" err="1" smtClean="0"/>
            <a:t>numbers</a:t>
          </a:r>
          <a:r>
            <a:rPr lang="fr-FR" sz="1400" dirty="0" smtClean="0"/>
            <a:t> of </a:t>
          </a:r>
          <a:r>
            <a:rPr lang="fr-FR" sz="1400" dirty="0" err="1" smtClean="0"/>
            <a:t>confirmed</a:t>
          </a:r>
          <a:r>
            <a:rPr lang="fr-FR" sz="1400" dirty="0" smtClean="0"/>
            <a:t> Ebola cases</a:t>
          </a:r>
          <a:endParaRPr lang="fr-FR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0.11667</cdr:x>
      <cdr:y>0.71429</cdr:y>
    </cdr:from>
    <cdr:to>
      <cdr:x>0.9</cdr:x>
      <cdr:y>0.81605</cdr:y>
    </cdr:to>
    <cdr:sp macro="" textlink="">
      <cdr:nvSpPr>
        <cdr:cNvPr id="2" name="ZoneTexte 8"/>
        <cdr:cNvSpPr txBox="1"/>
      </cdr:nvSpPr>
      <cdr:spPr>
        <a:xfrm xmlns:a="http://schemas.openxmlformats.org/drawingml/2006/main">
          <a:off x="504056" y="2160241"/>
          <a:ext cx="33843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r-FR" sz="1400" dirty="0" err="1" smtClean="0"/>
            <a:t>Confirmed</a:t>
          </a:r>
          <a:r>
            <a:rPr lang="fr-FR" sz="1400" dirty="0" smtClean="0"/>
            <a:t>	</a:t>
          </a:r>
          <a:r>
            <a:rPr lang="fr-FR" sz="1400" i="1" dirty="0" smtClean="0"/>
            <a:t>          Suspect               </a:t>
          </a:r>
          <a:r>
            <a:rPr lang="fr-FR" sz="1400" dirty="0" smtClean="0"/>
            <a:t>Probable</a:t>
          </a:r>
          <a:endParaRPr lang="fr-FR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0.28454</cdr:x>
      <cdr:y>0.32546</cdr:y>
    </cdr:from>
    <cdr:to>
      <cdr:x>0.44504</cdr:x>
      <cdr:y>0.43247</cdr:y>
    </cdr:to>
    <cdr:sp macro="" textlink="">
      <cdr:nvSpPr>
        <cdr:cNvPr id="3" name="ZoneTexte 8"/>
        <cdr:cNvSpPr txBox="1"/>
      </cdr:nvSpPr>
      <cdr:spPr>
        <a:xfrm xmlns:a="http://schemas.openxmlformats.org/drawingml/2006/main">
          <a:off x="1224136" y="936104"/>
          <a:ext cx="69051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r-FR" sz="1400" dirty="0" err="1" smtClean="0"/>
            <a:t>Unsafe</a:t>
          </a:r>
          <a:endParaRPr lang="fr-FR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0.2716</cdr:x>
      <cdr:y>0.19643</cdr:y>
    </cdr:from>
    <cdr:to>
      <cdr:x>0.42838</cdr:x>
      <cdr:y>0.42319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84176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0.28395</cdr:x>
      <cdr:y>0.19643</cdr:y>
    </cdr:from>
    <cdr:to>
      <cdr:x>0.46914</cdr:x>
      <cdr:y>0.42319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656184" y="792088"/>
          <a:ext cx="10801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 smtClean="0"/>
            <a:t>No </a:t>
          </a:r>
          <a:r>
            <a:rPr lang="fr-FR" sz="1400" dirty="0" err="1" smtClean="0"/>
            <a:t>follow</a:t>
          </a:r>
          <a:r>
            <a:rPr lang="fr-FR" sz="1400" dirty="0" smtClean="0"/>
            <a:t>-up</a:t>
          </a:r>
        </a:p>
        <a:p xmlns:a="http://schemas.openxmlformats.org/drawingml/2006/main">
          <a:endParaRPr lang="fr-FR" sz="1400" dirty="0"/>
        </a:p>
        <a:p xmlns:a="http://schemas.openxmlformats.org/drawingml/2006/main">
          <a:r>
            <a:rPr lang="fr-FR" sz="1400" dirty="0" err="1" smtClean="0"/>
            <a:t>Unknown</a:t>
          </a:r>
          <a:endParaRPr lang="fr-FR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0.04613</cdr:x>
      <cdr:y>0</cdr:y>
    </cdr:from>
    <cdr:to>
      <cdr:x>0.99958</cdr:x>
      <cdr:y>0.10934</cdr:y>
    </cdr:to>
    <cdr:sp macro="" textlink="">
      <cdr:nvSpPr>
        <cdr:cNvPr id="2" name="ZoneTexte 8"/>
        <cdr:cNvSpPr txBox="1"/>
      </cdr:nvSpPr>
      <cdr:spPr>
        <a:xfrm xmlns:a="http://schemas.openxmlformats.org/drawingml/2006/main">
          <a:off x="216024" y="0"/>
          <a:ext cx="446449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r-FR" sz="1600" b="1" dirty="0" err="1" smtClean="0"/>
            <a:t>Disease</a:t>
          </a:r>
          <a:r>
            <a:rPr lang="fr-FR" sz="1600" b="1" dirty="0" smtClean="0"/>
            <a:t> </a:t>
          </a:r>
          <a:r>
            <a:rPr lang="fr-FR" sz="1600" b="1" dirty="0" err="1" smtClean="0"/>
            <a:t>duration</a:t>
          </a:r>
          <a:r>
            <a:rPr lang="fr-FR" sz="1600" b="1" dirty="0" smtClean="0"/>
            <a:t> (</a:t>
          </a:r>
          <a:r>
            <a:rPr lang="fr-FR" sz="1600" b="1" dirty="0" err="1" smtClean="0"/>
            <a:t>days</a:t>
          </a:r>
          <a:r>
            <a:rPr lang="fr-FR" sz="1600" b="1" dirty="0" smtClean="0"/>
            <a:t>)</a:t>
          </a:r>
          <a:endParaRPr lang="fr-FR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0.59524</cdr:x>
      <cdr:y>0.16667</cdr:y>
    </cdr:from>
    <cdr:to>
      <cdr:x>0.77381</cdr:x>
      <cdr:y>0.46667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600400" y="720080"/>
          <a:ext cx="108012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 err="1" smtClean="0"/>
            <a:t>Hostility</a:t>
          </a:r>
          <a:endParaRPr lang="fr-FR" sz="1400" dirty="0" smtClean="0"/>
        </a:p>
        <a:p xmlns:a="http://schemas.openxmlformats.org/drawingml/2006/main">
          <a:endParaRPr lang="fr-FR" sz="1400" dirty="0"/>
        </a:p>
        <a:p xmlns:a="http://schemas.openxmlformats.org/drawingml/2006/main">
          <a:r>
            <a:rPr lang="fr-FR" sz="1400" dirty="0" smtClean="0"/>
            <a:t>Reluctance</a:t>
          </a:r>
        </a:p>
        <a:p xmlns:a="http://schemas.openxmlformats.org/drawingml/2006/main">
          <a:endParaRPr lang="fr-FR" sz="1400" dirty="0"/>
        </a:p>
        <a:p xmlns:a="http://schemas.openxmlformats.org/drawingml/2006/main">
          <a:r>
            <a:rPr lang="fr-FR" sz="1400" dirty="0" err="1" smtClean="0"/>
            <a:t>Cooperation</a:t>
          </a:r>
          <a:endParaRPr lang="fr-FR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B1117-434D-4938-9D48-ED810735E298}" type="datetimeFigureOut">
              <a:rPr lang="fr-FR" smtClean="0"/>
              <a:pPr/>
              <a:t>04/08/2015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8E3D-B6BF-4A71-9E53-7E1E816080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07974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308D-821D-47C5-8FDF-41198CE45D8B}" type="datetimeFigureOut">
              <a:rPr lang="fr-FR" smtClean="0"/>
              <a:pPr/>
              <a:t>04/08/2015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85EE-86C3-48EB-86BA-11A24D502F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49961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2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5E8-8258-447B-AAE8-A54A8A5144ED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138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9F13-0FBA-4BE2-A62E-2717A380FB08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65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4E1B-169D-4CE3-A7EC-46D556258EA1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53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D01-9A52-407A-A362-FF2B64880E0E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452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E022-99EC-43FC-BA01-5B49BF446DA1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78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AF5F-26F5-4445-B04C-D0883A499688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14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6796-3E91-414A-B4DD-C65ACE588D2A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085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B86C-723F-459A-9E8E-85C4EFB1C584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511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B97-934D-44EC-93B2-CE4315830C88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879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696-BC33-4493-AB80-6975A44CBB14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632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B204-1A29-478E-BFDB-6A05C8E1CCEF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08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5BDF-1089-4214-9E8D-CC25424B9C99}" type="datetime1">
              <a:rPr lang="fr-FR" smtClean="0"/>
              <a:pPr/>
              <a:t>04/08/2015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C4D74-8CA3-4357-92F0-9269C355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877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204608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Why persistence of Ebola community deaths in Conakry, Guinea?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en-US" sz="4000" dirty="0" smtClean="0"/>
              <a:t> 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3200" i="1" dirty="0" smtClean="0"/>
              <a:t>Conakry, </a:t>
            </a:r>
            <a:r>
              <a:rPr lang="fr-FR" sz="3200" i="1" dirty="0" err="1" smtClean="0"/>
              <a:t>January</a:t>
            </a:r>
            <a:r>
              <a:rPr lang="fr-FR" sz="3200" i="1" dirty="0" smtClean="0"/>
              <a:t> 1st – </a:t>
            </a:r>
            <a:r>
              <a:rPr lang="fr-FR" sz="3200" i="1" dirty="0" err="1" smtClean="0"/>
              <a:t>February</a:t>
            </a:r>
            <a:r>
              <a:rPr lang="fr-FR" sz="3200" i="1" smtClean="0"/>
              <a:t> 12th </a:t>
            </a:r>
            <a:r>
              <a:rPr lang="fr-FR" sz="3200" i="1" dirty="0" smtClean="0"/>
              <a:t>2015</a:t>
            </a:r>
            <a:endParaRPr lang="fr-FR" sz="32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4437112"/>
            <a:ext cx="7848872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600" i="1" dirty="0" smtClean="0"/>
              <a:t>Dominique Jeannel</a:t>
            </a:r>
            <a:r>
              <a:rPr lang="en-US" sz="2600" i="1" baseline="30000" dirty="0" smtClean="0"/>
              <a:t>1,2</a:t>
            </a:r>
            <a:r>
              <a:rPr lang="en-US" sz="2600" i="1" dirty="0" smtClean="0"/>
              <a:t>, Laurel Delayo-Zomahoun</a:t>
            </a:r>
            <a:r>
              <a:rPr lang="en-US" sz="2600" i="1" baseline="30000" dirty="0" smtClean="0"/>
              <a:t>1</a:t>
            </a:r>
            <a:r>
              <a:rPr lang="en-US" sz="2600" i="1" dirty="0" smtClean="0"/>
              <a:t>, Emmanuel Heleze</a:t>
            </a:r>
            <a:r>
              <a:rPr lang="en-US" sz="2600" i="1" baseline="30000" dirty="0" smtClean="0"/>
              <a:t>1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Mariame</a:t>
            </a:r>
            <a:r>
              <a:rPr lang="en-US" sz="2600" i="1" dirty="0" smtClean="0"/>
              <a:t> Bah-Kante</a:t>
            </a:r>
            <a:r>
              <a:rPr lang="en-US" sz="2600" i="1" baseline="30000" dirty="0" smtClean="0"/>
              <a:t>3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Cyrille</a:t>
            </a:r>
            <a:r>
              <a:rPr lang="en-US" sz="2600" i="1" dirty="0" smtClean="0"/>
              <a:t> G. Diffo</a:t>
            </a:r>
            <a:r>
              <a:rPr lang="en-US" sz="2600" i="1" baseline="30000" dirty="0" smtClean="0"/>
              <a:t>1</a:t>
            </a:r>
            <a:r>
              <a:rPr lang="en-US" sz="2600" i="1" dirty="0" smtClean="0"/>
              <a:t>, André K. Missombo</a:t>
            </a:r>
            <a:r>
              <a:rPr lang="en-US" sz="2600" i="1" baseline="30000" dirty="0" smtClean="0"/>
              <a:t>4</a:t>
            </a:r>
            <a:r>
              <a:rPr lang="en-US" sz="2600" i="1" dirty="0" smtClean="0"/>
              <a:t>, Gaston Tshapenda</a:t>
            </a:r>
            <a:r>
              <a:rPr lang="en-US" sz="2600" i="1" baseline="30000" dirty="0" smtClean="0"/>
              <a:t>4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Geneviève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Dennetiere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Lazare</a:t>
            </a:r>
            <a:r>
              <a:rPr lang="en-US" sz="2600" i="1" dirty="0" smtClean="0"/>
              <a:t> Kouassi</a:t>
            </a:r>
            <a:r>
              <a:rPr lang="en-US" sz="2600" i="1" baseline="30000" dirty="0" smtClean="0"/>
              <a:t>1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Karamoko</a:t>
            </a:r>
            <a:r>
              <a:rPr lang="en-US" sz="2600" i="1" dirty="0" smtClean="0"/>
              <a:t> Keita</a:t>
            </a:r>
            <a:r>
              <a:rPr lang="en-US" sz="2600" i="1" baseline="30000" dirty="0" smtClean="0"/>
              <a:t>5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Abdouramane</a:t>
            </a:r>
            <a:r>
              <a:rPr lang="en-US" sz="2600" i="1" dirty="0" smtClean="0"/>
              <a:t> Marega</a:t>
            </a:r>
            <a:r>
              <a:rPr lang="en-US" sz="2600" i="1" baseline="30000" dirty="0" smtClean="0"/>
              <a:t>5</a:t>
            </a:r>
            <a:r>
              <a:rPr lang="en-US" sz="2600" i="1" dirty="0" smtClean="0"/>
              <a:t>, </a:t>
            </a:r>
          </a:p>
          <a:p>
            <a:r>
              <a:rPr lang="en-US" sz="2600" i="1" dirty="0" err="1" smtClean="0"/>
              <a:t>Boubacar</a:t>
            </a:r>
            <a:r>
              <a:rPr lang="en-US" sz="2600" i="1" dirty="0" smtClean="0"/>
              <a:t> Diallo</a:t>
            </a:r>
            <a:r>
              <a:rPr lang="en-US" sz="2600" i="1" baseline="30000" dirty="0" smtClean="0"/>
              <a:t>1</a:t>
            </a:r>
            <a:r>
              <a:rPr lang="en-US" sz="2600" i="1" dirty="0" smtClean="0"/>
              <a:t>, William Perea</a:t>
            </a:r>
            <a:r>
              <a:rPr lang="en-US" sz="2600" i="1" baseline="30000" dirty="0" smtClean="0"/>
              <a:t>1</a:t>
            </a:r>
            <a:r>
              <a:rPr lang="en-US" sz="2600" i="1" dirty="0" smtClean="0"/>
              <a:t>.</a:t>
            </a:r>
            <a:endParaRPr lang="fr-FR" sz="2600" i="1" dirty="0" smtClean="0"/>
          </a:p>
          <a:p>
            <a:r>
              <a:rPr lang="en-US" sz="2600" i="1" dirty="0" smtClean="0"/>
              <a:t> </a:t>
            </a:r>
            <a:endParaRPr lang="fr-FR" sz="2600" i="1" dirty="0" smtClean="0"/>
          </a:p>
          <a:p>
            <a:r>
              <a:rPr lang="en-US" sz="2400" baseline="30000" dirty="0" smtClean="0"/>
              <a:t>1</a:t>
            </a:r>
            <a:r>
              <a:rPr lang="en-US" sz="2400" dirty="0" smtClean="0"/>
              <a:t> WHO, Geneva –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French Institute for Public Health Surveillance, France –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Guinea </a:t>
            </a:r>
            <a:r>
              <a:rPr lang="en-US" sz="2400" dirty="0" err="1" smtClean="0"/>
              <a:t>Presidence</a:t>
            </a:r>
            <a:r>
              <a:rPr lang="en-US" sz="2400" dirty="0" smtClean="0"/>
              <a:t> Desk – </a:t>
            </a:r>
            <a:r>
              <a:rPr lang="en-US" sz="2400" baseline="30000" dirty="0" smtClean="0"/>
              <a:t>4 </a:t>
            </a:r>
            <a:r>
              <a:rPr lang="en-US" sz="2400" dirty="0" smtClean="0"/>
              <a:t>CDC, Atlanta, USA - 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Health Direction of Conakry City, Guinea</a:t>
            </a:r>
            <a:endParaRPr lang="fr-FR" sz="2400" dirty="0" smtClean="0"/>
          </a:p>
          <a:p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147" y="0"/>
            <a:ext cx="4165190" cy="1556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2088232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5" y="0"/>
            <a:ext cx="2075723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19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136904" cy="475252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pic>
        <p:nvPicPr>
          <p:cNvPr id="4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913637" cy="857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3648" y="332656"/>
            <a:ext cx="7344816" cy="1754326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Number</a:t>
            </a:r>
            <a:r>
              <a:rPr lang="fr-FR" sz="3600" dirty="0" smtClean="0"/>
              <a:t> of calls to the free Ebola hotline (N°115)  </a:t>
            </a:r>
          </a:p>
          <a:p>
            <a:pPr algn="ctr"/>
            <a:r>
              <a:rPr lang="fr-FR" sz="3600" dirty="0" err="1" smtClean="0"/>
              <a:t>Week</a:t>
            </a:r>
            <a:r>
              <a:rPr lang="fr-FR" sz="3600" dirty="0" smtClean="0"/>
              <a:t> 50 2014 to </a:t>
            </a:r>
            <a:r>
              <a:rPr lang="fr-FR" sz="3600" dirty="0" err="1" smtClean="0"/>
              <a:t>week</a:t>
            </a:r>
            <a:r>
              <a:rPr lang="fr-FR" sz="3600" dirty="0" smtClean="0"/>
              <a:t> 6 2015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428261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632848" cy="569205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pic>
        <p:nvPicPr>
          <p:cNvPr id="4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913637" cy="8572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75656" y="404664"/>
            <a:ext cx="7344816" cy="954107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Reasons</a:t>
            </a:r>
            <a:r>
              <a:rPr lang="fr-FR" sz="2800" dirty="0" smtClean="0"/>
              <a:t> for </a:t>
            </a:r>
            <a:r>
              <a:rPr lang="fr-FR" sz="2800" dirty="0" err="1" smtClean="0"/>
              <a:t>calling</a:t>
            </a:r>
            <a:r>
              <a:rPr lang="fr-FR" sz="2800" dirty="0" smtClean="0"/>
              <a:t> the free Ebola hotline (N°115)  </a:t>
            </a:r>
          </a:p>
          <a:p>
            <a:pPr algn="ctr"/>
            <a:r>
              <a:rPr lang="fr-FR" sz="2800" dirty="0" err="1" smtClean="0"/>
              <a:t>Week</a:t>
            </a:r>
            <a:r>
              <a:rPr lang="fr-FR" sz="2800" dirty="0" smtClean="0"/>
              <a:t> 50 2014 to </a:t>
            </a:r>
            <a:r>
              <a:rPr lang="fr-FR" sz="2800" dirty="0" err="1" smtClean="0"/>
              <a:t>week</a:t>
            </a:r>
            <a:r>
              <a:rPr lang="fr-FR" sz="2800" dirty="0" smtClean="0"/>
              <a:t> 6 2015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2465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Classification of ECD, type of </a:t>
            </a:r>
            <a:r>
              <a:rPr lang="fr-FR" sz="3200" dirty="0" err="1" smtClean="0"/>
              <a:t>burial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8158532"/>
              </p:ext>
            </p:extLst>
          </p:nvPr>
        </p:nvGraphicFramePr>
        <p:xfrm>
          <a:off x="395536" y="1196752"/>
          <a:ext cx="43204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932040" y="1556792"/>
            <a:ext cx="4032448" cy="892552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b="1" dirty="0" smtClean="0"/>
          </a:p>
          <a:p>
            <a:r>
              <a:rPr lang="fr-FR" sz="1600" b="1" u="sng" dirty="0" smtClean="0">
                <a:solidFill>
                  <a:srgbClr val="C00000"/>
                </a:solidFill>
              </a:rPr>
              <a:t>78%</a:t>
            </a:r>
            <a:r>
              <a:rPr lang="fr-FR" sz="1600" b="1" dirty="0" smtClean="0">
                <a:solidFill>
                  <a:srgbClr val="C00000"/>
                </a:solidFill>
              </a:rPr>
              <a:t>  of ECD </a:t>
            </a:r>
            <a:r>
              <a:rPr lang="fr-FR" sz="1600" b="1" dirty="0" err="1" smtClean="0">
                <a:solidFill>
                  <a:srgbClr val="C00000"/>
                </a:solidFill>
              </a:rPr>
              <a:t>were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biogically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confirmed</a:t>
            </a:r>
            <a:endParaRPr lang="fr-FR" sz="1600" b="1" dirty="0" smtClean="0">
              <a:solidFill>
                <a:srgbClr val="C00000"/>
              </a:solidFill>
            </a:endParaRPr>
          </a:p>
          <a:p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4077072"/>
            <a:ext cx="3888432" cy="1600438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C00000"/>
                </a:solidFill>
              </a:rPr>
              <a:t>59%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were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reported</a:t>
            </a:r>
            <a:r>
              <a:rPr lang="fr-FR" sz="1600" b="1" dirty="0" smtClean="0">
                <a:solidFill>
                  <a:srgbClr val="C00000"/>
                </a:solidFill>
              </a:rPr>
              <a:t> in </a:t>
            </a:r>
            <a:r>
              <a:rPr lang="fr-FR" sz="1600" b="1" dirty="0" err="1" smtClean="0">
                <a:solidFill>
                  <a:srgbClr val="C00000"/>
                </a:solidFill>
              </a:rPr>
              <a:t>Matoto</a:t>
            </a:r>
            <a:r>
              <a:rPr lang="fr-FR" sz="1600" b="1" dirty="0" smtClean="0">
                <a:solidFill>
                  <a:srgbClr val="C00000"/>
                </a:solidFill>
              </a:rPr>
              <a:t>, the </a:t>
            </a:r>
            <a:r>
              <a:rPr lang="fr-FR" sz="1600" b="1" dirty="0" err="1" smtClean="0">
                <a:solidFill>
                  <a:srgbClr val="C00000"/>
                </a:solidFill>
              </a:rPr>
              <a:t>largest</a:t>
            </a:r>
            <a:r>
              <a:rPr lang="fr-FR" sz="1600" b="1" dirty="0" smtClean="0">
                <a:solidFill>
                  <a:srgbClr val="C00000"/>
                </a:solidFill>
              </a:rPr>
              <a:t> commune of Conakry city</a:t>
            </a:r>
          </a:p>
          <a:p>
            <a:endParaRPr lang="fr-FR" sz="1600" b="1" dirty="0" smtClean="0">
              <a:solidFill>
                <a:srgbClr val="C00000"/>
              </a:solidFill>
            </a:endParaRPr>
          </a:p>
          <a:p>
            <a:r>
              <a:rPr lang="fr-FR" sz="1600" b="1" dirty="0" smtClean="0">
                <a:solidFill>
                  <a:srgbClr val="C00000"/>
                </a:solidFill>
              </a:rPr>
              <a:t>For </a:t>
            </a:r>
            <a:r>
              <a:rPr lang="fr-FR" sz="1600" b="1" u="sng" dirty="0" smtClean="0">
                <a:solidFill>
                  <a:srgbClr val="C00000"/>
                </a:solidFill>
              </a:rPr>
              <a:t>74%</a:t>
            </a:r>
            <a:r>
              <a:rPr lang="fr-FR" sz="1600" b="1" dirty="0" smtClean="0">
                <a:solidFill>
                  <a:srgbClr val="C00000"/>
                </a:solidFill>
              </a:rPr>
              <a:t> of ECD, </a:t>
            </a:r>
            <a:r>
              <a:rPr lang="fr-FR" sz="1600" b="1" dirty="0" err="1" smtClean="0">
                <a:solidFill>
                  <a:srgbClr val="C00000"/>
                </a:solidFill>
              </a:rPr>
              <a:t>safe</a:t>
            </a:r>
            <a:r>
              <a:rPr lang="fr-FR" sz="1600" b="1" dirty="0" smtClean="0">
                <a:solidFill>
                  <a:srgbClr val="C00000"/>
                </a:solidFill>
              </a:rPr>
              <a:t> and </a:t>
            </a:r>
            <a:r>
              <a:rPr lang="fr-FR" sz="1600" b="1" dirty="0" err="1" smtClean="0">
                <a:solidFill>
                  <a:srgbClr val="C00000"/>
                </a:solidFill>
              </a:rPr>
              <a:t>dignified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burial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was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conducted</a:t>
            </a:r>
            <a:endParaRPr lang="fr-FR" sz="1600" b="1" dirty="0">
              <a:solidFill>
                <a:srgbClr val="C00000"/>
              </a:solidFill>
            </a:endParaRPr>
          </a:p>
          <a:p>
            <a:endParaRPr lang="fr-FR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1246846"/>
              </p:ext>
            </p:extLst>
          </p:nvPr>
        </p:nvGraphicFramePr>
        <p:xfrm>
          <a:off x="4427984" y="3140968"/>
          <a:ext cx="4302224" cy="287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652120" y="3861048"/>
            <a:ext cx="148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Safe</a:t>
            </a:r>
            <a:r>
              <a:rPr lang="fr-FR" sz="1400" dirty="0" smtClean="0"/>
              <a:t> and </a:t>
            </a:r>
            <a:r>
              <a:rPr lang="fr-FR" sz="1400" dirty="0" err="1" smtClean="0"/>
              <a:t>dignified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139081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Was</a:t>
            </a:r>
            <a:r>
              <a:rPr lang="fr-FR" sz="3200" dirty="0" smtClean="0"/>
              <a:t> the </a:t>
            </a:r>
            <a:r>
              <a:rPr lang="fr-FR" sz="3200" dirty="0" err="1" smtClean="0"/>
              <a:t>deceased</a:t>
            </a:r>
            <a:r>
              <a:rPr lang="fr-FR" sz="3200" dirty="0" smtClean="0"/>
              <a:t> </a:t>
            </a:r>
            <a:r>
              <a:rPr lang="fr-FR" sz="3200" dirty="0" err="1" smtClean="0"/>
              <a:t>previously</a:t>
            </a:r>
            <a:r>
              <a:rPr lang="fr-FR" sz="3200" dirty="0" smtClean="0"/>
              <a:t> </a:t>
            </a:r>
            <a:r>
              <a:rPr lang="fr-FR" sz="3200" dirty="0" err="1" smtClean="0"/>
              <a:t>known</a:t>
            </a:r>
            <a:r>
              <a:rPr lang="fr-FR" sz="3200" dirty="0" smtClean="0"/>
              <a:t> as a contact or suspect case?</a:t>
            </a:r>
            <a:endParaRPr lang="fr-FR" sz="32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2380451"/>
              </p:ext>
            </p:extLst>
          </p:nvPr>
        </p:nvGraphicFramePr>
        <p:xfrm>
          <a:off x="395536" y="1556792"/>
          <a:ext cx="58326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156176" y="2196984"/>
            <a:ext cx="2864887" cy="2585323"/>
          </a:xfrm>
          <a:prstGeom prst="rect">
            <a:avLst/>
          </a:prstGeom>
          <a:solidFill>
            <a:schemeClr val="accent2">
              <a:lumMod val="20000"/>
              <a:lumOff val="80000"/>
              <a:alpha val="91000"/>
            </a:schemeClr>
          </a:solidFill>
          <a:ln>
            <a:solidFill>
              <a:schemeClr val="accent2">
                <a:alpha val="64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89% of the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deceased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were</a:t>
            </a:r>
            <a:endParaRPr lang="fr-F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not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identified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 as contacts</a:t>
            </a:r>
          </a:p>
          <a:p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11%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were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 contacts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 no </a:t>
            </a:r>
          </a:p>
          <a:p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follow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-up</a:t>
            </a:r>
          </a:p>
          <a:p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(No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followed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-up contact) </a:t>
            </a:r>
          </a:p>
          <a:p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06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Seeking</a:t>
            </a:r>
            <a:r>
              <a:rPr lang="fr-FR" sz="4000" dirty="0" smtClean="0"/>
              <a:t> </a:t>
            </a:r>
            <a:r>
              <a:rPr lang="fr-FR" sz="4000" dirty="0" err="1" smtClean="0"/>
              <a:t>health</a:t>
            </a:r>
            <a:r>
              <a:rPr lang="fr-FR" sz="4000" dirty="0" smtClean="0"/>
              <a:t> care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496944" cy="864096"/>
          </a:xfrm>
          <a:solidFill>
            <a:srgbClr val="ECF2FA"/>
          </a:solidFill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For 16 cases (59,3%)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seeking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medical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care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reported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deaths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occured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in a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medical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clinic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(1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private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clinic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, 1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Donka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national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hospital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fr-FR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42188009"/>
              </p:ext>
            </p:extLst>
          </p:nvPr>
        </p:nvGraphicFramePr>
        <p:xfrm>
          <a:off x="4716016" y="2492896"/>
          <a:ext cx="4041774" cy="3240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258"/>
                <a:gridCol w="1347258"/>
                <a:gridCol w="1347258"/>
              </a:tblGrid>
              <a:tr h="706074">
                <a:tc>
                  <a:txBody>
                    <a:bodyPr/>
                    <a:lstStyle/>
                    <a:p>
                      <a:r>
                        <a:rPr lang="fr-FR" dirty="0" smtClean="0"/>
                        <a:t>Type of </a:t>
                      </a:r>
                      <a:r>
                        <a:rPr lang="fr-FR" dirty="0" err="1" smtClean="0"/>
                        <a:t>medical</a:t>
                      </a:r>
                      <a:r>
                        <a:rPr lang="fr-FR" dirty="0" smtClean="0"/>
                        <a:t> structure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Number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</a:tr>
              <a:tr h="706074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Private</a:t>
                      </a:r>
                      <a:endParaRPr lang="fr-FR" b="1" dirty="0" smtClean="0"/>
                    </a:p>
                    <a:p>
                      <a:r>
                        <a:rPr lang="fr-FR" b="1" dirty="0" err="1" smtClean="0"/>
                        <a:t>clinic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12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44%</a:t>
                      </a:r>
                      <a:endParaRPr lang="fr-FR" b="1" dirty="0"/>
                    </a:p>
                  </a:txBody>
                  <a:tcPr/>
                </a:tc>
              </a:tr>
              <a:tr h="70607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Public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medical</a:t>
                      </a:r>
                      <a:r>
                        <a:rPr lang="fr-FR" b="1" baseline="0" dirty="0" smtClean="0"/>
                        <a:t> center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7%</a:t>
                      </a:r>
                      <a:endParaRPr lang="fr-FR" b="1" dirty="0"/>
                    </a:p>
                  </a:txBody>
                  <a:tcPr/>
                </a:tc>
              </a:tr>
              <a:tr h="706074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Hospital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11%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3405022"/>
              </p:ext>
            </p:extLst>
          </p:nvPr>
        </p:nvGraphicFramePr>
        <p:xfrm>
          <a:off x="179512" y="2276872"/>
          <a:ext cx="42484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8955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 smtClean="0"/>
              <a:t>Disease</a:t>
            </a:r>
            <a:r>
              <a:rPr lang="fr-FR" sz="3600" dirty="0" smtClean="0"/>
              <a:t> </a:t>
            </a:r>
            <a:r>
              <a:rPr lang="fr-FR" sz="3600" dirty="0" err="1" smtClean="0"/>
              <a:t>duration</a:t>
            </a:r>
            <a:r>
              <a:rPr lang="fr-FR" sz="3600" dirty="0" smtClean="0"/>
              <a:t> and </a:t>
            </a:r>
            <a:r>
              <a:rPr lang="fr-FR" sz="3600" dirty="0" err="1" smtClean="0"/>
              <a:t>reported</a:t>
            </a:r>
            <a:r>
              <a:rPr lang="fr-FR" sz="3600" dirty="0" smtClean="0"/>
              <a:t> </a:t>
            </a:r>
            <a:r>
              <a:rPr lang="fr-FR" sz="3600" dirty="0" err="1" smtClean="0"/>
              <a:t>symptoms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2492896"/>
            <a:ext cx="3888432" cy="237626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Fever 84%</a:t>
            </a:r>
          </a:p>
          <a:p>
            <a:r>
              <a:rPr lang="fr-FR" sz="2000" b="1" dirty="0" err="1" smtClean="0"/>
              <a:t>Asthenia</a:t>
            </a:r>
            <a:r>
              <a:rPr lang="fr-FR" sz="2000" b="1" dirty="0" smtClean="0"/>
              <a:t> 90%</a:t>
            </a:r>
          </a:p>
          <a:p>
            <a:r>
              <a:rPr lang="fr-FR" sz="2000" b="1" dirty="0" err="1" smtClean="0"/>
              <a:t>Diarrhea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vomiting</a:t>
            </a:r>
            <a:r>
              <a:rPr lang="fr-FR" sz="2000" b="1" dirty="0" smtClean="0"/>
              <a:t> 50%</a:t>
            </a:r>
          </a:p>
          <a:p>
            <a:r>
              <a:rPr lang="fr-FR" sz="2000" b="1" dirty="0"/>
              <a:t>6</a:t>
            </a:r>
            <a:r>
              <a:rPr lang="fr-FR" sz="2000" b="1" dirty="0" smtClean="0"/>
              <a:t> cases of  </a:t>
            </a:r>
            <a:r>
              <a:rPr lang="fr-FR" sz="2000" b="1" dirty="0" err="1" smtClean="0"/>
              <a:t>bleeding</a:t>
            </a:r>
            <a:endParaRPr lang="fr-FR" sz="2000" b="1" dirty="0" smtClean="0"/>
          </a:p>
          <a:p>
            <a:r>
              <a:rPr lang="fr-FR" sz="2000" b="1" dirty="0" smtClean="0"/>
              <a:t>2 cases of fœtal </a:t>
            </a:r>
            <a:r>
              <a:rPr lang="fr-FR" sz="2000" b="1" dirty="0" err="1" smtClean="0"/>
              <a:t>death</a:t>
            </a:r>
            <a:r>
              <a:rPr lang="fr-FR" sz="2000" b="1" dirty="0" smtClean="0"/>
              <a:t>/abortion</a:t>
            </a:r>
            <a:endParaRPr lang="fr-FR" sz="20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2104371"/>
              </p:ext>
            </p:extLst>
          </p:nvPr>
        </p:nvGraphicFramePr>
        <p:xfrm>
          <a:off x="107504" y="1988840"/>
          <a:ext cx="4682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488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Patients </a:t>
            </a:r>
            <a:r>
              <a:rPr lang="fr-FR" sz="4000" dirty="0" err="1" smtClean="0"/>
              <a:t>journey</a:t>
            </a:r>
            <a:endParaRPr lang="fr-FR" sz="4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48153" y="4437112"/>
            <a:ext cx="3811172" cy="1477328"/>
          </a:xfrm>
          <a:prstGeom prst="rect">
            <a:avLst/>
          </a:prstGeom>
          <a:solidFill>
            <a:schemeClr val="bg2">
              <a:lumMod val="9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At</a:t>
            </a:r>
            <a:r>
              <a:rPr lang="fr-FR" b="1" dirty="0" smtClean="0">
                <a:solidFill>
                  <a:srgbClr val="C00000"/>
                </a:solidFill>
              </a:rPr>
              <a:t> least 48% </a:t>
            </a:r>
            <a:r>
              <a:rPr lang="fr-FR" b="1" dirty="0" err="1" smtClean="0">
                <a:solidFill>
                  <a:srgbClr val="C00000"/>
                </a:solidFill>
              </a:rPr>
              <a:t>attended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unsafe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funerals</a:t>
            </a:r>
            <a:endParaRPr lang="fr-FR" b="1" dirty="0" smtClean="0">
              <a:solidFill>
                <a:srgbClr val="C00000"/>
              </a:solidFill>
            </a:endParaRPr>
          </a:p>
          <a:p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 err="1" smtClean="0">
                <a:solidFill>
                  <a:srgbClr val="C00000"/>
                </a:solidFill>
              </a:rPr>
              <a:t>At</a:t>
            </a:r>
            <a:r>
              <a:rPr lang="fr-FR" b="1" dirty="0" smtClean="0">
                <a:solidFill>
                  <a:srgbClr val="C00000"/>
                </a:solidFill>
              </a:rPr>
              <a:t> least 59%  </a:t>
            </a:r>
            <a:r>
              <a:rPr lang="fr-FR" b="1" dirty="0" err="1" smtClean="0">
                <a:solidFill>
                  <a:srgbClr val="C00000"/>
                </a:solidFill>
              </a:rPr>
              <a:t>had</a:t>
            </a:r>
            <a:r>
              <a:rPr lang="fr-FR" b="1" dirty="0" smtClean="0">
                <a:solidFill>
                  <a:srgbClr val="C00000"/>
                </a:solidFill>
              </a:rPr>
              <a:t> contact </a:t>
            </a:r>
            <a:r>
              <a:rPr lang="fr-FR" b="1" dirty="0" err="1" smtClean="0">
                <a:solidFill>
                  <a:srgbClr val="C00000"/>
                </a:solidFill>
              </a:rPr>
              <a:t>with</a:t>
            </a:r>
            <a:r>
              <a:rPr lang="fr-FR" b="1" dirty="0" smtClean="0">
                <a:solidFill>
                  <a:srgbClr val="C00000"/>
                </a:solidFill>
              </a:rPr>
              <a:t> an </a:t>
            </a:r>
          </a:p>
          <a:p>
            <a:r>
              <a:rPr lang="fr-FR" b="1" dirty="0" err="1" smtClean="0">
                <a:solidFill>
                  <a:srgbClr val="C00000"/>
                </a:solidFill>
              </a:rPr>
              <a:t>Identified</a:t>
            </a:r>
            <a:r>
              <a:rPr lang="fr-FR" b="1" dirty="0" smtClean="0">
                <a:solidFill>
                  <a:srgbClr val="C00000"/>
                </a:solidFill>
              </a:rPr>
              <a:t> Ebola suspect 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(</a:t>
            </a:r>
            <a:r>
              <a:rPr lang="fr-FR" b="1" dirty="0" err="1" smtClean="0">
                <a:solidFill>
                  <a:srgbClr val="C00000"/>
                </a:solidFill>
              </a:rPr>
              <a:t>mostly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identified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i="1" dirty="0" smtClean="0">
                <a:solidFill>
                  <a:srgbClr val="C00000"/>
                </a:solidFill>
              </a:rPr>
              <a:t>a posteriori</a:t>
            </a:r>
            <a:r>
              <a:rPr lang="fr-FR" b="1" dirty="0" smtClean="0">
                <a:solidFill>
                  <a:srgbClr val="C00000"/>
                </a:solidFill>
              </a:rPr>
              <a:t>) 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1166723"/>
              </p:ext>
            </p:extLst>
          </p:nvPr>
        </p:nvGraphicFramePr>
        <p:xfrm>
          <a:off x="179512" y="1124744"/>
          <a:ext cx="47160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2198471"/>
              </p:ext>
            </p:extLst>
          </p:nvPr>
        </p:nvGraphicFramePr>
        <p:xfrm>
          <a:off x="4545066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7792323"/>
              </p:ext>
            </p:extLst>
          </p:nvPr>
        </p:nvGraphicFramePr>
        <p:xfrm>
          <a:off x="467544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1747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Transmission </a:t>
            </a:r>
            <a:r>
              <a:rPr lang="fr-FR" sz="4000" dirty="0" err="1" smtClean="0"/>
              <a:t>chain</a:t>
            </a:r>
            <a:endParaRPr lang="fr-FR" sz="4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6888316"/>
              </p:ext>
            </p:extLst>
          </p:nvPr>
        </p:nvGraphicFramePr>
        <p:xfrm>
          <a:off x="1403648" y="119675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Identified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/>
                        <a:t>Number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a posteriori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a priori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imprecise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unknown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5059958"/>
              </p:ext>
            </p:extLst>
          </p:nvPr>
        </p:nvGraphicFramePr>
        <p:xfrm>
          <a:off x="2339752" y="3212976"/>
          <a:ext cx="51125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0824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Social </a:t>
            </a:r>
            <a:r>
              <a:rPr lang="fr-FR" sz="4000" dirty="0" err="1" smtClean="0"/>
              <a:t>reaction</a:t>
            </a:r>
            <a:endParaRPr lang="fr-FR" sz="4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7916654"/>
              </p:ext>
            </p:extLst>
          </p:nvPr>
        </p:nvGraphicFramePr>
        <p:xfrm>
          <a:off x="107504" y="1412776"/>
          <a:ext cx="60486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261849" y="1628800"/>
            <a:ext cx="2417585" cy="2031325"/>
          </a:xfrm>
          <a:prstGeom prst="rect">
            <a:avLst/>
          </a:prstGeom>
          <a:solidFill>
            <a:schemeClr val="bg2">
              <a:lumMod val="90000"/>
              <a:alpha val="56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err="1" smtClean="0"/>
              <a:t>Hostility</a:t>
            </a:r>
            <a:endParaRPr lang="fr-FR" b="1" u="sng" dirty="0" smtClean="0"/>
          </a:p>
          <a:p>
            <a:endParaRPr lang="fr-FR" dirty="0"/>
          </a:p>
          <a:p>
            <a:r>
              <a:rPr lang="fr-FR" b="1" dirty="0" smtClean="0">
                <a:solidFill>
                  <a:srgbClr val="C00000"/>
                </a:solidFill>
              </a:rPr>
              <a:t>3 </a:t>
            </a:r>
            <a:r>
              <a:rPr lang="fr-FR" b="1" dirty="0" err="1" smtClean="0">
                <a:solidFill>
                  <a:srgbClr val="C00000"/>
                </a:solidFill>
              </a:rPr>
              <a:t>physical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assaults</a:t>
            </a:r>
            <a:endParaRPr lang="fr-FR" b="1" dirty="0" smtClean="0">
              <a:solidFill>
                <a:srgbClr val="C00000"/>
              </a:solidFill>
            </a:endParaRPr>
          </a:p>
          <a:p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1 </a:t>
            </a:r>
            <a:r>
              <a:rPr lang="fr-FR" b="1" dirty="0" err="1" smtClean="0">
                <a:solidFill>
                  <a:srgbClr val="C00000"/>
                </a:solidFill>
              </a:rPr>
              <a:t>threat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with</a:t>
            </a:r>
            <a:r>
              <a:rPr lang="fr-FR" b="1" dirty="0" smtClean="0">
                <a:solidFill>
                  <a:srgbClr val="C00000"/>
                </a:solidFill>
              </a:rPr>
              <a:t> a </a:t>
            </a:r>
            <a:r>
              <a:rPr lang="fr-FR" b="1" dirty="0" err="1" smtClean="0">
                <a:solidFill>
                  <a:srgbClr val="C00000"/>
                </a:solidFill>
              </a:rPr>
              <a:t>weapon</a:t>
            </a:r>
            <a:endParaRPr lang="fr-FR" b="1" dirty="0" smtClean="0">
              <a:solidFill>
                <a:srgbClr val="C00000"/>
              </a:solidFill>
            </a:endParaRPr>
          </a:p>
          <a:p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</a:rPr>
              <a:t>2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death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threats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19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Refusals</a:t>
            </a:r>
            <a:r>
              <a:rPr lang="fr-FR" dirty="0" smtClean="0"/>
              <a:t> of control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dirty="0" smtClean="0"/>
              <a:t>For the 27 ACD situations,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reported</a:t>
            </a:r>
            <a:r>
              <a:rPr lang="fr-FR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5 </a:t>
            </a:r>
            <a:r>
              <a:rPr lang="fr-FR" sz="2800" dirty="0" err="1" smtClean="0"/>
              <a:t>refusals</a:t>
            </a:r>
            <a:r>
              <a:rPr lang="fr-FR" sz="2800" dirty="0" smtClean="0"/>
              <a:t> of </a:t>
            </a:r>
            <a:r>
              <a:rPr lang="fr-FR" sz="2800" dirty="0" err="1" smtClean="0"/>
              <a:t>safe</a:t>
            </a:r>
            <a:r>
              <a:rPr lang="fr-FR" sz="2800" dirty="0" smtClean="0"/>
              <a:t> and </a:t>
            </a:r>
            <a:r>
              <a:rPr lang="fr-FR" sz="2800" dirty="0" err="1" smtClean="0"/>
              <a:t>dignified</a:t>
            </a:r>
            <a:r>
              <a:rPr lang="fr-FR" sz="2800" dirty="0" smtClean="0"/>
              <a:t> </a:t>
            </a:r>
            <a:r>
              <a:rPr lang="fr-FR" sz="2800" dirty="0" err="1" smtClean="0"/>
              <a:t>burials</a:t>
            </a:r>
            <a:r>
              <a:rPr lang="fr-FR" sz="2800" dirty="0" smtClean="0"/>
              <a:t> and 4 </a:t>
            </a:r>
            <a:r>
              <a:rPr lang="fr-FR" sz="2800" dirty="0" err="1" smtClean="0"/>
              <a:t>refusals</a:t>
            </a:r>
            <a:r>
              <a:rPr lang="fr-FR" sz="2800" dirty="0" smtClean="0"/>
              <a:t> of </a:t>
            </a:r>
            <a:r>
              <a:rPr lang="fr-FR" sz="2800" dirty="0" err="1" smtClean="0"/>
              <a:t>biological</a:t>
            </a:r>
            <a:r>
              <a:rPr lang="fr-FR" sz="2800" dirty="0" smtClean="0"/>
              <a:t> </a:t>
            </a:r>
            <a:r>
              <a:rPr lang="fr-FR" sz="2800" dirty="0" err="1" smtClean="0"/>
              <a:t>sampling</a:t>
            </a:r>
            <a:r>
              <a:rPr lang="fr-FR" sz="2800" dirty="0" smtClean="0"/>
              <a:t> (oral </a:t>
            </a:r>
            <a:r>
              <a:rPr lang="fr-FR" sz="2800" dirty="0" err="1" smtClean="0"/>
              <a:t>swab</a:t>
            </a:r>
            <a:r>
              <a:rPr lang="fr-FR" sz="28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7 </a:t>
            </a:r>
            <a:r>
              <a:rPr lang="fr-FR" sz="2800" dirty="0" err="1" smtClean="0"/>
              <a:t>refusals</a:t>
            </a:r>
            <a:r>
              <a:rPr lang="fr-FR" sz="2800" dirty="0" smtClean="0"/>
              <a:t> of </a:t>
            </a:r>
            <a:r>
              <a:rPr lang="fr-FR" sz="2800" dirty="0" err="1" smtClean="0"/>
              <a:t>environmental</a:t>
            </a:r>
            <a:r>
              <a:rPr lang="fr-FR" sz="2800" dirty="0" smtClean="0"/>
              <a:t>  </a:t>
            </a:r>
            <a:r>
              <a:rPr lang="fr-FR" sz="2800" dirty="0" err="1" smtClean="0"/>
              <a:t>spraying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bleach</a:t>
            </a:r>
            <a:endParaRPr lang="fr-FR" sz="2800" dirty="0" smtClean="0"/>
          </a:p>
          <a:p>
            <a:pPr>
              <a:lnSpc>
                <a:spcPct val="150000"/>
              </a:lnSpc>
            </a:pPr>
            <a:r>
              <a:rPr lang="fr-FR" sz="2800" dirty="0" smtClean="0"/>
              <a:t>8 </a:t>
            </a:r>
            <a:r>
              <a:rPr lang="fr-FR" sz="2800" dirty="0" err="1" smtClean="0"/>
              <a:t>refusals</a:t>
            </a:r>
            <a:r>
              <a:rPr lang="fr-FR" sz="2800" dirty="0" smtClean="0"/>
              <a:t> of </a:t>
            </a:r>
            <a:r>
              <a:rPr lang="fr-FR" sz="2800" dirty="0" err="1" smtClean="0"/>
              <a:t>epidemiological</a:t>
            </a:r>
            <a:r>
              <a:rPr lang="fr-FR" sz="2800" dirty="0" smtClean="0"/>
              <a:t> investigation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12 </a:t>
            </a:r>
            <a:r>
              <a:rPr lang="fr-FR" sz="2800" dirty="0" err="1" smtClean="0"/>
              <a:t>refusals</a:t>
            </a:r>
            <a:r>
              <a:rPr lang="fr-FR" sz="2800" dirty="0" smtClean="0"/>
              <a:t> of contact </a:t>
            </a:r>
            <a:r>
              <a:rPr lang="fr-FR" sz="2800" dirty="0" err="1" smtClean="0"/>
              <a:t>follow</a:t>
            </a:r>
            <a:r>
              <a:rPr lang="fr-FR" sz="2800" dirty="0" smtClean="0"/>
              <a:t>-up 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1 suspect case </a:t>
            </a:r>
            <a:r>
              <a:rPr lang="fr-FR" sz="2800" dirty="0" err="1" smtClean="0"/>
              <a:t>could</a:t>
            </a:r>
            <a:r>
              <a:rPr lang="fr-FR" sz="2800" dirty="0" smtClean="0"/>
              <a:t> not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removed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</a:t>
            </a:r>
            <a:r>
              <a:rPr lang="fr-FR" sz="2800" dirty="0" err="1" smtClean="0"/>
              <a:t>family</a:t>
            </a:r>
            <a:r>
              <a:rPr lang="fr-FR" sz="2800" dirty="0" smtClean="0"/>
              <a:t> and </a:t>
            </a:r>
            <a:r>
              <a:rPr lang="fr-FR" sz="2800" dirty="0" err="1" smtClean="0"/>
              <a:t>transfered</a:t>
            </a:r>
            <a:r>
              <a:rPr lang="fr-FR" sz="2800" dirty="0" smtClean="0"/>
              <a:t> to an Ebola </a:t>
            </a:r>
            <a:r>
              <a:rPr lang="fr-FR" sz="2800" dirty="0" err="1" smtClean="0"/>
              <a:t>clinic</a:t>
            </a:r>
            <a:endParaRPr lang="fr-FR" sz="2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43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Ebola </a:t>
            </a:r>
            <a:r>
              <a:rPr lang="fr-FR" dirty="0" err="1" smtClean="0"/>
              <a:t>fever</a:t>
            </a:r>
            <a:r>
              <a:rPr lang="fr-FR" dirty="0" smtClean="0"/>
              <a:t> – Ebola virus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9725"/>
            <a:ext cx="7772400" cy="4486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err="1" smtClean="0"/>
              <a:t>Identified</a:t>
            </a:r>
            <a:r>
              <a:rPr lang="fr-FR" dirty="0" smtClean="0"/>
              <a:t> in </a:t>
            </a:r>
            <a:r>
              <a:rPr lang="fr-FR" dirty="0" smtClean="0"/>
              <a:t>1976 </a:t>
            </a:r>
          </a:p>
          <a:p>
            <a:pPr>
              <a:defRPr/>
            </a:pPr>
            <a:r>
              <a:rPr lang="en-US" altLang="zh-CN" sz="2600" b="1" i="1" dirty="0" err="1" smtClean="0"/>
              <a:t>Filoviridae</a:t>
            </a:r>
            <a:r>
              <a:rPr lang="en-US" altLang="zh-CN" sz="2600" b="1" dirty="0" smtClean="0"/>
              <a:t>,  </a:t>
            </a:r>
            <a:endParaRPr lang="en-US" altLang="zh-CN" sz="2600" i="1" dirty="0" smtClean="0"/>
          </a:p>
          <a:p>
            <a:pPr marL="114300" indent="0" eaLnBrk="1" hangingPunct="1">
              <a:lnSpc>
                <a:spcPct val="70000"/>
              </a:lnSpc>
              <a:buClr>
                <a:srgbClr val="376092"/>
              </a:buClr>
              <a:buFont typeface="Arial" pitchFamily="34" charset="0"/>
              <a:buNone/>
              <a:defRPr/>
            </a:pPr>
            <a:endParaRPr lang="en-US" altLang="zh-CN" sz="2600" i="1" dirty="0" smtClean="0"/>
          </a:p>
          <a:p>
            <a:pPr marL="114300" indent="0" eaLnBrk="1" hangingPunct="1">
              <a:lnSpc>
                <a:spcPct val="70000"/>
              </a:lnSpc>
              <a:buClr>
                <a:srgbClr val="376092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CN" sz="2600" i="1" dirty="0" err="1" smtClean="0"/>
              <a:t>Marbourgvirus</a:t>
            </a:r>
            <a:endParaRPr lang="en-US" altLang="zh-CN" sz="2300" dirty="0" smtClean="0"/>
          </a:p>
          <a:p>
            <a:pPr marL="114300" indent="0" eaLnBrk="1" hangingPunct="1">
              <a:lnSpc>
                <a:spcPct val="70000"/>
              </a:lnSpc>
              <a:buClr>
                <a:srgbClr val="376092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CN" sz="2600" i="1" dirty="0" err="1" smtClean="0"/>
              <a:t>Ebolavirus</a:t>
            </a:r>
            <a:r>
              <a:rPr lang="en-US" altLang="zh-CN" sz="2600" dirty="0" smtClean="0"/>
              <a:t>– 5 </a:t>
            </a:r>
            <a:r>
              <a:rPr lang="en-US" altLang="zh-CN" sz="2600" dirty="0" smtClean="0"/>
              <a:t>viruses</a:t>
            </a:r>
            <a:endParaRPr lang="en-US" altLang="zh-CN" sz="2600" dirty="0" smtClean="0"/>
          </a:p>
          <a:p>
            <a:pPr marL="806450" lvl="1" indent="-342900" eaLnBrk="1" hangingPunct="1">
              <a:lnSpc>
                <a:spcPct val="80000"/>
              </a:lnSpc>
              <a:buClr>
                <a:srgbClr val="376092"/>
              </a:buClr>
              <a:buFont typeface="Wingdings" pitchFamily="2" charset="2"/>
              <a:buChar char="§"/>
              <a:defRPr/>
            </a:pPr>
            <a:r>
              <a:rPr lang="en-US" altLang="zh-CN" dirty="0" smtClean="0"/>
              <a:t>Ebola (Zaire)</a:t>
            </a:r>
          </a:p>
          <a:p>
            <a:pPr marL="806450" lvl="1" indent="-342900" eaLnBrk="1" hangingPunct="1">
              <a:lnSpc>
                <a:spcPct val="80000"/>
              </a:lnSpc>
              <a:buClr>
                <a:srgbClr val="376092"/>
              </a:buClr>
              <a:buFont typeface="Wingdings" pitchFamily="2" charset="2"/>
              <a:buChar char="§"/>
              <a:defRPr/>
            </a:pPr>
            <a:r>
              <a:rPr lang="en-US" altLang="zh-CN" dirty="0" smtClean="0"/>
              <a:t>Soudan</a:t>
            </a:r>
          </a:p>
          <a:p>
            <a:pPr marL="806450" lvl="1" indent="-342900" eaLnBrk="1" hangingPunct="1">
              <a:lnSpc>
                <a:spcPct val="80000"/>
              </a:lnSpc>
              <a:buClr>
                <a:srgbClr val="376092"/>
              </a:buClr>
              <a:buFont typeface="Wingdings" pitchFamily="2" charset="2"/>
              <a:buChar char="§"/>
              <a:defRPr/>
            </a:pPr>
            <a:r>
              <a:rPr lang="en-US" altLang="zh-CN" dirty="0" err="1" smtClean="0"/>
              <a:t>Bundibugyo</a:t>
            </a:r>
            <a:endParaRPr lang="en-US" altLang="zh-CN" dirty="0" smtClean="0"/>
          </a:p>
          <a:p>
            <a:pPr marL="806450" lvl="1" indent="-342900" eaLnBrk="1" hangingPunct="1">
              <a:lnSpc>
                <a:spcPct val="80000"/>
              </a:lnSpc>
              <a:buClr>
                <a:srgbClr val="376092"/>
              </a:buClr>
              <a:buFont typeface="Wingdings" pitchFamily="2" charset="2"/>
              <a:buChar char="§"/>
              <a:defRPr/>
            </a:pPr>
            <a:r>
              <a:rPr lang="en-US" altLang="zh-CN" dirty="0" smtClean="0"/>
              <a:t>Tai Forest </a:t>
            </a:r>
            <a:r>
              <a:rPr lang="en-US" altLang="zh-CN" dirty="0" smtClean="0"/>
              <a:t>(Ivory Coast)</a:t>
            </a:r>
            <a:endParaRPr lang="en-US" altLang="zh-CN" dirty="0" smtClean="0"/>
          </a:p>
          <a:p>
            <a:pPr marL="806450" lvl="1" indent="-342900" eaLnBrk="1" hangingPunct="1">
              <a:lnSpc>
                <a:spcPct val="80000"/>
              </a:lnSpc>
              <a:buClr>
                <a:srgbClr val="376092"/>
              </a:buClr>
              <a:buFont typeface="Wingdings" pitchFamily="2" charset="2"/>
              <a:buChar char="§"/>
              <a:defRPr/>
            </a:pPr>
            <a:r>
              <a:rPr lang="en-US" altLang="zh-CN" dirty="0" smtClean="0"/>
              <a:t>Reston (</a:t>
            </a:r>
            <a:r>
              <a:rPr lang="en-US" altLang="zh-CN" dirty="0" smtClean="0"/>
              <a:t>animals only)</a:t>
            </a:r>
            <a:endParaRPr lang="en-US" altLang="zh-CN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9EB4E5-D9FE-4373-9458-C03EC6AED62A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181225"/>
            <a:ext cx="2657475" cy="3752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smtClean="0"/>
              <a:t>Conclusions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2600" dirty="0" smtClean="0"/>
              <a:t>ECD in Conakry early 2015 originated mainly from contamination while helping an Ebola patient or during funeral attendance in places of active transmission in low Guinea</a:t>
            </a:r>
            <a:endParaRPr lang="fr-FR" sz="2600" dirty="0" smtClean="0"/>
          </a:p>
          <a:p>
            <a:pPr>
              <a:spcAft>
                <a:spcPts val="600"/>
              </a:spcAft>
            </a:pPr>
            <a:r>
              <a:rPr lang="fr-FR" sz="2600" dirty="0" smtClean="0"/>
              <a:t>Most of Ebola </a:t>
            </a:r>
            <a:r>
              <a:rPr lang="fr-FR" sz="2600" dirty="0" err="1" smtClean="0"/>
              <a:t>community</a:t>
            </a:r>
            <a:r>
              <a:rPr lang="fr-FR" sz="2600" dirty="0" smtClean="0"/>
              <a:t> </a:t>
            </a:r>
            <a:r>
              <a:rPr lang="fr-FR" sz="2600" dirty="0" err="1" smtClean="0"/>
              <a:t>deaths</a:t>
            </a:r>
            <a:r>
              <a:rPr lang="fr-FR" sz="2600" dirty="0" smtClean="0"/>
              <a:t> in Conakry </a:t>
            </a:r>
            <a:r>
              <a:rPr lang="fr-FR" sz="2600" dirty="0" err="1" smtClean="0"/>
              <a:t>concerned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individuals</a:t>
            </a:r>
            <a:r>
              <a:rPr lang="fr-FR" sz="2600" dirty="0" smtClean="0"/>
              <a:t> not </a:t>
            </a:r>
            <a:r>
              <a:rPr lang="fr-FR" sz="2600" dirty="0" err="1" smtClean="0"/>
              <a:t>identified</a:t>
            </a:r>
            <a:r>
              <a:rPr lang="fr-FR" sz="2600" dirty="0" smtClean="0"/>
              <a:t> as contacts</a:t>
            </a:r>
          </a:p>
          <a:p>
            <a:pPr>
              <a:spcAft>
                <a:spcPts val="600"/>
              </a:spcAft>
            </a:pPr>
            <a:r>
              <a:rPr lang="fr-FR" sz="2600" dirty="0" smtClean="0"/>
              <a:t>For </a:t>
            </a:r>
            <a:r>
              <a:rPr lang="fr-FR" sz="2600" dirty="0" err="1" smtClean="0"/>
              <a:t>three</a:t>
            </a:r>
            <a:r>
              <a:rPr lang="fr-FR" sz="2600" dirty="0" smtClean="0"/>
              <a:t> </a:t>
            </a:r>
            <a:r>
              <a:rPr lang="fr-FR" sz="2600" dirty="0" err="1" smtClean="0"/>
              <a:t>quaters</a:t>
            </a:r>
            <a:r>
              <a:rPr lang="fr-FR" sz="2600" dirty="0" smtClean="0"/>
              <a:t>, </a:t>
            </a:r>
            <a:r>
              <a:rPr lang="fr-FR" sz="2600" dirty="0" err="1" smtClean="0"/>
              <a:t>biological</a:t>
            </a:r>
            <a:r>
              <a:rPr lang="fr-FR" sz="2600" dirty="0" smtClean="0"/>
              <a:t> </a:t>
            </a:r>
            <a:r>
              <a:rPr lang="fr-FR" sz="2600" dirty="0" err="1" smtClean="0"/>
              <a:t>sampling</a:t>
            </a:r>
            <a:r>
              <a:rPr lang="fr-FR" sz="2600" dirty="0" smtClean="0"/>
              <a:t>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performed</a:t>
            </a:r>
            <a:r>
              <a:rPr lang="fr-FR" sz="2600" dirty="0" smtClean="0"/>
              <a:t> and </a:t>
            </a:r>
            <a:r>
              <a:rPr lang="fr-FR" sz="2600" dirty="0" err="1" smtClean="0"/>
              <a:t>safe</a:t>
            </a:r>
            <a:r>
              <a:rPr lang="fr-FR" sz="2600" dirty="0" smtClean="0"/>
              <a:t> and </a:t>
            </a:r>
            <a:r>
              <a:rPr lang="fr-FR" sz="2600" dirty="0" err="1" smtClean="0"/>
              <a:t>dignified</a:t>
            </a:r>
            <a:r>
              <a:rPr lang="fr-FR" sz="2600" dirty="0" smtClean="0"/>
              <a:t> </a:t>
            </a:r>
            <a:r>
              <a:rPr lang="fr-FR" sz="2600" dirty="0" err="1" smtClean="0"/>
              <a:t>burial</a:t>
            </a:r>
            <a:r>
              <a:rPr lang="fr-FR" sz="2600" dirty="0" smtClean="0"/>
              <a:t> </a:t>
            </a:r>
            <a:r>
              <a:rPr lang="fr-FR" sz="2600" dirty="0" err="1" smtClean="0"/>
              <a:t>conducted</a:t>
            </a:r>
            <a:endParaRPr lang="fr-FR" sz="2600" dirty="0" smtClean="0"/>
          </a:p>
          <a:p>
            <a:pPr>
              <a:spcAft>
                <a:spcPts val="600"/>
              </a:spcAft>
            </a:pPr>
            <a:r>
              <a:rPr lang="fr-FR" sz="2600" dirty="0" err="1" smtClean="0"/>
              <a:t>When</a:t>
            </a:r>
            <a:r>
              <a:rPr lang="fr-FR" sz="2600" dirty="0" smtClean="0"/>
              <a:t> the information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available</a:t>
            </a:r>
            <a:r>
              <a:rPr lang="fr-FR" sz="2600" dirty="0" smtClean="0"/>
              <a:t>,  </a:t>
            </a:r>
            <a:r>
              <a:rPr lang="fr-FR" sz="2600" dirty="0" err="1" smtClean="0"/>
              <a:t>most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deceased</a:t>
            </a:r>
            <a:r>
              <a:rPr lang="fr-FR" sz="2600" dirty="0" smtClean="0"/>
              <a:t> has </a:t>
            </a:r>
            <a:r>
              <a:rPr lang="fr-FR" sz="2600" dirty="0" err="1" smtClean="0"/>
              <a:t>sought</a:t>
            </a:r>
            <a:r>
              <a:rPr lang="fr-FR" sz="2600" dirty="0" smtClean="0"/>
              <a:t> </a:t>
            </a:r>
            <a:r>
              <a:rPr lang="fr-FR" sz="2600" dirty="0" err="1" smtClean="0"/>
              <a:t>medical</a:t>
            </a:r>
            <a:r>
              <a:rPr lang="fr-FR" sz="2600" dirty="0" smtClean="0"/>
              <a:t> care 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 once, </a:t>
            </a:r>
            <a:r>
              <a:rPr lang="fr-FR" sz="2600" dirty="0" err="1" smtClean="0"/>
              <a:t>mosly</a:t>
            </a:r>
            <a:r>
              <a:rPr lang="fr-FR" sz="2600" dirty="0" smtClean="0"/>
              <a:t> in </a:t>
            </a:r>
            <a:r>
              <a:rPr lang="fr-FR" sz="2600" dirty="0" err="1" smtClean="0"/>
              <a:t>private</a:t>
            </a:r>
            <a:r>
              <a:rPr lang="fr-FR" sz="2600" dirty="0" smtClean="0"/>
              <a:t> </a:t>
            </a:r>
            <a:r>
              <a:rPr lang="fr-FR" sz="2600" dirty="0" err="1" smtClean="0"/>
              <a:t>clinics</a:t>
            </a:r>
            <a:r>
              <a:rPr lang="fr-FR" sz="26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fr-FR" sz="2400" dirty="0" smtClean="0"/>
              <a:t>2 patients </a:t>
            </a:r>
            <a:r>
              <a:rPr lang="fr-FR" sz="2400" dirty="0" err="1" smtClean="0"/>
              <a:t>deceased</a:t>
            </a:r>
            <a:r>
              <a:rPr lang="fr-FR" sz="2400" dirty="0" smtClean="0"/>
              <a:t> in a </a:t>
            </a:r>
            <a:r>
              <a:rPr lang="fr-FR" sz="2400" dirty="0" err="1" smtClean="0"/>
              <a:t>medical</a:t>
            </a:r>
            <a:r>
              <a:rPr lang="fr-FR" sz="2400" dirty="0" smtClean="0"/>
              <a:t> </a:t>
            </a:r>
            <a:r>
              <a:rPr lang="fr-FR" sz="2400" dirty="0" err="1" smtClean="0"/>
              <a:t>clinic</a:t>
            </a:r>
            <a:r>
              <a:rPr lang="fr-FR" sz="2400" dirty="0" smtClean="0"/>
              <a:t>/</a:t>
            </a:r>
            <a:r>
              <a:rPr lang="fr-FR" sz="2400" dirty="0" err="1" smtClean="0"/>
              <a:t>hospital</a:t>
            </a:r>
            <a:endParaRPr lang="fr-FR" sz="2400" dirty="0" smtClean="0"/>
          </a:p>
          <a:p>
            <a:pPr lvl="1">
              <a:spcAft>
                <a:spcPts val="600"/>
              </a:spcAft>
            </a:pPr>
            <a:r>
              <a:rPr lang="fr-FR" sz="2400" dirty="0"/>
              <a:t>6</a:t>
            </a:r>
            <a:r>
              <a:rPr lang="fr-FR" sz="2400" dirty="0" smtClean="0"/>
              <a:t> cases </a:t>
            </a:r>
            <a:r>
              <a:rPr lang="fr-FR" sz="2400" dirty="0" err="1" smtClean="0"/>
              <a:t>presented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bleeding</a:t>
            </a:r>
            <a:endParaRPr lang="fr-FR" sz="2400" dirty="0" smtClean="0"/>
          </a:p>
          <a:p>
            <a:pPr>
              <a:spcAft>
                <a:spcPts val="600"/>
              </a:spcAft>
            </a:pPr>
            <a:r>
              <a:rPr lang="fr-FR" sz="2600" b="1" dirty="0" err="1" smtClean="0">
                <a:solidFill>
                  <a:srgbClr val="C00000"/>
                </a:solidFill>
              </a:rPr>
              <a:t>Problem</a:t>
            </a:r>
            <a:r>
              <a:rPr lang="fr-FR" sz="2600" b="1" dirty="0" smtClean="0">
                <a:solidFill>
                  <a:srgbClr val="C00000"/>
                </a:solidFill>
              </a:rPr>
              <a:t> of triage in </a:t>
            </a:r>
            <a:r>
              <a:rPr lang="fr-FR" sz="2600" b="1" dirty="0" err="1" smtClean="0">
                <a:solidFill>
                  <a:srgbClr val="C00000"/>
                </a:solidFill>
              </a:rPr>
              <a:t>medical</a:t>
            </a:r>
            <a:r>
              <a:rPr lang="fr-FR" sz="2600" b="1" dirty="0" smtClean="0">
                <a:solidFill>
                  <a:srgbClr val="C00000"/>
                </a:solidFill>
              </a:rPr>
              <a:t> </a:t>
            </a:r>
            <a:r>
              <a:rPr lang="fr-FR" sz="2600" b="1" dirty="0" err="1" smtClean="0">
                <a:solidFill>
                  <a:srgbClr val="C00000"/>
                </a:solidFill>
              </a:rPr>
              <a:t>facilities</a:t>
            </a:r>
            <a:r>
              <a:rPr lang="fr-FR" sz="2600" b="1" dirty="0" smtClean="0">
                <a:solidFill>
                  <a:srgbClr val="C00000"/>
                </a:solidFill>
              </a:rPr>
              <a:t>, </a:t>
            </a:r>
            <a:r>
              <a:rPr lang="fr-FR" sz="2600" b="1" dirty="0" err="1" smtClean="0">
                <a:solidFill>
                  <a:srgbClr val="C00000"/>
                </a:solidFill>
              </a:rPr>
              <a:t>private</a:t>
            </a:r>
            <a:r>
              <a:rPr lang="fr-FR" sz="2600" b="1" dirty="0" smtClean="0">
                <a:solidFill>
                  <a:srgbClr val="C00000"/>
                </a:solidFill>
              </a:rPr>
              <a:t> as </a:t>
            </a:r>
            <a:r>
              <a:rPr lang="fr-FR" sz="2600" b="1" dirty="0" err="1" smtClean="0">
                <a:solidFill>
                  <a:srgbClr val="C00000"/>
                </a:solidFill>
              </a:rPr>
              <a:t>well</a:t>
            </a:r>
            <a:r>
              <a:rPr lang="fr-FR" sz="2600" b="1" dirty="0" smtClean="0">
                <a:solidFill>
                  <a:srgbClr val="C00000"/>
                </a:solidFill>
              </a:rPr>
              <a:t> as public  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5109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Conclusion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35283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dirty="0" smtClean="0"/>
              <a:t>Transmission </a:t>
            </a:r>
            <a:r>
              <a:rPr lang="fr-FR" sz="2400" dirty="0" err="1" smtClean="0"/>
              <a:t>chain</a:t>
            </a:r>
            <a:r>
              <a:rPr lang="fr-FR" sz="2400" dirty="0" smtClean="0"/>
              <a:t>: </a:t>
            </a:r>
            <a:r>
              <a:rPr lang="fr-FR" sz="2400" dirty="0" err="1" smtClean="0"/>
              <a:t>identified</a:t>
            </a:r>
            <a:r>
              <a:rPr lang="fr-FR" sz="2400" dirty="0" smtClean="0"/>
              <a:t> </a:t>
            </a:r>
            <a:r>
              <a:rPr lang="fr-FR" sz="2400" i="1" dirty="0" smtClean="0"/>
              <a:t>a </a:t>
            </a:r>
            <a:r>
              <a:rPr lang="fr-FR" sz="2400" dirty="0" smtClean="0"/>
              <a:t>postériori for the </a:t>
            </a:r>
            <a:r>
              <a:rPr lang="fr-FR" sz="2400" dirty="0" err="1" smtClean="0"/>
              <a:t>majority</a:t>
            </a:r>
            <a:r>
              <a:rPr lang="fr-FR" sz="2400" dirty="0" smtClean="0"/>
              <a:t> of Conakry ECD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dirty="0" smtClean="0"/>
              <a:t>For the </a:t>
            </a:r>
            <a:r>
              <a:rPr lang="fr-FR" sz="2400" dirty="0" err="1" smtClean="0"/>
              <a:t>majority</a:t>
            </a:r>
            <a:r>
              <a:rPr lang="fr-FR" sz="2400" dirty="0" smtClean="0"/>
              <a:t> of ECD: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 err="1" smtClean="0"/>
              <a:t>Residence</a:t>
            </a:r>
            <a:r>
              <a:rPr lang="fr-FR" sz="2000" dirty="0" smtClean="0"/>
              <a:t> in Conakry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 smtClean="0"/>
              <a:t>Ebola </a:t>
            </a:r>
            <a:r>
              <a:rPr lang="fr-FR" sz="2000" dirty="0" err="1" smtClean="0"/>
              <a:t>symptoms</a:t>
            </a:r>
            <a:r>
              <a:rPr lang="fr-FR" sz="2000" dirty="0" smtClean="0"/>
              <a:t> </a:t>
            </a:r>
            <a:r>
              <a:rPr lang="fr-FR" sz="2000" dirty="0" err="1" smtClean="0"/>
              <a:t>started</a:t>
            </a:r>
            <a:r>
              <a:rPr lang="fr-FR" sz="2000" dirty="0" smtClean="0"/>
              <a:t> in Conakry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 err="1" smtClean="0"/>
              <a:t>At</a:t>
            </a:r>
            <a:r>
              <a:rPr lang="fr-FR" sz="2000" dirty="0" smtClean="0"/>
              <a:t> least one </a:t>
            </a:r>
            <a:r>
              <a:rPr lang="fr-FR" sz="2000" dirty="0" err="1" smtClean="0"/>
              <a:t>third</a:t>
            </a:r>
            <a:r>
              <a:rPr lang="fr-FR" sz="2000" dirty="0" smtClean="0"/>
              <a:t> </a:t>
            </a:r>
            <a:r>
              <a:rPr lang="fr-FR" sz="2000" dirty="0" err="1" smtClean="0"/>
              <a:t>got</a:t>
            </a:r>
            <a:r>
              <a:rPr lang="fr-FR" sz="2000" dirty="0" smtClean="0"/>
              <a:t> </a:t>
            </a:r>
            <a:r>
              <a:rPr lang="fr-FR" sz="2000" dirty="0" err="1" smtClean="0"/>
              <a:t>contaminated</a:t>
            </a:r>
            <a:r>
              <a:rPr lang="fr-FR" sz="2000" dirty="0" smtClean="0"/>
              <a:t> in Conakry and 40 % </a:t>
            </a:r>
            <a:r>
              <a:rPr lang="fr-FR" sz="2000" dirty="0" err="1" smtClean="0"/>
              <a:t>elsewhere</a:t>
            </a:r>
            <a:r>
              <a:rPr lang="fr-FR" sz="2000" dirty="0" smtClean="0"/>
              <a:t> (area </a:t>
            </a:r>
            <a:r>
              <a:rPr lang="fr-FR" sz="2000" dirty="0" err="1" smtClean="0"/>
              <a:t>with</a:t>
            </a:r>
            <a:r>
              <a:rPr lang="fr-FR" sz="2000" dirty="0" smtClean="0"/>
              <a:t> Ebola active transmission in </a:t>
            </a:r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Guinea</a:t>
            </a:r>
            <a:r>
              <a:rPr lang="fr-FR" sz="20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 smtClean="0"/>
              <a:t>The </a:t>
            </a:r>
            <a:r>
              <a:rPr lang="fr-FR" sz="2000" dirty="0" err="1" smtClean="0"/>
              <a:t>origin</a:t>
            </a:r>
            <a:r>
              <a:rPr lang="fr-FR" sz="2000" dirty="0" smtClean="0"/>
              <a:t> of the contamination </a:t>
            </a:r>
            <a:r>
              <a:rPr lang="fr-FR" sz="2000" dirty="0" err="1" smtClean="0"/>
              <a:t>chain</a:t>
            </a:r>
            <a:r>
              <a:rPr lang="fr-FR" sz="2000" dirty="0" smtClean="0"/>
              <a:t> </a:t>
            </a:r>
            <a:r>
              <a:rPr lang="fr-FR" sz="2000" dirty="0" err="1" smtClean="0"/>
              <a:t>was</a:t>
            </a:r>
            <a:r>
              <a:rPr lang="fr-FR" sz="2000" dirty="0" smtClean="0"/>
              <a:t> </a:t>
            </a:r>
            <a:r>
              <a:rPr lang="fr-FR" sz="2000" dirty="0" err="1" smtClean="0"/>
              <a:t>mostly</a:t>
            </a:r>
            <a:r>
              <a:rPr lang="fr-FR" sz="2000" dirty="0" smtClean="0"/>
              <a:t> </a:t>
            </a:r>
            <a:r>
              <a:rPr lang="fr-FR" sz="2000" dirty="0" err="1" smtClean="0"/>
              <a:t>outside</a:t>
            </a:r>
            <a:r>
              <a:rPr lang="fr-FR" sz="2000" dirty="0" smtClean="0"/>
              <a:t> Conakry </a:t>
            </a:r>
            <a:endParaRPr lang="fr-FR" sz="2000" u="sng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 dirty="0"/>
          </a:p>
        </p:txBody>
      </p:sp>
      <p:pic>
        <p:nvPicPr>
          <p:cNvPr id="5" name="Image 4" descr="P101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81128"/>
            <a:ext cx="2032000" cy="1524000"/>
          </a:xfrm>
          <a:prstGeom prst="rect">
            <a:avLst/>
          </a:prstGeom>
        </p:spPr>
      </p:pic>
      <p:pic>
        <p:nvPicPr>
          <p:cNvPr id="6" name="Image 5" descr="P101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581128"/>
            <a:ext cx="2133600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581128"/>
            <a:ext cx="2785120" cy="20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3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800" dirty="0" smtClean="0"/>
              <a:t>In more </a:t>
            </a:r>
            <a:r>
              <a:rPr lang="fr-FR" sz="2800" dirty="0" err="1" smtClean="0"/>
              <a:t>than</a:t>
            </a:r>
            <a:r>
              <a:rPr lang="fr-FR" sz="2800" dirty="0" smtClean="0"/>
              <a:t> </a:t>
            </a:r>
            <a:r>
              <a:rPr lang="fr-FR" sz="2800" dirty="0" err="1" smtClean="0"/>
              <a:t>half</a:t>
            </a:r>
            <a:r>
              <a:rPr lang="fr-FR" sz="2800" dirty="0" smtClean="0"/>
              <a:t> of the ECD situations, </a:t>
            </a:r>
            <a:r>
              <a:rPr lang="fr-FR" sz="2800" dirty="0" err="1" smtClean="0"/>
              <a:t>cooperation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family</a:t>
            </a:r>
            <a:r>
              <a:rPr lang="fr-FR" sz="2800" dirty="0" smtClean="0"/>
              <a:t> </a:t>
            </a:r>
            <a:r>
              <a:rPr lang="fr-FR" sz="2800" dirty="0" err="1" smtClean="0"/>
              <a:t>was</a:t>
            </a:r>
            <a:r>
              <a:rPr lang="fr-FR" sz="2800" dirty="0" smtClean="0"/>
              <a:t> </a:t>
            </a:r>
            <a:r>
              <a:rPr lang="fr-FR" sz="2800" dirty="0" err="1" smtClean="0"/>
              <a:t>obtained</a:t>
            </a:r>
            <a:r>
              <a:rPr lang="fr-FR" sz="28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800" dirty="0" smtClean="0"/>
              <a:t>But open </a:t>
            </a:r>
            <a:r>
              <a:rPr lang="fr-FR" sz="2800" dirty="0" err="1" smtClean="0"/>
              <a:t>hostility</a:t>
            </a:r>
            <a:r>
              <a:rPr lang="fr-FR" sz="2800" dirty="0" smtClean="0"/>
              <a:t> (</a:t>
            </a:r>
            <a:r>
              <a:rPr lang="fr-FR" sz="2800" dirty="0" err="1" smtClean="0"/>
              <a:t>family</a:t>
            </a:r>
            <a:r>
              <a:rPr lang="fr-FR" sz="2800" dirty="0" smtClean="0"/>
              <a:t> and/or </a:t>
            </a:r>
            <a:r>
              <a:rPr lang="fr-FR" sz="2800" dirty="0" err="1" smtClean="0"/>
              <a:t>neighbours</a:t>
            </a:r>
            <a:r>
              <a:rPr lang="fr-FR" sz="2800" dirty="0" smtClean="0"/>
              <a:t>) </a:t>
            </a:r>
            <a:r>
              <a:rPr lang="fr-FR" sz="2800" dirty="0" err="1" smtClean="0"/>
              <a:t>occured</a:t>
            </a:r>
            <a:r>
              <a:rPr lang="fr-FR" sz="2800" dirty="0" smtClean="0"/>
              <a:t> one out of four ECD situations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800" dirty="0" smtClean="0"/>
              <a:t>The </a:t>
            </a:r>
            <a:r>
              <a:rPr lang="fr-FR" sz="2800" dirty="0" err="1" smtClean="0"/>
              <a:t>majority</a:t>
            </a:r>
            <a:r>
              <a:rPr lang="fr-FR" sz="2800" dirty="0" smtClean="0"/>
              <a:t> of hostile </a:t>
            </a:r>
            <a:r>
              <a:rPr lang="fr-FR" sz="2800" dirty="0" err="1" smtClean="0"/>
              <a:t>reactions</a:t>
            </a:r>
            <a:r>
              <a:rPr lang="fr-FR" sz="2800" dirty="0" smtClean="0"/>
              <a:t> or reluctances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reported</a:t>
            </a:r>
            <a:r>
              <a:rPr lang="fr-FR" sz="2800" dirty="0" smtClean="0"/>
              <a:t> in </a:t>
            </a:r>
            <a:r>
              <a:rPr lang="fr-FR" sz="2800" dirty="0" err="1" smtClean="0"/>
              <a:t>Matoto</a:t>
            </a:r>
            <a:r>
              <a:rPr lang="fr-FR" sz="2800" dirty="0" smtClean="0"/>
              <a:t> commune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800" dirty="0" smtClean="0"/>
              <a:t>Principal </a:t>
            </a:r>
            <a:r>
              <a:rPr lang="fr-FR" sz="2800" dirty="0" err="1" smtClean="0"/>
              <a:t>consequences</a:t>
            </a:r>
            <a:r>
              <a:rPr lang="fr-FR" sz="2800" dirty="0" smtClean="0"/>
              <a:t> of social </a:t>
            </a:r>
            <a:r>
              <a:rPr lang="fr-FR" sz="2800" dirty="0" err="1" smtClean="0"/>
              <a:t>difficulties</a:t>
            </a:r>
            <a:r>
              <a:rPr lang="fr-FR" sz="2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FR" sz="2400" dirty="0" err="1" smtClean="0"/>
              <a:t>Refusals</a:t>
            </a:r>
            <a:r>
              <a:rPr lang="fr-FR" sz="2400" dirty="0" smtClean="0"/>
              <a:t> of </a:t>
            </a:r>
            <a:r>
              <a:rPr lang="fr-FR" sz="2400" dirty="0" err="1" smtClean="0"/>
              <a:t>environmental</a:t>
            </a:r>
            <a:r>
              <a:rPr lang="fr-FR" sz="2400" dirty="0" smtClean="0"/>
              <a:t> </a:t>
            </a:r>
            <a:r>
              <a:rPr lang="fr-FR" sz="2400" dirty="0" err="1" smtClean="0"/>
              <a:t>spraying</a:t>
            </a:r>
            <a:r>
              <a:rPr lang="fr-FR" sz="2400" dirty="0" smtClean="0"/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FR" sz="2400" dirty="0" err="1" smtClean="0"/>
              <a:t>Refusals</a:t>
            </a:r>
            <a:r>
              <a:rPr lang="fr-FR" sz="2400" dirty="0" smtClean="0"/>
              <a:t> of </a:t>
            </a:r>
            <a:r>
              <a:rPr lang="fr-FR" sz="2400" dirty="0" err="1" smtClean="0"/>
              <a:t>epidemiologic</a:t>
            </a:r>
            <a:r>
              <a:rPr lang="fr-FR" sz="2400" dirty="0" smtClean="0"/>
              <a:t> investigations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FR" sz="2400" dirty="0" err="1" smtClean="0"/>
              <a:t>Refusals</a:t>
            </a:r>
            <a:r>
              <a:rPr lang="fr-FR" sz="2400" dirty="0" smtClean="0"/>
              <a:t> of contact </a:t>
            </a:r>
            <a:r>
              <a:rPr lang="fr-FR" sz="2400" dirty="0" err="1" smtClean="0"/>
              <a:t>follow</a:t>
            </a:r>
            <a:r>
              <a:rPr lang="fr-FR" sz="2400" dirty="0" smtClean="0"/>
              <a:t>-up</a:t>
            </a:r>
          </a:p>
          <a:p>
            <a:pPr lvl="1">
              <a:spcAft>
                <a:spcPts val="1200"/>
              </a:spcAft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2156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Impact of the </a:t>
            </a:r>
            <a:r>
              <a:rPr lang="fr-FR" sz="3600" dirty="0" err="1" smtClean="0"/>
              <a:t>study</a:t>
            </a:r>
            <a:r>
              <a:rPr lang="fr-FR" sz="3600" dirty="0" smtClean="0"/>
              <a:t> on the </a:t>
            </a:r>
            <a:r>
              <a:rPr lang="fr-FR" sz="3600" dirty="0" err="1" smtClean="0"/>
              <a:t>improvemnt</a:t>
            </a:r>
            <a:r>
              <a:rPr lang="fr-FR" sz="3600" dirty="0" smtClean="0"/>
              <a:t> of Ebola </a:t>
            </a:r>
            <a:r>
              <a:rPr lang="fr-FR" sz="3600" dirty="0" err="1" smtClean="0"/>
              <a:t>strategy</a:t>
            </a:r>
            <a:r>
              <a:rPr lang="fr-FR" sz="3600" dirty="0" smtClean="0"/>
              <a:t> in </a:t>
            </a:r>
            <a:r>
              <a:rPr lang="fr-FR" sz="3600" dirty="0" err="1" smtClean="0"/>
              <a:t>Guinea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49488"/>
            <a:ext cx="8229600" cy="4608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600" dirty="0" smtClean="0"/>
              <a:t>The </a:t>
            </a:r>
            <a:r>
              <a:rPr lang="fr-FR" sz="2600" dirty="0" err="1" smtClean="0"/>
              <a:t>study</a:t>
            </a:r>
            <a:r>
              <a:rPr lang="fr-FR" sz="2600" dirty="0" smtClean="0"/>
              <a:t> </a:t>
            </a:r>
            <a:r>
              <a:rPr lang="fr-FR" sz="2600" dirty="0" err="1" smtClean="0"/>
              <a:t>brought</a:t>
            </a:r>
            <a:r>
              <a:rPr lang="fr-FR" sz="2600" dirty="0" smtClean="0"/>
              <a:t> </a:t>
            </a:r>
            <a:r>
              <a:rPr lang="fr-FR" sz="2600" dirty="0" err="1" smtClean="0"/>
              <a:t>useful</a:t>
            </a:r>
            <a:r>
              <a:rPr lang="fr-FR" sz="2600" dirty="0" smtClean="0"/>
              <a:t> information to: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600" dirty="0" err="1" smtClean="0"/>
              <a:t>Implement</a:t>
            </a:r>
            <a:r>
              <a:rPr lang="fr-FR" sz="2600" dirty="0" smtClean="0"/>
              <a:t> active surveillance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600" dirty="0" err="1" smtClean="0"/>
              <a:t>Implement</a:t>
            </a:r>
            <a:r>
              <a:rPr lang="fr-FR" sz="2600" dirty="0" smtClean="0"/>
              <a:t> more efficient triage </a:t>
            </a:r>
            <a:r>
              <a:rPr lang="fr-FR" sz="2600" dirty="0" err="1" smtClean="0"/>
              <a:t>methods</a:t>
            </a:r>
            <a:r>
              <a:rPr lang="fr-FR" sz="2600" dirty="0" smtClean="0"/>
              <a:t> in all </a:t>
            </a:r>
            <a:r>
              <a:rPr lang="fr-FR" sz="2600" dirty="0" err="1" smtClean="0"/>
              <a:t>clinics</a:t>
            </a:r>
            <a:r>
              <a:rPr lang="fr-FR" sz="2600" dirty="0" smtClean="0"/>
              <a:t> and </a:t>
            </a:r>
            <a:r>
              <a:rPr lang="fr-FR" sz="2600" dirty="0" err="1" smtClean="0"/>
              <a:t>hospitals</a:t>
            </a:r>
            <a:r>
              <a:rPr lang="fr-FR" sz="2600" dirty="0" smtClean="0"/>
              <a:t>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prevention</a:t>
            </a:r>
            <a:r>
              <a:rPr lang="fr-FR" sz="2600" dirty="0" smtClean="0"/>
              <a:t> of infection for </a:t>
            </a:r>
            <a:r>
              <a:rPr lang="fr-FR" sz="2600" dirty="0" err="1" smtClean="0"/>
              <a:t>health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workers</a:t>
            </a:r>
            <a:endParaRPr lang="fr-FR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600" dirty="0" smtClean="0"/>
              <a:t>The cas </a:t>
            </a:r>
            <a:r>
              <a:rPr lang="fr-FR" sz="2600" dirty="0" err="1" smtClean="0"/>
              <a:t>definition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modified</a:t>
            </a:r>
            <a:r>
              <a:rPr lang="fr-FR" sz="2600" dirty="0" smtClean="0"/>
              <a:t> in </a:t>
            </a:r>
            <a:r>
              <a:rPr lang="fr-FR" sz="2600" dirty="0" err="1" smtClean="0"/>
              <a:t>march</a:t>
            </a:r>
            <a:r>
              <a:rPr lang="fr-FR" sz="2600" dirty="0" smtClean="0"/>
              <a:t>, to </a:t>
            </a:r>
            <a:r>
              <a:rPr lang="fr-FR" sz="2600" dirty="0" err="1" smtClean="0"/>
              <a:t>improve</a:t>
            </a:r>
            <a:r>
              <a:rPr lang="fr-FR" sz="2600" dirty="0" smtClean="0"/>
              <a:t>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sensitivity</a:t>
            </a:r>
            <a:r>
              <a:rPr lang="fr-FR" sz="2600" dirty="0" smtClean="0"/>
              <a:t> and help </a:t>
            </a:r>
            <a:r>
              <a:rPr lang="fr-FR" sz="2600" dirty="0" err="1" smtClean="0"/>
              <a:t>physicians</a:t>
            </a:r>
            <a:r>
              <a:rPr lang="fr-FR" sz="2600" dirty="0" smtClean="0"/>
              <a:t> to </a:t>
            </a:r>
            <a:r>
              <a:rPr lang="fr-FR" sz="2600" dirty="0" err="1" smtClean="0"/>
              <a:t>identified</a:t>
            </a:r>
            <a:r>
              <a:rPr lang="fr-FR" sz="2600" dirty="0" smtClean="0"/>
              <a:t> suspect cases and call for intervention of </a:t>
            </a:r>
            <a:r>
              <a:rPr lang="fr-FR" sz="2600" dirty="0" err="1" smtClean="0"/>
              <a:t>field</a:t>
            </a:r>
            <a:r>
              <a:rPr lang="fr-FR" sz="2600" dirty="0" smtClean="0"/>
              <a:t> </a:t>
            </a:r>
            <a:r>
              <a:rPr lang="fr-FR" sz="2600" dirty="0" err="1" smtClean="0"/>
              <a:t>epidemiologists</a:t>
            </a:r>
            <a:r>
              <a:rPr lang="fr-FR" sz="2600" dirty="0" smtClean="0"/>
              <a:t> for case classification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r-FR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fr-FR" sz="24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3400" i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268760"/>
            <a:ext cx="26882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755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i="1" dirty="0" smtClean="0">
                <a:solidFill>
                  <a:srgbClr val="C00000"/>
                </a:solidFill>
              </a:rPr>
              <a:t/>
            </a:r>
            <a:br>
              <a:rPr lang="fr-FR" sz="2800" i="1" dirty="0" smtClean="0">
                <a:solidFill>
                  <a:srgbClr val="C00000"/>
                </a:solidFill>
              </a:rPr>
            </a:br>
            <a:r>
              <a:rPr lang="fr-FR" sz="2800" b="1" i="1" dirty="0" err="1" smtClean="0"/>
              <a:t>Many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thanks</a:t>
            </a:r>
            <a:r>
              <a:rPr lang="fr-FR" sz="2800" b="1" i="1" dirty="0" smtClean="0"/>
              <a:t> to</a:t>
            </a:r>
            <a:br>
              <a:rPr lang="fr-FR" sz="2800" b="1" i="1" dirty="0" smtClean="0"/>
            </a:br>
            <a:r>
              <a:rPr lang="fr-FR" sz="2800" i="1" dirty="0" smtClean="0">
                <a:solidFill>
                  <a:srgbClr val="C00000"/>
                </a:solidFill>
              </a:rPr>
              <a:t/>
            </a:r>
            <a:br>
              <a:rPr lang="fr-FR" sz="2800" i="1" dirty="0" smtClean="0">
                <a:solidFill>
                  <a:srgbClr val="C00000"/>
                </a:solidFill>
              </a:rPr>
            </a:b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4929411"/>
          </a:xfrm>
        </p:spPr>
        <p:txBody>
          <a:bodyPr/>
          <a:lstStyle/>
          <a:p>
            <a:pPr algn="just"/>
            <a:r>
              <a:rPr lang="fr-FR" i="1" dirty="0" smtClean="0">
                <a:solidFill>
                  <a:srgbClr val="C00000"/>
                </a:solidFill>
              </a:rPr>
              <a:t> </a:t>
            </a:r>
            <a:r>
              <a:rPr lang="fr-FR" sz="2400" i="1" dirty="0" smtClean="0">
                <a:solidFill>
                  <a:srgbClr val="C00000"/>
                </a:solidFill>
              </a:rPr>
              <a:t>All the </a:t>
            </a:r>
            <a:r>
              <a:rPr lang="fr-FR" sz="2400" i="1" dirty="0" err="1" smtClean="0">
                <a:solidFill>
                  <a:srgbClr val="C00000"/>
                </a:solidFill>
              </a:rPr>
              <a:t>field</a:t>
            </a:r>
            <a:r>
              <a:rPr lang="fr-FR" sz="2400" i="1" dirty="0" smtClean="0">
                <a:solidFill>
                  <a:srgbClr val="C00000"/>
                </a:solidFill>
              </a:rPr>
              <a:t> </a:t>
            </a:r>
            <a:r>
              <a:rPr lang="fr-FR" sz="2400" i="1" dirty="0" err="1" smtClean="0">
                <a:solidFill>
                  <a:srgbClr val="C00000"/>
                </a:solidFill>
              </a:rPr>
              <a:t>epidemiologic</a:t>
            </a:r>
            <a:r>
              <a:rPr lang="fr-FR" sz="2400" i="1" dirty="0" smtClean="0">
                <a:solidFill>
                  <a:srgbClr val="C00000"/>
                </a:solidFill>
              </a:rPr>
              <a:t> teams in Conakry </a:t>
            </a:r>
            <a:r>
              <a:rPr lang="fr-FR" sz="2400" i="1" dirty="0" err="1" smtClean="0">
                <a:solidFill>
                  <a:srgbClr val="C00000"/>
                </a:solidFill>
              </a:rPr>
              <a:t>that</a:t>
            </a:r>
            <a:r>
              <a:rPr lang="fr-FR" sz="2400" i="1" dirty="0" smtClean="0">
                <a:solidFill>
                  <a:srgbClr val="C00000"/>
                </a:solidFill>
              </a:rPr>
              <a:t> have been </a:t>
            </a:r>
            <a:r>
              <a:rPr lang="fr-FR" sz="2400" i="1" dirty="0" err="1" smtClean="0">
                <a:solidFill>
                  <a:srgbClr val="C00000"/>
                </a:solidFill>
              </a:rPr>
              <a:t>working</a:t>
            </a:r>
            <a:r>
              <a:rPr lang="fr-FR" sz="2400" i="1" dirty="0" smtClean="0">
                <a:solidFill>
                  <a:srgbClr val="C00000"/>
                </a:solidFill>
              </a:rPr>
              <a:t> </a:t>
            </a:r>
            <a:r>
              <a:rPr lang="fr-FR" sz="2400" i="1" dirty="0" err="1" smtClean="0">
                <a:solidFill>
                  <a:srgbClr val="C00000"/>
                </a:solidFill>
              </a:rPr>
              <a:t>very</a:t>
            </a:r>
            <a:r>
              <a:rPr lang="fr-FR" sz="2400" i="1" dirty="0" smtClean="0">
                <a:solidFill>
                  <a:srgbClr val="C00000"/>
                </a:solidFill>
              </a:rPr>
              <a:t> hard to </a:t>
            </a:r>
            <a:r>
              <a:rPr lang="fr-FR" sz="2400" i="1" dirty="0" err="1" smtClean="0">
                <a:solidFill>
                  <a:srgbClr val="C00000"/>
                </a:solidFill>
              </a:rPr>
              <a:t>investigate</a:t>
            </a:r>
            <a:r>
              <a:rPr lang="fr-FR" sz="2400" i="1" dirty="0" smtClean="0">
                <a:solidFill>
                  <a:srgbClr val="C00000"/>
                </a:solidFill>
              </a:rPr>
              <a:t> cases and ECD, </a:t>
            </a:r>
            <a:r>
              <a:rPr lang="fr-FR" sz="2400" i="1" dirty="0" err="1" smtClean="0">
                <a:solidFill>
                  <a:srgbClr val="C00000"/>
                </a:solidFill>
              </a:rPr>
              <a:t>collect</a:t>
            </a:r>
            <a:r>
              <a:rPr lang="fr-FR" sz="2400" i="1" dirty="0" smtClean="0">
                <a:solidFill>
                  <a:srgbClr val="C00000"/>
                </a:solidFill>
              </a:rPr>
              <a:t> </a:t>
            </a:r>
            <a:r>
              <a:rPr lang="fr-FR" sz="2400" i="1" dirty="0" err="1" smtClean="0">
                <a:solidFill>
                  <a:srgbClr val="C00000"/>
                </a:solidFill>
              </a:rPr>
              <a:t>epidemiological</a:t>
            </a:r>
            <a:r>
              <a:rPr lang="fr-FR" sz="2400" i="1" dirty="0" smtClean="0">
                <a:solidFill>
                  <a:srgbClr val="C00000"/>
                </a:solidFill>
              </a:rPr>
              <a:t> data, </a:t>
            </a:r>
            <a:r>
              <a:rPr lang="fr-FR" sz="2400" i="1" dirty="0" err="1" smtClean="0">
                <a:solidFill>
                  <a:srgbClr val="C00000"/>
                </a:solidFill>
              </a:rPr>
              <a:t>supervize</a:t>
            </a:r>
            <a:r>
              <a:rPr lang="fr-FR" sz="2400" i="1" dirty="0" smtClean="0">
                <a:solidFill>
                  <a:srgbClr val="C00000"/>
                </a:solidFill>
              </a:rPr>
              <a:t> contact </a:t>
            </a:r>
            <a:r>
              <a:rPr lang="fr-FR" sz="2400" i="1" dirty="0" err="1" smtClean="0">
                <a:solidFill>
                  <a:srgbClr val="C00000"/>
                </a:solidFill>
              </a:rPr>
              <a:t>follow</a:t>
            </a:r>
            <a:r>
              <a:rPr lang="fr-FR" sz="2400" i="1" dirty="0" smtClean="0">
                <a:solidFill>
                  <a:srgbClr val="C00000"/>
                </a:solidFill>
              </a:rPr>
              <a:t>-up, and </a:t>
            </a:r>
            <a:r>
              <a:rPr lang="fr-FR" sz="2400" i="1" dirty="0" err="1" smtClean="0">
                <a:solidFill>
                  <a:srgbClr val="C00000"/>
                </a:solidFill>
              </a:rPr>
              <a:t>provide</a:t>
            </a:r>
            <a:r>
              <a:rPr lang="fr-FR" sz="2400" i="1" dirty="0" smtClean="0">
                <a:solidFill>
                  <a:srgbClr val="C00000"/>
                </a:solidFill>
              </a:rPr>
              <a:t> information and confort to the population</a:t>
            </a:r>
          </a:p>
          <a:p>
            <a:pPr algn="just"/>
            <a:r>
              <a:rPr lang="fr-FR" sz="2400" i="1" dirty="0" smtClean="0">
                <a:solidFill>
                  <a:srgbClr val="C00000"/>
                </a:solidFill>
              </a:rPr>
              <a:t>All the </a:t>
            </a:r>
            <a:r>
              <a:rPr lang="fr-FR" sz="2400" i="1" dirty="0" err="1" smtClean="0">
                <a:solidFill>
                  <a:srgbClr val="C00000"/>
                </a:solidFill>
              </a:rPr>
              <a:t>wonderfull</a:t>
            </a:r>
            <a:r>
              <a:rPr lang="fr-FR" sz="2400" i="1" dirty="0" smtClean="0">
                <a:solidFill>
                  <a:srgbClr val="C00000"/>
                </a:solidFill>
              </a:rPr>
              <a:t> </a:t>
            </a:r>
            <a:r>
              <a:rPr lang="fr-FR" sz="2400" i="1" dirty="0" err="1" smtClean="0">
                <a:solidFill>
                  <a:srgbClr val="C00000"/>
                </a:solidFill>
              </a:rPr>
              <a:t>colleagues</a:t>
            </a:r>
            <a:r>
              <a:rPr lang="fr-FR" sz="2400" i="1" dirty="0" smtClean="0">
                <a:solidFill>
                  <a:srgbClr val="C00000"/>
                </a:solidFill>
              </a:rPr>
              <a:t> </a:t>
            </a:r>
            <a:r>
              <a:rPr lang="fr-FR" sz="2400" i="1" dirty="0" err="1" smtClean="0">
                <a:solidFill>
                  <a:srgbClr val="C00000"/>
                </a:solidFill>
              </a:rPr>
              <a:t>involved</a:t>
            </a:r>
            <a:r>
              <a:rPr lang="fr-FR" sz="2400" i="1" dirty="0" smtClean="0">
                <a:solidFill>
                  <a:srgbClr val="C00000"/>
                </a:solidFill>
              </a:rPr>
              <a:t> in the </a:t>
            </a:r>
            <a:r>
              <a:rPr lang="fr-FR" sz="2400" i="1" dirty="0" err="1" smtClean="0">
                <a:solidFill>
                  <a:srgbClr val="C00000"/>
                </a:solidFill>
              </a:rPr>
              <a:t>fight</a:t>
            </a:r>
            <a:r>
              <a:rPr lang="fr-FR" sz="2400" i="1" dirty="0" smtClean="0">
                <a:solidFill>
                  <a:srgbClr val="C00000"/>
                </a:solidFill>
              </a:rPr>
              <a:t> </a:t>
            </a:r>
            <a:r>
              <a:rPr lang="fr-FR" sz="2400" i="1" dirty="0" err="1" smtClean="0">
                <a:solidFill>
                  <a:srgbClr val="C00000"/>
                </a:solidFill>
              </a:rPr>
              <a:t>against</a:t>
            </a:r>
            <a:r>
              <a:rPr lang="fr-FR" sz="2400" i="1" dirty="0" smtClean="0">
                <a:solidFill>
                  <a:srgbClr val="C00000"/>
                </a:solidFill>
              </a:rPr>
              <a:t> Ebola </a:t>
            </a:r>
            <a:r>
              <a:rPr lang="fr-FR" sz="2400" i="1" dirty="0" err="1" smtClean="0">
                <a:solidFill>
                  <a:srgbClr val="C00000"/>
                </a:solidFill>
              </a:rPr>
              <a:t>epidemics</a:t>
            </a:r>
            <a:endParaRPr lang="fr-FR" sz="2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22168" y="2246784"/>
            <a:ext cx="4367808" cy="3275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84168" y="1340768"/>
            <a:ext cx="229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Matoto</a:t>
            </a:r>
            <a:r>
              <a:rPr lang="fr-FR" dirty="0" smtClean="0"/>
              <a:t> team, Conakry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CB766-3A86-4936-B931-14F465F3A26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22531" name="Picture 2" descr="\\cdc\project\CCID_NCZVED_DVRD_SPB\Diseasea\Education\CraigStuff\LIFE CYCLE POSTERS\Ebola\EBOLA_ecology_11.20.1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89916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Ebola virus </a:t>
            </a:r>
            <a:r>
              <a:rPr lang="fr-FR" dirty="0" err="1" smtClean="0"/>
              <a:t>disease</a:t>
            </a:r>
            <a:r>
              <a:rPr lang="fr-FR" dirty="0" smtClean="0"/>
              <a:t> –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facts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incubation </a:t>
            </a:r>
            <a:r>
              <a:rPr lang="en-US" dirty="0" smtClean="0"/>
              <a:t>period </a:t>
            </a:r>
            <a:r>
              <a:rPr lang="en-US" dirty="0" smtClean="0"/>
              <a:t>2 to 21 days. </a:t>
            </a:r>
            <a:endParaRPr lang="en-US" dirty="0" smtClean="0"/>
          </a:p>
          <a:p>
            <a:r>
              <a:rPr lang="en-US" dirty="0" smtClean="0"/>
              <a:t>Humans </a:t>
            </a:r>
            <a:r>
              <a:rPr lang="en-US" dirty="0" smtClean="0"/>
              <a:t>are not infectious until they develop symptoms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First </a:t>
            </a:r>
            <a:r>
              <a:rPr lang="en-US" dirty="0" smtClean="0"/>
              <a:t>symptoms are the sudden onset of fever fatigue, muscle pain, headache and sore throat. </a:t>
            </a:r>
            <a:endParaRPr lang="en-US" dirty="0" smtClean="0"/>
          </a:p>
          <a:p>
            <a:r>
              <a:rPr lang="en-US" dirty="0" smtClean="0"/>
              <a:t>followed </a:t>
            </a:r>
            <a:r>
              <a:rPr lang="en-US" dirty="0" smtClean="0"/>
              <a:t>by </a:t>
            </a:r>
            <a:endParaRPr lang="en-US" dirty="0" smtClean="0"/>
          </a:p>
          <a:p>
            <a:pPr lvl="1"/>
            <a:r>
              <a:rPr lang="en-US" dirty="0" smtClean="0"/>
              <a:t>vomiting</a:t>
            </a:r>
            <a:r>
              <a:rPr lang="en-US" dirty="0" smtClean="0"/>
              <a:t>, </a:t>
            </a:r>
            <a:r>
              <a:rPr lang="en-US" dirty="0" err="1" smtClean="0"/>
              <a:t>diarrhoea</a:t>
            </a:r>
            <a:r>
              <a:rPr lang="en-US" dirty="0" smtClean="0"/>
              <a:t>, rash, </a:t>
            </a:r>
            <a:endParaRPr lang="en-US" dirty="0" smtClean="0"/>
          </a:p>
          <a:p>
            <a:pPr lvl="1"/>
            <a:r>
              <a:rPr lang="en-US" dirty="0" smtClean="0"/>
              <a:t>symptoms </a:t>
            </a:r>
            <a:r>
              <a:rPr lang="en-US" dirty="0" smtClean="0"/>
              <a:t>of impaired kidney and liver function,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some cases, both internal and external bleeding (e.g. oozing from the gums, blood in the stools). </a:t>
            </a:r>
            <a:endParaRPr lang="en-US" dirty="0" smtClean="0"/>
          </a:p>
          <a:p>
            <a:pPr lvl="1"/>
            <a:r>
              <a:rPr lang="en-US" dirty="0" smtClean="0"/>
              <a:t>Laboratory </a:t>
            </a:r>
            <a:r>
              <a:rPr lang="en-US" dirty="0" smtClean="0"/>
              <a:t>findings include low white blood cell and platelet counts and elevated liver enzymes.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355976" cy="1296144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Ebola </a:t>
            </a:r>
            <a:r>
              <a:rPr lang="fr-FR" sz="2400" dirty="0" err="1" smtClean="0"/>
              <a:t>worse</a:t>
            </a:r>
            <a:r>
              <a:rPr lang="fr-FR" sz="2400" dirty="0" smtClean="0"/>
              <a:t> </a:t>
            </a:r>
            <a:r>
              <a:rPr lang="fr-FR" sz="2400" dirty="0" err="1" smtClean="0"/>
              <a:t>outbreak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Guinea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Liberia</a:t>
            </a:r>
            <a:br>
              <a:rPr lang="fr-FR" sz="2400" dirty="0" smtClean="0"/>
            </a:br>
            <a:r>
              <a:rPr lang="fr-FR" sz="2400" dirty="0" smtClean="0"/>
              <a:t>Sierra Leone</a:t>
            </a:r>
            <a:br>
              <a:rPr lang="fr-FR" sz="2400" dirty="0" smtClean="0"/>
            </a:br>
            <a:r>
              <a:rPr lang="fr-FR" sz="2000" b="1" dirty="0" smtClean="0">
                <a:solidFill>
                  <a:srgbClr val="FF0000"/>
                </a:solidFill>
              </a:rPr>
              <a:t>27 741 </a:t>
            </a:r>
            <a:r>
              <a:rPr lang="fr-FR" sz="2000" b="1" dirty="0" smtClean="0">
                <a:solidFill>
                  <a:srgbClr val="FF0000"/>
                </a:solidFill>
              </a:rPr>
              <a:t>cases </a:t>
            </a:r>
            <a:r>
              <a:rPr lang="fr-FR" sz="2000" b="1" dirty="0" smtClean="0">
                <a:solidFill>
                  <a:srgbClr val="FF0000"/>
                </a:solidFill>
              </a:rPr>
              <a:t>11 284 </a:t>
            </a:r>
            <a:r>
              <a:rPr lang="fr-FR" sz="2000" b="1" dirty="0" err="1" smtClean="0">
                <a:solidFill>
                  <a:srgbClr val="FF0000"/>
                </a:solidFill>
              </a:rPr>
              <a:t>deaths</a:t>
            </a:r>
            <a:r>
              <a:rPr lang="fr-FR" sz="2000" dirty="0" smtClean="0"/>
              <a:t>	</a:t>
            </a:r>
            <a:br>
              <a:rPr lang="fr-FR" sz="2000" dirty="0" smtClean="0"/>
            </a:b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OMS, 26 janvier – 1er mars 2015, Dominique Jeannel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398740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905000"/>
            <a:ext cx="6791325" cy="47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54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err="1" smtClean="0"/>
              <a:t>Context</a:t>
            </a:r>
            <a:r>
              <a:rPr lang="fr-FR" sz="3600" b="1" dirty="0" smtClean="0"/>
              <a:t> – </a:t>
            </a:r>
            <a:r>
              <a:rPr lang="fr-FR" sz="3600" b="1" dirty="0" err="1" smtClean="0"/>
              <a:t>early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February</a:t>
            </a:r>
            <a:r>
              <a:rPr lang="fr-FR" sz="3600" b="1" dirty="0" smtClean="0"/>
              <a:t> 2015, Conakry, </a:t>
            </a:r>
            <a:r>
              <a:rPr lang="fr-FR" sz="3600" b="1" dirty="0" err="1" smtClean="0"/>
              <a:t>Guinea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Although the weekly number of Ebola cases decreased markedly since December 2014 and all Ebola riposte activities were deployed</a:t>
            </a:r>
            <a:r>
              <a:rPr lang="fr-FR" sz="2800" dirty="0" smtClean="0"/>
              <a:t> :</a:t>
            </a:r>
          </a:p>
          <a:p>
            <a:pPr lvl="1"/>
            <a:r>
              <a:rPr lang="en-US" sz="2400" dirty="0" smtClean="0"/>
              <a:t>the number of Ebola community deaths (ECD) showed no decrease</a:t>
            </a:r>
          </a:p>
          <a:p>
            <a:pPr lvl="1"/>
            <a:r>
              <a:rPr lang="fr-FR" sz="2400" dirty="0" err="1" smtClean="0"/>
              <a:t>Conduct</a:t>
            </a:r>
            <a:r>
              <a:rPr lang="fr-FR" sz="2400" dirty="0" smtClean="0"/>
              <a:t> </a:t>
            </a:r>
            <a:r>
              <a:rPr lang="en-US" sz="2400" dirty="0" smtClean="0"/>
              <a:t>safe and dignified burials met with frequent difficulties</a:t>
            </a:r>
            <a:endParaRPr lang="fr-FR" sz="2400" dirty="0" smtClean="0"/>
          </a:p>
          <a:p>
            <a:pPr lvl="1"/>
            <a:r>
              <a:rPr lang="en-US" sz="2400" dirty="0" smtClean="0"/>
              <a:t>reticence/hostility to Ebola control activities were regularly reported</a:t>
            </a:r>
          </a:p>
          <a:p>
            <a:r>
              <a:rPr lang="en-US" sz="2400" dirty="0" smtClean="0"/>
              <a:t>A study was then conducted on ECD in Conakry in order to get a better understanding of their </a:t>
            </a:r>
            <a:r>
              <a:rPr lang="en-US" sz="2400" dirty="0" err="1" smtClean="0"/>
              <a:t>circonstances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063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024336"/>
          </a:xfrm>
        </p:spPr>
        <p:txBody>
          <a:bodyPr/>
          <a:lstStyle/>
          <a:p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accurate</a:t>
            </a:r>
            <a:r>
              <a:rPr lang="fr-FR" dirty="0" smtClean="0"/>
              <a:t> information on ECD </a:t>
            </a:r>
            <a:r>
              <a:rPr lang="fr-FR" dirty="0" err="1" smtClean="0"/>
              <a:t>since</a:t>
            </a:r>
            <a:r>
              <a:rPr lang="fr-FR" dirty="0" smtClean="0"/>
              <a:t> 1st </a:t>
            </a:r>
            <a:r>
              <a:rPr lang="fr-FR" dirty="0" err="1" smtClean="0"/>
              <a:t>January</a:t>
            </a:r>
            <a:r>
              <a:rPr lang="fr-FR" dirty="0" smtClean="0"/>
              <a:t> 2015 </a:t>
            </a:r>
            <a:r>
              <a:rPr lang="fr-FR" dirty="0" err="1" smtClean="0"/>
              <a:t>regarding</a:t>
            </a:r>
            <a:r>
              <a:rPr lang="fr-FR" dirty="0" smtClean="0"/>
              <a:t> :</a:t>
            </a:r>
          </a:p>
          <a:p>
            <a:pPr lvl="1"/>
            <a:r>
              <a:rPr lang="en-US" dirty="0" smtClean="0"/>
              <a:t>history of contamination and disease, </a:t>
            </a:r>
          </a:p>
          <a:p>
            <a:pPr lvl="1"/>
            <a:r>
              <a:rPr lang="en-US" dirty="0" smtClean="0"/>
              <a:t>seeking for health care </a:t>
            </a:r>
          </a:p>
          <a:p>
            <a:pPr lvl="1"/>
            <a:r>
              <a:rPr lang="en-US" dirty="0" smtClean="0"/>
              <a:t>social reaction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pic>
        <p:nvPicPr>
          <p:cNvPr id="5" name="Picture 2" descr="http://www.sgbg.net/images/carte_conakry_b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63912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948264" y="4797152"/>
            <a:ext cx="209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Conakry city</a:t>
            </a:r>
          </a:p>
          <a:p>
            <a:r>
              <a:rPr lang="fr-FR" b="1" dirty="0" smtClean="0"/>
              <a:t>and </a:t>
            </a:r>
            <a:r>
              <a:rPr lang="fr-FR" b="1" dirty="0" err="1" smtClean="0"/>
              <a:t>its</a:t>
            </a:r>
            <a:r>
              <a:rPr lang="fr-FR" b="1" dirty="0" smtClean="0"/>
              <a:t> 5 communes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86103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fr-FR" sz="2600" dirty="0" smtClean="0"/>
              <a:t>Trends </a:t>
            </a:r>
            <a:r>
              <a:rPr lang="fr-FR" sz="2600" dirty="0" err="1" smtClean="0"/>
              <a:t>analysis</a:t>
            </a:r>
            <a:r>
              <a:rPr lang="fr-FR" sz="2600" dirty="0" smtClean="0"/>
              <a:t> </a:t>
            </a:r>
            <a:r>
              <a:rPr lang="fr-FR" sz="2600" dirty="0" err="1" smtClean="0"/>
              <a:t>during</a:t>
            </a:r>
            <a:r>
              <a:rPr lang="fr-FR" sz="2600" dirty="0" smtClean="0"/>
              <a:t> the last 3 </a:t>
            </a:r>
            <a:r>
              <a:rPr lang="fr-FR" sz="2600" dirty="0" err="1" smtClean="0"/>
              <a:t>months</a:t>
            </a:r>
            <a:r>
              <a:rPr lang="fr-FR" sz="2600" dirty="0" smtClean="0"/>
              <a:t> (1st </a:t>
            </a:r>
            <a:r>
              <a:rPr lang="fr-FR" sz="2600" dirty="0" err="1" smtClean="0"/>
              <a:t>november</a:t>
            </a:r>
            <a:r>
              <a:rPr lang="fr-FR" sz="2600" dirty="0" smtClean="0"/>
              <a:t> 2014-10 </a:t>
            </a:r>
            <a:r>
              <a:rPr lang="fr-FR" sz="2600" dirty="0" err="1" smtClean="0"/>
              <a:t>february</a:t>
            </a:r>
            <a:r>
              <a:rPr lang="fr-FR" sz="2600" dirty="0" smtClean="0"/>
              <a:t> 2015) for: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fr-FR" sz="2200" dirty="0" err="1" smtClean="0"/>
              <a:t>Reported</a:t>
            </a:r>
            <a:r>
              <a:rPr lang="fr-FR" sz="2200" dirty="0" smtClean="0"/>
              <a:t> ECD in Conakry (national </a:t>
            </a:r>
            <a:r>
              <a:rPr lang="fr-FR" sz="2200" dirty="0" err="1" smtClean="0"/>
              <a:t>database</a:t>
            </a:r>
            <a:r>
              <a:rPr lang="fr-FR" sz="2200" dirty="0" smtClean="0"/>
              <a:t>)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fr-FR" sz="2200" dirty="0" smtClean="0"/>
              <a:t>Ebola </a:t>
            </a:r>
            <a:r>
              <a:rPr lang="fr-FR" sz="2200" dirty="0" err="1" smtClean="0"/>
              <a:t>reported</a:t>
            </a:r>
            <a:r>
              <a:rPr lang="fr-FR" sz="2200" dirty="0" smtClean="0"/>
              <a:t> cases and Ebola </a:t>
            </a:r>
            <a:r>
              <a:rPr lang="fr-FR" sz="2200" dirty="0" err="1" smtClean="0"/>
              <a:t>deaths</a:t>
            </a:r>
            <a:r>
              <a:rPr lang="fr-FR" sz="2200" dirty="0" smtClean="0"/>
              <a:t> in </a:t>
            </a:r>
            <a:r>
              <a:rPr lang="fr-FR" sz="2200" dirty="0" err="1" smtClean="0"/>
              <a:t>clinics</a:t>
            </a:r>
            <a:r>
              <a:rPr lang="fr-FR" sz="2200" dirty="0" smtClean="0"/>
              <a:t> (national </a:t>
            </a:r>
            <a:r>
              <a:rPr lang="fr-FR" sz="2200" dirty="0" err="1" smtClean="0"/>
              <a:t>database</a:t>
            </a:r>
            <a:r>
              <a:rPr lang="fr-FR" sz="2200" dirty="0" smtClean="0"/>
              <a:t>)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en-US" sz="2200" dirty="0" smtClean="0"/>
              <a:t>Statistics of calls to the Ebola free hotline in Conakry (N°115) </a:t>
            </a:r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en-US" sz="2600" dirty="0" smtClean="0"/>
              <a:t>For all ECD between 1st January and 12 February 2015, a descriptive analysis was conducted from investigation reports </a:t>
            </a:r>
            <a:r>
              <a:rPr lang="fr-FR" sz="2600" b="1" u="sng" dirty="0" smtClean="0">
                <a:solidFill>
                  <a:srgbClr val="C00000"/>
                </a:solidFill>
              </a:rPr>
              <a:t>(27 ECD</a:t>
            </a:r>
            <a:r>
              <a:rPr lang="fr-FR" sz="2600" u="sng" dirty="0" smtClean="0"/>
              <a:t>) </a:t>
            </a:r>
            <a:r>
              <a:rPr lang="fr-FR" sz="2600" dirty="0" err="1" smtClean="0"/>
              <a:t>with</a:t>
            </a:r>
            <a:r>
              <a:rPr lang="fr-FR" sz="2600" dirty="0" smtClean="0"/>
              <a:t> collection of the </a:t>
            </a:r>
            <a:r>
              <a:rPr lang="fr-FR" sz="2600" dirty="0" err="1" smtClean="0"/>
              <a:t>following</a:t>
            </a:r>
            <a:r>
              <a:rPr lang="fr-FR" sz="2600" dirty="0" smtClean="0"/>
              <a:t> information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fr-FR" sz="1700" dirty="0" err="1" smtClean="0"/>
              <a:t>Death</a:t>
            </a:r>
            <a:r>
              <a:rPr lang="fr-FR" sz="1700" dirty="0" smtClean="0"/>
              <a:t> classification, type of </a:t>
            </a:r>
            <a:r>
              <a:rPr lang="fr-FR" sz="1700" dirty="0" err="1" smtClean="0"/>
              <a:t>burial</a:t>
            </a:r>
            <a:endParaRPr lang="fr-FR" sz="1700" dirty="0" smtClean="0"/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fr-FR" sz="1700" dirty="0" smtClean="0"/>
              <a:t>Transmission </a:t>
            </a:r>
            <a:r>
              <a:rPr lang="fr-FR" sz="1700" dirty="0" err="1" smtClean="0"/>
              <a:t>chain</a:t>
            </a:r>
            <a:endParaRPr lang="fr-FR" sz="1700" dirty="0" smtClean="0"/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fr-FR" sz="1700" dirty="0" smtClean="0"/>
              <a:t>Area of </a:t>
            </a:r>
            <a:r>
              <a:rPr lang="fr-FR" sz="1700" dirty="0" err="1" smtClean="0"/>
              <a:t>residence</a:t>
            </a:r>
            <a:r>
              <a:rPr lang="fr-FR" sz="1700" dirty="0" smtClean="0"/>
              <a:t>, place of contamination, place </a:t>
            </a:r>
            <a:r>
              <a:rPr lang="fr-FR" sz="1700" dirty="0" err="1" smtClean="0"/>
              <a:t>where</a:t>
            </a:r>
            <a:r>
              <a:rPr lang="fr-FR" sz="1700" dirty="0" smtClean="0"/>
              <a:t> </a:t>
            </a:r>
            <a:r>
              <a:rPr lang="fr-FR" sz="1700" dirty="0" err="1" smtClean="0"/>
              <a:t>symptoms</a:t>
            </a:r>
            <a:r>
              <a:rPr lang="fr-FR" sz="1700" dirty="0" smtClean="0"/>
              <a:t> </a:t>
            </a:r>
            <a:r>
              <a:rPr lang="fr-FR" sz="1700" dirty="0" err="1" smtClean="0"/>
              <a:t>started</a:t>
            </a:r>
            <a:r>
              <a:rPr lang="fr-FR" sz="1700" dirty="0" smtClean="0"/>
              <a:t> 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fr-FR" sz="1700" dirty="0" smtClean="0"/>
              <a:t>Patient </a:t>
            </a:r>
            <a:r>
              <a:rPr lang="fr-FR" sz="1700" dirty="0" err="1" smtClean="0"/>
              <a:t>journey</a:t>
            </a:r>
            <a:r>
              <a:rPr lang="fr-FR" sz="1700" dirty="0" smtClean="0"/>
              <a:t> in the </a:t>
            </a:r>
            <a:r>
              <a:rPr lang="fr-FR" sz="1700" dirty="0" err="1" smtClean="0"/>
              <a:t>community</a:t>
            </a:r>
            <a:endParaRPr lang="fr-FR" sz="1700" dirty="0" smtClean="0"/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fr-FR" sz="1700" dirty="0" smtClean="0"/>
              <a:t>Patient </a:t>
            </a:r>
            <a:r>
              <a:rPr lang="fr-FR" sz="1700" dirty="0" err="1" smtClean="0"/>
              <a:t>journey</a:t>
            </a:r>
            <a:r>
              <a:rPr lang="fr-FR" sz="1700" dirty="0" smtClean="0"/>
              <a:t> in </a:t>
            </a:r>
            <a:r>
              <a:rPr lang="fr-FR" sz="1700" dirty="0" err="1" smtClean="0"/>
              <a:t>seeking</a:t>
            </a:r>
            <a:r>
              <a:rPr lang="fr-FR" sz="1700" dirty="0" smtClean="0"/>
              <a:t> for </a:t>
            </a:r>
            <a:r>
              <a:rPr lang="fr-FR" sz="1700" dirty="0" err="1" smtClean="0"/>
              <a:t>health</a:t>
            </a:r>
            <a:r>
              <a:rPr lang="fr-FR" sz="1700" dirty="0" smtClean="0"/>
              <a:t> care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</a:pPr>
            <a:r>
              <a:rPr lang="fr-FR" sz="1700" dirty="0" smtClean="0"/>
              <a:t>Social </a:t>
            </a:r>
            <a:r>
              <a:rPr lang="fr-FR" sz="1700" dirty="0" err="1" smtClean="0"/>
              <a:t>reaction</a:t>
            </a:r>
            <a:r>
              <a:rPr lang="fr-FR" sz="1700" dirty="0" smtClean="0"/>
              <a:t> to control </a:t>
            </a:r>
            <a:r>
              <a:rPr lang="fr-FR" sz="1700" dirty="0" err="1" smtClean="0"/>
              <a:t>activities</a:t>
            </a:r>
            <a:endParaRPr lang="fr-FR" sz="17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666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Trends in </a:t>
            </a:r>
            <a:r>
              <a:rPr lang="fr-FR" sz="2800" dirty="0" err="1" smtClean="0"/>
              <a:t>confirmed</a:t>
            </a:r>
            <a:r>
              <a:rPr lang="fr-FR" sz="2800" dirty="0" smtClean="0"/>
              <a:t> Ebola cases and </a:t>
            </a:r>
            <a:r>
              <a:rPr lang="fr-FR" sz="2800" dirty="0" err="1" smtClean="0"/>
              <a:t>deaths</a:t>
            </a:r>
            <a:r>
              <a:rPr lang="fr-FR" sz="2800" dirty="0" smtClean="0"/>
              <a:t> in Conakry, </a:t>
            </a:r>
            <a:r>
              <a:rPr lang="fr-FR" sz="2800" dirty="0" err="1" smtClean="0"/>
              <a:t>Guinea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 err="1" smtClean="0"/>
              <a:t>week</a:t>
            </a:r>
            <a:r>
              <a:rPr lang="fr-FR" sz="2800" dirty="0" smtClean="0"/>
              <a:t> 46 2014 – </a:t>
            </a:r>
            <a:r>
              <a:rPr lang="fr-FR" sz="2800" dirty="0" err="1" smtClean="0"/>
              <a:t>week</a:t>
            </a:r>
            <a:r>
              <a:rPr lang="fr-FR" sz="2800" dirty="0" smtClean="0"/>
              <a:t> 7 2015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Epidemiology and Public Health 2015, Valencai, Spain, August 4-6  1015</a:t>
            </a:r>
            <a:endParaRPr lang="fr-FR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3309463"/>
              </p:ext>
            </p:extLst>
          </p:nvPr>
        </p:nvGraphicFramePr>
        <p:xfrm>
          <a:off x="899592" y="1556792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053131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1443</Words>
  <Application>Microsoft Office PowerPoint</Application>
  <PresentationFormat>Affichage à l'écran (4:3)</PresentationFormat>
  <Paragraphs>223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Why persistence of Ebola community deaths in Conakry, Guinea?   Conakry, January 1st – February 12th 2015</vt:lpstr>
      <vt:lpstr>Ebola fever – Ebola virus</vt:lpstr>
      <vt:lpstr>Diapositive 3</vt:lpstr>
      <vt:lpstr>Ebola virus disease – key facts</vt:lpstr>
      <vt:lpstr>Ebola worse outbreak Guinea Liberia Sierra Leone 27 741 cases 11 284 deaths  </vt:lpstr>
      <vt:lpstr>Context – early February 2015, Conakry, Guinea</vt:lpstr>
      <vt:lpstr>Objective </vt:lpstr>
      <vt:lpstr>Methods </vt:lpstr>
      <vt:lpstr>Trends in confirmed Ebola cases and deaths in Conakry, Guinea  week 46 2014 – week 7 2015</vt:lpstr>
      <vt:lpstr>Diapositive 10</vt:lpstr>
      <vt:lpstr>Diapositive 11</vt:lpstr>
      <vt:lpstr>Classification of ECD, type of burial</vt:lpstr>
      <vt:lpstr>Was the deceased previously known as a contact or suspect case?</vt:lpstr>
      <vt:lpstr>Seeking health care</vt:lpstr>
      <vt:lpstr>Disease duration and reported symptoms</vt:lpstr>
      <vt:lpstr>Patients journey</vt:lpstr>
      <vt:lpstr>Transmission chain</vt:lpstr>
      <vt:lpstr>Social reaction</vt:lpstr>
      <vt:lpstr>Refusals of control activities</vt:lpstr>
      <vt:lpstr>Conclusions (1)</vt:lpstr>
      <vt:lpstr>Conclusion (2)</vt:lpstr>
      <vt:lpstr>Conclusion </vt:lpstr>
      <vt:lpstr>Impact of the study on the improvemnt of Ebola strategy in Guinea</vt:lpstr>
      <vt:lpstr> Many thanks to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des décès communautaires Conakry, 1er janvier – 10 février 2015</dc:title>
  <dc:creator>Windows User</dc:creator>
  <cp:lastModifiedBy>djeannel</cp:lastModifiedBy>
  <cp:revision>81</cp:revision>
  <dcterms:created xsi:type="dcterms:W3CDTF">2015-02-12T11:02:22Z</dcterms:created>
  <dcterms:modified xsi:type="dcterms:W3CDTF">2015-08-04T14:03:41Z</dcterms:modified>
</cp:coreProperties>
</file>