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53" r:id="rId2"/>
    <p:sldId id="355" r:id="rId3"/>
    <p:sldId id="354" r:id="rId4"/>
    <p:sldId id="293" r:id="rId5"/>
    <p:sldId id="294" r:id="rId6"/>
    <p:sldId id="314" r:id="rId7"/>
    <p:sldId id="290" r:id="rId8"/>
    <p:sldId id="316" r:id="rId9"/>
    <p:sldId id="317" r:id="rId10"/>
    <p:sldId id="321" r:id="rId11"/>
    <p:sldId id="322" r:id="rId12"/>
    <p:sldId id="323" r:id="rId13"/>
    <p:sldId id="352" r:id="rId14"/>
    <p:sldId id="318" r:id="rId15"/>
    <p:sldId id="324" r:id="rId16"/>
    <p:sldId id="325" r:id="rId17"/>
    <p:sldId id="326" r:id="rId18"/>
    <p:sldId id="319" r:id="rId19"/>
    <p:sldId id="257" r:id="rId20"/>
    <p:sldId id="291" r:id="rId21"/>
    <p:sldId id="327" r:id="rId22"/>
    <p:sldId id="292" r:id="rId23"/>
    <p:sldId id="330" r:id="rId24"/>
    <p:sldId id="328" r:id="rId25"/>
    <p:sldId id="331" r:id="rId26"/>
    <p:sldId id="329" r:id="rId27"/>
    <p:sldId id="333" r:id="rId28"/>
    <p:sldId id="351" r:id="rId29"/>
    <p:sldId id="299" r:id="rId30"/>
    <p:sldId id="356"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96" d="100"/>
          <a:sy n="96" d="100"/>
        </p:scale>
        <p:origin x="-1086"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9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3B64B-E665-42D1-83CF-113D5FCE7389}" type="datetimeFigureOut">
              <a:rPr lang="fr-FR" smtClean="0"/>
              <a:pPr/>
              <a:t>13/10/2014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1044D-E514-497A-82CA-D3C9200946D8}" type="slidenum">
              <a:rPr lang="fr-FR" smtClean="0"/>
              <a:pPr/>
              <a:t>‹#›</a:t>
            </a:fld>
            <a:endParaRPr lang="fr-FR"/>
          </a:p>
        </p:txBody>
      </p:sp>
    </p:spTree>
    <p:extLst>
      <p:ext uri="{BB962C8B-B14F-4D97-AF65-F5344CB8AC3E}">
        <p14:creationId xmlns:p14="http://schemas.microsoft.com/office/powerpoint/2010/main" xmlns="" val="428117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7165117B-DFDC-4F52-AEE4-6AC8568A531B}"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5117B-DFDC-4F52-AEE4-6AC8568A531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5117B-DFDC-4F52-AEE4-6AC8568A531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7165117B-DFDC-4F52-AEE4-6AC8568A531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7165117B-DFDC-4F52-AEE4-6AC8568A531B}" type="slidenum">
              <a:rPr lang="fr-FR" smtClean="0"/>
              <a:pPr/>
              <a:t>‹#›</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7165117B-DFDC-4F52-AEE4-6AC8568A531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7165117B-DFDC-4F52-AEE4-6AC8568A531B}" type="slidenum">
              <a:rPr lang="fr-FR" smtClean="0"/>
              <a:pPr/>
              <a:t>‹#›</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5117B-DFDC-4F52-AEE4-6AC8568A531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5117B-DFDC-4F52-AEE4-6AC8568A531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5117B-DFDC-4F52-AEE4-6AC8568A531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6D28279D-7D80-4578-825C-FDC33BCE86E5}" type="datetimeFigureOut">
              <a:rPr lang="fr-FR" smtClean="0"/>
              <a:pPr/>
              <a:t>13/10/2014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7165117B-DFDC-4F52-AEE4-6AC8568A531B}" type="slidenum">
              <a:rPr lang="fr-FR" smtClean="0"/>
              <a:pPr/>
              <a:t>‹#›</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D28279D-7D80-4578-825C-FDC33BCE86E5}" type="datetimeFigureOut">
              <a:rPr lang="fr-FR" smtClean="0"/>
              <a:pPr/>
              <a:t>13/10/2014</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165117B-DFDC-4F52-AEE4-6AC8568A531B}" type="slidenum">
              <a:rPr lang="fr-FR" smtClean="0"/>
              <a:pPr/>
              <a:t>‹#›</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oleObject" Target="../embeddings/Microsoft_Office_Word_97_-_2003_Document1.doc"/><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current research deFicit </a:t>
            </a:r>
            <a:endParaRPr lang="fr-FR" dirty="0"/>
          </a:p>
        </p:txBody>
      </p:sp>
      <p:sp>
        <p:nvSpPr>
          <p:cNvPr id="3" name="Espace réservé du contenu 2"/>
          <p:cNvSpPr>
            <a:spLocks noGrp="1"/>
          </p:cNvSpPr>
          <p:nvPr>
            <p:ph idx="1"/>
          </p:nvPr>
        </p:nvSpPr>
        <p:spPr>
          <a:xfrm>
            <a:off x="304800" y="1554162"/>
            <a:ext cx="8686800" cy="5089548"/>
          </a:xfrm>
        </p:spPr>
        <p:txBody>
          <a:bodyPr>
            <a:normAutofit/>
          </a:bodyPr>
          <a:lstStyle/>
          <a:p>
            <a:pPr algn="just"/>
            <a:r>
              <a:rPr lang="fr-FR" sz="3600" b="1" dirty="0" smtClean="0"/>
              <a:t>The question is why, when so much more is known about the science of natural events, including extremes, and when technological capacity is so much stronger, are large-scale and even small- and medium-scale disasters apparently becoming more frequent and the losses continuing to increase at a </a:t>
            </a:r>
            <a:r>
              <a:rPr lang="fr-FR" sz="3600" b="1" dirty="0" err="1" smtClean="0"/>
              <a:t>rapid</a:t>
            </a:r>
            <a:r>
              <a:rPr lang="fr-FR" sz="3600" b="1" dirty="0" smtClean="0"/>
              <a:t> rate.</a:t>
            </a:r>
            <a:endParaRPr lang="fr-FR"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85728"/>
            <a:ext cx="8686800" cy="6286544"/>
          </a:xfrm>
        </p:spPr>
        <p:txBody>
          <a:bodyPr>
            <a:noAutofit/>
          </a:bodyPr>
          <a:lstStyle/>
          <a:p>
            <a:pPr algn="just"/>
            <a:r>
              <a:rPr lang="fr-FR" b="1" dirty="0" smtClean="0"/>
              <a:t>There has been over the last 60 years a substantial expansion of knowledge about the potential magnitude and frequency of many natural events and the places in which they are more likely to occur. </a:t>
            </a:r>
          </a:p>
          <a:p>
            <a:pPr algn="just"/>
            <a:endParaRPr lang="fr-FR" b="1" dirty="0" smtClean="0"/>
          </a:p>
          <a:p>
            <a:pPr algn="just"/>
            <a:r>
              <a:rPr lang="fr-FR" b="1" dirty="0" smtClean="0"/>
              <a:t>Often the </a:t>
            </a:r>
            <a:r>
              <a:rPr lang="fr-FR" b="1" dirty="0" err="1" smtClean="0"/>
              <a:t>increase</a:t>
            </a:r>
            <a:r>
              <a:rPr lang="fr-FR" b="1" dirty="0" smtClean="0"/>
              <a:t> in losses is attributed to increases in human population and material wealth, and their expansion into more hazardous locations.</a:t>
            </a:r>
          </a:p>
          <a:p>
            <a:endParaRPr lang="fr-FR" b="1" dirty="0" smtClean="0"/>
          </a:p>
          <a:p>
            <a:r>
              <a:rPr lang="fr-FR" b="1" dirty="0" smtClean="0"/>
              <a:t>This is certainly part of the explanation.</a:t>
            </a:r>
            <a:endParaRPr lang="fr-F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85728"/>
            <a:ext cx="8740080" cy="6286544"/>
          </a:xfrm>
        </p:spPr>
        <p:txBody>
          <a:bodyPr>
            <a:normAutofit fontScale="40000" lnSpcReduction="20000"/>
          </a:bodyPr>
          <a:lstStyle/>
          <a:p>
            <a:pPr algn="just"/>
            <a:r>
              <a:rPr lang="fr-FR" sz="11100" b="1" dirty="0" smtClean="0"/>
              <a:t>It is also true that scientiﬁc knowledge and modern technology are not uniformly distributed and that many developing countries have a lower capacity to utilize or introduce the science and technology that is theoretically available due to institutional or social capacity constraints or, perhaps more importantly, cultural and resource scarcity reasons. </a:t>
            </a:r>
          </a:p>
          <a:p>
            <a:pPr algn="just"/>
            <a:endParaRPr lang="fr-FR" sz="12800" dirty="0" smtClean="0"/>
          </a:p>
          <a:p>
            <a:pPr algn="just"/>
            <a:endParaRPr lang="fr-FR" sz="12800" b="1" dirty="0" smtClean="0"/>
          </a:p>
          <a:p>
            <a:pPr algn="just"/>
            <a:endParaRPr lang="fr-FR" sz="12800" b="1" dirty="0" smtClean="0"/>
          </a:p>
          <a:p>
            <a:endParaRPr lang="fr-FR" sz="12800" b="1" dirty="0" smtClean="0"/>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404664"/>
            <a:ext cx="8686800" cy="5675461"/>
          </a:xfrm>
        </p:spPr>
        <p:txBody>
          <a:bodyPr>
            <a:normAutofit fontScale="62500" lnSpcReduction="20000"/>
          </a:bodyPr>
          <a:lstStyle/>
          <a:p>
            <a:pPr marL="0" indent="0" algn="just"/>
            <a:r>
              <a:rPr lang="fr-FR" sz="5800" b="1" dirty="0" smtClean="0"/>
              <a:t>But the </a:t>
            </a:r>
            <a:r>
              <a:rPr lang="fr-FR" sz="5800" b="1" dirty="0" err="1" smtClean="0"/>
              <a:t>fact</a:t>
            </a:r>
            <a:r>
              <a:rPr lang="fr-FR" sz="5800" b="1" dirty="0" smtClean="0"/>
              <a:t> </a:t>
            </a:r>
            <a:r>
              <a:rPr lang="fr-FR" sz="5800" b="1" dirty="0" err="1" smtClean="0"/>
              <a:t>that</a:t>
            </a:r>
            <a:r>
              <a:rPr lang="fr-FR" sz="5800" b="1" dirty="0" smtClean="0"/>
              <a:t> major </a:t>
            </a:r>
            <a:r>
              <a:rPr lang="fr-FR" sz="5800" b="1" dirty="0" err="1" smtClean="0"/>
              <a:t>disasters</a:t>
            </a:r>
            <a:r>
              <a:rPr lang="fr-FR" sz="5800" b="1" dirty="0" smtClean="0"/>
              <a:t> continue to </a:t>
            </a:r>
            <a:r>
              <a:rPr lang="fr-FR" sz="5800" b="1" dirty="0" err="1" smtClean="0"/>
              <a:t>occur</a:t>
            </a:r>
            <a:r>
              <a:rPr lang="fr-FR" sz="5800" b="1" dirty="0" smtClean="0"/>
              <a:t> in </a:t>
            </a:r>
            <a:r>
              <a:rPr lang="fr-FR" sz="5800" b="1" dirty="0" err="1" smtClean="0"/>
              <a:t>developed</a:t>
            </a:r>
            <a:r>
              <a:rPr lang="fr-FR" sz="5800" b="1" dirty="0" smtClean="0"/>
              <a:t> countries </a:t>
            </a:r>
            <a:r>
              <a:rPr lang="fr-FR" sz="5800" b="1" dirty="0" err="1" smtClean="0"/>
              <a:t>suggests</a:t>
            </a:r>
            <a:r>
              <a:rPr lang="fr-FR" sz="5800" b="1" dirty="0" smtClean="0"/>
              <a:t> </a:t>
            </a:r>
            <a:r>
              <a:rPr lang="fr-FR" sz="5800" b="1" dirty="0" err="1" smtClean="0"/>
              <a:t>that</a:t>
            </a:r>
            <a:r>
              <a:rPr lang="fr-FR" sz="5800" b="1" dirty="0" smtClean="0"/>
              <a:t> </a:t>
            </a:r>
            <a:r>
              <a:rPr lang="fr-FR" sz="5800" b="1" dirty="0" err="1" smtClean="0"/>
              <a:t>there</a:t>
            </a:r>
            <a:r>
              <a:rPr lang="fr-FR" sz="5800" b="1" dirty="0" smtClean="0"/>
              <a:t> must </a:t>
            </a:r>
            <a:r>
              <a:rPr lang="fr-FR" sz="5800" b="1" dirty="0" err="1" smtClean="0"/>
              <a:t>be</a:t>
            </a:r>
            <a:r>
              <a:rPr lang="fr-FR" sz="5800" b="1" dirty="0" smtClean="0"/>
              <a:t> more to the </a:t>
            </a:r>
            <a:r>
              <a:rPr lang="fr-FR" sz="5800" b="1" dirty="0" err="1" smtClean="0"/>
              <a:t>explanation</a:t>
            </a:r>
            <a:r>
              <a:rPr lang="fr-FR" sz="5800" b="1" dirty="0" smtClean="0"/>
              <a:t> </a:t>
            </a:r>
            <a:r>
              <a:rPr lang="fr-FR" sz="5800" b="1" dirty="0" err="1" smtClean="0"/>
              <a:t>than</a:t>
            </a:r>
            <a:r>
              <a:rPr lang="fr-FR" sz="5800" b="1" dirty="0" smtClean="0"/>
              <a:t> </a:t>
            </a:r>
            <a:r>
              <a:rPr lang="fr-FR" sz="5800" b="1" dirty="0" err="1" smtClean="0"/>
              <a:t>access</a:t>
            </a:r>
            <a:r>
              <a:rPr lang="fr-FR" sz="5800" b="1" dirty="0" smtClean="0"/>
              <a:t> to science and </a:t>
            </a:r>
            <a:r>
              <a:rPr lang="fr-FR" sz="5800" b="1" dirty="0" err="1" smtClean="0"/>
              <a:t>technology</a:t>
            </a:r>
            <a:r>
              <a:rPr lang="fr-FR" sz="5800" b="1" dirty="0" smtClean="0"/>
              <a:t>, and </a:t>
            </a:r>
            <a:r>
              <a:rPr lang="fr-FR" sz="5800" b="1" dirty="0" err="1" smtClean="0"/>
              <a:t>choice</a:t>
            </a:r>
            <a:r>
              <a:rPr lang="fr-FR" sz="5800" b="1" dirty="0" smtClean="0"/>
              <a:t> of location, and </a:t>
            </a:r>
            <a:r>
              <a:rPr lang="fr-FR" sz="5800" b="1" dirty="0" err="1" smtClean="0"/>
              <a:t>resource</a:t>
            </a:r>
            <a:r>
              <a:rPr lang="fr-FR" sz="5800" b="1" dirty="0" smtClean="0"/>
              <a:t> </a:t>
            </a:r>
            <a:r>
              <a:rPr lang="fr-FR" sz="5800" b="1" dirty="0" err="1" smtClean="0"/>
              <a:t>scarcity</a:t>
            </a:r>
            <a:r>
              <a:rPr lang="fr-FR" sz="5800" b="1" dirty="0" smtClean="0"/>
              <a:t>. </a:t>
            </a:r>
          </a:p>
          <a:p>
            <a:pPr algn="just">
              <a:buNone/>
            </a:pPr>
            <a:endParaRPr lang="fr-FR" sz="5800" b="1" dirty="0" smtClean="0"/>
          </a:p>
          <a:p>
            <a:pPr algn="just"/>
            <a:r>
              <a:rPr lang="fr-FR" sz="5800" b="1" dirty="0" smtClean="0">
                <a:solidFill>
                  <a:srgbClr val="FF0000"/>
                </a:solidFill>
              </a:rPr>
              <a:t>THIS POINTS TO A DEFICIT AND A DEFICIENCY IN THE PREPONDERANCE OF EXISTING RESEARCH ON DISASTERS.</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764704"/>
            <a:ext cx="8686800" cy="5093188"/>
          </a:xfrm>
        </p:spPr>
        <p:txBody>
          <a:bodyPr>
            <a:normAutofit/>
          </a:bodyPr>
          <a:lstStyle/>
          <a:p>
            <a:pPr marL="0" indent="0" algn="just"/>
            <a:r>
              <a:rPr lang="fr-FR" b="1" dirty="0" smtClean="0"/>
              <a:t>After a major disaster event it often happens that an enquiry is made or new research undertaken into the causes and consequences. When such investigations are conducted (and there have been many), they typically focus heavily on either the geophysical or atmospheric processes or the </a:t>
            </a:r>
            <a:r>
              <a:rPr lang="fr-FR" b="1" dirty="0" err="1" smtClean="0"/>
              <a:t>technological</a:t>
            </a:r>
            <a:r>
              <a:rPr lang="fr-FR" b="1" dirty="0" smtClean="0"/>
              <a:t> and structural aspects of the damage. </a:t>
            </a:r>
            <a:endParaRPr lang="fr-F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991600" cy="6383062"/>
          </a:xfrm>
        </p:spPr>
        <p:txBody>
          <a:bodyPr>
            <a:normAutofit/>
          </a:bodyPr>
          <a:lstStyle/>
          <a:p>
            <a:pPr algn="just"/>
            <a:r>
              <a:rPr lang="fr-FR" b="1" dirty="0" smtClean="0"/>
              <a:t>Emergency preparedness and the disaster relief and rehabilitation response are also often examined. </a:t>
            </a:r>
          </a:p>
          <a:p>
            <a:pPr algn="just"/>
            <a:endParaRPr lang="fr-FR" b="1" dirty="0" smtClean="0"/>
          </a:p>
          <a:p>
            <a:pPr algn="just"/>
            <a:r>
              <a:rPr lang="fr-FR" b="1" dirty="0" smtClean="0"/>
              <a:t>Sometimes an enquiry may extend to the eﬀectiveness of existing policy and make recommendations for future policy improvements. </a:t>
            </a:r>
          </a:p>
          <a:p>
            <a:pPr algn="just"/>
            <a:endParaRPr lang="fr-FR" b="1" dirty="0" smtClean="0"/>
          </a:p>
          <a:p>
            <a:pPr algn="just"/>
            <a:r>
              <a:rPr lang="fr-FR" b="1" dirty="0" smtClean="0"/>
              <a:t>These eﬀorts rarely seem to probe very deeply into the more underlying and sometimes longer-term causes of the disaster.</a:t>
            </a:r>
            <a:endParaRPr lang="fr-F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991600" cy="6643710"/>
          </a:xfrm>
        </p:spPr>
        <p:txBody>
          <a:bodyPr>
            <a:normAutofit fontScale="62500" lnSpcReduction="20000"/>
          </a:bodyPr>
          <a:lstStyle/>
          <a:p>
            <a:pPr algn="just"/>
            <a:r>
              <a:rPr lang="fr-FR" sz="5100" b="1" dirty="0" smtClean="0"/>
              <a:t>Nor are the enquiries necessarily carried out at arm’s length from those most intimately involved and responsible. This is understandable to the extent that those consumed in disaster response and on the spot have the most knowledge of just what occurred, but not necessarily why or how. </a:t>
            </a:r>
          </a:p>
          <a:p>
            <a:pPr algn="just"/>
            <a:endParaRPr lang="fr-FR" sz="5100" b="1" dirty="0" smtClean="0"/>
          </a:p>
          <a:p>
            <a:pPr algn="just"/>
            <a:r>
              <a:rPr lang="fr-FR" sz="5100" b="1" dirty="0" smtClean="0"/>
              <a:t>One consequence appears to be that enquiries tend to leave many questions unanswered or even not asked. Is it also the case, as some would argue, that in the aftermath of a disaster when many are suﬀering materially and physically and from post-traumatic stress disorder that there may be reluctance to risk creating more distress by probing too deeply into the causes. </a:t>
            </a:r>
          </a:p>
          <a:p>
            <a:pPr algn="just"/>
            <a:endParaRPr lang="fr-FR" sz="4400" dirty="0" smtClean="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85728"/>
            <a:ext cx="8686800" cy="6286544"/>
          </a:xfrm>
        </p:spPr>
        <p:txBody>
          <a:bodyPr/>
          <a:lstStyle/>
          <a:p>
            <a:pPr algn="just"/>
            <a:r>
              <a:rPr lang="fr-FR" b="1" dirty="0" smtClean="0"/>
              <a:t>The need to restore conﬁdence and build an optimistic vision of the future frequently seems to trump probing investigations of causes. </a:t>
            </a:r>
          </a:p>
          <a:p>
            <a:pPr algn="just"/>
            <a:endParaRPr lang="fr-FR" b="1" dirty="0" smtClean="0">
              <a:solidFill>
                <a:srgbClr val="FF0000"/>
              </a:solidFill>
            </a:endParaRPr>
          </a:p>
          <a:p>
            <a:pPr algn="just"/>
            <a:r>
              <a:rPr lang="fr-FR" b="1" dirty="0" smtClean="0">
                <a:solidFill>
                  <a:srgbClr val="FF0000"/>
                </a:solidFill>
              </a:rPr>
              <a:t>IN CONSEQUENCE, THE STATED OBJECTIVE OF “BUILDING BACK BETTER” MAY REMAIN UNREALIZED.</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8686800" cy="928670"/>
          </a:xfrm>
        </p:spPr>
        <p:txBody>
          <a:bodyPr/>
          <a:lstStyle/>
          <a:p>
            <a:pPr algn="ctr"/>
            <a:r>
              <a:rPr lang="fr-FR" dirty="0" smtClean="0"/>
              <a:t> Why forensic investigations?</a:t>
            </a:r>
            <a:endParaRPr lang="fr-FR" dirty="0"/>
          </a:p>
        </p:txBody>
      </p:sp>
      <p:sp>
        <p:nvSpPr>
          <p:cNvPr id="3" name="Espace réservé du contenu 2"/>
          <p:cNvSpPr>
            <a:spLocks noGrp="1"/>
          </p:cNvSpPr>
          <p:nvPr>
            <p:ph idx="1"/>
          </p:nvPr>
        </p:nvSpPr>
        <p:spPr>
          <a:xfrm>
            <a:off x="0" y="857232"/>
            <a:ext cx="8991600" cy="6000768"/>
          </a:xfrm>
        </p:spPr>
        <p:txBody>
          <a:bodyPr>
            <a:normAutofit fontScale="32500" lnSpcReduction="20000"/>
          </a:bodyPr>
          <a:lstStyle/>
          <a:p>
            <a:pPr marL="0" indent="0" algn="just"/>
            <a:r>
              <a:rPr lang="fr-FR" sz="8600" b="1" dirty="0" smtClean="0"/>
              <a:t>Such studies will search for additional, wider and more fundamental explanations for the on-going rise in disaster losses. These might extend from gaps in scientiﬁc knowledge in some instances to the ineﬀective application of available knowledge. Commonly identiﬁed in previous investigations are poor building standards, planning and design of infrastructure and human settlements. </a:t>
            </a:r>
          </a:p>
          <a:p>
            <a:pPr marL="0" indent="0" algn="just"/>
            <a:endParaRPr lang="fr-FR" sz="8600" b="1" dirty="0" smtClean="0"/>
          </a:p>
          <a:p>
            <a:pPr marL="0" indent="0" algn="just"/>
            <a:r>
              <a:rPr lang="fr-FR" sz="8600" b="1" dirty="0" smtClean="0"/>
              <a:t>Less frequently addressed are questions concerning how and why decisions were made and management options chosen. </a:t>
            </a:r>
          </a:p>
          <a:p>
            <a:pPr marL="0" indent="0" algn="just"/>
            <a:endParaRPr lang="fr-FR" sz="8600" b="1" dirty="0" smtClean="0"/>
          </a:p>
          <a:p>
            <a:pPr marL="0" indent="0" algn="just"/>
            <a:r>
              <a:rPr lang="fr-FR" sz="8600" b="1" dirty="0" smtClean="0"/>
              <a:t>This applies not only to major policy choices but to the many everyday incremental decisions and social and cultural practices, beliefs and perceptions that shape the resilience and vulnerability of communities.</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404664"/>
            <a:ext cx="8352928" cy="5976664"/>
          </a:xfrm>
        </p:spPr>
        <p:txBody>
          <a:bodyPr>
            <a:normAutofit fontScale="92500" lnSpcReduction="20000"/>
          </a:bodyPr>
          <a:lstStyle/>
          <a:p>
            <a:pPr algn="just"/>
            <a:r>
              <a:rPr lang="en-US" sz="2800" b="1" dirty="0" smtClean="0">
                <a:solidFill>
                  <a:schemeClr val="tx1"/>
                </a:solidFill>
              </a:rPr>
              <a:t>FORENSIC APPROACH IS PERHAPS SIMILAR TO SOLVING A PICTURE OF A DISASTER PUZZLE.</a:t>
            </a:r>
          </a:p>
          <a:p>
            <a:pPr algn="just"/>
            <a:endParaRPr lang="en-US" sz="2800" b="1" dirty="0" smtClean="0">
              <a:solidFill>
                <a:schemeClr val="tx1"/>
              </a:solidFill>
            </a:endParaRPr>
          </a:p>
          <a:p>
            <a:pPr algn="just"/>
            <a:r>
              <a:rPr lang="en-CA" sz="2800" b="1" dirty="0" smtClean="0">
                <a:solidFill>
                  <a:schemeClr val="tx1"/>
                </a:solidFill>
              </a:rPr>
              <a:t>THE OBJECTIVE IS TO DIG MORE DEEPLY INTO THE CAUSES OF DISASTERS IN AN INTEGRATED, COMPREHENSIVE, TRANSPARENT, AND INVESTIGATIVE OR FORENSIC STYLE. </a:t>
            </a:r>
          </a:p>
          <a:p>
            <a:pPr algn="just"/>
            <a:endParaRPr lang="en-CA" sz="2800" b="1" dirty="0" smtClean="0">
              <a:solidFill>
                <a:schemeClr val="tx1"/>
              </a:solidFill>
            </a:endParaRPr>
          </a:p>
          <a:p>
            <a:pPr algn="just"/>
            <a:r>
              <a:rPr lang="en-CA" sz="2800" b="1" dirty="0" smtClean="0">
                <a:solidFill>
                  <a:schemeClr val="tx1"/>
                </a:solidFill>
              </a:rPr>
              <a:t>TO ESTABLISH A SOUND BASIS FOR ANALYSIS, FORIN RELIES UPON THE ACTUAL EVIDENCE FOUND AND APPLIES ACCEPTED SCIENTIFIC METHODOLOGIES AND PRINCIPLES TO INTERPRET THE DISASTER IN ALL ITS PROCESS. </a:t>
            </a:r>
          </a:p>
          <a:p>
            <a:pPr algn="just"/>
            <a:endParaRPr lang="en-CA" sz="2800" b="1" dirty="0" smtClean="0"/>
          </a:p>
          <a:p>
            <a:pPr algn="just"/>
            <a:r>
              <a:rPr lang="en-CA" sz="2800" b="1" dirty="0" smtClean="0">
                <a:solidFill>
                  <a:schemeClr val="tx1"/>
                </a:solidFill>
              </a:rPr>
              <a:t>OFTEN, THE ANALYSIS REQUIRES THE SIMULTANEOUS APPLICATION OF SEVERAL SCIENTIFIC DISCIPLINES SIMIULTANEOUSLY. </a:t>
            </a:r>
            <a:endParaRPr lang="fr-FR" sz="28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normAutofit fontScale="90000"/>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332656"/>
            <a:ext cx="8424936" cy="6264696"/>
          </a:xfrm>
        </p:spPr>
        <p:txBody>
          <a:bodyPr>
            <a:normAutofit/>
          </a:bodyPr>
          <a:lstStyle/>
          <a:p>
            <a:pPr algn="just"/>
            <a:r>
              <a:rPr lang="fr-FR" sz="2800" b="1" dirty="0" smtClean="0">
                <a:solidFill>
                  <a:schemeClr val="tx1"/>
                </a:solidFill>
              </a:rPr>
              <a:t>FOUR HYPOTHESES ARE FORMULATED AS:</a:t>
            </a:r>
          </a:p>
          <a:p>
            <a:pPr algn="just"/>
            <a:endParaRPr lang="fr-FR" sz="2800" b="1" dirty="0" smtClean="0">
              <a:solidFill>
                <a:schemeClr val="tx1"/>
              </a:solidFill>
            </a:endParaRPr>
          </a:p>
          <a:p>
            <a:r>
              <a:rPr lang="fr-FR" sz="3600" b="1" dirty="0" smtClean="0">
                <a:solidFill>
                  <a:schemeClr val="tx1"/>
                </a:solidFill>
              </a:rPr>
              <a:t>NEW AND MORE PROBING RESEARCH AND UNDERSTANDING OF THE REASONS FOR INCREASE IN PUBLIC VULNERABILITY AND WIDER EXPOSURE WOULD ENABLE AND STIMULATE IMPROVED DRR. </a:t>
            </a:r>
          </a:p>
          <a:p>
            <a:pPr algn="just"/>
            <a:r>
              <a:rPr lang="fr-FR" sz="3600" b="1" dirty="0" smtClean="0"/>
              <a:t>This </a:t>
            </a:r>
            <a:r>
              <a:rPr lang="fr-FR" sz="3600" b="1" dirty="0" err="1" smtClean="0"/>
              <a:t>is</a:t>
            </a:r>
            <a:r>
              <a:rPr lang="fr-FR" sz="3600" b="1" dirty="0" smtClean="0"/>
              <a:t> contingent </a:t>
            </a:r>
            <a:r>
              <a:rPr lang="fr-FR" sz="3600" b="1" dirty="0" err="1" smtClean="0"/>
              <a:t>upon</a:t>
            </a:r>
            <a:r>
              <a:rPr lang="fr-FR" sz="3600" b="1" dirty="0" smtClean="0"/>
              <a:t> greater accountability, visibility and transparency of risk reduction processes being employed (the risk reduction hypothesis).</a:t>
            </a:r>
          </a:p>
          <a:p>
            <a:pPr algn="just">
              <a:buFont typeface="Arial" charset="0"/>
              <a:buChar char="•"/>
            </a:pPr>
            <a:endParaRPr lang="fr-FR" sz="2800" b="1"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85728"/>
            <a:ext cx="8686800" cy="6572272"/>
          </a:xfrm>
        </p:spPr>
        <p:txBody>
          <a:bodyPr>
            <a:normAutofit fontScale="70000" lnSpcReduction="20000"/>
          </a:bodyPr>
          <a:lstStyle/>
          <a:p>
            <a:pPr algn="just">
              <a:buFont typeface="Arial" charset="0"/>
              <a:buChar char="•"/>
            </a:pPr>
            <a:r>
              <a:rPr lang="fr-FR" sz="4100" b="1" dirty="0" smtClean="0">
                <a:solidFill>
                  <a:schemeClr val="tx1"/>
                </a:solidFill>
              </a:rPr>
              <a:t> 2. NEW AND MORE INTEGRATED AND PARTICIPATORY RESEARCH REQUIRED TO YIELD MORE USEFUL AND EFFECTIVE RESULTS </a:t>
            </a:r>
            <a:r>
              <a:rPr lang="fr-FR" sz="4100" b="1" dirty="0" smtClean="0"/>
              <a:t>(the integration hypothesis).</a:t>
            </a:r>
          </a:p>
          <a:p>
            <a:pPr algn="just">
              <a:buFont typeface="Arial" charset="0"/>
              <a:buChar char="•"/>
            </a:pPr>
            <a:endParaRPr lang="fr-FR" sz="4100" b="1" dirty="0" smtClean="0"/>
          </a:p>
          <a:p>
            <a:pPr algn="just"/>
            <a:r>
              <a:rPr lang="fr-FR" sz="4100" b="1" dirty="0" smtClean="0"/>
              <a:t>Much of the previous research into disasters has been conducted in fragmentary fashion by natural scientists, social and economic experts, engineers, public health specialists, emergency planners, humanitarian relief organizations and many others, acting in their own relative professional isolation.</a:t>
            </a:r>
          </a:p>
          <a:p>
            <a:pPr algn="just"/>
            <a:endParaRPr lang="fr-FR" sz="4100" b="1" dirty="0" smtClean="0"/>
          </a:p>
          <a:p>
            <a:pPr algn="just"/>
            <a:r>
              <a:rPr lang="fr-FR" sz="4100" b="1" dirty="0" smtClean="0"/>
              <a:t>Reviews of the causes of disasters are carried out either from a sectoral perspective or from the perspective of a speciﬁc component of the cause of impact, i.e., the inadequacy of early warning systems.</a:t>
            </a:r>
          </a:p>
          <a:p>
            <a:pPr algn="just">
              <a:buFont typeface="Arial" charset="0"/>
              <a:buChar char="•"/>
            </a:pPr>
            <a:endParaRPr lang="fr-FR" b="1" dirty="0" smtClean="0">
              <a:solidFill>
                <a:srgbClr val="FF0000"/>
              </a:solidFill>
            </a:endParaRP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0"/>
            <a:ext cx="8640960" cy="6858000"/>
          </a:xfrm>
        </p:spPr>
        <p:txBody>
          <a:bodyPr>
            <a:normAutofit fontScale="70000" lnSpcReduction="20000"/>
          </a:bodyPr>
          <a:lstStyle/>
          <a:p>
            <a:endParaRPr lang="fr-FR" sz="3800" dirty="0" smtClean="0">
              <a:solidFill>
                <a:schemeClr val="tx1"/>
              </a:solidFill>
            </a:endParaRPr>
          </a:p>
          <a:p>
            <a:pPr algn="just"/>
            <a:endParaRPr lang="fr-FR" sz="3800" dirty="0" smtClean="0">
              <a:solidFill>
                <a:schemeClr val="tx1"/>
              </a:solidFill>
            </a:endParaRPr>
          </a:p>
          <a:p>
            <a:pPr algn="just"/>
            <a:r>
              <a:rPr lang="fr-FR" sz="3800" dirty="0" smtClean="0">
                <a:solidFill>
                  <a:schemeClr val="tx1"/>
                </a:solidFill>
              </a:rPr>
              <a:t>3. </a:t>
            </a:r>
            <a:r>
              <a:rPr lang="fr-FR" sz="3800" b="1" dirty="0" smtClean="0">
                <a:solidFill>
                  <a:schemeClr val="tx1"/>
                </a:solidFill>
              </a:rPr>
              <a:t>RESPONSIBILITY FOR CONTINUED INCREASE OF VULNERABILITY AND EXPOSURE IS LOCALLY SPECIFIC AND DIFFUSE OVER INDIVIDUALS, ORGANIZATIONS AND OVER TIME</a:t>
            </a:r>
            <a:r>
              <a:rPr lang="fr-FR" sz="3800" dirty="0" smtClean="0">
                <a:solidFill>
                  <a:schemeClr val="tx1"/>
                </a:solidFill>
              </a:rPr>
              <a:t>.</a:t>
            </a:r>
            <a:r>
              <a:rPr lang="fr-FR" sz="3800" dirty="0" smtClean="0"/>
              <a:t> </a:t>
            </a:r>
          </a:p>
          <a:p>
            <a:endParaRPr lang="fr-FR" sz="3800" b="1" dirty="0" smtClean="0"/>
          </a:p>
          <a:p>
            <a:pPr algn="just"/>
            <a:r>
              <a:rPr lang="fr-FR" sz="4100" b="1" dirty="0" smtClean="0"/>
              <a:t>This diﬀuse responsibility is not something planned or methodically organized but has simply evolved or grown up in this way. </a:t>
            </a:r>
          </a:p>
          <a:p>
            <a:pPr algn="just"/>
            <a:endParaRPr lang="fr-FR" sz="4100" b="1" dirty="0" smtClean="0"/>
          </a:p>
          <a:p>
            <a:pPr algn="just"/>
            <a:r>
              <a:rPr lang="fr-FR" sz="4100" b="1" dirty="0" smtClean="0"/>
              <a:t>It is now postulated that more precise identiﬁcation and structuring of responsibilities, especially if these esponsibilities can be made visible and transparent, could contribute signiﬁcantly to disaster risk reduction (the responsibility hypothesis).</a:t>
            </a:r>
          </a:p>
          <a:p>
            <a:pPr algn="just"/>
            <a:endParaRPr lang="fr-FR" sz="4100" b="1" dirty="0" smtClean="0">
              <a:solidFill>
                <a:schemeClr val="tx1"/>
              </a:solidFill>
            </a:endParaRPr>
          </a:p>
          <a:p>
            <a:pPr algn="just">
              <a:buFont typeface="Arial" charset="0"/>
              <a:buChar char="•"/>
            </a:pPr>
            <a:endParaRPr lang="fr-FR" sz="2800" b="1"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85728"/>
            <a:ext cx="8686800" cy="5794397"/>
          </a:xfrm>
        </p:spPr>
        <p:txBody>
          <a:bodyPr>
            <a:noAutofit/>
          </a:bodyPr>
          <a:lstStyle/>
          <a:p>
            <a:pPr algn="just"/>
            <a:r>
              <a:rPr lang="fr-FR" b="1" dirty="0" smtClean="0"/>
              <a:t>There are many actors and decision makers who have a hand in the creation and/or the prevention of the growth of vulnerability and exposure. </a:t>
            </a:r>
          </a:p>
          <a:p>
            <a:pPr algn="just"/>
            <a:r>
              <a:rPr lang="fr-FR" b="1" dirty="0" err="1" smtClean="0"/>
              <a:t>These</a:t>
            </a:r>
            <a:r>
              <a:rPr lang="fr-FR" b="1" dirty="0" smtClean="0"/>
              <a:t> range across many governmental and civil society organizations and institutions and are spread from household and local levels to the national, regional, international, and global. FORIN investigations therefore involve a focus on responsibilities and accountability, in the expectation that their more precise recognition would lead to improvements in disaster risk reduction.</a:t>
            </a:r>
            <a:endParaRPr lang="fr-F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14290"/>
            <a:ext cx="8686800" cy="5865835"/>
          </a:xfrm>
        </p:spPr>
        <p:txBody>
          <a:bodyPr>
            <a:normAutofit/>
          </a:bodyPr>
          <a:lstStyle/>
          <a:p>
            <a:r>
              <a:rPr lang="fr-FR" sz="2800" b="1" dirty="0" smtClean="0">
                <a:solidFill>
                  <a:schemeClr val="tx1"/>
                </a:solidFill>
              </a:rPr>
              <a:t>4. THE KNOWLEDGE THAT EXISTS ABOUT DISASTER RISK REDUCTION HAS NOT BEEN COMMUNICATED EFFECTIVELY.</a:t>
            </a:r>
            <a:r>
              <a:rPr lang="fr-FR" sz="2800" dirty="0" smtClean="0"/>
              <a:t> </a:t>
            </a:r>
          </a:p>
          <a:p>
            <a:endParaRPr lang="fr-FR" sz="2800" dirty="0" smtClean="0"/>
          </a:p>
          <a:p>
            <a:pPr algn="just"/>
            <a:r>
              <a:rPr lang="fr-FR" b="1" dirty="0" smtClean="0"/>
              <a:t>THIS IS BECAUSE THE INTENDED RECIPIENTS ARE UNAWARE OF THE INSIGHTS OR ALTERNATIVELY ARE RESISTANT TO THE KNOWLEDGE AND INFORMATION AND MAY FEEL THREATENED BY IT (THE COMMUNICATION HYPOTHESIS).</a:t>
            </a:r>
          </a:p>
          <a:p>
            <a:pPr algn="just">
              <a:buFont typeface="Arial" charset="0"/>
              <a:buChar char="•"/>
            </a:pPr>
            <a:endParaRPr lang="fr-FR" b="1" dirty="0" smtClean="0">
              <a:solidFill>
                <a:schemeClr val="tx1"/>
              </a:solidFill>
            </a:endParaRPr>
          </a:p>
          <a:p>
            <a:pPr algn="just">
              <a:buFont typeface="Arial" charset="0"/>
              <a:buChar char="•"/>
            </a:pPr>
            <a:endParaRPr lang="fr-FR" b="1" dirty="0" smtClean="0">
              <a:solidFill>
                <a:schemeClr val="tx1"/>
              </a:solidFill>
            </a:endParaRP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785794"/>
            <a:ext cx="8686800" cy="5786478"/>
          </a:xfrm>
        </p:spPr>
        <p:txBody>
          <a:bodyPr>
            <a:normAutofit fontScale="92500" lnSpcReduction="10000"/>
          </a:bodyPr>
          <a:lstStyle/>
          <a:p>
            <a:pPr algn="just"/>
            <a:r>
              <a:rPr lang="fr-FR" sz="3600" b="1" dirty="0" smtClean="0"/>
              <a:t>To tell experts, managers, and decision-makers that they are failing in their task (to reduce disaster risk) is not likely to be welcome news, and some resistance or denial is to be expected. </a:t>
            </a:r>
          </a:p>
          <a:p>
            <a:pPr algn="just"/>
            <a:endParaRPr lang="fr-FR" sz="3600" b="1" dirty="0" smtClean="0"/>
          </a:p>
          <a:p>
            <a:pPr algn="just"/>
            <a:r>
              <a:rPr lang="fr-FR" sz="3600" b="1" dirty="0" smtClean="0"/>
              <a:t>The communication hypothesis suggests that new and better ways of communicating scientiﬁc understanding about disaster risk reduction are required if the practice of DRR is to become more eﬀective. It is also more than a matter of communication. </a:t>
            </a:r>
          </a:p>
          <a:p>
            <a:pPr algn="just"/>
            <a:endParaRPr lang="fr-FR" sz="3600" b="1" dirty="0" smtClean="0"/>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b="1" dirty="0" smtClean="0">
                <a:solidFill>
                  <a:srgbClr val="FF0000"/>
                </a:solidFill>
              </a:rPr>
              <a:t>THIS APPROACH WILL CERTAINLY ENABLE RECOMMENDATIONS TO BE DEVELOPED THAT WILL FACILITATE INSIGHTFUL DECISION ON MEASURES TO REDUCTION THE IMPACTS OF DISASTERS.</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The objectives of FORIN Investigations </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pPr algn="ctr">
              <a:buNone/>
            </a:pPr>
            <a:endParaRPr lang="fr-FR" b="1" dirty="0" smtClean="0"/>
          </a:p>
          <a:p>
            <a:r>
              <a:rPr lang="fr-FR" b="1" dirty="0" smtClean="0"/>
              <a:t>- To experiment with multi-disciplinary and multi-stakeholder inputs</a:t>
            </a:r>
          </a:p>
          <a:p>
            <a:r>
              <a:rPr lang="fr-FR" b="1" dirty="0" smtClean="0"/>
              <a:t>- To encourage participation by decision makers as they develop public policy</a:t>
            </a:r>
          </a:p>
          <a:p>
            <a:r>
              <a:rPr lang="fr-FR" b="1" dirty="0" smtClean="0"/>
              <a:t>- To guide policy across and involving all key disciplines</a:t>
            </a:r>
          </a:p>
          <a:p>
            <a:r>
              <a:rPr lang="fr-FR" b="1" dirty="0" smtClean="0"/>
              <a:t>- To guide public and private investments that reduces risk</a:t>
            </a:r>
            <a:endParaRPr lang="fr-F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000240"/>
            <a:ext cx="8177562" cy="2585323"/>
          </a:xfrm>
          <a:prstGeom prst="rect">
            <a:avLst/>
          </a:prstGeom>
          <a:noFill/>
        </p:spPr>
        <p:txBody>
          <a:bodyPr wrap="square" rtlCol="0">
            <a:spAutoFit/>
          </a:bodyPr>
          <a:lstStyle/>
          <a:p>
            <a:pPr algn="just"/>
            <a:r>
              <a:rPr lang="en-US" sz="3600" b="1" dirty="0" smtClean="0">
                <a:solidFill>
                  <a:srgbClr val="FF0000"/>
                </a:solidFill>
              </a:rPr>
              <a:t>HOW TO CONVINCE THE POLITICIANS AND DECISION MAKERS TO ACCEPT THAT AFTER EACH DISASTER A FORENSIC INVESTIGATION BE CONDUCTED?</a:t>
            </a:r>
          </a:p>
          <a:p>
            <a:endParaRPr lang="fr-FR" dirty="0"/>
          </a:p>
        </p:txBody>
      </p:sp>
      <p:sp>
        <p:nvSpPr>
          <p:cNvPr id="3" name="ZoneTexte 2"/>
          <p:cNvSpPr txBox="1"/>
          <p:nvPr/>
        </p:nvSpPr>
        <p:spPr>
          <a:xfrm>
            <a:off x="1071538" y="428604"/>
            <a:ext cx="7072362" cy="523220"/>
          </a:xfrm>
          <a:prstGeom prst="rect">
            <a:avLst/>
          </a:prstGeom>
          <a:noFill/>
        </p:spPr>
        <p:txBody>
          <a:bodyPr wrap="square" rtlCol="0">
            <a:spAutoFit/>
          </a:bodyPr>
          <a:lstStyle/>
          <a:p>
            <a:pPr algn="ctr"/>
            <a:r>
              <a:rPr lang="fr-FR" sz="2800" b="1" dirty="0" smtClean="0"/>
              <a:t>MY QUESTION TO ALL OF US</a:t>
            </a:r>
            <a:endParaRPr lang="fr-FR"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428868"/>
            <a:ext cx="8715436" cy="785818"/>
          </a:xfrm>
        </p:spPr>
        <p:txBody>
          <a:bodyPr>
            <a:noAutofit/>
          </a:bodyPr>
          <a:lstStyle/>
          <a:p>
            <a:pPr algn="ctr"/>
            <a:r>
              <a:rPr lang="fr-FR" sz="2800" b="1" dirty="0" smtClean="0"/>
              <a:t>THANK YOU VERY MUCH FOR YOUR ATTENTION</a:t>
            </a:r>
            <a:endParaRPr lang="fr-FR"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488832" cy="1080120"/>
          </a:xfrm>
        </p:spPr>
        <p:txBody>
          <a:bodyPr>
            <a:normAutofit/>
          </a:bodyPr>
          <a:lstStyle/>
          <a:p>
            <a:pPr algn="ctr"/>
            <a:r>
              <a:rPr lang="fr-FR" sz="1600" dirty="0" smtClean="0">
                <a:solidFill>
                  <a:schemeClr val="tx1"/>
                </a:solidFill>
              </a:rPr>
              <a:t>FORENSIC  RESEARCH AND TECHNOLOGY CONFERENCE</a:t>
            </a:r>
            <a:br>
              <a:rPr lang="fr-FR" sz="1600" dirty="0" smtClean="0">
                <a:solidFill>
                  <a:schemeClr val="tx1"/>
                </a:solidFill>
              </a:rPr>
            </a:br>
            <a:r>
              <a:rPr lang="fr-FR" sz="1600" dirty="0" smtClean="0">
                <a:solidFill>
                  <a:schemeClr val="tx1"/>
                </a:solidFill>
              </a:rPr>
              <a:t>SAN ANTONIO (USA): 6 – OCTOBER 2014</a:t>
            </a:r>
            <a:r>
              <a:rPr lang="fr-FR" sz="2000" dirty="0" smtClean="0"/>
              <a:t/>
            </a:r>
            <a:br>
              <a:rPr lang="fr-FR" sz="2000" dirty="0" smtClean="0"/>
            </a:br>
            <a:endParaRPr lang="en-ZA" sz="2400"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51520" y="1916832"/>
            <a:ext cx="8535322" cy="2232248"/>
          </a:xfrm>
        </p:spPr>
        <p:txBody>
          <a:bodyPr>
            <a:noAutofit/>
          </a:bodyPr>
          <a:lstStyle/>
          <a:p>
            <a:pPr algn="just"/>
            <a:r>
              <a:rPr lang="fr-FR" sz="3200" b="1" dirty="0" smtClean="0"/>
              <a:t>A New </a:t>
            </a:r>
            <a:r>
              <a:rPr lang="fr-FR" sz="3200" b="1" dirty="0" err="1" smtClean="0"/>
              <a:t>Multidisciplinary</a:t>
            </a:r>
            <a:r>
              <a:rPr lang="fr-FR" sz="3200" b="1" dirty="0" smtClean="0"/>
              <a:t> </a:t>
            </a:r>
            <a:r>
              <a:rPr lang="en-US" sz="3200" b="1" dirty="0" smtClean="0"/>
              <a:t>Approach to Learn Lessons From Disasters (Forensic Investigations of Disasters (FORIN)): Researching Causes in Disasters</a:t>
            </a:r>
            <a:endParaRPr lang="fr-FR" sz="3200" b="1" dirty="0">
              <a:solidFill>
                <a:schemeClr val="tx1"/>
              </a:solidFill>
              <a:latin typeface="+mj-lt"/>
            </a:endParaRPr>
          </a:p>
        </p:txBody>
      </p:sp>
      <p:sp>
        <p:nvSpPr>
          <p:cNvPr id="4" name="ZoneTexte 3"/>
          <p:cNvSpPr txBox="1"/>
          <p:nvPr/>
        </p:nvSpPr>
        <p:spPr>
          <a:xfrm>
            <a:off x="611560" y="4509120"/>
            <a:ext cx="8064896" cy="1938992"/>
          </a:xfrm>
          <a:prstGeom prst="rect">
            <a:avLst/>
          </a:prstGeom>
          <a:noFill/>
        </p:spPr>
        <p:txBody>
          <a:bodyPr wrap="square" rtlCol="0">
            <a:spAutoFit/>
          </a:bodyPr>
          <a:lstStyle/>
          <a:p>
            <a:pPr algn="ctr"/>
            <a:r>
              <a:rPr lang="fr-FR" sz="2400" b="1" dirty="0" smtClean="0"/>
              <a:t>Djillali BENOUAR </a:t>
            </a:r>
            <a:endParaRPr lang="fr-FR" sz="2400" b="1" baseline="30000" dirty="0" smtClean="0"/>
          </a:p>
          <a:p>
            <a:pPr algn="ctr"/>
            <a:r>
              <a:rPr lang="fr-FR" sz="2400" b="1" dirty="0" smtClean="0"/>
              <a:t>USTHB, </a:t>
            </a:r>
            <a:r>
              <a:rPr lang="fr-FR" sz="2400" b="1" dirty="0" err="1" smtClean="0"/>
              <a:t>Algeria</a:t>
            </a:r>
            <a:r>
              <a:rPr lang="fr-FR" sz="2400" b="1" dirty="0" smtClean="0"/>
              <a:t> ,</a:t>
            </a:r>
          </a:p>
          <a:p>
            <a:pPr algn="ctr"/>
            <a:r>
              <a:rPr lang="fr-FR" sz="2400" b="1" dirty="0" err="1" smtClean="0"/>
              <a:t>Periperi</a:t>
            </a:r>
            <a:r>
              <a:rPr lang="fr-FR" sz="2400" b="1" dirty="0" smtClean="0"/>
              <a:t> U Partner</a:t>
            </a:r>
          </a:p>
          <a:p>
            <a:pPr algn="ctr"/>
            <a:r>
              <a:rPr lang="fr-FR" sz="2400" b="1" dirty="0" smtClean="0"/>
              <a:t> IRDR Science Committee Member</a:t>
            </a:r>
          </a:p>
          <a:p>
            <a:pPr algn="ctr"/>
            <a:r>
              <a:rPr lang="fr-FR" sz="2400" b="1" dirty="0" smtClean="0"/>
              <a:t>dbenouar@gmail.com</a:t>
            </a:r>
          </a:p>
        </p:txBody>
      </p:sp>
      <p:pic>
        <p:nvPicPr>
          <p:cNvPr id="8" name="Image 7"/>
          <p:cNvPicPr/>
          <p:nvPr/>
        </p:nvPicPr>
        <p:blipFill>
          <a:blip r:embed="rId2" cstate="print"/>
          <a:srcRect/>
          <a:stretch>
            <a:fillRect/>
          </a:stretch>
        </p:blipFill>
        <p:spPr bwMode="auto">
          <a:xfrm>
            <a:off x="0" y="0"/>
            <a:ext cx="1152128" cy="953344"/>
          </a:xfrm>
          <a:prstGeom prst="rect">
            <a:avLst/>
          </a:prstGeom>
          <a:noFill/>
          <a:ln w="9525">
            <a:noFill/>
            <a:miter lim="800000"/>
            <a:headEnd/>
            <a:tailEnd/>
          </a:ln>
        </p:spPr>
      </p:pic>
      <p:pic>
        <p:nvPicPr>
          <p:cNvPr id="9" name="Image 8"/>
          <p:cNvPicPr/>
          <p:nvPr/>
        </p:nvPicPr>
        <p:blipFill>
          <a:blip r:embed="rId3" cstate="print"/>
          <a:srcRect/>
          <a:stretch>
            <a:fillRect/>
          </a:stretch>
        </p:blipFill>
        <p:spPr bwMode="auto">
          <a:xfrm>
            <a:off x="7956376" y="0"/>
            <a:ext cx="1187624" cy="953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2800" dirty="0" smtClean="0"/>
              <a:t>Generally, responsibility for disaster losses is widely spread over institutions and over space and time</a:t>
            </a:r>
            <a:endParaRPr lang="en-US" sz="2800" dirty="0"/>
          </a:p>
        </p:txBody>
      </p:sp>
      <p:pic>
        <p:nvPicPr>
          <p:cNvPr id="4" name="Picture 4" descr="P6050027"/>
          <p:cNvPicPr>
            <a:picLocks noGrp="1" noChangeAspect="1" noChangeArrowheads="1"/>
          </p:cNvPicPr>
          <p:nvPr>
            <p:ph idx="1"/>
          </p:nvPr>
        </p:nvPicPr>
        <p:blipFill>
          <a:blip r:embed="rId2" cstate="print"/>
          <a:srcRect/>
          <a:stretch>
            <a:fillRect/>
          </a:stretch>
        </p:blipFill>
        <p:spPr bwMode="auto">
          <a:xfrm>
            <a:off x="1" y="1412776"/>
            <a:ext cx="4283968" cy="2736304"/>
          </a:xfrm>
          <a:prstGeom prst="rect">
            <a:avLst/>
          </a:prstGeom>
          <a:noFill/>
        </p:spPr>
      </p:pic>
      <p:pic>
        <p:nvPicPr>
          <p:cNvPr id="5" name="Picture 2" descr="DSC00001"/>
          <p:cNvPicPr>
            <a:picLocks noChangeAspect="1" noChangeArrowheads="1"/>
          </p:cNvPicPr>
          <p:nvPr/>
        </p:nvPicPr>
        <p:blipFill>
          <a:blip r:embed="rId3" cstate="print"/>
          <a:srcRect/>
          <a:stretch>
            <a:fillRect/>
          </a:stretch>
        </p:blipFill>
        <p:spPr bwMode="auto">
          <a:xfrm>
            <a:off x="4419600" y="1412776"/>
            <a:ext cx="4724400" cy="2736304"/>
          </a:xfrm>
          <a:prstGeom prst="rect">
            <a:avLst/>
          </a:prstGeom>
          <a:noFill/>
        </p:spPr>
      </p:pic>
      <p:pic>
        <p:nvPicPr>
          <p:cNvPr id="6" name="Picture 3" descr="g37"/>
          <p:cNvPicPr>
            <a:picLocks noChangeAspect="1" noChangeArrowheads="1"/>
          </p:cNvPicPr>
          <p:nvPr/>
        </p:nvPicPr>
        <p:blipFill>
          <a:blip r:embed="rId4" cstate="print"/>
          <a:srcRect/>
          <a:stretch>
            <a:fillRect/>
          </a:stretch>
        </p:blipFill>
        <p:spPr bwMode="auto">
          <a:xfrm>
            <a:off x="381000" y="4221088"/>
            <a:ext cx="8458200" cy="24940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cstate="print"/>
          <a:srcRect/>
          <a:stretch>
            <a:fillRect/>
          </a:stretch>
        </p:blipFill>
        <p:spPr bwMode="auto">
          <a:xfrm>
            <a:off x="539552" y="332656"/>
            <a:ext cx="3672408" cy="2736304"/>
          </a:xfrm>
          <a:prstGeom prst="rect">
            <a:avLst/>
          </a:prstGeom>
          <a:noFill/>
          <a:ln w="9525">
            <a:noFill/>
            <a:miter lim="800000"/>
            <a:headEnd/>
            <a:tailEnd/>
          </a:ln>
          <a:effectLst/>
        </p:spPr>
      </p:pic>
      <p:pic>
        <p:nvPicPr>
          <p:cNvPr id="5" name="Picture 4" descr="flood38"/>
          <p:cNvPicPr>
            <a:picLocks noChangeAspect="1" noChangeArrowheads="1"/>
          </p:cNvPicPr>
          <p:nvPr/>
        </p:nvPicPr>
        <p:blipFill>
          <a:blip r:embed="rId4" cstate="print"/>
          <a:srcRect/>
          <a:stretch>
            <a:fillRect/>
          </a:stretch>
        </p:blipFill>
        <p:spPr>
          <a:xfrm>
            <a:off x="4499992" y="404664"/>
            <a:ext cx="4104456" cy="2664297"/>
          </a:xfrm>
          <a:prstGeom prst="rect">
            <a:avLst/>
          </a:prstGeom>
          <a:noFill/>
          <a:ln/>
        </p:spPr>
      </p:pic>
      <p:graphicFrame>
        <p:nvGraphicFramePr>
          <p:cNvPr id="49154" name="Object 2"/>
          <p:cNvGraphicFramePr>
            <a:graphicFrameLocks noChangeAspect="1"/>
          </p:cNvGraphicFramePr>
          <p:nvPr/>
        </p:nvGraphicFramePr>
        <p:xfrm>
          <a:off x="323850" y="3356992"/>
          <a:ext cx="3960118" cy="3240658"/>
        </p:xfrm>
        <a:graphic>
          <a:graphicData uri="http://schemas.openxmlformats.org/presentationml/2006/ole">
            <p:oleObj spid="_x0000_s49158" name="Document" r:id="rId5" imgW="4241183" imgH="3187476" progId="Word.Document.8">
              <p:embed/>
            </p:oleObj>
          </a:graphicData>
        </a:graphic>
      </p:graphicFrame>
      <p:pic>
        <p:nvPicPr>
          <p:cNvPr id="7" name="Picture 4" descr="flood8"/>
          <p:cNvPicPr>
            <a:picLocks noChangeAspect="1" noChangeArrowheads="1"/>
          </p:cNvPicPr>
          <p:nvPr/>
        </p:nvPicPr>
        <p:blipFill>
          <a:blip r:embed="rId6" cstate="print"/>
          <a:srcRect/>
          <a:stretch>
            <a:fillRect/>
          </a:stretch>
        </p:blipFill>
        <p:spPr>
          <a:xfrm>
            <a:off x="4644008" y="3429000"/>
            <a:ext cx="4176464" cy="3168352"/>
          </a:xfrm>
          <a:prstGeom prst="rect">
            <a:avLst/>
          </a:prstGeo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lood36"/>
          <p:cNvPicPr>
            <a:picLocks noGrp="1" noChangeAspect="1" noChangeArrowheads="1"/>
          </p:cNvPicPr>
          <p:nvPr>
            <p:ph idx="1"/>
          </p:nvPr>
        </p:nvPicPr>
        <p:blipFill>
          <a:blip r:embed="rId2" cstate="print"/>
          <a:srcRect/>
          <a:stretch>
            <a:fillRect/>
          </a:stretch>
        </p:blipFill>
        <p:spPr>
          <a:xfrm>
            <a:off x="323528" y="260648"/>
            <a:ext cx="8424936" cy="6192688"/>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548680"/>
            <a:ext cx="8424936" cy="5976664"/>
          </a:xfrm>
        </p:spPr>
        <p:txBody>
          <a:bodyPr>
            <a:normAutofit fontScale="92500" lnSpcReduction="10000"/>
          </a:bodyPr>
          <a:lstStyle/>
          <a:p>
            <a:pPr algn="just"/>
            <a:r>
              <a:rPr lang="fr-FR" sz="2800" b="1" dirty="0" smtClean="0">
                <a:solidFill>
                  <a:schemeClr val="tx1"/>
                </a:solidFill>
              </a:rPr>
              <a:t>THE CAUSES OF DISASTERS ARE DRIVEN BY COMPLEX ENGINEERING SOCIO-ECONOMIC, SOCIO-CULTUREL, AND VARIOUS GEOPHYSICAL AND HYDROMETEOROLOGICAL FACTORS.</a:t>
            </a:r>
          </a:p>
          <a:p>
            <a:pPr algn="just"/>
            <a:endParaRPr lang="fr-FR" sz="2800" b="1" dirty="0" smtClean="0">
              <a:solidFill>
                <a:schemeClr val="tx1"/>
              </a:solidFill>
            </a:endParaRPr>
          </a:p>
          <a:p>
            <a:pPr algn="just"/>
            <a:r>
              <a:rPr lang="fr-FR" sz="2800" b="1" dirty="0" smtClean="0">
                <a:solidFill>
                  <a:schemeClr val="tx1"/>
                </a:solidFill>
              </a:rPr>
              <a:t>SUCH INTERACTING FACTORS, OCCURING ACROSS A RANGE OF TEMPORAL AND SPATIAL SCALES, COMBINED IN SEVERAL WAYS TO CONFIGURE DISASTERS RISKS.</a:t>
            </a:r>
          </a:p>
          <a:p>
            <a:pPr algn="just"/>
            <a:endParaRPr lang="fr-FR" sz="2800" b="1" dirty="0" smtClean="0">
              <a:solidFill>
                <a:schemeClr val="tx1"/>
              </a:solidFill>
            </a:endParaRPr>
          </a:p>
          <a:p>
            <a:pPr algn="just"/>
            <a:r>
              <a:rPr lang="en-US" sz="2800" b="1" dirty="0" smtClean="0">
                <a:solidFill>
                  <a:schemeClr val="tx1"/>
                </a:solidFill>
              </a:rPr>
              <a:t>USING SOME SELECTED DISASTERS IN ALGERIA, THE DYNAMICS OF SUCH RISKS AND THEIR CONFIGURATIONS WILL BE EXPLORED USING A NEW APPROACH AND METHODOLOGY, NAMELY FORENSIC INVESTIGATIONS OF DISASTERS (FORIN STUDIES) DEVELOPED BY IRDR PROGRAMME. </a:t>
            </a:r>
            <a:endParaRPr lang="fr-FR" sz="2800" b="1" dirty="0" smtClean="0">
              <a:solidFill>
                <a:schemeClr val="tx1"/>
              </a:solidFill>
            </a:endParaRPr>
          </a:p>
          <a:p>
            <a:pPr algn="just"/>
            <a:endParaRPr lang="fr-FR"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INTRODUCTION</a:t>
            </a:r>
            <a:endParaRPr lang="fr-FR" dirty="0"/>
          </a:p>
        </p:txBody>
      </p:sp>
      <p:sp>
        <p:nvSpPr>
          <p:cNvPr id="3" name="Espace réservé du contenu 2"/>
          <p:cNvSpPr>
            <a:spLocks noGrp="1"/>
          </p:cNvSpPr>
          <p:nvPr>
            <p:ph idx="1"/>
          </p:nvPr>
        </p:nvSpPr>
        <p:spPr>
          <a:xfrm>
            <a:off x="304800" y="1554162"/>
            <a:ext cx="8686800" cy="5018110"/>
          </a:xfrm>
        </p:spPr>
        <p:txBody>
          <a:bodyPr>
            <a:noAutofit/>
          </a:bodyPr>
          <a:lstStyle/>
          <a:p>
            <a:pPr algn="just"/>
            <a:r>
              <a:rPr lang="fr-FR" sz="3600" b="1" dirty="0" smtClean="0"/>
              <a:t>Our knowledge of the causes of disasters and how to eﬀectively manage disaster risks has grown considerably in recent years, but to judge by results it remains seriously inadequate. Moreover, the considerable amounts of information that are available are not being adequately deployed, nor eﬀectively used and implemented.. </a:t>
            </a:r>
            <a:endParaRPr lang="fr-FR"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INTRODUCTION (</a:t>
            </a:r>
            <a:r>
              <a:rPr lang="fr-FR" dirty="0" err="1" smtClean="0"/>
              <a:t>cONT</a:t>
            </a:r>
            <a:r>
              <a:rPr lang="fr-FR" dirty="0" smtClean="0"/>
              <a:t>) </a:t>
            </a:r>
            <a:endParaRPr lang="fr-FR" dirty="0"/>
          </a:p>
        </p:txBody>
      </p:sp>
      <p:sp>
        <p:nvSpPr>
          <p:cNvPr id="3" name="Espace réservé du contenu 2"/>
          <p:cNvSpPr>
            <a:spLocks noGrp="1"/>
          </p:cNvSpPr>
          <p:nvPr>
            <p:ph idx="1"/>
          </p:nvPr>
        </p:nvSpPr>
        <p:spPr/>
        <p:txBody>
          <a:bodyPr>
            <a:normAutofit/>
          </a:bodyPr>
          <a:lstStyle/>
          <a:p>
            <a:pPr algn="just"/>
            <a:r>
              <a:rPr lang="fr-FR" sz="3600" b="1" dirty="0" smtClean="0"/>
              <a:t>A more demanding and penetrating approach to understanding the actual causes of a disaster would potentially go a long way in supporting future evidence-based decision-making, as well as increasing accountability for responsible policy-making in disaster risk reduction</a:t>
            </a:r>
            <a:endParaRPr lang="fr-FR" sz="3600"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263</TotalTime>
  <Words>1528</Words>
  <Application>Microsoft Office PowerPoint</Application>
  <PresentationFormat>On-screen Show (4:3)</PresentationFormat>
  <Paragraphs>103</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Promenade</vt:lpstr>
      <vt:lpstr>Document</vt:lpstr>
      <vt:lpstr>About OMICS Group</vt:lpstr>
      <vt:lpstr>About OMICS Group Conferences</vt:lpstr>
      <vt:lpstr>FORENSIC  RESEARCH AND TECHNOLOGY CONFERENCE SAN ANTONIO (USA): 6 – OCTOBER 2014 </vt:lpstr>
      <vt:lpstr>Generally, responsibility for disaster losses is widely spread over institutions and over space and time</vt:lpstr>
      <vt:lpstr>Slide 5</vt:lpstr>
      <vt:lpstr>Slide 6</vt:lpstr>
      <vt:lpstr>Slide 7</vt:lpstr>
      <vt:lpstr>INTRODUCTION</vt:lpstr>
      <vt:lpstr>INTRODUCTION (cONT) </vt:lpstr>
      <vt:lpstr>The current research deFicit </vt:lpstr>
      <vt:lpstr>Slide 11</vt:lpstr>
      <vt:lpstr>Slide 12</vt:lpstr>
      <vt:lpstr>Slide 13</vt:lpstr>
      <vt:lpstr>Slide 14</vt:lpstr>
      <vt:lpstr>Slide 15</vt:lpstr>
      <vt:lpstr>Slide 16</vt:lpstr>
      <vt:lpstr>Slide 17</vt:lpstr>
      <vt:lpstr> Why forensic investigations?</vt:lpstr>
      <vt:lpstr>Slide 19</vt:lpstr>
      <vt:lpstr>Slide 20</vt:lpstr>
      <vt:lpstr>Slide 21</vt:lpstr>
      <vt:lpstr>Slide 22</vt:lpstr>
      <vt:lpstr>Slide 23</vt:lpstr>
      <vt:lpstr>Slide 24</vt:lpstr>
      <vt:lpstr>Slide 25</vt:lpstr>
      <vt:lpstr>Slide 26</vt:lpstr>
      <vt:lpstr>The objectives of FORIN Investigations  </vt:lpstr>
      <vt:lpstr>Slide 28</vt:lpstr>
      <vt:lpstr>Slide 29</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IDRiM CONFERENCE USC, los Angeles (USA), 14-16 July 2011</dc:title>
  <dc:creator>Djillali</dc:creator>
  <cp:lastModifiedBy>Shivani dhyani</cp:lastModifiedBy>
  <cp:revision>237</cp:revision>
  <dcterms:created xsi:type="dcterms:W3CDTF">2011-07-14T18:47:20Z</dcterms:created>
  <dcterms:modified xsi:type="dcterms:W3CDTF">2014-10-13T16:56:48Z</dcterms:modified>
</cp:coreProperties>
</file>