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4" r:id="rId1"/>
  </p:sldMasterIdLst>
  <p:notesMasterIdLst>
    <p:notesMasterId r:id="rId36"/>
  </p:notesMasterIdLst>
  <p:sldIdLst>
    <p:sldId id="354" r:id="rId2"/>
    <p:sldId id="355" r:id="rId3"/>
    <p:sldId id="288" r:id="rId4"/>
    <p:sldId id="289" r:id="rId5"/>
    <p:sldId id="302" r:id="rId6"/>
    <p:sldId id="304" r:id="rId7"/>
    <p:sldId id="310" r:id="rId8"/>
    <p:sldId id="312" r:id="rId9"/>
    <p:sldId id="332" r:id="rId10"/>
    <p:sldId id="313" r:id="rId11"/>
    <p:sldId id="314" r:id="rId12"/>
    <p:sldId id="351" r:id="rId13"/>
    <p:sldId id="352" r:id="rId14"/>
    <p:sldId id="342" r:id="rId15"/>
    <p:sldId id="315" r:id="rId16"/>
    <p:sldId id="343" r:id="rId17"/>
    <p:sldId id="316" r:id="rId18"/>
    <p:sldId id="317" r:id="rId19"/>
    <p:sldId id="344" r:id="rId20"/>
    <p:sldId id="345" r:id="rId21"/>
    <p:sldId id="330" r:id="rId22"/>
    <p:sldId id="346" r:id="rId23"/>
    <p:sldId id="321" r:id="rId24"/>
    <p:sldId id="320" r:id="rId25"/>
    <p:sldId id="347" r:id="rId26"/>
    <p:sldId id="318" r:id="rId27"/>
    <p:sldId id="348" r:id="rId28"/>
    <p:sldId id="322" r:id="rId29"/>
    <p:sldId id="349" r:id="rId30"/>
    <p:sldId id="350" r:id="rId31"/>
    <p:sldId id="298" r:id="rId32"/>
    <p:sldId id="326" r:id="rId33"/>
    <p:sldId id="353" r:id="rId34"/>
    <p:sldId id="35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24" autoAdjust="0"/>
  </p:normalViewPr>
  <p:slideViewPr>
    <p:cSldViewPr snapToGrid="0" snapToObjects="1">
      <p:cViewPr>
        <p:scale>
          <a:sx n="60" d="100"/>
          <a:sy n="60" d="100"/>
        </p:scale>
        <p:origin x="-72"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A1C80-66DE-1C49-85AE-3DEFA87C900D}" type="datetimeFigureOut">
              <a:rPr lang="en-US" smtClean="0"/>
              <a:pPr/>
              <a:t>9/23/2015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493EC-F3E1-0645-A2C1-3C3401AAA89C}" type="slidenum">
              <a:rPr lang="en-US" smtClean="0"/>
              <a:pPr/>
              <a:t>‹#›</a:t>
            </a:fld>
            <a:endParaRPr lang="en-US"/>
          </a:p>
        </p:txBody>
      </p:sp>
    </p:spTree>
    <p:extLst>
      <p:ext uri="{BB962C8B-B14F-4D97-AF65-F5344CB8AC3E}">
        <p14:creationId xmlns:p14="http://schemas.microsoft.com/office/powerpoint/2010/main" val="29234295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E493EC-F3E1-0645-A2C1-3C3401AAA89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493EC-F3E1-0645-A2C1-3C3401AAA89C}" type="slidenum">
              <a:rPr lang="en-US" smtClean="0"/>
              <a:pPr/>
              <a:t>28</a:t>
            </a:fld>
            <a:endParaRPr lang="en-US"/>
          </a:p>
        </p:txBody>
      </p:sp>
    </p:spTree>
    <p:extLst>
      <p:ext uri="{BB962C8B-B14F-4D97-AF65-F5344CB8AC3E}">
        <p14:creationId xmlns:p14="http://schemas.microsoft.com/office/powerpoint/2010/main" val="117749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F140BC0-B967-8F4D-96AB-4984746EAB61}" type="datetimeFigureOut">
              <a:rPr lang="en-US" smtClean="0"/>
              <a:pPr/>
              <a:t>9/23/2015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140BC0-B967-8F4D-96AB-4984746EAB61}" type="datetimeFigureOut">
              <a:rPr lang="en-US" smtClean="0"/>
              <a:pPr/>
              <a:t>9/23/2015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140BC0-B967-8F4D-96AB-4984746EAB61}" type="datetimeFigureOut">
              <a:rPr lang="en-US" smtClean="0"/>
              <a:pPr/>
              <a:t>9/23/2015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140BC0-B967-8F4D-96AB-4984746EAB61}" type="datetimeFigureOut">
              <a:rPr lang="en-US" smtClean="0"/>
              <a:pPr/>
              <a:t>9/23/2015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F140BC0-B967-8F4D-96AB-4984746EAB61}" type="datetimeFigureOut">
              <a:rPr lang="en-US" smtClean="0"/>
              <a:pPr/>
              <a:t>9/23/2015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F140BC0-B967-8F4D-96AB-4984746EAB61}" type="datetimeFigureOut">
              <a:rPr lang="en-US" smtClean="0"/>
              <a:pPr/>
              <a:t>9/23/2015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F140BC0-B967-8F4D-96AB-4984746EAB61}" type="datetimeFigureOut">
              <a:rPr lang="en-US" smtClean="0"/>
              <a:pPr/>
              <a:t>9/23/2015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F140BC0-B967-8F4D-96AB-4984746EAB61}" type="datetimeFigureOut">
              <a:rPr lang="en-US" smtClean="0"/>
              <a:pPr/>
              <a:t>9/23/2015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140BC0-B967-8F4D-96AB-4984746EAB61}" type="datetimeFigureOut">
              <a:rPr lang="en-US" smtClean="0"/>
              <a:pPr/>
              <a:t>9/23/2015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F140BC0-B967-8F4D-96AB-4984746EAB61}" type="datetimeFigureOut">
              <a:rPr lang="en-US" smtClean="0"/>
              <a:pPr/>
              <a:t>9/23/2015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F140BC0-B967-8F4D-96AB-4984746EAB61}" type="datetimeFigureOut">
              <a:rPr lang="en-US" smtClean="0"/>
              <a:pPr/>
              <a:t>9/23/2015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C82883E-B66B-DD42-ABD4-3CF2F51A3F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40BC0-B967-8F4D-96AB-4984746EAB61}" type="datetimeFigureOut">
              <a:rPr lang="en-US" smtClean="0"/>
              <a:pPr/>
              <a:t>9/23/2015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2883E-B66B-DD42-ABD4-3CF2F51A3F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file:///\\localhost\Users\charidimene\Desktop\Macintosh%20HD:Users:charidimene:Downloads:pharma%202015%20re&#769;sultats.docx!OLE_LINK3"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file:///\\localhost\Users\charidimene\Desktop\Macintosh%20HD:Users:charidimene:Downloads:pharma%202015%20re&#769;sultats.docx!OLE_LINK4"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file:///\\localhost\Users\charidimene\Desktop\Macintosh%20HD:Users:charidimene:Downloads:pharma%202015%20re&#769;sultats.docx!OLE_LINK5" TargetMode="External"/><Relationship Id="rId7" Type="http://schemas.openxmlformats.org/officeDocument/2006/relationships/oleObject" Target="file:///\\localhost\Users\charidimene\Desktop\Macintosh%20HD:Users:charidimene:Downloads:pharma%202015%20re&#769;sultats.docx!OLE_LINK7"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emf"/><Relationship Id="rId5" Type="http://schemas.openxmlformats.org/officeDocument/2006/relationships/oleObject" Target="file:///\\localhost\Users\charidimene\Desktop\Macintosh%20HD:Users:charidimene:Downloads:pharma%202015%20re&#769;sultats.docx!OLE_LINK6" TargetMode="Externa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2" Type="http://schemas.openxmlformats.org/officeDocument/2006/relationships/hyperlink" Target="mailto:djatmani@yahoo.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file:///\\localhost\Users\charidimene\Desktop\Macintosh%20HD:Users:charidimene:Downloads:pharma%202015%20re&#769;sultats.docx!OLE_LINK9" TargetMode="External"/><Relationship Id="rId5" Type="http://schemas.openxmlformats.org/officeDocument/2006/relationships/image" Target="../media/image24.emf"/><Relationship Id="rId4" Type="http://schemas.openxmlformats.org/officeDocument/2006/relationships/oleObject" Target="file:///\\localhost\Users\charidimene\Desktop\Macintosh%20HD:Users:charidimene:Downloads:pharma%202015%20re&#769;sultats.docx!OLE_LINK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europe.pharmaceuticalconferenc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OMICS Group</a:t>
            </a:r>
            <a:endParaRPr lang="en-US"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OMICS Group is an amalgamation of </a:t>
            </a:r>
            <a:r>
              <a:rPr lang="en-US" dirty="0">
                <a:hlinkClick r:id="rId2"/>
              </a:rPr>
              <a:t>Open Access </a:t>
            </a:r>
            <a:r>
              <a:rPr lang="en-US" dirty="0" smtClean="0">
                <a:hlinkClick r:id="rId2"/>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3"/>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4"/>
              </a:rPr>
              <a:t>International conferences</a:t>
            </a:r>
            <a:r>
              <a:rPr lang="en-US"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263343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541"/>
            <a:ext cx="9143999" cy="970285"/>
          </a:xfrm>
        </p:spPr>
        <p:txBody>
          <a:bodyPr>
            <a:normAutofit fontScale="90000"/>
          </a:bodyPr>
          <a:lstStyle/>
          <a:p>
            <a:r>
              <a:rPr lang="en-US" sz="3200" b="1" dirty="0" smtClean="0"/>
              <a:t>TPA-induced mouse ear oedema</a:t>
            </a:r>
            <a:r>
              <a:rPr lang="en-GB" sz="2800" b="1" dirty="0"/>
              <a:t/>
            </a:r>
            <a:br>
              <a:rPr lang="en-GB" sz="2800" b="1" dirty="0"/>
            </a:br>
            <a:endParaRPr lang="en-US" sz="2800" b="1" dirty="0"/>
          </a:p>
        </p:txBody>
      </p:sp>
      <p:sp>
        <p:nvSpPr>
          <p:cNvPr id="13" name="Snip Diagonal Corner Rectangle 5"/>
          <p:cNvSpPr/>
          <p:nvPr/>
        </p:nvSpPr>
        <p:spPr>
          <a:xfrm>
            <a:off x="412159" y="1368585"/>
            <a:ext cx="5636954" cy="970286"/>
          </a:xfrm>
          <a:prstGeom prst="snip2DiagRect">
            <a:avLst>
              <a:gd name="adj1" fmla="val 0"/>
              <a:gd name="adj2" fmla="val 489"/>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smtClean="0"/>
              <a:t> </a:t>
            </a:r>
            <a:r>
              <a:rPr lang="en-GB" b="1" dirty="0" smtClean="0">
                <a:solidFill>
                  <a:srgbClr val="000000"/>
                </a:solidFill>
              </a:rPr>
              <a:t>Induction of ear </a:t>
            </a:r>
            <a:r>
              <a:rPr lang="en-GB" b="1" dirty="0">
                <a:solidFill>
                  <a:srgbClr val="000000"/>
                </a:solidFill>
              </a:rPr>
              <a:t>oedema </a:t>
            </a:r>
            <a:r>
              <a:rPr lang="en-GB" b="1" dirty="0" smtClean="0">
                <a:solidFill>
                  <a:srgbClr val="000000"/>
                </a:solidFill>
              </a:rPr>
              <a:t>by topical </a:t>
            </a:r>
            <a:r>
              <a:rPr lang="en-GB" b="1" dirty="0">
                <a:solidFill>
                  <a:srgbClr val="000000"/>
                </a:solidFill>
              </a:rPr>
              <a:t>application </a:t>
            </a:r>
            <a:r>
              <a:rPr lang="en-GB" b="1" dirty="0" smtClean="0">
                <a:solidFill>
                  <a:srgbClr val="000000"/>
                </a:solidFill>
              </a:rPr>
              <a:t>of </a:t>
            </a:r>
            <a:r>
              <a:rPr lang="en-GB" b="1" dirty="0">
                <a:solidFill>
                  <a:srgbClr val="000000"/>
                </a:solidFill>
              </a:rPr>
              <a:t>TPA </a:t>
            </a:r>
            <a:r>
              <a:rPr lang="en-GB" b="1" dirty="0" smtClean="0">
                <a:solidFill>
                  <a:srgbClr val="000000"/>
                </a:solidFill>
              </a:rPr>
              <a:t>on </a:t>
            </a:r>
            <a:r>
              <a:rPr lang="en-GB" b="1" dirty="0">
                <a:solidFill>
                  <a:srgbClr val="000000"/>
                </a:solidFill>
              </a:rPr>
              <a:t>the outer and inner surfaces </a:t>
            </a:r>
            <a:endParaRPr lang="en-US" b="1" dirty="0">
              <a:solidFill>
                <a:srgbClr val="000000"/>
              </a:solidFill>
            </a:endParaRPr>
          </a:p>
        </p:txBody>
      </p:sp>
      <p:grpSp>
        <p:nvGrpSpPr>
          <p:cNvPr id="20" name="Groupe 19"/>
          <p:cNvGrpSpPr/>
          <p:nvPr/>
        </p:nvGrpSpPr>
        <p:grpSpPr>
          <a:xfrm>
            <a:off x="0" y="405694"/>
            <a:ext cx="9184712" cy="5655769"/>
            <a:chOff x="0" y="405694"/>
            <a:chExt cx="9184712" cy="5655769"/>
          </a:xfrm>
        </p:grpSpPr>
        <p:sp>
          <p:nvSpPr>
            <p:cNvPr id="11" name="Snip Diagonal Corner Rectangle 10"/>
            <p:cNvSpPr/>
            <p:nvPr/>
          </p:nvSpPr>
          <p:spPr>
            <a:xfrm>
              <a:off x="3117407" y="4707518"/>
              <a:ext cx="2391516" cy="799477"/>
            </a:xfrm>
            <a:prstGeom prst="snip2DiagRect">
              <a:avLst>
                <a:gd name="adj1" fmla="val 0"/>
                <a:gd name="adj2" fmla="val 0"/>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b="1" dirty="0" smtClean="0"/>
                <a:t> </a:t>
              </a:r>
              <a:r>
                <a:rPr lang="en-GB" b="1" dirty="0" smtClean="0">
                  <a:solidFill>
                    <a:srgbClr val="000000"/>
                  </a:solidFill>
                </a:rPr>
                <a:t>Measure </a:t>
              </a:r>
              <a:r>
                <a:rPr lang="en-GB" b="1" dirty="0">
                  <a:solidFill>
                    <a:srgbClr val="000000"/>
                  </a:solidFill>
                </a:rPr>
                <a:t>t</a:t>
              </a:r>
              <a:r>
                <a:rPr lang="en-GB" b="1" dirty="0" smtClean="0">
                  <a:solidFill>
                    <a:srgbClr val="000000"/>
                  </a:solidFill>
                </a:rPr>
                <a:t>he </a:t>
              </a:r>
              <a:r>
                <a:rPr lang="en-GB" b="1" dirty="0">
                  <a:solidFill>
                    <a:srgbClr val="000000"/>
                  </a:solidFill>
                </a:rPr>
                <a:t>thickness of each </a:t>
              </a:r>
              <a:r>
                <a:rPr lang="en-GB" b="1" dirty="0" smtClean="0">
                  <a:solidFill>
                    <a:srgbClr val="000000"/>
                  </a:solidFill>
                </a:rPr>
                <a:t>ear</a:t>
              </a:r>
              <a:endParaRPr lang="en-GB" b="1" dirty="0">
                <a:solidFill>
                  <a:srgbClr val="000000"/>
                </a:solidFill>
              </a:endParaRPr>
            </a:p>
          </p:txBody>
        </p:sp>
        <p:sp>
          <p:nvSpPr>
            <p:cNvPr id="15" name="Rectangle 14"/>
            <p:cNvSpPr/>
            <p:nvPr/>
          </p:nvSpPr>
          <p:spPr>
            <a:xfrm>
              <a:off x="6758993" y="4064920"/>
              <a:ext cx="1437783" cy="646331"/>
            </a:xfrm>
            <a:prstGeom prst="rect">
              <a:avLst/>
            </a:prstGeom>
          </p:spPr>
          <p:txBody>
            <a:bodyPr wrap="square">
              <a:spAutoFit/>
            </a:bodyPr>
            <a:lstStyle/>
            <a:p>
              <a:r>
                <a:rPr lang="en-GB" b="1" dirty="0" smtClean="0"/>
                <a:t> Before and After 4h </a:t>
              </a:r>
              <a:endParaRPr lang="en-GB" dirty="0"/>
            </a:p>
          </p:txBody>
        </p:sp>
        <p:pic>
          <p:nvPicPr>
            <p:cNvPr id="12" name="Picture 11"/>
            <p:cNvPicPr>
              <a:picLocks noChangeAspect="1"/>
            </p:cNvPicPr>
            <p:nvPr/>
          </p:nvPicPr>
          <p:blipFill>
            <a:blip r:embed="rId2"/>
            <a:stretch>
              <a:fillRect/>
            </a:stretch>
          </p:blipFill>
          <p:spPr>
            <a:xfrm>
              <a:off x="0" y="3994633"/>
              <a:ext cx="2976472" cy="2066830"/>
            </a:xfrm>
            <a:prstGeom prst="rect">
              <a:avLst/>
            </a:prstGeom>
          </p:spPr>
        </p:pic>
        <p:sp>
          <p:nvSpPr>
            <p:cNvPr id="3" name="Rectangle 2"/>
            <p:cNvSpPr/>
            <p:nvPr/>
          </p:nvSpPr>
          <p:spPr>
            <a:xfrm>
              <a:off x="944234" y="5692131"/>
              <a:ext cx="1302729" cy="369332"/>
            </a:xfrm>
            <a:prstGeom prst="rect">
              <a:avLst/>
            </a:prstGeom>
          </p:spPr>
          <p:txBody>
            <a:bodyPr wrap="none">
              <a:spAutoFit/>
            </a:bodyPr>
            <a:lstStyle/>
            <a:p>
              <a:r>
                <a:rPr lang="en-GB" b="1" dirty="0" smtClean="0">
                  <a:solidFill>
                    <a:srgbClr val="000000"/>
                  </a:solidFill>
                </a:rPr>
                <a:t>micrometer</a:t>
              </a:r>
              <a:endParaRPr lang="en-GB" b="1" dirty="0">
                <a:solidFill>
                  <a:srgbClr val="000000"/>
                </a:solidFill>
              </a:endParaRPr>
            </a:p>
          </p:txBody>
        </p:sp>
        <p:sp>
          <p:nvSpPr>
            <p:cNvPr id="14" name="Snip Diagonal Corner Rectangle 7"/>
            <p:cNvSpPr/>
            <p:nvPr/>
          </p:nvSpPr>
          <p:spPr>
            <a:xfrm>
              <a:off x="2991164" y="3151661"/>
              <a:ext cx="3753208" cy="1041637"/>
            </a:xfrm>
            <a:prstGeom prst="snip2Diag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b="1" dirty="0" smtClean="0">
                  <a:solidFill>
                    <a:srgbClr val="000000"/>
                  </a:solidFill>
                </a:rPr>
                <a:t>Application of FAB </a:t>
              </a:r>
              <a:r>
                <a:rPr lang="en-GB" b="1" dirty="0">
                  <a:solidFill>
                    <a:srgbClr val="000000"/>
                  </a:solidFill>
                </a:rPr>
                <a:t>and FAL </a:t>
              </a:r>
              <a:r>
                <a:rPr lang="en-GB" b="1" dirty="0" smtClean="0">
                  <a:solidFill>
                    <a:srgbClr val="000000"/>
                  </a:solidFill>
                </a:rPr>
                <a:t>extracts (1mg/ear) </a:t>
              </a:r>
              <a:r>
                <a:rPr lang="en-GB" b="1" dirty="0">
                  <a:solidFill>
                    <a:srgbClr val="000000"/>
                  </a:solidFill>
                </a:rPr>
                <a:t>and indomethacin </a:t>
              </a:r>
              <a:r>
                <a:rPr lang="en-GB" b="1" dirty="0" smtClean="0">
                  <a:solidFill>
                    <a:srgbClr val="000000"/>
                  </a:solidFill>
                </a:rPr>
                <a:t>(0.5 </a:t>
              </a:r>
              <a:r>
                <a:rPr lang="en-GB" b="1" dirty="0">
                  <a:solidFill>
                    <a:srgbClr val="000000"/>
                  </a:solidFill>
                </a:rPr>
                <a:t>mg</a:t>
              </a:r>
              <a:r>
                <a:rPr lang="en-GB" b="1" dirty="0" smtClean="0">
                  <a:solidFill>
                    <a:srgbClr val="000000"/>
                  </a:solidFill>
                </a:rPr>
                <a:t>/ ear)</a:t>
              </a:r>
              <a:endParaRPr lang="en-GB" b="1" dirty="0">
                <a:solidFill>
                  <a:srgbClr val="000000"/>
                </a:solidFill>
              </a:endParaRPr>
            </a:p>
          </p:txBody>
        </p:sp>
        <p:sp>
          <p:nvSpPr>
            <p:cNvPr id="16" name="Bent Arrow 3"/>
            <p:cNvSpPr/>
            <p:nvPr/>
          </p:nvSpPr>
          <p:spPr>
            <a:xfrm rot="5400000">
              <a:off x="5835141" y="2175286"/>
              <a:ext cx="1369814" cy="941871"/>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7" name="Bent Arrow 4"/>
            <p:cNvSpPr/>
            <p:nvPr/>
          </p:nvSpPr>
          <p:spPr>
            <a:xfrm rot="10800000">
              <a:off x="5508924" y="4193298"/>
              <a:ext cx="1235448" cy="1327010"/>
            </a:xfrm>
            <a:prstGeom prst="bentArrow">
              <a:avLst>
                <a:gd name="adj1" fmla="val 25000"/>
                <a:gd name="adj2" fmla="val 25000"/>
                <a:gd name="adj3" fmla="val 25000"/>
                <a:gd name="adj4" fmla="val 5255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9" name="Pensées 18"/>
            <p:cNvSpPr/>
            <p:nvPr/>
          </p:nvSpPr>
          <p:spPr>
            <a:xfrm>
              <a:off x="6444996" y="405694"/>
              <a:ext cx="2739716" cy="1933177"/>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rgbClr val="000000"/>
                  </a:solidFill>
                </a:rPr>
                <a:t>According to the method of </a:t>
              </a:r>
              <a:r>
                <a:rPr lang="en-US" b="1" dirty="0" smtClean="0">
                  <a:solidFill>
                    <a:schemeClr val="accent4">
                      <a:lumMod val="10000"/>
                    </a:schemeClr>
                  </a:solidFill>
                </a:rPr>
                <a:t>Young and De Young, 1989</a:t>
              </a:r>
              <a:endParaRPr lang="fr-FR" b="1" dirty="0" smtClean="0">
                <a:solidFill>
                  <a:schemeClr val="accent4">
                    <a:lumMod val="10000"/>
                  </a:schemeClr>
                </a:solidFill>
              </a:endParaRPr>
            </a:p>
            <a:p>
              <a:pPr algn="ctr"/>
              <a:endParaRPr lang="fr-FR" dirty="0"/>
            </a:p>
          </p:txBody>
        </p:sp>
      </p:grpSp>
    </p:spTree>
    <p:extLst>
      <p:ext uri="{BB962C8B-B14F-4D97-AF65-F5344CB8AC3E}">
        <p14:creationId xmlns:p14="http://schemas.microsoft.com/office/powerpoint/2010/main" val="1488741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407" y="0"/>
            <a:ext cx="9144000" cy="1223158"/>
          </a:xfrm>
        </p:spPr>
        <p:txBody>
          <a:bodyPr>
            <a:normAutofit fontScale="90000"/>
          </a:bodyPr>
          <a:lstStyle/>
          <a:p>
            <a:pPr marL="285750" indent="-285750"/>
            <a:r>
              <a:rPr lang="en-US" sz="3200" b="1" dirty="0" smtClean="0">
                <a:solidFill>
                  <a:srgbClr val="000000"/>
                </a:solidFill>
              </a:rPr>
              <a:t/>
            </a:r>
            <a:br>
              <a:rPr lang="en-US" sz="3200" b="1" dirty="0" smtClean="0">
                <a:solidFill>
                  <a:srgbClr val="000000"/>
                </a:solidFill>
              </a:rPr>
            </a:br>
            <a:r>
              <a:rPr lang="en-US" sz="3600" b="1" dirty="0" smtClean="0">
                <a:solidFill>
                  <a:srgbClr val="000000"/>
                </a:solidFill>
              </a:rPr>
              <a:t>Mouse ear edema induced by multiple topical application of TPA</a:t>
            </a:r>
            <a:endParaRPr lang="en-US" sz="3600" b="1" dirty="0">
              <a:solidFill>
                <a:srgbClr val="000000"/>
              </a:solidFill>
            </a:endParaRPr>
          </a:p>
        </p:txBody>
      </p:sp>
      <p:sp>
        <p:nvSpPr>
          <p:cNvPr id="6" name="Snip Diagonal Corner Rectangle 5"/>
          <p:cNvSpPr/>
          <p:nvPr/>
        </p:nvSpPr>
        <p:spPr>
          <a:xfrm>
            <a:off x="458419" y="1685534"/>
            <a:ext cx="5885673" cy="841866"/>
          </a:xfrm>
          <a:prstGeom prst="snip2DiagRect">
            <a:avLst>
              <a:gd name="adj1" fmla="val 0"/>
              <a:gd name="adj2" fmla="val 489"/>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b="1" dirty="0" smtClean="0">
                <a:solidFill>
                  <a:srgbClr val="000000"/>
                </a:solidFill>
              </a:rPr>
              <a:t>Chronic </a:t>
            </a:r>
            <a:r>
              <a:rPr lang="en-GB" b="1" dirty="0" smtClean="0">
                <a:solidFill>
                  <a:schemeClr val="tx1"/>
                </a:solidFill>
              </a:rPr>
              <a:t>inflammation induced by </a:t>
            </a:r>
            <a:r>
              <a:rPr lang="en-GB" b="1" dirty="0">
                <a:solidFill>
                  <a:schemeClr val="tx1"/>
                </a:solidFill>
              </a:rPr>
              <a:t>topical application of TPA </a:t>
            </a:r>
            <a:r>
              <a:rPr lang="en-GB" b="1" dirty="0" smtClean="0">
                <a:solidFill>
                  <a:schemeClr val="tx1"/>
                </a:solidFill>
              </a:rPr>
              <a:t>on </a:t>
            </a:r>
            <a:r>
              <a:rPr lang="en-GB" b="1" dirty="0">
                <a:solidFill>
                  <a:schemeClr val="tx1"/>
                </a:solidFill>
              </a:rPr>
              <a:t>both ears of </a:t>
            </a:r>
            <a:r>
              <a:rPr lang="en-GB" b="1" dirty="0" smtClean="0">
                <a:solidFill>
                  <a:schemeClr val="tx1"/>
                </a:solidFill>
              </a:rPr>
              <a:t>mice on alternate days (</a:t>
            </a:r>
            <a:r>
              <a:rPr lang="en-US" b="1" dirty="0" smtClean="0">
                <a:solidFill>
                  <a:schemeClr val="tx1"/>
                </a:solidFill>
              </a:rPr>
              <a:t>1, 3, 5, 8 and 10 days)</a:t>
            </a:r>
            <a:r>
              <a:rPr lang="en-GB" b="1" dirty="0" smtClean="0">
                <a:solidFill>
                  <a:schemeClr val="tx1"/>
                </a:solidFill>
              </a:rPr>
              <a:t>. </a:t>
            </a:r>
            <a:endParaRPr lang="en-GB" b="1" dirty="0">
              <a:solidFill>
                <a:schemeClr val="tx1"/>
              </a:solidFill>
            </a:endParaRPr>
          </a:p>
        </p:txBody>
      </p:sp>
      <p:sp>
        <p:nvSpPr>
          <p:cNvPr id="8" name="Snip Diagonal Corner Rectangle 7"/>
          <p:cNvSpPr/>
          <p:nvPr/>
        </p:nvSpPr>
        <p:spPr>
          <a:xfrm>
            <a:off x="3152460" y="3591102"/>
            <a:ext cx="4782089" cy="820801"/>
          </a:xfrm>
          <a:prstGeom prst="snip2Diag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b="1" dirty="0" smtClean="0">
                <a:solidFill>
                  <a:srgbClr val="000000"/>
                </a:solidFill>
              </a:rPr>
              <a:t>Administration of extracts twice </a:t>
            </a:r>
            <a:r>
              <a:rPr lang="en-GB" b="1" dirty="0">
                <a:solidFill>
                  <a:srgbClr val="000000"/>
                </a:solidFill>
              </a:rPr>
              <a:t>daily for four consecutive </a:t>
            </a:r>
            <a:r>
              <a:rPr lang="en-GB" b="1" dirty="0" smtClean="0">
                <a:solidFill>
                  <a:srgbClr val="000000"/>
                </a:solidFill>
              </a:rPr>
              <a:t>days </a:t>
            </a:r>
            <a:r>
              <a:rPr lang="en-US" b="1" dirty="0" smtClean="0">
                <a:solidFill>
                  <a:srgbClr val="000000"/>
                </a:solidFill>
              </a:rPr>
              <a:t>(8, 9, 10 and 11)</a:t>
            </a:r>
            <a:endParaRPr lang="en-GB" b="1" dirty="0">
              <a:solidFill>
                <a:srgbClr val="000000"/>
              </a:solidFill>
            </a:endParaRPr>
          </a:p>
        </p:txBody>
      </p:sp>
      <p:sp>
        <p:nvSpPr>
          <p:cNvPr id="11" name="Snip Diagonal Corner Rectangle 10"/>
          <p:cNvSpPr/>
          <p:nvPr/>
        </p:nvSpPr>
        <p:spPr>
          <a:xfrm>
            <a:off x="2434193" y="5188891"/>
            <a:ext cx="5500356" cy="1298471"/>
          </a:xfrm>
          <a:prstGeom prst="snip2Diag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fr-FR" b="1" dirty="0" smtClean="0">
                <a:solidFill>
                  <a:schemeClr val="tx1"/>
                </a:solidFill>
              </a:rPr>
              <a:t>The </a:t>
            </a:r>
            <a:r>
              <a:rPr lang="fr-FR" b="1" dirty="0" err="1" smtClean="0">
                <a:solidFill>
                  <a:schemeClr val="tx1"/>
                </a:solidFill>
              </a:rPr>
              <a:t>percentage</a:t>
            </a:r>
            <a:r>
              <a:rPr lang="fr-FR" b="1" dirty="0" smtClean="0">
                <a:solidFill>
                  <a:schemeClr val="tx1"/>
                </a:solidFill>
              </a:rPr>
              <a:t> </a:t>
            </a:r>
            <a:r>
              <a:rPr lang="en-US" b="1" dirty="0" smtClean="0">
                <a:solidFill>
                  <a:schemeClr val="tx1"/>
                </a:solidFill>
              </a:rPr>
              <a:t>of swelling inhibition was expressed as the weight difference between ear weight relative to sample a</a:t>
            </a:r>
            <a:r>
              <a:rPr lang="en-US" b="1" i="1" dirty="0" smtClean="0">
                <a:solidFill>
                  <a:schemeClr val="tx1"/>
                </a:solidFill>
              </a:rPr>
              <a:t>nd to control group </a:t>
            </a:r>
          </a:p>
        </p:txBody>
      </p:sp>
      <p:sp>
        <p:nvSpPr>
          <p:cNvPr id="15" name="Rectangle 14"/>
          <p:cNvSpPr/>
          <p:nvPr/>
        </p:nvSpPr>
        <p:spPr>
          <a:xfrm>
            <a:off x="5126908" y="2793594"/>
            <a:ext cx="1437783" cy="369332"/>
          </a:xfrm>
          <a:prstGeom prst="rect">
            <a:avLst/>
          </a:prstGeom>
        </p:spPr>
        <p:txBody>
          <a:bodyPr wrap="square">
            <a:spAutoFit/>
          </a:bodyPr>
          <a:lstStyle/>
          <a:p>
            <a:r>
              <a:rPr lang="en-GB" b="1" dirty="0" smtClean="0"/>
              <a:t> After  </a:t>
            </a:r>
            <a:r>
              <a:rPr lang="en-GB" b="1" dirty="0"/>
              <a:t>6</a:t>
            </a:r>
            <a:r>
              <a:rPr lang="en-GB" b="1" dirty="0" smtClean="0"/>
              <a:t>h </a:t>
            </a:r>
            <a:endParaRPr lang="en-GB" dirty="0"/>
          </a:p>
        </p:txBody>
      </p:sp>
      <p:sp>
        <p:nvSpPr>
          <p:cNvPr id="5" name="Bent Arrow 4"/>
          <p:cNvSpPr/>
          <p:nvPr/>
        </p:nvSpPr>
        <p:spPr>
          <a:xfrm rot="8123030">
            <a:off x="7576043" y="4338595"/>
            <a:ext cx="1235448" cy="1327010"/>
          </a:xfrm>
          <a:prstGeom prst="bentArrow">
            <a:avLst>
              <a:gd name="adj1" fmla="val 25000"/>
              <a:gd name="adj2" fmla="val 25000"/>
              <a:gd name="adj3" fmla="val 25000"/>
              <a:gd name="adj4" fmla="val 5255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1731818" y="3210843"/>
            <a:ext cx="1350670" cy="380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Pensées 16"/>
          <p:cNvSpPr/>
          <p:nvPr/>
        </p:nvSpPr>
        <p:spPr>
          <a:xfrm>
            <a:off x="6426141" y="832707"/>
            <a:ext cx="2739716" cy="1933177"/>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b="1" dirty="0" smtClean="0">
                <a:solidFill>
                  <a:srgbClr val="000000"/>
                </a:solidFill>
              </a:rPr>
              <a:t>According to the method of </a:t>
            </a:r>
            <a:r>
              <a:rPr lang="en-GB" b="1" dirty="0" smtClean="0">
                <a:solidFill>
                  <a:srgbClr val="000000"/>
                </a:solidFill>
              </a:rPr>
              <a:t>Stanley et </a:t>
            </a:r>
            <a:r>
              <a:rPr lang="en-GB" b="1" i="1" dirty="0" smtClean="0">
                <a:solidFill>
                  <a:srgbClr val="000000"/>
                </a:solidFill>
              </a:rPr>
              <a:t>al</a:t>
            </a:r>
            <a:r>
              <a:rPr lang="en-GB" b="1" dirty="0" smtClean="0">
                <a:solidFill>
                  <a:srgbClr val="000000"/>
                </a:solidFill>
              </a:rPr>
              <a:t>., 1991</a:t>
            </a:r>
            <a:endParaRPr lang="fr-FR" b="1" dirty="0" smtClean="0">
              <a:solidFill>
                <a:srgbClr val="000000"/>
              </a:solidFill>
            </a:endParaRPr>
          </a:p>
          <a:p>
            <a:pPr algn="ctr"/>
            <a:endParaRPr lang="fr-FR" dirty="0"/>
          </a:p>
        </p:txBody>
      </p:sp>
      <p:sp>
        <p:nvSpPr>
          <p:cNvPr id="18" name="Flèche vers le bas 17"/>
          <p:cNvSpPr/>
          <p:nvPr/>
        </p:nvSpPr>
        <p:spPr>
          <a:xfrm>
            <a:off x="4668982" y="2527400"/>
            <a:ext cx="663351" cy="106370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9857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1" y="263236"/>
            <a:ext cx="8672945" cy="6012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6" name="Tableau 5"/>
          <p:cNvGraphicFramePr>
            <a:graphicFrameLocks noGrp="1"/>
          </p:cNvGraphicFramePr>
          <p:nvPr/>
        </p:nvGraphicFramePr>
        <p:xfrm>
          <a:off x="1524000" y="3328702"/>
          <a:ext cx="6096000" cy="200596"/>
        </p:xfrm>
        <a:graphic>
          <a:graphicData uri="http://schemas.openxmlformats.org/drawingml/2006/table">
            <a:tbl>
              <a:tblPr/>
              <a:tblGrid>
                <a:gridCol w="2315910"/>
                <a:gridCol w="3780090"/>
              </a:tblGrid>
              <a:tr h="200596">
                <a:tc>
                  <a:txBody>
                    <a:bodyPr/>
                    <a:lstStyle/>
                    <a:p>
                      <a:pPr algn="just">
                        <a:lnSpc>
                          <a:spcPct val="115000"/>
                        </a:lnSpc>
                        <a:spcAft>
                          <a:spcPts val="0"/>
                        </a:spcAft>
                      </a:pPr>
                      <a:endParaRPr lang="fr-FR" sz="1000">
                        <a:latin typeface="Calibri"/>
                        <a:ea typeface="Calibri"/>
                        <a:cs typeface="Times New Roman"/>
                      </a:endParaRPr>
                    </a:p>
                  </a:txBody>
                  <a:tcPr marL="65412" marR="65412" marT="0" marB="0">
                    <a:lnL>
                      <a:noFill/>
                    </a:lnL>
                    <a:lnR>
                      <a:noFill/>
                    </a:lnR>
                    <a:lnT>
                      <a:noFill/>
                    </a:lnT>
                    <a:lnB>
                      <a:noFill/>
                    </a:lnB>
                  </a:tcPr>
                </a:tc>
                <a:tc>
                  <a:txBody>
                    <a:bodyPr/>
                    <a:lstStyle/>
                    <a:p>
                      <a:pPr>
                        <a:lnSpc>
                          <a:spcPct val="115000"/>
                        </a:lnSpc>
                        <a:spcAft>
                          <a:spcPts val="0"/>
                        </a:spcAft>
                      </a:pPr>
                      <a:endParaRPr lang="fr-FR" sz="1100" dirty="0">
                        <a:latin typeface="Times New Roman"/>
                        <a:ea typeface="Calibri"/>
                        <a:cs typeface="Arial"/>
                      </a:endParaRPr>
                    </a:p>
                  </a:txBody>
                  <a:tcPr marL="65412" marR="65412" marT="0" marB="0">
                    <a:lnL>
                      <a:noFill/>
                    </a:lnL>
                    <a:lnR>
                      <a:noFill/>
                    </a:lnR>
                    <a:lnT>
                      <a:noFill/>
                    </a:lnT>
                    <a:lnB>
                      <a:noFill/>
                    </a:lnB>
                  </a:tcPr>
                </a:tc>
              </a:tr>
            </a:tbl>
          </a:graphicData>
        </a:graphic>
      </p:graphicFrame>
      <p:graphicFrame>
        <p:nvGraphicFramePr>
          <p:cNvPr id="139266" name="Object 2"/>
          <p:cNvGraphicFramePr>
            <a:graphicFrameLocks noChangeAspect="1"/>
          </p:cNvGraphicFramePr>
          <p:nvPr/>
        </p:nvGraphicFramePr>
        <p:xfrm>
          <a:off x="-102033" y="609594"/>
          <a:ext cx="5158942" cy="4211782"/>
        </p:xfrm>
        <a:graphic>
          <a:graphicData uri="http://schemas.openxmlformats.org/presentationml/2006/ole">
            <mc:AlternateContent xmlns:mc="http://schemas.openxmlformats.org/markup-compatibility/2006">
              <mc:Choice xmlns:v="urn:schemas-microsoft-com:vml" Requires="v">
                <p:oleObj spid="_x0000_s139267" name="Prism 5" r:id="rId3" imgW="5943600" imgH="2734200" progId="Prism5.Document">
                  <p:embed/>
                </p:oleObj>
              </mc:Choice>
              <mc:Fallback>
                <p:oleObj name="Prism 5" r:id="rId3" imgW="5943600" imgH="2734200" progId="Prism5.Documen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3" y="609594"/>
                        <a:ext cx="5158942" cy="4211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65" name="Object 1"/>
          <p:cNvGraphicFramePr>
            <a:graphicFrameLocks noChangeAspect="1"/>
          </p:cNvGraphicFramePr>
          <p:nvPr/>
        </p:nvGraphicFramePr>
        <p:xfrm>
          <a:off x="4248150" y="635000"/>
          <a:ext cx="4702175" cy="3711575"/>
        </p:xfrm>
        <a:graphic>
          <a:graphicData uri="http://schemas.openxmlformats.org/presentationml/2006/ole">
            <mc:AlternateContent xmlns:mc="http://schemas.openxmlformats.org/markup-compatibility/2006">
              <mc:Choice xmlns:v="urn:schemas-microsoft-com:vml" Requires="v">
                <p:oleObj spid="_x0000_s139268" name="Prism 5" r:id="rId5" imgW="4997520" imgH="2723400" progId="Prism5.Document">
                  <p:embed/>
                </p:oleObj>
              </mc:Choice>
              <mc:Fallback>
                <p:oleObj name="Prism 5" r:id="rId5" imgW="4997520" imgH="2723400" progId="Prism5.Document">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150" y="635000"/>
                        <a:ext cx="4702175" cy="371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692727" y="4558146"/>
            <a:ext cx="7980217" cy="1717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Figure  2: Anti-inflammatory effect of the ethanol extract from </a:t>
            </a:r>
            <a:r>
              <a:rPr lang="en-US" b="1" i="1" dirty="0" smtClean="0">
                <a:solidFill>
                  <a:schemeClr val="tx1"/>
                </a:solidFill>
              </a:rPr>
              <a:t>Fraxinus angustifolia</a:t>
            </a:r>
            <a:r>
              <a:rPr lang="en-US" b="1" dirty="0" smtClean="0">
                <a:solidFill>
                  <a:schemeClr val="tx1"/>
                </a:solidFill>
              </a:rPr>
              <a:t> leaves (FAL) and bark (FAB) on acute TPA-induced ear edema (A), ear </a:t>
            </a:r>
            <a:r>
              <a:rPr lang="en-US" b="1" dirty="0" err="1" smtClean="0">
                <a:solidFill>
                  <a:schemeClr val="tx1"/>
                </a:solidFill>
              </a:rPr>
              <a:t>subchronic</a:t>
            </a:r>
            <a:r>
              <a:rPr lang="en-US" b="1" dirty="0" smtClean="0">
                <a:solidFill>
                  <a:schemeClr val="tx1"/>
                </a:solidFill>
              </a:rPr>
              <a:t> inflammation induced by repeated applications of TPA  (B) in mice. </a:t>
            </a:r>
            <a:r>
              <a:rPr lang="en-US" b="1" dirty="0" smtClean="0">
                <a:solidFill>
                  <a:srgbClr val="000000"/>
                </a:solidFill>
              </a:rPr>
              <a:t> Statistically significant difference from the control is expressed by * P&lt;</a:t>
            </a:r>
            <a:r>
              <a:rPr lang="en-US" b="1" i="1" dirty="0" smtClean="0">
                <a:solidFill>
                  <a:srgbClr val="000000"/>
                </a:solidFill>
              </a:rPr>
              <a:t>0.001. by </a:t>
            </a:r>
            <a:r>
              <a:rPr lang="en-US" b="1" i="1" dirty="0" err="1" smtClean="0">
                <a:solidFill>
                  <a:srgbClr val="000000"/>
                </a:solidFill>
              </a:rPr>
              <a:t>Dunnett’s</a:t>
            </a:r>
            <a:r>
              <a:rPr lang="en-US" b="1" i="1" dirty="0" smtClean="0">
                <a:solidFill>
                  <a:srgbClr val="000000"/>
                </a:solidFill>
              </a:rPr>
              <a:t> multiple comparison test.</a:t>
            </a:r>
            <a:r>
              <a:rPr lang="en-US" b="1" dirty="0" smtClean="0">
                <a:solidFill>
                  <a:srgbClr val="000000"/>
                </a:solidFill>
              </a:rPr>
              <a:t>  </a:t>
            </a:r>
            <a:endParaRPr lang="fr-FR" b="1"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80" y="-156960"/>
            <a:ext cx="8042276" cy="113061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3200" b="1" dirty="0">
                <a:ln w="11430"/>
                <a:solidFill>
                  <a:srgbClr val="000000"/>
                </a:solidFill>
              </a:rPr>
              <a:t>Myeloperoxidase assay</a:t>
            </a:r>
            <a:endParaRPr lang="en-US" sz="3200" b="1" dirty="0">
              <a:ln w="11430"/>
              <a:solidFill>
                <a:srgbClr val="000000"/>
              </a:solidFill>
            </a:endParaRPr>
          </a:p>
        </p:txBody>
      </p:sp>
      <p:sp>
        <p:nvSpPr>
          <p:cNvPr id="3" name="Rectangle 2"/>
          <p:cNvSpPr/>
          <p:nvPr/>
        </p:nvSpPr>
        <p:spPr>
          <a:xfrm>
            <a:off x="1473492" y="1626155"/>
            <a:ext cx="6377384"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GB" b="1" dirty="0" smtClean="0">
                <a:solidFill>
                  <a:schemeClr val="accent4">
                    <a:lumMod val="10000"/>
                  </a:schemeClr>
                </a:solidFill>
              </a:rPr>
              <a:t>Mice ear samples homogenized in </a:t>
            </a:r>
            <a:r>
              <a:rPr lang="en-GB" b="1" dirty="0">
                <a:solidFill>
                  <a:schemeClr val="accent4">
                    <a:lumMod val="10000"/>
                  </a:schemeClr>
                </a:solidFill>
              </a:rPr>
              <a:t>cold </a:t>
            </a:r>
            <a:r>
              <a:rPr lang="en-GB" b="1" dirty="0" smtClean="0">
                <a:solidFill>
                  <a:schemeClr val="accent4">
                    <a:lumMod val="10000"/>
                  </a:schemeClr>
                </a:solidFill>
              </a:rPr>
              <a:t>PBS (80mM, 0.5% HTMB)</a:t>
            </a:r>
            <a:endParaRPr lang="en-GB" b="1" dirty="0">
              <a:solidFill>
                <a:schemeClr val="accent4">
                  <a:lumMod val="10000"/>
                </a:schemeClr>
              </a:solidFill>
            </a:endParaRPr>
          </a:p>
        </p:txBody>
      </p:sp>
      <p:sp>
        <p:nvSpPr>
          <p:cNvPr id="5" name="AutoShape 1"/>
          <p:cNvSpPr>
            <a:spLocks noChangeArrowheads="1"/>
          </p:cNvSpPr>
          <p:nvPr/>
        </p:nvSpPr>
        <p:spPr bwMode="auto">
          <a:xfrm>
            <a:off x="4142926" y="1995487"/>
            <a:ext cx="346172" cy="967693"/>
          </a:xfrm>
          <a:prstGeom prst="downArrow">
            <a:avLst>
              <a:gd name="adj1" fmla="val 50000"/>
              <a:gd name="adj2" fmla="val 160156"/>
            </a:avLst>
          </a:prstGeom>
          <a:ln>
            <a:headEnd/>
            <a:tailEnd/>
          </a:ln>
        </p:spPr>
        <p:style>
          <a:lnRef idx="0">
            <a:schemeClr val="accent4"/>
          </a:lnRef>
          <a:fillRef idx="3">
            <a:schemeClr val="accent4"/>
          </a:fillRef>
          <a:effectRef idx="3">
            <a:schemeClr val="accent4"/>
          </a:effectRef>
          <a:fontRef idx="minor">
            <a:schemeClr val="lt1"/>
          </a:fontRef>
        </p:style>
        <p:txBody>
          <a:bodyPr vert="eaVert" wrap="square" lIns="91440" tIns="45720" rIns="91440" bIns="45720" numCol="1" anchor="t" anchorCtr="0" compatLnSpc="1">
            <a:prstTxWarp prst="textNoShape">
              <a:avLst/>
            </a:prstTxWarp>
          </a:bodyPr>
          <a:lstStyle/>
          <a:p>
            <a:endParaRPr lang="en-US"/>
          </a:p>
        </p:txBody>
      </p:sp>
      <p:sp>
        <p:nvSpPr>
          <p:cNvPr id="9" name="AutoShape 1"/>
          <p:cNvSpPr>
            <a:spLocks noChangeArrowheads="1"/>
          </p:cNvSpPr>
          <p:nvPr/>
        </p:nvSpPr>
        <p:spPr bwMode="auto">
          <a:xfrm>
            <a:off x="4316012" y="4184073"/>
            <a:ext cx="346172" cy="787871"/>
          </a:xfrm>
          <a:prstGeom prst="downArrow">
            <a:avLst>
              <a:gd name="adj1" fmla="val 50000"/>
              <a:gd name="adj2" fmla="val 160156"/>
            </a:avLst>
          </a:prstGeom>
          <a:ln>
            <a:headEnd/>
            <a:tailEnd/>
          </a:ln>
        </p:spPr>
        <p:style>
          <a:lnRef idx="0">
            <a:schemeClr val="accent4"/>
          </a:lnRef>
          <a:fillRef idx="3">
            <a:schemeClr val="accent4"/>
          </a:fillRef>
          <a:effectRef idx="3">
            <a:schemeClr val="accent4"/>
          </a:effectRef>
          <a:fontRef idx="minor">
            <a:schemeClr val="lt1"/>
          </a:fontRef>
        </p:style>
        <p:txBody>
          <a:bodyPr vert="eaVert" wrap="square" lIns="91440" tIns="45720" rIns="91440" bIns="45720" numCol="1" anchor="t" anchorCtr="0" compatLnSpc="1">
            <a:prstTxWarp prst="textNoShape">
              <a:avLst/>
            </a:prstTxWarp>
          </a:bodyPr>
          <a:lstStyle/>
          <a:p>
            <a:endParaRPr lang="en-US" b="1">
              <a:solidFill>
                <a:schemeClr val="accent4">
                  <a:lumMod val="10000"/>
                </a:schemeClr>
              </a:solidFill>
            </a:endParaRPr>
          </a:p>
        </p:txBody>
      </p:sp>
      <p:sp>
        <p:nvSpPr>
          <p:cNvPr id="4" name="Rectangle 3"/>
          <p:cNvSpPr/>
          <p:nvPr/>
        </p:nvSpPr>
        <p:spPr>
          <a:xfrm>
            <a:off x="4662184" y="2384579"/>
            <a:ext cx="3410549"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b="1" dirty="0" smtClean="0">
                <a:solidFill>
                  <a:schemeClr val="accent4">
                    <a:lumMod val="10000"/>
                  </a:schemeClr>
                </a:solidFill>
              </a:rPr>
              <a:t>C</a:t>
            </a:r>
            <a:r>
              <a:rPr lang="en-GB" b="1" dirty="0" err="1" smtClean="0">
                <a:solidFill>
                  <a:schemeClr val="accent4">
                    <a:lumMod val="10000"/>
                  </a:schemeClr>
                </a:solidFill>
              </a:rPr>
              <a:t>entrifugation</a:t>
            </a:r>
            <a:r>
              <a:rPr lang="en-GB" b="1" dirty="0" smtClean="0">
                <a:solidFill>
                  <a:schemeClr val="accent4">
                    <a:lumMod val="10000"/>
                  </a:schemeClr>
                </a:solidFill>
              </a:rPr>
              <a:t> for </a:t>
            </a:r>
            <a:r>
              <a:rPr lang="en-GB" b="1" dirty="0">
                <a:solidFill>
                  <a:schemeClr val="accent4">
                    <a:lumMod val="10000"/>
                  </a:schemeClr>
                </a:solidFill>
              </a:rPr>
              <a:t>20 min at 4 °</a:t>
            </a:r>
            <a:r>
              <a:rPr lang="en-GB" b="1" dirty="0" smtClean="0">
                <a:solidFill>
                  <a:schemeClr val="accent4">
                    <a:lumMod val="10000"/>
                  </a:schemeClr>
                </a:solidFill>
              </a:rPr>
              <a:t>C </a:t>
            </a:r>
            <a:endParaRPr lang="en-GB" b="1" dirty="0">
              <a:solidFill>
                <a:schemeClr val="accent4">
                  <a:lumMod val="10000"/>
                </a:schemeClr>
              </a:solidFill>
            </a:endParaRPr>
          </a:p>
        </p:txBody>
      </p:sp>
      <p:sp>
        <p:nvSpPr>
          <p:cNvPr id="10" name="Rectangle 9"/>
          <p:cNvSpPr/>
          <p:nvPr/>
        </p:nvSpPr>
        <p:spPr>
          <a:xfrm>
            <a:off x="2145446" y="4971944"/>
            <a:ext cx="503347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GB" b="1" dirty="0" smtClean="0">
                <a:solidFill>
                  <a:schemeClr val="accent4">
                    <a:lumMod val="10000"/>
                  </a:schemeClr>
                </a:solidFill>
              </a:rPr>
              <a:t>       20 µl of</a:t>
            </a:r>
            <a:r>
              <a:rPr lang="en-US" b="1" dirty="0" smtClean="0">
                <a:solidFill>
                  <a:schemeClr val="accent4">
                    <a:lumMod val="10000"/>
                  </a:schemeClr>
                </a:solidFill>
              </a:rPr>
              <a:t> TMB/8%DMF </a:t>
            </a:r>
            <a:r>
              <a:rPr lang="en-GB" b="1" dirty="0" smtClean="0">
                <a:solidFill>
                  <a:schemeClr val="accent4">
                    <a:lumMod val="10000"/>
                  </a:schemeClr>
                </a:solidFill>
              </a:rPr>
              <a:t>+ 30 µl </a:t>
            </a:r>
            <a:r>
              <a:rPr lang="en-GB" b="1" dirty="0" err="1" smtClean="0">
                <a:solidFill>
                  <a:schemeClr val="accent4">
                    <a:lumMod val="10000"/>
                  </a:schemeClr>
                </a:solidFill>
              </a:rPr>
              <a:t>NaOAc</a:t>
            </a:r>
            <a:r>
              <a:rPr lang="en-GB" b="1" dirty="0" smtClean="0">
                <a:solidFill>
                  <a:schemeClr val="accent4">
                    <a:lumMod val="10000"/>
                  </a:schemeClr>
                </a:solidFill>
              </a:rPr>
              <a:t>     </a:t>
            </a:r>
            <a:endParaRPr lang="en-US" b="1" dirty="0">
              <a:solidFill>
                <a:schemeClr val="accent4">
                  <a:lumMod val="10000"/>
                </a:schemeClr>
              </a:solidFill>
            </a:endParaRPr>
          </a:p>
        </p:txBody>
      </p:sp>
      <p:sp>
        <p:nvSpPr>
          <p:cNvPr id="12" name="Rectangle 11"/>
          <p:cNvSpPr/>
          <p:nvPr/>
        </p:nvSpPr>
        <p:spPr>
          <a:xfrm>
            <a:off x="2727929" y="6104767"/>
            <a:ext cx="380186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b="1" dirty="0" smtClean="0">
                <a:solidFill>
                  <a:srgbClr val="000000"/>
                </a:solidFill>
              </a:rPr>
              <a:t>Measure the absorbance at </a:t>
            </a:r>
            <a:r>
              <a:rPr lang="en-GB" b="1" dirty="0" smtClean="0">
                <a:solidFill>
                  <a:schemeClr val="accent4">
                    <a:lumMod val="10000"/>
                  </a:schemeClr>
                </a:solidFill>
              </a:rPr>
              <a:t>630 nm</a:t>
            </a:r>
            <a:endParaRPr lang="en-US" b="1" dirty="0">
              <a:solidFill>
                <a:schemeClr val="accent4">
                  <a:lumMod val="10000"/>
                </a:schemeClr>
              </a:solidFill>
            </a:endParaRPr>
          </a:p>
        </p:txBody>
      </p:sp>
      <p:sp>
        <p:nvSpPr>
          <p:cNvPr id="13" name="Pensées 12"/>
          <p:cNvSpPr/>
          <p:nvPr/>
        </p:nvSpPr>
        <p:spPr>
          <a:xfrm>
            <a:off x="6529789" y="36362"/>
            <a:ext cx="2739716" cy="1340403"/>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smtClean="0">
              <a:solidFill>
                <a:srgbClr val="000000"/>
              </a:solidFill>
            </a:endParaRPr>
          </a:p>
          <a:p>
            <a:pPr algn="ctr"/>
            <a:r>
              <a:rPr lang="en-US" b="1" dirty="0" smtClean="0">
                <a:solidFill>
                  <a:srgbClr val="000000"/>
                </a:solidFill>
              </a:rPr>
              <a:t>According to the method of </a:t>
            </a:r>
            <a:r>
              <a:rPr lang="en-US" b="1" dirty="0" smtClean="0">
                <a:solidFill>
                  <a:schemeClr val="accent4">
                    <a:lumMod val="10000"/>
                  </a:schemeClr>
                </a:solidFill>
              </a:rPr>
              <a:t>De Young et </a:t>
            </a:r>
            <a:r>
              <a:rPr lang="en-US" b="1" i="1" dirty="0" smtClean="0">
                <a:solidFill>
                  <a:schemeClr val="accent4">
                    <a:lumMod val="10000"/>
                  </a:schemeClr>
                </a:solidFill>
              </a:rPr>
              <a:t>al</a:t>
            </a:r>
            <a:r>
              <a:rPr lang="en-US" b="1" dirty="0" smtClean="0">
                <a:solidFill>
                  <a:schemeClr val="accent4">
                    <a:lumMod val="10000"/>
                  </a:schemeClr>
                </a:solidFill>
              </a:rPr>
              <a:t>., 1989</a:t>
            </a:r>
            <a:endParaRPr lang="fr-FR" b="1" dirty="0" smtClean="0">
              <a:solidFill>
                <a:schemeClr val="accent4">
                  <a:lumMod val="10000"/>
                </a:schemeClr>
              </a:solidFill>
            </a:endParaRPr>
          </a:p>
          <a:p>
            <a:pPr algn="ctr"/>
            <a:endParaRPr lang="fr-FR" dirty="0"/>
          </a:p>
        </p:txBody>
      </p:sp>
      <p:sp>
        <p:nvSpPr>
          <p:cNvPr id="14" name="Rectangle à coins arrondis 13"/>
          <p:cNvSpPr/>
          <p:nvPr/>
        </p:nvSpPr>
        <p:spPr>
          <a:xfrm>
            <a:off x="1856508" y="3032454"/>
            <a:ext cx="5630481" cy="11516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n-GB" b="1" dirty="0" smtClean="0">
                <a:solidFill>
                  <a:schemeClr val="accent4">
                    <a:lumMod val="10000"/>
                  </a:schemeClr>
                </a:solidFill>
              </a:rPr>
              <a:t>30 µl of supernatant add :  100 µL of 80 </a:t>
            </a:r>
            <a:r>
              <a:rPr lang="en-GB" b="1" dirty="0" err="1" smtClean="0">
                <a:solidFill>
                  <a:schemeClr val="accent4">
                    <a:lumMod val="10000"/>
                  </a:schemeClr>
                </a:solidFill>
              </a:rPr>
              <a:t>mM</a:t>
            </a:r>
            <a:r>
              <a:rPr lang="en-GB" b="1" dirty="0" smtClean="0">
                <a:solidFill>
                  <a:schemeClr val="accent4">
                    <a:lumMod val="10000"/>
                  </a:schemeClr>
                </a:solidFill>
              </a:rPr>
              <a:t> PBS</a:t>
            </a:r>
          </a:p>
          <a:p>
            <a:pPr algn="just"/>
            <a:r>
              <a:rPr lang="en-GB" b="1" dirty="0" smtClean="0">
                <a:solidFill>
                  <a:schemeClr val="accent4">
                    <a:lumMod val="10000"/>
                  </a:schemeClr>
                </a:solidFill>
              </a:rPr>
              <a:t>                                                   85 µL  of 0.22 M PBS</a:t>
            </a:r>
          </a:p>
          <a:p>
            <a:pPr algn="just"/>
            <a:r>
              <a:rPr lang="en-GB" b="1" dirty="0" smtClean="0">
                <a:solidFill>
                  <a:schemeClr val="accent4">
                    <a:lumMod val="10000"/>
                  </a:schemeClr>
                </a:solidFill>
              </a:rPr>
              <a:t>                                                   15 µL of  H</a:t>
            </a:r>
            <a:r>
              <a:rPr lang="en-GB" b="1" baseline="-25000" dirty="0" smtClean="0">
                <a:solidFill>
                  <a:schemeClr val="accent4">
                    <a:lumMod val="10000"/>
                  </a:schemeClr>
                </a:solidFill>
              </a:rPr>
              <a:t>2</a:t>
            </a:r>
            <a:r>
              <a:rPr lang="en-GB" b="1" dirty="0" smtClean="0">
                <a:solidFill>
                  <a:schemeClr val="accent4">
                    <a:lumMod val="10000"/>
                  </a:schemeClr>
                </a:solidFill>
              </a:rPr>
              <a:t>O</a:t>
            </a:r>
            <a:r>
              <a:rPr lang="en-GB" b="1" baseline="-25000" dirty="0" smtClean="0">
                <a:solidFill>
                  <a:schemeClr val="accent4">
                    <a:lumMod val="10000"/>
                  </a:schemeClr>
                </a:solidFill>
              </a:rPr>
              <a:t>2</a:t>
            </a:r>
            <a:r>
              <a:rPr lang="en-GB" b="1" dirty="0" smtClean="0">
                <a:solidFill>
                  <a:schemeClr val="accent4">
                    <a:lumMod val="10000"/>
                  </a:schemeClr>
                </a:solidFill>
              </a:rPr>
              <a:t> </a:t>
            </a:r>
          </a:p>
          <a:p>
            <a:pPr algn="ctr"/>
            <a:endParaRPr lang="fr-FR" dirty="0"/>
          </a:p>
        </p:txBody>
      </p:sp>
      <p:sp>
        <p:nvSpPr>
          <p:cNvPr id="15" name="Flèche vers le bas 14"/>
          <p:cNvSpPr/>
          <p:nvPr/>
        </p:nvSpPr>
        <p:spPr>
          <a:xfrm>
            <a:off x="4260592" y="5341276"/>
            <a:ext cx="519224" cy="763491"/>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341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8713" y="5271180"/>
            <a:ext cx="7004275" cy="646331"/>
          </a:xfrm>
          <a:prstGeom prst="rect">
            <a:avLst/>
          </a:prstGeom>
        </p:spPr>
        <p:txBody>
          <a:bodyPr wrap="square">
            <a:spAutoFit/>
          </a:bodyPr>
          <a:lstStyle/>
          <a:p>
            <a:r>
              <a:rPr lang="en-US" b="1" dirty="0"/>
              <a:t>Figure </a:t>
            </a:r>
            <a:r>
              <a:rPr lang="en-US" b="1" dirty="0" smtClean="0"/>
              <a:t>3</a:t>
            </a:r>
            <a:r>
              <a:rPr lang="en-US" dirty="0" smtClean="0"/>
              <a:t>: </a:t>
            </a:r>
            <a:r>
              <a:rPr lang="en-US" b="1" dirty="0"/>
              <a:t>Effect of FAB and FAL on myeloperoxydase </a:t>
            </a:r>
            <a:r>
              <a:rPr lang="en-US" b="1" dirty="0" smtClean="0"/>
              <a:t>activity   </a:t>
            </a:r>
            <a:r>
              <a:rPr lang="fr-FR" b="1" dirty="0" smtClean="0"/>
              <a:t>*</a:t>
            </a:r>
            <a:r>
              <a:rPr lang="fr-FR" b="1" i="1" dirty="0" smtClean="0"/>
              <a:t>P&lt;</a:t>
            </a:r>
            <a:r>
              <a:rPr lang="en-US" b="1" dirty="0" smtClean="0"/>
              <a:t>0.05 and **</a:t>
            </a:r>
            <a:r>
              <a:rPr lang="en-US" b="1" i="1" dirty="0" smtClean="0"/>
              <a:t>P&lt;0.01. by </a:t>
            </a:r>
            <a:r>
              <a:rPr lang="en-US" b="1" i="1" dirty="0" err="1" smtClean="0"/>
              <a:t>Dunnett’s</a:t>
            </a:r>
            <a:r>
              <a:rPr lang="en-US" b="1" i="1" dirty="0" smtClean="0"/>
              <a:t> multiple comparison test.</a:t>
            </a:r>
            <a:endParaRPr lang="en-GB" b="1" dirty="0"/>
          </a:p>
        </p:txBody>
      </p:sp>
      <p:sp>
        <p:nvSpPr>
          <p:cNvPr id="72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2707" name="Object 3"/>
          <p:cNvGraphicFramePr>
            <a:graphicFrameLocks noChangeAspect="1"/>
          </p:cNvGraphicFramePr>
          <p:nvPr/>
        </p:nvGraphicFramePr>
        <p:xfrm>
          <a:off x="768350" y="1430338"/>
          <a:ext cx="7315200" cy="3613150"/>
        </p:xfrm>
        <a:graphic>
          <a:graphicData uri="http://schemas.openxmlformats.org/presentationml/2006/ole">
            <mc:AlternateContent xmlns:mc="http://schemas.openxmlformats.org/markup-compatibility/2006">
              <mc:Choice xmlns:v="urn:schemas-microsoft-com:vml" Requires="v">
                <p:oleObj spid="_x0000_s102403" name="Prism 5" r:id="rId3" imgW="4786920" imgH="2377440" progId="Prism5.Document">
                  <p:embed/>
                </p:oleObj>
              </mc:Choice>
              <mc:Fallback>
                <p:oleObj name="Prism 5" r:id="rId3" imgW="4786920" imgH="2377440" progId="Prism5.Documen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430338"/>
                        <a:ext cx="7315200" cy="361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4799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53318" y="2151959"/>
            <a:ext cx="4595190" cy="7990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smtClean="0"/>
              <a:t> </a:t>
            </a:r>
            <a:r>
              <a:rPr lang="en-GB" b="1" dirty="0" smtClean="0">
                <a:solidFill>
                  <a:srgbClr val="000000"/>
                </a:solidFill>
              </a:rPr>
              <a:t>Incubate Macrophages </a:t>
            </a:r>
            <a:r>
              <a:rPr lang="en-GB" b="1" dirty="0">
                <a:solidFill>
                  <a:srgbClr val="000000"/>
                </a:solidFill>
              </a:rPr>
              <a:t>(RAW 264.7) </a:t>
            </a:r>
            <a:endParaRPr lang="en-GB" b="1" dirty="0" smtClean="0">
              <a:solidFill>
                <a:srgbClr val="000000"/>
              </a:solidFill>
            </a:endParaRPr>
          </a:p>
          <a:p>
            <a:pPr algn="ctr"/>
            <a:r>
              <a:rPr lang="en-GB" b="1" dirty="0" smtClean="0">
                <a:solidFill>
                  <a:srgbClr val="000000"/>
                </a:solidFill>
              </a:rPr>
              <a:t>in 96 well plates (200 µl/well)</a:t>
            </a:r>
            <a:endParaRPr lang="en-US" b="1" dirty="0">
              <a:solidFill>
                <a:srgbClr val="000000"/>
              </a:solidFill>
            </a:endParaRPr>
          </a:p>
        </p:txBody>
      </p:sp>
      <p:sp>
        <p:nvSpPr>
          <p:cNvPr id="5" name="Rounded Rectangle 4"/>
          <p:cNvSpPr/>
          <p:nvPr/>
        </p:nvSpPr>
        <p:spPr>
          <a:xfrm>
            <a:off x="3498124" y="3563348"/>
            <a:ext cx="5476409" cy="7990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rgbClr val="000000"/>
                </a:solidFill>
              </a:rPr>
              <a:t>1µg/µL LPS</a:t>
            </a:r>
          </a:p>
          <a:p>
            <a:pPr algn="ctr"/>
            <a:r>
              <a:rPr lang="en-US" b="1" dirty="0" smtClean="0">
                <a:solidFill>
                  <a:srgbClr val="000000"/>
                </a:solidFill>
              </a:rPr>
              <a:t>  Add the extracts dilutions (25,50,75,100µg/ml)</a:t>
            </a:r>
            <a:endParaRPr lang="en-US" b="1" dirty="0">
              <a:solidFill>
                <a:srgbClr val="000000"/>
              </a:solidFill>
            </a:endParaRPr>
          </a:p>
        </p:txBody>
      </p:sp>
      <p:sp>
        <p:nvSpPr>
          <p:cNvPr id="11" name="Down Arrow 10"/>
          <p:cNvSpPr/>
          <p:nvPr/>
        </p:nvSpPr>
        <p:spPr>
          <a:xfrm>
            <a:off x="5950913" y="2951018"/>
            <a:ext cx="285416" cy="569671"/>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Down Arrow 11"/>
          <p:cNvSpPr/>
          <p:nvPr/>
        </p:nvSpPr>
        <p:spPr>
          <a:xfrm>
            <a:off x="5950913" y="4377814"/>
            <a:ext cx="285416" cy="39953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Rectangle 13"/>
          <p:cNvSpPr/>
          <p:nvPr/>
        </p:nvSpPr>
        <p:spPr>
          <a:xfrm>
            <a:off x="3840890" y="4886975"/>
            <a:ext cx="5019211"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GB" dirty="0" smtClean="0"/>
              <a:t>           </a:t>
            </a:r>
            <a:r>
              <a:rPr lang="en-GB" b="1" dirty="0" smtClean="0">
                <a:solidFill>
                  <a:schemeClr val="tx1"/>
                </a:solidFill>
              </a:rPr>
              <a:t>Add 100 </a:t>
            </a:r>
            <a:r>
              <a:rPr lang="en-GB" b="1" dirty="0">
                <a:solidFill>
                  <a:schemeClr val="tx1"/>
                </a:solidFill>
              </a:rPr>
              <a:t>µL of the </a:t>
            </a:r>
            <a:r>
              <a:rPr lang="en-GB" b="1" dirty="0" err="1">
                <a:solidFill>
                  <a:schemeClr val="tx1"/>
                </a:solidFill>
              </a:rPr>
              <a:t>Griess</a:t>
            </a:r>
            <a:r>
              <a:rPr lang="en-GB" b="1" dirty="0">
                <a:solidFill>
                  <a:schemeClr val="tx1"/>
                </a:solidFill>
              </a:rPr>
              <a:t> reagent </a:t>
            </a:r>
            <a:endParaRPr lang="en-US" b="1" dirty="0">
              <a:solidFill>
                <a:schemeClr val="tx1"/>
              </a:solidFill>
            </a:endParaRPr>
          </a:p>
        </p:txBody>
      </p:sp>
      <p:sp>
        <p:nvSpPr>
          <p:cNvPr id="15" name="Down Arrow 14"/>
          <p:cNvSpPr/>
          <p:nvPr/>
        </p:nvSpPr>
        <p:spPr>
          <a:xfrm>
            <a:off x="6065080" y="5256307"/>
            <a:ext cx="285416" cy="64735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 name="Rounded Rectangle 15"/>
          <p:cNvSpPr/>
          <p:nvPr/>
        </p:nvSpPr>
        <p:spPr>
          <a:xfrm>
            <a:off x="3929307" y="5903662"/>
            <a:ext cx="4328627" cy="43169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rgbClr val="000000"/>
                </a:solidFill>
              </a:rPr>
              <a:t>Measure the absorbance at 540 nm </a:t>
            </a:r>
            <a:endParaRPr lang="en-US" b="1" dirty="0">
              <a:solidFill>
                <a:srgbClr val="000000"/>
              </a:solidFill>
            </a:endParaRPr>
          </a:p>
        </p:txBody>
      </p:sp>
      <p:sp>
        <p:nvSpPr>
          <p:cNvPr id="18" name="Rectangle 17"/>
          <p:cNvSpPr/>
          <p:nvPr/>
        </p:nvSpPr>
        <p:spPr>
          <a:xfrm rot="10800000" flipV="1">
            <a:off x="6093623" y="3013286"/>
            <a:ext cx="3050377" cy="369332"/>
          </a:xfrm>
          <a:prstGeom prst="rect">
            <a:avLst/>
          </a:prstGeom>
        </p:spPr>
        <p:txBody>
          <a:bodyPr wrap="square">
            <a:spAutoFit/>
          </a:bodyPr>
          <a:lstStyle/>
          <a:p>
            <a:r>
              <a:rPr lang="en-GB" dirty="0" smtClean="0"/>
              <a:t>  </a:t>
            </a:r>
            <a:r>
              <a:rPr lang="en-GB" b="1" dirty="0" smtClean="0">
                <a:solidFill>
                  <a:srgbClr val="000000"/>
                </a:solidFill>
              </a:rPr>
              <a:t>Incubation at 37°C/24h</a:t>
            </a:r>
            <a:endParaRPr lang="en-US" b="1" dirty="0">
              <a:solidFill>
                <a:srgbClr val="000000"/>
              </a:solidFill>
            </a:endParaRPr>
          </a:p>
        </p:txBody>
      </p:sp>
      <p:pic>
        <p:nvPicPr>
          <p:cNvPr id="82945" name="Picture 1" descr="C:\Users\user\Desktop\thése doctorat\pratiques\Espagne\photos des expériences espagne\SAM_0027.JPG"/>
          <p:cNvPicPr>
            <a:picLocks noChangeAspect="1" noChangeArrowheads="1"/>
          </p:cNvPicPr>
          <p:nvPr/>
        </p:nvPicPr>
        <p:blipFill>
          <a:blip r:embed="rId3"/>
          <a:srcRect/>
          <a:stretch>
            <a:fillRect/>
          </a:stretch>
        </p:blipFill>
        <p:spPr bwMode="auto">
          <a:xfrm>
            <a:off x="114359" y="942109"/>
            <a:ext cx="3383765" cy="2255843"/>
          </a:xfrm>
          <a:prstGeom prst="rect">
            <a:avLst/>
          </a:prstGeom>
          <a:noFill/>
        </p:spPr>
      </p:pic>
      <p:sp>
        <p:nvSpPr>
          <p:cNvPr id="17" name="Rectangle 16"/>
          <p:cNvSpPr/>
          <p:nvPr/>
        </p:nvSpPr>
        <p:spPr>
          <a:xfrm>
            <a:off x="114359" y="3304426"/>
            <a:ext cx="3443489" cy="43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solidFill>
                  <a:schemeClr val="tx1"/>
                </a:solidFill>
              </a:rPr>
              <a:t>Microplate</a:t>
            </a:r>
            <a:r>
              <a:rPr lang="fr-FR" b="1" dirty="0" smtClean="0">
                <a:solidFill>
                  <a:schemeClr val="tx1"/>
                </a:solidFill>
              </a:rPr>
              <a:t> of </a:t>
            </a:r>
            <a:r>
              <a:rPr lang="fr-FR" b="1" dirty="0" err="1" smtClean="0">
                <a:solidFill>
                  <a:schemeClr val="tx1"/>
                </a:solidFill>
              </a:rPr>
              <a:t>nitric</a:t>
            </a:r>
            <a:r>
              <a:rPr lang="fr-FR" b="1" dirty="0" smtClean="0">
                <a:solidFill>
                  <a:schemeClr val="tx1"/>
                </a:solidFill>
              </a:rPr>
              <a:t> oxyde </a:t>
            </a:r>
            <a:endParaRPr lang="fr-FR" b="1" dirty="0">
              <a:solidFill>
                <a:schemeClr val="tx1"/>
              </a:solidFill>
            </a:endParaRPr>
          </a:p>
        </p:txBody>
      </p:sp>
      <p:sp>
        <p:nvSpPr>
          <p:cNvPr id="20" name="Title 1"/>
          <p:cNvSpPr txBox="1">
            <a:spLocks/>
          </p:cNvSpPr>
          <p:nvPr/>
        </p:nvSpPr>
        <p:spPr>
          <a:xfrm>
            <a:off x="51683" y="-188507"/>
            <a:ext cx="9133029" cy="1130616"/>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w="11430"/>
                <a:solidFill>
                  <a:srgbClr val="000000"/>
                </a:solidFill>
                <a:uLnTx/>
                <a:uFillTx/>
                <a:latin typeface="+mj-lt"/>
                <a:ea typeface="+mj-ea"/>
                <a:cs typeface="+mj-cs"/>
              </a:rPr>
              <a:t>Nitric oxide production in RAW 264.7 macrophage </a:t>
            </a:r>
            <a:endParaRPr kumimoji="0" lang="en-US" sz="3200" b="1" i="0" u="none" strike="noStrike" kern="1200" cap="none" spc="0" normalizeH="0" baseline="0" noProof="0" dirty="0">
              <a:ln w="11430"/>
              <a:solidFill>
                <a:srgbClr val="000000"/>
              </a:solidFill>
              <a:uLnTx/>
              <a:uFillTx/>
              <a:latin typeface="+mj-lt"/>
              <a:ea typeface="+mj-ea"/>
              <a:cs typeface="+mj-cs"/>
            </a:endParaRPr>
          </a:p>
        </p:txBody>
      </p:sp>
      <p:sp>
        <p:nvSpPr>
          <p:cNvPr id="13" name="Pensées 12"/>
          <p:cNvSpPr/>
          <p:nvPr/>
        </p:nvSpPr>
        <p:spPr>
          <a:xfrm>
            <a:off x="5652655" y="623456"/>
            <a:ext cx="3221396" cy="1343890"/>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rgbClr val="000000"/>
                </a:solidFill>
              </a:rPr>
              <a:t>According to the method of </a:t>
            </a:r>
            <a:r>
              <a:rPr lang="en-US" b="1" dirty="0" smtClean="0">
                <a:solidFill>
                  <a:schemeClr val="accent4">
                    <a:lumMod val="10000"/>
                  </a:schemeClr>
                </a:solidFill>
              </a:rPr>
              <a:t>Aquila et </a:t>
            </a:r>
            <a:r>
              <a:rPr lang="en-US" b="1" i="1" dirty="0" smtClean="0">
                <a:solidFill>
                  <a:schemeClr val="accent4">
                    <a:lumMod val="10000"/>
                  </a:schemeClr>
                </a:solidFill>
              </a:rPr>
              <a:t>al.</a:t>
            </a:r>
            <a:r>
              <a:rPr lang="en-US" b="1" dirty="0" smtClean="0">
                <a:solidFill>
                  <a:schemeClr val="accent4">
                    <a:lumMod val="10000"/>
                  </a:schemeClr>
                </a:solidFill>
              </a:rPr>
              <a:t>, 2009</a:t>
            </a:r>
            <a:endParaRPr lang="fr-FR" b="1" dirty="0" smtClean="0">
              <a:solidFill>
                <a:schemeClr val="accent4">
                  <a:lumMod val="10000"/>
                </a:schemeClr>
              </a:solidFill>
            </a:endParaRPr>
          </a:p>
          <a:p>
            <a:pPr algn="ctr"/>
            <a:endParaRPr lang="fr-FR" dirty="0"/>
          </a:p>
        </p:txBody>
      </p:sp>
    </p:spTree>
    <p:extLst>
      <p:ext uri="{BB962C8B-B14F-4D97-AF65-F5344CB8AC3E}">
        <p14:creationId xmlns:p14="http://schemas.microsoft.com/office/powerpoint/2010/main" val="3346510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7374" y="5959929"/>
            <a:ext cx="8101698" cy="369332"/>
          </a:xfrm>
          <a:prstGeom prst="rect">
            <a:avLst/>
          </a:prstGeom>
        </p:spPr>
        <p:txBody>
          <a:bodyPr wrap="square">
            <a:spAutoFit/>
          </a:bodyPr>
          <a:lstStyle/>
          <a:p>
            <a:r>
              <a:rPr lang="en-US" b="1" dirty="0"/>
              <a:t>Figure </a:t>
            </a:r>
            <a:r>
              <a:rPr lang="en-US" b="1" dirty="0" smtClean="0"/>
              <a:t>4</a:t>
            </a:r>
            <a:r>
              <a:rPr lang="en-US" dirty="0" smtClean="0"/>
              <a:t>: </a:t>
            </a:r>
            <a:r>
              <a:rPr lang="en-US" b="1" dirty="0"/>
              <a:t>Effect of FAB and FAL on </a:t>
            </a:r>
            <a:r>
              <a:rPr lang="en-US" b="1" dirty="0" smtClean="0"/>
              <a:t>NO production in </a:t>
            </a:r>
            <a:r>
              <a:rPr lang="en-US" b="1" dirty="0"/>
              <a:t>LPS-stimulated macrophages</a:t>
            </a:r>
            <a:r>
              <a:rPr lang="en-GB" b="1" dirty="0" smtClean="0">
                <a:effectLst/>
              </a:rPr>
              <a:t> </a:t>
            </a:r>
            <a:endParaRPr lang="en-US" b="1" dirty="0"/>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681" name="Object 1"/>
          <p:cNvGraphicFramePr>
            <a:graphicFrameLocks noChangeAspect="1"/>
          </p:cNvGraphicFramePr>
          <p:nvPr/>
        </p:nvGraphicFramePr>
        <p:xfrm>
          <a:off x="585102" y="512617"/>
          <a:ext cx="8313970" cy="5235039"/>
        </p:xfrm>
        <a:graphic>
          <a:graphicData uri="http://schemas.openxmlformats.org/presentationml/2006/ole">
            <mc:AlternateContent xmlns:mc="http://schemas.openxmlformats.org/markup-compatibility/2006">
              <mc:Choice xmlns:v="urn:schemas-microsoft-com:vml" Requires="v">
                <p:oleObj spid="_x0000_s103427" name="Prism 5" r:id="rId3" imgW="4420800" imgH="3159000" progId="Prism5.Document">
                  <p:embed/>
                </p:oleObj>
              </mc:Choice>
              <mc:Fallback>
                <p:oleObj name="Prism 5" r:id="rId3" imgW="4420800" imgH="3159000" progId="Prism5.Documen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02" y="512617"/>
                        <a:ext cx="8313970" cy="5235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3147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819338" cy="1084438"/>
          </a:xfrm>
        </p:spPr>
        <p:txBody>
          <a:bodyPr>
            <a:normAutofit fontScale="90000"/>
          </a:bodyPr>
          <a:lstStyle/>
          <a:p>
            <a:r>
              <a:rPr lang="en-GB" b="1" dirty="0" smtClean="0"/>
              <a:t/>
            </a:r>
            <a:br>
              <a:rPr lang="en-GB" b="1" dirty="0" smtClean="0"/>
            </a:br>
            <a:endParaRPr lang="en-GB" dirty="0"/>
          </a:p>
        </p:txBody>
      </p:sp>
      <p:sp>
        <p:nvSpPr>
          <p:cNvPr id="12" name="Rounded Rectangle 11"/>
          <p:cNvSpPr/>
          <p:nvPr/>
        </p:nvSpPr>
        <p:spPr>
          <a:xfrm>
            <a:off x="0" y="3368904"/>
            <a:ext cx="5957455" cy="142689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lvl="0" defTabSz="914400" fontAlgn="base">
              <a:spcBef>
                <a:spcPct val="0"/>
              </a:spcBef>
              <a:spcAft>
                <a:spcPct val="0"/>
              </a:spcAft>
            </a:pPr>
            <a:r>
              <a:rPr lang="en-US" b="1" dirty="0" smtClean="0">
                <a:solidFill>
                  <a:schemeClr val="tx1"/>
                </a:solidFill>
                <a:latin typeface="Times New Roman" charset="0"/>
                <a:ea typeface="ÇlÇr ñæí©" charset="0"/>
              </a:rPr>
              <a:t>  Leaf and Bark </a:t>
            </a:r>
          </a:p>
          <a:p>
            <a:pPr lvl="0" defTabSz="914400" fontAlgn="base">
              <a:spcBef>
                <a:spcPct val="0"/>
              </a:spcBef>
              <a:spcAft>
                <a:spcPct val="0"/>
              </a:spcAft>
            </a:pPr>
            <a:r>
              <a:rPr lang="en-US" dirty="0" smtClean="0">
                <a:solidFill>
                  <a:schemeClr val="tx1"/>
                </a:solidFill>
                <a:latin typeface="Times New Roman" charset="0"/>
                <a:ea typeface="ÇlÇr ñæí©" charset="0"/>
              </a:rPr>
              <a:t>-</a:t>
            </a:r>
            <a:r>
              <a:rPr lang="en-US" b="1" dirty="0" smtClean="0">
                <a:solidFill>
                  <a:schemeClr val="tx1"/>
                </a:solidFill>
                <a:latin typeface="Times New Roman" charset="0"/>
                <a:ea typeface="ÇlÇr ñæí©" charset="0"/>
              </a:rPr>
              <a:t>Ethanol/Water                                                                                                                    </a:t>
            </a:r>
          </a:p>
          <a:p>
            <a:pPr lvl="0" defTabSz="914400" fontAlgn="base">
              <a:spcBef>
                <a:spcPct val="0"/>
              </a:spcBef>
              <a:spcAft>
                <a:spcPct val="0"/>
              </a:spcAft>
            </a:pPr>
            <a:r>
              <a:rPr lang="en-US" b="1" dirty="0" smtClean="0">
                <a:solidFill>
                  <a:schemeClr val="tx1"/>
                </a:solidFill>
                <a:latin typeface="Times New Roman" charset="0"/>
                <a:ea typeface="ÇlÇr ñæí©" charset="0"/>
              </a:rPr>
              <a:t>-Ethylene glycol/Water</a:t>
            </a:r>
          </a:p>
          <a:p>
            <a:pPr lvl="0" defTabSz="914400" fontAlgn="base">
              <a:spcBef>
                <a:spcPct val="0"/>
              </a:spcBef>
              <a:spcAft>
                <a:spcPct val="0"/>
              </a:spcAft>
            </a:pPr>
            <a:r>
              <a:rPr lang="en-US" b="1" dirty="0" smtClean="0">
                <a:solidFill>
                  <a:schemeClr val="tx1"/>
                </a:solidFill>
                <a:latin typeface="Times New Roman" charset="0"/>
                <a:ea typeface="ÇlÇr ñæí©" charset="0"/>
              </a:rPr>
              <a:t>-</a:t>
            </a:r>
            <a:r>
              <a:rPr lang="en-US" b="1" dirty="0" err="1" smtClean="0">
                <a:solidFill>
                  <a:schemeClr val="tx1"/>
                </a:solidFill>
                <a:latin typeface="Times New Roman" charset="0"/>
                <a:ea typeface="ÇlÇr ñæí©" charset="0"/>
              </a:rPr>
              <a:t>Transcutol</a:t>
            </a:r>
            <a:r>
              <a:rPr lang="en-US" b="1" dirty="0" smtClean="0">
                <a:solidFill>
                  <a:schemeClr val="tx1"/>
                </a:solidFill>
                <a:latin typeface="Times New Roman" charset="0"/>
                <a:ea typeface="ÇlÇr ñæí©" charset="0"/>
              </a:rPr>
              <a:t>/Water</a:t>
            </a:r>
            <a:endParaRPr lang="en-US" sz="3600" b="1" dirty="0">
              <a:solidFill>
                <a:schemeClr val="tx1"/>
              </a:solidFill>
              <a:latin typeface="Arial" charset="0"/>
              <a:ea typeface="ＭＳ Ｐゴシック" charset="0"/>
            </a:endParaRPr>
          </a:p>
        </p:txBody>
      </p:sp>
      <p:sp>
        <p:nvSpPr>
          <p:cNvPr id="18" name="Rounded Rectangle 17"/>
          <p:cNvSpPr/>
          <p:nvPr/>
        </p:nvSpPr>
        <p:spPr>
          <a:xfrm>
            <a:off x="4350328" y="4795795"/>
            <a:ext cx="3775451" cy="183958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lvl="0" defTabSz="914400" fontAlgn="base">
              <a:spcBef>
                <a:spcPct val="0"/>
              </a:spcBef>
              <a:spcAft>
                <a:spcPct val="0"/>
              </a:spcAft>
            </a:pPr>
            <a:endParaRPr lang="en-US" dirty="0" smtClean="0">
              <a:solidFill>
                <a:schemeClr val="tx1"/>
              </a:solidFill>
              <a:latin typeface="Times New Roman" charset="0"/>
              <a:ea typeface="ÇlÇr ñæí©" charset="0"/>
            </a:endParaRPr>
          </a:p>
          <a:p>
            <a:pPr lvl="0" defTabSz="914400" fontAlgn="base">
              <a:spcBef>
                <a:spcPct val="0"/>
              </a:spcBef>
              <a:spcAft>
                <a:spcPct val="0"/>
              </a:spcAft>
            </a:pPr>
            <a:endParaRPr lang="en-US" dirty="0">
              <a:solidFill>
                <a:schemeClr val="tx1"/>
              </a:solidFill>
              <a:latin typeface="Times New Roman" charset="0"/>
              <a:ea typeface="ÇlÇr ñæí©" charset="0"/>
            </a:endParaRPr>
          </a:p>
          <a:p>
            <a:pPr lvl="0" defTabSz="914400" fontAlgn="base">
              <a:spcBef>
                <a:spcPct val="0"/>
              </a:spcBef>
              <a:spcAft>
                <a:spcPct val="0"/>
              </a:spcAft>
            </a:pPr>
            <a:r>
              <a:rPr lang="en-US" dirty="0" smtClean="0">
                <a:solidFill>
                  <a:schemeClr val="tx1"/>
                </a:solidFill>
                <a:latin typeface="Times New Roman" charset="0"/>
                <a:ea typeface="ÇlÇr ñæí©" charset="0"/>
              </a:rPr>
              <a:t>-</a:t>
            </a:r>
            <a:r>
              <a:rPr lang="en-US" b="1" dirty="0" smtClean="0">
                <a:solidFill>
                  <a:srgbClr val="000000"/>
                </a:solidFill>
                <a:latin typeface="Times New Roman" charset="0"/>
                <a:ea typeface="ÇlÇr ñæí©" charset="0"/>
              </a:rPr>
              <a:t>L  ethosomes</a:t>
            </a:r>
            <a:endParaRPr lang="en-US" b="1" dirty="0">
              <a:solidFill>
                <a:srgbClr val="000000"/>
              </a:solidFill>
              <a:latin typeface="Times New Roman" charset="0"/>
              <a:ea typeface="ÇlÇr ñæí©" charset="0"/>
            </a:endParaRPr>
          </a:p>
          <a:p>
            <a:pPr lvl="0" defTabSz="914400" fontAlgn="base">
              <a:spcBef>
                <a:spcPct val="0"/>
              </a:spcBef>
              <a:spcAft>
                <a:spcPct val="0"/>
              </a:spcAft>
            </a:pPr>
            <a:r>
              <a:rPr lang="en-US" b="1" dirty="0">
                <a:solidFill>
                  <a:srgbClr val="000000"/>
                </a:solidFill>
                <a:latin typeface="Times New Roman" charset="0"/>
                <a:ea typeface="ÇlÇr ñæí©" charset="0"/>
              </a:rPr>
              <a:t>-</a:t>
            </a:r>
            <a:r>
              <a:rPr lang="en-US" b="1" dirty="0" smtClean="0">
                <a:solidFill>
                  <a:srgbClr val="000000"/>
                </a:solidFill>
                <a:latin typeface="Times New Roman" charset="0"/>
                <a:ea typeface="ÇlÇr ñæí©" charset="0"/>
              </a:rPr>
              <a:t>L  </a:t>
            </a:r>
            <a:r>
              <a:rPr lang="en-US" b="1" dirty="0" err="1" smtClean="0">
                <a:solidFill>
                  <a:srgbClr val="000000"/>
                </a:solidFill>
                <a:latin typeface="Times New Roman" charset="0"/>
                <a:ea typeface="ÇlÇr ñæí©" charset="0"/>
              </a:rPr>
              <a:t>Trc</a:t>
            </a:r>
            <a:r>
              <a:rPr lang="en-US" b="1" dirty="0" smtClean="0">
                <a:solidFill>
                  <a:srgbClr val="000000"/>
                </a:solidFill>
                <a:latin typeface="Times New Roman" charset="0"/>
                <a:ea typeface="ÇlÇr ñæí©" charset="0"/>
              </a:rPr>
              <a:t>-PEVs</a:t>
            </a:r>
            <a:endParaRPr lang="en-US" b="1" dirty="0">
              <a:solidFill>
                <a:srgbClr val="000000"/>
              </a:solidFill>
              <a:latin typeface="Times New Roman" charset="0"/>
              <a:ea typeface="ÇlÇr ñæí©" charset="0"/>
            </a:endParaRPr>
          </a:p>
          <a:p>
            <a:pPr lvl="0" fontAlgn="base">
              <a:spcBef>
                <a:spcPct val="0"/>
              </a:spcBef>
              <a:spcAft>
                <a:spcPct val="0"/>
              </a:spcAft>
            </a:pPr>
            <a:r>
              <a:rPr lang="en-US" b="1" dirty="0" smtClean="0">
                <a:solidFill>
                  <a:srgbClr val="000000"/>
                </a:solidFill>
                <a:latin typeface="Times New Roman" charset="0"/>
                <a:ea typeface="ÇlÇr ñæí©" charset="0"/>
              </a:rPr>
              <a:t>-L  EG-PEVs</a:t>
            </a:r>
            <a:endParaRPr lang="en-US" b="1" dirty="0">
              <a:solidFill>
                <a:srgbClr val="000000"/>
              </a:solidFill>
              <a:latin typeface="Times New Roman" charset="0"/>
              <a:ea typeface="ÇlÇr ñæí©" charset="0"/>
            </a:endParaRPr>
          </a:p>
          <a:p>
            <a:pPr lvl="0" defTabSz="914400" fontAlgn="base">
              <a:spcBef>
                <a:spcPct val="0"/>
              </a:spcBef>
              <a:spcAft>
                <a:spcPct val="0"/>
              </a:spcAft>
            </a:pPr>
            <a:endParaRPr lang="en-US" dirty="0">
              <a:solidFill>
                <a:schemeClr val="tx1"/>
              </a:solidFill>
              <a:latin typeface="Times New Roman" charset="0"/>
              <a:ea typeface="ÇlÇr ñæí©" charset="0"/>
            </a:endParaRPr>
          </a:p>
          <a:p>
            <a:pPr lvl="0" defTabSz="914400" fontAlgn="base">
              <a:spcBef>
                <a:spcPct val="0"/>
              </a:spcBef>
              <a:spcAft>
                <a:spcPct val="0"/>
              </a:spcAft>
            </a:pPr>
            <a:endParaRPr lang="en-US" sz="3200" dirty="0">
              <a:solidFill>
                <a:schemeClr val="tx1"/>
              </a:solidFill>
              <a:latin typeface="Arial" charset="0"/>
              <a:ea typeface="ＭＳ Ｐゴシック" charset="0"/>
            </a:endParaRPr>
          </a:p>
        </p:txBody>
      </p:sp>
      <p:sp>
        <p:nvSpPr>
          <p:cNvPr id="4" name="Rectangle 3"/>
          <p:cNvSpPr/>
          <p:nvPr/>
        </p:nvSpPr>
        <p:spPr>
          <a:xfrm>
            <a:off x="0" y="124189"/>
            <a:ext cx="8819337" cy="861774"/>
          </a:xfrm>
          <a:prstGeom prst="rect">
            <a:avLst/>
          </a:prstGeom>
        </p:spPr>
        <p:txBody>
          <a:bodyPr wrap="square">
            <a:spAutoFit/>
          </a:bodyPr>
          <a:lstStyle/>
          <a:p>
            <a:pPr algn="ctr"/>
            <a:r>
              <a:rPr lang="en-GB" sz="3200" b="1" dirty="0"/>
              <a:t>Vesicle </a:t>
            </a:r>
            <a:r>
              <a:rPr lang="en-GB" sz="3200" b="1" dirty="0" smtClean="0"/>
              <a:t>preparation</a:t>
            </a:r>
            <a:r>
              <a:rPr lang="en-GB" sz="3200" b="1" dirty="0"/>
              <a:t/>
            </a:r>
            <a:br>
              <a:rPr lang="en-GB" sz="3200" b="1" dirty="0"/>
            </a:br>
            <a:r>
              <a:rPr lang="en-GB" b="1" dirty="0"/>
              <a:t> </a:t>
            </a:r>
            <a:endParaRPr lang="en-US" b="1" dirty="0"/>
          </a:p>
        </p:txBody>
      </p:sp>
      <p:sp>
        <p:nvSpPr>
          <p:cNvPr id="3" name="Plus 2"/>
          <p:cNvSpPr/>
          <p:nvPr/>
        </p:nvSpPr>
        <p:spPr>
          <a:xfrm>
            <a:off x="2350700" y="3640013"/>
            <a:ext cx="542289" cy="442337"/>
          </a:xfrm>
          <a:prstGeom prst="math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ln w="17780" cmpd="sng">
                <a:solidFill>
                  <a:srgbClr val="FFFFFF"/>
                </a:solidFill>
                <a:prstDash val="solid"/>
                <a:miter lim="800000"/>
              </a:ln>
              <a:solidFill>
                <a:schemeClr val="tx1"/>
              </a:solidFill>
              <a:effectLst>
                <a:outerShdw blurRad="50800" algn="tl" rotWithShape="0">
                  <a:srgbClr val="000000"/>
                </a:outerShdw>
              </a:effectLst>
            </a:endParaRPr>
          </a:p>
        </p:txBody>
      </p:sp>
      <p:sp>
        <p:nvSpPr>
          <p:cNvPr id="5" name="Rectangle 4"/>
          <p:cNvSpPr/>
          <p:nvPr/>
        </p:nvSpPr>
        <p:spPr>
          <a:xfrm>
            <a:off x="2892990" y="3713018"/>
            <a:ext cx="3064465" cy="369332"/>
          </a:xfrm>
          <a:prstGeom prst="rect">
            <a:avLst/>
          </a:prstGeom>
        </p:spPr>
        <p:txBody>
          <a:bodyPr wrap="square">
            <a:spAutoFit/>
          </a:bodyPr>
          <a:lstStyle/>
          <a:p>
            <a:pPr algn="ctr"/>
            <a:r>
              <a:rPr lang="fr-FR" b="1" dirty="0"/>
              <a:t>60 mg/</a:t>
            </a:r>
            <a:r>
              <a:rPr lang="fr-FR" b="1" dirty="0" err="1"/>
              <a:t>mL</a:t>
            </a:r>
            <a:r>
              <a:rPr lang="fr-FR" b="1" dirty="0"/>
              <a:t> Phospholipon®50</a:t>
            </a:r>
            <a:endParaRPr lang="en-GB" b="1" dirty="0"/>
          </a:p>
        </p:txBody>
      </p:sp>
      <p:sp>
        <p:nvSpPr>
          <p:cNvPr id="6" name="Rectangle 5"/>
          <p:cNvSpPr/>
          <p:nvPr/>
        </p:nvSpPr>
        <p:spPr>
          <a:xfrm>
            <a:off x="6395448" y="5172282"/>
            <a:ext cx="1730331" cy="923330"/>
          </a:xfrm>
          <a:prstGeom prst="rect">
            <a:avLst/>
          </a:prstGeom>
        </p:spPr>
        <p:txBody>
          <a:bodyPr wrap="square">
            <a:spAutoFit/>
          </a:bodyPr>
          <a:lstStyle/>
          <a:p>
            <a:pPr lvl="0" defTabSz="914400" fontAlgn="base">
              <a:spcBef>
                <a:spcPct val="0"/>
              </a:spcBef>
              <a:spcAft>
                <a:spcPct val="0"/>
              </a:spcAft>
            </a:pPr>
            <a:r>
              <a:rPr lang="en-US" dirty="0" smtClean="0">
                <a:latin typeface="Times New Roman" charset="0"/>
                <a:ea typeface="ÇlÇr ñæí©" charset="0"/>
              </a:rPr>
              <a:t>-</a:t>
            </a:r>
            <a:r>
              <a:rPr lang="en-US" b="1" dirty="0" smtClean="0">
                <a:latin typeface="Times New Roman" charset="0"/>
                <a:ea typeface="ÇlÇr ñæí©" charset="0"/>
              </a:rPr>
              <a:t>B ethosomes</a:t>
            </a:r>
            <a:r>
              <a:rPr lang="en-US" b="1" dirty="0">
                <a:latin typeface="Times New Roman" charset="0"/>
                <a:ea typeface="ÇlÇr ñæí©" charset="0"/>
              </a:rPr>
              <a:t>, </a:t>
            </a:r>
          </a:p>
          <a:p>
            <a:pPr lvl="0" defTabSz="914400" fontAlgn="base">
              <a:spcBef>
                <a:spcPct val="0"/>
              </a:spcBef>
              <a:spcAft>
                <a:spcPct val="0"/>
              </a:spcAft>
            </a:pPr>
            <a:r>
              <a:rPr lang="en-GB" b="1" dirty="0">
                <a:latin typeface="Times New Roman" charset="0"/>
                <a:ea typeface="ÇlÇr ñæí©" charset="0"/>
              </a:rPr>
              <a:t>-</a:t>
            </a:r>
            <a:r>
              <a:rPr lang="en-GB" b="1" dirty="0" smtClean="0">
                <a:latin typeface="Times New Roman" charset="0"/>
                <a:ea typeface="ÇlÇr ñæí©" charset="0"/>
              </a:rPr>
              <a:t>B </a:t>
            </a:r>
            <a:r>
              <a:rPr lang="en-GB" b="1" dirty="0" err="1" smtClean="0">
                <a:latin typeface="Times New Roman" charset="0"/>
                <a:ea typeface="ÇlÇr ñæí©" charset="0"/>
              </a:rPr>
              <a:t>Trc</a:t>
            </a:r>
            <a:r>
              <a:rPr lang="en-GB" b="1" dirty="0" smtClean="0">
                <a:latin typeface="Times New Roman" charset="0"/>
                <a:ea typeface="ÇlÇr ñæí©" charset="0"/>
              </a:rPr>
              <a:t>-PEVs</a:t>
            </a:r>
            <a:endParaRPr lang="en-GB" b="1" dirty="0">
              <a:latin typeface="Times New Roman" charset="0"/>
              <a:ea typeface="ÇlÇr ñæí©" charset="0"/>
            </a:endParaRPr>
          </a:p>
          <a:p>
            <a:pPr lvl="0" defTabSz="914400" fontAlgn="base">
              <a:spcBef>
                <a:spcPct val="0"/>
              </a:spcBef>
              <a:spcAft>
                <a:spcPct val="0"/>
              </a:spcAft>
            </a:pPr>
            <a:r>
              <a:rPr lang="en-GB" b="1" dirty="0">
                <a:latin typeface="Times New Roman" charset="0"/>
                <a:ea typeface="ÇlÇr ñæí©" charset="0"/>
              </a:rPr>
              <a:t>-</a:t>
            </a:r>
            <a:r>
              <a:rPr lang="en-US" b="1" dirty="0" smtClean="0">
                <a:latin typeface="Times New Roman" charset="0"/>
                <a:ea typeface="ÇlÇr ñæí©" charset="0"/>
              </a:rPr>
              <a:t>B </a:t>
            </a:r>
            <a:r>
              <a:rPr lang="en-US" b="1" dirty="0">
                <a:latin typeface="Times New Roman" charset="0"/>
                <a:ea typeface="ÇlÇr ñæí©" charset="0"/>
              </a:rPr>
              <a:t>EG-PEVs</a:t>
            </a:r>
            <a:endParaRPr lang="en-US" sz="3200" b="1" dirty="0">
              <a:latin typeface="Arial" charset="0"/>
              <a:ea typeface="ＭＳ Ｐゴシック" charset="0"/>
            </a:endParaRPr>
          </a:p>
        </p:txBody>
      </p:sp>
      <p:sp>
        <p:nvSpPr>
          <p:cNvPr id="11" name="Pensées 10"/>
          <p:cNvSpPr/>
          <p:nvPr/>
        </p:nvSpPr>
        <p:spPr>
          <a:xfrm>
            <a:off x="3726874" y="596876"/>
            <a:ext cx="5092464" cy="2579262"/>
          </a:xfrm>
          <a:prstGeom prst="cloudCallou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en-US" dirty="0" smtClean="0"/>
              <a:t> </a:t>
            </a:r>
            <a:r>
              <a:rPr lang="en-US" b="1" dirty="0" smtClean="0">
                <a:solidFill>
                  <a:srgbClr val="000000"/>
                </a:solidFill>
              </a:rPr>
              <a:t>leaf and bark  of </a:t>
            </a:r>
            <a:r>
              <a:rPr lang="en-US" b="1" i="1" dirty="0" smtClean="0">
                <a:solidFill>
                  <a:srgbClr val="000000"/>
                </a:solidFill>
              </a:rPr>
              <a:t>F. angustifolia</a:t>
            </a:r>
            <a:r>
              <a:rPr lang="en-US" b="1" dirty="0" smtClean="0">
                <a:solidFill>
                  <a:srgbClr val="000000"/>
                </a:solidFill>
              </a:rPr>
              <a:t> were incorporated in ethosomes and PEVs containing a high amount of water </a:t>
            </a:r>
            <a:r>
              <a:rPr lang="en-US" b="1" dirty="0" err="1" smtClean="0">
                <a:solidFill>
                  <a:srgbClr val="000000"/>
                </a:solidFill>
              </a:rPr>
              <a:t>cosolvent</a:t>
            </a:r>
            <a:r>
              <a:rPr lang="en-US" b="1" dirty="0" smtClean="0">
                <a:solidFill>
                  <a:srgbClr val="000000"/>
                </a:solidFill>
              </a:rPr>
              <a:t> (50%,v/v)</a:t>
            </a:r>
            <a:endParaRPr lang="fr-FR" b="1" dirty="0">
              <a:solidFill>
                <a:srgbClr val="000000"/>
              </a:solidFill>
            </a:endParaRPr>
          </a:p>
        </p:txBody>
      </p:sp>
      <p:sp>
        <p:nvSpPr>
          <p:cNvPr id="13" name="Flèche en arc 12"/>
          <p:cNvSpPr/>
          <p:nvPr/>
        </p:nvSpPr>
        <p:spPr>
          <a:xfrm rot="2151199">
            <a:off x="5636912" y="3619712"/>
            <a:ext cx="2022763" cy="1570661"/>
          </a:xfrm>
          <a:prstGeom prst="circular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86511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36" y="74777"/>
            <a:ext cx="8042276" cy="68487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3200" b="1" dirty="0">
                <a:ln w="11430"/>
                <a:solidFill>
                  <a:srgbClr val="000000"/>
                </a:solidFill>
              </a:rPr>
              <a:t>TPA-induced skin inflammation </a:t>
            </a:r>
            <a:r>
              <a:rPr lang="en-GB" sz="3200" b="1" dirty="0" smtClean="0">
                <a:ln w="11430"/>
                <a:solidFill>
                  <a:srgbClr val="000000"/>
                </a:solidFill>
              </a:rPr>
              <a:t>assay</a:t>
            </a:r>
            <a:endParaRPr lang="en-US" sz="3200" b="1" dirty="0">
              <a:ln w="11430"/>
              <a:solidFill>
                <a:srgbClr val="000000"/>
              </a:solidFill>
            </a:endParaRPr>
          </a:p>
        </p:txBody>
      </p:sp>
      <p:sp>
        <p:nvSpPr>
          <p:cNvPr id="4" name="Rectangle 3"/>
          <p:cNvSpPr/>
          <p:nvPr/>
        </p:nvSpPr>
        <p:spPr>
          <a:xfrm>
            <a:off x="281356" y="5514512"/>
            <a:ext cx="8209756" cy="923330"/>
          </a:xfrm>
          <a:prstGeom prst="rect">
            <a:avLst/>
          </a:prstGeom>
        </p:spPr>
        <p:txBody>
          <a:bodyPr wrap="square">
            <a:spAutoFit/>
          </a:bodyPr>
          <a:lstStyle/>
          <a:p>
            <a:pPr marL="285750" indent="-285750">
              <a:buFont typeface="Wingdings" charset="2"/>
              <a:buChar char="Ø"/>
            </a:pPr>
            <a:r>
              <a:rPr lang="en-GB" dirty="0" smtClean="0"/>
              <a:t>The </a:t>
            </a:r>
            <a:r>
              <a:rPr lang="en-GB" dirty="0"/>
              <a:t>treated dorsal skin area of mice </a:t>
            </a:r>
            <a:r>
              <a:rPr lang="en-GB" dirty="0" smtClean="0"/>
              <a:t>, </a:t>
            </a:r>
            <a:r>
              <a:rPr lang="en-GB" dirty="0"/>
              <a:t>weighed to assess any increase indicative of oedema formation.</a:t>
            </a:r>
          </a:p>
          <a:p>
            <a:r>
              <a:rPr lang="en-GB" dirty="0"/>
              <a:t> </a:t>
            </a:r>
          </a:p>
        </p:txBody>
      </p:sp>
      <p:sp>
        <p:nvSpPr>
          <p:cNvPr id="5" name="Rectangle 4"/>
          <p:cNvSpPr/>
          <p:nvPr/>
        </p:nvSpPr>
        <p:spPr>
          <a:xfrm>
            <a:off x="281356" y="895812"/>
            <a:ext cx="7810174" cy="369332"/>
          </a:xfrm>
          <a:prstGeom prst="rect">
            <a:avLst/>
          </a:prstGeom>
        </p:spPr>
        <p:txBody>
          <a:bodyPr wrap="square">
            <a:spAutoFit/>
          </a:bodyPr>
          <a:lstStyle/>
          <a:p>
            <a:pPr marL="285750" indent="-285750">
              <a:buFont typeface="Wingdings" charset="2"/>
              <a:buChar char="Ø"/>
            </a:pPr>
            <a:r>
              <a:rPr lang="en-GB" dirty="0" smtClean="0"/>
              <a:t> Shave the </a:t>
            </a:r>
            <a:r>
              <a:rPr lang="en-GB" dirty="0"/>
              <a:t>back skin of mice </a:t>
            </a:r>
            <a:r>
              <a:rPr lang="en-GB" dirty="0" smtClean="0"/>
              <a:t> one  </a:t>
            </a:r>
            <a:r>
              <a:rPr lang="en-GB" dirty="0"/>
              <a:t>day before the experiment.</a:t>
            </a:r>
          </a:p>
        </p:txBody>
      </p:sp>
      <p:sp>
        <p:nvSpPr>
          <p:cNvPr id="6" name="AutoShape 1"/>
          <p:cNvSpPr>
            <a:spLocks noChangeArrowheads="1"/>
          </p:cNvSpPr>
          <p:nvPr/>
        </p:nvSpPr>
        <p:spPr bwMode="auto">
          <a:xfrm>
            <a:off x="3528132" y="1297611"/>
            <a:ext cx="346172" cy="728137"/>
          </a:xfrm>
          <a:prstGeom prst="downArrow">
            <a:avLst>
              <a:gd name="adj1" fmla="val 50000"/>
              <a:gd name="adj2" fmla="val 160156"/>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blurRad="63500" dist="29783" dir="3885598" algn="ctr" rotWithShape="0">
              <a:srgbClr val="7F7F7F">
                <a:alpha val="74998"/>
              </a:srgbClr>
            </a:outerShdw>
          </a:effectLst>
        </p:spPr>
        <p:txBody>
          <a:bodyPr vert="eaVert" wrap="square" lIns="91440" tIns="45720" rIns="91440" bIns="45720" numCol="1" anchor="t" anchorCtr="0" compatLnSpc="1">
            <a:prstTxWarp prst="textNoShape">
              <a:avLst/>
            </a:prstTxWarp>
          </a:bodyPr>
          <a:lstStyle/>
          <a:p>
            <a:endParaRPr lang="en-US"/>
          </a:p>
        </p:txBody>
      </p:sp>
      <p:sp>
        <p:nvSpPr>
          <p:cNvPr id="7" name="Rectangle 6"/>
          <p:cNvSpPr/>
          <p:nvPr/>
        </p:nvSpPr>
        <p:spPr>
          <a:xfrm>
            <a:off x="140677" y="2106712"/>
            <a:ext cx="8862646" cy="369332"/>
          </a:xfrm>
          <a:prstGeom prst="rect">
            <a:avLst/>
          </a:prstGeom>
        </p:spPr>
        <p:txBody>
          <a:bodyPr wrap="square">
            <a:spAutoFit/>
          </a:bodyPr>
          <a:lstStyle/>
          <a:p>
            <a:pPr marL="285750" indent="-285750">
              <a:buFont typeface="Wingdings" charset="2"/>
              <a:buChar char="Ø"/>
            </a:pPr>
            <a:r>
              <a:rPr lang="en-GB" dirty="0" smtClean="0"/>
              <a:t> Apply TPA to </a:t>
            </a:r>
            <a:r>
              <a:rPr lang="en-GB" dirty="0"/>
              <a:t>the shaved dorsal area to induce cutaneous inflammation (day 1</a:t>
            </a:r>
            <a:r>
              <a:rPr lang="en-GB" dirty="0" smtClean="0"/>
              <a:t>)</a:t>
            </a:r>
            <a:endParaRPr lang="en-GB" dirty="0"/>
          </a:p>
        </p:txBody>
      </p:sp>
      <p:sp>
        <p:nvSpPr>
          <p:cNvPr id="8" name="AutoShape 1"/>
          <p:cNvSpPr>
            <a:spLocks noChangeArrowheads="1"/>
          </p:cNvSpPr>
          <p:nvPr/>
        </p:nvSpPr>
        <p:spPr bwMode="auto">
          <a:xfrm>
            <a:off x="3528132" y="2517662"/>
            <a:ext cx="346172" cy="1139655"/>
          </a:xfrm>
          <a:prstGeom prst="downArrow">
            <a:avLst>
              <a:gd name="adj1" fmla="val 50000"/>
              <a:gd name="adj2" fmla="val 160156"/>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blurRad="63500" dist="29783" dir="3885598" algn="ctr" rotWithShape="0">
              <a:srgbClr val="7F7F7F">
                <a:alpha val="74998"/>
              </a:srgbClr>
            </a:outerShdw>
          </a:effectLst>
        </p:spPr>
        <p:txBody>
          <a:bodyPr vert="eaVert" wrap="square" lIns="91440" tIns="45720" rIns="91440" bIns="45720" numCol="1" anchor="t" anchorCtr="0" compatLnSpc="1">
            <a:prstTxWarp prst="textNoShape">
              <a:avLst/>
            </a:prstTxWarp>
          </a:bodyPr>
          <a:lstStyle/>
          <a:p>
            <a:endParaRPr lang="en-US"/>
          </a:p>
        </p:txBody>
      </p:sp>
      <p:sp>
        <p:nvSpPr>
          <p:cNvPr id="9" name="Rectangle 8"/>
          <p:cNvSpPr/>
          <p:nvPr/>
        </p:nvSpPr>
        <p:spPr>
          <a:xfrm>
            <a:off x="281354" y="3760504"/>
            <a:ext cx="8862646" cy="923330"/>
          </a:xfrm>
          <a:prstGeom prst="rect">
            <a:avLst/>
          </a:prstGeom>
        </p:spPr>
        <p:txBody>
          <a:bodyPr wrap="square">
            <a:spAutoFit/>
          </a:bodyPr>
          <a:lstStyle/>
          <a:p>
            <a:pPr marL="285750" indent="-285750">
              <a:buFont typeface="Wingdings" charset="2"/>
              <a:buChar char="Ø"/>
            </a:pPr>
            <a:r>
              <a:rPr lang="en-GB" dirty="0"/>
              <a:t>The leaf and bark extract solution or </a:t>
            </a:r>
            <a:r>
              <a:rPr lang="en-GB" dirty="0" smtClean="0"/>
              <a:t>vesicles charged with extracts (</a:t>
            </a:r>
            <a:r>
              <a:rPr lang="en-US" dirty="0" err="1"/>
              <a:t>ethosomes</a:t>
            </a:r>
            <a:r>
              <a:rPr lang="en-US" dirty="0"/>
              <a:t>, </a:t>
            </a:r>
            <a:r>
              <a:rPr lang="en-US" dirty="0" err="1"/>
              <a:t>Trc</a:t>
            </a:r>
            <a:r>
              <a:rPr lang="en-US" dirty="0"/>
              <a:t>-PEVs and EG-PEVs) </a:t>
            </a:r>
            <a:r>
              <a:rPr lang="en-GB" dirty="0"/>
              <a:t>were topically smeared over the same dorsal site 3 and 6 h after TPA application. </a:t>
            </a:r>
          </a:p>
        </p:txBody>
      </p:sp>
      <p:sp>
        <p:nvSpPr>
          <p:cNvPr id="10" name="AutoShape 1"/>
          <p:cNvSpPr>
            <a:spLocks noChangeArrowheads="1"/>
          </p:cNvSpPr>
          <p:nvPr/>
        </p:nvSpPr>
        <p:spPr bwMode="auto">
          <a:xfrm>
            <a:off x="3535056" y="4726641"/>
            <a:ext cx="346172" cy="787871"/>
          </a:xfrm>
          <a:prstGeom prst="downArrow">
            <a:avLst>
              <a:gd name="adj1" fmla="val 50000"/>
              <a:gd name="adj2" fmla="val 160156"/>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blurRad="63500" dist="29783" dir="3885598" algn="ctr" rotWithShape="0">
              <a:srgbClr val="7F7F7F">
                <a:alpha val="74998"/>
              </a:srgbClr>
            </a:outerShdw>
          </a:effectLst>
        </p:spPr>
        <p:txBody>
          <a:bodyPr vert="eaVert" wrap="square" lIns="91440" tIns="45720" rIns="91440" bIns="45720" numCol="1" anchor="t" anchorCtr="0" compatLnSpc="1">
            <a:prstTxWarp prst="textNoShape">
              <a:avLst/>
            </a:prstTxWarp>
          </a:bodyPr>
          <a:lstStyle/>
          <a:p>
            <a:endParaRPr lang="en-US"/>
          </a:p>
        </p:txBody>
      </p:sp>
      <p:sp>
        <p:nvSpPr>
          <p:cNvPr id="11" name="Rectangle 10"/>
          <p:cNvSpPr/>
          <p:nvPr/>
        </p:nvSpPr>
        <p:spPr>
          <a:xfrm>
            <a:off x="3881228" y="4817544"/>
            <a:ext cx="3968715" cy="369332"/>
          </a:xfrm>
          <a:prstGeom prst="rect">
            <a:avLst/>
          </a:prstGeom>
        </p:spPr>
        <p:txBody>
          <a:bodyPr wrap="none">
            <a:spAutoFit/>
          </a:bodyPr>
          <a:lstStyle/>
          <a:p>
            <a:r>
              <a:rPr lang="en-GB" dirty="0" smtClean="0"/>
              <a:t>repeat this procedure on days </a:t>
            </a:r>
            <a:r>
              <a:rPr lang="en-GB" dirty="0"/>
              <a:t>2 and 3. </a:t>
            </a:r>
            <a:endParaRPr lang="en-US" dirty="0"/>
          </a:p>
        </p:txBody>
      </p:sp>
      <p:pic>
        <p:nvPicPr>
          <p:cNvPr id="7169" name="Picture 1" descr="C:\Users\user\Desktop\thése doctorat\pratiques\Italie\photo italie pratique\photo souris TPA 72H italie\pratique 2\SAM_0531.JPG"/>
          <p:cNvPicPr>
            <a:picLocks noChangeAspect="1" noChangeArrowheads="1"/>
          </p:cNvPicPr>
          <p:nvPr/>
        </p:nvPicPr>
        <p:blipFill>
          <a:blip r:embed="rId2"/>
          <a:srcRect/>
          <a:stretch>
            <a:fillRect/>
          </a:stretch>
        </p:blipFill>
        <p:spPr bwMode="auto">
          <a:xfrm>
            <a:off x="6896503" y="2476044"/>
            <a:ext cx="1708287" cy="1181273"/>
          </a:xfrm>
          <a:prstGeom prst="rect">
            <a:avLst/>
          </a:prstGeom>
          <a:noFill/>
        </p:spPr>
      </p:pic>
      <p:sp>
        <p:nvSpPr>
          <p:cNvPr id="12" name="Pensées 11"/>
          <p:cNvSpPr/>
          <p:nvPr/>
        </p:nvSpPr>
        <p:spPr>
          <a:xfrm>
            <a:off x="6441888" y="581300"/>
            <a:ext cx="2561435" cy="1367688"/>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smtClean="0">
              <a:solidFill>
                <a:srgbClr val="000000"/>
              </a:solidFill>
            </a:endParaRPr>
          </a:p>
          <a:p>
            <a:pPr algn="ctr"/>
            <a:r>
              <a:rPr lang="en-US" b="1" dirty="0" smtClean="0">
                <a:solidFill>
                  <a:srgbClr val="000000"/>
                </a:solidFill>
              </a:rPr>
              <a:t>According to the method of </a:t>
            </a:r>
            <a:r>
              <a:rPr lang="en-US" b="1" dirty="0" smtClean="0">
                <a:solidFill>
                  <a:schemeClr val="accent4">
                    <a:lumMod val="10000"/>
                  </a:schemeClr>
                </a:solidFill>
              </a:rPr>
              <a:t>Stanley et </a:t>
            </a:r>
            <a:r>
              <a:rPr lang="en-US" b="1" i="1" dirty="0" smtClean="0">
                <a:solidFill>
                  <a:schemeClr val="accent4">
                    <a:lumMod val="10000"/>
                  </a:schemeClr>
                </a:solidFill>
              </a:rPr>
              <a:t>al.</a:t>
            </a:r>
            <a:r>
              <a:rPr lang="en-US" b="1" dirty="0" smtClean="0">
                <a:solidFill>
                  <a:schemeClr val="accent4">
                    <a:lumMod val="10000"/>
                  </a:schemeClr>
                </a:solidFill>
              </a:rPr>
              <a:t>, 1991</a:t>
            </a:r>
            <a:endParaRPr lang="fr-FR" b="1" dirty="0" smtClean="0">
              <a:solidFill>
                <a:schemeClr val="accent4">
                  <a:lumMod val="10000"/>
                </a:schemeClr>
              </a:solidFill>
            </a:endParaRPr>
          </a:p>
          <a:p>
            <a:pPr algn="ctr"/>
            <a:endParaRPr lang="fr-FR" dirty="0"/>
          </a:p>
        </p:txBody>
      </p:sp>
    </p:spTree>
    <p:extLst>
      <p:ext uri="{BB962C8B-B14F-4D97-AF65-F5344CB8AC3E}">
        <p14:creationId xmlns:p14="http://schemas.microsoft.com/office/powerpoint/2010/main" val="3142304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9552" y="5139159"/>
            <a:ext cx="7854696" cy="996605"/>
          </a:xfrm>
        </p:spPr>
        <p:txBody>
          <a:bodyPr>
            <a:normAutofit/>
          </a:bodyPr>
          <a:lstStyle/>
          <a:p>
            <a:pPr algn="l"/>
            <a:r>
              <a:rPr lang="fr-FR" sz="1800" b="1" dirty="0" smtClean="0">
                <a:solidFill>
                  <a:schemeClr val="tx1"/>
                </a:solidFill>
              </a:rPr>
              <a:t>Figure 5: </a:t>
            </a:r>
            <a:r>
              <a:rPr lang="en-US" sz="1800" b="1" dirty="0" smtClean="0">
                <a:solidFill>
                  <a:schemeClr val="tx1"/>
                </a:solidFill>
              </a:rPr>
              <a:t>Mouse oedema obtained after TPA treatment followed by application of  leaf and bark extract solutions, ethosomes and PEVs. </a:t>
            </a:r>
            <a:r>
              <a:rPr lang="fr-FR" sz="1800" b="1" dirty="0" smtClean="0">
                <a:solidFill>
                  <a:schemeClr val="accent4">
                    <a:lumMod val="10000"/>
                  </a:schemeClr>
                </a:solidFill>
              </a:rPr>
              <a:t>*</a:t>
            </a:r>
            <a:r>
              <a:rPr lang="fr-FR" sz="1800" b="1" i="1" dirty="0" smtClean="0">
                <a:solidFill>
                  <a:schemeClr val="tx1"/>
                </a:solidFill>
              </a:rPr>
              <a:t>P&lt;</a:t>
            </a:r>
            <a:r>
              <a:rPr lang="en-US" sz="1800" b="1" dirty="0" smtClean="0">
                <a:solidFill>
                  <a:schemeClr val="tx1"/>
                </a:solidFill>
              </a:rPr>
              <a:t>0.05 and **</a:t>
            </a:r>
            <a:r>
              <a:rPr lang="en-US" sz="1800" b="1" i="1" dirty="0" smtClean="0">
                <a:solidFill>
                  <a:schemeClr val="tx1"/>
                </a:solidFill>
              </a:rPr>
              <a:t>P&lt;0.01. *** P&lt;0.001 by </a:t>
            </a:r>
            <a:r>
              <a:rPr lang="en-US" sz="1800" b="1" i="1" dirty="0" err="1" smtClean="0">
                <a:solidFill>
                  <a:schemeClr val="tx1"/>
                </a:solidFill>
              </a:rPr>
              <a:t>Dunnett’s</a:t>
            </a:r>
            <a:r>
              <a:rPr lang="en-US" sz="1800" b="1" i="1" dirty="0" smtClean="0">
                <a:solidFill>
                  <a:schemeClr val="tx1"/>
                </a:solidFill>
              </a:rPr>
              <a:t> multiple comparison test.</a:t>
            </a:r>
            <a:endParaRPr lang="fr-FR" sz="1800" b="1" dirty="0">
              <a:solidFill>
                <a:schemeClr val="tx1"/>
              </a:solidFill>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5361" name="Object 1"/>
          <p:cNvGraphicFramePr>
            <a:graphicFrameLocks noChangeAspect="1"/>
          </p:cNvGraphicFramePr>
          <p:nvPr/>
        </p:nvGraphicFramePr>
        <p:xfrm>
          <a:off x="833438" y="249238"/>
          <a:ext cx="7362825" cy="4448175"/>
        </p:xfrm>
        <a:graphic>
          <a:graphicData uri="http://schemas.openxmlformats.org/presentationml/2006/ole">
            <mc:AlternateContent xmlns:mc="http://schemas.openxmlformats.org/markup-compatibility/2006">
              <mc:Choice xmlns:v="urn:schemas-microsoft-com:vml" Requires="v">
                <p:oleObj spid="_x0000_s104451" name="Prism 5" r:id="rId3" imgW="4663440" imgH="3639600" progId="Prism5.Document">
                  <p:embed/>
                </p:oleObj>
              </mc:Choice>
              <mc:Fallback>
                <p:oleObj name="Prism 5" r:id="rId3" imgW="4663440" imgH="3639600" progId="Prism5.Documen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249238"/>
                        <a:ext cx="7362825" cy="444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OMICS International Conferences</a:t>
            </a:r>
            <a:endParaRPr lang="en-US"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2173567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6258" name="Picture 2"/>
          <p:cNvPicPr>
            <a:picLocks noChangeAspect="1" noChangeArrowheads="1"/>
          </p:cNvPicPr>
          <p:nvPr/>
        </p:nvPicPr>
        <p:blipFill>
          <a:blip r:embed="rId2"/>
          <a:srcRect/>
          <a:stretch>
            <a:fillRect/>
          </a:stretch>
        </p:blipFill>
        <p:spPr bwMode="auto">
          <a:xfrm>
            <a:off x="42" y="29"/>
            <a:ext cx="9246197" cy="5004000"/>
          </a:xfrm>
          <a:prstGeom prst="rect">
            <a:avLst/>
          </a:prstGeom>
          <a:noFill/>
          <a:ln w="9525">
            <a:noFill/>
            <a:miter lim="800000"/>
            <a:headEnd/>
            <a:tailEnd/>
          </a:ln>
        </p:spPr>
      </p:pic>
      <p:sp>
        <p:nvSpPr>
          <p:cNvPr id="5" name="Rectangle 4"/>
          <p:cNvSpPr/>
          <p:nvPr/>
        </p:nvSpPr>
        <p:spPr>
          <a:xfrm>
            <a:off x="457199" y="5557838"/>
            <a:ext cx="8429625" cy="757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Figure 6: Photographs of dorsal skin of mice treated with TPA to induce inflammation, and treated with TPA followed by the administration of leaf and bark extract solutions,</a:t>
            </a:r>
          </a:p>
          <a:p>
            <a:r>
              <a:rPr lang="fr-FR" b="1" dirty="0" smtClean="0">
                <a:solidFill>
                  <a:schemeClr val="tx1"/>
                </a:solidFill>
              </a:rPr>
              <a:t>ethosomes and </a:t>
            </a:r>
            <a:r>
              <a:rPr lang="fr-FR" b="1" dirty="0" err="1" smtClean="0">
                <a:solidFill>
                  <a:schemeClr val="tx1"/>
                </a:solidFill>
              </a:rPr>
              <a:t>PEVs</a:t>
            </a:r>
            <a:r>
              <a:rPr lang="fr-FR" b="1" dirty="0" smtClean="0">
                <a:solidFill>
                  <a:schemeClr val="tx1"/>
                </a:solidFill>
              </a:rPr>
              <a:t> (</a:t>
            </a:r>
            <a:r>
              <a:rPr lang="fr-FR" b="1" dirty="0" err="1" smtClean="0">
                <a:solidFill>
                  <a:schemeClr val="tx1"/>
                </a:solidFill>
              </a:rPr>
              <a:t>Moulaoui</a:t>
            </a:r>
            <a:r>
              <a:rPr lang="fr-FR" b="1" dirty="0" smtClean="0">
                <a:solidFill>
                  <a:schemeClr val="tx1"/>
                </a:solidFill>
              </a:rPr>
              <a:t> et al.,  </a:t>
            </a:r>
            <a:r>
              <a:rPr lang="fr-FR" b="1" dirty="0" err="1" smtClean="0">
                <a:solidFill>
                  <a:schemeClr val="tx1"/>
                </a:solidFill>
              </a:rPr>
              <a:t>Eur</a:t>
            </a:r>
            <a:r>
              <a:rPr lang="fr-FR" b="1" dirty="0" smtClean="0">
                <a:solidFill>
                  <a:schemeClr val="tx1"/>
                </a:solidFill>
              </a:rPr>
              <a:t>. J. Med. </a:t>
            </a:r>
            <a:r>
              <a:rPr lang="fr-FR" b="1" dirty="0" err="1" smtClean="0">
                <a:solidFill>
                  <a:schemeClr val="tx1"/>
                </a:solidFill>
              </a:rPr>
              <a:t>Chem</a:t>
            </a:r>
            <a:r>
              <a:rPr lang="fr-FR" b="1" smtClean="0">
                <a:solidFill>
                  <a:schemeClr val="tx1"/>
                </a:solidFill>
              </a:rPr>
              <a:t> (2015).</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80" y="-156960"/>
            <a:ext cx="8042276" cy="113061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3200" b="1" dirty="0">
                <a:ln w="11430"/>
                <a:solidFill>
                  <a:srgbClr val="000000"/>
                </a:solidFill>
              </a:rPr>
              <a:t>Myeloperoxidase assay</a:t>
            </a:r>
            <a:endParaRPr lang="en-US" sz="3200" b="1" dirty="0">
              <a:ln w="11430"/>
              <a:solidFill>
                <a:srgbClr val="000000"/>
              </a:solidFill>
            </a:endParaRPr>
          </a:p>
        </p:txBody>
      </p:sp>
      <p:sp>
        <p:nvSpPr>
          <p:cNvPr id="3" name="Rectangle 2"/>
          <p:cNvSpPr/>
          <p:nvPr/>
        </p:nvSpPr>
        <p:spPr>
          <a:xfrm>
            <a:off x="152405" y="1626155"/>
            <a:ext cx="8683919"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GB" b="1" dirty="0">
                <a:solidFill>
                  <a:schemeClr val="accent4">
                    <a:lumMod val="10000"/>
                  </a:schemeClr>
                </a:solidFill>
              </a:rPr>
              <a:t> </a:t>
            </a:r>
            <a:r>
              <a:rPr lang="en-GB" b="1" dirty="0" smtClean="0">
                <a:solidFill>
                  <a:schemeClr val="accent4">
                    <a:lumMod val="10000"/>
                  </a:schemeClr>
                </a:solidFill>
              </a:rPr>
              <a:t>        Mice ear samples homogenized in </a:t>
            </a:r>
            <a:r>
              <a:rPr lang="en-GB" b="1" dirty="0">
                <a:solidFill>
                  <a:schemeClr val="accent4">
                    <a:lumMod val="10000"/>
                  </a:schemeClr>
                </a:solidFill>
              </a:rPr>
              <a:t>cold </a:t>
            </a:r>
            <a:r>
              <a:rPr lang="en-GB" b="1" dirty="0" smtClean="0">
                <a:solidFill>
                  <a:schemeClr val="accent4">
                    <a:lumMod val="10000"/>
                  </a:schemeClr>
                </a:solidFill>
              </a:rPr>
              <a:t>PBS (80mM, 0.5% HTMB)</a:t>
            </a:r>
            <a:endParaRPr lang="en-GB" b="1" dirty="0">
              <a:solidFill>
                <a:schemeClr val="accent4">
                  <a:lumMod val="10000"/>
                </a:schemeClr>
              </a:solidFill>
            </a:endParaRPr>
          </a:p>
        </p:txBody>
      </p:sp>
      <p:sp>
        <p:nvSpPr>
          <p:cNvPr id="5" name="AutoShape 1"/>
          <p:cNvSpPr>
            <a:spLocks noChangeArrowheads="1"/>
          </p:cNvSpPr>
          <p:nvPr/>
        </p:nvSpPr>
        <p:spPr bwMode="auto">
          <a:xfrm>
            <a:off x="4142926" y="1995487"/>
            <a:ext cx="346172" cy="967693"/>
          </a:xfrm>
          <a:prstGeom prst="downArrow">
            <a:avLst>
              <a:gd name="adj1" fmla="val 50000"/>
              <a:gd name="adj2" fmla="val 160156"/>
            </a:avLst>
          </a:prstGeom>
          <a:ln>
            <a:headEnd/>
            <a:tailEnd/>
          </a:ln>
        </p:spPr>
        <p:style>
          <a:lnRef idx="0">
            <a:schemeClr val="accent4"/>
          </a:lnRef>
          <a:fillRef idx="3">
            <a:schemeClr val="accent4"/>
          </a:fillRef>
          <a:effectRef idx="3">
            <a:schemeClr val="accent4"/>
          </a:effectRef>
          <a:fontRef idx="minor">
            <a:schemeClr val="lt1"/>
          </a:fontRef>
        </p:style>
        <p:txBody>
          <a:bodyPr vert="eaVert" wrap="square" lIns="91440" tIns="45720" rIns="91440" bIns="45720" numCol="1" anchor="t" anchorCtr="0" compatLnSpc="1">
            <a:prstTxWarp prst="textNoShape">
              <a:avLst/>
            </a:prstTxWarp>
          </a:bodyPr>
          <a:lstStyle/>
          <a:p>
            <a:endParaRPr lang="en-US"/>
          </a:p>
        </p:txBody>
      </p:sp>
      <p:sp>
        <p:nvSpPr>
          <p:cNvPr id="9" name="AutoShape 1"/>
          <p:cNvSpPr>
            <a:spLocks noChangeArrowheads="1"/>
          </p:cNvSpPr>
          <p:nvPr/>
        </p:nvSpPr>
        <p:spPr bwMode="auto">
          <a:xfrm>
            <a:off x="4316012" y="4184073"/>
            <a:ext cx="346172" cy="787871"/>
          </a:xfrm>
          <a:prstGeom prst="downArrow">
            <a:avLst>
              <a:gd name="adj1" fmla="val 50000"/>
              <a:gd name="adj2" fmla="val 160156"/>
            </a:avLst>
          </a:prstGeom>
          <a:ln>
            <a:headEnd/>
            <a:tailEnd/>
          </a:ln>
        </p:spPr>
        <p:style>
          <a:lnRef idx="0">
            <a:schemeClr val="accent4"/>
          </a:lnRef>
          <a:fillRef idx="3">
            <a:schemeClr val="accent4"/>
          </a:fillRef>
          <a:effectRef idx="3">
            <a:schemeClr val="accent4"/>
          </a:effectRef>
          <a:fontRef idx="minor">
            <a:schemeClr val="lt1"/>
          </a:fontRef>
        </p:style>
        <p:txBody>
          <a:bodyPr vert="eaVert" wrap="square" lIns="91440" tIns="45720" rIns="91440" bIns="45720" numCol="1" anchor="t" anchorCtr="0" compatLnSpc="1">
            <a:prstTxWarp prst="textNoShape">
              <a:avLst/>
            </a:prstTxWarp>
          </a:bodyPr>
          <a:lstStyle/>
          <a:p>
            <a:endParaRPr lang="en-US" b="1">
              <a:solidFill>
                <a:schemeClr val="accent4">
                  <a:lumMod val="10000"/>
                </a:schemeClr>
              </a:solidFill>
            </a:endParaRPr>
          </a:p>
        </p:txBody>
      </p:sp>
      <p:sp>
        <p:nvSpPr>
          <p:cNvPr id="4" name="Rectangle 3"/>
          <p:cNvSpPr/>
          <p:nvPr/>
        </p:nvSpPr>
        <p:spPr>
          <a:xfrm>
            <a:off x="4662184" y="2384579"/>
            <a:ext cx="3410549"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b="1" dirty="0" smtClean="0">
                <a:solidFill>
                  <a:schemeClr val="accent4">
                    <a:lumMod val="10000"/>
                  </a:schemeClr>
                </a:solidFill>
              </a:rPr>
              <a:t>C</a:t>
            </a:r>
            <a:r>
              <a:rPr lang="en-GB" b="1" dirty="0" err="1" smtClean="0">
                <a:solidFill>
                  <a:schemeClr val="accent4">
                    <a:lumMod val="10000"/>
                  </a:schemeClr>
                </a:solidFill>
              </a:rPr>
              <a:t>entrifugation</a:t>
            </a:r>
            <a:r>
              <a:rPr lang="en-GB" b="1" dirty="0" smtClean="0">
                <a:solidFill>
                  <a:schemeClr val="accent4">
                    <a:lumMod val="10000"/>
                  </a:schemeClr>
                </a:solidFill>
              </a:rPr>
              <a:t> for </a:t>
            </a:r>
            <a:r>
              <a:rPr lang="en-GB" b="1" dirty="0">
                <a:solidFill>
                  <a:schemeClr val="accent4">
                    <a:lumMod val="10000"/>
                  </a:schemeClr>
                </a:solidFill>
              </a:rPr>
              <a:t>20 min at 4 °</a:t>
            </a:r>
            <a:r>
              <a:rPr lang="en-GB" b="1" dirty="0" smtClean="0">
                <a:solidFill>
                  <a:schemeClr val="accent4">
                    <a:lumMod val="10000"/>
                  </a:schemeClr>
                </a:solidFill>
              </a:rPr>
              <a:t>C </a:t>
            </a:r>
            <a:endParaRPr lang="en-GB" b="1" dirty="0">
              <a:solidFill>
                <a:schemeClr val="accent4">
                  <a:lumMod val="10000"/>
                </a:schemeClr>
              </a:solidFill>
            </a:endParaRPr>
          </a:p>
        </p:txBody>
      </p:sp>
      <p:sp>
        <p:nvSpPr>
          <p:cNvPr id="10" name="Rectangle 9"/>
          <p:cNvSpPr/>
          <p:nvPr/>
        </p:nvSpPr>
        <p:spPr>
          <a:xfrm>
            <a:off x="2145446" y="4971944"/>
            <a:ext cx="503347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GB" b="1" dirty="0" smtClean="0">
                <a:solidFill>
                  <a:schemeClr val="accent4">
                    <a:lumMod val="10000"/>
                  </a:schemeClr>
                </a:solidFill>
              </a:rPr>
              <a:t>       20 µl of</a:t>
            </a:r>
            <a:r>
              <a:rPr lang="en-US" b="1" dirty="0" smtClean="0">
                <a:solidFill>
                  <a:schemeClr val="accent4">
                    <a:lumMod val="10000"/>
                  </a:schemeClr>
                </a:solidFill>
              </a:rPr>
              <a:t> TMB/8%DMF </a:t>
            </a:r>
            <a:r>
              <a:rPr lang="en-GB" b="1" dirty="0" smtClean="0">
                <a:solidFill>
                  <a:schemeClr val="accent4">
                    <a:lumMod val="10000"/>
                  </a:schemeClr>
                </a:solidFill>
              </a:rPr>
              <a:t>+ 30 µl </a:t>
            </a:r>
            <a:r>
              <a:rPr lang="en-GB" b="1" dirty="0" err="1" smtClean="0">
                <a:solidFill>
                  <a:schemeClr val="accent4">
                    <a:lumMod val="10000"/>
                  </a:schemeClr>
                </a:solidFill>
              </a:rPr>
              <a:t>NaOAc</a:t>
            </a:r>
            <a:r>
              <a:rPr lang="en-GB" b="1" dirty="0" smtClean="0">
                <a:solidFill>
                  <a:schemeClr val="accent4">
                    <a:lumMod val="10000"/>
                  </a:schemeClr>
                </a:solidFill>
              </a:rPr>
              <a:t>     </a:t>
            </a:r>
            <a:endParaRPr lang="en-US" b="1" dirty="0">
              <a:solidFill>
                <a:schemeClr val="accent4">
                  <a:lumMod val="10000"/>
                </a:schemeClr>
              </a:solidFill>
            </a:endParaRPr>
          </a:p>
        </p:txBody>
      </p:sp>
      <p:sp>
        <p:nvSpPr>
          <p:cNvPr id="12" name="Rectangle 11"/>
          <p:cNvSpPr/>
          <p:nvPr/>
        </p:nvSpPr>
        <p:spPr>
          <a:xfrm>
            <a:off x="2727929" y="6104767"/>
            <a:ext cx="380186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b="1" dirty="0" smtClean="0">
                <a:solidFill>
                  <a:srgbClr val="000000"/>
                </a:solidFill>
              </a:rPr>
              <a:t>Measure the absorbance at </a:t>
            </a:r>
            <a:r>
              <a:rPr lang="en-GB" b="1" dirty="0" smtClean="0">
                <a:solidFill>
                  <a:schemeClr val="accent4">
                    <a:lumMod val="10000"/>
                  </a:schemeClr>
                </a:solidFill>
              </a:rPr>
              <a:t>630 nm</a:t>
            </a:r>
            <a:endParaRPr lang="en-US" b="1" dirty="0">
              <a:solidFill>
                <a:schemeClr val="accent4">
                  <a:lumMod val="10000"/>
                </a:schemeClr>
              </a:solidFill>
            </a:endParaRPr>
          </a:p>
        </p:txBody>
      </p:sp>
      <p:sp>
        <p:nvSpPr>
          <p:cNvPr id="13" name="Pensées 12"/>
          <p:cNvSpPr/>
          <p:nvPr/>
        </p:nvSpPr>
        <p:spPr>
          <a:xfrm>
            <a:off x="6529789" y="36362"/>
            <a:ext cx="2739716" cy="1340403"/>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smtClean="0">
              <a:solidFill>
                <a:srgbClr val="000000"/>
              </a:solidFill>
            </a:endParaRPr>
          </a:p>
          <a:p>
            <a:pPr algn="ctr"/>
            <a:r>
              <a:rPr lang="en-US" b="1" dirty="0" smtClean="0">
                <a:solidFill>
                  <a:srgbClr val="000000"/>
                </a:solidFill>
              </a:rPr>
              <a:t>According to the method of </a:t>
            </a:r>
            <a:r>
              <a:rPr lang="en-US" b="1" dirty="0" smtClean="0">
                <a:solidFill>
                  <a:schemeClr val="accent4">
                    <a:lumMod val="10000"/>
                  </a:schemeClr>
                </a:solidFill>
              </a:rPr>
              <a:t>De Young et </a:t>
            </a:r>
            <a:r>
              <a:rPr lang="en-US" b="1" i="1" dirty="0" smtClean="0">
                <a:solidFill>
                  <a:schemeClr val="accent4">
                    <a:lumMod val="10000"/>
                  </a:schemeClr>
                </a:solidFill>
              </a:rPr>
              <a:t>al</a:t>
            </a:r>
            <a:r>
              <a:rPr lang="en-US" b="1" dirty="0" smtClean="0">
                <a:solidFill>
                  <a:schemeClr val="accent4">
                    <a:lumMod val="10000"/>
                  </a:schemeClr>
                </a:solidFill>
              </a:rPr>
              <a:t>., 1989</a:t>
            </a:r>
            <a:endParaRPr lang="fr-FR" b="1" dirty="0" smtClean="0">
              <a:solidFill>
                <a:schemeClr val="accent4">
                  <a:lumMod val="10000"/>
                </a:schemeClr>
              </a:solidFill>
            </a:endParaRPr>
          </a:p>
          <a:p>
            <a:pPr algn="ctr"/>
            <a:endParaRPr lang="fr-FR" dirty="0"/>
          </a:p>
        </p:txBody>
      </p:sp>
      <p:sp>
        <p:nvSpPr>
          <p:cNvPr id="14" name="Rectangle à coins arrondis 13"/>
          <p:cNvSpPr/>
          <p:nvPr/>
        </p:nvSpPr>
        <p:spPr>
          <a:xfrm>
            <a:off x="1856508" y="3032454"/>
            <a:ext cx="5630481" cy="11516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n-GB" b="1" dirty="0" smtClean="0">
                <a:solidFill>
                  <a:schemeClr val="accent4">
                    <a:lumMod val="10000"/>
                  </a:schemeClr>
                </a:solidFill>
              </a:rPr>
              <a:t>30 µl of supernatant add :  100 µL of 80 </a:t>
            </a:r>
            <a:r>
              <a:rPr lang="en-GB" b="1" dirty="0" err="1" smtClean="0">
                <a:solidFill>
                  <a:schemeClr val="accent4">
                    <a:lumMod val="10000"/>
                  </a:schemeClr>
                </a:solidFill>
              </a:rPr>
              <a:t>mM</a:t>
            </a:r>
            <a:r>
              <a:rPr lang="en-GB" b="1" dirty="0" smtClean="0">
                <a:solidFill>
                  <a:schemeClr val="accent4">
                    <a:lumMod val="10000"/>
                  </a:schemeClr>
                </a:solidFill>
              </a:rPr>
              <a:t> PBS</a:t>
            </a:r>
          </a:p>
          <a:p>
            <a:pPr algn="just"/>
            <a:r>
              <a:rPr lang="en-GB" b="1" dirty="0" smtClean="0">
                <a:solidFill>
                  <a:schemeClr val="accent4">
                    <a:lumMod val="10000"/>
                  </a:schemeClr>
                </a:solidFill>
              </a:rPr>
              <a:t>                                                   85 µL  of 0.22 M PBS</a:t>
            </a:r>
          </a:p>
          <a:p>
            <a:pPr algn="just"/>
            <a:r>
              <a:rPr lang="en-GB" b="1" dirty="0" smtClean="0">
                <a:solidFill>
                  <a:schemeClr val="accent4">
                    <a:lumMod val="10000"/>
                  </a:schemeClr>
                </a:solidFill>
              </a:rPr>
              <a:t>                                                   15 µL of  H</a:t>
            </a:r>
            <a:r>
              <a:rPr lang="en-GB" b="1" baseline="-25000" dirty="0" smtClean="0">
                <a:solidFill>
                  <a:schemeClr val="accent4">
                    <a:lumMod val="10000"/>
                  </a:schemeClr>
                </a:solidFill>
              </a:rPr>
              <a:t>2</a:t>
            </a:r>
            <a:r>
              <a:rPr lang="en-GB" b="1" dirty="0" smtClean="0">
                <a:solidFill>
                  <a:schemeClr val="accent4">
                    <a:lumMod val="10000"/>
                  </a:schemeClr>
                </a:solidFill>
              </a:rPr>
              <a:t>O</a:t>
            </a:r>
            <a:r>
              <a:rPr lang="en-GB" b="1" baseline="-25000" dirty="0" smtClean="0">
                <a:solidFill>
                  <a:schemeClr val="accent4">
                    <a:lumMod val="10000"/>
                  </a:schemeClr>
                </a:solidFill>
              </a:rPr>
              <a:t>2</a:t>
            </a:r>
            <a:r>
              <a:rPr lang="en-GB" b="1" dirty="0" smtClean="0">
                <a:solidFill>
                  <a:schemeClr val="accent4">
                    <a:lumMod val="10000"/>
                  </a:schemeClr>
                </a:solidFill>
              </a:rPr>
              <a:t> </a:t>
            </a:r>
          </a:p>
          <a:p>
            <a:pPr algn="ctr"/>
            <a:endParaRPr lang="fr-FR" dirty="0"/>
          </a:p>
        </p:txBody>
      </p:sp>
      <p:sp>
        <p:nvSpPr>
          <p:cNvPr id="15" name="Flèche vers le bas 14"/>
          <p:cNvSpPr/>
          <p:nvPr/>
        </p:nvSpPr>
        <p:spPr>
          <a:xfrm>
            <a:off x="4260592" y="5341276"/>
            <a:ext cx="519224" cy="763491"/>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341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6257" name="Object 1"/>
          <p:cNvGraphicFramePr>
            <a:graphicFrameLocks noChangeAspect="1"/>
          </p:cNvGraphicFramePr>
          <p:nvPr/>
        </p:nvGraphicFramePr>
        <p:xfrm>
          <a:off x="955964" y="346375"/>
          <a:ext cx="7148945" cy="4779796"/>
        </p:xfrm>
        <a:graphic>
          <a:graphicData uri="http://schemas.openxmlformats.org/presentationml/2006/ole">
            <mc:AlternateContent xmlns:mc="http://schemas.openxmlformats.org/markup-compatibility/2006">
              <mc:Choice xmlns:v="urn:schemas-microsoft-com:vml" Requires="v">
                <p:oleObj spid="_x0000_s105475" name="Prism 5" r:id="rId3" imgW="4837320" imgH="3904560" progId="Prism5.Document">
                  <p:embed/>
                </p:oleObj>
              </mc:Choice>
              <mc:Fallback>
                <p:oleObj name="Prism 5" r:id="rId3" imgW="4837320" imgH="3904560" progId="Prism5.Documen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964" y="346375"/>
                        <a:ext cx="7148945" cy="47797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581891" y="5126171"/>
            <a:ext cx="8118764" cy="1413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Figure 7 : Absorbance of myeloperoxydase activity  after TPA treatment followed by application of leaf and bark extract solutions, ethosomes and PEVs. </a:t>
            </a:r>
            <a:r>
              <a:rPr lang="fr-FR" b="1" dirty="0" smtClean="0">
                <a:solidFill>
                  <a:schemeClr val="tx1"/>
                </a:solidFill>
              </a:rPr>
              <a:t>*</a:t>
            </a:r>
            <a:r>
              <a:rPr lang="fr-FR" b="1" i="1" dirty="0" smtClean="0">
                <a:solidFill>
                  <a:schemeClr val="tx1"/>
                </a:solidFill>
              </a:rPr>
              <a:t>P&lt;</a:t>
            </a:r>
            <a:r>
              <a:rPr lang="en-US" b="1" dirty="0" smtClean="0">
                <a:solidFill>
                  <a:schemeClr val="tx1"/>
                </a:solidFill>
              </a:rPr>
              <a:t>0.05 and **</a:t>
            </a:r>
            <a:r>
              <a:rPr lang="en-US" b="1" i="1" dirty="0" smtClean="0">
                <a:solidFill>
                  <a:schemeClr val="tx1"/>
                </a:solidFill>
              </a:rPr>
              <a:t>P&lt;0.01. by </a:t>
            </a:r>
            <a:r>
              <a:rPr lang="en-US" b="1" i="1" dirty="0" err="1" smtClean="0">
                <a:solidFill>
                  <a:schemeClr val="tx1"/>
                </a:solidFill>
              </a:rPr>
              <a:t>Dunnett’s</a:t>
            </a:r>
            <a:r>
              <a:rPr lang="en-US" b="1" i="1" dirty="0" smtClean="0">
                <a:solidFill>
                  <a:schemeClr val="tx1"/>
                </a:solidFill>
              </a:rPr>
              <a:t> multiple comparison test.</a:t>
            </a:r>
            <a:endParaRPr lang="en-GB"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5002"/>
          </a:xfrm>
        </p:spPr>
        <p:txBody>
          <a:bodyPr>
            <a:normAutofit fontScale="90000"/>
          </a:bodyPr>
          <a:lstStyle/>
          <a:p>
            <a:r>
              <a:rPr lang="en-GB" b="1" dirty="0" smtClean="0"/>
              <a:t/>
            </a:r>
            <a:br>
              <a:rPr lang="en-GB" b="1" dirty="0" smtClean="0"/>
            </a:br>
            <a:r>
              <a:rPr lang="en-GB" b="1" dirty="0" smtClean="0"/>
              <a:t/>
            </a:r>
            <a:br>
              <a:rPr lang="en-GB" b="1" dirty="0" smtClean="0"/>
            </a:br>
            <a:r>
              <a:rPr lang="en-GB" b="1" dirty="0"/>
              <a:t/>
            </a:r>
            <a:br>
              <a:rPr lang="en-GB" b="1" dirty="0"/>
            </a:br>
            <a:r>
              <a:rPr lang="en-GB" b="1" dirty="0" smtClean="0"/>
              <a:t/>
            </a:r>
            <a:br>
              <a:rPr lang="en-GB" b="1" dirty="0" smtClean="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endParaRPr lang="en-US" dirty="0"/>
          </a:p>
        </p:txBody>
      </p:sp>
      <p:sp>
        <p:nvSpPr>
          <p:cNvPr id="3" name="Rectangle 2"/>
          <p:cNvSpPr/>
          <p:nvPr/>
        </p:nvSpPr>
        <p:spPr>
          <a:xfrm>
            <a:off x="242603" y="156959"/>
            <a:ext cx="8205697" cy="1077218"/>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rPr>
              <a:t>Free radical-scavenging ability by the use of stable ABTS radical</a:t>
            </a:r>
          </a:p>
        </p:txBody>
      </p:sp>
      <p:sp>
        <p:nvSpPr>
          <p:cNvPr id="4" name="Rounded Rectangle 3"/>
          <p:cNvSpPr/>
          <p:nvPr/>
        </p:nvSpPr>
        <p:spPr>
          <a:xfrm>
            <a:off x="570827" y="1378635"/>
            <a:ext cx="1969367" cy="101646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000000"/>
                </a:solidFill>
              </a:rPr>
              <a:t>ABTS </a:t>
            </a:r>
            <a:r>
              <a:rPr lang="en-GB" b="1" dirty="0" smtClean="0">
                <a:solidFill>
                  <a:srgbClr val="000000"/>
                </a:solidFill>
              </a:rPr>
              <a:t>(7 </a:t>
            </a:r>
            <a:r>
              <a:rPr lang="en-GB" b="1" dirty="0" err="1">
                <a:solidFill>
                  <a:srgbClr val="000000"/>
                </a:solidFill>
              </a:rPr>
              <a:t>mM</a:t>
            </a:r>
            <a:r>
              <a:rPr lang="en-GB" b="1" dirty="0">
                <a:solidFill>
                  <a:srgbClr val="000000"/>
                </a:solidFill>
              </a:rPr>
              <a:t>)</a:t>
            </a:r>
            <a:endParaRPr lang="en-GB" dirty="0">
              <a:solidFill>
                <a:srgbClr val="000000"/>
              </a:solidFill>
            </a:endParaRPr>
          </a:p>
          <a:p>
            <a:pPr algn="ctr"/>
            <a:endParaRPr lang="en-US" dirty="0">
              <a:solidFill>
                <a:srgbClr val="000000"/>
              </a:solidFill>
            </a:endParaRPr>
          </a:p>
        </p:txBody>
      </p:sp>
      <p:sp>
        <p:nvSpPr>
          <p:cNvPr id="5" name="Rounded Rectangle 4"/>
          <p:cNvSpPr/>
          <p:nvPr/>
        </p:nvSpPr>
        <p:spPr>
          <a:xfrm>
            <a:off x="1517993" y="2982736"/>
            <a:ext cx="3653320" cy="6101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b="1" dirty="0" smtClean="0">
              <a:solidFill>
                <a:srgbClr val="000000"/>
              </a:solidFill>
            </a:endParaRPr>
          </a:p>
          <a:p>
            <a:pPr algn="ctr"/>
            <a:r>
              <a:rPr lang="en-GB" b="1" dirty="0" smtClean="0">
                <a:solidFill>
                  <a:srgbClr val="000000"/>
                </a:solidFill>
              </a:rPr>
              <a:t>Solution </a:t>
            </a:r>
            <a:r>
              <a:rPr lang="en-GB" b="1" dirty="0">
                <a:solidFill>
                  <a:srgbClr val="000000"/>
                </a:solidFill>
              </a:rPr>
              <a:t>ABTS</a:t>
            </a:r>
            <a:r>
              <a:rPr lang="en-GB" b="1" baseline="30000" dirty="0">
                <a:solidFill>
                  <a:srgbClr val="000000"/>
                </a:solidFill>
              </a:rPr>
              <a:t>˙+ </a:t>
            </a:r>
            <a:r>
              <a:rPr lang="en-GB" b="1" dirty="0">
                <a:solidFill>
                  <a:srgbClr val="000000"/>
                </a:solidFill>
              </a:rPr>
              <a:t>(Abs= </a:t>
            </a:r>
            <a:r>
              <a:rPr lang="en-GB" b="1" dirty="0" smtClean="0">
                <a:solidFill>
                  <a:srgbClr val="000000"/>
                </a:solidFill>
              </a:rPr>
              <a:t>0.7 </a:t>
            </a:r>
            <a:r>
              <a:rPr lang="en-GB" b="1" dirty="0">
                <a:solidFill>
                  <a:srgbClr val="000000"/>
                </a:solidFill>
              </a:rPr>
              <a:t>nm)</a:t>
            </a:r>
            <a:endParaRPr lang="en-GB" dirty="0">
              <a:solidFill>
                <a:srgbClr val="000000"/>
              </a:solidFill>
            </a:endParaRPr>
          </a:p>
          <a:p>
            <a:pPr algn="ctr"/>
            <a:endParaRPr lang="en-US" dirty="0">
              <a:solidFill>
                <a:srgbClr val="000000"/>
              </a:solidFill>
            </a:endParaRPr>
          </a:p>
        </p:txBody>
      </p:sp>
      <p:sp>
        <p:nvSpPr>
          <p:cNvPr id="6" name="Rounded Rectangle 5"/>
          <p:cNvSpPr/>
          <p:nvPr/>
        </p:nvSpPr>
        <p:spPr>
          <a:xfrm>
            <a:off x="3933340" y="1456343"/>
            <a:ext cx="2511656" cy="94927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solidFill>
                  <a:srgbClr val="000000"/>
                </a:solidFill>
              </a:rPr>
              <a:t>Potassium persulfate (</a:t>
            </a:r>
            <a:r>
              <a:rPr lang="fr-FR" b="1" dirty="0" smtClean="0">
                <a:solidFill>
                  <a:srgbClr val="000000"/>
                </a:solidFill>
              </a:rPr>
              <a:t>2.45 </a:t>
            </a:r>
            <a:r>
              <a:rPr lang="fr-FR" b="1" dirty="0" err="1">
                <a:solidFill>
                  <a:srgbClr val="000000"/>
                </a:solidFill>
              </a:rPr>
              <a:t>mM</a:t>
            </a:r>
            <a:r>
              <a:rPr lang="fr-FR" b="1" dirty="0">
                <a:solidFill>
                  <a:srgbClr val="000000"/>
                </a:solidFill>
              </a:rPr>
              <a:t>)</a:t>
            </a:r>
            <a:endParaRPr lang="en-GB" dirty="0">
              <a:solidFill>
                <a:srgbClr val="000000"/>
              </a:solidFill>
            </a:endParaRPr>
          </a:p>
        </p:txBody>
      </p:sp>
      <p:sp>
        <p:nvSpPr>
          <p:cNvPr id="7" name="Plus 6"/>
          <p:cNvSpPr/>
          <p:nvPr/>
        </p:nvSpPr>
        <p:spPr>
          <a:xfrm>
            <a:off x="2873716" y="1456343"/>
            <a:ext cx="941872" cy="824226"/>
          </a:xfrm>
          <a:prstGeom prst="math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Down Arrow 7"/>
          <p:cNvSpPr/>
          <p:nvPr/>
        </p:nvSpPr>
        <p:spPr>
          <a:xfrm>
            <a:off x="3109185" y="2395099"/>
            <a:ext cx="470935" cy="587637"/>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Down Arrow 10"/>
          <p:cNvSpPr/>
          <p:nvPr/>
        </p:nvSpPr>
        <p:spPr>
          <a:xfrm>
            <a:off x="3123453" y="3624301"/>
            <a:ext cx="456667" cy="64210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70827" y="4266405"/>
            <a:ext cx="5408631" cy="142875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smtClean="0">
              <a:solidFill>
                <a:srgbClr val="000000"/>
              </a:solidFill>
            </a:endParaRPr>
          </a:p>
          <a:p>
            <a:pPr algn="ctr"/>
            <a:endParaRPr lang="en-US" b="1" dirty="0">
              <a:solidFill>
                <a:srgbClr val="000000"/>
              </a:solidFill>
            </a:endParaRPr>
          </a:p>
          <a:p>
            <a:pPr algn="ctr"/>
            <a:r>
              <a:rPr lang="en-US" b="1" dirty="0" smtClean="0">
                <a:solidFill>
                  <a:srgbClr val="000000"/>
                </a:solidFill>
              </a:rPr>
              <a:t>10µl </a:t>
            </a:r>
            <a:r>
              <a:rPr lang="en-US" b="1" dirty="0">
                <a:solidFill>
                  <a:srgbClr val="000000"/>
                </a:solidFill>
              </a:rPr>
              <a:t>(100 µg/mL </a:t>
            </a:r>
            <a:r>
              <a:rPr lang="en-GB" b="1" dirty="0">
                <a:solidFill>
                  <a:srgbClr val="000000"/>
                </a:solidFill>
              </a:rPr>
              <a:t>solution of extracts of leaf and bark or the three types of the </a:t>
            </a:r>
            <a:r>
              <a:rPr lang="en-GB" b="1" dirty="0" smtClean="0">
                <a:solidFill>
                  <a:srgbClr val="000000"/>
                </a:solidFill>
              </a:rPr>
              <a:t>vesicles charged with </a:t>
            </a:r>
            <a:r>
              <a:rPr lang="en-GB" b="1" dirty="0">
                <a:solidFill>
                  <a:srgbClr val="000000"/>
                </a:solidFill>
              </a:rPr>
              <a:t>extracts) </a:t>
            </a:r>
            <a:r>
              <a:rPr lang="en-GB" b="1" dirty="0" smtClean="0">
                <a:solidFill>
                  <a:srgbClr val="000000"/>
                </a:solidFill>
              </a:rPr>
              <a:t>+  </a:t>
            </a:r>
            <a:r>
              <a:rPr lang="en-US" b="1" dirty="0">
                <a:solidFill>
                  <a:schemeClr val="tx1"/>
                </a:solidFill>
              </a:rPr>
              <a:t>1ml </a:t>
            </a:r>
            <a:r>
              <a:rPr lang="en-US" b="1" dirty="0" smtClean="0">
                <a:solidFill>
                  <a:schemeClr val="tx1"/>
                </a:solidFill>
              </a:rPr>
              <a:t>ABTS</a:t>
            </a:r>
            <a:r>
              <a:rPr lang="en-US" b="1" baseline="30000" dirty="0">
                <a:solidFill>
                  <a:schemeClr val="tx1"/>
                </a:solidFill>
              </a:rPr>
              <a:t>•+ </a:t>
            </a:r>
            <a:r>
              <a:rPr lang="en-US" b="1" dirty="0">
                <a:solidFill>
                  <a:schemeClr val="tx1"/>
                </a:solidFill>
              </a:rPr>
              <a:t>(7mM, Abs = </a:t>
            </a:r>
            <a:r>
              <a:rPr lang="en-US" b="1" dirty="0" smtClean="0">
                <a:solidFill>
                  <a:schemeClr val="tx1"/>
                </a:solidFill>
              </a:rPr>
              <a:t>0.7nm</a:t>
            </a:r>
            <a:r>
              <a:rPr lang="en-US" b="1" dirty="0">
                <a:solidFill>
                  <a:schemeClr val="tx1"/>
                </a:solidFill>
              </a:rPr>
              <a:t>)</a:t>
            </a:r>
            <a:endParaRPr lang="en-GB" dirty="0">
              <a:solidFill>
                <a:schemeClr val="tx1"/>
              </a:solidFill>
            </a:endParaRPr>
          </a:p>
          <a:p>
            <a:pPr algn="ctr"/>
            <a:r>
              <a:rPr lang="en-GB" b="1" dirty="0" smtClean="0">
                <a:solidFill>
                  <a:srgbClr val="000000"/>
                </a:solidFill>
              </a:rPr>
              <a:t>   </a:t>
            </a:r>
            <a:endParaRPr lang="en-GB" dirty="0">
              <a:solidFill>
                <a:srgbClr val="000000"/>
              </a:solidFill>
            </a:endParaRPr>
          </a:p>
          <a:p>
            <a:pPr algn="ctr"/>
            <a:endParaRPr lang="en-US" dirty="0"/>
          </a:p>
        </p:txBody>
      </p:sp>
      <p:sp>
        <p:nvSpPr>
          <p:cNvPr id="14" name="Curved Left Arrow 13"/>
          <p:cNvSpPr/>
          <p:nvPr/>
        </p:nvSpPr>
        <p:spPr>
          <a:xfrm>
            <a:off x="5979458" y="4908509"/>
            <a:ext cx="690150" cy="1667804"/>
          </a:xfrm>
          <a:prstGeom prst="curved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113176" y="6206981"/>
            <a:ext cx="4608751"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b="1" dirty="0" smtClean="0">
                <a:solidFill>
                  <a:srgbClr val="000000"/>
                </a:solidFill>
              </a:rPr>
              <a:t>        Measure the absorbance at</a:t>
            </a:r>
            <a:r>
              <a:rPr lang="fr-FR" b="1" dirty="0" smtClean="0">
                <a:solidFill>
                  <a:srgbClr val="000000"/>
                </a:solidFill>
              </a:rPr>
              <a:t> </a:t>
            </a:r>
            <a:r>
              <a:rPr lang="fr-FR" b="1" dirty="0">
                <a:solidFill>
                  <a:srgbClr val="000000"/>
                </a:solidFill>
              </a:rPr>
              <a:t>734 nm </a:t>
            </a:r>
            <a:endParaRPr lang="en-GB" dirty="0">
              <a:solidFill>
                <a:srgbClr val="000000"/>
              </a:solidFill>
            </a:endParaRPr>
          </a:p>
        </p:txBody>
      </p:sp>
      <p:sp>
        <p:nvSpPr>
          <p:cNvPr id="13" name="Pensées 12"/>
          <p:cNvSpPr/>
          <p:nvPr/>
        </p:nvSpPr>
        <p:spPr>
          <a:xfrm>
            <a:off x="6444996" y="618591"/>
            <a:ext cx="2739716" cy="1520088"/>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smtClean="0">
              <a:solidFill>
                <a:srgbClr val="000000"/>
              </a:solidFill>
            </a:endParaRPr>
          </a:p>
          <a:p>
            <a:pPr algn="ctr"/>
            <a:r>
              <a:rPr lang="en-US" b="1" dirty="0" smtClean="0">
                <a:solidFill>
                  <a:srgbClr val="000000"/>
                </a:solidFill>
              </a:rPr>
              <a:t>According to the method of </a:t>
            </a:r>
            <a:r>
              <a:rPr lang="en-US" b="1" dirty="0" err="1" smtClean="0">
                <a:solidFill>
                  <a:schemeClr val="accent4">
                    <a:lumMod val="10000"/>
                  </a:schemeClr>
                </a:solidFill>
              </a:rPr>
              <a:t>Oyedemi</a:t>
            </a:r>
            <a:r>
              <a:rPr lang="en-US" b="1" dirty="0" smtClean="0">
                <a:solidFill>
                  <a:schemeClr val="accent4">
                    <a:lumMod val="10000"/>
                  </a:schemeClr>
                </a:solidFill>
              </a:rPr>
              <a:t>  et </a:t>
            </a:r>
            <a:r>
              <a:rPr lang="en-US" b="1" i="1" dirty="0" smtClean="0">
                <a:solidFill>
                  <a:schemeClr val="accent4">
                    <a:lumMod val="10000"/>
                  </a:schemeClr>
                </a:solidFill>
              </a:rPr>
              <a:t>al.</a:t>
            </a:r>
            <a:r>
              <a:rPr lang="en-US" b="1" dirty="0" smtClean="0">
                <a:solidFill>
                  <a:schemeClr val="accent4">
                    <a:lumMod val="10000"/>
                  </a:schemeClr>
                </a:solidFill>
              </a:rPr>
              <a:t>, 2011</a:t>
            </a:r>
            <a:endParaRPr lang="fr-FR" b="1" dirty="0" smtClean="0">
              <a:solidFill>
                <a:schemeClr val="accent4">
                  <a:lumMod val="10000"/>
                </a:schemeClr>
              </a:solidFill>
            </a:endParaRPr>
          </a:p>
          <a:p>
            <a:pPr algn="ctr"/>
            <a:endParaRPr lang="fr-FR" dirty="0"/>
          </a:p>
        </p:txBody>
      </p:sp>
    </p:spTree>
    <p:extLst>
      <p:ext uri="{BB962C8B-B14F-4D97-AF65-F5344CB8AC3E}">
        <p14:creationId xmlns:p14="http://schemas.microsoft.com/office/powerpoint/2010/main" val="1214922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330" y="-299973"/>
            <a:ext cx="9144000" cy="1470025"/>
          </a:xfrm>
          <a:noFill/>
          <a:ln>
            <a:noFill/>
          </a:ln>
        </p:spPr>
        <p:txBody>
          <a:bodyPr>
            <a:normAutofit/>
          </a:bodyPr>
          <a:lstStyle/>
          <a:p>
            <a:pPr marL="285750" indent="-285750"/>
            <a:r>
              <a:rPr lang="en-US" sz="3200" b="1" dirty="0" smtClean="0">
                <a:effectLst>
                  <a:outerShdw blurRad="38100" dist="38100" dir="2700000" algn="tl">
                    <a:srgbClr val="000000">
                      <a:alpha val="43137"/>
                    </a:srgbClr>
                  </a:outerShdw>
                </a:effectLst>
              </a:rPr>
              <a:t>Free radical-scavenging ability by the use of stable DPPH radical</a:t>
            </a:r>
            <a:endParaRPr lang="en-US" sz="3200" b="1" dirty="0">
              <a:effectLst>
                <a:outerShdw blurRad="38100" dist="38100" dir="2700000" algn="tl">
                  <a:srgbClr val="000000">
                    <a:alpha val="43137"/>
                  </a:srgbClr>
                </a:outerShdw>
              </a:effectLst>
            </a:endParaRPr>
          </a:p>
        </p:txBody>
      </p:sp>
      <p:sp>
        <p:nvSpPr>
          <p:cNvPr id="3" name="Rounded Rectangle 2"/>
          <p:cNvSpPr/>
          <p:nvPr/>
        </p:nvSpPr>
        <p:spPr>
          <a:xfrm>
            <a:off x="1537029" y="1170052"/>
            <a:ext cx="4852064" cy="118432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rgbClr val="000000"/>
                </a:solidFill>
              </a:rPr>
              <a:t>20 µL (100 µg/mL solution of extracts of leaf and bark or the three types of the </a:t>
            </a:r>
            <a:r>
              <a:rPr lang="en-US" b="1" dirty="0" smtClean="0">
                <a:solidFill>
                  <a:srgbClr val="000000"/>
                </a:solidFill>
              </a:rPr>
              <a:t>vesicles charged with </a:t>
            </a:r>
            <a:r>
              <a:rPr lang="en-US" b="1" dirty="0">
                <a:solidFill>
                  <a:srgbClr val="000000"/>
                </a:solidFill>
              </a:rPr>
              <a:t>extracts)     </a:t>
            </a:r>
            <a:endParaRPr lang="en-GB" b="1" dirty="0">
              <a:solidFill>
                <a:srgbClr val="000000"/>
              </a:solidFill>
            </a:endParaRPr>
          </a:p>
          <a:p>
            <a:pPr algn="ctr"/>
            <a:endParaRPr lang="en-US" b="1" dirty="0">
              <a:solidFill>
                <a:srgbClr val="000000"/>
              </a:solidFill>
            </a:endParaRPr>
          </a:p>
        </p:txBody>
      </p:sp>
      <p:sp>
        <p:nvSpPr>
          <p:cNvPr id="4" name="Rounded Rectangle 3"/>
          <p:cNvSpPr/>
          <p:nvPr/>
        </p:nvSpPr>
        <p:spPr>
          <a:xfrm>
            <a:off x="1730690" y="3148873"/>
            <a:ext cx="4948628" cy="61956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smtClean="0">
              <a:solidFill>
                <a:srgbClr val="000000"/>
              </a:solidFill>
            </a:endParaRPr>
          </a:p>
          <a:p>
            <a:pPr algn="ctr"/>
            <a:r>
              <a:rPr lang="en-US" b="1" dirty="0" smtClean="0">
                <a:solidFill>
                  <a:srgbClr val="000000"/>
                </a:solidFill>
              </a:rPr>
              <a:t>980  </a:t>
            </a:r>
            <a:r>
              <a:rPr lang="en-US" b="1" dirty="0">
                <a:solidFill>
                  <a:srgbClr val="000000"/>
                </a:solidFill>
              </a:rPr>
              <a:t>µL DPPH </a:t>
            </a:r>
            <a:r>
              <a:rPr lang="en-US" b="1" dirty="0" err="1">
                <a:solidFill>
                  <a:srgbClr val="000000"/>
                </a:solidFill>
              </a:rPr>
              <a:t>methanolic</a:t>
            </a:r>
            <a:r>
              <a:rPr lang="en-US" b="1" dirty="0">
                <a:solidFill>
                  <a:srgbClr val="000000"/>
                </a:solidFill>
              </a:rPr>
              <a:t> solution (25 </a:t>
            </a:r>
            <a:r>
              <a:rPr lang="en-US" b="1" dirty="0" err="1">
                <a:solidFill>
                  <a:srgbClr val="000000"/>
                </a:solidFill>
              </a:rPr>
              <a:t>mM</a:t>
            </a:r>
            <a:r>
              <a:rPr lang="en-US" b="1" dirty="0">
                <a:solidFill>
                  <a:srgbClr val="000000"/>
                </a:solidFill>
              </a:rPr>
              <a:t>).</a:t>
            </a:r>
            <a:endParaRPr lang="en-GB" dirty="0">
              <a:solidFill>
                <a:srgbClr val="000000"/>
              </a:solidFill>
            </a:endParaRPr>
          </a:p>
          <a:p>
            <a:pPr algn="ctr"/>
            <a:endParaRPr lang="en-US" dirty="0">
              <a:solidFill>
                <a:srgbClr val="000000"/>
              </a:solidFill>
            </a:endParaRPr>
          </a:p>
        </p:txBody>
      </p:sp>
      <p:sp>
        <p:nvSpPr>
          <p:cNvPr id="5" name="Rounded Rectangle 4"/>
          <p:cNvSpPr/>
          <p:nvPr/>
        </p:nvSpPr>
        <p:spPr>
          <a:xfrm>
            <a:off x="1801450" y="4979852"/>
            <a:ext cx="4807108" cy="49247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b="1" dirty="0" smtClean="0">
              <a:solidFill>
                <a:srgbClr val="000000"/>
              </a:solidFill>
            </a:endParaRPr>
          </a:p>
          <a:p>
            <a:pPr algn="ctr"/>
            <a:r>
              <a:rPr lang="en-US" b="1" dirty="0" smtClean="0">
                <a:solidFill>
                  <a:srgbClr val="000000"/>
                </a:solidFill>
              </a:rPr>
              <a:t>Measure the absorbance at </a:t>
            </a:r>
            <a:r>
              <a:rPr lang="fr-FR" b="1" dirty="0" smtClean="0">
                <a:solidFill>
                  <a:srgbClr val="000000"/>
                </a:solidFill>
              </a:rPr>
              <a:t>517 </a:t>
            </a:r>
            <a:r>
              <a:rPr lang="fr-FR" b="1" dirty="0">
                <a:solidFill>
                  <a:srgbClr val="000000"/>
                </a:solidFill>
              </a:rPr>
              <a:t>nm</a:t>
            </a:r>
            <a:endParaRPr lang="en-GB" dirty="0">
              <a:solidFill>
                <a:srgbClr val="000000"/>
              </a:solidFill>
            </a:endParaRPr>
          </a:p>
          <a:p>
            <a:pPr algn="ctr"/>
            <a:endParaRPr lang="en-US" dirty="0"/>
          </a:p>
        </p:txBody>
      </p:sp>
      <p:sp>
        <p:nvSpPr>
          <p:cNvPr id="7" name="Down Arrow 6"/>
          <p:cNvSpPr/>
          <p:nvPr/>
        </p:nvSpPr>
        <p:spPr>
          <a:xfrm>
            <a:off x="3833963" y="3923953"/>
            <a:ext cx="371041" cy="89438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Plus 7"/>
          <p:cNvSpPr/>
          <p:nvPr/>
        </p:nvSpPr>
        <p:spPr>
          <a:xfrm>
            <a:off x="3605631" y="2497062"/>
            <a:ext cx="599373" cy="499412"/>
          </a:xfrm>
          <a:prstGeom prst="math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Rectangle 5"/>
          <p:cNvSpPr/>
          <p:nvPr/>
        </p:nvSpPr>
        <p:spPr>
          <a:xfrm>
            <a:off x="4205004" y="4079675"/>
            <a:ext cx="3726388" cy="369332"/>
          </a:xfrm>
          <a:prstGeom prst="rect">
            <a:avLst/>
          </a:prstGeom>
        </p:spPr>
        <p:txBody>
          <a:bodyPr wrap="none">
            <a:spAutoFit/>
          </a:bodyPr>
          <a:lstStyle/>
          <a:p>
            <a:pPr lvl="0" defTabSz="914400" fontAlgn="base">
              <a:spcBef>
                <a:spcPct val="0"/>
              </a:spcBef>
              <a:spcAft>
                <a:spcPct val="0"/>
              </a:spcAft>
            </a:pPr>
            <a:r>
              <a:rPr lang="en-US" b="1" dirty="0">
                <a:latin typeface="Times New Roman" charset="0"/>
                <a:ea typeface="ÇlÇr ñæí©" charset="0"/>
              </a:rPr>
              <a:t>Conservation </a:t>
            </a:r>
            <a:r>
              <a:rPr lang="en-US" b="1" dirty="0" smtClean="0">
                <a:latin typeface="Times New Roman" charset="0"/>
                <a:ea typeface="ÇlÇr ñæí©" charset="0"/>
              </a:rPr>
              <a:t>in </a:t>
            </a:r>
            <a:r>
              <a:rPr lang="en-US" b="1" dirty="0">
                <a:latin typeface="Times New Roman" charset="0"/>
                <a:ea typeface="ÇlÇr ñæí©" charset="0"/>
              </a:rPr>
              <a:t>the dark for 30 </a:t>
            </a:r>
            <a:r>
              <a:rPr lang="en-US" b="1" dirty="0" err="1">
                <a:latin typeface="Times New Roman" charset="0"/>
                <a:ea typeface="ÇlÇr ñæí©" charset="0"/>
              </a:rPr>
              <a:t>mn</a:t>
            </a:r>
            <a:endParaRPr lang="en-US" b="1" dirty="0">
              <a:latin typeface="Arial" charset="0"/>
              <a:ea typeface="ＭＳ Ｐゴシック" charset="0"/>
            </a:endParaRPr>
          </a:p>
        </p:txBody>
      </p:sp>
      <p:sp>
        <p:nvSpPr>
          <p:cNvPr id="9" name="Pensées 8"/>
          <p:cNvSpPr/>
          <p:nvPr/>
        </p:nvSpPr>
        <p:spPr>
          <a:xfrm>
            <a:off x="6444996" y="405694"/>
            <a:ext cx="2739716" cy="1933177"/>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rgbClr val="000000"/>
                </a:solidFill>
              </a:rPr>
              <a:t>According to the method of </a:t>
            </a:r>
            <a:r>
              <a:rPr lang="en-US" b="1" dirty="0" smtClean="0">
                <a:solidFill>
                  <a:schemeClr val="accent4">
                    <a:lumMod val="10000"/>
                  </a:schemeClr>
                </a:solidFill>
              </a:rPr>
              <a:t>Caddeo et </a:t>
            </a:r>
            <a:r>
              <a:rPr lang="en-US" b="1" i="1" dirty="0" smtClean="0">
                <a:solidFill>
                  <a:schemeClr val="accent4">
                    <a:lumMod val="10000"/>
                  </a:schemeClr>
                </a:solidFill>
              </a:rPr>
              <a:t>al.</a:t>
            </a:r>
            <a:r>
              <a:rPr lang="en-US" b="1" dirty="0" smtClean="0">
                <a:solidFill>
                  <a:schemeClr val="accent4">
                    <a:lumMod val="10000"/>
                  </a:schemeClr>
                </a:solidFill>
              </a:rPr>
              <a:t>, 2013</a:t>
            </a:r>
            <a:endParaRPr lang="fr-FR" b="1" dirty="0" smtClean="0">
              <a:solidFill>
                <a:schemeClr val="accent4">
                  <a:lumMod val="10000"/>
                </a:schemeClr>
              </a:solidFill>
            </a:endParaRPr>
          </a:p>
          <a:p>
            <a:pPr algn="ctr"/>
            <a:endParaRPr lang="fr-FR" dirty="0"/>
          </a:p>
        </p:txBody>
      </p:sp>
    </p:spTree>
    <p:extLst>
      <p:ext uri="{BB962C8B-B14F-4D97-AF65-F5344CB8AC3E}">
        <p14:creationId xmlns:p14="http://schemas.microsoft.com/office/powerpoint/2010/main" val="865119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219957165"/>
              </p:ext>
            </p:extLst>
          </p:nvPr>
        </p:nvGraphicFramePr>
        <p:xfrm>
          <a:off x="-14725" y="1368804"/>
          <a:ext cx="9048126" cy="4259140"/>
        </p:xfrm>
        <a:graphic>
          <a:graphicData uri="http://schemas.openxmlformats.org/presentationml/2006/ole">
            <mc:AlternateContent xmlns:mc="http://schemas.openxmlformats.org/markup-compatibility/2006">
              <mc:Choice xmlns:v="urn:schemas-microsoft-com:vml" Requires="v">
                <p:oleObj spid="_x0000_s106499" name="Document" r:id="rId3" imgW="5622840" imgH="2642040" progId="Word.Document.12">
                  <p:link updateAutomatic="1"/>
                </p:oleObj>
              </mc:Choice>
              <mc:Fallback>
                <p:oleObj name="Document" r:id="rId3" imgW="5622840" imgH="264204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5" y="1368804"/>
                        <a:ext cx="9048126" cy="4259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57200" y="295778"/>
            <a:ext cx="8447764" cy="646331"/>
          </a:xfrm>
          <a:prstGeom prst="rect">
            <a:avLst/>
          </a:prstGeom>
        </p:spPr>
        <p:txBody>
          <a:bodyPr wrap="square">
            <a:spAutoFit/>
          </a:bodyPr>
          <a:lstStyle/>
          <a:p>
            <a:r>
              <a:rPr lang="en-GB" b="1" dirty="0"/>
              <a:t>Table 2</a:t>
            </a:r>
            <a:r>
              <a:rPr lang="en-GB" dirty="0"/>
              <a:t>.  </a:t>
            </a:r>
            <a:r>
              <a:rPr lang="en-US" b="1" dirty="0"/>
              <a:t>Antioxidant activity (%) measured by DPPH, ABTS radical scavenging by leaf and bark extract </a:t>
            </a:r>
            <a:r>
              <a:rPr lang="en-US" b="1" dirty="0" smtClean="0"/>
              <a:t>in </a:t>
            </a:r>
            <a:r>
              <a:rPr lang="en-US" b="1" dirty="0" err="1" smtClean="0"/>
              <a:t>ethanolic</a:t>
            </a:r>
            <a:r>
              <a:rPr lang="en-US" b="1" dirty="0" smtClean="0"/>
              <a:t> </a:t>
            </a:r>
            <a:r>
              <a:rPr lang="en-US" b="1" dirty="0"/>
              <a:t>solutions and vesicles.</a:t>
            </a:r>
            <a:endParaRPr lang="en-GB" b="1" dirty="0"/>
          </a:p>
        </p:txBody>
      </p:sp>
    </p:spTree>
    <p:extLst>
      <p:ext uri="{BB962C8B-B14F-4D97-AF65-F5344CB8AC3E}">
        <p14:creationId xmlns:p14="http://schemas.microsoft.com/office/powerpoint/2010/main" val="565160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9648"/>
            <a:ext cx="9144000" cy="131775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3200" b="1" dirty="0" err="1"/>
              <a:t>Antioxydant</a:t>
            </a:r>
            <a:r>
              <a:rPr lang="en-GB" sz="3200" b="1" dirty="0"/>
              <a:t> activity against </a:t>
            </a:r>
            <a:r>
              <a:rPr lang="en-GB" sz="3200" b="1" dirty="0" err="1" smtClean="0"/>
              <a:t>oxydative</a:t>
            </a:r>
            <a:r>
              <a:rPr lang="en-GB" sz="3200" b="1" dirty="0" smtClean="0"/>
              <a:t> </a:t>
            </a:r>
            <a:r>
              <a:rPr lang="en-GB" sz="3200" b="1" dirty="0"/>
              <a:t>stress in </a:t>
            </a:r>
            <a:r>
              <a:rPr lang="en-GB" sz="3200" b="1" dirty="0" smtClean="0"/>
              <a:t>human </a:t>
            </a:r>
            <a:r>
              <a:rPr lang="en-GB" sz="3200" b="1" dirty="0" err="1" smtClean="0"/>
              <a:t>keratinocytes</a:t>
            </a:r>
            <a:r>
              <a:rPr lang="en-GB"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GB"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473014" y="1322215"/>
            <a:ext cx="611023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285750" indent="-285750">
              <a:buFont typeface="Wingdings" charset="2"/>
              <a:buChar char="Ø"/>
            </a:pPr>
            <a:r>
              <a:rPr lang="en-GB" dirty="0" smtClean="0">
                <a:solidFill>
                  <a:schemeClr val="accent4">
                    <a:lumMod val="10000"/>
                  </a:schemeClr>
                </a:solidFill>
              </a:rPr>
              <a:t> </a:t>
            </a:r>
            <a:r>
              <a:rPr lang="en-GB" b="1" dirty="0" smtClean="0">
                <a:solidFill>
                  <a:schemeClr val="accent4">
                    <a:lumMod val="10000"/>
                  </a:schemeClr>
                </a:solidFill>
              </a:rPr>
              <a:t>Seed </a:t>
            </a:r>
            <a:r>
              <a:rPr lang="en-GB" b="1" dirty="0" err="1" smtClean="0">
                <a:solidFill>
                  <a:schemeClr val="accent4">
                    <a:lumMod val="10000"/>
                  </a:schemeClr>
                </a:solidFill>
              </a:rPr>
              <a:t>keratinocytes</a:t>
            </a:r>
            <a:r>
              <a:rPr lang="en-GB" b="1" dirty="0" smtClean="0">
                <a:solidFill>
                  <a:schemeClr val="accent4">
                    <a:lumMod val="10000"/>
                  </a:schemeClr>
                </a:solidFill>
              </a:rPr>
              <a:t> in 24 well plates (5x10</a:t>
            </a:r>
            <a:r>
              <a:rPr lang="en-GB" b="1" baseline="30000" dirty="0" smtClean="0">
                <a:solidFill>
                  <a:schemeClr val="accent4">
                    <a:lumMod val="10000"/>
                  </a:schemeClr>
                </a:solidFill>
              </a:rPr>
              <a:t>4</a:t>
            </a:r>
            <a:r>
              <a:rPr lang="en-GB" b="1" dirty="0" smtClean="0">
                <a:solidFill>
                  <a:schemeClr val="accent4">
                    <a:lumMod val="10000"/>
                  </a:schemeClr>
                </a:solidFill>
              </a:rPr>
              <a:t> </a:t>
            </a:r>
            <a:r>
              <a:rPr lang="en-GB" b="1" dirty="0">
                <a:solidFill>
                  <a:schemeClr val="accent4">
                    <a:lumMod val="10000"/>
                  </a:schemeClr>
                </a:solidFill>
              </a:rPr>
              <a:t>cells/</a:t>
            </a:r>
            <a:r>
              <a:rPr lang="en-GB" b="1" dirty="0" smtClean="0">
                <a:solidFill>
                  <a:schemeClr val="accent4">
                    <a:lumMod val="10000"/>
                  </a:schemeClr>
                </a:solidFill>
              </a:rPr>
              <a:t>well)</a:t>
            </a:r>
            <a:endParaRPr lang="en-GB" b="1" dirty="0">
              <a:solidFill>
                <a:schemeClr val="accent4">
                  <a:lumMod val="10000"/>
                </a:schemeClr>
              </a:solidFill>
            </a:endParaRPr>
          </a:p>
        </p:txBody>
      </p:sp>
      <p:sp>
        <p:nvSpPr>
          <p:cNvPr id="5" name="AutoShape 1"/>
          <p:cNvSpPr>
            <a:spLocks noChangeArrowheads="1"/>
          </p:cNvSpPr>
          <p:nvPr/>
        </p:nvSpPr>
        <p:spPr bwMode="auto">
          <a:xfrm>
            <a:off x="2592491" y="1717799"/>
            <a:ext cx="346172" cy="787871"/>
          </a:xfrm>
          <a:prstGeom prst="downArrow">
            <a:avLst>
              <a:gd name="adj1" fmla="val 50000"/>
              <a:gd name="adj2" fmla="val 160156"/>
            </a:avLst>
          </a:prstGeom>
          <a:ln>
            <a:headEnd/>
            <a:tailEnd/>
          </a:ln>
        </p:spPr>
        <p:style>
          <a:lnRef idx="0">
            <a:schemeClr val="accent4"/>
          </a:lnRef>
          <a:fillRef idx="3">
            <a:schemeClr val="accent4"/>
          </a:fillRef>
          <a:effectRef idx="3">
            <a:schemeClr val="accent4"/>
          </a:effectRef>
          <a:fontRef idx="minor">
            <a:schemeClr val="lt1"/>
          </a:fontRef>
        </p:style>
        <p:txBody>
          <a:bodyPr vert="eaVert" wrap="square" lIns="91440" tIns="45720" rIns="91440" bIns="45720" numCol="1" anchor="t" anchorCtr="0" compatLnSpc="1">
            <a:prstTxWarp prst="textNoShape">
              <a:avLst/>
            </a:prstTxWarp>
          </a:bodyPr>
          <a:lstStyle/>
          <a:p>
            <a:endParaRPr lang="en-US"/>
          </a:p>
        </p:txBody>
      </p:sp>
      <p:sp>
        <p:nvSpPr>
          <p:cNvPr id="6" name="Rectangle 5"/>
          <p:cNvSpPr/>
          <p:nvPr/>
        </p:nvSpPr>
        <p:spPr>
          <a:xfrm>
            <a:off x="138550" y="2479418"/>
            <a:ext cx="763486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285750" indent="-285750">
              <a:buFont typeface="Wingdings" charset="2"/>
              <a:buChar char="Ø"/>
            </a:pPr>
            <a:r>
              <a:rPr lang="en-GB" b="1" dirty="0" smtClean="0">
                <a:solidFill>
                  <a:schemeClr val="accent4">
                    <a:lumMod val="10000"/>
                  </a:schemeClr>
                </a:solidFill>
              </a:rPr>
              <a:t>Add hydrogen </a:t>
            </a:r>
            <a:r>
              <a:rPr lang="en-GB" b="1" dirty="0">
                <a:solidFill>
                  <a:schemeClr val="accent4">
                    <a:lumMod val="10000"/>
                  </a:schemeClr>
                </a:solidFill>
              </a:rPr>
              <a:t>peroxide </a:t>
            </a:r>
            <a:r>
              <a:rPr lang="en-GB" b="1" dirty="0" smtClean="0">
                <a:solidFill>
                  <a:schemeClr val="accent4">
                    <a:lumMod val="10000"/>
                  </a:schemeClr>
                </a:solidFill>
              </a:rPr>
              <a:t>+ </a:t>
            </a:r>
            <a:r>
              <a:rPr lang="en-GB" b="1" dirty="0">
                <a:solidFill>
                  <a:schemeClr val="accent4">
                    <a:lumMod val="10000"/>
                  </a:schemeClr>
                </a:solidFill>
              </a:rPr>
              <a:t>solution of extracts of leaf and bark or the three types of the vesicles </a:t>
            </a:r>
            <a:r>
              <a:rPr lang="en-GB" b="1" dirty="0" smtClean="0">
                <a:solidFill>
                  <a:schemeClr val="accent4">
                    <a:lumMod val="10000"/>
                  </a:schemeClr>
                </a:solidFill>
              </a:rPr>
              <a:t>charged with </a:t>
            </a:r>
            <a:r>
              <a:rPr lang="en-GB" b="1" dirty="0">
                <a:solidFill>
                  <a:schemeClr val="accent4">
                    <a:lumMod val="10000"/>
                  </a:schemeClr>
                </a:solidFill>
              </a:rPr>
              <a:t>extracts (100µg/mL</a:t>
            </a:r>
            <a:r>
              <a:rPr lang="en-GB" b="1" dirty="0" smtClean="0">
                <a:solidFill>
                  <a:schemeClr val="accent4">
                    <a:lumMod val="10000"/>
                  </a:schemeClr>
                </a:solidFill>
              </a:rPr>
              <a:t>)</a:t>
            </a:r>
            <a:endParaRPr lang="en-US" b="1" dirty="0">
              <a:solidFill>
                <a:schemeClr val="accent4">
                  <a:lumMod val="10000"/>
                </a:schemeClr>
              </a:solidFill>
            </a:endParaRPr>
          </a:p>
        </p:txBody>
      </p:sp>
      <p:sp>
        <p:nvSpPr>
          <p:cNvPr id="7" name="AutoShape 1"/>
          <p:cNvSpPr>
            <a:spLocks noChangeArrowheads="1"/>
          </p:cNvSpPr>
          <p:nvPr/>
        </p:nvSpPr>
        <p:spPr bwMode="auto">
          <a:xfrm>
            <a:off x="2592491" y="3194192"/>
            <a:ext cx="346172" cy="787871"/>
          </a:xfrm>
          <a:prstGeom prst="downArrow">
            <a:avLst>
              <a:gd name="adj1" fmla="val 50000"/>
              <a:gd name="adj2" fmla="val 160156"/>
            </a:avLst>
          </a:prstGeom>
          <a:ln>
            <a:headEnd/>
            <a:tailEnd/>
          </a:ln>
        </p:spPr>
        <p:style>
          <a:lnRef idx="0">
            <a:schemeClr val="accent4"/>
          </a:lnRef>
          <a:fillRef idx="3">
            <a:schemeClr val="accent4"/>
          </a:fillRef>
          <a:effectRef idx="3">
            <a:schemeClr val="accent4"/>
          </a:effectRef>
          <a:fontRef idx="minor">
            <a:schemeClr val="lt1"/>
          </a:fontRef>
        </p:style>
        <p:txBody>
          <a:bodyPr vert="eaVert" wrap="square" lIns="91440" tIns="45720" rIns="91440" bIns="45720" numCol="1" anchor="t" anchorCtr="0" compatLnSpc="1">
            <a:prstTxWarp prst="textNoShape">
              <a:avLst/>
            </a:prstTxWarp>
          </a:bodyPr>
          <a:lstStyle/>
          <a:p>
            <a:endParaRPr lang="en-US"/>
          </a:p>
        </p:txBody>
      </p:sp>
      <p:sp>
        <p:nvSpPr>
          <p:cNvPr id="9" name="AutoShape 1"/>
          <p:cNvSpPr>
            <a:spLocks noChangeArrowheads="1"/>
          </p:cNvSpPr>
          <p:nvPr/>
        </p:nvSpPr>
        <p:spPr bwMode="auto">
          <a:xfrm>
            <a:off x="2592491" y="4496779"/>
            <a:ext cx="346172" cy="972537"/>
          </a:xfrm>
          <a:prstGeom prst="downArrow">
            <a:avLst>
              <a:gd name="adj1" fmla="val 50000"/>
              <a:gd name="adj2" fmla="val 160156"/>
            </a:avLst>
          </a:prstGeom>
          <a:ln>
            <a:headEnd/>
            <a:tailEnd/>
          </a:ln>
        </p:spPr>
        <p:style>
          <a:lnRef idx="0">
            <a:schemeClr val="accent4"/>
          </a:lnRef>
          <a:fillRef idx="3">
            <a:schemeClr val="accent4"/>
          </a:fillRef>
          <a:effectRef idx="3">
            <a:schemeClr val="accent4"/>
          </a:effectRef>
          <a:fontRef idx="minor">
            <a:schemeClr val="lt1"/>
          </a:fontRef>
        </p:style>
        <p:txBody>
          <a:bodyPr vert="eaVert" wrap="square" lIns="91440" tIns="45720" rIns="91440" bIns="45720" numCol="1" anchor="t" anchorCtr="0" compatLnSpc="1">
            <a:prstTxWarp prst="textNoShape">
              <a:avLst/>
            </a:prstTxWarp>
          </a:bodyPr>
          <a:lstStyle/>
          <a:p>
            <a:endParaRPr lang="en-US"/>
          </a:p>
        </p:txBody>
      </p:sp>
      <p:sp>
        <p:nvSpPr>
          <p:cNvPr id="10" name="Rectangle 9"/>
          <p:cNvSpPr/>
          <p:nvPr/>
        </p:nvSpPr>
        <p:spPr>
          <a:xfrm>
            <a:off x="3209479" y="4693548"/>
            <a:ext cx="1939250" cy="369332"/>
          </a:xfrm>
          <a:prstGeom prst="rect">
            <a:avLst/>
          </a:prstGeom>
        </p:spPr>
        <p:txBody>
          <a:bodyPr wrap="square">
            <a:spAutoFit/>
          </a:bodyPr>
          <a:lstStyle/>
          <a:p>
            <a:r>
              <a:rPr lang="en-GB" b="1" dirty="0" smtClean="0"/>
              <a:t>Add 500 µl MTT </a:t>
            </a:r>
            <a:endParaRPr lang="en-GB" b="1" dirty="0"/>
          </a:p>
        </p:txBody>
      </p:sp>
      <p:sp>
        <p:nvSpPr>
          <p:cNvPr id="11" name="Rectangle 10"/>
          <p:cNvSpPr/>
          <p:nvPr/>
        </p:nvSpPr>
        <p:spPr>
          <a:xfrm>
            <a:off x="2938663" y="1861079"/>
            <a:ext cx="3248966" cy="369332"/>
          </a:xfrm>
          <a:prstGeom prst="rect">
            <a:avLst/>
          </a:prstGeom>
        </p:spPr>
        <p:txBody>
          <a:bodyPr wrap="none">
            <a:spAutoFit/>
          </a:bodyPr>
          <a:lstStyle/>
          <a:p>
            <a:r>
              <a:rPr lang="en-GB" b="1" dirty="0"/>
              <a:t>After 24h of incubation </a:t>
            </a:r>
            <a:r>
              <a:rPr lang="en-GB" b="1" dirty="0" smtClean="0"/>
              <a:t>at </a:t>
            </a:r>
            <a:r>
              <a:rPr lang="en-GB" b="1" dirty="0"/>
              <a:t>37 °</a:t>
            </a:r>
            <a:r>
              <a:rPr lang="en-GB" b="1" dirty="0" smtClean="0"/>
              <a:t>C</a:t>
            </a:r>
            <a:endParaRPr lang="en-US" b="1" dirty="0"/>
          </a:p>
        </p:txBody>
      </p:sp>
      <p:sp>
        <p:nvSpPr>
          <p:cNvPr id="12" name="Rectangle 11"/>
          <p:cNvSpPr/>
          <p:nvPr/>
        </p:nvSpPr>
        <p:spPr>
          <a:xfrm>
            <a:off x="473014" y="5469316"/>
            <a:ext cx="5584873"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b="1" dirty="0" smtClean="0">
                <a:solidFill>
                  <a:schemeClr val="accent4">
                    <a:lumMod val="10000"/>
                  </a:schemeClr>
                </a:solidFill>
              </a:rPr>
              <a:t>            M</a:t>
            </a:r>
            <a:r>
              <a:rPr lang="fr-CA" b="1" dirty="0" err="1" smtClean="0">
                <a:solidFill>
                  <a:schemeClr val="accent4">
                    <a:lumMod val="10000"/>
                  </a:schemeClr>
                </a:solidFill>
              </a:rPr>
              <a:t>easure</a:t>
            </a:r>
            <a:r>
              <a:rPr lang="fr-CA" b="1" dirty="0" smtClean="0">
                <a:solidFill>
                  <a:schemeClr val="accent4">
                    <a:lumMod val="10000"/>
                  </a:schemeClr>
                </a:solidFill>
              </a:rPr>
              <a:t> the absorbance </a:t>
            </a:r>
            <a:r>
              <a:rPr lang="fr-CA" b="1" dirty="0" err="1" smtClean="0">
                <a:solidFill>
                  <a:schemeClr val="accent4">
                    <a:lumMod val="10000"/>
                  </a:schemeClr>
                </a:solidFill>
              </a:rPr>
              <a:t>at</a:t>
            </a:r>
            <a:r>
              <a:rPr lang="fr-CA" b="1" dirty="0" smtClean="0">
                <a:solidFill>
                  <a:schemeClr val="accent4">
                    <a:lumMod val="10000"/>
                  </a:schemeClr>
                </a:solidFill>
              </a:rPr>
              <a:t> 530nm </a:t>
            </a:r>
            <a:r>
              <a:rPr lang="fr-CA" b="1" dirty="0" err="1" smtClean="0">
                <a:solidFill>
                  <a:schemeClr val="accent4">
                    <a:lumMod val="10000"/>
                  </a:schemeClr>
                </a:solidFill>
              </a:rPr>
              <a:t>after</a:t>
            </a:r>
            <a:r>
              <a:rPr lang="fr-CA" b="1" dirty="0" smtClean="0">
                <a:solidFill>
                  <a:schemeClr val="accent4">
                    <a:lumMod val="10000"/>
                  </a:schemeClr>
                </a:solidFill>
              </a:rPr>
              <a:t> 2H</a:t>
            </a:r>
            <a:endParaRPr lang="en-US" b="1" dirty="0">
              <a:solidFill>
                <a:schemeClr val="accent4">
                  <a:lumMod val="10000"/>
                </a:schemeClr>
              </a:solidFill>
            </a:endParaRPr>
          </a:p>
        </p:txBody>
      </p:sp>
      <p:sp>
        <p:nvSpPr>
          <p:cNvPr id="13" name="Rectangle 12"/>
          <p:cNvSpPr/>
          <p:nvPr/>
        </p:nvSpPr>
        <p:spPr>
          <a:xfrm>
            <a:off x="3132633" y="3399634"/>
            <a:ext cx="3129470" cy="369332"/>
          </a:xfrm>
          <a:prstGeom prst="rect">
            <a:avLst/>
          </a:prstGeom>
        </p:spPr>
        <p:txBody>
          <a:bodyPr wrap="none">
            <a:spAutoFit/>
          </a:bodyPr>
          <a:lstStyle/>
          <a:p>
            <a:r>
              <a:rPr lang="en-GB" b="1" dirty="0"/>
              <a:t>After </a:t>
            </a:r>
            <a:r>
              <a:rPr lang="en-GB" b="1" dirty="0" smtClean="0"/>
              <a:t>4h </a:t>
            </a:r>
            <a:r>
              <a:rPr lang="en-GB" b="1" dirty="0"/>
              <a:t>of incubation </a:t>
            </a:r>
            <a:r>
              <a:rPr lang="en-GB" b="1" dirty="0" smtClean="0"/>
              <a:t>at </a:t>
            </a:r>
            <a:r>
              <a:rPr lang="en-GB" b="1" dirty="0"/>
              <a:t>37 °</a:t>
            </a:r>
            <a:r>
              <a:rPr lang="en-GB" b="1" dirty="0" smtClean="0"/>
              <a:t>C</a:t>
            </a:r>
            <a:endParaRPr lang="en-US" b="1" dirty="0"/>
          </a:p>
        </p:txBody>
      </p:sp>
      <p:sp>
        <p:nvSpPr>
          <p:cNvPr id="14" name="Rectangle 13"/>
          <p:cNvSpPr/>
          <p:nvPr/>
        </p:nvSpPr>
        <p:spPr>
          <a:xfrm>
            <a:off x="1379954" y="4065193"/>
            <a:ext cx="286842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b="1" dirty="0" smtClean="0">
                <a:solidFill>
                  <a:schemeClr val="accent4">
                    <a:lumMod val="10000"/>
                  </a:schemeClr>
                </a:solidFill>
              </a:rPr>
              <a:t>W</a:t>
            </a:r>
            <a:r>
              <a:rPr lang="en-GB" b="1" dirty="0" smtClean="0">
                <a:solidFill>
                  <a:schemeClr val="accent4">
                    <a:lumMod val="10000"/>
                  </a:schemeClr>
                </a:solidFill>
              </a:rPr>
              <a:t>ash three times with PBS</a:t>
            </a:r>
            <a:endParaRPr lang="en-GB" b="1" dirty="0">
              <a:solidFill>
                <a:schemeClr val="accent4">
                  <a:lumMod val="10000"/>
                </a:schemeClr>
              </a:solidFill>
            </a:endParaRPr>
          </a:p>
        </p:txBody>
      </p:sp>
      <p:sp>
        <p:nvSpPr>
          <p:cNvPr id="15" name="Pensées 14"/>
          <p:cNvSpPr/>
          <p:nvPr/>
        </p:nvSpPr>
        <p:spPr>
          <a:xfrm>
            <a:off x="6895128" y="696649"/>
            <a:ext cx="2041053" cy="1782769"/>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smtClean="0">
              <a:solidFill>
                <a:srgbClr val="000000"/>
              </a:solidFill>
            </a:endParaRPr>
          </a:p>
          <a:p>
            <a:pPr algn="ctr"/>
            <a:r>
              <a:rPr lang="en-US" b="1" dirty="0" smtClean="0">
                <a:solidFill>
                  <a:srgbClr val="000000"/>
                </a:solidFill>
              </a:rPr>
              <a:t>According to the method of </a:t>
            </a:r>
            <a:r>
              <a:rPr lang="en-US" b="1" dirty="0" err="1" smtClean="0">
                <a:solidFill>
                  <a:srgbClr val="000000"/>
                </a:solidFill>
              </a:rPr>
              <a:t>Phan</a:t>
            </a:r>
            <a:r>
              <a:rPr lang="en-US" b="1" dirty="0" smtClean="0">
                <a:solidFill>
                  <a:srgbClr val="000000"/>
                </a:solidFill>
              </a:rPr>
              <a:t> et </a:t>
            </a:r>
            <a:r>
              <a:rPr lang="en-US" b="1" i="1" dirty="0" smtClean="0">
                <a:solidFill>
                  <a:srgbClr val="000000"/>
                </a:solidFill>
              </a:rPr>
              <a:t>al</a:t>
            </a:r>
            <a:r>
              <a:rPr lang="en-US" b="1" dirty="0" smtClean="0">
                <a:solidFill>
                  <a:srgbClr val="000000"/>
                </a:solidFill>
              </a:rPr>
              <a:t>.</a:t>
            </a:r>
            <a:r>
              <a:rPr lang="en-US" b="1" dirty="0" smtClean="0">
                <a:solidFill>
                  <a:schemeClr val="accent4">
                    <a:lumMod val="10000"/>
                  </a:schemeClr>
                </a:solidFill>
              </a:rPr>
              <a:t>, 2001</a:t>
            </a:r>
            <a:endParaRPr lang="fr-FR" b="1" dirty="0" smtClean="0">
              <a:solidFill>
                <a:schemeClr val="accent4">
                  <a:lumMod val="10000"/>
                </a:schemeClr>
              </a:solidFill>
            </a:endParaRPr>
          </a:p>
          <a:p>
            <a:pPr algn="ctr"/>
            <a:endParaRPr lang="fr-FR" dirty="0"/>
          </a:p>
        </p:txBody>
      </p:sp>
    </p:spTree>
    <p:extLst>
      <p:ext uri="{BB962C8B-B14F-4D97-AF65-F5344CB8AC3E}">
        <p14:creationId xmlns:p14="http://schemas.microsoft.com/office/powerpoint/2010/main" val="3899006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07368520"/>
              </p:ext>
            </p:extLst>
          </p:nvPr>
        </p:nvGraphicFramePr>
        <p:xfrm>
          <a:off x="142622" y="2011918"/>
          <a:ext cx="8819426" cy="2880218"/>
        </p:xfrm>
        <a:graphic>
          <a:graphicData uri="http://schemas.openxmlformats.org/presentationml/2006/ole">
            <mc:AlternateContent xmlns:mc="http://schemas.openxmlformats.org/markup-compatibility/2006">
              <mc:Choice xmlns:v="urn:schemas-microsoft-com:vml" Requires="v">
                <p:oleObj spid="_x0000_s107523" name="Document" r:id="rId3" imgW="5622840" imgH="1828440" progId="Word.Document.12">
                  <p:link updateAutomatic="1"/>
                </p:oleObj>
              </mc:Choice>
              <mc:Fallback>
                <p:oleObj name="Document" r:id="rId3" imgW="5622840" imgH="182844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22" y="2011918"/>
                        <a:ext cx="8819426" cy="28802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858921" y="642142"/>
            <a:ext cx="7564643" cy="646331"/>
          </a:xfrm>
          <a:prstGeom prst="rect">
            <a:avLst/>
          </a:prstGeom>
        </p:spPr>
        <p:txBody>
          <a:bodyPr wrap="square">
            <a:spAutoFit/>
          </a:bodyPr>
          <a:lstStyle/>
          <a:p>
            <a:r>
              <a:rPr lang="en-GB" b="1" dirty="0"/>
              <a:t>Table 3</a:t>
            </a:r>
            <a:r>
              <a:rPr lang="en-GB" dirty="0"/>
              <a:t>. </a:t>
            </a:r>
            <a:r>
              <a:rPr lang="en-GB" b="1" dirty="0"/>
              <a:t>Protective effect of leaf and bark extract </a:t>
            </a:r>
            <a:r>
              <a:rPr lang="en-GB" b="1" dirty="0" err="1"/>
              <a:t>ethanolic</a:t>
            </a:r>
            <a:r>
              <a:rPr lang="en-GB" b="1" dirty="0"/>
              <a:t> solutions and vesicles against H</a:t>
            </a:r>
            <a:r>
              <a:rPr lang="en-GB" b="1" baseline="-25000" dirty="0"/>
              <a:t>2</a:t>
            </a:r>
            <a:r>
              <a:rPr lang="en-GB" b="1" dirty="0"/>
              <a:t>O</a:t>
            </a:r>
            <a:r>
              <a:rPr lang="en-GB" b="1" baseline="-25000" dirty="0"/>
              <a:t>2</a:t>
            </a:r>
            <a:r>
              <a:rPr lang="en-GB" b="1" dirty="0"/>
              <a:t>-induced oxidative stress in human keratinocytes. </a:t>
            </a:r>
          </a:p>
        </p:txBody>
      </p:sp>
    </p:spTree>
    <p:extLst>
      <p:ext uri="{BB962C8B-B14F-4D97-AF65-F5344CB8AC3E}">
        <p14:creationId xmlns:p14="http://schemas.microsoft.com/office/powerpoint/2010/main" val="4197958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3115" y="3239045"/>
            <a:ext cx="4866335" cy="148396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285750" indent="-285750" algn="ctr">
              <a:buFont typeface="Wingdings" pitchFamily="2" charset="2"/>
              <a:buChar char="q"/>
            </a:pPr>
            <a:r>
              <a:rPr lang="en-GB" b="1" dirty="0" smtClean="0">
                <a:solidFill>
                  <a:srgbClr val="000000"/>
                </a:solidFill>
              </a:rPr>
              <a:t>Mobile phase </a:t>
            </a:r>
            <a:r>
              <a:rPr lang="en-GB" dirty="0" smtClean="0">
                <a:solidFill>
                  <a:srgbClr val="000000"/>
                </a:solidFill>
              </a:rPr>
              <a:t>:</a:t>
            </a:r>
            <a:r>
              <a:rPr lang="en-GB" dirty="0" smtClean="0"/>
              <a:t> </a:t>
            </a:r>
            <a:r>
              <a:rPr lang="en-GB" b="1" dirty="0" smtClean="0">
                <a:solidFill>
                  <a:srgbClr val="000000"/>
                </a:solidFill>
              </a:rPr>
              <a:t>Mixture </a:t>
            </a:r>
            <a:r>
              <a:rPr lang="en-GB" b="1" dirty="0">
                <a:solidFill>
                  <a:srgbClr val="000000"/>
                </a:solidFill>
              </a:rPr>
              <a:t>of methanol, water, </a:t>
            </a:r>
            <a:r>
              <a:rPr lang="en-GB" b="1" dirty="0" err="1" smtClean="0">
                <a:solidFill>
                  <a:srgbClr val="000000"/>
                </a:solidFill>
              </a:rPr>
              <a:t>acetonitrile</a:t>
            </a:r>
            <a:r>
              <a:rPr lang="en-GB" b="1" dirty="0" smtClean="0">
                <a:solidFill>
                  <a:srgbClr val="000000"/>
                </a:solidFill>
              </a:rPr>
              <a:t> and </a:t>
            </a:r>
            <a:r>
              <a:rPr lang="en-GB" b="1" dirty="0">
                <a:solidFill>
                  <a:srgbClr val="000000"/>
                </a:solidFill>
              </a:rPr>
              <a:t>acetic acid (40:41, 94:18:0,06 </a:t>
            </a:r>
            <a:r>
              <a:rPr lang="en-GB" b="1" dirty="0" smtClean="0">
                <a:solidFill>
                  <a:srgbClr val="000000"/>
                </a:solidFill>
              </a:rPr>
              <a:t>v/v)</a:t>
            </a:r>
          </a:p>
          <a:p>
            <a:pPr marL="285750" indent="-285750" algn="ctr">
              <a:buFont typeface="Wingdings" pitchFamily="2" charset="2"/>
              <a:buChar char="q"/>
            </a:pPr>
            <a:r>
              <a:rPr lang="en-GB" b="1" dirty="0" smtClean="0">
                <a:solidFill>
                  <a:srgbClr val="000000"/>
                </a:solidFill>
              </a:rPr>
              <a:t>Deliver </a:t>
            </a:r>
            <a:r>
              <a:rPr lang="en-GB" b="1" dirty="0">
                <a:solidFill>
                  <a:srgbClr val="000000"/>
                </a:solidFill>
              </a:rPr>
              <a:t>at a flow rate of </a:t>
            </a:r>
            <a:r>
              <a:rPr lang="en-GB" b="1" dirty="0" smtClean="0">
                <a:solidFill>
                  <a:srgbClr val="000000"/>
                </a:solidFill>
              </a:rPr>
              <a:t>0.3 </a:t>
            </a:r>
            <a:r>
              <a:rPr lang="en-GB" b="1" dirty="0">
                <a:solidFill>
                  <a:srgbClr val="000000"/>
                </a:solidFill>
              </a:rPr>
              <a:t>mL/min. </a:t>
            </a:r>
            <a:endParaRPr lang="en-US" b="1" dirty="0">
              <a:solidFill>
                <a:srgbClr val="000000"/>
              </a:solidFill>
            </a:endParaRPr>
          </a:p>
        </p:txBody>
      </p:sp>
      <p:sp>
        <p:nvSpPr>
          <p:cNvPr id="6" name="Rounded Rectangle 5"/>
          <p:cNvSpPr/>
          <p:nvPr/>
        </p:nvSpPr>
        <p:spPr>
          <a:xfrm>
            <a:off x="4355550" y="751847"/>
            <a:ext cx="2972425" cy="1275393"/>
          </a:xfrm>
          <a:prstGeom prst="roundRect">
            <a:avLst>
              <a:gd name="adj"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smtClean="0">
              <a:solidFill>
                <a:srgbClr val="000000"/>
              </a:solidFill>
            </a:endParaRPr>
          </a:p>
          <a:p>
            <a:pPr algn="ctr"/>
            <a:endParaRPr lang="en-US" b="1" dirty="0" smtClean="0">
              <a:solidFill>
                <a:srgbClr val="000000"/>
              </a:solidFill>
            </a:endParaRPr>
          </a:p>
          <a:p>
            <a:r>
              <a:rPr lang="en-US" b="1" dirty="0" smtClean="0">
                <a:solidFill>
                  <a:srgbClr val="000000"/>
                </a:solidFill>
              </a:rPr>
              <a:t>           Standards</a:t>
            </a:r>
          </a:p>
          <a:p>
            <a:pPr>
              <a:buFont typeface="Arial" pitchFamily="34" charset="0"/>
              <a:buChar char="•"/>
            </a:pPr>
            <a:r>
              <a:rPr lang="en-US" b="1" dirty="0" err="1" smtClean="0">
                <a:solidFill>
                  <a:srgbClr val="000000"/>
                </a:solidFill>
                <a:effectLst>
                  <a:outerShdw blurRad="38100" dist="38100" dir="2700000" algn="tl">
                    <a:srgbClr val="000000">
                      <a:alpha val="43137"/>
                    </a:srgbClr>
                  </a:outerShdw>
                </a:effectLst>
              </a:rPr>
              <a:t>Rutin</a:t>
            </a:r>
            <a:r>
              <a:rPr lang="en-US" b="1" dirty="0" smtClean="0">
                <a:solidFill>
                  <a:srgbClr val="000000"/>
                </a:solidFill>
                <a:effectLst>
                  <a:outerShdw blurRad="38100" dist="38100" dir="2700000" algn="tl">
                    <a:srgbClr val="000000">
                      <a:alpha val="43137"/>
                    </a:srgbClr>
                  </a:outerShdw>
                </a:effectLst>
              </a:rPr>
              <a:t>               </a:t>
            </a:r>
          </a:p>
          <a:p>
            <a:pPr>
              <a:buFont typeface="Arial" pitchFamily="34" charset="0"/>
              <a:buChar char="•"/>
            </a:pPr>
            <a:r>
              <a:rPr lang="en-US" b="1" dirty="0" err="1" smtClean="0">
                <a:solidFill>
                  <a:srgbClr val="000000"/>
                </a:solidFill>
                <a:effectLst>
                  <a:outerShdw blurRad="38100" dist="38100" dir="2700000" algn="tl">
                    <a:srgbClr val="000000">
                      <a:alpha val="43137"/>
                    </a:srgbClr>
                  </a:outerShdw>
                </a:effectLst>
              </a:rPr>
              <a:t>Quercetin</a:t>
            </a:r>
            <a:endParaRPr lang="en-US" b="1" dirty="0" smtClean="0">
              <a:solidFill>
                <a:srgbClr val="000000"/>
              </a:solidFill>
              <a:effectLst>
                <a:outerShdw blurRad="38100" dist="38100" dir="2700000" algn="tl">
                  <a:srgbClr val="000000">
                    <a:alpha val="43137"/>
                  </a:srgbClr>
                </a:outerShdw>
              </a:effectLst>
            </a:endParaRPr>
          </a:p>
          <a:p>
            <a:pPr marL="285750" indent="-285750" algn="ctr">
              <a:buFont typeface="Arial"/>
              <a:buChar char="•"/>
            </a:pPr>
            <a:endParaRPr lang="en-US" b="1" dirty="0" smtClean="0">
              <a:solidFill>
                <a:srgbClr val="000000"/>
              </a:solidFill>
            </a:endParaRPr>
          </a:p>
          <a:p>
            <a:pPr marL="285750" indent="-285750" algn="ctr">
              <a:buFont typeface="Arial"/>
              <a:buChar char="•"/>
            </a:pPr>
            <a:endParaRPr lang="en-US" b="1" dirty="0" smtClean="0">
              <a:solidFill>
                <a:srgbClr val="000000"/>
              </a:solidFill>
            </a:endParaRPr>
          </a:p>
          <a:p>
            <a:pPr algn="ctr"/>
            <a:endParaRPr lang="en-US" b="1" dirty="0">
              <a:solidFill>
                <a:srgbClr val="000000"/>
              </a:solidFill>
            </a:endParaRPr>
          </a:p>
        </p:txBody>
      </p:sp>
      <p:sp>
        <p:nvSpPr>
          <p:cNvPr id="10" name="Rounded Rectangle 9"/>
          <p:cNvSpPr/>
          <p:nvPr/>
        </p:nvSpPr>
        <p:spPr>
          <a:xfrm>
            <a:off x="2269052" y="5607686"/>
            <a:ext cx="5294458" cy="71344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000000"/>
                </a:solidFill>
              </a:rPr>
              <a:t>I</a:t>
            </a:r>
            <a:r>
              <a:rPr lang="en-GB" b="1" dirty="0" smtClean="0">
                <a:solidFill>
                  <a:srgbClr val="000000"/>
                </a:solidFill>
              </a:rPr>
              <a:t>dentification of major compounds </a:t>
            </a:r>
            <a:endParaRPr lang="en-US" b="1" dirty="0">
              <a:solidFill>
                <a:srgbClr val="000000"/>
              </a:solidFill>
            </a:endParaRPr>
          </a:p>
        </p:txBody>
      </p:sp>
      <p:sp>
        <p:nvSpPr>
          <p:cNvPr id="11" name="Rounded Rectangle 10"/>
          <p:cNvSpPr/>
          <p:nvPr/>
        </p:nvSpPr>
        <p:spPr>
          <a:xfrm>
            <a:off x="1940826" y="751847"/>
            <a:ext cx="2250206" cy="1275393"/>
          </a:xfrm>
          <a:prstGeom prst="roundRect">
            <a:avLst>
              <a:gd name="adj"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smtClean="0">
              <a:solidFill>
                <a:srgbClr val="000000"/>
              </a:solidFill>
            </a:endParaRPr>
          </a:p>
          <a:p>
            <a:pPr algn="ctr"/>
            <a:endParaRPr lang="en-US" b="1" dirty="0" smtClean="0">
              <a:solidFill>
                <a:srgbClr val="000000"/>
              </a:solidFill>
            </a:endParaRPr>
          </a:p>
          <a:p>
            <a:pPr algn="ctr"/>
            <a:r>
              <a:rPr lang="en-US" b="1" dirty="0" smtClean="0">
                <a:solidFill>
                  <a:srgbClr val="000000"/>
                </a:solidFill>
              </a:rPr>
              <a:t>Extracts </a:t>
            </a:r>
            <a:endParaRPr lang="en-US" b="1" dirty="0">
              <a:solidFill>
                <a:srgbClr val="000000"/>
              </a:solidFill>
            </a:endParaRPr>
          </a:p>
          <a:p>
            <a:pPr algn="ctr">
              <a:buFont typeface="Arial" pitchFamily="34" charset="0"/>
              <a:buChar char="•"/>
            </a:pPr>
            <a:r>
              <a:rPr lang="en-US" b="1" dirty="0" smtClean="0">
                <a:solidFill>
                  <a:srgbClr val="000000"/>
                </a:solidFill>
                <a:effectLst>
                  <a:outerShdw blurRad="38100" dist="38100" dir="2700000" algn="tl">
                    <a:srgbClr val="000000">
                      <a:alpha val="43137"/>
                    </a:srgbClr>
                  </a:outerShdw>
                </a:effectLst>
              </a:rPr>
              <a:t>FAL </a:t>
            </a:r>
          </a:p>
          <a:p>
            <a:pPr algn="ctr">
              <a:buFont typeface="Arial" pitchFamily="34" charset="0"/>
              <a:buChar char="•"/>
            </a:pPr>
            <a:r>
              <a:rPr lang="en-US" b="1" dirty="0" smtClean="0">
                <a:solidFill>
                  <a:srgbClr val="000000"/>
                </a:solidFill>
                <a:effectLst>
                  <a:outerShdw blurRad="38100" dist="38100" dir="2700000" algn="tl">
                    <a:srgbClr val="000000">
                      <a:alpha val="43137"/>
                    </a:srgbClr>
                  </a:outerShdw>
                </a:effectLst>
              </a:rPr>
              <a:t>FAB</a:t>
            </a:r>
          </a:p>
          <a:p>
            <a:pPr marL="285750" indent="-285750" algn="ctr">
              <a:buFont typeface="Arial"/>
              <a:buChar char="•"/>
            </a:pPr>
            <a:endParaRPr lang="en-US" b="1" dirty="0" smtClean="0">
              <a:solidFill>
                <a:srgbClr val="000000"/>
              </a:solidFill>
            </a:endParaRPr>
          </a:p>
          <a:p>
            <a:pPr algn="ctr"/>
            <a:endParaRPr lang="en-US" b="1" dirty="0">
              <a:solidFill>
                <a:srgbClr val="000000"/>
              </a:solidFill>
            </a:endParaRPr>
          </a:p>
        </p:txBody>
      </p:sp>
      <p:sp>
        <p:nvSpPr>
          <p:cNvPr id="12" name="Curved Left Arrow 11"/>
          <p:cNvSpPr/>
          <p:nvPr/>
        </p:nvSpPr>
        <p:spPr>
          <a:xfrm>
            <a:off x="7563510" y="1598119"/>
            <a:ext cx="1427079" cy="2468523"/>
          </a:xfrm>
          <a:prstGeom prst="curved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a:off x="225084" y="1598119"/>
            <a:ext cx="1520590" cy="2468523"/>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4" name="Down Arrow 13"/>
          <p:cNvSpPr/>
          <p:nvPr/>
        </p:nvSpPr>
        <p:spPr>
          <a:xfrm>
            <a:off x="4742744" y="4879971"/>
            <a:ext cx="446972" cy="642101"/>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Rectangle 3"/>
          <p:cNvSpPr/>
          <p:nvPr/>
        </p:nvSpPr>
        <p:spPr>
          <a:xfrm>
            <a:off x="225083" y="119400"/>
            <a:ext cx="8496886" cy="584775"/>
          </a:xfrm>
          <a:prstGeom prst="rect">
            <a:avLst/>
          </a:prstGeom>
        </p:spPr>
        <p:txBody>
          <a:bodyPr wrap="square">
            <a:spAutoFit/>
          </a:bodyPr>
          <a:lstStyle/>
          <a:p>
            <a:r>
              <a:rPr lang="en-US" sz="3200" b="1" dirty="0" smtClean="0">
                <a:effectLst>
                  <a:outerShdw blurRad="38100" dist="38100" dir="2700000" algn="tl">
                    <a:srgbClr val="000000">
                      <a:alpha val="43137"/>
                    </a:srgbClr>
                  </a:outerShdw>
                </a:effectLst>
              </a:rPr>
              <a:t>         HPLC –photodiode array detection system</a:t>
            </a:r>
          </a:p>
        </p:txBody>
      </p:sp>
      <p:sp>
        <p:nvSpPr>
          <p:cNvPr id="15" name="Rectangle 14"/>
          <p:cNvSpPr/>
          <p:nvPr/>
        </p:nvSpPr>
        <p:spPr>
          <a:xfrm>
            <a:off x="5828543" y="982879"/>
            <a:ext cx="1520907" cy="813329"/>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rtlCol="0" anchor="ctr"/>
          <a:lstStyle/>
          <a:p>
            <a:pPr>
              <a:buFont typeface="Arial" pitchFamily="34" charset="0"/>
              <a:buChar char="•"/>
            </a:pPr>
            <a:r>
              <a:rPr lang="en-US" b="1" dirty="0" err="1" smtClean="0">
                <a:solidFill>
                  <a:srgbClr val="000000"/>
                </a:solidFill>
              </a:rPr>
              <a:t>Cathenin</a:t>
            </a:r>
            <a:endParaRPr lang="en-US" b="1" dirty="0" smtClean="0">
              <a:solidFill>
                <a:srgbClr val="000000"/>
              </a:solidFill>
            </a:endParaRPr>
          </a:p>
          <a:p>
            <a:pPr>
              <a:buFont typeface="Arial" pitchFamily="34" charset="0"/>
              <a:buChar char="•"/>
            </a:pPr>
            <a:r>
              <a:rPr lang="en-US" b="1" dirty="0" smtClean="0">
                <a:solidFill>
                  <a:srgbClr val="000000"/>
                </a:solidFill>
              </a:rPr>
              <a:t>Acid tannic</a:t>
            </a:r>
          </a:p>
        </p:txBody>
      </p:sp>
    </p:spTree>
    <p:extLst>
      <p:ext uri="{BB962C8B-B14F-4D97-AF65-F5344CB8AC3E}">
        <p14:creationId xmlns:p14="http://schemas.microsoft.com/office/powerpoint/2010/main" val="4273357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phenolic compounds </a:t>
            </a:r>
            <a:r>
              <a:rPr lang="en-US" dirty="0"/>
              <a:t>of </a:t>
            </a:r>
            <a:r>
              <a:rPr lang="en-US" dirty="0" smtClean="0"/>
              <a:t>FAL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08193321"/>
              </p:ext>
            </p:extLst>
          </p:nvPr>
        </p:nvGraphicFramePr>
        <p:xfrm>
          <a:off x="87763" y="1721593"/>
          <a:ext cx="5486400" cy="2273300"/>
        </p:xfrm>
        <a:graphic>
          <a:graphicData uri="http://schemas.openxmlformats.org/presentationml/2006/ole">
            <mc:AlternateContent xmlns:mc="http://schemas.openxmlformats.org/markup-compatibility/2006">
              <mc:Choice xmlns:v="urn:schemas-microsoft-com:vml" Requires="v">
                <p:oleObj spid="_x0000_s108549" name="Document" r:id="rId3" imgW="5476320" imgH="2258280" progId="Word.Document.12">
                  <p:link updateAutomatic="1"/>
                </p:oleObj>
              </mc:Choice>
              <mc:Fallback>
                <p:oleObj name="Document" r:id="rId3" imgW="5476320" imgH="225828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3" y="1721593"/>
                        <a:ext cx="5486400" cy="227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09640517"/>
              </p:ext>
            </p:extLst>
          </p:nvPr>
        </p:nvGraphicFramePr>
        <p:xfrm>
          <a:off x="3027564" y="1684075"/>
          <a:ext cx="5486400" cy="2273300"/>
        </p:xfrm>
        <a:graphic>
          <a:graphicData uri="http://schemas.openxmlformats.org/presentationml/2006/ole">
            <mc:AlternateContent xmlns:mc="http://schemas.openxmlformats.org/markup-compatibility/2006">
              <mc:Choice xmlns:v="urn:schemas-microsoft-com:vml" Requires="v">
                <p:oleObj spid="_x0000_s108550" name="Document" r:id="rId5" imgW="5476320" imgH="2258280" progId="Word.Document.12">
                  <p:link updateAutomatic="1"/>
                </p:oleObj>
              </mc:Choice>
              <mc:Fallback>
                <p:oleObj name="Document" r:id="rId5" imgW="5476320" imgH="2258280" progId="Word.Document.12">
                  <p:link updateAutomatic="1"/>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7564" y="1684075"/>
                        <a:ext cx="5486400" cy="227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6438247"/>
              </p:ext>
            </p:extLst>
          </p:nvPr>
        </p:nvGraphicFramePr>
        <p:xfrm>
          <a:off x="5770764" y="1670275"/>
          <a:ext cx="5486400" cy="2247900"/>
        </p:xfrm>
        <a:graphic>
          <a:graphicData uri="http://schemas.openxmlformats.org/presentationml/2006/ole">
            <mc:AlternateContent xmlns:mc="http://schemas.openxmlformats.org/markup-compatibility/2006">
              <mc:Choice xmlns:v="urn:schemas-microsoft-com:vml" Requires="v">
                <p:oleObj spid="_x0000_s108551" name="Document" r:id="rId7" imgW="5476320" imgH="2239920" progId="Word.Document.12">
                  <p:link updateAutomatic="1"/>
                </p:oleObj>
              </mc:Choice>
              <mc:Fallback>
                <p:oleObj name="Document" r:id="rId7" imgW="5476320" imgH="2239920" progId="Word.Document.12">
                  <p:link updateAutomatic="1"/>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0764" y="1670275"/>
                        <a:ext cx="5486400"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rot="10800000" flipV="1">
            <a:off x="328221" y="5090995"/>
            <a:ext cx="8358578" cy="646331"/>
          </a:xfrm>
          <a:prstGeom prst="rect">
            <a:avLst/>
          </a:prstGeom>
        </p:spPr>
        <p:txBody>
          <a:bodyPr wrap="square">
            <a:spAutoFit/>
          </a:bodyPr>
          <a:lstStyle/>
          <a:p>
            <a:r>
              <a:rPr lang="en-GB" b="1" dirty="0"/>
              <a:t>Figure </a:t>
            </a:r>
            <a:r>
              <a:rPr lang="en-GB" b="1" dirty="0" smtClean="0"/>
              <a:t>8</a:t>
            </a:r>
            <a:r>
              <a:rPr lang="en-GB" dirty="0" smtClean="0"/>
              <a:t>: </a:t>
            </a:r>
            <a:r>
              <a:rPr lang="en-GB" b="1" dirty="0"/>
              <a:t>Chromatograms at different wavelengths of identified components of leaf extract: </a:t>
            </a:r>
            <a:r>
              <a:rPr lang="en-GB" b="1" dirty="0" err="1"/>
              <a:t>rutin</a:t>
            </a:r>
            <a:r>
              <a:rPr lang="en-GB" b="1" dirty="0"/>
              <a:t> (A), </a:t>
            </a:r>
            <a:r>
              <a:rPr lang="en-GB" b="1" dirty="0" err="1"/>
              <a:t>quercetin</a:t>
            </a:r>
            <a:r>
              <a:rPr lang="en-GB" b="1" dirty="0"/>
              <a:t> (B) and tannic acid (C) </a:t>
            </a:r>
            <a:endParaRPr lang="en-US" b="1" dirty="0"/>
          </a:p>
        </p:txBody>
      </p:sp>
      <p:sp>
        <p:nvSpPr>
          <p:cNvPr id="8" name="Bent Arrow 7"/>
          <p:cNvSpPr/>
          <p:nvPr/>
        </p:nvSpPr>
        <p:spPr>
          <a:xfrm>
            <a:off x="328222" y="2711095"/>
            <a:ext cx="428123" cy="813328"/>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a:off x="3781804" y="2711095"/>
            <a:ext cx="428123" cy="813328"/>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a:off x="7363721" y="2711095"/>
            <a:ext cx="428123" cy="813328"/>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2" name="Rounded Rectangle 11"/>
          <p:cNvSpPr/>
          <p:nvPr/>
        </p:nvSpPr>
        <p:spPr>
          <a:xfrm>
            <a:off x="3160875" y="3588042"/>
            <a:ext cx="1211916" cy="50174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Rounded Rectangle 12"/>
          <p:cNvSpPr/>
          <p:nvPr/>
        </p:nvSpPr>
        <p:spPr>
          <a:xfrm>
            <a:off x="87763" y="3529408"/>
            <a:ext cx="1049052" cy="4940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Rectangle 2"/>
          <p:cNvSpPr/>
          <p:nvPr/>
        </p:nvSpPr>
        <p:spPr>
          <a:xfrm>
            <a:off x="166706" y="3588043"/>
            <a:ext cx="776850" cy="369332"/>
          </a:xfrm>
          <a:prstGeom prst="rect">
            <a:avLst/>
          </a:prstGeom>
        </p:spPr>
        <p:txBody>
          <a:bodyPr wrap="none">
            <a:spAutoFit/>
          </a:bodyPr>
          <a:lstStyle/>
          <a:p>
            <a:r>
              <a:rPr lang="fr-CA" b="1" dirty="0" err="1" smtClean="0"/>
              <a:t>Rutin</a:t>
            </a:r>
            <a:endParaRPr lang="en-GB" b="1" dirty="0"/>
          </a:p>
        </p:txBody>
      </p:sp>
      <p:sp>
        <p:nvSpPr>
          <p:cNvPr id="14" name="Rectangle 13"/>
          <p:cNvSpPr/>
          <p:nvPr/>
        </p:nvSpPr>
        <p:spPr>
          <a:xfrm>
            <a:off x="3160875" y="3613666"/>
            <a:ext cx="1273230" cy="369332"/>
          </a:xfrm>
          <a:prstGeom prst="rect">
            <a:avLst/>
          </a:prstGeom>
        </p:spPr>
        <p:txBody>
          <a:bodyPr wrap="none">
            <a:spAutoFit/>
          </a:bodyPr>
          <a:lstStyle/>
          <a:p>
            <a:r>
              <a:rPr lang="en-GB" b="1" dirty="0" smtClean="0"/>
              <a:t>Quercetin</a:t>
            </a:r>
            <a:endParaRPr lang="en-US" b="1" dirty="0"/>
          </a:p>
        </p:txBody>
      </p:sp>
      <p:sp>
        <p:nvSpPr>
          <p:cNvPr id="15" name="Rectangle 14"/>
          <p:cNvSpPr/>
          <p:nvPr/>
        </p:nvSpPr>
        <p:spPr>
          <a:xfrm>
            <a:off x="7058593" y="3529408"/>
            <a:ext cx="1289327"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GB" b="1" dirty="0">
                <a:solidFill>
                  <a:schemeClr val="tx1"/>
                </a:solidFill>
              </a:rPr>
              <a:t>T</a:t>
            </a:r>
            <a:r>
              <a:rPr lang="en-GB" b="1" dirty="0" smtClean="0">
                <a:solidFill>
                  <a:schemeClr val="tx1"/>
                </a:solidFill>
              </a:rPr>
              <a:t>annic </a:t>
            </a:r>
            <a:r>
              <a:rPr lang="en-GB" b="1" dirty="0">
                <a:solidFill>
                  <a:schemeClr val="tx1"/>
                </a:solidFill>
              </a:rPr>
              <a:t>acid </a:t>
            </a:r>
            <a:endParaRPr lang="en-US" b="1" dirty="0">
              <a:solidFill>
                <a:schemeClr val="tx1"/>
              </a:solidFill>
            </a:endParaRPr>
          </a:p>
        </p:txBody>
      </p:sp>
    </p:spTree>
    <p:extLst>
      <p:ext uri="{BB962C8B-B14F-4D97-AF65-F5344CB8AC3E}">
        <p14:creationId xmlns:p14="http://schemas.microsoft.com/office/powerpoint/2010/main" val="106177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620" y="219919"/>
            <a:ext cx="8773610" cy="6447099"/>
          </a:xfrm>
        </p:spPr>
        <p:txBody>
          <a:bodyPr>
            <a:normAutofit fontScale="90000"/>
          </a:bodyPr>
          <a:lstStyle/>
          <a:p>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sz="3600" b="1" dirty="0" smtClean="0">
                <a:solidFill>
                  <a:schemeClr val="tx1"/>
                </a:solidFill>
                <a:effectLst>
                  <a:outerShdw blurRad="38100" dist="38100" dir="2700000" algn="tl">
                    <a:srgbClr val="000000">
                      <a:alpha val="43137"/>
                    </a:srgbClr>
                  </a:outerShdw>
                </a:effectLst>
              </a:rPr>
              <a:t>Effect of </a:t>
            </a:r>
            <a:r>
              <a:rPr lang="en-US" sz="3600" b="1" i="1" dirty="0" smtClean="0">
                <a:solidFill>
                  <a:schemeClr val="tx1"/>
                </a:solidFill>
                <a:effectLst>
                  <a:outerShdw blurRad="38100" dist="38100" dir="2700000" algn="tl">
                    <a:srgbClr val="000000">
                      <a:alpha val="43137"/>
                    </a:srgbClr>
                  </a:outerShdw>
                </a:effectLst>
              </a:rPr>
              <a:t>Fraxinus angustifolia</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Oleacea</a:t>
            </a:r>
            <a:r>
              <a:rPr lang="en-US" sz="3600" b="1" dirty="0" smtClean="0">
                <a:solidFill>
                  <a:schemeClr val="tx1"/>
                </a:solidFill>
                <a:effectLst>
                  <a:outerShdw blurRad="38100" dist="38100" dir="2700000" algn="tl">
                    <a:srgbClr val="000000">
                      <a:alpha val="43137"/>
                    </a:srgbClr>
                  </a:outerShdw>
                </a:effectLst>
              </a:rPr>
              <a:t>) leaf and bark extracts on acute and chronic inflammation: enhanced activity of </a:t>
            </a:r>
            <a:r>
              <a:rPr lang="en-US" sz="3600" b="1" dirty="0" err="1" smtClean="0">
                <a:solidFill>
                  <a:schemeClr val="tx1"/>
                </a:solidFill>
                <a:effectLst>
                  <a:outerShdw blurRad="38100" dist="38100" dir="2700000" algn="tl">
                    <a:srgbClr val="000000">
                      <a:alpha val="43137"/>
                    </a:srgbClr>
                  </a:outerShdw>
                </a:effectLst>
              </a:rPr>
              <a:t>nanovesicle</a:t>
            </a:r>
            <a:r>
              <a:rPr lang="en-US" sz="3600" b="1" dirty="0" smtClean="0">
                <a:solidFill>
                  <a:schemeClr val="tx1"/>
                </a:solidFill>
                <a:effectLst>
                  <a:outerShdw blurRad="38100" dist="38100" dir="2700000" algn="tl">
                    <a:srgbClr val="000000">
                      <a:alpha val="43137"/>
                    </a:srgbClr>
                  </a:outerShdw>
                </a:effectLst>
              </a:rPr>
              <a:t>-trapped extracts</a:t>
            </a:r>
            <a:br>
              <a:rPr lang="en-US" sz="3600" b="1" dirty="0" smtClean="0">
                <a:solidFill>
                  <a:schemeClr val="tx1"/>
                </a:solidFill>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100" b="1" u="sng" dirty="0" err="1" smtClean="0">
                <a:effectLst>
                  <a:outerShdw blurRad="38100" dist="38100" dir="2700000" algn="tl">
                    <a:srgbClr val="000000">
                      <a:alpha val="43137"/>
                    </a:srgbClr>
                  </a:outerShdw>
                </a:effectLst>
              </a:rPr>
              <a:t>Djebbar</a:t>
            </a:r>
            <a:r>
              <a:rPr lang="en-US" sz="3100" b="1" u="sng" dirty="0" smtClean="0">
                <a:effectLst>
                  <a:outerShdw blurRad="38100" dist="38100" dir="2700000" algn="tl">
                    <a:srgbClr val="000000">
                      <a:alpha val="43137"/>
                    </a:srgbClr>
                  </a:outerShdw>
                </a:effectLst>
              </a:rPr>
              <a:t> </a:t>
            </a:r>
            <a:r>
              <a:rPr lang="en-US" sz="3100" b="1" u="sng" dirty="0" err="1" smtClean="0">
                <a:effectLst>
                  <a:outerShdw blurRad="38100" dist="38100" dir="2700000" algn="tl">
                    <a:srgbClr val="000000">
                      <a:alpha val="43137"/>
                    </a:srgbClr>
                  </a:outerShdw>
                </a:effectLst>
              </a:rPr>
              <a:t>Atmani</a:t>
            </a:r>
            <a:r>
              <a:rPr lang="fr-FR" sz="3100" b="1" baseline="30000" dirty="0" smtClean="0"/>
              <a:t> 1</a:t>
            </a:r>
            <a:r>
              <a:rPr lang="en-US" sz="3100" b="1" dirty="0" smtClean="0">
                <a:effectLst>
                  <a:outerShdw blurRad="38100" dist="38100" dir="2700000" algn="tl">
                    <a:srgbClr val="000000">
                      <a:alpha val="43137"/>
                    </a:srgbClr>
                  </a:outerShdw>
                </a:effectLst>
              </a:rPr>
              <a:t>*, </a:t>
            </a:r>
            <a:r>
              <a:rPr lang="en-US" sz="3100" b="1" dirty="0" err="1" smtClean="0">
                <a:effectLst>
                  <a:outerShdw blurRad="38100" dist="38100" dir="2700000" algn="tl">
                    <a:srgbClr val="000000">
                      <a:alpha val="43137"/>
                    </a:srgbClr>
                  </a:outerShdw>
                </a:effectLst>
              </a:rPr>
              <a:t>Kenza</a:t>
            </a:r>
            <a:r>
              <a:rPr lang="en-US" sz="3100" b="1" dirty="0" smtClean="0">
                <a:effectLst>
                  <a:outerShdw blurRad="38100" dist="38100" dir="2700000" algn="tl">
                    <a:srgbClr val="000000">
                      <a:alpha val="43137"/>
                    </a:srgbClr>
                  </a:outerShdw>
                </a:effectLst>
              </a:rPr>
              <a:t> </a:t>
            </a:r>
            <a:r>
              <a:rPr lang="en-US" sz="3100" b="1" dirty="0" err="1" smtClean="0">
                <a:effectLst>
                  <a:outerShdw blurRad="38100" dist="38100" dir="2700000" algn="tl">
                    <a:srgbClr val="000000">
                      <a:alpha val="43137"/>
                    </a:srgbClr>
                  </a:outerShdw>
                </a:effectLst>
              </a:rPr>
              <a:t>Moulaoui</a:t>
            </a:r>
            <a:r>
              <a:rPr lang="fr-FR" sz="3100" b="1" baseline="30000" dirty="0" smtClean="0"/>
              <a:t>1</a:t>
            </a:r>
            <a:r>
              <a:rPr lang="en-US" sz="3100" b="1" dirty="0" smtClean="0">
                <a:effectLst>
                  <a:outerShdw blurRad="38100" dist="38100" dir="2700000" algn="tl">
                    <a:srgbClr val="000000">
                      <a:alpha val="43137"/>
                    </a:srgbClr>
                  </a:outerShdw>
                </a:effectLst>
              </a:rPr>
              <a:t>, Maria </a:t>
            </a:r>
            <a:r>
              <a:rPr lang="en-US" sz="3100" b="1" dirty="0" err="1" smtClean="0">
                <a:effectLst>
                  <a:outerShdw blurRad="38100" dist="38100" dir="2700000" algn="tl">
                    <a:srgbClr val="000000">
                      <a:alpha val="43137"/>
                    </a:srgbClr>
                  </a:outerShdw>
                </a:effectLst>
              </a:rPr>
              <a:t>Manconi</a:t>
            </a:r>
            <a:r>
              <a:rPr lang="fr-FR" sz="3100" b="1" baseline="30000" dirty="0" smtClean="0"/>
              <a:t>2</a:t>
            </a:r>
            <a:r>
              <a:rPr lang="en-US" sz="3100" b="1" dirty="0" smtClean="0">
                <a:effectLst>
                  <a:outerShdw blurRad="38100" dist="38100" dir="2700000" algn="tl">
                    <a:srgbClr val="000000">
                      <a:alpha val="43137"/>
                    </a:srgbClr>
                  </a:outerShdw>
                </a:effectLst>
              </a:rPr>
              <a:t>  and Dina </a:t>
            </a:r>
            <a:r>
              <a:rPr lang="en-US" sz="3100" b="1" dirty="0" err="1" smtClean="0">
                <a:effectLst>
                  <a:outerShdw blurRad="38100" dist="38100" dir="2700000" algn="tl">
                    <a:srgbClr val="000000">
                      <a:alpha val="43137"/>
                    </a:srgbClr>
                  </a:outerShdw>
                </a:effectLst>
              </a:rPr>
              <a:t>Atmani-Kilani</a:t>
            </a:r>
            <a:r>
              <a:rPr lang="fr-FR" sz="3100" b="1" baseline="30000" dirty="0" smtClean="0"/>
              <a:t> 1 </a:t>
            </a:r>
            <a:r>
              <a:rPr lang="en-US" sz="3100" b="1" dirty="0" smtClean="0">
                <a:effectLst>
                  <a:outerShdw blurRad="38100" dist="38100" dir="2700000" algn="tl">
                    <a:srgbClr val="000000">
                      <a:alpha val="43137"/>
                    </a:srgbClr>
                  </a:outerShdw>
                </a:effectLst>
              </a:rPr>
              <a:t/>
            </a:r>
            <a:br>
              <a:rPr lang="en-US" sz="3100" b="1" dirty="0" smtClean="0">
                <a:effectLst>
                  <a:outerShdw blurRad="38100" dist="38100" dir="2700000" algn="tl">
                    <a:srgbClr val="000000">
                      <a:alpha val="43137"/>
                    </a:srgbClr>
                  </a:outerShdw>
                </a:effectLst>
              </a:rPr>
            </a:br>
            <a:r>
              <a:rPr lang="en-US" sz="3100" b="1" dirty="0" smtClean="0">
                <a:effectLst>
                  <a:outerShdw blurRad="38100" dist="38100" dir="2700000" algn="tl">
                    <a:srgbClr val="000000">
                      <a:alpha val="43137"/>
                    </a:srgbClr>
                  </a:outerShdw>
                </a:effectLst>
              </a:rPr>
              <a:t/>
            </a:r>
            <a:br>
              <a:rPr lang="en-US" sz="3100" b="1" dirty="0" smtClean="0">
                <a:effectLst>
                  <a:outerShdw blurRad="38100" dist="38100" dir="2700000" algn="tl">
                    <a:srgbClr val="000000">
                      <a:alpha val="43137"/>
                    </a:srgbClr>
                  </a:outerShdw>
                </a:effectLst>
              </a:rPr>
            </a:br>
            <a:r>
              <a:rPr lang="fr-FR" sz="3100" b="1" baseline="30000" dirty="0" smtClean="0">
                <a:solidFill>
                  <a:srgbClr val="FFFF00"/>
                </a:solidFill>
              </a:rPr>
              <a:t> 1</a:t>
            </a:r>
            <a:r>
              <a:rPr lang="en-US" sz="3100" b="1" dirty="0" smtClean="0">
                <a:solidFill>
                  <a:srgbClr val="FFFF00"/>
                </a:solidFill>
                <a:effectLst>
                  <a:outerShdw blurRad="38100" dist="38100" dir="2700000" algn="tl">
                    <a:srgbClr val="000000">
                      <a:alpha val="43137"/>
                    </a:srgbClr>
                  </a:outerShdw>
                </a:effectLst>
              </a:rPr>
              <a:t>Laboratory of Applied Biochemistry, Faculty of Nature and Life Sciences, University of </a:t>
            </a:r>
            <a:r>
              <a:rPr lang="en-US" sz="3100" b="1" dirty="0" err="1" smtClean="0">
                <a:solidFill>
                  <a:srgbClr val="FFFF00"/>
                </a:solidFill>
                <a:effectLst>
                  <a:outerShdw blurRad="38100" dist="38100" dir="2700000" algn="tl">
                    <a:srgbClr val="000000">
                      <a:alpha val="43137"/>
                    </a:srgbClr>
                  </a:outerShdw>
                </a:effectLst>
              </a:rPr>
              <a:t>Bejaia</a:t>
            </a:r>
            <a:r>
              <a:rPr lang="en-US" sz="3100" b="1" dirty="0" smtClean="0">
                <a:solidFill>
                  <a:srgbClr val="FFFF00"/>
                </a:solidFill>
                <a:effectLst>
                  <a:outerShdw blurRad="38100" dist="38100" dir="2700000" algn="tl">
                    <a:srgbClr val="000000">
                      <a:alpha val="43137"/>
                    </a:srgbClr>
                  </a:outerShdw>
                </a:effectLst>
              </a:rPr>
              <a:t>, 06000 Algeria</a:t>
            </a:r>
            <a:br>
              <a:rPr lang="en-US" sz="3100" b="1" dirty="0" smtClean="0">
                <a:solidFill>
                  <a:srgbClr val="FFFF00"/>
                </a:solidFill>
                <a:effectLst>
                  <a:outerShdw blurRad="38100" dist="38100" dir="2700000" algn="tl">
                    <a:srgbClr val="000000">
                      <a:alpha val="43137"/>
                    </a:srgbClr>
                  </a:outerShdw>
                </a:effectLst>
              </a:rPr>
            </a:br>
            <a:r>
              <a:rPr lang="en-US" sz="3100" b="1" dirty="0" smtClean="0">
                <a:solidFill>
                  <a:srgbClr val="FFFF00"/>
                </a:solidFill>
                <a:effectLst>
                  <a:outerShdw blurRad="38100" dist="38100" dir="2700000" algn="tl">
                    <a:srgbClr val="000000">
                      <a:alpha val="43137"/>
                    </a:srgbClr>
                  </a:outerShdw>
                </a:effectLst>
              </a:rPr>
              <a:t/>
            </a:r>
            <a:br>
              <a:rPr lang="en-US" sz="3100" b="1" dirty="0" smtClean="0">
                <a:solidFill>
                  <a:srgbClr val="FFFF00"/>
                </a:solidFill>
                <a:effectLst>
                  <a:outerShdw blurRad="38100" dist="38100" dir="2700000" algn="tl">
                    <a:srgbClr val="000000">
                      <a:alpha val="43137"/>
                    </a:srgbClr>
                  </a:outerShdw>
                </a:effectLst>
              </a:rPr>
            </a:br>
            <a:r>
              <a:rPr lang="fr-FR" sz="3100" b="1" baseline="30000" dirty="0" smtClean="0">
                <a:solidFill>
                  <a:srgbClr val="FFFF00"/>
                </a:solidFill>
              </a:rPr>
              <a:t>2</a:t>
            </a:r>
            <a:r>
              <a:rPr lang="en-US" sz="3100" b="1" dirty="0" smtClean="0">
                <a:solidFill>
                  <a:srgbClr val="FFFF00"/>
                </a:solidFill>
                <a:effectLst>
                  <a:outerShdw blurRad="38100" dist="38100" dir="2700000" algn="tl">
                    <a:srgbClr val="000000">
                      <a:alpha val="43137"/>
                    </a:srgbClr>
                  </a:outerShdw>
                </a:effectLst>
                <a:cs typeface="Arial" pitchFamily="34" charset="0"/>
              </a:rPr>
              <a:t>Dpt. </a:t>
            </a:r>
            <a:r>
              <a:rPr lang="en-US" sz="3100" b="1" dirty="0" err="1" smtClean="0">
                <a:solidFill>
                  <a:srgbClr val="FFFF00"/>
                </a:solidFill>
                <a:effectLst>
                  <a:outerShdw blurRad="38100" dist="38100" dir="2700000" algn="tl">
                    <a:srgbClr val="000000">
                      <a:alpha val="43137"/>
                    </a:srgbClr>
                  </a:outerShdw>
                </a:effectLst>
                <a:cs typeface="Arial" pitchFamily="34" charset="0"/>
              </a:rPr>
              <a:t>Scienze</a:t>
            </a:r>
            <a:r>
              <a:rPr lang="en-US" sz="3100" b="1" dirty="0" smtClean="0">
                <a:solidFill>
                  <a:srgbClr val="FFFF00"/>
                </a:solidFill>
                <a:effectLst>
                  <a:outerShdw blurRad="38100" dist="38100" dir="2700000" algn="tl">
                    <a:srgbClr val="000000">
                      <a:alpha val="43137"/>
                    </a:srgbClr>
                  </a:outerShdw>
                </a:effectLst>
                <a:cs typeface="Arial" pitchFamily="34" charset="0"/>
              </a:rPr>
              <a:t> </a:t>
            </a:r>
            <a:r>
              <a:rPr lang="en-US" sz="3100" b="1" dirty="0" err="1" smtClean="0">
                <a:solidFill>
                  <a:srgbClr val="FFFF00"/>
                </a:solidFill>
                <a:effectLst>
                  <a:outerShdw blurRad="38100" dist="38100" dir="2700000" algn="tl">
                    <a:srgbClr val="000000">
                      <a:alpha val="43137"/>
                    </a:srgbClr>
                  </a:outerShdw>
                </a:effectLst>
                <a:cs typeface="Arial" pitchFamily="34" charset="0"/>
              </a:rPr>
              <a:t>della</a:t>
            </a:r>
            <a:r>
              <a:rPr lang="en-US" sz="3100" b="1" dirty="0" smtClean="0">
                <a:solidFill>
                  <a:srgbClr val="FFFF00"/>
                </a:solidFill>
                <a:effectLst>
                  <a:outerShdw blurRad="38100" dist="38100" dir="2700000" algn="tl">
                    <a:srgbClr val="000000">
                      <a:alpha val="43137"/>
                    </a:srgbClr>
                  </a:outerShdw>
                </a:effectLst>
                <a:cs typeface="Arial" pitchFamily="34" charset="0"/>
              </a:rPr>
              <a:t> Vita e </a:t>
            </a:r>
            <a:r>
              <a:rPr lang="en-US" sz="3100" b="1" dirty="0" err="1" smtClean="0">
                <a:solidFill>
                  <a:srgbClr val="FFFF00"/>
                </a:solidFill>
                <a:effectLst>
                  <a:outerShdw blurRad="38100" dist="38100" dir="2700000" algn="tl">
                    <a:srgbClr val="000000">
                      <a:alpha val="43137"/>
                    </a:srgbClr>
                  </a:outerShdw>
                </a:effectLst>
                <a:cs typeface="Arial" pitchFamily="34" charset="0"/>
              </a:rPr>
              <a:t>dell’Embiente</a:t>
            </a:r>
            <a:r>
              <a:rPr lang="en-US" sz="3100" b="1" dirty="0" smtClean="0">
                <a:solidFill>
                  <a:srgbClr val="FFFF00"/>
                </a:solidFill>
                <a:effectLst>
                  <a:outerShdw blurRad="38100" dist="38100" dir="2700000" algn="tl">
                    <a:srgbClr val="000000">
                      <a:alpha val="43137"/>
                    </a:srgbClr>
                  </a:outerShdw>
                </a:effectLst>
                <a:cs typeface="Arial" pitchFamily="34" charset="0"/>
              </a:rPr>
              <a:t>, University of Cagliari, Italy</a:t>
            </a:r>
            <a:br>
              <a:rPr lang="en-US" sz="3100" b="1" dirty="0" smtClean="0">
                <a:solidFill>
                  <a:srgbClr val="FFFF00"/>
                </a:solidFill>
                <a:effectLst>
                  <a:outerShdw blurRad="38100" dist="38100" dir="2700000" algn="tl">
                    <a:srgbClr val="000000">
                      <a:alpha val="43137"/>
                    </a:srgbClr>
                  </a:outerShdw>
                </a:effectLst>
                <a:cs typeface="Arial" pitchFamily="34" charset="0"/>
              </a:rPr>
            </a:br>
            <a:r>
              <a:rPr lang="fr-FR" sz="3200" b="1" dirty="0" smtClean="0">
                <a:solidFill>
                  <a:schemeClr val="accent4">
                    <a:lumMod val="10000"/>
                  </a:schemeClr>
                </a:solidFill>
                <a:latin typeface="Times New Roman" pitchFamily="18" charset="0"/>
                <a:cs typeface="Times New Roman" pitchFamily="18" charset="0"/>
              </a:rPr>
              <a:t/>
            </a:r>
            <a:br>
              <a:rPr lang="fr-FR" sz="3200" b="1" dirty="0" smtClean="0">
                <a:solidFill>
                  <a:schemeClr val="accent4">
                    <a:lumMod val="10000"/>
                  </a:schemeClr>
                </a:solidFill>
                <a:latin typeface="Times New Roman" pitchFamily="18" charset="0"/>
                <a:cs typeface="Times New Roman" pitchFamily="18" charset="0"/>
              </a:rPr>
            </a:br>
            <a:r>
              <a:rPr lang="en-US" sz="3100" b="1" dirty="0" smtClean="0">
                <a:effectLst>
                  <a:outerShdw blurRad="38100" dist="38100" dir="2700000" algn="tl">
                    <a:srgbClr val="000000">
                      <a:alpha val="43137"/>
                    </a:srgbClr>
                  </a:outerShdw>
                </a:effectLst>
              </a:rPr>
              <a:t>*E-mail: </a:t>
            </a:r>
            <a:r>
              <a:rPr lang="en-US" sz="3100" b="1" dirty="0" smtClean="0">
                <a:effectLst>
                  <a:outerShdw blurRad="38100" dist="38100" dir="2700000" algn="tl">
                    <a:srgbClr val="000000">
                      <a:alpha val="43137"/>
                    </a:srgbClr>
                  </a:outerShdw>
                </a:effectLst>
                <a:hlinkClick r:id="rId2"/>
              </a:rPr>
              <a:t>djatmani@yahoo.com</a:t>
            </a:r>
            <a:r>
              <a:rPr lang="en-US" sz="3100" b="1" dirty="0" smtClean="0">
                <a:effectLst>
                  <a:outerShdw blurRad="38100" dist="38100" dir="2700000" algn="tl">
                    <a:srgbClr val="000000">
                      <a:alpha val="43137"/>
                    </a:srgbClr>
                  </a:outerShdw>
                </a:effectLst>
              </a:rPr>
              <a:t/>
            </a:r>
            <a:br>
              <a:rPr lang="en-US" sz="3100" b="1" dirty="0" smtClean="0">
                <a:effectLst>
                  <a:outerShdw blurRad="38100" dist="38100" dir="2700000" algn="tl">
                    <a:srgbClr val="000000">
                      <a:alpha val="43137"/>
                    </a:srgbClr>
                  </a:outerShdw>
                </a:effectLst>
              </a:rPr>
            </a:br>
            <a:r>
              <a:rPr lang="en-US" sz="3100" b="1" dirty="0" smtClean="0">
                <a:effectLst>
                  <a:outerShdw blurRad="38100" dist="38100" dir="2700000" algn="tl">
                    <a:srgbClr val="000000">
                      <a:alpha val="43137"/>
                    </a:srgbClr>
                  </a:outerShdw>
                </a:effectLst>
              </a:rPr>
              <a:t/>
            </a:r>
            <a:br>
              <a:rPr lang="en-US" sz="3100" b="1" dirty="0" smtClean="0">
                <a:effectLst>
                  <a:outerShdw blurRad="38100" dist="38100" dir="2700000" algn="tl">
                    <a:srgbClr val="000000">
                      <a:alpha val="43137"/>
                    </a:srgbClr>
                  </a:outerShdw>
                </a:effectLst>
              </a:rPr>
            </a:br>
            <a:endParaRPr lang="fr-FR" sz="31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7985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phenolic  </a:t>
            </a:r>
            <a:r>
              <a:rPr lang="en-US" dirty="0"/>
              <a:t>compounds of </a:t>
            </a:r>
            <a:r>
              <a:rPr lang="en-US" dirty="0" smtClean="0"/>
              <a:t>FAB</a:t>
            </a:r>
            <a:endParaRPr lang="en-US" dirty="0"/>
          </a:p>
        </p:txBody>
      </p:sp>
      <p:pic>
        <p:nvPicPr>
          <p:cNvPr id="4" name="Picture 3"/>
          <p:cNvPicPr>
            <a:picLocks noChangeAspect="1"/>
          </p:cNvPicPr>
          <p:nvPr/>
        </p:nvPicPr>
        <p:blipFill>
          <a:blip r:embed="rId3"/>
          <a:stretch>
            <a:fillRect/>
          </a:stretch>
        </p:blipFill>
        <p:spPr>
          <a:xfrm>
            <a:off x="348716" y="1659630"/>
            <a:ext cx="7139339" cy="2358813"/>
          </a:xfrm>
          <a:prstGeom prst="rect">
            <a:avLst/>
          </a:prstGeom>
        </p:spPr>
        <p:style>
          <a:lnRef idx="0">
            <a:schemeClr val="accent4"/>
          </a:lnRef>
          <a:fillRef idx="3">
            <a:schemeClr val="accent4"/>
          </a:fillRef>
          <a:effectRef idx="3">
            <a:schemeClr val="accent4"/>
          </a:effectRef>
          <a:fontRef idx="minor">
            <a:schemeClr val="lt1"/>
          </a:fontRef>
        </p:style>
      </p:pic>
      <p:graphicFrame>
        <p:nvGraphicFramePr>
          <p:cNvPr id="5" name="Object 4"/>
          <p:cNvGraphicFramePr>
            <a:graphicFrameLocks noChangeAspect="1"/>
          </p:cNvGraphicFramePr>
          <p:nvPr>
            <p:extLst>
              <p:ext uri="{D42A27DB-BD31-4B8C-83A1-F6EECF244321}">
                <p14:modId xmlns:p14="http://schemas.microsoft.com/office/powerpoint/2010/main" val="1521101494"/>
              </p:ext>
            </p:extLst>
          </p:nvPr>
        </p:nvGraphicFramePr>
        <p:xfrm>
          <a:off x="4466756" y="1659630"/>
          <a:ext cx="7449345" cy="2552091"/>
        </p:xfrm>
        <a:graphic>
          <a:graphicData uri="http://schemas.openxmlformats.org/presentationml/2006/ole">
            <mc:AlternateContent xmlns:mc="http://schemas.openxmlformats.org/markup-compatibility/2006">
              <mc:Choice xmlns:v="urn:schemas-microsoft-com:vml" Requires="v">
                <p:oleObj spid="_x0000_s109572" name="Document" r:id="rId4" imgW="5476320" imgH="1864800" progId="Word.Document.12">
                  <p:link updateAutomatic="1"/>
                </p:oleObj>
              </mc:Choice>
              <mc:Fallback>
                <p:oleObj name="Document" r:id="rId4" imgW="5476320" imgH="186480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6756" y="1659630"/>
                        <a:ext cx="7449345" cy="25520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12740645"/>
              </p:ext>
            </p:extLst>
          </p:nvPr>
        </p:nvGraphicFramePr>
        <p:xfrm>
          <a:off x="2462355" y="3632132"/>
          <a:ext cx="5486400" cy="2133600"/>
        </p:xfrm>
        <a:graphic>
          <a:graphicData uri="http://schemas.openxmlformats.org/presentationml/2006/ole">
            <mc:AlternateContent xmlns:mc="http://schemas.openxmlformats.org/markup-compatibility/2006">
              <mc:Choice xmlns:v="urn:schemas-microsoft-com:vml" Requires="v">
                <p:oleObj spid="_x0000_s109573" name="Document" r:id="rId6" imgW="5476320" imgH="2121120" progId="Word.Document.12">
                  <p:link updateAutomatic="1"/>
                </p:oleObj>
              </mc:Choice>
              <mc:Fallback>
                <p:oleObj name="Document" r:id="rId6" imgW="5476320" imgH="2121120" progId="Word.Document.12">
                  <p:link updateAutomatic="1"/>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2355" y="3632132"/>
                        <a:ext cx="5486400"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0" y="5891634"/>
            <a:ext cx="8437417" cy="646331"/>
          </a:xfrm>
          <a:prstGeom prst="rect">
            <a:avLst/>
          </a:prstGeom>
        </p:spPr>
        <p:txBody>
          <a:bodyPr wrap="square">
            <a:spAutoFit/>
          </a:bodyPr>
          <a:lstStyle/>
          <a:p>
            <a:r>
              <a:rPr lang="en-US" b="1" dirty="0"/>
              <a:t>Figure </a:t>
            </a:r>
            <a:r>
              <a:rPr lang="en-US" b="1" dirty="0" smtClean="0"/>
              <a:t>9</a:t>
            </a:r>
            <a:r>
              <a:rPr lang="en-US" dirty="0" smtClean="0"/>
              <a:t>: </a:t>
            </a:r>
            <a:r>
              <a:rPr lang="en-US" b="1" dirty="0"/>
              <a:t>Chromatograms at different wavelengths of identified components of bark extract: </a:t>
            </a:r>
            <a:r>
              <a:rPr lang="en-US" b="1" dirty="0" err="1"/>
              <a:t>catechin</a:t>
            </a:r>
            <a:r>
              <a:rPr lang="en-US" b="1" dirty="0"/>
              <a:t> (A), tannic acid (B) and </a:t>
            </a:r>
            <a:r>
              <a:rPr lang="en-US" b="1" dirty="0" err="1"/>
              <a:t>quercetin</a:t>
            </a:r>
            <a:r>
              <a:rPr lang="en-US" b="1" dirty="0"/>
              <a:t> (C).</a:t>
            </a:r>
            <a:endParaRPr lang="en-GB" b="1" dirty="0"/>
          </a:p>
        </p:txBody>
      </p:sp>
      <p:sp>
        <p:nvSpPr>
          <p:cNvPr id="3" name="Bent Arrow 2"/>
          <p:cNvSpPr/>
          <p:nvPr/>
        </p:nvSpPr>
        <p:spPr>
          <a:xfrm>
            <a:off x="727810" y="2711095"/>
            <a:ext cx="428123" cy="813328"/>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Bent Arrow 10"/>
          <p:cNvSpPr/>
          <p:nvPr/>
        </p:nvSpPr>
        <p:spPr>
          <a:xfrm rot="16200000">
            <a:off x="4645256" y="4889531"/>
            <a:ext cx="521010" cy="878806"/>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6200000">
            <a:off x="5967859" y="2963227"/>
            <a:ext cx="521010" cy="878806"/>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5345163" y="5342429"/>
            <a:ext cx="1322603" cy="4940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Rectangle 17"/>
          <p:cNvSpPr/>
          <p:nvPr/>
        </p:nvSpPr>
        <p:spPr>
          <a:xfrm>
            <a:off x="5394537" y="5414298"/>
            <a:ext cx="1273230" cy="369332"/>
          </a:xfrm>
          <a:prstGeom prst="rect">
            <a:avLst/>
          </a:prstGeom>
        </p:spPr>
        <p:txBody>
          <a:bodyPr wrap="none">
            <a:spAutoFit/>
          </a:bodyPr>
          <a:lstStyle/>
          <a:p>
            <a:r>
              <a:rPr lang="en-GB" b="1" dirty="0" smtClean="0"/>
              <a:t>Quercetin</a:t>
            </a:r>
            <a:endParaRPr lang="en-US" b="1" dirty="0"/>
          </a:p>
        </p:txBody>
      </p:sp>
      <p:sp>
        <p:nvSpPr>
          <p:cNvPr id="19" name="Rectangle 18"/>
          <p:cNvSpPr/>
          <p:nvPr/>
        </p:nvSpPr>
        <p:spPr>
          <a:xfrm>
            <a:off x="6659428" y="3539944"/>
            <a:ext cx="1289327"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GB" b="1" dirty="0">
                <a:solidFill>
                  <a:schemeClr val="tx1"/>
                </a:solidFill>
              </a:rPr>
              <a:t>T</a:t>
            </a:r>
            <a:r>
              <a:rPr lang="en-GB" b="1" dirty="0" smtClean="0">
                <a:solidFill>
                  <a:schemeClr val="tx1"/>
                </a:solidFill>
              </a:rPr>
              <a:t>annic </a:t>
            </a:r>
            <a:r>
              <a:rPr lang="en-GB" b="1" dirty="0">
                <a:solidFill>
                  <a:schemeClr val="tx1"/>
                </a:solidFill>
              </a:rPr>
              <a:t>acid </a:t>
            </a:r>
            <a:endParaRPr lang="en-US" b="1" dirty="0">
              <a:solidFill>
                <a:schemeClr val="tx1"/>
              </a:solidFill>
            </a:endParaRPr>
          </a:p>
        </p:txBody>
      </p:sp>
      <p:sp>
        <p:nvSpPr>
          <p:cNvPr id="20" name="Rectangle 19"/>
          <p:cNvSpPr/>
          <p:nvPr/>
        </p:nvSpPr>
        <p:spPr>
          <a:xfrm>
            <a:off x="586099" y="3539944"/>
            <a:ext cx="1062983"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b="1" dirty="0" err="1" smtClean="0">
                <a:solidFill>
                  <a:schemeClr val="tx1"/>
                </a:solidFill>
              </a:rPr>
              <a:t>Catechin</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18999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Conclusion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492836" cy="4246418"/>
          </a:xfrm>
        </p:spPr>
        <p:txBody>
          <a:bodyPr>
            <a:normAutofit fontScale="70000" lnSpcReduction="20000"/>
          </a:bodyPr>
          <a:lstStyle/>
          <a:p>
            <a:r>
              <a:rPr lang="en-US" b="1" dirty="0" smtClean="0"/>
              <a:t>Obtained results suggest that the ethanol extract from the leaves and bark of </a:t>
            </a:r>
            <a:r>
              <a:rPr lang="en-US" b="1" i="1" dirty="0" err="1" smtClean="0"/>
              <a:t>Fraxinus</a:t>
            </a:r>
            <a:r>
              <a:rPr lang="en-US" b="1" i="1" dirty="0" smtClean="0"/>
              <a:t> </a:t>
            </a:r>
            <a:r>
              <a:rPr lang="en-US" b="1" i="1" dirty="0" err="1" smtClean="0"/>
              <a:t>angustifolia</a:t>
            </a:r>
            <a:r>
              <a:rPr lang="en-US" b="1" i="1" dirty="0" smtClean="0"/>
              <a:t> </a:t>
            </a:r>
            <a:r>
              <a:rPr lang="en-US" b="1" dirty="0" smtClean="0"/>
              <a:t>exhibited interesting anti-inflammatory activity against acute and </a:t>
            </a:r>
            <a:r>
              <a:rPr lang="en-US" b="1" dirty="0" err="1" smtClean="0"/>
              <a:t>subchronic</a:t>
            </a:r>
            <a:r>
              <a:rPr lang="en-US" b="1" dirty="0" smtClean="0"/>
              <a:t> </a:t>
            </a:r>
            <a:r>
              <a:rPr lang="en-US" b="1" dirty="0" err="1" smtClean="0"/>
              <a:t>oedema</a:t>
            </a:r>
            <a:r>
              <a:rPr lang="en-US" b="1" dirty="0" smtClean="0"/>
              <a:t>, both when orally administered and topically applied. </a:t>
            </a:r>
          </a:p>
          <a:p>
            <a:endParaRPr lang="en-US" b="1" dirty="0" smtClean="0"/>
          </a:p>
          <a:p>
            <a:r>
              <a:rPr lang="en-US" b="1" i="1" dirty="0" smtClean="0"/>
              <a:t>Fraxinus </a:t>
            </a:r>
            <a:r>
              <a:rPr lang="en-US" b="1" i="1" dirty="0" err="1" smtClean="0"/>
              <a:t>angustifolia</a:t>
            </a:r>
            <a:r>
              <a:rPr lang="en-US" b="1" i="1" dirty="0" smtClean="0"/>
              <a:t> extracts </a:t>
            </a:r>
            <a:r>
              <a:rPr lang="en-US" b="1" dirty="0" smtClean="0"/>
              <a:t>showed a significant radical scavenging activity in different in vitro assays. </a:t>
            </a:r>
          </a:p>
          <a:p>
            <a:pPr>
              <a:buNone/>
            </a:pPr>
            <a:endParaRPr lang="en-US" b="1" dirty="0" smtClean="0"/>
          </a:p>
          <a:p>
            <a:r>
              <a:rPr lang="en-GB" b="1" dirty="0" smtClean="0"/>
              <a:t>Hydro-alcoholic extracts of bark and leaves incorporated in </a:t>
            </a:r>
            <a:r>
              <a:rPr lang="en-GB" b="1" dirty="0" err="1" smtClean="0"/>
              <a:t>nano</a:t>
            </a:r>
            <a:r>
              <a:rPr lang="en-GB" b="1" dirty="0" smtClean="0"/>
              <a:t>-vesicles showed significant anti-inflammatory activity, inhibiting the onset of skin wound after TPA treatment. This protective effect was more important in EG-PEVs of leaves formulation, thanks to the excellent ability of the vesicle carrier to increase drug bioavailability in the target tissue.</a:t>
            </a:r>
          </a:p>
          <a:p>
            <a:endParaRPr lang="en-US" dirty="0"/>
          </a:p>
        </p:txBody>
      </p:sp>
    </p:spTree>
    <p:extLst>
      <p:ext uri="{BB962C8B-B14F-4D97-AF65-F5344CB8AC3E}">
        <p14:creationId xmlns:p14="http://schemas.microsoft.com/office/powerpoint/2010/main" val="3481437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90946"/>
            <a:ext cx="8229600" cy="5514109"/>
          </a:xfrm>
        </p:spPr>
        <p:txBody>
          <a:bodyPr>
            <a:noAutofit/>
          </a:bodyPr>
          <a:lstStyle/>
          <a:p>
            <a:r>
              <a:rPr lang="en-US" sz="2200" b="1" i="1" dirty="0" smtClean="0"/>
              <a:t>Fraxinus </a:t>
            </a:r>
            <a:r>
              <a:rPr lang="en-US" sz="2200" b="1" i="1" dirty="0" err="1" smtClean="0"/>
              <a:t>angustifolia</a:t>
            </a:r>
            <a:r>
              <a:rPr lang="en-US" sz="2200" b="1" dirty="0" smtClean="0"/>
              <a:t> may be considered as an important source of </a:t>
            </a:r>
            <a:r>
              <a:rPr lang="en-US" sz="2200" b="1" dirty="0" err="1" smtClean="0"/>
              <a:t>polyphenols</a:t>
            </a:r>
            <a:r>
              <a:rPr lang="en-US" sz="2200" b="1" dirty="0" smtClean="0"/>
              <a:t>: </a:t>
            </a:r>
            <a:r>
              <a:rPr lang="en-US" sz="2200" b="1" dirty="0" err="1" smtClean="0"/>
              <a:t>rutin</a:t>
            </a:r>
            <a:r>
              <a:rPr lang="en-US" sz="2200" b="1" dirty="0" smtClean="0"/>
              <a:t>, </a:t>
            </a:r>
            <a:r>
              <a:rPr lang="en-US" sz="2200" b="1" dirty="0" err="1" smtClean="0"/>
              <a:t>quecetin</a:t>
            </a:r>
            <a:r>
              <a:rPr lang="en-US" sz="2200" b="1" dirty="0" smtClean="0"/>
              <a:t> and tannic acid in the leaves and </a:t>
            </a:r>
            <a:r>
              <a:rPr lang="en-US" sz="2200" b="1" dirty="0" err="1" smtClean="0"/>
              <a:t>catechin</a:t>
            </a:r>
            <a:r>
              <a:rPr lang="en-US" sz="2200" b="1" dirty="0" smtClean="0"/>
              <a:t>, </a:t>
            </a:r>
            <a:r>
              <a:rPr lang="en-US" sz="2200" b="1" dirty="0" err="1" smtClean="0"/>
              <a:t>quecetin</a:t>
            </a:r>
            <a:r>
              <a:rPr lang="en-US" sz="2200" b="1" dirty="0" smtClean="0"/>
              <a:t> and tannic acid in barks. These compounds are known to be strong free radical scavengers, hydrogen donors and/or metal ion </a:t>
            </a:r>
            <a:r>
              <a:rPr lang="en-US" sz="2200" b="1" dirty="0" err="1" smtClean="0"/>
              <a:t>chelators</a:t>
            </a:r>
            <a:r>
              <a:rPr lang="en-US" sz="2200" b="1" dirty="0" smtClean="0"/>
              <a:t>.</a:t>
            </a:r>
          </a:p>
          <a:p>
            <a:endParaRPr lang="en-US" sz="2200" b="1" dirty="0" smtClean="0"/>
          </a:p>
          <a:p>
            <a:r>
              <a:rPr lang="en-US" sz="2200" b="1" dirty="0" smtClean="0"/>
              <a:t>Obtained results may justify the use of this plant in folk medicine, although further pharmacological investigations are being carried out in order to fully understand the involvement of </a:t>
            </a:r>
            <a:r>
              <a:rPr lang="en-US" sz="2200" b="1" dirty="0" err="1" smtClean="0"/>
              <a:t>phenolic</a:t>
            </a:r>
            <a:r>
              <a:rPr lang="en-US" sz="2200" b="1" dirty="0" smtClean="0"/>
              <a:t> compounds in the anti-inflammatory action.</a:t>
            </a:r>
            <a:endParaRPr lang="fr-FR" sz="2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a:xfrm>
            <a:off x="1792288" y="5649686"/>
            <a:ext cx="1852612" cy="522514"/>
          </a:xfrm>
        </p:spPr>
        <p:txBody>
          <a:bodyPr>
            <a:normAutofit/>
          </a:bodyPr>
          <a:lstStyle/>
          <a:p>
            <a:r>
              <a:rPr lang="en-US" sz="2800" dirty="0" smtClean="0"/>
              <a:t>Thank</a:t>
            </a:r>
            <a:r>
              <a:rPr lang="fr-FR" sz="2800" dirty="0" smtClean="0"/>
              <a:t> </a:t>
            </a:r>
            <a:r>
              <a:rPr lang="en-US" sz="2800" dirty="0" smtClean="0"/>
              <a:t>you</a:t>
            </a:r>
            <a:endParaRPr lang="en-US" sz="2800" dirty="0"/>
          </a:p>
        </p:txBody>
      </p:sp>
      <p:pic>
        <p:nvPicPr>
          <p:cNvPr id="149506" name="Picture 2" descr="E:\Store and Go April\DSC02562.JPG"/>
          <p:cNvPicPr>
            <a:picLocks noChangeAspect="1" noChangeArrowheads="1"/>
          </p:cNvPicPr>
          <p:nvPr/>
        </p:nvPicPr>
        <p:blipFill>
          <a:blip r:embed="rId2"/>
          <a:srcRect/>
          <a:stretch>
            <a:fillRect/>
          </a:stretch>
        </p:blipFill>
        <p:spPr bwMode="auto">
          <a:xfrm>
            <a:off x="702129" y="27894"/>
            <a:ext cx="7788728" cy="533944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US" sz="2800" dirty="0" smtClean="0"/>
          </a:p>
          <a:p>
            <a:pPr marL="0" indent="0" algn="ctr">
              <a:buNone/>
            </a:pPr>
            <a:r>
              <a:rPr lang="en-US" sz="2800" dirty="0" smtClean="0"/>
              <a:t>We </a:t>
            </a:r>
            <a:r>
              <a:rPr lang="en-US" sz="2800" dirty="0"/>
              <a:t>welcome you all to </a:t>
            </a:r>
            <a:r>
              <a:rPr lang="en-US" sz="2800" dirty="0" smtClean="0"/>
              <a:t>our future </a:t>
            </a:r>
            <a:r>
              <a:rPr lang="en-US" sz="2800" dirty="0"/>
              <a:t>conferences of </a:t>
            </a:r>
            <a:r>
              <a:rPr lang="en-US" sz="2800" dirty="0" smtClean="0"/>
              <a:t>OMICS International</a:t>
            </a:r>
            <a:endParaRPr lang="en-US" sz="2800" dirty="0"/>
          </a:p>
          <a:p>
            <a:pPr marL="0" indent="0">
              <a:buNone/>
            </a:pPr>
            <a:r>
              <a:rPr lang="en-IN" sz="2800" dirty="0" smtClean="0"/>
              <a:t>       4</a:t>
            </a:r>
            <a:r>
              <a:rPr lang="en-IN" sz="2800" baseline="30000" dirty="0" smtClean="0"/>
              <a:t>th</a:t>
            </a:r>
            <a:r>
              <a:rPr lang="en-IN" sz="2800" baseline="30000" dirty="0"/>
              <a:t> </a:t>
            </a:r>
            <a:r>
              <a:rPr lang="en-IN" sz="2800" dirty="0"/>
              <a:t>Annual Conference on </a:t>
            </a:r>
            <a:r>
              <a:rPr lang="en-IN" sz="2800" dirty="0" smtClean="0"/>
              <a:t>European Pharma Congress</a:t>
            </a:r>
            <a:endParaRPr lang="en-IN" sz="2800" dirty="0"/>
          </a:p>
          <a:p>
            <a:pPr marL="0" indent="0">
              <a:buNone/>
            </a:pPr>
            <a:r>
              <a:rPr lang="en-IN" sz="2800" dirty="0"/>
              <a:t> </a:t>
            </a:r>
            <a:r>
              <a:rPr lang="en-IN" sz="2800" dirty="0" smtClean="0"/>
              <a:t>                           June 18-20,2016, Berlin, Germany. </a:t>
            </a:r>
          </a:p>
          <a:p>
            <a:pPr marL="0" indent="0">
              <a:buNone/>
            </a:pPr>
            <a:r>
              <a:rPr lang="en-US" sz="2800" dirty="0" smtClean="0"/>
              <a:t>         </a:t>
            </a:r>
            <a:r>
              <a:rPr lang="en-US" sz="2800" dirty="0" smtClean="0">
                <a:hlinkClick r:id="rId2"/>
              </a:rPr>
              <a:t>http</a:t>
            </a:r>
            <a:r>
              <a:rPr lang="en-US" sz="2800" dirty="0">
                <a:hlinkClick r:id="rId2"/>
              </a:rPr>
              <a:t>://</a:t>
            </a:r>
            <a:r>
              <a:rPr lang="en-US" sz="2800" dirty="0" smtClean="0">
                <a:hlinkClick r:id="rId2"/>
              </a:rPr>
              <a:t>europe.pharmaceuticalconferences.com/</a:t>
            </a:r>
            <a:r>
              <a:rPr lang="en-US" sz="2800" dirty="0" smtClean="0"/>
              <a:t> </a:t>
            </a:r>
            <a:endParaRPr lang="en-US" sz="2800" dirty="0"/>
          </a:p>
        </p:txBody>
      </p:sp>
    </p:spTree>
    <p:extLst>
      <p:ext uri="{BB962C8B-B14F-4D97-AF65-F5344CB8AC3E}">
        <p14:creationId xmlns:p14="http://schemas.microsoft.com/office/powerpoint/2010/main" val="390765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335" y="789708"/>
            <a:ext cx="8603672" cy="6296891"/>
          </a:xfrm>
        </p:spPr>
        <p:txBody>
          <a:bodyPr>
            <a:normAutofit/>
          </a:bodyPr>
          <a:lstStyle/>
          <a:p>
            <a:pPr>
              <a:buFont typeface="Wingdings" pitchFamily="2" charset="2"/>
              <a:buChar char="v"/>
            </a:pPr>
            <a:r>
              <a:rPr lang="en-US" sz="2000" b="1" dirty="0" smtClean="0">
                <a:solidFill>
                  <a:schemeClr val="tx1"/>
                </a:solidFill>
                <a:latin typeface="+mj-lt"/>
              </a:rPr>
              <a:t>Inflammation is a defense reaction of the organism to various aggressions which can be physical, chemical, biological (immune response) or infectious.</a:t>
            </a:r>
            <a:endParaRPr lang="en-US" sz="2000" dirty="0">
              <a:latin typeface="+mj-lt"/>
            </a:endParaRPr>
          </a:p>
          <a:p>
            <a:pPr>
              <a:buFont typeface="Wingdings" pitchFamily="2" charset="2"/>
              <a:buChar char="v"/>
            </a:pPr>
            <a:r>
              <a:rPr lang="en-US" sz="2000" b="1" dirty="0" smtClean="0">
                <a:solidFill>
                  <a:schemeClr val="tx1"/>
                </a:solidFill>
                <a:latin typeface="+mj-lt"/>
              </a:rPr>
              <a:t>It </a:t>
            </a:r>
            <a:r>
              <a:rPr lang="en-US" sz="2000" b="1" dirty="0"/>
              <a:t>is characterized </a:t>
            </a:r>
            <a:r>
              <a:rPr lang="en-US" sz="2000" b="1" dirty="0" smtClean="0"/>
              <a:t>by:</a:t>
            </a:r>
          </a:p>
          <a:p>
            <a:pPr>
              <a:buNone/>
            </a:pPr>
            <a:r>
              <a:rPr lang="en-US" sz="2000" b="1" dirty="0" smtClean="0"/>
              <a:t>      </a:t>
            </a:r>
            <a:r>
              <a:rPr lang="en-US" sz="2000" b="1" dirty="0"/>
              <a:t>the recruitment of a variety of immune </a:t>
            </a:r>
            <a:r>
              <a:rPr lang="en-US" sz="2000" b="1" dirty="0" smtClean="0"/>
              <a:t>cells in the inflamed site:</a:t>
            </a:r>
          </a:p>
          <a:p>
            <a:pPr>
              <a:buFontTx/>
              <a:buChar char="-"/>
            </a:pPr>
            <a:endParaRPr lang="en-US" sz="2500" b="1" dirty="0"/>
          </a:p>
          <a:p>
            <a:pPr>
              <a:buFontTx/>
              <a:buChar char="-"/>
            </a:pPr>
            <a:endParaRPr lang="en-US" sz="2500" b="1" dirty="0" smtClean="0"/>
          </a:p>
          <a:p>
            <a:pPr>
              <a:buFontTx/>
              <a:buChar char="-"/>
            </a:pPr>
            <a:endParaRPr lang="en-US" sz="2500" b="1" dirty="0"/>
          </a:p>
          <a:p>
            <a:pPr>
              <a:buFontTx/>
              <a:buChar char="-"/>
            </a:pPr>
            <a:endParaRPr lang="en-US" sz="2500" b="1" dirty="0" smtClean="0"/>
          </a:p>
          <a:p>
            <a:pPr>
              <a:buFontTx/>
              <a:buChar char="-"/>
            </a:pPr>
            <a:endParaRPr lang="en-US" sz="2500" b="1" dirty="0" smtClean="0">
              <a:solidFill>
                <a:schemeClr val="tx1"/>
              </a:solidFill>
              <a:latin typeface="+mj-lt"/>
            </a:endParaRPr>
          </a:p>
          <a:p>
            <a:pPr>
              <a:buNone/>
            </a:pPr>
            <a:endParaRPr lang="en-US" sz="2500" b="1" dirty="0">
              <a:latin typeface="+mj-lt"/>
            </a:endParaRPr>
          </a:p>
          <a:p>
            <a:pPr>
              <a:buFont typeface="Wingdings" pitchFamily="2" charset="2"/>
              <a:buChar char="v"/>
            </a:pPr>
            <a:endParaRPr lang="en-US" sz="2500" b="1" dirty="0" smtClean="0">
              <a:latin typeface="+mj-lt"/>
            </a:endParaRPr>
          </a:p>
          <a:p>
            <a:pPr>
              <a:buFont typeface="Wingdings" pitchFamily="2" charset="2"/>
              <a:buChar char="v"/>
            </a:pPr>
            <a:endParaRPr lang="en-US" sz="2500" b="1" dirty="0">
              <a:latin typeface="+mj-lt"/>
            </a:endParaRPr>
          </a:p>
          <a:p>
            <a:pPr>
              <a:buFont typeface="Wingdings" pitchFamily="2" charset="2"/>
              <a:buChar char="v"/>
            </a:pPr>
            <a:endParaRPr lang="en-US" sz="2500" b="1" dirty="0" smtClean="0">
              <a:latin typeface="+mj-lt"/>
            </a:endParaRPr>
          </a:p>
          <a:p>
            <a:pPr>
              <a:buFont typeface="Wingdings" pitchFamily="2" charset="2"/>
              <a:buChar char="v"/>
            </a:pPr>
            <a:endParaRPr lang="en-US" sz="2500" b="1" dirty="0">
              <a:latin typeface="+mj-lt"/>
            </a:endParaRPr>
          </a:p>
          <a:p>
            <a:pPr>
              <a:buFont typeface="Wingdings" pitchFamily="2" charset="2"/>
              <a:buChar char="v"/>
            </a:pPr>
            <a:endParaRPr lang="en-US" sz="2500" b="1" dirty="0" smtClean="0">
              <a:latin typeface="+mj-lt"/>
            </a:endParaRPr>
          </a:p>
          <a:p>
            <a:pPr>
              <a:buFont typeface="Wingdings" pitchFamily="2" charset="2"/>
              <a:buChar char="v"/>
            </a:pPr>
            <a:endParaRPr lang="en-US" sz="2500" b="1" dirty="0">
              <a:latin typeface="+mj-lt"/>
            </a:endParaRPr>
          </a:p>
          <a:p>
            <a:pPr>
              <a:buFont typeface="Wingdings" pitchFamily="2" charset="2"/>
              <a:buChar char="v"/>
            </a:pPr>
            <a:endParaRPr lang="en-US" sz="2500" b="1" dirty="0" smtClean="0">
              <a:latin typeface="+mj-lt"/>
            </a:endParaRPr>
          </a:p>
          <a:p>
            <a:pPr>
              <a:buFont typeface="Wingdings" pitchFamily="2" charset="2"/>
              <a:buChar char="v"/>
            </a:pPr>
            <a:endParaRPr lang="en-US" sz="2500" b="1" dirty="0">
              <a:latin typeface="+mj-lt"/>
            </a:endParaRPr>
          </a:p>
          <a:p>
            <a:pPr>
              <a:buFont typeface="Wingdings" pitchFamily="2" charset="2"/>
              <a:buChar char="v"/>
            </a:pPr>
            <a:endParaRPr lang="en-US" sz="2500" b="1" dirty="0" smtClean="0">
              <a:solidFill>
                <a:schemeClr val="tx1"/>
              </a:solidFill>
              <a:latin typeface="+mj-lt"/>
            </a:endParaRPr>
          </a:p>
          <a:p>
            <a:pPr>
              <a:buNone/>
            </a:pPr>
            <a:endParaRPr lang="fr-FR" sz="2500" b="1" dirty="0" smtClean="0">
              <a:solidFill>
                <a:schemeClr val="tx1"/>
              </a:solidFill>
              <a:latin typeface="+mj-lt"/>
            </a:endParaRPr>
          </a:p>
          <a:p>
            <a:pPr>
              <a:buFontTx/>
              <a:buChar char="-"/>
            </a:pPr>
            <a:endParaRPr lang="fr-FR" dirty="0" smtClean="0"/>
          </a:p>
          <a:p>
            <a:endParaRPr lang="en-US" dirty="0"/>
          </a:p>
        </p:txBody>
      </p:sp>
      <p:pic>
        <p:nvPicPr>
          <p:cNvPr id="22" name="Picture 2"/>
          <p:cNvPicPr>
            <a:picLocks noChangeAspect="1" noChangeArrowheads="1"/>
          </p:cNvPicPr>
          <p:nvPr/>
        </p:nvPicPr>
        <p:blipFill>
          <a:blip r:embed="rId2"/>
          <a:srcRect/>
          <a:stretch>
            <a:fillRect/>
          </a:stretch>
        </p:blipFill>
        <p:spPr bwMode="auto">
          <a:xfrm>
            <a:off x="3619257" y="2438400"/>
            <a:ext cx="1743075" cy="1614053"/>
          </a:xfrm>
          <a:prstGeom prst="rect">
            <a:avLst/>
          </a:prstGeom>
          <a:noFill/>
          <a:ln w="9525">
            <a:noFill/>
            <a:miter lim="800000"/>
            <a:headEnd/>
            <a:tailEnd/>
          </a:ln>
        </p:spPr>
      </p:pic>
      <p:sp>
        <p:nvSpPr>
          <p:cNvPr id="2" name="Title 1"/>
          <p:cNvSpPr>
            <a:spLocks noGrp="1"/>
          </p:cNvSpPr>
          <p:nvPr>
            <p:ph type="title"/>
          </p:nvPr>
        </p:nvSpPr>
        <p:spPr>
          <a:xfrm>
            <a:off x="549275" y="134885"/>
            <a:ext cx="8042276" cy="654823"/>
          </a:xfrm>
        </p:spPr>
        <p:txBody>
          <a:bodyPr>
            <a:noAutofit/>
          </a:bodyPr>
          <a:lstStyle/>
          <a:p>
            <a:r>
              <a:rPr lang="en-US" sz="6600" dirty="0" smtClean="0">
                <a:solidFill>
                  <a:schemeClr val="tx1"/>
                </a:solidFill>
                <a:effectLst>
                  <a:outerShdw blurRad="38100" dist="38100" dir="2700000" algn="tl">
                    <a:srgbClr val="000000">
                      <a:alpha val="43137"/>
                    </a:srgbClr>
                  </a:outerShdw>
                </a:effectLst>
              </a:rPr>
              <a:t>Introduction </a:t>
            </a:r>
            <a:endParaRPr lang="en-US" sz="6600" dirty="0">
              <a:solidFill>
                <a:schemeClr val="tx1"/>
              </a:solidFill>
              <a:effectLst>
                <a:outerShdw blurRad="38100" dist="38100" dir="2700000" algn="tl">
                  <a:srgbClr val="000000">
                    <a:alpha val="43137"/>
                  </a:srgbClr>
                </a:outerShdw>
              </a:effectLst>
            </a:endParaRPr>
          </a:p>
        </p:txBody>
      </p:sp>
      <p:pic>
        <p:nvPicPr>
          <p:cNvPr id="10" name="Picture 2" descr="C:\Users\user\Desktop\lymphocyte.jpg"/>
          <p:cNvPicPr>
            <a:picLocks noChangeAspect="1" noChangeArrowheads="1"/>
          </p:cNvPicPr>
          <p:nvPr/>
        </p:nvPicPr>
        <p:blipFill>
          <a:blip r:embed="rId3"/>
          <a:srcRect/>
          <a:stretch>
            <a:fillRect/>
          </a:stretch>
        </p:blipFill>
        <p:spPr bwMode="auto">
          <a:xfrm>
            <a:off x="183335" y="2438400"/>
            <a:ext cx="1736153" cy="1614053"/>
          </a:xfrm>
          <a:prstGeom prst="rect">
            <a:avLst/>
          </a:prstGeom>
          <a:noFill/>
        </p:spPr>
      </p:pic>
      <p:pic>
        <p:nvPicPr>
          <p:cNvPr id="12" name="Picture 3" descr="C:\Users\user\Desktop\monocyte2.jpg"/>
          <p:cNvPicPr>
            <a:picLocks noChangeAspect="1" noChangeArrowheads="1"/>
          </p:cNvPicPr>
          <p:nvPr/>
        </p:nvPicPr>
        <p:blipFill>
          <a:blip r:embed="rId4"/>
          <a:srcRect/>
          <a:stretch>
            <a:fillRect/>
          </a:stretch>
        </p:blipFill>
        <p:spPr bwMode="auto">
          <a:xfrm>
            <a:off x="1973786" y="2438400"/>
            <a:ext cx="1603906" cy="1614053"/>
          </a:xfrm>
          <a:prstGeom prst="rect">
            <a:avLst/>
          </a:prstGeom>
          <a:noFill/>
        </p:spPr>
      </p:pic>
      <p:sp>
        <p:nvSpPr>
          <p:cNvPr id="13" name="Rectangle 12"/>
          <p:cNvSpPr/>
          <p:nvPr/>
        </p:nvSpPr>
        <p:spPr>
          <a:xfrm>
            <a:off x="183335" y="3304309"/>
            <a:ext cx="1559830" cy="37407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t>Lymphocyte</a:t>
            </a:r>
            <a:endParaRPr lang="fr-FR" b="1" dirty="0">
              <a:ln>
                <a:solidFill>
                  <a:schemeClr val="bg1"/>
                </a:solidFill>
              </a:ln>
              <a:solidFill>
                <a:schemeClr val="tx1"/>
              </a:solidFill>
            </a:endParaRPr>
          </a:p>
        </p:txBody>
      </p:sp>
      <p:pic>
        <p:nvPicPr>
          <p:cNvPr id="14" name="Picture 2" descr="C:\Users\user\Downloads\Mast-cell-and-basophil-100x-website-arrow.jpg"/>
          <p:cNvPicPr>
            <a:picLocks noChangeAspect="1" noChangeArrowheads="1"/>
          </p:cNvPicPr>
          <p:nvPr/>
        </p:nvPicPr>
        <p:blipFill>
          <a:blip r:embed="rId5"/>
          <a:srcRect/>
          <a:stretch>
            <a:fillRect/>
          </a:stretch>
        </p:blipFill>
        <p:spPr bwMode="auto">
          <a:xfrm>
            <a:off x="5501940" y="2438400"/>
            <a:ext cx="1459860" cy="1614053"/>
          </a:xfrm>
          <a:prstGeom prst="rect">
            <a:avLst/>
          </a:prstGeom>
          <a:noFill/>
        </p:spPr>
      </p:pic>
      <p:sp>
        <p:nvSpPr>
          <p:cNvPr id="15" name="Rectangle 14"/>
          <p:cNvSpPr/>
          <p:nvPr/>
        </p:nvSpPr>
        <p:spPr>
          <a:xfrm>
            <a:off x="5575561" y="3678381"/>
            <a:ext cx="1290205" cy="401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solidFill>
                  <a:schemeClr val="tx1"/>
                </a:solidFill>
              </a:rPr>
              <a:t>Mast</a:t>
            </a:r>
            <a:r>
              <a:rPr lang="fr-FR" b="1" dirty="0" smtClean="0">
                <a:solidFill>
                  <a:schemeClr val="tx1"/>
                </a:solidFill>
              </a:rPr>
              <a:t> </a:t>
            </a:r>
            <a:r>
              <a:rPr lang="fr-FR" b="1" dirty="0" err="1" smtClean="0">
                <a:solidFill>
                  <a:schemeClr val="tx1"/>
                </a:solidFill>
              </a:rPr>
              <a:t>cell</a:t>
            </a:r>
            <a:endParaRPr lang="fr-FR" b="1" dirty="0">
              <a:solidFill>
                <a:schemeClr val="tx1"/>
              </a:solidFill>
            </a:endParaRPr>
          </a:p>
        </p:txBody>
      </p:sp>
      <p:sp>
        <p:nvSpPr>
          <p:cNvPr id="16" name="Rectangle 15"/>
          <p:cNvSpPr/>
          <p:nvPr/>
        </p:nvSpPr>
        <p:spPr>
          <a:xfrm>
            <a:off x="2015351" y="3491345"/>
            <a:ext cx="1330037" cy="37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Monocyte</a:t>
            </a:r>
            <a:endParaRPr lang="fr-FR" b="1" dirty="0">
              <a:solidFill>
                <a:schemeClr val="tx1"/>
              </a:solidFill>
            </a:endParaRPr>
          </a:p>
        </p:txBody>
      </p:sp>
      <p:sp>
        <p:nvSpPr>
          <p:cNvPr id="19" name="Rectangle 18"/>
          <p:cNvSpPr/>
          <p:nvPr/>
        </p:nvSpPr>
        <p:spPr>
          <a:xfrm>
            <a:off x="3389762" y="3761508"/>
            <a:ext cx="2185798" cy="637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Polymorphonuclear</a:t>
            </a:r>
            <a:endParaRPr lang="fr-FR" b="1" dirty="0">
              <a:solidFill>
                <a:schemeClr val="tx1"/>
              </a:solidFill>
            </a:endParaRPr>
          </a:p>
        </p:txBody>
      </p:sp>
      <p:pic>
        <p:nvPicPr>
          <p:cNvPr id="20" name="Picture 3" descr="C:\Users\user\Desktop\macrophage.JPG"/>
          <p:cNvPicPr>
            <a:picLocks noChangeAspect="1" noChangeArrowheads="1"/>
          </p:cNvPicPr>
          <p:nvPr/>
        </p:nvPicPr>
        <p:blipFill>
          <a:blip r:embed="rId6"/>
          <a:srcRect/>
          <a:stretch>
            <a:fillRect/>
          </a:stretch>
        </p:blipFill>
        <p:spPr bwMode="auto">
          <a:xfrm>
            <a:off x="7157256" y="2438401"/>
            <a:ext cx="1629751" cy="1614052"/>
          </a:xfrm>
          <a:prstGeom prst="rect">
            <a:avLst/>
          </a:prstGeom>
          <a:noFill/>
        </p:spPr>
      </p:pic>
      <p:sp>
        <p:nvSpPr>
          <p:cNvPr id="21" name="Rectangle 20"/>
          <p:cNvSpPr/>
          <p:nvPr/>
        </p:nvSpPr>
        <p:spPr>
          <a:xfrm>
            <a:off x="7157256" y="3595252"/>
            <a:ext cx="1629751" cy="450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Macrophage</a:t>
            </a:r>
            <a:endParaRPr lang="fr-FR" b="1" dirty="0">
              <a:solidFill>
                <a:schemeClr val="tx1"/>
              </a:solidFill>
            </a:endParaRPr>
          </a:p>
        </p:txBody>
      </p:sp>
      <p:sp>
        <p:nvSpPr>
          <p:cNvPr id="28" name="Rectangle 27"/>
          <p:cNvSpPr/>
          <p:nvPr/>
        </p:nvSpPr>
        <p:spPr>
          <a:xfrm>
            <a:off x="5575560" y="5430982"/>
            <a:ext cx="3061351"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reactive oxygen species / nitrogen (ROS / RNS)</a:t>
            </a:r>
            <a:endParaRPr lang="fr-FR" dirty="0"/>
          </a:p>
        </p:txBody>
      </p:sp>
      <p:sp>
        <p:nvSpPr>
          <p:cNvPr id="29" name="Rectangle 28"/>
          <p:cNvSpPr/>
          <p:nvPr/>
        </p:nvSpPr>
        <p:spPr>
          <a:xfrm>
            <a:off x="183335" y="5430982"/>
            <a:ext cx="3394357"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release of various pro-inflammatory cytokines</a:t>
            </a:r>
            <a:endParaRPr lang="fr-FR" dirty="0"/>
          </a:p>
        </p:txBody>
      </p:sp>
      <p:sp>
        <p:nvSpPr>
          <p:cNvPr id="30" name="Rectangle à coins arrondis 29"/>
          <p:cNvSpPr/>
          <p:nvPr/>
        </p:nvSpPr>
        <p:spPr>
          <a:xfrm>
            <a:off x="4156364" y="5430982"/>
            <a:ext cx="998150" cy="77585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tx1"/>
                </a:solidFill>
              </a:rPr>
              <a:t>and</a:t>
            </a:r>
            <a:endParaRPr lang="fr-FR" b="1" dirty="0">
              <a:solidFill>
                <a:schemeClr val="tx1"/>
              </a:solidFill>
            </a:endParaRPr>
          </a:p>
        </p:txBody>
      </p:sp>
    </p:spTree>
    <p:extLst>
      <p:ext uri="{BB962C8B-B14F-4D97-AF65-F5344CB8AC3E}">
        <p14:creationId xmlns:p14="http://schemas.microsoft.com/office/powerpoint/2010/main" val="3377595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7586" y="304800"/>
            <a:ext cx="8556171" cy="5638801"/>
          </a:xfrm>
        </p:spPr>
        <p:txBody>
          <a:bodyPr>
            <a:normAutofit fontScale="25000" lnSpcReduction="20000"/>
          </a:bodyPr>
          <a:lstStyle/>
          <a:p>
            <a:pPr algn="ctr">
              <a:buNone/>
            </a:pPr>
            <a:r>
              <a:rPr lang="en-US" sz="12800" b="1" dirty="0" smtClean="0"/>
              <a:t>Background</a:t>
            </a:r>
          </a:p>
          <a:p>
            <a:pPr>
              <a:buFont typeface="Wingdings" pitchFamily="2" charset="2"/>
              <a:buChar char="v"/>
            </a:pPr>
            <a:endParaRPr lang="en-US" b="1" dirty="0" smtClean="0"/>
          </a:p>
          <a:p>
            <a:pPr algn="just">
              <a:buFont typeface="Wingdings" pitchFamily="2" charset="2"/>
              <a:buChar char="v"/>
            </a:pPr>
            <a:r>
              <a:rPr lang="en-US" sz="8000" b="1" dirty="0" smtClean="0"/>
              <a:t>Current treatment </a:t>
            </a:r>
            <a:r>
              <a:rPr lang="en-US" sz="8000" b="1" dirty="0"/>
              <a:t>of inflammation </a:t>
            </a:r>
            <a:r>
              <a:rPr lang="en-US" sz="8000" b="1" dirty="0" smtClean="0"/>
              <a:t>involves NSAIDs and other drugs </a:t>
            </a:r>
            <a:r>
              <a:rPr lang="en-US" sz="8000" b="1" dirty="0"/>
              <a:t>such as aspirin. </a:t>
            </a:r>
            <a:r>
              <a:rPr lang="en-US" sz="8000" b="1" dirty="0" smtClean="0"/>
              <a:t>Although effective, these drugs </a:t>
            </a:r>
            <a:r>
              <a:rPr lang="en-US" sz="8000" b="1" dirty="0"/>
              <a:t>have </a:t>
            </a:r>
            <a:r>
              <a:rPr lang="en-US" sz="8000" b="1" dirty="0" smtClean="0"/>
              <a:t>many </a:t>
            </a:r>
            <a:r>
              <a:rPr lang="en-US" sz="8000" b="1" dirty="0"/>
              <a:t>adverse effects that may hinder their use </a:t>
            </a:r>
            <a:r>
              <a:rPr lang="en-US" sz="8000" b="1" dirty="0" smtClean="0"/>
              <a:t>in the long-term</a:t>
            </a:r>
            <a:r>
              <a:rPr lang="en-US" sz="8000" b="1" dirty="0"/>
              <a:t>. </a:t>
            </a:r>
            <a:endParaRPr lang="fr-FR" sz="8000" b="1" dirty="0"/>
          </a:p>
          <a:p>
            <a:pPr algn="just"/>
            <a:endParaRPr lang="en-US" sz="8000" b="1" dirty="0" smtClean="0"/>
          </a:p>
          <a:p>
            <a:pPr algn="just">
              <a:buFont typeface="Wingdings" pitchFamily="2" charset="2"/>
              <a:buChar char="v"/>
            </a:pPr>
            <a:r>
              <a:rPr lang="en-US" sz="8000" b="1" dirty="0" smtClean="0"/>
              <a:t>Recently, much of the attention has been focused on medicinal plants that have beneficial effects against various diseases; however, more scientific evidence is needed to verify a key role of bioactive components derived from the medicinal plants. In view of these potential health benefits, there has been intensive research on natural </a:t>
            </a:r>
            <a:r>
              <a:rPr lang="en-US" sz="8000" b="1" dirty="0" err="1" smtClean="0"/>
              <a:t>phenolic</a:t>
            </a:r>
            <a:r>
              <a:rPr lang="en-US" sz="8000" b="1" dirty="0" smtClean="0"/>
              <a:t> compounds (</a:t>
            </a:r>
            <a:r>
              <a:rPr lang="en-US" sz="8000" b="1" dirty="0" err="1" smtClean="0"/>
              <a:t>phenolic</a:t>
            </a:r>
            <a:r>
              <a:rPr lang="en-US" sz="8000" b="1" dirty="0" smtClean="0"/>
              <a:t> acids, </a:t>
            </a:r>
            <a:r>
              <a:rPr lang="en-US" sz="8000" b="1" dirty="0" err="1" smtClean="0"/>
              <a:t>flavonoids</a:t>
            </a:r>
            <a:r>
              <a:rPr lang="en-US" sz="8000" b="1" dirty="0" smtClean="0"/>
              <a:t>, and tannins) which are considered to be a major contributor to various biological activities, such as anti-oxidative, anti-inflammatory, anti-cancer and anti-atherosclerotic activities. Recently, we reported anti-oxidative (Atmani et al., 2009) and anti-enzymatic (</a:t>
            </a:r>
            <a:r>
              <a:rPr lang="en-US" sz="8000" b="1" dirty="0" err="1" smtClean="0"/>
              <a:t>Berboucha</a:t>
            </a:r>
            <a:r>
              <a:rPr lang="en-US" sz="8000" b="1" dirty="0" smtClean="0"/>
              <a:t> et al., 2010) activities of </a:t>
            </a:r>
            <a:r>
              <a:rPr lang="en-US" sz="8000" b="1" i="1" dirty="0" err="1" smtClean="0"/>
              <a:t>Fraxinus</a:t>
            </a:r>
            <a:r>
              <a:rPr lang="en-US" sz="8000" b="1" i="1" dirty="0" smtClean="0"/>
              <a:t> </a:t>
            </a:r>
            <a:r>
              <a:rPr lang="en-US" sz="8000" b="1" i="1" dirty="0" err="1" smtClean="0"/>
              <a:t>angustifolia</a:t>
            </a:r>
            <a:r>
              <a:rPr lang="en-US" sz="8000" b="1" dirty="0" smtClean="0"/>
              <a:t>.</a:t>
            </a:r>
          </a:p>
          <a:p>
            <a:pPr algn="just">
              <a:buNone/>
            </a:pPr>
            <a:r>
              <a:rPr lang="en-US" sz="8000" b="1" dirty="0" smtClean="0"/>
              <a:t> </a:t>
            </a:r>
            <a:endParaRPr lang="fr-FR" sz="8000" b="1" dirty="0" smtClean="0"/>
          </a:p>
          <a:p>
            <a:pPr algn="just">
              <a:buFont typeface="Wingdings" pitchFamily="2" charset="2"/>
              <a:buChar char="v"/>
            </a:pPr>
            <a:r>
              <a:rPr lang="en-US" sz="8000" b="1" i="1" dirty="0" err="1" smtClean="0"/>
              <a:t>Fraxinus</a:t>
            </a:r>
            <a:r>
              <a:rPr lang="en-US" sz="8000" b="1" i="1" dirty="0" smtClean="0"/>
              <a:t> </a:t>
            </a:r>
            <a:r>
              <a:rPr lang="en-US" sz="8000" b="1" i="1" dirty="0" err="1" smtClean="0"/>
              <a:t>angustifolia</a:t>
            </a:r>
            <a:r>
              <a:rPr lang="en-US" sz="8000" b="1" dirty="0" smtClean="0"/>
              <a:t> (ash tree) is widely used in traditional folk medicine; hence, the present investigation was carried out to evaluate the anti-inflammatory and antioxidant potential of extracts and vesicles loaded of </a:t>
            </a:r>
            <a:r>
              <a:rPr lang="en-US" sz="8000" b="1" i="1" dirty="0" smtClean="0"/>
              <a:t>Fraxinus angustifolia</a:t>
            </a:r>
            <a:r>
              <a:rPr lang="en-US" sz="8000" b="1" dirty="0" smtClean="0"/>
              <a:t> in vitro and in experimental animal models.</a:t>
            </a:r>
            <a:endParaRPr lang="fr-FR" sz="8000" b="1" dirty="0" smtClean="0"/>
          </a:p>
          <a:p>
            <a:pPr>
              <a:buFont typeface="Wingdings" pitchFamily="2" charset="2"/>
              <a:buChar char="v"/>
            </a:pPr>
            <a:endParaRPr lang="en-U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 y="342902"/>
            <a:ext cx="8707582" cy="1418356"/>
          </a:xfrm>
        </p:spPr>
        <p:txBody>
          <a:bodyPr>
            <a:normAutofit fontScale="90000"/>
          </a:bodyPr>
          <a:lstStyle/>
          <a:p>
            <a:r>
              <a:rPr lang="en-US" sz="2200" b="1" dirty="0" smtClean="0"/>
              <a:t>This study was focused on a medicinal plant (</a:t>
            </a:r>
            <a:r>
              <a:rPr lang="en-US" sz="2200" b="1" i="1" dirty="0" err="1" smtClean="0"/>
              <a:t>Fraxinus</a:t>
            </a:r>
            <a:r>
              <a:rPr lang="en-US" sz="2200" b="1" i="1" dirty="0" smtClean="0"/>
              <a:t> </a:t>
            </a:r>
            <a:r>
              <a:rPr lang="en-US" sz="2200" b="1" i="1" dirty="0" err="1" smtClean="0"/>
              <a:t>angustifolia</a:t>
            </a:r>
            <a:r>
              <a:rPr lang="en-US" sz="2200" b="1" dirty="0" smtClean="0"/>
              <a:t>) </a:t>
            </a:r>
            <a:br>
              <a:rPr lang="en-US" sz="2200" b="1" dirty="0" smtClean="0"/>
            </a:br>
            <a:r>
              <a:rPr lang="en-US" sz="2200" b="1" dirty="0" smtClean="0"/>
              <a:t>(family of </a:t>
            </a:r>
            <a:r>
              <a:rPr lang="en-US" sz="2200" b="1" dirty="0" err="1" smtClean="0"/>
              <a:t>Oleaceae</a:t>
            </a:r>
            <a:r>
              <a:rPr lang="en-US" sz="2200" b="1" dirty="0" smtClean="0"/>
              <a:t>), widely used in traditional medicine in the treatment of asthma, gout, inflammation, rheumatism and as a diuretic. </a:t>
            </a:r>
            <a:r>
              <a:rPr lang="fr-FR" b="1" dirty="0" smtClean="0"/>
              <a:t/>
            </a:r>
            <a:br>
              <a:rPr lang="fr-FR" b="1" dirty="0" smtClean="0"/>
            </a:br>
            <a:endParaRPr lang="fr-FR" dirty="0"/>
          </a:p>
        </p:txBody>
      </p:sp>
      <p:pic>
        <p:nvPicPr>
          <p:cNvPr id="4" name="Image 1" descr="C:\Users\noura\Desktop\DSC06849.JPG"/>
          <p:cNvPicPr>
            <a:picLocks noChangeAspect="1" noChangeArrowheads="1"/>
          </p:cNvPicPr>
          <p:nvPr/>
        </p:nvPicPr>
        <p:blipFill>
          <a:blip r:embed="rId2"/>
          <a:srcRect/>
          <a:stretch>
            <a:fillRect/>
          </a:stretch>
        </p:blipFill>
        <p:spPr bwMode="auto">
          <a:xfrm>
            <a:off x="5058888" y="1868633"/>
            <a:ext cx="2980707" cy="1977736"/>
          </a:xfrm>
          <a:prstGeom prst="rect">
            <a:avLst/>
          </a:prstGeom>
          <a:noFill/>
          <a:ln w="9525">
            <a:noFill/>
            <a:miter lim="800000"/>
            <a:headEnd/>
            <a:tailEnd/>
          </a:ln>
        </p:spPr>
      </p:pic>
      <p:pic>
        <p:nvPicPr>
          <p:cNvPr id="5" name="Image 197" descr="Fraxinus 2"/>
          <p:cNvPicPr>
            <a:picLocks noChangeAspect="1" noChangeArrowheads="1"/>
          </p:cNvPicPr>
          <p:nvPr/>
        </p:nvPicPr>
        <p:blipFill>
          <a:blip r:embed="rId3"/>
          <a:srcRect/>
          <a:stretch>
            <a:fillRect/>
          </a:stretch>
        </p:blipFill>
        <p:spPr bwMode="auto">
          <a:xfrm>
            <a:off x="5058888" y="4386805"/>
            <a:ext cx="2980707" cy="19697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28600" y="2386555"/>
            <a:ext cx="3636818" cy="4000499"/>
          </a:xfrm>
          <a:prstGeom prst="rect">
            <a:avLst/>
          </a:prstGeom>
        </p:spPr>
        <p:style>
          <a:lnRef idx="0">
            <a:schemeClr val="accent4"/>
          </a:lnRef>
          <a:fillRef idx="3">
            <a:schemeClr val="accent4"/>
          </a:fillRef>
          <a:effectRef idx="3">
            <a:schemeClr val="accent4"/>
          </a:effectRef>
          <a:fontRef idx="minor">
            <a:schemeClr val="lt1"/>
          </a:fontRef>
        </p:style>
        <p:txBody>
          <a:bodyPr numCol="1" rtlCol="0" anchor="ctr"/>
          <a:lstStyle/>
          <a:p>
            <a:pPr algn="ctr"/>
            <a:r>
              <a:rPr lang="fr-FR" sz="2400" b="1" dirty="0" smtClean="0">
                <a:solidFill>
                  <a:schemeClr val="tx1"/>
                </a:solidFill>
              </a:rPr>
              <a:t>Classification</a:t>
            </a:r>
          </a:p>
          <a:p>
            <a:pPr algn="ctr"/>
            <a:endParaRPr lang="fr-FR" dirty="0" smtClean="0">
              <a:solidFill>
                <a:schemeClr val="tx1"/>
              </a:solidFill>
            </a:endParaRPr>
          </a:p>
          <a:p>
            <a:pPr algn="just">
              <a:spcAft>
                <a:spcPts val="600"/>
              </a:spcAft>
            </a:pPr>
            <a:r>
              <a:rPr lang="fr-FR" b="1" dirty="0" err="1" smtClean="0">
                <a:solidFill>
                  <a:schemeClr val="tx1"/>
                </a:solidFill>
              </a:rPr>
              <a:t>Kingdom</a:t>
            </a:r>
            <a:r>
              <a:rPr lang="fr-FR" b="1" dirty="0" smtClean="0">
                <a:solidFill>
                  <a:schemeClr val="tx1"/>
                </a:solidFill>
              </a:rPr>
              <a:t>: </a:t>
            </a:r>
            <a:r>
              <a:rPr lang="fr-FR" b="1" dirty="0" err="1" smtClean="0">
                <a:solidFill>
                  <a:schemeClr val="tx1"/>
                </a:solidFill>
              </a:rPr>
              <a:t>Plantae</a:t>
            </a:r>
            <a:endParaRPr lang="fr-FR" b="1" dirty="0" smtClean="0">
              <a:solidFill>
                <a:schemeClr val="tx1"/>
              </a:solidFill>
            </a:endParaRPr>
          </a:p>
          <a:p>
            <a:pPr algn="just">
              <a:spcAft>
                <a:spcPts val="600"/>
              </a:spcAft>
            </a:pPr>
            <a:r>
              <a:rPr lang="fr-FR" b="1" dirty="0" smtClean="0">
                <a:solidFill>
                  <a:schemeClr val="tx1"/>
                </a:solidFill>
              </a:rPr>
              <a:t>Phylum: Spermaphytes</a:t>
            </a:r>
          </a:p>
          <a:p>
            <a:pPr algn="just">
              <a:spcAft>
                <a:spcPts val="600"/>
              </a:spcAft>
            </a:pPr>
            <a:r>
              <a:rPr lang="fr-FR" b="1" dirty="0" err="1" smtClean="0">
                <a:solidFill>
                  <a:schemeClr val="tx1"/>
                </a:solidFill>
              </a:rPr>
              <a:t>Sub</a:t>
            </a:r>
            <a:r>
              <a:rPr lang="fr-FR" b="1" dirty="0" smtClean="0">
                <a:solidFill>
                  <a:schemeClr val="tx1"/>
                </a:solidFill>
              </a:rPr>
              <a:t> </a:t>
            </a:r>
            <a:r>
              <a:rPr lang="fr-FR" b="1" dirty="0" err="1" smtClean="0">
                <a:solidFill>
                  <a:schemeClr val="tx1"/>
                </a:solidFill>
              </a:rPr>
              <a:t>branch</a:t>
            </a:r>
            <a:r>
              <a:rPr lang="fr-FR" b="1" dirty="0" smtClean="0">
                <a:solidFill>
                  <a:schemeClr val="tx1"/>
                </a:solidFill>
              </a:rPr>
              <a:t>: </a:t>
            </a:r>
            <a:r>
              <a:rPr lang="fr-FR" b="1" dirty="0" err="1" smtClean="0">
                <a:solidFill>
                  <a:schemeClr val="tx1"/>
                </a:solidFill>
              </a:rPr>
              <a:t>Angiosperms</a:t>
            </a:r>
            <a:endParaRPr lang="fr-FR" b="1" dirty="0" smtClean="0">
              <a:solidFill>
                <a:schemeClr val="tx1"/>
              </a:solidFill>
            </a:endParaRPr>
          </a:p>
          <a:p>
            <a:pPr algn="just">
              <a:spcAft>
                <a:spcPts val="600"/>
              </a:spcAft>
            </a:pPr>
            <a:r>
              <a:rPr lang="fr-FR" b="1" dirty="0" smtClean="0">
                <a:solidFill>
                  <a:schemeClr val="tx1"/>
                </a:solidFill>
              </a:rPr>
              <a:t>Class: </a:t>
            </a:r>
            <a:r>
              <a:rPr lang="fr-FR" b="1" dirty="0" err="1" smtClean="0">
                <a:solidFill>
                  <a:schemeClr val="tx1"/>
                </a:solidFill>
              </a:rPr>
              <a:t>Dicotyledonous</a:t>
            </a:r>
            <a:endParaRPr lang="fr-FR" b="1" dirty="0" smtClean="0">
              <a:solidFill>
                <a:schemeClr val="tx1"/>
              </a:solidFill>
            </a:endParaRPr>
          </a:p>
          <a:p>
            <a:pPr algn="just">
              <a:spcAft>
                <a:spcPts val="600"/>
              </a:spcAft>
            </a:pPr>
            <a:r>
              <a:rPr lang="fr-FR" b="1" dirty="0" err="1" smtClean="0">
                <a:solidFill>
                  <a:schemeClr val="tx1"/>
                </a:solidFill>
              </a:rPr>
              <a:t>Subclass</a:t>
            </a:r>
            <a:r>
              <a:rPr lang="fr-FR" b="1" dirty="0" smtClean="0">
                <a:solidFill>
                  <a:schemeClr val="tx1"/>
                </a:solidFill>
              </a:rPr>
              <a:t>: </a:t>
            </a:r>
            <a:r>
              <a:rPr lang="fr-FR" b="1" dirty="0" err="1" smtClean="0">
                <a:solidFill>
                  <a:schemeClr val="tx1"/>
                </a:solidFill>
              </a:rPr>
              <a:t>Asteridae</a:t>
            </a:r>
            <a:endParaRPr lang="fr-FR" b="1" dirty="0" smtClean="0">
              <a:solidFill>
                <a:schemeClr val="tx1"/>
              </a:solidFill>
            </a:endParaRPr>
          </a:p>
          <a:p>
            <a:pPr algn="just">
              <a:spcAft>
                <a:spcPts val="600"/>
              </a:spcAft>
            </a:pPr>
            <a:r>
              <a:rPr lang="fr-FR" b="1" dirty="0" err="1" smtClean="0">
                <a:solidFill>
                  <a:schemeClr val="tx1"/>
                </a:solidFill>
              </a:rPr>
              <a:t>Order</a:t>
            </a:r>
            <a:r>
              <a:rPr lang="fr-FR" b="1" dirty="0" smtClean="0">
                <a:solidFill>
                  <a:schemeClr val="tx1"/>
                </a:solidFill>
              </a:rPr>
              <a:t>: </a:t>
            </a:r>
            <a:r>
              <a:rPr lang="fr-FR" b="1" dirty="0" err="1" smtClean="0">
                <a:solidFill>
                  <a:schemeClr val="tx1"/>
                </a:solidFill>
              </a:rPr>
              <a:t>Lamiales</a:t>
            </a:r>
            <a:endParaRPr lang="fr-FR" b="1" dirty="0" smtClean="0">
              <a:solidFill>
                <a:schemeClr val="tx1"/>
              </a:solidFill>
            </a:endParaRPr>
          </a:p>
          <a:p>
            <a:pPr algn="just">
              <a:spcAft>
                <a:spcPts val="600"/>
              </a:spcAft>
            </a:pPr>
            <a:r>
              <a:rPr lang="fr-FR" b="1" dirty="0" err="1" smtClean="0">
                <a:solidFill>
                  <a:schemeClr val="tx1"/>
                </a:solidFill>
              </a:rPr>
              <a:t>Family</a:t>
            </a:r>
            <a:r>
              <a:rPr lang="fr-FR" b="1" dirty="0" smtClean="0">
                <a:solidFill>
                  <a:schemeClr val="tx1"/>
                </a:solidFill>
              </a:rPr>
              <a:t>: </a:t>
            </a:r>
            <a:r>
              <a:rPr lang="fr-FR" b="1" dirty="0" err="1" smtClean="0">
                <a:solidFill>
                  <a:schemeClr val="tx1"/>
                </a:solidFill>
              </a:rPr>
              <a:t>Oleaceae</a:t>
            </a:r>
            <a:endParaRPr lang="fr-FR" b="1" dirty="0" smtClean="0">
              <a:solidFill>
                <a:schemeClr val="tx1"/>
              </a:solidFill>
            </a:endParaRPr>
          </a:p>
          <a:p>
            <a:pPr algn="just">
              <a:spcAft>
                <a:spcPts val="600"/>
              </a:spcAft>
            </a:pPr>
            <a:r>
              <a:rPr lang="fr-FR" b="1" dirty="0" err="1" smtClean="0">
                <a:solidFill>
                  <a:schemeClr val="tx1"/>
                </a:solidFill>
              </a:rPr>
              <a:t>Genus</a:t>
            </a:r>
            <a:r>
              <a:rPr lang="fr-FR" b="1" dirty="0" smtClean="0">
                <a:solidFill>
                  <a:schemeClr val="tx1"/>
                </a:solidFill>
              </a:rPr>
              <a:t>: Fraxinus</a:t>
            </a:r>
          </a:p>
          <a:p>
            <a:pPr algn="just">
              <a:spcAft>
                <a:spcPts val="600"/>
              </a:spcAft>
            </a:pPr>
            <a:r>
              <a:rPr lang="fr-FR" b="1" dirty="0" err="1" smtClean="0">
                <a:solidFill>
                  <a:schemeClr val="tx1"/>
                </a:solidFill>
              </a:rPr>
              <a:t>Species</a:t>
            </a:r>
            <a:r>
              <a:rPr lang="fr-FR" b="1" dirty="0" smtClean="0">
                <a:solidFill>
                  <a:schemeClr val="tx1"/>
                </a:solidFill>
              </a:rPr>
              <a:t>: </a:t>
            </a:r>
            <a:r>
              <a:rPr lang="fr-FR" b="1" i="1" dirty="0" smtClean="0">
                <a:solidFill>
                  <a:schemeClr val="tx1"/>
                </a:solidFill>
              </a:rPr>
              <a:t>F. angustifolia</a:t>
            </a:r>
            <a:endParaRPr lang="fr-FR" b="1" i="1" dirty="0">
              <a:solidFill>
                <a:schemeClr val="tx1"/>
              </a:solidFill>
            </a:endParaRPr>
          </a:p>
        </p:txBody>
      </p:sp>
      <p:sp>
        <p:nvSpPr>
          <p:cNvPr id="8" name="Rectangle 7"/>
          <p:cNvSpPr/>
          <p:nvPr/>
        </p:nvSpPr>
        <p:spPr>
          <a:xfrm>
            <a:off x="5530777" y="3846369"/>
            <a:ext cx="2155684" cy="367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solidFill>
                  <a:schemeClr val="tx1"/>
                </a:solidFill>
                <a:effectLst>
                  <a:outerShdw blurRad="38100" dist="38100" dir="2700000" algn="tl">
                    <a:srgbClr val="000000">
                      <a:alpha val="43137"/>
                    </a:srgbClr>
                  </a:outerShdw>
                </a:effectLst>
              </a:rPr>
              <a:t>Barks</a:t>
            </a:r>
            <a:endParaRPr lang="fr-FR" b="1" dirty="0" smtClean="0">
              <a:solidFill>
                <a:schemeClr val="tx1"/>
              </a:solidFill>
              <a:effectLst>
                <a:outerShdw blurRad="38100" dist="38100" dir="2700000" algn="tl">
                  <a:srgbClr val="000000">
                    <a:alpha val="43137"/>
                  </a:srgbClr>
                </a:outerShdw>
              </a:effectLst>
            </a:endParaRPr>
          </a:p>
        </p:txBody>
      </p:sp>
      <p:sp>
        <p:nvSpPr>
          <p:cNvPr id="10" name="Rectangle 9"/>
          <p:cNvSpPr/>
          <p:nvPr/>
        </p:nvSpPr>
        <p:spPr>
          <a:xfrm>
            <a:off x="5530777" y="6356580"/>
            <a:ext cx="2222354" cy="382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solidFill>
                  <a:schemeClr val="tx1"/>
                </a:solidFill>
                <a:effectLst>
                  <a:outerShdw blurRad="38100" dist="38100" dir="2700000" algn="tl">
                    <a:srgbClr val="000000">
                      <a:alpha val="43137"/>
                    </a:srgbClr>
                  </a:outerShdw>
                </a:effectLst>
              </a:rPr>
              <a:t>Leaves</a:t>
            </a:r>
            <a:endParaRPr lang="fr-FR"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17215"/>
            <a:ext cx="8042276" cy="684877"/>
          </a:xfrm>
        </p:spPr>
        <p:txBody>
          <a:bodyPr>
            <a:normAutofit/>
          </a:bodyPr>
          <a:lstStyle/>
          <a:p>
            <a:r>
              <a:rPr lang="en-US" sz="3200" b="1" dirty="0" smtClean="0">
                <a:latin typeface="+mn-lt"/>
              </a:rPr>
              <a:t>Extraction of </a:t>
            </a:r>
            <a:r>
              <a:rPr lang="en-US" sz="3200" b="1" dirty="0" err="1" smtClean="0">
                <a:latin typeface="+mn-lt"/>
              </a:rPr>
              <a:t>phenolic</a:t>
            </a:r>
            <a:r>
              <a:rPr lang="en-US" sz="3200" b="1" dirty="0" smtClean="0">
                <a:latin typeface="+mn-lt"/>
              </a:rPr>
              <a:t> compounds </a:t>
            </a:r>
            <a:endParaRPr lang="en-US" sz="3200" b="1" dirty="0">
              <a:latin typeface="+mn-lt"/>
            </a:endParaRPr>
          </a:p>
        </p:txBody>
      </p:sp>
      <p:sp>
        <p:nvSpPr>
          <p:cNvPr id="4" name="Oval 3"/>
          <p:cNvSpPr/>
          <p:nvPr/>
        </p:nvSpPr>
        <p:spPr>
          <a:xfrm>
            <a:off x="549275" y="1109212"/>
            <a:ext cx="8229599" cy="67064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rgbClr val="000000"/>
                </a:solidFill>
              </a:rPr>
              <a:t>Powder of Leaves and Bark of </a:t>
            </a:r>
            <a:r>
              <a:rPr lang="en-US" b="1" i="1" dirty="0" smtClean="0">
                <a:solidFill>
                  <a:srgbClr val="000000"/>
                </a:solidFill>
              </a:rPr>
              <a:t>Fraxinus angustifolia</a:t>
            </a:r>
            <a:endParaRPr lang="en-US" b="1" i="1" dirty="0">
              <a:solidFill>
                <a:srgbClr val="000000"/>
              </a:solidFill>
            </a:endParaRPr>
          </a:p>
        </p:txBody>
      </p:sp>
      <p:sp>
        <p:nvSpPr>
          <p:cNvPr id="5" name="Down Arrow 4"/>
          <p:cNvSpPr/>
          <p:nvPr/>
        </p:nvSpPr>
        <p:spPr>
          <a:xfrm>
            <a:off x="4219572" y="1779852"/>
            <a:ext cx="442394" cy="684909"/>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6" name="Oval 5"/>
          <p:cNvSpPr/>
          <p:nvPr/>
        </p:nvSpPr>
        <p:spPr>
          <a:xfrm>
            <a:off x="2300152" y="2557509"/>
            <a:ext cx="4185867" cy="48514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rgbClr val="000000"/>
                </a:solidFill>
              </a:rPr>
              <a:t>Ethanol (95%) maceration</a:t>
            </a:r>
            <a:endParaRPr lang="en-US" b="1" i="1" dirty="0">
              <a:solidFill>
                <a:srgbClr val="000000"/>
              </a:solidFill>
            </a:endParaRPr>
          </a:p>
        </p:txBody>
      </p:sp>
      <p:sp>
        <p:nvSpPr>
          <p:cNvPr id="7" name="Down Arrow 6"/>
          <p:cNvSpPr/>
          <p:nvPr/>
        </p:nvSpPr>
        <p:spPr>
          <a:xfrm>
            <a:off x="4219572" y="3042652"/>
            <a:ext cx="442394" cy="65803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8" name="Oval 7"/>
          <p:cNvSpPr/>
          <p:nvPr/>
        </p:nvSpPr>
        <p:spPr>
          <a:xfrm>
            <a:off x="1857758" y="3780025"/>
            <a:ext cx="4723627" cy="48514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rgbClr val="000000"/>
                </a:solidFill>
              </a:rPr>
              <a:t>Decantation</a:t>
            </a:r>
            <a:endParaRPr lang="en-US" b="1" i="1" dirty="0">
              <a:solidFill>
                <a:srgbClr val="000000"/>
              </a:solidFill>
            </a:endParaRPr>
          </a:p>
        </p:txBody>
      </p:sp>
      <p:sp>
        <p:nvSpPr>
          <p:cNvPr id="9" name="Oval 8"/>
          <p:cNvSpPr/>
          <p:nvPr/>
        </p:nvSpPr>
        <p:spPr>
          <a:xfrm>
            <a:off x="1857758" y="5086546"/>
            <a:ext cx="5438673" cy="52454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rgbClr val="000000"/>
                </a:solidFill>
              </a:rPr>
              <a:t>Evaporation                                   </a:t>
            </a:r>
          </a:p>
        </p:txBody>
      </p:sp>
      <p:sp>
        <p:nvSpPr>
          <p:cNvPr id="10" name="Down Arrow 9"/>
          <p:cNvSpPr/>
          <p:nvPr/>
        </p:nvSpPr>
        <p:spPr>
          <a:xfrm>
            <a:off x="4219572" y="4401637"/>
            <a:ext cx="442394" cy="684909"/>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Rectangle 10"/>
          <p:cNvSpPr/>
          <p:nvPr/>
        </p:nvSpPr>
        <p:spPr>
          <a:xfrm>
            <a:off x="4661966" y="3053138"/>
            <a:ext cx="1079592" cy="369332"/>
          </a:xfrm>
          <a:prstGeom prst="rect">
            <a:avLst/>
          </a:prstGeom>
        </p:spPr>
        <p:txBody>
          <a:bodyPr wrap="none">
            <a:spAutoFit/>
          </a:bodyPr>
          <a:lstStyle/>
          <a:p>
            <a:r>
              <a:rPr lang="en-GB" b="1" dirty="0"/>
              <a:t>After 24h</a:t>
            </a:r>
          </a:p>
        </p:txBody>
      </p:sp>
      <p:sp>
        <p:nvSpPr>
          <p:cNvPr id="12" name="Rectangle 11"/>
          <p:cNvSpPr/>
          <p:nvPr/>
        </p:nvSpPr>
        <p:spPr>
          <a:xfrm>
            <a:off x="4661965" y="4401637"/>
            <a:ext cx="1300789" cy="369332"/>
          </a:xfrm>
          <a:prstGeom prst="rect">
            <a:avLst/>
          </a:prstGeom>
        </p:spPr>
        <p:txBody>
          <a:bodyPr wrap="square">
            <a:spAutoFit/>
          </a:bodyPr>
          <a:lstStyle/>
          <a:p>
            <a:r>
              <a:rPr lang="en-GB" b="1" dirty="0"/>
              <a:t>After 24h</a:t>
            </a:r>
          </a:p>
        </p:txBody>
      </p:sp>
      <p:sp>
        <p:nvSpPr>
          <p:cNvPr id="13" name="Flèche courbée vers le bas 12"/>
          <p:cNvSpPr/>
          <p:nvPr/>
        </p:nvSpPr>
        <p:spPr>
          <a:xfrm>
            <a:off x="3311235" y="5611090"/>
            <a:ext cx="2964873" cy="581891"/>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solidFill>
                <a:schemeClr val="tx1"/>
              </a:solidFill>
            </a:endParaRPr>
          </a:p>
        </p:txBody>
      </p:sp>
      <p:sp>
        <p:nvSpPr>
          <p:cNvPr id="14" name="Rectangle 13"/>
          <p:cNvSpPr/>
          <p:nvPr/>
        </p:nvSpPr>
        <p:spPr>
          <a:xfrm>
            <a:off x="2300152" y="6192981"/>
            <a:ext cx="1919420" cy="665019"/>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Hydro-alcoholic extract leaves</a:t>
            </a:r>
            <a:endParaRPr lang="en-US" b="1" dirty="0">
              <a:solidFill>
                <a:schemeClr val="tx1"/>
              </a:solidFill>
            </a:endParaRPr>
          </a:p>
        </p:txBody>
      </p:sp>
      <p:sp>
        <p:nvSpPr>
          <p:cNvPr id="15" name="Rectangle 14"/>
          <p:cNvSpPr/>
          <p:nvPr/>
        </p:nvSpPr>
        <p:spPr>
          <a:xfrm>
            <a:off x="5503618" y="6192981"/>
            <a:ext cx="2155533" cy="665019"/>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Hydro-alcoholic extract bark </a:t>
            </a:r>
            <a:endParaRPr lang="en-US" b="1" dirty="0">
              <a:solidFill>
                <a:schemeClr val="tx1"/>
              </a:solidFill>
            </a:endParaRPr>
          </a:p>
        </p:txBody>
      </p:sp>
    </p:spTree>
    <p:extLst>
      <p:ext uri="{BB962C8B-B14F-4D97-AF65-F5344CB8AC3E}">
        <p14:creationId xmlns:p14="http://schemas.microsoft.com/office/powerpoint/2010/main" val="1271903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276005" cy="87040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noFill/>
                </a:ln>
                <a:solidFill>
                  <a:srgbClr val="000000"/>
                </a:solidFill>
                <a:effectLst>
                  <a:outerShdw blurRad="38100" dist="38100" dir="2700000" algn="tl">
                    <a:srgbClr val="000000">
                      <a:alpha val="43137"/>
                    </a:srgbClr>
                  </a:outerShdw>
                </a:effectLst>
                <a:latin typeface="+mn-lt"/>
              </a:rPr>
              <a:t/>
            </a:r>
            <a:br>
              <a:rPr lang="en-US" sz="3200" b="1" dirty="0" smtClean="0">
                <a:ln w="11430">
                  <a:noFill/>
                </a:ln>
                <a:solidFill>
                  <a:srgbClr val="000000"/>
                </a:solidFill>
                <a:effectLst>
                  <a:outerShdw blurRad="38100" dist="38100" dir="2700000" algn="tl">
                    <a:srgbClr val="000000">
                      <a:alpha val="43137"/>
                    </a:srgbClr>
                  </a:outerShdw>
                </a:effectLst>
                <a:latin typeface="+mn-lt"/>
              </a:rPr>
            </a:br>
            <a:r>
              <a:rPr lang="en-US" sz="3200" b="1" dirty="0" err="1" smtClean="0">
                <a:solidFill>
                  <a:srgbClr val="000000"/>
                </a:solidFill>
                <a:latin typeface="+mn-lt"/>
              </a:rPr>
              <a:t>Carrageenan</a:t>
            </a:r>
            <a:r>
              <a:rPr lang="en-US" sz="3200" b="1" dirty="0" smtClean="0">
                <a:solidFill>
                  <a:srgbClr val="000000"/>
                </a:solidFill>
                <a:latin typeface="+mn-lt"/>
              </a:rPr>
              <a:t>-induced mouse hind paw </a:t>
            </a:r>
            <a:r>
              <a:rPr lang="en-US" sz="3200" b="1" dirty="0">
                <a:solidFill>
                  <a:srgbClr val="000000"/>
                </a:solidFill>
                <a:latin typeface="+mn-lt"/>
              </a:rPr>
              <a:t>oedema</a:t>
            </a:r>
            <a:r>
              <a:rPr lang="en-GB" sz="3200" b="1" dirty="0">
                <a:solidFill>
                  <a:srgbClr val="000000"/>
                </a:solidFill>
                <a:latin typeface="+mn-lt"/>
              </a:rPr>
              <a:t/>
            </a:r>
            <a:br>
              <a:rPr lang="en-GB" sz="3200" b="1" dirty="0">
                <a:solidFill>
                  <a:srgbClr val="000000"/>
                </a:solidFill>
                <a:latin typeface="+mn-lt"/>
              </a:rPr>
            </a:br>
            <a:endParaRPr lang="en-US" sz="3200" b="1" dirty="0">
              <a:solidFill>
                <a:srgbClr val="000000"/>
              </a:solidFill>
              <a:latin typeface="+mn-lt"/>
            </a:endParaRPr>
          </a:p>
        </p:txBody>
      </p:sp>
      <p:sp>
        <p:nvSpPr>
          <p:cNvPr id="17" name="Rectangle 16"/>
          <p:cNvSpPr/>
          <p:nvPr/>
        </p:nvSpPr>
        <p:spPr>
          <a:xfrm>
            <a:off x="6755668" y="652808"/>
            <a:ext cx="1925782" cy="1450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rgbClr val="000000"/>
              </a:solidFill>
            </a:endParaRPr>
          </a:p>
        </p:txBody>
      </p:sp>
      <p:grpSp>
        <p:nvGrpSpPr>
          <p:cNvPr id="23" name="Groupe 22"/>
          <p:cNvGrpSpPr/>
          <p:nvPr/>
        </p:nvGrpSpPr>
        <p:grpSpPr>
          <a:xfrm>
            <a:off x="337625" y="635562"/>
            <a:ext cx="8828937" cy="5504632"/>
            <a:chOff x="337625" y="635562"/>
            <a:chExt cx="8828937" cy="5504632"/>
          </a:xfrm>
        </p:grpSpPr>
        <p:sp>
          <p:nvSpPr>
            <p:cNvPr id="6" name="Snip Diagonal Corner Rectangle 5"/>
            <p:cNvSpPr/>
            <p:nvPr/>
          </p:nvSpPr>
          <p:spPr>
            <a:xfrm>
              <a:off x="2373947" y="2697528"/>
              <a:ext cx="4381721" cy="1513329"/>
            </a:xfrm>
            <a:prstGeom prst="snip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b="1" dirty="0" smtClean="0">
                <a:solidFill>
                  <a:srgbClr val="000000"/>
                </a:solidFill>
              </a:endParaRPr>
            </a:p>
            <a:p>
              <a:pPr algn="ctr"/>
              <a:r>
                <a:rPr lang="en-GB" b="1" dirty="0" smtClean="0">
                  <a:solidFill>
                    <a:srgbClr val="000000"/>
                  </a:solidFill>
                </a:rPr>
                <a:t>Induction of Oedema by </a:t>
              </a:r>
              <a:r>
                <a:rPr lang="en-GB" b="1" dirty="0">
                  <a:solidFill>
                    <a:srgbClr val="000000"/>
                  </a:solidFill>
                </a:rPr>
                <a:t>subcutaneous injection of carrageenan (0.05 mL of 3</a:t>
              </a:r>
              <a:r>
                <a:rPr lang="en-GB" b="1" dirty="0" smtClean="0">
                  <a:solidFill>
                    <a:srgbClr val="000000"/>
                  </a:solidFill>
                </a:rPr>
                <a:t>% </a:t>
              </a:r>
              <a:r>
                <a:rPr lang="en-GB" b="1" dirty="0">
                  <a:solidFill>
                    <a:srgbClr val="000000"/>
                  </a:solidFill>
                </a:rPr>
                <a:t>carrageenan suspended in saline) into the right hind paw of </a:t>
              </a:r>
              <a:r>
                <a:rPr lang="en-GB" b="1" dirty="0" smtClean="0">
                  <a:solidFill>
                    <a:srgbClr val="000000"/>
                  </a:solidFill>
                </a:rPr>
                <a:t>mice</a:t>
              </a:r>
              <a:endParaRPr lang="en-GB" b="1" dirty="0">
                <a:solidFill>
                  <a:srgbClr val="000000"/>
                </a:solidFill>
              </a:endParaRPr>
            </a:p>
            <a:p>
              <a:pPr algn="ctr"/>
              <a:endParaRPr lang="en-US" dirty="0"/>
            </a:p>
          </p:txBody>
        </p:sp>
        <p:sp>
          <p:nvSpPr>
            <p:cNvPr id="8" name="Snip Diagonal Corner Rectangle 7"/>
            <p:cNvSpPr/>
            <p:nvPr/>
          </p:nvSpPr>
          <p:spPr>
            <a:xfrm>
              <a:off x="337625" y="1061663"/>
              <a:ext cx="5790089" cy="1041637"/>
            </a:xfrm>
            <a:prstGeom prst="snip2Diag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b="1" dirty="0" smtClean="0">
                  <a:solidFill>
                    <a:srgbClr val="000000"/>
                  </a:solidFill>
                </a:rPr>
                <a:t>Oral Administration of FAB </a:t>
              </a:r>
              <a:r>
                <a:rPr lang="en-GB" b="1" dirty="0">
                  <a:solidFill>
                    <a:srgbClr val="000000"/>
                  </a:solidFill>
                </a:rPr>
                <a:t>and FAL </a:t>
              </a:r>
              <a:r>
                <a:rPr lang="en-GB" b="1" dirty="0">
                  <a:solidFill>
                    <a:schemeClr val="tx1"/>
                  </a:solidFill>
                </a:rPr>
                <a:t>(150 mg/kg) and indomethacin (10 mg/kg</a:t>
              </a:r>
              <a:r>
                <a:rPr lang="en-GB" b="1" dirty="0" smtClean="0">
                  <a:solidFill>
                    <a:schemeClr val="tx1"/>
                  </a:solidFill>
                </a:rPr>
                <a:t>)</a:t>
              </a:r>
              <a:endParaRPr lang="en-GB" b="1" dirty="0">
                <a:solidFill>
                  <a:schemeClr val="tx1"/>
                </a:solidFill>
              </a:endParaRPr>
            </a:p>
          </p:txBody>
        </p:sp>
        <p:sp>
          <p:nvSpPr>
            <p:cNvPr id="10" name="Rectangle 9"/>
            <p:cNvSpPr/>
            <p:nvPr/>
          </p:nvSpPr>
          <p:spPr>
            <a:xfrm>
              <a:off x="6862037" y="2881486"/>
              <a:ext cx="1609312" cy="369332"/>
            </a:xfrm>
            <a:prstGeom prst="rect">
              <a:avLst/>
            </a:prstGeom>
          </p:spPr>
          <p:txBody>
            <a:bodyPr wrap="square">
              <a:spAutoFit/>
            </a:bodyPr>
            <a:lstStyle/>
            <a:p>
              <a:r>
                <a:rPr lang="en-GB" b="1" dirty="0"/>
                <a:t>After 60 min</a:t>
              </a:r>
              <a:endParaRPr lang="en-GB" dirty="0"/>
            </a:p>
          </p:txBody>
        </p:sp>
        <p:sp>
          <p:nvSpPr>
            <p:cNvPr id="11" name="Snip Diagonal Corner Rectangle 10"/>
            <p:cNvSpPr/>
            <p:nvPr/>
          </p:nvSpPr>
          <p:spPr>
            <a:xfrm>
              <a:off x="2373947" y="5009215"/>
              <a:ext cx="3060519" cy="1130979"/>
            </a:xfrm>
            <a:prstGeom prst="snip2Diag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b="1" dirty="0" smtClean="0">
                  <a:solidFill>
                    <a:schemeClr val="tx1"/>
                  </a:solidFill>
                </a:rPr>
                <a:t>Paw volume measurement  using </a:t>
              </a:r>
              <a:r>
                <a:rPr lang="en-GB" b="1" dirty="0">
                  <a:solidFill>
                    <a:schemeClr val="tx1"/>
                  </a:solidFill>
                </a:rPr>
                <a:t>a </a:t>
              </a:r>
              <a:r>
                <a:rPr lang="en-GB" b="1" dirty="0" err="1" smtClean="0">
                  <a:solidFill>
                    <a:schemeClr val="tx1"/>
                  </a:solidFill>
                </a:rPr>
                <a:t>plethysmometer</a:t>
              </a:r>
              <a:endParaRPr lang="en-GB" b="1" dirty="0" smtClean="0">
                <a:solidFill>
                  <a:schemeClr val="tx1"/>
                </a:solidFill>
              </a:endParaRPr>
            </a:p>
            <a:p>
              <a:r>
                <a:rPr lang="en-US" b="1" dirty="0" smtClean="0">
                  <a:solidFill>
                    <a:schemeClr val="tx1"/>
                  </a:solidFill>
                </a:rPr>
                <a:t> </a:t>
              </a:r>
              <a:endParaRPr lang="en-GB" b="1" dirty="0">
                <a:solidFill>
                  <a:schemeClr val="tx1"/>
                </a:solidFill>
              </a:endParaRPr>
            </a:p>
          </p:txBody>
        </p:sp>
        <p:sp>
          <p:nvSpPr>
            <p:cNvPr id="13" name="Bent Arrow 12"/>
            <p:cNvSpPr/>
            <p:nvPr/>
          </p:nvSpPr>
          <p:spPr>
            <a:xfrm rot="10800000">
              <a:off x="5434466" y="4210857"/>
              <a:ext cx="992380" cy="1298471"/>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5827634" y="5509329"/>
              <a:ext cx="2781167" cy="369332"/>
            </a:xfrm>
            <a:prstGeom prst="rect">
              <a:avLst/>
            </a:prstGeom>
          </p:spPr>
          <p:txBody>
            <a:bodyPr wrap="square">
              <a:spAutoFit/>
            </a:bodyPr>
            <a:lstStyle/>
            <a:p>
              <a:r>
                <a:rPr lang="en-US" b="1" dirty="0" smtClean="0"/>
                <a:t>A</a:t>
              </a:r>
              <a:r>
                <a:rPr lang="en-GB" b="1" dirty="0" smtClean="0"/>
                <a:t>t 0h, after  1h, 3h and 5h </a:t>
              </a:r>
              <a:endParaRPr lang="en-GB" dirty="0"/>
            </a:p>
          </p:txBody>
        </p:sp>
        <p:sp>
          <p:nvSpPr>
            <p:cNvPr id="21" name="Pensées 20"/>
            <p:cNvSpPr/>
            <p:nvPr/>
          </p:nvSpPr>
          <p:spPr>
            <a:xfrm>
              <a:off x="6426846" y="635562"/>
              <a:ext cx="2739716" cy="1690245"/>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b="1" dirty="0" smtClean="0">
                  <a:solidFill>
                    <a:srgbClr val="000000"/>
                  </a:solidFill>
                </a:rPr>
                <a:t>According to the method of Winter</a:t>
              </a:r>
              <a:r>
                <a:rPr lang="en-GB" b="1" dirty="0" smtClean="0">
                  <a:solidFill>
                    <a:srgbClr val="000000"/>
                  </a:solidFill>
                </a:rPr>
                <a:t> et </a:t>
              </a:r>
              <a:r>
                <a:rPr lang="en-GB" b="1" i="1" dirty="0" smtClean="0">
                  <a:solidFill>
                    <a:srgbClr val="000000"/>
                  </a:solidFill>
                </a:rPr>
                <a:t>al</a:t>
              </a:r>
              <a:r>
                <a:rPr lang="en-GB" b="1" dirty="0" smtClean="0">
                  <a:solidFill>
                    <a:srgbClr val="000000"/>
                  </a:solidFill>
                </a:rPr>
                <a:t>., 1972</a:t>
              </a:r>
              <a:endParaRPr lang="fr-FR" b="1" dirty="0" smtClean="0">
                <a:solidFill>
                  <a:srgbClr val="000000"/>
                </a:solidFill>
              </a:endParaRPr>
            </a:p>
            <a:p>
              <a:pPr algn="ctr"/>
              <a:endParaRPr lang="fr-FR" dirty="0"/>
            </a:p>
          </p:txBody>
        </p:sp>
      </p:grpSp>
      <p:sp>
        <p:nvSpPr>
          <p:cNvPr id="22" name="Flèche vers le bas 21"/>
          <p:cNvSpPr/>
          <p:nvPr/>
        </p:nvSpPr>
        <p:spPr>
          <a:xfrm flipH="1">
            <a:off x="3699163" y="2103300"/>
            <a:ext cx="512618" cy="594228"/>
          </a:xfrm>
          <a:prstGeom prst="downArrow">
            <a:avLst>
              <a:gd name="adj1" fmla="val 50000"/>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0436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350845"/>
            <a:ext cx="8229600" cy="923330"/>
          </a:xfrm>
          <a:prstGeom prst="rect">
            <a:avLst/>
          </a:prstGeom>
        </p:spPr>
        <p:txBody>
          <a:bodyPr wrap="square">
            <a:spAutoFit/>
          </a:bodyPr>
          <a:lstStyle/>
          <a:p>
            <a:r>
              <a:rPr lang="en-US" b="1" dirty="0"/>
              <a:t>Figure 1</a:t>
            </a:r>
            <a:r>
              <a:rPr lang="en-US" dirty="0"/>
              <a:t>: </a:t>
            </a:r>
            <a:r>
              <a:rPr lang="en-US" b="1" dirty="0"/>
              <a:t>Percentage of </a:t>
            </a:r>
            <a:r>
              <a:rPr lang="en-US" b="1" dirty="0" err="1" smtClean="0"/>
              <a:t>oedema</a:t>
            </a:r>
            <a:r>
              <a:rPr lang="en-US" b="1" dirty="0" smtClean="0"/>
              <a:t> </a:t>
            </a:r>
            <a:r>
              <a:rPr lang="en-US" b="1" dirty="0"/>
              <a:t>inhibition of </a:t>
            </a:r>
            <a:r>
              <a:rPr lang="en-US" b="1" i="1" dirty="0"/>
              <a:t>Fraxinus </a:t>
            </a:r>
            <a:r>
              <a:rPr lang="en-US" b="1" i="1" dirty="0" err="1"/>
              <a:t>angustifolia</a:t>
            </a:r>
            <a:r>
              <a:rPr lang="en-US" b="1" dirty="0"/>
              <a:t> </a:t>
            </a:r>
            <a:r>
              <a:rPr lang="en-US" b="1" dirty="0" smtClean="0"/>
              <a:t>leaf </a:t>
            </a:r>
            <a:r>
              <a:rPr lang="en-US" b="1" dirty="0"/>
              <a:t>(FAL) and bark (FAB) ethanol extracts (150 mg/kg) on carrageenan-induced mice paw edema, </a:t>
            </a:r>
            <a:r>
              <a:rPr lang="en-US" b="1" dirty="0" smtClean="0"/>
              <a:t>compared </a:t>
            </a:r>
            <a:r>
              <a:rPr lang="en-US" b="1" dirty="0"/>
              <a:t>to indomethacin (10 mg/kg). </a:t>
            </a:r>
            <a:endParaRPr lang="en-GB" b="1" dirty="0"/>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3729" name="Object 1"/>
          <p:cNvGraphicFramePr>
            <a:graphicFrameLocks noChangeAspect="1"/>
          </p:cNvGraphicFramePr>
          <p:nvPr/>
        </p:nvGraphicFramePr>
        <p:xfrm>
          <a:off x="457200" y="1108364"/>
          <a:ext cx="7523018" cy="3782291"/>
        </p:xfrm>
        <a:graphic>
          <a:graphicData uri="http://schemas.openxmlformats.org/presentationml/2006/ole">
            <mc:AlternateContent xmlns:mc="http://schemas.openxmlformats.org/markup-compatibility/2006">
              <mc:Choice xmlns:v="urn:schemas-microsoft-com:vml" Requires="v">
                <p:oleObj spid="_x0000_s100355" name="Prism 5" r:id="rId3" imgW="5367600" imgH="2724480" progId="Prism5.Document">
                  <p:embed/>
                </p:oleObj>
              </mc:Choice>
              <mc:Fallback>
                <p:oleObj name="Prism 5" r:id="rId3" imgW="5367600" imgH="2724480" progId="Prism5.Documen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08364"/>
                        <a:ext cx="7523018" cy="37822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026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5074</TotalTime>
  <Words>1907</Words>
  <Application>Microsoft Office PowerPoint</Application>
  <PresentationFormat>On-screen Show (4:3)</PresentationFormat>
  <Paragraphs>228</Paragraphs>
  <Slides>34</Slides>
  <Notes>2</Notes>
  <HiddenSlides>0</HiddenSlides>
  <MMClips>0</MMClips>
  <ScaleCrop>false</ScaleCrop>
  <HeadingPairs>
    <vt:vector size="8" baseType="variant">
      <vt:variant>
        <vt:lpstr>Theme</vt:lpstr>
      </vt:variant>
      <vt:variant>
        <vt:i4>1</vt:i4>
      </vt:variant>
      <vt:variant>
        <vt:lpstr>Links</vt:lpstr>
      </vt:variant>
      <vt:variant>
        <vt:i4>7</vt:i4>
      </vt:variant>
      <vt:variant>
        <vt:lpstr>Embedded OLE Servers</vt:lpstr>
      </vt:variant>
      <vt:variant>
        <vt:i4>1</vt:i4>
      </vt:variant>
      <vt:variant>
        <vt:lpstr>Slide Titles</vt:lpstr>
      </vt:variant>
      <vt:variant>
        <vt:i4>34</vt:i4>
      </vt:variant>
    </vt:vector>
  </HeadingPairs>
  <TitlesOfParts>
    <vt:vector size="43" baseType="lpstr">
      <vt:lpstr>Thème Office</vt:lpstr>
      <vt:lpstr>\\localhost\Users\charidimene\Desktop\Macintosh HD:Users:charidimene:Downloads:pharma 2015 résultats.docx!OLE_LINK3</vt:lpstr>
      <vt:lpstr>\\localhost\Users\charidimene\Desktop\Macintosh HD:Users:charidimene:Downloads:pharma 2015 résultats.docx!OLE_LINK4</vt:lpstr>
      <vt:lpstr>\\localhost\Users\charidimene\Desktop\Macintosh HD:Users:charidimene:Downloads:pharma 2015 résultats.docx!OLE_LINK5</vt:lpstr>
      <vt:lpstr>\\localhost\Users\charidimene\Desktop\Macintosh HD:Users:charidimene:Downloads:pharma 2015 résultats.docx!OLE_LINK6</vt:lpstr>
      <vt:lpstr>\\localhost\Users\charidimene\Desktop\Macintosh HD:Users:charidimene:Downloads:pharma 2015 résultats.docx!OLE_LINK7</vt:lpstr>
      <vt:lpstr>\\localhost\Users\charidimene\Desktop\Macintosh HD:Users:charidimene:Downloads:pharma 2015 résultats.docx!OLE_LINK8</vt:lpstr>
      <vt:lpstr>\\localhost\Users\charidimene\Desktop\Macintosh HD:Users:charidimene:Downloads:pharma 2015 résultats.docx!OLE_LINK9</vt:lpstr>
      <vt:lpstr>Prism 5</vt:lpstr>
      <vt:lpstr>About OMICS Group</vt:lpstr>
      <vt:lpstr>OMICS International Conferences</vt:lpstr>
      <vt:lpstr> Effect of Fraxinus angustifolia (Oleacea) leaf and bark extracts on acute and chronic inflammation: enhanced activity of nanovesicle-trapped extracts  Djebbar Atmani 1*, Kenza Moulaoui1, Maria Manconi2  and Dina Atmani-Kilani 1    1Laboratory of Applied Biochemistry, Faculty of Nature and Life Sciences, University of Bejaia, 06000 Algeria  2Dpt. Scienze della Vita e dell’Embiente, University of Cagliari, Italy  *E-mail: djatmani@yahoo.com  </vt:lpstr>
      <vt:lpstr>Introduction </vt:lpstr>
      <vt:lpstr>PowerPoint Presentation</vt:lpstr>
      <vt:lpstr>This study was focused on a medicinal plant (Fraxinus angustifolia)  (family of Oleaceae), widely used in traditional medicine in the treatment of asthma, gout, inflammation, rheumatism and as a diuretic.  </vt:lpstr>
      <vt:lpstr>Extraction of phenolic compounds </vt:lpstr>
      <vt:lpstr> Carrageenan-induced mouse hind paw oedema </vt:lpstr>
      <vt:lpstr>PowerPoint Presentation</vt:lpstr>
      <vt:lpstr>TPA-induced mouse ear oedema </vt:lpstr>
      <vt:lpstr> Mouse ear edema induced by multiple topical application of TPA</vt:lpstr>
      <vt:lpstr>PowerPoint Presentation</vt:lpstr>
      <vt:lpstr>Myeloperoxidase assay</vt:lpstr>
      <vt:lpstr>PowerPoint Presentation</vt:lpstr>
      <vt:lpstr>PowerPoint Presentation</vt:lpstr>
      <vt:lpstr>PowerPoint Presentation</vt:lpstr>
      <vt:lpstr> </vt:lpstr>
      <vt:lpstr>TPA-induced skin inflammation assay</vt:lpstr>
      <vt:lpstr>PowerPoint Presentation</vt:lpstr>
      <vt:lpstr>PowerPoint Presentation</vt:lpstr>
      <vt:lpstr>Myeloperoxidase assay</vt:lpstr>
      <vt:lpstr>PowerPoint Presentation</vt:lpstr>
      <vt:lpstr>                  </vt:lpstr>
      <vt:lpstr>Free radical-scavenging ability by the use of stable DPPH radical</vt:lpstr>
      <vt:lpstr>PowerPoint Presentation</vt:lpstr>
      <vt:lpstr>Antioxydant activity against oxydative stress in human keratinocytes </vt:lpstr>
      <vt:lpstr>PowerPoint Presentation</vt:lpstr>
      <vt:lpstr>PowerPoint Presentation</vt:lpstr>
      <vt:lpstr>Major phenolic compounds of FAL</vt:lpstr>
      <vt:lpstr>Major phenolic  compounds of FAB</vt:lpstr>
      <vt:lpstr>Conclusion </vt:lpstr>
      <vt:lpstr>PowerPoint Presentation</vt:lpstr>
      <vt:lpstr>PowerPoint Presentation</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Carrageenan-induced hind-paw mouse oedema</dc:title>
  <dc:creator>charidimene charid</dc:creator>
  <cp:lastModifiedBy>Prudhviraj Guggilla</cp:lastModifiedBy>
  <cp:revision>584</cp:revision>
  <dcterms:created xsi:type="dcterms:W3CDTF">2015-05-19T22:11:17Z</dcterms:created>
  <dcterms:modified xsi:type="dcterms:W3CDTF">2015-09-23T07:56:23Z</dcterms:modified>
</cp:coreProperties>
</file>