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78" r:id="rId9"/>
    <p:sldId id="263" r:id="rId10"/>
    <p:sldId id="264" r:id="rId11"/>
    <p:sldId id="265" r:id="rId12"/>
    <p:sldId id="271" r:id="rId13"/>
    <p:sldId id="266" r:id="rId14"/>
    <p:sldId id="270" r:id="rId15"/>
    <p:sldId id="277" r:id="rId16"/>
    <p:sldId id="272" r:id="rId17"/>
    <p:sldId id="273" r:id="rId18"/>
    <p:sldId id="269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DF089E69-7787-4AA1-B3EE-AB1D37895515}">
          <p14:sldIdLst>
            <p14:sldId id="256"/>
            <p14:sldId id="257"/>
            <p14:sldId id="261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70"/>
            <p14:sldId id="271"/>
            <p14:sldId id="272"/>
            <p14:sldId id="273"/>
            <p14:sldId id="269"/>
            <p14:sldId id="274"/>
            <p14:sldId id="276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75201BB-B040-4E03-BA46-2B20FE999C70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D694EC4-0A87-4686-8CF7-F8E70F7FE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Garamond" pitchFamily="18" charset="0"/>
              </a:rPr>
              <a:t>Efficacy and Safety of Low Molecular Weight Heparin compared to Unfractionated Heparin for Chronic Outpatient Hemodialysis in End Stage Renal Disease: Systematic </a:t>
            </a:r>
            <a:r>
              <a:rPr lang="en-US" sz="2000" b="1" dirty="0">
                <a:latin typeface="Garamond" pitchFamily="18" charset="0"/>
              </a:rPr>
              <a:t>R</a:t>
            </a:r>
            <a:r>
              <a:rPr lang="en-US" sz="2000" b="1" dirty="0" smtClean="0">
                <a:latin typeface="Garamond" pitchFamily="18" charset="0"/>
              </a:rPr>
              <a:t>eview and Meta-Analysis.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Dinesh Keerty, MD</a:t>
            </a:r>
          </a:p>
          <a:p>
            <a:r>
              <a:rPr lang="en-US" sz="1700" dirty="0" smtClean="0"/>
              <a:t>The Wright Center for Graduate Medical Education</a:t>
            </a:r>
          </a:p>
          <a:p>
            <a:r>
              <a:rPr lang="en-US" sz="1700" dirty="0" smtClean="0"/>
              <a:t>Scranton, PA</a:t>
            </a:r>
          </a:p>
          <a:p>
            <a:r>
              <a:rPr lang="en-US" sz="1700" dirty="0" smtClean="0"/>
              <a:t>USA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24600" cy="1371600"/>
          </a:xfrm>
        </p:spPr>
        <p:txBody>
          <a:bodyPr/>
          <a:lstStyle/>
          <a:p>
            <a:r>
              <a:rPr lang="en-US" dirty="0" smtClean="0"/>
              <a:t>Secondary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Bleeding </a:t>
            </a:r>
            <a:r>
              <a:rPr lang="en-US" b="0" dirty="0">
                <a:latin typeface="Garamond" panose="02020404030301010803" pitchFamily="18" charset="0"/>
              </a:rPr>
              <a:t>complications (i.e. intra-cranial hemorrhage, hemorrhagic stroke or any clinically recorded bleeding</a:t>
            </a:r>
            <a:r>
              <a:rPr lang="en-US" b="0" dirty="0" smtClean="0">
                <a:latin typeface="Garamond" panose="02020404030301010803" pitchFamily="18" charset="0"/>
              </a:rPr>
              <a:t>)</a:t>
            </a:r>
            <a:endParaRPr lang="en-US" b="0" dirty="0">
              <a:latin typeface="Garamond" panose="02020404030301010803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>
                <a:latin typeface="Garamond" panose="02020404030301010803" pitchFamily="18" charset="0"/>
              </a:rPr>
              <a:t>Deep vein thrombosis (</a:t>
            </a:r>
            <a:r>
              <a:rPr lang="en-US" b="0" dirty="0" smtClean="0">
                <a:latin typeface="Garamond" panose="02020404030301010803" pitchFamily="18" charset="0"/>
              </a:rPr>
              <a:t>DVT)</a:t>
            </a:r>
            <a:endParaRPr lang="en-US" b="0" dirty="0">
              <a:latin typeface="Garamond" panose="02020404030301010803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>
                <a:latin typeface="Garamond" panose="02020404030301010803" pitchFamily="18" charset="0"/>
              </a:rPr>
              <a:t>Pulmonary embolism (PE</a:t>
            </a:r>
            <a:r>
              <a:rPr lang="en-US" b="0" dirty="0" smtClean="0">
                <a:latin typeface="Garamond" panose="02020404030301010803" pitchFamily="18" charset="0"/>
              </a:rPr>
              <a:t>)</a:t>
            </a:r>
            <a:endParaRPr lang="en-US" b="0" dirty="0">
              <a:latin typeface="Garamond" panose="02020404030301010803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>
                <a:latin typeface="Garamond" panose="02020404030301010803" pitchFamily="18" charset="0"/>
              </a:rPr>
              <a:t>Vascular compression </a:t>
            </a:r>
            <a:r>
              <a:rPr lang="en-US" b="0" dirty="0" smtClean="0">
                <a:latin typeface="Garamond" panose="02020404030301010803" pitchFamily="18" charset="0"/>
              </a:rPr>
              <a:t>time</a:t>
            </a:r>
            <a:endParaRPr lang="en-US" b="0" dirty="0">
              <a:latin typeface="Garamond" panose="02020404030301010803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 smtClean="0">
              <a:latin typeface="Garamond" panose="02020404030301010803" pitchFamily="18" charset="0"/>
            </a:endParaRPr>
          </a:p>
          <a:p>
            <a:endParaRPr lang="en-US" b="0" dirty="0">
              <a:latin typeface="Garamond" panose="02020404030301010803" pitchFamily="18" charset="0"/>
            </a:endParaRPr>
          </a:p>
          <a:p>
            <a:r>
              <a:rPr lang="en-US" sz="2400" b="0" dirty="0" smtClean="0">
                <a:latin typeface="Garamond" panose="02020404030301010803" pitchFamily="18" charset="0"/>
              </a:rPr>
              <a:t>We </a:t>
            </a:r>
            <a:r>
              <a:rPr lang="en-US" sz="2400" b="0" dirty="0">
                <a:latin typeface="Garamond" panose="02020404030301010803" pitchFamily="18" charset="0"/>
              </a:rPr>
              <a:t>searched 3 databases </a:t>
            </a:r>
            <a:r>
              <a:rPr lang="en-US" sz="2400" b="0" dirty="0" smtClean="0">
                <a:latin typeface="Garamond" panose="02020404030301010803" pitchFamily="18" charset="0"/>
              </a:rPr>
              <a:t>namely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Garamond" panose="02020404030301010803" pitchFamily="18" charset="0"/>
              </a:rPr>
              <a:t>Pubmed</a:t>
            </a:r>
            <a:endParaRPr lang="en-US" sz="2400" b="0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Garamond" panose="02020404030301010803" pitchFamily="18" charset="0"/>
              </a:rPr>
              <a:t>Embase</a:t>
            </a:r>
            <a:endParaRPr lang="en-US" sz="2400" b="0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Garamond" panose="02020404030301010803" pitchFamily="18" charset="0"/>
              </a:rPr>
              <a:t>Cochrane </a:t>
            </a:r>
            <a:r>
              <a:rPr lang="en-US" sz="2400" b="0" dirty="0">
                <a:latin typeface="Garamond" panose="02020404030301010803" pitchFamily="18" charset="0"/>
              </a:rPr>
              <a:t>central. </a:t>
            </a:r>
          </a:p>
          <a:p>
            <a:endParaRPr lang="en-US" b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300" y="600311"/>
            <a:ext cx="6629400" cy="565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68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Progression </a:t>
            </a:r>
            <a:r>
              <a:rPr lang="en-US" sz="2000" dirty="0"/>
              <a:t>of Study </a:t>
            </a:r>
            <a:r>
              <a:rPr lang="en-US" sz="2000" dirty="0" smtClean="0"/>
              <a:t>Selection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3735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Risk of bias was assessed by two independent reviewers. When there was a discrepancy, it was resolved by consensus. The studies were evaluated for the following criteria: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Allocation: </a:t>
            </a:r>
          </a:p>
          <a:p>
            <a:pPr lvl="2"/>
            <a:r>
              <a:rPr lang="en-US" sz="2000" dirty="0" smtClean="0">
                <a:latin typeface="Garamond" pitchFamily="18" charset="0"/>
              </a:rPr>
              <a:t>Sequence generation: Adequate vs. Inadequate </a:t>
            </a:r>
          </a:p>
          <a:p>
            <a:pPr lvl="2"/>
            <a:r>
              <a:rPr lang="en-US" sz="2000" dirty="0" smtClean="0">
                <a:latin typeface="Garamond" pitchFamily="18" charset="0"/>
              </a:rPr>
              <a:t>Concealment: Adequate vs. Inadequate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Masking of investigators and participants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Masking of outcome assessment and care provider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Loss to follow-up (attrition) and intention to treat analysis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All components were assessed before deciding the study quality.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We did not follow any scoring system to assess quality of the included studies but determined quality based on the subjective assessment of the reviewers from the subheadings discussed above. </a:t>
            </a:r>
            <a:endParaRPr lang="en-US" b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Risk of bias graph: review authors' judgments about each risk of bias item presented as percentages across all included studies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622" y="1828800"/>
            <a:ext cx="815475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Nineteen studies were included for systematic review and 4 were included for meta-analysis.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There were no significant differences between LMWH and UFH for</a:t>
            </a:r>
          </a:p>
          <a:p>
            <a:pPr lvl="1"/>
            <a:r>
              <a:rPr lang="en-US" b="0" dirty="0" smtClean="0">
                <a:latin typeface="Garamond" pitchFamily="18" charset="0"/>
              </a:rPr>
              <a:t>Extracorporeal circuit thrombosis [risk ratio: 1 (95% C.I: 0.62 - 1.62)]</a:t>
            </a:r>
          </a:p>
          <a:p>
            <a:pPr lvl="1"/>
            <a:r>
              <a:rPr lang="en-US" b="0" dirty="0" smtClean="0">
                <a:latin typeface="Garamond" pitchFamily="18" charset="0"/>
              </a:rPr>
              <a:t>Bleeding complications [risk ratio: 1.16 (95% C.I: 0.62 - 2.15)].</a:t>
            </a:r>
            <a:endParaRPr lang="en-US" dirty="0" smtClean="0"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05800" cy="9902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LMWH versus UFH </a:t>
            </a:r>
            <a:r>
              <a:rPr lang="en-US" sz="2000" dirty="0" err="1" smtClean="0"/>
              <a:t>Extracoproral</a:t>
            </a:r>
            <a:r>
              <a:rPr lang="en-US" sz="2000" dirty="0" smtClean="0"/>
              <a:t> Circuit Thrombosis (per HD session).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739" y="2286000"/>
            <a:ext cx="775252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772400" cy="76168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LMWH </a:t>
            </a:r>
            <a:r>
              <a:rPr lang="en-US" sz="1800" dirty="0"/>
              <a:t>versus UFH Bleeding Complications (per person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654" y="2209800"/>
            <a:ext cx="813669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/>
          <a:lstStyle/>
          <a:p>
            <a:r>
              <a:rPr lang="en-US" b="1" dirty="0"/>
              <a:t>Implications </a:t>
            </a:r>
            <a:r>
              <a:rPr lang="en-US" b="1" dirty="0" smtClean="0"/>
              <a:t>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From </a:t>
            </a:r>
            <a:r>
              <a:rPr lang="en-US" b="0" dirty="0">
                <a:latin typeface="Garamond" panose="02020404030301010803" pitchFamily="18" charset="0"/>
              </a:rPr>
              <a:t>our review findings and that from Lim et al. </a:t>
            </a:r>
            <a:endParaRPr lang="en-US" b="0" dirty="0" smtClean="0">
              <a:latin typeface="Garamond" panose="02020404030301010803" pitchFamily="18" charset="0"/>
            </a:endParaRPr>
          </a:p>
          <a:p>
            <a:pPr marL="800100" lvl="1" indent="-342900"/>
            <a:r>
              <a:rPr lang="en-US" b="0" dirty="0" smtClean="0">
                <a:latin typeface="Garamond" panose="02020404030301010803" pitchFamily="18" charset="0"/>
              </a:rPr>
              <a:t>We </a:t>
            </a:r>
            <a:r>
              <a:rPr lang="en-US" b="0" dirty="0">
                <a:latin typeface="Garamond" panose="02020404030301010803" pitchFamily="18" charset="0"/>
              </a:rPr>
              <a:t>may infer that it may be safe to use the three FDA approved LMWH in ESRD patients, without known </a:t>
            </a:r>
            <a:r>
              <a:rPr lang="en-US" b="0" dirty="0" err="1">
                <a:latin typeface="Garamond" panose="02020404030301010803" pitchFamily="18" charset="0"/>
              </a:rPr>
              <a:t>hypercoagulable</a:t>
            </a:r>
            <a:r>
              <a:rPr lang="en-US" b="0" dirty="0">
                <a:latin typeface="Garamond" panose="02020404030301010803" pitchFamily="18" charset="0"/>
              </a:rPr>
              <a:t> states other than the ESRD that they suffer, receiving regular intermittent hemodialysis.</a:t>
            </a:r>
            <a:endParaRPr lang="en-US" b="0" i="1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Since </a:t>
            </a:r>
            <a:r>
              <a:rPr lang="en-US" b="0" dirty="0">
                <a:latin typeface="Garamond" panose="02020404030301010803" pitchFamily="18" charset="0"/>
              </a:rPr>
              <a:t>most studies included for the review were of poor quality, better RCTs with larger sample size, better randomization protocol and reporting should be conducted. </a:t>
            </a:r>
            <a:endParaRPr lang="en-US" b="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In </a:t>
            </a:r>
            <a:r>
              <a:rPr lang="en-US" b="0" dirty="0">
                <a:latin typeface="Garamond" panose="02020404030301010803" pitchFamily="18" charset="0"/>
              </a:rPr>
              <a:t>effect we are using drugs on American people based on trials conducted elsewhere. </a:t>
            </a:r>
            <a:endParaRPr lang="en-US" b="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Hence </a:t>
            </a:r>
            <a:r>
              <a:rPr lang="en-US" b="0" dirty="0">
                <a:latin typeface="Garamond" panose="02020404030301010803" pitchFamily="18" charset="0"/>
              </a:rPr>
              <a:t>more such studies should be conducted in the United States. </a:t>
            </a:r>
            <a:endParaRPr lang="en-US" b="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In </a:t>
            </a:r>
            <a:r>
              <a:rPr lang="en-US" b="0" dirty="0">
                <a:latin typeface="Garamond" panose="02020404030301010803" pitchFamily="18" charset="0"/>
              </a:rPr>
              <a:t>essence, generalizability of the trial findings needs testing.</a:t>
            </a:r>
            <a:endParaRPr lang="en-US" b="0" i="1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b="0" dirty="0" err="1" smtClean="0">
                <a:latin typeface="Lucida Handwriting" panose="03010101010101010101" pitchFamily="66" charset="0"/>
              </a:rPr>
              <a:t>Ghanshyam</a:t>
            </a:r>
            <a:r>
              <a:rPr lang="en-US" b="0" dirty="0" smtClean="0">
                <a:latin typeface="Lucida Handwriting" panose="03010101010101010101" pitchFamily="66" charset="0"/>
              </a:rPr>
              <a:t> </a:t>
            </a:r>
            <a:r>
              <a:rPr lang="en-US" b="0" dirty="0" err="1" smtClean="0">
                <a:latin typeface="Lucida Handwriting" panose="03010101010101010101" pitchFamily="66" charset="0"/>
              </a:rPr>
              <a:t>Palamaner</a:t>
            </a:r>
            <a:r>
              <a:rPr lang="en-US" b="0" dirty="0" smtClean="0">
                <a:latin typeface="Lucida Handwriting" panose="03010101010101010101" pitchFamily="66" charset="0"/>
              </a:rPr>
              <a:t> </a:t>
            </a:r>
            <a:r>
              <a:rPr lang="en-US" b="0" dirty="0" err="1" smtClean="0">
                <a:latin typeface="Lucida Handwriting" panose="03010101010101010101" pitchFamily="66" charset="0"/>
              </a:rPr>
              <a:t>Subash</a:t>
            </a:r>
            <a:r>
              <a:rPr lang="en-US" b="0" dirty="0" smtClean="0">
                <a:latin typeface="Lucida Handwriting" panose="03010101010101010101" pitchFamily="66" charset="0"/>
              </a:rPr>
              <a:t> </a:t>
            </a:r>
            <a:r>
              <a:rPr lang="en-US" b="0" dirty="0" err="1" smtClean="0">
                <a:latin typeface="Lucida Handwriting" panose="03010101010101010101" pitchFamily="66" charset="0"/>
              </a:rPr>
              <a:t>Shantha</a:t>
            </a:r>
            <a:r>
              <a:rPr lang="en-US" b="0" dirty="0" smtClean="0">
                <a:latin typeface="Lucida Handwriting" panose="03010101010101010101" pitchFamily="66" charset="0"/>
              </a:rPr>
              <a:t> MD</a:t>
            </a:r>
            <a:r>
              <a:rPr lang="en-US" b="0" baseline="30000" dirty="0" smtClean="0">
                <a:latin typeface="Lucida Handwriting" panose="03010101010101010101" pitchFamily="66" charset="0"/>
              </a:rPr>
              <a:t>1,2 </a:t>
            </a:r>
            <a:r>
              <a:rPr lang="en-US" b="0" dirty="0" smtClean="0">
                <a:latin typeface="Lucida Handwriting" panose="03010101010101010101" pitchFamily="66" charset="0"/>
              </a:rPr>
              <a:t>,</a:t>
            </a:r>
          </a:p>
          <a:p>
            <a:r>
              <a:rPr lang="en-US" b="0" dirty="0" smtClean="0">
                <a:latin typeface="Lucida Handwriting" panose="03010101010101010101" pitchFamily="66" charset="0"/>
              </a:rPr>
              <a:t>Linda Thomas-</a:t>
            </a:r>
            <a:r>
              <a:rPr lang="en-US" b="0" dirty="0" err="1" smtClean="0">
                <a:latin typeface="Lucida Handwriting" panose="03010101010101010101" pitchFamily="66" charset="0"/>
              </a:rPr>
              <a:t>Hemak</a:t>
            </a:r>
            <a:r>
              <a:rPr lang="en-US" b="0" dirty="0" smtClean="0">
                <a:latin typeface="Lucida Handwriting" panose="03010101010101010101" pitchFamily="66" charset="0"/>
              </a:rPr>
              <a:t> MD</a:t>
            </a:r>
            <a:r>
              <a:rPr lang="en-US" b="0" baseline="30000" dirty="0" smtClean="0">
                <a:latin typeface="Lucida Handwriting" panose="03010101010101010101" pitchFamily="66" charset="0"/>
              </a:rPr>
              <a:t>1</a:t>
            </a:r>
            <a:r>
              <a:rPr lang="en-US" b="0" dirty="0" smtClean="0">
                <a:latin typeface="Lucida Handwriting" panose="03010101010101010101" pitchFamily="66" charset="0"/>
              </a:rPr>
              <a:t>,</a:t>
            </a:r>
          </a:p>
          <a:p>
            <a:r>
              <a:rPr lang="en-US" b="0" dirty="0" err="1" smtClean="0">
                <a:latin typeface="Lucida Handwriting" panose="03010101010101010101" pitchFamily="66" charset="0"/>
              </a:rPr>
              <a:t>Jermiah</a:t>
            </a:r>
            <a:r>
              <a:rPr lang="en-US" b="0" dirty="0" smtClean="0">
                <a:latin typeface="Lucida Handwriting" panose="03010101010101010101" pitchFamily="66" charset="0"/>
              </a:rPr>
              <a:t> Eagan MD, FASN</a:t>
            </a:r>
            <a:r>
              <a:rPr lang="en-US" b="0" baseline="30000" dirty="0" smtClean="0">
                <a:latin typeface="Lucida Handwriting" panose="03010101010101010101" pitchFamily="66" charset="0"/>
              </a:rPr>
              <a:t>3 </a:t>
            </a:r>
            <a:r>
              <a:rPr lang="en-US" b="0" dirty="0" smtClean="0">
                <a:latin typeface="Lucida Handwriting" panose="03010101010101010101" pitchFamily="66" charset="0"/>
              </a:rPr>
              <a:t>,</a:t>
            </a:r>
          </a:p>
          <a:p>
            <a:r>
              <a:rPr lang="en-US" b="0" dirty="0" err="1" smtClean="0">
                <a:latin typeface="Lucida Handwriting" panose="03010101010101010101" pitchFamily="66" charset="0"/>
              </a:rPr>
              <a:t>Manoj</a:t>
            </a:r>
            <a:r>
              <a:rPr lang="en-US" b="0" dirty="0" smtClean="0">
                <a:latin typeface="Lucida Handwriting" panose="03010101010101010101" pitchFamily="66" charset="0"/>
              </a:rPr>
              <a:t> Das MD</a:t>
            </a:r>
            <a:r>
              <a:rPr lang="en-US" b="0" baseline="30000" dirty="0" smtClean="0">
                <a:latin typeface="Lucida Handwriting" panose="03010101010101010101" pitchFamily="66" charset="0"/>
              </a:rPr>
              <a:t>1</a:t>
            </a:r>
            <a:r>
              <a:rPr lang="en-US" b="0" dirty="0" smtClean="0">
                <a:latin typeface="Lucida Handwriting" panose="03010101010101010101" pitchFamily="66" charset="0"/>
              </a:rPr>
              <a:t>,</a:t>
            </a:r>
          </a:p>
          <a:p>
            <a:r>
              <a:rPr lang="en-US" b="0" dirty="0" smtClean="0">
                <a:latin typeface="Lucida Handwriting" panose="03010101010101010101" pitchFamily="66" charset="0"/>
              </a:rPr>
              <a:t>Qi Shi MD</a:t>
            </a:r>
            <a:r>
              <a:rPr lang="en-US" b="0" baseline="30000" dirty="0" smtClean="0">
                <a:latin typeface="Lucida Handwriting" panose="03010101010101010101" pitchFamily="66" charset="0"/>
              </a:rPr>
              <a:t>1</a:t>
            </a:r>
            <a:r>
              <a:rPr lang="en-US" b="0" dirty="0" smtClean="0">
                <a:latin typeface="Lucida Handwriting" panose="03010101010101010101" pitchFamily="66" charset="0"/>
              </a:rPr>
              <a:t>,</a:t>
            </a:r>
          </a:p>
          <a:p>
            <a:r>
              <a:rPr lang="en-US" b="0" dirty="0" smtClean="0">
                <a:latin typeface="Lucida Handwriting" panose="03010101010101010101" pitchFamily="66" charset="0"/>
              </a:rPr>
              <a:t>Louis Crevecoeur MD</a:t>
            </a:r>
            <a:r>
              <a:rPr lang="en-US" b="0" baseline="30000" dirty="0" smtClean="0">
                <a:latin typeface="Lucida Handwriting" panose="03010101010101010101" pitchFamily="66" charset="0"/>
              </a:rPr>
              <a:t>1</a:t>
            </a:r>
            <a:r>
              <a:rPr lang="en-US" b="0" dirty="0" smtClean="0">
                <a:latin typeface="Lucida Handwriting" panose="03010101010101010101" pitchFamily="66" charset="0"/>
              </a:rPr>
              <a:t>,</a:t>
            </a:r>
          </a:p>
          <a:p>
            <a:r>
              <a:rPr lang="en-US" b="0" dirty="0" smtClean="0">
                <a:latin typeface="Lucida Handwriting" panose="03010101010101010101" pitchFamily="66" charset="0"/>
              </a:rPr>
              <a:t>Amit </a:t>
            </a:r>
            <a:r>
              <a:rPr lang="en-US" b="0" dirty="0" err="1" smtClean="0">
                <a:latin typeface="Lucida Handwriting" panose="03010101010101010101" pitchFamily="66" charset="0"/>
              </a:rPr>
              <a:t>Kakde</a:t>
            </a:r>
            <a:r>
              <a:rPr lang="en-US" b="0" dirty="0" smtClean="0">
                <a:latin typeface="Lucida Handwriting" panose="03010101010101010101" pitchFamily="66" charset="0"/>
              </a:rPr>
              <a:t> MD</a:t>
            </a:r>
            <a:r>
              <a:rPr lang="en-US" b="0" baseline="30000" dirty="0" smtClean="0">
                <a:latin typeface="Lucida Handwriting" panose="03010101010101010101" pitchFamily="66" charset="0"/>
              </a:rPr>
              <a:t>1,4</a:t>
            </a:r>
            <a:endParaRPr lang="en-US" b="0" dirty="0">
              <a:latin typeface="Lucida Handwriting" panose="030101010101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1910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>
                <a:latin typeface="Garamond" panose="02020404030301010803" pitchFamily="18" charset="0"/>
              </a:rPr>
              <a:t>The Wright Center for Graduate Medical Education, Scranton, PA, USA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Garamond" panose="02020404030301010803" pitchFamily="18" charset="0"/>
              </a:rPr>
              <a:t>John Hopkins University and Bloomberg School of Public Health, Baltimore, MD, USA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Garamond" panose="02020404030301010803" pitchFamily="18" charset="0"/>
              </a:rPr>
              <a:t>Northeast Nephrology Associates, Scranton, PA, USA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Garamond" panose="02020404030301010803" pitchFamily="18" charset="0"/>
              </a:rPr>
              <a:t>Lakeland Regional Medical Center, Lakeland, FL, USA</a:t>
            </a:r>
          </a:p>
          <a:p>
            <a:pPr marL="342900" indent="-342900">
              <a:buAutoNum type="arabicPeriod"/>
            </a:pPr>
            <a:endParaRPr 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>
                <a:latin typeface="Garamond" panose="02020404030301010803" pitchFamily="18" charset="0"/>
              </a:rPr>
              <a:t>Chronic kidney disease (CKD) was prevalent in 25.8 million adults in the United States in </a:t>
            </a:r>
            <a:r>
              <a:rPr lang="en-US" b="0" dirty="0" smtClean="0">
                <a:latin typeface="Garamond" panose="02020404030301010803" pitchFamily="18" charset="0"/>
              </a:rPr>
              <a:t>2004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Further</a:t>
            </a:r>
            <a:r>
              <a:rPr lang="en-US" b="0" dirty="0">
                <a:latin typeface="Garamond" panose="02020404030301010803" pitchFamily="18" charset="0"/>
              </a:rPr>
              <a:t>, CKD prevalence will increase by 5 million every decade in the United </a:t>
            </a:r>
            <a:r>
              <a:rPr lang="en-US" b="0" dirty="0" smtClean="0">
                <a:latin typeface="Garamond" panose="02020404030301010803" pitchFamily="18" charset="0"/>
              </a:rPr>
              <a:t>States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This </a:t>
            </a:r>
            <a:r>
              <a:rPr lang="en-US" b="0" dirty="0">
                <a:latin typeface="Garamond" panose="02020404030301010803" pitchFamily="18" charset="0"/>
              </a:rPr>
              <a:t>alarming increase in CKD prevalence had been due to an associated increase in the prevalence of hypertension, type 2 diabetes mellitus and obesity in the United </a:t>
            </a:r>
            <a:r>
              <a:rPr lang="en-US" b="0" dirty="0" smtClean="0">
                <a:latin typeface="Garamond" panose="02020404030301010803" pitchFamily="18" charset="0"/>
              </a:rPr>
              <a:t>States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CKD</a:t>
            </a:r>
            <a:r>
              <a:rPr lang="en-US" b="0" dirty="0">
                <a:latin typeface="Garamond" panose="02020404030301010803" pitchFamily="18" charset="0"/>
              </a:rPr>
              <a:t>, obesity, hypertension and diabetes in unison are estimated to cost the American health care system a sum of $110 billion </a:t>
            </a:r>
            <a:r>
              <a:rPr lang="en-US" b="0" dirty="0" smtClean="0">
                <a:latin typeface="Garamond" panose="02020404030301010803" pitchFamily="18" charset="0"/>
              </a:rPr>
              <a:t>annually</a:t>
            </a:r>
            <a:endParaRPr lang="en-US" b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6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790638">
            <a:off x="1093506" y="3147963"/>
            <a:ext cx="64107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THANK YOU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5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b="0" dirty="0" smtClean="0">
              <a:latin typeface="Garamond" panose="02020404030301010803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Evaluate </a:t>
            </a:r>
            <a:r>
              <a:rPr lang="en-US" b="0" dirty="0">
                <a:latin typeface="Garamond" panose="02020404030301010803" pitchFamily="18" charset="0"/>
              </a:rPr>
              <a:t>the efficacy </a:t>
            </a:r>
            <a:r>
              <a:rPr lang="en-US" b="0" dirty="0" smtClean="0">
                <a:latin typeface="Garamond" panose="02020404030301010803" pitchFamily="18" charset="0"/>
              </a:rPr>
              <a:t>of </a:t>
            </a:r>
            <a:r>
              <a:rPr lang="en-US" b="0" dirty="0">
                <a:latin typeface="Garamond" panose="02020404030301010803" pitchFamily="18" charset="0"/>
              </a:rPr>
              <a:t>LMWH compared to UFH in patients with ESRD receiving outpatient, chronic, intermittent hemodialysis</a:t>
            </a:r>
            <a:r>
              <a:rPr lang="en-US" b="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b="0" dirty="0" smtClean="0">
              <a:latin typeface="Garamond" panose="02020404030301010803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Evaluate the safety of LMWH compared to UFH in patients with ESRD receiving outpatient, chronic, intermittent hemodialysis</a:t>
            </a:r>
            <a:endParaRPr lang="en-US" b="0" dirty="0">
              <a:latin typeface="Garamond" panose="02020404030301010803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MOLECULAR WEIGHT HEPARIN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Low molecular weight heparins (LMWH) are widely used heparin derivatives with a mean molecular weight of less than 8000 Daltons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They </a:t>
            </a:r>
            <a:r>
              <a:rPr lang="en-US" b="0" dirty="0">
                <a:latin typeface="Garamond" panose="02020404030301010803" pitchFamily="18" charset="0"/>
              </a:rPr>
              <a:t>are much more beneficial to </a:t>
            </a:r>
            <a:r>
              <a:rPr lang="en-US" b="0" dirty="0" err="1">
                <a:latin typeface="Garamond" panose="02020404030301010803" pitchFamily="18" charset="0"/>
              </a:rPr>
              <a:t>unfractionated</a:t>
            </a:r>
            <a:r>
              <a:rPr lang="en-US" b="0" dirty="0">
                <a:latin typeface="Garamond" panose="02020404030301010803" pitchFamily="18" charset="0"/>
              </a:rPr>
              <a:t> heparin (</a:t>
            </a:r>
            <a:r>
              <a:rPr lang="en-US" b="0" dirty="0" smtClean="0">
                <a:latin typeface="Garamond" panose="02020404030301010803" pitchFamily="18" charset="0"/>
              </a:rPr>
              <a:t>UFH</a:t>
            </a:r>
            <a:r>
              <a:rPr lang="en-US" b="0" dirty="0">
                <a:latin typeface="Garamond" panose="02020404030301010803" pitchFamily="18" charset="0"/>
              </a:rPr>
              <a:t>) because of lower incidence of heparin induced thrombocytopenia </a:t>
            </a:r>
            <a:r>
              <a:rPr lang="en-US" b="0" dirty="0" smtClean="0">
                <a:latin typeface="Garamond" panose="02020404030301010803" pitchFamily="18" charset="0"/>
              </a:rPr>
              <a:t>and </a:t>
            </a:r>
            <a:r>
              <a:rPr lang="en-US" b="0" dirty="0">
                <a:latin typeface="Garamond" panose="02020404030301010803" pitchFamily="18" charset="0"/>
              </a:rPr>
              <a:t>have been widely used </a:t>
            </a:r>
            <a:r>
              <a:rPr lang="en-US" b="0" dirty="0" smtClean="0">
                <a:latin typeface="Garamond" panose="02020404030301010803" pitchFamily="18" charset="0"/>
              </a:rPr>
              <a:t>in </a:t>
            </a:r>
            <a:r>
              <a:rPr lang="en-US" b="0" dirty="0">
                <a:latin typeface="Garamond" panose="02020404030301010803" pitchFamily="18" charset="0"/>
              </a:rPr>
              <a:t>prevention and treatment of </a:t>
            </a:r>
            <a:r>
              <a:rPr lang="en-US" b="0" dirty="0" err="1">
                <a:latin typeface="Garamond" panose="02020404030301010803" pitchFamily="18" charset="0"/>
              </a:rPr>
              <a:t>thromboembolic</a:t>
            </a:r>
            <a:r>
              <a:rPr lang="en-US" b="0" dirty="0">
                <a:latin typeface="Garamond" panose="02020404030301010803" pitchFamily="18" charset="0"/>
              </a:rPr>
              <a:t> </a:t>
            </a:r>
            <a:r>
              <a:rPr lang="en-US" b="0" dirty="0" smtClean="0">
                <a:latin typeface="Garamond" panose="02020404030301010803" pitchFamily="18" charset="0"/>
              </a:rPr>
              <a:t>episodes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Commonly used LMW heparins </a:t>
            </a:r>
            <a:r>
              <a:rPr lang="en-US" b="0" dirty="0" smtClean="0">
                <a:latin typeface="Garamond" panose="02020404030301010803" pitchFamily="18" charset="0"/>
              </a:rPr>
              <a:t>are</a:t>
            </a:r>
            <a:r>
              <a:rPr lang="en-US" b="0" dirty="0" smtClean="0">
                <a:latin typeface="Garamond" panose="02020404030301010803" pitchFamily="18" charset="0"/>
              </a:rPr>
              <a:t> </a:t>
            </a:r>
            <a:r>
              <a:rPr lang="en-US" b="0" dirty="0" err="1" smtClean="0">
                <a:latin typeface="Garamond" panose="02020404030301010803" pitchFamily="18" charset="0"/>
              </a:rPr>
              <a:t>Enoxaparin</a:t>
            </a:r>
            <a:r>
              <a:rPr lang="en-US" b="0" dirty="0" smtClean="0">
                <a:latin typeface="Garamond" panose="02020404030301010803" pitchFamily="18" charset="0"/>
              </a:rPr>
              <a:t>, </a:t>
            </a:r>
            <a:r>
              <a:rPr lang="en-US" b="0" dirty="0" err="1" smtClean="0">
                <a:latin typeface="Garamond" panose="02020404030301010803" pitchFamily="18" charset="0"/>
              </a:rPr>
              <a:t>Dalteparin</a:t>
            </a:r>
            <a:r>
              <a:rPr lang="en-US" b="0" dirty="0" smtClean="0">
                <a:latin typeface="Garamond" pitchFamily="18" charset="0"/>
              </a:rPr>
              <a:t>, </a:t>
            </a:r>
            <a:r>
              <a:rPr lang="en-US" b="0" dirty="0" err="1" smtClean="0">
                <a:latin typeface="Garamond" pitchFamily="18" charset="0"/>
              </a:rPr>
              <a:t>Bemiparin</a:t>
            </a:r>
            <a:r>
              <a:rPr lang="en-US" b="0" dirty="0" smtClean="0">
                <a:latin typeface="Garamond" pitchFamily="18" charset="0"/>
              </a:rPr>
              <a:t>, </a:t>
            </a:r>
            <a:r>
              <a:rPr lang="en-US" b="0" dirty="0" err="1" smtClean="0">
                <a:latin typeface="Garamond" pitchFamily="18" charset="0"/>
              </a:rPr>
              <a:t>Certoparin</a:t>
            </a:r>
            <a:r>
              <a:rPr lang="en-US" b="0" dirty="0" smtClean="0">
                <a:latin typeface="Garamond" pitchFamily="18" charset="0"/>
              </a:rPr>
              <a:t>, </a:t>
            </a:r>
            <a:r>
              <a:rPr lang="en-US" b="0" dirty="0" err="1" smtClean="0">
                <a:latin typeface="Garamond" pitchFamily="18" charset="0"/>
              </a:rPr>
              <a:t>Nadroparin</a:t>
            </a:r>
            <a:r>
              <a:rPr lang="en-US" b="0" dirty="0" smtClean="0">
                <a:latin typeface="Garamond" pitchFamily="18" charset="0"/>
              </a:rPr>
              <a:t>, </a:t>
            </a:r>
            <a:r>
              <a:rPr lang="en-US" b="0" dirty="0" err="1" smtClean="0">
                <a:latin typeface="Garamond" pitchFamily="18" charset="0"/>
              </a:rPr>
              <a:t>Parnaparin</a:t>
            </a:r>
            <a:r>
              <a:rPr lang="en-US" b="0" dirty="0" smtClean="0">
                <a:latin typeface="Garamond" pitchFamily="18" charset="0"/>
              </a:rPr>
              <a:t>, </a:t>
            </a:r>
            <a:r>
              <a:rPr lang="en-US" b="0" dirty="0" err="1" smtClean="0">
                <a:latin typeface="Garamond" pitchFamily="18" charset="0"/>
              </a:rPr>
              <a:t>Reviparin</a:t>
            </a:r>
            <a:r>
              <a:rPr lang="en-US" b="0" dirty="0" smtClean="0">
                <a:latin typeface="Garamond" pitchFamily="18" charset="0"/>
              </a:rPr>
              <a:t> and </a:t>
            </a:r>
            <a:r>
              <a:rPr lang="en-US" b="0" dirty="0" err="1" smtClean="0">
                <a:latin typeface="Garamond" pitchFamily="18" charset="0"/>
              </a:rPr>
              <a:t>Tinzaparin</a:t>
            </a:r>
            <a:r>
              <a:rPr lang="en-US" b="0" dirty="0" smtClean="0">
                <a:latin typeface="Garamond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LMWH acts by accentuating the effects of </a:t>
            </a:r>
            <a:r>
              <a:rPr lang="en-US" b="0" dirty="0" err="1" smtClean="0">
                <a:latin typeface="Garamond" pitchFamily="18" charset="0"/>
              </a:rPr>
              <a:t>antithrombin</a:t>
            </a:r>
            <a:r>
              <a:rPr lang="en-US" b="0" dirty="0" smtClean="0">
                <a:latin typeface="Garamond" pitchFamily="18" charset="0"/>
              </a:rPr>
              <a:t> III (a blood protein that acts by </a:t>
            </a:r>
            <a:r>
              <a:rPr lang="en-US" b="0" dirty="0" err="1" smtClean="0">
                <a:latin typeface="Garamond" pitchFamily="18" charset="0"/>
              </a:rPr>
              <a:t>lysing</a:t>
            </a:r>
            <a:r>
              <a:rPr lang="en-US" b="0" dirty="0" smtClean="0">
                <a:latin typeface="Garamond" pitchFamily="18" charset="0"/>
              </a:rPr>
              <a:t> clots) and is an inhibitor of factor 10, an enzyme that acts as a pro-coagulant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Hence, by this dual mechanism, LMWH acts better than UFH in </a:t>
            </a:r>
            <a:r>
              <a:rPr lang="en-US" b="0" dirty="0" err="1" smtClean="0">
                <a:latin typeface="Garamond" pitchFamily="18" charset="0"/>
              </a:rPr>
              <a:t>lysing</a:t>
            </a:r>
            <a:r>
              <a:rPr lang="en-US" b="0" dirty="0" smtClean="0">
                <a:latin typeface="Garamond" pitchFamily="18" charset="0"/>
              </a:rPr>
              <a:t> clots</a:t>
            </a:r>
            <a:endParaRPr lang="en-US" dirty="0" smtClean="0"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b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it is important to do this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Observational studies showed that LMWH was associated with greater bleeding risk compared to UH in patients with renal disease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RCTs had either excluded patients with renal disease or through inadequately powered sub-group analysis, had shown correlation between anti-coagulation efficacy of LMWH and renal clearance suggesting that patients with renal disease may indeed have increased bleeding risk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A </a:t>
            </a:r>
            <a:r>
              <a:rPr lang="en-US" b="0" dirty="0">
                <a:latin typeface="Garamond" panose="02020404030301010803" pitchFamily="18" charset="0"/>
              </a:rPr>
              <a:t>systematic review and meta-analysis on the same topic was conducted by Lim et </a:t>
            </a:r>
            <a:r>
              <a:rPr lang="en-US" b="0" dirty="0" smtClean="0">
                <a:latin typeface="Garamond" panose="02020404030301010803" pitchFamily="18" charset="0"/>
              </a:rPr>
              <a:t>al. in 2004 </a:t>
            </a:r>
            <a:r>
              <a:rPr lang="en-US" b="0" dirty="0">
                <a:latin typeface="Garamond" panose="02020404030301010803" pitchFamily="18" charset="0"/>
              </a:rPr>
              <a:t>where they had abstracted data from 17 trials. </a:t>
            </a:r>
            <a:endParaRPr lang="en-US" b="0" dirty="0" smtClean="0"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They </a:t>
            </a:r>
            <a:r>
              <a:rPr lang="en-US" dirty="0">
                <a:latin typeface="Garamond" panose="02020404030301010803" pitchFamily="18" charset="0"/>
              </a:rPr>
              <a:t>concluded that LMW </a:t>
            </a:r>
            <a:r>
              <a:rPr lang="en-US" dirty="0" smtClean="0">
                <a:latin typeface="Garamond" panose="02020404030301010803" pitchFamily="18" charset="0"/>
              </a:rPr>
              <a:t>H was </a:t>
            </a:r>
            <a:r>
              <a:rPr lang="en-US" dirty="0">
                <a:latin typeface="Garamond" panose="02020404030301010803" pitchFamily="18" charset="0"/>
              </a:rPr>
              <a:t>as effective and safe as conventional heparin in patients with ESRD receiving regular </a:t>
            </a:r>
            <a:r>
              <a:rPr lang="en-US" dirty="0" err="1">
                <a:latin typeface="Garamond" panose="02020404030301010803" pitchFamily="18" charset="0"/>
              </a:rPr>
              <a:t>hemodialysis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endParaRPr lang="en-US" dirty="0" smtClean="0"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However</a:t>
            </a:r>
            <a:r>
              <a:rPr lang="en-US" dirty="0">
                <a:latin typeface="Garamond" panose="02020404030301010803" pitchFamily="18" charset="0"/>
              </a:rPr>
              <a:t>, as the authors had reported, risk of bias was high for the studies included in this meta-analysis and they were small population studies. </a:t>
            </a:r>
          </a:p>
          <a:p>
            <a:pPr>
              <a:buFont typeface="Arial" pitchFamily="34" charset="0"/>
              <a:buChar char="•"/>
            </a:pPr>
            <a:endParaRPr lang="en-US" b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0" dirty="0">
                <a:latin typeface="Garamond" panose="02020404030301010803" pitchFamily="18" charset="0"/>
              </a:rPr>
              <a:t>We have focused our comparison to LMWH and UFH only. </a:t>
            </a:r>
            <a:endParaRPr lang="en-US" b="0" dirty="0" smtClean="0">
              <a:latin typeface="Garamond" panose="02020404030301010803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Our </a:t>
            </a:r>
            <a:r>
              <a:rPr lang="en-US" b="0" dirty="0">
                <a:latin typeface="Garamond" panose="02020404030301010803" pitchFamily="18" charset="0"/>
              </a:rPr>
              <a:t>review will </a:t>
            </a:r>
            <a:r>
              <a:rPr lang="en-US" b="0" dirty="0" smtClean="0">
                <a:latin typeface="Garamond" panose="02020404030301010803" pitchFamily="18" charset="0"/>
              </a:rPr>
              <a:t>be </a:t>
            </a:r>
            <a:r>
              <a:rPr lang="en-US" b="0" dirty="0">
                <a:latin typeface="Garamond" panose="02020404030301010803" pitchFamily="18" charset="0"/>
              </a:rPr>
              <a:t>clinically useful because 95% centers use only these 2 </a:t>
            </a:r>
            <a:r>
              <a:rPr lang="en-US" b="0" dirty="0" smtClean="0">
                <a:latin typeface="Garamond" panose="02020404030301010803" pitchFamily="18" charset="0"/>
              </a:rPr>
              <a:t>drugs</a:t>
            </a:r>
            <a:endParaRPr lang="en-US" b="0" dirty="0">
              <a:latin typeface="Garamond" panose="02020404030301010803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We have focused </a:t>
            </a:r>
            <a:r>
              <a:rPr lang="en-US" b="0" dirty="0">
                <a:latin typeface="Garamond" panose="02020404030301010803" pitchFamily="18" charset="0"/>
              </a:rPr>
              <a:t>our review to only those LMWH that are currently approved by the Food and Drug Administration (FDA). </a:t>
            </a:r>
            <a:endParaRPr lang="en-US" b="0" dirty="0" smtClean="0">
              <a:latin typeface="Garamond" panose="02020404030301010803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Our </a:t>
            </a:r>
            <a:r>
              <a:rPr lang="en-US" b="0" dirty="0">
                <a:latin typeface="Garamond" panose="02020404030301010803" pitchFamily="18" charset="0"/>
              </a:rPr>
              <a:t>review will be clinically relevant for US dialysis centers.</a:t>
            </a:r>
          </a:p>
          <a:p>
            <a:pPr>
              <a:buFont typeface="Arial" pitchFamily="34" charset="0"/>
              <a:buChar char="•"/>
            </a:pPr>
            <a:r>
              <a:rPr lang="en-US" b="0" dirty="0">
                <a:latin typeface="Garamond" panose="02020404030301010803" pitchFamily="18" charset="0"/>
              </a:rPr>
              <a:t>We have only included studies that had an explicit random allocation. </a:t>
            </a:r>
            <a:endParaRPr lang="en-US" b="0" dirty="0" smtClean="0">
              <a:latin typeface="Garamond" panose="02020404030301010803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anose="02020404030301010803" pitchFamily="18" charset="0"/>
              </a:rPr>
              <a:t>We </a:t>
            </a:r>
            <a:r>
              <a:rPr lang="en-US" b="0" dirty="0">
                <a:latin typeface="Garamond" panose="02020404030301010803" pitchFamily="18" charset="0"/>
              </a:rPr>
              <a:t>excluded controlled clinical trials that did not have an explicit random allocation.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dirty="0">
                <a:latin typeface="Garamond" panose="02020404030301010803" pitchFamily="18" charset="0"/>
              </a:rPr>
              <a:t>O</a:t>
            </a:r>
            <a:r>
              <a:rPr lang="en-US" b="0" dirty="0" smtClean="0">
                <a:latin typeface="Garamond" panose="02020404030301010803" pitchFamily="18" charset="0"/>
              </a:rPr>
              <a:t>nly </a:t>
            </a:r>
            <a:r>
              <a:rPr lang="en-US" b="0" dirty="0">
                <a:latin typeface="Garamond" panose="02020404030301010803" pitchFamily="18" charset="0"/>
              </a:rPr>
              <a:t>ESRD patients receiving chronic, intermittent, out-patient </a:t>
            </a:r>
            <a:r>
              <a:rPr lang="en-US" b="0" dirty="0" smtClean="0">
                <a:latin typeface="Garamond" panose="02020404030301010803" pitchFamily="18" charset="0"/>
              </a:rPr>
              <a:t>hemodialysis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Chronic</a:t>
            </a:r>
            <a:r>
              <a:rPr lang="en-US" dirty="0">
                <a:latin typeface="Garamond" panose="02020404030301010803" pitchFamily="18" charset="0"/>
              </a:rPr>
              <a:t>: </a:t>
            </a:r>
            <a:r>
              <a:rPr lang="en-US" b="0" dirty="0" smtClean="0">
                <a:latin typeface="Garamond" panose="02020404030301010803" pitchFamily="18" charset="0"/>
              </a:rPr>
              <a:t>Only </a:t>
            </a:r>
            <a:r>
              <a:rPr lang="en-US" b="0" dirty="0">
                <a:latin typeface="Garamond" panose="02020404030301010803" pitchFamily="18" charset="0"/>
              </a:rPr>
              <a:t>included patients receiving chronic dialysis for ESRD.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Intermittent: </a:t>
            </a:r>
            <a:r>
              <a:rPr lang="en-US" b="0" dirty="0">
                <a:latin typeface="Garamond" panose="02020404030301010803" pitchFamily="18" charset="0"/>
              </a:rPr>
              <a:t>Patients’ receiving continuous dialysis and continuous </a:t>
            </a:r>
            <a:r>
              <a:rPr lang="en-US" b="0" dirty="0" err="1">
                <a:latin typeface="Garamond" panose="02020404030301010803" pitchFamily="18" charset="0"/>
              </a:rPr>
              <a:t>venovenous</a:t>
            </a:r>
            <a:r>
              <a:rPr lang="en-US" b="0" dirty="0">
                <a:latin typeface="Garamond" panose="02020404030301010803" pitchFamily="18" charset="0"/>
              </a:rPr>
              <a:t> </a:t>
            </a:r>
            <a:r>
              <a:rPr lang="en-US" b="0" dirty="0" err="1">
                <a:latin typeface="Garamond" panose="02020404030301010803" pitchFamily="18" charset="0"/>
              </a:rPr>
              <a:t>hemofiltration</a:t>
            </a:r>
            <a:r>
              <a:rPr lang="en-US" b="0" dirty="0">
                <a:latin typeface="Garamond" panose="02020404030301010803" pitchFamily="18" charset="0"/>
              </a:rPr>
              <a:t> were not </a:t>
            </a:r>
            <a:r>
              <a:rPr lang="en-US" b="0" dirty="0" smtClean="0">
                <a:latin typeface="Garamond" panose="02020404030301010803" pitchFamily="18" charset="0"/>
              </a:rPr>
              <a:t>included</a:t>
            </a:r>
            <a:endParaRPr lang="en-US" b="0" dirty="0">
              <a:latin typeface="Garamond" panose="02020404030301010803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Outpatient: </a:t>
            </a:r>
            <a:r>
              <a:rPr lang="en-US" b="0" dirty="0">
                <a:latin typeface="Garamond" panose="02020404030301010803" pitchFamily="18" charset="0"/>
              </a:rPr>
              <a:t>we are excluding patients receiving home dialysis and </a:t>
            </a:r>
            <a:r>
              <a:rPr lang="en-US" b="0" dirty="0" smtClean="0">
                <a:latin typeface="Garamond" panose="02020404030301010803" pitchFamily="18" charset="0"/>
              </a:rPr>
              <a:t>hospitalized</a:t>
            </a:r>
            <a:endParaRPr lang="en-US" b="0" dirty="0">
              <a:latin typeface="Garamond" panose="02020404030301010803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Garamond" panose="02020404030301010803" pitchFamily="18" charset="0"/>
              </a:rPr>
              <a:t>Hemodialysis</a:t>
            </a:r>
            <a:endParaRPr lang="en-US" b="0" dirty="0">
              <a:latin typeface="Garamond" panose="02020404030301010803" pitchFamily="18" charset="0"/>
            </a:endParaRPr>
          </a:p>
          <a:p>
            <a:r>
              <a:rPr lang="en-US" b="0" dirty="0">
                <a:latin typeface="Garamond" panose="02020404030301010803" pitchFamily="18" charset="0"/>
              </a:rPr>
              <a:t>The diagnosis of ESRD should have been physician (primary care physician or a nephrologist) made. </a:t>
            </a:r>
            <a:r>
              <a:rPr lang="en-US" b="0" dirty="0" smtClean="0">
                <a:latin typeface="Garamond" panose="02020404030301010803" pitchFamily="18" charset="0"/>
              </a:rPr>
              <a:t>All </a:t>
            </a:r>
            <a:r>
              <a:rPr lang="en-US" b="0" dirty="0">
                <a:latin typeface="Garamond" panose="02020404030301010803" pitchFamily="18" charset="0"/>
              </a:rPr>
              <a:t>adult patients aged &gt; 18 years, all races, both males and females were included in the review. </a:t>
            </a:r>
            <a:r>
              <a:rPr lang="en-US" b="0" dirty="0" smtClean="0">
                <a:latin typeface="Garamond" panose="02020404030301010803" pitchFamily="18" charset="0"/>
              </a:rPr>
              <a:t>We </a:t>
            </a:r>
            <a:r>
              <a:rPr lang="en-US" b="0" dirty="0">
                <a:latin typeface="Garamond" panose="02020404030301010803" pitchFamily="18" charset="0"/>
              </a:rPr>
              <a:t>excluded patients with hyper-</a:t>
            </a:r>
            <a:r>
              <a:rPr lang="en-US" b="0" dirty="0" err="1">
                <a:latin typeface="Garamond" panose="02020404030301010803" pitchFamily="18" charset="0"/>
              </a:rPr>
              <a:t>coagulable</a:t>
            </a:r>
            <a:r>
              <a:rPr lang="en-US" b="0" dirty="0">
                <a:latin typeface="Garamond" panose="02020404030301010803" pitchFamily="18" charset="0"/>
              </a:rPr>
              <a:t> states and those receiving anti-coagulant or anti-platelet drugs.  </a:t>
            </a:r>
          </a:p>
          <a:p>
            <a:endParaRPr lang="en-US" b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Included </a:t>
            </a:r>
            <a:r>
              <a:rPr lang="en-US" b="0" dirty="0" smtClean="0">
                <a:latin typeface="Garamond" pitchFamily="18" charset="0"/>
              </a:rPr>
              <a:t>all studies that have used any analogue of low molecular weight heparin that is approved for use in the United States by the FDA </a:t>
            </a:r>
            <a:endParaRPr lang="en-US" b="0" dirty="0" smtClean="0">
              <a:latin typeface="Garamond" pitchFamily="18" charset="0"/>
            </a:endParaRPr>
          </a:p>
          <a:p>
            <a:pPr lvl="1"/>
            <a:r>
              <a:rPr lang="en-US" dirty="0" smtClean="0">
                <a:latin typeface="Garamond" pitchFamily="18" charset="0"/>
              </a:rPr>
              <a:t>Included </a:t>
            </a:r>
            <a:r>
              <a:rPr lang="en-US" dirty="0" err="1" smtClean="0">
                <a:latin typeface="Garamond" pitchFamily="18" charset="0"/>
              </a:rPr>
              <a:t>Dalteparin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err="1" smtClean="0">
                <a:latin typeface="Garamond" pitchFamily="18" charset="0"/>
              </a:rPr>
              <a:t>Enoxaparin</a:t>
            </a:r>
            <a:r>
              <a:rPr lang="en-US" dirty="0" smtClean="0">
                <a:latin typeface="Garamond" pitchFamily="18" charset="0"/>
              </a:rPr>
              <a:t>, and </a:t>
            </a:r>
            <a:r>
              <a:rPr lang="en-US" dirty="0" err="1" smtClean="0">
                <a:latin typeface="Garamond" pitchFamily="18" charset="0"/>
              </a:rPr>
              <a:t>Tinzaparin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Studies </a:t>
            </a:r>
            <a:r>
              <a:rPr lang="en-US" b="0" dirty="0" smtClean="0">
                <a:latin typeface="Garamond" pitchFamily="18" charset="0"/>
              </a:rPr>
              <a:t>were not considered ineligible based on route of administration, dose, duration of intervention, or frequency of administration. </a:t>
            </a:r>
            <a:endParaRPr lang="en-US" b="0" dirty="0" smtClean="0"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Exclude </a:t>
            </a:r>
            <a:r>
              <a:rPr lang="en-US" b="0" dirty="0" smtClean="0">
                <a:latin typeface="Garamond" pitchFamily="18" charset="0"/>
              </a:rPr>
              <a:t>studies where LMW heparin was administered to patients not for the indication of anti-coagulation for </a:t>
            </a:r>
            <a:r>
              <a:rPr lang="en-US" b="0" dirty="0" err="1" smtClean="0">
                <a:latin typeface="Garamond" pitchFamily="18" charset="0"/>
              </a:rPr>
              <a:t>hemodialysis</a:t>
            </a:r>
            <a:r>
              <a:rPr lang="en-US" b="0" dirty="0" smtClean="0">
                <a:latin typeface="Garamond" pitchFamily="18" charset="0"/>
              </a:rPr>
              <a:t> but for therapy of another condition such as deep vein thrombosis, pulmonary embolism etc. </a:t>
            </a:r>
            <a:endParaRPr lang="en-US" b="0" dirty="0" smtClean="0"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We </a:t>
            </a:r>
            <a:r>
              <a:rPr lang="en-US" b="0" dirty="0" smtClean="0">
                <a:latin typeface="Garamond" pitchFamily="18" charset="0"/>
              </a:rPr>
              <a:t>also excluded articles that have used LMW heparin as lock solution.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Garamond" pitchFamily="18" charset="0"/>
              </a:rPr>
              <a:t>Excluded </a:t>
            </a:r>
            <a:r>
              <a:rPr lang="en-US" b="0" dirty="0" smtClean="0">
                <a:latin typeface="Garamond" pitchFamily="18" charset="0"/>
              </a:rPr>
              <a:t>all other comparison interventions such as citrate, other analogues of LMWH, direct thrombin inhibitors (example: </a:t>
            </a:r>
            <a:r>
              <a:rPr lang="en-US" b="0" dirty="0" err="1" smtClean="0">
                <a:latin typeface="Garamond" pitchFamily="18" charset="0"/>
              </a:rPr>
              <a:t>argotroban</a:t>
            </a:r>
            <a:r>
              <a:rPr lang="en-US" b="0" dirty="0" smtClean="0">
                <a:latin typeface="Garamond" pitchFamily="18" charset="0"/>
              </a:rPr>
              <a:t>), vitamin K antagonists (</a:t>
            </a:r>
            <a:r>
              <a:rPr lang="en-US" b="0" dirty="0" err="1" smtClean="0">
                <a:latin typeface="Garamond" pitchFamily="18" charset="0"/>
              </a:rPr>
              <a:t>warfarin</a:t>
            </a:r>
            <a:r>
              <a:rPr lang="en-US" b="0" dirty="0" smtClean="0">
                <a:latin typeface="Garamond" pitchFamily="18" charset="0"/>
              </a:rPr>
              <a:t>), anti-platelets (aspirin, </a:t>
            </a:r>
            <a:r>
              <a:rPr lang="en-US" b="0" dirty="0" err="1" smtClean="0">
                <a:latin typeface="Garamond" pitchFamily="18" charset="0"/>
              </a:rPr>
              <a:t>clopidogrel</a:t>
            </a:r>
            <a:r>
              <a:rPr lang="en-US" b="0" dirty="0" smtClean="0">
                <a:latin typeface="Garamond" pitchFamily="18" charset="0"/>
              </a:rPr>
              <a:t>) and any other anti-coagulant with any other mechanism of action. </a:t>
            </a:r>
            <a:endParaRPr lang="en-US" b="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Garamond" panose="02020404030301010803" pitchFamily="18" charset="0"/>
              </a:rPr>
              <a:t>For </a:t>
            </a:r>
            <a:r>
              <a:rPr lang="en-US" b="0" dirty="0">
                <a:latin typeface="Garamond" panose="02020404030301010803" pitchFamily="18" charset="0"/>
              </a:rPr>
              <a:t>meta-analysis we only included studies that had our outcomes of interest.</a:t>
            </a:r>
          </a:p>
          <a:p>
            <a:r>
              <a:rPr lang="en-US" b="0" dirty="0">
                <a:latin typeface="Garamond" panose="02020404030301010803" pitchFamily="18" charset="0"/>
              </a:rPr>
              <a:t>Primary outcomes</a:t>
            </a:r>
            <a:r>
              <a:rPr lang="en-US" b="0" dirty="0" smtClean="0">
                <a:latin typeface="Garamond" panose="02020404030301010803" pitchFamily="18" charset="0"/>
              </a:rPr>
              <a:t>: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Extracorporeal </a:t>
            </a:r>
            <a:r>
              <a:rPr lang="en-US" dirty="0">
                <a:latin typeface="Garamond" panose="02020404030301010803" pitchFamily="18" charset="0"/>
              </a:rPr>
              <a:t>circuit thrombosis during dialysis </a:t>
            </a:r>
            <a:r>
              <a:rPr lang="en-US" dirty="0" smtClean="0">
                <a:latin typeface="Garamond" panose="02020404030301010803" pitchFamily="18" charset="0"/>
              </a:rPr>
              <a:t>session</a:t>
            </a: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Extracorporeal </a:t>
            </a:r>
            <a:r>
              <a:rPr lang="en-US" dirty="0">
                <a:latin typeface="Garamond" panose="02020404030301010803" pitchFamily="18" charset="0"/>
              </a:rPr>
              <a:t>circuit thrombosis </a:t>
            </a:r>
            <a:r>
              <a:rPr lang="en-US" dirty="0" smtClean="0">
                <a:latin typeface="Garamond" panose="02020404030301010803" pitchFamily="18" charset="0"/>
              </a:rPr>
              <a:t>during </a:t>
            </a:r>
            <a:r>
              <a:rPr lang="en-US" dirty="0">
                <a:latin typeface="Garamond" panose="02020404030301010803" pitchFamily="18" charset="0"/>
              </a:rPr>
              <a:t>the dialysis sessions because the primary reason for heparin administration is to prevent circuit thrombosis during dialysis. 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Graft </a:t>
            </a:r>
            <a:r>
              <a:rPr lang="en-US" dirty="0">
                <a:latin typeface="Garamond" panose="02020404030301010803" pitchFamily="18" charset="0"/>
              </a:rPr>
              <a:t>or fistula </a:t>
            </a:r>
            <a:r>
              <a:rPr lang="en-US" dirty="0" smtClean="0">
                <a:latin typeface="Garamond" panose="02020404030301010803" pitchFamily="18" charset="0"/>
              </a:rPr>
              <a:t>thrombosis</a:t>
            </a:r>
            <a:endParaRPr lang="en-US" b="0" dirty="0" smtClean="0">
              <a:latin typeface="Garamond" panose="02020404030301010803" pitchFamily="18" charset="0"/>
            </a:endParaRPr>
          </a:p>
          <a:p>
            <a:pPr lvl="2"/>
            <a:r>
              <a:rPr lang="en-US" b="0" dirty="0" smtClean="0">
                <a:latin typeface="Garamond" panose="02020404030301010803" pitchFamily="18" charset="0"/>
              </a:rPr>
              <a:t>Time </a:t>
            </a:r>
            <a:r>
              <a:rPr lang="en-US" b="0" dirty="0">
                <a:latin typeface="Garamond" panose="02020404030301010803" pitchFamily="18" charset="0"/>
              </a:rPr>
              <a:t>point of outcome determination that we would have considered will be 7 days after study commenced and patients received the interventions. </a:t>
            </a:r>
          </a:p>
          <a:p>
            <a:endParaRPr lang="en-US" b="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240</TotalTime>
  <Words>1303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Efficacy and Safety of Low Molecular Weight Heparin compared to Unfractionated Heparin for Chronic Outpatient Hemodialysis in End Stage Renal Disease: Systematic Review and Meta-Analysis.</vt:lpstr>
      <vt:lpstr>Background</vt:lpstr>
      <vt:lpstr>OBJECTIVES</vt:lpstr>
      <vt:lpstr>LOW MOLECULAR WEIGHT HEPARIN</vt:lpstr>
      <vt:lpstr>Why it is important to do this review</vt:lpstr>
      <vt:lpstr>Slide 6</vt:lpstr>
      <vt:lpstr>TYPES OF PARTICIPANTS</vt:lpstr>
      <vt:lpstr>Types of interventions</vt:lpstr>
      <vt:lpstr>Primary outcomes</vt:lpstr>
      <vt:lpstr>Secondary Outcomes</vt:lpstr>
      <vt:lpstr>Databases</vt:lpstr>
      <vt:lpstr>Progression of Study Selection</vt:lpstr>
      <vt:lpstr>Bias</vt:lpstr>
      <vt:lpstr>Risk of bias graph: review authors' judgments about each risk of bias item presented as percentages across all included studies  </vt:lpstr>
      <vt:lpstr>results</vt:lpstr>
      <vt:lpstr>LMWH versus UFH Extracoproral Circuit Thrombosis (per HD session).</vt:lpstr>
      <vt:lpstr>LMWH versus UFH Bleeding Complications (per person)</vt:lpstr>
      <vt:lpstr>Implications of the Study</vt:lpstr>
      <vt:lpstr>Co-Authors</vt:lpstr>
      <vt:lpstr>Questions?</vt:lpstr>
      <vt:lpstr>Slide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Dinesh</dc:creator>
  <cp:lastModifiedBy>Dinesh</cp:lastModifiedBy>
  <cp:revision>30</cp:revision>
  <dcterms:created xsi:type="dcterms:W3CDTF">2014-09-25T00:58:57Z</dcterms:created>
  <dcterms:modified xsi:type="dcterms:W3CDTF">2014-09-29T03:42:52Z</dcterms:modified>
</cp:coreProperties>
</file>