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302" r:id="rId4"/>
    <p:sldId id="283" r:id="rId5"/>
    <p:sldId id="335" r:id="rId6"/>
    <p:sldId id="285" r:id="rId7"/>
    <p:sldId id="260" r:id="rId8"/>
    <p:sldId id="286" r:id="rId9"/>
    <p:sldId id="338" r:id="rId10"/>
    <p:sldId id="306" r:id="rId11"/>
    <p:sldId id="309" r:id="rId12"/>
    <p:sldId id="307" r:id="rId13"/>
    <p:sldId id="289" r:id="rId14"/>
    <p:sldId id="290" r:id="rId15"/>
    <p:sldId id="275" r:id="rId16"/>
    <p:sldId id="337" r:id="rId17"/>
    <p:sldId id="308" r:id="rId18"/>
    <p:sldId id="315" r:id="rId19"/>
    <p:sldId id="317" r:id="rId20"/>
    <p:sldId id="318" r:id="rId21"/>
    <p:sldId id="278" r:id="rId22"/>
    <p:sldId id="319" r:id="rId23"/>
    <p:sldId id="340" r:id="rId24"/>
    <p:sldId id="298" r:id="rId25"/>
    <p:sldId id="341" r:id="rId26"/>
    <p:sldId id="31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91D53"/>
    <a:srgbClr val="B91947"/>
    <a:srgbClr val="800000"/>
    <a:srgbClr val="E1235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ebashishd.DILLONKANE\Desktop\graph%20toxi%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I:\GRAPHS%202007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I:\GRAPHS%202007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I:\GRAPHS%202007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I:\GRAPHS%202007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I:\GRAPHS%202007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IN"/>
            </a:pPr>
            <a:r>
              <a:rPr lang="en-US"/>
              <a:t>Body wt (gm)</a:t>
            </a:r>
          </a:p>
        </c:rich>
      </c:tx>
      <c:layout>
        <c:manualLayout>
          <c:xMode val="edge"/>
          <c:yMode val="edge"/>
          <c:x val="0.34751924759405151"/>
          <c:y val="1.8384282846997102E-3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</c:dLbls>
          <c:cat>
            <c:strRef>
              <c:f>Sheet1!$A$34:$A$38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MLT+HD</c:v>
                </c:pt>
              </c:strCache>
            </c:strRef>
          </c:cat>
          <c:val>
            <c:numRef>
              <c:f>Sheet1!$B$34:$B$38</c:f>
              <c:numCache>
                <c:formatCode>General</c:formatCode>
                <c:ptCount val="5"/>
                <c:pt idx="0">
                  <c:v>34.879999999999995</c:v>
                </c:pt>
                <c:pt idx="1">
                  <c:v>26.88</c:v>
                </c:pt>
                <c:pt idx="2">
                  <c:v>25.130000000000031</c:v>
                </c:pt>
                <c:pt idx="3">
                  <c:v>34.130000000000003</c:v>
                </c:pt>
                <c:pt idx="4">
                  <c:v>34</c:v>
                </c:pt>
              </c:numCache>
            </c:numRef>
          </c:val>
        </c:ser>
        <c:dLbls>
          <c:showVal val="1"/>
        </c:dLbls>
        <c:axId val="107872640"/>
        <c:axId val="107874176"/>
      </c:barChart>
      <c:catAx>
        <c:axId val="107872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400" b="1"/>
            </a:pPr>
            <a:endParaRPr lang="en-US"/>
          </a:p>
        </c:txPr>
        <c:crossAx val="107874176"/>
        <c:crosses val="autoZero"/>
        <c:lblAlgn val="l"/>
        <c:lblOffset val="100"/>
        <c:tickLblSkip val="1"/>
      </c:catAx>
      <c:valAx>
        <c:axId val="107874176"/>
        <c:scaling>
          <c:orientation val="minMax"/>
        </c:scaling>
        <c:axPos val="l"/>
        <c:numFmt formatCode="General" sourceLinked="1"/>
        <c:tickLblPos val="nextTo"/>
        <c:crossAx val="107872640"/>
        <c:crosses val="autoZero"/>
        <c:crossBetween val="between"/>
      </c:valAx>
    </c:plotArea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IN"/>
            </a:pPr>
            <a:r>
              <a:rPr lang="en-IN"/>
              <a:t>Organ weight (mg)</a:t>
            </a:r>
          </a:p>
        </c:rich>
      </c:tx>
      <c:layout>
        <c:manualLayout>
          <c:xMode val="edge"/>
          <c:yMode val="edge"/>
          <c:x val="0.30470253718285312"/>
          <c:y val="2.1267796070945691E-3"/>
        </c:manualLayout>
      </c:layout>
    </c:title>
    <c:plotArea>
      <c:layout>
        <c:manualLayout>
          <c:layoutTarget val="inner"/>
          <c:xMode val="edge"/>
          <c:yMode val="edge"/>
          <c:x val="0.13612582844944937"/>
          <c:y val="0.19736842105263191"/>
          <c:w val="0.83769740584276553"/>
          <c:h val="0.5"/>
        </c:manualLayout>
      </c:layout>
      <c:barChart>
        <c:barDir val="col"/>
        <c:grouping val="clustered"/>
        <c:ser>
          <c:idx val="0"/>
          <c:order val="0"/>
          <c:tx>
            <c:strRef>
              <c:f>Sheet3!$B$25</c:f>
              <c:strCache>
                <c:ptCount val="1"/>
                <c:pt idx="0">
                  <c:v>PANCREAS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</c:dLbls>
          <c:cat>
            <c:strRef>
              <c:f>Sheet3!$A$26:$A$30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Sheet3!$B$26:$B$30</c:f>
              <c:numCache>
                <c:formatCode>General</c:formatCode>
                <c:ptCount val="5"/>
                <c:pt idx="0">
                  <c:v>132.54</c:v>
                </c:pt>
                <c:pt idx="1">
                  <c:v>120.91000000000012</c:v>
                </c:pt>
                <c:pt idx="2">
                  <c:v>109.53</c:v>
                </c:pt>
                <c:pt idx="3">
                  <c:v>131.94</c:v>
                </c:pt>
                <c:pt idx="4">
                  <c:v>130.16</c:v>
                </c:pt>
              </c:numCache>
            </c:numRef>
          </c:val>
        </c:ser>
        <c:axId val="58158080"/>
        <c:axId val="58159872"/>
      </c:barChart>
      <c:catAx>
        <c:axId val="581580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159872"/>
        <c:crosses val="autoZero"/>
        <c:auto val="1"/>
        <c:lblAlgn val="ctr"/>
        <c:lblOffset val="100"/>
        <c:tickLblSkip val="1"/>
        <c:tickMarkSkip val="1"/>
      </c:catAx>
      <c:valAx>
        <c:axId val="5815987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en-IN"/>
            </a:pPr>
            <a:endParaRPr lang="en-US"/>
          </a:p>
        </c:txPr>
        <c:crossAx val="5815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224544229268641"/>
          <c:y val="0.88453682260305699"/>
          <c:w val="0.31976929514245589"/>
          <c:h val="0.10291570171375639"/>
        </c:manualLayout>
      </c:layout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218633182401549"/>
          <c:y val="0.17894782829931224"/>
          <c:w val="0.75956486820373392"/>
          <c:h val="0.52631714205679958"/>
        </c:manualLayout>
      </c:layout>
      <c:barChart>
        <c:barDir val="col"/>
        <c:grouping val="clustered"/>
        <c:ser>
          <c:idx val="0"/>
          <c:order val="0"/>
          <c:tx>
            <c:strRef>
              <c:f>Sheet3!$B$161</c:f>
              <c:strCache>
                <c:ptCount val="1"/>
                <c:pt idx="0">
                  <c:v>PROTEIN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0.48000000000000032</c:v>
                </c:pt>
                <c:pt idx="1">
                  <c:v>0.36000000000000032</c:v>
                </c:pt>
                <c:pt idx="2">
                  <c:v>0.4</c:v>
                </c:pt>
                <c:pt idx="3">
                  <c:v>0.44</c:v>
                </c:pt>
                <c:pt idx="4">
                  <c:v>0.36000000000000032</c:v>
                </c:pt>
              </c:numLit>
            </c:plus>
            <c:minus>
              <c:numLit>
                <c:formatCode>General</c:formatCode>
                <c:ptCount val="5"/>
                <c:pt idx="0">
                  <c:v>0.48000000000000032</c:v>
                </c:pt>
                <c:pt idx="1">
                  <c:v>0.36000000000000032</c:v>
                </c:pt>
                <c:pt idx="2">
                  <c:v>0.4</c:v>
                </c:pt>
                <c:pt idx="3">
                  <c:v>0.44</c:v>
                </c:pt>
                <c:pt idx="4">
                  <c:v>0.36000000000000032</c:v>
                </c:pt>
              </c:numLit>
            </c:minus>
          </c:errBars>
          <c:cat>
            <c:strRef>
              <c:f>Sheet3!$A$162:$A$166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Sheet3!$B$162:$B$166</c:f>
              <c:numCache>
                <c:formatCode>General</c:formatCode>
                <c:ptCount val="5"/>
                <c:pt idx="0">
                  <c:v>21.650000000000031</c:v>
                </c:pt>
                <c:pt idx="1">
                  <c:v>18.22</c:v>
                </c:pt>
                <c:pt idx="2">
                  <c:v>14.43</c:v>
                </c:pt>
                <c:pt idx="3">
                  <c:v>21.130000000000031</c:v>
                </c:pt>
                <c:pt idx="4">
                  <c:v>20.73</c:v>
                </c:pt>
              </c:numCache>
            </c:numRef>
          </c:val>
        </c:ser>
        <c:ser>
          <c:idx val="1"/>
          <c:order val="1"/>
          <c:tx>
            <c:strRef>
              <c:f>Sheet3!$C$161</c:f>
              <c:strCache>
                <c:ptCount val="1"/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0.68</c:v>
                </c:pt>
                <c:pt idx="1">
                  <c:v>0.56999999999999995</c:v>
                </c:pt>
                <c:pt idx="2">
                  <c:v>0.53</c:v>
                </c:pt>
                <c:pt idx="3">
                  <c:v>0.58000000000000007</c:v>
                </c:pt>
                <c:pt idx="4">
                  <c:v>0.70000000000000062</c:v>
                </c:pt>
              </c:numLit>
            </c:plus>
            <c:minus>
              <c:numLit>
                <c:formatCode>General</c:formatCode>
                <c:ptCount val="5"/>
                <c:pt idx="0">
                  <c:v>0.68</c:v>
                </c:pt>
                <c:pt idx="1">
                  <c:v>0.56999999999999995</c:v>
                </c:pt>
                <c:pt idx="2">
                  <c:v>0.53</c:v>
                </c:pt>
                <c:pt idx="3">
                  <c:v>0.58000000000000007</c:v>
                </c:pt>
                <c:pt idx="4">
                  <c:v>0.70000000000000062</c:v>
                </c:pt>
              </c:numLit>
            </c:minus>
          </c:errBars>
          <c:cat>
            <c:strRef>
              <c:f>Sheet3!$A$162:$A$166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Sheet3!$C$162:$C$166</c:f>
              <c:numCache>
                <c:formatCode>General</c:formatCode>
                <c:ptCount val="5"/>
              </c:numCache>
            </c:numRef>
          </c:val>
        </c:ser>
        <c:gapWidth val="125"/>
        <c:axId val="58185600"/>
        <c:axId val="58187136"/>
      </c:barChart>
      <c:catAx>
        <c:axId val="581856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187136"/>
        <c:crosses val="autoZero"/>
        <c:auto val="1"/>
        <c:lblAlgn val="ctr"/>
        <c:lblOffset val="100"/>
        <c:tickLblSkip val="1"/>
        <c:tickMarkSkip val="1"/>
      </c:catAx>
      <c:valAx>
        <c:axId val="581871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IN" sz="1600"/>
                </a:pPr>
                <a:r>
                  <a:rPr lang="en-IN" sz="1600"/>
                  <a:t>Protein  (mg/100 mg)  </a:t>
                </a:r>
              </a:p>
            </c:rich>
          </c:tx>
          <c:layout>
            <c:manualLayout>
              <c:xMode val="edge"/>
              <c:yMode val="edge"/>
              <c:x val="5.0229836135347948E-2"/>
              <c:y val="6.7199850018747675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18560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4808857909154914"/>
          <c:y val="0.8473706313026661"/>
          <c:w val="0.26502789610315108"/>
          <c:h val="0.11579002624671969"/>
        </c:manualLayout>
      </c:layout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64195408672508"/>
          <c:y val="0.19387826233712391"/>
          <c:w val="0.77338545709955275"/>
          <c:h val="0.57327312027173061"/>
        </c:manualLayout>
      </c:layout>
      <c:barChart>
        <c:barDir val="col"/>
        <c:grouping val="clustered"/>
        <c:ser>
          <c:idx val="0"/>
          <c:order val="0"/>
          <c:tx>
            <c:strRef>
              <c:f>Sheet3!$B$171</c:f>
              <c:strCache>
                <c:ptCount val="1"/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0.54</c:v>
                </c:pt>
                <c:pt idx="1">
                  <c:v>0.47000000000000008</c:v>
                </c:pt>
                <c:pt idx="2">
                  <c:v>0.30000000000000032</c:v>
                </c:pt>
                <c:pt idx="3">
                  <c:v>0.56999999999999995</c:v>
                </c:pt>
                <c:pt idx="4">
                  <c:v>0.44</c:v>
                </c:pt>
              </c:numLit>
            </c:plus>
            <c:minus>
              <c:numLit>
                <c:formatCode>General</c:formatCode>
                <c:ptCount val="5"/>
                <c:pt idx="0">
                  <c:v>0.54</c:v>
                </c:pt>
                <c:pt idx="1">
                  <c:v>0.47000000000000008</c:v>
                </c:pt>
                <c:pt idx="2">
                  <c:v>0.30000000000000032</c:v>
                </c:pt>
                <c:pt idx="3">
                  <c:v>0.56999999999999995</c:v>
                </c:pt>
                <c:pt idx="4">
                  <c:v>0.44</c:v>
                </c:pt>
              </c:numLit>
            </c:minus>
          </c:errBars>
          <c:cat>
            <c:strRef>
              <c:f>Sheet3!$A$172:$A$176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Sheet3!$B$172:$B$176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Sheet3!$C$171</c:f>
              <c:strCache>
                <c:ptCount val="1"/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0.26</c:v>
                </c:pt>
                <c:pt idx="1">
                  <c:v>0.35000000000000031</c:v>
                </c:pt>
                <c:pt idx="2">
                  <c:v>0.25</c:v>
                </c:pt>
                <c:pt idx="3">
                  <c:v>0.5</c:v>
                </c:pt>
                <c:pt idx="4">
                  <c:v>0.42000000000000032</c:v>
                </c:pt>
              </c:numLit>
            </c:plus>
            <c:minus>
              <c:numLit>
                <c:formatCode>General</c:formatCode>
                <c:ptCount val="5"/>
                <c:pt idx="0">
                  <c:v>0.26</c:v>
                </c:pt>
                <c:pt idx="1">
                  <c:v>0.35000000000000031</c:v>
                </c:pt>
                <c:pt idx="2">
                  <c:v>0.25</c:v>
                </c:pt>
                <c:pt idx="3">
                  <c:v>0.5</c:v>
                </c:pt>
                <c:pt idx="4">
                  <c:v>0.42000000000000032</c:v>
                </c:pt>
              </c:numLit>
            </c:minus>
          </c:errBars>
          <c:cat>
            <c:strRef>
              <c:f>Sheet3!$A$172:$A$176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Sheet3!$C$172:$C$176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Sheet3!$D$171</c:f>
              <c:strCache>
                <c:ptCount val="1"/>
                <c:pt idx="0">
                  <c:v>TOTAL -SH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Val val="1"/>
          </c:dLbls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0.14000000000000001</c:v>
                </c:pt>
                <c:pt idx="1">
                  <c:v>0.22</c:v>
                </c:pt>
                <c:pt idx="2">
                  <c:v>0.17</c:v>
                </c:pt>
                <c:pt idx="3">
                  <c:v>0.27</c:v>
                </c:pt>
                <c:pt idx="4">
                  <c:v>0.34</c:v>
                </c:pt>
              </c:numLit>
            </c:plus>
            <c:minus>
              <c:numLit>
                <c:formatCode>General</c:formatCode>
                <c:ptCount val="5"/>
                <c:pt idx="0">
                  <c:v>0.14000000000000001</c:v>
                </c:pt>
                <c:pt idx="1">
                  <c:v>0.22</c:v>
                </c:pt>
                <c:pt idx="2">
                  <c:v>0.17</c:v>
                </c:pt>
                <c:pt idx="3">
                  <c:v>0.27</c:v>
                </c:pt>
                <c:pt idx="4">
                  <c:v>0.34</c:v>
                </c:pt>
              </c:numLit>
            </c:minus>
          </c:errBars>
          <c:cat>
            <c:strRef>
              <c:f>Sheet3!$A$172:$A$176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Sheet3!$D$172:$D$176</c:f>
              <c:numCache>
                <c:formatCode>General</c:formatCode>
                <c:ptCount val="5"/>
                <c:pt idx="0">
                  <c:v>7.67</c:v>
                </c:pt>
                <c:pt idx="1">
                  <c:v>6.01</c:v>
                </c:pt>
                <c:pt idx="2">
                  <c:v>4.17</c:v>
                </c:pt>
                <c:pt idx="3">
                  <c:v>7.1899999999999995</c:v>
                </c:pt>
                <c:pt idx="4">
                  <c:v>6.89</c:v>
                </c:pt>
              </c:numCache>
            </c:numRef>
          </c:val>
        </c:ser>
        <c:gapWidth val="100"/>
        <c:axId val="58342016"/>
        <c:axId val="58368384"/>
      </c:barChart>
      <c:catAx>
        <c:axId val="58342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368384"/>
        <c:crosses val="autoZero"/>
        <c:auto val="1"/>
        <c:lblAlgn val="ctr"/>
        <c:lblOffset val="100"/>
        <c:tickLblSkip val="1"/>
        <c:tickMarkSkip val="1"/>
      </c:catAx>
      <c:valAx>
        <c:axId val="583683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IN" sz="1600"/>
                </a:pPr>
                <a:r>
                  <a:rPr lang="en-IN" sz="1600"/>
                  <a:t> Tota l -SH  groups</a:t>
                </a:r>
              </a:p>
              <a:p>
                <a:pPr>
                  <a:defRPr lang="en-IN" sz="1600"/>
                </a:pPr>
                <a:r>
                  <a:rPr lang="en-IN" sz="1600"/>
                  <a:t>(ng/100  mg)</a:t>
                </a:r>
              </a:p>
            </c:rich>
          </c:tx>
          <c:layout>
            <c:manualLayout>
              <c:xMode val="edge"/>
              <c:yMode val="edge"/>
              <c:x val="2.590823874288441E-2"/>
              <c:y val="0.1662314791296249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342016"/>
        <c:crosses val="autoZero"/>
        <c:crossBetween val="between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36455583897083288"/>
          <c:y val="0.90371701892526557"/>
          <c:w val="0.39439225906620856"/>
          <c:h val="9.6283060771249748E-2"/>
        </c:manualLayout>
      </c:layout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301703054163691"/>
          <c:y val="0.16034495688038994"/>
          <c:w val="0.77939379026485334"/>
          <c:h val="0.55797244094488208"/>
        </c:manualLayout>
      </c:layout>
      <c:barChart>
        <c:barDir val="col"/>
        <c:grouping val="clustered"/>
        <c:ser>
          <c:idx val="0"/>
          <c:order val="0"/>
          <c:tx>
            <c:strRef>
              <c:f>Sheet3!$B$183</c:f>
              <c:strCache>
                <c:ptCount val="1"/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1.51</c:v>
                </c:pt>
                <c:pt idx="1">
                  <c:v>1.1800000000000028</c:v>
                </c:pt>
                <c:pt idx="2">
                  <c:v>0.79</c:v>
                </c:pt>
                <c:pt idx="3">
                  <c:v>1.5</c:v>
                </c:pt>
                <c:pt idx="4">
                  <c:v>1.73</c:v>
                </c:pt>
              </c:numLit>
            </c:plus>
            <c:minus>
              <c:numLit>
                <c:formatCode>General</c:formatCode>
                <c:ptCount val="5"/>
                <c:pt idx="0">
                  <c:v>1.51</c:v>
                </c:pt>
                <c:pt idx="1">
                  <c:v>1.1800000000000028</c:v>
                </c:pt>
                <c:pt idx="2">
                  <c:v>0.79</c:v>
                </c:pt>
                <c:pt idx="3">
                  <c:v>1.5</c:v>
                </c:pt>
                <c:pt idx="4">
                  <c:v>1.73</c:v>
                </c:pt>
              </c:numLit>
            </c:minus>
          </c:errBars>
          <c:cat>
            <c:strRef>
              <c:f>Sheet3!$A$184:$A$188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Sheet3!$B$184:$B$188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Sheet3!$C$183</c:f>
              <c:strCache>
                <c:ptCount val="1"/>
                <c:pt idx="0">
                  <c:v>SERUM AMYLASE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1.02</c:v>
                </c:pt>
                <c:pt idx="1">
                  <c:v>2.0299999999999998</c:v>
                </c:pt>
                <c:pt idx="2">
                  <c:v>3.46</c:v>
                </c:pt>
                <c:pt idx="3">
                  <c:v>2.4099999999999997</c:v>
                </c:pt>
                <c:pt idx="4">
                  <c:v>2.64</c:v>
                </c:pt>
              </c:numLit>
            </c:plus>
            <c:minus>
              <c:numLit>
                <c:formatCode>General</c:formatCode>
                <c:ptCount val="5"/>
                <c:pt idx="0">
                  <c:v>1.02</c:v>
                </c:pt>
                <c:pt idx="1">
                  <c:v>2.0299999999999998</c:v>
                </c:pt>
                <c:pt idx="2">
                  <c:v>3.46</c:v>
                </c:pt>
                <c:pt idx="3">
                  <c:v>2.4099999999999997</c:v>
                </c:pt>
                <c:pt idx="4">
                  <c:v>2.64</c:v>
                </c:pt>
              </c:numLit>
            </c:minus>
          </c:errBars>
          <c:cat>
            <c:strRef>
              <c:f>Sheet3!$A$184:$A$188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Sheet3!$C$184:$C$188</c:f>
              <c:numCache>
                <c:formatCode>General</c:formatCode>
                <c:ptCount val="5"/>
                <c:pt idx="0">
                  <c:v>196.88000000000031</c:v>
                </c:pt>
                <c:pt idx="1">
                  <c:v>312.5</c:v>
                </c:pt>
                <c:pt idx="2">
                  <c:v>462.5</c:v>
                </c:pt>
                <c:pt idx="3">
                  <c:v>193.75</c:v>
                </c:pt>
                <c:pt idx="4">
                  <c:v>200</c:v>
                </c:pt>
              </c:numCache>
            </c:numRef>
          </c:val>
        </c:ser>
        <c:ser>
          <c:idx val="2"/>
          <c:order val="2"/>
          <c:tx>
            <c:strRef>
              <c:f>Sheet3!$D$183</c:f>
              <c:strCache>
                <c:ptCount val="1"/>
                <c:pt idx="0">
                  <c:v>BLOOD GLUCOSE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400"/>
                </a:pPr>
                <a:endParaRPr lang="en-US"/>
              </a:p>
            </c:txPr>
            <c:dLblPos val="ctr"/>
            <c:showVal val="1"/>
          </c:dLbls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1.47</c:v>
                </c:pt>
                <c:pt idx="1">
                  <c:v>1.01</c:v>
                </c:pt>
                <c:pt idx="2">
                  <c:v>1.57</c:v>
                </c:pt>
                <c:pt idx="3">
                  <c:v>1.06</c:v>
                </c:pt>
                <c:pt idx="4">
                  <c:v>2.0299999999999998</c:v>
                </c:pt>
              </c:numLit>
            </c:plus>
            <c:minus>
              <c:numLit>
                <c:formatCode>General</c:formatCode>
                <c:ptCount val="5"/>
                <c:pt idx="0">
                  <c:v>1.47</c:v>
                </c:pt>
                <c:pt idx="1">
                  <c:v>1.01</c:v>
                </c:pt>
                <c:pt idx="2">
                  <c:v>1.57</c:v>
                </c:pt>
                <c:pt idx="3">
                  <c:v>1.06</c:v>
                </c:pt>
                <c:pt idx="4">
                  <c:v>2.0299999999999998</c:v>
                </c:pt>
              </c:numLit>
            </c:minus>
          </c:errBars>
          <c:cat>
            <c:strRef>
              <c:f>Sheet3!$A$184:$A$188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Sheet3!$D$184:$D$188</c:f>
              <c:numCache>
                <c:formatCode>General</c:formatCode>
                <c:ptCount val="5"/>
                <c:pt idx="0">
                  <c:v>231.23</c:v>
                </c:pt>
                <c:pt idx="1">
                  <c:v>302.70999999999964</c:v>
                </c:pt>
                <c:pt idx="2">
                  <c:v>374.82</c:v>
                </c:pt>
                <c:pt idx="3">
                  <c:v>229.34</c:v>
                </c:pt>
                <c:pt idx="4">
                  <c:v>235.7</c:v>
                </c:pt>
              </c:numCache>
            </c:numRef>
          </c:val>
        </c:ser>
        <c:gapWidth val="75"/>
        <c:axId val="58397056"/>
        <c:axId val="58398592"/>
      </c:barChart>
      <c:catAx>
        <c:axId val="583970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398592"/>
        <c:crosses val="autoZero"/>
        <c:auto val="1"/>
        <c:lblAlgn val="ctr"/>
        <c:lblOffset val="100"/>
        <c:tickLblSkip val="1"/>
        <c:tickMarkSkip val="1"/>
      </c:catAx>
      <c:valAx>
        <c:axId val="583985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IN" sz="1400"/>
                </a:pPr>
                <a:r>
                  <a:rPr lang="en-IN" sz="1400" dirty="0" smtClean="0"/>
                  <a:t>Serum  </a:t>
                </a:r>
                <a:r>
                  <a:rPr lang="en-IN" sz="1400" dirty="0"/>
                  <a:t>Am </a:t>
                </a:r>
                <a:r>
                  <a:rPr lang="en-IN" sz="1400" dirty="0" err="1"/>
                  <a:t>yla</a:t>
                </a:r>
                <a:r>
                  <a:rPr lang="en-IN" sz="1400" dirty="0"/>
                  <a:t> se  (Caraway's units) </a:t>
                </a:r>
              </a:p>
              <a:p>
                <a:pPr>
                  <a:defRPr lang="en-IN" sz="1400"/>
                </a:pPr>
                <a:r>
                  <a:rPr lang="en-IN" sz="1400" dirty="0"/>
                  <a:t>Blood  </a:t>
                </a:r>
                <a:r>
                  <a:rPr lang="en-IN" sz="1400" dirty="0" err="1"/>
                  <a:t>glu</a:t>
                </a:r>
                <a:r>
                  <a:rPr lang="en-IN" sz="1400" dirty="0"/>
                  <a:t> </a:t>
                </a:r>
                <a:r>
                  <a:rPr lang="en-IN" sz="1400" dirty="0" err="1"/>
                  <a:t>cose</a:t>
                </a:r>
                <a:r>
                  <a:rPr lang="en-IN" sz="1400" dirty="0"/>
                  <a:t>  (mg/100 ml)</a:t>
                </a:r>
              </a:p>
            </c:rich>
          </c:tx>
          <c:layout>
            <c:manualLayout>
              <c:xMode val="edge"/>
              <c:yMode val="edge"/>
              <c:x val="4.4755287941948569E-3"/>
              <c:y val="9.4750000000000154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en-IN" sz="1600" b="0"/>
            </a:pPr>
            <a:endParaRPr lang="en-US"/>
          </a:p>
        </c:txPr>
        <c:crossAx val="5839705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29834265459808185"/>
          <c:y val="0.83748983997968063"/>
          <c:w val="0.62542460813893663"/>
          <c:h val="9.7821733976801287E-2"/>
        </c:manualLayout>
      </c:layout>
      <c:txPr>
        <a:bodyPr/>
        <a:lstStyle/>
        <a:p>
          <a:pPr>
            <a:defRPr lang="en-IN" sz="1600" b="1"/>
          </a:pPr>
          <a:endParaRPr lang="en-US"/>
        </a:p>
      </c:txPr>
    </c:legend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56036745406826"/>
          <c:y val="0.10000032008194099"/>
          <c:w val="0.79007874015748047"/>
          <c:h val="0.65853786569361761"/>
        </c:manualLayout>
      </c:layout>
      <c:barChart>
        <c:barDir val="col"/>
        <c:grouping val="clustered"/>
        <c:ser>
          <c:idx val="0"/>
          <c:order val="0"/>
          <c:tx>
            <c:strRef>
              <c:f>Sheet3!$B$196</c:f>
              <c:strCache>
                <c:ptCount val="1"/>
              </c:strCache>
            </c:strRef>
          </c:tx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0.18000000000000024</c:v>
                </c:pt>
                <c:pt idx="1">
                  <c:v>0.23</c:v>
                </c:pt>
                <c:pt idx="2">
                  <c:v>0.15000000000000024</c:v>
                </c:pt>
                <c:pt idx="3">
                  <c:v>0.23</c:v>
                </c:pt>
                <c:pt idx="4">
                  <c:v>0.26</c:v>
                </c:pt>
              </c:numLit>
            </c:plus>
            <c:minus>
              <c:numLit>
                <c:formatCode>General</c:formatCode>
                <c:ptCount val="5"/>
                <c:pt idx="0">
                  <c:v>0.18000000000000024</c:v>
                </c:pt>
                <c:pt idx="1">
                  <c:v>0.23</c:v>
                </c:pt>
                <c:pt idx="2">
                  <c:v>0.15000000000000024</c:v>
                </c:pt>
                <c:pt idx="3">
                  <c:v>0.23</c:v>
                </c:pt>
                <c:pt idx="4">
                  <c:v>0.26</c:v>
                </c:pt>
              </c:numLit>
            </c:minus>
          </c:errBars>
          <c:cat>
            <c:strRef>
              <c:f>Sheet3!$A$197:$A$201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Sheet3!$B$197:$B$201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Sheet3!$C$196</c:f>
              <c:strCache>
                <c:ptCount val="1"/>
                <c:pt idx="0">
                  <c:v>SERUM LIPASE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Lit>
                <c:formatCode>General</c:formatCode>
                <c:ptCount val="5"/>
                <c:pt idx="0">
                  <c:v>7.0000000000000021E-2</c:v>
                </c:pt>
                <c:pt idx="1">
                  <c:v>9.0000000000000024E-2</c:v>
                </c:pt>
                <c:pt idx="2">
                  <c:v>0.13</c:v>
                </c:pt>
                <c:pt idx="3">
                  <c:v>0.13</c:v>
                </c:pt>
                <c:pt idx="4">
                  <c:v>0.14000000000000001</c:v>
                </c:pt>
              </c:numLit>
            </c:plus>
            <c:minus>
              <c:numLit>
                <c:formatCode>General</c:formatCode>
                <c:ptCount val="5"/>
                <c:pt idx="0">
                  <c:v>7.0000000000000021E-2</c:v>
                </c:pt>
                <c:pt idx="1">
                  <c:v>9.0000000000000024E-2</c:v>
                </c:pt>
                <c:pt idx="2">
                  <c:v>0.13</c:v>
                </c:pt>
                <c:pt idx="3">
                  <c:v>0.13</c:v>
                </c:pt>
                <c:pt idx="4">
                  <c:v>0.14000000000000001</c:v>
                </c:pt>
              </c:numLit>
            </c:minus>
          </c:errBars>
          <c:cat>
            <c:strRef>
              <c:f>Sheet3!$A$197:$A$201</c:f>
              <c:strCache>
                <c:ptCount val="5"/>
                <c:pt idx="0">
                  <c:v>CONTROL</c:v>
                </c:pt>
                <c:pt idx="1">
                  <c:v>LD</c:v>
                </c:pt>
                <c:pt idx="2">
                  <c:v>HD</c:v>
                </c:pt>
                <c:pt idx="3">
                  <c:v>MLT</c:v>
                </c:pt>
                <c:pt idx="4">
                  <c:v>As+MLT</c:v>
                </c:pt>
              </c:strCache>
            </c:strRef>
          </c:cat>
          <c:val>
            <c:numRef>
              <c:f>Sheet3!$C$197:$C$201</c:f>
              <c:numCache>
                <c:formatCode>General</c:formatCode>
                <c:ptCount val="5"/>
                <c:pt idx="0">
                  <c:v>0.36000000000000032</c:v>
                </c:pt>
                <c:pt idx="1">
                  <c:v>0.92</c:v>
                </c:pt>
                <c:pt idx="2">
                  <c:v>2.2999999999999998</c:v>
                </c:pt>
                <c:pt idx="3">
                  <c:v>0.30000000000000032</c:v>
                </c:pt>
                <c:pt idx="4">
                  <c:v>0.28000000000000008</c:v>
                </c:pt>
              </c:numCache>
            </c:numRef>
          </c:val>
        </c:ser>
        <c:gapWidth val="124"/>
        <c:axId val="58454400"/>
        <c:axId val="58455936"/>
      </c:barChart>
      <c:catAx>
        <c:axId val="584544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IN" sz="1400" b="1"/>
            </a:pPr>
            <a:endParaRPr lang="en-US"/>
          </a:p>
        </c:txPr>
        <c:crossAx val="58455936"/>
        <c:crosses val="autoZero"/>
        <c:auto val="1"/>
        <c:lblAlgn val="ctr"/>
        <c:lblOffset val="100"/>
        <c:tickLblSkip val="1"/>
        <c:tickMarkSkip val="1"/>
      </c:catAx>
      <c:valAx>
        <c:axId val="584559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IN" sz="1600"/>
                </a:pPr>
                <a:r>
                  <a:rPr lang="en-IN" sz="1600" dirty="0"/>
                  <a:t>Serum Lipase  (Lipase U/L)</a:t>
                </a:r>
              </a:p>
            </c:rich>
          </c:tx>
          <c:layout>
            <c:manualLayout>
              <c:xMode val="edge"/>
              <c:yMode val="edge"/>
              <c:x val="3.3146623717489838E-2"/>
              <c:y val="0.12842071570322003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en-IN" sz="1400"/>
            </a:pPr>
            <a:endParaRPr lang="en-US"/>
          </a:p>
        </c:txPr>
        <c:crossAx val="58454400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8718666354824677"/>
          <c:y val="0.87805064907427255"/>
          <c:w val="0.37246021981627364"/>
          <c:h val="9.4930674426566233E-2"/>
        </c:manualLayout>
      </c:layout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solidFill>
        <a:srgbClr val="000099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87808-B6B6-42F2-BDBC-8605364D9216}" type="datetimeFigureOut">
              <a:rPr lang="en-US" smtClean="0"/>
              <a:pPr/>
              <a:t>18-Oct-14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7D1BA-4611-4393-8E35-23F0A828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34DAEE-65CB-4B24-9F9B-3938E37CE46C}" type="datetimeFigureOut">
              <a:rPr lang="en-US"/>
              <a:pPr>
                <a:defRPr/>
              </a:pPr>
              <a:t>18-Oct-14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D55378-14F7-445F-9E25-B4EC1DE2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869B0A-1AE9-4546-BAE4-707180D201DE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A2592-AA7A-4A55-B8C7-126AC6F47C5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CCCC8-90BD-4470-957D-3E3D4942104B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1E24D-B835-4F1D-A27B-D72EAA68F5D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8C4775-14FA-4D53-A7E0-09E761AB706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A6255-27E5-4FD0-B98A-C61E6ED1D39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A6837F-57CA-44C3-90E6-ACD025BBDB1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77FD05-1303-44A3-BEA7-3760F04EB7DC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63306-19FA-46EA-BE8B-46C8B2ED6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25F95-27CD-4C51-8B04-AEBD4A41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09B7-581D-429B-BDE2-67E3904AC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13F14-B28C-49D8-AA48-8AB567FA6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E941-CDA8-4D74-8BB3-913A773D7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60CB-533E-453D-B9A0-D9AB54503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7565-E4E7-47D5-8702-DD06EFDAD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42985-5F38-44D4-BD84-553C94B3F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4423-D7AA-476C-B570-65DC7BB9E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011F-D82B-47A4-8C98-F0C88F3FF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47E0-EEC2-4E6C-965C-3307F9E0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0046-CDEA-4EF8-9145-CDB013B28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855915-3CC4-4699-AC6E-12EAF7C79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  <p:sldLayoutId id="21474843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848600" cy="2514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dirty="0" smtClean="0">
                <a:solidFill>
                  <a:srgbClr val="002060"/>
                </a:solidFill>
                <a:latin typeface="Book Antiqua" pitchFamily="18" charset="0"/>
              </a:rPr>
              <a:t>INFLUENCE OF MELATONIN ON ARSENIC MEDIATED PANCREATIC DAMAGE IN SWISS ALBINO MICE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352800"/>
            <a:ext cx="6781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b="1" i="1" dirty="0" smtClean="0">
              <a:solidFill>
                <a:srgbClr val="CC00CC"/>
              </a:solidFill>
              <a:latin typeface="Book Antiqua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DIMPLE 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Book Antiqua" pitchFamily="18" charset="0"/>
              </a:rPr>
              <a:t>DAMORE</a:t>
            </a:r>
            <a:endParaRPr lang="en-US" altLang="en-US" sz="28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18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1800" dirty="0" smtClean="0">
              <a:latin typeface="Book Antiqua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000" dirty="0" err="1" smtClean="0">
                <a:solidFill>
                  <a:srgbClr val="002060"/>
                </a:solidFill>
                <a:latin typeface="Book Antiqua" pitchFamily="18" charset="0"/>
              </a:rPr>
              <a:t>Bhavan’s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altLang="en-US" sz="2000" dirty="0" err="1" smtClean="0">
                <a:solidFill>
                  <a:srgbClr val="002060"/>
                </a:solidFill>
                <a:latin typeface="Book Antiqua" pitchFamily="18" charset="0"/>
              </a:rPr>
              <a:t>Sheth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altLang="en-US" sz="2000" dirty="0" err="1" smtClean="0">
                <a:solidFill>
                  <a:srgbClr val="002060"/>
                </a:solidFill>
                <a:latin typeface="Book Antiqua" pitchFamily="18" charset="0"/>
              </a:rPr>
              <a:t>R.A.College</a:t>
            </a:r>
            <a:r>
              <a:rPr lang="en-US" altLang="en-US" sz="2000" dirty="0" smtClean="0">
                <a:solidFill>
                  <a:srgbClr val="002060"/>
                </a:solidFill>
                <a:latin typeface="Book Antiqua" pitchFamily="18" charset="0"/>
              </a:rPr>
              <a:t> of Science, Gujarat University, Ahmedabad, Gujarat, India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2060"/>
                </a:solidFill>
                <a:latin typeface="Book Antiqua" pitchFamily="18" charset="0"/>
              </a:rPr>
              <a:t>MELATONIN</a:t>
            </a:r>
            <a:br>
              <a:rPr lang="en-US" sz="4000" b="1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Book Antiqua" pitchFamily="18" charset="0"/>
              </a:rPr>
              <a:t>(5-methoxy-N-acetyl tryptamine)</a:t>
            </a:r>
          </a:p>
        </p:txBody>
      </p:sp>
      <p:pic>
        <p:nvPicPr>
          <p:cNvPr id="12291" name="Picture 3" descr="C:\Users\debashishd.DILLONKANE\Desktop\download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3124200"/>
            <a:ext cx="5486400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2"/>
                </a:solidFill>
                <a:latin typeface="Book Antiqua" pitchFamily="18" charset="0"/>
              </a:rPr>
              <a:t>MELATONIN (</a:t>
            </a:r>
            <a:r>
              <a:rPr lang="en-US" altLang="en-US" sz="3200" b="1" dirty="0" err="1" smtClean="0">
                <a:solidFill>
                  <a:schemeClr val="tx2"/>
                </a:solidFill>
                <a:latin typeface="Book Antiqua" pitchFamily="18" charset="0"/>
              </a:rPr>
              <a:t>MLT</a:t>
            </a:r>
            <a:r>
              <a:rPr lang="en-US" altLang="en-US" sz="3200" b="1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7620000" cy="4008437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Regulation of retinal function, Circadian rhythm, Reproduction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Oncostatic</a:t>
            </a: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 effects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Anti inflammatory functions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Immune system stimulations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Powerful antioxidant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MELATONIN (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305800" cy="43894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Direct free radical scavenger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Detoxifies 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ROS/RNS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Stimulation of antioxidant enzymes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Augmenting the efficiency of other antioxidants</a:t>
            </a: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Increasing the efficiency of mitochondrial oxidative </a:t>
            </a:r>
            <a:r>
              <a:rPr 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phosphorylation</a:t>
            </a: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and reduces electron leakage there by lowers free radical generation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249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OBJECTIVES : IN VIVO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981200"/>
            <a:ext cx="7620000" cy="3429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To study the effect of arsenic trioxide (</a:t>
            </a:r>
            <a:r>
              <a:rPr lang="en-US" alt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8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8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) on biochemical parameters, serum indices  &amp; histological analysis of  Pancreas</a:t>
            </a:r>
          </a:p>
          <a:p>
            <a:pPr algn="just" eaLnBrk="1" hangingPunct="1">
              <a:buFont typeface="Arial" charset="0"/>
              <a:buNone/>
            </a:pPr>
            <a:endParaRPr lang="en-US" altLang="en-US" sz="28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To investigate the ameliorative effect of</a:t>
            </a:r>
            <a:r>
              <a:rPr lang="en-US" altLang="en-US" sz="28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melatonin (</a:t>
            </a:r>
            <a:r>
              <a:rPr lang="en-US" alt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sz="2800" dirty="0" smtClean="0">
                <a:solidFill>
                  <a:srgbClr val="002060"/>
                </a:solidFill>
                <a:latin typeface="Book Antiqua" pitchFamily="18" charset="0"/>
              </a:rPr>
              <a:t>) on arsenic induced pancreatitis</a:t>
            </a:r>
            <a:r>
              <a:rPr lang="en-US" altLang="en-US" sz="2800" dirty="0" smtClean="0">
                <a:solidFill>
                  <a:srgbClr val="000099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EXPERIMENTAL PROTOCOL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447800"/>
            <a:ext cx="7315200" cy="4343400"/>
          </a:xfrm>
        </p:spPr>
        <p:txBody>
          <a:bodyPr/>
          <a:lstStyle/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Animals :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 Adult Swiss Female Mice. </a:t>
            </a: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(</a:t>
            </a:r>
            <a:r>
              <a:rPr lang="en-US" altLang="en-US" sz="2400" i="1" dirty="0" err="1" smtClean="0">
                <a:solidFill>
                  <a:srgbClr val="002060"/>
                </a:solidFill>
                <a:latin typeface="Book Antiqua" pitchFamily="18" charset="0"/>
              </a:rPr>
              <a:t>Mus</a:t>
            </a:r>
            <a:r>
              <a:rPr lang="en-US" alt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002060"/>
                </a:solidFill>
                <a:latin typeface="Book Antiqua" pitchFamily="18" charset="0"/>
              </a:rPr>
              <a:t>musculus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 (30-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35g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   </a:t>
            </a: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Experimental Groups :</a:t>
            </a:r>
            <a:endParaRPr lang="en-US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Control</a:t>
            </a: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treated (LD –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0.5mg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/kg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bw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)</a:t>
            </a: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treated (HD –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1.0mg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/kg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bw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en-US" altLang="en-US" sz="2400" i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	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Melatonin (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 alone </a:t>
            </a: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(HD) +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Mode of administration :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en-US" altLang="en-US" sz="2400" i="1" dirty="0" err="1" smtClean="0">
                <a:solidFill>
                  <a:srgbClr val="002060"/>
                </a:solidFill>
                <a:latin typeface="Book Antiqua" pitchFamily="18" charset="0"/>
              </a:rPr>
              <a:t>po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 and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en-US" altLang="en-US" sz="2400" i="1" dirty="0" err="1" smtClean="0">
                <a:solidFill>
                  <a:srgbClr val="002060"/>
                </a:solidFill>
                <a:latin typeface="Book Antiqua" pitchFamily="18" charset="0"/>
              </a:rPr>
              <a:t>ip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538288" indent="-15382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Duration of Treatment :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30 days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PARAMETERS STUDIED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66800" y="1600200"/>
            <a:ext cx="7315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Gravimetric :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 		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Body weight &amp; organ weight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altLang="en-US" sz="20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fr-FR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Biochemical</a:t>
            </a:r>
            <a:r>
              <a:rPr lang="fr-FR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:</a:t>
            </a:r>
            <a:endParaRPr lang="fr-FR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		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Protein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(Lowry </a:t>
            </a:r>
            <a:r>
              <a:rPr lang="fr-FR" altLang="en-US" sz="2400" i="1" dirty="0" smtClean="0">
                <a:solidFill>
                  <a:srgbClr val="002060"/>
                </a:solidFill>
                <a:latin typeface="Book Antiqua" pitchFamily="18" charset="0"/>
              </a:rPr>
              <a:t>et al.,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1951)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		Total –SH ( 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Sedlak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&amp; Lindsay., 1968 )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           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Blood Glucose (Nelson &amp; 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Somogyi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., 1945)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    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Serum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Amylase (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Schwiara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., 1972)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    </a:t>
            </a:r>
            <a:r>
              <a:rPr lang="fr-FR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Serum</a:t>
            </a:r>
            <a:r>
              <a:rPr lang="fr-FR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Lipase (Moss &amp; Henderson., 1999)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Arsenic Retention Estimation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STATISTICAL ANALYSIS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1800" b="1" dirty="0" smtClean="0">
              <a:solidFill>
                <a:srgbClr val="000099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  <a:latin typeface="Book Antiqua" pitchFamily="18" charset="0"/>
              </a:rPr>
              <a:t>General Mechanism of Arsenic Induced Toxicity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As - High affinity for –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SH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groups –Protein degradation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↓ Carbohydrate metabolism ↓ Enzymes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-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ROS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/Radicals/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H</a:t>
            </a:r>
            <a:r>
              <a:rPr lang="en-US" sz="2400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400" baseline="-25000" dirty="0" smtClean="0">
                <a:solidFill>
                  <a:srgbClr val="002060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- ↓ Antioxidant system – ↑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LPO</a:t>
            </a: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 Oxidative Stress – Protein degradation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- Accumulation in mitochondria - ↓ Carbohydrate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metabolism ↓ Enzymes – Metabolic Insult -  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  Pancreatitis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       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latin typeface="Book Antiqua" pitchFamily="18" charset="0"/>
              </a:rPr>
              <a:t/>
            </a:r>
            <a:br>
              <a:rPr lang="en-US" sz="2200" b="1" dirty="0" smtClean="0">
                <a:latin typeface="Book Antiqua" pitchFamily="18" charset="0"/>
              </a:rPr>
            </a:br>
            <a:r>
              <a:rPr lang="en-US" sz="2200" b="1" dirty="0" smtClean="0">
                <a:latin typeface="Book Antiqua" pitchFamily="18" charset="0"/>
              </a:rPr>
              <a:t>GRAVIMETRIC</a:t>
            </a:r>
            <a:r>
              <a:rPr lang="en-US" sz="2200" b="1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ook Antiqua" pitchFamily="18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533400" y="990600"/>
          <a:ext cx="5105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276600" y="3733800"/>
          <a:ext cx="533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PROTEIN &amp; TOTAL -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SH</a:t>
            </a:r>
            <a:endParaRPr lang="en-US" altLang="en-US" sz="2400" b="1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838200" y="1219200"/>
          <a:ext cx="5638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590800" y="3962400"/>
          <a:ext cx="5410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SERUM AMYLASE        BLOOD GLUCOSE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1295400" y="1447800"/>
          <a:ext cx="670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060"/>
                </a:solidFill>
                <a:latin typeface="Book Antiqua" pitchFamily="18" charset="0"/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848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Arsenic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- 20</a:t>
            </a:r>
            <a:r>
              <a:rPr lang="en-US" altLang="en-US" sz="2400" baseline="30000" dirty="0" smtClean="0">
                <a:solidFill>
                  <a:srgbClr val="002060"/>
                </a:solidFill>
                <a:latin typeface="Book Antiqua" pitchFamily="18" charset="0"/>
              </a:rPr>
              <a:t>th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most abundant element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Arsenic toxicity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- global health problem affecting millions of people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Arsenic Contamination in the world 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– US, Mexico, Chile, Bolivia, Argentina, Hungary, Romania, India, Bangladesh, Thailand, Vietnam, Taiwan, China Nepal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Asia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- Bangladesh, Taiwan and  India (West Bengal)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sz="2400" dirty="0" smtClean="0">
              <a:solidFill>
                <a:srgbClr val="000099"/>
              </a:solidFill>
              <a:latin typeface="Book Antiqua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altLang="en-US" sz="28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SERUM LIPASE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371600" y="1828800"/>
          <a:ext cx="6705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Arial" charset="0"/>
              </a:rPr>
              <a:t/>
            </a:r>
            <a:br>
              <a:rPr lang="en-US" sz="28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3100" b="1" dirty="0">
                <a:solidFill>
                  <a:srgbClr val="002060"/>
                </a:solidFill>
                <a:latin typeface="Book Antiqua" pitchFamily="18" charset="0"/>
              </a:rPr>
              <a:t>HISTOPATHOLOGICAL ANALYSIS</a:t>
            </a:r>
            <a:r>
              <a:rPr lang="en-US" sz="31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Arial" charset="0"/>
              </a:rPr>
            </a:br>
            <a:endParaRPr lang="en-US" sz="28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4267200" y="1371600"/>
            <a:ext cx="4648200" cy="2133600"/>
          </a:xfrm>
          <a:ln w="31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CONTROL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Book Antiqua" pitchFamily="18" charset="0"/>
              </a:rPr>
              <a:t>Normal  architecture of Pancreas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Book Antiqua" pitchFamily="18" charset="0"/>
              </a:rPr>
              <a:t>Normal Islet size &amp; cell population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Book Antiqua" pitchFamily="18" charset="0"/>
              </a:rPr>
              <a:t> Normal </a:t>
            </a:r>
            <a:r>
              <a:rPr lang="en-US" sz="1800" b="1" dirty="0" err="1" smtClean="0">
                <a:solidFill>
                  <a:srgbClr val="002060"/>
                </a:solidFill>
                <a:latin typeface="Book Antiqua" pitchFamily="18" charset="0"/>
              </a:rPr>
              <a:t>acinar</a:t>
            </a:r>
            <a:r>
              <a:rPr lang="en-US" sz="1800" b="1" dirty="0" smtClean="0">
                <a:solidFill>
                  <a:srgbClr val="002060"/>
                </a:solidFill>
                <a:latin typeface="Book Antiqua" pitchFamily="18" charset="0"/>
              </a:rPr>
              <a:t> tissue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Book Antiqua" pitchFamily="18" charset="0"/>
              </a:rPr>
              <a:t>Normal capillary number in Islet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400" dirty="0" smtClean="0">
              <a:solidFill>
                <a:srgbClr val="000099"/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400" dirty="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sz="quarter" idx="4294967295"/>
          </p:nvPr>
        </p:nvSpPr>
        <p:spPr>
          <a:xfrm>
            <a:off x="4267200" y="3886200"/>
            <a:ext cx="4648200" cy="25908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2000" b="1" smtClean="0">
                <a:solidFill>
                  <a:srgbClr val="002060"/>
                </a:solidFill>
                <a:latin typeface="Book Antiqua" pitchFamily="18" charset="0"/>
              </a:rPr>
              <a:t>ARSENIC TREATED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</a:rPr>
              <a:t>           (</a:t>
            </a: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Pathological changes 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Shrunken islets with vacuolization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Reduction in Islet cell number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Damaged acinar tissue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1800" b="1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Increased capillary number &amp; diameter</a:t>
            </a:r>
          </a:p>
          <a:p>
            <a:pPr eaLnBrk="1" hangingPunct="1">
              <a:buFontTx/>
              <a:buChar char="•"/>
            </a:pPr>
            <a:endParaRPr lang="en-US" altLang="en-US" sz="1400" b="1" smtClean="0">
              <a:solidFill>
                <a:srgbClr val="002060"/>
              </a:solidFill>
            </a:endParaRPr>
          </a:p>
          <a:p>
            <a:pPr eaLnBrk="1" hangingPunct="1"/>
            <a:endParaRPr lang="en-US" altLang="en-US" sz="1400" smtClean="0">
              <a:solidFill>
                <a:srgbClr val="002060"/>
              </a:solidFill>
            </a:endParaRPr>
          </a:p>
        </p:txBody>
      </p:sp>
      <p:pic>
        <p:nvPicPr>
          <p:cNvPr id="31749" name="Picture 8" descr="03"/>
          <p:cNvPicPr>
            <a:picLocks noChangeArrowheads="1"/>
          </p:cNvPicPr>
          <p:nvPr/>
        </p:nvPicPr>
        <p:blipFill>
          <a:blip r:embed="rId2">
            <a:lum bright="10000" contrast="4000"/>
          </a:blip>
          <a:srcRect/>
          <a:stretch>
            <a:fillRect/>
          </a:stretch>
        </p:blipFill>
        <p:spPr bwMode="auto">
          <a:xfrm>
            <a:off x="762000" y="1371600"/>
            <a:ext cx="274320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750" name="Picture 12" descr="06"/>
          <p:cNvPicPr>
            <a:picLocks noChangeArrowheads="1"/>
          </p:cNvPicPr>
          <p:nvPr/>
        </p:nvPicPr>
        <p:blipFill>
          <a:blip r:embed="rId3">
            <a:lum bright="10000" contrast="-10000"/>
          </a:blip>
          <a:srcRect/>
          <a:stretch>
            <a:fillRect/>
          </a:stretch>
        </p:blipFill>
        <p:spPr bwMode="auto">
          <a:xfrm>
            <a:off x="838200" y="4114800"/>
            <a:ext cx="26670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495800" cy="22098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altLang="en-US" sz="2400" b="1" dirty="0" smtClean="0">
                <a:solidFill>
                  <a:schemeClr val="accent1"/>
                </a:solidFill>
                <a:latin typeface="Book Antiqua" pitchFamily="18" charset="0"/>
              </a:rPr>
              <a:t>   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T.S</a:t>
            </a: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of pancreas of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+ 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As</a:t>
            </a:r>
            <a:r>
              <a:rPr lang="en-US" altLang="en-US" sz="2400" b="1" baseline="-25000" dirty="0" err="1" smtClean="0">
                <a:solidFill>
                  <a:srgbClr val="002060"/>
                </a:solidFill>
                <a:latin typeface="Book Antiqua" pitchFamily="18" charset="0"/>
              </a:rPr>
              <a:t>2</a:t>
            </a:r>
            <a:r>
              <a:rPr lang="en-US" altLang="en-US" sz="2400" b="1" dirty="0" err="1" smtClean="0">
                <a:solidFill>
                  <a:srgbClr val="002060"/>
                </a:solidFill>
                <a:latin typeface="Book Antiqua" pitchFamily="18" charset="0"/>
              </a:rPr>
              <a:t>O</a:t>
            </a:r>
            <a:r>
              <a:rPr lang="en-US" altLang="en-US" sz="2400" b="1" baseline="-25000" dirty="0" err="1" smtClean="0">
                <a:solidFill>
                  <a:srgbClr val="002060"/>
                </a:solidFill>
                <a:latin typeface="Book Antiqua" pitchFamily="18" charset="0"/>
              </a:rPr>
              <a:t>3</a:t>
            </a: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 treated mouse showing revival in the morphology and population of cells</a:t>
            </a:r>
            <a:endParaRPr lang="en-US" altLang="en-US" sz="2400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0" descr="10"/>
          <p:cNvPicPr>
            <a:picLocks noGrp="1" noChangeArrowheads="1"/>
          </p:cNvPicPr>
          <p:nvPr>
            <p:ph sz="half" idx="2"/>
          </p:nvPr>
        </p:nvPicPr>
        <p:blipFill>
          <a:blip r:embed="rId2">
            <a:lum/>
          </a:blip>
          <a:srcRect b="14654"/>
          <a:stretch>
            <a:fillRect/>
          </a:stretch>
        </p:blipFill>
        <p:spPr>
          <a:xfrm>
            <a:off x="4038600" y="3352800"/>
            <a:ext cx="3886200" cy="28194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accent1"/>
                </a:solidFill>
                <a:latin typeface="Book Antiqua" pitchFamily="18" charset="0"/>
              </a:rPr>
              <a:t>CONCLUSION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143000"/>
            <a:ext cx="80010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sz="2200" b="1" dirty="0" smtClean="0">
                <a:solidFill>
                  <a:srgbClr val="002060"/>
                </a:solidFill>
                <a:latin typeface="Book Antiqua" pitchFamily="18" charset="0"/>
              </a:rPr>
              <a:t>Arsenic trioxide treatment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b="1" dirty="0" smtClean="0">
                <a:solidFill>
                  <a:srgbClr val="002060"/>
                </a:solidFill>
                <a:latin typeface="Book Antiqua" pitchFamily="18" charset="0"/>
              </a:rPr>
              <a:t>                  - </a:t>
            </a: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Reduction in body and organ weights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- Declined levels of protein and  total </a:t>
            </a:r>
            <a:r>
              <a:rPr lang="en-US" altLang="en-US" sz="2200" dirty="0" err="1" smtClean="0">
                <a:solidFill>
                  <a:srgbClr val="002060"/>
                </a:solidFill>
                <a:latin typeface="Book Antiqua" pitchFamily="18" charset="0"/>
              </a:rPr>
              <a:t>sulfhydryl</a:t>
            </a:r>
            <a:endParaRPr lang="en-US" altLang="en-US" sz="22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  groups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- Elevated levels of serum amylase, serum lipase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  &amp; blood glucose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- Arsenic retention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sz="2200" b="1" dirty="0" smtClean="0">
                <a:solidFill>
                  <a:srgbClr val="002060"/>
                </a:solidFill>
                <a:latin typeface="Book Antiqua" pitchFamily="18" charset="0"/>
              </a:rPr>
              <a:t>Histological analysis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altLang="en-US" sz="2200" dirty="0" smtClean="0">
                <a:solidFill>
                  <a:srgbClr val="002060"/>
                </a:solidFill>
                <a:latin typeface="Book Antiqua" pitchFamily="18" charset="0"/>
              </a:rPr>
              <a:t>                  -  Destruction of the exocrine and endocrine tissue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en-US" altLang="en-US" sz="2200" b="1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altLang="en-US" b="1" dirty="0">
                <a:solidFill>
                  <a:srgbClr val="002060"/>
                </a:solidFill>
                <a:latin typeface="Book Antiqua" pitchFamily="18" charset="0"/>
              </a:rPr>
              <a:t>Administration of melatonin (</a:t>
            </a:r>
            <a:r>
              <a:rPr lang="en-US" altLang="en-US" b="1" dirty="0" err="1">
                <a:solidFill>
                  <a:srgbClr val="002060"/>
                </a:solidFill>
                <a:latin typeface="Book Antiqua" pitchFamily="18" charset="0"/>
              </a:rPr>
              <a:t>MLT</a:t>
            </a:r>
            <a:r>
              <a:rPr lang="en-US" altLang="en-US" b="1" dirty="0">
                <a:solidFill>
                  <a:srgbClr val="002060"/>
                </a:solidFill>
                <a:latin typeface="Book Antiqua" pitchFamily="18" charset="0"/>
              </a:rPr>
              <a:t>)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altLang="en-US" b="1" dirty="0">
                <a:solidFill>
                  <a:srgbClr val="002060"/>
                </a:solidFill>
                <a:latin typeface="Book Antiqua" pitchFamily="18" charset="0"/>
              </a:rPr>
              <a:t>            </a:t>
            </a:r>
            <a:r>
              <a:rPr lang="en-US" altLang="en-US" dirty="0">
                <a:solidFill>
                  <a:srgbClr val="002060"/>
                </a:solidFill>
                <a:latin typeface="Book Antiqua" pitchFamily="18" charset="0"/>
              </a:rPr>
              <a:t>Reversed the above toxic effects and improved the arsenic induced altered function in pancreas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0"/>
          <p:cNvSpPr>
            <a:spLocks noChangeArrowheads="1"/>
          </p:cNvSpPr>
          <p:nvPr/>
        </p:nvSpPr>
        <p:spPr bwMode="auto">
          <a:xfrm>
            <a:off x="2590800" y="1752600"/>
            <a:ext cx="3657600" cy="533400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000" b="1" i="1">
                <a:solidFill>
                  <a:schemeClr val="accent1"/>
                </a:solidFill>
                <a:latin typeface="Arial" charset="0"/>
              </a:rPr>
              <a:t>MELATONIN (MLT)</a:t>
            </a:r>
          </a:p>
          <a:p>
            <a:pPr algn="ctr"/>
            <a:endParaRPr lang="en-US" altLang="en-US" sz="2000" b="1" baseline="-25000">
              <a:solidFill>
                <a:srgbClr val="800080"/>
              </a:solidFill>
              <a:latin typeface="Arial" charset="0"/>
            </a:endParaRPr>
          </a:p>
          <a:p>
            <a:endParaRPr lang="en-US" altLang="en-US" sz="180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91794" y="2590006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81200" y="1981200"/>
            <a:ext cx="609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1981200"/>
            <a:ext cx="609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562894" y="2399506"/>
            <a:ext cx="838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39694" y="2399506"/>
            <a:ext cx="838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Rectangle 40"/>
          <p:cNvSpPr>
            <a:spLocks noChangeArrowheads="1"/>
          </p:cNvSpPr>
          <p:nvPr/>
        </p:nvSpPr>
        <p:spPr bwMode="auto">
          <a:xfrm>
            <a:off x="917575" y="2819400"/>
            <a:ext cx="2133600" cy="614363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quenches</a:t>
            </a:r>
          </a:p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superoxide radical</a:t>
            </a:r>
          </a:p>
          <a:p>
            <a:pPr algn="ctr"/>
            <a:endParaRPr lang="en-US" altLang="en-US" sz="1800"/>
          </a:p>
        </p:txBody>
      </p:sp>
      <p:sp>
        <p:nvSpPr>
          <p:cNvPr id="25609" name="Rectangle 40"/>
          <p:cNvSpPr>
            <a:spLocks noChangeArrowheads="1"/>
          </p:cNvSpPr>
          <p:nvPr/>
        </p:nvSpPr>
        <p:spPr bwMode="auto">
          <a:xfrm>
            <a:off x="3429000" y="2819400"/>
            <a:ext cx="2133600" cy="614363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Suppresses NO</a:t>
            </a:r>
          </a:p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formation</a:t>
            </a:r>
          </a:p>
        </p:txBody>
      </p:sp>
      <p:sp>
        <p:nvSpPr>
          <p:cNvPr id="25610" name="Rectangle 40"/>
          <p:cNvSpPr>
            <a:spLocks noChangeArrowheads="1"/>
          </p:cNvSpPr>
          <p:nvPr/>
        </p:nvSpPr>
        <p:spPr bwMode="auto">
          <a:xfrm>
            <a:off x="5867400" y="2819400"/>
            <a:ext cx="2362200" cy="628650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Attenuates</a:t>
            </a:r>
          </a:p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Accumulation of H</a:t>
            </a:r>
            <a:r>
              <a:rPr lang="en-US" altLang="en-US" sz="1600" b="1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O</a:t>
            </a:r>
            <a:r>
              <a:rPr lang="en-US" altLang="en-US" sz="1600" b="1" baseline="-25000">
                <a:solidFill>
                  <a:srgbClr val="000099"/>
                </a:solidFill>
                <a:latin typeface="Arial" charset="0"/>
              </a:rPr>
              <a:t>2</a:t>
            </a:r>
            <a:endParaRPr lang="en-US" altLang="en-US" sz="1800" baseline="-25000">
              <a:solidFill>
                <a:srgbClr val="000099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191794" y="3656806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Rectangle 40"/>
          <p:cNvSpPr>
            <a:spLocks noChangeArrowheads="1"/>
          </p:cNvSpPr>
          <p:nvPr/>
        </p:nvSpPr>
        <p:spPr bwMode="auto">
          <a:xfrm>
            <a:off x="3429000" y="3886200"/>
            <a:ext cx="2133600" cy="614363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Prevents ROS</a:t>
            </a:r>
          </a:p>
          <a:p>
            <a:pPr algn="ctr"/>
            <a:r>
              <a:rPr lang="en-US" altLang="en-US" sz="1600" b="1">
                <a:solidFill>
                  <a:schemeClr val="accent1"/>
                </a:solidFill>
                <a:latin typeface="Arial" charset="0"/>
              </a:rPr>
              <a:t>formation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5562600" y="3505200"/>
            <a:ext cx="61118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19400" y="3429000"/>
            <a:ext cx="6096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4191000" y="4724400"/>
            <a:ext cx="457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Rectangle 40"/>
          <p:cNvSpPr>
            <a:spLocks noChangeArrowheads="1"/>
          </p:cNvSpPr>
          <p:nvPr/>
        </p:nvSpPr>
        <p:spPr bwMode="auto">
          <a:xfrm>
            <a:off x="1501775" y="4953000"/>
            <a:ext cx="5867400" cy="381000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>
                <a:solidFill>
                  <a:srgbClr val="000099"/>
                </a:solidFill>
                <a:latin typeface="Arial" charset="0"/>
              </a:rPr>
              <a:t>Protective effects in activities of antioxidant system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4191794" y="5561806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8" name="Rectangle 40"/>
          <p:cNvSpPr>
            <a:spLocks noChangeArrowheads="1"/>
          </p:cNvSpPr>
          <p:nvPr/>
        </p:nvSpPr>
        <p:spPr bwMode="auto">
          <a:xfrm>
            <a:off x="3355975" y="5791200"/>
            <a:ext cx="2133600" cy="614363"/>
          </a:xfrm>
          <a:prstGeom prst="rect">
            <a:avLst/>
          </a:prstGeom>
          <a:solidFill>
            <a:srgbClr val="FF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800" b="1">
                <a:solidFill>
                  <a:schemeClr val="accent1"/>
                </a:solidFill>
                <a:latin typeface="Arial" charset="0"/>
              </a:rPr>
              <a:t>Oxidative </a:t>
            </a:r>
          </a:p>
          <a:p>
            <a:pPr algn="ctr"/>
            <a:r>
              <a:rPr lang="en-US" altLang="en-US" sz="1800" b="1">
                <a:solidFill>
                  <a:schemeClr val="accent1"/>
                </a:solidFill>
                <a:latin typeface="Arial" charset="0"/>
              </a:rPr>
              <a:t>Stress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4953001" y="6096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Rectangle 3"/>
          <p:cNvSpPr txBox="1">
            <a:spLocks noChangeArrowheads="1"/>
          </p:cNvSpPr>
          <p:nvPr/>
        </p:nvSpPr>
        <p:spPr bwMode="auto">
          <a:xfrm>
            <a:off x="381000" y="3048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altLang="en-US" sz="2400" b="1">
                <a:solidFill>
                  <a:srgbClr val="002060"/>
                </a:solidFill>
                <a:latin typeface="Book Antiqua" pitchFamily="18" charset="0"/>
              </a:rPr>
              <a:t>PROBABLE MECHANISM BY WHICH MELATONIN</a:t>
            </a:r>
          </a:p>
          <a:p>
            <a:pPr marL="342900" indent="-342900"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altLang="en-US" sz="2400" b="1">
                <a:solidFill>
                  <a:srgbClr val="002060"/>
                </a:solidFill>
                <a:latin typeface="Book Antiqua" pitchFamily="18" charset="0"/>
              </a:rPr>
              <a:t>PROTECTS AGAINST ARSENIC TOXICITY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1625" y="2209800"/>
            <a:ext cx="8686800" cy="23622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002060"/>
                </a:solidFill>
                <a:latin typeface="Book Antiqua" pitchFamily="18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2625" cy="1524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B91947"/>
                </a:solidFill>
                <a:latin typeface="Book Antiqua" pitchFamily="18" charset="0"/>
              </a:rPr>
              <a:t>ARSENIC CONTAMINATION  IN THE WORLD</a:t>
            </a:r>
            <a:endParaRPr lang="en-IN" altLang="en-US" sz="320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828800"/>
            <a:ext cx="7010400" cy="35814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609600"/>
            <a:ext cx="8534400" cy="5562600"/>
          </a:xfrm>
        </p:spPr>
        <p:txBody>
          <a:bodyPr/>
          <a:lstStyle/>
          <a:p>
            <a:pPr marL="512763" lvl="1" indent="-398463" algn="just" eaLnBrk="1" hangingPunct="1">
              <a:lnSpc>
                <a:spcPct val="150000"/>
              </a:lnSpc>
              <a:buClr>
                <a:srgbClr val="B89900"/>
              </a:buClr>
              <a:buFont typeface="Arial" charset="0"/>
              <a:buNone/>
            </a:pPr>
            <a:endParaRPr lang="en-US" altLang="en-US" sz="16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B89900"/>
              </a:buClr>
              <a:buFont typeface="Arial" charset="0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CONTAMINATION  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Natural geological sources  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Mining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Industrial processes</a:t>
            </a:r>
          </a:p>
          <a:p>
            <a:pPr marL="512763" lvl="1" indent="-398463" algn="just" eaLnBrk="1" hangingPunct="1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Commercial products</a:t>
            </a:r>
          </a:p>
          <a:p>
            <a:pPr marL="512763" lvl="1" indent="-398463" algn="just" eaLnBrk="1" hangingPunct="1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charset="0"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    Pesticides, Herbicides, Fungicides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Food - Seafood &amp; Fish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B89900"/>
              </a:buClr>
              <a:buNone/>
            </a:pPr>
            <a:endParaRPr lang="en-US" altLang="en-US" sz="2400" b="1" dirty="0" smtClean="0">
              <a:solidFill>
                <a:srgbClr val="00009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990600"/>
            <a:ext cx="7924800" cy="4876800"/>
          </a:xfrm>
        </p:spPr>
        <p:txBody>
          <a:bodyPr/>
          <a:lstStyle/>
          <a:p>
            <a:pPr marL="512763" lvl="1" indent="-398463" algn="just" eaLnBrk="1" hangingPunct="1">
              <a:lnSpc>
                <a:spcPct val="145000"/>
              </a:lnSpc>
              <a:buFont typeface="Wingdings" pitchFamily="2" charset="2"/>
              <a:buChar char="Ø"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Absorption</a:t>
            </a:r>
            <a:r>
              <a:rPr lang="en-US" altLang="en-US" sz="24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- predominantly from ingestion from the small intestine, though minimal absorption occurs from skin contact and inhalation</a:t>
            </a:r>
          </a:p>
          <a:p>
            <a:pPr marL="114300" lvl="1" indent="0" algn="just" eaLnBrk="1" hangingPunct="1">
              <a:lnSpc>
                <a:spcPct val="145000"/>
              </a:lnSpc>
              <a:buFont typeface="Arial" charset="0"/>
              <a:buNone/>
              <a:defRPr/>
            </a:pPr>
            <a:endParaRPr lang="en-US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512763" lvl="1" indent="-398463" algn="just" eaLnBrk="1" hangingPunct="1">
              <a:lnSpc>
                <a:spcPct val="145000"/>
              </a:lnSpc>
              <a:buFont typeface="Wingdings" pitchFamily="2" charset="2"/>
              <a:buChar char="Ø"/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Absorbed arsenic accumulates in the liver, pancreas, kidney, heart, and lungs and deposited in the keratin rich tissues: nails, hair, and skin.</a:t>
            </a:r>
          </a:p>
          <a:p>
            <a:pPr marL="512763" lvl="1" indent="-398463" algn="just" eaLnBrk="1" hangingPunct="1">
              <a:lnSpc>
                <a:spcPct val="150000"/>
              </a:lnSpc>
              <a:buClr>
                <a:srgbClr val="B89900"/>
              </a:buClr>
              <a:buFont typeface="Wingdings" pitchFamily="2" charset="2"/>
              <a:buNone/>
              <a:defRPr/>
            </a:pPr>
            <a:endParaRPr lang="en-US" altLang="en-US" sz="2400" b="1" dirty="0" smtClean="0">
              <a:solidFill>
                <a:srgbClr val="00009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762000"/>
            <a:ext cx="7772400" cy="4800600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rmAutofit/>
          </a:bodyPr>
          <a:lstStyle/>
          <a:p>
            <a:pPr marL="609600" indent="-60960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Book Antiqua" pitchFamily="18" charset="0"/>
                <a:ea typeface="+mj-ea"/>
                <a:cs typeface="+mj-cs"/>
              </a:rPr>
              <a:t>EFFECTS</a:t>
            </a:r>
          </a:p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rgbClr val="FF5805"/>
              </a:solidFill>
              <a:latin typeface="Book Antiqua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Book Antiqua" pitchFamily="18" charset="0"/>
              </a:rPr>
              <a:t>    </a:t>
            </a: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Gastrointestinal	       	Renal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   Dermal                           	</a:t>
            </a:r>
            <a:r>
              <a:rPr lang="en-US" sz="2800" dirty="0" err="1" smtClean="0">
                <a:solidFill>
                  <a:srgbClr val="002060"/>
                </a:solidFill>
                <a:latin typeface="Book Antiqua" pitchFamily="18" charset="0"/>
              </a:rPr>
              <a:t>Haematological</a:t>
            </a:r>
            <a:endParaRPr lang="en-US" sz="28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   Developmental             	Musculoskeletal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   Reproductive                	Endocrine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   Respiratory                   	Neurological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latin typeface="Book Antiqua" pitchFamily="18" charset="0"/>
              </a:rPr>
              <a:t>    Cardiovascular             	Hepatic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  <a:t/>
            </a:r>
            <a:b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</a:br>
            <a: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  <a:t/>
            </a:r>
            <a:b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</a:br>
            <a: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  <a:t>HALLMARK SIGNS OF </a:t>
            </a:r>
            <a:b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</a:br>
            <a: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  <a:t>ARSENIC TOXICITY</a:t>
            </a:r>
            <a:br>
              <a:rPr lang="en-US" altLang="en-US" sz="2800" b="1" smtClean="0">
                <a:solidFill>
                  <a:srgbClr val="B91947"/>
                </a:solidFill>
                <a:latin typeface="Book Antiqua" pitchFamily="18" charset="0"/>
              </a:rPr>
            </a:br>
            <a:r>
              <a:rPr lang="en-US" altLang="en-US" sz="1400" b="1" smtClean="0">
                <a:solidFill>
                  <a:srgbClr val="B91947"/>
                </a:solidFill>
                <a:latin typeface="Book Antiqua" pitchFamily="18" charset="0"/>
              </a:rPr>
              <a:t>skin lesions on palm , blackfoot disease</a:t>
            </a:r>
            <a:r>
              <a:rPr lang="en-US" altLang="en-US" b="1" smtClean="0">
                <a:solidFill>
                  <a:srgbClr val="B91947"/>
                </a:solidFill>
                <a:latin typeface="Book Antiqua" pitchFamily="18" charset="0"/>
              </a:rPr>
              <a:t/>
            </a:r>
            <a:br>
              <a:rPr lang="en-US" altLang="en-US" b="1" smtClean="0">
                <a:solidFill>
                  <a:srgbClr val="B91947"/>
                </a:solidFill>
                <a:latin typeface="Book Antiqua" pitchFamily="18" charset="0"/>
              </a:rPr>
            </a:br>
            <a:endParaRPr lang="en-US" altLang="en-US" b="1" smtClean="0">
              <a:solidFill>
                <a:srgbClr val="B91947"/>
              </a:solidFill>
              <a:latin typeface="Book Antiqua" pitchFamily="18" charset="0"/>
            </a:endParaRPr>
          </a:p>
        </p:txBody>
      </p:sp>
      <p:pic>
        <p:nvPicPr>
          <p:cNvPr id="9219" name="Picture 3" descr="C:\Documents and Settings\Darshan\Desktop\han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3627438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0" name="Picture 6" descr="C:\Documents and Settings\Darshan\Desktop\loadBinary.asp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057400"/>
            <a:ext cx="3475038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2060"/>
                </a:solidFill>
                <a:latin typeface="Book Antiqua" pitchFamily="18" charset="0"/>
              </a:rPr>
              <a:t>ARSENIC TOXICITY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906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u="sng" dirty="0" smtClean="0">
              <a:solidFill>
                <a:srgbClr val="FFFF99"/>
              </a:solidFill>
              <a:latin typeface="Book Antiqua" pitchFamily="18" charset="0"/>
            </a:endParaRP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Formation of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ROS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/RNS, 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Alter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sulfhydryl</a:t>
            </a: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homeostasis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Lipid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peroxidation</a:t>
            </a:r>
            <a:endParaRPr lang="en-US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Conformational changes to </a:t>
            </a:r>
            <a:r>
              <a:rPr lang="en-US" alt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biomolecules</a:t>
            </a:r>
            <a:endParaRPr lang="en-US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DNA damage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Depletion of glutathione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Carcinogenicity of  Lung,  Skin,  Kidney,</a:t>
            </a:r>
          </a:p>
          <a:p>
            <a:pPr algn="just" eaLnBrk="1" hangingPunct="1">
              <a:buFont typeface="Arial" charset="0"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Book Antiqua" pitchFamily="18" charset="0"/>
              </a:rPr>
              <a:t>      Liver,  Bladder,  GI tract</a:t>
            </a:r>
          </a:p>
          <a:p>
            <a:pPr eaLnBrk="1" hangingPunct="1">
              <a:lnSpc>
                <a:spcPct val="135000"/>
              </a:lnSpc>
              <a:buFont typeface="Wingdings" pitchFamily="2" charset="2"/>
              <a:buChar char="Ø"/>
            </a:pPr>
            <a:endParaRPr lang="en-US" altLang="en-US" sz="24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  <a:latin typeface="Book Antiqua" pitchFamily="18" charset="0"/>
              </a:rPr>
              <a:t>Antioxidants used to </a:t>
            </a:r>
            <a:r>
              <a:rPr lang="en-US" sz="3600" dirty="0" err="1" smtClean="0">
                <a:solidFill>
                  <a:srgbClr val="002060"/>
                </a:solidFill>
                <a:latin typeface="Book Antiqua" pitchFamily="18" charset="0"/>
              </a:rPr>
              <a:t>combact</a:t>
            </a:r>
            <a:r>
              <a:rPr lang="en-US" sz="3600" dirty="0" smtClean="0">
                <a:solidFill>
                  <a:srgbClr val="002060"/>
                </a:solidFill>
                <a:latin typeface="Book Antiqua" pitchFamily="18" charset="0"/>
              </a:rPr>
              <a:t> Arsenic toxicity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Vitamins A, C, D &amp; E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Calcium Supplementation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Protein Supplementation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Combination of Vitamins and Calcium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Selenium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Antioxidants like SOD,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GSH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Catalase</a:t>
            </a: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Amino acids (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Methionine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Cystine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&amp;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Cysteine</a:t>
            </a: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Plant Extracts (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Curcumin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&amp;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Kalmegh-Andrographis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Book Antiqua" pitchFamily="18" charset="0"/>
              </a:rPr>
              <a:t>paniculata</a:t>
            </a: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itchFamily="18" charset="0"/>
              </a:rPr>
              <a:t>Antioxidant Used in this study - Melatonin</a:t>
            </a:r>
            <a:endParaRPr lang="en-US" sz="28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673</Words>
  <Application>Microsoft Office PowerPoint</Application>
  <PresentationFormat>On-screen Show (4:3)</PresentationFormat>
  <Paragraphs>174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INFLUENCE OF MELATONIN ON ARSENIC MEDIATED PANCREATIC DAMAGE IN SWISS ALBINO MICE</vt:lpstr>
      <vt:lpstr>INTRODUCTION</vt:lpstr>
      <vt:lpstr>ARSENIC CONTAMINATION  IN THE WORLD</vt:lpstr>
      <vt:lpstr>Slide 4</vt:lpstr>
      <vt:lpstr>Slide 5</vt:lpstr>
      <vt:lpstr>Slide 6</vt:lpstr>
      <vt:lpstr>  HALLMARK SIGNS OF  ARSENIC TOXICITY skin lesions on palm , blackfoot disease </vt:lpstr>
      <vt:lpstr>ARSENIC TOXICITY</vt:lpstr>
      <vt:lpstr>Antioxidants used to combact Arsenic toxicity</vt:lpstr>
      <vt:lpstr>MELATONIN (5-methoxy-N-acetyl tryptamine)</vt:lpstr>
      <vt:lpstr>MELATONIN (MLT)</vt:lpstr>
      <vt:lpstr>MELATONIN (MLT)</vt:lpstr>
      <vt:lpstr>OBJECTIVES : IN VIVO STUDIES</vt:lpstr>
      <vt:lpstr>EXPERIMENTAL PROTOCOL</vt:lpstr>
      <vt:lpstr>PARAMETERS STUDIED</vt:lpstr>
      <vt:lpstr>General Mechanism of Arsenic Induced Toxicity</vt:lpstr>
      <vt:lpstr> GRAVIMETRIC  </vt:lpstr>
      <vt:lpstr>PROTEIN &amp; TOTAL -SH</vt:lpstr>
      <vt:lpstr>SERUM AMYLASE        BLOOD GLUCOSE</vt:lpstr>
      <vt:lpstr>SERUM LIPASE</vt:lpstr>
      <vt:lpstr> HISTOPATHOLOGICAL ANALYSIS  </vt:lpstr>
      <vt:lpstr>Slide 22</vt:lpstr>
      <vt:lpstr>CONCLUSION </vt:lpstr>
      <vt:lpstr>Slide 24</vt:lpstr>
      <vt:lpstr>Slide 25</vt:lpstr>
      <vt:lpstr>Thank you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PANCREATITIS INDUCED BY ARSENIC IN ANIMAL MODEL AND ITS RELEVANCE</dc:title>
  <dc:creator>User</dc:creator>
  <cp:lastModifiedBy>Mitul</cp:lastModifiedBy>
  <cp:revision>478</cp:revision>
  <dcterms:created xsi:type="dcterms:W3CDTF">2008-03-14T06:55:12Z</dcterms:created>
  <dcterms:modified xsi:type="dcterms:W3CDTF">2014-10-18T05:40:43Z</dcterms:modified>
</cp:coreProperties>
</file>