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59" r:id="rId5"/>
    <p:sldId id="260" r:id="rId6"/>
    <p:sldId id="263" r:id="rId7"/>
    <p:sldId id="262" r:id="rId8"/>
    <p:sldId id="261" r:id="rId9"/>
    <p:sldId id="264" r:id="rId10"/>
    <p:sldId id="265" r:id="rId11"/>
    <p:sldId id="270" r:id="rId12"/>
    <p:sldId id="266" r:id="rId13"/>
    <p:sldId id="267" r:id="rId14"/>
    <p:sldId id="268" r:id="rId15"/>
    <p:sldId id="269" r:id="rId16"/>
    <p:sldId id="271" r:id="rId17"/>
    <p:sldId id="274" r:id="rId18"/>
    <p:sldId id="273" r:id="rId19"/>
    <p:sldId id="275" r:id="rId20"/>
    <p:sldId id="276" r:id="rId21"/>
    <p:sldId id="277" r:id="rId22"/>
    <p:sldId id="278" r:id="rId23"/>
    <p:sldId id="279" r:id="rId24"/>
    <p:sldId id="283" r:id="rId25"/>
    <p:sldId id="280" r:id="rId26"/>
    <p:sldId id="281" r:id="rId27"/>
    <p:sldId id="285"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9462" autoAdjust="0"/>
  </p:normalViewPr>
  <p:slideViewPr>
    <p:cSldViewPr>
      <p:cViewPr>
        <p:scale>
          <a:sx n="70" d="100"/>
          <a:sy n="70" d="100"/>
        </p:scale>
        <p:origin x="-139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9B981-05FA-4F30-9712-337CCAC56ECF}" type="datetimeFigureOut">
              <a:rPr lang="en-US" smtClean="0"/>
              <a:pPr/>
              <a:t>10/17/2014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656105-9CF9-4E72-B6CD-68FE5DA188C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B981-05FA-4F30-9712-337CCAC56ECF}" type="datetimeFigureOut">
              <a:rPr lang="en-US" smtClean="0"/>
              <a:pPr/>
              <a:t>10/17/2014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56105-9CF9-4E72-B6CD-68FE5DA188C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786322"/>
            <a:ext cx="6400800" cy="1690678"/>
          </a:xfrm>
        </p:spPr>
        <p:txBody>
          <a:bodyPr>
            <a:noAutofit/>
          </a:bodyPr>
          <a:lstStyle/>
          <a:p>
            <a:r>
              <a:rPr lang="en-US" sz="2400" b="1" dirty="0" smtClean="0">
                <a:solidFill>
                  <a:schemeClr val="accent6">
                    <a:lumMod val="50000"/>
                  </a:schemeClr>
                </a:solidFill>
                <a:latin typeface="Arial Black" pitchFamily="34" charset="0"/>
                <a:cs typeface="Arial" pitchFamily="34" charset="0"/>
              </a:rPr>
              <a:t>Prof. Dilip Mukherjee</a:t>
            </a:r>
          </a:p>
          <a:p>
            <a:r>
              <a:rPr lang="en-US" sz="1600" b="1" dirty="0" smtClean="0">
                <a:solidFill>
                  <a:schemeClr val="tx1"/>
                </a:solidFill>
                <a:latin typeface="Arial" pitchFamily="34" charset="0"/>
                <a:cs typeface="Arial" pitchFamily="34" charset="0"/>
              </a:rPr>
              <a:t>Endocrinology laboratory</a:t>
            </a:r>
          </a:p>
          <a:p>
            <a:r>
              <a:rPr lang="en-US" sz="1600" b="1" dirty="0" smtClean="0">
                <a:solidFill>
                  <a:schemeClr val="tx1"/>
                </a:solidFill>
                <a:latin typeface="Arial" pitchFamily="34" charset="0"/>
                <a:cs typeface="Arial" pitchFamily="34" charset="0"/>
              </a:rPr>
              <a:t>Department of Zoology</a:t>
            </a:r>
          </a:p>
          <a:p>
            <a:r>
              <a:rPr lang="en-US" sz="1600" b="1" dirty="0" err="1" smtClean="0">
                <a:solidFill>
                  <a:schemeClr val="tx1"/>
                </a:solidFill>
                <a:latin typeface="Arial" pitchFamily="34" charset="0"/>
                <a:cs typeface="Arial" pitchFamily="34" charset="0"/>
              </a:rPr>
              <a:t>Kalyani</a:t>
            </a:r>
            <a:r>
              <a:rPr lang="en-US" sz="1600" b="1" dirty="0" smtClean="0">
                <a:solidFill>
                  <a:schemeClr val="tx1"/>
                </a:solidFill>
                <a:latin typeface="Arial" pitchFamily="34" charset="0"/>
                <a:cs typeface="Arial" pitchFamily="34" charset="0"/>
              </a:rPr>
              <a:t> University</a:t>
            </a:r>
          </a:p>
          <a:p>
            <a:r>
              <a:rPr lang="en-US" sz="1600" b="1" dirty="0" err="1" smtClean="0">
                <a:solidFill>
                  <a:schemeClr val="tx1"/>
                </a:solidFill>
                <a:latin typeface="Arial" pitchFamily="34" charset="0"/>
                <a:cs typeface="Arial" pitchFamily="34" charset="0"/>
              </a:rPr>
              <a:t>Kalyani</a:t>
            </a:r>
            <a:r>
              <a:rPr lang="en-US" sz="1600" b="1" dirty="0" smtClean="0">
                <a:solidFill>
                  <a:schemeClr val="tx1"/>
                </a:solidFill>
                <a:latin typeface="Arial" pitchFamily="34" charset="0"/>
                <a:cs typeface="Arial" pitchFamily="34" charset="0"/>
              </a:rPr>
              <a:t>, West Bengal</a:t>
            </a:r>
          </a:p>
          <a:p>
            <a:r>
              <a:rPr lang="en-US" sz="1600" b="1" dirty="0" smtClean="0">
                <a:solidFill>
                  <a:schemeClr val="tx1"/>
                </a:solidFill>
                <a:latin typeface="Arial" pitchFamily="34" charset="0"/>
                <a:cs typeface="Arial" pitchFamily="34" charset="0"/>
              </a:rPr>
              <a:t>India</a:t>
            </a:r>
            <a:endParaRPr lang="en-US" sz="1600" b="1" dirty="0">
              <a:solidFill>
                <a:schemeClr val="tx1"/>
              </a:solidFill>
              <a:latin typeface="Arial" pitchFamily="34" charset="0"/>
              <a:cs typeface="Arial" pitchFamily="34" charset="0"/>
            </a:endParaRPr>
          </a:p>
        </p:txBody>
      </p:sp>
      <p:sp>
        <p:nvSpPr>
          <p:cNvPr id="18433" name="Rectangle 1"/>
          <p:cNvSpPr>
            <a:spLocks noChangeArrowheads="1"/>
          </p:cNvSpPr>
          <p:nvPr/>
        </p:nvSpPr>
        <p:spPr bwMode="auto">
          <a:xfrm>
            <a:off x="357158" y="1132818"/>
            <a:ext cx="835824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IN" sz="2400" b="1" dirty="0" smtClean="0">
                <a:solidFill>
                  <a:srgbClr val="002060"/>
                </a:solidFill>
                <a:latin typeface="Arial Black" pitchFamily="34" charset="0"/>
              </a:rPr>
              <a:t>Epidermal growth factor (EGF) promotes ovarian </a:t>
            </a:r>
            <a:r>
              <a:rPr lang="en-IN" sz="2400" b="1" dirty="0" err="1" smtClean="0">
                <a:solidFill>
                  <a:srgbClr val="002060"/>
                </a:solidFill>
                <a:latin typeface="Arial Black" pitchFamily="34" charset="0"/>
              </a:rPr>
              <a:t>steroidogenesis</a:t>
            </a:r>
            <a:r>
              <a:rPr lang="en-IN" sz="2400" b="1" dirty="0" smtClean="0">
                <a:solidFill>
                  <a:srgbClr val="002060"/>
                </a:solidFill>
                <a:latin typeface="Arial Black" pitchFamily="34" charset="0"/>
              </a:rPr>
              <a:t> and epidermal growth factor receptor (EGFR) </a:t>
            </a:r>
            <a:r>
              <a:rPr lang="en-IN" sz="2400" b="1" dirty="0" err="1" smtClean="0">
                <a:solidFill>
                  <a:srgbClr val="002060"/>
                </a:solidFill>
                <a:latin typeface="Arial Black" pitchFamily="34" charset="0"/>
              </a:rPr>
              <a:t>signaling</a:t>
            </a:r>
            <a:r>
              <a:rPr lang="en-IN" sz="2400" b="1" dirty="0" smtClean="0">
                <a:solidFill>
                  <a:srgbClr val="002060"/>
                </a:solidFill>
                <a:latin typeface="Arial Black" pitchFamily="34" charset="0"/>
              </a:rPr>
              <a:t> is required for </a:t>
            </a:r>
            <a:r>
              <a:rPr lang="en-IN" sz="2400" b="1" dirty="0" err="1" smtClean="0">
                <a:solidFill>
                  <a:srgbClr val="002060"/>
                </a:solidFill>
                <a:latin typeface="Arial Black" pitchFamily="34" charset="0"/>
              </a:rPr>
              <a:t>gonadotropin</a:t>
            </a:r>
            <a:r>
              <a:rPr lang="en-IN" sz="2400" b="1" dirty="0" smtClean="0">
                <a:solidFill>
                  <a:srgbClr val="002060"/>
                </a:solidFill>
                <a:latin typeface="Arial Black" pitchFamily="34" charset="0"/>
              </a:rPr>
              <a:t>-induced steroid production in common carp </a:t>
            </a:r>
            <a:r>
              <a:rPr lang="en-IN" sz="2400" b="1" i="1" dirty="0" err="1" smtClean="0">
                <a:solidFill>
                  <a:srgbClr val="002060"/>
                </a:solidFill>
                <a:latin typeface="Arial Black" pitchFamily="34" charset="0"/>
              </a:rPr>
              <a:t>Cyprinus</a:t>
            </a:r>
            <a:r>
              <a:rPr lang="en-IN" sz="2400" b="1" i="1" dirty="0" smtClean="0">
                <a:solidFill>
                  <a:srgbClr val="002060"/>
                </a:solidFill>
                <a:latin typeface="Arial Black" pitchFamily="34" charset="0"/>
              </a:rPr>
              <a:t> </a:t>
            </a:r>
            <a:r>
              <a:rPr lang="en-IN" sz="2400" b="1" i="1" dirty="0" err="1" smtClean="0">
                <a:solidFill>
                  <a:srgbClr val="002060"/>
                </a:solidFill>
                <a:latin typeface="Arial Black" pitchFamily="34" charset="0"/>
              </a:rPr>
              <a:t>carpio</a:t>
            </a:r>
            <a:endParaRPr kumimoji="0" lang="en-US" sz="3600" b="0" i="0" u="none" strike="noStrike" cap="none" normalizeH="0" baseline="0" dirty="0" smtClean="0">
              <a:ln>
                <a:noFill/>
              </a:ln>
              <a:solidFill>
                <a:srgbClr val="002060"/>
              </a:solidFill>
              <a:effectLst/>
              <a:latin typeface="Arial Black" pitchFamily="34" charset="0"/>
              <a:cs typeface="Arial" pitchFamily="34" charset="0"/>
            </a:endParaRPr>
          </a:p>
        </p:txBody>
      </p:sp>
      <p:pic>
        <p:nvPicPr>
          <p:cNvPr id="23554" name="Picture 2" descr="http://www.sarkarinaukri24.com/wp-content/uploads/2014/03/University-of-Kalyani-Logo.jpg"/>
          <p:cNvPicPr>
            <a:picLocks noChangeAspect="1" noChangeArrowheads="1"/>
          </p:cNvPicPr>
          <p:nvPr/>
        </p:nvPicPr>
        <p:blipFill>
          <a:blip r:embed="rId2">
            <a:grayscl/>
          </a:blip>
          <a:srcRect/>
          <a:stretch>
            <a:fillRect/>
          </a:stretch>
        </p:blipFill>
        <p:spPr bwMode="auto">
          <a:xfrm>
            <a:off x="3786182" y="3214686"/>
            <a:ext cx="1343025" cy="1409700"/>
          </a:xfrm>
          <a:prstGeom prst="rect">
            <a:avLst/>
          </a:prstGeom>
          <a:noFill/>
        </p:spPr>
      </p:pic>
      <p:pic>
        <p:nvPicPr>
          <p:cNvPr id="5122" name="Picture 2"/>
          <p:cNvPicPr>
            <a:picLocks noChangeAspect="1" noChangeArrowheads="1"/>
          </p:cNvPicPr>
          <p:nvPr/>
        </p:nvPicPr>
        <p:blipFill>
          <a:blip r:embed="rId3"/>
          <a:srcRect/>
          <a:stretch>
            <a:fillRect/>
          </a:stretch>
        </p:blipFill>
        <p:spPr bwMode="auto">
          <a:xfrm>
            <a:off x="285721" y="142852"/>
            <a:ext cx="3571900" cy="857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X\Untitled-2.jpg"/>
          <p:cNvPicPr>
            <a:picLocks noChangeAspect="1" noChangeArrowheads="1"/>
          </p:cNvPicPr>
          <p:nvPr/>
        </p:nvPicPr>
        <p:blipFill>
          <a:blip r:embed="rId2" cstate="print"/>
          <a:srcRect/>
          <a:stretch>
            <a:fillRect/>
          </a:stretch>
        </p:blipFill>
        <p:spPr bwMode="auto">
          <a:xfrm>
            <a:off x="4786314" y="3643314"/>
            <a:ext cx="3698597" cy="2791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F:\X\Untitled-1.jpg"/>
          <p:cNvPicPr>
            <a:picLocks noChangeAspect="1" noChangeArrowheads="1"/>
          </p:cNvPicPr>
          <p:nvPr/>
        </p:nvPicPr>
        <p:blipFill>
          <a:blip r:embed="rId3" cstate="print"/>
          <a:srcRect/>
          <a:stretch>
            <a:fillRect/>
          </a:stretch>
        </p:blipFill>
        <p:spPr bwMode="auto">
          <a:xfrm>
            <a:off x="571472" y="1214422"/>
            <a:ext cx="3786214" cy="270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57158" y="214290"/>
            <a:ext cx="8215370" cy="707886"/>
          </a:xfrm>
          <a:prstGeom prst="rect">
            <a:avLst/>
          </a:prstGeom>
          <a:noFill/>
        </p:spPr>
        <p:txBody>
          <a:bodyPr wrap="square" rtlCol="0">
            <a:spAutoFit/>
          </a:bodyPr>
          <a:lstStyle/>
          <a:p>
            <a:pPr algn="ctr"/>
            <a:r>
              <a:rPr lang="en-US" sz="2000" b="1" dirty="0" smtClean="0">
                <a:solidFill>
                  <a:schemeClr val="accent6">
                    <a:lumMod val="50000"/>
                  </a:schemeClr>
                </a:solidFill>
                <a:latin typeface="Arial" pitchFamily="34" charset="0"/>
                <a:cs typeface="Arial" pitchFamily="34" charset="0"/>
              </a:rPr>
              <a:t>Effect of EGF and HCG on Testosterone (T) and 17</a:t>
            </a:r>
            <a:r>
              <a:rPr lang="el-GR" sz="2000" b="1" dirty="0" smtClean="0">
                <a:solidFill>
                  <a:schemeClr val="accent6">
                    <a:lumMod val="50000"/>
                  </a:schemeClr>
                </a:solidFill>
                <a:latin typeface="Arial" pitchFamily="34" charset="0"/>
                <a:cs typeface="Arial" pitchFamily="34" charset="0"/>
              </a:rPr>
              <a:t>β</a:t>
            </a:r>
            <a:r>
              <a:rPr lang="en-US" sz="2000" b="1" dirty="0" smtClean="0">
                <a:solidFill>
                  <a:schemeClr val="accent6">
                    <a:lumMod val="50000"/>
                  </a:schemeClr>
                </a:solidFill>
                <a:latin typeface="Arial" pitchFamily="34" charset="0"/>
                <a:cs typeface="Arial" pitchFamily="34" charset="0"/>
              </a:rPr>
              <a:t>-</a:t>
            </a:r>
            <a:r>
              <a:rPr lang="en-US" sz="2000" b="1" dirty="0" err="1" smtClean="0">
                <a:solidFill>
                  <a:schemeClr val="accent6">
                    <a:lumMod val="50000"/>
                  </a:schemeClr>
                </a:solidFill>
                <a:latin typeface="Arial" pitchFamily="34" charset="0"/>
                <a:cs typeface="Arial" pitchFamily="34" charset="0"/>
              </a:rPr>
              <a:t>estradiol</a:t>
            </a:r>
            <a:r>
              <a:rPr lang="en-US" sz="2000" b="1" dirty="0" smtClean="0">
                <a:solidFill>
                  <a:schemeClr val="accent6">
                    <a:lumMod val="50000"/>
                  </a:schemeClr>
                </a:solidFill>
                <a:latin typeface="Arial" pitchFamily="34" charset="0"/>
                <a:cs typeface="Arial" pitchFamily="34" charset="0"/>
              </a:rPr>
              <a:t> (E2) production in carp ovarian follicles </a:t>
            </a:r>
            <a:endParaRPr lang="en-IN"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X\Untitled-3.jpg"/>
          <p:cNvPicPr>
            <a:picLocks noChangeAspect="1" noChangeArrowheads="1"/>
          </p:cNvPicPr>
          <p:nvPr/>
        </p:nvPicPr>
        <p:blipFill>
          <a:blip r:embed="rId2" cstate="print"/>
          <a:srcRect/>
          <a:stretch>
            <a:fillRect/>
          </a:stretch>
        </p:blipFill>
        <p:spPr bwMode="auto">
          <a:xfrm>
            <a:off x="4714876" y="2857496"/>
            <a:ext cx="4101069"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F:\X\Untitled-4.jpg"/>
          <p:cNvPicPr>
            <a:picLocks noChangeAspect="1" noChangeArrowheads="1"/>
          </p:cNvPicPr>
          <p:nvPr/>
        </p:nvPicPr>
        <p:blipFill>
          <a:blip r:embed="rId3" cstate="print"/>
          <a:srcRect/>
          <a:stretch>
            <a:fillRect/>
          </a:stretch>
        </p:blipFill>
        <p:spPr bwMode="auto">
          <a:xfrm>
            <a:off x="214282" y="1142984"/>
            <a:ext cx="4296843"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85720" y="214290"/>
            <a:ext cx="8643998" cy="707886"/>
          </a:xfrm>
          <a:prstGeom prst="rect">
            <a:avLst/>
          </a:prstGeom>
          <a:noFill/>
        </p:spPr>
        <p:txBody>
          <a:bodyPr wrap="square" rtlCol="0">
            <a:spAutoFit/>
          </a:bodyPr>
          <a:lstStyle/>
          <a:p>
            <a:pPr algn="ctr"/>
            <a:r>
              <a:rPr lang="en-US" sz="2000" b="1" dirty="0" smtClean="0">
                <a:solidFill>
                  <a:schemeClr val="accent6">
                    <a:lumMod val="50000"/>
                  </a:schemeClr>
                </a:solidFill>
                <a:latin typeface="Arial" pitchFamily="34" charset="0"/>
                <a:cs typeface="Arial" pitchFamily="34" charset="0"/>
              </a:rPr>
              <a:t>Dose response effect of EGF on basal (hollow bar) and HCG-stimulated (solid bar) in vitro release of steroids</a:t>
            </a:r>
            <a:endParaRPr lang="en-IN" sz="2000" b="1" dirty="0">
              <a:solidFill>
                <a:schemeClr val="accent6">
                  <a:lumMod val="50000"/>
                </a:schemeClr>
              </a:solidFill>
              <a:latin typeface="Arial" pitchFamily="34" charset="0"/>
              <a:cs typeface="Arial" pitchFamily="34" charset="0"/>
            </a:endParaRPr>
          </a:p>
        </p:txBody>
      </p:sp>
      <p:sp>
        <p:nvSpPr>
          <p:cNvPr id="8" name="TextBox 7"/>
          <p:cNvSpPr txBox="1"/>
          <p:nvPr/>
        </p:nvSpPr>
        <p:spPr>
          <a:xfrm>
            <a:off x="2214546" y="1214422"/>
            <a:ext cx="1000132" cy="461665"/>
          </a:xfrm>
          <a:prstGeom prst="rect">
            <a:avLst/>
          </a:prstGeom>
          <a:noFill/>
        </p:spPr>
        <p:txBody>
          <a:bodyPr wrap="square" rtlCol="0">
            <a:spAutoFit/>
          </a:bodyPr>
          <a:lstStyle/>
          <a:p>
            <a:pPr algn="ctr"/>
            <a:r>
              <a:rPr lang="en-US" sz="2400" b="1" dirty="0" smtClean="0"/>
              <a:t>T</a:t>
            </a:r>
            <a:endParaRPr lang="en-IN" sz="2400" b="1" dirty="0"/>
          </a:p>
        </p:txBody>
      </p:sp>
      <p:sp>
        <p:nvSpPr>
          <p:cNvPr id="9" name="TextBox 8"/>
          <p:cNvSpPr txBox="1"/>
          <p:nvPr/>
        </p:nvSpPr>
        <p:spPr>
          <a:xfrm>
            <a:off x="6357950" y="2824459"/>
            <a:ext cx="857256" cy="461665"/>
          </a:xfrm>
          <a:prstGeom prst="rect">
            <a:avLst/>
          </a:prstGeom>
          <a:noFill/>
        </p:spPr>
        <p:txBody>
          <a:bodyPr wrap="square" rtlCol="0">
            <a:spAutoFit/>
          </a:bodyPr>
          <a:lstStyle/>
          <a:p>
            <a:pPr algn="ctr"/>
            <a:r>
              <a:rPr lang="en-US" sz="2400" b="1" dirty="0" smtClean="0"/>
              <a:t>E2</a:t>
            </a:r>
            <a:endParaRPr lang="en-IN"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X\Untitled-5.jpg"/>
          <p:cNvPicPr>
            <a:picLocks noChangeAspect="1" noChangeArrowheads="1"/>
          </p:cNvPicPr>
          <p:nvPr/>
        </p:nvPicPr>
        <p:blipFill>
          <a:blip r:embed="rId2" cstate="print"/>
          <a:srcRect/>
          <a:stretch>
            <a:fillRect/>
          </a:stretch>
        </p:blipFill>
        <p:spPr bwMode="auto">
          <a:xfrm>
            <a:off x="1285852" y="1357298"/>
            <a:ext cx="6429420" cy="4037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42910" y="363660"/>
            <a:ext cx="7500990" cy="707886"/>
          </a:xfrm>
          <a:prstGeom prst="rect">
            <a:avLst/>
          </a:prstGeom>
          <a:noFill/>
        </p:spPr>
        <p:txBody>
          <a:bodyPr wrap="square" rtlCol="0">
            <a:spAutoFit/>
          </a:bodyPr>
          <a:lstStyle/>
          <a:p>
            <a:pPr algn="ctr"/>
            <a:r>
              <a:rPr lang="en-US" sz="2000" b="1" dirty="0" smtClean="0">
                <a:solidFill>
                  <a:schemeClr val="accent6">
                    <a:lumMod val="50000"/>
                  </a:schemeClr>
                </a:solidFill>
                <a:latin typeface="Arial" pitchFamily="34" charset="0"/>
                <a:cs typeface="Arial" pitchFamily="34" charset="0"/>
              </a:rPr>
              <a:t>Effect of 3</a:t>
            </a:r>
            <a:r>
              <a:rPr lang="el-GR" sz="2000" b="1" dirty="0" smtClean="0">
                <a:solidFill>
                  <a:schemeClr val="accent6">
                    <a:lumMod val="50000"/>
                  </a:schemeClr>
                </a:solidFill>
                <a:latin typeface="Arial" pitchFamily="34" charset="0"/>
                <a:cs typeface="Arial" pitchFamily="34" charset="0"/>
              </a:rPr>
              <a:t>β</a:t>
            </a:r>
            <a:r>
              <a:rPr lang="en-US" sz="2000" b="1" dirty="0" smtClean="0">
                <a:solidFill>
                  <a:schemeClr val="accent6">
                    <a:lumMod val="50000"/>
                  </a:schemeClr>
                </a:solidFill>
                <a:latin typeface="Arial" pitchFamily="34" charset="0"/>
                <a:cs typeface="Arial" pitchFamily="34" charset="0"/>
              </a:rPr>
              <a:t>-HSD inhibitor (</a:t>
            </a:r>
            <a:r>
              <a:rPr lang="en-US" sz="2000" b="1" dirty="0" err="1" smtClean="0">
                <a:solidFill>
                  <a:schemeClr val="accent6">
                    <a:lumMod val="50000"/>
                  </a:schemeClr>
                </a:solidFill>
                <a:latin typeface="Arial" pitchFamily="34" charset="0"/>
                <a:cs typeface="Arial" pitchFamily="34" charset="0"/>
              </a:rPr>
              <a:t>Trilostane</a:t>
            </a:r>
            <a:r>
              <a:rPr lang="en-US" sz="2000" b="1" dirty="0" smtClean="0">
                <a:solidFill>
                  <a:schemeClr val="accent6">
                    <a:lumMod val="50000"/>
                  </a:schemeClr>
                </a:solidFill>
                <a:latin typeface="Arial" pitchFamily="34" charset="0"/>
                <a:cs typeface="Arial" pitchFamily="34" charset="0"/>
              </a:rPr>
              <a:t>) on EGF- induced steroid production</a:t>
            </a:r>
            <a:endParaRPr lang="en-IN"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search\BDM PHD\chapter 2\910111213 copy.jpg"/>
          <p:cNvPicPr>
            <a:picLocks noGrp="1"/>
          </p:cNvPicPr>
          <p:nvPr>
            <p:ph idx="1"/>
          </p:nvPr>
        </p:nvPicPr>
        <p:blipFill>
          <a:blip r:embed="rId2"/>
          <a:srcRect t="47074" b="28927"/>
          <a:stretch>
            <a:fillRect/>
          </a:stretch>
        </p:blipFill>
        <p:spPr bwMode="auto">
          <a:xfrm>
            <a:off x="357158" y="1428736"/>
            <a:ext cx="8429684"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42910" y="428604"/>
            <a:ext cx="7572428" cy="707886"/>
          </a:xfrm>
          <a:prstGeom prst="rect">
            <a:avLst/>
          </a:prstGeom>
          <a:noFill/>
        </p:spPr>
        <p:txBody>
          <a:bodyPr wrap="square" rtlCol="0">
            <a:spAutoFit/>
          </a:bodyPr>
          <a:lstStyle/>
          <a:p>
            <a:pPr algn="ctr"/>
            <a:r>
              <a:rPr lang="en-US" sz="2000" b="1" dirty="0" smtClean="0">
                <a:solidFill>
                  <a:schemeClr val="accent6">
                    <a:lumMod val="50000"/>
                  </a:schemeClr>
                </a:solidFill>
                <a:latin typeface="Arial" pitchFamily="34" charset="0"/>
                <a:cs typeface="Arial" pitchFamily="34" charset="0"/>
              </a:rPr>
              <a:t>Effect of protein synthesis inhibitor on EGF-induced steroid production</a:t>
            </a:r>
            <a:endParaRPr lang="en-IN"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428628"/>
          </a:xfrm>
        </p:spPr>
        <p:txBody>
          <a:bodyPr>
            <a:noAutofit/>
          </a:bodyPr>
          <a:lstStyle/>
          <a:p>
            <a:r>
              <a:rPr lang="en-US" sz="2800" b="1" dirty="0" smtClean="0">
                <a:solidFill>
                  <a:srgbClr val="C00000"/>
                </a:solidFill>
                <a:latin typeface="Arial" pitchFamily="34" charset="0"/>
                <a:cs typeface="Arial" pitchFamily="34" charset="0"/>
              </a:rPr>
              <a:t>Inference</a:t>
            </a:r>
            <a:endParaRPr lang="en-IN" sz="28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642910" y="857231"/>
            <a:ext cx="7858180" cy="4857785"/>
          </a:xfrm>
        </p:spPr>
        <p:txBody>
          <a:bodyPr>
            <a:normAutofit/>
          </a:bodyPr>
          <a:lstStyle/>
          <a:p>
            <a:pPr algn="just">
              <a:buClr>
                <a:srgbClr val="FF0000"/>
              </a:buClr>
              <a:buFont typeface="Wingdings" pitchFamily="2" charset="2"/>
              <a:buChar char="Ø"/>
            </a:pPr>
            <a:r>
              <a:rPr lang="en-US" sz="2000" b="1" dirty="0" smtClean="0">
                <a:solidFill>
                  <a:schemeClr val="accent6">
                    <a:lumMod val="50000"/>
                  </a:schemeClr>
                </a:solidFill>
                <a:latin typeface="Arial" pitchFamily="34" charset="0"/>
                <a:cs typeface="Arial" pitchFamily="34" charset="0"/>
              </a:rPr>
              <a:t>EGFR mRNA was expressed in </a:t>
            </a:r>
            <a:r>
              <a:rPr lang="en-US" sz="2000" b="1" dirty="0" err="1" smtClean="0">
                <a:solidFill>
                  <a:schemeClr val="accent6">
                    <a:lumMod val="50000"/>
                  </a:schemeClr>
                </a:solidFill>
                <a:latin typeface="Arial" pitchFamily="34" charset="0"/>
                <a:cs typeface="Arial" pitchFamily="34" charset="0"/>
              </a:rPr>
              <a:t>vitelligenic</a:t>
            </a:r>
            <a:r>
              <a:rPr lang="en-US" sz="2000" b="1" dirty="0" smtClean="0">
                <a:solidFill>
                  <a:schemeClr val="accent6">
                    <a:lumMod val="50000"/>
                  </a:schemeClr>
                </a:solidFill>
                <a:latin typeface="Arial" pitchFamily="34" charset="0"/>
                <a:cs typeface="Arial" pitchFamily="34" charset="0"/>
              </a:rPr>
              <a:t> and post-</a:t>
            </a:r>
            <a:r>
              <a:rPr lang="en-US" sz="2000" b="1" dirty="0" err="1" smtClean="0">
                <a:solidFill>
                  <a:schemeClr val="accent6">
                    <a:lumMod val="50000"/>
                  </a:schemeClr>
                </a:solidFill>
                <a:latin typeface="Arial" pitchFamily="34" charset="0"/>
                <a:cs typeface="Arial" pitchFamily="34" charset="0"/>
              </a:rPr>
              <a:t>vitellogenic</a:t>
            </a:r>
            <a:r>
              <a:rPr lang="en-US" sz="2000" b="1" dirty="0" smtClean="0">
                <a:solidFill>
                  <a:schemeClr val="accent6">
                    <a:lumMod val="50000"/>
                  </a:schemeClr>
                </a:solidFill>
                <a:latin typeface="Arial" pitchFamily="34" charset="0"/>
                <a:cs typeface="Arial" pitchFamily="34" charset="0"/>
              </a:rPr>
              <a:t> carp ovarian follicle cells </a:t>
            </a:r>
          </a:p>
          <a:p>
            <a:pPr algn="just">
              <a:buClr>
                <a:srgbClr val="FF0000"/>
              </a:buClr>
              <a:buFont typeface="Wingdings" pitchFamily="2" charset="2"/>
              <a:buChar char="Ø"/>
            </a:pPr>
            <a:endParaRPr lang="en-US" sz="2000" b="1" dirty="0" smtClean="0">
              <a:solidFill>
                <a:schemeClr val="accent6">
                  <a:lumMod val="50000"/>
                </a:schemeClr>
              </a:solidFill>
              <a:latin typeface="Arial" pitchFamily="34" charset="0"/>
              <a:cs typeface="Arial" pitchFamily="34" charset="0"/>
            </a:endParaRPr>
          </a:p>
          <a:p>
            <a:pPr algn="just">
              <a:buClr>
                <a:srgbClr val="FF0000"/>
              </a:buClr>
              <a:buFont typeface="Wingdings" pitchFamily="2" charset="2"/>
              <a:buChar char="Ø"/>
            </a:pPr>
            <a:r>
              <a:rPr lang="en-US" sz="2000" b="1" dirty="0" smtClean="0">
                <a:solidFill>
                  <a:srgbClr val="7030A0"/>
                </a:solidFill>
                <a:latin typeface="Arial" pitchFamily="34" charset="0"/>
                <a:cs typeface="Arial" pitchFamily="34" charset="0"/>
              </a:rPr>
              <a:t>EGF independently can stimulate T and E2 production by the follicle cells and the extent of production was little less than that of HCG</a:t>
            </a:r>
          </a:p>
          <a:p>
            <a:pPr algn="just">
              <a:buClr>
                <a:srgbClr val="FF0000"/>
              </a:buClr>
              <a:buFont typeface="Wingdings" pitchFamily="2" charset="2"/>
              <a:buChar char="Ø"/>
            </a:pPr>
            <a:endParaRPr lang="en-US" sz="2000" b="1" dirty="0" smtClean="0">
              <a:solidFill>
                <a:srgbClr val="7030A0"/>
              </a:solidFill>
              <a:latin typeface="Arial" pitchFamily="34" charset="0"/>
              <a:cs typeface="Arial" pitchFamily="34" charset="0"/>
            </a:endParaRPr>
          </a:p>
          <a:p>
            <a:pPr algn="just">
              <a:buClr>
                <a:srgbClr val="FF0000"/>
              </a:buClr>
              <a:buFont typeface="Wingdings" pitchFamily="2" charset="2"/>
              <a:buChar char="Ø"/>
            </a:pPr>
            <a:r>
              <a:rPr lang="en-US" sz="2000" b="1" dirty="0" smtClean="0">
                <a:solidFill>
                  <a:srgbClr val="002060"/>
                </a:solidFill>
                <a:latin typeface="Arial" pitchFamily="34" charset="0"/>
                <a:cs typeface="Arial" pitchFamily="34" charset="0"/>
              </a:rPr>
              <a:t>EGF could stimulate both basal and HCG stimulated T and E2 release.</a:t>
            </a:r>
          </a:p>
          <a:p>
            <a:pPr algn="just">
              <a:buClr>
                <a:srgbClr val="FF0000"/>
              </a:buClr>
              <a:buFont typeface="Wingdings" pitchFamily="2" charset="2"/>
              <a:buChar char="Ø"/>
            </a:pPr>
            <a:endParaRPr lang="en-IN" sz="2000" b="1" dirty="0" smtClean="0">
              <a:solidFill>
                <a:srgbClr val="002060"/>
              </a:solidFill>
              <a:latin typeface="Arial" pitchFamily="34" charset="0"/>
              <a:cs typeface="Arial" pitchFamily="34" charset="0"/>
            </a:endParaRPr>
          </a:p>
          <a:p>
            <a:pPr algn="just">
              <a:buClr>
                <a:srgbClr val="FF0000"/>
              </a:buClr>
              <a:buFont typeface="Wingdings" pitchFamily="2" charset="2"/>
              <a:buChar char="Ø"/>
            </a:pPr>
            <a:r>
              <a:rPr lang="en-US" sz="2000" b="1" dirty="0" smtClean="0">
                <a:solidFill>
                  <a:srgbClr val="002060"/>
                </a:solidFill>
                <a:latin typeface="Arial" pitchFamily="34" charset="0"/>
                <a:cs typeface="Arial" pitchFamily="34" charset="0"/>
              </a:rPr>
              <a:t>3b-HSD inhibitor could effectively attenuate </a:t>
            </a:r>
            <a:r>
              <a:rPr lang="en-US" sz="2000" b="1" dirty="0" err="1" smtClean="0">
                <a:solidFill>
                  <a:srgbClr val="002060"/>
                </a:solidFill>
                <a:latin typeface="Arial" pitchFamily="34" charset="0"/>
                <a:cs typeface="Arial" pitchFamily="34" charset="0"/>
              </a:rPr>
              <a:t>steroidogenesis</a:t>
            </a:r>
            <a:endParaRPr lang="en-US" sz="2000" b="1" dirty="0" smtClean="0">
              <a:solidFill>
                <a:srgbClr val="002060"/>
              </a:solidFill>
              <a:latin typeface="Arial" pitchFamily="34" charset="0"/>
              <a:cs typeface="Arial" pitchFamily="34" charset="0"/>
            </a:endParaRPr>
          </a:p>
          <a:p>
            <a:pPr algn="just">
              <a:buClr>
                <a:srgbClr val="FF0000"/>
              </a:buClr>
              <a:buFont typeface="Wingdings" pitchFamily="2" charset="2"/>
              <a:buChar char="Ø"/>
            </a:pPr>
            <a:endParaRPr lang="en-US" sz="2000" b="1" dirty="0" smtClean="0">
              <a:solidFill>
                <a:srgbClr val="002060"/>
              </a:solidFill>
              <a:latin typeface="Arial" pitchFamily="34" charset="0"/>
              <a:cs typeface="Arial" pitchFamily="34" charset="0"/>
            </a:endParaRPr>
          </a:p>
          <a:p>
            <a:pPr algn="just">
              <a:buClr>
                <a:srgbClr val="FF0000"/>
              </a:buClr>
              <a:buFont typeface="Wingdings" pitchFamily="2" charset="2"/>
              <a:buChar char="Ø"/>
            </a:pPr>
            <a:r>
              <a:rPr lang="en-US" sz="2000" b="1" dirty="0" smtClean="0">
                <a:solidFill>
                  <a:srgbClr val="002060"/>
                </a:solidFill>
                <a:latin typeface="Arial" pitchFamily="34" charset="0"/>
                <a:cs typeface="Arial" pitchFamily="34" charset="0"/>
              </a:rPr>
              <a:t>Both transcription and translation inhibitor could block the </a:t>
            </a:r>
            <a:r>
              <a:rPr lang="en-US" sz="2000" b="1" dirty="0" err="1" smtClean="0">
                <a:solidFill>
                  <a:srgbClr val="002060"/>
                </a:solidFill>
                <a:latin typeface="Arial" pitchFamily="34" charset="0"/>
                <a:cs typeface="Arial" pitchFamily="34" charset="0"/>
              </a:rPr>
              <a:t>steroidogenesis</a:t>
            </a:r>
            <a:endParaRPr lang="en-US" sz="2000"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X\Untitled-6.jpg"/>
          <p:cNvPicPr>
            <a:picLocks noChangeAspect="1" noChangeArrowheads="1"/>
          </p:cNvPicPr>
          <p:nvPr/>
        </p:nvPicPr>
        <p:blipFill>
          <a:blip r:embed="rId2" cstate="print"/>
          <a:srcRect/>
          <a:stretch>
            <a:fillRect/>
          </a:stretch>
        </p:blipFill>
        <p:spPr bwMode="auto">
          <a:xfrm>
            <a:off x="1643042" y="1500174"/>
            <a:ext cx="5643602" cy="4012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00034" y="357166"/>
            <a:ext cx="8072494" cy="707886"/>
          </a:xfrm>
          <a:prstGeom prst="rect">
            <a:avLst/>
          </a:prstGeom>
          <a:noFill/>
        </p:spPr>
        <p:txBody>
          <a:bodyPr wrap="square" rtlCol="0">
            <a:spAutoFit/>
          </a:bodyPr>
          <a:lstStyle/>
          <a:p>
            <a:pPr algn="ctr"/>
            <a:r>
              <a:rPr lang="en-US" sz="2000" b="1" dirty="0" smtClean="0">
                <a:solidFill>
                  <a:schemeClr val="accent6">
                    <a:lumMod val="50000"/>
                  </a:schemeClr>
                </a:solidFill>
                <a:latin typeface="Arial" pitchFamily="34" charset="0"/>
                <a:cs typeface="Arial" pitchFamily="34" charset="0"/>
              </a:rPr>
              <a:t>Effects of EGFRI inhibitor-AG1478 on EGF-induced steroid production</a:t>
            </a:r>
            <a:endParaRPr lang="en-IN"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572428" cy="1143000"/>
          </a:xfrm>
        </p:spPr>
        <p:txBody>
          <a:bodyPr>
            <a:noAutofit/>
          </a:bodyPr>
          <a:lstStyle/>
          <a:p>
            <a:r>
              <a:rPr lang="en-US" sz="2000" b="1" dirty="0" smtClean="0">
                <a:solidFill>
                  <a:schemeClr val="accent6">
                    <a:lumMod val="50000"/>
                  </a:schemeClr>
                </a:solidFill>
                <a:latin typeface="Arial" pitchFamily="34" charset="0"/>
                <a:cs typeface="Arial" pitchFamily="34" charset="0"/>
              </a:rPr>
              <a:t>Effect of MMP inhibitor, </a:t>
            </a:r>
            <a:r>
              <a:rPr lang="en-US" sz="2000" b="1" dirty="0" err="1" smtClean="0">
                <a:solidFill>
                  <a:schemeClr val="accent6">
                    <a:lumMod val="50000"/>
                  </a:schemeClr>
                </a:solidFill>
                <a:latin typeface="Arial" pitchFamily="34" charset="0"/>
                <a:cs typeface="Arial" pitchFamily="34" charset="0"/>
              </a:rPr>
              <a:t>Galardin</a:t>
            </a:r>
            <a:r>
              <a:rPr lang="en-US" sz="2000" b="1" dirty="0" smtClean="0">
                <a:solidFill>
                  <a:schemeClr val="accent6">
                    <a:lumMod val="50000"/>
                  </a:schemeClr>
                </a:solidFill>
                <a:latin typeface="Arial" pitchFamily="34" charset="0"/>
                <a:cs typeface="Arial" pitchFamily="34" charset="0"/>
              </a:rPr>
              <a:t> on HCG-stimulated steroid production and rescue by EGF</a:t>
            </a:r>
            <a:endParaRPr lang="en-IN" sz="2000" b="1" dirty="0">
              <a:solidFill>
                <a:schemeClr val="accent6">
                  <a:lumMod val="50000"/>
                </a:schemeClr>
              </a:solidFill>
              <a:latin typeface="Arial" pitchFamily="34" charset="0"/>
              <a:cs typeface="Arial" pitchFamily="34" charset="0"/>
            </a:endParaRPr>
          </a:p>
        </p:txBody>
      </p:sp>
      <p:pic>
        <p:nvPicPr>
          <p:cNvPr id="1028" name="Picture 4" descr="C:\Users\PUJA\Desktop\a.jpg"/>
          <p:cNvPicPr>
            <a:picLocks noChangeAspect="1" noChangeArrowheads="1"/>
          </p:cNvPicPr>
          <p:nvPr/>
        </p:nvPicPr>
        <p:blipFill>
          <a:blip r:embed="rId2" cstate="print"/>
          <a:srcRect t="1361" r="997" b="26517"/>
          <a:stretch>
            <a:fillRect/>
          </a:stretch>
        </p:blipFill>
        <p:spPr bwMode="auto">
          <a:xfrm>
            <a:off x="1214414" y="1500174"/>
            <a:ext cx="6929486" cy="37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Autofit/>
          </a:bodyPr>
          <a:lstStyle/>
          <a:p>
            <a:r>
              <a:rPr lang="en-US" sz="3600" b="1" dirty="0" smtClean="0">
                <a:solidFill>
                  <a:srgbClr val="0070C0"/>
                </a:solidFill>
                <a:latin typeface="Arial" pitchFamily="34" charset="0"/>
                <a:cs typeface="Arial" pitchFamily="34" charset="0"/>
              </a:rPr>
              <a:t>Inference</a:t>
            </a:r>
            <a:endParaRPr lang="en-IN" sz="36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457200" y="928670"/>
            <a:ext cx="8229600" cy="5197493"/>
          </a:xfrm>
        </p:spPr>
        <p:txBody>
          <a:bodyPr>
            <a:normAutofit fontScale="85000" lnSpcReduction="20000"/>
          </a:bodyPr>
          <a:lstStyle/>
          <a:p>
            <a:pPr algn="just">
              <a:buFont typeface="Wingdings" pitchFamily="2" charset="2"/>
              <a:buChar char="Ø"/>
            </a:pPr>
            <a:r>
              <a:rPr lang="en-US" b="1" dirty="0" smtClean="0">
                <a:solidFill>
                  <a:schemeClr val="accent6">
                    <a:lumMod val="50000"/>
                  </a:schemeClr>
                </a:solidFill>
              </a:rPr>
              <a:t>EGFR signaling is necessary for EGF-stimulated </a:t>
            </a:r>
            <a:r>
              <a:rPr lang="en-US" b="1" dirty="0" err="1" smtClean="0">
                <a:solidFill>
                  <a:schemeClr val="accent6">
                    <a:lumMod val="50000"/>
                  </a:schemeClr>
                </a:solidFill>
              </a:rPr>
              <a:t>steroidogenesis</a:t>
            </a:r>
            <a:endParaRPr lang="en-IN" b="1" dirty="0" smtClean="0">
              <a:solidFill>
                <a:schemeClr val="accent6">
                  <a:lumMod val="50000"/>
                </a:schemeClr>
              </a:solidFill>
            </a:endParaRPr>
          </a:p>
          <a:p>
            <a:pPr algn="just">
              <a:buFont typeface="Wingdings" pitchFamily="2" charset="2"/>
              <a:buChar char="Ø"/>
            </a:pPr>
            <a:r>
              <a:rPr lang="en-IN" b="1" dirty="0" smtClean="0">
                <a:solidFill>
                  <a:srgbClr val="7030A0"/>
                </a:solidFill>
              </a:rPr>
              <a:t>EGFR </a:t>
            </a:r>
            <a:r>
              <a:rPr lang="en-IN" b="1" dirty="0" err="1" smtClean="0">
                <a:solidFill>
                  <a:srgbClr val="7030A0"/>
                </a:solidFill>
              </a:rPr>
              <a:t>signaling</a:t>
            </a:r>
            <a:r>
              <a:rPr lang="en-IN" b="1" dirty="0" smtClean="0">
                <a:solidFill>
                  <a:srgbClr val="7030A0"/>
                </a:solidFill>
              </a:rPr>
              <a:t> is also necessary for HCG-induced follicular </a:t>
            </a:r>
            <a:r>
              <a:rPr lang="en-IN" b="1" dirty="0" err="1" smtClean="0">
                <a:solidFill>
                  <a:srgbClr val="7030A0"/>
                </a:solidFill>
              </a:rPr>
              <a:t>steroidogenesis</a:t>
            </a:r>
            <a:endParaRPr lang="en-IN" b="1" dirty="0" smtClean="0">
              <a:solidFill>
                <a:srgbClr val="7030A0"/>
              </a:solidFill>
            </a:endParaRPr>
          </a:p>
          <a:p>
            <a:pPr algn="just">
              <a:buFont typeface="Wingdings" pitchFamily="2" charset="2"/>
              <a:buChar char="Ø"/>
            </a:pPr>
            <a:r>
              <a:rPr lang="en-IN" b="1" dirty="0" smtClean="0">
                <a:solidFill>
                  <a:schemeClr val="accent6">
                    <a:lumMod val="50000"/>
                  </a:schemeClr>
                </a:solidFill>
              </a:rPr>
              <a:t>HCG-mediated </a:t>
            </a:r>
            <a:r>
              <a:rPr lang="en-IN" b="1" dirty="0" err="1" smtClean="0">
                <a:solidFill>
                  <a:schemeClr val="accent6">
                    <a:lumMod val="50000"/>
                  </a:schemeClr>
                </a:solidFill>
              </a:rPr>
              <a:t>steroidogenesis</a:t>
            </a:r>
            <a:r>
              <a:rPr lang="en-IN" b="1" dirty="0" smtClean="0">
                <a:solidFill>
                  <a:schemeClr val="accent6">
                    <a:lumMod val="50000"/>
                  </a:schemeClr>
                </a:solidFill>
              </a:rPr>
              <a:t> in ovarian follicles requires cleavage of membrane-bound EGF family members and activation of the EGFR</a:t>
            </a:r>
          </a:p>
          <a:p>
            <a:pPr algn="just">
              <a:buNone/>
              <a:defRPr/>
            </a:pPr>
            <a:endParaRPr lang="en-US" b="1" dirty="0" smtClean="0"/>
          </a:p>
          <a:p>
            <a:pPr algn="just">
              <a:buNone/>
              <a:defRPr/>
            </a:pPr>
            <a:r>
              <a:rPr lang="en-US" b="1" dirty="0" smtClean="0">
                <a:solidFill>
                  <a:schemeClr val="accent6">
                    <a:lumMod val="50000"/>
                  </a:schemeClr>
                </a:solidFill>
              </a:rPr>
              <a:t>We proposed that</a:t>
            </a:r>
            <a:r>
              <a:rPr lang="en-US" b="1" dirty="0" smtClean="0"/>
              <a:t>,</a:t>
            </a:r>
            <a:r>
              <a:rPr lang="en-US" dirty="0" smtClean="0"/>
              <a:t> </a:t>
            </a:r>
          </a:p>
          <a:p>
            <a:pPr algn="just">
              <a:buFont typeface="Wingdings" pitchFamily="2" charset="2"/>
              <a:buChar char="v"/>
              <a:defRPr/>
            </a:pPr>
            <a:r>
              <a:rPr lang="en-US" b="1" dirty="0" smtClean="0">
                <a:solidFill>
                  <a:srgbClr val="002060"/>
                </a:solidFill>
              </a:rPr>
              <a:t>HCG activates its receptor located on the follicle cells resulting in to activation of MMPs and cleavage of the membrane-bound EGFs</a:t>
            </a:r>
          </a:p>
          <a:p>
            <a:pPr algn="just">
              <a:buFont typeface="Wingdings" pitchFamily="2" charset="2"/>
              <a:buChar char="v"/>
              <a:defRPr/>
            </a:pPr>
            <a:r>
              <a:rPr lang="en-US" b="1" dirty="0" smtClean="0">
                <a:solidFill>
                  <a:srgbClr val="7030A0"/>
                </a:solidFill>
              </a:rPr>
              <a:t>Soluble EGF molecule then bind to EGFR of the follicle cells to enhance steroid production</a:t>
            </a:r>
            <a:endParaRPr lang="en-IN" b="1" dirty="0" smtClean="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31972" t="44609" r="20128" b="24215"/>
          <a:stretch>
            <a:fillRect/>
          </a:stretch>
        </p:blipFill>
        <p:spPr bwMode="auto">
          <a:xfrm>
            <a:off x="2214546" y="1142984"/>
            <a:ext cx="4643470" cy="4214842"/>
          </a:xfrm>
          <a:prstGeom prst="rect">
            <a:avLst/>
          </a:prstGeom>
          <a:noFill/>
          <a:ln w="9525">
            <a:solidFill>
              <a:schemeClr val="tx1"/>
            </a:solidFill>
            <a:miter lim="800000"/>
            <a:headEnd/>
            <a:tailEnd/>
          </a:ln>
        </p:spPr>
      </p:pic>
      <p:sp>
        <p:nvSpPr>
          <p:cNvPr id="6" name="TextBox 5"/>
          <p:cNvSpPr txBox="1"/>
          <p:nvPr/>
        </p:nvSpPr>
        <p:spPr>
          <a:xfrm>
            <a:off x="714348" y="285728"/>
            <a:ext cx="8001056" cy="707886"/>
          </a:xfrm>
          <a:prstGeom prst="rect">
            <a:avLst/>
          </a:prstGeom>
          <a:noFill/>
        </p:spPr>
        <p:txBody>
          <a:bodyPr wrap="square" rtlCol="0">
            <a:spAutoFit/>
          </a:bodyPr>
          <a:lstStyle/>
          <a:p>
            <a:pPr algn="ctr"/>
            <a:r>
              <a:rPr lang="en-US" sz="2000" b="1" dirty="0" smtClean="0">
                <a:solidFill>
                  <a:schemeClr val="accent6">
                    <a:lumMod val="50000"/>
                  </a:schemeClr>
                </a:solidFill>
                <a:latin typeface="Arial" pitchFamily="34" charset="0"/>
                <a:cs typeface="Arial" pitchFamily="34" charset="0"/>
              </a:rPr>
              <a:t>RT-PCR expression of EGFR mRNA and effects of EGF and EGFRI  </a:t>
            </a:r>
            <a:endParaRPr lang="en-IN"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500042"/>
            <a:ext cx="7572428" cy="400110"/>
          </a:xfrm>
          <a:prstGeom prst="rect">
            <a:avLst/>
          </a:prstGeom>
          <a:noFill/>
        </p:spPr>
        <p:txBody>
          <a:bodyPr wrap="square" rtlCol="0">
            <a:spAutoFit/>
          </a:bodyPr>
          <a:lstStyle/>
          <a:p>
            <a:pPr algn="ctr"/>
            <a:r>
              <a:rPr lang="en-US" sz="2000" b="1" dirty="0" smtClean="0">
                <a:solidFill>
                  <a:schemeClr val="accent6">
                    <a:lumMod val="50000"/>
                  </a:schemeClr>
                </a:solidFill>
                <a:latin typeface="Arial" pitchFamily="34" charset="0"/>
                <a:cs typeface="Arial" pitchFamily="34" charset="0"/>
              </a:rPr>
              <a:t>EGF-induced </a:t>
            </a:r>
            <a:r>
              <a:rPr lang="en-US" sz="2000" b="1" dirty="0" err="1" smtClean="0">
                <a:solidFill>
                  <a:schemeClr val="accent6">
                    <a:lumMod val="50000"/>
                  </a:schemeClr>
                </a:solidFill>
                <a:latin typeface="Arial" pitchFamily="34" charset="0"/>
                <a:cs typeface="Arial" pitchFamily="34" charset="0"/>
              </a:rPr>
              <a:t>StAR</a:t>
            </a:r>
            <a:r>
              <a:rPr lang="en-US" sz="2000" b="1" dirty="0" smtClean="0">
                <a:solidFill>
                  <a:schemeClr val="accent6">
                    <a:lumMod val="50000"/>
                  </a:schemeClr>
                </a:solidFill>
                <a:latin typeface="Arial" pitchFamily="34" charset="0"/>
                <a:cs typeface="Arial" pitchFamily="34" charset="0"/>
              </a:rPr>
              <a:t> mRNA expression </a:t>
            </a:r>
            <a:endParaRPr lang="en-IN" sz="2000" b="1" dirty="0">
              <a:solidFill>
                <a:schemeClr val="accent6">
                  <a:lumMod val="50000"/>
                </a:schemeClr>
              </a:solidFill>
              <a:latin typeface="Arial" pitchFamily="34" charset="0"/>
              <a:cs typeface="Arial" pitchFamily="34" charset="0"/>
            </a:endParaRPr>
          </a:p>
        </p:txBody>
      </p:sp>
      <p:pic>
        <p:nvPicPr>
          <p:cNvPr id="7170" name="Picture 2" descr="F:\X\Untitled-8.jpg"/>
          <p:cNvPicPr>
            <a:picLocks noGrp="1" noChangeAspect="1" noChangeArrowheads="1"/>
          </p:cNvPicPr>
          <p:nvPr>
            <p:ph idx="1"/>
          </p:nvPr>
        </p:nvPicPr>
        <p:blipFill>
          <a:blip r:embed="rId2" cstate="print"/>
          <a:srcRect/>
          <a:stretch>
            <a:fillRect/>
          </a:stretch>
        </p:blipFill>
        <p:spPr bwMode="auto">
          <a:xfrm>
            <a:off x="1571604" y="1285860"/>
            <a:ext cx="6275899"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r>
              <a:rPr lang="en-US" sz="2800" b="1" dirty="0" smtClean="0">
                <a:latin typeface="Arial" pitchFamily="34" charset="0"/>
                <a:cs typeface="Arial" pitchFamily="34" charset="0"/>
              </a:rPr>
              <a:t>BACKGROUD</a:t>
            </a:r>
            <a:endParaRPr lang="en-IN" sz="2800" b="1" dirty="0">
              <a:latin typeface="Arial" pitchFamily="34" charset="0"/>
              <a:cs typeface="Arial" pitchFamily="34" charset="0"/>
            </a:endParaRPr>
          </a:p>
        </p:txBody>
      </p:sp>
      <p:sp>
        <p:nvSpPr>
          <p:cNvPr id="3" name="Content Placeholder 2"/>
          <p:cNvSpPr>
            <a:spLocks noGrp="1"/>
          </p:cNvSpPr>
          <p:nvPr>
            <p:ph idx="1"/>
          </p:nvPr>
        </p:nvSpPr>
        <p:spPr>
          <a:xfrm>
            <a:off x="642910" y="928670"/>
            <a:ext cx="7643866" cy="5643602"/>
          </a:xfrm>
        </p:spPr>
        <p:txBody>
          <a:bodyPr>
            <a:normAutofit/>
          </a:bodyPr>
          <a:lstStyle/>
          <a:p>
            <a:pPr lvl="0" algn="just">
              <a:lnSpc>
                <a:spcPct val="120000"/>
              </a:lnSpc>
              <a:buFont typeface="Wingdings" pitchFamily="2" charset="2"/>
              <a:buChar char="q"/>
            </a:pPr>
            <a:r>
              <a:rPr lang="en-IN" sz="1800" b="1" dirty="0" smtClean="0">
                <a:solidFill>
                  <a:srgbClr val="7030A0"/>
                </a:solidFill>
                <a:latin typeface="Arial" pitchFamily="34" charset="0"/>
                <a:cs typeface="Arial" pitchFamily="34" charset="0"/>
              </a:rPr>
              <a:t>The </a:t>
            </a:r>
            <a:r>
              <a:rPr lang="en-IN" sz="1800" b="1" dirty="0">
                <a:solidFill>
                  <a:srgbClr val="7030A0"/>
                </a:solidFill>
                <a:latin typeface="Arial" pitchFamily="34" charset="0"/>
                <a:cs typeface="Arial" pitchFamily="34" charset="0"/>
              </a:rPr>
              <a:t>vertebrate ovary is an extremely dynamic organ, development and function of which are primarily regulated by pituitary </a:t>
            </a:r>
            <a:r>
              <a:rPr lang="en-IN" sz="1800" b="1" dirty="0" err="1">
                <a:solidFill>
                  <a:srgbClr val="7030A0"/>
                </a:solidFill>
                <a:latin typeface="Arial" pitchFamily="34" charset="0"/>
                <a:cs typeface="Arial" pitchFamily="34" charset="0"/>
              </a:rPr>
              <a:t>gonadotropins</a:t>
            </a:r>
            <a:r>
              <a:rPr lang="en-IN" sz="1800" b="1" dirty="0">
                <a:solidFill>
                  <a:srgbClr val="7030A0"/>
                </a:solidFill>
                <a:latin typeface="Arial" pitchFamily="34" charset="0"/>
                <a:cs typeface="Arial" pitchFamily="34" charset="0"/>
              </a:rPr>
              <a:t>-FSH and </a:t>
            </a:r>
            <a:r>
              <a:rPr lang="en-IN" sz="1800" b="1" dirty="0" smtClean="0">
                <a:solidFill>
                  <a:srgbClr val="7030A0"/>
                </a:solidFill>
                <a:latin typeface="Arial" pitchFamily="34" charset="0"/>
                <a:cs typeface="Arial" pitchFamily="34" charset="0"/>
              </a:rPr>
              <a:t>LH</a:t>
            </a:r>
          </a:p>
          <a:p>
            <a:pPr lvl="0" algn="just">
              <a:lnSpc>
                <a:spcPct val="120000"/>
              </a:lnSpc>
              <a:buFont typeface="Wingdings" pitchFamily="2" charset="2"/>
              <a:buChar char="q"/>
            </a:pPr>
            <a:endParaRPr lang="en-IN" sz="1800" dirty="0">
              <a:solidFill>
                <a:srgbClr val="7030A0"/>
              </a:solidFill>
              <a:latin typeface="Arial" pitchFamily="34" charset="0"/>
              <a:cs typeface="Arial" pitchFamily="34" charset="0"/>
            </a:endParaRPr>
          </a:p>
          <a:p>
            <a:pPr lvl="0" algn="just">
              <a:lnSpc>
                <a:spcPct val="120000"/>
              </a:lnSpc>
              <a:buFont typeface="Wingdings" pitchFamily="2" charset="2"/>
              <a:buChar char="q"/>
            </a:pPr>
            <a:r>
              <a:rPr lang="en-IN" sz="1800" b="1" dirty="0">
                <a:solidFill>
                  <a:schemeClr val="accent6">
                    <a:lumMod val="50000"/>
                  </a:schemeClr>
                </a:solidFill>
                <a:latin typeface="Arial" pitchFamily="34" charset="0"/>
                <a:cs typeface="Arial" pitchFamily="34" charset="0"/>
              </a:rPr>
              <a:t>However, various locally produced growth factors, particularly, IGFs, insulin and EGF are reported to play </a:t>
            </a:r>
            <a:r>
              <a:rPr lang="en-IN" sz="1800" b="1" dirty="0" smtClean="0">
                <a:solidFill>
                  <a:schemeClr val="accent6">
                    <a:lumMod val="50000"/>
                  </a:schemeClr>
                </a:solidFill>
                <a:latin typeface="Arial" pitchFamily="34" charset="0"/>
                <a:cs typeface="Arial" pitchFamily="34" charset="0"/>
              </a:rPr>
              <a:t>important role either independently or synergistically with </a:t>
            </a:r>
            <a:r>
              <a:rPr lang="en-IN" sz="1800" b="1" dirty="0" err="1" smtClean="0">
                <a:solidFill>
                  <a:schemeClr val="accent6">
                    <a:lumMod val="50000"/>
                  </a:schemeClr>
                </a:solidFill>
                <a:latin typeface="Arial" pitchFamily="34" charset="0"/>
                <a:cs typeface="Arial" pitchFamily="34" charset="0"/>
              </a:rPr>
              <a:t>gonadotropins</a:t>
            </a:r>
            <a:r>
              <a:rPr lang="en-IN" sz="1800" b="1" dirty="0" smtClean="0">
                <a:solidFill>
                  <a:schemeClr val="accent6">
                    <a:lumMod val="50000"/>
                  </a:schemeClr>
                </a:solidFill>
                <a:latin typeface="Arial" pitchFamily="34" charset="0"/>
                <a:cs typeface="Arial" pitchFamily="34" charset="0"/>
              </a:rPr>
              <a:t> in modulating </a:t>
            </a:r>
            <a:r>
              <a:rPr lang="en-IN" sz="1800" b="1" dirty="0" err="1" smtClean="0">
                <a:solidFill>
                  <a:schemeClr val="accent6">
                    <a:lumMod val="50000"/>
                  </a:schemeClr>
                </a:solidFill>
                <a:latin typeface="Arial" pitchFamily="34" charset="0"/>
                <a:cs typeface="Arial" pitchFamily="34" charset="0"/>
              </a:rPr>
              <a:t>gonadal</a:t>
            </a:r>
            <a:r>
              <a:rPr lang="en-IN" sz="1800" b="1" dirty="0" smtClean="0">
                <a:solidFill>
                  <a:schemeClr val="accent6">
                    <a:lumMod val="50000"/>
                  </a:schemeClr>
                </a:solidFill>
                <a:latin typeface="Arial" pitchFamily="34" charset="0"/>
                <a:cs typeface="Arial" pitchFamily="34" charset="0"/>
              </a:rPr>
              <a:t> </a:t>
            </a:r>
            <a:r>
              <a:rPr lang="en-IN" sz="1800" b="1" dirty="0" err="1" smtClean="0">
                <a:solidFill>
                  <a:schemeClr val="accent6">
                    <a:lumMod val="50000"/>
                  </a:schemeClr>
                </a:solidFill>
                <a:latin typeface="Arial" pitchFamily="34" charset="0"/>
                <a:cs typeface="Arial" pitchFamily="34" charset="0"/>
              </a:rPr>
              <a:t>steroidogenesis</a:t>
            </a:r>
            <a:endParaRPr lang="en-IN" sz="1800" b="1" dirty="0" smtClean="0">
              <a:solidFill>
                <a:schemeClr val="accent6">
                  <a:lumMod val="50000"/>
                </a:schemeClr>
              </a:solidFill>
              <a:latin typeface="Arial" pitchFamily="34" charset="0"/>
              <a:cs typeface="Arial" pitchFamily="34" charset="0"/>
            </a:endParaRPr>
          </a:p>
          <a:p>
            <a:pPr lvl="0" algn="just">
              <a:lnSpc>
                <a:spcPct val="120000"/>
              </a:lnSpc>
              <a:buFont typeface="Wingdings" pitchFamily="2" charset="2"/>
              <a:buChar char="q"/>
            </a:pPr>
            <a:endParaRPr lang="en-IN" sz="1800" dirty="0">
              <a:solidFill>
                <a:schemeClr val="accent6">
                  <a:lumMod val="50000"/>
                </a:schemeClr>
              </a:solidFill>
              <a:latin typeface="Arial" pitchFamily="34" charset="0"/>
              <a:cs typeface="Arial" pitchFamily="34" charset="0"/>
            </a:endParaRPr>
          </a:p>
          <a:p>
            <a:pPr lvl="0" algn="just">
              <a:lnSpc>
                <a:spcPct val="120000"/>
              </a:lnSpc>
              <a:buFont typeface="Wingdings" pitchFamily="2" charset="2"/>
              <a:buChar char="q"/>
            </a:pPr>
            <a:r>
              <a:rPr lang="en-IN" sz="1800" b="1" dirty="0">
                <a:solidFill>
                  <a:srgbClr val="002060"/>
                </a:solidFill>
                <a:latin typeface="Arial" pitchFamily="34" charset="0"/>
                <a:cs typeface="Arial" pitchFamily="34" charset="0"/>
              </a:rPr>
              <a:t>Understanding the </a:t>
            </a:r>
            <a:r>
              <a:rPr lang="en-IN" sz="1800" b="1" dirty="0" smtClean="0">
                <a:solidFill>
                  <a:srgbClr val="002060"/>
                </a:solidFill>
                <a:latin typeface="Arial" pitchFamily="34" charset="0"/>
                <a:cs typeface="Arial" pitchFamily="34" charset="0"/>
              </a:rPr>
              <a:t>independent role of EGF in modulating </a:t>
            </a:r>
            <a:r>
              <a:rPr lang="en-IN" sz="1800" b="1" dirty="0" err="1" smtClean="0">
                <a:solidFill>
                  <a:srgbClr val="002060"/>
                </a:solidFill>
                <a:latin typeface="Arial" pitchFamily="34" charset="0"/>
                <a:cs typeface="Arial" pitchFamily="34" charset="0"/>
              </a:rPr>
              <a:t>gonadal</a:t>
            </a:r>
            <a:r>
              <a:rPr lang="en-IN" sz="1800" b="1" dirty="0" smtClean="0">
                <a:solidFill>
                  <a:srgbClr val="002060"/>
                </a:solidFill>
                <a:latin typeface="Arial" pitchFamily="34" charset="0"/>
                <a:cs typeface="Arial" pitchFamily="34" charset="0"/>
              </a:rPr>
              <a:t> </a:t>
            </a:r>
            <a:r>
              <a:rPr lang="en-IN" sz="1800" b="1" dirty="0" err="1" smtClean="0">
                <a:solidFill>
                  <a:srgbClr val="002060"/>
                </a:solidFill>
                <a:latin typeface="Arial" pitchFamily="34" charset="0"/>
                <a:cs typeface="Arial" pitchFamily="34" charset="0"/>
              </a:rPr>
              <a:t>steroidogenesis</a:t>
            </a:r>
            <a:r>
              <a:rPr lang="en-IN" sz="1800" b="1" dirty="0" smtClean="0">
                <a:solidFill>
                  <a:srgbClr val="002060"/>
                </a:solidFill>
                <a:latin typeface="Arial" pitchFamily="34" charset="0"/>
                <a:cs typeface="Arial" pitchFamily="34" charset="0"/>
              </a:rPr>
              <a:t> and the </a:t>
            </a:r>
            <a:r>
              <a:rPr lang="en-IN" sz="1800" b="1" dirty="0" err="1" smtClean="0">
                <a:solidFill>
                  <a:srgbClr val="002060"/>
                </a:solidFill>
                <a:latin typeface="Arial" pitchFamily="34" charset="0"/>
                <a:cs typeface="Arial" pitchFamily="34" charset="0"/>
              </a:rPr>
              <a:t>signaling</a:t>
            </a:r>
            <a:r>
              <a:rPr lang="en-IN" sz="1800" b="1" dirty="0" smtClean="0">
                <a:solidFill>
                  <a:srgbClr val="002060"/>
                </a:solidFill>
                <a:latin typeface="Arial" pitchFamily="34" charset="0"/>
                <a:cs typeface="Arial" pitchFamily="34" charset="0"/>
              </a:rPr>
              <a:t> pathways induced by </a:t>
            </a:r>
            <a:r>
              <a:rPr lang="en-IN" sz="1800" b="1" dirty="0" err="1" smtClean="0">
                <a:solidFill>
                  <a:srgbClr val="002060"/>
                </a:solidFill>
                <a:latin typeface="Arial" pitchFamily="34" charset="0"/>
                <a:cs typeface="Arial" pitchFamily="34" charset="0"/>
              </a:rPr>
              <a:t>gonadotropins</a:t>
            </a:r>
            <a:r>
              <a:rPr lang="en-IN" sz="1800" b="1" dirty="0" smtClean="0">
                <a:solidFill>
                  <a:srgbClr val="002060"/>
                </a:solidFill>
                <a:latin typeface="Arial" pitchFamily="34" charset="0"/>
                <a:cs typeface="Arial" pitchFamily="34" charset="0"/>
              </a:rPr>
              <a:t> is essential to know how EGF takes part in these processes</a:t>
            </a:r>
          </a:p>
          <a:p>
            <a:pPr lvl="0" algn="just">
              <a:lnSpc>
                <a:spcPct val="120000"/>
              </a:lnSpc>
              <a:buFont typeface="Wingdings" pitchFamily="2" charset="2"/>
              <a:buChar char="q"/>
            </a:pPr>
            <a:endParaRPr lang="en-IN" sz="1800" b="1" dirty="0" smtClean="0">
              <a:solidFill>
                <a:srgbClr val="002060"/>
              </a:solidFill>
              <a:latin typeface="Arial" pitchFamily="34" charset="0"/>
              <a:cs typeface="Arial" pitchFamily="34" charset="0"/>
            </a:endParaRPr>
          </a:p>
          <a:p>
            <a:pPr lvl="0" algn="just">
              <a:lnSpc>
                <a:spcPct val="120000"/>
              </a:lnSpc>
              <a:buFont typeface="Wingdings" pitchFamily="2" charset="2"/>
              <a:buChar char="q"/>
            </a:pPr>
            <a:r>
              <a:rPr lang="en-IN" sz="1800" b="1" dirty="0" smtClean="0">
                <a:solidFill>
                  <a:schemeClr val="accent6">
                    <a:lumMod val="50000"/>
                  </a:schemeClr>
                </a:solidFill>
                <a:latin typeface="Arial" pitchFamily="34" charset="0"/>
                <a:cs typeface="Arial" pitchFamily="34" charset="0"/>
              </a:rPr>
              <a:t>Studies on role of EGF in mammalian ovary is extensive</a:t>
            </a:r>
            <a:endParaRPr lang="en-IN" sz="1800" dirty="0" smtClean="0">
              <a:solidFill>
                <a:schemeClr val="accent6">
                  <a:lumMod val="50000"/>
                </a:schemeClr>
              </a:solidFill>
              <a:latin typeface="Arial" pitchFamily="34" charset="0"/>
              <a:cs typeface="Arial" pitchFamily="34" charset="0"/>
            </a:endParaRP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14"/>
            <a:ext cx="8229600" cy="654056"/>
          </a:xfrm>
        </p:spPr>
        <p:txBody>
          <a:bodyPr>
            <a:noAutofit/>
          </a:bodyPr>
          <a:lstStyle/>
          <a:p>
            <a:r>
              <a:rPr lang="en-US" sz="2000" b="1" dirty="0" smtClean="0">
                <a:solidFill>
                  <a:schemeClr val="accent6">
                    <a:lumMod val="50000"/>
                  </a:schemeClr>
                </a:solidFill>
                <a:latin typeface="Arial" pitchFamily="34" charset="0"/>
                <a:cs typeface="Arial" pitchFamily="34" charset="0"/>
              </a:rPr>
              <a:t>Effect of </a:t>
            </a:r>
            <a:r>
              <a:rPr lang="en-US" sz="2000" b="1" dirty="0" err="1" smtClean="0">
                <a:solidFill>
                  <a:schemeClr val="accent6">
                    <a:lumMod val="50000"/>
                  </a:schemeClr>
                </a:solidFill>
                <a:latin typeface="Arial" pitchFamily="34" charset="0"/>
                <a:cs typeface="Arial" pitchFamily="34" charset="0"/>
              </a:rPr>
              <a:t>Wortmannin</a:t>
            </a:r>
            <a:r>
              <a:rPr lang="en-US" sz="2000" b="1" dirty="0" smtClean="0">
                <a:solidFill>
                  <a:schemeClr val="accent6">
                    <a:lumMod val="50000"/>
                  </a:schemeClr>
                </a:solidFill>
                <a:latin typeface="Arial" pitchFamily="34" charset="0"/>
                <a:cs typeface="Arial" pitchFamily="34" charset="0"/>
              </a:rPr>
              <a:t> (</a:t>
            </a:r>
            <a:r>
              <a:rPr lang="en-US" sz="2000" b="1" dirty="0" err="1" smtClean="0">
                <a:solidFill>
                  <a:schemeClr val="accent6">
                    <a:lumMod val="50000"/>
                  </a:schemeClr>
                </a:solidFill>
                <a:latin typeface="Arial" pitchFamily="34" charset="0"/>
                <a:cs typeface="Arial" pitchFamily="34" charset="0"/>
              </a:rPr>
              <a:t>Wn</a:t>
            </a:r>
            <a:r>
              <a:rPr lang="en-US" sz="2000" b="1" dirty="0" smtClean="0">
                <a:solidFill>
                  <a:schemeClr val="accent6">
                    <a:lumMod val="50000"/>
                  </a:schemeClr>
                </a:solidFill>
                <a:latin typeface="Arial" pitchFamily="34" charset="0"/>
                <a:cs typeface="Arial" pitchFamily="34" charset="0"/>
              </a:rPr>
              <a:t>) and Ly294002 (Ly) on EGF-induced steroid production</a:t>
            </a:r>
            <a:endParaRPr lang="en-IN" sz="2000" b="1" dirty="0">
              <a:solidFill>
                <a:schemeClr val="accent6">
                  <a:lumMod val="50000"/>
                </a:schemeClr>
              </a:solidFill>
              <a:latin typeface="Arial" pitchFamily="34" charset="0"/>
              <a:cs typeface="Arial" pitchFamily="34" charset="0"/>
            </a:endParaRPr>
          </a:p>
        </p:txBody>
      </p:sp>
      <p:pic>
        <p:nvPicPr>
          <p:cNvPr id="1026" name="Picture 2" descr="F:\X\Untitled-11.jpg"/>
          <p:cNvPicPr>
            <a:picLocks noGrp="1" noChangeAspect="1" noChangeArrowheads="1"/>
          </p:cNvPicPr>
          <p:nvPr>
            <p:ph idx="1"/>
          </p:nvPr>
        </p:nvPicPr>
        <p:blipFill>
          <a:blip r:embed="rId2" cstate="print"/>
          <a:srcRect/>
          <a:stretch>
            <a:fillRect/>
          </a:stretch>
        </p:blipFill>
        <p:spPr bwMode="auto">
          <a:xfrm>
            <a:off x="428596" y="1142984"/>
            <a:ext cx="5076000" cy="247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F:\X\Untitled-12.jpg"/>
          <p:cNvPicPr>
            <a:picLocks noChangeAspect="1" noChangeArrowheads="1"/>
          </p:cNvPicPr>
          <p:nvPr/>
        </p:nvPicPr>
        <p:blipFill>
          <a:blip r:embed="rId3" cstate="print"/>
          <a:srcRect/>
          <a:stretch>
            <a:fillRect/>
          </a:stretch>
        </p:blipFill>
        <p:spPr bwMode="auto">
          <a:xfrm>
            <a:off x="3643306" y="3902097"/>
            <a:ext cx="5099050" cy="2598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357166"/>
            <a:ext cx="8001056" cy="830997"/>
          </a:xfrm>
          <a:prstGeom prst="rect">
            <a:avLst/>
          </a:prstGeom>
          <a:noFill/>
        </p:spPr>
        <p:txBody>
          <a:bodyPr wrap="square" rtlCol="0">
            <a:spAutoFit/>
          </a:bodyPr>
          <a:lstStyle/>
          <a:p>
            <a:pPr algn="ctr"/>
            <a:r>
              <a:rPr lang="en-US" sz="2400" b="1" dirty="0" smtClean="0">
                <a:solidFill>
                  <a:schemeClr val="accent6">
                    <a:lumMod val="50000"/>
                  </a:schemeClr>
                </a:solidFill>
                <a:latin typeface="Arial" pitchFamily="34" charset="0"/>
                <a:cs typeface="Arial" pitchFamily="34" charset="0"/>
              </a:rPr>
              <a:t>EGF-stimulated P</a:t>
            </a:r>
            <a:r>
              <a:rPr lang="en-US" sz="2400" b="1" baseline="30000" dirty="0" smtClean="0">
                <a:solidFill>
                  <a:schemeClr val="accent6">
                    <a:lumMod val="50000"/>
                  </a:schemeClr>
                </a:solidFill>
                <a:latin typeface="Arial" pitchFamily="34" charset="0"/>
                <a:cs typeface="Arial" pitchFamily="34" charset="0"/>
              </a:rPr>
              <a:t>85</a:t>
            </a:r>
            <a:r>
              <a:rPr lang="en-US" sz="2400" b="1" dirty="0" smtClean="0">
                <a:solidFill>
                  <a:schemeClr val="accent6">
                    <a:lumMod val="50000"/>
                  </a:schemeClr>
                </a:solidFill>
                <a:latin typeface="Arial" pitchFamily="34" charset="0"/>
                <a:cs typeface="Arial" pitchFamily="34" charset="0"/>
              </a:rPr>
              <a:t> associated PI3 </a:t>
            </a:r>
            <a:r>
              <a:rPr lang="en-US" sz="2400" b="1" dirty="0" err="1" smtClean="0">
                <a:solidFill>
                  <a:schemeClr val="accent6">
                    <a:lumMod val="50000"/>
                  </a:schemeClr>
                </a:solidFill>
                <a:latin typeface="Arial" pitchFamily="34" charset="0"/>
                <a:cs typeface="Arial" pitchFamily="34" charset="0"/>
              </a:rPr>
              <a:t>kinase</a:t>
            </a:r>
            <a:r>
              <a:rPr lang="en-US" sz="2400" b="1" dirty="0" smtClean="0">
                <a:solidFill>
                  <a:schemeClr val="accent6">
                    <a:lumMod val="50000"/>
                  </a:schemeClr>
                </a:solidFill>
                <a:latin typeface="Arial" pitchFamily="34" charset="0"/>
                <a:cs typeface="Arial" pitchFamily="34" charset="0"/>
              </a:rPr>
              <a:t> activation and effect of PI3 </a:t>
            </a:r>
            <a:r>
              <a:rPr lang="en-US" sz="2400" b="1" dirty="0" err="1" smtClean="0">
                <a:solidFill>
                  <a:schemeClr val="accent6">
                    <a:lumMod val="50000"/>
                  </a:schemeClr>
                </a:solidFill>
                <a:latin typeface="Arial" pitchFamily="34" charset="0"/>
                <a:cs typeface="Arial" pitchFamily="34" charset="0"/>
              </a:rPr>
              <a:t>kinase</a:t>
            </a:r>
            <a:r>
              <a:rPr lang="en-US" sz="2400" b="1" dirty="0" smtClean="0">
                <a:solidFill>
                  <a:schemeClr val="accent6">
                    <a:lumMod val="50000"/>
                  </a:schemeClr>
                </a:solidFill>
                <a:latin typeface="Arial" pitchFamily="34" charset="0"/>
                <a:cs typeface="Arial" pitchFamily="34" charset="0"/>
              </a:rPr>
              <a:t> inhibitor</a:t>
            </a:r>
            <a:endParaRPr lang="en-IN" sz="2400" dirty="0"/>
          </a:p>
        </p:txBody>
      </p:sp>
      <p:pic>
        <p:nvPicPr>
          <p:cNvPr id="8" name="Picture 2"/>
          <p:cNvPicPr>
            <a:picLocks noGrp="1" noChangeAspect="1" noChangeArrowheads="1"/>
          </p:cNvPicPr>
          <p:nvPr>
            <p:ph idx="1"/>
          </p:nvPr>
        </p:nvPicPr>
        <p:blipFill>
          <a:blip r:embed="rId2">
            <a:grayscl/>
            <a:lum/>
          </a:blip>
          <a:srcRect l="7937" t="2892" r="4762" b="53271"/>
          <a:stretch>
            <a:fillRect/>
          </a:stretch>
        </p:blipFill>
        <p:spPr bwMode="auto">
          <a:xfrm>
            <a:off x="2000232" y="1500174"/>
            <a:ext cx="5484212" cy="3543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6">
                    <a:lumMod val="50000"/>
                  </a:schemeClr>
                </a:solidFill>
                <a:latin typeface="Arial" pitchFamily="34" charset="0"/>
                <a:cs typeface="Arial" pitchFamily="34" charset="0"/>
              </a:rPr>
              <a:t>Effect of MEK inhibitor PD98049 on EGF-stimulated steroid production </a:t>
            </a:r>
            <a:endParaRPr lang="en-IN" sz="2400" b="1" dirty="0">
              <a:solidFill>
                <a:schemeClr val="accent6">
                  <a:lumMod val="50000"/>
                </a:schemeClr>
              </a:solidFill>
              <a:latin typeface="Arial" pitchFamily="34" charset="0"/>
              <a:cs typeface="Arial" pitchFamily="34" charset="0"/>
            </a:endParaRPr>
          </a:p>
        </p:txBody>
      </p:sp>
      <p:pic>
        <p:nvPicPr>
          <p:cNvPr id="2050" name="Picture 2" descr="F:\X\Untitled-13.jpg"/>
          <p:cNvPicPr>
            <a:picLocks noGrp="1" noChangeAspect="1" noChangeArrowheads="1"/>
          </p:cNvPicPr>
          <p:nvPr>
            <p:ph idx="1"/>
          </p:nvPr>
        </p:nvPicPr>
        <p:blipFill>
          <a:blip r:embed="rId2" cstate="print"/>
          <a:srcRect/>
          <a:stretch>
            <a:fillRect/>
          </a:stretch>
        </p:blipFill>
        <p:spPr bwMode="auto">
          <a:xfrm>
            <a:off x="1571604" y="1714488"/>
            <a:ext cx="6215106" cy="4004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F:\X\Untitled-10.jpg"/>
          <p:cNvPicPr>
            <a:picLocks noGrp="1" noChangeAspect="1" noChangeArrowheads="1"/>
          </p:cNvPicPr>
          <p:nvPr>
            <p:ph idx="1"/>
          </p:nvPr>
        </p:nvPicPr>
        <p:blipFill>
          <a:blip r:embed="rId2" cstate="print"/>
          <a:srcRect l="2802"/>
          <a:stretch>
            <a:fillRect/>
          </a:stretch>
        </p:blipFill>
        <p:spPr bwMode="auto">
          <a:xfrm>
            <a:off x="2143108" y="1214422"/>
            <a:ext cx="4955412"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0034" y="285728"/>
            <a:ext cx="8215370" cy="430887"/>
          </a:xfrm>
          <a:prstGeom prst="rect">
            <a:avLst/>
          </a:prstGeom>
          <a:noFill/>
        </p:spPr>
        <p:txBody>
          <a:bodyPr wrap="square" rtlCol="0">
            <a:spAutoFit/>
          </a:bodyPr>
          <a:lstStyle/>
          <a:p>
            <a:pPr algn="ctr"/>
            <a:r>
              <a:rPr lang="en-US" sz="2200" b="1" dirty="0" smtClean="0">
                <a:solidFill>
                  <a:schemeClr val="accent6">
                    <a:lumMod val="50000"/>
                  </a:schemeClr>
                </a:solidFill>
                <a:latin typeface="Arial" pitchFamily="34" charset="0"/>
                <a:cs typeface="Arial" pitchFamily="34" charset="0"/>
              </a:rPr>
              <a:t>Time- and MEK1/2-dependent activation of ERK1/2 by EGF</a:t>
            </a:r>
            <a:endParaRPr lang="en-IN" sz="2200" dirty="0">
              <a:solidFill>
                <a:schemeClr val="accent6">
                  <a:lumMod val="50000"/>
                </a:schemeClr>
              </a:solidFill>
              <a:latin typeface="Arial" pitchFamily="34" charset="0"/>
              <a:cs typeface="Arial" pitchFamily="34" charset="0"/>
            </a:endParaRPr>
          </a:p>
        </p:txBody>
      </p:sp>
      <p:pic>
        <p:nvPicPr>
          <p:cNvPr id="4" name="Content Placeholder 3" descr="L:\BDM PHD\ERK copy.jpg"/>
          <p:cNvPicPr>
            <a:picLocks/>
          </p:cNvPicPr>
          <p:nvPr/>
        </p:nvPicPr>
        <p:blipFill>
          <a:blip r:embed="rId3" cstate="print">
            <a:grayscl/>
          </a:blip>
          <a:srcRect l="14084" t="51111" r="20910" b="23333"/>
          <a:stretch>
            <a:fillRect/>
          </a:stretch>
        </p:blipFill>
        <p:spPr bwMode="auto">
          <a:xfrm>
            <a:off x="2143108" y="3714752"/>
            <a:ext cx="5000660"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US" b="1" dirty="0" smtClean="0">
                <a:solidFill>
                  <a:schemeClr val="accent6">
                    <a:lumMod val="75000"/>
                  </a:schemeClr>
                </a:solidFill>
                <a:latin typeface="Arial" pitchFamily="34" charset="0"/>
                <a:cs typeface="Arial" pitchFamily="34" charset="0"/>
              </a:rPr>
              <a:t>Inference</a:t>
            </a:r>
            <a:endParaRPr lang="en-IN" b="1" dirty="0">
              <a:solidFill>
                <a:schemeClr val="accent6">
                  <a:lumMod val="75000"/>
                </a:schemeClr>
              </a:solidFill>
              <a:latin typeface="Arial" pitchFamily="34" charset="0"/>
              <a:cs typeface="Arial" pitchFamily="34" charset="0"/>
            </a:endParaRPr>
          </a:p>
        </p:txBody>
      </p:sp>
      <p:sp>
        <p:nvSpPr>
          <p:cNvPr id="5" name="Content Placeholder 4"/>
          <p:cNvSpPr>
            <a:spLocks noGrp="1"/>
          </p:cNvSpPr>
          <p:nvPr>
            <p:ph idx="1"/>
          </p:nvPr>
        </p:nvSpPr>
        <p:spPr>
          <a:xfrm>
            <a:off x="642910" y="1071546"/>
            <a:ext cx="7858180" cy="5054617"/>
          </a:xfrm>
        </p:spPr>
        <p:txBody>
          <a:bodyPr/>
          <a:lstStyle/>
          <a:p>
            <a:pPr algn="just">
              <a:buFont typeface="Wingdings" pitchFamily="2" charset="2"/>
              <a:buChar char="Ø"/>
            </a:pPr>
            <a:r>
              <a:rPr lang="en-US" b="1" dirty="0" smtClean="0">
                <a:solidFill>
                  <a:srgbClr val="7030A0"/>
                </a:solidFill>
                <a:latin typeface="Arial" pitchFamily="34" charset="0"/>
                <a:cs typeface="Arial" pitchFamily="34" charset="0"/>
              </a:rPr>
              <a:t>EGF stimulates the EGFR expression in carp ovarian follicular cells</a:t>
            </a:r>
          </a:p>
          <a:p>
            <a:pPr algn="just">
              <a:buFont typeface="Wingdings" pitchFamily="2" charset="2"/>
              <a:buChar char="Ø"/>
            </a:pPr>
            <a:endParaRPr lang="en-US" b="1" dirty="0" smtClean="0">
              <a:latin typeface="Arial" pitchFamily="34" charset="0"/>
              <a:cs typeface="Arial" pitchFamily="34" charset="0"/>
            </a:endParaRPr>
          </a:p>
          <a:p>
            <a:pPr algn="just">
              <a:buFont typeface="Wingdings" pitchFamily="2" charset="2"/>
              <a:buChar char="Ø"/>
            </a:pPr>
            <a:r>
              <a:rPr lang="en-US" b="1" dirty="0" smtClean="0">
                <a:solidFill>
                  <a:srgbClr val="002060"/>
                </a:solidFill>
                <a:latin typeface="Arial" pitchFamily="34" charset="0"/>
                <a:cs typeface="Arial" pitchFamily="34" charset="0"/>
              </a:rPr>
              <a:t>EGF can induce </a:t>
            </a:r>
            <a:r>
              <a:rPr lang="en-US" b="1" dirty="0" err="1" smtClean="0">
                <a:solidFill>
                  <a:srgbClr val="002060"/>
                </a:solidFill>
                <a:latin typeface="Arial" pitchFamily="34" charset="0"/>
                <a:cs typeface="Arial" pitchFamily="34" charset="0"/>
              </a:rPr>
              <a:t>StAR</a:t>
            </a:r>
            <a:r>
              <a:rPr lang="en-US" b="1" dirty="0" smtClean="0">
                <a:solidFill>
                  <a:srgbClr val="002060"/>
                </a:solidFill>
                <a:latin typeface="Arial" pitchFamily="34" charset="0"/>
                <a:cs typeface="Arial" pitchFamily="34" charset="0"/>
              </a:rPr>
              <a:t> gene expression</a:t>
            </a:r>
          </a:p>
          <a:p>
            <a:pPr algn="just">
              <a:buFont typeface="Wingdings" pitchFamily="2" charset="2"/>
              <a:buChar char="Ø"/>
            </a:pPr>
            <a:endParaRPr lang="en-US" b="1" dirty="0" smtClean="0">
              <a:latin typeface="Arial" pitchFamily="34" charset="0"/>
              <a:cs typeface="Arial" pitchFamily="34" charset="0"/>
            </a:endParaRPr>
          </a:p>
          <a:p>
            <a:pPr algn="just">
              <a:buFont typeface="Wingdings" pitchFamily="2" charset="2"/>
              <a:buChar char="Ø"/>
            </a:pPr>
            <a:r>
              <a:rPr lang="en-US" b="1" dirty="0" smtClean="0">
                <a:solidFill>
                  <a:schemeClr val="accent6">
                    <a:lumMod val="50000"/>
                  </a:schemeClr>
                </a:solidFill>
                <a:latin typeface="Arial" pitchFamily="34" charset="0"/>
                <a:cs typeface="Arial" pitchFamily="34" charset="0"/>
              </a:rPr>
              <a:t>EGF effects on steroid production is mediated through activation of PI3 </a:t>
            </a:r>
            <a:r>
              <a:rPr lang="en-US" b="1" dirty="0" err="1" smtClean="0">
                <a:solidFill>
                  <a:schemeClr val="accent6">
                    <a:lumMod val="50000"/>
                  </a:schemeClr>
                </a:solidFill>
                <a:latin typeface="Arial" pitchFamily="34" charset="0"/>
                <a:cs typeface="Arial" pitchFamily="34" charset="0"/>
              </a:rPr>
              <a:t>kinase</a:t>
            </a:r>
            <a:r>
              <a:rPr lang="en-US" b="1" dirty="0" smtClean="0">
                <a:solidFill>
                  <a:schemeClr val="accent6">
                    <a:lumMod val="50000"/>
                  </a:schemeClr>
                </a:solidFill>
                <a:latin typeface="Arial" pitchFamily="34" charset="0"/>
                <a:cs typeface="Arial" pitchFamily="34" charset="0"/>
              </a:rPr>
              <a:t> and MAP </a:t>
            </a:r>
            <a:r>
              <a:rPr lang="en-US" b="1" dirty="0" err="1" smtClean="0">
                <a:solidFill>
                  <a:schemeClr val="accent6">
                    <a:lumMod val="50000"/>
                  </a:schemeClr>
                </a:solidFill>
                <a:latin typeface="Arial" pitchFamily="34" charset="0"/>
                <a:cs typeface="Arial" pitchFamily="34" charset="0"/>
              </a:rPr>
              <a:t>kinase</a:t>
            </a:r>
            <a:endParaRPr lang="en-IN"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search\BDM PHD\chapter 2\14151617AB18 copy.jpg"/>
          <p:cNvPicPr>
            <a:picLocks noGrp="1"/>
          </p:cNvPicPr>
          <p:nvPr>
            <p:ph idx="1"/>
          </p:nvPr>
        </p:nvPicPr>
        <p:blipFill>
          <a:blip r:embed="rId2"/>
          <a:srcRect l="40104" r="2083" b="72142"/>
          <a:stretch>
            <a:fillRect/>
          </a:stretch>
        </p:blipFill>
        <p:spPr bwMode="auto">
          <a:xfrm>
            <a:off x="2214546" y="1000108"/>
            <a:ext cx="4857784"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Rsearch\BDM PHD\chapter 2\14151617AB18 copy.jpg"/>
          <p:cNvPicPr/>
          <p:nvPr/>
        </p:nvPicPr>
        <p:blipFill>
          <a:blip r:embed="rId2"/>
          <a:srcRect l="4514" t="75689" r="65451" b="11170"/>
          <a:stretch>
            <a:fillRect/>
          </a:stretch>
        </p:blipFill>
        <p:spPr bwMode="auto">
          <a:xfrm>
            <a:off x="2786050" y="4357694"/>
            <a:ext cx="3857652"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28596" y="285728"/>
            <a:ext cx="8501122" cy="400110"/>
          </a:xfrm>
          <a:prstGeom prst="rect">
            <a:avLst/>
          </a:prstGeom>
          <a:noFill/>
        </p:spPr>
        <p:txBody>
          <a:bodyPr wrap="square" rtlCol="0">
            <a:spAutoFit/>
          </a:bodyPr>
          <a:lstStyle/>
          <a:p>
            <a:r>
              <a:rPr lang="en-US" sz="2000" b="1" dirty="0" smtClean="0">
                <a:solidFill>
                  <a:schemeClr val="accent6">
                    <a:lumMod val="50000"/>
                  </a:schemeClr>
                </a:solidFill>
                <a:latin typeface="Arial" pitchFamily="34" charset="0"/>
                <a:cs typeface="Arial" pitchFamily="34" charset="0"/>
              </a:rPr>
              <a:t>P450 mRNA  and its expression in follicular cells and effects of EGF</a:t>
            </a:r>
            <a:endParaRPr lang="en-IN"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rmAutofit fontScale="90000"/>
          </a:bodyPr>
          <a:lstStyle/>
          <a:p>
            <a:r>
              <a:rPr lang="en-US" b="1" dirty="0" smtClean="0">
                <a:solidFill>
                  <a:srgbClr val="002060"/>
                </a:solidFill>
                <a:latin typeface="Arial" pitchFamily="34" charset="0"/>
                <a:cs typeface="Arial" pitchFamily="34" charset="0"/>
              </a:rPr>
              <a:t>Summary</a:t>
            </a:r>
            <a:endParaRPr lang="en-IN"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457200" y="928670"/>
            <a:ext cx="8043890" cy="5197493"/>
          </a:xfrm>
        </p:spPr>
        <p:txBody>
          <a:bodyPr>
            <a:normAutofit/>
          </a:bodyPr>
          <a:lstStyle/>
          <a:p>
            <a:pPr algn="just">
              <a:buFont typeface="Wingdings" pitchFamily="2" charset="2"/>
              <a:buChar char="Ø"/>
            </a:pPr>
            <a:r>
              <a:rPr lang="en-US" sz="2400" dirty="0" smtClean="0">
                <a:solidFill>
                  <a:schemeClr val="accent6">
                    <a:lumMod val="50000"/>
                  </a:schemeClr>
                </a:solidFill>
                <a:latin typeface="Arial" pitchFamily="34" charset="0"/>
                <a:cs typeface="Arial" pitchFamily="34" charset="0"/>
              </a:rPr>
              <a:t>Like mammal, EGF is a potent regulator of fish ovarian </a:t>
            </a:r>
            <a:r>
              <a:rPr lang="en-US" sz="2400" dirty="0" err="1" smtClean="0">
                <a:solidFill>
                  <a:schemeClr val="accent6">
                    <a:lumMod val="50000"/>
                  </a:schemeClr>
                </a:solidFill>
                <a:latin typeface="Arial" pitchFamily="34" charset="0"/>
                <a:cs typeface="Arial" pitchFamily="34" charset="0"/>
              </a:rPr>
              <a:t>steroidogenesis</a:t>
            </a:r>
            <a:endParaRPr lang="en-US" sz="2400" dirty="0" smtClean="0">
              <a:solidFill>
                <a:schemeClr val="accent6">
                  <a:lumMod val="50000"/>
                </a:schemeClr>
              </a:solidFill>
              <a:latin typeface="Arial" pitchFamily="34" charset="0"/>
              <a:cs typeface="Arial" pitchFamily="34" charset="0"/>
            </a:endParaRPr>
          </a:p>
          <a:p>
            <a:pPr algn="just">
              <a:buFont typeface="Wingdings" pitchFamily="2" charset="2"/>
              <a:buChar char="Ø"/>
            </a:pPr>
            <a:r>
              <a:rPr lang="en-US" sz="2400" dirty="0" smtClean="0">
                <a:solidFill>
                  <a:srgbClr val="7030A0"/>
                </a:solidFill>
                <a:latin typeface="Arial" pitchFamily="34" charset="0"/>
                <a:cs typeface="Arial" pitchFamily="34" charset="0"/>
              </a:rPr>
              <a:t>EGF induces </a:t>
            </a:r>
            <a:r>
              <a:rPr lang="en-US" sz="2400" dirty="0" err="1" smtClean="0">
                <a:solidFill>
                  <a:srgbClr val="7030A0"/>
                </a:solidFill>
                <a:latin typeface="Arial" pitchFamily="34" charset="0"/>
                <a:cs typeface="Arial" pitchFamily="34" charset="0"/>
              </a:rPr>
              <a:t>steroidogenesis</a:t>
            </a:r>
            <a:r>
              <a:rPr lang="en-US" sz="2400" dirty="0" smtClean="0">
                <a:solidFill>
                  <a:srgbClr val="7030A0"/>
                </a:solidFill>
                <a:latin typeface="Arial" pitchFamily="34" charset="0"/>
                <a:cs typeface="Arial" pitchFamily="34" charset="0"/>
              </a:rPr>
              <a:t> both independently and synergistically with </a:t>
            </a:r>
            <a:r>
              <a:rPr lang="en-US" sz="2400" dirty="0" err="1" smtClean="0">
                <a:solidFill>
                  <a:srgbClr val="7030A0"/>
                </a:solidFill>
                <a:latin typeface="Arial" pitchFamily="34" charset="0"/>
                <a:cs typeface="Arial" pitchFamily="34" charset="0"/>
              </a:rPr>
              <a:t>gonadotropins</a:t>
            </a:r>
            <a:endParaRPr lang="en-US" sz="2400" dirty="0" smtClean="0">
              <a:solidFill>
                <a:srgbClr val="7030A0"/>
              </a:solidFill>
              <a:latin typeface="Arial" pitchFamily="34" charset="0"/>
              <a:cs typeface="Arial" pitchFamily="34" charset="0"/>
            </a:endParaRPr>
          </a:p>
          <a:p>
            <a:pPr algn="just">
              <a:buFont typeface="Wingdings" pitchFamily="2" charset="2"/>
              <a:buChar char="Ø"/>
            </a:pPr>
            <a:r>
              <a:rPr lang="en-US" sz="2400" dirty="0" smtClean="0">
                <a:solidFill>
                  <a:schemeClr val="accent2">
                    <a:lumMod val="75000"/>
                  </a:schemeClr>
                </a:solidFill>
                <a:latin typeface="Arial" pitchFamily="34" charset="0"/>
                <a:cs typeface="Arial" pitchFamily="34" charset="0"/>
              </a:rPr>
              <a:t>EGF-mediated steroid production requires an active EGFR and EGFR-mediated signaling is critical for normal </a:t>
            </a:r>
            <a:r>
              <a:rPr lang="en-US" sz="2400" dirty="0" err="1" smtClean="0">
                <a:solidFill>
                  <a:schemeClr val="accent2">
                    <a:lumMod val="75000"/>
                  </a:schemeClr>
                </a:solidFill>
                <a:latin typeface="Arial" pitchFamily="34" charset="0"/>
                <a:cs typeface="Arial" pitchFamily="34" charset="0"/>
              </a:rPr>
              <a:t>gonadotropin</a:t>
            </a:r>
            <a:r>
              <a:rPr lang="en-US" sz="2400" dirty="0" smtClean="0">
                <a:solidFill>
                  <a:schemeClr val="accent2">
                    <a:lumMod val="75000"/>
                  </a:schemeClr>
                </a:solidFill>
                <a:latin typeface="Arial" pitchFamily="34" charset="0"/>
                <a:cs typeface="Arial" pitchFamily="34" charset="0"/>
              </a:rPr>
              <a:t>-induced </a:t>
            </a:r>
            <a:r>
              <a:rPr lang="en-US" sz="2400" dirty="0" err="1" smtClean="0">
                <a:solidFill>
                  <a:schemeClr val="accent2">
                    <a:lumMod val="75000"/>
                  </a:schemeClr>
                </a:solidFill>
                <a:latin typeface="Arial" pitchFamily="34" charset="0"/>
                <a:cs typeface="Arial" pitchFamily="34" charset="0"/>
              </a:rPr>
              <a:t>steroidogenesis</a:t>
            </a:r>
            <a:r>
              <a:rPr lang="en-US" sz="2400" dirty="0" smtClean="0">
                <a:solidFill>
                  <a:schemeClr val="accent2">
                    <a:lumMod val="75000"/>
                  </a:schemeClr>
                </a:solidFill>
                <a:latin typeface="Arial" pitchFamily="34" charset="0"/>
                <a:cs typeface="Arial" pitchFamily="34" charset="0"/>
              </a:rPr>
              <a:t> in fish ovarian follicles</a:t>
            </a:r>
          </a:p>
          <a:p>
            <a:pPr algn="just">
              <a:buFont typeface="Wingdings" pitchFamily="2" charset="2"/>
              <a:buChar char="Ø"/>
            </a:pPr>
            <a:r>
              <a:rPr lang="en-US" sz="2400" dirty="0" smtClean="0">
                <a:solidFill>
                  <a:srgbClr val="002060"/>
                </a:solidFill>
                <a:latin typeface="Arial" pitchFamily="34" charset="0"/>
                <a:cs typeface="Arial" pitchFamily="34" charset="0"/>
              </a:rPr>
              <a:t>EGF signaling is mediated through PI3 </a:t>
            </a:r>
            <a:r>
              <a:rPr lang="en-US" sz="2400" dirty="0" err="1" smtClean="0">
                <a:solidFill>
                  <a:srgbClr val="002060"/>
                </a:solidFill>
                <a:latin typeface="Arial" pitchFamily="34" charset="0"/>
                <a:cs typeface="Arial" pitchFamily="34" charset="0"/>
              </a:rPr>
              <a:t>kinase</a:t>
            </a:r>
            <a:r>
              <a:rPr lang="en-US" sz="2400" dirty="0" smtClean="0">
                <a:solidFill>
                  <a:srgbClr val="002060"/>
                </a:solidFill>
                <a:latin typeface="Arial" pitchFamily="34" charset="0"/>
                <a:cs typeface="Arial" pitchFamily="34" charset="0"/>
              </a:rPr>
              <a:t> and MAP </a:t>
            </a:r>
            <a:r>
              <a:rPr lang="en-US" sz="2400" dirty="0" err="1" smtClean="0">
                <a:solidFill>
                  <a:srgbClr val="002060"/>
                </a:solidFill>
                <a:latin typeface="Arial" pitchFamily="34" charset="0"/>
                <a:cs typeface="Arial" pitchFamily="34" charset="0"/>
              </a:rPr>
              <a:t>kinase</a:t>
            </a:r>
            <a:r>
              <a:rPr lang="en-US" sz="2400" dirty="0" smtClean="0">
                <a:solidFill>
                  <a:srgbClr val="002060"/>
                </a:solidFill>
                <a:latin typeface="Arial" pitchFamily="34" charset="0"/>
                <a:cs typeface="Arial" pitchFamily="34" charset="0"/>
              </a:rPr>
              <a:t> activation</a:t>
            </a:r>
          </a:p>
          <a:p>
            <a:pPr algn="just">
              <a:buFont typeface="Wingdings" pitchFamily="2" charset="2"/>
              <a:buChar char="Ø"/>
            </a:pPr>
            <a:r>
              <a:rPr lang="en-US" sz="2400" dirty="0" smtClean="0">
                <a:solidFill>
                  <a:srgbClr val="7030A0"/>
                </a:solidFill>
                <a:latin typeface="Arial" pitchFamily="34" charset="0"/>
                <a:cs typeface="Arial" pitchFamily="34" charset="0"/>
              </a:rPr>
              <a:t>EGF-mediated steroid production in fish ovarian follicle is dependent on </a:t>
            </a:r>
            <a:r>
              <a:rPr lang="en-US" sz="2400" dirty="0" err="1" smtClean="0">
                <a:solidFill>
                  <a:srgbClr val="7030A0"/>
                </a:solidFill>
                <a:latin typeface="Arial" pitchFamily="34" charset="0"/>
                <a:cs typeface="Arial" pitchFamily="34" charset="0"/>
              </a:rPr>
              <a:t>StAR</a:t>
            </a:r>
            <a:r>
              <a:rPr lang="en-US" sz="2400" dirty="0" smtClean="0">
                <a:solidFill>
                  <a:srgbClr val="7030A0"/>
                </a:solidFill>
                <a:latin typeface="Arial" pitchFamily="34" charset="0"/>
                <a:cs typeface="Arial" pitchFamily="34" charset="0"/>
              </a:rPr>
              <a:t> gene expression</a:t>
            </a:r>
            <a:endParaRPr lang="en-IN" sz="2400"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grayscl/>
          </a:blip>
          <a:srcRect/>
          <a:stretch>
            <a:fillRect/>
          </a:stretch>
        </p:blipFill>
        <p:spPr bwMode="auto">
          <a:xfrm>
            <a:off x="285720" y="1214422"/>
            <a:ext cx="1318855" cy="1714512"/>
          </a:xfrm>
          <a:prstGeom prst="rect">
            <a:avLst/>
          </a:prstGeom>
          <a:noFill/>
          <a:ln w="9525">
            <a:noFill/>
            <a:miter lim="800000"/>
            <a:headEnd/>
            <a:tailEnd/>
          </a:ln>
          <a:effectLst>
            <a:softEdge rad="127000"/>
          </a:effectLst>
        </p:spPr>
      </p:pic>
      <p:pic>
        <p:nvPicPr>
          <p:cNvPr id="5" name="Picture 3"/>
          <p:cNvPicPr>
            <a:picLocks noChangeAspect="1" noChangeArrowheads="1"/>
          </p:cNvPicPr>
          <p:nvPr/>
        </p:nvPicPr>
        <p:blipFill>
          <a:blip r:embed="rId4" cstate="print">
            <a:grayscl/>
          </a:blip>
          <a:srcRect l="61802" t="18226" r="9848" b="8870"/>
          <a:stretch>
            <a:fillRect/>
          </a:stretch>
        </p:blipFill>
        <p:spPr bwMode="auto">
          <a:xfrm>
            <a:off x="1928794" y="1500174"/>
            <a:ext cx="1402782" cy="1714512"/>
          </a:xfrm>
          <a:prstGeom prst="rect">
            <a:avLst/>
          </a:prstGeom>
          <a:noFill/>
          <a:ln w="9525">
            <a:noFill/>
            <a:miter lim="800000"/>
            <a:headEnd/>
            <a:tailEnd/>
          </a:ln>
          <a:effectLst>
            <a:softEdge rad="127000"/>
          </a:effectLst>
        </p:spPr>
      </p:pic>
      <p:pic>
        <p:nvPicPr>
          <p:cNvPr id="1026" name="Picture 2" descr="G:\New folder\IMG_7696.JPG"/>
          <p:cNvPicPr>
            <a:picLocks noChangeAspect="1" noChangeArrowheads="1"/>
          </p:cNvPicPr>
          <p:nvPr/>
        </p:nvPicPr>
        <p:blipFill>
          <a:blip r:embed="rId5" cstate="print">
            <a:grayscl/>
          </a:blip>
          <a:srcRect b="18750"/>
          <a:stretch>
            <a:fillRect/>
          </a:stretch>
        </p:blipFill>
        <p:spPr bwMode="auto">
          <a:xfrm>
            <a:off x="3786182" y="2000240"/>
            <a:ext cx="1357322" cy="1599700"/>
          </a:xfrm>
          <a:prstGeom prst="rect">
            <a:avLst/>
          </a:prstGeom>
          <a:noFill/>
          <a:effectLst>
            <a:softEdge rad="127000"/>
          </a:effectLst>
        </p:spPr>
      </p:pic>
      <p:pic>
        <p:nvPicPr>
          <p:cNvPr id="8" name="Picture 2"/>
          <p:cNvPicPr>
            <a:picLocks noChangeAspect="1" noChangeArrowheads="1"/>
          </p:cNvPicPr>
          <p:nvPr/>
        </p:nvPicPr>
        <p:blipFill>
          <a:blip r:embed="rId6" cstate="print">
            <a:grayscl/>
          </a:blip>
          <a:srcRect l="4621" t="12130" r="4504" b="5274"/>
          <a:stretch>
            <a:fillRect/>
          </a:stretch>
        </p:blipFill>
        <p:spPr bwMode="auto">
          <a:xfrm>
            <a:off x="5561740" y="1643050"/>
            <a:ext cx="1465094" cy="1714512"/>
          </a:xfrm>
          <a:prstGeom prst="rect">
            <a:avLst/>
          </a:prstGeom>
          <a:noFill/>
          <a:ln w="9525">
            <a:noFill/>
            <a:miter lim="800000"/>
            <a:headEnd/>
            <a:tailEnd/>
          </a:ln>
          <a:effectLst>
            <a:softEdge rad="127000"/>
          </a:effectLst>
        </p:spPr>
      </p:pic>
      <p:pic>
        <p:nvPicPr>
          <p:cNvPr id="10" name="Picture 2" descr="H:\Photo1624.jpg"/>
          <p:cNvPicPr>
            <a:picLocks noChangeAspect="1" noChangeArrowheads="1"/>
          </p:cNvPicPr>
          <p:nvPr/>
        </p:nvPicPr>
        <p:blipFill>
          <a:blip r:embed="rId7">
            <a:grayscl/>
            <a:lum bright="10000"/>
          </a:blip>
          <a:srcRect l="16598" t="18520" r="42662" b="40740"/>
          <a:stretch>
            <a:fillRect/>
          </a:stretch>
        </p:blipFill>
        <p:spPr bwMode="auto">
          <a:xfrm>
            <a:off x="2071670" y="3714752"/>
            <a:ext cx="1571636" cy="1881687"/>
          </a:xfrm>
          <a:prstGeom prst="rect">
            <a:avLst/>
          </a:prstGeom>
          <a:noFill/>
          <a:effectLst>
            <a:softEdge rad="127000"/>
          </a:effectLst>
        </p:spPr>
      </p:pic>
      <p:pic>
        <p:nvPicPr>
          <p:cNvPr id="11" name="Picture 5" descr="https://fbcdn-sphotos-a-a.akamaihd.net/hphotos-ak-xaf1/v/t1.0-9/481922_234906529987140_739155784_n.jpg?oh=ea9baf141e73bae6c8d327bfb9a55d0f&amp;oe=54B45E1C&amp;__gda__=1425524685_33450b63dcbd9a40642998053013eada"/>
          <p:cNvPicPr>
            <a:picLocks noChangeAspect="1" noChangeArrowheads="1"/>
          </p:cNvPicPr>
          <p:nvPr/>
        </p:nvPicPr>
        <p:blipFill>
          <a:blip r:embed="rId8">
            <a:grayscl/>
          </a:blip>
          <a:srcRect l="31790" t="31305" r="55519" b="44158"/>
          <a:stretch>
            <a:fillRect/>
          </a:stretch>
        </p:blipFill>
        <p:spPr bwMode="auto">
          <a:xfrm>
            <a:off x="3841462" y="4286256"/>
            <a:ext cx="1381998" cy="1785950"/>
          </a:xfrm>
          <a:prstGeom prst="rect">
            <a:avLst/>
          </a:prstGeom>
          <a:noFill/>
          <a:effectLst>
            <a:softEdge rad="127000"/>
          </a:effectLst>
        </p:spPr>
      </p:pic>
      <p:pic>
        <p:nvPicPr>
          <p:cNvPr id="12" name="Picture 8"/>
          <p:cNvPicPr>
            <a:picLocks noChangeAspect="1" noChangeArrowheads="1"/>
          </p:cNvPicPr>
          <p:nvPr/>
        </p:nvPicPr>
        <p:blipFill>
          <a:blip r:embed="rId9" cstate="print">
            <a:grayscl/>
            <a:lum bright="10000"/>
          </a:blip>
          <a:srcRect r="56965" b="42620"/>
          <a:stretch>
            <a:fillRect/>
          </a:stretch>
        </p:blipFill>
        <p:spPr bwMode="auto">
          <a:xfrm>
            <a:off x="5572132" y="3857628"/>
            <a:ext cx="1440666" cy="1571636"/>
          </a:xfrm>
          <a:prstGeom prst="rect">
            <a:avLst/>
          </a:prstGeom>
          <a:noFill/>
          <a:ln w="9525">
            <a:noFill/>
            <a:miter lim="800000"/>
            <a:headEnd/>
            <a:tailEnd/>
          </a:ln>
          <a:effectLst>
            <a:softEdge rad="127000"/>
          </a:effectLst>
        </p:spPr>
      </p:pic>
      <p:pic>
        <p:nvPicPr>
          <p:cNvPr id="13" name="Picture 7"/>
          <p:cNvPicPr>
            <a:picLocks noChangeAspect="1" noChangeArrowheads="1"/>
          </p:cNvPicPr>
          <p:nvPr/>
        </p:nvPicPr>
        <p:blipFill>
          <a:blip r:embed="rId10" cstate="print">
            <a:grayscl/>
          </a:blip>
          <a:srcRect t="7768" r="16954" b="46732"/>
          <a:stretch>
            <a:fillRect/>
          </a:stretch>
        </p:blipFill>
        <p:spPr bwMode="auto">
          <a:xfrm>
            <a:off x="7286644" y="3286124"/>
            <a:ext cx="1376947" cy="1596192"/>
          </a:xfrm>
          <a:prstGeom prst="rect">
            <a:avLst/>
          </a:prstGeom>
          <a:noFill/>
          <a:ln w="9525">
            <a:noFill/>
            <a:miter lim="800000"/>
            <a:headEnd/>
            <a:tailEnd/>
          </a:ln>
          <a:effectLst>
            <a:softEdge rad="127000"/>
          </a:effectLst>
        </p:spPr>
      </p:pic>
      <p:sp>
        <p:nvSpPr>
          <p:cNvPr id="14" name="TextBox 13"/>
          <p:cNvSpPr txBox="1"/>
          <p:nvPr/>
        </p:nvSpPr>
        <p:spPr>
          <a:xfrm>
            <a:off x="428596" y="5072074"/>
            <a:ext cx="1214446"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Shreyasi</a:t>
            </a:r>
            <a:endParaRPr lang="en-IN" b="1" dirty="0">
              <a:solidFill>
                <a:schemeClr val="tx1">
                  <a:lumMod val="95000"/>
                </a:schemeClr>
              </a:solidFill>
              <a:latin typeface="Arial" pitchFamily="34" charset="0"/>
              <a:cs typeface="Arial" pitchFamily="34" charset="0"/>
            </a:endParaRPr>
          </a:p>
        </p:txBody>
      </p:sp>
      <p:sp>
        <p:nvSpPr>
          <p:cNvPr id="15" name="TextBox 14"/>
          <p:cNvSpPr txBox="1"/>
          <p:nvPr/>
        </p:nvSpPr>
        <p:spPr>
          <a:xfrm>
            <a:off x="5715008" y="1285860"/>
            <a:ext cx="1071570"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Puja</a:t>
            </a:r>
            <a:endParaRPr lang="en-IN" b="1" dirty="0">
              <a:solidFill>
                <a:schemeClr val="tx1">
                  <a:lumMod val="95000"/>
                </a:schemeClr>
              </a:solidFill>
              <a:latin typeface="Arial" pitchFamily="34" charset="0"/>
              <a:cs typeface="Arial" pitchFamily="34" charset="0"/>
            </a:endParaRPr>
          </a:p>
        </p:txBody>
      </p:sp>
      <p:sp>
        <p:nvSpPr>
          <p:cNvPr id="16" name="TextBox 15"/>
          <p:cNvSpPr txBox="1"/>
          <p:nvPr/>
        </p:nvSpPr>
        <p:spPr>
          <a:xfrm>
            <a:off x="2000232" y="1214422"/>
            <a:ext cx="1571636"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Buddhadev</a:t>
            </a:r>
            <a:endParaRPr lang="en-IN" b="1" dirty="0">
              <a:solidFill>
                <a:schemeClr val="tx1">
                  <a:lumMod val="95000"/>
                </a:schemeClr>
              </a:solidFill>
              <a:latin typeface="Arial" pitchFamily="34" charset="0"/>
              <a:cs typeface="Arial" pitchFamily="34" charset="0"/>
            </a:endParaRPr>
          </a:p>
        </p:txBody>
      </p:sp>
      <p:sp>
        <p:nvSpPr>
          <p:cNvPr id="17" name="TextBox 16"/>
          <p:cNvSpPr txBox="1"/>
          <p:nvPr/>
        </p:nvSpPr>
        <p:spPr>
          <a:xfrm>
            <a:off x="2428860" y="5572140"/>
            <a:ext cx="928694"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Payel</a:t>
            </a:r>
            <a:endParaRPr lang="en-IN" b="1" dirty="0">
              <a:solidFill>
                <a:schemeClr val="tx1">
                  <a:lumMod val="95000"/>
                </a:schemeClr>
              </a:solidFill>
              <a:latin typeface="Arial" pitchFamily="34" charset="0"/>
              <a:cs typeface="Arial" pitchFamily="34" charset="0"/>
            </a:endParaRPr>
          </a:p>
        </p:txBody>
      </p:sp>
      <p:sp>
        <p:nvSpPr>
          <p:cNvPr id="18" name="TextBox 17"/>
          <p:cNvSpPr txBox="1"/>
          <p:nvPr/>
        </p:nvSpPr>
        <p:spPr>
          <a:xfrm>
            <a:off x="7643802" y="4929198"/>
            <a:ext cx="1500198" cy="369332"/>
          </a:xfrm>
          <a:prstGeom prst="rect">
            <a:avLst/>
          </a:prstGeom>
          <a:noFill/>
        </p:spPr>
        <p:txBody>
          <a:bodyPr wrap="square" rtlCol="0">
            <a:spAutoFit/>
          </a:bodyPr>
          <a:lstStyle/>
          <a:p>
            <a:r>
              <a:rPr lang="en-US" b="1" i="1" dirty="0" err="1" smtClean="0">
                <a:solidFill>
                  <a:schemeClr val="tx1">
                    <a:lumMod val="95000"/>
                  </a:schemeClr>
                </a:solidFill>
                <a:latin typeface="Arial" pitchFamily="34" charset="0"/>
                <a:cs typeface="Arial" pitchFamily="34" charset="0"/>
              </a:rPr>
              <a:t>Koushik</a:t>
            </a:r>
            <a:endParaRPr lang="en-IN" b="1" i="1" dirty="0">
              <a:solidFill>
                <a:schemeClr val="tx1">
                  <a:lumMod val="95000"/>
                </a:schemeClr>
              </a:solidFill>
              <a:latin typeface="Arial" pitchFamily="34" charset="0"/>
              <a:cs typeface="Arial" pitchFamily="34" charset="0"/>
            </a:endParaRPr>
          </a:p>
        </p:txBody>
      </p:sp>
      <p:sp>
        <p:nvSpPr>
          <p:cNvPr id="19" name="TextBox 18"/>
          <p:cNvSpPr txBox="1"/>
          <p:nvPr/>
        </p:nvSpPr>
        <p:spPr>
          <a:xfrm>
            <a:off x="7429520" y="714356"/>
            <a:ext cx="1285884"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Suravi</a:t>
            </a:r>
            <a:endParaRPr lang="en-IN" b="1" dirty="0">
              <a:solidFill>
                <a:schemeClr val="tx1">
                  <a:lumMod val="95000"/>
                </a:schemeClr>
              </a:solidFill>
              <a:latin typeface="Arial" pitchFamily="34" charset="0"/>
              <a:cs typeface="Arial" pitchFamily="34" charset="0"/>
            </a:endParaRPr>
          </a:p>
        </p:txBody>
      </p:sp>
      <p:sp>
        <p:nvSpPr>
          <p:cNvPr id="20" name="TextBox 19"/>
          <p:cNvSpPr txBox="1"/>
          <p:nvPr/>
        </p:nvSpPr>
        <p:spPr>
          <a:xfrm>
            <a:off x="5857884" y="5429264"/>
            <a:ext cx="1571636" cy="369332"/>
          </a:xfrm>
          <a:prstGeom prst="rect">
            <a:avLst/>
          </a:prstGeom>
          <a:noFill/>
        </p:spPr>
        <p:txBody>
          <a:bodyPr wrap="square" rtlCol="0">
            <a:spAutoFit/>
          </a:bodyPr>
          <a:lstStyle/>
          <a:p>
            <a:r>
              <a:rPr lang="en-US" b="1" i="1" dirty="0" err="1" smtClean="0">
                <a:solidFill>
                  <a:schemeClr val="tx1">
                    <a:lumMod val="95000"/>
                  </a:schemeClr>
                </a:solidFill>
                <a:latin typeface="Arial" pitchFamily="34" charset="0"/>
                <a:cs typeface="Arial" pitchFamily="34" charset="0"/>
              </a:rPr>
              <a:t>Arindam</a:t>
            </a:r>
            <a:endParaRPr lang="en-IN" b="1" i="1" dirty="0">
              <a:solidFill>
                <a:schemeClr val="tx1">
                  <a:lumMod val="95000"/>
                </a:schemeClr>
              </a:solidFill>
              <a:latin typeface="Arial" pitchFamily="34" charset="0"/>
              <a:cs typeface="Arial" pitchFamily="34" charset="0"/>
            </a:endParaRPr>
          </a:p>
        </p:txBody>
      </p:sp>
      <p:sp>
        <p:nvSpPr>
          <p:cNvPr id="21" name="TextBox 20"/>
          <p:cNvSpPr txBox="1"/>
          <p:nvPr/>
        </p:nvSpPr>
        <p:spPr>
          <a:xfrm>
            <a:off x="4071934" y="6072206"/>
            <a:ext cx="785818"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Piyali</a:t>
            </a:r>
            <a:endParaRPr lang="en-IN" b="1" dirty="0">
              <a:solidFill>
                <a:schemeClr val="tx1">
                  <a:lumMod val="95000"/>
                </a:schemeClr>
              </a:solidFill>
              <a:latin typeface="Arial" pitchFamily="34" charset="0"/>
              <a:cs typeface="Arial" pitchFamily="34" charset="0"/>
            </a:endParaRPr>
          </a:p>
        </p:txBody>
      </p:sp>
      <p:sp>
        <p:nvSpPr>
          <p:cNvPr id="22" name="TextBox 21"/>
          <p:cNvSpPr txBox="1"/>
          <p:nvPr/>
        </p:nvSpPr>
        <p:spPr>
          <a:xfrm>
            <a:off x="4071934" y="1643050"/>
            <a:ext cx="1214446"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Sujata</a:t>
            </a:r>
            <a:endParaRPr lang="en-IN" b="1" dirty="0">
              <a:solidFill>
                <a:schemeClr val="tx1">
                  <a:lumMod val="95000"/>
                </a:schemeClr>
              </a:solidFill>
              <a:latin typeface="Arial" pitchFamily="34" charset="0"/>
              <a:cs typeface="Arial" pitchFamily="34" charset="0"/>
            </a:endParaRPr>
          </a:p>
        </p:txBody>
      </p:sp>
      <p:sp>
        <p:nvSpPr>
          <p:cNvPr id="23" name="TextBox 22"/>
          <p:cNvSpPr txBox="1"/>
          <p:nvPr/>
        </p:nvSpPr>
        <p:spPr>
          <a:xfrm>
            <a:off x="428596" y="857232"/>
            <a:ext cx="1142976" cy="369332"/>
          </a:xfrm>
          <a:prstGeom prst="rect">
            <a:avLst/>
          </a:prstGeom>
          <a:noFill/>
        </p:spPr>
        <p:txBody>
          <a:bodyPr wrap="square" rtlCol="0">
            <a:spAutoFit/>
          </a:bodyPr>
          <a:lstStyle/>
          <a:p>
            <a:r>
              <a:rPr lang="en-US" b="1" dirty="0" err="1" smtClean="0">
                <a:solidFill>
                  <a:schemeClr val="tx1">
                    <a:lumMod val="95000"/>
                  </a:schemeClr>
                </a:solidFill>
                <a:latin typeface="Arial" pitchFamily="34" charset="0"/>
                <a:cs typeface="Arial" pitchFamily="34" charset="0"/>
              </a:rPr>
              <a:t>Sumana</a:t>
            </a:r>
            <a:endParaRPr lang="en-US" b="1" dirty="0">
              <a:solidFill>
                <a:schemeClr val="tx1">
                  <a:lumMod val="95000"/>
                </a:schemeClr>
              </a:solidFill>
              <a:latin typeface="Arial" pitchFamily="34" charset="0"/>
              <a:cs typeface="Arial" pitchFamily="34" charset="0"/>
            </a:endParaRPr>
          </a:p>
        </p:txBody>
      </p:sp>
      <p:pic>
        <p:nvPicPr>
          <p:cNvPr id="24" name="Picture 2" descr="https://fbcdn-sphotos-e-a.akamaihd.net/hphotos-ak-prn2/v/t1.0-9/1451469_688492511175029_1754697135_n.jpg?oh=cb77c2d75c069dff6ec58bc0db329085&amp;oe=54B51A45&amp;__gda__=1421149167_dc963002d85d5e955fcae727f6a9f8ad"/>
          <p:cNvPicPr>
            <a:picLocks noChangeAspect="1" noChangeArrowheads="1"/>
          </p:cNvPicPr>
          <p:nvPr/>
        </p:nvPicPr>
        <p:blipFill>
          <a:blip r:embed="rId11">
            <a:grayscl/>
          </a:blip>
          <a:srcRect l="62500" t="5576" r="21094" b="30297"/>
          <a:stretch>
            <a:fillRect/>
          </a:stretch>
        </p:blipFill>
        <p:spPr bwMode="auto">
          <a:xfrm>
            <a:off x="7143768" y="1071546"/>
            <a:ext cx="1695839" cy="1857388"/>
          </a:xfrm>
          <a:prstGeom prst="rect">
            <a:avLst/>
          </a:prstGeom>
          <a:noFill/>
          <a:effectLst>
            <a:softEdge rad="127000"/>
          </a:effectLst>
        </p:spPr>
      </p:pic>
      <p:pic>
        <p:nvPicPr>
          <p:cNvPr id="25" name="Picture 5"/>
          <p:cNvPicPr>
            <a:picLocks noChangeAspect="1" noChangeArrowheads="1"/>
          </p:cNvPicPr>
          <p:nvPr/>
        </p:nvPicPr>
        <p:blipFill>
          <a:blip r:embed="rId12" cstate="print">
            <a:grayscl/>
          </a:blip>
          <a:srcRect l="26709" r="21908" b="10812"/>
          <a:stretch>
            <a:fillRect/>
          </a:stretch>
        </p:blipFill>
        <p:spPr bwMode="auto">
          <a:xfrm>
            <a:off x="305188" y="3500438"/>
            <a:ext cx="1493718" cy="1643074"/>
          </a:xfrm>
          <a:prstGeom prst="rect">
            <a:avLst/>
          </a:prstGeom>
          <a:noFill/>
          <a:ln w="9525">
            <a:noFill/>
            <a:miter lim="800000"/>
            <a:headEnd/>
            <a:tailEnd/>
          </a:ln>
          <a:effectLst>
            <a:softEdge rad="127000"/>
          </a:effectLst>
        </p:spPr>
      </p:pic>
      <p:sp>
        <p:nvSpPr>
          <p:cNvPr id="28" name="TextBox 27"/>
          <p:cNvSpPr txBox="1"/>
          <p:nvPr/>
        </p:nvSpPr>
        <p:spPr>
          <a:xfrm>
            <a:off x="2428860" y="214290"/>
            <a:ext cx="3714776"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Co-workers</a:t>
            </a:r>
            <a:endParaRPr lang="en-IN"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lum bright="21000" contrast="-40000"/>
          </a:blip>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0034" y="3571876"/>
            <a:ext cx="8143932" cy="2933760"/>
          </a:xfrm>
          <a:prstGeom prst="rect">
            <a:avLst/>
          </a:prstGeom>
          <a:noFill/>
        </p:spPr>
        <p:txBody>
          <a:bodyPr wrap="square" rtlCol="0">
            <a:spAutoFit/>
          </a:bodyPr>
          <a:lstStyle/>
          <a:p>
            <a:r>
              <a:rPr lang="en-IN" b="1" dirty="0" smtClean="0"/>
              <a:t>Sisters and Brothers of America,</a:t>
            </a:r>
          </a:p>
          <a:p>
            <a:pPr algn="just"/>
            <a:r>
              <a:rPr lang="en-IN" b="1" dirty="0" smtClean="0"/>
              <a:t>It fills my heart with joy unspeakable to rise in response to the warm and cordial welcome which you have given us. I thank you in the name of the most ancient order of monks in the world; I thank you in the name of the mother of religions; and I thank you in the name of millions and millions of Hindu people of all classes and sects. My thanks, also, to some of the speakers on this platform who, referring to the delegates from the Orient, have told you that these men from far-off nations may well claim the honour of bearing to different lands the idea of toleration. I am proud to belong to a religion which has taught the world both tolerance and universal acceptance</a:t>
            </a:r>
            <a:r>
              <a:rPr lang="en-IN" sz="1600" b="1" dirty="0" smtClean="0"/>
              <a:t>.................</a:t>
            </a:r>
            <a:endParaRPr lang="en-IN" sz="1600" b="1" dirty="0"/>
          </a:p>
        </p:txBody>
      </p:sp>
      <p:pic>
        <p:nvPicPr>
          <p:cNvPr id="1026" name="Picture 2" descr="C:\Users\HP\Desktop\images.jpg"/>
          <p:cNvPicPr>
            <a:picLocks noGrp="1" noChangeAspect="1" noChangeArrowheads="1"/>
          </p:cNvPicPr>
          <p:nvPr>
            <p:ph idx="1"/>
          </p:nvPr>
        </p:nvPicPr>
        <p:blipFill>
          <a:blip r:embed="rId3"/>
          <a:srcRect l="10823" t="9259" r="11255" b="9259"/>
          <a:stretch>
            <a:fillRect/>
          </a:stretch>
        </p:blipFill>
        <p:spPr bwMode="auto">
          <a:xfrm>
            <a:off x="714348" y="214290"/>
            <a:ext cx="2571768" cy="3143272"/>
          </a:xfrm>
          <a:prstGeom prst="rect">
            <a:avLst/>
          </a:prstGeom>
          <a:noFill/>
        </p:spPr>
      </p:pic>
      <p:sp>
        <p:nvSpPr>
          <p:cNvPr id="5" name="TextBox 4"/>
          <p:cNvSpPr txBox="1"/>
          <p:nvPr/>
        </p:nvSpPr>
        <p:spPr>
          <a:xfrm>
            <a:off x="4572000" y="357166"/>
            <a:ext cx="4071966" cy="923330"/>
          </a:xfrm>
          <a:prstGeom prst="rect">
            <a:avLst/>
          </a:prstGeom>
          <a:noFill/>
        </p:spPr>
        <p:txBody>
          <a:bodyPr wrap="square" rtlCol="0">
            <a:spAutoFit/>
          </a:bodyPr>
          <a:lstStyle/>
          <a:p>
            <a:r>
              <a:rPr lang="en-US" sz="5400" b="1" dirty="0" smtClean="0">
                <a:latin typeface="Algerian" pitchFamily="82" charset="0"/>
              </a:rPr>
              <a:t>THANK YOU</a:t>
            </a:r>
            <a:endParaRPr lang="en-IN" sz="5400" b="1"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115328" cy="6143668"/>
          </a:xfrm>
        </p:spPr>
        <p:txBody>
          <a:bodyPr>
            <a:normAutofit/>
          </a:bodyPr>
          <a:lstStyle/>
          <a:p>
            <a:pPr lvl="0" algn="just">
              <a:lnSpc>
                <a:spcPct val="120000"/>
              </a:lnSpc>
              <a:buFont typeface="Wingdings" pitchFamily="2" charset="2"/>
              <a:buChar char="q"/>
            </a:pPr>
            <a:r>
              <a:rPr lang="en-IN" sz="1700" b="1" dirty="0" smtClean="0">
                <a:solidFill>
                  <a:srgbClr val="7030A0"/>
                </a:solidFill>
                <a:latin typeface="Arial" pitchFamily="34" charset="0"/>
                <a:cs typeface="Arial" pitchFamily="34" charset="0"/>
              </a:rPr>
              <a:t>Mature EGF (55 amino acids) is released from large precursor anchored to the plasma membrane and EGF act by binding to a specific EGFR on the cell surface with high affinity</a:t>
            </a:r>
          </a:p>
          <a:p>
            <a:pPr lvl="0" algn="just">
              <a:lnSpc>
                <a:spcPct val="120000"/>
              </a:lnSpc>
              <a:buFont typeface="Wingdings" pitchFamily="2" charset="2"/>
              <a:buChar char="q"/>
            </a:pPr>
            <a:endParaRPr lang="en-IN" sz="900" dirty="0" smtClean="0">
              <a:solidFill>
                <a:srgbClr val="7030A0"/>
              </a:solidFill>
              <a:latin typeface="Arial" pitchFamily="34" charset="0"/>
              <a:cs typeface="Arial" pitchFamily="34" charset="0"/>
            </a:endParaRPr>
          </a:p>
          <a:p>
            <a:pPr lvl="0" algn="just">
              <a:lnSpc>
                <a:spcPct val="120000"/>
              </a:lnSpc>
              <a:buFont typeface="Wingdings" pitchFamily="2" charset="2"/>
              <a:buChar char="q"/>
            </a:pPr>
            <a:r>
              <a:rPr lang="en-IN" sz="1700" b="1" dirty="0" smtClean="0">
                <a:solidFill>
                  <a:srgbClr val="002060"/>
                </a:solidFill>
                <a:latin typeface="Arial" pitchFamily="34" charset="0"/>
                <a:cs typeface="Arial" pitchFamily="34" charset="0"/>
              </a:rPr>
              <a:t>EGFR is a </a:t>
            </a:r>
            <a:r>
              <a:rPr lang="en-IN" sz="1700" b="1" dirty="0" err="1" smtClean="0">
                <a:solidFill>
                  <a:srgbClr val="002060"/>
                </a:solidFill>
                <a:latin typeface="Arial" pitchFamily="34" charset="0"/>
                <a:cs typeface="Arial" pitchFamily="34" charset="0"/>
              </a:rPr>
              <a:t>glycosylated</a:t>
            </a:r>
            <a:r>
              <a:rPr lang="en-IN" sz="1700" b="1" dirty="0" smtClean="0">
                <a:solidFill>
                  <a:srgbClr val="002060"/>
                </a:solidFill>
                <a:latin typeface="Arial" pitchFamily="34" charset="0"/>
                <a:cs typeface="Arial" pitchFamily="34" charset="0"/>
              </a:rPr>
              <a:t> </a:t>
            </a:r>
            <a:r>
              <a:rPr lang="en-IN" sz="1700" b="1" dirty="0" err="1" smtClean="0">
                <a:solidFill>
                  <a:srgbClr val="002060"/>
                </a:solidFill>
                <a:latin typeface="Arial" pitchFamily="34" charset="0"/>
                <a:cs typeface="Arial" pitchFamily="34" charset="0"/>
              </a:rPr>
              <a:t>transmembrane</a:t>
            </a:r>
            <a:r>
              <a:rPr lang="en-IN" sz="1700" b="1" dirty="0" smtClean="0">
                <a:solidFill>
                  <a:srgbClr val="002060"/>
                </a:solidFill>
                <a:latin typeface="Arial" pitchFamily="34" charset="0"/>
                <a:cs typeface="Arial" pitchFamily="34" charset="0"/>
              </a:rPr>
              <a:t> protein (170 </a:t>
            </a:r>
            <a:r>
              <a:rPr lang="en-IN" sz="1700" b="1" dirty="0" err="1" smtClean="0">
                <a:solidFill>
                  <a:srgbClr val="002060"/>
                </a:solidFill>
                <a:latin typeface="Arial" pitchFamily="34" charset="0"/>
                <a:cs typeface="Arial" pitchFamily="34" charset="0"/>
              </a:rPr>
              <a:t>kDa</a:t>
            </a:r>
            <a:r>
              <a:rPr lang="en-IN" sz="1700" b="1" dirty="0" smtClean="0">
                <a:solidFill>
                  <a:srgbClr val="002060"/>
                </a:solidFill>
                <a:latin typeface="Arial" pitchFamily="34" charset="0"/>
                <a:cs typeface="Arial" pitchFamily="34" charset="0"/>
              </a:rPr>
              <a:t>), which represents the prototypes of RTKs and binding of EGFR by EGF activates its intrinsic receptor tyrosine </a:t>
            </a:r>
            <a:r>
              <a:rPr lang="en-IN" sz="1700" b="1" dirty="0" err="1" smtClean="0">
                <a:solidFill>
                  <a:srgbClr val="002060"/>
                </a:solidFill>
                <a:latin typeface="Arial" pitchFamily="34" charset="0"/>
                <a:cs typeface="Arial" pitchFamily="34" charset="0"/>
              </a:rPr>
              <a:t>kinase</a:t>
            </a:r>
            <a:r>
              <a:rPr lang="en-IN" sz="1700" b="1" dirty="0" smtClean="0">
                <a:solidFill>
                  <a:srgbClr val="002060"/>
                </a:solidFill>
                <a:latin typeface="Arial" pitchFamily="34" charset="0"/>
                <a:cs typeface="Arial" pitchFamily="34" charset="0"/>
              </a:rPr>
              <a:t> and rapidly elicits the downstream </a:t>
            </a:r>
            <a:r>
              <a:rPr lang="en-IN" sz="1700" b="1" dirty="0" err="1" smtClean="0">
                <a:solidFill>
                  <a:srgbClr val="002060"/>
                </a:solidFill>
                <a:latin typeface="Arial" pitchFamily="34" charset="0"/>
                <a:cs typeface="Arial" pitchFamily="34" charset="0"/>
              </a:rPr>
              <a:t>signaling</a:t>
            </a:r>
            <a:r>
              <a:rPr lang="en-IN" sz="1700" b="1" dirty="0" smtClean="0">
                <a:solidFill>
                  <a:srgbClr val="002060"/>
                </a:solidFill>
                <a:latin typeface="Arial" pitchFamily="34" charset="0"/>
                <a:cs typeface="Arial" pitchFamily="34" charset="0"/>
              </a:rPr>
              <a:t>  </a:t>
            </a:r>
          </a:p>
          <a:p>
            <a:pPr lvl="0" algn="just">
              <a:lnSpc>
                <a:spcPct val="120000"/>
              </a:lnSpc>
              <a:buFont typeface="Wingdings" pitchFamily="2" charset="2"/>
              <a:buChar char="q"/>
            </a:pPr>
            <a:endParaRPr lang="en-IN" sz="700" b="1" dirty="0" smtClean="0">
              <a:latin typeface="Arial" pitchFamily="34" charset="0"/>
              <a:cs typeface="Arial" pitchFamily="34" charset="0"/>
            </a:endParaRPr>
          </a:p>
          <a:p>
            <a:pPr lvl="0" algn="just">
              <a:buFont typeface="Wingdings" pitchFamily="2" charset="2"/>
              <a:buChar char="q"/>
            </a:pPr>
            <a:r>
              <a:rPr lang="en-IN" sz="1700" b="1" dirty="0" smtClean="0">
                <a:solidFill>
                  <a:schemeClr val="accent6">
                    <a:lumMod val="50000"/>
                  </a:schemeClr>
                </a:solidFill>
                <a:latin typeface="Arial" pitchFamily="34" charset="0"/>
                <a:cs typeface="Arial" pitchFamily="34" charset="0"/>
              </a:rPr>
              <a:t>EGF </a:t>
            </a:r>
            <a:r>
              <a:rPr lang="en-IN" sz="1700" b="1" dirty="0">
                <a:solidFill>
                  <a:schemeClr val="accent6">
                    <a:lumMod val="50000"/>
                  </a:schemeClr>
                </a:solidFill>
                <a:latin typeface="Arial" pitchFamily="34" charset="0"/>
                <a:cs typeface="Arial" pitchFamily="34" charset="0"/>
              </a:rPr>
              <a:t>production has been demonstrated in the ovarian follicles of mammal and </a:t>
            </a:r>
            <a:r>
              <a:rPr lang="en-IN" sz="1700" b="1" dirty="0" smtClean="0">
                <a:solidFill>
                  <a:schemeClr val="accent6">
                    <a:lumMod val="50000"/>
                  </a:schemeClr>
                </a:solidFill>
                <a:latin typeface="Arial" pitchFamily="34" charset="0"/>
                <a:cs typeface="Arial" pitchFamily="34" charset="0"/>
              </a:rPr>
              <a:t>birds</a:t>
            </a:r>
          </a:p>
          <a:p>
            <a:pPr lvl="0" algn="just">
              <a:buFont typeface="Wingdings" pitchFamily="2" charset="2"/>
              <a:buChar char="q"/>
            </a:pPr>
            <a:endParaRPr lang="en-IN" sz="900" dirty="0">
              <a:solidFill>
                <a:schemeClr val="accent6">
                  <a:lumMod val="50000"/>
                </a:schemeClr>
              </a:solidFill>
              <a:latin typeface="Arial" pitchFamily="34" charset="0"/>
              <a:cs typeface="Arial" pitchFamily="34" charset="0"/>
            </a:endParaRPr>
          </a:p>
          <a:p>
            <a:pPr lvl="0" algn="just">
              <a:buFont typeface="Wingdings" pitchFamily="2" charset="2"/>
              <a:buChar char="q"/>
            </a:pPr>
            <a:r>
              <a:rPr lang="en-IN" sz="1700" b="1" dirty="0">
                <a:solidFill>
                  <a:srgbClr val="7030A0"/>
                </a:solidFill>
                <a:latin typeface="Arial" pitchFamily="34" charset="0"/>
                <a:cs typeface="Arial" pitchFamily="34" charset="0"/>
              </a:rPr>
              <a:t>It modulates ovarian </a:t>
            </a:r>
            <a:r>
              <a:rPr lang="en-IN" sz="1700" b="1" dirty="0" err="1">
                <a:solidFill>
                  <a:srgbClr val="7030A0"/>
                </a:solidFill>
                <a:latin typeface="Arial" pitchFamily="34" charset="0"/>
                <a:cs typeface="Arial" pitchFamily="34" charset="0"/>
              </a:rPr>
              <a:t>steroidogenesis</a:t>
            </a:r>
            <a:r>
              <a:rPr lang="en-IN" sz="1700" b="1" dirty="0">
                <a:solidFill>
                  <a:srgbClr val="7030A0"/>
                </a:solidFill>
                <a:latin typeface="Arial" pitchFamily="34" charset="0"/>
                <a:cs typeface="Arial" pitchFamily="34" charset="0"/>
              </a:rPr>
              <a:t> and </a:t>
            </a:r>
            <a:r>
              <a:rPr lang="en-IN" sz="1700" b="1" dirty="0" err="1" smtClean="0">
                <a:solidFill>
                  <a:srgbClr val="7030A0"/>
                </a:solidFill>
                <a:latin typeface="Arial" pitchFamily="34" charset="0"/>
                <a:cs typeface="Arial" pitchFamily="34" charset="0"/>
              </a:rPr>
              <a:t>granulosa</a:t>
            </a:r>
            <a:r>
              <a:rPr lang="en-IN" sz="1700" b="1" dirty="0" smtClean="0">
                <a:solidFill>
                  <a:srgbClr val="7030A0"/>
                </a:solidFill>
                <a:latin typeface="Arial" pitchFamily="34" charset="0"/>
                <a:cs typeface="Arial" pitchFamily="34" charset="0"/>
              </a:rPr>
              <a:t> </a:t>
            </a:r>
            <a:r>
              <a:rPr lang="en-IN" sz="1700" b="1" dirty="0">
                <a:solidFill>
                  <a:srgbClr val="7030A0"/>
                </a:solidFill>
                <a:latin typeface="Arial" pitchFamily="34" charset="0"/>
                <a:cs typeface="Arial" pitchFamily="34" charset="0"/>
              </a:rPr>
              <a:t>cell differentiation by increasing progesterone production and inhibit FSH-induced </a:t>
            </a:r>
            <a:r>
              <a:rPr lang="en-IN" sz="1700" b="1" dirty="0" smtClean="0">
                <a:solidFill>
                  <a:srgbClr val="7030A0"/>
                </a:solidFill>
                <a:latin typeface="Arial" pitchFamily="34" charset="0"/>
                <a:cs typeface="Arial" pitchFamily="34" charset="0"/>
              </a:rPr>
              <a:t>17</a:t>
            </a:r>
            <a:r>
              <a:rPr lang="el-GR" sz="1700" b="1" dirty="0" smtClean="0">
                <a:solidFill>
                  <a:srgbClr val="7030A0"/>
                </a:solidFill>
                <a:latin typeface="Arial" pitchFamily="34" charset="0"/>
                <a:cs typeface="Arial" pitchFamily="34" charset="0"/>
              </a:rPr>
              <a:t>β</a:t>
            </a:r>
            <a:r>
              <a:rPr lang="en-IN" sz="1700" b="1" dirty="0" smtClean="0">
                <a:solidFill>
                  <a:srgbClr val="7030A0"/>
                </a:solidFill>
                <a:latin typeface="Arial" pitchFamily="34" charset="0"/>
                <a:cs typeface="Arial" pitchFamily="34" charset="0"/>
              </a:rPr>
              <a:t>-</a:t>
            </a:r>
            <a:r>
              <a:rPr lang="en-IN" sz="1700" b="1" dirty="0" err="1" smtClean="0">
                <a:solidFill>
                  <a:srgbClr val="7030A0"/>
                </a:solidFill>
                <a:latin typeface="Arial" pitchFamily="34" charset="0"/>
                <a:cs typeface="Arial" pitchFamily="34" charset="0"/>
              </a:rPr>
              <a:t>estradiol</a:t>
            </a:r>
            <a:r>
              <a:rPr lang="en-IN" sz="1700" b="1" dirty="0" smtClean="0">
                <a:solidFill>
                  <a:srgbClr val="7030A0"/>
                </a:solidFill>
                <a:latin typeface="Arial" pitchFamily="34" charset="0"/>
                <a:cs typeface="Arial" pitchFamily="34" charset="0"/>
              </a:rPr>
              <a:t> production</a:t>
            </a:r>
          </a:p>
          <a:p>
            <a:pPr lvl="0" algn="just">
              <a:buFont typeface="Wingdings" pitchFamily="2" charset="2"/>
              <a:buChar char="q"/>
            </a:pPr>
            <a:endParaRPr lang="en-IN" sz="900" dirty="0">
              <a:solidFill>
                <a:srgbClr val="7030A0"/>
              </a:solidFill>
              <a:latin typeface="Arial" pitchFamily="34" charset="0"/>
              <a:cs typeface="Arial" pitchFamily="34" charset="0"/>
            </a:endParaRPr>
          </a:p>
          <a:p>
            <a:pPr lvl="0" algn="just">
              <a:buFont typeface="Wingdings" pitchFamily="2" charset="2"/>
              <a:buChar char="q"/>
            </a:pPr>
            <a:r>
              <a:rPr lang="en-IN" sz="1700" b="1" dirty="0">
                <a:solidFill>
                  <a:srgbClr val="002060"/>
                </a:solidFill>
                <a:latin typeface="Arial" pitchFamily="34" charset="0"/>
                <a:cs typeface="Arial" pitchFamily="34" charset="0"/>
              </a:rPr>
              <a:t>EGF triggers </a:t>
            </a:r>
            <a:r>
              <a:rPr lang="en-IN" sz="1700" b="1" dirty="0" err="1">
                <a:solidFill>
                  <a:srgbClr val="002060"/>
                </a:solidFill>
                <a:latin typeface="Arial" pitchFamily="34" charset="0"/>
                <a:cs typeface="Arial" pitchFamily="34" charset="0"/>
              </a:rPr>
              <a:t>steroidogenesis</a:t>
            </a:r>
            <a:r>
              <a:rPr lang="en-IN" sz="1700" b="1" dirty="0">
                <a:solidFill>
                  <a:srgbClr val="002060"/>
                </a:solidFill>
                <a:latin typeface="Arial" pitchFamily="34" charset="0"/>
                <a:cs typeface="Arial" pitchFamily="34" charset="0"/>
              </a:rPr>
              <a:t> in </a:t>
            </a:r>
            <a:r>
              <a:rPr lang="en-IN" sz="1700" b="1" dirty="0" err="1">
                <a:solidFill>
                  <a:srgbClr val="002060"/>
                </a:solidFill>
                <a:latin typeface="Arial" pitchFamily="34" charset="0"/>
                <a:cs typeface="Arial" pitchFamily="34" charset="0"/>
              </a:rPr>
              <a:t>gonadal</a:t>
            </a:r>
            <a:r>
              <a:rPr lang="en-IN" sz="1700" b="1" dirty="0">
                <a:solidFill>
                  <a:srgbClr val="002060"/>
                </a:solidFill>
                <a:latin typeface="Arial" pitchFamily="34" charset="0"/>
                <a:cs typeface="Arial" pitchFamily="34" charset="0"/>
              </a:rPr>
              <a:t> cells, including </a:t>
            </a:r>
            <a:r>
              <a:rPr lang="en-IN" sz="1700" b="1" dirty="0" err="1">
                <a:solidFill>
                  <a:srgbClr val="002060"/>
                </a:solidFill>
                <a:latin typeface="Arial" pitchFamily="34" charset="0"/>
                <a:cs typeface="Arial" pitchFamily="34" charset="0"/>
              </a:rPr>
              <a:t>Leydig</a:t>
            </a:r>
            <a:r>
              <a:rPr lang="en-IN" sz="1700" b="1" dirty="0">
                <a:solidFill>
                  <a:srgbClr val="002060"/>
                </a:solidFill>
                <a:latin typeface="Arial" pitchFamily="34" charset="0"/>
                <a:cs typeface="Arial" pitchFamily="34" charset="0"/>
              </a:rPr>
              <a:t> cells and </a:t>
            </a:r>
            <a:r>
              <a:rPr lang="en-IN" sz="1700" b="1" dirty="0" err="1" smtClean="0">
                <a:solidFill>
                  <a:srgbClr val="002060"/>
                </a:solidFill>
                <a:latin typeface="Arial" pitchFamily="34" charset="0"/>
                <a:cs typeface="Arial" pitchFamily="34" charset="0"/>
              </a:rPr>
              <a:t>granulosa</a:t>
            </a:r>
            <a:r>
              <a:rPr lang="en-IN" sz="1700" b="1" dirty="0" smtClean="0">
                <a:solidFill>
                  <a:srgbClr val="002060"/>
                </a:solidFill>
                <a:latin typeface="Arial" pitchFamily="34" charset="0"/>
                <a:cs typeface="Arial" pitchFamily="34" charset="0"/>
              </a:rPr>
              <a:t> cells</a:t>
            </a:r>
          </a:p>
          <a:p>
            <a:pPr lvl="0" algn="just">
              <a:buFont typeface="Wingdings" pitchFamily="2" charset="2"/>
              <a:buChar char="q"/>
            </a:pPr>
            <a:endParaRPr lang="en-IN" sz="800" dirty="0">
              <a:solidFill>
                <a:srgbClr val="002060"/>
              </a:solidFill>
              <a:latin typeface="Arial" pitchFamily="34" charset="0"/>
              <a:cs typeface="Arial" pitchFamily="34" charset="0"/>
            </a:endParaRPr>
          </a:p>
          <a:p>
            <a:pPr lvl="0" algn="just">
              <a:buFont typeface="Wingdings" pitchFamily="2" charset="2"/>
              <a:buChar char="q"/>
            </a:pPr>
            <a:r>
              <a:rPr lang="en-IN" sz="1700" b="1" dirty="0" smtClean="0">
                <a:solidFill>
                  <a:schemeClr val="accent6">
                    <a:lumMod val="50000"/>
                  </a:schemeClr>
                </a:solidFill>
                <a:latin typeface="Arial" pitchFamily="34" charset="0"/>
                <a:cs typeface="Arial" pitchFamily="34" charset="0"/>
              </a:rPr>
              <a:t>Whereas, </a:t>
            </a:r>
            <a:r>
              <a:rPr lang="en-IN" sz="1700" b="1" dirty="0">
                <a:solidFill>
                  <a:schemeClr val="accent6">
                    <a:lumMod val="50000"/>
                  </a:schemeClr>
                </a:solidFill>
                <a:latin typeface="Arial" pitchFamily="34" charset="0"/>
                <a:cs typeface="Arial" pitchFamily="34" charset="0"/>
              </a:rPr>
              <a:t>EGF promotes </a:t>
            </a:r>
            <a:r>
              <a:rPr lang="en-IN" sz="1700" b="1" dirty="0" err="1">
                <a:solidFill>
                  <a:schemeClr val="accent6">
                    <a:lumMod val="50000"/>
                  </a:schemeClr>
                </a:solidFill>
                <a:latin typeface="Arial" pitchFamily="34" charset="0"/>
                <a:cs typeface="Arial" pitchFamily="34" charset="0"/>
              </a:rPr>
              <a:t>steroidogenesis</a:t>
            </a:r>
            <a:r>
              <a:rPr lang="en-IN" sz="1700" b="1" dirty="0">
                <a:solidFill>
                  <a:schemeClr val="accent6">
                    <a:lumMod val="50000"/>
                  </a:schemeClr>
                </a:solidFill>
                <a:latin typeface="Arial" pitchFamily="34" charset="0"/>
                <a:cs typeface="Arial" pitchFamily="34" charset="0"/>
              </a:rPr>
              <a:t> in these models, an essential role </a:t>
            </a:r>
            <a:r>
              <a:rPr lang="en-IN" sz="1700" b="1" dirty="0" smtClean="0">
                <a:solidFill>
                  <a:schemeClr val="accent6">
                    <a:lumMod val="50000"/>
                  </a:schemeClr>
                </a:solidFill>
                <a:latin typeface="Arial" pitchFamily="34" charset="0"/>
                <a:cs typeface="Arial" pitchFamily="34" charset="0"/>
              </a:rPr>
              <a:t>of </a:t>
            </a:r>
            <a:r>
              <a:rPr lang="en-IN" sz="1700" b="1" dirty="0">
                <a:solidFill>
                  <a:schemeClr val="accent6">
                    <a:lumMod val="50000"/>
                  </a:schemeClr>
                </a:solidFill>
                <a:latin typeface="Arial" pitchFamily="34" charset="0"/>
                <a:cs typeface="Arial" pitchFamily="34" charset="0"/>
              </a:rPr>
              <a:t>EGF and EGFR in regulating the </a:t>
            </a:r>
            <a:r>
              <a:rPr lang="en-IN" sz="1700" b="1" dirty="0" err="1">
                <a:solidFill>
                  <a:schemeClr val="accent6">
                    <a:lumMod val="50000"/>
                  </a:schemeClr>
                </a:solidFill>
                <a:latin typeface="Arial" pitchFamily="34" charset="0"/>
                <a:cs typeface="Arial" pitchFamily="34" charset="0"/>
              </a:rPr>
              <a:t>gonadotropin</a:t>
            </a:r>
            <a:r>
              <a:rPr lang="en-IN" sz="1700" b="1" dirty="0">
                <a:solidFill>
                  <a:schemeClr val="accent6">
                    <a:lumMod val="50000"/>
                  </a:schemeClr>
                </a:solidFill>
                <a:latin typeface="Arial" pitchFamily="34" charset="0"/>
                <a:cs typeface="Arial" pitchFamily="34" charset="0"/>
              </a:rPr>
              <a:t>-induced </a:t>
            </a:r>
            <a:r>
              <a:rPr lang="en-IN" sz="1700" b="1" dirty="0" err="1">
                <a:solidFill>
                  <a:schemeClr val="accent6">
                    <a:lumMod val="50000"/>
                  </a:schemeClr>
                </a:solidFill>
                <a:latin typeface="Arial" pitchFamily="34" charset="0"/>
                <a:cs typeface="Arial" pitchFamily="34" charset="0"/>
              </a:rPr>
              <a:t>steroidogenesis</a:t>
            </a:r>
            <a:r>
              <a:rPr lang="en-IN" sz="1700" b="1" dirty="0">
                <a:solidFill>
                  <a:schemeClr val="accent6">
                    <a:lumMod val="50000"/>
                  </a:schemeClr>
                </a:solidFill>
                <a:latin typeface="Arial" pitchFamily="34" charset="0"/>
                <a:cs typeface="Arial" pitchFamily="34" charset="0"/>
              </a:rPr>
              <a:t> in mammals have recently been </a:t>
            </a:r>
            <a:r>
              <a:rPr lang="en-IN" sz="1700" b="1" dirty="0" smtClean="0">
                <a:solidFill>
                  <a:schemeClr val="accent6">
                    <a:lumMod val="50000"/>
                  </a:schemeClr>
                </a:solidFill>
                <a:latin typeface="Arial" pitchFamily="34" charset="0"/>
                <a:cs typeface="Arial" pitchFamily="34" charset="0"/>
              </a:rPr>
              <a:t>described </a:t>
            </a:r>
            <a:endParaRPr lang="en-IN" sz="1700" dirty="0">
              <a:solidFill>
                <a:schemeClr val="accent6">
                  <a:lumMod val="50000"/>
                </a:schemeClr>
              </a:solidFill>
              <a:latin typeface="Arial" pitchFamily="34" charset="0"/>
              <a:cs typeface="Arial" pitchFamily="34" charset="0"/>
            </a:endParaRPr>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68931"/>
          </a:xfrm>
        </p:spPr>
        <p:txBody>
          <a:bodyPr>
            <a:normAutofit/>
          </a:bodyPr>
          <a:lstStyle/>
          <a:p>
            <a:pPr>
              <a:lnSpc>
                <a:spcPct val="150000"/>
              </a:lnSpc>
              <a:buFont typeface="Wingdings" pitchFamily="2" charset="2"/>
              <a:buChar char="q"/>
            </a:pPr>
            <a:r>
              <a:rPr lang="en-IN" sz="1800" b="1" dirty="0">
                <a:solidFill>
                  <a:schemeClr val="accent6">
                    <a:lumMod val="50000"/>
                  </a:schemeClr>
                </a:solidFill>
                <a:latin typeface="Arial" pitchFamily="34" charset="0"/>
                <a:cs typeface="Arial" pitchFamily="34" charset="0"/>
              </a:rPr>
              <a:t>In non-mammalian vertebrates studies on EGF and its roles in the ovary are rather </a:t>
            </a:r>
            <a:r>
              <a:rPr lang="en-IN" sz="1800" b="1" dirty="0" smtClean="0">
                <a:solidFill>
                  <a:schemeClr val="accent6">
                    <a:lumMod val="50000"/>
                  </a:schemeClr>
                </a:solidFill>
                <a:latin typeface="Arial" pitchFamily="34" charset="0"/>
                <a:cs typeface="Arial" pitchFamily="34" charset="0"/>
              </a:rPr>
              <a:t>limited</a:t>
            </a:r>
          </a:p>
          <a:p>
            <a:pPr>
              <a:lnSpc>
                <a:spcPct val="150000"/>
              </a:lnSpc>
              <a:buFont typeface="Wingdings" pitchFamily="2" charset="2"/>
              <a:buChar char="q"/>
            </a:pPr>
            <a:endParaRPr lang="en-IN" sz="1800" dirty="0">
              <a:solidFill>
                <a:schemeClr val="accent6">
                  <a:lumMod val="50000"/>
                </a:schemeClr>
              </a:solidFill>
              <a:latin typeface="Arial" pitchFamily="34" charset="0"/>
              <a:cs typeface="Arial" pitchFamily="34" charset="0"/>
            </a:endParaRPr>
          </a:p>
          <a:p>
            <a:pPr>
              <a:lnSpc>
                <a:spcPct val="150000"/>
              </a:lnSpc>
              <a:buFont typeface="Wingdings" pitchFamily="2" charset="2"/>
              <a:buChar char="q"/>
            </a:pPr>
            <a:r>
              <a:rPr lang="en-IN" sz="1800" b="1" dirty="0">
                <a:solidFill>
                  <a:srgbClr val="7030A0"/>
                </a:solidFill>
                <a:latin typeface="Arial" pitchFamily="34" charset="0"/>
                <a:cs typeface="Arial" pitchFamily="34" charset="0"/>
              </a:rPr>
              <a:t>This was because EGF has not been cloned until 2004 in any </a:t>
            </a:r>
            <a:r>
              <a:rPr lang="en-IN" sz="1800" b="1" dirty="0" smtClean="0">
                <a:solidFill>
                  <a:srgbClr val="7030A0"/>
                </a:solidFill>
                <a:latin typeface="Arial" pitchFamily="34" charset="0"/>
                <a:cs typeface="Arial" pitchFamily="34" charset="0"/>
              </a:rPr>
              <a:t>non-mammalian </a:t>
            </a:r>
            <a:r>
              <a:rPr lang="en-IN" sz="1800" b="1" dirty="0">
                <a:solidFill>
                  <a:srgbClr val="7030A0"/>
                </a:solidFill>
                <a:latin typeface="Arial" pitchFamily="34" charset="0"/>
                <a:cs typeface="Arial" pitchFamily="34" charset="0"/>
              </a:rPr>
              <a:t>species. It was Wang and </a:t>
            </a:r>
            <a:r>
              <a:rPr lang="en-IN" sz="1800" b="1" dirty="0" err="1">
                <a:solidFill>
                  <a:srgbClr val="7030A0"/>
                </a:solidFill>
                <a:latin typeface="Arial" pitchFamily="34" charset="0"/>
                <a:cs typeface="Arial" pitchFamily="34" charset="0"/>
              </a:rPr>
              <a:t>Ge</a:t>
            </a:r>
            <a:r>
              <a:rPr lang="en-IN" sz="1800" b="1" dirty="0">
                <a:solidFill>
                  <a:srgbClr val="7030A0"/>
                </a:solidFill>
                <a:latin typeface="Arial" pitchFamily="34" charset="0"/>
                <a:cs typeface="Arial" pitchFamily="34" charset="0"/>
              </a:rPr>
              <a:t> (2004) first cloned EGF and EGFR from </a:t>
            </a:r>
            <a:r>
              <a:rPr lang="en-IN" sz="1800" b="1" dirty="0" err="1">
                <a:solidFill>
                  <a:srgbClr val="7030A0"/>
                </a:solidFill>
                <a:latin typeface="Arial" pitchFamily="34" charset="0"/>
                <a:cs typeface="Arial" pitchFamily="34" charset="0"/>
              </a:rPr>
              <a:t>zebrafish</a:t>
            </a:r>
            <a:r>
              <a:rPr lang="en-IN" sz="1800" b="1" dirty="0">
                <a:solidFill>
                  <a:srgbClr val="7030A0"/>
                </a:solidFill>
                <a:latin typeface="Arial" pitchFamily="34" charset="0"/>
                <a:cs typeface="Arial" pitchFamily="34" charset="0"/>
              </a:rPr>
              <a:t> ovary  </a:t>
            </a:r>
            <a:endParaRPr lang="en-IN" sz="1800" b="1" dirty="0" smtClean="0">
              <a:solidFill>
                <a:srgbClr val="7030A0"/>
              </a:solidFill>
              <a:latin typeface="Arial" pitchFamily="34" charset="0"/>
              <a:cs typeface="Arial" pitchFamily="34" charset="0"/>
            </a:endParaRPr>
          </a:p>
          <a:p>
            <a:pPr>
              <a:lnSpc>
                <a:spcPct val="150000"/>
              </a:lnSpc>
              <a:buFont typeface="Wingdings" pitchFamily="2" charset="2"/>
              <a:buChar char="q"/>
            </a:pPr>
            <a:endParaRPr lang="en-IN" sz="1800" dirty="0">
              <a:solidFill>
                <a:srgbClr val="7030A0"/>
              </a:solidFill>
              <a:latin typeface="Arial" pitchFamily="34" charset="0"/>
              <a:cs typeface="Arial" pitchFamily="34" charset="0"/>
            </a:endParaRPr>
          </a:p>
          <a:p>
            <a:pPr>
              <a:lnSpc>
                <a:spcPct val="150000"/>
              </a:lnSpc>
              <a:buFont typeface="Wingdings" pitchFamily="2" charset="2"/>
              <a:buChar char="q"/>
            </a:pPr>
            <a:r>
              <a:rPr lang="en-IN" sz="1800" b="1" dirty="0">
                <a:solidFill>
                  <a:srgbClr val="002060"/>
                </a:solidFill>
                <a:latin typeface="Arial" pitchFamily="34" charset="0"/>
                <a:cs typeface="Arial" pitchFamily="34" charset="0"/>
              </a:rPr>
              <a:t>Reports are available that in fish ovary, EGF plays role in controlling follicle survival and </a:t>
            </a:r>
            <a:r>
              <a:rPr lang="en-IN" sz="1800" b="1" dirty="0" err="1">
                <a:solidFill>
                  <a:srgbClr val="002060"/>
                </a:solidFill>
                <a:latin typeface="Arial" pitchFamily="34" charset="0"/>
                <a:cs typeface="Arial" pitchFamily="34" charset="0"/>
              </a:rPr>
              <a:t>steroidogenesis</a:t>
            </a:r>
            <a:r>
              <a:rPr lang="en-IN" sz="1800" b="1" dirty="0">
                <a:solidFill>
                  <a:srgbClr val="002060"/>
                </a:solidFill>
                <a:latin typeface="Arial" pitchFamily="34" charset="0"/>
                <a:cs typeface="Arial" pitchFamily="34" charset="0"/>
              </a:rPr>
              <a:t> as well as DNA synthesis in the </a:t>
            </a:r>
            <a:r>
              <a:rPr lang="en-IN" sz="1800" b="1" dirty="0" err="1">
                <a:solidFill>
                  <a:srgbClr val="002060"/>
                </a:solidFill>
                <a:latin typeface="Arial" pitchFamily="34" charset="0"/>
                <a:cs typeface="Arial" pitchFamily="34" charset="0"/>
              </a:rPr>
              <a:t>vitellogenic</a:t>
            </a:r>
            <a:r>
              <a:rPr lang="en-IN" sz="1800" b="1" dirty="0">
                <a:solidFill>
                  <a:srgbClr val="002060"/>
                </a:solidFill>
                <a:latin typeface="Arial" pitchFamily="34" charset="0"/>
                <a:cs typeface="Arial" pitchFamily="34" charset="0"/>
              </a:rPr>
              <a:t> follicles    </a:t>
            </a:r>
            <a:endParaRPr lang="en-IN" sz="1800" dirty="0">
              <a:solidFill>
                <a:srgbClr val="002060"/>
              </a:solidFill>
              <a:latin typeface="Arial" pitchFamily="34" charset="0"/>
              <a:cs typeface="Arial" pitchFamily="34" charset="0"/>
            </a:endParaRPr>
          </a:p>
          <a:p>
            <a:endParaRPr lang="en-IN" dirty="0">
              <a:solidFill>
                <a:srgbClr val="002060"/>
              </a:solidFill>
            </a:endParaRP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043890" cy="5697559"/>
          </a:xfrm>
        </p:spPr>
        <p:txBody>
          <a:bodyPr>
            <a:noAutofit/>
          </a:bodyPr>
          <a:lstStyle/>
          <a:p>
            <a:pPr algn="just">
              <a:buFont typeface="Wingdings" pitchFamily="2" charset="2"/>
              <a:buChar char="q"/>
            </a:pPr>
            <a:r>
              <a:rPr lang="en-IN" sz="1700" b="1" dirty="0">
                <a:solidFill>
                  <a:srgbClr val="002060"/>
                </a:solidFill>
                <a:latin typeface="Arial" pitchFamily="34" charset="0"/>
                <a:cs typeface="Arial" pitchFamily="34" charset="0"/>
              </a:rPr>
              <a:t>Taking fish as a model we, tried to explore the regulatory role </a:t>
            </a:r>
            <a:r>
              <a:rPr lang="en-IN" sz="1700" b="1" dirty="0" smtClean="0">
                <a:solidFill>
                  <a:srgbClr val="002060"/>
                </a:solidFill>
                <a:latin typeface="Arial" pitchFamily="34" charset="0"/>
                <a:cs typeface="Arial" pitchFamily="34" charset="0"/>
              </a:rPr>
              <a:t>of EGF </a:t>
            </a:r>
            <a:r>
              <a:rPr lang="en-IN" sz="1700" b="1" dirty="0">
                <a:solidFill>
                  <a:srgbClr val="002060"/>
                </a:solidFill>
                <a:latin typeface="Arial" pitchFamily="34" charset="0"/>
                <a:cs typeface="Arial" pitchFamily="34" charset="0"/>
              </a:rPr>
              <a:t>o</a:t>
            </a:r>
            <a:r>
              <a:rPr lang="en-IN" sz="1700" b="1" dirty="0" smtClean="0">
                <a:solidFill>
                  <a:srgbClr val="002060"/>
                </a:solidFill>
                <a:latin typeface="Arial" pitchFamily="34" charset="0"/>
                <a:cs typeface="Arial" pitchFamily="34" charset="0"/>
              </a:rPr>
              <a:t>n </a:t>
            </a:r>
            <a:r>
              <a:rPr lang="en-IN" sz="1700" b="1" dirty="0">
                <a:solidFill>
                  <a:srgbClr val="002060"/>
                </a:solidFill>
                <a:latin typeface="Arial" pitchFamily="34" charset="0"/>
                <a:cs typeface="Arial" pitchFamily="34" charset="0"/>
              </a:rPr>
              <a:t>ovarian follicular </a:t>
            </a:r>
            <a:r>
              <a:rPr lang="en-IN" sz="1700" b="1" dirty="0" err="1">
                <a:solidFill>
                  <a:srgbClr val="002060"/>
                </a:solidFill>
                <a:latin typeface="Arial" pitchFamily="34" charset="0"/>
                <a:cs typeface="Arial" pitchFamily="34" charset="0"/>
              </a:rPr>
              <a:t>steroidogenesis</a:t>
            </a:r>
            <a:r>
              <a:rPr lang="en-IN" sz="1700" b="1" dirty="0">
                <a:solidFill>
                  <a:srgbClr val="002060"/>
                </a:solidFill>
                <a:latin typeface="Arial" pitchFamily="34" charset="0"/>
                <a:cs typeface="Arial" pitchFamily="34" charset="0"/>
              </a:rPr>
              <a:t> and how EGFR </a:t>
            </a:r>
            <a:r>
              <a:rPr lang="en-IN" sz="1700" b="1" dirty="0" err="1" smtClean="0">
                <a:solidFill>
                  <a:srgbClr val="002060"/>
                </a:solidFill>
                <a:latin typeface="Arial" pitchFamily="34" charset="0"/>
                <a:cs typeface="Arial" pitchFamily="34" charset="0"/>
              </a:rPr>
              <a:t>signaling</a:t>
            </a:r>
            <a:r>
              <a:rPr lang="en-IN" sz="1700" b="1" dirty="0" smtClean="0">
                <a:solidFill>
                  <a:srgbClr val="002060"/>
                </a:solidFill>
                <a:latin typeface="Arial" pitchFamily="34" charset="0"/>
                <a:cs typeface="Arial" pitchFamily="34" charset="0"/>
              </a:rPr>
              <a:t> </a:t>
            </a:r>
            <a:r>
              <a:rPr lang="en-IN" sz="1700" b="1" dirty="0">
                <a:solidFill>
                  <a:srgbClr val="002060"/>
                </a:solidFill>
                <a:latin typeface="Arial" pitchFamily="34" charset="0"/>
                <a:cs typeface="Arial" pitchFamily="34" charset="0"/>
              </a:rPr>
              <a:t>is required for </a:t>
            </a:r>
            <a:r>
              <a:rPr lang="en-IN" sz="1700" b="1" dirty="0" err="1" smtClean="0">
                <a:solidFill>
                  <a:srgbClr val="002060"/>
                </a:solidFill>
                <a:latin typeface="Arial" pitchFamily="34" charset="0"/>
                <a:cs typeface="Arial" pitchFamily="34" charset="0"/>
              </a:rPr>
              <a:t>gonadotropin</a:t>
            </a:r>
            <a:r>
              <a:rPr lang="en-IN" sz="1700" b="1" dirty="0" smtClean="0">
                <a:solidFill>
                  <a:srgbClr val="002060"/>
                </a:solidFill>
                <a:latin typeface="Arial" pitchFamily="34" charset="0"/>
                <a:cs typeface="Arial" pitchFamily="34" charset="0"/>
              </a:rPr>
              <a:t>-induced </a:t>
            </a:r>
            <a:r>
              <a:rPr lang="en-IN" sz="1700" b="1" dirty="0">
                <a:solidFill>
                  <a:srgbClr val="002060"/>
                </a:solidFill>
                <a:latin typeface="Arial" pitchFamily="34" charset="0"/>
                <a:cs typeface="Arial" pitchFamily="34" charset="0"/>
              </a:rPr>
              <a:t>steroid production </a:t>
            </a:r>
            <a:endParaRPr lang="en-IN" sz="1700" dirty="0">
              <a:solidFill>
                <a:srgbClr val="002060"/>
              </a:solidFill>
              <a:latin typeface="Arial" pitchFamily="34" charset="0"/>
              <a:cs typeface="Arial" pitchFamily="34" charset="0"/>
            </a:endParaRPr>
          </a:p>
          <a:p>
            <a:pPr algn="just">
              <a:buNone/>
            </a:pPr>
            <a:r>
              <a:rPr lang="en-IN" sz="1700" b="1" dirty="0">
                <a:latin typeface="Arial" pitchFamily="34" charset="0"/>
                <a:cs typeface="Arial" pitchFamily="34" charset="0"/>
              </a:rPr>
              <a:t> </a:t>
            </a:r>
            <a:endParaRPr lang="en-IN" sz="1700" dirty="0">
              <a:latin typeface="Arial" pitchFamily="34" charset="0"/>
              <a:cs typeface="Arial" pitchFamily="34" charset="0"/>
            </a:endParaRPr>
          </a:p>
          <a:p>
            <a:pPr lvl="0" algn="just">
              <a:buFont typeface="Wingdings" pitchFamily="2" charset="2"/>
              <a:buChar char="q"/>
            </a:pPr>
            <a:r>
              <a:rPr lang="en-IN" sz="1700" b="1" dirty="0">
                <a:solidFill>
                  <a:schemeClr val="accent6">
                    <a:lumMod val="50000"/>
                  </a:schemeClr>
                </a:solidFill>
                <a:latin typeface="Arial" pitchFamily="34" charset="0"/>
                <a:cs typeface="Arial" pitchFamily="34" charset="0"/>
              </a:rPr>
              <a:t>For our study</a:t>
            </a:r>
            <a:r>
              <a:rPr lang="en-US" sz="1700" b="1" dirty="0">
                <a:solidFill>
                  <a:schemeClr val="accent6">
                    <a:lumMod val="50000"/>
                  </a:schemeClr>
                </a:solidFill>
                <a:latin typeface="Arial" pitchFamily="34" charset="0"/>
                <a:cs typeface="Arial" pitchFamily="34" charset="0"/>
              </a:rPr>
              <a:t>, we considered isolated theca-</a:t>
            </a:r>
            <a:r>
              <a:rPr lang="en-US" sz="1700" b="1" dirty="0" err="1">
                <a:solidFill>
                  <a:schemeClr val="accent6">
                    <a:lumMod val="50000"/>
                  </a:schemeClr>
                </a:solidFill>
                <a:latin typeface="Arial" pitchFamily="34" charset="0"/>
                <a:cs typeface="Arial" pitchFamily="34" charset="0"/>
              </a:rPr>
              <a:t>granulosa</a:t>
            </a:r>
            <a:r>
              <a:rPr lang="en-US" sz="1700" b="1" dirty="0">
                <a:solidFill>
                  <a:schemeClr val="accent6">
                    <a:lumMod val="50000"/>
                  </a:schemeClr>
                </a:solidFill>
                <a:latin typeface="Arial" pitchFamily="34" charset="0"/>
                <a:cs typeface="Arial" pitchFamily="34" charset="0"/>
              </a:rPr>
              <a:t> cells of late </a:t>
            </a:r>
            <a:r>
              <a:rPr lang="en-US" sz="1700" b="1" dirty="0" err="1">
                <a:solidFill>
                  <a:schemeClr val="accent6">
                    <a:lumMod val="50000"/>
                  </a:schemeClr>
                </a:solidFill>
                <a:latin typeface="Arial" pitchFamily="34" charset="0"/>
                <a:cs typeface="Arial" pitchFamily="34" charset="0"/>
              </a:rPr>
              <a:t>vitellogenic</a:t>
            </a:r>
            <a:r>
              <a:rPr lang="en-US" sz="1700" b="1" dirty="0">
                <a:solidFill>
                  <a:schemeClr val="accent6">
                    <a:lumMod val="50000"/>
                  </a:schemeClr>
                </a:solidFill>
                <a:latin typeface="Arial" pitchFamily="34" charset="0"/>
                <a:cs typeface="Arial" pitchFamily="34" charset="0"/>
              </a:rPr>
              <a:t> ovarian </a:t>
            </a:r>
            <a:r>
              <a:rPr lang="en-US" sz="1700" b="1" dirty="0" smtClean="0">
                <a:solidFill>
                  <a:schemeClr val="accent6">
                    <a:lumMod val="50000"/>
                  </a:schemeClr>
                </a:solidFill>
                <a:latin typeface="Arial" pitchFamily="34" charset="0"/>
                <a:cs typeface="Arial" pitchFamily="34" charset="0"/>
              </a:rPr>
              <a:t>follicles</a:t>
            </a:r>
          </a:p>
          <a:p>
            <a:pPr lvl="0" algn="just">
              <a:buFont typeface="Wingdings" pitchFamily="2" charset="2"/>
              <a:buChar char="q"/>
            </a:pPr>
            <a:endParaRPr lang="en-IN" sz="1700" dirty="0">
              <a:latin typeface="Arial" pitchFamily="34" charset="0"/>
              <a:cs typeface="Arial" pitchFamily="34" charset="0"/>
            </a:endParaRPr>
          </a:p>
          <a:p>
            <a:pPr lvl="0" algn="just">
              <a:buFont typeface="Wingdings" pitchFamily="2" charset="2"/>
              <a:buChar char="q"/>
            </a:pPr>
            <a:r>
              <a:rPr lang="en-US" sz="1700" b="1" dirty="0">
                <a:solidFill>
                  <a:srgbClr val="7030A0"/>
                </a:solidFill>
                <a:latin typeface="Arial" pitchFamily="34" charset="0"/>
                <a:cs typeface="Arial" pitchFamily="34" charset="0"/>
              </a:rPr>
              <a:t>Theca–</a:t>
            </a:r>
            <a:r>
              <a:rPr lang="en-US" sz="1700" b="1" dirty="0" err="1">
                <a:solidFill>
                  <a:srgbClr val="7030A0"/>
                </a:solidFill>
                <a:latin typeface="Arial" pitchFamily="34" charset="0"/>
                <a:cs typeface="Arial" pitchFamily="34" charset="0"/>
              </a:rPr>
              <a:t>granulosa</a:t>
            </a:r>
            <a:r>
              <a:rPr lang="en-US" sz="1700" b="1" dirty="0">
                <a:solidFill>
                  <a:srgbClr val="7030A0"/>
                </a:solidFill>
                <a:latin typeface="Arial" pitchFamily="34" charset="0"/>
                <a:cs typeface="Arial" pitchFamily="34" charset="0"/>
              </a:rPr>
              <a:t> cells were isolated by enzymatic (</a:t>
            </a:r>
            <a:r>
              <a:rPr lang="en-US" sz="1700" b="1" dirty="0" err="1">
                <a:solidFill>
                  <a:srgbClr val="7030A0"/>
                </a:solidFill>
                <a:latin typeface="Arial" pitchFamily="34" charset="0"/>
                <a:cs typeface="Arial" pitchFamily="34" charset="0"/>
              </a:rPr>
              <a:t>collagenase</a:t>
            </a:r>
            <a:r>
              <a:rPr lang="en-US" sz="1700" b="1" dirty="0">
                <a:solidFill>
                  <a:srgbClr val="7030A0"/>
                </a:solidFill>
                <a:latin typeface="Arial" pitchFamily="34" charset="0"/>
                <a:cs typeface="Arial" pitchFamily="34" charset="0"/>
              </a:rPr>
              <a:t>) </a:t>
            </a:r>
            <a:r>
              <a:rPr lang="en-US" sz="1700" b="1" dirty="0" smtClean="0">
                <a:solidFill>
                  <a:srgbClr val="7030A0"/>
                </a:solidFill>
                <a:latin typeface="Arial" pitchFamily="34" charset="0"/>
                <a:cs typeface="Arial" pitchFamily="34" charset="0"/>
              </a:rPr>
              <a:t>digestion</a:t>
            </a:r>
          </a:p>
          <a:p>
            <a:pPr lvl="0" algn="just">
              <a:buFont typeface="Wingdings" pitchFamily="2" charset="2"/>
              <a:buChar char="q"/>
            </a:pPr>
            <a:endParaRPr lang="en-IN" sz="1700" dirty="0">
              <a:latin typeface="Arial" pitchFamily="34" charset="0"/>
              <a:cs typeface="Arial" pitchFamily="34" charset="0"/>
            </a:endParaRPr>
          </a:p>
          <a:p>
            <a:pPr lvl="0" algn="just">
              <a:buFont typeface="Wingdings" pitchFamily="2" charset="2"/>
              <a:buChar char="q"/>
            </a:pPr>
            <a:r>
              <a:rPr lang="en-US" sz="1700" b="1" dirty="0">
                <a:solidFill>
                  <a:schemeClr val="tx2"/>
                </a:solidFill>
                <a:latin typeface="Arial" pitchFamily="34" charset="0"/>
                <a:cs typeface="Arial" pitchFamily="34" charset="0"/>
              </a:rPr>
              <a:t>After isolation, theca and </a:t>
            </a:r>
            <a:r>
              <a:rPr lang="en-US" sz="1700" b="1" dirty="0" err="1">
                <a:solidFill>
                  <a:schemeClr val="tx2"/>
                </a:solidFill>
                <a:latin typeface="Arial" pitchFamily="34" charset="0"/>
                <a:cs typeface="Arial" pitchFamily="34" charset="0"/>
              </a:rPr>
              <a:t>granulosa</a:t>
            </a:r>
            <a:r>
              <a:rPr lang="en-US" sz="1700" b="1" dirty="0">
                <a:solidFill>
                  <a:schemeClr val="tx2"/>
                </a:solidFill>
                <a:latin typeface="Arial" pitchFamily="34" charset="0"/>
                <a:cs typeface="Arial" pitchFamily="34" charset="0"/>
              </a:rPr>
              <a:t> cells </a:t>
            </a:r>
            <a:r>
              <a:rPr lang="en-US" sz="1700" b="1" dirty="0" smtClean="0">
                <a:solidFill>
                  <a:schemeClr val="tx2"/>
                </a:solidFill>
                <a:latin typeface="Arial" pitchFamily="34" charset="0"/>
                <a:cs typeface="Arial" pitchFamily="34" charset="0"/>
              </a:rPr>
              <a:t>were </a:t>
            </a:r>
            <a:r>
              <a:rPr lang="en-US" sz="1700" b="1" dirty="0">
                <a:solidFill>
                  <a:schemeClr val="tx2"/>
                </a:solidFill>
                <a:latin typeface="Arial" pitchFamily="34" charset="0"/>
                <a:cs typeface="Arial" pitchFamily="34" charset="0"/>
              </a:rPr>
              <a:t>mixed and pre-incubated for 6 h in 24 well culture plate in DMEM supplemented with 2% BCS-DMEM, streptomycin (100 µg/ml) and penicillin (100 IU/ml</a:t>
            </a:r>
            <a:r>
              <a:rPr lang="en-US" sz="1700" b="1" dirty="0" smtClean="0">
                <a:solidFill>
                  <a:schemeClr val="tx2"/>
                </a:solidFill>
                <a:latin typeface="Arial" pitchFamily="34" charset="0"/>
                <a:cs typeface="Arial" pitchFamily="34" charset="0"/>
              </a:rPr>
              <a:t>)</a:t>
            </a:r>
          </a:p>
          <a:p>
            <a:pPr lvl="0" algn="just">
              <a:buFont typeface="Wingdings" pitchFamily="2" charset="2"/>
              <a:buChar char="q"/>
            </a:pPr>
            <a:endParaRPr lang="en-IN" sz="1700" dirty="0">
              <a:latin typeface="Arial" pitchFamily="34" charset="0"/>
              <a:cs typeface="Arial" pitchFamily="34" charset="0"/>
            </a:endParaRPr>
          </a:p>
          <a:p>
            <a:pPr lvl="0" algn="just">
              <a:buFont typeface="Wingdings" pitchFamily="2" charset="2"/>
              <a:buChar char="q"/>
            </a:pPr>
            <a:r>
              <a:rPr lang="en-US" sz="1700" b="1" dirty="0">
                <a:solidFill>
                  <a:schemeClr val="accent6">
                    <a:lumMod val="50000"/>
                  </a:schemeClr>
                </a:solidFill>
                <a:latin typeface="Arial" pitchFamily="34" charset="0"/>
                <a:cs typeface="Arial" pitchFamily="34" charset="0"/>
              </a:rPr>
              <a:t>Initial density of theca-</a:t>
            </a:r>
            <a:r>
              <a:rPr lang="en-US" sz="1700" b="1" dirty="0" err="1">
                <a:solidFill>
                  <a:schemeClr val="accent6">
                    <a:lumMod val="50000"/>
                  </a:schemeClr>
                </a:solidFill>
                <a:latin typeface="Arial" pitchFamily="34" charset="0"/>
                <a:cs typeface="Arial" pitchFamily="34" charset="0"/>
              </a:rPr>
              <a:t>granulosa</a:t>
            </a:r>
            <a:r>
              <a:rPr lang="en-US" sz="1700" b="1" dirty="0">
                <a:solidFill>
                  <a:schemeClr val="accent6">
                    <a:lumMod val="50000"/>
                  </a:schemeClr>
                </a:solidFill>
                <a:latin typeface="Arial" pitchFamily="34" charset="0"/>
                <a:cs typeface="Arial" pitchFamily="34" charset="0"/>
              </a:rPr>
              <a:t> cell in the incubation was 0.9 x 10</a:t>
            </a:r>
            <a:r>
              <a:rPr lang="en-US" sz="1700" b="1" baseline="30000" dirty="0">
                <a:solidFill>
                  <a:schemeClr val="accent6">
                    <a:lumMod val="50000"/>
                  </a:schemeClr>
                </a:solidFill>
                <a:latin typeface="Arial" pitchFamily="34" charset="0"/>
                <a:cs typeface="Arial" pitchFamily="34" charset="0"/>
              </a:rPr>
              <a:t>5</a:t>
            </a:r>
            <a:r>
              <a:rPr lang="en-US" sz="1700" b="1" dirty="0">
                <a:solidFill>
                  <a:schemeClr val="accent6">
                    <a:lumMod val="50000"/>
                  </a:schemeClr>
                </a:solidFill>
                <a:latin typeface="Arial" pitchFamily="34" charset="0"/>
                <a:cs typeface="Arial" pitchFamily="34" charset="0"/>
              </a:rPr>
              <a:t> and 2.1 x 10</a:t>
            </a:r>
            <a:r>
              <a:rPr lang="en-US" sz="1700" b="1" baseline="30000" dirty="0">
                <a:solidFill>
                  <a:schemeClr val="accent6">
                    <a:lumMod val="50000"/>
                  </a:schemeClr>
                </a:solidFill>
                <a:latin typeface="Arial" pitchFamily="34" charset="0"/>
                <a:cs typeface="Arial" pitchFamily="34" charset="0"/>
              </a:rPr>
              <a:t>5</a:t>
            </a:r>
            <a:r>
              <a:rPr lang="en-US" sz="1700" b="1" dirty="0">
                <a:solidFill>
                  <a:schemeClr val="accent6">
                    <a:lumMod val="50000"/>
                  </a:schemeClr>
                </a:solidFill>
                <a:latin typeface="Arial" pitchFamily="34" charset="0"/>
                <a:cs typeface="Arial" pitchFamily="34" charset="0"/>
              </a:rPr>
              <a:t> cell per well </a:t>
            </a:r>
            <a:r>
              <a:rPr lang="en-US" sz="1700" b="1" dirty="0" smtClean="0">
                <a:solidFill>
                  <a:schemeClr val="accent6">
                    <a:lumMod val="50000"/>
                  </a:schemeClr>
                </a:solidFill>
                <a:latin typeface="Arial" pitchFamily="34" charset="0"/>
                <a:cs typeface="Arial" pitchFamily="34" charset="0"/>
              </a:rPr>
              <a:t>respectively</a:t>
            </a:r>
          </a:p>
          <a:p>
            <a:pPr lvl="0" algn="just">
              <a:buFont typeface="Wingdings" pitchFamily="2" charset="2"/>
              <a:buChar char="q"/>
            </a:pPr>
            <a:endParaRPr lang="en-IN" sz="1700" dirty="0">
              <a:latin typeface="Arial" pitchFamily="34" charset="0"/>
              <a:cs typeface="Arial" pitchFamily="34" charset="0"/>
            </a:endParaRPr>
          </a:p>
          <a:p>
            <a:pPr lvl="0" algn="just">
              <a:buFont typeface="Wingdings" pitchFamily="2" charset="2"/>
              <a:buChar char="q"/>
            </a:pPr>
            <a:r>
              <a:rPr lang="en-US" sz="1700" b="1" dirty="0">
                <a:solidFill>
                  <a:srgbClr val="7030A0"/>
                </a:solidFill>
                <a:latin typeface="Arial" pitchFamily="34" charset="0"/>
                <a:cs typeface="Arial" pitchFamily="34" charset="0"/>
              </a:rPr>
              <a:t>After 6 h, BCS-DMEM was replaced by serum-free DMEM in each well containing effectors and inhibitors and incubated for different time in a metabolic shaker bath at 23 ±</a:t>
            </a:r>
            <a:r>
              <a:rPr lang="en-US" sz="1700" b="1" dirty="0" smtClean="0">
                <a:solidFill>
                  <a:srgbClr val="7030A0"/>
                </a:solidFill>
                <a:latin typeface="Arial" pitchFamily="34" charset="0"/>
                <a:cs typeface="Arial" pitchFamily="34" charset="0"/>
              </a:rPr>
              <a:t>1</a:t>
            </a:r>
            <a:r>
              <a:rPr lang="en-US" sz="1700" b="1" baseline="30000" dirty="0" smtClean="0">
                <a:solidFill>
                  <a:srgbClr val="7030A0"/>
                </a:solidFill>
                <a:latin typeface="Arial" pitchFamily="34" charset="0"/>
                <a:cs typeface="Arial" pitchFamily="34" charset="0"/>
              </a:rPr>
              <a:t>0</a:t>
            </a:r>
            <a:r>
              <a:rPr lang="en-US" sz="1700" b="1" dirty="0" smtClean="0">
                <a:solidFill>
                  <a:srgbClr val="7030A0"/>
                </a:solidFill>
                <a:latin typeface="Arial" pitchFamily="34" charset="0"/>
                <a:cs typeface="Arial" pitchFamily="34" charset="0"/>
              </a:rPr>
              <a:t>C </a:t>
            </a:r>
            <a:endParaRPr lang="en-IN" sz="1700" dirty="0">
              <a:solidFill>
                <a:srgbClr val="7030A0"/>
              </a:solidFill>
              <a:latin typeface="Arial" pitchFamily="34" charset="0"/>
              <a:cs typeface="Arial" pitchFamily="34" charset="0"/>
            </a:endParaRPr>
          </a:p>
          <a:p>
            <a:pPr>
              <a:buFont typeface="Wingdings" pitchFamily="2" charset="2"/>
              <a:buChar char="q"/>
            </a:pPr>
            <a:endParaRPr lang="en-IN" sz="1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2/26/Cyprinus_carpio_2008_G1.jpg"/>
          <p:cNvPicPr>
            <a:picLocks noGrp="1"/>
          </p:cNvPicPr>
          <p:nvPr>
            <p:ph idx="1"/>
          </p:nvPr>
        </p:nvPicPr>
        <p:blipFill>
          <a:blip r:embed="rId2" cstate="print"/>
          <a:srcRect l="3077" r="3077" b="7407"/>
          <a:stretch>
            <a:fillRect/>
          </a:stretch>
        </p:blipFill>
        <p:spPr bwMode="auto">
          <a:xfrm>
            <a:off x="1214414" y="285728"/>
            <a:ext cx="4357718"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357786" y="357166"/>
            <a:ext cx="3786214" cy="523220"/>
          </a:xfrm>
          <a:prstGeom prst="rect">
            <a:avLst/>
          </a:prstGeom>
          <a:noFill/>
        </p:spPr>
        <p:txBody>
          <a:bodyPr wrap="square" rtlCol="0">
            <a:spAutoFit/>
          </a:bodyPr>
          <a:lstStyle/>
          <a:p>
            <a:pPr algn="ctr"/>
            <a:r>
              <a:rPr lang="en-US" sz="2800" b="1" i="1" dirty="0" err="1" smtClean="0">
                <a:latin typeface="Arial" pitchFamily="34" charset="0"/>
                <a:cs typeface="Arial" pitchFamily="34" charset="0"/>
              </a:rPr>
              <a:t>Cyprinus</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carpio</a:t>
            </a:r>
            <a:endParaRPr lang="en-IN" sz="2800" b="1" i="1" dirty="0">
              <a:latin typeface="Arial" pitchFamily="34" charset="0"/>
              <a:cs typeface="Arial" pitchFamily="34" charset="0"/>
            </a:endParaRPr>
          </a:p>
        </p:txBody>
      </p:sp>
      <p:pic>
        <p:nvPicPr>
          <p:cNvPr id="3074" name="Picture 2" descr="C:\Users\HP\Downloads\cyprinus_oocytes_copy.jpg"/>
          <p:cNvPicPr>
            <a:picLocks noChangeAspect="1" noChangeArrowheads="1"/>
          </p:cNvPicPr>
          <p:nvPr/>
        </p:nvPicPr>
        <p:blipFill>
          <a:blip r:embed="rId3" cstate="print"/>
          <a:srcRect t="9375" b="13541"/>
          <a:stretch>
            <a:fillRect/>
          </a:stretch>
        </p:blipFill>
        <p:spPr bwMode="auto">
          <a:xfrm>
            <a:off x="2643174" y="2285992"/>
            <a:ext cx="5553299" cy="4214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18518" t="8174" r="17593" b="18256"/>
          <a:stretch>
            <a:fillRect/>
          </a:stretch>
        </p:blipFill>
        <p:spPr bwMode="auto">
          <a:xfrm>
            <a:off x="2285984" y="1000108"/>
            <a:ext cx="4438664" cy="1657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E:\own folder\Suravi\fig for GCE large size\small fig\fig 3.tif"/>
          <p:cNvPicPr/>
          <p:nvPr/>
        </p:nvPicPr>
        <p:blipFill>
          <a:blip r:embed="rId3" cstate="print"/>
          <a:srcRect l="8202" t="5589" r="3846" b="45963"/>
          <a:stretch>
            <a:fillRect/>
          </a:stretch>
        </p:blipFill>
        <p:spPr bwMode="auto">
          <a:xfrm>
            <a:off x="1714480" y="2928934"/>
            <a:ext cx="5619768" cy="3243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00166" y="357166"/>
            <a:ext cx="2857520" cy="369332"/>
          </a:xfrm>
          <a:prstGeom prst="rect">
            <a:avLst/>
          </a:prstGeom>
          <a:noFill/>
        </p:spPr>
        <p:txBody>
          <a:bodyPr wrap="square" rtlCol="0">
            <a:spAutoFit/>
          </a:bodyPr>
          <a:lstStyle/>
          <a:p>
            <a:pPr algn="ctr"/>
            <a:r>
              <a:rPr lang="en-US" b="1" dirty="0" smtClean="0">
                <a:latin typeface="Arial" pitchFamily="34" charset="0"/>
                <a:cs typeface="Arial" pitchFamily="34" charset="0"/>
              </a:rPr>
              <a:t>Theca- </a:t>
            </a:r>
            <a:r>
              <a:rPr lang="en-US" b="1" dirty="0" err="1" smtClean="0">
                <a:latin typeface="Arial" pitchFamily="34" charset="0"/>
                <a:cs typeface="Arial" pitchFamily="34" charset="0"/>
              </a:rPr>
              <a:t>granulosa</a:t>
            </a:r>
            <a:r>
              <a:rPr lang="en-US" b="1" dirty="0" smtClean="0">
                <a:latin typeface="Arial" pitchFamily="34" charset="0"/>
                <a:cs typeface="Arial" pitchFamily="34" charset="0"/>
              </a:rPr>
              <a:t> cells</a:t>
            </a:r>
            <a:endParaRPr lang="en-IN" b="1" dirty="0">
              <a:latin typeface="Arial" pitchFamily="34" charset="0"/>
              <a:cs typeface="Arial" pitchFamily="34" charset="0"/>
            </a:endParaRPr>
          </a:p>
        </p:txBody>
      </p:sp>
      <p:sp>
        <p:nvSpPr>
          <p:cNvPr id="6" name="TextBox 5"/>
          <p:cNvSpPr txBox="1"/>
          <p:nvPr/>
        </p:nvSpPr>
        <p:spPr>
          <a:xfrm>
            <a:off x="4714876" y="214290"/>
            <a:ext cx="3071834" cy="646331"/>
          </a:xfrm>
          <a:prstGeom prst="rect">
            <a:avLst/>
          </a:prstGeom>
          <a:noFill/>
        </p:spPr>
        <p:txBody>
          <a:bodyPr wrap="square" rtlCol="0">
            <a:spAutoFit/>
          </a:bodyPr>
          <a:lstStyle/>
          <a:p>
            <a:r>
              <a:rPr lang="en-US" b="1" dirty="0" err="1" smtClean="0"/>
              <a:t>Granulosa</a:t>
            </a:r>
            <a:r>
              <a:rPr lang="en-US" b="1" dirty="0" smtClean="0"/>
              <a:t> cells stained with P-</a:t>
            </a:r>
            <a:r>
              <a:rPr lang="en-US" b="1" dirty="0" err="1" smtClean="0"/>
              <a:t>nitroblue</a:t>
            </a:r>
            <a:r>
              <a:rPr lang="en-US" b="1" dirty="0" smtClean="0"/>
              <a:t>- </a:t>
            </a:r>
            <a:r>
              <a:rPr lang="en-US" b="1" dirty="0" err="1" smtClean="0"/>
              <a:t>tetrazolium</a:t>
            </a:r>
            <a:endParaRPr lang="en-IN" b="1" dirty="0"/>
          </a:p>
        </p:txBody>
      </p:sp>
      <p:sp>
        <p:nvSpPr>
          <p:cNvPr id="8" name="TextBox 7"/>
          <p:cNvSpPr txBox="1"/>
          <p:nvPr/>
        </p:nvSpPr>
        <p:spPr>
          <a:xfrm>
            <a:off x="2500298" y="6202940"/>
            <a:ext cx="857256" cy="369332"/>
          </a:xfrm>
          <a:prstGeom prst="rect">
            <a:avLst/>
          </a:prstGeom>
          <a:noFill/>
        </p:spPr>
        <p:txBody>
          <a:bodyPr wrap="square" rtlCol="0">
            <a:spAutoFit/>
          </a:bodyPr>
          <a:lstStyle/>
          <a:p>
            <a:r>
              <a:rPr lang="en-US" b="1" dirty="0" smtClean="0"/>
              <a:t>PI</a:t>
            </a:r>
            <a:endParaRPr lang="en-IN" b="1" dirty="0"/>
          </a:p>
        </p:txBody>
      </p:sp>
      <p:sp>
        <p:nvSpPr>
          <p:cNvPr id="9" name="TextBox 8"/>
          <p:cNvSpPr txBox="1"/>
          <p:nvPr/>
        </p:nvSpPr>
        <p:spPr>
          <a:xfrm>
            <a:off x="4071934" y="6202940"/>
            <a:ext cx="1000132" cy="369332"/>
          </a:xfrm>
          <a:prstGeom prst="rect">
            <a:avLst/>
          </a:prstGeom>
          <a:noFill/>
        </p:spPr>
        <p:txBody>
          <a:bodyPr wrap="square" rtlCol="0">
            <a:spAutoFit/>
          </a:bodyPr>
          <a:lstStyle/>
          <a:p>
            <a:r>
              <a:rPr lang="en-US" b="1" dirty="0" smtClean="0"/>
              <a:t>DAPI</a:t>
            </a:r>
            <a:endParaRPr lang="en-IN"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b="10769"/>
          <a:stretch>
            <a:fillRect/>
          </a:stretch>
        </p:blipFill>
        <p:spPr bwMode="auto">
          <a:xfrm>
            <a:off x="500034" y="571480"/>
            <a:ext cx="3929090" cy="3286148"/>
          </a:xfrm>
          <a:prstGeom prst="rect">
            <a:avLst/>
          </a:prstGeom>
          <a:noFill/>
          <a:ln w="9525">
            <a:solidFill>
              <a:schemeClr val="tx1"/>
            </a:solidFill>
            <a:miter lim="800000"/>
            <a:headEnd/>
            <a:tailEnd/>
          </a:ln>
        </p:spPr>
      </p:pic>
      <p:pic>
        <p:nvPicPr>
          <p:cNvPr id="5" name="Picture 4"/>
          <p:cNvPicPr/>
          <p:nvPr/>
        </p:nvPicPr>
        <p:blipFill>
          <a:blip r:embed="rId3"/>
          <a:srcRect l="6881" t="2687" r="3306" b="11343"/>
          <a:stretch>
            <a:fillRect/>
          </a:stretch>
        </p:blipFill>
        <p:spPr bwMode="auto">
          <a:xfrm>
            <a:off x="4643438" y="571480"/>
            <a:ext cx="4071966" cy="3286148"/>
          </a:xfrm>
          <a:prstGeom prst="rect">
            <a:avLst/>
          </a:prstGeom>
          <a:noFill/>
          <a:ln w="9525">
            <a:solidFill>
              <a:schemeClr val="tx1"/>
            </a:solidFill>
            <a:miter lim="800000"/>
            <a:headEnd/>
            <a:tailEnd/>
          </a:ln>
        </p:spPr>
      </p:pic>
      <p:pic>
        <p:nvPicPr>
          <p:cNvPr id="6" name="Picture 2" descr="C:\Users\HP\Desktop\Gray1164.png"/>
          <p:cNvPicPr>
            <a:picLocks noChangeAspect="1" noChangeArrowheads="1"/>
          </p:cNvPicPr>
          <p:nvPr/>
        </p:nvPicPr>
        <p:blipFill>
          <a:blip r:embed="rId4">
            <a:lum bright="10000" contrast="-20000"/>
          </a:blip>
          <a:srcRect/>
          <a:stretch>
            <a:fillRect/>
          </a:stretch>
        </p:blipFill>
        <p:spPr bwMode="auto">
          <a:xfrm>
            <a:off x="3071802" y="3929066"/>
            <a:ext cx="3163683" cy="2768222"/>
          </a:xfrm>
          <a:prstGeom prst="rect">
            <a:avLst/>
          </a:prstGeom>
          <a:noFill/>
          <a:ln>
            <a:solidFill>
              <a:schemeClr val="tx1"/>
            </a:solidFill>
          </a:ln>
        </p:spPr>
      </p:pic>
      <p:sp>
        <p:nvSpPr>
          <p:cNvPr id="7" name="TextBox 6"/>
          <p:cNvSpPr txBox="1"/>
          <p:nvPr/>
        </p:nvSpPr>
        <p:spPr>
          <a:xfrm>
            <a:off x="1000100" y="161488"/>
            <a:ext cx="3000396" cy="369332"/>
          </a:xfrm>
          <a:prstGeom prst="rect">
            <a:avLst/>
          </a:prstGeom>
          <a:noFill/>
        </p:spPr>
        <p:txBody>
          <a:bodyPr wrap="square" rtlCol="0">
            <a:spAutoFit/>
          </a:bodyPr>
          <a:lstStyle/>
          <a:p>
            <a:pPr algn="ctr"/>
            <a:r>
              <a:rPr lang="en-US" b="1" dirty="0" smtClean="0">
                <a:latin typeface="Arial" pitchFamily="34" charset="0"/>
                <a:cs typeface="Arial" pitchFamily="34" charset="0"/>
              </a:rPr>
              <a:t>Late- </a:t>
            </a:r>
            <a:r>
              <a:rPr lang="en-US" b="1" dirty="0" err="1" smtClean="0">
                <a:latin typeface="Arial" pitchFamily="34" charset="0"/>
                <a:cs typeface="Arial" pitchFamily="34" charset="0"/>
              </a:rPr>
              <a:t>Vitellogenic</a:t>
            </a:r>
            <a:endParaRPr lang="en-IN" b="1" dirty="0">
              <a:latin typeface="Arial" pitchFamily="34" charset="0"/>
              <a:cs typeface="Arial" pitchFamily="34" charset="0"/>
            </a:endParaRPr>
          </a:p>
        </p:txBody>
      </p:sp>
      <p:sp>
        <p:nvSpPr>
          <p:cNvPr id="8" name="TextBox 7"/>
          <p:cNvSpPr txBox="1"/>
          <p:nvPr/>
        </p:nvSpPr>
        <p:spPr>
          <a:xfrm>
            <a:off x="5214942" y="130710"/>
            <a:ext cx="3143272" cy="369332"/>
          </a:xfrm>
          <a:prstGeom prst="rect">
            <a:avLst/>
          </a:prstGeom>
          <a:noFill/>
        </p:spPr>
        <p:txBody>
          <a:bodyPr wrap="square" rtlCol="0">
            <a:spAutoFit/>
          </a:bodyPr>
          <a:lstStyle/>
          <a:p>
            <a:pPr algn="ctr"/>
            <a:r>
              <a:rPr lang="en-US" sz="1600" b="1" dirty="0" smtClean="0">
                <a:latin typeface="Arial" pitchFamily="34" charset="0"/>
                <a:cs typeface="Arial" pitchFamily="34" charset="0"/>
              </a:rPr>
              <a:t>Post- </a:t>
            </a:r>
            <a:r>
              <a:rPr lang="en-US" b="1" dirty="0" err="1" smtClean="0">
                <a:latin typeface="Arial" pitchFamily="34" charset="0"/>
                <a:cs typeface="Arial" pitchFamily="34" charset="0"/>
              </a:rPr>
              <a:t>Vitellogenic</a:t>
            </a:r>
            <a:endParaRPr lang="en-IN" sz="1600" b="1" dirty="0">
              <a:latin typeface="Arial" pitchFamily="34" charset="0"/>
              <a:cs typeface="Arial" pitchFamily="34" charset="0"/>
            </a:endParaRPr>
          </a:p>
        </p:txBody>
      </p:sp>
      <p:sp>
        <p:nvSpPr>
          <p:cNvPr id="9" name="TextBox 8"/>
          <p:cNvSpPr txBox="1"/>
          <p:nvPr/>
        </p:nvSpPr>
        <p:spPr>
          <a:xfrm>
            <a:off x="6357950" y="5447900"/>
            <a:ext cx="2643206" cy="338554"/>
          </a:xfrm>
          <a:prstGeom prst="rect">
            <a:avLst/>
          </a:prstGeom>
          <a:noFill/>
        </p:spPr>
        <p:txBody>
          <a:bodyPr wrap="square" rtlCol="0">
            <a:spAutoFit/>
          </a:bodyPr>
          <a:lstStyle/>
          <a:p>
            <a:r>
              <a:rPr lang="en-US" sz="1600" b="1" dirty="0" smtClean="0">
                <a:latin typeface="Arial" pitchFamily="34" charset="0"/>
                <a:cs typeface="Arial" pitchFamily="34" charset="0"/>
              </a:rPr>
              <a:t>Gravid follicle of human</a:t>
            </a:r>
            <a:endParaRPr lang="en-IN"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6">
                    <a:lumMod val="50000"/>
                  </a:schemeClr>
                </a:solidFill>
                <a:latin typeface="Arial" pitchFamily="34" charset="0"/>
                <a:cs typeface="Arial" pitchFamily="34" charset="0"/>
              </a:rPr>
              <a:t>RT-PCR expression of EGFR in carp follicle</a:t>
            </a:r>
            <a:endParaRPr lang="en-IN" sz="2400" b="1" dirty="0">
              <a:solidFill>
                <a:schemeClr val="accent6">
                  <a:lumMod val="50000"/>
                </a:schemeClr>
              </a:solidFill>
              <a:latin typeface="Arial" pitchFamily="34" charset="0"/>
              <a:cs typeface="Arial" pitchFamily="34" charset="0"/>
            </a:endParaRPr>
          </a:p>
        </p:txBody>
      </p:sp>
      <p:pic>
        <p:nvPicPr>
          <p:cNvPr id="6" name="Content Placeholder 5"/>
          <p:cNvPicPr>
            <a:picLocks noGrp="1"/>
          </p:cNvPicPr>
          <p:nvPr>
            <p:ph idx="1"/>
          </p:nvPr>
        </p:nvPicPr>
        <p:blipFill>
          <a:blip r:embed="rId2"/>
          <a:srcRect/>
          <a:stretch>
            <a:fillRect/>
          </a:stretch>
        </p:blipFill>
        <p:spPr bwMode="auto">
          <a:xfrm>
            <a:off x="2683095" y="1600200"/>
            <a:ext cx="377780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961</Words>
  <Application>Microsoft Office PowerPoint</Application>
  <PresentationFormat>On-screen Show (4:3)</PresentationFormat>
  <Paragraphs>110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BACKGROUD</vt:lpstr>
      <vt:lpstr>Slide 3</vt:lpstr>
      <vt:lpstr>Slide 4</vt:lpstr>
      <vt:lpstr>Slide 5</vt:lpstr>
      <vt:lpstr>Slide 6</vt:lpstr>
      <vt:lpstr>Slide 7</vt:lpstr>
      <vt:lpstr>Slide 8</vt:lpstr>
      <vt:lpstr>RT-PCR expression of EGFR in carp follicle</vt:lpstr>
      <vt:lpstr>Slide 10</vt:lpstr>
      <vt:lpstr>Slide 11</vt:lpstr>
      <vt:lpstr>Slide 12</vt:lpstr>
      <vt:lpstr>Slide 13</vt:lpstr>
      <vt:lpstr>Inference</vt:lpstr>
      <vt:lpstr>Slide 15</vt:lpstr>
      <vt:lpstr>Effect of MMP inhibitor, Galardin on HCG-stimulated steroid production and rescue by EGF</vt:lpstr>
      <vt:lpstr>Inference</vt:lpstr>
      <vt:lpstr>Slide 18</vt:lpstr>
      <vt:lpstr>Slide 19</vt:lpstr>
      <vt:lpstr>Effect of Wortmannin (Wn) and Ly294002 (Ly) on EGF-induced steroid production</vt:lpstr>
      <vt:lpstr>Slide 21</vt:lpstr>
      <vt:lpstr>Effect of MEK inhibitor PD98049 on EGF-stimulated steroid production </vt:lpstr>
      <vt:lpstr>Slide 23</vt:lpstr>
      <vt:lpstr>Inference</vt:lpstr>
      <vt:lpstr>Slide 25</vt:lpstr>
      <vt:lpstr>Summary</vt:lpstr>
      <vt:lpstr>Slide 27</vt:lpstr>
      <vt:lpstr>Slide 28</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Epidermal growth factor (EGF) promotes ovarian steroidogenesis ans epidermal growth factor receptor (EGFR) signalling is required for gonadotropin-induced steroid production in common carp Cyprinus carpio</dc:title>
  <dc:creator>HP</dc:creator>
  <cp:lastModifiedBy>PUJA</cp:lastModifiedBy>
  <cp:revision>62</cp:revision>
  <dcterms:created xsi:type="dcterms:W3CDTF">2014-10-13T09:04:44Z</dcterms:created>
  <dcterms:modified xsi:type="dcterms:W3CDTF">2014-10-17T10:52:48Z</dcterms:modified>
</cp:coreProperties>
</file>