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9"/>
  </p:notesMasterIdLst>
  <p:sldIdLst>
    <p:sldId id="545" r:id="rId2"/>
    <p:sldId id="551" r:id="rId3"/>
    <p:sldId id="433" r:id="rId4"/>
    <p:sldId id="353" r:id="rId5"/>
    <p:sldId id="361" r:id="rId6"/>
    <p:sldId id="364" r:id="rId7"/>
    <p:sldId id="365" r:id="rId8"/>
    <p:sldId id="375" r:id="rId9"/>
    <p:sldId id="366" r:id="rId10"/>
    <p:sldId id="348" r:id="rId11"/>
    <p:sldId id="381" r:id="rId12"/>
    <p:sldId id="359" r:id="rId13"/>
    <p:sldId id="383" r:id="rId14"/>
    <p:sldId id="333" r:id="rId15"/>
    <p:sldId id="458" r:id="rId16"/>
    <p:sldId id="456" r:id="rId17"/>
    <p:sldId id="459" r:id="rId18"/>
    <p:sldId id="339" r:id="rId19"/>
    <p:sldId id="396" r:id="rId20"/>
    <p:sldId id="401" r:id="rId21"/>
    <p:sldId id="340" r:id="rId22"/>
    <p:sldId id="431" r:id="rId23"/>
    <p:sldId id="416" r:id="rId24"/>
    <p:sldId id="430" r:id="rId25"/>
    <p:sldId id="419" r:id="rId26"/>
    <p:sldId id="409" r:id="rId27"/>
    <p:sldId id="387" r:id="rId28"/>
    <p:sldId id="388" r:id="rId29"/>
    <p:sldId id="464" r:id="rId30"/>
    <p:sldId id="319" r:id="rId31"/>
    <p:sldId id="377" r:id="rId32"/>
    <p:sldId id="289" r:id="rId33"/>
    <p:sldId id="482" r:id="rId34"/>
    <p:sldId id="463" r:id="rId35"/>
    <p:sldId id="541" r:id="rId36"/>
    <p:sldId id="553" r:id="rId37"/>
    <p:sldId id="542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3" r:id="rId47"/>
    <p:sldId id="502" r:id="rId48"/>
    <p:sldId id="506" r:id="rId49"/>
    <p:sldId id="508" r:id="rId50"/>
    <p:sldId id="510" r:id="rId51"/>
    <p:sldId id="555" r:id="rId52"/>
    <p:sldId id="514" r:id="rId53"/>
    <p:sldId id="516" r:id="rId54"/>
    <p:sldId id="518" r:id="rId55"/>
    <p:sldId id="556" r:id="rId56"/>
    <p:sldId id="521" r:id="rId57"/>
    <p:sldId id="523" r:id="rId58"/>
    <p:sldId id="525" r:id="rId59"/>
    <p:sldId id="557" r:id="rId60"/>
    <p:sldId id="528" r:id="rId61"/>
    <p:sldId id="530" r:id="rId62"/>
    <p:sldId id="532" r:id="rId63"/>
    <p:sldId id="534" r:id="rId64"/>
    <p:sldId id="449" r:id="rId65"/>
    <p:sldId id="453" r:id="rId66"/>
    <p:sldId id="391" r:id="rId67"/>
    <p:sldId id="320" r:id="rId68"/>
    <p:sldId id="446" r:id="rId69"/>
    <p:sldId id="389" r:id="rId70"/>
    <p:sldId id="404" r:id="rId71"/>
    <p:sldId id="445" r:id="rId72"/>
    <p:sldId id="405" r:id="rId73"/>
    <p:sldId id="408" r:id="rId74"/>
    <p:sldId id="325" r:id="rId75"/>
    <p:sldId id="452" r:id="rId76"/>
    <p:sldId id="434" r:id="rId77"/>
    <p:sldId id="554" r:id="rId78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DE64"/>
    <a:srgbClr val="9999FF"/>
    <a:srgbClr val="9966FF"/>
    <a:srgbClr val="FF66CC"/>
    <a:srgbClr val="F7BC6D"/>
    <a:srgbClr val="FFCCCC"/>
    <a:srgbClr val="EA8336"/>
    <a:srgbClr val="E2CD92"/>
    <a:srgbClr val="9BA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ce\Desktop\Lb.%20brevis-Staph%20etkile&#351;imi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ce\Desktop\Di&#287;er%20izolatlar-Salmonella,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ce\Desktop\Di&#287;er%20izolatlar-Salmonella,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ce\Desktop\Di&#287;er%20izolatlar-Salmonella,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ce\Desktop\Lb.%20brevis-Staph%20etkile&#351;im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ce\Desktop\Lb.%20brevis-Staph%20etkile&#351;imi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ce\Desktop\Di&#287;er%20izolatlar-Staph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ce\Desktop\Di&#287;er%20izolatlar-Staph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ce\Desktop\Di&#287;er%20izolatlar-Staph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ce\Desktop\Lb.%20brevis-Salmonella%20etkile&#351;imi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ece\Desktop\Lb.%20brevis-Salmonella%20etkile&#351;imi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ece\Desktop\Lb.%20brevis-Salmonella%20etkile&#351;imi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048889976433509E-2"/>
          <c:y val="3.5957569619150392E-2"/>
          <c:w val="0.87765405018046838"/>
          <c:h val="0.767384803040702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B$3,Sayfa1!$B$9,Sayfa1!$B$15,Sayfa1!$B$21,Sayfa1!$B$27,Sayfa1!$B$33,Sayfa1!$B$39,Sayfa1!$B$45,Sayfa1!$B$51,Sayfa1!$B$57,Sayfa1!$B$63,Sayfa1!$B$69,Sayfa1!$B$75,Sayfa1!$B$81,Sayfa1!$B$87,Sayfa1!$B$93,Sayfa1!$B$100,Sayfa1!$B$107,Sayfa1!$B$113,Sayfa1!$B$119,Sayfa1!$B$125,Sayfa1!$B$131,Sayfa1!$B$137,Sayfa1!$B$143,Sayfa1!$B$149,Sayfa1!$B$155,Sayfa1!$B$161,Sayfa1!$H$161)</c:f>
              <c:numCache>
                <c:formatCode>General</c:formatCode>
                <c:ptCount val="28"/>
                <c:pt idx="0">
                  <c:v>-6.6666666666664919E-4</c:v>
                </c:pt>
                <c:pt idx="1">
                  <c:v>-5.3333333333333583E-3</c:v>
                </c:pt>
                <c:pt idx="2">
                  <c:v>-1.4000000000000021E-2</c:v>
                </c:pt>
                <c:pt idx="3">
                  <c:v>-5.6666666666667096E-3</c:v>
                </c:pt>
                <c:pt idx="4">
                  <c:v>-6.3333333333334147E-3</c:v>
                </c:pt>
                <c:pt idx="5">
                  <c:v>2.666666666666716E-3</c:v>
                </c:pt>
                <c:pt idx="6">
                  <c:v>-4.6666666666666506E-3</c:v>
                </c:pt>
                <c:pt idx="7">
                  <c:v>-7.6666666666666767E-3</c:v>
                </c:pt>
                <c:pt idx="8">
                  <c:v>2.0000000000000052E-3</c:v>
                </c:pt>
                <c:pt idx="9">
                  <c:v>-8.6666666666667582E-3</c:v>
                </c:pt>
                <c:pt idx="10">
                  <c:v>-1.6666666666666607E-3</c:v>
                </c:pt>
                <c:pt idx="11">
                  <c:v>-1.0000000000000041E-3</c:v>
                </c:pt>
                <c:pt idx="12">
                  <c:v>-3.3333333333340867E-4</c:v>
                </c:pt>
                <c:pt idx="13">
                  <c:v>-7.6666666666666767E-3</c:v>
                </c:pt>
                <c:pt idx="14">
                  <c:v>-2.3333333333332984E-3</c:v>
                </c:pt>
                <c:pt idx="15">
                  <c:v>-7.3333333333334191E-3</c:v>
                </c:pt>
                <c:pt idx="16">
                  <c:v>-1.6666666666667227E-3</c:v>
                </c:pt>
                <c:pt idx="17">
                  <c:v>-4.6666666666666506E-3</c:v>
                </c:pt>
                <c:pt idx="18">
                  <c:v>-7.0000000000000982E-3</c:v>
                </c:pt>
                <c:pt idx="19">
                  <c:v>-4.6666666666666506E-3</c:v>
                </c:pt>
                <c:pt idx="20">
                  <c:v>3.3333333333335295E-4</c:v>
                </c:pt>
                <c:pt idx="21">
                  <c:v>-2.6666666666666653E-3</c:v>
                </c:pt>
                <c:pt idx="22">
                  <c:v>-1.2000000000000021E-2</c:v>
                </c:pt>
                <c:pt idx="23">
                  <c:v>-5.6666666666666532E-3</c:v>
                </c:pt>
                <c:pt idx="24">
                  <c:v>-9.666666666666747E-3</c:v>
                </c:pt>
                <c:pt idx="25">
                  <c:v>-7.3333333333334191E-3</c:v>
                </c:pt>
                <c:pt idx="26">
                  <c:v>5.3333333333334121E-3</c:v>
                </c:pt>
                <c:pt idx="27">
                  <c:v>0</c:v>
                </c:pt>
              </c:numCache>
            </c:numRef>
          </c:val>
        </c:ser>
        <c:ser>
          <c:idx val="1"/>
          <c:order val="1"/>
          <c:tx>
            <c:strRef>
              <c:f>Sayfa1!$A$4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B$4,Sayfa1!$B$10,Sayfa1!$B$16,Sayfa1!$B$22,Sayfa1!$B$28,Sayfa1!$B$34,Sayfa1!$B$40,Sayfa1!$B$46,Sayfa1!$B$52,Sayfa1!$B$58,Sayfa1!$B$64,Sayfa1!$B$70,Sayfa1!$B$76,Sayfa1!$B$82,Sayfa1!$B$88,Sayfa1!$B$94,Sayfa1!$B$101,Sayfa1!$B$108,Sayfa1!$B$114,Sayfa1!$B$120,Sayfa1!$B$126,Sayfa1!$B$132,Sayfa1!$B$138,Sayfa1!$B$144,Sayfa1!$B$150,Sayfa1!$B$156,Sayfa1!$B$162,Sayfa1!$H$162)</c:f>
              <c:numCache>
                <c:formatCode>General</c:formatCode>
                <c:ptCount val="28"/>
                <c:pt idx="0">
                  <c:v>6.6666666666670524E-4</c:v>
                </c:pt>
                <c:pt idx="1">
                  <c:v>-1.3333333333333567E-3</c:v>
                </c:pt>
                <c:pt idx="2">
                  <c:v>-2.6666666666666653E-3</c:v>
                </c:pt>
                <c:pt idx="3">
                  <c:v>-4.0000000000000114E-3</c:v>
                </c:pt>
                <c:pt idx="4">
                  <c:v>-4.3333333333334502E-3</c:v>
                </c:pt>
                <c:pt idx="5">
                  <c:v>1.9999999999999463E-3</c:v>
                </c:pt>
                <c:pt idx="6">
                  <c:v>1.3333333333333042E-3</c:v>
                </c:pt>
                <c:pt idx="7">
                  <c:v>-3.3333333333333648E-3</c:v>
                </c:pt>
                <c:pt idx="8">
                  <c:v>1.6666666666666607E-3</c:v>
                </c:pt>
                <c:pt idx="9">
                  <c:v>-1.6666666666666607E-3</c:v>
                </c:pt>
                <c:pt idx="10">
                  <c:v>-6.3333333333333661E-3</c:v>
                </c:pt>
                <c:pt idx="11">
                  <c:v>-2.6666666666666653E-3</c:v>
                </c:pt>
                <c:pt idx="12">
                  <c:v>-8.3333333333333228E-3</c:v>
                </c:pt>
                <c:pt idx="13">
                  <c:v>-4.0000000000000114E-3</c:v>
                </c:pt>
                <c:pt idx="14">
                  <c:v>-3.3333333333340867E-4</c:v>
                </c:pt>
                <c:pt idx="15">
                  <c:v>-2.666666666666716E-3</c:v>
                </c:pt>
                <c:pt idx="16">
                  <c:v>-5.0000000000000313E-3</c:v>
                </c:pt>
                <c:pt idx="17">
                  <c:v>3.6666666666666696E-3</c:v>
                </c:pt>
                <c:pt idx="18">
                  <c:v>-4.3333333333334043E-3</c:v>
                </c:pt>
                <c:pt idx="19">
                  <c:v>-4.6666666666667078E-3</c:v>
                </c:pt>
                <c:pt idx="20">
                  <c:v>-6.6666666666670524E-4</c:v>
                </c:pt>
                <c:pt idx="21">
                  <c:v>-6.000000000000034E-3</c:v>
                </c:pt>
                <c:pt idx="22">
                  <c:v>-1.6666666666666074E-3</c:v>
                </c:pt>
                <c:pt idx="23">
                  <c:v>-1.6666666666666607E-3</c:v>
                </c:pt>
                <c:pt idx="24">
                  <c:v>-1.3333333333333567E-3</c:v>
                </c:pt>
                <c:pt idx="25">
                  <c:v>-1.3666666666666766E-2</c:v>
                </c:pt>
                <c:pt idx="26">
                  <c:v>0</c:v>
                </c:pt>
                <c:pt idx="27">
                  <c:v>5.6666666666667096E-3</c:v>
                </c:pt>
              </c:numCache>
            </c:numRef>
          </c:val>
        </c:ser>
        <c:ser>
          <c:idx val="2"/>
          <c:order val="2"/>
          <c:tx>
            <c:strRef>
              <c:f>Sayfa1!$A$5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B$5,Sayfa1!$B$11,Sayfa1!$B$17,Sayfa1!$B$23,Sayfa1!$B$29,Sayfa1!$B$35,Sayfa1!$B$41,Sayfa1!$B$47,Sayfa1!$B$53,Sayfa1!$B$59,Sayfa1!$B$65,Sayfa1!$B$71,Sayfa1!$B$77,Sayfa1!$B$83,Sayfa1!$B$89,Sayfa1!$B$95,Sayfa1!$B$102,Sayfa1!$B$109,Sayfa1!$B$115,Sayfa1!$B$121,Sayfa1!$B$127,Sayfa1!$B$133,Sayfa1!$B$139,Sayfa1!$B$145,Sayfa1!$B$151,Sayfa1!$B$157,Sayfa1!$B$163,Sayfa1!$H$163)</c:f>
              <c:numCache>
                <c:formatCode>General</c:formatCode>
                <c:ptCount val="28"/>
                <c:pt idx="0">
                  <c:v>-6.6666666666667105E-3</c:v>
                </c:pt>
                <c:pt idx="1">
                  <c:v>6.6666666666670524E-4</c:v>
                </c:pt>
                <c:pt idx="2">
                  <c:v>-8.6666666666667582E-3</c:v>
                </c:pt>
                <c:pt idx="3">
                  <c:v>-1.0000000000000581E-3</c:v>
                </c:pt>
                <c:pt idx="4">
                  <c:v>-4.6666666666666506E-3</c:v>
                </c:pt>
                <c:pt idx="5">
                  <c:v>-1.0000000000000041E-3</c:v>
                </c:pt>
                <c:pt idx="6">
                  <c:v>4.6666666666666506E-3</c:v>
                </c:pt>
                <c:pt idx="7">
                  <c:v>-2.3333333333332984E-3</c:v>
                </c:pt>
                <c:pt idx="8">
                  <c:v>-1.6666666666666607E-3</c:v>
                </c:pt>
                <c:pt idx="9">
                  <c:v>1.3333333333333042E-3</c:v>
                </c:pt>
                <c:pt idx="10">
                  <c:v>-2.0000000000000052E-3</c:v>
                </c:pt>
                <c:pt idx="11">
                  <c:v>-2.3333333333334094E-3</c:v>
                </c:pt>
                <c:pt idx="12">
                  <c:v>-5.6666666666667096E-3</c:v>
                </c:pt>
                <c:pt idx="13">
                  <c:v>-1.3333333333333567E-3</c:v>
                </c:pt>
                <c:pt idx="14">
                  <c:v>-3.0000000000000204E-3</c:v>
                </c:pt>
                <c:pt idx="15">
                  <c:v>3.3333333333329944E-4</c:v>
                </c:pt>
                <c:pt idx="16">
                  <c:v>-2.666666666666716E-3</c:v>
                </c:pt>
                <c:pt idx="17">
                  <c:v>2.6666666666666653E-3</c:v>
                </c:pt>
                <c:pt idx="18">
                  <c:v>-7.6666666666666767E-3</c:v>
                </c:pt>
                <c:pt idx="19">
                  <c:v>-7.6666666666667105E-3</c:v>
                </c:pt>
                <c:pt idx="20">
                  <c:v>1.6666666666667227E-3</c:v>
                </c:pt>
                <c:pt idx="21">
                  <c:v>3.3333333333329944E-4</c:v>
                </c:pt>
                <c:pt idx="22">
                  <c:v>3.3333333333340867E-4</c:v>
                </c:pt>
                <c:pt idx="23">
                  <c:v>1.0000000000000581E-3</c:v>
                </c:pt>
                <c:pt idx="24">
                  <c:v>-1.3333333333333567E-3</c:v>
                </c:pt>
                <c:pt idx="25">
                  <c:v>-2.0000000000000052E-3</c:v>
                </c:pt>
                <c:pt idx="26">
                  <c:v>-3.6666666666666696E-3</c:v>
                </c:pt>
                <c:pt idx="27">
                  <c:v>7.6666666666666767E-3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B$6,Sayfa1!$B$12,Sayfa1!$B$18,Sayfa1!$B$24,Sayfa1!$B$30,Sayfa1!$B$36,Sayfa1!$B$42,Sayfa1!$B$48,Sayfa1!$B$54,Sayfa1!$B$60,Sayfa1!$B$66,Sayfa1!$B$72,Sayfa1!$B$78,Sayfa1!$B$84,Sayfa1!$B$90,Sayfa1!$B$96,Sayfa1!$B$103,Sayfa1!$B$110,Sayfa1!$B$116,Sayfa1!$B$122,Sayfa1!$B$128,Sayfa1!$B$134,Sayfa1!$B$140,Sayfa1!$B$146,Sayfa1!$B$152,Sayfa1!$B$158,Sayfa1!$B$164,Sayfa1!$H$164)</c:f>
              <c:numCache>
                <c:formatCode>General</c:formatCode>
                <c:ptCount val="28"/>
                <c:pt idx="0">
                  <c:v>-1.3333333333333567E-3</c:v>
                </c:pt>
                <c:pt idx="1">
                  <c:v>-3.6666666666667212E-3</c:v>
                </c:pt>
                <c:pt idx="2">
                  <c:v>-2.0000000000000052E-3</c:v>
                </c:pt>
                <c:pt idx="3">
                  <c:v>1.0000000000000041E-3</c:v>
                </c:pt>
                <c:pt idx="4">
                  <c:v>-9.0000000000000479E-3</c:v>
                </c:pt>
                <c:pt idx="5">
                  <c:v>-2.9999999999999506E-3</c:v>
                </c:pt>
                <c:pt idx="6">
                  <c:v>-1.3333333333333567E-3</c:v>
                </c:pt>
                <c:pt idx="7">
                  <c:v>-1.3333333333333567E-3</c:v>
                </c:pt>
                <c:pt idx="8">
                  <c:v>3.0000000000000204E-3</c:v>
                </c:pt>
                <c:pt idx="9">
                  <c:v>-3.3333333333333036E-3</c:v>
                </c:pt>
                <c:pt idx="10">
                  <c:v>-3.6666666666667212E-3</c:v>
                </c:pt>
                <c:pt idx="11">
                  <c:v>-8.3333333333333228E-3</c:v>
                </c:pt>
                <c:pt idx="12">
                  <c:v>-4.0000000000000114E-3</c:v>
                </c:pt>
                <c:pt idx="13">
                  <c:v>-1.0000000000000581E-3</c:v>
                </c:pt>
                <c:pt idx="14">
                  <c:v>-4.3333333333333531E-3</c:v>
                </c:pt>
                <c:pt idx="15">
                  <c:v>-2.3333333333333552E-3</c:v>
                </c:pt>
                <c:pt idx="16">
                  <c:v>-1.6666666666667227E-3</c:v>
                </c:pt>
                <c:pt idx="17">
                  <c:v>-5.3333333333334121E-3</c:v>
                </c:pt>
                <c:pt idx="18">
                  <c:v>-1.3333333333333042E-3</c:v>
                </c:pt>
                <c:pt idx="19">
                  <c:v>-1.3666666666666766E-2</c:v>
                </c:pt>
                <c:pt idx="20">
                  <c:v>-1.0000000000000023E-2</c:v>
                </c:pt>
                <c:pt idx="21">
                  <c:v>0</c:v>
                </c:pt>
                <c:pt idx="22">
                  <c:v>-3.3333333333333648E-3</c:v>
                </c:pt>
                <c:pt idx="23">
                  <c:v>-6.6666666666667105E-3</c:v>
                </c:pt>
                <c:pt idx="24">
                  <c:v>-5.6666666666667096E-3</c:v>
                </c:pt>
                <c:pt idx="25">
                  <c:v>-6.6666666666670524E-4</c:v>
                </c:pt>
                <c:pt idx="26">
                  <c:v>-2.9999999999999506E-3</c:v>
                </c:pt>
                <c:pt idx="27">
                  <c:v>1.3000000000000135E-2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613112"/>
        <c:axId val="225609976"/>
        <c:axId val="0"/>
      </c:bar3DChart>
      <c:catAx>
        <c:axId val="225613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609976"/>
        <c:crosses val="autoZero"/>
        <c:auto val="1"/>
        <c:lblAlgn val="ctr"/>
        <c:lblOffset val="100"/>
        <c:noMultiLvlLbl val="0"/>
      </c:catAx>
      <c:valAx>
        <c:axId val="225609976"/>
        <c:scaling>
          <c:orientation val="minMax"/>
          <c:max val="1.5000000000000071E-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613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(Sayfa1!$B$3,Sayfa1!$B$9,Sayfa1!$B$15,Sayfa1!$B$21,Sayfa1!$B$27,Sayfa1!$B$33,Sayfa1!$B$39,Sayfa1!$B$45,Sayfa1!$B$51,Sayfa1!$B$57,Sayfa1!$B$63,Sayfa1!$B$69,Sayfa1!$B$75,Sayfa1!$B$81,Sayfa1!$B$87,Sayfa1!$B$93,Sayfa1!$B$99,Sayfa1!$B$105,Sayfa1!$B$111,Sayfa1!$B$117,Sayfa1!$H$117)</c:f>
              <c:numCache>
                <c:formatCode>General</c:formatCode>
                <c:ptCount val="21"/>
                <c:pt idx="0">
                  <c:v>1.4333333333333309E-2</c:v>
                </c:pt>
                <c:pt idx="1">
                  <c:v>1.3666666666666681E-2</c:v>
                </c:pt>
                <c:pt idx="2">
                  <c:v>6.6666666666666584E-3</c:v>
                </c:pt>
                <c:pt idx="3">
                  <c:v>1.2666666666666661E-2</c:v>
                </c:pt>
                <c:pt idx="4">
                  <c:v>-1.0000000000000581E-3</c:v>
                </c:pt>
                <c:pt idx="5">
                  <c:v>-3.3333333333335219E-4</c:v>
                </c:pt>
                <c:pt idx="6">
                  <c:v>4.6666666666666506E-3</c:v>
                </c:pt>
                <c:pt idx="7">
                  <c:v>2.9999999999999472E-3</c:v>
                </c:pt>
                <c:pt idx="8">
                  <c:v>3.6666666666666662E-3</c:v>
                </c:pt>
                <c:pt idx="9">
                  <c:v>-7.6666666666665995E-3</c:v>
                </c:pt>
                <c:pt idx="10">
                  <c:v>6.6666666666664886E-4</c:v>
                </c:pt>
                <c:pt idx="11">
                  <c:v>5.6666666666667087E-3</c:v>
                </c:pt>
                <c:pt idx="12">
                  <c:v>3.3333333333333552E-3</c:v>
                </c:pt>
                <c:pt idx="13">
                  <c:v>5.3333333333333488E-3</c:v>
                </c:pt>
                <c:pt idx="14">
                  <c:v>4.3333333333333947E-3</c:v>
                </c:pt>
                <c:pt idx="15">
                  <c:v>1.0333333333333307E-2</c:v>
                </c:pt>
                <c:pt idx="16">
                  <c:v>1.6666666666666585E-3</c:v>
                </c:pt>
                <c:pt idx="17">
                  <c:v>1.0333333333333307E-2</c:v>
                </c:pt>
                <c:pt idx="18">
                  <c:v>6.3333333333333514E-3</c:v>
                </c:pt>
                <c:pt idx="19">
                  <c:v>-3.3333333333333552E-3</c:v>
                </c:pt>
                <c:pt idx="20">
                  <c:v>9.3333333333333046E-3</c:v>
                </c:pt>
              </c:numCache>
            </c:numRef>
          </c:val>
        </c:ser>
        <c:ser>
          <c:idx val="1"/>
          <c:order val="1"/>
          <c:tx>
            <c:strRef>
              <c:f>Sayfa1!$A$4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(Sayfa1!$B$4,Sayfa1!$B$10,Sayfa1!$B$16,Sayfa1!$B$22,Sayfa1!$B$28,Sayfa1!$B$34,Sayfa1!$B$40,Sayfa1!$B$46,Sayfa1!$B$52,Sayfa1!$B$58,Sayfa1!$B$64,Sayfa1!$B$70,Sayfa1!$B$76,Sayfa1!$B$82,Sayfa1!$B$88,Sayfa1!$B$94,Sayfa1!$B$100,Sayfa1!$B$106,Sayfa1!$B$112,Sayfa1!$B$118,Sayfa1!$H$118)</c:f>
              <c:numCache>
                <c:formatCode>General</c:formatCode>
                <c:ptCount val="21"/>
                <c:pt idx="0">
                  <c:v>1.1666666666666719E-2</c:v>
                </c:pt>
                <c:pt idx="1">
                  <c:v>1.0000000000000021E-2</c:v>
                </c:pt>
                <c:pt idx="2">
                  <c:v>1.133333333333332E-2</c:v>
                </c:pt>
                <c:pt idx="3">
                  <c:v>1.7666666666666723E-2</c:v>
                </c:pt>
                <c:pt idx="4">
                  <c:v>8.0000000000000227E-3</c:v>
                </c:pt>
                <c:pt idx="5">
                  <c:v>2.6666666666666002E-3</c:v>
                </c:pt>
                <c:pt idx="6">
                  <c:v>2.3333333333332984E-3</c:v>
                </c:pt>
                <c:pt idx="7">
                  <c:v>4.6666666666667078E-3</c:v>
                </c:pt>
                <c:pt idx="8">
                  <c:v>9.0000000000000704E-3</c:v>
                </c:pt>
                <c:pt idx="9">
                  <c:v>1.6666666666667195E-3</c:v>
                </c:pt>
                <c:pt idx="10">
                  <c:v>2.6666666666666592E-3</c:v>
                </c:pt>
                <c:pt idx="11">
                  <c:v>7.3333333333334095E-3</c:v>
                </c:pt>
                <c:pt idx="12">
                  <c:v>5.3333333333333488E-3</c:v>
                </c:pt>
                <c:pt idx="13">
                  <c:v>8.666666666666735E-2</c:v>
                </c:pt>
                <c:pt idx="14">
                  <c:v>3.6666666666667082E-3</c:v>
                </c:pt>
                <c:pt idx="15">
                  <c:v>1.0000000000000021E-2</c:v>
                </c:pt>
                <c:pt idx="16">
                  <c:v>6.3333333333333514E-3</c:v>
                </c:pt>
                <c:pt idx="17">
                  <c:v>4.3333333333333435E-3</c:v>
                </c:pt>
                <c:pt idx="18">
                  <c:v>8.6666666666667808E-3</c:v>
                </c:pt>
                <c:pt idx="19">
                  <c:v>-1.3333333333333541E-3</c:v>
                </c:pt>
                <c:pt idx="20">
                  <c:v>1.566666666666662E-2</c:v>
                </c:pt>
              </c:numCache>
            </c:numRef>
          </c:val>
        </c:ser>
        <c:ser>
          <c:idx val="2"/>
          <c:order val="2"/>
          <c:tx>
            <c:strRef>
              <c:f>Sayfa1!$A$5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(Sayfa1!$B$5,Sayfa1!$B$11,Sayfa1!$B$17,Sayfa1!$B$23,Sayfa1!$B$29,Sayfa1!$B$35,Sayfa1!$B$41,Sayfa1!$B$47,Sayfa1!$B$53,Sayfa1!$B$59,Sayfa1!$B$65,Sayfa1!$B$71,Sayfa1!$B$77,Sayfa1!$B$83,Sayfa1!$B$89,Sayfa1!$B$95,Sayfa1!$B$101,Sayfa1!$B$107,Sayfa1!$B$113,Sayfa1!$B$119,Sayfa1!$H$119)</c:f>
              <c:numCache>
                <c:formatCode>General</c:formatCode>
                <c:ptCount val="21"/>
                <c:pt idx="0">
                  <c:v>1.0000000000000021E-2</c:v>
                </c:pt>
                <c:pt idx="1">
                  <c:v>1.2666666666666661E-2</c:v>
                </c:pt>
                <c:pt idx="2">
                  <c:v>9.3333333333332959E-3</c:v>
                </c:pt>
                <c:pt idx="3">
                  <c:v>1.0000000000000021E-2</c:v>
                </c:pt>
                <c:pt idx="4">
                  <c:v>7.3333333333334095E-3</c:v>
                </c:pt>
                <c:pt idx="5">
                  <c:v>7.3333333333334095E-3</c:v>
                </c:pt>
                <c:pt idx="6">
                  <c:v>7.0000000000000114E-3</c:v>
                </c:pt>
                <c:pt idx="7">
                  <c:v>7.6666666666666584E-3</c:v>
                </c:pt>
                <c:pt idx="8">
                  <c:v>8.6666666666667339E-3</c:v>
                </c:pt>
                <c:pt idx="9">
                  <c:v>6.0000000000000114E-3</c:v>
                </c:pt>
                <c:pt idx="10">
                  <c:v>3.0000000000000092E-3</c:v>
                </c:pt>
                <c:pt idx="11">
                  <c:v>8.3333333333333766E-3</c:v>
                </c:pt>
                <c:pt idx="12">
                  <c:v>7.0000000000000114E-3</c:v>
                </c:pt>
                <c:pt idx="13">
                  <c:v>0.24800000000000041</c:v>
                </c:pt>
                <c:pt idx="14">
                  <c:v>5.3333333333333488E-3</c:v>
                </c:pt>
                <c:pt idx="15">
                  <c:v>7.3333333333334095E-3</c:v>
                </c:pt>
                <c:pt idx="16">
                  <c:v>1.0333333333333253E-2</c:v>
                </c:pt>
                <c:pt idx="17">
                  <c:v>8.3333333333333228E-3</c:v>
                </c:pt>
                <c:pt idx="18">
                  <c:v>9.666666666666681E-3</c:v>
                </c:pt>
                <c:pt idx="19">
                  <c:v>-5.0000000000000114E-3</c:v>
                </c:pt>
                <c:pt idx="20">
                  <c:v>0.26566666666666688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(Sayfa1!$B$6,Sayfa1!$B$12,Sayfa1!$B$18,Sayfa1!$B$24,Sayfa1!$B$30,Sayfa1!$B$36,Sayfa1!$B$42,Sayfa1!$B$48,Sayfa1!$B$54,Sayfa1!$B$60,Sayfa1!$B$66,Sayfa1!$B$72,Sayfa1!$B$78,Sayfa1!$B$84,Sayfa1!$B$90,Sayfa1!$B$96,Sayfa1!$B$102,Sayfa1!$B$108,Sayfa1!$B$114,Sayfa1!$B$120,Sayfa1!$H$120)</c:f>
              <c:numCache>
                <c:formatCode>General</c:formatCode>
                <c:ptCount val="21"/>
                <c:pt idx="0">
                  <c:v>1.2999999999999956E-2</c:v>
                </c:pt>
                <c:pt idx="1">
                  <c:v>1.3000000000000041E-2</c:v>
                </c:pt>
                <c:pt idx="2">
                  <c:v>9.0000000000000097E-3</c:v>
                </c:pt>
                <c:pt idx="3">
                  <c:v>1.5333333333333365E-2</c:v>
                </c:pt>
                <c:pt idx="4">
                  <c:v>3.3333333333340792E-4</c:v>
                </c:pt>
                <c:pt idx="5">
                  <c:v>5.6666666666667087E-3</c:v>
                </c:pt>
                <c:pt idx="6">
                  <c:v>7.3333333333333601E-3</c:v>
                </c:pt>
                <c:pt idx="7">
                  <c:v>7.0000000000000834E-3</c:v>
                </c:pt>
                <c:pt idx="8">
                  <c:v>3.0000000000000612E-3</c:v>
                </c:pt>
                <c:pt idx="9">
                  <c:v>6.6666666666666584E-3</c:v>
                </c:pt>
                <c:pt idx="10">
                  <c:v>2.0000000000000052E-3</c:v>
                </c:pt>
                <c:pt idx="11">
                  <c:v>1.2000000000000021E-2</c:v>
                </c:pt>
                <c:pt idx="12">
                  <c:v>5.3333333333334025E-3</c:v>
                </c:pt>
                <c:pt idx="13">
                  <c:v>0.27733333333333327</c:v>
                </c:pt>
                <c:pt idx="14">
                  <c:v>7.0000000000000834E-3</c:v>
                </c:pt>
                <c:pt idx="15">
                  <c:v>1.3666666666666721E-2</c:v>
                </c:pt>
                <c:pt idx="16">
                  <c:v>8.6666666666667339E-3</c:v>
                </c:pt>
                <c:pt idx="17">
                  <c:v>4.0000000000000114E-3</c:v>
                </c:pt>
                <c:pt idx="18">
                  <c:v>7.0000000000000834E-3</c:v>
                </c:pt>
                <c:pt idx="19">
                  <c:v>-1.4666666666666661E-2</c:v>
                </c:pt>
                <c:pt idx="20">
                  <c:v>0.39266666666666916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149176"/>
        <c:axId val="227149960"/>
        <c:axId val="0"/>
      </c:bar3DChart>
      <c:catAx>
        <c:axId val="227149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7149960"/>
        <c:crosses val="autoZero"/>
        <c:auto val="1"/>
        <c:lblAlgn val="ctr"/>
        <c:lblOffset val="100"/>
        <c:noMultiLvlLbl val="0"/>
      </c:catAx>
      <c:valAx>
        <c:axId val="227149960"/>
        <c:scaling>
          <c:orientation val="minMax"/>
          <c:max val="0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149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(Sayfa1!$D$3,Sayfa1!$D$9,Sayfa1!$D$15,Sayfa1!$D$21,Sayfa1!$D$27,Sayfa1!$D$33,Sayfa1!$D$39,Sayfa1!$D$45,Sayfa1!$D$51,Sayfa1!$D$57,Sayfa1!$D$63,Sayfa1!$D$69,Sayfa1!$D$75,Sayfa1!$D$81,Sayfa1!$D$87,Sayfa1!$D$93,Sayfa1!$D$99,Sayfa1!$D$105,Sayfa1!$D$111,Sayfa1!$D$117,Sayfa1!$H$117)</c:f>
              <c:numCache>
                <c:formatCode>General</c:formatCode>
                <c:ptCount val="21"/>
                <c:pt idx="0">
                  <c:v>3.3333333333333552E-3</c:v>
                </c:pt>
                <c:pt idx="1">
                  <c:v>0</c:v>
                </c:pt>
                <c:pt idx="2">
                  <c:v>4.3333333333333435E-3</c:v>
                </c:pt>
                <c:pt idx="3">
                  <c:v>9.9999999999995275E-4</c:v>
                </c:pt>
                <c:pt idx="4">
                  <c:v>3.3333333333335219E-4</c:v>
                </c:pt>
                <c:pt idx="5">
                  <c:v>-2.0000000000000052E-3</c:v>
                </c:pt>
                <c:pt idx="6">
                  <c:v>-2.3333333333334094E-3</c:v>
                </c:pt>
                <c:pt idx="7">
                  <c:v>3.0000000000000612E-3</c:v>
                </c:pt>
                <c:pt idx="8">
                  <c:v>0</c:v>
                </c:pt>
                <c:pt idx="9">
                  <c:v>0</c:v>
                </c:pt>
                <c:pt idx="10">
                  <c:v>2.3333333333333552E-3</c:v>
                </c:pt>
                <c:pt idx="11">
                  <c:v>6.3333333333334503E-3</c:v>
                </c:pt>
                <c:pt idx="12">
                  <c:v>3.0000000000000092E-3</c:v>
                </c:pt>
                <c:pt idx="13">
                  <c:v>7.0000000000000834E-3</c:v>
                </c:pt>
                <c:pt idx="14">
                  <c:v>-3.6666666666666662E-3</c:v>
                </c:pt>
                <c:pt idx="15">
                  <c:v>3.0000000000000092E-3</c:v>
                </c:pt>
                <c:pt idx="16">
                  <c:v>5.9999999999999871E-3</c:v>
                </c:pt>
                <c:pt idx="17">
                  <c:v>-1.3333333333333541E-3</c:v>
                </c:pt>
                <c:pt idx="18">
                  <c:v>3.6666666666666662E-3</c:v>
                </c:pt>
                <c:pt idx="19">
                  <c:v>-8.3333333333333228E-3</c:v>
                </c:pt>
                <c:pt idx="20">
                  <c:v>9.3333333333333046E-3</c:v>
                </c:pt>
              </c:numCache>
            </c:numRef>
          </c:val>
        </c:ser>
        <c:ser>
          <c:idx val="1"/>
          <c:order val="1"/>
          <c:tx>
            <c:strRef>
              <c:f>Sayfa1!$A$4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(Sayfa1!$D$4,Sayfa1!$D$10,Sayfa1!$D$16,Sayfa1!$D$22,Sayfa1!$D$28,Sayfa1!$D$34,Sayfa1!$D$40,Sayfa1!$D$46,Sayfa1!$D$52,Sayfa1!$D$58,Sayfa1!$D$64,Sayfa1!$D$70,Sayfa1!$D$76,Sayfa1!$D$82,Sayfa1!$D$88,Sayfa1!$D$94,Sayfa1!$D$100,Sayfa1!$D$106,Sayfa1!$D$112,Sayfa1!$D$118,Sayfa1!$H$118)</c:f>
              <c:numCache>
                <c:formatCode>General</c:formatCode>
                <c:ptCount val="21"/>
                <c:pt idx="0">
                  <c:v>0.25066666666666682</c:v>
                </c:pt>
                <c:pt idx="1">
                  <c:v>0.16800000000000001</c:v>
                </c:pt>
                <c:pt idx="2">
                  <c:v>0.23733333333333412</c:v>
                </c:pt>
                <c:pt idx="3">
                  <c:v>0.24366666666666675</c:v>
                </c:pt>
                <c:pt idx="4">
                  <c:v>0.21433333333333426</c:v>
                </c:pt>
                <c:pt idx="5">
                  <c:v>0.29633333333333339</c:v>
                </c:pt>
                <c:pt idx="6">
                  <c:v>0.30566666666666864</c:v>
                </c:pt>
                <c:pt idx="7">
                  <c:v>0.39466666666666939</c:v>
                </c:pt>
                <c:pt idx="8">
                  <c:v>0.38200000000000156</c:v>
                </c:pt>
                <c:pt idx="9">
                  <c:v>0.31300000000000133</c:v>
                </c:pt>
                <c:pt idx="10">
                  <c:v>0.15900000000000075</c:v>
                </c:pt>
                <c:pt idx="11">
                  <c:v>0.22766666666666663</c:v>
                </c:pt>
                <c:pt idx="12">
                  <c:v>0.37266666666666864</c:v>
                </c:pt>
                <c:pt idx="13">
                  <c:v>0.32566666666666905</c:v>
                </c:pt>
                <c:pt idx="14">
                  <c:v>0.21600000000000041</c:v>
                </c:pt>
                <c:pt idx="15">
                  <c:v>0.14000000000000001</c:v>
                </c:pt>
                <c:pt idx="16">
                  <c:v>0.26966666666666805</c:v>
                </c:pt>
                <c:pt idx="17">
                  <c:v>0.29366666666666841</c:v>
                </c:pt>
                <c:pt idx="18">
                  <c:v>0.20100000000000021</c:v>
                </c:pt>
                <c:pt idx="19">
                  <c:v>0.21466666666666673</c:v>
                </c:pt>
                <c:pt idx="20">
                  <c:v>1.566666666666662E-2</c:v>
                </c:pt>
              </c:numCache>
            </c:numRef>
          </c:val>
        </c:ser>
        <c:ser>
          <c:idx val="2"/>
          <c:order val="2"/>
          <c:tx>
            <c:strRef>
              <c:f>Sayfa1!$A$5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(Sayfa1!$D$5,Sayfa1!$D$11,Sayfa1!$D$17,Sayfa1!$D$23,Sayfa1!$D$29,Sayfa1!$D$35,Sayfa1!$D$41,Sayfa1!$D$47,Sayfa1!$D$53,Sayfa1!$D$59,Sayfa1!$D$65,Sayfa1!$D$71,Sayfa1!$D$77,Sayfa1!$D$83,Sayfa1!$D$89,Sayfa1!$D$95,Sayfa1!$D$101,Sayfa1!$D$107,Sayfa1!$D$113,Sayfa1!$D$119,Sayfa1!$H$119)</c:f>
              <c:numCache>
                <c:formatCode>General</c:formatCode>
                <c:ptCount val="21"/>
                <c:pt idx="0">
                  <c:v>1.087</c:v>
                </c:pt>
                <c:pt idx="1">
                  <c:v>1.0113333333333334</c:v>
                </c:pt>
                <c:pt idx="2">
                  <c:v>0.30033333333333334</c:v>
                </c:pt>
                <c:pt idx="3">
                  <c:v>0.75166666666666693</c:v>
                </c:pt>
                <c:pt idx="4">
                  <c:v>1.2516666666666658</c:v>
                </c:pt>
                <c:pt idx="5">
                  <c:v>0.58566666666666656</c:v>
                </c:pt>
                <c:pt idx="6">
                  <c:v>0.35333333333333344</c:v>
                </c:pt>
                <c:pt idx="7">
                  <c:v>1.3390000000000002</c:v>
                </c:pt>
                <c:pt idx="8">
                  <c:v>1.1816666666666666</c:v>
                </c:pt>
                <c:pt idx="9">
                  <c:v>1.0566666666666666</c:v>
                </c:pt>
                <c:pt idx="10">
                  <c:v>1.1419999999999941</c:v>
                </c:pt>
                <c:pt idx="11">
                  <c:v>0.63933333333333364</c:v>
                </c:pt>
                <c:pt idx="12">
                  <c:v>0.3180000000000015</c:v>
                </c:pt>
                <c:pt idx="13">
                  <c:v>0.41666666666666841</c:v>
                </c:pt>
                <c:pt idx="14">
                  <c:v>0.71666666666666679</c:v>
                </c:pt>
                <c:pt idx="15">
                  <c:v>0.97733333333333361</c:v>
                </c:pt>
                <c:pt idx="16">
                  <c:v>1.2839999999999918</c:v>
                </c:pt>
                <c:pt idx="17">
                  <c:v>0.41066666666666818</c:v>
                </c:pt>
                <c:pt idx="18">
                  <c:v>0.63900000000000301</c:v>
                </c:pt>
                <c:pt idx="19">
                  <c:v>1.1209999999999998</c:v>
                </c:pt>
                <c:pt idx="20">
                  <c:v>0.26566666666666688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(Sayfa1!$D$6,Sayfa1!$D$12,Sayfa1!$D$18,Sayfa1!$D$24,Sayfa1!$D$30,Sayfa1!$D$36,Sayfa1!$D$42,Sayfa1!$D$48,Sayfa1!$D$54,Sayfa1!$D$60,Sayfa1!$D$66,Sayfa1!$D$72,Sayfa1!$D$78,Sayfa1!$D$84,Sayfa1!$D$90,Sayfa1!$D$96,Sayfa1!$D$102,Sayfa1!$D$108,Sayfa1!$D$114,Sayfa1!$D$120,Sayfa1!$H$120)</c:f>
              <c:numCache>
                <c:formatCode>General</c:formatCode>
                <c:ptCount val="21"/>
                <c:pt idx="0">
                  <c:v>1.3633333333333333</c:v>
                </c:pt>
                <c:pt idx="1">
                  <c:v>1.3143333333333331</c:v>
                </c:pt>
                <c:pt idx="2">
                  <c:v>0.98233333333333328</c:v>
                </c:pt>
                <c:pt idx="3">
                  <c:v>1.3356666666666666</c:v>
                </c:pt>
                <c:pt idx="4">
                  <c:v>1.3540000000000001</c:v>
                </c:pt>
                <c:pt idx="5">
                  <c:v>1.197333333333334</c:v>
                </c:pt>
                <c:pt idx="6">
                  <c:v>1.0579999999999921</c:v>
                </c:pt>
                <c:pt idx="7">
                  <c:v>1.379</c:v>
                </c:pt>
                <c:pt idx="8">
                  <c:v>1.3286666666666669</c:v>
                </c:pt>
                <c:pt idx="9">
                  <c:v>1.3436666666666666</c:v>
                </c:pt>
                <c:pt idx="10">
                  <c:v>1.262</c:v>
                </c:pt>
                <c:pt idx="11">
                  <c:v>1.0866666666666667</c:v>
                </c:pt>
                <c:pt idx="12">
                  <c:v>0.55899999999999994</c:v>
                </c:pt>
                <c:pt idx="13">
                  <c:v>0.58533333333333348</c:v>
                </c:pt>
                <c:pt idx="14">
                  <c:v>1.1333333333333333</c:v>
                </c:pt>
                <c:pt idx="15">
                  <c:v>1.2983333333333333</c:v>
                </c:pt>
                <c:pt idx="16">
                  <c:v>1.3026666666666669</c:v>
                </c:pt>
                <c:pt idx="17">
                  <c:v>0.7093333333333337</c:v>
                </c:pt>
                <c:pt idx="18">
                  <c:v>1.1073333333333335</c:v>
                </c:pt>
                <c:pt idx="19">
                  <c:v>1.2433333333333334</c:v>
                </c:pt>
                <c:pt idx="20">
                  <c:v>0.39266666666666916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150744"/>
        <c:axId val="227147216"/>
        <c:axId val="0"/>
      </c:bar3DChart>
      <c:catAx>
        <c:axId val="227150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7147216"/>
        <c:crosses val="autoZero"/>
        <c:auto val="1"/>
        <c:lblAlgn val="ctr"/>
        <c:lblOffset val="100"/>
        <c:noMultiLvlLbl val="0"/>
      </c:catAx>
      <c:valAx>
        <c:axId val="227147216"/>
        <c:scaling>
          <c:orientation val="minMax"/>
          <c:max val="0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150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072960636618097E-2"/>
          <c:y val="4.0685803270485842E-2"/>
          <c:w val="0.88906163403522587"/>
          <c:h val="0.819891072452234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(Sayfa1!$F$3,Sayfa1!$F$9,Sayfa1!$F$15,Sayfa1!$F$21,Sayfa1!$F$27,Sayfa1!$F$33,Sayfa1!$F$39,Sayfa1!$F$45,Sayfa1!$F$51,Sayfa1!$F$57,Sayfa1!$F$63,Sayfa1!$F$69,Sayfa1!$F$75,Sayfa1!$F$81,Sayfa1!$F$87,Sayfa1!$F$93,Sayfa1!$F$99,Sayfa1!$F$105,Sayfa1!$F$111,Sayfa1!$F$117,Sayfa1!$H$117)</c:f>
              <c:numCache>
                <c:formatCode>General</c:formatCode>
                <c:ptCount val="21"/>
                <c:pt idx="0">
                  <c:v>7.3333333333332933E-3</c:v>
                </c:pt>
                <c:pt idx="1">
                  <c:v>-4.3333333333333435E-3</c:v>
                </c:pt>
                <c:pt idx="2">
                  <c:v>3.3333333333329863E-4</c:v>
                </c:pt>
                <c:pt idx="3">
                  <c:v>3.0000000000000092E-3</c:v>
                </c:pt>
                <c:pt idx="4">
                  <c:v>-1.3333333333333541E-3</c:v>
                </c:pt>
                <c:pt idx="5">
                  <c:v>-1.3333333333333541E-3</c:v>
                </c:pt>
                <c:pt idx="6">
                  <c:v>2.9999999999999472E-3</c:v>
                </c:pt>
                <c:pt idx="7">
                  <c:v>-6.6666666666664886E-4</c:v>
                </c:pt>
                <c:pt idx="8">
                  <c:v>-1.6666666666667195E-3</c:v>
                </c:pt>
                <c:pt idx="9">
                  <c:v>4.9999999999999819E-3</c:v>
                </c:pt>
                <c:pt idx="10">
                  <c:v>2.6666666666666592E-3</c:v>
                </c:pt>
                <c:pt idx="11">
                  <c:v>8.3333333333333228E-3</c:v>
                </c:pt>
                <c:pt idx="12">
                  <c:v>1.6666666666667195E-3</c:v>
                </c:pt>
                <c:pt idx="13">
                  <c:v>6.0000000000000114E-3</c:v>
                </c:pt>
                <c:pt idx="14">
                  <c:v>7.6666666666666584E-3</c:v>
                </c:pt>
                <c:pt idx="15">
                  <c:v>-2.9999999999999472E-3</c:v>
                </c:pt>
                <c:pt idx="16">
                  <c:v>5.0000000000000114E-3</c:v>
                </c:pt>
                <c:pt idx="17">
                  <c:v>4.6666666666666506E-3</c:v>
                </c:pt>
                <c:pt idx="18">
                  <c:v>4.6666666666667078E-3</c:v>
                </c:pt>
                <c:pt idx="19">
                  <c:v>-1.6666666666666585E-3</c:v>
                </c:pt>
                <c:pt idx="20">
                  <c:v>9.3333333333333046E-3</c:v>
                </c:pt>
              </c:numCache>
            </c:numRef>
          </c:val>
        </c:ser>
        <c:ser>
          <c:idx val="1"/>
          <c:order val="1"/>
          <c:tx>
            <c:strRef>
              <c:f>Sayfa1!$A$4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(Sayfa1!$F$4,Sayfa1!$F$10,Sayfa1!$F$16,Sayfa1!$F$22,Sayfa1!$F$28,Sayfa1!$F$34,Sayfa1!$F$40,Sayfa1!$F$46,Sayfa1!$F$52,Sayfa1!$F$58,Sayfa1!$F$64,Sayfa1!$F$70,Sayfa1!$F$76,Sayfa1!$F$82,Sayfa1!$F$88,Sayfa1!$F$94,Sayfa1!$F$100,Sayfa1!$F$106,Sayfa1!$F$112,Sayfa1!$F$118,Sayfa1!$H$118)</c:f>
              <c:numCache>
                <c:formatCode>General</c:formatCode>
                <c:ptCount val="21"/>
                <c:pt idx="0">
                  <c:v>0.3183333333333333</c:v>
                </c:pt>
                <c:pt idx="1">
                  <c:v>0.18066666666666664</c:v>
                </c:pt>
                <c:pt idx="2">
                  <c:v>0.22566666666666668</c:v>
                </c:pt>
                <c:pt idx="3">
                  <c:v>0.24700000000000041</c:v>
                </c:pt>
                <c:pt idx="4">
                  <c:v>0.32966666666666916</c:v>
                </c:pt>
                <c:pt idx="5">
                  <c:v>0.23200000000000004</c:v>
                </c:pt>
                <c:pt idx="6">
                  <c:v>0.28400000000000031</c:v>
                </c:pt>
                <c:pt idx="7">
                  <c:v>0.34166666666666823</c:v>
                </c:pt>
                <c:pt idx="8">
                  <c:v>0.36133333333333334</c:v>
                </c:pt>
                <c:pt idx="9">
                  <c:v>0.24933333333333443</c:v>
                </c:pt>
                <c:pt idx="10">
                  <c:v>0.21400000000000041</c:v>
                </c:pt>
                <c:pt idx="11">
                  <c:v>0.27200000000000002</c:v>
                </c:pt>
                <c:pt idx="12">
                  <c:v>0.34533333333333333</c:v>
                </c:pt>
                <c:pt idx="13">
                  <c:v>0.30066666666666853</c:v>
                </c:pt>
                <c:pt idx="14">
                  <c:v>0.22100000000000003</c:v>
                </c:pt>
                <c:pt idx="15">
                  <c:v>0.15233333333333429</c:v>
                </c:pt>
                <c:pt idx="16">
                  <c:v>0.25833333333333325</c:v>
                </c:pt>
                <c:pt idx="17">
                  <c:v>0.30133333333333334</c:v>
                </c:pt>
                <c:pt idx="18">
                  <c:v>0.20933333333333429</c:v>
                </c:pt>
                <c:pt idx="19">
                  <c:v>0.2096666666666667</c:v>
                </c:pt>
                <c:pt idx="20">
                  <c:v>1.566666666666662E-2</c:v>
                </c:pt>
              </c:numCache>
            </c:numRef>
          </c:val>
        </c:ser>
        <c:ser>
          <c:idx val="2"/>
          <c:order val="2"/>
          <c:tx>
            <c:strRef>
              <c:f>Sayfa1!$A$5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(Sayfa1!$F$5,Sayfa1!$F$11,Sayfa1!$F$17,Sayfa1!$F$23,Sayfa1!$F$29,Sayfa1!$F$35,Sayfa1!$F$41,Sayfa1!$F$47,Sayfa1!$F$53,Sayfa1!$F$59,Sayfa1!$F$65,Sayfa1!$F$71,Sayfa1!$F$77,Sayfa1!$F$83,Sayfa1!$F$89,Sayfa1!$F$95,Sayfa1!$F$101,Sayfa1!$F$107,Sayfa1!$F$113,Sayfa1!$F$119,Sayfa1!$H$119)</c:f>
              <c:numCache>
                <c:formatCode>General</c:formatCode>
                <c:ptCount val="21"/>
                <c:pt idx="0">
                  <c:v>1.1206666666666667</c:v>
                </c:pt>
                <c:pt idx="1">
                  <c:v>0.95600000000000063</c:v>
                </c:pt>
                <c:pt idx="2">
                  <c:v>0.29833333333333328</c:v>
                </c:pt>
                <c:pt idx="3">
                  <c:v>0.64066666666666672</c:v>
                </c:pt>
                <c:pt idx="4">
                  <c:v>1.2969999999999946</c:v>
                </c:pt>
                <c:pt idx="5">
                  <c:v>0.46400000000000002</c:v>
                </c:pt>
                <c:pt idx="6">
                  <c:v>0.37233333333333335</c:v>
                </c:pt>
                <c:pt idx="7">
                  <c:v>1.0603333333333333</c:v>
                </c:pt>
                <c:pt idx="8">
                  <c:v>1.085</c:v>
                </c:pt>
                <c:pt idx="9">
                  <c:v>0.9756666666666669</c:v>
                </c:pt>
                <c:pt idx="10">
                  <c:v>1.1436666666666666</c:v>
                </c:pt>
                <c:pt idx="11">
                  <c:v>0.66866666666666674</c:v>
                </c:pt>
                <c:pt idx="12">
                  <c:v>0.48466666666666841</c:v>
                </c:pt>
                <c:pt idx="13">
                  <c:v>0.45333333333333325</c:v>
                </c:pt>
                <c:pt idx="14">
                  <c:v>0.75300000000000311</c:v>
                </c:pt>
                <c:pt idx="15">
                  <c:v>1.0939999999999932</c:v>
                </c:pt>
                <c:pt idx="16">
                  <c:v>1.1323333333333341</c:v>
                </c:pt>
                <c:pt idx="17">
                  <c:v>0.37500000000000139</c:v>
                </c:pt>
                <c:pt idx="18">
                  <c:v>0.64600000000000302</c:v>
                </c:pt>
                <c:pt idx="19">
                  <c:v>0.93533333333333335</c:v>
                </c:pt>
                <c:pt idx="20">
                  <c:v>0.26566666666666688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(Sayfa1!$F$6,Sayfa1!$F$12,Sayfa1!$F$18,Sayfa1!$F$24,Sayfa1!$F$30,Sayfa1!$F$36,Sayfa1!$F$42,Sayfa1!$F$48,Sayfa1!$F$54,Sayfa1!$F$60,Sayfa1!$F$66,Sayfa1!$F$72,Sayfa1!$F$78,Sayfa1!$F$84,Sayfa1!$F$90,Sayfa1!$F$96,Sayfa1!$F$102,Sayfa1!$F$108,Sayfa1!$F$114,Sayfa1!$F$120,Sayfa1!$H$120)</c:f>
              <c:numCache>
                <c:formatCode>General</c:formatCode>
                <c:ptCount val="21"/>
                <c:pt idx="0">
                  <c:v>1.3156666666666659</c:v>
                </c:pt>
                <c:pt idx="1">
                  <c:v>1.2993333333333335</c:v>
                </c:pt>
                <c:pt idx="2">
                  <c:v>0.78600000000000003</c:v>
                </c:pt>
                <c:pt idx="3">
                  <c:v>1.3279999999999932</c:v>
                </c:pt>
                <c:pt idx="4">
                  <c:v>1.5036666666666658</c:v>
                </c:pt>
                <c:pt idx="5">
                  <c:v>1.2426666666666666</c:v>
                </c:pt>
                <c:pt idx="6">
                  <c:v>1.2009999999999934</c:v>
                </c:pt>
                <c:pt idx="7">
                  <c:v>1.2569999999999939</c:v>
                </c:pt>
                <c:pt idx="8">
                  <c:v>1.3550000000000002</c:v>
                </c:pt>
                <c:pt idx="9">
                  <c:v>1.3309999999999944</c:v>
                </c:pt>
                <c:pt idx="10">
                  <c:v>1.3046666666666664</c:v>
                </c:pt>
                <c:pt idx="11">
                  <c:v>1.1139999999999932</c:v>
                </c:pt>
                <c:pt idx="12">
                  <c:v>0.64033333333333364</c:v>
                </c:pt>
                <c:pt idx="13">
                  <c:v>0.65633333333333588</c:v>
                </c:pt>
                <c:pt idx="14">
                  <c:v>1.2043333333333335</c:v>
                </c:pt>
                <c:pt idx="15">
                  <c:v>1.2749999999999941</c:v>
                </c:pt>
                <c:pt idx="16">
                  <c:v>1.4163333333333332</c:v>
                </c:pt>
                <c:pt idx="17">
                  <c:v>0.61366666666666669</c:v>
                </c:pt>
                <c:pt idx="18">
                  <c:v>1.099</c:v>
                </c:pt>
                <c:pt idx="19">
                  <c:v>1.3586666666666665</c:v>
                </c:pt>
                <c:pt idx="20">
                  <c:v>0.39266666666666916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664416"/>
        <c:axId val="227666768"/>
        <c:axId val="0"/>
      </c:bar3DChart>
      <c:catAx>
        <c:axId val="22766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7666768"/>
        <c:crosses val="autoZero"/>
        <c:auto val="1"/>
        <c:lblAlgn val="ctr"/>
        <c:lblOffset val="100"/>
        <c:noMultiLvlLbl val="0"/>
      </c:catAx>
      <c:valAx>
        <c:axId val="227666768"/>
        <c:scaling>
          <c:orientation val="minMax"/>
          <c:max val="0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664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D$3,Sayfa1!$D$9,Sayfa1!$D$15,Sayfa1!$D$21,Sayfa1!$D$27,Sayfa1!$D$33,Sayfa1!$D$39,Sayfa1!$D$45,Sayfa1!$D$51,Sayfa1!$D$57,Sayfa1!$D$63,Sayfa1!$D$69,Sayfa1!$D$75,Sayfa1!$D$81,Sayfa1!$D$87,Sayfa1!$D$93,Sayfa1!$D$100,Sayfa1!$D$107,Sayfa1!$D$113,Sayfa1!$D$119,Sayfa1!$D$125,Sayfa1!$D$131,Sayfa1!$D$137,Sayfa1!$D$143,Sayfa1!$D$149,Sayfa1!$D$155,Sayfa1!$D$161,Sayfa1!$H$161)</c:f>
              <c:numCache>
                <c:formatCode>General</c:formatCode>
                <c:ptCount val="28"/>
                <c:pt idx="0">
                  <c:v>1.3333333333333541E-3</c:v>
                </c:pt>
                <c:pt idx="1">
                  <c:v>-4.3333333333333982E-3</c:v>
                </c:pt>
                <c:pt idx="2">
                  <c:v>6.3333333333334112E-3</c:v>
                </c:pt>
                <c:pt idx="3">
                  <c:v>-2.0000000000000052E-3</c:v>
                </c:pt>
                <c:pt idx="4">
                  <c:v>-1.6666666666667206E-3</c:v>
                </c:pt>
                <c:pt idx="5">
                  <c:v>-1.6666666666667206E-3</c:v>
                </c:pt>
                <c:pt idx="6">
                  <c:v>3.0000000000000092E-3</c:v>
                </c:pt>
                <c:pt idx="7">
                  <c:v>-3.3333333333333552E-3</c:v>
                </c:pt>
                <c:pt idx="8">
                  <c:v>2.0000000000000052E-3</c:v>
                </c:pt>
                <c:pt idx="9">
                  <c:v>-2.3333333333333552E-3</c:v>
                </c:pt>
                <c:pt idx="10">
                  <c:v>3.3333333333333552E-3</c:v>
                </c:pt>
                <c:pt idx="11">
                  <c:v>6.6666666666670437E-4</c:v>
                </c:pt>
                <c:pt idx="12">
                  <c:v>1.0000000000000581E-3</c:v>
                </c:pt>
                <c:pt idx="13">
                  <c:v>-2.3333333333332984E-3</c:v>
                </c:pt>
                <c:pt idx="14">
                  <c:v>1.0000000000000041E-3</c:v>
                </c:pt>
                <c:pt idx="15">
                  <c:v>-6.0000000000000114E-3</c:v>
                </c:pt>
                <c:pt idx="16">
                  <c:v>-9.9999999999995318E-4</c:v>
                </c:pt>
                <c:pt idx="17">
                  <c:v>-8.6666666666667842E-3</c:v>
                </c:pt>
                <c:pt idx="18">
                  <c:v>-5.0000000000000114E-3</c:v>
                </c:pt>
                <c:pt idx="19">
                  <c:v>-2.0000000000000052E-3</c:v>
                </c:pt>
                <c:pt idx="20">
                  <c:v>2.3333333333333552E-3</c:v>
                </c:pt>
                <c:pt idx="21">
                  <c:v>-3.3333333333340792E-4</c:v>
                </c:pt>
                <c:pt idx="22">
                  <c:v>-9.0000000000000028E-3</c:v>
                </c:pt>
                <c:pt idx="23">
                  <c:v>-1.3333333333333541E-3</c:v>
                </c:pt>
                <c:pt idx="24">
                  <c:v>-8.6666666666667426E-3</c:v>
                </c:pt>
                <c:pt idx="25">
                  <c:v>-4.6666666666666506E-3</c:v>
                </c:pt>
                <c:pt idx="26">
                  <c:v>3.666666666666667E-3</c:v>
                </c:pt>
                <c:pt idx="27">
                  <c:v>0</c:v>
                </c:pt>
              </c:numCache>
            </c:numRef>
          </c:val>
        </c:ser>
        <c:ser>
          <c:idx val="1"/>
          <c:order val="1"/>
          <c:tx>
            <c:strRef>
              <c:f>Sayfa1!$A$4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D$4,Sayfa1!$D$10,Sayfa1!$D$16,Sayfa1!$D$22,Sayfa1!$D$28,Sayfa1!$D$34,Sayfa1!$D$40,Sayfa1!$D$46,Sayfa1!$D$52,Sayfa1!$D$58,Sayfa1!$D$64,Sayfa1!$D$70,Sayfa1!$D$76,Sayfa1!$D$82,Sayfa1!$D$88,Sayfa1!$D$94,Sayfa1!$D$101,Sayfa1!$D$108,Sayfa1!$D$114,Sayfa1!$D$120,Sayfa1!$D$126,Sayfa1!$D$132,Sayfa1!$D$138,Sayfa1!$D$144,Sayfa1!$D$150,Sayfa1!$D$156,Sayfa1!$D$162,Sayfa1!$H$162)</c:f>
              <c:numCache>
                <c:formatCode>General</c:formatCode>
                <c:ptCount val="28"/>
                <c:pt idx="0">
                  <c:v>2.0000000000000052E-3</c:v>
                </c:pt>
                <c:pt idx="1">
                  <c:v>1.3333333333333001E-3</c:v>
                </c:pt>
                <c:pt idx="2">
                  <c:v>-3.3333333333335219E-4</c:v>
                </c:pt>
                <c:pt idx="3">
                  <c:v>-4.6666666666666506E-3</c:v>
                </c:pt>
                <c:pt idx="4">
                  <c:v>-9.9999999999995318E-4</c:v>
                </c:pt>
                <c:pt idx="5">
                  <c:v>2.0000000000000052E-3</c:v>
                </c:pt>
                <c:pt idx="6">
                  <c:v>3.6666666666667082E-3</c:v>
                </c:pt>
                <c:pt idx="7">
                  <c:v>-2.0000000000000052E-3</c:v>
                </c:pt>
                <c:pt idx="8">
                  <c:v>6.6666666666664886E-4</c:v>
                </c:pt>
                <c:pt idx="9">
                  <c:v>6.6666666666670437E-4</c:v>
                </c:pt>
                <c:pt idx="10">
                  <c:v>2.0000000000000052E-3</c:v>
                </c:pt>
                <c:pt idx="11">
                  <c:v>-6.6666666666670437E-4</c:v>
                </c:pt>
                <c:pt idx="12">
                  <c:v>-4.333333333333347E-3</c:v>
                </c:pt>
                <c:pt idx="13">
                  <c:v>2.3333333333333552E-3</c:v>
                </c:pt>
                <c:pt idx="14">
                  <c:v>6.6666666666670437E-4</c:v>
                </c:pt>
                <c:pt idx="15">
                  <c:v>6.6666666666670437E-4</c:v>
                </c:pt>
                <c:pt idx="16">
                  <c:v>-6.6666666666664886E-4</c:v>
                </c:pt>
                <c:pt idx="17">
                  <c:v>6.3333333333333549E-3</c:v>
                </c:pt>
                <c:pt idx="18">
                  <c:v>6.6666666666667096E-3</c:v>
                </c:pt>
                <c:pt idx="19">
                  <c:v>-4.0000000000000114E-3</c:v>
                </c:pt>
                <c:pt idx="20">
                  <c:v>3.3333333333335219E-4</c:v>
                </c:pt>
                <c:pt idx="21">
                  <c:v>0</c:v>
                </c:pt>
                <c:pt idx="22">
                  <c:v>-3.3333333333329884E-4</c:v>
                </c:pt>
                <c:pt idx="23">
                  <c:v>4.6666666666667078E-3</c:v>
                </c:pt>
                <c:pt idx="24">
                  <c:v>-9.9999999999995318E-4</c:v>
                </c:pt>
                <c:pt idx="25">
                  <c:v>-9.0000000000000704E-3</c:v>
                </c:pt>
                <c:pt idx="26">
                  <c:v>2.6666666666666592E-3</c:v>
                </c:pt>
                <c:pt idx="27">
                  <c:v>5.6666666666667087E-3</c:v>
                </c:pt>
              </c:numCache>
            </c:numRef>
          </c:val>
        </c:ser>
        <c:ser>
          <c:idx val="2"/>
          <c:order val="2"/>
          <c:tx>
            <c:strRef>
              <c:f>Sayfa1!$A$5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D$5,Sayfa1!$D$11,Sayfa1!$D$17,Sayfa1!$D$23,Sayfa1!$D$29,Sayfa1!$D$35,Sayfa1!$D$41,Sayfa1!$D$47,Sayfa1!$D$53,Sayfa1!$D$59,Sayfa1!$D$65,Sayfa1!$D$71,Sayfa1!$D$77,Sayfa1!$D$83,Sayfa1!$D$89,Sayfa1!$D$95,Sayfa1!$D$102,Sayfa1!$D$109,Sayfa1!$D$115,Sayfa1!$D$121,Sayfa1!$D$127,Sayfa1!$D$133,Sayfa1!$D$139,Sayfa1!$D$145,Sayfa1!$D$151,Sayfa1!$D$157,Sayfa1!$D$163,Sayfa1!$H$157)</c:f>
              <c:numCache>
                <c:formatCode>General</c:formatCode>
                <c:ptCount val="28"/>
                <c:pt idx="0">
                  <c:v>-4.6666666666667078E-3</c:v>
                </c:pt>
                <c:pt idx="1">
                  <c:v>1.0000000000000581E-3</c:v>
                </c:pt>
                <c:pt idx="2">
                  <c:v>1.0000000000000581E-3</c:v>
                </c:pt>
                <c:pt idx="3">
                  <c:v>0</c:v>
                </c:pt>
                <c:pt idx="4">
                  <c:v>0</c:v>
                </c:pt>
                <c:pt idx="5">
                  <c:v>5.3333333333333522E-3</c:v>
                </c:pt>
                <c:pt idx="6">
                  <c:v>4.333333333333347E-3</c:v>
                </c:pt>
                <c:pt idx="7">
                  <c:v>3.3333333333340792E-4</c:v>
                </c:pt>
                <c:pt idx="8">
                  <c:v>3.3333333333333552E-3</c:v>
                </c:pt>
                <c:pt idx="9">
                  <c:v>1.0000000000000581E-3</c:v>
                </c:pt>
                <c:pt idx="10">
                  <c:v>3.0000000000000092E-3</c:v>
                </c:pt>
                <c:pt idx="11">
                  <c:v>-2.6666666666667082E-3</c:v>
                </c:pt>
                <c:pt idx="12">
                  <c:v>-5.0000000000000834E-3</c:v>
                </c:pt>
                <c:pt idx="13">
                  <c:v>-2.3333333333332984E-3</c:v>
                </c:pt>
                <c:pt idx="14">
                  <c:v>2.0000000000000052E-3</c:v>
                </c:pt>
                <c:pt idx="15">
                  <c:v>5.333333333333406E-3</c:v>
                </c:pt>
                <c:pt idx="16">
                  <c:v>-3.6666666666667082E-3</c:v>
                </c:pt>
                <c:pt idx="17">
                  <c:v>3.3333333333332993E-3</c:v>
                </c:pt>
                <c:pt idx="18">
                  <c:v>-6.6666666666664886E-4</c:v>
                </c:pt>
                <c:pt idx="19">
                  <c:v>-7.3333333333333653E-3</c:v>
                </c:pt>
                <c:pt idx="20">
                  <c:v>2.0000000000000052E-3</c:v>
                </c:pt>
                <c:pt idx="21">
                  <c:v>2.6666666666667082E-3</c:v>
                </c:pt>
                <c:pt idx="22">
                  <c:v>4.6666666666666506E-3</c:v>
                </c:pt>
                <c:pt idx="23">
                  <c:v>1.3333333333333541E-3</c:v>
                </c:pt>
                <c:pt idx="24">
                  <c:v>6.6666666666664886E-4</c:v>
                </c:pt>
                <c:pt idx="25">
                  <c:v>-7.0000000000000114E-3</c:v>
                </c:pt>
                <c:pt idx="26">
                  <c:v>3.3333333333329884E-4</c:v>
                </c:pt>
                <c:pt idx="27">
                  <c:v>7.6666666666666584E-3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D$6,Sayfa1!$D$12,Sayfa1!$D$18,Sayfa1!$D$24,Sayfa1!$D$30,Sayfa1!$D$36,Sayfa1!$D$42,Sayfa1!$D$48,Sayfa1!$D$54,Sayfa1!$D$60,Sayfa1!$D$66,Sayfa1!$D$72,Sayfa1!$D$78,Sayfa1!$D$84,Sayfa1!$D$90,Sayfa1!$D$96,Sayfa1!$D$103,Sayfa1!$D$110,Sayfa1!$D$116,Sayfa1!$D$122,Sayfa1!$D$128,Sayfa1!$D$134,Sayfa1!$D$140,Sayfa1!$D$146,Sayfa1!$D$152,Sayfa1!$D$158,Sayfa1!$D$164,Sayfa1!$H$164)</c:f>
              <c:numCache>
                <c:formatCode>General</c:formatCode>
                <c:ptCount val="28"/>
                <c:pt idx="0">
                  <c:v>-3.666666666666667E-3</c:v>
                </c:pt>
                <c:pt idx="1">
                  <c:v>6.6666666666670437E-4</c:v>
                </c:pt>
                <c:pt idx="2">
                  <c:v>1.3333333333333541E-3</c:v>
                </c:pt>
                <c:pt idx="3">
                  <c:v>3.666666666666667E-3</c:v>
                </c:pt>
                <c:pt idx="4">
                  <c:v>1.0000000000000005E-2</c:v>
                </c:pt>
                <c:pt idx="5">
                  <c:v>4.6666666666667078E-3</c:v>
                </c:pt>
                <c:pt idx="6">
                  <c:v>-2.6666666666667082E-3</c:v>
                </c:pt>
                <c:pt idx="7">
                  <c:v>-2.6666666666666592E-3</c:v>
                </c:pt>
                <c:pt idx="8">
                  <c:v>4.3333333333334433E-3</c:v>
                </c:pt>
                <c:pt idx="9">
                  <c:v>3.6666666666666115E-3</c:v>
                </c:pt>
                <c:pt idx="10">
                  <c:v>-2.6666666666666592E-3</c:v>
                </c:pt>
                <c:pt idx="11">
                  <c:v>-4.3333333333333982E-3</c:v>
                </c:pt>
                <c:pt idx="12">
                  <c:v>4.0000000000000114E-3</c:v>
                </c:pt>
                <c:pt idx="13">
                  <c:v>-9.3333333333333705E-3</c:v>
                </c:pt>
                <c:pt idx="14">
                  <c:v>2.9999999999999472E-3</c:v>
                </c:pt>
                <c:pt idx="15">
                  <c:v>-1.6666666666666052E-3</c:v>
                </c:pt>
                <c:pt idx="16">
                  <c:v>9.9999999999995318E-4</c:v>
                </c:pt>
                <c:pt idx="17">
                  <c:v>4.0000000000000114E-3</c:v>
                </c:pt>
                <c:pt idx="18">
                  <c:v>-3.3333333333340792E-4</c:v>
                </c:pt>
                <c:pt idx="19">
                  <c:v>-8.3333333333333228E-3</c:v>
                </c:pt>
                <c:pt idx="20">
                  <c:v>-9.9999999999995318E-4</c:v>
                </c:pt>
                <c:pt idx="21">
                  <c:v>2.0000000000000052E-3</c:v>
                </c:pt>
                <c:pt idx="22">
                  <c:v>-6.6666666666670437E-4</c:v>
                </c:pt>
                <c:pt idx="23">
                  <c:v>-3.3333333333335219E-4</c:v>
                </c:pt>
                <c:pt idx="24">
                  <c:v>-4.9999999999999836E-3</c:v>
                </c:pt>
                <c:pt idx="25">
                  <c:v>-2.6666666666666592E-3</c:v>
                </c:pt>
                <c:pt idx="26">
                  <c:v>-6.6666666666664886E-4</c:v>
                </c:pt>
                <c:pt idx="27">
                  <c:v>1.3000000000000103E-2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609192"/>
        <c:axId val="225613504"/>
        <c:axId val="0"/>
      </c:bar3DChart>
      <c:catAx>
        <c:axId val="225609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613504"/>
        <c:crosses val="autoZero"/>
        <c:auto val="1"/>
        <c:lblAlgn val="ctr"/>
        <c:lblOffset val="100"/>
        <c:noMultiLvlLbl val="0"/>
      </c:catAx>
      <c:valAx>
        <c:axId val="225613504"/>
        <c:scaling>
          <c:orientation val="minMax"/>
          <c:max val="1.5000000000000025E-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609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F$3,Sayfa1!$F$9,Sayfa1!$F$15,Sayfa1!$F$21,Sayfa1!$F$27,Sayfa1!$F$33,Sayfa1!$F$39,Sayfa1!$F$45,Sayfa1!$F$51,Sayfa1!$F$57,Sayfa1!$F$63,Sayfa1!$F$69,Sayfa1!$F$75,Sayfa1!$F$81,Sayfa1!$F$87,Sayfa1!$F$93,Sayfa1!$F$100,Sayfa1!$F$107,Sayfa1!$F$113,Sayfa1!$F$119,Sayfa1!$F$125,Sayfa1!$F$131,Sayfa1!$F$137,Sayfa1!$F$143,Sayfa1!$F$149,Sayfa1!$F$155,Sayfa1!$F$161,Sayfa1!$H$161)</c:f>
              <c:numCache>
                <c:formatCode>General</c:formatCode>
                <c:ptCount val="28"/>
                <c:pt idx="0">
                  <c:v>9.666666666666766E-3</c:v>
                </c:pt>
                <c:pt idx="1">
                  <c:v>-4.0000000000000114E-3</c:v>
                </c:pt>
                <c:pt idx="2">
                  <c:v>7.3333333333333601E-3</c:v>
                </c:pt>
                <c:pt idx="3">
                  <c:v>-1.3333333333333541E-3</c:v>
                </c:pt>
                <c:pt idx="4">
                  <c:v>-4.3333333333333435E-3</c:v>
                </c:pt>
                <c:pt idx="5">
                  <c:v>-9.9999999999995275E-4</c:v>
                </c:pt>
                <c:pt idx="6">
                  <c:v>4.0000000000000114E-3</c:v>
                </c:pt>
                <c:pt idx="7">
                  <c:v>2.3333333333332984E-3</c:v>
                </c:pt>
                <c:pt idx="8">
                  <c:v>3.6666666666666102E-3</c:v>
                </c:pt>
                <c:pt idx="9">
                  <c:v>3.3333333333335219E-4</c:v>
                </c:pt>
                <c:pt idx="10">
                  <c:v>4.3333333333333947E-3</c:v>
                </c:pt>
                <c:pt idx="11">
                  <c:v>-1.9999999999999463E-3</c:v>
                </c:pt>
                <c:pt idx="12">
                  <c:v>6.0000000000000114E-3</c:v>
                </c:pt>
                <c:pt idx="13">
                  <c:v>5.6666666666667087E-3</c:v>
                </c:pt>
                <c:pt idx="14">
                  <c:v>4.0000000000000114E-3</c:v>
                </c:pt>
                <c:pt idx="15">
                  <c:v>-6.0000000000000114E-3</c:v>
                </c:pt>
                <c:pt idx="16">
                  <c:v>5.3333333333334025E-3</c:v>
                </c:pt>
                <c:pt idx="17">
                  <c:v>-4.0000000000000114E-3</c:v>
                </c:pt>
                <c:pt idx="18">
                  <c:v>-3.0000000000000092E-3</c:v>
                </c:pt>
                <c:pt idx="19">
                  <c:v>-6.6666666666664886E-4</c:v>
                </c:pt>
                <c:pt idx="20">
                  <c:v>4.6666666666666506E-3</c:v>
                </c:pt>
                <c:pt idx="21">
                  <c:v>3.6666666666666662E-3</c:v>
                </c:pt>
                <c:pt idx="22">
                  <c:v>-3.3333333333335219E-4</c:v>
                </c:pt>
                <c:pt idx="23">
                  <c:v>3.6666666666667082E-3</c:v>
                </c:pt>
                <c:pt idx="24">
                  <c:v>5.6666666666666532E-3</c:v>
                </c:pt>
                <c:pt idx="25">
                  <c:v>-3.3333333333329863E-4</c:v>
                </c:pt>
                <c:pt idx="26">
                  <c:v>7.3333333333334095E-3</c:v>
                </c:pt>
                <c:pt idx="27">
                  <c:v>0</c:v>
                </c:pt>
              </c:numCache>
            </c:numRef>
          </c:val>
        </c:ser>
        <c:ser>
          <c:idx val="1"/>
          <c:order val="1"/>
          <c:tx>
            <c:strRef>
              <c:f>Sayfa1!$A$28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F$4,Sayfa1!$F$10,Sayfa1!$F$16,Sayfa1!$F$22,Sayfa1!$F$28,Sayfa1!$F$34,Sayfa1!$F$40,Sayfa1!$F$46,Sayfa1!$F$52,Sayfa1!$F$58,Sayfa1!$F$64,Sayfa1!$F$70,Sayfa1!$F$76,Sayfa1!$F$82,Sayfa1!$F$88,Sayfa1!$F$94,Sayfa1!$F$101,Sayfa1!$F$108,Sayfa1!$F$114,Sayfa1!$F$120,Sayfa1!$F$126,Sayfa1!$F$132,Sayfa1!$F$138,Sayfa1!$F$144,Sayfa1!$F$150,Sayfa1!$F$156,Sayfa1!$F$162,Sayfa1!$H$162)</c:f>
              <c:numCache>
                <c:formatCode>General</c:formatCode>
                <c:ptCount val="28"/>
                <c:pt idx="0">
                  <c:v>1.6666666666666585E-3</c:v>
                </c:pt>
                <c:pt idx="1">
                  <c:v>2.6666666666666592E-3</c:v>
                </c:pt>
                <c:pt idx="2">
                  <c:v>5.0000000000000834E-3</c:v>
                </c:pt>
                <c:pt idx="3">
                  <c:v>-2.6666666666666592E-3</c:v>
                </c:pt>
                <c:pt idx="4">
                  <c:v>-3.3333333333340792E-4</c:v>
                </c:pt>
                <c:pt idx="5">
                  <c:v>1.3333333333333001E-3</c:v>
                </c:pt>
                <c:pt idx="6">
                  <c:v>4.9999999999999819E-3</c:v>
                </c:pt>
                <c:pt idx="7">
                  <c:v>6.6666666666670437E-4</c:v>
                </c:pt>
                <c:pt idx="8">
                  <c:v>6.0000000000000114E-3</c:v>
                </c:pt>
                <c:pt idx="9">
                  <c:v>1.6666666666667195E-3</c:v>
                </c:pt>
                <c:pt idx="10">
                  <c:v>3.6666666666666662E-3</c:v>
                </c:pt>
                <c:pt idx="11">
                  <c:v>1.0000000000000041E-3</c:v>
                </c:pt>
                <c:pt idx="12">
                  <c:v>-4.0000000000000114E-3</c:v>
                </c:pt>
                <c:pt idx="13">
                  <c:v>6.0000000000000114E-3</c:v>
                </c:pt>
                <c:pt idx="14">
                  <c:v>3.3333333333333552E-3</c:v>
                </c:pt>
                <c:pt idx="15">
                  <c:v>1.3333333333333001E-3</c:v>
                </c:pt>
                <c:pt idx="16">
                  <c:v>6.6666666666664886E-4</c:v>
                </c:pt>
                <c:pt idx="17">
                  <c:v>7.6666666666666584E-3</c:v>
                </c:pt>
                <c:pt idx="18">
                  <c:v>6.0000000000000114E-3</c:v>
                </c:pt>
                <c:pt idx="19">
                  <c:v>0</c:v>
                </c:pt>
                <c:pt idx="20">
                  <c:v>1.0333333333333359E-2</c:v>
                </c:pt>
                <c:pt idx="21">
                  <c:v>5.6666666666666532E-3</c:v>
                </c:pt>
                <c:pt idx="22">
                  <c:v>6.6666666666670437E-4</c:v>
                </c:pt>
                <c:pt idx="23">
                  <c:v>9.6666666666667348E-3</c:v>
                </c:pt>
                <c:pt idx="24">
                  <c:v>4.3333333333333435E-3</c:v>
                </c:pt>
                <c:pt idx="25">
                  <c:v>-2.3333333333332984E-3</c:v>
                </c:pt>
                <c:pt idx="26">
                  <c:v>4.0000000000000114E-3</c:v>
                </c:pt>
                <c:pt idx="27">
                  <c:v>5.6666666666667087E-3</c:v>
                </c:pt>
              </c:numCache>
            </c:numRef>
          </c:val>
        </c:ser>
        <c:ser>
          <c:idx val="2"/>
          <c:order val="2"/>
          <c:tx>
            <c:strRef>
              <c:f>Sayfa1!$A$29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F$5,Sayfa1!$F$11,Sayfa1!$F$17,Sayfa1!$F$23,Sayfa1!$F$29,Sayfa1!$F$35,Sayfa1!$F$41,Sayfa1!$F$47,Sayfa1!$F$53,Sayfa1!$F$59,Sayfa1!$F$65,Sayfa1!$F$71,Sayfa1!$F$77,Sayfa1!$F$83,Sayfa1!$F$89,Sayfa1!$F$95,Sayfa1!$F$102,Sayfa1!$F$109,Sayfa1!$F$115,Sayfa1!$F$121,Sayfa1!$F$127,Sayfa1!$F$133,Sayfa1!$F$139,Sayfa1!$F$145,Sayfa1!$F$151,Sayfa1!$F$157,Sayfa1!$F$163,Sayfa1!$H$163)</c:f>
              <c:numCache>
                <c:formatCode>General</c:formatCode>
                <c:ptCount val="28"/>
                <c:pt idx="0">
                  <c:v>-2.0000000000000052E-3</c:v>
                </c:pt>
                <c:pt idx="1">
                  <c:v>2.3333333333332984E-3</c:v>
                </c:pt>
                <c:pt idx="2">
                  <c:v>1.6666666666666045E-3</c:v>
                </c:pt>
                <c:pt idx="3">
                  <c:v>1.6666666666667195E-3</c:v>
                </c:pt>
                <c:pt idx="4">
                  <c:v>3.6666666666666102E-3</c:v>
                </c:pt>
                <c:pt idx="5">
                  <c:v>6.3333333333333514E-3</c:v>
                </c:pt>
                <c:pt idx="6">
                  <c:v>5.3333333333334025E-3</c:v>
                </c:pt>
                <c:pt idx="7">
                  <c:v>2.0000000000000052E-3</c:v>
                </c:pt>
                <c:pt idx="8">
                  <c:v>5.0000000000000114E-3</c:v>
                </c:pt>
                <c:pt idx="9">
                  <c:v>-2.3333333333332984E-3</c:v>
                </c:pt>
                <c:pt idx="10">
                  <c:v>4.0000000000000114E-3</c:v>
                </c:pt>
                <c:pt idx="11">
                  <c:v>-1.6666666666667195E-3</c:v>
                </c:pt>
                <c:pt idx="12">
                  <c:v>-5.6666666666667087E-3</c:v>
                </c:pt>
                <c:pt idx="13">
                  <c:v>6.6666666666670437E-4</c:v>
                </c:pt>
                <c:pt idx="14">
                  <c:v>9.0000000000000704E-3</c:v>
                </c:pt>
                <c:pt idx="15">
                  <c:v>5.3333333333334025E-3</c:v>
                </c:pt>
                <c:pt idx="16">
                  <c:v>9.9999999999995275E-4</c:v>
                </c:pt>
                <c:pt idx="17">
                  <c:v>4.6666666666667078E-3</c:v>
                </c:pt>
                <c:pt idx="18">
                  <c:v>-2.0000000000000052E-3</c:v>
                </c:pt>
                <c:pt idx="19">
                  <c:v>-5.6666666666666532E-3</c:v>
                </c:pt>
                <c:pt idx="20">
                  <c:v>4.0000000000000114E-3</c:v>
                </c:pt>
                <c:pt idx="21">
                  <c:v>8.3333333333333228E-3</c:v>
                </c:pt>
                <c:pt idx="22">
                  <c:v>9.6666666666667348E-3</c:v>
                </c:pt>
                <c:pt idx="23">
                  <c:v>2.0000000000000052E-3</c:v>
                </c:pt>
                <c:pt idx="24">
                  <c:v>4.6666666666667078E-3</c:v>
                </c:pt>
                <c:pt idx="25">
                  <c:v>-2.3333333333334094E-3</c:v>
                </c:pt>
                <c:pt idx="26">
                  <c:v>1.0000000000000581E-3</c:v>
                </c:pt>
                <c:pt idx="27">
                  <c:v>7.6666666666666584E-3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F$6,Sayfa1!$F$12,Sayfa1!$F$18,Sayfa1!$F$24,Sayfa1!$F$30,Sayfa1!$F$36,Sayfa1!$F$42,Sayfa1!$F$48,Sayfa1!$F$54,Sayfa1!$F$60,Sayfa1!$F$66,Sayfa1!$F$72,Sayfa1!$F$78,Sayfa1!$F$84,Sayfa1!$F$90,Sayfa1!$F$96,Sayfa1!$F$103,Sayfa1!$F$110,Sayfa1!$F$116,Sayfa1!$F$122,Sayfa1!$F$128,Sayfa1!$F$134,Sayfa1!$F$140,Sayfa1!$F$146,Sayfa1!$F$152,Sayfa1!$F$158,Sayfa1!$F$164,Sayfa1!$H$164)</c:f>
              <c:numCache>
                <c:formatCode>General</c:formatCode>
                <c:ptCount val="28"/>
                <c:pt idx="0">
                  <c:v>-6.6666666666670437E-4</c:v>
                </c:pt>
                <c:pt idx="1">
                  <c:v>4.9999999999999819E-3</c:v>
                </c:pt>
                <c:pt idx="2">
                  <c:v>3.3333333333333552E-3</c:v>
                </c:pt>
                <c:pt idx="3">
                  <c:v>1.0000000000000071E-2</c:v>
                </c:pt>
                <c:pt idx="4">
                  <c:v>1.0333333333333307E-2</c:v>
                </c:pt>
                <c:pt idx="5">
                  <c:v>8.0000000000000227E-3</c:v>
                </c:pt>
                <c:pt idx="6">
                  <c:v>6.0000000000000114E-3</c:v>
                </c:pt>
                <c:pt idx="7">
                  <c:v>2.9999999999999472E-3</c:v>
                </c:pt>
                <c:pt idx="8">
                  <c:v>7.3333333333334095E-3</c:v>
                </c:pt>
                <c:pt idx="9">
                  <c:v>6.3333333333334078E-3</c:v>
                </c:pt>
                <c:pt idx="10">
                  <c:v>-5.3333333333332837E-3</c:v>
                </c:pt>
                <c:pt idx="11">
                  <c:v>7.0000000000000834E-3</c:v>
                </c:pt>
                <c:pt idx="12">
                  <c:v>4.3333333333333435E-3</c:v>
                </c:pt>
                <c:pt idx="13">
                  <c:v>-7.6666666666667105E-3</c:v>
                </c:pt>
                <c:pt idx="14">
                  <c:v>4.6666666666666506E-3</c:v>
                </c:pt>
                <c:pt idx="15">
                  <c:v>6.6666666666666584E-3</c:v>
                </c:pt>
                <c:pt idx="16">
                  <c:v>1.6666666666666585E-3</c:v>
                </c:pt>
                <c:pt idx="17">
                  <c:v>7.3333333333334095E-3</c:v>
                </c:pt>
                <c:pt idx="18">
                  <c:v>5.0000000000000834E-3</c:v>
                </c:pt>
                <c:pt idx="19">
                  <c:v>-2.0000000000000052E-3</c:v>
                </c:pt>
                <c:pt idx="20">
                  <c:v>-1.6666666666667195E-3</c:v>
                </c:pt>
                <c:pt idx="21">
                  <c:v>6.6666666666666584E-3</c:v>
                </c:pt>
                <c:pt idx="22">
                  <c:v>3.3333333333340792E-4</c:v>
                </c:pt>
                <c:pt idx="23">
                  <c:v>9.9999999999995275E-4</c:v>
                </c:pt>
                <c:pt idx="24">
                  <c:v>3.3333333333332993E-3</c:v>
                </c:pt>
                <c:pt idx="25">
                  <c:v>1.0000000000000581E-3</c:v>
                </c:pt>
                <c:pt idx="26">
                  <c:v>-1.6666666666666045E-3</c:v>
                </c:pt>
                <c:pt idx="27">
                  <c:v>1.3000000000000103E-2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609584"/>
        <c:axId val="225611936"/>
        <c:axId val="0"/>
      </c:bar3DChart>
      <c:catAx>
        <c:axId val="22560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611936"/>
        <c:crosses val="autoZero"/>
        <c:auto val="1"/>
        <c:lblAlgn val="ctr"/>
        <c:lblOffset val="100"/>
        <c:noMultiLvlLbl val="0"/>
      </c:catAx>
      <c:valAx>
        <c:axId val="225611936"/>
        <c:scaling>
          <c:orientation val="minMax"/>
          <c:max val="1.5000000000000025E-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609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(Sayfa1!$B$3,Sayfa1!$B$9,Sayfa1!$B$15,Sayfa1!$B$21,Sayfa1!$B$27,Sayfa1!$B$33,Sayfa1!$B$39,Sayfa1!$B$45,Sayfa1!$B$51,Sayfa1!$B$57,Sayfa1!$B$63,Sayfa1!$B$69,Sayfa1!$B$75,Sayfa1!$B$81,Sayfa1!$B$87,Sayfa1!$B$93,Sayfa1!$B$99,Sayfa1!$B$105,Sayfa1!$B$111,Sayfa1!$B$117,Sayfa1!$H$117)</c:f>
              <c:numCache>
                <c:formatCode>General</c:formatCode>
                <c:ptCount val="21"/>
                <c:pt idx="0">
                  <c:v>4.0000000000000114E-3</c:v>
                </c:pt>
                <c:pt idx="1">
                  <c:v>-3.6666666666666675E-3</c:v>
                </c:pt>
                <c:pt idx="2">
                  <c:v>-3.66666666666671E-3</c:v>
                </c:pt>
                <c:pt idx="3">
                  <c:v>-1.6666666666666058E-3</c:v>
                </c:pt>
                <c:pt idx="4">
                  <c:v>4.9999999999999845E-3</c:v>
                </c:pt>
                <c:pt idx="5">
                  <c:v>-1.0000000000000041E-3</c:v>
                </c:pt>
                <c:pt idx="6">
                  <c:v>-7.6666666666666593E-3</c:v>
                </c:pt>
                <c:pt idx="7">
                  <c:v>1.0000000000000041E-3</c:v>
                </c:pt>
                <c:pt idx="8">
                  <c:v>-1.2666666666666661E-2</c:v>
                </c:pt>
                <c:pt idx="9">
                  <c:v>-8.0000000000000227E-3</c:v>
                </c:pt>
                <c:pt idx="10">
                  <c:v>-8.0000000000000227E-3</c:v>
                </c:pt>
                <c:pt idx="11">
                  <c:v>-6.6666666666664897E-4</c:v>
                </c:pt>
                <c:pt idx="12">
                  <c:v>3.333333333332989E-4</c:v>
                </c:pt>
                <c:pt idx="13">
                  <c:v>-1.6666666666666596E-3</c:v>
                </c:pt>
                <c:pt idx="14">
                  <c:v>-4.6666666666666506E-3</c:v>
                </c:pt>
                <c:pt idx="15">
                  <c:v>-7.3333333333334121E-3</c:v>
                </c:pt>
                <c:pt idx="16">
                  <c:v>-3.666666666666612E-3</c:v>
                </c:pt>
                <c:pt idx="17">
                  <c:v>-3.0000000000000616E-3</c:v>
                </c:pt>
                <c:pt idx="18">
                  <c:v>-7.6666666666667105E-3</c:v>
                </c:pt>
                <c:pt idx="19">
                  <c:v>-4.0000000000000114E-3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Sayfa1!$A$4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(Sayfa1!$B$4,Sayfa1!$B$10,Sayfa1!$B$16,Sayfa1!$B$22,Sayfa1!$B$28,Sayfa1!$B$34,Sayfa1!$B$40,Sayfa1!$B$46,Sayfa1!$B$52,Sayfa1!$B$58,Sayfa1!$B$64,Sayfa1!$B$70,Sayfa1!$B$76,Sayfa1!$B$82,Sayfa1!$B$88,Sayfa1!$B$94,Sayfa1!$B$100,Sayfa1!$B$106,Sayfa1!$B$112,Sayfa1!$B$118,Sayfa1!$H$118)</c:f>
              <c:numCache>
                <c:formatCode>General</c:formatCode>
                <c:ptCount val="21"/>
                <c:pt idx="0">
                  <c:v>-1.6666666666666058E-3</c:v>
                </c:pt>
                <c:pt idx="1">
                  <c:v>-6.0000000000000123E-3</c:v>
                </c:pt>
                <c:pt idx="2">
                  <c:v>1.3333333333333543E-3</c:v>
                </c:pt>
                <c:pt idx="3">
                  <c:v>1.6666666666667206E-3</c:v>
                </c:pt>
                <c:pt idx="4">
                  <c:v>-2.6666666666666605E-3</c:v>
                </c:pt>
                <c:pt idx="5">
                  <c:v>-3.3333333333332438E-3</c:v>
                </c:pt>
                <c:pt idx="6">
                  <c:v>-3.0000000000000109E-3</c:v>
                </c:pt>
                <c:pt idx="7">
                  <c:v>-3.3333333333333565E-3</c:v>
                </c:pt>
                <c:pt idx="8">
                  <c:v>-6.0000000000000123E-3</c:v>
                </c:pt>
                <c:pt idx="9">
                  <c:v>-5.333333333333406E-3</c:v>
                </c:pt>
                <c:pt idx="10">
                  <c:v>-3.6666666666666675E-3</c:v>
                </c:pt>
                <c:pt idx="11">
                  <c:v>-3.0000000000000109E-3</c:v>
                </c:pt>
                <c:pt idx="12">
                  <c:v>-4.6666666666667078E-3</c:v>
                </c:pt>
                <c:pt idx="13">
                  <c:v>-7.3333333333334121E-3</c:v>
                </c:pt>
                <c:pt idx="14">
                  <c:v>-9.999999999999534E-4</c:v>
                </c:pt>
                <c:pt idx="15">
                  <c:v>-7.3333333333334121E-3</c:v>
                </c:pt>
                <c:pt idx="16">
                  <c:v>-4.6666666666666506E-3</c:v>
                </c:pt>
                <c:pt idx="17">
                  <c:v>-5.3333333333333522E-3</c:v>
                </c:pt>
                <c:pt idx="18">
                  <c:v>-6.3333333333333549E-3</c:v>
                </c:pt>
                <c:pt idx="19">
                  <c:v>-1.6666666666667206E-3</c:v>
                </c:pt>
                <c:pt idx="20">
                  <c:v>5.6666666666667096E-3</c:v>
                </c:pt>
              </c:numCache>
            </c:numRef>
          </c:val>
        </c:ser>
        <c:ser>
          <c:idx val="2"/>
          <c:order val="2"/>
          <c:tx>
            <c:strRef>
              <c:f>Sayfa1!$A$5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(Sayfa1!$B$5,Sayfa1!$B$11,Sayfa1!$B$17,Sayfa1!$B$23,Sayfa1!$B$29,Sayfa1!$B$35,Sayfa1!$B$41,Sayfa1!$B$47,Sayfa1!$B$53,Sayfa1!$B$59,Sayfa1!$B$65,Sayfa1!$B$71,Sayfa1!$B$77,Sayfa1!$B$83,Sayfa1!$B$89,Sayfa1!$B$95,Sayfa1!$B$101,Sayfa1!$B$107,Sayfa1!$B$113,Sayfa1!$B$119,Sayfa1!$H$119)</c:f>
              <c:numCache>
                <c:formatCode>General</c:formatCode>
                <c:ptCount val="21"/>
                <c:pt idx="0">
                  <c:v>-4.3333333333333982E-3</c:v>
                </c:pt>
                <c:pt idx="1">
                  <c:v>-3.333333333332989E-4</c:v>
                </c:pt>
                <c:pt idx="2">
                  <c:v>-3.3333333333333565E-3</c:v>
                </c:pt>
                <c:pt idx="3">
                  <c:v>-3.3333333333332997E-3</c:v>
                </c:pt>
                <c:pt idx="4">
                  <c:v>-6.666666666667047E-4</c:v>
                </c:pt>
                <c:pt idx="5">
                  <c:v>-2.3333333333332984E-3</c:v>
                </c:pt>
                <c:pt idx="6">
                  <c:v>-2.9999999999999476E-3</c:v>
                </c:pt>
                <c:pt idx="7">
                  <c:v>-1.6666666666667206E-3</c:v>
                </c:pt>
                <c:pt idx="8">
                  <c:v>-2.6666666666666605E-3</c:v>
                </c:pt>
                <c:pt idx="9">
                  <c:v>-4.9999999999999845E-3</c:v>
                </c:pt>
                <c:pt idx="10">
                  <c:v>-3.3333333333333565E-3</c:v>
                </c:pt>
                <c:pt idx="11">
                  <c:v>1.3333333333333543E-3</c:v>
                </c:pt>
                <c:pt idx="12">
                  <c:v>-3.0000000000000109E-3</c:v>
                </c:pt>
                <c:pt idx="13">
                  <c:v>-4.333333333333347E-3</c:v>
                </c:pt>
                <c:pt idx="14">
                  <c:v>-6.666666666667047E-4</c:v>
                </c:pt>
                <c:pt idx="15">
                  <c:v>-5.333333333333406E-3</c:v>
                </c:pt>
                <c:pt idx="16">
                  <c:v>3.3333333333340802E-4</c:v>
                </c:pt>
                <c:pt idx="17">
                  <c:v>-4.0000000000000114E-3</c:v>
                </c:pt>
                <c:pt idx="18">
                  <c:v>-1.6666666666667206E-3</c:v>
                </c:pt>
                <c:pt idx="19">
                  <c:v>-1.3333333333333543E-3</c:v>
                </c:pt>
                <c:pt idx="20">
                  <c:v>7.6666666666666593E-3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(Sayfa1!$B$6,Sayfa1!$B$12,Sayfa1!$B$18,Sayfa1!$B$24,Sayfa1!$B$30,Sayfa1!$B$36,Sayfa1!$B$42,Sayfa1!$B$48,Sayfa1!$B$54,Sayfa1!$B$60,Sayfa1!$B$66,Sayfa1!$B$72,Sayfa1!$B$78,Sayfa1!$B$84,Sayfa1!$B$90,Sayfa1!$B$96,Sayfa1!$B$102,Sayfa1!$B$108,Sayfa1!$B$114,Sayfa1!$B$120,Sayfa1!$H$120)</c:f>
              <c:numCache>
                <c:formatCode>General</c:formatCode>
                <c:ptCount val="21"/>
                <c:pt idx="0">
                  <c:v>-4.6666666666666506E-3</c:v>
                </c:pt>
                <c:pt idx="1">
                  <c:v>-5.3333333333333522E-3</c:v>
                </c:pt>
                <c:pt idx="2">
                  <c:v>-9.3333333333333723E-3</c:v>
                </c:pt>
                <c:pt idx="3">
                  <c:v>-4.3333333333333982E-3</c:v>
                </c:pt>
                <c:pt idx="4">
                  <c:v>-4.6666666666667078E-3</c:v>
                </c:pt>
                <c:pt idx="5">
                  <c:v>-3.0000000000000109E-3</c:v>
                </c:pt>
                <c:pt idx="6">
                  <c:v>-3.333333333332989E-4</c:v>
                </c:pt>
                <c:pt idx="7">
                  <c:v>-1.6666666666666058E-3</c:v>
                </c:pt>
                <c:pt idx="8">
                  <c:v>1.6666666666666058E-3</c:v>
                </c:pt>
                <c:pt idx="9">
                  <c:v>-4.9999999999999845E-3</c:v>
                </c:pt>
                <c:pt idx="10">
                  <c:v>-2.3333333333332984E-3</c:v>
                </c:pt>
                <c:pt idx="11">
                  <c:v>1.3333333333333543E-3</c:v>
                </c:pt>
                <c:pt idx="12">
                  <c:v>-2.6666666666667086E-3</c:v>
                </c:pt>
                <c:pt idx="13">
                  <c:v>-1.6666666666667206E-3</c:v>
                </c:pt>
                <c:pt idx="14">
                  <c:v>-6.9999999999999958E-3</c:v>
                </c:pt>
                <c:pt idx="15">
                  <c:v>-9.0000000000000045E-3</c:v>
                </c:pt>
                <c:pt idx="16">
                  <c:v>-6.0000000000000123E-3</c:v>
                </c:pt>
                <c:pt idx="17">
                  <c:v>-3.6666666666666675E-3</c:v>
                </c:pt>
                <c:pt idx="18">
                  <c:v>-6.6666666666664897E-4</c:v>
                </c:pt>
                <c:pt idx="19">
                  <c:v>-2.3333333333333552E-3</c:v>
                </c:pt>
                <c:pt idx="20">
                  <c:v>1.3000000000000109E-2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610760"/>
        <c:axId val="225613896"/>
        <c:axId val="0"/>
      </c:bar3DChart>
      <c:catAx>
        <c:axId val="225610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613896"/>
        <c:crosses val="autoZero"/>
        <c:auto val="1"/>
        <c:lblAlgn val="ctr"/>
        <c:lblOffset val="100"/>
        <c:noMultiLvlLbl val="0"/>
      </c:catAx>
      <c:valAx>
        <c:axId val="225613896"/>
        <c:scaling>
          <c:orientation val="minMax"/>
          <c:max val="1.5000000000000031E-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610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(Sayfa1!$D$3,Sayfa1!$D$9,Sayfa1!$D$15,Sayfa1!$D$21,Sayfa1!$D$27,Sayfa1!$D$33,Sayfa1!$D$39,Sayfa1!$D$45,Sayfa1!$D$51,Sayfa1!$D$57,Sayfa1!$D$63,Sayfa1!$D$69,Sayfa1!$D$75,Sayfa1!$D$81,Sayfa1!$D$87,Sayfa1!$D$93,Sayfa1!$D$99,Sayfa1!$D$105,Sayfa1!$D$111,Sayfa1!$D$117,Sayfa1!$H$117)</c:f>
              <c:numCache>
                <c:formatCode>General</c:formatCode>
                <c:ptCount val="21"/>
                <c:pt idx="0">
                  <c:v>3.6666666666666115E-3</c:v>
                </c:pt>
                <c:pt idx="1">
                  <c:v>-3.666666666666667E-3</c:v>
                </c:pt>
                <c:pt idx="2">
                  <c:v>-1.6666666666666592E-3</c:v>
                </c:pt>
                <c:pt idx="3">
                  <c:v>9.9999999999995318E-4</c:v>
                </c:pt>
                <c:pt idx="4">
                  <c:v>6.9999999999999941E-3</c:v>
                </c:pt>
                <c:pt idx="5">
                  <c:v>1.6666666666667206E-3</c:v>
                </c:pt>
                <c:pt idx="6">
                  <c:v>-6.6666666666666584E-3</c:v>
                </c:pt>
                <c:pt idx="7">
                  <c:v>2.6666666666667082E-3</c:v>
                </c:pt>
                <c:pt idx="8">
                  <c:v>-3.3333333333329884E-4</c:v>
                </c:pt>
                <c:pt idx="9">
                  <c:v>3.3333333333329884E-4</c:v>
                </c:pt>
                <c:pt idx="10">
                  <c:v>-5.6666666666667087E-3</c:v>
                </c:pt>
                <c:pt idx="11">
                  <c:v>-4.0000000000000114E-3</c:v>
                </c:pt>
                <c:pt idx="12">
                  <c:v>1.6666666666667206E-3</c:v>
                </c:pt>
                <c:pt idx="13">
                  <c:v>-3.3333333333340792E-4</c:v>
                </c:pt>
                <c:pt idx="14">
                  <c:v>-4.3333333333333982E-3</c:v>
                </c:pt>
                <c:pt idx="15">
                  <c:v>-6.0000000000000114E-3</c:v>
                </c:pt>
                <c:pt idx="16">
                  <c:v>3.3333333333329884E-4</c:v>
                </c:pt>
                <c:pt idx="17">
                  <c:v>-1.0000000000000041E-3</c:v>
                </c:pt>
                <c:pt idx="18">
                  <c:v>-6.3333333333334112E-3</c:v>
                </c:pt>
                <c:pt idx="19">
                  <c:v>-5.6666666666667087E-3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Sayfa1!$A$4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(Sayfa1!$D$4,Sayfa1!$D$10,Sayfa1!$D$16,Sayfa1!$D$22,Sayfa1!$D$28,Sayfa1!$D$34,Sayfa1!$D$40,Sayfa1!$D$46,Sayfa1!$D$52,Sayfa1!$D$58,Sayfa1!$D$64,Sayfa1!$D$70,Sayfa1!$D$76,Sayfa1!$D$82,Sayfa1!$D$88,Sayfa1!$D$94,Sayfa1!$D$100,Sayfa1!$D$106,Sayfa1!$D$112,Sayfa1!$D$118,Sayfa1!$H$118)</c:f>
              <c:numCache>
                <c:formatCode>General</c:formatCode>
                <c:ptCount val="21"/>
                <c:pt idx="0">
                  <c:v>2.0000000000000052E-3</c:v>
                </c:pt>
                <c:pt idx="1">
                  <c:v>3.3333333333329884E-4</c:v>
                </c:pt>
                <c:pt idx="2">
                  <c:v>1.6666666666666592E-3</c:v>
                </c:pt>
                <c:pt idx="3">
                  <c:v>6.3333333333333549E-3</c:v>
                </c:pt>
                <c:pt idx="4">
                  <c:v>-1.3333333333333001E-3</c:v>
                </c:pt>
                <c:pt idx="5">
                  <c:v>-2.3333333333332984E-3</c:v>
                </c:pt>
                <c:pt idx="6">
                  <c:v>-1.0000000000000581E-3</c:v>
                </c:pt>
                <c:pt idx="7">
                  <c:v>-3.0000000000000612E-3</c:v>
                </c:pt>
                <c:pt idx="8">
                  <c:v>-4.0000000000000114E-3</c:v>
                </c:pt>
                <c:pt idx="9">
                  <c:v>2.3333333333332984E-3</c:v>
                </c:pt>
                <c:pt idx="10">
                  <c:v>-3.3333333333329884E-4</c:v>
                </c:pt>
                <c:pt idx="11">
                  <c:v>-2.6666666666666592E-3</c:v>
                </c:pt>
                <c:pt idx="12">
                  <c:v>-3.3333333333333552E-3</c:v>
                </c:pt>
                <c:pt idx="13">
                  <c:v>-6.0000000000000114E-3</c:v>
                </c:pt>
                <c:pt idx="14">
                  <c:v>6.6666666666664886E-4</c:v>
                </c:pt>
                <c:pt idx="15">
                  <c:v>-3.666666666666667E-3</c:v>
                </c:pt>
                <c:pt idx="16">
                  <c:v>-3.0000000000000612E-3</c:v>
                </c:pt>
                <c:pt idx="17">
                  <c:v>2.6666666666667082E-3</c:v>
                </c:pt>
                <c:pt idx="18">
                  <c:v>-3.3333333333333552E-3</c:v>
                </c:pt>
                <c:pt idx="19">
                  <c:v>-3.3333333333335219E-4</c:v>
                </c:pt>
                <c:pt idx="20">
                  <c:v>5.6666666666667087E-3</c:v>
                </c:pt>
              </c:numCache>
            </c:numRef>
          </c:val>
        </c:ser>
        <c:ser>
          <c:idx val="2"/>
          <c:order val="2"/>
          <c:tx>
            <c:strRef>
              <c:f>Sayfa1!$A$5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(Sayfa1!$D$5,Sayfa1!$D$11,Sayfa1!$D$17,Sayfa1!$D$23,Sayfa1!$D$29,Sayfa1!$D$35,Sayfa1!$D$41,Sayfa1!$D$47,Sayfa1!$D$53,Sayfa1!$D$59,Sayfa1!$D$65,Sayfa1!$D$71,Sayfa1!$D$77,Sayfa1!$D$83,Sayfa1!$D$89,Sayfa1!$D$95,Sayfa1!$D$101,Sayfa1!$D$107,Sayfa1!$D$113,Sayfa1!$D$119,Sayfa1!$H$119)</c:f>
              <c:numCache>
                <c:formatCode>General</c:formatCode>
                <c:ptCount val="21"/>
                <c:pt idx="0">
                  <c:v>-3.0000000000000092E-3</c:v>
                </c:pt>
                <c:pt idx="1">
                  <c:v>3.3333333333335219E-4</c:v>
                </c:pt>
                <c:pt idx="2">
                  <c:v>-2.6666666666666592E-3</c:v>
                </c:pt>
                <c:pt idx="3">
                  <c:v>1.3333333333333001E-3</c:v>
                </c:pt>
                <c:pt idx="4">
                  <c:v>3.3333333333340792E-4</c:v>
                </c:pt>
                <c:pt idx="5">
                  <c:v>-1.3333333333333001E-3</c:v>
                </c:pt>
                <c:pt idx="6">
                  <c:v>-5.333333333333406E-3</c:v>
                </c:pt>
                <c:pt idx="7">
                  <c:v>3.3333333333329884E-4</c:v>
                </c:pt>
                <c:pt idx="8">
                  <c:v>-3.3333333333333552E-3</c:v>
                </c:pt>
                <c:pt idx="9">
                  <c:v>2.6666666666666592E-3</c:v>
                </c:pt>
                <c:pt idx="10">
                  <c:v>-3.0000000000000092E-3</c:v>
                </c:pt>
                <c:pt idx="11">
                  <c:v>6.6666666666670437E-4</c:v>
                </c:pt>
                <c:pt idx="12">
                  <c:v>-3.666666666666667E-3</c:v>
                </c:pt>
                <c:pt idx="13">
                  <c:v>-3.6666666666666115E-3</c:v>
                </c:pt>
                <c:pt idx="14">
                  <c:v>1.3333333333333541E-3</c:v>
                </c:pt>
                <c:pt idx="15">
                  <c:v>-8.0000000000000227E-3</c:v>
                </c:pt>
                <c:pt idx="16">
                  <c:v>2.0000000000000052E-3</c:v>
                </c:pt>
                <c:pt idx="17">
                  <c:v>6.6666666666664886E-4</c:v>
                </c:pt>
                <c:pt idx="18">
                  <c:v>-1.3333333333333541E-3</c:v>
                </c:pt>
                <c:pt idx="19">
                  <c:v>-6.6666666666666584E-3</c:v>
                </c:pt>
                <c:pt idx="20">
                  <c:v>7.6666666666666584E-3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(Sayfa1!$D$6,Sayfa1!$D$12,Sayfa1!$D$18,Sayfa1!$D$24,Sayfa1!$D$30,Sayfa1!$D$36,Sayfa1!$D$42,Sayfa1!$D$48,Sayfa1!$D$54,Sayfa1!$D$60,Sayfa1!$D$66,Sayfa1!$D$72,Sayfa1!$D$78,Sayfa1!$D$84,Sayfa1!$D$90,Sayfa1!$D$96,Sayfa1!$D$102,Sayfa1!$D$108,Sayfa1!$D$114,Sayfa1!$D$120,Sayfa1!$H$120)</c:f>
              <c:numCache>
                <c:formatCode>General</c:formatCode>
                <c:ptCount val="21"/>
                <c:pt idx="0">
                  <c:v>-2.3333333333334094E-3</c:v>
                </c:pt>
                <c:pt idx="1">
                  <c:v>-4.0000000000000114E-3</c:v>
                </c:pt>
                <c:pt idx="2">
                  <c:v>2.0000000000000052E-3</c:v>
                </c:pt>
                <c:pt idx="3">
                  <c:v>2.3333333333332984E-3</c:v>
                </c:pt>
                <c:pt idx="4">
                  <c:v>-4.0000000000000114E-3</c:v>
                </c:pt>
                <c:pt idx="5">
                  <c:v>-2.3333333333332984E-3</c:v>
                </c:pt>
                <c:pt idx="6">
                  <c:v>-1.6666666666666725E-2</c:v>
                </c:pt>
                <c:pt idx="7">
                  <c:v>-3.3333333333329884E-4</c:v>
                </c:pt>
                <c:pt idx="8">
                  <c:v>2.6666666666666592E-3</c:v>
                </c:pt>
                <c:pt idx="9">
                  <c:v>-2.6666666666666592E-3</c:v>
                </c:pt>
                <c:pt idx="10">
                  <c:v>9.9999999999995318E-4</c:v>
                </c:pt>
                <c:pt idx="11">
                  <c:v>4.3333333333333982E-3</c:v>
                </c:pt>
                <c:pt idx="12">
                  <c:v>-6.3333333333333549E-3</c:v>
                </c:pt>
                <c:pt idx="13">
                  <c:v>0</c:v>
                </c:pt>
                <c:pt idx="14">
                  <c:v>-4.0000000000000114E-3</c:v>
                </c:pt>
                <c:pt idx="15">
                  <c:v>-7.3333333333333653E-3</c:v>
                </c:pt>
                <c:pt idx="16">
                  <c:v>-2.0000000000000052E-3</c:v>
                </c:pt>
                <c:pt idx="17">
                  <c:v>-2.9999999999999472E-3</c:v>
                </c:pt>
                <c:pt idx="18">
                  <c:v>-4.0000000000000114E-3</c:v>
                </c:pt>
                <c:pt idx="19">
                  <c:v>-2.0000000000000052E-3</c:v>
                </c:pt>
                <c:pt idx="20">
                  <c:v>1.3000000000000103E-2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614288"/>
        <c:axId val="225611544"/>
        <c:axId val="0"/>
      </c:bar3DChart>
      <c:catAx>
        <c:axId val="22561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611544"/>
        <c:crosses val="autoZero"/>
        <c:auto val="1"/>
        <c:lblAlgn val="ctr"/>
        <c:lblOffset val="100"/>
        <c:noMultiLvlLbl val="0"/>
      </c:catAx>
      <c:valAx>
        <c:axId val="225611544"/>
        <c:scaling>
          <c:orientation val="minMax"/>
          <c:max val="1.5000000000000025E-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614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(Sayfa1!$F$3,Sayfa1!$F$9,Sayfa1!$F$15,Sayfa1!$F$21,Sayfa1!$F$27,Sayfa1!$F$33,Sayfa1!$F$39,Sayfa1!$F$45,Sayfa1!$F$51,Sayfa1!$F$57,Sayfa1!$F$63,Sayfa1!$F$69,Sayfa1!$F$75,Sayfa1!$F$81,Sayfa1!$F$87,Sayfa1!$F$93,Sayfa1!$F$99,Sayfa1!$F$105,Sayfa1!$F$111,Sayfa1!$F$117,Sayfa1!$H$117)</c:f>
              <c:numCache>
                <c:formatCode>General</c:formatCode>
                <c:ptCount val="21"/>
                <c:pt idx="0">
                  <c:v>1.6666666666667206E-3</c:v>
                </c:pt>
                <c:pt idx="1">
                  <c:v>5.6666666666667087E-3</c:v>
                </c:pt>
                <c:pt idx="2">
                  <c:v>6.6666666666665986E-3</c:v>
                </c:pt>
                <c:pt idx="3">
                  <c:v>3.0000000000000092E-3</c:v>
                </c:pt>
                <c:pt idx="4">
                  <c:v>7.3333333333334121E-3</c:v>
                </c:pt>
                <c:pt idx="5">
                  <c:v>3.3333333333333552E-3</c:v>
                </c:pt>
                <c:pt idx="6">
                  <c:v>-2.0000000000000052E-3</c:v>
                </c:pt>
                <c:pt idx="7">
                  <c:v>4.333333333333347E-3</c:v>
                </c:pt>
                <c:pt idx="8">
                  <c:v>5.0000000000000834E-3</c:v>
                </c:pt>
                <c:pt idx="9">
                  <c:v>2.6666666666667082E-3</c:v>
                </c:pt>
                <c:pt idx="10">
                  <c:v>-4.6666666666667078E-3</c:v>
                </c:pt>
                <c:pt idx="11">
                  <c:v>-6.6666666666664886E-4</c:v>
                </c:pt>
                <c:pt idx="12">
                  <c:v>5.6666666666666532E-3</c:v>
                </c:pt>
                <c:pt idx="13">
                  <c:v>6.6666666666664886E-4</c:v>
                </c:pt>
                <c:pt idx="14">
                  <c:v>-5.3333333333333522E-3</c:v>
                </c:pt>
                <c:pt idx="15">
                  <c:v>4.6666666666667078E-3</c:v>
                </c:pt>
                <c:pt idx="16">
                  <c:v>2.3333333333333552E-3</c:v>
                </c:pt>
                <c:pt idx="17">
                  <c:v>3.6666666666667082E-3</c:v>
                </c:pt>
                <c:pt idx="18">
                  <c:v>-1.4333333333333309E-2</c:v>
                </c:pt>
                <c:pt idx="19">
                  <c:v>-4.6666666666667078E-3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Sayfa1!$A$4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(Sayfa1!$F$4,Sayfa1!$F$10,Sayfa1!$F$16,Sayfa1!$F$22,Sayfa1!$F$28,Sayfa1!$F$34,Sayfa1!$F$40,Sayfa1!$F$46,Sayfa1!$F$52,Sayfa1!$F$58,Sayfa1!$F$64,Sayfa1!$F$70,Sayfa1!$F$76,Sayfa1!$F$82,Sayfa1!$F$88,Sayfa1!$F$94,Sayfa1!$F$100,Sayfa1!$F$106,Sayfa1!$F$112,Sayfa1!$F$118,Sayfa1!$H$118)</c:f>
              <c:numCache>
                <c:formatCode>General</c:formatCode>
                <c:ptCount val="21"/>
                <c:pt idx="0">
                  <c:v>2.9999999999999472E-3</c:v>
                </c:pt>
                <c:pt idx="1">
                  <c:v>3.0000000000000612E-3</c:v>
                </c:pt>
                <c:pt idx="2">
                  <c:v>1.0666666666666607E-2</c:v>
                </c:pt>
                <c:pt idx="3">
                  <c:v>7.3333333333332959E-3</c:v>
                </c:pt>
                <c:pt idx="4">
                  <c:v>-9.9999999999995318E-4</c:v>
                </c:pt>
                <c:pt idx="5">
                  <c:v>9.9999999999995318E-4</c:v>
                </c:pt>
                <c:pt idx="6">
                  <c:v>-6.6666666666659324E-4</c:v>
                </c:pt>
                <c:pt idx="7">
                  <c:v>6.6666666666670437E-4</c:v>
                </c:pt>
                <c:pt idx="8">
                  <c:v>-9.9999999999995318E-4</c:v>
                </c:pt>
                <c:pt idx="9">
                  <c:v>3.3333333333333552E-3</c:v>
                </c:pt>
                <c:pt idx="10">
                  <c:v>0</c:v>
                </c:pt>
                <c:pt idx="11">
                  <c:v>-2.3333333333332984E-3</c:v>
                </c:pt>
                <c:pt idx="12">
                  <c:v>3.3333333333332993E-3</c:v>
                </c:pt>
                <c:pt idx="13">
                  <c:v>-4.3333333333334433E-3</c:v>
                </c:pt>
                <c:pt idx="14">
                  <c:v>6.3333333333334112E-3</c:v>
                </c:pt>
                <c:pt idx="15">
                  <c:v>-3.0000000000000612E-3</c:v>
                </c:pt>
                <c:pt idx="16">
                  <c:v>-6.6666666666670437E-4</c:v>
                </c:pt>
                <c:pt idx="17">
                  <c:v>3.6666666666667082E-3</c:v>
                </c:pt>
                <c:pt idx="18">
                  <c:v>-3.0000000000000612E-3</c:v>
                </c:pt>
                <c:pt idx="19">
                  <c:v>6.6666666666670437E-4</c:v>
                </c:pt>
                <c:pt idx="20">
                  <c:v>5.6666666666667087E-3</c:v>
                </c:pt>
              </c:numCache>
            </c:numRef>
          </c:val>
        </c:ser>
        <c:ser>
          <c:idx val="2"/>
          <c:order val="2"/>
          <c:tx>
            <c:strRef>
              <c:f>Sayfa1!$A$5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(Sayfa1!$F$5,Sayfa1!$F$11,Sayfa1!$F$17,Sayfa1!$F$23,Sayfa1!$F$29,Sayfa1!$F$35,Sayfa1!$F$41,Sayfa1!$F$47,Sayfa1!$F$53,Sayfa1!$F$59,Sayfa1!$F$65,Sayfa1!$F$71,Sayfa1!$F$77,Sayfa1!$F$83,Sayfa1!$F$89,Sayfa1!$F$95,Sayfa1!$F$101,Sayfa1!$F$107,Sayfa1!$F$113,Sayfa1!$F$119,Sayfa1!$H$119)</c:f>
              <c:numCache>
                <c:formatCode>General</c:formatCode>
                <c:ptCount val="21"/>
                <c:pt idx="0">
                  <c:v>2.0000000000000052E-3</c:v>
                </c:pt>
                <c:pt idx="1">
                  <c:v>1.6666666666667206E-3</c:v>
                </c:pt>
                <c:pt idx="2">
                  <c:v>3.0000000000000092E-3</c:v>
                </c:pt>
                <c:pt idx="3">
                  <c:v>5.333333333333406E-3</c:v>
                </c:pt>
                <c:pt idx="4">
                  <c:v>1.6666666666666592E-3</c:v>
                </c:pt>
                <c:pt idx="5">
                  <c:v>1.3333333333333541E-3</c:v>
                </c:pt>
                <c:pt idx="6">
                  <c:v>-3.3333333333333552E-3</c:v>
                </c:pt>
                <c:pt idx="7">
                  <c:v>9.9999999999995318E-4</c:v>
                </c:pt>
                <c:pt idx="8">
                  <c:v>2.3333333333333552E-3</c:v>
                </c:pt>
                <c:pt idx="9">
                  <c:v>3.6666666666667082E-3</c:v>
                </c:pt>
                <c:pt idx="10">
                  <c:v>1.3333333333333541E-3</c:v>
                </c:pt>
                <c:pt idx="11">
                  <c:v>4.333333333333347E-3</c:v>
                </c:pt>
                <c:pt idx="12">
                  <c:v>3.6666666666667082E-3</c:v>
                </c:pt>
                <c:pt idx="13">
                  <c:v>-3.0000000000000092E-3</c:v>
                </c:pt>
                <c:pt idx="14">
                  <c:v>1.6666666666666592E-3</c:v>
                </c:pt>
                <c:pt idx="15">
                  <c:v>-2.6666666666666592E-3</c:v>
                </c:pt>
                <c:pt idx="16">
                  <c:v>2.0000000000000052E-3</c:v>
                </c:pt>
                <c:pt idx="17">
                  <c:v>1.6666666666666052E-3</c:v>
                </c:pt>
                <c:pt idx="18">
                  <c:v>2.6666666666666592E-3</c:v>
                </c:pt>
                <c:pt idx="19">
                  <c:v>-3.3333333333329884E-4</c:v>
                </c:pt>
                <c:pt idx="20">
                  <c:v>7.6666666666666584E-3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Sayfa1!$K$9:$K$29</c:f>
              <c:strCache>
                <c:ptCount val="21"/>
                <c:pt idx="0">
                  <c:v> 6.3</c:v>
                </c:pt>
                <c:pt idx="1">
                  <c:v> 13.1</c:v>
                </c:pt>
                <c:pt idx="2">
                  <c:v> 7.4</c:v>
                </c:pt>
                <c:pt idx="3">
                  <c:v> 9.3</c:v>
                </c:pt>
                <c:pt idx="4">
                  <c:v> 17.3</c:v>
                </c:pt>
                <c:pt idx="5">
                  <c:v> 19.5</c:v>
                </c:pt>
                <c:pt idx="6">
                  <c:v> 21.1</c:v>
                </c:pt>
                <c:pt idx="7">
                  <c:v> 22.3</c:v>
                </c:pt>
                <c:pt idx="8">
                  <c:v> 23.3</c:v>
                </c:pt>
                <c:pt idx="9">
                  <c:v> 33d</c:v>
                </c:pt>
                <c:pt idx="10">
                  <c:v> 36.4</c:v>
                </c:pt>
                <c:pt idx="11">
                  <c:v> 36c</c:v>
                </c:pt>
                <c:pt idx="12">
                  <c:v> 41d</c:v>
                </c:pt>
                <c:pt idx="13">
                  <c:v> 42.1</c:v>
                </c:pt>
                <c:pt idx="14">
                  <c:v> 44.2</c:v>
                </c:pt>
                <c:pt idx="15">
                  <c:v> 11.1</c:v>
                </c:pt>
                <c:pt idx="16">
                  <c:v> 21.3</c:v>
                </c:pt>
                <c:pt idx="17">
                  <c:v>44a</c:v>
                </c:pt>
                <c:pt idx="18">
                  <c:v>45d</c:v>
                </c:pt>
                <c:pt idx="19">
                  <c:v> 27.3</c:v>
                </c:pt>
                <c:pt idx="20">
                  <c:v>Kontrol</c:v>
                </c:pt>
              </c:strCache>
            </c:strRef>
          </c:cat>
          <c:val>
            <c:numRef>
              <c:f>(Sayfa1!$F$6,Sayfa1!$F$12,Sayfa1!$F$18,Sayfa1!$F$24,Sayfa1!$F$30,Sayfa1!$F$36,Sayfa1!$F$42,Sayfa1!$F$48,Sayfa1!$F$54,Sayfa1!$F$60,Sayfa1!$F$66,Sayfa1!$F$72,Sayfa1!$F$78,Sayfa1!$F$84,Sayfa1!$F$90,Sayfa1!$F$96,Sayfa1!$F$102,Sayfa1!$F$108,Sayfa1!$F$114,Sayfa1!$F$120,Sayfa1!$H$120)</c:f>
              <c:numCache>
                <c:formatCode>General</c:formatCode>
                <c:ptCount val="21"/>
                <c:pt idx="0">
                  <c:v>1.0000000000000581E-3</c:v>
                </c:pt>
                <c:pt idx="1">
                  <c:v>-2.0000000000000052E-3</c:v>
                </c:pt>
                <c:pt idx="2">
                  <c:v>4.3333333333334433E-3</c:v>
                </c:pt>
                <c:pt idx="3">
                  <c:v>1.2000000000000021E-2</c:v>
                </c:pt>
                <c:pt idx="4">
                  <c:v>-5.0000000000000834E-3</c:v>
                </c:pt>
                <c:pt idx="5">
                  <c:v>6.3333333333334112E-3</c:v>
                </c:pt>
                <c:pt idx="6">
                  <c:v>3.3333333333333552E-3</c:v>
                </c:pt>
                <c:pt idx="7">
                  <c:v>1.6666666666666592E-3</c:v>
                </c:pt>
                <c:pt idx="8">
                  <c:v>5.6666666666667087E-3</c:v>
                </c:pt>
                <c:pt idx="9">
                  <c:v>-6.6666666666664886E-4</c:v>
                </c:pt>
                <c:pt idx="10">
                  <c:v>4.0000000000000114E-3</c:v>
                </c:pt>
                <c:pt idx="11">
                  <c:v>4.333333333333347E-3</c:v>
                </c:pt>
                <c:pt idx="12">
                  <c:v>4.6666666666666506E-3</c:v>
                </c:pt>
                <c:pt idx="13">
                  <c:v>3.666666666666667E-3</c:v>
                </c:pt>
                <c:pt idx="14">
                  <c:v>6.6666666666664886E-4</c:v>
                </c:pt>
                <c:pt idx="15">
                  <c:v>2.6666666666666592E-3</c:v>
                </c:pt>
                <c:pt idx="16">
                  <c:v>2.6666666666667082E-3</c:v>
                </c:pt>
                <c:pt idx="17">
                  <c:v>1.3333333333333541E-3</c:v>
                </c:pt>
                <c:pt idx="18">
                  <c:v>5.6666666666667087E-3</c:v>
                </c:pt>
                <c:pt idx="19">
                  <c:v>1.6666666666666052E-3</c:v>
                </c:pt>
                <c:pt idx="20">
                  <c:v>1.3000000000000103E-2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146040"/>
        <c:axId val="227145256"/>
        <c:axId val="0"/>
      </c:bar3DChart>
      <c:catAx>
        <c:axId val="22714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7145256"/>
        <c:crosses val="autoZero"/>
        <c:auto val="1"/>
        <c:lblAlgn val="ctr"/>
        <c:lblOffset val="100"/>
        <c:noMultiLvlLbl val="0"/>
      </c:catAx>
      <c:valAx>
        <c:axId val="227145256"/>
        <c:scaling>
          <c:orientation val="minMax"/>
          <c:max val="1.5000000000000025E-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146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B$3,Sayfa1!$B$9,Sayfa1!$B$15,Sayfa1!$B$21,Sayfa1!$B$27,Sayfa1!$B$33,Sayfa1!$B$39,Sayfa1!$B$45,Sayfa1!$B$51,Sayfa1!$B$57,Sayfa1!$B$63,Sayfa1!$B$69,Sayfa1!$B$75,Sayfa1!$B$81,Sayfa1!$B$87,Sayfa1!$B$93,Sayfa1!$B$100,Sayfa1!$B$107,Sayfa1!$B$113,Sayfa1!$B$119,Sayfa1!$B$125,Sayfa1!$B$131,Sayfa1!$B$137,Sayfa1!$B$143,Sayfa1!$B$149,Sayfa1!$B$155,Sayfa1!$B$161,Sayfa1!$H$161)</c:f>
              <c:numCache>
                <c:formatCode>General</c:formatCode>
                <c:ptCount val="28"/>
                <c:pt idx="0">
                  <c:v>1.0000000000000021E-2</c:v>
                </c:pt>
                <c:pt idx="1">
                  <c:v>1.1000000000000103E-2</c:v>
                </c:pt>
                <c:pt idx="2">
                  <c:v>1.0000000000000581E-3</c:v>
                </c:pt>
                <c:pt idx="3">
                  <c:v>2.0000000000000052E-3</c:v>
                </c:pt>
                <c:pt idx="4">
                  <c:v>1.3333333333333541E-3</c:v>
                </c:pt>
                <c:pt idx="5">
                  <c:v>4.6666666666667078E-3</c:v>
                </c:pt>
                <c:pt idx="6">
                  <c:v>1.6666666666666585E-3</c:v>
                </c:pt>
                <c:pt idx="7">
                  <c:v>1.6666666666666045E-3</c:v>
                </c:pt>
                <c:pt idx="8">
                  <c:v>7.3333333333333601E-3</c:v>
                </c:pt>
                <c:pt idx="9">
                  <c:v>-2.0000000000000052E-3</c:v>
                </c:pt>
                <c:pt idx="10">
                  <c:v>-3.3333333333329863E-4</c:v>
                </c:pt>
                <c:pt idx="11">
                  <c:v>3.6666666666667082E-3</c:v>
                </c:pt>
                <c:pt idx="12">
                  <c:v>-2.0000000000000052E-3</c:v>
                </c:pt>
                <c:pt idx="13">
                  <c:v>6.3333333333334078E-3</c:v>
                </c:pt>
                <c:pt idx="14">
                  <c:v>-2.0000000000000052E-3</c:v>
                </c:pt>
                <c:pt idx="15">
                  <c:v>5.6666666666667087E-3</c:v>
                </c:pt>
                <c:pt idx="16">
                  <c:v>9.0000000000000028E-3</c:v>
                </c:pt>
                <c:pt idx="17">
                  <c:v>1.1666666666666775E-2</c:v>
                </c:pt>
                <c:pt idx="18">
                  <c:v>1.1666666666666719E-2</c:v>
                </c:pt>
                <c:pt idx="19">
                  <c:v>5.3333333333333488E-3</c:v>
                </c:pt>
                <c:pt idx="20">
                  <c:v>5.6666666666667087E-3</c:v>
                </c:pt>
                <c:pt idx="21">
                  <c:v>1.0000000000000581E-3</c:v>
                </c:pt>
                <c:pt idx="22">
                  <c:v>3.0000000000000092E-3</c:v>
                </c:pt>
                <c:pt idx="23">
                  <c:v>5.6666666666665977E-3</c:v>
                </c:pt>
                <c:pt idx="24">
                  <c:v>-3.3333333333335219E-4</c:v>
                </c:pt>
                <c:pt idx="25">
                  <c:v>2.6666666666666002E-3</c:v>
                </c:pt>
                <c:pt idx="26">
                  <c:v>8.3333333333333766E-3</c:v>
                </c:pt>
                <c:pt idx="27">
                  <c:v>9.3333333333333046E-3</c:v>
                </c:pt>
              </c:numCache>
            </c:numRef>
          </c:val>
        </c:ser>
        <c:ser>
          <c:idx val="1"/>
          <c:order val="1"/>
          <c:tx>
            <c:strRef>
              <c:f>Sayfa1!$A$4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B$4,Sayfa1!$B$10,Sayfa1!$B$16,Sayfa1!$B$22,Sayfa1!$B$28,Sayfa1!$B$34,Sayfa1!$B$40,Sayfa1!$B$46,Sayfa1!$B$52,Sayfa1!$B$58,Sayfa1!$B$64,Sayfa1!$B$70,Sayfa1!$B$76,Sayfa1!$B$82,Sayfa1!$B$88,Sayfa1!$B$94,Sayfa1!$B$101,Sayfa1!$B$108,Sayfa1!$B$114,Sayfa1!$B$120,Sayfa1!$B$126,Sayfa1!$B$132,Sayfa1!$B$138,Sayfa1!$B$144,Sayfa1!$B$150,Sayfa1!$B$156,Sayfa1!$B$162,Sayfa1!$H$162)</c:f>
              <c:numCache>
                <c:formatCode>General</c:formatCode>
                <c:ptCount val="28"/>
                <c:pt idx="0">
                  <c:v>9.3333333333333705E-3</c:v>
                </c:pt>
                <c:pt idx="1">
                  <c:v>0.15400000000000041</c:v>
                </c:pt>
                <c:pt idx="2">
                  <c:v>9.3333333333333046E-3</c:v>
                </c:pt>
                <c:pt idx="3">
                  <c:v>2.3333333333333552E-3</c:v>
                </c:pt>
                <c:pt idx="4">
                  <c:v>2.0000000000000052E-3</c:v>
                </c:pt>
                <c:pt idx="5">
                  <c:v>1.0333333333333307E-2</c:v>
                </c:pt>
                <c:pt idx="6">
                  <c:v>2.6666666666667082E-3</c:v>
                </c:pt>
                <c:pt idx="7">
                  <c:v>3.3333333333332993E-3</c:v>
                </c:pt>
                <c:pt idx="8">
                  <c:v>5.6666666666667087E-3</c:v>
                </c:pt>
                <c:pt idx="9">
                  <c:v>2.9999999999999472E-3</c:v>
                </c:pt>
                <c:pt idx="10">
                  <c:v>7.3333333333333601E-3</c:v>
                </c:pt>
                <c:pt idx="11">
                  <c:v>1.6666666666666585E-3</c:v>
                </c:pt>
                <c:pt idx="12">
                  <c:v>4.0000000000000114E-3</c:v>
                </c:pt>
                <c:pt idx="13">
                  <c:v>6.6666666666667096E-3</c:v>
                </c:pt>
                <c:pt idx="14">
                  <c:v>5.0000000000000834E-3</c:v>
                </c:pt>
                <c:pt idx="15">
                  <c:v>5.3333333333333488E-3</c:v>
                </c:pt>
                <c:pt idx="16">
                  <c:v>5.0000000000000834E-3</c:v>
                </c:pt>
                <c:pt idx="17">
                  <c:v>9.0000000000000704E-3</c:v>
                </c:pt>
                <c:pt idx="18">
                  <c:v>8.0000000000000227E-3</c:v>
                </c:pt>
                <c:pt idx="19">
                  <c:v>1.033333333333342E-2</c:v>
                </c:pt>
                <c:pt idx="20">
                  <c:v>4.3333333333333435E-3</c:v>
                </c:pt>
                <c:pt idx="21">
                  <c:v>4.3333333333333947E-3</c:v>
                </c:pt>
                <c:pt idx="22">
                  <c:v>6.6666666666666584E-3</c:v>
                </c:pt>
                <c:pt idx="23">
                  <c:v>1.5333333333333313E-2</c:v>
                </c:pt>
                <c:pt idx="24">
                  <c:v>7.6666666666665995E-3</c:v>
                </c:pt>
                <c:pt idx="25">
                  <c:v>5.3333333333334025E-3</c:v>
                </c:pt>
                <c:pt idx="26">
                  <c:v>4.3333333333333947E-3</c:v>
                </c:pt>
                <c:pt idx="27">
                  <c:v>1.566666666666662E-2</c:v>
                </c:pt>
              </c:numCache>
            </c:numRef>
          </c:val>
        </c:ser>
        <c:ser>
          <c:idx val="2"/>
          <c:order val="2"/>
          <c:tx>
            <c:strRef>
              <c:f>Sayfa1!$A$5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B$5,Sayfa1!$B$11,Sayfa1!$B$17,Sayfa1!$B$23,Sayfa1!$B$29,Sayfa1!$B$35,Sayfa1!$B$41,Sayfa1!$B$47,Sayfa1!$B$53,Sayfa1!$B$59,Sayfa1!$B$65,Sayfa1!$B$71,Sayfa1!$B$77,Sayfa1!$B$83,Sayfa1!$B$89,Sayfa1!$B$95,Sayfa1!$B$102,Sayfa1!$B$109,Sayfa1!$B$115,Sayfa1!$B$121,Sayfa1!$B$127,Sayfa1!$B$133,Sayfa1!$B$139,Sayfa1!$B$145,Sayfa1!$B$151,Sayfa1!$B$157,Sayfa1!$B$163,Sayfa1!$H$163)</c:f>
              <c:numCache>
                <c:formatCode>General</c:formatCode>
                <c:ptCount val="28"/>
                <c:pt idx="0">
                  <c:v>7.6666666666667105E-3</c:v>
                </c:pt>
                <c:pt idx="1">
                  <c:v>0.34600000000000031</c:v>
                </c:pt>
                <c:pt idx="2">
                  <c:v>1.233333333333342E-2</c:v>
                </c:pt>
                <c:pt idx="3">
                  <c:v>6.6666666666666584E-3</c:v>
                </c:pt>
                <c:pt idx="4">
                  <c:v>5.6666666666666532E-3</c:v>
                </c:pt>
                <c:pt idx="5">
                  <c:v>1.2000000000000021E-2</c:v>
                </c:pt>
                <c:pt idx="6">
                  <c:v>3.6666666666667082E-3</c:v>
                </c:pt>
                <c:pt idx="7">
                  <c:v>5.3333333333334025E-3</c:v>
                </c:pt>
                <c:pt idx="8">
                  <c:v>1.0666666666666661E-2</c:v>
                </c:pt>
                <c:pt idx="9">
                  <c:v>7.3333333333332933E-3</c:v>
                </c:pt>
                <c:pt idx="10">
                  <c:v>6.3333333333333514E-3</c:v>
                </c:pt>
                <c:pt idx="11">
                  <c:v>4.3333333333333435E-3</c:v>
                </c:pt>
                <c:pt idx="12">
                  <c:v>2.0000000000000052E-3</c:v>
                </c:pt>
                <c:pt idx="13">
                  <c:v>8.3333333333334147E-3</c:v>
                </c:pt>
                <c:pt idx="14">
                  <c:v>8.6666666666667339E-3</c:v>
                </c:pt>
                <c:pt idx="15">
                  <c:v>6.3333333333333514E-3</c:v>
                </c:pt>
                <c:pt idx="16">
                  <c:v>6.3333333333333514E-3</c:v>
                </c:pt>
                <c:pt idx="17">
                  <c:v>7.0000000000000834E-3</c:v>
                </c:pt>
                <c:pt idx="18">
                  <c:v>5.3333333333333488E-3</c:v>
                </c:pt>
                <c:pt idx="19">
                  <c:v>1.2666666666666661E-2</c:v>
                </c:pt>
                <c:pt idx="20">
                  <c:v>1.0666666666666607E-2</c:v>
                </c:pt>
                <c:pt idx="21">
                  <c:v>6.3333333333333514E-3</c:v>
                </c:pt>
                <c:pt idx="22">
                  <c:v>5.6666666666667087E-3</c:v>
                </c:pt>
                <c:pt idx="23">
                  <c:v>2.0000000000000032E-2</c:v>
                </c:pt>
                <c:pt idx="24">
                  <c:v>6.6666666666666584E-3</c:v>
                </c:pt>
                <c:pt idx="25">
                  <c:v>8.0000000000000227E-3</c:v>
                </c:pt>
                <c:pt idx="26">
                  <c:v>7.6666666666667105E-3</c:v>
                </c:pt>
                <c:pt idx="27">
                  <c:v>0.26566666666666688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B$6,Sayfa1!$B$12,Sayfa1!$B$18,Sayfa1!$B$24,Sayfa1!$B$30,Sayfa1!$B$36,Sayfa1!$B$42,Sayfa1!$B$48,Sayfa1!$B$54,Sayfa1!$B$60,Sayfa1!$B$66,Sayfa1!$B$72,Sayfa1!$B$78,Sayfa1!$B$84,Sayfa1!$B$90,Sayfa1!$B$96,Sayfa1!$B$103,Sayfa1!$B$110,Sayfa1!$B$116,Sayfa1!$B$122,Sayfa1!$B$128,Sayfa1!$B$134,Sayfa1!$B$140,Sayfa1!$B$146,Sayfa1!$B$152,Sayfa1!$B$158,Sayfa1!$B$164,Sayfa1!$H$164)</c:f>
              <c:numCache>
                <c:formatCode>General</c:formatCode>
                <c:ptCount val="28"/>
                <c:pt idx="0">
                  <c:v>1.3999999999999957E-2</c:v>
                </c:pt>
                <c:pt idx="1">
                  <c:v>0.36366666666666864</c:v>
                </c:pt>
                <c:pt idx="2">
                  <c:v>7.3333333333334095E-3</c:v>
                </c:pt>
                <c:pt idx="3">
                  <c:v>1.5333333333333365E-2</c:v>
                </c:pt>
                <c:pt idx="4">
                  <c:v>1.3333333333333365E-2</c:v>
                </c:pt>
                <c:pt idx="5">
                  <c:v>1.1333333333333365E-2</c:v>
                </c:pt>
                <c:pt idx="6">
                  <c:v>6.0000000000000114E-3</c:v>
                </c:pt>
                <c:pt idx="7">
                  <c:v>4.6666666666667078E-3</c:v>
                </c:pt>
                <c:pt idx="8">
                  <c:v>7.3333333333334095E-3</c:v>
                </c:pt>
                <c:pt idx="9">
                  <c:v>6.0000000000000114E-3</c:v>
                </c:pt>
                <c:pt idx="10">
                  <c:v>9.666666666666681E-3</c:v>
                </c:pt>
                <c:pt idx="11">
                  <c:v>4.3333333333333435E-3</c:v>
                </c:pt>
                <c:pt idx="12">
                  <c:v>6.6666666666666584E-3</c:v>
                </c:pt>
                <c:pt idx="13">
                  <c:v>8.0000000000000227E-3</c:v>
                </c:pt>
                <c:pt idx="14">
                  <c:v>1.2999999999999956E-2</c:v>
                </c:pt>
                <c:pt idx="15">
                  <c:v>6.0000000000000114E-3</c:v>
                </c:pt>
                <c:pt idx="16">
                  <c:v>8.6666666666667339E-3</c:v>
                </c:pt>
                <c:pt idx="17">
                  <c:v>9.3333333333333705E-3</c:v>
                </c:pt>
                <c:pt idx="18">
                  <c:v>8.3333333333333228E-3</c:v>
                </c:pt>
                <c:pt idx="19">
                  <c:v>5.6666666666666532E-3</c:v>
                </c:pt>
                <c:pt idx="20">
                  <c:v>8.3333333333333228E-3</c:v>
                </c:pt>
                <c:pt idx="21">
                  <c:v>6.3333333333333514E-3</c:v>
                </c:pt>
                <c:pt idx="22">
                  <c:v>5.3333333333334025E-3</c:v>
                </c:pt>
                <c:pt idx="23">
                  <c:v>3.7000000000000213E-2</c:v>
                </c:pt>
                <c:pt idx="24">
                  <c:v>1.0666666666666661E-2</c:v>
                </c:pt>
                <c:pt idx="25">
                  <c:v>6.3333333333334503E-3</c:v>
                </c:pt>
                <c:pt idx="26">
                  <c:v>3.6666666666667082E-3</c:v>
                </c:pt>
                <c:pt idx="27">
                  <c:v>0.39266666666666916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144080"/>
        <c:axId val="227148784"/>
        <c:axId val="0"/>
      </c:bar3DChart>
      <c:catAx>
        <c:axId val="22714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7148784"/>
        <c:crosses val="autoZero"/>
        <c:auto val="1"/>
        <c:lblAlgn val="ctr"/>
        <c:lblOffset val="100"/>
        <c:noMultiLvlLbl val="0"/>
      </c:catAx>
      <c:valAx>
        <c:axId val="227148784"/>
        <c:scaling>
          <c:orientation val="minMax"/>
          <c:max val="0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144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D$3,Sayfa1!$D$9,Sayfa1!$D$15,Sayfa1!$D$21,Sayfa1!$D$27,Sayfa1!$D$33,Sayfa1!$D$39,Sayfa1!$D$45,Sayfa1!$D$51,Sayfa1!$D$57,Sayfa1!$D$63,Sayfa1!$D$69,Sayfa1!$D$75,Sayfa1!$D$81,Sayfa1!$D$87,Sayfa1!$D$93,Sayfa1!$D$100,Sayfa1!$D$107,Sayfa1!$D$113,Sayfa1!$D$119,Sayfa1!$D$125,Sayfa1!$D$131,Sayfa1!$D$137,Sayfa1!$D$143,Sayfa1!$D$149,Sayfa1!$D$155,Sayfa1!$D$161,Sayfa1!$H$161)</c:f>
              <c:numCache>
                <c:formatCode>General</c:formatCode>
                <c:ptCount val="28"/>
                <c:pt idx="0">
                  <c:v>1.6666666666667195E-3</c:v>
                </c:pt>
                <c:pt idx="1">
                  <c:v>0</c:v>
                </c:pt>
                <c:pt idx="2">
                  <c:v>5.6666666666666532E-3</c:v>
                </c:pt>
                <c:pt idx="3">
                  <c:v>6.6666666666664886E-4</c:v>
                </c:pt>
                <c:pt idx="4">
                  <c:v>5.3333333333334025E-3</c:v>
                </c:pt>
                <c:pt idx="5">
                  <c:v>-4.0000000000000114E-3</c:v>
                </c:pt>
                <c:pt idx="6">
                  <c:v>2.6666666666666592E-3</c:v>
                </c:pt>
                <c:pt idx="7">
                  <c:v>6.6666666666670437E-4</c:v>
                </c:pt>
                <c:pt idx="8">
                  <c:v>7.3333333333334095E-3</c:v>
                </c:pt>
                <c:pt idx="9">
                  <c:v>1.3333333333333365E-2</c:v>
                </c:pt>
                <c:pt idx="10">
                  <c:v>2.6666666666666592E-3</c:v>
                </c:pt>
                <c:pt idx="11">
                  <c:v>3.6666666666666102E-3</c:v>
                </c:pt>
                <c:pt idx="12">
                  <c:v>-4.0000000000000114E-3</c:v>
                </c:pt>
                <c:pt idx="13">
                  <c:v>-3.3333333333329863E-4</c:v>
                </c:pt>
                <c:pt idx="14">
                  <c:v>3.6666666666666662E-3</c:v>
                </c:pt>
                <c:pt idx="15">
                  <c:v>3.3333333333333552E-3</c:v>
                </c:pt>
                <c:pt idx="16">
                  <c:v>6.6666666666670437E-4</c:v>
                </c:pt>
                <c:pt idx="17">
                  <c:v>3.6666666666666662E-3</c:v>
                </c:pt>
                <c:pt idx="18">
                  <c:v>1.3666666666666641E-2</c:v>
                </c:pt>
                <c:pt idx="19">
                  <c:v>3.6666666666666662E-3</c:v>
                </c:pt>
                <c:pt idx="20">
                  <c:v>6.3333333333333514E-3</c:v>
                </c:pt>
                <c:pt idx="21">
                  <c:v>3.6666666666667082E-3</c:v>
                </c:pt>
                <c:pt idx="22">
                  <c:v>3.3333333333340792E-4</c:v>
                </c:pt>
                <c:pt idx="23">
                  <c:v>7.3333333333334095E-3</c:v>
                </c:pt>
                <c:pt idx="24">
                  <c:v>-3.3333333333329863E-4</c:v>
                </c:pt>
                <c:pt idx="25">
                  <c:v>0</c:v>
                </c:pt>
                <c:pt idx="26">
                  <c:v>-1.0000000000000041E-3</c:v>
                </c:pt>
                <c:pt idx="27">
                  <c:v>9.3333333333333046E-3</c:v>
                </c:pt>
              </c:numCache>
            </c:numRef>
          </c:val>
        </c:ser>
        <c:ser>
          <c:idx val="1"/>
          <c:order val="1"/>
          <c:tx>
            <c:strRef>
              <c:f>Sayfa1!$A$4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D$4,Sayfa1!$D$10,Sayfa1!$D$16,Sayfa1!$D$22,Sayfa1!$D$28,Sayfa1!$D$34,Sayfa1!$D$40,Sayfa1!$D$46,Sayfa1!$D$52,Sayfa1!$D$58,Sayfa1!$D$64,Sayfa1!$D$70,Sayfa1!$D$76,Sayfa1!$D$82,Sayfa1!$D$88,Sayfa1!$D$94,Sayfa1!$D$101,Sayfa1!$D$108,Sayfa1!$D$114,Sayfa1!$D$120,Sayfa1!$D$126,Sayfa1!$D$132,Sayfa1!$D$138,Sayfa1!$D$144,Sayfa1!$D$150,Sayfa1!$D$156,Sayfa1!$D$162,Sayfa1!$H$162)</c:f>
              <c:numCache>
                <c:formatCode>General</c:formatCode>
                <c:ptCount val="28"/>
                <c:pt idx="0">
                  <c:v>0.13833333333333406</c:v>
                </c:pt>
                <c:pt idx="1">
                  <c:v>0.19566666666666668</c:v>
                </c:pt>
                <c:pt idx="2">
                  <c:v>0.15900000000000075</c:v>
                </c:pt>
                <c:pt idx="3">
                  <c:v>2.899999999999997E-2</c:v>
                </c:pt>
                <c:pt idx="4">
                  <c:v>2.5666666666666751E-2</c:v>
                </c:pt>
                <c:pt idx="5">
                  <c:v>0.21800000000000044</c:v>
                </c:pt>
                <c:pt idx="6">
                  <c:v>0.13533333333333344</c:v>
                </c:pt>
                <c:pt idx="7">
                  <c:v>0.24133333333333426</c:v>
                </c:pt>
                <c:pt idx="8">
                  <c:v>0.27366666666666789</c:v>
                </c:pt>
                <c:pt idx="9">
                  <c:v>0.12533333333333341</c:v>
                </c:pt>
                <c:pt idx="10">
                  <c:v>0.13366666666666666</c:v>
                </c:pt>
                <c:pt idx="11">
                  <c:v>0.25100000000000006</c:v>
                </c:pt>
                <c:pt idx="12">
                  <c:v>0.20933333333333426</c:v>
                </c:pt>
                <c:pt idx="13">
                  <c:v>0.19533333333333341</c:v>
                </c:pt>
                <c:pt idx="14">
                  <c:v>0.33366666666666928</c:v>
                </c:pt>
                <c:pt idx="15">
                  <c:v>0.17300000000000001</c:v>
                </c:pt>
                <c:pt idx="16">
                  <c:v>0.38966666666666894</c:v>
                </c:pt>
                <c:pt idx="17">
                  <c:v>0.193</c:v>
                </c:pt>
                <c:pt idx="18">
                  <c:v>0.14933333333333426</c:v>
                </c:pt>
                <c:pt idx="19">
                  <c:v>0.37566666666666892</c:v>
                </c:pt>
                <c:pt idx="20">
                  <c:v>0.24866666666666659</c:v>
                </c:pt>
                <c:pt idx="21">
                  <c:v>0.3123333333333333</c:v>
                </c:pt>
                <c:pt idx="22">
                  <c:v>0.28833333333333339</c:v>
                </c:pt>
                <c:pt idx="23">
                  <c:v>0.23333333333333414</c:v>
                </c:pt>
                <c:pt idx="24">
                  <c:v>0.29433333333333334</c:v>
                </c:pt>
                <c:pt idx="25">
                  <c:v>0.35533333333333322</c:v>
                </c:pt>
                <c:pt idx="26">
                  <c:v>0.20833333333333404</c:v>
                </c:pt>
                <c:pt idx="27">
                  <c:v>1.566666666666662E-2</c:v>
                </c:pt>
              </c:numCache>
            </c:numRef>
          </c:val>
        </c:ser>
        <c:ser>
          <c:idx val="2"/>
          <c:order val="2"/>
          <c:tx>
            <c:strRef>
              <c:f>Sayfa1!$A$5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D$5,Sayfa1!$D$11,Sayfa1!$D$17,Sayfa1!$D$23,Sayfa1!$D$29,Sayfa1!$D$35,Sayfa1!$D$41,Sayfa1!$D$47,Sayfa1!$D$53,Sayfa1!$D$59,Sayfa1!$D$65,Sayfa1!$D$71,Sayfa1!$D$77,Sayfa1!$D$83,Sayfa1!$D$89,Sayfa1!$D$95,Sayfa1!$D$102,Sayfa1!$D$109,Sayfa1!$D$115,Sayfa1!$D$121,Sayfa1!$D$127,Sayfa1!$D$133,Sayfa1!$D$139,Sayfa1!$D$145,Sayfa1!$D$151,Sayfa1!$D$157,Sayfa1!$D$163,Sayfa1!$H$157)</c:f>
              <c:numCache>
                <c:formatCode>General</c:formatCode>
                <c:ptCount val="28"/>
                <c:pt idx="0">
                  <c:v>0.80599999999999983</c:v>
                </c:pt>
                <c:pt idx="1">
                  <c:v>1.0756666666666668</c:v>
                </c:pt>
                <c:pt idx="2">
                  <c:v>1.232999999999993</c:v>
                </c:pt>
                <c:pt idx="3">
                  <c:v>1.1910000000000001</c:v>
                </c:pt>
                <c:pt idx="4">
                  <c:v>1.1940000000000053</c:v>
                </c:pt>
                <c:pt idx="5">
                  <c:v>0.33733333333333332</c:v>
                </c:pt>
                <c:pt idx="6">
                  <c:v>1.1123333333333341</c:v>
                </c:pt>
                <c:pt idx="7">
                  <c:v>1.1723333333333341</c:v>
                </c:pt>
                <c:pt idx="8">
                  <c:v>0.68400000000000061</c:v>
                </c:pt>
                <c:pt idx="9">
                  <c:v>1.2463333333333335</c:v>
                </c:pt>
                <c:pt idx="10">
                  <c:v>1.1739999999999946</c:v>
                </c:pt>
                <c:pt idx="11">
                  <c:v>1.2009999999999936</c:v>
                </c:pt>
                <c:pt idx="12">
                  <c:v>1.3173333333333335</c:v>
                </c:pt>
                <c:pt idx="13">
                  <c:v>0.35566666666666841</c:v>
                </c:pt>
                <c:pt idx="14">
                  <c:v>0.75766666666666671</c:v>
                </c:pt>
                <c:pt idx="15">
                  <c:v>0.62033333333333363</c:v>
                </c:pt>
                <c:pt idx="16">
                  <c:v>1.2623333333333333</c:v>
                </c:pt>
                <c:pt idx="17">
                  <c:v>0.93766666666666654</c:v>
                </c:pt>
                <c:pt idx="18">
                  <c:v>0.78599999999999981</c:v>
                </c:pt>
                <c:pt idx="19">
                  <c:v>1.2433333333333332</c:v>
                </c:pt>
                <c:pt idx="20">
                  <c:v>1.2343333333333335</c:v>
                </c:pt>
                <c:pt idx="21">
                  <c:v>1.2546666666666668</c:v>
                </c:pt>
                <c:pt idx="22">
                  <c:v>1.2733333333333334</c:v>
                </c:pt>
                <c:pt idx="23">
                  <c:v>1.2536666666666658</c:v>
                </c:pt>
                <c:pt idx="24">
                  <c:v>1.2249999999999934</c:v>
                </c:pt>
                <c:pt idx="25">
                  <c:v>1.2469999999999943</c:v>
                </c:pt>
                <c:pt idx="26">
                  <c:v>0.74300000000000277</c:v>
                </c:pt>
                <c:pt idx="27">
                  <c:v>0.26566666666666688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D$6,Sayfa1!$D$12,Sayfa1!$D$18,Sayfa1!$D$24,Sayfa1!$D$30,Sayfa1!$D$36,Sayfa1!$D$42,Sayfa1!$D$48,Sayfa1!$D$54,Sayfa1!$D$60,Sayfa1!$D$66,Sayfa1!$D$72,Sayfa1!$D$78,Sayfa1!$D$84,Sayfa1!$D$90,Sayfa1!$D$96,Sayfa1!$D$103,Sayfa1!$D$110,Sayfa1!$D$116,Sayfa1!$D$122,Sayfa1!$D$128,Sayfa1!$D$134,Sayfa1!$D$140,Sayfa1!$D$146,Sayfa1!$D$152,Sayfa1!$D$158,Sayfa1!$D$164,Sayfa1!$H$164)</c:f>
              <c:numCache>
                <c:formatCode>General</c:formatCode>
                <c:ptCount val="28"/>
                <c:pt idx="0">
                  <c:v>1.1923333333333341</c:v>
                </c:pt>
                <c:pt idx="1">
                  <c:v>1.3873333333333333</c:v>
                </c:pt>
                <c:pt idx="2">
                  <c:v>1.4726666666666666</c:v>
                </c:pt>
                <c:pt idx="3">
                  <c:v>1.4619999999999895</c:v>
                </c:pt>
                <c:pt idx="4">
                  <c:v>1.4566666666666666</c:v>
                </c:pt>
                <c:pt idx="5">
                  <c:v>1.1646666666666667</c:v>
                </c:pt>
                <c:pt idx="6">
                  <c:v>1.3626666666666669</c:v>
                </c:pt>
                <c:pt idx="7">
                  <c:v>1.3206666666666667</c:v>
                </c:pt>
                <c:pt idx="8">
                  <c:v>1.1106666666666667</c:v>
                </c:pt>
                <c:pt idx="9">
                  <c:v>1.3783333333333341</c:v>
                </c:pt>
                <c:pt idx="10">
                  <c:v>1.3270000000000002</c:v>
                </c:pt>
                <c:pt idx="11">
                  <c:v>1.3689999999999998</c:v>
                </c:pt>
                <c:pt idx="12">
                  <c:v>1.4623333333333335</c:v>
                </c:pt>
                <c:pt idx="13">
                  <c:v>0.74633333333333363</c:v>
                </c:pt>
                <c:pt idx="14">
                  <c:v>1.1226666666666665</c:v>
                </c:pt>
                <c:pt idx="15">
                  <c:v>1.1786666666666681</c:v>
                </c:pt>
                <c:pt idx="16">
                  <c:v>1.4656666666666658</c:v>
                </c:pt>
                <c:pt idx="17">
                  <c:v>1.2533333333333334</c:v>
                </c:pt>
                <c:pt idx="18">
                  <c:v>1.2800000000000002</c:v>
                </c:pt>
                <c:pt idx="19">
                  <c:v>1.5426666666666664</c:v>
                </c:pt>
                <c:pt idx="20">
                  <c:v>1.5023333333333335</c:v>
                </c:pt>
                <c:pt idx="21">
                  <c:v>1.3840000000000001</c:v>
                </c:pt>
                <c:pt idx="22">
                  <c:v>1.4156666666666613</c:v>
                </c:pt>
                <c:pt idx="23">
                  <c:v>1.3726666666666667</c:v>
                </c:pt>
                <c:pt idx="24">
                  <c:v>1.4123333333333334</c:v>
                </c:pt>
                <c:pt idx="25">
                  <c:v>1.3673333333333335</c:v>
                </c:pt>
                <c:pt idx="26">
                  <c:v>1.1003333333333341</c:v>
                </c:pt>
                <c:pt idx="27">
                  <c:v>0.39266666666666916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144472"/>
        <c:axId val="227149568"/>
        <c:axId val="0"/>
      </c:bar3DChart>
      <c:catAx>
        <c:axId val="227144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7149568"/>
        <c:crosses val="autoZero"/>
        <c:auto val="1"/>
        <c:lblAlgn val="ctr"/>
        <c:lblOffset val="100"/>
        <c:noMultiLvlLbl val="0"/>
      </c:catAx>
      <c:valAx>
        <c:axId val="227149568"/>
        <c:scaling>
          <c:orientation val="minMax"/>
          <c:max val="0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144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F$3,Sayfa1!$F$9,Sayfa1!$F$15,Sayfa1!$F$21,Sayfa1!$F$27,Sayfa1!$F$33,Sayfa1!$F$39,Sayfa1!$F$45,Sayfa1!$F$51,Sayfa1!$F$57,Sayfa1!$F$63,Sayfa1!$F$69,Sayfa1!$F$75,Sayfa1!$F$81,Sayfa1!$F$87,Sayfa1!$F$93,Sayfa1!$F$100,Sayfa1!$F$107,Sayfa1!$F$113,Sayfa1!$F$119,Sayfa1!$F$125,Sayfa1!$F$131,Sayfa1!$F$137,Sayfa1!$F$143,Sayfa1!$F$149,Sayfa1!$F$155,Sayfa1!$F$161,Sayfa1!$H$161)</c:f>
              <c:numCache>
                <c:formatCode>General</c:formatCode>
                <c:ptCount val="28"/>
                <c:pt idx="0">
                  <c:v>-1.6666666666667195E-3</c:v>
                </c:pt>
                <c:pt idx="1">
                  <c:v>-3.999999999999948E-3</c:v>
                </c:pt>
                <c:pt idx="2">
                  <c:v>7.0000000000000114E-3</c:v>
                </c:pt>
                <c:pt idx="3">
                  <c:v>7.0000000000000834E-3</c:v>
                </c:pt>
                <c:pt idx="4">
                  <c:v>5.3333333333334025E-3</c:v>
                </c:pt>
                <c:pt idx="5">
                  <c:v>-9.9999999999995275E-4</c:v>
                </c:pt>
                <c:pt idx="6">
                  <c:v>-4.0000000000000114E-3</c:v>
                </c:pt>
                <c:pt idx="7">
                  <c:v>2.0000000000000052E-3</c:v>
                </c:pt>
                <c:pt idx="8">
                  <c:v>1.2000000000000021E-2</c:v>
                </c:pt>
                <c:pt idx="9">
                  <c:v>6.3333333333333514E-3</c:v>
                </c:pt>
                <c:pt idx="10">
                  <c:v>-3.0000000000000612E-3</c:v>
                </c:pt>
                <c:pt idx="11">
                  <c:v>8.0000000000000227E-3</c:v>
                </c:pt>
                <c:pt idx="12">
                  <c:v>1.0000000000000041E-3</c:v>
                </c:pt>
                <c:pt idx="13">
                  <c:v>5.3333333333334025E-3</c:v>
                </c:pt>
                <c:pt idx="14">
                  <c:v>8.6666666666667339E-3</c:v>
                </c:pt>
                <c:pt idx="15">
                  <c:v>8.6666666666667339E-3</c:v>
                </c:pt>
                <c:pt idx="16">
                  <c:v>6.0000000000000114E-3</c:v>
                </c:pt>
                <c:pt idx="17">
                  <c:v>-3.6666666666667082E-3</c:v>
                </c:pt>
                <c:pt idx="18">
                  <c:v>-5.6666666666666532E-3</c:v>
                </c:pt>
                <c:pt idx="19">
                  <c:v>1.0000000000000041E-3</c:v>
                </c:pt>
                <c:pt idx="20">
                  <c:v>-1.2000000000000021E-2</c:v>
                </c:pt>
                <c:pt idx="21">
                  <c:v>1.0000000000000041E-3</c:v>
                </c:pt>
                <c:pt idx="22">
                  <c:v>2.6666666666667082E-3</c:v>
                </c:pt>
                <c:pt idx="23">
                  <c:v>3.6666666666667082E-3</c:v>
                </c:pt>
                <c:pt idx="24">
                  <c:v>4.3333333333333435E-3</c:v>
                </c:pt>
                <c:pt idx="25">
                  <c:v>-6.6666666666670437E-4</c:v>
                </c:pt>
                <c:pt idx="26">
                  <c:v>6.3333333333333514E-3</c:v>
                </c:pt>
                <c:pt idx="27">
                  <c:v>9.3333333333333046E-3</c:v>
                </c:pt>
              </c:numCache>
            </c:numRef>
          </c:val>
        </c:ser>
        <c:ser>
          <c:idx val="1"/>
          <c:order val="1"/>
          <c:tx>
            <c:strRef>
              <c:f>Sayfa1!$A$28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F$4,Sayfa1!$F$10,Sayfa1!$F$16,Sayfa1!$F$22,Sayfa1!$F$28,Sayfa1!$F$34,Sayfa1!$F$40,Sayfa1!$F$46,Sayfa1!$F$52,Sayfa1!$F$58,Sayfa1!$F$64,Sayfa1!$F$70,Sayfa1!$F$76,Sayfa1!$F$82,Sayfa1!$F$88,Sayfa1!$F$94,Sayfa1!$F$101,Sayfa1!$F$108,Sayfa1!$F$114,Sayfa1!$F$120,Sayfa1!$F$126,Sayfa1!$F$132,Sayfa1!$F$138,Sayfa1!$F$144,Sayfa1!$F$150,Sayfa1!$F$156,Sayfa1!$F$162,Sayfa1!$H$162)</c:f>
              <c:numCache>
                <c:formatCode>General</c:formatCode>
                <c:ptCount val="28"/>
                <c:pt idx="0">
                  <c:v>0.21900000000000044</c:v>
                </c:pt>
                <c:pt idx="1">
                  <c:v>0.18966666666666671</c:v>
                </c:pt>
                <c:pt idx="2">
                  <c:v>0.24333333333333437</c:v>
                </c:pt>
                <c:pt idx="3">
                  <c:v>6.1000000000000013E-2</c:v>
                </c:pt>
                <c:pt idx="4">
                  <c:v>5.3999999999999992E-2</c:v>
                </c:pt>
                <c:pt idx="5">
                  <c:v>0.24733333333333443</c:v>
                </c:pt>
                <c:pt idx="6">
                  <c:v>0.19400000000000001</c:v>
                </c:pt>
                <c:pt idx="7">
                  <c:v>0.29766666666666841</c:v>
                </c:pt>
                <c:pt idx="8">
                  <c:v>0.28800000000000031</c:v>
                </c:pt>
                <c:pt idx="9">
                  <c:v>0.16833333333333403</c:v>
                </c:pt>
                <c:pt idx="10">
                  <c:v>0.19966666666666669</c:v>
                </c:pt>
                <c:pt idx="11">
                  <c:v>0.27833333333333327</c:v>
                </c:pt>
                <c:pt idx="12">
                  <c:v>0.24200000000000021</c:v>
                </c:pt>
                <c:pt idx="13">
                  <c:v>0.18100000000000024</c:v>
                </c:pt>
                <c:pt idx="14">
                  <c:v>0.3190000000000015</c:v>
                </c:pt>
                <c:pt idx="15">
                  <c:v>0.22733333333333341</c:v>
                </c:pt>
                <c:pt idx="16">
                  <c:v>0.34133333333333343</c:v>
                </c:pt>
                <c:pt idx="17">
                  <c:v>0.21166666666666673</c:v>
                </c:pt>
                <c:pt idx="18">
                  <c:v>0.191</c:v>
                </c:pt>
                <c:pt idx="19">
                  <c:v>0.36966666666666864</c:v>
                </c:pt>
                <c:pt idx="20">
                  <c:v>0.33700000000000185</c:v>
                </c:pt>
                <c:pt idx="21">
                  <c:v>0.35133333333333328</c:v>
                </c:pt>
                <c:pt idx="22">
                  <c:v>0.37866666666666915</c:v>
                </c:pt>
                <c:pt idx="23">
                  <c:v>0.25633333333333325</c:v>
                </c:pt>
                <c:pt idx="24">
                  <c:v>0.28666666666666824</c:v>
                </c:pt>
                <c:pt idx="25">
                  <c:v>0.35033333333333327</c:v>
                </c:pt>
                <c:pt idx="26">
                  <c:v>0.23033333333333394</c:v>
                </c:pt>
                <c:pt idx="27">
                  <c:v>1.566666666666662E-2</c:v>
                </c:pt>
              </c:numCache>
            </c:numRef>
          </c:val>
        </c:ser>
        <c:ser>
          <c:idx val="2"/>
          <c:order val="2"/>
          <c:tx>
            <c:strRef>
              <c:f>Sayfa1!$A$29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F$5,Sayfa1!$F$11,Sayfa1!$F$17,Sayfa1!$F$23,Sayfa1!$F$29,Sayfa1!$F$35,Sayfa1!$F$41,Sayfa1!$F$47,Sayfa1!$F$53,Sayfa1!$F$59,Sayfa1!$F$65,Sayfa1!$F$71,Sayfa1!$F$77,Sayfa1!$F$83,Sayfa1!$F$89,Sayfa1!$F$95,Sayfa1!$F$102,Sayfa1!$F$109,Sayfa1!$F$115,Sayfa1!$F$121,Sayfa1!$F$127,Sayfa1!$F$133,Sayfa1!$F$139,Sayfa1!$F$145,Sayfa1!$F$151,Sayfa1!$F$157,Sayfa1!$F$163,Sayfa1!$H$163)</c:f>
              <c:numCache>
                <c:formatCode>General</c:formatCode>
                <c:ptCount val="28"/>
                <c:pt idx="0">
                  <c:v>1.0156666666666658</c:v>
                </c:pt>
                <c:pt idx="1">
                  <c:v>1.0063333333333335</c:v>
                </c:pt>
                <c:pt idx="2">
                  <c:v>1.2420000000000002</c:v>
                </c:pt>
                <c:pt idx="3">
                  <c:v>1.2096666666666658</c:v>
                </c:pt>
                <c:pt idx="4">
                  <c:v>1.2166666666666666</c:v>
                </c:pt>
                <c:pt idx="5">
                  <c:v>0.31233333333333341</c:v>
                </c:pt>
                <c:pt idx="6">
                  <c:v>1.2253333333333332</c:v>
                </c:pt>
                <c:pt idx="7">
                  <c:v>1.3053333333333332</c:v>
                </c:pt>
                <c:pt idx="8">
                  <c:v>0.69633333333333369</c:v>
                </c:pt>
                <c:pt idx="9">
                  <c:v>1.2389999999999937</c:v>
                </c:pt>
                <c:pt idx="10">
                  <c:v>1.2829999999999941</c:v>
                </c:pt>
                <c:pt idx="11">
                  <c:v>1.1976666666666667</c:v>
                </c:pt>
                <c:pt idx="12">
                  <c:v>1.3133333333333335</c:v>
                </c:pt>
                <c:pt idx="13">
                  <c:v>0.5069999999999999</c:v>
                </c:pt>
                <c:pt idx="14">
                  <c:v>0.80466666666666686</c:v>
                </c:pt>
                <c:pt idx="15">
                  <c:v>0.68</c:v>
                </c:pt>
                <c:pt idx="16">
                  <c:v>1.0543333333333331</c:v>
                </c:pt>
                <c:pt idx="17">
                  <c:v>0.79066666666666652</c:v>
                </c:pt>
                <c:pt idx="18">
                  <c:v>0.90166666666666651</c:v>
                </c:pt>
                <c:pt idx="19">
                  <c:v>1.2936666666666659</c:v>
                </c:pt>
                <c:pt idx="20">
                  <c:v>1.2163333333333333</c:v>
                </c:pt>
                <c:pt idx="21">
                  <c:v>1.1846666666666665</c:v>
                </c:pt>
                <c:pt idx="22">
                  <c:v>1.2716666666666658</c:v>
                </c:pt>
                <c:pt idx="23">
                  <c:v>1.3696666666666668</c:v>
                </c:pt>
                <c:pt idx="24">
                  <c:v>1.1776666666666666</c:v>
                </c:pt>
                <c:pt idx="25">
                  <c:v>1.1153333333333333</c:v>
                </c:pt>
                <c:pt idx="26">
                  <c:v>0.73400000000000065</c:v>
                </c:pt>
                <c:pt idx="27">
                  <c:v>0.26566666666666688</c:v>
                </c:pt>
              </c:numCache>
            </c:numRef>
          </c:val>
        </c:ser>
        <c:ser>
          <c:idx val="3"/>
          <c:order val="3"/>
          <c:tx>
            <c:strRef>
              <c:f>Sayfa1!$A$6</c:f>
              <c:strCache>
                <c:ptCount val="1"/>
                <c:pt idx="0">
                  <c:v>48</c:v>
                </c:pt>
              </c:strCache>
            </c:strRef>
          </c:tx>
          <c:invertIfNegative val="0"/>
          <c:cat>
            <c:strRef>
              <c:f>Sayfa1!$K$22:$K$49</c:f>
              <c:strCache>
                <c:ptCount val="28"/>
                <c:pt idx="0">
                  <c:v> 1.1</c:v>
                </c:pt>
                <c:pt idx="1">
                  <c:v> 6.2</c:v>
                </c:pt>
                <c:pt idx="2">
                  <c:v> 7.2</c:v>
                </c:pt>
                <c:pt idx="3">
                  <c:v> 9.6</c:v>
                </c:pt>
                <c:pt idx="4">
                  <c:v> 12.3</c:v>
                </c:pt>
                <c:pt idx="5">
                  <c:v> 16.1</c:v>
                </c:pt>
                <c:pt idx="6">
                  <c:v> 18.4</c:v>
                </c:pt>
                <c:pt idx="7">
                  <c:v> 19.4</c:v>
                </c:pt>
                <c:pt idx="8">
                  <c:v> 20.1</c:v>
                </c:pt>
                <c:pt idx="9">
                  <c:v> 21.2</c:v>
                </c:pt>
                <c:pt idx="10">
                  <c:v>25a</c:v>
                </c:pt>
                <c:pt idx="11">
                  <c:v> 27.2</c:v>
                </c:pt>
                <c:pt idx="12">
                  <c:v>28d</c:v>
                </c:pt>
                <c:pt idx="13">
                  <c:v>37b</c:v>
                </c:pt>
                <c:pt idx="14">
                  <c:v>39.3</c:v>
                </c:pt>
                <c:pt idx="15">
                  <c:v>41c</c:v>
                </c:pt>
                <c:pt idx="16">
                  <c:v> 23.1</c:v>
                </c:pt>
                <c:pt idx="17">
                  <c:v> 2.3</c:v>
                </c:pt>
                <c:pt idx="18">
                  <c:v> 6.1</c:v>
                </c:pt>
                <c:pt idx="19">
                  <c:v> 7.1</c:v>
                </c:pt>
                <c:pt idx="20">
                  <c:v> 8.1</c:v>
                </c:pt>
                <c:pt idx="21">
                  <c:v> 10.2</c:v>
                </c:pt>
                <c:pt idx="22">
                  <c:v> 11.2</c:v>
                </c:pt>
                <c:pt idx="23">
                  <c:v> 18.3</c:v>
                </c:pt>
                <c:pt idx="24">
                  <c:v>25b</c:v>
                </c:pt>
                <c:pt idx="25">
                  <c:v>27a</c:v>
                </c:pt>
                <c:pt idx="26">
                  <c:v>47c</c:v>
                </c:pt>
                <c:pt idx="27">
                  <c:v>Kontrol</c:v>
                </c:pt>
              </c:strCache>
            </c:strRef>
          </c:cat>
          <c:val>
            <c:numRef>
              <c:f>(Sayfa1!$F$6,Sayfa1!$F$12,Sayfa1!$F$18,Sayfa1!$F$24,Sayfa1!$F$30,Sayfa1!$F$36,Sayfa1!$F$42,Sayfa1!$F$48,Sayfa1!$F$54,Sayfa1!$F$60,Sayfa1!$F$66,Sayfa1!$F$72,Sayfa1!$F$78,Sayfa1!$F$84,Sayfa1!$F$90,Sayfa1!$F$96,Sayfa1!$F$103,Sayfa1!$F$110,Sayfa1!$F$116,Sayfa1!$F$122,Sayfa1!$F$128,Sayfa1!$F$134,Sayfa1!$F$140,Sayfa1!$F$146,Sayfa1!$F$152,Sayfa1!$F$158,Sayfa1!$F$164,Sayfa1!$H$164)</c:f>
              <c:numCache>
                <c:formatCode>General</c:formatCode>
                <c:ptCount val="28"/>
                <c:pt idx="0">
                  <c:v>1.3976666666666668</c:v>
                </c:pt>
                <c:pt idx="1">
                  <c:v>1.2849999999999944</c:v>
                </c:pt>
                <c:pt idx="2">
                  <c:v>1.56</c:v>
                </c:pt>
                <c:pt idx="3">
                  <c:v>1.518</c:v>
                </c:pt>
                <c:pt idx="4">
                  <c:v>1.5666666666666669</c:v>
                </c:pt>
                <c:pt idx="5">
                  <c:v>1.070333333333334</c:v>
                </c:pt>
                <c:pt idx="6">
                  <c:v>1.4516666666666658</c:v>
                </c:pt>
                <c:pt idx="7">
                  <c:v>1.4276666666666658</c:v>
                </c:pt>
                <c:pt idx="8">
                  <c:v>1.0586666666666666</c:v>
                </c:pt>
                <c:pt idx="9">
                  <c:v>1.4246666666666659</c:v>
                </c:pt>
                <c:pt idx="10">
                  <c:v>1.4526666666666668</c:v>
                </c:pt>
                <c:pt idx="11">
                  <c:v>1.3946666666666665</c:v>
                </c:pt>
                <c:pt idx="12">
                  <c:v>1.4419999999999893</c:v>
                </c:pt>
                <c:pt idx="13">
                  <c:v>0.74033333333333362</c:v>
                </c:pt>
                <c:pt idx="14">
                  <c:v>1.1429999999999998</c:v>
                </c:pt>
                <c:pt idx="15">
                  <c:v>1.1843333333333341</c:v>
                </c:pt>
                <c:pt idx="16">
                  <c:v>1.4269999999999921</c:v>
                </c:pt>
                <c:pt idx="17">
                  <c:v>1.246</c:v>
                </c:pt>
                <c:pt idx="18">
                  <c:v>1.379</c:v>
                </c:pt>
                <c:pt idx="19">
                  <c:v>1.5610000000000002</c:v>
                </c:pt>
                <c:pt idx="20">
                  <c:v>1.5750000000000002</c:v>
                </c:pt>
                <c:pt idx="21">
                  <c:v>1.45</c:v>
                </c:pt>
                <c:pt idx="22">
                  <c:v>1.5876666666666659</c:v>
                </c:pt>
                <c:pt idx="23">
                  <c:v>1.4753333333333334</c:v>
                </c:pt>
                <c:pt idx="24">
                  <c:v>1.3236666666666659</c:v>
                </c:pt>
                <c:pt idx="25">
                  <c:v>1.2916666666666659</c:v>
                </c:pt>
                <c:pt idx="26">
                  <c:v>1.0093333333333334</c:v>
                </c:pt>
                <c:pt idx="27">
                  <c:v>0.39266666666666916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151136"/>
        <c:axId val="227148000"/>
        <c:axId val="0"/>
      </c:bar3DChart>
      <c:catAx>
        <c:axId val="2271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7148000"/>
        <c:crosses val="autoZero"/>
        <c:auto val="1"/>
        <c:lblAlgn val="ctr"/>
        <c:lblOffset val="100"/>
        <c:noMultiLvlLbl val="0"/>
      </c:catAx>
      <c:valAx>
        <c:axId val="227148000"/>
        <c:scaling>
          <c:orientation val="minMax"/>
          <c:max val="0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crossAx val="227151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25C30-0004-4D65-BD9D-28D9C0B72ED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384FA5B-47E9-4B35-8CCD-6C7827A14302}">
      <dgm:prSet phldrT="[Text]" custT="1"/>
      <dgm:spPr>
        <a:solidFill>
          <a:srgbClr val="FF0066"/>
        </a:solidFill>
      </dgm:spPr>
      <dgm:t>
        <a:bodyPr/>
        <a:lstStyle/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F42F0DBC-F89F-451F-9470-CB65E2D79566}" type="parTrans" cxnId="{057E1A5B-DFEE-4FED-87F0-8BA4D4AF761A}">
      <dgm:prSet/>
      <dgm:spPr/>
      <dgm:t>
        <a:bodyPr/>
        <a:lstStyle/>
        <a:p>
          <a:endParaRPr lang="tr-TR"/>
        </a:p>
      </dgm:t>
    </dgm:pt>
    <dgm:pt modelId="{D3D3FDF3-EAD3-4388-93D2-214C40846EB4}" type="sibTrans" cxnId="{057E1A5B-DFEE-4FED-87F0-8BA4D4AF761A}">
      <dgm:prSet/>
      <dgm:spPr/>
      <dgm:t>
        <a:bodyPr/>
        <a:lstStyle/>
        <a:p>
          <a:endParaRPr lang="tr-TR"/>
        </a:p>
      </dgm:t>
    </dgm:pt>
    <dgm:pt modelId="{394B6635-5463-479A-AD0F-1E04C8E39668}">
      <dgm:prSet phldrT="[Text]"/>
      <dgm:spPr/>
      <dgm:t>
        <a:bodyPr/>
        <a:lstStyle/>
        <a:p>
          <a:r>
            <a:rPr lang="tr-TR" smtClean="0"/>
            <a:t>Supernatant</a:t>
          </a:r>
          <a:endParaRPr lang="tr-TR" dirty="0"/>
        </a:p>
      </dgm:t>
    </dgm:pt>
    <dgm:pt modelId="{B7AD4529-C654-40E0-B03F-D70EED2D9D72}" type="parTrans" cxnId="{2E32A1F2-DA02-4243-9E3C-E83CAABDEA43}">
      <dgm:prSet/>
      <dgm:spPr/>
      <dgm:t>
        <a:bodyPr/>
        <a:lstStyle/>
        <a:p>
          <a:endParaRPr lang="tr-TR"/>
        </a:p>
      </dgm:t>
    </dgm:pt>
    <dgm:pt modelId="{81ED8601-F6CB-4E21-B876-ABC87B7C60D8}" type="sibTrans" cxnId="{2E32A1F2-DA02-4243-9E3C-E83CAABDEA43}">
      <dgm:prSet/>
      <dgm:spPr/>
      <dgm:t>
        <a:bodyPr/>
        <a:lstStyle/>
        <a:p>
          <a:endParaRPr lang="tr-TR"/>
        </a:p>
      </dgm:t>
    </dgm:pt>
    <dgm:pt modelId="{9F73CCA8-E060-43F2-B54B-47AD0129F5BB}">
      <dgm:prSet phldrT="[Text]" custT="1"/>
      <dgm:spPr>
        <a:solidFill>
          <a:srgbClr val="9999FF"/>
        </a:solidFill>
      </dgm:spPr>
      <dgm:t>
        <a:bodyPr/>
        <a:lstStyle/>
        <a:p>
          <a:endParaRPr lang="tr-TR" dirty="0"/>
        </a:p>
      </dgm:t>
    </dgm:pt>
    <dgm:pt modelId="{07D4EBD4-8817-4027-9B04-602B81755891}" type="parTrans" cxnId="{5BA29847-245F-4ABD-BE4F-BD31601AF6E8}">
      <dgm:prSet/>
      <dgm:spPr/>
      <dgm:t>
        <a:bodyPr/>
        <a:lstStyle/>
        <a:p>
          <a:endParaRPr lang="tr-TR"/>
        </a:p>
      </dgm:t>
    </dgm:pt>
    <dgm:pt modelId="{FA874877-B033-4F2D-B159-F74D8DE8754C}" type="sibTrans" cxnId="{5BA29847-245F-4ABD-BE4F-BD31601AF6E8}">
      <dgm:prSet/>
      <dgm:spPr/>
      <dgm:t>
        <a:bodyPr/>
        <a:lstStyle/>
        <a:p>
          <a:endParaRPr lang="tr-TR"/>
        </a:p>
      </dgm:t>
    </dgm:pt>
    <dgm:pt modelId="{2FD7D8A3-84AB-4105-ACDC-D6E8CD8F14F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 err="1" smtClean="0"/>
            <a:t>Neutralized</a:t>
          </a:r>
          <a:r>
            <a:rPr lang="tr-TR" sz="1800" dirty="0" smtClean="0"/>
            <a:t> (</a:t>
          </a:r>
          <a:r>
            <a:rPr lang="tr-TR" sz="1800" dirty="0" err="1" smtClean="0"/>
            <a:t>NaOH</a:t>
          </a:r>
          <a:r>
            <a:rPr lang="tr-TR" sz="1800" dirty="0" smtClean="0"/>
            <a:t>)</a:t>
          </a:r>
          <a:endParaRPr lang="tr-TR" dirty="0" smtClean="0"/>
        </a:p>
        <a:p>
          <a:pPr marL="28575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r-TR" dirty="0"/>
        </a:p>
      </dgm:t>
    </dgm:pt>
    <dgm:pt modelId="{3CC6FFDD-F618-41C0-A150-661931E95987}" type="parTrans" cxnId="{EDE979C0-F86F-4916-B8E8-A22BC5BFD5D7}">
      <dgm:prSet/>
      <dgm:spPr/>
      <dgm:t>
        <a:bodyPr/>
        <a:lstStyle/>
        <a:p>
          <a:endParaRPr lang="tr-TR"/>
        </a:p>
      </dgm:t>
    </dgm:pt>
    <dgm:pt modelId="{A1306E57-62C8-4819-AF08-F701B514C824}" type="sibTrans" cxnId="{EDE979C0-F86F-4916-B8E8-A22BC5BFD5D7}">
      <dgm:prSet/>
      <dgm:spPr/>
      <dgm:t>
        <a:bodyPr/>
        <a:lstStyle/>
        <a:p>
          <a:endParaRPr lang="tr-TR"/>
        </a:p>
      </dgm:t>
    </dgm:pt>
    <dgm:pt modelId="{4EC955C1-DDC1-4900-B0B8-E20643EA648C}">
      <dgm:prSet phldrT="[Text]" custT="1"/>
      <dgm:spPr>
        <a:solidFill>
          <a:srgbClr val="00DE64"/>
        </a:solidFill>
      </dgm:spPr>
      <dgm:t>
        <a:bodyPr/>
        <a:lstStyle/>
        <a:p>
          <a:r>
            <a:rPr lang="tr-TR" sz="1800" dirty="0" smtClean="0"/>
            <a:t> </a:t>
          </a:r>
          <a:endParaRPr lang="tr-TR" dirty="0"/>
        </a:p>
      </dgm:t>
    </dgm:pt>
    <dgm:pt modelId="{7F07DC40-DC22-414C-80D4-C8D2C72FCA1C}" type="parTrans" cxnId="{39F86792-93E9-4F86-873F-9A5C342F5B9A}">
      <dgm:prSet/>
      <dgm:spPr/>
      <dgm:t>
        <a:bodyPr/>
        <a:lstStyle/>
        <a:p>
          <a:endParaRPr lang="tr-TR"/>
        </a:p>
      </dgm:t>
    </dgm:pt>
    <dgm:pt modelId="{93A8A9D7-F27E-48C6-8A48-E13E5503FB62}" type="sibTrans" cxnId="{39F86792-93E9-4F86-873F-9A5C342F5B9A}">
      <dgm:prSet/>
      <dgm:spPr/>
      <dgm:t>
        <a:bodyPr/>
        <a:lstStyle/>
        <a:p>
          <a:endParaRPr lang="tr-TR"/>
        </a:p>
      </dgm:t>
    </dgm:pt>
    <dgm:pt modelId="{360263EF-97E1-4FB1-A48A-4763771973B6}">
      <dgm:prSet phldrT="[Text]"/>
      <dgm:spPr/>
      <dgm:t>
        <a:bodyPr/>
        <a:lstStyle/>
        <a:p>
          <a:r>
            <a:rPr lang="tr-TR" dirty="0" err="1" smtClean="0"/>
            <a:t>Neutralized</a:t>
          </a:r>
          <a:r>
            <a:rPr lang="tr-TR" dirty="0" smtClean="0"/>
            <a:t> (</a:t>
          </a:r>
          <a:r>
            <a:rPr lang="tr-TR" dirty="0" err="1" smtClean="0"/>
            <a:t>NaOH</a:t>
          </a:r>
          <a:r>
            <a:rPr lang="tr-TR" dirty="0" smtClean="0"/>
            <a:t>)</a:t>
          </a:r>
          <a:endParaRPr lang="tr-TR" dirty="0"/>
        </a:p>
      </dgm:t>
    </dgm:pt>
    <dgm:pt modelId="{F463EAFC-B0B0-4B8E-AAF6-87E975DE69CD}" type="parTrans" cxnId="{CC0765E5-BFFB-49E5-8F95-25C2C13939E2}">
      <dgm:prSet/>
      <dgm:spPr/>
      <dgm:t>
        <a:bodyPr/>
        <a:lstStyle/>
        <a:p>
          <a:endParaRPr lang="tr-TR"/>
        </a:p>
      </dgm:t>
    </dgm:pt>
    <dgm:pt modelId="{D563FA0C-9293-4C28-B820-12F7CCB67CDC}" type="sibTrans" cxnId="{CC0765E5-BFFB-49E5-8F95-25C2C13939E2}">
      <dgm:prSet/>
      <dgm:spPr/>
      <dgm:t>
        <a:bodyPr/>
        <a:lstStyle/>
        <a:p>
          <a:endParaRPr lang="tr-TR"/>
        </a:p>
      </dgm:t>
    </dgm:pt>
    <dgm:pt modelId="{DE69050F-0275-4022-9ACF-0D9007F284E2}">
      <dgm:prSet phldrT="[Text]"/>
      <dgm:spPr/>
      <dgm:t>
        <a:bodyPr/>
        <a:lstStyle/>
        <a:p>
          <a:r>
            <a:rPr lang="tr-TR" dirty="0" err="1" smtClean="0"/>
            <a:t>Catalase</a:t>
          </a:r>
          <a:r>
            <a:rPr lang="tr-TR" dirty="0" smtClean="0"/>
            <a:t> </a:t>
          </a:r>
          <a:r>
            <a:rPr lang="tr-TR" dirty="0" err="1" smtClean="0"/>
            <a:t>added</a:t>
          </a:r>
          <a:endParaRPr lang="tr-TR" dirty="0"/>
        </a:p>
      </dgm:t>
    </dgm:pt>
    <dgm:pt modelId="{48F005A1-27F8-4549-B22F-5410F57C9DFE}" type="parTrans" cxnId="{9DFA5ABA-F4C3-4D19-AFFA-45C374EFDC8F}">
      <dgm:prSet/>
      <dgm:spPr/>
      <dgm:t>
        <a:bodyPr/>
        <a:lstStyle/>
        <a:p>
          <a:endParaRPr lang="tr-TR"/>
        </a:p>
      </dgm:t>
    </dgm:pt>
    <dgm:pt modelId="{196B6036-E977-4FAA-A816-A8B9A8F1EABA}" type="sibTrans" cxnId="{9DFA5ABA-F4C3-4D19-AFFA-45C374EFDC8F}">
      <dgm:prSet/>
      <dgm:spPr/>
      <dgm:t>
        <a:bodyPr/>
        <a:lstStyle/>
        <a:p>
          <a:endParaRPr lang="tr-TR"/>
        </a:p>
      </dgm:t>
    </dgm:pt>
    <dgm:pt modelId="{7F337398-2556-4228-9DB4-7CB1638E1828}" type="pres">
      <dgm:prSet presAssocID="{22625C30-0004-4D65-BD9D-28D9C0B72E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4587CDF-DB20-4430-9CFF-5E264C7712A7}" type="pres">
      <dgm:prSet presAssocID="{A384FA5B-47E9-4B35-8CCD-6C7827A14302}" presName="composite" presStyleCnt="0"/>
      <dgm:spPr/>
    </dgm:pt>
    <dgm:pt modelId="{94F00488-C43A-4604-8E0F-F0F0DAD62127}" type="pres">
      <dgm:prSet presAssocID="{A384FA5B-47E9-4B35-8CCD-6C7827A143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E1BA63-680A-45ED-B1AB-0967621FA76D}" type="pres">
      <dgm:prSet presAssocID="{A384FA5B-47E9-4B35-8CCD-6C7827A143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B6259D-9D8C-41C3-8B17-2360C6D96781}" type="pres">
      <dgm:prSet presAssocID="{D3D3FDF3-EAD3-4388-93D2-214C40846EB4}" presName="sp" presStyleCnt="0"/>
      <dgm:spPr/>
    </dgm:pt>
    <dgm:pt modelId="{4BEA0EE7-B62A-4F74-81B1-EB4EFE649BFF}" type="pres">
      <dgm:prSet presAssocID="{9F73CCA8-E060-43F2-B54B-47AD0129F5BB}" presName="composite" presStyleCnt="0"/>
      <dgm:spPr/>
    </dgm:pt>
    <dgm:pt modelId="{296C2E04-DF12-4CE3-A017-F0DF84B881BA}" type="pres">
      <dgm:prSet presAssocID="{9F73CCA8-E060-43F2-B54B-47AD0129F5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E1D3E3-5236-46E2-86C6-090214D3F6C0}" type="pres">
      <dgm:prSet presAssocID="{9F73CCA8-E060-43F2-B54B-47AD0129F5B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E7073E-7707-4CE2-9A2A-E2DD3C007B47}" type="pres">
      <dgm:prSet presAssocID="{FA874877-B033-4F2D-B159-F74D8DE8754C}" presName="sp" presStyleCnt="0"/>
      <dgm:spPr/>
    </dgm:pt>
    <dgm:pt modelId="{4C275D66-55DF-4D53-88F9-F4B8585BE30C}" type="pres">
      <dgm:prSet presAssocID="{4EC955C1-DDC1-4900-B0B8-E20643EA648C}" presName="composite" presStyleCnt="0"/>
      <dgm:spPr/>
    </dgm:pt>
    <dgm:pt modelId="{66A5A4D1-CD9F-4126-A48E-9F7081F5E1FC}" type="pres">
      <dgm:prSet presAssocID="{4EC955C1-DDC1-4900-B0B8-E20643EA648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5B3C62-FD62-4F56-B260-ECC99BE57A4C}" type="pres">
      <dgm:prSet presAssocID="{4EC955C1-DDC1-4900-B0B8-E20643EA648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9F86792-93E9-4F86-873F-9A5C342F5B9A}" srcId="{22625C30-0004-4D65-BD9D-28D9C0B72ED4}" destId="{4EC955C1-DDC1-4900-B0B8-E20643EA648C}" srcOrd="2" destOrd="0" parTransId="{7F07DC40-DC22-414C-80D4-C8D2C72FCA1C}" sibTransId="{93A8A9D7-F27E-48C6-8A48-E13E5503FB62}"/>
    <dgm:cxn modelId="{BB830D66-2CD0-41BC-996A-B5568A612D2C}" type="presOf" srcId="{2FD7D8A3-84AB-4105-ACDC-D6E8CD8F14FD}" destId="{40E1D3E3-5236-46E2-86C6-090214D3F6C0}" srcOrd="0" destOrd="0" presId="urn:microsoft.com/office/officeart/2005/8/layout/chevron2"/>
    <dgm:cxn modelId="{B5A3E4E3-6814-46A4-9C6E-42DF4A192A8E}" type="presOf" srcId="{394B6635-5463-479A-AD0F-1E04C8E39668}" destId="{6EE1BA63-680A-45ED-B1AB-0967621FA76D}" srcOrd="0" destOrd="0" presId="urn:microsoft.com/office/officeart/2005/8/layout/chevron2"/>
    <dgm:cxn modelId="{9DFA5ABA-F4C3-4D19-AFFA-45C374EFDC8F}" srcId="{4EC955C1-DDC1-4900-B0B8-E20643EA648C}" destId="{DE69050F-0275-4022-9ACF-0D9007F284E2}" srcOrd="1" destOrd="0" parTransId="{48F005A1-27F8-4549-B22F-5410F57C9DFE}" sibTransId="{196B6036-E977-4FAA-A816-A8B9A8F1EABA}"/>
    <dgm:cxn modelId="{12165973-1B0A-4C31-9A87-75B582F52AE9}" type="presOf" srcId="{DE69050F-0275-4022-9ACF-0D9007F284E2}" destId="{D05B3C62-FD62-4F56-B260-ECC99BE57A4C}" srcOrd="0" destOrd="1" presId="urn:microsoft.com/office/officeart/2005/8/layout/chevron2"/>
    <dgm:cxn modelId="{2E32A1F2-DA02-4243-9E3C-E83CAABDEA43}" srcId="{A384FA5B-47E9-4B35-8CCD-6C7827A14302}" destId="{394B6635-5463-479A-AD0F-1E04C8E39668}" srcOrd="0" destOrd="0" parTransId="{B7AD4529-C654-40E0-B03F-D70EED2D9D72}" sibTransId="{81ED8601-F6CB-4E21-B876-ABC87B7C60D8}"/>
    <dgm:cxn modelId="{CC0765E5-BFFB-49E5-8F95-25C2C13939E2}" srcId="{4EC955C1-DDC1-4900-B0B8-E20643EA648C}" destId="{360263EF-97E1-4FB1-A48A-4763771973B6}" srcOrd="0" destOrd="0" parTransId="{F463EAFC-B0B0-4B8E-AAF6-87E975DE69CD}" sibTransId="{D563FA0C-9293-4C28-B820-12F7CCB67CDC}"/>
    <dgm:cxn modelId="{EDE979C0-F86F-4916-B8E8-A22BC5BFD5D7}" srcId="{9F73CCA8-E060-43F2-B54B-47AD0129F5BB}" destId="{2FD7D8A3-84AB-4105-ACDC-D6E8CD8F14FD}" srcOrd="0" destOrd="0" parTransId="{3CC6FFDD-F618-41C0-A150-661931E95987}" sibTransId="{A1306E57-62C8-4819-AF08-F701B514C824}"/>
    <dgm:cxn modelId="{7B98E172-6BB6-4667-A4C1-2986640CEACC}" type="presOf" srcId="{22625C30-0004-4D65-BD9D-28D9C0B72ED4}" destId="{7F337398-2556-4228-9DB4-7CB1638E1828}" srcOrd="0" destOrd="0" presId="urn:microsoft.com/office/officeart/2005/8/layout/chevron2"/>
    <dgm:cxn modelId="{84C23EA9-7738-4E07-BD5B-D2D8CA6FFA93}" type="presOf" srcId="{4EC955C1-DDC1-4900-B0B8-E20643EA648C}" destId="{66A5A4D1-CD9F-4126-A48E-9F7081F5E1FC}" srcOrd="0" destOrd="0" presId="urn:microsoft.com/office/officeart/2005/8/layout/chevron2"/>
    <dgm:cxn modelId="{FC31919F-65BF-43D1-8477-08C52C5EA85F}" type="presOf" srcId="{360263EF-97E1-4FB1-A48A-4763771973B6}" destId="{D05B3C62-FD62-4F56-B260-ECC99BE57A4C}" srcOrd="0" destOrd="0" presId="urn:microsoft.com/office/officeart/2005/8/layout/chevron2"/>
    <dgm:cxn modelId="{057E1A5B-DFEE-4FED-87F0-8BA4D4AF761A}" srcId="{22625C30-0004-4D65-BD9D-28D9C0B72ED4}" destId="{A384FA5B-47E9-4B35-8CCD-6C7827A14302}" srcOrd="0" destOrd="0" parTransId="{F42F0DBC-F89F-451F-9470-CB65E2D79566}" sibTransId="{D3D3FDF3-EAD3-4388-93D2-214C40846EB4}"/>
    <dgm:cxn modelId="{5BA29847-245F-4ABD-BE4F-BD31601AF6E8}" srcId="{22625C30-0004-4D65-BD9D-28D9C0B72ED4}" destId="{9F73CCA8-E060-43F2-B54B-47AD0129F5BB}" srcOrd="1" destOrd="0" parTransId="{07D4EBD4-8817-4027-9B04-602B81755891}" sibTransId="{FA874877-B033-4F2D-B159-F74D8DE8754C}"/>
    <dgm:cxn modelId="{26164C8E-F470-4E18-8F67-2E37574D973A}" type="presOf" srcId="{A384FA5B-47E9-4B35-8CCD-6C7827A14302}" destId="{94F00488-C43A-4604-8E0F-F0F0DAD62127}" srcOrd="0" destOrd="0" presId="urn:microsoft.com/office/officeart/2005/8/layout/chevron2"/>
    <dgm:cxn modelId="{6B92EB5F-B8BD-4496-A89A-9F4E9783A08A}" type="presOf" srcId="{9F73CCA8-E060-43F2-B54B-47AD0129F5BB}" destId="{296C2E04-DF12-4CE3-A017-F0DF84B881BA}" srcOrd="0" destOrd="0" presId="urn:microsoft.com/office/officeart/2005/8/layout/chevron2"/>
    <dgm:cxn modelId="{9EE8CD14-79F6-4526-B975-FB591743062C}" type="presParOf" srcId="{7F337398-2556-4228-9DB4-7CB1638E1828}" destId="{64587CDF-DB20-4430-9CFF-5E264C7712A7}" srcOrd="0" destOrd="0" presId="urn:microsoft.com/office/officeart/2005/8/layout/chevron2"/>
    <dgm:cxn modelId="{9DEEF892-611A-43B9-90BB-AC96E7B31D5F}" type="presParOf" srcId="{64587CDF-DB20-4430-9CFF-5E264C7712A7}" destId="{94F00488-C43A-4604-8E0F-F0F0DAD62127}" srcOrd="0" destOrd="0" presId="urn:microsoft.com/office/officeart/2005/8/layout/chevron2"/>
    <dgm:cxn modelId="{9B730C3D-2B12-4ACB-888F-11C89575D86B}" type="presParOf" srcId="{64587CDF-DB20-4430-9CFF-5E264C7712A7}" destId="{6EE1BA63-680A-45ED-B1AB-0967621FA76D}" srcOrd="1" destOrd="0" presId="urn:microsoft.com/office/officeart/2005/8/layout/chevron2"/>
    <dgm:cxn modelId="{B7924EC3-AA31-4D6C-8E78-826E05B30114}" type="presParOf" srcId="{7F337398-2556-4228-9DB4-7CB1638E1828}" destId="{4CB6259D-9D8C-41C3-8B17-2360C6D96781}" srcOrd="1" destOrd="0" presId="urn:microsoft.com/office/officeart/2005/8/layout/chevron2"/>
    <dgm:cxn modelId="{88C924B8-BC99-42DF-A64A-3DC614D82568}" type="presParOf" srcId="{7F337398-2556-4228-9DB4-7CB1638E1828}" destId="{4BEA0EE7-B62A-4F74-81B1-EB4EFE649BFF}" srcOrd="2" destOrd="0" presId="urn:microsoft.com/office/officeart/2005/8/layout/chevron2"/>
    <dgm:cxn modelId="{A9103C0E-820B-4314-80B7-B53C74BEA193}" type="presParOf" srcId="{4BEA0EE7-B62A-4F74-81B1-EB4EFE649BFF}" destId="{296C2E04-DF12-4CE3-A017-F0DF84B881BA}" srcOrd="0" destOrd="0" presId="urn:microsoft.com/office/officeart/2005/8/layout/chevron2"/>
    <dgm:cxn modelId="{CD2806ED-B5E9-479B-97AE-550962818B3C}" type="presParOf" srcId="{4BEA0EE7-B62A-4F74-81B1-EB4EFE649BFF}" destId="{40E1D3E3-5236-46E2-86C6-090214D3F6C0}" srcOrd="1" destOrd="0" presId="urn:microsoft.com/office/officeart/2005/8/layout/chevron2"/>
    <dgm:cxn modelId="{44970C8C-5D01-461F-BBD1-E581A8E6635B}" type="presParOf" srcId="{7F337398-2556-4228-9DB4-7CB1638E1828}" destId="{FDE7073E-7707-4CE2-9A2A-E2DD3C007B47}" srcOrd="3" destOrd="0" presId="urn:microsoft.com/office/officeart/2005/8/layout/chevron2"/>
    <dgm:cxn modelId="{B45E3CA2-AA6D-4E32-9722-9F117BCD654B}" type="presParOf" srcId="{7F337398-2556-4228-9DB4-7CB1638E1828}" destId="{4C275D66-55DF-4D53-88F9-F4B8585BE30C}" srcOrd="4" destOrd="0" presId="urn:microsoft.com/office/officeart/2005/8/layout/chevron2"/>
    <dgm:cxn modelId="{EE13A333-7417-48DA-97AF-0A45908552CE}" type="presParOf" srcId="{4C275D66-55DF-4D53-88F9-F4B8585BE30C}" destId="{66A5A4D1-CD9F-4126-A48E-9F7081F5E1FC}" srcOrd="0" destOrd="0" presId="urn:microsoft.com/office/officeart/2005/8/layout/chevron2"/>
    <dgm:cxn modelId="{195FF6B4-8C1C-4094-88A5-EF550CA24ED7}" type="presParOf" srcId="{4C275D66-55DF-4D53-88F9-F4B8585BE30C}" destId="{D05B3C62-FD62-4F56-B260-ECC99BE57A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C8318-9BF0-47C1-88E5-27FDA54655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FA9F250-07E3-4C03-93B0-F4A9C59835E7}">
      <dgm:prSet phldrT="[Text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4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b="1" dirty="0" smtClean="0">
              <a:solidFill>
                <a:schemeClr val="tx1"/>
              </a:solidFill>
            </a:rPr>
            <a:t>SAFETY: </a:t>
          </a:r>
          <a:r>
            <a:rPr lang="tr-TR" sz="2400" b="0" dirty="0" smtClean="0">
              <a:solidFill>
                <a:schemeClr val="tx1"/>
              </a:solidFill>
            </a:rPr>
            <a:t>C</a:t>
          </a:r>
          <a:r>
            <a:rPr lang="en-US" sz="2400" b="0" dirty="0" err="1" smtClean="0">
              <a:solidFill>
                <a:schemeClr val="tx1"/>
              </a:solidFill>
            </a:rPr>
            <a:t>onsumer</a:t>
          </a:r>
          <a:r>
            <a:rPr lang="en-US" sz="2400" b="0" dirty="0" smtClean="0">
              <a:solidFill>
                <a:schemeClr val="tx1"/>
              </a:solidFill>
            </a:rPr>
            <a:t> protection</a:t>
          </a:r>
          <a:r>
            <a:rPr lang="tr-TR" sz="2400" b="0" dirty="0" smtClean="0">
              <a:solidFill>
                <a:schemeClr val="tx1"/>
              </a:solidFill>
            </a:rPr>
            <a:t>  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b="0" dirty="0" smtClean="0">
              <a:solidFill>
                <a:schemeClr val="tx1"/>
              </a:solidFill>
            </a:rPr>
            <a:t>                </a:t>
          </a:r>
          <a:r>
            <a:rPr lang="tr-TR" sz="2400" b="0" dirty="0" err="1" smtClean="0">
              <a:solidFill>
                <a:schemeClr val="tx1"/>
              </a:solidFill>
            </a:rPr>
            <a:t>Environmental</a:t>
          </a:r>
          <a:r>
            <a:rPr lang="tr-TR" sz="2400" b="0" dirty="0" smtClean="0">
              <a:solidFill>
                <a:schemeClr val="tx1"/>
              </a:solidFill>
            </a:rPr>
            <a:t> </a:t>
          </a:r>
          <a:r>
            <a:rPr lang="tr-TR" sz="2400" b="0" dirty="0" err="1" smtClean="0">
              <a:solidFill>
                <a:schemeClr val="tx1"/>
              </a:solidFill>
            </a:rPr>
            <a:t>friendly</a:t>
          </a:r>
          <a:r>
            <a:rPr lang="en-US" sz="2400" b="0" dirty="0" smtClean="0">
              <a:solidFill>
                <a:schemeClr val="tx1"/>
              </a:solidFill>
            </a:rPr>
            <a:t> </a:t>
          </a:r>
          <a:endParaRPr lang="tr-TR" sz="2400" b="0" dirty="0" smtClean="0">
            <a:solidFill>
              <a:schemeClr val="tx1"/>
            </a:solidFill>
          </a:endParaRP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dirty="0">
            <a:solidFill>
              <a:srgbClr val="00B050"/>
            </a:solidFill>
          </a:endParaRPr>
        </a:p>
      </dgm:t>
    </dgm:pt>
    <dgm:pt modelId="{4A856093-CC50-40E0-8131-1BD692F49A7B}" type="parTrans" cxnId="{89F3CE74-702C-4910-9FA3-DB3CD1D5FFE3}">
      <dgm:prSet/>
      <dgm:spPr/>
      <dgm:t>
        <a:bodyPr/>
        <a:lstStyle/>
        <a:p>
          <a:endParaRPr lang="tr-TR"/>
        </a:p>
      </dgm:t>
    </dgm:pt>
    <dgm:pt modelId="{9AAB4C4C-E0E6-4067-AD60-6630B7777D78}" type="sibTrans" cxnId="{89F3CE74-702C-4910-9FA3-DB3CD1D5FFE3}">
      <dgm:prSet/>
      <dgm:spPr/>
      <dgm:t>
        <a:bodyPr/>
        <a:lstStyle/>
        <a:p>
          <a:endParaRPr lang="tr-TR"/>
        </a:p>
      </dgm:t>
    </dgm:pt>
    <dgm:pt modelId="{D6057343-2D1D-4D0C-9BB5-D141CABF294B}">
      <dgm:prSet phldrT="[Text]" custT="1"/>
      <dgm:spPr>
        <a:solidFill>
          <a:srgbClr val="FFFF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b="1" dirty="0" smtClean="0">
              <a:solidFill>
                <a:schemeClr val="tx1"/>
              </a:solidFill>
            </a:rPr>
            <a:t>EFFECTIVITY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tx1"/>
              </a:solidFill>
            </a:rPr>
            <a:t>A</a:t>
          </a:r>
          <a:r>
            <a:rPr lang="tr-TR" sz="2400" b="1" dirty="0" err="1" smtClean="0">
              <a:solidFill>
                <a:schemeClr val="tx1"/>
              </a:solidFill>
            </a:rPr>
            <a:t>ntimicrobial</a:t>
          </a:r>
          <a:r>
            <a:rPr lang="tr-TR" sz="2400" b="1" dirty="0" smtClean="0">
              <a:solidFill>
                <a:schemeClr val="tx1"/>
              </a:solidFill>
            </a:rPr>
            <a:t> / </a:t>
          </a:r>
          <a:r>
            <a:rPr lang="en-US" sz="2400" b="1" dirty="0" smtClean="0">
              <a:solidFill>
                <a:schemeClr val="tx1"/>
              </a:solidFill>
            </a:rPr>
            <a:t>A</a:t>
          </a:r>
          <a:r>
            <a:rPr lang="tr-TR" sz="2400" b="1" dirty="0" err="1" smtClean="0">
              <a:solidFill>
                <a:schemeClr val="tx1"/>
              </a:solidFill>
            </a:rPr>
            <a:t>ntagonistic</a:t>
          </a:r>
          <a:endParaRPr lang="tr-TR" sz="2400" dirty="0">
            <a:solidFill>
              <a:schemeClr val="tx1"/>
            </a:solidFill>
          </a:endParaRPr>
        </a:p>
      </dgm:t>
    </dgm:pt>
    <dgm:pt modelId="{914C7B90-19D7-4C85-B3DC-68D1A3AC682D}" type="parTrans" cxnId="{3B8A3C56-FEF7-4554-9DAA-B52AD5DAA135}">
      <dgm:prSet/>
      <dgm:spPr/>
      <dgm:t>
        <a:bodyPr/>
        <a:lstStyle/>
        <a:p>
          <a:endParaRPr lang="tr-TR"/>
        </a:p>
      </dgm:t>
    </dgm:pt>
    <dgm:pt modelId="{7AD76868-8D45-4DBD-B92F-EA53C2D57675}" type="sibTrans" cxnId="{3B8A3C56-FEF7-4554-9DAA-B52AD5DAA135}">
      <dgm:prSet/>
      <dgm:spPr/>
      <dgm:t>
        <a:bodyPr/>
        <a:lstStyle/>
        <a:p>
          <a:endParaRPr lang="tr-TR"/>
        </a:p>
      </dgm:t>
    </dgm:pt>
    <dgm:pt modelId="{95CF1B76-9624-4795-BEF0-509161702437}">
      <dgm:prSet phldrT="[Text]" custT="1"/>
      <dgm:spPr>
        <a:solidFill>
          <a:srgbClr val="9966FF"/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</a:rPr>
            <a:t>APPLICIBILITY</a:t>
          </a:r>
          <a:endParaRPr lang="tr-TR" sz="2400" b="1" dirty="0">
            <a:solidFill>
              <a:schemeClr val="tx1"/>
            </a:solidFill>
          </a:endParaRPr>
        </a:p>
      </dgm:t>
    </dgm:pt>
    <dgm:pt modelId="{6B7B949B-2698-4211-9868-61FEAC516FBD}" type="parTrans" cxnId="{E08D4988-0EA9-4B47-9B62-A1C26F157CCD}">
      <dgm:prSet/>
      <dgm:spPr/>
      <dgm:t>
        <a:bodyPr/>
        <a:lstStyle/>
        <a:p>
          <a:endParaRPr lang="tr-TR"/>
        </a:p>
      </dgm:t>
    </dgm:pt>
    <dgm:pt modelId="{F17718F1-13C5-4644-82CB-79C9DDF56447}" type="sibTrans" cxnId="{E08D4988-0EA9-4B47-9B62-A1C26F157CCD}">
      <dgm:prSet/>
      <dgm:spPr/>
      <dgm:t>
        <a:bodyPr/>
        <a:lstStyle/>
        <a:p>
          <a:endParaRPr lang="tr-TR"/>
        </a:p>
      </dgm:t>
    </dgm:pt>
    <dgm:pt modelId="{7EA36E2D-7CA1-48FE-8281-00998D9804E2}">
      <dgm:prSet custT="1"/>
      <dgm:spPr>
        <a:solidFill>
          <a:srgbClr val="EA8336"/>
        </a:solidFill>
      </dgm:spPr>
      <dgm:t>
        <a:bodyPr/>
        <a:lstStyle/>
        <a:p>
          <a:r>
            <a:rPr lang="tr-TR" sz="2400" b="1" smtClean="0">
              <a:solidFill>
                <a:schemeClr val="tx1"/>
              </a:solidFill>
            </a:rPr>
            <a:t>COMPATIBILITY</a:t>
          </a:r>
          <a:r>
            <a:rPr lang="tr-TR" sz="2400" smtClean="0">
              <a:solidFill>
                <a:schemeClr val="tx1"/>
              </a:solidFill>
            </a:rPr>
            <a:t>: </a:t>
          </a:r>
          <a:r>
            <a:rPr lang="en-US" sz="2200" b="0" smtClean="0">
              <a:solidFill>
                <a:schemeClr val="tx1"/>
              </a:solidFill>
            </a:rPr>
            <a:t>protective cultures should not cause any detrimental effects</a:t>
          </a:r>
          <a:r>
            <a:rPr lang="tr-TR" sz="2200" b="0" smtClean="0">
              <a:solidFill>
                <a:schemeClr val="tx1"/>
              </a:solidFill>
            </a:rPr>
            <a:t> </a:t>
          </a:r>
          <a:endParaRPr lang="tr-TR" sz="2200" b="0" dirty="0">
            <a:solidFill>
              <a:schemeClr val="tx1"/>
            </a:solidFill>
          </a:endParaRPr>
        </a:p>
      </dgm:t>
    </dgm:pt>
    <dgm:pt modelId="{58EE6EC4-D0C0-42E3-9B46-EB10E994E300}" type="parTrans" cxnId="{DD5B6CBE-14A9-4E29-A158-4E0003BC5E14}">
      <dgm:prSet/>
      <dgm:spPr/>
      <dgm:t>
        <a:bodyPr/>
        <a:lstStyle/>
        <a:p>
          <a:endParaRPr lang="tr-TR"/>
        </a:p>
      </dgm:t>
    </dgm:pt>
    <dgm:pt modelId="{B3C440C5-1B85-4F92-BA01-E8975D457DD8}" type="sibTrans" cxnId="{DD5B6CBE-14A9-4E29-A158-4E0003BC5E14}">
      <dgm:prSet/>
      <dgm:spPr/>
      <dgm:t>
        <a:bodyPr/>
        <a:lstStyle/>
        <a:p>
          <a:endParaRPr lang="tr-TR"/>
        </a:p>
      </dgm:t>
    </dgm:pt>
    <dgm:pt modelId="{C9DCD476-6450-4341-97B5-0842A1DDF8F2}">
      <dgm:prSet custT="1"/>
      <dgm:spPr>
        <a:solidFill>
          <a:srgbClr val="00B0F0"/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</a:rPr>
            <a:t>STABILITY / SURVIVAL</a:t>
          </a:r>
          <a:endParaRPr lang="tr-TR" sz="2400" dirty="0">
            <a:solidFill>
              <a:schemeClr val="tx1"/>
            </a:solidFill>
          </a:endParaRPr>
        </a:p>
      </dgm:t>
    </dgm:pt>
    <dgm:pt modelId="{B580A8D1-487B-4BEA-95A0-A79CCB4D0EA6}" type="parTrans" cxnId="{1E3446C8-5561-4153-8464-E5CA89ADA979}">
      <dgm:prSet/>
      <dgm:spPr/>
      <dgm:t>
        <a:bodyPr/>
        <a:lstStyle/>
        <a:p>
          <a:endParaRPr lang="tr-TR"/>
        </a:p>
      </dgm:t>
    </dgm:pt>
    <dgm:pt modelId="{37F3BD20-C392-4AEF-976C-F70F93F0493C}" type="sibTrans" cxnId="{1E3446C8-5561-4153-8464-E5CA89ADA979}">
      <dgm:prSet/>
      <dgm:spPr/>
      <dgm:t>
        <a:bodyPr/>
        <a:lstStyle/>
        <a:p>
          <a:endParaRPr lang="tr-TR"/>
        </a:p>
      </dgm:t>
    </dgm:pt>
    <dgm:pt modelId="{646B8682-0808-4B9D-AFC9-889F3E25B0E3}">
      <dgm:prSet/>
      <dgm:spPr>
        <a:solidFill>
          <a:srgbClr val="FF66CC"/>
        </a:solidFill>
      </dgm:spPr>
      <dgm:t>
        <a:bodyPr/>
        <a:lstStyle/>
        <a:p>
          <a:r>
            <a:rPr lang="tr-TR" dirty="0" err="1" smtClean="0">
              <a:solidFill>
                <a:schemeClr val="tx1"/>
              </a:solidFill>
            </a:rPr>
            <a:t>Should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meet</a:t>
          </a:r>
          <a:r>
            <a:rPr lang="tr-TR" dirty="0" smtClean="0">
              <a:solidFill>
                <a:schemeClr val="tx1"/>
              </a:solidFill>
            </a:rPr>
            <a:t> REGULATORY CRITERIA</a:t>
          </a:r>
          <a:endParaRPr lang="tr-TR" dirty="0">
            <a:solidFill>
              <a:schemeClr val="tx1"/>
            </a:solidFill>
          </a:endParaRPr>
        </a:p>
      </dgm:t>
    </dgm:pt>
    <dgm:pt modelId="{30770FB7-AB12-4F6B-BDCF-CA115DC4C05C}" type="parTrans" cxnId="{ACFA1C76-3294-4907-839A-C43B6C8B1600}">
      <dgm:prSet/>
      <dgm:spPr/>
      <dgm:t>
        <a:bodyPr/>
        <a:lstStyle/>
        <a:p>
          <a:endParaRPr lang="tr-TR"/>
        </a:p>
      </dgm:t>
    </dgm:pt>
    <dgm:pt modelId="{32CA9691-3F72-4BFB-8E0D-5045B8354D22}" type="sibTrans" cxnId="{ACFA1C76-3294-4907-839A-C43B6C8B1600}">
      <dgm:prSet/>
      <dgm:spPr/>
      <dgm:t>
        <a:bodyPr/>
        <a:lstStyle/>
        <a:p>
          <a:endParaRPr lang="tr-TR"/>
        </a:p>
      </dgm:t>
    </dgm:pt>
    <dgm:pt modelId="{EBC0862A-C726-47F6-8553-7A6F0474E995}" type="pres">
      <dgm:prSet presAssocID="{1A1C8318-9BF0-47C1-88E5-27FDA54655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55FEB2D-7EBD-4E2B-A4EC-7E7F6C0C6F4A}" type="pres">
      <dgm:prSet presAssocID="{5FA9F250-07E3-4C03-93B0-F4A9C59835E7}" presName="parentLin" presStyleCnt="0"/>
      <dgm:spPr/>
    </dgm:pt>
    <dgm:pt modelId="{4F9BDC92-C0E7-466F-94B6-239A1D6ACCC4}" type="pres">
      <dgm:prSet presAssocID="{5FA9F250-07E3-4C03-93B0-F4A9C59835E7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FF15F6E0-BA32-4554-882C-B9ABB6C1511C}" type="pres">
      <dgm:prSet presAssocID="{5FA9F250-07E3-4C03-93B0-F4A9C59835E7}" presName="parentText" presStyleLbl="node1" presStyleIdx="0" presStyleCnt="6" custLinFactNeighborX="-9987" custLinFactNeighborY="87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55383E-5DBE-43A8-9CFE-9FD5E47801F7}" type="pres">
      <dgm:prSet presAssocID="{5FA9F250-07E3-4C03-93B0-F4A9C59835E7}" presName="negativeSpace" presStyleCnt="0"/>
      <dgm:spPr/>
    </dgm:pt>
    <dgm:pt modelId="{D0D985B7-315F-4E9F-9C70-4521AA4DD5B4}" type="pres">
      <dgm:prSet presAssocID="{5FA9F250-07E3-4C03-93B0-F4A9C59835E7}" presName="childText" presStyleLbl="conFgAcc1" presStyleIdx="0" presStyleCnt="6">
        <dgm:presLayoutVars>
          <dgm:bulletEnabled val="1"/>
        </dgm:presLayoutVars>
      </dgm:prSet>
      <dgm:spPr/>
    </dgm:pt>
    <dgm:pt modelId="{B80071CA-F403-4A43-8A8B-2A894F8BDA30}" type="pres">
      <dgm:prSet presAssocID="{9AAB4C4C-E0E6-4067-AD60-6630B7777D78}" presName="spaceBetweenRectangles" presStyleCnt="0"/>
      <dgm:spPr/>
    </dgm:pt>
    <dgm:pt modelId="{BFF9AEB2-06F2-4721-BFF0-2D805BB7C047}" type="pres">
      <dgm:prSet presAssocID="{7EA36E2D-7CA1-48FE-8281-00998D9804E2}" presName="parentLin" presStyleCnt="0"/>
      <dgm:spPr/>
    </dgm:pt>
    <dgm:pt modelId="{6FA62494-8955-4BC5-86C4-CB00F9093FBC}" type="pres">
      <dgm:prSet presAssocID="{7EA36E2D-7CA1-48FE-8281-00998D9804E2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CA2F878E-690A-4101-AEE0-92E7888BA6CE}" type="pres">
      <dgm:prSet presAssocID="{7EA36E2D-7CA1-48FE-8281-00998D9804E2}" presName="parentText" presStyleLbl="node1" presStyleIdx="1" presStyleCnt="6" custLinFactNeighborX="7513" custLinFactNeighborY="14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7977A5-BD6D-4D07-B605-69836F739468}" type="pres">
      <dgm:prSet presAssocID="{7EA36E2D-7CA1-48FE-8281-00998D9804E2}" presName="negativeSpace" presStyleCnt="0"/>
      <dgm:spPr/>
    </dgm:pt>
    <dgm:pt modelId="{02B549E4-89CF-4CFD-BB4C-A8015E73B8C5}" type="pres">
      <dgm:prSet presAssocID="{7EA36E2D-7CA1-48FE-8281-00998D9804E2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CC2E93-B411-491B-8250-B67257302582}" type="pres">
      <dgm:prSet presAssocID="{B3C440C5-1B85-4F92-BA01-E8975D457DD8}" presName="spaceBetweenRectangles" presStyleCnt="0"/>
      <dgm:spPr/>
    </dgm:pt>
    <dgm:pt modelId="{FE01B9D3-FFD7-428D-9843-B09B7A99E29E}" type="pres">
      <dgm:prSet presAssocID="{D6057343-2D1D-4D0C-9BB5-D141CABF294B}" presName="parentLin" presStyleCnt="0"/>
      <dgm:spPr/>
    </dgm:pt>
    <dgm:pt modelId="{542BC307-F17A-4DAF-8147-86760799D98F}" type="pres">
      <dgm:prSet presAssocID="{D6057343-2D1D-4D0C-9BB5-D141CABF294B}" presName="parentLeftMargin" presStyleLbl="node1" presStyleIdx="1" presStyleCnt="6"/>
      <dgm:spPr/>
      <dgm:t>
        <a:bodyPr/>
        <a:lstStyle/>
        <a:p>
          <a:endParaRPr lang="tr-TR"/>
        </a:p>
      </dgm:t>
    </dgm:pt>
    <dgm:pt modelId="{3DD4DEAB-E094-4F10-8863-AD314CC32CA1}" type="pres">
      <dgm:prSet presAssocID="{D6057343-2D1D-4D0C-9BB5-D141CABF294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F0C606-4CA1-49E8-9EB6-0931BBBD38BE}" type="pres">
      <dgm:prSet presAssocID="{D6057343-2D1D-4D0C-9BB5-D141CABF294B}" presName="negativeSpace" presStyleCnt="0"/>
      <dgm:spPr/>
    </dgm:pt>
    <dgm:pt modelId="{608E5E91-FE3D-4B46-94F1-FCDF6E580A63}" type="pres">
      <dgm:prSet presAssocID="{D6057343-2D1D-4D0C-9BB5-D141CABF294B}" presName="childText" presStyleLbl="conFgAcc1" presStyleIdx="2" presStyleCnt="6">
        <dgm:presLayoutVars>
          <dgm:bulletEnabled val="1"/>
        </dgm:presLayoutVars>
      </dgm:prSet>
      <dgm:spPr/>
    </dgm:pt>
    <dgm:pt modelId="{59DDE359-F8B8-4428-A187-533CBE095BC3}" type="pres">
      <dgm:prSet presAssocID="{7AD76868-8D45-4DBD-B92F-EA53C2D57675}" presName="spaceBetweenRectangles" presStyleCnt="0"/>
      <dgm:spPr/>
    </dgm:pt>
    <dgm:pt modelId="{34A5FFFF-33F4-49A8-9E00-F437BDAC0235}" type="pres">
      <dgm:prSet presAssocID="{C9DCD476-6450-4341-97B5-0842A1DDF8F2}" presName="parentLin" presStyleCnt="0"/>
      <dgm:spPr/>
    </dgm:pt>
    <dgm:pt modelId="{98ABB911-DE12-4D93-95CB-FFBC8AAD05C7}" type="pres">
      <dgm:prSet presAssocID="{C9DCD476-6450-4341-97B5-0842A1DDF8F2}" presName="parentLeftMargin" presStyleLbl="node1" presStyleIdx="2" presStyleCnt="6"/>
      <dgm:spPr/>
      <dgm:t>
        <a:bodyPr/>
        <a:lstStyle/>
        <a:p>
          <a:endParaRPr lang="tr-TR"/>
        </a:p>
      </dgm:t>
    </dgm:pt>
    <dgm:pt modelId="{549D258D-19F4-4F34-82EC-DFF42FE3A80C}" type="pres">
      <dgm:prSet presAssocID="{C9DCD476-6450-4341-97B5-0842A1DDF8F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A72973-49BC-418D-B949-2C493A20380D}" type="pres">
      <dgm:prSet presAssocID="{C9DCD476-6450-4341-97B5-0842A1DDF8F2}" presName="negativeSpace" presStyleCnt="0"/>
      <dgm:spPr/>
    </dgm:pt>
    <dgm:pt modelId="{9500C937-5FA9-429A-8991-30C8D387E0C7}" type="pres">
      <dgm:prSet presAssocID="{C9DCD476-6450-4341-97B5-0842A1DDF8F2}" presName="childText" presStyleLbl="conFgAcc1" presStyleIdx="3" presStyleCnt="6">
        <dgm:presLayoutVars>
          <dgm:bulletEnabled val="1"/>
        </dgm:presLayoutVars>
      </dgm:prSet>
      <dgm:spPr/>
    </dgm:pt>
    <dgm:pt modelId="{55ECFB2D-2927-409C-B50D-222F143342C7}" type="pres">
      <dgm:prSet presAssocID="{37F3BD20-C392-4AEF-976C-F70F93F0493C}" presName="spaceBetweenRectangles" presStyleCnt="0"/>
      <dgm:spPr/>
    </dgm:pt>
    <dgm:pt modelId="{CE9B421F-653C-4E14-B487-50DF2D297302}" type="pres">
      <dgm:prSet presAssocID="{95CF1B76-9624-4795-BEF0-509161702437}" presName="parentLin" presStyleCnt="0"/>
      <dgm:spPr/>
    </dgm:pt>
    <dgm:pt modelId="{902B6F59-A99F-426A-A85F-769932CA500C}" type="pres">
      <dgm:prSet presAssocID="{95CF1B76-9624-4795-BEF0-509161702437}" presName="parentLeftMargin" presStyleLbl="node1" presStyleIdx="3" presStyleCnt="6"/>
      <dgm:spPr/>
      <dgm:t>
        <a:bodyPr/>
        <a:lstStyle/>
        <a:p>
          <a:endParaRPr lang="tr-TR"/>
        </a:p>
      </dgm:t>
    </dgm:pt>
    <dgm:pt modelId="{1A8DE468-1E5B-434E-B540-8CD560CF6B0C}" type="pres">
      <dgm:prSet presAssocID="{95CF1B76-9624-4795-BEF0-509161702437}" presName="parentText" presStyleLbl="node1" presStyleIdx="4" presStyleCnt="6" custLinFactNeighborX="5794" custLinFactNeighborY="396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D5BD9B-724B-4A5C-9A8B-283F618EC486}" type="pres">
      <dgm:prSet presAssocID="{95CF1B76-9624-4795-BEF0-509161702437}" presName="negativeSpace" presStyleCnt="0"/>
      <dgm:spPr/>
    </dgm:pt>
    <dgm:pt modelId="{45AF4E9C-B7F4-4A7B-86A0-6CB710D4230E}" type="pres">
      <dgm:prSet presAssocID="{95CF1B76-9624-4795-BEF0-509161702437}" presName="childText" presStyleLbl="conFgAcc1" presStyleIdx="4" presStyleCnt="6">
        <dgm:presLayoutVars>
          <dgm:bulletEnabled val="1"/>
        </dgm:presLayoutVars>
      </dgm:prSet>
      <dgm:spPr/>
    </dgm:pt>
    <dgm:pt modelId="{FB8D3F62-AA7B-4EBB-A1FB-02A4A73A6008}" type="pres">
      <dgm:prSet presAssocID="{F17718F1-13C5-4644-82CB-79C9DDF56447}" presName="spaceBetweenRectangles" presStyleCnt="0"/>
      <dgm:spPr/>
    </dgm:pt>
    <dgm:pt modelId="{BC1B87A7-3D79-4A5A-8B50-09E7892D86C1}" type="pres">
      <dgm:prSet presAssocID="{646B8682-0808-4B9D-AFC9-889F3E25B0E3}" presName="parentLin" presStyleCnt="0"/>
      <dgm:spPr/>
    </dgm:pt>
    <dgm:pt modelId="{AD28E74B-8D8F-448A-A3E3-AF1E0E4673D2}" type="pres">
      <dgm:prSet presAssocID="{646B8682-0808-4B9D-AFC9-889F3E25B0E3}" presName="parentLeftMargin" presStyleLbl="node1" presStyleIdx="4" presStyleCnt="6"/>
      <dgm:spPr/>
      <dgm:t>
        <a:bodyPr/>
        <a:lstStyle/>
        <a:p>
          <a:endParaRPr lang="tr-TR"/>
        </a:p>
      </dgm:t>
    </dgm:pt>
    <dgm:pt modelId="{334A9489-6574-45AC-B109-33C90DA23D07}" type="pres">
      <dgm:prSet presAssocID="{646B8682-0808-4B9D-AFC9-889F3E25B0E3}" presName="parentText" presStyleLbl="node1" presStyleIdx="5" presStyleCnt="6" custLinFactNeighborX="5794" custLinFactNeighborY="568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7FEE0D-4138-46FE-B602-CFD31FBDFBF1}" type="pres">
      <dgm:prSet presAssocID="{646B8682-0808-4B9D-AFC9-889F3E25B0E3}" presName="negativeSpace" presStyleCnt="0"/>
      <dgm:spPr/>
    </dgm:pt>
    <dgm:pt modelId="{F919B900-9A36-4E14-A488-3B4077F31A32}" type="pres">
      <dgm:prSet presAssocID="{646B8682-0808-4B9D-AFC9-889F3E25B0E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00BFBD7-418E-42BB-95F2-F2A440C49EA1}" type="presOf" srcId="{C9DCD476-6450-4341-97B5-0842A1DDF8F2}" destId="{98ABB911-DE12-4D93-95CB-FFBC8AAD05C7}" srcOrd="0" destOrd="0" presId="urn:microsoft.com/office/officeart/2005/8/layout/list1"/>
    <dgm:cxn modelId="{E08D4988-0EA9-4B47-9B62-A1C26F157CCD}" srcId="{1A1C8318-9BF0-47C1-88E5-27FDA546554C}" destId="{95CF1B76-9624-4795-BEF0-509161702437}" srcOrd="4" destOrd="0" parTransId="{6B7B949B-2698-4211-9868-61FEAC516FBD}" sibTransId="{F17718F1-13C5-4644-82CB-79C9DDF56447}"/>
    <dgm:cxn modelId="{B4CD42F2-B5AD-4BC4-8FCF-00F9F33E3E4D}" type="presOf" srcId="{5FA9F250-07E3-4C03-93B0-F4A9C59835E7}" destId="{FF15F6E0-BA32-4554-882C-B9ABB6C1511C}" srcOrd="1" destOrd="0" presId="urn:microsoft.com/office/officeart/2005/8/layout/list1"/>
    <dgm:cxn modelId="{77FACF4E-92CF-4CC9-9F6D-E188B6172F8E}" type="presOf" srcId="{646B8682-0808-4B9D-AFC9-889F3E25B0E3}" destId="{334A9489-6574-45AC-B109-33C90DA23D07}" srcOrd="1" destOrd="0" presId="urn:microsoft.com/office/officeart/2005/8/layout/list1"/>
    <dgm:cxn modelId="{4A892E0C-3138-4AA3-9395-F0644950948B}" type="presOf" srcId="{7EA36E2D-7CA1-48FE-8281-00998D9804E2}" destId="{6FA62494-8955-4BC5-86C4-CB00F9093FBC}" srcOrd="0" destOrd="0" presId="urn:microsoft.com/office/officeart/2005/8/layout/list1"/>
    <dgm:cxn modelId="{F7EA2983-57B2-436B-B7BD-8364AF1A4E2C}" type="presOf" srcId="{D6057343-2D1D-4D0C-9BB5-D141CABF294B}" destId="{542BC307-F17A-4DAF-8147-86760799D98F}" srcOrd="0" destOrd="0" presId="urn:microsoft.com/office/officeart/2005/8/layout/list1"/>
    <dgm:cxn modelId="{56D08847-DB8E-4F91-B585-041885FA1A01}" type="presOf" srcId="{646B8682-0808-4B9D-AFC9-889F3E25B0E3}" destId="{AD28E74B-8D8F-448A-A3E3-AF1E0E4673D2}" srcOrd="0" destOrd="0" presId="urn:microsoft.com/office/officeart/2005/8/layout/list1"/>
    <dgm:cxn modelId="{DD5B6CBE-14A9-4E29-A158-4E0003BC5E14}" srcId="{1A1C8318-9BF0-47C1-88E5-27FDA546554C}" destId="{7EA36E2D-7CA1-48FE-8281-00998D9804E2}" srcOrd="1" destOrd="0" parTransId="{58EE6EC4-D0C0-42E3-9B46-EB10E994E300}" sibTransId="{B3C440C5-1B85-4F92-BA01-E8975D457DD8}"/>
    <dgm:cxn modelId="{E6C275B4-CC10-4890-A3E4-6DE74C8C24C2}" type="presOf" srcId="{95CF1B76-9624-4795-BEF0-509161702437}" destId="{902B6F59-A99F-426A-A85F-769932CA500C}" srcOrd="0" destOrd="0" presId="urn:microsoft.com/office/officeart/2005/8/layout/list1"/>
    <dgm:cxn modelId="{D0E87046-025B-4102-AAC1-CC8B81FEF1CC}" type="presOf" srcId="{7EA36E2D-7CA1-48FE-8281-00998D9804E2}" destId="{CA2F878E-690A-4101-AEE0-92E7888BA6CE}" srcOrd="1" destOrd="0" presId="urn:microsoft.com/office/officeart/2005/8/layout/list1"/>
    <dgm:cxn modelId="{3B8A3C56-FEF7-4554-9DAA-B52AD5DAA135}" srcId="{1A1C8318-9BF0-47C1-88E5-27FDA546554C}" destId="{D6057343-2D1D-4D0C-9BB5-D141CABF294B}" srcOrd="2" destOrd="0" parTransId="{914C7B90-19D7-4C85-B3DC-68D1A3AC682D}" sibTransId="{7AD76868-8D45-4DBD-B92F-EA53C2D57675}"/>
    <dgm:cxn modelId="{A984B633-CDE6-49E1-9F12-C8B8BE1F51D4}" type="presOf" srcId="{95CF1B76-9624-4795-BEF0-509161702437}" destId="{1A8DE468-1E5B-434E-B540-8CD560CF6B0C}" srcOrd="1" destOrd="0" presId="urn:microsoft.com/office/officeart/2005/8/layout/list1"/>
    <dgm:cxn modelId="{89F3CE74-702C-4910-9FA3-DB3CD1D5FFE3}" srcId="{1A1C8318-9BF0-47C1-88E5-27FDA546554C}" destId="{5FA9F250-07E3-4C03-93B0-F4A9C59835E7}" srcOrd="0" destOrd="0" parTransId="{4A856093-CC50-40E0-8131-1BD692F49A7B}" sibTransId="{9AAB4C4C-E0E6-4067-AD60-6630B7777D78}"/>
    <dgm:cxn modelId="{55DEFA1A-B450-4BC5-9CAB-DFCDB39B1DE3}" type="presOf" srcId="{C9DCD476-6450-4341-97B5-0842A1DDF8F2}" destId="{549D258D-19F4-4F34-82EC-DFF42FE3A80C}" srcOrd="1" destOrd="0" presId="urn:microsoft.com/office/officeart/2005/8/layout/list1"/>
    <dgm:cxn modelId="{DF009C8D-027D-4C56-BE09-AAEF275BC4BA}" type="presOf" srcId="{1A1C8318-9BF0-47C1-88E5-27FDA546554C}" destId="{EBC0862A-C726-47F6-8553-7A6F0474E995}" srcOrd="0" destOrd="0" presId="urn:microsoft.com/office/officeart/2005/8/layout/list1"/>
    <dgm:cxn modelId="{E40F21C5-F280-482B-968C-9A83B3479C8C}" type="presOf" srcId="{5FA9F250-07E3-4C03-93B0-F4A9C59835E7}" destId="{4F9BDC92-C0E7-466F-94B6-239A1D6ACCC4}" srcOrd="0" destOrd="0" presId="urn:microsoft.com/office/officeart/2005/8/layout/list1"/>
    <dgm:cxn modelId="{ACFA1C76-3294-4907-839A-C43B6C8B1600}" srcId="{1A1C8318-9BF0-47C1-88E5-27FDA546554C}" destId="{646B8682-0808-4B9D-AFC9-889F3E25B0E3}" srcOrd="5" destOrd="0" parTransId="{30770FB7-AB12-4F6B-BDCF-CA115DC4C05C}" sibTransId="{32CA9691-3F72-4BFB-8E0D-5045B8354D22}"/>
    <dgm:cxn modelId="{97B9D767-5C89-4B47-A5A4-6866602FA681}" type="presOf" srcId="{D6057343-2D1D-4D0C-9BB5-D141CABF294B}" destId="{3DD4DEAB-E094-4F10-8863-AD314CC32CA1}" srcOrd="1" destOrd="0" presId="urn:microsoft.com/office/officeart/2005/8/layout/list1"/>
    <dgm:cxn modelId="{1E3446C8-5561-4153-8464-E5CA89ADA979}" srcId="{1A1C8318-9BF0-47C1-88E5-27FDA546554C}" destId="{C9DCD476-6450-4341-97B5-0842A1DDF8F2}" srcOrd="3" destOrd="0" parTransId="{B580A8D1-487B-4BEA-95A0-A79CCB4D0EA6}" sibTransId="{37F3BD20-C392-4AEF-976C-F70F93F0493C}"/>
    <dgm:cxn modelId="{287B93BB-2577-40F5-ACD2-35C155668922}" type="presParOf" srcId="{EBC0862A-C726-47F6-8553-7A6F0474E995}" destId="{755FEB2D-7EBD-4E2B-A4EC-7E7F6C0C6F4A}" srcOrd="0" destOrd="0" presId="urn:microsoft.com/office/officeart/2005/8/layout/list1"/>
    <dgm:cxn modelId="{7F587E14-5393-447A-9CE2-A44B30A28B3A}" type="presParOf" srcId="{755FEB2D-7EBD-4E2B-A4EC-7E7F6C0C6F4A}" destId="{4F9BDC92-C0E7-466F-94B6-239A1D6ACCC4}" srcOrd="0" destOrd="0" presId="urn:microsoft.com/office/officeart/2005/8/layout/list1"/>
    <dgm:cxn modelId="{DAB5718B-C257-491A-9F44-2869BCDD4305}" type="presParOf" srcId="{755FEB2D-7EBD-4E2B-A4EC-7E7F6C0C6F4A}" destId="{FF15F6E0-BA32-4554-882C-B9ABB6C1511C}" srcOrd="1" destOrd="0" presId="urn:microsoft.com/office/officeart/2005/8/layout/list1"/>
    <dgm:cxn modelId="{D70775F6-1FFB-49E3-B398-C4C8FBC9F25D}" type="presParOf" srcId="{EBC0862A-C726-47F6-8553-7A6F0474E995}" destId="{1155383E-5DBE-43A8-9CFE-9FD5E47801F7}" srcOrd="1" destOrd="0" presId="urn:microsoft.com/office/officeart/2005/8/layout/list1"/>
    <dgm:cxn modelId="{BD4ACFF0-FF99-416F-9A63-244C6F9BE2F0}" type="presParOf" srcId="{EBC0862A-C726-47F6-8553-7A6F0474E995}" destId="{D0D985B7-315F-4E9F-9C70-4521AA4DD5B4}" srcOrd="2" destOrd="0" presId="urn:microsoft.com/office/officeart/2005/8/layout/list1"/>
    <dgm:cxn modelId="{6BC8E049-D8F2-46AE-BBBA-35DBB6761BF1}" type="presParOf" srcId="{EBC0862A-C726-47F6-8553-7A6F0474E995}" destId="{B80071CA-F403-4A43-8A8B-2A894F8BDA30}" srcOrd="3" destOrd="0" presId="urn:microsoft.com/office/officeart/2005/8/layout/list1"/>
    <dgm:cxn modelId="{DB62571A-FFC8-4D0D-BE9F-1FC66CFC1D14}" type="presParOf" srcId="{EBC0862A-C726-47F6-8553-7A6F0474E995}" destId="{BFF9AEB2-06F2-4721-BFF0-2D805BB7C047}" srcOrd="4" destOrd="0" presId="urn:microsoft.com/office/officeart/2005/8/layout/list1"/>
    <dgm:cxn modelId="{86DAF2AF-1499-4F4C-8CEB-9B0F972CCF0C}" type="presParOf" srcId="{BFF9AEB2-06F2-4721-BFF0-2D805BB7C047}" destId="{6FA62494-8955-4BC5-86C4-CB00F9093FBC}" srcOrd="0" destOrd="0" presId="urn:microsoft.com/office/officeart/2005/8/layout/list1"/>
    <dgm:cxn modelId="{84067259-1D8D-4C33-9310-D6ECFE9BCDD5}" type="presParOf" srcId="{BFF9AEB2-06F2-4721-BFF0-2D805BB7C047}" destId="{CA2F878E-690A-4101-AEE0-92E7888BA6CE}" srcOrd="1" destOrd="0" presId="urn:microsoft.com/office/officeart/2005/8/layout/list1"/>
    <dgm:cxn modelId="{4AD6B506-B06F-47C4-AEA1-AB1E192FE9F3}" type="presParOf" srcId="{EBC0862A-C726-47F6-8553-7A6F0474E995}" destId="{897977A5-BD6D-4D07-B605-69836F739468}" srcOrd="5" destOrd="0" presId="urn:microsoft.com/office/officeart/2005/8/layout/list1"/>
    <dgm:cxn modelId="{E7502B59-7851-45F6-866C-A1B21860A9EC}" type="presParOf" srcId="{EBC0862A-C726-47F6-8553-7A6F0474E995}" destId="{02B549E4-89CF-4CFD-BB4C-A8015E73B8C5}" srcOrd="6" destOrd="0" presId="urn:microsoft.com/office/officeart/2005/8/layout/list1"/>
    <dgm:cxn modelId="{7F866146-98EB-443D-996B-59C355853500}" type="presParOf" srcId="{EBC0862A-C726-47F6-8553-7A6F0474E995}" destId="{ACCC2E93-B411-491B-8250-B67257302582}" srcOrd="7" destOrd="0" presId="urn:microsoft.com/office/officeart/2005/8/layout/list1"/>
    <dgm:cxn modelId="{2E800917-CC46-4E12-A8C1-1D9B9568511D}" type="presParOf" srcId="{EBC0862A-C726-47F6-8553-7A6F0474E995}" destId="{FE01B9D3-FFD7-428D-9843-B09B7A99E29E}" srcOrd="8" destOrd="0" presId="urn:microsoft.com/office/officeart/2005/8/layout/list1"/>
    <dgm:cxn modelId="{697D9CF3-ABF6-4AAE-931E-346FF4AE787C}" type="presParOf" srcId="{FE01B9D3-FFD7-428D-9843-B09B7A99E29E}" destId="{542BC307-F17A-4DAF-8147-86760799D98F}" srcOrd="0" destOrd="0" presId="urn:microsoft.com/office/officeart/2005/8/layout/list1"/>
    <dgm:cxn modelId="{512AEBDB-8C65-41D3-A409-05D1C3CEA6A9}" type="presParOf" srcId="{FE01B9D3-FFD7-428D-9843-B09B7A99E29E}" destId="{3DD4DEAB-E094-4F10-8863-AD314CC32CA1}" srcOrd="1" destOrd="0" presId="urn:microsoft.com/office/officeart/2005/8/layout/list1"/>
    <dgm:cxn modelId="{C311A6CC-D5CE-415E-B765-2D614616735E}" type="presParOf" srcId="{EBC0862A-C726-47F6-8553-7A6F0474E995}" destId="{3AF0C606-4CA1-49E8-9EB6-0931BBBD38BE}" srcOrd="9" destOrd="0" presId="urn:microsoft.com/office/officeart/2005/8/layout/list1"/>
    <dgm:cxn modelId="{56824462-A8BC-439C-B92A-29F177293F80}" type="presParOf" srcId="{EBC0862A-C726-47F6-8553-7A6F0474E995}" destId="{608E5E91-FE3D-4B46-94F1-FCDF6E580A63}" srcOrd="10" destOrd="0" presId="urn:microsoft.com/office/officeart/2005/8/layout/list1"/>
    <dgm:cxn modelId="{D30C7137-EDEB-4CEB-BFD4-6050BFEDE4E0}" type="presParOf" srcId="{EBC0862A-C726-47F6-8553-7A6F0474E995}" destId="{59DDE359-F8B8-4428-A187-533CBE095BC3}" srcOrd="11" destOrd="0" presId="urn:microsoft.com/office/officeart/2005/8/layout/list1"/>
    <dgm:cxn modelId="{C5DBAF00-F2E2-4D7D-8FBC-5349E07E228E}" type="presParOf" srcId="{EBC0862A-C726-47F6-8553-7A6F0474E995}" destId="{34A5FFFF-33F4-49A8-9E00-F437BDAC0235}" srcOrd="12" destOrd="0" presId="urn:microsoft.com/office/officeart/2005/8/layout/list1"/>
    <dgm:cxn modelId="{197191CE-9C14-4CBE-B33B-19FDFCF12BD2}" type="presParOf" srcId="{34A5FFFF-33F4-49A8-9E00-F437BDAC0235}" destId="{98ABB911-DE12-4D93-95CB-FFBC8AAD05C7}" srcOrd="0" destOrd="0" presId="urn:microsoft.com/office/officeart/2005/8/layout/list1"/>
    <dgm:cxn modelId="{484DAD44-2EA2-48F7-B2E9-47FEAA7743CA}" type="presParOf" srcId="{34A5FFFF-33F4-49A8-9E00-F437BDAC0235}" destId="{549D258D-19F4-4F34-82EC-DFF42FE3A80C}" srcOrd="1" destOrd="0" presId="urn:microsoft.com/office/officeart/2005/8/layout/list1"/>
    <dgm:cxn modelId="{913B49E5-CF9E-4C9E-80E6-FDE3CFD934A8}" type="presParOf" srcId="{EBC0862A-C726-47F6-8553-7A6F0474E995}" destId="{48A72973-49BC-418D-B949-2C493A20380D}" srcOrd="13" destOrd="0" presId="urn:microsoft.com/office/officeart/2005/8/layout/list1"/>
    <dgm:cxn modelId="{86418356-EBFC-4656-AA9F-55A32F67C294}" type="presParOf" srcId="{EBC0862A-C726-47F6-8553-7A6F0474E995}" destId="{9500C937-5FA9-429A-8991-30C8D387E0C7}" srcOrd="14" destOrd="0" presId="urn:microsoft.com/office/officeart/2005/8/layout/list1"/>
    <dgm:cxn modelId="{40F7FCF9-878E-42CC-BBE9-1FD5B0595233}" type="presParOf" srcId="{EBC0862A-C726-47F6-8553-7A6F0474E995}" destId="{55ECFB2D-2927-409C-B50D-222F143342C7}" srcOrd="15" destOrd="0" presId="urn:microsoft.com/office/officeart/2005/8/layout/list1"/>
    <dgm:cxn modelId="{0B6C0286-3BD7-4DAA-9D13-FF97F73B01BD}" type="presParOf" srcId="{EBC0862A-C726-47F6-8553-7A6F0474E995}" destId="{CE9B421F-653C-4E14-B487-50DF2D297302}" srcOrd="16" destOrd="0" presId="urn:microsoft.com/office/officeart/2005/8/layout/list1"/>
    <dgm:cxn modelId="{7A5096FC-89E8-4570-96C4-B52B53FA9677}" type="presParOf" srcId="{CE9B421F-653C-4E14-B487-50DF2D297302}" destId="{902B6F59-A99F-426A-A85F-769932CA500C}" srcOrd="0" destOrd="0" presId="urn:microsoft.com/office/officeart/2005/8/layout/list1"/>
    <dgm:cxn modelId="{1D16495D-6B36-4DB8-BA79-181594A54AE8}" type="presParOf" srcId="{CE9B421F-653C-4E14-B487-50DF2D297302}" destId="{1A8DE468-1E5B-434E-B540-8CD560CF6B0C}" srcOrd="1" destOrd="0" presId="urn:microsoft.com/office/officeart/2005/8/layout/list1"/>
    <dgm:cxn modelId="{BF3A8025-C5D7-411D-9C00-2C799D5B8931}" type="presParOf" srcId="{EBC0862A-C726-47F6-8553-7A6F0474E995}" destId="{DCD5BD9B-724B-4A5C-9A8B-283F618EC486}" srcOrd="17" destOrd="0" presId="urn:microsoft.com/office/officeart/2005/8/layout/list1"/>
    <dgm:cxn modelId="{C1EFBDC9-F25E-400B-9E1B-66024AC3788F}" type="presParOf" srcId="{EBC0862A-C726-47F6-8553-7A6F0474E995}" destId="{45AF4E9C-B7F4-4A7B-86A0-6CB710D4230E}" srcOrd="18" destOrd="0" presId="urn:microsoft.com/office/officeart/2005/8/layout/list1"/>
    <dgm:cxn modelId="{17F4CE5B-6F8F-445F-94B5-DD69EA3414EF}" type="presParOf" srcId="{EBC0862A-C726-47F6-8553-7A6F0474E995}" destId="{FB8D3F62-AA7B-4EBB-A1FB-02A4A73A6008}" srcOrd="19" destOrd="0" presId="urn:microsoft.com/office/officeart/2005/8/layout/list1"/>
    <dgm:cxn modelId="{6A71AA77-6D03-4561-9089-EDC1ED1131C7}" type="presParOf" srcId="{EBC0862A-C726-47F6-8553-7A6F0474E995}" destId="{BC1B87A7-3D79-4A5A-8B50-09E7892D86C1}" srcOrd="20" destOrd="0" presId="urn:microsoft.com/office/officeart/2005/8/layout/list1"/>
    <dgm:cxn modelId="{8783A997-5A9C-4C21-A44A-D8FD459D6AE0}" type="presParOf" srcId="{BC1B87A7-3D79-4A5A-8B50-09E7892D86C1}" destId="{AD28E74B-8D8F-448A-A3E3-AF1E0E4673D2}" srcOrd="0" destOrd="0" presId="urn:microsoft.com/office/officeart/2005/8/layout/list1"/>
    <dgm:cxn modelId="{9048DD74-49AE-468B-B0C1-7B0EF943736F}" type="presParOf" srcId="{BC1B87A7-3D79-4A5A-8B50-09E7892D86C1}" destId="{334A9489-6574-45AC-B109-33C90DA23D07}" srcOrd="1" destOrd="0" presId="urn:microsoft.com/office/officeart/2005/8/layout/list1"/>
    <dgm:cxn modelId="{209ED343-A17A-49C4-8F03-8D69573556D9}" type="presParOf" srcId="{EBC0862A-C726-47F6-8553-7A6F0474E995}" destId="{457FEE0D-4138-46FE-B602-CFD31FBDFBF1}" srcOrd="21" destOrd="0" presId="urn:microsoft.com/office/officeart/2005/8/layout/list1"/>
    <dgm:cxn modelId="{FD955C80-BB16-41AC-8A31-1B32FE0749AD}" type="presParOf" srcId="{EBC0862A-C726-47F6-8553-7A6F0474E995}" destId="{F919B900-9A36-4E14-A488-3B4077F31A3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0.0447</cdr:x>
      <cdr:y>0.89284</cdr:y>
    </cdr:from>
    <cdr:to>
      <cdr:x>0.53346</cdr:x>
      <cdr:y>1</cdr:y>
    </cdr:to>
    <cdr:sp macro="" textlink="">
      <cdr:nvSpPr>
        <cdr:cNvPr id="2" name="1 Sol Ayraç"/>
        <cdr:cNvSpPr/>
      </cdr:nvSpPr>
      <cdr:spPr>
        <a:xfrm xmlns:a="http://schemas.openxmlformats.org/drawingml/2006/main" rot="16200000">
          <a:off x="2457972" y="1180578"/>
          <a:ext cx="381730" cy="4478525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vert" rIns="1620000" anchor="b" anchorCtr="1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tr-TR" i="1">
              <a:latin typeface="Times New Roman" pitchFamily="18" charset="0"/>
              <a:cs typeface="Times New Roman" pitchFamily="18" charset="0"/>
            </a:rPr>
            <a:t>Lb. brevis</a:t>
          </a:r>
          <a:r>
            <a:rPr lang="tr-TR" i="0" baseline="0">
              <a:latin typeface="Times New Roman" pitchFamily="18" charset="0"/>
              <a:cs typeface="Times New Roman" pitchFamily="18" charset="0"/>
            </a:rPr>
            <a:t> 1</a:t>
          </a:r>
        </a:p>
        <a:p xmlns:a="http://schemas.openxmlformats.org/drawingml/2006/main">
          <a:endParaRPr lang="tr-TR" i="1"/>
        </a:p>
      </cdr:txBody>
    </cdr:sp>
  </cdr:relSizeAnchor>
  <cdr:relSizeAnchor xmlns:cdr="http://schemas.openxmlformats.org/drawingml/2006/chartDrawing">
    <cdr:from>
      <cdr:x>0.579</cdr:x>
      <cdr:y>0.89284</cdr:y>
    </cdr:from>
    <cdr:to>
      <cdr:x>0.87514</cdr:x>
      <cdr:y>1</cdr:y>
    </cdr:to>
    <cdr:sp macro="" textlink="">
      <cdr:nvSpPr>
        <cdr:cNvPr id="3" name="1 Sol Ayraç"/>
        <cdr:cNvSpPr/>
      </cdr:nvSpPr>
      <cdr:spPr>
        <a:xfrm xmlns:a="http://schemas.openxmlformats.org/drawingml/2006/main" rot="16200000">
          <a:off x="6471320" y="2063079"/>
          <a:ext cx="381730" cy="2713521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vert" rIns="1620000" anchor="b" anchorCtr="1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tr-TR" i="1">
              <a:latin typeface="Times New Roman" pitchFamily="18" charset="0"/>
              <a:cs typeface="Times New Roman" pitchFamily="18" charset="0"/>
            </a:rPr>
            <a:t>Lb. brevis</a:t>
          </a:r>
          <a:r>
            <a:rPr lang="tr-TR" i="0" baseline="0">
              <a:latin typeface="Times New Roman" pitchFamily="18" charset="0"/>
              <a:cs typeface="Times New Roman" pitchFamily="18" charset="0"/>
            </a:rPr>
            <a:t> 3</a:t>
          </a:r>
        </a:p>
        <a:p xmlns:a="http://schemas.openxmlformats.org/drawingml/2006/main">
          <a:endParaRPr lang="tr-TR" i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0.05036</cdr:x>
      <cdr:y>0.88318</cdr:y>
    </cdr:from>
    <cdr:to>
      <cdr:x>0.53359</cdr:x>
      <cdr:y>1</cdr:y>
    </cdr:to>
    <cdr:sp macro="" textlink="">
      <cdr:nvSpPr>
        <cdr:cNvPr id="2" name="1 Sol Ayraç"/>
        <cdr:cNvSpPr/>
      </cdr:nvSpPr>
      <cdr:spPr>
        <a:xfrm xmlns:a="http://schemas.openxmlformats.org/drawingml/2006/main" rot="16200000">
          <a:off x="2502364" y="1136186"/>
          <a:ext cx="407247" cy="4478525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vert" rIns="1620000" anchor="b" anchorCtr="1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tr-TR" i="1">
              <a:latin typeface="Times New Roman" pitchFamily="18" charset="0"/>
              <a:cs typeface="Times New Roman" pitchFamily="18" charset="0"/>
            </a:rPr>
            <a:t>Lb. brevis</a:t>
          </a:r>
          <a:r>
            <a:rPr lang="tr-TR" i="0" baseline="0">
              <a:latin typeface="Times New Roman" pitchFamily="18" charset="0"/>
              <a:cs typeface="Times New Roman" pitchFamily="18" charset="0"/>
            </a:rPr>
            <a:t> 1</a:t>
          </a:r>
        </a:p>
        <a:p xmlns:a="http://schemas.openxmlformats.org/drawingml/2006/main">
          <a:endParaRPr lang="tr-TR" i="1"/>
        </a:p>
      </cdr:txBody>
    </cdr:sp>
  </cdr:relSizeAnchor>
  <cdr:relSizeAnchor xmlns:cdr="http://schemas.openxmlformats.org/drawingml/2006/chartDrawing">
    <cdr:from>
      <cdr:x>0.5776</cdr:x>
      <cdr:y>0.88318</cdr:y>
    </cdr:from>
    <cdr:to>
      <cdr:x>0.87038</cdr:x>
      <cdr:y>1</cdr:y>
    </cdr:to>
    <cdr:sp macro="" textlink="">
      <cdr:nvSpPr>
        <cdr:cNvPr id="3" name="1 Sol Ayraç"/>
        <cdr:cNvSpPr/>
      </cdr:nvSpPr>
      <cdr:spPr>
        <a:xfrm xmlns:a="http://schemas.openxmlformats.org/drawingml/2006/main" rot="16200000">
          <a:off x="6506187" y="1999638"/>
          <a:ext cx="407247" cy="2713521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vert" rIns="1620000" anchor="b" anchorCtr="1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tr-TR" i="1">
              <a:latin typeface="Times New Roman" pitchFamily="18" charset="0"/>
              <a:cs typeface="Times New Roman" pitchFamily="18" charset="0"/>
            </a:rPr>
            <a:t>Lb. brevis</a:t>
          </a:r>
          <a:r>
            <a:rPr lang="tr-TR" i="0" baseline="0">
              <a:latin typeface="Times New Roman" pitchFamily="18" charset="0"/>
              <a:cs typeface="Times New Roman" pitchFamily="18" charset="0"/>
            </a:rPr>
            <a:t> 3</a:t>
          </a:r>
        </a:p>
        <a:p xmlns:a="http://schemas.openxmlformats.org/drawingml/2006/main">
          <a:endParaRPr lang="tr-TR" i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31CE7-C57B-4377-B72B-E718AA10803C}" type="datetimeFigureOut">
              <a:rPr lang="tr-TR" smtClean="0"/>
              <a:t>23.7.2014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26163-FED5-49A3-A227-5DFE298F7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99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26163-FED5-49A3-A227-5DFE298F728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852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13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D464A82-CBC0-4AFF-B325-D9FC8473CE2D}" type="slidenum">
              <a:rPr lang="tr-TR" altLang="tr-TR">
                <a:solidFill>
                  <a:srgbClr val="000000"/>
                </a:solidFill>
              </a:rPr>
              <a:pPr/>
              <a:t>55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27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300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DA54D5F-0A76-4E10-8BC2-D6735C1B471E}" type="slidenum">
              <a:rPr lang="tr-TR" altLang="tr-TR">
                <a:solidFill>
                  <a:srgbClr val="000000"/>
                </a:solidFill>
              </a:rPr>
              <a:pPr/>
              <a:t>56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3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341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14B8FBE-31E7-4BC3-B0D4-988E64715A2E}" type="slidenum">
              <a:rPr lang="tr-TR" altLang="tr-TR">
                <a:solidFill>
                  <a:srgbClr val="000000"/>
                </a:solidFill>
              </a:rPr>
              <a:pPr/>
              <a:t>57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39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38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76E5C11-458F-4EA8-B959-AE7EB139B479}" type="slidenum">
              <a:rPr lang="tr-TR" altLang="tr-TR">
                <a:solidFill>
                  <a:srgbClr val="000000"/>
                </a:solidFill>
              </a:rPr>
              <a:pPr/>
              <a:t>58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2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13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D464A82-CBC0-4AFF-B325-D9FC8473CE2D}" type="slidenum">
              <a:rPr lang="tr-TR" altLang="tr-TR">
                <a:solidFill>
                  <a:srgbClr val="000000"/>
                </a:solidFill>
              </a:rPr>
              <a:pPr/>
              <a:t>59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94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443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B280661-A3AD-4197-8ACA-D99F2D5753D5}" type="slidenum">
              <a:rPr lang="tr-TR" altLang="tr-TR">
                <a:solidFill>
                  <a:srgbClr val="000000"/>
                </a:solidFill>
              </a:rPr>
              <a:pPr/>
              <a:t>60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26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48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B9035EB-481B-42E9-AE79-67948ADA7C43}" type="slidenum">
              <a:rPr lang="tr-TR" altLang="tr-TR">
                <a:solidFill>
                  <a:srgbClr val="000000"/>
                </a:solidFill>
              </a:rPr>
              <a:pPr/>
              <a:t>61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52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7C51F4B-026E-41AF-99A8-6D90F180A96A}" type="slidenum">
              <a:rPr lang="tr-TR" altLang="tr-TR">
                <a:solidFill>
                  <a:srgbClr val="000000"/>
                </a:solidFill>
              </a:rPr>
              <a:pPr/>
              <a:t>62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38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56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CB77510-70BA-4B01-9BA2-FAA4C805F7D3}" type="slidenum">
              <a:rPr lang="tr-TR" altLang="tr-TR">
                <a:solidFill>
                  <a:srgbClr val="000000"/>
                </a:solidFill>
              </a:rPr>
              <a:pPr/>
              <a:t>63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911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3AEB05B-4D28-4555-892C-09D899A6D4C0}" type="slidenum">
              <a:rPr lang="tr-TR" altLang="tr-TR">
                <a:solidFill>
                  <a:srgbClr val="000000"/>
                </a:solidFill>
              </a:rPr>
              <a:pPr/>
              <a:t>47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8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993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2280F56-A013-406B-9938-31EF7E61B67A}" type="slidenum">
              <a:rPr lang="tr-TR" altLang="tr-TR">
                <a:solidFill>
                  <a:srgbClr val="000000"/>
                </a:solidFill>
              </a:rPr>
              <a:pPr/>
              <a:t>48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1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34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CD350AD-0069-4C77-8028-7F09A7FE77E2}" type="slidenum">
              <a:rPr lang="tr-TR" altLang="tr-TR">
                <a:solidFill>
                  <a:srgbClr val="000000"/>
                </a:solidFill>
              </a:rPr>
              <a:pPr/>
              <a:t>49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1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75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D567923-C03D-4E22-B2F3-73BF5172F21A}" type="slidenum">
              <a:rPr lang="tr-TR" altLang="tr-TR">
                <a:solidFill>
                  <a:srgbClr val="000000"/>
                </a:solidFill>
              </a:rPr>
              <a:pPr/>
              <a:t>50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13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D464A82-CBC0-4AFF-B325-D9FC8473CE2D}" type="slidenum">
              <a:rPr lang="tr-TR" altLang="tr-TR">
                <a:solidFill>
                  <a:srgbClr val="000000"/>
                </a:solidFill>
              </a:rPr>
              <a:pPr/>
              <a:t>51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9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1571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5DC10AD-90CE-4874-A4D0-F9932ECFFA00}" type="slidenum">
              <a:rPr lang="tr-TR" altLang="tr-TR">
                <a:solidFill>
                  <a:srgbClr val="000000"/>
                </a:solidFill>
              </a:rPr>
              <a:pPr/>
              <a:t>52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4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1981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B633177-6663-4E13-AE81-A46DBAE38857}" type="slidenum">
              <a:rPr lang="tr-TR" altLang="tr-TR">
                <a:solidFill>
                  <a:srgbClr val="000000"/>
                </a:solidFill>
              </a:rPr>
              <a:pPr/>
              <a:t>53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6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239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DFD75F9-AEDD-4595-9FFB-8AD6D2B7B3B5}" type="slidenum">
              <a:rPr lang="tr-TR" altLang="tr-TR">
                <a:solidFill>
                  <a:srgbClr val="000000"/>
                </a:solidFill>
              </a:rPr>
              <a:pPr/>
              <a:t>54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4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621-27FE-4742-AADD-C499E920FEE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E95C-1DB6-4A02-8056-14079424660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1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ADC1-3C2C-432F-B229-44F2173BA18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9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6E017-65C7-4ED3-9897-502CA827978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CCB40-7832-45F4-BFA2-9C5FD18C82B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1F5C-846E-415C-85C9-A0A86C94FB2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0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6832-4DA9-4060-8D22-21D98920CBC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5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6C25-2393-41E9-A570-545141F25BE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1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A751-F364-448A-B469-675F5083387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6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992F-49F5-4A5E-ABE2-0F9850F3679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9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4F99-319F-4575-A014-DAB93CBC25B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0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E93-4265-4C36-9383-8E1AC559163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4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3A5A-A5C2-4770-B8CA-6B7A6F03713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9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2000"/>
            <a:lum/>
          </a:blip>
          <a:srcRect/>
          <a:tile tx="0" ty="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65F7-BE19-4FDD-86BC-6F62C2FD250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23.7.2014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5F417-8FBE-4146-84CA-461D092E981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4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78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616" y="26288"/>
            <a:ext cx="11484768" cy="796550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err="1">
                <a:solidFill>
                  <a:srgbClr val="F7BC6D"/>
                </a:solidFill>
              </a:rPr>
              <a:t>Antimicrobial</a:t>
            </a:r>
            <a:r>
              <a:rPr lang="tr-TR" sz="4000" b="1" dirty="0">
                <a:solidFill>
                  <a:srgbClr val="F7BC6D"/>
                </a:solidFill>
              </a:rPr>
              <a:t> </a:t>
            </a:r>
            <a:r>
              <a:rPr lang="tr-TR" sz="4000" b="1" dirty="0" err="1" smtClean="0">
                <a:solidFill>
                  <a:srgbClr val="F7BC6D"/>
                </a:solidFill>
              </a:rPr>
              <a:t>activity</a:t>
            </a:r>
            <a:r>
              <a:rPr lang="tr-TR" sz="4000" b="1" dirty="0" smtClean="0">
                <a:solidFill>
                  <a:srgbClr val="F7BC6D"/>
                </a:solidFill>
              </a:rPr>
              <a:t> </a:t>
            </a:r>
            <a:r>
              <a:rPr lang="tr-TR" sz="4000" b="1" dirty="0">
                <a:solidFill>
                  <a:srgbClr val="F7BC6D"/>
                </a:solidFill>
              </a:rPr>
              <a:t>of </a:t>
            </a:r>
            <a:r>
              <a:rPr lang="tr-TR" sz="4000" b="1" dirty="0" err="1">
                <a:solidFill>
                  <a:srgbClr val="F7BC6D"/>
                </a:solidFill>
              </a:rPr>
              <a:t>lactic</a:t>
            </a:r>
            <a:r>
              <a:rPr lang="tr-TR" sz="4000" b="1" dirty="0">
                <a:solidFill>
                  <a:srgbClr val="F7BC6D"/>
                </a:solidFill>
              </a:rPr>
              <a:t> </a:t>
            </a:r>
            <a:r>
              <a:rPr lang="tr-TR" sz="4000" b="1" dirty="0" err="1">
                <a:solidFill>
                  <a:srgbClr val="F7BC6D"/>
                </a:solidFill>
              </a:rPr>
              <a:t>acid</a:t>
            </a:r>
            <a:r>
              <a:rPr lang="tr-TR" sz="4000" b="1" dirty="0">
                <a:solidFill>
                  <a:srgbClr val="F7BC6D"/>
                </a:solidFill>
              </a:rPr>
              <a:t> </a:t>
            </a:r>
            <a:r>
              <a:rPr lang="tr-TR" sz="4000" b="1" dirty="0" err="1">
                <a:solidFill>
                  <a:srgbClr val="F7BC6D"/>
                </a:solidFill>
              </a:rPr>
              <a:t>bacteria</a:t>
            </a:r>
            <a:r>
              <a:rPr lang="tr-TR" sz="4000" b="1" dirty="0">
                <a:solidFill>
                  <a:srgbClr val="F7BC6D"/>
                </a:solidFill>
              </a:rPr>
              <a:t> on </a:t>
            </a:r>
            <a:r>
              <a:rPr lang="tr-TR" sz="4000" b="1" dirty="0" err="1">
                <a:solidFill>
                  <a:srgbClr val="F7BC6D"/>
                </a:solidFill>
              </a:rPr>
              <a:t>pathogens</a:t>
            </a:r>
            <a:r>
              <a:rPr lang="tr-TR" sz="4000" b="1" dirty="0">
                <a:solidFill>
                  <a:srgbClr val="F7BC6D"/>
                </a:solidFill>
              </a:rPr>
              <a:t> in </a:t>
            </a:r>
            <a:r>
              <a:rPr lang="tr-TR" sz="4000" b="1" dirty="0" err="1" smtClean="0">
                <a:solidFill>
                  <a:srgbClr val="F7BC6D"/>
                </a:solidFill>
              </a:rPr>
              <a:t>foods</a:t>
            </a:r>
            <a:r>
              <a:rPr lang="tr-TR" sz="4000" b="1" dirty="0" smtClean="0">
                <a:solidFill>
                  <a:srgbClr val="F7BC6D"/>
                </a:solidFill>
              </a:rPr>
              <a:t/>
            </a:r>
            <a:br>
              <a:rPr lang="tr-TR" sz="4000" b="1" dirty="0" smtClean="0">
                <a:solidFill>
                  <a:srgbClr val="F7BC6D"/>
                </a:solidFill>
              </a:rPr>
            </a:br>
            <a:r>
              <a:rPr lang="tr-TR" sz="4000" b="1" dirty="0" err="1">
                <a:solidFill>
                  <a:srgbClr val="F7BC6D"/>
                </a:solidFill>
              </a:rPr>
              <a:t>Why</a:t>
            </a:r>
            <a:r>
              <a:rPr lang="tr-TR" sz="4000" b="1" dirty="0">
                <a:solidFill>
                  <a:srgbClr val="F7BC6D"/>
                </a:solidFill>
              </a:rPr>
              <a:t> </a:t>
            </a:r>
            <a:r>
              <a:rPr lang="tr-TR" sz="4000" b="1" dirty="0" err="1">
                <a:solidFill>
                  <a:srgbClr val="F7BC6D"/>
                </a:solidFill>
              </a:rPr>
              <a:t>succesful</a:t>
            </a:r>
            <a:r>
              <a:rPr lang="tr-TR" sz="4000" b="1" dirty="0">
                <a:solidFill>
                  <a:srgbClr val="F7BC6D"/>
                </a:solidFill>
              </a:rPr>
              <a:t>?</a:t>
            </a:r>
            <a:r>
              <a:rPr lang="tr-TR" sz="4000" dirty="0">
                <a:solidFill>
                  <a:srgbClr val="F7BC6D"/>
                </a:solidFill>
              </a:rPr>
              <a:t/>
            </a:r>
            <a:br>
              <a:rPr lang="tr-TR" sz="4000" dirty="0">
                <a:solidFill>
                  <a:srgbClr val="F7BC6D"/>
                </a:solidFill>
              </a:rPr>
            </a:br>
            <a:r>
              <a:rPr lang="tr-TR" sz="4000" b="1" dirty="0" smtClean="0">
                <a:solidFill>
                  <a:srgbClr val="F7BC6D"/>
                </a:solidFill>
              </a:rPr>
              <a:t>How </a:t>
            </a:r>
            <a:r>
              <a:rPr lang="tr-TR" sz="4000" b="1" dirty="0" err="1" smtClean="0">
                <a:solidFill>
                  <a:srgbClr val="F7BC6D"/>
                </a:solidFill>
              </a:rPr>
              <a:t>succesful</a:t>
            </a:r>
            <a:r>
              <a:rPr lang="tr-TR" sz="4000" b="1" dirty="0" smtClean="0">
                <a:solidFill>
                  <a:srgbClr val="F7BC6D"/>
                </a:solidFill>
              </a:rPr>
              <a:t>?</a:t>
            </a:r>
            <a:r>
              <a:rPr lang="tr-TR" b="1" dirty="0" smtClean="0">
                <a:solidFill>
                  <a:srgbClr val="F7BC6D"/>
                </a:solidFill>
              </a:rPr>
              <a:t/>
            </a:r>
            <a:br>
              <a:rPr lang="tr-TR" b="1" dirty="0" smtClean="0">
                <a:solidFill>
                  <a:srgbClr val="F7BC6D"/>
                </a:solidFill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100" b="1" dirty="0" err="1">
                <a:solidFill>
                  <a:srgbClr val="F7BC6D"/>
                </a:solidFill>
              </a:rPr>
              <a:t>Prof.Dr</a:t>
            </a:r>
            <a:r>
              <a:rPr lang="tr-TR" sz="4100" b="1" dirty="0" smtClean="0">
                <a:solidFill>
                  <a:srgbClr val="F7BC6D"/>
                </a:solidFill>
              </a:rPr>
              <a:t>. Dilek Heperkan</a:t>
            </a:r>
          </a:p>
          <a:p>
            <a:r>
              <a:rPr lang="tr-TR" sz="3100" b="1" dirty="0" err="1" smtClean="0">
                <a:solidFill>
                  <a:srgbClr val="F7BC6D"/>
                </a:solidFill>
              </a:rPr>
              <a:t>Istanbul</a:t>
            </a:r>
            <a:r>
              <a:rPr lang="tr-TR" sz="3100" b="1" dirty="0" smtClean="0">
                <a:solidFill>
                  <a:srgbClr val="F7BC6D"/>
                </a:solidFill>
              </a:rPr>
              <a:t> Technical </a:t>
            </a:r>
            <a:r>
              <a:rPr lang="tr-TR" sz="3100" b="1" dirty="0" err="1" smtClean="0">
                <a:solidFill>
                  <a:srgbClr val="F7BC6D"/>
                </a:solidFill>
              </a:rPr>
              <a:t>University</a:t>
            </a:r>
            <a:r>
              <a:rPr lang="tr-TR" sz="3100" b="1" dirty="0" smtClean="0">
                <a:solidFill>
                  <a:srgbClr val="F7BC6D"/>
                </a:solidFill>
              </a:rPr>
              <a:t>, </a:t>
            </a:r>
          </a:p>
          <a:p>
            <a:r>
              <a:rPr lang="tr-TR" sz="3100" b="1" dirty="0" err="1" smtClean="0">
                <a:solidFill>
                  <a:srgbClr val="F7BC6D"/>
                </a:solidFill>
              </a:rPr>
              <a:t>Faculty</a:t>
            </a:r>
            <a:r>
              <a:rPr lang="tr-TR" sz="3100" b="1" dirty="0" smtClean="0">
                <a:solidFill>
                  <a:srgbClr val="F7BC6D"/>
                </a:solidFill>
              </a:rPr>
              <a:t> of </a:t>
            </a:r>
            <a:r>
              <a:rPr lang="tr-TR" sz="3100" b="1" dirty="0" err="1" smtClean="0">
                <a:solidFill>
                  <a:srgbClr val="F7BC6D"/>
                </a:solidFill>
              </a:rPr>
              <a:t>Chemical</a:t>
            </a:r>
            <a:r>
              <a:rPr lang="tr-TR" sz="3100" b="1" dirty="0" smtClean="0">
                <a:solidFill>
                  <a:srgbClr val="F7BC6D"/>
                </a:solidFill>
              </a:rPr>
              <a:t> </a:t>
            </a:r>
            <a:r>
              <a:rPr lang="tr-TR" sz="3100" b="1" dirty="0" err="1" smtClean="0">
                <a:solidFill>
                  <a:srgbClr val="F7BC6D"/>
                </a:solidFill>
              </a:rPr>
              <a:t>and</a:t>
            </a:r>
            <a:r>
              <a:rPr lang="tr-TR" sz="3100" b="1" dirty="0" smtClean="0">
                <a:solidFill>
                  <a:srgbClr val="F7BC6D"/>
                </a:solidFill>
              </a:rPr>
              <a:t> </a:t>
            </a:r>
            <a:r>
              <a:rPr lang="tr-TR" sz="3100" b="1" dirty="0" err="1" smtClean="0">
                <a:solidFill>
                  <a:srgbClr val="F7BC6D"/>
                </a:solidFill>
              </a:rPr>
              <a:t>Metallurgical</a:t>
            </a:r>
            <a:r>
              <a:rPr lang="tr-TR" sz="3100" b="1" dirty="0" smtClean="0">
                <a:solidFill>
                  <a:srgbClr val="F7BC6D"/>
                </a:solidFill>
              </a:rPr>
              <a:t> </a:t>
            </a:r>
            <a:r>
              <a:rPr lang="tr-TR" sz="3100" b="1" dirty="0" err="1" smtClean="0">
                <a:solidFill>
                  <a:srgbClr val="F7BC6D"/>
                </a:solidFill>
              </a:rPr>
              <a:t>Engineering</a:t>
            </a:r>
            <a:r>
              <a:rPr lang="tr-TR" sz="3100" b="1" dirty="0" smtClean="0">
                <a:solidFill>
                  <a:srgbClr val="F7BC6D"/>
                </a:solidFill>
              </a:rPr>
              <a:t>, </a:t>
            </a:r>
            <a:r>
              <a:rPr lang="tr-TR" sz="3100" b="1" dirty="0" err="1" smtClean="0">
                <a:solidFill>
                  <a:srgbClr val="F7BC6D"/>
                </a:solidFill>
              </a:rPr>
              <a:t>Dept</a:t>
            </a:r>
            <a:r>
              <a:rPr lang="tr-TR" sz="3100" b="1" dirty="0" smtClean="0">
                <a:solidFill>
                  <a:srgbClr val="F7BC6D"/>
                </a:solidFill>
              </a:rPr>
              <a:t>. of </a:t>
            </a:r>
            <a:r>
              <a:rPr lang="tr-TR" sz="3100" b="1" dirty="0" err="1" smtClean="0">
                <a:solidFill>
                  <a:srgbClr val="F7BC6D"/>
                </a:solidFill>
              </a:rPr>
              <a:t>Food</a:t>
            </a:r>
            <a:r>
              <a:rPr lang="tr-TR" sz="3100" b="1" dirty="0" smtClean="0">
                <a:solidFill>
                  <a:srgbClr val="F7BC6D"/>
                </a:solidFill>
              </a:rPr>
              <a:t> </a:t>
            </a:r>
            <a:r>
              <a:rPr lang="tr-TR" sz="3100" b="1" dirty="0" err="1" smtClean="0">
                <a:solidFill>
                  <a:srgbClr val="F7BC6D"/>
                </a:solidFill>
              </a:rPr>
              <a:t>Engineering</a:t>
            </a:r>
            <a:endParaRPr lang="tr-TR" sz="3100" dirty="0">
              <a:solidFill>
                <a:srgbClr val="F7BC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45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"/>
    </mc:Choice>
    <mc:Fallback xmlns="">
      <p:transition spd="slow" advTm="189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4" y="188640"/>
            <a:ext cx="7056784" cy="649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öşeleri Yuvarlanmış Dikdörtgen Belirtme Çizgisi 2"/>
          <p:cNvSpPr/>
          <p:nvPr/>
        </p:nvSpPr>
        <p:spPr>
          <a:xfrm>
            <a:off x="2843808" y="872716"/>
            <a:ext cx="2584094" cy="396044"/>
          </a:xfrm>
          <a:prstGeom prst="wedgeRoundRectCallout">
            <a:avLst>
              <a:gd name="adj1" fmla="val -98453"/>
              <a:gd name="adj2" fmla="val -150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rgbClr val="005696"/>
                </a:solidFill>
              </a:rPr>
              <a:t>Cereal</a:t>
            </a:r>
            <a:r>
              <a:rPr lang="tr-TR" sz="2400" dirty="0" smtClean="0">
                <a:solidFill>
                  <a:srgbClr val="005696"/>
                </a:solidFill>
              </a:rPr>
              <a:t> </a:t>
            </a:r>
            <a:r>
              <a:rPr lang="tr-TR" sz="2400" dirty="0" err="1" smtClean="0">
                <a:solidFill>
                  <a:srgbClr val="005696"/>
                </a:solidFill>
              </a:rPr>
              <a:t>based</a:t>
            </a:r>
            <a:endParaRPr lang="tr-TR" sz="2400" dirty="0">
              <a:solidFill>
                <a:srgbClr val="005696"/>
              </a:solidFill>
            </a:endParaRPr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2491962" y="1369671"/>
            <a:ext cx="1952208" cy="396044"/>
          </a:xfrm>
          <a:prstGeom prst="wedgeRoundRectCallout">
            <a:avLst>
              <a:gd name="adj1" fmla="val -88416"/>
              <a:gd name="adj2" fmla="val -413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rgbClr val="005696"/>
                </a:solidFill>
              </a:rPr>
              <a:t>Milk</a:t>
            </a:r>
            <a:r>
              <a:rPr lang="tr-TR" sz="2400" dirty="0" smtClean="0">
                <a:solidFill>
                  <a:srgbClr val="005696"/>
                </a:solidFill>
              </a:rPr>
              <a:t> </a:t>
            </a:r>
            <a:r>
              <a:rPr lang="tr-TR" sz="2400" dirty="0" err="1" smtClean="0">
                <a:solidFill>
                  <a:srgbClr val="005696"/>
                </a:solidFill>
              </a:rPr>
              <a:t>based</a:t>
            </a:r>
            <a:endParaRPr lang="tr-TR" sz="2400" dirty="0">
              <a:solidFill>
                <a:srgbClr val="005696"/>
              </a:solidFill>
            </a:endParaRPr>
          </a:p>
        </p:txBody>
      </p:sp>
      <p:sp>
        <p:nvSpPr>
          <p:cNvPr id="8" name="Köşeleri Yuvarlanmış Dikdörtgen Belirtme Çizgisi 7"/>
          <p:cNvSpPr/>
          <p:nvPr/>
        </p:nvSpPr>
        <p:spPr>
          <a:xfrm>
            <a:off x="2506322" y="4005064"/>
            <a:ext cx="1937847" cy="378042"/>
          </a:xfrm>
          <a:prstGeom prst="wedgeRoundRectCallout">
            <a:avLst>
              <a:gd name="adj1" fmla="val -90276"/>
              <a:gd name="adj2" fmla="val 416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rgbClr val="005696"/>
                </a:solidFill>
              </a:rPr>
              <a:t>F</a:t>
            </a:r>
            <a:r>
              <a:rPr lang="tr-TR" sz="2400" dirty="0" err="1" smtClean="0">
                <a:solidFill>
                  <a:srgbClr val="005696"/>
                </a:solidFill>
              </a:rPr>
              <a:t>ruit</a:t>
            </a:r>
            <a:r>
              <a:rPr lang="tr-TR" sz="2400" dirty="0" smtClean="0">
                <a:solidFill>
                  <a:srgbClr val="005696"/>
                </a:solidFill>
              </a:rPr>
              <a:t> </a:t>
            </a:r>
            <a:r>
              <a:rPr lang="tr-TR" sz="2400" dirty="0" err="1" smtClean="0">
                <a:solidFill>
                  <a:srgbClr val="005696"/>
                </a:solidFill>
              </a:rPr>
              <a:t>based</a:t>
            </a:r>
            <a:endParaRPr lang="tr-TR" sz="2400" dirty="0">
              <a:solidFill>
                <a:srgbClr val="005696"/>
              </a:solidFill>
            </a:endParaRPr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2652284" y="5085184"/>
            <a:ext cx="2639796" cy="396044"/>
          </a:xfrm>
          <a:prstGeom prst="wedgeRoundRectCallout">
            <a:avLst>
              <a:gd name="adj1" fmla="val -95107"/>
              <a:gd name="adj2" fmla="val -446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rgbClr val="005696"/>
                </a:solidFill>
              </a:rPr>
              <a:t>Meat</a:t>
            </a:r>
            <a:r>
              <a:rPr lang="tr-TR" sz="2400" dirty="0" smtClean="0">
                <a:solidFill>
                  <a:srgbClr val="005696"/>
                </a:solidFill>
              </a:rPr>
              <a:t> </a:t>
            </a:r>
            <a:r>
              <a:rPr lang="tr-TR" sz="2400" dirty="0" err="1" smtClean="0">
                <a:solidFill>
                  <a:srgbClr val="005696"/>
                </a:solidFill>
              </a:rPr>
              <a:t>based</a:t>
            </a:r>
            <a:endParaRPr lang="tr-TR" sz="2400" dirty="0">
              <a:solidFill>
                <a:srgbClr val="005696"/>
              </a:solidFill>
            </a:endParaRPr>
          </a:p>
        </p:txBody>
      </p:sp>
      <p:sp>
        <p:nvSpPr>
          <p:cNvPr id="10" name="Köşeleri Yuvarlanmış Dikdörtgen Belirtme Çizgisi 9"/>
          <p:cNvSpPr/>
          <p:nvPr/>
        </p:nvSpPr>
        <p:spPr>
          <a:xfrm>
            <a:off x="2506322" y="2492896"/>
            <a:ext cx="1952208" cy="396044"/>
          </a:xfrm>
          <a:prstGeom prst="wedgeRoundRectCallout">
            <a:avLst>
              <a:gd name="adj1" fmla="val -95107"/>
              <a:gd name="adj2" fmla="val -446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rgbClr val="005696"/>
                </a:solidFill>
              </a:rPr>
              <a:t>Fish</a:t>
            </a:r>
            <a:r>
              <a:rPr lang="tr-TR" sz="2400" dirty="0" smtClean="0">
                <a:solidFill>
                  <a:srgbClr val="005696"/>
                </a:solidFill>
              </a:rPr>
              <a:t> </a:t>
            </a:r>
            <a:r>
              <a:rPr lang="tr-TR" sz="2400" dirty="0" err="1" smtClean="0">
                <a:solidFill>
                  <a:srgbClr val="005696"/>
                </a:solidFill>
              </a:rPr>
              <a:t>based</a:t>
            </a:r>
            <a:endParaRPr lang="tr-TR" sz="2400" dirty="0">
              <a:solidFill>
                <a:srgbClr val="005696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843942" y="6102426"/>
            <a:ext cx="1192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prstClr val="black"/>
                </a:solidFill>
              </a:rPr>
              <a:t>(Adams and Moss, 2008)</a:t>
            </a:r>
            <a:endParaRPr lang="tr-TR" sz="16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5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"/>
    </mc:Choice>
    <mc:Fallback xmlns="">
      <p:transition spd="slow" advTm="2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Since t</a:t>
            </a:r>
            <a:r>
              <a:rPr lang="en-US" sz="2400" dirty="0" smtClean="0"/>
              <a:t>he </a:t>
            </a:r>
            <a:r>
              <a:rPr lang="en-US" sz="2400" dirty="0"/>
              <a:t>trends towards </a:t>
            </a:r>
            <a:endParaRPr lang="tr-TR" sz="2400" dirty="0" smtClean="0"/>
          </a:p>
          <a:p>
            <a:r>
              <a:rPr lang="en-US" sz="2400" dirty="0" smtClean="0"/>
              <a:t>natural </a:t>
            </a:r>
            <a:r>
              <a:rPr lang="en-US" sz="2400" dirty="0"/>
              <a:t>(minimally processed or without additives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r>
              <a:rPr lang="en-US" sz="2400" dirty="0" smtClean="0"/>
              <a:t>high </a:t>
            </a:r>
            <a:r>
              <a:rPr lang="en-US" sz="2400" dirty="0"/>
              <a:t>nutritional </a:t>
            </a:r>
            <a:r>
              <a:rPr lang="en-US" sz="2400" dirty="0" smtClean="0"/>
              <a:t>value</a:t>
            </a:r>
            <a:endParaRPr lang="tr-TR" sz="2400" dirty="0" smtClean="0"/>
          </a:p>
          <a:p>
            <a:r>
              <a:rPr lang="en-US" sz="2400" dirty="0" smtClean="0"/>
              <a:t>health-promoting</a:t>
            </a:r>
            <a:endParaRPr lang="tr-TR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flavor rich</a:t>
            </a:r>
            <a:r>
              <a:rPr lang="tr-TR" sz="2400" dirty="0" smtClean="0"/>
              <a:t> </a:t>
            </a:r>
            <a:r>
              <a:rPr lang="en-US" sz="2400" dirty="0" smtClean="0"/>
              <a:t>products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/>
              <a:t>Fermented food </a:t>
            </a:r>
            <a:r>
              <a:rPr lang="en-US" sz="2400" dirty="0" smtClean="0"/>
              <a:t>play </a:t>
            </a:r>
            <a:r>
              <a:rPr lang="en-US" sz="2400" dirty="0"/>
              <a:t>an important role in human diet around the world due to their health benefits.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83568" y="3326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prstClr val="black"/>
                </a:solidFill>
              </a:rPr>
              <a:t>Health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benefits</a:t>
            </a:r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"/>
    </mc:Choice>
    <mc:Fallback xmlns="">
      <p:transition spd="slow" advTm="90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dirty="0" smtClean="0"/>
              <a:t>Role of </a:t>
            </a:r>
            <a:r>
              <a:rPr lang="tr-TR" sz="2800" dirty="0"/>
              <a:t>LAB </a:t>
            </a:r>
            <a:r>
              <a:rPr lang="tr-TR" sz="2800" dirty="0" err="1"/>
              <a:t>Biopreservative</a:t>
            </a:r>
            <a:r>
              <a:rPr lang="tr-TR" sz="2800" dirty="0"/>
              <a:t> A</a:t>
            </a:r>
            <a:r>
              <a:rPr lang="tr-TR" sz="2800" dirty="0" smtClean="0"/>
              <a:t>gent</a:t>
            </a:r>
            <a:br>
              <a:rPr lang="tr-TR" sz="2800" dirty="0" smtClean="0"/>
            </a:br>
            <a:r>
              <a:rPr lang="tr-TR" sz="2800" dirty="0"/>
              <a:t>(</a:t>
            </a:r>
            <a:r>
              <a:rPr lang="tr-TR" sz="2800" dirty="0" smtClean="0"/>
              <a:t>Food </a:t>
            </a:r>
            <a:r>
              <a:rPr lang="tr-TR" sz="2800" dirty="0" err="1"/>
              <a:t>preservation</a:t>
            </a:r>
            <a:r>
              <a:rPr lang="tr-TR" sz="2800" dirty="0"/>
              <a:t> and </a:t>
            </a:r>
            <a:r>
              <a:rPr lang="tr-TR" sz="2800" dirty="0" err="1" smtClean="0"/>
              <a:t>safety</a:t>
            </a:r>
            <a:r>
              <a:rPr lang="tr-TR" sz="2800" dirty="0" smtClean="0"/>
              <a:t>)</a:t>
            </a:r>
            <a:br>
              <a:rPr lang="tr-TR" sz="2800" dirty="0" smtClean="0"/>
            </a:b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Food </a:t>
            </a:r>
            <a:r>
              <a:rPr lang="tr-TR" b="1" dirty="0" err="1" smtClean="0"/>
              <a:t>preservation</a:t>
            </a:r>
            <a:endParaRPr lang="tr-TR" b="1" dirty="0" smtClean="0"/>
          </a:p>
          <a:p>
            <a:pPr marL="0" indent="0">
              <a:buNone/>
            </a:pP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/>
              <a:t>ability</a:t>
            </a:r>
            <a:r>
              <a:rPr lang="tr-TR" dirty="0"/>
              <a:t> to </a:t>
            </a:r>
            <a:r>
              <a:rPr lang="tr-TR" dirty="0" err="1"/>
              <a:t>promote</a:t>
            </a:r>
            <a:r>
              <a:rPr lang="tr-TR" dirty="0"/>
              <a:t> food </a:t>
            </a:r>
            <a:r>
              <a:rPr lang="tr-TR" dirty="0" err="1"/>
              <a:t>preservation</a:t>
            </a:r>
            <a:r>
              <a:rPr lang="tr-TR" dirty="0"/>
              <a:t> is </a:t>
            </a:r>
            <a:r>
              <a:rPr lang="tr-TR" dirty="0" err="1" smtClean="0"/>
              <a:t>summerized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r>
              <a:rPr lang="tr-TR" dirty="0" smtClean="0"/>
              <a:t>; 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/>
              <a:t>cause</a:t>
            </a:r>
            <a:r>
              <a:rPr lang="tr-TR" dirty="0"/>
              <a:t> a </a:t>
            </a:r>
            <a:r>
              <a:rPr lang="tr-TR" dirty="0" err="1"/>
              <a:t>decrease</a:t>
            </a:r>
            <a:r>
              <a:rPr lang="tr-TR" dirty="0"/>
              <a:t> in </a:t>
            </a:r>
            <a:r>
              <a:rPr lang="tr-TR" dirty="0" err="1" smtClean="0"/>
              <a:t>pH</a:t>
            </a:r>
            <a:r>
              <a:rPr lang="tr-TR" dirty="0" smtClean="0"/>
              <a:t> as </a:t>
            </a:r>
            <a:r>
              <a:rPr lang="tr-TR" dirty="0"/>
              <a:t>a </a:t>
            </a:r>
            <a:r>
              <a:rPr lang="tr-TR" dirty="0" err="1" smtClean="0"/>
              <a:t>result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b="1" dirty="0" err="1"/>
              <a:t>lactic</a:t>
            </a:r>
            <a:r>
              <a:rPr lang="tr-TR" b="1" dirty="0"/>
              <a:t> </a:t>
            </a:r>
            <a:r>
              <a:rPr lang="tr-TR" b="1" dirty="0" err="1"/>
              <a:t>acid</a:t>
            </a:r>
            <a:r>
              <a:rPr lang="tr-TR" b="1" dirty="0"/>
              <a:t> </a:t>
            </a:r>
            <a:r>
              <a:rPr lang="tr-TR" dirty="0" err="1"/>
              <a:t>production</a:t>
            </a:r>
            <a:r>
              <a:rPr lang="tr-TR" dirty="0"/>
              <a:t>, and </a:t>
            </a:r>
            <a:r>
              <a:rPr lang="tr-TR" dirty="0" err="1"/>
              <a:t>additionally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 a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b="1" dirty="0" err="1"/>
              <a:t>antimicrobial</a:t>
            </a:r>
            <a:r>
              <a:rPr lang="tr-TR" b="1" dirty="0"/>
              <a:t> </a:t>
            </a:r>
            <a:r>
              <a:rPr lang="tr-TR" b="1" dirty="0" err="1"/>
              <a:t>agents</a:t>
            </a:r>
            <a:r>
              <a:rPr lang="tr-TR" b="1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thus</a:t>
            </a:r>
            <a:r>
              <a:rPr lang="tr-TR" dirty="0" smtClean="0"/>
              <a:t> </a:t>
            </a:r>
            <a:r>
              <a:rPr lang="en-US" dirty="0" smtClean="0"/>
              <a:t>play </a:t>
            </a:r>
            <a:r>
              <a:rPr lang="en-US" dirty="0"/>
              <a:t>a role in the inhibition of </a:t>
            </a:r>
            <a:r>
              <a:rPr lang="en-US" dirty="0" smtClean="0"/>
              <a:t>pathogenic</a:t>
            </a:r>
            <a:r>
              <a:rPr lang="tr-TR" dirty="0" smtClean="0"/>
              <a:t> / </a:t>
            </a:r>
            <a:r>
              <a:rPr lang="tr-TR" dirty="0" err="1" smtClean="0"/>
              <a:t>spoilage</a:t>
            </a:r>
            <a:r>
              <a:rPr lang="en-US" dirty="0" smtClean="0"/>
              <a:t> microorganisms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fermentation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in </a:t>
            </a:r>
            <a:r>
              <a:rPr lang="tr-TR" dirty="0" err="1" smtClean="0"/>
              <a:t>foods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b="1" dirty="0" smtClean="0"/>
              <a:t>A </a:t>
            </a:r>
            <a:r>
              <a:rPr lang="tr-TR" b="1" dirty="0" err="1"/>
              <a:t>combination</a:t>
            </a:r>
            <a:r>
              <a:rPr lang="tr-TR" b="1" dirty="0"/>
              <a:t> of </a:t>
            </a:r>
            <a:r>
              <a:rPr lang="tr-TR" b="1" dirty="0" err="1"/>
              <a:t>these</a:t>
            </a:r>
            <a:r>
              <a:rPr lang="tr-TR" b="1" dirty="0"/>
              <a:t> </a:t>
            </a:r>
            <a:r>
              <a:rPr lang="tr-TR" b="1" dirty="0" err="1"/>
              <a:t>factors</a:t>
            </a:r>
            <a:r>
              <a:rPr lang="tr-TR" b="1" dirty="0"/>
              <a:t> </a:t>
            </a:r>
            <a:r>
              <a:rPr lang="tr-TR" b="1" dirty="0" err="1"/>
              <a:t>limits</a:t>
            </a:r>
            <a:r>
              <a:rPr lang="tr-TR" b="1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proliferation</a:t>
            </a:r>
            <a:r>
              <a:rPr lang="tr-TR" dirty="0"/>
              <a:t> of </a:t>
            </a:r>
            <a:r>
              <a:rPr lang="tr-TR" dirty="0" err="1"/>
              <a:t>undesirable</a:t>
            </a:r>
            <a:r>
              <a:rPr lang="tr-TR" dirty="0"/>
              <a:t> </a:t>
            </a:r>
            <a:r>
              <a:rPr lang="tr-TR" dirty="0" err="1" smtClean="0"/>
              <a:t>microorganisms</a:t>
            </a:r>
            <a:r>
              <a:rPr lang="tr-TR" dirty="0" smtClean="0"/>
              <a:t>. </a:t>
            </a:r>
          </a:p>
          <a:p>
            <a:r>
              <a:rPr lang="tr-TR" dirty="0" smtClean="0"/>
              <a:t>LAB </a:t>
            </a:r>
            <a:r>
              <a:rPr lang="tr-TR" dirty="0" err="1"/>
              <a:t>therefore</a:t>
            </a:r>
            <a:r>
              <a:rPr lang="tr-TR" dirty="0"/>
              <a:t> </a:t>
            </a:r>
            <a:r>
              <a:rPr lang="tr-TR" dirty="0" err="1"/>
              <a:t>undoubtedly</a:t>
            </a:r>
            <a:r>
              <a:rPr lang="tr-TR" dirty="0"/>
              <a:t> </a:t>
            </a:r>
            <a:r>
              <a:rPr lang="tr-TR" dirty="0" err="1"/>
              <a:t>play</a:t>
            </a:r>
            <a:r>
              <a:rPr lang="tr-TR" dirty="0"/>
              <a:t> a role in </a:t>
            </a:r>
            <a:r>
              <a:rPr lang="tr-TR" dirty="0" err="1"/>
              <a:t>promoting</a:t>
            </a:r>
            <a:r>
              <a:rPr lang="tr-TR" dirty="0"/>
              <a:t> food </a:t>
            </a:r>
            <a:r>
              <a:rPr lang="tr-TR" dirty="0" err="1"/>
              <a:t>safety</a:t>
            </a:r>
            <a:r>
              <a:rPr lang="tr-TR" dirty="0"/>
              <a:t>. </a:t>
            </a:r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"/>
    </mc:Choice>
    <mc:Fallback xmlns="">
      <p:transition spd="slow" advTm="92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>2) </a:t>
            </a:r>
            <a:r>
              <a:rPr lang="en-US" sz="3600" b="1" dirty="0" smtClean="0"/>
              <a:t>Probiotic </a:t>
            </a:r>
            <a:r>
              <a:rPr lang="en-US" sz="3600" b="1" dirty="0"/>
              <a:t>characteristics of </a:t>
            </a:r>
            <a:r>
              <a:rPr lang="tr-TR" sz="3600" b="1" dirty="0" err="1" smtClean="0"/>
              <a:t>lactic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acid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bacteria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6808" y="1340768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 smtClean="0"/>
              <a:t>Probiotic </a:t>
            </a:r>
            <a:r>
              <a:rPr lang="en-US" dirty="0"/>
              <a:t>potential is another significant character of a </a:t>
            </a:r>
            <a:r>
              <a:rPr lang="en-US" dirty="0" smtClean="0"/>
              <a:t>LAB</a:t>
            </a:r>
            <a:r>
              <a:rPr lang="tr-TR" dirty="0" smtClean="0"/>
              <a:t>. </a:t>
            </a:r>
            <a:r>
              <a:rPr lang="en-US" dirty="0" smtClean="0"/>
              <a:t>The </a:t>
            </a:r>
            <a:r>
              <a:rPr lang="en-US" dirty="0"/>
              <a:t>most commonly used </a:t>
            </a:r>
            <a:r>
              <a:rPr lang="en-US" dirty="0" smtClean="0"/>
              <a:t>species</a:t>
            </a:r>
            <a:r>
              <a:rPr lang="en-US" dirty="0"/>
              <a:t>, in probiotic preparations are </a:t>
            </a:r>
            <a:r>
              <a:rPr lang="en-US" i="1" dirty="0"/>
              <a:t>Lactobacillus</a:t>
            </a:r>
            <a:r>
              <a:rPr lang="en-US" dirty="0"/>
              <a:t> ssp</a:t>
            </a:r>
            <a:r>
              <a:rPr lang="en-US" dirty="0" smtClean="0"/>
              <a:t>.,</a:t>
            </a:r>
            <a:r>
              <a:rPr lang="en-US" i="1" dirty="0"/>
              <a:t> </a:t>
            </a:r>
            <a:r>
              <a:rPr lang="en-US" i="1" dirty="0" err="1"/>
              <a:t>Bifidobacterium</a:t>
            </a:r>
            <a:r>
              <a:rPr lang="en-US" i="1" dirty="0"/>
              <a:t> </a:t>
            </a:r>
            <a:r>
              <a:rPr lang="en-US" dirty="0"/>
              <a:t>ssp. </a:t>
            </a:r>
            <a:r>
              <a:rPr lang="tr-TR" dirty="0" smtClean="0"/>
              <a:t>a</a:t>
            </a:r>
            <a:r>
              <a:rPr lang="en-US" dirty="0" err="1" smtClean="0"/>
              <a:t>nd</a:t>
            </a:r>
            <a:r>
              <a:rPr lang="tr-TR" dirty="0" smtClean="0"/>
              <a:t> </a:t>
            </a:r>
            <a:r>
              <a:rPr lang="en-US" i="1" dirty="0" smtClean="0"/>
              <a:t>Streptococcus</a:t>
            </a:r>
            <a:r>
              <a:rPr lang="en-US" dirty="0" smtClean="0"/>
              <a:t> </a:t>
            </a:r>
            <a:r>
              <a:rPr lang="en-US" dirty="0"/>
              <a:t>ssp. </a:t>
            </a:r>
            <a:r>
              <a:rPr lang="en-US" dirty="0" smtClean="0"/>
              <a:t>Probiotic </a:t>
            </a:r>
            <a:r>
              <a:rPr lang="en-US" dirty="0"/>
              <a:t>strains have several beneficial properties such </a:t>
            </a:r>
            <a:r>
              <a:rPr lang="en-US" dirty="0" smtClean="0"/>
              <a:t>as</a:t>
            </a:r>
            <a:endParaRPr lang="tr-TR" dirty="0" smtClean="0"/>
          </a:p>
          <a:p>
            <a:r>
              <a:rPr lang="tr-TR" dirty="0"/>
              <a:t>I</a:t>
            </a:r>
            <a:r>
              <a:rPr lang="en-US" dirty="0" err="1" smtClean="0"/>
              <a:t>mproving</a:t>
            </a:r>
            <a:r>
              <a:rPr lang="en-US" dirty="0" smtClean="0"/>
              <a:t> </a:t>
            </a:r>
            <a:r>
              <a:rPr lang="en-US" dirty="0"/>
              <a:t>intestinal tract </a:t>
            </a:r>
            <a:r>
              <a:rPr lang="en-US" dirty="0" smtClean="0"/>
              <a:t>health </a:t>
            </a:r>
            <a:endParaRPr lang="tr-TR" dirty="0" smtClean="0"/>
          </a:p>
          <a:p>
            <a:r>
              <a:rPr lang="en-US" dirty="0" smtClean="0"/>
              <a:t>producing </a:t>
            </a:r>
            <a:r>
              <a:rPr lang="en-US" dirty="0"/>
              <a:t>antimicrobial </a:t>
            </a:r>
            <a:r>
              <a:rPr lang="en-US" dirty="0" smtClean="0"/>
              <a:t>substances </a:t>
            </a:r>
            <a:endParaRPr lang="tr-TR" dirty="0" smtClean="0"/>
          </a:p>
          <a:p>
            <a:r>
              <a:rPr lang="en-US" dirty="0" smtClean="0"/>
              <a:t>enhancing </a:t>
            </a:r>
            <a:r>
              <a:rPr lang="en-US" dirty="0"/>
              <a:t>the immune </a:t>
            </a:r>
            <a:r>
              <a:rPr lang="en-US" dirty="0" smtClean="0"/>
              <a:t>response </a:t>
            </a:r>
            <a:endParaRPr lang="tr-TR" dirty="0" smtClean="0"/>
          </a:p>
          <a:p>
            <a:r>
              <a:rPr lang="en-US" dirty="0" smtClean="0"/>
              <a:t>reducing </a:t>
            </a:r>
            <a:r>
              <a:rPr lang="en-US" dirty="0"/>
              <a:t>symptoms of lactose </a:t>
            </a:r>
            <a:r>
              <a:rPr lang="en-US" dirty="0" smtClean="0"/>
              <a:t>intolerance </a:t>
            </a:r>
            <a:endParaRPr lang="tr-TR" dirty="0" smtClean="0"/>
          </a:p>
          <a:p>
            <a:r>
              <a:rPr lang="en-US" dirty="0" smtClean="0"/>
              <a:t>enhancing </a:t>
            </a:r>
            <a:r>
              <a:rPr lang="en-US" dirty="0"/>
              <a:t>the bioavailability of nutrients, and </a:t>
            </a:r>
            <a:endParaRPr lang="tr-TR" dirty="0" smtClean="0"/>
          </a:p>
          <a:p>
            <a:r>
              <a:rPr lang="en-US" dirty="0" smtClean="0"/>
              <a:t>decreasing </a:t>
            </a:r>
            <a:r>
              <a:rPr lang="en-US" dirty="0"/>
              <a:t>the prevalence of allergy in susceptible individuals </a:t>
            </a:r>
            <a:r>
              <a:rPr lang="en-US" sz="1900" dirty="0"/>
              <a:t>(</a:t>
            </a:r>
            <a:r>
              <a:rPr lang="en-US" sz="1900" dirty="0" err="1"/>
              <a:t>Parvez</a:t>
            </a:r>
            <a:r>
              <a:rPr lang="en-US" sz="1900" dirty="0"/>
              <a:t> et al., 2006; De </a:t>
            </a:r>
            <a:r>
              <a:rPr lang="en-US" sz="1900" dirty="0" err="1"/>
              <a:t>Bellis</a:t>
            </a:r>
            <a:r>
              <a:rPr lang="en-US" sz="1900" dirty="0"/>
              <a:t> et al., 2010: Mena and Aryana, 2012). </a:t>
            </a:r>
            <a:endParaRPr lang="tr-TR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45"/>
    </mc:Choice>
    <mc:Fallback xmlns="">
      <p:transition spd="slow" advTm="4884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en-US" sz="3100" b="1" dirty="0" smtClean="0"/>
              <a:t>Probiotic </a:t>
            </a:r>
            <a:r>
              <a:rPr lang="en-US" sz="3100" b="1" dirty="0"/>
              <a:t>characteristics of </a:t>
            </a:r>
            <a:r>
              <a:rPr lang="tr-TR" sz="3100" b="1" dirty="0" err="1"/>
              <a:t>lactic</a:t>
            </a:r>
            <a:r>
              <a:rPr lang="tr-TR" sz="3100" b="1" dirty="0"/>
              <a:t> </a:t>
            </a:r>
            <a:r>
              <a:rPr lang="tr-TR" sz="3100" b="1" dirty="0" err="1"/>
              <a:t>acid</a:t>
            </a:r>
            <a:r>
              <a:rPr lang="tr-TR" sz="3100" b="1" dirty="0"/>
              <a:t> </a:t>
            </a:r>
            <a:r>
              <a:rPr lang="tr-TR" sz="3100" b="1" dirty="0" err="1"/>
              <a:t>bacteria</a:t>
            </a:r>
            <a:r>
              <a:rPr lang="tr-TR" sz="3100" b="1" dirty="0"/>
              <a:t> </a:t>
            </a:r>
            <a:r>
              <a:rPr lang="tr-TR" sz="3100" dirty="0" err="1" smtClean="0"/>
              <a:t>Beneficial</a:t>
            </a:r>
            <a:r>
              <a:rPr lang="tr-TR" sz="3100" dirty="0" smtClean="0"/>
              <a:t> role of LAB</a:t>
            </a:r>
            <a:r>
              <a:rPr lang="tr-TR" sz="3100" dirty="0"/>
              <a:t> </a:t>
            </a:r>
            <a:r>
              <a:rPr lang="tr-TR" sz="3100" dirty="0" smtClean="0"/>
              <a:t>(</a:t>
            </a:r>
            <a:r>
              <a:rPr lang="tr-TR" sz="3100" dirty="0" err="1" smtClean="0"/>
              <a:t>Charlier</a:t>
            </a:r>
            <a:r>
              <a:rPr lang="tr-TR" sz="3100" dirty="0" smtClean="0"/>
              <a:t> </a:t>
            </a:r>
            <a:r>
              <a:rPr lang="tr-TR" sz="3100" dirty="0"/>
              <a:t>et al.,2009)</a:t>
            </a:r>
            <a:r>
              <a:rPr lang="tr-TR" sz="3100" dirty="0" smtClean="0"/>
              <a:t/>
            </a:r>
            <a:br>
              <a:rPr lang="tr-TR" sz="3100" dirty="0" smtClean="0"/>
            </a:br>
            <a:endParaRPr lang="tr-TR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/>
              <a:t>current</a:t>
            </a:r>
            <a:r>
              <a:rPr lang="tr-TR" sz="2800" dirty="0"/>
              <a:t> </a:t>
            </a:r>
            <a:r>
              <a:rPr lang="tr-TR" sz="2800" dirty="0" err="1"/>
              <a:t>definition</a:t>
            </a:r>
            <a:r>
              <a:rPr lang="tr-TR" sz="2800" dirty="0"/>
              <a:t> of a </a:t>
            </a:r>
            <a:r>
              <a:rPr lang="tr-TR" sz="2800" dirty="0" err="1"/>
              <a:t>probiotic</a:t>
            </a:r>
            <a:r>
              <a:rPr lang="tr-TR" sz="2800" dirty="0"/>
              <a:t> is a “</a:t>
            </a:r>
            <a:r>
              <a:rPr lang="tr-TR" sz="2800" dirty="0" err="1"/>
              <a:t>live</a:t>
            </a:r>
            <a:r>
              <a:rPr lang="tr-TR" sz="2800" dirty="0"/>
              <a:t> </a:t>
            </a:r>
            <a:r>
              <a:rPr lang="tr-TR" sz="2800" dirty="0" err="1"/>
              <a:t>micro-organism</a:t>
            </a:r>
            <a:r>
              <a:rPr lang="tr-TR" sz="2800" dirty="0"/>
              <a:t>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when</a:t>
            </a:r>
            <a:r>
              <a:rPr lang="tr-TR" sz="2800" dirty="0"/>
              <a:t> </a:t>
            </a:r>
            <a:r>
              <a:rPr lang="tr-TR" sz="2800" dirty="0" err="1"/>
              <a:t>administered</a:t>
            </a:r>
            <a:r>
              <a:rPr lang="tr-TR" sz="2800" dirty="0"/>
              <a:t> in </a:t>
            </a:r>
            <a:r>
              <a:rPr lang="tr-TR" sz="2800" dirty="0" err="1"/>
              <a:t>adequate</a:t>
            </a:r>
            <a:r>
              <a:rPr lang="tr-TR" sz="2800" dirty="0"/>
              <a:t> </a:t>
            </a:r>
            <a:r>
              <a:rPr lang="tr-TR" sz="2800" dirty="0" err="1"/>
              <a:t>amounts</a:t>
            </a:r>
            <a:r>
              <a:rPr lang="tr-TR" sz="2800" dirty="0"/>
              <a:t> </a:t>
            </a:r>
            <a:r>
              <a:rPr lang="tr-TR" sz="2800" dirty="0" err="1"/>
              <a:t>confers</a:t>
            </a:r>
            <a:r>
              <a:rPr lang="tr-TR" sz="2800" dirty="0"/>
              <a:t> a </a:t>
            </a:r>
            <a:r>
              <a:rPr lang="tr-TR" sz="2800" dirty="0" err="1"/>
              <a:t>health</a:t>
            </a:r>
            <a:r>
              <a:rPr lang="tr-TR" sz="2800" dirty="0"/>
              <a:t> </a:t>
            </a:r>
            <a:r>
              <a:rPr lang="tr-TR" sz="2800" dirty="0" err="1"/>
              <a:t>benefit</a:t>
            </a:r>
            <a:r>
              <a:rPr lang="tr-TR" sz="2800" dirty="0"/>
              <a:t> on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host</a:t>
            </a:r>
            <a:r>
              <a:rPr lang="tr-TR" sz="2800" dirty="0"/>
              <a:t>” (FAO/WHO </a:t>
            </a:r>
            <a:r>
              <a:rPr lang="tr-TR" sz="2800" dirty="0" err="1"/>
              <a:t>report</a:t>
            </a:r>
            <a:r>
              <a:rPr lang="tr-TR" sz="2800" dirty="0"/>
              <a:t>, </a:t>
            </a:r>
            <a:r>
              <a:rPr lang="tr-TR" sz="2800" dirty="0" err="1"/>
              <a:t>October</a:t>
            </a:r>
            <a:r>
              <a:rPr lang="tr-TR" sz="2800" dirty="0"/>
              <a:t>, 2001),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does</a:t>
            </a:r>
            <a:r>
              <a:rPr lang="tr-TR" sz="2800" dirty="0"/>
              <a:t> not </a:t>
            </a:r>
            <a:r>
              <a:rPr lang="tr-TR" sz="2800" dirty="0" err="1"/>
              <a:t>imply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</a:t>
            </a:r>
            <a:r>
              <a:rPr lang="tr-TR" sz="2800" dirty="0" err="1"/>
              <a:t>microorganisms</a:t>
            </a:r>
            <a:r>
              <a:rPr lang="tr-TR" sz="2800" dirty="0"/>
              <a:t> </a:t>
            </a:r>
            <a:r>
              <a:rPr lang="tr-TR" sz="2800" dirty="0" err="1"/>
              <a:t>have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be </a:t>
            </a:r>
            <a:r>
              <a:rPr lang="tr-TR" sz="2800" dirty="0" err="1"/>
              <a:t>orally</a:t>
            </a:r>
            <a:r>
              <a:rPr lang="tr-TR" sz="2800" dirty="0"/>
              <a:t> </a:t>
            </a:r>
            <a:r>
              <a:rPr lang="tr-TR" sz="2800" dirty="0" err="1"/>
              <a:t>ingested</a:t>
            </a:r>
            <a:r>
              <a:rPr lang="tr-TR" sz="2800" dirty="0"/>
              <a:t>. </a:t>
            </a:r>
            <a:endParaRPr lang="tr-TR" sz="2800" dirty="0" smtClean="0"/>
          </a:p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well</a:t>
            </a:r>
            <a:r>
              <a:rPr lang="tr-TR" sz="2800" dirty="0" smtClean="0"/>
              <a:t> </a:t>
            </a:r>
            <a:r>
              <a:rPr lang="tr-TR" sz="2800" dirty="0" err="1" smtClean="0"/>
              <a:t>known</a:t>
            </a:r>
            <a:r>
              <a:rPr lang="tr-TR" sz="2800" dirty="0" smtClean="0"/>
              <a:t> </a:t>
            </a:r>
            <a:r>
              <a:rPr lang="tr-TR" sz="2800" dirty="0" err="1" smtClean="0"/>
              <a:t>species</a:t>
            </a:r>
            <a:r>
              <a:rPr lang="tr-TR" sz="2800" dirty="0" smtClean="0"/>
              <a:t> </a:t>
            </a:r>
            <a:r>
              <a:rPr lang="tr-TR" sz="2800" dirty="0"/>
              <a:t>of </a:t>
            </a:r>
            <a:r>
              <a:rPr lang="tr-TR" sz="2800" dirty="0" err="1"/>
              <a:t>probiotics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lactobacilli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bifidobacteria</a:t>
            </a:r>
            <a:r>
              <a:rPr lang="tr-TR" sz="2800" dirty="0"/>
              <a:t> (</a:t>
            </a:r>
            <a:r>
              <a:rPr lang="tr-TR" sz="2800" dirty="0" err="1"/>
              <a:t>Lb</a:t>
            </a:r>
            <a:r>
              <a:rPr lang="tr-TR" sz="2800" dirty="0"/>
              <a:t>. </a:t>
            </a:r>
            <a:r>
              <a:rPr lang="tr-TR" sz="2800" dirty="0" err="1"/>
              <a:t>casei</a:t>
            </a:r>
            <a:r>
              <a:rPr lang="tr-TR" sz="2800" dirty="0"/>
              <a:t>, </a:t>
            </a:r>
            <a:r>
              <a:rPr lang="tr-TR" sz="2800" dirty="0" err="1"/>
              <a:t>Lb</a:t>
            </a:r>
            <a:r>
              <a:rPr lang="tr-TR" sz="2800" dirty="0"/>
              <a:t>. </a:t>
            </a:r>
            <a:r>
              <a:rPr lang="tr-TR" sz="2800" dirty="0" err="1"/>
              <a:t>rhamnosus</a:t>
            </a:r>
            <a:r>
              <a:rPr lang="tr-TR" sz="2800" dirty="0"/>
              <a:t>, </a:t>
            </a:r>
            <a:r>
              <a:rPr lang="tr-TR" sz="2800" dirty="0" err="1"/>
              <a:t>Lb</a:t>
            </a:r>
            <a:r>
              <a:rPr lang="tr-TR" sz="2800" dirty="0"/>
              <a:t>. </a:t>
            </a:r>
            <a:r>
              <a:rPr lang="tr-TR" sz="2800" dirty="0" err="1"/>
              <a:t>acidophilus</a:t>
            </a:r>
            <a:r>
              <a:rPr lang="tr-TR" sz="2800" dirty="0"/>
              <a:t>, </a:t>
            </a:r>
            <a:r>
              <a:rPr lang="tr-TR" sz="2800" dirty="0" err="1"/>
              <a:t>Bf</a:t>
            </a:r>
            <a:r>
              <a:rPr lang="tr-TR" sz="2800" dirty="0"/>
              <a:t>. </a:t>
            </a:r>
            <a:r>
              <a:rPr lang="tr-TR" sz="2800" dirty="0" err="1" smtClean="0"/>
              <a:t>bifidum</a:t>
            </a:r>
            <a:r>
              <a:rPr lang="tr-TR" sz="2800" dirty="0" smtClean="0"/>
              <a:t>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6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3. </a:t>
            </a:r>
            <a:r>
              <a:rPr lang="tr-TR" dirty="0" err="1"/>
              <a:t>Antimicrobial</a:t>
            </a:r>
            <a:r>
              <a:rPr lang="tr-TR" dirty="0"/>
              <a:t> </a:t>
            </a:r>
            <a:r>
              <a:rPr lang="tr-TR" dirty="0" err="1"/>
              <a:t>metabolites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LAB </a:t>
            </a:r>
            <a:r>
              <a:rPr lang="tr-TR" sz="2800" dirty="0" err="1"/>
              <a:t>have</a:t>
            </a:r>
            <a:r>
              <a:rPr lang="tr-TR" sz="2800" dirty="0"/>
              <a:t> </a:t>
            </a:r>
            <a:r>
              <a:rPr lang="tr-TR" sz="2800" dirty="0" err="1"/>
              <a:t>antimicrobial</a:t>
            </a:r>
            <a:r>
              <a:rPr lang="tr-TR" sz="2800" dirty="0"/>
              <a:t> </a:t>
            </a:r>
            <a:r>
              <a:rPr lang="tr-TR" sz="2800" dirty="0" err="1"/>
              <a:t>effects</a:t>
            </a:r>
            <a:r>
              <a:rPr lang="tr-TR" sz="2800" dirty="0"/>
              <a:t> </a:t>
            </a:r>
            <a:r>
              <a:rPr lang="tr-TR" sz="2800" dirty="0" err="1" smtClean="0"/>
              <a:t>against</a:t>
            </a:r>
            <a:r>
              <a:rPr lang="tr-TR" sz="2800" dirty="0" smtClean="0"/>
              <a:t> </a:t>
            </a:r>
            <a:r>
              <a:rPr lang="tr-TR" sz="2800" dirty="0" err="1" smtClean="0"/>
              <a:t>undesirable</a:t>
            </a:r>
            <a:r>
              <a:rPr lang="tr-TR" sz="2800" dirty="0" smtClean="0"/>
              <a:t> </a:t>
            </a:r>
            <a:r>
              <a:rPr lang="tr-TR" sz="2800" dirty="0" err="1" smtClean="0"/>
              <a:t>microorganisms</a:t>
            </a:r>
            <a:r>
              <a:rPr lang="tr-TR" sz="2800" dirty="0" smtClean="0"/>
              <a:t> </a:t>
            </a:r>
            <a:r>
              <a:rPr lang="tr-TR" sz="2800" dirty="0" err="1"/>
              <a:t>through</a:t>
            </a:r>
            <a:r>
              <a:rPr lang="tr-TR" sz="2800" dirty="0"/>
              <a:t> </a:t>
            </a:r>
            <a:r>
              <a:rPr lang="tr-TR" sz="2800" b="1" dirty="0" err="1"/>
              <a:t>producing</a:t>
            </a:r>
            <a:r>
              <a:rPr lang="tr-TR" sz="2800" b="1" dirty="0"/>
              <a:t> </a:t>
            </a:r>
            <a:r>
              <a:rPr lang="tr-TR" sz="2800" b="1" dirty="0" err="1" smtClean="0"/>
              <a:t>various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metabolites</a:t>
            </a:r>
            <a:r>
              <a:rPr lang="tr-TR" sz="2800" b="1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through</a:t>
            </a:r>
            <a:r>
              <a:rPr lang="tr-TR" sz="2800" dirty="0" smtClean="0"/>
              <a:t> </a:t>
            </a:r>
            <a:r>
              <a:rPr lang="tr-TR" sz="2800" b="1" dirty="0" err="1"/>
              <a:t>inhibiting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cell</a:t>
            </a:r>
            <a:r>
              <a:rPr lang="tr-TR" sz="2800" b="1" dirty="0"/>
              <a:t> </a:t>
            </a:r>
            <a:r>
              <a:rPr lang="tr-TR" sz="2800" b="1" dirty="0" err="1"/>
              <a:t>adhesion</a:t>
            </a:r>
            <a:r>
              <a:rPr lang="tr-TR" sz="2800" b="1" dirty="0"/>
              <a:t> of </a:t>
            </a:r>
            <a:r>
              <a:rPr lang="tr-TR" sz="2800" b="1" dirty="0" err="1"/>
              <a:t>pathogenic</a:t>
            </a:r>
            <a:r>
              <a:rPr lang="tr-TR" sz="2800" b="1" dirty="0"/>
              <a:t> </a:t>
            </a:r>
            <a:r>
              <a:rPr lang="tr-TR" sz="2800" b="1" dirty="0" err="1"/>
              <a:t>organisms</a:t>
            </a:r>
            <a:r>
              <a:rPr lang="tr-TR" sz="2800" b="1" dirty="0"/>
              <a:t> in </a:t>
            </a:r>
            <a:r>
              <a:rPr lang="tr-TR" sz="2800" b="1" dirty="0" err="1" smtClean="0"/>
              <a:t>vitro</a:t>
            </a:r>
            <a:r>
              <a:rPr lang="tr-TR" sz="2800" dirty="0" smtClean="0"/>
              <a:t>. </a:t>
            </a:r>
            <a:endParaRPr lang="tr-T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0202"/>
              </p:ext>
            </p:extLst>
          </p:nvPr>
        </p:nvGraphicFramePr>
        <p:xfrm>
          <a:off x="0" y="20503"/>
          <a:ext cx="9180512" cy="6184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873"/>
                <a:gridCol w="1894873"/>
                <a:gridCol w="5508766"/>
              </a:tblGrid>
              <a:tr h="4636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5"/>
                        </a:spcAft>
                      </a:pPr>
                      <a:r>
                        <a:rPr lang="tr-TR" sz="24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Antimicrobials</a:t>
                      </a:r>
                      <a:r>
                        <a:rPr lang="tr-TR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tr-TR" sz="24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produced</a:t>
                      </a:r>
                      <a:r>
                        <a:rPr lang="tr-TR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tr-TR" sz="24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by</a:t>
                      </a:r>
                      <a:r>
                        <a:rPr lang="tr-TR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tr-TR" sz="24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lactic</a:t>
                      </a:r>
                      <a:r>
                        <a:rPr lang="tr-TR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tr-TR" sz="24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acid</a:t>
                      </a:r>
                      <a:r>
                        <a:rPr lang="tr-TR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tr-TR" sz="24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bacteria</a:t>
                      </a:r>
                      <a:endParaRPr lang="tr-TR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</a:tr>
              <a:tr h="1329680">
                <a:tc>
                  <a:txBody>
                    <a:bodyPr/>
                    <a:lstStyle/>
                    <a:p>
                      <a:pPr marL="7556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Organic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acid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Lactic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acid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5"/>
                        </a:spcAft>
                      </a:pP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Major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metabolite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of LAB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fermentation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. Active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against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spoilage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Gram-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bacteria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some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fungi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2346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Acetic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and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propionic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acids</a:t>
                      </a:r>
                      <a:endParaRPr lang="tr-T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More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antimicrobially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effective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than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lactic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acid</a:t>
                      </a:r>
                      <a:r>
                        <a:rPr lang="tr-TR" sz="2400" dirty="0">
                          <a:effectLst/>
                        </a:rPr>
                        <a:t>. Active </a:t>
                      </a:r>
                      <a:r>
                        <a:rPr lang="tr-TR" sz="2400" dirty="0" err="1">
                          <a:effectLst/>
                        </a:rPr>
                        <a:t>against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spoilage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bacteria</a:t>
                      </a:r>
                      <a:r>
                        <a:rPr lang="tr-TR" sz="2400" dirty="0">
                          <a:effectLst/>
                        </a:rPr>
                        <a:t>, </a:t>
                      </a:r>
                      <a:r>
                        <a:rPr lang="tr-TR" sz="2400" dirty="0" err="1" smtClean="0">
                          <a:effectLst/>
                        </a:rPr>
                        <a:t>clostridia</a:t>
                      </a:r>
                      <a:r>
                        <a:rPr lang="tr-TR" sz="2400" dirty="0" smtClean="0">
                          <a:effectLst/>
                        </a:rPr>
                        <a:t>,</a:t>
                      </a:r>
                      <a:r>
                        <a:rPr lang="tr-TR" sz="2400" baseline="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some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yeasts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and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fungi</a:t>
                      </a:r>
                      <a:endParaRPr lang="tr-T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544716">
                <a:tc>
                  <a:txBody>
                    <a:bodyPr/>
                    <a:lstStyle/>
                    <a:p>
                      <a:pPr marL="7556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Hydrogen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peroxide</a:t>
                      </a:r>
                      <a:endParaRPr lang="tr-T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Active </a:t>
                      </a:r>
                      <a:r>
                        <a:rPr lang="tr-TR" sz="2400" dirty="0" err="1">
                          <a:effectLst/>
                        </a:rPr>
                        <a:t>against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pathogens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and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psychotropic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spoilage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organisms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e.g</a:t>
                      </a:r>
                      <a:r>
                        <a:rPr lang="tr-TR" sz="2400" dirty="0">
                          <a:effectLst/>
                        </a:rPr>
                        <a:t>. </a:t>
                      </a:r>
                      <a:r>
                        <a:rPr lang="tr-TR" sz="2400" dirty="0" err="1">
                          <a:effectLst/>
                        </a:rPr>
                        <a:t>Staphylococcus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aureus</a:t>
                      </a:r>
                      <a:r>
                        <a:rPr lang="tr-TR" sz="2400" dirty="0">
                          <a:effectLst/>
                        </a:rPr>
                        <a:t>, </a:t>
                      </a:r>
                      <a:r>
                        <a:rPr lang="tr-TR" sz="2400" dirty="0" err="1">
                          <a:effectLst/>
                        </a:rPr>
                        <a:t>Pseudomonas</a:t>
                      </a:r>
                      <a:r>
                        <a:rPr lang="tr-TR" sz="2400" dirty="0">
                          <a:effectLst/>
                        </a:rPr>
                        <a:t> sp.</a:t>
                      </a:r>
                      <a:endParaRPr lang="tr-T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</a:tr>
              <a:tr h="1544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Carbon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dioxide</a:t>
                      </a:r>
                      <a:endParaRPr lang="tr-T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Active </a:t>
                      </a:r>
                      <a:r>
                        <a:rPr lang="tr-TR" sz="2400" dirty="0" err="1">
                          <a:effectLst/>
                        </a:rPr>
                        <a:t>against</a:t>
                      </a:r>
                      <a:r>
                        <a:rPr lang="tr-TR" sz="2400" dirty="0">
                          <a:effectLst/>
                        </a:rPr>
                        <a:t> Gram </a:t>
                      </a:r>
                      <a:r>
                        <a:rPr lang="tr-TR" sz="2400" dirty="0" err="1">
                          <a:effectLst/>
                        </a:rPr>
                        <a:t>positive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and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specially</a:t>
                      </a:r>
                      <a:r>
                        <a:rPr lang="tr-TR" sz="2400" dirty="0">
                          <a:effectLst/>
                        </a:rPr>
                        <a:t> Gram-</a:t>
                      </a:r>
                      <a:r>
                        <a:rPr lang="tr-TR" sz="2400" dirty="0" err="1">
                          <a:effectLst/>
                        </a:rPr>
                        <a:t>negative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psychrotrophic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bacteria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e.g</a:t>
                      </a:r>
                      <a:r>
                        <a:rPr lang="tr-TR" sz="2400" dirty="0">
                          <a:effectLst/>
                        </a:rPr>
                        <a:t>. </a:t>
                      </a:r>
                      <a:r>
                        <a:rPr lang="tr-TR" sz="2400" dirty="0" err="1">
                          <a:effectLst/>
                        </a:rPr>
                        <a:t>Enterobacteriaceae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and</a:t>
                      </a:r>
                      <a:r>
                        <a:rPr lang="tr-TR" sz="2400" dirty="0">
                          <a:effectLst/>
                        </a:rPr>
                        <a:t> </a:t>
                      </a:r>
                      <a:r>
                        <a:rPr lang="tr-TR" sz="2400" dirty="0" err="1">
                          <a:effectLst/>
                        </a:rPr>
                        <a:t>Listeria</a:t>
                      </a:r>
                      <a:endParaRPr lang="tr-T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3422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 Technology2014  21-23 July, Las Vegas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18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52098"/>
              </p:ext>
            </p:extLst>
          </p:nvPr>
        </p:nvGraphicFramePr>
        <p:xfrm>
          <a:off x="107504" y="0"/>
          <a:ext cx="8856984" cy="8249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840"/>
                <a:gridCol w="6590144"/>
              </a:tblGrid>
              <a:tr h="1824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Bacteriocins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bacteriocin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peptides</a:t>
                      </a:r>
                      <a:endParaRPr lang="tr-TR" sz="2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Active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against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broad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spectrum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of Gram-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positive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Gram-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bacteria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yeast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fungi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protozoa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species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Salmonella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Shigella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Clostridium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Staphylococcus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Listeria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Candida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Trypanosoma</a:t>
                      </a:r>
                      <a:endParaRPr lang="tr-TR" sz="2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</a:tr>
              <a:tr h="9122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Reuterin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  <a:tc>
                  <a:txBody>
                    <a:bodyPr/>
                    <a:lstStyle/>
                    <a:p>
                      <a:pPr marR="257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Active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against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broad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spectrum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of Gram-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positive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Gram-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bacteria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yeast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fungi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protozoa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species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Salmonella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Shigella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Clostridium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Staphylococcus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Listeria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Candida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Trypanosoma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</a:tr>
              <a:tr h="9122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Diacetyl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Active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against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Gram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positive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Gram-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bacteria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Listeria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Salmonella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Yersinia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, E.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coli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Aeromonas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</a:tr>
              <a:tr h="270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Fatty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acids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</a:rPr>
                        <a:t>Fenil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</a:rPr>
                        <a:t>lactic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acids</a:t>
                      </a:r>
                      <a:endParaRPr lang="tr-TR" sz="2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Active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against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Gram-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positive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bacteria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some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effectLst/>
                        </a:rPr>
                        <a:t>fungi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3025" marT="127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1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2884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800" b="1" dirty="0" err="1" smtClean="0"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tr-TR" alt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 err="1" smtClean="0">
                <a:latin typeface="Times New Roman" pitchFamily="18" charset="0"/>
                <a:cs typeface="Times New Roman" pitchFamily="18" charset="0"/>
              </a:rPr>
              <a:t>acids</a:t>
            </a:r>
            <a:endParaRPr lang="tr-TR" alt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834132"/>
            <a:ext cx="8134350" cy="56192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tr-TR" sz="9600" dirty="0">
                <a:cs typeface="Times New Roman" pitchFamily="18" charset="0"/>
              </a:rPr>
              <a:t>Organic acids have </a:t>
            </a:r>
            <a:r>
              <a:rPr lang="en-US" altLang="tr-TR" sz="9600" dirty="0" smtClean="0">
                <a:cs typeface="Times New Roman" pitchFamily="18" charset="0"/>
              </a:rPr>
              <a:t>be</a:t>
            </a:r>
            <a:r>
              <a:rPr lang="tr-TR" altLang="tr-TR" sz="9600" dirty="0" smtClean="0">
                <a:cs typeface="Times New Roman" pitchFamily="18" charset="0"/>
              </a:rPr>
              <a:t>en</a:t>
            </a:r>
            <a:r>
              <a:rPr lang="en-US" altLang="tr-TR" sz="9600" dirty="0" smtClean="0">
                <a:cs typeface="Times New Roman" pitchFamily="18" charset="0"/>
              </a:rPr>
              <a:t> u</a:t>
            </a:r>
            <a:r>
              <a:rPr lang="tr-TR" altLang="tr-TR" sz="9600" dirty="0" err="1" smtClean="0">
                <a:cs typeface="Times New Roman" pitchFamily="18" charset="0"/>
              </a:rPr>
              <a:t>sed</a:t>
            </a:r>
            <a:r>
              <a:rPr lang="en-US" altLang="tr-TR" sz="9600" dirty="0" smtClean="0">
                <a:cs typeface="Times New Roman" pitchFamily="18" charset="0"/>
              </a:rPr>
              <a:t> </a:t>
            </a:r>
            <a:r>
              <a:rPr lang="en-US" altLang="tr-TR" sz="9600" dirty="0">
                <a:cs typeface="Times New Roman" pitchFamily="18" charset="0"/>
              </a:rPr>
              <a:t>as food </a:t>
            </a:r>
            <a:r>
              <a:rPr lang="en-US" altLang="tr-TR" sz="9600" dirty="0" smtClean="0">
                <a:cs typeface="Times New Roman" pitchFamily="18" charset="0"/>
              </a:rPr>
              <a:t>additives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en-US" altLang="tr-TR" sz="9600" dirty="0" smtClean="0">
                <a:cs typeface="Times New Roman" pitchFamily="18" charset="0"/>
              </a:rPr>
              <a:t>and </a:t>
            </a:r>
            <a:r>
              <a:rPr lang="en-US" altLang="tr-TR" sz="9600" dirty="0">
                <a:cs typeface="Times New Roman" pitchFamily="18" charset="0"/>
              </a:rPr>
              <a:t>preservatives </a:t>
            </a:r>
            <a:r>
              <a:rPr lang="tr-TR" altLang="tr-TR" sz="9600" dirty="0" smtClean="0">
                <a:cs typeface="Times New Roman" pitchFamily="18" charset="0"/>
              </a:rPr>
              <a:t>in food </a:t>
            </a:r>
            <a:r>
              <a:rPr lang="tr-TR" altLang="tr-TR" sz="9600" dirty="0" err="1" smtClean="0">
                <a:cs typeface="Times New Roman" pitchFamily="18" charset="0"/>
              </a:rPr>
              <a:t>industry</a:t>
            </a:r>
            <a:r>
              <a:rPr lang="tr-TR" altLang="tr-TR" sz="9600" dirty="0" smtClean="0">
                <a:cs typeface="Times New Roman" pitchFamily="18" charset="0"/>
              </a:rPr>
              <a:t>. </a:t>
            </a:r>
            <a:r>
              <a:rPr lang="tr-TR" altLang="tr-TR" sz="9600" dirty="0" err="1" smtClean="0">
                <a:cs typeface="Times New Roman" pitchFamily="18" charset="0"/>
              </a:rPr>
              <a:t>It</a:t>
            </a:r>
            <a:r>
              <a:rPr lang="tr-TR" altLang="tr-TR" sz="9600" dirty="0" smtClean="0">
                <a:cs typeface="Times New Roman" pitchFamily="18" charset="0"/>
              </a:rPr>
              <a:t> is </a:t>
            </a:r>
            <a:r>
              <a:rPr lang="tr-TR" altLang="tr-TR" sz="9600" dirty="0" err="1" smtClean="0">
                <a:cs typeface="Times New Roman" pitchFamily="18" charset="0"/>
              </a:rPr>
              <a:t>used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en-US" altLang="tr-TR" sz="9600" dirty="0" smtClean="0">
                <a:cs typeface="Times New Roman" pitchFamily="18" charset="0"/>
              </a:rPr>
              <a:t>for </a:t>
            </a:r>
            <a:r>
              <a:rPr lang="en-US" altLang="tr-TR" sz="9600" dirty="0">
                <a:cs typeface="Times New Roman" pitchFamily="18" charset="0"/>
              </a:rPr>
              <a:t>preventing food </a:t>
            </a:r>
            <a:r>
              <a:rPr lang="tr-TR" altLang="tr-TR" sz="9600" dirty="0" err="1" smtClean="0">
                <a:cs typeface="Times New Roman" pitchFamily="18" charset="0"/>
              </a:rPr>
              <a:t>spoilage</a:t>
            </a:r>
            <a:r>
              <a:rPr lang="en-US" altLang="tr-TR" sz="9600" dirty="0" smtClean="0">
                <a:cs typeface="Times New Roman" pitchFamily="18" charset="0"/>
              </a:rPr>
              <a:t> and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en-US" altLang="tr-TR" sz="9600" dirty="0" smtClean="0">
                <a:cs typeface="Times New Roman" pitchFamily="18" charset="0"/>
              </a:rPr>
              <a:t>extending </a:t>
            </a:r>
            <a:r>
              <a:rPr lang="en-US" altLang="tr-TR" sz="9600" dirty="0">
                <a:cs typeface="Times New Roman" pitchFamily="18" charset="0"/>
              </a:rPr>
              <a:t>the shelf life of </a:t>
            </a:r>
            <a:r>
              <a:rPr lang="en-US" altLang="tr-TR" sz="9600" dirty="0" smtClean="0">
                <a:cs typeface="Times New Roman" pitchFamily="18" charset="0"/>
              </a:rPr>
              <a:t>food</a:t>
            </a:r>
            <a:r>
              <a:rPr lang="tr-TR" altLang="tr-TR" sz="9600" dirty="0" smtClean="0">
                <a:cs typeface="Times New Roman" pitchFamily="18" charset="0"/>
              </a:rPr>
              <a:t>s</a:t>
            </a:r>
            <a:r>
              <a:rPr lang="en-US" altLang="tr-TR" sz="9600" dirty="0" smtClean="0">
                <a:cs typeface="Times New Roman" pitchFamily="18" charset="0"/>
              </a:rPr>
              <a:t>. </a:t>
            </a:r>
            <a:endParaRPr lang="tr-TR" altLang="tr-TR" sz="9600" dirty="0" smtClean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altLang="tr-TR" sz="9600" dirty="0" err="1" smtClean="0">
                <a:cs typeface="Times New Roman" pitchFamily="18" charset="0"/>
              </a:rPr>
              <a:t>The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tr-TR" altLang="tr-TR" sz="9600" dirty="0" err="1" smtClean="0">
                <a:cs typeface="Times New Roman" pitchFamily="18" charset="0"/>
              </a:rPr>
              <a:t>type</a:t>
            </a:r>
            <a:r>
              <a:rPr lang="tr-TR" altLang="tr-TR" sz="9600" dirty="0" smtClean="0">
                <a:cs typeface="Times New Roman" pitchFamily="18" charset="0"/>
              </a:rPr>
              <a:t> of </a:t>
            </a:r>
            <a:r>
              <a:rPr lang="tr-TR" altLang="tr-TR" sz="9600" dirty="0" err="1" smtClean="0">
                <a:cs typeface="Times New Roman" pitchFamily="18" charset="0"/>
              </a:rPr>
              <a:t>organic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tr-TR" altLang="tr-TR" sz="9600" dirty="0" err="1" smtClean="0">
                <a:cs typeface="Times New Roman" pitchFamily="18" charset="0"/>
              </a:rPr>
              <a:t>acid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tr-TR" altLang="tr-TR" sz="9600" dirty="0" err="1" smtClean="0">
                <a:cs typeface="Times New Roman" pitchFamily="18" charset="0"/>
              </a:rPr>
              <a:t>depends</a:t>
            </a:r>
            <a:r>
              <a:rPr lang="tr-TR" altLang="tr-TR" sz="9600" dirty="0" smtClean="0">
                <a:cs typeface="Times New Roman" pitchFamily="18" charset="0"/>
              </a:rPr>
              <a:t> on </a:t>
            </a:r>
            <a:r>
              <a:rPr lang="tr-TR" altLang="tr-TR" sz="9600" dirty="0" err="1" smtClean="0">
                <a:cs typeface="Times New Roman" pitchFamily="18" charset="0"/>
              </a:rPr>
              <a:t>the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tr-TR" altLang="tr-TR" sz="9600" dirty="0" err="1" smtClean="0">
                <a:cs typeface="Times New Roman" pitchFamily="18" charset="0"/>
              </a:rPr>
              <a:t>type</a:t>
            </a:r>
            <a:r>
              <a:rPr lang="tr-TR" altLang="tr-TR" sz="9600" dirty="0" smtClean="0">
                <a:cs typeface="Times New Roman" pitchFamily="18" charset="0"/>
              </a:rPr>
              <a:t> of </a:t>
            </a:r>
            <a:r>
              <a:rPr lang="tr-TR" altLang="tr-TR" sz="9600" dirty="0" err="1" smtClean="0">
                <a:cs typeface="Times New Roman" pitchFamily="18" charset="0"/>
              </a:rPr>
              <a:t>producer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tr-TR" altLang="tr-TR" sz="9600" dirty="0" err="1" smtClean="0">
                <a:cs typeface="Times New Roman" pitchFamily="18" charset="0"/>
              </a:rPr>
              <a:t>species</a:t>
            </a:r>
            <a:r>
              <a:rPr lang="tr-TR" altLang="tr-TR" sz="9600" dirty="0" smtClean="0"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tr-TR" altLang="tr-TR" sz="9600" dirty="0" smtClean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tr-TR" altLang="tr-TR" sz="96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tr-TR" altLang="tr-TR" sz="9600" dirty="0" smtClean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tr-TR" altLang="tr-TR" sz="9600" dirty="0" smtClean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tr-TR" altLang="tr-TR" sz="96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tr-TR" altLang="tr-TR" sz="9600" dirty="0" smtClean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tr-TR" sz="9600" dirty="0" err="1" smtClean="0">
                <a:cs typeface="Times New Roman" pitchFamily="18" charset="0"/>
              </a:rPr>
              <a:t>Homofermenters</a:t>
            </a:r>
            <a:r>
              <a:rPr lang="en-US" altLang="tr-TR" sz="9600" dirty="0" smtClean="0">
                <a:cs typeface="Times New Roman" pitchFamily="18" charset="0"/>
              </a:rPr>
              <a:t> </a:t>
            </a:r>
            <a:r>
              <a:rPr lang="en-US" altLang="tr-TR" sz="9600" dirty="0">
                <a:cs typeface="Times New Roman" pitchFamily="18" charset="0"/>
              </a:rPr>
              <a:t>produce </a:t>
            </a:r>
            <a:r>
              <a:rPr lang="tr-TR" altLang="tr-TR" sz="9600" b="1" dirty="0" err="1">
                <a:cs typeface="Times New Roman" pitchFamily="18" charset="0"/>
              </a:rPr>
              <a:t>lactic</a:t>
            </a:r>
            <a:r>
              <a:rPr lang="tr-TR" altLang="tr-TR" sz="9600" b="1" dirty="0">
                <a:cs typeface="Times New Roman" pitchFamily="18" charset="0"/>
              </a:rPr>
              <a:t> </a:t>
            </a:r>
            <a:r>
              <a:rPr lang="tr-TR" altLang="tr-TR" sz="9600" b="1" dirty="0" err="1">
                <a:cs typeface="Times New Roman" pitchFamily="18" charset="0"/>
              </a:rPr>
              <a:t>acid</a:t>
            </a:r>
            <a:r>
              <a:rPr lang="tr-TR" altLang="tr-TR" sz="9600" b="1" dirty="0">
                <a:cs typeface="Times New Roman" pitchFamily="18" charset="0"/>
              </a:rPr>
              <a:t> </a:t>
            </a:r>
            <a:r>
              <a:rPr lang="en-US" altLang="tr-TR" sz="9600" dirty="0" smtClean="0">
                <a:cs typeface="Times New Roman" pitchFamily="18" charset="0"/>
              </a:rPr>
              <a:t>as a </a:t>
            </a:r>
            <a:r>
              <a:rPr lang="en-US" altLang="tr-TR" sz="9600" dirty="0">
                <a:cs typeface="Times New Roman" pitchFamily="18" charset="0"/>
              </a:rPr>
              <a:t>single product from the fermentation of </a:t>
            </a:r>
            <a:r>
              <a:rPr lang="en-US" altLang="tr-TR" sz="9600" dirty="0" smtClean="0">
                <a:cs typeface="Times New Roman" pitchFamily="18" charset="0"/>
              </a:rPr>
              <a:t>glucose.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tr-TR" altLang="tr-TR" sz="9600" dirty="0" err="1" smtClean="0">
                <a:cs typeface="Times New Roman" pitchFamily="18" charset="0"/>
              </a:rPr>
              <a:t>Whereas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tr-TR" altLang="tr-TR" sz="9600" dirty="0" err="1" smtClean="0">
                <a:cs typeface="Times New Roman" pitchFamily="18" charset="0"/>
              </a:rPr>
              <a:t>heterofermenters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tr-TR" altLang="tr-TR" sz="9600" dirty="0" err="1" smtClean="0">
                <a:cs typeface="Times New Roman" pitchFamily="18" charset="0"/>
              </a:rPr>
              <a:t>produce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tr-TR" altLang="tr-TR" sz="9600" dirty="0" err="1" smtClean="0">
                <a:cs typeface="Times New Roman" pitchFamily="18" charset="0"/>
              </a:rPr>
              <a:t>acetic</a:t>
            </a:r>
            <a:r>
              <a:rPr lang="tr-TR" altLang="tr-TR" sz="9600" dirty="0" smtClean="0">
                <a:cs typeface="Times New Roman" pitchFamily="18" charset="0"/>
              </a:rPr>
              <a:t> </a:t>
            </a:r>
            <a:r>
              <a:rPr lang="tr-TR" altLang="tr-TR" sz="9600" dirty="0" err="1" smtClean="0">
                <a:cs typeface="Times New Roman" pitchFamily="18" charset="0"/>
              </a:rPr>
              <a:t>acid</a:t>
            </a:r>
            <a:r>
              <a:rPr lang="tr-TR" altLang="tr-TR" sz="9600" dirty="0" smtClean="0">
                <a:cs typeface="Times New Roman" pitchFamily="18" charset="0"/>
              </a:rPr>
              <a:t> as </a:t>
            </a:r>
            <a:r>
              <a:rPr lang="tr-TR" altLang="tr-TR" sz="9600" dirty="0" err="1" smtClean="0">
                <a:cs typeface="Times New Roman" pitchFamily="18" charset="0"/>
              </a:rPr>
              <a:t>well</a:t>
            </a:r>
            <a:r>
              <a:rPr lang="tr-TR" altLang="tr-TR" sz="9600" dirty="0" smtClean="0"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tr-TR" sz="1800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tr-TR" altLang="tr-TR" sz="1800" dirty="0"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3774"/>
              </p:ext>
            </p:extLst>
          </p:nvPr>
        </p:nvGraphicFramePr>
        <p:xfrm>
          <a:off x="2123728" y="2492896"/>
          <a:ext cx="6480720" cy="271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" name="Photo Editor Fotoğrafı" r:id="rId3" imgW="10221752" imgH="4277322" progId="MSPhotoEd.3">
                  <p:embed/>
                </p:oleObj>
              </mc:Choice>
              <mc:Fallback>
                <p:oleObj name="Photo Editor Fotoğrafı" r:id="rId3" imgW="10221752" imgH="4277322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492896"/>
                        <a:ext cx="6480720" cy="271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5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altLang="tr-TR" sz="24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tr-TR" altLang="tr-TR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tr-TR" sz="2400" dirty="0" smtClean="0">
                <a:cs typeface="Times New Roman" pitchFamily="18" charset="0"/>
              </a:rPr>
              <a:t>Organic </a:t>
            </a:r>
            <a:r>
              <a:rPr lang="en-US" altLang="tr-TR" sz="2400" dirty="0">
                <a:cs typeface="Times New Roman" pitchFamily="18" charset="0"/>
              </a:rPr>
              <a:t>acids </a:t>
            </a:r>
            <a:r>
              <a:rPr lang="en-US" altLang="tr-TR" sz="2400" dirty="0" smtClean="0">
                <a:cs typeface="Times New Roman" pitchFamily="18" charset="0"/>
              </a:rPr>
              <a:t>are </a:t>
            </a:r>
            <a:r>
              <a:rPr lang="en-US" altLang="tr-TR" sz="2400" dirty="0">
                <a:cs typeface="Times New Roman" pitchFamily="18" charset="0"/>
              </a:rPr>
              <a:t>capable of exhibiting </a:t>
            </a:r>
            <a:r>
              <a:rPr lang="en-US" altLang="tr-TR" sz="2400" b="1" dirty="0">
                <a:cs typeface="Times New Roman" pitchFamily="18" charset="0"/>
              </a:rPr>
              <a:t>bacteriostatic</a:t>
            </a:r>
            <a:r>
              <a:rPr lang="tr-TR" altLang="tr-TR" sz="2400" b="1" dirty="0">
                <a:cs typeface="Times New Roman" pitchFamily="18" charset="0"/>
              </a:rPr>
              <a:t> </a:t>
            </a:r>
            <a:r>
              <a:rPr lang="en-US" altLang="tr-TR" sz="2400" b="1" dirty="0">
                <a:cs typeface="Times New Roman" pitchFamily="18" charset="0"/>
              </a:rPr>
              <a:t>and bactericidal properties</a:t>
            </a:r>
            <a:r>
              <a:rPr lang="en-US" altLang="tr-TR" sz="2400" dirty="0">
                <a:cs typeface="Times New Roman" pitchFamily="18" charset="0"/>
              </a:rPr>
              <a:t> </a:t>
            </a:r>
            <a:endParaRPr lang="tr-TR" altLang="tr-TR" sz="2400" dirty="0" smtClean="0"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400" dirty="0" smtClean="0"/>
              <a:t>There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a </a:t>
            </a:r>
            <a:r>
              <a:rPr lang="tr-TR" sz="2400" dirty="0" err="1" smtClean="0"/>
              <a:t>number</a:t>
            </a:r>
            <a:r>
              <a:rPr lang="tr-TR" sz="2400" dirty="0" smtClean="0"/>
              <a:t> of </a:t>
            </a:r>
            <a:r>
              <a:rPr lang="tr-TR" sz="2400" dirty="0" err="1" smtClean="0"/>
              <a:t>research</a:t>
            </a:r>
            <a:r>
              <a:rPr lang="tr-TR" sz="2400" dirty="0" smtClean="0"/>
              <a:t> </a:t>
            </a:r>
            <a:r>
              <a:rPr lang="en-US" sz="2400" dirty="0" smtClean="0"/>
              <a:t>conducted </a:t>
            </a:r>
            <a:r>
              <a:rPr lang="en-US" sz="2400" dirty="0"/>
              <a:t>to investigate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effect </a:t>
            </a:r>
            <a:r>
              <a:rPr lang="en-US" sz="2400" dirty="0"/>
              <a:t>of </a:t>
            </a:r>
            <a:r>
              <a:rPr lang="tr-TR" sz="2400" dirty="0" err="1" smtClean="0"/>
              <a:t>different</a:t>
            </a:r>
            <a:r>
              <a:rPr lang="en-US" sz="2400" dirty="0" smtClean="0"/>
              <a:t> </a:t>
            </a:r>
            <a:r>
              <a:rPr lang="en-US" sz="2400" dirty="0"/>
              <a:t>organic acids on inhibiting the growth of </a:t>
            </a:r>
            <a:r>
              <a:rPr lang="tr-TR" sz="2400" dirty="0" err="1" smtClean="0"/>
              <a:t>pathogens</a:t>
            </a:r>
            <a:r>
              <a:rPr lang="tr-TR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laboratory media and liquid </a:t>
            </a:r>
            <a:r>
              <a:rPr lang="en-US" sz="2400" dirty="0" smtClean="0"/>
              <a:t>foods.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P</a:t>
            </a:r>
            <a:r>
              <a:rPr lang="en-US" sz="2400" dirty="0" err="1"/>
              <a:t>ropionic</a:t>
            </a:r>
            <a:r>
              <a:rPr lang="en-US" sz="2400" dirty="0"/>
              <a:t> acid and acetic acid showed the strongest</a:t>
            </a:r>
            <a:r>
              <a:rPr lang="tr-TR" sz="2400" dirty="0"/>
              <a:t> </a:t>
            </a:r>
            <a:r>
              <a:rPr lang="en-US" sz="2400" dirty="0"/>
              <a:t>inhibitory effect against E. </a:t>
            </a:r>
            <a:r>
              <a:rPr lang="en-US" sz="2400" dirty="0" err="1"/>
              <a:t>sakazakii</a:t>
            </a:r>
            <a:r>
              <a:rPr lang="en-US" sz="2400" dirty="0"/>
              <a:t> in laboratory broth </a:t>
            </a:r>
            <a:r>
              <a:rPr lang="en-US" sz="2400" dirty="0" smtClean="0"/>
              <a:t>media</a:t>
            </a:r>
            <a:r>
              <a:rPr lang="tr-TR" sz="2400" dirty="0"/>
              <a:t> </a:t>
            </a:r>
            <a:r>
              <a:rPr lang="tr-TR" sz="2400" dirty="0" smtClean="0"/>
              <a:t>(</a:t>
            </a:r>
            <a:r>
              <a:rPr lang="tr-TR" sz="2400" dirty="0" err="1" smtClean="0"/>
              <a:t>Back</a:t>
            </a:r>
            <a:r>
              <a:rPr lang="tr-TR" sz="2400" dirty="0" smtClean="0"/>
              <a:t> </a:t>
            </a:r>
            <a:r>
              <a:rPr lang="tr-TR" sz="2400" dirty="0"/>
              <a:t>et al., </a:t>
            </a:r>
            <a:r>
              <a:rPr lang="tr-TR" sz="2400" dirty="0" smtClean="0"/>
              <a:t>2009)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lvl="0" indent="0">
              <a:buNone/>
            </a:pPr>
            <a:endParaRPr lang="tr-TR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  <p:sp>
        <p:nvSpPr>
          <p:cNvPr id="4" name="Rounded Rectangular Callout 3"/>
          <p:cNvSpPr/>
          <p:nvPr/>
        </p:nvSpPr>
        <p:spPr>
          <a:xfrm>
            <a:off x="2987824" y="44624"/>
            <a:ext cx="4824536" cy="2160240"/>
          </a:xfrm>
          <a:prstGeom prst="wedgeRoundRectCallout">
            <a:avLst>
              <a:gd name="adj1" fmla="val 35899"/>
              <a:gd name="adj2" fmla="val 6491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tr-TR" sz="2000" dirty="0" smtClean="0">
                <a:cs typeface="Times New Roman" pitchFamily="18" charset="0"/>
              </a:rPr>
              <a:t>depending </a:t>
            </a:r>
            <a:r>
              <a:rPr lang="en-US" altLang="tr-TR" sz="2000" dirty="0">
                <a:cs typeface="Times New Roman" pitchFamily="18" charset="0"/>
              </a:rPr>
              <a:t>on the </a:t>
            </a:r>
            <a:r>
              <a:rPr lang="en-US" altLang="tr-TR" sz="2000" b="1" dirty="0">
                <a:cs typeface="Times New Roman" pitchFamily="18" charset="0"/>
              </a:rPr>
              <a:t>physiological</a:t>
            </a:r>
            <a:r>
              <a:rPr lang="tr-TR" altLang="tr-TR" sz="2000" b="1" dirty="0">
                <a:cs typeface="Times New Roman" pitchFamily="18" charset="0"/>
              </a:rPr>
              <a:t> </a:t>
            </a:r>
            <a:r>
              <a:rPr lang="en-US" altLang="tr-TR" sz="2000" b="1" dirty="0">
                <a:cs typeface="Times New Roman" pitchFamily="18" charset="0"/>
              </a:rPr>
              <a:t>status </a:t>
            </a:r>
            <a:r>
              <a:rPr lang="en-US" altLang="tr-TR" sz="2000" dirty="0">
                <a:cs typeface="Times New Roman" pitchFamily="18" charset="0"/>
              </a:rPr>
              <a:t>of the organism and the </a:t>
            </a:r>
            <a:r>
              <a:rPr lang="en-US" altLang="tr-TR" sz="2000" b="1" dirty="0">
                <a:cs typeface="Times New Roman" pitchFamily="18" charset="0"/>
              </a:rPr>
              <a:t>physicochemical characteristics </a:t>
            </a:r>
            <a:r>
              <a:rPr lang="en-US" altLang="tr-TR" sz="2000" dirty="0">
                <a:cs typeface="Times New Roman" pitchFamily="18" charset="0"/>
              </a:rPr>
              <a:t>of</a:t>
            </a:r>
            <a:r>
              <a:rPr lang="tr-TR" altLang="tr-TR" sz="2000" dirty="0">
                <a:cs typeface="Times New Roman" pitchFamily="18" charset="0"/>
              </a:rPr>
              <a:t> </a:t>
            </a:r>
            <a:r>
              <a:rPr lang="en-US" altLang="tr-TR" sz="2000" dirty="0">
                <a:cs typeface="Times New Roman" pitchFamily="18" charset="0"/>
              </a:rPr>
              <a:t>the </a:t>
            </a:r>
            <a:r>
              <a:rPr lang="en-US" altLang="tr-TR" sz="2000" dirty="0" smtClean="0">
                <a:cs typeface="Times New Roman" pitchFamily="18" charset="0"/>
              </a:rPr>
              <a:t>environment </a:t>
            </a:r>
            <a:r>
              <a:rPr lang="en-US" altLang="tr-TR" sz="1200" dirty="0">
                <a:cs typeface="Times New Roman" pitchFamily="18" charset="0"/>
              </a:rPr>
              <a:t>(</a:t>
            </a:r>
            <a:r>
              <a:rPr lang="en-US" altLang="tr-TR" sz="1200" dirty="0" err="1">
                <a:cs typeface="Times New Roman" pitchFamily="18" charset="0"/>
              </a:rPr>
              <a:t>Ricke</a:t>
            </a:r>
            <a:r>
              <a:rPr lang="en-US" altLang="tr-TR" sz="1200" dirty="0">
                <a:cs typeface="Times New Roman" pitchFamily="18" charset="0"/>
              </a:rPr>
              <a:t>, 2003).</a:t>
            </a:r>
            <a:endParaRPr lang="tr-TR" altLang="tr-TR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Microorganisms</a:t>
            </a:r>
            <a:r>
              <a:rPr lang="tr-TR" dirty="0" smtClean="0"/>
              <a:t> </a:t>
            </a:r>
            <a:r>
              <a:rPr lang="tr-TR" dirty="0" err="1" smtClean="0"/>
              <a:t>especially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can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number</a:t>
            </a:r>
            <a:r>
              <a:rPr lang="tr-TR" dirty="0" smtClean="0"/>
              <a:t> of </a:t>
            </a:r>
            <a:r>
              <a:rPr lang="tr-TR" dirty="0" err="1" smtClean="0"/>
              <a:t>beneficial</a:t>
            </a:r>
            <a:r>
              <a:rPr lang="tr-TR" dirty="0" smtClean="0"/>
              <a:t> </a:t>
            </a:r>
            <a:r>
              <a:rPr lang="tr-TR" dirty="0" err="1" smtClean="0"/>
              <a:t>purposes</a:t>
            </a:r>
            <a:r>
              <a:rPr lang="tr-TR" dirty="0" smtClean="0"/>
              <a:t>. </a:t>
            </a:r>
            <a:r>
              <a:rPr lang="tr-TR" dirty="0" err="1" smtClean="0"/>
              <a:t>Among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prominent</a:t>
            </a:r>
            <a:r>
              <a:rPr lang="tr-TR" dirty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/>
              <a:t>Lactic</a:t>
            </a:r>
            <a:r>
              <a:rPr lang="tr-TR" dirty="0"/>
              <a:t> </a:t>
            </a:r>
            <a:r>
              <a:rPr lang="tr-TR" dirty="0" err="1"/>
              <a:t>acid</a:t>
            </a:r>
            <a:r>
              <a:rPr lang="tr-TR" dirty="0"/>
              <a:t> </a:t>
            </a:r>
            <a:r>
              <a:rPr lang="tr-TR" dirty="0" err="1"/>
              <a:t>bacteria</a:t>
            </a:r>
            <a:r>
              <a:rPr lang="tr-TR" dirty="0"/>
              <a:t> </a:t>
            </a:r>
            <a:r>
              <a:rPr lang="tr-TR" dirty="0" smtClean="0"/>
              <a:t>(LAB) and </a:t>
            </a:r>
            <a:r>
              <a:rPr lang="tr-TR" dirty="0" err="1" smtClean="0"/>
              <a:t>bifidobacteria</a:t>
            </a:r>
            <a:r>
              <a:rPr lang="tr-TR" dirty="0" smtClean="0"/>
              <a:t>.</a:t>
            </a:r>
          </a:p>
          <a:p>
            <a:r>
              <a:rPr lang="tr-TR" sz="3100" dirty="0" err="1">
                <a:solidFill>
                  <a:prstClr val="black"/>
                </a:solidFill>
              </a:rPr>
              <a:t>Lactic</a:t>
            </a:r>
            <a:r>
              <a:rPr lang="tr-TR" sz="3100" dirty="0">
                <a:solidFill>
                  <a:prstClr val="black"/>
                </a:solidFill>
              </a:rPr>
              <a:t> </a:t>
            </a:r>
            <a:r>
              <a:rPr lang="tr-TR" sz="3100" dirty="0" err="1">
                <a:solidFill>
                  <a:prstClr val="black"/>
                </a:solidFill>
              </a:rPr>
              <a:t>acid</a:t>
            </a:r>
            <a:r>
              <a:rPr lang="tr-TR" sz="3100" dirty="0">
                <a:solidFill>
                  <a:prstClr val="black"/>
                </a:solidFill>
              </a:rPr>
              <a:t> </a:t>
            </a:r>
            <a:r>
              <a:rPr lang="tr-TR" sz="3100" dirty="0" err="1">
                <a:solidFill>
                  <a:prstClr val="black"/>
                </a:solidFill>
              </a:rPr>
              <a:t>bacteria</a:t>
            </a:r>
            <a:r>
              <a:rPr lang="tr-TR" sz="3100" dirty="0">
                <a:solidFill>
                  <a:prstClr val="black"/>
                </a:solidFill>
              </a:rPr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as </a:t>
            </a:r>
            <a:r>
              <a:rPr lang="tr-TR" dirty="0" err="1"/>
              <a:t>natural</a:t>
            </a:r>
            <a:r>
              <a:rPr lang="tr-TR" dirty="0"/>
              <a:t> food-</a:t>
            </a:r>
            <a:r>
              <a:rPr lang="tr-TR" dirty="0" err="1"/>
              <a:t>grade</a:t>
            </a:r>
            <a:r>
              <a:rPr lang="tr-TR" dirty="0"/>
              <a:t> </a:t>
            </a:r>
            <a:r>
              <a:rPr lang="tr-TR" dirty="0" err="1"/>
              <a:t>preservatives</a:t>
            </a:r>
            <a:r>
              <a:rPr lang="tr-TR" dirty="0"/>
              <a:t> </a:t>
            </a:r>
            <a:r>
              <a:rPr lang="tr-TR" dirty="0" err="1" smtClean="0"/>
              <a:t>against</a:t>
            </a:r>
            <a:r>
              <a:rPr lang="tr-TR" dirty="0" smtClean="0"/>
              <a:t> </a:t>
            </a:r>
            <a:r>
              <a:rPr lang="tr-TR" dirty="0"/>
              <a:t>a </a:t>
            </a:r>
            <a:r>
              <a:rPr lang="tr-TR" dirty="0" err="1" smtClean="0"/>
              <a:t>variety</a:t>
            </a:r>
            <a:r>
              <a:rPr lang="tr-TR" dirty="0" smtClean="0"/>
              <a:t> of </a:t>
            </a:r>
            <a:r>
              <a:rPr lang="tr-TR" dirty="0" err="1" smtClean="0"/>
              <a:t>undesirable</a:t>
            </a:r>
            <a:r>
              <a:rPr lang="tr-TR" dirty="0" smtClean="0"/>
              <a:t> </a:t>
            </a:r>
            <a:r>
              <a:rPr lang="tr-TR" dirty="0" err="1" smtClean="0"/>
              <a:t>microorganisms</a:t>
            </a:r>
            <a:r>
              <a:rPr lang="tr-TR" dirty="0" smtClean="0"/>
              <a:t>. </a:t>
            </a:r>
          </a:p>
          <a:p>
            <a:r>
              <a:rPr lang="tr-TR" dirty="0" smtClean="0"/>
              <a:t>LAB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/>
              <a:t>production</a:t>
            </a:r>
            <a:r>
              <a:rPr lang="tr-TR" dirty="0"/>
              <a:t> of </a:t>
            </a:r>
            <a:r>
              <a:rPr lang="tr-TR" dirty="0" err="1"/>
              <a:t>fermented</a:t>
            </a:r>
            <a:r>
              <a:rPr lang="tr-TR" dirty="0"/>
              <a:t> </a:t>
            </a:r>
            <a:r>
              <a:rPr lang="tr-TR" dirty="0" err="1"/>
              <a:t>foods</a:t>
            </a:r>
            <a:r>
              <a:rPr lang="tr-TR" dirty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. As a </a:t>
            </a:r>
            <a:r>
              <a:rPr lang="tr-TR" dirty="0" err="1" smtClean="0"/>
              <a:t>matter</a:t>
            </a:r>
            <a:r>
              <a:rPr lang="tr-TR" dirty="0" smtClean="0"/>
              <a:t> of </a:t>
            </a:r>
            <a:r>
              <a:rPr lang="tr-TR" dirty="0" err="1" smtClean="0"/>
              <a:t>fact</a:t>
            </a:r>
            <a:r>
              <a:rPr lang="tr-TR" dirty="0" smtClean="0"/>
              <a:t> </a:t>
            </a:r>
            <a:r>
              <a:rPr lang="en-US" dirty="0" smtClean="0"/>
              <a:t>fermented </a:t>
            </a:r>
            <a:r>
              <a:rPr lang="en-US" dirty="0"/>
              <a:t>foods </a:t>
            </a:r>
            <a:r>
              <a:rPr lang="tr-TR" dirty="0" err="1" smtClean="0"/>
              <a:t>existed</a:t>
            </a:r>
            <a:r>
              <a:rPr lang="en-US" dirty="0" smtClean="0"/>
              <a:t> </a:t>
            </a:r>
            <a:r>
              <a:rPr lang="tr-TR" dirty="0" err="1" smtClean="0"/>
              <a:t>long</a:t>
            </a:r>
            <a:r>
              <a:rPr lang="tr-TR" dirty="0" smtClean="0"/>
              <a:t> </a:t>
            </a:r>
            <a:r>
              <a:rPr lang="en-US" dirty="0" smtClean="0"/>
              <a:t>before </a:t>
            </a:r>
            <a:r>
              <a:rPr lang="en-US" dirty="0"/>
              <a:t>mankind </a:t>
            </a:r>
            <a:r>
              <a:rPr lang="tr-TR" dirty="0" err="1" smtClean="0"/>
              <a:t>discovered</a:t>
            </a:r>
            <a:r>
              <a:rPr lang="tr-TR" dirty="0" smtClean="0"/>
              <a:t> </a:t>
            </a:r>
            <a:r>
              <a:rPr lang="en-US" dirty="0" smtClean="0"/>
              <a:t>microorganisms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r>
              <a:rPr lang="tr-TR" dirty="0" smtClean="0"/>
              <a:t> in </a:t>
            </a:r>
            <a:r>
              <a:rPr lang="tr-TR" dirty="0" err="1" smtClean="0"/>
              <a:t>production</a:t>
            </a:r>
            <a:r>
              <a:rPr lang="tr-TR" dirty="0" smtClean="0"/>
              <a:t> of </a:t>
            </a:r>
            <a:r>
              <a:rPr lang="tr-TR" dirty="0" err="1" smtClean="0"/>
              <a:t>fermented</a:t>
            </a:r>
            <a:r>
              <a:rPr lang="tr-TR" dirty="0" smtClean="0"/>
              <a:t> </a:t>
            </a:r>
            <a:r>
              <a:rPr lang="tr-TR" dirty="0" err="1" smtClean="0"/>
              <a:t>foods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/>
              <a:t> </a:t>
            </a:r>
            <a:r>
              <a:rPr lang="tr-TR" dirty="0" err="1" smtClean="0"/>
              <a:t>inhibitory</a:t>
            </a:r>
            <a:r>
              <a:rPr lang="tr-TR" dirty="0" smtClean="0"/>
              <a:t> </a:t>
            </a:r>
            <a:r>
              <a:rPr lang="tr-TR" dirty="0" err="1" smtClean="0"/>
              <a:t>potential</a:t>
            </a:r>
            <a:r>
              <a:rPr lang="tr-TR" dirty="0" smtClean="0"/>
              <a:t> on </a:t>
            </a:r>
            <a:r>
              <a:rPr lang="tr-TR" dirty="0" err="1" smtClean="0"/>
              <a:t>pathogenic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en-US" dirty="0" smtClean="0"/>
              <a:t>ha</a:t>
            </a:r>
            <a:r>
              <a:rPr lang="tr-TR" dirty="0" smtClean="0"/>
              <a:t>ve</a:t>
            </a:r>
            <a:r>
              <a:rPr lang="en-US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recognised</a:t>
            </a:r>
            <a:r>
              <a:rPr lang="tr-TR" dirty="0"/>
              <a:t> </a:t>
            </a:r>
            <a:r>
              <a:rPr lang="tr-TR" dirty="0" smtClean="0"/>
              <a:t>and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gained</a:t>
            </a:r>
            <a:r>
              <a:rPr lang="tr-TR" dirty="0" smtClean="0"/>
              <a:t>  </a:t>
            </a:r>
            <a:r>
              <a:rPr lang="en-US" dirty="0" smtClean="0"/>
              <a:t>increasing </a:t>
            </a:r>
            <a:r>
              <a:rPr lang="en-US" dirty="0"/>
              <a:t>interest </a:t>
            </a: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community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Thus</a:t>
            </a:r>
            <a:r>
              <a:rPr lang="tr-TR" dirty="0" smtClean="0"/>
              <a:t> </a:t>
            </a:r>
            <a:r>
              <a:rPr lang="tr-TR" dirty="0"/>
              <a:t>LAB </a:t>
            </a:r>
            <a:r>
              <a:rPr lang="tr-TR" dirty="0" smtClean="0"/>
              <a:t>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as a </a:t>
            </a:r>
            <a:r>
              <a:rPr lang="tr-TR" dirty="0" err="1" smtClean="0"/>
              <a:t>tool</a:t>
            </a:r>
            <a:r>
              <a:rPr lang="tr-TR" dirty="0" smtClean="0"/>
              <a:t> to </a:t>
            </a:r>
            <a:r>
              <a:rPr lang="tr-TR" dirty="0" err="1"/>
              <a:t>produce</a:t>
            </a:r>
            <a:r>
              <a:rPr lang="tr-TR" dirty="0"/>
              <a:t> </a:t>
            </a:r>
            <a:r>
              <a:rPr lang="tr-TR" dirty="0" err="1"/>
              <a:t>antimicrobial</a:t>
            </a:r>
            <a:r>
              <a:rPr lang="tr-TR" dirty="0"/>
              <a:t> </a:t>
            </a:r>
            <a:r>
              <a:rPr lang="tr-TR" dirty="0" err="1" smtClean="0"/>
              <a:t>compounds</a:t>
            </a:r>
            <a:r>
              <a:rPr lang="tr-TR" dirty="0" smtClean="0"/>
              <a:t> and to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undesirable</a:t>
            </a:r>
            <a:r>
              <a:rPr lang="tr-TR" dirty="0" smtClean="0"/>
              <a:t> </a:t>
            </a:r>
            <a:r>
              <a:rPr lang="tr-TR" dirty="0" err="1" smtClean="0"/>
              <a:t>microorganisms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37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"/>
    </mc:Choice>
    <mc:Fallback xmlns="">
      <p:transition spd="slow" advTm="23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48" y="5403651"/>
            <a:ext cx="8229600" cy="392907"/>
          </a:xfrm>
        </p:spPr>
        <p:txBody>
          <a:bodyPr>
            <a:noAutofit/>
          </a:bodyPr>
          <a:lstStyle/>
          <a:p>
            <a:endParaRPr lang="tr-TR" sz="2400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  <p:sp>
        <p:nvSpPr>
          <p:cNvPr id="4" name="Flowchart: Connector 3"/>
          <p:cNvSpPr/>
          <p:nvPr/>
        </p:nvSpPr>
        <p:spPr>
          <a:xfrm>
            <a:off x="2249911" y="980728"/>
            <a:ext cx="4176464" cy="3888432"/>
          </a:xfrm>
          <a:prstGeom prst="flowChartConnector">
            <a:avLst/>
          </a:prstGeom>
          <a:solidFill>
            <a:srgbClr val="E2CD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Flowchart: Connector 4"/>
          <p:cNvSpPr/>
          <p:nvPr/>
        </p:nvSpPr>
        <p:spPr>
          <a:xfrm>
            <a:off x="3343827" y="2134017"/>
            <a:ext cx="360040" cy="28803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Flowchart: Connector 6"/>
          <p:cNvSpPr/>
          <p:nvPr/>
        </p:nvSpPr>
        <p:spPr>
          <a:xfrm>
            <a:off x="4320621" y="3284984"/>
            <a:ext cx="360040" cy="28803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Flowchart: Connector 5"/>
          <p:cNvSpPr/>
          <p:nvPr/>
        </p:nvSpPr>
        <p:spPr>
          <a:xfrm>
            <a:off x="4918561" y="2179685"/>
            <a:ext cx="360040" cy="28803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07504" y="961767"/>
            <a:ext cx="214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Upload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supernatant</a:t>
            </a:r>
            <a:r>
              <a:rPr lang="tr-TR" dirty="0" smtClean="0"/>
              <a:t> </a:t>
            </a:r>
            <a:r>
              <a:rPr lang="tr-TR" dirty="0" err="1" smtClean="0"/>
              <a:t>containing</a:t>
            </a:r>
            <a:r>
              <a:rPr lang="tr-TR" dirty="0" smtClean="0"/>
              <a:t> </a:t>
            </a:r>
            <a:r>
              <a:rPr lang="tr-TR" dirty="0" err="1" smtClean="0"/>
              <a:t>metabolites</a:t>
            </a:r>
            <a:endParaRPr lang="tr-TR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03648" y="2344309"/>
            <a:ext cx="22005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/>
          <p:cNvSpPr/>
          <p:nvPr/>
        </p:nvSpPr>
        <p:spPr>
          <a:xfrm>
            <a:off x="3833857" y="2924944"/>
            <a:ext cx="1333568" cy="1296144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254454" y="2361260"/>
            <a:ext cx="103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Sterile disk</a:t>
            </a:r>
            <a:endParaRPr lang="tr-TR" dirty="0"/>
          </a:p>
        </p:txBody>
      </p:sp>
      <p:sp>
        <p:nvSpPr>
          <p:cNvPr id="13" name="Curved Down Arrow 12"/>
          <p:cNvSpPr/>
          <p:nvPr/>
        </p:nvSpPr>
        <p:spPr>
          <a:xfrm>
            <a:off x="1360206" y="1099830"/>
            <a:ext cx="2391139" cy="7417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320621" y="3384266"/>
            <a:ext cx="329810" cy="28803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Flowchart: Connector 16"/>
          <p:cNvSpPr/>
          <p:nvPr/>
        </p:nvSpPr>
        <p:spPr>
          <a:xfrm>
            <a:off x="4659562" y="1891337"/>
            <a:ext cx="936104" cy="83574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Flowchart: Connector 17"/>
          <p:cNvSpPr/>
          <p:nvPr/>
        </p:nvSpPr>
        <p:spPr>
          <a:xfrm>
            <a:off x="4958581" y="2179685"/>
            <a:ext cx="320020" cy="237494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6566818" y="1481794"/>
            <a:ext cx="24661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Incubation</a:t>
            </a:r>
            <a:endParaRPr lang="tr-TR" sz="2400" dirty="0" smtClean="0"/>
          </a:p>
          <a:p>
            <a:r>
              <a:rPr lang="tr-TR" sz="2400" dirty="0" smtClean="0"/>
              <a:t>(</a:t>
            </a:r>
            <a:r>
              <a:rPr lang="en-US" sz="2400" dirty="0" smtClean="0"/>
              <a:t>37 </a:t>
            </a:r>
            <a:r>
              <a:rPr lang="en-US" sz="2400" dirty="0"/>
              <a:t>C for 24 </a:t>
            </a:r>
            <a:r>
              <a:rPr lang="en-US" sz="2400" dirty="0" smtClean="0"/>
              <a:t>h</a:t>
            </a:r>
            <a:r>
              <a:rPr lang="tr-TR" sz="2400" dirty="0" smtClean="0"/>
              <a:t>)</a:t>
            </a:r>
            <a:r>
              <a:rPr lang="en-US" sz="2400" dirty="0" smtClean="0"/>
              <a:t> </a:t>
            </a: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2400" dirty="0" err="1" smtClean="0"/>
              <a:t>Measure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inhibited</a:t>
            </a:r>
            <a:r>
              <a:rPr lang="tr-TR" sz="2400" dirty="0" smtClean="0"/>
              <a:t> </a:t>
            </a:r>
            <a:r>
              <a:rPr lang="tr-TR" sz="2400" dirty="0" err="1" smtClean="0"/>
              <a:t>zone</a:t>
            </a:r>
            <a:r>
              <a:rPr lang="tr-TR" sz="2400" dirty="0" smtClean="0"/>
              <a:t> </a:t>
            </a:r>
            <a:r>
              <a:rPr lang="tr-TR" sz="2400" dirty="0" err="1" smtClean="0"/>
              <a:t>around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sterile </a:t>
            </a:r>
            <a:r>
              <a:rPr lang="tr-TR" sz="2400" dirty="0" err="1" smtClean="0"/>
              <a:t>disc</a:t>
            </a:r>
            <a:r>
              <a:rPr lang="tr-TR" sz="2400" dirty="0" smtClean="0"/>
              <a:t>  (</a:t>
            </a:r>
            <a:r>
              <a:rPr lang="tr-TR" sz="2400" dirty="0" err="1" smtClean="0"/>
              <a:t>diameter</a:t>
            </a:r>
            <a:r>
              <a:rPr lang="tr-TR" sz="2400" dirty="0" smtClean="0"/>
              <a:t>, mm </a:t>
            </a:r>
            <a:r>
              <a:rPr lang="tr-TR" sz="2400" dirty="0" err="1" smtClean="0"/>
              <a:t>or</a:t>
            </a:r>
            <a:r>
              <a:rPr lang="tr-TR" sz="2400" dirty="0" smtClean="0"/>
              <a:t> cm)</a:t>
            </a:r>
            <a:endParaRPr lang="tr-TR" sz="2400" dirty="0"/>
          </a:p>
        </p:txBody>
      </p:sp>
      <p:cxnSp>
        <p:nvCxnSpPr>
          <p:cNvPr id="21" name="Straight Arrow Connector 20"/>
          <p:cNvCxnSpPr>
            <a:stCxn id="17" idx="2"/>
            <a:endCxn id="17" idx="6"/>
          </p:cNvCxnSpPr>
          <p:nvPr/>
        </p:nvCxnSpPr>
        <p:spPr>
          <a:xfrm>
            <a:off x="4659562" y="2309211"/>
            <a:ext cx="936104" cy="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1210" y="123792"/>
            <a:ext cx="841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How can </a:t>
            </a:r>
            <a:r>
              <a:rPr lang="tr-TR" dirty="0" err="1" smtClean="0"/>
              <a:t>we</a:t>
            </a:r>
            <a:r>
              <a:rPr lang="tr-TR" dirty="0" smtClean="0"/>
              <a:t> test </a:t>
            </a:r>
            <a:r>
              <a:rPr lang="tr-TR" dirty="0" err="1" smtClean="0"/>
              <a:t>antimicrobial</a:t>
            </a:r>
            <a:r>
              <a:rPr lang="tr-TR" dirty="0" smtClean="0"/>
              <a:t> </a:t>
            </a:r>
            <a:r>
              <a:rPr lang="tr-TR" dirty="0" err="1" smtClean="0"/>
              <a:t>efect</a:t>
            </a:r>
            <a:r>
              <a:rPr lang="tr-TR" dirty="0" smtClean="0"/>
              <a:t> of LAB </a:t>
            </a:r>
            <a:r>
              <a:rPr lang="tr-TR" dirty="0" err="1"/>
              <a:t>a</a:t>
            </a:r>
            <a:r>
              <a:rPr lang="tr-TR" dirty="0" err="1" smtClean="0"/>
              <a:t>gainst</a:t>
            </a:r>
            <a:r>
              <a:rPr lang="tr-TR" dirty="0" smtClean="0"/>
              <a:t> </a:t>
            </a:r>
            <a:r>
              <a:rPr lang="tr-TR" dirty="0" err="1" smtClean="0"/>
              <a:t>pathogens</a:t>
            </a:r>
            <a:r>
              <a:rPr lang="tr-TR" dirty="0" smtClean="0"/>
              <a:t>? 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Agar</a:t>
            </a:r>
            <a:r>
              <a:rPr lang="tr-TR" dirty="0" smtClean="0"/>
              <a:t> </a:t>
            </a:r>
            <a:r>
              <a:rPr lang="tr-TR" dirty="0" err="1" smtClean="0"/>
              <a:t>overlay</a:t>
            </a:r>
            <a:r>
              <a:rPr lang="tr-TR" dirty="0" smtClean="0"/>
              <a:t>, </a:t>
            </a:r>
            <a:r>
              <a:rPr lang="tr-TR" dirty="0" err="1" smtClean="0"/>
              <a:t>disc</a:t>
            </a:r>
            <a:r>
              <a:rPr lang="tr-TR" dirty="0" smtClean="0"/>
              <a:t> </a:t>
            </a:r>
            <a:r>
              <a:rPr lang="tr-TR" dirty="0" err="1" smtClean="0"/>
              <a:t>diffusion</a:t>
            </a:r>
            <a:r>
              <a:rPr lang="tr-TR" dirty="0" smtClean="0"/>
              <a:t>, </a:t>
            </a:r>
            <a:r>
              <a:rPr lang="tr-TR" dirty="0" err="1" smtClean="0"/>
              <a:t>well</a:t>
            </a:r>
            <a:r>
              <a:rPr lang="tr-TR" dirty="0" smtClean="0"/>
              <a:t> </a:t>
            </a:r>
            <a:r>
              <a:rPr lang="tr-TR" dirty="0" err="1" smtClean="0"/>
              <a:t>diffusion</a:t>
            </a:r>
            <a:r>
              <a:rPr lang="tr-TR" dirty="0" smtClean="0"/>
              <a:t>)</a:t>
            </a:r>
            <a:endParaRPr lang="tr-TR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780980" y="3852342"/>
            <a:ext cx="12788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3527" y="3852342"/>
            <a:ext cx="192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Inoculate</a:t>
            </a:r>
            <a:r>
              <a:rPr lang="tr-TR" sz="2400" dirty="0" smtClean="0"/>
              <a:t> </a:t>
            </a:r>
            <a:r>
              <a:rPr lang="tr-TR" sz="2400" dirty="0" err="1" smtClean="0"/>
              <a:t>pathogenic</a:t>
            </a:r>
            <a:r>
              <a:rPr lang="tr-TR" sz="2400" dirty="0" smtClean="0"/>
              <a:t> </a:t>
            </a:r>
            <a:r>
              <a:rPr lang="tr-TR" sz="2400" dirty="0" err="1" smtClean="0"/>
              <a:t>bacteria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916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60389"/>
            <a:ext cx="8229600" cy="564356"/>
          </a:xfrm>
        </p:spPr>
        <p:txBody>
          <a:bodyPr/>
          <a:lstStyle/>
          <a:p>
            <a:r>
              <a:rPr lang="tr-TR" sz="2800" b="1" dirty="0" err="1" smtClean="0"/>
              <a:t>Hydrogen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peroxide</a:t>
            </a:r>
            <a:r>
              <a:rPr lang="tr-TR" sz="2800" dirty="0"/>
              <a:t> (H</a:t>
            </a:r>
            <a:r>
              <a:rPr lang="tr-TR" sz="2800" baseline="-25000" dirty="0"/>
              <a:t>2</a:t>
            </a:r>
            <a:r>
              <a:rPr lang="tr-TR" sz="2800" dirty="0"/>
              <a:t>O</a:t>
            </a:r>
            <a:r>
              <a:rPr lang="tr-TR" sz="2800" baseline="-25000" dirty="0"/>
              <a:t>2</a:t>
            </a:r>
            <a:r>
              <a:rPr lang="tr-TR" sz="2800" dirty="0" smtClean="0"/>
              <a:t>)</a:t>
            </a:r>
            <a:endParaRPr lang="tr-TR" alt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5307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2400" b="1" dirty="0" err="1" smtClean="0"/>
              <a:t>Lactic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acid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bacteria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produce</a:t>
            </a:r>
            <a:r>
              <a:rPr lang="tr-TR" sz="2400" b="1" dirty="0" smtClean="0"/>
              <a:t> </a:t>
            </a:r>
            <a:r>
              <a:rPr lang="tr-TR" sz="2400" dirty="0" smtClean="0"/>
              <a:t>H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O</a:t>
            </a:r>
            <a:r>
              <a:rPr lang="tr-TR" sz="2400" baseline="-25000" dirty="0" smtClean="0"/>
              <a:t>2</a:t>
            </a:r>
            <a:r>
              <a:rPr lang="tr-TR" sz="2400" dirty="0"/>
              <a:t> </a:t>
            </a:r>
            <a:r>
              <a:rPr lang="tr-TR" sz="2400" dirty="0" smtClean="0"/>
              <a:t>as a </a:t>
            </a:r>
            <a:r>
              <a:rPr lang="tr-TR" sz="2400" dirty="0" err="1" smtClean="0"/>
              <a:t>low</a:t>
            </a:r>
            <a:r>
              <a:rPr lang="tr-TR" sz="2400" dirty="0" smtClean="0"/>
              <a:t> </a:t>
            </a:r>
            <a:r>
              <a:rPr lang="tr-TR" sz="2400" dirty="0" err="1" smtClean="0"/>
              <a:t>molecular</a:t>
            </a:r>
            <a:r>
              <a:rPr lang="tr-TR" sz="2400" dirty="0" smtClean="0"/>
              <a:t> </a:t>
            </a:r>
            <a:r>
              <a:rPr lang="tr-TR" sz="2400" dirty="0" err="1" smtClean="0"/>
              <a:t>weight</a:t>
            </a:r>
            <a:r>
              <a:rPr lang="tr-TR" sz="2400" dirty="0" smtClean="0"/>
              <a:t> </a:t>
            </a:r>
            <a:r>
              <a:rPr lang="tr-TR" sz="2400" dirty="0" err="1" smtClean="0"/>
              <a:t>antimicrobial</a:t>
            </a:r>
            <a:r>
              <a:rPr lang="tr-TR" sz="2400" dirty="0" smtClean="0"/>
              <a:t> </a:t>
            </a:r>
            <a:r>
              <a:rPr lang="tr-TR" sz="2400" dirty="0" err="1" smtClean="0"/>
              <a:t>compound</a:t>
            </a:r>
            <a:r>
              <a:rPr lang="tr-TR" sz="2400" dirty="0" smtClean="0"/>
              <a:t>. </a:t>
            </a:r>
            <a:r>
              <a:rPr lang="tr-TR" sz="2400" b="1" dirty="0" err="1"/>
              <a:t>Hydrogen</a:t>
            </a:r>
            <a:r>
              <a:rPr lang="tr-TR" sz="2400" b="1" dirty="0"/>
              <a:t> </a:t>
            </a:r>
            <a:r>
              <a:rPr lang="tr-TR" sz="2400" b="1" dirty="0" err="1"/>
              <a:t>peroxide</a:t>
            </a:r>
            <a:r>
              <a:rPr lang="tr-TR" sz="2400" dirty="0"/>
              <a:t> </a:t>
            </a:r>
            <a:r>
              <a:rPr lang="tr-TR" sz="2400" dirty="0" err="1" smtClean="0"/>
              <a:t>showes</a:t>
            </a:r>
            <a:r>
              <a:rPr lang="tr-TR" sz="2400" dirty="0" smtClean="0"/>
              <a:t> </a:t>
            </a:r>
            <a:r>
              <a:rPr lang="tr-TR" sz="2400" dirty="0" err="1" smtClean="0"/>
              <a:t>bacterostatic</a:t>
            </a:r>
            <a:r>
              <a:rPr lang="tr-TR" sz="2400" dirty="0" smtClean="0"/>
              <a:t> </a:t>
            </a:r>
            <a:r>
              <a:rPr lang="tr-TR" sz="2400" dirty="0" err="1" smtClean="0"/>
              <a:t>effect</a:t>
            </a:r>
            <a:r>
              <a:rPr lang="tr-TR" sz="2400" dirty="0" smtClean="0"/>
              <a:t> </a:t>
            </a:r>
            <a:r>
              <a:rPr lang="tr-TR" sz="2400" dirty="0" err="1" smtClean="0"/>
              <a:t>against</a:t>
            </a:r>
            <a:r>
              <a:rPr lang="tr-TR" sz="2400" dirty="0" smtClean="0"/>
              <a:t> gram </a:t>
            </a:r>
            <a:r>
              <a:rPr lang="tr-TR" sz="2400" dirty="0" err="1" smtClean="0"/>
              <a:t>positive</a:t>
            </a:r>
            <a:r>
              <a:rPr lang="tr-TR" sz="2400" dirty="0" smtClean="0"/>
              <a:t> </a:t>
            </a:r>
            <a:r>
              <a:rPr lang="tr-TR" sz="2400" dirty="0" err="1" smtClean="0"/>
              <a:t>bacteria</a:t>
            </a:r>
            <a:r>
              <a:rPr lang="tr-TR" sz="2400" dirty="0" smtClean="0"/>
              <a:t> (</a:t>
            </a:r>
            <a:r>
              <a:rPr lang="tr-TR" sz="2400" dirty="0" err="1" smtClean="0"/>
              <a:t>including</a:t>
            </a:r>
            <a:r>
              <a:rPr lang="tr-TR" sz="2400" dirty="0" smtClean="0"/>
              <a:t> LAB)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bactericidal</a:t>
            </a:r>
            <a:r>
              <a:rPr lang="tr-TR" sz="2400" dirty="0" smtClean="0"/>
              <a:t> </a:t>
            </a:r>
            <a:r>
              <a:rPr lang="tr-TR" sz="2400" dirty="0" err="1" smtClean="0"/>
              <a:t>effect</a:t>
            </a:r>
            <a:r>
              <a:rPr lang="tr-TR" sz="2400" dirty="0" smtClean="0"/>
              <a:t> </a:t>
            </a:r>
            <a:r>
              <a:rPr lang="tr-TR" sz="2400" dirty="0" err="1" smtClean="0"/>
              <a:t>against</a:t>
            </a:r>
            <a:r>
              <a:rPr lang="tr-TR" sz="2400" dirty="0" smtClean="0"/>
              <a:t>  a </a:t>
            </a:r>
            <a:r>
              <a:rPr lang="tr-TR" sz="2400" dirty="0" err="1" smtClean="0"/>
              <a:t>number</a:t>
            </a:r>
            <a:r>
              <a:rPr lang="tr-TR" sz="2400" dirty="0" smtClean="0"/>
              <a:t> of gram </a:t>
            </a:r>
            <a:r>
              <a:rPr lang="tr-TR" sz="2400" dirty="0" err="1" smtClean="0"/>
              <a:t>negative</a:t>
            </a:r>
            <a:r>
              <a:rPr lang="tr-TR" sz="2400" dirty="0" smtClean="0"/>
              <a:t> </a:t>
            </a:r>
            <a:r>
              <a:rPr lang="tr-TR" sz="2400" dirty="0" err="1" smtClean="0"/>
              <a:t>bacteria</a:t>
            </a:r>
            <a:r>
              <a:rPr lang="tr-TR" sz="2400" dirty="0" smtClean="0"/>
              <a:t> in general </a:t>
            </a:r>
            <a:r>
              <a:rPr lang="tr-TR" altLang="tr-TR" sz="1200" dirty="0" smtClean="0">
                <a:cs typeface="Times New Roman" pitchFamily="18" charset="0"/>
              </a:rPr>
              <a:t>(</a:t>
            </a:r>
            <a:r>
              <a:rPr lang="tr-TR" altLang="tr-TR" sz="1200" dirty="0" err="1" smtClean="0">
                <a:cs typeface="Times New Roman" pitchFamily="18" charset="0"/>
              </a:rPr>
              <a:t>Yang</a:t>
            </a:r>
            <a:r>
              <a:rPr lang="tr-TR" altLang="tr-TR" sz="1200" dirty="0">
                <a:cs typeface="Times New Roman" pitchFamily="18" charset="0"/>
              </a:rPr>
              <a:t>, 2000).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sz="2400" b="1" dirty="0" err="1" smtClean="0"/>
              <a:t>Mechanism</a:t>
            </a:r>
            <a:endParaRPr lang="tr-TR" sz="2400" b="1" dirty="0" smtClean="0"/>
          </a:p>
          <a:p>
            <a:pPr>
              <a:lnSpc>
                <a:spcPct val="80000"/>
              </a:lnSpc>
            </a:pPr>
            <a:r>
              <a:rPr lang="tr-TR" sz="2400" b="1" dirty="0" err="1" smtClean="0"/>
              <a:t>Hydrogen</a:t>
            </a:r>
            <a:r>
              <a:rPr lang="tr-TR" sz="2400" b="1" dirty="0" smtClean="0"/>
              <a:t> </a:t>
            </a:r>
            <a:r>
              <a:rPr lang="tr-TR" sz="2400" b="1" dirty="0" err="1"/>
              <a:t>peroxide</a:t>
            </a:r>
            <a:r>
              <a:rPr lang="tr-TR" sz="2400" dirty="0"/>
              <a:t> </a:t>
            </a:r>
            <a:r>
              <a:rPr lang="tr-TR" altLang="tr-TR" sz="2400" dirty="0" err="1">
                <a:cs typeface="Times New Roman" pitchFamily="18" charset="0"/>
              </a:rPr>
              <a:t>oxidizes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the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 smtClean="0">
                <a:cs typeface="Times New Roman" pitchFamily="18" charset="0"/>
              </a:rPr>
              <a:t>sulphidril</a:t>
            </a:r>
            <a:r>
              <a:rPr lang="tr-TR" altLang="tr-TR" sz="2400" dirty="0" smtClean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groups</a:t>
            </a:r>
            <a:r>
              <a:rPr lang="tr-TR" altLang="tr-TR" sz="2400" dirty="0">
                <a:cs typeface="Times New Roman" pitchFamily="18" charset="0"/>
              </a:rPr>
              <a:t> in a </a:t>
            </a:r>
            <a:r>
              <a:rPr lang="tr-TR" altLang="tr-TR" sz="2400" dirty="0" err="1">
                <a:cs typeface="Times New Roman" pitchFamily="18" charset="0"/>
              </a:rPr>
              <a:t>molecule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and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thus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cause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denaturation</a:t>
            </a:r>
            <a:r>
              <a:rPr lang="tr-TR" altLang="tr-TR" sz="2400" dirty="0">
                <a:cs typeface="Times New Roman" pitchFamily="18" charset="0"/>
              </a:rPr>
              <a:t> of a </a:t>
            </a:r>
            <a:r>
              <a:rPr lang="tr-TR" altLang="tr-TR" sz="2400" dirty="0" err="1">
                <a:cs typeface="Times New Roman" pitchFamily="18" charset="0"/>
              </a:rPr>
              <a:t>variety</a:t>
            </a:r>
            <a:r>
              <a:rPr lang="tr-TR" altLang="tr-TR" sz="2400" dirty="0">
                <a:cs typeface="Times New Roman" pitchFamily="18" charset="0"/>
              </a:rPr>
              <a:t> of </a:t>
            </a:r>
            <a:r>
              <a:rPr lang="tr-TR" altLang="tr-TR" sz="2400" dirty="0" err="1">
                <a:cs typeface="Times New Roman" pitchFamily="18" charset="0"/>
              </a:rPr>
              <a:t>enzymes</a:t>
            </a:r>
            <a:r>
              <a:rPr lang="tr-TR" altLang="tr-TR" sz="2400" dirty="0">
                <a:cs typeface="Times New Roman" pitchFamily="18" charset="0"/>
              </a:rPr>
              <a:t>. </a:t>
            </a:r>
            <a:endParaRPr lang="tr-TR" altLang="tr-TR" sz="24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 err="1" smtClean="0">
                <a:cs typeface="Times New Roman" pitchFamily="18" charset="0"/>
              </a:rPr>
              <a:t>increases</a:t>
            </a:r>
            <a:r>
              <a:rPr lang="tr-TR" altLang="tr-TR" sz="2400" dirty="0" smtClean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the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permeability</a:t>
            </a:r>
            <a:r>
              <a:rPr lang="tr-TR" altLang="tr-TR" sz="2400" dirty="0">
                <a:cs typeface="Times New Roman" pitchFamily="18" charset="0"/>
              </a:rPr>
              <a:t> of </a:t>
            </a:r>
            <a:r>
              <a:rPr lang="tr-TR" altLang="tr-TR" sz="2400" dirty="0" err="1">
                <a:cs typeface="Times New Roman" pitchFamily="18" charset="0"/>
              </a:rPr>
              <a:t>the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membrane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by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peroxidizing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the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lipids</a:t>
            </a:r>
            <a:r>
              <a:rPr lang="tr-TR" altLang="tr-TR" sz="2400" dirty="0">
                <a:cs typeface="Times New Roman" pitchFamily="18" charset="0"/>
              </a:rPr>
              <a:t> in </a:t>
            </a:r>
            <a:r>
              <a:rPr lang="tr-TR" altLang="tr-TR" sz="2400" dirty="0" err="1">
                <a:cs typeface="Times New Roman" pitchFamily="18" charset="0"/>
              </a:rPr>
              <a:t>the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plasma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membrane</a:t>
            </a:r>
            <a:r>
              <a:rPr lang="tr-TR" altLang="tr-TR" sz="2400" dirty="0">
                <a:cs typeface="Times New Roman" pitchFamily="18" charset="0"/>
              </a:rPr>
              <a:t>. </a:t>
            </a:r>
            <a:endParaRPr lang="tr-TR" altLang="tr-TR" sz="24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 smtClean="0">
                <a:cs typeface="Times New Roman" pitchFamily="18" charset="0"/>
              </a:rPr>
              <a:t>has </a:t>
            </a:r>
            <a:r>
              <a:rPr lang="tr-TR" altLang="tr-TR" sz="2400" dirty="0">
                <a:cs typeface="Times New Roman" pitchFamily="18" charset="0"/>
              </a:rPr>
              <a:t>a role on </a:t>
            </a:r>
            <a:r>
              <a:rPr lang="tr-TR" altLang="tr-TR" sz="2400" dirty="0" err="1">
                <a:cs typeface="Times New Roman" pitchFamily="18" charset="0"/>
              </a:rPr>
              <a:t>production</a:t>
            </a:r>
            <a:r>
              <a:rPr lang="tr-TR" altLang="tr-TR" sz="2400" dirty="0">
                <a:cs typeface="Times New Roman" pitchFamily="18" charset="0"/>
              </a:rPr>
              <a:t> of </a:t>
            </a:r>
            <a:r>
              <a:rPr lang="tr-TR" altLang="tr-TR" sz="2400" dirty="0" err="1" smtClean="0">
                <a:cs typeface="Times New Roman" pitchFamily="18" charset="0"/>
              </a:rPr>
              <a:t>superokside</a:t>
            </a:r>
            <a:r>
              <a:rPr lang="tr-TR" altLang="tr-TR" sz="2400" dirty="0" smtClean="0">
                <a:cs typeface="Times New Roman" pitchFamily="18" charset="0"/>
              </a:rPr>
              <a:t> </a:t>
            </a:r>
            <a:r>
              <a:rPr lang="tr-TR" altLang="tr-TR" sz="2400" dirty="0">
                <a:cs typeface="Times New Roman" pitchFamily="18" charset="0"/>
              </a:rPr>
              <a:t>(O</a:t>
            </a:r>
            <a:r>
              <a:rPr lang="en-US" altLang="tr-TR" sz="2400" dirty="0">
                <a:cs typeface="Times New Roman" pitchFamily="18" charset="0"/>
              </a:rPr>
              <a:t>²</a:t>
            </a:r>
            <a:r>
              <a:rPr lang="tr-TR" altLang="tr-TR" sz="2400" baseline="30000" dirty="0">
                <a:cs typeface="Times New Roman" pitchFamily="18" charset="0"/>
              </a:rPr>
              <a:t>-</a:t>
            </a:r>
            <a:r>
              <a:rPr lang="tr-TR" altLang="tr-TR" sz="2400" dirty="0">
                <a:cs typeface="Times New Roman" pitchFamily="18" charset="0"/>
              </a:rPr>
              <a:t>) </a:t>
            </a:r>
            <a:r>
              <a:rPr lang="tr-TR" altLang="tr-TR" sz="2400" dirty="0" err="1">
                <a:cs typeface="Times New Roman" pitchFamily="18" charset="0"/>
              </a:rPr>
              <a:t>and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hydroxil</a:t>
            </a:r>
            <a:r>
              <a:rPr lang="tr-TR" altLang="tr-TR" sz="2400" dirty="0">
                <a:cs typeface="Times New Roman" pitchFamily="18" charset="0"/>
              </a:rPr>
              <a:t> (OH*) </a:t>
            </a:r>
            <a:r>
              <a:rPr lang="tr-TR" altLang="tr-TR" sz="2400" dirty="0" err="1" smtClean="0">
                <a:cs typeface="Times New Roman" pitchFamily="18" charset="0"/>
              </a:rPr>
              <a:t>free</a:t>
            </a:r>
            <a:r>
              <a:rPr lang="tr-TR" altLang="tr-TR" sz="2400" dirty="0" smtClean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radicals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and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causing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damage</a:t>
            </a:r>
            <a:r>
              <a:rPr lang="tr-TR" altLang="tr-TR" sz="2400" dirty="0">
                <a:cs typeface="Times New Roman" pitchFamily="18" charset="0"/>
              </a:rPr>
              <a:t> in DNA  (</a:t>
            </a:r>
            <a:r>
              <a:rPr lang="tr-TR" altLang="tr-TR" sz="2400" dirty="0" err="1">
                <a:cs typeface="Times New Roman" pitchFamily="18" charset="0"/>
              </a:rPr>
              <a:t>bactericidal</a:t>
            </a:r>
            <a:r>
              <a:rPr lang="tr-TR" altLang="tr-TR" sz="2400" dirty="0">
                <a:cs typeface="Times New Roman" pitchFamily="18" charset="0"/>
              </a:rPr>
              <a:t> </a:t>
            </a:r>
            <a:r>
              <a:rPr lang="tr-TR" altLang="tr-TR" sz="2400" dirty="0" err="1">
                <a:cs typeface="Times New Roman" pitchFamily="18" charset="0"/>
              </a:rPr>
              <a:t>effect</a:t>
            </a:r>
            <a:r>
              <a:rPr lang="tr-TR" altLang="tr-TR" sz="2400" dirty="0">
                <a:cs typeface="Times New Roman" pitchFamily="18" charset="0"/>
              </a:rPr>
              <a:t>) </a:t>
            </a:r>
            <a:r>
              <a:rPr lang="tr-TR" altLang="tr-TR" sz="1200" dirty="0">
                <a:cs typeface="Times New Roman" pitchFamily="18" charset="0"/>
              </a:rPr>
              <a:t>(</a:t>
            </a:r>
            <a:r>
              <a:rPr lang="tr-TR" altLang="tr-TR" sz="1200" dirty="0" err="1">
                <a:cs typeface="Times New Roman" pitchFamily="18" charset="0"/>
              </a:rPr>
              <a:t>Ammor</a:t>
            </a:r>
            <a:r>
              <a:rPr lang="tr-TR" altLang="tr-TR" sz="1200" dirty="0">
                <a:cs typeface="Times New Roman" pitchFamily="18" charset="0"/>
              </a:rPr>
              <a:t> ve </a:t>
            </a:r>
            <a:r>
              <a:rPr lang="tr-TR" altLang="tr-TR" sz="1200" dirty="0" err="1">
                <a:cs typeface="Times New Roman" pitchFamily="18" charset="0"/>
              </a:rPr>
              <a:t>diğ</a:t>
            </a:r>
            <a:r>
              <a:rPr lang="tr-TR" altLang="tr-TR" sz="1200" dirty="0">
                <a:cs typeface="Times New Roman" pitchFamily="18" charset="0"/>
              </a:rPr>
              <a:t>., 2006).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36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800" dirty="0" err="1"/>
              <a:t>However</a:t>
            </a:r>
            <a:r>
              <a:rPr lang="tr-TR" sz="2800" dirty="0"/>
              <a:t>, </a:t>
            </a:r>
            <a:r>
              <a:rPr lang="tr-TR" sz="2800" dirty="0" err="1"/>
              <a:t>t</a:t>
            </a:r>
            <a:r>
              <a:rPr lang="tr-TR" sz="2800" b="1" dirty="0" err="1"/>
              <a:t>he</a:t>
            </a:r>
            <a:r>
              <a:rPr lang="tr-TR" sz="2800" b="1" dirty="0"/>
              <a:t> </a:t>
            </a:r>
            <a:r>
              <a:rPr lang="tr-TR" sz="2800" b="1" dirty="0" err="1"/>
              <a:t>actual</a:t>
            </a:r>
            <a:r>
              <a:rPr lang="tr-TR" sz="2800" b="1" dirty="0"/>
              <a:t> role of </a:t>
            </a:r>
            <a:r>
              <a:rPr lang="tr-TR" sz="2800" b="1" dirty="0" err="1"/>
              <a:t>hydrogen</a:t>
            </a:r>
            <a:r>
              <a:rPr lang="tr-TR" sz="2800" b="1" dirty="0"/>
              <a:t> </a:t>
            </a:r>
            <a:r>
              <a:rPr lang="tr-TR" sz="2800" b="1" dirty="0" err="1"/>
              <a:t>peroxide</a:t>
            </a:r>
            <a:r>
              <a:rPr lang="tr-TR" sz="2800" b="1" dirty="0"/>
              <a:t> </a:t>
            </a:r>
            <a:r>
              <a:rPr lang="tr-TR" sz="2800" dirty="0" err="1"/>
              <a:t>produced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LAB </a:t>
            </a:r>
            <a:r>
              <a:rPr lang="tr-TR" sz="2800" b="1" dirty="0"/>
              <a:t>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inhibition</a:t>
            </a:r>
            <a:r>
              <a:rPr lang="tr-TR" sz="2800" b="1" dirty="0"/>
              <a:t> of </a:t>
            </a:r>
            <a:r>
              <a:rPr lang="tr-TR" sz="2800" b="1" dirty="0" err="1"/>
              <a:t>pathogens</a:t>
            </a:r>
            <a:r>
              <a:rPr lang="tr-TR" sz="2800" b="1" dirty="0"/>
              <a:t> has </a:t>
            </a:r>
            <a:r>
              <a:rPr lang="tr-TR" sz="2800" b="1" dirty="0" err="1"/>
              <a:t>been</a:t>
            </a:r>
            <a:r>
              <a:rPr lang="tr-TR" sz="2800" b="1" dirty="0"/>
              <a:t> </a:t>
            </a:r>
            <a:r>
              <a:rPr lang="tr-TR" sz="2800" b="1" dirty="0" err="1"/>
              <a:t>difficult</a:t>
            </a:r>
            <a:r>
              <a:rPr lang="tr-TR" sz="2800" b="1" dirty="0"/>
              <a:t> </a:t>
            </a:r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demonstrate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thus</a:t>
            </a:r>
            <a:r>
              <a:rPr lang="tr-TR" sz="2800" b="1" dirty="0"/>
              <a:t> is </a:t>
            </a:r>
            <a:r>
              <a:rPr lang="tr-TR" sz="2800" b="1" dirty="0" err="1"/>
              <a:t>still</a:t>
            </a:r>
            <a:r>
              <a:rPr lang="tr-TR" sz="2800" b="1" dirty="0"/>
              <a:t> </a:t>
            </a:r>
            <a:r>
              <a:rPr lang="tr-TR" sz="2800" b="1" dirty="0" err="1"/>
              <a:t>controversial</a:t>
            </a:r>
            <a:r>
              <a:rPr lang="tr-TR" sz="2800" b="1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>
                <a:solidFill>
                  <a:srgbClr val="00B0F0"/>
                </a:solidFill>
              </a:rPr>
              <a:t>Bacteriocins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and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bacteriocin-like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inhibitory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substances</a:t>
            </a:r>
            <a:endParaRPr lang="tr-TR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of LAB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/>
              <a:t>bacteriocins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 smtClean="0"/>
              <a:t>fairly</a:t>
            </a:r>
            <a:r>
              <a:rPr lang="tr-TR" dirty="0" smtClean="0"/>
              <a:t> </a:t>
            </a:r>
            <a:r>
              <a:rPr lang="tr-TR" dirty="0" err="1" smtClean="0"/>
              <a:t>large</a:t>
            </a:r>
            <a:r>
              <a:rPr lang="tr-TR" dirty="0" smtClean="0"/>
              <a:t> </a:t>
            </a:r>
            <a:r>
              <a:rPr lang="tr-TR" dirty="0" err="1" smtClean="0"/>
              <a:t>spectra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inhibition</a:t>
            </a:r>
            <a:r>
              <a:rPr lang="tr-TR" dirty="0"/>
              <a:t> </a:t>
            </a:r>
            <a:r>
              <a:rPr lang="tr-TR" dirty="0" err="1" smtClean="0"/>
              <a:t>thus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en-US" dirty="0" smtClean="0"/>
              <a:t>considered </a:t>
            </a:r>
            <a:r>
              <a:rPr lang="tr-TR" dirty="0" smtClean="0"/>
              <a:t>as </a:t>
            </a:r>
            <a:r>
              <a:rPr lang="en-US" dirty="0" smtClean="0"/>
              <a:t>promising </a:t>
            </a:r>
            <a:r>
              <a:rPr lang="en-US" dirty="0"/>
              <a:t>agents for use in food </a:t>
            </a:r>
            <a:r>
              <a:rPr lang="en-US" dirty="0" smtClean="0"/>
              <a:t>preservation. </a:t>
            </a:r>
            <a:endParaRPr lang="tr-TR" dirty="0"/>
          </a:p>
          <a:p>
            <a:pPr marL="0" indent="0">
              <a:buNone/>
            </a:pPr>
            <a:r>
              <a:rPr lang="tr-TR" dirty="0" err="1" smtClean="0"/>
              <a:t>There</a:t>
            </a:r>
            <a:r>
              <a:rPr lang="tr-TR" dirty="0" smtClean="0"/>
              <a:t> is an </a:t>
            </a:r>
            <a:r>
              <a:rPr lang="tr-TR" dirty="0" err="1" smtClean="0"/>
              <a:t>increasing</a:t>
            </a:r>
            <a:r>
              <a:rPr lang="tr-TR" dirty="0" smtClean="0"/>
              <a:t> </a:t>
            </a:r>
            <a:r>
              <a:rPr lang="tr-TR" dirty="0" err="1" smtClean="0"/>
              <a:t>interest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literature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mainly</a:t>
            </a:r>
            <a:r>
              <a:rPr lang="tr-TR" dirty="0" smtClean="0"/>
              <a:t> </a:t>
            </a:r>
            <a:r>
              <a:rPr lang="tr-TR" dirty="0" err="1" smtClean="0"/>
              <a:t>focused</a:t>
            </a:r>
            <a:r>
              <a:rPr lang="tr-TR" dirty="0" smtClean="0"/>
              <a:t> </a:t>
            </a:r>
            <a:r>
              <a:rPr lang="tr-TR" dirty="0"/>
              <a:t>on </a:t>
            </a:r>
            <a:endParaRPr lang="tr-TR" dirty="0" smtClean="0"/>
          </a:p>
          <a:p>
            <a:pPr>
              <a:buClr>
                <a:srgbClr val="00B0F0"/>
              </a:buClr>
            </a:pPr>
            <a:r>
              <a:rPr lang="tr-TR" dirty="0" err="1"/>
              <a:t>T</a:t>
            </a:r>
            <a:r>
              <a:rPr lang="tr-TR" dirty="0" err="1" smtClean="0"/>
              <a:t>he</a:t>
            </a:r>
            <a:r>
              <a:rPr lang="tr-TR" dirty="0" smtClean="0"/>
              <a:t> </a:t>
            </a:r>
            <a:r>
              <a:rPr lang="tr-TR" dirty="0" err="1" smtClean="0"/>
              <a:t>isolation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identification</a:t>
            </a:r>
            <a:r>
              <a:rPr lang="tr-TR" dirty="0" smtClean="0"/>
              <a:t> of </a:t>
            </a:r>
            <a:r>
              <a:rPr lang="tr-TR" dirty="0" err="1" smtClean="0"/>
              <a:t>bacteriocin</a:t>
            </a:r>
            <a:r>
              <a:rPr lang="tr-TR" dirty="0" smtClean="0"/>
              <a:t> </a:t>
            </a:r>
            <a:r>
              <a:rPr lang="tr-TR" dirty="0" err="1" smtClean="0"/>
              <a:t>producing</a:t>
            </a:r>
            <a:r>
              <a:rPr lang="tr-TR" dirty="0" smtClean="0"/>
              <a:t> LAB </a:t>
            </a:r>
          </a:p>
          <a:p>
            <a:pPr>
              <a:buClr>
                <a:srgbClr val="00B0F0"/>
              </a:buClr>
            </a:pP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antimicrobial</a:t>
            </a:r>
            <a:r>
              <a:rPr lang="tr-TR" dirty="0" smtClean="0"/>
              <a:t> / </a:t>
            </a:r>
            <a:r>
              <a:rPr lang="tr-TR" dirty="0" err="1" smtClean="0"/>
              <a:t>antagonistic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pathogens</a:t>
            </a:r>
            <a:endParaRPr lang="tr-TR" dirty="0" smtClean="0"/>
          </a:p>
          <a:p>
            <a:pPr>
              <a:buClr>
                <a:srgbClr val="00B0F0"/>
              </a:buClr>
            </a:pPr>
            <a:r>
              <a:rPr lang="tr-TR" dirty="0" err="1"/>
              <a:t>C</a:t>
            </a:r>
            <a:r>
              <a:rPr lang="tr-TR" dirty="0" err="1" smtClean="0"/>
              <a:t>haracterisation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active</a:t>
            </a:r>
            <a:r>
              <a:rPr lang="tr-TR" dirty="0" smtClean="0"/>
              <a:t> </a:t>
            </a:r>
            <a:r>
              <a:rPr lang="tr-TR" dirty="0" err="1" smtClean="0"/>
              <a:t>metabolite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finally</a:t>
            </a:r>
            <a:r>
              <a:rPr lang="tr-TR" dirty="0" smtClean="0"/>
              <a:t> </a:t>
            </a:r>
          </a:p>
          <a:p>
            <a:pPr>
              <a:buClr>
                <a:srgbClr val="00B0F0"/>
              </a:buClr>
            </a:pPr>
            <a:r>
              <a:rPr lang="tr-TR" dirty="0" err="1"/>
              <a:t>P</a:t>
            </a:r>
            <a:r>
              <a:rPr lang="tr-TR" dirty="0" err="1" smtClean="0"/>
              <a:t>ossibility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as a </a:t>
            </a:r>
            <a:r>
              <a:rPr lang="tr-TR" dirty="0" err="1" smtClean="0"/>
              <a:t>biopreservative</a:t>
            </a:r>
            <a:r>
              <a:rPr lang="tr-TR" dirty="0" smtClean="0"/>
              <a:t> in </a:t>
            </a:r>
            <a:r>
              <a:rPr lang="tr-TR" dirty="0" err="1" smtClean="0"/>
              <a:t>foods</a:t>
            </a:r>
            <a:r>
              <a:rPr lang="tr-TR" dirty="0" smtClean="0"/>
              <a:t> as </a:t>
            </a:r>
            <a:r>
              <a:rPr lang="tr-TR" dirty="0" err="1" smtClean="0"/>
              <a:t>well</a:t>
            </a:r>
            <a:r>
              <a:rPr lang="tr-TR" dirty="0" smtClean="0"/>
              <a:t> as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of </a:t>
            </a:r>
            <a:r>
              <a:rPr lang="tr-TR" dirty="0" err="1" smtClean="0"/>
              <a:t>interest</a:t>
            </a:r>
            <a:r>
              <a:rPr lang="tr-TR" dirty="0" smtClean="0"/>
              <a:t>.</a:t>
            </a:r>
          </a:p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1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Bacteriocins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and</a:t>
            </a:r>
            <a:r>
              <a:rPr lang="tr-TR" sz="3200" b="1" dirty="0" smtClean="0"/>
              <a:t> </a:t>
            </a:r>
            <a:r>
              <a:rPr lang="tr-TR" sz="3200" b="1" dirty="0" err="1"/>
              <a:t>bacteriocin-like</a:t>
            </a:r>
            <a:r>
              <a:rPr lang="tr-TR" sz="3200" b="1" dirty="0"/>
              <a:t> </a:t>
            </a:r>
            <a:r>
              <a:rPr lang="tr-TR" sz="3200" b="1" dirty="0" err="1"/>
              <a:t>inhibitory</a:t>
            </a:r>
            <a:r>
              <a:rPr lang="tr-TR" sz="3200" b="1" dirty="0"/>
              <a:t> </a:t>
            </a:r>
            <a:r>
              <a:rPr lang="tr-TR" sz="3200" b="1" dirty="0" err="1"/>
              <a:t>substances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Numerous </a:t>
            </a:r>
            <a:r>
              <a:rPr lang="en-US" sz="2400" dirty="0"/>
              <a:t>strains of LAB associated with </a:t>
            </a:r>
            <a:r>
              <a:rPr lang="en-US" sz="2400" dirty="0" smtClean="0"/>
              <a:t>foods </a:t>
            </a:r>
            <a:r>
              <a:rPr lang="en-US" sz="2400" dirty="0"/>
              <a:t>produce </a:t>
            </a:r>
            <a:r>
              <a:rPr lang="en-US" sz="2400" dirty="0" err="1"/>
              <a:t>bacteriocins</a:t>
            </a:r>
            <a:r>
              <a:rPr lang="en-US" sz="2400" dirty="0"/>
              <a:t>, </a:t>
            </a:r>
            <a:r>
              <a:rPr lang="en-US" sz="2400" dirty="0" smtClean="0"/>
              <a:t>de</a:t>
            </a:r>
            <a:r>
              <a:rPr lang="tr-TR" sz="2400" dirty="0" smtClean="0"/>
              <a:t>fi</a:t>
            </a:r>
            <a:r>
              <a:rPr lang="en-US" sz="2400" dirty="0" smtClean="0"/>
              <a:t>ned </a:t>
            </a:r>
            <a:r>
              <a:rPr lang="en-US" sz="2400" dirty="0"/>
              <a:t>as </a:t>
            </a:r>
            <a:r>
              <a:rPr lang="en-US" sz="2400" b="1" dirty="0" err="1"/>
              <a:t>proteinaceous</a:t>
            </a:r>
            <a:r>
              <a:rPr lang="en-US" sz="2400" b="1" dirty="0"/>
              <a:t> compounds </a:t>
            </a:r>
            <a:r>
              <a:rPr lang="en-US" sz="2400" dirty="0"/>
              <a:t>with activity against related </a:t>
            </a:r>
            <a:r>
              <a:rPr lang="en-US" sz="2400" dirty="0" smtClean="0"/>
              <a:t>species</a:t>
            </a:r>
            <a:r>
              <a:rPr lang="en-US" sz="1300" dirty="0" smtClean="0"/>
              <a:t>. </a:t>
            </a:r>
            <a:endParaRPr lang="tr-TR" sz="1300" dirty="0" smtClean="0"/>
          </a:p>
          <a:p>
            <a:r>
              <a:rPr lang="tr-TR" sz="2400" dirty="0" err="1" smtClean="0"/>
              <a:t>Bacteriocins</a:t>
            </a:r>
            <a:r>
              <a:rPr lang="tr-TR" sz="2400" dirty="0" smtClean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ribosomally-synthesized</a:t>
            </a:r>
            <a:r>
              <a:rPr lang="tr-TR" sz="2400" dirty="0"/>
              <a:t> </a:t>
            </a:r>
            <a:r>
              <a:rPr lang="tr-TR" sz="2400" dirty="0" err="1"/>
              <a:t>peptides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proteins</a:t>
            </a:r>
            <a:r>
              <a:rPr lang="tr-TR" sz="2400" dirty="0"/>
              <a:t> </a:t>
            </a:r>
            <a:r>
              <a:rPr lang="tr-TR" sz="2400" dirty="0" err="1"/>
              <a:t>secreted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certain</a:t>
            </a:r>
            <a:r>
              <a:rPr lang="tr-TR" sz="2400" dirty="0"/>
              <a:t> </a:t>
            </a:r>
            <a:r>
              <a:rPr lang="tr-TR" sz="2400" dirty="0" err="1"/>
              <a:t>strains</a:t>
            </a:r>
            <a:r>
              <a:rPr lang="tr-TR" sz="2400" dirty="0"/>
              <a:t> of </a:t>
            </a:r>
            <a:r>
              <a:rPr lang="tr-TR" sz="2400" dirty="0" err="1"/>
              <a:t>bacteria</a:t>
            </a:r>
            <a:r>
              <a:rPr lang="tr-TR" sz="2400" dirty="0"/>
              <a:t>. </a:t>
            </a:r>
          </a:p>
          <a:p>
            <a:pPr marL="0" indent="0">
              <a:buNone/>
            </a:pPr>
            <a:r>
              <a:rPr lang="tr-TR" sz="2400" b="1" dirty="0" err="1"/>
              <a:t>Mechanisms</a:t>
            </a:r>
            <a:endParaRPr lang="tr-TR" sz="2400" b="1" dirty="0"/>
          </a:p>
          <a:p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antagonistic</a:t>
            </a:r>
            <a:r>
              <a:rPr lang="tr-TR" sz="2400" dirty="0"/>
              <a:t> </a:t>
            </a:r>
            <a:r>
              <a:rPr lang="tr-TR" sz="2400" dirty="0" err="1"/>
              <a:t>activity</a:t>
            </a:r>
            <a:r>
              <a:rPr lang="tr-TR" sz="2400" dirty="0"/>
              <a:t> of LAB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pathogens</a:t>
            </a:r>
            <a:r>
              <a:rPr lang="tr-TR" sz="2400" dirty="0"/>
              <a:t> </a:t>
            </a:r>
            <a:r>
              <a:rPr lang="tr-TR" sz="2400" dirty="0" err="1"/>
              <a:t>may</a:t>
            </a:r>
            <a:r>
              <a:rPr lang="tr-TR" sz="2400" dirty="0"/>
              <a:t> </a:t>
            </a:r>
            <a:r>
              <a:rPr lang="tr-TR" sz="2400" dirty="0" err="1"/>
              <a:t>affect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growth</a:t>
            </a:r>
            <a:r>
              <a:rPr lang="tr-TR" sz="2400" dirty="0"/>
              <a:t> rate </a:t>
            </a:r>
            <a:r>
              <a:rPr lang="tr-TR" sz="2400" dirty="0" err="1"/>
              <a:t>and</a:t>
            </a:r>
            <a:r>
              <a:rPr lang="tr-TR" sz="2400" dirty="0"/>
              <a:t>/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survival</a:t>
            </a:r>
            <a:r>
              <a:rPr lang="tr-TR" sz="2400" dirty="0"/>
              <a:t> </a:t>
            </a:r>
            <a:r>
              <a:rPr lang="tr-TR" sz="2400" dirty="0" err="1"/>
              <a:t>depending</a:t>
            </a:r>
            <a:r>
              <a:rPr lang="tr-TR" sz="2400" dirty="0"/>
              <a:t> on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type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concentration</a:t>
            </a:r>
            <a:r>
              <a:rPr lang="tr-TR" sz="2400" dirty="0"/>
              <a:t> of  </a:t>
            </a:r>
            <a:r>
              <a:rPr lang="tr-TR" sz="2400" dirty="0" err="1"/>
              <a:t>bacteriocin</a:t>
            </a:r>
            <a:r>
              <a:rPr lang="tr-TR" sz="2400" dirty="0"/>
              <a:t>. </a:t>
            </a:r>
          </a:p>
          <a:p>
            <a:r>
              <a:rPr lang="tr-TR" sz="2400" dirty="0" err="1"/>
              <a:t>Most</a:t>
            </a:r>
            <a:r>
              <a:rPr lang="tr-TR" sz="2400" dirty="0"/>
              <a:t> </a:t>
            </a:r>
            <a:r>
              <a:rPr lang="tr-TR" sz="2400" dirty="0" err="1"/>
              <a:t>bacteriocins</a:t>
            </a:r>
            <a:r>
              <a:rPr lang="tr-TR" sz="2400" dirty="0"/>
              <a:t> </a:t>
            </a:r>
            <a:r>
              <a:rPr lang="tr-TR" sz="2400" dirty="0" err="1"/>
              <a:t>kill</a:t>
            </a:r>
            <a:r>
              <a:rPr lang="tr-TR" sz="2400" dirty="0"/>
              <a:t> </a:t>
            </a:r>
            <a:r>
              <a:rPr lang="tr-TR" sz="2400" dirty="0" err="1"/>
              <a:t>target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permeabilization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membrane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activity</a:t>
            </a:r>
            <a:r>
              <a:rPr lang="tr-TR" sz="2400" dirty="0"/>
              <a:t> is </a:t>
            </a:r>
            <a:r>
              <a:rPr lang="tr-TR" sz="2400" dirty="0" err="1"/>
              <a:t>often</a:t>
            </a:r>
            <a:r>
              <a:rPr lang="tr-TR" sz="2400" dirty="0"/>
              <a:t> </a:t>
            </a:r>
            <a:r>
              <a:rPr lang="tr-TR" sz="2400" dirty="0" err="1"/>
              <a:t>very</a:t>
            </a:r>
            <a:r>
              <a:rPr lang="tr-TR" sz="2400" dirty="0"/>
              <a:t> </a:t>
            </a:r>
            <a:r>
              <a:rPr lang="tr-TR" sz="2400" dirty="0" err="1"/>
              <a:t>speciﬁc</a:t>
            </a:r>
            <a:r>
              <a:rPr lang="tr-TR" sz="2400" dirty="0"/>
              <a:t>, since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employ</a:t>
            </a:r>
            <a:r>
              <a:rPr lang="tr-TR" sz="2400" dirty="0"/>
              <a:t> </a:t>
            </a:r>
            <a:r>
              <a:rPr lang="tr-TR" sz="2400" dirty="0" err="1"/>
              <a:t>speciﬁc</a:t>
            </a:r>
            <a:r>
              <a:rPr lang="tr-TR" sz="2400" dirty="0"/>
              <a:t> </a:t>
            </a:r>
            <a:r>
              <a:rPr lang="tr-TR" sz="2400" dirty="0" err="1"/>
              <a:t>receptors</a:t>
            </a:r>
            <a:r>
              <a:rPr lang="tr-TR" sz="2400" dirty="0"/>
              <a:t> on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target</a:t>
            </a:r>
            <a:r>
              <a:rPr lang="tr-TR" sz="2400" dirty="0"/>
              <a:t>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surfaces</a:t>
            </a:r>
            <a:r>
              <a:rPr lang="tr-TR" sz="2400" dirty="0"/>
              <a:t> </a:t>
            </a:r>
            <a:r>
              <a:rPr lang="tr-TR" sz="1300" dirty="0"/>
              <a:t>(</a:t>
            </a:r>
            <a:r>
              <a:rPr lang="tr-TR" sz="1300" dirty="0" err="1"/>
              <a:t>Kjos</a:t>
            </a:r>
            <a:r>
              <a:rPr lang="tr-TR" sz="1300" dirty="0"/>
              <a:t> et al., 2011).</a:t>
            </a:r>
            <a:r>
              <a:rPr lang="en-US" sz="1300" dirty="0"/>
              <a:t> </a:t>
            </a:r>
            <a:endParaRPr lang="tr-TR" sz="1300" dirty="0"/>
          </a:p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Nisin</a:t>
            </a:r>
            <a:r>
              <a:rPr lang="en-US" sz="2400" dirty="0"/>
              <a:t> </a:t>
            </a:r>
            <a:r>
              <a:rPr lang="en-US" sz="2400" dirty="0" smtClean="0"/>
              <a:t>(L</a:t>
            </a:r>
            <a:r>
              <a:rPr lang="en-US" sz="2400" dirty="0"/>
              <a:t>. </a:t>
            </a:r>
            <a:r>
              <a:rPr lang="en-US" sz="2400" dirty="0" err="1"/>
              <a:t>lactis</a:t>
            </a:r>
            <a:r>
              <a:rPr lang="en-US" sz="2400" dirty="0"/>
              <a:t>) </a:t>
            </a:r>
            <a:r>
              <a:rPr lang="en-US" sz="2400" b="1" dirty="0"/>
              <a:t>and </a:t>
            </a:r>
            <a:r>
              <a:rPr lang="en-US" sz="2400" b="1" dirty="0" err="1"/>
              <a:t>pediocin</a:t>
            </a:r>
            <a:r>
              <a:rPr lang="en-US" sz="2400" b="1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Pediococcus</a:t>
            </a:r>
            <a:r>
              <a:rPr lang="en-US" sz="2400" dirty="0" smtClean="0"/>
              <a:t> </a:t>
            </a:r>
            <a:r>
              <a:rPr lang="en-US" sz="2400" dirty="0" err="1"/>
              <a:t>acidilactici</a:t>
            </a:r>
            <a:r>
              <a:rPr lang="en-US" sz="2400" dirty="0"/>
              <a:t>) are among the </a:t>
            </a:r>
            <a:r>
              <a:rPr lang="en-US" sz="2400" b="1" dirty="0"/>
              <a:t>most well </a:t>
            </a:r>
            <a:r>
              <a:rPr lang="en-US" sz="2400" b="1" dirty="0" err="1"/>
              <a:t>characterised</a:t>
            </a:r>
            <a:r>
              <a:rPr lang="en-US" sz="2400" b="1" dirty="0"/>
              <a:t> </a:t>
            </a:r>
            <a:r>
              <a:rPr lang="en-US" sz="2400" b="1" dirty="0" err="1"/>
              <a:t>bacteriocins</a:t>
            </a:r>
            <a:r>
              <a:rPr lang="en-US" sz="2400" b="1" dirty="0"/>
              <a:t> </a:t>
            </a:r>
            <a:r>
              <a:rPr lang="en-US" sz="2400" dirty="0"/>
              <a:t>and the most frequently used in fermented </a:t>
            </a:r>
            <a:r>
              <a:rPr lang="en-US" sz="2400" dirty="0" smtClean="0"/>
              <a:t>products</a:t>
            </a:r>
            <a:r>
              <a:rPr lang="tr-TR" sz="2400" dirty="0" smtClean="0"/>
              <a:t>.</a:t>
            </a:r>
          </a:p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8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4. </a:t>
            </a:r>
            <a:r>
              <a:rPr lang="tr-TR" sz="3200" b="1" dirty="0" err="1"/>
              <a:t>Biopestisides</a:t>
            </a:r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200" b="1" dirty="0" err="1"/>
              <a:t>environmentally</a:t>
            </a:r>
            <a:r>
              <a:rPr lang="tr-TR" sz="3200" b="1" dirty="0"/>
              <a:t> </a:t>
            </a:r>
            <a:r>
              <a:rPr lang="tr-TR" sz="3200" b="1" dirty="0" err="1"/>
              <a:t>friendly</a:t>
            </a:r>
            <a:r>
              <a:rPr lang="tr-TR" sz="3200" b="1" dirty="0"/>
              <a:t> </a:t>
            </a:r>
            <a:r>
              <a:rPr lang="tr-TR" sz="3200" b="1" dirty="0" err="1"/>
              <a:t>biocontrol</a:t>
            </a:r>
            <a:r>
              <a:rPr lang="tr-TR" sz="3200" b="1" dirty="0"/>
              <a:t> </a:t>
            </a:r>
            <a:r>
              <a:rPr lang="tr-TR" sz="3200" b="1" dirty="0" err="1"/>
              <a:t>systems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tr-TR" sz="2600" dirty="0" err="1" smtClean="0"/>
              <a:t>Several</a:t>
            </a:r>
            <a:r>
              <a:rPr lang="tr-TR" sz="2600" dirty="0" smtClean="0"/>
              <a:t> </a:t>
            </a:r>
            <a:r>
              <a:rPr lang="tr-TR" sz="2600" dirty="0" err="1"/>
              <a:t>species</a:t>
            </a:r>
            <a:r>
              <a:rPr lang="tr-TR" sz="2600" dirty="0"/>
              <a:t> of </a:t>
            </a:r>
            <a:r>
              <a:rPr lang="tr-TR" sz="2600" dirty="0" err="1"/>
              <a:t>lactic</a:t>
            </a:r>
            <a:r>
              <a:rPr lang="tr-TR" sz="2600" dirty="0"/>
              <a:t> </a:t>
            </a:r>
            <a:r>
              <a:rPr lang="tr-TR" sz="2600" dirty="0" err="1"/>
              <a:t>acid</a:t>
            </a:r>
            <a:r>
              <a:rPr lang="tr-TR" sz="2600" dirty="0"/>
              <a:t> </a:t>
            </a:r>
            <a:r>
              <a:rPr lang="tr-TR" sz="2600" dirty="0" err="1"/>
              <a:t>bacteria</a:t>
            </a:r>
            <a:r>
              <a:rPr lang="tr-TR" sz="2600" dirty="0"/>
              <a:t> </a:t>
            </a:r>
            <a:r>
              <a:rPr lang="tr-TR" sz="2600" dirty="0" err="1"/>
              <a:t>have</a:t>
            </a:r>
            <a:r>
              <a:rPr lang="tr-TR" sz="2600" dirty="0"/>
              <a:t> </a:t>
            </a:r>
            <a:r>
              <a:rPr lang="tr-TR" sz="2600" dirty="0" err="1"/>
              <a:t>been</a:t>
            </a:r>
            <a:r>
              <a:rPr lang="tr-TR" sz="2600" dirty="0"/>
              <a:t> </a:t>
            </a:r>
            <a:r>
              <a:rPr lang="tr-TR" sz="2600" dirty="0" err="1"/>
              <a:t>recognised</a:t>
            </a:r>
            <a:r>
              <a:rPr lang="tr-TR" sz="2600" dirty="0"/>
              <a:t> </a:t>
            </a:r>
            <a:r>
              <a:rPr lang="tr-TR" sz="2600" b="1" dirty="0"/>
              <a:t>as </a:t>
            </a:r>
            <a:r>
              <a:rPr lang="tr-TR" sz="2600" b="1" dirty="0" err="1"/>
              <a:t>producers</a:t>
            </a:r>
            <a:r>
              <a:rPr lang="tr-TR" sz="2600" b="1" dirty="0"/>
              <a:t> of </a:t>
            </a:r>
            <a:r>
              <a:rPr lang="tr-TR" sz="2600" b="1" dirty="0" err="1"/>
              <a:t>bioactive</a:t>
            </a:r>
            <a:r>
              <a:rPr lang="tr-TR" sz="2600" b="1" dirty="0"/>
              <a:t> </a:t>
            </a:r>
            <a:r>
              <a:rPr lang="tr-TR" sz="2600" b="1" dirty="0" err="1"/>
              <a:t>metabolites</a:t>
            </a:r>
            <a:r>
              <a:rPr lang="tr-TR" sz="2600" b="1" dirty="0"/>
              <a:t> </a:t>
            </a:r>
            <a:r>
              <a:rPr lang="tr-TR" sz="2600" dirty="0" err="1"/>
              <a:t>which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functional</a:t>
            </a:r>
            <a:r>
              <a:rPr lang="tr-TR" sz="2600" dirty="0"/>
              <a:t> </a:t>
            </a:r>
            <a:r>
              <a:rPr lang="tr-TR" sz="2600" dirty="0" err="1"/>
              <a:t>against</a:t>
            </a:r>
            <a:r>
              <a:rPr lang="tr-TR" sz="2600" dirty="0"/>
              <a:t> a </a:t>
            </a:r>
            <a:r>
              <a:rPr lang="tr-TR" sz="2600" dirty="0" err="1"/>
              <a:t>broad</a:t>
            </a:r>
            <a:r>
              <a:rPr lang="tr-TR" sz="2600" dirty="0"/>
              <a:t> </a:t>
            </a:r>
            <a:r>
              <a:rPr lang="tr-TR" sz="2600" dirty="0" err="1"/>
              <a:t>spectrum</a:t>
            </a:r>
            <a:r>
              <a:rPr lang="tr-TR" sz="2600" dirty="0"/>
              <a:t> of </a:t>
            </a:r>
            <a:r>
              <a:rPr lang="tr-TR" sz="2600" dirty="0" err="1"/>
              <a:t>undesirable</a:t>
            </a:r>
            <a:r>
              <a:rPr lang="tr-TR" sz="2600" dirty="0"/>
              <a:t> </a:t>
            </a:r>
            <a:r>
              <a:rPr lang="tr-TR" sz="2600" dirty="0" err="1" smtClean="0"/>
              <a:t>microorganisms</a:t>
            </a:r>
            <a:r>
              <a:rPr lang="tr-TR" sz="2600" dirty="0" smtClean="0"/>
              <a:t>. </a:t>
            </a:r>
          </a:p>
          <a:p>
            <a:r>
              <a:rPr lang="tr-TR" sz="2600" dirty="0" err="1" smtClean="0"/>
              <a:t>They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tr-TR" sz="2600" dirty="0" err="1" smtClean="0"/>
              <a:t>effective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fungi</a:t>
            </a:r>
            <a:r>
              <a:rPr lang="tr-TR" sz="2600" dirty="0" smtClean="0"/>
              <a:t>, </a:t>
            </a:r>
            <a:r>
              <a:rPr lang="tr-TR" sz="2600" dirty="0" err="1" smtClean="0"/>
              <a:t>oomycetes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other</a:t>
            </a:r>
            <a:r>
              <a:rPr lang="tr-TR" sz="2600" dirty="0" smtClean="0"/>
              <a:t> </a:t>
            </a:r>
            <a:r>
              <a:rPr lang="tr-TR" sz="2600" dirty="0" err="1" smtClean="0"/>
              <a:t>bacteria</a:t>
            </a:r>
            <a:r>
              <a:rPr lang="tr-TR" sz="2600" dirty="0" smtClean="0"/>
              <a:t>. 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tr-TR" sz="2600" b="1" dirty="0" err="1" smtClean="0"/>
              <a:t>Consumers</a:t>
            </a:r>
            <a:r>
              <a:rPr lang="tr-TR" sz="2600" b="1" dirty="0" smtClean="0"/>
              <a:t> </a:t>
            </a:r>
            <a:r>
              <a:rPr lang="tr-TR" sz="2600" b="1" dirty="0"/>
              <a:t>in </a:t>
            </a:r>
            <a:r>
              <a:rPr lang="tr-TR" sz="2600" b="1" dirty="0" err="1"/>
              <a:t>developed</a:t>
            </a:r>
            <a:r>
              <a:rPr lang="tr-TR" sz="2600" b="1" dirty="0"/>
              <a:t> </a:t>
            </a:r>
            <a:r>
              <a:rPr lang="tr-TR" sz="2600" b="1" dirty="0" err="1"/>
              <a:t>countries</a:t>
            </a:r>
            <a:r>
              <a:rPr lang="tr-TR" sz="2600" b="1" dirty="0"/>
              <a:t> </a:t>
            </a:r>
            <a:r>
              <a:rPr lang="tr-TR" sz="2600" b="1" dirty="0" err="1"/>
              <a:t>have</a:t>
            </a:r>
            <a:r>
              <a:rPr lang="tr-TR" sz="2600" b="1" dirty="0"/>
              <a:t> </a:t>
            </a:r>
            <a:r>
              <a:rPr lang="tr-TR" sz="2600" b="1" dirty="0" err="1" smtClean="0"/>
              <a:t>become</a:t>
            </a:r>
            <a:endParaRPr lang="tr-TR" sz="2600" b="1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r-TR" sz="2600" b="1" dirty="0"/>
              <a:t> </a:t>
            </a:r>
            <a:r>
              <a:rPr lang="tr-TR" sz="2600" b="1" dirty="0" smtClean="0"/>
              <a:t>    </a:t>
            </a:r>
            <a:r>
              <a:rPr lang="tr-TR" sz="2600" b="1" dirty="0" err="1" smtClean="0"/>
              <a:t>more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critical</a:t>
            </a:r>
            <a:r>
              <a:rPr lang="tr-TR" sz="2600" b="1" dirty="0" smtClean="0"/>
              <a:t> </a:t>
            </a:r>
            <a:r>
              <a:rPr lang="tr-TR" sz="2600" b="1" dirty="0" err="1"/>
              <a:t>and</a:t>
            </a:r>
            <a:r>
              <a:rPr lang="tr-TR" sz="2600" b="1" dirty="0"/>
              <a:t> </a:t>
            </a:r>
            <a:r>
              <a:rPr lang="tr-TR" sz="2600" b="1" dirty="0" err="1"/>
              <a:t>more</a:t>
            </a:r>
            <a:r>
              <a:rPr lang="tr-TR" sz="2600" b="1" dirty="0"/>
              <a:t> </a:t>
            </a:r>
            <a:r>
              <a:rPr lang="tr-TR" sz="2600" b="1" dirty="0" err="1"/>
              <a:t>fragmented</a:t>
            </a:r>
            <a:r>
              <a:rPr lang="tr-TR" sz="2600" b="1" dirty="0"/>
              <a:t> </a:t>
            </a:r>
            <a:r>
              <a:rPr lang="tr-TR" sz="2600" b="1" dirty="0" smtClean="0"/>
              <a:t>in </a:t>
            </a:r>
            <a:r>
              <a:rPr lang="tr-TR" sz="2600" b="1" dirty="0" err="1"/>
              <a:t>their</a:t>
            </a:r>
            <a:r>
              <a:rPr lang="tr-TR" sz="2600" b="1" dirty="0"/>
              <a:t> </a:t>
            </a:r>
            <a:r>
              <a:rPr lang="tr-TR" sz="2600" b="1" dirty="0" err="1"/>
              <a:t>food</a:t>
            </a:r>
            <a:r>
              <a:rPr lang="tr-TR" sz="2600" b="1" dirty="0"/>
              <a:t> </a:t>
            </a:r>
            <a:endParaRPr lang="tr-TR" sz="2600" b="1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r-TR" sz="2600" b="1" dirty="0" smtClean="0"/>
              <a:t>     </a:t>
            </a:r>
            <a:r>
              <a:rPr lang="tr-TR" sz="2600" b="1" dirty="0" err="1" smtClean="0"/>
              <a:t>choices</a:t>
            </a:r>
            <a:r>
              <a:rPr lang="tr-TR" sz="2600" b="1" dirty="0"/>
              <a:t>,</a:t>
            </a:r>
            <a:r>
              <a:rPr lang="tr-TR" sz="2600" dirty="0"/>
              <a:t> </a:t>
            </a:r>
            <a:r>
              <a:rPr lang="tr-TR" sz="2600" dirty="0" err="1"/>
              <a:t>leading</a:t>
            </a:r>
            <a:r>
              <a:rPr lang="tr-TR" sz="2600" dirty="0"/>
              <a:t> </a:t>
            </a:r>
            <a:r>
              <a:rPr lang="tr-TR" sz="2600" dirty="0" err="1"/>
              <a:t>to</a:t>
            </a:r>
            <a:r>
              <a:rPr lang="tr-TR" sz="2600" dirty="0"/>
              <a:t> </a:t>
            </a:r>
            <a:r>
              <a:rPr lang="tr-TR" sz="2600" dirty="0" err="1"/>
              <a:t>situations</a:t>
            </a:r>
            <a:r>
              <a:rPr lang="tr-TR" sz="2600" dirty="0"/>
              <a:t> </a:t>
            </a:r>
            <a:r>
              <a:rPr lang="tr-TR" sz="2600" dirty="0" err="1"/>
              <a:t>where</a:t>
            </a:r>
            <a:r>
              <a:rPr lang="tr-TR" sz="2600" dirty="0"/>
              <a:t> </a:t>
            </a:r>
            <a:r>
              <a:rPr lang="tr-TR" sz="2600" dirty="0" err="1"/>
              <a:t>quality</a:t>
            </a:r>
            <a:r>
              <a:rPr lang="tr-TR" sz="2600" dirty="0"/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r-TR" sz="2600" dirty="0" smtClean="0"/>
              <a:t>     </a:t>
            </a:r>
            <a:r>
              <a:rPr lang="tr-TR" sz="2600" dirty="0" err="1" smtClean="0"/>
              <a:t>differentiation</a:t>
            </a:r>
            <a:r>
              <a:rPr lang="tr-TR" sz="2600" dirty="0" smtClean="0"/>
              <a:t> </a:t>
            </a:r>
            <a:r>
              <a:rPr lang="tr-TR" sz="2600" dirty="0"/>
              <a:t>of </a:t>
            </a:r>
            <a:r>
              <a:rPr lang="tr-TR" sz="2600" dirty="0" err="1"/>
              <a:t>food</a:t>
            </a:r>
            <a:r>
              <a:rPr lang="tr-TR" sz="2600" dirty="0"/>
              <a:t> </a:t>
            </a:r>
            <a:r>
              <a:rPr lang="tr-TR" sz="2600" dirty="0" err="1"/>
              <a:t>products</a:t>
            </a:r>
            <a:r>
              <a:rPr lang="tr-TR" sz="2600" dirty="0"/>
              <a:t>, has </a:t>
            </a:r>
            <a:r>
              <a:rPr lang="tr-TR" sz="2600" dirty="0" err="1"/>
              <a:t>become</a:t>
            </a:r>
            <a:r>
              <a:rPr lang="tr-TR" sz="2600" dirty="0"/>
              <a:t> </a:t>
            </a:r>
            <a:r>
              <a:rPr lang="tr-TR" sz="2600" dirty="0" err="1"/>
              <a:t>necessary</a:t>
            </a:r>
            <a:r>
              <a:rPr lang="tr-TR" sz="2600" dirty="0"/>
              <a:t> in </a:t>
            </a:r>
            <a:r>
              <a:rPr lang="tr-TR" sz="2600" dirty="0" err="1" smtClean="0"/>
              <a:t>order</a:t>
            </a:r>
            <a:r>
              <a:rPr lang="tr-TR" sz="2600" dirty="0" smtClean="0"/>
              <a:t> </a:t>
            </a:r>
            <a:r>
              <a:rPr lang="tr-TR" sz="2600" dirty="0" err="1"/>
              <a:t>to</a:t>
            </a:r>
            <a:r>
              <a:rPr lang="tr-TR" sz="2600" dirty="0"/>
              <a:t> </a:t>
            </a:r>
            <a:r>
              <a:rPr lang="tr-TR" sz="2600" dirty="0" err="1"/>
              <a:t>satisfy</a:t>
            </a:r>
            <a:r>
              <a:rPr lang="tr-TR" sz="2600" dirty="0"/>
              <a:t> </a:t>
            </a:r>
            <a:r>
              <a:rPr lang="tr-TR" sz="2600" dirty="0" err="1"/>
              <a:t>consumers</a:t>
            </a:r>
            <a:r>
              <a:rPr lang="tr-TR" sz="2600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9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8072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r-TR" sz="2800" dirty="0" smtClean="0"/>
              <a:t>Consumer </a:t>
            </a:r>
            <a:r>
              <a:rPr lang="tr-TR" sz="2800" dirty="0" err="1" smtClean="0"/>
              <a:t>pressure</a:t>
            </a:r>
            <a:r>
              <a:rPr lang="tr-TR" sz="2800" b="1" dirty="0"/>
              <a:t> </a:t>
            </a:r>
            <a:r>
              <a:rPr lang="tr-TR" sz="2800" b="1" dirty="0" err="1" smtClean="0"/>
              <a:t>against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chemicals</a:t>
            </a:r>
            <a:r>
              <a:rPr lang="tr-TR" sz="2800" b="1" dirty="0" smtClean="0"/>
              <a:t> </a:t>
            </a:r>
            <a:r>
              <a:rPr lang="tr-TR" sz="2800" b="1" dirty="0"/>
              <a:t>in food </a:t>
            </a:r>
            <a:r>
              <a:rPr lang="tr-TR" sz="2800" b="1" dirty="0" err="1" smtClean="0"/>
              <a:t>production</a:t>
            </a:r>
            <a:r>
              <a:rPr lang="tr-TR" sz="2800" dirty="0"/>
              <a:t> </a:t>
            </a:r>
            <a:r>
              <a:rPr lang="tr-TR" sz="2800" dirty="0" smtClean="0"/>
              <a:t>and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b="1" dirty="0" err="1" smtClean="0"/>
              <a:t>risks</a:t>
            </a:r>
            <a:r>
              <a:rPr lang="tr-TR" sz="2800" b="1" dirty="0" smtClean="0"/>
              <a:t> </a:t>
            </a:r>
            <a:r>
              <a:rPr lang="tr-TR" sz="2800" b="1" dirty="0"/>
              <a:t>of </a:t>
            </a:r>
            <a:r>
              <a:rPr lang="tr-TR" sz="2800" b="1" dirty="0" err="1"/>
              <a:t>toxic</a:t>
            </a:r>
            <a:r>
              <a:rPr lang="tr-TR" sz="2800" b="1" dirty="0"/>
              <a:t> </a:t>
            </a:r>
            <a:r>
              <a:rPr lang="tr-TR" sz="2800" b="1" dirty="0" err="1"/>
              <a:t>residues</a:t>
            </a:r>
            <a:r>
              <a:rPr lang="tr-TR" sz="2800" b="1" dirty="0"/>
              <a:t> </a:t>
            </a:r>
            <a:endParaRPr lang="en-US" sz="2800" dirty="0" smtClean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4402138" cy="52181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G</a:t>
            </a:r>
            <a:r>
              <a:rPr lang="tr-TR" sz="2400" b="1" dirty="0" smtClean="0"/>
              <a:t>eneral </a:t>
            </a:r>
            <a:r>
              <a:rPr lang="tr-TR" sz="2400" b="1" dirty="0" err="1" smtClean="0"/>
              <a:t>public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have</a:t>
            </a:r>
            <a:r>
              <a:rPr lang="tr-TR" sz="2400" b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b="1" dirty="0" err="1" smtClean="0"/>
              <a:t>become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interested</a:t>
            </a:r>
            <a:r>
              <a:rPr lang="tr-TR" sz="2400" dirty="0" smtClean="0"/>
              <a:t> and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dirty="0" err="1" smtClean="0"/>
              <a:t>often</a:t>
            </a:r>
            <a:r>
              <a:rPr lang="tr-TR" sz="2400" dirty="0" smtClean="0"/>
              <a:t> </a:t>
            </a:r>
            <a:r>
              <a:rPr lang="tr-TR" sz="2400" dirty="0" err="1" smtClean="0"/>
              <a:t>critical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regard</a:t>
            </a:r>
            <a:r>
              <a:rPr lang="tr-TR" sz="2400" dirty="0" smtClean="0"/>
              <a:t> to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dirty="0" err="1" smtClean="0"/>
              <a:t>certain</a:t>
            </a:r>
            <a:r>
              <a:rPr lang="tr-TR" sz="2400" dirty="0" smtClean="0"/>
              <a:t> </a:t>
            </a:r>
            <a:r>
              <a:rPr lang="tr-TR" sz="2400" dirty="0" err="1" smtClean="0"/>
              <a:t>ways</a:t>
            </a:r>
            <a:r>
              <a:rPr lang="tr-TR" sz="2400" dirty="0" smtClean="0"/>
              <a:t> of </a:t>
            </a:r>
            <a:r>
              <a:rPr lang="tr-TR" sz="2400" dirty="0" err="1" smtClean="0"/>
              <a:t>producing</a:t>
            </a:r>
            <a:r>
              <a:rPr lang="tr-TR" sz="2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food- </a:t>
            </a:r>
            <a:r>
              <a:rPr lang="tr-TR" sz="2400" dirty="0" err="1" smtClean="0"/>
              <a:t>both</a:t>
            </a:r>
            <a:r>
              <a:rPr lang="tr-TR" sz="2400" dirty="0" smtClean="0"/>
              <a:t> </a:t>
            </a:r>
            <a:r>
              <a:rPr lang="tr-TR" sz="2400" b="1" dirty="0" smtClean="0"/>
              <a:t>at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farm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level</a:t>
            </a:r>
            <a:r>
              <a:rPr lang="tr-TR" sz="2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and </a:t>
            </a:r>
            <a:r>
              <a:rPr lang="tr-TR" sz="2400" b="1" dirty="0" smtClean="0"/>
              <a:t>at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processing</a:t>
            </a:r>
            <a:r>
              <a:rPr lang="tr-TR" sz="2400" b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b="1" dirty="0" err="1" smtClean="0"/>
              <a:t>level</a:t>
            </a:r>
            <a:r>
              <a:rPr lang="tr-TR" sz="2400" dirty="0" smtClean="0"/>
              <a:t>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r-TR" sz="2400" dirty="0" smtClean="0"/>
              <a:t>As a </a:t>
            </a:r>
            <a:r>
              <a:rPr lang="tr-TR" sz="2400" dirty="0" err="1" smtClean="0"/>
              <a:t>result</a:t>
            </a:r>
            <a:r>
              <a:rPr lang="tr-TR" sz="2400" dirty="0" smtClean="0"/>
              <a:t>, </a:t>
            </a:r>
            <a:r>
              <a:rPr lang="tr-TR" sz="2400" dirty="0" err="1" smtClean="0"/>
              <a:t>discussions</a:t>
            </a:r>
            <a:r>
              <a:rPr lang="tr-TR" sz="2400" dirty="0" smtClean="0"/>
              <a:t> on 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r-TR" sz="2400" b="1" dirty="0" err="1" smtClean="0"/>
              <a:t>organic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production</a:t>
            </a:r>
            <a:r>
              <a:rPr lang="tr-TR" sz="2400" b="1" dirty="0" smtClean="0"/>
              <a:t>, 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r-TR" sz="2400" b="1" dirty="0" err="1" smtClean="0"/>
              <a:t>reduce</a:t>
            </a:r>
            <a:r>
              <a:rPr lang="tr-TR" sz="2400" b="1" dirty="0" smtClean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application</a:t>
            </a:r>
            <a:r>
              <a:rPr lang="tr-TR" sz="2400" b="1" dirty="0"/>
              <a:t> of </a:t>
            </a:r>
            <a:endParaRPr lang="tr-TR" sz="2400" b="1" dirty="0" smtClean="0"/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r-TR" sz="2400" b="1" dirty="0" err="1" smtClean="0"/>
              <a:t>pesticides</a:t>
            </a:r>
            <a:r>
              <a:rPr lang="tr-TR" sz="2400" b="1" dirty="0" smtClean="0"/>
              <a:t> </a:t>
            </a:r>
            <a:r>
              <a:rPr lang="tr-TR" sz="2400" b="1" dirty="0"/>
              <a:t>on </a:t>
            </a:r>
            <a:r>
              <a:rPr lang="tr-TR" sz="2400" b="1" dirty="0" err="1" smtClean="0"/>
              <a:t>crops</a:t>
            </a:r>
            <a:r>
              <a:rPr lang="tr-TR" sz="2400" b="1" dirty="0" smtClean="0"/>
              <a:t>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r-TR" sz="2400" b="1" dirty="0" err="1" smtClean="0"/>
              <a:t>animal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welfare</a:t>
            </a:r>
            <a:r>
              <a:rPr lang="tr-TR" sz="2400" b="1" dirty="0" smtClean="0"/>
              <a:t>,</a:t>
            </a:r>
            <a:r>
              <a:rPr lang="tr-TR" sz="2400" dirty="0" smtClean="0"/>
              <a:t> and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use</a:t>
            </a:r>
            <a:r>
              <a:rPr lang="tr-TR" sz="2400" dirty="0" smtClean="0"/>
              <a:t> of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r-TR" sz="2400" b="1" dirty="0" err="1" smtClean="0"/>
              <a:t>genetically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modified</a:t>
            </a:r>
            <a:r>
              <a:rPr lang="tr-TR" sz="2400" b="1" dirty="0" smtClean="0"/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r-TR" sz="2400" b="1" dirty="0" err="1" smtClean="0"/>
              <a:t>organisms</a:t>
            </a:r>
            <a:r>
              <a:rPr lang="tr-TR" sz="2400" b="1" dirty="0" smtClean="0"/>
              <a:t> (</a:t>
            </a:r>
            <a:r>
              <a:rPr lang="tr-TR" sz="2400" b="1" dirty="0" err="1" smtClean="0"/>
              <a:t>GMOs</a:t>
            </a:r>
            <a:r>
              <a:rPr lang="tr-TR" sz="2400" b="1" dirty="0" smtClean="0"/>
              <a:t>) in food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r-TR" sz="2400" b="1" dirty="0" err="1" smtClean="0"/>
              <a:t>production</a:t>
            </a:r>
            <a:r>
              <a:rPr lang="tr-TR" sz="24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7172" name="Picture 7" descr="New%20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213" y="1125538"/>
            <a:ext cx="3876675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dirty="0"/>
              <a:t>Consumer </a:t>
            </a:r>
            <a:r>
              <a:rPr lang="tr-TR" sz="3200" dirty="0" err="1"/>
              <a:t>pressure</a:t>
            </a:r>
            <a:endParaRPr lang="en-US" sz="32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tr-TR" sz="2400" dirty="0" err="1" smtClean="0"/>
              <a:t>Public</a:t>
            </a:r>
            <a:r>
              <a:rPr lang="tr-TR" sz="2400" dirty="0" smtClean="0"/>
              <a:t> </a:t>
            </a:r>
            <a:r>
              <a:rPr lang="tr-TR" sz="2400" dirty="0" err="1"/>
              <a:t>fear</a:t>
            </a:r>
            <a:r>
              <a:rPr lang="tr-TR" sz="2400" dirty="0"/>
              <a:t> of </a:t>
            </a:r>
            <a:r>
              <a:rPr lang="tr-TR" sz="2400" b="1" dirty="0" err="1"/>
              <a:t>using</a:t>
            </a:r>
            <a:r>
              <a:rPr lang="tr-TR" sz="2400" b="1" dirty="0"/>
              <a:t> </a:t>
            </a:r>
            <a:r>
              <a:rPr lang="tr-TR" sz="2400" b="1" dirty="0" err="1" smtClean="0"/>
              <a:t>chemicals</a:t>
            </a:r>
            <a:r>
              <a:rPr lang="tr-TR" sz="2400" b="1" dirty="0" smtClean="0"/>
              <a:t> </a:t>
            </a:r>
            <a:r>
              <a:rPr lang="tr-TR" sz="2400" b="1" dirty="0"/>
              <a:t>in food </a:t>
            </a:r>
            <a:r>
              <a:rPr lang="tr-TR" sz="2400" b="1" dirty="0" err="1"/>
              <a:t>production</a:t>
            </a:r>
            <a:r>
              <a:rPr lang="tr-TR" sz="2400" dirty="0"/>
              <a:t>,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perceived</a:t>
            </a:r>
            <a:r>
              <a:rPr lang="tr-TR" sz="2400" dirty="0"/>
              <a:t> </a:t>
            </a:r>
            <a:r>
              <a:rPr lang="tr-TR" sz="2400" b="1" dirty="0" err="1"/>
              <a:t>risks</a:t>
            </a:r>
            <a:r>
              <a:rPr lang="tr-TR" sz="2400" b="1" dirty="0"/>
              <a:t> of </a:t>
            </a:r>
            <a:r>
              <a:rPr lang="tr-TR" sz="2400" b="1" dirty="0" err="1"/>
              <a:t>toxic</a:t>
            </a:r>
            <a:r>
              <a:rPr lang="tr-TR" sz="2400" b="1" dirty="0"/>
              <a:t> </a:t>
            </a:r>
            <a:r>
              <a:rPr lang="tr-TR" sz="2400" b="1" dirty="0" err="1"/>
              <a:t>residues</a:t>
            </a:r>
            <a:r>
              <a:rPr lang="tr-TR" sz="2400" b="1" dirty="0"/>
              <a:t> in </a:t>
            </a:r>
            <a:r>
              <a:rPr lang="tr-TR" sz="2400" b="1" dirty="0" err="1"/>
              <a:t>treated</a:t>
            </a:r>
            <a:r>
              <a:rPr lang="tr-TR" sz="2400" b="1" dirty="0"/>
              <a:t> </a:t>
            </a:r>
            <a:r>
              <a:rPr lang="tr-TR" sz="2400" b="1" dirty="0" err="1"/>
              <a:t>products</a:t>
            </a:r>
            <a:r>
              <a:rPr lang="tr-TR" sz="2400" dirty="0"/>
              <a:t>, as </a:t>
            </a:r>
            <a:r>
              <a:rPr lang="tr-TR" sz="2400" dirty="0" err="1"/>
              <a:t>well</a:t>
            </a:r>
            <a:r>
              <a:rPr lang="tr-TR" sz="2400" dirty="0"/>
              <a:t> as </a:t>
            </a:r>
            <a:r>
              <a:rPr lang="tr-TR" sz="2400" dirty="0" err="1"/>
              <a:t>contamination</a:t>
            </a:r>
            <a:r>
              <a:rPr lang="tr-TR" sz="2400" dirty="0"/>
              <a:t> of </a:t>
            </a:r>
            <a:r>
              <a:rPr lang="tr-TR" sz="2400" dirty="0" err="1"/>
              <a:t>soil</a:t>
            </a:r>
            <a:r>
              <a:rPr lang="tr-TR" sz="2400" dirty="0"/>
              <a:t> and </a:t>
            </a:r>
            <a:r>
              <a:rPr lang="tr-TR" sz="2400" dirty="0" err="1"/>
              <a:t>water</a:t>
            </a:r>
            <a:r>
              <a:rPr lang="tr-TR" sz="2400" dirty="0"/>
              <a:t>, </a:t>
            </a:r>
            <a:r>
              <a:rPr lang="tr-TR" sz="2400" dirty="0" err="1"/>
              <a:t>pesticides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looked</a:t>
            </a:r>
            <a:r>
              <a:rPr lang="tr-TR" sz="2400" dirty="0"/>
              <a:t> </a:t>
            </a:r>
            <a:r>
              <a:rPr lang="tr-TR" sz="2400" dirty="0" err="1"/>
              <a:t>upon</a:t>
            </a:r>
            <a:r>
              <a:rPr lang="tr-TR" sz="2400" dirty="0"/>
              <a:t> </a:t>
            </a:r>
            <a:r>
              <a:rPr lang="tr-TR" sz="2400" dirty="0" err="1"/>
              <a:t>negatively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public</a:t>
            </a:r>
            <a:r>
              <a:rPr lang="tr-TR" sz="2400" dirty="0"/>
              <a:t>. 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necessity</a:t>
            </a:r>
            <a:r>
              <a:rPr lang="tr-TR" sz="2400" dirty="0" smtClean="0"/>
              <a:t> </a:t>
            </a:r>
            <a:r>
              <a:rPr lang="tr-TR" sz="2400" b="1" dirty="0"/>
              <a:t>to </a:t>
            </a:r>
            <a:r>
              <a:rPr lang="tr-TR" sz="2400" b="1" dirty="0" err="1"/>
              <a:t>move</a:t>
            </a:r>
            <a:r>
              <a:rPr lang="tr-TR" sz="2400" b="1" dirty="0"/>
              <a:t> </a:t>
            </a:r>
            <a:r>
              <a:rPr lang="tr-TR" sz="2400" b="1" dirty="0" err="1"/>
              <a:t>away</a:t>
            </a:r>
            <a:r>
              <a:rPr lang="tr-TR" sz="2400" b="1" dirty="0"/>
              <a:t> from </a:t>
            </a:r>
            <a:r>
              <a:rPr lang="tr-TR" sz="2400" b="1" dirty="0" err="1"/>
              <a:t>traditional</a:t>
            </a:r>
            <a:r>
              <a:rPr lang="tr-TR" sz="2400" b="1" dirty="0"/>
              <a:t> </a:t>
            </a:r>
            <a:r>
              <a:rPr lang="tr-TR" sz="2400" b="1" dirty="0" err="1"/>
              <a:t>chemical</a:t>
            </a:r>
            <a:r>
              <a:rPr lang="tr-TR" sz="2400" b="1" dirty="0"/>
              <a:t> </a:t>
            </a:r>
            <a:r>
              <a:rPr lang="tr-TR" sz="2400" b="1" dirty="0" err="1" smtClean="0"/>
              <a:t>treatments</a:t>
            </a:r>
            <a:r>
              <a:rPr lang="tr-TR" sz="2400" b="1" dirty="0" smtClean="0"/>
              <a:t>,</a:t>
            </a:r>
            <a:r>
              <a:rPr lang="tr-TR" sz="2400" dirty="0"/>
              <a:t> </a:t>
            </a:r>
            <a:r>
              <a:rPr lang="tr-TR" sz="2400" dirty="0" err="1"/>
              <a:t>many</a:t>
            </a:r>
            <a:r>
              <a:rPr lang="tr-TR" sz="2400" dirty="0"/>
              <a:t> </a:t>
            </a:r>
            <a:r>
              <a:rPr lang="tr-TR" sz="2400" dirty="0" err="1"/>
              <a:t>studies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focused</a:t>
            </a:r>
            <a:r>
              <a:rPr lang="tr-TR" sz="2400" dirty="0"/>
              <a:t> on </a:t>
            </a:r>
            <a:r>
              <a:rPr lang="tr-TR" sz="2400" dirty="0" err="1"/>
              <a:t>finding</a:t>
            </a:r>
            <a:r>
              <a:rPr lang="tr-TR" sz="2400" dirty="0"/>
              <a:t> </a:t>
            </a:r>
            <a:r>
              <a:rPr lang="tr-TR" sz="2400" b="1" dirty="0" err="1" smtClean="0"/>
              <a:t>alternative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biocontrol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systems</a:t>
            </a:r>
            <a:r>
              <a:rPr lang="tr-TR" sz="2400" b="1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/>
              <a:t>general, </a:t>
            </a:r>
            <a:r>
              <a:rPr lang="tr-TR" sz="2400" dirty="0" err="1"/>
              <a:t>due</a:t>
            </a:r>
            <a:r>
              <a:rPr lang="tr-TR" sz="2400" dirty="0"/>
              <a:t> to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different</a:t>
            </a:r>
            <a:r>
              <a:rPr lang="tr-TR" sz="2400" dirty="0"/>
              <a:t> </a:t>
            </a:r>
            <a:r>
              <a:rPr lang="tr-TR" sz="2400" dirty="0" err="1"/>
              <a:t>modes</a:t>
            </a:r>
            <a:r>
              <a:rPr lang="tr-TR" sz="2400" dirty="0"/>
              <a:t> of </a:t>
            </a:r>
            <a:r>
              <a:rPr lang="tr-TR" sz="2400" dirty="0" err="1"/>
              <a:t>actions</a:t>
            </a:r>
            <a:r>
              <a:rPr lang="tr-TR" sz="2400" dirty="0"/>
              <a:t> (</a:t>
            </a:r>
            <a:r>
              <a:rPr lang="tr-TR" sz="2400" b="1" dirty="0" err="1"/>
              <a:t>i.e</a:t>
            </a:r>
            <a:r>
              <a:rPr lang="tr-TR" sz="2400" b="1" dirty="0"/>
              <a:t>. </a:t>
            </a:r>
            <a:r>
              <a:rPr lang="tr-TR" sz="2400" b="1" dirty="0" err="1"/>
              <a:t>antagonistic</a:t>
            </a:r>
            <a:r>
              <a:rPr lang="tr-TR" sz="2400" b="1" dirty="0"/>
              <a:t> </a:t>
            </a:r>
            <a:r>
              <a:rPr lang="tr-TR" sz="2400" b="1" dirty="0" err="1"/>
              <a:t>effects</a:t>
            </a:r>
            <a:r>
              <a:rPr lang="tr-TR" sz="2400" b="1" dirty="0"/>
              <a:t> </a:t>
            </a:r>
            <a:r>
              <a:rPr lang="tr-TR" sz="2400" b="1" dirty="0" err="1"/>
              <a:t>or</a:t>
            </a:r>
            <a:r>
              <a:rPr lang="tr-TR" sz="2400" b="1" dirty="0"/>
              <a:t> </a:t>
            </a:r>
            <a:r>
              <a:rPr lang="tr-TR" sz="2400" b="1" dirty="0" err="1"/>
              <a:t>induction</a:t>
            </a:r>
            <a:r>
              <a:rPr lang="tr-TR" sz="2400" b="1" dirty="0"/>
              <a:t> of </a:t>
            </a:r>
            <a:r>
              <a:rPr lang="tr-TR" sz="2400" b="1" dirty="0" err="1"/>
              <a:t>plant</a:t>
            </a:r>
            <a:r>
              <a:rPr lang="tr-TR" sz="2400" b="1" dirty="0"/>
              <a:t> </a:t>
            </a:r>
            <a:r>
              <a:rPr lang="tr-TR" sz="2400" b="1" dirty="0" err="1"/>
              <a:t>defence</a:t>
            </a:r>
            <a:r>
              <a:rPr lang="tr-TR" sz="2400" b="1" dirty="0"/>
              <a:t> </a:t>
            </a:r>
            <a:r>
              <a:rPr lang="tr-TR" sz="2400" b="1" dirty="0" err="1"/>
              <a:t>mechanisms</a:t>
            </a:r>
            <a:r>
              <a:rPr lang="tr-TR" sz="2400" dirty="0"/>
              <a:t>),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use</a:t>
            </a:r>
            <a:r>
              <a:rPr lang="tr-TR" sz="2400" b="1" dirty="0"/>
              <a:t> </a:t>
            </a:r>
            <a:r>
              <a:rPr lang="tr-TR" sz="2400" b="1" dirty="0" smtClean="0"/>
              <a:t>of </a:t>
            </a:r>
            <a:r>
              <a:rPr lang="tr-TR" sz="2400" dirty="0" smtClean="0"/>
              <a:t>LAB</a:t>
            </a:r>
            <a:r>
              <a:rPr lang="tr-TR" sz="2400" b="1" dirty="0" smtClean="0"/>
              <a:t> as  </a:t>
            </a:r>
            <a:r>
              <a:rPr lang="en-US" sz="2400" b="1" dirty="0"/>
              <a:t>preservatives </a:t>
            </a:r>
            <a:r>
              <a:rPr lang="tr-TR" sz="2400" dirty="0"/>
              <a:t>has a </a:t>
            </a:r>
            <a:r>
              <a:rPr lang="tr-TR" sz="2400" dirty="0" err="1"/>
              <a:t>definite</a:t>
            </a:r>
            <a:r>
              <a:rPr lang="tr-TR" sz="2400" dirty="0"/>
              <a:t> </a:t>
            </a:r>
            <a:r>
              <a:rPr lang="tr-TR" sz="2400" dirty="0" err="1" smtClean="0"/>
              <a:t>potential</a:t>
            </a:r>
            <a:r>
              <a:rPr lang="tr-TR" sz="2400" dirty="0" smtClean="0"/>
              <a:t> </a:t>
            </a:r>
            <a:r>
              <a:rPr lang="tr-TR" sz="1200" dirty="0" smtClean="0"/>
              <a:t>(</a:t>
            </a:r>
            <a:r>
              <a:rPr lang="tr-TR" sz="1200" dirty="0" err="1"/>
              <a:t>Axel</a:t>
            </a:r>
            <a:r>
              <a:rPr lang="tr-TR" sz="1200" dirty="0"/>
              <a:t> et al., 2012</a:t>
            </a:r>
            <a:r>
              <a:rPr lang="tr-TR" sz="1200" dirty="0" smtClean="0"/>
              <a:t>).</a:t>
            </a:r>
          </a:p>
          <a:p>
            <a:pPr>
              <a:lnSpc>
                <a:spcPct val="80000"/>
              </a:lnSpc>
              <a:defRPr/>
            </a:pPr>
            <a:r>
              <a:rPr lang="tr-TR" sz="2400" dirty="0" err="1" smtClean="0"/>
              <a:t>Thus</a:t>
            </a:r>
            <a:r>
              <a:rPr lang="tr-TR" sz="2400" dirty="0"/>
              <a:t>,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may</a:t>
            </a:r>
            <a:r>
              <a:rPr lang="tr-TR" sz="2400" dirty="0"/>
              <a:t> </a:t>
            </a:r>
            <a:r>
              <a:rPr lang="tr-TR" sz="2400" dirty="0" err="1"/>
              <a:t>represent</a:t>
            </a:r>
            <a:r>
              <a:rPr lang="tr-TR" sz="2400" dirty="0"/>
              <a:t> </a:t>
            </a:r>
            <a:r>
              <a:rPr lang="tr-TR" sz="2400" b="1" dirty="0"/>
              <a:t>an </a:t>
            </a:r>
            <a:r>
              <a:rPr lang="tr-TR" sz="2400" b="1" dirty="0" err="1"/>
              <a:t>interesting</a:t>
            </a:r>
            <a:r>
              <a:rPr lang="tr-TR" sz="2400" b="1" dirty="0"/>
              <a:t> </a:t>
            </a:r>
            <a:r>
              <a:rPr lang="tr-TR" sz="2400" b="1" dirty="0" err="1"/>
              <a:t>tool</a:t>
            </a:r>
            <a:r>
              <a:rPr lang="tr-TR" sz="2400" b="1" dirty="0"/>
              <a:t> </a:t>
            </a:r>
            <a:r>
              <a:rPr lang="tr-TR" sz="2400" b="1" dirty="0" err="1"/>
              <a:t>for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development</a:t>
            </a:r>
            <a:r>
              <a:rPr lang="tr-TR" sz="2400" b="1" dirty="0"/>
              <a:t> of </a:t>
            </a:r>
            <a:r>
              <a:rPr lang="tr-TR" sz="2400" b="1" dirty="0" err="1"/>
              <a:t>novel</a:t>
            </a:r>
            <a:r>
              <a:rPr lang="tr-TR" sz="2400" b="1" dirty="0"/>
              <a:t> </a:t>
            </a:r>
            <a:r>
              <a:rPr lang="tr-TR" sz="2400" b="1" dirty="0" err="1"/>
              <a:t>concepts</a:t>
            </a:r>
            <a:r>
              <a:rPr lang="tr-TR" sz="2400" b="1" dirty="0"/>
              <a:t> in </a:t>
            </a:r>
            <a:r>
              <a:rPr lang="tr-TR" sz="2400" b="1" dirty="0" err="1"/>
              <a:t>pest</a:t>
            </a:r>
            <a:r>
              <a:rPr lang="tr-TR" sz="2400" b="1" dirty="0"/>
              <a:t> </a:t>
            </a:r>
            <a:r>
              <a:rPr lang="tr-TR" sz="2400" b="1" dirty="0" err="1"/>
              <a:t>management</a:t>
            </a:r>
            <a:r>
              <a:rPr lang="tr-TR" sz="2400" b="1" dirty="0"/>
              <a:t>.</a:t>
            </a:r>
            <a:r>
              <a:rPr lang="tr-TR" sz="24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b="1" dirty="0"/>
              <a:t/>
            </a:r>
            <a:br>
              <a:rPr lang="tr-TR" sz="2000" b="1" dirty="0"/>
            </a:br>
            <a:endParaRPr lang="tr-TR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5)</a:t>
            </a:r>
            <a:r>
              <a:rPr lang="tr-TR" b="1" dirty="0" err="1"/>
              <a:t>Antimicrobial</a:t>
            </a:r>
            <a:r>
              <a:rPr lang="tr-TR" b="1" dirty="0"/>
              <a:t> </a:t>
            </a:r>
            <a:r>
              <a:rPr lang="tr-TR" b="1" dirty="0" err="1"/>
              <a:t>chemotherapeutic</a:t>
            </a:r>
            <a:r>
              <a:rPr lang="tr-TR" b="1" dirty="0"/>
              <a:t> </a:t>
            </a:r>
            <a:r>
              <a:rPr lang="tr-TR" b="1" dirty="0" err="1" smtClean="0"/>
              <a:t>agents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 err="1"/>
              <a:t>Antimicrobial</a:t>
            </a:r>
            <a:r>
              <a:rPr lang="tr-TR" b="1" dirty="0"/>
              <a:t> </a:t>
            </a:r>
            <a:r>
              <a:rPr lang="tr-TR" b="1" dirty="0" err="1"/>
              <a:t>chemotherapeutic</a:t>
            </a:r>
            <a:r>
              <a:rPr lang="tr-TR" b="1" dirty="0"/>
              <a:t> </a:t>
            </a:r>
            <a:r>
              <a:rPr lang="tr-TR" b="1" dirty="0" err="1"/>
              <a:t>agents</a:t>
            </a:r>
            <a:r>
              <a:rPr lang="tr-TR" b="1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control</a:t>
            </a:r>
            <a:r>
              <a:rPr lang="tr-TR" b="1" dirty="0"/>
              <a:t> </a:t>
            </a:r>
            <a:r>
              <a:rPr lang="tr-TR" b="1" dirty="0" err="1"/>
              <a:t>gastrointestinal</a:t>
            </a:r>
            <a:r>
              <a:rPr lang="tr-TR" b="1" dirty="0"/>
              <a:t> </a:t>
            </a:r>
            <a:r>
              <a:rPr lang="tr-TR" b="1" dirty="0" err="1"/>
              <a:t>infections</a:t>
            </a:r>
            <a:r>
              <a:rPr lang="tr-TR" dirty="0"/>
              <a:t>. </a:t>
            </a:r>
            <a:r>
              <a:rPr lang="tr-TR" dirty="0" err="1"/>
              <a:t>However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widespread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of </a:t>
            </a:r>
            <a:r>
              <a:rPr lang="tr-TR" dirty="0" err="1"/>
              <a:t>antibiotics</a:t>
            </a:r>
            <a:r>
              <a:rPr lang="tr-TR" dirty="0"/>
              <a:t> is </a:t>
            </a:r>
            <a:r>
              <a:rPr lang="tr-TR" dirty="0" err="1"/>
              <a:t>now</a:t>
            </a:r>
            <a:r>
              <a:rPr lang="tr-TR" dirty="0"/>
              <a:t>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discouraged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emergence</a:t>
            </a:r>
            <a:r>
              <a:rPr lang="tr-TR" dirty="0"/>
              <a:t> of </a:t>
            </a:r>
            <a:r>
              <a:rPr lang="tr-TR" dirty="0" err="1"/>
              <a:t>drug-resistant</a:t>
            </a:r>
            <a:r>
              <a:rPr lang="tr-TR" dirty="0"/>
              <a:t> </a:t>
            </a:r>
            <a:r>
              <a:rPr lang="tr-TR" dirty="0" err="1"/>
              <a:t>strains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toxicity</a:t>
            </a:r>
            <a:r>
              <a:rPr lang="tr-TR" dirty="0"/>
              <a:t> </a:t>
            </a:r>
            <a:r>
              <a:rPr lang="tr-TR" sz="1900" dirty="0" smtClean="0"/>
              <a:t>(</a:t>
            </a:r>
            <a:r>
              <a:rPr lang="tr-TR" sz="1900" dirty="0" err="1" smtClean="0"/>
              <a:t>Mody</a:t>
            </a:r>
            <a:r>
              <a:rPr lang="tr-TR" sz="1900" dirty="0" smtClean="0"/>
              <a:t> </a:t>
            </a:r>
            <a:r>
              <a:rPr lang="tr-TR" sz="1900" dirty="0"/>
              <a:t>et al., 2003). </a:t>
            </a:r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addition</a:t>
            </a:r>
            <a:r>
              <a:rPr lang="tr-TR" dirty="0"/>
              <a:t>, </a:t>
            </a:r>
            <a:r>
              <a:rPr lang="tr-TR" dirty="0" err="1"/>
              <a:t>antibiotics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often</a:t>
            </a:r>
            <a:r>
              <a:rPr lang="tr-TR" dirty="0"/>
              <a:t> </a:t>
            </a:r>
            <a:r>
              <a:rPr lang="tr-TR" dirty="0" err="1"/>
              <a:t>responsible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diarrhea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of normal </a:t>
            </a:r>
            <a:r>
              <a:rPr lang="tr-TR" dirty="0" err="1"/>
              <a:t>intestinal</a:t>
            </a:r>
            <a:r>
              <a:rPr lang="tr-TR" dirty="0"/>
              <a:t> </a:t>
            </a:r>
            <a:r>
              <a:rPr lang="tr-TR" dirty="0" err="1"/>
              <a:t>microbiota</a:t>
            </a:r>
            <a:r>
              <a:rPr lang="tr-TR" dirty="0"/>
              <a:t>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pathogenic</a:t>
            </a:r>
            <a:r>
              <a:rPr lang="tr-TR" dirty="0"/>
              <a:t> </a:t>
            </a:r>
            <a:r>
              <a:rPr lang="tr-TR" dirty="0" err="1"/>
              <a:t>organisms</a:t>
            </a:r>
            <a:r>
              <a:rPr lang="tr-TR" dirty="0"/>
              <a:t> </a:t>
            </a:r>
            <a:r>
              <a:rPr lang="tr-TR" sz="1900" dirty="0"/>
              <a:t>(Van der </a:t>
            </a:r>
            <a:r>
              <a:rPr lang="tr-TR" sz="1900" dirty="0" err="1"/>
              <a:t>Waaij</a:t>
            </a:r>
            <a:r>
              <a:rPr lang="tr-TR" sz="1900" dirty="0"/>
              <a:t> et al., 1982).</a:t>
            </a:r>
            <a:r>
              <a:rPr lang="tr-TR" dirty="0"/>
              <a:t> </a:t>
            </a:r>
          </a:p>
          <a:p>
            <a:r>
              <a:rPr lang="tr-TR" b="1" dirty="0"/>
              <a:t>As </a:t>
            </a:r>
            <a:r>
              <a:rPr lang="tr-TR" b="1" dirty="0" err="1"/>
              <a:t>alternatives</a:t>
            </a:r>
            <a:r>
              <a:rPr lang="tr-TR" b="1" dirty="0"/>
              <a:t>, </a:t>
            </a:r>
            <a:r>
              <a:rPr lang="tr-TR" b="1" dirty="0" err="1"/>
              <a:t>lactic</a:t>
            </a:r>
            <a:r>
              <a:rPr lang="tr-TR" b="1" dirty="0"/>
              <a:t> </a:t>
            </a:r>
            <a:r>
              <a:rPr lang="tr-TR" b="1" dirty="0" err="1"/>
              <a:t>acid</a:t>
            </a:r>
            <a:r>
              <a:rPr lang="tr-TR" b="1" dirty="0"/>
              <a:t> </a:t>
            </a:r>
            <a:r>
              <a:rPr lang="tr-TR" b="1" dirty="0" err="1"/>
              <a:t>bacteria</a:t>
            </a:r>
            <a:r>
              <a:rPr lang="tr-TR" b="1" dirty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  <a:r>
              <a:rPr lang="tr-TR" b="1" dirty="0" err="1"/>
              <a:t>their</a:t>
            </a:r>
            <a:r>
              <a:rPr lang="tr-TR" b="1" dirty="0"/>
              <a:t> </a:t>
            </a:r>
            <a:r>
              <a:rPr lang="tr-TR" b="1" dirty="0" err="1"/>
              <a:t>derivates</a:t>
            </a:r>
            <a:r>
              <a:rPr lang="tr-TR" b="1" dirty="0"/>
              <a:t> </a:t>
            </a:r>
            <a:r>
              <a:rPr lang="tr-TR" b="1" dirty="0" err="1"/>
              <a:t>have</a:t>
            </a:r>
            <a:r>
              <a:rPr lang="tr-TR" b="1" dirty="0"/>
              <a:t> </a:t>
            </a:r>
            <a:r>
              <a:rPr lang="tr-TR" b="1" dirty="0" err="1"/>
              <a:t>been</a:t>
            </a:r>
            <a:r>
              <a:rPr lang="tr-TR" b="1" dirty="0"/>
              <a:t> </a:t>
            </a:r>
            <a:r>
              <a:rPr lang="tr-TR" b="1" dirty="0" err="1" smtClean="0"/>
              <a:t>administered</a:t>
            </a:r>
            <a:r>
              <a:rPr lang="tr-TR" b="1" dirty="0" smtClean="0"/>
              <a:t>. </a:t>
            </a:r>
            <a:r>
              <a:rPr lang="tr-TR" b="1" dirty="0"/>
              <a:t>LAB </a:t>
            </a:r>
            <a:r>
              <a:rPr lang="tr-TR" b="1" dirty="0" err="1"/>
              <a:t>have</a:t>
            </a:r>
            <a:r>
              <a:rPr lang="tr-TR" b="1" dirty="0"/>
              <a:t> </a:t>
            </a:r>
            <a:r>
              <a:rPr lang="tr-TR" b="1" dirty="0" err="1"/>
              <a:t>been</a:t>
            </a:r>
            <a:r>
              <a:rPr lang="tr-TR" b="1" dirty="0"/>
              <a:t> </a:t>
            </a:r>
            <a:r>
              <a:rPr lang="tr-TR" b="1" dirty="0" err="1"/>
              <a:t>used</a:t>
            </a:r>
            <a:r>
              <a:rPr lang="tr-TR" b="1" dirty="0"/>
              <a:t>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err="1"/>
              <a:t>planning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use</a:t>
            </a:r>
            <a:r>
              <a:rPr lang="tr-TR" b="1" dirty="0"/>
              <a:t> </a:t>
            </a:r>
            <a:r>
              <a:rPr lang="tr-TR" b="1" dirty="0" err="1"/>
              <a:t>against</a:t>
            </a:r>
            <a:r>
              <a:rPr lang="tr-TR" b="1" dirty="0"/>
              <a:t> </a:t>
            </a:r>
            <a:r>
              <a:rPr lang="tr-TR" b="1" dirty="0" err="1"/>
              <a:t>pathogens</a:t>
            </a:r>
            <a:r>
              <a:rPr lang="tr-TR" b="1" dirty="0"/>
              <a:t> not </a:t>
            </a:r>
            <a:r>
              <a:rPr lang="tr-TR" b="1" dirty="0" err="1"/>
              <a:t>only</a:t>
            </a:r>
            <a:r>
              <a:rPr lang="tr-TR" b="1" dirty="0"/>
              <a:t> in </a:t>
            </a:r>
            <a:r>
              <a:rPr lang="tr-TR" b="1" dirty="0" err="1"/>
              <a:t>food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plant</a:t>
            </a:r>
            <a:r>
              <a:rPr lang="tr-TR" b="1" dirty="0"/>
              <a:t> </a:t>
            </a:r>
            <a:r>
              <a:rPr lang="tr-TR" b="1" dirty="0" err="1"/>
              <a:t>protection</a:t>
            </a:r>
            <a:r>
              <a:rPr lang="tr-TR" b="1" dirty="0"/>
              <a:t> </a:t>
            </a:r>
            <a:r>
              <a:rPr lang="tr-TR" b="1" dirty="0" err="1"/>
              <a:t>industry</a:t>
            </a:r>
            <a:r>
              <a:rPr lang="tr-TR" b="1" dirty="0"/>
              <a:t> but </a:t>
            </a:r>
            <a:r>
              <a:rPr lang="tr-TR" b="1" dirty="0" err="1"/>
              <a:t>also</a:t>
            </a:r>
            <a:r>
              <a:rPr lang="tr-TR" b="1" dirty="0"/>
              <a:t> in </a:t>
            </a:r>
            <a:r>
              <a:rPr lang="tr-TR" b="1" dirty="0" err="1" smtClean="0"/>
              <a:t>medical</a:t>
            </a:r>
            <a:r>
              <a:rPr lang="tr-TR" b="1" dirty="0" smtClean="0"/>
              <a:t> </a:t>
            </a:r>
            <a:r>
              <a:rPr lang="tr-TR" b="1" dirty="0" err="1" smtClean="0"/>
              <a:t>industry</a:t>
            </a:r>
            <a:r>
              <a:rPr lang="tr-TR" b="1" dirty="0" smtClean="0"/>
              <a:t> </a:t>
            </a:r>
            <a:r>
              <a:rPr lang="tr-TR" b="1" dirty="0"/>
              <a:t>as </a:t>
            </a:r>
            <a:r>
              <a:rPr lang="tr-TR" b="1" dirty="0" err="1"/>
              <a:t>well</a:t>
            </a:r>
            <a:r>
              <a:rPr lang="tr-TR" b="1" dirty="0"/>
              <a:t>. </a:t>
            </a:r>
          </a:p>
          <a:p>
            <a:r>
              <a:rPr lang="tr-TR" dirty="0" err="1"/>
              <a:t>Bacteriocin</a:t>
            </a:r>
            <a:r>
              <a:rPr lang="tr-TR" dirty="0"/>
              <a:t> </a:t>
            </a:r>
            <a:r>
              <a:rPr lang="tr-TR" dirty="0" err="1"/>
              <a:t>producer</a:t>
            </a:r>
            <a:r>
              <a:rPr lang="tr-TR" dirty="0"/>
              <a:t> LAB </a:t>
            </a:r>
            <a:r>
              <a:rPr lang="tr-TR" dirty="0" err="1"/>
              <a:t>strains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S. </a:t>
            </a:r>
            <a:r>
              <a:rPr lang="tr-TR" dirty="0" err="1"/>
              <a:t>aureus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pathogenic</a:t>
            </a:r>
            <a:r>
              <a:rPr lang="tr-TR" dirty="0"/>
              <a:t> </a:t>
            </a:r>
            <a:r>
              <a:rPr lang="tr-TR" dirty="0" err="1"/>
              <a:t>bacteria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screened</a:t>
            </a:r>
            <a:r>
              <a:rPr lang="tr-TR" dirty="0"/>
              <a:t> 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probiotic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human</a:t>
            </a:r>
            <a:r>
              <a:rPr lang="tr-TR" dirty="0"/>
              <a:t> body </a:t>
            </a:r>
            <a:r>
              <a:rPr lang="tr-TR" sz="1900" dirty="0"/>
              <a:t>(</a:t>
            </a:r>
            <a:r>
              <a:rPr lang="tr-TR" sz="1900" dirty="0" err="1"/>
              <a:t>Voravuthikunchai</a:t>
            </a:r>
            <a:r>
              <a:rPr lang="tr-TR" sz="1900" dirty="0"/>
              <a:t> et al., 2006).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 err="1" smtClean="0"/>
              <a:t>Antibiotics</a:t>
            </a:r>
            <a:r>
              <a:rPr lang="tr-TR" sz="2400" dirty="0" smtClean="0"/>
              <a:t>; </a:t>
            </a:r>
          </a:p>
          <a:p>
            <a:r>
              <a:rPr lang="tr-TR" sz="2400" dirty="0" smtClean="0"/>
              <a:t>On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other</a:t>
            </a:r>
            <a:r>
              <a:rPr lang="tr-TR" sz="2400" dirty="0" smtClean="0"/>
              <a:t> </a:t>
            </a:r>
            <a:r>
              <a:rPr lang="tr-TR" sz="2400" dirty="0" err="1" smtClean="0"/>
              <a:t>hand</a:t>
            </a:r>
            <a:r>
              <a:rPr lang="tr-TR" sz="2400" dirty="0" smtClean="0"/>
              <a:t>, </a:t>
            </a:r>
            <a:r>
              <a:rPr lang="tr-TR" sz="2400" dirty="0" err="1" smtClean="0"/>
              <a:t>acute</a:t>
            </a:r>
            <a:r>
              <a:rPr lang="tr-TR" sz="2400" dirty="0" smtClean="0"/>
              <a:t> </a:t>
            </a:r>
            <a:r>
              <a:rPr lang="tr-TR" sz="2400" dirty="0" err="1"/>
              <a:t>diarrhea</a:t>
            </a:r>
            <a:r>
              <a:rPr lang="tr-TR" sz="2400" dirty="0"/>
              <a:t> </a:t>
            </a:r>
            <a:r>
              <a:rPr lang="tr-TR" sz="2400" dirty="0" err="1" smtClean="0"/>
              <a:t>due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/>
              <a:t>loss</a:t>
            </a:r>
            <a:r>
              <a:rPr lang="tr-TR" sz="2400" dirty="0"/>
              <a:t> of normal </a:t>
            </a:r>
            <a:r>
              <a:rPr lang="tr-TR" sz="2400" dirty="0" err="1"/>
              <a:t>intestinal</a:t>
            </a:r>
            <a:r>
              <a:rPr lang="tr-TR" sz="2400" dirty="0"/>
              <a:t> </a:t>
            </a:r>
            <a:r>
              <a:rPr lang="tr-TR" sz="2400" dirty="0" err="1" smtClean="0"/>
              <a:t>microbiota</a:t>
            </a:r>
            <a:r>
              <a:rPr lang="tr-TR" sz="2400" dirty="0" smtClean="0"/>
              <a:t>, </a:t>
            </a:r>
            <a:r>
              <a:rPr lang="tr-TR" sz="2400" dirty="0" err="1" smtClean="0"/>
              <a:t>drug-resistant</a:t>
            </a:r>
            <a:r>
              <a:rPr lang="tr-TR" sz="2400" dirty="0" smtClean="0"/>
              <a:t> </a:t>
            </a:r>
            <a:r>
              <a:rPr lang="tr-TR" sz="2400" dirty="0" err="1"/>
              <a:t>strains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chronic</a:t>
            </a:r>
            <a:r>
              <a:rPr lang="tr-TR" sz="2400" dirty="0"/>
              <a:t> </a:t>
            </a:r>
            <a:r>
              <a:rPr lang="tr-TR" sz="2400" dirty="0" err="1"/>
              <a:t>toxicity</a:t>
            </a:r>
            <a:r>
              <a:rPr lang="tr-TR" sz="2400" dirty="0"/>
              <a:t> </a:t>
            </a:r>
            <a:r>
              <a:rPr lang="tr-TR" sz="2400" dirty="0" err="1" smtClean="0"/>
              <a:t>due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/>
              <a:t>widespread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of </a:t>
            </a:r>
            <a:r>
              <a:rPr lang="tr-TR" sz="2400" dirty="0" err="1" smtClean="0"/>
              <a:t>antibiotics</a:t>
            </a:r>
            <a:r>
              <a:rPr lang="tr-TR" sz="2400" dirty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/>
              <a:t>well</a:t>
            </a:r>
            <a:r>
              <a:rPr lang="tr-TR" sz="2400" dirty="0"/>
              <a:t> </a:t>
            </a:r>
            <a:r>
              <a:rPr lang="tr-TR" sz="2400" dirty="0" err="1"/>
              <a:t>known</a:t>
            </a:r>
            <a:r>
              <a:rPr lang="tr-TR" sz="2400" dirty="0"/>
              <a:t> </a:t>
            </a:r>
            <a:r>
              <a:rPr lang="tr-TR" sz="2400" dirty="0" err="1"/>
              <a:t>negative</a:t>
            </a:r>
            <a:r>
              <a:rPr lang="tr-TR" sz="2400" dirty="0"/>
              <a:t> </a:t>
            </a:r>
            <a:r>
              <a:rPr lang="tr-TR" sz="2400" dirty="0" err="1"/>
              <a:t>effects</a:t>
            </a:r>
            <a:r>
              <a:rPr lang="tr-TR" sz="2400" dirty="0"/>
              <a:t> of </a:t>
            </a:r>
            <a:r>
              <a:rPr lang="tr-TR" sz="2400" dirty="0" err="1" smtClean="0"/>
              <a:t>antibiotics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r>
              <a:rPr lang="tr-TR" sz="2400" b="1" dirty="0" err="1" smtClean="0"/>
              <a:t>Pesticides</a:t>
            </a:r>
            <a:r>
              <a:rPr lang="tr-TR" sz="2400" dirty="0" smtClean="0"/>
              <a:t>;</a:t>
            </a:r>
          </a:p>
          <a:p>
            <a:r>
              <a:rPr lang="tr-TR" sz="2400" b="1" dirty="0" err="1" smtClean="0"/>
              <a:t>The</a:t>
            </a:r>
            <a:r>
              <a:rPr lang="tr-TR" sz="2400" dirty="0" smtClean="0"/>
              <a:t> </a:t>
            </a:r>
            <a:r>
              <a:rPr lang="tr-TR" sz="2400" b="1" dirty="0" err="1" smtClean="0"/>
              <a:t>risks</a:t>
            </a:r>
            <a:r>
              <a:rPr lang="tr-TR" sz="2400" b="1" dirty="0" smtClean="0"/>
              <a:t> </a:t>
            </a:r>
            <a:r>
              <a:rPr lang="tr-TR" sz="2400" b="1" dirty="0"/>
              <a:t>of </a:t>
            </a:r>
            <a:r>
              <a:rPr lang="tr-TR" sz="2400" b="1" dirty="0" err="1"/>
              <a:t>toxic</a:t>
            </a:r>
            <a:r>
              <a:rPr lang="tr-TR" sz="2400" b="1" dirty="0"/>
              <a:t> </a:t>
            </a:r>
            <a:r>
              <a:rPr lang="tr-TR" sz="2400" b="1" dirty="0" err="1"/>
              <a:t>residues</a:t>
            </a:r>
            <a:r>
              <a:rPr lang="tr-TR" sz="2400" b="1" dirty="0"/>
              <a:t> in </a:t>
            </a:r>
            <a:r>
              <a:rPr lang="tr-TR" sz="2400" b="1" dirty="0" err="1" smtClean="0"/>
              <a:t>foods</a:t>
            </a:r>
            <a:r>
              <a:rPr lang="tr-TR" sz="2400" dirty="0" smtClean="0"/>
              <a:t>, as </a:t>
            </a:r>
            <a:r>
              <a:rPr lang="tr-TR" sz="2400" dirty="0" err="1"/>
              <a:t>well</a:t>
            </a:r>
            <a:r>
              <a:rPr lang="tr-TR" sz="2400" dirty="0"/>
              <a:t> as </a:t>
            </a:r>
            <a:r>
              <a:rPr lang="tr-TR" sz="2400" dirty="0" err="1"/>
              <a:t>contamination</a:t>
            </a:r>
            <a:r>
              <a:rPr lang="tr-TR" sz="2400" dirty="0"/>
              <a:t> of </a:t>
            </a:r>
            <a:r>
              <a:rPr lang="tr-TR" sz="2400" dirty="0" err="1"/>
              <a:t>soil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 smtClean="0"/>
              <a:t>water</a:t>
            </a:r>
            <a:r>
              <a:rPr lang="tr-TR" sz="2400" dirty="0" smtClean="0"/>
              <a:t> </a:t>
            </a:r>
            <a:r>
              <a:rPr lang="tr-TR" sz="2400" dirty="0" err="1" smtClean="0"/>
              <a:t>due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b="1" dirty="0" err="1" smtClean="0"/>
              <a:t>use</a:t>
            </a:r>
            <a:r>
              <a:rPr lang="tr-TR" sz="2400" b="1" dirty="0" smtClean="0"/>
              <a:t> of </a:t>
            </a:r>
            <a:r>
              <a:rPr lang="tr-TR" sz="2400" b="1" dirty="0" err="1"/>
              <a:t>xenobiotics</a:t>
            </a:r>
            <a:r>
              <a:rPr lang="tr-TR" sz="2400" b="1" dirty="0"/>
              <a:t> in </a:t>
            </a:r>
            <a:r>
              <a:rPr lang="tr-TR" sz="2400" b="1" dirty="0" err="1" smtClean="0"/>
              <a:t>food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production</a:t>
            </a:r>
            <a:r>
              <a:rPr lang="tr-TR" sz="2400" b="1" dirty="0" smtClean="0"/>
              <a:t> </a:t>
            </a:r>
            <a:r>
              <a:rPr lang="tr-TR" sz="2400" b="1" dirty="0" err="1"/>
              <a:t>chain</a:t>
            </a:r>
            <a:r>
              <a:rPr lang="tr-TR" sz="2400" dirty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considered</a:t>
            </a:r>
            <a:r>
              <a:rPr lang="tr-TR" sz="2400" dirty="0" smtClean="0"/>
              <a:t> </a:t>
            </a:r>
            <a:r>
              <a:rPr lang="tr-TR" sz="2400" dirty="0" err="1" smtClean="0"/>
              <a:t>negatively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public</a:t>
            </a:r>
            <a:r>
              <a:rPr lang="tr-TR" sz="2400" dirty="0" smtClean="0"/>
              <a:t>. </a:t>
            </a:r>
          </a:p>
          <a:p>
            <a:r>
              <a:rPr lang="tr-TR" sz="2400" dirty="0" err="1" smtClean="0"/>
              <a:t>Lab</a:t>
            </a:r>
            <a:r>
              <a:rPr lang="tr-TR" sz="2400" dirty="0" smtClean="0"/>
              <a:t> </a:t>
            </a:r>
            <a:r>
              <a:rPr lang="tr-TR" sz="2400" dirty="0" err="1"/>
              <a:t>producing</a:t>
            </a:r>
            <a:r>
              <a:rPr lang="tr-TR" sz="2400" dirty="0"/>
              <a:t> a </a:t>
            </a:r>
            <a:r>
              <a:rPr lang="tr-TR" sz="2400" dirty="0" err="1"/>
              <a:t>wide</a:t>
            </a:r>
            <a:r>
              <a:rPr lang="tr-TR" sz="2400" dirty="0"/>
              <a:t> </a:t>
            </a:r>
            <a:r>
              <a:rPr lang="tr-TR" sz="2400" dirty="0" err="1"/>
              <a:t>range</a:t>
            </a:r>
            <a:r>
              <a:rPr lang="tr-TR" sz="2400" dirty="0"/>
              <a:t> of </a:t>
            </a:r>
            <a:r>
              <a:rPr lang="tr-TR" sz="2400" dirty="0" err="1"/>
              <a:t>antimicrobial</a:t>
            </a:r>
            <a:r>
              <a:rPr lang="tr-TR" sz="2400" dirty="0"/>
              <a:t> </a:t>
            </a:r>
            <a:r>
              <a:rPr lang="tr-TR" sz="2400" dirty="0" err="1"/>
              <a:t>metabolites</a:t>
            </a:r>
            <a:r>
              <a:rPr lang="tr-TR" sz="2400" dirty="0"/>
              <a:t> </a:t>
            </a:r>
            <a:r>
              <a:rPr lang="tr-TR" sz="2400" dirty="0" err="1"/>
              <a:t>thus</a:t>
            </a:r>
            <a:r>
              <a:rPr lang="tr-TR" sz="2400" dirty="0"/>
              <a:t>,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last</a:t>
            </a:r>
            <a:r>
              <a:rPr lang="tr-TR" sz="2400" dirty="0"/>
              <a:t> </a:t>
            </a:r>
            <a:r>
              <a:rPr lang="tr-TR" sz="2400" dirty="0" err="1"/>
              <a:t>two</a:t>
            </a:r>
            <a:r>
              <a:rPr lang="tr-TR" sz="2400" dirty="0"/>
              <a:t> </a:t>
            </a:r>
            <a:r>
              <a:rPr lang="tr-TR" sz="2400" dirty="0" err="1"/>
              <a:t>decades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seen</a:t>
            </a:r>
            <a:r>
              <a:rPr lang="tr-TR" sz="2400" dirty="0"/>
              <a:t> </a:t>
            </a:r>
            <a:r>
              <a:rPr lang="tr-TR" sz="2400" dirty="0" err="1"/>
              <a:t>pronounced</a:t>
            </a:r>
            <a:r>
              <a:rPr lang="tr-TR" sz="2400" dirty="0"/>
              <a:t> </a:t>
            </a:r>
            <a:r>
              <a:rPr lang="tr-TR" sz="2400" dirty="0" err="1"/>
              <a:t>advancements</a:t>
            </a:r>
            <a:r>
              <a:rPr lang="tr-TR" sz="2400" dirty="0"/>
              <a:t> in </a:t>
            </a:r>
            <a:r>
              <a:rPr lang="tr-TR" sz="2400" dirty="0" err="1"/>
              <a:t>using</a:t>
            </a:r>
            <a:r>
              <a:rPr lang="tr-TR" sz="2400" dirty="0"/>
              <a:t> LAB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tr-TR" sz="2400" dirty="0" err="1"/>
              <a:t>metabolites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natural</a:t>
            </a:r>
            <a:r>
              <a:rPr lang="tr-TR" sz="2400" dirty="0"/>
              <a:t> </a:t>
            </a:r>
            <a:r>
              <a:rPr lang="tr-TR" sz="2400" dirty="0" err="1"/>
              <a:t>food</a:t>
            </a:r>
            <a:r>
              <a:rPr lang="tr-TR" sz="2400" dirty="0"/>
              <a:t> </a:t>
            </a:r>
            <a:r>
              <a:rPr lang="tr-TR" sz="2400" dirty="0" err="1" smtClean="0"/>
              <a:t>preservation</a:t>
            </a:r>
            <a:r>
              <a:rPr lang="tr-TR" sz="2400" dirty="0" smtClean="0"/>
              <a:t>, </a:t>
            </a:r>
            <a:r>
              <a:rPr lang="tr-TR" sz="2600" dirty="0" smtClean="0"/>
              <a:t>as </a:t>
            </a:r>
            <a:r>
              <a:rPr lang="tr-TR" sz="2600" dirty="0" err="1" smtClean="0"/>
              <a:t>well</a:t>
            </a:r>
            <a:r>
              <a:rPr lang="tr-TR" sz="2600" dirty="0" smtClean="0"/>
              <a:t> as </a:t>
            </a:r>
            <a:r>
              <a:rPr lang="tr-TR" sz="2600" dirty="0" err="1" smtClean="0"/>
              <a:t>crop</a:t>
            </a:r>
            <a:r>
              <a:rPr lang="tr-TR" sz="2600" dirty="0" smtClean="0"/>
              <a:t> </a:t>
            </a:r>
            <a:r>
              <a:rPr lang="tr-TR" sz="2600" dirty="0" err="1" smtClean="0"/>
              <a:t>protection</a:t>
            </a:r>
            <a:r>
              <a:rPr lang="tr-TR" sz="2600" dirty="0" smtClean="0"/>
              <a:t>,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health</a:t>
            </a:r>
            <a:r>
              <a:rPr lang="tr-TR" sz="2600" dirty="0" smtClean="0"/>
              <a:t> </a:t>
            </a:r>
            <a:r>
              <a:rPr lang="tr-TR" sz="2600" dirty="0" err="1" smtClean="0"/>
              <a:t>protection</a:t>
            </a:r>
            <a:r>
              <a:rPr lang="tr-TR" sz="26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"/>
    </mc:Choice>
    <mc:Fallback xmlns="">
      <p:transition spd="slow" advTm="20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Why</a:t>
            </a:r>
            <a:r>
              <a:rPr lang="tr-TR" dirty="0"/>
              <a:t> </a:t>
            </a:r>
            <a:r>
              <a:rPr lang="tr-TR" dirty="0" err="1" smtClean="0"/>
              <a:t>succesful</a:t>
            </a:r>
            <a:r>
              <a:rPr lang="tr-TR" dirty="0" smtClean="0"/>
              <a:t> 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LAB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studied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antimicrobial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several</a:t>
            </a:r>
            <a:r>
              <a:rPr lang="tr-TR" dirty="0"/>
              <a:t> </a:t>
            </a:r>
            <a:r>
              <a:rPr lang="tr-TR" dirty="0" err="1"/>
              <a:t>antibacterial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fungicidal</a:t>
            </a:r>
            <a:r>
              <a:rPr lang="tr-TR" dirty="0"/>
              <a:t> </a:t>
            </a:r>
            <a:r>
              <a:rPr lang="tr-TR" dirty="0" err="1"/>
              <a:t>compounds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isolated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characterised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date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Amongst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antibacterial</a:t>
            </a:r>
            <a:r>
              <a:rPr lang="tr-TR" dirty="0"/>
              <a:t> </a:t>
            </a:r>
            <a:r>
              <a:rPr lang="tr-TR" dirty="0" err="1"/>
              <a:t>compounds</a:t>
            </a:r>
            <a:r>
              <a:rPr lang="tr-TR" dirty="0"/>
              <a:t>, </a:t>
            </a:r>
            <a:r>
              <a:rPr lang="tr-TR" dirty="0" err="1" smtClean="0"/>
              <a:t>nisin</a:t>
            </a:r>
            <a:r>
              <a:rPr lang="tr-TR" dirty="0" smtClean="0"/>
              <a:t> (</a:t>
            </a:r>
            <a:r>
              <a:rPr lang="tr-TR" dirty="0" err="1" smtClean="0"/>
              <a:t>Lactococcus</a:t>
            </a:r>
            <a:r>
              <a:rPr lang="tr-TR" dirty="0" smtClean="0"/>
              <a:t> </a:t>
            </a:r>
            <a:r>
              <a:rPr lang="tr-TR" dirty="0" err="1" smtClean="0"/>
              <a:t>lactis</a:t>
            </a:r>
            <a:r>
              <a:rPr lang="tr-TR" dirty="0" smtClean="0"/>
              <a:t>) </a:t>
            </a:r>
            <a:r>
              <a:rPr lang="tr-TR" dirty="0"/>
              <a:t>has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successfully</a:t>
            </a:r>
            <a:r>
              <a:rPr lang="tr-TR" dirty="0"/>
              <a:t> as an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biopreservative</a:t>
            </a:r>
            <a:r>
              <a:rPr lang="tr-TR" dirty="0"/>
              <a:t> in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dairy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 smtClean="0"/>
              <a:t>decades</a:t>
            </a:r>
            <a:r>
              <a:rPr lang="tr-TR" dirty="0" smtClean="0"/>
              <a:t>.</a:t>
            </a:r>
            <a:r>
              <a:rPr lang="en-US" dirty="0"/>
              <a:t> </a:t>
            </a:r>
            <a:r>
              <a:rPr lang="en-US" dirty="0" err="1"/>
              <a:t>Nisin</a:t>
            </a:r>
            <a:r>
              <a:rPr lang="en-US" dirty="0"/>
              <a:t> is currently used commercially as a food preservative in around 50 countries. </a:t>
            </a:r>
          </a:p>
          <a:p>
            <a:r>
              <a:rPr lang="tr-TR" dirty="0" err="1" smtClean="0"/>
              <a:t>ıt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registered</a:t>
            </a:r>
            <a:r>
              <a:rPr lang="tr-TR" dirty="0"/>
              <a:t> as a </a:t>
            </a:r>
            <a:r>
              <a:rPr lang="tr-TR" dirty="0" err="1"/>
              <a:t>food</a:t>
            </a:r>
            <a:r>
              <a:rPr lang="tr-TR" dirty="0"/>
              <a:t> </a:t>
            </a:r>
            <a:r>
              <a:rPr lang="tr-TR" dirty="0" err="1"/>
              <a:t>preservative</a:t>
            </a:r>
            <a:r>
              <a:rPr lang="tr-TR" dirty="0"/>
              <a:t> E234 (No 95/2/EC 1995). </a:t>
            </a:r>
            <a:endParaRPr lang="tr-TR" dirty="0" smtClean="0"/>
          </a:p>
          <a:p>
            <a:r>
              <a:rPr lang="tr-TR" dirty="0" err="1" smtClean="0"/>
              <a:t>Among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pthogenic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t</a:t>
            </a:r>
            <a:r>
              <a:rPr lang="en-US" dirty="0" smtClean="0"/>
              <a:t>he </a:t>
            </a:r>
            <a:r>
              <a:rPr lang="en-US" dirty="0"/>
              <a:t>growth of S. </a:t>
            </a:r>
            <a:r>
              <a:rPr lang="en-US" dirty="0" err="1"/>
              <a:t>enteritidis</a:t>
            </a:r>
            <a:r>
              <a:rPr lang="en-US" dirty="0"/>
              <a:t> was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en-US" dirty="0" smtClean="0"/>
              <a:t>effectively </a:t>
            </a:r>
            <a:r>
              <a:rPr lang="en-US" dirty="0"/>
              <a:t>inhibited by the presence of the</a:t>
            </a:r>
            <a:r>
              <a:rPr lang="tr-TR" dirty="0"/>
              <a:t> </a:t>
            </a:r>
            <a:r>
              <a:rPr lang="en-US" dirty="0"/>
              <a:t> </a:t>
            </a:r>
            <a:r>
              <a:rPr lang="tr-TR" dirty="0"/>
              <a:t>(</a:t>
            </a:r>
            <a:r>
              <a:rPr lang="en-US" dirty="0"/>
              <a:t>lactic acid </a:t>
            </a:r>
            <a:r>
              <a:rPr lang="en-US" dirty="0" smtClean="0"/>
              <a:t>bacteria </a:t>
            </a:r>
            <a:r>
              <a:rPr lang="en-US" dirty="0"/>
              <a:t>culture condensate mixture</a:t>
            </a:r>
            <a:r>
              <a:rPr lang="tr-TR" dirty="0"/>
              <a:t>)</a:t>
            </a:r>
            <a:r>
              <a:rPr lang="en-US" dirty="0"/>
              <a:t> </a:t>
            </a:r>
            <a:r>
              <a:rPr lang="en-US" dirty="0" smtClean="0"/>
              <a:t>LCCM</a:t>
            </a:r>
            <a:r>
              <a:rPr lang="tr-TR" dirty="0" smtClean="0"/>
              <a:t>. </a:t>
            </a:r>
          </a:p>
          <a:p>
            <a:r>
              <a:rPr lang="tr-TR" dirty="0" smtClean="0"/>
              <a:t>I</a:t>
            </a:r>
            <a:r>
              <a:rPr lang="en-US" b="1" dirty="0"/>
              <a:t>n vitro and in vivo experiments showed that the LCCM has antimicrobial effect against S. </a:t>
            </a:r>
            <a:r>
              <a:rPr lang="en-US" b="1" dirty="0" err="1"/>
              <a:t>enteritidis</a:t>
            </a:r>
            <a:r>
              <a:rPr lang="en-US" b="1" dirty="0"/>
              <a:t>. Ingestion of the LCCM after a meal will be helpful for preventing S. </a:t>
            </a:r>
            <a:r>
              <a:rPr lang="en-US" b="1" dirty="0" err="1"/>
              <a:t>enteritidis</a:t>
            </a:r>
            <a:r>
              <a:rPr lang="en-US" b="1" dirty="0"/>
              <a:t> </a:t>
            </a:r>
            <a:r>
              <a:rPr lang="en-US" b="1" dirty="0" smtClean="0"/>
              <a:t>infection</a:t>
            </a:r>
            <a:r>
              <a:rPr lang="tr-TR" b="1" dirty="0" smtClean="0"/>
              <a:t> </a:t>
            </a:r>
            <a:r>
              <a:rPr lang="tr-TR" dirty="0" smtClean="0"/>
              <a:t>(</a:t>
            </a:r>
            <a:r>
              <a:rPr lang="tr-TR" dirty="0"/>
              <a:t>Park et al., 2005) </a:t>
            </a:r>
            <a:r>
              <a:rPr lang="en-US" b="1" dirty="0"/>
              <a:t>.</a:t>
            </a:r>
            <a:endParaRPr lang="tr-TR" b="1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5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succesful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LAB </a:t>
            </a:r>
            <a:r>
              <a:rPr lang="tr-TR" dirty="0" err="1" smtClean="0"/>
              <a:t>play</a:t>
            </a:r>
            <a:r>
              <a:rPr lang="tr-TR" dirty="0" smtClean="0"/>
              <a:t> a </a:t>
            </a:r>
            <a:r>
              <a:rPr lang="tr-TR" dirty="0" err="1" smtClean="0"/>
              <a:t>crucial</a:t>
            </a:r>
            <a:r>
              <a:rPr lang="tr-TR" dirty="0" smtClean="0"/>
              <a:t> role in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b="1" dirty="0" err="1" smtClean="0"/>
              <a:t>nutrition</a:t>
            </a:r>
            <a:r>
              <a:rPr lang="tr-TR" b="1" dirty="0" smtClean="0"/>
              <a:t> </a:t>
            </a:r>
            <a:r>
              <a:rPr lang="tr-TR" b="1" dirty="0" err="1" smtClean="0"/>
              <a:t>safety</a:t>
            </a:r>
            <a:r>
              <a:rPr lang="tr-TR" b="1" dirty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</a:p>
          <a:p>
            <a:r>
              <a:rPr lang="tr-TR" dirty="0" smtClean="0"/>
              <a:t>food </a:t>
            </a:r>
            <a:r>
              <a:rPr lang="tr-TR" dirty="0" err="1" smtClean="0"/>
              <a:t>preservation</a:t>
            </a:r>
            <a:r>
              <a:rPr lang="tr-TR" dirty="0" smtClean="0"/>
              <a:t> </a:t>
            </a:r>
          </a:p>
          <a:p>
            <a:r>
              <a:rPr lang="tr-TR" dirty="0" smtClean="0"/>
              <a:t>food </a:t>
            </a:r>
            <a:r>
              <a:rPr lang="tr-TR" dirty="0" err="1" smtClean="0"/>
              <a:t>safety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quality</a:t>
            </a:r>
            <a:endParaRPr lang="tr-TR" dirty="0" smtClean="0"/>
          </a:p>
          <a:p>
            <a:r>
              <a:rPr lang="tr-TR" dirty="0" smtClean="0"/>
              <a:t>to a </a:t>
            </a:r>
            <a:r>
              <a:rPr lang="tr-TR" dirty="0" err="1" smtClean="0"/>
              <a:t>lesser</a:t>
            </a:r>
            <a:r>
              <a:rPr lang="tr-TR" dirty="0" smtClean="0"/>
              <a:t> </a:t>
            </a:r>
            <a:r>
              <a:rPr lang="tr-TR" dirty="0" err="1" smtClean="0"/>
              <a:t>extent</a:t>
            </a:r>
            <a:r>
              <a:rPr lang="tr-TR" dirty="0" smtClean="0"/>
              <a:t> in </a:t>
            </a:r>
            <a:r>
              <a:rPr lang="tr-TR" dirty="0" err="1" smtClean="0"/>
              <a:t>nutrition</a:t>
            </a:r>
            <a:endParaRPr lang="tr-TR" dirty="0" smtClean="0"/>
          </a:p>
          <a:p>
            <a:r>
              <a:rPr lang="en-US" dirty="0" smtClean="0"/>
              <a:t>Majority </a:t>
            </a:r>
            <a:r>
              <a:rPr lang="en-US" dirty="0"/>
              <a:t>of fermented foods is produced by the activity of lactic acid </a:t>
            </a:r>
            <a:r>
              <a:rPr lang="en-US" dirty="0" smtClean="0"/>
              <a:t>bacteria</a:t>
            </a:r>
            <a:endParaRPr lang="tr-TR" dirty="0" smtClean="0"/>
          </a:p>
          <a:p>
            <a:r>
              <a:rPr lang="tr-TR" b="1" dirty="0" err="1" smtClean="0"/>
              <a:t>environmentally</a:t>
            </a:r>
            <a:r>
              <a:rPr lang="tr-TR" b="1" dirty="0" smtClean="0"/>
              <a:t> </a:t>
            </a:r>
            <a:r>
              <a:rPr lang="tr-TR" b="1" dirty="0" err="1"/>
              <a:t>friendly</a:t>
            </a:r>
            <a:r>
              <a:rPr lang="tr-TR" b="1" dirty="0"/>
              <a:t> </a:t>
            </a:r>
            <a:r>
              <a:rPr lang="tr-TR" b="1" dirty="0" err="1"/>
              <a:t>biocontrol</a:t>
            </a:r>
            <a:r>
              <a:rPr lang="tr-TR" b="1" dirty="0"/>
              <a:t> </a:t>
            </a:r>
            <a:r>
              <a:rPr lang="tr-TR" b="1" dirty="0" err="1" smtClean="0"/>
              <a:t>systems</a:t>
            </a:r>
            <a:r>
              <a:rPr lang="tr-TR" b="1" dirty="0" smtClean="0"/>
              <a:t> (</a:t>
            </a:r>
            <a:r>
              <a:rPr lang="tr-TR" b="1" dirty="0" err="1" smtClean="0"/>
              <a:t>biopestiside</a:t>
            </a:r>
            <a:r>
              <a:rPr lang="tr-TR" b="1" dirty="0" smtClean="0"/>
              <a:t>)</a:t>
            </a:r>
          </a:p>
          <a:p>
            <a:r>
              <a:rPr lang="tr-TR" b="1" dirty="0" err="1" smtClean="0"/>
              <a:t>Antimicrobial</a:t>
            </a:r>
            <a:r>
              <a:rPr lang="tr-TR" b="1" dirty="0" smtClean="0"/>
              <a:t> </a:t>
            </a:r>
            <a:r>
              <a:rPr lang="tr-TR" b="1" dirty="0" err="1" smtClean="0"/>
              <a:t>chemoterapeutic</a:t>
            </a:r>
            <a:r>
              <a:rPr lang="tr-TR" b="1" dirty="0" smtClean="0"/>
              <a:t> </a:t>
            </a:r>
            <a:r>
              <a:rPr lang="tr-TR" b="1" dirty="0" err="1" smtClean="0"/>
              <a:t>agent</a:t>
            </a:r>
            <a:r>
              <a:rPr lang="tr-TR" b="1" dirty="0" smtClean="0"/>
              <a:t>/</a:t>
            </a:r>
            <a:r>
              <a:rPr lang="tr-TR" b="1" dirty="0" err="1" smtClean="0"/>
              <a:t>disease</a:t>
            </a:r>
            <a:r>
              <a:rPr lang="tr-TR" b="1" dirty="0" smtClean="0"/>
              <a:t> </a:t>
            </a:r>
            <a:r>
              <a:rPr lang="tr-TR" b="1" dirty="0" err="1" smtClean="0"/>
              <a:t>control</a:t>
            </a:r>
            <a:r>
              <a:rPr lang="tr-TR" b="1" dirty="0" smtClean="0"/>
              <a:t> on skin </a:t>
            </a:r>
            <a:r>
              <a:rPr lang="tr-TR" b="1" dirty="0" err="1" smtClean="0"/>
              <a:t>infections</a:t>
            </a:r>
            <a:endParaRPr lang="tr-TR" b="1" dirty="0" smtClean="0"/>
          </a:p>
          <a:p>
            <a:endParaRPr lang="tr-T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3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err="1" smtClean="0"/>
              <a:t>S.aureus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Staphylococcus</a:t>
            </a:r>
            <a:r>
              <a:rPr lang="tr-TR" dirty="0"/>
              <a:t> </a:t>
            </a:r>
            <a:r>
              <a:rPr lang="tr-TR" dirty="0" err="1"/>
              <a:t>aureus</a:t>
            </a:r>
            <a:r>
              <a:rPr lang="tr-TR" dirty="0"/>
              <a:t> is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opportunistic</a:t>
            </a:r>
            <a:r>
              <a:rPr lang="tr-TR" dirty="0" smtClean="0"/>
              <a:t> </a:t>
            </a:r>
            <a:r>
              <a:rPr lang="tr-TR" dirty="0" err="1" smtClean="0"/>
              <a:t>pathogen</a:t>
            </a:r>
            <a:r>
              <a:rPr lang="tr-TR" dirty="0" smtClean="0"/>
              <a:t>, </a:t>
            </a:r>
            <a:r>
              <a:rPr lang="tr-TR" dirty="0" err="1"/>
              <a:t>involved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poisoning</a:t>
            </a:r>
            <a:r>
              <a:rPr lang="tr-TR" dirty="0" smtClean="0"/>
              <a:t>, </a:t>
            </a:r>
            <a:r>
              <a:rPr lang="tr-TR" dirty="0" err="1" smtClean="0"/>
              <a:t>toxic</a:t>
            </a:r>
            <a:r>
              <a:rPr lang="tr-TR" dirty="0" smtClean="0"/>
              <a:t> </a:t>
            </a:r>
            <a:r>
              <a:rPr lang="tr-TR" dirty="0" err="1"/>
              <a:t>shock</a:t>
            </a:r>
            <a:r>
              <a:rPr lang="tr-TR" dirty="0"/>
              <a:t> </a:t>
            </a:r>
            <a:r>
              <a:rPr lang="tr-TR" dirty="0" err="1" smtClean="0"/>
              <a:t>syndrome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smtClean="0"/>
              <a:t>TSS) </a:t>
            </a:r>
            <a:r>
              <a:rPr lang="tr-TR" dirty="0" err="1" smtClean="0"/>
              <a:t>and</a:t>
            </a:r>
            <a:r>
              <a:rPr lang="tr-TR" dirty="0" smtClean="0"/>
              <a:t> a </a:t>
            </a:r>
            <a:r>
              <a:rPr lang="tr-TR" dirty="0" err="1"/>
              <a:t>wide</a:t>
            </a:r>
            <a:r>
              <a:rPr lang="tr-TR" dirty="0"/>
              <a:t> </a:t>
            </a:r>
            <a:r>
              <a:rPr lang="tr-TR" dirty="0" err="1" smtClean="0"/>
              <a:t>range</a:t>
            </a:r>
            <a:r>
              <a:rPr lang="tr-TR" dirty="0" smtClean="0"/>
              <a:t> of </a:t>
            </a:r>
            <a:r>
              <a:rPr lang="tr-TR" dirty="0" err="1" smtClean="0"/>
              <a:t>infections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natural</a:t>
            </a:r>
            <a:r>
              <a:rPr lang="tr-TR" dirty="0"/>
              <a:t> habitat of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species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nasal</a:t>
            </a:r>
            <a:r>
              <a:rPr lang="tr-TR" dirty="0"/>
              <a:t> </a:t>
            </a:r>
            <a:r>
              <a:rPr lang="tr-TR" dirty="0" err="1"/>
              <a:t>cavity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skin of </a:t>
            </a:r>
            <a:r>
              <a:rPr lang="tr-TR" dirty="0" err="1"/>
              <a:t>warm-blooded</a:t>
            </a:r>
            <a:r>
              <a:rPr lang="tr-TR" dirty="0"/>
              <a:t> </a:t>
            </a:r>
            <a:r>
              <a:rPr lang="tr-TR" dirty="0" err="1" smtClean="0"/>
              <a:t>animals</a:t>
            </a:r>
            <a:r>
              <a:rPr lang="tr-TR" dirty="0" smtClean="0"/>
              <a:t>. </a:t>
            </a: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importance</a:t>
            </a:r>
            <a:r>
              <a:rPr lang="tr-TR" dirty="0"/>
              <a:t>, S. </a:t>
            </a:r>
            <a:r>
              <a:rPr lang="tr-TR" dirty="0" err="1"/>
              <a:t>aureus</a:t>
            </a:r>
            <a:r>
              <a:rPr lang="tr-TR" dirty="0"/>
              <a:t> is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studied</a:t>
            </a:r>
            <a:r>
              <a:rPr lang="tr-TR" dirty="0"/>
              <a:t> </a:t>
            </a:r>
            <a:r>
              <a:rPr lang="tr-TR" dirty="0" err="1" smtClean="0"/>
              <a:t>pathogen</a:t>
            </a:r>
            <a:r>
              <a:rPr lang="tr-TR" dirty="0" smtClean="0"/>
              <a:t>. </a:t>
            </a:r>
            <a:endParaRPr lang="tr-TR" dirty="0"/>
          </a:p>
          <a:p>
            <a:r>
              <a:rPr lang="tr-TR" dirty="0" err="1" smtClean="0"/>
              <a:t>S.aureus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causative</a:t>
            </a:r>
            <a:r>
              <a:rPr lang="tr-TR" dirty="0"/>
              <a:t> </a:t>
            </a:r>
            <a:r>
              <a:rPr lang="tr-TR" dirty="0" err="1"/>
              <a:t>agent</a:t>
            </a:r>
            <a:r>
              <a:rPr lang="tr-TR" dirty="0"/>
              <a:t> of </a:t>
            </a:r>
            <a:r>
              <a:rPr lang="tr-TR" dirty="0" smtClean="0"/>
              <a:t>skin-</a:t>
            </a:r>
            <a:r>
              <a:rPr lang="tr-TR" dirty="0" err="1" smtClean="0"/>
              <a:t>releated</a:t>
            </a:r>
            <a:r>
              <a:rPr lang="tr-TR" dirty="0" smtClean="0"/>
              <a:t> </a:t>
            </a:r>
            <a:r>
              <a:rPr lang="tr-TR" dirty="0" err="1" smtClean="0"/>
              <a:t>infections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 </a:t>
            </a:r>
            <a:r>
              <a:rPr lang="tr-TR" dirty="0" err="1" smtClean="0"/>
              <a:t>superficial</a:t>
            </a:r>
            <a:r>
              <a:rPr lang="tr-TR" dirty="0" smtClean="0"/>
              <a:t> </a:t>
            </a:r>
            <a:r>
              <a:rPr lang="tr-TR" dirty="0" err="1"/>
              <a:t>lesions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life-</a:t>
            </a:r>
            <a:r>
              <a:rPr lang="tr-TR" dirty="0" err="1"/>
              <a:t>threatening</a:t>
            </a:r>
            <a:r>
              <a:rPr lang="tr-TR" dirty="0"/>
              <a:t> </a:t>
            </a:r>
            <a:r>
              <a:rPr lang="tr-TR" dirty="0" err="1"/>
              <a:t>septicaemia</a:t>
            </a:r>
            <a:r>
              <a:rPr lang="tr-TR" dirty="0"/>
              <a:t> </a:t>
            </a:r>
            <a:r>
              <a:rPr lang="tr-TR" sz="1400" dirty="0"/>
              <a:t>(</a:t>
            </a:r>
            <a:r>
              <a:rPr lang="tr-TR" sz="1400" dirty="0" err="1"/>
              <a:t>Charlier</a:t>
            </a:r>
            <a:r>
              <a:rPr lang="tr-TR" sz="1400" dirty="0"/>
              <a:t> et al.,2009). </a:t>
            </a:r>
            <a:endParaRPr lang="tr-TR" sz="1400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6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Case </a:t>
            </a:r>
            <a:r>
              <a:rPr lang="tr-TR" sz="2800" dirty="0" err="1" smtClean="0"/>
              <a:t>studies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err="1" smtClean="0"/>
              <a:t>Material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Methods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42767"/>
            <a:ext cx="840032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tr-TR" sz="2400" dirty="0"/>
              <a:t>A total of </a:t>
            </a:r>
            <a:r>
              <a:rPr lang="tr-TR" altLang="tr-TR" sz="2400" dirty="0"/>
              <a:t>47</a:t>
            </a:r>
            <a:r>
              <a:rPr lang="en-US" altLang="tr-TR" sz="2400" dirty="0"/>
              <a:t> strains were isolated from </a:t>
            </a:r>
            <a:r>
              <a:rPr lang="tr-TR" altLang="tr-TR" sz="2400" dirty="0" smtClean="0"/>
              <a:t>30 </a:t>
            </a:r>
            <a:r>
              <a:rPr lang="tr-TR" altLang="tr-TR" sz="2400" dirty="0"/>
              <a:t>tulum </a:t>
            </a:r>
            <a:r>
              <a:rPr lang="tr-TR" altLang="tr-TR" sz="2400" dirty="0" err="1"/>
              <a:t>cheese</a:t>
            </a:r>
            <a:r>
              <a:rPr lang="en-US" altLang="tr-TR" sz="2400" dirty="0"/>
              <a:t> samples</a:t>
            </a:r>
            <a:r>
              <a:rPr lang="tr-TR" altLang="tr-TR" sz="2400" dirty="0"/>
              <a:t> </a:t>
            </a:r>
            <a:r>
              <a:rPr lang="en-US" altLang="tr-TR" sz="2400" dirty="0"/>
              <a:t>obtained from </a:t>
            </a:r>
            <a:r>
              <a:rPr lang="tr-TR" altLang="tr-TR" sz="2400" dirty="0" err="1"/>
              <a:t>east</a:t>
            </a:r>
            <a:r>
              <a:rPr lang="tr-TR" altLang="tr-TR" sz="2400" dirty="0"/>
              <a:t> Anatolia</a:t>
            </a:r>
            <a:r>
              <a:rPr lang="en-US" altLang="tr-TR" sz="2400" dirty="0"/>
              <a:t>. </a:t>
            </a:r>
            <a:r>
              <a:rPr lang="tr-TR" altLang="tr-TR" sz="2400" dirty="0" err="1"/>
              <a:t>This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cheese</a:t>
            </a:r>
            <a:r>
              <a:rPr lang="tr-TR" altLang="tr-TR" sz="2400" dirty="0"/>
              <a:t> is a </a:t>
            </a:r>
            <a:r>
              <a:rPr lang="tr-TR" altLang="tr-TR" sz="2400" dirty="0" err="1"/>
              <a:t>traditional</a:t>
            </a:r>
            <a:r>
              <a:rPr lang="tr-TR" altLang="tr-TR" sz="2400" dirty="0"/>
              <a:t> semi- </a:t>
            </a:r>
            <a:r>
              <a:rPr lang="tr-TR" altLang="tr-TR" sz="2400" dirty="0" err="1"/>
              <a:t>soft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cheese</a:t>
            </a:r>
            <a:r>
              <a:rPr lang="tr-TR" altLang="tr-TR" sz="2400" dirty="0" smtClean="0"/>
              <a:t>.</a:t>
            </a:r>
          </a:p>
          <a:p>
            <a:r>
              <a:rPr lang="tr-TR" sz="2400" dirty="0" err="1" smtClean="0"/>
              <a:t>Species</a:t>
            </a:r>
            <a:r>
              <a:rPr lang="tr-TR" sz="2400" dirty="0" smtClean="0"/>
              <a:t> </a:t>
            </a:r>
            <a:r>
              <a:rPr lang="tr-TR" sz="2400" dirty="0" err="1" smtClean="0"/>
              <a:t>were</a:t>
            </a:r>
            <a:r>
              <a:rPr lang="tr-TR" sz="2400" dirty="0" smtClean="0"/>
              <a:t> </a:t>
            </a:r>
            <a:r>
              <a:rPr lang="tr-TR" sz="2400" dirty="0" err="1" smtClean="0"/>
              <a:t>identified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16S </a:t>
            </a:r>
            <a:r>
              <a:rPr lang="tr-TR" sz="2400" dirty="0" err="1" smtClean="0"/>
              <a:t>rRNA</a:t>
            </a:r>
            <a:r>
              <a:rPr lang="tr-TR" sz="2400" dirty="0" smtClean="0"/>
              <a:t> </a:t>
            </a:r>
            <a:r>
              <a:rPr lang="tr-TR" sz="2400" dirty="0" err="1" smtClean="0"/>
              <a:t>using</a:t>
            </a:r>
            <a:r>
              <a:rPr lang="tr-TR" sz="2400" dirty="0" smtClean="0"/>
              <a:t> PCR.</a:t>
            </a:r>
          </a:p>
          <a:p>
            <a:r>
              <a:rPr lang="tr-TR" sz="2400" dirty="0" err="1" smtClean="0"/>
              <a:t>Antimicrobial</a:t>
            </a:r>
            <a:r>
              <a:rPr lang="tr-TR" sz="2400" dirty="0" smtClean="0"/>
              <a:t> </a:t>
            </a:r>
            <a:r>
              <a:rPr lang="tr-TR" sz="2400" dirty="0" err="1" smtClean="0"/>
              <a:t>activities</a:t>
            </a:r>
            <a:r>
              <a:rPr lang="tr-TR" sz="2400" dirty="0" smtClean="0"/>
              <a:t> of </a:t>
            </a:r>
            <a:r>
              <a:rPr lang="tr-TR" sz="2400" dirty="0" err="1" smtClean="0"/>
              <a:t>strains</a:t>
            </a:r>
            <a:r>
              <a:rPr lang="tr-TR" sz="2400" dirty="0" smtClean="0"/>
              <a:t> </a:t>
            </a:r>
            <a:r>
              <a:rPr lang="tr-TR" sz="2400" dirty="0" err="1" smtClean="0"/>
              <a:t>were</a:t>
            </a:r>
            <a:r>
              <a:rPr lang="tr-TR" sz="2400" dirty="0" smtClean="0"/>
              <a:t> </a:t>
            </a:r>
            <a:r>
              <a:rPr lang="tr-TR" sz="2400" dirty="0" err="1" smtClean="0"/>
              <a:t>tested</a:t>
            </a:r>
            <a:r>
              <a:rPr lang="tr-TR" sz="2400" dirty="0" smtClean="0"/>
              <a:t> </a:t>
            </a:r>
            <a:r>
              <a:rPr lang="tr-TR" sz="2400" dirty="0" err="1" smtClean="0"/>
              <a:t>using</a:t>
            </a:r>
            <a:r>
              <a:rPr lang="tr-TR" sz="2400" dirty="0" smtClean="0"/>
              <a:t> </a:t>
            </a:r>
            <a:r>
              <a:rPr lang="tr-TR" sz="2400" dirty="0" err="1" smtClean="0"/>
              <a:t>well</a:t>
            </a:r>
            <a:r>
              <a:rPr lang="tr-TR" sz="2400" dirty="0" smtClean="0"/>
              <a:t> </a:t>
            </a:r>
            <a:r>
              <a:rPr lang="tr-TR" sz="2400" dirty="0" err="1" smtClean="0"/>
              <a:t>diffusion</a:t>
            </a:r>
            <a:r>
              <a:rPr lang="tr-TR" sz="2400" dirty="0" smtClean="0"/>
              <a:t> </a:t>
            </a:r>
            <a:r>
              <a:rPr lang="tr-TR" sz="2400" dirty="0" err="1" smtClean="0"/>
              <a:t>assay</a:t>
            </a:r>
            <a:r>
              <a:rPr lang="tr-TR" sz="2400" dirty="0" smtClean="0"/>
              <a:t> </a:t>
            </a:r>
          </a:p>
          <a:p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antimicrobial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activity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each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strain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were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confirmed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classical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microbiological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analyses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using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selective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media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for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each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pathogen</a:t>
            </a:r>
            <a:r>
              <a:rPr lang="tr-TR" sz="2400" b="1" dirty="0" smtClean="0"/>
              <a:t>.</a:t>
            </a:r>
            <a:endParaRPr lang="tr-TR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91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LAB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antimicrobial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 smtClean="0"/>
              <a:t>pathogens</a:t>
            </a:r>
            <a:r>
              <a:rPr lang="tr-TR" dirty="0" smtClean="0"/>
              <a:t> </a:t>
            </a:r>
            <a:r>
              <a:rPr lang="tr-TR" dirty="0" err="1"/>
              <a:t>such</a:t>
            </a:r>
            <a:r>
              <a:rPr lang="tr-TR" dirty="0"/>
              <a:t> as (Park et al., 2005) </a:t>
            </a:r>
          </a:p>
          <a:p>
            <a:r>
              <a:rPr lang="tr-TR" dirty="0" err="1" smtClean="0"/>
              <a:t>Escherichia</a:t>
            </a:r>
            <a:r>
              <a:rPr lang="tr-TR" dirty="0" smtClean="0"/>
              <a:t> </a:t>
            </a:r>
            <a:r>
              <a:rPr lang="tr-TR" dirty="0" err="1"/>
              <a:t>coli</a:t>
            </a:r>
            <a:r>
              <a:rPr lang="tr-TR" dirty="0"/>
              <a:t> </a:t>
            </a:r>
            <a:r>
              <a:rPr lang="tr-TR" dirty="0" smtClean="0"/>
              <a:t>O157:H7 </a:t>
            </a:r>
          </a:p>
          <a:p>
            <a:r>
              <a:rPr lang="tr-TR" dirty="0" err="1"/>
              <a:t>Vibrio</a:t>
            </a:r>
            <a:r>
              <a:rPr lang="tr-TR" dirty="0"/>
              <a:t> </a:t>
            </a:r>
            <a:r>
              <a:rPr lang="tr-TR" dirty="0" err="1" smtClean="0"/>
              <a:t>cholerae</a:t>
            </a:r>
            <a:endParaRPr lang="tr-TR" dirty="0" smtClean="0"/>
          </a:p>
          <a:p>
            <a:r>
              <a:rPr lang="tr-TR" dirty="0" err="1" smtClean="0"/>
              <a:t>Salmonella</a:t>
            </a:r>
            <a:r>
              <a:rPr lang="tr-TR" dirty="0" smtClean="0"/>
              <a:t> </a:t>
            </a:r>
            <a:r>
              <a:rPr lang="tr-TR" dirty="0" err="1"/>
              <a:t>enteritidis</a:t>
            </a:r>
            <a:r>
              <a:rPr lang="tr-TR" dirty="0"/>
              <a:t> </a:t>
            </a:r>
            <a:endParaRPr lang="tr-TR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tr-TR" sz="3100" b="1" dirty="0" err="1" smtClean="0">
                <a:solidFill>
                  <a:srgbClr val="FF0000"/>
                </a:solidFill>
              </a:rPr>
              <a:t>Salmonella</a:t>
            </a:r>
            <a:r>
              <a:rPr lang="tr-TR" sz="3100" b="1" dirty="0" smtClean="0">
                <a:solidFill>
                  <a:srgbClr val="FF0000"/>
                </a:solidFill>
              </a:rPr>
              <a:t> </a:t>
            </a:r>
            <a:r>
              <a:rPr lang="tr-TR" sz="3100" b="1" i="1" dirty="0" err="1" smtClean="0">
                <a:solidFill>
                  <a:srgbClr val="FF0000"/>
                </a:solidFill>
              </a:rPr>
              <a:t>typhimurium</a:t>
            </a:r>
            <a:r>
              <a:rPr lang="tr-TR" altLang="tr-TR" sz="3100" dirty="0" err="1"/>
              <a:t>ATCC</a:t>
            </a:r>
            <a:r>
              <a:rPr lang="tr-TR" altLang="tr-TR" sz="3100" dirty="0"/>
              <a:t> 14028</a:t>
            </a:r>
            <a:endParaRPr lang="tr-TR" altLang="tr-TR" sz="3100" i="1" dirty="0"/>
          </a:p>
          <a:p>
            <a:r>
              <a:rPr lang="tr-TR" sz="3100" b="1" dirty="0" err="1" smtClean="0">
                <a:solidFill>
                  <a:srgbClr val="FF0000"/>
                </a:solidFill>
              </a:rPr>
              <a:t>Listeria</a:t>
            </a:r>
            <a:r>
              <a:rPr lang="tr-TR" sz="3100" b="1" dirty="0" smtClean="0">
                <a:solidFill>
                  <a:srgbClr val="FF0000"/>
                </a:solidFill>
              </a:rPr>
              <a:t> </a:t>
            </a:r>
            <a:r>
              <a:rPr lang="tr-TR" sz="3100" b="1" dirty="0" err="1">
                <a:solidFill>
                  <a:srgbClr val="FF0000"/>
                </a:solidFill>
              </a:rPr>
              <a:t>monocytogenes</a:t>
            </a:r>
            <a:r>
              <a:rPr lang="tr-TR" sz="3100" b="1" dirty="0">
                <a:solidFill>
                  <a:srgbClr val="FF0000"/>
                </a:solidFill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tr-TR" sz="3100" b="1" dirty="0" err="1" smtClean="0">
                <a:solidFill>
                  <a:srgbClr val="FF0000"/>
                </a:solidFill>
              </a:rPr>
              <a:t>Staphylococcus</a:t>
            </a:r>
            <a:r>
              <a:rPr lang="tr-TR" sz="3100" b="1" dirty="0" smtClean="0">
                <a:solidFill>
                  <a:srgbClr val="FF0000"/>
                </a:solidFill>
              </a:rPr>
              <a:t> </a:t>
            </a:r>
            <a:r>
              <a:rPr lang="tr-TR" sz="3100" b="1" dirty="0" err="1" smtClean="0">
                <a:solidFill>
                  <a:srgbClr val="FF0000"/>
                </a:solidFill>
              </a:rPr>
              <a:t>aureus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tr-TR" altLang="tr-TR" sz="3100" dirty="0"/>
              <a:t>ATCC25923</a:t>
            </a:r>
          </a:p>
          <a:p>
            <a:r>
              <a:rPr lang="en-US" b="1" dirty="0" smtClean="0"/>
              <a:t>E</a:t>
            </a:r>
            <a:r>
              <a:rPr lang="en-US" b="1" dirty="0"/>
              <a:t>. </a:t>
            </a:r>
            <a:r>
              <a:rPr lang="en-US" b="1" dirty="0" err="1"/>
              <a:t>sakazakii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tr-TR" b="1" dirty="0" err="1" smtClean="0"/>
              <a:t>Aspergillus</a:t>
            </a:r>
            <a:r>
              <a:rPr lang="tr-TR" b="1" dirty="0" smtClean="0"/>
              <a:t> </a:t>
            </a:r>
            <a:r>
              <a:rPr lang="tr-TR" b="1" dirty="0" err="1" smtClean="0"/>
              <a:t>niger</a:t>
            </a:r>
            <a:endParaRPr lang="tr-TR" b="1" dirty="0" smtClean="0"/>
          </a:p>
          <a:p>
            <a:r>
              <a:rPr lang="tr-TR" b="1" dirty="0" err="1" smtClean="0"/>
              <a:t>Yeasts</a:t>
            </a:r>
            <a:r>
              <a:rPr lang="tr-TR" b="1" dirty="0" smtClean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  <p:sp>
        <p:nvSpPr>
          <p:cNvPr id="4" name="Right Brace 3"/>
          <p:cNvSpPr/>
          <p:nvPr/>
        </p:nvSpPr>
        <p:spPr>
          <a:xfrm>
            <a:off x="4427984" y="2420888"/>
            <a:ext cx="43204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ight Brace 6"/>
          <p:cNvSpPr/>
          <p:nvPr/>
        </p:nvSpPr>
        <p:spPr>
          <a:xfrm>
            <a:off x="5731768" y="3573016"/>
            <a:ext cx="576064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ight Brace 7"/>
          <p:cNvSpPr/>
          <p:nvPr/>
        </p:nvSpPr>
        <p:spPr>
          <a:xfrm>
            <a:off x="5436096" y="3624908"/>
            <a:ext cx="504056" cy="12442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ight Brace 8"/>
          <p:cNvSpPr/>
          <p:nvPr/>
        </p:nvSpPr>
        <p:spPr>
          <a:xfrm>
            <a:off x="5652120" y="4005064"/>
            <a:ext cx="792088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Brace 9"/>
          <p:cNvSpPr/>
          <p:nvPr/>
        </p:nvSpPr>
        <p:spPr>
          <a:xfrm>
            <a:off x="6444208" y="3392996"/>
            <a:ext cx="367680" cy="12241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85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57513"/>
            <a:ext cx="8686800" cy="115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/>
              <a:t>Supernatants</a:t>
            </a:r>
            <a:r>
              <a:rPr lang="tr-TR" sz="2400" dirty="0"/>
              <a:t> </a:t>
            </a:r>
            <a:r>
              <a:rPr lang="tr-TR" sz="2400" dirty="0" err="1"/>
              <a:t>obtained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LAB </a:t>
            </a:r>
            <a:r>
              <a:rPr lang="tr-TR" sz="2400" dirty="0" err="1"/>
              <a:t>tested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their</a:t>
            </a:r>
            <a:r>
              <a:rPr lang="tr-TR" sz="2400" dirty="0"/>
              <a:t> total </a:t>
            </a:r>
            <a:r>
              <a:rPr lang="tr-TR" sz="2400" dirty="0" err="1"/>
              <a:t>antimicrobial</a:t>
            </a:r>
            <a:r>
              <a:rPr lang="tr-TR" sz="2400" dirty="0"/>
              <a:t> </a:t>
            </a:r>
            <a:r>
              <a:rPr lang="tr-TR" sz="2400" dirty="0" err="1" smtClean="0"/>
              <a:t>capasities</a:t>
            </a:r>
            <a:r>
              <a:rPr lang="tr-TR" sz="2400" dirty="0" smtClean="0"/>
              <a:t> </a:t>
            </a:r>
            <a:r>
              <a:rPr lang="tr-TR" sz="2400" dirty="0" err="1" smtClean="0"/>
              <a:t>after</a:t>
            </a:r>
            <a:r>
              <a:rPr lang="tr-TR" sz="2400" dirty="0" smtClean="0"/>
              <a:t> 24 </a:t>
            </a:r>
            <a:r>
              <a:rPr lang="tr-TR" sz="2400" dirty="0" err="1" smtClean="0"/>
              <a:t>and</a:t>
            </a:r>
            <a:r>
              <a:rPr lang="tr-TR" sz="2400" dirty="0" smtClean="0"/>
              <a:t> 48hrs.</a:t>
            </a:r>
            <a:endParaRPr lang="tr-TR" sz="2400" dirty="0">
              <a:solidFill>
                <a:srgbClr val="FF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6663506" cy="2383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937" y="602085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Table</a:t>
            </a:r>
            <a:r>
              <a:rPr lang="tr-TR" sz="2400" dirty="0"/>
              <a:t> </a:t>
            </a:r>
            <a:r>
              <a:rPr lang="tr-TR" sz="2400" dirty="0" smtClean="0"/>
              <a:t>1.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number</a:t>
            </a:r>
            <a:r>
              <a:rPr lang="tr-TR" sz="2400" dirty="0" smtClean="0"/>
              <a:t> of </a:t>
            </a:r>
            <a:r>
              <a:rPr lang="tr-TR" sz="2400" dirty="0" err="1" smtClean="0"/>
              <a:t>species</a:t>
            </a:r>
            <a:r>
              <a:rPr lang="tr-TR" sz="2400" dirty="0" smtClean="0"/>
              <a:t> </a:t>
            </a:r>
            <a:r>
              <a:rPr lang="tr-TR" sz="2400" dirty="0" err="1" smtClean="0"/>
              <a:t>isolated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cheese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573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Bacterial</a:t>
            </a:r>
            <a:r>
              <a:rPr lang="tr-TR" dirty="0" smtClean="0"/>
              <a:t> </a:t>
            </a:r>
            <a:r>
              <a:rPr lang="tr-TR" dirty="0" err="1" smtClean="0"/>
              <a:t>metabolite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01989505"/>
              </p:ext>
            </p:extLst>
          </p:nvPr>
        </p:nvGraphicFramePr>
        <p:xfrm>
          <a:off x="118762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7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295147"/>
              </p:ext>
            </p:extLst>
          </p:nvPr>
        </p:nvGraphicFramePr>
        <p:xfrm>
          <a:off x="457200" y="1600200"/>
          <a:ext cx="814724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/>
                <a:gridCol w="1964770"/>
                <a:gridCol w="2715749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Species</a:t>
                      </a: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tr-TR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Number</a:t>
                      </a: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tr-TR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strains</a:t>
                      </a:r>
                      <a:endParaRPr lang="tr-TR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</a:t>
                      </a:r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tr-TR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supernatants</a:t>
                      </a:r>
                      <a:endParaRPr lang="tr-TR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+mn-lt"/>
                        </a:rPr>
                        <a:t>Lactobacillus</a:t>
                      </a:r>
                      <a:r>
                        <a:rPr lang="tr-TR" sz="2400" dirty="0" smtClean="0">
                          <a:latin typeface="+mn-lt"/>
                        </a:rPr>
                        <a:t> </a:t>
                      </a:r>
                      <a:r>
                        <a:rPr lang="tr-TR" sz="2400" dirty="0" err="1" smtClean="0">
                          <a:latin typeface="+mn-lt"/>
                        </a:rPr>
                        <a:t>brevis</a:t>
                      </a:r>
                      <a:endParaRPr lang="tr-T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+mn-lt"/>
                        </a:rPr>
                        <a:t>27</a:t>
                      </a:r>
                      <a:endParaRPr lang="tr-T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2400" dirty="0" smtClean="0">
                          <a:latin typeface="+mn-lt"/>
                          <a:cs typeface="Times New Roman" panose="02020603050405020304" pitchFamily="18" charset="0"/>
                        </a:rPr>
                        <a:t>3,81-4,37</a:t>
                      </a:r>
                      <a:endParaRPr lang="tr-TR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+mn-lt"/>
                        </a:rPr>
                        <a:t>Lactobacillus</a:t>
                      </a:r>
                      <a:r>
                        <a:rPr lang="tr-TR" sz="2400" dirty="0" smtClean="0">
                          <a:latin typeface="+mn-lt"/>
                        </a:rPr>
                        <a:t> </a:t>
                      </a:r>
                      <a:r>
                        <a:rPr lang="tr-TR" sz="2400" dirty="0" err="1" smtClean="0">
                          <a:latin typeface="+mn-lt"/>
                        </a:rPr>
                        <a:t>plantarum</a:t>
                      </a:r>
                      <a:endParaRPr lang="tr-T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+mn-lt"/>
                        </a:rPr>
                        <a:t>20</a:t>
                      </a:r>
                      <a:endParaRPr lang="tr-T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2400" dirty="0" smtClean="0">
                          <a:latin typeface="+mn-lt"/>
                          <a:cs typeface="Times New Roman" panose="02020603050405020304" pitchFamily="18" charset="0"/>
                        </a:rPr>
                        <a:t>3,77-5,55</a:t>
                      </a:r>
                      <a:endParaRPr lang="tr-TR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+mn-lt"/>
                        </a:rPr>
                        <a:t>Enterococcus</a:t>
                      </a:r>
                      <a:r>
                        <a:rPr lang="tr-TR" sz="2400" dirty="0" smtClean="0">
                          <a:latin typeface="+mn-lt"/>
                        </a:rPr>
                        <a:t> </a:t>
                      </a:r>
                      <a:r>
                        <a:rPr lang="tr-TR" sz="2400" dirty="0" err="1" smtClean="0">
                          <a:latin typeface="+mn-lt"/>
                        </a:rPr>
                        <a:t>faecium</a:t>
                      </a:r>
                      <a:endParaRPr lang="tr-T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+mn-lt"/>
                        </a:rPr>
                        <a:t>1</a:t>
                      </a:r>
                      <a:endParaRPr lang="tr-T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2400" dirty="0" smtClean="0">
                          <a:latin typeface="+mn-lt"/>
                          <a:cs typeface="Times New Roman" panose="02020603050405020304" pitchFamily="18" charset="0"/>
                        </a:rPr>
                        <a:t>4,33</a:t>
                      </a:r>
                      <a:endParaRPr lang="tr-TR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9807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Table</a:t>
            </a:r>
            <a:r>
              <a:rPr lang="tr-TR" sz="2400" dirty="0" smtClean="0"/>
              <a:t> 2. </a:t>
            </a:r>
            <a:r>
              <a:rPr lang="tr-TR" sz="2400" dirty="0" err="1" smtClean="0"/>
              <a:t>pH</a:t>
            </a:r>
            <a:r>
              <a:rPr lang="tr-TR" sz="2400" dirty="0" smtClean="0"/>
              <a:t> of </a:t>
            </a:r>
            <a:r>
              <a:rPr lang="tr-TR" sz="2400" dirty="0" err="1" smtClean="0"/>
              <a:t>supernatants</a:t>
            </a:r>
            <a:r>
              <a:rPr lang="tr-TR" sz="2400" dirty="0" smtClean="0"/>
              <a:t> </a:t>
            </a:r>
            <a:r>
              <a:rPr lang="tr-TR" sz="2400" dirty="0" err="1" smtClean="0"/>
              <a:t>after</a:t>
            </a:r>
            <a:r>
              <a:rPr lang="tr-TR" sz="2400" dirty="0" smtClean="0"/>
              <a:t> </a:t>
            </a:r>
            <a:r>
              <a:rPr lang="tr-TR" sz="2400" dirty="0" err="1" smtClean="0"/>
              <a:t>incubation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670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3719"/>
            <a:ext cx="9036496" cy="909637"/>
          </a:xfrm>
        </p:spPr>
        <p:txBody>
          <a:bodyPr>
            <a:normAutofit fontScale="90000"/>
          </a:bodyPr>
          <a:lstStyle/>
          <a:p>
            <a:pPr marL="342900" indent="-342900" algn="l"/>
            <a:r>
              <a:rPr lang="tr-TR" altLang="zh-CN" sz="2400" dirty="0" smtClean="0">
                <a:cs typeface="Times New Roman" panose="02020603050405020304" pitchFamily="18" charset="0"/>
              </a:rPr>
              <a:t>Figure1. </a:t>
            </a:r>
            <a:r>
              <a:rPr lang="tr-TR" altLang="zh-CN" sz="2400" dirty="0" err="1">
                <a:cs typeface="Times New Roman" panose="02020603050405020304" pitchFamily="18" charset="0"/>
              </a:rPr>
              <a:t>A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ntagonistic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effects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organic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acids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(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non-neutralized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supernatant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) of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brevis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against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Listeria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monocytogenes</a:t>
            </a:r>
            <a:endParaRPr lang="tr-TR" altLang="tr-TR" sz="2400" b="1" i="1" dirty="0" smtClean="0">
              <a:cs typeface="Times New Roman" panose="02020603050405020304" pitchFamily="18" charset="0"/>
            </a:endParaRPr>
          </a:p>
        </p:txBody>
      </p:sp>
      <p:pic>
        <p:nvPicPr>
          <p:cNvPr id="675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7" y="1124744"/>
            <a:ext cx="8360075" cy="4753769"/>
          </a:xfrm>
          <a:noFill/>
        </p:spPr>
      </p:pic>
      <p:sp>
        <p:nvSpPr>
          <p:cNvPr id="62470" name="Line 6"/>
          <p:cNvSpPr>
            <a:spLocks noChangeShapeType="1"/>
          </p:cNvSpPr>
          <p:nvPr/>
        </p:nvSpPr>
        <p:spPr bwMode="auto">
          <a:xfrm flipH="1">
            <a:off x="1763713" y="4365625"/>
            <a:ext cx="5616575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2471" name="AutoShape 7"/>
          <p:cNvSpPr>
            <a:spLocks/>
          </p:cNvSpPr>
          <p:nvPr/>
        </p:nvSpPr>
        <p:spPr bwMode="auto">
          <a:xfrm>
            <a:off x="1016000" y="4175125"/>
            <a:ext cx="614363" cy="542925"/>
          </a:xfrm>
          <a:prstGeom prst="borderCallout1">
            <a:avLst>
              <a:gd name="adj1" fmla="val 21051"/>
              <a:gd name="adj2" fmla="val 112403"/>
              <a:gd name="adj3" fmla="val 86259"/>
              <a:gd name="adj4" fmla="val 11240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0,27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6021288"/>
            <a:ext cx="3416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23.1: </a:t>
            </a:r>
            <a:r>
              <a:rPr lang="tr-TR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Enterococcus</a:t>
            </a:r>
            <a:r>
              <a:rPr lang="tr-TR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faecium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  <p:bldP spid="6247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30176"/>
            <a:ext cx="8712968" cy="850899"/>
          </a:xfrm>
        </p:spPr>
        <p:txBody>
          <a:bodyPr>
            <a:normAutofit/>
          </a:bodyPr>
          <a:lstStyle/>
          <a:p>
            <a:pPr marL="342900" indent="-342900"/>
            <a:r>
              <a:rPr lang="tr-TR" altLang="zh-CN" sz="2400" dirty="0" err="1">
                <a:cs typeface="Times New Roman" panose="02020603050405020304" pitchFamily="18" charset="0"/>
              </a:rPr>
              <a:t>Figure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2.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neutralized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supernatant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of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brevis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against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Listeria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monocytogenes</a:t>
            </a: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821841"/>
              </p:ext>
            </p:extLst>
          </p:nvPr>
        </p:nvGraphicFramePr>
        <p:xfrm>
          <a:off x="834231" y="1080541"/>
          <a:ext cx="7762875" cy="50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Chart" r:id="rId4" imgW="7956447" imgH="5048423" progId="Excel.Chart.8">
                  <p:embed/>
                </p:oleObj>
              </mc:Choice>
              <mc:Fallback>
                <p:oleObj name="Chart" r:id="rId4" imgW="7956447" imgH="504842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" y="1080541"/>
                        <a:ext cx="7762875" cy="50847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AutoShape 6"/>
          <p:cNvSpPr>
            <a:spLocks/>
          </p:cNvSpPr>
          <p:nvPr/>
        </p:nvSpPr>
        <p:spPr bwMode="auto">
          <a:xfrm rot="5400000">
            <a:off x="3279775" y="3857625"/>
            <a:ext cx="457200" cy="3200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4" name="AutoShape 7"/>
          <p:cNvSpPr>
            <a:spLocks noChangeArrowheads="1"/>
          </p:cNvSpPr>
          <p:nvPr/>
        </p:nvSpPr>
        <p:spPr bwMode="auto">
          <a:xfrm>
            <a:off x="5222875" y="5457825"/>
            <a:ext cx="1143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5" name="AutoShape 8"/>
          <p:cNvSpPr>
            <a:spLocks/>
          </p:cNvSpPr>
          <p:nvPr/>
        </p:nvSpPr>
        <p:spPr bwMode="auto">
          <a:xfrm rot="5400000">
            <a:off x="6308725" y="4371975"/>
            <a:ext cx="457200" cy="2171700"/>
          </a:xfrm>
          <a:prstGeom prst="rightBrace">
            <a:avLst>
              <a:gd name="adj1" fmla="val 3958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2936875" y="5686425"/>
            <a:ext cx="11430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zh-CN" sz="1000" i="1">
                <a:latin typeface="Times New Roman" panose="02020603050405020304" pitchFamily="18" charset="0"/>
                <a:ea typeface="SimSun" panose="02010600030101010101" pitchFamily="2" charset="-122"/>
              </a:rPr>
              <a:t>Lb. brevis</a:t>
            </a:r>
            <a:r>
              <a:rPr lang="tr-TR" altLang="zh-CN" sz="1000">
                <a:latin typeface="Times New Roman" panose="02020603050405020304" pitchFamily="18" charset="0"/>
                <a:ea typeface="SimSun" panose="02010600030101010101" pitchFamily="2" charset="-122"/>
              </a:rPr>
              <a:t> 1</a:t>
            </a:r>
            <a:endParaRPr lang="tr-TR" altLang="tr-TR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8617" name="Text Box 10"/>
          <p:cNvSpPr txBox="1">
            <a:spLocks noChangeArrowheads="1"/>
          </p:cNvSpPr>
          <p:nvPr/>
        </p:nvSpPr>
        <p:spPr bwMode="auto">
          <a:xfrm>
            <a:off x="4994275" y="5686425"/>
            <a:ext cx="10287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zh-CN" sz="1000" i="1">
                <a:latin typeface="Times New Roman" panose="02020603050405020304" pitchFamily="18" charset="0"/>
                <a:ea typeface="SimSun" panose="02010600030101010101" pitchFamily="2" charset="-122"/>
              </a:rPr>
              <a:t>Lb. brevis </a:t>
            </a:r>
            <a:r>
              <a:rPr lang="tr-TR" altLang="zh-CN" sz="100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tr-TR" altLang="tr-TR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8618" name="Text Box 11"/>
          <p:cNvSpPr txBox="1">
            <a:spLocks noChangeArrowheads="1"/>
          </p:cNvSpPr>
          <p:nvPr/>
        </p:nvSpPr>
        <p:spPr bwMode="auto">
          <a:xfrm>
            <a:off x="6137275" y="5686425"/>
            <a:ext cx="10287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zh-CN" sz="1000" i="1">
                <a:latin typeface="Times New Roman" panose="02020603050405020304" pitchFamily="18" charset="0"/>
                <a:ea typeface="SimSun" panose="02010600030101010101" pitchFamily="2" charset="-122"/>
              </a:rPr>
              <a:t>Lb. brevis </a:t>
            </a:r>
            <a:r>
              <a:rPr lang="tr-TR" altLang="zh-CN" sz="100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endParaRPr lang="tr-TR" altLang="tr-TR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1908175" y="4293096"/>
            <a:ext cx="5761038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Oval 1"/>
          <p:cNvSpPr/>
          <p:nvPr/>
        </p:nvSpPr>
        <p:spPr>
          <a:xfrm>
            <a:off x="3508374" y="4149081"/>
            <a:ext cx="343545" cy="1093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95138" y="4127997"/>
            <a:ext cx="343545" cy="1093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64075" y="3891463"/>
            <a:ext cx="404069" cy="135091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79852" y="3789041"/>
            <a:ext cx="381322" cy="145333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602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tr-TR" sz="2800" b="1" dirty="0" smtClean="0"/>
              <a:t>Content:</a:t>
            </a:r>
            <a:endParaRPr lang="tr-TR" sz="2800" dirty="0" smtClean="0">
              <a:solidFill>
                <a:srgbClr val="0070C0"/>
              </a:solidFill>
            </a:endParaRPr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557338"/>
            <a:ext cx="8531225" cy="4628358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4400" b="1" dirty="0" smtClean="0"/>
              <a:t>The </a:t>
            </a:r>
            <a:r>
              <a:rPr lang="en-US" sz="4400" b="1" dirty="0"/>
              <a:t>role of lactic acid </a:t>
            </a:r>
            <a:r>
              <a:rPr lang="en-US" sz="4400" b="1" dirty="0" smtClean="0"/>
              <a:t>bacteria</a:t>
            </a:r>
            <a:endParaRPr lang="tr-TR" sz="4400" b="1" dirty="0" smtClean="0"/>
          </a:p>
          <a:p>
            <a:pPr marL="685800" lvl="1">
              <a:buBlip>
                <a:blip r:embed="rId3"/>
              </a:buBlip>
            </a:pPr>
            <a:r>
              <a:rPr lang="tr-TR" sz="4400" dirty="0" smtClean="0"/>
              <a:t>B</a:t>
            </a:r>
            <a:r>
              <a:rPr lang="en-US" sz="4400" dirty="0" err="1" smtClean="0"/>
              <a:t>io</a:t>
            </a:r>
            <a:r>
              <a:rPr lang="en-US" sz="4400" dirty="0" smtClean="0"/>
              <a:t> </a:t>
            </a:r>
            <a:r>
              <a:rPr lang="en-US" sz="4400" dirty="0"/>
              <a:t>preservative </a:t>
            </a:r>
            <a:r>
              <a:rPr lang="en-US" sz="4400" dirty="0" smtClean="0"/>
              <a:t>agent</a:t>
            </a:r>
            <a:endParaRPr lang="tr-TR" sz="4400" dirty="0" smtClean="0"/>
          </a:p>
          <a:p>
            <a:pPr marL="685800" lvl="1">
              <a:buBlip>
                <a:blip r:embed="rId3"/>
              </a:buBlip>
            </a:pPr>
            <a:r>
              <a:rPr lang="en-US" sz="4400" dirty="0" smtClean="0"/>
              <a:t>Probiotic potential</a:t>
            </a:r>
            <a:endParaRPr lang="tr-TR" sz="4400" dirty="0" smtClean="0"/>
          </a:p>
          <a:p>
            <a:pPr marL="685800" lvl="1">
              <a:buBlip>
                <a:blip r:embed="rId3"/>
              </a:buBlip>
            </a:pPr>
            <a:r>
              <a:rPr lang="en-US" sz="4400" dirty="0"/>
              <a:t>Antimicrobial </a:t>
            </a:r>
            <a:r>
              <a:rPr lang="tr-TR" sz="4400" dirty="0" err="1" smtClean="0"/>
              <a:t>agent</a:t>
            </a:r>
            <a:r>
              <a:rPr lang="tr-TR" sz="2400" dirty="0"/>
              <a:t>                              </a:t>
            </a:r>
            <a:r>
              <a:rPr lang="tr-TR" sz="2400" dirty="0" smtClean="0"/>
              <a:t>                                </a:t>
            </a:r>
            <a:r>
              <a:rPr lang="tr-TR" sz="3600" b="1" dirty="0" err="1" smtClean="0">
                <a:solidFill>
                  <a:srgbClr val="00B050"/>
                </a:solidFill>
              </a:rPr>
              <a:t>Why</a:t>
            </a:r>
            <a:r>
              <a:rPr lang="tr-TR" sz="3600" b="1" dirty="0" smtClean="0">
                <a:solidFill>
                  <a:srgbClr val="00B050"/>
                </a:solidFill>
              </a:rPr>
              <a:t> </a:t>
            </a:r>
            <a:r>
              <a:rPr lang="tr-TR" sz="3600" b="1" dirty="0" err="1" smtClean="0">
                <a:solidFill>
                  <a:srgbClr val="00B050"/>
                </a:solidFill>
              </a:rPr>
              <a:t>succesfu</a:t>
            </a:r>
            <a:r>
              <a:rPr lang="tr-TR" sz="3600" b="1" dirty="0" err="1">
                <a:solidFill>
                  <a:srgbClr val="00B050"/>
                </a:solidFill>
              </a:rPr>
              <a:t>l</a:t>
            </a:r>
            <a:endParaRPr lang="tr-TR" sz="3600" b="1" dirty="0" smtClean="0">
              <a:solidFill>
                <a:srgbClr val="00B050"/>
              </a:solidFill>
            </a:endParaRPr>
          </a:p>
          <a:p>
            <a:pPr marL="685800" lvl="1">
              <a:buBlip>
                <a:blip r:embed="rId3"/>
              </a:buBlip>
            </a:pPr>
            <a:r>
              <a:rPr lang="tr-TR" sz="4400" b="1" dirty="0" smtClean="0"/>
              <a:t>B</a:t>
            </a:r>
            <a:r>
              <a:rPr lang="en-US" sz="4400" dirty="0" err="1" smtClean="0"/>
              <a:t>iopestiside</a:t>
            </a:r>
            <a:endParaRPr lang="tr-TR" sz="4400" dirty="0" smtClean="0"/>
          </a:p>
          <a:p>
            <a:pPr marL="685800" lvl="1">
              <a:buBlip>
                <a:blip r:embed="rId3"/>
              </a:buBlip>
            </a:pPr>
            <a:r>
              <a:rPr lang="tr-TR" sz="4400" dirty="0" smtClean="0"/>
              <a:t>C</a:t>
            </a:r>
            <a:r>
              <a:rPr lang="en-US" sz="4400" dirty="0" err="1" smtClean="0"/>
              <a:t>hemotherapeutic</a:t>
            </a:r>
            <a:r>
              <a:rPr lang="en-US" sz="4400" dirty="0" smtClean="0"/>
              <a:t> </a:t>
            </a:r>
            <a:r>
              <a:rPr lang="en-US" sz="4400" dirty="0"/>
              <a:t>agent / </a:t>
            </a:r>
            <a:r>
              <a:rPr lang="tr-TR" sz="4400" dirty="0" err="1" smtClean="0"/>
              <a:t>infection</a:t>
            </a:r>
            <a:r>
              <a:rPr lang="tr-TR" sz="4400" dirty="0" smtClean="0"/>
              <a:t> </a:t>
            </a:r>
            <a:r>
              <a:rPr lang="tr-TR" sz="4400" dirty="0" err="1" smtClean="0"/>
              <a:t>control</a:t>
            </a:r>
            <a:r>
              <a:rPr lang="tr-TR" sz="4400" dirty="0" smtClean="0"/>
              <a:t> </a:t>
            </a:r>
            <a:r>
              <a:rPr lang="tr-TR" sz="4400" dirty="0" err="1" smtClean="0"/>
              <a:t>agent</a:t>
            </a:r>
            <a:endParaRPr lang="tr-TR" sz="4400" dirty="0"/>
          </a:p>
          <a:p>
            <a:pPr marL="285750">
              <a:buBlip>
                <a:blip r:embed="rId3"/>
              </a:buBlip>
            </a:pPr>
            <a:r>
              <a:rPr lang="tr-TR" sz="4400" b="1" dirty="0" smtClean="0"/>
              <a:t>C</a:t>
            </a:r>
            <a:r>
              <a:rPr lang="en-US" sz="4400" b="1" dirty="0" err="1" smtClean="0"/>
              <a:t>ase</a:t>
            </a:r>
            <a:r>
              <a:rPr lang="en-US" sz="4400" b="1" dirty="0" smtClean="0"/>
              <a:t> studies</a:t>
            </a:r>
            <a:r>
              <a:rPr lang="tr-TR" sz="4400" b="1" dirty="0" smtClean="0"/>
              <a:t>; </a:t>
            </a:r>
            <a:r>
              <a:rPr lang="en-US" sz="4400" b="1" dirty="0" smtClean="0"/>
              <a:t>Antimicrobial activities against</a:t>
            </a:r>
          </a:p>
          <a:p>
            <a:pPr marL="685800" lvl="1">
              <a:buBlip>
                <a:blip r:embed="rId3"/>
              </a:buBlip>
            </a:pPr>
            <a:r>
              <a:rPr lang="en-US" sz="4400" dirty="0" smtClean="0"/>
              <a:t>Listeria </a:t>
            </a:r>
            <a:r>
              <a:rPr lang="en-US" sz="4400" dirty="0" err="1"/>
              <a:t>monocytogenes</a:t>
            </a:r>
            <a:r>
              <a:rPr lang="en-US" sz="4400" dirty="0"/>
              <a:t>  </a:t>
            </a:r>
            <a:r>
              <a:rPr lang="tr-TR" sz="4400" dirty="0" smtClean="0"/>
              <a:t>(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method</a:t>
            </a:r>
            <a:r>
              <a:rPr lang="tr-TR" sz="4400" dirty="0" smtClean="0"/>
              <a:t> </a:t>
            </a:r>
            <a:r>
              <a:rPr lang="tr-TR" sz="4400" dirty="0" err="1" smtClean="0"/>
              <a:t>we</a:t>
            </a:r>
            <a:r>
              <a:rPr lang="tr-TR" sz="4400" dirty="0" smtClean="0"/>
              <a:t> </a:t>
            </a:r>
            <a:r>
              <a:rPr lang="tr-TR" sz="4400" dirty="0" err="1" smtClean="0"/>
              <a:t>used</a:t>
            </a:r>
            <a:r>
              <a:rPr lang="tr-TR" sz="4400" dirty="0" smtClean="0"/>
              <a:t> </a:t>
            </a:r>
            <a:r>
              <a:rPr lang="tr-TR" sz="4400" dirty="0" err="1" smtClean="0"/>
              <a:t>and</a:t>
            </a:r>
            <a:r>
              <a:rPr lang="tr-TR" sz="4400" dirty="0" smtClean="0"/>
              <a:t> 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endParaRPr lang="en-US" sz="4400" dirty="0"/>
          </a:p>
          <a:p>
            <a:pPr marL="685800" lvl="1">
              <a:buBlip>
                <a:blip r:embed="rId3"/>
              </a:buBlip>
            </a:pPr>
            <a:r>
              <a:rPr lang="en-US" sz="4400" dirty="0" smtClean="0"/>
              <a:t>Staphylococcus </a:t>
            </a:r>
            <a:r>
              <a:rPr lang="en-US" sz="4400" dirty="0" err="1"/>
              <a:t>aures</a:t>
            </a:r>
            <a:r>
              <a:rPr lang="en-US" sz="4400" dirty="0"/>
              <a:t> </a:t>
            </a:r>
            <a:r>
              <a:rPr lang="tr-TR" sz="4400" dirty="0" smtClean="0"/>
              <a:t>     </a:t>
            </a:r>
            <a:r>
              <a:rPr lang="tr-TR" sz="4400" dirty="0" err="1" smtClean="0"/>
              <a:t>results</a:t>
            </a:r>
            <a:r>
              <a:rPr lang="tr-TR" sz="4400" dirty="0" smtClean="0"/>
              <a:t> </a:t>
            </a:r>
            <a:r>
              <a:rPr lang="tr-TR" sz="4400" dirty="0" err="1" smtClean="0"/>
              <a:t>we</a:t>
            </a:r>
            <a:r>
              <a:rPr lang="tr-TR" sz="4400" dirty="0" smtClean="0"/>
              <a:t> </a:t>
            </a:r>
            <a:r>
              <a:rPr lang="tr-TR" sz="4400" dirty="0" err="1" smtClean="0"/>
              <a:t>obtained</a:t>
            </a:r>
            <a:r>
              <a:rPr lang="tr-TR" sz="4400" dirty="0" smtClean="0"/>
              <a:t>)</a:t>
            </a:r>
            <a:endParaRPr lang="en-US" sz="4400" dirty="0"/>
          </a:p>
          <a:p>
            <a:pPr marL="685800" lvl="1">
              <a:buBlip>
                <a:blip r:embed="rId3"/>
              </a:buBlip>
            </a:pPr>
            <a:r>
              <a:rPr lang="en-US" sz="4400" dirty="0" smtClean="0"/>
              <a:t>Salmonella </a:t>
            </a:r>
            <a:r>
              <a:rPr lang="en-US" sz="4400" dirty="0" err="1"/>
              <a:t>typhimurium</a:t>
            </a:r>
            <a:endParaRPr lang="en-US" sz="4400" dirty="0"/>
          </a:p>
          <a:p>
            <a:pPr marL="285750" indent="-285750">
              <a:buBlip>
                <a:blip r:embed="rId3"/>
              </a:buBlip>
            </a:pPr>
            <a:r>
              <a:rPr lang="tr-TR" sz="4400" b="1" dirty="0" err="1" smtClean="0"/>
              <a:t>Industrial</a:t>
            </a:r>
            <a:r>
              <a:rPr lang="tr-TR" sz="4400" b="1" dirty="0" smtClean="0"/>
              <a:t> </a:t>
            </a:r>
            <a:r>
              <a:rPr lang="tr-TR" sz="4400" b="1" dirty="0" err="1"/>
              <a:t>applications</a:t>
            </a:r>
            <a:r>
              <a:rPr lang="tr-TR" sz="4400" b="1" dirty="0"/>
              <a:t> of </a:t>
            </a:r>
            <a:r>
              <a:rPr lang="tr-TR" sz="4400" b="1" dirty="0" smtClean="0"/>
              <a:t>LAB</a:t>
            </a:r>
            <a:r>
              <a:rPr lang="tr-TR" sz="4400" dirty="0" smtClean="0"/>
              <a:t>               </a:t>
            </a:r>
            <a:r>
              <a:rPr lang="tr-TR" sz="4400" b="1" dirty="0" smtClean="0">
                <a:solidFill>
                  <a:srgbClr val="00B050"/>
                </a:solidFill>
              </a:rPr>
              <a:t>H</a:t>
            </a:r>
            <a:r>
              <a:rPr lang="en-US" sz="4400" b="1" dirty="0" err="1" smtClean="0">
                <a:solidFill>
                  <a:srgbClr val="00B050"/>
                </a:solidFill>
              </a:rPr>
              <a:t>ow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succesful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endParaRPr lang="tr-TR" sz="4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tr-TR" sz="2400" dirty="0"/>
          </a:p>
          <a:p>
            <a:pPr>
              <a:lnSpc>
                <a:spcPct val="80000"/>
              </a:lnSpc>
              <a:buNone/>
              <a:defRPr/>
            </a:pPr>
            <a:endParaRPr lang="tr-TR" sz="2400" b="1" dirty="0"/>
          </a:p>
        </p:txBody>
      </p:sp>
      <p:sp>
        <p:nvSpPr>
          <p:cNvPr id="8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9750" y="1557338"/>
            <a:ext cx="8208963" cy="4176712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endParaRPr lang="tr-TR" sz="180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tr-TR" altLang="tr-TR" sz="1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468313" y="1484313"/>
            <a:ext cx="8351837" cy="43211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tr-TR" altLang="tr-TR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395288" y="1412875"/>
            <a:ext cx="8497887" cy="4464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tr-TR" altLang="tr-TR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ağ Ayraç 8"/>
          <p:cNvSpPr/>
          <p:nvPr/>
        </p:nvSpPr>
        <p:spPr>
          <a:xfrm>
            <a:off x="6444208" y="2132856"/>
            <a:ext cx="288032" cy="1296144"/>
          </a:xfrm>
          <a:prstGeom prst="rightBrace">
            <a:avLst>
              <a:gd name="adj1" fmla="val 38568"/>
              <a:gd name="adj2" fmla="val 50000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5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"/>
    </mc:Choice>
    <mc:Fallback xmlns="">
      <p:transition spd="slow" advTm="242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21043" cy="836613"/>
          </a:xfrm>
        </p:spPr>
        <p:txBody>
          <a:bodyPr>
            <a:normAutofit fontScale="90000"/>
          </a:bodyPr>
          <a:lstStyle/>
          <a:p>
            <a:r>
              <a:rPr lang="tr-TR" altLang="zh-CN" sz="2400" dirty="0" err="1">
                <a:cs typeface="Times New Roman" panose="02020603050405020304" pitchFamily="18" charset="0"/>
              </a:rPr>
              <a:t>Figure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3.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b="1" dirty="0" err="1" smtClean="0">
                <a:cs typeface="Times New Roman" panose="02020603050405020304" pitchFamily="18" charset="0"/>
              </a:rPr>
              <a:t>neutralized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supernatant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b="1" dirty="0" err="1">
                <a:cs typeface="Times New Roman" panose="02020603050405020304" pitchFamily="18" charset="0"/>
              </a:rPr>
              <a:t>containing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catalase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of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brevis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antimicrobials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Listeria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monocytogenes</a:t>
            </a: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689455"/>
              </p:ext>
            </p:extLst>
          </p:nvPr>
        </p:nvGraphicFramePr>
        <p:xfrm>
          <a:off x="614362" y="1162050"/>
          <a:ext cx="791527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Grafik" r:id="rId3" imgW="7915275" imgH="4533900" progId="Excel.Chart.8">
                  <p:embed/>
                </p:oleObj>
              </mc:Choice>
              <mc:Fallback>
                <p:oleObj name="Grafik" r:id="rId3" imgW="7915275" imgH="45339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" y="1162050"/>
                        <a:ext cx="7915275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Line 6"/>
          <p:cNvSpPr>
            <a:spLocks noChangeShapeType="1"/>
          </p:cNvSpPr>
          <p:nvPr/>
        </p:nvSpPr>
        <p:spPr bwMode="auto">
          <a:xfrm flipH="1">
            <a:off x="1692275" y="4076700"/>
            <a:ext cx="597535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3347864" y="3861048"/>
            <a:ext cx="343545" cy="1093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496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052513"/>
            <a:ext cx="5545138" cy="4114800"/>
          </a:xfrm>
        </p:spPr>
        <p:txBody>
          <a:bodyPr>
            <a:normAutofit/>
          </a:bodyPr>
          <a:lstStyle/>
          <a:p>
            <a:r>
              <a:rPr lang="tr-TR" altLang="tr-TR" sz="2400" dirty="0" err="1" smtClean="0">
                <a:cs typeface="Times New Roman" panose="02020603050405020304" pitchFamily="18" charset="0"/>
              </a:rPr>
              <a:t>Confirmation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by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inoculating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supernatant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with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pathogen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on PALCAM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agar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showed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complete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inhibiton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by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organic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dirty="0" err="1" smtClean="0">
                <a:cs typeface="Times New Roman" panose="02020603050405020304" pitchFamily="18" charset="0"/>
              </a:rPr>
              <a:t>acids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 but not </a:t>
            </a:r>
            <a:r>
              <a:rPr lang="tr-TR" altLang="zh-CN" sz="2400" dirty="0" err="1">
                <a:cs typeface="Times New Roman" panose="02020603050405020304" pitchFamily="18" charset="0"/>
              </a:rPr>
              <a:t>neutralized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and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neutralized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with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catalase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. </a:t>
            </a:r>
          </a:p>
          <a:p>
            <a:endParaRPr lang="tr-TR" altLang="zh-CN" sz="2400" dirty="0" smtClean="0">
              <a:cs typeface="Times New Roman" panose="02020603050405020304" pitchFamily="18" charset="0"/>
            </a:endParaRPr>
          </a:p>
          <a:p>
            <a:r>
              <a:rPr lang="tr-TR" altLang="zh-CN" sz="2400" dirty="0" err="1" smtClean="0">
                <a:cs typeface="Times New Roman" panose="02020603050405020304" pitchFamily="18" charset="0"/>
              </a:rPr>
              <a:t>Thus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the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inhibitory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effect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of        </a:t>
            </a:r>
          </a:p>
          <a:p>
            <a:pPr marL="0" indent="0">
              <a:buNone/>
            </a:pP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  L. 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brevis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associated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with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the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altLang="zh-CN" sz="2400" dirty="0" err="1" smtClean="0">
                <a:cs typeface="Times New Roman" panose="02020603050405020304" pitchFamily="18" charset="0"/>
              </a:rPr>
              <a:t>organic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acid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.</a:t>
            </a:r>
            <a:endParaRPr lang="tr-TR" altLang="tr-TR" sz="2400" dirty="0" smtClean="0"/>
          </a:p>
        </p:txBody>
      </p:sp>
      <p:pic>
        <p:nvPicPr>
          <p:cNvPr id="70659" name="Picture 5" descr="P10606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0229" y="1196751"/>
            <a:ext cx="2876470" cy="2158793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5" y="3717031"/>
            <a:ext cx="2774458" cy="26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484313"/>
            <a:ext cx="7772400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altLang="tr-TR" sz="2400" dirty="0" err="1">
                <a:cs typeface="Arial" panose="020B0604020202020204" pitchFamily="34" charset="0"/>
              </a:rPr>
              <a:t>The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cs typeface="Arial" panose="020B0604020202020204" pitchFamily="34" charset="0"/>
              </a:rPr>
              <a:t>results</a:t>
            </a:r>
            <a:r>
              <a:rPr lang="tr-TR" altLang="tr-TR" sz="2400" dirty="0">
                <a:cs typeface="Arial" panose="020B0604020202020204" pitchFamily="34" charset="0"/>
              </a:rPr>
              <a:t> of </a:t>
            </a:r>
            <a:r>
              <a:rPr lang="tr-TR" altLang="tr-TR" sz="2400" dirty="0" err="1">
                <a:cs typeface="Arial" panose="020B0604020202020204" pitchFamily="34" charset="0"/>
              </a:rPr>
              <a:t>this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cs typeface="Arial" panose="020B0604020202020204" pitchFamily="34" charset="0"/>
              </a:rPr>
              <a:t>study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cs typeface="Arial" panose="020B0604020202020204" pitchFamily="34" charset="0"/>
              </a:rPr>
              <a:t>were</a:t>
            </a:r>
            <a:r>
              <a:rPr lang="tr-TR" altLang="tr-TR" sz="2400" dirty="0">
                <a:cs typeface="Arial" panose="020B0604020202020204" pitchFamily="34" charset="0"/>
              </a:rPr>
              <a:t> in </a:t>
            </a:r>
            <a:r>
              <a:rPr lang="tr-TR" altLang="tr-TR" sz="2400" dirty="0" err="1">
                <a:cs typeface="Arial" panose="020B0604020202020204" pitchFamily="34" charset="0"/>
              </a:rPr>
              <a:t>agreement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cs typeface="Arial" panose="020B0604020202020204" pitchFamily="34" charset="0"/>
              </a:rPr>
              <a:t>with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cs typeface="Arial" panose="020B0604020202020204" pitchFamily="34" charset="0"/>
              </a:rPr>
              <a:t>the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cs typeface="Arial" panose="020B0604020202020204" pitchFamily="34" charset="0"/>
              </a:rPr>
              <a:t>literature</a:t>
            </a:r>
            <a:r>
              <a:rPr lang="tr-TR" altLang="tr-TR" sz="2400" dirty="0" smtClean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sz="2400" dirty="0" err="1" smtClean="0">
                <a:cs typeface="Arial" panose="020B0604020202020204" pitchFamily="34" charset="0"/>
              </a:rPr>
              <a:t>t</a:t>
            </a: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antagonistic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altLang="tr-T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tr-TR" alt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altLang="tr-T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brevis</a:t>
            </a:r>
            <a:r>
              <a:rPr lang="tr-TR" alt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tr-TR" altLang="tr-T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(Aslim B. 2005;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Banerji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2011) 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tr-TR" altLang="tr-T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(Aslim B. 2005;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Banerji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2011)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tr-TR" altLang="tr-T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enterocolitica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(Aslim B. 2005)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Aslim B. (2005) </a:t>
            </a: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Banerji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(2011) ise </a:t>
            </a: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bacteriyocin-like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endParaRPr lang="tr-TR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7338"/>
            <a:ext cx="8784976" cy="981075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zh-CN" sz="2400" dirty="0" err="1">
                <a:cs typeface="Times New Roman" panose="02020603050405020304" pitchFamily="18" charset="0"/>
              </a:rPr>
              <a:t>Figure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4. </a:t>
            </a:r>
            <a:r>
              <a:rPr lang="tr-TR" altLang="zh-CN" sz="24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>
                <a:cs typeface="Times New Roman" panose="02020603050405020304" pitchFamily="18" charset="0"/>
              </a:rPr>
              <a:t>organic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acids</a:t>
            </a:r>
            <a:r>
              <a:rPr lang="tr-TR" altLang="zh-CN" sz="2400" dirty="0">
                <a:cs typeface="Times New Roman" panose="02020603050405020304" pitchFamily="18" charset="0"/>
              </a:rPr>
              <a:t> (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non-neutralized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cs typeface="Times New Roman" panose="02020603050405020304" pitchFamily="18" charset="0"/>
              </a:rPr>
              <a:t>) of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plantarum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against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L.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monocytogenes</a:t>
            </a:r>
            <a:endParaRPr lang="tr-TR" altLang="tr-TR" sz="2400" i="1" dirty="0" smtClean="0">
              <a:cs typeface="Times New Roman" panose="02020603050405020304" pitchFamily="18" charset="0"/>
            </a:endParaRPr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539750" y="1412875"/>
          <a:ext cx="8135938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Grafik" r:id="rId3" imgW="7848600" imgH="4229100" progId="Excel.Chart.8">
                  <p:embed/>
                </p:oleObj>
              </mc:Choice>
              <mc:Fallback>
                <p:oleObj name="Grafik" r:id="rId3" imgW="7848600" imgH="42291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8135938" cy="4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Line 6"/>
          <p:cNvSpPr>
            <a:spLocks noChangeShapeType="1"/>
          </p:cNvSpPr>
          <p:nvPr/>
        </p:nvSpPr>
        <p:spPr bwMode="auto">
          <a:xfrm flipH="1">
            <a:off x="1763713" y="4292600"/>
            <a:ext cx="5761037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6372225" y="4221163"/>
            <a:ext cx="360363" cy="792162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686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>
          <a:xfrm>
            <a:off x="625475" y="277813"/>
            <a:ext cx="8050213" cy="990600"/>
          </a:xfrm>
          <a:noFill/>
        </p:spPr>
        <p:txBody>
          <a:bodyPr anchor="ctr">
            <a:normAutofit/>
          </a:bodyPr>
          <a:lstStyle/>
          <a:p>
            <a:r>
              <a:rPr lang="tr-TR" altLang="zh-CN" sz="2400" dirty="0" err="1">
                <a:latin typeface="+mn-lt"/>
                <a:cs typeface="Times New Roman" panose="02020603050405020304" pitchFamily="18" charset="0"/>
              </a:rPr>
              <a:t>Figure</a:t>
            </a:r>
            <a:r>
              <a:rPr lang="tr-TR" altLang="zh-CN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zh-CN" sz="2400" dirty="0" smtClean="0">
                <a:latin typeface="+mn-lt"/>
                <a:cs typeface="Times New Roman" panose="02020603050405020304" pitchFamily="18" charset="0"/>
              </a:rPr>
              <a:t>5. </a:t>
            </a:r>
            <a:r>
              <a:rPr lang="tr-TR" altLang="zh-CN" sz="2400" dirty="0" err="1">
                <a:latin typeface="+mn-lt"/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latin typeface="+mn-lt"/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latin typeface="+mn-lt"/>
                <a:cs typeface="Times New Roman" panose="02020603050405020304" pitchFamily="18" charset="0"/>
              </a:rPr>
              <a:t> of </a:t>
            </a:r>
            <a:r>
              <a:rPr lang="tr-TR" altLang="zh-CN" sz="2400" dirty="0" err="1">
                <a:latin typeface="+mn-lt"/>
                <a:cs typeface="Times New Roman" panose="02020603050405020304" pitchFamily="18" charset="0"/>
              </a:rPr>
              <a:t>neutralized</a:t>
            </a:r>
            <a:r>
              <a:rPr lang="tr-TR" altLang="zh-CN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latin typeface="+mn-lt"/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latin typeface="+mn-lt"/>
                <a:cs typeface="Times New Roman" panose="02020603050405020304" pitchFamily="18" charset="0"/>
              </a:rPr>
              <a:t> of </a:t>
            </a:r>
            <a:r>
              <a:rPr lang="tr-TR" altLang="zh-CN" sz="2400" i="1" dirty="0" err="1">
                <a:latin typeface="+mn-lt"/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 smtClean="0">
                <a:latin typeface="+mn-lt"/>
                <a:cs typeface="Times New Roman" panose="02020603050405020304" pitchFamily="18" charset="0"/>
              </a:rPr>
              <a:t>plantarum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against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L</a:t>
            </a:r>
            <a:r>
              <a:rPr lang="tr-TR" altLang="zh-CN" sz="2400" i="1" dirty="0">
                <a:cs typeface="Times New Roman" panose="02020603050405020304" pitchFamily="18" charset="0"/>
              </a:rPr>
              <a:t>.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monocytogenes</a:t>
            </a:r>
            <a:endParaRPr lang="tr-TR" altLang="tr-TR" sz="24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3731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732" name="Object 5"/>
          <p:cNvGraphicFramePr>
            <a:graphicFrameLocks noChangeAspect="1"/>
          </p:cNvGraphicFramePr>
          <p:nvPr/>
        </p:nvGraphicFramePr>
        <p:xfrm>
          <a:off x="250825" y="1412875"/>
          <a:ext cx="85725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Grafik" r:id="rId3" imgW="8572500" imgH="4572000" progId="Excel.Chart.8">
                  <p:embed/>
                </p:oleObj>
              </mc:Choice>
              <mc:Fallback>
                <p:oleObj name="Grafik" r:id="rId3" imgW="8572500" imgH="4572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12875"/>
                        <a:ext cx="85725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1476375" y="4437063"/>
            <a:ext cx="6048375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547813" y="4365625"/>
            <a:ext cx="576262" cy="86518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nimBg="1"/>
      <p:bldP spid="696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87338"/>
            <a:ext cx="8424863" cy="1082675"/>
          </a:xfrm>
          <a:noFill/>
        </p:spPr>
        <p:txBody>
          <a:bodyPr anchor="ctr">
            <a:normAutofit fontScale="90000"/>
          </a:bodyPr>
          <a:lstStyle/>
          <a:p>
            <a:r>
              <a:rPr lang="tr-TR" altLang="zh-CN" sz="2400" dirty="0" err="1">
                <a:cs typeface="Times New Roman" panose="02020603050405020304" pitchFamily="18" charset="0"/>
              </a:rPr>
              <a:t>Figure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6. </a:t>
            </a:r>
            <a:r>
              <a:rPr lang="tr-TR" altLang="zh-CN" sz="24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b="1" dirty="0" err="1">
                <a:cs typeface="Times New Roman" panose="02020603050405020304" pitchFamily="18" charset="0"/>
              </a:rPr>
              <a:t>neutralized</a:t>
            </a:r>
            <a:r>
              <a:rPr lang="tr-TR" altLang="zh-CN" sz="2400" b="1" dirty="0">
                <a:cs typeface="Times New Roman" panose="02020603050405020304" pitchFamily="18" charset="0"/>
              </a:rPr>
              <a:t> </a:t>
            </a:r>
            <a:r>
              <a:rPr lang="tr-TR" altLang="zh-CN" sz="2400" b="1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b="1" dirty="0">
                <a:cs typeface="Times New Roman" panose="02020603050405020304" pitchFamily="18" charset="0"/>
              </a:rPr>
              <a:t> </a:t>
            </a:r>
            <a:r>
              <a:rPr lang="tr-TR" altLang="zh-CN" sz="2400" b="1" dirty="0" err="1" smtClean="0">
                <a:cs typeface="Times New Roman" panose="02020603050405020304" pitchFamily="18" charset="0"/>
              </a:rPr>
              <a:t>containing</a:t>
            </a:r>
            <a:r>
              <a:rPr lang="tr-TR" altLang="zh-CN" sz="2400" b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b="1" dirty="0" err="1">
                <a:cs typeface="Times New Roman" panose="02020603050405020304" pitchFamily="18" charset="0"/>
              </a:rPr>
              <a:t>catalase</a:t>
            </a:r>
            <a:r>
              <a:rPr lang="tr-TR" altLang="zh-CN" sz="2400" b="1" dirty="0">
                <a:cs typeface="Times New Roman" panose="02020603050405020304" pitchFamily="18" charset="0"/>
              </a:rPr>
              <a:t> </a:t>
            </a:r>
            <a:r>
              <a:rPr lang="tr-TR" altLang="zh-CN" sz="2400" dirty="0">
                <a:cs typeface="Times New Roman" panose="02020603050405020304" pitchFamily="18" charset="0"/>
              </a:rPr>
              <a:t>of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plantarum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against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L</a:t>
            </a:r>
            <a:r>
              <a:rPr lang="tr-TR" altLang="zh-CN" sz="2400" i="1" dirty="0">
                <a:cs typeface="Times New Roman" panose="02020603050405020304" pitchFamily="18" charset="0"/>
              </a:rPr>
              <a:t>.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monocytogenes</a:t>
            </a:r>
            <a:endParaRPr lang="tr-TR" altLang="tr-TR" sz="2400" dirty="0" smtClean="0">
              <a:cs typeface="Times New Roman" panose="02020603050405020304" pitchFamily="18" charset="0"/>
            </a:endParaRPr>
          </a:p>
        </p:txBody>
      </p:sp>
      <p:sp>
        <p:nvSpPr>
          <p:cNvPr id="74755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756" name="Object 5"/>
          <p:cNvGraphicFramePr>
            <a:graphicFrameLocks noChangeAspect="1"/>
          </p:cNvGraphicFramePr>
          <p:nvPr/>
        </p:nvGraphicFramePr>
        <p:xfrm>
          <a:off x="323850" y="1412875"/>
          <a:ext cx="862965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Grafik" r:id="rId3" imgW="8620125" imgH="4686300" progId="Excel.Chart.8">
                  <p:embed/>
                </p:oleObj>
              </mc:Choice>
              <mc:Fallback>
                <p:oleObj name="Grafik" r:id="rId3" imgW="8620125" imgH="46863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12875"/>
                        <a:ext cx="862965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Line 7"/>
          <p:cNvSpPr>
            <a:spLocks noChangeShapeType="1"/>
          </p:cNvSpPr>
          <p:nvPr/>
        </p:nvSpPr>
        <p:spPr bwMode="auto">
          <a:xfrm flipH="1">
            <a:off x="1547813" y="4508500"/>
            <a:ext cx="6192837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4787900" y="4364038"/>
            <a:ext cx="288925" cy="100965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300788" y="4293096"/>
            <a:ext cx="288925" cy="100965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536281" y="4337291"/>
            <a:ext cx="288925" cy="100965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4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908050"/>
            <a:ext cx="813683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tr-TR" altLang="tr-TR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tr-TR" altLang="tr-TR" sz="2400" dirty="0" err="1" smtClean="0">
                <a:cs typeface="Arial" panose="020B0604020202020204" pitchFamily="34" charset="0"/>
              </a:rPr>
              <a:t>The</a:t>
            </a:r>
            <a:r>
              <a:rPr lang="tr-TR" altLang="tr-TR" sz="2400" dirty="0" smtClean="0"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cs typeface="Arial" panose="020B0604020202020204" pitchFamily="34" charset="0"/>
              </a:rPr>
              <a:t>results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cs typeface="Arial" panose="020B0604020202020204" pitchFamily="34" charset="0"/>
              </a:rPr>
              <a:t>of </a:t>
            </a:r>
            <a:r>
              <a:rPr lang="tr-TR" altLang="tr-TR" sz="2400" dirty="0" err="1" smtClean="0">
                <a:cs typeface="Arial" panose="020B0604020202020204" pitchFamily="34" charset="0"/>
              </a:rPr>
              <a:t>this</a:t>
            </a:r>
            <a:r>
              <a:rPr lang="tr-TR" altLang="tr-TR" sz="2400" dirty="0" smtClean="0"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cs typeface="Arial" panose="020B0604020202020204" pitchFamily="34" charset="0"/>
              </a:rPr>
              <a:t>study</a:t>
            </a:r>
            <a:r>
              <a:rPr lang="tr-TR" altLang="tr-TR" sz="2400" dirty="0" smtClean="0"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cs typeface="Arial" panose="020B0604020202020204" pitchFamily="34" charset="0"/>
              </a:rPr>
              <a:t>were</a:t>
            </a:r>
            <a:r>
              <a:rPr lang="tr-TR" altLang="tr-TR" sz="2400" dirty="0" smtClean="0">
                <a:cs typeface="Arial" panose="020B0604020202020204" pitchFamily="34" charset="0"/>
              </a:rPr>
              <a:t> not </a:t>
            </a:r>
            <a:r>
              <a:rPr lang="tr-TR" altLang="tr-TR" sz="2400" dirty="0" err="1" smtClean="0">
                <a:cs typeface="Arial" panose="020B0604020202020204" pitchFamily="34" charset="0"/>
              </a:rPr>
              <a:t>inagreement</a:t>
            </a:r>
            <a:r>
              <a:rPr lang="tr-TR" altLang="tr-TR" sz="2400" dirty="0" smtClean="0"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cs typeface="Arial" panose="020B0604020202020204" pitchFamily="34" charset="0"/>
              </a:rPr>
              <a:t>with</a:t>
            </a:r>
            <a:r>
              <a:rPr lang="tr-TR" altLang="tr-TR" sz="2400" dirty="0" smtClean="0"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cs typeface="Arial" panose="020B0604020202020204" pitchFamily="34" charset="0"/>
              </a:rPr>
              <a:t>the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cs typeface="Arial" panose="020B0604020202020204" pitchFamily="34" charset="0"/>
              </a:rPr>
              <a:t>literature</a:t>
            </a:r>
            <a:endParaRPr lang="tr-TR" altLang="tr-TR" sz="24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tr-TR" altLang="tr-TR" sz="24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 err="1">
                <a:cs typeface="Arial" panose="020B0604020202020204" pitchFamily="34" charset="0"/>
              </a:rPr>
              <a:t>The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cs typeface="Arial" panose="020B0604020202020204" pitchFamily="34" charset="0"/>
              </a:rPr>
              <a:t>antagonistic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cs typeface="Arial" panose="020B0604020202020204" pitchFamily="34" charset="0"/>
              </a:rPr>
              <a:t>effects</a:t>
            </a:r>
            <a:r>
              <a:rPr lang="tr-TR" altLang="tr-TR" sz="2400" dirty="0">
                <a:cs typeface="Arial" panose="020B0604020202020204" pitchFamily="34" charset="0"/>
              </a:rPr>
              <a:t> of </a:t>
            </a:r>
            <a:r>
              <a:rPr lang="tr-TR" altLang="tr-TR" sz="2400" i="1" dirty="0" err="1">
                <a:cs typeface="Arial" panose="020B0604020202020204" pitchFamily="34" charset="0"/>
              </a:rPr>
              <a:t>Lb</a:t>
            </a:r>
            <a:r>
              <a:rPr lang="tr-TR" altLang="tr-TR" sz="2400" i="1" dirty="0">
                <a:cs typeface="Arial" panose="020B0604020202020204" pitchFamily="34" charset="0"/>
              </a:rPr>
              <a:t>. </a:t>
            </a:r>
            <a:r>
              <a:rPr lang="tr-TR" altLang="tr-TR" sz="2400" i="1" dirty="0" err="1">
                <a:cs typeface="Arial" panose="020B0604020202020204" pitchFamily="34" charset="0"/>
              </a:rPr>
              <a:t>p</a:t>
            </a:r>
            <a:r>
              <a:rPr lang="tr-TR" altLang="tr-TR" sz="2400" i="1" dirty="0" err="1" smtClean="0">
                <a:cs typeface="Arial" panose="020B0604020202020204" pitchFamily="34" charset="0"/>
              </a:rPr>
              <a:t>lantarum</a:t>
            </a:r>
            <a:r>
              <a:rPr lang="tr-TR" altLang="tr-TR" sz="2400" i="1" dirty="0" smtClean="0">
                <a:cs typeface="Arial" panose="020B0604020202020204" pitchFamily="34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Gonzalez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et al., (2007)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organic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acids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only</a:t>
            </a:r>
            <a:endParaRPr lang="tr-TR" altLang="zh-CN" sz="2400" dirty="0" smtClean="0">
              <a:cs typeface="Times New Roman" panose="02020603050405020304" pitchFamily="18" charset="0"/>
            </a:endParaRPr>
          </a:p>
          <a:p>
            <a:r>
              <a:rPr lang="tr-TR" altLang="zh-CN" sz="2400" dirty="0" err="1" smtClean="0">
                <a:cs typeface="Times New Roman" panose="02020603050405020304" pitchFamily="18" charset="0"/>
              </a:rPr>
              <a:t>Neutralized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and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neutralized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containing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catalase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3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supernatants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were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effective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400" i="1" dirty="0" err="1" smtClean="0">
                <a:cs typeface="Arial" panose="020B0604020202020204" pitchFamily="34" charset="0"/>
              </a:rPr>
              <a:t>against</a:t>
            </a:r>
            <a:r>
              <a:rPr lang="tr-TR" altLang="tr-TR" sz="2400" i="1" dirty="0" smtClean="0">
                <a:cs typeface="Arial" panose="020B0604020202020204" pitchFamily="34" charset="0"/>
              </a:rPr>
              <a:t> L. </a:t>
            </a:r>
            <a:r>
              <a:rPr lang="tr-TR" altLang="tr-TR" sz="2400" i="1" dirty="0" err="1" smtClean="0">
                <a:cs typeface="Arial" panose="020B0604020202020204" pitchFamily="34" charset="0"/>
              </a:rPr>
              <a:t>monocytogenes</a:t>
            </a:r>
            <a:r>
              <a:rPr lang="tr-TR" altLang="tr-TR" sz="2400" i="1" dirty="0" smtClean="0">
                <a:cs typeface="Arial" panose="020B0604020202020204" pitchFamily="34" charset="0"/>
              </a:rPr>
              <a:t>  </a:t>
            </a:r>
            <a:endParaRPr lang="tr-TR" altLang="tr-TR" sz="2400" i="1" dirty="0">
              <a:cs typeface="Arial" panose="020B0604020202020204" pitchFamily="34" charset="0"/>
            </a:endParaRPr>
          </a:p>
          <a:p>
            <a:endParaRPr lang="tr-TR" altLang="zh-CN" sz="2400" dirty="0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tr-TR" altLang="tr-TR" sz="2600" dirty="0" smtClean="0"/>
          </a:p>
          <a:p>
            <a:pPr eaLnBrk="1" hangingPunct="1"/>
            <a:endParaRPr lang="tr-TR" altLang="tr-TR" sz="2600" dirty="0" smtClean="0"/>
          </a:p>
        </p:txBody>
      </p:sp>
    </p:spTree>
    <p:extLst>
      <p:ext uri="{BB962C8B-B14F-4D97-AF65-F5344CB8AC3E}">
        <p14:creationId xmlns:p14="http://schemas.microsoft.com/office/powerpoint/2010/main" val="24241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altLang="tr-TR" sz="2400" i="1" dirty="0" err="1" smtClean="0">
                <a:latin typeface="+mn-lt"/>
              </a:rPr>
              <a:t>Staphylococcus</a:t>
            </a:r>
            <a:r>
              <a:rPr lang="tr-TR" altLang="tr-TR" sz="2400" i="1" dirty="0" smtClean="0">
                <a:latin typeface="+mn-lt"/>
              </a:rPr>
              <a:t> </a:t>
            </a:r>
            <a:r>
              <a:rPr lang="tr-TR" altLang="tr-TR" sz="2400" i="1" dirty="0" err="1" smtClean="0">
                <a:latin typeface="+mn-lt"/>
              </a:rPr>
              <a:t>aureus</a:t>
            </a:r>
            <a:r>
              <a:rPr lang="tr-TR" altLang="tr-TR" sz="2400" i="1" dirty="0" smtClean="0">
                <a:latin typeface="+mn-lt"/>
              </a:rPr>
              <a:t> </a:t>
            </a:r>
            <a:br>
              <a:rPr lang="tr-TR" altLang="tr-TR" sz="2400" i="1" dirty="0" smtClean="0">
                <a:latin typeface="+mn-lt"/>
              </a:rPr>
            </a:br>
            <a:r>
              <a:rPr lang="tr-TR" altLang="tr-TR" sz="2400" i="1" dirty="0" err="1" smtClean="0">
                <a:latin typeface="+mn-lt"/>
              </a:rPr>
              <a:t>Salmonella</a:t>
            </a:r>
            <a:r>
              <a:rPr lang="tr-TR" altLang="tr-TR" sz="2400" i="1" dirty="0" smtClean="0">
                <a:latin typeface="+mn-lt"/>
              </a:rPr>
              <a:t> </a:t>
            </a:r>
            <a:r>
              <a:rPr lang="tr-TR" altLang="tr-TR" sz="2400" i="1" dirty="0" err="1" smtClean="0">
                <a:latin typeface="+mn-lt"/>
              </a:rPr>
              <a:t>typhimurium</a:t>
            </a:r>
            <a:r>
              <a:rPr lang="tr-TR" altLang="tr-TR" sz="2400" dirty="0" smtClean="0">
                <a:latin typeface="+mn-lt"/>
              </a:rPr>
              <a:t> </a:t>
            </a:r>
            <a:endParaRPr lang="tr-TR" altLang="tr-TR" sz="2400" i="1" dirty="0" smtClean="0">
              <a:latin typeface="+mn-lt"/>
            </a:endParaRPr>
          </a:p>
        </p:txBody>
      </p:sp>
      <p:sp>
        <p:nvSpPr>
          <p:cNvPr id="90115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r>
              <a:rPr lang="tr-TR" altLang="tr-TR" sz="2400" dirty="0" err="1" smtClean="0"/>
              <a:t>Well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diffusion</a:t>
            </a:r>
            <a:endParaRPr lang="tr-TR" altLang="tr-TR" sz="2400" dirty="0" smtClean="0"/>
          </a:p>
          <a:p>
            <a:pPr lvl="1"/>
            <a:r>
              <a:rPr lang="tr-TR" altLang="tr-TR" sz="2400" dirty="0" smtClean="0"/>
              <a:t>0, 6, 24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48hrs</a:t>
            </a:r>
          </a:p>
          <a:p>
            <a:pPr lvl="1"/>
            <a:r>
              <a:rPr lang="tr-TR" altLang="tr-TR" sz="2400" dirty="0" smtClean="0"/>
              <a:t>640nm</a:t>
            </a:r>
          </a:p>
          <a:p>
            <a:r>
              <a:rPr lang="tr-TR" altLang="tr-TR" sz="2400" dirty="0" err="1" smtClean="0"/>
              <a:t>confirmed</a:t>
            </a:r>
            <a:endParaRPr lang="tr-TR" altLang="tr-TR" sz="2400" dirty="0" smtClean="0"/>
          </a:p>
          <a:p>
            <a:pPr lvl="1"/>
            <a:r>
              <a:rPr lang="tr-TR" altLang="tr-TR" sz="2400" dirty="0" err="1" smtClean="0"/>
              <a:t>After</a:t>
            </a:r>
            <a:r>
              <a:rPr lang="tr-TR" altLang="tr-TR" sz="2400" dirty="0" smtClean="0"/>
              <a:t> 24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48hrs</a:t>
            </a:r>
          </a:p>
          <a:p>
            <a:pPr lvl="1"/>
            <a:r>
              <a:rPr lang="tr-TR" altLang="tr-TR" sz="2400" i="1" dirty="0" err="1" smtClean="0"/>
              <a:t>Staphylococcus</a:t>
            </a:r>
            <a:r>
              <a:rPr lang="tr-TR" altLang="tr-TR" sz="2400" i="1" dirty="0" smtClean="0"/>
              <a:t> </a:t>
            </a:r>
            <a:r>
              <a:rPr lang="tr-TR" altLang="tr-TR" sz="2400" i="1" dirty="0" err="1" smtClean="0"/>
              <a:t>aureus</a:t>
            </a:r>
            <a:r>
              <a:rPr lang="tr-TR" altLang="tr-TR" sz="2400" i="1" dirty="0" smtClean="0"/>
              <a:t> - </a:t>
            </a:r>
            <a:r>
              <a:rPr lang="tr-TR" altLang="tr-TR" sz="2400" dirty="0" smtClean="0"/>
              <a:t>BP </a:t>
            </a:r>
            <a:r>
              <a:rPr lang="tr-TR" altLang="tr-TR" sz="2400" dirty="0" err="1" smtClean="0"/>
              <a:t>agar</a:t>
            </a:r>
            <a:endParaRPr lang="tr-TR" altLang="tr-TR" sz="2400" dirty="0" smtClean="0"/>
          </a:p>
          <a:p>
            <a:pPr lvl="1"/>
            <a:r>
              <a:rPr lang="tr-TR" altLang="tr-TR" sz="2400" i="1" dirty="0" err="1" smtClean="0"/>
              <a:t>Salmonella</a:t>
            </a:r>
            <a:r>
              <a:rPr lang="tr-TR" altLang="tr-TR" sz="2400" i="1" dirty="0" smtClean="0"/>
              <a:t> </a:t>
            </a:r>
            <a:r>
              <a:rPr lang="tr-TR" altLang="tr-TR" sz="2400" i="1" dirty="0" err="1" smtClean="0"/>
              <a:t>typhimurium</a:t>
            </a:r>
            <a:r>
              <a:rPr lang="tr-TR" altLang="tr-TR" sz="2400" dirty="0" smtClean="0"/>
              <a:t> – XLD </a:t>
            </a:r>
            <a:r>
              <a:rPr lang="tr-TR" altLang="tr-TR" sz="2400" dirty="0" err="1" smtClean="0"/>
              <a:t>agar</a:t>
            </a:r>
            <a:endParaRPr lang="tr-TR" altLang="tr-TR" sz="2400" i="1" dirty="0" smtClean="0"/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1690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2400" dirty="0" err="1" smtClean="0">
                <a:cs typeface="Times New Roman" panose="02020603050405020304" pitchFamily="18" charset="0"/>
              </a:rPr>
              <a:t>Figure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7. </a:t>
            </a:r>
            <a:r>
              <a:rPr lang="tr-TR" altLang="zh-CN" sz="24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>
                <a:cs typeface="Times New Roman" panose="02020603050405020304" pitchFamily="18" charset="0"/>
              </a:rPr>
              <a:t>organic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acids</a:t>
            </a:r>
            <a:r>
              <a:rPr lang="tr-TR" altLang="zh-CN" sz="2400" dirty="0">
                <a:cs typeface="Times New Roman" panose="02020603050405020304" pitchFamily="18" charset="0"/>
              </a:rPr>
              <a:t> (</a:t>
            </a:r>
            <a:r>
              <a:rPr lang="tr-TR" altLang="zh-CN" sz="2400" dirty="0" err="1">
                <a:cs typeface="Times New Roman" panose="02020603050405020304" pitchFamily="18" charset="0"/>
              </a:rPr>
              <a:t>non-neutralized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cs typeface="Times New Roman" panose="02020603050405020304" pitchFamily="18" charset="0"/>
              </a:rPr>
              <a:t>) of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brevis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sz="2400" i="1" dirty="0" err="1"/>
              <a:t>Staphylococcus</a:t>
            </a:r>
            <a:r>
              <a:rPr lang="tr-TR" sz="2400" i="1" dirty="0"/>
              <a:t> </a:t>
            </a:r>
            <a:r>
              <a:rPr lang="tr-TR" sz="2400" i="1" dirty="0" err="1"/>
              <a:t>aureus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endParaRPr lang="tr-TR" sz="2400" dirty="0"/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4913"/>
              </p:ext>
            </p:extLst>
          </p:nvPr>
        </p:nvGraphicFramePr>
        <p:xfrm>
          <a:off x="334763" y="1268760"/>
          <a:ext cx="8712646" cy="448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323850" y="5754043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23.1: </a:t>
            </a:r>
            <a:r>
              <a:rPr lang="tr-TR" altLang="tr-TR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Enterococcus</a:t>
            </a:r>
            <a:r>
              <a:rPr lang="tr-TR" altLang="tr-T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faecium</a:t>
            </a:r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zh-CN" sz="2400" dirty="0" err="1" smtClean="0">
                <a:cs typeface="Times New Roman" panose="02020603050405020304" pitchFamily="18" charset="0"/>
              </a:rPr>
              <a:t>Figure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8. </a:t>
            </a:r>
            <a:r>
              <a:rPr lang="tr-TR" altLang="zh-CN" sz="24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>
                <a:cs typeface="Times New Roman" panose="02020603050405020304" pitchFamily="18" charset="0"/>
              </a:rPr>
              <a:t>neutralized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brevis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sz="2400" i="1" dirty="0" err="1"/>
              <a:t>Staphylococcus</a:t>
            </a:r>
            <a:r>
              <a:rPr lang="tr-TR" sz="2400" i="1" dirty="0"/>
              <a:t> </a:t>
            </a:r>
            <a:r>
              <a:rPr lang="tr-TR" sz="2400" i="1" dirty="0" err="1"/>
              <a:t>aureus</a:t>
            </a:r>
            <a:r>
              <a:rPr lang="tr-TR" altLang="zh-CN" sz="2000" dirty="0">
                <a:cs typeface="Times New Roman" panose="02020603050405020304" pitchFamily="18" charset="0"/>
              </a:rPr>
              <a:t> </a:t>
            </a:r>
            <a:br>
              <a:rPr lang="tr-TR" altLang="zh-CN" sz="2000" dirty="0">
                <a:cs typeface="Times New Roman" panose="02020603050405020304" pitchFamily="18" charset="0"/>
              </a:rPr>
            </a:br>
            <a:endParaRPr lang="tr-TR" sz="2000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824384"/>
              </p:ext>
            </p:extLst>
          </p:nvPr>
        </p:nvGraphicFramePr>
        <p:xfrm>
          <a:off x="107504" y="1124744"/>
          <a:ext cx="9001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179388" y="5605176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tr-TR" altLang="tr-TR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1200" dirty="0">
                <a:solidFill>
                  <a:srgbClr val="000000"/>
                </a:solidFill>
              </a:rPr>
              <a:t>*23.1</a:t>
            </a: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altLang="tr-TR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Enterococcus</a:t>
            </a:r>
            <a:r>
              <a:rPr lang="tr-TR" altLang="tr-T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faecium</a:t>
            </a:r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/>
              <a:t>LACTIC ACID BACTERIA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term lactic acid bacteria (LAB) has no strict taxonomic </a:t>
            </a:r>
            <a:r>
              <a:rPr lang="en-US" sz="2400" dirty="0" smtClean="0"/>
              <a:t>significance,</a:t>
            </a:r>
            <a:r>
              <a:rPr lang="tr-TR" sz="2400" dirty="0" smtClean="0"/>
              <a:t> </a:t>
            </a:r>
            <a:r>
              <a:rPr lang="en-US" sz="2400" dirty="0" smtClean="0"/>
              <a:t>although </a:t>
            </a:r>
            <a:r>
              <a:rPr lang="en-US" sz="2400" dirty="0"/>
              <a:t>the LAB have been shown by serological techniques and </a:t>
            </a:r>
            <a:r>
              <a:rPr lang="en-US" sz="2400" dirty="0" smtClean="0"/>
              <a:t>16S</a:t>
            </a:r>
            <a:r>
              <a:rPr lang="tr-TR" sz="2400" dirty="0" smtClean="0"/>
              <a:t> </a:t>
            </a:r>
            <a:r>
              <a:rPr lang="en-US" sz="2400" dirty="0" smtClean="0"/>
              <a:t>ribosomal </a:t>
            </a:r>
            <a:r>
              <a:rPr lang="en-US" sz="2400" dirty="0"/>
              <a:t>RNA cataloguing to be </a:t>
            </a:r>
            <a:r>
              <a:rPr lang="en-US" sz="2400" dirty="0" err="1"/>
              <a:t>phylogenetically</a:t>
            </a:r>
            <a:r>
              <a:rPr lang="en-US" sz="2400" dirty="0"/>
              <a:t> related. 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They </a:t>
            </a:r>
            <a:r>
              <a:rPr lang="en-US" sz="2400" dirty="0"/>
              <a:t>share </a:t>
            </a:r>
            <a:r>
              <a:rPr lang="en-US" sz="2400" dirty="0" smtClean="0"/>
              <a:t>a</a:t>
            </a:r>
            <a:r>
              <a:rPr lang="tr-TR" sz="2400" dirty="0" smtClean="0"/>
              <a:t> </a:t>
            </a:r>
            <a:r>
              <a:rPr lang="en-US" sz="2400" dirty="0" smtClean="0"/>
              <a:t>number </a:t>
            </a:r>
            <a:r>
              <a:rPr lang="en-US" sz="2400" dirty="0"/>
              <a:t>of common features: </a:t>
            </a:r>
            <a:endParaRPr lang="tr-TR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are </a:t>
            </a:r>
            <a:r>
              <a:rPr lang="en-US" sz="2400" dirty="0" smtClean="0"/>
              <a:t>Gram-positive</a:t>
            </a:r>
            <a:endParaRPr lang="tr-TR" sz="2400" dirty="0" smtClean="0"/>
          </a:p>
          <a:p>
            <a:r>
              <a:rPr lang="en-US" sz="2400" dirty="0" smtClean="0"/>
              <a:t>non-</a:t>
            </a:r>
            <a:r>
              <a:rPr lang="en-US" sz="2400" dirty="0" err="1" smtClean="0"/>
              <a:t>sporeforming</a:t>
            </a:r>
            <a:r>
              <a:rPr lang="tr-TR" sz="2400" dirty="0"/>
              <a:t> </a:t>
            </a:r>
            <a:r>
              <a:rPr lang="en-US" sz="2400" dirty="0" smtClean="0"/>
              <a:t>rods </a:t>
            </a:r>
            <a:r>
              <a:rPr lang="en-US" sz="2400" dirty="0"/>
              <a:t>or </a:t>
            </a:r>
            <a:r>
              <a:rPr lang="en-US" sz="2400" dirty="0" smtClean="0"/>
              <a:t>cocci</a:t>
            </a:r>
            <a:endParaRPr lang="tr-TR" sz="2400" dirty="0" smtClean="0"/>
          </a:p>
          <a:p>
            <a:r>
              <a:rPr lang="tr-TR" sz="2400" dirty="0" err="1" smtClean="0"/>
              <a:t>non-motile</a:t>
            </a:r>
            <a:endParaRPr lang="tr-TR" sz="2400" dirty="0"/>
          </a:p>
          <a:p>
            <a:r>
              <a:rPr lang="tr-TR" sz="2400" dirty="0" err="1"/>
              <a:t>resistant</a:t>
            </a:r>
            <a:r>
              <a:rPr lang="tr-TR" sz="2400" dirty="0"/>
              <a:t> to </a:t>
            </a:r>
            <a:r>
              <a:rPr lang="tr-TR" sz="2400" dirty="0" err="1"/>
              <a:t>acid</a:t>
            </a:r>
            <a:r>
              <a:rPr lang="tr-TR" sz="2400" dirty="0"/>
              <a:t> and </a:t>
            </a:r>
          </a:p>
          <a:p>
            <a:r>
              <a:rPr lang="tr-TR" sz="2400" dirty="0" err="1"/>
              <a:t>high</a:t>
            </a:r>
            <a:r>
              <a:rPr lang="tr-TR" sz="2400" dirty="0"/>
              <a:t> </a:t>
            </a:r>
            <a:r>
              <a:rPr lang="tr-TR" sz="2400" dirty="0" err="1"/>
              <a:t>fermentative</a:t>
            </a:r>
            <a:r>
              <a:rPr lang="tr-TR" sz="2400" dirty="0"/>
              <a:t> </a:t>
            </a:r>
            <a:r>
              <a:rPr lang="tr-TR" sz="2400" dirty="0" err="1" smtClean="0"/>
              <a:t>ability</a:t>
            </a:r>
            <a:r>
              <a:rPr lang="tr-TR" sz="2400" dirty="0"/>
              <a:t>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most </a:t>
            </a:r>
            <a:r>
              <a:rPr lang="en-US" sz="2400" dirty="0"/>
              <a:t>are </a:t>
            </a:r>
            <a:r>
              <a:rPr lang="en-US" sz="2400" dirty="0" err="1"/>
              <a:t>aerotolerant</a:t>
            </a:r>
            <a:r>
              <a:rPr lang="en-US" sz="2400" dirty="0"/>
              <a:t> anaerobes which lack </a:t>
            </a:r>
            <a:r>
              <a:rPr lang="en-US" sz="2400" dirty="0" smtClean="0"/>
              <a:t>cytochromes</a:t>
            </a:r>
            <a:r>
              <a:rPr lang="tr-TR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err="1"/>
              <a:t>porphyrins</a:t>
            </a:r>
            <a:r>
              <a:rPr lang="en-US" sz="2400" dirty="0"/>
              <a:t> and are therefore </a:t>
            </a:r>
            <a:r>
              <a:rPr lang="en-US" sz="2400" b="1" dirty="0"/>
              <a:t>catalase- and oxidase-negative</a:t>
            </a:r>
            <a:r>
              <a:rPr lang="en-US" sz="2400" dirty="0"/>
              <a:t>. </a:t>
            </a: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Some</a:t>
            </a:r>
            <a:r>
              <a:rPr lang="tr-TR" sz="2400" dirty="0" smtClean="0"/>
              <a:t> </a:t>
            </a:r>
            <a:r>
              <a:rPr lang="en-US" sz="2400" dirty="0" smtClean="0"/>
              <a:t>do </a:t>
            </a:r>
            <a:r>
              <a:rPr lang="en-US" sz="2400" b="1" dirty="0"/>
              <a:t>take up oxygen</a:t>
            </a:r>
            <a:r>
              <a:rPr lang="en-US" sz="2400" dirty="0"/>
              <a:t> through the mediation of </a:t>
            </a:r>
            <a:r>
              <a:rPr lang="en-US" sz="2400" b="1" dirty="0" err="1"/>
              <a:t>flavoprotein</a:t>
            </a:r>
            <a:r>
              <a:rPr lang="en-US" sz="2400" b="1" dirty="0"/>
              <a:t> oxidases</a:t>
            </a:r>
            <a:r>
              <a:rPr lang="en-US" sz="2400" dirty="0"/>
              <a:t>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b="1" dirty="0" smtClean="0"/>
              <a:t>this </a:t>
            </a:r>
            <a:r>
              <a:rPr lang="en-US" sz="2400" b="1" dirty="0"/>
              <a:t>is used to produce hydrogen peroxide</a:t>
            </a:r>
            <a:r>
              <a:rPr lang="en-US" sz="2400" dirty="0"/>
              <a:t> and/or </a:t>
            </a:r>
            <a:r>
              <a:rPr lang="tr-TR" sz="2400" dirty="0" smtClean="0"/>
              <a:t>   </a:t>
            </a:r>
            <a:r>
              <a:rPr lang="en-US" sz="2400" b="1" dirty="0" smtClean="0"/>
              <a:t>to</a:t>
            </a:r>
            <a:r>
              <a:rPr lang="en-US" sz="2400" dirty="0" smtClean="0"/>
              <a:t> </a:t>
            </a:r>
            <a:r>
              <a:rPr lang="en-US" sz="2400" b="1" dirty="0"/>
              <a:t>re-oxidize </a:t>
            </a:r>
            <a:r>
              <a:rPr lang="en-US" sz="2400" b="1" dirty="0" smtClean="0"/>
              <a:t>NADH</a:t>
            </a:r>
            <a:r>
              <a:rPr lang="tr-TR" sz="2400" b="1" dirty="0" smtClean="0"/>
              <a:t> </a:t>
            </a:r>
            <a:r>
              <a:rPr lang="en-US" sz="2400" dirty="0" smtClean="0"/>
              <a:t>produced </a:t>
            </a:r>
            <a:r>
              <a:rPr lang="en-US" sz="2400" b="1" dirty="0"/>
              <a:t>during the dehydrogenation of sugars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2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"/>
    </mc:Choice>
    <mc:Fallback xmlns="">
      <p:transition spd="slow" advTm="219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2700" dirty="0" err="1">
                <a:cs typeface="Times New Roman" panose="02020603050405020304" pitchFamily="18" charset="0"/>
              </a:rPr>
              <a:t>Figure</a:t>
            </a:r>
            <a:r>
              <a:rPr lang="tr-TR" altLang="zh-CN" sz="2700" dirty="0">
                <a:cs typeface="Times New Roman" panose="02020603050405020304" pitchFamily="18" charset="0"/>
              </a:rPr>
              <a:t> </a:t>
            </a:r>
            <a:r>
              <a:rPr lang="tr-TR" altLang="zh-CN" sz="2700" dirty="0" smtClean="0">
                <a:cs typeface="Times New Roman" panose="02020603050405020304" pitchFamily="18" charset="0"/>
              </a:rPr>
              <a:t>9. </a:t>
            </a:r>
            <a:r>
              <a:rPr lang="tr-TR" altLang="zh-CN" sz="27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700" dirty="0">
                <a:cs typeface="Times New Roman" panose="02020603050405020304" pitchFamily="18" charset="0"/>
              </a:rPr>
              <a:t> </a:t>
            </a:r>
            <a:r>
              <a:rPr lang="tr-TR" altLang="zh-CN" sz="27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700" dirty="0">
                <a:cs typeface="Times New Roman" panose="02020603050405020304" pitchFamily="18" charset="0"/>
              </a:rPr>
              <a:t> of </a:t>
            </a:r>
            <a:r>
              <a:rPr lang="tr-TR" altLang="zh-CN" sz="2700" dirty="0" err="1">
                <a:cs typeface="Times New Roman" panose="02020603050405020304" pitchFamily="18" charset="0"/>
              </a:rPr>
              <a:t>neutralized</a:t>
            </a:r>
            <a:r>
              <a:rPr lang="tr-TR" altLang="zh-CN" sz="2700" dirty="0">
                <a:cs typeface="Times New Roman" panose="02020603050405020304" pitchFamily="18" charset="0"/>
              </a:rPr>
              <a:t> </a:t>
            </a:r>
            <a:r>
              <a:rPr lang="tr-TR" altLang="zh-CN" sz="27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700" dirty="0">
                <a:cs typeface="Times New Roman" panose="02020603050405020304" pitchFamily="18" charset="0"/>
              </a:rPr>
              <a:t> </a:t>
            </a:r>
            <a:r>
              <a:rPr lang="tr-TR" altLang="zh-CN" sz="2800" b="1" dirty="0" err="1">
                <a:cs typeface="Times New Roman" panose="02020603050405020304" pitchFamily="18" charset="0"/>
              </a:rPr>
              <a:t>containing</a:t>
            </a:r>
            <a:r>
              <a:rPr lang="tr-TR" altLang="zh-CN" sz="27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700" dirty="0" err="1">
                <a:cs typeface="Times New Roman" panose="02020603050405020304" pitchFamily="18" charset="0"/>
              </a:rPr>
              <a:t>catalase</a:t>
            </a:r>
            <a:r>
              <a:rPr lang="tr-TR" altLang="zh-CN" sz="2700" dirty="0">
                <a:cs typeface="Times New Roman" panose="02020603050405020304" pitchFamily="18" charset="0"/>
              </a:rPr>
              <a:t> of </a:t>
            </a:r>
            <a:r>
              <a:rPr lang="tr-TR" altLang="zh-CN" sz="27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700" i="1" dirty="0">
                <a:cs typeface="Times New Roman" panose="02020603050405020304" pitchFamily="18" charset="0"/>
              </a:rPr>
              <a:t> </a:t>
            </a:r>
            <a:r>
              <a:rPr lang="tr-TR" altLang="zh-CN" sz="2700" i="1" dirty="0" err="1">
                <a:cs typeface="Times New Roman" panose="02020603050405020304" pitchFamily="18" charset="0"/>
              </a:rPr>
              <a:t>brevis</a:t>
            </a:r>
            <a:r>
              <a:rPr lang="tr-TR" altLang="zh-CN" sz="2700" i="1" dirty="0">
                <a:cs typeface="Times New Roman" panose="02020603050405020304" pitchFamily="18" charset="0"/>
              </a:rPr>
              <a:t> </a:t>
            </a:r>
            <a:r>
              <a:rPr lang="tr-TR" altLang="zh-CN" sz="2700" dirty="0" err="1">
                <a:cs typeface="Times New Roman" panose="02020603050405020304" pitchFamily="18" charset="0"/>
              </a:rPr>
              <a:t>antimicrobials</a:t>
            </a:r>
            <a:r>
              <a:rPr lang="tr-TR" altLang="zh-CN" sz="2700" dirty="0">
                <a:cs typeface="Times New Roman" panose="02020603050405020304" pitchFamily="18" charset="0"/>
              </a:rPr>
              <a:t> </a:t>
            </a:r>
            <a:r>
              <a:rPr lang="tr-TR" altLang="zh-CN" sz="27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700" dirty="0">
                <a:cs typeface="Times New Roman" panose="02020603050405020304" pitchFamily="18" charset="0"/>
              </a:rPr>
              <a:t> </a:t>
            </a:r>
            <a:r>
              <a:rPr lang="tr-TR" sz="2700" dirty="0" smtClean="0"/>
              <a:t> </a:t>
            </a:r>
            <a:r>
              <a:rPr lang="tr-TR" sz="2700" i="1" dirty="0" smtClean="0"/>
              <a:t>S. </a:t>
            </a:r>
            <a:r>
              <a:rPr lang="tr-TR" sz="2700" i="1" dirty="0" err="1" smtClean="0"/>
              <a:t>aureus</a:t>
            </a:r>
            <a:endParaRPr lang="tr-TR" sz="2700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827347"/>
              </p:ext>
            </p:extLst>
          </p:nvPr>
        </p:nvGraphicFramePr>
        <p:xfrm>
          <a:off x="250825" y="1340768"/>
          <a:ext cx="8497639" cy="43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500" name="Rectangle 2"/>
          <p:cNvSpPr>
            <a:spLocks noChangeArrowheads="1"/>
          </p:cNvSpPr>
          <p:nvPr/>
        </p:nvSpPr>
        <p:spPr bwMode="auto">
          <a:xfrm>
            <a:off x="250825" y="5666085"/>
            <a:ext cx="8066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*23.1:</a:t>
            </a:r>
            <a:r>
              <a:rPr lang="tr-TR" altLang="tr-T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Enterococcus </a:t>
            </a:r>
            <a:r>
              <a:rPr lang="tr-TR" altLang="tr-TR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faecium</a:t>
            </a:r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1200" dirty="0" smtClean="0">
                <a:solidFill>
                  <a:srgbClr val="000000"/>
                </a:solidFill>
              </a:rPr>
              <a:t> </a:t>
            </a:r>
            <a:r>
              <a:rPr lang="tr-TR" altLang="tr-TR" sz="1200" b="1" dirty="0">
                <a:solidFill>
                  <a:srgbClr val="000000"/>
                </a:solidFill>
              </a:rPr>
              <a:t/>
            </a:r>
            <a:br>
              <a:rPr lang="tr-TR" altLang="tr-TR" sz="1200" b="1" dirty="0">
                <a:solidFill>
                  <a:srgbClr val="000000"/>
                </a:solidFill>
              </a:rPr>
            </a:br>
            <a:endParaRPr lang="tr-TR" alt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altLang="zh-CN" sz="28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800" i="1" dirty="0">
                <a:cs typeface="Times New Roman" panose="02020603050405020304" pitchFamily="18" charset="0"/>
              </a:rPr>
              <a:t> </a:t>
            </a:r>
            <a:r>
              <a:rPr lang="tr-TR" altLang="zh-CN" sz="2800" i="1" dirty="0" err="1">
                <a:cs typeface="Times New Roman" panose="02020603050405020304" pitchFamily="18" charset="0"/>
              </a:rPr>
              <a:t>brevis</a:t>
            </a:r>
            <a:r>
              <a:rPr lang="tr-TR" altLang="zh-CN" sz="2800" i="1" dirty="0">
                <a:cs typeface="Times New Roman" panose="02020603050405020304" pitchFamily="18" charset="0"/>
              </a:rPr>
              <a:t> </a:t>
            </a:r>
            <a:r>
              <a:rPr lang="tr-TR" altLang="zh-CN" sz="28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800" dirty="0">
                <a:cs typeface="Times New Roman" panose="02020603050405020304" pitchFamily="18" charset="0"/>
              </a:rPr>
              <a:t> </a:t>
            </a:r>
            <a:r>
              <a:rPr lang="tr-TR" sz="2800" i="1" dirty="0" err="1" smtClean="0"/>
              <a:t>Staphylococcus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aureus</a:t>
            </a:r>
            <a:endParaRPr lang="tr-TR" sz="2800" dirty="0"/>
          </a:p>
        </p:txBody>
      </p:sp>
      <p:sp>
        <p:nvSpPr>
          <p:cNvPr id="100355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i="1" dirty="0" smtClean="0"/>
              <a:t>	</a:t>
            </a:r>
            <a:r>
              <a:rPr lang="tr-TR" altLang="tr-TR" sz="2400" dirty="0" err="1" smtClean="0"/>
              <a:t>Organic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acids</a:t>
            </a:r>
            <a:endParaRPr lang="tr-TR" altLang="tr-TR" sz="2400" dirty="0" smtClean="0"/>
          </a:p>
          <a:p>
            <a:pPr lvl="1"/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absorbans</a:t>
            </a:r>
            <a:r>
              <a:rPr lang="tr-TR" altLang="tr-TR" sz="2400" dirty="0" smtClean="0"/>
              <a:t> of </a:t>
            </a:r>
            <a:r>
              <a:rPr lang="tr-TR" altLang="tr-TR" sz="2400" dirty="0" err="1" smtClean="0"/>
              <a:t>supernatants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were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below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control</a:t>
            </a:r>
            <a:endParaRPr lang="tr-TR" altLang="tr-TR" sz="2400" dirty="0"/>
          </a:p>
          <a:p>
            <a:pPr marL="457200" lvl="1" indent="0">
              <a:buNone/>
            </a:pPr>
            <a:r>
              <a:rPr lang="tr-TR" altLang="tr-TR" sz="2400" dirty="0" err="1" smtClean="0"/>
              <a:t>Thus</a:t>
            </a:r>
            <a:r>
              <a:rPr lang="tr-TR" altLang="tr-TR" sz="2400" dirty="0" smtClean="0"/>
              <a:t>  </a:t>
            </a:r>
          </a:p>
          <a:p>
            <a:pPr lvl="1"/>
            <a:r>
              <a:rPr lang="tr-TR" altLang="tr-TR" sz="2400" dirty="0" err="1"/>
              <a:t>O</a:t>
            </a:r>
            <a:r>
              <a:rPr lang="tr-TR" altLang="tr-TR" sz="2400" dirty="0" err="1" smtClean="0"/>
              <a:t>rganic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acids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were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effective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against</a:t>
            </a:r>
            <a:r>
              <a:rPr lang="tr-TR" altLang="tr-TR" sz="2400" dirty="0" smtClean="0"/>
              <a:t> </a:t>
            </a:r>
            <a:r>
              <a:rPr lang="tr-TR" altLang="tr-TR" sz="2400" i="1" dirty="0" smtClean="0"/>
              <a:t>S. </a:t>
            </a:r>
            <a:r>
              <a:rPr lang="tr-TR" altLang="tr-TR" sz="2400" i="1" dirty="0" err="1" smtClean="0"/>
              <a:t>aureus</a:t>
            </a:r>
            <a:r>
              <a:rPr lang="tr-TR" altLang="tr-TR" sz="2400" i="1" dirty="0" smtClean="0"/>
              <a:t>.</a:t>
            </a:r>
          </a:p>
          <a:p>
            <a:pPr lvl="1"/>
            <a:r>
              <a:rPr lang="tr-TR" altLang="tr-TR" sz="2400" dirty="0" smtClean="0"/>
              <a:t>H</a:t>
            </a:r>
            <a:r>
              <a:rPr lang="tr-TR" altLang="tr-TR" sz="2400" baseline="-25000" dirty="0" smtClean="0"/>
              <a:t>2</a:t>
            </a:r>
            <a:r>
              <a:rPr lang="tr-TR" altLang="tr-TR" sz="2400" dirty="0" smtClean="0"/>
              <a:t>O</a:t>
            </a:r>
            <a:r>
              <a:rPr lang="tr-TR" altLang="tr-TR" sz="2400" baseline="-25000" dirty="0" smtClean="0"/>
              <a:t>2</a:t>
            </a:r>
            <a:r>
              <a:rPr lang="tr-TR" altLang="tr-TR" sz="2400" dirty="0"/>
              <a:t> </a:t>
            </a:r>
            <a:r>
              <a:rPr lang="tr-TR" altLang="tr-TR" sz="2400" dirty="0" err="1"/>
              <a:t>were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effective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against</a:t>
            </a:r>
            <a:r>
              <a:rPr lang="tr-TR" altLang="tr-TR" sz="2400" dirty="0"/>
              <a:t> </a:t>
            </a:r>
            <a:r>
              <a:rPr lang="tr-TR" altLang="tr-TR" sz="2400" i="1" dirty="0"/>
              <a:t>S. </a:t>
            </a:r>
            <a:r>
              <a:rPr lang="tr-TR" altLang="tr-TR" sz="2400" i="1" dirty="0" err="1"/>
              <a:t>aureus</a:t>
            </a:r>
            <a:r>
              <a:rPr lang="tr-TR" altLang="tr-TR" sz="2400" i="1" dirty="0" smtClean="0"/>
              <a:t>.</a:t>
            </a:r>
          </a:p>
          <a:p>
            <a:pPr lvl="1"/>
            <a:r>
              <a:rPr lang="tr-TR" altLang="tr-TR" sz="2400" dirty="0" err="1" smtClean="0"/>
              <a:t>Bactericin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bacteriosin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like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metabolites</a:t>
            </a:r>
            <a:endParaRPr lang="tr-TR" altLang="tr-TR" sz="2400" dirty="0" smtClean="0"/>
          </a:p>
          <a:p>
            <a:pPr lvl="1"/>
            <a:r>
              <a:rPr lang="tr-TR" altLang="tr-TR" sz="2400" dirty="0" err="1"/>
              <a:t>were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effective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against</a:t>
            </a:r>
            <a:r>
              <a:rPr lang="tr-TR" altLang="tr-TR" sz="2400" dirty="0"/>
              <a:t> </a:t>
            </a:r>
            <a:r>
              <a:rPr lang="tr-TR" altLang="tr-TR" sz="2400" i="1" dirty="0"/>
              <a:t>S. </a:t>
            </a:r>
            <a:r>
              <a:rPr lang="tr-TR" altLang="tr-TR" sz="2400" i="1" dirty="0" err="1"/>
              <a:t>aureus</a:t>
            </a:r>
            <a:endParaRPr lang="tr-TR" alt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8592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2400" dirty="0" err="1" smtClean="0">
                <a:cs typeface="Times New Roman" panose="02020603050405020304" pitchFamily="18" charset="0"/>
              </a:rPr>
              <a:t>Figure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10. </a:t>
            </a:r>
            <a:r>
              <a:rPr lang="tr-TR" altLang="zh-CN" sz="24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>
                <a:cs typeface="Times New Roman" panose="02020603050405020304" pitchFamily="18" charset="0"/>
              </a:rPr>
              <a:t>organic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acids</a:t>
            </a:r>
            <a:r>
              <a:rPr lang="tr-TR" altLang="zh-CN" sz="2400" dirty="0">
                <a:cs typeface="Times New Roman" panose="02020603050405020304" pitchFamily="18" charset="0"/>
              </a:rPr>
              <a:t> (</a:t>
            </a:r>
            <a:r>
              <a:rPr lang="tr-TR" altLang="zh-CN" sz="2400" dirty="0" err="1">
                <a:cs typeface="Times New Roman" panose="02020603050405020304" pitchFamily="18" charset="0"/>
              </a:rPr>
              <a:t>non-neutralized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cs typeface="Times New Roman" panose="02020603050405020304" pitchFamily="18" charset="0"/>
              </a:rPr>
              <a:t>) of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 smtClean="0">
                <a:cs typeface="Times New Roman" panose="02020603050405020304" pitchFamily="18" charset="0"/>
              </a:rPr>
              <a:t>plantarum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sz="2400" i="1" dirty="0" smtClean="0"/>
              <a:t>S. </a:t>
            </a:r>
            <a:r>
              <a:rPr lang="tr-TR" sz="2400" i="1" dirty="0" err="1"/>
              <a:t>aureus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endParaRPr lang="tr-TR" sz="24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713178"/>
              </p:ext>
            </p:extLst>
          </p:nvPr>
        </p:nvGraphicFramePr>
        <p:xfrm>
          <a:off x="-108520" y="1628801"/>
          <a:ext cx="9252520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65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2400" dirty="0" err="1" smtClean="0">
                <a:cs typeface="Times New Roman" panose="02020603050405020304" pitchFamily="18" charset="0"/>
              </a:rPr>
              <a:t>Figure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11. </a:t>
            </a:r>
            <a:r>
              <a:rPr lang="tr-TR" altLang="zh-CN" sz="24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>
                <a:cs typeface="Times New Roman" panose="02020603050405020304" pitchFamily="18" charset="0"/>
              </a:rPr>
              <a:t>neutralized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plantarum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sz="2400" i="1" dirty="0" smtClean="0"/>
              <a:t>S. </a:t>
            </a:r>
            <a:r>
              <a:rPr lang="tr-TR" sz="2400" i="1" dirty="0" err="1"/>
              <a:t>aureus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000" dirty="0">
                <a:cs typeface="Times New Roman" panose="02020603050405020304" pitchFamily="18" charset="0"/>
              </a:rPr>
              <a:t/>
            </a:r>
            <a:br>
              <a:rPr lang="tr-TR" altLang="zh-CN" sz="2000" dirty="0">
                <a:cs typeface="Times New Roman" panose="02020603050405020304" pitchFamily="18" charset="0"/>
              </a:rPr>
            </a:br>
            <a:endParaRPr lang="tr-TR" sz="20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375597"/>
              </p:ext>
            </p:extLst>
          </p:nvPr>
        </p:nvGraphicFramePr>
        <p:xfrm>
          <a:off x="0" y="1600201"/>
          <a:ext cx="9144000" cy="398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89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540552" cy="114300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2400" dirty="0" err="1" smtClean="0">
                <a:cs typeface="Times New Roman" panose="02020603050405020304" pitchFamily="18" charset="0"/>
              </a:rPr>
              <a:t>Figure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12. </a:t>
            </a:r>
            <a:r>
              <a:rPr lang="tr-TR" altLang="zh-CN" sz="24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>
                <a:cs typeface="Times New Roman" panose="02020603050405020304" pitchFamily="18" charset="0"/>
              </a:rPr>
              <a:t>neutralized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b="1" dirty="0" err="1">
                <a:cs typeface="Times New Roman" panose="02020603050405020304" pitchFamily="18" charset="0"/>
              </a:rPr>
              <a:t>containing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catalase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plantarum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antimicrobials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sz="2400" i="1" dirty="0" smtClean="0"/>
              <a:t>S. </a:t>
            </a:r>
            <a:r>
              <a:rPr lang="tr-TR" sz="2400" i="1" dirty="0" err="1" smtClean="0"/>
              <a:t>aureus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endParaRPr lang="tr-TR" sz="24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53709"/>
              </p:ext>
            </p:extLst>
          </p:nvPr>
        </p:nvGraphicFramePr>
        <p:xfrm>
          <a:off x="-108520" y="1600201"/>
          <a:ext cx="9252520" cy="391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62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altLang="zh-CN" sz="28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800" i="1" dirty="0">
                <a:cs typeface="Times New Roman" panose="02020603050405020304" pitchFamily="18" charset="0"/>
              </a:rPr>
              <a:t> </a:t>
            </a:r>
            <a:r>
              <a:rPr lang="tr-TR" altLang="zh-CN" sz="2800" i="1" dirty="0" err="1" smtClean="0">
                <a:cs typeface="Times New Roman" panose="02020603050405020304" pitchFamily="18" charset="0"/>
              </a:rPr>
              <a:t>plantarum</a:t>
            </a:r>
            <a:r>
              <a:rPr lang="tr-TR" altLang="zh-CN" sz="28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8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800" dirty="0">
                <a:cs typeface="Times New Roman" panose="02020603050405020304" pitchFamily="18" charset="0"/>
              </a:rPr>
              <a:t> </a:t>
            </a:r>
            <a:r>
              <a:rPr lang="tr-TR" sz="2800" i="1" dirty="0" err="1" smtClean="0"/>
              <a:t>Staphylococcus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aureus</a:t>
            </a:r>
            <a:endParaRPr lang="tr-TR" sz="2800" dirty="0"/>
          </a:p>
        </p:txBody>
      </p:sp>
      <p:sp>
        <p:nvSpPr>
          <p:cNvPr id="100355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i="1" dirty="0" smtClean="0"/>
              <a:t>	</a:t>
            </a:r>
            <a:r>
              <a:rPr lang="tr-TR" altLang="tr-TR" sz="2400" dirty="0" err="1" smtClean="0"/>
              <a:t>Organic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acids</a:t>
            </a:r>
            <a:endParaRPr lang="tr-TR" altLang="tr-TR" sz="2400" dirty="0" smtClean="0"/>
          </a:p>
          <a:p>
            <a:pPr lvl="1"/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absorbans</a:t>
            </a:r>
            <a:r>
              <a:rPr lang="tr-TR" altLang="tr-TR" sz="2400" dirty="0" smtClean="0"/>
              <a:t> of </a:t>
            </a:r>
            <a:r>
              <a:rPr lang="tr-TR" altLang="tr-TR" sz="2400" dirty="0" err="1" smtClean="0"/>
              <a:t>supernatants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were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below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control</a:t>
            </a:r>
            <a:endParaRPr lang="tr-TR" altLang="tr-TR" sz="2400" dirty="0"/>
          </a:p>
          <a:p>
            <a:pPr marL="457200" lvl="1" indent="0">
              <a:buNone/>
            </a:pPr>
            <a:r>
              <a:rPr lang="tr-TR" altLang="tr-TR" sz="2400" dirty="0" err="1" smtClean="0"/>
              <a:t>Thus</a:t>
            </a:r>
            <a:r>
              <a:rPr lang="tr-TR" altLang="tr-TR" sz="2400" dirty="0" smtClean="0"/>
              <a:t>  </a:t>
            </a:r>
          </a:p>
          <a:p>
            <a:pPr lvl="1"/>
            <a:r>
              <a:rPr lang="tr-TR" altLang="tr-TR" sz="2400" dirty="0" err="1"/>
              <a:t>O</a:t>
            </a:r>
            <a:r>
              <a:rPr lang="tr-TR" altLang="tr-TR" sz="2400" dirty="0" err="1" smtClean="0"/>
              <a:t>rganic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acids</a:t>
            </a:r>
            <a:r>
              <a:rPr lang="tr-TR" altLang="tr-TR" sz="2400" dirty="0" smtClean="0"/>
              <a:t> </a:t>
            </a:r>
          </a:p>
          <a:p>
            <a:pPr lvl="1"/>
            <a:r>
              <a:rPr lang="tr-TR" altLang="tr-TR" sz="2400" dirty="0" smtClean="0"/>
              <a:t>H</a:t>
            </a:r>
            <a:r>
              <a:rPr lang="tr-TR" altLang="tr-TR" sz="2400" baseline="-25000" dirty="0" smtClean="0"/>
              <a:t>2</a:t>
            </a:r>
            <a:r>
              <a:rPr lang="tr-TR" altLang="tr-TR" sz="2400" dirty="0" smtClean="0"/>
              <a:t>O</a:t>
            </a:r>
            <a:r>
              <a:rPr lang="tr-TR" altLang="tr-TR" sz="2400" baseline="-25000" dirty="0" smtClean="0"/>
              <a:t>2</a:t>
            </a:r>
            <a:r>
              <a:rPr lang="tr-TR" altLang="tr-TR" sz="2400" dirty="0" smtClean="0"/>
              <a:t> </a:t>
            </a:r>
          </a:p>
          <a:p>
            <a:pPr lvl="1"/>
            <a:r>
              <a:rPr lang="tr-TR" altLang="tr-TR" sz="2400" dirty="0" err="1" smtClean="0"/>
              <a:t>Bactericins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bacteriosin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like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metabolites</a:t>
            </a:r>
            <a:endParaRPr lang="tr-TR" altLang="tr-TR" sz="2400" dirty="0" smtClean="0"/>
          </a:p>
          <a:p>
            <a:pPr marL="457200" lvl="1" indent="0">
              <a:buNone/>
            </a:pPr>
            <a:r>
              <a:rPr lang="tr-TR" altLang="tr-TR" sz="2400" dirty="0" err="1"/>
              <a:t>were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all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effective</a:t>
            </a:r>
            <a:r>
              <a:rPr lang="tr-TR" altLang="tr-TR" sz="2400" dirty="0" smtClean="0"/>
              <a:t> </a:t>
            </a:r>
            <a:r>
              <a:rPr lang="tr-TR" altLang="tr-TR" sz="2400" dirty="0" err="1"/>
              <a:t>against</a:t>
            </a:r>
            <a:r>
              <a:rPr lang="tr-TR" altLang="tr-TR" sz="2400" dirty="0"/>
              <a:t> </a:t>
            </a:r>
            <a:r>
              <a:rPr lang="tr-TR" altLang="tr-TR" sz="2400" i="1" dirty="0"/>
              <a:t>S. </a:t>
            </a:r>
            <a:r>
              <a:rPr lang="tr-TR" altLang="tr-TR" sz="2400" i="1" dirty="0" err="1" smtClean="0"/>
              <a:t>aureus</a:t>
            </a:r>
            <a:r>
              <a:rPr lang="tr-TR" altLang="tr-TR" sz="2400" i="1" dirty="0" smtClean="0"/>
              <a:t>.</a:t>
            </a:r>
            <a:endParaRPr lang="tr-TR" alt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009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433048" cy="114300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2400" dirty="0" err="1" smtClean="0">
                <a:cs typeface="Times New Roman" panose="02020603050405020304" pitchFamily="18" charset="0"/>
              </a:rPr>
              <a:t>Figure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13. </a:t>
            </a:r>
            <a:r>
              <a:rPr lang="tr-TR" altLang="zh-CN" sz="24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>
                <a:cs typeface="Times New Roman" panose="02020603050405020304" pitchFamily="18" charset="0"/>
              </a:rPr>
              <a:t>organic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acids</a:t>
            </a:r>
            <a:r>
              <a:rPr lang="tr-TR" altLang="zh-CN" sz="2400" dirty="0">
                <a:cs typeface="Times New Roman" panose="02020603050405020304" pitchFamily="18" charset="0"/>
              </a:rPr>
              <a:t> (</a:t>
            </a:r>
            <a:r>
              <a:rPr lang="tr-TR" altLang="zh-CN" sz="2400" dirty="0" err="1">
                <a:cs typeface="Times New Roman" panose="02020603050405020304" pitchFamily="18" charset="0"/>
              </a:rPr>
              <a:t>non-neutralized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cs typeface="Times New Roman" panose="02020603050405020304" pitchFamily="18" charset="0"/>
              </a:rPr>
              <a:t>) of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brevis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sz="2400" i="1" dirty="0" err="1"/>
              <a:t>Salmonella</a:t>
            </a:r>
            <a:r>
              <a:rPr lang="tr-TR" sz="2400" i="1" dirty="0"/>
              <a:t> </a:t>
            </a:r>
            <a:r>
              <a:rPr lang="tr-TR" sz="2400" i="1" dirty="0" err="1"/>
              <a:t>typhimurium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endParaRPr lang="tr-TR" sz="24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935117"/>
              </p:ext>
            </p:extLst>
          </p:nvPr>
        </p:nvGraphicFramePr>
        <p:xfrm>
          <a:off x="0" y="1600200"/>
          <a:ext cx="9144000" cy="38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9028" name="Rectangle 1"/>
          <p:cNvSpPr>
            <a:spLocks noChangeArrowheads="1"/>
          </p:cNvSpPr>
          <p:nvPr/>
        </p:nvSpPr>
        <p:spPr bwMode="auto">
          <a:xfrm>
            <a:off x="250825" y="5587355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23.1: </a:t>
            </a:r>
            <a:r>
              <a:rPr lang="tr-TR" altLang="tr-TR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Enterococcus</a:t>
            </a:r>
            <a:r>
              <a:rPr lang="tr-TR" altLang="tr-T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faecium</a:t>
            </a:r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2400" dirty="0" err="1" smtClean="0">
                <a:cs typeface="Times New Roman" panose="02020603050405020304" pitchFamily="18" charset="0"/>
              </a:rPr>
              <a:t>Figure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14. </a:t>
            </a:r>
            <a:r>
              <a:rPr lang="tr-TR" altLang="zh-CN" sz="24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>
                <a:cs typeface="Times New Roman" panose="02020603050405020304" pitchFamily="18" charset="0"/>
              </a:rPr>
              <a:t>neutralized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brevis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against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sz="2400" i="1" dirty="0" err="1" smtClean="0"/>
              <a:t>Salmonella</a:t>
            </a:r>
            <a:r>
              <a:rPr lang="tr-TR" sz="2400" i="1" dirty="0" smtClean="0"/>
              <a:t> </a:t>
            </a:r>
            <a:r>
              <a:rPr lang="tr-TR" sz="2400" i="1" dirty="0" err="1"/>
              <a:t>typhimurium</a:t>
            </a:r>
            <a:endParaRPr lang="tr-TR" sz="24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473817"/>
              </p:ext>
            </p:extLst>
          </p:nvPr>
        </p:nvGraphicFramePr>
        <p:xfrm>
          <a:off x="0" y="1600201"/>
          <a:ext cx="9144000" cy="4226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24" name="Rectangle 1"/>
          <p:cNvSpPr>
            <a:spLocks noChangeArrowheads="1"/>
          </p:cNvSpPr>
          <p:nvPr/>
        </p:nvSpPr>
        <p:spPr bwMode="auto">
          <a:xfrm>
            <a:off x="179388" y="5826274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23.1: </a:t>
            </a:r>
            <a:r>
              <a:rPr lang="tr-TR" altLang="tr-TR" sz="2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Enterococcus</a:t>
            </a:r>
            <a:r>
              <a:rPr lang="tr-TR" altLang="tr-TR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faecium</a:t>
            </a:r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2000" dirty="0" err="1" smtClean="0">
                <a:cs typeface="Times New Roman" panose="02020603050405020304" pitchFamily="18" charset="0"/>
              </a:rPr>
              <a:t>Figure</a:t>
            </a:r>
            <a:r>
              <a:rPr lang="tr-TR" altLang="zh-CN" sz="2000" dirty="0" smtClean="0">
                <a:cs typeface="Times New Roman" panose="02020603050405020304" pitchFamily="18" charset="0"/>
              </a:rPr>
              <a:t> 15. </a:t>
            </a:r>
            <a:r>
              <a:rPr lang="tr-TR" altLang="zh-CN" sz="20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000" dirty="0">
                <a:cs typeface="Times New Roman" panose="02020603050405020304" pitchFamily="18" charset="0"/>
              </a:rPr>
              <a:t> </a:t>
            </a:r>
            <a:r>
              <a:rPr lang="tr-TR" altLang="zh-CN" sz="20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000" dirty="0">
                <a:cs typeface="Times New Roman" panose="02020603050405020304" pitchFamily="18" charset="0"/>
              </a:rPr>
              <a:t> of </a:t>
            </a:r>
            <a:r>
              <a:rPr lang="tr-TR" altLang="zh-CN" sz="2000" dirty="0" err="1">
                <a:cs typeface="Times New Roman" panose="02020603050405020304" pitchFamily="18" charset="0"/>
              </a:rPr>
              <a:t>neutralized</a:t>
            </a:r>
            <a:r>
              <a:rPr lang="tr-TR" altLang="zh-CN" sz="2000" dirty="0">
                <a:cs typeface="Times New Roman" panose="02020603050405020304" pitchFamily="18" charset="0"/>
              </a:rPr>
              <a:t> </a:t>
            </a:r>
            <a:r>
              <a:rPr lang="tr-TR" altLang="zh-CN" sz="20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000" dirty="0">
                <a:cs typeface="Times New Roman" panose="02020603050405020304" pitchFamily="18" charset="0"/>
              </a:rPr>
              <a:t> </a:t>
            </a:r>
            <a:r>
              <a:rPr lang="tr-TR" altLang="zh-CN" sz="2000" b="1" dirty="0" err="1">
                <a:cs typeface="Times New Roman" panose="02020603050405020304" pitchFamily="18" charset="0"/>
              </a:rPr>
              <a:t>containing</a:t>
            </a:r>
            <a:r>
              <a:rPr lang="tr-TR" altLang="zh-CN" sz="20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000" dirty="0" err="1">
                <a:cs typeface="Times New Roman" panose="02020603050405020304" pitchFamily="18" charset="0"/>
              </a:rPr>
              <a:t>catalase</a:t>
            </a:r>
            <a:r>
              <a:rPr lang="tr-TR" altLang="zh-CN" sz="2000" dirty="0">
                <a:cs typeface="Times New Roman" panose="02020603050405020304" pitchFamily="18" charset="0"/>
              </a:rPr>
              <a:t> of </a:t>
            </a:r>
            <a:r>
              <a:rPr lang="tr-TR" altLang="zh-CN" sz="20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000" i="1" dirty="0">
                <a:cs typeface="Times New Roman" panose="02020603050405020304" pitchFamily="18" charset="0"/>
              </a:rPr>
              <a:t> </a:t>
            </a:r>
            <a:r>
              <a:rPr lang="tr-TR" altLang="zh-CN" sz="2000" i="1" dirty="0" err="1">
                <a:cs typeface="Times New Roman" panose="02020603050405020304" pitchFamily="18" charset="0"/>
              </a:rPr>
              <a:t>brevis</a:t>
            </a:r>
            <a:r>
              <a:rPr lang="tr-TR" altLang="zh-CN" sz="2000" i="1" dirty="0">
                <a:cs typeface="Times New Roman" panose="02020603050405020304" pitchFamily="18" charset="0"/>
              </a:rPr>
              <a:t> </a:t>
            </a:r>
            <a:r>
              <a:rPr lang="tr-TR" altLang="zh-CN" sz="2000" dirty="0" err="1">
                <a:cs typeface="Times New Roman" panose="02020603050405020304" pitchFamily="18" charset="0"/>
              </a:rPr>
              <a:t>antimicrobials</a:t>
            </a:r>
            <a:r>
              <a:rPr lang="tr-TR" altLang="zh-CN" sz="2000" dirty="0">
                <a:cs typeface="Times New Roman" panose="02020603050405020304" pitchFamily="18" charset="0"/>
              </a:rPr>
              <a:t> </a:t>
            </a:r>
            <a:r>
              <a:rPr lang="tr-TR" altLang="zh-CN" sz="2000" dirty="0" err="1" smtClean="0">
                <a:cs typeface="Times New Roman" panose="02020603050405020304" pitchFamily="18" charset="0"/>
              </a:rPr>
              <a:t>against</a:t>
            </a:r>
            <a:r>
              <a:rPr lang="tr-TR" sz="2000" i="1" dirty="0" err="1"/>
              <a:t>Salmonella</a:t>
            </a:r>
            <a:r>
              <a:rPr lang="tr-TR" sz="2000" i="1" dirty="0"/>
              <a:t> </a:t>
            </a:r>
            <a:r>
              <a:rPr lang="tr-TR" sz="2000" i="1" dirty="0" err="1"/>
              <a:t>typhimurium</a:t>
            </a:r>
            <a:endParaRPr lang="tr-TR" sz="20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687054"/>
              </p:ext>
            </p:extLst>
          </p:nvPr>
        </p:nvGraphicFramePr>
        <p:xfrm>
          <a:off x="0" y="1600201"/>
          <a:ext cx="9144000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7220" name="Rectangle 1"/>
          <p:cNvSpPr>
            <a:spLocks noChangeArrowheads="1"/>
          </p:cNvSpPr>
          <p:nvPr/>
        </p:nvSpPr>
        <p:spPr bwMode="auto">
          <a:xfrm>
            <a:off x="107504" y="5731247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tr-TR" sz="1100" dirty="0" smtClean="0">
                <a:solidFill>
                  <a:srgbClr val="000000"/>
                </a:solidFill>
              </a:rPr>
              <a:t>*</a:t>
            </a: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23.1: </a:t>
            </a:r>
            <a:r>
              <a:rPr lang="tr-TR" altLang="tr-TR" sz="2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Enterococus</a:t>
            </a:r>
            <a:r>
              <a:rPr lang="tr-TR" altLang="tr-TR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faecium</a:t>
            </a:r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altLang="zh-CN" sz="28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800" i="1" dirty="0">
                <a:cs typeface="Times New Roman" panose="02020603050405020304" pitchFamily="18" charset="0"/>
              </a:rPr>
              <a:t> </a:t>
            </a:r>
            <a:r>
              <a:rPr lang="tr-TR" altLang="zh-CN" sz="2800" i="1" dirty="0" err="1">
                <a:cs typeface="Times New Roman" panose="02020603050405020304" pitchFamily="18" charset="0"/>
              </a:rPr>
              <a:t>brevis</a:t>
            </a:r>
            <a:r>
              <a:rPr lang="tr-TR" altLang="zh-CN" sz="2800" i="1" dirty="0">
                <a:cs typeface="Times New Roman" panose="02020603050405020304" pitchFamily="18" charset="0"/>
              </a:rPr>
              <a:t> </a:t>
            </a:r>
            <a:r>
              <a:rPr lang="tr-TR" altLang="zh-CN" sz="28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800" dirty="0">
                <a:cs typeface="Times New Roman" panose="02020603050405020304" pitchFamily="18" charset="0"/>
              </a:rPr>
              <a:t> </a:t>
            </a:r>
            <a:r>
              <a:rPr lang="tr-TR" sz="2800" i="1" dirty="0" err="1"/>
              <a:t>Salmonella</a:t>
            </a:r>
            <a:r>
              <a:rPr lang="tr-TR" sz="2800" i="1" dirty="0"/>
              <a:t> </a:t>
            </a:r>
            <a:r>
              <a:rPr lang="tr-TR" sz="2800" i="1" dirty="0" err="1"/>
              <a:t>typhimurium</a:t>
            </a:r>
            <a:endParaRPr lang="tr-TR" sz="2800" dirty="0"/>
          </a:p>
        </p:txBody>
      </p:sp>
      <p:sp>
        <p:nvSpPr>
          <p:cNvPr id="100355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i="1" dirty="0" smtClean="0"/>
              <a:t>	</a:t>
            </a:r>
            <a:r>
              <a:rPr lang="tr-TR" altLang="tr-TR" sz="2400" dirty="0" err="1" smtClean="0"/>
              <a:t>Organic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acids</a:t>
            </a:r>
            <a:endParaRPr lang="tr-TR" altLang="tr-TR" sz="2400" dirty="0" smtClean="0"/>
          </a:p>
          <a:p>
            <a:pPr lvl="1"/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absorbans</a:t>
            </a:r>
            <a:r>
              <a:rPr lang="tr-TR" altLang="tr-TR" sz="2400" dirty="0" smtClean="0"/>
              <a:t> of </a:t>
            </a:r>
            <a:r>
              <a:rPr lang="tr-TR" altLang="tr-TR" sz="2400" dirty="0" err="1" smtClean="0"/>
              <a:t>supernatants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were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below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control</a:t>
            </a:r>
            <a:endParaRPr lang="tr-TR" altLang="tr-TR" sz="2400" dirty="0" smtClean="0"/>
          </a:p>
          <a:p>
            <a:pPr lvl="1"/>
            <a:r>
              <a:rPr lang="tr-TR" altLang="tr-TR" sz="2400" dirty="0" err="1"/>
              <a:t>The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absorbans</a:t>
            </a:r>
            <a:r>
              <a:rPr lang="tr-TR" altLang="tr-TR" sz="2400" dirty="0"/>
              <a:t> of </a:t>
            </a:r>
            <a:r>
              <a:rPr lang="tr-TR" altLang="tr-TR" sz="2400" dirty="0" err="1"/>
              <a:t>supernatants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were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higher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than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control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for</a:t>
            </a:r>
            <a:r>
              <a:rPr lang="tr-TR" altLang="tr-TR" sz="2400" dirty="0" smtClean="0"/>
              <a:t> </a:t>
            </a:r>
            <a:r>
              <a:rPr lang="tr-TR" altLang="tr-TR" sz="2400" dirty="0"/>
              <a:t>H</a:t>
            </a:r>
            <a:r>
              <a:rPr lang="tr-TR" altLang="tr-TR" sz="2400" baseline="-25000" dirty="0"/>
              <a:t>2</a:t>
            </a:r>
            <a:r>
              <a:rPr lang="tr-TR" altLang="tr-TR" sz="2400" dirty="0"/>
              <a:t>O</a:t>
            </a:r>
            <a:r>
              <a:rPr lang="tr-TR" altLang="tr-TR" sz="2400" baseline="-25000" dirty="0"/>
              <a:t>2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bactericin</a:t>
            </a:r>
            <a:r>
              <a:rPr lang="tr-TR" altLang="tr-TR" sz="2400" dirty="0" smtClean="0"/>
              <a:t> </a:t>
            </a:r>
            <a:r>
              <a:rPr lang="tr-TR" altLang="tr-TR" sz="2400" dirty="0" err="1"/>
              <a:t>and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bacteriosin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like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metabolites</a:t>
            </a:r>
            <a:endParaRPr lang="tr-TR" altLang="tr-TR" sz="2400" dirty="0"/>
          </a:p>
          <a:p>
            <a:pPr marL="457200" lvl="1" indent="0">
              <a:buNone/>
            </a:pPr>
            <a:r>
              <a:rPr lang="tr-TR" altLang="tr-TR" sz="2400" dirty="0" err="1" smtClean="0"/>
              <a:t>Thus</a:t>
            </a:r>
            <a:r>
              <a:rPr lang="tr-TR" altLang="tr-TR" sz="2400" dirty="0" smtClean="0"/>
              <a:t>  </a:t>
            </a:r>
          </a:p>
          <a:p>
            <a:pPr lvl="1"/>
            <a:r>
              <a:rPr lang="tr-TR" altLang="tr-TR" sz="2400" dirty="0" err="1"/>
              <a:t>O</a:t>
            </a:r>
            <a:r>
              <a:rPr lang="tr-TR" altLang="tr-TR" sz="2400" dirty="0" err="1" smtClean="0"/>
              <a:t>rganic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acids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were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effective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except</a:t>
            </a:r>
            <a:r>
              <a:rPr lang="tr-TR" altLang="tr-TR" sz="2400" dirty="0" smtClean="0"/>
              <a:t> 6.2</a:t>
            </a:r>
            <a:endParaRPr lang="tr-TR" altLang="tr-TR" sz="2400" i="1" dirty="0" smtClean="0"/>
          </a:p>
          <a:p>
            <a:pPr lvl="1"/>
            <a:r>
              <a:rPr lang="tr-TR" altLang="tr-TR" sz="2400" dirty="0" smtClean="0"/>
              <a:t>H</a:t>
            </a:r>
            <a:r>
              <a:rPr lang="tr-TR" altLang="tr-TR" sz="2400" baseline="-25000" dirty="0" smtClean="0"/>
              <a:t>2</a:t>
            </a:r>
            <a:r>
              <a:rPr lang="tr-TR" altLang="tr-TR" sz="2400" dirty="0" smtClean="0"/>
              <a:t>O</a:t>
            </a:r>
            <a:r>
              <a:rPr lang="tr-TR" altLang="tr-TR" sz="2400" baseline="-25000" dirty="0" smtClean="0"/>
              <a:t>2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were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bactericin</a:t>
            </a:r>
            <a:r>
              <a:rPr lang="tr-TR" altLang="tr-TR" sz="2400" dirty="0" smtClean="0"/>
              <a:t> </a:t>
            </a:r>
            <a:r>
              <a:rPr lang="tr-TR" altLang="tr-TR" sz="2400" dirty="0" err="1"/>
              <a:t>and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bacteriosin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like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metabolites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were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ineffective</a:t>
            </a:r>
            <a:endParaRPr lang="tr-TR" alt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9389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983"/>
            <a:ext cx="9006594" cy="337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971600" y="75699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LAB </a:t>
            </a:r>
            <a:r>
              <a:rPr lang="tr-TR" sz="2400" dirty="0" err="1"/>
              <a:t>compose</a:t>
            </a:r>
            <a:r>
              <a:rPr lang="tr-TR" sz="2400" dirty="0"/>
              <a:t> a </a:t>
            </a:r>
            <a:r>
              <a:rPr lang="tr-TR" sz="2400" dirty="0" err="1"/>
              <a:t>heterogeneous</a:t>
            </a:r>
            <a:r>
              <a:rPr lang="tr-TR" sz="2400" dirty="0"/>
              <a:t> </a:t>
            </a:r>
            <a:r>
              <a:rPr lang="tr-TR" sz="2400" dirty="0" err="1"/>
              <a:t>bacterial</a:t>
            </a:r>
            <a:r>
              <a:rPr lang="tr-TR" sz="2400" dirty="0"/>
              <a:t> </a:t>
            </a:r>
            <a:r>
              <a:rPr lang="tr-TR" sz="2400" dirty="0" err="1" smtClean="0"/>
              <a:t>group</a:t>
            </a:r>
            <a:r>
              <a:rPr lang="tr-TR" sz="2400" dirty="0" smtClean="0"/>
              <a:t>, </a:t>
            </a:r>
            <a:r>
              <a:rPr lang="tr-TR" sz="2400" dirty="0" err="1" smtClean="0"/>
              <a:t>their</a:t>
            </a:r>
            <a:r>
              <a:rPr lang="tr-TR" sz="2400" dirty="0" smtClean="0"/>
              <a:t> </a:t>
            </a:r>
            <a:r>
              <a:rPr lang="tr-TR" sz="2400" dirty="0" err="1" smtClean="0"/>
              <a:t>common</a:t>
            </a:r>
            <a:r>
              <a:rPr lang="tr-TR" sz="2400" dirty="0" smtClean="0"/>
              <a:t> </a:t>
            </a:r>
            <a:r>
              <a:rPr lang="tr-TR" sz="2400" dirty="0" err="1"/>
              <a:t>characteristic</a:t>
            </a:r>
            <a:r>
              <a:rPr lang="tr-TR" sz="2400" dirty="0"/>
              <a:t>  is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ability</a:t>
            </a:r>
            <a:r>
              <a:rPr lang="tr-TR" sz="2400" dirty="0"/>
              <a:t> to ferment </a:t>
            </a:r>
            <a:r>
              <a:rPr lang="tr-TR" sz="2400" dirty="0" err="1" smtClean="0"/>
              <a:t>sugars</a:t>
            </a:r>
            <a:r>
              <a:rPr lang="tr-TR" sz="2400" dirty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7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"/>
    </mc:Choice>
    <mc:Fallback xmlns="">
      <p:transition spd="slow" advTm="29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2000" dirty="0" smtClean="0">
                <a:cs typeface="Times New Roman" panose="02020603050405020304" pitchFamily="18" charset="0"/>
              </a:rPr>
              <a:t/>
            </a:r>
            <a:br>
              <a:rPr lang="tr-TR" altLang="zh-CN" sz="2000" dirty="0" smtClean="0">
                <a:cs typeface="Times New Roman" panose="02020603050405020304" pitchFamily="18" charset="0"/>
              </a:rPr>
            </a:br>
            <a:r>
              <a:rPr lang="tr-TR" altLang="zh-CN" sz="2700" dirty="0" err="1" smtClean="0">
                <a:cs typeface="Times New Roman" panose="02020603050405020304" pitchFamily="18" charset="0"/>
              </a:rPr>
              <a:t>Figure</a:t>
            </a:r>
            <a:r>
              <a:rPr lang="tr-TR" altLang="zh-CN" sz="2700" dirty="0" smtClean="0">
                <a:cs typeface="Times New Roman" panose="02020603050405020304" pitchFamily="18" charset="0"/>
              </a:rPr>
              <a:t> 16. </a:t>
            </a:r>
            <a:r>
              <a:rPr lang="tr-TR" altLang="zh-CN" sz="27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700" dirty="0">
                <a:cs typeface="Times New Roman" panose="02020603050405020304" pitchFamily="18" charset="0"/>
              </a:rPr>
              <a:t> </a:t>
            </a:r>
            <a:r>
              <a:rPr lang="tr-TR" altLang="zh-CN" sz="27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700" dirty="0">
                <a:cs typeface="Times New Roman" panose="02020603050405020304" pitchFamily="18" charset="0"/>
              </a:rPr>
              <a:t> of </a:t>
            </a:r>
            <a:r>
              <a:rPr lang="tr-TR" altLang="zh-CN" sz="2700" dirty="0" err="1">
                <a:cs typeface="Times New Roman" panose="02020603050405020304" pitchFamily="18" charset="0"/>
              </a:rPr>
              <a:t>organic</a:t>
            </a:r>
            <a:r>
              <a:rPr lang="tr-TR" altLang="zh-CN" sz="2700" dirty="0">
                <a:cs typeface="Times New Roman" panose="02020603050405020304" pitchFamily="18" charset="0"/>
              </a:rPr>
              <a:t> </a:t>
            </a:r>
            <a:r>
              <a:rPr lang="tr-TR" altLang="zh-CN" sz="2700" dirty="0" err="1">
                <a:cs typeface="Times New Roman" panose="02020603050405020304" pitchFamily="18" charset="0"/>
              </a:rPr>
              <a:t>acids</a:t>
            </a:r>
            <a:r>
              <a:rPr lang="tr-TR" altLang="zh-CN" sz="2700" dirty="0">
                <a:cs typeface="Times New Roman" panose="02020603050405020304" pitchFamily="18" charset="0"/>
              </a:rPr>
              <a:t> (</a:t>
            </a:r>
            <a:r>
              <a:rPr lang="tr-TR" altLang="zh-CN" sz="2700" dirty="0" err="1">
                <a:cs typeface="Times New Roman" panose="02020603050405020304" pitchFamily="18" charset="0"/>
              </a:rPr>
              <a:t>non-neutralized</a:t>
            </a:r>
            <a:r>
              <a:rPr lang="tr-TR" altLang="zh-CN" sz="2700" dirty="0">
                <a:cs typeface="Times New Roman" panose="02020603050405020304" pitchFamily="18" charset="0"/>
              </a:rPr>
              <a:t> </a:t>
            </a:r>
            <a:r>
              <a:rPr lang="tr-TR" altLang="zh-CN" sz="27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700" dirty="0">
                <a:cs typeface="Times New Roman" panose="02020603050405020304" pitchFamily="18" charset="0"/>
              </a:rPr>
              <a:t>) of </a:t>
            </a:r>
            <a:r>
              <a:rPr lang="tr-TR" altLang="zh-CN" sz="27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700" i="1" dirty="0">
                <a:cs typeface="Times New Roman" panose="02020603050405020304" pitchFamily="18" charset="0"/>
              </a:rPr>
              <a:t> </a:t>
            </a:r>
            <a:r>
              <a:rPr lang="tr-TR" altLang="zh-CN" sz="2700" i="1" dirty="0" err="1" smtClean="0">
                <a:cs typeface="Times New Roman" panose="02020603050405020304" pitchFamily="18" charset="0"/>
              </a:rPr>
              <a:t>plantarum</a:t>
            </a:r>
            <a:r>
              <a:rPr lang="tr-TR" altLang="zh-CN" sz="27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700" dirty="0" err="1">
                <a:cs typeface="Times New Roman" panose="02020603050405020304" pitchFamily="18" charset="0"/>
              </a:rPr>
              <a:t>against</a:t>
            </a:r>
            <a:r>
              <a:rPr lang="tr-TR" altLang="zh-CN" sz="2700" dirty="0">
                <a:cs typeface="Times New Roman" panose="02020603050405020304" pitchFamily="18" charset="0"/>
              </a:rPr>
              <a:t> </a:t>
            </a:r>
            <a:r>
              <a:rPr lang="tr-TR" sz="2700" i="1" dirty="0" err="1"/>
              <a:t>Salmonella</a:t>
            </a:r>
            <a:r>
              <a:rPr lang="tr-TR" sz="2700" i="1" dirty="0"/>
              <a:t> </a:t>
            </a:r>
            <a:r>
              <a:rPr lang="tr-TR" sz="2700" i="1" dirty="0" err="1" smtClean="0"/>
              <a:t>typhimurium</a:t>
            </a:r>
            <a:r>
              <a:rPr lang="tr-TR" altLang="zh-CN" sz="2700" dirty="0" smtClean="0">
                <a:cs typeface="Times New Roman" panose="02020603050405020304" pitchFamily="18" charset="0"/>
              </a:rPr>
              <a:t> </a:t>
            </a:r>
            <a:endParaRPr lang="tr-TR" sz="27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930064"/>
              </p:ext>
            </p:extLst>
          </p:nvPr>
        </p:nvGraphicFramePr>
        <p:xfrm>
          <a:off x="0" y="1600201"/>
          <a:ext cx="9144000" cy="391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83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2400" dirty="0" err="1" smtClean="0">
                <a:cs typeface="Times New Roman" panose="02020603050405020304" pitchFamily="18" charset="0"/>
              </a:rPr>
              <a:t>Figure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17. </a:t>
            </a:r>
            <a:r>
              <a:rPr lang="tr-TR" altLang="zh-CN" sz="24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>
                <a:cs typeface="Times New Roman" panose="02020603050405020304" pitchFamily="18" charset="0"/>
              </a:rPr>
              <a:t>neutralized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plantarum</a:t>
            </a:r>
            <a:r>
              <a:rPr lang="tr-TR" altLang="zh-CN" sz="2400" i="1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against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sz="2400" i="1" dirty="0" err="1" smtClean="0"/>
              <a:t>Salmonella</a:t>
            </a:r>
            <a:r>
              <a:rPr lang="tr-TR" sz="2400" i="1" dirty="0" smtClean="0"/>
              <a:t> </a:t>
            </a:r>
            <a:r>
              <a:rPr lang="tr-TR" sz="2400" i="1" dirty="0" err="1"/>
              <a:t>typhimurium</a:t>
            </a:r>
            <a:endParaRPr lang="tr-TR" sz="24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205161"/>
              </p:ext>
            </p:extLst>
          </p:nvPr>
        </p:nvGraphicFramePr>
        <p:xfrm>
          <a:off x="0" y="1556793"/>
          <a:ext cx="9144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56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2400" dirty="0" err="1" smtClean="0">
                <a:cs typeface="Times New Roman" panose="02020603050405020304" pitchFamily="18" charset="0"/>
              </a:rPr>
              <a:t>Figure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18. </a:t>
            </a:r>
            <a:r>
              <a:rPr lang="tr-TR" altLang="zh-CN" sz="2400" dirty="0" err="1">
                <a:cs typeface="Times New Roman" panose="02020603050405020304" pitchFamily="18" charset="0"/>
              </a:rPr>
              <a:t>Antagonistic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effects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dirty="0" err="1">
                <a:cs typeface="Times New Roman" panose="02020603050405020304" pitchFamily="18" charset="0"/>
              </a:rPr>
              <a:t>neutralized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supernatant</a:t>
            </a:r>
            <a:r>
              <a:rPr lang="tr-TR" altLang="zh-CN" sz="2400" dirty="0">
                <a:cs typeface="Times New Roman" panose="02020603050405020304" pitchFamily="18" charset="0"/>
              </a:rPr>
              <a:t> </a:t>
            </a:r>
            <a:r>
              <a:rPr lang="tr-TR" altLang="zh-CN" sz="2400" b="1" dirty="0" err="1">
                <a:cs typeface="Times New Roman" panose="02020603050405020304" pitchFamily="18" charset="0"/>
              </a:rPr>
              <a:t>containing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>
                <a:cs typeface="Times New Roman" panose="02020603050405020304" pitchFamily="18" charset="0"/>
              </a:rPr>
              <a:t>catalase</a:t>
            </a:r>
            <a:r>
              <a:rPr lang="tr-TR" altLang="zh-CN" sz="2400" dirty="0">
                <a:cs typeface="Times New Roman" panose="02020603050405020304" pitchFamily="18" charset="0"/>
              </a:rPr>
              <a:t> of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Lactobacillus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i="1" dirty="0" err="1">
                <a:cs typeface="Times New Roman" panose="02020603050405020304" pitchFamily="18" charset="0"/>
              </a:rPr>
              <a:t>plantarum</a:t>
            </a:r>
            <a:r>
              <a:rPr lang="tr-TR" altLang="zh-CN" sz="2400" i="1" dirty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antimicrobials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altLang="zh-CN" sz="2400" dirty="0" err="1" smtClean="0">
                <a:cs typeface="Times New Roman" panose="02020603050405020304" pitchFamily="18" charset="0"/>
              </a:rPr>
              <a:t>against</a:t>
            </a:r>
            <a:r>
              <a:rPr lang="tr-TR" altLang="zh-CN" sz="2400" dirty="0" smtClean="0">
                <a:cs typeface="Times New Roman" panose="02020603050405020304" pitchFamily="18" charset="0"/>
              </a:rPr>
              <a:t> </a:t>
            </a:r>
            <a:r>
              <a:rPr lang="tr-TR" sz="2400" i="1" dirty="0" err="1" smtClean="0"/>
              <a:t>Salmonella</a:t>
            </a:r>
            <a:r>
              <a:rPr lang="tr-TR" sz="2400" i="1" dirty="0" smtClean="0"/>
              <a:t> </a:t>
            </a:r>
            <a:r>
              <a:rPr lang="tr-TR" sz="2400" i="1" dirty="0" err="1"/>
              <a:t>typhimurium</a:t>
            </a:r>
            <a:endParaRPr lang="tr-TR" sz="24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13632"/>
              </p:ext>
            </p:extLst>
          </p:nvPr>
        </p:nvGraphicFramePr>
        <p:xfrm>
          <a:off x="-36512" y="1600200"/>
          <a:ext cx="9180512" cy="40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155651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results</a:t>
            </a:r>
            <a:r>
              <a:rPr lang="tr-TR" altLang="tr-TR" sz="2400" dirty="0" smtClean="0"/>
              <a:t> of </a:t>
            </a:r>
            <a:r>
              <a:rPr lang="tr-TR" altLang="tr-TR" sz="2400" dirty="0" err="1" smtClean="0"/>
              <a:t>this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study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were</a:t>
            </a:r>
            <a:r>
              <a:rPr lang="tr-TR" altLang="tr-TR" sz="2400" dirty="0" smtClean="0"/>
              <a:t> in </a:t>
            </a:r>
            <a:r>
              <a:rPr lang="tr-TR" altLang="tr-TR" sz="2400" dirty="0" err="1" smtClean="0"/>
              <a:t>agreement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with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literature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for</a:t>
            </a:r>
            <a:r>
              <a:rPr lang="tr-TR" altLang="tr-TR" sz="2400" dirty="0" smtClean="0"/>
              <a:t> </a:t>
            </a:r>
            <a:r>
              <a:rPr lang="tr-TR" altLang="tr-TR" sz="2400" i="1" dirty="0" err="1" smtClean="0"/>
              <a:t>Staphylococcus</a:t>
            </a:r>
            <a:r>
              <a:rPr lang="tr-TR" altLang="tr-TR" sz="2400" i="1" dirty="0" smtClean="0"/>
              <a:t> </a:t>
            </a:r>
            <a:r>
              <a:rPr lang="tr-TR" altLang="tr-TR" sz="2400" i="1" dirty="0" err="1" smtClean="0"/>
              <a:t>aureus</a:t>
            </a:r>
            <a:r>
              <a:rPr lang="tr-TR" altLang="tr-TR" sz="2400" i="1" dirty="0" smtClean="0"/>
              <a:t>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for</a:t>
            </a:r>
            <a:r>
              <a:rPr lang="tr-TR" altLang="tr-TR" sz="2400" dirty="0"/>
              <a:t> </a:t>
            </a:r>
            <a:r>
              <a:rPr lang="tr-TR" altLang="tr-TR" sz="2400" i="1" dirty="0" err="1"/>
              <a:t>Salmonella</a:t>
            </a:r>
            <a:r>
              <a:rPr lang="tr-TR" altLang="tr-TR" sz="2400" i="1" dirty="0"/>
              <a:t> </a:t>
            </a:r>
            <a:r>
              <a:rPr lang="tr-TR" altLang="tr-TR" sz="2400" i="1" dirty="0" err="1" smtClean="0"/>
              <a:t>typhimurium</a:t>
            </a:r>
            <a:r>
              <a:rPr lang="tr-TR" altLang="tr-TR" sz="2400" i="1" dirty="0" smtClean="0"/>
              <a:t> </a:t>
            </a:r>
            <a:r>
              <a:rPr lang="tr-TR" altLang="tr-TR" sz="2400" dirty="0" smtClean="0"/>
              <a:t>(</a:t>
            </a:r>
            <a:r>
              <a:rPr lang="tr-TR" altLang="tr-TR" sz="2400" dirty="0" err="1"/>
              <a:t>Todorov</a:t>
            </a:r>
            <a:r>
              <a:rPr lang="tr-TR" altLang="tr-TR" sz="2400" dirty="0"/>
              <a:t> ve </a:t>
            </a:r>
            <a:r>
              <a:rPr lang="tr-TR" altLang="tr-TR" sz="2400" dirty="0" err="1"/>
              <a:t>diğ</a:t>
            </a:r>
            <a:r>
              <a:rPr lang="tr-TR" altLang="tr-TR" sz="2400" dirty="0"/>
              <a:t>., </a:t>
            </a:r>
            <a:r>
              <a:rPr lang="tr-TR" altLang="tr-TR" sz="2400" dirty="0" smtClean="0"/>
              <a:t>2010; </a:t>
            </a:r>
            <a:r>
              <a:rPr lang="tr-TR" altLang="tr-TR" sz="2400" dirty="0" err="1" smtClean="0"/>
              <a:t>Zago</a:t>
            </a:r>
            <a:r>
              <a:rPr lang="tr-TR" altLang="tr-TR" sz="2400" dirty="0" smtClean="0"/>
              <a:t> </a:t>
            </a:r>
            <a:r>
              <a:rPr lang="tr-TR" altLang="tr-TR" sz="2400" dirty="0"/>
              <a:t>ve diğ.,2011</a:t>
            </a:r>
            <a:r>
              <a:rPr lang="tr-TR" altLang="tr-TR" sz="2400" dirty="0" smtClean="0"/>
              <a:t>)</a:t>
            </a:r>
          </a:p>
          <a:p>
            <a:pPr marL="0" lvl="1" indent="0">
              <a:buNone/>
            </a:pPr>
            <a:r>
              <a:rPr lang="tr-TR" altLang="tr-TR" sz="2400" dirty="0" err="1" smtClean="0"/>
              <a:t>We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also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almost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completed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characterization</a:t>
            </a:r>
            <a:r>
              <a:rPr lang="tr-TR" altLang="tr-TR" sz="2400" dirty="0" smtClean="0"/>
              <a:t> of </a:t>
            </a:r>
            <a:r>
              <a:rPr lang="tr-TR" altLang="tr-TR" sz="2400" dirty="0" err="1" smtClean="0"/>
              <a:t>metabolite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that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were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effective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against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tested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pathogens</a:t>
            </a:r>
            <a:r>
              <a:rPr lang="tr-TR" altLang="tr-TR" sz="2400" dirty="0" smtClean="0"/>
              <a:t> bu </a:t>
            </a:r>
            <a:r>
              <a:rPr lang="tr-TR" altLang="tr-TR" sz="2400" dirty="0" err="1" smtClean="0"/>
              <a:t>using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spectroscopic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methods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SDS-PAGE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6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How </a:t>
            </a:r>
            <a:r>
              <a:rPr lang="tr-TR" sz="3200" dirty="0" err="1" smtClean="0"/>
              <a:t>succesful</a:t>
            </a:r>
            <a:r>
              <a:rPr lang="tr-TR" sz="3200" dirty="0" smtClean="0"/>
              <a:t> 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177" y="1340768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Many studies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focused</a:t>
            </a:r>
            <a:r>
              <a:rPr lang="tr-TR" sz="2400" dirty="0"/>
              <a:t> on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investigation</a:t>
            </a:r>
            <a:r>
              <a:rPr lang="tr-TR" sz="2400" dirty="0"/>
              <a:t> of </a:t>
            </a:r>
            <a:r>
              <a:rPr lang="en-US" sz="2400" b="1" dirty="0"/>
              <a:t>growth parameters</a:t>
            </a:r>
            <a:r>
              <a:rPr lang="tr-TR" sz="2400" b="1" dirty="0"/>
              <a:t> </a:t>
            </a:r>
            <a:r>
              <a:rPr lang="tr-TR" sz="2400" dirty="0"/>
              <a:t>on</a:t>
            </a:r>
            <a:r>
              <a:rPr lang="tr-TR" sz="2400" b="1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production</a:t>
            </a:r>
            <a:r>
              <a:rPr lang="tr-TR" sz="2400" dirty="0"/>
              <a:t> of </a:t>
            </a:r>
            <a:r>
              <a:rPr lang="tr-TR" sz="2400" dirty="0" err="1"/>
              <a:t>antimicrobials</a:t>
            </a:r>
            <a:r>
              <a:rPr lang="tr-TR" sz="2400" dirty="0"/>
              <a:t>.</a:t>
            </a:r>
            <a:r>
              <a:rPr lang="en-US" sz="2400" dirty="0"/>
              <a:t> </a:t>
            </a:r>
            <a:endParaRPr lang="tr-TR" sz="2400" dirty="0"/>
          </a:p>
          <a:p>
            <a:r>
              <a:rPr lang="tr-TR" sz="2400" dirty="0"/>
              <a:t>O</a:t>
            </a:r>
            <a:r>
              <a:rPr lang="en-US" sz="2400" dirty="0" err="1"/>
              <a:t>ptimis</a:t>
            </a:r>
            <a:r>
              <a:rPr lang="tr-TR" sz="2400" dirty="0" err="1"/>
              <a:t>ation</a:t>
            </a:r>
            <a:r>
              <a:rPr lang="tr-TR" sz="2400" dirty="0"/>
              <a:t> of</a:t>
            </a:r>
            <a:r>
              <a:rPr lang="en-US" sz="2400" dirty="0"/>
              <a:t> </a:t>
            </a:r>
            <a:r>
              <a:rPr lang="tr-TR" sz="2400" dirty="0" err="1"/>
              <a:t>antimicrobial</a:t>
            </a:r>
            <a:r>
              <a:rPr lang="tr-TR" sz="2400" dirty="0"/>
              <a:t> </a:t>
            </a:r>
            <a:r>
              <a:rPr lang="en-US" sz="2400" dirty="0"/>
              <a:t>production by manipulating </a:t>
            </a:r>
            <a:r>
              <a:rPr lang="en-US" sz="2400" b="1" dirty="0"/>
              <a:t>growth parameters </a:t>
            </a:r>
            <a:r>
              <a:rPr lang="tr-TR" sz="2400" b="1" dirty="0" err="1"/>
              <a:t>such</a:t>
            </a:r>
            <a:r>
              <a:rPr lang="tr-TR" sz="2400" b="1" dirty="0"/>
              <a:t> as </a:t>
            </a:r>
            <a:r>
              <a:rPr lang="en-US" sz="2400" dirty="0"/>
              <a:t>growth media composition, temperature or </a:t>
            </a:r>
            <a:r>
              <a:rPr lang="en-US" sz="2400" dirty="0" err="1" smtClean="0"/>
              <a:t>pH.</a:t>
            </a:r>
            <a:r>
              <a:rPr lang="en-US" sz="2400" dirty="0" smtClean="0"/>
              <a:t> </a:t>
            </a:r>
            <a:endParaRPr lang="tr-TR" sz="2400" dirty="0"/>
          </a:p>
          <a:p>
            <a:r>
              <a:rPr lang="tr-TR" sz="2400" dirty="0" smtClean="0"/>
              <a:t>I</a:t>
            </a:r>
            <a:r>
              <a:rPr lang="en-US" sz="2400" dirty="0" err="1"/>
              <a:t>nvestigat</a:t>
            </a:r>
            <a:r>
              <a:rPr lang="tr-TR" sz="2400" dirty="0" err="1"/>
              <a:t>ion</a:t>
            </a:r>
            <a:r>
              <a:rPr lang="en-US" sz="2400" dirty="0"/>
              <a:t> of alternative</a:t>
            </a:r>
            <a:r>
              <a:rPr lang="tr-TR" sz="2400" dirty="0"/>
              <a:t> </a:t>
            </a:r>
            <a:r>
              <a:rPr lang="en-US" sz="2400" dirty="0"/>
              <a:t>carbon, nitrogen and mineral sources to increase </a:t>
            </a:r>
            <a:r>
              <a:rPr lang="tr-TR" sz="2400" dirty="0" err="1"/>
              <a:t>antimicrobial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/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en-US" sz="2400" dirty="0" err="1"/>
              <a:t>bacteriocin</a:t>
            </a:r>
            <a:r>
              <a:rPr lang="en-US" sz="2400" dirty="0"/>
              <a:t> yields or more cost effective</a:t>
            </a:r>
            <a:r>
              <a:rPr lang="tr-TR" sz="2400" dirty="0"/>
              <a:t> </a:t>
            </a:r>
            <a:r>
              <a:rPr lang="en-US" sz="2400" dirty="0" smtClean="0"/>
              <a:t>production. </a:t>
            </a:r>
            <a:endParaRPr lang="tr-TR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inclusion</a:t>
            </a:r>
            <a:r>
              <a:rPr lang="tr-TR" sz="2400" dirty="0"/>
              <a:t> </a:t>
            </a:r>
            <a:r>
              <a:rPr lang="en-US" sz="2400" dirty="0"/>
              <a:t>of adjunct</a:t>
            </a:r>
            <a:r>
              <a:rPr lang="tr-TR" sz="2400" dirty="0"/>
              <a:t> </a:t>
            </a:r>
            <a:r>
              <a:rPr lang="tr-TR" sz="2400" dirty="0" err="1"/>
              <a:t>cultures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en-US" sz="2400" dirty="0"/>
              <a:t>induce </a:t>
            </a:r>
            <a:r>
              <a:rPr lang="en-US" sz="2400" dirty="0" err="1" smtClean="0"/>
              <a:t>bacteriocin</a:t>
            </a:r>
            <a:r>
              <a:rPr lang="en-US" sz="2400" dirty="0" smtClean="0"/>
              <a:t>-production.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 Technology2014  21-23 July</a:t>
            </a:r>
            <a:r>
              <a:rPr lang="tr-TR" dirty="0" smtClean="0"/>
              <a:t>in</a:t>
            </a:r>
            <a:r>
              <a:rPr lang="en-US" dirty="0" smtClean="0"/>
              <a:t>, as Vegas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84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Another </a:t>
            </a:r>
            <a:r>
              <a:rPr lang="en-US" sz="2800" dirty="0" err="1"/>
              <a:t>strateg</a:t>
            </a:r>
            <a:r>
              <a:rPr lang="tr-TR" sz="2800" dirty="0" err="1"/>
              <a:t>ies</a:t>
            </a:r>
            <a:r>
              <a:rPr lang="en-US" sz="2800" dirty="0"/>
              <a:t> ha</a:t>
            </a:r>
            <a:r>
              <a:rPr lang="tr-TR" sz="2800" dirty="0"/>
              <a:t>ve</a:t>
            </a:r>
            <a:r>
              <a:rPr lang="en-US" sz="2800" dirty="0"/>
              <a:t> been </a:t>
            </a:r>
            <a:r>
              <a:rPr lang="tr-TR" sz="2800" dirty="0" smtClean="0"/>
              <a:t>(</a:t>
            </a:r>
            <a:r>
              <a:rPr lang="tr-TR" sz="1400" dirty="0" smtClean="0"/>
              <a:t>O</a:t>
            </a:r>
            <a:r>
              <a:rPr lang="tr-TR" sz="1400" dirty="0"/>
              <a:t>’ </a:t>
            </a:r>
            <a:r>
              <a:rPr lang="tr-TR" sz="1400" dirty="0" err="1"/>
              <a:t>Shea</a:t>
            </a:r>
            <a:r>
              <a:rPr lang="tr-TR" sz="1400" dirty="0"/>
              <a:t> et al., 2013</a:t>
            </a:r>
            <a:r>
              <a:rPr lang="tr-TR" sz="2800" dirty="0" smtClean="0"/>
              <a:t>)</a:t>
            </a:r>
            <a:endParaRPr lang="tr-TR" sz="2800" dirty="0"/>
          </a:p>
          <a:p>
            <a:r>
              <a:rPr lang="en-US" sz="2800" dirty="0"/>
              <a:t>Use of conjugation to transfer a </a:t>
            </a:r>
            <a:r>
              <a:rPr lang="en-US" sz="2800" dirty="0" err="1"/>
              <a:t>bacteriocin</a:t>
            </a:r>
            <a:r>
              <a:rPr lang="tr-TR" sz="2800" dirty="0"/>
              <a:t> </a:t>
            </a:r>
            <a:r>
              <a:rPr lang="en-US" sz="2800" dirty="0"/>
              <a:t>producing phenotype</a:t>
            </a:r>
            <a:endParaRPr lang="tr-TR" sz="2800" dirty="0"/>
          </a:p>
          <a:p>
            <a:r>
              <a:rPr lang="en-US" sz="2800" dirty="0" err="1"/>
              <a:t>Subcloning</a:t>
            </a:r>
            <a:r>
              <a:rPr lang="en-US" sz="2800" dirty="0"/>
              <a:t> and expression of </a:t>
            </a:r>
            <a:r>
              <a:rPr lang="en-US" sz="2800" dirty="0" err="1"/>
              <a:t>bacteriocin</a:t>
            </a:r>
            <a:r>
              <a:rPr lang="tr-TR" sz="2800" dirty="0"/>
              <a:t> </a:t>
            </a:r>
            <a:r>
              <a:rPr lang="en-US" sz="2800" dirty="0"/>
              <a:t>genes or gene clusters</a:t>
            </a:r>
            <a:endParaRPr lang="tr-TR" sz="2800" dirty="0"/>
          </a:p>
          <a:p>
            <a:r>
              <a:rPr lang="tr-TR" sz="2800" dirty="0" err="1"/>
              <a:t>Bioengineering</a:t>
            </a:r>
            <a:r>
              <a:rPr lang="tr-TR" sz="2800" dirty="0"/>
              <a:t> of </a:t>
            </a:r>
            <a:r>
              <a:rPr lang="tr-TR" sz="2800" dirty="0" err="1"/>
              <a:t>bacteriocin</a:t>
            </a:r>
            <a:r>
              <a:rPr lang="tr-TR" sz="2800" dirty="0"/>
              <a:t> </a:t>
            </a:r>
            <a:r>
              <a:rPr lang="tr-TR" sz="2800" dirty="0" err="1"/>
              <a:t>peptides</a:t>
            </a:r>
            <a:r>
              <a:rPr lang="tr-TR" sz="2800" dirty="0"/>
              <a:t> </a:t>
            </a:r>
            <a:endParaRPr lang="tr-TR" sz="2800" dirty="0" smtClean="0"/>
          </a:p>
          <a:p>
            <a:pPr marL="0" indent="0">
              <a:buNone/>
            </a:pPr>
            <a:r>
              <a:rPr lang="en-US" sz="2800" dirty="0" smtClean="0"/>
              <a:t>While </a:t>
            </a:r>
            <a:r>
              <a:rPr lang="en-US" sz="2800" dirty="0"/>
              <a:t>genetic manipulation by recombinant and </a:t>
            </a:r>
            <a:r>
              <a:rPr lang="en-US" sz="2800" dirty="0" smtClean="0"/>
              <a:t>bioengineering-based </a:t>
            </a:r>
            <a:r>
              <a:rPr lang="en-US" sz="2800" dirty="0"/>
              <a:t>approaches offer great promise, only </a:t>
            </a:r>
            <a:r>
              <a:rPr lang="en-US" sz="2800" dirty="0" smtClean="0"/>
              <a:t>strains</a:t>
            </a:r>
            <a:r>
              <a:rPr lang="tr-TR" sz="2800" dirty="0" smtClean="0"/>
              <a:t> </a:t>
            </a:r>
            <a:r>
              <a:rPr lang="en-US" sz="2800" dirty="0" smtClean="0"/>
              <a:t>which </a:t>
            </a:r>
            <a:r>
              <a:rPr lang="en-US" sz="2800" dirty="0"/>
              <a:t>have been modified through </a:t>
            </a:r>
            <a:r>
              <a:rPr lang="en-US" sz="2800" dirty="0" smtClean="0"/>
              <a:t>non-recombinant</a:t>
            </a:r>
            <a:r>
              <a:rPr lang="tr-TR" sz="2800" dirty="0" smtClean="0"/>
              <a:t> </a:t>
            </a:r>
            <a:r>
              <a:rPr lang="en-US" sz="2800" dirty="0" smtClean="0"/>
              <a:t>approaches </a:t>
            </a:r>
            <a:r>
              <a:rPr lang="en-US" sz="2800" dirty="0"/>
              <a:t>can be directly added to </a:t>
            </a:r>
            <a:r>
              <a:rPr lang="en-US" sz="2800" dirty="0" smtClean="0"/>
              <a:t>food</a:t>
            </a:r>
            <a:r>
              <a:rPr lang="tr-TR" sz="2800" dirty="0" smtClean="0"/>
              <a:t>.</a:t>
            </a:r>
            <a:endParaRPr lang="tr-T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7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How </a:t>
            </a:r>
            <a:r>
              <a:rPr lang="tr-TR" dirty="0" err="1" smtClean="0"/>
              <a:t>succesful</a:t>
            </a:r>
            <a:r>
              <a:rPr lang="tr-TR" dirty="0" smtClean="0"/>
              <a:t> in </a:t>
            </a:r>
            <a:r>
              <a:rPr lang="tr-TR" dirty="0" err="1" smtClean="0"/>
              <a:t>crop</a:t>
            </a:r>
            <a:r>
              <a:rPr lang="tr-TR" dirty="0" smtClean="0"/>
              <a:t> </a:t>
            </a:r>
            <a:r>
              <a:rPr lang="tr-TR" dirty="0" err="1" smtClean="0"/>
              <a:t>protection</a:t>
            </a:r>
            <a:r>
              <a:rPr lang="tr-TR" dirty="0" smtClean="0"/>
              <a:t> 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There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a </a:t>
            </a:r>
            <a:r>
              <a:rPr lang="tr-TR" sz="2400" dirty="0" err="1" smtClean="0"/>
              <a:t>number</a:t>
            </a:r>
            <a:r>
              <a:rPr lang="tr-TR" sz="2400" dirty="0" smtClean="0"/>
              <a:t> of </a:t>
            </a:r>
            <a:r>
              <a:rPr lang="tr-TR" sz="2400" dirty="0" err="1" smtClean="0"/>
              <a:t>studies</a:t>
            </a:r>
            <a:r>
              <a:rPr lang="tr-TR" sz="2400" dirty="0" smtClean="0"/>
              <a:t> in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literature</a:t>
            </a:r>
            <a:r>
              <a:rPr lang="tr-TR" sz="2400" dirty="0" smtClean="0"/>
              <a:t> </a:t>
            </a:r>
            <a:r>
              <a:rPr lang="tr-TR" sz="2400" dirty="0" err="1" smtClean="0"/>
              <a:t>that</a:t>
            </a:r>
            <a:r>
              <a:rPr lang="tr-TR" sz="2400" dirty="0" smtClean="0"/>
              <a:t> </a:t>
            </a:r>
            <a:r>
              <a:rPr lang="tr-TR" sz="2400" dirty="0" err="1" smtClean="0"/>
              <a:t>shows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potential</a:t>
            </a:r>
            <a:r>
              <a:rPr lang="tr-TR" sz="2400" dirty="0" smtClean="0"/>
              <a:t> of LAB </a:t>
            </a:r>
            <a:r>
              <a:rPr lang="tr-TR" sz="2400" dirty="0" err="1" smtClean="0"/>
              <a:t>against</a:t>
            </a:r>
            <a:r>
              <a:rPr lang="tr-TR" sz="2400" dirty="0" smtClean="0"/>
              <a:t> </a:t>
            </a:r>
            <a:r>
              <a:rPr lang="tr-TR" sz="2400" dirty="0" err="1" smtClean="0"/>
              <a:t>pathogen</a:t>
            </a:r>
            <a:r>
              <a:rPr lang="tr-TR" sz="2400" dirty="0" smtClean="0"/>
              <a:t> in </a:t>
            </a:r>
            <a:r>
              <a:rPr lang="tr-TR" sz="2400" dirty="0" err="1" smtClean="0"/>
              <a:t>crops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One</a:t>
            </a:r>
            <a:r>
              <a:rPr lang="tr-TR" sz="2400" dirty="0" smtClean="0"/>
              <a:t> of </a:t>
            </a:r>
            <a:r>
              <a:rPr lang="tr-TR" sz="2400" dirty="0" err="1" smtClean="0"/>
              <a:t>them</a:t>
            </a:r>
            <a:r>
              <a:rPr lang="tr-TR" sz="2400" dirty="0" smtClean="0"/>
              <a:t> is</a:t>
            </a:r>
            <a:endParaRPr lang="tr-TR" sz="2400" dirty="0"/>
          </a:p>
          <a:p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control</a:t>
            </a:r>
            <a:r>
              <a:rPr lang="tr-TR" sz="2400" dirty="0"/>
              <a:t> </a:t>
            </a:r>
            <a:r>
              <a:rPr lang="tr-TR" sz="2400" dirty="0" smtClean="0"/>
              <a:t>of </a:t>
            </a:r>
            <a:r>
              <a:rPr lang="tr-TR" sz="2400" dirty="0" err="1" smtClean="0"/>
              <a:t>Phytophthora</a:t>
            </a:r>
            <a:r>
              <a:rPr lang="tr-TR" sz="2400" dirty="0" smtClean="0"/>
              <a:t> </a:t>
            </a:r>
            <a:r>
              <a:rPr lang="tr-TR" sz="2400" dirty="0" err="1"/>
              <a:t>infestans</a:t>
            </a:r>
            <a:r>
              <a:rPr lang="tr-TR" sz="2400" dirty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biocontrol</a:t>
            </a:r>
            <a:r>
              <a:rPr lang="tr-TR" sz="2400" dirty="0" smtClean="0"/>
              <a:t> </a:t>
            </a:r>
            <a:r>
              <a:rPr lang="tr-TR" sz="2400" dirty="0" err="1" smtClean="0"/>
              <a:t>agents</a:t>
            </a:r>
            <a:r>
              <a:rPr lang="tr-TR" sz="2400" dirty="0" smtClean="0"/>
              <a:t>. </a:t>
            </a:r>
            <a:r>
              <a:rPr lang="tr-TR" sz="2400" dirty="0" err="1" smtClean="0"/>
              <a:t>It</a:t>
            </a:r>
            <a:r>
              <a:rPr lang="tr-TR" sz="2400" dirty="0" smtClean="0"/>
              <a:t> has </a:t>
            </a:r>
            <a:r>
              <a:rPr lang="tr-TR" sz="2400" dirty="0" err="1" smtClean="0"/>
              <a:t>been</a:t>
            </a:r>
            <a:r>
              <a:rPr lang="tr-TR" sz="2400" dirty="0" smtClean="0"/>
              <a:t> </a:t>
            </a:r>
            <a:r>
              <a:rPr lang="tr-TR" sz="2400" dirty="0" err="1" smtClean="0"/>
              <a:t>reviewed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Axel</a:t>
            </a:r>
            <a:r>
              <a:rPr lang="tr-TR" sz="2400" dirty="0" smtClean="0"/>
              <a:t> </a:t>
            </a:r>
            <a:r>
              <a:rPr lang="tr-TR" sz="2400" dirty="0"/>
              <a:t>et </a:t>
            </a:r>
            <a:r>
              <a:rPr lang="tr-TR" sz="2400" dirty="0" smtClean="0"/>
              <a:t>al </a:t>
            </a:r>
            <a:r>
              <a:rPr lang="tr-TR" sz="2400" dirty="0"/>
              <a:t>(</a:t>
            </a:r>
            <a:r>
              <a:rPr lang="tr-TR" sz="2400" dirty="0" smtClean="0"/>
              <a:t> 2012) </a:t>
            </a:r>
            <a:r>
              <a:rPr lang="tr-TR" sz="2400" dirty="0" err="1" smtClean="0"/>
              <a:t>recently</a:t>
            </a:r>
            <a:r>
              <a:rPr lang="tr-TR" sz="2400" dirty="0" smtClean="0"/>
              <a:t>. </a:t>
            </a:r>
          </a:p>
          <a:p>
            <a:r>
              <a:rPr lang="tr-TR" sz="2400" dirty="0" err="1"/>
              <a:t>There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two</a:t>
            </a:r>
            <a:r>
              <a:rPr lang="tr-TR" sz="2400" dirty="0"/>
              <a:t> LAB-</a:t>
            </a:r>
            <a:r>
              <a:rPr lang="tr-TR" sz="2400" dirty="0" err="1"/>
              <a:t>containing</a:t>
            </a:r>
            <a:r>
              <a:rPr lang="tr-TR" sz="2400" dirty="0"/>
              <a:t> </a:t>
            </a:r>
            <a:r>
              <a:rPr lang="tr-TR" sz="2400" dirty="0" err="1"/>
              <a:t>commercial</a:t>
            </a:r>
            <a:r>
              <a:rPr lang="tr-TR" sz="2400" dirty="0"/>
              <a:t> </a:t>
            </a:r>
            <a:r>
              <a:rPr lang="tr-TR" sz="2400" dirty="0" err="1"/>
              <a:t>products</a:t>
            </a:r>
            <a:r>
              <a:rPr lang="tr-TR" sz="2400" dirty="0"/>
              <a:t> </a:t>
            </a:r>
            <a:r>
              <a:rPr lang="tr-TR" sz="2400" dirty="0" err="1"/>
              <a:t>currently</a:t>
            </a:r>
            <a:r>
              <a:rPr lang="tr-TR" sz="2400" dirty="0"/>
              <a:t> </a:t>
            </a:r>
            <a:r>
              <a:rPr lang="tr-TR" sz="2400" dirty="0" err="1"/>
              <a:t>available</a:t>
            </a:r>
            <a:r>
              <a:rPr lang="tr-TR" sz="2400" dirty="0"/>
              <a:t> </a:t>
            </a:r>
            <a:r>
              <a:rPr lang="tr-TR" sz="2400" dirty="0" err="1"/>
              <a:t>which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been</a:t>
            </a:r>
            <a:r>
              <a:rPr lang="tr-TR" sz="2400" dirty="0"/>
              <a:t> </a:t>
            </a:r>
            <a:r>
              <a:rPr lang="tr-TR" sz="2400" dirty="0" err="1"/>
              <a:t>tested</a:t>
            </a:r>
            <a:r>
              <a:rPr lang="tr-TR" sz="2400" dirty="0"/>
              <a:t> </a:t>
            </a:r>
            <a:r>
              <a:rPr lang="tr-TR" sz="2400" dirty="0" err="1"/>
              <a:t>against</a:t>
            </a:r>
            <a:r>
              <a:rPr lang="tr-TR" sz="2400" dirty="0"/>
              <a:t> </a:t>
            </a:r>
            <a:r>
              <a:rPr lang="tr-TR" sz="2400" dirty="0" err="1"/>
              <a:t>potato</a:t>
            </a:r>
            <a:r>
              <a:rPr lang="tr-TR" sz="2400" dirty="0"/>
              <a:t> </a:t>
            </a:r>
            <a:r>
              <a:rPr lang="tr-TR" sz="2400" dirty="0" err="1"/>
              <a:t>blight</a:t>
            </a:r>
            <a:r>
              <a:rPr lang="tr-TR" sz="2400" dirty="0"/>
              <a:t>. </a:t>
            </a:r>
          </a:p>
          <a:p>
            <a:endParaRPr lang="tr-TR" sz="2400" dirty="0" smtClean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0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How </a:t>
            </a:r>
            <a:r>
              <a:rPr lang="tr-TR" dirty="0" err="1" smtClean="0"/>
              <a:t>succesful</a:t>
            </a:r>
            <a:r>
              <a:rPr lang="tr-TR" dirty="0" smtClean="0"/>
              <a:t> as </a:t>
            </a:r>
            <a:r>
              <a:rPr lang="tr-TR" dirty="0" err="1" smtClean="0"/>
              <a:t>biopesticide</a:t>
            </a:r>
            <a:r>
              <a:rPr lang="tr-TR" dirty="0" smtClean="0"/>
              <a:t>? </a:t>
            </a:r>
            <a:br>
              <a:rPr lang="tr-TR" dirty="0" smtClean="0"/>
            </a:br>
            <a:endParaRPr lang="tr-T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err="1" smtClean="0"/>
              <a:t>Effective</a:t>
            </a:r>
            <a:r>
              <a:rPr lang="tr-TR" sz="2600" dirty="0" smtClean="0"/>
              <a:t> </a:t>
            </a:r>
            <a:r>
              <a:rPr lang="tr-TR" sz="2600" dirty="0" err="1"/>
              <a:t>microorganism</a:t>
            </a:r>
            <a:r>
              <a:rPr lang="tr-TR" sz="2600" dirty="0"/>
              <a:t> </a:t>
            </a:r>
            <a:r>
              <a:rPr lang="tr-TR" sz="2600" dirty="0" smtClean="0"/>
              <a:t>(EM), </a:t>
            </a:r>
            <a:r>
              <a:rPr lang="tr-TR" sz="2600" dirty="0" err="1"/>
              <a:t>applied</a:t>
            </a:r>
            <a:r>
              <a:rPr lang="tr-TR" sz="2600" dirty="0"/>
              <a:t> as a </a:t>
            </a:r>
            <a:r>
              <a:rPr lang="tr-TR" sz="2600" dirty="0" err="1"/>
              <a:t>liquid</a:t>
            </a:r>
            <a:r>
              <a:rPr lang="tr-TR" sz="2600" dirty="0"/>
              <a:t> </a:t>
            </a:r>
            <a:r>
              <a:rPr lang="tr-TR" sz="2600" dirty="0" err="1"/>
              <a:t>microbial</a:t>
            </a:r>
            <a:r>
              <a:rPr lang="tr-TR" sz="2600" dirty="0"/>
              <a:t> </a:t>
            </a:r>
            <a:r>
              <a:rPr lang="tr-TR" sz="2600" dirty="0" err="1" smtClean="0"/>
              <a:t>inoculant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soil</a:t>
            </a:r>
            <a:r>
              <a:rPr lang="tr-TR" sz="2600" dirty="0" smtClean="0"/>
              <a:t> </a:t>
            </a:r>
            <a:r>
              <a:rPr lang="tr-TR" sz="2600" dirty="0" err="1" smtClean="0"/>
              <a:t>expecting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become</a:t>
            </a:r>
            <a:r>
              <a:rPr lang="tr-TR" sz="2600" dirty="0" smtClean="0"/>
              <a:t> dominant in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soil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/>
              <a:t> </a:t>
            </a:r>
            <a:r>
              <a:rPr lang="tr-TR" sz="2600" dirty="0" err="1" smtClean="0"/>
              <a:t>improve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soil</a:t>
            </a:r>
            <a:r>
              <a:rPr lang="tr-TR" sz="2600" dirty="0" smtClean="0"/>
              <a:t> </a:t>
            </a:r>
            <a:r>
              <a:rPr lang="tr-TR" sz="2600" dirty="0" err="1"/>
              <a:t>quality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 smtClean="0"/>
              <a:t>enhancing</a:t>
            </a:r>
            <a:r>
              <a:rPr lang="tr-TR" sz="2600" dirty="0" smtClean="0"/>
              <a:t> </a:t>
            </a:r>
            <a:r>
              <a:rPr lang="tr-TR" sz="2600" dirty="0" err="1"/>
              <a:t>crop</a:t>
            </a:r>
            <a:r>
              <a:rPr lang="tr-TR" sz="2600" dirty="0"/>
              <a:t> </a:t>
            </a:r>
            <a:r>
              <a:rPr lang="tr-TR" sz="2600" dirty="0" err="1"/>
              <a:t>production</a:t>
            </a:r>
            <a:r>
              <a:rPr lang="tr-TR" sz="2600" dirty="0"/>
              <a:t> (</a:t>
            </a:r>
            <a:r>
              <a:rPr lang="tr-TR" sz="2600" dirty="0" err="1"/>
              <a:t>Higa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Parr</a:t>
            </a:r>
            <a:r>
              <a:rPr lang="tr-TR" sz="2600" dirty="0"/>
              <a:t> 1994). </a:t>
            </a:r>
            <a:endParaRPr lang="tr-TR" sz="2600" dirty="0" smtClean="0"/>
          </a:p>
          <a:p>
            <a:pPr indent="137795">
              <a:lnSpc>
                <a:spcPct val="107000"/>
              </a:lnSpc>
            </a:pPr>
            <a:r>
              <a:rPr lang="tr-TR" sz="2600" dirty="0" err="1" smtClean="0"/>
              <a:t>Although</a:t>
            </a:r>
            <a:r>
              <a:rPr lang="tr-TR" sz="2600" dirty="0" smtClean="0"/>
              <a:t> </a:t>
            </a:r>
            <a:r>
              <a:rPr lang="tr-TR" sz="2600" dirty="0" err="1" smtClean="0"/>
              <a:t>these</a:t>
            </a:r>
            <a:r>
              <a:rPr lang="tr-TR" sz="2600" dirty="0" smtClean="0"/>
              <a:t> </a:t>
            </a:r>
            <a:r>
              <a:rPr lang="tr-TR" sz="2600" dirty="0" err="1" smtClean="0"/>
              <a:t>applications</a:t>
            </a:r>
            <a:r>
              <a:rPr lang="tr-TR" sz="2600" dirty="0" smtClean="0"/>
              <a:t> </a:t>
            </a:r>
            <a:r>
              <a:rPr lang="tr-TR" sz="2600" dirty="0" err="1" smtClean="0"/>
              <a:t>improved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soil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crop</a:t>
            </a:r>
            <a:r>
              <a:rPr lang="tr-TR" sz="2600" dirty="0" smtClean="0"/>
              <a:t> </a:t>
            </a:r>
            <a:r>
              <a:rPr lang="tr-TR" sz="2600" dirty="0" err="1" smtClean="0"/>
              <a:t>quality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higher</a:t>
            </a:r>
            <a:r>
              <a:rPr lang="tr-TR" sz="2600" dirty="0" smtClean="0"/>
              <a:t> </a:t>
            </a:r>
            <a:r>
              <a:rPr lang="tr-TR" sz="2600" dirty="0" err="1"/>
              <a:t>crop</a:t>
            </a:r>
            <a:r>
              <a:rPr lang="tr-TR" sz="2600" dirty="0"/>
              <a:t> </a:t>
            </a:r>
            <a:r>
              <a:rPr lang="tr-TR" sz="2600" dirty="0" err="1"/>
              <a:t>yields</a:t>
            </a:r>
            <a:r>
              <a:rPr lang="tr-TR" sz="2600" dirty="0"/>
              <a:t> </a:t>
            </a:r>
            <a:r>
              <a:rPr lang="tr-TR" sz="2600" dirty="0" err="1" smtClean="0"/>
              <a:t>obtained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final </a:t>
            </a:r>
            <a:r>
              <a:rPr lang="tr-TR" sz="2600" dirty="0" err="1" smtClean="0"/>
              <a:t>evaluation</a:t>
            </a:r>
            <a:r>
              <a:rPr lang="tr-TR" sz="2600" dirty="0" smtClean="0"/>
              <a:t> </a:t>
            </a:r>
            <a:r>
              <a:rPr lang="tr-TR" sz="2600" dirty="0" err="1" smtClean="0"/>
              <a:t>was</a:t>
            </a:r>
            <a:r>
              <a:rPr lang="tr-TR" sz="2600" dirty="0" smtClean="0"/>
              <a:t> </a:t>
            </a:r>
            <a:r>
              <a:rPr lang="tr-TR" sz="2600" dirty="0" err="1" smtClean="0"/>
              <a:t>generally</a:t>
            </a:r>
            <a:r>
              <a:rPr lang="tr-TR" sz="2600" dirty="0" smtClean="0"/>
              <a:t> </a:t>
            </a:r>
            <a:r>
              <a:rPr lang="tr-TR" sz="2600" b="1" dirty="0" err="1" smtClean="0"/>
              <a:t>ineffective</a:t>
            </a:r>
            <a:r>
              <a:rPr lang="tr-TR" sz="2600" b="1" dirty="0" smtClean="0"/>
              <a:t> / </a:t>
            </a:r>
            <a:r>
              <a:rPr lang="tr-TR" sz="2600" b="1" dirty="0" err="1" smtClean="0"/>
              <a:t>insufficient</a:t>
            </a:r>
            <a:r>
              <a:rPr lang="tr-TR" sz="2600" b="1" dirty="0" smtClean="0"/>
              <a:t> in </a:t>
            </a:r>
            <a:r>
              <a:rPr lang="tr-TR" sz="2600" b="1" dirty="0" err="1" smtClean="0"/>
              <a:t>the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field</a:t>
            </a:r>
            <a:r>
              <a:rPr lang="tr-TR" sz="2600" b="1" dirty="0" smtClean="0"/>
              <a:t> </a:t>
            </a:r>
            <a:r>
              <a:rPr lang="tr-TR" sz="1200" dirty="0" smtClean="0"/>
              <a:t>(</a:t>
            </a:r>
            <a:r>
              <a:rPr lang="tr-TR" sz="1200" dirty="0" err="1" smtClean="0"/>
              <a:t>Becktell</a:t>
            </a:r>
            <a:r>
              <a:rPr lang="tr-TR" sz="1200" dirty="0" smtClean="0"/>
              <a:t> </a:t>
            </a:r>
            <a:r>
              <a:rPr lang="tr-TR" sz="1200" dirty="0"/>
              <a:t>et al. (2005</a:t>
            </a:r>
            <a:r>
              <a:rPr lang="tr-TR" sz="1200" dirty="0" smtClean="0"/>
              <a:t>); </a:t>
            </a:r>
            <a:r>
              <a:rPr lang="tr-TR" sz="1200" dirty="0" err="1"/>
              <a:t>Dorn</a:t>
            </a:r>
            <a:r>
              <a:rPr lang="tr-TR" sz="1200" dirty="0"/>
              <a:t> et al. (2007</a:t>
            </a:r>
            <a:r>
              <a:rPr lang="tr-TR" sz="1200" dirty="0" smtClean="0"/>
              <a:t>)</a:t>
            </a:r>
          </a:p>
          <a:p>
            <a:pPr indent="0">
              <a:lnSpc>
                <a:spcPct val="107000"/>
              </a:lnSpc>
              <a:buNone/>
            </a:pPr>
            <a:r>
              <a:rPr lang="tr-TR" sz="2600" dirty="0" err="1" smtClean="0"/>
              <a:t>Similar</a:t>
            </a:r>
            <a:r>
              <a:rPr lang="tr-TR" sz="2600" dirty="0" smtClean="0"/>
              <a:t> </a:t>
            </a:r>
            <a:r>
              <a:rPr lang="tr-TR" sz="2600" dirty="0" err="1" smtClean="0"/>
              <a:t>reduction</a:t>
            </a:r>
            <a:r>
              <a:rPr lang="tr-TR" sz="2600" dirty="0" smtClean="0"/>
              <a:t> rate </a:t>
            </a:r>
            <a:r>
              <a:rPr lang="tr-TR" sz="2600" dirty="0" err="1" smtClean="0"/>
              <a:t>was</a:t>
            </a:r>
            <a:r>
              <a:rPr lang="tr-TR" sz="2600" dirty="0" smtClean="0"/>
              <a:t> </a:t>
            </a:r>
            <a:r>
              <a:rPr lang="tr-TR" sz="2600" dirty="0" err="1" smtClean="0"/>
              <a:t>obtained</a:t>
            </a:r>
            <a:r>
              <a:rPr lang="tr-TR" sz="2600" dirty="0" smtClean="0"/>
              <a:t> </a:t>
            </a:r>
            <a:r>
              <a:rPr lang="tr-TR" sz="2600" dirty="0" err="1" smtClean="0"/>
              <a:t>by</a:t>
            </a:r>
            <a:r>
              <a:rPr lang="tr-TR" sz="2600" dirty="0" smtClean="0"/>
              <a:t> (</a:t>
            </a:r>
            <a:r>
              <a:rPr lang="tr-TR" sz="2600" dirty="0" err="1" smtClean="0"/>
              <a:t>oregano</a:t>
            </a:r>
            <a:r>
              <a:rPr lang="tr-TR" sz="2600" dirty="0" smtClean="0"/>
              <a:t>) </a:t>
            </a:r>
            <a:r>
              <a:rPr lang="tr-TR" sz="2600" dirty="0" err="1"/>
              <a:t>plant</a:t>
            </a:r>
            <a:r>
              <a:rPr lang="tr-TR" sz="2600" dirty="0"/>
              <a:t> </a:t>
            </a:r>
            <a:r>
              <a:rPr lang="tr-TR" sz="2600" dirty="0" err="1"/>
              <a:t>extract</a:t>
            </a:r>
            <a:r>
              <a:rPr lang="tr-TR" sz="2600" dirty="0"/>
              <a:t> </a:t>
            </a:r>
            <a:r>
              <a:rPr lang="tr-TR" sz="2600" dirty="0" err="1" smtClean="0"/>
              <a:t>too</a:t>
            </a:r>
            <a:r>
              <a:rPr lang="tr-TR" sz="2600" dirty="0" smtClean="0"/>
              <a:t> (20 </a:t>
            </a:r>
            <a:r>
              <a:rPr lang="tr-TR" sz="2600" dirty="0" err="1"/>
              <a:t>to</a:t>
            </a:r>
            <a:r>
              <a:rPr lang="tr-TR" sz="2600" dirty="0"/>
              <a:t> 38 %)</a:t>
            </a:r>
            <a:endParaRPr lang="tr-TR" sz="2600" dirty="0">
              <a:solidFill>
                <a:srgbClr val="1313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4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/>
              <a:t>Cereal-based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However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news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sectors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promising</a:t>
            </a:r>
            <a:r>
              <a:rPr lang="tr-TR" dirty="0" smtClean="0"/>
              <a:t>.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, LAB </a:t>
            </a:r>
            <a:r>
              <a:rPr lang="tr-TR" dirty="0" err="1"/>
              <a:t>bioprotection</a:t>
            </a:r>
            <a:r>
              <a:rPr lang="tr-TR" dirty="0"/>
              <a:t> </a:t>
            </a:r>
            <a:r>
              <a:rPr lang="tr-TR" dirty="0" err="1"/>
              <a:t>retards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 of </a:t>
            </a:r>
            <a:r>
              <a:rPr lang="tr-TR" dirty="0" err="1"/>
              <a:t>fungal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inhibit</a:t>
            </a:r>
            <a:r>
              <a:rPr lang="tr-TR" dirty="0"/>
              <a:t> </a:t>
            </a:r>
            <a:r>
              <a:rPr lang="tr-TR" dirty="0" err="1"/>
              <a:t>pathogens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spoilage</a:t>
            </a:r>
            <a:r>
              <a:rPr lang="tr-TR" dirty="0"/>
              <a:t> </a:t>
            </a:r>
            <a:r>
              <a:rPr lang="tr-TR" dirty="0" err="1"/>
              <a:t>fungi</a:t>
            </a:r>
            <a:r>
              <a:rPr lang="tr-TR" dirty="0"/>
              <a:t> in </a:t>
            </a:r>
            <a:r>
              <a:rPr lang="tr-TR" dirty="0" err="1" smtClean="0"/>
              <a:t>cereal-base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</a:t>
            </a:r>
            <a:r>
              <a:rPr lang="tr-TR" sz="1400" dirty="0" smtClean="0"/>
              <a:t>(</a:t>
            </a:r>
            <a:r>
              <a:rPr lang="tr-TR" sz="1400" dirty="0" err="1" smtClean="0"/>
              <a:t>Oliveira</a:t>
            </a:r>
            <a:r>
              <a:rPr lang="tr-TR" sz="1400" dirty="0"/>
              <a:t> </a:t>
            </a:r>
            <a:r>
              <a:rPr lang="tr-TR" sz="1400" dirty="0" smtClean="0"/>
              <a:t>et </a:t>
            </a:r>
            <a:r>
              <a:rPr lang="tr-TR" sz="1400" dirty="0" err="1" smtClean="0"/>
              <a:t>al.i</a:t>
            </a:r>
            <a:r>
              <a:rPr lang="tr-TR" sz="1400" dirty="0" smtClean="0"/>
              <a:t> 2013)</a:t>
            </a:r>
            <a:r>
              <a:rPr lang="tr-TR" sz="1400" b="1" dirty="0" smtClean="0"/>
              <a:t>.</a:t>
            </a:r>
            <a:r>
              <a:rPr lang="tr-TR" sz="1400" dirty="0" smtClean="0"/>
              <a:t> 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/>
              <a:t>addition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/>
              <a:t>safety</a:t>
            </a:r>
            <a:r>
              <a:rPr lang="tr-TR" dirty="0"/>
              <a:t> </a:t>
            </a:r>
            <a:r>
              <a:rPr lang="tr-TR" dirty="0" err="1"/>
              <a:t>improvement</a:t>
            </a:r>
            <a:r>
              <a:rPr lang="tr-TR" dirty="0"/>
              <a:t>, LAB </a:t>
            </a:r>
            <a:r>
              <a:rPr lang="tr-TR" dirty="0" err="1"/>
              <a:t>metabolites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enhance</a:t>
            </a:r>
            <a:r>
              <a:rPr lang="tr-TR" dirty="0"/>
              <a:t> </a:t>
            </a:r>
            <a:r>
              <a:rPr lang="tr-TR" dirty="0" err="1"/>
              <a:t>shelf</a:t>
            </a:r>
            <a:r>
              <a:rPr lang="tr-TR" dirty="0"/>
              <a:t>-life, </a:t>
            </a:r>
            <a:r>
              <a:rPr lang="tr-TR" dirty="0" err="1"/>
              <a:t>organoleptic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texture</a:t>
            </a:r>
            <a:r>
              <a:rPr lang="tr-TR" dirty="0"/>
              <a:t> </a:t>
            </a:r>
            <a:r>
              <a:rPr lang="tr-TR" dirty="0" err="1"/>
              <a:t>qualities</a:t>
            </a:r>
            <a:r>
              <a:rPr lang="tr-TR" dirty="0"/>
              <a:t> of </a:t>
            </a:r>
            <a:r>
              <a:rPr lang="tr-TR" dirty="0" err="1"/>
              <a:t>cereal-base</a:t>
            </a:r>
            <a:r>
              <a:rPr lang="tr-TR" dirty="0"/>
              <a:t> </a:t>
            </a:r>
            <a:r>
              <a:rPr lang="tr-TR" dirty="0" err="1"/>
              <a:t>foods</a:t>
            </a:r>
            <a:r>
              <a:rPr lang="tr-TR" dirty="0" smtClean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 of </a:t>
            </a:r>
            <a:r>
              <a:rPr lang="tr-TR" dirty="0" err="1"/>
              <a:t>antimicrobial</a:t>
            </a:r>
            <a:r>
              <a:rPr lang="tr-TR" dirty="0"/>
              <a:t> LAB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malting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brewing</a:t>
            </a:r>
            <a:r>
              <a:rPr lang="tr-TR" dirty="0"/>
              <a:t> can be </a:t>
            </a:r>
            <a:r>
              <a:rPr lang="tr-TR" dirty="0" err="1"/>
              <a:t>successfully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as a </a:t>
            </a:r>
            <a:r>
              <a:rPr lang="tr-TR" dirty="0" err="1"/>
              <a:t>hurdle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spoilage</a:t>
            </a:r>
            <a:r>
              <a:rPr lang="tr-TR" dirty="0"/>
              <a:t> </a:t>
            </a:r>
            <a:r>
              <a:rPr lang="tr-TR" dirty="0" err="1"/>
              <a:t>microorganism</a:t>
            </a:r>
            <a:r>
              <a:rPr lang="tr-TR" dirty="0"/>
              <a:t> </a:t>
            </a:r>
            <a:r>
              <a:rPr lang="tr-TR" dirty="0" err="1"/>
              <a:t>growth</a:t>
            </a:r>
            <a:r>
              <a:rPr lang="tr-TR" dirty="0"/>
              <a:t> </a:t>
            </a:r>
            <a:r>
              <a:rPr lang="tr-TR" sz="1400" dirty="0"/>
              <a:t>(</a:t>
            </a:r>
            <a:r>
              <a:rPr lang="tr-TR" sz="1400" dirty="0" err="1"/>
              <a:t>Rouse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van</a:t>
            </a:r>
            <a:r>
              <a:rPr lang="tr-TR" sz="1400" dirty="0"/>
              <a:t> </a:t>
            </a:r>
            <a:r>
              <a:rPr lang="tr-TR" sz="1400" dirty="0" err="1"/>
              <a:t>Sinderen</a:t>
            </a:r>
            <a:r>
              <a:rPr lang="tr-TR" sz="1400" dirty="0"/>
              <a:t>, 2008; </a:t>
            </a:r>
            <a:r>
              <a:rPr lang="tr-TR" sz="1400" dirty="0" err="1"/>
              <a:t>Wolf-Hall</a:t>
            </a:r>
            <a:r>
              <a:rPr lang="tr-TR" sz="1400" dirty="0"/>
              <a:t>, 2007).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buğday u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849"/>
            <a:ext cx="2668967" cy="19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how </a:t>
            </a:r>
            <a:r>
              <a:rPr lang="tr-TR" b="1" dirty="0" err="1" smtClean="0"/>
              <a:t>succesful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estimated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agricultural</a:t>
            </a:r>
            <a:r>
              <a:rPr lang="tr-TR" dirty="0"/>
              <a:t> </a:t>
            </a:r>
            <a:r>
              <a:rPr lang="tr-TR" dirty="0" err="1"/>
              <a:t>chemical</a:t>
            </a:r>
            <a:r>
              <a:rPr lang="tr-TR" dirty="0"/>
              <a:t> </a:t>
            </a:r>
            <a:r>
              <a:rPr lang="tr-TR" dirty="0" err="1"/>
              <a:t>industry</a:t>
            </a:r>
            <a:r>
              <a:rPr lang="tr-TR" dirty="0"/>
              <a:t> </a:t>
            </a:r>
            <a:r>
              <a:rPr lang="tr-TR" dirty="0" err="1"/>
              <a:t>produces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45,000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artificial</a:t>
            </a:r>
            <a:r>
              <a:rPr lang="tr-TR" dirty="0"/>
              <a:t> </a:t>
            </a:r>
            <a:r>
              <a:rPr lang="tr-TR" dirty="0" err="1"/>
              <a:t>pesticides</a:t>
            </a:r>
            <a:r>
              <a:rPr lang="tr-TR" dirty="0"/>
              <a:t>/ </a:t>
            </a:r>
            <a:r>
              <a:rPr lang="tr-TR" dirty="0" err="1"/>
              <a:t>fertilizers</a:t>
            </a:r>
            <a:r>
              <a:rPr lang="tr-TR" dirty="0"/>
              <a:t> </a:t>
            </a:r>
            <a:r>
              <a:rPr lang="tr-TR" dirty="0" err="1" smtClean="0"/>
              <a:t>worldwide</a:t>
            </a:r>
            <a:r>
              <a:rPr lang="tr-TR" dirty="0"/>
              <a:t> (</a:t>
            </a:r>
            <a:r>
              <a:rPr lang="tr-TR" dirty="0" err="1"/>
              <a:t>Oliveira</a:t>
            </a:r>
            <a:r>
              <a:rPr lang="tr-TR" dirty="0"/>
              <a:t> et </a:t>
            </a:r>
            <a:r>
              <a:rPr lang="tr-TR" dirty="0" err="1"/>
              <a:t>al.i</a:t>
            </a:r>
            <a:r>
              <a:rPr lang="tr-TR" dirty="0"/>
              <a:t> 2013</a:t>
            </a:r>
            <a:r>
              <a:rPr lang="tr-TR" dirty="0" smtClean="0"/>
              <a:t>)</a:t>
            </a:r>
            <a:r>
              <a:rPr lang="tr-TR" b="1" dirty="0" smtClean="0"/>
              <a:t>.</a:t>
            </a:r>
            <a:endParaRPr lang="tr-TR" dirty="0" smtClean="0"/>
          </a:p>
          <a:p>
            <a:r>
              <a:rPr lang="tr-TR" b="1" dirty="0" err="1"/>
              <a:t>Current</a:t>
            </a:r>
            <a:r>
              <a:rPr lang="tr-TR" b="1" dirty="0"/>
              <a:t> </a:t>
            </a:r>
            <a:r>
              <a:rPr lang="tr-TR" b="1" dirty="0" err="1"/>
              <a:t>late</a:t>
            </a:r>
            <a:r>
              <a:rPr lang="tr-TR" b="1" dirty="0"/>
              <a:t> </a:t>
            </a:r>
            <a:r>
              <a:rPr lang="tr-TR" b="1" dirty="0" err="1"/>
              <a:t>blight</a:t>
            </a:r>
            <a:r>
              <a:rPr lang="tr-TR" b="1" dirty="0"/>
              <a:t> </a:t>
            </a:r>
            <a:r>
              <a:rPr lang="tr-TR" b="1" dirty="0" err="1"/>
              <a:t>control</a:t>
            </a:r>
            <a:r>
              <a:rPr lang="tr-TR" b="1" dirty="0"/>
              <a:t> </a:t>
            </a:r>
            <a:r>
              <a:rPr lang="tr-TR" b="1" dirty="0" err="1"/>
              <a:t>systems</a:t>
            </a:r>
            <a:r>
              <a:rPr lang="tr-TR" b="1" dirty="0"/>
              <a:t> </a:t>
            </a:r>
            <a:r>
              <a:rPr lang="tr-TR" b="1" dirty="0" err="1"/>
              <a:t>are</a:t>
            </a:r>
            <a:r>
              <a:rPr lang="tr-TR" b="1" dirty="0"/>
              <a:t> </a:t>
            </a:r>
            <a:r>
              <a:rPr lang="tr-TR" b="1" dirty="0" err="1"/>
              <a:t>primarily</a:t>
            </a:r>
            <a:r>
              <a:rPr lang="tr-TR" b="1" dirty="0"/>
              <a:t> </a:t>
            </a:r>
            <a:r>
              <a:rPr lang="tr-TR" b="1" dirty="0" err="1"/>
              <a:t>based</a:t>
            </a:r>
            <a:r>
              <a:rPr lang="tr-TR" b="1" dirty="0"/>
              <a:t> on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application</a:t>
            </a:r>
            <a:r>
              <a:rPr lang="tr-TR" b="1" dirty="0"/>
              <a:t> of </a:t>
            </a:r>
            <a:r>
              <a:rPr lang="tr-TR" b="1" dirty="0" err="1"/>
              <a:t>pesticides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Cooke</a:t>
            </a:r>
            <a:r>
              <a:rPr lang="tr-TR" dirty="0"/>
              <a:t> et al. 2011). </a:t>
            </a:r>
          </a:p>
          <a:p>
            <a:r>
              <a:rPr lang="tr-TR" dirty="0" err="1" smtClean="0"/>
              <a:t>Environmentally</a:t>
            </a:r>
            <a:r>
              <a:rPr lang="tr-TR" dirty="0" smtClean="0"/>
              <a:t> </a:t>
            </a:r>
            <a:r>
              <a:rPr lang="tr-TR" dirty="0" err="1"/>
              <a:t>friendly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plant</a:t>
            </a:r>
            <a:r>
              <a:rPr lang="tr-TR" dirty="0"/>
              <a:t> </a:t>
            </a:r>
            <a:r>
              <a:rPr lang="tr-TR" dirty="0" err="1"/>
              <a:t>protection</a:t>
            </a:r>
            <a:r>
              <a:rPr lang="tr-TR" dirty="0"/>
              <a:t>, </a:t>
            </a:r>
            <a:r>
              <a:rPr lang="tr-TR" dirty="0" err="1" smtClean="0"/>
              <a:t>still</a:t>
            </a:r>
            <a:r>
              <a:rPr lang="tr-TR" dirty="0" smtClean="0"/>
              <a:t> </a:t>
            </a:r>
            <a:r>
              <a:rPr lang="tr-TR" dirty="0" err="1"/>
              <a:t>represent</a:t>
            </a:r>
            <a:r>
              <a:rPr lang="tr-TR" dirty="0"/>
              <a:t> an </a:t>
            </a:r>
            <a:r>
              <a:rPr lang="tr-TR" dirty="0" err="1"/>
              <a:t>insignificant</a:t>
            </a:r>
            <a:r>
              <a:rPr lang="tr-TR" dirty="0"/>
              <a:t> </a:t>
            </a:r>
            <a:r>
              <a:rPr lang="tr-TR" dirty="0" err="1"/>
              <a:t>portion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overall</a:t>
            </a:r>
            <a:r>
              <a:rPr lang="tr-TR" dirty="0"/>
              <a:t> </a:t>
            </a:r>
            <a:r>
              <a:rPr lang="tr-TR" dirty="0" err="1"/>
              <a:t>pesticide</a:t>
            </a:r>
            <a:r>
              <a:rPr lang="tr-TR" dirty="0"/>
              <a:t> market, (</a:t>
            </a:r>
            <a:r>
              <a:rPr lang="tr-TR" dirty="0" err="1"/>
              <a:t>Glare</a:t>
            </a:r>
            <a:r>
              <a:rPr lang="tr-TR" dirty="0"/>
              <a:t> et al. 2012). </a:t>
            </a:r>
          </a:p>
          <a:p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 is </a:t>
            </a:r>
            <a:r>
              <a:rPr lang="tr-TR" dirty="0" err="1" smtClean="0"/>
              <a:t>needed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Amongst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trials</a:t>
            </a:r>
            <a:r>
              <a:rPr lang="tr-TR" dirty="0"/>
              <a:t> </a:t>
            </a:r>
            <a:r>
              <a:rPr lang="tr-TR" dirty="0" err="1"/>
              <a:t>conducted</a:t>
            </a:r>
            <a:r>
              <a:rPr lang="tr-TR" dirty="0"/>
              <a:t> </a:t>
            </a:r>
            <a:r>
              <a:rPr lang="tr-TR" dirty="0" err="1"/>
              <a:t>so</a:t>
            </a:r>
            <a:r>
              <a:rPr lang="tr-TR" dirty="0"/>
              <a:t> far, </a:t>
            </a:r>
            <a:r>
              <a:rPr lang="tr-TR" dirty="0" err="1"/>
              <a:t>biological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/>
              <a:t>agents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mostly</a:t>
            </a:r>
            <a:r>
              <a:rPr lang="tr-TR" dirty="0"/>
              <a:t> </a:t>
            </a:r>
            <a:r>
              <a:rPr lang="tr-TR" dirty="0" err="1"/>
              <a:t>screened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 in </a:t>
            </a:r>
            <a:r>
              <a:rPr lang="tr-TR" dirty="0" err="1"/>
              <a:t>vitro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in </a:t>
            </a:r>
            <a:r>
              <a:rPr lang="tr-TR" dirty="0" err="1"/>
              <a:t>vivo</a:t>
            </a:r>
            <a:r>
              <a:rPr lang="tr-TR" dirty="0"/>
              <a:t>,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assays</a:t>
            </a:r>
            <a:r>
              <a:rPr lang="tr-TR" dirty="0"/>
              <a:t>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performed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simplified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b="1" dirty="0"/>
              <a:t> (</a:t>
            </a:r>
            <a:r>
              <a:rPr lang="tr-TR" b="1" dirty="0" err="1"/>
              <a:t>Axel</a:t>
            </a:r>
            <a:r>
              <a:rPr lang="tr-TR" b="1" dirty="0"/>
              <a:t> et al 2012)</a:t>
            </a:r>
            <a:r>
              <a:rPr lang="tr-TR" dirty="0"/>
              <a:t>. </a:t>
            </a:r>
          </a:p>
          <a:p>
            <a:r>
              <a:rPr lang="tr-TR" dirty="0" err="1" smtClean="0"/>
              <a:t>Effective</a:t>
            </a:r>
            <a:r>
              <a:rPr lang="tr-TR" dirty="0" smtClean="0"/>
              <a:t>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measures</a:t>
            </a:r>
            <a:r>
              <a:rPr lang="tr-TR" dirty="0"/>
              <a:t> in </a:t>
            </a:r>
            <a:r>
              <a:rPr lang="tr-TR" dirty="0" err="1"/>
              <a:t>field</a:t>
            </a:r>
            <a:r>
              <a:rPr lang="tr-TR" dirty="0"/>
              <a:t> </a:t>
            </a:r>
            <a:r>
              <a:rPr lang="tr-TR" dirty="0" err="1"/>
              <a:t>still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further</a:t>
            </a:r>
            <a:r>
              <a:rPr lang="tr-TR" dirty="0"/>
              <a:t> </a:t>
            </a:r>
            <a:r>
              <a:rPr lang="tr-TR" dirty="0" err="1"/>
              <a:t>optimization</a:t>
            </a:r>
            <a:r>
              <a:rPr lang="tr-TR" dirty="0"/>
              <a:t> (</a:t>
            </a:r>
            <a:r>
              <a:rPr lang="tr-TR" dirty="0" err="1"/>
              <a:t>Leblanc</a:t>
            </a:r>
            <a:r>
              <a:rPr lang="tr-TR" dirty="0"/>
              <a:t> et al., 2005).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1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 err="1"/>
              <a:t>Lactic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r>
              <a:rPr lang="tr-TR" sz="2800" dirty="0"/>
              <a:t> </a:t>
            </a:r>
            <a:r>
              <a:rPr lang="tr-TR" sz="2800" dirty="0" err="1"/>
              <a:t>bacteria</a:t>
            </a:r>
            <a:r>
              <a:rPr lang="tr-TR" sz="2800" dirty="0"/>
              <a:t>,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convert</a:t>
            </a:r>
            <a:r>
              <a:rPr lang="tr-TR" sz="2800" dirty="0"/>
              <a:t> </a:t>
            </a:r>
            <a:r>
              <a:rPr lang="tr-TR" sz="2800" dirty="0" err="1"/>
              <a:t>fermentable</a:t>
            </a:r>
            <a:r>
              <a:rPr lang="tr-TR" sz="2800" dirty="0"/>
              <a:t> </a:t>
            </a:r>
            <a:r>
              <a:rPr lang="tr-TR" sz="2800" dirty="0" err="1"/>
              <a:t>sugars</a:t>
            </a:r>
            <a:r>
              <a:rPr lang="tr-TR" sz="2800" dirty="0"/>
              <a:t> to </a:t>
            </a:r>
            <a:r>
              <a:rPr lang="tr-TR" sz="2800" dirty="0" err="1"/>
              <a:t>lactic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r>
              <a:rPr lang="tr-TR" sz="2800" dirty="0"/>
              <a:t> and </a:t>
            </a:r>
            <a:r>
              <a:rPr lang="tr-TR" sz="2800" dirty="0" err="1"/>
              <a:t>other</a:t>
            </a:r>
            <a:r>
              <a:rPr lang="tr-TR" sz="2800" dirty="0"/>
              <a:t> </a:t>
            </a:r>
            <a:r>
              <a:rPr lang="tr-TR" sz="2800" dirty="0" err="1"/>
              <a:t>organic</a:t>
            </a:r>
            <a:r>
              <a:rPr lang="tr-TR" sz="2800" dirty="0"/>
              <a:t> </a:t>
            </a:r>
            <a:r>
              <a:rPr lang="tr-TR" sz="2800" dirty="0" err="1"/>
              <a:t>acids</a:t>
            </a:r>
            <a:r>
              <a:rPr lang="tr-TR" sz="2800" dirty="0"/>
              <a:t> </a:t>
            </a:r>
            <a:r>
              <a:rPr lang="tr-TR" sz="2800" dirty="0" err="1"/>
              <a:t>depending</a:t>
            </a:r>
            <a:r>
              <a:rPr lang="tr-TR" sz="2800" dirty="0"/>
              <a:t> on </a:t>
            </a:r>
            <a:r>
              <a:rPr lang="tr-TR" sz="2800" dirty="0" err="1"/>
              <a:t>their</a:t>
            </a:r>
            <a:r>
              <a:rPr lang="tr-TR" sz="2800" dirty="0"/>
              <a:t> </a:t>
            </a:r>
            <a:r>
              <a:rPr lang="tr-TR" sz="2800" dirty="0" err="1"/>
              <a:t>metabolic</a:t>
            </a:r>
            <a:r>
              <a:rPr lang="tr-TR" sz="2800" dirty="0"/>
              <a:t> </a:t>
            </a:r>
            <a:r>
              <a:rPr lang="tr-TR" sz="2800" dirty="0" err="1" smtClean="0"/>
              <a:t>pathways</a:t>
            </a:r>
            <a:r>
              <a:rPr lang="tr-TR" sz="2800" dirty="0" smtClean="0"/>
              <a:t>.</a:t>
            </a:r>
          </a:p>
          <a:p>
            <a:r>
              <a:rPr lang="tr-TR" sz="2800" dirty="0" err="1" smtClean="0"/>
              <a:t>They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most</a:t>
            </a:r>
            <a:r>
              <a:rPr lang="tr-TR" sz="2800" dirty="0"/>
              <a:t> </a:t>
            </a:r>
            <a:r>
              <a:rPr lang="tr-TR" sz="2800" dirty="0" err="1"/>
              <a:t>important</a:t>
            </a:r>
            <a:r>
              <a:rPr lang="tr-TR" sz="2800" dirty="0"/>
              <a:t> </a:t>
            </a:r>
            <a:r>
              <a:rPr lang="tr-TR" sz="2800" dirty="0" err="1"/>
              <a:t>group</a:t>
            </a:r>
            <a:r>
              <a:rPr lang="tr-TR" sz="2800" dirty="0"/>
              <a:t> of </a:t>
            </a:r>
            <a:r>
              <a:rPr lang="tr-TR" sz="2800" dirty="0" err="1"/>
              <a:t>bacteria</a:t>
            </a:r>
            <a:r>
              <a:rPr lang="tr-TR" sz="2800" dirty="0"/>
              <a:t> in </a:t>
            </a:r>
            <a:r>
              <a:rPr lang="tr-TR" sz="2800" dirty="0" err="1" smtClean="0"/>
              <a:t>fermented</a:t>
            </a:r>
            <a:r>
              <a:rPr lang="tr-TR" sz="2800" dirty="0" smtClean="0"/>
              <a:t> </a:t>
            </a:r>
            <a:r>
              <a:rPr lang="tr-TR" sz="2800" dirty="0" err="1" smtClean="0"/>
              <a:t>foods</a:t>
            </a:r>
            <a:r>
              <a:rPr lang="tr-TR" sz="2800" dirty="0" smtClean="0"/>
              <a:t>. </a:t>
            </a:r>
            <a:r>
              <a:rPr lang="tr-TR" sz="2800" dirty="0" err="1"/>
              <a:t>Thus</a:t>
            </a:r>
            <a:r>
              <a:rPr lang="tr-TR" sz="2800" dirty="0"/>
              <a:t>, </a:t>
            </a:r>
            <a:r>
              <a:rPr lang="tr-TR" sz="2800" dirty="0" err="1"/>
              <a:t>due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r>
              <a:rPr lang="tr-TR" sz="2800" dirty="0"/>
              <a:t> </a:t>
            </a:r>
            <a:r>
              <a:rPr lang="tr-TR" sz="2800" dirty="0" err="1"/>
              <a:t>production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pH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environment</a:t>
            </a:r>
            <a:r>
              <a:rPr lang="tr-TR" sz="2800" dirty="0"/>
              <a:t> </a:t>
            </a:r>
            <a:r>
              <a:rPr lang="tr-TR" sz="2800" dirty="0" err="1"/>
              <a:t>reduces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a </a:t>
            </a:r>
            <a:r>
              <a:rPr lang="tr-TR" sz="2800" dirty="0" err="1"/>
              <a:t>pH</a:t>
            </a:r>
            <a:r>
              <a:rPr lang="tr-TR" sz="2800" dirty="0"/>
              <a:t> 3.5. </a:t>
            </a:r>
          </a:p>
          <a:p>
            <a:r>
              <a:rPr lang="tr-TR" sz="2800" dirty="0" err="1" smtClean="0"/>
              <a:t>However</a:t>
            </a:r>
            <a:r>
              <a:rPr lang="tr-TR" sz="2800" dirty="0"/>
              <a:t>, </a:t>
            </a:r>
            <a:r>
              <a:rPr lang="tr-TR" sz="2800" dirty="0" err="1"/>
              <a:t>Lactobacillus</a:t>
            </a:r>
            <a:r>
              <a:rPr lang="tr-TR" sz="2800" dirty="0"/>
              <a:t> </a:t>
            </a:r>
            <a:r>
              <a:rPr lang="tr-TR" sz="2800" dirty="0" err="1"/>
              <a:t>spp</a:t>
            </a:r>
            <a:r>
              <a:rPr lang="tr-TR" sz="2800" dirty="0"/>
              <a:t>. </a:t>
            </a:r>
            <a:r>
              <a:rPr lang="tr-TR" sz="2800" dirty="0" err="1"/>
              <a:t>plays</a:t>
            </a:r>
            <a:r>
              <a:rPr lang="tr-TR" sz="2800" dirty="0"/>
              <a:t> a </a:t>
            </a:r>
            <a:r>
              <a:rPr lang="tr-TR" sz="2800" dirty="0" err="1"/>
              <a:t>major</a:t>
            </a:r>
            <a:r>
              <a:rPr lang="tr-TR" sz="2800" dirty="0"/>
              <a:t> role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process</a:t>
            </a:r>
            <a:r>
              <a:rPr lang="tr-TR" sz="2800" dirty="0"/>
              <a:t> and </a:t>
            </a:r>
            <a:r>
              <a:rPr lang="tr-TR" sz="2800" dirty="0" err="1"/>
              <a:t>Leuconostoc</a:t>
            </a:r>
            <a:r>
              <a:rPr lang="tr-TR" sz="2800" dirty="0"/>
              <a:t> and </a:t>
            </a:r>
            <a:r>
              <a:rPr lang="tr-TR" sz="2800" dirty="0" err="1"/>
              <a:t>Pediococcus</a:t>
            </a:r>
            <a:r>
              <a:rPr lang="tr-TR" sz="2800" dirty="0"/>
              <a:t> to a </a:t>
            </a:r>
            <a:r>
              <a:rPr lang="tr-TR" sz="2800" dirty="0" err="1"/>
              <a:t>lesser</a:t>
            </a:r>
            <a:r>
              <a:rPr lang="tr-TR" sz="2800" dirty="0"/>
              <a:t> </a:t>
            </a:r>
            <a:r>
              <a:rPr lang="tr-TR" sz="2800" dirty="0" err="1" smtClean="0"/>
              <a:t>extent</a:t>
            </a:r>
            <a:r>
              <a:rPr lang="tr-TR" sz="2800" dirty="0" smtClean="0"/>
              <a:t>. </a:t>
            </a:r>
            <a:endParaRPr lang="tr-TR" sz="2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"/>
    </mc:Choice>
    <mc:Fallback xmlns="">
      <p:transition spd="slow" advTm="279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How </a:t>
            </a:r>
            <a:r>
              <a:rPr lang="tr-TR" dirty="0" err="1" smtClean="0"/>
              <a:t>succesful</a:t>
            </a:r>
            <a:r>
              <a:rPr lang="tr-TR" dirty="0" smtClean="0"/>
              <a:t> as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biopreservation</a:t>
            </a:r>
            <a:r>
              <a:rPr lang="tr-TR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using live microbial antagonists in food </a:t>
            </a:r>
            <a:r>
              <a:rPr lang="en-US" sz="2800" dirty="0" err="1"/>
              <a:t>biopreservation</a:t>
            </a:r>
            <a:r>
              <a:rPr lang="en-US" sz="2800" dirty="0"/>
              <a:t>, there are a number of criteria and requirements, which must be</a:t>
            </a:r>
            <a:r>
              <a:rPr lang="tr-TR" sz="2800" dirty="0"/>
              <a:t> </a:t>
            </a:r>
            <a:r>
              <a:rPr lang="en-US" sz="2800" dirty="0"/>
              <a:t>taken into account</a:t>
            </a:r>
            <a:r>
              <a:rPr lang="tr-TR" sz="2800" dirty="0"/>
              <a:t>;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C</a:t>
            </a:r>
            <a:r>
              <a:rPr lang="en-US" sz="2800" dirty="0" err="1"/>
              <a:t>riteria</a:t>
            </a:r>
            <a:r>
              <a:rPr lang="en-US" sz="2800" dirty="0"/>
              <a:t> and requirements</a:t>
            </a:r>
            <a:r>
              <a:rPr lang="tr-TR" sz="2800" dirty="0"/>
              <a:t>:</a:t>
            </a:r>
          </a:p>
          <a:p>
            <a:r>
              <a:rPr lang="tr-TR" sz="2800" b="1" dirty="0"/>
              <a:t>C</a:t>
            </a:r>
            <a:r>
              <a:rPr lang="en-US" sz="2800" b="1" dirty="0" err="1"/>
              <a:t>onsumer</a:t>
            </a:r>
            <a:r>
              <a:rPr lang="en-US" sz="2800" b="1" dirty="0"/>
              <a:t> protection is the most important aspect, in particular in terms of ready-to-eat food</a:t>
            </a:r>
            <a:r>
              <a:rPr lang="tr-TR" sz="2800" b="1" dirty="0"/>
              <a:t> as </a:t>
            </a:r>
            <a:r>
              <a:rPr lang="tr-TR" sz="2800" b="1" dirty="0" err="1"/>
              <a:t>well</a:t>
            </a:r>
            <a:r>
              <a:rPr lang="tr-TR" sz="2800" b="1" dirty="0"/>
              <a:t> as </a:t>
            </a:r>
            <a:r>
              <a:rPr lang="tr-TR" sz="2800" b="1" dirty="0" err="1"/>
              <a:t>other</a:t>
            </a:r>
            <a:r>
              <a:rPr lang="tr-TR" sz="2800" b="1" dirty="0"/>
              <a:t> </a:t>
            </a:r>
            <a:r>
              <a:rPr lang="tr-TR" sz="2800" b="1" dirty="0" err="1"/>
              <a:t>food</a:t>
            </a:r>
            <a:r>
              <a:rPr lang="tr-TR" sz="2800" b="1" dirty="0"/>
              <a:t> </a:t>
            </a:r>
            <a:r>
              <a:rPr lang="tr-TR" sz="2800" b="1" dirty="0" err="1"/>
              <a:t>products</a:t>
            </a:r>
            <a:r>
              <a:rPr lang="tr-TR" sz="2800" b="1" dirty="0"/>
              <a:t>,</a:t>
            </a:r>
            <a:r>
              <a:rPr lang="en-US" sz="2800" b="1" dirty="0"/>
              <a:t> </a:t>
            </a:r>
            <a:endParaRPr lang="tr-TR" sz="2800" b="1" dirty="0"/>
          </a:p>
          <a:p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2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100" dirty="0" smtClean="0"/>
              <a:t>R</a:t>
            </a:r>
            <a:r>
              <a:rPr lang="en-US" sz="3100" dirty="0" err="1" smtClean="0"/>
              <a:t>equirements</a:t>
            </a:r>
            <a:r>
              <a:rPr lang="en-US" sz="3100" dirty="0" smtClean="0"/>
              <a:t> </a:t>
            </a:r>
            <a:r>
              <a:rPr lang="en-US" sz="3100" dirty="0"/>
              <a:t>of </a:t>
            </a:r>
            <a:r>
              <a:rPr lang="en-US" sz="3100" dirty="0" err="1"/>
              <a:t>biopreservative</a:t>
            </a:r>
            <a:r>
              <a:rPr lang="en-US" sz="3100" dirty="0"/>
              <a:t> agents</a:t>
            </a:r>
            <a:r>
              <a:rPr lang="tr-TR" sz="3100" dirty="0"/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692696"/>
          <a:ext cx="83632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5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How </a:t>
            </a:r>
            <a:r>
              <a:rPr lang="tr-TR" dirty="0" err="1"/>
              <a:t>succesful</a:t>
            </a:r>
            <a:r>
              <a:rPr lang="tr-TR" dirty="0"/>
              <a:t> as </a:t>
            </a:r>
            <a:r>
              <a:rPr lang="tr-TR" dirty="0" err="1" smtClean="0"/>
              <a:t>seafood</a:t>
            </a:r>
            <a:r>
              <a:rPr lang="tr-TR" dirty="0" smtClean="0"/>
              <a:t> </a:t>
            </a:r>
            <a:r>
              <a:rPr lang="tr-TR" dirty="0" err="1"/>
              <a:t>biopreservation</a:t>
            </a:r>
            <a:r>
              <a:rPr lang="tr-TR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b="1" dirty="0" err="1"/>
              <a:t>Biopreservation</a:t>
            </a:r>
            <a:r>
              <a:rPr lang="tr-TR" sz="2400" b="1" dirty="0"/>
              <a:t> of </a:t>
            </a:r>
            <a:r>
              <a:rPr lang="tr-TR" sz="2400" b="1" dirty="0" err="1"/>
              <a:t>fish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seafood</a:t>
            </a:r>
            <a:r>
              <a:rPr lang="tr-TR" sz="2400" b="1" dirty="0"/>
              <a:t> </a:t>
            </a:r>
            <a:r>
              <a:rPr lang="tr-TR" sz="2400" b="1" dirty="0" err="1"/>
              <a:t>products</a:t>
            </a:r>
            <a:r>
              <a:rPr lang="tr-TR" sz="2400" b="1" dirty="0"/>
              <a:t> is an </a:t>
            </a:r>
            <a:r>
              <a:rPr lang="tr-TR" sz="2400" b="1" dirty="0" err="1"/>
              <a:t>alternative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meet</a:t>
            </a:r>
            <a:r>
              <a:rPr lang="tr-TR" sz="2400" b="1" dirty="0"/>
              <a:t> </a:t>
            </a:r>
            <a:r>
              <a:rPr lang="tr-TR" sz="2400" b="1" dirty="0" err="1"/>
              <a:t>safety</a:t>
            </a:r>
            <a:r>
              <a:rPr lang="tr-TR" sz="2400" b="1" dirty="0"/>
              <a:t> </a:t>
            </a:r>
            <a:r>
              <a:rPr lang="tr-TR" sz="2400" b="1" dirty="0" err="1"/>
              <a:t>standards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control</a:t>
            </a:r>
            <a:r>
              <a:rPr lang="tr-TR" sz="2400" b="1" dirty="0"/>
              <a:t> </a:t>
            </a:r>
            <a:r>
              <a:rPr lang="tr-TR" sz="2400" b="1" dirty="0" err="1"/>
              <a:t>microbial</a:t>
            </a:r>
            <a:r>
              <a:rPr lang="tr-TR" sz="2400" b="1" dirty="0"/>
              <a:t> </a:t>
            </a:r>
            <a:r>
              <a:rPr lang="tr-TR" sz="2400" b="1" dirty="0" err="1"/>
              <a:t>deterioration</a:t>
            </a:r>
            <a:r>
              <a:rPr lang="tr-TR" sz="2400" b="1" dirty="0"/>
              <a:t> </a:t>
            </a:r>
            <a:r>
              <a:rPr lang="tr-TR" sz="2400" b="1" dirty="0" err="1"/>
              <a:t>without</a:t>
            </a:r>
            <a:r>
              <a:rPr lang="tr-TR" sz="2400" b="1" dirty="0"/>
              <a:t> </a:t>
            </a:r>
            <a:r>
              <a:rPr lang="tr-TR" sz="2400" b="1" dirty="0" err="1"/>
              <a:t>negative</a:t>
            </a:r>
            <a:r>
              <a:rPr lang="tr-TR" sz="2400" b="1" dirty="0"/>
              <a:t> </a:t>
            </a:r>
            <a:r>
              <a:rPr lang="tr-TR" sz="2400" b="1" dirty="0" err="1"/>
              <a:t>impact</a:t>
            </a:r>
            <a:r>
              <a:rPr lang="tr-TR" sz="2400" b="1" dirty="0"/>
              <a:t> on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sensory</a:t>
            </a:r>
            <a:r>
              <a:rPr lang="tr-TR" sz="2400" b="1" dirty="0"/>
              <a:t> </a:t>
            </a:r>
            <a:r>
              <a:rPr lang="tr-TR" sz="2400" b="1" dirty="0" err="1"/>
              <a:t>quality</a:t>
            </a:r>
            <a:r>
              <a:rPr lang="tr-TR" sz="2400" b="1" dirty="0"/>
              <a:t> of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 smtClean="0"/>
              <a:t>product</a:t>
            </a:r>
            <a:r>
              <a:rPr lang="tr-TR" sz="2400" b="1" dirty="0" smtClean="0"/>
              <a:t> </a:t>
            </a:r>
          </a:p>
          <a:p>
            <a:r>
              <a:rPr lang="tr-TR" sz="2400" dirty="0" err="1" smtClean="0"/>
              <a:t>Thus</a:t>
            </a:r>
            <a:r>
              <a:rPr lang="tr-TR" sz="2400" dirty="0" smtClean="0"/>
              <a:t>, LAB is </a:t>
            </a:r>
            <a:r>
              <a:rPr lang="tr-TR" sz="2400" dirty="0" err="1" smtClean="0"/>
              <a:t>effective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usually</a:t>
            </a:r>
            <a:r>
              <a:rPr lang="tr-TR" sz="2400" dirty="0" smtClean="0"/>
              <a:t> </a:t>
            </a:r>
            <a:r>
              <a:rPr lang="tr-TR" sz="2400" dirty="0" err="1" smtClean="0"/>
              <a:t>meets</a:t>
            </a:r>
            <a:r>
              <a:rPr lang="tr-TR" sz="2400" dirty="0" smtClean="0"/>
              <a:t> </a:t>
            </a:r>
            <a:r>
              <a:rPr lang="tr-TR" sz="2400" dirty="0" err="1" smtClean="0"/>
              <a:t>most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necessary</a:t>
            </a:r>
            <a:r>
              <a:rPr lang="tr-TR" sz="2400" dirty="0" smtClean="0"/>
              <a:t> </a:t>
            </a:r>
            <a:r>
              <a:rPr lang="tr-TR" sz="2400" dirty="0" err="1"/>
              <a:t>requirements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biopreservation</a:t>
            </a:r>
            <a:r>
              <a:rPr lang="tr-TR" sz="2400" dirty="0"/>
              <a:t> of </a:t>
            </a:r>
            <a:r>
              <a:rPr lang="tr-TR" sz="2400" dirty="0" err="1"/>
              <a:t>seafood</a:t>
            </a:r>
            <a:r>
              <a:rPr lang="tr-TR" sz="2400" dirty="0"/>
              <a:t> </a:t>
            </a:r>
            <a:r>
              <a:rPr lang="tr-TR" sz="2400" dirty="0" err="1" smtClean="0"/>
              <a:t>products</a:t>
            </a:r>
            <a:r>
              <a:rPr lang="tr-TR" sz="2400" dirty="0" smtClean="0"/>
              <a:t>. </a:t>
            </a:r>
            <a:r>
              <a:rPr lang="tr-TR" sz="2400" b="1" dirty="0" err="1" smtClean="0"/>
              <a:t>there</a:t>
            </a:r>
            <a:r>
              <a:rPr lang="tr-TR" sz="2400" b="1" dirty="0" smtClean="0"/>
              <a:t> is </a:t>
            </a:r>
            <a:r>
              <a:rPr lang="tr-TR" sz="2400" b="1" dirty="0" err="1" smtClean="0"/>
              <a:t>again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some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problems</a:t>
            </a:r>
            <a:r>
              <a:rPr lang="tr-TR" sz="2400" b="1" dirty="0" smtClean="0"/>
              <a:t> in </a:t>
            </a:r>
            <a:r>
              <a:rPr lang="tr-TR" sz="2400" b="1" dirty="0" err="1" smtClean="0"/>
              <a:t>their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applicibility</a:t>
            </a:r>
            <a:r>
              <a:rPr lang="tr-TR" sz="2400" b="1" dirty="0" smtClean="0"/>
              <a:t>. </a:t>
            </a:r>
            <a:r>
              <a:rPr lang="tr-TR" sz="2400" dirty="0" err="1"/>
              <a:t>However</a:t>
            </a:r>
            <a:r>
              <a:rPr lang="tr-TR" sz="2400" dirty="0"/>
              <a:t>, </a:t>
            </a:r>
            <a:r>
              <a:rPr lang="tr-TR" sz="2400" b="1" dirty="0" smtClean="0"/>
              <a:t>since </a:t>
            </a:r>
            <a:r>
              <a:rPr lang="tr-TR" sz="2400" dirty="0" err="1" smtClean="0"/>
              <a:t>they</a:t>
            </a:r>
            <a:r>
              <a:rPr lang="tr-TR" sz="2400" dirty="0" smtClean="0"/>
              <a:t> </a:t>
            </a:r>
            <a:r>
              <a:rPr lang="tr-TR" sz="2400" dirty="0" err="1"/>
              <a:t>may</a:t>
            </a:r>
            <a:r>
              <a:rPr lang="tr-TR" sz="2400" dirty="0"/>
              <a:t> be </a:t>
            </a:r>
            <a:r>
              <a:rPr lang="tr-TR" sz="2400" dirty="0" err="1"/>
              <a:t>efficient</a:t>
            </a:r>
            <a:r>
              <a:rPr lang="tr-TR" sz="2400" dirty="0"/>
              <a:t> </a:t>
            </a:r>
            <a:r>
              <a:rPr lang="tr-TR" sz="2400" dirty="0" err="1"/>
              <a:t>only</a:t>
            </a:r>
            <a:r>
              <a:rPr lang="tr-TR" sz="2400" dirty="0"/>
              <a:t> in a </a:t>
            </a:r>
            <a:r>
              <a:rPr lang="tr-TR" sz="2400" dirty="0" err="1"/>
              <a:t>narrow</a:t>
            </a:r>
            <a:r>
              <a:rPr lang="tr-TR" sz="2400" dirty="0"/>
              <a:t> </a:t>
            </a:r>
            <a:r>
              <a:rPr lang="tr-TR" sz="2400" dirty="0" err="1"/>
              <a:t>range</a:t>
            </a:r>
            <a:r>
              <a:rPr lang="tr-TR" sz="2400" dirty="0"/>
              <a:t> of </a:t>
            </a:r>
            <a:r>
              <a:rPr lang="tr-TR" sz="2400" dirty="0" err="1"/>
              <a:t>food</a:t>
            </a:r>
            <a:r>
              <a:rPr lang="tr-TR" sz="2400" dirty="0"/>
              <a:t> </a:t>
            </a:r>
            <a:r>
              <a:rPr lang="tr-TR" sz="2400" dirty="0" err="1"/>
              <a:t>environment</a:t>
            </a:r>
            <a:r>
              <a:rPr lang="tr-TR" sz="2400" dirty="0"/>
              <a:t> (</a:t>
            </a:r>
            <a:r>
              <a:rPr lang="tr-TR" sz="2400" dirty="0" err="1"/>
              <a:t>pH</a:t>
            </a:r>
            <a:r>
              <a:rPr lang="tr-TR" sz="2400" dirty="0"/>
              <a:t>, </a:t>
            </a:r>
            <a:r>
              <a:rPr lang="tr-TR" sz="2400" dirty="0" err="1"/>
              <a:t>fat</a:t>
            </a:r>
            <a:r>
              <a:rPr lang="tr-TR" sz="2400" dirty="0"/>
              <a:t> </a:t>
            </a:r>
            <a:r>
              <a:rPr lang="tr-TR" sz="2400" dirty="0" err="1"/>
              <a:t>content</a:t>
            </a:r>
            <a:r>
              <a:rPr lang="tr-TR" sz="2400" dirty="0"/>
              <a:t>, </a:t>
            </a:r>
            <a:r>
              <a:rPr lang="tr-TR" sz="2400" dirty="0" err="1"/>
              <a:t>etc</a:t>
            </a:r>
            <a:r>
              <a:rPr lang="tr-TR" sz="2400" dirty="0"/>
              <a:t>.)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limits</a:t>
            </a:r>
            <a:r>
              <a:rPr lang="tr-TR" sz="2400" dirty="0"/>
              <a:t> </a:t>
            </a:r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tr-TR" sz="2400" dirty="0" err="1"/>
              <a:t>application</a:t>
            </a:r>
            <a:r>
              <a:rPr lang="tr-TR" sz="2400" dirty="0"/>
              <a:t> in </a:t>
            </a:r>
            <a:r>
              <a:rPr lang="tr-TR" sz="2400" dirty="0" err="1"/>
              <a:t>many</a:t>
            </a:r>
            <a:r>
              <a:rPr lang="tr-TR" sz="2400" dirty="0"/>
              <a:t> </a:t>
            </a:r>
            <a:r>
              <a:rPr lang="tr-TR" sz="2400" dirty="0" err="1"/>
              <a:t>seafood</a:t>
            </a:r>
            <a:r>
              <a:rPr lang="tr-TR" sz="2400" dirty="0"/>
              <a:t> </a:t>
            </a:r>
            <a:r>
              <a:rPr lang="tr-TR" sz="2400" dirty="0" err="1"/>
              <a:t>products</a:t>
            </a:r>
            <a:r>
              <a:rPr lang="tr-TR" sz="2400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2200" dirty="0" smtClean="0"/>
              <a:t>LAB-</a:t>
            </a:r>
            <a:r>
              <a:rPr lang="tr-TR" sz="2200" dirty="0" err="1" smtClean="0"/>
              <a:t>prosess</a:t>
            </a:r>
            <a:r>
              <a:rPr lang="tr-TR" sz="2200" dirty="0" smtClean="0"/>
              <a:t> </a:t>
            </a:r>
            <a:r>
              <a:rPr lang="tr-TR" sz="2200" dirty="0" err="1" smtClean="0"/>
              <a:t>combinations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weakness</a:t>
            </a:r>
            <a:r>
              <a:rPr lang="tr-TR" dirty="0"/>
              <a:t> of LAB </a:t>
            </a:r>
            <a:r>
              <a:rPr lang="tr-TR" dirty="0" smtClean="0"/>
              <a:t>/ </a:t>
            </a:r>
            <a:r>
              <a:rPr lang="tr-TR" dirty="0" err="1" smtClean="0"/>
              <a:t>antimicrobials</a:t>
            </a:r>
            <a:r>
              <a:rPr lang="tr-TR" dirty="0" smtClean="0"/>
              <a:t> </a:t>
            </a:r>
            <a:r>
              <a:rPr lang="tr-TR" dirty="0" err="1" smtClean="0"/>
              <a:t>observed</a:t>
            </a:r>
            <a:r>
              <a:rPr lang="tr-TR" dirty="0" smtClean="0"/>
              <a:t> in </a:t>
            </a:r>
            <a:r>
              <a:rPr lang="tr-TR" dirty="0" err="1" smtClean="0"/>
              <a:t>particular</a:t>
            </a:r>
            <a:r>
              <a:rPr lang="tr-TR" dirty="0" smtClean="0"/>
              <a:t> </a:t>
            </a:r>
            <a:r>
              <a:rPr lang="tr-TR" dirty="0" err="1" smtClean="0"/>
              <a:t>foods</a:t>
            </a:r>
            <a:r>
              <a:rPr lang="tr-TR" dirty="0" smtClean="0"/>
              <a:t> </a:t>
            </a:r>
            <a:r>
              <a:rPr lang="tr-TR" dirty="0" err="1" smtClean="0"/>
              <a:t>overwhelmed</a:t>
            </a:r>
            <a:r>
              <a:rPr lang="tr-TR" dirty="0" smtClean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combining</a:t>
            </a:r>
            <a:r>
              <a:rPr lang="tr-TR" dirty="0"/>
              <a:t> </a:t>
            </a:r>
            <a:r>
              <a:rPr lang="tr-TR" dirty="0" err="1"/>
              <a:t>biopreservative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food</a:t>
            </a:r>
            <a:r>
              <a:rPr lang="tr-TR" dirty="0"/>
              <a:t> </a:t>
            </a:r>
            <a:r>
              <a:rPr lang="tr-TR" dirty="0" err="1"/>
              <a:t>processes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promising</a:t>
            </a:r>
            <a:r>
              <a:rPr lang="tr-TR" dirty="0" smtClean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obtained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combinations</a:t>
            </a:r>
            <a:r>
              <a:rPr lang="tr-TR" dirty="0"/>
              <a:t>. </a:t>
            </a:r>
            <a:br>
              <a:rPr lang="tr-TR" dirty="0"/>
            </a:br>
            <a:r>
              <a:rPr lang="tr-TR" dirty="0" err="1" smtClean="0"/>
              <a:t>Some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combinations</a:t>
            </a:r>
            <a:r>
              <a:rPr lang="tr-TR" dirty="0" smtClean="0"/>
              <a:t> in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foods</a:t>
            </a:r>
            <a:r>
              <a:rPr lang="tr-TR" dirty="0" smtClean="0"/>
              <a:t>.</a:t>
            </a:r>
          </a:p>
          <a:p>
            <a:r>
              <a:rPr lang="tr-TR" dirty="0" smtClean="0"/>
              <a:t>LAB-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/>
              <a:t>hydrostatic</a:t>
            </a:r>
            <a:r>
              <a:rPr lang="tr-TR" dirty="0"/>
              <a:t> </a:t>
            </a:r>
            <a:r>
              <a:rPr lang="tr-TR" dirty="0" err="1"/>
              <a:t>pressure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LAB-</a:t>
            </a:r>
            <a:r>
              <a:rPr lang="tr-TR" dirty="0" err="1" smtClean="0"/>
              <a:t>pulsed</a:t>
            </a:r>
            <a:r>
              <a:rPr lang="tr-TR" dirty="0" smtClean="0"/>
              <a:t> </a:t>
            </a:r>
            <a:r>
              <a:rPr lang="tr-TR" dirty="0" err="1"/>
              <a:t>electrical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LAB-</a:t>
            </a:r>
            <a:r>
              <a:rPr lang="tr-TR" dirty="0" err="1" smtClean="0"/>
              <a:t>mild</a:t>
            </a:r>
            <a:r>
              <a:rPr lang="tr-TR" dirty="0" smtClean="0"/>
              <a:t> </a:t>
            </a:r>
            <a:r>
              <a:rPr lang="tr-TR" dirty="0" err="1"/>
              <a:t>heat</a:t>
            </a:r>
            <a:r>
              <a:rPr lang="tr-TR" dirty="0"/>
              <a:t> </a:t>
            </a:r>
            <a:r>
              <a:rPr lang="tr-TR" dirty="0" err="1" smtClean="0"/>
              <a:t>treatment</a:t>
            </a:r>
            <a:endParaRPr lang="tr-TR" dirty="0" smtClean="0"/>
          </a:p>
          <a:p>
            <a:r>
              <a:rPr lang="tr-TR" dirty="0" smtClean="0"/>
              <a:t>LAB-</a:t>
            </a:r>
            <a:r>
              <a:rPr lang="tr-TR" dirty="0" err="1" smtClean="0"/>
              <a:t>ultrasound</a:t>
            </a:r>
            <a:r>
              <a:rPr lang="tr-TR" dirty="0" smtClean="0"/>
              <a:t> </a:t>
            </a:r>
            <a:r>
              <a:rPr lang="tr-TR" dirty="0" err="1"/>
              <a:t>etc</a:t>
            </a:r>
            <a:r>
              <a:rPr lang="tr-TR" dirty="0" smtClean="0"/>
              <a:t>. </a:t>
            </a:r>
            <a:endParaRPr lang="tr-TR" b="1" dirty="0" smtClean="0"/>
          </a:p>
          <a:p>
            <a:pPr marL="0" indent="0">
              <a:buNone/>
            </a:pPr>
            <a:r>
              <a:rPr lang="tr-TR" dirty="0" err="1"/>
              <a:t>promising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obtained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endParaRPr lang="tr-TR" b="1" dirty="0"/>
          </a:p>
          <a:p>
            <a:endParaRPr lang="tr-T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2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conclusion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err="1" smtClean="0"/>
              <a:t>Lactic</a:t>
            </a:r>
            <a:r>
              <a:rPr lang="tr-TR" sz="2400" dirty="0" smtClean="0"/>
              <a:t> </a:t>
            </a:r>
            <a:r>
              <a:rPr lang="tr-TR" sz="2400" dirty="0" err="1"/>
              <a:t>acid</a:t>
            </a:r>
            <a:r>
              <a:rPr lang="tr-TR" sz="2400" dirty="0"/>
              <a:t> </a:t>
            </a:r>
            <a:r>
              <a:rPr lang="tr-TR" sz="2400" dirty="0" err="1"/>
              <a:t>bacteria</a:t>
            </a:r>
            <a:r>
              <a:rPr lang="tr-TR" sz="2400" dirty="0"/>
              <a:t> (LAB) </a:t>
            </a:r>
            <a:r>
              <a:rPr lang="tr-TR" sz="2400" dirty="0" err="1"/>
              <a:t>possess</a:t>
            </a:r>
            <a:r>
              <a:rPr lang="tr-TR" sz="2400" dirty="0"/>
              <a:t> a </a:t>
            </a:r>
            <a:r>
              <a:rPr lang="tr-TR" sz="2400" dirty="0" err="1"/>
              <a:t>major</a:t>
            </a:r>
            <a:r>
              <a:rPr lang="tr-TR" sz="2400" dirty="0"/>
              <a:t> </a:t>
            </a:r>
            <a:r>
              <a:rPr lang="tr-TR" sz="2400" dirty="0" err="1"/>
              <a:t>potential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in </a:t>
            </a:r>
            <a:r>
              <a:rPr lang="tr-TR" sz="2400" dirty="0" err="1"/>
              <a:t>biopreservation</a:t>
            </a:r>
            <a:r>
              <a:rPr lang="tr-TR" sz="2400" dirty="0"/>
              <a:t> </a:t>
            </a:r>
            <a:r>
              <a:rPr lang="tr-TR" sz="2400" b="1" dirty="0" err="1"/>
              <a:t>because</a:t>
            </a:r>
            <a:r>
              <a:rPr lang="tr-TR" sz="2400" b="1" dirty="0"/>
              <a:t> </a:t>
            </a:r>
            <a:r>
              <a:rPr lang="tr-TR" sz="2400" b="1" dirty="0" err="1"/>
              <a:t>most</a:t>
            </a:r>
            <a:r>
              <a:rPr lang="tr-TR" sz="2400" b="1" dirty="0"/>
              <a:t> LAB </a:t>
            </a:r>
            <a:r>
              <a:rPr lang="tr-TR" sz="2400" b="1" dirty="0" err="1"/>
              <a:t>are</a:t>
            </a:r>
            <a:r>
              <a:rPr lang="tr-TR" sz="2400" b="1" dirty="0"/>
              <a:t> </a:t>
            </a:r>
            <a:r>
              <a:rPr lang="tr-TR" sz="2400" b="1" dirty="0" err="1"/>
              <a:t>generally</a:t>
            </a:r>
            <a:r>
              <a:rPr lang="tr-TR" sz="2400" b="1" dirty="0"/>
              <a:t> </a:t>
            </a:r>
            <a:r>
              <a:rPr lang="tr-TR" sz="2400" b="1" dirty="0" err="1"/>
              <a:t>recognized</a:t>
            </a:r>
            <a:r>
              <a:rPr lang="tr-TR" sz="2400" b="1" dirty="0"/>
              <a:t> as </a:t>
            </a:r>
            <a:r>
              <a:rPr lang="tr-TR" sz="2400" b="1" dirty="0" err="1"/>
              <a:t>safe</a:t>
            </a:r>
            <a:r>
              <a:rPr lang="tr-TR" sz="2400" b="1" dirty="0"/>
              <a:t>,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they</a:t>
            </a:r>
            <a:r>
              <a:rPr lang="tr-TR" sz="2400" b="1" dirty="0"/>
              <a:t> </a:t>
            </a:r>
            <a:r>
              <a:rPr lang="tr-TR" sz="2400" b="1" dirty="0" err="1"/>
              <a:t>naturally</a:t>
            </a:r>
            <a:r>
              <a:rPr lang="tr-TR" sz="2400" b="1" dirty="0"/>
              <a:t> </a:t>
            </a:r>
            <a:r>
              <a:rPr lang="tr-TR" sz="2400" b="1" dirty="0" err="1"/>
              <a:t>dominate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microflora</a:t>
            </a:r>
            <a:r>
              <a:rPr lang="tr-TR" sz="2400" b="1" dirty="0"/>
              <a:t> of </a:t>
            </a:r>
            <a:r>
              <a:rPr lang="tr-TR" sz="2400" b="1" dirty="0" err="1"/>
              <a:t>many</a:t>
            </a:r>
            <a:r>
              <a:rPr lang="tr-TR" sz="2400" b="1" dirty="0"/>
              <a:t> </a:t>
            </a:r>
            <a:r>
              <a:rPr lang="tr-TR" sz="2400" b="1" dirty="0" err="1" smtClean="0"/>
              <a:t>foods</a:t>
            </a:r>
            <a:r>
              <a:rPr lang="tr-TR" sz="2400" b="1" dirty="0" smtClean="0"/>
              <a:t>.</a:t>
            </a:r>
            <a:endParaRPr lang="tr-TR" sz="2400" dirty="0"/>
          </a:p>
          <a:p>
            <a:r>
              <a:rPr lang="tr-TR" sz="2400" b="1" dirty="0"/>
              <a:t>LAB </a:t>
            </a:r>
            <a:r>
              <a:rPr lang="tr-TR" sz="2400" b="1" dirty="0" err="1"/>
              <a:t>bioprotection</a:t>
            </a:r>
            <a:r>
              <a:rPr lang="tr-TR" sz="2400" b="1" dirty="0"/>
              <a:t> </a:t>
            </a:r>
            <a:r>
              <a:rPr lang="tr-TR" sz="2400" b="1" dirty="0" err="1"/>
              <a:t>retards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development</a:t>
            </a:r>
            <a:r>
              <a:rPr lang="tr-TR" sz="2400" b="1" dirty="0"/>
              <a:t> of </a:t>
            </a:r>
            <a:r>
              <a:rPr lang="tr-TR" sz="2400" b="1" dirty="0" err="1"/>
              <a:t>fungal</a:t>
            </a:r>
            <a:r>
              <a:rPr lang="tr-TR" sz="2400" b="1" dirty="0"/>
              <a:t> </a:t>
            </a:r>
            <a:r>
              <a:rPr lang="tr-TR" sz="2400" b="1" dirty="0" err="1"/>
              <a:t>diseases</a:t>
            </a:r>
            <a:r>
              <a:rPr lang="tr-TR" sz="2400" b="1" dirty="0"/>
              <a:t> </a:t>
            </a:r>
            <a:r>
              <a:rPr lang="tr-TR" sz="2400" b="1" dirty="0" err="1" smtClean="0"/>
              <a:t>like</a:t>
            </a:r>
            <a:r>
              <a:rPr lang="tr-TR" sz="2400" b="1" dirty="0" smtClean="0"/>
              <a:t> </a:t>
            </a:r>
            <a:r>
              <a:rPr lang="tr-TR" sz="2400" b="1" dirty="0" err="1"/>
              <a:t>F</a:t>
            </a:r>
            <a:r>
              <a:rPr lang="tr-TR" sz="2400" b="1" dirty="0" err="1" smtClean="0"/>
              <a:t>usarium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head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blight</a:t>
            </a:r>
            <a:r>
              <a:rPr lang="tr-TR" sz="2400" b="1" dirty="0" smtClean="0"/>
              <a:t> (</a:t>
            </a:r>
            <a:r>
              <a:rPr lang="tr-TR" sz="2400" dirty="0" smtClean="0"/>
              <a:t>FHB) </a:t>
            </a:r>
            <a:r>
              <a:rPr lang="tr-TR" sz="2400" b="1" dirty="0" smtClean="0"/>
              <a:t>in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field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inhibit</a:t>
            </a:r>
            <a:r>
              <a:rPr lang="tr-TR" sz="2400" b="1" dirty="0"/>
              <a:t> </a:t>
            </a:r>
            <a:r>
              <a:rPr lang="tr-TR" sz="2400" b="1" dirty="0" err="1"/>
              <a:t>pathogens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spoilage</a:t>
            </a:r>
            <a:r>
              <a:rPr lang="tr-TR" sz="2400" b="1" dirty="0"/>
              <a:t> </a:t>
            </a:r>
            <a:r>
              <a:rPr lang="tr-TR" sz="2400" b="1" dirty="0" err="1"/>
              <a:t>fungi</a:t>
            </a:r>
            <a:r>
              <a:rPr lang="tr-TR" sz="2400" b="1" dirty="0"/>
              <a:t> in </a:t>
            </a:r>
            <a:r>
              <a:rPr lang="tr-TR" sz="2400" b="1" dirty="0" err="1"/>
              <a:t>food</a:t>
            </a:r>
            <a:r>
              <a:rPr lang="tr-TR" sz="2400" b="1" dirty="0"/>
              <a:t> </a:t>
            </a:r>
            <a:r>
              <a:rPr lang="tr-TR" sz="2400" b="1" dirty="0" err="1"/>
              <a:t>products</a:t>
            </a:r>
            <a:r>
              <a:rPr lang="tr-TR" sz="2400" b="1" dirty="0"/>
              <a:t>.</a:t>
            </a:r>
            <a:r>
              <a:rPr lang="tr-TR" sz="2400" dirty="0"/>
              <a:t> </a:t>
            </a:r>
            <a:endParaRPr lang="tr-TR" sz="2400" dirty="0" smtClean="0"/>
          </a:p>
          <a:p>
            <a:r>
              <a:rPr lang="tr-TR" sz="2400" dirty="0"/>
              <a:t>FHB is of </a:t>
            </a:r>
            <a:r>
              <a:rPr lang="tr-TR" sz="2400" dirty="0" err="1"/>
              <a:t>growing</a:t>
            </a:r>
            <a:r>
              <a:rPr lang="tr-TR" sz="2400" dirty="0"/>
              <a:t> </a:t>
            </a:r>
            <a:r>
              <a:rPr lang="tr-TR" sz="2400" dirty="0" err="1"/>
              <a:t>international</a:t>
            </a:r>
            <a:r>
              <a:rPr lang="tr-TR" sz="2400" dirty="0"/>
              <a:t> </a:t>
            </a:r>
            <a:r>
              <a:rPr lang="tr-TR" sz="2400" dirty="0" err="1"/>
              <a:t>importance</a:t>
            </a:r>
            <a:r>
              <a:rPr lang="tr-TR" sz="2400" dirty="0"/>
              <a:t> in </a:t>
            </a:r>
            <a:r>
              <a:rPr lang="tr-TR" sz="2400" dirty="0" err="1"/>
              <a:t>recent</a:t>
            </a:r>
            <a:r>
              <a:rPr lang="tr-TR" sz="2400" dirty="0"/>
              <a:t> </a:t>
            </a:r>
            <a:r>
              <a:rPr lang="tr-TR" sz="2400" dirty="0" err="1"/>
              <a:t>years</a:t>
            </a:r>
            <a:r>
              <a:rPr lang="tr-TR" sz="2400" dirty="0"/>
              <a:t> </a:t>
            </a:r>
            <a:r>
              <a:rPr lang="tr-TR" sz="2400" dirty="0" err="1"/>
              <a:t>leading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significant</a:t>
            </a:r>
            <a:r>
              <a:rPr lang="tr-TR" sz="2400" dirty="0"/>
              <a:t> </a:t>
            </a:r>
            <a:r>
              <a:rPr lang="tr-TR" sz="2400" dirty="0" err="1"/>
              <a:t>economic</a:t>
            </a:r>
            <a:r>
              <a:rPr lang="tr-TR" sz="2400" dirty="0"/>
              <a:t> </a:t>
            </a:r>
            <a:r>
              <a:rPr lang="tr-TR" sz="2400" dirty="0" err="1"/>
              <a:t>losses</a:t>
            </a:r>
            <a:r>
              <a:rPr lang="tr-TR" sz="2400" dirty="0"/>
              <a:t> </a:t>
            </a:r>
            <a:r>
              <a:rPr lang="tr-TR" sz="2400" dirty="0" err="1"/>
              <a:t>across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value</a:t>
            </a:r>
            <a:r>
              <a:rPr lang="tr-TR" sz="2400" dirty="0"/>
              <a:t> </a:t>
            </a:r>
            <a:r>
              <a:rPr lang="tr-TR" sz="2400" dirty="0" err="1"/>
              <a:t>chain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reducing</a:t>
            </a:r>
            <a:r>
              <a:rPr lang="tr-TR" sz="2400" dirty="0"/>
              <a:t> </a:t>
            </a:r>
            <a:r>
              <a:rPr lang="tr-TR" sz="2400" dirty="0" err="1"/>
              <a:t>grain</a:t>
            </a:r>
            <a:r>
              <a:rPr lang="tr-TR" sz="2400" dirty="0"/>
              <a:t> </a:t>
            </a:r>
            <a:r>
              <a:rPr lang="tr-TR" sz="2400" dirty="0" err="1"/>
              <a:t>yield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quality</a:t>
            </a:r>
            <a:r>
              <a:rPr lang="tr-TR" sz="2400" dirty="0"/>
              <a:t> of </a:t>
            </a:r>
            <a:r>
              <a:rPr lang="tr-TR" sz="2400" dirty="0" err="1"/>
              <a:t>barley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wheat</a:t>
            </a:r>
            <a:r>
              <a:rPr lang="tr-TR" sz="2400" dirty="0"/>
              <a:t> in </a:t>
            </a:r>
            <a:r>
              <a:rPr lang="tr-TR" sz="2400" dirty="0" err="1"/>
              <a:t>cultivation</a:t>
            </a:r>
            <a:r>
              <a:rPr lang="tr-TR" sz="2400" dirty="0"/>
              <a:t> </a:t>
            </a:r>
            <a:r>
              <a:rPr lang="tr-TR" sz="2400" dirty="0" err="1"/>
              <a:t>sites</a:t>
            </a:r>
            <a:r>
              <a:rPr lang="tr-TR" sz="2400" dirty="0"/>
              <a:t> </a:t>
            </a:r>
            <a:r>
              <a:rPr lang="tr-TR" sz="2400" dirty="0" err="1"/>
              <a:t>worldwide</a:t>
            </a:r>
            <a:r>
              <a:rPr lang="tr-TR" sz="2400" dirty="0"/>
              <a:t> </a:t>
            </a:r>
            <a:r>
              <a:rPr lang="tr-TR" sz="1200" dirty="0"/>
              <a:t>(</a:t>
            </a:r>
            <a:r>
              <a:rPr lang="tr-TR" sz="1200" dirty="0" err="1"/>
              <a:t>Gilbert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Tekauz</a:t>
            </a:r>
            <a:r>
              <a:rPr lang="tr-TR" sz="1200" dirty="0"/>
              <a:t>, 2000</a:t>
            </a:r>
            <a:r>
              <a:rPr lang="tr-TR" sz="1200" dirty="0" smtClean="0"/>
              <a:t>).</a:t>
            </a:r>
          </a:p>
          <a:p>
            <a:endParaRPr lang="tr-TR" sz="2400" b="1" dirty="0"/>
          </a:p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52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conclusion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However</a:t>
            </a:r>
            <a:r>
              <a:rPr lang="tr-TR" sz="2800" dirty="0"/>
              <a:t>,</a:t>
            </a:r>
            <a:r>
              <a:rPr lang="tr-TR" sz="2800" b="1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date</a:t>
            </a:r>
            <a:r>
              <a:rPr lang="tr-TR" sz="2800" dirty="0"/>
              <a:t>, </a:t>
            </a:r>
            <a:r>
              <a:rPr lang="tr-TR" sz="2800" dirty="0" err="1"/>
              <a:t>all</a:t>
            </a:r>
            <a:r>
              <a:rPr lang="tr-TR" sz="2800" dirty="0"/>
              <a:t> </a:t>
            </a:r>
            <a:r>
              <a:rPr lang="tr-TR" sz="2800" dirty="0" err="1"/>
              <a:t>biopesticides</a:t>
            </a:r>
            <a:r>
              <a:rPr lang="tr-TR" sz="2800" dirty="0"/>
              <a:t> </a:t>
            </a:r>
            <a:r>
              <a:rPr lang="tr-TR" sz="2800" dirty="0" err="1"/>
              <a:t>tested</a:t>
            </a:r>
            <a:r>
              <a:rPr lang="tr-TR" sz="2800" dirty="0"/>
              <a:t> </a:t>
            </a:r>
            <a:r>
              <a:rPr lang="tr-TR" sz="2800" dirty="0" err="1"/>
              <a:t>against</a:t>
            </a:r>
            <a:r>
              <a:rPr lang="tr-TR" sz="2800" dirty="0"/>
              <a:t> </a:t>
            </a:r>
            <a:r>
              <a:rPr lang="tr-TR" sz="2800" dirty="0" err="1"/>
              <a:t>Phytophthora</a:t>
            </a:r>
            <a:r>
              <a:rPr lang="tr-TR" sz="2800" dirty="0"/>
              <a:t> </a:t>
            </a:r>
            <a:r>
              <a:rPr lang="tr-TR" sz="2800" dirty="0" err="1"/>
              <a:t>infestans</a:t>
            </a:r>
            <a:r>
              <a:rPr lang="tr-TR" sz="2800" dirty="0"/>
              <a:t> </a:t>
            </a:r>
            <a:r>
              <a:rPr lang="tr-TR" sz="2800" dirty="0" err="1"/>
              <a:t>showed</a:t>
            </a:r>
            <a:r>
              <a:rPr lang="tr-TR" sz="2800" dirty="0"/>
              <a:t> </a:t>
            </a:r>
            <a:r>
              <a:rPr lang="tr-TR" sz="2800" dirty="0" err="1"/>
              <a:t>inconsistent</a:t>
            </a:r>
            <a:r>
              <a:rPr lang="tr-TR" sz="2800" dirty="0"/>
              <a:t> </a:t>
            </a:r>
            <a:r>
              <a:rPr lang="tr-TR" sz="2800" dirty="0" err="1"/>
              <a:t>field</a:t>
            </a:r>
            <a:r>
              <a:rPr lang="tr-TR" sz="2800" dirty="0"/>
              <a:t> </a:t>
            </a:r>
            <a:r>
              <a:rPr lang="tr-TR" sz="2800" dirty="0" err="1"/>
              <a:t>performance</a:t>
            </a:r>
            <a:r>
              <a:rPr lang="tr-TR" sz="2800" dirty="0"/>
              <a:t>, </a:t>
            </a:r>
            <a:r>
              <a:rPr lang="tr-TR" sz="2800" dirty="0" err="1"/>
              <a:t>although</a:t>
            </a:r>
            <a:r>
              <a:rPr lang="tr-TR" sz="2800" dirty="0"/>
              <a:t> </a:t>
            </a:r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could</a:t>
            </a:r>
            <a:r>
              <a:rPr lang="tr-TR" sz="2800" dirty="0"/>
              <a:t> </a:t>
            </a:r>
            <a:r>
              <a:rPr lang="tr-TR" sz="2800" dirty="0" err="1"/>
              <a:t>inhibit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pathogen</a:t>
            </a:r>
            <a:r>
              <a:rPr lang="tr-TR" sz="2800" dirty="0"/>
              <a:t> in </a:t>
            </a:r>
            <a:r>
              <a:rPr lang="tr-TR" sz="2800" dirty="0" err="1"/>
              <a:t>vitro</a:t>
            </a:r>
            <a:r>
              <a:rPr lang="tr-TR" sz="2800" dirty="0"/>
              <a:t> </a:t>
            </a:r>
            <a:r>
              <a:rPr lang="tr-TR" sz="1200" dirty="0"/>
              <a:t>(</a:t>
            </a:r>
            <a:r>
              <a:rPr lang="tr-TR" sz="1200" dirty="0" err="1"/>
              <a:t>Axel</a:t>
            </a:r>
            <a:r>
              <a:rPr lang="tr-TR" sz="1200" dirty="0"/>
              <a:t> et al 2012).</a:t>
            </a:r>
          </a:p>
          <a:p>
            <a:r>
              <a:rPr lang="tr-TR" sz="2800" b="1" dirty="0" err="1"/>
              <a:t>Continued</a:t>
            </a:r>
            <a:r>
              <a:rPr lang="tr-TR" sz="2800" b="1" dirty="0"/>
              <a:t> </a:t>
            </a:r>
            <a:r>
              <a:rPr lang="tr-TR" sz="2800" b="1" dirty="0" err="1"/>
              <a:t>screening</a:t>
            </a:r>
            <a:r>
              <a:rPr lang="tr-TR" sz="2800" b="1" dirty="0"/>
              <a:t> of </a:t>
            </a:r>
            <a:r>
              <a:rPr lang="tr-TR" sz="2800" b="1" dirty="0" err="1"/>
              <a:t>bacteria</a:t>
            </a:r>
            <a:r>
              <a:rPr lang="tr-TR" sz="2800" b="1" dirty="0"/>
              <a:t> 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their</a:t>
            </a:r>
            <a:r>
              <a:rPr lang="tr-TR" sz="2800" b="1" dirty="0"/>
              <a:t> </a:t>
            </a:r>
            <a:r>
              <a:rPr lang="tr-TR" sz="2800" b="1" dirty="0" err="1"/>
              <a:t>metabolites</a:t>
            </a:r>
            <a:r>
              <a:rPr lang="tr-TR" sz="2800" b="1" dirty="0"/>
              <a:t> is </a:t>
            </a:r>
            <a:r>
              <a:rPr lang="tr-TR" sz="2800" b="1" dirty="0" err="1"/>
              <a:t>necessary</a:t>
            </a:r>
            <a:r>
              <a:rPr lang="tr-TR" sz="2800" b="1" dirty="0"/>
              <a:t> </a:t>
            </a:r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select</a:t>
            </a:r>
            <a:r>
              <a:rPr lang="tr-TR" sz="2800" b="1" dirty="0"/>
              <a:t> </a:t>
            </a:r>
            <a:r>
              <a:rPr lang="tr-TR" sz="2800" b="1" dirty="0" err="1"/>
              <a:t>potential</a:t>
            </a:r>
            <a:r>
              <a:rPr lang="tr-TR" sz="2800" b="1" dirty="0"/>
              <a:t> </a:t>
            </a:r>
            <a:r>
              <a:rPr lang="tr-TR" sz="2800" b="1" dirty="0" err="1"/>
              <a:t>candidates</a:t>
            </a:r>
            <a:r>
              <a:rPr lang="tr-TR" sz="2800" b="1" dirty="0"/>
              <a:t> </a:t>
            </a:r>
            <a:r>
              <a:rPr lang="tr-TR" sz="2800" b="1" dirty="0" err="1"/>
              <a:t>for</a:t>
            </a:r>
            <a:r>
              <a:rPr lang="tr-TR" sz="2800" b="1" dirty="0"/>
              <a:t> </a:t>
            </a:r>
            <a:r>
              <a:rPr lang="tr-TR" sz="2800" b="1" dirty="0" err="1"/>
              <a:t>further</a:t>
            </a:r>
            <a:r>
              <a:rPr lang="tr-TR" sz="2800" b="1" dirty="0"/>
              <a:t> </a:t>
            </a:r>
            <a:r>
              <a:rPr lang="tr-TR" sz="2800" b="1" dirty="0" err="1"/>
              <a:t>specific</a:t>
            </a:r>
            <a:r>
              <a:rPr lang="tr-TR" sz="2800" b="1" dirty="0"/>
              <a:t> </a:t>
            </a:r>
            <a:r>
              <a:rPr lang="tr-TR" sz="2800" b="1" dirty="0" err="1"/>
              <a:t>evaluation</a:t>
            </a:r>
            <a:r>
              <a:rPr lang="tr-TR" sz="2800" b="1" dirty="0"/>
              <a:t> as P. </a:t>
            </a:r>
            <a:r>
              <a:rPr lang="tr-TR" sz="2800" b="1" dirty="0" err="1"/>
              <a:t>infestans</a:t>
            </a:r>
            <a:r>
              <a:rPr lang="tr-TR" sz="2800" b="1" dirty="0"/>
              <a:t> </a:t>
            </a:r>
            <a:r>
              <a:rPr lang="tr-TR" sz="2800" b="1" dirty="0" err="1"/>
              <a:t>control</a:t>
            </a:r>
            <a:r>
              <a:rPr lang="tr-TR" sz="2800" b="1" dirty="0"/>
              <a:t> </a:t>
            </a:r>
            <a:r>
              <a:rPr lang="tr-TR" sz="2800" b="1" dirty="0" err="1"/>
              <a:t>agents</a:t>
            </a:r>
            <a:r>
              <a:rPr lang="tr-TR" sz="2800" b="1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conclusion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application</a:t>
            </a:r>
            <a:r>
              <a:rPr lang="tr-TR" sz="2800" dirty="0"/>
              <a:t> of LAB </a:t>
            </a:r>
            <a:r>
              <a:rPr lang="tr-TR" sz="2800" dirty="0" err="1"/>
              <a:t>starter</a:t>
            </a:r>
            <a:r>
              <a:rPr lang="tr-TR" sz="2800" dirty="0"/>
              <a:t> </a:t>
            </a:r>
            <a:r>
              <a:rPr lang="tr-TR" sz="2800" dirty="0" err="1"/>
              <a:t>cultures</a:t>
            </a:r>
            <a:r>
              <a:rPr lang="tr-TR" sz="2800" dirty="0"/>
              <a:t> in </a:t>
            </a:r>
            <a:r>
              <a:rPr lang="tr-TR" sz="2800" dirty="0" err="1"/>
              <a:t>food</a:t>
            </a:r>
            <a:r>
              <a:rPr lang="tr-TR" sz="2800" dirty="0"/>
              <a:t> </a:t>
            </a:r>
            <a:r>
              <a:rPr lang="tr-TR" sz="2800" dirty="0" err="1"/>
              <a:t>systems</a:t>
            </a:r>
            <a:r>
              <a:rPr lang="tr-TR" sz="2800" dirty="0"/>
              <a:t> </a:t>
            </a:r>
            <a:r>
              <a:rPr lang="tr-TR" sz="2800" dirty="0" err="1"/>
              <a:t>provides</a:t>
            </a:r>
            <a:r>
              <a:rPr lang="tr-TR" sz="2800" dirty="0"/>
              <a:t> an </a:t>
            </a:r>
            <a:r>
              <a:rPr lang="tr-TR" sz="2800" dirty="0" err="1"/>
              <a:t>excellent</a:t>
            </a:r>
            <a:r>
              <a:rPr lang="tr-TR" sz="2800" dirty="0"/>
              <a:t> </a:t>
            </a:r>
            <a:r>
              <a:rPr lang="tr-TR" sz="2800" dirty="0" err="1"/>
              <a:t>control</a:t>
            </a:r>
            <a:r>
              <a:rPr lang="tr-TR" sz="2800" dirty="0"/>
              <a:t> </a:t>
            </a:r>
            <a:r>
              <a:rPr lang="tr-TR" sz="2800" dirty="0" err="1"/>
              <a:t>system</a:t>
            </a:r>
            <a:r>
              <a:rPr lang="tr-TR" sz="2800" dirty="0"/>
              <a:t> </a:t>
            </a:r>
            <a:r>
              <a:rPr lang="tr-TR" sz="2800" dirty="0" err="1"/>
              <a:t>regarding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growth</a:t>
            </a:r>
            <a:r>
              <a:rPr lang="tr-TR" sz="2800" dirty="0"/>
              <a:t> of </a:t>
            </a:r>
            <a:r>
              <a:rPr lang="tr-TR" sz="2800" dirty="0" err="1"/>
              <a:t>typical</a:t>
            </a:r>
            <a:r>
              <a:rPr lang="tr-TR" sz="2800" dirty="0"/>
              <a:t> </a:t>
            </a:r>
            <a:r>
              <a:rPr lang="tr-TR" sz="2800" dirty="0" err="1"/>
              <a:t>food-associated</a:t>
            </a:r>
            <a:r>
              <a:rPr lang="tr-TR" sz="2800" dirty="0"/>
              <a:t> </a:t>
            </a:r>
            <a:r>
              <a:rPr lang="tr-TR" sz="2800" dirty="0" err="1"/>
              <a:t>pathogenic</a:t>
            </a:r>
            <a:r>
              <a:rPr lang="tr-TR" sz="2800" dirty="0"/>
              <a:t>/</a:t>
            </a:r>
            <a:r>
              <a:rPr lang="tr-TR" sz="2800" dirty="0" err="1"/>
              <a:t>spoilage</a:t>
            </a:r>
            <a:r>
              <a:rPr lang="tr-TR" sz="2800" dirty="0"/>
              <a:t> </a:t>
            </a:r>
            <a:r>
              <a:rPr lang="tr-TR" sz="2800" dirty="0" err="1"/>
              <a:t>microorganisms</a:t>
            </a:r>
            <a:r>
              <a:rPr lang="tr-TR" sz="2800" dirty="0"/>
              <a:t>. </a:t>
            </a:r>
            <a:endParaRPr lang="tr-TR" sz="2800" dirty="0" smtClean="0"/>
          </a:p>
          <a:p>
            <a:endParaRPr lang="tr-TR" sz="2800" b="1" dirty="0" smtClean="0"/>
          </a:p>
          <a:p>
            <a:r>
              <a:rPr lang="tr-TR" sz="2800" dirty="0"/>
              <a:t>T</a:t>
            </a:r>
            <a:r>
              <a:rPr lang="en-US" sz="2800" dirty="0"/>
              <a:t>he application of </a:t>
            </a:r>
            <a:r>
              <a:rPr lang="en-US" sz="2800" dirty="0" err="1"/>
              <a:t>bacteriocin</a:t>
            </a:r>
            <a:r>
              <a:rPr lang="en-US" sz="2800" dirty="0"/>
              <a:t> producing</a:t>
            </a:r>
            <a:r>
              <a:rPr lang="tr-TR" sz="2800" dirty="0"/>
              <a:t> </a:t>
            </a:r>
            <a:r>
              <a:rPr lang="en-US" sz="2800" dirty="0"/>
              <a:t>LAB, alone or in combination with </a:t>
            </a:r>
            <a:r>
              <a:rPr lang="tr-TR" sz="2800" dirty="0" err="1" smtClean="0"/>
              <a:t>processes</a:t>
            </a:r>
            <a:r>
              <a:rPr lang="en-US" sz="2800" dirty="0" smtClean="0"/>
              <a:t>, </a:t>
            </a:r>
            <a:r>
              <a:rPr lang="en-US" sz="2800" dirty="0"/>
              <a:t>could be more widely applied by the food</a:t>
            </a:r>
            <a:r>
              <a:rPr lang="tr-TR" sz="2800" dirty="0"/>
              <a:t> </a:t>
            </a:r>
            <a:r>
              <a:rPr lang="en-US" sz="2800" dirty="0"/>
              <a:t>industry.</a:t>
            </a:r>
            <a:endParaRPr lang="tr-TR" sz="2800" dirty="0"/>
          </a:p>
          <a:p>
            <a:endParaRPr lang="tr-TR" sz="2800" b="1" dirty="0"/>
          </a:p>
          <a:p>
            <a:r>
              <a:rPr lang="tr-TR" sz="2800" dirty="0" err="1" smtClean="0"/>
              <a:t>Thus</a:t>
            </a:r>
            <a:r>
              <a:rPr lang="tr-TR" sz="2800" dirty="0" smtClean="0"/>
              <a:t>, </a:t>
            </a:r>
            <a:r>
              <a:rPr lang="tr-TR" sz="2800" dirty="0" err="1" smtClean="0"/>
              <a:t>l</a:t>
            </a:r>
            <a:r>
              <a:rPr lang="tr-TR" sz="3100" dirty="0" err="1" smtClean="0">
                <a:solidFill>
                  <a:prstClr val="black"/>
                </a:solidFill>
              </a:rPr>
              <a:t>actic</a:t>
            </a:r>
            <a:r>
              <a:rPr lang="tr-TR" sz="3100" dirty="0" smtClean="0">
                <a:solidFill>
                  <a:prstClr val="black"/>
                </a:solidFill>
              </a:rPr>
              <a:t> </a:t>
            </a:r>
            <a:r>
              <a:rPr lang="tr-TR" sz="3100" dirty="0" err="1">
                <a:solidFill>
                  <a:prstClr val="black"/>
                </a:solidFill>
              </a:rPr>
              <a:t>acid</a:t>
            </a:r>
            <a:r>
              <a:rPr lang="tr-TR" sz="3100" dirty="0">
                <a:solidFill>
                  <a:prstClr val="black"/>
                </a:solidFill>
              </a:rPr>
              <a:t> </a:t>
            </a:r>
            <a:r>
              <a:rPr lang="tr-TR" sz="3100" dirty="0" err="1">
                <a:solidFill>
                  <a:prstClr val="black"/>
                </a:solidFill>
              </a:rPr>
              <a:t>bacteria</a:t>
            </a:r>
            <a:r>
              <a:rPr lang="tr-TR" sz="3100" dirty="0">
                <a:solidFill>
                  <a:prstClr val="black"/>
                </a:solidFill>
              </a:rPr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as </a:t>
            </a:r>
            <a:r>
              <a:rPr lang="tr-TR" dirty="0" err="1"/>
              <a:t>natural</a:t>
            </a:r>
            <a:r>
              <a:rPr lang="tr-TR" dirty="0"/>
              <a:t> </a:t>
            </a:r>
            <a:r>
              <a:rPr lang="tr-TR" dirty="0" err="1"/>
              <a:t>food-grade</a:t>
            </a:r>
            <a:r>
              <a:rPr lang="tr-TR" dirty="0"/>
              <a:t> </a:t>
            </a:r>
            <a:r>
              <a:rPr lang="tr-TR" dirty="0" err="1"/>
              <a:t>preservatives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a </a:t>
            </a:r>
            <a:r>
              <a:rPr lang="tr-TR" dirty="0" err="1"/>
              <a:t>variety</a:t>
            </a:r>
            <a:r>
              <a:rPr lang="tr-TR" dirty="0"/>
              <a:t> of </a:t>
            </a:r>
            <a:r>
              <a:rPr lang="tr-TR" dirty="0" err="1"/>
              <a:t>undesirable</a:t>
            </a:r>
            <a:r>
              <a:rPr lang="tr-TR" dirty="0"/>
              <a:t> </a:t>
            </a:r>
            <a:r>
              <a:rPr lang="tr-TR" dirty="0" err="1"/>
              <a:t>microorganisms</a:t>
            </a:r>
            <a:r>
              <a:rPr lang="tr-TR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81791"/>
            <a:ext cx="46196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7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/>
              <a:t>Heterofermenters</a:t>
            </a:r>
            <a:r>
              <a:rPr lang="en-US" dirty="0"/>
              <a:t> produce roughly </a:t>
            </a:r>
            <a:r>
              <a:rPr lang="en-US" dirty="0" err="1"/>
              <a:t>equimolar</a:t>
            </a:r>
            <a:r>
              <a:rPr lang="en-US" dirty="0"/>
              <a:t> amounts of </a:t>
            </a:r>
            <a:r>
              <a:rPr lang="en-US" b="1" dirty="0" smtClean="0"/>
              <a:t>lactate,</a:t>
            </a:r>
            <a:r>
              <a:rPr lang="tr-TR" b="1" dirty="0" smtClean="0"/>
              <a:t> </a:t>
            </a:r>
            <a:r>
              <a:rPr lang="en-US" b="1" dirty="0" smtClean="0"/>
              <a:t>ethanol/acetate</a:t>
            </a:r>
            <a:r>
              <a:rPr lang="en-US" b="1" dirty="0"/>
              <a:t>, and carbon dioxide from glucose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Some </a:t>
            </a:r>
            <a:r>
              <a:rPr lang="en-US" dirty="0"/>
              <a:t>authors also include </a:t>
            </a:r>
            <a:r>
              <a:rPr lang="en-US" b="1" dirty="0" err="1"/>
              <a:t>Bifidobacterium</a:t>
            </a:r>
            <a:r>
              <a:rPr lang="en-US" dirty="0"/>
              <a:t> among the lactic acid bacteria although this has less justification as they are quite distinct both </a:t>
            </a:r>
            <a:r>
              <a:rPr lang="en-US" dirty="0" err="1"/>
              <a:t>phylogenetically</a:t>
            </a:r>
            <a:r>
              <a:rPr lang="en-US" dirty="0"/>
              <a:t> and biochemically. </a:t>
            </a:r>
          </a:p>
          <a:p>
            <a:r>
              <a:rPr lang="en-US" dirty="0"/>
              <a:t>For example, hexose fermentation by </a:t>
            </a:r>
            <a:r>
              <a:rPr lang="en-US" dirty="0" err="1"/>
              <a:t>bifidobacteria</a:t>
            </a:r>
            <a:r>
              <a:rPr lang="en-US" dirty="0"/>
              <a:t> follows neither the EMP glycolytic pathway nor the </a:t>
            </a:r>
            <a:r>
              <a:rPr lang="en-US" dirty="0" err="1"/>
              <a:t>phosphoketolase</a:t>
            </a:r>
            <a:r>
              <a:rPr lang="en-US" dirty="0"/>
              <a:t> pathway but produces a mixture of acetic and lactic acids.</a:t>
            </a:r>
          </a:p>
          <a:p>
            <a:endParaRPr lang="tr-T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Food Technology2014  21-23 July, Las Vegas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"/>
    </mc:Choice>
    <mc:Fallback xmlns="">
      <p:transition spd="slow" advTm="35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9013" y="116632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en-US" sz="3100" b="1" dirty="0" smtClean="0"/>
              <a:t>The </a:t>
            </a:r>
            <a:r>
              <a:rPr lang="en-US" sz="3100" b="1" dirty="0"/>
              <a:t>role of lactic acid bacteria</a:t>
            </a:r>
            <a:br>
              <a:rPr lang="en-US" sz="3100" b="1" dirty="0"/>
            </a:br>
            <a:r>
              <a:rPr lang="en-US" sz="3100" b="1" dirty="0" err="1" smtClean="0"/>
              <a:t>Biopreservative</a:t>
            </a:r>
            <a:r>
              <a:rPr lang="en-US" sz="3100" b="1" dirty="0" smtClean="0"/>
              <a:t> </a:t>
            </a:r>
            <a:r>
              <a:rPr lang="en-US" sz="3100" b="1" dirty="0"/>
              <a:t>agent</a:t>
            </a:r>
            <a:br>
              <a:rPr lang="en-US" sz="3100" b="1" dirty="0"/>
            </a:br>
            <a:endParaRPr lang="tr-TR" sz="31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038600" cy="51339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LAB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well</a:t>
            </a:r>
            <a:r>
              <a:rPr lang="tr-TR" dirty="0" smtClean="0"/>
              <a:t> </a:t>
            </a:r>
            <a:r>
              <a:rPr lang="en-US" dirty="0" smtClean="0"/>
              <a:t>known </a:t>
            </a:r>
            <a:r>
              <a:rPr lang="en-US" dirty="0"/>
              <a:t>for their activity as starter cultures in the manufacture of fermented foods for a number of industries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Lactic fermentation is one of the oldest forms of preparation and preservation of </a:t>
            </a:r>
            <a:r>
              <a:rPr lang="en-US" dirty="0" smtClean="0"/>
              <a:t>foods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Charlier</a:t>
            </a:r>
            <a:r>
              <a:rPr lang="en-US" dirty="0"/>
              <a:t> et al.,2009). LAB are essential to the production of fermented </a:t>
            </a:r>
            <a:r>
              <a:rPr lang="en-US" dirty="0" smtClean="0"/>
              <a:t>products. </a:t>
            </a:r>
            <a:endParaRPr lang="en-US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Food Technology2014  21-23 July, Las Vegas</a:t>
            </a:r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97" y="4139750"/>
            <a:ext cx="4296303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3" y="12576"/>
            <a:ext cx="25304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071819"/>
            <a:ext cx="19573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97" y="2172002"/>
            <a:ext cx="2538962" cy="196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0352" y="3163179"/>
            <a:ext cx="153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cap="small" dirty="0" err="1" smtClean="0"/>
              <a:t>R</a:t>
            </a:r>
            <a:r>
              <a:rPr lang="tr-TR" dirty="0" err="1" smtClean="0"/>
              <a:t>aw</a:t>
            </a:r>
            <a:r>
              <a:rPr lang="tr-TR" dirty="0" smtClean="0"/>
              <a:t> </a:t>
            </a:r>
            <a:r>
              <a:rPr lang="tr-TR" dirty="0" err="1" smtClean="0"/>
              <a:t>materials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HARDALIYE</a:t>
            </a:r>
            <a:r>
              <a:rPr lang="tr-TR" cap="small" dirty="0" smtClean="0"/>
              <a:t> </a:t>
            </a:r>
            <a:endParaRPr lang="tr-TR" cap="small" dirty="0"/>
          </a:p>
        </p:txBody>
      </p:sp>
    </p:spTree>
    <p:extLst>
      <p:ext uri="{BB962C8B-B14F-4D97-AF65-F5344CB8AC3E}">
        <p14:creationId xmlns:p14="http://schemas.microsoft.com/office/powerpoint/2010/main" val="26561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"/>
    </mc:Choice>
    <mc:Fallback xmlns="">
      <p:transition spd="slow" advTm="52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2|0.2|0.2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1_Ofis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mba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umba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8006</TotalTime>
  <Words>4416</Words>
  <Application>Microsoft Office PowerPoint</Application>
  <PresentationFormat>On-screen Show (4:3)</PresentationFormat>
  <Paragraphs>462</Paragraphs>
  <Slides>77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黑体</vt:lpstr>
      <vt:lpstr>SimSun</vt:lpstr>
      <vt:lpstr>Arial</vt:lpstr>
      <vt:lpstr>Arial Black</vt:lpstr>
      <vt:lpstr>Calibri</vt:lpstr>
      <vt:lpstr>Times New Roman</vt:lpstr>
      <vt:lpstr>Wingdings</vt:lpstr>
      <vt:lpstr>1_Ofis Teması</vt:lpstr>
      <vt:lpstr>Photo Editor Fotoğrafı</vt:lpstr>
      <vt:lpstr>Chart</vt:lpstr>
      <vt:lpstr>Grafik</vt:lpstr>
      <vt:lpstr>Antimicrobial activity of lactic acid bacteria on pathogens in foods Why succesful? How succesful?  </vt:lpstr>
      <vt:lpstr>PowerPoint Presentation</vt:lpstr>
      <vt:lpstr>PowerPoint Presentation</vt:lpstr>
      <vt:lpstr>Content:</vt:lpstr>
      <vt:lpstr>LACTIC ACID BACTERIA </vt:lpstr>
      <vt:lpstr>PowerPoint Presentation</vt:lpstr>
      <vt:lpstr>PowerPoint Presentation</vt:lpstr>
      <vt:lpstr>PowerPoint Presentation</vt:lpstr>
      <vt:lpstr> The role of lactic acid bacteria Biopreservative agent </vt:lpstr>
      <vt:lpstr>PowerPoint Presentation</vt:lpstr>
      <vt:lpstr>PowerPoint Presentation</vt:lpstr>
      <vt:lpstr>Role of LAB Biopreservative Agent (Food preservation and safety) </vt:lpstr>
      <vt:lpstr>2) Probiotic characteristics of lactic acid bacteria </vt:lpstr>
      <vt:lpstr> Probiotic characteristics of lactic acid bacteria Beneficial role of LAB (Charlier et al.,2009) </vt:lpstr>
      <vt:lpstr>3. Antimicrobial metabolites </vt:lpstr>
      <vt:lpstr>PowerPoint Presentation</vt:lpstr>
      <vt:lpstr>PowerPoint Presentation</vt:lpstr>
      <vt:lpstr>Organic acids</vt:lpstr>
      <vt:lpstr>PowerPoint Presentation</vt:lpstr>
      <vt:lpstr>PowerPoint Presentation</vt:lpstr>
      <vt:lpstr>Hydrogen peroxide (H2O2)</vt:lpstr>
      <vt:lpstr>PowerPoint Presentation</vt:lpstr>
      <vt:lpstr>Bacteriocins and bacteriocin-like inhibitory substances</vt:lpstr>
      <vt:lpstr>Bacteriocins and bacteriocin-like inhibitory substances</vt:lpstr>
      <vt:lpstr>PowerPoint Presentation</vt:lpstr>
      <vt:lpstr>4. Biopestisides environmentally friendly biocontrol systems</vt:lpstr>
      <vt:lpstr>Consumer pressure against chemicals in food production and the risks of toxic residues </vt:lpstr>
      <vt:lpstr>Consumer pressure</vt:lpstr>
      <vt:lpstr>5)Antimicrobial chemotherapeutic agents</vt:lpstr>
      <vt:lpstr>Why succesful ?</vt:lpstr>
      <vt:lpstr>Why succesful</vt:lpstr>
      <vt:lpstr>S.aureus </vt:lpstr>
      <vt:lpstr>Case studies Material and Methods</vt:lpstr>
      <vt:lpstr>PowerPoint Presentation</vt:lpstr>
      <vt:lpstr>PowerPoint Presentation</vt:lpstr>
      <vt:lpstr>Bacterial metabolite production</vt:lpstr>
      <vt:lpstr>PowerPoint Presentation</vt:lpstr>
      <vt:lpstr>Figure1. Antagonistic effects of organic acids (non-neutralized  supernatant) of Lactobacillus brevis against Listeria monocytogenes</vt:lpstr>
      <vt:lpstr>Figure 2. Antagonistic effects of neutralized supernatant of Lactobacillus brevis against Listeria monocytogenes</vt:lpstr>
      <vt:lpstr>Figure 3. Antagonistic effects of neutralized supernatant containing catalase of Lactobacillus brevis antimicrobials against Listeria monocytogenes</vt:lpstr>
      <vt:lpstr>PowerPoint Presentation</vt:lpstr>
      <vt:lpstr>PowerPoint Presentation</vt:lpstr>
      <vt:lpstr>Figure 4. Antagonistic effects of organic acids (non-neutralized supernatant) of Lactobacillus plantarum against L. monocytogenes</vt:lpstr>
      <vt:lpstr>Figure 5. Antagonistic effects of neutralized supernatant of Lactobacillus plantarum against L. monocytogenes</vt:lpstr>
      <vt:lpstr>Figure 6. Antagonistic effects of neutralized supernatant containing catalase of Lactobacillus plantarum against L. monocytogenes</vt:lpstr>
      <vt:lpstr>PowerPoint Presentation</vt:lpstr>
      <vt:lpstr>Staphylococcus aureus  Salmonella typhimurium </vt:lpstr>
      <vt:lpstr>Figure 7. Antagonistic effects of organic acids (non-neutralized supernatant) of Lactobacillus brevis against Staphylococcus aureus </vt:lpstr>
      <vt:lpstr>Figure 8. Antagonistic effects of neutralized supernatant of Lactobacillus brevis against Staphylococcus aureus  </vt:lpstr>
      <vt:lpstr>Figure 9. Antagonistic effects of neutralized supernatant containing catalase of Lactobacillus brevis antimicrobials against  S. aureus</vt:lpstr>
      <vt:lpstr> Lactobacillus brevis against Staphylococcus aureus</vt:lpstr>
      <vt:lpstr>Figure 10. Antagonistic effects of organic acids (non-neutralized supernatant) of Lactobacillus plantarum against S. aureus </vt:lpstr>
      <vt:lpstr>Figure 11. Antagonistic effects of neutralized supernatant of Lactobacillus plantarum against S. aureus  </vt:lpstr>
      <vt:lpstr>Figure 12. Antagonistic effects of neutralized supernatant containing catalase of Lactobacillus plantarum antimicrobials against S. aureus </vt:lpstr>
      <vt:lpstr> Lactobacillus plantarum against Staphylococcus aureus</vt:lpstr>
      <vt:lpstr>Figure 13. Antagonistic effects of organic acids (non-neutralized supernatant) of Lactobacillus brevis against Salmonella typhimurium </vt:lpstr>
      <vt:lpstr>Figure 14. Antagonistic effects of neutralized supernatant of Lactobacillus brevis against Salmonella typhimurium</vt:lpstr>
      <vt:lpstr>Figure 15. Antagonistic effects of neutralized supernatant containing catalase of Lactobacillus brevis antimicrobials againstSalmonella typhimurium</vt:lpstr>
      <vt:lpstr> Lactobacillus brevis against Salmonella typhimurium</vt:lpstr>
      <vt:lpstr> Figure 16. Antagonistic effects of organic acids (non-neutralized supernatant) of Lactobacillus plantarum against Salmonella typhimurium </vt:lpstr>
      <vt:lpstr>Figure 17. Antagonistic effects of neutralized supernatant of Lactobacillus plantarum against Salmonella typhimurium</vt:lpstr>
      <vt:lpstr>Figure 18. Antagonistic effects of neutralized supernatant containing catalase of Lactobacillus plantarum antimicrobials against Salmonella typhimurium</vt:lpstr>
      <vt:lpstr>PowerPoint Presentation</vt:lpstr>
      <vt:lpstr>How succesful ?</vt:lpstr>
      <vt:lpstr>PowerPoint Presentation</vt:lpstr>
      <vt:lpstr>How succesful in crop protection ?</vt:lpstr>
      <vt:lpstr>How succesful as biopesticide?  </vt:lpstr>
      <vt:lpstr>Cereal-based products</vt:lpstr>
      <vt:lpstr> how succesful</vt:lpstr>
      <vt:lpstr>How succesful as food biopreservation?</vt:lpstr>
      <vt:lpstr>Requirements of biopreservative agents  </vt:lpstr>
      <vt:lpstr>How succesful as seafood biopreservation?</vt:lpstr>
      <vt:lpstr>LAB-prosess combinations</vt:lpstr>
      <vt:lpstr>In conclusion</vt:lpstr>
      <vt:lpstr>In conclusion</vt:lpstr>
      <vt:lpstr>In 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activity of lactic acid bacteria on pathogens in foods How succesful Why succesful</dc:title>
  <dc:creator>dilek</dc:creator>
  <cp:lastModifiedBy>Dilek Heperkan</cp:lastModifiedBy>
  <cp:revision>462</cp:revision>
  <cp:lastPrinted>2014-07-14T16:19:27Z</cp:lastPrinted>
  <dcterms:created xsi:type="dcterms:W3CDTF">2014-07-05T07:17:52Z</dcterms:created>
  <dcterms:modified xsi:type="dcterms:W3CDTF">2014-07-22T23:14:07Z</dcterms:modified>
</cp:coreProperties>
</file>